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21"/>
  </p:handoutMasterIdLst>
  <p:sldIdLst>
    <p:sldId id="256" r:id="rId2"/>
    <p:sldId id="280" r:id="rId3"/>
    <p:sldId id="257" r:id="rId4"/>
    <p:sldId id="258" r:id="rId5"/>
    <p:sldId id="281" r:id="rId6"/>
    <p:sldId id="259" r:id="rId7"/>
    <p:sldId id="260" r:id="rId8"/>
    <p:sldId id="261" r:id="rId9"/>
    <p:sldId id="263" r:id="rId10"/>
    <p:sldId id="262" r:id="rId11"/>
    <p:sldId id="264" r:id="rId12"/>
    <p:sldId id="267" r:id="rId13"/>
    <p:sldId id="265" r:id="rId14"/>
    <p:sldId id="266" r:id="rId15"/>
    <p:sldId id="272" r:id="rId16"/>
    <p:sldId id="273" r:id="rId17"/>
    <p:sldId id="274" r:id="rId18"/>
    <p:sldId id="269" r:id="rId19"/>
    <p:sldId id="268" r:id="rId20"/>
  </p:sldIdLst>
  <p:sldSz cx="12192000" cy="6858000"/>
  <p:notesSz cx="9926638" cy="6797675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ile medio 2 - Color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103D9-4FEA-4580-BF94-5FFB2E8795A3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5621696" y="645741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23515-9DE0-4A66-8C9E-A4BE4BDA5DF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6752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52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207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18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4780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98373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4596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799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2752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25576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4194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512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8619E4B9-1104-4312-A8CD-D05EF02BD2F6}" type="datetimeFigureOut">
              <a:rPr lang="it-IT" smtClean="0"/>
              <a:t>19/11/2019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69E303CA-3743-4FE4-9901-A684E5703E2D}" type="slidenum">
              <a:rPr lang="it-IT" smtClean="0"/>
              <a:t>‹N›</a:t>
            </a:fld>
            <a:endParaRPr lang="it-IT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79220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LA RETRIBUZIONE nel lavoro subordinato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746588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RETRIBUZIONE: CALCOLO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6" cy="423529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dirty="0" smtClean="0"/>
              <a:t>RETRIBUZIONE LORDA (+)</a:t>
            </a:r>
          </a:p>
          <a:p>
            <a:pPr marL="0" indent="0" algn="ctr">
              <a:buNone/>
            </a:pPr>
            <a:r>
              <a:rPr lang="it-IT" dirty="0" smtClean="0"/>
              <a:t>CONTRIBUZIONE INPS ( -- )</a:t>
            </a:r>
          </a:p>
          <a:p>
            <a:pPr marL="0" indent="0" algn="ctr">
              <a:buNone/>
            </a:pPr>
            <a:r>
              <a:rPr lang="it-IT" dirty="0" smtClean="0"/>
              <a:t>TASSAZIONE IRPEF ( -- )</a:t>
            </a:r>
          </a:p>
          <a:p>
            <a:pPr marL="0" indent="0" algn="ctr">
              <a:buNone/>
            </a:pPr>
            <a:r>
              <a:rPr lang="it-IT" dirty="0" smtClean="0"/>
              <a:t>___________________________________</a:t>
            </a:r>
          </a:p>
          <a:p>
            <a:pPr marL="0" indent="0" algn="ctr">
              <a:buNone/>
            </a:pPr>
            <a:r>
              <a:rPr lang="it-IT" dirty="0" smtClean="0"/>
              <a:t>NETTO IN BUSTA ( = 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6127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L’INTESTAZIONE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4950082"/>
            <a:ext cx="11171097" cy="1907918"/>
          </a:xfrm>
        </p:spPr>
        <p:txBody>
          <a:bodyPr>
            <a:normAutofit/>
          </a:bodyPr>
          <a:lstStyle/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Dati del datore di lavoro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Dati del lavoratore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Dati del rapporto di </a:t>
            </a:r>
            <a:r>
              <a:rPr lang="it-IT" dirty="0" smtClean="0"/>
              <a:t>lavoro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2" y="1840180"/>
            <a:ext cx="11171097" cy="3109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82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Gli elementi fissi della retribuzione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4398579"/>
            <a:ext cx="11029615" cy="1460220"/>
          </a:xfrm>
        </p:spPr>
        <p:txBody>
          <a:bodyPr>
            <a:normAutofit/>
          </a:bodyPr>
          <a:lstStyle/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Il minimo salariale: Retribuzione </a:t>
            </a:r>
            <a:r>
              <a:rPr lang="it-IT" dirty="0" err="1"/>
              <a:t>Mensilizzata</a:t>
            </a:r>
            <a:endParaRPr lang="it-IT" dirty="0"/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Gli scatti di anzianità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I trattamenti individuali: </a:t>
            </a:r>
            <a:r>
              <a:rPr lang="it-IT" dirty="0" err="1"/>
              <a:t>Supeminimo</a:t>
            </a:r>
            <a:r>
              <a:rPr lang="it-IT" dirty="0"/>
              <a:t> assorbibile (e non)</a:t>
            </a:r>
          </a:p>
          <a:p>
            <a:pPr marL="0" indent="0">
              <a:buNone/>
            </a:pPr>
            <a:endParaRPr lang="it-IT" dirty="0" smtClean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6348" y="2667997"/>
            <a:ext cx="11014459" cy="822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894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Basi di calcolo della retribuzione mensile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1" y="4934606"/>
            <a:ext cx="11211415" cy="1481183"/>
          </a:xfrm>
        </p:spPr>
        <p:txBody>
          <a:bodyPr>
            <a:normAutofit/>
          </a:bodyPr>
          <a:lstStyle/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Dati del mese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Maturazione degli scatti di anzianità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/>
              <a:t>Retribuzione oraria, mensile, giornaliera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037" y="3262312"/>
            <a:ext cx="11067222" cy="47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386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LA </a:t>
            </a:r>
            <a:r>
              <a:rPr lang="it-IT" dirty="0" smtClean="0"/>
              <a:t>BUSTA PAGA: gli elementi variabili del mese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3" y="3909848"/>
            <a:ext cx="11195648" cy="2715804"/>
          </a:xfrm>
        </p:spPr>
        <p:txBody>
          <a:bodyPr>
            <a:normAutofit/>
          </a:bodyPr>
          <a:lstStyle/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sz="2000" dirty="0"/>
              <a:t>Competenze</a:t>
            </a:r>
          </a:p>
          <a:p>
            <a:pPr marL="800100" lvl="1" indent="-3429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¡"/>
            </a:pPr>
            <a:r>
              <a:rPr lang="it-IT" sz="2000" dirty="0"/>
              <a:t>Retribuzione </a:t>
            </a:r>
            <a:r>
              <a:rPr lang="it-IT" sz="2000" dirty="0" err="1"/>
              <a:t>mensilizzata</a:t>
            </a:r>
            <a:endParaRPr lang="it-IT" sz="2000" dirty="0"/>
          </a:p>
          <a:p>
            <a:pPr marL="800100" lvl="1" indent="-3429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¡"/>
            </a:pPr>
            <a:r>
              <a:rPr lang="it-IT" sz="2000" dirty="0"/>
              <a:t>Altri emolumenti (patto di non concorrenza, rimborsi)</a:t>
            </a:r>
          </a:p>
          <a:p>
            <a:pPr marL="800100" lvl="1" indent="-3429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¡"/>
            </a:pPr>
            <a:r>
              <a:rPr lang="it-IT" sz="2000" dirty="0"/>
              <a:t>Ferie, Permessi, etc.</a:t>
            </a:r>
          </a:p>
          <a:p>
            <a:pPr marL="800100" lvl="1" indent="-3429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50000"/>
              <a:buFont typeface="Wingdings 2" panose="05020102010507070707" pitchFamily="18" charset="2"/>
              <a:buChar char="¡"/>
            </a:pPr>
            <a:r>
              <a:rPr lang="it-IT" sz="2000" dirty="0"/>
              <a:t>Bonus </a:t>
            </a:r>
            <a:r>
              <a:rPr lang="it-IT" sz="2000" dirty="0" err="1"/>
              <a:t>Renzi</a:t>
            </a:r>
            <a:endParaRPr lang="it-IT" sz="2000" dirty="0"/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sz="2000" dirty="0"/>
              <a:t>Trattenute: le addizionali (11 rate da gennaio a novembre)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885" y="1991880"/>
            <a:ext cx="10852528" cy="1870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TOTALE SPETTANTE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4114800"/>
            <a:ext cx="11029615" cy="17439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smtClean="0"/>
              <a:t>Competenze (+)</a:t>
            </a:r>
          </a:p>
          <a:p>
            <a:pPr marL="0" indent="0">
              <a:buNone/>
            </a:pPr>
            <a:r>
              <a:rPr lang="it-IT" dirty="0" smtClean="0"/>
              <a:t>Trattenute ( - )</a:t>
            </a:r>
          </a:p>
          <a:p>
            <a:pPr marL="0" indent="0">
              <a:buNone/>
            </a:pPr>
            <a:r>
              <a:rPr lang="it-IT" dirty="0" smtClean="0"/>
              <a:t>Erogazioni ulteriori ex. ANF ( + )</a:t>
            </a:r>
          </a:p>
          <a:p>
            <a:pPr marL="0" indent="0">
              <a:buNone/>
            </a:pPr>
            <a:r>
              <a:rPr lang="it-IT" dirty="0" smtClean="0"/>
              <a:t>_______________________________</a:t>
            </a:r>
          </a:p>
          <a:p>
            <a:pPr marL="0" indent="0">
              <a:buNone/>
            </a:pPr>
            <a:r>
              <a:rPr lang="it-IT" dirty="0" smtClean="0"/>
              <a:t>TOTALE SPETTANTE ( = )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076" y="2219597"/>
            <a:ext cx="8265935" cy="7600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954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i contributi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4745421"/>
            <a:ext cx="11179884" cy="1835260"/>
          </a:xfrm>
        </p:spPr>
        <p:txBody>
          <a:bodyPr/>
          <a:lstStyle/>
          <a:p>
            <a:endParaRPr lang="it-IT" dirty="0" smtClean="0"/>
          </a:p>
          <a:p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581192" y="5277554"/>
            <a:ext cx="11179884" cy="9655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>
                <a:solidFill>
                  <a:schemeClr val="tx2"/>
                </a:solidFill>
              </a:rPr>
              <a:t>Imponibile contributivo (o imponibile sociale)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 smtClean="0">
                <a:solidFill>
                  <a:schemeClr val="tx2"/>
                </a:solidFill>
              </a:rPr>
              <a:t>INPS (IVS, MALATTIA, MATERNITA’ </a:t>
            </a:r>
            <a:r>
              <a:rPr lang="it-IT" dirty="0" err="1" smtClean="0">
                <a:solidFill>
                  <a:schemeClr val="tx2"/>
                </a:solidFill>
              </a:rPr>
              <a:t>etc</a:t>
            </a:r>
            <a:r>
              <a:rPr lang="it-IT" dirty="0" smtClean="0">
                <a:solidFill>
                  <a:schemeClr val="tx2"/>
                </a:solidFill>
              </a:rPr>
              <a:t>): </a:t>
            </a:r>
            <a:r>
              <a:rPr lang="it-IT" dirty="0">
                <a:solidFill>
                  <a:schemeClr val="tx2"/>
                </a:solidFill>
              </a:rPr>
              <a:t>carico dipendente e carico datore di lavoro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>
                <a:solidFill>
                  <a:schemeClr val="tx2"/>
                </a:solidFill>
              </a:rPr>
              <a:t>INAIL: solo carico datore di lavoro</a:t>
            </a:r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34" y="2296748"/>
            <a:ext cx="11203555" cy="1906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149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La TASSAZIONE IRPEF</a:t>
            </a:r>
            <a:endParaRPr lang="it-IT" i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4114806"/>
            <a:ext cx="4731787" cy="2301507"/>
          </a:xfrm>
        </p:spPr>
        <p:txBody>
          <a:bodyPr>
            <a:normAutofit/>
          </a:bodyPr>
          <a:lstStyle/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/>
              <a:t>Imponibile IRPEF </a:t>
            </a:r>
            <a:r>
              <a:rPr lang="it-IT" dirty="0" smtClean="0"/>
              <a:t>annuale (presunto </a:t>
            </a:r>
            <a:r>
              <a:rPr lang="it-IT" dirty="0"/>
              <a:t>c.a. 32K)</a:t>
            </a:r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 smtClean="0"/>
              <a:t>Aliquota applicabile ( * )</a:t>
            </a:r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 smtClean="0"/>
              <a:t>_________________________</a:t>
            </a:r>
            <a:endParaRPr lang="it-IT" dirty="0"/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 smtClean="0"/>
              <a:t>IRPEF </a:t>
            </a:r>
            <a:r>
              <a:rPr lang="it-IT" dirty="0"/>
              <a:t>lorda </a:t>
            </a:r>
            <a:r>
              <a:rPr lang="it-IT" dirty="0" smtClean="0"/>
              <a:t>( = )</a:t>
            </a:r>
            <a:endParaRPr lang="it-IT" dirty="0"/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 smtClean="0"/>
              <a:t>Detrazioni </a:t>
            </a:r>
            <a:r>
              <a:rPr lang="it-IT" dirty="0"/>
              <a:t>lavoro dipendente </a:t>
            </a:r>
            <a:r>
              <a:rPr lang="it-IT" dirty="0" smtClean="0"/>
              <a:t>( -- )</a:t>
            </a:r>
            <a:endParaRPr lang="it-IT" dirty="0"/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/>
              <a:t>Detrazioni carichi familiari </a:t>
            </a:r>
            <a:r>
              <a:rPr lang="it-IT" dirty="0" smtClean="0"/>
              <a:t>( -- )</a:t>
            </a:r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 smtClean="0"/>
              <a:t>___________________________</a:t>
            </a:r>
          </a:p>
          <a:p>
            <a:pPr marL="0" indent="0">
              <a:lnSpc>
                <a:spcPct val="5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100000"/>
              <a:buNone/>
            </a:pPr>
            <a:r>
              <a:rPr lang="it-IT" dirty="0" smtClean="0"/>
              <a:t>IRPEF netta ( = )</a:t>
            </a:r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1192" y="2105260"/>
            <a:ext cx="11029616" cy="183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37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Il netto in busta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4099039"/>
            <a:ext cx="11029615" cy="2484978"/>
          </a:xfrm>
        </p:spPr>
        <p:txBody>
          <a:bodyPr/>
          <a:lstStyle/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None/>
            </a:pPr>
            <a:r>
              <a:rPr lang="it-IT" dirty="0"/>
              <a:t>Totale </a:t>
            </a:r>
            <a:r>
              <a:rPr lang="it-IT" dirty="0" smtClean="0"/>
              <a:t>competenze (+)</a:t>
            </a:r>
            <a:endParaRPr lang="it-IT" dirty="0"/>
          </a:p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None/>
            </a:pPr>
            <a:r>
              <a:rPr lang="it-IT" dirty="0" smtClean="0"/>
              <a:t>Contributi carico dipendente ( -- )</a:t>
            </a:r>
          </a:p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None/>
            </a:pPr>
            <a:r>
              <a:rPr lang="it-IT" dirty="0" smtClean="0"/>
              <a:t>IRPEF netta ( -- )</a:t>
            </a:r>
          </a:p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None/>
            </a:pPr>
            <a:r>
              <a:rPr lang="it-IT" dirty="0" smtClean="0"/>
              <a:t>Arrotondamento mese precedente ( + / -- )</a:t>
            </a:r>
          </a:p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None/>
            </a:pPr>
            <a:r>
              <a:rPr lang="it-IT" dirty="0" smtClean="0"/>
              <a:t>__________________________________________</a:t>
            </a:r>
          </a:p>
          <a:p>
            <a:pPr marL="0" indent="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None/>
            </a:pPr>
            <a:r>
              <a:rPr lang="it-IT" dirty="0" smtClean="0"/>
              <a:t>= </a:t>
            </a:r>
            <a:r>
              <a:rPr lang="it-IT" dirty="0"/>
              <a:t>Netto in busta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987" y="2406830"/>
            <a:ext cx="10971598" cy="935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60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BUSTA PAGA: I contatori </a:t>
            </a:r>
            <a:r>
              <a:rPr lang="it-IT" dirty="0" err="1" smtClean="0"/>
              <a:t>dEI</a:t>
            </a:r>
            <a:r>
              <a:rPr lang="it-IT" dirty="0" smtClean="0"/>
              <a:t> «ratei»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362" y="3247693"/>
            <a:ext cx="11258711" cy="1072054"/>
          </a:xfrm>
        </p:spPr>
        <p:txBody>
          <a:bodyPr>
            <a:normAutofit/>
          </a:bodyPr>
          <a:lstStyle/>
          <a:p>
            <a:pPr>
              <a:lnSpc>
                <a:spcPct val="50000"/>
              </a:lnSpc>
            </a:pPr>
            <a:r>
              <a:rPr lang="it-IT" dirty="0" smtClean="0"/>
              <a:t>Ferie</a:t>
            </a:r>
          </a:p>
          <a:p>
            <a:pPr>
              <a:lnSpc>
                <a:spcPct val="50000"/>
              </a:lnSpc>
            </a:pPr>
            <a:r>
              <a:rPr lang="it-IT" dirty="0" smtClean="0"/>
              <a:t>Permessi </a:t>
            </a:r>
            <a:r>
              <a:rPr lang="it-IT" dirty="0"/>
              <a:t>riduzione orario di </a:t>
            </a:r>
            <a:r>
              <a:rPr lang="it-IT" dirty="0" smtClean="0"/>
              <a:t>lavoro</a:t>
            </a:r>
          </a:p>
          <a:p>
            <a:pPr>
              <a:lnSpc>
                <a:spcPct val="50000"/>
              </a:lnSpc>
            </a:pPr>
            <a:r>
              <a:rPr lang="it-IT" dirty="0" smtClean="0"/>
              <a:t>Permessi </a:t>
            </a:r>
            <a:r>
              <a:rPr lang="it-IT" dirty="0"/>
              <a:t>ex festività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2594525"/>
            <a:ext cx="11153609" cy="680099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594" y="4508267"/>
            <a:ext cx="1493130" cy="552458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594594" y="5182070"/>
            <a:ext cx="6096000" cy="13388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>
                <a:solidFill>
                  <a:schemeClr val="tx2"/>
                </a:solidFill>
              </a:rPr>
              <a:t>Retribuzione utile TFR mensile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>
                <a:solidFill>
                  <a:schemeClr val="tx2"/>
                </a:solidFill>
              </a:rPr>
              <a:t>Divisore 13,5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>
                <a:solidFill>
                  <a:schemeClr val="tx2"/>
                </a:solidFill>
              </a:rPr>
              <a:t>TFR mensile accantonato</a:t>
            </a:r>
          </a:p>
          <a:p>
            <a:pPr marL="228600" indent="-228600">
              <a:lnSpc>
                <a:spcPct val="5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Wingdings 2" pitchFamily="18" charset="2"/>
              <a:buChar char="¡"/>
            </a:pPr>
            <a:r>
              <a:rPr lang="it-IT" dirty="0">
                <a:solidFill>
                  <a:schemeClr val="tx2"/>
                </a:solidFill>
              </a:rPr>
              <a:t>Rivalutazione annuale</a:t>
            </a:r>
          </a:p>
        </p:txBody>
      </p:sp>
    </p:spTree>
    <p:extLst>
      <p:ext uri="{BB962C8B-B14F-4D97-AF65-F5344CB8AC3E}">
        <p14:creationId xmlns:p14="http://schemas.microsoft.com/office/powerpoint/2010/main" val="74658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RETRIBUZIONE: Nozione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i="1" dirty="0" smtClean="0"/>
          </a:p>
          <a:p>
            <a:pPr marL="0" indent="0">
              <a:buNone/>
            </a:pPr>
            <a:r>
              <a:rPr lang="it-IT" i="1" dirty="0" smtClean="0"/>
              <a:t>«La retribuzione è il principale diritto del lavoratore subordinato, e l’obbligo di corrisponderla costituisce, per converso, il principale obbligo del datore di lavoro</a:t>
            </a:r>
            <a:r>
              <a:rPr lang="it-IT" i="1" dirty="0"/>
              <a:t>»</a:t>
            </a:r>
          </a:p>
          <a:p>
            <a:pPr marL="0" indent="0" algn="r">
              <a:buNone/>
            </a:pPr>
            <a:r>
              <a:rPr lang="it-IT" cap="small" dirty="0"/>
              <a:t>R</a:t>
            </a:r>
            <a:r>
              <a:rPr lang="it-IT" cap="small" dirty="0" smtClean="0"/>
              <a:t>. Del Punta</a:t>
            </a:r>
            <a:r>
              <a:rPr lang="it-IT" dirty="0" smtClean="0"/>
              <a:t>, Diritto del Lavoro, 2011.</a:t>
            </a:r>
          </a:p>
          <a:p>
            <a:pPr marL="0" indent="0" algn="r">
              <a:buNone/>
            </a:pPr>
            <a:endParaRPr lang="it-IT" dirty="0" smtClean="0"/>
          </a:p>
          <a:p>
            <a:pPr marL="342900" indent="-342900">
              <a:buAutoNum type="alphaLcPeriod"/>
            </a:pPr>
            <a:endParaRPr lang="it-IT" dirty="0" smtClean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4096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RETRIBUZIONE: Natura GIURIDICA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i="1" dirty="0"/>
              <a:t>«È prestatore di lavoro subordinato </a:t>
            </a:r>
            <a:r>
              <a:rPr lang="it-IT" i="1" dirty="0" smtClean="0"/>
              <a:t>chi </a:t>
            </a:r>
            <a:r>
              <a:rPr lang="it-IT" i="1" dirty="0"/>
              <a:t>si obbliga </a:t>
            </a:r>
            <a:r>
              <a:rPr lang="it-IT" b="1" i="1" dirty="0"/>
              <a:t>mediante retribuzione </a:t>
            </a:r>
            <a:r>
              <a:rPr lang="it-IT" i="1" dirty="0"/>
              <a:t>a collaborare nell'impresa, </a:t>
            </a:r>
            <a:r>
              <a:rPr lang="it-IT" b="1" i="1" dirty="0"/>
              <a:t>prestando il proprio lavoro</a:t>
            </a:r>
            <a:r>
              <a:rPr lang="it-IT" i="1" dirty="0"/>
              <a:t> intellettuale o manuale alle dipendenze e sotto la direzione dell'imprenditore »</a:t>
            </a:r>
          </a:p>
          <a:p>
            <a:pPr marL="0" indent="0" algn="r">
              <a:buNone/>
            </a:pPr>
            <a:r>
              <a:rPr lang="it-IT" cap="small" dirty="0" smtClean="0"/>
              <a:t>Art. 2094 c.c</a:t>
            </a:r>
            <a:r>
              <a:rPr lang="it-IT" dirty="0" smtClean="0"/>
              <a:t>.</a:t>
            </a:r>
          </a:p>
          <a:p>
            <a:pPr marL="0" indent="0" algn="r"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Causa del contratto di lavoro subordinato: Scambio di prestazione lavorativa contro retribuzione</a:t>
            </a:r>
          </a:p>
          <a:p>
            <a:pPr marL="0" indent="0">
              <a:buNone/>
            </a:pPr>
            <a:endParaRPr lang="it-IT" dirty="0" smtClean="0"/>
          </a:p>
          <a:p>
            <a:pPr>
              <a:buFontTx/>
              <a:buChar char="-"/>
            </a:pPr>
            <a:r>
              <a:rPr lang="it-IT" dirty="0" smtClean="0"/>
              <a:t>Oggetto del contratto di lavoro subordinato: Obbligazione del datore di lavoro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790330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RETRIBUZIONE: caratteristiche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Determinatezza o determinabilità: l’INQUADRAMENTO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Obbligatorietà</a:t>
            </a:r>
            <a:r>
              <a:rPr lang="it-IT" dirty="0"/>
              <a:t> </a:t>
            </a:r>
            <a:r>
              <a:rPr lang="it-IT" dirty="0" smtClean="0"/>
              <a:t>e onerosità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Corrispettività (salvo sospensioni del rapporto di lavoro)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err="1" smtClean="0"/>
              <a:t>Postnumerazione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4303630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L’INQUADRAMENTO </a:t>
            </a:r>
            <a:endParaRPr lang="it-IT" dirty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457199" y="2209800"/>
            <a:ext cx="8419616" cy="39163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06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630000" indent="-306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00000" indent="-270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4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602000" indent="-2340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9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5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2"/>
              </a:buClr>
              <a:buSzPct val="92000"/>
              <a:buFont typeface="Wingdings 2" panose="05020102010507070707" pitchFamily="18" charset="2"/>
              <a:buChar char=""/>
              <a:defRPr sz="1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it-IT" dirty="0"/>
          </a:p>
        </p:txBody>
      </p:sp>
      <p:graphicFrame>
        <p:nvGraphicFramePr>
          <p:cNvPr id="5" name="Tabel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7722017"/>
              </p:ext>
            </p:extLst>
          </p:nvPr>
        </p:nvGraphicFramePr>
        <p:xfrm>
          <a:off x="817272" y="2209800"/>
          <a:ext cx="10502370" cy="32875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07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0079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50079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8807">
                <a:tc>
                  <a:txBody>
                    <a:bodyPr/>
                    <a:lstStyle/>
                    <a:p>
                      <a:r>
                        <a:rPr lang="it-IT" dirty="0" smtClean="0"/>
                        <a:t>MANSIONE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LIVELLO/CATEGORIA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CATEGORIA LEGALE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84878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Stipulato nel</a:t>
                      </a:r>
                      <a:r>
                        <a:rPr lang="it-IT" baseline="0" dirty="0" smtClean="0"/>
                        <a:t> contratto individuale di lavoro</a:t>
                      </a:r>
                      <a:endParaRPr lang="it-IT" dirty="0" smtClean="0"/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Determinato</a:t>
                      </a:r>
                      <a:r>
                        <a:rPr lang="it-IT" baseline="0" dirty="0" smtClean="0"/>
                        <a:t> dal CCNL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Impiegati</a:t>
                      </a:r>
                    </a:p>
                    <a:p>
                      <a:endParaRPr lang="it-IT" dirty="0" smtClean="0"/>
                    </a:p>
                    <a:p>
                      <a:r>
                        <a:rPr lang="it-IT" dirty="0" smtClean="0"/>
                        <a:t>Operai</a:t>
                      </a:r>
                    </a:p>
                    <a:p>
                      <a:endParaRPr lang="it-IT" dirty="0" smtClean="0"/>
                    </a:p>
                    <a:p>
                      <a:r>
                        <a:rPr lang="it-IT" dirty="0" smtClean="0"/>
                        <a:t>Quadri</a:t>
                      </a:r>
                    </a:p>
                    <a:p>
                      <a:endParaRPr lang="it-IT" dirty="0" smtClean="0"/>
                    </a:p>
                    <a:p>
                      <a:r>
                        <a:rPr lang="it-IT" dirty="0" smtClean="0"/>
                        <a:t>Dirigenti</a:t>
                      </a:r>
                    </a:p>
                    <a:p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6702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FONTI DELLA RETRIBUZIONE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Art. 36, co. 1, </a:t>
            </a:r>
            <a:r>
              <a:rPr lang="it-IT" dirty="0" err="1" smtClean="0"/>
              <a:t>Cost</a:t>
            </a:r>
            <a:r>
              <a:rPr lang="it-IT" dirty="0" smtClean="0"/>
              <a:t>. </a:t>
            </a:r>
          </a:p>
          <a:p>
            <a:pPr lvl="1"/>
            <a:r>
              <a:rPr lang="it-IT" b="1" dirty="0" smtClean="0"/>
              <a:t>Retribuzione proporzionata </a:t>
            </a:r>
            <a:r>
              <a:rPr lang="it-IT" dirty="0" smtClean="0"/>
              <a:t>alla quantità e qualità del lavoro prestato (livelli e retribuzione oraria, giornaliera, mensile)</a:t>
            </a:r>
          </a:p>
          <a:p>
            <a:pPr lvl="1"/>
            <a:r>
              <a:rPr lang="it-IT" b="1" dirty="0" smtClean="0"/>
              <a:t>Retribuzione sufficiente</a:t>
            </a:r>
            <a:r>
              <a:rPr lang="it-IT" dirty="0" smtClean="0"/>
              <a:t> ad assicurare una esistenza libera e dignitosa: </a:t>
            </a:r>
            <a:r>
              <a:rPr lang="it-IT" u="sng" dirty="0" smtClean="0"/>
              <a:t>i minimi salariali</a:t>
            </a:r>
          </a:p>
          <a:p>
            <a:r>
              <a:rPr lang="it-IT" dirty="0" smtClean="0"/>
              <a:t>Art. 2099 c.c</a:t>
            </a:r>
            <a:r>
              <a:rPr lang="it-IT" dirty="0"/>
              <a:t>. </a:t>
            </a:r>
            <a:r>
              <a:rPr lang="it-IT" dirty="0" smtClean="0"/>
              <a:t>«La </a:t>
            </a:r>
            <a:r>
              <a:rPr lang="it-IT" dirty="0"/>
              <a:t>retribuzione del prestatore di lavoro può essere stabilita a </a:t>
            </a:r>
            <a:r>
              <a:rPr lang="it-IT" dirty="0" smtClean="0"/>
              <a:t>tempo o </a:t>
            </a:r>
            <a:r>
              <a:rPr lang="it-IT" dirty="0"/>
              <a:t>a cottimo </a:t>
            </a:r>
            <a:r>
              <a:rPr lang="it-IT" dirty="0" smtClean="0"/>
              <a:t>e </a:t>
            </a:r>
            <a:r>
              <a:rPr lang="it-IT" dirty="0"/>
              <a:t>deve essere corrisposta nella misura determinata [dalle norme corporative</a:t>
            </a:r>
            <a:r>
              <a:rPr lang="it-IT" dirty="0" smtClean="0"/>
              <a:t>], </a:t>
            </a:r>
            <a:r>
              <a:rPr lang="it-IT" dirty="0"/>
              <a:t>con le modalità e nei termini in uso nel luogo in cui il lavoro viene </a:t>
            </a:r>
            <a:r>
              <a:rPr lang="it-IT" dirty="0" smtClean="0"/>
              <a:t>eseguito […]» in mancanza decide il giudice secondo equità</a:t>
            </a:r>
          </a:p>
          <a:p>
            <a:r>
              <a:rPr lang="it-IT" dirty="0" smtClean="0"/>
              <a:t>CCNL e contratti territoriali o aziendali</a:t>
            </a:r>
          </a:p>
          <a:p>
            <a:r>
              <a:rPr lang="it-IT" dirty="0" smtClean="0"/>
              <a:t>Usi aziendali</a:t>
            </a:r>
          </a:p>
          <a:p>
            <a:r>
              <a:rPr lang="it-IT" dirty="0" smtClean="0"/>
              <a:t>Il contratto individuale di lavoro: il superminimo.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7582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GARANZIE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2751-bis c.c. Privilegio generale di primo grado sui beni mobili del debitore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429 </a:t>
            </a:r>
            <a:r>
              <a:rPr lang="it-IT" dirty="0" err="1" smtClean="0"/>
              <a:t>c.p.c.</a:t>
            </a:r>
            <a:r>
              <a:rPr lang="it-IT" dirty="0"/>
              <a:t> Il giudice, quando pronuncia sentenza di condanna al pagamento di somme di denaro per crediti di lavoro, deve determinare, oltre gli interessi nella misura </a:t>
            </a:r>
            <a:r>
              <a:rPr lang="it-IT" dirty="0" smtClean="0"/>
              <a:t>legale, </a:t>
            </a:r>
            <a:r>
              <a:rPr lang="it-IT" dirty="0"/>
              <a:t>il maggior danno eventualmente subito dal lavoratore per la diminuzione di valore del suo credito, condannando al pagamento della somma relativa con decorrenza dal giorno della maturazione del </a:t>
            </a:r>
            <a:r>
              <a:rPr lang="it-IT" dirty="0" smtClean="0"/>
              <a:t>diritto</a:t>
            </a:r>
          </a:p>
          <a:p>
            <a:r>
              <a:rPr lang="it-IT" dirty="0" smtClean="0"/>
              <a:t>L. 4/1953: Obbligo di consegna della busta paga all’atto del pagamento della retribuzione con indicazione analitica delle voci che compongono la busta paga (i alternativa estratto del LUL ex l. 112/2008)</a:t>
            </a:r>
          </a:p>
          <a:p>
            <a:r>
              <a:rPr lang="it-IT" dirty="0" smtClean="0"/>
              <a:t>Divieto di pagamento in contanti dal 1° luglio 2018 (Legge di Bilancio 2018)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38423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TIPOLOGIE DI RETRIBUZIONE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81192" y="2180496"/>
            <a:ext cx="11164118" cy="4567145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A TEMPO: Salario (orario) e stipendio (</a:t>
            </a:r>
            <a:r>
              <a:rPr lang="it-IT" dirty="0" err="1" smtClean="0"/>
              <a:t>mensilizzato</a:t>
            </a:r>
            <a:r>
              <a:rPr lang="it-IT" dirty="0" smtClean="0"/>
              <a:t>)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A COTTIMO: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IN NATURA: vitto, alloggio</a:t>
            </a:r>
            <a:r>
              <a:rPr lang="it-IT" i="1" dirty="0" smtClean="0"/>
              <a:t>, fringe benefits</a:t>
            </a:r>
          </a:p>
          <a:p>
            <a:pPr algn="just"/>
            <a:endParaRPr lang="it-IT" i="1" dirty="0" smtClean="0"/>
          </a:p>
          <a:p>
            <a:pPr algn="just"/>
            <a:r>
              <a:rPr lang="it-IT" dirty="0" smtClean="0"/>
              <a:t>PROVVIGIONI sul volume degli affari conclusi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PARTECIPAZIONE AGLI UTILI O AI PRODOTTI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RETRIBUZIONI DIFFERITE: Mensilità supplementari, TFR</a:t>
            </a:r>
          </a:p>
          <a:p>
            <a:pPr algn="just"/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13663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STRUTTURA DELLA RETRIBUZIONE</a:t>
            </a:r>
            <a:endParaRPr lang="it-IT" dirty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1659261"/>
              </p:ext>
            </p:extLst>
          </p:nvPr>
        </p:nvGraphicFramePr>
        <p:xfrm>
          <a:off x="581025" y="2181225"/>
          <a:ext cx="11029950" cy="4119880"/>
        </p:xfrm>
        <a:graphic>
          <a:graphicData uri="http://schemas.openxmlformats.org/drawingml/2006/table">
            <a:tbl>
              <a:tblPr firstCol="1" bandRow="1">
                <a:tableStyleId>{21E4AEA4-8DFA-4A89-87EB-49C32662AFE0}</a:tableStyleId>
              </a:tblPr>
              <a:tblGrid>
                <a:gridCol w="5514975"/>
                <a:gridCol w="5514975"/>
              </a:tblGrid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ELEMENTI NECESSARI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u="sng" dirty="0" smtClean="0"/>
                        <a:t>Paga base</a:t>
                      </a:r>
                    </a:p>
                    <a:p>
                      <a:r>
                        <a:rPr lang="it-IT" u="sng" dirty="0" smtClean="0"/>
                        <a:t>Indennità di contingenza</a:t>
                      </a:r>
                      <a:r>
                        <a:rPr lang="it-IT" u="sng" baseline="0" dirty="0" smtClean="0"/>
                        <a:t> </a:t>
                      </a:r>
                      <a:r>
                        <a:rPr lang="it-IT" baseline="0" dirty="0" smtClean="0"/>
                        <a:t>(salvo conglobata)</a:t>
                      </a:r>
                    </a:p>
                    <a:p>
                      <a:r>
                        <a:rPr lang="it-IT" u="sng" baseline="0" dirty="0" smtClean="0"/>
                        <a:t>E.D.R. Confederale </a:t>
                      </a:r>
                      <a:r>
                        <a:rPr lang="it-IT" baseline="0" dirty="0" smtClean="0"/>
                        <a:t>(salvo conglobato)</a:t>
                      </a:r>
                    </a:p>
                    <a:p>
                      <a:r>
                        <a:rPr lang="it-IT" u="sng" dirty="0" smtClean="0"/>
                        <a:t>Scatti di anzianità</a:t>
                      </a:r>
                    </a:p>
                    <a:p>
                      <a:r>
                        <a:rPr lang="it-IT" u="sng" dirty="0" smtClean="0"/>
                        <a:t>Mensilità supplementari </a:t>
                      </a:r>
                    </a:p>
                    <a:p>
                      <a:r>
                        <a:rPr lang="it-IT" u="sng" dirty="0" smtClean="0"/>
                        <a:t>TFR</a:t>
                      </a:r>
                      <a:endParaRPr lang="it-IT" u="sng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ELEMENTI</a:t>
                      </a:r>
                      <a:r>
                        <a:rPr lang="it-IT" baseline="0" dirty="0" smtClean="0"/>
                        <a:t> ACCESSORI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u="sng" dirty="0" smtClean="0"/>
                        <a:t>Superminimi individuali</a:t>
                      </a:r>
                      <a:r>
                        <a:rPr lang="it-IT" u="sng" baseline="0" dirty="0" smtClean="0"/>
                        <a:t> o collettivi</a:t>
                      </a:r>
                      <a:endParaRPr lang="it-IT" u="sng" dirty="0" smtClean="0"/>
                    </a:p>
                    <a:p>
                      <a:r>
                        <a:rPr lang="it-IT" u="sng" dirty="0" smtClean="0"/>
                        <a:t>Premi</a:t>
                      </a:r>
                      <a:r>
                        <a:rPr lang="it-IT" baseline="0" dirty="0" smtClean="0"/>
                        <a:t> (una tantum, produttività)</a:t>
                      </a:r>
                    </a:p>
                    <a:p>
                      <a:r>
                        <a:rPr lang="it-IT" u="sng" baseline="0" dirty="0" smtClean="0"/>
                        <a:t>Indennità collegate a condizioni di lavoro </a:t>
                      </a:r>
                      <a:r>
                        <a:rPr lang="it-IT" baseline="0" dirty="0" smtClean="0"/>
                        <a:t>(ex. sottosuolo, lavoro in quota)</a:t>
                      </a:r>
                    </a:p>
                    <a:p>
                      <a:r>
                        <a:rPr lang="it-IT" u="sng" baseline="0" dirty="0" smtClean="0"/>
                        <a:t>Indennità collegate a rischi </a:t>
                      </a:r>
                      <a:r>
                        <a:rPr lang="it-IT" baseline="0" dirty="0" smtClean="0"/>
                        <a:t>(ex. indennità di cassa)</a:t>
                      </a:r>
                    </a:p>
                    <a:p>
                      <a:r>
                        <a:rPr lang="it-IT" u="sng" baseline="0" dirty="0" smtClean="0"/>
                        <a:t>Indennità collegate a esigenze del lavoratore</a:t>
                      </a:r>
                      <a:r>
                        <a:rPr lang="it-IT" baseline="0" dirty="0" smtClean="0"/>
                        <a:t> (ex. trasporto, mensa, etc.)</a:t>
                      </a:r>
                      <a:endParaRPr lang="it-IT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ELEMENTI</a:t>
                      </a:r>
                      <a:r>
                        <a:rPr lang="it-IT" baseline="0" dirty="0" smtClean="0"/>
                        <a:t> NON RETRIBUTIVI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Indennità</a:t>
                      </a:r>
                      <a:r>
                        <a:rPr lang="it-IT" baseline="0" dirty="0" smtClean="0"/>
                        <a:t> di trasferta, rimborsi spese, ANF</a:t>
                      </a:r>
                      <a:endParaRPr lang="it-IT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344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videndi">
  <a:themeElements>
    <a:clrScheme name="Dividendi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i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i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TM03457464[[fn=Dividendi]]</Template>
  <TotalTime>445</TotalTime>
  <Words>843</Words>
  <Application>Microsoft Office PowerPoint</Application>
  <PresentationFormat>Widescreen</PresentationFormat>
  <Paragraphs>135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3" baseType="lpstr">
      <vt:lpstr>Calibri</vt:lpstr>
      <vt:lpstr>Gill Sans MT</vt:lpstr>
      <vt:lpstr>Wingdings 2</vt:lpstr>
      <vt:lpstr>Dividendi</vt:lpstr>
      <vt:lpstr>LA RETRIBUZIONE nel lavoro subordinato</vt:lpstr>
      <vt:lpstr>RETRIBUZIONE: Nozione</vt:lpstr>
      <vt:lpstr>RETRIBUZIONE: Natura GIURIDICA</vt:lpstr>
      <vt:lpstr>RETRIBUZIONE: caratteristiche</vt:lpstr>
      <vt:lpstr>L’INQUADRAMENTO </vt:lpstr>
      <vt:lpstr>FONTI DELLA RETRIBUZIONE</vt:lpstr>
      <vt:lpstr>GARANZIE </vt:lpstr>
      <vt:lpstr>TIPOLOGIE DI RETRIBUZIONE</vt:lpstr>
      <vt:lpstr>STRUTTURA DELLA RETRIBUZIONE</vt:lpstr>
      <vt:lpstr>RETRIBUZIONE: CALCOLO</vt:lpstr>
      <vt:lpstr>LA BUSTA PAGA: L’INTESTAZIONE</vt:lpstr>
      <vt:lpstr>LA BUSTA PAGA: Gli elementi fissi della retribuzione</vt:lpstr>
      <vt:lpstr>LA BUSTA PAGA: Basi di calcolo della retribuzione mensile</vt:lpstr>
      <vt:lpstr>LA BUSTA PAGA: gli elementi variabili del mese</vt:lpstr>
      <vt:lpstr>LA BUSTA PAGA: TOTALE SPETTANTE </vt:lpstr>
      <vt:lpstr>LA BUSTA PAGA: i contributi</vt:lpstr>
      <vt:lpstr>LA BUSTA PAGA: La TASSAZIONE IRPEF</vt:lpstr>
      <vt:lpstr>LA BUSTA PAGA: Il netto in busta</vt:lpstr>
      <vt:lpstr>LA BUSTA PAGA: I contatori dEI «ratei»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Sistema di relazioni industriali statunitensi</dc:title>
  <dc:creator>Andrea Zubin</dc:creator>
  <cp:lastModifiedBy>Roberta</cp:lastModifiedBy>
  <cp:revision>52</cp:revision>
  <cp:lastPrinted>2018-10-10T17:10:01Z</cp:lastPrinted>
  <dcterms:created xsi:type="dcterms:W3CDTF">2018-10-09T17:26:58Z</dcterms:created>
  <dcterms:modified xsi:type="dcterms:W3CDTF">2019-11-19T11:40:13Z</dcterms:modified>
</cp:coreProperties>
</file>