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sldIdLst>
    <p:sldId id="258" r:id="rId2"/>
    <p:sldId id="263" r:id="rId3"/>
    <p:sldId id="269" r:id="rId4"/>
    <p:sldId id="257" r:id="rId5"/>
    <p:sldId id="260" r:id="rId6"/>
    <p:sldId id="265" r:id="rId7"/>
    <p:sldId id="266" r:id="rId8"/>
    <p:sldId id="274" r:id="rId9"/>
    <p:sldId id="276" r:id="rId10"/>
    <p:sldId id="268" r:id="rId11"/>
    <p:sldId id="277" r:id="rId12"/>
    <p:sldId id="278" r:id="rId13"/>
    <p:sldId id="279" r:id="rId14"/>
    <p:sldId id="280" r:id="rId15"/>
    <p:sldId id="281" r:id="rId16"/>
    <p:sldId id="270" r:id="rId17"/>
    <p:sldId id="273" r:id="rId18"/>
    <p:sldId id="284" r:id="rId19"/>
    <p:sldId id="286" r:id="rId20"/>
    <p:sldId id="285" r:id="rId21"/>
    <p:sldId id="287" r:id="rId22"/>
    <p:sldId id="272"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6" d="100"/>
          <a:sy n="76" d="100"/>
        </p:scale>
        <p:origin x="54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smtClean="0"/>
              <a:t>Fare clic per modificare lo stile del titolo</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07072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9/24/2019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094479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smtClean="0"/>
              <a:t>Fare clic per modificare lo stile del titolo</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9/24/2019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738694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smtClean="0"/>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9/24/2019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8734466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smtClean="0"/>
              <a:t>Fare clic per modificare lo stile del titolo</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smtClean="0"/>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9/24/2019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462334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smtClean="0"/>
              <a:t>Fare clic per modificare lo stile del titolo</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smtClean="0"/>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9/24/2019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0671010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ncho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7213077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772190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smtClean="0"/>
              <a:t>Fare clic per modificare lo stile del titolo</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659226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9/24/2019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769586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9/24/2019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520121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9/24/2019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248589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9/24/2019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613313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9/24/2019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023762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smtClean="0"/>
              <a:t>Fare clic per modificare lo stile del titolo</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9/24/2019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575752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9/24/2019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214448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9/24/2019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125642858"/>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718009" y="863600"/>
            <a:ext cx="8915399" cy="3604901"/>
          </a:xfrm>
        </p:spPr>
        <p:txBody>
          <a:bodyPr>
            <a:normAutofit fontScale="90000"/>
          </a:bodyPr>
          <a:lstStyle/>
          <a:p>
            <a:r>
              <a:rPr lang="it-IT" dirty="0" smtClean="0"/>
              <a:t>I poteri di controllo del datore tra </a:t>
            </a:r>
            <a:r>
              <a:rPr lang="it-IT" i="1" dirty="0" smtClean="0"/>
              <a:t>Jobs </a:t>
            </a:r>
            <a:r>
              <a:rPr lang="it-IT" i="1" dirty="0" err="1" smtClean="0"/>
              <a:t>Act</a:t>
            </a:r>
            <a:r>
              <a:rPr lang="it-IT" i="1" dirty="0" smtClean="0"/>
              <a:t>, </a:t>
            </a:r>
            <a:r>
              <a:rPr lang="it-IT" dirty="0" smtClean="0"/>
              <a:t>innovazione tecnologica e diffusione dei social media</a:t>
            </a:r>
            <a:r>
              <a:rPr lang="it-IT" dirty="0" smtClean="0"/>
              <a:t/>
            </a:r>
            <a:br>
              <a:rPr lang="it-IT" dirty="0" smtClean="0"/>
            </a:br>
            <a:r>
              <a:rPr lang="it-IT" dirty="0" smtClean="0"/>
              <a:t/>
            </a:r>
            <a:br>
              <a:rPr lang="it-IT" dirty="0" smtClean="0"/>
            </a:br>
            <a:endParaRPr lang="it-IT" sz="2200" dirty="0"/>
          </a:p>
        </p:txBody>
      </p:sp>
      <p:sp>
        <p:nvSpPr>
          <p:cNvPr id="3" name="Sottotitolo 2"/>
          <p:cNvSpPr>
            <a:spLocks noGrp="1"/>
          </p:cNvSpPr>
          <p:nvPr>
            <p:ph type="subTitle" idx="1"/>
          </p:nvPr>
        </p:nvSpPr>
        <p:spPr/>
        <p:txBody>
          <a:bodyPr>
            <a:normAutofit/>
          </a:bodyPr>
          <a:lstStyle/>
          <a:p>
            <a:endParaRPr lang="it-IT" sz="2400" b="1" dirty="0" smtClean="0">
              <a:solidFill>
                <a:schemeClr val="accent3"/>
              </a:solidFill>
            </a:endParaRPr>
          </a:p>
          <a:p>
            <a:r>
              <a:rPr lang="it-IT" sz="2800" b="1" dirty="0" smtClean="0">
                <a:solidFill>
                  <a:schemeClr val="accent3"/>
                </a:solidFill>
              </a:rPr>
              <a:t>Prof. Avv. Roberta </a:t>
            </a:r>
            <a:r>
              <a:rPr lang="it-IT" sz="2800" b="1" dirty="0" smtClean="0">
                <a:solidFill>
                  <a:schemeClr val="accent3"/>
                </a:solidFill>
              </a:rPr>
              <a:t>Nunin</a:t>
            </a:r>
            <a:endParaRPr lang="it-IT" sz="2800" b="1" dirty="0" smtClean="0">
              <a:solidFill>
                <a:schemeClr val="accent3"/>
              </a:solidFill>
            </a:endParaRPr>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5709" y="3872909"/>
            <a:ext cx="4765280" cy="2517962"/>
          </a:xfrm>
          <a:prstGeom prst="rect">
            <a:avLst/>
          </a:prstGeom>
        </p:spPr>
      </p:pic>
    </p:spTree>
    <p:extLst>
      <p:ext uri="{BB962C8B-B14F-4D97-AF65-F5344CB8AC3E}">
        <p14:creationId xmlns:p14="http://schemas.microsoft.com/office/powerpoint/2010/main" val="16751187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2800" dirty="0" smtClean="0"/>
              <a:t>Le ipotesi esentate dalla procedura autorizzativa (art. 4, c. 2) (I)</a:t>
            </a:r>
            <a:endParaRPr lang="it-IT" sz="2800" dirty="0"/>
          </a:p>
        </p:txBody>
      </p:sp>
      <p:sp>
        <p:nvSpPr>
          <p:cNvPr id="3" name="Segnaposto contenuto 2"/>
          <p:cNvSpPr>
            <a:spLocks noGrp="1"/>
          </p:cNvSpPr>
          <p:nvPr>
            <p:ph idx="1"/>
          </p:nvPr>
        </p:nvSpPr>
        <p:spPr>
          <a:xfrm>
            <a:off x="2374059" y="1904999"/>
            <a:ext cx="8915400" cy="4455459"/>
          </a:xfrm>
        </p:spPr>
        <p:txBody>
          <a:bodyPr>
            <a:normAutofit lnSpcReduction="10000"/>
          </a:bodyPr>
          <a:lstStyle/>
          <a:p>
            <a:pPr marL="457200" lvl="1" indent="0">
              <a:buNone/>
            </a:pPr>
            <a:endParaRPr lang="it-IT" sz="2400" b="1" dirty="0"/>
          </a:p>
          <a:p>
            <a:pPr marL="457200" lvl="1" indent="0">
              <a:buNone/>
            </a:pPr>
            <a:r>
              <a:rPr lang="it-IT" sz="2400" dirty="0" smtClean="0"/>
              <a:t>Per questi strumenti (computer, </a:t>
            </a:r>
            <a:r>
              <a:rPr lang="it-IT" sz="2400" dirty="0" err="1" smtClean="0"/>
              <a:t>tablet</a:t>
            </a:r>
            <a:r>
              <a:rPr lang="it-IT" sz="2400" dirty="0" smtClean="0"/>
              <a:t>, </a:t>
            </a:r>
            <a:r>
              <a:rPr lang="it-IT" sz="2400" dirty="0" err="1" smtClean="0"/>
              <a:t>smartphone</a:t>
            </a:r>
            <a:r>
              <a:rPr lang="it-IT" sz="2400" dirty="0" smtClean="0"/>
              <a:t>, badge ecc., ma anche i programmi software incorporati) opera una valutazione «ex ante» di legittimità dell’impiego dei medesimi, giustificata da esigenze aziendali qualificate.</a:t>
            </a:r>
          </a:p>
          <a:p>
            <a:pPr marL="457200" lvl="1" indent="0">
              <a:buNone/>
            </a:pPr>
            <a:r>
              <a:rPr lang="it-IT" sz="2400" dirty="0" smtClean="0"/>
              <a:t>Non serve dunque l’autorizzazione, </a:t>
            </a:r>
            <a:r>
              <a:rPr lang="it-IT" sz="2400" u="sng" dirty="0" smtClean="0"/>
              <a:t>ma:</a:t>
            </a:r>
          </a:p>
          <a:p>
            <a:pPr lvl="1"/>
            <a:r>
              <a:rPr lang="it-IT" sz="2400" u="sng" dirty="0" smtClean="0"/>
              <a:t>Deve comunque risultare una stretta correlazione tra gli strumenti tecnologici e le mansioni svolte;</a:t>
            </a:r>
          </a:p>
          <a:p>
            <a:pPr lvl="1"/>
            <a:r>
              <a:rPr lang="it-IT" sz="2400" u="sng" dirty="0" smtClean="0"/>
              <a:t>Anche gli applicativi devono essere funzionali allo svolgimento della prestazione lavorativa;</a:t>
            </a:r>
          </a:p>
          <a:p>
            <a:pPr lvl="1"/>
            <a:endParaRPr lang="it-IT" sz="2400" u="sng" dirty="0"/>
          </a:p>
        </p:txBody>
      </p:sp>
    </p:spTree>
    <p:extLst>
      <p:ext uri="{BB962C8B-B14F-4D97-AF65-F5344CB8AC3E}">
        <p14:creationId xmlns:p14="http://schemas.microsoft.com/office/powerpoint/2010/main" val="7548768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2800" dirty="0"/>
              <a:t>L</a:t>
            </a:r>
            <a:r>
              <a:rPr lang="it-IT" sz="2800" dirty="0" smtClean="0"/>
              <a:t>e ipotesi esentate dalla procedura autorizzativa (art. 4, c. 2) (II)</a:t>
            </a:r>
            <a:endParaRPr lang="it-IT" sz="2800" dirty="0"/>
          </a:p>
        </p:txBody>
      </p:sp>
      <p:sp>
        <p:nvSpPr>
          <p:cNvPr id="3" name="Segnaposto contenuto 2"/>
          <p:cNvSpPr>
            <a:spLocks noGrp="1"/>
          </p:cNvSpPr>
          <p:nvPr>
            <p:ph idx="1"/>
          </p:nvPr>
        </p:nvSpPr>
        <p:spPr>
          <a:xfrm>
            <a:off x="2374059" y="1904999"/>
            <a:ext cx="8915400" cy="4455459"/>
          </a:xfrm>
        </p:spPr>
        <p:txBody>
          <a:bodyPr>
            <a:normAutofit fontScale="92500" lnSpcReduction="20000"/>
          </a:bodyPr>
          <a:lstStyle/>
          <a:p>
            <a:pPr marL="457200" lvl="1" indent="0">
              <a:buNone/>
            </a:pPr>
            <a:endParaRPr lang="it-IT" sz="2400" b="1" dirty="0"/>
          </a:p>
          <a:p>
            <a:pPr marL="457200" lvl="1" indent="0">
              <a:buNone/>
            </a:pPr>
            <a:r>
              <a:rPr lang="it-IT" sz="2400" dirty="0" smtClean="0"/>
              <a:t>Se il programma applicativo «eccede» le immediate esigenze della prestazione, si fuoriesce dall’eccezione e serve l’autorizzazione:</a:t>
            </a:r>
          </a:p>
          <a:p>
            <a:pPr lvl="1"/>
            <a:r>
              <a:rPr lang="it-IT" sz="2400" dirty="0"/>
              <a:t> </a:t>
            </a:r>
            <a:r>
              <a:rPr lang="it-IT" sz="2400" dirty="0" smtClean="0"/>
              <a:t>non basta dunque l’incorporazione dell’applicativo nello strumento per considerarlo «strumento di lavoro»</a:t>
            </a:r>
          </a:p>
          <a:p>
            <a:pPr marL="457200" lvl="1" indent="0">
              <a:buNone/>
            </a:pPr>
            <a:r>
              <a:rPr lang="it-IT" sz="2400" dirty="0" smtClean="0"/>
              <a:t>Non mancano casi difficili, per i  quali può essere arduo tracciare il confine tra ciò che serve per lavorare e ciò che serve per rendere più efficiente (o sicura) l’organizzazione del lavoro… (es: problemi relativi ad applicativi dotati di GPS)</a:t>
            </a:r>
          </a:p>
          <a:p>
            <a:pPr marL="457200" lvl="1" indent="0">
              <a:buNone/>
            </a:pPr>
            <a:r>
              <a:rPr lang="it-IT" sz="2400" u="sng" dirty="0" smtClean="0"/>
              <a:t>Ci si può attendere una </a:t>
            </a:r>
            <a:r>
              <a:rPr lang="it-IT" sz="2400" u="sng" dirty="0" err="1" smtClean="0"/>
              <a:t>casisitica</a:t>
            </a:r>
            <a:r>
              <a:rPr lang="it-IT" sz="2400" u="sng" dirty="0" smtClean="0"/>
              <a:t> che, giocoforza, dovrà essere sistematizzata da dottrina e </a:t>
            </a:r>
            <a:r>
              <a:rPr lang="it-IT" sz="2400" u="sng" dirty="0" err="1" smtClean="0"/>
              <a:t>giurispudenza</a:t>
            </a:r>
            <a:r>
              <a:rPr lang="it-IT" sz="2400" u="sng" dirty="0" smtClean="0"/>
              <a:t>…</a:t>
            </a:r>
            <a:endParaRPr lang="it-IT" sz="2400" u="sng" dirty="0"/>
          </a:p>
        </p:txBody>
      </p:sp>
    </p:spTree>
    <p:extLst>
      <p:ext uri="{BB962C8B-B14F-4D97-AF65-F5344CB8AC3E}">
        <p14:creationId xmlns:p14="http://schemas.microsoft.com/office/powerpoint/2010/main" val="30946786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L’informativa ai lavoratori e la tutela della privacy (art. 4, c. 3)</a:t>
            </a:r>
            <a:endParaRPr lang="it-IT" dirty="0"/>
          </a:p>
        </p:txBody>
      </p:sp>
      <p:sp>
        <p:nvSpPr>
          <p:cNvPr id="3" name="Segnaposto contenuto 2"/>
          <p:cNvSpPr>
            <a:spLocks noGrp="1"/>
          </p:cNvSpPr>
          <p:nvPr>
            <p:ph idx="1"/>
          </p:nvPr>
        </p:nvSpPr>
        <p:spPr/>
        <p:txBody>
          <a:bodyPr>
            <a:normAutofit fontScale="77500" lnSpcReduction="20000"/>
          </a:bodyPr>
          <a:lstStyle/>
          <a:p>
            <a:r>
              <a:rPr lang="it-IT" sz="2400" dirty="0" smtClean="0"/>
              <a:t>Si cerca di risolvere le ambiguità legate al tema assai controverso dei c.d. «controlli difensivi».</a:t>
            </a:r>
          </a:p>
          <a:p>
            <a:r>
              <a:rPr lang="it-IT" sz="2400" dirty="0" smtClean="0"/>
              <a:t>Due le condizioni previste per utilizzare le informazioni raccolte, ai sensi dell’art. 4 c.1 e c. 2, «a tutti i fini connessi al rapporto di lavoro»:</a:t>
            </a:r>
          </a:p>
          <a:p>
            <a:r>
              <a:rPr lang="it-IT" sz="2400" dirty="0" smtClean="0"/>
              <a:t>Precondizione è il rispetto dell’eventuale procedura autorizzativa (c. 1);</a:t>
            </a:r>
          </a:p>
          <a:p>
            <a:r>
              <a:rPr lang="it-IT" sz="2400" dirty="0"/>
              <a:t>1</a:t>
            </a:r>
            <a:r>
              <a:rPr lang="it-IT" sz="2400" dirty="0" smtClean="0"/>
              <a:t>) </a:t>
            </a:r>
            <a:r>
              <a:rPr lang="it-IT" sz="2400" u="sng" dirty="0" smtClean="0"/>
              <a:t>adeguata</a:t>
            </a:r>
            <a:r>
              <a:rPr lang="it-IT" sz="2400" dirty="0" smtClean="0"/>
              <a:t> informativa al lavoratore sulle modalità di uso degli strumenti e di effettuazione dei controlli;</a:t>
            </a:r>
          </a:p>
          <a:p>
            <a:r>
              <a:rPr lang="it-IT" sz="2400" dirty="0"/>
              <a:t>2</a:t>
            </a:r>
            <a:r>
              <a:rPr lang="it-IT" sz="2400" dirty="0" smtClean="0"/>
              <a:t>) necessità di raccogliere le informazioni nel rispetto del Codice della privacy (da cui si desumono anche i limiti… liceità, correttezza, necessità, pertinenza, non eccedenza…)</a:t>
            </a:r>
          </a:p>
          <a:p>
            <a:pPr marL="0" indent="0">
              <a:buNone/>
            </a:pPr>
            <a:r>
              <a:rPr lang="it-IT" sz="2400" dirty="0" smtClean="0"/>
              <a:t>Necessità di trasparenza e di coordinamento con il Codice della privacy (si può immaginare che le due informative tenderanno ad accorparsi).</a:t>
            </a:r>
          </a:p>
        </p:txBody>
      </p:sp>
    </p:spTree>
    <p:extLst>
      <p:ext uri="{BB962C8B-B14F-4D97-AF65-F5344CB8AC3E}">
        <p14:creationId xmlns:p14="http://schemas.microsoft.com/office/powerpoint/2010/main" val="37389148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Alcuni casi pratici:</a:t>
            </a:r>
            <a:br>
              <a:rPr lang="it-IT" dirty="0" smtClean="0"/>
            </a:br>
            <a:r>
              <a:rPr lang="it-IT" dirty="0" smtClean="0"/>
              <a:t>a) mobile work e GPS</a:t>
            </a:r>
            <a:endParaRPr lang="it-IT" dirty="0"/>
          </a:p>
        </p:txBody>
      </p:sp>
      <p:sp>
        <p:nvSpPr>
          <p:cNvPr id="3" name="Segnaposto contenuto 2"/>
          <p:cNvSpPr>
            <a:spLocks noGrp="1"/>
          </p:cNvSpPr>
          <p:nvPr>
            <p:ph idx="1"/>
          </p:nvPr>
        </p:nvSpPr>
        <p:spPr/>
        <p:txBody>
          <a:bodyPr>
            <a:normAutofit fontScale="85000" lnSpcReduction="20000"/>
          </a:bodyPr>
          <a:lstStyle/>
          <a:p>
            <a:r>
              <a:rPr lang="it-IT" sz="2800" dirty="0" smtClean="0"/>
              <a:t>Dubbi possono nascere dai dispositivi di </a:t>
            </a:r>
            <a:r>
              <a:rPr lang="it-IT" sz="2800" dirty="0" err="1" smtClean="0"/>
              <a:t>geolocalizzazione</a:t>
            </a:r>
            <a:r>
              <a:rPr lang="it-IT" sz="2800" dirty="0" smtClean="0"/>
              <a:t> (GPS): c. 1 o c. 2 dell’art. 4?</a:t>
            </a:r>
          </a:p>
          <a:p>
            <a:r>
              <a:rPr lang="it-IT" sz="2800" dirty="0" smtClean="0"/>
              <a:t>Nel mobile </a:t>
            </a:r>
            <a:r>
              <a:rPr lang="it-IT" sz="2800" dirty="0" err="1" smtClean="0"/>
              <a:t>working</a:t>
            </a:r>
            <a:r>
              <a:rPr lang="it-IT" sz="2800" dirty="0" smtClean="0"/>
              <a:t> il </a:t>
            </a:r>
            <a:r>
              <a:rPr lang="it-IT" sz="2800" dirty="0" err="1" smtClean="0"/>
              <a:t>gps</a:t>
            </a:r>
            <a:r>
              <a:rPr lang="it-IT" sz="2800" dirty="0" smtClean="0"/>
              <a:t> installato sul mezzo (o sullo </a:t>
            </a:r>
            <a:r>
              <a:rPr lang="it-IT" sz="2800" dirty="0" err="1" smtClean="0"/>
              <a:t>smartphone</a:t>
            </a:r>
            <a:r>
              <a:rPr lang="it-IT" sz="2800" dirty="0" smtClean="0"/>
              <a:t>) necessita dell’accordo sindacale ogni volta che consente un controllo a distanza della prestazione senza essere di per sé strumento per espletare la medesima.</a:t>
            </a:r>
          </a:p>
          <a:p>
            <a:r>
              <a:rPr lang="it-IT" sz="2800" dirty="0" smtClean="0"/>
              <a:t>Dunque: taxi, autobus non di linea: non serve l’accordo (ma andrà data l’informativa)</a:t>
            </a:r>
          </a:p>
          <a:p>
            <a:r>
              <a:rPr lang="it-IT" sz="2800" dirty="0" smtClean="0"/>
              <a:t>Autobus di linea (che operi sempre su una stessa direttrice di percorso): serve </a:t>
            </a:r>
            <a:endParaRPr lang="it-IT" sz="2800" dirty="0"/>
          </a:p>
        </p:txBody>
      </p:sp>
    </p:spTree>
    <p:extLst>
      <p:ext uri="{BB962C8B-B14F-4D97-AF65-F5344CB8AC3E}">
        <p14:creationId xmlns:p14="http://schemas.microsoft.com/office/powerpoint/2010/main" val="3827647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b) controlli sul pc aziendale</a:t>
            </a:r>
            <a:endParaRPr lang="it-IT" dirty="0"/>
          </a:p>
        </p:txBody>
      </p:sp>
      <p:sp>
        <p:nvSpPr>
          <p:cNvPr id="3" name="Segnaposto contenuto 2"/>
          <p:cNvSpPr>
            <a:spLocks noGrp="1"/>
          </p:cNvSpPr>
          <p:nvPr>
            <p:ph idx="1"/>
          </p:nvPr>
        </p:nvSpPr>
        <p:spPr/>
        <p:txBody>
          <a:bodyPr>
            <a:normAutofit fontScale="92500" lnSpcReduction="20000"/>
          </a:bodyPr>
          <a:lstStyle/>
          <a:p>
            <a:r>
              <a:rPr lang="it-IT" sz="2400" dirty="0" smtClean="0"/>
              <a:t>V. Provvedimento del Garante del 12.11.2015</a:t>
            </a:r>
          </a:p>
          <a:p>
            <a:r>
              <a:rPr lang="it-IT" sz="2400" dirty="0" smtClean="0"/>
              <a:t>Sarebbe necessario:</a:t>
            </a:r>
          </a:p>
          <a:p>
            <a:r>
              <a:rPr lang="it-IT" sz="2400" dirty="0" smtClean="0"/>
              <a:t>1) che il datore definisca preliminarmente il domicilio informatico dell’impresa;</a:t>
            </a:r>
          </a:p>
          <a:p>
            <a:r>
              <a:rPr lang="it-IT" sz="2400" dirty="0" smtClean="0"/>
              <a:t>2) definire il ruolo del dipendente anche il relazione all’utilizzo degli strumenti informatici;</a:t>
            </a:r>
          </a:p>
          <a:p>
            <a:r>
              <a:rPr lang="it-IT" sz="2400" dirty="0" smtClean="0"/>
              <a:t>3) informativa sul trattamento dei dati;</a:t>
            </a:r>
          </a:p>
          <a:p>
            <a:r>
              <a:rPr lang="it-IT" sz="2400" dirty="0" smtClean="0"/>
              <a:t>4) controllo necessitato (almeno indizi su un’abusività di utilizzo, che giustifichi il controllo);</a:t>
            </a:r>
          </a:p>
          <a:p>
            <a:r>
              <a:rPr lang="it-IT" sz="2400" dirty="0" smtClean="0"/>
              <a:t>Problemi legati all’utilizzo di sistemi BYOD</a:t>
            </a:r>
          </a:p>
        </p:txBody>
      </p:sp>
    </p:spTree>
    <p:extLst>
      <p:ext uri="{BB962C8B-B14F-4D97-AF65-F5344CB8AC3E}">
        <p14:creationId xmlns:p14="http://schemas.microsoft.com/office/powerpoint/2010/main" val="31313392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 controllo sulla posta elettronica</a:t>
            </a:r>
            <a:endParaRPr lang="it-IT" dirty="0"/>
          </a:p>
        </p:txBody>
      </p:sp>
      <p:sp>
        <p:nvSpPr>
          <p:cNvPr id="3" name="Segnaposto contenuto 2"/>
          <p:cNvSpPr>
            <a:spLocks noGrp="1"/>
          </p:cNvSpPr>
          <p:nvPr>
            <p:ph idx="1"/>
          </p:nvPr>
        </p:nvSpPr>
        <p:spPr>
          <a:xfrm>
            <a:off x="2592925" y="1331258"/>
            <a:ext cx="8915400" cy="5526741"/>
          </a:xfrm>
        </p:spPr>
        <p:txBody>
          <a:bodyPr>
            <a:normAutofit lnSpcReduction="10000"/>
          </a:bodyPr>
          <a:lstStyle/>
          <a:p>
            <a:r>
              <a:rPr lang="it-IT" dirty="0" smtClean="0"/>
              <a:t>V. decisione CEDU 12 gennaio 2016 , che conferma la consultabilità dei messaggi di posta elettronica ricevuti dal dipendente sull’indirizzo aziendale per verificarne la diligenza di adempimento alle regole del disciplinare aziendale per l’utilizzo degli strumenti </a:t>
            </a:r>
            <a:r>
              <a:rPr lang="it-IT" dirty="0" smtClean="0"/>
              <a:t>elettronici, ma poi con la sentenza del 5 settembre 2017 precisa la necessità che gli interessati ricevano una «previa informazione» sulla possibilità del controllo…</a:t>
            </a:r>
            <a:endParaRPr lang="it-IT" dirty="0"/>
          </a:p>
          <a:p>
            <a:r>
              <a:rPr lang="it-IT" dirty="0" smtClean="0"/>
              <a:t>Problema del bilanciamento </a:t>
            </a:r>
            <a:r>
              <a:rPr lang="it-IT" dirty="0" smtClean="0"/>
              <a:t>di </a:t>
            </a:r>
            <a:r>
              <a:rPr lang="it-IT" dirty="0" smtClean="0"/>
              <a:t>interessi alla luce del necessario rispetto dell’art</a:t>
            </a:r>
            <a:r>
              <a:rPr lang="it-IT" dirty="0" smtClean="0"/>
              <a:t>. 8 CEDU</a:t>
            </a:r>
          </a:p>
          <a:p>
            <a:r>
              <a:rPr lang="it-IT" dirty="0" smtClean="0"/>
              <a:t>La privacy sul lavoro non è un diritto assoluto (anche se la </a:t>
            </a:r>
            <a:r>
              <a:rPr lang="it-IT" dirty="0" err="1" smtClean="0"/>
              <a:t>priv</a:t>
            </a:r>
            <a:r>
              <a:rPr lang="it-IT" dirty="0" smtClean="0"/>
              <a:t>. è un diritto fondamentale);</a:t>
            </a:r>
          </a:p>
          <a:p>
            <a:r>
              <a:rPr lang="it-IT" dirty="0" smtClean="0"/>
              <a:t>Il datore ha il diritto di verificare il corretto adempimento della prestazione</a:t>
            </a:r>
            <a:r>
              <a:rPr lang="it-IT" dirty="0" smtClean="0"/>
              <a:t>; però è necessaria la previa informazione…</a:t>
            </a:r>
            <a:endParaRPr lang="it-IT" dirty="0" smtClean="0"/>
          </a:p>
          <a:p>
            <a:r>
              <a:rPr lang="it-IT" dirty="0" smtClean="0"/>
              <a:t>Rilievo della « ragionevole aspettativa» di privacy;</a:t>
            </a:r>
          </a:p>
          <a:p>
            <a:r>
              <a:rPr lang="it-IT" dirty="0" smtClean="0"/>
              <a:t>Importanza di regolamentare un uso non promiscuo dei mezzi di comunicazione aziendali e di fare conoscere le regole ai dipendenti;</a:t>
            </a:r>
          </a:p>
          <a:p>
            <a:r>
              <a:rPr lang="it-IT" dirty="0" smtClean="0"/>
              <a:t>No a controlli «</a:t>
            </a:r>
            <a:r>
              <a:rPr lang="it-IT" dirty="0" err="1" smtClean="0"/>
              <a:t>flat</a:t>
            </a:r>
            <a:r>
              <a:rPr lang="it-IT" dirty="0" smtClean="0"/>
              <a:t>», il controllo deve essere comunque  necessario, limitato e proporzionato allo scopo.</a:t>
            </a:r>
          </a:p>
          <a:p>
            <a:r>
              <a:rPr lang="it-IT" dirty="0" smtClean="0"/>
              <a:t>Problemi di prassi BYOD</a:t>
            </a:r>
          </a:p>
          <a:p>
            <a:endParaRPr lang="it-IT" dirty="0"/>
          </a:p>
          <a:p>
            <a:endParaRPr lang="it-IT" dirty="0"/>
          </a:p>
        </p:txBody>
      </p:sp>
    </p:spTree>
    <p:extLst>
      <p:ext uri="{BB962C8B-B14F-4D97-AF65-F5344CB8AC3E}">
        <p14:creationId xmlns:p14="http://schemas.microsoft.com/office/powerpoint/2010/main" val="19045761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Le condizioni di utilizzabilità delle informazioni raccolte e le sanzioni del controllo illegittimo</a:t>
            </a:r>
            <a:endParaRPr lang="it-IT" sz="2800" dirty="0"/>
          </a:p>
        </p:txBody>
      </p:sp>
      <p:sp>
        <p:nvSpPr>
          <p:cNvPr id="3" name="Segnaposto contenuto 2"/>
          <p:cNvSpPr>
            <a:spLocks noGrp="1"/>
          </p:cNvSpPr>
          <p:nvPr>
            <p:ph idx="1"/>
          </p:nvPr>
        </p:nvSpPr>
        <p:spPr/>
        <p:txBody>
          <a:bodyPr>
            <a:normAutofit/>
          </a:bodyPr>
          <a:lstStyle/>
          <a:p>
            <a:r>
              <a:rPr lang="it-IT" sz="2400" dirty="0" smtClean="0"/>
              <a:t>Vanno esclusi utilizzi «eccessivi» o «vessatori» e che non trovino giustificazione nell’esigenza di garantire la funzionalità del rapporto di lavoro.</a:t>
            </a:r>
          </a:p>
          <a:p>
            <a:r>
              <a:rPr lang="it-IT" sz="2400" dirty="0" smtClean="0"/>
              <a:t>Attenzione al profilo sanzionatorio (anche sotto il profilo penale:</a:t>
            </a:r>
          </a:p>
          <a:p>
            <a:r>
              <a:rPr lang="it-IT" sz="2400" dirty="0" smtClean="0"/>
              <a:t>1) art. 4, c. 1: il controllo è illecito e la prova è inutilizzabile se è violato quanto prescritto dai c. 1 e 3;</a:t>
            </a:r>
          </a:p>
          <a:p>
            <a:r>
              <a:rPr lang="it-IT" sz="2400" dirty="0" smtClean="0"/>
              <a:t>2) art. 4, c. 2: l’illegittimità può sorgere solo dalla violazione del c. 3</a:t>
            </a:r>
            <a:endParaRPr lang="it-IT" sz="2400" dirty="0"/>
          </a:p>
        </p:txBody>
      </p:sp>
    </p:spTree>
    <p:extLst>
      <p:ext uri="{BB962C8B-B14F-4D97-AF65-F5344CB8AC3E}">
        <p14:creationId xmlns:p14="http://schemas.microsoft.com/office/powerpoint/2010/main" val="85917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Utilizzo dei  social network e nuove frontiere degli illeciti disciplinari</a:t>
            </a:r>
            <a:endParaRPr lang="it-IT" dirty="0"/>
          </a:p>
        </p:txBody>
      </p:sp>
      <p:pic>
        <p:nvPicPr>
          <p:cNvPr id="6" name="Segnaposto contenuto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68600" y="2496190"/>
            <a:ext cx="7061200" cy="3689476"/>
          </a:xfrm>
        </p:spPr>
      </p:pic>
    </p:spTree>
    <p:extLst>
      <p:ext uri="{BB962C8B-B14F-4D97-AF65-F5344CB8AC3E}">
        <p14:creationId xmlns:p14="http://schemas.microsoft.com/office/powerpoint/2010/main" val="9533089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Quando un </a:t>
            </a:r>
            <a:r>
              <a:rPr lang="it-IT" dirty="0" err="1" smtClean="0"/>
              <a:t>tweet</a:t>
            </a:r>
            <a:r>
              <a:rPr lang="it-IT" dirty="0" smtClean="0"/>
              <a:t> può costare il posto…</a:t>
            </a:r>
            <a:endParaRPr lang="it-IT" dirty="0"/>
          </a:p>
        </p:txBody>
      </p:sp>
      <p:sp>
        <p:nvSpPr>
          <p:cNvPr id="3" name="Segnaposto contenuto 2"/>
          <p:cNvSpPr>
            <a:spLocks noGrp="1"/>
          </p:cNvSpPr>
          <p:nvPr>
            <p:ph idx="1"/>
          </p:nvPr>
        </p:nvSpPr>
        <p:spPr>
          <a:xfrm>
            <a:off x="2589212" y="2133600"/>
            <a:ext cx="8915400" cy="4318000"/>
          </a:xfrm>
        </p:spPr>
        <p:txBody>
          <a:bodyPr>
            <a:noAutofit/>
          </a:bodyPr>
          <a:lstStyle/>
          <a:p>
            <a:r>
              <a:rPr lang="it-IT" sz="2400" dirty="0"/>
              <a:t>il Tribunale di Busto Arsizio (sentenza 62/2018) </a:t>
            </a:r>
            <a:r>
              <a:rPr lang="it-IT" sz="2400" dirty="0" smtClean="0"/>
              <a:t>ha ritenuto sufficienti </a:t>
            </a:r>
            <a:r>
              <a:rPr lang="it-IT" sz="2400" dirty="0"/>
              <a:t>i pochi caratteri </a:t>
            </a:r>
            <a:r>
              <a:rPr lang="it-IT" sz="2400" dirty="0" smtClean="0"/>
              <a:t>di un </a:t>
            </a:r>
            <a:r>
              <a:rPr lang="it-IT" sz="2400" dirty="0" err="1"/>
              <a:t>tweet</a:t>
            </a:r>
            <a:r>
              <a:rPr lang="it-IT" sz="2400" dirty="0"/>
              <a:t> per ledere l’immagine del datore di </a:t>
            </a:r>
            <a:r>
              <a:rPr lang="it-IT" sz="2400" dirty="0" smtClean="0"/>
              <a:t>lavoro, rilevando che il dipendente aveva  reso «esplicito </a:t>
            </a:r>
            <a:r>
              <a:rPr lang="it-IT" sz="2400" dirty="0"/>
              <a:t>un atteggiamento di disprezzo verso l’azienda e i suoi amministratori». </a:t>
            </a:r>
            <a:r>
              <a:rPr lang="it-IT" sz="2400" dirty="0" smtClean="0"/>
              <a:t>Il tribunale ha dunque ritenuto leso </a:t>
            </a:r>
            <a:r>
              <a:rPr lang="it-IT" sz="2400" dirty="0"/>
              <a:t>il rapporto fiduciario con l’azienda. </a:t>
            </a:r>
            <a:endParaRPr lang="it-IT" sz="2400" dirty="0" smtClean="0"/>
          </a:p>
          <a:p>
            <a:r>
              <a:rPr lang="it-IT" sz="2400" dirty="0" smtClean="0"/>
              <a:t>Il </a:t>
            </a:r>
            <a:r>
              <a:rPr lang="it-IT" sz="2400" dirty="0"/>
              <a:t>diritto di critica ha infatti dei precisi requisiti che, se </a:t>
            </a:r>
            <a:r>
              <a:rPr lang="it-IT" sz="2400" dirty="0" smtClean="0"/>
              <a:t>violati, </a:t>
            </a:r>
            <a:r>
              <a:rPr lang="it-IT" sz="2400" dirty="0"/>
              <a:t>possono ledere il vincolo di fedeltà alla base dei rapporti di </a:t>
            </a:r>
            <a:r>
              <a:rPr lang="it-IT" sz="2400" dirty="0" smtClean="0"/>
              <a:t>lavoro e legittimare anche un licenziamento disciplinare.</a:t>
            </a:r>
            <a:endParaRPr lang="it-IT" sz="2400" dirty="0"/>
          </a:p>
        </p:txBody>
      </p:sp>
    </p:spTree>
    <p:extLst>
      <p:ext uri="{BB962C8B-B14F-4D97-AF65-F5344CB8AC3E}">
        <p14:creationId xmlns:p14="http://schemas.microsoft.com/office/powerpoint/2010/main" val="27687439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Offesa del decoro e dell’immagine aziendale</a:t>
            </a:r>
            <a:endParaRPr lang="it-IT" dirty="0"/>
          </a:p>
        </p:txBody>
      </p:sp>
      <p:sp>
        <p:nvSpPr>
          <p:cNvPr id="3" name="Segnaposto contenuto 2"/>
          <p:cNvSpPr>
            <a:spLocks noGrp="1"/>
          </p:cNvSpPr>
          <p:nvPr>
            <p:ph idx="1"/>
          </p:nvPr>
        </p:nvSpPr>
        <p:spPr/>
        <p:txBody>
          <a:bodyPr>
            <a:normAutofit/>
          </a:bodyPr>
          <a:lstStyle/>
          <a:p>
            <a:r>
              <a:rPr lang="it-IT" sz="2400" dirty="0" smtClean="0"/>
              <a:t>Esternazione di opinioni critiche sulla piazza «virtuale»: possibili sanzioni disciplinari (con qualche oscillazione della giurisprudenza, che a volte ha ritenuto legittimo anche un licenziamento </a:t>
            </a:r>
            <a:r>
              <a:rPr lang="it-IT" sz="2400" dirty="0" err="1" smtClean="0"/>
              <a:t>discplinare</a:t>
            </a:r>
            <a:r>
              <a:rPr lang="it-IT" sz="2400" dirty="0" smtClean="0"/>
              <a:t>, a volte no)</a:t>
            </a:r>
          </a:p>
          <a:p>
            <a:r>
              <a:rPr lang="it-IT" sz="2400" dirty="0" smtClean="0"/>
              <a:t>Possibile responsabilità (anche) penale per ingiuria o diffamazione</a:t>
            </a:r>
          </a:p>
          <a:p>
            <a:r>
              <a:rPr lang="it-IT" sz="2400" dirty="0" smtClean="0"/>
              <a:t>Pubblicare un commento offensivo su un social network può integrare il reato di diffamazione aggravata (</a:t>
            </a:r>
            <a:r>
              <a:rPr lang="it-IT" sz="2400" dirty="0" err="1" smtClean="0"/>
              <a:t>Cass</a:t>
            </a:r>
            <a:r>
              <a:rPr lang="it-IT" sz="2400" dirty="0" smtClean="0"/>
              <a:t>. )</a:t>
            </a:r>
          </a:p>
          <a:p>
            <a:endParaRPr lang="it-IT" sz="2400" dirty="0"/>
          </a:p>
        </p:txBody>
      </p:sp>
    </p:spTree>
    <p:extLst>
      <p:ext uri="{BB962C8B-B14F-4D97-AF65-F5344CB8AC3E}">
        <p14:creationId xmlns:p14="http://schemas.microsoft.com/office/powerpoint/2010/main" val="430865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rot="10800000" flipV="1">
            <a:off x="1624058" y="406400"/>
            <a:ext cx="9796836" cy="1314824"/>
          </a:xfrm>
        </p:spPr>
        <p:txBody>
          <a:bodyPr>
            <a:normAutofit/>
          </a:bodyPr>
          <a:lstStyle/>
          <a:p>
            <a:r>
              <a:rPr lang="it-IT" dirty="0" smtClean="0"/>
              <a:t>Privacy, dati sensibili, uso (e abuso) dei social media nella società digitale</a:t>
            </a:r>
            <a:endParaRPr lang="it-IT" dirty="0"/>
          </a:p>
        </p:txBody>
      </p:sp>
      <p:sp>
        <p:nvSpPr>
          <p:cNvPr id="3" name="Segnaposto contenuto 2"/>
          <p:cNvSpPr>
            <a:spLocks noGrp="1"/>
          </p:cNvSpPr>
          <p:nvPr>
            <p:ph idx="1"/>
          </p:nvPr>
        </p:nvSpPr>
        <p:spPr>
          <a:xfrm>
            <a:off x="1485900" y="1943100"/>
            <a:ext cx="10018712" cy="3968122"/>
          </a:xfrm>
        </p:spPr>
        <p:txBody>
          <a:bodyPr>
            <a:normAutofit fontScale="92500" lnSpcReduction="10000"/>
          </a:bodyPr>
          <a:lstStyle/>
          <a:p>
            <a:r>
              <a:rPr lang="it-IT" sz="2400" dirty="0" smtClean="0"/>
              <a:t>Creare un profilo </a:t>
            </a:r>
            <a:r>
              <a:rPr lang="it-IT" sz="2400" i="1" dirty="0" err="1" smtClean="0"/>
              <a:t>facebook</a:t>
            </a:r>
            <a:r>
              <a:rPr lang="it-IT" sz="2400" dirty="0" smtClean="0"/>
              <a:t>, caricare un video su </a:t>
            </a:r>
            <a:r>
              <a:rPr lang="it-IT" sz="2400" i="1" dirty="0" err="1" smtClean="0"/>
              <a:t>youtube</a:t>
            </a:r>
            <a:r>
              <a:rPr lang="it-IT" sz="2400" dirty="0" smtClean="0"/>
              <a:t>, esprimere opinioni via </a:t>
            </a:r>
            <a:r>
              <a:rPr lang="it-IT" sz="2400" i="1" dirty="0" err="1" smtClean="0"/>
              <a:t>twitter</a:t>
            </a:r>
            <a:r>
              <a:rPr lang="it-IT" sz="2400" dirty="0" smtClean="0"/>
              <a:t>...attraverso i social media gli utenti comunicano se stessi, interagendo con altri soggetti, potenzialmente anche non conosciuti (e nella platea dei potenziali «curiosi» potrebbe esserci anche il datore di lavoro…).</a:t>
            </a:r>
          </a:p>
          <a:p>
            <a:r>
              <a:rPr lang="it-IT" sz="2400" dirty="0" smtClean="0"/>
              <a:t>Q</a:t>
            </a:r>
            <a:r>
              <a:rPr lang="it-IT" sz="2400" dirty="0" smtClean="0"/>
              <a:t>uali possono essere i riflessi giuridici?</a:t>
            </a:r>
          </a:p>
          <a:p>
            <a:r>
              <a:rPr lang="it-IT" sz="2400" dirty="0" smtClean="0"/>
              <a:t>E, in particolare, quali </a:t>
            </a:r>
            <a:r>
              <a:rPr lang="it-IT" sz="2400" dirty="0" smtClean="0"/>
              <a:t>quelli sul rapporto di lavoro?</a:t>
            </a:r>
          </a:p>
          <a:p>
            <a:r>
              <a:rPr lang="it-IT" sz="2400" dirty="0" smtClean="0"/>
              <a:t>Il rischio di incorrere in violazione dei doveri del lavoratore subordinato e, di conseguenza, in sanzioni disciplinari non è irrilevante.</a:t>
            </a:r>
          </a:p>
          <a:p>
            <a:r>
              <a:rPr lang="it-IT" sz="2400" dirty="0" smtClean="0"/>
              <a:t>D’altra parte si pone anche un problema di tutela della privacy del lavoratore.</a:t>
            </a:r>
            <a:endParaRPr lang="it-IT" sz="2400" dirty="0"/>
          </a:p>
        </p:txBody>
      </p:sp>
    </p:spTree>
    <p:extLst>
      <p:ext uri="{BB962C8B-B14F-4D97-AF65-F5344CB8AC3E}">
        <p14:creationId xmlns:p14="http://schemas.microsoft.com/office/powerpoint/2010/main" val="35009399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pubblicazione sui social network di informazioni riservate</a:t>
            </a:r>
            <a:endParaRPr lang="it-IT" dirty="0"/>
          </a:p>
        </p:txBody>
      </p:sp>
      <p:sp>
        <p:nvSpPr>
          <p:cNvPr id="3" name="Segnaposto contenuto 2"/>
          <p:cNvSpPr>
            <a:spLocks noGrp="1"/>
          </p:cNvSpPr>
          <p:nvPr>
            <p:ph idx="1"/>
          </p:nvPr>
        </p:nvSpPr>
        <p:spPr/>
        <p:txBody>
          <a:bodyPr>
            <a:noAutofit/>
          </a:bodyPr>
          <a:lstStyle/>
          <a:p>
            <a:r>
              <a:rPr lang="it-IT" sz="2400" dirty="0" smtClean="0"/>
              <a:t>Violazione dell’obbligo di fedeltà (art. 2105 c.c.): in pendenza del rapporto di lavoro sanzione disciplinare, cessato questo resta comunque l’eventuale risarcimento del danno</a:t>
            </a:r>
          </a:p>
          <a:p>
            <a:r>
              <a:rPr lang="it-IT" sz="2400" dirty="0" smtClean="0"/>
              <a:t>Ma anche possibile responsabilità penale per violazione di segreti: art. 622 e 623 c.p.</a:t>
            </a:r>
          </a:p>
          <a:p>
            <a:endParaRPr lang="it-IT" sz="2400" dirty="0"/>
          </a:p>
        </p:txBody>
      </p:sp>
    </p:spTree>
    <p:extLst>
      <p:ext uri="{BB962C8B-B14F-4D97-AF65-F5344CB8AC3E}">
        <p14:creationId xmlns:p14="http://schemas.microsoft.com/office/powerpoint/2010/main" val="4660614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L’accesso frequente a siti internet</a:t>
            </a:r>
            <a:endParaRPr lang="it-IT" dirty="0"/>
          </a:p>
        </p:txBody>
      </p:sp>
      <p:sp>
        <p:nvSpPr>
          <p:cNvPr id="3" name="Segnaposto contenuto 2"/>
          <p:cNvSpPr>
            <a:spLocks noGrp="1"/>
          </p:cNvSpPr>
          <p:nvPr>
            <p:ph idx="1"/>
          </p:nvPr>
        </p:nvSpPr>
        <p:spPr/>
        <p:txBody>
          <a:bodyPr/>
          <a:lstStyle/>
          <a:p>
            <a:r>
              <a:rPr lang="it-IT" dirty="0" smtClean="0"/>
              <a:t>L’accesso frequente e prolungato a siti internet in orario di lavoro per attività non legate alla prestazione lavorativa può costituire illeciti disciplinare.</a:t>
            </a:r>
          </a:p>
          <a:p>
            <a:r>
              <a:rPr lang="it-IT" dirty="0" smtClean="0"/>
              <a:t>V. di recente </a:t>
            </a:r>
            <a:r>
              <a:rPr lang="it-IT" dirty="0" err="1" smtClean="0"/>
              <a:t>Cass</a:t>
            </a:r>
            <a:r>
              <a:rPr lang="it-IT" dirty="0" smtClean="0"/>
              <a:t>. 14862/2017, che ha ritenuto legittimo un licenziamento disciplinare intimato ad un lavoratore che aveva abusato sistematicamente della connessione internet aziendale, alla luce del disposto dell’art. 2104 c.c. (obbligo di diligenza)</a:t>
            </a:r>
          </a:p>
          <a:p>
            <a:r>
              <a:rPr lang="it-IT" dirty="0" smtClean="0"/>
              <a:t>Possibile risarcimento: non solo la restituzione delle retribuzioni, ma anche, eventualmente, le spese per ottenere la prestazione non svolta dal lavoratore </a:t>
            </a:r>
            <a:r>
              <a:rPr lang="it-IT" dirty="0" err="1" smtClean="0"/>
              <a:t>indempiente</a:t>
            </a:r>
            <a:r>
              <a:rPr lang="it-IT" dirty="0" smtClean="0"/>
              <a:t>.</a:t>
            </a:r>
          </a:p>
        </p:txBody>
      </p:sp>
    </p:spTree>
    <p:extLst>
      <p:ext uri="{BB962C8B-B14F-4D97-AF65-F5344CB8AC3E}">
        <p14:creationId xmlns:p14="http://schemas.microsoft.com/office/powerpoint/2010/main" val="41821022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385148" y="57830"/>
            <a:ext cx="8911687" cy="1280890"/>
          </a:xfrm>
        </p:spPr>
        <p:txBody>
          <a:bodyPr/>
          <a:lstStyle/>
          <a:p>
            <a:r>
              <a:rPr lang="it-IT" dirty="0" smtClean="0"/>
              <a:t>Grazie per l’attenzione!</a:t>
            </a:r>
            <a:endParaRPr lang="it-IT" dirty="0"/>
          </a:p>
        </p:txBody>
      </p:sp>
      <p:pic>
        <p:nvPicPr>
          <p:cNvPr id="7" name="Immagin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9212" y="826773"/>
            <a:ext cx="7715250" cy="6391275"/>
          </a:xfrm>
          <a:prstGeom prst="rect">
            <a:avLst/>
          </a:prstGeom>
        </p:spPr>
      </p:pic>
      <p:sp>
        <p:nvSpPr>
          <p:cNvPr id="8" name="Segnaposto contenuto 7"/>
          <p:cNvSpPr>
            <a:spLocks noGrp="1"/>
          </p:cNvSpPr>
          <p:nvPr>
            <p:ph idx="1"/>
          </p:nvPr>
        </p:nvSpPr>
        <p:spPr/>
        <p:txBody>
          <a:bodyPr/>
          <a:lstStyle/>
          <a:p>
            <a:pPr marL="0" indent="0">
              <a:buNone/>
            </a:pPr>
            <a:endParaRPr lang="it-IT" dirty="0"/>
          </a:p>
        </p:txBody>
      </p:sp>
    </p:spTree>
    <p:extLst>
      <p:ext uri="{BB962C8B-B14F-4D97-AF65-F5344CB8AC3E}">
        <p14:creationId xmlns:p14="http://schemas.microsoft.com/office/powerpoint/2010/main" val="17164727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Dal «vecchio» art. 4 st. lav. alle modifiche del </a:t>
            </a:r>
            <a:r>
              <a:rPr lang="it-IT" i="1" dirty="0" smtClean="0"/>
              <a:t>Jobs </a:t>
            </a:r>
            <a:r>
              <a:rPr lang="it-IT" i="1" dirty="0" err="1" smtClean="0"/>
              <a:t>Act</a:t>
            </a:r>
            <a:r>
              <a:rPr lang="it-IT" dirty="0" smtClean="0"/>
              <a:t>: gli obiettivi del legislatore</a:t>
            </a:r>
            <a:br>
              <a:rPr lang="it-IT" dirty="0" smtClean="0"/>
            </a:br>
            <a:endParaRPr lang="it-IT" dirty="0"/>
          </a:p>
        </p:txBody>
      </p:sp>
      <p:sp>
        <p:nvSpPr>
          <p:cNvPr id="3" name="Segnaposto contenuto 2"/>
          <p:cNvSpPr>
            <a:spLocks noGrp="1"/>
          </p:cNvSpPr>
          <p:nvPr>
            <p:ph idx="1"/>
          </p:nvPr>
        </p:nvSpPr>
        <p:spPr>
          <a:xfrm>
            <a:off x="2374059" y="1904999"/>
            <a:ext cx="8915400" cy="4455459"/>
          </a:xfrm>
        </p:spPr>
        <p:txBody>
          <a:bodyPr>
            <a:normAutofit lnSpcReduction="10000"/>
          </a:bodyPr>
          <a:lstStyle/>
          <a:p>
            <a:r>
              <a:rPr lang="it-IT" sz="1900" b="1" dirty="0" smtClean="0"/>
              <a:t> </a:t>
            </a:r>
            <a:r>
              <a:rPr lang="it-IT" sz="2400" dirty="0" smtClean="0"/>
              <a:t>Maggiore flessibilità nei controlli (meno oneri per il datore di lavoro…).</a:t>
            </a:r>
          </a:p>
          <a:p>
            <a:r>
              <a:rPr lang="it-IT" sz="2400" dirty="0" smtClean="0"/>
              <a:t>Già con l’art. 8 l. 148/11 si erano consentiti interventi derogatori ad opera della contrattazione «di prossimità».</a:t>
            </a:r>
          </a:p>
          <a:p>
            <a:r>
              <a:rPr lang="it-IT" sz="2400" dirty="0" smtClean="0"/>
              <a:t>Necessità di adeguare l’art. 4 St. lav. alle nuove tecnologie informatiche (e alla loro «</a:t>
            </a:r>
            <a:r>
              <a:rPr lang="it-IT" sz="2400" dirty="0" err="1" smtClean="0"/>
              <a:t>plurifunzionalità</a:t>
            </a:r>
            <a:r>
              <a:rPr lang="it-IT" sz="2400" dirty="0" smtClean="0"/>
              <a:t>»: strumenti di lavoro ma, anche, di potenziale controllo – in questo strutturalmente differenti dalle apparecchiature di controllo «in senso stretto»).</a:t>
            </a:r>
          </a:p>
          <a:p>
            <a:r>
              <a:rPr lang="it-IT" sz="2400" dirty="0" smtClean="0"/>
              <a:t>L’obiettivo viene realizzato tramite il passaggio dalla «vecchia» fattispecie unitaria alla «nuova» fattispecie «duplice».</a:t>
            </a:r>
          </a:p>
          <a:p>
            <a:endParaRPr lang="it-IT" sz="2400" dirty="0" smtClean="0"/>
          </a:p>
          <a:p>
            <a:endParaRPr lang="it-IT" sz="2400" dirty="0" smtClean="0"/>
          </a:p>
          <a:p>
            <a:pPr marL="0" indent="0">
              <a:buNone/>
            </a:pPr>
            <a:endParaRPr lang="it-IT" sz="1900" b="1" dirty="0"/>
          </a:p>
        </p:txBody>
      </p:sp>
    </p:spTree>
    <p:extLst>
      <p:ext uri="{BB962C8B-B14F-4D97-AF65-F5344CB8AC3E}">
        <p14:creationId xmlns:p14="http://schemas.microsoft.com/office/powerpoint/2010/main" val="17386791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a:xfrm>
            <a:off x="1191395" y="382064"/>
            <a:ext cx="8911687" cy="1280890"/>
          </a:xfrm>
        </p:spPr>
        <p:txBody>
          <a:bodyPr/>
          <a:lstStyle/>
          <a:p>
            <a:r>
              <a:rPr lang="it-IT" dirty="0" smtClean="0"/>
              <a:t>Un confronto tra vecchio e nuovo…</a:t>
            </a:r>
            <a:endParaRPr lang="it-IT" dirty="0"/>
          </a:p>
        </p:txBody>
      </p:sp>
      <p:sp>
        <p:nvSpPr>
          <p:cNvPr id="7" name="Segnaposto testo 6"/>
          <p:cNvSpPr>
            <a:spLocks noGrp="1"/>
          </p:cNvSpPr>
          <p:nvPr>
            <p:ph type="body" idx="1"/>
          </p:nvPr>
        </p:nvSpPr>
        <p:spPr>
          <a:xfrm>
            <a:off x="1328901" y="665591"/>
            <a:ext cx="4864274" cy="930190"/>
          </a:xfrm>
        </p:spPr>
        <p:txBody>
          <a:bodyPr/>
          <a:lstStyle/>
          <a:p>
            <a:r>
              <a:rPr lang="it-IT" b="1" dirty="0" smtClean="0"/>
              <a:t>Il «vecchio» art. 4</a:t>
            </a:r>
            <a:endParaRPr lang="it-IT" b="1" dirty="0"/>
          </a:p>
        </p:txBody>
      </p:sp>
      <p:sp>
        <p:nvSpPr>
          <p:cNvPr id="3" name="Segnaposto contenuto 2"/>
          <p:cNvSpPr>
            <a:spLocks noGrp="1"/>
          </p:cNvSpPr>
          <p:nvPr>
            <p:ph sz="half" idx="2"/>
          </p:nvPr>
        </p:nvSpPr>
        <p:spPr>
          <a:xfrm>
            <a:off x="699247" y="1697667"/>
            <a:ext cx="5271247" cy="4756921"/>
          </a:xfrm>
        </p:spPr>
        <p:txBody>
          <a:bodyPr>
            <a:normAutofit fontScale="47500" lnSpcReduction="20000"/>
          </a:bodyPr>
          <a:lstStyle/>
          <a:p>
            <a:r>
              <a:rPr lang="it-IT" dirty="0" smtClean="0"/>
              <a:t>Art. 4.  (</a:t>
            </a:r>
            <a:r>
              <a:rPr lang="it-IT" sz="2500" dirty="0" smtClean="0"/>
              <a:t>Impianti audiovisivi.)</a:t>
            </a:r>
          </a:p>
          <a:p>
            <a:r>
              <a:rPr lang="it-IT" sz="2500" b="1" u="sng" dirty="0"/>
              <a:t>È vietato l'uso</a:t>
            </a:r>
            <a:r>
              <a:rPr lang="it-IT" sz="2500" dirty="0"/>
              <a:t> </a:t>
            </a:r>
            <a:r>
              <a:rPr lang="it-IT" sz="2500" dirty="0" smtClean="0"/>
              <a:t>di impianti audiovisivi e di altre apparecchiature per finalità di controllo a distanza dell'attività dei lavoratori.</a:t>
            </a:r>
          </a:p>
          <a:p>
            <a:r>
              <a:rPr lang="it-IT" sz="2500" dirty="0" smtClean="0"/>
              <a:t>Gli impianti e le apparecchiature di controllo che siano richiesti da esigenze organizzative e produttive ovvero dalla sicurezza del lavoro, ma dai quali derivi anche la possibilità di controllo a distanza dell'attività dei lavoratori, possono essere installati soltanto previo accordo con le rappresentanze sindacali aziendali, oppure, in mancanza di queste, con la commissione interna. In difetto di accordo, su istanza del datore di lavoro, provvede l'Ispettorato del lavoro, dettando, ove occorra, le modalità per l'uso di tali impianti.</a:t>
            </a:r>
          </a:p>
          <a:p>
            <a:r>
              <a:rPr lang="it-IT" sz="2500" dirty="0" smtClean="0"/>
              <a:t>Per gli impianti e le apparecchiature esistenti, che rispondano alle caratteristiche di cui al secondo comma del presente articolo, in mancanza di accordo con le rappresentanze sindacali aziendali o con la commissione interna, l'Ispettorato del lavoro provvede entro un anno dall'entrata in vigore della presente legge, dettando all'occorrenza le prescrizioni per l'adeguamento e le modalità di uso degli impianti suddetti.</a:t>
            </a:r>
          </a:p>
          <a:p>
            <a:r>
              <a:rPr lang="it-IT" sz="2500" dirty="0" smtClean="0"/>
              <a:t>Contro i provvedimenti dell'Ispettorato del lavoro, di cui ai precedenti secondo e terzo comma, il datore di lavoro, le rappresentanze sindacali aziendali o, in mancanza di queste, la commissione interna, oppure i sindacati dei lavoratori di cui al successivo art. 19 possono ricorrere, entro 30 giorni dalla comunicazione del provvedimento, al Ministro per il lavoro e la previdenza sociale.</a:t>
            </a:r>
          </a:p>
          <a:p>
            <a:endParaRPr lang="it-IT" dirty="0"/>
          </a:p>
        </p:txBody>
      </p:sp>
      <p:sp>
        <p:nvSpPr>
          <p:cNvPr id="8" name="Segnaposto testo 7"/>
          <p:cNvSpPr>
            <a:spLocks noGrp="1"/>
          </p:cNvSpPr>
          <p:nvPr>
            <p:ph type="body" sz="quarter" idx="3"/>
          </p:nvPr>
        </p:nvSpPr>
        <p:spPr>
          <a:xfrm>
            <a:off x="6457758" y="955336"/>
            <a:ext cx="3999001" cy="640445"/>
          </a:xfrm>
        </p:spPr>
        <p:txBody>
          <a:bodyPr/>
          <a:lstStyle/>
          <a:p>
            <a:r>
              <a:rPr lang="it-IT" b="1" dirty="0" smtClean="0"/>
              <a:t>Il «nuovo» art. 4</a:t>
            </a:r>
            <a:endParaRPr lang="it-IT" b="1" dirty="0"/>
          </a:p>
        </p:txBody>
      </p:sp>
      <p:sp>
        <p:nvSpPr>
          <p:cNvPr id="9" name="Segnaposto contenuto 8"/>
          <p:cNvSpPr>
            <a:spLocks noGrp="1"/>
          </p:cNvSpPr>
          <p:nvPr>
            <p:ph sz="quarter" idx="4"/>
          </p:nvPr>
        </p:nvSpPr>
        <p:spPr>
          <a:xfrm>
            <a:off x="6193175" y="1662954"/>
            <a:ext cx="5398190" cy="4349375"/>
          </a:xfrm>
        </p:spPr>
        <p:txBody>
          <a:bodyPr>
            <a:normAutofit fontScale="62500" lnSpcReduction="20000"/>
          </a:bodyPr>
          <a:lstStyle/>
          <a:p>
            <a:r>
              <a:rPr lang="it-IT" dirty="0" smtClean="0"/>
              <a:t>Art</a:t>
            </a:r>
            <a:r>
              <a:rPr lang="it-IT" dirty="0"/>
              <a:t>. 4 (Impianti audiovisivi e altri strumenti di controllo). </a:t>
            </a:r>
            <a:r>
              <a:rPr lang="it-IT" dirty="0" smtClean="0"/>
              <a:t>–</a:t>
            </a:r>
          </a:p>
          <a:p>
            <a:r>
              <a:rPr lang="it-IT" sz="1900" dirty="0" smtClean="0"/>
              <a:t>1</a:t>
            </a:r>
            <a:r>
              <a:rPr lang="it-IT" sz="1900" dirty="0"/>
              <a:t>. Gli impianti audiovisivi e gli altri strumenti dai quali derivi anche la </a:t>
            </a:r>
            <a:r>
              <a:rPr lang="it-IT" sz="1900" dirty="0" smtClean="0"/>
              <a:t>possibilità </a:t>
            </a:r>
            <a:r>
              <a:rPr lang="it-IT" sz="1900" dirty="0"/>
              <a:t>di controllo a distanza </a:t>
            </a:r>
            <a:r>
              <a:rPr lang="it-IT" sz="1900" dirty="0" smtClean="0"/>
              <a:t>dell'attività </a:t>
            </a:r>
            <a:r>
              <a:rPr lang="it-IT" sz="1900" dirty="0"/>
              <a:t>dei lavoratori possono essere impiegati esclusivamente per esigenze organizzative e produttive, per la sicurezza del lavoro e per la tutela del patrimonio aziendale e possono essere installati previo accordo collettivo stipulato dalla rappresentanza sindacale unitaria o dalle rappresentanze sindacali aziendali. In alternativa, nel caso di imprese con </a:t>
            </a:r>
            <a:r>
              <a:rPr lang="it-IT" sz="1900" dirty="0" smtClean="0"/>
              <a:t>unità </a:t>
            </a:r>
            <a:r>
              <a:rPr lang="it-IT" sz="1900" dirty="0"/>
              <a:t>produttive ubicate in diverse province della stessa regione ovvero in </a:t>
            </a:r>
            <a:r>
              <a:rPr lang="it-IT" sz="1900" dirty="0" smtClean="0"/>
              <a:t>più </a:t>
            </a:r>
            <a:r>
              <a:rPr lang="it-IT" sz="1900" dirty="0"/>
              <a:t>regioni, tale accordo </a:t>
            </a:r>
            <a:r>
              <a:rPr lang="it-IT" sz="1900" dirty="0" smtClean="0"/>
              <a:t>può </a:t>
            </a:r>
            <a:r>
              <a:rPr lang="it-IT" sz="1900" dirty="0"/>
              <a:t>essere stipulato dalle associazioni sindacali comparativamente </a:t>
            </a:r>
            <a:r>
              <a:rPr lang="it-IT" sz="1900" dirty="0" smtClean="0"/>
              <a:t>più </a:t>
            </a:r>
            <a:r>
              <a:rPr lang="it-IT" sz="1900" dirty="0"/>
              <a:t>rappresentative sul piano nazionale. In mancanza di accordo gli impianti e gli strumenti di cui al periodo precedente possono essere installati previa autorizzazione della Direzione territoriale del lavoro o, in alternativa, nel caso di imprese con </a:t>
            </a:r>
            <a:r>
              <a:rPr lang="it-IT" sz="1900" dirty="0" smtClean="0"/>
              <a:t>unità  </a:t>
            </a:r>
            <a:r>
              <a:rPr lang="it-IT" sz="1900" dirty="0"/>
              <a:t>produttive dislocate negli ambiti di competenza di </a:t>
            </a:r>
            <a:r>
              <a:rPr lang="it-IT" sz="1900" dirty="0" smtClean="0"/>
              <a:t>più' </a:t>
            </a:r>
            <a:r>
              <a:rPr lang="it-IT" sz="1900" dirty="0"/>
              <a:t>Direzioni territoriali del lavoro, del Ministero del lavoro e delle politiche sociali. </a:t>
            </a:r>
            <a:endParaRPr lang="it-IT" sz="1900" dirty="0" smtClean="0"/>
          </a:p>
          <a:p>
            <a:r>
              <a:rPr lang="it-IT" sz="1900" dirty="0" smtClean="0"/>
              <a:t>2</a:t>
            </a:r>
            <a:r>
              <a:rPr lang="it-IT" sz="1900" dirty="0"/>
              <a:t>. La disposizione di cui al comma 1 non si applica agli strumenti utilizzati dal lavoratore per rendere la prestazione lavorativa e agli strumenti di registrazione degli accessi e delle presenze. </a:t>
            </a:r>
            <a:endParaRPr lang="it-IT" sz="1900" dirty="0" smtClean="0"/>
          </a:p>
          <a:p>
            <a:r>
              <a:rPr lang="it-IT" sz="1900" dirty="0" smtClean="0"/>
              <a:t>3</a:t>
            </a:r>
            <a:r>
              <a:rPr lang="it-IT" sz="1900" dirty="0"/>
              <a:t>. Le informazioni raccolte ai sensi dei commi 1 e 2 sono utilizzabili a tutti i fini connessi al rapporto di lavoro a condizione che sia data al lavoratore adeguata informazione delle </a:t>
            </a:r>
            <a:r>
              <a:rPr lang="it-IT" sz="1900" dirty="0" smtClean="0"/>
              <a:t>modalità </a:t>
            </a:r>
            <a:r>
              <a:rPr lang="it-IT" sz="1900" dirty="0"/>
              <a:t>d'uso degli strumenti e di effettuazione dei controlli e nel rispetto di quanto disposto dal decreto legislativo 30 giugno 2003, n. 196</a:t>
            </a:r>
            <a:r>
              <a:rPr lang="it-IT" dirty="0" smtClean="0"/>
              <a:t>.</a:t>
            </a:r>
            <a:endParaRPr lang="it-IT" dirty="0"/>
          </a:p>
        </p:txBody>
      </p:sp>
    </p:spTree>
    <p:extLst>
      <p:ext uri="{BB962C8B-B14F-4D97-AF65-F5344CB8AC3E}">
        <p14:creationId xmlns:p14="http://schemas.microsoft.com/office/powerpoint/2010/main" val="7030797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 novità più rilevanti</a:t>
            </a:r>
            <a:endParaRPr lang="it-IT" dirty="0"/>
          </a:p>
        </p:txBody>
      </p:sp>
      <p:sp>
        <p:nvSpPr>
          <p:cNvPr id="3" name="Segnaposto contenuto 2"/>
          <p:cNvSpPr>
            <a:spLocks noGrp="1"/>
          </p:cNvSpPr>
          <p:nvPr>
            <p:ph idx="1"/>
          </p:nvPr>
        </p:nvSpPr>
        <p:spPr/>
        <p:txBody>
          <a:bodyPr>
            <a:normAutofit fontScale="85000" lnSpcReduction="10000"/>
          </a:bodyPr>
          <a:lstStyle/>
          <a:p>
            <a:r>
              <a:rPr lang="it-IT" sz="2400" dirty="0" smtClean="0"/>
              <a:t>1)</a:t>
            </a:r>
            <a:r>
              <a:rPr lang="it-IT" sz="2000" dirty="0" smtClean="0"/>
              <a:t> </a:t>
            </a:r>
            <a:r>
              <a:rPr lang="it-IT" sz="2400" dirty="0" smtClean="0"/>
              <a:t>scompare il divieto generale prima previsto di utilizzo di impianti audiovisivi e altre apparecchiature per finalità di controllo a distanza dell’attività dei lavoratori;</a:t>
            </a:r>
          </a:p>
          <a:p>
            <a:pPr marL="0" indent="0">
              <a:buNone/>
            </a:pPr>
            <a:r>
              <a:rPr lang="it-IT" sz="2400" i="1" dirty="0" smtClean="0"/>
              <a:t>questo tuttavia non significa piena liberalizzazione</a:t>
            </a:r>
            <a:r>
              <a:rPr lang="it-IT" sz="2400" dirty="0" smtClean="0"/>
              <a:t>… permangono delle condizioni di legittimità da rispettare!</a:t>
            </a:r>
          </a:p>
          <a:p>
            <a:r>
              <a:rPr lang="it-IT" sz="2400" dirty="0" smtClean="0"/>
              <a:t>	2)nelle ipotesi di cui al comma 2 sono  possibili controlli a prescindere dalla procedura codeterminativa di cui al comma 1.</a:t>
            </a:r>
          </a:p>
          <a:p>
            <a:r>
              <a:rPr lang="it-IT" sz="2400" dirty="0" smtClean="0"/>
              <a:t>3) Vi è comunque una forte apertura rispetto ai controlli svolto attraverso la raccolta di informazioni per mezzo degli «strumenti utilizzati dal lavoratore per rendere la prest. </a:t>
            </a:r>
            <a:r>
              <a:rPr lang="it-IT" sz="2400" dirty="0"/>
              <a:t>l</a:t>
            </a:r>
            <a:r>
              <a:rPr lang="it-IT" sz="2400" dirty="0" smtClean="0"/>
              <a:t>av.» e degli  «strumenti di registrazione degli accessi e delle presenze».</a:t>
            </a:r>
            <a:endParaRPr lang="it-IT" sz="2400" dirty="0"/>
          </a:p>
        </p:txBody>
      </p:sp>
    </p:spTree>
    <p:extLst>
      <p:ext uri="{BB962C8B-B14F-4D97-AF65-F5344CB8AC3E}">
        <p14:creationId xmlns:p14="http://schemas.microsoft.com/office/powerpoint/2010/main" val="18345012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 controlli tecnologici ammissibili: le due fattispecie previste dal nuovo art. 4</a:t>
            </a:r>
          </a:p>
        </p:txBody>
      </p:sp>
      <p:sp>
        <p:nvSpPr>
          <p:cNvPr id="3" name="Segnaposto contenuto 2"/>
          <p:cNvSpPr>
            <a:spLocks noGrp="1"/>
          </p:cNvSpPr>
          <p:nvPr>
            <p:ph idx="1"/>
          </p:nvPr>
        </p:nvSpPr>
        <p:spPr/>
        <p:txBody>
          <a:bodyPr>
            <a:normAutofit fontScale="92500"/>
          </a:bodyPr>
          <a:lstStyle/>
          <a:p>
            <a:pPr marL="0" indent="0">
              <a:buNone/>
            </a:pPr>
            <a:r>
              <a:rPr lang="it-IT" sz="2400" dirty="0" smtClean="0"/>
              <a:t>Il legislatore ha disegnato due fattispecie astratte:</a:t>
            </a:r>
          </a:p>
          <a:p>
            <a:pPr marL="457200" indent="-457200">
              <a:buAutoNum type="arabicParenR"/>
            </a:pPr>
            <a:r>
              <a:rPr lang="it-IT" sz="2400" dirty="0" smtClean="0"/>
              <a:t>Nuovo art. 4, c. 2: strumenti quali «quelli utilizzati dal lavoratore per rendere la prestazione» e quelli «di registrazione degli accessi» attraverso i quali avvenga </a:t>
            </a:r>
            <a:r>
              <a:rPr lang="it-IT" sz="2400" i="1" dirty="0" smtClean="0"/>
              <a:t>in re </a:t>
            </a:r>
            <a:r>
              <a:rPr lang="it-IT" sz="2400" i="1" dirty="0" err="1" smtClean="0"/>
              <a:t>ipsa</a:t>
            </a:r>
            <a:r>
              <a:rPr lang="it-IT" sz="2400" dirty="0" smtClean="0"/>
              <a:t> la raccolta di informazioni sull’attività lavorativa : il controllo avviene mentre il lavoratore utilizza lo strumento</a:t>
            </a:r>
          </a:p>
          <a:p>
            <a:pPr marL="457200" indent="-457200">
              <a:buAutoNum type="arabicParenR"/>
            </a:pPr>
            <a:r>
              <a:rPr lang="it-IT" sz="2400" dirty="0" smtClean="0"/>
              <a:t>Nuovo art. 4, c. 1: utilizzo di impianti audiovisivi ed altri strumenti  che potrebbero avere finalità molteplici ma dai quali derivi anche «la possibilità di controllo a distanza dell’attività dei lavoratori»</a:t>
            </a:r>
            <a:endParaRPr lang="it-IT" sz="2400" dirty="0"/>
          </a:p>
        </p:txBody>
      </p:sp>
    </p:spTree>
    <p:extLst>
      <p:ext uri="{BB962C8B-B14F-4D97-AF65-F5344CB8AC3E}">
        <p14:creationId xmlns:p14="http://schemas.microsoft.com/office/powerpoint/2010/main" val="19206318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L’approccio differente del legislatore alle due ipotesi</a:t>
            </a:r>
            <a:endParaRPr lang="it-IT" dirty="0"/>
          </a:p>
        </p:txBody>
      </p:sp>
      <p:sp>
        <p:nvSpPr>
          <p:cNvPr id="3" name="Segnaposto contenuto 2"/>
          <p:cNvSpPr>
            <a:spLocks noGrp="1"/>
          </p:cNvSpPr>
          <p:nvPr>
            <p:ph idx="1"/>
          </p:nvPr>
        </p:nvSpPr>
        <p:spPr>
          <a:xfrm>
            <a:off x="2374059" y="1904999"/>
            <a:ext cx="8915400" cy="4455459"/>
          </a:xfrm>
        </p:spPr>
        <p:txBody>
          <a:bodyPr>
            <a:normAutofit fontScale="92500" lnSpcReduction="10000"/>
          </a:bodyPr>
          <a:lstStyle/>
          <a:p>
            <a:pPr marL="457200" indent="-457200">
              <a:buAutoNum type="arabicParenR"/>
            </a:pPr>
            <a:r>
              <a:rPr lang="it-IT" sz="2400" b="1" u="sng" dirty="0" smtClean="0"/>
              <a:t>Nuovo art. 4, c. 2</a:t>
            </a:r>
            <a:r>
              <a:rPr lang="it-IT" sz="2400" dirty="0" smtClean="0"/>
              <a:t>: </a:t>
            </a:r>
            <a:r>
              <a:rPr lang="it-IT" dirty="0" smtClean="0"/>
              <a:t>strumenti quali «quelli utilizzati dal lavoratore per rendere la prestazione» e quelli «di registrazione degli accessi»</a:t>
            </a:r>
            <a:r>
              <a:rPr lang="it-IT" sz="2400" dirty="0" smtClean="0"/>
              <a:t> . </a:t>
            </a:r>
            <a:r>
              <a:rPr lang="it-IT" sz="2400" b="1" dirty="0" smtClean="0"/>
              <a:t>In questo caso  il legislatore parte dal presupposto  che tali strumenti siano inscindibilmente portatori di possibilità di controllo ritenuto «giustificato» e dunque legittimo, sia pure richiedendo il rispetto di quanto previsto al comma 3 (informazione al lavoratore e tutela della privacy)</a:t>
            </a:r>
          </a:p>
          <a:p>
            <a:pPr marL="457200" indent="-457200">
              <a:buAutoNum type="arabicParenR"/>
            </a:pPr>
            <a:r>
              <a:rPr lang="it-IT" sz="2400" b="1" u="sng" dirty="0" smtClean="0"/>
              <a:t>Nuovo art. 4, c. 1</a:t>
            </a:r>
            <a:r>
              <a:rPr lang="it-IT" sz="2400" dirty="0" smtClean="0"/>
              <a:t>: </a:t>
            </a:r>
            <a:r>
              <a:rPr lang="it-IT" sz="1900" dirty="0" smtClean="0"/>
              <a:t>utilizzo di impianti audiovisivi ed altri strumenti  dai quali derivi anche «la possibilità di controllo a distanza dell’attività dei lavoratori». </a:t>
            </a:r>
            <a:r>
              <a:rPr lang="it-IT" sz="2400" b="1" dirty="0" smtClean="0"/>
              <a:t>Impiego ammesso solo  per esigenze organizzative e produttive, per la sicurezza del lavoro e per la tutela del patrimonio aziendale, osservando altresì la procedura codeterminativa prevista dallo stesso primo comma.</a:t>
            </a:r>
            <a:endParaRPr lang="it-IT" sz="1900" b="1" dirty="0"/>
          </a:p>
        </p:txBody>
      </p:sp>
    </p:spTree>
    <p:extLst>
      <p:ext uri="{BB962C8B-B14F-4D97-AF65-F5344CB8AC3E}">
        <p14:creationId xmlns:p14="http://schemas.microsoft.com/office/powerpoint/2010/main" val="17908027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nuova procedura autorizzativa per le ipotesi di controllo dell’art. 4, 1 c. (I)</a:t>
            </a:r>
            <a:endParaRPr lang="it-IT" dirty="0"/>
          </a:p>
        </p:txBody>
      </p:sp>
      <p:sp>
        <p:nvSpPr>
          <p:cNvPr id="3" name="Segnaposto contenuto 2"/>
          <p:cNvSpPr>
            <a:spLocks noGrp="1"/>
          </p:cNvSpPr>
          <p:nvPr>
            <p:ph idx="1"/>
          </p:nvPr>
        </p:nvSpPr>
        <p:spPr/>
        <p:txBody>
          <a:bodyPr>
            <a:normAutofit fontScale="92500" lnSpcReduction="20000"/>
          </a:bodyPr>
          <a:lstStyle/>
          <a:p>
            <a:r>
              <a:rPr lang="it-IT" sz="2400" dirty="0" smtClean="0"/>
              <a:t>Si ribadisce la necessità di una procedura sindacale/amministrativa, ma con alcune novità:</a:t>
            </a:r>
          </a:p>
          <a:p>
            <a:r>
              <a:rPr lang="it-IT" sz="2400" dirty="0" smtClean="0"/>
              <a:t>1) in alternativa all’accordo con RSU/RSA, nel caso di imprese con unità produttive in diverse province della stessa regione o in più regioni, l’accordo può essere stipulato dalle associazioni sindacali comparativamente più rappresentative sul piano nazionale (</a:t>
            </a:r>
            <a:r>
              <a:rPr lang="it-IT" sz="2400" b="1" dirty="0" smtClean="0"/>
              <a:t>l’impresa «</a:t>
            </a:r>
            <a:r>
              <a:rPr lang="it-IT" sz="2400" b="1" dirty="0" err="1" smtClean="0"/>
              <a:t>multilocalizzata</a:t>
            </a:r>
            <a:r>
              <a:rPr lang="it-IT" sz="2400" b="1" dirty="0" smtClean="0"/>
              <a:t>»</a:t>
            </a:r>
            <a:r>
              <a:rPr lang="it-IT" sz="2400" dirty="0" smtClean="0"/>
              <a:t> può </a:t>
            </a:r>
            <a:r>
              <a:rPr lang="it-IT" sz="2400" u="sng" dirty="0" smtClean="0"/>
              <a:t>scegliere </a:t>
            </a:r>
            <a:r>
              <a:rPr lang="it-IT" sz="2400" dirty="0" smtClean="0"/>
              <a:t>di confrontarsi solo una volta, sul piano nazionale…).</a:t>
            </a:r>
          </a:p>
          <a:p>
            <a:r>
              <a:rPr lang="it-IT" sz="2400" dirty="0" smtClean="0"/>
              <a:t>2) analoga semplificazione vale per l’ambito amministrativo, cui si ricorre in mancanza di accordo: invece di passare per ciascuna DTL, l’impresa può rivolgersi  direttamente al Ministero.</a:t>
            </a:r>
            <a:endParaRPr lang="it-IT" sz="2400" dirty="0"/>
          </a:p>
        </p:txBody>
      </p:sp>
    </p:spTree>
    <p:extLst>
      <p:ext uri="{BB962C8B-B14F-4D97-AF65-F5344CB8AC3E}">
        <p14:creationId xmlns:p14="http://schemas.microsoft.com/office/powerpoint/2010/main" val="1278175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nuova procedura autorizzativa per le ipotesi di controllo dell’art. 4, 1 c. (II)</a:t>
            </a:r>
            <a:endParaRPr lang="it-IT" dirty="0"/>
          </a:p>
        </p:txBody>
      </p:sp>
      <p:sp>
        <p:nvSpPr>
          <p:cNvPr id="3" name="Segnaposto contenuto 2"/>
          <p:cNvSpPr>
            <a:spLocks noGrp="1"/>
          </p:cNvSpPr>
          <p:nvPr>
            <p:ph idx="1"/>
          </p:nvPr>
        </p:nvSpPr>
        <p:spPr/>
        <p:txBody>
          <a:bodyPr>
            <a:normAutofit fontScale="92500" lnSpcReduction="20000"/>
          </a:bodyPr>
          <a:lstStyle/>
          <a:p>
            <a:r>
              <a:rPr lang="it-IT" sz="2400" dirty="0" smtClean="0"/>
              <a:t>Se l’impresa con diverse localizzazioni sceglie di confrontarsi in sede sindacale a livello locale e non raggiunge l’accordo, può passare subito alla via amministrativa.</a:t>
            </a:r>
          </a:p>
          <a:p>
            <a:r>
              <a:rPr lang="it-IT" sz="2400" dirty="0" smtClean="0"/>
              <a:t>Per tali imprese, procedere sul piano locale o nazionale è una semplice possibilità in più, data in alternativa.</a:t>
            </a:r>
          </a:p>
          <a:p>
            <a:r>
              <a:rPr lang="it-IT" sz="2400" dirty="0" smtClean="0"/>
              <a:t>Quando l’autorizzazione viene o non viene rilasciata dalla DTL, il provvedimento sarà impugnabile davanti al TAR.</a:t>
            </a:r>
          </a:p>
          <a:p>
            <a:r>
              <a:rPr lang="it-IT" sz="2400" dirty="0" smtClean="0"/>
              <a:t>Infine, il fatto che la norma non preveda più espressamente la possibilità che l’autorità amministrativa possa dettare eventuali modalità di utilizzo delle apparecchiature non significa che non possa farlo, in un’ottica di bilanciamento degli interessi.</a:t>
            </a:r>
          </a:p>
          <a:p>
            <a:endParaRPr lang="it-IT" sz="2400" dirty="0"/>
          </a:p>
        </p:txBody>
      </p:sp>
    </p:spTree>
    <p:extLst>
      <p:ext uri="{BB962C8B-B14F-4D97-AF65-F5344CB8AC3E}">
        <p14:creationId xmlns:p14="http://schemas.microsoft.com/office/powerpoint/2010/main" val="2601593485"/>
      </p:ext>
    </p:extLst>
  </p:cSld>
  <p:clrMapOvr>
    <a:masterClrMapping/>
  </p:clrMapOvr>
</p:sld>
</file>

<file path=ppt/theme/theme1.xml><?xml version="1.0" encoding="utf-8"?>
<a:theme xmlns:a="http://schemas.openxmlformats.org/drawingml/2006/main" name="Filo">
  <a:themeElements>
    <a:clrScheme name="Filo">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Fil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il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451</TotalTime>
  <Words>2487</Words>
  <Application>Microsoft Office PowerPoint</Application>
  <PresentationFormat>Widescreen</PresentationFormat>
  <Paragraphs>110</Paragraphs>
  <Slides>22</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22</vt:i4>
      </vt:variant>
    </vt:vector>
  </HeadingPairs>
  <TitlesOfParts>
    <vt:vector size="26" baseType="lpstr">
      <vt:lpstr>Arial</vt:lpstr>
      <vt:lpstr>Century Gothic</vt:lpstr>
      <vt:lpstr>Wingdings 3</vt:lpstr>
      <vt:lpstr>Filo</vt:lpstr>
      <vt:lpstr>I poteri di controllo del datore tra Jobs Act, innovazione tecnologica e diffusione dei social media  </vt:lpstr>
      <vt:lpstr>Privacy, dati sensibili, uso (e abuso) dei social media nella società digitale</vt:lpstr>
      <vt:lpstr>Dal «vecchio» art. 4 st. lav. alle modifiche del Jobs Act: gli obiettivi del legislatore </vt:lpstr>
      <vt:lpstr>Un confronto tra vecchio e nuovo…</vt:lpstr>
      <vt:lpstr>Le novità più rilevanti</vt:lpstr>
      <vt:lpstr>I controlli tecnologici ammissibili: le due fattispecie previste dal nuovo art. 4</vt:lpstr>
      <vt:lpstr>L’approccio differente del legislatore alle due ipotesi</vt:lpstr>
      <vt:lpstr>La nuova procedura autorizzativa per le ipotesi di controllo dell’art. 4, 1 c. (I)</vt:lpstr>
      <vt:lpstr>La nuova procedura autorizzativa per le ipotesi di controllo dell’art. 4, 1 c. (II)</vt:lpstr>
      <vt:lpstr>Le ipotesi esentate dalla procedura autorizzativa (art. 4, c. 2) (I)</vt:lpstr>
      <vt:lpstr>Le ipotesi esentate dalla procedura autorizzativa (art. 4, c. 2) (II)</vt:lpstr>
      <vt:lpstr>L’informativa ai lavoratori e la tutela della privacy (art. 4, c. 3)</vt:lpstr>
      <vt:lpstr>Alcuni casi pratici: a) mobile work e GPS</vt:lpstr>
      <vt:lpstr>b) controlli sul pc aziendale</vt:lpstr>
      <vt:lpstr>c) controllo sulla posta elettronica</vt:lpstr>
      <vt:lpstr>Le condizioni di utilizzabilità delle informazioni raccolte e le sanzioni del controllo illegittimo</vt:lpstr>
      <vt:lpstr>Utilizzo dei  social network e nuove frontiere degli illeciti disciplinari</vt:lpstr>
      <vt:lpstr>Quando un tweet può costare il posto…</vt:lpstr>
      <vt:lpstr>Offesa del decoro e dell’immagine aziendale</vt:lpstr>
      <vt:lpstr>La pubblicazione sui social network di informazioni riservate</vt:lpstr>
      <vt:lpstr>L’accesso frequente a siti internet</vt:lpstr>
      <vt:lpstr>Grazie per l’attenzione!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poteri di controllo del datore tra Jobs Act ed innovazione tecnologica  Pordenone, 15 aprile 2016</dc:title>
  <dc:creator>Roberta</dc:creator>
  <cp:lastModifiedBy>Roberta</cp:lastModifiedBy>
  <cp:revision>38</cp:revision>
  <dcterms:created xsi:type="dcterms:W3CDTF">2016-04-12T17:34:41Z</dcterms:created>
  <dcterms:modified xsi:type="dcterms:W3CDTF">2019-09-24T16:17:13Z</dcterms:modified>
</cp:coreProperties>
</file>