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3" r:id="rId4"/>
    <p:sldId id="294" r:id="rId5"/>
    <p:sldId id="259" r:id="rId6"/>
    <p:sldId id="260"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E5BDA433-4C89-4451-986E-3EFCB59C0405}" type="datetimeFigureOut">
              <a:rPr lang="it-IT" smtClean="0"/>
              <a:t>19/11/2019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343771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5BDA433-4C89-4451-986E-3EFCB59C0405}" type="datetimeFigureOut">
              <a:rPr lang="it-IT" smtClean="0"/>
              <a:t>19/11/2019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176452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5BDA433-4C89-4451-986E-3EFCB59C0405}" type="datetimeFigureOut">
              <a:rPr lang="it-IT" smtClean="0"/>
              <a:t>19/11/2019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110833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5BDA433-4C89-4451-986E-3EFCB59C0405}" type="datetimeFigureOut">
              <a:rPr lang="it-IT" smtClean="0"/>
              <a:t>19/11/2019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402302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DA433-4C89-4451-986E-3EFCB59C0405}" type="datetimeFigureOut">
              <a:rPr lang="it-IT" smtClean="0"/>
              <a:t>19/11/2019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232904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E5BDA433-4C89-4451-986E-3EFCB59C0405}" type="datetimeFigureOut">
              <a:rPr lang="it-IT" smtClean="0"/>
              <a:t>19/11/2019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284766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E5BDA433-4C89-4451-986E-3EFCB59C0405}" type="datetimeFigureOut">
              <a:rPr lang="it-IT" smtClean="0"/>
              <a:t>19/11/2019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54432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E5BDA433-4C89-4451-986E-3EFCB59C0405}" type="datetimeFigureOut">
              <a:rPr lang="it-IT" smtClean="0"/>
              <a:t>19/11/2019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164669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DA433-4C89-4451-986E-3EFCB59C0405}" type="datetimeFigureOut">
              <a:rPr lang="it-IT" smtClean="0"/>
              <a:t>19/11/2019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100421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DA433-4C89-4451-986E-3EFCB59C0405}" type="datetimeFigureOut">
              <a:rPr lang="it-IT" smtClean="0"/>
              <a:t>19/11/2019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193473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DA433-4C89-4451-986E-3EFCB59C0405}" type="datetimeFigureOut">
              <a:rPr lang="it-IT" smtClean="0"/>
              <a:t>19/11/2019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AAA46E1-82E6-449F-9F7D-F9F0E78570F4}" type="slidenum">
              <a:rPr lang="it-IT" smtClean="0"/>
              <a:t>‹N›</a:t>
            </a:fld>
            <a:endParaRPr lang="it-IT"/>
          </a:p>
        </p:txBody>
      </p:sp>
    </p:spTree>
    <p:extLst>
      <p:ext uri="{BB962C8B-B14F-4D97-AF65-F5344CB8AC3E}">
        <p14:creationId xmlns:p14="http://schemas.microsoft.com/office/powerpoint/2010/main" val="93582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DA433-4C89-4451-986E-3EFCB59C0405}" type="datetimeFigureOut">
              <a:rPr lang="it-IT" smtClean="0"/>
              <a:t>19/11/2019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A46E1-82E6-449F-9F7D-F9F0E78570F4}" type="slidenum">
              <a:rPr lang="it-IT" smtClean="0"/>
              <a:t>‹N›</a:t>
            </a:fld>
            <a:endParaRPr lang="it-IT"/>
          </a:p>
        </p:txBody>
      </p:sp>
    </p:spTree>
    <p:extLst>
      <p:ext uri="{BB962C8B-B14F-4D97-AF65-F5344CB8AC3E}">
        <p14:creationId xmlns:p14="http://schemas.microsoft.com/office/powerpoint/2010/main" val="95026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cocyc.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last.ncbi.nlm.nih.gov/Blast.cg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dirty="0" smtClean="0"/>
              <a:t>Whole </a:t>
            </a:r>
            <a:r>
              <a:rPr lang="it-IT" sz="4000" dirty="0" err="1" smtClean="0"/>
              <a:t>genome</a:t>
            </a:r>
            <a:r>
              <a:rPr lang="it-IT" sz="4000" dirty="0" smtClean="0"/>
              <a:t> </a:t>
            </a:r>
            <a:r>
              <a:rPr lang="it-IT" sz="4000" dirty="0" err="1" smtClean="0"/>
              <a:t>resequencing</a:t>
            </a:r>
            <a:r>
              <a:rPr lang="it-IT" sz="4000" dirty="0" smtClean="0"/>
              <a:t> e </a:t>
            </a:r>
            <a:r>
              <a:rPr lang="it-IT" sz="4000" dirty="0" err="1" smtClean="0"/>
              <a:t>read</a:t>
            </a:r>
            <a:r>
              <a:rPr lang="it-IT" sz="4000" dirty="0" smtClean="0"/>
              <a:t> </a:t>
            </a:r>
            <a:r>
              <a:rPr lang="it-IT" sz="4000" dirty="0" err="1" smtClean="0"/>
              <a:t>mapping</a:t>
            </a:r>
            <a:endParaRPr lang="it-IT" sz="4000" dirty="0"/>
          </a:p>
        </p:txBody>
      </p:sp>
      <p:sp>
        <p:nvSpPr>
          <p:cNvPr id="3" name="Content Placeholder 2"/>
          <p:cNvSpPr>
            <a:spLocks noGrp="1"/>
          </p:cNvSpPr>
          <p:nvPr>
            <p:ph idx="1"/>
          </p:nvPr>
        </p:nvSpPr>
        <p:spPr>
          <a:xfrm>
            <a:off x="838200" y="1825625"/>
            <a:ext cx="5479473" cy="4351338"/>
          </a:xfrm>
        </p:spPr>
        <p:txBody>
          <a:bodyPr/>
          <a:lstStyle/>
          <a:p>
            <a:pPr marL="0" indent="0">
              <a:buNone/>
            </a:pPr>
            <a:r>
              <a:rPr lang="it-IT" u="sng" dirty="0" smtClean="0"/>
              <a:t>OBIETTIVO DELL’ESPERIENZA</a:t>
            </a:r>
          </a:p>
          <a:p>
            <a:pPr marL="0" indent="0">
              <a:buNone/>
            </a:pPr>
            <a:r>
              <a:rPr lang="it-IT" dirty="0"/>
              <a:t>C</a:t>
            </a:r>
            <a:r>
              <a:rPr lang="it-IT" dirty="0" smtClean="0"/>
              <a:t>aratterizzare geneticamente due isolati clinici di </a:t>
            </a:r>
            <a:r>
              <a:rPr lang="it-IT" i="1" dirty="0" smtClean="0"/>
              <a:t>Escherichia coli </a:t>
            </a:r>
            <a:r>
              <a:rPr lang="it-IT" dirty="0" smtClean="0"/>
              <a:t>tramite </a:t>
            </a:r>
            <a:r>
              <a:rPr lang="it-IT" dirty="0" err="1" smtClean="0"/>
              <a:t>risequenziamento</a:t>
            </a:r>
            <a:r>
              <a:rPr lang="it-IT" dirty="0" smtClean="0"/>
              <a:t> genomico</a:t>
            </a:r>
          </a:p>
          <a:p>
            <a:pPr marL="0" indent="0">
              <a:buNone/>
            </a:pPr>
            <a:r>
              <a:rPr lang="it-IT" dirty="0" smtClean="0"/>
              <a:t>Identificare </a:t>
            </a:r>
            <a:r>
              <a:rPr lang="it-IT" dirty="0" err="1" smtClean="0"/>
              <a:t>SNPs</a:t>
            </a:r>
            <a:r>
              <a:rPr lang="it-IT" dirty="0" smtClean="0"/>
              <a:t> ed altre varianti genetiche che potrebbero suggerirci i motivi della particolare virulenza/resistenza al trattamento antibiotico di questi isolati</a:t>
            </a:r>
            <a:endParaRPr lang="it-IT" dirty="0"/>
          </a:p>
        </p:txBody>
      </p:sp>
      <p:pic>
        <p:nvPicPr>
          <p:cNvPr id="6" name="Immagine 5"/>
          <p:cNvPicPr>
            <a:picLocks noChangeAspect="1"/>
          </p:cNvPicPr>
          <p:nvPr/>
        </p:nvPicPr>
        <p:blipFill>
          <a:blip r:embed="rId2"/>
          <a:stretch>
            <a:fillRect/>
          </a:stretch>
        </p:blipFill>
        <p:spPr>
          <a:xfrm>
            <a:off x="6710198" y="2021434"/>
            <a:ext cx="4762500" cy="3571875"/>
          </a:xfrm>
          <a:prstGeom prst="rect">
            <a:avLst/>
          </a:prstGeom>
        </p:spPr>
      </p:pic>
    </p:spTree>
    <p:extLst>
      <p:ext uri="{BB962C8B-B14F-4D97-AF65-F5344CB8AC3E}">
        <p14:creationId xmlns:p14="http://schemas.microsoft.com/office/powerpoint/2010/main" val="224793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smtClean="0"/>
              <a:t>Visualizzazione dell’allineamento tra </a:t>
            </a:r>
            <a:r>
              <a:rPr lang="it-IT" sz="3600" dirty="0" err="1" smtClean="0"/>
              <a:t>reads</a:t>
            </a:r>
            <a:r>
              <a:rPr lang="it-IT" sz="3600" dirty="0" smtClean="0"/>
              <a:t> e genoma</a:t>
            </a:r>
            <a:endParaRPr lang="it-IT" sz="3600" dirty="0"/>
          </a:p>
        </p:txBody>
      </p:sp>
      <p:sp>
        <p:nvSpPr>
          <p:cNvPr id="3" name="Content Placeholder 2"/>
          <p:cNvSpPr>
            <a:spLocks noGrp="1"/>
          </p:cNvSpPr>
          <p:nvPr>
            <p:ph idx="1"/>
          </p:nvPr>
        </p:nvSpPr>
        <p:spPr>
          <a:xfrm>
            <a:off x="722587" y="1373680"/>
            <a:ext cx="10515600" cy="4351338"/>
          </a:xfrm>
        </p:spPr>
        <p:txBody>
          <a:bodyPr>
            <a:normAutofit/>
          </a:bodyPr>
          <a:lstStyle/>
          <a:p>
            <a:r>
              <a:rPr lang="it-IT" dirty="0" smtClean="0"/>
              <a:t>E’ possibile ispezionare il </a:t>
            </a:r>
            <a:r>
              <a:rPr lang="it-IT" dirty="0" err="1" smtClean="0"/>
              <a:t>mapping</a:t>
            </a:r>
            <a:r>
              <a:rPr lang="it-IT" dirty="0" smtClean="0"/>
              <a:t> report come visto prima</a:t>
            </a:r>
          </a:p>
          <a:p>
            <a:r>
              <a:rPr lang="it-IT" dirty="0" smtClean="0"/>
              <a:t>E’ possibile visualizzare la traccia di mappatura, ma questa diventa molto più informativa se vista assieme alle tracce relative a genoma e geni: </a:t>
            </a:r>
            <a:r>
              <a:rPr lang="it-IT" dirty="0" err="1" smtClean="0"/>
              <a:t>Track</a:t>
            </a:r>
            <a:r>
              <a:rPr lang="it-IT" dirty="0" smtClean="0"/>
              <a:t> </a:t>
            </a:r>
            <a:r>
              <a:rPr lang="it-IT" dirty="0" err="1" smtClean="0"/>
              <a:t>tools</a:t>
            </a:r>
            <a:r>
              <a:rPr lang="it-IT" dirty="0" smtClean="0"/>
              <a:t> -&gt; create </a:t>
            </a:r>
            <a:r>
              <a:rPr lang="it-IT" dirty="0" err="1" smtClean="0"/>
              <a:t>track</a:t>
            </a:r>
            <a:r>
              <a:rPr lang="it-IT" dirty="0" smtClean="0"/>
              <a:t> list</a:t>
            </a:r>
            <a:endParaRPr lang="it-IT" dirty="0"/>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87" y="3165878"/>
            <a:ext cx="5153218" cy="207706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137" y="4612112"/>
            <a:ext cx="5546863" cy="2225811"/>
          </a:xfrm>
          <a:prstGeom prst="rect">
            <a:avLst/>
          </a:prstGeom>
        </p:spPr>
      </p:pic>
      <p:sp>
        <p:nvSpPr>
          <p:cNvPr id="6" name="Freccia a destra 5"/>
          <p:cNvSpPr/>
          <p:nvPr/>
        </p:nvSpPr>
        <p:spPr>
          <a:xfrm rot="1332763">
            <a:off x="5020625" y="5342951"/>
            <a:ext cx="1537109" cy="764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341837" y="5462424"/>
            <a:ext cx="698974" cy="369332"/>
          </a:xfrm>
          <a:prstGeom prst="rect">
            <a:avLst/>
          </a:prstGeom>
          <a:noFill/>
        </p:spPr>
        <p:txBody>
          <a:bodyPr wrap="none" rtlCol="0">
            <a:spAutoFit/>
          </a:bodyPr>
          <a:lstStyle/>
          <a:p>
            <a:r>
              <a:rPr lang="it-IT" dirty="0" smtClean="0"/>
              <a:t>zoom</a:t>
            </a:r>
            <a:endParaRPr lang="en-US" dirty="0"/>
          </a:p>
        </p:txBody>
      </p:sp>
      <p:sp>
        <p:nvSpPr>
          <p:cNvPr id="8" name="CasellaDiTesto 7"/>
          <p:cNvSpPr txBox="1"/>
          <p:nvPr/>
        </p:nvSpPr>
        <p:spPr>
          <a:xfrm>
            <a:off x="414609" y="5728074"/>
            <a:ext cx="5276715" cy="923330"/>
          </a:xfrm>
          <a:prstGeom prst="rect">
            <a:avLst/>
          </a:prstGeom>
          <a:noFill/>
        </p:spPr>
        <p:txBody>
          <a:bodyPr wrap="square" rtlCol="0">
            <a:spAutoFit/>
          </a:bodyPr>
          <a:lstStyle/>
          <a:p>
            <a:r>
              <a:rPr lang="it-IT" dirty="0" smtClean="0"/>
              <a:t>Lo zoom sulla </a:t>
            </a:r>
            <a:r>
              <a:rPr lang="it-IT" dirty="0" err="1" smtClean="0"/>
              <a:t>track</a:t>
            </a:r>
            <a:r>
              <a:rPr lang="it-IT" dirty="0" smtClean="0"/>
              <a:t> list ci permette di vedere nel dettaglio la copertura delle </a:t>
            </a:r>
            <a:r>
              <a:rPr lang="it-IT" dirty="0" err="1" smtClean="0"/>
              <a:t>reads</a:t>
            </a:r>
            <a:r>
              <a:rPr lang="it-IT" dirty="0" smtClean="0"/>
              <a:t> in relazione a coordinate genomiche e geni annotati in </a:t>
            </a:r>
            <a:r>
              <a:rPr lang="it-IT" dirty="0"/>
              <a:t>E</a:t>
            </a:r>
            <a:r>
              <a:rPr lang="it-IT" dirty="0" smtClean="0"/>
              <a:t>. coli</a:t>
            </a:r>
            <a:endParaRPr lang="en-US" dirty="0"/>
          </a:p>
        </p:txBody>
      </p:sp>
    </p:spTree>
    <p:extLst>
      <p:ext uri="{BB962C8B-B14F-4D97-AF65-F5344CB8AC3E}">
        <p14:creationId xmlns:p14="http://schemas.microsoft.com/office/powerpoint/2010/main" val="425462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smtClean="0"/>
              <a:t>Visualizzazione delle varianti</a:t>
            </a:r>
            <a:endParaRPr lang="it-IT" sz="3600" dirty="0"/>
          </a:p>
        </p:txBody>
      </p:sp>
      <p:sp>
        <p:nvSpPr>
          <p:cNvPr id="3" name="Content Placeholder 2"/>
          <p:cNvSpPr>
            <a:spLocks noGrp="1"/>
          </p:cNvSpPr>
          <p:nvPr>
            <p:ph idx="1"/>
          </p:nvPr>
        </p:nvSpPr>
        <p:spPr>
          <a:xfrm>
            <a:off x="722587" y="1373680"/>
            <a:ext cx="10515600" cy="4351338"/>
          </a:xfrm>
        </p:spPr>
        <p:txBody>
          <a:bodyPr>
            <a:normAutofit/>
          </a:bodyPr>
          <a:lstStyle/>
          <a:p>
            <a:r>
              <a:rPr lang="it-IT" dirty="0" smtClean="0"/>
              <a:t>Lo zoom rende evidenti le varianti: queste dovrebbero essere tutte allineate (incolonnate) in quanto E. coli è un organismo aploide e di conseguenza non posso avere varianti in </a:t>
            </a:r>
            <a:r>
              <a:rPr lang="it-IT" dirty="0" err="1" smtClean="0"/>
              <a:t>eterosigosi</a:t>
            </a:r>
            <a:r>
              <a:rPr lang="it-IT" dirty="0" smtClean="0"/>
              <a:t> come in uomo (tutte le </a:t>
            </a:r>
            <a:r>
              <a:rPr lang="it-IT" dirty="0" err="1" smtClean="0"/>
              <a:t>reads</a:t>
            </a:r>
            <a:r>
              <a:rPr lang="it-IT" dirty="0" smtClean="0"/>
              <a:t> dovrebbero essere «concordi»).</a:t>
            </a:r>
            <a:endParaRPr lang="it-IT" dirty="0"/>
          </a:p>
          <a:p>
            <a:endParaRPr lang="it-IT"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33" y="3250967"/>
            <a:ext cx="4574164" cy="1536360"/>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80" y="4265080"/>
            <a:ext cx="5659682" cy="2284112"/>
          </a:xfrm>
          <a:prstGeom prst="rect">
            <a:avLst/>
          </a:prstGeom>
        </p:spPr>
      </p:pic>
      <p:sp>
        <p:nvSpPr>
          <p:cNvPr id="11" name="Freccia in giù 10"/>
          <p:cNvSpPr/>
          <p:nvPr/>
        </p:nvSpPr>
        <p:spPr>
          <a:xfrm rot="17534690">
            <a:off x="5482232" y="4075862"/>
            <a:ext cx="567096" cy="956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p:cNvSpPr txBox="1"/>
          <p:nvPr/>
        </p:nvSpPr>
        <p:spPr>
          <a:xfrm>
            <a:off x="7439770" y="3541509"/>
            <a:ext cx="4552533" cy="646331"/>
          </a:xfrm>
          <a:prstGeom prst="rect">
            <a:avLst/>
          </a:prstGeom>
          <a:noFill/>
        </p:spPr>
        <p:txBody>
          <a:bodyPr wrap="square" rtlCol="0">
            <a:spAutoFit/>
          </a:bodyPr>
          <a:lstStyle/>
          <a:p>
            <a:r>
              <a:rPr lang="it-IT" dirty="0" smtClean="0"/>
              <a:t>La prima traccia contiene la sequenza genomica del ceppo di riferimento</a:t>
            </a:r>
            <a:endParaRPr lang="en-US" dirty="0"/>
          </a:p>
        </p:txBody>
      </p:sp>
      <p:sp>
        <p:nvSpPr>
          <p:cNvPr id="13" name="CasellaDiTesto 12"/>
          <p:cNvSpPr txBox="1"/>
          <p:nvPr/>
        </p:nvSpPr>
        <p:spPr>
          <a:xfrm>
            <a:off x="693221" y="5401852"/>
            <a:ext cx="4885284" cy="923330"/>
          </a:xfrm>
          <a:prstGeom prst="rect">
            <a:avLst/>
          </a:prstGeom>
          <a:noFill/>
        </p:spPr>
        <p:txBody>
          <a:bodyPr wrap="square" rtlCol="0">
            <a:spAutoFit/>
          </a:bodyPr>
          <a:lstStyle/>
          <a:p>
            <a:r>
              <a:rPr lang="it-IT" dirty="0" smtClean="0"/>
              <a:t>La regione mostrata contiene 3 SNP: A (rispetto al riferimento G), T (rispetto al riferimento C) e nuovamente T (rispetto al riferimento C)</a:t>
            </a:r>
            <a:endParaRPr lang="en-US" dirty="0"/>
          </a:p>
        </p:txBody>
      </p:sp>
    </p:spTree>
    <p:extLst>
      <p:ext uri="{BB962C8B-B14F-4D97-AF65-F5344CB8AC3E}">
        <p14:creationId xmlns:p14="http://schemas.microsoft.com/office/powerpoint/2010/main" val="76436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err="1" smtClean="0"/>
              <a:t>Variant</a:t>
            </a:r>
            <a:r>
              <a:rPr lang="it-IT" sz="3600" dirty="0" smtClean="0"/>
              <a:t> </a:t>
            </a:r>
            <a:r>
              <a:rPr lang="it-IT" sz="3600" dirty="0" err="1" smtClean="0"/>
              <a:t>detection</a:t>
            </a:r>
            <a:endParaRPr lang="it-IT" sz="3600" dirty="0"/>
          </a:p>
        </p:txBody>
      </p:sp>
      <p:sp>
        <p:nvSpPr>
          <p:cNvPr id="3" name="Content Placeholder 2"/>
          <p:cNvSpPr>
            <a:spLocks noGrp="1"/>
          </p:cNvSpPr>
          <p:nvPr>
            <p:ph idx="1"/>
          </p:nvPr>
        </p:nvSpPr>
        <p:spPr>
          <a:xfrm>
            <a:off x="722587" y="1373680"/>
            <a:ext cx="10515600" cy="4351338"/>
          </a:xfrm>
        </p:spPr>
        <p:txBody>
          <a:bodyPr>
            <a:normAutofit/>
          </a:bodyPr>
          <a:lstStyle/>
          <a:p>
            <a:r>
              <a:rPr lang="it-IT" dirty="0" smtClean="0"/>
              <a:t>Le varianti «ad occhio» sembrano essere molte, e non è possibile annotarle tutte a mano: devo usare uno strumento che possa farlo automaticamente</a:t>
            </a:r>
            <a:endParaRPr lang="it-IT" dirty="0"/>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87" y="2787242"/>
            <a:ext cx="3648584" cy="1524213"/>
          </a:xfrm>
          <a:prstGeom prst="rect">
            <a:avLst/>
          </a:prstGeom>
        </p:spPr>
      </p:pic>
      <p:sp>
        <p:nvSpPr>
          <p:cNvPr id="5" name="CasellaDiTesto 4"/>
          <p:cNvSpPr txBox="1"/>
          <p:nvPr/>
        </p:nvSpPr>
        <p:spPr>
          <a:xfrm>
            <a:off x="4855779" y="2513973"/>
            <a:ext cx="6621517" cy="4524315"/>
          </a:xfrm>
          <a:prstGeom prst="rect">
            <a:avLst/>
          </a:prstGeom>
          <a:noFill/>
        </p:spPr>
        <p:txBody>
          <a:bodyPr wrap="square" rtlCol="0">
            <a:spAutoFit/>
          </a:bodyPr>
          <a:lstStyle/>
          <a:p>
            <a:pPr marL="285750" indent="-285750">
              <a:buFont typeface="Arial" panose="020B0604020202020204" pitchFamily="34" charset="0"/>
              <a:buChar char="•"/>
            </a:pPr>
            <a:r>
              <a:rPr lang="it-IT" dirty="0" smtClean="0"/>
              <a:t>Fisso la </a:t>
            </a:r>
            <a:r>
              <a:rPr lang="it-IT" dirty="0" err="1" smtClean="0"/>
              <a:t>ploidia</a:t>
            </a:r>
            <a:r>
              <a:rPr lang="it-IT" dirty="0" smtClean="0"/>
              <a:t> ad 1 (in uomo ovviamente sarebbe 2)</a:t>
            </a:r>
          </a:p>
          <a:p>
            <a:pPr marL="285750" indent="-285750">
              <a:buFont typeface="Arial" panose="020B0604020202020204" pitchFamily="34" charset="0"/>
              <a:buChar char="•"/>
            </a:pPr>
            <a:r>
              <a:rPr lang="it-IT" dirty="0" smtClean="0"/>
              <a:t>Imposto i parametri in modo diverso a seconda del </a:t>
            </a:r>
            <a:r>
              <a:rPr lang="it-IT" dirty="0" err="1" smtClean="0"/>
              <a:t>dataset</a:t>
            </a:r>
            <a:endParaRPr lang="it-IT" dirty="0" smtClean="0"/>
          </a:p>
          <a:p>
            <a:pPr marL="285750" indent="-285750">
              <a:buFont typeface="Arial" panose="020B0604020202020204" pitchFamily="34" charset="0"/>
              <a:buChar char="•"/>
            </a:pPr>
            <a:r>
              <a:rPr lang="it-IT" dirty="0" smtClean="0"/>
              <a:t>Per le </a:t>
            </a:r>
            <a:r>
              <a:rPr lang="it-IT" dirty="0" err="1" smtClean="0"/>
              <a:t>reads</a:t>
            </a:r>
            <a:r>
              <a:rPr lang="it-IT" dirty="0" smtClean="0"/>
              <a:t> Illumina ho alta qualità e copertura</a:t>
            </a:r>
          </a:p>
          <a:p>
            <a:pPr marL="285750" indent="-285750">
              <a:buFont typeface="Arial" panose="020B0604020202020204" pitchFamily="34" charset="0"/>
              <a:buChar char="•"/>
            </a:pPr>
            <a:r>
              <a:rPr lang="it-IT" dirty="0" smtClean="0"/>
              <a:t>Per le </a:t>
            </a:r>
            <a:r>
              <a:rPr lang="it-IT" dirty="0" err="1" smtClean="0"/>
              <a:t>reads</a:t>
            </a:r>
            <a:r>
              <a:rPr lang="it-IT" dirty="0" smtClean="0"/>
              <a:t> 454 ho qualità e copertura più basse</a:t>
            </a:r>
          </a:p>
          <a:p>
            <a:pPr marL="285750" indent="-285750">
              <a:buFont typeface="Arial" panose="020B0604020202020204" pitchFamily="34" charset="0"/>
              <a:buChar char="•"/>
            </a:pPr>
            <a:r>
              <a:rPr lang="it-IT" dirty="0" smtClean="0"/>
              <a:t>In entrambi i casi mi aspetto di avere però il 100% di </a:t>
            </a:r>
            <a:r>
              <a:rPr lang="it-IT" dirty="0" err="1" smtClean="0"/>
              <a:t>reads</a:t>
            </a:r>
            <a:r>
              <a:rPr lang="it-IT" dirty="0" smtClean="0"/>
              <a:t> (o quasi, perché errori sono pur sempre possibili) concordi tra loro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I parametri fondamentali sono la copertura minima richiesta per poter identificare una variante, il numero minimo di </a:t>
            </a:r>
            <a:r>
              <a:rPr lang="it-IT" dirty="0" err="1" smtClean="0"/>
              <a:t>reads</a:t>
            </a:r>
            <a:r>
              <a:rPr lang="it-IT" dirty="0" smtClean="0"/>
              <a:t> a supporto e la frequenza minima con cui mi attendo di osservare questa variante (come già detto nel caso ideale la frequenza dovrebbe essere del 100%, salvo errori di sequenziamento – per tollerarli meglio essere stringenti, ma lasciare qualche possibilità, ad esempio settandola all’85%). Inoltre, potrei essere un po’ più permissivo per le </a:t>
            </a:r>
            <a:r>
              <a:rPr lang="it-IT" dirty="0" err="1" smtClean="0"/>
              <a:t>reads</a:t>
            </a:r>
            <a:r>
              <a:rPr lang="it-IT" dirty="0" smtClean="0"/>
              <a:t> 454 che hanno un tasso di errore più alto</a:t>
            </a:r>
          </a:p>
          <a:p>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63" y="5034456"/>
            <a:ext cx="3823329" cy="1292780"/>
          </a:xfrm>
          <a:prstGeom prst="rect">
            <a:avLst/>
          </a:prstGeom>
        </p:spPr>
      </p:pic>
    </p:spTree>
    <p:extLst>
      <p:ext uri="{BB962C8B-B14F-4D97-AF65-F5344CB8AC3E}">
        <p14:creationId xmlns:p14="http://schemas.microsoft.com/office/powerpoint/2010/main" val="62804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smtClean="0"/>
              <a:t>Risultati di un’analisi </a:t>
            </a:r>
            <a:r>
              <a:rPr lang="it-IT" sz="3600" dirty="0" err="1" smtClean="0"/>
              <a:t>variant</a:t>
            </a:r>
            <a:r>
              <a:rPr lang="it-IT" sz="3600" dirty="0" smtClean="0"/>
              <a:t> </a:t>
            </a:r>
            <a:r>
              <a:rPr lang="it-IT" sz="3600" dirty="0" err="1" smtClean="0"/>
              <a:t>detection</a:t>
            </a:r>
            <a:endParaRPr lang="it-IT" sz="3600" dirty="0"/>
          </a:p>
        </p:txBody>
      </p:sp>
      <p:sp>
        <p:nvSpPr>
          <p:cNvPr id="3" name="Content Placeholder 2"/>
          <p:cNvSpPr>
            <a:spLocks noGrp="1"/>
          </p:cNvSpPr>
          <p:nvPr>
            <p:ph idx="1"/>
          </p:nvPr>
        </p:nvSpPr>
        <p:spPr>
          <a:xfrm>
            <a:off x="722586" y="1373680"/>
            <a:ext cx="5489027" cy="5100692"/>
          </a:xfrm>
        </p:spPr>
        <p:txBody>
          <a:bodyPr>
            <a:normAutofit fontScale="92500" lnSpcReduction="20000"/>
          </a:bodyPr>
          <a:lstStyle/>
          <a:p>
            <a:r>
              <a:rPr lang="it-IT" sz="2400" dirty="0" smtClean="0"/>
              <a:t>Ottengo una tabella con la lista delle varianti, con il loro tipo e frequenza, e con la conta delle </a:t>
            </a:r>
            <a:r>
              <a:rPr lang="it-IT" sz="2400" dirty="0" err="1" smtClean="0"/>
              <a:t>reads</a:t>
            </a:r>
            <a:r>
              <a:rPr lang="it-IT" sz="2400" dirty="0" smtClean="0"/>
              <a:t> che la supportano</a:t>
            </a:r>
          </a:p>
          <a:p>
            <a:r>
              <a:rPr lang="it-IT" sz="2400" dirty="0" smtClean="0"/>
              <a:t>Vedete cartelle variant_report_strain1 e variant_report_strain2</a:t>
            </a:r>
          </a:p>
          <a:p>
            <a:r>
              <a:rPr lang="it-IT" sz="2400" dirty="0" smtClean="0"/>
              <a:t>Le varianti sono ordinate per coordinate genomica</a:t>
            </a:r>
          </a:p>
          <a:p>
            <a:r>
              <a:rPr lang="it-IT" sz="2400" dirty="0" smtClean="0"/>
              <a:t>Non solo SNP! Esistono anche inserzioni, delezioni ed MNV (la tabella può essere riordinata</a:t>
            </a:r>
          </a:p>
          <a:p>
            <a:r>
              <a:rPr lang="it-IT" sz="2400" dirty="0" smtClean="0"/>
              <a:t>Quante varianti potete identificare nei due ceppi?</a:t>
            </a:r>
          </a:p>
          <a:p>
            <a:r>
              <a:rPr lang="it-IT" sz="2400" dirty="0" smtClean="0"/>
              <a:t>Notate che la frequenza è sempre molto alta… quando non raggiunge il 100% è presumibile che la % «mancante» sia dovuta ad alcune </a:t>
            </a:r>
            <a:r>
              <a:rPr lang="it-IT" sz="2400" dirty="0" err="1" smtClean="0"/>
              <a:t>reads</a:t>
            </a:r>
            <a:r>
              <a:rPr lang="it-IT" sz="2400" dirty="0" smtClean="0"/>
              <a:t> allineate in modo erroneo o contenenti alcuni errori</a:t>
            </a:r>
            <a:endParaRPr lang="it-IT" sz="24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054" y="1113524"/>
            <a:ext cx="5417615" cy="5613535"/>
          </a:xfrm>
          <a:prstGeom prst="rect">
            <a:avLst/>
          </a:prstGeom>
        </p:spPr>
      </p:pic>
    </p:spTree>
    <p:extLst>
      <p:ext uri="{BB962C8B-B14F-4D97-AF65-F5344CB8AC3E}">
        <p14:creationId xmlns:p14="http://schemas.microsoft.com/office/powerpoint/2010/main" val="188299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smtClean="0"/>
              <a:t>Visualizzazione varianti</a:t>
            </a:r>
            <a:endParaRPr lang="it-IT" sz="3600" dirty="0"/>
          </a:p>
        </p:txBody>
      </p:sp>
      <p:sp>
        <p:nvSpPr>
          <p:cNvPr id="3" name="Content Placeholder 2"/>
          <p:cNvSpPr>
            <a:spLocks noGrp="1"/>
          </p:cNvSpPr>
          <p:nvPr>
            <p:ph idx="1"/>
          </p:nvPr>
        </p:nvSpPr>
        <p:spPr>
          <a:xfrm>
            <a:off x="722586" y="1373680"/>
            <a:ext cx="5478517" cy="5100692"/>
          </a:xfrm>
        </p:spPr>
        <p:txBody>
          <a:bodyPr>
            <a:normAutofit lnSpcReduction="10000"/>
          </a:bodyPr>
          <a:lstStyle/>
          <a:p>
            <a:r>
              <a:rPr lang="it-IT" sz="2400" dirty="0" smtClean="0"/>
              <a:t>E’ possibile aprire contemporaneamente una </a:t>
            </a:r>
            <a:r>
              <a:rPr lang="it-IT" sz="2400" dirty="0" err="1" smtClean="0"/>
              <a:t>track</a:t>
            </a:r>
            <a:r>
              <a:rPr lang="it-IT" sz="2400" dirty="0" smtClean="0"/>
              <a:t> list e la tabella delle varianti per «legare» i due risultati (tasto destro -&gt; </a:t>
            </a:r>
            <a:r>
              <a:rPr lang="it-IT" sz="2400" dirty="0" err="1" smtClean="0"/>
              <a:t>view</a:t>
            </a:r>
            <a:r>
              <a:rPr lang="it-IT" sz="2400" dirty="0" smtClean="0"/>
              <a:t> -&gt; split </a:t>
            </a:r>
            <a:r>
              <a:rPr lang="it-IT" sz="2400" dirty="0" err="1" smtClean="0"/>
              <a:t>horizontally</a:t>
            </a:r>
            <a:r>
              <a:rPr lang="it-IT" sz="2400" dirty="0" smtClean="0"/>
              <a:t>)</a:t>
            </a:r>
          </a:p>
          <a:p>
            <a:r>
              <a:rPr lang="it-IT" sz="2400" dirty="0" smtClean="0"/>
              <a:t>Notate che alcune varianti (molte!) cadono in regioni annotate come geni</a:t>
            </a:r>
          </a:p>
          <a:p>
            <a:r>
              <a:rPr lang="it-IT" sz="2400" dirty="0" smtClean="0"/>
              <a:t>Queste potrebbero avere un effetto significativo sulle proteine codificate, andando a variare determinati amino acidi</a:t>
            </a:r>
          </a:p>
          <a:p>
            <a:r>
              <a:rPr lang="it-IT" sz="2400" dirty="0" smtClean="0"/>
              <a:t>Se queste proteine fossero coinvolte in processi di patogenicità o resistenza, potremmo identificare dei geni candidati per spiegare le proprietà particolari di questi isolati ospedalieri</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139" y="970619"/>
            <a:ext cx="5171907" cy="5633545"/>
          </a:xfrm>
          <a:prstGeom prst="rect">
            <a:avLst/>
          </a:prstGeom>
        </p:spPr>
      </p:pic>
    </p:spTree>
    <p:extLst>
      <p:ext uri="{BB962C8B-B14F-4D97-AF65-F5344CB8AC3E}">
        <p14:creationId xmlns:p14="http://schemas.microsoft.com/office/powerpoint/2010/main" val="2314360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smtClean="0"/>
              <a:t>Interpretazione risultati</a:t>
            </a:r>
            <a:endParaRPr lang="it-IT" sz="3600" dirty="0"/>
          </a:p>
        </p:txBody>
      </p:sp>
      <p:sp>
        <p:nvSpPr>
          <p:cNvPr id="3" name="Content Placeholder 2"/>
          <p:cNvSpPr>
            <a:spLocks noGrp="1"/>
          </p:cNvSpPr>
          <p:nvPr>
            <p:ph idx="1"/>
          </p:nvPr>
        </p:nvSpPr>
        <p:spPr>
          <a:xfrm>
            <a:off x="722586" y="1373680"/>
            <a:ext cx="6224752" cy="5100692"/>
          </a:xfrm>
        </p:spPr>
        <p:txBody>
          <a:bodyPr>
            <a:normAutofit/>
          </a:bodyPr>
          <a:lstStyle/>
          <a:p>
            <a:r>
              <a:rPr lang="it-IT" sz="2400" dirty="0" smtClean="0"/>
              <a:t>Il possibile significato funzionale di tali variazioni va di necessità legato alle annotazioni dei geni stessi (vedi le lezioni teoriche successive)</a:t>
            </a:r>
          </a:p>
          <a:p>
            <a:r>
              <a:rPr lang="it-IT" sz="2400" dirty="0" smtClean="0"/>
              <a:t>Sebbene esistano risorse specifiche disponibili per diversi casi (</a:t>
            </a:r>
            <a:r>
              <a:rPr lang="it-IT" sz="2400" dirty="0" err="1" smtClean="0"/>
              <a:t>Ensembl</a:t>
            </a:r>
            <a:r>
              <a:rPr lang="it-IT" sz="2400" dirty="0" smtClean="0"/>
              <a:t>, UCSC ed altri </a:t>
            </a:r>
            <a:r>
              <a:rPr lang="it-IT" sz="2400" dirty="0" err="1" smtClean="0"/>
              <a:t>genome</a:t>
            </a:r>
            <a:r>
              <a:rPr lang="it-IT" sz="2400" dirty="0" smtClean="0"/>
              <a:t> browser), in questo caso specifico è possibile utilizzare un database dedicato ad </a:t>
            </a:r>
            <a:r>
              <a:rPr lang="it-IT" sz="2400" i="1" dirty="0" smtClean="0"/>
              <a:t>Escherichia coli</a:t>
            </a:r>
            <a:r>
              <a:rPr lang="it-IT" sz="2400" dirty="0" smtClean="0"/>
              <a:t>, </a:t>
            </a:r>
            <a:r>
              <a:rPr lang="it-IT" sz="2400" dirty="0" err="1" smtClean="0"/>
              <a:t>EcoCyc</a:t>
            </a:r>
            <a:r>
              <a:rPr lang="it-IT" sz="2400" dirty="0"/>
              <a:t> (</a:t>
            </a:r>
            <a:r>
              <a:rPr lang="it-IT" sz="2400" dirty="0">
                <a:hlinkClick r:id="rId2"/>
              </a:rPr>
              <a:t>https://</a:t>
            </a:r>
            <a:r>
              <a:rPr lang="it-IT" sz="2400" dirty="0" smtClean="0">
                <a:hlinkClick r:id="rId2"/>
              </a:rPr>
              <a:t>ecocyc.org</a:t>
            </a:r>
            <a:r>
              <a:rPr lang="it-IT" sz="2400" dirty="0" smtClean="0"/>
              <a:t>) </a:t>
            </a:r>
          </a:p>
          <a:p>
            <a:r>
              <a:rPr lang="it-IT" sz="2400" dirty="0" smtClean="0"/>
              <a:t>Questo database permette di effettuare una ricerca testuale, di modo da identificare la funzione (se nota) ed altre caratteristiche relative ai geni di interesse</a:t>
            </a:r>
            <a:endParaRPr lang="it-IT" sz="2400"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698" y="495616"/>
            <a:ext cx="2353003" cy="2524477"/>
          </a:xfrm>
          <a:prstGeom prst="rect">
            <a:avLst/>
          </a:prstGeom>
        </p:spPr>
      </p:pic>
      <p:sp>
        <p:nvSpPr>
          <p:cNvPr id="6" name="CasellaDiTesto 5"/>
          <p:cNvSpPr txBox="1"/>
          <p:nvPr/>
        </p:nvSpPr>
        <p:spPr>
          <a:xfrm>
            <a:off x="7294179" y="3150584"/>
            <a:ext cx="3710152" cy="3139321"/>
          </a:xfrm>
          <a:prstGeom prst="rect">
            <a:avLst/>
          </a:prstGeom>
          <a:noFill/>
          <a:ln>
            <a:solidFill>
              <a:schemeClr val="tx1"/>
            </a:solidFill>
          </a:ln>
        </p:spPr>
        <p:txBody>
          <a:bodyPr wrap="square" rtlCol="0">
            <a:spAutoFit/>
          </a:bodyPr>
          <a:lstStyle/>
          <a:p>
            <a:pPr algn="just"/>
            <a:r>
              <a:rPr lang="it-IT" dirty="0" smtClean="0"/>
              <a:t>Esempio: il gene centrale è particolarmente ricco di mutazioni…</a:t>
            </a:r>
          </a:p>
          <a:p>
            <a:pPr algn="just"/>
            <a:r>
              <a:rPr lang="it-IT" dirty="0" smtClean="0"/>
              <a:t>E’ interessante capire che funzione possa avere, per vedere se le sue mutazioni possano avere influenzato in qualche modo la funzionalità della proteina codificata</a:t>
            </a:r>
          </a:p>
          <a:p>
            <a:pPr algn="just"/>
            <a:endParaRPr lang="it-IT" dirty="0"/>
          </a:p>
          <a:p>
            <a:pPr algn="just"/>
            <a:r>
              <a:rPr lang="it-IT" dirty="0" smtClean="0"/>
              <a:t>Spostandosi con il mouse sopra la freccia blu corrispondente posso identificare il nome del gene</a:t>
            </a:r>
            <a:endParaRPr lang="en-US" dirty="0"/>
          </a:p>
        </p:txBody>
      </p:sp>
    </p:spTree>
    <p:extLst>
      <p:ext uri="{BB962C8B-B14F-4D97-AF65-F5344CB8AC3E}">
        <p14:creationId xmlns:p14="http://schemas.microsoft.com/office/powerpoint/2010/main" val="56440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err="1" smtClean="0"/>
              <a:t>EcoCyc</a:t>
            </a:r>
            <a:r>
              <a:rPr lang="it-IT" sz="3600" dirty="0" smtClean="0"/>
              <a:t>: un esempio</a:t>
            </a:r>
            <a:endParaRPr lang="it-IT" sz="3600" dirty="0"/>
          </a:p>
        </p:txBody>
      </p:sp>
      <p:sp>
        <p:nvSpPr>
          <p:cNvPr id="3" name="Content Placeholder 2"/>
          <p:cNvSpPr>
            <a:spLocks noGrp="1"/>
          </p:cNvSpPr>
          <p:nvPr>
            <p:ph idx="1"/>
          </p:nvPr>
        </p:nvSpPr>
        <p:spPr>
          <a:xfrm>
            <a:off x="722586" y="1373680"/>
            <a:ext cx="6224752" cy="5100692"/>
          </a:xfrm>
        </p:spPr>
        <p:txBody>
          <a:bodyPr>
            <a:normAutofit/>
          </a:bodyPr>
          <a:lstStyle/>
          <a:p>
            <a:r>
              <a:rPr lang="it-IT" sz="2400" dirty="0" smtClean="0"/>
              <a:t>La ricerca testuale del gene </a:t>
            </a:r>
            <a:r>
              <a:rPr lang="it-IT" sz="2400" dirty="0" err="1" smtClean="0"/>
              <a:t>maeA</a:t>
            </a:r>
            <a:r>
              <a:rPr lang="it-IT" sz="2400" dirty="0" smtClean="0"/>
              <a:t> ci porta come prima cosa a un </a:t>
            </a:r>
            <a:r>
              <a:rPr lang="it-IT" sz="2400" b="1" dirty="0" err="1" smtClean="0"/>
              <a:t>summary</a:t>
            </a:r>
            <a:r>
              <a:rPr lang="it-IT" sz="2400" dirty="0" smtClean="0"/>
              <a:t>, che richiama le principali funzioni note (da letteratura) associate a questo gene</a:t>
            </a:r>
          </a:p>
          <a:p>
            <a:r>
              <a:rPr lang="it-IT" sz="2400" b="1" dirty="0" smtClean="0"/>
              <a:t>GO </a:t>
            </a:r>
            <a:r>
              <a:rPr lang="it-IT" sz="2400" b="1" dirty="0" err="1" smtClean="0"/>
              <a:t>terms</a:t>
            </a:r>
            <a:r>
              <a:rPr lang="it-IT" sz="2400" b="1" dirty="0" smtClean="0"/>
              <a:t> </a:t>
            </a:r>
            <a:r>
              <a:rPr lang="it-IT" sz="2400" dirty="0" smtClean="0"/>
              <a:t>richiama i termini </a:t>
            </a:r>
            <a:r>
              <a:rPr lang="it-IT" sz="2400" b="1" dirty="0" smtClean="0"/>
              <a:t>Gene </a:t>
            </a:r>
            <a:r>
              <a:rPr lang="it-IT" sz="2400" b="1" dirty="0" err="1" smtClean="0"/>
              <a:t>Ontology</a:t>
            </a:r>
            <a:r>
              <a:rPr lang="it-IT" sz="2400" b="1" dirty="0" smtClean="0"/>
              <a:t> </a:t>
            </a:r>
            <a:r>
              <a:rPr lang="it-IT" sz="2400" dirty="0" smtClean="0"/>
              <a:t>(vedi lezione sull’annotazione funzionale)</a:t>
            </a:r>
          </a:p>
          <a:p>
            <a:r>
              <a:rPr lang="it-IT" sz="2400" b="1" dirty="0" err="1" smtClean="0"/>
              <a:t>Essentiality</a:t>
            </a:r>
            <a:r>
              <a:rPr lang="it-IT" sz="2400" dirty="0" smtClean="0"/>
              <a:t> riporta i terreni minimi per i mutanti knockout per il gene stesso</a:t>
            </a:r>
          </a:p>
          <a:p>
            <a:r>
              <a:rPr lang="it-IT" sz="2400" b="1" dirty="0" err="1" smtClean="0"/>
              <a:t>Reactions</a:t>
            </a:r>
            <a:r>
              <a:rPr lang="it-IT" sz="2400" dirty="0" smtClean="0"/>
              <a:t> scende nel dettaglio delle attività enzimatiche</a:t>
            </a:r>
          </a:p>
          <a:p>
            <a:r>
              <a:rPr lang="it-IT" sz="2400" b="1" dirty="0" err="1" smtClean="0"/>
              <a:t>Protein</a:t>
            </a:r>
            <a:r>
              <a:rPr lang="it-IT" sz="2400" b="1" dirty="0" smtClean="0"/>
              <a:t> </a:t>
            </a:r>
            <a:r>
              <a:rPr lang="it-IT" sz="2400" b="1" dirty="0" err="1" smtClean="0"/>
              <a:t>features</a:t>
            </a:r>
            <a:r>
              <a:rPr lang="it-IT" sz="2400" b="1" dirty="0" smtClean="0"/>
              <a:t> </a:t>
            </a:r>
            <a:r>
              <a:rPr lang="it-IT" sz="2400" dirty="0" smtClean="0"/>
              <a:t>riporta la sequenza proteica</a:t>
            </a:r>
          </a:p>
          <a:p>
            <a:r>
              <a:rPr lang="it-IT" sz="2400" b="1" dirty="0" err="1" smtClean="0"/>
              <a:t>Operons</a:t>
            </a:r>
            <a:r>
              <a:rPr lang="it-IT" sz="2400" dirty="0" smtClean="0"/>
              <a:t> contiene informazioni relative alle unità </a:t>
            </a:r>
            <a:r>
              <a:rPr lang="it-IT" sz="2400" dirty="0" err="1" smtClean="0"/>
              <a:t>trascrizionali</a:t>
            </a:r>
            <a:r>
              <a:rPr lang="it-IT" sz="2400" dirty="0" smtClean="0"/>
              <a:t> </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036065"/>
            <a:ext cx="4908331" cy="268235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405" y="4183117"/>
            <a:ext cx="5218001" cy="1922733"/>
          </a:xfrm>
          <a:prstGeom prst="rect">
            <a:avLst/>
          </a:prstGeom>
        </p:spPr>
      </p:pic>
    </p:spTree>
    <p:extLst>
      <p:ext uri="{BB962C8B-B14F-4D97-AF65-F5344CB8AC3E}">
        <p14:creationId xmlns:p14="http://schemas.microsoft.com/office/powerpoint/2010/main" val="108318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9814" cy="854075"/>
          </a:xfrm>
        </p:spPr>
        <p:txBody>
          <a:bodyPr>
            <a:noAutofit/>
          </a:bodyPr>
          <a:lstStyle/>
          <a:p>
            <a:r>
              <a:rPr lang="it-IT" sz="3600" dirty="0" smtClean="0"/>
              <a:t>Esempi particolari…</a:t>
            </a:r>
            <a:endParaRPr lang="it-IT" sz="3600" dirty="0"/>
          </a:p>
        </p:txBody>
      </p:sp>
      <p:sp>
        <p:nvSpPr>
          <p:cNvPr id="3" name="Content Placeholder 2"/>
          <p:cNvSpPr>
            <a:spLocks noGrp="1"/>
          </p:cNvSpPr>
          <p:nvPr>
            <p:ph idx="1"/>
          </p:nvPr>
        </p:nvSpPr>
        <p:spPr>
          <a:xfrm>
            <a:off x="722586" y="1373680"/>
            <a:ext cx="5362904" cy="5100692"/>
          </a:xfrm>
        </p:spPr>
        <p:txBody>
          <a:bodyPr>
            <a:normAutofit/>
          </a:bodyPr>
          <a:lstStyle/>
          <a:p>
            <a:r>
              <a:rPr lang="it-IT" sz="2400" dirty="0" smtClean="0"/>
              <a:t>Ma della parte relativa all’analisi funzionale parleremo dettagliatamente nelle ultime lezioni, dal momento che questi database sono utili soltanto per esaminare singoli casi</a:t>
            </a:r>
          </a:p>
          <a:p>
            <a:r>
              <a:rPr lang="it-IT" sz="2400" dirty="0" smtClean="0"/>
              <a:t>Una analisi funzionale su larga scala richiede un’analisi statistica appropriata, di cui parleremo in seguito</a:t>
            </a:r>
          </a:p>
          <a:p>
            <a:r>
              <a:rPr lang="it-IT" sz="2400" dirty="0" smtClean="0"/>
              <a:t>Restando sui casi specifici, è possibile notare numerosi casi in cui il </a:t>
            </a:r>
            <a:r>
              <a:rPr lang="it-IT" sz="2400" dirty="0" err="1" smtClean="0"/>
              <a:t>mapping</a:t>
            </a:r>
            <a:r>
              <a:rPr lang="it-IT" sz="2400" dirty="0" smtClean="0"/>
              <a:t> scende a zero</a:t>
            </a:r>
          </a:p>
          <a:p>
            <a:r>
              <a:rPr lang="it-IT" sz="2400" dirty="0" smtClean="0"/>
              <a:t>Di fatto, si trova di regioni genomiche su cui nessuna </a:t>
            </a:r>
            <a:r>
              <a:rPr lang="it-IT" sz="2400" dirty="0" err="1" smtClean="0"/>
              <a:t>read</a:t>
            </a:r>
            <a:r>
              <a:rPr lang="it-IT" sz="2400" dirty="0" smtClean="0"/>
              <a:t> trova una mappatura</a:t>
            </a:r>
            <a:endParaRPr lang="it-IT" sz="2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106" y="515411"/>
            <a:ext cx="5330438" cy="2700755"/>
          </a:xfrm>
          <a:prstGeom prst="rect">
            <a:avLst/>
          </a:prstGeom>
        </p:spPr>
      </p:pic>
      <p:sp>
        <p:nvSpPr>
          <p:cNvPr id="8" name="CasellaDiTesto 7"/>
          <p:cNvSpPr txBox="1"/>
          <p:nvPr/>
        </p:nvSpPr>
        <p:spPr>
          <a:xfrm>
            <a:off x="6218371" y="3630551"/>
            <a:ext cx="5429907" cy="2862322"/>
          </a:xfrm>
          <a:prstGeom prst="rect">
            <a:avLst/>
          </a:prstGeom>
          <a:noFill/>
          <a:ln>
            <a:solidFill>
              <a:schemeClr val="tx1"/>
            </a:solidFill>
          </a:ln>
        </p:spPr>
        <p:txBody>
          <a:bodyPr wrap="square" rtlCol="0">
            <a:spAutoFit/>
          </a:bodyPr>
          <a:lstStyle/>
          <a:p>
            <a:pPr algn="just"/>
            <a:r>
              <a:rPr lang="it-IT" dirty="0" smtClean="0"/>
              <a:t>Come interpretare questo risultato?</a:t>
            </a:r>
          </a:p>
          <a:p>
            <a:pPr algn="just"/>
            <a:r>
              <a:rPr lang="it-IT" dirty="0" smtClean="0"/>
              <a:t>Si tratta di geni che sono «assenti» nei ceppi </a:t>
            </a:r>
            <a:r>
              <a:rPr lang="it-IT" dirty="0" err="1" smtClean="0"/>
              <a:t>risequenziati</a:t>
            </a:r>
            <a:r>
              <a:rPr lang="it-IT" dirty="0" smtClean="0"/>
              <a:t>, ma che sono presenti nel genoma di ceppo di riferimento</a:t>
            </a:r>
          </a:p>
          <a:p>
            <a:pPr algn="just"/>
            <a:r>
              <a:rPr lang="it-IT" dirty="0" smtClean="0"/>
              <a:t>Questo non è strano, in quanto come ben sappiamo i genomi batterici sono veri e propri «</a:t>
            </a:r>
            <a:r>
              <a:rPr lang="it-IT" dirty="0" err="1" smtClean="0"/>
              <a:t>pangenomi</a:t>
            </a:r>
            <a:r>
              <a:rPr lang="it-IT" dirty="0" smtClean="0"/>
              <a:t>», in cui alcuni ceppi possono contenere geni accessori dalle funzioni più disparate oltre a quelli «core», presenti in tutti i ceppi e ovviamente indispensabili per le funzioni </a:t>
            </a:r>
            <a:r>
              <a:rPr lang="it-IT" dirty="0" err="1" smtClean="0"/>
              <a:t>housekeeping</a:t>
            </a:r>
            <a:endParaRPr lang="it-IT" dirty="0" smtClean="0"/>
          </a:p>
        </p:txBody>
      </p:sp>
    </p:spTree>
    <p:extLst>
      <p:ext uri="{BB962C8B-B14F-4D97-AF65-F5344CB8AC3E}">
        <p14:creationId xmlns:p14="http://schemas.microsoft.com/office/powerpoint/2010/main" val="3921316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89" y="196959"/>
            <a:ext cx="10859814" cy="1369082"/>
          </a:xfrm>
        </p:spPr>
        <p:txBody>
          <a:bodyPr>
            <a:noAutofit/>
          </a:bodyPr>
          <a:lstStyle/>
          <a:p>
            <a:r>
              <a:rPr lang="it-IT" sz="2800" dirty="0" smtClean="0"/>
              <a:t>Come identificare regioni genomiche accessorie presenti nei due ceppi </a:t>
            </a:r>
            <a:r>
              <a:rPr lang="it-IT" sz="2800" dirty="0" err="1" smtClean="0"/>
              <a:t>risequenziati</a:t>
            </a:r>
            <a:r>
              <a:rPr lang="it-IT" sz="2800" dirty="0" smtClean="0"/>
              <a:t>, ma non in quello di riferimento?</a:t>
            </a:r>
            <a:endParaRPr lang="it-IT" sz="2800" dirty="0"/>
          </a:p>
        </p:txBody>
      </p:sp>
      <p:sp>
        <p:nvSpPr>
          <p:cNvPr id="3" name="Content Placeholder 2"/>
          <p:cNvSpPr>
            <a:spLocks noGrp="1"/>
          </p:cNvSpPr>
          <p:nvPr>
            <p:ph idx="1"/>
          </p:nvPr>
        </p:nvSpPr>
        <p:spPr>
          <a:xfrm>
            <a:off x="722586" y="1646948"/>
            <a:ext cx="5362904" cy="5100692"/>
          </a:xfrm>
        </p:spPr>
        <p:txBody>
          <a:bodyPr>
            <a:normAutofit/>
          </a:bodyPr>
          <a:lstStyle/>
          <a:p>
            <a:r>
              <a:rPr lang="it-IT" sz="2400" dirty="0" smtClean="0"/>
              <a:t>Se è vero che esistono alcuni geni presenti nel ceppo di riferimento, ma assenti nei due ceppi </a:t>
            </a:r>
            <a:r>
              <a:rPr lang="it-IT" sz="2400" dirty="0" err="1" smtClean="0"/>
              <a:t>risequenziati</a:t>
            </a:r>
            <a:r>
              <a:rPr lang="it-IT" sz="2400" dirty="0" smtClean="0"/>
              <a:t>, deve essere vero anche il contrario</a:t>
            </a:r>
          </a:p>
          <a:p>
            <a:r>
              <a:rPr lang="it-IT" sz="2400" dirty="0" smtClean="0"/>
              <a:t>Non posso avere evidenza diretta di quali siano questi geni (in quanto assenti nel genoma di riferimento), ma è possibile metterli in evidenza assemblando </a:t>
            </a:r>
            <a:r>
              <a:rPr lang="it-IT" sz="2400" i="1" dirty="0" smtClean="0"/>
              <a:t>de novo </a:t>
            </a:r>
            <a:r>
              <a:rPr lang="it-IT" sz="2400" dirty="0" smtClean="0"/>
              <a:t>le  </a:t>
            </a:r>
            <a:r>
              <a:rPr lang="it-IT" sz="2400" dirty="0" err="1" smtClean="0"/>
              <a:t>reads</a:t>
            </a:r>
            <a:r>
              <a:rPr lang="it-IT" sz="2400" dirty="0" smtClean="0"/>
              <a:t> non mappate nel corso della procedura di </a:t>
            </a:r>
            <a:r>
              <a:rPr lang="it-IT" sz="2400" dirty="0" err="1" smtClean="0"/>
              <a:t>mapping</a:t>
            </a:r>
            <a:endParaRPr lang="it-IT" sz="2400" dirty="0" smtClean="0"/>
          </a:p>
          <a:p>
            <a:r>
              <a:rPr lang="it-IT" sz="2400" dirty="0" smtClean="0"/>
              <a:t>Possiamo farlo per lo </a:t>
            </a:r>
            <a:r>
              <a:rPr lang="it-IT" sz="2400" dirty="0" err="1" smtClean="0"/>
              <a:t>strain</a:t>
            </a:r>
            <a:r>
              <a:rPr lang="it-IT" sz="2400" dirty="0" smtClean="0"/>
              <a:t> 1, visto che le </a:t>
            </a:r>
            <a:r>
              <a:rPr lang="it-IT" sz="2400" dirty="0" err="1" smtClean="0"/>
              <a:t>reads</a:t>
            </a:r>
            <a:r>
              <a:rPr lang="it-IT" sz="2400" dirty="0" smtClean="0"/>
              <a:t> </a:t>
            </a:r>
            <a:r>
              <a:rPr lang="it-IT" sz="2400" dirty="0" err="1" smtClean="0"/>
              <a:t>unmapped</a:t>
            </a:r>
            <a:r>
              <a:rPr lang="it-IT" sz="2400" dirty="0" smtClean="0"/>
              <a:t> sono state salvate nella cartella «</a:t>
            </a:r>
            <a:r>
              <a:rPr lang="it-IT" sz="2400" dirty="0" err="1" smtClean="0"/>
              <a:t>mapping</a:t>
            </a:r>
            <a:r>
              <a:rPr lang="it-IT" sz="2400" dirty="0" smtClean="0"/>
              <a:t> </a:t>
            </a:r>
            <a:r>
              <a:rPr lang="it-IT" sz="2400" dirty="0" err="1" smtClean="0"/>
              <a:t>strain</a:t>
            </a:r>
            <a:r>
              <a:rPr lang="it-IT" sz="2400" dirty="0" smtClean="0"/>
              <a:t> 1»</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679" y="1477455"/>
            <a:ext cx="5251232" cy="1297067"/>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477" y="3115088"/>
            <a:ext cx="2962688" cy="3486637"/>
          </a:xfrm>
          <a:prstGeom prst="rect">
            <a:avLst/>
          </a:prstGeom>
        </p:spPr>
      </p:pic>
      <p:sp>
        <p:nvSpPr>
          <p:cNvPr id="7" name="CasellaDiTesto 6"/>
          <p:cNvSpPr txBox="1"/>
          <p:nvPr/>
        </p:nvSpPr>
        <p:spPr>
          <a:xfrm>
            <a:off x="9498057" y="3195145"/>
            <a:ext cx="2357612" cy="2862322"/>
          </a:xfrm>
          <a:prstGeom prst="rect">
            <a:avLst/>
          </a:prstGeom>
          <a:noFill/>
        </p:spPr>
        <p:txBody>
          <a:bodyPr wrap="square" rtlCol="0">
            <a:spAutoFit/>
          </a:bodyPr>
          <a:lstStyle/>
          <a:p>
            <a:r>
              <a:rPr lang="it-IT" dirty="0" smtClean="0"/>
              <a:t>Una volta selezionate le </a:t>
            </a:r>
            <a:r>
              <a:rPr lang="it-IT" dirty="0" err="1" smtClean="0"/>
              <a:t>reads</a:t>
            </a:r>
            <a:r>
              <a:rPr lang="it-IT" dirty="0" smtClean="0"/>
              <a:t> </a:t>
            </a:r>
            <a:r>
              <a:rPr lang="it-IT" dirty="0" err="1" smtClean="0"/>
              <a:t>unmapped</a:t>
            </a:r>
            <a:r>
              <a:rPr lang="it-IT" dirty="0" smtClean="0"/>
              <a:t>, queste possono essere utilizzate per ottenere un assemblaggio de novo (vedi lezione teorica apposita) con il </a:t>
            </a:r>
            <a:r>
              <a:rPr lang="it-IT" dirty="0" err="1" smtClean="0"/>
              <a:t>tool</a:t>
            </a:r>
            <a:r>
              <a:rPr lang="it-IT" dirty="0" smtClean="0"/>
              <a:t> «de novo </a:t>
            </a:r>
            <a:r>
              <a:rPr lang="it-IT" dirty="0" err="1" smtClean="0"/>
              <a:t>assembly</a:t>
            </a:r>
            <a:r>
              <a:rPr lang="it-IT" dirty="0" smtClean="0"/>
              <a:t>», </a:t>
            </a:r>
            <a:r>
              <a:rPr lang="it-IT" dirty="0" err="1" smtClean="0"/>
              <a:t>utilizando</a:t>
            </a:r>
            <a:r>
              <a:rPr lang="it-IT" dirty="0" smtClean="0"/>
              <a:t> i parametri di default</a:t>
            </a:r>
            <a:endParaRPr lang="en-US" dirty="0"/>
          </a:p>
        </p:txBody>
      </p:sp>
    </p:spTree>
    <p:extLst>
      <p:ext uri="{BB962C8B-B14F-4D97-AF65-F5344CB8AC3E}">
        <p14:creationId xmlns:p14="http://schemas.microsoft.com/office/powerpoint/2010/main" val="4217911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89" y="196959"/>
            <a:ext cx="10859814" cy="1369082"/>
          </a:xfrm>
        </p:spPr>
        <p:txBody>
          <a:bodyPr>
            <a:noAutofit/>
          </a:bodyPr>
          <a:lstStyle/>
          <a:p>
            <a:r>
              <a:rPr lang="it-IT" sz="2800" dirty="0" smtClean="0"/>
              <a:t>Ispezione dei risultati del de novo </a:t>
            </a:r>
            <a:r>
              <a:rPr lang="it-IT" sz="2800" dirty="0" err="1" smtClean="0"/>
              <a:t>assembly</a:t>
            </a:r>
            <a:endParaRPr lang="it-IT" sz="2800" dirty="0"/>
          </a:p>
        </p:txBody>
      </p:sp>
      <p:sp>
        <p:nvSpPr>
          <p:cNvPr id="3" name="Content Placeholder 2"/>
          <p:cNvSpPr>
            <a:spLocks noGrp="1"/>
          </p:cNvSpPr>
          <p:nvPr>
            <p:ph idx="1"/>
          </p:nvPr>
        </p:nvSpPr>
        <p:spPr>
          <a:xfrm>
            <a:off x="740972" y="1444876"/>
            <a:ext cx="5362904" cy="5100692"/>
          </a:xfrm>
        </p:spPr>
        <p:txBody>
          <a:bodyPr>
            <a:normAutofit/>
          </a:bodyPr>
          <a:lstStyle/>
          <a:p>
            <a:r>
              <a:rPr lang="it-IT" sz="2400" dirty="0" smtClean="0"/>
              <a:t>Guardiamo la cartella «strain1_unmapped_reads_analysis»</a:t>
            </a:r>
          </a:p>
          <a:p>
            <a:r>
              <a:rPr lang="it-IT" sz="2400" dirty="0" smtClean="0"/>
              <a:t>Ottengo un report con le statistiche fondamentali dell’assemblaggio (numero di contig, lunghezza totale, N50, ecc.)</a:t>
            </a:r>
          </a:p>
          <a:p>
            <a:r>
              <a:rPr lang="it-IT" sz="2400" dirty="0" smtClean="0"/>
              <a:t>Il secondo file è una tabella che riporta i dettagli dei singoli contigs, con relativi dati di copertura e la possibilità di esplorare nel dettaglio i singoli </a:t>
            </a:r>
            <a:r>
              <a:rPr lang="it-IT" sz="2400" dirty="0" err="1" smtClean="0"/>
              <a:t>mapping</a:t>
            </a:r>
            <a:endParaRPr lang="it-IT" sz="2400" dirty="0" smtClean="0"/>
          </a:p>
          <a:p>
            <a:r>
              <a:rPr lang="it-IT" sz="2400" dirty="0" smtClean="0"/>
              <a:t>Questo ci mostra come i contig sono stati generati, ma anche ci permette di ricavare la sequenza </a:t>
            </a:r>
            <a:r>
              <a:rPr lang="it-IT" sz="2400" dirty="0" err="1" smtClean="0"/>
              <a:t>nuleotidica</a:t>
            </a:r>
            <a:r>
              <a:rPr lang="it-IT" sz="2400" dirty="0" smtClean="0"/>
              <a:t> (zoom -&gt; </a:t>
            </a:r>
            <a:r>
              <a:rPr lang="it-IT" sz="2400" dirty="0" err="1" smtClean="0"/>
              <a:t>select</a:t>
            </a:r>
            <a:r>
              <a:rPr lang="it-IT" sz="2400" dirty="0" smtClean="0"/>
              <a:t> </a:t>
            </a:r>
            <a:r>
              <a:rPr lang="it-IT" sz="2400" dirty="0" err="1" smtClean="0"/>
              <a:t>sequence</a:t>
            </a:r>
            <a:r>
              <a:rPr lang="it-IT" sz="2400" dirty="0" smtClean="0"/>
              <a:t> -&gt; copy)</a:t>
            </a:r>
            <a:endParaRPr lang="it-IT" sz="2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7" y="1298254"/>
            <a:ext cx="5298793" cy="282180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27" y="4385359"/>
            <a:ext cx="5407677" cy="2160209"/>
          </a:xfrm>
          <a:prstGeom prst="rect">
            <a:avLst/>
          </a:prstGeom>
        </p:spPr>
      </p:pic>
    </p:spTree>
    <p:extLst>
      <p:ext uri="{BB962C8B-B14F-4D97-AF65-F5344CB8AC3E}">
        <p14:creationId xmlns:p14="http://schemas.microsoft.com/office/powerpoint/2010/main" val="32528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Materiali</a:t>
            </a:r>
            <a:endParaRPr lang="it-IT" dirty="0"/>
          </a:p>
        </p:txBody>
      </p:sp>
      <p:sp>
        <p:nvSpPr>
          <p:cNvPr id="3" name="Content Placeholder 2"/>
          <p:cNvSpPr>
            <a:spLocks noGrp="1"/>
          </p:cNvSpPr>
          <p:nvPr>
            <p:ph idx="1"/>
          </p:nvPr>
        </p:nvSpPr>
        <p:spPr>
          <a:xfrm>
            <a:off x="1093076" y="1825625"/>
            <a:ext cx="7514896" cy="4351338"/>
          </a:xfrm>
        </p:spPr>
        <p:txBody>
          <a:bodyPr>
            <a:normAutofit/>
          </a:bodyPr>
          <a:lstStyle/>
          <a:p>
            <a:pPr marL="0" indent="0">
              <a:buNone/>
            </a:pPr>
            <a:r>
              <a:rPr lang="it-IT" sz="2400" dirty="0" smtClean="0"/>
              <a:t>Abbiamo a disposizione:</a:t>
            </a:r>
          </a:p>
          <a:p>
            <a:pPr marL="514350" indent="-514350">
              <a:buAutoNum type="arabicParenR"/>
            </a:pPr>
            <a:r>
              <a:rPr lang="it-IT" sz="2400" dirty="0" smtClean="0"/>
              <a:t>Il genoma completo annotato di un ceppo di </a:t>
            </a:r>
            <a:r>
              <a:rPr lang="it-IT" sz="2400" i="1" dirty="0" smtClean="0"/>
              <a:t>E. coli </a:t>
            </a:r>
            <a:r>
              <a:rPr lang="it-IT" sz="2400" dirty="0" smtClean="0"/>
              <a:t>di riferimento</a:t>
            </a:r>
          </a:p>
          <a:p>
            <a:pPr marL="514350" indent="-514350">
              <a:buAutoNum type="arabicParenR"/>
            </a:pPr>
            <a:r>
              <a:rPr lang="it-IT" sz="2400" dirty="0" smtClean="0"/>
              <a:t>I file di </a:t>
            </a:r>
            <a:r>
              <a:rPr lang="it-IT" sz="2400" dirty="0" err="1" smtClean="0"/>
              <a:t>risequenziamento</a:t>
            </a:r>
            <a:r>
              <a:rPr lang="it-IT" sz="2400" dirty="0" smtClean="0"/>
              <a:t> (che ipotizziamo essere già stati opportunamente </a:t>
            </a:r>
            <a:r>
              <a:rPr lang="it-IT" sz="2400" dirty="0" err="1" smtClean="0"/>
              <a:t>trimmati</a:t>
            </a:r>
            <a:r>
              <a:rPr lang="it-IT" sz="2400" dirty="0" smtClean="0"/>
              <a:t> in precedenza) relativi a due distinti ceppi di E. coli diversi da quello di riferimento</a:t>
            </a:r>
          </a:p>
          <a:p>
            <a:pPr marL="514350" indent="-514350">
              <a:buAutoNum type="arabicParenR"/>
            </a:pPr>
            <a:r>
              <a:rPr lang="it-IT" sz="2400" dirty="0" smtClean="0"/>
              <a:t>I metadati relativi a questi due </a:t>
            </a:r>
            <a:r>
              <a:rPr lang="it-IT" sz="2400" dirty="0" err="1" smtClean="0"/>
              <a:t>files</a:t>
            </a:r>
            <a:r>
              <a:rPr lang="it-IT" sz="2400" dirty="0" smtClean="0"/>
              <a:t> di sequenziamento</a:t>
            </a:r>
            <a:endParaRPr lang="it-IT" sz="2400" dirty="0"/>
          </a:p>
        </p:txBody>
      </p:sp>
      <p:pic>
        <p:nvPicPr>
          <p:cNvPr id="6" name="Immagine 5"/>
          <p:cNvPicPr>
            <a:picLocks noChangeAspect="1"/>
          </p:cNvPicPr>
          <p:nvPr/>
        </p:nvPicPr>
        <p:blipFill>
          <a:blip r:embed="rId2"/>
          <a:stretch>
            <a:fillRect/>
          </a:stretch>
        </p:blipFill>
        <p:spPr>
          <a:xfrm>
            <a:off x="8825629" y="2238294"/>
            <a:ext cx="2991060" cy="1763000"/>
          </a:xfrm>
          <a:prstGeom prst="rect">
            <a:avLst/>
          </a:prstGeom>
        </p:spPr>
      </p:pic>
      <p:pic>
        <p:nvPicPr>
          <p:cNvPr id="7" name="Immagine 6"/>
          <p:cNvPicPr>
            <a:picLocks noChangeAspect="1"/>
          </p:cNvPicPr>
          <p:nvPr/>
        </p:nvPicPr>
        <p:blipFill>
          <a:blip r:embed="rId3"/>
          <a:stretch>
            <a:fillRect/>
          </a:stretch>
        </p:blipFill>
        <p:spPr>
          <a:xfrm>
            <a:off x="1009991" y="5245500"/>
            <a:ext cx="7597981" cy="1066400"/>
          </a:xfrm>
          <a:prstGeom prst="rect">
            <a:avLst/>
          </a:prstGeom>
        </p:spPr>
      </p:pic>
    </p:spTree>
    <p:extLst>
      <p:ext uri="{BB962C8B-B14F-4D97-AF65-F5344CB8AC3E}">
        <p14:creationId xmlns:p14="http://schemas.microsoft.com/office/powerpoint/2010/main" val="612120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89" y="196959"/>
            <a:ext cx="10859814" cy="1369082"/>
          </a:xfrm>
        </p:spPr>
        <p:txBody>
          <a:bodyPr>
            <a:noAutofit/>
          </a:bodyPr>
          <a:lstStyle/>
          <a:p>
            <a:r>
              <a:rPr lang="it-IT" sz="2800" dirty="0" smtClean="0"/>
              <a:t>Analisi dei contig assemblati</a:t>
            </a:r>
            <a:endParaRPr lang="it-IT" sz="2800" dirty="0"/>
          </a:p>
        </p:txBody>
      </p:sp>
      <p:sp>
        <p:nvSpPr>
          <p:cNvPr id="3" name="Content Placeholder 2"/>
          <p:cNvSpPr>
            <a:spLocks noGrp="1"/>
          </p:cNvSpPr>
          <p:nvPr>
            <p:ph idx="1"/>
          </p:nvPr>
        </p:nvSpPr>
        <p:spPr>
          <a:xfrm>
            <a:off x="740972" y="1444876"/>
            <a:ext cx="5362904" cy="5100692"/>
          </a:xfrm>
        </p:spPr>
        <p:txBody>
          <a:bodyPr>
            <a:normAutofit/>
          </a:bodyPr>
          <a:lstStyle/>
          <a:p>
            <a:r>
              <a:rPr lang="it-IT" sz="2400" dirty="0" smtClean="0"/>
              <a:t>La sequenza nucleotidica può essere confrontata con un database di sequenze a funzione nota</a:t>
            </a:r>
          </a:p>
          <a:p>
            <a:r>
              <a:rPr lang="it-IT" sz="2400" dirty="0" smtClean="0"/>
              <a:t>Cioè viene valutato online tramite BLAST</a:t>
            </a:r>
          </a:p>
          <a:p>
            <a:r>
              <a:rPr lang="it-IT" sz="2400" dirty="0" smtClean="0"/>
              <a:t>Visto che la sensibilità di ricerca è maggiore nel confronto con database proteici, pertanto va utilizzato </a:t>
            </a:r>
            <a:r>
              <a:rPr lang="it-IT" sz="2400" dirty="0" err="1" smtClean="0"/>
              <a:t>BLASTx</a:t>
            </a:r>
            <a:endParaRPr lang="it-IT" sz="2400" dirty="0" smtClean="0"/>
          </a:p>
          <a:p>
            <a:r>
              <a:rPr lang="it-IT" sz="2400" dirty="0" smtClean="0"/>
              <a:t>Il confronto è effettuato contro il database </a:t>
            </a:r>
            <a:r>
              <a:rPr lang="it-IT" sz="2400" dirty="0" err="1" smtClean="0"/>
              <a:t>UniProtKB</a:t>
            </a:r>
            <a:endParaRPr lang="it-IT" sz="2400" dirty="0" smtClean="0"/>
          </a:p>
          <a:p>
            <a:r>
              <a:rPr lang="it-IT" sz="2400" dirty="0" smtClean="0"/>
              <a:t>BLAST è accessibile da web </a:t>
            </a:r>
            <a:r>
              <a:rPr lang="it-IT" sz="2400" dirty="0"/>
              <a:t>sul portale NCBI: </a:t>
            </a:r>
            <a:r>
              <a:rPr lang="it-IT" sz="2400" dirty="0">
                <a:hlinkClick r:id="rId2"/>
              </a:rPr>
              <a:t>https://</a:t>
            </a:r>
            <a:r>
              <a:rPr lang="it-IT" sz="2400" dirty="0" smtClean="0">
                <a:hlinkClick r:id="rId2"/>
              </a:rPr>
              <a:t>blast.ncbi.nlm.nih.gov/Blast.cgi</a:t>
            </a:r>
            <a:r>
              <a:rPr lang="it-IT" sz="2400" dirty="0" smtClean="0"/>
              <a:t> </a:t>
            </a:r>
            <a:endParaRPr lang="it-IT" sz="2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158" y="1278874"/>
            <a:ext cx="6023615" cy="3797623"/>
          </a:xfrm>
          <a:prstGeom prst="rect">
            <a:avLst/>
          </a:prstGeom>
        </p:spPr>
      </p:pic>
    </p:spTree>
    <p:extLst>
      <p:ext uri="{BB962C8B-B14F-4D97-AF65-F5344CB8AC3E}">
        <p14:creationId xmlns:p14="http://schemas.microsoft.com/office/powerpoint/2010/main" val="144910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89" y="196959"/>
            <a:ext cx="10859814" cy="1369082"/>
          </a:xfrm>
        </p:spPr>
        <p:txBody>
          <a:bodyPr>
            <a:noAutofit/>
          </a:bodyPr>
          <a:lstStyle/>
          <a:p>
            <a:r>
              <a:rPr lang="it-IT" sz="2800" dirty="0" smtClean="0"/>
              <a:t>Analisi dei contig assemblati</a:t>
            </a:r>
            <a:endParaRPr lang="it-IT" sz="2800" dirty="0"/>
          </a:p>
        </p:txBody>
      </p:sp>
      <p:sp>
        <p:nvSpPr>
          <p:cNvPr id="3" name="Content Placeholder 2"/>
          <p:cNvSpPr>
            <a:spLocks noGrp="1"/>
          </p:cNvSpPr>
          <p:nvPr>
            <p:ph idx="1"/>
          </p:nvPr>
        </p:nvSpPr>
        <p:spPr>
          <a:xfrm>
            <a:off x="740971" y="1444876"/>
            <a:ext cx="10946531" cy="5100692"/>
          </a:xfrm>
        </p:spPr>
        <p:txBody>
          <a:bodyPr>
            <a:normAutofit/>
          </a:bodyPr>
          <a:lstStyle/>
          <a:p>
            <a:r>
              <a:rPr lang="it-IT" sz="2000" dirty="0" smtClean="0"/>
              <a:t>L’output è tabulare ed i risultati sono ordinati per significatività (e-</a:t>
            </a:r>
            <a:r>
              <a:rPr lang="it-IT" sz="2000" dirty="0" err="1" smtClean="0"/>
              <a:t>value</a:t>
            </a:r>
            <a:r>
              <a:rPr lang="it-IT" sz="2000" dirty="0" smtClean="0"/>
              <a:t>)</a:t>
            </a:r>
          </a:p>
          <a:p>
            <a:r>
              <a:rPr lang="it-IT" sz="2000" dirty="0" smtClean="0"/>
              <a:t>Viene anche riportato anche un output grafico</a:t>
            </a:r>
          </a:p>
          <a:p>
            <a:r>
              <a:rPr lang="it-IT" sz="2000" dirty="0" smtClean="0"/>
              <a:t>In questo caso la sequenza in esame è una regione che codifica una proteina molto simile alla «tape </a:t>
            </a:r>
            <a:r>
              <a:rPr lang="it-IT" sz="2000" dirty="0" err="1" smtClean="0"/>
              <a:t>measure</a:t>
            </a:r>
            <a:r>
              <a:rPr lang="it-IT" sz="2000" dirty="0" smtClean="0"/>
              <a:t> </a:t>
            </a:r>
            <a:r>
              <a:rPr lang="it-IT" sz="2000" dirty="0" err="1" smtClean="0"/>
              <a:t>protein</a:t>
            </a:r>
            <a:r>
              <a:rPr lang="it-IT" sz="2000" dirty="0" smtClean="0"/>
              <a:t>» di un virus chiamato «Escherichia coli virus P2»</a:t>
            </a:r>
          </a:p>
          <a:p>
            <a:r>
              <a:rPr lang="it-IT" sz="2000" dirty="0" smtClean="0"/>
              <a:t>Pertanto in questo caso specifico non si tratta di un gene accessorio batterico, ma piuttosto di una porzione di un genoma virale (ecco perché non era presente nel genoma del ceppo </a:t>
            </a:r>
            <a:r>
              <a:rPr lang="it-IT" sz="2000" smtClean="0"/>
              <a:t>di riferimento)</a:t>
            </a:r>
            <a:endParaRPr lang="it-IT" sz="20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065" y="3823908"/>
            <a:ext cx="7358556" cy="2876436"/>
          </a:xfrm>
          <a:prstGeom prst="rect">
            <a:avLst/>
          </a:prstGeom>
        </p:spPr>
      </p:pic>
    </p:spTree>
    <p:extLst>
      <p:ext uri="{BB962C8B-B14F-4D97-AF65-F5344CB8AC3E}">
        <p14:creationId xmlns:p14="http://schemas.microsoft.com/office/powerpoint/2010/main" val="4089679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Materiali</a:t>
            </a:r>
            <a:endParaRPr lang="it-IT" dirty="0"/>
          </a:p>
        </p:txBody>
      </p:sp>
      <p:sp>
        <p:nvSpPr>
          <p:cNvPr id="3" name="Content Placeholder 2"/>
          <p:cNvSpPr>
            <a:spLocks noGrp="1"/>
          </p:cNvSpPr>
          <p:nvPr>
            <p:ph idx="1"/>
          </p:nvPr>
        </p:nvSpPr>
        <p:spPr>
          <a:xfrm>
            <a:off x="1093075" y="1825625"/>
            <a:ext cx="10689021" cy="4351338"/>
          </a:xfrm>
        </p:spPr>
        <p:txBody>
          <a:bodyPr>
            <a:normAutofit/>
          </a:bodyPr>
          <a:lstStyle/>
          <a:p>
            <a:pPr marL="0" indent="0">
              <a:buNone/>
            </a:pPr>
            <a:r>
              <a:rPr lang="it-IT" sz="2400" dirty="0" smtClean="0"/>
              <a:t>I metadati ci fanno capire alcune informazioni importanti riguardo ai due </a:t>
            </a:r>
            <a:r>
              <a:rPr lang="it-IT" sz="2400" dirty="0" err="1" smtClean="0"/>
              <a:t>dataset</a:t>
            </a:r>
            <a:r>
              <a:rPr lang="it-IT" sz="2400" dirty="0" smtClean="0"/>
              <a:t> di sequenziamento</a:t>
            </a:r>
          </a:p>
          <a:p>
            <a:pPr marL="0" indent="0">
              <a:buNone/>
            </a:pPr>
            <a:endParaRPr lang="it-IT" sz="2400" dirty="0"/>
          </a:p>
          <a:p>
            <a:pPr marL="457200" indent="-457200">
              <a:buAutoNum type="arabicParenR"/>
            </a:pPr>
            <a:r>
              <a:rPr lang="it-IT" sz="2400" dirty="0" smtClean="0"/>
              <a:t>Il primo è un sequenziamento Illumina </a:t>
            </a:r>
            <a:r>
              <a:rPr lang="it-IT" sz="2400" dirty="0" err="1" smtClean="0"/>
              <a:t>paired</a:t>
            </a:r>
            <a:r>
              <a:rPr lang="it-IT" sz="2400" dirty="0" smtClean="0"/>
              <a:t>-end con circa 3 milioni e mezzo di </a:t>
            </a:r>
            <a:r>
              <a:rPr lang="it-IT" sz="2400" dirty="0" err="1" smtClean="0"/>
              <a:t>reads</a:t>
            </a:r>
            <a:r>
              <a:rPr lang="it-IT" sz="2400" dirty="0" smtClean="0"/>
              <a:t>, effettuato su un sequenziatore </a:t>
            </a:r>
            <a:r>
              <a:rPr lang="it-IT" sz="2400" dirty="0" err="1" smtClean="0"/>
              <a:t>HiSeq</a:t>
            </a:r>
            <a:r>
              <a:rPr lang="it-IT" sz="2400" dirty="0" smtClean="0"/>
              <a:t> X (molto recente). Le </a:t>
            </a:r>
            <a:r>
              <a:rPr lang="it-IT" sz="2400" dirty="0" err="1" smtClean="0"/>
              <a:t>reads</a:t>
            </a:r>
            <a:r>
              <a:rPr lang="it-IT" sz="2400" dirty="0" smtClean="0"/>
              <a:t> sono lunghe 151 </a:t>
            </a:r>
            <a:r>
              <a:rPr lang="it-IT" sz="2400" dirty="0" err="1" smtClean="0"/>
              <a:t>bp</a:t>
            </a:r>
            <a:endParaRPr lang="it-IT" sz="2400" dirty="0" smtClean="0"/>
          </a:p>
          <a:p>
            <a:pPr marL="457200" indent="-457200">
              <a:buAutoNum type="arabicParenR"/>
            </a:pPr>
            <a:endParaRPr lang="it-IT" sz="2400" dirty="0"/>
          </a:p>
          <a:p>
            <a:pPr marL="457200" indent="-457200">
              <a:buAutoNum type="arabicParenR"/>
            </a:pPr>
            <a:r>
              <a:rPr lang="it-IT" sz="2400" dirty="0" smtClean="0"/>
              <a:t>Il secondo è un sequenziamento 454  con circa 350mila </a:t>
            </a:r>
            <a:r>
              <a:rPr lang="it-IT" sz="2400" dirty="0" err="1" smtClean="0"/>
              <a:t>reads</a:t>
            </a:r>
            <a:r>
              <a:rPr lang="it-IT" sz="2400" dirty="0" smtClean="0"/>
              <a:t>. Sequenziamento decisamente più «vecchio» che dovrebbe aver portato a </a:t>
            </a:r>
            <a:r>
              <a:rPr lang="it-IT" sz="2400" dirty="0" err="1" smtClean="0"/>
              <a:t>reads</a:t>
            </a:r>
            <a:r>
              <a:rPr lang="it-IT" sz="2400" dirty="0" smtClean="0"/>
              <a:t> di lunghezza variabile (mediamente più lunghe di quelle Illumina) ma allo stesso tempo afflitte da una qualità minore</a:t>
            </a:r>
            <a:endParaRPr lang="it-IT" sz="2400" dirty="0"/>
          </a:p>
        </p:txBody>
      </p:sp>
    </p:spTree>
    <p:extLst>
      <p:ext uri="{BB962C8B-B14F-4D97-AF65-F5344CB8AC3E}">
        <p14:creationId xmlns:p14="http://schemas.microsoft.com/office/powerpoint/2010/main" val="78628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Materiali</a:t>
            </a:r>
            <a:endParaRPr lang="it-IT" dirty="0"/>
          </a:p>
        </p:txBody>
      </p:sp>
      <p:sp>
        <p:nvSpPr>
          <p:cNvPr id="4" name="Segnaposto contenuto 3"/>
          <p:cNvSpPr>
            <a:spLocks noGrp="1"/>
          </p:cNvSpPr>
          <p:nvPr>
            <p:ph idx="1"/>
          </p:nvPr>
        </p:nvSpPr>
        <p:spPr>
          <a:xfrm>
            <a:off x="838200" y="1825625"/>
            <a:ext cx="6519041" cy="4351338"/>
          </a:xfrm>
        </p:spPr>
        <p:txBody>
          <a:bodyPr>
            <a:normAutofit lnSpcReduction="10000"/>
          </a:bodyPr>
          <a:lstStyle/>
          <a:p>
            <a:r>
              <a:rPr lang="it-IT" dirty="0" smtClean="0"/>
              <a:t>Il genoma di riferimento è contenuto in una cartella con 2 </a:t>
            </a:r>
            <a:r>
              <a:rPr lang="it-IT" dirty="0" err="1" smtClean="0"/>
              <a:t>files</a:t>
            </a:r>
            <a:r>
              <a:rPr lang="it-IT" dirty="0" smtClean="0"/>
              <a:t>: la traccia della sequenza nucleotidica del genoma stesso e la traccia dei geni annotati</a:t>
            </a:r>
          </a:p>
          <a:p>
            <a:r>
              <a:rPr lang="it-IT" dirty="0" smtClean="0"/>
              <a:t>L’ispezione dei due </a:t>
            </a:r>
            <a:r>
              <a:rPr lang="it-IT" dirty="0" err="1" smtClean="0"/>
              <a:t>files</a:t>
            </a:r>
            <a:r>
              <a:rPr lang="it-IT" dirty="0" smtClean="0"/>
              <a:t> (che possono essere zoomati) mi permette di capire che il genoma di riferimento consiste di circa 4 milioni 686mila nucleotidi</a:t>
            </a:r>
          </a:p>
          <a:p>
            <a:r>
              <a:rPr lang="it-IT" dirty="0" smtClean="0"/>
              <a:t>I geni si presentano come delle «frecce» blu, il cui nome viene mostrato scorrendoci sopra con il mouse</a:t>
            </a:r>
            <a:endParaRPr lang="en-US" dirty="0"/>
          </a:p>
        </p:txBody>
      </p:sp>
      <p:pic>
        <p:nvPicPr>
          <p:cNvPr id="5" name="Immagine 4"/>
          <p:cNvPicPr>
            <a:picLocks noChangeAspect="1"/>
          </p:cNvPicPr>
          <p:nvPr/>
        </p:nvPicPr>
        <p:blipFill>
          <a:blip r:embed="rId2"/>
          <a:stretch>
            <a:fillRect/>
          </a:stretch>
        </p:blipFill>
        <p:spPr>
          <a:xfrm>
            <a:off x="7645550" y="806559"/>
            <a:ext cx="3991723" cy="3352799"/>
          </a:xfrm>
          <a:prstGeom prst="rect">
            <a:avLst/>
          </a:prstGeom>
        </p:spPr>
      </p:pic>
      <p:pic>
        <p:nvPicPr>
          <p:cNvPr id="6" name="Immagine 5"/>
          <p:cNvPicPr>
            <a:picLocks noChangeAspect="1"/>
          </p:cNvPicPr>
          <p:nvPr/>
        </p:nvPicPr>
        <p:blipFill>
          <a:blip r:embed="rId3"/>
          <a:stretch>
            <a:fillRect/>
          </a:stretch>
        </p:blipFill>
        <p:spPr>
          <a:xfrm>
            <a:off x="8077897" y="4777253"/>
            <a:ext cx="3388889" cy="1530671"/>
          </a:xfrm>
          <a:prstGeom prst="rect">
            <a:avLst/>
          </a:prstGeom>
        </p:spPr>
      </p:pic>
    </p:spTree>
    <p:extLst>
      <p:ext uri="{BB962C8B-B14F-4D97-AF65-F5344CB8AC3E}">
        <p14:creationId xmlns:p14="http://schemas.microsoft.com/office/powerpoint/2010/main" val="184418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Perché due </a:t>
            </a:r>
            <a:r>
              <a:rPr lang="it-IT" dirty="0" err="1" smtClean="0"/>
              <a:t>dataset</a:t>
            </a:r>
            <a:r>
              <a:rPr lang="it-IT" dirty="0" smtClean="0"/>
              <a:t> distinti?</a:t>
            </a:r>
            <a:endParaRPr lang="it-IT" dirty="0"/>
          </a:p>
        </p:txBody>
      </p:sp>
      <p:sp>
        <p:nvSpPr>
          <p:cNvPr id="3" name="Content Placeholder 2"/>
          <p:cNvSpPr>
            <a:spLocks noGrp="1"/>
          </p:cNvSpPr>
          <p:nvPr>
            <p:ph idx="1"/>
          </p:nvPr>
        </p:nvSpPr>
        <p:spPr>
          <a:xfrm>
            <a:off x="838200" y="1690688"/>
            <a:ext cx="10208172" cy="4351338"/>
          </a:xfrm>
        </p:spPr>
        <p:txBody>
          <a:bodyPr>
            <a:normAutofit/>
          </a:bodyPr>
          <a:lstStyle/>
          <a:p>
            <a:r>
              <a:rPr lang="it-IT" dirty="0" smtClean="0"/>
              <a:t>Perché la qualità diversa (ma anche la profondità diversa) del sequenziamento imporrà due strategia di </a:t>
            </a:r>
            <a:r>
              <a:rPr lang="it-IT" dirty="0" err="1" smtClean="0"/>
              <a:t>mapping</a:t>
            </a:r>
            <a:r>
              <a:rPr lang="it-IT" dirty="0" smtClean="0"/>
              <a:t> (e poi di </a:t>
            </a:r>
            <a:r>
              <a:rPr lang="it-IT" dirty="0" err="1" smtClean="0"/>
              <a:t>variant</a:t>
            </a:r>
            <a:r>
              <a:rPr lang="it-IT" dirty="0" smtClean="0"/>
              <a:t> </a:t>
            </a:r>
            <a:r>
              <a:rPr lang="it-IT" dirty="0" err="1" smtClean="0"/>
              <a:t>calling</a:t>
            </a:r>
            <a:r>
              <a:rPr lang="it-IT" dirty="0" smtClean="0"/>
              <a:t>) diversa</a:t>
            </a:r>
          </a:p>
          <a:p>
            <a:r>
              <a:rPr lang="it-IT" dirty="0" smtClean="0"/>
              <a:t>Illumina: calcoliamo una copertura teorica del genoma… 3,5milioni di </a:t>
            </a:r>
            <a:r>
              <a:rPr lang="it-IT" dirty="0" err="1" smtClean="0"/>
              <a:t>reads</a:t>
            </a:r>
            <a:r>
              <a:rPr lang="it-IT" dirty="0" smtClean="0"/>
              <a:t> di lunghezza 150 = 525 milioni / 4,686 milioni (dimensione del genoma) = circa 110X</a:t>
            </a:r>
          </a:p>
          <a:p>
            <a:r>
              <a:rPr lang="it-IT" dirty="0" smtClean="0"/>
              <a:t>Stessa cosa per 454: 350000 </a:t>
            </a:r>
            <a:r>
              <a:rPr lang="it-IT" dirty="0" err="1" smtClean="0"/>
              <a:t>reads</a:t>
            </a:r>
            <a:r>
              <a:rPr lang="it-IT" dirty="0" smtClean="0"/>
              <a:t> X 300 (lunghezza media) = 105milioni / </a:t>
            </a:r>
            <a:r>
              <a:rPr lang="it-IT" dirty="0"/>
              <a:t>4,686 milioni (dimensione del genoma) = circa </a:t>
            </a:r>
            <a:r>
              <a:rPr lang="it-IT" dirty="0" smtClean="0"/>
              <a:t>22X</a:t>
            </a:r>
          </a:p>
          <a:p>
            <a:r>
              <a:rPr lang="it-IT" dirty="0" smtClean="0"/>
              <a:t>Ogni singola posizione del genoma sarà coperta teoricamente in media da 110 </a:t>
            </a:r>
            <a:r>
              <a:rPr lang="it-IT" dirty="0" err="1" smtClean="0"/>
              <a:t>reads</a:t>
            </a:r>
            <a:r>
              <a:rPr lang="it-IT" dirty="0" smtClean="0"/>
              <a:t> dal </a:t>
            </a:r>
            <a:r>
              <a:rPr lang="it-IT" dirty="0" err="1" smtClean="0"/>
              <a:t>dataset</a:t>
            </a:r>
            <a:r>
              <a:rPr lang="it-IT" dirty="0" smtClean="0"/>
              <a:t> 1 e da circa 22 </a:t>
            </a:r>
            <a:r>
              <a:rPr lang="it-IT" dirty="0" err="1" smtClean="0"/>
              <a:t>reads</a:t>
            </a:r>
            <a:r>
              <a:rPr lang="it-IT" dirty="0" smtClean="0"/>
              <a:t> dal </a:t>
            </a:r>
            <a:r>
              <a:rPr lang="it-IT" dirty="0" err="1" smtClean="0"/>
              <a:t>dataset</a:t>
            </a:r>
            <a:r>
              <a:rPr lang="it-IT" dirty="0" smtClean="0"/>
              <a:t> 2</a:t>
            </a:r>
            <a:endParaRPr lang="it-IT" dirty="0"/>
          </a:p>
        </p:txBody>
      </p:sp>
    </p:spTree>
    <p:extLst>
      <p:ext uri="{BB962C8B-B14F-4D97-AF65-F5344CB8AC3E}">
        <p14:creationId xmlns:p14="http://schemas.microsoft.com/office/powerpoint/2010/main" val="3873103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procedura del </a:t>
            </a:r>
            <a:r>
              <a:rPr lang="it-IT" dirty="0" err="1" smtClean="0"/>
              <a:t>mapping</a:t>
            </a:r>
            <a:r>
              <a:rPr lang="it-IT" dirty="0" smtClean="0"/>
              <a:t>… un test</a:t>
            </a:r>
            <a:endParaRPr lang="it-IT" dirty="0"/>
          </a:p>
        </p:txBody>
      </p:sp>
      <p:sp>
        <p:nvSpPr>
          <p:cNvPr id="3" name="Content Placeholder 2"/>
          <p:cNvSpPr>
            <a:spLocks noGrp="1"/>
          </p:cNvSpPr>
          <p:nvPr>
            <p:ph idx="1"/>
          </p:nvPr>
        </p:nvSpPr>
        <p:spPr>
          <a:xfrm>
            <a:off x="838200" y="1825625"/>
            <a:ext cx="6634655" cy="4351338"/>
          </a:xfrm>
        </p:spPr>
        <p:txBody>
          <a:bodyPr>
            <a:normAutofit/>
          </a:bodyPr>
          <a:lstStyle/>
          <a:p>
            <a:r>
              <a:rPr lang="it-IT" dirty="0" smtClean="0"/>
              <a:t>Capiamo l’effetto della variazione dei parametri di </a:t>
            </a:r>
            <a:r>
              <a:rPr lang="it-IT" dirty="0" err="1" smtClean="0"/>
              <a:t>mapping</a:t>
            </a:r>
            <a:r>
              <a:rPr lang="it-IT" dirty="0" smtClean="0"/>
              <a:t> utilizzando come esempio il </a:t>
            </a:r>
            <a:r>
              <a:rPr lang="it-IT" dirty="0" err="1" smtClean="0"/>
              <a:t>dataset</a:t>
            </a:r>
            <a:r>
              <a:rPr lang="it-IT" dirty="0" smtClean="0"/>
              <a:t> 1</a:t>
            </a:r>
          </a:p>
          <a:p>
            <a:r>
              <a:rPr lang="it-IT" dirty="0" smtClean="0"/>
              <a:t>I parametri fondamentali (visti a lezione) sono </a:t>
            </a:r>
            <a:r>
              <a:rPr lang="it-IT" dirty="0" err="1" smtClean="0"/>
              <a:t>length</a:t>
            </a:r>
            <a:r>
              <a:rPr lang="it-IT" dirty="0" smtClean="0"/>
              <a:t> </a:t>
            </a:r>
            <a:r>
              <a:rPr lang="it-IT" dirty="0" err="1" smtClean="0"/>
              <a:t>fraction</a:t>
            </a:r>
            <a:r>
              <a:rPr lang="it-IT" dirty="0" smtClean="0"/>
              <a:t> e </a:t>
            </a:r>
            <a:r>
              <a:rPr lang="it-IT" dirty="0" err="1" smtClean="0"/>
              <a:t>similarity</a:t>
            </a:r>
            <a:r>
              <a:rPr lang="it-IT" dirty="0" smtClean="0"/>
              <a:t> </a:t>
            </a:r>
            <a:r>
              <a:rPr lang="it-IT" dirty="0" err="1" smtClean="0"/>
              <a:t>fraction</a:t>
            </a:r>
            <a:endParaRPr lang="it-IT" dirty="0" smtClean="0"/>
          </a:p>
          <a:p>
            <a:r>
              <a:rPr lang="it-IT" dirty="0" smtClean="0"/>
              <a:t>Proveremo due </a:t>
            </a:r>
            <a:r>
              <a:rPr lang="it-IT" dirty="0" err="1" smtClean="0"/>
              <a:t>mapping</a:t>
            </a:r>
            <a:r>
              <a:rPr lang="it-IT" dirty="0" smtClean="0"/>
              <a:t> «estremi»: uno estremamente permissivo (entrambi i parametri settati a 0,5), l’altro estremamente stringente (entrambi ad 1)</a:t>
            </a:r>
            <a:endParaRPr lang="it-IT" dirty="0"/>
          </a:p>
        </p:txBody>
      </p:sp>
      <p:pic>
        <p:nvPicPr>
          <p:cNvPr id="5" name="Immagine 4"/>
          <p:cNvPicPr>
            <a:picLocks noChangeAspect="1"/>
          </p:cNvPicPr>
          <p:nvPr/>
        </p:nvPicPr>
        <p:blipFill>
          <a:blip r:embed="rId2"/>
          <a:stretch>
            <a:fillRect/>
          </a:stretch>
        </p:blipFill>
        <p:spPr>
          <a:xfrm>
            <a:off x="9169548" y="365125"/>
            <a:ext cx="2810565" cy="2029600"/>
          </a:xfrm>
          <a:prstGeom prst="rect">
            <a:avLst/>
          </a:prstGeom>
        </p:spPr>
      </p:pic>
      <p:pic>
        <p:nvPicPr>
          <p:cNvPr id="6" name="Immagine 5"/>
          <p:cNvPicPr>
            <a:picLocks noChangeAspect="1"/>
          </p:cNvPicPr>
          <p:nvPr/>
        </p:nvPicPr>
        <p:blipFill>
          <a:blip r:embed="rId3"/>
          <a:stretch>
            <a:fillRect/>
          </a:stretch>
        </p:blipFill>
        <p:spPr>
          <a:xfrm>
            <a:off x="7313744" y="2407479"/>
            <a:ext cx="4562946" cy="4219293"/>
          </a:xfrm>
          <a:prstGeom prst="rect">
            <a:avLst/>
          </a:prstGeom>
        </p:spPr>
      </p:pic>
    </p:spTree>
    <p:extLst>
      <p:ext uri="{BB962C8B-B14F-4D97-AF65-F5344CB8AC3E}">
        <p14:creationId xmlns:p14="http://schemas.microsoft.com/office/powerpoint/2010/main" val="1194407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Ispezione dei risultati</a:t>
            </a:r>
            <a:endParaRPr lang="it-IT" dirty="0"/>
          </a:p>
        </p:txBody>
      </p:sp>
      <p:sp>
        <p:nvSpPr>
          <p:cNvPr id="3" name="Content Placeholder 2"/>
          <p:cNvSpPr>
            <a:spLocks noGrp="1"/>
          </p:cNvSpPr>
          <p:nvPr>
            <p:ph idx="1"/>
          </p:nvPr>
        </p:nvSpPr>
        <p:spPr>
          <a:xfrm>
            <a:off x="838201" y="1825625"/>
            <a:ext cx="5919952" cy="4351338"/>
          </a:xfrm>
        </p:spPr>
        <p:txBody>
          <a:bodyPr>
            <a:normAutofit/>
          </a:bodyPr>
          <a:lstStyle/>
          <a:p>
            <a:r>
              <a:rPr lang="it-IT" sz="2400" dirty="0" smtClean="0"/>
              <a:t>Nessuno dei due </a:t>
            </a:r>
            <a:r>
              <a:rPr lang="it-IT" sz="2400" dirty="0" err="1" smtClean="0"/>
              <a:t>mapping</a:t>
            </a:r>
            <a:r>
              <a:rPr lang="it-IT" sz="2400" dirty="0" smtClean="0"/>
              <a:t> sembra essere ottimale (cartella «</a:t>
            </a:r>
            <a:r>
              <a:rPr lang="it-IT" sz="2400" dirty="0" err="1" smtClean="0"/>
              <a:t>mapping_di_prova</a:t>
            </a:r>
            <a:r>
              <a:rPr lang="it-IT" sz="2400" dirty="0" smtClean="0"/>
              <a:t>»): ce ne possiamo accorgere dai </a:t>
            </a:r>
            <a:r>
              <a:rPr lang="it-IT" sz="2400" dirty="0" err="1" smtClean="0"/>
              <a:t>mapping</a:t>
            </a:r>
            <a:r>
              <a:rPr lang="it-IT" sz="2400" dirty="0" smtClean="0"/>
              <a:t> report</a:t>
            </a:r>
          </a:p>
          <a:p>
            <a:r>
              <a:rPr lang="it-IT" sz="2400" dirty="0" smtClean="0"/>
              <a:t>Il primo (molto stringente) ha un tasso di </a:t>
            </a:r>
            <a:r>
              <a:rPr lang="it-IT" sz="2400" dirty="0" err="1" smtClean="0"/>
              <a:t>mapping</a:t>
            </a:r>
            <a:r>
              <a:rPr lang="it-IT" sz="2400" dirty="0" smtClean="0"/>
              <a:t> molto basso (7,85%) e la maggior parte delle poche </a:t>
            </a:r>
            <a:r>
              <a:rPr lang="it-IT" sz="2400" dirty="0" err="1" smtClean="0"/>
              <a:t>reads</a:t>
            </a:r>
            <a:r>
              <a:rPr lang="it-IT" sz="2400" dirty="0" smtClean="0"/>
              <a:t> mappate sono «</a:t>
            </a:r>
            <a:r>
              <a:rPr lang="it-IT" sz="2400" dirty="0" err="1" smtClean="0"/>
              <a:t>broken</a:t>
            </a:r>
            <a:r>
              <a:rPr lang="it-IT" sz="2400" dirty="0" smtClean="0"/>
              <a:t> </a:t>
            </a:r>
            <a:r>
              <a:rPr lang="it-IT" sz="2400" dirty="0" err="1" smtClean="0"/>
              <a:t>paired</a:t>
            </a:r>
            <a:r>
              <a:rPr lang="it-IT" sz="2400" dirty="0" smtClean="0"/>
              <a:t> </a:t>
            </a:r>
            <a:r>
              <a:rPr lang="it-IT" sz="2400" dirty="0" err="1" smtClean="0"/>
              <a:t>reads</a:t>
            </a:r>
            <a:r>
              <a:rPr lang="it-IT" sz="2400" dirty="0" smtClean="0"/>
              <a:t>», cioè solo una delle due </a:t>
            </a:r>
            <a:r>
              <a:rPr lang="it-IT" sz="2400" dirty="0" err="1" smtClean="0"/>
              <a:t>reads</a:t>
            </a:r>
            <a:r>
              <a:rPr lang="it-IT" sz="2400" dirty="0" smtClean="0"/>
              <a:t> della coppia è stata mappata</a:t>
            </a:r>
          </a:p>
          <a:p>
            <a:r>
              <a:rPr lang="it-IT" sz="2400" dirty="0" smtClean="0"/>
              <a:t>Di fatto, la strategia di </a:t>
            </a:r>
            <a:r>
              <a:rPr lang="it-IT" sz="2400" dirty="0" err="1" smtClean="0"/>
              <a:t>mapping</a:t>
            </a:r>
            <a:r>
              <a:rPr lang="it-IT" sz="2400" dirty="0" smtClean="0"/>
              <a:t> utilizzata non permette di vedere varianti, perché tutte le </a:t>
            </a:r>
            <a:r>
              <a:rPr lang="it-IT" sz="2400" dirty="0" err="1" smtClean="0"/>
              <a:t>reads</a:t>
            </a:r>
            <a:r>
              <a:rPr lang="it-IT" sz="2400" dirty="0" smtClean="0"/>
              <a:t> che non </a:t>
            </a:r>
            <a:r>
              <a:rPr lang="it-IT" sz="2400" dirty="0" err="1" smtClean="0"/>
              <a:t>matchavano</a:t>
            </a:r>
            <a:r>
              <a:rPr lang="it-IT" sz="2400" dirty="0" smtClean="0"/>
              <a:t> al 100% il genoma di riferimento sono state scartate</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154656"/>
            <a:ext cx="4742793" cy="1655806"/>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53" y="3054615"/>
            <a:ext cx="4998251" cy="1338706"/>
          </a:xfrm>
          <a:prstGeom prst="rect">
            <a:avLst/>
          </a:prstGeom>
        </p:spPr>
      </p:pic>
      <p:sp>
        <p:nvSpPr>
          <p:cNvPr id="8" name="CasellaDiTesto 7"/>
          <p:cNvSpPr txBox="1"/>
          <p:nvPr/>
        </p:nvSpPr>
        <p:spPr>
          <a:xfrm>
            <a:off x="7237685" y="4637474"/>
            <a:ext cx="4288221" cy="1200329"/>
          </a:xfrm>
          <a:prstGeom prst="rect">
            <a:avLst/>
          </a:prstGeom>
          <a:noFill/>
          <a:ln>
            <a:solidFill>
              <a:schemeClr val="tx1"/>
            </a:solidFill>
          </a:ln>
        </p:spPr>
        <p:txBody>
          <a:bodyPr wrap="square" rtlCol="0">
            <a:spAutoFit/>
          </a:bodyPr>
          <a:lstStyle/>
          <a:p>
            <a:r>
              <a:rPr lang="it-IT" dirty="0" smtClean="0"/>
              <a:t>La traccia del </a:t>
            </a:r>
            <a:r>
              <a:rPr lang="it-IT" dirty="0" err="1" smtClean="0"/>
              <a:t>mapping</a:t>
            </a:r>
            <a:r>
              <a:rPr lang="it-IT" dirty="0" smtClean="0"/>
              <a:t> si presenta come sopra: molto spezzettata! Ci sono regioni ben coperte dalle </a:t>
            </a:r>
            <a:r>
              <a:rPr lang="it-IT" dirty="0" err="1" smtClean="0"/>
              <a:t>reads</a:t>
            </a:r>
            <a:r>
              <a:rPr lang="it-IT" dirty="0" smtClean="0"/>
              <a:t> intervallate da altre con copertura nulla o scarsa</a:t>
            </a:r>
            <a:endParaRPr lang="en-US" dirty="0"/>
          </a:p>
        </p:txBody>
      </p:sp>
    </p:spTree>
    <p:extLst>
      <p:ext uri="{BB962C8B-B14F-4D97-AF65-F5344CB8AC3E}">
        <p14:creationId xmlns:p14="http://schemas.microsoft.com/office/powerpoint/2010/main" val="360167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Ispezione dei risultati</a:t>
            </a:r>
            <a:endParaRPr lang="it-IT" dirty="0"/>
          </a:p>
        </p:txBody>
      </p:sp>
      <p:sp>
        <p:nvSpPr>
          <p:cNvPr id="3" name="Content Placeholder 2"/>
          <p:cNvSpPr>
            <a:spLocks noGrp="1"/>
          </p:cNvSpPr>
          <p:nvPr>
            <p:ph idx="1"/>
          </p:nvPr>
        </p:nvSpPr>
        <p:spPr>
          <a:xfrm>
            <a:off x="378928" y="1409104"/>
            <a:ext cx="5919952" cy="4351338"/>
          </a:xfrm>
        </p:spPr>
        <p:txBody>
          <a:bodyPr>
            <a:normAutofit/>
          </a:bodyPr>
          <a:lstStyle/>
          <a:p>
            <a:r>
              <a:rPr lang="it-IT" sz="2000" dirty="0" smtClean="0"/>
              <a:t>Il </a:t>
            </a:r>
            <a:r>
              <a:rPr lang="it-IT" sz="2000" dirty="0" err="1" smtClean="0"/>
              <a:t>mapping</a:t>
            </a:r>
            <a:r>
              <a:rPr lang="it-IT" sz="2000" dirty="0" smtClean="0"/>
              <a:t> scarsamente stringente ha un tasso di </a:t>
            </a:r>
            <a:r>
              <a:rPr lang="it-IT" sz="2000" dirty="0" err="1" smtClean="0"/>
              <a:t>mapping</a:t>
            </a:r>
            <a:r>
              <a:rPr lang="it-IT" sz="2000" dirty="0" smtClean="0"/>
              <a:t> decisamente migliore</a:t>
            </a:r>
          </a:p>
          <a:p>
            <a:r>
              <a:rPr lang="it-IT" sz="2000" dirty="0" smtClean="0"/>
              <a:t>Non dobbiamo preoccuparci del fatto che il 25% circa delle </a:t>
            </a:r>
            <a:r>
              <a:rPr lang="it-IT" sz="2000" dirty="0" err="1" smtClean="0"/>
              <a:t>reads</a:t>
            </a:r>
            <a:r>
              <a:rPr lang="it-IT" sz="2000" dirty="0" smtClean="0"/>
              <a:t> non venga mappato: si potrebbe trattare di DNA derivato da plasmidi, contaminazioni esogene, o altro (in nessun esperimento il </a:t>
            </a:r>
            <a:r>
              <a:rPr lang="it-IT" sz="2000" dirty="0" err="1" smtClean="0"/>
              <a:t>mapping</a:t>
            </a:r>
            <a:r>
              <a:rPr lang="it-IT" sz="2000" dirty="0" smtClean="0"/>
              <a:t> raggiunge il 100%)</a:t>
            </a:r>
          </a:p>
          <a:p>
            <a:r>
              <a:rPr lang="it-IT" sz="2000" dirty="0" smtClean="0"/>
              <a:t>Tuttavia, l’ispezione dettagliata della traccia del </a:t>
            </a:r>
            <a:r>
              <a:rPr lang="it-IT" sz="2000" dirty="0" err="1" smtClean="0"/>
              <a:t>mapping</a:t>
            </a:r>
            <a:r>
              <a:rPr lang="it-IT" sz="2000" dirty="0" smtClean="0"/>
              <a:t> rivela che molte SNP sono disposte un po’ a «casaccio», a testimonianza del fatto che siamo stati troppo permissivi</a:t>
            </a:r>
            <a:endParaRPr lang="it-IT" sz="2000" dirty="0"/>
          </a:p>
        </p:txBody>
      </p:sp>
      <p:sp>
        <p:nvSpPr>
          <p:cNvPr id="8" name="CasellaDiTesto 7"/>
          <p:cNvSpPr txBox="1"/>
          <p:nvPr/>
        </p:nvSpPr>
        <p:spPr>
          <a:xfrm>
            <a:off x="6417677" y="4637474"/>
            <a:ext cx="5108229" cy="1754326"/>
          </a:xfrm>
          <a:prstGeom prst="rect">
            <a:avLst/>
          </a:prstGeom>
          <a:noFill/>
          <a:ln>
            <a:solidFill>
              <a:schemeClr val="tx1"/>
            </a:solidFill>
          </a:ln>
        </p:spPr>
        <p:txBody>
          <a:bodyPr wrap="square" rtlCol="0">
            <a:spAutoFit/>
          </a:bodyPr>
          <a:lstStyle/>
          <a:p>
            <a:r>
              <a:rPr lang="it-IT" dirty="0" smtClean="0"/>
              <a:t>La traccia del </a:t>
            </a:r>
            <a:r>
              <a:rPr lang="it-IT" dirty="0" err="1" smtClean="0"/>
              <a:t>mapping</a:t>
            </a:r>
            <a:r>
              <a:rPr lang="it-IT" dirty="0" smtClean="0"/>
              <a:t> si presenta molto più uniforme rispetto a prima, con copertura circa 80X. Tuttavia, lo zoom rivela che molte SNP (</a:t>
            </a:r>
            <a:r>
              <a:rPr lang="it-IT" dirty="0" err="1" smtClean="0"/>
              <a:t>tacchette</a:t>
            </a:r>
            <a:r>
              <a:rPr lang="it-IT" dirty="0" smtClean="0"/>
              <a:t> colorate) sono presenti solo in poche </a:t>
            </a:r>
            <a:r>
              <a:rPr lang="it-IT" dirty="0" err="1" smtClean="0"/>
              <a:t>reads</a:t>
            </a:r>
            <a:r>
              <a:rPr lang="it-IT" dirty="0" smtClean="0"/>
              <a:t> -&gt; probabili errori di sequenziamento o mappature non specifiche</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153" y="849303"/>
            <a:ext cx="4915807" cy="168277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53" y="2872517"/>
            <a:ext cx="5069210" cy="1424512"/>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25" y="5149231"/>
            <a:ext cx="5682358" cy="1502479"/>
          </a:xfrm>
          <a:prstGeom prst="rect">
            <a:avLst/>
          </a:prstGeom>
        </p:spPr>
      </p:pic>
    </p:spTree>
    <p:extLst>
      <p:ext uri="{BB962C8B-B14F-4D97-AF65-F5344CB8AC3E}">
        <p14:creationId xmlns:p14="http://schemas.microsoft.com/office/powerpoint/2010/main" val="86105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Autofit/>
          </a:bodyPr>
          <a:lstStyle/>
          <a:p>
            <a:r>
              <a:rPr lang="it-IT" sz="4000" dirty="0" smtClean="0"/>
              <a:t>Impostazione parametri appropriati per il </a:t>
            </a:r>
            <a:r>
              <a:rPr lang="it-IT" sz="4000" dirty="0" err="1" smtClean="0"/>
              <a:t>mapping</a:t>
            </a:r>
            <a:endParaRPr lang="it-IT" sz="4000" dirty="0"/>
          </a:p>
        </p:txBody>
      </p:sp>
      <p:sp>
        <p:nvSpPr>
          <p:cNvPr id="3" name="Content Placeholder 2"/>
          <p:cNvSpPr>
            <a:spLocks noGrp="1"/>
          </p:cNvSpPr>
          <p:nvPr>
            <p:ph idx="1"/>
          </p:nvPr>
        </p:nvSpPr>
        <p:spPr>
          <a:xfrm>
            <a:off x="838201" y="1825625"/>
            <a:ext cx="10515600" cy="4351338"/>
          </a:xfrm>
        </p:spPr>
        <p:txBody>
          <a:bodyPr>
            <a:normAutofit fontScale="92500" lnSpcReduction="20000"/>
          </a:bodyPr>
          <a:lstStyle/>
          <a:p>
            <a:r>
              <a:rPr lang="it-IT" dirty="0" smtClean="0"/>
              <a:t>Sulla base di quanto abbiamo visto possiamo reimpostare i parametri di </a:t>
            </a:r>
            <a:r>
              <a:rPr lang="it-IT" dirty="0" err="1" smtClean="0"/>
              <a:t>mapping</a:t>
            </a:r>
            <a:r>
              <a:rPr lang="it-IT" dirty="0" smtClean="0"/>
              <a:t> in modo più ragionato. Questi potrebbero essere diversi per le </a:t>
            </a:r>
            <a:r>
              <a:rPr lang="it-IT" dirty="0" err="1" smtClean="0"/>
              <a:t>reads</a:t>
            </a:r>
            <a:r>
              <a:rPr lang="it-IT" dirty="0" smtClean="0"/>
              <a:t> Illumina e 454 proprio per le loro diverse proprietà di qualità e lunghezza In questo caso impostiamo entrambi a:</a:t>
            </a:r>
          </a:p>
          <a:p>
            <a:r>
              <a:rPr lang="it-IT" dirty="0" err="1" smtClean="0"/>
              <a:t>length</a:t>
            </a:r>
            <a:r>
              <a:rPr lang="it-IT" dirty="0" smtClean="0"/>
              <a:t> </a:t>
            </a:r>
            <a:r>
              <a:rPr lang="it-IT" dirty="0" err="1" smtClean="0"/>
              <a:t>fraction</a:t>
            </a:r>
            <a:r>
              <a:rPr lang="it-IT" dirty="0" smtClean="0"/>
              <a:t> 0.75, </a:t>
            </a:r>
            <a:r>
              <a:rPr lang="it-IT" dirty="0" err="1" smtClean="0"/>
              <a:t>similarity</a:t>
            </a:r>
            <a:r>
              <a:rPr lang="it-IT" dirty="0" smtClean="0"/>
              <a:t> </a:t>
            </a:r>
            <a:r>
              <a:rPr lang="it-IT" dirty="0" err="1" smtClean="0"/>
              <a:t>fraction</a:t>
            </a:r>
            <a:r>
              <a:rPr lang="it-IT" dirty="0" smtClean="0"/>
              <a:t> 0.9</a:t>
            </a:r>
          </a:p>
          <a:p>
            <a:r>
              <a:rPr lang="it-IT" dirty="0" smtClean="0"/>
              <a:t>Verifichiamo che il </a:t>
            </a:r>
            <a:r>
              <a:rPr lang="it-IT" dirty="0" err="1" smtClean="0"/>
              <a:t>mapping</a:t>
            </a:r>
            <a:r>
              <a:rPr lang="it-IT" dirty="0" smtClean="0"/>
              <a:t> sia stato efficiente: idealmente vorremmo ottenere un tasso di </a:t>
            </a:r>
            <a:r>
              <a:rPr lang="it-IT" dirty="0" err="1" smtClean="0"/>
              <a:t>mapping</a:t>
            </a:r>
            <a:r>
              <a:rPr lang="it-IT" dirty="0" smtClean="0"/>
              <a:t> molto simile per le due metodiche</a:t>
            </a:r>
          </a:p>
          <a:p>
            <a:r>
              <a:rPr lang="it-IT" dirty="0" smtClean="0"/>
              <a:t>Vorremmo anche che la % di </a:t>
            </a:r>
            <a:r>
              <a:rPr lang="it-IT" dirty="0" err="1" smtClean="0"/>
              <a:t>reds</a:t>
            </a:r>
            <a:r>
              <a:rPr lang="it-IT" dirty="0" smtClean="0"/>
              <a:t> mappate, per quanto certamente inferiore al nostro </a:t>
            </a:r>
            <a:r>
              <a:rPr lang="it-IT" dirty="0" err="1" smtClean="0"/>
              <a:t>mapping</a:t>
            </a:r>
            <a:r>
              <a:rPr lang="it-IT" dirty="0" smtClean="0"/>
              <a:t> scarsamente stringente lanciato prima, non «crolli» -&gt; il nostro obiettivo è quello di ottenere un buon tasso di </a:t>
            </a:r>
            <a:r>
              <a:rPr lang="it-IT" dirty="0" err="1" smtClean="0"/>
              <a:t>mapping</a:t>
            </a:r>
            <a:r>
              <a:rPr lang="it-IT" dirty="0" smtClean="0"/>
              <a:t> senza ottenere mappature non-specifiche. In altre parole vogliamo essere in grado di poter analizzare i dati di sequenziamento relativi a «vere» varianti, senza introdurne di artificiose</a:t>
            </a:r>
            <a:endParaRPr lang="it-IT" dirty="0"/>
          </a:p>
          <a:p>
            <a:endParaRPr lang="it-IT" dirty="0"/>
          </a:p>
        </p:txBody>
      </p:sp>
    </p:spTree>
    <p:extLst>
      <p:ext uri="{BB962C8B-B14F-4D97-AF65-F5344CB8AC3E}">
        <p14:creationId xmlns:p14="http://schemas.microsoft.com/office/powerpoint/2010/main" val="407934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8602</TotalTime>
  <Words>2123</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Office Theme</vt:lpstr>
      <vt:lpstr>Whole genome resequencing e read mapping</vt:lpstr>
      <vt:lpstr>Materiali</vt:lpstr>
      <vt:lpstr>Materiali</vt:lpstr>
      <vt:lpstr>Materiali</vt:lpstr>
      <vt:lpstr>Perché due dataset distinti?</vt:lpstr>
      <vt:lpstr>La procedura del mapping… un test</vt:lpstr>
      <vt:lpstr>Ispezione dei risultati</vt:lpstr>
      <vt:lpstr>Ispezione dei risultati</vt:lpstr>
      <vt:lpstr>Impostazione parametri appropriati per il mapping</vt:lpstr>
      <vt:lpstr>Visualizzazione dell’allineamento tra reads e genoma</vt:lpstr>
      <vt:lpstr>Visualizzazione delle varianti</vt:lpstr>
      <vt:lpstr>Variant detection</vt:lpstr>
      <vt:lpstr>Risultati di un’analisi variant detection</vt:lpstr>
      <vt:lpstr>Visualizzazione varianti</vt:lpstr>
      <vt:lpstr>Interpretazione risultati</vt:lpstr>
      <vt:lpstr>EcoCyc: un esempio</vt:lpstr>
      <vt:lpstr>Esempi particolari…</vt:lpstr>
      <vt:lpstr>Come identificare regioni genomiche accessorie presenti nei due ceppi risequenziati, ma non in quello di riferimento?</vt:lpstr>
      <vt:lpstr>Ispezione dei risultati del de novo assembly</vt:lpstr>
      <vt:lpstr>Analisi dei contig assemblati</vt:lpstr>
      <vt:lpstr>Analisi dei contig assemblati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Qualche cenno sulle metodiche di assemblaggio</dc:title>
  <dc:creator>marco gerdol</dc:creator>
  <cp:lastModifiedBy>marco gerdol</cp:lastModifiedBy>
  <cp:revision>103</cp:revision>
  <dcterms:created xsi:type="dcterms:W3CDTF">2016-12-06T22:28:50Z</dcterms:created>
  <dcterms:modified xsi:type="dcterms:W3CDTF">2019-11-19T15:20:18Z</dcterms:modified>
</cp:coreProperties>
</file>