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81" r:id="rId3"/>
    <p:sldId id="284" r:id="rId4"/>
    <p:sldId id="282" r:id="rId5"/>
    <p:sldId id="283" r:id="rId6"/>
    <p:sldId id="285" r:id="rId7"/>
    <p:sldId id="286" r:id="rId8"/>
    <p:sldId id="287" r:id="rId9"/>
    <p:sldId id="288" r:id="rId10"/>
    <p:sldId id="289" r:id="rId11"/>
    <p:sldId id="290" r:id="rId12"/>
    <p:sldId id="291" r:id="rId13"/>
    <p:sldId id="292" r:id="rId14"/>
    <p:sldId id="262" r:id="rId15"/>
    <p:sldId id="268" r:id="rId16"/>
    <p:sldId id="270" r:id="rId17"/>
    <p:sldId id="269" r:id="rId18"/>
    <p:sldId id="263" r:id="rId19"/>
    <p:sldId id="264" r:id="rId20"/>
    <p:sldId id="265" r:id="rId21"/>
    <p:sldId id="271" r:id="rId22"/>
    <p:sldId id="266" r:id="rId23"/>
    <p:sldId id="272" r:id="rId24"/>
    <p:sldId id="273" r:id="rId25"/>
    <p:sldId id="274" r:id="rId26"/>
    <p:sldId id="275" r:id="rId27"/>
    <p:sldId id="277" r:id="rId28"/>
    <p:sldId id="278" r:id="rId29"/>
    <p:sldId id="279" r:id="rId30"/>
    <p:sldId id="280" r:id="rId31"/>
    <p:sldId id="293" r:id="rId32"/>
    <p:sldId id="294" r:id="rId33"/>
    <p:sldId id="295" r:id="rId34"/>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91" d="100"/>
          <a:sy n="91" d="100"/>
        </p:scale>
        <p:origin x="534"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presProps" Target="presProps.xml"/><Relationship Id="rId8" Type="http://schemas.openxmlformats.org/officeDocument/2006/relationships/slide" Target="slides/slide6.xml"/><Relationship Id="rId3"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it-IT"/>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273510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7781143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it-IT"/>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456449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gradFill>
          <a:gsLst>
            <a:gs pos="100000">
              <a:schemeClr val="accent1">
                <a:lumMod val="20000"/>
                <a:lumOff val="80000"/>
                <a:alpha val="86000"/>
              </a:schemeClr>
            </a:gs>
            <a:gs pos="42000">
              <a:schemeClr val="bg1">
                <a:alpha val="40000"/>
              </a:schemeClr>
            </a:gs>
            <a:gs pos="0">
              <a:schemeClr val="accent1">
                <a:lumMod val="20000"/>
                <a:lumOff val="80000"/>
                <a:alpha val="85000"/>
              </a:schemeClr>
            </a:gs>
            <a:gs pos="75000">
              <a:schemeClr val="bg1">
                <a:alpha val="40000"/>
              </a:schemeClr>
            </a:gs>
          </a:gsLst>
          <a:lin ang="5400000" scaled="0"/>
        </a:gradFill>
        <a:effectLst/>
      </p:bgPr>
    </p:bg>
    <p:spTree>
      <p:nvGrpSpPr>
        <p:cNvPr id="1" name=""/>
        <p:cNvGrpSpPr/>
        <p:nvPr/>
      </p:nvGrpSpPr>
      <p:grpSpPr>
        <a:xfrm>
          <a:off x="0" y="0"/>
          <a:ext cx="0" cy="0"/>
          <a:chOff x="0" y="0"/>
          <a:chExt cx="0" cy="0"/>
        </a:xfrm>
      </p:grpSpPr>
      <p:grpSp>
        <p:nvGrpSpPr>
          <p:cNvPr id="6" name="Group 5"/>
          <p:cNvGrpSpPr/>
          <p:nvPr/>
        </p:nvGrpSpPr>
        <p:grpSpPr>
          <a:xfrm>
            <a:off x="0" y="0"/>
            <a:ext cx="12188825" cy="713232"/>
            <a:chOff x="0" y="0"/>
            <a:chExt cx="12188825" cy="713232"/>
          </a:xfrm>
        </p:grpSpPr>
        <p:sp>
          <p:nvSpPr>
            <p:cNvPr id="7" name="Rectangle 6"/>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0" y="0"/>
            <a:ext cx="713232" cy="6858000"/>
            <a:chOff x="0" y="0"/>
            <a:chExt cx="713232" cy="6858000"/>
          </a:xfrm>
        </p:grpSpPr>
        <p:sp>
          <p:nvSpPr>
            <p:cNvPr id="12" name="Rectangle 11"/>
            <p:cNvSpPr/>
            <p:nvPr/>
          </p:nvSpPr>
          <p:spPr>
            <a:xfrm flipH="1">
              <a:off x="7315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H="1">
              <a:off x="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a:off x="11476762" y="0"/>
            <a:ext cx="746886" cy="6858000"/>
            <a:chOff x="11476762" y="0"/>
            <a:chExt cx="746886" cy="6858000"/>
          </a:xfrm>
        </p:grpSpPr>
        <p:sp>
          <p:nvSpPr>
            <p:cNvPr id="15" name="Rectangle 14"/>
            <p:cNvSpPr/>
            <p:nvPr/>
          </p:nvSpPr>
          <p:spPr>
            <a:xfrm flipH="1">
              <a:off x="11476762" y="0"/>
              <a:ext cx="640080" cy="685800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H="1">
              <a:off x="12020930" y="0"/>
              <a:ext cx="202718" cy="6858000"/>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flipV="1">
            <a:off x="0" y="6144768"/>
            <a:ext cx="12188825" cy="713232"/>
            <a:chOff x="0" y="0"/>
            <a:chExt cx="12188825" cy="713232"/>
          </a:xfrm>
        </p:grpSpPr>
        <p:sp>
          <p:nvSpPr>
            <p:cNvPr id="18" name="Rectangle 17"/>
            <p:cNvSpPr/>
            <p:nvPr/>
          </p:nvSpPr>
          <p:spPr>
            <a:xfrm flipV="1">
              <a:off x="0" y="73152"/>
              <a:ext cx="12188825" cy="640080"/>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ctrTitle"/>
          </p:nvPr>
        </p:nvSpPr>
        <p:spPr>
          <a:xfrm>
            <a:off x="1295400" y="1188720"/>
            <a:ext cx="9601200" cy="2514600"/>
          </a:xfrm>
        </p:spPr>
        <p:txBody>
          <a:bodyPr anchor="b">
            <a:noAutofit/>
          </a:bodyPr>
          <a:lstStyle>
            <a:lvl1pPr algn="ctr">
              <a:defRPr sz="6000"/>
            </a:lvl1pPr>
          </a:lstStyle>
          <a:p>
            <a:r>
              <a:rPr lang="en-US" smtClean="0"/>
              <a:t>Click to edit Master title style</a:t>
            </a:r>
            <a:endParaRPr/>
          </a:p>
        </p:txBody>
      </p:sp>
      <p:sp>
        <p:nvSpPr>
          <p:cNvPr id="3" name="Subtitle 2"/>
          <p:cNvSpPr>
            <a:spLocks noGrp="1"/>
          </p:cNvSpPr>
          <p:nvPr>
            <p:ph type="subTitle" idx="1"/>
          </p:nvPr>
        </p:nvSpPr>
        <p:spPr>
          <a:xfrm>
            <a:off x="1295400" y="3749040"/>
            <a:ext cx="9601200" cy="914400"/>
          </a:xfrm>
        </p:spPr>
        <p:txBody>
          <a:bodyPr>
            <a:normAutofit/>
          </a:bodyPr>
          <a:lstStyle>
            <a:lvl1pPr marL="0" indent="0" algn="ctr">
              <a:spcBef>
                <a:spcPts val="0"/>
              </a:spcBef>
              <a:buNone/>
              <a:defRPr sz="2400" cap="all" baseline="0"/>
            </a:lvl1pPr>
            <a:lvl2pPr marL="457200" indent="0" algn="ctr">
              <a:buNone/>
              <a:defRPr sz="28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a:p>
        </p:txBody>
      </p:sp>
    </p:spTree>
    <p:extLst>
      <p:ext uri="{BB962C8B-B14F-4D97-AF65-F5344CB8AC3E}">
        <p14:creationId xmlns:p14="http://schemas.microsoft.com/office/powerpoint/2010/main" val="15389501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12606330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flipV="1">
            <a:off x="0" y="630936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a:off x="16736" y="0"/>
            <a:ext cx="12188825"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4" name="Date Placeholder 3"/>
          <p:cNvSpPr>
            <a:spLocks noGrp="1"/>
          </p:cNvSpPr>
          <p:nvPr>
            <p:ph type="dt" sz="half" idx="10"/>
          </p:nvPr>
        </p:nvSpPr>
        <p:spPr/>
        <p:txBody>
          <a:bodyPr/>
          <a:lstStyle/>
          <a:p>
            <a:fld id="{9E583DDF-CA54-461A-A486-592D2374C532}" type="datetimeFigureOut">
              <a:rPr lang="en-US"/>
              <a:t>11/18/2019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
        <p:nvSpPr>
          <p:cNvPr id="2" name="Title 1"/>
          <p:cNvSpPr>
            <a:spLocks noGrp="1"/>
          </p:cNvSpPr>
          <p:nvPr>
            <p:ph type="title"/>
          </p:nvPr>
        </p:nvSpPr>
        <p:spPr>
          <a:xfrm>
            <a:off x="1295400" y="1188720"/>
            <a:ext cx="9601200" cy="2514600"/>
          </a:xfrm>
        </p:spPr>
        <p:txBody>
          <a:bodyPr anchor="b">
            <a:normAutofit/>
          </a:bodyPr>
          <a:lstStyle>
            <a:lvl1pPr algn="ctr">
              <a:defRPr sz="5400" b="0">
                <a:solidFill>
                  <a:schemeClr val="tx1">
                    <a:lumMod val="75000"/>
                  </a:schemeClr>
                </a:solidFill>
              </a:defRPr>
            </a:lvl1pPr>
          </a:lstStyle>
          <a:p>
            <a:r>
              <a:rPr lang="en-US" smtClean="0"/>
              <a:t>Click to edit Master title style</a:t>
            </a:r>
            <a:endParaRPr/>
          </a:p>
        </p:txBody>
      </p:sp>
      <p:sp>
        <p:nvSpPr>
          <p:cNvPr id="3" name="Text Placeholder 2"/>
          <p:cNvSpPr>
            <a:spLocks noGrp="1"/>
          </p:cNvSpPr>
          <p:nvPr>
            <p:ph type="body" idx="1"/>
          </p:nvPr>
        </p:nvSpPr>
        <p:spPr>
          <a:xfrm>
            <a:off x="1295400" y="3749040"/>
            <a:ext cx="9601200" cy="914400"/>
          </a:xfrm>
        </p:spPr>
        <p:txBody>
          <a:bodyPr anchor="t"/>
          <a:lstStyle>
            <a:lvl1pPr marL="0" indent="0" algn="ctr">
              <a:spcBef>
                <a:spcPts val="0"/>
              </a:spcBef>
              <a:buNone/>
              <a:defRPr sz="2000" cap="all" baseline="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Tree>
    <p:extLst>
      <p:ext uri="{BB962C8B-B14F-4D97-AF65-F5344CB8AC3E}">
        <p14:creationId xmlns:p14="http://schemas.microsoft.com/office/powerpoint/2010/main" val="739159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34112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78880" y="1673352"/>
            <a:ext cx="4572000" cy="434340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Date Placeholder 4"/>
          <p:cNvSpPr>
            <a:spLocks noGrp="1"/>
          </p:cNvSpPr>
          <p:nvPr>
            <p:ph type="dt" sz="half" idx="10"/>
          </p:nvPr>
        </p:nvSpPr>
        <p:spPr/>
        <p:txBody>
          <a:bodyPr/>
          <a:lstStyle/>
          <a:p>
            <a:fld id="{0A879FD0-C37A-4F50-8F3B-5FA0D9D0B42F}" type="datetimeFigureOut">
              <a:rPr lang="en-US"/>
              <a:t>11/18/2019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0D06EF73-9DB8-4763-865F-2F88181A4732}" type="slidenum">
              <a:rPr/>
              <a:t>‹N›</a:t>
            </a:fld>
            <a:endParaRPr/>
          </a:p>
        </p:txBody>
      </p:sp>
    </p:spTree>
    <p:extLst>
      <p:ext uri="{BB962C8B-B14F-4D97-AF65-F5344CB8AC3E}">
        <p14:creationId xmlns:p14="http://schemas.microsoft.com/office/powerpoint/2010/main" val="359342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Text Placeholder 2"/>
          <p:cNvSpPr>
            <a:spLocks noGrp="1"/>
          </p:cNvSpPr>
          <p:nvPr>
            <p:ph type="body" idx="1"/>
          </p:nvPr>
        </p:nvSpPr>
        <p:spPr>
          <a:xfrm>
            <a:off x="134112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34112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78880" y="1600200"/>
            <a:ext cx="4572000" cy="758952"/>
          </a:xfrm>
        </p:spPr>
        <p:txBody>
          <a:bodyPr anchor="ctr">
            <a:normAutofit/>
          </a:bodyPr>
          <a:lstStyle>
            <a:lvl1pPr marL="0" indent="0">
              <a:spcBef>
                <a:spcPts val="0"/>
              </a:spcBef>
              <a:buNone/>
              <a:defRPr sz="2000" b="0"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78880" y="2441448"/>
            <a:ext cx="4572000" cy="358444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7" name="Date Placeholder 6"/>
          <p:cNvSpPr>
            <a:spLocks noGrp="1"/>
          </p:cNvSpPr>
          <p:nvPr>
            <p:ph type="dt" sz="half" idx="10"/>
          </p:nvPr>
        </p:nvSpPr>
        <p:spPr/>
        <p:txBody>
          <a:bodyPr/>
          <a:lstStyle/>
          <a:p>
            <a:fld id="{9E583DDF-CA54-461A-A486-592D2374C532}" type="datetimeFigureOut">
              <a:rPr lang="en-US"/>
              <a:t>11/18/2019</a:t>
            </a:fld>
            <a:endParaRPr/>
          </a:p>
        </p:txBody>
      </p:sp>
      <p:sp>
        <p:nvSpPr>
          <p:cNvPr id="8" name="Footer Placeholder 7"/>
          <p:cNvSpPr>
            <a:spLocks noGrp="1"/>
          </p:cNvSpPr>
          <p:nvPr>
            <p:ph type="ftr" sz="quarter" idx="11"/>
          </p:nvPr>
        </p:nvSpPr>
        <p:spPr/>
        <p:txBody>
          <a:bodyPr/>
          <a:lstStyle/>
          <a:p>
            <a:endParaRPr/>
          </a:p>
        </p:txBody>
      </p:sp>
      <p:sp>
        <p:nvSpPr>
          <p:cNvPr id="9" name="Slide Number Placeholder 8"/>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5118145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9E583DDF-CA54-461A-A486-592D2374C532}" type="datetimeFigureOut">
              <a:rPr lang="en-US"/>
              <a:t>11/18/2019</a:t>
            </a:fld>
            <a:endParaRPr/>
          </a:p>
        </p:txBody>
      </p:sp>
      <p:sp>
        <p:nvSpPr>
          <p:cNvPr id="4" name="Footer Placeholder 3"/>
          <p:cNvSpPr>
            <a:spLocks noGrp="1"/>
          </p:cNvSpPr>
          <p:nvPr>
            <p:ph type="ftr" sz="quarter" idx="11"/>
          </p:nvPr>
        </p:nvSpPr>
        <p:spPr/>
        <p:txBody>
          <a:bodyPr/>
          <a:lstStyle/>
          <a:p>
            <a:endParaRPr/>
          </a:p>
        </p:txBody>
      </p:sp>
      <p:sp>
        <p:nvSpPr>
          <p:cNvPr id="5" name="Slide Number Placeholder 4"/>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6692174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E583DDF-CA54-461A-A486-592D2374C532}" type="datetimeFigureOut">
              <a:rPr lang="en-US"/>
              <a:t>11/18/2019</a:t>
            </a:fld>
            <a:endParaRPr/>
          </a:p>
        </p:txBody>
      </p:sp>
      <p:sp>
        <p:nvSpPr>
          <p:cNvPr id="3" name="Footer Placeholder 2"/>
          <p:cNvSpPr>
            <a:spLocks noGrp="1"/>
          </p:cNvSpPr>
          <p:nvPr>
            <p:ph type="ftr" sz="quarter" idx="11"/>
          </p:nvPr>
        </p:nvSpPr>
        <p:spPr/>
        <p:txBody>
          <a:bodyPr/>
          <a:lstStyle/>
          <a:p>
            <a:endParaRPr/>
          </a:p>
        </p:txBody>
      </p:sp>
      <p:sp>
        <p:nvSpPr>
          <p:cNvPr id="4" name="Slide Number Placeholder 3"/>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96966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p:cNvGrpSpPr/>
          <p:nvPr/>
        </p:nvGrpSpPr>
        <p:grpSpPr>
          <a:xfrm>
            <a:off x="0" y="0"/>
            <a:ext cx="12188825"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Content Placeholder 2"/>
          <p:cNvSpPr>
            <a:spLocks noGrp="1"/>
          </p:cNvSpPr>
          <p:nvPr>
            <p:ph idx="1"/>
          </p:nvPr>
        </p:nvSpPr>
        <p:spPr>
          <a:xfrm>
            <a:off x="548640" y="1005840"/>
            <a:ext cx="7223760" cy="4937760"/>
          </a:xfrm>
        </p:spPr>
        <p:txBody>
          <a:bodyP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41501282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10"/>
          </p:nvPr>
        </p:nvSpPr>
        <p:spPr/>
        <p:txBody>
          <a:bodyPr/>
          <a:lstStyle/>
          <a:p>
            <a:fld id="{D7FC1137-A3E0-4095-98AA-28216E3026D1}"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36556105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138160" y="1828800"/>
            <a:ext cx="3657600" cy="2286000"/>
          </a:xfrm>
        </p:spPr>
        <p:txBody>
          <a:bodyPr anchor="b">
            <a:normAutofit/>
          </a:bodyPr>
          <a:lstStyle>
            <a:lvl1pPr>
              <a:defRPr sz="3400" b="0"/>
            </a:lvl1pPr>
          </a:lstStyle>
          <a:p>
            <a:r>
              <a:rPr lang="en-US" smtClean="0"/>
              <a:t>Click to edit Master title style</a:t>
            </a:r>
            <a:endParaRPr/>
          </a:p>
        </p:txBody>
      </p:sp>
      <p:sp>
        <p:nvSpPr>
          <p:cNvPr id="3" name="Picture Placeholder 2"/>
          <p:cNvSpPr>
            <a:spLocks noGrp="1"/>
          </p:cNvSpPr>
          <p:nvPr>
            <p:ph type="pic" idx="1"/>
          </p:nvPr>
        </p:nvSpPr>
        <p:spPr>
          <a:xfrm>
            <a:off x="548640" y="548640"/>
            <a:ext cx="6675120" cy="5760720"/>
          </a:xfrm>
          <a:noFill/>
        </p:spPr>
        <p:txBody>
          <a:bodyPr/>
          <a:lstStyle>
            <a:lvl1pPr marL="0" indent="0" algn="ctr">
              <a:buNone/>
              <a:defRPr sz="3200">
                <a:solidFill>
                  <a:schemeClr val="tx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4" name="Text Placeholder 3"/>
          <p:cNvSpPr>
            <a:spLocks noGrp="1"/>
          </p:cNvSpPr>
          <p:nvPr>
            <p:ph type="body" sz="half" idx="2"/>
          </p:nvPr>
        </p:nvSpPr>
        <p:spPr>
          <a:xfrm>
            <a:off x="8138160" y="4206240"/>
            <a:ext cx="3657600" cy="1645920"/>
          </a:xfrm>
        </p:spPr>
        <p:txBody>
          <a:bodyPr>
            <a:normAutofit/>
          </a:bodyPr>
          <a:lstStyle>
            <a:lvl1pPr marL="0" indent="0">
              <a:spcBef>
                <a:spcPts val="12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E583DDF-CA54-461A-A486-592D2374C532}" type="datetimeFigureOut">
              <a:rPr lang="en-US"/>
              <a:t>11/18/2019</a:t>
            </a:fld>
            <a:endParaRPr/>
          </a:p>
        </p:txBody>
      </p:sp>
      <p:sp>
        <p:nvSpPr>
          <p:cNvPr id="6" name="Footer Placeholder 5"/>
          <p:cNvSpPr>
            <a:spLocks noGrp="1"/>
          </p:cNvSpPr>
          <p:nvPr>
            <p:ph type="ftr" sz="quarter" idx="11"/>
          </p:nvPr>
        </p:nvSpPr>
        <p:spPr/>
        <p:txBody>
          <a:bodyPr/>
          <a:lstStyle/>
          <a:p>
            <a:endParaRPr/>
          </a:p>
        </p:txBody>
      </p:sp>
      <p:sp>
        <p:nvSpPr>
          <p:cNvPr id="7" name="Slide Number Placeholder 6"/>
          <p:cNvSpPr>
            <a:spLocks noGrp="1"/>
          </p:cNvSpPr>
          <p:nvPr>
            <p:ph type="sldNum" sz="quarter" idx="12"/>
          </p:nvPr>
        </p:nvSpPr>
        <p:spPr/>
        <p:txBody>
          <a:bodyPr/>
          <a:lstStyle/>
          <a:p>
            <a:fld id="{CA8D9AD5-F248-4919-864A-CFD76CC027D6}" type="slidenum">
              <a:rPr/>
              <a:t>‹N›</a:t>
            </a:fld>
            <a:endParaRPr/>
          </a:p>
        </p:txBody>
      </p:sp>
      <p:grpSp>
        <p:nvGrpSpPr>
          <p:cNvPr id="8" name="Group 7"/>
          <p:cNvGrpSpPr/>
          <p:nvPr/>
        </p:nvGrpSpPr>
        <p:grpSpPr>
          <a:xfrm>
            <a:off x="0" y="0"/>
            <a:ext cx="7772400" cy="548640"/>
            <a:chOff x="0" y="0"/>
            <a:chExt cx="12188825" cy="713232"/>
          </a:xfrm>
        </p:grpSpPr>
        <p:sp>
          <p:nvSpPr>
            <p:cNvPr id="9" name="Rectangle 8"/>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1" name="Group 10"/>
          <p:cNvGrpSpPr/>
          <p:nvPr/>
        </p:nvGrpSpPr>
        <p:grpSpPr>
          <a:xfrm flipV="1">
            <a:off x="0" y="6309360"/>
            <a:ext cx="7772400" cy="548640"/>
            <a:chOff x="0" y="0"/>
            <a:chExt cx="12188825" cy="713232"/>
          </a:xfrm>
        </p:grpSpPr>
        <p:sp>
          <p:nvSpPr>
            <p:cNvPr id="12" name="Rectangle 11"/>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3" name="Rectangle 12"/>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4" name="Group 13"/>
          <p:cNvGrpSpPr/>
          <p:nvPr/>
        </p:nvGrpSpPr>
        <p:grpSpPr>
          <a:xfrm rot="5400000" flipV="1">
            <a:off x="-3154680" y="3154680"/>
            <a:ext cx="6858000" cy="548640"/>
            <a:chOff x="0" y="0"/>
            <a:chExt cx="12188825" cy="713232"/>
          </a:xfrm>
        </p:grpSpPr>
        <p:sp>
          <p:nvSpPr>
            <p:cNvPr id="15" name="Rectangle 14"/>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6" name="Rectangle 15"/>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grpSp>
        <p:nvGrpSpPr>
          <p:cNvPr id="17" name="Group 16"/>
          <p:cNvGrpSpPr/>
          <p:nvPr/>
        </p:nvGrpSpPr>
        <p:grpSpPr>
          <a:xfrm rot="16200000" flipH="1" flipV="1">
            <a:off x="4069079" y="3154681"/>
            <a:ext cx="6858000" cy="548640"/>
            <a:chOff x="0" y="0"/>
            <a:chExt cx="12188825" cy="713232"/>
          </a:xfrm>
        </p:grpSpPr>
        <p:sp>
          <p:nvSpPr>
            <p:cNvPr id="18" name="Rectangle 17"/>
            <p:cNvSpPr/>
            <p:nvPr/>
          </p:nvSpPr>
          <p:spPr>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9" name="Rectangle 18"/>
            <p:cNvSpPr/>
            <p:nvPr/>
          </p:nvSpPr>
          <p:spPr>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Tree>
    <p:extLst>
      <p:ext uri="{BB962C8B-B14F-4D97-AF65-F5344CB8AC3E}">
        <p14:creationId xmlns:p14="http://schemas.microsoft.com/office/powerpoint/2010/main" val="22836881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3145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274638"/>
            <a:ext cx="2628900" cy="5897562"/>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838200" y="274638"/>
            <a:ext cx="7734300" cy="589756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10"/>
          </p:nvPr>
        </p:nvSpPr>
        <p:spPr/>
        <p:txBody>
          <a:bodyPr/>
          <a:lstStyle/>
          <a:p>
            <a:fld id="{9E583DDF-CA54-461A-A486-592D2374C532}" type="datetimeFigureOut">
              <a:rPr lang="en-US"/>
              <a:t>11/18/2019</a:t>
            </a:fld>
            <a:endParaRPr/>
          </a:p>
        </p:txBody>
      </p:sp>
      <p:sp>
        <p:nvSpPr>
          <p:cNvPr id="5" name="Footer Placeholder 4"/>
          <p:cNvSpPr>
            <a:spLocks noGrp="1"/>
          </p:cNvSpPr>
          <p:nvPr>
            <p:ph type="ftr" sz="quarter" idx="11"/>
          </p:nvPr>
        </p:nvSpPr>
        <p:spPr/>
        <p:txBody>
          <a:bodyPr/>
          <a:lstStyle/>
          <a:p>
            <a:endParaRPr/>
          </a:p>
        </p:txBody>
      </p:sp>
      <p:sp>
        <p:nvSpPr>
          <p:cNvPr id="6" name="Slide Number Placeholder 5"/>
          <p:cNvSpPr>
            <a:spLocks noGrp="1"/>
          </p:cNvSpPr>
          <p:nvPr>
            <p:ph type="sldNum" sz="quarter" idx="12"/>
          </p:nvPr>
        </p:nvSpPr>
        <p:spPr/>
        <p:txBody>
          <a:bodyPr/>
          <a:lstStyle/>
          <a:p>
            <a:fld id="{CA8D9AD5-F248-4919-864A-CFD76CC027D6}" type="slidenum">
              <a:rPr/>
              <a:t>‹N›</a:t>
            </a:fld>
            <a:endParaRPr/>
          </a:p>
        </p:txBody>
      </p:sp>
    </p:spTree>
    <p:extLst>
      <p:ext uri="{BB962C8B-B14F-4D97-AF65-F5344CB8AC3E}">
        <p14:creationId xmlns:p14="http://schemas.microsoft.com/office/powerpoint/2010/main" val="28376066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it-IT"/>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7FC1137-A3E0-4095-98AA-28216E3026D1}" type="datetimeFigureOut">
              <a:rPr lang="it-IT" smtClean="0"/>
              <a:t>18/11/2019</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7838390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Date Placeholder 4"/>
          <p:cNvSpPr>
            <a:spLocks noGrp="1"/>
          </p:cNvSpPr>
          <p:nvPr>
            <p:ph type="dt" sz="half" idx="10"/>
          </p:nvPr>
        </p:nvSpPr>
        <p:spPr/>
        <p:txBody>
          <a:bodyPr/>
          <a:lstStyle/>
          <a:p>
            <a:fld id="{D7FC1137-A3E0-4095-98AA-28216E3026D1}" type="datetimeFigureOut">
              <a:rPr lang="it-IT" smtClean="0"/>
              <a:t>18/11/2019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89555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it-IT"/>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7" name="Date Placeholder 6"/>
          <p:cNvSpPr>
            <a:spLocks noGrp="1"/>
          </p:cNvSpPr>
          <p:nvPr>
            <p:ph type="dt" sz="half" idx="10"/>
          </p:nvPr>
        </p:nvSpPr>
        <p:spPr/>
        <p:txBody>
          <a:bodyPr/>
          <a:lstStyle/>
          <a:p>
            <a:fld id="{D7FC1137-A3E0-4095-98AA-28216E3026D1}" type="datetimeFigureOut">
              <a:rPr lang="it-IT" smtClean="0"/>
              <a:t>18/11/2019</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4233518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it-IT"/>
          </a:p>
        </p:txBody>
      </p:sp>
      <p:sp>
        <p:nvSpPr>
          <p:cNvPr id="3" name="Date Placeholder 2"/>
          <p:cNvSpPr>
            <a:spLocks noGrp="1"/>
          </p:cNvSpPr>
          <p:nvPr>
            <p:ph type="dt" sz="half" idx="10"/>
          </p:nvPr>
        </p:nvSpPr>
        <p:spPr/>
        <p:txBody>
          <a:bodyPr/>
          <a:lstStyle/>
          <a:p>
            <a:fld id="{D7FC1137-A3E0-4095-98AA-28216E3026D1}" type="datetimeFigureOut">
              <a:rPr lang="it-IT" smtClean="0"/>
              <a:t>18/11/2019</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3420015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7FC1137-A3E0-4095-98AA-28216E3026D1}" type="datetimeFigureOut">
              <a:rPr lang="it-IT" smtClean="0"/>
              <a:t>18/11/2019</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8297359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18/11/2019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280781885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it-IT"/>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7FC1137-A3E0-4095-98AA-28216E3026D1}" type="datetimeFigureOut">
              <a:rPr lang="it-IT" smtClean="0"/>
              <a:t>18/11/2019</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26666E75-F9D4-412B-8BEE-68B35494995D}" type="slidenum">
              <a:rPr lang="it-IT" smtClean="0"/>
              <a:t>‹N›</a:t>
            </a:fld>
            <a:endParaRPr lang="it-IT"/>
          </a:p>
        </p:txBody>
      </p:sp>
    </p:spTree>
    <p:extLst>
      <p:ext uri="{BB962C8B-B14F-4D97-AF65-F5344CB8AC3E}">
        <p14:creationId xmlns:p14="http://schemas.microsoft.com/office/powerpoint/2010/main" val="15825298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it-IT"/>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it-IT"/>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FC1137-A3E0-4095-98AA-28216E3026D1}" type="datetimeFigureOut">
              <a:rPr lang="it-IT" smtClean="0"/>
              <a:t>18/11/2019</a:t>
            </a:fld>
            <a:endParaRPr lang="it-IT"/>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6666E75-F9D4-412B-8BEE-68B35494995D}" type="slidenum">
              <a:rPr lang="it-IT" smtClean="0"/>
              <a:t>‹N›</a:t>
            </a:fld>
            <a:endParaRPr lang="it-IT"/>
          </a:p>
        </p:txBody>
      </p:sp>
    </p:spTree>
    <p:extLst>
      <p:ext uri="{BB962C8B-B14F-4D97-AF65-F5344CB8AC3E}">
        <p14:creationId xmlns:p14="http://schemas.microsoft.com/office/powerpoint/2010/main" val="86902317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a:gsLst>
            <a:gs pos="0">
              <a:schemeClr val="accent1">
                <a:lumMod val="20000"/>
                <a:lumOff val="80000"/>
                <a:alpha val="56000"/>
              </a:schemeClr>
            </a:gs>
            <a:gs pos="79000">
              <a:schemeClr val="bg1"/>
            </a:gs>
          </a:gsLst>
          <a:lin ang="5400000" scaled="0"/>
        </a:gradFill>
        <a:effectLst/>
      </p:bgPr>
    </p:bg>
    <p:spTree>
      <p:nvGrpSpPr>
        <p:cNvPr id="1" name=""/>
        <p:cNvGrpSpPr/>
        <p:nvPr/>
      </p:nvGrpSpPr>
      <p:grpSpPr>
        <a:xfrm>
          <a:off x="0" y="0"/>
          <a:ext cx="0" cy="0"/>
          <a:chOff x="0" y="0"/>
          <a:chExt cx="0" cy="0"/>
        </a:xfrm>
      </p:grpSpPr>
      <p:grpSp>
        <p:nvGrpSpPr>
          <p:cNvPr id="8" name="Group 7"/>
          <p:cNvGrpSpPr/>
          <p:nvPr/>
        </p:nvGrpSpPr>
        <p:grpSpPr bwMode="auto">
          <a:xfrm flipV="1">
            <a:off x="0" y="6309360"/>
            <a:ext cx="12188825" cy="548640"/>
            <a:chOff x="0" y="0"/>
            <a:chExt cx="12188825" cy="713232"/>
          </a:xfrm>
        </p:grpSpPr>
        <p:sp>
          <p:nvSpPr>
            <p:cNvPr id="9" name="Rectangle 8"/>
            <p:cNvSpPr/>
            <p:nvPr/>
          </p:nvSpPr>
          <p:spPr bwMode="auto">
            <a:xfrm flipV="1">
              <a:off x="0" y="59436"/>
              <a:ext cx="12188825" cy="653796"/>
            </a:xfrm>
            <a:prstGeom prst="rect">
              <a:avLst/>
            </a:prstGeom>
            <a:solidFill>
              <a:schemeClr val="accent1">
                <a:alpha val="1686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10" name="Rectangle 9"/>
            <p:cNvSpPr/>
            <p:nvPr/>
          </p:nvSpPr>
          <p:spPr bwMode="auto">
            <a:xfrm flipV="1">
              <a:off x="0" y="0"/>
              <a:ext cx="12188825" cy="201168"/>
            </a:xfrm>
            <a:prstGeom prst="rect">
              <a:avLst/>
            </a:prstGeom>
            <a:solidFill>
              <a:schemeClr val="accent1">
                <a:alpha val="27843"/>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grpSp>
      <p:sp>
        <p:nvSpPr>
          <p:cNvPr id="2" name="Title Placeholder 1"/>
          <p:cNvSpPr>
            <a:spLocks noGrp="1"/>
          </p:cNvSpPr>
          <p:nvPr>
            <p:ph type="title"/>
          </p:nvPr>
        </p:nvSpPr>
        <p:spPr>
          <a:xfrm>
            <a:off x="1341120" y="438912"/>
            <a:ext cx="9509760" cy="1088136"/>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341120" y="1673352"/>
            <a:ext cx="9509760"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Date Placeholder 3"/>
          <p:cNvSpPr>
            <a:spLocks noGrp="1"/>
          </p:cNvSpPr>
          <p:nvPr>
            <p:ph type="dt" sz="half" idx="2"/>
          </p:nvPr>
        </p:nvSpPr>
        <p:spPr>
          <a:xfrm>
            <a:off x="8875776" y="6391656"/>
            <a:ext cx="960120" cy="237744"/>
          </a:xfrm>
          <a:prstGeom prst="rect">
            <a:avLst/>
          </a:prstGeom>
        </p:spPr>
        <p:txBody>
          <a:bodyPr vert="horz" lIns="91440" tIns="45720" rIns="91440" bIns="45720" rtlCol="0" anchor="ctr"/>
          <a:lstStyle>
            <a:lvl1pPr algn="r">
              <a:defRPr sz="800">
                <a:solidFill>
                  <a:schemeClr val="tx1"/>
                </a:solidFill>
              </a:defRPr>
            </a:lvl1pPr>
          </a:lstStyle>
          <a:p>
            <a:fld id="{9E583DDF-CA54-461A-A486-592D2374C532}" type="datetimeFigureOut">
              <a:rPr lang="en-US"/>
              <a:pPr/>
              <a:t>11/18/2019</a:t>
            </a:fld>
            <a:endParaRPr/>
          </a:p>
        </p:txBody>
      </p:sp>
      <p:sp>
        <p:nvSpPr>
          <p:cNvPr id="5" name="Footer Placeholder 4"/>
          <p:cNvSpPr>
            <a:spLocks noGrp="1"/>
          </p:cNvSpPr>
          <p:nvPr>
            <p:ph type="ftr" sz="quarter" idx="3"/>
          </p:nvPr>
        </p:nvSpPr>
        <p:spPr>
          <a:xfrm>
            <a:off x="1341120" y="6391656"/>
            <a:ext cx="7159752" cy="237744"/>
          </a:xfrm>
          <a:prstGeom prst="rect">
            <a:avLst/>
          </a:prstGeom>
        </p:spPr>
        <p:txBody>
          <a:bodyPr vert="horz" lIns="91440" tIns="45720" rIns="91440" bIns="45720" rtlCol="0" anchor="ctr"/>
          <a:lstStyle>
            <a:lvl1pPr algn="l">
              <a:defRPr sz="800" cap="all" baseline="0">
                <a:solidFill>
                  <a:schemeClr val="tx1"/>
                </a:solidFill>
              </a:defRPr>
            </a:lvl1pPr>
          </a:lstStyle>
          <a:p>
            <a:endParaRPr/>
          </a:p>
        </p:txBody>
      </p:sp>
      <p:sp>
        <p:nvSpPr>
          <p:cNvPr id="6" name="Slide Number Placeholder 5"/>
          <p:cNvSpPr>
            <a:spLocks noGrp="1"/>
          </p:cNvSpPr>
          <p:nvPr>
            <p:ph type="sldNum" sz="quarter" idx="4"/>
          </p:nvPr>
        </p:nvSpPr>
        <p:spPr>
          <a:xfrm>
            <a:off x="10210800" y="6391656"/>
            <a:ext cx="640080" cy="237744"/>
          </a:xfrm>
          <a:prstGeom prst="rect">
            <a:avLst/>
          </a:prstGeom>
        </p:spPr>
        <p:txBody>
          <a:bodyPr vert="horz" lIns="91440" tIns="45720" rIns="91440" bIns="45720" rtlCol="0" anchor="ctr"/>
          <a:lstStyle>
            <a:lvl1pPr algn="r">
              <a:defRPr sz="800">
                <a:solidFill>
                  <a:schemeClr val="tx1"/>
                </a:solidFill>
              </a:defRPr>
            </a:lvl1pPr>
          </a:lstStyle>
          <a:p>
            <a:fld id="{CA8D9AD5-F248-4919-864A-CFD76CC027D6}" type="slidenum">
              <a:rPr/>
              <a:pPr/>
              <a:t>‹N›</a:t>
            </a:fld>
            <a:endParaRPr/>
          </a:p>
        </p:txBody>
      </p:sp>
    </p:spTree>
    <p:extLst>
      <p:ext uri="{BB962C8B-B14F-4D97-AF65-F5344CB8AC3E}">
        <p14:creationId xmlns:p14="http://schemas.microsoft.com/office/powerpoint/2010/main" val="3038443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marL="0" indent="0" algn="l" defTabSz="914400" rtl="0" eaLnBrk="1" latinLnBrk="0" hangingPunct="1">
        <a:lnSpc>
          <a:spcPct val="90000"/>
        </a:lnSpc>
        <a:spcBef>
          <a:spcPct val="0"/>
        </a:spcBef>
        <a:buFont typeface="Arial" pitchFamily="34" charset="0"/>
        <a:buNone/>
        <a:defRPr sz="3400" kern="1200">
          <a:solidFill>
            <a:schemeClr val="tx1">
              <a:lumMod val="75000"/>
            </a:schemeClr>
          </a:solidFill>
          <a:latin typeface="+mj-lt"/>
          <a:ea typeface="+mj-ea"/>
          <a:cs typeface="+mj-cs"/>
        </a:defRPr>
      </a:lvl1pPr>
    </p:titleStyle>
    <p:bodyStyle>
      <a:lvl1pPr marL="274320" indent="-228600" algn="l" defTabSz="914400" rtl="0" eaLnBrk="1" latinLnBrk="0" hangingPunct="1">
        <a:lnSpc>
          <a:spcPct val="90000"/>
        </a:lnSpc>
        <a:spcBef>
          <a:spcPts val="1800"/>
        </a:spcBef>
        <a:buSzPct val="80000"/>
        <a:buFont typeface="Arial" pitchFamily="34" charset="0"/>
        <a:buChar char="•"/>
        <a:defRPr sz="2000" kern="1200">
          <a:solidFill>
            <a:schemeClr val="tx1"/>
          </a:solidFill>
          <a:latin typeface="+mn-lt"/>
          <a:ea typeface="+mn-ea"/>
          <a:cs typeface="+mn-cs"/>
        </a:defRPr>
      </a:lvl1pPr>
      <a:lvl2pPr marL="594360" indent="-228600" algn="l" defTabSz="914400" rtl="0" eaLnBrk="1" latinLnBrk="0" hangingPunct="1">
        <a:lnSpc>
          <a:spcPct val="90000"/>
        </a:lnSpc>
        <a:spcBef>
          <a:spcPts val="1000"/>
        </a:spcBef>
        <a:buSzPct val="80000"/>
        <a:buFont typeface="Arial" pitchFamily="34" charset="0"/>
        <a:buChar char="•"/>
        <a:defRPr sz="1800" kern="1200">
          <a:solidFill>
            <a:schemeClr val="tx1"/>
          </a:solidFill>
          <a:latin typeface="+mn-lt"/>
          <a:ea typeface="+mn-ea"/>
          <a:cs typeface="+mn-cs"/>
        </a:defRPr>
      </a:lvl2pPr>
      <a:lvl3pPr marL="914400" indent="-228600" algn="l" defTabSz="914400" rtl="0" eaLnBrk="1" latinLnBrk="0" hangingPunct="1">
        <a:lnSpc>
          <a:spcPct val="90000"/>
        </a:lnSpc>
        <a:spcBef>
          <a:spcPts val="800"/>
        </a:spcBef>
        <a:buSzPct val="80000"/>
        <a:buFont typeface="Arial" pitchFamily="34" charset="0"/>
        <a:buChar char="•"/>
        <a:defRPr sz="1600" kern="1200">
          <a:solidFill>
            <a:schemeClr val="tx1"/>
          </a:solidFill>
          <a:latin typeface="+mn-lt"/>
          <a:ea typeface="+mn-ea"/>
          <a:cs typeface="+mn-cs"/>
        </a:defRPr>
      </a:lvl3pPr>
      <a:lvl4pPr marL="123444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4pPr>
      <a:lvl5pPr marL="155448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5pPr>
      <a:lvl6pPr marL="1874520" indent="-228600" algn="l" defTabSz="914400" rtl="0" eaLnBrk="1" latinLnBrk="0" hangingPunct="1">
        <a:lnSpc>
          <a:spcPct val="90000"/>
        </a:lnSpc>
        <a:spcBef>
          <a:spcPts val="800"/>
        </a:spcBef>
        <a:buSzPct val="80000"/>
        <a:buFont typeface="Arial" pitchFamily="34" charset="0"/>
        <a:buChar char="•"/>
        <a:defRPr sz="1400" kern="1200">
          <a:solidFill>
            <a:schemeClr val="tx1"/>
          </a:solidFill>
          <a:latin typeface="+mn-lt"/>
          <a:ea typeface="+mn-ea"/>
          <a:cs typeface="+mn-cs"/>
        </a:defRPr>
      </a:lvl6pPr>
      <a:lvl7pPr marL="219456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7pPr>
      <a:lvl8pPr marL="251460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8pPr>
      <a:lvl9pPr marL="2834640" indent="-228600" algn="l" defTabSz="914400" rtl="0" eaLnBrk="1" latinLnBrk="0" hangingPunct="1">
        <a:lnSpc>
          <a:spcPct val="90000"/>
        </a:lnSpc>
        <a:spcBef>
          <a:spcPts val="800"/>
        </a:spcBef>
        <a:buSzPct val="80000"/>
        <a:buFont typeface="Arial" pitchFamily="34" charset="0"/>
        <a:buChar char="•"/>
        <a:defRPr sz="1400" kern="1200" baseline="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3" pos="3840">
          <p15:clr>
            <a:srgbClr val="F26B43"/>
          </p15:clr>
        </p15:guide>
        <p15:guide id="5" orient="horz" pos="216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uniprot.org/uniprot/K4IM99"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jpeg"/><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2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jpe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0706" y="548680"/>
            <a:ext cx="8229600" cy="418058"/>
          </a:xfrm>
        </p:spPr>
        <p:txBody>
          <a:bodyPr>
            <a:normAutofit fontScale="90000"/>
          </a:bodyPr>
          <a:lstStyle/>
          <a:p>
            <a:r>
              <a:rPr lang="it-IT" dirty="0" smtClean="0"/>
              <a:t>CALENDARIO DELLE LEZIONI - NOVEMBRE</a:t>
            </a:r>
            <a:endParaRPr lang="en-US" dirty="0"/>
          </a:p>
        </p:txBody>
      </p:sp>
      <p:sp>
        <p:nvSpPr>
          <p:cNvPr id="4" name="Segnaposto contenuto 2"/>
          <p:cNvSpPr txBox="1">
            <a:spLocks/>
          </p:cNvSpPr>
          <p:nvPr/>
        </p:nvSpPr>
        <p:spPr>
          <a:xfrm>
            <a:off x="988210" y="1712565"/>
            <a:ext cx="9742852"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buNone/>
            </a:pPr>
            <a:endParaRPr lang="it-IT" sz="2800" dirty="0" smtClean="0">
              <a:solidFill>
                <a:srgbClr val="FF0000"/>
              </a:solidFill>
            </a:endParaRPr>
          </a:p>
          <a:p>
            <a:r>
              <a:rPr lang="it-IT" sz="2800" dirty="0" smtClean="0"/>
              <a:t>19/11, ore 11-13, aula V (ed. A)</a:t>
            </a:r>
          </a:p>
          <a:p>
            <a:r>
              <a:rPr lang="it-IT" sz="2800" dirty="0" smtClean="0"/>
              <a:t>20/11, ore 14-16, aula emiciclo (ed. Q)</a:t>
            </a:r>
          </a:p>
          <a:p>
            <a:r>
              <a:rPr lang="it-IT" sz="2800" dirty="0" smtClean="0">
                <a:solidFill>
                  <a:srgbClr val="FF0000"/>
                </a:solidFill>
              </a:rPr>
              <a:t>21/11, ore 14-16/16-18, </a:t>
            </a:r>
            <a:r>
              <a:rPr lang="it-IT" sz="2800" dirty="0">
                <a:solidFill>
                  <a:srgbClr val="FF0000"/>
                </a:solidFill>
              </a:rPr>
              <a:t>LEZIONE PRATICA</a:t>
            </a:r>
            <a:r>
              <a:rPr lang="it-IT" sz="2800" dirty="0" smtClean="0">
                <a:solidFill>
                  <a:srgbClr val="FF0000"/>
                </a:solidFill>
              </a:rPr>
              <a:t>, aula C (ed. M</a:t>
            </a:r>
            <a:r>
              <a:rPr lang="it-IT" sz="2800" dirty="0" smtClean="0">
                <a:solidFill>
                  <a:srgbClr val="FF0000"/>
                </a:solidFill>
              </a:rPr>
              <a:t>)</a:t>
            </a:r>
          </a:p>
          <a:p>
            <a:endParaRPr lang="it-IT" sz="2800" dirty="0">
              <a:solidFill>
                <a:srgbClr val="FF0000"/>
              </a:solidFill>
            </a:endParaRPr>
          </a:p>
          <a:p>
            <a:r>
              <a:rPr lang="it-IT" sz="2800" b="1" u="sng" dirty="0" smtClean="0"/>
              <a:t>NESSUNA LEZIONE NELLA SETTIMANA DEL 25-29/11</a:t>
            </a:r>
            <a:endParaRPr lang="it-IT" sz="2800" b="1" u="sng" dirty="0"/>
          </a:p>
        </p:txBody>
      </p:sp>
    </p:spTree>
    <p:extLst>
      <p:ext uri="{BB962C8B-B14F-4D97-AF65-F5344CB8AC3E}">
        <p14:creationId xmlns:p14="http://schemas.microsoft.com/office/powerpoint/2010/main" val="348988188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GENE PREDICTION</a:t>
            </a:r>
            <a:endParaRPr lang="it-IT" sz="3600" dirty="0"/>
          </a:p>
        </p:txBody>
      </p:sp>
      <p:sp>
        <p:nvSpPr>
          <p:cNvPr id="4" name="CasellaDiTesto 3"/>
          <p:cNvSpPr txBox="1"/>
          <p:nvPr/>
        </p:nvSpPr>
        <p:spPr>
          <a:xfrm>
            <a:off x="966952" y="1690688"/>
            <a:ext cx="4740165" cy="4893647"/>
          </a:xfrm>
          <a:prstGeom prst="rect">
            <a:avLst/>
          </a:prstGeom>
          <a:noFill/>
        </p:spPr>
        <p:txBody>
          <a:bodyPr wrap="square" rtlCol="0">
            <a:spAutoFit/>
          </a:bodyPr>
          <a:lstStyle/>
          <a:p>
            <a:pPr marL="285750" indent="-285750">
              <a:buFont typeface="Arial" panose="020B0604020202020204" pitchFamily="34" charset="0"/>
              <a:buChar char="•"/>
            </a:pPr>
            <a:r>
              <a:rPr lang="it-IT" sz="2400" dirty="0" smtClean="0"/>
              <a:t>How are </a:t>
            </a:r>
            <a:r>
              <a:rPr lang="it-IT" sz="2400" dirty="0" err="1" smtClean="0"/>
              <a:t>such</a:t>
            </a:r>
            <a:r>
              <a:rPr lang="it-IT" sz="2400" dirty="0" smtClean="0"/>
              <a:t> </a:t>
            </a:r>
            <a:r>
              <a:rPr lang="it-IT" sz="2400" dirty="0" err="1" smtClean="0"/>
              <a:t>features</a:t>
            </a:r>
            <a:r>
              <a:rPr lang="it-IT" sz="2400" dirty="0" smtClean="0"/>
              <a:t> </a:t>
            </a:r>
            <a:r>
              <a:rPr lang="it-IT" sz="2400" dirty="0" err="1" smtClean="0"/>
              <a:t>predicted</a:t>
            </a:r>
            <a:r>
              <a:rPr lang="it-IT" sz="2400" dirty="0" smtClean="0"/>
              <a:t>?</a:t>
            </a:r>
          </a:p>
          <a:p>
            <a:pPr marL="285750" indent="-285750">
              <a:buFont typeface="Arial" panose="020B0604020202020204" pitchFamily="34" charset="0"/>
              <a:buChar char="•"/>
            </a:pPr>
            <a:r>
              <a:rPr lang="it-IT" sz="2400" dirty="0" smtClean="0"/>
              <a:t>Combination of 3 </a:t>
            </a:r>
            <a:r>
              <a:rPr lang="it-IT" sz="2400" dirty="0" err="1" smtClean="0"/>
              <a:t>lines</a:t>
            </a:r>
            <a:r>
              <a:rPr lang="it-IT" sz="2400" dirty="0" smtClean="0"/>
              <a:t> of </a:t>
            </a:r>
            <a:r>
              <a:rPr lang="it-IT" sz="2400" dirty="0" err="1" smtClean="0"/>
              <a:t>evidence</a:t>
            </a:r>
            <a:r>
              <a:rPr lang="it-IT" sz="2400" dirty="0" smtClean="0"/>
              <a:t>:</a:t>
            </a:r>
          </a:p>
          <a:p>
            <a:pPr marL="285750" indent="-285750">
              <a:buFont typeface="Arial" panose="020B0604020202020204" pitchFamily="34" charset="0"/>
              <a:buChar char="•"/>
            </a:pPr>
            <a:endParaRPr lang="it-IT" sz="2400" dirty="0"/>
          </a:p>
          <a:p>
            <a:pPr marL="457200" indent="-457200">
              <a:buAutoNum type="arabicParenR"/>
            </a:pPr>
            <a:r>
              <a:rPr lang="en-US" sz="2400" i="1" dirty="0" smtClean="0"/>
              <a:t>De novo </a:t>
            </a:r>
            <a:r>
              <a:rPr lang="en-US" sz="2400" dirty="0" smtClean="0"/>
              <a:t>gene prediction (based on algorithms and the detection of sequence motifs)</a:t>
            </a:r>
          </a:p>
          <a:p>
            <a:pPr marL="457200" indent="-457200">
              <a:buAutoNum type="arabicParenR"/>
            </a:pPr>
            <a:r>
              <a:rPr lang="it-IT" sz="2400" dirty="0" err="1" smtClean="0"/>
              <a:t>Similarity</a:t>
            </a:r>
            <a:r>
              <a:rPr lang="it-IT" sz="2400" dirty="0" smtClean="0"/>
              <a:t> </a:t>
            </a:r>
            <a:r>
              <a:rPr lang="it-IT" sz="2400" dirty="0" err="1" smtClean="0"/>
              <a:t>evidence</a:t>
            </a:r>
            <a:r>
              <a:rPr lang="it-IT" sz="2400" dirty="0" smtClean="0"/>
              <a:t> (</a:t>
            </a:r>
            <a:r>
              <a:rPr lang="it-IT" sz="2400" dirty="0" err="1" smtClean="0"/>
              <a:t>detected</a:t>
            </a:r>
            <a:r>
              <a:rPr lang="it-IT" sz="2400" dirty="0" smtClean="0"/>
              <a:t> with </a:t>
            </a:r>
            <a:r>
              <a:rPr lang="it-IT" sz="2400" dirty="0" err="1" smtClean="0"/>
              <a:t>BLASTx</a:t>
            </a:r>
            <a:r>
              <a:rPr lang="it-IT" sz="2400" dirty="0" smtClean="0"/>
              <a:t> with the </a:t>
            </a:r>
            <a:r>
              <a:rPr lang="it-IT" sz="2400" dirty="0" err="1" smtClean="0"/>
              <a:t>comparison</a:t>
            </a:r>
            <a:r>
              <a:rPr lang="it-IT" sz="2400" dirty="0" smtClean="0"/>
              <a:t> </a:t>
            </a:r>
            <a:r>
              <a:rPr lang="it-IT" sz="2400" dirty="0" err="1" smtClean="0"/>
              <a:t>against</a:t>
            </a:r>
            <a:r>
              <a:rPr lang="it-IT" sz="2400" dirty="0" smtClean="0"/>
              <a:t> a database of </a:t>
            </a:r>
            <a:r>
              <a:rPr lang="it-IT" sz="2400" dirty="0" err="1" smtClean="0"/>
              <a:t>proteins</a:t>
            </a:r>
            <a:r>
              <a:rPr lang="it-IT" sz="2400" dirty="0" smtClean="0"/>
              <a:t> with </a:t>
            </a:r>
            <a:r>
              <a:rPr lang="it-IT" sz="2400" dirty="0" err="1" smtClean="0"/>
              <a:t>known</a:t>
            </a:r>
            <a:r>
              <a:rPr lang="it-IT" sz="2400" dirty="0" smtClean="0"/>
              <a:t> </a:t>
            </a:r>
            <a:r>
              <a:rPr lang="it-IT" sz="2400" dirty="0" err="1" smtClean="0"/>
              <a:t>function</a:t>
            </a:r>
            <a:endParaRPr lang="it-IT" sz="2400" dirty="0" smtClean="0"/>
          </a:p>
          <a:p>
            <a:pPr marL="457200" indent="-457200">
              <a:buAutoNum type="arabicParenR"/>
            </a:pPr>
            <a:r>
              <a:rPr lang="it-IT" sz="2400" dirty="0" err="1" smtClean="0"/>
              <a:t>Alignment</a:t>
            </a:r>
            <a:r>
              <a:rPr lang="it-IT" sz="2400" dirty="0" smtClean="0"/>
              <a:t> with </a:t>
            </a:r>
            <a:r>
              <a:rPr lang="it-IT" sz="2400" dirty="0" err="1" smtClean="0"/>
              <a:t>known</a:t>
            </a:r>
            <a:r>
              <a:rPr lang="it-IT" sz="2400" dirty="0" smtClean="0"/>
              <a:t> </a:t>
            </a:r>
            <a:r>
              <a:rPr lang="it-IT" sz="2400" dirty="0" err="1" smtClean="0"/>
              <a:t>mRNA</a:t>
            </a:r>
            <a:r>
              <a:rPr lang="it-IT" sz="2400" dirty="0" smtClean="0"/>
              <a:t> </a:t>
            </a:r>
            <a:r>
              <a:rPr lang="it-IT" sz="2400" dirty="0" err="1" smtClean="0"/>
              <a:t>molecules</a:t>
            </a:r>
            <a:r>
              <a:rPr lang="it-IT" sz="2400" dirty="0" smtClean="0"/>
              <a:t> (or RNA-</a:t>
            </a:r>
            <a:r>
              <a:rPr lang="it-IT" sz="2400" dirty="0" err="1" smtClean="0"/>
              <a:t>seq</a:t>
            </a:r>
            <a:r>
              <a:rPr lang="it-IT" sz="2400" dirty="0" smtClean="0"/>
              <a:t> data)</a:t>
            </a:r>
            <a:endParaRPr lang="en-US" sz="2400" dirty="0"/>
          </a:p>
        </p:txBody>
      </p:sp>
      <p:pic>
        <p:nvPicPr>
          <p:cNvPr id="3" name="Immagine 2"/>
          <p:cNvPicPr>
            <a:picLocks noChangeAspect="1"/>
          </p:cNvPicPr>
          <p:nvPr/>
        </p:nvPicPr>
        <p:blipFill>
          <a:blip r:embed="rId2"/>
          <a:stretch>
            <a:fillRect/>
          </a:stretch>
        </p:blipFill>
        <p:spPr>
          <a:xfrm>
            <a:off x="6014610" y="2163258"/>
            <a:ext cx="5822666" cy="3400097"/>
          </a:xfrm>
          <a:prstGeom prst="rect">
            <a:avLst/>
          </a:prstGeom>
        </p:spPr>
      </p:pic>
    </p:spTree>
    <p:extLst>
      <p:ext uri="{BB962C8B-B14F-4D97-AF65-F5344CB8AC3E}">
        <p14:creationId xmlns:p14="http://schemas.microsoft.com/office/powerpoint/2010/main" val="54268781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GENE PREDICTON ALGORITHMS</a:t>
            </a:r>
            <a:endParaRPr lang="it-IT" sz="3600" dirty="0"/>
          </a:p>
        </p:txBody>
      </p:sp>
      <p:sp>
        <p:nvSpPr>
          <p:cNvPr id="4" name="CasellaDiTesto 3"/>
          <p:cNvSpPr txBox="1"/>
          <p:nvPr/>
        </p:nvSpPr>
        <p:spPr>
          <a:xfrm>
            <a:off x="966952" y="1690688"/>
            <a:ext cx="4740165" cy="3046988"/>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They need to weight-in all evidence in an appropriate way</a:t>
            </a:r>
          </a:p>
          <a:p>
            <a:pPr marL="285750" indent="-285750">
              <a:buFont typeface="Arial" panose="020B0604020202020204" pitchFamily="34" charset="0"/>
              <a:buChar char="•"/>
            </a:pPr>
            <a:r>
              <a:rPr lang="en-US" sz="2400" dirty="0" smtClean="0"/>
              <a:t>Score thresholds need to be set -&gt; gene models with a low score will not be annotated</a:t>
            </a:r>
          </a:p>
          <a:p>
            <a:pPr marL="285750" indent="-285750">
              <a:buFont typeface="Arial" panose="020B0604020202020204" pitchFamily="34" charset="0"/>
              <a:buChar char="•"/>
            </a:pPr>
            <a:r>
              <a:rPr lang="it-IT" sz="2400" dirty="0" err="1" smtClean="0"/>
              <a:t>Annotation</a:t>
            </a:r>
            <a:r>
              <a:rPr lang="it-IT" sz="2400" dirty="0" smtClean="0"/>
              <a:t> </a:t>
            </a:r>
            <a:r>
              <a:rPr lang="it-IT" sz="2400" dirty="0" err="1" smtClean="0"/>
              <a:t>softwares</a:t>
            </a:r>
            <a:r>
              <a:rPr lang="it-IT" sz="2400" dirty="0" smtClean="0"/>
              <a:t> are </a:t>
            </a:r>
            <a:r>
              <a:rPr lang="it-IT" sz="2400" dirty="0" err="1" smtClean="0"/>
              <a:t>quite</a:t>
            </a:r>
            <a:r>
              <a:rPr lang="it-IT" sz="2400" dirty="0" smtClean="0"/>
              <a:t> </a:t>
            </a:r>
            <a:r>
              <a:rPr lang="it-IT" sz="2400" dirty="0" err="1" smtClean="0"/>
              <a:t>complex</a:t>
            </a:r>
            <a:r>
              <a:rPr lang="it-IT" sz="2400" dirty="0" smtClean="0"/>
              <a:t> and </a:t>
            </a:r>
            <a:r>
              <a:rPr lang="it-IT" sz="2400" dirty="0" err="1" smtClean="0"/>
              <a:t>annotation</a:t>
            </a:r>
            <a:r>
              <a:rPr lang="it-IT" sz="2400" dirty="0" smtClean="0"/>
              <a:t> </a:t>
            </a:r>
            <a:r>
              <a:rPr lang="it-IT" sz="2400" dirty="0" err="1" smtClean="0"/>
              <a:t>parameters</a:t>
            </a:r>
            <a:r>
              <a:rPr lang="it-IT" sz="2400" dirty="0" smtClean="0"/>
              <a:t> can be </a:t>
            </a:r>
            <a:r>
              <a:rPr lang="it-IT" sz="2400" dirty="0" err="1" smtClean="0"/>
              <a:t>manually</a:t>
            </a:r>
            <a:r>
              <a:rPr lang="it-IT" sz="2400" dirty="0" smtClean="0"/>
              <a:t> set</a:t>
            </a:r>
            <a:endParaRPr lang="en-US" sz="2400" dirty="0"/>
          </a:p>
        </p:txBody>
      </p:sp>
      <p:pic>
        <p:nvPicPr>
          <p:cNvPr id="5" name="Immagine 4"/>
          <p:cNvPicPr>
            <a:picLocks noChangeAspect="1"/>
          </p:cNvPicPr>
          <p:nvPr/>
        </p:nvPicPr>
        <p:blipFill>
          <a:blip r:embed="rId2"/>
          <a:stretch>
            <a:fillRect/>
          </a:stretch>
        </p:blipFill>
        <p:spPr>
          <a:xfrm>
            <a:off x="6421110" y="1533033"/>
            <a:ext cx="5061442" cy="3046988"/>
          </a:xfrm>
          <a:prstGeom prst="rect">
            <a:avLst/>
          </a:prstGeom>
        </p:spPr>
      </p:pic>
      <p:sp>
        <p:nvSpPr>
          <p:cNvPr id="7" name="CasellaDiTesto 6"/>
          <p:cNvSpPr txBox="1"/>
          <p:nvPr/>
        </p:nvSpPr>
        <p:spPr>
          <a:xfrm>
            <a:off x="1200807" y="5139909"/>
            <a:ext cx="10152993" cy="1477328"/>
          </a:xfrm>
          <a:prstGeom prst="rect">
            <a:avLst/>
          </a:prstGeom>
          <a:noFill/>
          <a:ln>
            <a:solidFill>
              <a:schemeClr val="tx1"/>
            </a:solidFill>
          </a:ln>
        </p:spPr>
        <p:txBody>
          <a:bodyPr wrap="square" rtlCol="0">
            <a:spAutoFit/>
          </a:bodyPr>
          <a:lstStyle/>
          <a:p>
            <a:r>
              <a:rPr lang="en-US" dirty="0" smtClean="0"/>
              <a:t>There is no unique way to annotate genes! Each genome has its own characteristics and issues. For example, splicing donor/acceptor sites can have different consensus sequences, GC% content can vary, introns can have a different length, etc.</a:t>
            </a:r>
          </a:p>
          <a:p>
            <a:r>
              <a:rPr lang="it-IT" dirty="0" smtClean="0"/>
              <a:t>Custom </a:t>
            </a:r>
            <a:r>
              <a:rPr lang="it-IT" dirty="0" err="1" smtClean="0"/>
              <a:t>methods</a:t>
            </a:r>
            <a:r>
              <a:rPr lang="it-IT" dirty="0" smtClean="0"/>
              <a:t> </a:t>
            </a:r>
            <a:r>
              <a:rPr lang="it-IT" dirty="0" err="1" smtClean="0"/>
              <a:t>may</a:t>
            </a:r>
            <a:r>
              <a:rPr lang="it-IT" dirty="0" smtClean="0"/>
              <a:t> be </a:t>
            </a:r>
            <a:r>
              <a:rPr lang="it-IT" dirty="0" err="1" smtClean="0"/>
              <a:t>applied</a:t>
            </a:r>
            <a:r>
              <a:rPr lang="it-IT" dirty="0" smtClean="0"/>
              <a:t> to </a:t>
            </a:r>
            <a:r>
              <a:rPr lang="it-IT" dirty="0" err="1" smtClean="0"/>
              <a:t>particular</a:t>
            </a:r>
            <a:r>
              <a:rPr lang="it-IT" dirty="0" smtClean="0"/>
              <a:t> target </a:t>
            </a:r>
            <a:r>
              <a:rPr lang="it-IT" dirty="0" err="1" smtClean="0"/>
              <a:t>genomes</a:t>
            </a:r>
            <a:r>
              <a:rPr lang="it-IT" dirty="0" smtClean="0"/>
              <a:t> -&gt; </a:t>
            </a:r>
            <a:r>
              <a:rPr lang="it-IT" dirty="0" err="1" smtClean="0"/>
              <a:t>prokaryote</a:t>
            </a:r>
            <a:r>
              <a:rPr lang="it-IT" dirty="0" smtClean="0"/>
              <a:t> </a:t>
            </a:r>
            <a:r>
              <a:rPr lang="it-IT" dirty="0" err="1" smtClean="0"/>
              <a:t>genome</a:t>
            </a:r>
            <a:r>
              <a:rPr lang="it-IT" dirty="0" smtClean="0"/>
              <a:t> </a:t>
            </a:r>
            <a:r>
              <a:rPr lang="it-IT" dirty="0" err="1" smtClean="0"/>
              <a:t>annotation</a:t>
            </a:r>
            <a:r>
              <a:rPr lang="it-IT" dirty="0" smtClean="0"/>
              <a:t> </a:t>
            </a:r>
            <a:r>
              <a:rPr lang="it-IT" dirty="0" err="1" smtClean="0"/>
              <a:t>pipelines</a:t>
            </a:r>
            <a:r>
              <a:rPr lang="it-IT" dirty="0" smtClean="0"/>
              <a:t> are </a:t>
            </a:r>
            <a:r>
              <a:rPr lang="it-IT" dirty="0" err="1" smtClean="0"/>
              <a:t>much</a:t>
            </a:r>
            <a:r>
              <a:rPr lang="it-IT" dirty="0" smtClean="0"/>
              <a:t> more </a:t>
            </a:r>
            <a:r>
              <a:rPr lang="it-IT" dirty="0" err="1" smtClean="0"/>
              <a:t>simple</a:t>
            </a:r>
            <a:r>
              <a:rPr lang="it-IT" dirty="0" smtClean="0"/>
              <a:t> (no </a:t>
            </a:r>
            <a:r>
              <a:rPr lang="it-IT" dirty="0" err="1" smtClean="0"/>
              <a:t>introns</a:t>
            </a:r>
            <a:r>
              <a:rPr lang="it-IT" dirty="0" smtClean="0"/>
              <a:t>, no </a:t>
            </a:r>
            <a:r>
              <a:rPr lang="it-IT" dirty="0" err="1" smtClean="0"/>
              <a:t>repeats</a:t>
            </a:r>
            <a:r>
              <a:rPr lang="it-IT" dirty="0" smtClean="0"/>
              <a:t>, etc.)</a:t>
            </a:r>
            <a:endParaRPr lang="en-US" dirty="0"/>
          </a:p>
        </p:txBody>
      </p:sp>
    </p:spTree>
    <p:extLst>
      <p:ext uri="{BB962C8B-B14F-4D97-AF65-F5344CB8AC3E}">
        <p14:creationId xmlns:p14="http://schemas.microsoft.com/office/powerpoint/2010/main" val="9077683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200" dirty="0" smtClean="0"/>
              <a:t>FROM THE STRUCTURAL TO THE FUNCTIONAL ANNOTATION</a:t>
            </a:r>
            <a:endParaRPr lang="it-IT" sz="3200" dirty="0"/>
          </a:p>
        </p:txBody>
      </p:sp>
      <p:sp>
        <p:nvSpPr>
          <p:cNvPr id="4" name="CasellaDiTesto 3"/>
          <p:cNvSpPr txBox="1"/>
          <p:nvPr/>
        </p:nvSpPr>
        <p:spPr>
          <a:xfrm>
            <a:off x="966952" y="1690688"/>
            <a:ext cx="6053958" cy="3416320"/>
          </a:xfrm>
          <a:prstGeom prst="rect">
            <a:avLst/>
          </a:prstGeom>
          <a:noFill/>
        </p:spPr>
        <p:txBody>
          <a:bodyPr wrap="square" rtlCol="0">
            <a:spAutoFit/>
          </a:bodyPr>
          <a:lstStyle/>
          <a:p>
            <a:pPr marL="285750" indent="-285750">
              <a:buFont typeface="Arial" panose="020B0604020202020204" pitchFamily="34" charset="0"/>
              <a:buChar char="•"/>
            </a:pPr>
            <a:r>
              <a:rPr lang="en-US" sz="2400" dirty="0" smtClean="0"/>
              <a:t>The annotation pipelines seen so far were focused on the assignment of coordinates to features (= structural annotation)</a:t>
            </a:r>
          </a:p>
          <a:p>
            <a:pPr marL="285750" indent="-285750">
              <a:buFont typeface="Arial" panose="020B0604020202020204" pitchFamily="34" charset="0"/>
              <a:buChar char="•"/>
            </a:pPr>
            <a:r>
              <a:rPr lang="it-IT" sz="2400" dirty="0" err="1" smtClean="0"/>
              <a:t>We</a:t>
            </a:r>
            <a:r>
              <a:rPr lang="it-IT" sz="2400" dirty="0" smtClean="0"/>
              <a:t> </a:t>
            </a:r>
            <a:r>
              <a:rPr lang="it-IT" sz="2400" dirty="0" err="1" smtClean="0"/>
              <a:t>need</a:t>
            </a:r>
            <a:r>
              <a:rPr lang="it-IT" sz="2400" dirty="0" smtClean="0"/>
              <a:t> a way to link </a:t>
            </a:r>
            <a:r>
              <a:rPr lang="it-IT" sz="2400" dirty="0" err="1" smtClean="0"/>
              <a:t>genes</a:t>
            </a:r>
            <a:r>
              <a:rPr lang="it-IT" sz="2400" dirty="0" smtClean="0"/>
              <a:t> to </a:t>
            </a:r>
            <a:r>
              <a:rPr lang="it-IT" sz="2400" dirty="0" err="1" smtClean="0"/>
              <a:t>functions</a:t>
            </a:r>
            <a:r>
              <a:rPr lang="it-IT" sz="2400" dirty="0" smtClean="0"/>
              <a:t> and </a:t>
            </a:r>
            <a:r>
              <a:rPr lang="it-IT" sz="2400" dirty="0" err="1" smtClean="0"/>
              <a:t>phenotypes</a:t>
            </a:r>
            <a:endParaRPr lang="en-US" sz="2400" dirty="0" smtClean="0"/>
          </a:p>
          <a:p>
            <a:pPr marL="285750" indent="-285750">
              <a:buFont typeface="Arial" panose="020B0604020202020204" pitchFamily="34" charset="0"/>
              <a:buChar char="•"/>
            </a:pPr>
            <a:r>
              <a:rPr lang="en-US" sz="2400" dirty="0" smtClean="0"/>
              <a:t>The functional annotation is based on the comparison between an unknown function and a database containing sequences with known function</a:t>
            </a:r>
            <a:endParaRPr lang="en-US" sz="2400" dirty="0"/>
          </a:p>
        </p:txBody>
      </p:sp>
      <p:sp>
        <p:nvSpPr>
          <p:cNvPr id="7" name="CasellaDiTesto 6"/>
          <p:cNvSpPr txBox="1"/>
          <p:nvPr/>
        </p:nvSpPr>
        <p:spPr>
          <a:xfrm>
            <a:off x="1200807" y="5287054"/>
            <a:ext cx="10152993" cy="1200329"/>
          </a:xfrm>
          <a:prstGeom prst="rect">
            <a:avLst/>
          </a:prstGeom>
          <a:noFill/>
          <a:ln>
            <a:solidFill>
              <a:schemeClr val="tx1"/>
            </a:solidFill>
          </a:ln>
        </p:spPr>
        <p:txBody>
          <a:bodyPr wrap="square" rtlCol="0">
            <a:spAutoFit/>
          </a:bodyPr>
          <a:lstStyle/>
          <a:p>
            <a:r>
              <a:rPr lang="en-US" dirty="0" smtClean="0"/>
              <a:t>All functional annotation methods are based on sequence comparison. Even though new, faster methods are currently being developed (and are, in part, already available), BLAST with its many variants is still the most commonly used method to compare an unknown sequence with a database.</a:t>
            </a:r>
          </a:p>
          <a:p>
            <a:r>
              <a:rPr lang="en-US" dirty="0" smtClean="0"/>
              <a:t>Sequence similarity allows to infer an alleged similar function </a:t>
            </a:r>
            <a:endParaRPr lang="en-US" dirty="0"/>
          </a:p>
        </p:txBody>
      </p:sp>
      <p:pic>
        <p:nvPicPr>
          <p:cNvPr id="3" name="Immagine 2"/>
          <p:cNvPicPr>
            <a:picLocks noChangeAspect="1"/>
          </p:cNvPicPr>
          <p:nvPr/>
        </p:nvPicPr>
        <p:blipFill>
          <a:blip r:embed="rId2"/>
          <a:stretch>
            <a:fillRect/>
          </a:stretch>
        </p:blipFill>
        <p:spPr>
          <a:xfrm>
            <a:off x="7730752" y="1540707"/>
            <a:ext cx="3751800" cy="2977619"/>
          </a:xfrm>
          <a:prstGeom prst="rect">
            <a:avLst/>
          </a:prstGeom>
        </p:spPr>
      </p:pic>
    </p:spTree>
    <p:extLst>
      <p:ext uri="{BB962C8B-B14F-4D97-AF65-F5344CB8AC3E}">
        <p14:creationId xmlns:p14="http://schemas.microsoft.com/office/powerpoint/2010/main" val="316121386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BLAST</a:t>
            </a:r>
            <a:endParaRPr lang="it-IT" dirty="0"/>
          </a:p>
        </p:txBody>
      </p:sp>
      <p:sp>
        <p:nvSpPr>
          <p:cNvPr id="3" name="Content Placeholder 2"/>
          <p:cNvSpPr>
            <a:spLocks noGrp="1"/>
          </p:cNvSpPr>
          <p:nvPr>
            <p:ph idx="1"/>
          </p:nvPr>
        </p:nvSpPr>
        <p:spPr/>
        <p:txBody>
          <a:bodyPr/>
          <a:lstStyle/>
          <a:p>
            <a:r>
              <a:rPr lang="it-IT" dirty="0" smtClean="0"/>
              <a:t>Acronym for </a:t>
            </a:r>
            <a:r>
              <a:rPr lang="it-IT" dirty="0">
                <a:solidFill>
                  <a:srgbClr val="FF0000"/>
                </a:solidFill>
              </a:rPr>
              <a:t>Basic local alignment search tool</a:t>
            </a:r>
          </a:p>
          <a:p>
            <a:r>
              <a:rPr lang="it-IT" dirty="0" smtClean="0"/>
              <a:t>BLAST is the most important tool for </a:t>
            </a:r>
            <a:r>
              <a:rPr lang="it-IT" dirty="0" smtClean="0">
                <a:solidFill>
                  <a:srgbClr val="FF0000"/>
                </a:solidFill>
              </a:rPr>
              <a:t>comparing nucleotide and protein sequences</a:t>
            </a:r>
          </a:p>
          <a:p>
            <a:r>
              <a:rPr lang="it-IT" dirty="0" smtClean="0"/>
              <a:t>Input sequence (</a:t>
            </a:r>
            <a:r>
              <a:rPr lang="it-IT" dirty="0" smtClean="0">
                <a:solidFill>
                  <a:srgbClr val="FF0000"/>
                </a:solidFill>
              </a:rPr>
              <a:t>query</a:t>
            </a:r>
            <a:r>
              <a:rPr lang="it-IT" dirty="0" smtClean="0"/>
              <a:t>) vs database</a:t>
            </a:r>
          </a:p>
          <a:p>
            <a:r>
              <a:rPr lang="it-IT" dirty="0" smtClean="0"/>
              <a:t>Can be used </a:t>
            </a:r>
            <a:r>
              <a:rPr lang="it-IT" dirty="0"/>
              <a:t>online (NCBI </a:t>
            </a:r>
            <a:r>
              <a:rPr lang="it-IT" dirty="0" smtClean="0"/>
              <a:t>BLAST) or locally on your own PC</a:t>
            </a:r>
          </a:p>
          <a:p>
            <a:r>
              <a:rPr lang="it-IT" dirty="0" smtClean="0"/>
              <a:t>Database: publicly available (UniprotKB, NCBI Genomes, etc.) or custom (e.g. local database)</a:t>
            </a:r>
            <a:endParaRPr lang="it-IT" dirty="0"/>
          </a:p>
        </p:txBody>
      </p:sp>
    </p:spTree>
    <p:extLst>
      <p:ext uri="{BB962C8B-B14F-4D97-AF65-F5344CB8AC3E}">
        <p14:creationId xmlns:p14="http://schemas.microsoft.com/office/powerpoint/2010/main" val="409377533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769992"/>
          </a:xfrm>
        </p:spPr>
        <p:txBody>
          <a:bodyPr/>
          <a:lstStyle/>
          <a:p>
            <a:r>
              <a:rPr lang="it-IT" dirty="0" smtClean="0"/>
              <a:t>Some background</a:t>
            </a:r>
            <a:endParaRPr lang="en-US" dirty="0"/>
          </a:p>
        </p:txBody>
      </p:sp>
      <p:sp>
        <p:nvSpPr>
          <p:cNvPr id="3" name="Segnaposto contenuto 2"/>
          <p:cNvSpPr>
            <a:spLocks noGrp="1"/>
          </p:cNvSpPr>
          <p:nvPr>
            <p:ph idx="1"/>
          </p:nvPr>
        </p:nvSpPr>
        <p:spPr/>
        <p:txBody>
          <a:bodyPr>
            <a:normAutofit/>
          </a:bodyPr>
          <a:lstStyle/>
          <a:p>
            <a:r>
              <a:rPr lang="en-US" dirty="0" smtClean="0"/>
              <a:t>Based on the di Smith-Waterman algorithm, which is used for </a:t>
            </a:r>
            <a:r>
              <a:rPr lang="en-US" b="1" dirty="0" smtClean="0"/>
              <a:t>local alignment</a:t>
            </a:r>
          </a:p>
          <a:p>
            <a:r>
              <a:rPr lang="en-US" b="1" dirty="0" smtClean="0"/>
              <a:t>Highly sensitive</a:t>
            </a:r>
            <a:r>
              <a:rPr lang="en-US" dirty="0" smtClean="0"/>
              <a:t>, so it is optimal for detecting small regions of similarity in sequences with low homology</a:t>
            </a:r>
          </a:p>
          <a:p>
            <a:r>
              <a:rPr lang="en-US" dirty="0" smtClean="0"/>
              <a:t>Encountered a great success in bioinformatics with </a:t>
            </a:r>
            <a:r>
              <a:rPr lang="en-US" b="1" dirty="0" smtClean="0"/>
              <a:t>FASTA</a:t>
            </a:r>
            <a:r>
              <a:rPr lang="en-US" dirty="0" smtClean="0"/>
              <a:t> and </a:t>
            </a:r>
            <a:r>
              <a:rPr lang="en-US" b="1" dirty="0" smtClean="0"/>
              <a:t>BLAST</a:t>
            </a:r>
            <a:r>
              <a:rPr lang="en-US" dirty="0" smtClean="0"/>
              <a:t> applications (FASTA was another tool for sequence similarity searches which we will not study in detail)</a:t>
            </a:r>
          </a:p>
          <a:p>
            <a:r>
              <a:rPr lang="en-US" b="1" dirty="0" smtClean="0"/>
              <a:t>Based on similarity matrices (PAM o BLOSUM)</a:t>
            </a:r>
            <a:r>
              <a:rPr lang="en-US" dirty="0" smtClean="0"/>
              <a:t> which assign positive scores to identical or similar amino acids and negative scores to dissimilar amino acids and gaps</a:t>
            </a:r>
          </a:p>
          <a:p>
            <a:endParaRPr lang="en-US" dirty="0"/>
          </a:p>
        </p:txBody>
      </p:sp>
    </p:spTree>
    <p:extLst>
      <p:ext uri="{BB962C8B-B14F-4D97-AF65-F5344CB8AC3E}">
        <p14:creationId xmlns:p14="http://schemas.microsoft.com/office/powerpoint/2010/main" val="11608751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5"/>
            <a:ext cx="10515600" cy="601827"/>
          </a:xfrm>
        </p:spPr>
        <p:txBody>
          <a:bodyPr>
            <a:normAutofit fontScale="90000"/>
          </a:bodyPr>
          <a:lstStyle/>
          <a:p>
            <a:r>
              <a:rPr lang="it-IT" dirty="0" smtClean="0"/>
              <a:t>Some </a:t>
            </a:r>
            <a:r>
              <a:rPr lang="it-IT" dirty="0" err="1" smtClean="0"/>
              <a:t>basic</a:t>
            </a:r>
            <a:r>
              <a:rPr lang="it-IT" dirty="0" smtClean="0"/>
              <a:t> </a:t>
            </a:r>
            <a:r>
              <a:rPr lang="it-IT" dirty="0" err="1" smtClean="0"/>
              <a:t>concepts</a:t>
            </a:r>
            <a:r>
              <a:rPr lang="it-IT" dirty="0" smtClean="0"/>
              <a:t> for </a:t>
            </a:r>
            <a:r>
              <a:rPr lang="it-IT" dirty="0" err="1" smtClean="0"/>
              <a:t>bioinformatics</a:t>
            </a:r>
            <a:r>
              <a:rPr lang="it-IT" dirty="0" smtClean="0"/>
              <a:t> </a:t>
            </a:r>
            <a:r>
              <a:rPr lang="it-IT" dirty="0" err="1" smtClean="0"/>
              <a:t>noobs</a:t>
            </a:r>
            <a:endParaRPr lang="en-US" dirty="0"/>
          </a:p>
        </p:txBody>
      </p:sp>
      <p:pic>
        <p:nvPicPr>
          <p:cNvPr id="1026" name="Picture 2" descr="https://3.bp.blogspot.com/-fygzyaM9OhI/VzE8A72i9rI/AAAAAAAADrA/o2w8q_4zm6UOBl_dOwCjgPLWCCnhbe0-QCLcB/w1200-h630-p-k-no-nu/local%2Bvs%2Bglobal%2Balignmen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3533392"/>
            <a:ext cx="4983983" cy="2616591"/>
          </a:xfrm>
          <a:prstGeom prst="rect">
            <a:avLst/>
          </a:prstGeom>
          <a:noFill/>
          <a:extLst>
            <a:ext uri="{909E8E84-426E-40DD-AFC4-6F175D3DCCD1}">
              <a14:hiddenFill xmlns:a14="http://schemas.microsoft.com/office/drawing/2010/main">
                <a:solidFill>
                  <a:srgbClr val="FFFFFF"/>
                </a:solidFill>
              </a14:hiddenFill>
            </a:ext>
          </a:extLst>
        </p:spPr>
      </p:pic>
      <p:sp>
        <p:nvSpPr>
          <p:cNvPr id="4" name="CasellaDiTesto 3"/>
          <p:cNvSpPr txBox="1"/>
          <p:nvPr/>
        </p:nvSpPr>
        <p:spPr>
          <a:xfrm>
            <a:off x="838200" y="1292773"/>
            <a:ext cx="4792169" cy="2031325"/>
          </a:xfrm>
          <a:prstGeom prst="rect">
            <a:avLst/>
          </a:prstGeom>
          <a:noFill/>
        </p:spPr>
        <p:txBody>
          <a:bodyPr wrap="square" rtlCol="0">
            <a:spAutoFit/>
          </a:bodyPr>
          <a:lstStyle/>
          <a:p>
            <a:r>
              <a:rPr lang="it-IT" b="1" dirty="0" smtClean="0"/>
              <a:t>Local vs global </a:t>
            </a:r>
            <a:r>
              <a:rPr lang="it-IT" b="1" dirty="0" err="1" smtClean="0"/>
              <a:t>alignment</a:t>
            </a:r>
            <a:endParaRPr lang="it-IT" b="1" dirty="0" smtClean="0"/>
          </a:p>
          <a:p>
            <a:endParaRPr lang="en-US" dirty="0" smtClean="0"/>
          </a:p>
          <a:p>
            <a:r>
              <a:rPr lang="en-US" dirty="0" smtClean="0"/>
              <a:t>An example can be seen below… which one is the «best» alignment?</a:t>
            </a:r>
          </a:p>
          <a:p>
            <a:endParaRPr lang="en-US" dirty="0" smtClean="0"/>
          </a:p>
          <a:p>
            <a:r>
              <a:rPr lang="en-US" dirty="0" smtClean="0"/>
              <a:t>We need to thing about what we are mostly interested into</a:t>
            </a:r>
            <a:endParaRPr lang="en-US" dirty="0"/>
          </a:p>
        </p:txBody>
      </p:sp>
      <p:sp>
        <p:nvSpPr>
          <p:cNvPr id="6" name="CasellaDiTesto 5"/>
          <p:cNvSpPr txBox="1"/>
          <p:nvPr/>
        </p:nvSpPr>
        <p:spPr>
          <a:xfrm>
            <a:off x="6403427" y="1292773"/>
            <a:ext cx="4792169" cy="2308324"/>
          </a:xfrm>
          <a:prstGeom prst="rect">
            <a:avLst/>
          </a:prstGeom>
          <a:noFill/>
        </p:spPr>
        <p:txBody>
          <a:bodyPr wrap="square" rtlCol="0">
            <a:spAutoFit/>
          </a:bodyPr>
          <a:lstStyle/>
          <a:p>
            <a:r>
              <a:rPr lang="en-US" b="1" dirty="0" smtClean="0"/>
              <a:t>Similarity matrix</a:t>
            </a:r>
          </a:p>
          <a:p>
            <a:endParaRPr lang="en-US" dirty="0" smtClean="0"/>
          </a:p>
          <a:p>
            <a:r>
              <a:rPr lang="en-US" dirty="0" smtClean="0"/>
              <a:t>Two-entry matrix with positive and negative scores calculated based on the similarity among amino acids (i.e. charge, hydrophobicity, etc.)</a:t>
            </a:r>
          </a:p>
          <a:p>
            <a:endParaRPr lang="en-US" dirty="0" smtClean="0"/>
          </a:p>
          <a:p>
            <a:r>
              <a:rPr lang="en-US" dirty="0" smtClean="0"/>
              <a:t>Can be of two types, PAM or BLOSUM, and they have a numeric index (e.g. PAM250)</a:t>
            </a:r>
            <a:endParaRPr lang="en-US" dirty="0"/>
          </a:p>
        </p:txBody>
      </p:sp>
      <p:pic>
        <p:nvPicPr>
          <p:cNvPr id="5" name="Immagine 4"/>
          <p:cNvPicPr>
            <a:picLocks noChangeAspect="1"/>
          </p:cNvPicPr>
          <p:nvPr/>
        </p:nvPicPr>
        <p:blipFill>
          <a:blip r:embed="rId3"/>
          <a:stretch>
            <a:fillRect/>
          </a:stretch>
        </p:blipFill>
        <p:spPr>
          <a:xfrm>
            <a:off x="6403427" y="3533392"/>
            <a:ext cx="5231031" cy="2885901"/>
          </a:xfrm>
          <a:prstGeom prst="rect">
            <a:avLst/>
          </a:prstGeom>
        </p:spPr>
      </p:pic>
    </p:spTree>
    <p:extLst>
      <p:ext uri="{BB962C8B-B14F-4D97-AF65-F5344CB8AC3E}">
        <p14:creationId xmlns:p14="http://schemas.microsoft.com/office/powerpoint/2010/main" val="309240818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838200" y="365126"/>
            <a:ext cx="10515600" cy="633358"/>
          </a:xfrm>
        </p:spPr>
        <p:txBody>
          <a:bodyPr>
            <a:normAutofit fontScale="90000"/>
          </a:bodyPr>
          <a:lstStyle/>
          <a:p>
            <a:r>
              <a:rPr lang="it-IT" dirty="0" smtClean="0"/>
              <a:t>A </a:t>
            </a:r>
            <a:r>
              <a:rPr lang="en-US" dirty="0" smtClean="0"/>
              <a:t>heuristic approach to sequence alignment</a:t>
            </a:r>
            <a:endParaRPr lang="en-US" dirty="0"/>
          </a:p>
        </p:txBody>
      </p:sp>
      <p:sp>
        <p:nvSpPr>
          <p:cNvPr id="3" name="Segnaposto contenuto 2"/>
          <p:cNvSpPr>
            <a:spLocks noGrp="1"/>
          </p:cNvSpPr>
          <p:nvPr>
            <p:ph idx="1"/>
          </p:nvPr>
        </p:nvSpPr>
        <p:spPr>
          <a:xfrm>
            <a:off x="838200" y="1438440"/>
            <a:ext cx="10515600" cy="4351338"/>
          </a:xfrm>
        </p:spPr>
        <p:txBody>
          <a:bodyPr/>
          <a:lstStyle/>
          <a:p>
            <a:pPr marL="0" indent="0">
              <a:buNone/>
            </a:pPr>
            <a:r>
              <a:rPr lang="en-US" dirty="0" smtClean="0"/>
              <a:t>Sequence similarity searches are carried out in enormous databases… we simply can’t expect to evaluate all alignment possibilities</a:t>
            </a:r>
          </a:p>
          <a:p>
            <a:pPr marL="0" indent="0">
              <a:buNone/>
            </a:pPr>
            <a:r>
              <a:rPr lang="en-US" dirty="0" smtClean="0"/>
              <a:t>N.B. the graphs below are in Log10 scale!!!</a:t>
            </a:r>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30332" y="2827349"/>
            <a:ext cx="10058400" cy="3854327"/>
          </a:xfrm>
          <a:prstGeom prst="rect">
            <a:avLst/>
          </a:prstGeom>
        </p:spPr>
      </p:pic>
    </p:spTree>
    <p:extLst>
      <p:ext uri="{BB962C8B-B14F-4D97-AF65-F5344CB8AC3E}">
        <p14:creationId xmlns:p14="http://schemas.microsoft.com/office/powerpoint/2010/main" val="14522789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image.slidesharecdn.com/blast-160628073837/95/blast-11-638.jpg?cb=146710036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96634" y="365125"/>
            <a:ext cx="7741026" cy="58118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469018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BLAST parameters</a:t>
            </a:r>
            <a:endParaRPr lang="it-IT" dirty="0"/>
          </a:p>
        </p:txBody>
      </p:sp>
      <p:sp>
        <p:nvSpPr>
          <p:cNvPr id="3" name="Content Placeholder 2"/>
          <p:cNvSpPr>
            <a:spLocks noGrp="1"/>
          </p:cNvSpPr>
          <p:nvPr>
            <p:ph idx="1"/>
          </p:nvPr>
        </p:nvSpPr>
        <p:spPr/>
        <p:txBody>
          <a:bodyPr/>
          <a:lstStyle/>
          <a:p>
            <a:r>
              <a:rPr lang="it-IT" dirty="0" smtClean="0"/>
              <a:t>Depend on the type of BLAST!</a:t>
            </a:r>
          </a:p>
          <a:p>
            <a:r>
              <a:rPr lang="it-IT" dirty="0" smtClean="0"/>
              <a:t>We can </a:t>
            </a:r>
            <a:r>
              <a:rPr lang="it-IT" dirty="0" smtClean="0">
                <a:solidFill>
                  <a:srgbClr val="FF0000"/>
                </a:solidFill>
              </a:rPr>
              <a:t>limit the database to taxonomical entries </a:t>
            </a:r>
            <a:r>
              <a:rPr lang="it-IT" dirty="0" smtClean="0"/>
              <a:t>(e.g. Metazoa, Bacteria, Homo sapiens, Primates, etc.)</a:t>
            </a:r>
          </a:p>
          <a:p>
            <a:r>
              <a:rPr lang="it-IT" dirty="0" smtClean="0">
                <a:solidFill>
                  <a:srgbClr val="FF0000"/>
                </a:solidFill>
              </a:rPr>
              <a:t>Word size (W): </a:t>
            </a:r>
            <a:r>
              <a:rPr lang="it-IT" dirty="0" smtClean="0"/>
              <a:t>«word» use to nucleate regions of similarity: high W -&gt; higher speed, lower sensitivity; low W: slower speed, higher sentitivity</a:t>
            </a:r>
          </a:p>
          <a:p>
            <a:r>
              <a:rPr lang="it-IT" dirty="0" smtClean="0">
                <a:solidFill>
                  <a:srgbClr val="FF0000"/>
                </a:solidFill>
              </a:rPr>
              <a:t>Substitution matrix</a:t>
            </a:r>
            <a:r>
              <a:rPr lang="it-IT" dirty="0" smtClean="0"/>
              <a:t>: PAM/BLOSUM. In BLASTn match/mismatch</a:t>
            </a:r>
          </a:p>
          <a:p>
            <a:r>
              <a:rPr lang="it-IT" dirty="0" smtClean="0">
                <a:solidFill>
                  <a:srgbClr val="FF0000"/>
                </a:solidFill>
              </a:rPr>
              <a:t>Gap cost</a:t>
            </a:r>
            <a:r>
              <a:rPr lang="it-IT" dirty="0" smtClean="0"/>
              <a:t>: penalties applied to gap existence and extension</a:t>
            </a:r>
          </a:p>
          <a:p>
            <a:endParaRPr lang="it-IT" dirty="0" smtClean="0"/>
          </a:p>
          <a:p>
            <a:endParaRPr lang="it-IT" dirty="0"/>
          </a:p>
        </p:txBody>
      </p:sp>
    </p:spTree>
    <p:extLst>
      <p:ext uri="{BB962C8B-B14F-4D97-AF65-F5344CB8AC3E}">
        <p14:creationId xmlns:p14="http://schemas.microsoft.com/office/powerpoint/2010/main" val="413394249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How to intepret BLAST results?</a:t>
            </a:r>
            <a:endParaRPr lang="it-IT" dirty="0"/>
          </a:p>
        </p:txBody>
      </p:sp>
      <p:sp>
        <p:nvSpPr>
          <p:cNvPr id="3" name="Content Placeholder 2"/>
          <p:cNvSpPr>
            <a:spLocks noGrp="1"/>
          </p:cNvSpPr>
          <p:nvPr>
            <p:ph idx="1"/>
          </p:nvPr>
        </p:nvSpPr>
        <p:spPr>
          <a:xfrm>
            <a:off x="838200" y="1690688"/>
            <a:ext cx="9240982" cy="1218911"/>
          </a:xfrm>
        </p:spPr>
        <p:txBody>
          <a:bodyPr>
            <a:normAutofit fontScale="92500"/>
          </a:bodyPr>
          <a:lstStyle/>
          <a:p>
            <a:r>
              <a:rPr lang="it-IT" dirty="0" smtClean="0"/>
              <a:t>All the parameters mentioned above are combined to give you an </a:t>
            </a:r>
            <a:r>
              <a:rPr lang="it-IT" dirty="0" smtClean="0">
                <a:solidFill>
                  <a:srgbClr val="FF0000"/>
                </a:solidFill>
              </a:rPr>
              <a:t>e-value: </a:t>
            </a:r>
            <a:r>
              <a:rPr lang="en-US" dirty="0"/>
              <a:t>describes the number of hits one can "expect" to see just by chance when searching a database of a particular size</a:t>
            </a:r>
          </a:p>
          <a:p>
            <a:pPr marL="0" indent="0">
              <a:buNone/>
            </a:pPr>
            <a:endParaRPr lang="it-IT" dirty="0" smtClean="0">
              <a:solidFill>
                <a:srgbClr val="FF0000"/>
              </a:solidFill>
            </a:endParaRPr>
          </a:p>
          <a:p>
            <a:endParaRPr lang="it-IT" dirty="0"/>
          </a:p>
        </p:txBody>
      </p:sp>
      <p:pic>
        <p:nvPicPr>
          <p:cNvPr id="2050" name="Picture 2" descr="https://hslnews.files.wordpress.com/2015/07/blastgraphicsummary.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9725" y="3016251"/>
            <a:ext cx="8972550" cy="3619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0923462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ANNOTATION: AN EXAMPLE</a:t>
            </a:r>
            <a:endParaRPr lang="it-IT" dirty="0"/>
          </a:p>
        </p:txBody>
      </p:sp>
      <p:sp>
        <p:nvSpPr>
          <p:cNvPr id="3" name="Content Placeholder 2"/>
          <p:cNvSpPr>
            <a:spLocks noGrp="1"/>
          </p:cNvSpPr>
          <p:nvPr>
            <p:ph idx="1"/>
          </p:nvPr>
        </p:nvSpPr>
        <p:spPr>
          <a:xfrm>
            <a:off x="838199" y="1825625"/>
            <a:ext cx="11006959" cy="4351338"/>
          </a:xfrm>
        </p:spPr>
        <p:txBody>
          <a:bodyPr/>
          <a:lstStyle/>
          <a:p>
            <a:r>
              <a:rPr lang="en-US" sz="2400" dirty="0" smtClean="0"/>
              <a:t>Let’s examine this example entry, taken from the </a:t>
            </a:r>
            <a:r>
              <a:rPr lang="en-US" sz="2400" dirty="0" err="1" smtClean="0"/>
              <a:t>UniProt</a:t>
            </a:r>
            <a:r>
              <a:rPr lang="en-US" sz="2400" dirty="0" smtClean="0"/>
              <a:t> protein sequence database</a:t>
            </a:r>
          </a:p>
          <a:p>
            <a:r>
              <a:rPr lang="en-US" sz="2400" dirty="0">
                <a:hlinkClick r:id="rId2"/>
              </a:rPr>
              <a:t>https://</a:t>
            </a:r>
            <a:r>
              <a:rPr lang="en-US" sz="2400" dirty="0" smtClean="0">
                <a:hlinkClick r:id="rId2"/>
              </a:rPr>
              <a:t>www.uniprot.org/uniprot/K4IM99</a:t>
            </a:r>
            <a:r>
              <a:rPr lang="en-US" sz="2400" dirty="0" smtClean="0"/>
              <a:t> </a:t>
            </a:r>
          </a:p>
          <a:p>
            <a:endParaRPr lang="en-US" dirty="0" smtClean="0"/>
          </a:p>
        </p:txBody>
      </p:sp>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41426" y="3005959"/>
            <a:ext cx="7250573" cy="3852041"/>
          </a:xfrm>
          <a:prstGeom prst="rect">
            <a:avLst/>
          </a:prstGeom>
        </p:spPr>
      </p:pic>
      <p:sp>
        <p:nvSpPr>
          <p:cNvPr id="6" name="CasellaDiTesto 5"/>
          <p:cNvSpPr txBox="1"/>
          <p:nvPr/>
        </p:nvSpPr>
        <p:spPr>
          <a:xfrm>
            <a:off x="838199" y="3331779"/>
            <a:ext cx="3756386" cy="2585323"/>
          </a:xfrm>
          <a:prstGeom prst="rect">
            <a:avLst/>
          </a:prstGeom>
          <a:noFill/>
        </p:spPr>
        <p:txBody>
          <a:bodyPr wrap="square" rtlCol="0">
            <a:spAutoFit/>
          </a:bodyPr>
          <a:lstStyle/>
          <a:p>
            <a:r>
              <a:rPr lang="en-US" dirty="0" smtClean="0"/>
              <a:t>This is just one of the many sequence databases available. </a:t>
            </a:r>
            <a:r>
              <a:rPr lang="en-US" dirty="0" err="1" smtClean="0"/>
              <a:t>UniProt</a:t>
            </a:r>
            <a:r>
              <a:rPr lang="en-US" dirty="0" smtClean="0"/>
              <a:t> is specifically used for protein data, whereas </a:t>
            </a:r>
            <a:r>
              <a:rPr lang="en-US" dirty="0" err="1" smtClean="0"/>
              <a:t>GenBank</a:t>
            </a:r>
            <a:r>
              <a:rPr lang="en-US" dirty="0" smtClean="0"/>
              <a:t> is used for nucleotide data</a:t>
            </a:r>
          </a:p>
          <a:p>
            <a:endParaRPr lang="it-IT" dirty="0"/>
          </a:p>
          <a:p>
            <a:r>
              <a:rPr lang="it-IT" dirty="0" err="1" smtClean="0"/>
              <a:t>Annotations</a:t>
            </a:r>
            <a:r>
              <a:rPr lang="it-IT" dirty="0" smtClean="0"/>
              <a:t> are </a:t>
            </a:r>
            <a:r>
              <a:rPr lang="it-IT" dirty="0" err="1" smtClean="0"/>
              <a:t>placed</a:t>
            </a:r>
            <a:r>
              <a:rPr lang="it-IT" dirty="0" smtClean="0"/>
              <a:t> under </a:t>
            </a:r>
            <a:r>
              <a:rPr lang="it-IT" dirty="0" err="1" smtClean="0"/>
              <a:t>different</a:t>
            </a:r>
            <a:r>
              <a:rPr lang="it-IT" dirty="0"/>
              <a:t> </a:t>
            </a:r>
            <a:r>
              <a:rPr lang="it-IT" dirty="0" err="1" smtClean="0"/>
              <a:t>sections</a:t>
            </a:r>
            <a:r>
              <a:rPr lang="it-IT" dirty="0" smtClean="0"/>
              <a:t> (e.g. </a:t>
            </a:r>
            <a:r>
              <a:rPr lang="it-IT" dirty="0" err="1" smtClean="0"/>
              <a:t>Function</a:t>
            </a:r>
            <a:r>
              <a:rPr lang="it-IT" dirty="0" smtClean="0"/>
              <a:t>, </a:t>
            </a:r>
            <a:r>
              <a:rPr lang="it-IT" dirty="0" err="1" smtClean="0"/>
              <a:t>Names</a:t>
            </a:r>
            <a:r>
              <a:rPr lang="it-IT" dirty="0" smtClean="0"/>
              <a:t> &amp; </a:t>
            </a:r>
            <a:r>
              <a:rPr lang="it-IT" dirty="0" err="1" smtClean="0"/>
              <a:t>taxonomy</a:t>
            </a:r>
            <a:r>
              <a:rPr lang="it-IT" dirty="0" smtClean="0"/>
              <a:t>, </a:t>
            </a:r>
            <a:r>
              <a:rPr lang="it-IT" dirty="0" err="1" smtClean="0"/>
              <a:t>ecc</a:t>
            </a:r>
            <a:r>
              <a:rPr lang="it-IT" dirty="0" smtClean="0"/>
              <a:t>).</a:t>
            </a:r>
            <a:endParaRPr lang="en-US" dirty="0"/>
          </a:p>
        </p:txBody>
      </p:sp>
    </p:spTree>
    <p:extLst>
      <p:ext uri="{BB962C8B-B14F-4D97-AF65-F5344CB8AC3E}">
        <p14:creationId xmlns:p14="http://schemas.microsoft.com/office/powerpoint/2010/main" val="13586640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How to intepret BLAST results?</a:t>
            </a:r>
            <a:endParaRPr lang="it-IT" dirty="0"/>
          </a:p>
        </p:txBody>
      </p:sp>
      <p:sp>
        <p:nvSpPr>
          <p:cNvPr id="3" name="Content Placeholder 2"/>
          <p:cNvSpPr>
            <a:spLocks noGrp="1"/>
          </p:cNvSpPr>
          <p:nvPr>
            <p:ph idx="1"/>
          </p:nvPr>
        </p:nvSpPr>
        <p:spPr>
          <a:xfrm>
            <a:off x="838199" y="1690688"/>
            <a:ext cx="9745717" cy="4174083"/>
          </a:xfrm>
        </p:spPr>
        <p:txBody>
          <a:bodyPr>
            <a:normAutofit lnSpcReduction="10000"/>
          </a:bodyPr>
          <a:lstStyle/>
          <a:p>
            <a:pPr algn="just"/>
            <a:r>
              <a:rPr lang="en-US" dirty="0" smtClean="0"/>
              <a:t>Results will be ordered from the «best» result to the «worst» result, i.e. from the most the least significant hit</a:t>
            </a:r>
          </a:p>
          <a:p>
            <a:pPr algn="just"/>
            <a:r>
              <a:rPr lang="en-US" dirty="0" smtClean="0"/>
              <a:t>Basically, the significance of each hit is evaluated by the alignment score of the alignment between your </a:t>
            </a:r>
            <a:r>
              <a:rPr lang="en-US" b="1" u="sng" dirty="0" smtClean="0"/>
              <a:t>query</a:t>
            </a:r>
            <a:r>
              <a:rPr lang="en-US" dirty="0" smtClean="0"/>
              <a:t> sequence (input) and the </a:t>
            </a:r>
            <a:r>
              <a:rPr lang="en-US" b="1" u="sng" dirty="0" smtClean="0"/>
              <a:t>subject</a:t>
            </a:r>
            <a:r>
              <a:rPr lang="en-US" dirty="0" smtClean="0"/>
              <a:t> sequence (the hit found in the database)</a:t>
            </a:r>
          </a:p>
          <a:p>
            <a:pPr algn="just"/>
            <a:r>
              <a:rPr lang="en-US" b="1" dirty="0" smtClean="0">
                <a:solidFill>
                  <a:srgbClr val="FF0000"/>
                </a:solidFill>
              </a:rPr>
              <a:t>The lower the e-value, the better the result</a:t>
            </a:r>
            <a:r>
              <a:rPr lang="en-US" dirty="0" smtClean="0"/>
              <a:t>, i.e. highly significant hits will tend to have an-value = 0 or very close to 0</a:t>
            </a:r>
          </a:p>
          <a:p>
            <a:pPr algn="just"/>
            <a:r>
              <a:rPr lang="en-US" dirty="0" smtClean="0"/>
              <a:t>The e-value depends on the score of the alignment, determined by the </a:t>
            </a:r>
            <a:r>
              <a:rPr lang="en-US" b="1" dirty="0" smtClean="0"/>
              <a:t>similarity between the query and the subject </a:t>
            </a:r>
            <a:r>
              <a:rPr lang="en-US" dirty="0" smtClean="0"/>
              <a:t>(calculated with a PAM/BLOSUM matrix) and by the </a:t>
            </a:r>
            <a:r>
              <a:rPr lang="en-US" b="1" dirty="0" smtClean="0"/>
              <a:t>length of the </a:t>
            </a:r>
            <a:r>
              <a:rPr lang="en-US" b="1" dirty="0" err="1" smtClean="0"/>
              <a:t>ali</a:t>
            </a:r>
            <a:r>
              <a:rPr lang="it-IT" b="1" dirty="0" err="1" smtClean="0"/>
              <a:t>gnment</a:t>
            </a:r>
            <a:endParaRPr lang="en-US" b="1" dirty="0"/>
          </a:p>
          <a:p>
            <a:pPr marL="0" indent="0">
              <a:buNone/>
            </a:pPr>
            <a:endParaRPr lang="it-IT" dirty="0" smtClean="0">
              <a:solidFill>
                <a:srgbClr val="FF0000"/>
              </a:solidFill>
            </a:endParaRPr>
          </a:p>
          <a:p>
            <a:endParaRPr lang="it-IT" dirty="0"/>
          </a:p>
        </p:txBody>
      </p:sp>
    </p:spTree>
    <p:extLst>
      <p:ext uri="{BB962C8B-B14F-4D97-AF65-F5344CB8AC3E}">
        <p14:creationId xmlns:p14="http://schemas.microsoft.com/office/powerpoint/2010/main" val="378361355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BLAST in genomic studies</a:t>
            </a:r>
            <a:endParaRPr lang="it-IT" dirty="0"/>
          </a:p>
        </p:txBody>
      </p:sp>
      <p:sp>
        <p:nvSpPr>
          <p:cNvPr id="3" name="Content Placeholder 2"/>
          <p:cNvSpPr>
            <a:spLocks noGrp="1"/>
          </p:cNvSpPr>
          <p:nvPr>
            <p:ph idx="1"/>
          </p:nvPr>
        </p:nvSpPr>
        <p:spPr/>
        <p:txBody>
          <a:bodyPr/>
          <a:lstStyle/>
          <a:p>
            <a:r>
              <a:rPr lang="it-IT" dirty="0" smtClean="0">
                <a:solidFill>
                  <a:srgbClr val="FF0000"/>
                </a:solidFill>
              </a:rPr>
              <a:t>Annotation of intron/exon regions</a:t>
            </a:r>
            <a:r>
              <a:rPr lang="it-IT" dirty="0" smtClean="0"/>
              <a:t>: mRNAs (query) vs genome (database)</a:t>
            </a:r>
          </a:p>
          <a:p>
            <a:r>
              <a:rPr lang="it-IT" dirty="0" smtClean="0">
                <a:solidFill>
                  <a:srgbClr val="FF0000"/>
                </a:solidFill>
              </a:rPr>
              <a:t>Functional annotation of genes </a:t>
            </a:r>
            <a:r>
              <a:rPr lang="it-IT" dirty="0" smtClean="0"/>
              <a:t>(by similarity/orthologies): similar genes in different species are likely to encode proteins with similar/identical functions</a:t>
            </a:r>
          </a:p>
          <a:p>
            <a:r>
              <a:rPr lang="it-IT" dirty="0" smtClean="0">
                <a:solidFill>
                  <a:srgbClr val="FF0000"/>
                </a:solidFill>
              </a:rPr>
              <a:t>Gene prediction</a:t>
            </a:r>
            <a:r>
              <a:rPr lang="it-IT" dirty="0" smtClean="0"/>
              <a:t>: annotation of genes by similarity. E.g. The position and intron/exon organization can be inferred by BLASTing human mRNAs vs the orangutan genome</a:t>
            </a:r>
          </a:p>
          <a:p>
            <a:r>
              <a:rPr lang="it-IT" dirty="0" smtClean="0"/>
              <a:t>Different applications: </a:t>
            </a:r>
            <a:r>
              <a:rPr lang="it-IT" dirty="0" smtClean="0">
                <a:solidFill>
                  <a:srgbClr val="FF0000"/>
                </a:solidFill>
              </a:rPr>
              <a:t>metagenomics</a:t>
            </a:r>
            <a:r>
              <a:rPr lang="it-IT" dirty="0" smtClean="0"/>
              <a:t> (OTUs assignment), </a:t>
            </a:r>
            <a:r>
              <a:rPr lang="it-IT" dirty="0" smtClean="0">
                <a:solidFill>
                  <a:srgbClr val="FF0000"/>
                </a:solidFill>
              </a:rPr>
              <a:t>comparative genomics/phylogenomics </a:t>
            </a:r>
            <a:r>
              <a:rPr lang="it-IT" dirty="0" smtClean="0"/>
              <a:t>and many others!</a:t>
            </a:r>
          </a:p>
          <a:p>
            <a:endParaRPr lang="it-IT" dirty="0"/>
          </a:p>
        </p:txBody>
      </p:sp>
    </p:spTree>
    <p:extLst>
      <p:ext uri="{BB962C8B-B14F-4D97-AF65-F5344CB8AC3E}">
        <p14:creationId xmlns:p14="http://schemas.microsoft.com/office/powerpoint/2010/main" val="126036255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26948"/>
          </a:xfrm>
        </p:spPr>
        <p:txBody>
          <a:bodyPr>
            <a:normAutofit fontScale="90000"/>
          </a:bodyPr>
          <a:lstStyle/>
          <a:p>
            <a:r>
              <a:rPr lang="en-US" sz="3200" dirty="0" smtClean="0"/>
              <a:t>Be careful with your interpretation!</a:t>
            </a:r>
            <a:br>
              <a:rPr lang="en-US" sz="3200" dirty="0" smtClean="0"/>
            </a:br>
            <a:r>
              <a:rPr lang="en-US" sz="3200" dirty="0" err="1" smtClean="0"/>
              <a:t>SIMILARITYvs</a:t>
            </a:r>
            <a:r>
              <a:rPr lang="en-US" sz="3200" dirty="0" smtClean="0"/>
              <a:t> HOMOLOGY</a:t>
            </a:r>
            <a:endParaRPr lang="en-US" sz="3200" dirty="0"/>
          </a:p>
        </p:txBody>
      </p:sp>
      <p:sp>
        <p:nvSpPr>
          <p:cNvPr id="3" name="Content Placeholder 2"/>
          <p:cNvSpPr>
            <a:spLocks noGrp="1"/>
          </p:cNvSpPr>
          <p:nvPr>
            <p:ph idx="1"/>
          </p:nvPr>
        </p:nvSpPr>
        <p:spPr/>
        <p:txBody>
          <a:bodyPr>
            <a:normAutofit fontScale="92500" lnSpcReduction="10000"/>
          </a:bodyPr>
          <a:lstStyle/>
          <a:p>
            <a:r>
              <a:rPr lang="en-US" dirty="0" smtClean="0"/>
              <a:t>We need to pay attention to the different meaning of these two words in a biological context. They are not synonymous and considering them as such would be a mistake</a:t>
            </a:r>
          </a:p>
          <a:p>
            <a:pPr marL="45720" indent="0">
              <a:buNone/>
            </a:pPr>
            <a:r>
              <a:rPr lang="en-US" sz="2600" b="1" u="sng" dirty="0" smtClean="0"/>
              <a:t>SIMILARITY</a:t>
            </a:r>
            <a:r>
              <a:rPr lang="en-US" sz="2600" dirty="0" smtClean="0"/>
              <a:t>: does not imply any hypothesis concerning the reasons behind similarity itself</a:t>
            </a:r>
          </a:p>
          <a:p>
            <a:pPr marL="45720" indent="0">
              <a:buNone/>
            </a:pPr>
            <a:endParaRPr lang="en-US" sz="2600" dirty="0" smtClean="0"/>
          </a:p>
          <a:p>
            <a:pPr marL="45720" indent="0">
              <a:buNone/>
            </a:pPr>
            <a:r>
              <a:rPr lang="en-US" sz="2600" b="1" u="sng" dirty="0" smtClean="0"/>
              <a:t>HOMOLOGY</a:t>
            </a:r>
            <a:r>
              <a:rPr lang="en-US" sz="2600" dirty="0" smtClean="0"/>
              <a:t>: two sequences are homologous if the share the same phylogenetic ancestry</a:t>
            </a:r>
          </a:p>
          <a:p>
            <a:endParaRPr lang="en-US" dirty="0" smtClean="0"/>
          </a:p>
          <a:p>
            <a:r>
              <a:rPr lang="en-US" dirty="0" smtClean="0"/>
              <a:t>Biological similarity is often due </a:t>
            </a:r>
            <a:r>
              <a:rPr lang="en-US" dirty="0" err="1" smtClean="0"/>
              <a:t>ti</a:t>
            </a:r>
            <a:r>
              <a:rPr lang="en-US" dirty="0" smtClean="0"/>
              <a:t> homology, but it can also </a:t>
            </a:r>
            <a:r>
              <a:rPr lang="en-US" dirty="0" err="1" smtClean="0"/>
              <a:t>occurr</a:t>
            </a:r>
            <a:r>
              <a:rPr lang="en-US" dirty="0" smtClean="0"/>
              <a:t> by chance or be linked to </a:t>
            </a:r>
            <a:r>
              <a:rPr lang="en-US" b="1" dirty="0" smtClean="0"/>
              <a:t>adaptive convergence</a:t>
            </a:r>
            <a:endParaRPr lang="en-US" b="1" dirty="0"/>
          </a:p>
        </p:txBody>
      </p:sp>
    </p:spTree>
    <p:extLst>
      <p:ext uri="{BB962C8B-B14F-4D97-AF65-F5344CB8AC3E}">
        <p14:creationId xmlns:p14="http://schemas.microsoft.com/office/powerpoint/2010/main" val="3047669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345394"/>
            <a:ext cx="9509760" cy="797606"/>
          </a:xfrm>
        </p:spPr>
        <p:txBody>
          <a:bodyPr>
            <a:noAutofit/>
          </a:bodyPr>
          <a:lstStyle/>
          <a:p>
            <a:r>
              <a:rPr lang="it-IT" sz="2400" dirty="0" smtClean="0"/>
              <a:t>HOMOPLASY: SIMILAR FEATURES WITH INDEPENDENT EVOLUTIONARY ORIGIN (CONVERGENT EVOLUTION)</a:t>
            </a:r>
            <a:endParaRPr lang="it-IT" sz="2400" dirty="0"/>
          </a:p>
        </p:txBody>
      </p:sp>
      <p:pic>
        <p:nvPicPr>
          <p:cNvPr id="1026" name="Picture 2" descr="http://perfscience.com/sites/default/files/field/image/bat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2678" y="1527879"/>
            <a:ext cx="5098184" cy="2039274"/>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376121" y="1547101"/>
            <a:ext cx="4597111" cy="2049025"/>
          </a:xfrm>
          <a:prstGeom prst="rect">
            <a:avLst/>
          </a:prstGeom>
        </p:spPr>
      </p:pic>
      <p:pic>
        <p:nvPicPr>
          <p:cNvPr id="5" name="Picture 4"/>
          <p:cNvPicPr>
            <a:picLocks noChangeAspect="1"/>
          </p:cNvPicPr>
          <p:nvPr/>
        </p:nvPicPr>
        <p:blipFill>
          <a:blip r:embed="rId4"/>
          <a:stretch>
            <a:fillRect/>
          </a:stretch>
        </p:blipFill>
        <p:spPr>
          <a:xfrm>
            <a:off x="1341120" y="4074843"/>
            <a:ext cx="4221300" cy="2304126"/>
          </a:xfrm>
          <a:prstGeom prst="rect">
            <a:avLst/>
          </a:prstGeom>
        </p:spPr>
      </p:pic>
      <p:pic>
        <p:nvPicPr>
          <p:cNvPr id="6" name="Picture 5"/>
          <p:cNvPicPr>
            <a:picLocks noChangeAspect="1"/>
          </p:cNvPicPr>
          <p:nvPr/>
        </p:nvPicPr>
        <p:blipFill>
          <a:blip r:embed="rId5"/>
          <a:stretch>
            <a:fillRect/>
          </a:stretch>
        </p:blipFill>
        <p:spPr>
          <a:xfrm>
            <a:off x="6906489" y="4000226"/>
            <a:ext cx="3536373" cy="2453359"/>
          </a:xfrm>
          <a:prstGeom prst="rect">
            <a:avLst/>
          </a:prstGeom>
        </p:spPr>
      </p:pic>
    </p:spTree>
    <p:extLst>
      <p:ext uri="{BB962C8B-B14F-4D97-AF65-F5344CB8AC3E}">
        <p14:creationId xmlns:p14="http://schemas.microsoft.com/office/powerpoint/2010/main" val="29935208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330729" y="675823"/>
            <a:ext cx="9122526" cy="1942686"/>
          </a:xfrm>
        </p:spPr>
        <p:txBody>
          <a:bodyPr>
            <a:normAutofit lnSpcReduction="10000"/>
          </a:bodyPr>
          <a:lstStyle/>
          <a:p>
            <a:r>
              <a:rPr lang="it-IT" dirty="0" err="1" smtClean="0"/>
              <a:t>It</a:t>
            </a:r>
            <a:r>
              <a:rPr lang="en-US" dirty="0" smtClean="0"/>
              <a:t> may be easier to approach these concepts by thinking about species, which will be more familiar to students without a molecular biology background</a:t>
            </a:r>
          </a:p>
          <a:p>
            <a:r>
              <a:rPr lang="en-US" dirty="0" smtClean="0"/>
              <a:t>We need to keep in mind that </a:t>
            </a:r>
            <a:r>
              <a:rPr lang="en-US" b="1" dirty="0" smtClean="0"/>
              <a:t>sequences evolve in parallel with species</a:t>
            </a:r>
            <a:r>
              <a:rPr lang="en-US" dirty="0" smtClean="0"/>
              <a:t> and, although they can be subject to particular selective pressure, they are strictly linked with the species of origin</a:t>
            </a:r>
            <a:endParaRPr lang="en-US" dirty="0"/>
          </a:p>
        </p:txBody>
      </p:sp>
      <p:pic>
        <p:nvPicPr>
          <p:cNvPr id="2050" name="Picture 2" descr="https://s-media-cache-ak0.pinimg.com/originals/29/1a/ab/291aabaf41887f609b124d033168ea2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6457" y="3138055"/>
            <a:ext cx="4687112" cy="2777115"/>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3"/>
          <p:cNvPicPr>
            <a:picLocks noChangeAspect="1"/>
          </p:cNvPicPr>
          <p:nvPr/>
        </p:nvPicPr>
        <p:blipFill>
          <a:blip r:embed="rId3"/>
          <a:stretch>
            <a:fillRect/>
          </a:stretch>
        </p:blipFill>
        <p:spPr>
          <a:xfrm>
            <a:off x="6858524" y="2840241"/>
            <a:ext cx="4322095" cy="3307279"/>
          </a:xfrm>
          <a:prstGeom prst="rect">
            <a:avLst/>
          </a:prstGeom>
        </p:spPr>
      </p:pic>
    </p:spTree>
    <p:extLst>
      <p:ext uri="{BB962C8B-B14F-4D97-AF65-F5344CB8AC3E}">
        <p14:creationId xmlns:p14="http://schemas.microsoft.com/office/powerpoint/2010/main" val="3131765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s3.amazonaws.com/classconnection/419/flashcards/5046419/png/placentals_vs_marsupials_-14FFCA232161ECB215B.png"/>
          <p:cNvPicPr>
            <a:picLocks noChangeAspect="1" noChangeArrowheads="1"/>
          </p:cNvPicPr>
          <p:nvPr/>
        </p:nvPicPr>
        <p:blipFill rotWithShape="1">
          <a:blip r:embed="rId2">
            <a:extLst>
              <a:ext uri="{28A0092B-C50C-407E-A947-70E740481C1C}">
                <a14:useLocalDpi xmlns:a14="http://schemas.microsoft.com/office/drawing/2010/main" val="0"/>
              </a:ext>
            </a:extLst>
          </a:blip>
          <a:srcRect l="13807" r="13958"/>
          <a:stretch/>
        </p:blipFill>
        <p:spPr bwMode="auto">
          <a:xfrm>
            <a:off x="841664" y="405245"/>
            <a:ext cx="5444836" cy="571458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6431973" y="723380"/>
            <a:ext cx="4665518" cy="4524315"/>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24D38"/>
                </a:solidFill>
                <a:effectLst/>
                <a:uLnTx/>
                <a:uFillTx/>
                <a:latin typeface="Century Gothic"/>
              </a:rPr>
              <a:t>Marsupials represent a great example if we compare</a:t>
            </a:r>
            <a:r>
              <a:rPr kumimoji="0" lang="en-US" sz="1800" b="0" i="0" u="none" strike="noStrike" kern="1200" cap="none" spc="0" normalizeH="0" noProof="0" dirty="0" smtClean="0">
                <a:ln>
                  <a:noFill/>
                </a:ln>
                <a:solidFill>
                  <a:srgbClr val="624D38"/>
                </a:solidFill>
                <a:effectLst/>
                <a:uLnTx/>
                <a:uFillTx/>
                <a:latin typeface="Century Gothic"/>
              </a:rPr>
              <a:t> them with placental mammals</a:t>
            </a:r>
            <a:endParaRPr kumimoji="0" lang="en-US" sz="1800" b="0" i="0" u="none" strike="noStrike" kern="1200" cap="none" spc="0" normalizeH="0" baseline="0" noProof="0" dirty="0" smtClean="0">
              <a:ln>
                <a:noFill/>
              </a:ln>
              <a:solidFill>
                <a:srgbClr val="624D38"/>
              </a:solidFill>
              <a:effectLst/>
              <a:uLnTx/>
              <a:uFillTx/>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624D38"/>
              </a:solidFill>
              <a:effectLst/>
              <a:uLnTx/>
              <a:uFillTx/>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24D38"/>
                </a:solidFill>
                <a:effectLst/>
                <a:uLnTx/>
                <a:uFillTx/>
                <a:latin typeface="Century Gothic"/>
              </a:rPr>
              <a:t>Although all these lifeforms have</a:t>
            </a:r>
            <a:r>
              <a:rPr kumimoji="0" lang="en-US" sz="1800" b="0" i="0" u="none" strike="noStrike" kern="1200" cap="none" spc="0" normalizeH="0" noProof="0" dirty="0" smtClean="0">
                <a:ln>
                  <a:noFill/>
                </a:ln>
                <a:solidFill>
                  <a:srgbClr val="624D38"/>
                </a:solidFill>
                <a:effectLst/>
                <a:uLnTx/>
                <a:uFillTx/>
                <a:latin typeface="Century Gothic"/>
              </a:rPr>
              <a:t> been developed morphologically after the split between marsupials and </a:t>
            </a:r>
            <a:r>
              <a:rPr kumimoji="0" lang="en-US" sz="1800" b="0" i="0" u="none" strike="noStrike" kern="1200" cap="none" spc="0" normalizeH="0" noProof="0" dirty="0" err="1" smtClean="0">
                <a:ln>
                  <a:noFill/>
                </a:ln>
                <a:solidFill>
                  <a:srgbClr val="624D38"/>
                </a:solidFill>
                <a:effectLst/>
                <a:uLnTx/>
                <a:uFillTx/>
                <a:latin typeface="Century Gothic"/>
              </a:rPr>
              <a:t>placentals</a:t>
            </a:r>
            <a:r>
              <a:rPr kumimoji="0" lang="en-US" sz="1800" b="0" i="0" u="none" strike="noStrike" kern="1200" cap="none" spc="0" normalizeH="0" noProof="0" dirty="0" smtClean="0">
                <a:ln>
                  <a:noFill/>
                </a:ln>
                <a:solidFill>
                  <a:srgbClr val="624D38"/>
                </a:solidFill>
                <a:effectLst/>
                <a:uLnTx/>
                <a:uFillTx/>
                <a:latin typeface="Century Gothic"/>
              </a:rPr>
              <a:t>, we can notice extraordinary morphological (and behavioral) </a:t>
            </a:r>
            <a:r>
              <a:rPr lang="en-US" smtClean="0">
                <a:solidFill>
                  <a:srgbClr val="624D38"/>
                </a:solidFill>
                <a:latin typeface="Century Gothic"/>
              </a:rPr>
              <a:t>similarity between </a:t>
            </a:r>
            <a:r>
              <a:rPr lang="en-US" dirty="0" smtClean="0">
                <a:solidFill>
                  <a:srgbClr val="624D38"/>
                </a:solidFill>
                <a:latin typeface="Century Gothic"/>
              </a:rPr>
              <a:t>species</a:t>
            </a:r>
            <a:endParaRPr kumimoji="0" lang="en-US" sz="1800" b="0" i="0" u="none" strike="noStrike" kern="1200" cap="none" spc="0" normalizeH="0" baseline="0" noProof="0" dirty="0" smtClean="0">
              <a:ln>
                <a:noFill/>
              </a:ln>
              <a:solidFill>
                <a:srgbClr val="624D38"/>
              </a:solidFill>
              <a:effectLst/>
              <a:uLnTx/>
              <a:uFillTx/>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smtClean="0">
              <a:ln>
                <a:noFill/>
              </a:ln>
              <a:solidFill>
                <a:srgbClr val="624D38"/>
              </a:solidFill>
              <a:effectLst/>
              <a:uLnTx/>
              <a:uFillTx/>
              <a:latin typeface="Century Gothic"/>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smtClean="0">
                <a:ln>
                  <a:noFill/>
                </a:ln>
                <a:solidFill>
                  <a:srgbClr val="624D38"/>
                </a:solidFill>
                <a:effectLst/>
                <a:uLnTx/>
                <a:uFillTx/>
                <a:latin typeface="Century Gothic"/>
              </a:rPr>
              <a:t>The classification of these</a:t>
            </a:r>
            <a:r>
              <a:rPr kumimoji="0" lang="en-US" sz="1800" b="0" i="0" u="none" strike="noStrike" kern="1200" cap="none" spc="0" normalizeH="0" noProof="0" dirty="0" smtClean="0">
                <a:ln>
                  <a:noFill/>
                </a:ln>
                <a:solidFill>
                  <a:srgbClr val="624D38"/>
                </a:solidFill>
                <a:effectLst/>
                <a:uLnTx/>
                <a:uFillTx/>
                <a:latin typeface="Century Gothic"/>
              </a:rPr>
              <a:t> animals based on simple «similarity» criteria would produce trivial errors as</a:t>
            </a:r>
            <a:r>
              <a:rPr lang="en-US" dirty="0" smtClean="0">
                <a:solidFill>
                  <a:srgbClr val="624D38"/>
                </a:solidFill>
                <a:latin typeface="Century Gothic"/>
              </a:rPr>
              <a:t> it would probably not identify marsupials as descending from a common ancestor</a:t>
            </a:r>
            <a:endParaRPr kumimoji="0" lang="en-US" sz="1800" b="0" i="0" u="none" strike="noStrike" kern="1200" cap="none" spc="0" normalizeH="0" baseline="0" noProof="0" dirty="0">
              <a:ln>
                <a:noFill/>
              </a:ln>
              <a:solidFill>
                <a:srgbClr val="624D38"/>
              </a:solidFill>
              <a:effectLst/>
              <a:uLnTx/>
              <a:uFillTx/>
              <a:latin typeface="Century Gothic"/>
            </a:endParaRPr>
          </a:p>
        </p:txBody>
      </p:sp>
    </p:spTree>
    <p:extLst>
      <p:ext uri="{BB962C8B-B14F-4D97-AF65-F5344CB8AC3E}">
        <p14:creationId xmlns:p14="http://schemas.microsoft.com/office/powerpoint/2010/main" val="9658491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pPr algn="just"/>
            <a:r>
              <a:rPr lang="it-IT" b="1" dirty="0" smtClean="0"/>
              <a:t>Nel </a:t>
            </a:r>
            <a:r>
              <a:rPr lang="it-IT" b="1" dirty="0"/>
              <a:t>trattare le sequenze è sempre più corretto utilizzare il termine similarità, in quanto è sempre possibile stabilire quanto due sequenze siano simili, mentre non sempre si può decidere se la similarità sia dovuta ad omologia, a convergenza adattativa, oppure al </a:t>
            </a:r>
            <a:r>
              <a:rPr lang="it-IT" b="1" dirty="0" smtClean="0"/>
              <a:t>caso</a:t>
            </a:r>
            <a:endParaRPr lang="it-IT" dirty="0"/>
          </a:p>
          <a:p>
            <a:pPr algn="just"/>
            <a:r>
              <a:rPr lang="it-IT" dirty="0"/>
              <a:t>strutture o sequenze </a:t>
            </a:r>
            <a:r>
              <a:rPr lang="it-IT" b="1" u="sng" dirty="0"/>
              <a:t>ortologhe</a:t>
            </a:r>
            <a:r>
              <a:rPr lang="it-IT" dirty="0"/>
              <a:t> in due organismi sono sequenze </a:t>
            </a:r>
            <a:r>
              <a:rPr lang="it-IT" b="1" dirty="0"/>
              <a:t>omologhe</a:t>
            </a:r>
            <a:r>
              <a:rPr lang="it-IT" dirty="0"/>
              <a:t> che sono evolute dalla stessa caratteristica nel loro ultimo antenato comune ma che non necessariamente mantengono la loro funzione ancestrale.</a:t>
            </a:r>
            <a:endParaRPr lang="it-IT" dirty="0" smtClean="0"/>
          </a:p>
          <a:p>
            <a:pPr algn="just"/>
            <a:endParaRPr lang="it-IT" dirty="0"/>
          </a:p>
        </p:txBody>
      </p:sp>
      <p:pic>
        <p:nvPicPr>
          <p:cNvPr id="4" name="Picture 3"/>
          <p:cNvPicPr>
            <a:picLocks noChangeAspect="1"/>
          </p:cNvPicPr>
          <p:nvPr/>
        </p:nvPicPr>
        <p:blipFill rotWithShape="1">
          <a:blip r:embed="rId2"/>
          <a:srcRect b="48456"/>
          <a:stretch/>
        </p:blipFill>
        <p:spPr>
          <a:xfrm>
            <a:off x="3952875" y="4319154"/>
            <a:ext cx="4286250" cy="2081645"/>
          </a:xfrm>
          <a:prstGeom prst="rect">
            <a:avLst/>
          </a:prstGeom>
        </p:spPr>
      </p:pic>
    </p:spTree>
    <p:extLst>
      <p:ext uri="{BB962C8B-B14F-4D97-AF65-F5344CB8AC3E}">
        <p14:creationId xmlns:p14="http://schemas.microsoft.com/office/powerpoint/2010/main" val="22929469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sequenze </a:t>
            </a:r>
            <a:r>
              <a:rPr lang="it-IT" b="1" dirty="0"/>
              <a:t>omologhe </a:t>
            </a:r>
            <a:r>
              <a:rPr lang="it-IT" dirty="0"/>
              <a:t>la cui evoluzione riflette invece eventi di duplicazione genica si definiscono </a:t>
            </a:r>
            <a:r>
              <a:rPr lang="it-IT" b="1" u="sng" dirty="0"/>
              <a:t>paraloghe</a:t>
            </a:r>
            <a:r>
              <a:rPr lang="it-IT" dirty="0"/>
              <a:t>. </a:t>
            </a:r>
          </a:p>
          <a:p>
            <a:r>
              <a:rPr lang="it-IT" dirty="0"/>
              <a:t>per esempio, la catena </a:t>
            </a:r>
            <a:r>
              <a:rPr lang="it-IT" dirty="0" smtClean="0"/>
              <a:t>alfa </a:t>
            </a:r>
            <a:r>
              <a:rPr lang="it-IT" dirty="0"/>
              <a:t>dell’ emoglobina e’ un </a:t>
            </a:r>
            <a:r>
              <a:rPr lang="it-IT" b="1" dirty="0"/>
              <a:t>paralogo </a:t>
            </a:r>
            <a:r>
              <a:rPr lang="it-IT" dirty="0"/>
              <a:t>della catena </a:t>
            </a:r>
            <a:r>
              <a:rPr lang="it-IT" dirty="0" smtClean="0"/>
              <a:t>beta </a:t>
            </a:r>
            <a:r>
              <a:rPr lang="it-IT" dirty="0"/>
              <a:t>dell’ emoglobina e della mioglobina, dal momento che ambedue si sono evolute dallo stesso gene ancestrale attraverso ripetuti eventi di duplicazione genica. </a:t>
            </a:r>
          </a:p>
        </p:txBody>
      </p:sp>
      <p:pic>
        <p:nvPicPr>
          <p:cNvPr id="5" name="Picture 4"/>
          <p:cNvPicPr>
            <a:picLocks noChangeAspect="1"/>
          </p:cNvPicPr>
          <p:nvPr/>
        </p:nvPicPr>
        <p:blipFill>
          <a:blip r:embed="rId2"/>
          <a:stretch>
            <a:fillRect/>
          </a:stretch>
        </p:blipFill>
        <p:spPr>
          <a:xfrm>
            <a:off x="3876675" y="3845052"/>
            <a:ext cx="4438650" cy="2381250"/>
          </a:xfrm>
          <a:prstGeom prst="rect">
            <a:avLst/>
          </a:prstGeom>
        </p:spPr>
      </p:pic>
    </p:spTree>
    <p:extLst>
      <p:ext uri="{BB962C8B-B14F-4D97-AF65-F5344CB8AC3E}">
        <p14:creationId xmlns:p14="http://schemas.microsoft.com/office/powerpoint/2010/main" val="113198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QUANDO DUE SEQUENZE SONO SIMILI, OMOLOGHE, ORTOLOGHE O PARALOGHE?</a:t>
            </a:r>
            <a:endParaRPr lang="it-IT" dirty="0"/>
          </a:p>
        </p:txBody>
      </p:sp>
      <p:sp>
        <p:nvSpPr>
          <p:cNvPr id="3" name="Content Placeholder 2"/>
          <p:cNvSpPr>
            <a:spLocks noGrp="1"/>
          </p:cNvSpPr>
          <p:nvPr>
            <p:ph idx="1"/>
          </p:nvPr>
        </p:nvSpPr>
        <p:spPr/>
        <p:txBody>
          <a:bodyPr/>
          <a:lstStyle/>
          <a:p>
            <a:r>
              <a:rPr lang="it-IT" dirty="0" smtClean="0"/>
              <a:t>Ci possono essere casi più complessi in cui, un pò come per le specie ed i loro caratteri morfologici, si osserva similarità di sequenza senza che ci sia un’origine comune da un unica sequenza ancestrale</a:t>
            </a:r>
          </a:p>
          <a:p>
            <a:r>
              <a:rPr lang="it-IT" dirty="0" smtClean="0"/>
              <a:t>Possiamo in questo caso parlare di sequenze </a:t>
            </a:r>
            <a:r>
              <a:rPr lang="it-IT" b="1" u="sng" dirty="0" smtClean="0"/>
              <a:t>analoghe</a:t>
            </a:r>
            <a:r>
              <a:rPr lang="it-IT" dirty="0" smtClean="0"/>
              <a:t>, o molto più semplicemente parlare di </a:t>
            </a:r>
            <a:r>
              <a:rPr lang="it-IT" b="1" u="sng" dirty="0" smtClean="0"/>
              <a:t>similarità di sequenza senza omologia</a:t>
            </a:r>
            <a:endParaRPr lang="it-IT" b="1" u="sng" dirty="0"/>
          </a:p>
        </p:txBody>
      </p:sp>
      <p:pic>
        <p:nvPicPr>
          <p:cNvPr id="4" name="Picture 3"/>
          <p:cNvPicPr>
            <a:picLocks noChangeAspect="1"/>
          </p:cNvPicPr>
          <p:nvPr/>
        </p:nvPicPr>
        <p:blipFill>
          <a:blip r:embed="rId2"/>
          <a:stretch>
            <a:fillRect/>
          </a:stretch>
        </p:blipFill>
        <p:spPr>
          <a:xfrm>
            <a:off x="3665545" y="3543300"/>
            <a:ext cx="4860910" cy="2796453"/>
          </a:xfrm>
          <a:prstGeom prst="rect">
            <a:avLst/>
          </a:prstGeom>
        </p:spPr>
      </p:pic>
    </p:spTree>
    <p:extLst>
      <p:ext uri="{BB962C8B-B14F-4D97-AF65-F5344CB8AC3E}">
        <p14:creationId xmlns:p14="http://schemas.microsoft.com/office/powerpoint/2010/main" val="1694163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41120" y="438912"/>
            <a:ext cx="9509760" cy="745652"/>
          </a:xfrm>
        </p:spPr>
        <p:txBody>
          <a:bodyPr>
            <a:normAutofit/>
          </a:bodyPr>
          <a:lstStyle/>
          <a:p>
            <a:r>
              <a:rPr lang="it-IT" sz="2800" dirty="0" smtClean="0"/>
              <a:t>ALCUNI ALTRI IMPORTANTI CONCETTI DA RICORDARE</a:t>
            </a:r>
            <a:endParaRPr lang="it-IT" sz="2800" dirty="0"/>
          </a:p>
        </p:txBody>
      </p:sp>
      <p:sp>
        <p:nvSpPr>
          <p:cNvPr id="3" name="Content Placeholder 2"/>
          <p:cNvSpPr>
            <a:spLocks noGrp="1"/>
          </p:cNvSpPr>
          <p:nvPr>
            <p:ph idx="1"/>
          </p:nvPr>
        </p:nvSpPr>
        <p:spPr>
          <a:xfrm>
            <a:off x="1341120" y="1579834"/>
            <a:ext cx="9509760" cy="4343400"/>
          </a:xfrm>
        </p:spPr>
        <p:txBody>
          <a:bodyPr>
            <a:noAutofit/>
          </a:bodyPr>
          <a:lstStyle/>
          <a:p>
            <a:r>
              <a:rPr lang="it-IT" dirty="0" smtClean="0"/>
              <a:t>Tenete bene a mente che </a:t>
            </a:r>
            <a:r>
              <a:rPr lang="it-IT" b="1" dirty="0" smtClean="0"/>
              <a:t>la similarità di sequenza non nesessariamente si traduce in similarità funzionale</a:t>
            </a:r>
          </a:p>
          <a:p>
            <a:endParaRPr lang="it-IT" dirty="0"/>
          </a:p>
          <a:p>
            <a:r>
              <a:rPr lang="it-IT" dirty="0" smtClean="0"/>
              <a:t>Spesso </a:t>
            </a:r>
            <a:r>
              <a:rPr lang="it-IT" b="1" dirty="0" smtClean="0"/>
              <a:t>due sequenze ortologhe svolgono funzioni leggermente diverse in specie diverse</a:t>
            </a:r>
            <a:r>
              <a:rPr lang="it-IT" dirty="0" smtClean="0"/>
              <a:t>. In caso contrario viene mantenuta anche omologia funzionale</a:t>
            </a:r>
            <a:endParaRPr lang="it-IT" b="1" dirty="0" smtClean="0"/>
          </a:p>
          <a:p>
            <a:endParaRPr lang="it-IT" dirty="0"/>
          </a:p>
          <a:p>
            <a:r>
              <a:rPr lang="it-IT" dirty="0" smtClean="0"/>
              <a:t>Spesso </a:t>
            </a:r>
            <a:r>
              <a:rPr lang="it-IT" b="1" dirty="0" smtClean="0"/>
              <a:t>due sequenze paraloghe svolgono funzioni diverse nello stesso organismo</a:t>
            </a:r>
            <a:r>
              <a:rPr lang="it-IT" dirty="0" smtClean="0"/>
              <a:t>. In caso contrario c’è una ridondanza funzionale.</a:t>
            </a:r>
            <a:endParaRPr lang="it-IT" b="1" dirty="0" smtClean="0"/>
          </a:p>
          <a:p>
            <a:endParaRPr lang="it-IT" dirty="0"/>
          </a:p>
          <a:p>
            <a:r>
              <a:rPr lang="it-IT" dirty="0" smtClean="0"/>
              <a:t>Molto spesso </a:t>
            </a:r>
            <a:r>
              <a:rPr lang="it-IT" b="1" dirty="0" smtClean="0"/>
              <a:t>sequenze con nessuna omologia o scarsa similarità svolgono funzioni molto simili se non addirittura identiche</a:t>
            </a:r>
            <a:endParaRPr lang="it-IT" b="1" dirty="0"/>
          </a:p>
        </p:txBody>
      </p:sp>
    </p:spTree>
    <p:extLst>
      <p:ext uri="{BB962C8B-B14F-4D97-AF65-F5344CB8AC3E}">
        <p14:creationId xmlns:p14="http://schemas.microsoft.com/office/powerpoint/2010/main" val="4120520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81200" y="620688"/>
            <a:ext cx="8229600" cy="418058"/>
          </a:xfrm>
        </p:spPr>
        <p:txBody>
          <a:bodyPr>
            <a:normAutofit fontScale="90000"/>
          </a:bodyPr>
          <a:lstStyle/>
          <a:p>
            <a:r>
              <a:rPr lang="it-IT" dirty="0" smtClean="0"/>
              <a:t>CALENDARIO DELLE LEZIONI - DICEMBRE</a:t>
            </a:r>
            <a:endParaRPr lang="en-US" dirty="0"/>
          </a:p>
        </p:txBody>
      </p:sp>
      <p:sp>
        <p:nvSpPr>
          <p:cNvPr id="5" name="Segnaposto contenuto 2"/>
          <p:cNvSpPr txBox="1">
            <a:spLocks/>
          </p:cNvSpPr>
          <p:nvPr/>
        </p:nvSpPr>
        <p:spPr>
          <a:xfrm>
            <a:off x="998719" y="1586441"/>
            <a:ext cx="10783377" cy="5145435"/>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it-IT" sz="2800" dirty="0" smtClean="0"/>
              <a:t>3/12, </a:t>
            </a:r>
            <a:r>
              <a:rPr lang="it-IT" sz="2800" dirty="0"/>
              <a:t>ore 11-13, aula V (ed. A)</a:t>
            </a:r>
          </a:p>
          <a:p>
            <a:r>
              <a:rPr lang="it-IT" sz="2800" dirty="0" smtClean="0"/>
              <a:t>4/12, </a:t>
            </a:r>
            <a:r>
              <a:rPr lang="it-IT" sz="2800" dirty="0"/>
              <a:t>ore 14-16, aula emiciclo (ed. Q)</a:t>
            </a:r>
          </a:p>
          <a:p>
            <a:r>
              <a:rPr lang="it-IT" sz="2800" dirty="0" smtClean="0">
                <a:solidFill>
                  <a:srgbClr val="FF0000"/>
                </a:solidFill>
              </a:rPr>
              <a:t>5/12, </a:t>
            </a:r>
            <a:r>
              <a:rPr lang="it-IT" sz="2800" dirty="0">
                <a:solidFill>
                  <a:srgbClr val="FF0000"/>
                </a:solidFill>
              </a:rPr>
              <a:t>ore 14-16/16-18, LEZIONE PRATICA</a:t>
            </a:r>
            <a:r>
              <a:rPr lang="it-IT" sz="2800" dirty="0" smtClean="0">
                <a:solidFill>
                  <a:srgbClr val="FF0000"/>
                </a:solidFill>
              </a:rPr>
              <a:t>, </a:t>
            </a:r>
            <a:r>
              <a:rPr lang="it-IT" sz="2800" dirty="0">
                <a:solidFill>
                  <a:srgbClr val="FF0000"/>
                </a:solidFill>
              </a:rPr>
              <a:t>aula C (ed. M)</a:t>
            </a:r>
          </a:p>
          <a:p>
            <a:endParaRPr lang="it-IT" sz="2800" dirty="0" smtClean="0">
              <a:solidFill>
                <a:srgbClr val="FF0000"/>
              </a:solidFill>
            </a:endParaRPr>
          </a:p>
          <a:p>
            <a:r>
              <a:rPr lang="it-IT" sz="2800" dirty="0" smtClean="0"/>
              <a:t>10/12, ore 11-13, aula V (ed. A)</a:t>
            </a:r>
          </a:p>
          <a:p>
            <a:r>
              <a:rPr lang="it-IT" sz="2800" dirty="0" smtClean="0"/>
              <a:t>11/12, ore 14-16, aula emiciclo (ed. Q) – </a:t>
            </a:r>
            <a:r>
              <a:rPr lang="it-IT" sz="2800" dirty="0" err="1" smtClean="0"/>
              <a:t>Pallavicini</a:t>
            </a:r>
            <a:r>
              <a:rPr lang="it-IT" sz="2800" dirty="0" smtClean="0"/>
              <a:t>?</a:t>
            </a:r>
          </a:p>
          <a:p>
            <a:r>
              <a:rPr lang="it-IT" sz="2800" dirty="0" smtClean="0">
                <a:solidFill>
                  <a:srgbClr val="FF0000"/>
                </a:solidFill>
              </a:rPr>
              <a:t>12/12, ore 14-16/16-18, </a:t>
            </a:r>
            <a:r>
              <a:rPr lang="it-IT" sz="2800" dirty="0">
                <a:solidFill>
                  <a:srgbClr val="FF0000"/>
                </a:solidFill>
              </a:rPr>
              <a:t>LEZIONE PRATICA</a:t>
            </a:r>
            <a:r>
              <a:rPr lang="it-IT" sz="2800" dirty="0" smtClean="0">
                <a:solidFill>
                  <a:srgbClr val="FF0000"/>
                </a:solidFill>
              </a:rPr>
              <a:t>, aula C (ed. M)</a:t>
            </a:r>
          </a:p>
          <a:p>
            <a:endParaRPr lang="it-IT" sz="2800" dirty="0">
              <a:solidFill>
                <a:srgbClr val="FF0000"/>
              </a:solidFill>
            </a:endParaRPr>
          </a:p>
          <a:p>
            <a:r>
              <a:rPr lang="it-IT" sz="2800" dirty="0"/>
              <a:t>10/12, ore 11-13, aula V (ed. A</a:t>
            </a:r>
            <a:r>
              <a:rPr lang="it-IT" sz="2800" dirty="0" smtClean="0"/>
              <a:t>) - </a:t>
            </a:r>
            <a:r>
              <a:rPr lang="it-IT" sz="2800" dirty="0" err="1" smtClean="0"/>
              <a:t>Pallavicini</a:t>
            </a:r>
            <a:endParaRPr lang="it-IT" sz="2800" dirty="0" smtClean="0"/>
          </a:p>
          <a:p>
            <a:r>
              <a:rPr lang="it-IT" sz="2800" dirty="0" smtClean="0">
                <a:solidFill>
                  <a:srgbClr val="FF0000"/>
                </a:solidFill>
              </a:rPr>
              <a:t>19/12</a:t>
            </a:r>
            <a:r>
              <a:rPr lang="it-IT" sz="2800" dirty="0">
                <a:solidFill>
                  <a:srgbClr val="FF0000"/>
                </a:solidFill>
              </a:rPr>
              <a:t>, ore 14-16/16-18, LEZIONE PRATICA</a:t>
            </a:r>
            <a:r>
              <a:rPr lang="it-IT" sz="2800" dirty="0" smtClean="0">
                <a:solidFill>
                  <a:srgbClr val="FF0000"/>
                </a:solidFill>
              </a:rPr>
              <a:t>, </a:t>
            </a:r>
            <a:r>
              <a:rPr lang="it-IT" sz="2800" dirty="0">
                <a:solidFill>
                  <a:srgbClr val="FF0000"/>
                </a:solidFill>
              </a:rPr>
              <a:t>aula C (ed. M</a:t>
            </a:r>
            <a:r>
              <a:rPr lang="it-IT" sz="2800" dirty="0" smtClean="0">
                <a:solidFill>
                  <a:srgbClr val="FF0000"/>
                </a:solidFill>
              </a:rPr>
              <a:t>) - </a:t>
            </a:r>
            <a:r>
              <a:rPr lang="it-IT" sz="2800" dirty="0" err="1" smtClean="0">
                <a:solidFill>
                  <a:srgbClr val="FF0000"/>
                </a:solidFill>
              </a:rPr>
              <a:t>Pallavicini</a:t>
            </a:r>
            <a:endParaRPr lang="it-IT" sz="2800" dirty="0">
              <a:solidFill>
                <a:srgbClr val="FF0000"/>
              </a:solidFill>
            </a:endParaRPr>
          </a:p>
          <a:p>
            <a:endParaRPr lang="it-IT" sz="2800" dirty="0"/>
          </a:p>
        </p:txBody>
      </p:sp>
    </p:spTree>
    <p:extLst>
      <p:ext uri="{BB962C8B-B14F-4D97-AF65-F5344CB8AC3E}">
        <p14:creationId xmlns:p14="http://schemas.microsoft.com/office/powerpoint/2010/main" val="2701160771"/>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Inferring functions </a:t>
            </a:r>
            <a:r>
              <a:rPr lang="it-IT" dirty="0" smtClean="0"/>
              <a:t>from BLAST</a:t>
            </a:r>
            <a:endParaRPr lang="it-IT" dirty="0"/>
          </a:p>
        </p:txBody>
      </p:sp>
      <p:sp>
        <p:nvSpPr>
          <p:cNvPr id="3" name="Content Placeholder 2"/>
          <p:cNvSpPr>
            <a:spLocks noGrp="1"/>
          </p:cNvSpPr>
          <p:nvPr>
            <p:ph idx="1"/>
          </p:nvPr>
        </p:nvSpPr>
        <p:spPr>
          <a:xfrm>
            <a:off x="838200" y="1552356"/>
            <a:ext cx="10515600" cy="4351338"/>
          </a:xfrm>
        </p:spPr>
        <p:txBody>
          <a:bodyPr/>
          <a:lstStyle/>
          <a:p>
            <a:r>
              <a:rPr lang="en-US" dirty="0" smtClean="0"/>
              <a:t>Based on what has been said so far about similarity and homology, it becomes obvious that two sequences sharing some degree of homology share a common origin from an ancestral sequence -&gt; they originally shared a similar function</a:t>
            </a:r>
          </a:p>
          <a:p>
            <a:r>
              <a:rPr lang="en-US" dirty="0" smtClean="0"/>
              <a:t>But how much confidence can we have about the fact that they do share the same (or a similar) function at the present time?</a:t>
            </a:r>
          </a:p>
          <a:p>
            <a:r>
              <a:rPr lang="en-US" dirty="0" smtClean="0"/>
              <a:t>Once again, this is arbitrary, and it depends on similarity thresholds, that need to be reasonably set by the user</a:t>
            </a:r>
          </a:p>
          <a:p>
            <a:r>
              <a:rPr lang="en-US" dirty="0" smtClean="0"/>
              <a:t>The higher the similarity (and the lower the e-value) the more trustworthy an annotation will be</a:t>
            </a:r>
            <a:endParaRPr lang="en-US" dirty="0"/>
          </a:p>
        </p:txBody>
      </p:sp>
    </p:spTree>
    <p:extLst>
      <p:ext uri="{BB962C8B-B14F-4D97-AF65-F5344CB8AC3E}">
        <p14:creationId xmlns:p14="http://schemas.microsoft.com/office/powerpoint/2010/main" val="65950171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Types</a:t>
            </a:r>
            <a:r>
              <a:rPr lang="it-IT" dirty="0" smtClean="0"/>
              <a:t> of </a:t>
            </a:r>
            <a:r>
              <a:rPr lang="it-IT" smtClean="0"/>
              <a:t>functional</a:t>
            </a:r>
            <a:r>
              <a:rPr lang="it-IT" dirty="0" smtClean="0"/>
              <a:t> </a:t>
            </a:r>
            <a:r>
              <a:rPr lang="it-IT" dirty="0" err="1" smtClean="0"/>
              <a:t>annotation</a:t>
            </a:r>
            <a:endParaRPr lang="it-IT" dirty="0"/>
          </a:p>
        </p:txBody>
      </p:sp>
      <p:sp>
        <p:nvSpPr>
          <p:cNvPr id="3" name="Content Placeholder 2"/>
          <p:cNvSpPr>
            <a:spLocks noGrp="1"/>
          </p:cNvSpPr>
          <p:nvPr>
            <p:ph idx="1"/>
          </p:nvPr>
        </p:nvSpPr>
        <p:spPr>
          <a:xfrm>
            <a:off x="838200" y="1552356"/>
            <a:ext cx="5341883" cy="4351338"/>
          </a:xfrm>
        </p:spPr>
        <p:txBody>
          <a:bodyPr>
            <a:normAutofit lnSpcReduction="10000"/>
          </a:bodyPr>
          <a:lstStyle/>
          <a:p>
            <a:r>
              <a:rPr lang="en-US" b="1" dirty="0" smtClean="0"/>
              <a:t>Gene Ontology</a:t>
            </a:r>
            <a:r>
              <a:rPr lang="en-US" dirty="0" smtClean="0"/>
              <a:t>: broad functional categories – (</a:t>
            </a:r>
            <a:r>
              <a:rPr lang="en-US" dirty="0" err="1" smtClean="0"/>
              <a:t>i</a:t>
            </a:r>
            <a:r>
              <a:rPr lang="en-US" dirty="0" smtClean="0"/>
              <a:t>) Cellular Component (ii) molecular function (iii) biological process</a:t>
            </a:r>
          </a:p>
          <a:p>
            <a:r>
              <a:rPr lang="it-IT" dirty="0" err="1" smtClean="0"/>
              <a:t>Organized</a:t>
            </a:r>
            <a:r>
              <a:rPr lang="it-IT" dirty="0" smtClean="0"/>
              <a:t> on </a:t>
            </a:r>
            <a:r>
              <a:rPr lang="it-IT" dirty="0" err="1" smtClean="0"/>
              <a:t>different</a:t>
            </a:r>
            <a:r>
              <a:rPr lang="it-IT" dirty="0" smtClean="0"/>
              <a:t> </a:t>
            </a:r>
            <a:r>
              <a:rPr lang="it-IT" dirty="0" err="1" smtClean="0"/>
              <a:t>levels</a:t>
            </a:r>
            <a:r>
              <a:rPr lang="it-IT" dirty="0" smtClean="0"/>
              <a:t>, with a </a:t>
            </a:r>
            <a:r>
              <a:rPr lang="it-IT" dirty="0" err="1" smtClean="0"/>
              <a:t>father</a:t>
            </a:r>
            <a:r>
              <a:rPr lang="it-IT" dirty="0" smtClean="0"/>
              <a:t>/</a:t>
            </a:r>
            <a:r>
              <a:rPr lang="it-IT" dirty="0" err="1" smtClean="0"/>
              <a:t>child</a:t>
            </a:r>
            <a:r>
              <a:rPr lang="it-IT" dirty="0" smtClean="0"/>
              <a:t> </a:t>
            </a:r>
            <a:r>
              <a:rPr lang="it-IT" dirty="0" err="1" smtClean="0"/>
              <a:t>scheme</a:t>
            </a:r>
            <a:endParaRPr lang="it-IT" dirty="0" smtClean="0"/>
          </a:p>
          <a:p>
            <a:r>
              <a:rPr lang="it-IT" dirty="0" err="1" smtClean="0"/>
              <a:t>Very</a:t>
            </a:r>
            <a:r>
              <a:rPr lang="it-IT" dirty="0" smtClean="0"/>
              <a:t> </a:t>
            </a:r>
            <a:r>
              <a:rPr lang="it-IT" dirty="0" err="1" smtClean="0"/>
              <a:t>useful</a:t>
            </a:r>
            <a:r>
              <a:rPr lang="it-IT" dirty="0" smtClean="0"/>
              <a:t> for «model» </a:t>
            </a:r>
            <a:r>
              <a:rPr lang="it-IT" dirty="0" err="1" smtClean="0"/>
              <a:t>organisms</a:t>
            </a:r>
            <a:r>
              <a:rPr lang="it-IT" dirty="0" smtClean="0"/>
              <a:t>, </a:t>
            </a:r>
            <a:r>
              <a:rPr lang="it-IT" dirty="0" err="1" smtClean="0"/>
              <a:t>but</a:t>
            </a:r>
            <a:r>
              <a:rPr lang="it-IT" dirty="0" smtClean="0"/>
              <a:t> </a:t>
            </a:r>
            <a:r>
              <a:rPr lang="it-IT" dirty="0" err="1" smtClean="0"/>
              <a:t>somewhat</a:t>
            </a:r>
            <a:r>
              <a:rPr lang="it-IT" dirty="0" smtClean="0"/>
              <a:t> inaccurate for non-model </a:t>
            </a:r>
            <a:r>
              <a:rPr lang="it-IT" dirty="0" err="1" smtClean="0"/>
              <a:t>species</a:t>
            </a:r>
            <a:r>
              <a:rPr lang="it-IT" dirty="0" smtClean="0"/>
              <a:t> (e.g. </a:t>
            </a:r>
            <a:r>
              <a:rPr lang="it-IT" dirty="0" smtClean="0"/>
              <a:t>strong </a:t>
            </a:r>
            <a:r>
              <a:rPr lang="it-IT" dirty="0" err="1" smtClean="0"/>
              <a:t>bias</a:t>
            </a:r>
            <a:r>
              <a:rPr lang="it-IT" dirty="0" smtClean="0"/>
              <a:t> </a:t>
            </a:r>
            <a:r>
              <a:rPr lang="it-IT" dirty="0" err="1" smtClean="0"/>
              <a:t>towards</a:t>
            </a:r>
            <a:r>
              <a:rPr lang="it-IT" dirty="0" smtClean="0"/>
              <a:t> mouse/human)</a:t>
            </a:r>
            <a:endParaRPr lang="en-US" dirty="0"/>
          </a:p>
        </p:txBody>
      </p:sp>
      <p:pic>
        <p:nvPicPr>
          <p:cNvPr id="5" name="Immagine 4"/>
          <p:cNvPicPr>
            <a:picLocks noChangeAspect="1"/>
          </p:cNvPicPr>
          <p:nvPr/>
        </p:nvPicPr>
        <p:blipFill>
          <a:blip r:embed="rId2"/>
          <a:stretch>
            <a:fillRect/>
          </a:stretch>
        </p:blipFill>
        <p:spPr>
          <a:xfrm>
            <a:off x="7043738" y="1690688"/>
            <a:ext cx="4415165" cy="4621723"/>
          </a:xfrm>
          <a:prstGeom prst="rect">
            <a:avLst/>
          </a:prstGeom>
        </p:spPr>
      </p:pic>
    </p:spTree>
    <p:extLst>
      <p:ext uri="{BB962C8B-B14F-4D97-AF65-F5344CB8AC3E}">
        <p14:creationId xmlns:p14="http://schemas.microsoft.com/office/powerpoint/2010/main" val="464684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err="1" smtClean="0"/>
              <a:t>Types</a:t>
            </a:r>
            <a:r>
              <a:rPr lang="it-IT" dirty="0" smtClean="0"/>
              <a:t> of </a:t>
            </a:r>
            <a:r>
              <a:rPr lang="it-IT" dirty="0" err="1" smtClean="0"/>
              <a:t>functional</a:t>
            </a:r>
            <a:r>
              <a:rPr lang="it-IT" dirty="0" smtClean="0"/>
              <a:t> </a:t>
            </a:r>
            <a:r>
              <a:rPr lang="it-IT" dirty="0" err="1" smtClean="0"/>
              <a:t>annotation</a:t>
            </a:r>
            <a:endParaRPr lang="it-IT" dirty="0"/>
          </a:p>
        </p:txBody>
      </p:sp>
      <p:sp>
        <p:nvSpPr>
          <p:cNvPr id="3" name="Content Placeholder 2"/>
          <p:cNvSpPr>
            <a:spLocks noGrp="1"/>
          </p:cNvSpPr>
          <p:nvPr>
            <p:ph idx="1"/>
          </p:nvPr>
        </p:nvSpPr>
        <p:spPr>
          <a:xfrm>
            <a:off x="670034" y="2004301"/>
            <a:ext cx="5257799" cy="4351338"/>
          </a:xfrm>
        </p:spPr>
        <p:txBody>
          <a:bodyPr>
            <a:normAutofit/>
          </a:bodyPr>
          <a:lstStyle/>
          <a:p>
            <a:r>
              <a:rPr lang="it-IT" b="1" dirty="0" smtClean="0"/>
              <a:t>KEGG</a:t>
            </a:r>
            <a:r>
              <a:rPr lang="it-IT" dirty="0" smtClean="0"/>
              <a:t>: «</a:t>
            </a:r>
            <a:r>
              <a:rPr lang="en-US" dirty="0" smtClean="0"/>
              <a:t>metabolic» annotation</a:t>
            </a:r>
          </a:p>
          <a:p>
            <a:r>
              <a:rPr lang="en-US" dirty="0" smtClean="0"/>
              <a:t>Sequences are included in complex regulatory networks</a:t>
            </a:r>
          </a:p>
          <a:p>
            <a:r>
              <a:rPr lang="en-US" dirty="0" smtClean="0"/>
              <a:t>Genes (and proteins) can be assigned </a:t>
            </a:r>
            <a:r>
              <a:rPr lang="en-US" b="1" dirty="0" smtClean="0"/>
              <a:t>Enzyme Commission</a:t>
            </a:r>
            <a:r>
              <a:rPr lang="en-US" dirty="0" smtClean="0"/>
              <a:t> (EC) annotations, which have a strong biochemical meaning</a:t>
            </a:r>
            <a:endParaRPr lang="en-US" dirty="0"/>
          </a:p>
        </p:txBody>
      </p:sp>
      <p:pic>
        <p:nvPicPr>
          <p:cNvPr id="4" name="Immagine 3"/>
          <p:cNvPicPr>
            <a:picLocks noChangeAspect="1"/>
          </p:cNvPicPr>
          <p:nvPr/>
        </p:nvPicPr>
        <p:blipFill>
          <a:blip r:embed="rId2"/>
          <a:stretch>
            <a:fillRect/>
          </a:stretch>
        </p:blipFill>
        <p:spPr>
          <a:xfrm>
            <a:off x="6095999" y="1552356"/>
            <a:ext cx="5790291" cy="4480582"/>
          </a:xfrm>
          <a:prstGeom prst="rect">
            <a:avLst/>
          </a:prstGeom>
        </p:spPr>
      </p:pic>
    </p:spTree>
    <p:extLst>
      <p:ext uri="{BB962C8B-B14F-4D97-AF65-F5344CB8AC3E}">
        <p14:creationId xmlns:p14="http://schemas.microsoft.com/office/powerpoint/2010/main" val="37591211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SEQUENCE ANNOTATION</a:t>
            </a:r>
            <a:endParaRPr lang="it-IT" dirty="0"/>
          </a:p>
        </p:txBody>
      </p:sp>
      <p:sp>
        <p:nvSpPr>
          <p:cNvPr id="3" name="Content Placeholder 2"/>
          <p:cNvSpPr>
            <a:spLocks noGrp="1"/>
          </p:cNvSpPr>
          <p:nvPr>
            <p:ph idx="1"/>
          </p:nvPr>
        </p:nvSpPr>
        <p:spPr/>
        <p:txBody>
          <a:bodyPr/>
          <a:lstStyle/>
          <a:p>
            <a:r>
              <a:rPr lang="en-US" dirty="0" smtClean="0"/>
              <a:t>Assigning one or more attributes to a sequence (</a:t>
            </a:r>
            <a:r>
              <a:rPr lang="en-US" b="1" u="sng" dirty="0" smtClean="0"/>
              <a:t>functional annotation</a:t>
            </a:r>
            <a:r>
              <a:rPr lang="en-US" dirty="0" smtClean="0"/>
              <a:t>)</a:t>
            </a:r>
          </a:p>
          <a:p>
            <a:r>
              <a:rPr lang="en-US" dirty="0" smtClean="0"/>
              <a:t>Assigning such attributes coordinates relative to a reference sequence (</a:t>
            </a:r>
            <a:r>
              <a:rPr lang="en-US" b="1" u="sng" dirty="0" smtClean="0"/>
              <a:t>structural annotation</a:t>
            </a:r>
            <a:r>
              <a:rPr lang="en-US" dirty="0" smtClean="0"/>
              <a:t>)</a:t>
            </a:r>
          </a:p>
          <a:p>
            <a:r>
              <a:rPr lang="en-US" dirty="0" smtClean="0"/>
              <a:t>Annotations can be linked to nucleotide (DNA or RNA) sequences or to amino acid (protein</a:t>
            </a:r>
            <a:r>
              <a:rPr lang="en-US" dirty="0" smtClean="0"/>
              <a:t>) sequences</a:t>
            </a:r>
          </a:p>
          <a:p>
            <a:r>
              <a:rPr lang="en-US" dirty="0" smtClean="0"/>
              <a:t>Altogether the attributes of a sequence make up the annotation</a:t>
            </a:r>
          </a:p>
          <a:p>
            <a:r>
              <a:rPr lang="en-US" dirty="0" smtClean="0"/>
              <a:t>How can sequences be annotated?</a:t>
            </a:r>
          </a:p>
        </p:txBody>
      </p:sp>
    </p:spTree>
    <p:extLst>
      <p:ext uri="{BB962C8B-B14F-4D97-AF65-F5344CB8AC3E}">
        <p14:creationId xmlns:p14="http://schemas.microsoft.com/office/powerpoint/2010/main" val="25688701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ANNOTATION: AN EXAMPLE</a:t>
            </a:r>
            <a:endParaRPr lang="it-IT" dirty="0"/>
          </a:p>
        </p:txBody>
      </p:sp>
      <p:sp>
        <p:nvSpPr>
          <p:cNvPr id="6" name="CasellaDiTesto 5"/>
          <p:cNvSpPr txBox="1"/>
          <p:nvPr/>
        </p:nvSpPr>
        <p:spPr>
          <a:xfrm>
            <a:off x="691054" y="1690688"/>
            <a:ext cx="10218684" cy="1631216"/>
          </a:xfrm>
          <a:prstGeom prst="rect">
            <a:avLst/>
          </a:prstGeom>
          <a:noFill/>
        </p:spPr>
        <p:txBody>
          <a:bodyPr wrap="square" rtlCol="0">
            <a:spAutoFit/>
          </a:bodyPr>
          <a:lstStyle/>
          <a:p>
            <a:r>
              <a:rPr lang="en-US" sz="2000" dirty="0" smtClean="0"/>
              <a:t>By scrolling down, you will find this section, which lists all the transmembrane regions found in this protein</a:t>
            </a:r>
          </a:p>
          <a:p>
            <a:r>
              <a:rPr lang="en-US" sz="2000" dirty="0" smtClean="0"/>
              <a:t>Each of these is linked to a position (coordinates relative to the amino acid sequence) and to a description (very simple in this case, can be much more complex for the annotation of other features)</a:t>
            </a:r>
            <a:endParaRPr lang="en-US" sz="2000" dirty="0"/>
          </a:p>
        </p:txBody>
      </p:sp>
      <p:pic>
        <p:nvPicPr>
          <p:cNvPr id="7" name="Immagin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1884" y="3373398"/>
            <a:ext cx="10058400" cy="3059200"/>
          </a:xfrm>
          <a:prstGeom prst="rect">
            <a:avLst/>
          </a:prstGeom>
        </p:spPr>
      </p:pic>
    </p:spTree>
    <p:extLst>
      <p:ext uri="{BB962C8B-B14F-4D97-AF65-F5344CB8AC3E}">
        <p14:creationId xmlns:p14="http://schemas.microsoft.com/office/powerpoint/2010/main" val="28895252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dirty="0" smtClean="0"/>
              <a:t>ANNOTATION: AN EXAMPLE</a:t>
            </a:r>
            <a:endParaRPr lang="it-IT" dirty="0"/>
          </a:p>
        </p:txBody>
      </p:sp>
      <p:sp>
        <p:nvSpPr>
          <p:cNvPr id="6" name="CasellaDiTesto 5"/>
          <p:cNvSpPr txBox="1"/>
          <p:nvPr/>
        </p:nvSpPr>
        <p:spPr>
          <a:xfrm>
            <a:off x="691054" y="1690688"/>
            <a:ext cx="5751787" cy="1631216"/>
          </a:xfrm>
          <a:prstGeom prst="rect">
            <a:avLst/>
          </a:prstGeom>
          <a:noFill/>
        </p:spPr>
        <p:txBody>
          <a:bodyPr wrap="square" rtlCol="0">
            <a:spAutoFit/>
          </a:bodyPr>
          <a:lstStyle/>
          <a:p>
            <a:r>
              <a:rPr lang="en-US" sz="2000" dirty="0" smtClean="0"/>
              <a:t>The sequence can be recovered in a </a:t>
            </a:r>
            <a:r>
              <a:rPr lang="en-US" sz="2000" b="1" dirty="0" smtClean="0"/>
              <a:t>FASTA file </a:t>
            </a:r>
            <a:r>
              <a:rPr lang="en-US" sz="2000" dirty="0" smtClean="0"/>
              <a:t>with a simple click</a:t>
            </a:r>
          </a:p>
          <a:p>
            <a:endParaRPr lang="en-US" sz="2000" dirty="0" smtClean="0"/>
          </a:p>
          <a:p>
            <a:r>
              <a:rPr lang="en-US" sz="2000" dirty="0" smtClean="0"/>
              <a:t>The sequence is linked to one or more conserved domains (</a:t>
            </a:r>
            <a:r>
              <a:rPr lang="en-US" sz="2000" b="1" dirty="0" smtClean="0"/>
              <a:t>Family &amp; domains</a:t>
            </a:r>
            <a:r>
              <a:rPr lang="en-US" sz="2000" dirty="0" smtClean="0"/>
              <a:t>)</a:t>
            </a:r>
            <a:endParaRPr lang="en-US" sz="2000" dirty="0"/>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121117" y="1340681"/>
            <a:ext cx="4505954" cy="5353797"/>
          </a:xfrm>
          <a:prstGeom prst="rect">
            <a:avLst/>
          </a:prstGeom>
        </p:spPr>
      </p:pic>
      <p:pic>
        <p:nvPicPr>
          <p:cNvPr id="4" name="Immagin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70047" y="3541263"/>
            <a:ext cx="4153480" cy="3153215"/>
          </a:xfrm>
          <a:prstGeom prst="rect">
            <a:avLst/>
          </a:prstGeom>
        </p:spPr>
      </p:pic>
    </p:spTree>
    <p:extLst>
      <p:ext uri="{BB962C8B-B14F-4D97-AF65-F5344CB8AC3E}">
        <p14:creationId xmlns:p14="http://schemas.microsoft.com/office/powerpoint/2010/main" val="10830763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ANNOTATION: NUCLEOTIDE vs PROTEIN SEQUENCE</a:t>
            </a:r>
            <a:endParaRPr lang="it-IT" sz="3600" dirty="0"/>
          </a:p>
        </p:txBody>
      </p:sp>
      <p:sp>
        <p:nvSpPr>
          <p:cNvPr id="6" name="CasellaDiTesto 5"/>
          <p:cNvSpPr txBox="1"/>
          <p:nvPr/>
        </p:nvSpPr>
        <p:spPr>
          <a:xfrm>
            <a:off x="691054" y="1690688"/>
            <a:ext cx="5397937" cy="3785652"/>
          </a:xfrm>
          <a:prstGeom prst="rect">
            <a:avLst/>
          </a:prstGeom>
          <a:noFill/>
        </p:spPr>
        <p:txBody>
          <a:bodyPr wrap="square" rtlCol="0">
            <a:spAutoFit/>
          </a:bodyPr>
          <a:lstStyle/>
          <a:p>
            <a:pPr marL="342900" indent="-342900">
              <a:buFont typeface="Arial" panose="020B0604020202020204" pitchFamily="34" charset="0"/>
              <a:buChar char="•"/>
            </a:pPr>
            <a:r>
              <a:rPr lang="it-IT" sz="2400" dirty="0" err="1" smtClean="0"/>
              <a:t>Annotation</a:t>
            </a:r>
            <a:r>
              <a:rPr lang="it-IT" sz="2400" dirty="0" smtClean="0"/>
              <a:t> can be </a:t>
            </a:r>
            <a:r>
              <a:rPr lang="it-IT" sz="2400" dirty="0" err="1" smtClean="0"/>
              <a:t>performed</a:t>
            </a:r>
            <a:r>
              <a:rPr lang="it-IT" sz="2400" dirty="0" smtClean="0"/>
              <a:t> </a:t>
            </a:r>
            <a:r>
              <a:rPr lang="it-IT" sz="2400" dirty="0" err="1" smtClean="0"/>
              <a:t>at</a:t>
            </a:r>
            <a:r>
              <a:rPr lang="it-IT" sz="2400" dirty="0" smtClean="0"/>
              <a:t> </a:t>
            </a:r>
            <a:r>
              <a:rPr lang="it-IT" sz="2400" dirty="0" err="1" smtClean="0"/>
              <a:t>different</a:t>
            </a:r>
            <a:r>
              <a:rPr lang="it-IT" sz="2400" dirty="0" smtClean="0"/>
              <a:t> </a:t>
            </a:r>
            <a:r>
              <a:rPr lang="it-IT" sz="2400" dirty="0" err="1" smtClean="0"/>
              <a:t>levels</a:t>
            </a:r>
            <a:endParaRPr lang="en-US" sz="2400" dirty="0" smtClean="0"/>
          </a:p>
          <a:p>
            <a:pPr marL="342900" indent="-342900">
              <a:buFont typeface="Arial" panose="020B0604020202020204" pitchFamily="34" charset="0"/>
              <a:buChar char="•"/>
            </a:pPr>
            <a:r>
              <a:rPr lang="en-US" sz="2400" dirty="0" smtClean="0"/>
              <a:t>The annotation of nucleotide sequence is not as easy as protein sequence!</a:t>
            </a:r>
          </a:p>
          <a:p>
            <a:pPr marL="342900" indent="-342900">
              <a:buFont typeface="Arial" panose="020B0604020202020204" pitchFamily="34" charset="0"/>
              <a:buChar char="•"/>
            </a:pPr>
            <a:r>
              <a:rPr lang="it-IT" sz="2400" dirty="0" err="1" smtClean="0"/>
              <a:t>mRNA</a:t>
            </a:r>
            <a:r>
              <a:rPr lang="it-IT" sz="2400" dirty="0" smtClean="0"/>
              <a:t> and </a:t>
            </a:r>
            <a:r>
              <a:rPr lang="it-IT" sz="2400" dirty="0" err="1" smtClean="0"/>
              <a:t>genomic</a:t>
            </a:r>
            <a:r>
              <a:rPr lang="it-IT" sz="2400" dirty="0" smtClean="0"/>
              <a:t> DNA </a:t>
            </a:r>
            <a:r>
              <a:rPr lang="it-IT" sz="2400" dirty="0" err="1" smtClean="0"/>
              <a:t>sequences</a:t>
            </a:r>
            <a:r>
              <a:rPr lang="it-IT" sz="2400" dirty="0" smtClean="0"/>
              <a:t> can be </a:t>
            </a:r>
            <a:r>
              <a:rPr lang="it-IT" sz="2400" dirty="0" err="1" smtClean="0"/>
              <a:t>divided</a:t>
            </a:r>
            <a:r>
              <a:rPr lang="it-IT" sz="2400" dirty="0" smtClean="0"/>
              <a:t> </a:t>
            </a:r>
            <a:r>
              <a:rPr lang="it-IT" sz="2400" dirty="0" err="1" smtClean="0"/>
              <a:t>between</a:t>
            </a:r>
            <a:r>
              <a:rPr lang="it-IT" sz="2400" dirty="0" smtClean="0"/>
              <a:t> </a:t>
            </a:r>
            <a:r>
              <a:rPr lang="it-IT" sz="2400" dirty="0" err="1" smtClean="0"/>
              <a:t>coding</a:t>
            </a:r>
            <a:r>
              <a:rPr lang="it-IT" sz="2400" dirty="0" smtClean="0"/>
              <a:t> and non </a:t>
            </a:r>
            <a:r>
              <a:rPr lang="it-IT" sz="2400" dirty="0" err="1" smtClean="0"/>
              <a:t>coding</a:t>
            </a:r>
            <a:r>
              <a:rPr lang="it-IT" sz="2400" dirty="0" smtClean="0"/>
              <a:t> </a:t>
            </a:r>
            <a:r>
              <a:rPr lang="it-IT" sz="2400" dirty="0" err="1" smtClean="0"/>
              <a:t>regions</a:t>
            </a:r>
            <a:r>
              <a:rPr lang="it-IT" sz="2400" dirty="0" smtClean="0"/>
              <a:t> (i.e. </a:t>
            </a:r>
            <a:r>
              <a:rPr lang="it-IT" sz="2400" dirty="0" err="1" smtClean="0"/>
              <a:t>UTRs</a:t>
            </a:r>
            <a:r>
              <a:rPr lang="it-IT" sz="2400" dirty="0" smtClean="0"/>
              <a:t> vs </a:t>
            </a:r>
            <a:r>
              <a:rPr lang="it-IT" sz="2400" dirty="0" err="1" smtClean="0"/>
              <a:t>ORFs</a:t>
            </a:r>
            <a:r>
              <a:rPr lang="it-IT" sz="2400" dirty="0" smtClean="0"/>
              <a:t> in </a:t>
            </a:r>
            <a:r>
              <a:rPr lang="it-IT" sz="2400" dirty="0" err="1" smtClean="0"/>
              <a:t>mRNA</a:t>
            </a:r>
            <a:r>
              <a:rPr lang="it-IT" sz="2400" dirty="0" smtClean="0"/>
              <a:t>, </a:t>
            </a:r>
            <a:r>
              <a:rPr lang="it-IT" sz="2400" dirty="0" err="1" smtClean="0"/>
              <a:t>exons</a:t>
            </a:r>
            <a:r>
              <a:rPr lang="it-IT" sz="2400" dirty="0" smtClean="0"/>
              <a:t> vs </a:t>
            </a:r>
            <a:r>
              <a:rPr lang="it-IT" sz="2400" dirty="0" err="1" smtClean="0"/>
              <a:t>introns</a:t>
            </a:r>
            <a:r>
              <a:rPr lang="it-IT" sz="2400" dirty="0" smtClean="0"/>
              <a:t> and </a:t>
            </a:r>
            <a:r>
              <a:rPr lang="it-IT" sz="2400" dirty="0" err="1" smtClean="0"/>
              <a:t>intergenic</a:t>
            </a:r>
            <a:r>
              <a:rPr lang="it-IT" sz="2400" dirty="0" smtClean="0"/>
              <a:t> </a:t>
            </a:r>
            <a:r>
              <a:rPr lang="it-IT" sz="2400" dirty="0" err="1" smtClean="0"/>
              <a:t>regions</a:t>
            </a:r>
            <a:r>
              <a:rPr lang="it-IT" sz="2400" dirty="0" smtClean="0"/>
              <a:t> in nucleotide </a:t>
            </a:r>
            <a:r>
              <a:rPr lang="it-IT" sz="2400" dirty="0" err="1" smtClean="0"/>
              <a:t>sequence</a:t>
            </a:r>
            <a:r>
              <a:rPr lang="it-IT" sz="2400" dirty="0" smtClean="0"/>
              <a:t>)</a:t>
            </a:r>
            <a:endParaRPr lang="en-US" sz="2400" dirty="0"/>
          </a:p>
        </p:txBody>
      </p:sp>
      <p:pic>
        <p:nvPicPr>
          <p:cNvPr id="5" name="Immagine 4"/>
          <p:cNvPicPr>
            <a:picLocks noChangeAspect="1"/>
          </p:cNvPicPr>
          <p:nvPr/>
        </p:nvPicPr>
        <p:blipFill>
          <a:blip r:embed="rId2"/>
          <a:stretch>
            <a:fillRect/>
          </a:stretch>
        </p:blipFill>
        <p:spPr>
          <a:xfrm>
            <a:off x="6096000" y="1566040"/>
            <a:ext cx="5745656" cy="4309242"/>
          </a:xfrm>
          <a:prstGeom prst="rect">
            <a:avLst/>
          </a:prstGeom>
        </p:spPr>
      </p:pic>
      <p:sp>
        <p:nvSpPr>
          <p:cNvPr id="7" name="CasellaDiTesto 6"/>
          <p:cNvSpPr txBox="1"/>
          <p:nvPr/>
        </p:nvSpPr>
        <p:spPr>
          <a:xfrm>
            <a:off x="1124607" y="5580992"/>
            <a:ext cx="9942785" cy="923330"/>
          </a:xfrm>
          <a:prstGeom prst="rect">
            <a:avLst/>
          </a:prstGeom>
          <a:noFill/>
          <a:ln>
            <a:solidFill>
              <a:schemeClr val="tx1"/>
            </a:solidFill>
          </a:ln>
        </p:spPr>
        <p:txBody>
          <a:bodyPr wrap="square" rtlCol="0">
            <a:spAutoFit/>
          </a:bodyPr>
          <a:lstStyle/>
          <a:p>
            <a:r>
              <a:rPr lang="it-IT" dirty="0" smtClean="0"/>
              <a:t>A gene, the </a:t>
            </a:r>
            <a:r>
              <a:rPr lang="it-IT" dirty="0" err="1" smtClean="0"/>
              <a:t>transcribed</a:t>
            </a:r>
            <a:r>
              <a:rPr lang="it-IT" dirty="0" smtClean="0"/>
              <a:t> </a:t>
            </a:r>
            <a:r>
              <a:rPr lang="it-IT" dirty="0" err="1" smtClean="0"/>
              <a:t>mRNA</a:t>
            </a:r>
            <a:r>
              <a:rPr lang="it-IT" dirty="0" smtClean="0"/>
              <a:t>(s) and </a:t>
            </a:r>
            <a:r>
              <a:rPr lang="it-IT" dirty="0" err="1" smtClean="0"/>
              <a:t>translated</a:t>
            </a:r>
            <a:r>
              <a:rPr lang="it-IT" dirty="0" smtClean="0"/>
              <a:t> </a:t>
            </a:r>
            <a:r>
              <a:rPr lang="it-IT" dirty="0" err="1" smtClean="0"/>
              <a:t>proteins</a:t>
            </a:r>
            <a:r>
              <a:rPr lang="it-IT" dirty="0" smtClean="0"/>
              <a:t> can share the </a:t>
            </a:r>
            <a:r>
              <a:rPr lang="it-IT" dirty="0" err="1" smtClean="0"/>
              <a:t>same</a:t>
            </a:r>
            <a:r>
              <a:rPr lang="it-IT" dirty="0" smtClean="0"/>
              <a:t> </a:t>
            </a:r>
            <a:r>
              <a:rPr lang="it-IT" dirty="0" err="1" smtClean="0"/>
              <a:t>functional</a:t>
            </a:r>
            <a:r>
              <a:rPr lang="it-IT" dirty="0" smtClean="0"/>
              <a:t> </a:t>
            </a:r>
            <a:r>
              <a:rPr lang="it-IT" dirty="0" err="1" smtClean="0"/>
              <a:t>annotation</a:t>
            </a:r>
            <a:r>
              <a:rPr lang="it-IT" dirty="0" smtClean="0"/>
              <a:t>, </a:t>
            </a:r>
            <a:r>
              <a:rPr lang="it-IT" dirty="0" err="1" smtClean="0"/>
              <a:t>but</a:t>
            </a:r>
            <a:r>
              <a:rPr lang="it-IT" dirty="0" smtClean="0"/>
              <a:t> are </a:t>
            </a:r>
            <a:r>
              <a:rPr lang="it-IT" dirty="0" err="1" smtClean="0"/>
              <a:t>obviously</a:t>
            </a:r>
            <a:r>
              <a:rPr lang="it-IT" dirty="0" smtClean="0"/>
              <a:t> </a:t>
            </a:r>
            <a:r>
              <a:rPr lang="it-IT" dirty="0" err="1" smtClean="0"/>
              <a:t>characterized</a:t>
            </a:r>
            <a:r>
              <a:rPr lang="it-IT" dirty="0" smtClean="0"/>
              <a:t> by </a:t>
            </a:r>
            <a:r>
              <a:rPr lang="it-IT" dirty="0" err="1" smtClean="0"/>
              <a:t>largely</a:t>
            </a:r>
            <a:r>
              <a:rPr lang="it-IT" dirty="0" smtClean="0"/>
              <a:t> </a:t>
            </a:r>
            <a:r>
              <a:rPr lang="it-IT" dirty="0" err="1" smtClean="0"/>
              <a:t>different</a:t>
            </a:r>
            <a:r>
              <a:rPr lang="it-IT" dirty="0" smtClean="0"/>
              <a:t> </a:t>
            </a:r>
            <a:r>
              <a:rPr lang="it-IT" dirty="0" err="1" smtClean="0"/>
              <a:t>structures</a:t>
            </a:r>
            <a:r>
              <a:rPr lang="it-IT" dirty="0" smtClean="0"/>
              <a:t> and </a:t>
            </a:r>
            <a:r>
              <a:rPr lang="it-IT" dirty="0" err="1" smtClean="0"/>
              <a:t>even</a:t>
            </a:r>
            <a:r>
              <a:rPr lang="it-IT" dirty="0" smtClean="0"/>
              <a:t> </a:t>
            </a:r>
            <a:r>
              <a:rPr lang="it-IT" dirty="0" err="1" smtClean="0"/>
              <a:t>attributes</a:t>
            </a:r>
            <a:r>
              <a:rPr lang="it-IT" dirty="0" smtClean="0"/>
              <a:t> (e.g. a </a:t>
            </a:r>
            <a:r>
              <a:rPr lang="it-IT" dirty="0" err="1" smtClean="0"/>
              <a:t>regulatory</a:t>
            </a:r>
            <a:r>
              <a:rPr lang="it-IT" dirty="0" smtClean="0"/>
              <a:t> </a:t>
            </a:r>
            <a:r>
              <a:rPr lang="it-IT" dirty="0" err="1" smtClean="0"/>
              <a:t>region</a:t>
            </a:r>
            <a:r>
              <a:rPr lang="it-IT" dirty="0" smtClean="0"/>
              <a:t> </a:t>
            </a:r>
            <a:r>
              <a:rPr lang="it-IT" dirty="0" err="1" smtClean="0"/>
              <a:t>such</a:t>
            </a:r>
            <a:r>
              <a:rPr lang="it-IT" dirty="0" smtClean="0"/>
              <a:t> </a:t>
            </a:r>
            <a:r>
              <a:rPr lang="it-IT" dirty="0" err="1" smtClean="0"/>
              <a:t>as</a:t>
            </a:r>
            <a:r>
              <a:rPr lang="it-IT" dirty="0" smtClean="0"/>
              <a:t> a promoter can </a:t>
            </a:r>
            <a:r>
              <a:rPr lang="it-IT" dirty="0" err="1" smtClean="0"/>
              <a:t>only</a:t>
            </a:r>
            <a:r>
              <a:rPr lang="it-IT" dirty="0" smtClean="0"/>
              <a:t> be </a:t>
            </a:r>
            <a:r>
              <a:rPr lang="it-IT" dirty="0" err="1" smtClean="0"/>
              <a:t>found</a:t>
            </a:r>
            <a:r>
              <a:rPr lang="it-IT" dirty="0" smtClean="0"/>
              <a:t> in </a:t>
            </a:r>
            <a:r>
              <a:rPr lang="it-IT" dirty="0" err="1" smtClean="0"/>
              <a:t>gDNA</a:t>
            </a:r>
            <a:r>
              <a:rPr lang="it-IT" dirty="0" smtClean="0"/>
              <a:t>, a </a:t>
            </a:r>
            <a:r>
              <a:rPr lang="it-IT" dirty="0" err="1" smtClean="0"/>
              <a:t>phosphorylation</a:t>
            </a:r>
            <a:r>
              <a:rPr lang="it-IT" dirty="0" smtClean="0"/>
              <a:t> </a:t>
            </a:r>
            <a:r>
              <a:rPr lang="it-IT" dirty="0" err="1" smtClean="0"/>
              <a:t>signal</a:t>
            </a:r>
            <a:r>
              <a:rPr lang="it-IT" dirty="0" smtClean="0"/>
              <a:t> can be </a:t>
            </a:r>
            <a:r>
              <a:rPr lang="it-IT" dirty="0" err="1" smtClean="0"/>
              <a:t>only</a:t>
            </a:r>
            <a:r>
              <a:rPr lang="it-IT" dirty="0" smtClean="0"/>
              <a:t> </a:t>
            </a:r>
            <a:r>
              <a:rPr lang="it-IT" dirty="0" err="1" smtClean="0"/>
              <a:t>found</a:t>
            </a:r>
            <a:r>
              <a:rPr lang="it-IT" dirty="0" smtClean="0"/>
              <a:t> in </a:t>
            </a:r>
            <a:r>
              <a:rPr lang="it-IT" dirty="0" err="1" smtClean="0"/>
              <a:t>proteins</a:t>
            </a:r>
            <a:endParaRPr lang="en-US" dirty="0"/>
          </a:p>
        </p:txBody>
      </p:sp>
    </p:spTree>
    <p:extLst>
      <p:ext uri="{BB962C8B-B14F-4D97-AF65-F5344CB8AC3E}">
        <p14:creationId xmlns:p14="http://schemas.microsoft.com/office/powerpoint/2010/main" val="263764474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ANNOTATION: A STEP BY STEP SCHEME</a:t>
            </a:r>
            <a:endParaRPr lang="it-IT" sz="3600" dirty="0"/>
          </a:p>
        </p:txBody>
      </p:sp>
      <p:pic>
        <p:nvPicPr>
          <p:cNvPr id="3" name="Immagine 2"/>
          <p:cNvPicPr>
            <a:picLocks noChangeAspect="1"/>
          </p:cNvPicPr>
          <p:nvPr/>
        </p:nvPicPr>
        <p:blipFill>
          <a:blip r:embed="rId2"/>
          <a:stretch>
            <a:fillRect/>
          </a:stretch>
        </p:blipFill>
        <p:spPr>
          <a:xfrm>
            <a:off x="1942659" y="1597573"/>
            <a:ext cx="8671691" cy="4747751"/>
          </a:xfrm>
          <a:prstGeom prst="rect">
            <a:avLst/>
          </a:prstGeom>
        </p:spPr>
      </p:pic>
    </p:spTree>
    <p:extLst>
      <p:ext uri="{BB962C8B-B14F-4D97-AF65-F5344CB8AC3E}">
        <p14:creationId xmlns:p14="http://schemas.microsoft.com/office/powerpoint/2010/main" val="40184120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it-IT" sz="3600" dirty="0" smtClean="0"/>
              <a:t>GENOME ANNOTATION</a:t>
            </a:r>
            <a:endParaRPr lang="it-IT" sz="3600" dirty="0"/>
          </a:p>
        </p:txBody>
      </p:sp>
      <p:sp>
        <p:nvSpPr>
          <p:cNvPr id="4" name="CasellaDiTesto 3"/>
          <p:cNvSpPr txBox="1"/>
          <p:nvPr/>
        </p:nvSpPr>
        <p:spPr>
          <a:xfrm>
            <a:off x="966952" y="1690688"/>
            <a:ext cx="8774133" cy="1938992"/>
          </a:xfrm>
          <a:prstGeom prst="rect">
            <a:avLst/>
          </a:prstGeom>
          <a:noFill/>
        </p:spPr>
        <p:txBody>
          <a:bodyPr wrap="none" rtlCol="0">
            <a:spAutoFit/>
          </a:bodyPr>
          <a:lstStyle/>
          <a:p>
            <a:pPr marL="285750" indent="-285750">
              <a:buFont typeface="Arial" panose="020B0604020202020204" pitchFamily="34" charset="0"/>
              <a:buChar char="•"/>
            </a:pPr>
            <a:r>
              <a:rPr lang="it-IT" sz="2400" b="1" u="sng" dirty="0" err="1" smtClean="0"/>
              <a:t>Regulatory</a:t>
            </a:r>
            <a:r>
              <a:rPr lang="it-IT" sz="2400" b="1" u="sng" dirty="0" smtClean="0"/>
              <a:t> </a:t>
            </a:r>
            <a:r>
              <a:rPr lang="it-IT" sz="2400" b="1" u="sng" dirty="0" err="1" smtClean="0"/>
              <a:t>regions</a:t>
            </a:r>
            <a:r>
              <a:rPr lang="it-IT" sz="2400" dirty="0" smtClean="0"/>
              <a:t>: promoters, </a:t>
            </a:r>
            <a:r>
              <a:rPr lang="it-IT" sz="2400" dirty="0" err="1" smtClean="0"/>
              <a:t>enhancers</a:t>
            </a:r>
            <a:r>
              <a:rPr lang="it-IT" sz="2400" dirty="0" smtClean="0"/>
              <a:t>, </a:t>
            </a:r>
            <a:r>
              <a:rPr lang="it-IT" sz="2400" dirty="0" err="1" smtClean="0"/>
              <a:t>silencers</a:t>
            </a:r>
            <a:r>
              <a:rPr lang="it-IT" sz="2400" dirty="0" smtClean="0"/>
              <a:t>, etc. </a:t>
            </a:r>
          </a:p>
          <a:p>
            <a:pPr marL="285750" indent="-285750">
              <a:buFont typeface="Arial" panose="020B0604020202020204" pitchFamily="34" charset="0"/>
              <a:buChar char="•"/>
            </a:pPr>
            <a:r>
              <a:rPr lang="it-IT" sz="2400" b="1" u="sng" dirty="0" smtClean="0"/>
              <a:t>DNA </a:t>
            </a:r>
            <a:r>
              <a:rPr lang="it-IT" sz="2400" b="1" u="sng" dirty="0" err="1" smtClean="0"/>
              <a:t>sequence</a:t>
            </a:r>
            <a:r>
              <a:rPr lang="it-IT" sz="2400" b="1" u="sng" dirty="0" smtClean="0"/>
              <a:t> </a:t>
            </a:r>
            <a:r>
              <a:rPr lang="it-IT" sz="2400" b="1" u="sng" dirty="0" err="1" smtClean="0"/>
              <a:t>modification</a:t>
            </a:r>
            <a:r>
              <a:rPr lang="it-IT" sz="2400" b="1" u="sng" dirty="0" smtClean="0"/>
              <a:t> </a:t>
            </a:r>
            <a:r>
              <a:rPr lang="it-IT" sz="2400" dirty="0" smtClean="0"/>
              <a:t>(e.g. </a:t>
            </a:r>
            <a:r>
              <a:rPr lang="it-IT" sz="2400" dirty="0" err="1" smtClean="0"/>
              <a:t>methylation</a:t>
            </a:r>
            <a:r>
              <a:rPr lang="it-IT" sz="2400" dirty="0" smtClean="0"/>
              <a:t>)</a:t>
            </a:r>
          </a:p>
          <a:p>
            <a:pPr marL="285750" indent="-285750">
              <a:buFont typeface="Arial" panose="020B0604020202020204" pitchFamily="34" charset="0"/>
              <a:buChar char="•"/>
            </a:pPr>
            <a:r>
              <a:rPr lang="it-IT" sz="2400" b="1" u="sng" dirty="0" smtClean="0"/>
              <a:t>Gene </a:t>
            </a:r>
            <a:r>
              <a:rPr lang="it-IT" sz="2400" b="1" u="sng" dirty="0" err="1" smtClean="0"/>
              <a:t>annotations</a:t>
            </a:r>
            <a:r>
              <a:rPr lang="it-IT" sz="2400" b="1" u="sng" dirty="0" smtClean="0"/>
              <a:t> </a:t>
            </a:r>
            <a:r>
              <a:rPr lang="it-IT" sz="2400" dirty="0" smtClean="0"/>
              <a:t>(</a:t>
            </a:r>
            <a:r>
              <a:rPr lang="it-IT" sz="2400" dirty="0" err="1" smtClean="0"/>
              <a:t>exons</a:t>
            </a:r>
            <a:r>
              <a:rPr lang="it-IT" sz="2400" dirty="0" smtClean="0"/>
              <a:t>, </a:t>
            </a:r>
            <a:r>
              <a:rPr lang="it-IT" sz="2400" dirty="0" err="1" smtClean="0"/>
              <a:t>introns</a:t>
            </a:r>
            <a:r>
              <a:rPr lang="it-IT" sz="2400" dirty="0" smtClean="0"/>
              <a:t>)</a:t>
            </a:r>
          </a:p>
          <a:p>
            <a:pPr marL="285750" indent="-285750">
              <a:buFont typeface="Arial" panose="020B0604020202020204" pitchFamily="34" charset="0"/>
              <a:buChar char="•"/>
            </a:pPr>
            <a:r>
              <a:rPr lang="it-IT" sz="2400" b="1" u="sng" dirty="0" err="1" smtClean="0"/>
              <a:t>mRNA</a:t>
            </a:r>
            <a:r>
              <a:rPr lang="it-IT" sz="2400" b="1" u="sng" dirty="0" smtClean="0"/>
              <a:t> </a:t>
            </a:r>
            <a:r>
              <a:rPr lang="it-IT" sz="2400" b="1" u="sng" dirty="0" err="1" smtClean="0"/>
              <a:t>annotations</a:t>
            </a:r>
            <a:r>
              <a:rPr lang="it-IT" sz="2400" b="1" u="sng" dirty="0" smtClean="0"/>
              <a:t> </a:t>
            </a:r>
            <a:r>
              <a:rPr lang="it-IT" sz="2400" dirty="0" smtClean="0"/>
              <a:t>(</a:t>
            </a:r>
            <a:r>
              <a:rPr lang="it-IT" sz="2400" dirty="0" err="1" smtClean="0"/>
              <a:t>combination</a:t>
            </a:r>
            <a:r>
              <a:rPr lang="it-IT" sz="2400" dirty="0" smtClean="0"/>
              <a:t> of </a:t>
            </a:r>
            <a:r>
              <a:rPr lang="it-IT" sz="2400" dirty="0" err="1" smtClean="0"/>
              <a:t>exons</a:t>
            </a:r>
            <a:r>
              <a:rPr lang="it-IT" sz="2400" dirty="0" smtClean="0"/>
              <a:t> + alternative </a:t>
            </a:r>
            <a:r>
              <a:rPr lang="it-IT" sz="2400" dirty="0" err="1" smtClean="0"/>
              <a:t>splicing</a:t>
            </a:r>
            <a:r>
              <a:rPr lang="it-IT" sz="2400" dirty="0" smtClean="0"/>
              <a:t>)</a:t>
            </a:r>
          </a:p>
          <a:p>
            <a:pPr marL="285750" indent="-285750">
              <a:buFont typeface="Arial" panose="020B0604020202020204" pitchFamily="34" charset="0"/>
              <a:buChar char="•"/>
            </a:pPr>
            <a:r>
              <a:rPr lang="it-IT" sz="2400" b="1" u="sng" dirty="0" err="1" smtClean="0"/>
              <a:t>Primary</a:t>
            </a:r>
            <a:r>
              <a:rPr lang="it-IT" sz="2400" b="1" u="sng" dirty="0" smtClean="0"/>
              <a:t> </a:t>
            </a:r>
            <a:r>
              <a:rPr lang="it-IT" sz="2400" b="1" u="sng" dirty="0" err="1" smtClean="0"/>
              <a:t>sequence</a:t>
            </a:r>
            <a:r>
              <a:rPr lang="it-IT" sz="2400" b="1" u="sng" dirty="0" smtClean="0"/>
              <a:t> </a:t>
            </a:r>
            <a:r>
              <a:rPr lang="it-IT" sz="2400" b="1" u="sng" dirty="0" err="1" smtClean="0"/>
              <a:t>variants</a:t>
            </a:r>
            <a:r>
              <a:rPr lang="it-IT" sz="2400" b="1" u="sng" dirty="0" smtClean="0"/>
              <a:t> </a:t>
            </a:r>
            <a:r>
              <a:rPr lang="it-IT" sz="2400" dirty="0" smtClean="0"/>
              <a:t>(</a:t>
            </a:r>
            <a:r>
              <a:rPr lang="it-IT" sz="2400" dirty="0" err="1" smtClean="0"/>
              <a:t>SNPs</a:t>
            </a:r>
            <a:r>
              <a:rPr lang="it-IT" sz="2400" dirty="0" smtClean="0"/>
              <a:t>, </a:t>
            </a:r>
            <a:r>
              <a:rPr lang="it-IT" sz="2400" dirty="0" err="1" smtClean="0"/>
              <a:t>MNVs</a:t>
            </a:r>
            <a:r>
              <a:rPr lang="it-IT" sz="2400" dirty="0" smtClean="0"/>
              <a:t>, </a:t>
            </a:r>
            <a:r>
              <a:rPr lang="it-IT" sz="2400" dirty="0" err="1" smtClean="0"/>
              <a:t>insertion</a:t>
            </a:r>
            <a:r>
              <a:rPr lang="it-IT" sz="2400" dirty="0" smtClean="0"/>
              <a:t>, </a:t>
            </a:r>
            <a:r>
              <a:rPr lang="it-IT" sz="2400" dirty="0" err="1" smtClean="0"/>
              <a:t>deletions</a:t>
            </a:r>
            <a:r>
              <a:rPr lang="it-IT" sz="2400" dirty="0" smtClean="0"/>
              <a:t>, etc.)</a:t>
            </a:r>
            <a:endParaRPr lang="en-US" sz="2400" dirty="0"/>
          </a:p>
        </p:txBody>
      </p:sp>
      <p:sp>
        <p:nvSpPr>
          <p:cNvPr id="5" name="Title 1"/>
          <p:cNvSpPr txBox="1">
            <a:spLocks/>
          </p:cNvSpPr>
          <p:nvPr/>
        </p:nvSpPr>
        <p:spPr>
          <a:xfrm>
            <a:off x="838200" y="3470932"/>
            <a:ext cx="10515600"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it-IT" sz="3600" dirty="0" err="1" smtClean="0"/>
              <a:t>mRNA</a:t>
            </a:r>
            <a:r>
              <a:rPr lang="it-IT" sz="3600" dirty="0" smtClean="0"/>
              <a:t> ANNOTATION</a:t>
            </a:r>
            <a:endParaRPr lang="it-IT" sz="3600" dirty="0"/>
          </a:p>
        </p:txBody>
      </p:sp>
      <p:sp>
        <p:nvSpPr>
          <p:cNvPr id="6" name="CasellaDiTesto 5"/>
          <p:cNvSpPr txBox="1"/>
          <p:nvPr/>
        </p:nvSpPr>
        <p:spPr>
          <a:xfrm>
            <a:off x="966952" y="4796495"/>
            <a:ext cx="2635658" cy="1569660"/>
          </a:xfrm>
          <a:prstGeom prst="rect">
            <a:avLst/>
          </a:prstGeom>
          <a:noFill/>
        </p:spPr>
        <p:txBody>
          <a:bodyPr wrap="none" rtlCol="0">
            <a:spAutoFit/>
          </a:bodyPr>
          <a:lstStyle/>
          <a:p>
            <a:pPr marL="285750" indent="-285750">
              <a:buFont typeface="Arial" panose="020B0604020202020204" pitchFamily="34" charset="0"/>
              <a:buChar char="•"/>
            </a:pPr>
            <a:r>
              <a:rPr lang="it-IT" sz="2400" b="1" u="sng" dirty="0" smtClean="0"/>
              <a:t>5’ UTR</a:t>
            </a:r>
          </a:p>
          <a:p>
            <a:pPr marL="285750" indent="-285750">
              <a:buFont typeface="Arial" panose="020B0604020202020204" pitchFamily="34" charset="0"/>
              <a:buChar char="•"/>
            </a:pPr>
            <a:r>
              <a:rPr lang="it-IT" sz="2400" b="1" u="sng" dirty="0" err="1" smtClean="0"/>
              <a:t>Coding</a:t>
            </a:r>
            <a:r>
              <a:rPr lang="it-IT" sz="2400" b="1" u="sng" dirty="0" smtClean="0"/>
              <a:t> </a:t>
            </a:r>
            <a:r>
              <a:rPr lang="it-IT" sz="2400" b="1" u="sng" dirty="0" err="1" smtClean="0"/>
              <a:t>sequence</a:t>
            </a:r>
            <a:endParaRPr lang="it-IT" sz="2400" dirty="0" smtClean="0"/>
          </a:p>
          <a:p>
            <a:pPr marL="285750" indent="-285750">
              <a:buFont typeface="Arial" panose="020B0604020202020204" pitchFamily="34" charset="0"/>
              <a:buChar char="•"/>
            </a:pPr>
            <a:r>
              <a:rPr lang="it-IT" sz="2400" b="1" u="sng" dirty="0" smtClean="0"/>
              <a:t>3’UTR</a:t>
            </a:r>
            <a:endParaRPr lang="it-IT" sz="2400" dirty="0" smtClean="0"/>
          </a:p>
          <a:p>
            <a:pPr marL="285750" indent="-285750">
              <a:buFont typeface="Arial" panose="020B0604020202020204" pitchFamily="34" charset="0"/>
              <a:buChar char="•"/>
            </a:pPr>
            <a:r>
              <a:rPr lang="it-IT" sz="2400" b="1" u="sng" dirty="0" err="1" smtClean="0"/>
              <a:t>Splicing</a:t>
            </a:r>
            <a:r>
              <a:rPr lang="it-IT" sz="2400" b="1" u="sng" dirty="0" smtClean="0"/>
              <a:t> </a:t>
            </a:r>
            <a:r>
              <a:rPr lang="it-IT" sz="2400" b="1" u="sng" dirty="0" err="1" smtClean="0"/>
              <a:t>variants</a:t>
            </a:r>
            <a:endParaRPr lang="en-US" sz="2400" dirty="0"/>
          </a:p>
        </p:txBody>
      </p:sp>
      <p:sp>
        <p:nvSpPr>
          <p:cNvPr id="7" name="CasellaDiTesto 6"/>
          <p:cNvSpPr txBox="1"/>
          <p:nvPr/>
        </p:nvSpPr>
        <p:spPr>
          <a:xfrm>
            <a:off x="4922708" y="4955243"/>
            <a:ext cx="6507293" cy="1200329"/>
          </a:xfrm>
          <a:prstGeom prst="rect">
            <a:avLst/>
          </a:prstGeom>
          <a:noFill/>
          <a:ln>
            <a:solidFill>
              <a:schemeClr val="tx1"/>
            </a:solidFill>
          </a:ln>
        </p:spPr>
        <p:txBody>
          <a:bodyPr wrap="square" rtlCol="0">
            <a:spAutoFit/>
          </a:bodyPr>
          <a:lstStyle/>
          <a:p>
            <a:r>
              <a:rPr lang="it-IT" dirty="0" smtClean="0"/>
              <a:t>N.B. </a:t>
            </a:r>
            <a:r>
              <a:rPr lang="it-IT" dirty="0" err="1" smtClean="0"/>
              <a:t>mRNA</a:t>
            </a:r>
            <a:r>
              <a:rPr lang="it-IT" dirty="0" smtClean="0"/>
              <a:t> </a:t>
            </a:r>
            <a:r>
              <a:rPr lang="it-IT" dirty="0" err="1" smtClean="0"/>
              <a:t>annotation</a:t>
            </a:r>
            <a:r>
              <a:rPr lang="it-IT" dirty="0" smtClean="0"/>
              <a:t> </a:t>
            </a:r>
            <a:r>
              <a:rPr lang="it-IT" dirty="0" err="1" smtClean="0"/>
              <a:t>is</a:t>
            </a:r>
            <a:r>
              <a:rPr lang="it-IT" dirty="0" smtClean="0"/>
              <a:t> </a:t>
            </a:r>
            <a:r>
              <a:rPr lang="it-IT" dirty="0" err="1" smtClean="0"/>
              <a:t>usually</a:t>
            </a:r>
            <a:r>
              <a:rPr lang="it-IT" dirty="0" smtClean="0"/>
              <a:t> </a:t>
            </a:r>
            <a:r>
              <a:rPr lang="it-IT" dirty="0" err="1" smtClean="0"/>
              <a:t>derived</a:t>
            </a:r>
            <a:r>
              <a:rPr lang="it-IT" dirty="0" smtClean="0"/>
              <a:t> from </a:t>
            </a:r>
            <a:r>
              <a:rPr lang="it-IT" dirty="0" err="1" smtClean="0"/>
              <a:t>genome</a:t>
            </a:r>
            <a:r>
              <a:rPr lang="it-IT" dirty="0" smtClean="0"/>
              <a:t> </a:t>
            </a:r>
            <a:r>
              <a:rPr lang="it-IT" dirty="0" err="1" smtClean="0"/>
              <a:t>annotation</a:t>
            </a:r>
            <a:endParaRPr lang="it-IT" dirty="0" smtClean="0"/>
          </a:p>
          <a:p>
            <a:r>
              <a:rPr lang="it-IT" dirty="0" err="1" smtClean="0"/>
              <a:t>However</a:t>
            </a:r>
            <a:r>
              <a:rPr lang="it-IT" dirty="0" smtClean="0"/>
              <a:t>, </a:t>
            </a:r>
            <a:r>
              <a:rPr lang="it-IT" dirty="0" err="1" smtClean="0"/>
              <a:t>mRNA</a:t>
            </a:r>
            <a:r>
              <a:rPr lang="it-IT" dirty="0" smtClean="0"/>
              <a:t> </a:t>
            </a:r>
            <a:r>
              <a:rPr lang="it-IT" dirty="0" err="1" smtClean="0"/>
              <a:t>annotation</a:t>
            </a:r>
            <a:r>
              <a:rPr lang="it-IT" dirty="0" smtClean="0"/>
              <a:t> </a:t>
            </a:r>
            <a:r>
              <a:rPr lang="it-IT" dirty="0" err="1" smtClean="0"/>
              <a:t>is</a:t>
            </a:r>
            <a:r>
              <a:rPr lang="it-IT" dirty="0" smtClean="0"/>
              <a:t> </a:t>
            </a:r>
            <a:r>
              <a:rPr lang="it-IT" dirty="0" err="1" smtClean="0"/>
              <a:t>also</a:t>
            </a:r>
            <a:r>
              <a:rPr lang="it-IT" dirty="0" smtClean="0"/>
              <a:t> </a:t>
            </a:r>
            <a:r>
              <a:rPr lang="it-IT" dirty="0" err="1" smtClean="0"/>
              <a:t>possible</a:t>
            </a:r>
            <a:r>
              <a:rPr lang="it-IT" dirty="0" smtClean="0"/>
              <a:t> </a:t>
            </a:r>
            <a:r>
              <a:rPr lang="it-IT" dirty="0" err="1" smtClean="0"/>
              <a:t>when</a:t>
            </a:r>
            <a:r>
              <a:rPr lang="it-IT" dirty="0" smtClean="0"/>
              <a:t> a </a:t>
            </a:r>
            <a:r>
              <a:rPr lang="it-IT" dirty="0" err="1" smtClean="0"/>
              <a:t>genome</a:t>
            </a:r>
            <a:r>
              <a:rPr lang="it-IT" dirty="0" smtClean="0"/>
              <a:t> </a:t>
            </a:r>
            <a:r>
              <a:rPr lang="it-IT" dirty="0" err="1" smtClean="0"/>
              <a:t>is</a:t>
            </a:r>
            <a:r>
              <a:rPr lang="it-IT" dirty="0" smtClean="0"/>
              <a:t> </a:t>
            </a:r>
            <a:r>
              <a:rPr lang="it-IT" dirty="0" err="1" smtClean="0"/>
              <a:t>not</a:t>
            </a:r>
            <a:r>
              <a:rPr lang="it-IT" dirty="0" smtClean="0"/>
              <a:t> </a:t>
            </a:r>
            <a:r>
              <a:rPr lang="it-IT" dirty="0" err="1" smtClean="0"/>
              <a:t>available</a:t>
            </a:r>
            <a:r>
              <a:rPr lang="it-IT" dirty="0" smtClean="0"/>
              <a:t> (for </a:t>
            </a:r>
            <a:r>
              <a:rPr lang="it-IT" dirty="0" err="1" smtClean="0"/>
              <a:t>example</a:t>
            </a:r>
            <a:r>
              <a:rPr lang="it-IT" dirty="0" smtClean="0"/>
              <a:t> in the case of </a:t>
            </a:r>
            <a:r>
              <a:rPr lang="it-IT" i="1" dirty="0" smtClean="0"/>
              <a:t>de novo</a:t>
            </a:r>
            <a:r>
              <a:rPr lang="it-IT" dirty="0" smtClean="0"/>
              <a:t> </a:t>
            </a:r>
            <a:r>
              <a:rPr lang="it-IT" dirty="0" err="1" smtClean="0"/>
              <a:t>transcriptome</a:t>
            </a:r>
            <a:r>
              <a:rPr lang="it-IT" dirty="0" smtClean="0"/>
              <a:t> </a:t>
            </a:r>
            <a:r>
              <a:rPr lang="it-IT" dirty="0" err="1" smtClean="0"/>
              <a:t>assembly</a:t>
            </a:r>
            <a:r>
              <a:rPr lang="it-IT" dirty="0" smtClean="0"/>
              <a:t>)</a:t>
            </a:r>
            <a:endParaRPr lang="en-US" dirty="0"/>
          </a:p>
        </p:txBody>
      </p:sp>
    </p:spTree>
    <p:extLst>
      <p:ext uri="{BB962C8B-B14F-4D97-AF65-F5344CB8AC3E}">
        <p14:creationId xmlns:p14="http://schemas.microsoft.com/office/powerpoint/2010/main" val="100155731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heer Green 16x9">
  <a:themeElements>
    <a:clrScheme name="Sheer Green">
      <a:dk1>
        <a:srgbClr val="624D38"/>
      </a:dk1>
      <a:lt1>
        <a:srgbClr val="FFFFFF"/>
      </a:lt1>
      <a:dk2>
        <a:srgbClr val="404040"/>
      </a:dk2>
      <a:lt2>
        <a:srgbClr val="F2F2E2"/>
      </a:lt2>
      <a:accent1>
        <a:srgbClr val="72C23C"/>
      </a:accent1>
      <a:accent2>
        <a:srgbClr val="F4CC20"/>
      </a:accent2>
      <a:accent3>
        <a:srgbClr val="53B6BB"/>
      </a:accent3>
      <a:accent4>
        <a:srgbClr val="BA7CC0"/>
      </a:accent4>
      <a:accent5>
        <a:srgbClr val="ED635A"/>
      </a:accent5>
      <a:accent6>
        <a:srgbClr val="EE9B40"/>
      </a:accent6>
      <a:hlink>
        <a:srgbClr val="53B6BB"/>
      </a:hlink>
      <a:folHlink>
        <a:srgbClr val="B68DC0"/>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1133</TotalTime>
  <Words>2229</Words>
  <Application>Microsoft Office PowerPoint</Application>
  <PresentationFormat>Widescreen</PresentationFormat>
  <Paragraphs>163</Paragraphs>
  <Slides>32</Slides>
  <Notes>0</Notes>
  <HiddenSlides>0</HiddenSlides>
  <MMClips>0</MMClips>
  <ScaleCrop>false</ScaleCrop>
  <HeadingPairs>
    <vt:vector size="6" baseType="variant">
      <vt:variant>
        <vt:lpstr>Caratteri utilizzati</vt:lpstr>
      </vt:variant>
      <vt:variant>
        <vt:i4>4</vt:i4>
      </vt:variant>
      <vt:variant>
        <vt:lpstr>Tema</vt:lpstr>
      </vt:variant>
      <vt:variant>
        <vt:i4>2</vt:i4>
      </vt:variant>
      <vt:variant>
        <vt:lpstr>Titoli diapositive</vt:lpstr>
      </vt:variant>
      <vt:variant>
        <vt:i4>32</vt:i4>
      </vt:variant>
    </vt:vector>
  </HeadingPairs>
  <TitlesOfParts>
    <vt:vector size="38" baseType="lpstr">
      <vt:lpstr>Arial</vt:lpstr>
      <vt:lpstr>Calibri</vt:lpstr>
      <vt:lpstr>Calibri Light</vt:lpstr>
      <vt:lpstr>Century Gothic</vt:lpstr>
      <vt:lpstr>Office Theme</vt:lpstr>
      <vt:lpstr>Sheer Green 16x9</vt:lpstr>
      <vt:lpstr>CALENDARIO DELLE LEZIONI - NOVEMBRE</vt:lpstr>
      <vt:lpstr>ANNOTATION: AN EXAMPLE</vt:lpstr>
      <vt:lpstr>CALENDARIO DELLE LEZIONI - DICEMBRE</vt:lpstr>
      <vt:lpstr>SEQUENCE ANNOTATION</vt:lpstr>
      <vt:lpstr>ANNOTATION: AN EXAMPLE</vt:lpstr>
      <vt:lpstr>ANNOTATION: AN EXAMPLE</vt:lpstr>
      <vt:lpstr>ANNOTATION: NUCLEOTIDE vs PROTEIN SEQUENCE</vt:lpstr>
      <vt:lpstr>ANNOTATION: A STEP BY STEP SCHEME</vt:lpstr>
      <vt:lpstr>GENOME ANNOTATION</vt:lpstr>
      <vt:lpstr>GENE PREDICTION</vt:lpstr>
      <vt:lpstr>GENE PREDICTON ALGORITHMS</vt:lpstr>
      <vt:lpstr>FROM THE STRUCTURAL TO THE FUNCTIONAL ANNOTATION</vt:lpstr>
      <vt:lpstr>BLAST</vt:lpstr>
      <vt:lpstr>Some background</vt:lpstr>
      <vt:lpstr>Some basic concepts for bioinformatics noobs</vt:lpstr>
      <vt:lpstr>A heuristic approach to sequence alignment</vt:lpstr>
      <vt:lpstr>Presentazione standard di PowerPoint</vt:lpstr>
      <vt:lpstr>BLAST parameters</vt:lpstr>
      <vt:lpstr>How to intepret BLAST results?</vt:lpstr>
      <vt:lpstr>How to intepret BLAST results?</vt:lpstr>
      <vt:lpstr>BLAST in genomic studies</vt:lpstr>
      <vt:lpstr>Be careful with your interpretation! SIMILARITYvs HOMOLOGY</vt:lpstr>
      <vt:lpstr>HOMOPLASY: SIMILAR FEATURES WITH INDEPENDENT EVOLUTIONARY ORIGIN (CONVERGENT EVOLUTION)</vt:lpstr>
      <vt:lpstr>Presentazione standard di PowerPoint</vt:lpstr>
      <vt:lpstr>Presentazione standard di PowerPoint</vt:lpstr>
      <vt:lpstr>QUANDO DUE SEQUENZE SONO SIMILI, OMOLOGHE, ORTOLOGHE O PARALOGHE?</vt:lpstr>
      <vt:lpstr>QUANDO DUE SEQUENZE SONO SIMILI, OMOLOGHE, ORTOLOGHE O PARALOGHE?</vt:lpstr>
      <vt:lpstr>QUANDO DUE SEQUENZE SONO SIMILI, OMOLOGHE, ORTOLOGHE O PARALOGHE?</vt:lpstr>
      <vt:lpstr>ALCUNI ALTRI IMPORTANTI CONCETTI DA RICORDARE</vt:lpstr>
      <vt:lpstr>Inferring functions from BLAST</vt:lpstr>
      <vt:lpstr>Types of functional annotation</vt:lpstr>
      <vt:lpstr>Types of functional annotation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 silico cloning</dc:title>
  <dc:creator>marco gerdol</dc:creator>
  <cp:lastModifiedBy>marco gerdol</cp:lastModifiedBy>
  <cp:revision>51</cp:revision>
  <dcterms:created xsi:type="dcterms:W3CDTF">2016-10-13T10:31:15Z</dcterms:created>
  <dcterms:modified xsi:type="dcterms:W3CDTF">2019-11-19T11:53:39Z</dcterms:modified>
</cp:coreProperties>
</file>