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67" r:id="rId2"/>
    <p:sldId id="269" r:id="rId3"/>
    <p:sldId id="268" r:id="rId4"/>
    <p:sldId id="270" r:id="rId5"/>
    <p:sldId id="272" r:id="rId6"/>
    <p:sldId id="274" r:id="rId7"/>
    <p:sldId id="283" r:id="rId8"/>
    <p:sldId id="284" r:id="rId9"/>
    <p:sldId id="271" r:id="rId10"/>
    <p:sldId id="286" r:id="rId11"/>
    <p:sldId id="285" r:id="rId12"/>
    <p:sldId id="279" r:id="rId13"/>
    <p:sldId id="287" r:id="rId14"/>
    <p:sldId id="290" r:id="rId15"/>
    <p:sldId id="288" r:id="rId16"/>
    <p:sldId id="289" r:id="rId17"/>
    <p:sldId id="276" r:id="rId18"/>
    <p:sldId id="282" r:id="rId19"/>
    <p:sldId id="291" r:id="rId20"/>
    <p:sldId id="300" r:id="rId21"/>
    <p:sldId id="292" r:id="rId22"/>
    <p:sldId id="293" r:id="rId23"/>
    <p:sldId id="294" r:id="rId24"/>
    <p:sldId id="299" r:id="rId25"/>
    <p:sldId id="298" r:id="rId26"/>
    <p:sldId id="297" r:id="rId27"/>
    <p:sldId id="295" r:id="rId28"/>
    <p:sldId id="296" r:id="rId29"/>
    <p:sldId id="278" r:id="rId30"/>
    <p:sldId id="280" r:id="rId31"/>
    <p:sldId id="281" r:id="rId32"/>
    <p:sldId id="301" r:id="rId33"/>
    <p:sldId id="302" r:id="rId34"/>
    <p:sldId id="303" r:id="rId35"/>
    <p:sldId id="305" r:id="rId36"/>
    <p:sldId id="306" r:id="rId37"/>
    <p:sldId id="307" r:id="rId38"/>
    <p:sldId id="304" r:id="rId39"/>
    <p:sldId id="309" r:id="rId40"/>
    <p:sldId id="310" r:id="rId41"/>
    <p:sldId id="311" r:id="rId42"/>
    <p:sldId id="312" r:id="rId43"/>
    <p:sldId id="317" r:id="rId44"/>
    <p:sldId id="315" r:id="rId45"/>
    <p:sldId id="308" r:id="rId46"/>
    <p:sldId id="318" r:id="rId47"/>
    <p:sldId id="314" r:id="rId4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2152" autoAdjust="0"/>
    <p:restoredTop sz="77316" autoAdjust="0"/>
  </p:normalViewPr>
  <p:slideViewPr>
    <p:cSldViewPr snapToGrid="0" snapToObjects="1">
      <p:cViewPr>
        <p:scale>
          <a:sx n="59" d="100"/>
          <a:sy n="59" d="100"/>
        </p:scale>
        <p:origin x="-968"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7F1F74-69BA-154E-87FE-30D5DD3F5F3E}" type="datetimeFigureOut">
              <a:rPr lang="it-IT" smtClean="0"/>
              <a:t>20/11/19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E7C126-365A-DA49-A29B-9E489ACAC933}" type="slidenum">
              <a:rPr lang="it-IT" smtClean="0"/>
              <a:t>‹n.›</a:t>
            </a:fld>
            <a:endParaRPr lang="it-IT"/>
          </a:p>
        </p:txBody>
      </p:sp>
    </p:spTree>
    <p:extLst>
      <p:ext uri="{BB962C8B-B14F-4D97-AF65-F5344CB8AC3E}">
        <p14:creationId xmlns:p14="http://schemas.microsoft.com/office/powerpoint/2010/main" val="1107649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53DFF-B685-BB4E-813E-3A406C3BB187}" type="datetimeFigureOut">
              <a:rPr lang="it-IT" smtClean="0"/>
              <a:t>19/11/19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B164C3-FCB5-8D49-954E-86A4102515D9}" type="slidenum">
              <a:rPr lang="it-IT" smtClean="0"/>
              <a:t>‹n.›</a:t>
            </a:fld>
            <a:endParaRPr lang="it-IT"/>
          </a:p>
        </p:txBody>
      </p:sp>
    </p:spTree>
    <p:extLst>
      <p:ext uri="{BB962C8B-B14F-4D97-AF65-F5344CB8AC3E}">
        <p14:creationId xmlns:p14="http://schemas.microsoft.com/office/powerpoint/2010/main" val="5461429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biochemistrymolecularbiology.blogspot.com</a:t>
            </a:r>
            <a:r>
              <a:rPr lang="it-IT" dirty="0" smtClean="0"/>
              <a:t>/2015/05/</a:t>
            </a:r>
            <a:r>
              <a:rPr lang="it-IT" dirty="0" err="1" smtClean="0"/>
              <a:t>lipoprotein-metabolism.html</a:t>
            </a:r>
            <a:endParaRPr lang="it-IT" dirty="0"/>
          </a:p>
        </p:txBody>
      </p:sp>
      <p:sp>
        <p:nvSpPr>
          <p:cNvPr id="4" name="Segnaposto numero diapositiva 3"/>
          <p:cNvSpPr>
            <a:spLocks noGrp="1"/>
          </p:cNvSpPr>
          <p:nvPr>
            <p:ph type="sldNum" sz="quarter" idx="10"/>
          </p:nvPr>
        </p:nvSpPr>
        <p:spPr/>
        <p:txBody>
          <a:bodyPr/>
          <a:lstStyle/>
          <a:p>
            <a:fld id="{705A3397-F574-D349-967F-093F00683E3D}" type="slidenum">
              <a:rPr lang="it-IT" smtClean="0"/>
              <a:t>2</a:t>
            </a:fld>
            <a:endParaRPr lang="it-IT"/>
          </a:p>
        </p:txBody>
      </p:sp>
    </p:spTree>
    <p:extLst>
      <p:ext uri="{BB962C8B-B14F-4D97-AF65-F5344CB8AC3E}">
        <p14:creationId xmlns:p14="http://schemas.microsoft.com/office/powerpoint/2010/main" val="214878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www.sciencedirect.com</a:t>
            </a:r>
            <a:r>
              <a:rPr lang="it-IT" dirty="0" smtClean="0"/>
              <a:t>/</a:t>
            </a:r>
            <a:r>
              <a:rPr lang="it-IT" dirty="0" err="1" smtClean="0"/>
              <a:t>topics</a:t>
            </a:r>
            <a:r>
              <a:rPr lang="it-IT" dirty="0" smtClean="0"/>
              <a:t>/</a:t>
            </a:r>
            <a:r>
              <a:rPr lang="it-IT" dirty="0" err="1" smtClean="0"/>
              <a:t>biochemistry</a:t>
            </a:r>
            <a:r>
              <a:rPr lang="it-IT" dirty="0" smtClean="0"/>
              <a:t>-</a:t>
            </a:r>
            <a:r>
              <a:rPr lang="it-IT" dirty="0" err="1" smtClean="0"/>
              <a:t>genetics</a:t>
            </a:r>
            <a:r>
              <a:rPr lang="it-IT" dirty="0" smtClean="0"/>
              <a:t>-and-</a:t>
            </a:r>
            <a:r>
              <a:rPr lang="it-IT" dirty="0" err="1" smtClean="0"/>
              <a:t>molecular</a:t>
            </a:r>
            <a:r>
              <a:rPr lang="it-IT" dirty="0" smtClean="0"/>
              <a:t>-</a:t>
            </a:r>
            <a:r>
              <a:rPr lang="it-IT" dirty="0" err="1" smtClean="0"/>
              <a:t>biology</a:t>
            </a:r>
            <a:r>
              <a:rPr lang="it-IT" dirty="0" smtClean="0"/>
              <a:t>/</a:t>
            </a:r>
            <a:r>
              <a:rPr lang="it-IT" dirty="0" err="1" smtClean="0"/>
              <a:t>ldl-receptor</a:t>
            </a:r>
            <a:endParaRPr lang="it-IT" dirty="0" smtClean="0"/>
          </a:p>
          <a:p>
            <a:endParaRPr lang="it-IT" dirty="0" smtClean="0"/>
          </a:p>
          <a:p>
            <a:r>
              <a:rPr lang="it-IT" dirty="0" smtClean="0"/>
              <a:t>La LDL circolante si lega a specifici recettori sintetizzati nella cellula. I recettori si localizzano nelle depressioni ("fosse rivestite") nella superficie cellulare. Le particelle di LDL vengono assorbite dall'endocitosi e la fossa rivestita si pizzica per formare una vescicola (</a:t>
            </a:r>
            <a:r>
              <a:rPr lang="it-IT" dirty="0" err="1" smtClean="0"/>
              <a:t>endosoma</a:t>
            </a:r>
            <a:r>
              <a:rPr lang="it-IT" dirty="0" smtClean="0"/>
              <a:t>). LDL si dissocia dal recettore e quest'ultimo viene riciclato sulla superficie cellulare. Il LDL viene consegnato a un lisosoma, dove l'azione enzimatica libera il colesterolo che viene utilizzato per soddisfare le esigenze cellulari (come la produzione di ormoni steroidei). Il livello cellulare di colesterolo è controllato da almeno tre cicli di feedback. Livelli eccessivi di colesterolo servono per (1) inibire la sintesi del colesterolo (</a:t>
            </a:r>
            <a:r>
              <a:rPr lang="it-IT" dirty="0" err="1" smtClean="0"/>
              <a:t>HMGCoA</a:t>
            </a:r>
            <a:r>
              <a:rPr lang="it-IT" dirty="0" smtClean="0"/>
              <a:t> reduttasi), (2) inibire la sintesi del recettore (quindi inibire l'assorbimento di LDL) e (3) stimolare la conservazione del colesterolo sotto forma di esteri di colesterolo.</a:t>
            </a:r>
            <a:endParaRPr lang="it-IT" dirty="0"/>
          </a:p>
        </p:txBody>
      </p:sp>
      <p:sp>
        <p:nvSpPr>
          <p:cNvPr id="4" name="Segnaposto numero diapositiva 3"/>
          <p:cNvSpPr>
            <a:spLocks noGrp="1"/>
          </p:cNvSpPr>
          <p:nvPr>
            <p:ph type="sldNum" sz="quarter" idx="10"/>
          </p:nvPr>
        </p:nvSpPr>
        <p:spPr/>
        <p:txBody>
          <a:bodyPr/>
          <a:lstStyle/>
          <a:p>
            <a:fld id="{CE1BC4C7-3498-8C4E-BB7A-AA790DC62D5A}" type="slidenum">
              <a:rPr lang="it-IT" smtClean="0"/>
              <a:t>29</a:t>
            </a:fld>
            <a:endParaRPr lang="it-IT"/>
          </a:p>
        </p:txBody>
      </p:sp>
    </p:spTree>
    <p:extLst>
      <p:ext uri="{BB962C8B-B14F-4D97-AF65-F5344CB8AC3E}">
        <p14:creationId xmlns:p14="http://schemas.microsoft.com/office/powerpoint/2010/main" val="360906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DOI: 10.1039/C3SM52310</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36</a:t>
            </a:fld>
            <a:endParaRPr lang="it-IT"/>
          </a:p>
        </p:txBody>
      </p:sp>
    </p:spTree>
    <p:extLst>
      <p:ext uri="{BB962C8B-B14F-4D97-AF65-F5344CB8AC3E}">
        <p14:creationId xmlns:p14="http://schemas.microsoft.com/office/powerpoint/2010/main" val="143444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www.caymanchem.com</a:t>
            </a:r>
            <a:r>
              <a:rPr lang="it-IT" dirty="0" smtClean="0"/>
              <a:t>/news/inflammation-in-atherosclerosis-oxidants-and-oxidized-phospholipids</a:t>
            </a:r>
          </a:p>
          <a:p>
            <a:endParaRPr lang="it-IT" dirty="0" smtClean="0"/>
          </a:p>
          <a:p>
            <a:r>
              <a:rPr lang="it-IT" dirty="0" smtClean="0"/>
              <a:t>Ogni particella LDL ha una proteina ApoB-100, uno strato esterno di fosfolipidi e colesterolo, un nucleo interno di esteri di colesterolo e trigliceridi, oltre a proteine aggiuntive. L'ossidazione dei fosfolipidi di superficie comporta la scissione degli acidi grassi polinsaturi sn-2. L'acido grasso abbreviato e ossigenato, essendo idrofilo, si sposta sulla superficie LDL, formando un baffo lipidico. Questi baffi, che sono riconosciuti dai recettori </a:t>
            </a:r>
            <a:r>
              <a:rPr lang="it-IT" dirty="0" err="1" smtClean="0"/>
              <a:t>scavenger</a:t>
            </a:r>
            <a:r>
              <a:rPr lang="it-IT" dirty="0" smtClean="0"/>
              <a:t> e l'interiorizzazione mediata di </a:t>
            </a:r>
            <a:r>
              <a:rPr lang="it-IT" dirty="0" err="1" smtClean="0"/>
              <a:t>oxLDL</a:t>
            </a:r>
            <a:r>
              <a:rPr lang="it-IT" dirty="0" smtClean="0"/>
              <a:t>, vengono rimossi da Lp-PLA2, producendo </a:t>
            </a:r>
            <a:r>
              <a:rPr lang="it-IT" dirty="0" err="1" smtClean="0"/>
              <a:t>lisofosfolipidi</a:t>
            </a:r>
            <a:r>
              <a:rPr lang="it-IT" dirty="0" smtClean="0"/>
              <a:t>, rilasciati baffi di acido carbossilico-aldeide / chetone e una particella LDL "rasata".</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37</a:t>
            </a:fld>
            <a:endParaRPr lang="it-IT"/>
          </a:p>
        </p:txBody>
      </p:sp>
    </p:spTree>
    <p:extLst>
      <p:ext uri="{BB962C8B-B14F-4D97-AF65-F5344CB8AC3E}">
        <p14:creationId xmlns:p14="http://schemas.microsoft.com/office/powerpoint/2010/main" val="285166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://usmle287.wordpress.com/2012/12/12/</a:t>
            </a:r>
            <a:r>
              <a:rPr lang="it-IT" dirty="0" err="1" smtClean="0"/>
              <a:t>lipoproteins</a:t>
            </a:r>
            <a:r>
              <a:rPr lang="it-IT" dirty="0" smtClean="0"/>
              <a:t>/</a:t>
            </a:r>
            <a:endParaRPr lang="it-IT" dirty="0"/>
          </a:p>
        </p:txBody>
      </p:sp>
      <p:sp>
        <p:nvSpPr>
          <p:cNvPr id="4" name="Segnaposto numero diapositiva 3"/>
          <p:cNvSpPr>
            <a:spLocks noGrp="1"/>
          </p:cNvSpPr>
          <p:nvPr>
            <p:ph type="sldNum" sz="quarter" idx="10"/>
          </p:nvPr>
        </p:nvSpPr>
        <p:spPr/>
        <p:txBody>
          <a:bodyPr/>
          <a:lstStyle/>
          <a:p>
            <a:fld id="{705A3397-F574-D349-967F-093F00683E3D}" type="slidenum">
              <a:rPr lang="it-IT" smtClean="0"/>
              <a:t>39</a:t>
            </a:fld>
            <a:endParaRPr lang="it-IT"/>
          </a:p>
        </p:txBody>
      </p:sp>
    </p:spTree>
    <p:extLst>
      <p:ext uri="{BB962C8B-B14F-4D97-AF65-F5344CB8AC3E}">
        <p14:creationId xmlns:p14="http://schemas.microsoft.com/office/powerpoint/2010/main" val="118666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doi</a:t>
            </a:r>
            <a:r>
              <a:rPr lang="it-IT" dirty="0" smtClean="0"/>
              <a:t>:</a:t>
            </a:r>
            <a:r>
              <a:rPr lang="mr-IN" dirty="0" smtClean="0"/>
              <a:t>10.1172/JCI30163</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42</a:t>
            </a:fld>
            <a:endParaRPr lang="it-IT"/>
          </a:p>
        </p:txBody>
      </p:sp>
    </p:spTree>
    <p:extLst>
      <p:ext uri="{BB962C8B-B14F-4D97-AF65-F5344CB8AC3E}">
        <p14:creationId xmlns:p14="http://schemas.microsoft.com/office/powerpoint/2010/main" val="409483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doi</a:t>
            </a:r>
            <a:r>
              <a:rPr lang="it-IT" dirty="0" smtClean="0"/>
              <a:t>:</a:t>
            </a:r>
            <a:r>
              <a:rPr lang="mr-IN" dirty="0" smtClean="0"/>
              <a:t>10.1172/JCI30163</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43</a:t>
            </a:fld>
            <a:endParaRPr lang="it-IT"/>
          </a:p>
        </p:txBody>
      </p:sp>
    </p:spTree>
    <p:extLst>
      <p:ext uri="{BB962C8B-B14F-4D97-AF65-F5344CB8AC3E}">
        <p14:creationId xmlns:p14="http://schemas.microsoft.com/office/powerpoint/2010/main" val="133660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DOI:10.1021/acsnano.5b07522</a:t>
            </a:r>
          </a:p>
          <a:p>
            <a:endParaRPr lang="it-IT" dirty="0" smtClean="0"/>
          </a:p>
          <a:p>
            <a:r>
              <a:rPr lang="it-IT" dirty="0" smtClean="0"/>
              <a:t>Figura 1. Destino metabolico dell'HDL in vivo. Il principale componente proteico di HDL, ApoA1 privo di lipidi, viene prodotto nel fegato e nell'intestino. ApoA1 può associarsi con lipidi effluiti da ABCA1 per formare nascenti </a:t>
            </a:r>
            <a:r>
              <a:rPr lang="it-IT" dirty="0" err="1" smtClean="0"/>
              <a:t>pre</a:t>
            </a:r>
            <a:r>
              <a:rPr lang="it-IT" dirty="0" smtClean="0"/>
              <a:t>-β-HDL. Gli strati lipidici del </a:t>
            </a:r>
            <a:r>
              <a:rPr lang="it-IT" dirty="0" err="1" smtClean="0"/>
              <a:t>pre</a:t>
            </a:r>
            <a:r>
              <a:rPr lang="it-IT" dirty="0" smtClean="0"/>
              <a:t>-β-HDL possono essere intervallati da colesterolo libero, che viene convertito in estere di colesterolo mediante LCAT. L'estere di colesterolo, che è più idrofobo del colesterolo, è interiorizzato nel nucleo HDL per formare HDL3 sferico. Il colesterolo aggiuntivo proveniente dai tessuti periferici può essere caricato in HDL3 sferico e successivamente convertito in estere di colesterolo con l'aiuto di LCAT per formare HDL2. L'HDL maturo può anche scambiare estere di colesterolo con trigliceridi da altre lipoproteine come LDL e VLDL in un processo mediato da CETP. L'HDL maturo fornisce molecole di carico agli epatociti nel fegato per il metabolismo attraverso un processo mediato da SR-BI.</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44</a:t>
            </a:fld>
            <a:endParaRPr lang="it-IT"/>
          </a:p>
        </p:txBody>
      </p:sp>
    </p:spTree>
    <p:extLst>
      <p:ext uri="{BB962C8B-B14F-4D97-AF65-F5344CB8AC3E}">
        <p14:creationId xmlns:p14="http://schemas.microsoft.com/office/powerpoint/2010/main" val="375950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watcut.uwaterloo.ca</a:t>
            </a:r>
            <a:r>
              <a:rPr lang="it-IT" dirty="0" smtClean="0"/>
              <a:t>/</a:t>
            </a:r>
            <a:r>
              <a:rPr lang="it-IT" dirty="0" err="1" smtClean="0"/>
              <a:t>webnotes</a:t>
            </a:r>
            <a:r>
              <a:rPr lang="it-IT" dirty="0" smtClean="0"/>
              <a:t>/</a:t>
            </a:r>
            <a:r>
              <a:rPr lang="it-IT" dirty="0" err="1" smtClean="0"/>
              <a:t>Metabolism</a:t>
            </a:r>
            <a:r>
              <a:rPr lang="it-IT" dirty="0" smtClean="0"/>
              <a:t>/</a:t>
            </a:r>
            <a:r>
              <a:rPr lang="it-IT" dirty="0" err="1" smtClean="0"/>
              <a:t>Cholesterol.html</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46</a:t>
            </a:fld>
            <a:endParaRPr lang="it-IT"/>
          </a:p>
        </p:txBody>
      </p:sp>
    </p:spTree>
    <p:extLst>
      <p:ext uri="{BB962C8B-B14F-4D97-AF65-F5344CB8AC3E}">
        <p14:creationId xmlns:p14="http://schemas.microsoft.com/office/powerpoint/2010/main" val="291933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The </a:t>
            </a:r>
            <a:r>
              <a:rPr lang="it-IT" dirty="0" err="1" smtClean="0"/>
              <a:t>Key</a:t>
            </a:r>
            <a:r>
              <a:rPr lang="it-IT" dirty="0" smtClean="0"/>
              <a:t> </a:t>
            </a:r>
            <a:r>
              <a:rPr lang="it-IT" dirty="0" err="1" smtClean="0"/>
              <a:t>Role</a:t>
            </a:r>
            <a:r>
              <a:rPr lang="it-IT" dirty="0" smtClean="0"/>
              <a:t> of </a:t>
            </a:r>
            <a:r>
              <a:rPr lang="it-IT" dirty="0" err="1" smtClean="0"/>
              <a:t>Anaplerosis</a:t>
            </a:r>
            <a:endParaRPr lang="it-IT" dirty="0" smtClean="0"/>
          </a:p>
          <a:p>
            <a:r>
              <a:rPr lang="it-IT" dirty="0" smtClean="0"/>
              <a:t>and </a:t>
            </a:r>
            <a:r>
              <a:rPr lang="it-IT" dirty="0" err="1" smtClean="0"/>
              <a:t>Cataplerosis</a:t>
            </a:r>
            <a:r>
              <a:rPr lang="it-IT" dirty="0" smtClean="0"/>
              <a:t> for </a:t>
            </a:r>
            <a:r>
              <a:rPr lang="it-IT" dirty="0" err="1" smtClean="0"/>
              <a:t>Citric</a:t>
            </a:r>
            <a:endParaRPr lang="it-IT" dirty="0" smtClean="0"/>
          </a:p>
          <a:p>
            <a:r>
              <a:rPr lang="it-IT" dirty="0" smtClean="0"/>
              <a:t>Acid </a:t>
            </a:r>
            <a:r>
              <a:rPr lang="it-IT" dirty="0" err="1" smtClean="0"/>
              <a:t>Cycle</a:t>
            </a:r>
            <a:r>
              <a:rPr lang="it-IT" dirty="0" smtClean="0"/>
              <a:t> </a:t>
            </a:r>
            <a:r>
              <a:rPr lang="it-IT" dirty="0" err="1" smtClean="0"/>
              <a:t>Function</a:t>
            </a:r>
            <a:r>
              <a:rPr lang="it-IT" dirty="0" smtClean="0"/>
              <a:t>*</a:t>
            </a:r>
          </a:p>
          <a:p>
            <a:r>
              <a:rPr lang="it-IT" dirty="0" err="1" smtClean="0"/>
              <a:t>Published</a:t>
            </a:r>
            <a:r>
              <a:rPr lang="it-IT" dirty="0" smtClean="0"/>
              <a:t>, JBC </a:t>
            </a:r>
            <a:r>
              <a:rPr lang="it-IT" dirty="0" err="1" smtClean="0"/>
              <a:t>Papers</a:t>
            </a:r>
            <a:r>
              <a:rPr lang="it-IT" dirty="0" smtClean="0"/>
              <a:t> in Press, </a:t>
            </a:r>
            <a:r>
              <a:rPr lang="it-IT" dirty="0" err="1" smtClean="0"/>
              <a:t>June</a:t>
            </a:r>
            <a:r>
              <a:rPr lang="it-IT" dirty="0" smtClean="0"/>
              <a:t> 26, 2002,</a:t>
            </a:r>
          </a:p>
          <a:p>
            <a:r>
              <a:rPr lang="it-IT" dirty="0" smtClean="0"/>
              <a:t>DOI 10.1074/jbc.R200006200</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5</a:t>
            </a:fld>
            <a:endParaRPr lang="it-IT"/>
          </a:p>
        </p:txBody>
      </p:sp>
    </p:spTree>
    <p:extLst>
      <p:ext uri="{BB962C8B-B14F-4D97-AF65-F5344CB8AC3E}">
        <p14:creationId xmlns:p14="http://schemas.microsoft.com/office/powerpoint/2010/main" val="244515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themedicalbiochemistrypage.org</a:t>
            </a:r>
            <a:r>
              <a:rPr lang="it-IT" dirty="0" smtClean="0"/>
              <a:t>/</a:t>
            </a:r>
            <a:r>
              <a:rPr lang="it-IT" dirty="0" err="1" smtClean="0"/>
              <a:t>lipoproteins.php#chylomicrons</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6</a:t>
            </a:fld>
            <a:endParaRPr lang="it-IT"/>
          </a:p>
        </p:txBody>
      </p:sp>
    </p:spTree>
    <p:extLst>
      <p:ext uri="{BB962C8B-B14F-4D97-AF65-F5344CB8AC3E}">
        <p14:creationId xmlns:p14="http://schemas.microsoft.com/office/powerpoint/2010/main" val="269718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basicmedicalkey.com</a:t>
            </a:r>
            <a:r>
              <a:rPr lang="it-IT" dirty="0" smtClean="0"/>
              <a:t>/</a:t>
            </a:r>
            <a:r>
              <a:rPr lang="it-IT" dirty="0" err="1" smtClean="0"/>
              <a:t>lipid-transport-storage</a:t>
            </a:r>
            <a:r>
              <a:rPr lang="it-IT" dirty="0" smtClean="0"/>
              <a:t>/</a:t>
            </a:r>
          </a:p>
          <a:p>
            <a:endParaRPr lang="it-IT" dirty="0" smtClean="0"/>
          </a:p>
          <a:p>
            <a:r>
              <a:rPr lang="it-IT" dirty="0" smtClean="0"/>
              <a:t>FIGURE 25–2 The </a:t>
            </a:r>
            <a:r>
              <a:rPr lang="it-IT" dirty="0" err="1" smtClean="0"/>
              <a:t>formation</a:t>
            </a:r>
            <a:r>
              <a:rPr lang="it-IT" dirty="0" smtClean="0"/>
              <a:t> and </a:t>
            </a:r>
            <a:r>
              <a:rPr lang="it-IT" dirty="0" err="1" smtClean="0"/>
              <a:t>secretion</a:t>
            </a:r>
            <a:r>
              <a:rPr lang="it-IT" dirty="0" smtClean="0"/>
              <a:t> of (A) </a:t>
            </a:r>
            <a:r>
              <a:rPr lang="it-IT" dirty="0" err="1" smtClean="0"/>
              <a:t>chylomicrons</a:t>
            </a:r>
            <a:r>
              <a:rPr lang="it-IT" dirty="0" smtClean="0"/>
              <a:t> by an </a:t>
            </a:r>
            <a:r>
              <a:rPr lang="it-IT" dirty="0" err="1" smtClean="0"/>
              <a:t>intestinal</a:t>
            </a:r>
            <a:r>
              <a:rPr lang="it-IT" dirty="0" smtClean="0"/>
              <a:t> </a:t>
            </a:r>
            <a:r>
              <a:rPr lang="it-IT" dirty="0" err="1" smtClean="0"/>
              <a:t>cell</a:t>
            </a:r>
            <a:r>
              <a:rPr lang="it-IT" dirty="0" smtClean="0"/>
              <a:t> and (B) </a:t>
            </a:r>
            <a:r>
              <a:rPr lang="it-IT" dirty="0" err="1" smtClean="0"/>
              <a:t>very</a:t>
            </a:r>
            <a:r>
              <a:rPr lang="it-IT" dirty="0" smtClean="0"/>
              <a:t> </a:t>
            </a:r>
            <a:r>
              <a:rPr lang="it-IT" dirty="0" err="1" smtClean="0"/>
              <a:t>low</a:t>
            </a:r>
            <a:r>
              <a:rPr lang="it-IT" dirty="0" smtClean="0"/>
              <a:t> </a:t>
            </a:r>
            <a:r>
              <a:rPr lang="it-IT" dirty="0" err="1" smtClean="0"/>
              <a:t>density</a:t>
            </a:r>
            <a:r>
              <a:rPr lang="it-IT" dirty="0" smtClean="0"/>
              <a:t> </a:t>
            </a:r>
            <a:r>
              <a:rPr lang="it-IT" dirty="0" err="1" smtClean="0"/>
              <a:t>lipoproteins</a:t>
            </a:r>
            <a:r>
              <a:rPr lang="it-IT" dirty="0" smtClean="0"/>
              <a:t> by a </a:t>
            </a:r>
            <a:r>
              <a:rPr lang="it-IT" dirty="0" err="1" smtClean="0"/>
              <a:t>hepatic</a:t>
            </a:r>
            <a:r>
              <a:rPr lang="it-IT" dirty="0" smtClean="0"/>
              <a:t> </a:t>
            </a:r>
            <a:r>
              <a:rPr lang="it-IT" dirty="0" err="1" smtClean="0"/>
              <a:t>cell</a:t>
            </a:r>
            <a:r>
              <a:rPr lang="it-IT" dirty="0" smtClean="0"/>
              <a:t>. (C, </a:t>
            </a:r>
            <a:r>
              <a:rPr lang="it-IT" dirty="0" err="1" smtClean="0"/>
              <a:t>chylomicrons</a:t>
            </a:r>
            <a:r>
              <a:rPr lang="it-IT" dirty="0" smtClean="0"/>
              <a:t>; E, </a:t>
            </a:r>
            <a:r>
              <a:rPr lang="it-IT" dirty="0" err="1" smtClean="0"/>
              <a:t>endothelium</a:t>
            </a:r>
            <a:r>
              <a:rPr lang="it-IT" dirty="0" smtClean="0"/>
              <a:t>; G, Golgi </a:t>
            </a:r>
            <a:r>
              <a:rPr lang="it-IT" dirty="0" err="1" smtClean="0"/>
              <a:t>apparatus</a:t>
            </a:r>
            <a:r>
              <a:rPr lang="it-IT" dirty="0" smtClean="0"/>
              <a:t>; </a:t>
            </a:r>
            <a:r>
              <a:rPr lang="it-IT" dirty="0" err="1" smtClean="0"/>
              <a:t>N</a:t>
            </a:r>
            <a:r>
              <a:rPr lang="it-IT" dirty="0" smtClean="0"/>
              <a:t>, </a:t>
            </a:r>
            <a:r>
              <a:rPr lang="it-IT" dirty="0" err="1" smtClean="0"/>
              <a:t>nucleus</a:t>
            </a:r>
            <a:r>
              <a:rPr lang="it-IT" dirty="0" smtClean="0"/>
              <a:t>; RER, </a:t>
            </a:r>
            <a:r>
              <a:rPr lang="it-IT" dirty="0" err="1" smtClean="0"/>
              <a:t>rough</a:t>
            </a:r>
            <a:r>
              <a:rPr lang="it-IT" dirty="0" smtClean="0"/>
              <a:t> </a:t>
            </a:r>
            <a:r>
              <a:rPr lang="it-IT" dirty="0" err="1" smtClean="0"/>
              <a:t>endoplasmic</a:t>
            </a:r>
            <a:r>
              <a:rPr lang="it-IT" dirty="0" smtClean="0"/>
              <a:t> </a:t>
            </a:r>
            <a:r>
              <a:rPr lang="it-IT" dirty="0" err="1" smtClean="0"/>
              <a:t>reticulum</a:t>
            </a:r>
            <a:r>
              <a:rPr lang="it-IT" dirty="0" smtClean="0"/>
              <a:t>; SD, </a:t>
            </a:r>
            <a:r>
              <a:rPr lang="it-IT" dirty="0" err="1" smtClean="0"/>
              <a:t>space</a:t>
            </a:r>
            <a:r>
              <a:rPr lang="it-IT" dirty="0" smtClean="0"/>
              <a:t> of Disse, </a:t>
            </a:r>
            <a:r>
              <a:rPr lang="it-IT" dirty="0" err="1" smtClean="0"/>
              <a:t>containing</a:t>
            </a:r>
            <a:r>
              <a:rPr lang="it-IT" dirty="0" smtClean="0"/>
              <a:t> </a:t>
            </a:r>
            <a:r>
              <a:rPr lang="it-IT" dirty="0" err="1" smtClean="0"/>
              <a:t>blood</a:t>
            </a:r>
            <a:r>
              <a:rPr lang="it-IT" dirty="0" smtClean="0"/>
              <a:t> plasma; SER, </a:t>
            </a:r>
            <a:r>
              <a:rPr lang="it-IT" dirty="0" err="1" smtClean="0"/>
              <a:t>smooth</a:t>
            </a:r>
            <a:r>
              <a:rPr lang="it-IT" dirty="0" smtClean="0"/>
              <a:t> </a:t>
            </a:r>
            <a:r>
              <a:rPr lang="it-IT" dirty="0" err="1" smtClean="0"/>
              <a:t>endoplasmic</a:t>
            </a:r>
            <a:r>
              <a:rPr lang="it-IT" dirty="0" smtClean="0"/>
              <a:t> </a:t>
            </a:r>
            <a:r>
              <a:rPr lang="it-IT" dirty="0" err="1" smtClean="0"/>
              <a:t>reticulum</a:t>
            </a:r>
            <a:r>
              <a:rPr lang="it-IT" dirty="0" smtClean="0"/>
              <a:t>; VLDL, </a:t>
            </a:r>
            <a:r>
              <a:rPr lang="it-IT" dirty="0" err="1" smtClean="0"/>
              <a:t>very</a:t>
            </a:r>
            <a:r>
              <a:rPr lang="it-IT" dirty="0" smtClean="0"/>
              <a:t> </a:t>
            </a:r>
            <a:r>
              <a:rPr lang="it-IT" dirty="0" err="1" smtClean="0"/>
              <a:t>low</a:t>
            </a:r>
            <a:r>
              <a:rPr lang="it-IT" dirty="0" smtClean="0"/>
              <a:t> </a:t>
            </a:r>
            <a:r>
              <a:rPr lang="it-IT" dirty="0" err="1" smtClean="0"/>
              <a:t>density</a:t>
            </a:r>
            <a:r>
              <a:rPr lang="it-IT" dirty="0" smtClean="0"/>
              <a:t> </a:t>
            </a:r>
            <a:r>
              <a:rPr lang="it-IT" dirty="0" err="1" smtClean="0"/>
              <a:t>lipoproteins</a:t>
            </a:r>
            <a:r>
              <a:rPr lang="it-IT" dirty="0" smtClean="0"/>
              <a:t>.) </a:t>
            </a:r>
            <a:r>
              <a:rPr lang="it-IT" dirty="0" err="1" smtClean="0"/>
              <a:t>Apolipoprotein</a:t>
            </a:r>
            <a:r>
              <a:rPr lang="it-IT" dirty="0" smtClean="0"/>
              <a:t> B, </a:t>
            </a:r>
            <a:r>
              <a:rPr lang="it-IT" dirty="0" err="1" smtClean="0"/>
              <a:t>synthesized</a:t>
            </a:r>
            <a:r>
              <a:rPr lang="it-IT" dirty="0" smtClean="0"/>
              <a:t> in the RER, </a:t>
            </a:r>
            <a:r>
              <a:rPr lang="it-IT" dirty="0" err="1" smtClean="0"/>
              <a:t>is</a:t>
            </a:r>
            <a:r>
              <a:rPr lang="it-IT" dirty="0" smtClean="0"/>
              <a:t> </a:t>
            </a:r>
            <a:r>
              <a:rPr lang="it-IT" dirty="0" err="1" smtClean="0"/>
              <a:t>incorporated</a:t>
            </a:r>
            <a:r>
              <a:rPr lang="it-IT" dirty="0" smtClean="0"/>
              <a:t> </a:t>
            </a:r>
            <a:r>
              <a:rPr lang="it-IT" dirty="0" err="1" smtClean="0"/>
              <a:t>into</a:t>
            </a:r>
            <a:r>
              <a:rPr lang="it-IT" dirty="0" smtClean="0"/>
              <a:t> </a:t>
            </a:r>
            <a:r>
              <a:rPr lang="it-IT" dirty="0" err="1" smtClean="0"/>
              <a:t>particles</a:t>
            </a:r>
            <a:r>
              <a:rPr lang="it-IT" dirty="0" smtClean="0"/>
              <a:t> with </a:t>
            </a:r>
            <a:r>
              <a:rPr lang="it-IT" dirty="0" err="1" smtClean="0"/>
              <a:t>triacylglycerol</a:t>
            </a:r>
            <a:r>
              <a:rPr lang="it-IT" dirty="0" smtClean="0"/>
              <a:t>, </a:t>
            </a:r>
            <a:r>
              <a:rPr lang="it-IT" dirty="0" err="1" smtClean="0"/>
              <a:t>cholesterol</a:t>
            </a:r>
            <a:r>
              <a:rPr lang="it-IT" dirty="0" smtClean="0"/>
              <a:t>, and </a:t>
            </a:r>
            <a:r>
              <a:rPr lang="it-IT" dirty="0" err="1" smtClean="0"/>
              <a:t>phospholipids</a:t>
            </a:r>
            <a:r>
              <a:rPr lang="it-IT" dirty="0" smtClean="0"/>
              <a:t> in the SER. </a:t>
            </a:r>
            <a:r>
              <a:rPr lang="it-IT" dirty="0" err="1" smtClean="0"/>
              <a:t>After</a:t>
            </a:r>
            <a:r>
              <a:rPr lang="it-IT" dirty="0" smtClean="0"/>
              <a:t> the </a:t>
            </a:r>
            <a:r>
              <a:rPr lang="it-IT" dirty="0" err="1" smtClean="0"/>
              <a:t>addition</a:t>
            </a:r>
            <a:r>
              <a:rPr lang="it-IT" dirty="0" smtClean="0"/>
              <a:t> of </a:t>
            </a:r>
            <a:r>
              <a:rPr lang="it-IT" dirty="0" err="1" smtClean="0"/>
              <a:t>carbohydrate</a:t>
            </a:r>
            <a:r>
              <a:rPr lang="it-IT" dirty="0" smtClean="0"/>
              <a:t> </a:t>
            </a:r>
            <a:r>
              <a:rPr lang="it-IT" dirty="0" err="1" smtClean="0"/>
              <a:t>residues</a:t>
            </a:r>
            <a:r>
              <a:rPr lang="it-IT" dirty="0" smtClean="0"/>
              <a:t> in G, </a:t>
            </a:r>
            <a:r>
              <a:rPr lang="it-IT" dirty="0" err="1" smtClean="0"/>
              <a:t>they</a:t>
            </a:r>
            <a:r>
              <a:rPr lang="it-IT" dirty="0" smtClean="0"/>
              <a:t> are </a:t>
            </a:r>
            <a:r>
              <a:rPr lang="it-IT" dirty="0" err="1" smtClean="0"/>
              <a:t>released</a:t>
            </a:r>
            <a:r>
              <a:rPr lang="it-IT" dirty="0" smtClean="0"/>
              <a:t> from the </a:t>
            </a:r>
            <a:r>
              <a:rPr lang="it-IT" dirty="0" err="1" smtClean="0"/>
              <a:t>cell</a:t>
            </a:r>
            <a:r>
              <a:rPr lang="it-IT" dirty="0" smtClean="0"/>
              <a:t> by reverse </a:t>
            </a:r>
            <a:r>
              <a:rPr lang="it-IT" dirty="0" err="1" smtClean="0"/>
              <a:t>pinocytosis</a:t>
            </a:r>
            <a:r>
              <a:rPr lang="it-IT" dirty="0" smtClean="0"/>
              <a:t>. </a:t>
            </a:r>
            <a:r>
              <a:rPr lang="it-IT" dirty="0" err="1" smtClean="0"/>
              <a:t>Chylomicrons</a:t>
            </a:r>
            <a:r>
              <a:rPr lang="it-IT" dirty="0" smtClean="0"/>
              <a:t> pass </a:t>
            </a:r>
            <a:r>
              <a:rPr lang="it-IT" dirty="0" err="1" smtClean="0"/>
              <a:t>into</a:t>
            </a:r>
            <a:r>
              <a:rPr lang="it-IT" dirty="0" smtClean="0"/>
              <a:t> the </a:t>
            </a:r>
            <a:r>
              <a:rPr lang="it-IT" dirty="0" err="1" smtClean="0"/>
              <a:t>lymphatic</a:t>
            </a:r>
            <a:r>
              <a:rPr lang="it-IT" dirty="0" smtClean="0"/>
              <a:t> </a:t>
            </a:r>
            <a:r>
              <a:rPr lang="it-IT" dirty="0" err="1" smtClean="0"/>
              <a:t>system</a:t>
            </a:r>
            <a:r>
              <a:rPr lang="it-IT" dirty="0" smtClean="0"/>
              <a:t>. VLDL are </a:t>
            </a:r>
            <a:r>
              <a:rPr lang="it-IT" dirty="0" err="1" smtClean="0"/>
              <a:t>secreted</a:t>
            </a:r>
            <a:r>
              <a:rPr lang="it-IT" dirty="0" smtClean="0"/>
              <a:t> </a:t>
            </a:r>
            <a:r>
              <a:rPr lang="it-IT" dirty="0" err="1" smtClean="0"/>
              <a:t>into</a:t>
            </a:r>
            <a:r>
              <a:rPr lang="it-IT" dirty="0" smtClean="0"/>
              <a:t> the </a:t>
            </a:r>
            <a:r>
              <a:rPr lang="it-IT" dirty="0" err="1" smtClean="0"/>
              <a:t>space</a:t>
            </a:r>
            <a:r>
              <a:rPr lang="it-IT" dirty="0" smtClean="0"/>
              <a:t> of Disse and </a:t>
            </a:r>
            <a:r>
              <a:rPr lang="it-IT" dirty="0" err="1" smtClean="0"/>
              <a:t>then</a:t>
            </a:r>
            <a:r>
              <a:rPr lang="it-IT" dirty="0" smtClean="0"/>
              <a:t> </a:t>
            </a:r>
            <a:r>
              <a:rPr lang="it-IT" dirty="0" err="1" smtClean="0"/>
              <a:t>into</a:t>
            </a:r>
            <a:r>
              <a:rPr lang="it-IT" dirty="0" smtClean="0"/>
              <a:t> the </a:t>
            </a:r>
            <a:r>
              <a:rPr lang="it-IT" dirty="0" err="1" smtClean="0"/>
              <a:t>hepatic</a:t>
            </a:r>
            <a:r>
              <a:rPr lang="it-IT" dirty="0" smtClean="0"/>
              <a:t> </a:t>
            </a:r>
            <a:r>
              <a:rPr lang="it-IT" dirty="0" err="1" smtClean="0"/>
              <a:t>sinusoids</a:t>
            </a:r>
            <a:r>
              <a:rPr lang="it-IT" dirty="0" smtClean="0"/>
              <a:t> </a:t>
            </a:r>
            <a:r>
              <a:rPr lang="it-IT" dirty="0" err="1" smtClean="0"/>
              <a:t>through</a:t>
            </a:r>
            <a:r>
              <a:rPr lang="it-IT" dirty="0" smtClean="0"/>
              <a:t> </a:t>
            </a:r>
            <a:r>
              <a:rPr lang="it-IT" dirty="0" err="1" smtClean="0"/>
              <a:t>fenestrae</a:t>
            </a:r>
            <a:r>
              <a:rPr lang="it-IT" dirty="0" smtClean="0"/>
              <a:t> in the </a:t>
            </a:r>
            <a:r>
              <a:rPr lang="it-IT" dirty="0" err="1" smtClean="0"/>
              <a:t>endothelial</a:t>
            </a:r>
            <a:r>
              <a:rPr lang="it-IT" dirty="0" smtClean="0"/>
              <a:t> </a:t>
            </a:r>
            <a:r>
              <a:rPr lang="it-IT" dirty="0" err="1" smtClean="0"/>
              <a:t>lining</a:t>
            </a:r>
            <a:r>
              <a:rPr lang="it-IT" dirty="0" smtClean="0"/>
              <a:t>.</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8</a:t>
            </a:fld>
            <a:endParaRPr lang="it-IT"/>
          </a:p>
        </p:txBody>
      </p:sp>
    </p:spTree>
    <p:extLst>
      <p:ext uri="{BB962C8B-B14F-4D97-AF65-F5344CB8AC3E}">
        <p14:creationId xmlns:p14="http://schemas.microsoft.com/office/powerpoint/2010/main" val="83481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https</a:t>
            </a:r>
            <a:r>
              <a:rPr lang="it-IT" dirty="0" smtClean="0"/>
              <a:t>://</a:t>
            </a:r>
            <a:r>
              <a:rPr lang="it-IT" dirty="0" err="1" smtClean="0"/>
              <a:t>www.jci.org</a:t>
            </a:r>
            <a:r>
              <a:rPr lang="it-IT" dirty="0" smtClean="0"/>
              <a:t>/</a:t>
            </a:r>
            <a:r>
              <a:rPr lang="it-IT" dirty="0" err="1" smtClean="0"/>
              <a:t>articles</a:t>
            </a:r>
            <a:r>
              <a:rPr lang="it-IT" dirty="0" smtClean="0"/>
              <a:t>/</a:t>
            </a:r>
            <a:r>
              <a:rPr lang="it-IT" dirty="0" err="1" smtClean="0"/>
              <a:t>view</a:t>
            </a:r>
            <a:r>
              <a:rPr lang="it-IT" dirty="0" smtClean="0"/>
              <a:t>/35693/figure/1</a:t>
            </a:r>
          </a:p>
          <a:p>
            <a:endParaRPr lang="it-IT" dirty="0" smtClean="0"/>
          </a:p>
          <a:p>
            <a:r>
              <a:rPr lang="it-IT" dirty="0" smtClean="0"/>
              <a:t>La</a:t>
            </a:r>
            <a:r>
              <a:rPr lang="it-IT" baseline="0" dirty="0" smtClean="0"/>
              <a:t> figura mostra:</a:t>
            </a:r>
          </a:p>
          <a:p>
            <a:pPr marL="228600" indent="-228600">
              <a:buAutoNum type="arabicPeriod"/>
            </a:pPr>
            <a:r>
              <a:rPr lang="it-IT" b="1" baseline="0" dirty="0" smtClean="0"/>
              <a:t>sintesi di TAG </a:t>
            </a:r>
            <a:r>
              <a:rPr lang="it-IT" baseline="0" dirty="0" smtClean="0"/>
              <a:t>da:</a:t>
            </a:r>
          </a:p>
          <a:p>
            <a:pPr marL="628650" lvl="1" indent="-171450">
              <a:buFont typeface="Arial"/>
              <a:buChar char="•"/>
            </a:pPr>
            <a:r>
              <a:rPr lang="it-IT" dirty="0" smtClean="0"/>
              <a:t>Gli acidi grassi (FA)</a:t>
            </a:r>
            <a:r>
              <a:rPr lang="it-IT" baseline="0" dirty="0" smtClean="0"/>
              <a:t> </a:t>
            </a:r>
            <a:r>
              <a:rPr lang="it-IT" b="1" dirty="0" smtClean="0"/>
              <a:t>liberi del plasma</a:t>
            </a:r>
            <a:r>
              <a:rPr lang="it-IT" dirty="0" smtClean="0"/>
              <a:t>, </a:t>
            </a:r>
          </a:p>
          <a:p>
            <a:pPr marL="628650" lvl="1" indent="-171450">
              <a:buFont typeface="Arial"/>
              <a:buChar char="•"/>
            </a:pPr>
            <a:r>
              <a:rPr lang="it-IT" dirty="0" smtClean="0"/>
              <a:t>dall'assorbimento di lipoproteine ​​circolanti (</a:t>
            </a:r>
            <a:r>
              <a:rPr lang="it-IT" b="1" dirty="0" smtClean="0"/>
              <a:t>residui di chilomicroni</a:t>
            </a:r>
            <a:r>
              <a:rPr lang="it-IT" dirty="0" smtClean="0"/>
              <a:t>) </a:t>
            </a:r>
          </a:p>
          <a:p>
            <a:pPr marL="628650" lvl="1" indent="-171450">
              <a:buFont typeface="Arial"/>
              <a:buChar char="•"/>
            </a:pPr>
            <a:r>
              <a:rPr lang="it-IT" b="1" dirty="0" err="1" smtClean="0"/>
              <a:t>lipogenesi</a:t>
            </a:r>
            <a:r>
              <a:rPr lang="it-IT" b="1" dirty="0" smtClean="0"/>
              <a:t> epatica de novo</a:t>
            </a:r>
          </a:p>
          <a:p>
            <a:endParaRPr lang="it-IT" b="1" dirty="0" smtClean="0"/>
          </a:p>
          <a:p>
            <a:r>
              <a:rPr lang="it-IT" b="1" dirty="0" smtClean="0"/>
              <a:t>2. Trasferimento dei TAG nel reticolo endoplasmico rugoso</a:t>
            </a:r>
          </a:p>
          <a:p>
            <a:r>
              <a:rPr lang="it-IT" b="1" dirty="0" smtClean="0"/>
              <a:t>3. Assemblaggio delle VLDL e secrezione </a:t>
            </a:r>
            <a:r>
              <a:rPr lang="it-IT" b="1" dirty="0" err="1" smtClean="0"/>
              <a:t>vescolare</a:t>
            </a:r>
            <a:r>
              <a:rPr lang="it-IT" b="1" dirty="0" smtClean="0"/>
              <a:t>.</a:t>
            </a:r>
          </a:p>
          <a:p>
            <a:endParaRPr lang="it-IT" b="1" dirty="0" smtClean="0"/>
          </a:p>
          <a:p>
            <a:r>
              <a:rPr lang="it-IT" b="1" dirty="0" smtClean="0"/>
              <a:t>L’insulina</a:t>
            </a:r>
            <a:r>
              <a:rPr lang="it-IT" dirty="0" smtClean="0"/>
              <a:t>, attraverso il suo recettore, induce l’espressione di proteine</a:t>
            </a:r>
            <a:r>
              <a:rPr lang="it-IT" baseline="0" dirty="0" smtClean="0"/>
              <a:t> essenziali per:</a:t>
            </a:r>
          </a:p>
          <a:p>
            <a:endParaRPr lang="it-IT" baseline="0" dirty="0" smtClean="0"/>
          </a:p>
          <a:p>
            <a:pPr marL="228600" indent="-228600">
              <a:buAutoNum type="alphaLcParenR"/>
            </a:pPr>
            <a:r>
              <a:rPr lang="it-IT" u="sng" baseline="0" dirty="0" smtClean="0"/>
              <a:t>esterificazione</a:t>
            </a:r>
            <a:r>
              <a:rPr lang="it-IT" baseline="0" dirty="0" smtClean="0"/>
              <a:t> degli acidi grassi in TAG (DGAT1, </a:t>
            </a:r>
            <a:r>
              <a:rPr lang="it-IT" baseline="0" dirty="0" err="1" smtClean="0"/>
              <a:t>diacylglycerol</a:t>
            </a:r>
            <a:r>
              <a:rPr lang="it-IT" baseline="0" dirty="0" smtClean="0"/>
              <a:t> </a:t>
            </a:r>
            <a:r>
              <a:rPr lang="it-IT" baseline="0" dirty="0" err="1" smtClean="0"/>
              <a:t>acyl</a:t>
            </a:r>
            <a:r>
              <a:rPr lang="it-IT" baseline="0" dirty="0" smtClean="0"/>
              <a:t> </a:t>
            </a:r>
            <a:r>
              <a:rPr lang="it-IT" baseline="0" dirty="0" err="1" smtClean="0"/>
              <a:t>transferase</a:t>
            </a:r>
            <a:r>
              <a:rPr lang="it-IT" baseline="0" dirty="0" smtClean="0"/>
              <a:t> 1)</a:t>
            </a:r>
          </a:p>
          <a:p>
            <a:pPr marL="228600" indent="-228600">
              <a:buAutoNum type="alphaLcParenR"/>
            </a:pPr>
            <a:r>
              <a:rPr lang="it-IT" u="sng" baseline="0" dirty="0" smtClean="0"/>
              <a:t>trasferimento</a:t>
            </a:r>
            <a:r>
              <a:rPr lang="it-IT" baseline="0" dirty="0" smtClean="0"/>
              <a:t> dei TAG nel Reticolo endoplasmico rugoso (</a:t>
            </a:r>
            <a:r>
              <a:rPr lang="it-IT" b="1" dirty="0" err="1" smtClean="0"/>
              <a:t>Mttp</a:t>
            </a:r>
            <a:r>
              <a:rPr lang="it-IT" b="1" dirty="0" smtClean="0"/>
              <a:t>,</a:t>
            </a:r>
            <a:r>
              <a:rPr lang="it-IT" b="1" baseline="0" dirty="0" smtClean="0"/>
              <a:t> </a:t>
            </a:r>
            <a:r>
              <a:rPr lang="it-IT" b="1" dirty="0" err="1" smtClean="0"/>
              <a:t>microsomal</a:t>
            </a:r>
            <a:r>
              <a:rPr lang="it-IT" b="1" dirty="0" smtClean="0"/>
              <a:t> </a:t>
            </a:r>
            <a:r>
              <a:rPr lang="it-IT" b="1" dirty="0" err="1" smtClean="0"/>
              <a:t>triglyceride</a:t>
            </a:r>
            <a:r>
              <a:rPr lang="it-IT" b="1" dirty="0" smtClean="0"/>
              <a:t> </a:t>
            </a:r>
            <a:r>
              <a:rPr lang="it-IT" b="1" dirty="0" err="1" smtClean="0"/>
              <a:t>transport</a:t>
            </a:r>
            <a:r>
              <a:rPr lang="it-IT" b="1" dirty="0" smtClean="0"/>
              <a:t> </a:t>
            </a:r>
            <a:r>
              <a:rPr lang="it-IT" b="1" dirty="0" err="1" smtClean="0"/>
              <a:t>protein</a:t>
            </a:r>
            <a:r>
              <a:rPr lang="it-IT" b="1" dirty="0" smtClean="0"/>
              <a:t>)</a:t>
            </a:r>
            <a:endParaRPr lang="it-IT" b="0" dirty="0" smtClean="0"/>
          </a:p>
          <a:p>
            <a:pPr marL="228600" indent="-228600">
              <a:buAutoNum type="alphaLcParenR"/>
            </a:pPr>
            <a:r>
              <a:rPr lang="it-IT" b="0" dirty="0" smtClean="0"/>
              <a:t>Formazione</a:t>
            </a:r>
            <a:r>
              <a:rPr lang="it-IT" b="0" baseline="0" dirty="0" smtClean="0"/>
              <a:t> VLDL (</a:t>
            </a:r>
            <a:r>
              <a:rPr lang="it-IT" b="1" baseline="0" dirty="0" smtClean="0"/>
              <a:t>apoB-100</a:t>
            </a:r>
            <a:r>
              <a:rPr lang="it-IT" b="0" baseline="0" dirty="0" smtClean="0"/>
              <a:t>)</a:t>
            </a:r>
            <a:endParaRPr lang="it-IT" b="0"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9</a:t>
            </a:fld>
            <a:endParaRPr lang="it-IT"/>
          </a:p>
        </p:txBody>
      </p:sp>
    </p:spTree>
    <p:extLst>
      <p:ext uri="{BB962C8B-B14F-4D97-AF65-F5344CB8AC3E}">
        <p14:creationId xmlns:p14="http://schemas.microsoft.com/office/powerpoint/2010/main" val="417209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smtClean="0"/>
          </a:p>
          <a:p>
            <a:r>
              <a:rPr lang="it-IT" dirty="0" smtClean="0"/>
              <a:t>Le VLDL sono secrete per</a:t>
            </a:r>
            <a:r>
              <a:rPr lang="it-IT" baseline="0" dirty="0" smtClean="0"/>
              <a:t> esocitosi dal fegato, ed esprimono </a:t>
            </a:r>
            <a:r>
              <a:rPr lang="it-IT" b="1" baseline="0" dirty="0" smtClean="0"/>
              <a:t>l’apoB-100. </a:t>
            </a:r>
            <a:r>
              <a:rPr lang="it-IT" b="0" baseline="0" dirty="0" smtClean="0"/>
              <a:t>Nel sangue interagiscono con le </a:t>
            </a:r>
            <a:r>
              <a:rPr lang="it-IT" b="1" baseline="0" dirty="0" smtClean="0"/>
              <a:t>HDL</a:t>
            </a:r>
            <a:r>
              <a:rPr lang="it-IT" b="0" baseline="0" dirty="0" smtClean="0"/>
              <a:t>, da cui ricevono </a:t>
            </a:r>
            <a:r>
              <a:rPr lang="it-IT" b="1" baseline="0" dirty="0" err="1" smtClean="0"/>
              <a:t>apoC</a:t>
            </a:r>
            <a:r>
              <a:rPr lang="it-IT" b="1" baseline="0" dirty="0" smtClean="0"/>
              <a:t> e </a:t>
            </a:r>
            <a:r>
              <a:rPr lang="it-IT" b="1" baseline="0" dirty="0" err="1" smtClean="0"/>
              <a:t>apoE</a:t>
            </a:r>
            <a:r>
              <a:rPr lang="it-IT" b="1" baseline="0" dirty="0" smtClean="0"/>
              <a:t> (come i chilomicroni)</a:t>
            </a:r>
            <a:r>
              <a:rPr lang="it-IT" b="0" baseline="0" dirty="0" smtClean="0"/>
              <a:t>. </a:t>
            </a:r>
          </a:p>
          <a:p>
            <a:r>
              <a:rPr lang="it-IT" b="0" dirty="0" smtClean="0"/>
              <a:t>-   apo C per interagire con LPL (vedi sotto)</a:t>
            </a:r>
          </a:p>
          <a:p>
            <a:pPr marL="171450" indent="-171450">
              <a:buFontTx/>
              <a:buChar char="-"/>
            </a:pPr>
            <a:r>
              <a:rPr lang="it-IT" b="0" dirty="0" err="1" smtClean="0"/>
              <a:t>apoE</a:t>
            </a:r>
            <a:r>
              <a:rPr lang="it-IT" b="0" dirty="0" smtClean="0"/>
              <a:t> per poi “fermarsi” al fegato (endocitosi mediata dal recettore, vedi dopo)</a:t>
            </a:r>
          </a:p>
          <a:p>
            <a:endParaRPr lang="it-IT" b="0" dirty="0" smtClean="0"/>
          </a:p>
        </p:txBody>
      </p:sp>
      <p:sp>
        <p:nvSpPr>
          <p:cNvPr id="4" name="Segnaposto numero diapositiva 3"/>
          <p:cNvSpPr>
            <a:spLocks noGrp="1"/>
          </p:cNvSpPr>
          <p:nvPr>
            <p:ph type="sldNum" sz="quarter" idx="10"/>
          </p:nvPr>
        </p:nvSpPr>
        <p:spPr/>
        <p:txBody>
          <a:bodyPr/>
          <a:lstStyle/>
          <a:p>
            <a:fld id="{CE1BC4C7-3498-8C4E-BB7A-AA790DC62D5A}" type="slidenum">
              <a:rPr lang="it-IT" smtClean="0"/>
              <a:t>12</a:t>
            </a:fld>
            <a:endParaRPr lang="it-IT"/>
          </a:p>
        </p:txBody>
      </p:sp>
    </p:spTree>
    <p:extLst>
      <p:ext uri="{BB962C8B-B14F-4D97-AF65-F5344CB8AC3E}">
        <p14:creationId xmlns:p14="http://schemas.microsoft.com/office/powerpoint/2010/main" val="326714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Does</a:t>
            </a:r>
            <a:r>
              <a:rPr lang="it-IT" dirty="0" smtClean="0"/>
              <a:t> </a:t>
            </a:r>
            <a:r>
              <a:rPr lang="it-IT" dirty="0" err="1" smtClean="0"/>
              <a:t>Endothelium</a:t>
            </a:r>
            <a:r>
              <a:rPr lang="it-IT" dirty="0" smtClean="0"/>
              <a:t> Buffer </a:t>
            </a:r>
            <a:r>
              <a:rPr lang="it-IT" dirty="0" err="1" smtClean="0"/>
              <a:t>Fat</a:t>
            </a:r>
            <a:r>
              <a:rPr lang="it-IT" dirty="0" smtClean="0"/>
              <a:t>?</a:t>
            </a:r>
          </a:p>
          <a:p>
            <a:r>
              <a:rPr lang="it-IT" dirty="0" smtClean="0"/>
              <a:t>April 2017Circulation </a:t>
            </a:r>
            <a:r>
              <a:rPr lang="it-IT" dirty="0" err="1" smtClean="0"/>
              <a:t>Research</a:t>
            </a:r>
            <a:r>
              <a:rPr lang="it-IT" dirty="0" smtClean="0"/>
              <a:t> 120(8)</a:t>
            </a:r>
          </a:p>
          <a:p>
            <a:r>
              <a:rPr lang="it-IT" dirty="0" smtClean="0"/>
              <a:t>DOI: 10.1161/CIRCRESAHA.117.310865</a:t>
            </a:r>
          </a:p>
          <a:p>
            <a:endParaRPr lang="it-IT" dirty="0" smtClean="0"/>
          </a:p>
          <a:p>
            <a:r>
              <a:rPr lang="it-IT" dirty="0" smtClean="0"/>
              <a:t>Figura. A, Gli acidi grassi (FA) transitano attraverso il pool di trigliceridi endoteliali nel loro cammino verso i muscoli. Gli AF vengono liberati dalle particelle di lipoproteine ​​mediante LPL (lipoproteina lipasi) e vengono quindi esterificati da proteine ​​di trasporto degli acidi grassi o altre </a:t>
            </a:r>
            <a:r>
              <a:rPr lang="it-IT" dirty="0" err="1" smtClean="0"/>
              <a:t>sintasi</a:t>
            </a:r>
            <a:r>
              <a:rPr lang="it-IT" dirty="0" smtClean="0"/>
              <a:t> </a:t>
            </a:r>
            <a:r>
              <a:rPr lang="it-IT" dirty="0" err="1" smtClean="0"/>
              <a:t>acil-CoA</a:t>
            </a:r>
            <a:r>
              <a:rPr lang="it-IT" dirty="0" smtClean="0"/>
              <a:t>, a costo della conversione da ATP a AMP (1). Le catene aciliche vengono quindi esterificate con glicerolo 3-fosfato </a:t>
            </a:r>
            <a:r>
              <a:rPr lang="it-IT" dirty="0" err="1" smtClean="0"/>
              <a:t>acetil</a:t>
            </a:r>
            <a:r>
              <a:rPr lang="it-IT" dirty="0" smtClean="0"/>
              <a:t> transferasi, </a:t>
            </a:r>
            <a:r>
              <a:rPr lang="it-IT" dirty="0" err="1" smtClean="0"/>
              <a:t>acil</a:t>
            </a:r>
            <a:r>
              <a:rPr lang="it-IT" dirty="0" smtClean="0"/>
              <a:t>-glicerolo 3-fosfato </a:t>
            </a:r>
            <a:r>
              <a:rPr lang="it-IT" dirty="0" err="1" smtClean="0"/>
              <a:t>acetil</a:t>
            </a:r>
            <a:r>
              <a:rPr lang="it-IT" dirty="0" smtClean="0"/>
              <a:t> transferasi e </a:t>
            </a:r>
            <a:r>
              <a:rPr lang="it-IT" dirty="0" err="1" smtClean="0"/>
              <a:t>diacilglicerolo</a:t>
            </a:r>
            <a:r>
              <a:rPr lang="it-IT" dirty="0" smtClean="0"/>
              <a:t> </a:t>
            </a:r>
            <a:r>
              <a:rPr lang="it-IT" dirty="0" err="1" smtClean="0"/>
              <a:t>acetil</a:t>
            </a:r>
            <a:r>
              <a:rPr lang="it-IT" dirty="0" smtClean="0"/>
              <a:t> transferasi 1 (2) e incorporate in goccioline lipidiche (LD). Il processo viene quindi invertito dalla trigliceride lipasi adiposa, dalla lipasi sensibile agli ormoni e dalla </a:t>
            </a:r>
            <a:r>
              <a:rPr lang="it-IT" dirty="0" err="1" smtClean="0"/>
              <a:t>monoacil</a:t>
            </a:r>
            <a:r>
              <a:rPr lang="it-IT" dirty="0" smtClean="0"/>
              <a:t> glicerolo lipasi (3). Gli acidi grassi appena liberati possono essere rilasciati nel parenchima (4) o nel lume vascolare (probabilmente all'albumina). I fattori paracrini dei muscoli, tra cui VEGFB (fattore di crescita endoteliale vascolare B) e 3-HIB (</a:t>
            </a:r>
            <a:r>
              <a:rPr lang="it-IT" dirty="0" err="1" smtClean="0"/>
              <a:t>idrossiisobutirrato</a:t>
            </a:r>
            <a:r>
              <a:rPr lang="it-IT" dirty="0" smtClean="0"/>
              <a:t>), probabilmente regolano questo processo, attraverso meccanismi ancora poco chiari. B, tampone cinetico ipotetico, da parte dell'endotelio, del rilascio di FA nel tessuto sottostante. Un'impennata postprandiale acuta dei livelli plasmatici di trigliceridi (TG) viene temporaneamente tamponata nei LD endoteliali e successivamente rilasciata al muscolo scheletrico sottostante. Il </a:t>
            </a:r>
            <a:r>
              <a:rPr lang="it-IT" dirty="0" err="1" smtClean="0"/>
              <a:t>buffering</a:t>
            </a:r>
            <a:r>
              <a:rPr lang="it-IT" dirty="0" smtClean="0"/>
              <a:t> consente una consegna più fluida degli AF ai muscoli ed evita di attraversare le soglie </a:t>
            </a:r>
            <a:r>
              <a:rPr lang="it-IT" dirty="0" err="1" smtClean="0"/>
              <a:t>lipotossiche</a:t>
            </a:r>
            <a:r>
              <a:rPr lang="it-IT" dirty="0" smtClean="0"/>
              <a:t> intramuscolari.</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15</a:t>
            </a:fld>
            <a:endParaRPr lang="it-IT"/>
          </a:p>
        </p:txBody>
      </p:sp>
    </p:spTree>
    <p:extLst>
      <p:ext uri="{BB962C8B-B14F-4D97-AF65-F5344CB8AC3E}">
        <p14:creationId xmlns:p14="http://schemas.microsoft.com/office/powerpoint/2010/main" val="188700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themedicalbiochemistrypage.org</a:t>
            </a:r>
            <a:r>
              <a:rPr lang="it-IT" dirty="0" smtClean="0"/>
              <a:t>/</a:t>
            </a:r>
            <a:r>
              <a:rPr lang="it-IT" dirty="0" err="1" smtClean="0"/>
              <a:t>lipoproteins.php#chylomicrons</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20</a:t>
            </a:fld>
            <a:endParaRPr lang="it-IT"/>
          </a:p>
        </p:txBody>
      </p:sp>
    </p:spTree>
    <p:extLst>
      <p:ext uri="{BB962C8B-B14F-4D97-AF65-F5344CB8AC3E}">
        <p14:creationId xmlns:p14="http://schemas.microsoft.com/office/powerpoint/2010/main" val="2697185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://step1.medbullets.com/</a:t>
            </a:r>
            <a:r>
              <a:rPr lang="it-IT" dirty="0" err="1" smtClean="0"/>
              <a:t>biochemistry</a:t>
            </a:r>
            <a:r>
              <a:rPr lang="it-IT" dirty="0" smtClean="0"/>
              <a:t>/102065/</a:t>
            </a:r>
            <a:r>
              <a:rPr lang="it-IT" dirty="0" err="1" smtClean="0"/>
              <a:t>apolipoproteins</a:t>
            </a:r>
            <a:endParaRPr lang="it-IT" dirty="0"/>
          </a:p>
        </p:txBody>
      </p:sp>
      <p:sp>
        <p:nvSpPr>
          <p:cNvPr id="4" name="Segnaposto numero diapositiva 3"/>
          <p:cNvSpPr>
            <a:spLocks noGrp="1"/>
          </p:cNvSpPr>
          <p:nvPr>
            <p:ph type="sldNum" sz="quarter" idx="10"/>
          </p:nvPr>
        </p:nvSpPr>
        <p:spPr/>
        <p:txBody>
          <a:bodyPr/>
          <a:lstStyle/>
          <a:p>
            <a:fld id="{F1B164C3-FCB5-8D49-954E-86A4102515D9}" type="slidenum">
              <a:rPr lang="it-IT" smtClean="0"/>
              <a:t>25</a:t>
            </a:fld>
            <a:endParaRPr lang="it-IT"/>
          </a:p>
        </p:txBody>
      </p:sp>
    </p:spTree>
    <p:extLst>
      <p:ext uri="{BB962C8B-B14F-4D97-AF65-F5344CB8AC3E}">
        <p14:creationId xmlns:p14="http://schemas.microsoft.com/office/powerpoint/2010/main" val="172461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23130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210102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26645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154653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61051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19/11/2019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169259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19/11/2019</a:t>
            </a:r>
            <a:endParaRPr lang="it-IT"/>
          </a:p>
        </p:txBody>
      </p:sp>
      <p:sp>
        <p:nvSpPr>
          <p:cNvPr id="8" name="Segnaposto piè di pagina 7"/>
          <p:cNvSpPr>
            <a:spLocks noGrp="1"/>
          </p:cNvSpPr>
          <p:nvPr>
            <p:ph type="ftr" sz="quarter" idx="11"/>
          </p:nvPr>
        </p:nvSpPr>
        <p:spPr/>
        <p:txBody>
          <a:bodyPr/>
          <a:lstStyle/>
          <a:p>
            <a:r>
              <a:rPr lang="it-IT" smtClean="0"/>
              <a:t>091FA - BIOCHIMICA APPLICATA MEDICA  </a:t>
            </a:r>
            <a:endParaRPr lang="it-IT"/>
          </a:p>
        </p:txBody>
      </p:sp>
      <p:sp>
        <p:nvSpPr>
          <p:cNvPr id="9" name="Segnaposto numero diapositiva 8"/>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248247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325479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19/11/2019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364977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19/11/2019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147022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19/11/2019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FA61D6D4-3408-7444-968B-0E2E11989B4D}" type="slidenum">
              <a:rPr lang="it-IT" smtClean="0"/>
              <a:t>‹n.›</a:t>
            </a:fld>
            <a:endParaRPr lang="it-IT"/>
          </a:p>
        </p:txBody>
      </p:sp>
    </p:spTree>
    <p:extLst>
      <p:ext uri="{BB962C8B-B14F-4D97-AF65-F5344CB8AC3E}">
        <p14:creationId xmlns:p14="http://schemas.microsoft.com/office/powerpoint/2010/main" val="1088365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19/11/2019</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091FA - BIOCHIMICA APPLICATA MEDICA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1D6D4-3408-7444-968B-0E2E11989B4D}" type="slidenum">
              <a:rPr lang="it-IT" smtClean="0"/>
              <a:t>‹n.›</a:t>
            </a:fld>
            <a:endParaRPr lang="it-IT"/>
          </a:p>
        </p:txBody>
      </p:sp>
    </p:spTree>
    <p:extLst>
      <p:ext uri="{BB962C8B-B14F-4D97-AF65-F5344CB8AC3E}">
        <p14:creationId xmlns:p14="http://schemas.microsoft.com/office/powerpoint/2010/main" val="2366084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Lezione 23</a:t>
            </a:r>
            <a:endParaRPr lang="it-IT" dirty="0"/>
          </a:p>
        </p:txBody>
      </p:sp>
      <p:sp>
        <p:nvSpPr>
          <p:cNvPr id="3" name="Sottotitolo 2"/>
          <p:cNvSpPr>
            <a:spLocks noGrp="1"/>
          </p:cNvSpPr>
          <p:nvPr>
            <p:ph type="subTitle" idx="1"/>
          </p:nvPr>
        </p:nvSpPr>
        <p:spPr/>
        <p:txBody>
          <a:bodyPr/>
          <a:lstStyle/>
          <a:p>
            <a:r>
              <a:rPr lang="it-IT" dirty="0" smtClean="0"/>
              <a:t>Il trasporto sistemico dei lipidi</a:t>
            </a:r>
          </a:p>
          <a:p>
            <a:r>
              <a:rPr lang="it-IT" dirty="0" smtClean="0"/>
              <a:t>VLDL e HDL</a:t>
            </a:r>
          </a:p>
          <a:p>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E857E7F4-FCE3-2342-B07D-46835EA8A820}" type="slidenum">
              <a:rPr lang="it-IT" smtClean="0"/>
              <a:t>1</a:t>
            </a:fld>
            <a:endParaRPr lang="it-IT"/>
          </a:p>
        </p:txBody>
      </p:sp>
    </p:spTree>
    <p:extLst>
      <p:ext uri="{BB962C8B-B14F-4D97-AF65-F5344CB8AC3E}">
        <p14:creationId xmlns:p14="http://schemas.microsoft.com/office/powerpoint/2010/main" val="29235140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Differenze tra Chilomicroni e VLDL</a:t>
            </a:r>
            <a:endParaRPr lang="it-IT" dirty="0"/>
          </a:p>
        </p:txBody>
      </p:sp>
      <p:sp>
        <p:nvSpPr>
          <p:cNvPr id="8" name="Segnaposto contenuto 7"/>
          <p:cNvSpPr>
            <a:spLocks noGrp="1"/>
          </p:cNvSpPr>
          <p:nvPr>
            <p:ph idx="1"/>
          </p:nvPr>
        </p:nvSpPr>
        <p:spPr>
          <a:xfrm>
            <a:off x="457200" y="4701992"/>
            <a:ext cx="8229600" cy="1424171"/>
          </a:xfrm>
        </p:spPr>
        <p:txBody>
          <a:bodyPr>
            <a:normAutofit fontScale="77500" lnSpcReduction="20000"/>
          </a:bodyPr>
          <a:lstStyle/>
          <a:p>
            <a:pPr marL="0" indent="0" algn="ctr">
              <a:buNone/>
            </a:pPr>
            <a:r>
              <a:rPr lang="it-IT" u="sng" dirty="0" smtClean="0"/>
              <a:t>NOVITA’</a:t>
            </a:r>
          </a:p>
          <a:p>
            <a:r>
              <a:rPr lang="it-IT" dirty="0" smtClean="0"/>
              <a:t>COLESTEROLO estere e libero, da </a:t>
            </a:r>
            <a:r>
              <a:rPr lang="it-IT" dirty="0" err="1" smtClean="0"/>
              <a:t>steroidogenesi</a:t>
            </a:r>
            <a:r>
              <a:rPr lang="it-IT" dirty="0" smtClean="0"/>
              <a:t> epatica!</a:t>
            </a:r>
          </a:p>
          <a:p>
            <a:r>
              <a:rPr lang="it-IT" sz="2600" dirty="0" smtClean="0"/>
              <a:t>ApoB-100</a:t>
            </a:r>
            <a:endParaRPr lang="it-IT" sz="2600"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10</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2006707398"/>
              </p:ext>
            </p:extLst>
          </p:nvPr>
        </p:nvGraphicFramePr>
        <p:xfrm>
          <a:off x="457200" y="1417638"/>
          <a:ext cx="8433299" cy="3002280"/>
        </p:xfrm>
        <a:graphic>
          <a:graphicData uri="http://schemas.openxmlformats.org/drawingml/2006/table">
            <a:tbl>
              <a:tblPr/>
              <a:tblGrid>
                <a:gridCol w="1263173"/>
                <a:gridCol w="877043"/>
                <a:gridCol w="921285"/>
                <a:gridCol w="921285"/>
                <a:gridCol w="524424"/>
                <a:gridCol w="496076"/>
                <a:gridCol w="481903"/>
                <a:gridCol w="496076"/>
                <a:gridCol w="731291"/>
                <a:gridCol w="1720743"/>
              </a:tblGrid>
              <a:tr h="190500">
                <a:tc>
                  <a:txBody>
                    <a:bodyPr/>
                    <a:lstStyle/>
                    <a:p>
                      <a:pPr algn="ctr" fontAlgn="b"/>
                      <a:r>
                        <a:rPr lang="it-IT" sz="1600" b="1" i="0" u="none" strike="noStrike" dirty="0">
                          <a:solidFill>
                            <a:srgbClr val="252525"/>
                          </a:solidFill>
                          <a:effectLst/>
                          <a:latin typeface="Arial"/>
                        </a:rPr>
                        <a:t>Class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Origin</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a:solidFill>
                            <a:srgbClr val="252525"/>
                          </a:solidFill>
                          <a:effectLst/>
                          <a:latin typeface="Arial"/>
                        </a:rPr>
                        <a:t>Size (nm)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Density</a:t>
                      </a:r>
                      <a:r>
                        <a:rPr lang="it-IT" sz="1600" b="1" i="0" u="none" strike="noStrike" dirty="0">
                          <a:solidFill>
                            <a:srgbClr val="252525"/>
                          </a:solidFill>
                          <a:effectLst/>
                          <a:latin typeface="Arial"/>
                        </a:rPr>
                        <a:t> (g/</a:t>
                      </a:r>
                      <a:r>
                        <a:rPr lang="it-IT" sz="1600" b="1" i="0" u="none" strike="noStrike" dirty="0" err="1">
                          <a:solidFill>
                            <a:srgbClr val="252525"/>
                          </a:solidFill>
                          <a:effectLst/>
                          <a:latin typeface="Arial"/>
                        </a:rPr>
                        <a:t>mL</a:t>
                      </a:r>
                      <a:r>
                        <a:rPr lang="it-IT" sz="1600" b="1" i="0" u="none" strike="noStrike" dirty="0">
                          <a:solidFill>
                            <a:srgbClr val="252525"/>
                          </a:solidFill>
                          <a:effectLst/>
                          <a:latin typeface="Arial"/>
                        </a:rPr>
                        <a: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TG%</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CE%</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C%</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PL%</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Protein</a:t>
                      </a:r>
                      <a:r>
                        <a:rPr lang="it-IT" sz="1600" b="1" i="0" u="none" strike="noStrike" dirty="0">
                          <a:solidFill>
                            <a:srgbClr val="252525"/>
                          </a:solidFill>
                          <a:effectLst/>
                          <a:latin typeface="Arial"/>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Apolipoprotein</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190500">
                <a:tc>
                  <a:txBody>
                    <a:bodyPr/>
                    <a:lstStyle/>
                    <a:p>
                      <a:pPr algn="ctr" fontAlgn="b"/>
                      <a:r>
                        <a:rPr lang="it-IT" sz="1600" b="0" i="0" u="none" strike="noStrike" dirty="0" err="1">
                          <a:solidFill>
                            <a:srgbClr val="252525"/>
                          </a:solidFill>
                          <a:effectLst/>
                          <a:latin typeface="Arial"/>
                        </a:rPr>
                        <a:t>Chylomicron</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Intestine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80–500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&lt;0.93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86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B-48, E, A-I, A-II, A-IV, C</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VLDL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err="1">
                          <a:solidFill>
                            <a:srgbClr val="252525"/>
                          </a:solidFill>
                          <a:effectLst/>
                          <a:latin typeface="Arial"/>
                        </a:rPr>
                        <a:t>Liver</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30–80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dirty="0">
                          <a:solidFill>
                            <a:srgbClr val="252525"/>
                          </a:solidFill>
                          <a:effectLst/>
                          <a:latin typeface="Arial"/>
                        </a:rPr>
                        <a:t>0.95–1.006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dirty="0">
                          <a:solidFill>
                            <a:srgbClr val="252525"/>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dirty="0">
                          <a:solidFill>
                            <a:srgbClr val="252525"/>
                          </a:solidFill>
                          <a:effectLst/>
                          <a:latin typeface="Arial"/>
                        </a:rPr>
                        <a:t>18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B-100, A-I, C-I, C-II, C-III, 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IDL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VLDL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a:solidFill>
                            <a:srgbClr val="252525"/>
                          </a:solidFill>
                          <a:effectLst/>
                          <a:latin typeface="Arial"/>
                        </a:rPr>
                        <a:t>25–35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1.006–1.019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B-100, 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IDL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1600" b="0" i="0" u="none" strike="noStrike">
                          <a:solidFill>
                            <a:srgbClr val="252525"/>
                          </a:solidFill>
                          <a:effectLst/>
                          <a:latin typeface="Arial"/>
                        </a:rPr>
                        <a:t>21.6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1600" b="0" i="0" u="none" strike="noStrike">
                          <a:solidFill>
                            <a:srgbClr val="252525"/>
                          </a:solidFill>
                          <a:effectLst/>
                          <a:latin typeface="Arial"/>
                        </a:rPr>
                        <a:t>1.019–1.063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42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B-100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dirty="0" smtClean="0">
                          <a:solidFill>
                            <a:srgbClr val="252525"/>
                          </a:solidFill>
                          <a:effectLst/>
                          <a:latin typeface="Arial"/>
                        </a:rPr>
                        <a:t>HDL</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Liver, intestine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10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a:solidFill>
                            <a:srgbClr val="252525"/>
                          </a:solidFill>
                          <a:effectLst/>
                          <a:latin typeface="Arial"/>
                        </a:rPr>
                        <a:t>1.063–1.125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33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40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A-I, A-II, A-IV</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126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a:t>Il destino delle VLDL </a:t>
            </a:r>
          </a:p>
        </p:txBody>
      </p:sp>
      <p:sp>
        <p:nvSpPr>
          <p:cNvPr id="8" name="Sottotitolo 7"/>
          <p:cNvSpPr>
            <a:spLocks noGrp="1"/>
          </p:cNvSpPr>
          <p:nvPr>
            <p:ph type="subTitle" idx="1"/>
          </p:nvPr>
        </p:nvSpPr>
        <p:spPr/>
        <p:txBody>
          <a:bodyPr/>
          <a:lstStyle/>
          <a:p>
            <a:r>
              <a:rPr lang="it-IT" dirty="0" smtClean="0"/>
              <a:t>2. Maturazione delle VLDL </a:t>
            </a:r>
            <a:r>
              <a:rPr lang="it-IT" dirty="0" err="1" smtClean="0"/>
              <a:t>nelsangue</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11</a:t>
            </a:fld>
            <a:endParaRPr lang="it-IT"/>
          </a:p>
        </p:txBody>
      </p:sp>
    </p:spTree>
    <p:extLst>
      <p:ext uri="{BB962C8B-B14F-4D97-AF65-F5344CB8AC3E}">
        <p14:creationId xmlns:p14="http://schemas.microsoft.com/office/powerpoint/2010/main" val="223573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dirty="0" smtClean="0"/>
              <a:t>La maturazione delle VLDL </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E857E7F4-FCE3-2342-B07D-46835EA8A820}" type="slidenum">
              <a:rPr lang="it-IT" smtClean="0"/>
              <a:t>12</a:t>
            </a:fld>
            <a:endParaRPr lang="it-IT"/>
          </a:p>
        </p:txBody>
      </p:sp>
      <p:pic>
        <p:nvPicPr>
          <p:cNvPr id="9" name="Immagine 8"/>
          <p:cNvPicPr>
            <a:picLocks noChangeAspect="1"/>
          </p:cNvPicPr>
          <p:nvPr/>
        </p:nvPicPr>
        <p:blipFill>
          <a:blip r:embed="rId3"/>
          <a:stretch>
            <a:fillRect/>
          </a:stretch>
        </p:blipFill>
        <p:spPr>
          <a:xfrm>
            <a:off x="1498600" y="1708150"/>
            <a:ext cx="6134100" cy="4648200"/>
          </a:xfrm>
          <a:prstGeom prst="rect">
            <a:avLst/>
          </a:prstGeom>
        </p:spPr>
      </p:pic>
      <p:sp>
        <p:nvSpPr>
          <p:cNvPr id="10" name="Rettangolo 9"/>
          <p:cNvSpPr/>
          <p:nvPr/>
        </p:nvSpPr>
        <p:spPr>
          <a:xfrm>
            <a:off x="5345382" y="2478329"/>
            <a:ext cx="2335268" cy="387802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366377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a:t>Il destino delle VLDL </a:t>
            </a:r>
          </a:p>
        </p:txBody>
      </p:sp>
      <p:sp>
        <p:nvSpPr>
          <p:cNvPr id="8" name="Sottotitolo 7"/>
          <p:cNvSpPr>
            <a:spLocks noGrp="1"/>
          </p:cNvSpPr>
          <p:nvPr>
            <p:ph type="subTitle" idx="1"/>
          </p:nvPr>
        </p:nvSpPr>
        <p:spPr/>
        <p:txBody>
          <a:bodyPr/>
          <a:lstStyle/>
          <a:p>
            <a:r>
              <a:rPr lang="it-IT" dirty="0" smtClean="0"/>
              <a:t>3. Interazione con la lipoproteina lipasi</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13</a:t>
            </a:fld>
            <a:endParaRPr lang="it-IT"/>
          </a:p>
        </p:txBody>
      </p:sp>
    </p:spTree>
    <p:extLst>
      <p:ext uri="{BB962C8B-B14F-4D97-AF65-F5344CB8AC3E}">
        <p14:creationId xmlns:p14="http://schemas.microsoft.com/office/powerpoint/2010/main" val="237162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0"/>
            <a:ext cx="8229600" cy="1102512"/>
          </a:xfrm>
        </p:spPr>
        <p:txBody>
          <a:bodyPr>
            <a:normAutofit fontScale="90000"/>
          </a:bodyPr>
          <a:lstStyle/>
          <a:p>
            <a:r>
              <a:rPr lang="it-IT" dirty="0" smtClean="0"/>
              <a:t>Il destino metabolico delle VLDL</a:t>
            </a:r>
            <a:br>
              <a:rPr lang="it-IT" dirty="0" smtClean="0"/>
            </a:br>
            <a:r>
              <a:rPr lang="it-IT" sz="3600" dirty="0" smtClean="0"/>
              <a:t>1- maturazione e 2- interazione con LPL</a:t>
            </a:r>
            <a:endParaRPr lang="it-IT" sz="3600"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14</a:t>
            </a:fld>
            <a:endParaRPr lang="it-IT"/>
          </a:p>
        </p:txBody>
      </p:sp>
      <p:pic>
        <p:nvPicPr>
          <p:cNvPr id="8" name="Immagine 7"/>
          <p:cNvPicPr>
            <a:picLocks noChangeAspect="1"/>
          </p:cNvPicPr>
          <p:nvPr/>
        </p:nvPicPr>
        <p:blipFill>
          <a:blip r:embed="rId2"/>
          <a:stretch>
            <a:fillRect/>
          </a:stretch>
        </p:blipFill>
        <p:spPr>
          <a:xfrm>
            <a:off x="0" y="1102512"/>
            <a:ext cx="9144000" cy="5755488"/>
          </a:xfrm>
          <a:prstGeom prst="rect">
            <a:avLst/>
          </a:prstGeom>
        </p:spPr>
      </p:pic>
      <p:cxnSp>
        <p:nvCxnSpPr>
          <p:cNvPr id="10" name="Connettore 2 9"/>
          <p:cNvCxnSpPr/>
          <p:nvPr/>
        </p:nvCxnSpPr>
        <p:spPr>
          <a:xfrm flipH="1" flipV="1">
            <a:off x="4144463" y="3832903"/>
            <a:ext cx="623898" cy="5571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4010771" y="3953827"/>
            <a:ext cx="650952" cy="369332"/>
          </a:xfrm>
          <a:prstGeom prst="rect">
            <a:avLst/>
          </a:prstGeom>
          <a:noFill/>
          <a:ln>
            <a:solidFill>
              <a:srgbClr val="FF0000"/>
            </a:solidFill>
          </a:ln>
        </p:spPr>
        <p:txBody>
          <a:bodyPr wrap="none" rtlCol="0">
            <a:spAutoFit/>
          </a:bodyPr>
          <a:lstStyle/>
          <a:p>
            <a:r>
              <a:rPr lang="it-IT" dirty="0" err="1" smtClean="0"/>
              <a:t>apoE</a:t>
            </a:r>
            <a:endParaRPr lang="it-IT" dirty="0"/>
          </a:p>
        </p:txBody>
      </p:sp>
      <p:sp>
        <p:nvSpPr>
          <p:cNvPr id="13" name="Rettangolo 12"/>
          <p:cNvSpPr/>
          <p:nvPr/>
        </p:nvSpPr>
        <p:spPr>
          <a:xfrm rot="1524610">
            <a:off x="2471560" y="1865596"/>
            <a:ext cx="5235559" cy="18746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911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smtClean="0"/>
              <a:t>L’azione della LPL nell’endotelio vascolare</a:t>
            </a:r>
            <a:endParaRPr lang="it-IT" dirty="0"/>
          </a:p>
        </p:txBody>
      </p:sp>
      <p:sp>
        <p:nvSpPr>
          <p:cNvPr id="10" name="Segnaposto contenuto 9"/>
          <p:cNvSpPr>
            <a:spLocks noGrp="1"/>
          </p:cNvSpPr>
          <p:nvPr>
            <p:ph idx="1"/>
          </p:nvPr>
        </p:nvSpPr>
        <p:spPr>
          <a:xfrm>
            <a:off x="457200" y="1600200"/>
            <a:ext cx="3458633" cy="4961467"/>
          </a:xfrm>
        </p:spPr>
        <p:txBody>
          <a:bodyPr>
            <a:normAutofit fontScale="62500" lnSpcReduction="20000"/>
          </a:bodyPr>
          <a:lstStyle/>
          <a:p>
            <a:r>
              <a:rPr lang="it-IT" sz="4000" b="1" dirty="0" smtClean="0"/>
              <a:t>Interazione con VLDL (e chilomicroni), via </a:t>
            </a:r>
            <a:r>
              <a:rPr lang="it-IT" sz="4000" b="1" dirty="0" err="1" smtClean="0"/>
              <a:t>apoC</a:t>
            </a:r>
            <a:endParaRPr lang="it-IT" sz="4000" b="1" dirty="0" smtClean="0"/>
          </a:p>
          <a:p>
            <a:r>
              <a:rPr lang="it-IT" sz="4000" b="1" dirty="0" smtClean="0"/>
              <a:t>Idrolisi TAG</a:t>
            </a:r>
          </a:p>
          <a:p>
            <a:pPr marL="0" indent="0">
              <a:buNone/>
            </a:pPr>
            <a:endParaRPr lang="it-IT" dirty="0" smtClean="0"/>
          </a:p>
          <a:p>
            <a:pPr marL="0" indent="0">
              <a:buNone/>
            </a:pPr>
            <a:r>
              <a:rPr lang="it-IT" dirty="0" smtClean="0"/>
              <a:t>NOTA DI APPROFONDIMENTO: </a:t>
            </a:r>
            <a:r>
              <a:rPr lang="it-IT" i="1" dirty="0" smtClean="0"/>
              <a:t>L’endotelio può accumulare gocciole lipidiche</a:t>
            </a:r>
          </a:p>
          <a:p>
            <a:r>
              <a:rPr lang="it-IT" i="1" dirty="0" smtClean="0"/>
              <a:t>reazioni di </a:t>
            </a:r>
            <a:r>
              <a:rPr lang="it-IT" i="1" dirty="0" err="1" smtClean="0"/>
              <a:t>riesterificazione</a:t>
            </a:r>
            <a:r>
              <a:rPr lang="it-IT" i="1" dirty="0" smtClean="0"/>
              <a:t> </a:t>
            </a:r>
            <a:r>
              <a:rPr lang="it-IT" i="1" dirty="0" err="1" smtClean="0"/>
              <a:t>deglii</a:t>
            </a:r>
            <a:r>
              <a:rPr lang="it-IT" i="1" dirty="0" smtClean="0"/>
              <a:t> acidi grassi</a:t>
            </a:r>
          </a:p>
          <a:p>
            <a:r>
              <a:rPr lang="it-IT" i="1" dirty="0" smtClean="0"/>
              <a:t>eventualmente causa di aterosclerosi</a:t>
            </a:r>
          </a:p>
          <a:p>
            <a:r>
              <a:rPr lang="it-IT" i="1" dirty="0" smtClean="0"/>
              <a:t>protegge il muscolo da </a:t>
            </a:r>
            <a:r>
              <a:rPr lang="it-IT" i="1" dirty="0" err="1" smtClean="0"/>
              <a:t>lipotossicità</a:t>
            </a:r>
            <a:r>
              <a:rPr lang="it-IT" i="1" dirty="0" smtClean="0"/>
              <a:t> (causata da metabolismo degli acidi grassi in prodotti </a:t>
            </a:r>
            <a:r>
              <a:rPr lang="it-IT" i="1" dirty="0" err="1" smtClean="0"/>
              <a:t>lipotossici</a:t>
            </a:r>
            <a:r>
              <a:rPr lang="it-IT" i="1" dirty="0" smtClean="0"/>
              <a:t>, vedi lezione 20)</a:t>
            </a:r>
            <a:endParaRPr lang="it-IT" i="1"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15</a:t>
            </a:fld>
            <a:endParaRPr lang="it-IT"/>
          </a:p>
        </p:txBody>
      </p:sp>
      <p:pic>
        <p:nvPicPr>
          <p:cNvPr id="9" name="Immagine 8"/>
          <p:cNvPicPr>
            <a:picLocks noChangeAspect="1"/>
          </p:cNvPicPr>
          <p:nvPr/>
        </p:nvPicPr>
        <p:blipFill>
          <a:blip r:embed="rId3"/>
          <a:stretch>
            <a:fillRect/>
          </a:stretch>
        </p:blipFill>
        <p:spPr>
          <a:xfrm>
            <a:off x="4230311" y="1457247"/>
            <a:ext cx="4456489" cy="5264228"/>
          </a:xfrm>
          <a:prstGeom prst="rect">
            <a:avLst/>
          </a:prstGeom>
        </p:spPr>
      </p:pic>
    </p:spTree>
    <p:extLst>
      <p:ext uri="{BB962C8B-B14F-4D97-AF65-F5344CB8AC3E}">
        <p14:creationId xmlns:p14="http://schemas.microsoft.com/office/powerpoint/2010/main" val="2777794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a:t>Il destino delle VLDL </a:t>
            </a:r>
          </a:p>
        </p:txBody>
      </p:sp>
      <p:sp>
        <p:nvSpPr>
          <p:cNvPr id="8" name="Sottotitolo 7"/>
          <p:cNvSpPr>
            <a:spLocks noGrp="1"/>
          </p:cNvSpPr>
          <p:nvPr>
            <p:ph type="subTitle" idx="1"/>
          </p:nvPr>
        </p:nvSpPr>
        <p:spPr/>
        <p:txBody>
          <a:bodyPr/>
          <a:lstStyle/>
          <a:p>
            <a:r>
              <a:rPr lang="it-IT" dirty="0" smtClean="0"/>
              <a:t>3. Conversione a IDL</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16</a:t>
            </a:fld>
            <a:endParaRPr lang="it-IT"/>
          </a:p>
        </p:txBody>
      </p:sp>
    </p:spTree>
    <p:extLst>
      <p:ext uri="{BB962C8B-B14F-4D97-AF65-F5344CB8AC3E}">
        <p14:creationId xmlns:p14="http://schemas.microsoft.com/office/powerpoint/2010/main" val="201546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0"/>
            <a:ext cx="8229600" cy="1102512"/>
          </a:xfrm>
        </p:spPr>
        <p:txBody>
          <a:bodyPr>
            <a:normAutofit fontScale="90000"/>
          </a:bodyPr>
          <a:lstStyle/>
          <a:p>
            <a:r>
              <a:rPr lang="it-IT" dirty="0" smtClean="0"/>
              <a:t>Il destino metabolico delle VLDL</a:t>
            </a:r>
            <a:br>
              <a:rPr lang="it-IT" dirty="0" smtClean="0"/>
            </a:br>
            <a:r>
              <a:rPr lang="it-IT" sz="3600" dirty="0" smtClean="0"/>
              <a:t>1- maturazione e 2- interazione con LPL</a:t>
            </a:r>
            <a:endParaRPr lang="it-IT" sz="3600"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17</a:t>
            </a:fld>
            <a:endParaRPr lang="it-IT"/>
          </a:p>
        </p:txBody>
      </p:sp>
      <p:pic>
        <p:nvPicPr>
          <p:cNvPr id="8" name="Immagine 7"/>
          <p:cNvPicPr>
            <a:picLocks noChangeAspect="1"/>
          </p:cNvPicPr>
          <p:nvPr/>
        </p:nvPicPr>
        <p:blipFill>
          <a:blip r:embed="rId2"/>
          <a:stretch>
            <a:fillRect/>
          </a:stretch>
        </p:blipFill>
        <p:spPr>
          <a:xfrm>
            <a:off x="0" y="1102512"/>
            <a:ext cx="9144000" cy="5755488"/>
          </a:xfrm>
          <a:prstGeom prst="rect">
            <a:avLst/>
          </a:prstGeom>
        </p:spPr>
      </p:pic>
      <p:cxnSp>
        <p:nvCxnSpPr>
          <p:cNvPr id="10" name="Connettore 2 9"/>
          <p:cNvCxnSpPr/>
          <p:nvPr/>
        </p:nvCxnSpPr>
        <p:spPr>
          <a:xfrm flipH="1" flipV="1">
            <a:off x="4144463" y="3832903"/>
            <a:ext cx="623898" cy="5571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4010771" y="3953827"/>
            <a:ext cx="650952" cy="369332"/>
          </a:xfrm>
          <a:prstGeom prst="rect">
            <a:avLst/>
          </a:prstGeom>
          <a:noFill/>
          <a:ln>
            <a:solidFill>
              <a:srgbClr val="FF0000"/>
            </a:solidFill>
          </a:ln>
        </p:spPr>
        <p:txBody>
          <a:bodyPr wrap="none" rtlCol="0">
            <a:spAutoFit/>
          </a:bodyPr>
          <a:lstStyle/>
          <a:p>
            <a:r>
              <a:rPr lang="it-IT" dirty="0" err="1" smtClean="0"/>
              <a:t>apoE</a:t>
            </a:r>
            <a:endParaRPr lang="it-IT" dirty="0"/>
          </a:p>
        </p:txBody>
      </p:sp>
      <p:sp>
        <p:nvSpPr>
          <p:cNvPr id="13" name="Rettangolo 12"/>
          <p:cNvSpPr/>
          <p:nvPr/>
        </p:nvSpPr>
        <p:spPr>
          <a:xfrm rot="19441222">
            <a:off x="3789065" y="2556486"/>
            <a:ext cx="3495205" cy="187466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6425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Da VLDL a IDL</a:t>
            </a:r>
            <a:endParaRPr lang="it-IT" dirty="0"/>
          </a:p>
        </p:txBody>
      </p:sp>
      <p:sp>
        <p:nvSpPr>
          <p:cNvPr id="3" name="Segnaposto contenuto 2"/>
          <p:cNvSpPr>
            <a:spLocks noGrp="1"/>
          </p:cNvSpPr>
          <p:nvPr>
            <p:ph idx="1"/>
          </p:nvPr>
        </p:nvSpPr>
        <p:spPr/>
        <p:txBody>
          <a:bodyPr>
            <a:normAutofit fontScale="92500"/>
          </a:bodyPr>
          <a:lstStyle/>
          <a:p>
            <a:r>
              <a:rPr lang="it-IT" b="1" dirty="0" smtClean="0"/>
              <a:t>VLDL:</a:t>
            </a:r>
            <a:r>
              <a:rPr lang="it-IT" dirty="0" smtClean="0"/>
              <a:t> </a:t>
            </a:r>
            <a:r>
              <a:rPr lang="it-IT" b="1" dirty="0" smtClean="0"/>
              <a:t>Trasporto di TAG</a:t>
            </a:r>
            <a:r>
              <a:rPr lang="it-IT" dirty="0" smtClean="0"/>
              <a:t> </a:t>
            </a:r>
            <a:r>
              <a:rPr lang="it-IT" b="1" dirty="0" smtClean="0"/>
              <a:t>ai tessuti</a:t>
            </a:r>
          </a:p>
          <a:p>
            <a:pPr lvl="1"/>
            <a:r>
              <a:rPr lang="it-IT" dirty="0" smtClean="0"/>
              <a:t>lipoproteina lipasi (LPL) idrolizza in loco i TAG</a:t>
            </a:r>
          </a:p>
          <a:p>
            <a:pPr lvl="1"/>
            <a:r>
              <a:rPr lang="it-IT" dirty="0" smtClean="0"/>
              <a:t>serve apo C, per attivare LPL</a:t>
            </a:r>
          </a:p>
          <a:p>
            <a:pPr lvl="1"/>
            <a:r>
              <a:rPr lang="it-IT" dirty="0" smtClean="0"/>
              <a:t>VLDL diventa IDL</a:t>
            </a:r>
          </a:p>
          <a:p>
            <a:r>
              <a:rPr lang="it-IT" b="1" dirty="0" smtClean="0"/>
              <a:t>IDL: trasporto di esteri del colesterolo ai tessuti</a:t>
            </a:r>
          </a:p>
          <a:p>
            <a:pPr lvl="1"/>
            <a:r>
              <a:rPr lang="it-IT" dirty="0" smtClean="0"/>
              <a:t>ha ceduto apo C ad HDL: non interagisce più con LPL</a:t>
            </a:r>
          </a:p>
          <a:p>
            <a:pPr lvl="1"/>
            <a:r>
              <a:rPr lang="it-IT" dirty="0" smtClean="0"/>
              <a:t>Ha perso i TAG: è più ricca di esteri del colesterolo e </a:t>
            </a:r>
            <a:r>
              <a:rPr lang="it-IT" dirty="0" err="1" smtClean="0"/>
              <a:t>protein</a:t>
            </a:r>
            <a:endParaRPr lang="it-IT" dirty="0" smtClean="0"/>
          </a:p>
          <a:p>
            <a:pPr lvl="1"/>
            <a:r>
              <a:rPr lang="it-IT" dirty="0" smtClean="0"/>
              <a:t>Ha maggiore densità e minore volume di VLDL</a:t>
            </a:r>
          </a:p>
          <a:p>
            <a:pPr marL="0" indent="0">
              <a:buNone/>
            </a:pPr>
            <a:endParaRPr lang="it-IT" dirty="0" smtClean="0"/>
          </a:p>
          <a:p>
            <a:pPr lvl="1"/>
            <a:endParaRPr lang="it-IT" dirty="0" smtClean="0"/>
          </a:p>
          <a:p>
            <a:endParaRPr lang="it-IT" dirty="0" smtClean="0"/>
          </a:p>
          <a:p>
            <a:pPr lvl="1"/>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18</a:t>
            </a:fld>
            <a:endParaRPr lang="it-IT"/>
          </a:p>
        </p:txBody>
      </p:sp>
    </p:spTree>
    <p:extLst>
      <p:ext uri="{BB962C8B-B14F-4D97-AF65-F5344CB8AC3E}">
        <p14:creationId xmlns:p14="http://schemas.microsoft.com/office/powerpoint/2010/main" val="359176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Differenze tra VLDL e IDL</a:t>
            </a:r>
            <a:endParaRPr lang="it-IT" dirty="0"/>
          </a:p>
        </p:txBody>
      </p:sp>
      <p:sp>
        <p:nvSpPr>
          <p:cNvPr id="8" name="Segnaposto contenuto 7"/>
          <p:cNvSpPr>
            <a:spLocks noGrp="1"/>
          </p:cNvSpPr>
          <p:nvPr>
            <p:ph idx="1"/>
          </p:nvPr>
        </p:nvSpPr>
        <p:spPr>
          <a:xfrm>
            <a:off x="457200" y="4701992"/>
            <a:ext cx="8229600" cy="1424171"/>
          </a:xfrm>
        </p:spPr>
        <p:txBody>
          <a:bodyPr>
            <a:normAutofit fontScale="70000" lnSpcReduction="20000"/>
          </a:bodyPr>
          <a:lstStyle/>
          <a:p>
            <a:pPr marL="0" indent="0" algn="ctr">
              <a:buNone/>
            </a:pPr>
            <a:r>
              <a:rPr lang="it-IT" u="sng" dirty="0" smtClean="0"/>
              <a:t>NOVITA’</a:t>
            </a:r>
          </a:p>
          <a:p>
            <a:r>
              <a:rPr lang="it-IT" dirty="0" smtClean="0"/>
              <a:t>Dimezzato il contenuto </a:t>
            </a:r>
            <a:r>
              <a:rPr lang="it-IT" dirty="0" err="1" smtClean="0"/>
              <a:t>percentale</a:t>
            </a:r>
            <a:r>
              <a:rPr lang="it-IT" dirty="0" smtClean="0"/>
              <a:t> di TAG</a:t>
            </a:r>
          </a:p>
          <a:p>
            <a:r>
              <a:rPr lang="it-IT" dirty="0" smtClean="0"/>
              <a:t>Raddoppiato il contenuto percentuale di esteri colesterolo</a:t>
            </a:r>
          </a:p>
          <a:p>
            <a:r>
              <a:rPr lang="it-IT" sz="2600" dirty="0" smtClean="0"/>
              <a:t>ApoB-100 e </a:t>
            </a:r>
            <a:r>
              <a:rPr lang="it-IT" sz="2600" dirty="0" err="1" smtClean="0"/>
              <a:t>apoE</a:t>
            </a:r>
            <a:endParaRPr lang="it-IT" sz="2600"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19</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1371700173"/>
              </p:ext>
            </p:extLst>
          </p:nvPr>
        </p:nvGraphicFramePr>
        <p:xfrm>
          <a:off x="457200" y="1417638"/>
          <a:ext cx="8433299" cy="3002280"/>
        </p:xfrm>
        <a:graphic>
          <a:graphicData uri="http://schemas.openxmlformats.org/drawingml/2006/table">
            <a:tbl>
              <a:tblPr/>
              <a:tblGrid>
                <a:gridCol w="1263173"/>
                <a:gridCol w="877043"/>
                <a:gridCol w="921285"/>
                <a:gridCol w="921285"/>
                <a:gridCol w="524424"/>
                <a:gridCol w="496076"/>
                <a:gridCol w="481903"/>
                <a:gridCol w="496076"/>
                <a:gridCol w="731291"/>
                <a:gridCol w="1720743"/>
              </a:tblGrid>
              <a:tr h="190500">
                <a:tc>
                  <a:txBody>
                    <a:bodyPr/>
                    <a:lstStyle/>
                    <a:p>
                      <a:pPr algn="ctr" fontAlgn="b"/>
                      <a:r>
                        <a:rPr lang="it-IT" sz="1600" b="1" i="0" u="none" strike="noStrike" dirty="0">
                          <a:solidFill>
                            <a:srgbClr val="252525"/>
                          </a:solidFill>
                          <a:effectLst/>
                          <a:latin typeface="Arial"/>
                        </a:rPr>
                        <a:t>Class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Origin</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a:solidFill>
                            <a:srgbClr val="252525"/>
                          </a:solidFill>
                          <a:effectLst/>
                          <a:latin typeface="Arial"/>
                        </a:rPr>
                        <a:t>Size (nm)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Density</a:t>
                      </a:r>
                      <a:r>
                        <a:rPr lang="it-IT" sz="1600" b="1" i="0" u="none" strike="noStrike" dirty="0">
                          <a:solidFill>
                            <a:srgbClr val="252525"/>
                          </a:solidFill>
                          <a:effectLst/>
                          <a:latin typeface="Arial"/>
                        </a:rPr>
                        <a:t> (g/</a:t>
                      </a:r>
                      <a:r>
                        <a:rPr lang="it-IT" sz="1600" b="1" i="0" u="none" strike="noStrike" dirty="0" err="1">
                          <a:solidFill>
                            <a:srgbClr val="252525"/>
                          </a:solidFill>
                          <a:effectLst/>
                          <a:latin typeface="Arial"/>
                        </a:rPr>
                        <a:t>mL</a:t>
                      </a:r>
                      <a:r>
                        <a:rPr lang="it-IT" sz="1600" b="1" i="0" u="none" strike="noStrike" dirty="0">
                          <a:solidFill>
                            <a:srgbClr val="252525"/>
                          </a:solidFill>
                          <a:effectLst/>
                          <a:latin typeface="Arial"/>
                        </a:rPr>
                        <a: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TG%</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CE%</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C%</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PL%</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Protein</a:t>
                      </a:r>
                      <a:r>
                        <a:rPr lang="it-IT" sz="1600" b="1" i="0" u="none" strike="noStrike" dirty="0">
                          <a:solidFill>
                            <a:srgbClr val="252525"/>
                          </a:solidFill>
                          <a:effectLst/>
                          <a:latin typeface="Arial"/>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Apolipoprotein</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190500">
                <a:tc>
                  <a:txBody>
                    <a:bodyPr/>
                    <a:lstStyle/>
                    <a:p>
                      <a:pPr algn="ctr" fontAlgn="b"/>
                      <a:r>
                        <a:rPr lang="it-IT" sz="1600" b="0" i="0" u="none" strike="noStrike" dirty="0" err="1">
                          <a:solidFill>
                            <a:srgbClr val="252525"/>
                          </a:solidFill>
                          <a:effectLst/>
                          <a:latin typeface="Arial"/>
                        </a:rPr>
                        <a:t>Chylomicron</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Intestine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80–500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&lt;0.93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86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B-48, E, A-I, A-II, A-IV, C</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VLDL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err="1">
                          <a:solidFill>
                            <a:srgbClr val="252525"/>
                          </a:solidFill>
                          <a:effectLst/>
                          <a:latin typeface="Arial"/>
                        </a:rPr>
                        <a:t>Liver</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30–80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dirty="0">
                          <a:solidFill>
                            <a:srgbClr val="252525"/>
                          </a:solidFill>
                          <a:effectLst/>
                          <a:latin typeface="Arial"/>
                        </a:rPr>
                        <a:t>0.95–1.006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dirty="0">
                          <a:solidFill>
                            <a:srgbClr val="252525"/>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dirty="0">
                          <a:solidFill>
                            <a:srgbClr val="252525"/>
                          </a:solidFill>
                          <a:effectLst/>
                          <a:latin typeface="Arial"/>
                        </a:rPr>
                        <a:t>18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B-100, A-I, C-I, C-II, C-III, 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IDL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VLDL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a:solidFill>
                            <a:srgbClr val="252525"/>
                          </a:solidFill>
                          <a:effectLst/>
                          <a:latin typeface="Arial"/>
                        </a:rPr>
                        <a:t>25–35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1.006–1.019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B-100, 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IDL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1600" b="0" i="0" u="none" strike="noStrike">
                          <a:solidFill>
                            <a:srgbClr val="252525"/>
                          </a:solidFill>
                          <a:effectLst/>
                          <a:latin typeface="Arial"/>
                        </a:rPr>
                        <a:t>21.6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1600" b="0" i="0" u="none" strike="noStrike">
                          <a:solidFill>
                            <a:srgbClr val="252525"/>
                          </a:solidFill>
                          <a:effectLst/>
                          <a:latin typeface="Arial"/>
                        </a:rPr>
                        <a:t>1.019–1.063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42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B-100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dirty="0" smtClean="0">
                          <a:solidFill>
                            <a:srgbClr val="252525"/>
                          </a:solidFill>
                          <a:effectLst/>
                          <a:latin typeface="Arial"/>
                        </a:rPr>
                        <a:t>HDL</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Liver, intestine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10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a:solidFill>
                            <a:srgbClr val="252525"/>
                          </a:solidFill>
                          <a:effectLst/>
                          <a:latin typeface="Arial"/>
                        </a:rPr>
                        <a:t>1.063–1.125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33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40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A-I, A-II, A-IV</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611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19/11/2019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0036CA1D-638C-D24E-8D27-C592550CEDE4}" type="slidenum">
              <a:rPr lang="it-IT" smtClean="0"/>
              <a:t>2</a:t>
            </a:fld>
            <a:endParaRPr lang="it-IT"/>
          </a:p>
        </p:txBody>
      </p:sp>
      <p:pic>
        <p:nvPicPr>
          <p:cNvPr id="5" name="Immagine 4"/>
          <p:cNvPicPr>
            <a:picLocks noChangeAspect="1"/>
          </p:cNvPicPr>
          <p:nvPr/>
        </p:nvPicPr>
        <p:blipFill>
          <a:blip r:embed="rId3"/>
          <a:stretch>
            <a:fillRect/>
          </a:stretch>
        </p:blipFill>
        <p:spPr>
          <a:xfrm>
            <a:off x="893183" y="368452"/>
            <a:ext cx="7793617" cy="6489547"/>
          </a:xfrm>
          <a:prstGeom prst="rect">
            <a:avLst/>
          </a:prstGeom>
        </p:spPr>
      </p:pic>
      <p:sp>
        <p:nvSpPr>
          <p:cNvPr id="6" name="Rettangolo 5"/>
          <p:cNvSpPr/>
          <p:nvPr/>
        </p:nvSpPr>
        <p:spPr>
          <a:xfrm>
            <a:off x="509113" y="368451"/>
            <a:ext cx="3216220" cy="5685216"/>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it-IT" dirty="0" smtClean="0">
                <a:solidFill>
                  <a:srgbClr val="FF0000"/>
                </a:solidFill>
              </a:rPr>
              <a:t>Assorbimento- fatto</a:t>
            </a:r>
          </a:p>
          <a:p>
            <a:pPr marL="342900" indent="-342900">
              <a:buAutoNum type="arabicPeriod"/>
            </a:pPr>
            <a:endParaRPr lang="it-IT" dirty="0">
              <a:solidFill>
                <a:srgbClr val="FF0000"/>
              </a:solidFill>
            </a:endParaRPr>
          </a:p>
          <a:p>
            <a:pPr marL="342900" indent="-342900">
              <a:buAutoNum type="arabicPeriod"/>
            </a:pPr>
            <a:endParaRPr lang="it-IT" dirty="0" smtClean="0">
              <a:solidFill>
                <a:srgbClr val="FF0000"/>
              </a:solidFill>
            </a:endParaRPr>
          </a:p>
          <a:p>
            <a:pPr marL="342900" indent="-342900">
              <a:buAutoNum type="arabicPeriod"/>
            </a:pPr>
            <a:endParaRPr lang="it-IT" dirty="0">
              <a:solidFill>
                <a:srgbClr val="FF0000"/>
              </a:solidFill>
            </a:endParaRPr>
          </a:p>
          <a:p>
            <a:pPr marL="342900" indent="-342900">
              <a:buAutoNum type="arabicPeriod"/>
            </a:pPr>
            <a:endParaRPr lang="it-IT" dirty="0" smtClean="0">
              <a:solidFill>
                <a:srgbClr val="FF0000"/>
              </a:solidFill>
            </a:endParaRPr>
          </a:p>
          <a:p>
            <a:pPr marL="342900" indent="-342900">
              <a:buAutoNum type="arabicPeriod"/>
            </a:pPr>
            <a:endParaRPr lang="it-IT" dirty="0" smtClean="0">
              <a:solidFill>
                <a:srgbClr val="FF0000"/>
              </a:solidFill>
            </a:endParaRPr>
          </a:p>
          <a:p>
            <a:endParaRPr lang="it-IT" dirty="0">
              <a:solidFill>
                <a:srgbClr val="FF0000"/>
              </a:solidFill>
            </a:endParaRPr>
          </a:p>
          <a:p>
            <a:pPr marL="342900" indent="-342900">
              <a:buAutoNum type="arabicPeriod"/>
            </a:pPr>
            <a:endParaRPr lang="it-IT" dirty="0" smtClean="0">
              <a:solidFill>
                <a:srgbClr val="FF0000"/>
              </a:solidFill>
            </a:endParaRPr>
          </a:p>
          <a:p>
            <a:pPr marL="342900" indent="-342900">
              <a:buFontTx/>
              <a:buAutoNum type="arabicPeriod"/>
            </a:pPr>
            <a:r>
              <a:rPr lang="it-IT" dirty="0">
                <a:solidFill>
                  <a:srgbClr val="FF0000"/>
                </a:solidFill>
              </a:rPr>
              <a:t>2. Distribuzione - fatto</a:t>
            </a:r>
          </a:p>
          <a:p>
            <a:pPr marL="342900" indent="-342900">
              <a:buAutoNum type="arabicPeriod"/>
            </a:pPr>
            <a:endParaRPr lang="it-IT" dirty="0">
              <a:solidFill>
                <a:srgbClr val="FF0000"/>
              </a:solidFill>
            </a:endParaRPr>
          </a:p>
        </p:txBody>
      </p:sp>
      <p:sp>
        <p:nvSpPr>
          <p:cNvPr id="10" name="Titolo 9"/>
          <p:cNvSpPr>
            <a:spLocks noGrp="1"/>
          </p:cNvSpPr>
          <p:nvPr>
            <p:ph type="title"/>
          </p:nvPr>
        </p:nvSpPr>
        <p:spPr>
          <a:xfrm>
            <a:off x="5387313" y="39837"/>
            <a:ext cx="3306840" cy="765620"/>
          </a:xfrm>
        </p:spPr>
        <p:txBody>
          <a:bodyPr>
            <a:normAutofit fontScale="90000"/>
          </a:bodyPr>
          <a:lstStyle/>
          <a:p>
            <a:pPr algn="r"/>
            <a:r>
              <a:rPr lang="it-IT" dirty="0" smtClean="0"/>
              <a:t>Continuazione</a:t>
            </a:r>
            <a:endParaRPr lang="it-IT" dirty="0"/>
          </a:p>
        </p:txBody>
      </p:sp>
      <p:sp>
        <p:nvSpPr>
          <p:cNvPr id="9" name="Rettangolo 8"/>
          <p:cNvSpPr/>
          <p:nvPr/>
        </p:nvSpPr>
        <p:spPr>
          <a:xfrm>
            <a:off x="4299975" y="1409548"/>
            <a:ext cx="2730298" cy="37614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endParaRPr lang="it-IT" dirty="0">
              <a:solidFill>
                <a:srgbClr val="FF0000"/>
              </a:solidFill>
            </a:endParaRPr>
          </a:p>
          <a:p>
            <a:endParaRPr lang="it-IT" dirty="0" smtClean="0">
              <a:solidFill>
                <a:srgbClr val="FF0000"/>
              </a:solidFill>
            </a:endParaRPr>
          </a:p>
          <a:p>
            <a:endParaRPr lang="it-IT" dirty="0">
              <a:solidFill>
                <a:srgbClr val="FF0000"/>
              </a:solidFill>
            </a:endParaRPr>
          </a:p>
          <a:p>
            <a:r>
              <a:rPr lang="it-IT" dirty="0" smtClean="0">
                <a:solidFill>
                  <a:srgbClr val="FF0000"/>
                </a:solidFill>
              </a:rPr>
              <a:t>3. Sintesi epatica e distribuzione</a:t>
            </a:r>
            <a:endParaRPr lang="it-IT" dirty="0">
              <a:solidFill>
                <a:srgbClr val="FF0000"/>
              </a:solidFill>
            </a:endParaRPr>
          </a:p>
        </p:txBody>
      </p:sp>
    </p:spTree>
    <p:extLst>
      <p:ext uri="{BB962C8B-B14F-4D97-AF65-F5344CB8AC3E}">
        <p14:creationId xmlns:p14="http://schemas.microsoft.com/office/powerpoint/2010/main" val="1889909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4638"/>
            <a:ext cx="8229600" cy="654735"/>
          </a:xfrm>
        </p:spPr>
        <p:txBody>
          <a:bodyPr>
            <a:normAutofit fontScale="90000"/>
          </a:bodyPr>
          <a:lstStyle/>
          <a:p>
            <a:r>
              <a:rPr lang="it-IT" dirty="0" smtClean="0"/>
              <a:t>Il destino delle IDL </a:t>
            </a:r>
            <a:endParaRPr lang="it-IT"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E857E7F4-FCE3-2342-B07D-46835EA8A820}" type="slidenum">
              <a:rPr lang="it-IT" smtClean="0"/>
              <a:t>20</a:t>
            </a:fld>
            <a:endParaRPr lang="it-IT"/>
          </a:p>
        </p:txBody>
      </p:sp>
      <p:sp>
        <p:nvSpPr>
          <p:cNvPr id="7" name="Sottotitolo 6"/>
          <p:cNvSpPr>
            <a:spLocks noGrp="1"/>
          </p:cNvSpPr>
          <p:nvPr>
            <p:ph idx="1"/>
          </p:nvPr>
        </p:nvSpPr>
        <p:spPr>
          <a:xfrm>
            <a:off x="457200" y="1487976"/>
            <a:ext cx="8229600" cy="4565689"/>
          </a:xfrm>
          <a:solidFill>
            <a:schemeClr val="bg1"/>
          </a:solidFill>
        </p:spPr>
        <p:txBody>
          <a:bodyPr>
            <a:noAutofit/>
          </a:bodyPr>
          <a:lstStyle/>
          <a:p>
            <a:pPr marL="514350" indent="-514350">
              <a:lnSpc>
                <a:spcPct val="80000"/>
              </a:lnSpc>
              <a:buFont typeface="+mj-lt"/>
              <a:buAutoNum type="arabicPeriod"/>
            </a:pPr>
            <a:r>
              <a:rPr lang="it-IT" b="1" dirty="0" err="1" smtClean="0"/>
              <a:t>Uptake</a:t>
            </a:r>
            <a:r>
              <a:rPr lang="it-IT" b="1" dirty="0" smtClean="0"/>
              <a:t> epatico e </a:t>
            </a:r>
            <a:r>
              <a:rPr lang="it-IT" b="1" dirty="0" err="1" smtClean="0"/>
              <a:t>corticosurrenalico</a:t>
            </a:r>
            <a:r>
              <a:rPr lang="it-IT" b="1" dirty="0" smtClean="0"/>
              <a:t> o ghiandole sessuali</a:t>
            </a:r>
          </a:p>
          <a:p>
            <a:pPr marL="914400" lvl="1" indent="-514350">
              <a:lnSpc>
                <a:spcPct val="80000"/>
              </a:lnSpc>
            </a:pPr>
            <a:r>
              <a:rPr lang="it-IT" dirty="0" smtClean="0"/>
              <a:t>endocitosi mediata da recettore LDL, grazie a </a:t>
            </a:r>
            <a:r>
              <a:rPr lang="it-IT" dirty="0" err="1" smtClean="0"/>
              <a:t>apoE</a:t>
            </a:r>
            <a:r>
              <a:rPr lang="it-IT" dirty="0" smtClean="0"/>
              <a:t> e apoB-100.</a:t>
            </a:r>
          </a:p>
          <a:p>
            <a:pPr marL="914400" lvl="1" indent="-514350">
              <a:lnSpc>
                <a:spcPct val="80000"/>
              </a:lnSpc>
            </a:pPr>
            <a:r>
              <a:rPr lang="it-IT" dirty="0" smtClean="0"/>
              <a:t>“smantellamento”</a:t>
            </a:r>
          </a:p>
          <a:p>
            <a:pPr marL="914400" lvl="1" indent="-514350">
              <a:lnSpc>
                <a:spcPct val="80000"/>
              </a:lnSpc>
            </a:pPr>
            <a:r>
              <a:rPr lang="it-IT" dirty="0" smtClean="0"/>
              <a:t>utilizzo del colesterolo per</a:t>
            </a:r>
          </a:p>
          <a:p>
            <a:pPr marL="1314450" lvl="2" indent="-514350">
              <a:lnSpc>
                <a:spcPct val="80000"/>
              </a:lnSpc>
            </a:pPr>
            <a:r>
              <a:rPr lang="it-IT" dirty="0" smtClean="0"/>
              <a:t>sali biliari</a:t>
            </a:r>
          </a:p>
          <a:p>
            <a:pPr marL="1314450" lvl="2" indent="-514350">
              <a:lnSpc>
                <a:spcPct val="80000"/>
              </a:lnSpc>
            </a:pPr>
            <a:r>
              <a:rPr lang="it-IT" dirty="0" smtClean="0"/>
              <a:t>ormoni steroidei</a:t>
            </a:r>
          </a:p>
          <a:p>
            <a:pPr marL="514350" indent="-514350">
              <a:lnSpc>
                <a:spcPct val="80000"/>
              </a:lnSpc>
              <a:buFont typeface="+mj-lt"/>
              <a:buAutoNum type="arabicPeriod"/>
            </a:pPr>
            <a:r>
              <a:rPr lang="it-IT" b="1" dirty="0" smtClean="0"/>
              <a:t>CONVERSIONE A LDL</a:t>
            </a:r>
          </a:p>
          <a:p>
            <a:pPr marL="914400" lvl="1" indent="-514350">
              <a:lnSpc>
                <a:spcPct val="80000"/>
              </a:lnSpc>
            </a:pPr>
            <a:r>
              <a:rPr lang="it-IT" dirty="0" smtClean="0"/>
              <a:t>perdita di TAG per azione della lipasi epatica</a:t>
            </a:r>
          </a:p>
          <a:p>
            <a:pPr marL="914400" lvl="1" indent="-514350">
              <a:lnSpc>
                <a:spcPct val="80000"/>
              </a:lnSpc>
            </a:pPr>
            <a:r>
              <a:rPr lang="it-IT" dirty="0" smtClean="0"/>
              <a:t>perdita di </a:t>
            </a:r>
            <a:r>
              <a:rPr lang="it-IT" dirty="0" err="1" smtClean="0"/>
              <a:t>apoE</a:t>
            </a:r>
            <a:r>
              <a:rPr lang="it-IT" dirty="0" smtClean="0"/>
              <a:t> per cessione ad HDL</a:t>
            </a:r>
          </a:p>
          <a:p>
            <a:pPr>
              <a:lnSpc>
                <a:spcPct val="80000"/>
              </a:lnSpc>
            </a:pPr>
            <a:endParaRPr lang="it-IT" dirty="0"/>
          </a:p>
        </p:txBody>
      </p:sp>
    </p:spTree>
    <p:extLst>
      <p:ext uri="{BB962C8B-B14F-4D97-AF65-F5344CB8AC3E}">
        <p14:creationId xmlns:p14="http://schemas.microsoft.com/office/powerpoint/2010/main" val="346001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a:t>Il destino delle </a:t>
            </a:r>
            <a:r>
              <a:rPr lang="it-IT" dirty="0" smtClean="0"/>
              <a:t>IDL </a:t>
            </a:r>
            <a:endParaRPr lang="it-IT" dirty="0"/>
          </a:p>
        </p:txBody>
      </p:sp>
      <p:sp>
        <p:nvSpPr>
          <p:cNvPr id="8" name="Sottotitolo 7"/>
          <p:cNvSpPr>
            <a:spLocks noGrp="1"/>
          </p:cNvSpPr>
          <p:nvPr>
            <p:ph type="subTitle" idx="1"/>
          </p:nvPr>
        </p:nvSpPr>
        <p:spPr/>
        <p:txBody>
          <a:bodyPr>
            <a:normAutofit fontScale="92500" lnSpcReduction="20000"/>
          </a:bodyPr>
          <a:lstStyle/>
          <a:p>
            <a:r>
              <a:rPr lang="it-IT" dirty="0" smtClean="0"/>
              <a:t>1. endocitosi mediata da recettore</a:t>
            </a:r>
          </a:p>
          <a:p>
            <a:r>
              <a:rPr lang="it-IT" sz="2800" dirty="0" smtClean="0"/>
              <a:t>tessuti che utilizzano colesterolo per</a:t>
            </a:r>
          </a:p>
          <a:p>
            <a:r>
              <a:rPr lang="it-IT" sz="2800" dirty="0" smtClean="0"/>
              <a:t>sintesi di ormoni steroidei (organi endocrini)</a:t>
            </a:r>
          </a:p>
          <a:p>
            <a:r>
              <a:rPr lang="it-IT" sz="2800" dirty="0" smtClean="0"/>
              <a:t>sintesi di acidi biliari (fegato)</a:t>
            </a:r>
            <a:endParaRPr lang="it-IT" sz="2800"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21</a:t>
            </a:fld>
            <a:endParaRPr lang="it-IT"/>
          </a:p>
        </p:txBody>
      </p:sp>
    </p:spTree>
    <p:extLst>
      <p:ext uri="{BB962C8B-B14F-4D97-AF65-F5344CB8AC3E}">
        <p14:creationId xmlns:p14="http://schemas.microsoft.com/office/powerpoint/2010/main" val="224004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Endocitosi delle IDL</a:t>
            </a:r>
            <a:endParaRPr lang="it-IT" dirty="0"/>
          </a:p>
        </p:txBody>
      </p:sp>
      <p:sp>
        <p:nvSpPr>
          <p:cNvPr id="8" name="Segnaposto contenuto 7"/>
          <p:cNvSpPr>
            <a:spLocks noGrp="1"/>
          </p:cNvSpPr>
          <p:nvPr>
            <p:ph idx="1"/>
          </p:nvPr>
        </p:nvSpPr>
        <p:spPr>
          <a:xfrm>
            <a:off x="457199" y="1600200"/>
            <a:ext cx="4209076" cy="4525963"/>
          </a:xfrm>
        </p:spPr>
        <p:txBody>
          <a:bodyPr/>
          <a:lstStyle/>
          <a:p>
            <a:pPr marL="0" indent="0">
              <a:buNone/>
            </a:pPr>
            <a:r>
              <a:rPr lang="it-IT" b="1" dirty="0" smtClean="0"/>
              <a:t>via Recettore delle LDL</a:t>
            </a:r>
          </a:p>
          <a:p>
            <a:r>
              <a:rPr lang="it-IT" dirty="0" smtClean="0"/>
              <a:t>interazione con  </a:t>
            </a:r>
            <a:r>
              <a:rPr lang="it-IT" dirty="0" err="1" smtClean="0"/>
              <a:t>apoE</a:t>
            </a:r>
            <a:r>
              <a:rPr lang="it-IT" dirty="0" smtClean="0"/>
              <a:t>, di cui IDL hanno molte copie</a:t>
            </a:r>
          </a:p>
          <a:p>
            <a:r>
              <a:rPr lang="it-IT" dirty="0" smtClean="0"/>
              <a:t>Avviene al fegato e altri organi endocrini che sintetizzano ormoni steroidei</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22</a:t>
            </a:fld>
            <a:endParaRPr lang="it-IT"/>
          </a:p>
        </p:txBody>
      </p:sp>
      <p:pic>
        <p:nvPicPr>
          <p:cNvPr id="7" name="Immagine 6"/>
          <p:cNvPicPr>
            <a:picLocks noChangeAspect="1"/>
          </p:cNvPicPr>
          <p:nvPr/>
        </p:nvPicPr>
        <p:blipFill>
          <a:blip r:embed="rId2"/>
          <a:stretch>
            <a:fillRect/>
          </a:stretch>
        </p:blipFill>
        <p:spPr>
          <a:xfrm>
            <a:off x="4666275" y="1102272"/>
            <a:ext cx="4160225" cy="5254078"/>
          </a:xfrm>
          <a:prstGeom prst="rect">
            <a:avLst/>
          </a:prstGeom>
        </p:spPr>
      </p:pic>
    </p:spTree>
    <p:extLst>
      <p:ext uri="{BB962C8B-B14F-4D97-AF65-F5344CB8AC3E}">
        <p14:creationId xmlns:p14="http://schemas.microsoft.com/office/powerpoint/2010/main" val="3853396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0"/>
            <a:ext cx="8229600" cy="1102512"/>
          </a:xfrm>
        </p:spPr>
        <p:txBody>
          <a:bodyPr>
            <a:noAutofit/>
          </a:bodyPr>
          <a:lstStyle/>
          <a:p>
            <a:r>
              <a:rPr lang="it-IT" sz="3200" dirty="0" smtClean="0"/>
              <a:t>Endocitosi delle IDL grazie ad </a:t>
            </a:r>
            <a:r>
              <a:rPr lang="it-IT" sz="3200" dirty="0" err="1" smtClean="0"/>
              <a:t>apoE</a:t>
            </a:r>
            <a:r>
              <a:rPr lang="it-IT" sz="3200" dirty="0" smtClean="0"/>
              <a:t>, che ha elevata affinità per il recettore LDL</a:t>
            </a:r>
            <a:endParaRPr lang="it-IT" sz="2400"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23</a:t>
            </a:fld>
            <a:endParaRPr lang="it-IT"/>
          </a:p>
        </p:txBody>
      </p:sp>
      <p:pic>
        <p:nvPicPr>
          <p:cNvPr id="8" name="Immagine 7"/>
          <p:cNvPicPr>
            <a:picLocks noChangeAspect="1"/>
          </p:cNvPicPr>
          <p:nvPr/>
        </p:nvPicPr>
        <p:blipFill>
          <a:blip r:embed="rId2"/>
          <a:stretch>
            <a:fillRect/>
          </a:stretch>
        </p:blipFill>
        <p:spPr>
          <a:xfrm>
            <a:off x="0" y="1102512"/>
            <a:ext cx="9144000" cy="5755488"/>
          </a:xfrm>
          <a:prstGeom prst="rect">
            <a:avLst/>
          </a:prstGeom>
        </p:spPr>
      </p:pic>
      <p:cxnSp>
        <p:nvCxnSpPr>
          <p:cNvPr id="10" name="Connettore 2 9"/>
          <p:cNvCxnSpPr/>
          <p:nvPr/>
        </p:nvCxnSpPr>
        <p:spPr>
          <a:xfrm flipH="1" flipV="1">
            <a:off x="4144463" y="3832903"/>
            <a:ext cx="623898" cy="5571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4010771" y="3953827"/>
            <a:ext cx="650952" cy="369332"/>
          </a:xfrm>
          <a:prstGeom prst="rect">
            <a:avLst/>
          </a:prstGeom>
          <a:noFill/>
          <a:ln>
            <a:solidFill>
              <a:srgbClr val="FF0000"/>
            </a:solidFill>
          </a:ln>
        </p:spPr>
        <p:txBody>
          <a:bodyPr wrap="none" rtlCol="0">
            <a:spAutoFit/>
          </a:bodyPr>
          <a:lstStyle/>
          <a:p>
            <a:r>
              <a:rPr lang="it-IT" dirty="0" err="1" smtClean="0"/>
              <a:t>apoE</a:t>
            </a:r>
            <a:endParaRPr lang="it-IT" dirty="0"/>
          </a:p>
        </p:txBody>
      </p:sp>
      <p:sp>
        <p:nvSpPr>
          <p:cNvPr id="13" name="Rettangolo 12"/>
          <p:cNvSpPr/>
          <p:nvPr/>
        </p:nvSpPr>
        <p:spPr>
          <a:xfrm>
            <a:off x="1848371" y="3661833"/>
            <a:ext cx="3678582" cy="203211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0047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a:t>Il destino delle </a:t>
            </a:r>
            <a:r>
              <a:rPr lang="it-IT" dirty="0" smtClean="0"/>
              <a:t>IDL </a:t>
            </a:r>
            <a:endParaRPr lang="it-IT" dirty="0"/>
          </a:p>
        </p:txBody>
      </p:sp>
      <p:sp>
        <p:nvSpPr>
          <p:cNvPr id="8" name="Sottotitolo 7"/>
          <p:cNvSpPr>
            <a:spLocks noGrp="1"/>
          </p:cNvSpPr>
          <p:nvPr>
            <p:ph type="subTitle" idx="1"/>
          </p:nvPr>
        </p:nvSpPr>
        <p:spPr/>
        <p:txBody>
          <a:bodyPr>
            <a:normAutofit/>
          </a:bodyPr>
          <a:lstStyle/>
          <a:p>
            <a:r>
              <a:rPr lang="it-IT" dirty="0" smtClean="0"/>
              <a:t>4. Conversione a LDL</a:t>
            </a:r>
          </a:p>
          <a:p>
            <a:r>
              <a:rPr lang="it-IT" dirty="0" smtClean="0"/>
              <a:t>per lipolisi dei TAG da lipasi epatica e cessione </a:t>
            </a:r>
            <a:r>
              <a:rPr lang="it-IT" dirty="0" err="1" smtClean="0"/>
              <a:t>apoE</a:t>
            </a:r>
            <a:endParaRPr lang="it-IT" dirty="0" smtClean="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24</a:t>
            </a:fld>
            <a:endParaRPr lang="it-IT"/>
          </a:p>
        </p:txBody>
      </p:sp>
    </p:spTree>
    <p:extLst>
      <p:ext uri="{BB962C8B-B14F-4D97-AF65-F5344CB8AC3E}">
        <p14:creationId xmlns:p14="http://schemas.microsoft.com/office/powerpoint/2010/main" val="290602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TAG delle IDL sono idrolizzati dalla lipasi epatica. Le IDL diventano LDL</a:t>
            </a:r>
            <a:endParaRPr lang="it-IT"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25</a:t>
            </a:fld>
            <a:endParaRPr lang="it-IT"/>
          </a:p>
        </p:txBody>
      </p:sp>
      <p:pic>
        <p:nvPicPr>
          <p:cNvPr id="7" name="Immagine 6"/>
          <p:cNvPicPr>
            <a:picLocks noChangeAspect="1"/>
          </p:cNvPicPr>
          <p:nvPr/>
        </p:nvPicPr>
        <p:blipFill>
          <a:blip r:embed="rId3"/>
          <a:stretch>
            <a:fillRect/>
          </a:stretch>
        </p:blipFill>
        <p:spPr>
          <a:xfrm>
            <a:off x="457200" y="1417638"/>
            <a:ext cx="8212667" cy="5048053"/>
          </a:xfrm>
          <a:prstGeom prst="rect">
            <a:avLst/>
          </a:prstGeom>
        </p:spPr>
      </p:pic>
      <p:sp>
        <p:nvSpPr>
          <p:cNvPr id="8" name="Rettangolo 7"/>
          <p:cNvSpPr/>
          <p:nvPr/>
        </p:nvSpPr>
        <p:spPr>
          <a:xfrm>
            <a:off x="5312833" y="2116667"/>
            <a:ext cx="1566334" cy="345016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0338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Differenze tra IDL e LDL</a:t>
            </a:r>
            <a:endParaRPr lang="it-IT" dirty="0"/>
          </a:p>
        </p:txBody>
      </p:sp>
      <p:sp>
        <p:nvSpPr>
          <p:cNvPr id="8" name="Segnaposto contenuto 7"/>
          <p:cNvSpPr>
            <a:spLocks noGrp="1"/>
          </p:cNvSpPr>
          <p:nvPr>
            <p:ph idx="1"/>
          </p:nvPr>
        </p:nvSpPr>
        <p:spPr>
          <a:xfrm>
            <a:off x="457200" y="4701992"/>
            <a:ext cx="8229600" cy="1424171"/>
          </a:xfrm>
        </p:spPr>
        <p:txBody>
          <a:bodyPr>
            <a:normAutofit fontScale="70000" lnSpcReduction="20000"/>
          </a:bodyPr>
          <a:lstStyle/>
          <a:p>
            <a:pPr marL="0" indent="0" algn="ctr">
              <a:buNone/>
            </a:pPr>
            <a:r>
              <a:rPr lang="it-IT" u="sng" dirty="0" smtClean="0"/>
              <a:t>NOVITA’</a:t>
            </a:r>
          </a:p>
          <a:p>
            <a:r>
              <a:rPr lang="it-IT" dirty="0" smtClean="0"/>
              <a:t>Perso il contenuto di TAG</a:t>
            </a:r>
          </a:p>
          <a:p>
            <a:r>
              <a:rPr lang="it-IT" dirty="0" smtClean="0"/>
              <a:t>Raddoppiato il contenuto percentuale di esteri colesterolo</a:t>
            </a:r>
          </a:p>
          <a:p>
            <a:r>
              <a:rPr lang="it-IT" sz="2600" dirty="0" smtClean="0"/>
              <a:t>ApoB-100 e </a:t>
            </a:r>
            <a:r>
              <a:rPr lang="it-IT" sz="2600" dirty="0" err="1" smtClean="0"/>
              <a:t>apoE</a:t>
            </a:r>
            <a:endParaRPr lang="it-IT" sz="2600"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26</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748516441"/>
              </p:ext>
            </p:extLst>
          </p:nvPr>
        </p:nvGraphicFramePr>
        <p:xfrm>
          <a:off x="457200" y="1417638"/>
          <a:ext cx="8433299" cy="3002280"/>
        </p:xfrm>
        <a:graphic>
          <a:graphicData uri="http://schemas.openxmlformats.org/drawingml/2006/table">
            <a:tbl>
              <a:tblPr/>
              <a:tblGrid>
                <a:gridCol w="1263173"/>
                <a:gridCol w="877043"/>
                <a:gridCol w="921285"/>
                <a:gridCol w="921285"/>
                <a:gridCol w="524424"/>
                <a:gridCol w="496076"/>
                <a:gridCol w="481903"/>
                <a:gridCol w="496076"/>
                <a:gridCol w="731291"/>
                <a:gridCol w="1720743"/>
              </a:tblGrid>
              <a:tr h="190500">
                <a:tc>
                  <a:txBody>
                    <a:bodyPr/>
                    <a:lstStyle/>
                    <a:p>
                      <a:pPr algn="ctr" fontAlgn="b"/>
                      <a:r>
                        <a:rPr lang="it-IT" sz="1600" b="1" i="0" u="none" strike="noStrike" dirty="0">
                          <a:solidFill>
                            <a:srgbClr val="252525"/>
                          </a:solidFill>
                          <a:effectLst/>
                          <a:latin typeface="Arial"/>
                        </a:rPr>
                        <a:t>Class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Origin</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a:solidFill>
                            <a:srgbClr val="252525"/>
                          </a:solidFill>
                          <a:effectLst/>
                          <a:latin typeface="Arial"/>
                        </a:rPr>
                        <a:t>Size (nm)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Density</a:t>
                      </a:r>
                      <a:r>
                        <a:rPr lang="it-IT" sz="1600" b="1" i="0" u="none" strike="noStrike" dirty="0">
                          <a:solidFill>
                            <a:srgbClr val="252525"/>
                          </a:solidFill>
                          <a:effectLst/>
                          <a:latin typeface="Arial"/>
                        </a:rPr>
                        <a:t> (g/</a:t>
                      </a:r>
                      <a:r>
                        <a:rPr lang="it-IT" sz="1600" b="1" i="0" u="none" strike="noStrike" dirty="0" err="1">
                          <a:solidFill>
                            <a:srgbClr val="252525"/>
                          </a:solidFill>
                          <a:effectLst/>
                          <a:latin typeface="Arial"/>
                        </a:rPr>
                        <a:t>mL</a:t>
                      </a:r>
                      <a:r>
                        <a:rPr lang="it-IT" sz="1600" b="1" i="0" u="none" strike="noStrike" dirty="0">
                          <a:solidFill>
                            <a:srgbClr val="252525"/>
                          </a:solidFill>
                          <a:effectLst/>
                          <a:latin typeface="Arial"/>
                        </a:rPr>
                        <a: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TG%</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CE%</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C%</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PL%</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Protein</a:t>
                      </a:r>
                      <a:r>
                        <a:rPr lang="it-IT" sz="1600" b="1" i="0" u="none" strike="noStrike" dirty="0">
                          <a:solidFill>
                            <a:srgbClr val="252525"/>
                          </a:solidFill>
                          <a:effectLst/>
                          <a:latin typeface="Arial"/>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Apolipoprotein</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190500">
                <a:tc>
                  <a:txBody>
                    <a:bodyPr/>
                    <a:lstStyle/>
                    <a:p>
                      <a:pPr algn="ctr" fontAlgn="b"/>
                      <a:r>
                        <a:rPr lang="it-IT" sz="1600" b="0" i="0" u="none" strike="noStrike" dirty="0" err="1">
                          <a:solidFill>
                            <a:srgbClr val="252525"/>
                          </a:solidFill>
                          <a:effectLst/>
                          <a:latin typeface="Arial"/>
                        </a:rPr>
                        <a:t>Chylomicron</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Intestine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80–500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&lt;0.93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86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B-48, E, A-I, A-II, A-IV, C</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VLDL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err="1">
                          <a:solidFill>
                            <a:srgbClr val="252525"/>
                          </a:solidFill>
                          <a:effectLst/>
                          <a:latin typeface="Arial"/>
                        </a:rPr>
                        <a:t>Liver</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30–80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dirty="0">
                          <a:solidFill>
                            <a:srgbClr val="252525"/>
                          </a:solidFill>
                          <a:effectLst/>
                          <a:latin typeface="Arial"/>
                        </a:rPr>
                        <a:t>0.95–1.006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dirty="0">
                          <a:solidFill>
                            <a:srgbClr val="252525"/>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dirty="0">
                          <a:solidFill>
                            <a:srgbClr val="252525"/>
                          </a:solidFill>
                          <a:effectLst/>
                          <a:latin typeface="Arial"/>
                        </a:rPr>
                        <a:t>18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B-100, A-I, C-I, C-II, C-III, 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IDL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VLDL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a:solidFill>
                            <a:srgbClr val="252525"/>
                          </a:solidFill>
                          <a:effectLst/>
                          <a:latin typeface="Arial"/>
                        </a:rPr>
                        <a:t>25–35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1.006–1.019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B-100, 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IDL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1600" b="0" i="0" u="none" strike="noStrike">
                          <a:solidFill>
                            <a:srgbClr val="252525"/>
                          </a:solidFill>
                          <a:effectLst/>
                          <a:latin typeface="Arial"/>
                        </a:rPr>
                        <a:t>21.6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1600" b="0" i="0" u="none" strike="noStrike">
                          <a:solidFill>
                            <a:srgbClr val="252525"/>
                          </a:solidFill>
                          <a:effectLst/>
                          <a:latin typeface="Arial"/>
                        </a:rPr>
                        <a:t>1.019–1.063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42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B-100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dirty="0" smtClean="0">
                          <a:solidFill>
                            <a:srgbClr val="252525"/>
                          </a:solidFill>
                          <a:effectLst/>
                          <a:latin typeface="Arial"/>
                        </a:rPr>
                        <a:t>HDL</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Liver, intestine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10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a:solidFill>
                            <a:srgbClr val="252525"/>
                          </a:solidFill>
                          <a:effectLst/>
                          <a:latin typeface="Arial"/>
                        </a:rPr>
                        <a:t>1.063–1.125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33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40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A-I, A-II, A-IV</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6203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 IDL a LDL</a:t>
            </a:r>
            <a:endParaRPr lang="it-IT" dirty="0"/>
          </a:p>
        </p:txBody>
      </p:sp>
      <p:sp>
        <p:nvSpPr>
          <p:cNvPr id="7" name="Segnaposto contenuto 6"/>
          <p:cNvSpPr>
            <a:spLocks noGrp="1"/>
          </p:cNvSpPr>
          <p:nvPr>
            <p:ph idx="1"/>
          </p:nvPr>
        </p:nvSpPr>
        <p:spPr>
          <a:xfrm>
            <a:off x="457200" y="1417638"/>
            <a:ext cx="8229600" cy="4938712"/>
          </a:xfrm>
        </p:spPr>
        <p:txBody>
          <a:bodyPr>
            <a:normAutofit fontScale="77500" lnSpcReduction="20000"/>
          </a:bodyPr>
          <a:lstStyle/>
          <a:p>
            <a:pPr marL="0" indent="0" algn="ctr">
              <a:buNone/>
            </a:pPr>
            <a:r>
              <a:rPr lang="it-IT" sz="4600" b="1" dirty="0" smtClean="0"/>
              <a:t>Le IDL che non sono </a:t>
            </a:r>
            <a:r>
              <a:rPr lang="it-IT" sz="4600" b="1" dirty="0" err="1" smtClean="0"/>
              <a:t>endocitate</a:t>
            </a:r>
            <a:r>
              <a:rPr lang="it-IT" sz="4600" b="1" dirty="0" smtClean="0"/>
              <a:t> si trasformano in LDL</a:t>
            </a:r>
          </a:p>
          <a:p>
            <a:r>
              <a:rPr lang="it-IT" dirty="0" smtClean="0"/>
              <a:t>Perdita di TAG, per azione della lipasi epatica</a:t>
            </a:r>
          </a:p>
          <a:p>
            <a:r>
              <a:rPr lang="it-IT" dirty="0" smtClean="0"/>
              <a:t>Cessione di </a:t>
            </a:r>
            <a:r>
              <a:rPr lang="it-IT" dirty="0" err="1" smtClean="0"/>
              <a:t>apoE</a:t>
            </a:r>
            <a:r>
              <a:rPr lang="it-IT" dirty="0" smtClean="0"/>
              <a:t> ad HDL</a:t>
            </a:r>
          </a:p>
          <a:p>
            <a:pPr marL="0" indent="0" algn="ctr">
              <a:buNone/>
            </a:pPr>
            <a:r>
              <a:rPr lang="it-IT" b="1" dirty="0" smtClean="0"/>
              <a:t>Conseguenze</a:t>
            </a:r>
          </a:p>
          <a:p>
            <a:r>
              <a:rPr lang="it-IT" b="1" dirty="0" smtClean="0"/>
              <a:t>LDL trasportano colesterolo</a:t>
            </a:r>
          </a:p>
          <a:p>
            <a:r>
              <a:rPr lang="it-IT" dirty="0" smtClean="0"/>
              <a:t>Resta solo una copia di apo-B100</a:t>
            </a:r>
          </a:p>
          <a:p>
            <a:r>
              <a:rPr lang="it-IT" dirty="0" smtClean="0"/>
              <a:t>Ridotta affinità per il recettore delle LDL e </a:t>
            </a:r>
            <a:r>
              <a:rPr lang="it-IT" b="1" dirty="0" smtClean="0">
                <a:solidFill>
                  <a:srgbClr val="FF0000"/>
                </a:solidFill>
              </a:rPr>
              <a:t>ridotta endocitosi</a:t>
            </a:r>
          </a:p>
          <a:p>
            <a:r>
              <a:rPr lang="it-IT" b="1" dirty="0" smtClean="0">
                <a:solidFill>
                  <a:srgbClr val="FF0000"/>
                </a:solidFill>
              </a:rPr>
              <a:t>Restano in circolo </a:t>
            </a:r>
            <a:r>
              <a:rPr lang="it-IT" dirty="0" smtClean="0"/>
              <a:t>a comportarsi da “colesterolo cattivo”</a:t>
            </a:r>
          </a:p>
          <a:p>
            <a:r>
              <a:rPr lang="it-IT" dirty="0" smtClean="0">
                <a:solidFill>
                  <a:srgbClr val="FF0000"/>
                </a:solidFill>
              </a:rPr>
              <a:t>nello spazio sub-endoteliale sono ossidate</a:t>
            </a:r>
            <a:r>
              <a:rPr lang="it-IT" dirty="0" smtClean="0"/>
              <a:t>, fagocitate dai macrofagi e causano danni infiammatori  vascolari </a:t>
            </a:r>
            <a:r>
              <a:rPr lang="it-IT" dirty="0" smtClean="0">
                <a:sym typeface="Wingdings"/>
              </a:rPr>
              <a:t> </a:t>
            </a:r>
            <a:r>
              <a:rPr lang="it-IT" b="1" dirty="0" smtClean="0">
                <a:solidFill>
                  <a:srgbClr val="FF0000"/>
                </a:solidFill>
              </a:rPr>
              <a:t>aterosclerosi</a:t>
            </a:r>
            <a:endParaRPr lang="it-IT" dirty="0" smtClean="0"/>
          </a:p>
          <a:p>
            <a:pPr lvl="1"/>
            <a:endParaRPr lang="it-IT"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27</a:t>
            </a:fld>
            <a:endParaRPr lang="it-IT"/>
          </a:p>
        </p:txBody>
      </p:sp>
    </p:spTree>
    <p:extLst>
      <p:ext uri="{BB962C8B-B14F-4D97-AF65-F5344CB8AC3E}">
        <p14:creationId xmlns:p14="http://schemas.microsoft.com/office/powerpoint/2010/main" val="3443723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L’endocitosi mediata da recettore di IDL e LDL</a:t>
            </a:r>
            <a:endParaRPr lang="it-IT" dirty="0"/>
          </a:p>
        </p:txBody>
      </p:sp>
      <p:sp>
        <p:nvSpPr>
          <p:cNvPr id="6" name="Sottotitolo 5"/>
          <p:cNvSpPr>
            <a:spLocks noGrp="1"/>
          </p:cNvSpPr>
          <p:nvPr>
            <p:ph type="subTitle" idx="1"/>
          </p:nvPr>
        </p:nvSpPr>
        <p:spPr/>
        <p:txBody>
          <a:bodyPr>
            <a:normAutofit fontScale="92500" lnSpcReduction="20000"/>
          </a:bodyPr>
          <a:lstStyle/>
          <a:p>
            <a:r>
              <a:rPr lang="it-IT" dirty="0" smtClean="0"/>
              <a:t>è auto-limitata</a:t>
            </a:r>
          </a:p>
          <a:p>
            <a:r>
              <a:rPr lang="it-IT" i="1" dirty="0" smtClean="0"/>
              <a:t>perciò LDL possono aumentare nel sangue</a:t>
            </a:r>
          </a:p>
          <a:p>
            <a:r>
              <a:rPr lang="it-IT" i="1" dirty="0" smtClean="0"/>
              <a:t>“colesterolo cattivo”</a:t>
            </a:r>
            <a:endParaRPr lang="it-IT" i="1"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28</a:t>
            </a:fld>
            <a:endParaRPr lang="it-IT"/>
          </a:p>
        </p:txBody>
      </p:sp>
    </p:spTree>
    <p:extLst>
      <p:ext uri="{BB962C8B-B14F-4D97-AF65-F5344CB8AC3E}">
        <p14:creationId xmlns:p14="http://schemas.microsoft.com/office/powerpoint/2010/main" val="3921869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4637"/>
            <a:ext cx="8229600" cy="1700213"/>
          </a:xfrm>
        </p:spPr>
        <p:txBody>
          <a:bodyPr>
            <a:normAutofit fontScale="90000"/>
          </a:bodyPr>
          <a:lstStyle/>
          <a:p>
            <a:r>
              <a:rPr lang="it-IT" dirty="0" smtClean="0"/>
              <a:t>Endocitosi delle LDL e destino metabolico intracellulare</a:t>
            </a:r>
            <a:br>
              <a:rPr lang="it-IT" dirty="0" smtClean="0"/>
            </a:br>
            <a:r>
              <a:rPr lang="it-IT" sz="3100" i="1" dirty="0" smtClean="0"/>
              <a:t>stesso principio per IDL</a:t>
            </a:r>
            <a:endParaRPr lang="it-IT" sz="3100" i="1" dirty="0"/>
          </a:p>
        </p:txBody>
      </p:sp>
      <p:sp>
        <p:nvSpPr>
          <p:cNvPr id="2" name="Segnaposto data 1"/>
          <p:cNvSpPr>
            <a:spLocks noGrp="1"/>
          </p:cNvSpPr>
          <p:nvPr>
            <p:ph type="dt" sz="half" idx="10"/>
          </p:nvPr>
        </p:nvSpPr>
        <p:spPr/>
        <p:txBody>
          <a:bodyPr/>
          <a:lstStyle/>
          <a:p>
            <a:r>
              <a:rPr lang="it-IT" smtClean="0"/>
              <a:t>19/11/2019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E857E7F4-FCE3-2342-B07D-46835EA8A820}" type="slidenum">
              <a:rPr lang="it-IT" smtClean="0"/>
              <a:t>29</a:t>
            </a:fld>
            <a:endParaRPr lang="it-IT"/>
          </a:p>
        </p:txBody>
      </p:sp>
      <p:pic>
        <p:nvPicPr>
          <p:cNvPr id="5" name="Immagine 4"/>
          <p:cNvPicPr>
            <a:picLocks noChangeAspect="1"/>
          </p:cNvPicPr>
          <p:nvPr/>
        </p:nvPicPr>
        <p:blipFill>
          <a:blip r:embed="rId3"/>
          <a:stretch>
            <a:fillRect/>
          </a:stretch>
        </p:blipFill>
        <p:spPr>
          <a:xfrm>
            <a:off x="2057400" y="1974850"/>
            <a:ext cx="5016500" cy="4381500"/>
          </a:xfrm>
          <a:prstGeom prst="rect">
            <a:avLst/>
          </a:prstGeom>
        </p:spPr>
      </p:pic>
    </p:spTree>
    <p:extLst>
      <p:ext uri="{BB962C8B-B14F-4D97-AF65-F5344CB8AC3E}">
        <p14:creationId xmlns:p14="http://schemas.microsoft.com/office/powerpoint/2010/main" val="28939015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181100" y="0"/>
            <a:ext cx="6761559" cy="6858000"/>
          </a:xfrm>
          <a:prstGeom prst="rect">
            <a:avLst/>
          </a:prstGeom>
        </p:spPr>
      </p:pic>
      <p:sp>
        <p:nvSpPr>
          <p:cNvPr id="6" name="Rettangolo 5"/>
          <p:cNvSpPr/>
          <p:nvPr/>
        </p:nvSpPr>
        <p:spPr>
          <a:xfrm>
            <a:off x="4299975" y="762000"/>
            <a:ext cx="4505358" cy="5588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endParaRPr lang="it-IT" dirty="0">
              <a:solidFill>
                <a:srgbClr val="FF0000"/>
              </a:solidFill>
            </a:endParaRPr>
          </a:p>
          <a:p>
            <a:endParaRPr lang="it-IT" dirty="0" smtClean="0">
              <a:solidFill>
                <a:srgbClr val="FF0000"/>
              </a:solidFill>
            </a:endParaRPr>
          </a:p>
          <a:p>
            <a:endParaRPr lang="it-IT" dirty="0">
              <a:solidFill>
                <a:srgbClr val="FF0000"/>
              </a:solidFill>
            </a:endParaRPr>
          </a:p>
          <a:p>
            <a:endParaRPr lang="it-IT" dirty="0" smtClean="0">
              <a:solidFill>
                <a:srgbClr val="FF0000"/>
              </a:solidFill>
            </a:endParaRPr>
          </a:p>
          <a:p>
            <a:pPr algn="r"/>
            <a:endParaRPr lang="it-IT" dirty="0" smtClean="0">
              <a:solidFill>
                <a:srgbClr val="FF0000"/>
              </a:solidFill>
            </a:endParaRPr>
          </a:p>
          <a:p>
            <a:pPr algn="r"/>
            <a:r>
              <a:rPr lang="it-IT" dirty="0" smtClean="0">
                <a:solidFill>
                  <a:srgbClr val="FF0000"/>
                </a:solidFill>
              </a:rPr>
              <a:t>3. Sintesi epatica e distribuzione</a:t>
            </a:r>
            <a:endParaRPr lang="it-IT" dirty="0">
              <a:solidFill>
                <a:srgbClr val="FF0000"/>
              </a:solidFill>
            </a:endParaRPr>
          </a:p>
        </p:txBody>
      </p:sp>
      <p:sp>
        <p:nvSpPr>
          <p:cNvPr id="7" name="Segnaposto data 6"/>
          <p:cNvSpPr>
            <a:spLocks noGrp="1"/>
          </p:cNvSpPr>
          <p:nvPr>
            <p:ph type="dt" sz="half" idx="10"/>
          </p:nvPr>
        </p:nvSpPr>
        <p:spPr/>
        <p:txBody>
          <a:bodyPr/>
          <a:lstStyle/>
          <a:p>
            <a:r>
              <a:rPr lang="it-IT" smtClean="0"/>
              <a:t>19/11/2019</a:t>
            </a:r>
            <a:endParaRPr lang="it-IT"/>
          </a:p>
        </p:txBody>
      </p:sp>
      <p:sp>
        <p:nvSpPr>
          <p:cNvPr id="8" name="Segnaposto piè di pagina 7"/>
          <p:cNvSpPr>
            <a:spLocks noGrp="1"/>
          </p:cNvSpPr>
          <p:nvPr>
            <p:ph type="ftr" sz="quarter" idx="11"/>
          </p:nvPr>
        </p:nvSpPr>
        <p:spPr/>
        <p:txBody>
          <a:bodyPr/>
          <a:lstStyle/>
          <a:p>
            <a:r>
              <a:rPr lang="it-IT" smtClean="0"/>
              <a:t>091FA - BIOCHIMICA APPLICATA MEDICA  </a:t>
            </a:r>
            <a:endParaRPr lang="it-IT"/>
          </a:p>
        </p:txBody>
      </p:sp>
      <p:sp>
        <p:nvSpPr>
          <p:cNvPr id="9" name="Segnaposto numero diapositiva 8"/>
          <p:cNvSpPr>
            <a:spLocks noGrp="1"/>
          </p:cNvSpPr>
          <p:nvPr>
            <p:ph type="sldNum" sz="quarter" idx="12"/>
          </p:nvPr>
        </p:nvSpPr>
        <p:spPr/>
        <p:txBody>
          <a:bodyPr/>
          <a:lstStyle/>
          <a:p>
            <a:fld id="{FA61D6D4-3408-7444-968B-0E2E11989B4D}" type="slidenum">
              <a:rPr lang="it-IT" smtClean="0"/>
              <a:t>3</a:t>
            </a:fld>
            <a:endParaRPr lang="it-IT"/>
          </a:p>
        </p:txBody>
      </p:sp>
    </p:spTree>
    <p:extLst>
      <p:ext uri="{BB962C8B-B14F-4D97-AF65-F5344CB8AC3E}">
        <p14:creationId xmlns:p14="http://schemas.microsoft.com/office/powerpoint/2010/main" val="4135134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0195"/>
          </a:xfrm>
        </p:spPr>
        <p:txBody>
          <a:bodyPr>
            <a:normAutofit fontScale="90000"/>
          </a:bodyPr>
          <a:lstStyle/>
          <a:p>
            <a:r>
              <a:rPr lang="it-IT" dirty="0" smtClean="0"/>
              <a:t>L’endocitosi delle LDL è autolimitata </a:t>
            </a:r>
            <a:endParaRPr lang="it-IT" dirty="0"/>
          </a:p>
        </p:txBody>
      </p:sp>
      <p:sp>
        <p:nvSpPr>
          <p:cNvPr id="7" name="Segnaposto contenuto 6"/>
          <p:cNvSpPr>
            <a:spLocks noGrp="1"/>
          </p:cNvSpPr>
          <p:nvPr>
            <p:ph idx="1"/>
          </p:nvPr>
        </p:nvSpPr>
        <p:spPr>
          <a:xfrm>
            <a:off x="457200" y="1331756"/>
            <a:ext cx="3289300" cy="5137151"/>
          </a:xfrm>
        </p:spPr>
        <p:txBody>
          <a:bodyPr>
            <a:normAutofit lnSpcReduction="10000"/>
          </a:bodyPr>
          <a:lstStyle/>
          <a:p>
            <a:pPr marL="0" indent="0">
              <a:buNone/>
            </a:pPr>
            <a:r>
              <a:rPr lang="it-IT" dirty="0" smtClean="0"/>
              <a:t>Maggiore è l’endocitosi, maggiore saranno:</a:t>
            </a:r>
          </a:p>
          <a:p>
            <a:r>
              <a:rPr lang="it-IT" dirty="0" smtClean="0"/>
              <a:t>l’inibizione della </a:t>
            </a:r>
            <a:r>
              <a:rPr lang="it-IT" dirty="0" err="1" smtClean="0"/>
              <a:t>steroidogenesi</a:t>
            </a:r>
            <a:r>
              <a:rPr lang="it-IT" dirty="0" smtClean="0"/>
              <a:t> </a:t>
            </a:r>
          </a:p>
          <a:p>
            <a:r>
              <a:rPr lang="it-IT" dirty="0" smtClean="0"/>
              <a:t>L’inibizione della sintesi di nuovo recettore</a:t>
            </a:r>
          </a:p>
          <a:p>
            <a:r>
              <a:rPr lang="it-IT" dirty="0" smtClean="0"/>
              <a:t>L’esterificazione del colesterolo</a:t>
            </a:r>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30</a:t>
            </a:fld>
            <a:endParaRPr lang="it-IT"/>
          </a:p>
        </p:txBody>
      </p:sp>
      <p:pic>
        <p:nvPicPr>
          <p:cNvPr id="6" name="Immagine 5"/>
          <p:cNvPicPr>
            <a:picLocks noChangeAspect="1"/>
          </p:cNvPicPr>
          <p:nvPr/>
        </p:nvPicPr>
        <p:blipFill>
          <a:blip r:embed="rId2"/>
          <a:stretch>
            <a:fillRect/>
          </a:stretch>
        </p:blipFill>
        <p:spPr>
          <a:xfrm>
            <a:off x="3959247" y="1417638"/>
            <a:ext cx="4727553" cy="5164667"/>
          </a:xfrm>
          <a:prstGeom prst="rect">
            <a:avLst/>
          </a:prstGeom>
        </p:spPr>
      </p:pic>
      <p:sp>
        <p:nvSpPr>
          <p:cNvPr id="8" name="CasellaDiTesto 7"/>
          <p:cNvSpPr txBox="1"/>
          <p:nvPr/>
        </p:nvSpPr>
        <p:spPr>
          <a:xfrm>
            <a:off x="7999187" y="3900332"/>
            <a:ext cx="882047" cy="646331"/>
          </a:xfrm>
          <a:prstGeom prst="rect">
            <a:avLst/>
          </a:prstGeom>
          <a:noFill/>
        </p:spPr>
        <p:txBody>
          <a:bodyPr wrap="none" rtlCol="0">
            <a:spAutoFit/>
          </a:bodyPr>
          <a:lstStyle/>
          <a:p>
            <a:pPr algn="r"/>
            <a:r>
              <a:rPr lang="it-IT" sz="1200" dirty="0" smtClean="0">
                <a:solidFill>
                  <a:srgbClr val="0000FF"/>
                </a:solidFill>
              </a:rPr>
              <a:t>and </a:t>
            </a:r>
          </a:p>
          <a:p>
            <a:pPr algn="r"/>
            <a:r>
              <a:rPr lang="it-IT" sz="1200" dirty="0" err="1" smtClean="0">
                <a:solidFill>
                  <a:srgbClr val="0000FF"/>
                </a:solidFill>
              </a:rPr>
              <a:t>cholesterol</a:t>
            </a:r>
            <a:r>
              <a:rPr lang="it-IT" sz="1200" dirty="0" smtClean="0">
                <a:solidFill>
                  <a:srgbClr val="0000FF"/>
                </a:solidFill>
              </a:rPr>
              <a:t> </a:t>
            </a:r>
          </a:p>
          <a:p>
            <a:pPr algn="r"/>
            <a:r>
              <a:rPr lang="it-IT" sz="1200" dirty="0" err="1" smtClean="0">
                <a:solidFill>
                  <a:srgbClr val="0000FF"/>
                </a:solidFill>
              </a:rPr>
              <a:t>esters</a:t>
            </a:r>
            <a:endParaRPr lang="it-IT" sz="1200" dirty="0">
              <a:solidFill>
                <a:srgbClr val="0000FF"/>
              </a:solidFill>
            </a:endParaRPr>
          </a:p>
        </p:txBody>
      </p:sp>
    </p:spTree>
    <p:extLst>
      <p:ext uri="{BB962C8B-B14F-4D97-AF65-F5344CB8AC3E}">
        <p14:creationId xmlns:p14="http://schemas.microsoft.com/office/powerpoint/2010/main" val="29018114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L’esterificazione del colesterolo</a:t>
            </a:r>
            <a:endParaRPr lang="it-IT" dirty="0"/>
          </a:p>
        </p:txBody>
      </p:sp>
      <p:sp>
        <p:nvSpPr>
          <p:cNvPr id="9" name="Segnaposto contenuto 8"/>
          <p:cNvSpPr>
            <a:spLocks noGrp="1"/>
          </p:cNvSpPr>
          <p:nvPr>
            <p:ph idx="1"/>
          </p:nvPr>
        </p:nvSpPr>
        <p:spPr>
          <a:xfrm>
            <a:off x="457200" y="1600200"/>
            <a:ext cx="3626927" cy="4756150"/>
          </a:xfrm>
        </p:spPr>
        <p:txBody>
          <a:bodyPr>
            <a:normAutofit fontScale="70000" lnSpcReduction="20000"/>
          </a:bodyPr>
          <a:lstStyle/>
          <a:p>
            <a:r>
              <a:rPr lang="it-IT" dirty="0" smtClean="0"/>
              <a:t>Catalizzata da </a:t>
            </a:r>
            <a:r>
              <a:rPr lang="it-IT" dirty="0" err="1" smtClean="0"/>
              <a:t>acil</a:t>
            </a:r>
            <a:r>
              <a:rPr lang="it-IT" dirty="0" err="1"/>
              <a:t>-CoA:</a:t>
            </a:r>
            <a:r>
              <a:rPr lang="it-IT" dirty="0" err="1" smtClean="0"/>
              <a:t>Colesterolo</a:t>
            </a:r>
            <a:r>
              <a:rPr lang="it-IT" dirty="0" smtClean="0"/>
              <a:t> </a:t>
            </a:r>
            <a:r>
              <a:rPr lang="it-IT" dirty="0" err="1" smtClean="0"/>
              <a:t>aciltransferasi</a:t>
            </a:r>
            <a:r>
              <a:rPr lang="it-IT" dirty="0" smtClean="0"/>
              <a:t>, ACAT.</a:t>
            </a:r>
          </a:p>
          <a:p>
            <a:r>
              <a:rPr lang="it-IT" dirty="0" smtClean="0"/>
              <a:t>Destini degli esteri del colesterolo</a:t>
            </a:r>
          </a:p>
          <a:p>
            <a:pPr lvl="1"/>
            <a:r>
              <a:rPr lang="it-IT" dirty="0" smtClean="0"/>
              <a:t>conservazione</a:t>
            </a:r>
          </a:p>
          <a:p>
            <a:pPr lvl="1"/>
            <a:r>
              <a:rPr lang="it-IT" dirty="0" smtClean="0"/>
              <a:t>formazione di lipoproteine con </a:t>
            </a:r>
            <a:r>
              <a:rPr lang="it-IT" dirty="0" err="1" smtClean="0"/>
              <a:t>apoB</a:t>
            </a:r>
            <a:r>
              <a:rPr lang="it-IT" dirty="0" smtClean="0"/>
              <a:t> (VLDL)</a:t>
            </a:r>
          </a:p>
          <a:p>
            <a:r>
              <a:rPr lang="it-IT" dirty="0" smtClean="0"/>
              <a:t>Altri effetti biologici</a:t>
            </a:r>
          </a:p>
          <a:p>
            <a:pPr lvl="1"/>
            <a:r>
              <a:rPr lang="it-IT" b="1" dirty="0" smtClean="0"/>
              <a:t>abbassare [colesterolo] intracellulare</a:t>
            </a:r>
            <a:endParaRPr lang="it-IT" b="1" dirty="0"/>
          </a:p>
          <a:p>
            <a:pPr lvl="1"/>
            <a:r>
              <a:rPr lang="it-IT" b="1" dirty="0" smtClean="0"/>
              <a:t>tenere costante il rapporto </a:t>
            </a:r>
            <a:r>
              <a:rPr lang="it-IT" b="1" dirty="0" err="1" smtClean="0"/>
              <a:t>colesterolo:fosfolipidi</a:t>
            </a:r>
            <a:endParaRPr lang="it-IT" b="1"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31</a:t>
            </a:fld>
            <a:endParaRPr lang="it-IT"/>
          </a:p>
        </p:txBody>
      </p:sp>
      <p:pic>
        <p:nvPicPr>
          <p:cNvPr id="8" name="Immagine 7"/>
          <p:cNvPicPr>
            <a:picLocks noChangeAspect="1"/>
          </p:cNvPicPr>
          <p:nvPr/>
        </p:nvPicPr>
        <p:blipFill>
          <a:blip r:embed="rId2"/>
          <a:stretch>
            <a:fillRect/>
          </a:stretch>
        </p:blipFill>
        <p:spPr>
          <a:xfrm>
            <a:off x="4366163" y="1417638"/>
            <a:ext cx="4374073" cy="5119033"/>
          </a:xfrm>
          <a:prstGeom prst="rect">
            <a:avLst/>
          </a:prstGeom>
        </p:spPr>
      </p:pic>
    </p:spTree>
    <p:extLst>
      <p:ext uri="{BB962C8B-B14F-4D97-AF65-F5344CB8AC3E}">
        <p14:creationId xmlns:p14="http://schemas.microsoft.com/office/powerpoint/2010/main" val="11957365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conseguenze dell’autolimitazione </a:t>
            </a:r>
            <a:r>
              <a:rPr lang="it-IT" dirty="0" err="1" smtClean="0"/>
              <a:t>delle’endocitosi</a:t>
            </a:r>
            <a:r>
              <a:rPr lang="it-IT" dirty="0" smtClean="0"/>
              <a:t> di IDL e LDL</a:t>
            </a:r>
            <a:endParaRPr lang="it-IT" dirty="0"/>
          </a:p>
        </p:txBody>
      </p:sp>
      <p:sp>
        <p:nvSpPr>
          <p:cNvPr id="3" name="Segnaposto contenuto 2"/>
          <p:cNvSpPr>
            <a:spLocks noGrp="1"/>
          </p:cNvSpPr>
          <p:nvPr>
            <p:ph idx="1"/>
          </p:nvPr>
        </p:nvSpPr>
        <p:spPr/>
        <p:txBody>
          <a:bodyPr>
            <a:normAutofit/>
          </a:bodyPr>
          <a:lstStyle/>
          <a:p>
            <a:pPr marL="0" indent="0" algn="ctr">
              <a:buNone/>
            </a:pPr>
            <a:r>
              <a:rPr lang="it-IT" dirty="0" smtClean="0"/>
              <a:t>A LIVELLO CELLULARE</a:t>
            </a:r>
            <a:endParaRPr lang="it-IT" dirty="0"/>
          </a:p>
          <a:p>
            <a:pPr marL="514350" indent="-514350">
              <a:buFont typeface="+mj-lt"/>
              <a:buAutoNum type="arabicPeriod"/>
            </a:pPr>
            <a:r>
              <a:rPr lang="it-IT" dirty="0"/>
              <a:t>Limite all’</a:t>
            </a:r>
            <a:r>
              <a:rPr lang="it-IT" dirty="0" err="1"/>
              <a:t>uptake</a:t>
            </a:r>
            <a:r>
              <a:rPr lang="it-IT" dirty="0"/>
              <a:t> cellulare di colesterolo (esteri)</a:t>
            </a:r>
          </a:p>
          <a:p>
            <a:pPr marL="514350" indent="-514350">
              <a:buFont typeface="+mj-lt"/>
              <a:buAutoNum type="arabicPeriod"/>
            </a:pPr>
            <a:r>
              <a:rPr lang="it-IT" dirty="0"/>
              <a:t>Limite alla </a:t>
            </a:r>
            <a:r>
              <a:rPr lang="it-IT" dirty="0" err="1"/>
              <a:t>steroidogenesi</a:t>
            </a:r>
            <a:endParaRPr lang="it-IT" dirty="0"/>
          </a:p>
          <a:p>
            <a:pPr marL="514350" indent="-514350">
              <a:buFont typeface="+mj-lt"/>
              <a:buAutoNum type="arabicPeriod"/>
            </a:pPr>
            <a:r>
              <a:rPr lang="it-IT" dirty="0"/>
              <a:t>Il </a:t>
            </a:r>
            <a:r>
              <a:rPr lang="it-IT" dirty="0" err="1"/>
              <a:t>colestorlo</a:t>
            </a:r>
            <a:r>
              <a:rPr lang="it-IT" dirty="0"/>
              <a:t> viene </a:t>
            </a:r>
            <a:r>
              <a:rPr lang="it-IT" dirty="0" err="1"/>
              <a:t>ri</a:t>
            </a:r>
            <a:r>
              <a:rPr lang="it-IT" dirty="0"/>
              <a:t>-esterificato e “sequestrato”</a:t>
            </a:r>
          </a:p>
          <a:p>
            <a:pPr marL="0" indent="0" algn="ctr">
              <a:buNone/>
            </a:pPr>
            <a:r>
              <a:rPr lang="it-IT" dirty="0"/>
              <a:t>A LIVELLO </a:t>
            </a:r>
            <a:r>
              <a:rPr lang="it-IT" dirty="0" smtClean="0"/>
              <a:t>EMATICO</a:t>
            </a:r>
            <a:endParaRPr lang="it-IT" dirty="0"/>
          </a:p>
          <a:p>
            <a:r>
              <a:rPr lang="it-IT" dirty="0" smtClean="0"/>
              <a:t>Aumento delle LDL </a:t>
            </a:r>
            <a:r>
              <a:rPr lang="mr-IN" dirty="0" smtClean="0"/>
              <a:t>–</a:t>
            </a:r>
            <a:r>
              <a:rPr lang="it-IT" dirty="0" smtClean="0"/>
              <a:t> colesterolo cattivo</a:t>
            </a:r>
          </a:p>
          <a:p>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32</a:t>
            </a:fld>
            <a:endParaRPr lang="it-IT"/>
          </a:p>
        </p:txBody>
      </p:sp>
    </p:spTree>
    <p:extLst>
      <p:ext uri="{BB962C8B-B14F-4D97-AF65-F5344CB8AC3E}">
        <p14:creationId xmlns:p14="http://schemas.microsoft.com/office/powerpoint/2010/main" val="2159221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Perché le LDL tendono a restare in circolo</a:t>
            </a:r>
            <a:endParaRPr lang="it-IT" dirty="0"/>
          </a:p>
        </p:txBody>
      </p:sp>
      <p:sp>
        <p:nvSpPr>
          <p:cNvPr id="3" name="Segnaposto contenuto 2"/>
          <p:cNvSpPr>
            <a:spLocks noGrp="1"/>
          </p:cNvSpPr>
          <p:nvPr>
            <p:ph idx="1"/>
          </p:nvPr>
        </p:nvSpPr>
        <p:spPr/>
        <p:txBody>
          <a:bodyPr/>
          <a:lstStyle/>
          <a:p>
            <a:r>
              <a:rPr lang="it-IT" dirty="0" smtClean="0"/>
              <a:t>Hanno una sola copia di apoB-100</a:t>
            </a:r>
          </a:p>
          <a:p>
            <a:pPr lvl="1"/>
            <a:r>
              <a:rPr lang="it-IT" dirty="0" smtClean="0"/>
              <a:t>ridotta affinità per il recettore delle LDL, rispetto ad apo E, che ha ceduto ad HDL</a:t>
            </a:r>
          </a:p>
          <a:p>
            <a:r>
              <a:rPr lang="it-IT" dirty="0" smtClean="0"/>
              <a:t>Le cellule epatiche e </a:t>
            </a:r>
            <a:r>
              <a:rPr lang="it-IT" dirty="0" err="1" smtClean="0"/>
              <a:t>steroidogenetiche</a:t>
            </a:r>
            <a:r>
              <a:rPr lang="it-IT" dirty="0" smtClean="0"/>
              <a:t> riducono l’espressione del recettore LDL</a:t>
            </a:r>
          </a:p>
          <a:p>
            <a:pPr lvl="1"/>
            <a:r>
              <a:rPr lang="it-IT" dirty="0" smtClean="0"/>
              <a:t>anche detto recettore </a:t>
            </a:r>
            <a:r>
              <a:rPr lang="it-IT" dirty="0" err="1" smtClean="0"/>
              <a:t>apoB</a:t>
            </a:r>
            <a:r>
              <a:rPr lang="it-IT" dirty="0" smtClean="0"/>
              <a:t>/</a:t>
            </a:r>
            <a:r>
              <a:rPr lang="it-IT" dirty="0" err="1" smtClean="0"/>
              <a:t>apoE</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33</a:t>
            </a:fld>
            <a:endParaRPr lang="it-IT"/>
          </a:p>
        </p:txBody>
      </p:sp>
    </p:spTree>
    <p:extLst>
      <p:ext uri="{BB962C8B-B14F-4D97-AF65-F5344CB8AC3E}">
        <p14:creationId xmlns:p14="http://schemas.microsoft.com/office/powerpoint/2010/main" val="402704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Da LDL a </a:t>
            </a:r>
            <a:r>
              <a:rPr lang="it-IT" dirty="0" err="1" smtClean="0"/>
              <a:t>LDLox</a:t>
            </a:r>
            <a:endParaRPr lang="it-IT" dirty="0"/>
          </a:p>
        </p:txBody>
      </p:sp>
      <p:sp>
        <p:nvSpPr>
          <p:cNvPr id="9" name="Segnaposto contenuto 8"/>
          <p:cNvSpPr>
            <a:spLocks noGrp="1"/>
          </p:cNvSpPr>
          <p:nvPr>
            <p:ph idx="1"/>
          </p:nvPr>
        </p:nvSpPr>
        <p:spPr/>
        <p:txBody>
          <a:bodyPr>
            <a:normAutofit fontScale="85000" lnSpcReduction="10000"/>
          </a:bodyPr>
          <a:lstStyle/>
          <a:p>
            <a:pPr marL="0" indent="0" algn="ctr">
              <a:buNone/>
            </a:pPr>
            <a:r>
              <a:rPr lang="it-IT" b="1" u="sng" dirty="0" smtClean="0"/>
              <a:t>Se non endocitosi, danno da ossidazione</a:t>
            </a:r>
          </a:p>
          <a:p>
            <a:r>
              <a:rPr lang="it-IT" dirty="0" smtClean="0"/>
              <a:t>Se [colesterolo] intracellulare nei principali organi (fegato, ghiandole endocrine) non scende, il recettore LDL non viene espresso</a:t>
            </a:r>
          </a:p>
          <a:p>
            <a:r>
              <a:rPr lang="it-IT" dirty="0" smtClean="0"/>
              <a:t>Ridotta endocitosi delle LDL</a:t>
            </a:r>
          </a:p>
          <a:p>
            <a:r>
              <a:rPr lang="it-IT" b="1" dirty="0" smtClean="0"/>
              <a:t>LDL in circolo si infiltrano sotto l’endotelio vascolare</a:t>
            </a:r>
          </a:p>
          <a:p>
            <a:r>
              <a:rPr lang="it-IT" b="1" dirty="0" smtClean="0"/>
              <a:t>LDL vanno incontro a ossidazione</a:t>
            </a:r>
          </a:p>
          <a:p>
            <a:pPr lvl="1"/>
            <a:r>
              <a:rPr lang="it-IT" b="1" dirty="0" smtClean="0"/>
              <a:t>ossi-colesterolo</a:t>
            </a:r>
          </a:p>
          <a:p>
            <a:pPr lvl="1"/>
            <a:r>
              <a:rPr lang="it-IT" b="1" dirty="0" smtClean="0"/>
              <a:t>fosfolipidi ossidati</a:t>
            </a:r>
          </a:p>
          <a:p>
            <a:pPr lvl="1"/>
            <a:r>
              <a:rPr lang="it-IT" b="1" dirty="0" smtClean="0"/>
              <a:t>ossidazione dei residui amminoacidici di Apo-B100</a:t>
            </a:r>
            <a:endParaRPr lang="it-IT" b="1"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34</a:t>
            </a:fld>
            <a:endParaRPr lang="it-IT"/>
          </a:p>
        </p:txBody>
      </p:sp>
    </p:spTree>
    <p:extLst>
      <p:ext uri="{BB962C8B-B14F-4D97-AF65-F5344CB8AC3E}">
        <p14:creationId xmlns:p14="http://schemas.microsoft.com/office/powerpoint/2010/main" val="4095186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err="1" smtClean="0"/>
              <a:t>Oxy-cholesterol</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35</a:t>
            </a:fld>
            <a:endParaRPr lang="it-IT"/>
          </a:p>
        </p:txBody>
      </p:sp>
      <p:pic>
        <p:nvPicPr>
          <p:cNvPr id="8" name="Immagine 7"/>
          <p:cNvPicPr>
            <a:picLocks noChangeAspect="1"/>
          </p:cNvPicPr>
          <p:nvPr/>
        </p:nvPicPr>
        <p:blipFill>
          <a:blip r:embed="rId2"/>
          <a:stretch>
            <a:fillRect/>
          </a:stretch>
        </p:blipFill>
        <p:spPr>
          <a:xfrm>
            <a:off x="0" y="1206500"/>
            <a:ext cx="9144000" cy="5321808"/>
          </a:xfrm>
          <a:prstGeom prst="rect">
            <a:avLst/>
          </a:prstGeom>
        </p:spPr>
      </p:pic>
    </p:spTree>
    <p:extLst>
      <p:ext uri="{BB962C8B-B14F-4D97-AF65-F5344CB8AC3E}">
        <p14:creationId xmlns:p14="http://schemas.microsoft.com/office/powerpoint/2010/main" val="419918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Fosfolipidi ossidati</a:t>
            </a:r>
            <a:endParaRPr lang="it-IT"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36</a:t>
            </a:fld>
            <a:endParaRPr lang="it-IT"/>
          </a:p>
        </p:txBody>
      </p:sp>
      <p:pic>
        <p:nvPicPr>
          <p:cNvPr id="6" name="Immagine 5"/>
          <p:cNvPicPr>
            <a:picLocks noChangeAspect="1"/>
          </p:cNvPicPr>
          <p:nvPr/>
        </p:nvPicPr>
        <p:blipFill>
          <a:blip r:embed="rId3"/>
          <a:stretch>
            <a:fillRect/>
          </a:stretch>
        </p:blipFill>
        <p:spPr>
          <a:xfrm>
            <a:off x="0" y="1568866"/>
            <a:ext cx="9144000" cy="4787484"/>
          </a:xfrm>
          <a:prstGeom prst="rect">
            <a:avLst/>
          </a:prstGeom>
        </p:spPr>
      </p:pic>
    </p:spTree>
    <p:extLst>
      <p:ext uri="{BB962C8B-B14F-4D97-AF65-F5344CB8AC3E}">
        <p14:creationId xmlns:p14="http://schemas.microsoft.com/office/powerpoint/2010/main" val="39777785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Le code dei fosfolipidi accorciate e ossidate sporgono all’esterno delle LDL </a:t>
            </a:r>
            <a:endParaRPr lang="it-IT" sz="3600"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37</a:t>
            </a:fld>
            <a:endParaRPr lang="it-IT"/>
          </a:p>
        </p:txBody>
      </p:sp>
      <p:pic>
        <p:nvPicPr>
          <p:cNvPr id="6" name="Immagine 5"/>
          <p:cNvPicPr>
            <a:picLocks noChangeAspect="1"/>
          </p:cNvPicPr>
          <p:nvPr/>
        </p:nvPicPr>
        <p:blipFill>
          <a:blip r:embed="rId3"/>
          <a:stretch>
            <a:fillRect/>
          </a:stretch>
        </p:blipFill>
        <p:spPr>
          <a:xfrm>
            <a:off x="0" y="1733550"/>
            <a:ext cx="9144000" cy="4622800"/>
          </a:xfrm>
          <a:prstGeom prst="rect">
            <a:avLst/>
          </a:prstGeom>
        </p:spPr>
      </p:pic>
      <p:sp>
        <p:nvSpPr>
          <p:cNvPr id="7" name="CasellaDiTesto 6"/>
          <p:cNvSpPr txBox="1"/>
          <p:nvPr/>
        </p:nvSpPr>
        <p:spPr>
          <a:xfrm>
            <a:off x="719667" y="5566833"/>
            <a:ext cx="1628270" cy="369332"/>
          </a:xfrm>
          <a:prstGeom prst="rect">
            <a:avLst/>
          </a:prstGeom>
          <a:noFill/>
        </p:spPr>
        <p:txBody>
          <a:bodyPr wrap="none" rtlCol="0">
            <a:spAutoFit/>
          </a:bodyPr>
          <a:lstStyle/>
          <a:p>
            <a:r>
              <a:rPr lang="it-IT" dirty="0" err="1" smtClean="0"/>
              <a:t>whisker</a:t>
            </a:r>
            <a:r>
              <a:rPr lang="it-IT" dirty="0" smtClean="0"/>
              <a:t> = baffo</a:t>
            </a:r>
            <a:endParaRPr lang="it-IT" dirty="0"/>
          </a:p>
        </p:txBody>
      </p:sp>
    </p:spTree>
    <p:extLst>
      <p:ext uri="{BB962C8B-B14F-4D97-AF65-F5344CB8AC3E}">
        <p14:creationId xmlns:p14="http://schemas.microsoft.com/office/powerpoint/2010/main" val="21423886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2" y="274638"/>
            <a:ext cx="8432800" cy="656695"/>
          </a:xfrm>
        </p:spPr>
        <p:txBody>
          <a:bodyPr>
            <a:noAutofit/>
          </a:bodyPr>
          <a:lstStyle/>
          <a:p>
            <a:r>
              <a:rPr lang="it-IT" sz="3200" dirty="0" smtClean="0"/>
              <a:t>Conseguenze dell’elevato livello di LDL nel sangue </a:t>
            </a:r>
            <a:endParaRPr lang="it-IT" sz="3200" dirty="0"/>
          </a:p>
        </p:txBody>
      </p:sp>
      <p:sp>
        <p:nvSpPr>
          <p:cNvPr id="11" name="Segnaposto contenuto 10"/>
          <p:cNvSpPr>
            <a:spLocks noGrp="1"/>
          </p:cNvSpPr>
          <p:nvPr>
            <p:ph idx="1"/>
          </p:nvPr>
        </p:nvSpPr>
        <p:spPr>
          <a:xfrm>
            <a:off x="457200" y="1079500"/>
            <a:ext cx="8229600" cy="1714501"/>
          </a:xfrm>
        </p:spPr>
        <p:txBody>
          <a:bodyPr>
            <a:normAutofit fontScale="62500" lnSpcReduction="20000"/>
          </a:bodyPr>
          <a:lstStyle/>
          <a:p>
            <a:r>
              <a:rPr lang="it-IT" dirty="0" smtClean="0"/>
              <a:t>LDL s’infiltrano nello spazio sub-endoteliale</a:t>
            </a:r>
          </a:p>
          <a:p>
            <a:r>
              <a:rPr lang="it-IT" dirty="0" smtClean="0"/>
              <a:t>Vanno incontro a ossidazione </a:t>
            </a:r>
          </a:p>
          <a:p>
            <a:r>
              <a:rPr lang="it-IT" dirty="0" err="1" smtClean="0"/>
              <a:t>LDLox</a:t>
            </a:r>
            <a:r>
              <a:rPr lang="it-IT" dirty="0" smtClean="0"/>
              <a:t> sono fagocitate dai macrofagi-via </a:t>
            </a:r>
            <a:r>
              <a:rPr lang="it-IT" u="sng" dirty="0" err="1" smtClean="0"/>
              <a:t>Scavenger</a:t>
            </a:r>
            <a:r>
              <a:rPr lang="it-IT" u="sng" dirty="0" smtClean="0"/>
              <a:t> </a:t>
            </a:r>
            <a:r>
              <a:rPr lang="it-IT" u="sng" dirty="0" err="1" smtClean="0"/>
              <a:t>receptors</a:t>
            </a:r>
            <a:endParaRPr lang="it-IT" u="sng" dirty="0" smtClean="0"/>
          </a:p>
          <a:p>
            <a:r>
              <a:rPr lang="it-IT" dirty="0" smtClean="0"/>
              <a:t>I macrofagi diventano ricchi di esteri del colesterolo</a:t>
            </a:r>
          </a:p>
          <a:p>
            <a:pPr marL="0" indent="0" algn="ctr">
              <a:buNone/>
            </a:pPr>
            <a:r>
              <a:rPr lang="it-IT" dirty="0" smtClean="0"/>
              <a:t>ATEROGENESI </a:t>
            </a:r>
            <a:r>
              <a:rPr lang="it-IT" dirty="0" smtClean="0">
                <a:sym typeface="Wingdings"/>
              </a:rPr>
              <a:t> ATEROSCLEROSI-ARTERIOSCLOROSIMALATTIE VASCOLARI</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38</a:t>
            </a:fld>
            <a:endParaRPr lang="it-IT"/>
          </a:p>
        </p:txBody>
      </p:sp>
      <p:pic>
        <p:nvPicPr>
          <p:cNvPr id="12" name="Immagine 11"/>
          <p:cNvPicPr>
            <a:picLocks noChangeAspect="1"/>
          </p:cNvPicPr>
          <p:nvPr/>
        </p:nvPicPr>
        <p:blipFill>
          <a:blip r:embed="rId2"/>
          <a:stretch>
            <a:fillRect/>
          </a:stretch>
        </p:blipFill>
        <p:spPr>
          <a:xfrm>
            <a:off x="2243667" y="3001002"/>
            <a:ext cx="5058832" cy="3355348"/>
          </a:xfrm>
          <a:prstGeom prst="rect">
            <a:avLst/>
          </a:prstGeom>
        </p:spPr>
      </p:pic>
    </p:spTree>
    <p:extLst>
      <p:ext uri="{BB962C8B-B14F-4D97-AF65-F5344CB8AC3E}">
        <p14:creationId xmlns:p14="http://schemas.microsoft.com/office/powerpoint/2010/main" val="29273029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Riassunto</a:t>
            </a:r>
            <a:endParaRPr lang="it-IT" dirty="0"/>
          </a:p>
        </p:txBody>
      </p:sp>
      <p:sp>
        <p:nvSpPr>
          <p:cNvPr id="2" name="Segnaposto data 1"/>
          <p:cNvSpPr>
            <a:spLocks noGrp="1"/>
          </p:cNvSpPr>
          <p:nvPr>
            <p:ph type="dt" sz="half" idx="10"/>
          </p:nvPr>
        </p:nvSpPr>
        <p:spPr/>
        <p:txBody>
          <a:bodyPr/>
          <a:lstStyle/>
          <a:p>
            <a:r>
              <a:rPr lang="it-IT" smtClean="0"/>
              <a:t>19/11/2019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0036CA1D-638C-D24E-8D27-C592550CEDE4}" type="slidenum">
              <a:rPr lang="it-IT" smtClean="0"/>
              <a:t>39</a:t>
            </a:fld>
            <a:endParaRPr lang="it-IT"/>
          </a:p>
        </p:txBody>
      </p:sp>
      <p:pic>
        <p:nvPicPr>
          <p:cNvPr id="6" name="Immagine 5"/>
          <p:cNvPicPr>
            <a:picLocks noChangeAspect="1"/>
          </p:cNvPicPr>
          <p:nvPr/>
        </p:nvPicPr>
        <p:blipFill>
          <a:blip r:embed="rId3"/>
          <a:stretch>
            <a:fillRect/>
          </a:stretch>
        </p:blipFill>
        <p:spPr>
          <a:xfrm>
            <a:off x="1418167" y="1506977"/>
            <a:ext cx="6375400" cy="4849373"/>
          </a:xfrm>
          <a:prstGeom prst="rect">
            <a:avLst/>
          </a:prstGeom>
        </p:spPr>
      </p:pic>
    </p:spTree>
    <p:extLst>
      <p:ext uri="{BB962C8B-B14F-4D97-AF65-F5344CB8AC3E}">
        <p14:creationId xmlns:p14="http://schemas.microsoft.com/office/powerpoint/2010/main" val="52200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I </a:t>
            </a:r>
            <a:r>
              <a:rPr lang="it-IT" dirty="0" err="1" smtClean="0"/>
              <a:t>triacilgliceroli</a:t>
            </a:r>
            <a:r>
              <a:rPr lang="it-IT" dirty="0" smtClean="0"/>
              <a:t> nel fegato</a:t>
            </a:r>
            <a:endParaRPr lang="it-IT" dirty="0"/>
          </a:p>
        </p:txBody>
      </p:sp>
      <p:sp>
        <p:nvSpPr>
          <p:cNvPr id="4" name="Segnaposto contenuto 3"/>
          <p:cNvSpPr>
            <a:spLocks noGrp="1"/>
          </p:cNvSpPr>
          <p:nvPr>
            <p:ph idx="1"/>
          </p:nvPr>
        </p:nvSpPr>
        <p:spPr/>
        <p:txBody>
          <a:bodyPr>
            <a:normAutofit lnSpcReduction="10000"/>
          </a:bodyPr>
          <a:lstStyle/>
          <a:p>
            <a:pPr marL="0" indent="0" algn="ctr">
              <a:buNone/>
            </a:pPr>
            <a:r>
              <a:rPr lang="it-IT" dirty="0" smtClean="0"/>
              <a:t>ORIGINE</a:t>
            </a:r>
          </a:p>
          <a:p>
            <a:r>
              <a:rPr lang="it-IT" dirty="0" smtClean="0"/>
              <a:t>SINTESI DE NOVO</a:t>
            </a:r>
          </a:p>
          <a:p>
            <a:pPr lvl="1"/>
            <a:r>
              <a:rPr lang="it-IT" dirty="0" smtClean="0"/>
              <a:t>GLUCOSIO-Glicolisi-piruvato-</a:t>
            </a:r>
            <a:r>
              <a:rPr lang="it-IT" dirty="0" err="1" smtClean="0"/>
              <a:t>acetilCoA</a:t>
            </a:r>
            <a:r>
              <a:rPr lang="it-IT" dirty="0" smtClean="0"/>
              <a:t> (mito)-citrato-</a:t>
            </a:r>
            <a:r>
              <a:rPr lang="it-IT" dirty="0" err="1" smtClean="0"/>
              <a:t>acetilCoA</a:t>
            </a:r>
            <a:r>
              <a:rPr lang="it-IT" dirty="0" smtClean="0"/>
              <a:t> (</a:t>
            </a:r>
            <a:r>
              <a:rPr lang="it-IT" dirty="0" err="1" smtClean="0"/>
              <a:t>citosol</a:t>
            </a:r>
            <a:r>
              <a:rPr lang="it-IT" dirty="0" smtClean="0"/>
              <a:t>)-</a:t>
            </a:r>
            <a:r>
              <a:rPr lang="it-IT" dirty="0" err="1" smtClean="0"/>
              <a:t>malonilCoA</a:t>
            </a:r>
            <a:r>
              <a:rPr lang="it-IT" dirty="0" smtClean="0"/>
              <a:t>-acido grasso-TAG</a:t>
            </a:r>
          </a:p>
          <a:p>
            <a:pPr lvl="1"/>
            <a:r>
              <a:rPr lang="it-IT" dirty="0" smtClean="0"/>
              <a:t>AMMINOACIDI-</a:t>
            </a:r>
            <a:r>
              <a:rPr lang="it-IT" dirty="0" err="1" smtClean="0"/>
              <a:t>transamminazione</a:t>
            </a:r>
            <a:r>
              <a:rPr lang="it-IT" dirty="0" smtClean="0"/>
              <a:t>-chetoacidi-l ciclo di </a:t>
            </a:r>
            <a:r>
              <a:rPr lang="it-IT" dirty="0" err="1" smtClean="0"/>
              <a:t>Krebs</a:t>
            </a:r>
            <a:endParaRPr lang="it-IT" dirty="0" smtClean="0"/>
          </a:p>
          <a:p>
            <a:r>
              <a:rPr lang="it-IT" dirty="0" smtClean="0"/>
              <a:t>RECUPERO</a:t>
            </a:r>
          </a:p>
          <a:p>
            <a:pPr lvl="1"/>
            <a:r>
              <a:rPr lang="it-IT" dirty="0" smtClean="0"/>
              <a:t>endocitosi dei residui dei chilomicroni</a:t>
            </a:r>
          </a:p>
          <a:p>
            <a:endParaRPr lang="it-IT" dirty="0"/>
          </a:p>
        </p:txBody>
      </p:sp>
      <p:sp>
        <p:nvSpPr>
          <p:cNvPr id="5" name="Segnaposto data 4"/>
          <p:cNvSpPr>
            <a:spLocks noGrp="1"/>
          </p:cNvSpPr>
          <p:nvPr>
            <p:ph type="dt" sz="half" idx="10"/>
          </p:nvPr>
        </p:nvSpPr>
        <p:spPr/>
        <p:txBody>
          <a:bodyPr/>
          <a:lstStyle/>
          <a:p>
            <a:r>
              <a:rPr lang="it-IT" smtClean="0"/>
              <a:t>19/11/2019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FA61D6D4-3408-7444-968B-0E2E11989B4D}" type="slidenum">
              <a:rPr lang="it-IT" smtClean="0"/>
              <a:t>4</a:t>
            </a:fld>
            <a:endParaRPr lang="it-IT"/>
          </a:p>
        </p:txBody>
      </p:sp>
    </p:spTree>
    <p:extLst>
      <p:ext uri="{BB962C8B-B14F-4D97-AF65-F5344CB8AC3E}">
        <p14:creationId xmlns:p14="http://schemas.microsoft.com/office/powerpoint/2010/main" val="33337652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HDL</a:t>
            </a:r>
            <a:endParaRPr lang="it-IT" dirty="0"/>
          </a:p>
        </p:txBody>
      </p:sp>
      <p:sp>
        <p:nvSpPr>
          <p:cNvPr id="3" name="Segnaposto contenuto 2"/>
          <p:cNvSpPr>
            <a:spLocks noGrp="1"/>
          </p:cNvSpPr>
          <p:nvPr>
            <p:ph idx="1"/>
          </p:nvPr>
        </p:nvSpPr>
        <p:spPr>
          <a:xfrm>
            <a:off x="457200" y="1600200"/>
            <a:ext cx="8229600" cy="4756150"/>
          </a:xfrm>
        </p:spPr>
        <p:txBody>
          <a:bodyPr>
            <a:normAutofit fontScale="92500"/>
          </a:bodyPr>
          <a:lstStyle/>
          <a:p>
            <a:r>
              <a:rPr lang="it-IT" dirty="0" smtClean="0"/>
              <a:t>Funzione principale </a:t>
            </a:r>
            <a:r>
              <a:rPr lang="it-IT" dirty="0"/>
              <a:t>è </a:t>
            </a:r>
            <a:endParaRPr lang="it-IT" dirty="0" smtClean="0"/>
          </a:p>
          <a:p>
            <a:pPr lvl="1"/>
            <a:r>
              <a:rPr lang="it-IT" b="1" dirty="0"/>
              <a:t>scambiare </a:t>
            </a:r>
            <a:r>
              <a:rPr lang="it-IT" b="1" dirty="0" err="1"/>
              <a:t>apoliproteine</a:t>
            </a:r>
            <a:r>
              <a:rPr lang="it-IT" b="1" dirty="0"/>
              <a:t> con </a:t>
            </a:r>
            <a:r>
              <a:rPr lang="it-IT" b="1" dirty="0" err="1"/>
              <a:t>chilomicrono</a:t>
            </a:r>
            <a:r>
              <a:rPr lang="it-IT" b="1" dirty="0"/>
              <a:t>, VLDL e IDL</a:t>
            </a:r>
          </a:p>
          <a:p>
            <a:pPr lvl="1"/>
            <a:r>
              <a:rPr lang="it-IT" dirty="0" smtClean="0"/>
              <a:t>consentire </a:t>
            </a:r>
            <a:r>
              <a:rPr lang="it-IT" dirty="0"/>
              <a:t>la </a:t>
            </a:r>
            <a:r>
              <a:rPr lang="it-IT" b="1" dirty="0"/>
              <a:t>secrezione di colesterolo dalle cellule</a:t>
            </a:r>
            <a:r>
              <a:rPr lang="it-IT" dirty="0" smtClean="0"/>
              <a:t>,</a:t>
            </a:r>
          </a:p>
          <a:p>
            <a:pPr lvl="1"/>
            <a:r>
              <a:rPr lang="it-IT" b="1" dirty="0" smtClean="0"/>
              <a:t>l'esterificazione </a:t>
            </a:r>
            <a:r>
              <a:rPr lang="it-IT" b="1" dirty="0"/>
              <a:t>del colesterolo </a:t>
            </a:r>
            <a:r>
              <a:rPr lang="it-IT" dirty="0"/>
              <a:t>nel plasma, </a:t>
            </a:r>
            <a:endParaRPr lang="it-IT" dirty="0" smtClean="0"/>
          </a:p>
          <a:p>
            <a:pPr lvl="1"/>
            <a:r>
              <a:rPr lang="it-IT" dirty="0" smtClean="0"/>
              <a:t>il </a:t>
            </a:r>
            <a:r>
              <a:rPr lang="it-IT" b="1" dirty="0"/>
              <a:t>trasferimento del colesterolo ad altre lipoproteine </a:t>
            </a:r>
            <a:r>
              <a:rPr lang="it-IT" dirty="0"/>
              <a:t>​​</a:t>
            </a:r>
          </a:p>
          <a:p>
            <a:pPr lvl="1"/>
            <a:r>
              <a:rPr lang="it-IT" dirty="0" smtClean="0"/>
              <a:t>Trasporto del </a:t>
            </a:r>
            <a:r>
              <a:rPr lang="it-IT" dirty="0"/>
              <a:t>colesterolo dalle periferie tessuti al fegato - un processo che è stato definito </a:t>
            </a:r>
            <a:r>
              <a:rPr lang="it-IT" b="1" dirty="0"/>
              <a:t>"trasporto inverso del </a:t>
            </a:r>
            <a:r>
              <a:rPr lang="it-IT" b="1" dirty="0" smtClean="0"/>
              <a:t>colesterolo”</a:t>
            </a:r>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40</a:t>
            </a:fld>
            <a:endParaRPr lang="it-IT"/>
          </a:p>
        </p:txBody>
      </p:sp>
    </p:spTree>
    <p:extLst>
      <p:ext uri="{BB962C8B-B14F-4D97-AF65-F5344CB8AC3E}">
        <p14:creationId xmlns:p14="http://schemas.microsoft.com/office/powerpoint/2010/main" val="14606950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Caratteristiche delle HDL rispetto alle LDL</a:t>
            </a:r>
            <a:endParaRPr lang="it-IT" dirty="0"/>
          </a:p>
        </p:txBody>
      </p:sp>
      <p:sp>
        <p:nvSpPr>
          <p:cNvPr id="8" name="Segnaposto contenuto 7"/>
          <p:cNvSpPr>
            <a:spLocks noGrp="1"/>
          </p:cNvSpPr>
          <p:nvPr>
            <p:ph idx="1"/>
          </p:nvPr>
        </p:nvSpPr>
        <p:spPr>
          <a:xfrm>
            <a:off x="457200" y="4701991"/>
            <a:ext cx="8229600" cy="1817341"/>
          </a:xfrm>
        </p:spPr>
        <p:txBody>
          <a:bodyPr>
            <a:normAutofit fontScale="70000" lnSpcReduction="20000"/>
          </a:bodyPr>
          <a:lstStyle/>
          <a:p>
            <a:pPr marL="0" indent="0" algn="ctr">
              <a:buNone/>
            </a:pPr>
            <a:r>
              <a:rPr lang="it-IT" u="sng" dirty="0" smtClean="0"/>
              <a:t>NOVITA’</a:t>
            </a:r>
          </a:p>
          <a:p>
            <a:r>
              <a:rPr lang="it-IT" dirty="0" smtClean="0"/>
              <a:t>virtuale assenza di TAG</a:t>
            </a:r>
          </a:p>
          <a:p>
            <a:r>
              <a:rPr lang="it-IT" dirty="0" smtClean="0"/>
              <a:t>Dominano fosfolipidi e proteine</a:t>
            </a:r>
          </a:p>
          <a:p>
            <a:r>
              <a:rPr lang="it-IT" dirty="0"/>
              <a:t>Ridotto il contenuto percentuale di esteri </a:t>
            </a:r>
            <a:r>
              <a:rPr lang="it-IT" dirty="0" smtClean="0"/>
              <a:t>colesterolo</a:t>
            </a:r>
          </a:p>
          <a:p>
            <a:r>
              <a:rPr lang="it-IT" dirty="0" smtClean="0"/>
              <a:t>Solo </a:t>
            </a:r>
            <a:r>
              <a:rPr lang="it-IT" dirty="0" err="1" smtClean="0"/>
              <a:t>apoA</a:t>
            </a:r>
            <a:r>
              <a:rPr lang="it-IT" dirty="0" smtClean="0"/>
              <a:t>  </a:t>
            </a:r>
            <a:endParaRPr lang="it-IT"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FA61D6D4-3408-7444-968B-0E2E11989B4D}" type="slidenum">
              <a:rPr lang="it-IT" smtClean="0"/>
              <a:t>41</a:t>
            </a:fld>
            <a:endParaRPr lang="it-IT"/>
          </a:p>
        </p:txBody>
      </p:sp>
      <p:graphicFrame>
        <p:nvGraphicFramePr>
          <p:cNvPr id="7" name="Tabella 6"/>
          <p:cNvGraphicFramePr>
            <a:graphicFrameLocks noGrp="1"/>
          </p:cNvGraphicFramePr>
          <p:nvPr>
            <p:extLst>
              <p:ext uri="{D42A27DB-BD31-4B8C-83A1-F6EECF244321}">
                <p14:modId xmlns:p14="http://schemas.microsoft.com/office/powerpoint/2010/main" val="1488235962"/>
              </p:ext>
            </p:extLst>
          </p:nvPr>
        </p:nvGraphicFramePr>
        <p:xfrm>
          <a:off x="457200" y="1417638"/>
          <a:ext cx="8433299" cy="3002280"/>
        </p:xfrm>
        <a:graphic>
          <a:graphicData uri="http://schemas.openxmlformats.org/drawingml/2006/table">
            <a:tbl>
              <a:tblPr/>
              <a:tblGrid>
                <a:gridCol w="1263173"/>
                <a:gridCol w="877043"/>
                <a:gridCol w="921285"/>
                <a:gridCol w="921285"/>
                <a:gridCol w="524424"/>
                <a:gridCol w="496076"/>
                <a:gridCol w="481903"/>
                <a:gridCol w="496076"/>
                <a:gridCol w="731291"/>
                <a:gridCol w="1720743"/>
              </a:tblGrid>
              <a:tr h="190500">
                <a:tc>
                  <a:txBody>
                    <a:bodyPr/>
                    <a:lstStyle/>
                    <a:p>
                      <a:pPr algn="ctr" fontAlgn="b"/>
                      <a:r>
                        <a:rPr lang="it-IT" sz="1600" b="1" i="0" u="none" strike="noStrike" dirty="0">
                          <a:solidFill>
                            <a:srgbClr val="252525"/>
                          </a:solidFill>
                          <a:effectLst/>
                          <a:latin typeface="Arial"/>
                        </a:rPr>
                        <a:t>Class</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Origin</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a:solidFill>
                            <a:srgbClr val="252525"/>
                          </a:solidFill>
                          <a:effectLst/>
                          <a:latin typeface="Arial"/>
                        </a:rPr>
                        <a:t>Size (nm)</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Density</a:t>
                      </a:r>
                      <a:r>
                        <a:rPr lang="it-IT" sz="1600" b="1" i="0" u="none" strike="noStrike" dirty="0">
                          <a:solidFill>
                            <a:srgbClr val="252525"/>
                          </a:solidFill>
                          <a:effectLst/>
                          <a:latin typeface="Arial"/>
                        </a:rPr>
                        <a:t> (g/</a:t>
                      </a:r>
                      <a:r>
                        <a:rPr lang="it-IT" sz="1600" b="1" i="0" u="none" strike="noStrike" dirty="0" err="1">
                          <a:solidFill>
                            <a:srgbClr val="252525"/>
                          </a:solidFill>
                          <a:effectLst/>
                          <a:latin typeface="Arial"/>
                        </a:rPr>
                        <a:t>mL</a:t>
                      </a:r>
                      <a:r>
                        <a:rPr lang="it-IT" sz="1600" b="1" i="0" u="none" strike="noStrike" dirty="0">
                          <a:solidFill>
                            <a:srgbClr val="252525"/>
                          </a:solidFill>
                          <a:effectLst/>
                          <a:latin typeface="Arial"/>
                        </a:rPr>
                        <a:t>)</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TG%</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CE%</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C%</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smtClean="0">
                          <a:solidFill>
                            <a:srgbClr val="252525"/>
                          </a:solidFill>
                          <a:effectLst/>
                          <a:latin typeface="Arial"/>
                        </a:rPr>
                        <a:t>PL%</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Protein</a:t>
                      </a:r>
                      <a:r>
                        <a:rPr lang="it-IT" sz="1600" b="1" i="0" u="none" strike="noStrike" dirty="0">
                          <a:solidFill>
                            <a:srgbClr val="252525"/>
                          </a:solidFill>
                          <a:effectLst/>
                          <a:latin typeface="Arial"/>
                        </a:rPr>
                        <a:t> </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algn="ctr" fontAlgn="b"/>
                      <a:r>
                        <a:rPr lang="it-IT" sz="1600" b="1" i="0" u="none" strike="noStrike" dirty="0" err="1">
                          <a:solidFill>
                            <a:srgbClr val="252525"/>
                          </a:solidFill>
                          <a:effectLst/>
                          <a:latin typeface="Arial"/>
                        </a:rPr>
                        <a:t>Apolipoprotein</a:t>
                      </a:r>
                      <a:endParaRPr lang="it-IT" sz="1600" b="1"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190500">
                <a:tc>
                  <a:txBody>
                    <a:bodyPr/>
                    <a:lstStyle/>
                    <a:p>
                      <a:pPr algn="ctr" fontAlgn="b"/>
                      <a:r>
                        <a:rPr lang="it-IT" sz="1600" b="0" i="0" u="none" strike="noStrike" dirty="0" err="1">
                          <a:solidFill>
                            <a:srgbClr val="252525"/>
                          </a:solidFill>
                          <a:effectLst/>
                          <a:latin typeface="Arial"/>
                        </a:rPr>
                        <a:t>Chylomicron</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Intestine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80–500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&lt;0.93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86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B-48, E, A-I, A-II, A-IV, C</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VLDL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err="1">
                          <a:solidFill>
                            <a:srgbClr val="252525"/>
                          </a:solidFill>
                          <a:effectLst/>
                          <a:latin typeface="Arial"/>
                        </a:rPr>
                        <a:t>Liver</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30–80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dirty="0">
                          <a:solidFill>
                            <a:srgbClr val="252525"/>
                          </a:solidFill>
                          <a:effectLst/>
                          <a:latin typeface="Arial"/>
                        </a:rPr>
                        <a:t>0.95–1.006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dirty="0">
                          <a:solidFill>
                            <a:srgbClr val="252525"/>
                          </a:solidFill>
                          <a:effectLst/>
                          <a:latin typeface="Arial"/>
                        </a:rPr>
                        <a:t>12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dirty="0">
                          <a:solidFill>
                            <a:srgbClr val="252525"/>
                          </a:solidFill>
                          <a:effectLst/>
                          <a:latin typeface="Arial"/>
                        </a:rPr>
                        <a:t>18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B-100, A-I, C-I, C-II, C-III, 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IDL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VLDL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a:solidFill>
                            <a:srgbClr val="252525"/>
                          </a:solidFill>
                          <a:effectLst/>
                          <a:latin typeface="Arial"/>
                        </a:rPr>
                        <a:t>25–35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1.006–1.019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19</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B-100, 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a:solidFill>
                            <a:srgbClr val="252525"/>
                          </a:solidFill>
                          <a:effectLst/>
                          <a:latin typeface="Arial"/>
                        </a:rPr>
                        <a:t>LDL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IDL</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1600" b="0" i="0" u="none" strike="noStrike">
                          <a:solidFill>
                            <a:srgbClr val="252525"/>
                          </a:solidFill>
                          <a:effectLst/>
                          <a:latin typeface="Arial"/>
                        </a:rPr>
                        <a:t>21.6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nb-NO" sz="1600" b="0" i="0" u="none" strike="noStrike">
                          <a:solidFill>
                            <a:srgbClr val="252525"/>
                          </a:solidFill>
                          <a:effectLst/>
                          <a:latin typeface="Arial"/>
                        </a:rPr>
                        <a:t>1.019–1.063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6</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42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8</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s-IS" sz="1600" b="0" i="0" u="none" strike="noStrike">
                          <a:solidFill>
                            <a:srgbClr val="252525"/>
                          </a:solidFill>
                          <a:effectLst/>
                          <a:latin typeface="Arial"/>
                        </a:rPr>
                        <a:t>22</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a:solidFill>
                            <a:srgbClr val="252525"/>
                          </a:solidFill>
                          <a:effectLst/>
                          <a:latin typeface="Arial"/>
                        </a:rPr>
                        <a:t>B-100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0500">
                <a:tc>
                  <a:txBody>
                    <a:bodyPr/>
                    <a:lstStyle/>
                    <a:p>
                      <a:pPr algn="ctr" fontAlgn="b"/>
                      <a:r>
                        <a:rPr lang="it-IT" sz="1600" b="0" i="0" u="none" strike="noStrike" dirty="0" smtClean="0">
                          <a:solidFill>
                            <a:srgbClr val="252525"/>
                          </a:solidFill>
                          <a:effectLst/>
                          <a:latin typeface="Arial"/>
                        </a:rPr>
                        <a:t>HDL</a:t>
                      </a:r>
                      <a:endParaRPr lang="it-IT" sz="1600" b="0" i="0" u="none" strike="noStrike" dirty="0">
                        <a:solidFill>
                          <a:srgbClr val="252525"/>
                        </a:solidFill>
                        <a:effectLst/>
                        <a:latin typeface="Arial"/>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Liver, intestine</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dirty="0">
                          <a:solidFill>
                            <a:srgbClr val="252525"/>
                          </a:solidFill>
                          <a:effectLst/>
                          <a:latin typeface="Arial"/>
                        </a:rPr>
                        <a:t>10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fi-FI" sz="1600" b="0" i="0" u="none" strike="noStrike">
                          <a:solidFill>
                            <a:srgbClr val="252525"/>
                          </a:solidFill>
                          <a:effectLst/>
                          <a:latin typeface="Arial"/>
                        </a:rPr>
                        <a:t>1.063–1.125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17</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5</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33</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it-IT" sz="1600" b="0" i="0" u="none" strike="noStrike">
                          <a:solidFill>
                            <a:srgbClr val="252525"/>
                          </a:solidFill>
                          <a:effectLst/>
                          <a:latin typeface="Arial"/>
                        </a:rPr>
                        <a:t>40</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mr-IN" sz="1600" b="0" i="0" u="none" strike="noStrike" dirty="0">
                          <a:solidFill>
                            <a:srgbClr val="252525"/>
                          </a:solidFill>
                          <a:effectLst/>
                          <a:latin typeface="Arial"/>
                        </a:rPr>
                        <a:t>A-I, A-II, A-IV</a:t>
                      </a: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21216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9821"/>
            <a:ext cx="8229600" cy="1376362"/>
          </a:xfrm>
        </p:spPr>
        <p:txBody>
          <a:bodyPr>
            <a:normAutofit fontScale="90000"/>
          </a:bodyPr>
          <a:lstStyle/>
          <a:p>
            <a:r>
              <a:rPr lang="it-IT" dirty="0" smtClean="0"/>
              <a:t>Origine delle HDL </a:t>
            </a:r>
            <a:br>
              <a:rPr lang="it-IT" dirty="0" smtClean="0"/>
            </a:br>
            <a:r>
              <a:rPr lang="it-IT" sz="3600" b="1" dirty="0" smtClean="0"/>
              <a:t>da ApoA-1 alla </a:t>
            </a:r>
            <a:r>
              <a:rPr lang="it-IT" sz="3600" b="1" dirty="0" err="1" smtClean="0"/>
              <a:t>nanoparticella</a:t>
            </a:r>
            <a:r>
              <a:rPr lang="it-IT" sz="3600" b="1" dirty="0" smtClean="0"/>
              <a:t> </a:t>
            </a:r>
            <a:r>
              <a:rPr lang="it-IT" sz="3600" b="1" dirty="0" err="1" smtClean="0"/>
              <a:t>pre</a:t>
            </a:r>
            <a:r>
              <a:rPr lang="it-IT" sz="3600" b="1" dirty="0" smtClean="0"/>
              <a:t> beta HDL</a:t>
            </a:r>
            <a:endParaRPr lang="it-IT" sz="3600" b="1" dirty="0"/>
          </a:p>
        </p:txBody>
      </p:sp>
      <p:sp>
        <p:nvSpPr>
          <p:cNvPr id="3" name="Segnaposto contenuto 2"/>
          <p:cNvSpPr>
            <a:spLocks noGrp="1"/>
          </p:cNvSpPr>
          <p:nvPr>
            <p:ph idx="1"/>
          </p:nvPr>
        </p:nvSpPr>
        <p:spPr>
          <a:xfrm>
            <a:off x="457200" y="1678516"/>
            <a:ext cx="8229601" cy="2688167"/>
          </a:xfrm>
        </p:spPr>
        <p:txBody>
          <a:bodyPr>
            <a:normAutofit fontScale="85000" lnSpcReduction="20000"/>
          </a:bodyPr>
          <a:lstStyle/>
          <a:p>
            <a:pPr marL="514350" indent="-514350">
              <a:buFont typeface="+mj-lt"/>
              <a:buAutoNum type="arabicPeriod"/>
            </a:pPr>
            <a:r>
              <a:rPr lang="it-IT" dirty="0" smtClean="0"/>
              <a:t>sintesi e secrezione di </a:t>
            </a:r>
            <a:r>
              <a:rPr lang="it-IT" b="1" dirty="0" err="1" smtClean="0"/>
              <a:t>apoA</a:t>
            </a:r>
            <a:r>
              <a:rPr lang="it-IT" b="1" dirty="0" smtClean="0"/>
              <a:t>-I</a:t>
            </a:r>
          </a:p>
          <a:p>
            <a:pPr marL="914400" lvl="1" indent="-514350"/>
            <a:r>
              <a:rPr lang="it-IT" dirty="0" smtClean="0"/>
              <a:t>fegato</a:t>
            </a:r>
          </a:p>
          <a:p>
            <a:pPr marL="914400" lvl="1" indent="-514350"/>
            <a:r>
              <a:rPr lang="it-IT" dirty="0" smtClean="0"/>
              <a:t>intestino</a:t>
            </a:r>
          </a:p>
          <a:p>
            <a:pPr marL="514350" indent="-514350">
              <a:buFont typeface="+mj-lt"/>
              <a:buAutoNum type="arabicPeriod"/>
            </a:pPr>
            <a:r>
              <a:rPr lang="it-IT" dirty="0" smtClean="0"/>
              <a:t>Trasporto extracellulare, attivo di ABCA1 e ABCG1 (pompe </a:t>
            </a:r>
            <a:r>
              <a:rPr lang="it-IT" dirty="0" err="1" smtClean="0"/>
              <a:t>ATPasi</a:t>
            </a:r>
            <a:r>
              <a:rPr lang="it-IT" dirty="0" smtClean="0"/>
              <a:t>) </a:t>
            </a:r>
            <a:r>
              <a:rPr lang="it-IT" b="1" dirty="0" smtClean="0"/>
              <a:t>di fosfolipidi e colesterolo</a:t>
            </a:r>
          </a:p>
          <a:p>
            <a:pPr marL="514350" indent="-514350">
              <a:buFont typeface="+mj-lt"/>
              <a:buAutoNum type="arabicPeriod"/>
            </a:pPr>
            <a:r>
              <a:rPr lang="it-IT" dirty="0" smtClean="0"/>
              <a:t>Formazione della particella HDL nascente (a disco): </a:t>
            </a:r>
            <a:r>
              <a:rPr lang="it-IT" b="1" dirty="0" err="1" smtClean="0"/>
              <a:t>pre</a:t>
            </a:r>
            <a:r>
              <a:rPr lang="it-IT" b="1" dirty="0" smtClean="0"/>
              <a:t> beta HDL</a:t>
            </a:r>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42</a:t>
            </a:fld>
            <a:endParaRPr lang="it-IT"/>
          </a:p>
        </p:txBody>
      </p:sp>
      <p:pic>
        <p:nvPicPr>
          <p:cNvPr id="8" name="Immagine 7"/>
          <p:cNvPicPr>
            <a:picLocks noChangeAspect="1"/>
          </p:cNvPicPr>
          <p:nvPr/>
        </p:nvPicPr>
        <p:blipFill>
          <a:blip r:embed="rId3"/>
          <a:stretch>
            <a:fillRect/>
          </a:stretch>
        </p:blipFill>
        <p:spPr>
          <a:xfrm>
            <a:off x="1369321" y="4324350"/>
            <a:ext cx="1028861" cy="2032000"/>
          </a:xfrm>
          <a:prstGeom prst="rect">
            <a:avLst/>
          </a:prstGeom>
        </p:spPr>
      </p:pic>
      <p:pic>
        <p:nvPicPr>
          <p:cNvPr id="9" name="Immagine 8"/>
          <p:cNvPicPr>
            <a:picLocks noChangeAspect="1"/>
          </p:cNvPicPr>
          <p:nvPr/>
        </p:nvPicPr>
        <p:blipFill>
          <a:blip r:embed="rId4"/>
          <a:stretch>
            <a:fillRect/>
          </a:stretch>
        </p:blipFill>
        <p:spPr>
          <a:xfrm>
            <a:off x="5088466" y="4366683"/>
            <a:ext cx="2590800" cy="1799167"/>
          </a:xfrm>
          <a:prstGeom prst="rect">
            <a:avLst/>
          </a:prstGeom>
        </p:spPr>
      </p:pic>
    </p:spTree>
    <p:extLst>
      <p:ext uri="{BB962C8B-B14F-4D97-AF65-F5344CB8AC3E}">
        <p14:creationId xmlns:p14="http://schemas.microsoft.com/office/powerpoint/2010/main" val="4679188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Maturazione della </a:t>
            </a:r>
            <a:r>
              <a:rPr lang="it-IT" dirty="0" err="1" smtClean="0"/>
              <a:t>pre</a:t>
            </a:r>
            <a:r>
              <a:rPr lang="it-IT" dirty="0" smtClean="0"/>
              <a:t> beta HDL</a:t>
            </a:r>
            <a:br>
              <a:rPr lang="it-IT" dirty="0" smtClean="0"/>
            </a:br>
            <a:endParaRPr lang="it-IT" dirty="0"/>
          </a:p>
        </p:txBody>
      </p:sp>
      <p:sp>
        <p:nvSpPr>
          <p:cNvPr id="3" name="Segnaposto contenuto 2"/>
          <p:cNvSpPr>
            <a:spLocks noGrp="1"/>
          </p:cNvSpPr>
          <p:nvPr>
            <p:ph idx="1"/>
          </p:nvPr>
        </p:nvSpPr>
        <p:spPr>
          <a:xfrm>
            <a:off x="457199" y="939271"/>
            <a:ext cx="8229600" cy="728133"/>
          </a:xfrm>
        </p:spPr>
        <p:txBody>
          <a:bodyPr/>
          <a:lstStyle/>
          <a:p>
            <a:pPr marL="0" indent="0" algn="ctr">
              <a:buNone/>
            </a:pPr>
            <a:r>
              <a:rPr lang="it-IT" i="1" dirty="0"/>
              <a:t>acquisizione di </a:t>
            </a:r>
            <a:r>
              <a:rPr lang="it-IT" b="1" i="1" dirty="0" smtClean="0"/>
              <a:t>lipidi</a:t>
            </a:r>
            <a:r>
              <a:rPr lang="it-IT" i="1" dirty="0" smtClean="0"/>
              <a:t> da lipoproteine e cellule</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43</a:t>
            </a:fld>
            <a:endParaRPr lang="it-IT"/>
          </a:p>
        </p:txBody>
      </p:sp>
      <p:pic>
        <p:nvPicPr>
          <p:cNvPr id="7" name="Immagine 6"/>
          <p:cNvPicPr>
            <a:picLocks noChangeAspect="1"/>
          </p:cNvPicPr>
          <p:nvPr/>
        </p:nvPicPr>
        <p:blipFill>
          <a:blip r:embed="rId3"/>
          <a:stretch>
            <a:fillRect/>
          </a:stretch>
        </p:blipFill>
        <p:spPr>
          <a:xfrm>
            <a:off x="457200" y="1781704"/>
            <a:ext cx="7937499" cy="4683124"/>
          </a:xfrm>
          <a:prstGeom prst="rect">
            <a:avLst/>
          </a:prstGeom>
        </p:spPr>
      </p:pic>
      <p:sp>
        <p:nvSpPr>
          <p:cNvPr id="8" name="Rettangolo 7"/>
          <p:cNvSpPr/>
          <p:nvPr/>
        </p:nvSpPr>
        <p:spPr>
          <a:xfrm>
            <a:off x="6180666" y="1629833"/>
            <a:ext cx="2506133" cy="483499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04954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44</a:t>
            </a:fld>
            <a:endParaRPr lang="it-IT"/>
          </a:p>
        </p:txBody>
      </p:sp>
      <p:pic>
        <p:nvPicPr>
          <p:cNvPr id="8" name="Immagine 7"/>
          <p:cNvPicPr>
            <a:picLocks noChangeAspect="1"/>
          </p:cNvPicPr>
          <p:nvPr/>
        </p:nvPicPr>
        <p:blipFill>
          <a:blip r:embed="rId3"/>
          <a:stretch>
            <a:fillRect/>
          </a:stretch>
        </p:blipFill>
        <p:spPr>
          <a:xfrm>
            <a:off x="825500" y="0"/>
            <a:ext cx="7491421" cy="6858000"/>
          </a:xfrm>
          <a:prstGeom prst="rect">
            <a:avLst/>
          </a:prstGeom>
        </p:spPr>
      </p:pic>
    </p:spTree>
    <p:extLst>
      <p:ext uri="{BB962C8B-B14F-4D97-AF65-F5344CB8AC3E}">
        <p14:creationId xmlns:p14="http://schemas.microsoft.com/office/powerpoint/2010/main" val="2270348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626533" y="2221971"/>
            <a:ext cx="8229600" cy="1143000"/>
          </a:xfrm>
        </p:spPr>
        <p:txBody>
          <a:bodyPr/>
          <a:lstStyle/>
          <a:p>
            <a:r>
              <a:rPr lang="it-IT" dirty="0" smtClean="0"/>
              <a:t>fine</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45</a:t>
            </a:fld>
            <a:endParaRPr lang="it-IT"/>
          </a:p>
        </p:txBody>
      </p:sp>
    </p:spTree>
    <p:extLst>
      <p:ext uri="{BB962C8B-B14F-4D97-AF65-F5344CB8AC3E}">
        <p14:creationId xmlns:p14="http://schemas.microsoft.com/office/powerpoint/2010/main" val="1825969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19/11/2019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FA61D6D4-3408-7444-968B-0E2E11989B4D}" type="slidenum">
              <a:rPr lang="it-IT" smtClean="0"/>
              <a:t>46</a:t>
            </a:fld>
            <a:endParaRPr lang="it-IT"/>
          </a:p>
        </p:txBody>
      </p:sp>
      <p:pic>
        <p:nvPicPr>
          <p:cNvPr id="5" name="Immagine 4"/>
          <p:cNvPicPr>
            <a:picLocks noChangeAspect="1"/>
          </p:cNvPicPr>
          <p:nvPr/>
        </p:nvPicPr>
        <p:blipFill>
          <a:blip r:embed="rId3"/>
          <a:stretch>
            <a:fillRect/>
          </a:stretch>
        </p:blipFill>
        <p:spPr>
          <a:xfrm>
            <a:off x="457200" y="1048358"/>
            <a:ext cx="8024546" cy="5512099"/>
          </a:xfrm>
          <a:prstGeom prst="rect">
            <a:avLst/>
          </a:prstGeom>
        </p:spPr>
      </p:pic>
    </p:spTree>
    <p:extLst>
      <p:ext uri="{BB962C8B-B14F-4D97-AF65-F5344CB8AC3E}">
        <p14:creationId xmlns:p14="http://schemas.microsoft.com/office/powerpoint/2010/main" val="281900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fine</a:t>
            </a:r>
            <a:endParaRPr lang="it-IT" dirty="0"/>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E857E7F4-FCE3-2342-B07D-46835EA8A820}" type="slidenum">
              <a:rPr lang="it-IT" smtClean="0"/>
              <a:t>47</a:t>
            </a:fld>
            <a:endParaRPr lang="it-IT"/>
          </a:p>
        </p:txBody>
      </p:sp>
    </p:spTree>
    <p:extLst>
      <p:ext uri="{BB962C8B-B14F-4D97-AF65-F5344CB8AC3E}">
        <p14:creationId xmlns:p14="http://schemas.microsoft.com/office/powerpoint/2010/main" val="15311902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699029"/>
          </a:xfrm>
        </p:spPr>
        <p:txBody>
          <a:bodyPr>
            <a:normAutofit/>
          </a:bodyPr>
          <a:lstStyle/>
          <a:p>
            <a:r>
              <a:rPr lang="it-IT" sz="3600" dirty="0" err="1" smtClean="0"/>
              <a:t>Anaplerosi</a:t>
            </a:r>
            <a:r>
              <a:rPr lang="it-IT" sz="3600" dirty="0" smtClean="0"/>
              <a:t> e </a:t>
            </a:r>
            <a:r>
              <a:rPr lang="it-IT" sz="3600" dirty="0" err="1" smtClean="0"/>
              <a:t>cataplerosi</a:t>
            </a:r>
            <a:r>
              <a:rPr lang="it-IT" sz="3600" dirty="0" smtClean="0"/>
              <a:t> del ciclo di </a:t>
            </a:r>
            <a:r>
              <a:rPr lang="it-IT" sz="3600" dirty="0" err="1" smtClean="0"/>
              <a:t>Krebs</a:t>
            </a:r>
            <a:endParaRPr lang="it-IT" sz="3600" dirty="0"/>
          </a:p>
        </p:txBody>
      </p:sp>
      <p:sp>
        <p:nvSpPr>
          <p:cNvPr id="6" name="Segnaposto contenuto 5"/>
          <p:cNvSpPr>
            <a:spLocks noGrp="1"/>
          </p:cNvSpPr>
          <p:nvPr>
            <p:ph idx="1"/>
          </p:nvPr>
        </p:nvSpPr>
        <p:spPr>
          <a:xfrm>
            <a:off x="457199" y="1248306"/>
            <a:ext cx="3731827" cy="5257800"/>
          </a:xfrm>
        </p:spPr>
        <p:txBody>
          <a:bodyPr>
            <a:normAutofit fontScale="77500" lnSpcReduction="20000"/>
          </a:bodyPr>
          <a:lstStyle/>
          <a:p>
            <a:pPr marL="0" indent="0">
              <a:buNone/>
            </a:pPr>
            <a:r>
              <a:rPr lang="it-IT" b="1" dirty="0" err="1" smtClean="0"/>
              <a:t>Anaplerosi</a:t>
            </a:r>
            <a:endParaRPr lang="it-IT" b="1" dirty="0" smtClean="0"/>
          </a:p>
          <a:p>
            <a:pPr marL="0" indent="0">
              <a:buNone/>
            </a:pPr>
            <a:r>
              <a:rPr lang="it-IT" dirty="0"/>
              <a:t>E</a:t>
            </a:r>
            <a:r>
              <a:rPr lang="it-IT" dirty="0" smtClean="0"/>
              <a:t>ntrata di intermedi nel ciclo di </a:t>
            </a:r>
            <a:r>
              <a:rPr lang="it-IT" dirty="0" err="1" smtClean="0"/>
              <a:t>Krebs</a:t>
            </a:r>
            <a:endParaRPr lang="it-IT" dirty="0" smtClean="0"/>
          </a:p>
          <a:p>
            <a:pPr marL="0" indent="0">
              <a:buNone/>
            </a:pPr>
            <a:r>
              <a:rPr lang="it-IT" b="1" dirty="0" err="1" smtClean="0"/>
              <a:t>Cataplerosi</a:t>
            </a:r>
            <a:endParaRPr lang="it-IT" b="1" dirty="0" smtClean="0"/>
          </a:p>
          <a:p>
            <a:pPr marL="0" indent="0">
              <a:buNone/>
            </a:pPr>
            <a:r>
              <a:rPr lang="it-IT" dirty="0" smtClean="0"/>
              <a:t>Uscita di intermedi dal ciclo di </a:t>
            </a:r>
            <a:r>
              <a:rPr lang="it-IT" dirty="0" err="1" smtClean="0"/>
              <a:t>Krebs</a:t>
            </a:r>
            <a:endParaRPr lang="it-IT" dirty="0" smtClean="0"/>
          </a:p>
          <a:p>
            <a:r>
              <a:rPr lang="it-IT" dirty="0" err="1" smtClean="0"/>
              <a:t>Gluconeogenesi</a:t>
            </a:r>
            <a:endParaRPr lang="it-IT" dirty="0" smtClean="0"/>
          </a:p>
          <a:p>
            <a:r>
              <a:rPr lang="it-IT" dirty="0" smtClean="0"/>
              <a:t>sintesi acidi grassi</a:t>
            </a:r>
          </a:p>
          <a:p>
            <a:r>
              <a:rPr lang="it-IT" dirty="0" smtClean="0"/>
              <a:t>sintesi di colesterolo (!)</a:t>
            </a:r>
          </a:p>
          <a:p>
            <a:r>
              <a:rPr lang="it-IT" dirty="0" err="1" smtClean="0"/>
              <a:t>glicerogenesi</a:t>
            </a:r>
            <a:r>
              <a:rPr lang="it-IT" dirty="0" smtClean="0"/>
              <a:t> (adiposo)</a:t>
            </a:r>
          </a:p>
          <a:p>
            <a:r>
              <a:rPr lang="it-IT" dirty="0" smtClean="0"/>
              <a:t>sintesi di </a:t>
            </a:r>
            <a:r>
              <a:rPr lang="it-IT" dirty="0" err="1" smtClean="0"/>
              <a:t>ammino</a:t>
            </a:r>
            <a:r>
              <a:rPr lang="it-IT" dirty="0" smtClean="0"/>
              <a:t> acidi non essenziali</a:t>
            </a:r>
            <a:endParaRPr lang="it-IT" dirty="0"/>
          </a:p>
        </p:txBody>
      </p:sp>
      <p:pic>
        <p:nvPicPr>
          <p:cNvPr id="5" name="Immagine 4"/>
          <p:cNvPicPr>
            <a:picLocks noChangeAspect="1"/>
          </p:cNvPicPr>
          <p:nvPr/>
        </p:nvPicPr>
        <p:blipFill>
          <a:blip r:embed="rId3"/>
          <a:stretch>
            <a:fillRect/>
          </a:stretch>
        </p:blipFill>
        <p:spPr>
          <a:xfrm>
            <a:off x="3980536" y="1417638"/>
            <a:ext cx="4706264" cy="4198938"/>
          </a:xfrm>
          <a:prstGeom prst="rect">
            <a:avLst/>
          </a:prstGeom>
        </p:spPr>
      </p:pic>
      <p:sp>
        <p:nvSpPr>
          <p:cNvPr id="7" name="Segnaposto data 6"/>
          <p:cNvSpPr>
            <a:spLocks noGrp="1"/>
          </p:cNvSpPr>
          <p:nvPr>
            <p:ph type="dt" sz="half" idx="10"/>
          </p:nvPr>
        </p:nvSpPr>
        <p:spPr/>
        <p:txBody>
          <a:bodyPr/>
          <a:lstStyle/>
          <a:p>
            <a:r>
              <a:rPr lang="it-IT" smtClean="0"/>
              <a:t>19/11/2019</a:t>
            </a:r>
            <a:endParaRPr lang="it-IT"/>
          </a:p>
        </p:txBody>
      </p:sp>
      <p:sp>
        <p:nvSpPr>
          <p:cNvPr id="8" name="Segnaposto piè di pagina 7"/>
          <p:cNvSpPr>
            <a:spLocks noGrp="1"/>
          </p:cNvSpPr>
          <p:nvPr>
            <p:ph type="ftr" sz="quarter" idx="11"/>
          </p:nvPr>
        </p:nvSpPr>
        <p:spPr/>
        <p:txBody>
          <a:bodyPr/>
          <a:lstStyle/>
          <a:p>
            <a:r>
              <a:rPr lang="it-IT" smtClean="0"/>
              <a:t>091FA - BIOCHIMICA APPLICATA MEDICA  </a:t>
            </a:r>
            <a:endParaRPr lang="it-IT"/>
          </a:p>
        </p:txBody>
      </p:sp>
      <p:sp>
        <p:nvSpPr>
          <p:cNvPr id="9" name="Segnaposto numero diapositiva 8"/>
          <p:cNvSpPr>
            <a:spLocks noGrp="1"/>
          </p:cNvSpPr>
          <p:nvPr>
            <p:ph type="sldNum" sz="quarter" idx="12"/>
          </p:nvPr>
        </p:nvSpPr>
        <p:spPr/>
        <p:txBody>
          <a:bodyPr/>
          <a:lstStyle/>
          <a:p>
            <a:fld id="{FA61D6D4-3408-7444-968B-0E2E11989B4D}" type="slidenum">
              <a:rPr lang="it-IT" smtClean="0"/>
              <a:t>5</a:t>
            </a:fld>
            <a:endParaRPr lang="it-IT"/>
          </a:p>
        </p:txBody>
      </p:sp>
    </p:spTree>
    <p:extLst>
      <p:ext uri="{BB962C8B-B14F-4D97-AF65-F5344CB8AC3E}">
        <p14:creationId xmlns:p14="http://schemas.microsoft.com/office/powerpoint/2010/main" val="2061813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4638"/>
            <a:ext cx="8229600" cy="654735"/>
          </a:xfrm>
        </p:spPr>
        <p:txBody>
          <a:bodyPr>
            <a:normAutofit fontScale="90000"/>
          </a:bodyPr>
          <a:lstStyle/>
          <a:p>
            <a:r>
              <a:rPr lang="it-IT" dirty="0" smtClean="0"/>
              <a:t>Il destino delle VLDL </a:t>
            </a:r>
            <a:endParaRPr lang="it-IT" dirty="0"/>
          </a:p>
        </p:txBody>
      </p:sp>
      <p:sp>
        <p:nvSpPr>
          <p:cNvPr id="3" name="Segnaposto data 2"/>
          <p:cNvSpPr>
            <a:spLocks noGrp="1"/>
          </p:cNvSpPr>
          <p:nvPr>
            <p:ph type="dt" sz="half" idx="10"/>
          </p:nvPr>
        </p:nvSpPr>
        <p:spPr/>
        <p:txBody>
          <a:bodyPr/>
          <a:lstStyle/>
          <a:p>
            <a:r>
              <a:rPr lang="it-IT" smtClean="0"/>
              <a:t>19/11/2019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E857E7F4-FCE3-2342-B07D-46835EA8A820}" type="slidenum">
              <a:rPr lang="it-IT" smtClean="0"/>
              <a:t>6</a:t>
            </a:fld>
            <a:endParaRPr lang="it-IT"/>
          </a:p>
        </p:txBody>
      </p:sp>
      <p:sp>
        <p:nvSpPr>
          <p:cNvPr id="7" name="Sottotitolo 6"/>
          <p:cNvSpPr>
            <a:spLocks noGrp="1"/>
          </p:cNvSpPr>
          <p:nvPr>
            <p:ph idx="1"/>
          </p:nvPr>
        </p:nvSpPr>
        <p:spPr>
          <a:xfrm>
            <a:off x="457199" y="1022311"/>
            <a:ext cx="8517467" cy="5575248"/>
          </a:xfrm>
          <a:solidFill>
            <a:schemeClr val="bg1"/>
          </a:solidFill>
        </p:spPr>
        <p:txBody>
          <a:bodyPr>
            <a:noAutofit/>
          </a:bodyPr>
          <a:lstStyle/>
          <a:p>
            <a:pPr marL="514350" indent="-514350">
              <a:lnSpc>
                <a:spcPct val="80000"/>
              </a:lnSpc>
              <a:buFont typeface="+mj-lt"/>
              <a:buAutoNum type="arabicPeriod"/>
            </a:pPr>
            <a:r>
              <a:rPr lang="it-IT" sz="2800" b="1" dirty="0" smtClean="0"/>
              <a:t>Secrezione dal fegato nel sangue</a:t>
            </a:r>
          </a:p>
          <a:p>
            <a:pPr marL="914400" lvl="1" indent="-514350">
              <a:lnSpc>
                <a:spcPct val="80000"/>
              </a:lnSpc>
            </a:pPr>
            <a:r>
              <a:rPr lang="it-IT" sz="2400" dirty="0" smtClean="0"/>
              <a:t>ApoB-100 (singola copia </a:t>
            </a:r>
            <a:r>
              <a:rPr lang="mr-IN" sz="2400" dirty="0" smtClean="0"/>
              <a:t>…</a:t>
            </a:r>
            <a:r>
              <a:rPr lang="it-IT" sz="2400" dirty="0" smtClean="0"/>
              <a:t>)</a:t>
            </a:r>
          </a:p>
          <a:p>
            <a:pPr marL="514350" indent="-514350">
              <a:lnSpc>
                <a:spcPct val="80000"/>
              </a:lnSpc>
              <a:buFont typeface="+mj-lt"/>
              <a:buAutoNum type="arabicPeriod"/>
            </a:pPr>
            <a:r>
              <a:rPr lang="it-IT" sz="2800" b="1" dirty="0" smtClean="0"/>
              <a:t>MATURAZIONE: Interazione con HDL e scambio di </a:t>
            </a:r>
            <a:r>
              <a:rPr lang="it-IT" sz="2800" b="1" dirty="0" err="1" smtClean="0"/>
              <a:t>apolipoproteine</a:t>
            </a:r>
            <a:endParaRPr lang="it-IT" sz="2800" b="1" dirty="0" smtClean="0"/>
          </a:p>
          <a:p>
            <a:pPr lvl="1">
              <a:lnSpc>
                <a:spcPct val="80000"/>
              </a:lnSpc>
            </a:pPr>
            <a:r>
              <a:rPr lang="it-IT" sz="2400" dirty="0" smtClean="0"/>
              <a:t>acquisizione </a:t>
            </a:r>
            <a:r>
              <a:rPr lang="it-IT" sz="2400" u="sng" dirty="0" smtClean="0"/>
              <a:t>di apo C per interagire con LPL </a:t>
            </a:r>
            <a:r>
              <a:rPr lang="it-IT" sz="2400" dirty="0" smtClean="0"/>
              <a:t>(vedi sotto)</a:t>
            </a:r>
          </a:p>
          <a:p>
            <a:pPr lvl="1">
              <a:lnSpc>
                <a:spcPct val="80000"/>
              </a:lnSpc>
            </a:pPr>
            <a:r>
              <a:rPr lang="it-IT" sz="2400" dirty="0" smtClean="0"/>
              <a:t>acquisizione </a:t>
            </a:r>
            <a:r>
              <a:rPr lang="it-IT" sz="2400" u="sng" dirty="0" smtClean="0"/>
              <a:t>di </a:t>
            </a:r>
            <a:r>
              <a:rPr lang="it-IT" sz="2400" u="sng" dirty="0" err="1" smtClean="0"/>
              <a:t>apoE</a:t>
            </a:r>
            <a:r>
              <a:rPr lang="it-IT" sz="2400" u="sng" dirty="0" smtClean="0"/>
              <a:t> (molte copie) per poi “fermarsi” al fegato e alla corticale del surrene </a:t>
            </a:r>
            <a:r>
              <a:rPr lang="it-IT" sz="2400" dirty="0" smtClean="0"/>
              <a:t>(endocitosi mediata dal recettore, vedi dopo)</a:t>
            </a:r>
          </a:p>
          <a:p>
            <a:pPr marL="514350" indent="-514350">
              <a:lnSpc>
                <a:spcPct val="80000"/>
              </a:lnSpc>
              <a:buFont typeface="+mj-lt"/>
              <a:buAutoNum type="arabicPeriod"/>
            </a:pPr>
            <a:r>
              <a:rPr lang="it-IT" sz="2800" b="1" dirty="0" smtClean="0"/>
              <a:t>Interazione con l’enzima </a:t>
            </a:r>
            <a:r>
              <a:rPr lang="it-IT" sz="2800" b="1" dirty="0" err="1" smtClean="0"/>
              <a:t>lipoptreina</a:t>
            </a:r>
            <a:r>
              <a:rPr lang="it-IT" sz="2800" b="1" dirty="0" smtClean="0"/>
              <a:t> lipasi </a:t>
            </a:r>
            <a:r>
              <a:rPr lang="it-IT" sz="2800" dirty="0" smtClean="0"/>
              <a:t>(LPL)</a:t>
            </a:r>
          </a:p>
          <a:p>
            <a:pPr lvl="1">
              <a:lnSpc>
                <a:spcPct val="80000"/>
              </a:lnSpc>
            </a:pPr>
            <a:r>
              <a:rPr lang="it-IT" sz="2400" dirty="0" smtClean="0"/>
              <a:t>idrolisi dei TAG</a:t>
            </a:r>
          </a:p>
          <a:p>
            <a:pPr marL="514350" indent="-514350">
              <a:lnSpc>
                <a:spcPct val="80000"/>
              </a:lnSpc>
              <a:buFont typeface="+mj-lt"/>
              <a:buAutoNum type="arabicPeriod"/>
            </a:pPr>
            <a:r>
              <a:rPr lang="it-IT" sz="2800" b="1" dirty="0" smtClean="0"/>
              <a:t>Riduzione di volume</a:t>
            </a:r>
          </a:p>
          <a:p>
            <a:pPr lvl="1">
              <a:lnSpc>
                <a:spcPct val="80000"/>
              </a:lnSpc>
            </a:pPr>
            <a:r>
              <a:rPr lang="it-IT" sz="2400" b="1" dirty="0" smtClean="0"/>
              <a:t>IDL o VLDL </a:t>
            </a:r>
            <a:r>
              <a:rPr lang="it-IT" sz="2400" b="1" dirty="0" err="1" smtClean="0"/>
              <a:t>remnant</a:t>
            </a:r>
            <a:r>
              <a:rPr lang="it-IT" sz="2400" dirty="0" smtClean="0"/>
              <a:t>, con diverso profilo di </a:t>
            </a:r>
            <a:r>
              <a:rPr lang="it-IT" sz="2400" dirty="0" err="1" smtClean="0"/>
              <a:t>apolipoproteine</a:t>
            </a:r>
            <a:endParaRPr lang="it-IT" sz="2400" dirty="0" smtClean="0"/>
          </a:p>
          <a:p>
            <a:pPr lvl="1">
              <a:lnSpc>
                <a:spcPct val="80000"/>
              </a:lnSpc>
            </a:pPr>
            <a:r>
              <a:rPr lang="it-IT" sz="2400" dirty="0" smtClean="0"/>
              <a:t>cessione di </a:t>
            </a:r>
            <a:r>
              <a:rPr lang="it-IT" sz="2400" dirty="0" err="1" smtClean="0"/>
              <a:t>apoC</a:t>
            </a:r>
            <a:r>
              <a:rPr lang="it-IT" sz="2400" dirty="0" smtClean="0"/>
              <a:t> (così non interagisce con LPL e non si riduce oltre un certo limite) a HDL </a:t>
            </a:r>
          </a:p>
          <a:p>
            <a:pPr lvl="1">
              <a:lnSpc>
                <a:spcPct val="80000"/>
              </a:lnSpc>
            </a:pPr>
            <a:r>
              <a:rPr lang="it-IT" sz="2400" dirty="0" smtClean="0"/>
              <a:t>Le IDL,  dopo aver ceduto apo E a HDL, si trasformano in </a:t>
            </a:r>
            <a:r>
              <a:rPr lang="it-IT" sz="2400" b="1" dirty="0" smtClean="0"/>
              <a:t>LDL</a:t>
            </a:r>
            <a:endParaRPr lang="it-IT" sz="2400" dirty="0" smtClean="0"/>
          </a:p>
          <a:p>
            <a:pPr marL="0" indent="0">
              <a:lnSpc>
                <a:spcPct val="80000"/>
              </a:lnSpc>
              <a:buNone/>
            </a:pPr>
            <a:endParaRPr lang="it-IT" sz="2800" dirty="0"/>
          </a:p>
        </p:txBody>
      </p:sp>
    </p:spTree>
    <p:extLst>
      <p:ext uri="{BB962C8B-B14F-4D97-AF65-F5344CB8AC3E}">
        <p14:creationId xmlns:p14="http://schemas.microsoft.com/office/powerpoint/2010/main" val="390012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a:t>Il destino delle VLDL </a:t>
            </a:r>
          </a:p>
        </p:txBody>
      </p:sp>
      <p:sp>
        <p:nvSpPr>
          <p:cNvPr id="8" name="Sottotitolo 7"/>
          <p:cNvSpPr>
            <a:spLocks noGrp="1"/>
          </p:cNvSpPr>
          <p:nvPr>
            <p:ph type="subTitle" idx="1"/>
          </p:nvPr>
        </p:nvSpPr>
        <p:spPr/>
        <p:txBody>
          <a:bodyPr/>
          <a:lstStyle/>
          <a:p>
            <a:r>
              <a:rPr lang="it-IT" dirty="0" smtClean="0"/>
              <a:t>1. secrezione dal fegato al sangue</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7</a:t>
            </a:fld>
            <a:endParaRPr lang="it-IT"/>
          </a:p>
        </p:txBody>
      </p:sp>
    </p:spTree>
    <p:extLst>
      <p:ext uri="{BB962C8B-B14F-4D97-AF65-F5344CB8AC3E}">
        <p14:creationId xmlns:p14="http://schemas.microsoft.com/office/powerpoint/2010/main" val="92282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smtClean="0"/>
              <a:t>Le due vie di </a:t>
            </a:r>
            <a:r>
              <a:rPr lang="it-IT" dirty="0" err="1" smtClean="0"/>
              <a:t>secrezionedi</a:t>
            </a:r>
            <a:r>
              <a:rPr lang="it-IT" dirty="0" smtClean="0"/>
              <a:t> chilomicroni e VLDL</a:t>
            </a:r>
            <a:endParaRPr lang="it-IT" dirty="0"/>
          </a:p>
        </p:txBody>
      </p:sp>
      <p:sp>
        <p:nvSpPr>
          <p:cNvPr id="4" name="Segnaposto data 3"/>
          <p:cNvSpPr>
            <a:spLocks noGrp="1"/>
          </p:cNvSpPr>
          <p:nvPr>
            <p:ph type="dt" sz="half" idx="10"/>
          </p:nvPr>
        </p:nvSpPr>
        <p:spPr/>
        <p:txBody>
          <a:bodyPr/>
          <a:lstStyle/>
          <a:p>
            <a:r>
              <a:rPr lang="it-IT" smtClean="0"/>
              <a:t>19/11/2019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FA61D6D4-3408-7444-968B-0E2E11989B4D}" type="slidenum">
              <a:rPr lang="it-IT" smtClean="0"/>
              <a:t>8</a:t>
            </a:fld>
            <a:endParaRPr lang="it-IT"/>
          </a:p>
        </p:txBody>
      </p:sp>
      <p:pic>
        <p:nvPicPr>
          <p:cNvPr id="8" name="Immagine 7"/>
          <p:cNvPicPr>
            <a:picLocks noChangeAspect="1"/>
          </p:cNvPicPr>
          <p:nvPr/>
        </p:nvPicPr>
        <p:blipFill>
          <a:blip r:embed="rId3"/>
          <a:stretch>
            <a:fillRect/>
          </a:stretch>
        </p:blipFill>
        <p:spPr>
          <a:xfrm>
            <a:off x="0" y="1417638"/>
            <a:ext cx="9144000" cy="5088583"/>
          </a:xfrm>
          <a:prstGeom prst="rect">
            <a:avLst/>
          </a:prstGeom>
        </p:spPr>
      </p:pic>
    </p:spTree>
    <p:extLst>
      <p:ext uri="{BB962C8B-B14F-4D97-AF65-F5344CB8AC3E}">
        <p14:creationId xmlns:p14="http://schemas.microsoft.com/office/powerpoint/2010/main" val="255083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pic>
        <p:nvPicPr>
          <p:cNvPr id="6" name="Immagine 5"/>
          <p:cNvPicPr>
            <a:picLocks noChangeAspect="1"/>
          </p:cNvPicPr>
          <p:nvPr/>
        </p:nvPicPr>
        <p:blipFill>
          <a:blip r:embed="rId3"/>
          <a:stretch>
            <a:fillRect/>
          </a:stretch>
        </p:blipFill>
        <p:spPr>
          <a:xfrm>
            <a:off x="127000" y="12700"/>
            <a:ext cx="8890000" cy="6819900"/>
          </a:xfrm>
          <a:prstGeom prst="rect">
            <a:avLst/>
          </a:prstGeom>
        </p:spPr>
      </p:pic>
      <p:sp>
        <p:nvSpPr>
          <p:cNvPr id="7" name="Segnaposto data 6"/>
          <p:cNvSpPr>
            <a:spLocks noGrp="1"/>
          </p:cNvSpPr>
          <p:nvPr>
            <p:ph type="dt" sz="half" idx="10"/>
          </p:nvPr>
        </p:nvSpPr>
        <p:spPr/>
        <p:txBody>
          <a:bodyPr/>
          <a:lstStyle/>
          <a:p>
            <a:r>
              <a:rPr lang="it-IT" smtClean="0"/>
              <a:t>19/11/2019</a:t>
            </a:r>
            <a:endParaRPr lang="it-IT"/>
          </a:p>
        </p:txBody>
      </p:sp>
      <p:sp>
        <p:nvSpPr>
          <p:cNvPr id="8" name="Segnaposto piè di pagina 7"/>
          <p:cNvSpPr>
            <a:spLocks noGrp="1"/>
          </p:cNvSpPr>
          <p:nvPr>
            <p:ph type="ftr" sz="quarter" idx="11"/>
          </p:nvPr>
        </p:nvSpPr>
        <p:spPr/>
        <p:txBody>
          <a:bodyPr/>
          <a:lstStyle/>
          <a:p>
            <a:r>
              <a:rPr lang="it-IT" smtClean="0"/>
              <a:t>091FA - BIOCHIMICA APPLICATA MEDICA  </a:t>
            </a:r>
            <a:endParaRPr lang="it-IT"/>
          </a:p>
        </p:txBody>
      </p:sp>
      <p:sp>
        <p:nvSpPr>
          <p:cNvPr id="9" name="Segnaposto numero diapositiva 8"/>
          <p:cNvSpPr>
            <a:spLocks noGrp="1"/>
          </p:cNvSpPr>
          <p:nvPr>
            <p:ph type="sldNum" sz="quarter" idx="12"/>
          </p:nvPr>
        </p:nvSpPr>
        <p:spPr/>
        <p:txBody>
          <a:bodyPr/>
          <a:lstStyle/>
          <a:p>
            <a:fld id="{FA61D6D4-3408-7444-968B-0E2E11989B4D}" type="slidenum">
              <a:rPr lang="it-IT" smtClean="0"/>
              <a:t>9</a:t>
            </a:fld>
            <a:endParaRPr lang="it-IT"/>
          </a:p>
        </p:txBody>
      </p:sp>
      <p:sp>
        <p:nvSpPr>
          <p:cNvPr id="10" name="Rettangolo 9"/>
          <p:cNvSpPr/>
          <p:nvPr/>
        </p:nvSpPr>
        <p:spPr>
          <a:xfrm>
            <a:off x="1923144" y="1"/>
            <a:ext cx="2921000" cy="3338286"/>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t"/>
          <a:lstStyle/>
          <a:p>
            <a:r>
              <a:rPr lang="it-IT" dirty="0" smtClean="0">
                <a:solidFill>
                  <a:srgbClr val="0000FF"/>
                </a:solidFill>
              </a:rPr>
              <a:t>1. </a:t>
            </a:r>
            <a:endParaRPr lang="it-IT" dirty="0">
              <a:solidFill>
                <a:srgbClr val="0000FF"/>
              </a:solidFill>
            </a:endParaRPr>
          </a:p>
        </p:txBody>
      </p:sp>
      <p:sp>
        <p:nvSpPr>
          <p:cNvPr id="11" name="Rettangolo 10"/>
          <p:cNvSpPr/>
          <p:nvPr/>
        </p:nvSpPr>
        <p:spPr>
          <a:xfrm rot="20844529">
            <a:off x="4566323" y="2295227"/>
            <a:ext cx="1678397" cy="3156857"/>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dirty="0" smtClean="0">
                <a:solidFill>
                  <a:srgbClr val="0000FF"/>
                </a:solidFill>
              </a:rPr>
              <a:t>2. </a:t>
            </a:r>
            <a:endParaRPr lang="it-IT" dirty="0">
              <a:solidFill>
                <a:srgbClr val="0000FF"/>
              </a:solidFill>
            </a:endParaRPr>
          </a:p>
        </p:txBody>
      </p:sp>
      <p:sp>
        <p:nvSpPr>
          <p:cNvPr id="12" name="Rettangolo 11"/>
          <p:cNvSpPr/>
          <p:nvPr/>
        </p:nvSpPr>
        <p:spPr>
          <a:xfrm>
            <a:off x="5514429" y="274638"/>
            <a:ext cx="1678397" cy="3156857"/>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t"/>
          <a:lstStyle/>
          <a:p>
            <a:r>
              <a:rPr lang="it-IT" dirty="0">
                <a:solidFill>
                  <a:srgbClr val="0000FF"/>
                </a:solidFill>
              </a:rPr>
              <a:t>3</a:t>
            </a:r>
            <a:r>
              <a:rPr lang="it-IT" dirty="0" smtClean="0">
                <a:solidFill>
                  <a:srgbClr val="0000FF"/>
                </a:solidFill>
              </a:rPr>
              <a:t>. </a:t>
            </a:r>
            <a:endParaRPr lang="it-IT" dirty="0">
              <a:solidFill>
                <a:srgbClr val="0000FF"/>
              </a:solidFill>
            </a:endParaRPr>
          </a:p>
        </p:txBody>
      </p:sp>
    </p:spTree>
    <p:extLst>
      <p:ext uri="{BB962C8B-B14F-4D97-AF65-F5344CB8AC3E}">
        <p14:creationId xmlns:p14="http://schemas.microsoft.com/office/powerpoint/2010/main" val="5577457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1444</TotalTime>
  <Words>3214</Words>
  <Application>Microsoft Macintosh PowerPoint</Application>
  <PresentationFormat>Presentazione su schermo (4:3)</PresentationFormat>
  <Paragraphs>678</Paragraphs>
  <Slides>47</Slides>
  <Notes>17</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Tema di Office</vt:lpstr>
      <vt:lpstr>Lezione 23</vt:lpstr>
      <vt:lpstr>Continuazione</vt:lpstr>
      <vt:lpstr>Presentazione di PowerPoint</vt:lpstr>
      <vt:lpstr>I triacilgliceroli nel fegato</vt:lpstr>
      <vt:lpstr>Anaplerosi e cataplerosi del ciclo di Krebs</vt:lpstr>
      <vt:lpstr>Il destino delle VLDL </vt:lpstr>
      <vt:lpstr>Il destino delle VLDL </vt:lpstr>
      <vt:lpstr>Le due vie di secrezionedi chilomicroni e VLDL</vt:lpstr>
      <vt:lpstr>Presentazione di PowerPoint</vt:lpstr>
      <vt:lpstr>Differenze tra Chilomicroni e VLDL</vt:lpstr>
      <vt:lpstr>Il destino delle VLDL </vt:lpstr>
      <vt:lpstr>La maturazione delle VLDL </vt:lpstr>
      <vt:lpstr>Il destino delle VLDL </vt:lpstr>
      <vt:lpstr>Il destino metabolico delle VLDL 1- maturazione e 2- interazione con LPL</vt:lpstr>
      <vt:lpstr>L’azione della LPL nell’endotelio vascolare</vt:lpstr>
      <vt:lpstr>Il destino delle VLDL </vt:lpstr>
      <vt:lpstr>Il destino metabolico delle VLDL 1- maturazione e 2- interazione con LPL</vt:lpstr>
      <vt:lpstr>Da VLDL a IDL</vt:lpstr>
      <vt:lpstr>Differenze tra VLDL e IDL</vt:lpstr>
      <vt:lpstr>Il destino delle IDL </vt:lpstr>
      <vt:lpstr>Il destino delle IDL </vt:lpstr>
      <vt:lpstr>Endocitosi delle IDL</vt:lpstr>
      <vt:lpstr>Endocitosi delle IDL grazie ad apoE, che ha elevata affinità per il recettore LDL</vt:lpstr>
      <vt:lpstr>Il destino delle IDL </vt:lpstr>
      <vt:lpstr>I TAG delle IDL sono idrolizzati dalla lipasi epatica. Le IDL diventano LDL</vt:lpstr>
      <vt:lpstr>Differenze tra IDL e LDL</vt:lpstr>
      <vt:lpstr> IDL a LDL</vt:lpstr>
      <vt:lpstr>L’endocitosi mediata da recettore di IDL e LDL</vt:lpstr>
      <vt:lpstr>Endocitosi delle LDL e destino metabolico intracellulare stesso principio per IDL</vt:lpstr>
      <vt:lpstr>L’endocitosi delle LDL è autolimitata </vt:lpstr>
      <vt:lpstr>L’esterificazione del colesterolo</vt:lpstr>
      <vt:lpstr>Le conseguenze dell’autolimitazione delle’endocitosi di IDL e LDL</vt:lpstr>
      <vt:lpstr>Perché le LDL tendono a restare in circolo</vt:lpstr>
      <vt:lpstr>Da LDL a LDLox</vt:lpstr>
      <vt:lpstr>Oxy-cholesterol</vt:lpstr>
      <vt:lpstr>Fosfolipidi ossidati</vt:lpstr>
      <vt:lpstr>Le code dei fosfolipidi accorciate e ossidate sporgono all’esterno delle LDL </vt:lpstr>
      <vt:lpstr>Conseguenze dell’elevato livello di LDL nel sangue </vt:lpstr>
      <vt:lpstr>Riassunto</vt:lpstr>
      <vt:lpstr>HDL</vt:lpstr>
      <vt:lpstr>Caratteristiche delle HDL rispetto alle LDL</vt:lpstr>
      <vt:lpstr>Origine delle HDL  da ApoA-1 alla nanoparticella pre beta HDL</vt:lpstr>
      <vt:lpstr>Maturazione della pre beta HDL </vt:lpstr>
      <vt:lpstr>Presentazione di PowerPoint</vt:lpstr>
      <vt:lpstr>fine</vt:lpstr>
      <vt:lpstr>Presentazione di PowerPoint</vt:lpstr>
      <vt:lpstr>fine</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Sabina Passamonti</dc:creator>
  <cp:lastModifiedBy>Sabina Passamonti</cp:lastModifiedBy>
  <cp:revision>110</cp:revision>
  <cp:lastPrinted>2019-11-19T20:41:34Z</cp:lastPrinted>
  <dcterms:created xsi:type="dcterms:W3CDTF">2019-11-19T08:33:32Z</dcterms:created>
  <dcterms:modified xsi:type="dcterms:W3CDTF">2019-11-20T13:11:23Z</dcterms:modified>
</cp:coreProperties>
</file>