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ra%20La%20Suerte\Documents\decomposition\H2O2\H2O2%20%23exp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it-IT" sz="1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</a:t>
            </a:r>
            <a:r>
              <a:rPr lang="it-IT" sz="1800" b="1" baseline="-25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800" b="1" baseline="-25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Foglio1!$T$34:$T$36</c:f>
                <c:numCache>
                  <c:formatCode>General</c:formatCode>
                  <c:ptCount val="3"/>
                  <c:pt idx="0">
                    <c:v>7.6738999999896765E-2</c:v>
                  </c:pt>
                  <c:pt idx="1">
                    <c:v>0.73204340377535515</c:v>
                  </c:pt>
                  <c:pt idx="2">
                    <c:v>0.3194899342660707</c:v>
                  </c:pt>
                </c:numCache>
              </c:numRef>
            </c:plus>
            <c:minus>
              <c:numRef>
                <c:f>Foglio1!$T$34:$T$36</c:f>
                <c:numCache>
                  <c:formatCode>General</c:formatCode>
                  <c:ptCount val="3"/>
                  <c:pt idx="0">
                    <c:v>7.6738999999896765E-2</c:v>
                  </c:pt>
                  <c:pt idx="1">
                    <c:v>0.73204340377535515</c:v>
                  </c:pt>
                  <c:pt idx="2">
                    <c:v>0.3194899342660707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Foglio1!$Q$34:$Q$36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30</c:v>
                </c:pt>
              </c:numCache>
            </c:numRef>
          </c:cat>
          <c:val>
            <c:numRef>
              <c:f>Foglio1!$S$34:$S$36</c:f>
              <c:numCache>
                <c:formatCode>General</c:formatCode>
                <c:ptCount val="3"/>
                <c:pt idx="0">
                  <c:v>12.905454000000001</c:v>
                </c:pt>
                <c:pt idx="1">
                  <c:v>9.5289380000000019</c:v>
                </c:pt>
                <c:pt idx="2">
                  <c:v>7.2779273333333343</c:v>
                </c:pt>
              </c:numCache>
            </c:numRef>
          </c:val>
        </c:ser>
        <c:ser>
          <c:idx val="0"/>
          <c:order val="1"/>
          <c:spPr>
            <a:solidFill>
              <a:schemeClr val="tx1"/>
            </a:solidFill>
            <a:ln w="19050" cap="rnd">
              <a:solidFill>
                <a:schemeClr val="tx1"/>
              </a:solidFill>
              <a:round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Foglio1!$T$38:$T$40</c:f>
                <c:numCache>
                  <c:formatCode>General</c:formatCode>
                  <c:ptCount val="3"/>
                  <c:pt idx="0">
                    <c:v>7.6738999999896765E-2</c:v>
                  </c:pt>
                  <c:pt idx="1">
                    <c:v>1.0015346018038167</c:v>
                  </c:pt>
                  <c:pt idx="2">
                    <c:v>1.0447031494282657</c:v>
                  </c:pt>
                </c:numCache>
              </c:numRef>
            </c:plus>
            <c:minus>
              <c:numRef>
                <c:f>Foglio1!$T$38:$T$40</c:f>
                <c:numCache>
                  <c:formatCode>General</c:formatCode>
                  <c:ptCount val="3"/>
                  <c:pt idx="0">
                    <c:v>7.6738999999896765E-2</c:v>
                  </c:pt>
                  <c:pt idx="1">
                    <c:v>1.0015346018038167</c:v>
                  </c:pt>
                  <c:pt idx="2">
                    <c:v>1.0447031494282657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Foglio1!$Q$38:$Q$40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30</c:v>
                </c:pt>
              </c:numCache>
            </c:numRef>
          </c:cat>
          <c:val>
            <c:numRef>
              <c:f>Foglio1!$S$38:$S$40</c:f>
              <c:numCache>
                <c:formatCode>General</c:formatCode>
                <c:ptCount val="3"/>
                <c:pt idx="0">
                  <c:v>12.905454000000001</c:v>
                </c:pt>
                <c:pt idx="1">
                  <c:v>6.6640153333333343</c:v>
                </c:pt>
                <c:pt idx="2">
                  <c:v>3.9014113333333338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051840"/>
        <c:axId val="192054016"/>
      </c:barChart>
      <c:catAx>
        <c:axId val="1920518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it-IT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Minuti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92054016"/>
        <c:crosses val="autoZero"/>
        <c:auto val="1"/>
        <c:lblAlgn val="ctr"/>
        <c:lblOffset val="100"/>
        <c:noMultiLvlLbl val="0"/>
      </c:catAx>
      <c:valAx>
        <c:axId val="192054016"/>
        <c:scaling>
          <c:orientation val="minMax"/>
          <c:max val="1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it-IT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it-IT" b="1" baseline="-25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it-IT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it-IT" b="1" baseline="-25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it-IT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µM</a:t>
                </a:r>
                <a:endParaRPr lang="it-IT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92051840"/>
        <c:crosses val="autoZero"/>
        <c:crossBetween val="between"/>
        <c:majorUnit val="4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DC1F7F-BB99-4E30-94C3-C6CA61F4541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4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855E1-34E3-4253-81E3-057BC716170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8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56D06-C51F-4803-9C8A-41EAF472355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C7F62-E2BC-4BC7-AA21-D4B873C1395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8EEE6-F6AD-4425-BE1E-76A4F1450AC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9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A81EB-7934-4883-8180-C089F63BD35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6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5CCB8-AC87-4D88-83FE-9AC34A900A2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4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8A848-556C-4D32-BD5D-1D5C1A47308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9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02FDD-FBE1-45BB-AECD-26A1F44B1D6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6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36413-709D-4589-ADD4-16459B9C05F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9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9FDE2-B20F-4AC5-AADD-78FA939ECC4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9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0D7E92D-0F06-4932-B1D7-A542A16F282B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4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3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2.png"/><Relationship Id="rId7" Type="http://schemas.openxmlformats.org/officeDocument/2006/relationships/image" Target="../media/image6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2.png"/><Relationship Id="rId7" Type="http://schemas.openxmlformats.org/officeDocument/2006/relationships/image" Target="../media/image6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48"/>
          <p:cNvGrpSpPr>
            <a:grpSpLocks/>
          </p:cNvGrpSpPr>
          <p:nvPr/>
        </p:nvGrpSpPr>
        <p:grpSpPr bwMode="auto">
          <a:xfrm>
            <a:off x="4989513" y="333375"/>
            <a:ext cx="4062412" cy="5919788"/>
            <a:chOff x="293780" y="560098"/>
            <a:chExt cx="4062196" cy="5919544"/>
          </a:xfrm>
        </p:grpSpPr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13245" r="29166" b="13245"/>
            <a:stretch>
              <a:fillRect/>
            </a:stretch>
          </p:blipFill>
          <p:spPr bwMode="auto">
            <a:xfrm>
              <a:off x="293780" y="560098"/>
              <a:ext cx="4062196" cy="5919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asellaDiTesto 35"/>
            <p:cNvSpPr txBox="1">
              <a:spLocks noChangeArrowheads="1"/>
            </p:cNvSpPr>
            <p:nvPr/>
          </p:nvSpPr>
          <p:spPr bwMode="auto">
            <a:xfrm>
              <a:off x="1886442" y="2780928"/>
              <a:ext cx="172819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200" i="1">
                  <a:solidFill>
                    <a:srgbClr val="C00000"/>
                  </a:solidFill>
                  <a:latin typeface="Arial" panose="020B0604020202020204" pitchFamily="34" charset="0"/>
                </a:rPr>
                <a:t>Xanthoparmelia</a:t>
              </a:r>
            </a:p>
          </p:txBody>
        </p:sp>
        <p:sp>
          <p:nvSpPr>
            <p:cNvPr id="21" name="CasellaDiTesto 37"/>
            <p:cNvSpPr txBox="1">
              <a:spLocks noChangeArrowheads="1"/>
            </p:cNvSpPr>
            <p:nvPr/>
          </p:nvSpPr>
          <p:spPr bwMode="auto">
            <a:xfrm>
              <a:off x="2174528" y="942628"/>
              <a:ext cx="172819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200" i="1">
                  <a:solidFill>
                    <a:srgbClr val="C00000"/>
                  </a:solidFill>
                  <a:latin typeface="Arial" panose="020B0604020202020204" pitchFamily="34" charset="0"/>
                </a:rPr>
                <a:t>Parmotrema</a:t>
              </a:r>
            </a:p>
          </p:txBody>
        </p:sp>
        <p:sp>
          <p:nvSpPr>
            <p:cNvPr id="22" name="CasellaDiTesto 39"/>
            <p:cNvSpPr txBox="1">
              <a:spLocks noChangeArrowheads="1"/>
            </p:cNvSpPr>
            <p:nvPr/>
          </p:nvSpPr>
          <p:spPr bwMode="auto">
            <a:xfrm>
              <a:off x="2026320" y="1447264"/>
              <a:ext cx="846093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800" i="1">
                  <a:solidFill>
                    <a:srgbClr val="C00000"/>
                  </a:solidFill>
                  <a:latin typeface="Arial" panose="020B0604020202020204" pitchFamily="34" charset="0"/>
                </a:rPr>
                <a:t>Flavoparmelia</a:t>
              </a:r>
            </a:p>
          </p:txBody>
        </p:sp>
        <p:sp>
          <p:nvSpPr>
            <p:cNvPr id="23" name="CasellaDiTesto 40"/>
            <p:cNvSpPr txBox="1">
              <a:spLocks noChangeArrowheads="1"/>
            </p:cNvSpPr>
            <p:nvPr/>
          </p:nvSpPr>
          <p:spPr bwMode="auto">
            <a:xfrm>
              <a:off x="1873742" y="1832124"/>
              <a:ext cx="846093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800" i="1">
                  <a:solidFill>
                    <a:srgbClr val="C00000"/>
                  </a:solidFill>
                  <a:latin typeface="Arial" panose="020B0604020202020204" pitchFamily="34" charset="0"/>
                </a:rPr>
                <a:t>Punctelia</a:t>
              </a:r>
            </a:p>
          </p:txBody>
        </p:sp>
        <p:sp>
          <p:nvSpPr>
            <p:cNvPr id="24" name="CasellaDiTesto 41"/>
            <p:cNvSpPr txBox="1">
              <a:spLocks noChangeArrowheads="1"/>
            </p:cNvSpPr>
            <p:nvPr/>
          </p:nvSpPr>
          <p:spPr bwMode="auto">
            <a:xfrm>
              <a:off x="2474766" y="6060211"/>
              <a:ext cx="846093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800" i="1">
                  <a:solidFill>
                    <a:srgbClr val="C00000"/>
                  </a:solidFill>
                  <a:latin typeface="Arial" panose="020B0604020202020204" pitchFamily="34" charset="0"/>
                </a:rPr>
                <a:t>Melanelixia</a:t>
              </a:r>
            </a:p>
          </p:txBody>
        </p:sp>
      </p:grpSp>
      <p:sp>
        <p:nvSpPr>
          <p:cNvPr id="26" name="Rettangolo 36"/>
          <p:cNvSpPr>
            <a:spLocks noChangeArrowheads="1"/>
          </p:cNvSpPr>
          <p:nvPr/>
        </p:nvSpPr>
        <p:spPr bwMode="auto">
          <a:xfrm>
            <a:off x="354013" y="6283325"/>
            <a:ext cx="8697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rgbClr val="000000"/>
                </a:solidFill>
                <a:latin typeface="Arial"/>
              </a:rPr>
              <a:t>Crespo, A., </a:t>
            </a:r>
            <a:r>
              <a:rPr lang="en-US" altLang="it-IT" sz="1200" dirty="0" err="1">
                <a:solidFill>
                  <a:srgbClr val="000000"/>
                </a:solidFill>
                <a:latin typeface="Arial"/>
              </a:rPr>
              <a:t>Divakar</a:t>
            </a:r>
            <a:r>
              <a:rPr lang="en-US" altLang="it-IT" sz="1200" dirty="0">
                <a:solidFill>
                  <a:srgbClr val="000000"/>
                </a:solidFill>
                <a:latin typeface="Arial"/>
              </a:rPr>
              <a:t>, P. K., &amp; </a:t>
            </a:r>
            <a:r>
              <a:rPr lang="en-US" altLang="it-IT" sz="1200" dirty="0" err="1">
                <a:solidFill>
                  <a:srgbClr val="000000"/>
                </a:solidFill>
                <a:latin typeface="Arial"/>
              </a:rPr>
              <a:t>Hawksworth</a:t>
            </a:r>
            <a:r>
              <a:rPr lang="en-US" altLang="it-IT" sz="1200" dirty="0">
                <a:solidFill>
                  <a:srgbClr val="000000"/>
                </a:solidFill>
                <a:latin typeface="Arial"/>
              </a:rPr>
              <a:t>, D. L. (2011). Generic concepts in parmelioid lichens, and the phylogenetic value of characters used in their circumscription. </a:t>
            </a:r>
            <a:r>
              <a:rPr lang="en-US" altLang="it-IT" sz="1200" i="1" dirty="0">
                <a:solidFill>
                  <a:srgbClr val="000000"/>
                </a:solidFill>
                <a:latin typeface="Arial"/>
              </a:rPr>
              <a:t>The Lichenologist</a:t>
            </a:r>
            <a:r>
              <a:rPr lang="en-US" altLang="it-IT" sz="1200" dirty="0">
                <a:solidFill>
                  <a:srgbClr val="000000"/>
                </a:solidFill>
                <a:latin typeface="Arial"/>
              </a:rPr>
              <a:t>, </a:t>
            </a:r>
            <a:r>
              <a:rPr lang="en-US" altLang="it-IT" sz="1200" i="1" dirty="0" smtClean="0">
                <a:solidFill>
                  <a:srgbClr val="000000"/>
                </a:solidFill>
                <a:latin typeface="Arial"/>
              </a:rPr>
              <a:t>43</a:t>
            </a:r>
            <a:r>
              <a:rPr lang="en-US" alt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it-IT" sz="1200" dirty="0">
                <a:solidFill>
                  <a:srgbClr val="000000"/>
                </a:solidFill>
                <a:latin typeface="Arial"/>
              </a:rPr>
              <a:t>511-535.</a:t>
            </a:r>
            <a:endParaRPr lang="it-IT" altLang="it-IT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ttangolo 42"/>
          <p:cNvSpPr>
            <a:spLocks noChangeArrowheads="1"/>
          </p:cNvSpPr>
          <p:nvPr/>
        </p:nvSpPr>
        <p:spPr bwMode="auto">
          <a:xfrm>
            <a:off x="354014" y="4769857"/>
            <a:ext cx="44310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altLang="it-IT" sz="1600" dirty="0" err="1">
                <a:solidFill>
                  <a:srgbClr val="000000"/>
                </a:solidFill>
                <a:latin typeface="Arial"/>
              </a:rPr>
              <a:t>Atranorin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US" altLang="it-IT" sz="1600" dirty="0" err="1">
                <a:solidFill>
                  <a:srgbClr val="000000"/>
                </a:solidFill>
                <a:latin typeface="Arial"/>
              </a:rPr>
              <a:t>usnic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 acids are the compounds responsible for the grey and yellow green </a:t>
            </a:r>
            <a:r>
              <a:rPr lang="it-IT" altLang="it-IT" sz="1600" dirty="0" err="1">
                <a:solidFill>
                  <a:srgbClr val="000000"/>
                </a:solidFill>
                <a:latin typeface="Arial"/>
              </a:rPr>
              <a:t>upper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600" dirty="0" err="1">
                <a:solidFill>
                  <a:srgbClr val="000000"/>
                </a:solidFill>
                <a:latin typeface="Arial"/>
              </a:rPr>
              <a:t>surface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, </a:t>
            </a:r>
            <a:r>
              <a:rPr lang="it-IT" altLang="it-IT" sz="1600" dirty="0" err="1">
                <a:solidFill>
                  <a:srgbClr val="000000"/>
                </a:solidFill>
                <a:latin typeface="Arial"/>
              </a:rPr>
              <a:t>respectively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, in 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parmelioid lichens. </a:t>
            </a:r>
            <a:r>
              <a:rPr lang="en-US" altLang="it-IT" sz="1600" b="1" dirty="0">
                <a:solidFill>
                  <a:srgbClr val="000000"/>
                </a:solidFill>
                <a:latin typeface="Arial"/>
              </a:rPr>
              <a:t>Likewise, brown to almost black surfaces are due to </a:t>
            </a:r>
            <a:r>
              <a:rPr lang="en-US" altLang="it-IT" sz="1600" b="1" dirty="0" err="1">
                <a:solidFill>
                  <a:srgbClr val="000000"/>
                </a:solidFill>
                <a:latin typeface="Arial"/>
              </a:rPr>
              <a:t>melanins</a:t>
            </a:r>
            <a:r>
              <a:rPr lang="en-US" altLang="it-IT" sz="1600" b="1" dirty="0">
                <a:solidFill>
                  <a:srgbClr val="000000"/>
                </a:solidFill>
                <a:latin typeface="Arial"/>
              </a:rPr>
              <a:t>.”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.</a:t>
            </a:r>
            <a:endParaRPr lang="it-IT" altLang="it-IT" sz="16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" name="Gruppo 1"/>
          <p:cNvGrpSpPr>
            <a:grpSpLocks/>
          </p:cNvGrpSpPr>
          <p:nvPr/>
        </p:nvGrpSpPr>
        <p:grpSpPr bwMode="auto">
          <a:xfrm>
            <a:off x="354013" y="1001961"/>
            <a:ext cx="4434011" cy="3507159"/>
            <a:chOff x="354013" y="569913"/>
            <a:chExt cx="4829175" cy="3795712"/>
          </a:xfrm>
        </p:grpSpPr>
        <p:pic>
          <p:nvPicPr>
            <p:cNvPr id="29" name="Picture 14" descr="http://www2.ac-lille.fr/myconord/Photos_AFL/Photos_AFL_F/Phot_F/Flavoparmelia_caperata_G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" t="15787" r="32269" b="3528"/>
            <a:stretch>
              <a:fillRect/>
            </a:stretch>
          </p:blipFill>
          <p:spPr bwMode="auto">
            <a:xfrm>
              <a:off x="354013" y="576263"/>
              <a:ext cx="2403475" cy="143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6" descr="http://www2.ac-lille.fr/myconord/Photos_AFL/Photos_AFL_M/Phot_M/Melanelixia_subaurifera_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" t="941" r="1262" b="18060"/>
            <a:stretch>
              <a:fillRect/>
            </a:stretch>
          </p:blipFill>
          <p:spPr bwMode="auto">
            <a:xfrm>
              <a:off x="354013" y="3397250"/>
              <a:ext cx="2403475" cy="96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8" descr="tra le dune di Porto Liscia ( Santa Teresa Gallura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9" t="26102" r="5042" b="9639"/>
            <a:stretch>
              <a:fillRect/>
            </a:stretch>
          </p:blipFill>
          <p:spPr bwMode="auto">
            <a:xfrm>
              <a:off x="354013" y="2011363"/>
              <a:ext cx="2317750" cy="146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0" descr="http://www.moose-flechten-umwelt.de/Punctelia%20borreri_12sk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313" y="569913"/>
              <a:ext cx="2555875" cy="232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2" descr="http://www.lichenology.info/doc/images/XALO100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663" y="2897188"/>
              <a:ext cx="2546350" cy="146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ttangolo 33"/>
          <p:cNvSpPr/>
          <p:nvPr/>
        </p:nvSpPr>
        <p:spPr>
          <a:xfrm>
            <a:off x="354013" y="393983"/>
            <a:ext cx="185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0000"/>
                </a:solidFill>
              </a:rPr>
              <a:t>2) </a:t>
            </a:r>
            <a:r>
              <a:rPr lang="it-IT" altLang="it-IT" sz="2400" b="1" dirty="0" err="1">
                <a:solidFill>
                  <a:srgbClr val="000000"/>
                </a:solidFill>
              </a:rPr>
              <a:t>Melanins</a:t>
            </a:r>
            <a:endParaRPr lang="it-IT" altLang="it-IT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"/>
          <p:cNvGrpSpPr>
            <a:grpSpLocks/>
          </p:cNvGrpSpPr>
          <p:nvPr/>
        </p:nvGrpSpPr>
        <p:grpSpPr bwMode="auto">
          <a:xfrm>
            <a:off x="6078539" y="2749550"/>
            <a:ext cx="2573428" cy="1933765"/>
            <a:chOff x="5684838" y="3197225"/>
            <a:chExt cx="2574925" cy="1933765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838" y="3197225"/>
              <a:ext cx="1252537" cy="91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275" y="3197225"/>
              <a:ext cx="1228725" cy="936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275" y="4211638"/>
              <a:ext cx="1228725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838" y="4211638"/>
              <a:ext cx="1252537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7997826" y="3897502"/>
              <a:ext cx="257175" cy="238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 b="1" dirty="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7</a:t>
              </a: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6679357" y="4892865"/>
              <a:ext cx="257175" cy="238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 b="1" dirty="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8</a:t>
              </a:r>
            </a:p>
          </p:txBody>
        </p: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8002588" y="4881942"/>
              <a:ext cx="257175" cy="238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 b="1" dirty="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9</a:t>
              </a:r>
            </a:p>
          </p:txBody>
        </p:sp>
      </p:grpSp>
      <p:pic>
        <p:nvPicPr>
          <p:cNvPr id="42" name="Picture 2" descr="Image result for melanelixia glabratu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8"/>
          <a:stretch/>
        </p:blipFill>
        <p:spPr bwMode="auto">
          <a:xfrm>
            <a:off x="3878807" y="2729538"/>
            <a:ext cx="1278982" cy="9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32"/>
          <p:cNvGrpSpPr>
            <a:grpSpLocks/>
          </p:cNvGrpSpPr>
          <p:nvPr/>
        </p:nvGrpSpPr>
        <p:grpSpPr bwMode="auto">
          <a:xfrm>
            <a:off x="400050" y="472827"/>
            <a:ext cx="4919663" cy="2524125"/>
            <a:chOff x="400720" y="455900"/>
            <a:chExt cx="5742643" cy="3322079"/>
          </a:xfrm>
        </p:grpSpPr>
        <p:pic>
          <p:nvPicPr>
            <p:cNvPr id="3" name="Immagin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20" y="726387"/>
              <a:ext cx="2401380" cy="305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9" t="13919" r="11310" b="16112"/>
            <a:stretch>
              <a:fillRect/>
            </a:stretch>
          </p:blipFill>
          <p:spPr bwMode="auto">
            <a:xfrm>
              <a:off x="3139313" y="455900"/>
              <a:ext cx="3004050" cy="2580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e 4"/>
            <p:cNvSpPr/>
            <p:nvPr/>
          </p:nvSpPr>
          <p:spPr>
            <a:xfrm>
              <a:off x="1714542" y="1116137"/>
              <a:ext cx="129714" cy="13789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400">
                <a:solidFill>
                  <a:srgbClr val="FFFFFF"/>
                </a:solidFill>
              </a:endParaRPr>
            </a:p>
          </p:txBody>
        </p:sp>
        <p:cxnSp>
          <p:nvCxnSpPr>
            <p:cNvPr id="6" name="Connettore 2 5"/>
            <p:cNvCxnSpPr>
              <a:stCxn id="5" idx="6"/>
            </p:cNvCxnSpPr>
            <p:nvPr/>
          </p:nvCxnSpPr>
          <p:spPr>
            <a:xfrm>
              <a:off x="1844257" y="1185087"/>
              <a:ext cx="1250817" cy="401157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onnettore 2 6"/>
          <p:cNvCxnSpPr/>
          <p:nvPr/>
        </p:nvCxnSpPr>
        <p:spPr>
          <a:xfrm>
            <a:off x="5029200" y="1079252"/>
            <a:ext cx="1487488" cy="35718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3876675" y="1307852"/>
            <a:ext cx="155575" cy="1463675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4787900" y="1436440"/>
            <a:ext cx="1728788" cy="1335087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1258888" y="1307852"/>
            <a:ext cx="1895475" cy="1463675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2" y="2747963"/>
            <a:ext cx="1287463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475215" y="3429001"/>
            <a:ext cx="257175" cy="236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0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</a:p>
        </p:txBody>
      </p:sp>
      <p:grpSp>
        <p:nvGrpSpPr>
          <p:cNvPr id="13" name="Gruppo 1"/>
          <p:cNvGrpSpPr>
            <a:grpSpLocks/>
          </p:cNvGrpSpPr>
          <p:nvPr/>
        </p:nvGrpSpPr>
        <p:grpSpPr bwMode="auto">
          <a:xfrm>
            <a:off x="2509838" y="2749550"/>
            <a:ext cx="4812697" cy="1922462"/>
            <a:chOff x="2520950" y="3213100"/>
            <a:chExt cx="4812697" cy="1922462"/>
          </a:xfrm>
        </p:grpSpPr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50" y="3213100"/>
              <a:ext cx="1287463" cy="920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8" t="13779" r="18320" b="9821"/>
            <a:stretch>
              <a:fillRect/>
            </a:stretch>
          </p:blipFill>
          <p:spPr bwMode="auto">
            <a:xfrm>
              <a:off x="3183532" y="4217987"/>
              <a:ext cx="1281112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2048" t="13779" r="18320" b="982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563938" y="3908425"/>
              <a:ext cx="257175" cy="238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 b="1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3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4911725" y="3903663"/>
              <a:ext cx="257175" cy="238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 b="1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4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4207469" y="4897437"/>
              <a:ext cx="257175" cy="238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 b="1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5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7076472" y="3918330"/>
              <a:ext cx="257175" cy="238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 b="1" dirty="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6</a:t>
              </a:r>
            </a:p>
          </p:txBody>
        </p:sp>
      </p:grp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6015254" y="4685092"/>
            <a:ext cx="2112962" cy="13874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6:</a:t>
            </a:r>
            <a:r>
              <a:rPr lang="it-IT" altLang="it-IT" sz="1400" i="1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it-IT" altLang="it-IT" sz="1400" i="1" dirty="0" err="1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Physconia</a:t>
            </a:r>
            <a:r>
              <a:rPr lang="it-IT" altLang="it-IT" sz="1400" i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it-IT" altLang="it-IT" sz="1400" i="1" dirty="0" err="1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grisea</a:t>
            </a:r>
            <a:r>
              <a:rPr lang="it-IT" altLang="it-IT" sz="1400" i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endParaRPr lang="it-IT" altLang="it-IT" sz="14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7: </a:t>
            </a:r>
            <a:r>
              <a:rPr lang="it-IT" altLang="it-IT" sz="1400" i="1" dirty="0" err="1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Physconia</a:t>
            </a:r>
            <a:r>
              <a:rPr lang="it-IT" altLang="it-IT" sz="1400" i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distorta</a:t>
            </a:r>
            <a:r>
              <a:rPr lang="it-IT" altLang="it-IT" sz="1400" i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endParaRPr lang="it-IT" altLang="it-IT" sz="14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8: </a:t>
            </a:r>
            <a:r>
              <a:rPr lang="it-IT" altLang="it-IT" sz="1400" i="1" dirty="0" err="1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Punctelia</a:t>
            </a:r>
            <a:r>
              <a:rPr lang="it-IT" altLang="it-IT" sz="1400" i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it-IT" altLang="it-IT" sz="1400" i="1" dirty="0" err="1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subrudecta</a:t>
            </a:r>
            <a:r>
              <a:rPr lang="it-IT" altLang="it-IT" sz="1400" i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</a:p>
          <a:p>
            <a:pPr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9</a:t>
            </a:r>
            <a:r>
              <a:rPr lang="it-IT" altLang="it-IT" sz="1400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: </a:t>
            </a:r>
            <a:r>
              <a:rPr lang="it-IT" altLang="it-IT" sz="1400" i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Xanthoria parietina</a:t>
            </a:r>
            <a:endParaRPr lang="it-IT" altLang="it-IT" sz="14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32" name="Gruppo 10"/>
          <p:cNvGrpSpPr>
            <a:grpSpLocks/>
          </p:cNvGrpSpPr>
          <p:nvPr/>
        </p:nvGrpSpPr>
        <p:grpSpPr bwMode="auto">
          <a:xfrm>
            <a:off x="6100763" y="1012825"/>
            <a:ext cx="2822575" cy="1389063"/>
            <a:chOff x="6100763" y="1012825"/>
            <a:chExt cx="2822575" cy="1388377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575" y="1012825"/>
              <a:ext cx="1228725" cy="93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7735888" y="1709738"/>
              <a:ext cx="257175" cy="2365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 b="1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1</a:t>
              </a:r>
            </a:p>
          </p:txBody>
        </p:sp>
        <p:sp>
          <p:nvSpPr>
            <p:cNvPr id="35" name="Rettangolo 60"/>
            <p:cNvSpPr>
              <a:spLocks noChangeArrowheads="1"/>
            </p:cNvSpPr>
            <p:nvPr/>
          </p:nvSpPr>
          <p:spPr bwMode="auto">
            <a:xfrm>
              <a:off x="6100763" y="2025650"/>
              <a:ext cx="2822575" cy="375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it-IT" altLang="it-IT" sz="1400">
                  <a:solidFill>
                    <a:srgbClr val="000000"/>
                  </a:solidFill>
                  <a:latin typeface="Arial" panose="020B0604020202020204" pitchFamily="34" charset="0"/>
                </a:rPr>
                <a:t>1: </a:t>
              </a:r>
              <a:r>
                <a:rPr lang="it-IT" altLang="it-IT" sz="1400" i="1">
                  <a:solidFill>
                    <a:srgbClr val="0070C0"/>
                  </a:solidFill>
                  <a:latin typeface="Arial" panose="020B0604020202020204" pitchFamily="34" charset="0"/>
                </a:rPr>
                <a:t>Hypogymnia physodes</a:t>
              </a:r>
            </a:p>
          </p:txBody>
        </p:sp>
      </p:grpSp>
      <p:sp>
        <p:nvSpPr>
          <p:cNvPr id="36" name="Rettangolo 61"/>
          <p:cNvSpPr>
            <a:spLocks noChangeArrowheads="1"/>
          </p:cNvSpPr>
          <p:nvPr/>
        </p:nvSpPr>
        <p:spPr bwMode="auto">
          <a:xfrm>
            <a:off x="333802" y="3685617"/>
            <a:ext cx="1501894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</a:rPr>
              <a:t>2: </a:t>
            </a:r>
            <a:r>
              <a:rPr lang="it-IT" altLang="it-IT" sz="1400" i="1" dirty="0" err="1">
                <a:solidFill>
                  <a:srgbClr val="0070C0"/>
                </a:solidFill>
                <a:latin typeface="Arial" panose="020B0604020202020204" pitchFamily="34" charset="0"/>
              </a:rPr>
              <a:t>Xanthoparmelia</a:t>
            </a:r>
            <a:r>
              <a:rPr lang="it-IT" altLang="it-IT" sz="1400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400" i="1" dirty="0" err="1">
                <a:solidFill>
                  <a:srgbClr val="0070C0"/>
                </a:solidFill>
                <a:latin typeface="Arial" panose="020B0604020202020204" pitchFamily="34" charset="0"/>
              </a:rPr>
              <a:t>loxodes</a:t>
            </a:r>
            <a:endParaRPr lang="it-IT" altLang="it-IT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Rettangolo 62"/>
          <p:cNvSpPr>
            <a:spLocks noChangeArrowheads="1"/>
          </p:cNvSpPr>
          <p:nvPr/>
        </p:nvSpPr>
        <p:spPr bwMode="auto">
          <a:xfrm>
            <a:off x="2457287" y="4679273"/>
            <a:ext cx="229711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</a:rPr>
              <a:t>3: </a:t>
            </a:r>
            <a:r>
              <a:rPr lang="it-IT" altLang="it-IT" sz="1400" i="1" dirty="0">
                <a:solidFill>
                  <a:srgbClr val="0070C0"/>
                </a:solidFill>
                <a:latin typeface="Arial" panose="020B0604020202020204" pitchFamily="34" charset="0"/>
              </a:rPr>
              <a:t>Flavoparmelia caperata </a:t>
            </a:r>
            <a:endParaRPr lang="it-IT" altLang="it-IT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</a:rPr>
              <a:t>4: </a:t>
            </a:r>
            <a:r>
              <a:rPr lang="it-IT" altLang="it-IT" sz="1400" i="1" dirty="0" err="1">
                <a:solidFill>
                  <a:srgbClr val="0070C0"/>
                </a:solidFill>
                <a:latin typeface="Arial" panose="020B0604020202020204" pitchFamily="34" charset="0"/>
              </a:rPr>
              <a:t>Melanelixia</a:t>
            </a:r>
            <a:r>
              <a:rPr lang="it-IT" altLang="it-IT" sz="1400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400" i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glabratula</a:t>
            </a:r>
            <a:r>
              <a:rPr lang="it-IT" altLang="it-IT" sz="14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it-IT" altLang="it-IT" sz="14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</a:rPr>
              <a:t>5: </a:t>
            </a:r>
            <a:r>
              <a:rPr lang="it-IT" altLang="it-IT" sz="1400" i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Punctelia</a:t>
            </a:r>
            <a:r>
              <a:rPr lang="it-IT" altLang="it-IT" sz="1400" i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400" i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borreri</a:t>
            </a:r>
            <a:r>
              <a:rPr lang="it-IT" altLang="it-IT" sz="1400" i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it-IT" altLang="it-IT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Material and methods – Species selection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400050" y="6111827"/>
            <a:ext cx="834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Blue and red text refer to species belonging to the family of </a:t>
            </a:r>
            <a:r>
              <a:rPr lang="en-GB" dirty="0" err="1">
                <a:solidFill>
                  <a:srgbClr val="0070C0"/>
                </a:solidFill>
              </a:rPr>
              <a:t>Parmeliaceae</a:t>
            </a:r>
            <a:r>
              <a:rPr lang="en-GB" dirty="0">
                <a:solidFill>
                  <a:srgbClr val="000000"/>
                </a:solidFill>
              </a:rPr>
              <a:t> and to the order of </a:t>
            </a:r>
            <a:r>
              <a:rPr lang="en-GB" dirty="0" err="1">
                <a:solidFill>
                  <a:srgbClr val="FF0000"/>
                </a:solidFill>
              </a:rPr>
              <a:t>Teloschistales</a:t>
            </a:r>
            <a:r>
              <a:rPr lang="en-GB" dirty="0">
                <a:solidFill>
                  <a:srgbClr val="000000"/>
                </a:solidFill>
              </a:rPr>
              <a:t>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20853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906" y="616903"/>
            <a:ext cx="880488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Selection of 9 species whose external surfaces were characterised by a different degree of melanisation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79" y="4363630"/>
            <a:ext cx="135685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706" y="1659044"/>
            <a:ext cx="1355439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89" y="4363630"/>
            <a:ext cx="1252023" cy="95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375" y="1660167"/>
            <a:ext cx="14040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70" y="3012449"/>
            <a:ext cx="1355668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93" y="5834940"/>
            <a:ext cx="1357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13779" r="18320" b="9821"/>
          <a:stretch>
            <a:fillRect/>
          </a:stretch>
        </p:blipFill>
        <p:spPr bwMode="auto">
          <a:xfrm>
            <a:off x="7527699" y="3011664"/>
            <a:ext cx="1357200" cy="92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048" t="13779" r="18320" b="982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14" y="3012449"/>
            <a:ext cx="1385008" cy="91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601142" y="1907701"/>
            <a:ext cx="3426729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Two-side heavily melanised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01143" y="3241899"/>
            <a:ext cx="3426729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One-side heavily melanised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01144" y="4653144"/>
            <a:ext cx="3426729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One-side lightly melanised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01145" y="6074447"/>
            <a:ext cx="3426729" cy="45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Non-melanised</a:t>
            </a:r>
          </a:p>
        </p:txBody>
      </p:sp>
      <p:sp>
        <p:nvSpPr>
          <p:cNvPr id="15" name="Freccia in su 14"/>
          <p:cNvSpPr/>
          <p:nvPr/>
        </p:nvSpPr>
        <p:spPr>
          <a:xfrm>
            <a:off x="68905" y="1659044"/>
            <a:ext cx="469900" cy="5111896"/>
          </a:xfrm>
          <a:prstGeom prst="upArrow">
            <a:avLst/>
          </a:prstGeom>
          <a:gradFill>
            <a:gsLst>
              <a:gs pos="0">
                <a:schemeClr val="tx1"/>
              </a:gs>
              <a:gs pos="29000">
                <a:srgbClr val="522B16"/>
              </a:gs>
              <a:gs pos="70000">
                <a:srgbClr val="914D27"/>
              </a:gs>
              <a:gs pos="100000">
                <a:srgbClr val="EAC5B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Material and methods – Species selection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pic>
        <p:nvPicPr>
          <p:cNvPr id="18" name="Picture 2" descr="Image result for melanelixia glabratul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3497" r="3820" b="21628"/>
          <a:stretch/>
        </p:blipFill>
        <p:spPr bwMode="auto">
          <a:xfrm>
            <a:off x="5735170" y="1658746"/>
            <a:ext cx="1357110" cy="93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3930614" y="3986712"/>
            <a:ext cx="1385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0070C0"/>
                </a:solidFill>
              </a:rPr>
              <a:t>F. caperata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692012" y="3960958"/>
            <a:ext cx="1385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0070C0"/>
                </a:solidFill>
              </a:rPr>
              <a:t>H. </a:t>
            </a:r>
            <a:r>
              <a:rPr lang="it-IT" sz="1600" i="1" dirty="0" err="1">
                <a:solidFill>
                  <a:srgbClr val="0070C0"/>
                </a:solidFill>
              </a:rPr>
              <a:t>physodes</a:t>
            </a:r>
            <a:endParaRPr lang="it-IT" sz="1600" i="1" dirty="0">
              <a:solidFill>
                <a:srgbClr val="0070C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453410" y="3960958"/>
            <a:ext cx="151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0070C0"/>
                </a:solidFill>
              </a:rPr>
              <a:t>P. </a:t>
            </a:r>
            <a:r>
              <a:rPr lang="it-IT" sz="1600" i="1" dirty="0" err="1">
                <a:solidFill>
                  <a:srgbClr val="0070C0"/>
                </a:solidFill>
              </a:rPr>
              <a:t>borreri</a:t>
            </a:r>
            <a:endParaRPr lang="it-IT" sz="1600" i="1" dirty="0">
              <a:solidFill>
                <a:srgbClr val="0070C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628077" y="5331237"/>
            <a:ext cx="154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0070C0"/>
                </a:solidFill>
              </a:rPr>
              <a:t>P. </a:t>
            </a:r>
            <a:r>
              <a:rPr lang="it-IT" sz="1600" i="1" dirty="0" err="1">
                <a:solidFill>
                  <a:srgbClr val="0070C0"/>
                </a:solidFill>
              </a:rPr>
              <a:t>subrudecta</a:t>
            </a:r>
            <a:endParaRPr lang="it-IT" sz="1600" i="1" dirty="0">
              <a:solidFill>
                <a:srgbClr val="0070C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409850" y="5326872"/>
            <a:ext cx="154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 err="1">
                <a:solidFill>
                  <a:srgbClr val="FF0000"/>
                </a:solidFill>
              </a:rPr>
              <a:t>Ph</a:t>
            </a:r>
            <a:r>
              <a:rPr lang="it-IT" sz="1600" i="1" dirty="0">
                <a:solidFill>
                  <a:srgbClr val="FF0000"/>
                </a:solidFill>
              </a:rPr>
              <a:t>. </a:t>
            </a:r>
            <a:r>
              <a:rPr lang="it-IT" sz="1600" i="1" dirty="0" err="1">
                <a:solidFill>
                  <a:srgbClr val="FF0000"/>
                </a:solidFill>
              </a:rPr>
              <a:t>grisea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435957" y="2593830"/>
            <a:ext cx="154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 err="1">
                <a:solidFill>
                  <a:srgbClr val="FF0000"/>
                </a:solidFill>
              </a:rPr>
              <a:t>Ph</a:t>
            </a:r>
            <a:r>
              <a:rPr lang="it-IT" sz="1600" i="1" dirty="0">
                <a:solidFill>
                  <a:srgbClr val="FF0000"/>
                </a:solidFill>
              </a:rPr>
              <a:t>. distorta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119740" y="6493455"/>
            <a:ext cx="154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FF0000"/>
                </a:solidFill>
              </a:rPr>
              <a:t>X. parietina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3930614" y="2585491"/>
            <a:ext cx="1385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0070C0"/>
                </a:solidFill>
              </a:rPr>
              <a:t>X. </a:t>
            </a:r>
            <a:r>
              <a:rPr lang="it-IT" sz="1600" i="1" dirty="0" err="1">
                <a:solidFill>
                  <a:srgbClr val="0070C0"/>
                </a:solidFill>
              </a:rPr>
              <a:t>loxodes</a:t>
            </a:r>
            <a:endParaRPr lang="it-IT" sz="1600" i="1" dirty="0">
              <a:solidFill>
                <a:srgbClr val="0070C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720500" y="2592699"/>
            <a:ext cx="1385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0070C0"/>
                </a:solidFill>
              </a:rPr>
              <a:t>M. </a:t>
            </a:r>
            <a:r>
              <a:rPr lang="it-IT" sz="1600" i="1" dirty="0" err="1">
                <a:solidFill>
                  <a:srgbClr val="0070C0"/>
                </a:solidFill>
              </a:rPr>
              <a:t>glabratula</a:t>
            </a:r>
            <a:endParaRPr lang="it-IT" sz="1600" i="1" dirty="0">
              <a:solidFill>
                <a:srgbClr val="0070C0"/>
              </a:solidFill>
            </a:endParaRPr>
          </a:p>
        </p:txBody>
      </p:sp>
      <p:sp>
        <p:nvSpPr>
          <p:cNvPr id="28" name="Rettangolo 27"/>
          <p:cNvSpPr/>
          <p:nvPr/>
        </p:nvSpPr>
        <p:spPr bwMode="auto">
          <a:xfrm>
            <a:off x="7727770" y="1993630"/>
            <a:ext cx="184089" cy="41889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71681" name="Connettore 1 71680"/>
          <p:cNvCxnSpPr/>
          <p:nvPr/>
        </p:nvCxnSpPr>
        <p:spPr bwMode="auto">
          <a:xfrm>
            <a:off x="7207145" y="1890997"/>
            <a:ext cx="520625" cy="515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Connettore 1 39"/>
          <p:cNvCxnSpPr/>
          <p:nvPr/>
        </p:nvCxnSpPr>
        <p:spPr bwMode="auto">
          <a:xfrm>
            <a:off x="7625273" y="1879797"/>
            <a:ext cx="286586" cy="4972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nettore 1 41"/>
          <p:cNvCxnSpPr/>
          <p:nvPr/>
        </p:nvCxnSpPr>
        <p:spPr bwMode="auto">
          <a:xfrm>
            <a:off x="7625273" y="1176642"/>
            <a:ext cx="311561" cy="8169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Connettore 1 43"/>
          <p:cNvCxnSpPr/>
          <p:nvPr/>
        </p:nvCxnSpPr>
        <p:spPr bwMode="auto">
          <a:xfrm>
            <a:off x="7194777" y="1165442"/>
            <a:ext cx="567128" cy="8678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42068" r="72038" b="19466"/>
          <a:stretch/>
        </p:blipFill>
        <p:spPr bwMode="auto">
          <a:xfrm>
            <a:off x="7207145" y="1182917"/>
            <a:ext cx="418128" cy="69688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0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1933" t="30341" r="30262" b="22629"/>
          <a:stretch/>
        </p:blipFill>
        <p:spPr>
          <a:xfrm>
            <a:off x="575556" y="1118554"/>
            <a:ext cx="7992888" cy="3672409"/>
          </a:xfrm>
          <a:prstGeom prst="rect">
            <a:avLst/>
          </a:prstGeom>
        </p:spPr>
      </p:pic>
      <p:sp>
        <p:nvSpPr>
          <p:cNvPr id="3" name="Freccia in su 2"/>
          <p:cNvSpPr/>
          <p:nvPr/>
        </p:nvSpPr>
        <p:spPr>
          <a:xfrm rot="16200000">
            <a:off x="4877110" y="2193822"/>
            <a:ext cx="469900" cy="6120680"/>
          </a:xfrm>
          <a:prstGeom prst="upArrow">
            <a:avLst/>
          </a:prstGeom>
          <a:gradFill>
            <a:gsLst>
              <a:gs pos="0">
                <a:schemeClr val="tx1"/>
              </a:gs>
              <a:gs pos="29000">
                <a:srgbClr val="522B16"/>
              </a:gs>
              <a:gs pos="70000">
                <a:srgbClr val="914D27"/>
              </a:gs>
              <a:gs pos="100000">
                <a:srgbClr val="EAC5B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Material and methods – Example of degree of </a:t>
            </a:r>
            <a:r>
              <a:rPr lang="en-US" sz="2000" dirty="0" err="1">
                <a:solidFill>
                  <a:srgbClr val="00CC99">
                    <a:lumMod val="50000"/>
                  </a:srgbClr>
                </a:solidFill>
              </a:rPr>
              <a:t>melanisation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75556" y="5727128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222222"/>
                </a:solidFill>
              </a:rPr>
              <a:t>Fortuna, L., </a:t>
            </a:r>
            <a:r>
              <a:rPr lang="en-US" sz="1200" dirty="0" err="1">
                <a:solidFill>
                  <a:srgbClr val="222222"/>
                </a:solidFill>
              </a:rPr>
              <a:t>Baracchini</a:t>
            </a:r>
            <a:r>
              <a:rPr lang="en-US" sz="1200" dirty="0">
                <a:solidFill>
                  <a:srgbClr val="222222"/>
                </a:solidFill>
              </a:rPr>
              <a:t>, E., </a:t>
            </a:r>
            <a:r>
              <a:rPr lang="en-US" sz="1200" dirty="0" err="1">
                <a:solidFill>
                  <a:srgbClr val="222222"/>
                </a:solidFill>
              </a:rPr>
              <a:t>Adami</a:t>
            </a:r>
            <a:r>
              <a:rPr lang="en-US" sz="1200" dirty="0">
                <a:solidFill>
                  <a:srgbClr val="222222"/>
                </a:solidFill>
              </a:rPr>
              <a:t>, G., &amp; </a:t>
            </a:r>
            <a:r>
              <a:rPr lang="en-US" sz="1200" dirty="0" err="1">
                <a:solidFill>
                  <a:srgbClr val="222222"/>
                </a:solidFill>
              </a:rPr>
              <a:t>Tretiach</a:t>
            </a:r>
            <a:r>
              <a:rPr lang="en-US" sz="1200" dirty="0">
                <a:solidFill>
                  <a:srgbClr val="222222"/>
                </a:solidFill>
              </a:rPr>
              <a:t>, M. (2017). </a:t>
            </a:r>
            <a:r>
              <a:rPr lang="en-US" sz="1200" dirty="0" err="1">
                <a:solidFill>
                  <a:srgbClr val="222222"/>
                </a:solidFill>
              </a:rPr>
              <a:t>Melanization</a:t>
            </a:r>
            <a:r>
              <a:rPr lang="en-US" sz="1200" dirty="0">
                <a:solidFill>
                  <a:srgbClr val="222222"/>
                </a:solidFill>
              </a:rPr>
              <a:t> Affects the Content of Selected Elements in Parmelioid Lichens. </a:t>
            </a:r>
            <a:r>
              <a:rPr lang="en-US" sz="1200" i="1" dirty="0">
                <a:solidFill>
                  <a:srgbClr val="222222"/>
                </a:solidFill>
              </a:rPr>
              <a:t>Journal of chemical ecology</a:t>
            </a:r>
            <a:r>
              <a:rPr lang="en-US" sz="1200" dirty="0">
                <a:solidFill>
                  <a:srgbClr val="222222"/>
                </a:solidFill>
              </a:rPr>
              <a:t>, </a:t>
            </a:r>
            <a:r>
              <a:rPr lang="en-US" sz="1200" i="1" dirty="0">
                <a:solidFill>
                  <a:srgbClr val="222222"/>
                </a:solidFill>
              </a:rPr>
              <a:t>43</a:t>
            </a:r>
            <a:r>
              <a:rPr lang="en-US" sz="1200" dirty="0">
                <a:solidFill>
                  <a:srgbClr val="222222"/>
                </a:solidFill>
              </a:rPr>
              <a:t>(11-12), 1086-1096.</a:t>
            </a:r>
            <a:endParaRPr lang="it-IT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5144" y="1160188"/>
            <a:ext cx="2580361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9"/>
          <p:cNvPicPr>
            <a:picLocks noChangeAspect="1"/>
          </p:cNvPicPr>
          <p:nvPr/>
        </p:nvPicPr>
        <p:blipFill>
          <a:blip r:embed="rId3"/>
          <a:srcRect l="15147" t="40636" r="25916" b="19153"/>
          <a:stretch>
            <a:fillRect/>
          </a:stretch>
        </p:blipFill>
        <p:spPr bwMode="auto">
          <a:xfrm>
            <a:off x="716147" y="1175864"/>
            <a:ext cx="1922536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2922061" y="2863500"/>
            <a:ext cx="5934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000000"/>
                </a:solidFill>
                <a:cs typeface="Arial" panose="020B0604020202020204" pitchFamily="34" charset="0"/>
              </a:rPr>
              <a:t>2) ICP-AES (</a:t>
            </a:r>
            <a:r>
              <a:rPr lang="it-IT" altLang="it-IT" b="1" dirty="0" err="1">
                <a:solidFill>
                  <a:srgbClr val="000000"/>
                </a:solidFill>
                <a:cs typeface="Arial" panose="020B0604020202020204" pitchFamily="34" charset="0"/>
              </a:rPr>
              <a:t>concentration</a:t>
            </a:r>
            <a:r>
              <a:rPr lang="it-IT" altLang="it-IT" dirty="0">
                <a:solidFill>
                  <a:srgbClr val="000000"/>
                </a:solidFill>
                <a:cs typeface="Arial" panose="020B0604020202020204" pitchFamily="34" charset="0"/>
              </a:rPr>
              <a:t> of Ca, K, Fe, Mn, Zn)</a:t>
            </a:r>
          </a:p>
        </p:txBody>
      </p:sp>
      <p:pic>
        <p:nvPicPr>
          <p:cNvPr id="7" name="Picture 58" descr="http://www.analyticalwest.com/media/catalog/category/PE_Elan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8223" r="45615" b="7653"/>
          <a:stretch/>
        </p:blipFill>
        <p:spPr bwMode="auto">
          <a:xfrm>
            <a:off x="6759421" y="3291873"/>
            <a:ext cx="197180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arrotondato 7"/>
          <p:cNvSpPr/>
          <p:nvPr/>
        </p:nvSpPr>
        <p:spPr>
          <a:xfrm>
            <a:off x="716147" y="1175865"/>
            <a:ext cx="1852579" cy="112057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710247" y="2344604"/>
            <a:ext cx="1858479" cy="523536"/>
          </a:xfrm>
          <a:prstGeom prst="roundRect">
            <a:avLst>
              <a:gd name="adj" fmla="val 23944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  <p:cxnSp>
        <p:nvCxnSpPr>
          <p:cNvPr id="10" name="Connettore 4 9"/>
          <p:cNvCxnSpPr>
            <a:endCxn id="12" idx="1"/>
          </p:cNvCxnSpPr>
          <p:nvPr/>
        </p:nvCxnSpPr>
        <p:spPr>
          <a:xfrm rot="16200000" flipH="1">
            <a:off x="611522" y="1852192"/>
            <a:ext cx="2125887" cy="191663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4 10"/>
          <p:cNvCxnSpPr>
            <a:stCxn id="9" idx="1"/>
            <a:endCxn id="13" idx="1"/>
          </p:cNvCxnSpPr>
          <p:nvPr/>
        </p:nvCxnSpPr>
        <p:spPr>
          <a:xfrm rot="10800000" flipH="1" flipV="1">
            <a:off x="710247" y="2606371"/>
            <a:ext cx="1922536" cy="1738471"/>
          </a:xfrm>
          <a:prstGeom prst="bentConnector3">
            <a:avLst>
              <a:gd name="adj1" fmla="val -11891"/>
            </a:avLst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632783" y="3642621"/>
            <a:ext cx="2521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U + L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632783" y="4114010"/>
            <a:ext cx="57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M’</a:t>
            </a:r>
          </a:p>
        </p:txBody>
      </p:sp>
      <p:sp>
        <p:nvSpPr>
          <p:cNvPr id="14" name="Rettangolo 2"/>
          <p:cNvSpPr>
            <a:spLocks noChangeArrowheads="1"/>
          </p:cNvSpPr>
          <p:nvPr/>
        </p:nvSpPr>
        <p:spPr bwMode="auto">
          <a:xfrm>
            <a:off x="2889147" y="802622"/>
            <a:ext cx="6293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1) ED µ-XRF (</a:t>
            </a:r>
            <a:r>
              <a:rPr lang="en-GB" sz="1800" b="1" dirty="0">
                <a:solidFill>
                  <a:srgbClr val="000000"/>
                </a:solidFill>
                <a:latin typeface="Arial"/>
              </a:rPr>
              <a:t>relative abundance </a:t>
            </a:r>
            <a:r>
              <a:rPr lang="en-GB" sz="1800" dirty="0">
                <a:solidFill>
                  <a:srgbClr val="000000"/>
                </a:solidFill>
                <a:latin typeface="Arial"/>
              </a:rPr>
              <a:t>of </a:t>
            </a:r>
            <a:r>
              <a:rPr lang="it-IT" altLang="it-IT" sz="180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Ca</a:t>
            </a:r>
            <a:r>
              <a:rPr lang="it-IT" altLang="it-IT" sz="18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, </a:t>
            </a:r>
            <a:r>
              <a:rPr lang="it-IT" altLang="it-IT" sz="180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K, </a:t>
            </a:r>
            <a:r>
              <a:rPr lang="it-IT" altLang="it-IT" sz="18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Fe, </a:t>
            </a:r>
            <a:r>
              <a:rPr lang="it-IT" altLang="it-IT" sz="180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Mn, S, </a:t>
            </a:r>
            <a:r>
              <a:rPr lang="it-IT" altLang="it-IT" sz="18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Zn)</a:t>
            </a:r>
          </a:p>
        </p:txBody>
      </p:sp>
      <p:sp>
        <p:nvSpPr>
          <p:cNvPr id="16" name="CasellaDiTesto 14"/>
          <p:cNvSpPr txBox="1">
            <a:spLocks noChangeArrowheads="1"/>
          </p:cNvSpPr>
          <p:nvPr/>
        </p:nvSpPr>
        <p:spPr bwMode="auto">
          <a:xfrm>
            <a:off x="2919244" y="4867481"/>
            <a:ext cx="474689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3) Sequential Elution Technique (</a:t>
            </a:r>
            <a:r>
              <a:rPr lang="en-GB" b="1" dirty="0">
                <a:solidFill>
                  <a:srgbClr val="000000"/>
                </a:solidFill>
              </a:rPr>
              <a:t>SET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Intercellular     (A): H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0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Extracellular    (B): Na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-EDTA          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Intracellular     (C): HNO</a:t>
            </a:r>
            <a:r>
              <a:rPr lang="en-GB" baseline="-25000" dirty="0">
                <a:solidFill>
                  <a:srgbClr val="000000"/>
                </a:solidFill>
              </a:rPr>
              <a:t>3</a:t>
            </a:r>
            <a:r>
              <a:rPr lang="en-GB" dirty="0">
                <a:solidFill>
                  <a:srgbClr val="000000"/>
                </a:solidFill>
              </a:rPr>
              <a:t>	              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Residual          (D): HNO</a:t>
            </a:r>
            <a:r>
              <a:rPr lang="en-GB" baseline="-25000" dirty="0">
                <a:solidFill>
                  <a:srgbClr val="000000"/>
                </a:solidFill>
              </a:rPr>
              <a:t>3</a:t>
            </a:r>
            <a:r>
              <a:rPr lang="en-GB" dirty="0">
                <a:solidFill>
                  <a:srgbClr val="000000"/>
                </a:solidFill>
              </a:rPr>
              <a:t>+H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0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+HF	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Material and methods – Chemical analyses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/>
          <a:srcRect l="1" r="86393"/>
          <a:stretch/>
        </p:blipFill>
        <p:spPr bwMode="auto">
          <a:xfrm>
            <a:off x="2549844" y="1224033"/>
            <a:ext cx="339303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Image result for melanelixia glabratu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8"/>
          <a:stretch/>
        </p:blipFill>
        <p:spPr bwMode="auto">
          <a:xfrm>
            <a:off x="693945" y="4808644"/>
            <a:ext cx="1411018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5" y="5829614"/>
            <a:ext cx="1394716" cy="9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1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2" grpId="0"/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110792"/>
            <a:ext cx="1922463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8"/>
          <p:cNvSpPr txBox="1">
            <a:spLocks noChangeArrowheads="1"/>
          </p:cNvSpPr>
          <p:nvPr/>
        </p:nvSpPr>
        <p:spPr bwMode="auto">
          <a:xfrm>
            <a:off x="27780" y="677459"/>
            <a:ext cx="5984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 dirty="0" smtClean="0">
                <a:solidFill>
                  <a:srgbClr val="000000"/>
                </a:solidFill>
                <a:latin typeface="Arial"/>
              </a:rPr>
              <a:t>Energy Dispersive µ X-</a:t>
            </a:r>
            <a:r>
              <a:rPr lang="it-IT" altLang="it-IT" sz="1800" b="1" dirty="0" err="1" smtClean="0">
                <a:solidFill>
                  <a:srgbClr val="000000"/>
                </a:solidFill>
                <a:latin typeface="Arial"/>
              </a:rPr>
              <a:t>ray</a:t>
            </a:r>
            <a:r>
              <a:rPr lang="it-IT" altLang="it-IT" sz="1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800" b="1" dirty="0" err="1" smtClean="0">
                <a:solidFill>
                  <a:srgbClr val="000000"/>
                </a:solidFill>
                <a:latin typeface="Arial"/>
              </a:rPr>
              <a:t>Fluorescence</a:t>
            </a:r>
            <a:r>
              <a:rPr lang="it-IT" altLang="it-IT" sz="1800" dirty="0" smtClean="0">
                <a:solidFill>
                  <a:srgbClr val="000000"/>
                </a:solidFill>
                <a:latin typeface="Arial"/>
              </a:rPr>
              <a:t> (ED µ-XRF</a:t>
            </a:r>
            <a:r>
              <a:rPr lang="it-IT" altLang="it-IT" sz="180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pic>
        <p:nvPicPr>
          <p:cNvPr id="4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25066" r="23077" b="26591"/>
          <a:stretch>
            <a:fillRect/>
          </a:stretch>
        </p:blipFill>
        <p:spPr bwMode="auto">
          <a:xfrm>
            <a:off x="2555875" y="1110792"/>
            <a:ext cx="22939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t="15543" r="27156" b="21556"/>
          <a:stretch>
            <a:fillRect/>
          </a:stretch>
        </p:blipFill>
        <p:spPr bwMode="auto">
          <a:xfrm>
            <a:off x="7442200" y="1117142"/>
            <a:ext cx="1522413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2" t="26862" r="25926" b="29073"/>
          <a:stretch>
            <a:fillRect/>
          </a:stretch>
        </p:blipFill>
        <p:spPr bwMode="auto">
          <a:xfrm>
            <a:off x="4981575" y="1117142"/>
            <a:ext cx="23272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2563813"/>
            <a:ext cx="4606925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111250" y="5389563"/>
            <a:ext cx="179388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11250" y="4911725"/>
            <a:ext cx="179388" cy="1809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111250" y="5862638"/>
            <a:ext cx="179388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1" name="CasellaDiTesto 4"/>
          <p:cNvSpPr txBox="1">
            <a:spLocks noChangeArrowheads="1"/>
          </p:cNvSpPr>
          <p:nvPr/>
        </p:nvSpPr>
        <p:spPr bwMode="auto">
          <a:xfrm>
            <a:off x="3671888" y="5538788"/>
            <a:ext cx="52927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600" b="1" dirty="0" smtClean="0">
                <a:solidFill>
                  <a:srgbClr val="000000"/>
                </a:solidFill>
                <a:latin typeface="Arial"/>
                <a:cs typeface="Arial" charset="0"/>
              </a:rPr>
              <a:t>The elemental content</a:t>
            </a:r>
            <a:r>
              <a:rPr lang="it-IT" altLang="it-IT" sz="1600" b="1" dirty="0" smtClean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it-IT" sz="1600" b="1" dirty="0" smtClean="0">
                <a:solidFill>
                  <a:srgbClr val="000000"/>
                </a:solidFill>
                <a:latin typeface="Arial"/>
                <a:cs typeface="Arial" charset="0"/>
              </a:rPr>
              <a:t>of each thalline surface (sample U: </a:t>
            </a:r>
            <a:r>
              <a:rPr lang="en-US" altLang="it-IT" sz="1600" b="1" dirty="0" smtClean="0">
                <a:solidFill>
                  <a:srgbClr val="FF0000"/>
                </a:solidFill>
                <a:latin typeface="Arial"/>
                <a:cs typeface="Arial" charset="0"/>
              </a:rPr>
              <a:t>Upper cortex</a:t>
            </a:r>
            <a:r>
              <a:rPr lang="en-US" altLang="it-IT" sz="1600" b="1" dirty="0">
                <a:solidFill>
                  <a:srgbClr val="000000"/>
                </a:solidFill>
                <a:latin typeface="Arial"/>
                <a:cs typeface="Arial" charset="0"/>
              </a:rPr>
              <a:t>;</a:t>
            </a:r>
            <a:r>
              <a:rPr lang="en-US" altLang="it-IT" sz="1600" b="1" dirty="0" smtClean="0">
                <a:solidFill>
                  <a:srgbClr val="000000"/>
                </a:solidFill>
                <a:latin typeface="Arial"/>
                <a:cs typeface="Arial" charset="0"/>
              </a:rPr>
              <a:t> M: </a:t>
            </a:r>
            <a:r>
              <a:rPr lang="en-US" altLang="it-IT" sz="1600" b="1" dirty="0" smtClean="0">
                <a:solidFill>
                  <a:srgbClr val="FFFFFF">
                    <a:lumMod val="50000"/>
                  </a:srgbClr>
                </a:solidFill>
                <a:latin typeface="Arial"/>
                <a:cs typeface="Arial" charset="0"/>
              </a:rPr>
              <a:t>Medulla</a:t>
            </a:r>
            <a:r>
              <a:rPr lang="en-US" altLang="it-IT" sz="1600" b="1" dirty="0" smtClean="0">
                <a:solidFill>
                  <a:srgbClr val="000000"/>
                </a:solidFill>
                <a:latin typeface="Arial"/>
                <a:cs typeface="Arial" charset="0"/>
              </a:rPr>
              <a:t>; L: Lower </a:t>
            </a:r>
            <a:r>
              <a:rPr lang="en-US" altLang="it-IT" sz="1600" b="1" dirty="0">
                <a:solidFill>
                  <a:srgbClr val="000000"/>
                </a:solidFill>
                <a:latin typeface="Arial"/>
                <a:cs typeface="Arial" charset="0"/>
              </a:rPr>
              <a:t>cortex) </a:t>
            </a:r>
            <a:r>
              <a:rPr lang="en-US" altLang="it-IT" sz="1600" b="1" dirty="0" smtClean="0">
                <a:solidFill>
                  <a:srgbClr val="000000"/>
                </a:solidFill>
                <a:latin typeface="Arial"/>
                <a:cs typeface="Arial" charset="0"/>
              </a:rPr>
              <a:t>has been measured with a semi-quantitative techniques.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931150" y="4911725"/>
            <a:ext cx="431800" cy="477838"/>
          </a:xfrm>
          <a:prstGeom prst="rect">
            <a:avLst/>
          </a:prstGeom>
          <a:solidFill>
            <a:srgbClr val="F7F991">
              <a:alpha val="5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cxnSp>
        <p:nvCxnSpPr>
          <p:cNvPr id="14" name="Connettore 1 13"/>
          <p:cNvCxnSpPr/>
          <p:nvPr/>
        </p:nvCxnSpPr>
        <p:spPr>
          <a:xfrm flipH="1" flipV="1">
            <a:off x="1028700" y="2794000"/>
            <a:ext cx="6902450" cy="2117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47758" r="44633" b="7329"/>
          <a:stretch>
            <a:fillRect/>
          </a:stretch>
        </p:blipFill>
        <p:spPr bwMode="auto">
          <a:xfrm>
            <a:off x="1028700" y="2794000"/>
            <a:ext cx="22796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ttore 1 15"/>
          <p:cNvCxnSpPr/>
          <p:nvPr/>
        </p:nvCxnSpPr>
        <p:spPr>
          <a:xfrm flipH="1" flipV="1">
            <a:off x="3308350" y="2794000"/>
            <a:ext cx="5054600" cy="2117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H="1" flipV="1">
            <a:off x="1028700" y="4594225"/>
            <a:ext cx="6902450" cy="800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t="40636" r="25916" b="19153"/>
          <a:stretch>
            <a:fillRect/>
          </a:stretch>
        </p:blipFill>
        <p:spPr bwMode="auto">
          <a:xfrm>
            <a:off x="1468438" y="4621213"/>
            <a:ext cx="19224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ttore 1 18"/>
          <p:cNvCxnSpPr/>
          <p:nvPr/>
        </p:nvCxnSpPr>
        <p:spPr>
          <a:xfrm flipH="1" flipV="1">
            <a:off x="3308350" y="4594225"/>
            <a:ext cx="5060950" cy="795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Material and methods – Semi-</a:t>
            </a:r>
            <a:r>
              <a:rPr lang="en-US" sz="2000" dirty="0" err="1">
                <a:solidFill>
                  <a:srgbClr val="00CC99">
                    <a:lumMod val="50000"/>
                  </a:srgbClr>
                </a:solidFill>
              </a:rPr>
              <a:t>quantiative</a:t>
            </a: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 chemical analyses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mage result for ICP A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54" y="3245598"/>
            <a:ext cx="6244023" cy="22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40534" y="5661248"/>
            <a:ext cx="8462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</a:rPr>
              <a:t>“(1) aqueous sample is pumped and (2) atomized with argon gas into the (3) hot plasma. The sample is excited, emitting light wavelengths characteristic of its elements. (4) A mirror reflects the light through the (5) entrance slit of the spectrometer onto a (6) grating that separates the element wavelengths onto (7) photomultiplier detectors.”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Material and methods – Quantitative chemical analyses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293207" y="2694806"/>
            <a:ext cx="7884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 dirty="0" err="1" smtClean="0">
                <a:solidFill>
                  <a:srgbClr val="000000"/>
                </a:solidFill>
                <a:latin typeface="Arial"/>
              </a:rPr>
              <a:t>Inductively</a:t>
            </a:r>
            <a:r>
              <a:rPr lang="it-IT" altLang="it-IT" sz="1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800" b="1" dirty="0" err="1" smtClean="0">
                <a:solidFill>
                  <a:srgbClr val="000000"/>
                </a:solidFill>
                <a:latin typeface="Arial"/>
              </a:rPr>
              <a:t>Coupled</a:t>
            </a:r>
            <a:r>
              <a:rPr lang="it-IT" altLang="it-IT" sz="1800" b="1" dirty="0" smtClean="0">
                <a:solidFill>
                  <a:srgbClr val="000000"/>
                </a:solidFill>
                <a:latin typeface="Arial"/>
              </a:rPr>
              <a:t> Plasma </a:t>
            </a:r>
            <a:r>
              <a:rPr lang="it-IT" altLang="it-IT" sz="1800" b="1" dirty="0" err="1" smtClean="0">
                <a:solidFill>
                  <a:srgbClr val="000000"/>
                </a:solidFill>
                <a:latin typeface="Arial"/>
              </a:rPr>
              <a:t>Atomic</a:t>
            </a:r>
            <a:r>
              <a:rPr lang="it-IT" altLang="it-IT" sz="1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800" b="1" dirty="0" err="1" smtClean="0">
                <a:solidFill>
                  <a:srgbClr val="000000"/>
                </a:solidFill>
                <a:latin typeface="Arial"/>
              </a:rPr>
              <a:t>Emission</a:t>
            </a:r>
            <a:r>
              <a:rPr lang="it-IT" altLang="it-IT" sz="1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800" b="1" dirty="0" err="1" smtClean="0">
                <a:solidFill>
                  <a:srgbClr val="000000"/>
                </a:solidFill>
                <a:latin typeface="Arial"/>
              </a:rPr>
              <a:t>Spectrometry</a:t>
            </a:r>
            <a:r>
              <a:rPr lang="it-IT" altLang="it-IT" sz="18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800" dirty="0" smtClean="0">
                <a:solidFill>
                  <a:srgbClr val="000000"/>
                </a:solidFill>
                <a:latin typeface="Arial"/>
              </a:rPr>
              <a:t>(ICP-AES)</a:t>
            </a:r>
            <a:endParaRPr lang="it-IT" altLang="it-IT" sz="18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4" name="Connettore 2 13"/>
          <p:cNvCxnSpPr/>
          <p:nvPr/>
        </p:nvCxnSpPr>
        <p:spPr bwMode="auto">
          <a:xfrm>
            <a:off x="4235391" y="4913483"/>
            <a:ext cx="652951" cy="0"/>
          </a:xfrm>
          <a:prstGeom prst="straightConnector1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5" name="Gruppo 24"/>
          <p:cNvGrpSpPr/>
          <p:nvPr/>
        </p:nvGrpSpPr>
        <p:grpSpPr>
          <a:xfrm>
            <a:off x="340534" y="848482"/>
            <a:ext cx="8462932" cy="1553613"/>
            <a:chOff x="213524" y="848482"/>
            <a:chExt cx="8462932" cy="1553613"/>
          </a:xfrm>
        </p:grpSpPr>
        <p:grpSp>
          <p:nvGrpSpPr>
            <p:cNvPr id="3" name="Gruppo 2"/>
            <p:cNvGrpSpPr/>
            <p:nvPr/>
          </p:nvGrpSpPr>
          <p:grpSpPr>
            <a:xfrm>
              <a:off x="213524" y="848482"/>
              <a:ext cx="1413481" cy="1239340"/>
              <a:chOff x="710247" y="1175864"/>
              <a:chExt cx="1928436" cy="1692276"/>
            </a:xfrm>
          </p:grpSpPr>
          <p:pic>
            <p:nvPicPr>
              <p:cNvPr id="7" name="Immagine 9"/>
              <p:cNvPicPr>
                <a:picLocks noChangeAspect="1"/>
              </p:cNvPicPr>
              <p:nvPr/>
            </p:nvPicPr>
            <p:blipFill>
              <a:blip r:embed="rId3"/>
              <a:srcRect l="15147" t="40636" r="25916" b="19153"/>
              <a:stretch>
                <a:fillRect/>
              </a:stretch>
            </p:blipFill>
            <p:spPr bwMode="auto">
              <a:xfrm>
                <a:off x="716147" y="1175864"/>
                <a:ext cx="1922536" cy="1692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ttangolo arrotondato 7"/>
              <p:cNvSpPr/>
              <p:nvPr/>
            </p:nvSpPr>
            <p:spPr>
              <a:xfrm>
                <a:off x="716147" y="1175865"/>
                <a:ext cx="1852579" cy="1120571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ttangolo arrotondato 8"/>
              <p:cNvSpPr/>
              <p:nvPr/>
            </p:nvSpPr>
            <p:spPr>
              <a:xfrm>
                <a:off x="710247" y="2344604"/>
                <a:ext cx="1858479" cy="523536"/>
              </a:xfrm>
              <a:prstGeom prst="roundRect">
                <a:avLst>
                  <a:gd name="adj" fmla="val 23944"/>
                </a:avLst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1979712" y="1083027"/>
              <a:ext cx="963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dirty="0">
                  <a:solidFill>
                    <a:srgbClr val="000000"/>
                  </a:solidFill>
                </a:rPr>
                <a:t>U + L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005681" y="1697144"/>
              <a:ext cx="572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dirty="0">
                  <a:solidFill>
                    <a:srgbClr val="000000"/>
                  </a:solidFill>
                </a:rPr>
                <a:t>M’</a:t>
              </a:r>
            </a:p>
          </p:txBody>
        </p:sp>
        <p:cxnSp>
          <p:nvCxnSpPr>
            <p:cNvPr id="13" name="Connettore 2 12"/>
            <p:cNvCxnSpPr/>
            <p:nvPr/>
          </p:nvCxnSpPr>
          <p:spPr bwMode="auto">
            <a:xfrm flipV="1">
              <a:off x="1575728" y="1266755"/>
              <a:ext cx="435191" cy="653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Connettore 2 16"/>
            <p:cNvCxnSpPr/>
            <p:nvPr/>
          </p:nvCxnSpPr>
          <p:spPr bwMode="auto">
            <a:xfrm>
              <a:off x="1575728" y="1896116"/>
              <a:ext cx="40398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Rettangolo 18"/>
            <p:cNvSpPr/>
            <p:nvPr/>
          </p:nvSpPr>
          <p:spPr>
            <a:xfrm>
              <a:off x="2699792" y="924767"/>
              <a:ext cx="597666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</a:rPr>
                <a:t>After ED µ-XRF measurements lobe samples has been reorganised in two series of samples with (U+L samples) or without melanised lower cortex (M’ samples), respectively. These samples was analysed with ICP-AES.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7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4"/>
          <p:cNvSpPr txBox="1">
            <a:spLocks noChangeArrowheads="1"/>
          </p:cNvSpPr>
          <p:nvPr/>
        </p:nvSpPr>
        <p:spPr bwMode="auto">
          <a:xfrm>
            <a:off x="0" y="860897"/>
            <a:ext cx="4746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</a:rPr>
              <a:t>Sequential Elution Technique</a:t>
            </a:r>
            <a:r>
              <a:rPr lang="en-GB" dirty="0">
                <a:solidFill>
                  <a:srgbClr val="000000"/>
                </a:solidFill>
              </a:rPr>
              <a:t> (</a:t>
            </a:r>
            <a:r>
              <a:rPr lang="en-GB" b="1" dirty="0">
                <a:solidFill>
                  <a:srgbClr val="000000"/>
                </a:solidFill>
              </a:rPr>
              <a:t>SET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44" y="1503771"/>
            <a:ext cx="1560126" cy="107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Image result for melanelixia glabratul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8"/>
          <a:stretch/>
        </p:blipFill>
        <p:spPr bwMode="auto">
          <a:xfrm>
            <a:off x="5297688" y="1489889"/>
            <a:ext cx="2021103" cy="109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 bwMode="auto">
          <a:xfrm>
            <a:off x="5411289" y="1489889"/>
            <a:ext cx="1549351" cy="5603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7644069" y="1554450"/>
            <a:ext cx="1330906" cy="6256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495811" y="2591495"/>
            <a:ext cx="154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0070C0"/>
                </a:solidFill>
              </a:rPr>
              <a:t>P. </a:t>
            </a:r>
            <a:r>
              <a:rPr lang="it-IT" sz="1600" i="1" dirty="0" err="1">
                <a:solidFill>
                  <a:srgbClr val="0070C0"/>
                </a:solidFill>
              </a:rPr>
              <a:t>subrudecta</a:t>
            </a:r>
            <a:endParaRPr lang="it-IT" sz="1600" i="1" dirty="0">
              <a:solidFill>
                <a:srgbClr val="0070C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615735" y="2594056"/>
            <a:ext cx="1385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0070C0"/>
                </a:solidFill>
              </a:rPr>
              <a:t>M. </a:t>
            </a:r>
            <a:r>
              <a:rPr lang="it-IT" sz="1600" i="1" dirty="0" err="1">
                <a:solidFill>
                  <a:srgbClr val="0070C0"/>
                </a:solidFill>
              </a:rPr>
              <a:t>glabratula</a:t>
            </a:r>
            <a:endParaRPr lang="it-IT" sz="1600" i="1" dirty="0">
              <a:solidFill>
                <a:srgbClr val="0070C0"/>
              </a:solidFill>
            </a:endParaRPr>
          </a:p>
        </p:txBody>
      </p:sp>
      <p:sp>
        <p:nvSpPr>
          <p:cNvPr id="16" name="Cilindro 15"/>
          <p:cNvSpPr/>
          <p:nvPr/>
        </p:nvSpPr>
        <p:spPr bwMode="auto">
          <a:xfrm>
            <a:off x="1330504" y="4082179"/>
            <a:ext cx="648072" cy="1296144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Cilindro 16"/>
          <p:cNvSpPr/>
          <p:nvPr/>
        </p:nvSpPr>
        <p:spPr bwMode="auto">
          <a:xfrm>
            <a:off x="3145889" y="4075319"/>
            <a:ext cx="648072" cy="1296144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Cilindro 17"/>
          <p:cNvSpPr/>
          <p:nvPr/>
        </p:nvSpPr>
        <p:spPr bwMode="auto">
          <a:xfrm>
            <a:off x="4961275" y="4082179"/>
            <a:ext cx="648072" cy="1296144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Cilindro 19"/>
          <p:cNvSpPr/>
          <p:nvPr/>
        </p:nvSpPr>
        <p:spPr bwMode="auto">
          <a:xfrm>
            <a:off x="1330504" y="4730251"/>
            <a:ext cx="648071" cy="648072"/>
          </a:xfrm>
          <a:prstGeom prst="can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Cilindro 20"/>
          <p:cNvSpPr/>
          <p:nvPr/>
        </p:nvSpPr>
        <p:spPr bwMode="auto">
          <a:xfrm>
            <a:off x="3145888" y="4723158"/>
            <a:ext cx="648071" cy="648072"/>
          </a:xfrm>
          <a:prstGeom prst="ca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" name="Cilindro 21"/>
          <p:cNvSpPr/>
          <p:nvPr/>
        </p:nvSpPr>
        <p:spPr bwMode="auto">
          <a:xfrm>
            <a:off x="4961276" y="4761083"/>
            <a:ext cx="648071" cy="648072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82333" y="1340932"/>
            <a:ext cx="5015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70C0"/>
                </a:solidFill>
              </a:rPr>
              <a:t>A – Intercellular:</a:t>
            </a:r>
            <a:r>
              <a:rPr lang="en-GB" dirty="0">
                <a:solidFill>
                  <a:srgbClr val="000000"/>
                </a:solidFill>
              </a:rPr>
              <a:t>      H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0 (10 mL)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00"/>
                </a:solidFill>
              </a:rPr>
              <a:t>B – Extracellular:</a:t>
            </a:r>
            <a:r>
              <a:rPr lang="en-GB" dirty="0">
                <a:solidFill>
                  <a:srgbClr val="000000"/>
                </a:solidFill>
              </a:rPr>
              <a:t>    Na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-EDTA (10 mL; 20 </a:t>
            </a:r>
            <a:r>
              <a:rPr lang="en-GB" dirty="0" err="1">
                <a:solidFill>
                  <a:srgbClr val="000000"/>
                </a:solidFill>
              </a:rPr>
              <a:t>mM</a:t>
            </a:r>
            <a:r>
              <a:rPr lang="en-GB" dirty="0">
                <a:solidFill>
                  <a:srgbClr val="000000"/>
                </a:solidFill>
              </a:rPr>
              <a:t>)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0000"/>
                </a:solidFill>
              </a:rPr>
              <a:t>C – Intracellular:</a:t>
            </a:r>
            <a:r>
              <a:rPr lang="en-GB" dirty="0">
                <a:solidFill>
                  <a:srgbClr val="000000"/>
                </a:solidFill>
              </a:rPr>
              <a:t>     HNO</a:t>
            </a:r>
            <a:r>
              <a:rPr lang="en-GB" baseline="-25000" dirty="0">
                <a:solidFill>
                  <a:srgbClr val="000000"/>
                </a:solidFill>
              </a:rPr>
              <a:t>3</a:t>
            </a:r>
            <a:r>
              <a:rPr lang="en-GB" dirty="0">
                <a:solidFill>
                  <a:srgbClr val="000000"/>
                </a:solidFill>
              </a:rPr>
              <a:t> (10 mL; 1M)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D – Residual:          HNO</a:t>
            </a:r>
            <a:r>
              <a:rPr lang="en-GB" baseline="-25000" dirty="0">
                <a:solidFill>
                  <a:srgbClr val="000000"/>
                </a:solidFill>
              </a:rPr>
              <a:t>3</a:t>
            </a:r>
            <a:r>
              <a:rPr lang="en-GB" dirty="0">
                <a:solidFill>
                  <a:srgbClr val="000000"/>
                </a:solidFill>
              </a:rPr>
              <a:t>+H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0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+HF	</a:t>
            </a:r>
          </a:p>
        </p:txBody>
      </p:sp>
      <p:pic>
        <p:nvPicPr>
          <p:cNvPr id="30" name="Picture 2" descr="Image result for melanelixia glabratul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3008" r="24845" b="60991"/>
          <a:stretch/>
        </p:blipFill>
        <p:spPr bwMode="auto">
          <a:xfrm>
            <a:off x="375189" y="2679922"/>
            <a:ext cx="1368153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ccia circolare a sinistra 32"/>
          <p:cNvSpPr/>
          <p:nvPr/>
        </p:nvSpPr>
        <p:spPr bwMode="auto">
          <a:xfrm rot="16398917">
            <a:off x="2294046" y="3254440"/>
            <a:ext cx="536370" cy="1058777"/>
          </a:xfrm>
          <a:prstGeom prst="curvedLeftArrow">
            <a:avLst>
              <a:gd name="adj1" fmla="val 25000"/>
              <a:gd name="adj2" fmla="val 50000"/>
              <a:gd name="adj3" fmla="val 31646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Freccia circolare a sinistra 33"/>
          <p:cNvSpPr/>
          <p:nvPr/>
        </p:nvSpPr>
        <p:spPr bwMode="auto">
          <a:xfrm rot="16398917">
            <a:off x="4141281" y="3254440"/>
            <a:ext cx="536370" cy="1058777"/>
          </a:xfrm>
          <a:prstGeom prst="curvedLeftArrow">
            <a:avLst>
              <a:gd name="adj1" fmla="val 25000"/>
              <a:gd name="adj2" fmla="val 50000"/>
              <a:gd name="adj3" fmla="val 31646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" name="Freccia in giù 34"/>
          <p:cNvSpPr/>
          <p:nvPr/>
        </p:nvSpPr>
        <p:spPr bwMode="auto">
          <a:xfrm rot="19928687">
            <a:off x="1358377" y="3481112"/>
            <a:ext cx="271239" cy="554062"/>
          </a:xfrm>
          <a:prstGeom prst="down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6776659" y="4176344"/>
            <a:ext cx="198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</a:rPr>
              <a:t>Acid mineralization</a:t>
            </a:r>
          </a:p>
        </p:txBody>
      </p:sp>
      <p:sp>
        <p:nvSpPr>
          <p:cNvPr id="37" name="Freccia in giù 36"/>
          <p:cNvSpPr/>
          <p:nvPr/>
        </p:nvSpPr>
        <p:spPr bwMode="auto">
          <a:xfrm rot="19928687">
            <a:off x="1582035" y="5476213"/>
            <a:ext cx="271239" cy="554062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Freccia in giù 37"/>
          <p:cNvSpPr/>
          <p:nvPr/>
        </p:nvSpPr>
        <p:spPr bwMode="auto">
          <a:xfrm rot="19928687">
            <a:off x="3417251" y="5460228"/>
            <a:ext cx="271239" cy="55406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Freccia in giù 38"/>
          <p:cNvSpPr/>
          <p:nvPr/>
        </p:nvSpPr>
        <p:spPr bwMode="auto">
          <a:xfrm rot="19928687">
            <a:off x="5267155" y="5476213"/>
            <a:ext cx="271239" cy="55406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2729368" y="2874505"/>
            <a:ext cx="3360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</a:rPr>
              <a:t>Thermic treatment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</a:rPr>
              <a:t>80°C 24h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6838180" y="6114782"/>
            <a:ext cx="1981768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</a:rPr>
              <a:t>ICP analyses</a:t>
            </a:r>
          </a:p>
        </p:txBody>
      </p:sp>
      <p:sp>
        <p:nvSpPr>
          <p:cNvPr id="43" name="Rettangolo 42"/>
          <p:cNvSpPr/>
          <p:nvPr/>
        </p:nvSpPr>
        <p:spPr>
          <a:xfrm>
            <a:off x="4961930" y="4957083"/>
            <a:ext cx="715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</a:rPr>
              <a:t>HNO</a:t>
            </a:r>
            <a:r>
              <a:rPr lang="en-GB" sz="1600" b="1" baseline="-25000" dirty="0">
                <a:solidFill>
                  <a:srgbClr val="000000"/>
                </a:solidFill>
              </a:rPr>
              <a:t>3</a:t>
            </a:r>
            <a:endParaRPr lang="it-IT" sz="1600" b="1" dirty="0">
              <a:solidFill>
                <a:srgbClr val="000000"/>
              </a:solidFill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3145886" y="4855101"/>
            <a:ext cx="660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/>
                </a:solidFill>
              </a:rPr>
              <a:t>Na</a:t>
            </a:r>
            <a:r>
              <a:rPr lang="en-GB" sz="1400" b="1" baseline="-25000" dirty="0">
                <a:solidFill>
                  <a:srgbClr val="000000"/>
                </a:solidFill>
              </a:rPr>
              <a:t>2</a:t>
            </a:r>
            <a:r>
              <a:rPr lang="en-GB" sz="1400" b="1" dirty="0">
                <a:solidFill>
                  <a:srgbClr val="000000"/>
                </a:solidFill>
              </a:rPr>
              <a:t>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/>
                </a:solidFill>
              </a:rPr>
              <a:t>EDTA</a:t>
            </a:r>
            <a:endParaRPr lang="it-IT" sz="1400" b="1" dirty="0">
              <a:solidFill>
                <a:srgbClr val="000000"/>
              </a:solidFill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1365036" y="4982444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</a:rPr>
              <a:t>H</a:t>
            </a:r>
            <a:r>
              <a:rPr lang="en-GB" sz="1600" b="1" baseline="-25000" dirty="0">
                <a:solidFill>
                  <a:srgbClr val="000000"/>
                </a:solidFill>
              </a:rPr>
              <a:t>2</a:t>
            </a:r>
            <a:r>
              <a:rPr lang="en-GB" sz="1600" b="1" dirty="0">
                <a:solidFill>
                  <a:srgbClr val="000000"/>
                </a:solidFill>
              </a:rPr>
              <a:t>0 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1330504" y="6114782"/>
            <a:ext cx="4619920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600" i="1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Acid mineralization</a:t>
            </a:r>
          </a:p>
        </p:txBody>
      </p:sp>
      <p:cxnSp>
        <p:nvCxnSpPr>
          <p:cNvPr id="47" name="Connettore 2 46"/>
          <p:cNvCxnSpPr/>
          <p:nvPr/>
        </p:nvCxnSpPr>
        <p:spPr bwMode="auto">
          <a:xfrm>
            <a:off x="6089564" y="6284059"/>
            <a:ext cx="65295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CasellaDiTesto 47"/>
          <p:cNvSpPr txBox="1"/>
          <p:nvPr/>
        </p:nvSpPr>
        <p:spPr>
          <a:xfrm>
            <a:off x="1874261" y="2737351"/>
            <a:ext cx="176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</a:rPr>
              <a:t>~ 100 mg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Material and methods – Chemical analyses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1970352" y="540915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3924532" y="540915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5729294" y="539023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54" name="CasellaDiTesto 53"/>
          <p:cNvSpPr txBox="1"/>
          <p:nvPr/>
        </p:nvSpPr>
        <p:spPr>
          <a:xfrm>
            <a:off x="8075732" y="5401835"/>
            <a:ext cx="380841" cy="479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55" name="Freccia in giù 54"/>
          <p:cNvSpPr/>
          <p:nvPr/>
        </p:nvSpPr>
        <p:spPr bwMode="auto">
          <a:xfrm>
            <a:off x="7693444" y="4549444"/>
            <a:ext cx="271239" cy="1134533"/>
          </a:xfrm>
          <a:prstGeom prst="downArrow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" name="Freccia circolare a sinistra 55"/>
          <p:cNvSpPr/>
          <p:nvPr/>
        </p:nvSpPr>
        <p:spPr bwMode="auto">
          <a:xfrm rot="16398917">
            <a:off x="6076773" y="3263135"/>
            <a:ext cx="536370" cy="1058777"/>
          </a:xfrm>
          <a:prstGeom prst="curvedLeftArrow">
            <a:avLst>
              <a:gd name="adj1" fmla="val 25000"/>
              <a:gd name="adj2" fmla="val 50000"/>
              <a:gd name="adj3" fmla="val 31646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4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2" y="1306770"/>
            <a:ext cx="6204178" cy="4884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Result – ED-µXRF analyses on </a:t>
            </a:r>
            <a:r>
              <a:rPr lang="en-US" sz="2000" dirty="0" err="1">
                <a:solidFill>
                  <a:srgbClr val="00CC99">
                    <a:lumMod val="50000"/>
                  </a:srgbClr>
                </a:solidFill>
              </a:rPr>
              <a:t>Parmeliaceae</a:t>
            </a: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 species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913875" y="2851202"/>
            <a:ext cx="61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913874" y="2240001"/>
            <a:ext cx="61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913875" y="1628800"/>
            <a:ext cx="61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++</a:t>
            </a:r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4977700" y="3805213"/>
            <a:ext cx="2198942" cy="3476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4825218" y="4500473"/>
            <a:ext cx="2351424" cy="843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5092505" y="4932473"/>
            <a:ext cx="2084137" cy="251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2761343" y="783538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ED µ-XRF </a:t>
            </a:r>
            <a:endParaRPr lang="it-IT" sz="2400" b="1" dirty="0">
              <a:solidFill>
                <a:srgbClr val="000000"/>
              </a:solidFill>
            </a:endParaRPr>
          </a:p>
        </p:txBody>
      </p:sp>
      <p:sp>
        <p:nvSpPr>
          <p:cNvPr id="13" name="Freccia in su 12"/>
          <p:cNvSpPr/>
          <p:nvPr/>
        </p:nvSpPr>
        <p:spPr>
          <a:xfrm>
            <a:off x="7176642" y="1659634"/>
            <a:ext cx="469900" cy="1587369"/>
          </a:xfrm>
          <a:prstGeom prst="upArrow">
            <a:avLst/>
          </a:prstGeom>
          <a:gradFill>
            <a:gsLst>
              <a:gs pos="0">
                <a:schemeClr val="tx1"/>
              </a:gs>
              <a:gs pos="29000">
                <a:srgbClr val="522B16"/>
              </a:gs>
              <a:gs pos="70000">
                <a:srgbClr val="914D27"/>
              </a:gs>
              <a:gs pos="100000">
                <a:srgbClr val="EAC5B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4" name="CasellaDiTesto 14"/>
          <p:cNvSpPr txBox="1">
            <a:spLocks noChangeArrowheads="1"/>
          </p:cNvSpPr>
          <p:nvPr/>
        </p:nvSpPr>
        <p:spPr bwMode="auto">
          <a:xfrm>
            <a:off x="7161894" y="3623310"/>
            <a:ext cx="469900" cy="168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0000"/>
                </a:solidFill>
                <a:cs typeface="Arial" panose="020B0604020202020204" pitchFamily="34" charset="0"/>
              </a:rPr>
              <a:t>U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0000"/>
                </a:solidFill>
                <a:cs typeface="Arial" panose="020B0604020202020204" pitchFamily="34" charset="0"/>
              </a:rPr>
              <a:t>M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0000"/>
                </a:solidFill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071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Result – ED-µXRF analyses on </a:t>
            </a:r>
            <a:r>
              <a:rPr lang="en-US" sz="2000" dirty="0" err="1">
                <a:solidFill>
                  <a:srgbClr val="00CC99">
                    <a:lumMod val="50000"/>
                  </a:srgbClr>
                </a:solidFill>
              </a:rPr>
              <a:t>Parmeliaceae</a:t>
            </a: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 species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7" y="1720386"/>
            <a:ext cx="3889393" cy="401287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013994" y="1035859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ED µ-XRF </a:t>
            </a:r>
            <a:endParaRPr lang="it-IT" sz="2400" b="1" dirty="0">
              <a:solidFill>
                <a:srgbClr val="000000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5130943" y="1497524"/>
            <a:ext cx="4048014" cy="3767745"/>
            <a:chOff x="4788024" y="1133743"/>
            <a:chExt cx="4048014" cy="376774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5" t="45097" r="19236" b="14987"/>
            <a:stretch/>
          </p:blipFill>
          <p:spPr>
            <a:xfrm>
              <a:off x="6142331" y="1700591"/>
              <a:ext cx="2450340" cy="3200897"/>
            </a:xfrm>
            <a:prstGeom prst="rect">
              <a:avLst/>
            </a:prstGeom>
          </p:spPr>
        </p:pic>
        <p:sp>
          <p:nvSpPr>
            <p:cNvPr id="5" name="CasellaDiTesto 14"/>
            <p:cNvSpPr txBox="1">
              <a:spLocks noChangeArrowheads="1"/>
            </p:cNvSpPr>
            <p:nvPr/>
          </p:nvSpPr>
          <p:spPr bwMode="auto">
            <a:xfrm>
              <a:off x="4788024" y="1133743"/>
              <a:ext cx="4048014" cy="286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</a:endParaRPr>
            </a:p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</a:endParaRPr>
            </a:p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solidFill>
                    <a:srgbClr val="000000"/>
                  </a:solidFill>
                </a:rPr>
                <a:t>U</a:t>
              </a:r>
            </a:p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solidFill>
                    <a:srgbClr val="000000"/>
                  </a:solidFill>
                </a:rPr>
                <a:t>M</a:t>
              </a:r>
            </a:p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solidFill>
                    <a:srgbClr val="000000"/>
                  </a:solidFill>
                </a:rPr>
                <a:t>L</a:t>
              </a:r>
            </a:p>
          </p:txBody>
        </p:sp>
        <p:cxnSp>
          <p:nvCxnSpPr>
            <p:cNvPr id="8" name="Connettore 2 7"/>
            <p:cNvCxnSpPr/>
            <p:nvPr/>
          </p:nvCxnSpPr>
          <p:spPr>
            <a:xfrm flipV="1">
              <a:off x="5292080" y="2110492"/>
              <a:ext cx="850251" cy="4544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>
              <a:off x="5292080" y="3140968"/>
              <a:ext cx="2251720" cy="45244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>
              <a:off x="5292080" y="3717032"/>
              <a:ext cx="2251720" cy="9224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ttangolo 14"/>
          <p:cNvSpPr/>
          <p:nvPr/>
        </p:nvSpPr>
        <p:spPr bwMode="auto">
          <a:xfrm>
            <a:off x="4837556" y="2766976"/>
            <a:ext cx="288032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4837556" y="3359095"/>
            <a:ext cx="2880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Rettangolo 16"/>
          <p:cNvSpPr/>
          <p:nvPr/>
        </p:nvSpPr>
        <p:spPr bwMode="auto">
          <a:xfrm>
            <a:off x="4837556" y="3951214"/>
            <a:ext cx="288032" cy="288032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69" y="1351128"/>
            <a:ext cx="3882768" cy="401287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Result – ICP-AES analyses on </a:t>
            </a:r>
            <a:r>
              <a:rPr lang="en-US" sz="2000" dirty="0" err="1">
                <a:solidFill>
                  <a:srgbClr val="00CC99">
                    <a:lumMod val="50000"/>
                  </a:srgbClr>
                </a:solidFill>
              </a:rPr>
              <a:t>Parmeliaceae</a:t>
            </a: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 species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1" y="1351128"/>
            <a:ext cx="3889393" cy="401287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195558" y="918114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ICP-AES</a:t>
            </a:r>
            <a:endParaRPr lang="it-IT" sz="2400" b="1" dirty="0">
              <a:solidFill>
                <a:srgbClr val="00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896464" y="918113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ED µ-XRF </a:t>
            </a:r>
            <a:endParaRPr lang="it-IT" sz="2400" b="1" dirty="0">
              <a:solidFill>
                <a:srgbClr val="000000"/>
              </a:solidFill>
            </a:endParaRPr>
          </a:p>
        </p:txBody>
      </p:sp>
      <p:sp>
        <p:nvSpPr>
          <p:cNvPr id="10" name="Freccia in su 9"/>
          <p:cNvSpPr/>
          <p:nvPr/>
        </p:nvSpPr>
        <p:spPr>
          <a:xfrm rot="16200000">
            <a:off x="2500847" y="4425548"/>
            <a:ext cx="469900" cy="2808314"/>
          </a:xfrm>
          <a:prstGeom prst="upArrow">
            <a:avLst/>
          </a:prstGeom>
          <a:gradFill>
            <a:gsLst>
              <a:gs pos="0">
                <a:schemeClr val="tx1"/>
              </a:gs>
              <a:gs pos="29000">
                <a:srgbClr val="522B16"/>
              </a:gs>
              <a:gs pos="70000">
                <a:srgbClr val="914D27"/>
              </a:gs>
              <a:gs pos="100000">
                <a:srgbClr val="EAC5B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1" name="Freccia in su 10"/>
          <p:cNvSpPr/>
          <p:nvPr/>
        </p:nvSpPr>
        <p:spPr>
          <a:xfrm rot="16200000">
            <a:off x="6677311" y="4298001"/>
            <a:ext cx="469900" cy="2808314"/>
          </a:xfrm>
          <a:prstGeom prst="upArrow">
            <a:avLst/>
          </a:prstGeom>
          <a:gradFill>
            <a:gsLst>
              <a:gs pos="0">
                <a:schemeClr val="tx1"/>
              </a:gs>
              <a:gs pos="29000">
                <a:srgbClr val="522B16"/>
              </a:gs>
              <a:gs pos="70000">
                <a:srgbClr val="914D27"/>
              </a:gs>
              <a:gs pos="100000">
                <a:srgbClr val="EAC5B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7" r="36516"/>
          <a:stretch>
            <a:fillRect/>
          </a:stretch>
        </p:blipFill>
        <p:spPr bwMode="auto">
          <a:xfrm>
            <a:off x="4303588" y="666031"/>
            <a:ext cx="701675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017" r="365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8" y="2096368"/>
            <a:ext cx="122396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50751" y="332656"/>
            <a:ext cx="17621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fontAlgn="base" hangingPunct="0">
              <a:lnSpc>
                <a:spcPts val="1975"/>
              </a:lnSpc>
              <a:spcBef>
                <a:spcPct val="0"/>
              </a:spcBef>
              <a:spcAft>
                <a:spcPts val="600"/>
              </a:spcAft>
            </a:pPr>
            <a:r>
              <a:rPr lang="it-IT" altLang="it-IT" sz="1600" b="1" dirty="0" err="1">
                <a:solidFill>
                  <a:srgbClr val="000000"/>
                </a:solidFill>
                <a:latin typeface="Arial"/>
              </a:rPr>
              <a:t>Eumelanine</a:t>
            </a:r>
            <a:r>
              <a:rPr lang="it-IT" altLang="it-IT" sz="1600" b="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algn="ctr" eaLnBrk="1" fontAlgn="base" hangingPunct="0">
              <a:lnSpc>
                <a:spcPts val="1975"/>
              </a:lnSpc>
              <a:spcBef>
                <a:spcPct val="0"/>
              </a:spcBef>
              <a:spcAft>
                <a:spcPts val="600"/>
              </a:spcAft>
            </a:pPr>
            <a:endParaRPr lang="it-IT" altLang="it-IT" sz="1600" dirty="0">
              <a:solidFill>
                <a:srgbClr val="000000"/>
              </a:solidFill>
              <a:latin typeface="Arial"/>
            </a:endParaRPr>
          </a:p>
          <a:p>
            <a:pPr algn="ctr" eaLnBrk="1" fontAlgn="base" hangingPunct="0">
              <a:lnSpc>
                <a:spcPts val="1975"/>
              </a:lnSpc>
              <a:spcBef>
                <a:spcPct val="0"/>
              </a:spcBef>
              <a:spcAft>
                <a:spcPts val="600"/>
              </a:spcAft>
            </a:pPr>
            <a:endParaRPr lang="it-IT" altLang="it-IT" sz="1600" b="1" dirty="0">
              <a:solidFill>
                <a:srgbClr val="000000"/>
              </a:solidFill>
              <a:latin typeface="Arial"/>
            </a:endParaRPr>
          </a:p>
          <a:p>
            <a:pPr algn="ctr" eaLnBrk="1" fontAlgn="base" hangingPunct="0">
              <a:lnSpc>
                <a:spcPts val="1975"/>
              </a:lnSpc>
              <a:spcBef>
                <a:spcPct val="0"/>
              </a:spcBef>
              <a:spcAft>
                <a:spcPts val="600"/>
              </a:spcAft>
            </a:pPr>
            <a:endParaRPr lang="it-IT" altLang="it-IT" sz="16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8" y="2959968"/>
            <a:ext cx="122396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63"/>
          <a:stretch>
            <a:fillRect/>
          </a:stretch>
        </p:blipFill>
        <p:spPr bwMode="auto">
          <a:xfrm>
            <a:off x="252288" y="800968"/>
            <a:ext cx="26638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60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90776" y="358056"/>
            <a:ext cx="15414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fontAlgn="base" hangingPunct="0">
              <a:lnSpc>
                <a:spcPts val="19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altLang="it-IT" sz="1600" b="1">
                <a:solidFill>
                  <a:srgbClr val="000000"/>
                </a:solidFill>
                <a:latin typeface="Arial"/>
              </a:rPr>
              <a:t>Allomelanine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88" y="2059856"/>
            <a:ext cx="122396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63" y="383456"/>
            <a:ext cx="3959225" cy="26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005263" y="3171106"/>
            <a:ext cx="3959225" cy="63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lnSpc>
                <a:spcPts val="137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1200" dirty="0">
                <a:solidFill>
                  <a:srgbClr val="000000"/>
                </a:solidFill>
                <a:latin typeface="Arial"/>
              </a:rPr>
              <a:t>Eisenman, H. C., &amp; </a:t>
            </a:r>
            <a:r>
              <a:rPr lang="en-US" altLang="it-IT" sz="1200" dirty="0" err="1">
                <a:solidFill>
                  <a:srgbClr val="000000"/>
                </a:solidFill>
                <a:latin typeface="Arial"/>
              </a:rPr>
              <a:t>Casadevall</a:t>
            </a:r>
            <a:r>
              <a:rPr lang="en-US" altLang="it-IT" sz="1200" dirty="0">
                <a:solidFill>
                  <a:srgbClr val="000000"/>
                </a:solidFill>
                <a:latin typeface="Arial"/>
              </a:rPr>
              <a:t>, A. (2012). Synthesis and assembly of fungal melanin. </a:t>
            </a:r>
            <a:r>
              <a:rPr lang="en-US" altLang="it-IT" sz="1200" i="1" dirty="0">
                <a:solidFill>
                  <a:srgbClr val="000000"/>
                </a:solidFill>
                <a:latin typeface="Arial"/>
              </a:rPr>
              <a:t>Applied microbiology and biotechnology</a:t>
            </a:r>
            <a:r>
              <a:rPr lang="en-US" altLang="it-IT" sz="1200" dirty="0">
                <a:solidFill>
                  <a:srgbClr val="000000"/>
                </a:solidFill>
                <a:latin typeface="Arial"/>
              </a:rPr>
              <a:t>, </a:t>
            </a:r>
            <a:r>
              <a:rPr lang="en-US" altLang="it-IT" sz="1200" i="1" dirty="0" smtClean="0">
                <a:solidFill>
                  <a:srgbClr val="000000"/>
                </a:solidFill>
                <a:latin typeface="Arial"/>
              </a:rPr>
              <a:t>93</a:t>
            </a:r>
            <a:r>
              <a:rPr lang="en-US" altLang="it-IT" sz="12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it-IT" sz="1200" dirty="0">
                <a:solidFill>
                  <a:srgbClr val="000000"/>
                </a:solidFill>
                <a:latin typeface="Arial"/>
              </a:rPr>
              <a:t>931-940.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915816" y="358056"/>
            <a:ext cx="297" cy="3465512"/>
          </a:xfrm>
          <a:prstGeom prst="line">
            <a:avLst/>
          </a:prstGeom>
          <a:noFill/>
          <a:ln w="1908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t="11037" r="62669"/>
          <a:stretch>
            <a:fillRect/>
          </a:stretch>
        </p:blipFill>
        <p:spPr bwMode="auto">
          <a:xfrm>
            <a:off x="2989138" y="905743"/>
            <a:ext cx="13144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018" t="11037" r="626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ttangolo 14"/>
          <p:cNvSpPr>
            <a:spLocks noChangeArrowheads="1"/>
          </p:cNvSpPr>
          <p:nvPr/>
        </p:nvSpPr>
        <p:spPr bwMode="auto">
          <a:xfrm>
            <a:off x="226365" y="5241171"/>
            <a:ext cx="8712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Most of the </a:t>
            </a:r>
            <a:r>
              <a:rPr lang="en-US" altLang="it-IT" sz="1600" dirty="0" err="1">
                <a:solidFill>
                  <a:srgbClr val="000000"/>
                </a:solidFill>
                <a:latin typeface="Arial"/>
              </a:rPr>
              <a:t>epigeic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US" altLang="it-IT" sz="1600" dirty="0" err="1">
                <a:solidFill>
                  <a:srgbClr val="000000"/>
                </a:solidFill>
                <a:latin typeface="Arial"/>
              </a:rPr>
              <a:t>epilithic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 lichens of the order </a:t>
            </a:r>
            <a:r>
              <a:rPr lang="it-IT" altLang="it-IT" sz="1600" i="1" dirty="0" err="1">
                <a:solidFill>
                  <a:srgbClr val="000000"/>
                </a:solidFill>
                <a:latin typeface="Arial"/>
              </a:rPr>
              <a:t>Peltigerales</a:t>
            </a:r>
            <a:r>
              <a:rPr lang="it-IT" altLang="it-IT" sz="16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were found to possess both laccase and </a:t>
            </a:r>
            <a:r>
              <a:rPr lang="en-US" altLang="it-IT" sz="1600" dirty="0" err="1">
                <a:solidFill>
                  <a:srgbClr val="000000"/>
                </a:solidFill>
                <a:latin typeface="Arial"/>
              </a:rPr>
              <a:t>tyrosinase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 activities</a:t>
            </a:r>
            <a:r>
              <a:rPr lang="en-US" altLang="it-IT" sz="1600" b="1" dirty="0">
                <a:solidFill>
                  <a:srgbClr val="000000"/>
                </a:solidFill>
                <a:latin typeface="Arial"/>
              </a:rPr>
              <a:t>; the lichens of the order </a:t>
            </a:r>
            <a:r>
              <a:rPr lang="it-IT" altLang="it-IT" sz="1600" b="1" i="1" dirty="0" err="1">
                <a:solidFill>
                  <a:srgbClr val="000000"/>
                </a:solidFill>
                <a:latin typeface="Arial"/>
              </a:rPr>
              <a:t>Lecanorales</a:t>
            </a:r>
            <a:r>
              <a:rPr lang="it-IT" altLang="it-IT" sz="16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it-IT" sz="1600" b="1" dirty="0">
                <a:solidFill>
                  <a:srgbClr val="000000"/>
                </a:solidFill>
                <a:latin typeface="Arial"/>
              </a:rPr>
              <a:t>possessed only laccase activity, which was an order of magnitude lower than that of </a:t>
            </a:r>
            <a:r>
              <a:rPr lang="it-IT" altLang="it-IT" sz="1600" b="1" i="1" dirty="0" err="1">
                <a:solidFill>
                  <a:srgbClr val="000000"/>
                </a:solidFill>
                <a:latin typeface="Arial"/>
              </a:rPr>
              <a:t>Peltigerales</a:t>
            </a:r>
            <a:r>
              <a:rPr lang="it-IT" altLang="it-IT" sz="1600" i="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600" i="1" dirty="0">
              <a:solidFill>
                <a:srgbClr val="000000"/>
              </a:solidFill>
              <a:latin typeface="Arial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Zavarzina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, A. G., &amp;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Zavarzin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, A. A. (2006).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Laccase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tyrosinase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activities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 in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lichens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. </a:t>
            </a:r>
            <a:r>
              <a:rPr lang="it-IT" altLang="it-IT" sz="1200" i="1" dirty="0" err="1">
                <a:solidFill>
                  <a:srgbClr val="000000"/>
                </a:solidFill>
                <a:latin typeface="Arial"/>
              </a:rPr>
              <a:t>Microbiology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it-IT" altLang="it-IT" sz="1200" dirty="0" smtClean="0">
                <a:solidFill>
                  <a:srgbClr val="000000"/>
                </a:solidFill>
                <a:latin typeface="Arial"/>
              </a:rPr>
              <a:t>75, 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546-556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55355" y="4170407"/>
            <a:ext cx="8716135" cy="123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spcBef>
                <a:spcPct val="0"/>
              </a:spcBef>
              <a:spcAft>
                <a:spcPts val="1213"/>
              </a:spcAft>
            </a:pPr>
            <a:r>
              <a:rPr lang="en-GB" altLang="it-IT" sz="1600" b="1" dirty="0" smtClean="0">
                <a:solidFill>
                  <a:srgbClr val="000000"/>
                </a:solidFill>
                <a:latin typeface="Arial"/>
              </a:rPr>
              <a:t>Heterogeneous </a:t>
            </a:r>
            <a:r>
              <a:rPr lang="en-GB" altLang="it-IT" sz="1600" b="1" dirty="0" err="1" smtClean="0">
                <a:solidFill>
                  <a:srgbClr val="000000"/>
                </a:solidFill>
                <a:latin typeface="Arial"/>
              </a:rPr>
              <a:t>melanins</a:t>
            </a:r>
            <a:r>
              <a:rPr lang="en-GB" altLang="it-IT" sz="1600" dirty="0" smtClean="0">
                <a:solidFill>
                  <a:srgbClr val="000000"/>
                </a:solidFill>
                <a:latin typeface="Arial"/>
              </a:rPr>
              <a:t>: in fungi they are biosynthesise in the extracellular medium through an auto-polymerization process of intracellular melanin precursors (e.g. DHN-</a:t>
            </a:r>
            <a:r>
              <a:rPr lang="en-GB" altLang="it-IT" sz="1600" dirty="0" err="1" smtClean="0">
                <a:solidFill>
                  <a:srgbClr val="000000"/>
                </a:solidFill>
                <a:latin typeface="Arial"/>
              </a:rPr>
              <a:t>melanins</a:t>
            </a:r>
            <a:r>
              <a:rPr lang="en-GB" altLang="it-IT" sz="1600" dirty="0" smtClean="0">
                <a:solidFill>
                  <a:srgbClr val="000000"/>
                </a:solidFill>
                <a:latin typeface="Arial"/>
              </a:rPr>
              <a:t>) with other extracellular phenolic compounds produced by surrounding organisms.</a:t>
            </a:r>
            <a:endParaRPr lang="en-GB" altLang="it-IT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252288" y="5074107"/>
            <a:ext cx="8719202" cy="9056"/>
          </a:xfrm>
          <a:prstGeom prst="line">
            <a:avLst/>
          </a:prstGeom>
          <a:noFill/>
          <a:ln w="1908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252288" y="3996194"/>
            <a:ext cx="8712200" cy="5174"/>
          </a:xfrm>
          <a:prstGeom prst="line">
            <a:avLst/>
          </a:prstGeom>
          <a:noFill/>
          <a:ln w="1908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4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1"/>
          <a:stretch/>
        </p:blipFill>
        <p:spPr>
          <a:xfrm>
            <a:off x="251520" y="1021389"/>
            <a:ext cx="3702514" cy="42077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Result – SET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356563" y="2287639"/>
            <a:ext cx="45854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The trends of the concentrations of Fe and Zn measured in the four fractions were similar in both species.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In the mutual comparison, the highly two-side heavily </a:t>
            </a:r>
            <a:r>
              <a:rPr lang="en-US" dirty="0" err="1">
                <a:solidFill>
                  <a:srgbClr val="000000"/>
                </a:solidFill>
              </a:rPr>
              <a:t>melanised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M. </a:t>
            </a:r>
            <a:r>
              <a:rPr lang="en-US" i="1" dirty="0" err="1">
                <a:solidFill>
                  <a:srgbClr val="000000"/>
                </a:solidFill>
              </a:rPr>
              <a:t>glabratula</a:t>
            </a:r>
            <a:r>
              <a:rPr lang="en-US" dirty="0">
                <a:solidFill>
                  <a:srgbClr val="000000"/>
                </a:solidFill>
              </a:rPr>
              <a:t> contained more Fe and Zn than the one-side lightly </a:t>
            </a:r>
            <a:r>
              <a:rPr lang="en-US" dirty="0" err="1">
                <a:solidFill>
                  <a:srgbClr val="000000"/>
                </a:solidFill>
              </a:rPr>
              <a:t>melanised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P. </a:t>
            </a:r>
            <a:r>
              <a:rPr lang="en-US" i="1" dirty="0" err="1">
                <a:solidFill>
                  <a:srgbClr val="000000"/>
                </a:solidFill>
              </a:rPr>
              <a:t>subrudecta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356563" y="1021389"/>
            <a:ext cx="288000" cy="28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356563" y="1611098"/>
            <a:ext cx="288000" cy="28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44563" y="930641"/>
            <a:ext cx="4585447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</a:rPr>
              <a:t>P. </a:t>
            </a:r>
            <a:r>
              <a:rPr lang="en-US" sz="1600" i="1" dirty="0" err="1">
                <a:solidFill>
                  <a:srgbClr val="000000"/>
                </a:solidFill>
              </a:rPr>
              <a:t>subrudecta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(one-side lightly </a:t>
            </a:r>
            <a:r>
              <a:rPr lang="en-US" sz="1600" dirty="0" err="1">
                <a:solidFill>
                  <a:srgbClr val="000000"/>
                </a:solidFill>
              </a:rPr>
              <a:t>melanised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644562" y="1524265"/>
            <a:ext cx="4585447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</a:rPr>
              <a:t>M. </a:t>
            </a:r>
            <a:r>
              <a:rPr lang="en-US" sz="1600" i="1" dirty="0" err="1">
                <a:solidFill>
                  <a:srgbClr val="000000"/>
                </a:solidFill>
              </a:rPr>
              <a:t>glabratula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(two-side heavily </a:t>
            </a:r>
            <a:r>
              <a:rPr lang="en-US" sz="1600" dirty="0" err="1">
                <a:solidFill>
                  <a:srgbClr val="000000"/>
                </a:solidFill>
              </a:rPr>
              <a:t>melanised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endParaRPr lang="it-IT" sz="1600" dirty="0">
              <a:solidFill>
                <a:srgbClr val="000000"/>
              </a:solidFill>
            </a:endParaRPr>
          </a:p>
        </p:txBody>
      </p:sp>
      <p:grpSp>
        <p:nvGrpSpPr>
          <p:cNvPr id="22" name="Gruppo 21"/>
          <p:cNvGrpSpPr>
            <a:grpSpLocks noChangeAspect="1"/>
          </p:cNvGrpSpPr>
          <p:nvPr/>
        </p:nvGrpSpPr>
        <p:grpSpPr>
          <a:xfrm>
            <a:off x="2250552" y="5371249"/>
            <a:ext cx="584314" cy="1013285"/>
            <a:chOff x="4961275" y="4082179"/>
            <a:chExt cx="765205" cy="1326976"/>
          </a:xfrm>
        </p:grpSpPr>
        <p:sp>
          <p:nvSpPr>
            <p:cNvPr id="13" name="Cilindro 12"/>
            <p:cNvSpPr/>
            <p:nvPr/>
          </p:nvSpPr>
          <p:spPr bwMode="auto">
            <a:xfrm>
              <a:off x="4961275" y="4082179"/>
              <a:ext cx="648072" cy="1296144"/>
            </a:xfrm>
            <a:prstGeom prst="ca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Cilindro 15"/>
            <p:cNvSpPr/>
            <p:nvPr/>
          </p:nvSpPr>
          <p:spPr bwMode="auto">
            <a:xfrm>
              <a:off x="4961276" y="4761083"/>
              <a:ext cx="648071" cy="648072"/>
            </a:xfrm>
            <a:prstGeom prst="ca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4961930" y="4957083"/>
              <a:ext cx="764550" cy="3627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</a:rPr>
                <a:t>HNO</a:t>
              </a:r>
              <a:r>
                <a:rPr lang="en-GB" sz="1200" b="1" baseline="-25000" dirty="0">
                  <a:solidFill>
                    <a:srgbClr val="000000"/>
                  </a:solidFill>
                </a:rPr>
                <a:t>3</a:t>
              </a:r>
              <a:endParaRPr lang="it-IT" sz="1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uppo 20"/>
          <p:cNvGrpSpPr>
            <a:grpSpLocks noChangeAspect="1"/>
          </p:cNvGrpSpPr>
          <p:nvPr/>
        </p:nvGrpSpPr>
        <p:grpSpPr>
          <a:xfrm>
            <a:off x="1673947" y="5377059"/>
            <a:ext cx="570990" cy="1026332"/>
            <a:chOff x="3102131" y="4075319"/>
            <a:chExt cx="747756" cy="1344063"/>
          </a:xfrm>
        </p:grpSpPr>
        <p:sp>
          <p:nvSpPr>
            <p:cNvPr id="12" name="Cilindro 11"/>
            <p:cNvSpPr/>
            <p:nvPr/>
          </p:nvSpPr>
          <p:spPr bwMode="auto">
            <a:xfrm>
              <a:off x="3145889" y="4075319"/>
              <a:ext cx="648072" cy="1296144"/>
            </a:xfrm>
            <a:prstGeom prst="ca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Cilindro 14"/>
            <p:cNvSpPr/>
            <p:nvPr/>
          </p:nvSpPr>
          <p:spPr bwMode="auto">
            <a:xfrm>
              <a:off x="3145888" y="4723158"/>
              <a:ext cx="648071" cy="648072"/>
            </a:xfrm>
            <a:prstGeom prst="ca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3102131" y="4855101"/>
              <a:ext cx="747756" cy="5642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100" b="1" dirty="0">
                  <a:solidFill>
                    <a:srgbClr val="000000"/>
                  </a:solidFill>
                </a:rPr>
                <a:t>Na</a:t>
              </a:r>
              <a:r>
                <a:rPr lang="en-GB" sz="1100" b="1" baseline="-25000" dirty="0">
                  <a:solidFill>
                    <a:srgbClr val="000000"/>
                  </a:solidFill>
                </a:rPr>
                <a:t>2</a:t>
              </a:r>
              <a:r>
                <a:rPr lang="en-GB" sz="1100" b="1" dirty="0">
                  <a:solidFill>
                    <a:srgbClr val="000000"/>
                  </a:solidFill>
                </a:rPr>
                <a:t>-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100" b="1" dirty="0">
                  <a:solidFill>
                    <a:srgbClr val="000000"/>
                  </a:solidFill>
                </a:rPr>
                <a:t>EDTA</a:t>
              </a:r>
              <a:endParaRPr lang="it-IT" sz="11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uppo 19"/>
          <p:cNvGrpSpPr>
            <a:grpSpLocks noChangeAspect="1"/>
          </p:cNvGrpSpPr>
          <p:nvPr/>
        </p:nvGrpSpPr>
        <p:grpSpPr>
          <a:xfrm>
            <a:off x="1168369" y="5367332"/>
            <a:ext cx="507591" cy="989742"/>
            <a:chOff x="1330504" y="4082179"/>
            <a:chExt cx="664730" cy="1296144"/>
          </a:xfrm>
        </p:grpSpPr>
        <p:sp>
          <p:nvSpPr>
            <p:cNvPr id="11" name="Cilindro 10"/>
            <p:cNvSpPr/>
            <p:nvPr/>
          </p:nvSpPr>
          <p:spPr bwMode="auto">
            <a:xfrm>
              <a:off x="1330504" y="4082179"/>
              <a:ext cx="648072" cy="1296144"/>
            </a:xfrm>
            <a:prstGeom prst="ca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Cilindro 13"/>
            <p:cNvSpPr/>
            <p:nvPr/>
          </p:nvSpPr>
          <p:spPr bwMode="auto">
            <a:xfrm>
              <a:off x="1330504" y="4730251"/>
              <a:ext cx="648071" cy="648072"/>
            </a:xfrm>
            <a:prstGeom prst="can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365036" y="4982444"/>
              <a:ext cx="630198" cy="3627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</a:rPr>
                <a:t>H</a:t>
              </a:r>
              <a:r>
                <a:rPr lang="en-GB" sz="1200" b="1" baseline="-25000" dirty="0">
                  <a:solidFill>
                    <a:srgbClr val="000000"/>
                  </a:solidFill>
                </a:rPr>
                <a:t>2</a:t>
              </a:r>
              <a:r>
                <a:rPr lang="en-GB" sz="1200" b="1" dirty="0">
                  <a:solidFill>
                    <a:srgbClr val="000000"/>
                  </a:solidFill>
                </a:rPr>
                <a:t>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0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Conclusion</a:t>
            </a:r>
            <a:endParaRPr lang="en-US" sz="2000" i="1" dirty="0">
              <a:solidFill>
                <a:srgbClr val="00CC99">
                  <a:lumMod val="50000"/>
                </a:srgb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84910" y="798194"/>
            <a:ext cx="8431306" cy="502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</a:rPr>
              <a:t>Heavily melanised species of foliose lichens are characterized by higher content of Fe and Zn when compared with lightly melanised ones</a:t>
            </a:r>
            <a:r>
              <a:rPr lang="en-GB" dirty="0">
                <a:solidFill>
                  <a:srgbClr val="000000"/>
                </a:solidFill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In the context of lichen biomonitoring survey, lichen samples should be composed by lichen material with a homogeneous degree of melanisation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 err="1">
                <a:solidFill>
                  <a:srgbClr val="000000"/>
                </a:solidFill>
              </a:rPr>
              <a:t>Melanins</a:t>
            </a:r>
            <a:r>
              <a:rPr lang="en-GB" dirty="0">
                <a:solidFill>
                  <a:srgbClr val="000000"/>
                </a:solidFill>
              </a:rPr>
              <a:t> could effectively improve Zn retention in the extracellular fraction of the melanised thalline surface(s), thus </a:t>
            </a:r>
            <a:r>
              <a:rPr lang="en-GB" b="1" dirty="0">
                <a:solidFill>
                  <a:srgbClr val="000000"/>
                </a:solidFill>
              </a:rPr>
              <a:t>increasing the intracellular fraction</a:t>
            </a:r>
            <a:r>
              <a:rPr lang="en-GB" dirty="0">
                <a:solidFill>
                  <a:srgbClr val="000000"/>
                </a:solidFill>
              </a:rPr>
              <a:t>, not only of the cells close to the melanised cortical layers but of the whole thallus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</a:rPr>
              <a:t>Melanised</a:t>
            </a:r>
            <a:r>
              <a:rPr lang="en-US" dirty="0">
                <a:solidFill>
                  <a:srgbClr val="000000"/>
                </a:solidFill>
              </a:rPr>
              <a:t> thalline surfaces might act as a </a:t>
            </a:r>
            <a:r>
              <a:rPr lang="en-US" b="1" dirty="0">
                <a:solidFill>
                  <a:srgbClr val="000000"/>
                </a:solidFill>
              </a:rPr>
              <a:t>reservoir pool of Fe </a:t>
            </a:r>
            <a:r>
              <a:rPr lang="en-US" dirty="0">
                <a:solidFill>
                  <a:srgbClr val="000000"/>
                </a:solidFill>
              </a:rPr>
              <a:t>to be assimilated by the </a:t>
            </a:r>
            <a:r>
              <a:rPr lang="en-US" dirty="0" err="1">
                <a:solidFill>
                  <a:srgbClr val="000000"/>
                </a:solidFill>
              </a:rPr>
              <a:t>mycobiont</a:t>
            </a:r>
            <a:r>
              <a:rPr lang="en-US" dirty="0">
                <a:solidFill>
                  <a:srgbClr val="000000"/>
                </a:solidFill>
              </a:rPr>
              <a:t> at a later stage.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 bwMode="auto">
          <a:xfrm>
            <a:off x="-108520" y="4275585"/>
            <a:ext cx="9686137" cy="25824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28932" y="2133504"/>
            <a:ext cx="86572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CC99">
                    <a:lumMod val="75000"/>
                  </a:srgbClr>
                </a:solidFill>
              </a:rPr>
              <a:t>2) </a:t>
            </a:r>
            <a:r>
              <a:rPr lang="en-US" sz="2000" dirty="0">
                <a:solidFill>
                  <a:srgbClr val="00CC99">
                    <a:lumMod val="75000"/>
                  </a:srgbClr>
                </a:solidFill>
              </a:rPr>
              <a:t>MELANIZATION IN PARMELIOID LICHENS AS A PASSIVE DEFENSE MECHANISM AGAINST MICROBIOLOGICAL DEGRADATION</a:t>
            </a:r>
            <a:endParaRPr lang="it-IT" sz="20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932" y="2945019"/>
            <a:ext cx="890876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Fortuna L.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*, </a:t>
            </a:r>
            <a:r>
              <a:rPr lang="it-IT" altLang="it-IT" b="1" dirty="0" err="1">
                <a:solidFill>
                  <a:srgbClr val="000000"/>
                </a:solidFill>
                <a:cs typeface="Arial" panose="020B0604020202020204" pitchFamily="34" charset="0"/>
              </a:rPr>
              <a:t>Ongaro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S.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  <a:cs typeface="Arial" panose="020B0604020202020204" pitchFamily="34" charset="0"/>
              </a:rPr>
              <a:t>Foscari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A.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, Incerti G.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  <a:cs typeface="Arial" panose="020B0604020202020204" pitchFamily="34" charset="0"/>
              </a:rPr>
              <a:t>Martellos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S.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  <a:cs typeface="Arial" panose="020B0604020202020204" pitchFamily="34" charset="0"/>
              </a:rPr>
              <a:t>Tretiach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M.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it-IT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Dipartimento di Scienze della Vita, Università di Trieste, via L. </a:t>
            </a:r>
            <a:r>
              <a:rPr lang="it-IT" altLang="it-IT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Giorgieri</a:t>
            </a:r>
            <a:r>
              <a:rPr lang="it-IT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, 10, 34127 Trieste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it-IT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Dipartimento di Scienze Agroalimentari, Ambientali e Animali, Università di Udine, via delle Scienze, 206, 33100 Udine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8" y="4460098"/>
            <a:ext cx="2164978" cy="75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33" y="545938"/>
            <a:ext cx="1581092" cy="147251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825770" y="409290"/>
            <a:ext cx="6862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Which is the 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role 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of </a:t>
            </a: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melanin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-like compounds</a:t>
            </a: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 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parmelioid lichens?</a:t>
            </a:r>
            <a:endParaRPr lang="en-GB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8" name="Picture 2" descr="Image result for Xanthoparmel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45172" y="957677"/>
            <a:ext cx="1431505" cy="10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uniud.it/++theme++uniudine-theme/static/images/logo_sm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8" y="5682414"/>
            <a:ext cx="2293938" cy="63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Risultati immagini per Logo SBI 114Â° congres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2" y="4476692"/>
            <a:ext cx="1209128" cy="13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Site Hom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3" b="79846"/>
          <a:stretch/>
        </p:blipFill>
        <p:spPr bwMode="auto">
          <a:xfrm>
            <a:off x="5044842" y="5943045"/>
            <a:ext cx="3588145" cy="8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2° Convegno SL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42" y="4476692"/>
            <a:ext cx="1392539" cy="13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7524" y="404664"/>
            <a:ext cx="558062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cs typeface="Arial" charset="0"/>
              </a:rPr>
              <a:t>Scope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We hypothesized that the heavily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melanized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lower cortex of </a:t>
            </a:r>
            <a:r>
              <a:rPr lang="en-US" i="1" dirty="0" err="1">
                <a:solidFill>
                  <a:srgbClr val="000000"/>
                </a:solidFill>
                <a:cs typeface="Arial" charset="0"/>
              </a:rPr>
              <a:t>Hypogymnia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cs typeface="Arial" charset="0"/>
              </a:rPr>
              <a:t>physodes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(L.)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Nyl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. (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Parmeliaceae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)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could act as a passive defense mechanism against degradation processes. </a:t>
            </a:r>
            <a:endParaRPr lang="it-IT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868142" y="2135434"/>
            <a:ext cx="36103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i="1" dirty="0" err="1">
                <a:solidFill>
                  <a:srgbClr val="000000"/>
                </a:solidFill>
                <a:cs typeface="Arial" charset="0"/>
              </a:rPr>
              <a:t>Hypogymnia</a:t>
            </a:r>
            <a:r>
              <a:rPr lang="de-DE" sz="14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cs typeface="Arial" charset="0"/>
              </a:rPr>
              <a:t>physodes</a:t>
            </a:r>
            <a:endParaRPr lang="it-IT" sz="1400" i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" name="Picture 2" descr="http://dryades.units.it/italic/flora/images/species/images/TSB0049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9069" r="6113" b="10415"/>
          <a:stretch/>
        </p:blipFill>
        <p:spPr bwMode="auto">
          <a:xfrm>
            <a:off x="6588224" y="404664"/>
            <a:ext cx="2088232" cy="164527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1749" t="20681" r="15959" b="21261"/>
          <a:stretch/>
        </p:blipFill>
        <p:spPr>
          <a:xfrm>
            <a:off x="4073420" y="4242515"/>
            <a:ext cx="1895670" cy="15841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341662" y="2320100"/>
            <a:ext cx="850151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cs typeface="Arial" charset="0"/>
              </a:rPr>
              <a:t>Burial experiment</a:t>
            </a:r>
            <a:endParaRPr lang="it-IT" dirty="0">
              <a:solidFill>
                <a:srgbClr val="000000"/>
              </a:solidFill>
              <a:cs typeface="Arial" charset="0"/>
            </a:endParaRP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dirty="0" err="1">
                <a:solidFill>
                  <a:srgbClr val="000000"/>
                </a:solidFill>
                <a:cs typeface="Arial" charset="0"/>
              </a:rPr>
              <a:t>Samples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of H.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physodes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with or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without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melanised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lower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cortex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were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devitalized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by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heat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shock treatment,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enveloped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in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plastic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mesh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of 50 µm and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burried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in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plastic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vessels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containing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two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type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forest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soils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.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t="13973" b="3662"/>
          <a:stretch/>
        </p:blipFill>
        <p:spPr>
          <a:xfrm>
            <a:off x="7206693" y="4258661"/>
            <a:ext cx="1439997" cy="15843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4" descr="Risultati immagini per mort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7" b="24709"/>
          <a:stretch/>
        </p:blipFill>
        <p:spPr bwMode="auto">
          <a:xfrm flipH="1">
            <a:off x="353388" y="4221088"/>
            <a:ext cx="2810702" cy="171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341662" y="5341484"/>
            <a:ext cx="2822428" cy="13998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600" b="1" dirty="0">
                <a:solidFill>
                  <a:srgbClr val="000000"/>
                </a:solidFill>
                <a:cs typeface="Arial" charset="0"/>
              </a:rPr>
              <a:t>Lower cortex removal </a:t>
            </a:r>
            <a:r>
              <a:rPr lang="en-GB" sz="1600" dirty="0">
                <a:solidFill>
                  <a:srgbClr val="000000"/>
                </a:solidFill>
                <a:cs typeface="Arial" charset="0"/>
              </a:rPr>
              <a:t>from 50% of samples .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cs typeface="Arial" charset="0"/>
              </a:rPr>
              <a:t>Devitalization</a:t>
            </a:r>
            <a:r>
              <a:rPr lang="en-GB" sz="1600" dirty="0">
                <a:solidFill>
                  <a:srgbClr val="000000"/>
                </a:solidFill>
                <a:cs typeface="Arial" charset="0"/>
              </a:rPr>
              <a:t> by heat shock treatment (60°C for 24 h).</a:t>
            </a:r>
          </a:p>
        </p:txBody>
      </p:sp>
    </p:spTree>
    <p:extLst>
      <p:ext uri="{BB962C8B-B14F-4D97-AF65-F5344CB8AC3E}">
        <p14:creationId xmlns:p14="http://schemas.microsoft.com/office/powerpoint/2010/main" val="37321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Risultati immagini per sezione di suo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78" y="403111"/>
            <a:ext cx="1800200" cy="119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13554" y="40311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b="1" i="1" dirty="0">
                <a:solidFill>
                  <a:srgbClr val="000000"/>
                </a:solidFill>
              </a:rPr>
              <a:t>Soil sample pre-treatment</a:t>
            </a:r>
          </a:p>
        </p:txBody>
      </p:sp>
      <p:sp>
        <p:nvSpPr>
          <p:cNvPr id="6" name="Rettangolo 5"/>
          <p:cNvSpPr/>
          <p:nvPr/>
        </p:nvSpPr>
        <p:spPr>
          <a:xfrm>
            <a:off x="513554" y="889970"/>
            <a:ext cx="5714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0000"/>
                </a:solidFill>
              </a:rPr>
              <a:t>Sieving at 3 mm and oven drying at 40°C for 4 days.</a:t>
            </a:r>
          </a:p>
          <a:p>
            <a:pPr algn="just"/>
            <a:r>
              <a:rPr lang="en-GB" dirty="0">
                <a:solidFill>
                  <a:srgbClr val="000000"/>
                </a:solidFill>
              </a:rPr>
              <a:t>Hydration up to 30% on dry mass basis 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740445"/>
              </p:ext>
            </p:extLst>
          </p:nvPr>
        </p:nvGraphicFramePr>
        <p:xfrm>
          <a:off x="513554" y="3103337"/>
          <a:ext cx="4704000" cy="194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00"/>
                <a:gridCol w="1032000"/>
                <a:gridCol w="1032000"/>
                <a:gridCol w="144000"/>
                <a:gridCol w="1032000"/>
                <a:gridCol w="1032000"/>
              </a:tblGrid>
              <a:tr h="324000"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err="1" smtClean="0">
                          <a:effectLst/>
                        </a:rPr>
                        <a:t>Chestnut</a:t>
                      </a:r>
                      <a:r>
                        <a:rPr lang="it-IT" sz="1600" b="1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1600" b="1" u="none" strike="noStrike" baseline="0" dirty="0" err="1" smtClean="0">
                          <a:effectLst/>
                        </a:rPr>
                        <a:t>soil</a:t>
                      </a:r>
                      <a:r>
                        <a:rPr lang="it-IT" sz="1600" b="1" u="none" strike="noStrike" baseline="0" dirty="0" smtClean="0">
                          <a:effectLst/>
                        </a:rPr>
                        <a:t> </a:t>
                      </a:r>
                      <a:r>
                        <a:rPr lang="it-IT" sz="1600" b="1" u="none" strike="noStrike" baseline="0" dirty="0" err="1" smtClean="0">
                          <a:effectLst/>
                        </a:rPr>
                        <a:t>forest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 err="1" smtClean="0">
                          <a:effectLst/>
                        </a:rPr>
                        <a:t>Spruce</a:t>
                      </a:r>
                      <a:r>
                        <a:rPr lang="it-IT" sz="1600" b="1" u="none" strike="noStrike" dirty="0" smtClean="0">
                          <a:effectLst/>
                        </a:rPr>
                        <a:t> </a:t>
                      </a:r>
                      <a:r>
                        <a:rPr lang="it-IT" sz="1600" b="1" u="none" strike="noStrike" dirty="0" err="1" smtClean="0">
                          <a:effectLst/>
                        </a:rPr>
                        <a:t>soil</a:t>
                      </a:r>
                      <a:r>
                        <a:rPr lang="it-IT" sz="1600" b="1" u="none" strike="noStrike" dirty="0" smtClean="0">
                          <a:effectLst/>
                        </a:rPr>
                        <a:t> </a:t>
                      </a:r>
                      <a:r>
                        <a:rPr lang="it-IT" sz="1600" b="1" u="none" strike="noStrike" dirty="0" err="1" smtClean="0">
                          <a:effectLst/>
                        </a:rPr>
                        <a:t>forest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M+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M-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M+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M-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T0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it-IT" sz="16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1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it-IT" sz="16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T1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T2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T3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518068" y="2028449"/>
            <a:ext cx="8234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0000"/>
                </a:solidFill>
              </a:rPr>
              <a:t>Overall were </a:t>
            </a:r>
            <a:r>
              <a:rPr lang="en-GB" dirty="0">
                <a:solidFill>
                  <a:srgbClr val="000000"/>
                </a:solidFill>
              </a:rPr>
              <a:t>prepare 80 samples, 60 of them were buried in controlled condition in the two forest soils for different times according </a:t>
            </a:r>
            <a:r>
              <a:rPr lang="en-GB" dirty="0">
                <a:solidFill>
                  <a:srgbClr val="000000"/>
                </a:solidFill>
              </a:rPr>
              <a:t>to the following experimental design.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18294" t="22496" r="15182" b="33155"/>
          <a:stretch/>
        </p:blipFill>
        <p:spPr>
          <a:xfrm>
            <a:off x="5580112" y="3507671"/>
            <a:ext cx="3248973" cy="14791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421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in diagonale 2"/>
          <p:cNvSpPr/>
          <p:nvPr/>
        </p:nvSpPr>
        <p:spPr>
          <a:xfrm>
            <a:off x="251520" y="260648"/>
            <a:ext cx="7992888" cy="5666065"/>
          </a:xfrm>
          <a:prstGeom prst="round2DiagRect">
            <a:avLst>
              <a:gd name="adj1" fmla="val 10344"/>
              <a:gd name="adj2" fmla="val 0"/>
            </a:avLst>
          </a:prstGeom>
          <a:noFill/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000000"/>
                </a:solidFill>
              </a:rPr>
              <a:t>Data collection</a:t>
            </a:r>
          </a:p>
          <a:p>
            <a:pPr algn="just"/>
            <a:endParaRPr lang="en-GB" dirty="0">
              <a:solidFill>
                <a:srgbClr val="000000"/>
              </a:solidFill>
            </a:endParaRPr>
          </a:p>
          <a:p>
            <a:pPr algn="just"/>
            <a:r>
              <a:rPr lang="en-GB" b="1" dirty="0">
                <a:solidFill>
                  <a:srgbClr val="000000"/>
                </a:solidFill>
              </a:rPr>
              <a:t>Lichen </a:t>
            </a:r>
            <a:r>
              <a:rPr lang="en-GB" b="1" dirty="0">
                <a:solidFill>
                  <a:srgbClr val="000000"/>
                </a:solidFill>
              </a:rPr>
              <a:t>degradation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b="1" dirty="0">
                <a:solidFill>
                  <a:srgbClr val="FFC000"/>
                </a:solidFill>
              </a:rPr>
              <a:t>soil water potential </a:t>
            </a:r>
            <a:r>
              <a:rPr lang="en-GB" dirty="0">
                <a:solidFill>
                  <a:srgbClr val="000000"/>
                </a:solidFill>
              </a:rPr>
              <a:t>and the content of both </a:t>
            </a:r>
            <a:r>
              <a:rPr lang="en-GB" b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carbon</a:t>
            </a:r>
            <a:r>
              <a:rPr lang="en-GB" dirty="0">
                <a:solidFill>
                  <a:srgbClr val="000000"/>
                </a:solidFill>
              </a:rPr>
              <a:t> and </a:t>
            </a:r>
            <a:r>
              <a:rPr lang="en-GB" b="1" dirty="0">
                <a:solidFill>
                  <a:srgbClr val="0070C0"/>
                </a:solidFill>
              </a:rPr>
              <a:t>nitrogen</a:t>
            </a:r>
            <a:r>
              <a:rPr lang="en-GB" dirty="0">
                <a:solidFill>
                  <a:srgbClr val="000000"/>
                </a:solidFill>
              </a:rPr>
              <a:t> in lichen samples were measured every 50 days (T1-T3)</a:t>
            </a:r>
          </a:p>
          <a:p>
            <a:pPr algn="just"/>
            <a:endParaRPr lang="en-GB" dirty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b="1" dirty="0">
                <a:solidFill>
                  <a:srgbClr val="FFC000"/>
                </a:solidFill>
              </a:rPr>
              <a:t>Water potential</a:t>
            </a:r>
            <a:r>
              <a:rPr lang="en-GB" dirty="0">
                <a:solidFill>
                  <a:srgbClr val="000000"/>
                </a:solidFill>
              </a:rPr>
              <a:t> and Relative Water Content (</a:t>
            </a:r>
            <a:r>
              <a:rPr lang="en-GB" b="1" dirty="0">
                <a:solidFill>
                  <a:srgbClr val="00B0F0"/>
                </a:solidFill>
              </a:rPr>
              <a:t>RWC%</a:t>
            </a:r>
            <a:r>
              <a:rPr lang="en-GB" dirty="0">
                <a:solidFill>
                  <a:srgbClr val="000000"/>
                </a:solidFill>
              </a:rPr>
              <a:t>) of both chestnut and spruce soil forest were assessed with a dew point meter.</a:t>
            </a:r>
          </a:p>
          <a:p>
            <a:pPr marL="457200" indent="-457200" algn="just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Lichen </a:t>
            </a:r>
            <a:r>
              <a:rPr lang="en-GB" b="1" dirty="0">
                <a:solidFill>
                  <a:srgbClr val="000000"/>
                </a:solidFill>
              </a:rPr>
              <a:t>degradation</a:t>
            </a:r>
            <a:r>
              <a:rPr lang="en-GB" dirty="0">
                <a:solidFill>
                  <a:srgbClr val="000000"/>
                </a:solidFill>
              </a:rPr>
              <a:t>: 5 M+ and M- samples were retrieved from the vessels, dried for 48h over silica and then reweighed. Lichen degradation was expressed as relative difference with the initial  weight (mass loss</a:t>
            </a:r>
            <a:r>
              <a:rPr lang="en-GB" dirty="0">
                <a:solidFill>
                  <a:srgbClr val="000000"/>
                </a:solidFill>
              </a:rPr>
              <a:t>%).</a:t>
            </a:r>
          </a:p>
          <a:p>
            <a:pPr algn="just"/>
            <a:endParaRPr lang="en-GB" dirty="0">
              <a:solidFill>
                <a:srgbClr val="000000"/>
              </a:solidFill>
            </a:endParaRPr>
          </a:p>
          <a:p>
            <a:pPr marL="457200" indent="-457200" algn="just">
              <a:buFont typeface="+mj-lt"/>
              <a:buAutoNum type="arabicPeriod" startAt="3"/>
            </a:pPr>
            <a:r>
              <a:rPr lang="en-GB" b="1" dirty="0">
                <a:solidFill>
                  <a:srgbClr val="000000"/>
                </a:solidFill>
              </a:rPr>
              <a:t>Carbon</a:t>
            </a:r>
            <a:r>
              <a:rPr lang="en-GB" dirty="0">
                <a:solidFill>
                  <a:srgbClr val="000000"/>
                </a:solidFill>
              </a:rPr>
              <a:t> and </a:t>
            </a:r>
            <a:r>
              <a:rPr lang="en-GB" b="1" dirty="0">
                <a:solidFill>
                  <a:srgbClr val="0070C0"/>
                </a:solidFill>
              </a:rPr>
              <a:t>nitrogen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analysis: three out of the five samples were analysed with a CHN analyser (</a:t>
            </a:r>
            <a:r>
              <a:rPr lang="en-GB" dirty="0" err="1">
                <a:solidFill>
                  <a:srgbClr val="000000"/>
                </a:solidFill>
              </a:rPr>
              <a:t>Elementar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Vario</a:t>
            </a:r>
            <a:r>
              <a:rPr lang="en-GB" dirty="0">
                <a:solidFill>
                  <a:srgbClr val="000000"/>
                </a:solidFill>
              </a:rPr>
              <a:t> Micro) after being pulverized with a mixer mill.</a:t>
            </a:r>
          </a:p>
        </p:txBody>
      </p:sp>
    </p:spTree>
    <p:extLst>
      <p:ext uri="{BB962C8B-B14F-4D97-AF65-F5344CB8AC3E}">
        <p14:creationId xmlns:p14="http://schemas.microsoft.com/office/powerpoint/2010/main" val="31106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08678" y="1327633"/>
            <a:ext cx="8190260" cy="3684214"/>
            <a:chOff x="672754" y="2050515"/>
            <a:chExt cx="8190260" cy="368421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/>
            <a:srcRect l="3852"/>
            <a:stretch/>
          </p:blipFill>
          <p:spPr>
            <a:xfrm>
              <a:off x="672754" y="2050515"/>
              <a:ext cx="8190260" cy="3684214"/>
            </a:xfrm>
            <a:prstGeom prst="rect">
              <a:avLst/>
            </a:prstGeom>
          </p:spPr>
        </p:pic>
        <p:sp>
          <p:nvSpPr>
            <p:cNvPr id="19" name="Rettangolo 18"/>
            <p:cNvSpPr/>
            <p:nvPr/>
          </p:nvSpPr>
          <p:spPr>
            <a:xfrm>
              <a:off x="4239637" y="5328916"/>
              <a:ext cx="635000" cy="3574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1411050" y="5441539"/>
            <a:ext cx="62640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solidFill>
                  <a:srgbClr val="000000"/>
                </a:solidFill>
              </a:rPr>
              <a:t>RWC% of </a:t>
            </a:r>
            <a:r>
              <a:rPr lang="en-GB" sz="2400" b="1" dirty="0">
                <a:solidFill>
                  <a:srgbClr val="FF9900"/>
                </a:solidFill>
              </a:rPr>
              <a:t>chestnut</a:t>
            </a:r>
            <a:r>
              <a:rPr lang="en-GB" sz="2400" dirty="0">
                <a:solidFill>
                  <a:srgbClr val="FF9900"/>
                </a:solidFill>
              </a:rPr>
              <a:t> </a:t>
            </a:r>
            <a:r>
              <a:rPr lang="en-GB" sz="2400" dirty="0">
                <a:solidFill>
                  <a:srgbClr val="000000"/>
                </a:solidFill>
              </a:rPr>
              <a:t>and </a:t>
            </a:r>
            <a:r>
              <a:rPr lang="en-GB" sz="2400" b="1" dirty="0">
                <a:solidFill>
                  <a:srgbClr val="00B050"/>
                </a:solidFill>
              </a:rPr>
              <a:t>spruce</a:t>
            </a:r>
            <a:r>
              <a:rPr lang="en-GB" sz="2400" b="1" dirty="0">
                <a:solidFill>
                  <a:srgbClr val="2D2DB9">
                    <a:lumMod val="50000"/>
                  </a:srgbClr>
                </a:solidFill>
              </a:rPr>
              <a:t> </a:t>
            </a:r>
            <a:r>
              <a:rPr lang="en-GB" sz="2400" dirty="0">
                <a:solidFill>
                  <a:srgbClr val="000000"/>
                </a:solidFill>
              </a:rPr>
              <a:t>forest soils</a:t>
            </a:r>
            <a:r>
              <a:rPr lang="en-GB" sz="2400" b="1" dirty="0">
                <a:solidFill>
                  <a:srgbClr val="2D2DB9">
                    <a:lumMod val="50000"/>
                  </a:srgbClr>
                </a:solidFill>
              </a:rPr>
              <a:t>. </a:t>
            </a:r>
            <a:endParaRPr lang="en-GB" sz="2400" b="1" dirty="0">
              <a:solidFill>
                <a:srgbClr val="2D2DB9">
                  <a:lumMod val="50000"/>
                </a:srgbClr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68727" y="460643"/>
            <a:ext cx="9088646" cy="4930493"/>
            <a:chOff x="14904799" y="19175362"/>
            <a:chExt cx="9088646" cy="4930493"/>
          </a:xfrm>
        </p:grpSpPr>
        <p:sp>
          <p:nvSpPr>
            <p:cNvPr id="7" name="CasellaDiTesto 6"/>
            <p:cNvSpPr txBox="1"/>
            <p:nvPr/>
          </p:nvSpPr>
          <p:spPr>
            <a:xfrm rot="5400000">
              <a:off x="22380249" y="22236313"/>
              <a:ext cx="2826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0000"/>
                  </a:solidFill>
                </a:rPr>
                <a:t>RWC % 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4904799" y="19175362"/>
              <a:ext cx="8248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0000"/>
                  </a:solidFill>
                </a:rPr>
                <a:t>Experimental conditions during the burial experiment 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7947407" y="21461364"/>
              <a:ext cx="542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0000"/>
                  </a:solidFill>
                </a:rPr>
                <a:t>T1</a:t>
              </a:r>
              <a:endParaRPr lang="it-IT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9784072" y="21461364"/>
              <a:ext cx="542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0000"/>
                  </a:solidFill>
                </a:rPr>
                <a:t>T2</a:t>
              </a:r>
              <a:endParaRPr lang="it-IT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1647501" y="21461364"/>
              <a:ext cx="542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0000"/>
                  </a:solidFill>
                </a:rPr>
                <a:t>T3</a:t>
              </a:r>
              <a:endParaRPr lang="it-IT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7732016" y="23705745"/>
              <a:ext cx="2826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>
                  <a:solidFill>
                    <a:srgbClr val="000000"/>
                  </a:solidFill>
                </a:rPr>
                <a:t>days</a:t>
              </a:r>
              <a:r>
                <a:rPr lang="it-IT" sz="2000" b="1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15238728" y="23348340"/>
              <a:ext cx="635000" cy="3574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16911864" y="23348341"/>
              <a:ext cx="635000" cy="3574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20558298" y="23316114"/>
              <a:ext cx="635000" cy="3574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22311171" y="23348342"/>
              <a:ext cx="635000" cy="3574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1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7646838" cy="423419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50912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Lichen samples showed a significant biomass loss and a C/N decrease throughout the experiment in all treatment combinations. Independently of the soil forest type, mass loss was higher in M- samples (-15%). Difference between the C/N ratio was higher in samples buried in chestnut forest soil (~40%) than the others (~5%).  At each retrieval time, M- samples were more fragmented than M+ ones. </a:t>
            </a:r>
          </a:p>
          <a:p>
            <a:pPr algn="just"/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 coupled with biomass loss measurements, clearly indicate that a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melanized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lower cortex is more resistant to degradation processes.</a:t>
            </a:r>
          </a:p>
        </p:txBody>
      </p:sp>
    </p:spTree>
    <p:extLst>
      <p:ext uri="{BB962C8B-B14F-4D97-AF65-F5344CB8AC3E}">
        <p14:creationId xmlns:p14="http://schemas.microsoft.com/office/powerpoint/2010/main" val="20842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 bwMode="auto">
          <a:xfrm>
            <a:off x="-108520" y="4275585"/>
            <a:ext cx="9686137" cy="25824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28932" y="2133504"/>
            <a:ext cx="86572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CC99">
                    <a:lumMod val="75000"/>
                  </a:srgbClr>
                </a:solidFill>
              </a:rPr>
              <a:t>2) </a:t>
            </a:r>
            <a:r>
              <a:rPr lang="en-US" sz="2000" dirty="0">
                <a:solidFill>
                  <a:srgbClr val="00CC99">
                    <a:lumMod val="75000"/>
                  </a:srgbClr>
                </a:solidFill>
              </a:rPr>
              <a:t>MELANIZATION IN PARMELIOID LICHENS AS A PASSIVE DEFENSE MECHANISM AGAINST MICROBIOLOGICAL DEGRADATION</a:t>
            </a:r>
            <a:endParaRPr lang="it-IT" sz="20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932" y="2945019"/>
            <a:ext cx="890876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Fortuna L.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*, </a:t>
            </a:r>
            <a:r>
              <a:rPr lang="it-IT" altLang="it-IT" b="1" dirty="0" err="1">
                <a:solidFill>
                  <a:srgbClr val="000000"/>
                </a:solidFill>
                <a:cs typeface="Arial" panose="020B0604020202020204" pitchFamily="34" charset="0"/>
              </a:rPr>
              <a:t>Ongaro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S.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  <a:cs typeface="Arial" panose="020B0604020202020204" pitchFamily="34" charset="0"/>
              </a:rPr>
              <a:t>Foscari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A.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, Incerti G.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  <a:cs typeface="Arial" panose="020B0604020202020204" pitchFamily="34" charset="0"/>
              </a:rPr>
              <a:t>Martellos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S.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  <a:cs typeface="Arial" panose="020B0604020202020204" pitchFamily="34" charset="0"/>
              </a:rPr>
              <a:t>Tretiach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M.</a:t>
            </a:r>
            <a:r>
              <a:rPr lang="it-IT" altLang="it-IT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it-IT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Dipartimento di Scienze della Vita, Università di Trieste, via L. </a:t>
            </a:r>
            <a:r>
              <a:rPr lang="it-IT" altLang="it-IT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Giorgieri</a:t>
            </a:r>
            <a:r>
              <a:rPr lang="it-IT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, 10, 34127 Trieste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it-IT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Dipartimento di Scienze Agroalimentari, Ambientali e Animali, Università di Udine, via delle Scienze, 206, 33100 Udine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8" y="4460098"/>
            <a:ext cx="2164978" cy="75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33" y="545938"/>
            <a:ext cx="1581092" cy="147251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825770" y="409290"/>
            <a:ext cx="6862945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Which is the influence of </a:t>
            </a: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melanin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-like compounds</a:t>
            </a: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 trace element </a:t>
            </a: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accumulation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?</a:t>
            </a:r>
          </a:p>
        </p:txBody>
      </p:sp>
      <p:pic>
        <p:nvPicPr>
          <p:cNvPr id="8" name="Picture 2" descr="Image result for Xanthoparmel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45172" y="957677"/>
            <a:ext cx="1431505" cy="10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uniud.it/++theme++uniudine-theme/static/images/logo_sm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8" y="5682414"/>
            <a:ext cx="2293938" cy="63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Risultati immagini per Logo SBI 114Â° congres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2" y="4476692"/>
            <a:ext cx="1209128" cy="13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Site Hom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3" b="79846"/>
          <a:stretch/>
        </p:blipFill>
        <p:spPr bwMode="auto">
          <a:xfrm>
            <a:off x="5044842" y="5943045"/>
            <a:ext cx="3588145" cy="8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2° Convegno SL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42" y="4476692"/>
            <a:ext cx="1392539" cy="13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82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7524" y="404664"/>
            <a:ext cx="558062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cs typeface="Arial" charset="0"/>
              </a:rPr>
              <a:t>Scope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We hypothesized that the heavily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melanized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lower cortex of </a:t>
            </a:r>
            <a:r>
              <a:rPr lang="en-US" i="1" dirty="0" err="1">
                <a:solidFill>
                  <a:srgbClr val="000000"/>
                </a:solidFill>
                <a:cs typeface="Arial" charset="0"/>
              </a:rPr>
              <a:t>Hypogymnia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cs typeface="Arial" charset="0"/>
              </a:rPr>
              <a:t>physodes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(L.)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Nyl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. (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Parmeliaceae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)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could act as a passive defense mechanism against degradation processes. </a:t>
            </a:r>
            <a:endParaRPr lang="it-IT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868142" y="2135434"/>
            <a:ext cx="36103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i="1" dirty="0" err="1">
                <a:solidFill>
                  <a:srgbClr val="000000"/>
                </a:solidFill>
                <a:cs typeface="Arial" charset="0"/>
              </a:rPr>
              <a:t>Hypogymnia</a:t>
            </a:r>
            <a:r>
              <a:rPr lang="de-DE" sz="14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cs typeface="Arial" charset="0"/>
              </a:rPr>
              <a:t>physodes</a:t>
            </a:r>
            <a:endParaRPr lang="it-IT" sz="1400" i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" name="Picture 2" descr="http://dryades.units.it/italic/flora/images/species/images/TSB0049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9069" r="6113" b="10415"/>
          <a:stretch/>
        </p:blipFill>
        <p:spPr bwMode="auto">
          <a:xfrm>
            <a:off x="6588224" y="404664"/>
            <a:ext cx="2088232" cy="164527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21241" y="2924944"/>
            <a:ext cx="85015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b="1" dirty="0" err="1">
                <a:solidFill>
                  <a:srgbClr val="000000"/>
                </a:solidFill>
                <a:cs typeface="Arial" charset="0"/>
              </a:rPr>
              <a:t>Spectrophotometric</a:t>
            </a:r>
            <a:r>
              <a:rPr lang="it-IT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cs typeface="Arial" charset="0"/>
              </a:rPr>
              <a:t>assay</a:t>
            </a:r>
            <a:endParaRPr lang="it-IT" dirty="0">
              <a:solidFill>
                <a:srgbClr val="000000"/>
              </a:solidFill>
              <a:cs typeface="Arial" charset="0"/>
            </a:endParaRP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dirty="0" err="1">
                <a:solidFill>
                  <a:srgbClr val="000000"/>
                </a:solidFill>
                <a:cs typeface="Arial" charset="0"/>
              </a:rPr>
              <a:t>Samples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of </a:t>
            </a:r>
            <a:r>
              <a:rPr lang="it-IT" i="1" dirty="0">
                <a:solidFill>
                  <a:srgbClr val="000000"/>
                </a:solidFill>
                <a:cs typeface="Arial" charset="0"/>
              </a:rPr>
              <a:t>H. </a:t>
            </a:r>
            <a:r>
              <a:rPr lang="it-IT" i="1" dirty="0" err="1">
                <a:solidFill>
                  <a:srgbClr val="000000"/>
                </a:solidFill>
                <a:cs typeface="Arial" charset="0"/>
              </a:rPr>
              <a:t>physodes</a:t>
            </a:r>
            <a:r>
              <a:rPr lang="it-IT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with or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without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melanised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lower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cortex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were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devitalized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by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heat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shock treatment and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then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soaked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in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aqueous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solution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of H</a:t>
            </a:r>
            <a:r>
              <a:rPr lang="it-IT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O</a:t>
            </a:r>
            <a:r>
              <a:rPr lang="it-IT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12.5 µM.</a:t>
            </a:r>
            <a:endParaRPr lang="it-IT" dirty="0">
              <a:solidFill>
                <a:srgbClr val="000000"/>
              </a:solidFill>
              <a:cs typeface="Arial" charset="0"/>
            </a:endParaRP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The consumption of 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H</a:t>
            </a:r>
            <a:r>
              <a:rPr lang="it-IT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O</a:t>
            </a:r>
            <a:r>
              <a:rPr lang="it-IT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in the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acqueous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solution was assed with a spectrophotometric assay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based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on the use of the AMPLEX RED ®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reagent,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which react with 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H</a:t>
            </a:r>
            <a:r>
              <a:rPr lang="it-IT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O</a:t>
            </a:r>
            <a:r>
              <a:rPr lang="it-IT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molecules in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a ratio 1:1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7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27984" y="1006475"/>
            <a:ext cx="4500562" cy="4633912"/>
            <a:chOff x="3220" y="382"/>
            <a:chExt cx="2835" cy="2919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62" t="16559" r="21947" b="13774"/>
            <a:stretch>
              <a:fillRect/>
            </a:stretch>
          </p:blipFill>
          <p:spPr bwMode="auto">
            <a:xfrm>
              <a:off x="3243" y="382"/>
              <a:ext cx="2812" cy="2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7662" t="16559" r="21947" b="1377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3220" y="3027"/>
              <a:ext cx="278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6480" rIns="0" bIns="0"/>
            <a:lstStyle>
              <a:lvl1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pitchFamily="32" charset="-122"/>
                </a:defRPr>
              </a:lvl1pPr>
              <a:lvl2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pitchFamily="32" charset="-122"/>
                </a:defRPr>
              </a:lvl2pPr>
              <a:lvl3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pitchFamily="32" charset="-122"/>
                </a:defRPr>
              </a:lvl3pPr>
              <a:lvl4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pitchFamily="32" charset="-122"/>
                </a:defRPr>
              </a:lvl4pPr>
              <a:lvl5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pitchFamily="32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pitchFamily="32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pitchFamily="32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pitchFamily="32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pitchFamily="32" charset="-122"/>
                </a:defRPr>
              </a:lvl9pPr>
            </a:lstStyle>
            <a:p>
              <a:pPr algn="just" eaLnBrk="1">
                <a:lnSpc>
                  <a:spcPts val="1375"/>
                </a:lnSpc>
                <a:spcAft>
                  <a:spcPts val="1213"/>
                </a:spcAft>
                <a:defRPr/>
              </a:pPr>
              <a:r>
                <a:rPr lang="it-IT" altLang="it-IT" sz="1200" dirty="0" err="1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Fogarty</a:t>
              </a:r>
              <a:r>
                <a:rPr lang="it-IT" altLang="it-IT" sz="1200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, R. V., &amp; </a:t>
              </a:r>
              <a:r>
                <a:rPr lang="it-IT" altLang="it-IT" sz="1200" dirty="0" err="1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Tobin</a:t>
              </a:r>
              <a:r>
                <a:rPr lang="it-IT" altLang="it-IT" sz="1200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, J. M. (1996). </a:t>
              </a:r>
              <a:r>
                <a:rPr lang="it-IT" altLang="it-IT" sz="1200" dirty="0" err="1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Fungal</a:t>
              </a:r>
              <a:r>
                <a:rPr lang="it-IT" altLang="it-IT" sz="1200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 </a:t>
              </a:r>
              <a:r>
                <a:rPr lang="it-IT" altLang="it-IT" sz="1200" dirty="0" err="1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melanins</a:t>
              </a:r>
              <a:r>
                <a:rPr lang="it-IT" altLang="it-IT" sz="1200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 and </a:t>
              </a:r>
              <a:r>
                <a:rPr lang="it-IT" altLang="it-IT" sz="1200" dirty="0" err="1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their</a:t>
              </a:r>
              <a:r>
                <a:rPr lang="it-IT" altLang="it-IT" sz="1200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 </a:t>
              </a:r>
              <a:r>
                <a:rPr lang="it-IT" altLang="it-IT" sz="1200" dirty="0" err="1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interactions</a:t>
              </a:r>
              <a:r>
                <a:rPr lang="it-IT" altLang="it-IT" sz="1200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 with </a:t>
              </a:r>
              <a:r>
                <a:rPr lang="it-IT" altLang="it-IT" sz="1200" dirty="0" err="1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metals</a:t>
              </a:r>
              <a:r>
                <a:rPr lang="it-IT" altLang="it-IT" sz="1200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. </a:t>
              </a:r>
              <a:r>
                <a:rPr lang="it-IT" altLang="it-IT" sz="1200" i="1" dirty="0" err="1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Enzyme</a:t>
              </a:r>
              <a:r>
                <a:rPr lang="it-IT" altLang="it-IT" sz="1200" i="1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 and </a:t>
              </a:r>
              <a:r>
                <a:rPr lang="it-IT" altLang="it-IT" sz="1200" i="1" dirty="0" err="1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Microbial</a:t>
              </a:r>
              <a:r>
                <a:rPr lang="it-IT" altLang="it-IT" sz="1200" i="1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 Technology</a:t>
              </a:r>
              <a:r>
                <a:rPr lang="it-IT" altLang="it-IT" sz="1200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, </a:t>
              </a:r>
              <a:r>
                <a:rPr lang="it-IT" altLang="it-IT" sz="1200" dirty="0" smtClean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19, </a:t>
              </a:r>
              <a:r>
                <a:rPr lang="it-IT" altLang="it-IT" sz="1200" dirty="0">
                  <a:solidFill>
                    <a:srgbClr val="000000"/>
                  </a:solidFill>
                  <a:latin typeface="Arial"/>
                  <a:cs typeface="Times New Roman" pitchFamily="16" charset="0"/>
                </a:rPr>
                <a:t>311-317.</a:t>
              </a:r>
            </a:p>
          </p:txBody>
        </p:sp>
      </p:grp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51520" y="906462"/>
            <a:ext cx="3960812" cy="443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ts val="1213"/>
              </a:spcAft>
              <a:buFontTx/>
              <a:buNone/>
            </a:pPr>
            <a:r>
              <a:rPr lang="en-US" altLang="it-IT" sz="1600" dirty="0" err="1">
                <a:solidFill>
                  <a:srgbClr val="000000"/>
                </a:solidFill>
                <a:latin typeface="Arial"/>
              </a:rPr>
              <a:t>Melanins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 can be </a:t>
            </a:r>
            <a:r>
              <a:rPr lang="it-IT" altLang="it-IT" sz="1600" dirty="0" err="1">
                <a:solidFill>
                  <a:srgbClr val="000000"/>
                </a:solidFill>
                <a:latin typeface="Arial"/>
              </a:rPr>
              <a:t>composed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 by </a:t>
            </a:r>
            <a:r>
              <a:rPr lang="it-IT" altLang="it-IT" sz="1600" dirty="0" err="1">
                <a:solidFill>
                  <a:srgbClr val="000000"/>
                </a:solidFill>
                <a:latin typeface="Arial"/>
              </a:rPr>
              <a:t>several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600" dirty="0" err="1">
                <a:solidFill>
                  <a:srgbClr val="000000"/>
                </a:solidFill>
                <a:latin typeface="Arial"/>
              </a:rPr>
              <a:t>molecular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600" dirty="0" err="1">
                <a:solidFill>
                  <a:srgbClr val="000000"/>
                </a:solidFill>
                <a:latin typeface="Arial"/>
              </a:rPr>
              <a:t>components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600" dirty="0" err="1">
                <a:solidFill>
                  <a:srgbClr val="000000"/>
                </a:solidFill>
                <a:latin typeface="Arial"/>
              </a:rPr>
              <a:t>such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600" dirty="0" err="1">
                <a:solidFill>
                  <a:srgbClr val="000000"/>
                </a:solidFill>
                <a:latin typeface="Arial"/>
              </a:rPr>
              <a:t>as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: </a:t>
            </a:r>
            <a:r>
              <a:rPr lang="it-IT" altLang="it-IT" sz="1600" dirty="0" err="1">
                <a:solidFill>
                  <a:srgbClr val="00B0F0"/>
                </a:solidFill>
                <a:latin typeface="Arial"/>
              </a:rPr>
              <a:t>phenolic</a:t>
            </a:r>
            <a:r>
              <a:rPr lang="it-IT" altLang="it-IT" sz="1600" dirty="0">
                <a:solidFill>
                  <a:srgbClr val="00B0F0"/>
                </a:solidFill>
                <a:latin typeface="Arial"/>
              </a:rPr>
              <a:t> </a:t>
            </a:r>
            <a:r>
              <a:rPr lang="it-IT" altLang="it-IT" sz="1600" dirty="0" err="1">
                <a:solidFill>
                  <a:srgbClr val="00B0F0"/>
                </a:solidFill>
                <a:latin typeface="Arial"/>
              </a:rPr>
              <a:t>units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, </a:t>
            </a:r>
            <a:r>
              <a:rPr lang="it-IT" altLang="it-IT" sz="1600" dirty="0" err="1">
                <a:solidFill>
                  <a:srgbClr val="00B0F0"/>
                </a:solidFill>
                <a:latin typeface="Arial"/>
              </a:rPr>
              <a:t>proteins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, </a:t>
            </a:r>
            <a:r>
              <a:rPr lang="it-IT" altLang="it-IT" sz="1600" dirty="0" err="1">
                <a:solidFill>
                  <a:srgbClr val="00B0F0"/>
                </a:solidFill>
                <a:latin typeface="Arial"/>
              </a:rPr>
              <a:t>carbohydrates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, </a:t>
            </a:r>
            <a:r>
              <a:rPr lang="it-IT" altLang="it-IT" sz="1600" dirty="0" err="1">
                <a:solidFill>
                  <a:srgbClr val="00B0F0"/>
                </a:solidFill>
                <a:latin typeface="Arial"/>
              </a:rPr>
              <a:t>alifatic</a:t>
            </a:r>
            <a:r>
              <a:rPr lang="it-IT" altLang="it-IT" sz="1600" dirty="0">
                <a:solidFill>
                  <a:srgbClr val="00B0F0"/>
                </a:solidFill>
                <a:latin typeface="Arial"/>
              </a:rPr>
              <a:t> </a:t>
            </a:r>
            <a:r>
              <a:rPr lang="it-IT" altLang="it-IT" sz="1600" dirty="0" err="1">
                <a:solidFill>
                  <a:srgbClr val="00B0F0"/>
                </a:solidFill>
                <a:latin typeface="Arial"/>
              </a:rPr>
              <a:t>hydrocarbons</a:t>
            </a:r>
            <a:r>
              <a:rPr lang="it-IT" altLang="it-IT" sz="1600" dirty="0">
                <a:solidFill>
                  <a:srgbClr val="00B0F0"/>
                </a:solidFill>
                <a:latin typeface="Arial"/>
              </a:rPr>
              <a:t> 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it-IT" altLang="it-IT" sz="1600" dirty="0" err="1">
                <a:solidFill>
                  <a:srgbClr val="00B0F0"/>
                </a:solidFill>
                <a:latin typeface="Arial"/>
              </a:rPr>
              <a:t>fatty</a:t>
            </a:r>
            <a:r>
              <a:rPr lang="it-IT" altLang="it-IT" sz="1600" dirty="0">
                <a:solidFill>
                  <a:srgbClr val="00B0F0"/>
                </a:solidFill>
                <a:latin typeface="Arial"/>
              </a:rPr>
              <a:t> </a:t>
            </a:r>
            <a:r>
              <a:rPr lang="it-IT" altLang="it-IT" sz="1600" dirty="0" err="1">
                <a:solidFill>
                  <a:srgbClr val="00B0F0"/>
                </a:solidFill>
                <a:latin typeface="Arial"/>
              </a:rPr>
              <a:t>scids</a:t>
            </a:r>
            <a:r>
              <a:rPr lang="it-IT" altLang="it-IT" sz="1600" dirty="0">
                <a:solidFill>
                  <a:srgbClr val="00B0F0"/>
                </a:solidFill>
                <a:latin typeface="Arial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ts val="1213"/>
              </a:spcAft>
              <a:buFontTx/>
              <a:buNone/>
            </a:pP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Saiz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-Jimenez C,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Shafizadeh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 F (1984)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Iron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copper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binding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 by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fungal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phenolic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polymers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: an electron spin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resonance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study</a:t>
            </a:r>
            <a:r>
              <a:rPr lang="it-IT" altLang="it-IT" sz="12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it-IT" altLang="it-IT" sz="1200" i="1" dirty="0" err="1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Curr</a:t>
            </a:r>
            <a:r>
              <a:rPr lang="it-IT" altLang="it-IT" sz="1200" i="1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it-IT" altLang="it-IT" sz="1200" i="1" dirty="0" err="1" smtClean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Microbiol</a:t>
            </a:r>
            <a:r>
              <a:rPr lang="it-IT" altLang="it-IT" sz="1200" dirty="0" smtClean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, 10, 281-286</a:t>
            </a:r>
            <a:endParaRPr lang="it-IT" altLang="it-IT" sz="1600" dirty="0">
              <a:solidFill>
                <a:srgbClr val="000000"/>
              </a:solidFill>
              <a:latin typeface="Arial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1213"/>
              </a:spcAft>
            </a:pPr>
            <a:r>
              <a:rPr lang="it-IT" altLang="it-IT" sz="1600" dirty="0">
                <a:solidFill>
                  <a:srgbClr val="000000"/>
                </a:solidFill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it-IT" sz="1600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Water-insoluble</a:t>
            </a:r>
          </a:p>
          <a:p>
            <a:pPr algn="just" eaLnBrk="0" fontAlgn="base" hangingPunct="0">
              <a:spcAft>
                <a:spcPts val="1213"/>
              </a:spcAft>
            </a:pPr>
            <a:r>
              <a:rPr lang="en-US" altLang="it-IT" sz="1600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Resistance to biodegradable</a:t>
            </a:r>
          </a:p>
          <a:p>
            <a:pPr algn="just" eaLnBrk="0" fontAlgn="base" hangingPunct="0">
              <a:spcAft>
                <a:spcPts val="1213"/>
              </a:spcAft>
            </a:pPr>
            <a:r>
              <a:rPr lang="en-US" altLang="it-IT" sz="1600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Antimicrobial properties</a:t>
            </a:r>
          </a:p>
          <a:p>
            <a:pPr algn="just" eaLnBrk="0" fontAlgn="base" hangingPunct="0">
              <a:spcAft>
                <a:spcPts val="1213"/>
              </a:spcAft>
            </a:pPr>
            <a:r>
              <a:rPr lang="en-US" altLang="it-IT" sz="1600" i="1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Icrease</a:t>
            </a:r>
            <a:r>
              <a:rPr lang="en-US" altLang="it-IT" sz="1600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the cell-wall rigidity</a:t>
            </a:r>
          </a:p>
          <a:p>
            <a:pPr algn="just" eaLnBrk="0" fontAlgn="base" hangingPunct="0">
              <a:spcAft>
                <a:spcPts val="1213"/>
              </a:spcAft>
            </a:pPr>
            <a:r>
              <a:rPr lang="en-US" altLang="it-IT" sz="1600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Complexation of metal ion</a:t>
            </a:r>
          </a:p>
          <a:p>
            <a:pPr algn="just" fontAlgn="base">
              <a:spcBef>
                <a:spcPct val="0"/>
              </a:spcBef>
              <a:spcAft>
                <a:spcPts val="1213"/>
              </a:spcAft>
              <a:buFontTx/>
              <a:buNone/>
            </a:pPr>
            <a:endParaRPr lang="it-IT" altLang="it-IT" sz="1600" dirty="0">
              <a:solidFill>
                <a:srgbClr val="32946A"/>
              </a:solidFill>
              <a:latin typeface="Arial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48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748316"/>
              </p:ext>
            </p:extLst>
          </p:nvPr>
        </p:nvGraphicFramePr>
        <p:xfrm>
          <a:off x="1187624" y="692696"/>
          <a:ext cx="6336704" cy="38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tangolo 2"/>
          <p:cNvSpPr/>
          <p:nvPr/>
        </p:nvSpPr>
        <p:spPr>
          <a:xfrm>
            <a:off x="105217" y="4516016"/>
            <a:ext cx="850151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0000"/>
                </a:solidFill>
                <a:cs typeface="Arial" charset="0"/>
              </a:rPr>
              <a:t>What we observed:</a:t>
            </a: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cs typeface="Arial" charset="0"/>
              </a:rPr>
              <a:t>Samples equipped with the melanised lower cortex consume more H2O2 than the other samples. Probably the lichen </a:t>
            </a:r>
            <a:r>
              <a:rPr lang="en-GB" dirty="0" err="1">
                <a:solidFill>
                  <a:srgbClr val="000000"/>
                </a:solidFill>
                <a:cs typeface="Arial" charset="0"/>
              </a:rPr>
              <a:t>melanins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 are involved in protecting lichen thallus by microbial attacks. </a:t>
            </a:r>
          </a:p>
        </p:txBody>
      </p:sp>
    </p:spTree>
    <p:extLst>
      <p:ext uri="{BB962C8B-B14F-4D97-AF65-F5344CB8AC3E}">
        <p14:creationId xmlns:p14="http://schemas.microsoft.com/office/powerpoint/2010/main" val="187498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3850" y="3711576"/>
            <a:ext cx="9078913" cy="2395538"/>
            <a:chOff x="204" y="2338"/>
            <a:chExt cx="5719" cy="1509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04" y="2338"/>
              <a:ext cx="3853" cy="1091"/>
              <a:chOff x="204" y="2338"/>
              <a:chExt cx="3853" cy="1091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59" t="28125" r="50952" b="46133"/>
              <a:stretch>
                <a:fillRect/>
              </a:stretch>
            </p:blipFill>
            <p:spPr bwMode="auto">
              <a:xfrm>
                <a:off x="204" y="2339"/>
                <a:ext cx="1838" cy="10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12259" t="28125" r="50952" b="46133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20" t="28125" r="7024" b="46133"/>
              <a:stretch>
                <a:fillRect/>
              </a:stretch>
            </p:blipFill>
            <p:spPr bwMode="auto">
              <a:xfrm>
                <a:off x="2041" y="2338"/>
                <a:ext cx="2016" cy="10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52620" t="28125" r="7024" b="46133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4057" y="2507"/>
              <a:ext cx="18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339725" indent="-339725" eaLnBrk="0"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3713" algn="l"/>
                  <a:tab pos="3482975" algn="l"/>
                  <a:tab pos="3932238" algn="l"/>
                  <a:tab pos="4381500" algn="l"/>
                  <a:tab pos="4830763" algn="l"/>
                  <a:tab pos="5280025" algn="l"/>
                  <a:tab pos="5729288" algn="l"/>
                  <a:tab pos="6178550" algn="l"/>
                  <a:tab pos="6627813" algn="l"/>
                  <a:tab pos="7077075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3713" algn="l"/>
                  <a:tab pos="3482975" algn="l"/>
                  <a:tab pos="3932238" algn="l"/>
                  <a:tab pos="4381500" algn="l"/>
                  <a:tab pos="4830763" algn="l"/>
                  <a:tab pos="5280025" algn="l"/>
                  <a:tab pos="5729288" algn="l"/>
                  <a:tab pos="6178550" algn="l"/>
                  <a:tab pos="6627813" algn="l"/>
                  <a:tab pos="7077075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3713" algn="l"/>
                  <a:tab pos="3482975" algn="l"/>
                  <a:tab pos="3932238" algn="l"/>
                  <a:tab pos="4381500" algn="l"/>
                  <a:tab pos="4830763" algn="l"/>
                  <a:tab pos="5280025" algn="l"/>
                  <a:tab pos="5729288" algn="l"/>
                  <a:tab pos="6178550" algn="l"/>
                  <a:tab pos="6627813" algn="l"/>
                  <a:tab pos="7077075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3713" algn="l"/>
                  <a:tab pos="3482975" algn="l"/>
                  <a:tab pos="3932238" algn="l"/>
                  <a:tab pos="4381500" algn="l"/>
                  <a:tab pos="4830763" algn="l"/>
                  <a:tab pos="5280025" algn="l"/>
                  <a:tab pos="5729288" algn="l"/>
                  <a:tab pos="6178550" algn="l"/>
                  <a:tab pos="6627813" algn="l"/>
                  <a:tab pos="7077075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3713" algn="l"/>
                  <a:tab pos="3482975" algn="l"/>
                  <a:tab pos="3932238" algn="l"/>
                  <a:tab pos="4381500" algn="l"/>
                  <a:tab pos="4830763" algn="l"/>
                  <a:tab pos="5280025" algn="l"/>
                  <a:tab pos="5729288" algn="l"/>
                  <a:tab pos="6178550" algn="l"/>
                  <a:tab pos="6627813" algn="l"/>
                  <a:tab pos="7077075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3713" algn="l"/>
                  <a:tab pos="3482975" algn="l"/>
                  <a:tab pos="3932238" algn="l"/>
                  <a:tab pos="4381500" algn="l"/>
                  <a:tab pos="4830763" algn="l"/>
                  <a:tab pos="5280025" algn="l"/>
                  <a:tab pos="5729288" algn="l"/>
                  <a:tab pos="6178550" algn="l"/>
                  <a:tab pos="6627813" algn="l"/>
                  <a:tab pos="7077075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3713" algn="l"/>
                  <a:tab pos="3482975" algn="l"/>
                  <a:tab pos="3932238" algn="l"/>
                  <a:tab pos="4381500" algn="l"/>
                  <a:tab pos="4830763" algn="l"/>
                  <a:tab pos="5280025" algn="l"/>
                  <a:tab pos="5729288" algn="l"/>
                  <a:tab pos="6178550" algn="l"/>
                  <a:tab pos="6627813" algn="l"/>
                  <a:tab pos="7077075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3713" algn="l"/>
                  <a:tab pos="3482975" algn="l"/>
                  <a:tab pos="3932238" algn="l"/>
                  <a:tab pos="4381500" algn="l"/>
                  <a:tab pos="4830763" algn="l"/>
                  <a:tab pos="5280025" algn="l"/>
                  <a:tab pos="5729288" algn="l"/>
                  <a:tab pos="6178550" algn="l"/>
                  <a:tab pos="6627813" algn="l"/>
                  <a:tab pos="7077075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39725" algn="l"/>
                  <a:tab pos="787400" algn="l"/>
                  <a:tab pos="1236663" algn="l"/>
                  <a:tab pos="1685925" algn="l"/>
                  <a:tab pos="2135188" algn="l"/>
                  <a:tab pos="2584450" algn="l"/>
                  <a:tab pos="3033713" algn="l"/>
                  <a:tab pos="3482975" algn="l"/>
                  <a:tab pos="3932238" algn="l"/>
                  <a:tab pos="4381500" algn="l"/>
                  <a:tab pos="4830763" algn="l"/>
                  <a:tab pos="5280025" algn="l"/>
                  <a:tab pos="5729288" algn="l"/>
                  <a:tab pos="6178550" algn="l"/>
                  <a:tab pos="6627813" algn="l"/>
                  <a:tab pos="7077075" algn="l"/>
                  <a:tab pos="7526338" algn="l"/>
                  <a:tab pos="7975600" algn="l"/>
                  <a:tab pos="8424863" algn="l"/>
                  <a:tab pos="8874125" algn="l"/>
                  <a:tab pos="9323388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fontAlgn="base" hangingPunct="0">
                <a:spcBef>
                  <a:spcPct val="0"/>
                </a:spcBef>
                <a:spcAft>
                  <a:spcPct val="0"/>
                </a:spcAft>
                <a:buFont typeface="Times New Roman" panose="02020603050405020304" pitchFamily="18" charset="0"/>
                <a:buAutoNum type="arabicPeriod"/>
              </a:pPr>
              <a:r>
                <a:rPr lang="it-IT" altLang="it-IT" sz="1600" b="1" dirty="0">
                  <a:solidFill>
                    <a:srgbClr val="000000"/>
                  </a:solidFill>
                </a:rPr>
                <a:t>o-</a:t>
              </a:r>
              <a:r>
                <a:rPr lang="it-IT" altLang="it-IT" sz="1600" b="1" dirty="0" err="1">
                  <a:solidFill>
                    <a:srgbClr val="000000"/>
                  </a:solidFill>
                </a:rPr>
                <a:t>benzosemiquinone</a:t>
              </a:r>
              <a:endParaRPr lang="it-IT" altLang="it-IT" sz="1600" b="1" dirty="0">
                <a:solidFill>
                  <a:srgbClr val="000000"/>
                </a:solidFill>
              </a:endParaRPr>
            </a:p>
            <a:p>
              <a:pPr eaLnBrk="1" fontAlgn="base" hangingPunct="0">
                <a:spcBef>
                  <a:spcPct val="0"/>
                </a:spcBef>
                <a:spcAft>
                  <a:spcPct val="0"/>
                </a:spcAft>
                <a:buFont typeface="Times New Roman" panose="02020603050405020304" pitchFamily="18" charset="0"/>
                <a:buAutoNum type="arabicPeriod"/>
              </a:pPr>
              <a:r>
                <a:rPr lang="it-IT" altLang="it-IT" sz="1600" b="1" dirty="0">
                  <a:solidFill>
                    <a:srgbClr val="000000"/>
                  </a:solidFill>
                </a:rPr>
                <a:t>cis-</a:t>
              </a:r>
              <a:r>
                <a:rPr lang="it-IT" altLang="it-IT" sz="1600" b="1" dirty="0" err="1">
                  <a:solidFill>
                    <a:srgbClr val="000000"/>
                  </a:solidFill>
                </a:rPr>
                <a:t>semiquinone</a:t>
              </a:r>
              <a:endParaRPr lang="it-IT" altLang="it-IT" sz="1600" b="1" dirty="0">
                <a:solidFill>
                  <a:srgbClr val="000000"/>
                </a:solidFill>
              </a:endParaRPr>
            </a:p>
            <a:p>
              <a:pPr eaLnBrk="1" fontAlgn="base" hangingPunct="0">
                <a:spcBef>
                  <a:spcPct val="0"/>
                </a:spcBef>
                <a:spcAft>
                  <a:spcPct val="0"/>
                </a:spcAft>
                <a:buFont typeface="Times New Roman" panose="02020603050405020304" pitchFamily="18" charset="0"/>
                <a:buAutoNum type="arabicPeriod"/>
              </a:pPr>
              <a:r>
                <a:rPr lang="it-IT" altLang="it-IT" sz="1600" b="1" dirty="0">
                  <a:solidFill>
                    <a:srgbClr val="000000"/>
                  </a:solidFill>
                </a:rPr>
                <a:t>o-</a:t>
              </a:r>
              <a:r>
                <a:rPr lang="it-IT" altLang="it-IT" sz="1600" b="1" dirty="0" err="1">
                  <a:solidFill>
                    <a:srgbClr val="000000"/>
                  </a:solidFill>
                </a:rPr>
                <a:t>semidione</a:t>
              </a:r>
              <a:endParaRPr lang="it-IT" altLang="it-IT" sz="1600" b="1" dirty="0">
                <a:solidFill>
                  <a:srgbClr val="000000"/>
                </a:solidFill>
              </a:endParaRPr>
            </a:p>
            <a:p>
              <a:pPr eaLnBrk="1" fontAlgn="base" hangingPunct="0">
                <a:spcBef>
                  <a:spcPct val="0"/>
                </a:spcBef>
                <a:spcAft>
                  <a:spcPct val="0"/>
                </a:spcAft>
                <a:buFont typeface="Times New Roman" panose="02020603050405020304" pitchFamily="18" charset="0"/>
                <a:buAutoNum type="arabicPeriod"/>
              </a:pPr>
              <a:r>
                <a:rPr lang="it-IT" altLang="it-IT" sz="1600" b="1" dirty="0" err="1">
                  <a:solidFill>
                    <a:srgbClr val="000000"/>
                  </a:solidFill>
                </a:rPr>
                <a:t>flavin</a:t>
              </a:r>
              <a:r>
                <a:rPr lang="it-IT" altLang="it-IT" sz="1600" b="1" dirty="0">
                  <a:solidFill>
                    <a:srgbClr val="000000"/>
                  </a:solidFill>
                </a:rPr>
                <a:t> </a:t>
              </a:r>
              <a:r>
                <a:rPr lang="it-IT" altLang="it-IT" sz="1600" b="1" dirty="0" err="1">
                  <a:solidFill>
                    <a:srgbClr val="000000"/>
                  </a:solidFill>
                </a:rPr>
                <a:t>semiquinone</a:t>
              </a:r>
              <a:endParaRPr lang="it-IT" altLang="it-IT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204" y="3561"/>
              <a:ext cx="535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just" eaLnBrk="1" fontAlgn="base" hangingPunct="0">
                <a:lnSpc>
                  <a:spcPts val="1375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200" dirty="0">
                  <a:solidFill>
                    <a:srgbClr val="000000"/>
                  </a:solidFill>
                </a:rPr>
                <a:t>Felix, C. C., Hyde, J. S., </a:t>
              </a:r>
              <a:r>
                <a:rPr lang="en-US" altLang="it-IT" sz="1200" dirty="0" err="1">
                  <a:solidFill>
                    <a:srgbClr val="000000"/>
                  </a:solidFill>
                </a:rPr>
                <a:t>Sarna</a:t>
              </a:r>
              <a:r>
                <a:rPr lang="en-US" altLang="it-IT" sz="1200" dirty="0">
                  <a:solidFill>
                    <a:srgbClr val="000000"/>
                  </a:solidFill>
                </a:rPr>
                <a:t>, T., &amp; Sealy, R. C. (1978). Interactions of melanin with metal ions. Electron spin resonance evidence for chelate complexes of metal ions with free radicals. </a:t>
              </a:r>
              <a:r>
                <a:rPr lang="en-US" altLang="it-IT" sz="1200" i="1" dirty="0">
                  <a:solidFill>
                    <a:srgbClr val="000000"/>
                  </a:solidFill>
                </a:rPr>
                <a:t>Journal of the American Chemical Society</a:t>
              </a:r>
              <a:r>
                <a:rPr lang="en-US" altLang="it-IT" sz="1200" dirty="0">
                  <a:solidFill>
                    <a:srgbClr val="000000"/>
                  </a:solidFill>
                </a:rPr>
                <a:t>, </a:t>
              </a:r>
              <a:r>
                <a:rPr lang="en-US" altLang="it-IT" sz="1200" i="1" dirty="0" smtClean="0">
                  <a:solidFill>
                    <a:srgbClr val="000000"/>
                  </a:solidFill>
                </a:rPr>
                <a:t>100</a:t>
              </a:r>
              <a:r>
                <a:rPr lang="en-US" altLang="it-IT" sz="1200" dirty="0" smtClean="0">
                  <a:solidFill>
                    <a:srgbClr val="000000"/>
                  </a:solidFill>
                </a:rPr>
                <a:t>, </a:t>
              </a:r>
              <a:r>
                <a:rPr lang="en-US" altLang="it-IT" sz="1200" dirty="0">
                  <a:solidFill>
                    <a:srgbClr val="000000"/>
                  </a:solidFill>
                </a:rPr>
                <a:t>3922-3926.</a:t>
              </a:r>
            </a:p>
          </p:txBody>
        </p:sp>
      </p:grp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23850" y="2933700"/>
            <a:ext cx="8496623" cy="45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lnSpc>
                <a:spcPts val="1375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 err="1">
                <a:solidFill>
                  <a:srgbClr val="000000"/>
                </a:solidFill>
              </a:rPr>
              <a:t>Szpoganicz</a:t>
            </a:r>
            <a:r>
              <a:rPr lang="it-IT" altLang="it-IT" sz="1200" dirty="0">
                <a:solidFill>
                  <a:srgbClr val="000000"/>
                </a:solidFill>
              </a:rPr>
              <a:t>, B., </a:t>
            </a:r>
            <a:r>
              <a:rPr lang="it-IT" altLang="it-IT" sz="1200" dirty="0" err="1">
                <a:solidFill>
                  <a:srgbClr val="000000"/>
                </a:solidFill>
              </a:rPr>
              <a:t>Gidanian</a:t>
            </a:r>
            <a:r>
              <a:rPr lang="it-IT" altLang="it-IT" sz="1200" dirty="0">
                <a:solidFill>
                  <a:srgbClr val="000000"/>
                </a:solidFill>
              </a:rPr>
              <a:t>, S., Kong, P., &amp; </a:t>
            </a:r>
            <a:r>
              <a:rPr lang="it-IT" altLang="it-IT" sz="1200" dirty="0" err="1">
                <a:solidFill>
                  <a:srgbClr val="000000"/>
                </a:solidFill>
              </a:rPr>
              <a:t>Farmer</a:t>
            </a:r>
            <a:r>
              <a:rPr lang="it-IT" altLang="it-IT" sz="1200" dirty="0">
                <a:solidFill>
                  <a:srgbClr val="000000"/>
                </a:solidFill>
              </a:rPr>
              <a:t>, P. (2002). Metal </a:t>
            </a:r>
            <a:r>
              <a:rPr lang="it-IT" altLang="it-IT" sz="1200" dirty="0" err="1">
                <a:solidFill>
                  <a:srgbClr val="000000"/>
                </a:solidFill>
              </a:rPr>
              <a:t>binding</a:t>
            </a:r>
            <a:r>
              <a:rPr lang="it-IT" altLang="it-IT" sz="1200" dirty="0">
                <a:solidFill>
                  <a:srgbClr val="000000"/>
                </a:solidFill>
              </a:rPr>
              <a:t> by </a:t>
            </a:r>
            <a:r>
              <a:rPr lang="it-IT" altLang="it-IT" sz="1200" dirty="0" err="1">
                <a:solidFill>
                  <a:srgbClr val="000000"/>
                </a:solidFill>
              </a:rPr>
              <a:t>melanins</a:t>
            </a:r>
            <a:r>
              <a:rPr lang="it-IT" altLang="it-IT" sz="1200" dirty="0">
                <a:solidFill>
                  <a:srgbClr val="000000"/>
                </a:solidFill>
              </a:rPr>
              <a:t>: </a:t>
            </a:r>
            <a:r>
              <a:rPr lang="it-IT" altLang="it-IT" sz="1200" dirty="0" err="1">
                <a:solidFill>
                  <a:srgbClr val="000000"/>
                </a:solidFill>
              </a:rPr>
              <a:t>studies</a:t>
            </a:r>
            <a:r>
              <a:rPr lang="it-IT" altLang="it-IT" sz="1200" dirty="0">
                <a:solidFill>
                  <a:srgbClr val="000000"/>
                </a:solidFill>
              </a:rPr>
              <a:t> of </a:t>
            </a:r>
            <a:r>
              <a:rPr lang="it-IT" altLang="it-IT" sz="1200" dirty="0" err="1">
                <a:solidFill>
                  <a:srgbClr val="000000"/>
                </a:solidFill>
              </a:rPr>
              <a:t>colloidal</a:t>
            </a:r>
            <a:r>
              <a:rPr lang="it-IT" altLang="it-IT" sz="1200" dirty="0">
                <a:solidFill>
                  <a:srgbClr val="000000"/>
                </a:solidFill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</a:rPr>
              <a:t>dihydroxyindole-melanin</a:t>
            </a:r>
            <a:r>
              <a:rPr lang="it-IT" altLang="it-IT" sz="1200" dirty="0">
                <a:solidFill>
                  <a:srgbClr val="000000"/>
                </a:solidFill>
              </a:rPr>
              <a:t>, and </a:t>
            </a:r>
            <a:r>
              <a:rPr lang="it-IT" altLang="it-IT" sz="1200" dirty="0" err="1">
                <a:solidFill>
                  <a:srgbClr val="000000"/>
                </a:solidFill>
              </a:rPr>
              <a:t>its</a:t>
            </a:r>
            <a:r>
              <a:rPr lang="it-IT" altLang="it-IT" sz="1200" dirty="0">
                <a:solidFill>
                  <a:srgbClr val="000000"/>
                </a:solidFill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</a:rPr>
              <a:t>complexation</a:t>
            </a:r>
            <a:r>
              <a:rPr lang="it-IT" altLang="it-IT" sz="1200" dirty="0">
                <a:solidFill>
                  <a:srgbClr val="000000"/>
                </a:solidFill>
              </a:rPr>
              <a:t> by Cu (II) and Zn (II) </a:t>
            </a:r>
            <a:r>
              <a:rPr lang="it-IT" altLang="it-IT" sz="1200" dirty="0" err="1">
                <a:solidFill>
                  <a:srgbClr val="000000"/>
                </a:solidFill>
              </a:rPr>
              <a:t>ions</a:t>
            </a:r>
            <a:r>
              <a:rPr lang="it-IT" altLang="it-IT" sz="1200" dirty="0">
                <a:solidFill>
                  <a:srgbClr val="000000"/>
                </a:solidFill>
              </a:rPr>
              <a:t>. </a:t>
            </a:r>
            <a:r>
              <a:rPr lang="it-IT" altLang="it-IT" sz="1200" i="1" dirty="0">
                <a:solidFill>
                  <a:srgbClr val="000000"/>
                </a:solidFill>
              </a:rPr>
              <a:t>Journal of </a:t>
            </a:r>
            <a:r>
              <a:rPr lang="it-IT" altLang="it-IT" sz="1200" i="1" dirty="0" err="1">
                <a:solidFill>
                  <a:srgbClr val="000000"/>
                </a:solidFill>
              </a:rPr>
              <a:t>inorganic</a:t>
            </a:r>
            <a:r>
              <a:rPr lang="it-IT" altLang="it-IT" sz="1200" i="1" dirty="0">
                <a:solidFill>
                  <a:srgbClr val="000000"/>
                </a:solidFill>
              </a:rPr>
              <a:t> </a:t>
            </a:r>
            <a:r>
              <a:rPr lang="it-IT" altLang="it-IT" sz="1200" i="1" dirty="0" err="1">
                <a:solidFill>
                  <a:srgbClr val="000000"/>
                </a:solidFill>
              </a:rPr>
              <a:t>biochemistry</a:t>
            </a:r>
            <a:r>
              <a:rPr lang="it-IT" altLang="it-IT" sz="1200" dirty="0">
                <a:solidFill>
                  <a:srgbClr val="000000"/>
                </a:solidFill>
              </a:rPr>
              <a:t>, </a:t>
            </a:r>
            <a:r>
              <a:rPr lang="it-IT" altLang="it-IT" sz="1200" dirty="0" smtClean="0">
                <a:solidFill>
                  <a:srgbClr val="000000"/>
                </a:solidFill>
              </a:rPr>
              <a:t>89, </a:t>
            </a:r>
            <a:r>
              <a:rPr lang="it-IT" altLang="it-IT" sz="1200" dirty="0">
                <a:solidFill>
                  <a:srgbClr val="000000"/>
                </a:solidFill>
              </a:rPr>
              <a:t>45-53.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23850" y="517723"/>
            <a:ext cx="701992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 err="1" smtClean="0">
                <a:solidFill>
                  <a:srgbClr val="000000"/>
                </a:solidFill>
              </a:rPr>
              <a:t>Eumelanins</a:t>
            </a:r>
            <a:endParaRPr lang="it-IT" altLang="it-IT" sz="2400" dirty="0">
              <a:solidFill>
                <a:srgbClr val="000000"/>
              </a:solidFill>
            </a:endParaRPr>
          </a:p>
        </p:txBody>
      </p:sp>
      <p:grpSp>
        <p:nvGrpSpPr>
          <p:cNvPr id="10" name="Group 8"/>
          <p:cNvGrpSpPr>
            <a:grpSpLocks noChangeAspect="1"/>
          </p:cNvGrpSpPr>
          <p:nvPr/>
        </p:nvGrpSpPr>
        <p:grpSpPr bwMode="auto">
          <a:xfrm>
            <a:off x="323851" y="1182689"/>
            <a:ext cx="8496622" cy="1523964"/>
            <a:chOff x="204" y="745"/>
            <a:chExt cx="5698" cy="1022"/>
          </a:xfrm>
        </p:grpSpPr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0" t="21570" r="10475" b="54991"/>
            <a:stretch>
              <a:fillRect/>
            </a:stretch>
          </p:blipFill>
          <p:spPr bwMode="auto">
            <a:xfrm>
              <a:off x="204" y="745"/>
              <a:ext cx="3026" cy="1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4050" t="21570" r="10475" b="5499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0" t="45010" r="10475" b="31546"/>
            <a:stretch>
              <a:fillRect/>
            </a:stretch>
          </p:blipFill>
          <p:spPr bwMode="auto">
            <a:xfrm>
              <a:off x="2876" y="745"/>
              <a:ext cx="3026" cy="1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4050" t="45010" r="10475" b="3154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68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2" t="43155" r="20273" b="34972"/>
          <a:stretch>
            <a:fillRect/>
          </a:stretch>
        </p:blipFill>
        <p:spPr bwMode="auto">
          <a:xfrm>
            <a:off x="999531" y="3610568"/>
            <a:ext cx="30797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322" t="43155" r="20273" b="349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5288" y="205596"/>
            <a:ext cx="4121150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dirty="0" smtClean="0">
                <a:solidFill>
                  <a:srgbClr val="000000"/>
                </a:solidFill>
                <a:latin typeface="Arial"/>
              </a:rPr>
              <a:t>In lichens, </a:t>
            </a:r>
            <a:r>
              <a:rPr lang="en-GB" altLang="it-IT" dirty="0" err="1" smtClean="0">
                <a:solidFill>
                  <a:srgbClr val="000000"/>
                </a:solidFill>
                <a:latin typeface="Arial"/>
              </a:rPr>
              <a:t>melanogenis</a:t>
            </a:r>
            <a:r>
              <a:rPr lang="en-GB" altLang="it-IT" dirty="0" smtClean="0">
                <a:solidFill>
                  <a:srgbClr val="000000"/>
                </a:solidFill>
                <a:latin typeface="Arial"/>
              </a:rPr>
              <a:t> can occur </a:t>
            </a:r>
            <a:r>
              <a:rPr lang="en-GB" altLang="it-IT" dirty="0">
                <a:solidFill>
                  <a:srgbClr val="000000"/>
                </a:solidFill>
              </a:rPr>
              <a:t>during thallus ageing (</a:t>
            </a:r>
            <a:r>
              <a:rPr lang="en-GB" altLang="it-IT" dirty="0" smtClean="0">
                <a:solidFill>
                  <a:srgbClr val="000000"/>
                </a:solidFill>
              </a:rPr>
              <a:t>e.g. </a:t>
            </a:r>
            <a:r>
              <a:rPr lang="en-GB" altLang="it-IT" dirty="0">
                <a:solidFill>
                  <a:srgbClr val="000000"/>
                </a:solidFill>
              </a:rPr>
              <a:t>lower cortex</a:t>
            </a:r>
            <a:r>
              <a:rPr lang="en-GB" altLang="it-IT" dirty="0" smtClean="0">
                <a:solidFill>
                  <a:srgbClr val="000000"/>
                </a:solidFill>
              </a:rPr>
              <a:t>) or </a:t>
            </a:r>
            <a:r>
              <a:rPr lang="en-GB" altLang="it-IT" dirty="0" smtClean="0">
                <a:solidFill>
                  <a:srgbClr val="000000"/>
                </a:solidFill>
                <a:latin typeface="Arial"/>
              </a:rPr>
              <a:t>at specific hyphal layers involved in reproduction structure (e.g. </a:t>
            </a:r>
            <a:r>
              <a:rPr lang="en-GB" altLang="it-IT" dirty="0" err="1" smtClean="0">
                <a:solidFill>
                  <a:srgbClr val="000000"/>
                </a:solidFill>
                <a:latin typeface="Arial"/>
              </a:rPr>
              <a:t>exciple</a:t>
            </a:r>
            <a:r>
              <a:rPr lang="en-GB" altLang="it-IT" dirty="0" smtClean="0">
                <a:solidFill>
                  <a:srgbClr val="000000"/>
                </a:solidFill>
                <a:latin typeface="Arial"/>
              </a:rPr>
              <a:t>).</a:t>
            </a:r>
            <a:endParaRPr lang="en-GB" altLang="it-IT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29475" r="45238" b="20982"/>
          <a:stretch>
            <a:fillRect/>
          </a:stretch>
        </p:blipFill>
        <p:spPr bwMode="auto">
          <a:xfrm>
            <a:off x="5463233" y="2057199"/>
            <a:ext cx="3208337" cy="310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756" t="29475" r="45238" b="209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78831" y="5949280"/>
            <a:ext cx="412115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lnSpc>
                <a:spcPts val="1375"/>
              </a:lnSpc>
              <a:spcBef>
                <a:spcPct val="0"/>
              </a:spcBef>
              <a:spcAft>
                <a:spcPts val="1213"/>
              </a:spcAft>
            </a:pP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Kasama, T.,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Murakami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, T., &amp;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Ohnuki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, T. (2003).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Accumulation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mechanisms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 of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uranium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copper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iron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 by lichen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Trapelia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 involuta. In </a:t>
            </a:r>
            <a:r>
              <a:rPr lang="it-IT" altLang="it-IT" sz="1000" i="1" dirty="0" err="1">
                <a:solidFill>
                  <a:srgbClr val="000000"/>
                </a:solidFill>
                <a:latin typeface="Arial"/>
              </a:rPr>
              <a:t>Proceedings</a:t>
            </a:r>
            <a:r>
              <a:rPr lang="it-IT" altLang="it-IT" sz="1000" i="1" dirty="0">
                <a:solidFill>
                  <a:srgbClr val="000000"/>
                </a:solidFill>
                <a:latin typeface="Arial"/>
              </a:rPr>
              <a:t> of the 8th International Symposium on </a:t>
            </a:r>
            <a:r>
              <a:rPr lang="it-IT" altLang="it-IT" sz="1000" i="1" dirty="0" err="1">
                <a:solidFill>
                  <a:srgbClr val="000000"/>
                </a:solidFill>
                <a:latin typeface="Arial"/>
              </a:rPr>
              <a:t>Biomineralization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 (pp. 298-301).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76825" y="5949280"/>
            <a:ext cx="38876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lnSpc>
                <a:spcPts val="1375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Solhaug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, K. A.,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Gauslaa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, Y.,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Nybakken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, L., &amp;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Bilger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, W. (2003). UV‐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induction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 of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sun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‐screening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pigments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 in </a:t>
            </a:r>
            <a:r>
              <a:rPr lang="it-IT" altLang="it-IT" sz="1000" dirty="0" err="1">
                <a:solidFill>
                  <a:srgbClr val="000000"/>
                </a:solidFill>
                <a:latin typeface="Arial"/>
              </a:rPr>
              <a:t>lichens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. </a:t>
            </a:r>
            <a:r>
              <a:rPr lang="it-IT" altLang="it-IT" sz="1000" i="1" dirty="0">
                <a:solidFill>
                  <a:srgbClr val="000000"/>
                </a:solidFill>
                <a:latin typeface="Arial"/>
              </a:rPr>
              <a:t>New </a:t>
            </a:r>
            <a:r>
              <a:rPr lang="it-IT" altLang="it-IT" sz="1000" i="1" dirty="0" err="1">
                <a:solidFill>
                  <a:srgbClr val="000000"/>
                </a:solidFill>
                <a:latin typeface="Arial"/>
              </a:rPr>
              <a:t>Phytologist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, </a:t>
            </a:r>
            <a:r>
              <a:rPr lang="it-IT" altLang="it-IT" sz="1000" i="1" dirty="0" smtClean="0">
                <a:solidFill>
                  <a:srgbClr val="000000"/>
                </a:solidFill>
                <a:latin typeface="Arial"/>
              </a:rPr>
              <a:t>158</a:t>
            </a:r>
            <a:r>
              <a:rPr lang="it-IT" altLang="it-IT" sz="10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it-IT" altLang="it-IT" sz="1000" dirty="0">
                <a:solidFill>
                  <a:srgbClr val="000000"/>
                </a:solidFill>
                <a:latin typeface="Arial"/>
              </a:rPr>
              <a:t>91-100.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076825" y="261466"/>
            <a:ext cx="3887663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dirty="0" smtClean="0">
                <a:solidFill>
                  <a:srgbClr val="000000"/>
                </a:solidFill>
                <a:latin typeface="Arial"/>
              </a:rPr>
              <a:t>Melanin synthesis can be induced by environmental stress such as high solar irradiation.</a:t>
            </a:r>
            <a:endParaRPr lang="en-GB" altLang="it-IT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" name="Connettore 1 2"/>
          <p:cNvCxnSpPr>
            <a:cxnSpLocks noChangeShapeType="1"/>
          </p:cNvCxnSpPr>
          <p:nvPr/>
        </p:nvCxnSpPr>
        <p:spPr bwMode="auto">
          <a:xfrm>
            <a:off x="4787900" y="261466"/>
            <a:ext cx="0" cy="619187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20" descr="http://www.moose-flechten-umwelt.de/Punctelia%20borreri_12sk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1"/>
          <a:stretch/>
        </p:blipFill>
        <p:spPr bwMode="auto">
          <a:xfrm>
            <a:off x="999531" y="1853307"/>
            <a:ext cx="3079750" cy="132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7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1520" y="152592"/>
            <a:ext cx="475277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b="1" dirty="0" smtClean="0">
                <a:solidFill>
                  <a:srgbClr val="000000"/>
                </a:solidFill>
                <a:latin typeface="Arial"/>
              </a:rPr>
              <a:t>Melanin-metal ions interactions</a:t>
            </a:r>
            <a:endParaRPr lang="en-GB" altLang="it-IT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3851" y="5688013"/>
            <a:ext cx="856863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lnSpc>
                <a:spcPts val="1375"/>
              </a:lnSpc>
              <a:spcBef>
                <a:spcPct val="0"/>
              </a:spcBef>
              <a:spcAft>
                <a:spcPts val="1213"/>
              </a:spcAft>
            </a:pPr>
            <a:r>
              <a:rPr lang="en-US" altLang="it-IT" sz="1200" dirty="0">
                <a:solidFill>
                  <a:srgbClr val="000000"/>
                </a:solidFill>
              </a:rPr>
              <a:t>McLean, J., Purvis, O. W., Williamson, B. J., &amp; Bailey, E. H. (1998). Role for lichen </a:t>
            </a:r>
            <a:r>
              <a:rPr lang="en-US" altLang="it-IT" sz="1200" dirty="0" err="1">
                <a:solidFill>
                  <a:srgbClr val="000000"/>
                </a:solidFill>
              </a:rPr>
              <a:t>melanins</a:t>
            </a:r>
            <a:r>
              <a:rPr lang="en-US" altLang="it-IT" sz="1200" dirty="0">
                <a:solidFill>
                  <a:srgbClr val="000000"/>
                </a:solidFill>
              </a:rPr>
              <a:t> in uranium remediation. </a:t>
            </a:r>
            <a:r>
              <a:rPr lang="en-US" altLang="it-IT" sz="1200" i="1" dirty="0">
                <a:solidFill>
                  <a:srgbClr val="000000"/>
                </a:solidFill>
              </a:rPr>
              <a:t>Nature</a:t>
            </a:r>
            <a:r>
              <a:rPr lang="en-US" altLang="it-IT" sz="1200" dirty="0">
                <a:solidFill>
                  <a:srgbClr val="000000"/>
                </a:solidFill>
              </a:rPr>
              <a:t>, </a:t>
            </a:r>
            <a:r>
              <a:rPr lang="en-US" altLang="it-IT" sz="1200" i="1" dirty="0" smtClean="0">
                <a:solidFill>
                  <a:srgbClr val="000000"/>
                </a:solidFill>
              </a:rPr>
              <a:t>391</a:t>
            </a:r>
            <a:r>
              <a:rPr lang="en-US" altLang="it-IT" sz="1200" dirty="0" smtClean="0">
                <a:solidFill>
                  <a:srgbClr val="000000"/>
                </a:solidFill>
              </a:rPr>
              <a:t>, </a:t>
            </a:r>
            <a:r>
              <a:rPr lang="en-US" altLang="it-IT" sz="1200" dirty="0">
                <a:solidFill>
                  <a:srgbClr val="000000"/>
                </a:solidFill>
              </a:rPr>
              <a:t>649-650</a:t>
            </a:r>
            <a:r>
              <a:rPr lang="en-US" altLang="it-IT" sz="1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66750"/>
            <a:ext cx="6408737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3851" y="4068763"/>
            <a:ext cx="856863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040" rIns="0" bIns="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lnSpc>
                <a:spcPts val="2175"/>
              </a:lnSpc>
              <a:spcBef>
                <a:spcPct val="0"/>
              </a:spcBef>
              <a:spcAft>
                <a:spcPts val="1213"/>
              </a:spcAft>
            </a:pPr>
            <a:r>
              <a:rPr lang="it-IT" altLang="it-IT" sz="1400" b="1" dirty="0">
                <a:solidFill>
                  <a:srgbClr val="000000"/>
                </a:solidFill>
              </a:rPr>
              <a:t>Lichen </a:t>
            </a:r>
            <a:r>
              <a:rPr lang="it-IT" altLang="it-IT" sz="1400" b="1" dirty="0" err="1">
                <a:solidFill>
                  <a:srgbClr val="000000"/>
                </a:solidFill>
              </a:rPr>
              <a:t>concentrating</a:t>
            </a:r>
            <a:r>
              <a:rPr lang="it-IT" altLang="it-IT" sz="1400" b="1" dirty="0">
                <a:solidFill>
                  <a:srgbClr val="000000"/>
                </a:solidFill>
              </a:rPr>
              <a:t> </a:t>
            </a:r>
            <a:r>
              <a:rPr lang="it-IT" altLang="it-IT" sz="1400" b="1" dirty="0" err="1">
                <a:solidFill>
                  <a:srgbClr val="000000"/>
                </a:solidFill>
              </a:rPr>
              <a:t>Uranium</a:t>
            </a:r>
            <a:r>
              <a:rPr lang="it-IT" altLang="it-IT" sz="1400" b="1" dirty="0">
                <a:solidFill>
                  <a:srgbClr val="000000"/>
                </a:solidFill>
              </a:rPr>
              <a:t>. a</a:t>
            </a:r>
            <a:r>
              <a:rPr lang="it-IT" altLang="it-IT" sz="1400" dirty="0">
                <a:solidFill>
                  <a:srgbClr val="000000"/>
                </a:solidFill>
              </a:rPr>
              <a:t>, </a:t>
            </a:r>
            <a:r>
              <a:rPr lang="it-IT" altLang="it-IT" sz="1400" i="1" dirty="0" err="1">
                <a:solidFill>
                  <a:srgbClr val="000000"/>
                </a:solidFill>
              </a:rPr>
              <a:t>Trapelia</a:t>
            </a:r>
            <a:r>
              <a:rPr lang="it-IT" altLang="it-IT" sz="1400" i="1" dirty="0">
                <a:solidFill>
                  <a:srgbClr val="000000"/>
                </a:solidFill>
              </a:rPr>
              <a:t> involuta</a:t>
            </a:r>
            <a:r>
              <a:rPr lang="it-IT" altLang="it-IT" sz="1400" dirty="0">
                <a:solidFill>
                  <a:srgbClr val="000000"/>
                </a:solidFill>
              </a:rPr>
              <a:t> (1) with dark </a:t>
            </a:r>
            <a:r>
              <a:rPr lang="it-IT" altLang="it-IT" sz="1400" dirty="0" err="1">
                <a:solidFill>
                  <a:srgbClr val="000000"/>
                </a:solidFill>
              </a:rPr>
              <a:t>brown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apothecia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growing</a:t>
            </a:r>
            <a:r>
              <a:rPr lang="it-IT" altLang="it-IT" sz="1400" dirty="0">
                <a:solidFill>
                  <a:srgbClr val="000000"/>
                </a:solidFill>
              </a:rPr>
              <a:t> on </a:t>
            </a:r>
            <a:r>
              <a:rPr lang="it-IT" altLang="it-IT" sz="1400" dirty="0" err="1">
                <a:solidFill>
                  <a:srgbClr val="000000"/>
                </a:solidFill>
              </a:rPr>
              <a:t>metazeunerite</a:t>
            </a:r>
            <a:r>
              <a:rPr lang="it-IT" altLang="it-IT" sz="1400" dirty="0">
                <a:solidFill>
                  <a:srgbClr val="000000"/>
                </a:solidFill>
              </a:rPr>
              <a:t> (Cu(UO</a:t>
            </a:r>
            <a:r>
              <a:rPr lang="it-IT" altLang="it-IT" sz="1400" baseline="-25000" dirty="0">
                <a:solidFill>
                  <a:srgbClr val="000000"/>
                </a:solidFill>
              </a:rPr>
              <a:t>2</a:t>
            </a:r>
            <a:r>
              <a:rPr lang="it-IT" altLang="it-IT" sz="1400" dirty="0">
                <a:solidFill>
                  <a:srgbClr val="000000"/>
                </a:solidFill>
              </a:rPr>
              <a:t>)</a:t>
            </a:r>
            <a:r>
              <a:rPr lang="it-IT" altLang="it-IT" sz="1400" baseline="-25000" dirty="0">
                <a:solidFill>
                  <a:srgbClr val="000000"/>
                </a:solidFill>
              </a:rPr>
              <a:t>2</a:t>
            </a:r>
            <a:r>
              <a:rPr lang="it-IT" altLang="it-IT" sz="1400" dirty="0">
                <a:solidFill>
                  <a:srgbClr val="000000"/>
                </a:solidFill>
              </a:rPr>
              <a:t>(AsO</a:t>
            </a:r>
            <a:r>
              <a:rPr lang="it-IT" altLang="it-IT" sz="1400" baseline="-25000" dirty="0">
                <a:solidFill>
                  <a:srgbClr val="000000"/>
                </a:solidFill>
              </a:rPr>
              <a:t>4</a:t>
            </a:r>
            <a:r>
              <a:rPr lang="it-IT" altLang="it-IT" sz="1400" dirty="0">
                <a:solidFill>
                  <a:srgbClr val="000000"/>
                </a:solidFill>
              </a:rPr>
              <a:t>)</a:t>
            </a:r>
            <a:r>
              <a:rPr lang="it-IT" altLang="it-IT" sz="1400" baseline="-25000" dirty="0">
                <a:solidFill>
                  <a:srgbClr val="000000"/>
                </a:solidFill>
              </a:rPr>
              <a:t>2</a:t>
            </a:r>
            <a:r>
              <a:rPr lang="it-IT" altLang="it-IT" sz="1400" dirty="0">
                <a:solidFill>
                  <a:srgbClr val="000000"/>
                </a:solidFill>
              </a:rPr>
              <a:t>.8H</a:t>
            </a:r>
            <a:r>
              <a:rPr lang="it-IT" altLang="it-IT" sz="1400" baseline="-25000" dirty="0">
                <a:solidFill>
                  <a:srgbClr val="000000"/>
                </a:solidFill>
              </a:rPr>
              <a:t>2</a:t>
            </a:r>
            <a:r>
              <a:rPr lang="it-IT" altLang="it-IT" sz="1400" dirty="0">
                <a:solidFill>
                  <a:srgbClr val="000000"/>
                </a:solidFill>
              </a:rPr>
              <a:t>O) </a:t>
            </a:r>
            <a:r>
              <a:rPr lang="it-IT" altLang="it-IT" sz="1400" b="1" dirty="0">
                <a:solidFill>
                  <a:srgbClr val="00B050"/>
                </a:solidFill>
              </a:rPr>
              <a:t>(2)</a:t>
            </a:r>
            <a:r>
              <a:rPr lang="it-IT" altLang="it-IT" sz="1400" dirty="0">
                <a:solidFill>
                  <a:srgbClr val="000000"/>
                </a:solidFill>
              </a:rPr>
              <a:t>; </a:t>
            </a:r>
            <a:r>
              <a:rPr lang="it-IT" altLang="it-IT" sz="1400" b="1" dirty="0">
                <a:solidFill>
                  <a:srgbClr val="000000"/>
                </a:solidFill>
              </a:rPr>
              <a:t>b</a:t>
            </a:r>
            <a:r>
              <a:rPr lang="it-IT" altLang="it-IT" sz="1400" dirty="0">
                <a:solidFill>
                  <a:srgbClr val="000000"/>
                </a:solidFill>
              </a:rPr>
              <a:t>, </a:t>
            </a:r>
            <a:r>
              <a:rPr lang="it-IT" altLang="it-IT" sz="1400" dirty="0" err="1">
                <a:solidFill>
                  <a:srgbClr val="000000"/>
                </a:solidFill>
              </a:rPr>
              <a:t>transverse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section</a:t>
            </a:r>
            <a:r>
              <a:rPr lang="it-IT" altLang="it-IT" sz="1400" dirty="0">
                <a:solidFill>
                  <a:srgbClr val="000000"/>
                </a:solidFill>
              </a:rPr>
              <a:t> of </a:t>
            </a:r>
            <a:r>
              <a:rPr lang="it-IT" altLang="it-IT" sz="1400" i="1" dirty="0">
                <a:solidFill>
                  <a:srgbClr val="000000"/>
                </a:solidFill>
              </a:rPr>
              <a:t>T. involuta</a:t>
            </a:r>
            <a:r>
              <a:rPr lang="it-IT" altLang="it-IT" sz="1400" dirty="0">
                <a:solidFill>
                  <a:srgbClr val="000000"/>
                </a:solidFill>
              </a:rPr>
              <a:t> </a:t>
            </a:r>
            <a:r>
              <a:rPr lang="it-IT" altLang="it-IT" sz="1400" dirty="0" err="1">
                <a:solidFill>
                  <a:srgbClr val="000000"/>
                </a:solidFill>
              </a:rPr>
              <a:t>apothecia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showing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pigmented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wall</a:t>
            </a:r>
            <a:r>
              <a:rPr lang="it-IT" altLang="it-IT" sz="1400" dirty="0">
                <a:solidFill>
                  <a:srgbClr val="000000"/>
                </a:solidFill>
              </a:rPr>
              <a:t>, </a:t>
            </a:r>
            <a:r>
              <a:rPr lang="it-IT" altLang="it-IT" sz="1400" dirty="0" err="1">
                <a:solidFill>
                  <a:srgbClr val="000000"/>
                </a:solidFill>
              </a:rPr>
              <a:t>without</a:t>
            </a:r>
            <a:r>
              <a:rPr lang="it-IT" altLang="it-IT" sz="1400" dirty="0">
                <a:solidFill>
                  <a:srgbClr val="000000"/>
                </a:solidFill>
              </a:rPr>
              <a:t> treatment with </a:t>
            </a:r>
            <a:r>
              <a:rPr lang="it-IT" altLang="it-IT" sz="1400" dirty="0" err="1">
                <a:solidFill>
                  <a:srgbClr val="000000"/>
                </a:solidFill>
              </a:rPr>
              <a:t>sodium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hypochlorite</a:t>
            </a:r>
            <a:r>
              <a:rPr lang="it-IT" altLang="it-IT" sz="1400" dirty="0">
                <a:solidFill>
                  <a:srgbClr val="000000"/>
                </a:solidFill>
              </a:rPr>
              <a:t>; </a:t>
            </a:r>
            <a:r>
              <a:rPr lang="it-IT" altLang="it-IT" sz="1400" b="1" dirty="0">
                <a:solidFill>
                  <a:srgbClr val="000000"/>
                </a:solidFill>
              </a:rPr>
              <a:t>c</a:t>
            </a:r>
            <a:r>
              <a:rPr lang="it-IT" altLang="it-IT" sz="1400" dirty="0">
                <a:solidFill>
                  <a:srgbClr val="000000"/>
                </a:solidFill>
              </a:rPr>
              <a:t>, the </a:t>
            </a:r>
            <a:r>
              <a:rPr lang="it-IT" altLang="it-IT" sz="1400" dirty="0" err="1">
                <a:solidFill>
                  <a:srgbClr val="000000"/>
                </a:solidFill>
              </a:rPr>
              <a:t>same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section</a:t>
            </a:r>
            <a:r>
              <a:rPr lang="it-IT" altLang="it-IT" sz="1400" dirty="0">
                <a:solidFill>
                  <a:srgbClr val="000000"/>
                </a:solidFill>
              </a:rPr>
              <a:t> with </a:t>
            </a:r>
            <a:r>
              <a:rPr lang="it-IT" altLang="it-IT" sz="1400" dirty="0" err="1">
                <a:solidFill>
                  <a:srgbClr val="000000"/>
                </a:solidFill>
              </a:rPr>
              <a:t>wall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decolorized</a:t>
            </a:r>
            <a:r>
              <a:rPr lang="it-IT" altLang="it-IT" sz="1400" dirty="0">
                <a:solidFill>
                  <a:srgbClr val="000000"/>
                </a:solidFill>
              </a:rPr>
              <a:t> by </a:t>
            </a:r>
            <a:r>
              <a:rPr lang="it-IT" altLang="it-IT" sz="1400" dirty="0" err="1">
                <a:solidFill>
                  <a:srgbClr val="000000"/>
                </a:solidFill>
              </a:rPr>
              <a:t>irrigation</a:t>
            </a:r>
            <a:r>
              <a:rPr lang="it-IT" altLang="it-IT" sz="1400" dirty="0">
                <a:solidFill>
                  <a:srgbClr val="000000"/>
                </a:solidFill>
              </a:rPr>
              <a:t> with </a:t>
            </a:r>
            <a:r>
              <a:rPr lang="it-IT" altLang="it-IT" sz="1400" dirty="0" err="1">
                <a:solidFill>
                  <a:srgbClr val="000000"/>
                </a:solidFill>
              </a:rPr>
              <a:t>sodium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hypochlorite</a:t>
            </a:r>
            <a:r>
              <a:rPr lang="it-IT" altLang="it-IT" sz="1400" dirty="0">
                <a:solidFill>
                  <a:srgbClr val="000000"/>
                </a:solidFill>
              </a:rPr>
              <a:t>; </a:t>
            </a:r>
            <a:r>
              <a:rPr lang="it-IT" altLang="it-IT" sz="1400" b="1" dirty="0">
                <a:solidFill>
                  <a:srgbClr val="000000"/>
                </a:solidFill>
              </a:rPr>
              <a:t>d</a:t>
            </a:r>
            <a:r>
              <a:rPr lang="it-IT" altLang="it-IT" sz="1400" dirty="0">
                <a:solidFill>
                  <a:srgbClr val="000000"/>
                </a:solidFill>
              </a:rPr>
              <a:t>, X-</a:t>
            </a:r>
            <a:r>
              <a:rPr lang="it-IT" altLang="it-IT" sz="1400" dirty="0" err="1">
                <a:solidFill>
                  <a:srgbClr val="000000"/>
                </a:solidFill>
              </a:rPr>
              <a:t>ray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element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map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showing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uranium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accumulation</a:t>
            </a:r>
            <a:r>
              <a:rPr lang="it-IT" altLang="it-IT" sz="1400" dirty="0">
                <a:solidFill>
                  <a:srgbClr val="000000"/>
                </a:solidFill>
              </a:rPr>
              <a:t> (1) in </a:t>
            </a:r>
            <a:r>
              <a:rPr lang="it-IT" altLang="it-IT" sz="1400" dirty="0" err="1">
                <a:solidFill>
                  <a:srgbClr val="000000"/>
                </a:solidFill>
              </a:rPr>
              <a:t>apothecia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</a:rPr>
              <a:t>wall</a:t>
            </a:r>
            <a:r>
              <a:rPr lang="it-IT" altLang="it-IT" sz="1400" dirty="0">
                <a:solidFill>
                  <a:srgbClr val="000000"/>
                </a:solidFill>
              </a:rPr>
              <a:t> of </a:t>
            </a:r>
            <a:r>
              <a:rPr lang="it-IT" altLang="it-IT" sz="1400" i="1" dirty="0">
                <a:solidFill>
                  <a:srgbClr val="000000"/>
                </a:solidFill>
              </a:rPr>
              <a:t>T. involuta</a:t>
            </a:r>
            <a:r>
              <a:rPr lang="it-IT" altLang="it-IT" sz="1400" dirty="0">
                <a:solidFill>
                  <a:srgbClr val="000000"/>
                </a:solidFill>
              </a:rPr>
              <a:t> </a:t>
            </a:r>
            <a:r>
              <a:rPr lang="it-IT" altLang="it-IT" sz="1400" dirty="0" err="1">
                <a:solidFill>
                  <a:srgbClr val="000000"/>
                </a:solidFill>
              </a:rPr>
              <a:t>growing</a:t>
            </a:r>
            <a:r>
              <a:rPr lang="it-IT" altLang="it-IT" sz="1400" dirty="0">
                <a:solidFill>
                  <a:srgbClr val="000000"/>
                </a:solidFill>
              </a:rPr>
              <a:t> on </a:t>
            </a:r>
            <a:r>
              <a:rPr lang="it-IT" altLang="it-IT" sz="1400" dirty="0" err="1">
                <a:solidFill>
                  <a:srgbClr val="000000"/>
                </a:solidFill>
              </a:rPr>
              <a:t>metazeunerite</a:t>
            </a:r>
            <a:r>
              <a:rPr lang="it-IT" altLang="it-IT" sz="1400" dirty="0">
                <a:solidFill>
                  <a:srgbClr val="000000"/>
                </a:solidFill>
              </a:rPr>
              <a:t> </a:t>
            </a:r>
            <a:r>
              <a:rPr lang="it-IT" altLang="it-IT" sz="1400" b="1" dirty="0">
                <a:solidFill>
                  <a:srgbClr val="00B050"/>
                </a:solidFill>
              </a:rPr>
              <a:t>(2)</a:t>
            </a:r>
            <a:r>
              <a:rPr lang="it-IT" altLang="it-IT" sz="1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29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6" t="11459" r="26285" b="6396"/>
          <a:stretch>
            <a:fillRect/>
          </a:stretch>
        </p:blipFill>
        <p:spPr bwMode="auto">
          <a:xfrm>
            <a:off x="3019425" y="501650"/>
            <a:ext cx="5783263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666" t="11459" r="26285" b="63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41313" y="6237288"/>
            <a:ext cx="8461375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2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2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2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2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2" charset="-122"/>
              </a:defRPr>
            </a:lvl9pPr>
          </a:lstStyle>
          <a:p>
            <a:pPr algn="just" eaLnBrk="1">
              <a:spcBef>
                <a:spcPts val="588"/>
              </a:spcBef>
              <a:spcAft>
                <a:spcPts val="588"/>
              </a:spcAft>
              <a:defRPr/>
            </a:pP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Purvis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, O. W., Bailey, E. H.,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McLean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, J., Kasama, T., &amp;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Williamson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, B. J. (2004).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Uranium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biosorption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 by the lichen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Trapelia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 involuta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at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 a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uranium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 mine.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Geomicrobiology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 Journal, 21(3), 159-167.</a:t>
            </a:r>
          </a:p>
        </p:txBody>
      </p:sp>
      <p:sp>
        <p:nvSpPr>
          <p:cNvPr id="4" name="Rectangle 4"/>
          <p:cNvSpPr>
            <a:spLocks noChangeAspect="1" noChangeArrowheads="1"/>
          </p:cNvSpPr>
          <p:nvPr/>
        </p:nvSpPr>
        <p:spPr bwMode="auto">
          <a:xfrm>
            <a:off x="341313" y="908720"/>
            <a:ext cx="3032263" cy="418782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0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1520" y="152592"/>
            <a:ext cx="475277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b="1" dirty="0" smtClean="0">
                <a:solidFill>
                  <a:srgbClr val="000000"/>
                </a:solidFill>
                <a:latin typeface="Arial"/>
              </a:rPr>
              <a:t>Melanin-metal ions interactions</a:t>
            </a:r>
            <a:endParaRPr lang="en-GB" altLang="it-IT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8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 bwMode="auto">
          <a:xfrm>
            <a:off x="-108520" y="4275585"/>
            <a:ext cx="9686137" cy="25824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5234" y="2276872"/>
            <a:ext cx="83414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00CC99">
                    <a:lumMod val="75000"/>
                  </a:srgbClr>
                </a:solidFill>
              </a:rPr>
              <a:t>1) MELANISATION </a:t>
            </a:r>
            <a:r>
              <a:rPr lang="it-IT" sz="2000" dirty="0">
                <a:solidFill>
                  <a:srgbClr val="00CC99">
                    <a:lumMod val="75000"/>
                  </a:srgbClr>
                </a:solidFill>
              </a:rPr>
              <a:t>AFFECTS THE CONTENT OF SELECTED ELEMENTS IN PARMELIOID LICHENS </a:t>
            </a:r>
            <a:endParaRPr lang="it-IT" altLang="it-IT" sz="20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35233" y="3133417"/>
            <a:ext cx="934238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Fortuna L, Baracchini E, Adami G, </a:t>
            </a:r>
            <a:r>
              <a:rPr lang="it-IT" altLang="it-IT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Tretiach</a:t>
            </a:r>
            <a:r>
              <a:rPr lang="it-IT" alt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 M </a:t>
            </a:r>
            <a:r>
              <a:rPr lang="en-US" sz="2000" b="1" dirty="0">
                <a:solidFill>
                  <a:srgbClr val="000000"/>
                </a:solidFill>
              </a:rPr>
              <a:t>- 2017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J </a:t>
            </a:r>
            <a:r>
              <a:rPr lang="en-US" sz="2000" b="1" dirty="0" err="1">
                <a:solidFill>
                  <a:srgbClr val="000000"/>
                </a:solidFill>
              </a:rPr>
              <a:t>Chem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Ecol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err="1">
                <a:solidFill>
                  <a:srgbClr val="000000"/>
                </a:solidFill>
              </a:rPr>
              <a:t>published</a:t>
            </a:r>
            <a:r>
              <a:rPr lang="it-IT" sz="2000" b="1" i="1" dirty="0">
                <a:solidFill>
                  <a:srgbClr val="000000"/>
                </a:solidFill>
              </a:rPr>
              <a:t> on J </a:t>
            </a:r>
            <a:r>
              <a:rPr lang="it-IT" sz="2000" b="1" i="1" dirty="0" err="1">
                <a:solidFill>
                  <a:srgbClr val="000000"/>
                </a:solidFill>
              </a:rPr>
              <a:t>Chem</a:t>
            </a:r>
            <a:r>
              <a:rPr lang="it-IT" sz="2000" b="1" i="1" dirty="0">
                <a:solidFill>
                  <a:srgbClr val="000000"/>
                </a:solidFill>
              </a:rPr>
              <a:t> </a:t>
            </a:r>
            <a:r>
              <a:rPr lang="it-IT" sz="2000" b="1" i="1" dirty="0" err="1">
                <a:solidFill>
                  <a:srgbClr val="000000"/>
                </a:solidFill>
              </a:rPr>
              <a:t>Ecol</a:t>
            </a:r>
            <a:endParaRPr lang="it-IT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25" y="4447367"/>
            <a:ext cx="2164978" cy="75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age result for università di Tries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2" y="4437112"/>
            <a:ext cx="109583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33" y="545938"/>
            <a:ext cx="1581092" cy="147251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825770" y="409290"/>
            <a:ext cx="6862945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Which is the influence of </a:t>
            </a: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melanin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-like compounds</a:t>
            </a: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 trace element </a:t>
            </a:r>
            <a:r>
              <a:rPr lang="en-GB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accumulation</a:t>
            </a:r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</a:rPr>
              <a:t>?</a:t>
            </a:r>
          </a:p>
        </p:txBody>
      </p:sp>
      <p:pic>
        <p:nvPicPr>
          <p:cNvPr id="8" name="Picture 2" descr="Image result for Xanthoparmel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45172" y="957677"/>
            <a:ext cx="1431505" cy="10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essun testo alternativo automatico disponibi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294" y="4275585"/>
            <a:ext cx="2148421" cy="151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dipartimento di scienze chimiche e farmaceutiche unit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32067"/>
          <a:stretch/>
        </p:blipFill>
        <p:spPr bwMode="auto">
          <a:xfrm>
            <a:off x="1811952" y="5439907"/>
            <a:ext cx="4325257" cy="60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isultati immagini per IAL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07399" y="5728639"/>
            <a:ext cx="15128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37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58222" r="33545" b="20005"/>
          <a:stretch/>
        </p:blipFill>
        <p:spPr bwMode="auto">
          <a:xfrm>
            <a:off x="3707904" y="1109334"/>
            <a:ext cx="5110092" cy="2609408"/>
          </a:xfrm>
          <a:prstGeom prst="rect">
            <a:avLst/>
          </a:prstGeom>
          <a:noFill/>
          <a:scene3d>
            <a:camera prst="orthographicFront">
              <a:rot lat="0" lon="0" rev="2156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78" y="1877504"/>
            <a:ext cx="1649413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43039" y="3276418"/>
            <a:ext cx="2833687" cy="307777"/>
          </a:xfrm>
          <a:prstGeom prst="rect">
            <a:avLst/>
          </a:prstGeom>
          <a:grpFill/>
          <a:ln>
            <a:noFill/>
          </a:ln>
          <a:extLst/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1400" i="1"/>
            </a:lvl1pPr>
          </a:lstStyle>
          <a:p>
            <a:pPr>
              <a:defRPr/>
            </a:pPr>
            <a:r>
              <a:rPr lang="it-IT" altLang="it-IT" dirty="0" smtClean="0">
                <a:solidFill>
                  <a:srgbClr val="000000"/>
                </a:solidFill>
              </a:rPr>
              <a:t>Flavoparmelia caperata </a:t>
            </a:r>
            <a:r>
              <a:rPr lang="it-IT" altLang="it-IT" i="0" dirty="0" smtClean="0">
                <a:solidFill>
                  <a:srgbClr val="000000"/>
                </a:solidFill>
              </a:rPr>
              <a:t>(L.) </a:t>
            </a:r>
            <a:r>
              <a:rPr lang="it-IT" altLang="it-IT" i="0" dirty="0" err="1" smtClean="0">
                <a:solidFill>
                  <a:srgbClr val="000000"/>
                </a:solidFill>
              </a:rPr>
              <a:t>Hale</a:t>
            </a:r>
            <a:endParaRPr lang="it-IT" altLang="it-IT" i="0" dirty="0">
              <a:solidFill>
                <a:srgbClr val="000000"/>
              </a:solidFill>
            </a:endParaRPr>
          </a:p>
        </p:txBody>
      </p:sp>
      <p:sp>
        <p:nvSpPr>
          <p:cNvPr id="10" name="Rettangolo 5"/>
          <p:cNvSpPr>
            <a:spLocks noChangeArrowheads="1"/>
          </p:cNvSpPr>
          <p:nvPr/>
        </p:nvSpPr>
        <p:spPr bwMode="auto">
          <a:xfrm>
            <a:off x="443039" y="5162268"/>
            <a:ext cx="83749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600" b="1" dirty="0" smtClean="0">
                <a:solidFill>
                  <a:srgbClr val="000000"/>
                </a:solidFill>
                <a:latin typeface="Arial"/>
              </a:rPr>
              <a:t>Scope</a:t>
            </a:r>
            <a:r>
              <a:rPr lang="it-IT" altLang="it-IT" sz="1600" dirty="0" smtClean="0">
                <a:solidFill>
                  <a:srgbClr val="000000"/>
                </a:solidFill>
                <a:latin typeface="Arial"/>
              </a:rPr>
              <a:t>: </a:t>
            </a:r>
            <a:r>
              <a:rPr lang="en-US" altLang="it-IT" sz="1600" dirty="0" smtClean="0">
                <a:solidFill>
                  <a:srgbClr val="000000"/>
                </a:solidFill>
                <a:latin typeface="Arial"/>
              </a:rPr>
              <a:t>evaluate the differences among the micronutrients </a:t>
            </a:r>
            <a:r>
              <a:rPr lang="it-IT" altLang="it-IT" sz="1600" dirty="0">
                <a:solidFill>
                  <a:srgbClr val="000000"/>
                </a:solidFill>
                <a:latin typeface="Arial"/>
              </a:rPr>
              <a:t>(Fe, Mn e Zn) 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contents </a:t>
            </a:r>
            <a:r>
              <a:rPr lang="en-US" altLang="it-IT" sz="1600" dirty="0" smtClean="0">
                <a:solidFill>
                  <a:srgbClr val="000000"/>
                </a:solidFill>
                <a:latin typeface="Arial"/>
              </a:rPr>
              <a:t>of 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10 lichen species (7 parmelioid species</a:t>
            </a:r>
            <a:r>
              <a:rPr lang="en-US" altLang="it-IT" sz="1600" dirty="0" smtClean="0">
                <a:solidFill>
                  <a:srgbClr val="000000"/>
                </a:solidFill>
                <a:latin typeface="Arial"/>
              </a:rPr>
              <a:t>), characterized by a different 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degree of </a:t>
            </a:r>
            <a:r>
              <a:rPr lang="en-US" altLang="it-IT" sz="1600" dirty="0" err="1">
                <a:solidFill>
                  <a:srgbClr val="000000"/>
                </a:solidFill>
                <a:latin typeface="Arial"/>
              </a:rPr>
              <a:t>melanisation</a:t>
            </a:r>
            <a:r>
              <a:rPr lang="en-US" altLang="it-IT" sz="1600" dirty="0">
                <a:solidFill>
                  <a:srgbClr val="000000"/>
                </a:solidFill>
                <a:latin typeface="Arial"/>
              </a:rPr>
              <a:t> in their </a:t>
            </a:r>
            <a:r>
              <a:rPr lang="en-US" altLang="it-IT" sz="1600" i="1" dirty="0" smtClean="0">
                <a:solidFill>
                  <a:srgbClr val="000000"/>
                </a:solidFill>
                <a:latin typeface="Arial"/>
              </a:rPr>
              <a:t>cortices</a:t>
            </a:r>
            <a:r>
              <a:rPr lang="it-IT" altLang="it-IT" sz="1600" dirty="0" smtClean="0">
                <a:solidFill>
                  <a:srgbClr val="000000"/>
                </a:solidFill>
                <a:latin typeface="Arial"/>
              </a:rPr>
              <a:t>.</a:t>
            </a:r>
            <a:endParaRPr lang="it-IT" altLang="it-IT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ttangolo 5"/>
          <p:cNvSpPr>
            <a:spLocks noChangeArrowheads="1"/>
          </p:cNvSpPr>
          <p:nvPr/>
        </p:nvSpPr>
        <p:spPr bwMode="auto">
          <a:xfrm>
            <a:off x="443039" y="3848783"/>
            <a:ext cx="8374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Andreussi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, S. (2000). </a:t>
            </a:r>
            <a:r>
              <a:rPr lang="it-IT" altLang="it-IT" sz="1200" b="1" dirty="0" err="1">
                <a:solidFill>
                  <a:srgbClr val="000000"/>
                </a:solidFill>
                <a:latin typeface="Arial"/>
              </a:rPr>
              <a:t>Bioaccumulo</a:t>
            </a:r>
            <a:r>
              <a:rPr lang="it-IT" altLang="it-IT" sz="1200" b="1" dirty="0">
                <a:solidFill>
                  <a:srgbClr val="000000"/>
                </a:solidFill>
                <a:latin typeface="Arial"/>
              </a:rPr>
              <a:t> di metalli in traccia nei licheni. Applicazione e metodologie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. Tesi di laurea, Università degli Studi di Ferrara, Facoltà di Scienze Matematiche, Fisiche e Naturali, Corso di laurea in Scienze Biologiche, 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rel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. P. L. Nimis. (</a:t>
            </a:r>
            <a:r>
              <a:rPr lang="it-IT" altLang="it-IT" sz="1200" dirty="0" err="1">
                <a:solidFill>
                  <a:srgbClr val="000000"/>
                </a:solidFill>
                <a:latin typeface="Arial"/>
              </a:rPr>
              <a:t>ined</a:t>
            </a:r>
            <a:r>
              <a:rPr lang="it-IT" altLang="it-IT" sz="1200" dirty="0">
                <a:solidFill>
                  <a:srgbClr val="000000"/>
                </a:solidFill>
                <a:latin typeface="Arial"/>
              </a:rPr>
              <a:t>.)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0" y="-17282"/>
            <a:ext cx="914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CC99">
                    <a:lumMod val="75000"/>
                  </a:srgbClr>
                </a:solidFill>
              </a:rPr>
              <a:t>MELANISATION AFFECTS THE CONTENT OF SELECTED ELEMENTS IN PARMELIOID LICHENS </a:t>
            </a:r>
            <a:endParaRPr lang="it-IT" altLang="it-IT" sz="1200" dirty="0">
              <a:solidFill>
                <a:srgbClr val="00CC99">
                  <a:lumMod val="75000"/>
                </a:srgb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250361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99">
                    <a:lumMod val="50000"/>
                  </a:srgbClr>
                </a:solidFill>
              </a:rPr>
              <a:t>Introduction and scope</a:t>
            </a:r>
          </a:p>
        </p:txBody>
      </p:sp>
      <p:sp>
        <p:nvSpPr>
          <p:cNvPr id="16" name="Rettangolo 5"/>
          <p:cNvSpPr>
            <a:spLocks noChangeArrowheads="1"/>
          </p:cNvSpPr>
          <p:nvPr/>
        </p:nvSpPr>
        <p:spPr bwMode="auto">
          <a:xfrm>
            <a:off x="428251" y="1121059"/>
            <a:ext cx="33205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 b="1" dirty="0" err="1" smtClean="0">
                <a:solidFill>
                  <a:srgbClr val="000000"/>
                </a:solidFill>
                <a:latin typeface="Arial"/>
              </a:rPr>
              <a:t>Previous</a:t>
            </a:r>
            <a:r>
              <a:rPr lang="it-IT" altLang="it-IT" sz="1600" b="1" dirty="0" smtClean="0">
                <a:solidFill>
                  <a:srgbClr val="000000"/>
                </a:solidFill>
                <a:latin typeface="Arial"/>
              </a:rPr>
              <a:t> data:</a:t>
            </a:r>
            <a:endParaRPr lang="it-IT" altLang="it-IT" sz="16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7" name="Connettore 1 2"/>
          <p:cNvCxnSpPr>
            <a:cxnSpLocks noChangeShapeType="1"/>
          </p:cNvCxnSpPr>
          <p:nvPr/>
        </p:nvCxnSpPr>
        <p:spPr bwMode="auto">
          <a:xfrm>
            <a:off x="443039" y="4811900"/>
            <a:ext cx="8374957" cy="975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335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2319</Words>
  <Application>Microsoft Office PowerPoint</Application>
  <PresentationFormat>Presentazione su schermo (4:3)</PresentationFormat>
  <Paragraphs>259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2019-11-20T13:35:47Z</dcterms:created>
  <dcterms:modified xsi:type="dcterms:W3CDTF">2019-11-20T13:40:55Z</dcterms:modified>
</cp:coreProperties>
</file>