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268" r:id="rId2"/>
    <p:sldId id="266" r:id="rId3"/>
    <p:sldId id="269" r:id="rId4"/>
    <p:sldId id="267" r:id="rId5"/>
    <p:sldId id="274" r:id="rId6"/>
    <p:sldId id="275" r:id="rId7"/>
    <p:sldId id="270" r:id="rId8"/>
    <p:sldId id="271" r:id="rId9"/>
    <p:sldId id="276" r:id="rId10"/>
    <p:sldId id="277" r:id="rId11"/>
    <p:sldId id="278" r:id="rId12"/>
    <p:sldId id="279" r:id="rId13"/>
    <p:sldId id="281" r:id="rId14"/>
    <p:sldId id="282" r:id="rId15"/>
    <p:sldId id="280" r:id="rId16"/>
    <p:sldId id="285" r:id="rId17"/>
    <p:sldId id="287" r:id="rId18"/>
    <p:sldId id="288" r:id="rId19"/>
    <p:sldId id="289" r:id="rId20"/>
    <p:sldId id="290" r:id="rId21"/>
    <p:sldId id="291" r:id="rId22"/>
    <p:sldId id="292" r:id="rId23"/>
    <p:sldId id="293" r:id="rId24"/>
    <p:sldId id="295" r:id="rId25"/>
    <p:sldId id="296" r:id="rId26"/>
    <p:sldId id="294" r:id="rId27"/>
    <p:sldId id="300" r:id="rId28"/>
    <p:sldId id="298" r:id="rId29"/>
    <p:sldId id="299" r:id="rId30"/>
    <p:sldId id="301" r:id="rId31"/>
    <p:sldId id="308" r:id="rId32"/>
    <p:sldId id="309" r:id="rId33"/>
    <p:sldId id="310" r:id="rId34"/>
    <p:sldId id="311" r:id="rId35"/>
    <p:sldId id="312" r:id="rId36"/>
    <p:sldId id="313" r:id="rId37"/>
    <p:sldId id="314" r:id="rId38"/>
    <p:sldId id="302" r:id="rId39"/>
    <p:sldId id="303" r:id="rId40"/>
    <p:sldId id="304" r:id="rId41"/>
    <p:sldId id="305" r:id="rId42"/>
    <p:sldId id="306" r:id="rId43"/>
    <p:sldId id="307" r:id="rId44"/>
    <p:sldId id="315" r:id="rId45"/>
    <p:sldId id="297" r:id="rId46"/>
    <p:sldId id="272" r:id="rId47"/>
    <p:sldId id="264" r:id="rId48"/>
    <p:sldId id="284" r:id="rId49"/>
    <p:sldId id="273" r:id="rId5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087" autoAdjust="0"/>
  </p:normalViewPr>
  <p:slideViewPr>
    <p:cSldViewPr snapToGrid="0" snapToObjects="1">
      <p:cViewPr>
        <p:scale>
          <a:sx n="50" d="100"/>
          <a:sy n="50" d="100"/>
        </p:scale>
        <p:origin x="-228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219D26-517E-9849-8330-CAFE180978DF}" type="datetimeFigureOut">
              <a:rPr lang="it-IT" smtClean="0"/>
              <a:t>20/11/19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85FAE4-D96A-5340-A7EF-4FA6E6C71023}" type="slidenum">
              <a:rPr lang="it-IT" smtClean="0"/>
              <a:t>‹n.›</a:t>
            </a:fld>
            <a:endParaRPr lang="it-IT"/>
          </a:p>
        </p:txBody>
      </p:sp>
    </p:spTree>
    <p:extLst>
      <p:ext uri="{BB962C8B-B14F-4D97-AF65-F5344CB8AC3E}">
        <p14:creationId xmlns:p14="http://schemas.microsoft.com/office/powerpoint/2010/main" val="21398430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BECFFA-7300-DF4B-9BBB-C6EAB5B2129C}" type="datetimeFigureOut">
              <a:rPr lang="it-IT" smtClean="0"/>
              <a:t>20/11/19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B690FA-E063-4247-A1AF-16D3D43E53CA}" type="slidenum">
              <a:rPr lang="it-IT" smtClean="0"/>
              <a:t>‹n.›</a:t>
            </a:fld>
            <a:endParaRPr lang="it-IT"/>
          </a:p>
        </p:txBody>
      </p:sp>
    </p:spTree>
    <p:extLst>
      <p:ext uri="{BB962C8B-B14F-4D97-AF65-F5344CB8AC3E}">
        <p14:creationId xmlns:p14="http://schemas.microsoft.com/office/powerpoint/2010/main" val="19420759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DOI:10.1021/acsnano.5b07522</a:t>
            </a:r>
          </a:p>
          <a:p>
            <a:endParaRPr lang="it-IT" dirty="0" smtClean="0"/>
          </a:p>
          <a:p>
            <a:r>
              <a:rPr lang="it-IT" dirty="0" smtClean="0"/>
              <a:t>Figura 1. Destino metabolico dell'HDL in vivo. Il principale componente proteico di HDL, ApoA1 privo di lipidi, viene prodotto nel fegato e nell'intestino. ApoA1 può associarsi con lipidi effluiti da ABCA1 per formare nascenti </a:t>
            </a:r>
            <a:r>
              <a:rPr lang="it-IT" dirty="0" err="1" smtClean="0"/>
              <a:t>pre</a:t>
            </a:r>
            <a:r>
              <a:rPr lang="it-IT" dirty="0" smtClean="0"/>
              <a:t>-β-HDL. Gli strati lipidici del </a:t>
            </a:r>
            <a:r>
              <a:rPr lang="it-IT" dirty="0" err="1" smtClean="0"/>
              <a:t>pre</a:t>
            </a:r>
            <a:r>
              <a:rPr lang="it-IT" dirty="0" smtClean="0"/>
              <a:t>-β-HDL possono essere intervallati da colesterolo libero, che viene convertito in estere di colesterolo mediante LCAT. L'estere di colesterolo, che è più idrofobo del colesterolo, è interiorizzato nel nucleo HDL per formare HDL3 sferico. Il colesterolo aggiuntivo proveniente dai tessuti periferici può essere caricato in HDL3 sferico e successivamente convertito in estere di colesterolo con l'aiuto di LCAT per formare HDL2. L'HDL maturo può anche scambiare estere di colesterolo con trigliceridi da altre lipoproteine come LDL e VLDL in un processo mediato da CETP. L'HDL maturo fornisce molecole di carico agli epatociti nel fegato per il metabolismo attraverso un processo mediato da SR-BI.</a:t>
            </a:r>
            <a:endParaRPr lang="it-IT" dirty="0"/>
          </a:p>
        </p:txBody>
      </p:sp>
      <p:sp>
        <p:nvSpPr>
          <p:cNvPr id="4" name="Segnaposto numero diapositiva 3"/>
          <p:cNvSpPr>
            <a:spLocks noGrp="1"/>
          </p:cNvSpPr>
          <p:nvPr>
            <p:ph type="sldNum" sz="quarter" idx="10"/>
          </p:nvPr>
        </p:nvSpPr>
        <p:spPr/>
        <p:txBody>
          <a:bodyPr/>
          <a:lstStyle/>
          <a:p>
            <a:fld id="{F1B164C3-FCB5-8D49-954E-86A4102515D9}" type="slidenum">
              <a:rPr lang="it-IT" smtClean="0"/>
              <a:t>2</a:t>
            </a:fld>
            <a:endParaRPr lang="it-IT"/>
          </a:p>
        </p:txBody>
      </p:sp>
    </p:spTree>
    <p:extLst>
      <p:ext uri="{BB962C8B-B14F-4D97-AF65-F5344CB8AC3E}">
        <p14:creationId xmlns:p14="http://schemas.microsoft.com/office/powerpoint/2010/main" val="3759505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themedicalbiochemistrypage.org</a:t>
            </a:r>
            <a:r>
              <a:rPr lang="it-IT" dirty="0" smtClean="0"/>
              <a:t>/</a:t>
            </a:r>
            <a:r>
              <a:rPr lang="it-IT" dirty="0" err="1" smtClean="0"/>
              <a:t>bileacids.php</a:t>
            </a:r>
            <a:endParaRPr lang="it-IT" dirty="0" smtClean="0"/>
          </a:p>
          <a:p>
            <a:endParaRPr lang="it-IT" dirty="0" smtClean="0"/>
          </a:p>
          <a:p>
            <a:r>
              <a:rPr lang="it-IT" dirty="0" smtClean="0"/>
              <a:t>Sintesi dei 2 acidi biliari primari, acido colico (CA) e acido </a:t>
            </a:r>
            <a:r>
              <a:rPr lang="it-IT" dirty="0" err="1" smtClean="0"/>
              <a:t>chenodesossicolico</a:t>
            </a:r>
            <a:r>
              <a:rPr lang="it-IT" dirty="0" smtClean="0"/>
              <a:t> (CDCA). La reazione catalizzata dalla 7α-</a:t>
            </a:r>
            <a:r>
              <a:rPr lang="it-IT" dirty="0" err="1" smtClean="0"/>
              <a:t>idrossilasi</a:t>
            </a:r>
            <a:r>
              <a:rPr lang="it-IT" dirty="0" smtClean="0"/>
              <a:t> (CYP7A1) è la </a:t>
            </a:r>
            <a:r>
              <a:rPr lang="it-IT" dirty="0" smtClean="0"/>
              <a:t>tappa limitante della </a:t>
            </a:r>
            <a:r>
              <a:rPr lang="it-IT" dirty="0" smtClean="0"/>
              <a:t>velocità nella sintesi degli acidi biliari. </a:t>
            </a:r>
            <a:r>
              <a:rPr lang="it-IT" b="1" dirty="0" smtClean="0"/>
              <a:t>L'espressione del CYP7A1 si verifica solo nel fegato</a:t>
            </a:r>
            <a:r>
              <a:rPr lang="it-IT" dirty="0" smtClean="0"/>
              <a:t>. La conversione del 7α-</a:t>
            </a:r>
            <a:r>
              <a:rPr lang="it-IT" dirty="0" err="1" smtClean="0"/>
              <a:t>idrossicolesterolo</a:t>
            </a:r>
            <a:r>
              <a:rPr lang="it-IT" dirty="0" smtClean="0"/>
              <a:t> negli acidi biliari richiede diversi passaggi non illustrati in dettaglio in questa immagine. Sono mostrati solo i cofattori necessari per le fasi di sintesi. </a:t>
            </a:r>
            <a:r>
              <a:rPr lang="it-IT" dirty="0" err="1" smtClean="0"/>
              <a:t>Sterol</a:t>
            </a:r>
            <a:r>
              <a:rPr lang="it-IT" dirty="0" smtClean="0"/>
              <a:t> 12α-</a:t>
            </a:r>
            <a:r>
              <a:rPr lang="it-IT" dirty="0" err="1" smtClean="0"/>
              <a:t>idrossilasi</a:t>
            </a:r>
            <a:r>
              <a:rPr lang="it-IT" dirty="0" smtClean="0"/>
              <a:t> (CYB8B1) controlla la sintesi dell'acido colico e come tale è sotto stretto controllo </a:t>
            </a:r>
            <a:r>
              <a:rPr lang="it-IT" dirty="0" err="1" smtClean="0"/>
              <a:t>trascrizionale</a:t>
            </a:r>
            <a:r>
              <a:rPr lang="it-IT" dirty="0" smtClean="0"/>
              <a:t> (vedi testo).</a:t>
            </a:r>
            <a:endParaRPr lang="it-IT" dirty="0"/>
          </a:p>
        </p:txBody>
      </p:sp>
      <p:sp>
        <p:nvSpPr>
          <p:cNvPr id="4" name="Segnaposto numero diapositiva 3"/>
          <p:cNvSpPr>
            <a:spLocks noGrp="1"/>
          </p:cNvSpPr>
          <p:nvPr>
            <p:ph type="sldNum" sz="quarter" idx="10"/>
          </p:nvPr>
        </p:nvSpPr>
        <p:spPr/>
        <p:txBody>
          <a:bodyPr/>
          <a:lstStyle/>
          <a:p>
            <a:fld id="{CE1BC4C7-3498-8C4E-BB7A-AA790DC62D5A}" type="slidenum">
              <a:rPr lang="it-IT" smtClean="0"/>
              <a:t>13</a:t>
            </a:fld>
            <a:endParaRPr lang="it-IT"/>
          </a:p>
        </p:txBody>
      </p:sp>
    </p:spTree>
    <p:extLst>
      <p:ext uri="{BB962C8B-B14F-4D97-AF65-F5344CB8AC3E}">
        <p14:creationId xmlns:p14="http://schemas.microsoft.com/office/powerpoint/2010/main" val="209429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themedicalbiochemistrypage.org</a:t>
            </a:r>
            <a:r>
              <a:rPr lang="it-IT" dirty="0" smtClean="0"/>
              <a:t>/</a:t>
            </a:r>
            <a:r>
              <a:rPr lang="it-IT" dirty="0" err="1" smtClean="0"/>
              <a:t>bileacids.php</a:t>
            </a:r>
            <a:endParaRPr lang="it-IT" dirty="0" smtClean="0"/>
          </a:p>
          <a:p>
            <a:endParaRPr lang="it-IT" dirty="0" smtClean="0"/>
          </a:p>
          <a:p>
            <a:r>
              <a:rPr lang="it-IT" dirty="0" smtClean="0"/>
              <a:t>Gli acidi biliari più abbondanti nella bile umana sono l'acido </a:t>
            </a:r>
            <a:r>
              <a:rPr lang="it-IT" dirty="0" err="1" smtClean="0"/>
              <a:t>chenodesossicolico</a:t>
            </a:r>
            <a:r>
              <a:rPr lang="it-IT" dirty="0" smtClean="0"/>
              <a:t> (45%) e l'acido colico (31%). Questi sono indicati come acidi biliari primari. Prima che gli acidi biliari primari vengano secreti nel lume canalicolare, vengono coniugati tramite un legame ammidico nel gruppo carbossilico terminale con uno degli amminoacidi glicina o taurina. Queste reazioni di coniugazione producono rispettivamente </a:t>
            </a:r>
            <a:r>
              <a:rPr lang="it-IT" dirty="0" err="1" smtClean="0"/>
              <a:t>glicoconiugati</a:t>
            </a:r>
            <a:r>
              <a:rPr lang="it-IT" dirty="0" smtClean="0"/>
              <a:t> e </a:t>
            </a:r>
            <a:r>
              <a:rPr lang="it-IT" dirty="0" err="1" smtClean="0"/>
              <a:t>tauroconiugati</a:t>
            </a:r>
            <a:r>
              <a:rPr lang="it-IT" dirty="0" smtClean="0"/>
              <a:t>. Questo processo di coniugazione aumenta la natura </a:t>
            </a:r>
            <a:r>
              <a:rPr lang="it-IT" dirty="0" err="1" smtClean="0"/>
              <a:t>anfipatica</a:t>
            </a:r>
            <a:r>
              <a:rPr lang="it-IT" dirty="0" smtClean="0"/>
              <a:t> degli acidi biliari rendendoli più facilmente segreti e meno citotossici.   </a:t>
            </a:r>
            <a:endParaRPr lang="it-IT" dirty="0"/>
          </a:p>
        </p:txBody>
      </p:sp>
      <p:sp>
        <p:nvSpPr>
          <p:cNvPr id="4" name="Segnaposto numero diapositiva 3"/>
          <p:cNvSpPr>
            <a:spLocks noGrp="1"/>
          </p:cNvSpPr>
          <p:nvPr>
            <p:ph type="sldNum" sz="quarter" idx="10"/>
          </p:nvPr>
        </p:nvSpPr>
        <p:spPr/>
        <p:txBody>
          <a:bodyPr/>
          <a:lstStyle/>
          <a:p>
            <a:fld id="{CE1BC4C7-3498-8C4E-BB7A-AA790DC62D5A}" type="slidenum">
              <a:rPr lang="it-IT" smtClean="0"/>
              <a:t>14</a:t>
            </a:fld>
            <a:endParaRPr lang="it-IT"/>
          </a:p>
        </p:txBody>
      </p:sp>
    </p:spTree>
    <p:extLst>
      <p:ext uri="{BB962C8B-B14F-4D97-AF65-F5344CB8AC3E}">
        <p14:creationId xmlns:p14="http://schemas.microsoft.com/office/powerpoint/2010/main" val="2029177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www.google.com</a:t>
            </a:r>
            <a:r>
              <a:rPr lang="it-IT" dirty="0" smtClean="0"/>
              <a:t>/</a:t>
            </a:r>
            <a:r>
              <a:rPr lang="it-IT" dirty="0" err="1" smtClean="0"/>
              <a:t>url?sa</a:t>
            </a:r>
            <a:r>
              <a:rPr lang="it-IT" dirty="0" smtClean="0"/>
              <a:t>=</a:t>
            </a:r>
            <a:r>
              <a:rPr lang="it-IT" dirty="0" err="1" smtClean="0"/>
              <a:t>i&amp;source</a:t>
            </a:r>
            <a:r>
              <a:rPr lang="it-IT" dirty="0" smtClean="0"/>
              <a:t>=</a:t>
            </a:r>
            <a:r>
              <a:rPr lang="it-IT" dirty="0" err="1" smtClean="0"/>
              <a:t>images&amp;cd</a:t>
            </a:r>
            <a:r>
              <a:rPr lang="it-IT" dirty="0" smtClean="0"/>
              <a:t>=&amp;</a:t>
            </a:r>
            <a:r>
              <a:rPr lang="it-IT" dirty="0" err="1" smtClean="0"/>
              <a:t>ved</a:t>
            </a:r>
            <a:r>
              <a:rPr lang="it-IT" dirty="0" smtClean="0"/>
              <a:t>=2ahUKEwjG25Od3frlAhWJHxQKHQONACwQjRx6BAgBEAQ&amp;url=https%3A%2F%2Fwww.slideshare.net%2Fcabothealth%2Fliver-healthusa&amp;psig=AOvVaw1bQsd6Im-7MMEB-enbLqls&amp;ust=1574405881818935</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15</a:t>
            </a:fld>
            <a:endParaRPr lang="it-IT"/>
          </a:p>
        </p:txBody>
      </p:sp>
    </p:spTree>
    <p:extLst>
      <p:ext uri="{BB962C8B-B14F-4D97-AF65-F5344CB8AC3E}">
        <p14:creationId xmlns:p14="http://schemas.microsoft.com/office/powerpoint/2010/main" val="365531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accessmedicine.mhmedical.com</a:t>
            </a:r>
            <a:r>
              <a:rPr lang="it-IT" dirty="0" smtClean="0"/>
              <a:t>/</a:t>
            </a:r>
            <a:r>
              <a:rPr lang="it-IT" dirty="0" err="1" smtClean="0"/>
              <a:t>content.aspx?bookid</a:t>
            </a:r>
            <a:r>
              <a:rPr lang="it-IT" dirty="0" smtClean="0"/>
              <a:t>=691&amp;sectionid=45431412</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16</a:t>
            </a:fld>
            <a:endParaRPr lang="it-IT"/>
          </a:p>
        </p:txBody>
      </p:sp>
    </p:spTree>
    <p:extLst>
      <p:ext uri="{BB962C8B-B14F-4D97-AF65-F5344CB8AC3E}">
        <p14:creationId xmlns:p14="http://schemas.microsoft.com/office/powerpoint/2010/main" val="318103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Hepatic</a:t>
            </a:r>
            <a:r>
              <a:rPr lang="it-IT" dirty="0" smtClean="0"/>
              <a:t> </a:t>
            </a:r>
            <a:r>
              <a:rPr lang="it-IT" dirty="0" err="1" smtClean="0"/>
              <a:t>Transport</a:t>
            </a:r>
            <a:r>
              <a:rPr lang="it-IT" dirty="0" smtClean="0"/>
              <a:t> of Bile </a:t>
            </a:r>
            <a:r>
              <a:rPr lang="it-IT" dirty="0" err="1" smtClean="0"/>
              <a:t>Salts</a:t>
            </a:r>
            <a:endParaRPr lang="it-IT" dirty="0" smtClean="0"/>
          </a:p>
          <a:p>
            <a:r>
              <a:rPr lang="it-IT" dirty="0" smtClean="0"/>
              <a:t>SEMINARS IN LIVER DISEASE—VOL. 20, NO. 3, 2000</a:t>
            </a:r>
          </a:p>
          <a:p>
            <a:r>
              <a:rPr lang="it-IT" dirty="0" smtClean="0"/>
              <a:t>GERD A. KULLAK-UBLICK et al.</a:t>
            </a:r>
          </a:p>
          <a:p>
            <a:endParaRPr lang="it-IT" dirty="0" smtClean="0"/>
          </a:p>
        </p:txBody>
      </p:sp>
      <p:sp>
        <p:nvSpPr>
          <p:cNvPr id="4" name="Segnaposto numero diapositiva 3"/>
          <p:cNvSpPr>
            <a:spLocks noGrp="1"/>
          </p:cNvSpPr>
          <p:nvPr>
            <p:ph type="sldNum" sz="quarter" idx="10"/>
          </p:nvPr>
        </p:nvSpPr>
        <p:spPr/>
        <p:txBody>
          <a:bodyPr/>
          <a:lstStyle/>
          <a:p>
            <a:fld id="{8BB690FA-E063-4247-A1AF-16D3D43E53CA}" type="slidenum">
              <a:rPr lang="it-IT" smtClean="0"/>
              <a:t>17</a:t>
            </a:fld>
            <a:endParaRPr lang="it-IT"/>
          </a:p>
        </p:txBody>
      </p:sp>
    </p:spTree>
    <p:extLst>
      <p:ext uri="{BB962C8B-B14F-4D97-AF65-F5344CB8AC3E}">
        <p14:creationId xmlns:p14="http://schemas.microsoft.com/office/powerpoint/2010/main" val="3335501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www.townsendletter.com</a:t>
            </a:r>
            <a:r>
              <a:rPr lang="it-IT" dirty="0" smtClean="0"/>
              <a:t>/FebMarch2018/pushcatch0218_2.html</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18</a:t>
            </a:fld>
            <a:endParaRPr lang="it-IT"/>
          </a:p>
        </p:txBody>
      </p:sp>
    </p:spTree>
    <p:extLst>
      <p:ext uri="{BB962C8B-B14F-4D97-AF65-F5344CB8AC3E}">
        <p14:creationId xmlns:p14="http://schemas.microsoft.com/office/powerpoint/2010/main" val="313552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19</a:t>
            </a:fld>
            <a:endParaRPr lang="it-IT"/>
          </a:p>
        </p:txBody>
      </p:sp>
    </p:spTree>
    <p:extLst>
      <p:ext uri="{BB962C8B-B14F-4D97-AF65-F5344CB8AC3E}">
        <p14:creationId xmlns:p14="http://schemas.microsoft.com/office/powerpoint/2010/main" val="3767763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20</a:t>
            </a:fld>
            <a:endParaRPr lang="it-IT"/>
          </a:p>
        </p:txBody>
      </p:sp>
    </p:spTree>
    <p:extLst>
      <p:ext uri="{BB962C8B-B14F-4D97-AF65-F5344CB8AC3E}">
        <p14:creationId xmlns:p14="http://schemas.microsoft.com/office/powerpoint/2010/main" val="3202593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Bile </a:t>
            </a:r>
            <a:r>
              <a:rPr lang="it-IT" dirty="0" err="1" smtClean="0"/>
              <a:t>salt</a:t>
            </a:r>
            <a:r>
              <a:rPr lang="it-IT" dirty="0" smtClean="0"/>
              <a:t> </a:t>
            </a:r>
            <a:r>
              <a:rPr lang="it-IT" dirty="0" err="1" smtClean="0"/>
              <a:t>hydrolases</a:t>
            </a:r>
            <a:r>
              <a:rPr lang="it-IT" dirty="0" smtClean="0"/>
              <a:t>: </a:t>
            </a:r>
            <a:r>
              <a:rPr lang="it-IT" dirty="0" err="1" smtClean="0"/>
              <a:t>Gatekeepers</a:t>
            </a:r>
            <a:r>
              <a:rPr lang="it-IT" dirty="0" smtClean="0"/>
              <a:t> of bile acid </a:t>
            </a:r>
            <a:r>
              <a:rPr lang="it-IT" dirty="0" err="1" smtClean="0"/>
              <a:t>metabolism</a:t>
            </a:r>
            <a:r>
              <a:rPr lang="it-IT" dirty="0" smtClean="0"/>
              <a:t> and </a:t>
            </a:r>
            <a:r>
              <a:rPr lang="it-IT" dirty="0" err="1" smtClean="0"/>
              <a:t>host-microbiome</a:t>
            </a:r>
            <a:r>
              <a:rPr lang="it-IT" dirty="0" smtClean="0"/>
              <a:t> </a:t>
            </a:r>
            <a:r>
              <a:rPr lang="it-IT" dirty="0" err="1" smtClean="0"/>
              <a:t>crosstalk</a:t>
            </a:r>
            <a:r>
              <a:rPr lang="it-IT" dirty="0" smtClean="0"/>
              <a:t> in the </a:t>
            </a:r>
            <a:r>
              <a:rPr lang="it-IT" dirty="0" err="1" smtClean="0"/>
              <a:t>gastrointestinal</a:t>
            </a:r>
            <a:r>
              <a:rPr lang="it-IT" dirty="0" smtClean="0"/>
              <a:t> </a:t>
            </a:r>
            <a:r>
              <a:rPr lang="it-IT" dirty="0" err="1" smtClean="0"/>
              <a:t>tract</a:t>
            </a:r>
            <a:endParaRPr lang="it-IT" dirty="0" smtClean="0"/>
          </a:p>
          <a:p>
            <a:r>
              <a:rPr lang="it-IT" dirty="0" smtClean="0"/>
              <a:t>Matthew H. </a:t>
            </a:r>
            <a:r>
              <a:rPr lang="it-IT" dirty="0" err="1" smtClean="0"/>
              <a:t>Foley,Sarah</a:t>
            </a:r>
            <a:r>
              <a:rPr lang="it-IT" dirty="0" smtClean="0"/>
              <a:t> </a:t>
            </a:r>
            <a:r>
              <a:rPr lang="it-IT" dirty="0" err="1" smtClean="0"/>
              <a:t>O’Flaherty,Rodolphe</a:t>
            </a:r>
            <a:r>
              <a:rPr lang="it-IT" dirty="0" smtClean="0"/>
              <a:t> </a:t>
            </a:r>
            <a:r>
              <a:rPr lang="it-IT" dirty="0" err="1" smtClean="0"/>
              <a:t>Barrangou,Casey</a:t>
            </a:r>
            <a:r>
              <a:rPr lang="it-IT" dirty="0" smtClean="0"/>
              <a:t> M. </a:t>
            </a:r>
            <a:r>
              <a:rPr lang="it-IT" dirty="0" err="1" smtClean="0"/>
              <a:t>Theriot</a:t>
            </a:r>
            <a:r>
              <a:rPr lang="it-IT" dirty="0" smtClean="0"/>
              <a:t> </a:t>
            </a:r>
          </a:p>
          <a:p>
            <a:r>
              <a:rPr lang="it-IT" dirty="0" err="1" smtClean="0"/>
              <a:t>Published</a:t>
            </a:r>
            <a:r>
              <a:rPr lang="it-IT" dirty="0" smtClean="0"/>
              <a:t>: March 7, 2019https://</a:t>
            </a:r>
            <a:r>
              <a:rPr lang="it-IT" dirty="0" err="1" smtClean="0"/>
              <a:t>doi.org</a:t>
            </a:r>
            <a:r>
              <a:rPr lang="it-IT" dirty="0" smtClean="0"/>
              <a:t>/10.1371/journal.ppat.1007581</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21</a:t>
            </a:fld>
            <a:endParaRPr lang="it-IT"/>
          </a:p>
        </p:txBody>
      </p:sp>
    </p:spTree>
    <p:extLst>
      <p:ext uri="{BB962C8B-B14F-4D97-AF65-F5344CB8AC3E}">
        <p14:creationId xmlns:p14="http://schemas.microsoft.com/office/powerpoint/2010/main" val="3906655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Bile </a:t>
            </a:r>
            <a:r>
              <a:rPr lang="it-IT" dirty="0" err="1" smtClean="0"/>
              <a:t>Acids</a:t>
            </a:r>
            <a:r>
              <a:rPr lang="it-IT" dirty="0" smtClean="0"/>
              <a:t> are </a:t>
            </a:r>
            <a:r>
              <a:rPr lang="it-IT" dirty="0" err="1" smtClean="0"/>
              <a:t>Nutrient</a:t>
            </a:r>
            <a:r>
              <a:rPr lang="it-IT" dirty="0" smtClean="0"/>
              <a:t> </a:t>
            </a:r>
            <a:r>
              <a:rPr lang="it-IT" dirty="0" err="1" smtClean="0"/>
              <a:t>Signaling</a:t>
            </a:r>
            <a:r>
              <a:rPr lang="it-IT" dirty="0" smtClean="0"/>
              <a:t> </a:t>
            </a:r>
            <a:r>
              <a:rPr lang="it-IT" dirty="0" err="1" smtClean="0"/>
              <a:t>Hormones</a:t>
            </a:r>
            <a:endParaRPr lang="it-IT" dirty="0" smtClean="0"/>
          </a:p>
          <a:p>
            <a:r>
              <a:rPr lang="it-IT" dirty="0" smtClean="0"/>
              <a:t>August 2014Steroids 86</a:t>
            </a:r>
          </a:p>
          <a:p>
            <a:r>
              <a:rPr lang="it-IT" dirty="0" smtClean="0"/>
              <a:t>DOI: 10.1016/j.steroids.2014.04.016</a:t>
            </a:r>
          </a:p>
          <a:p>
            <a:endParaRPr lang="it-IT" dirty="0" smtClean="0"/>
          </a:p>
          <a:p>
            <a:r>
              <a:rPr lang="it-IT" dirty="0" smtClean="0"/>
              <a:t>Fig. 1. </a:t>
            </a:r>
            <a:r>
              <a:rPr lang="it-IT" dirty="0" err="1" smtClean="0"/>
              <a:t>Enterohepatic</a:t>
            </a:r>
            <a:r>
              <a:rPr lang="it-IT" dirty="0" smtClean="0"/>
              <a:t> </a:t>
            </a:r>
            <a:r>
              <a:rPr lang="it-IT" dirty="0" err="1" smtClean="0"/>
              <a:t>circulation</a:t>
            </a:r>
            <a:r>
              <a:rPr lang="it-IT" dirty="0" smtClean="0"/>
              <a:t> of bile </a:t>
            </a:r>
            <a:r>
              <a:rPr lang="it-IT" dirty="0" err="1" smtClean="0"/>
              <a:t>acids</a:t>
            </a:r>
            <a:r>
              <a:rPr lang="it-IT" dirty="0" smtClean="0"/>
              <a:t>. Bile </a:t>
            </a:r>
            <a:r>
              <a:rPr lang="it-IT" dirty="0" err="1" smtClean="0"/>
              <a:t>acids</a:t>
            </a:r>
            <a:r>
              <a:rPr lang="it-IT" dirty="0" smtClean="0"/>
              <a:t> are </a:t>
            </a:r>
            <a:r>
              <a:rPr lang="it-IT" dirty="0" err="1" smtClean="0"/>
              <a:t>synthesized</a:t>
            </a:r>
            <a:r>
              <a:rPr lang="it-IT" dirty="0" smtClean="0"/>
              <a:t> and </a:t>
            </a:r>
            <a:r>
              <a:rPr lang="it-IT" dirty="0" err="1" smtClean="0"/>
              <a:t>conjugated</a:t>
            </a:r>
            <a:r>
              <a:rPr lang="it-IT" dirty="0" smtClean="0"/>
              <a:t> </a:t>
            </a:r>
            <a:r>
              <a:rPr lang="it-IT" dirty="0" err="1" smtClean="0"/>
              <a:t>mainly</a:t>
            </a:r>
            <a:r>
              <a:rPr lang="it-IT" dirty="0" smtClean="0"/>
              <a:t> to </a:t>
            </a:r>
            <a:r>
              <a:rPr lang="it-IT" dirty="0" err="1" smtClean="0"/>
              <a:t>glycine</a:t>
            </a:r>
            <a:r>
              <a:rPr lang="it-IT" dirty="0" smtClean="0"/>
              <a:t> or taurine in </a:t>
            </a:r>
            <a:r>
              <a:rPr lang="it-IT" dirty="0" err="1" smtClean="0"/>
              <a:t>hepatocytes</a:t>
            </a:r>
            <a:r>
              <a:rPr lang="it-IT" dirty="0" smtClean="0"/>
              <a:t>. Bile </a:t>
            </a:r>
            <a:r>
              <a:rPr lang="it-IT" dirty="0" err="1" smtClean="0"/>
              <a:t>acids</a:t>
            </a:r>
            <a:r>
              <a:rPr lang="it-IT" dirty="0" smtClean="0"/>
              <a:t> </a:t>
            </a:r>
            <a:r>
              <a:rPr lang="it-IT" dirty="0" err="1" smtClean="0"/>
              <a:t>travel</a:t>
            </a:r>
            <a:r>
              <a:rPr lang="it-IT" dirty="0" smtClean="0"/>
              <a:t> to the </a:t>
            </a:r>
            <a:r>
              <a:rPr lang="it-IT" dirty="0" err="1" smtClean="0"/>
              <a:t>gall</a:t>
            </a:r>
            <a:r>
              <a:rPr lang="it-IT" dirty="0" smtClean="0"/>
              <a:t> </a:t>
            </a:r>
            <a:r>
              <a:rPr lang="it-IT" dirty="0" err="1" smtClean="0"/>
              <a:t>bladder</a:t>
            </a:r>
            <a:r>
              <a:rPr lang="it-IT" dirty="0" smtClean="0"/>
              <a:t> for </a:t>
            </a:r>
            <a:r>
              <a:rPr lang="it-IT" dirty="0" err="1" smtClean="0"/>
              <a:t>storage</a:t>
            </a:r>
            <a:r>
              <a:rPr lang="it-IT" dirty="0" smtClean="0"/>
              <a:t> </a:t>
            </a:r>
            <a:r>
              <a:rPr lang="it-IT" dirty="0" err="1" smtClean="0"/>
              <a:t>during</a:t>
            </a:r>
            <a:r>
              <a:rPr lang="it-IT" dirty="0" smtClean="0"/>
              <a:t> the </a:t>
            </a:r>
            <a:r>
              <a:rPr lang="it-IT" dirty="0" err="1" smtClean="0"/>
              <a:t>fasting</a:t>
            </a:r>
            <a:r>
              <a:rPr lang="it-IT" dirty="0" smtClean="0"/>
              <a:t> state. </a:t>
            </a:r>
            <a:r>
              <a:rPr lang="it-IT" dirty="0" err="1" smtClean="0"/>
              <a:t>During</a:t>
            </a:r>
            <a:r>
              <a:rPr lang="it-IT" dirty="0" smtClean="0"/>
              <a:t> </a:t>
            </a:r>
            <a:r>
              <a:rPr lang="it-IT" dirty="0" err="1" smtClean="0"/>
              <a:t>digestion</a:t>
            </a:r>
            <a:r>
              <a:rPr lang="it-IT" dirty="0" smtClean="0"/>
              <a:t>, bile </a:t>
            </a:r>
            <a:r>
              <a:rPr lang="it-IT" dirty="0" err="1" smtClean="0"/>
              <a:t>acids</a:t>
            </a:r>
            <a:r>
              <a:rPr lang="it-IT" dirty="0" smtClean="0"/>
              <a:t> </a:t>
            </a:r>
            <a:r>
              <a:rPr lang="it-IT" dirty="0" err="1" smtClean="0"/>
              <a:t>travel</a:t>
            </a:r>
            <a:r>
              <a:rPr lang="it-IT" dirty="0" smtClean="0"/>
              <a:t> to the </a:t>
            </a:r>
            <a:r>
              <a:rPr lang="it-IT" dirty="0" err="1" smtClean="0"/>
              <a:t>duodenum</a:t>
            </a:r>
            <a:r>
              <a:rPr lang="it-IT" dirty="0" smtClean="0"/>
              <a:t> via the common bile </a:t>
            </a:r>
            <a:r>
              <a:rPr lang="it-IT" dirty="0" err="1" smtClean="0"/>
              <a:t>duct</a:t>
            </a:r>
            <a:r>
              <a:rPr lang="it-IT" dirty="0" smtClean="0"/>
              <a:t>. 95% of the bile </a:t>
            </a:r>
            <a:r>
              <a:rPr lang="it-IT" dirty="0" err="1" smtClean="0"/>
              <a:t>acids</a:t>
            </a:r>
            <a:r>
              <a:rPr lang="it-IT" dirty="0" smtClean="0"/>
              <a:t> </a:t>
            </a:r>
            <a:r>
              <a:rPr lang="it-IT" dirty="0" err="1" smtClean="0"/>
              <a:t>delivered</a:t>
            </a:r>
            <a:r>
              <a:rPr lang="it-IT" dirty="0" smtClean="0"/>
              <a:t> to the </a:t>
            </a:r>
            <a:r>
              <a:rPr lang="it-IT" dirty="0" err="1" smtClean="0"/>
              <a:t>duodenum</a:t>
            </a:r>
            <a:r>
              <a:rPr lang="it-IT" dirty="0" smtClean="0"/>
              <a:t> are </a:t>
            </a:r>
            <a:r>
              <a:rPr lang="it-IT" dirty="0" err="1" smtClean="0"/>
              <a:t>absorbed</a:t>
            </a:r>
            <a:r>
              <a:rPr lang="it-IT" dirty="0" smtClean="0"/>
              <a:t> back </a:t>
            </a:r>
            <a:r>
              <a:rPr lang="it-IT" dirty="0" err="1" smtClean="0"/>
              <a:t>into</a:t>
            </a:r>
            <a:r>
              <a:rPr lang="it-IT" dirty="0" smtClean="0"/>
              <a:t> </a:t>
            </a:r>
            <a:r>
              <a:rPr lang="it-IT" dirty="0" err="1" smtClean="0"/>
              <a:t>blood</a:t>
            </a:r>
            <a:r>
              <a:rPr lang="it-IT" dirty="0" smtClean="0"/>
              <a:t> </a:t>
            </a:r>
            <a:r>
              <a:rPr lang="it-IT" dirty="0" err="1" smtClean="0"/>
              <a:t>within</a:t>
            </a:r>
            <a:r>
              <a:rPr lang="it-IT" dirty="0" smtClean="0"/>
              <a:t> the </a:t>
            </a:r>
            <a:r>
              <a:rPr lang="it-IT" dirty="0" err="1" smtClean="0"/>
              <a:t>ileum</a:t>
            </a:r>
            <a:r>
              <a:rPr lang="it-IT" dirty="0" smtClean="0"/>
              <a:t> and </a:t>
            </a:r>
            <a:r>
              <a:rPr lang="it-IT" dirty="0" err="1" smtClean="0"/>
              <a:t>circulate</a:t>
            </a:r>
            <a:r>
              <a:rPr lang="it-IT" dirty="0" smtClean="0"/>
              <a:t> back to the </a:t>
            </a:r>
            <a:r>
              <a:rPr lang="it-IT" dirty="0" err="1" smtClean="0"/>
              <a:t>liver</a:t>
            </a:r>
            <a:r>
              <a:rPr lang="it-IT" dirty="0" smtClean="0"/>
              <a:t> </a:t>
            </a:r>
            <a:r>
              <a:rPr lang="it-IT" dirty="0" err="1" smtClean="0"/>
              <a:t>through</a:t>
            </a:r>
            <a:r>
              <a:rPr lang="it-IT" dirty="0" smtClean="0"/>
              <a:t> the </a:t>
            </a:r>
            <a:r>
              <a:rPr lang="it-IT" dirty="0" err="1" smtClean="0"/>
              <a:t>portal</a:t>
            </a:r>
            <a:r>
              <a:rPr lang="it-IT" dirty="0" smtClean="0"/>
              <a:t> </a:t>
            </a:r>
            <a:r>
              <a:rPr lang="it-IT" dirty="0" err="1" smtClean="0"/>
              <a:t>vein</a:t>
            </a:r>
            <a:r>
              <a:rPr lang="it-IT" dirty="0" smtClean="0"/>
              <a:t>. 5% of bile </a:t>
            </a:r>
            <a:r>
              <a:rPr lang="it-IT" dirty="0" err="1" smtClean="0"/>
              <a:t>acids</a:t>
            </a:r>
            <a:r>
              <a:rPr lang="it-IT" dirty="0" smtClean="0"/>
              <a:t> are </a:t>
            </a:r>
            <a:r>
              <a:rPr lang="it-IT" dirty="0" err="1" smtClean="0"/>
              <a:t>lost</a:t>
            </a:r>
            <a:r>
              <a:rPr lang="it-IT" dirty="0" smtClean="0"/>
              <a:t> in </a:t>
            </a:r>
            <a:r>
              <a:rPr lang="it-IT" dirty="0" err="1" smtClean="0"/>
              <a:t>feces</a:t>
            </a:r>
            <a:r>
              <a:rPr lang="it-IT" dirty="0" smtClean="0"/>
              <a:t>. </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22</a:t>
            </a:fld>
            <a:endParaRPr lang="it-IT"/>
          </a:p>
        </p:txBody>
      </p:sp>
    </p:spTree>
    <p:extLst>
      <p:ext uri="{BB962C8B-B14F-4D97-AF65-F5344CB8AC3E}">
        <p14:creationId xmlns:p14="http://schemas.microsoft.com/office/powerpoint/2010/main" val="407735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en-US" dirty="0" smtClean="0"/>
              <a:t>https://</a:t>
            </a:r>
            <a:r>
              <a:rPr lang="en-US" dirty="0" err="1" smtClean="0"/>
              <a:t>doi.org</a:t>
            </a:r>
            <a:r>
              <a:rPr lang="en-US" dirty="0" smtClean="0"/>
              <a:t>/10.1161/01.ATV.0000054658.91146.64</a:t>
            </a:r>
          </a:p>
          <a:p>
            <a:endParaRPr lang="it-IT" dirty="0" smtClean="0"/>
          </a:p>
          <a:p>
            <a:r>
              <a:rPr lang="it-IT" dirty="0" smtClean="0"/>
              <a:t>Ruolo del CETP nel trasporto lipidico plasmatico. </a:t>
            </a:r>
          </a:p>
          <a:p>
            <a:endParaRPr lang="it-IT" dirty="0" smtClean="0"/>
          </a:p>
          <a:p>
            <a:r>
              <a:rPr lang="it-IT" dirty="0" smtClean="0"/>
              <a:t>CETP promuove i trasferimenti bidirezionali di esteri di colesterolo (CE) e trigliceridi (TG) tra lipoproteine plasmatiche. </a:t>
            </a:r>
          </a:p>
          <a:p>
            <a:r>
              <a:rPr lang="it-IT" dirty="0" smtClean="0"/>
              <a:t>Poiché la maggior parte dei CE nel plasma ha origine nell'HDL nella reazione catalizzata da LCAT e la maggior parte del TG entra nel plasma come componente di lipoproteine ricche di trigliceridi (TRL) secrete dal fegato (VLDL) o dall'intestino (chilomicroni), </a:t>
            </a:r>
            <a:r>
              <a:rPr lang="it-IT" b="1" dirty="0" smtClean="0"/>
              <a:t>l'effetto complessivo del CETP è di promuovere un trasferimento netto di massa di</a:t>
            </a:r>
          </a:p>
          <a:p>
            <a:r>
              <a:rPr lang="it-IT" b="1" dirty="0" smtClean="0"/>
              <a:t>-</a:t>
            </a:r>
            <a:r>
              <a:rPr lang="it-IT" b="1" baseline="0" dirty="0" smtClean="0"/>
              <a:t> </a:t>
            </a:r>
            <a:r>
              <a:rPr lang="it-IT" b="1" dirty="0" smtClean="0"/>
              <a:t>esteri del colesterolo:  da HDL a VLDL e chilomicroni e LDL </a:t>
            </a:r>
            <a:endParaRPr lang="it-IT" dirty="0" smtClean="0"/>
          </a:p>
          <a:p>
            <a:r>
              <a:rPr lang="it-IT" b="1" dirty="0" smtClean="0"/>
              <a:t>- </a:t>
            </a:r>
            <a:r>
              <a:rPr lang="it-IT" b="1" dirty="0" err="1" smtClean="0"/>
              <a:t>trigeridi</a:t>
            </a:r>
            <a:r>
              <a:rPr lang="it-IT" b="1" dirty="0" smtClean="0"/>
              <a:t>:</a:t>
            </a:r>
            <a:r>
              <a:rPr lang="it-IT" baseline="0" dirty="0" smtClean="0"/>
              <a:t> </a:t>
            </a:r>
            <a:r>
              <a:rPr lang="it-IT" dirty="0" smtClean="0"/>
              <a:t>da </a:t>
            </a:r>
            <a:r>
              <a:rPr lang="it-IT" b="1" dirty="0" smtClean="0"/>
              <a:t>VLDL e chilomicroni </a:t>
            </a:r>
            <a:r>
              <a:rPr lang="it-IT" dirty="0" smtClean="0"/>
              <a:t>a LDL e HDL.  </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3</a:t>
            </a:fld>
            <a:endParaRPr lang="it-IT"/>
          </a:p>
        </p:txBody>
      </p:sp>
    </p:spTree>
    <p:extLst>
      <p:ext uri="{BB962C8B-B14F-4D97-AF65-F5344CB8AC3E}">
        <p14:creationId xmlns:p14="http://schemas.microsoft.com/office/powerpoint/2010/main" val="2710412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endParaRPr lang="it-IT" dirty="0" smtClean="0"/>
          </a:p>
          <a:p>
            <a:r>
              <a:rPr lang="it-IT" dirty="0" smtClean="0"/>
              <a:t>Fig. 4. Trasportatori di acido biliare negli epatociti e negli </a:t>
            </a:r>
            <a:r>
              <a:rPr lang="it-IT" dirty="0" err="1" smtClean="0"/>
              <a:t>enterociti</a:t>
            </a:r>
            <a:r>
              <a:rPr lang="it-IT" dirty="0" smtClean="0"/>
              <a:t>. </a:t>
            </a:r>
          </a:p>
          <a:p>
            <a:endParaRPr lang="it-IT" dirty="0" smtClean="0"/>
          </a:p>
          <a:p>
            <a:r>
              <a:rPr lang="it-IT" dirty="0" smtClean="0"/>
              <a:t>A livello della membrana basale degli epatociti:</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it-IT" dirty="0" smtClean="0"/>
              <a:t>NTCP (</a:t>
            </a:r>
            <a:r>
              <a:rPr lang="it-IT" sz="1200" dirty="0" err="1" smtClean="0"/>
              <a:t>Sodium</a:t>
            </a:r>
            <a:r>
              <a:rPr lang="it-IT" sz="1200" dirty="0" smtClean="0"/>
              <a:t>/bile acid oppure Na⁺-</a:t>
            </a:r>
            <a:r>
              <a:rPr lang="it-IT" sz="1200" dirty="0" err="1" smtClean="0"/>
              <a:t>taurocholate</a:t>
            </a:r>
            <a:r>
              <a:rPr lang="it-IT" sz="1200" dirty="0" smtClean="0"/>
              <a:t> </a:t>
            </a:r>
            <a:r>
              <a:rPr lang="it-IT" sz="1200" dirty="0" err="1" smtClean="0"/>
              <a:t>cotransporting</a:t>
            </a:r>
            <a:r>
              <a:rPr lang="it-IT" sz="1200" dirty="0" smtClean="0"/>
              <a:t> </a:t>
            </a:r>
            <a:r>
              <a:rPr lang="it-IT" sz="1200" dirty="0" err="1" smtClean="0"/>
              <a:t>polypeptide</a:t>
            </a:r>
            <a:r>
              <a:rPr lang="it-IT" sz="1200" dirty="0" smtClean="0"/>
              <a:t>)</a:t>
            </a:r>
            <a:r>
              <a:rPr lang="it-IT" dirty="0" smtClean="0"/>
              <a:t> e </a:t>
            </a:r>
            <a:r>
              <a:rPr lang="it-IT" dirty="0" err="1" smtClean="0"/>
              <a:t>mEH</a:t>
            </a:r>
            <a:r>
              <a:rPr lang="it-IT" dirty="0" smtClean="0"/>
              <a:t> (</a:t>
            </a:r>
            <a:r>
              <a:rPr lang="it-IT" sz="1200" dirty="0" err="1" smtClean="0"/>
              <a:t>microsomal</a:t>
            </a:r>
            <a:r>
              <a:rPr lang="it-IT" sz="1200" dirty="0" smtClean="0"/>
              <a:t> </a:t>
            </a:r>
            <a:r>
              <a:rPr lang="it-IT" sz="1200" dirty="0" err="1" smtClean="0"/>
              <a:t>epoxide</a:t>
            </a:r>
            <a:r>
              <a:rPr lang="it-IT" sz="1200" dirty="0" smtClean="0"/>
              <a:t> </a:t>
            </a:r>
            <a:r>
              <a:rPr lang="it-IT" sz="1200" dirty="0" err="1" smtClean="0"/>
              <a:t>hydrolase</a:t>
            </a:r>
            <a:r>
              <a:rPr lang="it-IT" sz="1200" dirty="0" smtClean="0"/>
              <a:t>, Na+ </a:t>
            </a:r>
            <a:r>
              <a:rPr lang="it-IT" sz="1200" dirty="0" err="1" smtClean="0"/>
              <a:t>dependent</a:t>
            </a:r>
            <a:r>
              <a:rPr lang="it-IT" sz="1200" dirty="0" smtClean="0"/>
              <a:t> </a:t>
            </a:r>
            <a:r>
              <a:rPr lang="it-IT" sz="1200" dirty="0" err="1" smtClean="0"/>
              <a:t>transporter</a:t>
            </a:r>
            <a:r>
              <a:rPr lang="it-IT" sz="1200" dirty="0" smtClean="0"/>
              <a:t>)</a:t>
            </a:r>
            <a:r>
              <a:rPr lang="it-IT" dirty="0" smtClean="0"/>
              <a:t>:</a:t>
            </a:r>
            <a:r>
              <a:rPr lang="it-IT" baseline="0" dirty="0" smtClean="0"/>
              <a:t> </a:t>
            </a:r>
            <a:r>
              <a:rPr lang="it-IT" dirty="0" smtClean="0"/>
              <a:t>assorbimento dipendente da Na + degli acidi biliari coniugati</a:t>
            </a:r>
          </a:p>
          <a:p>
            <a:pPr marL="171450" indent="-171450">
              <a:buFontTx/>
              <a:buChar char="-"/>
            </a:pPr>
            <a:r>
              <a:rPr lang="it-IT" dirty="0" smtClean="0"/>
              <a:t>OATP (</a:t>
            </a:r>
            <a:r>
              <a:rPr lang="it-IT" dirty="0" err="1" smtClean="0"/>
              <a:t>Organic</a:t>
            </a:r>
            <a:r>
              <a:rPr lang="it-IT" dirty="0" smtClean="0"/>
              <a:t> </a:t>
            </a:r>
            <a:r>
              <a:rPr lang="it-IT" dirty="0" err="1" smtClean="0"/>
              <a:t>anion</a:t>
            </a:r>
            <a:r>
              <a:rPr lang="it-IT" dirty="0" smtClean="0"/>
              <a:t> </a:t>
            </a:r>
            <a:r>
              <a:rPr lang="it-IT" dirty="0" err="1" smtClean="0"/>
              <a:t>transporting</a:t>
            </a:r>
            <a:r>
              <a:rPr lang="it-IT" dirty="0" smtClean="0"/>
              <a:t> </a:t>
            </a:r>
            <a:r>
              <a:rPr lang="it-IT" dirty="0" err="1" smtClean="0"/>
              <a:t>polypeptide</a:t>
            </a:r>
            <a:r>
              <a:rPr lang="it-IT" dirty="0" smtClean="0"/>
              <a:t>) mostrano specificità del substrato per gli acidi biliari non coniugati. </a:t>
            </a:r>
          </a:p>
          <a:p>
            <a:endParaRPr lang="it-IT" dirty="0" smtClean="0"/>
          </a:p>
          <a:p>
            <a:r>
              <a:rPr lang="it-IT" dirty="0" smtClean="0"/>
              <a:t>A livello della membrana canalicolare degli epatociti:</a:t>
            </a:r>
          </a:p>
          <a:p>
            <a:pPr marL="171450" indent="-171450">
              <a:buFontTx/>
              <a:buChar char="-"/>
            </a:pPr>
            <a:r>
              <a:rPr lang="it-IT" dirty="0" smtClean="0"/>
              <a:t>BSEP svolge un ruolo importante nella secrezione di acidi biliari</a:t>
            </a:r>
          </a:p>
          <a:p>
            <a:pPr marL="171450" indent="-171450">
              <a:buFontTx/>
              <a:buChar char="-"/>
            </a:pPr>
            <a:r>
              <a:rPr lang="it-IT" dirty="0" smtClean="0"/>
              <a:t>MRP2 media la secrezione di substrati organici tra cui acidi biliari, bilirubina e </a:t>
            </a:r>
            <a:r>
              <a:rPr lang="it-IT" dirty="0" err="1" smtClean="0"/>
              <a:t>glutatione</a:t>
            </a:r>
            <a:r>
              <a:rPr lang="it-IT" dirty="0" smtClean="0"/>
              <a:t>. </a:t>
            </a:r>
          </a:p>
          <a:p>
            <a:pPr marL="171450" indent="-171450">
              <a:buFontTx/>
              <a:buChar char="-"/>
            </a:pPr>
            <a:r>
              <a:rPr lang="it-IT" dirty="0" smtClean="0"/>
              <a:t>ABCG5 e ABCG8 trasportano il colesterolo nella bile</a:t>
            </a:r>
          </a:p>
          <a:p>
            <a:pPr marL="171450" indent="-171450">
              <a:buFontTx/>
              <a:buChar char="-"/>
            </a:pPr>
            <a:r>
              <a:rPr lang="it-IT" dirty="0" smtClean="0"/>
              <a:t>MDR2 è responsabile secrezione biliare di fosfolipidi. </a:t>
            </a:r>
          </a:p>
          <a:p>
            <a:pPr marL="171450" indent="-171450">
              <a:buFontTx/>
              <a:buChar char="-"/>
            </a:pPr>
            <a:endParaRPr lang="it-IT" dirty="0" smtClean="0"/>
          </a:p>
          <a:p>
            <a:pPr marL="0" indent="0">
              <a:buFontTx/>
              <a:buNone/>
            </a:pPr>
            <a:r>
              <a:rPr lang="it-IT" dirty="0" smtClean="0"/>
              <a:t>A livello della membrana apicale degli </a:t>
            </a:r>
            <a:r>
              <a:rPr lang="it-IT" dirty="0" err="1" smtClean="0"/>
              <a:t>enterociti</a:t>
            </a:r>
            <a:r>
              <a:rPr lang="it-IT" dirty="0" smtClean="0"/>
              <a:t>: </a:t>
            </a:r>
          </a:p>
          <a:p>
            <a:pPr marL="171450" indent="-171450">
              <a:buFontTx/>
              <a:buChar char="-"/>
            </a:pPr>
            <a:r>
              <a:rPr lang="it-IT" dirty="0" smtClean="0"/>
              <a:t>ASBT, Na-</a:t>
            </a:r>
            <a:r>
              <a:rPr lang="it-IT" dirty="0" err="1" smtClean="0"/>
              <a:t>dependent</a:t>
            </a:r>
            <a:r>
              <a:rPr lang="it-IT" dirty="0" smtClean="0"/>
              <a:t> </a:t>
            </a:r>
            <a:r>
              <a:rPr lang="it-IT" dirty="0" err="1" smtClean="0"/>
              <a:t>uptake</a:t>
            </a:r>
            <a:r>
              <a:rPr lang="it-IT" dirty="0" smtClean="0"/>
              <a:t> </a:t>
            </a:r>
            <a:r>
              <a:rPr lang="it-IT" dirty="0" err="1" smtClean="0"/>
              <a:t>transporter</a:t>
            </a:r>
            <a:r>
              <a:rPr lang="it-IT" dirty="0" smtClean="0"/>
              <a:t> of bile </a:t>
            </a:r>
            <a:r>
              <a:rPr lang="it-IT" dirty="0" err="1" smtClean="0"/>
              <a:t>acids</a:t>
            </a:r>
            <a:r>
              <a:rPr lang="it-IT" dirty="0" smtClean="0"/>
              <a:t> and </a:t>
            </a:r>
            <a:r>
              <a:rPr lang="it-IT" dirty="0" err="1" smtClean="0"/>
              <a:t>conjugates</a:t>
            </a:r>
            <a:r>
              <a:rPr lang="it-IT" dirty="0" smtClean="0"/>
              <a:t>.</a:t>
            </a:r>
          </a:p>
          <a:p>
            <a:pPr marL="0" indent="0">
              <a:buFontTx/>
              <a:buNone/>
            </a:pPr>
            <a:endParaRPr lang="it-IT"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it-IT" dirty="0" smtClean="0"/>
              <a:t>A livello della membrana basale degli </a:t>
            </a:r>
            <a:r>
              <a:rPr lang="it-IT" dirty="0" err="1" smtClean="0"/>
              <a:t>enterociti</a:t>
            </a:r>
            <a:r>
              <a:rPr lang="it-IT" dirty="0" smtClean="0"/>
              <a:t>: </a:t>
            </a:r>
          </a:p>
          <a:p>
            <a:pPr marL="171450" indent="-171450">
              <a:buFont typeface="Arial"/>
              <a:buChar char="•"/>
            </a:pPr>
            <a:r>
              <a:rPr lang="it-IT" dirty="0" smtClean="0"/>
              <a:t>OST, trasportatori di soluti organici </a:t>
            </a:r>
          </a:p>
          <a:p>
            <a:pPr marL="171450" indent="-171450">
              <a:buFont typeface="Arial"/>
              <a:buChar char="•"/>
            </a:pPr>
            <a:r>
              <a:rPr lang="it-IT" dirty="0" smtClean="0"/>
              <a:t>MRP3 e MRP4 mediano la secrezione di acidi biliari nella circolazione.  </a:t>
            </a:r>
          </a:p>
          <a:p>
            <a:endParaRPr lang="it-IT" dirty="0" smtClean="0"/>
          </a:p>
          <a:p>
            <a:endParaRPr lang="it-IT" dirty="0" smtClean="0"/>
          </a:p>
          <a:p>
            <a:endParaRPr lang="it-IT" dirty="0" smtClean="0"/>
          </a:p>
          <a:p>
            <a:r>
              <a:rPr lang="it-IT" dirty="0" smtClean="0"/>
              <a:t>(16) (PDF) Segnalazione di acido biliare nelle malattie metaboliche e terapia farmacologica. Disponibile da: </a:t>
            </a:r>
            <a:r>
              <a:rPr lang="it-IT" dirty="0" err="1" smtClean="0"/>
              <a:t>https</a:t>
            </a:r>
            <a:r>
              <a:rPr lang="it-IT" dirty="0" smtClean="0"/>
              <a:t>://</a:t>
            </a:r>
            <a:r>
              <a:rPr lang="it-IT" dirty="0" err="1" smtClean="0"/>
              <a:t>www.researchgate.net</a:t>
            </a:r>
            <a:r>
              <a:rPr lang="it-IT" dirty="0" smtClean="0"/>
              <a:t>/</a:t>
            </a:r>
            <a:r>
              <a:rPr lang="it-IT" dirty="0" err="1" smtClean="0"/>
              <a:t>publication</a:t>
            </a:r>
            <a:r>
              <a:rPr lang="it-IT" dirty="0" smtClean="0"/>
              <a:t>/264393006_Bile_Acid_Signaling_in_Metabolic_Disease_and_Drug_Therapy [accesso al 21 novembre 2019].</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23</a:t>
            </a:fld>
            <a:endParaRPr lang="it-IT"/>
          </a:p>
        </p:txBody>
      </p:sp>
    </p:spTree>
    <p:extLst>
      <p:ext uri="{BB962C8B-B14F-4D97-AF65-F5344CB8AC3E}">
        <p14:creationId xmlns:p14="http://schemas.microsoft.com/office/powerpoint/2010/main" val="376873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accessmedicine.mhmedical.com</a:t>
            </a:r>
            <a:r>
              <a:rPr lang="it-IT" dirty="0" smtClean="0"/>
              <a:t>/</a:t>
            </a:r>
            <a:r>
              <a:rPr lang="it-IT" dirty="0" err="1" smtClean="0"/>
              <a:t>content.aspx?bookid</a:t>
            </a:r>
            <a:r>
              <a:rPr lang="it-IT" dirty="0" smtClean="0"/>
              <a:t>=2189&amp;sectionid=166183302</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25</a:t>
            </a:fld>
            <a:endParaRPr lang="it-IT"/>
          </a:p>
        </p:txBody>
      </p:sp>
    </p:spTree>
    <p:extLst>
      <p:ext uri="{BB962C8B-B14F-4D97-AF65-F5344CB8AC3E}">
        <p14:creationId xmlns:p14="http://schemas.microsoft.com/office/powerpoint/2010/main" val="2413075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British</a:t>
            </a:r>
            <a:r>
              <a:rPr lang="it-IT" dirty="0" smtClean="0"/>
              <a:t> Journal of </a:t>
            </a:r>
            <a:r>
              <a:rPr lang="it-IT" dirty="0" err="1" smtClean="0"/>
              <a:t>Pharmacology</a:t>
            </a:r>
            <a:r>
              <a:rPr lang="it-IT" dirty="0" smtClean="0"/>
              <a:t> (2009), 158, 693–705</a:t>
            </a:r>
          </a:p>
          <a:p>
            <a:endParaRPr lang="it-IT" dirty="0" smtClean="0"/>
          </a:p>
          <a:p>
            <a:r>
              <a:rPr lang="it-IT" dirty="0" smtClean="0"/>
              <a:t>Figure 1 </a:t>
            </a:r>
            <a:r>
              <a:rPr lang="it-IT" dirty="0" err="1" smtClean="0"/>
              <a:t>Role</a:t>
            </a:r>
            <a:r>
              <a:rPr lang="it-IT" dirty="0" smtClean="0"/>
              <a:t> of </a:t>
            </a:r>
            <a:r>
              <a:rPr lang="it-IT" dirty="0" err="1" smtClean="0"/>
              <a:t>transporters</a:t>
            </a:r>
            <a:r>
              <a:rPr lang="it-IT" dirty="0" smtClean="0"/>
              <a:t> </a:t>
            </a:r>
            <a:r>
              <a:rPr lang="it-IT" dirty="0" err="1" smtClean="0"/>
              <a:t>affecting</a:t>
            </a:r>
            <a:r>
              <a:rPr lang="it-IT" dirty="0" smtClean="0"/>
              <a:t> </a:t>
            </a:r>
            <a:r>
              <a:rPr lang="it-IT" dirty="0" err="1" smtClean="0"/>
              <a:t>hepatic</a:t>
            </a:r>
            <a:r>
              <a:rPr lang="it-IT" dirty="0" smtClean="0"/>
              <a:t> </a:t>
            </a:r>
            <a:r>
              <a:rPr lang="it-IT" dirty="0" err="1" smtClean="0"/>
              <a:t>uptake</a:t>
            </a:r>
            <a:r>
              <a:rPr lang="it-IT" dirty="0" smtClean="0"/>
              <a:t> and </a:t>
            </a:r>
            <a:r>
              <a:rPr lang="it-IT" dirty="0" err="1" smtClean="0"/>
              <a:t>excretion</a:t>
            </a:r>
            <a:endParaRPr lang="it-IT" dirty="0" smtClean="0"/>
          </a:p>
          <a:p>
            <a:r>
              <a:rPr lang="it-IT" dirty="0" smtClean="0"/>
              <a:t>of </a:t>
            </a:r>
            <a:r>
              <a:rPr lang="it-IT" dirty="0" err="1" smtClean="0"/>
              <a:t>drugs</a:t>
            </a:r>
            <a:r>
              <a:rPr lang="it-IT" dirty="0" smtClean="0"/>
              <a:t> and the </a:t>
            </a:r>
            <a:r>
              <a:rPr lang="it-IT" dirty="0" err="1" smtClean="0"/>
              <a:t>interplay</a:t>
            </a:r>
            <a:r>
              <a:rPr lang="it-IT" dirty="0" smtClean="0"/>
              <a:t> of </a:t>
            </a:r>
            <a:r>
              <a:rPr lang="it-IT" dirty="0" err="1" smtClean="0"/>
              <a:t>hepatic</a:t>
            </a:r>
            <a:r>
              <a:rPr lang="it-IT" dirty="0" smtClean="0"/>
              <a:t> </a:t>
            </a:r>
            <a:r>
              <a:rPr lang="it-IT" dirty="0" err="1" smtClean="0"/>
              <a:t>transporters</a:t>
            </a:r>
            <a:r>
              <a:rPr lang="it-IT" dirty="0" smtClean="0"/>
              <a:t> with </a:t>
            </a:r>
            <a:r>
              <a:rPr lang="it-IT" dirty="0" err="1" smtClean="0"/>
              <a:t>phase</a:t>
            </a:r>
            <a:r>
              <a:rPr lang="it-IT" dirty="0" smtClean="0"/>
              <a:t> I and</a:t>
            </a:r>
          </a:p>
          <a:p>
            <a:r>
              <a:rPr lang="it-IT" dirty="0" err="1" smtClean="0"/>
              <a:t>phase</a:t>
            </a:r>
            <a:r>
              <a:rPr lang="it-IT" dirty="0" smtClean="0"/>
              <a:t> II </a:t>
            </a:r>
            <a:r>
              <a:rPr lang="it-IT" dirty="0" err="1" smtClean="0"/>
              <a:t>metabolism</a:t>
            </a:r>
            <a:r>
              <a:rPr lang="it-IT" dirty="0" smtClean="0"/>
              <a:t> in the </a:t>
            </a:r>
            <a:r>
              <a:rPr lang="it-IT" dirty="0" err="1" smtClean="0"/>
              <a:t>hepatic</a:t>
            </a:r>
            <a:r>
              <a:rPr lang="it-IT" dirty="0" smtClean="0"/>
              <a:t> </a:t>
            </a:r>
            <a:r>
              <a:rPr lang="it-IT" dirty="0" err="1" smtClean="0"/>
              <a:t>elimination</a:t>
            </a:r>
            <a:r>
              <a:rPr lang="it-IT" dirty="0" smtClean="0"/>
              <a:t> of </a:t>
            </a:r>
            <a:r>
              <a:rPr lang="it-IT" dirty="0" err="1" smtClean="0"/>
              <a:t>drugs</a:t>
            </a:r>
            <a:r>
              <a:rPr lang="it-IT" dirty="0" smtClean="0"/>
              <a:t>. BCRP, </a:t>
            </a:r>
            <a:r>
              <a:rPr lang="it-IT" dirty="0" err="1" smtClean="0"/>
              <a:t>breast</a:t>
            </a:r>
            <a:endParaRPr lang="it-IT" dirty="0" smtClean="0"/>
          </a:p>
          <a:p>
            <a:r>
              <a:rPr lang="it-IT" dirty="0" err="1" smtClean="0"/>
              <a:t>cancer</a:t>
            </a:r>
            <a:r>
              <a:rPr lang="it-IT" dirty="0" smtClean="0"/>
              <a:t> </a:t>
            </a:r>
            <a:r>
              <a:rPr lang="it-IT" dirty="0" err="1" smtClean="0"/>
              <a:t>resistance</a:t>
            </a:r>
            <a:r>
              <a:rPr lang="it-IT" dirty="0" smtClean="0"/>
              <a:t> </a:t>
            </a:r>
            <a:r>
              <a:rPr lang="it-IT" dirty="0" err="1" smtClean="0"/>
              <a:t>protein</a:t>
            </a:r>
            <a:r>
              <a:rPr lang="it-IT" dirty="0" smtClean="0"/>
              <a:t>; BSEP, bile </a:t>
            </a:r>
            <a:r>
              <a:rPr lang="it-IT" dirty="0" err="1" smtClean="0"/>
              <a:t>salt</a:t>
            </a:r>
            <a:r>
              <a:rPr lang="it-IT" dirty="0" smtClean="0"/>
              <a:t> export </a:t>
            </a:r>
            <a:r>
              <a:rPr lang="it-IT" dirty="0" err="1" smtClean="0"/>
              <a:t>pump</a:t>
            </a:r>
            <a:r>
              <a:rPr lang="it-IT" dirty="0" smtClean="0"/>
              <a:t>; MDR, </a:t>
            </a:r>
            <a:r>
              <a:rPr lang="it-IT" dirty="0" err="1" smtClean="0"/>
              <a:t>multidrug</a:t>
            </a:r>
            <a:r>
              <a:rPr lang="it-IT" dirty="0" smtClean="0"/>
              <a:t> </a:t>
            </a:r>
            <a:r>
              <a:rPr lang="it-IT" dirty="0" err="1" smtClean="0"/>
              <a:t>resistance</a:t>
            </a:r>
            <a:r>
              <a:rPr lang="it-IT" dirty="0" smtClean="0"/>
              <a:t> </a:t>
            </a:r>
            <a:r>
              <a:rPr lang="it-IT" dirty="0" err="1" smtClean="0"/>
              <a:t>protein</a:t>
            </a:r>
            <a:r>
              <a:rPr lang="it-IT" dirty="0" smtClean="0"/>
              <a:t>; MRP, </a:t>
            </a:r>
            <a:r>
              <a:rPr lang="it-IT" dirty="0" err="1" smtClean="0"/>
              <a:t>multidrug</a:t>
            </a:r>
            <a:r>
              <a:rPr lang="it-IT" dirty="0" smtClean="0"/>
              <a:t> </a:t>
            </a:r>
            <a:r>
              <a:rPr lang="it-IT" dirty="0" err="1" smtClean="0"/>
              <a:t>resistance-associated</a:t>
            </a:r>
            <a:endParaRPr lang="it-IT" dirty="0" smtClean="0"/>
          </a:p>
          <a:p>
            <a:r>
              <a:rPr lang="it-IT" dirty="0" err="1" smtClean="0"/>
              <a:t>protein</a:t>
            </a:r>
            <a:r>
              <a:rPr lang="it-IT" dirty="0" smtClean="0"/>
              <a:t>; NTCP, </a:t>
            </a:r>
            <a:r>
              <a:rPr lang="it-IT" dirty="0" err="1" smtClean="0"/>
              <a:t>sodium</a:t>
            </a:r>
            <a:r>
              <a:rPr lang="it-IT" dirty="0" smtClean="0"/>
              <a:t> </a:t>
            </a:r>
            <a:r>
              <a:rPr lang="it-IT" dirty="0" err="1" smtClean="0"/>
              <a:t>taurocholate</a:t>
            </a:r>
            <a:r>
              <a:rPr lang="it-IT" dirty="0" smtClean="0"/>
              <a:t> co-</a:t>
            </a:r>
            <a:r>
              <a:rPr lang="it-IT" dirty="0" err="1" smtClean="0"/>
              <a:t>transporting</a:t>
            </a:r>
            <a:r>
              <a:rPr lang="it-IT" dirty="0" smtClean="0"/>
              <a:t> </a:t>
            </a:r>
            <a:r>
              <a:rPr lang="it-IT" dirty="0" err="1" smtClean="0"/>
              <a:t>polypeptide</a:t>
            </a:r>
            <a:r>
              <a:rPr lang="it-IT" dirty="0" smtClean="0"/>
              <a:t>;</a:t>
            </a:r>
          </a:p>
          <a:p>
            <a:r>
              <a:rPr lang="it-IT" dirty="0" smtClean="0"/>
              <a:t>OAT, </a:t>
            </a:r>
            <a:r>
              <a:rPr lang="it-IT" dirty="0" err="1" smtClean="0"/>
              <a:t>organic</a:t>
            </a:r>
            <a:r>
              <a:rPr lang="it-IT" dirty="0" smtClean="0"/>
              <a:t> </a:t>
            </a:r>
            <a:r>
              <a:rPr lang="it-IT" dirty="0" err="1" smtClean="0"/>
              <a:t>anion</a:t>
            </a:r>
            <a:r>
              <a:rPr lang="it-IT" dirty="0" smtClean="0"/>
              <a:t> </a:t>
            </a:r>
            <a:r>
              <a:rPr lang="it-IT" dirty="0" err="1" smtClean="0"/>
              <a:t>transporter</a:t>
            </a:r>
            <a:r>
              <a:rPr lang="it-IT" dirty="0" smtClean="0"/>
              <a:t>; OATP, </a:t>
            </a:r>
            <a:r>
              <a:rPr lang="it-IT" dirty="0" err="1" smtClean="0"/>
              <a:t>organic</a:t>
            </a:r>
            <a:r>
              <a:rPr lang="it-IT" dirty="0" smtClean="0"/>
              <a:t> </a:t>
            </a:r>
            <a:r>
              <a:rPr lang="it-IT" dirty="0" err="1" smtClean="0"/>
              <a:t>anion</a:t>
            </a:r>
            <a:r>
              <a:rPr lang="it-IT" dirty="0" smtClean="0"/>
              <a:t> </a:t>
            </a:r>
            <a:r>
              <a:rPr lang="it-IT" dirty="0" err="1" smtClean="0"/>
              <a:t>transporting</a:t>
            </a:r>
            <a:endParaRPr lang="it-IT" dirty="0" smtClean="0"/>
          </a:p>
          <a:p>
            <a:r>
              <a:rPr lang="it-IT" dirty="0" err="1" smtClean="0"/>
              <a:t>polypeptide</a:t>
            </a:r>
            <a:r>
              <a:rPr lang="it-IT" dirty="0" smtClean="0"/>
              <a:t>; OCT, </a:t>
            </a:r>
            <a:r>
              <a:rPr lang="it-IT" dirty="0" err="1" smtClean="0"/>
              <a:t>organic</a:t>
            </a:r>
            <a:r>
              <a:rPr lang="it-IT" dirty="0" smtClean="0"/>
              <a:t> </a:t>
            </a:r>
            <a:r>
              <a:rPr lang="it-IT" dirty="0" err="1" smtClean="0"/>
              <a:t>cation</a:t>
            </a:r>
            <a:r>
              <a:rPr lang="it-IT" dirty="0" smtClean="0"/>
              <a:t> </a:t>
            </a:r>
            <a:r>
              <a:rPr lang="it-IT" dirty="0" err="1" smtClean="0"/>
              <a:t>transporter</a:t>
            </a:r>
            <a:r>
              <a:rPr lang="it-IT" dirty="0" smtClean="0"/>
              <a:t>.</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26</a:t>
            </a:fld>
            <a:endParaRPr lang="it-IT"/>
          </a:p>
        </p:txBody>
      </p:sp>
    </p:spTree>
    <p:extLst>
      <p:ext uri="{BB962C8B-B14F-4D97-AF65-F5344CB8AC3E}">
        <p14:creationId xmlns:p14="http://schemas.microsoft.com/office/powerpoint/2010/main" val="3093850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pPr marL="0" marR="0" indent="0" algn="l" defTabSz="457200" rtl="0" eaLnBrk="1" fontAlgn="auto" latinLnBrk="0" hangingPunct="1">
              <a:lnSpc>
                <a:spcPct val="100000"/>
              </a:lnSpc>
              <a:spcBef>
                <a:spcPts val="0"/>
              </a:spcBef>
              <a:spcAft>
                <a:spcPts val="0"/>
              </a:spcAft>
              <a:buClrTx/>
              <a:buSzTx/>
              <a:buFontTx/>
              <a:buNone/>
              <a:tabLst/>
              <a:defRPr/>
            </a:pPr>
            <a:r>
              <a:rPr lang="it-IT" dirty="0" err="1" smtClean="0"/>
              <a:t>Kimura</a:t>
            </a:r>
            <a:r>
              <a:rPr lang="it-IT" dirty="0" smtClean="0"/>
              <a:t> et al 2019 </a:t>
            </a:r>
            <a:r>
              <a:rPr lang="it-IT" dirty="0" err="1" smtClean="0">
                <a:effectLst/>
              </a:rPr>
              <a:t>Drug</a:t>
            </a:r>
            <a:r>
              <a:rPr lang="it-IT" dirty="0" smtClean="0">
                <a:effectLst/>
              </a:rPr>
              <a:t> </a:t>
            </a:r>
            <a:r>
              <a:rPr lang="it-IT" dirty="0" err="1" smtClean="0">
                <a:effectLst/>
              </a:rPr>
              <a:t>metabolism</a:t>
            </a:r>
            <a:r>
              <a:rPr lang="it-IT" dirty="0" smtClean="0">
                <a:effectLst/>
              </a:rPr>
              <a:t> and </a:t>
            </a:r>
            <a:r>
              <a:rPr lang="it-IT" dirty="0" err="1" smtClean="0">
                <a:effectLst/>
              </a:rPr>
              <a:t>pharmacokinetics</a:t>
            </a:r>
            <a:endParaRPr lang="it-IT" dirty="0" smtClean="0"/>
          </a:p>
          <a:p>
            <a:r>
              <a:rPr lang="it-IT" dirty="0" smtClean="0"/>
              <a:t>Evaluation of </a:t>
            </a:r>
            <a:r>
              <a:rPr lang="it-IT" dirty="0" err="1" smtClean="0"/>
              <a:t>transporter-mediated</a:t>
            </a:r>
            <a:r>
              <a:rPr lang="it-IT" dirty="0" smtClean="0"/>
              <a:t> </a:t>
            </a:r>
            <a:r>
              <a:rPr lang="it-IT" dirty="0" err="1" smtClean="0"/>
              <a:t>hepatobiliary</a:t>
            </a:r>
            <a:r>
              <a:rPr lang="it-IT" dirty="0" smtClean="0"/>
              <a:t> </a:t>
            </a:r>
            <a:r>
              <a:rPr lang="it-IT" dirty="0" err="1" smtClean="0"/>
              <a:t>transport</a:t>
            </a:r>
            <a:r>
              <a:rPr lang="it-IT" dirty="0" smtClean="0"/>
              <a:t> of </a:t>
            </a:r>
            <a:r>
              <a:rPr lang="it-IT" dirty="0" err="1" smtClean="0"/>
              <a:t>newly</a:t>
            </a:r>
            <a:r>
              <a:rPr lang="it-IT" dirty="0" smtClean="0"/>
              <a:t> </a:t>
            </a:r>
            <a:r>
              <a:rPr lang="it-IT" dirty="0" err="1" smtClean="0"/>
              <a:t>developed</a:t>
            </a:r>
            <a:r>
              <a:rPr lang="it-IT" dirty="0" smtClean="0"/>
              <a:t> 18F-labeled </a:t>
            </a:r>
            <a:r>
              <a:rPr lang="it-IT" dirty="0" err="1" smtClean="0"/>
              <a:t>pitavastatin</a:t>
            </a:r>
            <a:r>
              <a:rPr lang="it-IT" dirty="0" smtClean="0"/>
              <a:t> derivative, PTV-F1, in </a:t>
            </a:r>
            <a:r>
              <a:rPr lang="it-IT" dirty="0" err="1" smtClean="0"/>
              <a:t>rats</a:t>
            </a:r>
            <a:r>
              <a:rPr lang="it-IT" dirty="0" smtClean="0"/>
              <a:t> by PET </a:t>
            </a:r>
            <a:r>
              <a:rPr lang="it-IT" dirty="0" err="1" smtClean="0"/>
              <a:t>imaging</a:t>
            </a:r>
            <a:endParaRPr lang="it-IT" dirty="0" smtClean="0"/>
          </a:p>
          <a:p>
            <a:r>
              <a:rPr lang="it-IT" dirty="0" err="1" smtClean="0"/>
              <a:t>doi</a:t>
            </a:r>
            <a:r>
              <a:rPr lang="it-IT" dirty="0" smtClean="0"/>
              <a:t>: </a:t>
            </a:r>
            <a:r>
              <a:rPr lang="hr-HR" smtClean="0"/>
              <a:t>﻿10.1016/j.dmpk.2019.05.006</a:t>
            </a:r>
            <a:endParaRPr lang="it-IT" dirty="0"/>
          </a:p>
        </p:txBody>
      </p:sp>
      <p:sp>
        <p:nvSpPr>
          <p:cNvPr id="4" name="Segnaposto numero diapositiva 3"/>
          <p:cNvSpPr>
            <a:spLocks noGrp="1"/>
          </p:cNvSpPr>
          <p:nvPr>
            <p:ph type="sldNum" sz="quarter" idx="10"/>
          </p:nvPr>
        </p:nvSpPr>
        <p:spPr/>
        <p:txBody>
          <a:bodyPr/>
          <a:lstStyle/>
          <a:p>
            <a:fld id="{FAC6FD09-BCC8-024A-87CD-88E4245F42A6}" type="slidenum">
              <a:rPr lang="it-IT" smtClean="0"/>
              <a:t>30</a:t>
            </a:fld>
            <a:endParaRPr lang="it-IT"/>
          </a:p>
        </p:txBody>
      </p:sp>
    </p:spTree>
    <p:extLst>
      <p:ext uri="{BB962C8B-B14F-4D97-AF65-F5344CB8AC3E}">
        <p14:creationId xmlns:p14="http://schemas.microsoft.com/office/powerpoint/2010/main" val="21466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3010" name="Segnaposto note 2"/>
          <p:cNvSpPr>
            <a:spLocks noGrp="1"/>
          </p:cNvSpPr>
          <p:nvPr>
            <p:ph type="body" idx="1"/>
          </p:nvPr>
        </p:nvSpPr>
        <p:spPr>
          <a:noFill/>
        </p:spPr>
        <p:txBody>
          <a:bodyPr/>
          <a:lstStyle/>
          <a:p>
            <a:r>
              <a:rPr lang="it-IT"/>
              <a:t>source</a:t>
            </a:r>
          </a:p>
          <a:p>
            <a:r>
              <a:rPr lang="it-IT"/>
              <a:t>https://www.google.com/search?q=solute+membrane+transport&amp;source=lnms&amp;tbm=isch&amp;sa=X&amp;ved=0ahUKEwjHvK6C347hAhWMLVAKHfaICsgQ_AUIDigB&amp;biw=1343&amp;bih=649#imgrc=sw-zOG3znqTyYM:</a:t>
            </a:r>
          </a:p>
        </p:txBody>
      </p:sp>
      <p:sp>
        <p:nvSpPr>
          <p:cNvPr id="43011"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61CE96-89CF-9F47-9CBC-76504388AE4C}" type="slidenum">
              <a:rPr lang="it-IT" sz="1200"/>
              <a:pPr/>
              <a:t>34</a:t>
            </a:fld>
            <a:endParaRPr lang="it-IT"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www.physiologyweb.com</a:t>
            </a:r>
            <a:r>
              <a:rPr lang="it-IT" dirty="0" smtClean="0"/>
              <a:t>/</a:t>
            </a:r>
            <a:r>
              <a:rPr lang="it-IT" dirty="0" err="1" smtClean="0"/>
              <a:t>lecture_notes</a:t>
            </a:r>
            <a:r>
              <a:rPr lang="it-IT" dirty="0" smtClean="0"/>
              <a:t>/</a:t>
            </a:r>
            <a:r>
              <a:rPr lang="it-IT" dirty="0" err="1" smtClean="0"/>
              <a:t>membrane_transport</a:t>
            </a:r>
            <a:r>
              <a:rPr lang="it-IT" dirty="0" smtClean="0"/>
              <a:t>/</a:t>
            </a:r>
            <a:r>
              <a:rPr lang="it-IT" dirty="0" err="1" smtClean="0"/>
              <a:t>secondary_active_transport.html</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36</a:t>
            </a:fld>
            <a:endParaRPr lang="it-IT"/>
          </a:p>
        </p:txBody>
      </p:sp>
    </p:spTree>
    <p:extLst>
      <p:ext uri="{BB962C8B-B14F-4D97-AF65-F5344CB8AC3E}">
        <p14:creationId xmlns:p14="http://schemas.microsoft.com/office/powerpoint/2010/main" val="3533008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47106" name="Segnaposto note 2"/>
          <p:cNvSpPr>
            <a:spLocks noGrp="1"/>
          </p:cNvSpPr>
          <p:nvPr>
            <p:ph type="body" idx="1"/>
          </p:nvPr>
        </p:nvSpPr>
        <p:spPr>
          <a:noFill/>
        </p:spPr>
        <p:txBody>
          <a:bodyPr/>
          <a:lstStyle/>
          <a:p>
            <a:r>
              <a:rPr lang="it-IT"/>
              <a:t>source</a:t>
            </a:r>
          </a:p>
          <a:p>
            <a:r>
              <a:rPr lang="it-IT"/>
              <a:t>https://www.google.com/search?q=solute+membrane+transport&amp;source=lnms&amp;tbm=isch&amp;sa=X&amp;ved=0ahUKEwjHvK6C347hAhWMLVAKHfaICsgQ_AUIDigB&amp;biw=1343&amp;bih=649#imgrc=sw-zOG3znqTyYM:</a:t>
            </a:r>
          </a:p>
        </p:txBody>
      </p:sp>
      <p:sp>
        <p:nvSpPr>
          <p:cNvPr id="47107"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EE44C8-F663-0D45-9D5B-D8AAE9360791}" type="slidenum">
              <a:rPr lang="it-IT" sz="1200"/>
              <a:pPr/>
              <a:t>37</a:t>
            </a:fld>
            <a:endParaRPr lang="it-IT"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3794" name="Segnaposto note 2"/>
          <p:cNvSpPr>
            <a:spLocks noGrp="1"/>
          </p:cNvSpPr>
          <p:nvPr>
            <p:ph type="body" idx="1"/>
          </p:nvPr>
        </p:nvSpPr>
        <p:spPr>
          <a:noFill/>
        </p:spPr>
        <p:txBody>
          <a:bodyPr/>
          <a:lstStyle/>
          <a:p>
            <a:r>
              <a:rPr lang="it-IT"/>
              <a:t>source</a:t>
            </a:r>
          </a:p>
          <a:p>
            <a:endParaRPr lang="it-IT"/>
          </a:p>
        </p:txBody>
      </p:sp>
      <p:sp>
        <p:nvSpPr>
          <p:cNvPr id="33795"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51B41E-04F8-074D-8213-F039E76DD405}" type="slidenum">
              <a:rPr lang="it-IT" sz="1200"/>
              <a:pPr/>
              <a:t>38</a:t>
            </a:fld>
            <a:endParaRPr lang="it-IT"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6866" name="Segnaposto note 2"/>
          <p:cNvSpPr>
            <a:spLocks noGrp="1"/>
          </p:cNvSpPr>
          <p:nvPr>
            <p:ph type="body" idx="1"/>
          </p:nvPr>
        </p:nvSpPr>
        <p:spPr>
          <a:noFill/>
        </p:spPr>
        <p:txBody>
          <a:bodyPr/>
          <a:lstStyle/>
          <a:p>
            <a:r>
              <a:rPr lang="it-IT"/>
              <a:t>Fig. 1</a:t>
            </a:r>
          </a:p>
          <a:p>
            <a:r>
              <a:rPr lang="it-IT"/>
              <a:t>a Summary of transport ATPase types and some of the diseases with which they are associated [Modified from Pedersen 2005]. Transport ATPases fall into four major categories, i.e., types P, V, F, and ABC signifying respectively those that proceed through a reaction path involving a covalent phosphorylated intermediate, those that appear in vacuoles, those that were originally called “FoF1”, and those that have become known as “ABC transporters”. The figure lists also a sampling of the numerous diseases/pathological states that result from problems related to a given transport ATPase. Also shown in this figure are other well known ATPases that fall into other categories and are not discussed in this review. Specifically, C stands for ATPases involved in contraction or cellular movement; N for those ATPases involved in nuclear events; H for heat shock proteins, and E for ecto ATPases that appear on the surface of some cell types. b The reaction cycle of the P-type Ca + 2 transporting ATPase found in the sarcoplamic reticulum of muscle [Also see Toyoshima and Inesi (2004)]</a:t>
            </a:r>
          </a:p>
          <a:p>
            <a:endParaRPr lang="it-IT"/>
          </a:p>
          <a:p>
            <a:r>
              <a:rPr lang="it-IT"/>
              <a:t>source</a:t>
            </a:r>
          </a:p>
          <a:p>
            <a:r>
              <a:rPr lang="nb-NO"/>
              <a:t>https://link.springer.com/article/10.1007%2Fs10863-007-9123-9</a:t>
            </a:r>
            <a:endParaRPr lang="it-IT"/>
          </a:p>
        </p:txBody>
      </p:sp>
      <p:sp>
        <p:nvSpPr>
          <p:cNvPr id="36867" name="Segnaposto numero diapositiva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21A985-0690-434E-BCF8-840553EA8D58}" type="slidenum">
              <a:rPr lang="it-IT" sz="1200"/>
              <a:pPr/>
              <a:t>40</a:t>
            </a:fld>
            <a:endParaRPr lang="it-IT"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The Treatment of </a:t>
            </a:r>
            <a:r>
              <a:rPr lang="it-IT" dirty="0" err="1" smtClean="0"/>
              <a:t>Disorders</a:t>
            </a:r>
            <a:r>
              <a:rPr lang="it-IT" baseline="0" dirty="0" smtClean="0"/>
              <a:t> </a:t>
            </a:r>
            <a:r>
              <a:rPr lang="it-IT" dirty="0" smtClean="0"/>
              <a:t>of </a:t>
            </a:r>
            <a:r>
              <a:rPr lang="it-IT" dirty="0" err="1" smtClean="0"/>
              <a:t>Lipid</a:t>
            </a:r>
            <a:r>
              <a:rPr lang="it-IT" dirty="0" smtClean="0"/>
              <a:t> </a:t>
            </a:r>
            <a:r>
              <a:rPr lang="it-IT" dirty="0" err="1" smtClean="0"/>
              <a:t>Metabolism</a:t>
            </a:r>
            <a:endParaRPr lang="it-IT" dirty="0" smtClean="0"/>
          </a:p>
          <a:p>
            <a:r>
              <a:rPr lang="it-IT" dirty="0" err="1" smtClean="0"/>
              <a:t>Parhofer</a:t>
            </a:r>
            <a:r>
              <a:rPr lang="it-IT" dirty="0" smtClean="0"/>
              <a:t> KG: The treatment of </a:t>
            </a:r>
            <a:r>
              <a:rPr lang="it-IT" dirty="0" err="1" smtClean="0"/>
              <a:t>disorders</a:t>
            </a:r>
            <a:r>
              <a:rPr lang="it-IT" dirty="0" smtClean="0"/>
              <a:t> of </a:t>
            </a:r>
            <a:r>
              <a:rPr lang="it-IT" dirty="0" err="1" smtClean="0"/>
              <a:t>lipid</a:t>
            </a:r>
            <a:r>
              <a:rPr lang="it-IT" dirty="0" smtClean="0"/>
              <a:t> </a:t>
            </a:r>
            <a:r>
              <a:rPr lang="it-IT" dirty="0" err="1" smtClean="0"/>
              <a:t>metabolism</a:t>
            </a:r>
            <a:r>
              <a:rPr lang="it-IT" dirty="0" smtClean="0"/>
              <a:t>.</a:t>
            </a:r>
          </a:p>
          <a:p>
            <a:r>
              <a:rPr lang="it-IT" dirty="0" err="1" smtClean="0"/>
              <a:t>Dtsch</a:t>
            </a:r>
            <a:r>
              <a:rPr lang="it-IT" dirty="0" smtClean="0"/>
              <a:t> </a:t>
            </a:r>
            <a:r>
              <a:rPr lang="it-IT" dirty="0" err="1" smtClean="0"/>
              <a:t>Arztebl</a:t>
            </a:r>
            <a:r>
              <a:rPr lang="it-IT" dirty="0" smtClean="0"/>
              <a:t> </a:t>
            </a:r>
            <a:r>
              <a:rPr lang="it-IT" dirty="0" err="1" smtClean="0"/>
              <a:t>Int</a:t>
            </a:r>
            <a:r>
              <a:rPr lang="it-IT" dirty="0" smtClean="0"/>
              <a:t> 2016; 113: 261–8. DOI: 10.3238/arztebl.2016.0261</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46</a:t>
            </a:fld>
            <a:endParaRPr lang="it-IT"/>
          </a:p>
        </p:txBody>
      </p:sp>
    </p:spTree>
    <p:extLst>
      <p:ext uri="{BB962C8B-B14F-4D97-AF65-F5344CB8AC3E}">
        <p14:creationId xmlns:p14="http://schemas.microsoft.com/office/powerpoint/2010/main" val="3752850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Reverse </a:t>
            </a:r>
            <a:r>
              <a:rPr lang="it-IT" dirty="0" err="1" smtClean="0"/>
              <a:t>Cholesterol</a:t>
            </a:r>
            <a:r>
              <a:rPr lang="it-IT" dirty="0" smtClean="0"/>
              <a:t> </a:t>
            </a:r>
            <a:r>
              <a:rPr lang="it-IT" dirty="0" err="1" smtClean="0"/>
              <a:t>Transport</a:t>
            </a:r>
            <a:r>
              <a:rPr lang="it-IT" dirty="0" smtClean="0"/>
              <a:t>: </a:t>
            </a:r>
            <a:r>
              <a:rPr lang="it-IT" dirty="0" err="1" smtClean="0"/>
              <a:t>Molecular</a:t>
            </a:r>
            <a:r>
              <a:rPr lang="it-IT" dirty="0" smtClean="0"/>
              <a:t> </a:t>
            </a:r>
            <a:r>
              <a:rPr lang="it-IT" dirty="0" err="1" smtClean="0"/>
              <a:t>Mechanisms</a:t>
            </a:r>
            <a:r>
              <a:rPr lang="it-IT" dirty="0" smtClean="0"/>
              <a:t> and the Non-</a:t>
            </a:r>
            <a:r>
              <a:rPr lang="it-IT" dirty="0" err="1" smtClean="0"/>
              <a:t>medical</a:t>
            </a:r>
            <a:r>
              <a:rPr lang="it-IT" dirty="0" smtClean="0"/>
              <a:t> </a:t>
            </a:r>
            <a:r>
              <a:rPr lang="it-IT" dirty="0" err="1" smtClean="0"/>
              <a:t>Approach</a:t>
            </a:r>
            <a:r>
              <a:rPr lang="it-IT" dirty="0" smtClean="0"/>
              <a:t> to </a:t>
            </a:r>
            <a:r>
              <a:rPr lang="it-IT" dirty="0" err="1" smtClean="0"/>
              <a:t>Enhance</a:t>
            </a:r>
            <a:r>
              <a:rPr lang="it-IT" dirty="0" smtClean="0"/>
              <a:t> HDL </a:t>
            </a:r>
            <a:r>
              <a:rPr lang="it-IT" dirty="0" err="1" smtClean="0"/>
              <a:t>Cholesterol</a:t>
            </a:r>
            <a:endParaRPr lang="it-IT" dirty="0" smtClean="0"/>
          </a:p>
          <a:p>
            <a:r>
              <a:rPr lang="de-DE" dirty="0" smtClean="0"/>
              <a:t>Front. </a:t>
            </a:r>
            <a:r>
              <a:rPr lang="de-DE" dirty="0" err="1" smtClean="0"/>
              <a:t>Physiol</a:t>
            </a:r>
            <a:r>
              <a:rPr lang="de-DE" dirty="0" smtClean="0"/>
              <a:t>., 15 May 2018 | https://</a:t>
            </a:r>
            <a:r>
              <a:rPr lang="de-DE" dirty="0" err="1" smtClean="0"/>
              <a:t>doi.org</a:t>
            </a:r>
            <a:r>
              <a:rPr lang="de-DE" dirty="0" smtClean="0"/>
              <a:t>/10.3389/fphys.2018.00526</a:t>
            </a:r>
            <a:endParaRPr lang="it-IT" dirty="0" smtClean="0"/>
          </a:p>
          <a:p>
            <a:endParaRPr lang="it-IT" dirty="0" smtClean="0"/>
          </a:p>
          <a:p>
            <a:endParaRPr lang="it-IT" dirty="0" smtClean="0"/>
          </a:p>
          <a:p>
            <a:r>
              <a:rPr lang="it-IT" dirty="0" smtClean="0"/>
              <a:t>Il fegato sintetizza l'Apo A-1 che entra nel sangue. </a:t>
            </a:r>
          </a:p>
          <a:p>
            <a:pPr marL="228600" indent="-228600">
              <a:buAutoNum type="arabicParenBoth"/>
            </a:pPr>
            <a:r>
              <a:rPr lang="it-IT" b="1" dirty="0" smtClean="0"/>
              <a:t>Apo A-1 ha un'affinità con ABCA1</a:t>
            </a:r>
            <a:r>
              <a:rPr lang="it-IT" b="0" baseline="0" dirty="0" smtClean="0"/>
              <a:t> </a:t>
            </a:r>
            <a:r>
              <a:rPr lang="it-IT" dirty="0" smtClean="0"/>
              <a:t>presente nelle cellule mononucleari del sistema immunitario (macrofagi). ABCA1 è un trasportatore attivo primario (</a:t>
            </a:r>
            <a:r>
              <a:rPr lang="it-IT" baseline="0" dirty="0" smtClean="0"/>
              <a:t>ATP-dipendente)</a:t>
            </a:r>
            <a:r>
              <a:rPr lang="it-IT" dirty="0" smtClean="0"/>
              <a:t>, che trasporta il colesterolo dai tessuti periferici ad Apo A-1, che</a:t>
            </a:r>
            <a:r>
              <a:rPr lang="it-IT" b="1" dirty="0" smtClean="0"/>
              <a:t> diventa un </a:t>
            </a:r>
            <a:r>
              <a:rPr lang="it-IT" b="1" dirty="0" err="1" smtClean="0"/>
              <a:t>pre</a:t>
            </a:r>
            <a:r>
              <a:rPr lang="it-IT" b="1" dirty="0" smtClean="0"/>
              <a:t> β-HDL </a:t>
            </a:r>
            <a:r>
              <a:rPr lang="it-IT" dirty="0" smtClean="0"/>
              <a:t>(discoidale). </a:t>
            </a:r>
          </a:p>
          <a:p>
            <a:pPr marL="228600" indent="-228600">
              <a:buAutoNum type="arabicParenBoth"/>
            </a:pPr>
            <a:r>
              <a:rPr lang="it-IT" dirty="0" err="1" smtClean="0"/>
              <a:t>Pre</a:t>
            </a:r>
            <a:r>
              <a:rPr lang="it-IT" dirty="0" smtClean="0"/>
              <a:t> β - HDL si lega </a:t>
            </a:r>
            <a:r>
              <a:rPr lang="it-IT" b="1" dirty="0" smtClean="0"/>
              <a:t>a ABCG1 (</a:t>
            </a:r>
            <a:r>
              <a:rPr lang="it-IT" dirty="0" smtClean="0"/>
              <a:t>trasportatore attivo primario del</a:t>
            </a:r>
            <a:r>
              <a:rPr lang="it-IT" baseline="0" dirty="0" smtClean="0"/>
              <a:t> colesterolo, ATP-dipendente), </a:t>
            </a:r>
            <a:r>
              <a:rPr lang="it-IT" dirty="0" smtClean="0"/>
              <a:t>che trasporta il colesterolo dai tessuti periferici alla </a:t>
            </a:r>
            <a:r>
              <a:rPr lang="it-IT" dirty="0" err="1" smtClean="0"/>
              <a:t>Pre</a:t>
            </a:r>
            <a:r>
              <a:rPr lang="it-IT" dirty="0" smtClean="0"/>
              <a:t> β </a:t>
            </a:r>
            <a:r>
              <a:rPr lang="mr-IN" dirty="0" smtClean="0"/>
              <a:t>–</a:t>
            </a:r>
            <a:r>
              <a:rPr lang="it-IT" dirty="0" smtClean="0"/>
              <a:t> HDL. </a:t>
            </a:r>
            <a:r>
              <a:rPr lang="it-IT" dirty="0" smtClean="0"/>
              <a:t>Grazie all'enzima LCAT,</a:t>
            </a:r>
            <a:r>
              <a:rPr lang="it-IT" baseline="0" dirty="0" smtClean="0"/>
              <a:t> il colesterolo </a:t>
            </a:r>
            <a:r>
              <a:rPr lang="it-IT" dirty="0" smtClean="0"/>
              <a:t>della superficie </a:t>
            </a:r>
            <a:r>
              <a:rPr lang="it-IT" dirty="0" err="1" smtClean="0"/>
              <a:t>pre</a:t>
            </a:r>
            <a:r>
              <a:rPr lang="it-IT" dirty="0" smtClean="0"/>
              <a:t> β - HDL trasloca alla parte centrale</a:t>
            </a:r>
            <a:r>
              <a:rPr lang="it-IT" baseline="0" dirty="0" smtClean="0"/>
              <a:t> della </a:t>
            </a:r>
            <a:r>
              <a:rPr lang="it-IT" baseline="0" dirty="0" err="1" smtClean="0"/>
              <a:t>liporpteina</a:t>
            </a:r>
            <a:r>
              <a:rPr lang="it-IT" baseline="0" dirty="0" smtClean="0"/>
              <a:t>, </a:t>
            </a:r>
            <a:r>
              <a:rPr lang="it-IT" dirty="0" smtClean="0"/>
              <a:t> diventando </a:t>
            </a:r>
            <a:r>
              <a:rPr lang="it-IT" b="1" dirty="0" smtClean="0"/>
              <a:t>α-HDL </a:t>
            </a:r>
            <a:r>
              <a:rPr lang="it-IT" dirty="0" smtClean="0"/>
              <a:t>(o HDL-c maturo, HDL che trasporta colesterolo). </a:t>
            </a:r>
          </a:p>
          <a:p>
            <a:pPr marL="228600" indent="-228600">
              <a:buAutoNum type="arabicParenBoth"/>
            </a:pPr>
            <a:r>
              <a:rPr lang="it-IT" b="1" dirty="0" smtClean="0"/>
              <a:t>α-HDL </a:t>
            </a:r>
            <a:r>
              <a:rPr lang="it-IT" dirty="0" smtClean="0"/>
              <a:t>viene modificato dall'enzima </a:t>
            </a:r>
            <a:r>
              <a:rPr lang="it-IT" sz="1200" dirty="0" err="1" smtClean="0"/>
              <a:t>Cholesteryl</a:t>
            </a:r>
            <a:r>
              <a:rPr lang="it-IT" sz="1200" dirty="0" smtClean="0"/>
              <a:t> Ester Transfer </a:t>
            </a:r>
            <a:r>
              <a:rPr lang="it-IT" sz="1200" dirty="0" err="1" smtClean="0"/>
              <a:t>Protein</a:t>
            </a:r>
            <a:r>
              <a:rPr lang="it-IT" sz="1200" dirty="0" smtClean="0"/>
              <a:t>, </a:t>
            </a:r>
            <a:r>
              <a:rPr lang="it-IT" b="1" dirty="0" smtClean="0"/>
              <a:t>CETP</a:t>
            </a:r>
            <a:r>
              <a:rPr lang="it-IT" dirty="0" smtClean="0"/>
              <a:t>, che trasferisce colesterolo </a:t>
            </a:r>
            <a:r>
              <a:rPr lang="it-IT" b="1" dirty="0" smtClean="0"/>
              <a:t>a LDL</a:t>
            </a:r>
            <a:r>
              <a:rPr lang="it-IT" dirty="0" smtClean="0"/>
              <a:t>;</a:t>
            </a:r>
            <a:r>
              <a:rPr lang="it-IT" baseline="0" dirty="0" smtClean="0"/>
              <a:t> LDL</a:t>
            </a:r>
            <a:r>
              <a:rPr lang="it-IT" dirty="0" smtClean="0"/>
              <a:t> quindi si lega al suo </a:t>
            </a:r>
            <a:r>
              <a:rPr lang="it-IT" b="1" dirty="0" smtClean="0"/>
              <a:t>recettore nel fegato </a:t>
            </a:r>
            <a:r>
              <a:rPr lang="it-IT" dirty="0" smtClean="0"/>
              <a:t>(LDL-R), dove sarà </a:t>
            </a:r>
            <a:r>
              <a:rPr lang="it-IT" b="1" dirty="0" err="1" smtClean="0"/>
              <a:t>endocitato</a:t>
            </a:r>
            <a:r>
              <a:rPr lang="it-IT" dirty="0" smtClean="0"/>
              <a:t> e così</a:t>
            </a:r>
            <a:r>
              <a:rPr lang="it-IT" baseline="0" dirty="0" smtClean="0"/>
              <a:t> cederà </a:t>
            </a:r>
            <a:r>
              <a:rPr lang="it-IT" dirty="0" smtClean="0"/>
              <a:t>il suo contenuto di colesterolo. </a:t>
            </a:r>
          </a:p>
          <a:p>
            <a:pPr marL="228600" indent="-228600">
              <a:buAutoNum type="arabicParenBoth"/>
            </a:pPr>
            <a:r>
              <a:rPr lang="it-IT" dirty="0" smtClean="0"/>
              <a:t> </a:t>
            </a:r>
            <a:r>
              <a:rPr lang="it-IT" b="1" dirty="0" smtClean="0"/>
              <a:t>In alternativa, α-HDL può tornare al fegato e trasferire il suo contenuto di colesterolo nel fegato attraverso il legame allo </a:t>
            </a:r>
            <a:r>
              <a:rPr lang="it-IT" b="1" dirty="0" err="1" smtClean="0"/>
              <a:t>scavenger</a:t>
            </a:r>
            <a:r>
              <a:rPr lang="it-IT" b="1" dirty="0" smtClean="0"/>
              <a:t> </a:t>
            </a:r>
            <a:r>
              <a:rPr lang="it-IT" b="1" dirty="0" err="1" smtClean="0"/>
              <a:t>receptor</a:t>
            </a:r>
            <a:r>
              <a:rPr lang="it-IT" b="1" dirty="0" smtClean="0"/>
              <a:t> SR-B1</a:t>
            </a:r>
            <a:r>
              <a:rPr lang="it-IT" dirty="0" smtClean="0"/>
              <a:t>. </a:t>
            </a:r>
          </a:p>
          <a:p>
            <a:pPr marL="0" indent="0">
              <a:buNone/>
            </a:pPr>
            <a:endParaRPr lang="it-IT" dirty="0" smtClean="0"/>
          </a:p>
          <a:p>
            <a:pPr marL="0" indent="0">
              <a:buNone/>
            </a:pPr>
            <a:r>
              <a:rPr lang="it-IT" dirty="0" smtClean="0"/>
              <a:t>L'esercizio fisico può modulare l'espressione genetica e proteica di Apo A-1, ABCA1 e aumentare l'attività della lecitina-colesterolo </a:t>
            </a:r>
            <a:r>
              <a:rPr lang="it-IT" dirty="0" err="1" smtClean="0"/>
              <a:t>aciltransferasi</a:t>
            </a:r>
            <a:r>
              <a:rPr lang="it-IT" dirty="0" smtClean="0"/>
              <a:t> (LCAT). </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4</a:t>
            </a:fld>
            <a:endParaRPr lang="it-IT"/>
          </a:p>
        </p:txBody>
      </p:sp>
    </p:spTree>
    <p:extLst>
      <p:ext uri="{BB962C8B-B14F-4D97-AF65-F5344CB8AC3E}">
        <p14:creationId xmlns:p14="http://schemas.microsoft.com/office/powerpoint/2010/main" val="138634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smtClean="0"/>
              <a:t>http://</a:t>
            </a:r>
            <a:r>
              <a:rPr lang="it-IT" dirty="0" err="1" smtClean="0"/>
              <a:t>www.physiologymodels.info</a:t>
            </a:r>
            <a:r>
              <a:rPr lang="it-IT" dirty="0" smtClean="0"/>
              <a:t>/w3/</a:t>
            </a:r>
            <a:r>
              <a:rPr lang="it-IT" dirty="0" err="1" smtClean="0"/>
              <a:t>NEW_Digestion</a:t>
            </a:r>
            <a:r>
              <a:rPr lang="it-IT" dirty="0" smtClean="0"/>
              <a:t>/</a:t>
            </a:r>
            <a:r>
              <a:rPr lang="it-IT" dirty="0" err="1" smtClean="0"/>
              <a:t>index.htm</a:t>
            </a:r>
            <a:endParaRPr lang="it-IT" dirty="0"/>
          </a:p>
        </p:txBody>
      </p:sp>
      <p:sp>
        <p:nvSpPr>
          <p:cNvPr id="4" name="Segnaposto numero diapositiva 3"/>
          <p:cNvSpPr>
            <a:spLocks noGrp="1"/>
          </p:cNvSpPr>
          <p:nvPr>
            <p:ph type="sldNum" sz="quarter" idx="10"/>
          </p:nvPr>
        </p:nvSpPr>
        <p:spPr/>
        <p:txBody>
          <a:bodyPr/>
          <a:lstStyle/>
          <a:p>
            <a:fld id="{CE1BC4C7-3498-8C4E-BB7A-AA790DC62D5A}" type="slidenum">
              <a:rPr lang="it-IT" smtClean="0"/>
              <a:t>47</a:t>
            </a:fld>
            <a:endParaRPr lang="it-IT"/>
          </a:p>
        </p:txBody>
      </p:sp>
    </p:spTree>
    <p:extLst>
      <p:ext uri="{BB962C8B-B14F-4D97-AF65-F5344CB8AC3E}">
        <p14:creationId xmlns:p14="http://schemas.microsoft.com/office/powerpoint/2010/main" val="98169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en-US" dirty="0" smtClean="0"/>
              <a:t>JCI Insight. 2019;4(7):e124620. https://</a:t>
            </a:r>
            <a:r>
              <a:rPr lang="en-US" dirty="0" err="1" smtClean="0"/>
              <a:t>doi.org</a:t>
            </a:r>
            <a:r>
              <a:rPr lang="en-US" dirty="0" smtClean="0"/>
              <a:t>/10.1172/jci.insight.124620.</a:t>
            </a:r>
            <a:endParaRPr lang="it-IT" dirty="0" smtClean="0"/>
          </a:p>
          <a:p>
            <a:endParaRPr lang="it-IT" dirty="0" smtClean="0"/>
          </a:p>
          <a:p>
            <a:r>
              <a:rPr lang="it-IT" dirty="0" smtClean="0"/>
              <a:t>Figura 7. Modello di trasporto inverso del colesterolo stimolato dal grasso insaturo dietetico (high </a:t>
            </a:r>
            <a:r>
              <a:rPr lang="it-IT" dirty="0" err="1" smtClean="0"/>
              <a:t>fat</a:t>
            </a:r>
            <a:r>
              <a:rPr lang="it-IT" dirty="0" smtClean="0"/>
              <a:t> </a:t>
            </a:r>
            <a:r>
              <a:rPr lang="it-IT" dirty="0" err="1" smtClean="0"/>
              <a:t>diet</a:t>
            </a:r>
            <a:r>
              <a:rPr lang="it-IT" dirty="0" smtClean="0"/>
              <a:t>, HFD) attraverso HDL contenente </a:t>
            </a:r>
            <a:r>
              <a:rPr lang="it-IT" dirty="0" err="1" smtClean="0"/>
              <a:t>apoE</a:t>
            </a:r>
            <a:r>
              <a:rPr lang="it-IT" dirty="0" smtClean="0"/>
              <a:t>. </a:t>
            </a:r>
          </a:p>
          <a:p>
            <a:r>
              <a:rPr lang="it-IT" dirty="0" smtClean="0"/>
              <a:t>Nel pannello di sinistra, HDL</a:t>
            </a:r>
            <a:r>
              <a:rPr lang="it-IT" baseline="0" dirty="0" smtClean="0"/>
              <a:t> </a:t>
            </a:r>
            <a:r>
              <a:rPr lang="it-IT" dirty="0" smtClean="0"/>
              <a:t>non contenente </a:t>
            </a:r>
            <a:r>
              <a:rPr lang="it-IT" dirty="0" err="1" smtClean="0"/>
              <a:t>apoE</a:t>
            </a:r>
            <a:r>
              <a:rPr lang="it-IT" dirty="0" smtClean="0"/>
              <a:t> è secreto in tutte le dimensioni dal fegato, che è debolmente stimolato da HFD. Questa sottospecie HDL visita</a:t>
            </a:r>
            <a:r>
              <a:rPr lang="it-IT" baseline="0" dirty="0" smtClean="0"/>
              <a:t> </a:t>
            </a:r>
            <a:r>
              <a:rPr lang="it-IT" dirty="0" smtClean="0"/>
              <a:t>tessuti periferici (rappresentati dai macrofagi), dove può assumere colesterolo ma non è sufficiente per aumentare l'HDL a una categoria di dimensioni maggiori. </a:t>
            </a:r>
            <a:r>
              <a:rPr lang="it-IT" b="1" dirty="0" smtClean="0"/>
              <a:t>Questa</a:t>
            </a:r>
            <a:r>
              <a:rPr lang="it-IT" b="1" baseline="0" dirty="0" smtClean="0"/>
              <a:t> </a:t>
            </a:r>
            <a:r>
              <a:rPr lang="it-IT" b="1" dirty="0" smtClean="0"/>
              <a:t>sottospecie HDL viene eliminata lentamente dal fegato con un tempo medio di permanenza di circa 2,5 giorni</a:t>
            </a:r>
            <a:r>
              <a:rPr lang="it-IT" dirty="0" smtClean="0"/>
              <a:t>, indipendentemente dalla dieta. </a:t>
            </a:r>
          </a:p>
          <a:p>
            <a:r>
              <a:rPr lang="it-IT" dirty="0" smtClean="0"/>
              <a:t>Nel pannello di destra, l'HFD</a:t>
            </a:r>
            <a:r>
              <a:rPr lang="it-IT" baseline="0" dirty="0" smtClean="0"/>
              <a:t> </a:t>
            </a:r>
            <a:r>
              <a:rPr lang="it-IT" dirty="0" smtClean="0"/>
              <a:t>aumenta significativamente la secrezione di tutte le dimensioni di HDL contenenti </a:t>
            </a:r>
            <a:r>
              <a:rPr lang="it-IT" dirty="0" err="1" smtClean="0"/>
              <a:t>apoE</a:t>
            </a:r>
            <a:r>
              <a:rPr lang="it-IT" dirty="0" smtClean="0"/>
              <a:t> (riquadro rosso con frecce rosse in grassetto)</a:t>
            </a:r>
            <a:r>
              <a:rPr lang="it-IT" b="1" dirty="0" smtClean="0"/>
              <a:t>. Questa HDL visita i tessuti periferici, assorbe il colesterolo,</a:t>
            </a:r>
            <a:r>
              <a:rPr lang="it-IT" b="1" baseline="0" dirty="0" smtClean="0"/>
              <a:t> </a:t>
            </a:r>
            <a:r>
              <a:rPr lang="it-IT" b="1" dirty="0" smtClean="0"/>
              <a:t>e subisce espansione dimensionale</a:t>
            </a:r>
            <a:r>
              <a:rPr lang="it-IT" dirty="0" smtClean="0"/>
              <a:t>, che è stimolata da HFD. L'HFD aumenta significativamente l’eliminazione di questa sottospecie </a:t>
            </a:r>
            <a:r>
              <a:rPr lang="it-IT" b="1" dirty="0" smtClean="0"/>
              <a:t>riducendo il tempo di permanenza a circa 9 ore (se la dieta è ricca di grassi,</a:t>
            </a:r>
            <a:r>
              <a:rPr lang="it-IT" b="1" baseline="0" dirty="0" smtClean="0"/>
              <a:t> </a:t>
            </a:r>
            <a:r>
              <a:rPr lang="it-IT" b="1" dirty="0" smtClean="0"/>
              <a:t>HFD) oppure 16 ore (se la dieta è dieta povera di grassi, LFD).</a:t>
            </a:r>
          </a:p>
          <a:p>
            <a:endParaRPr lang="it-IT" dirty="0" smtClean="0"/>
          </a:p>
          <a:p>
            <a:r>
              <a:rPr lang="it-IT" dirty="0" smtClean="0"/>
              <a:t>INOLTRE:</a:t>
            </a:r>
          </a:p>
          <a:p>
            <a:r>
              <a:rPr lang="it-IT" b="1" dirty="0" smtClean="0"/>
              <a:t>Questa</a:t>
            </a:r>
            <a:r>
              <a:rPr lang="it-IT" b="1" baseline="0" dirty="0" smtClean="0"/>
              <a:t> sottoclasse di HDL cede apo E a VLDL. Apo E è un fattore di riconoscimento per il recettore delle LDL. Così, apo E fa aumentare anche l’endocitosi di IDL e LDL.</a:t>
            </a:r>
          </a:p>
          <a:p>
            <a:endParaRPr lang="it-IT" b="1" dirty="0" smtClean="0"/>
          </a:p>
          <a:p>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5</a:t>
            </a:fld>
            <a:endParaRPr lang="it-IT"/>
          </a:p>
        </p:txBody>
      </p:sp>
    </p:spTree>
    <p:extLst>
      <p:ext uri="{BB962C8B-B14F-4D97-AF65-F5344CB8AC3E}">
        <p14:creationId xmlns:p14="http://schemas.microsoft.com/office/powerpoint/2010/main" val="2985260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6</a:t>
            </a:fld>
            <a:endParaRPr lang="it-IT"/>
          </a:p>
        </p:txBody>
      </p:sp>
    </p:spTree>
    <p:extLst>
      <p:ext uri="{BB962C8B-B14F-4D97-AF65-F5344CB8AC3E}">
        <p14:creationId xmlns:p14="http://schemas.microsoft.com/office/powerpoint/2010/main" val="413105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cs-CZ" dirty="0" smtClean="0"/>
              <a:t>DOI: 10.1210/er.2001-0037</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7</a:t>
            </a:fld>
            <a:endParaRPr lang="it-IT"/>
          </a:p>
        </p:txBody>
      </p:sp>
    </p:spTree>
    <p:extLst>
      <p:ext uri="{BB962C8B-B14F-4D97-AF65-F5344CB8AC3E}">
        <p14:creationId xmlns:p14="http://schemas.microsoft.com/office/powerpoint/2010/main" val="3741746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doi.org</a:t>
            </a:r>
            <a:r>
              <a:rPr lang="it-IT" dirty="0" smtClean="0"/>
              <a:t>/10.1161/01.ATV.0000057572.97137.DDArteriosclerosis, </a:t>
            </a:r>
            <a:r>
              <a:rPr lang="it-IT" dirty="0" err="1" smtClean="0"/>
              <a:t>Thrombosis</a:t>
            </a:r>
            <a:r>
              <a:rPr lang="it-IT" dirty="0" smtClean="0"/>
              <a:t>, and </a:t>
            </a:r>
            <a:r>
              <a:rPr lang="it-IT" dirty="0" err="1" smtClean="0"/>
              <a:t>Vascular</a:t>
            </a:r>
            <a:r>
              <a:rPr lang="it-IT" dirty="0" smtClean="0"/>
              <a:t> </a:t>
            </a:r>
            <a:r>
              <a:rPr lang="it-IT" dirty="0" err="1" smtClean="0"/>
              <a:t>Biology</a:t>
            </a:r>
            <a:r>
              <a:rPr lang="it-IT" dirty="0" smtClean="0"/>
              <a:t>. 2003;23:712–719</a:t>
            </a:r>
          </a:p>
          <a:p>
            <a:endParaRPr lang="it-IT" dirty="0" smtClean="0"/>
          </a:p>
          <a:p>
            <a:r>
              <a:rPr lang="it-IT" dirty="0" smtClean="0"/>
              <a:t>Meccanismi di efflusso di colesterolo non esterificato da cellule periferiche. </a:t>
            </a:r>
          </a:p>
          <a:p>
            <a:r>
              <a:rPr lang="it-IT" dirty="0" smtClean="0"/>
              <a:t>A, Diffusione acquosa, una via non mediata che si verifica in tutti i tipi di cellule ed è relativamente inefficiente. In questo processo, le molecole di colesterolo devono desorbire dalla membrana plasmatica nello strato di acqua non agitato e sono successivamente incorporate in un accettore contenente fosfolipidi. </a:t>
            </a:r>
          </a:p>
          <a:p>
            <a:r>
              <a:rPr lang="it-IT" dirty="0" smtClean="0"/>
              <a:t>B, efflusso mediato da SR-BI. Le cellule che esprimono SR-BI sulla membrana plasmatica subiscono l'efflusso di colesterolo attraverso questo recettore. I livelli di espressione di SR-BI sono correlati alla velocità dell'efflusso all'accettore contenente fosfolipidi. SR-BI lega le lipoproteine ​​e promuove lo scambio bidirezionale del colesterolo tra cellule e accettori extracellulari. L'espressione di SR-BI modifica l'imballaggio del colesterolo nella membrana plasmatica in modo da migliorare il flusso di colesterolo. </a:t>
            </a:r>
          </a:p>
          <a:p>
            <a:r>
              <a:rPr lang="it-IT" dirty="0" smtClean="0"/>
              <a:t>C, efflusso mediato da ABCA1. ABCA1 promuove l'efflusso unidirezionale di colesterolo e fosfolipidi in </a:t>
            </a:r>
            <a:r>
              <a:rPr lang="it-IT" dirty="0" err="1" smtClean="0"/>
              <a:t>apolipoproteine</a:t>
            </a:r>
            <a:r>
              <a:rPr lang="it-IT" dirty="0" smtClean="0"/>
              <a:t> ​​senza lipidi o poveri di lipidi. ABCA1 è anche coinvolto nella </a:t>
            </a:r>
            <a:r>
              <a:rPr lang="it-IT" dirty="0" err="1" smtClean="0"/>
              <a:t>lipidazione</a:t>
            </a:r>
            <a:r>
              <a:rPr lang="it-IT" dirty="0" smtClean="0"/>
              <a:t> dell'</a:t>
            </a:r>
            <a:r>
              <a:rPr lang="it-IT" dirty="0" err="1" smtClean="0"/>
              <a:t>apolipoproteina</a:t>
            </a:r>
            <a:r>
              <a:rPr lang="it-IT" dirty="0" smtClean="0"/>
              <a:t> AI nella formazione di nascente HDL.</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8</a:t>
            </a:fld>
            <a:endParaRPr lang="it-IT"/>
          </a:p>
        </p:txBody>
      </p:sp>
    </p:spTree>
    <p:extLst>
      <p:ext uri="{BB962C8B-B14F-4D97-AF65-F5344CB8AC3E}">
        <p14:creationId xmlns:p14="http://schemas.microsoft.com/office/powerpoint/2010/main" val="24634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r>
              <a:rPr lang="it-IT" dirty="0" err="1" smtClean="0"/>
              <a:t>https</a:t>
            </a:r>
            <a:r>
              <a:rPr lang="it-IT" dirty="0" smtClean="0"/>
              <a:t>://</a:t>
            </a:r>
            <a:r>
              <a:rPr lang="it-IT" dirty="0" err="1" smtClean="0"/>
              <a:t>doctorlib.info</a:t>
            </a:r>
            <a:r>
              <a:rPr lang="it-IT" dirty="0" smtClean="0"/>
              <a:t>/</a:t>
            </a:r>
            <a:r>
              <a:rPr lang="it-IT" dirty="0" err="1" smtClean="0"/>
              <a:t>medical</a:t>
            </a:r>
            <a:r>
              <a:rPr lang="it-IT" dirty="0" smtClean="0"/>
              <a:t>/</a:t>
            </a:r>
            <a:r>
              <a:rPr lang="it-IT" dirty="0" err="1" smtClean="0"/>
              <a:t>biochemistry</a:t>
            </a:r>
            <a:r>
              <a:rPr lang="it-IT" dirty="0" smtClean="0"/>
              <a:t>/20.html</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9</a:t>
            </a:fld>
            <a:endParaRPr lang="it-IT"/>
          </a:p>
        </p:txBody>
      </p:sp>
    </p:spTree>
    <p:extLst>
      <p:ext uri="{BB962C8B-B14F-4D97-AF65-F5344CB8AC3E}">
        <p14:creationId xmlns:p14="http://schemas.microsoft.com/office/powerpoint/2010/main" val="405549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Source</a:t>
            </a:r>
          </a:p>
          <a:p>
            <a:pPr marL="171450" indent="-171450">
              <a:buFontTx/>
              <a:buChar char="-"/>
            </a:pPr>
            <a:r>
              <a:rPr lang="en-US" dirty="0" smtClean="0"/>
              <a:t>Clinical Chemistry 63:1</a:t>
            </a:r>
            <a:r>
              <a:rPr lang="en-US" baseline="0" dirty="0" smtClean="0"/>
              <a:t> </a:t>
            </a:r>
            <a:r>
              <a:rPr lang="en-US" dirty="0" smtClean="0"/>
              <a:t>196–210 (2017)</a:t>
            </a:r>
          </a:p>
          <a:p>
            <a:pPr marL="171450" indent="-171450">
              <a:buFontTx/>
              <a:buChar char="-"/>
            </a:pPr>
            <a:r>
              <a:rPr lang="en-US" dirty="0" smtClean="0"/>
              <a:t>https://</a:t>
            </a:r>
            <a:r>
              <a:rPr lang="en-US" dirty="0" err="1" smtClean="0"/>
              <a:t>doctorlib.info</a:t>
            </a:r>
            <a:r>
              <a:rPr lang="en-US" dirty="0" smtClean="0"/>
              <a:t>/medical/biochemistry/20.html</a:t>
            </a:r>
            <a:endParaRPr lang="it-IT" dirty="0"/>
          </a:p>
        </p:txBody>
      </p:sp>
      <p:sp>
        <p:nvSpPr>
          <p:cNvPr id="4" name="Segnaposto numero diapositiva 3"/>
          <p:cNvSpPr>
            <a:spLocks noGrp="1"/>
          </p:cNvSpPr>
          <p:nvPr>
            <p:ph type="sldNum" sz="quarter" idx="10"/>
          </p:nvPr>
        </p:nvSpPr>
        <p:spPr/>
        <p:txBody>
          <a:bodyPr/>
          <a:lstStyle/>
          <a:p>
            <a:fld id="{8BB690FA-E063-4247-A1AF-16D3D43E53CA}" type="slidenum">
              <a:rPr lang="it-IT" smtClean="0"/>
              <a:t>10</a:t>
            </a:fld>
            <a:endParaRPr lang="it-IT"/>
          </a:p>
        </p:txBody>
      </p:sp>
    </p:spTree>
    <p:extLst>
      <p:ext uri="{BB962C8B-B14F-4D97-AF65-F5344CB8AC3E}">
        <p14:creationId xmlns:p14="http://schemas.microsoft.com/office/powerpoint/2010/main" val="171381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2225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5871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2033005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132256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20892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21/11/2019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279062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21/11/2019</a:t>
            </a:r>
            <a:endParaRPr lang="it-IT"/>
          </a:p>
        </p:txBody>
      </p:sp>
      <p:sp>
        <p:nvSpPr>
          <p:cNvPr id="8" name="Segnaposto piè di pagina 7"/>
          <p:cNvSpPr>
            <a:spLocks noGrp="1"/>
          </p:cNvSpPr>
          <p:nvPr>
            <p:ph type="ftr" sz="quarter" idx="11"/>
          </p:nvPr>
        </p:nvSpPr>
        <p:spPr/>
        <p:txBody>
          <a:bodyPr/>
          <a:lstStyle/>
          <a:p>
            <a:r>
              <a:rPr lang="it-IT" smtClean="0"/>
              <a:t>091FA - BIOCHIMICA APPLICATA MEDICA  </a:t>
            </a:r>
            <a:endParaRPr lang="it-IT"/>
          </a:p>
        </p:txBody>
      </p:sp>
      <p:sp>
        <p:nvSpPr>
          <p:cNvPr id="9" name="Segnaposto numero diapositiva 8"/>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356751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38418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21/11/2019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162491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21/11/2019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2176683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21/11/2019</a:t>
            </a:r>
            <a:endParaRPr lang="it-IT"/>
          </a:p>
        </p:txBody>
      </p:sp>
      <p:sp>
        <p:nvSpPr>
          <p:cNvPr id="6" name="Segnaposto piè di pagina 5"/>
          <p:cNvSpPr>
            <a:spLocks noGrp="1"/>
          </p:cNvSpPr>
          <p:nvPr>
            <p:ph type="ftr" sz="quarter" idx="11"/>
          </p:nvPr>
        </p:nvSpPr>
        <p:spPr/>
        <p:txBody>
          <a:bodyPr/>
          <a:lstStyle/>
          <a:p>
            <a:r>
              <a:rPr lang="it-IT" smtClean="0"/>
              <a:t>091FA - BIOCHIMICA APPLICATA MEDICA  </a:t>
            </a:r>
            <a:endParaRPr lang="it-IT"/>
          </a:p>
        </p:txBody>
      </p:sp>
      <p:sp>
        <p:nvSpPr>
          <p:cNvPr id="7" name="Segnaposto numero diapositiva 6"/>
          <p:cNvSpPr>
            <a:spLocks noGrp="1"/>
          </p:cNvSpPr>
          <p:nvPr>
            <p:ph type="sldNum" sz="quarter" idx="12"/>
          </p:nvPr>
        </p:nvSpPr>
        <p:spPr/>
        <p:txBody>
          <a:bodyPr/>
          <a:lstStyle/>
          <a:p>
            <a:fld id="{71D58B44-3DB8-7240-A88A-CF116F28A680}" type="slidenum">
              <a:rPr lang="it-IT" smtClean="0"/>
              <a:t>‹n.›</a:t>
            </a:fld>
            <a:endParaRPr lang="it-IT"/>
          </a:p>
        </p:txBody>
      </p:sp>
    </p:spTree>
    <p:extLst>
      <p:ext uri="{BB962C8B-B14F-4D97-AF65-F5344CB8AC3E}">
        <p14:creationId xmlns:p14="http://schemas.microsoft.com/office/powerpoint/2010/main" val="14771353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21/11/2019</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091FA - BIOCHIMICA APPLICATA MEDICA  </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58B44-3DB8-7240-A88A-CF116F28A680}" type="slidenum">
              <a:rPr lang="it-IT" smtClean="0"/>
              <a:t>‹n.›</a:t>
            </a:fld>
            <a:endParaRPr lang="it-IT"/>
          </a:p>
        </p:txBody>
      </p:sp>
    </p:spTree>
    <p:extLst>
      <p:ext uri="{BB962C8B-B14F-4D97-AF65-F5344CB8AC3E}">
        <p14:creationId xmlns:p14="http://schemas.microsoft.com/office/powerpoint/2010/main" val="2605004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hyperlink" Target="https://www.ncbi.nlm.nih.gov/books/NBK305896/"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Lezione </a:t>
            </a:r>
            <a:r>
              <a:rPr lang="it-IT" dirty="0" smtClean="0"/>
              <a:t>24</a:t>
            </a:r>
            <a:endParaRPr lang="it-IT" dirty="0"/>
          </a:p>
        </p:txBody>
      </p:sp>
      <p:sp>
        <p:nvSpPr>
          <p:cNvPr id="3" name="Sottotitolo 2"/>
          <p:cNvSpPr>
            <a:spLocks noGrp="1"/>
          </p:cNvSpPr>
          <p:nvPr>
            <p:ph type="subTitle" idx="1"/>
          </p:nvPr>
        </p:nvSpPr>
        <p:spPr/>
        <p:txBody>
          <a:bodyPr>
            <a:normAutofit fontScale="85000" lnSpcReduction="20000"/>
          </a:bodyPr>
          <a:lstStyle/>
          <a:p>
            <a:r>
              <a:rPr lang="it-IT" dirty="0" smtClean="0"/>
              <a:t>Il trasporto sistemico dei lipidi</a:t>
            </a:r>
          </a:p>
          <a:p>
            <a:r>
              <a:rPr lang="it-IT" dirty="0" smtClean="0"/>
              <a:t>HDL e trasporto inverso del colesterolo</a:t>
            </a:r>
          </a:p>
          <a:p>
            <a:r>
              <a:rPr lang="it-IT" dirty="0" smtClean="0"/>
              <a:t>Sali biliari</a:t>
            </a:r>
          </a:p>
          <a:p>
            <a:r>
              <a:rPr lang="it-IT" dirty="0" smtClean="0"/>
              <a:t>Trasportatori</a:t>
            </a:r>
            <a:endParaRPr lang="it-IT" dirty="0" smtClean="0"/>
          </a:p>
          <a:p>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E857E7F4-FCE3-2342-B07D-46835EA8A820}" type="slidenum">
              <a:rPr lang="it-IT" smtClean="0"/>
              <a:t>1</a:t>
            </a:fld>
            <a:endParaRPr lang="it-IT"/>
          </a:p>
        </p:txBody>
      </p:sp>
    </p:spTree>
    <p:extLst>
      <p:ext uri="{BB962C8B-B14F-4D97-AF65-F5344CB8AC3E}">
        <p14:creationId xmlns:p14="http://schemas.microsoft.com/office/powerpoint/2010/main" val="39450409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9"/>
          <p:cNvSpPr>
            <a:spLocks noGrp="1"/>
          </p:cNvSpPr>
          <p:nvPr>
            <p:ph type="title"/>
          </p:nvPr>
        </p:nvSpPr>
        <p:spPr/>
        <p:txBody>
          <a:bodyPr>
            <a:normAutofit fontScale="90000"/>
          </a:bodyPr>
          <a:lstStyle/>
          <a:p>
            <a:r>
              <a:rPr lang="it-IT" dirty="0" smtClean="0"/>
              <a:t>Altre proprietà biologiche delle HDL</a:t>
            </a:r>
            <a:endParaRPr lang="it-IT" dirty="0"/>
          </a:p>
        </p:txBody>
      </p:sp>
      <p:sp>
        <p:nvSpPr>
          <p:cNvPr id="11" name="Segnaposto contenuto 10"/>
          <p:cNvSpPr>
            <a:spLocks noGrp="1"/>
          </p:cNvSpPr>
          <p:nvPr>
            <p:ph idx="1"/>
          </p:nvPr>
        </p:nvSpPr>
        <p:spPr/>
        <p:txBody>
          <a:bodyPr/>
          <a:lstStyle/>
          <a:p>
            <a:r>
              <a:rPr lang="it-IT" dirty="0" smtClean="0"/>
              <a:t>effetti </a:t>
            </a:r>
            <a:r>
              <a:rPr lang="it-IT" dirty="0" err="1" smtClean="0"/>
              <a:t>antiossidativi</a:t>
            </a:r>
            <a:endParaRPr lang="it-IT" dirty="0" smtClean="0"/>
          </a:p>
          <a:p>
            <a:r>
              <a:rPr lang="it-IT" dirty="0" smtClean="0"/>
              <a:t>effetti antinfiammatori</a:t>
            </a:r>
          </a:p>
          <a:p>
            <a:r>
              <a:rPr lang="it-IT" dirty="0" smtClean="0"/>
              <a:t>effetti </a:t>
            </a:r>
            <a:r>
              <a:rPr lang="it-IT" dirty="0" err="1" smtClean="0"/>
              <a:t>antiapoptotici</a:t>
            </a:r>
            <a:endParaRPr lang="it-IT" dirty="0" smtClean="0"/>
          </a:p>
          <a:p>
            <a:r>
              <a:rPr lang="it-IT" dirty="0" smtClean="0"/>
              <a:t>effetti antitrombotici</a:t>
            </a:r>
          </a:p>
          <a:p>
            <a:r>
              <a:rPr lang="it-IT" dirty="0" smtClean="0"/>
              <a:t>effetti </a:t>
            </a:r>
            <a:r>
              <a:rPr lang="it-IT" dirty="0" err="1" smtClean="0"/>
              <a:t>vasoprotettivi</a:t>
            </a:r>
            <a:r>
              <a:rPr lang="it-IT" dirty="0" smtClean="0"/>
              <a:t> e miocardio- protettivi </a:t>
            </a:r>
          </a:p>
          <a:p>
            <a:r>
              <a:rPr lang="it-IT" dirty="0" smtClean="0"/>
              <a:t>effetti anti-infettivi</a:t>
            </a:r>
            <a:endParaRPr lang="it-IT" dirty="0"/>
          </a:p>
        </p:txBody>
      </p:sp>
      <p:sp>
        <p:nvSpPr>
          <p:cNvPr id="7" name="Segnaposto data 6"/>
          <p:cNvSpPr>
            <a:spLocks noGrp="1"/>
          </p:cNvSpPr>
          <p:nvPr>
            <p:ph type="dt" sz="half" idx="10"/>
          </p:nvPr>
        </p:nvSpPr>
        <p:spPr/>
        <p:txBody>
          <a:bodyPr/>
          <a:lstStyle/>
          <a:p>
            <a:r>
              <a:rPr lang="it-IT" smtClean="0"/>
              <a:t>21/11/2019</a:t>
            </a:r>
            <a:endParaRPr lang="it-IT"/>
          </a:p>
        </p:txBody>
      </p:sp>
      <p:sp>
        <p:nvSpPr>
          <p:cNvPr id="8" name="Segnaposto piè di pagina 7"/>
          <p:cNvSpPr>
            <a:spLocks noGrp="1"/>
          </p:cNvSpPr>
          <p:nvPr>
            <p:ph type="ftr" sz="quarter" idx="11"/>
          </p:nvPr>
        </p:nvSpPr>
        <p:spPr/>
        <p:txBody>
          <a:bodyPr/>
          <a:lstStyle/>
          <a:p>
            <a:r>
              <a:rPr lang="it-IT" smtClean="0"/>
              <a:t>091FA - BIOCHIMICA APPLICATA MEDICA  </a:t>
            </a:r>
            <a:endParaRPr lang="it-IT"/>
          </a:p>
        </p:txBody>
      </p:sp>
      <p:sp>
        <p:nvSpPr>
          <p:cNvPr id="9" name="Segnaposto numero diapositiva 8"/>
          <p:cNvSpPr>
            <a:spLocks noGrp="1"/>
          </p:cNvSpPr>
          <p:nvPr>
            <p:ph type="sldNum" sz="quarter" idx="12"/>
          </p:nvPr>
        </p:nvSpPr>
        <p:spPr/>
        <p:txBody>
          <a:bodyPr/>
          <a:lstStyle/>
          <a:p>
            <a:fld id="{71D58B44-3DB8-7240-A88A-CF116F28A680}" type="slidenum">
              <a:rPr lang="it-IT" smtClean="0"/>
              <a:t>10</a:t>
            </a:fld>
            <a:endParaRPr lang="it-IT"/>
          </a:p>
        </p:txBody>
      </p:sp>
    </p:spTree>
    <p:extLst>
      <p:ext uri="{BB962C8B-B14F-4D97-AF65-F5344CB8AC3E}">
        <p14:creationId xmlns:p14="http://schemas.microsoft.com/office/powerpoint/2010/main" val="1798498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smtClean="0"/>
              <a:t>Fine delle lipoproteine</a:t>
            </a:r>
            <a:endParaRPr lang="it-IT" dirty="0"/>
          </a:p>
        </p:txBody>
      </p:sp>
      <p:sp>
        <p:nvSpPr>
          <p:cNvPr id="8" name="Sottotitolo 7"/>
          <p:cNvSpPr>
            <a:spLocks noGrp="1"/>
          </p:cNvSpPr>
          <p:nvPr>
            <p:ph type="subTitle" idx="1"/>
          </p:nvPr>
        </p:nvSpPr>
        <p:spPr/>
        <p:txBody>
          <a:bodyPr/>
          <a:lstStyle/>
          <a:p>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11</a:t>
            </a:fld>
            <a:endParaRPr lang="it-IT"/>
          </a:p>
        </p:txBody>
      </p:sp>
    </p:spTree>
    <p:extLst>
      <p:ext uri="{BB962C8B-B14F-4D97-AF65-F5344CB8AC3E}">
        <p14:creationId xmlns:p14="http://schemas.microsoft.com/office/powerpoint/2010/main" val="323379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ctrTitle"/>
          </p:nvPr>
        </p:nvSpPr>
        <p:spPr/>
        <p:txBody>
          <a:bodyPr/>
          <a:lstStyle/>
          <a:p>
            <a:r>
              <a:rPr lang="it-IT" dirty="0" smtClean="0"/>
              <a:t>I sali biliari</a:t>
            </a:r>
            <a:endParaRPr lang="it-IT" dirty="0"/>
          </a:p>
        </p:txBody>
      </p:sp>
      <p:sp>
        <p:nvSpPr>
          <p:cNvPr id="8" name="Sottotitolo 7"/>
          <p:cNvSpPr>
            <a:spLocks noGrp="1"/>
          </p:cNvSpPr>
          <p:nvPr>
            <p:ph type="subTitle" idx="1"/>
          </p:nvPr>
        </p:nvSpPr>
        <p:spPr/>
        <p:txBody>
          <a:bodyPr>
            <a:normAutofit fontScale="70000" lnSpcReduction="20000"/>
          </a:bodyPr>
          <a:lstStyle/>
          <a:p>
            <a:r>
              <a:rPr lang="it-IT" dirty="0" smtClean="0"/>
              <a:t>sintesi</a:t>
            </a:r>
          </a:p>
          <a:p>
            <a:r>
              <a:rPr lang="it-IT" dirty="0" smtClean="0"/>
              <a:t>secrezione</a:t>
            </a:r>
          </a:p>
          <a:p>
            <a:r>
              <a:rPr lang="it-IT" dirty="0" smtClean="0"/>
              <a:t>metabolismo intestinale</a:t>
            </a:r>
          </a:p>
          <a:p>
            <a:r>
              <a:rPr lang="it-IT" dirty="0" smtClean="0"/>
              <a:t>circolo enteroepatico</a:t>
            </a:r>
          </a:p>
          <a:p>
            <a:r>
              <a:rPr lang="it-IT" dirty="0" smtClean="0"/>
              <a:t>trasportatori</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12</a:t>
            </a:fld>
            <a:endParaRPr lang="it-IT"/>
          </a:p>
        </p:txBody>
      </p:sp>
    </p:spTree>
    <p:extLst>
      <p:ext uri="{BB962C8B-B14F-4D97-AF65-F5344CB8AC3E}">
        <p14:creationId xmlns:p14="http://schemas.microsoft.com/office/powerpoint/2010/main" val="38456765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noAutofit/>
          </a:bodyPr>
          <a:lstStyle/>
          <a:p>
            <a:r>
              <a:rPr lang="it-IT" sz="3600" dirty="0" smtClean="0"/>
              <a:t>I sali biliari sono sintetizzati nel fegato a partire dal colesterolo</a:t>
            </a:r>
            <a:endParaRPr lang="it-IT" sz="3600"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E857E7F4-FCE3-2342-B07D-46835EA8A820}" type="slidenum">
              <a:rPr lang="it-IT" smtClean="0"/>
              <a:t>13</a:t>
            </a:fld>
            <a:endParaRPr lang="it-IT"/>
          </a:p>
        </p:txBody>
      </p:sp>
      <p:pic>
        <p:nvPicPr>
          <p:cNvPr id="7" name="Immagine 6"/>
          <p:cNvPicPr>
            <a:picLocks noChangeAspect="1"/>
          </p:cNvPicPr>
          <p:nvPr/>
        </p:nvPicPr>
        <p:blipFill>
          <a:blip r:embed="rId3"/>
          <a:stretch>
            <a:fillRect/>
          </a:stretch>
        </p:blipFill>
        <p:spPr>
          <a:xfrm>
            <a:off x="2336800" y="1417638"/>
            <a:ext cx="4535024" cy="3480631"/>
          </a:xfrm>
          <a:prstGeom prst="rect">
            <a:avLst/>
          </a:prstGeom>
        </p:spPr>
      </p:pic>
      <p:sp>
        <p:nvSpPr>
          <p:cNvPr id="6" name="CasellaDiTesto 5"/>
          <p:cNvSpPr txBox="1"/>
          <p:nvPr/>
        </p:nvSpPr>
        <p:spPr>
          <a:xfrm>
            <a:off x="6959600" y="4251937"/>
            <a:ext cx="1727200" cy="646331"/>
          </a:xfrm>
          <a:prstGeom prst="rect">
            <a:avLst/>
          </a:prstGeom>
          <a:solidFill>
            <a:schemeClr val="bg1">
              <a:lumMod val="75000"/>
            </a:schemeClr>
          </a:solidFill>
          <a:ln>
            <a:solidFill>
              <a:srgbClr val="FF0000"/>
            </a:solidFill>
          </a:ln>
        </p:spPr>
        <p:txBody>
          <a:bodyPr wrap="square" rtlCol="0">
            <a:spAutoFit/>
          </a:bodyPr>
          <a:lstStyle/>
          <a:p>
            <a:pPr algn="ctr"/>
            <a:r>
              <a:rPr lang="it-IT" sz="1200" dirty="0" smtClean="0">
                <a:solidFill>
                  <a:srgbClr val="FF0000"/>
                </a:solidFill>
              </a:rPr>
              <a:t>Vanno incontro a coniugazione con </a:t>
            </a:r>
          </a:p>
          <a:p>
            <a:pPr algn="ctr"/>
            <a:r>
              <a:rPr lang="it-IT" sz="1200" dirty="0" smtClean="0">
                <a:solidFill>
                  <a:srgbClr val="FF0000"/>
                </a:solidFill>
              </a:rPr>
              <a:t>glicina e taurina</a:t>
            </a:r>
          </a:p>
        </p:txBody>
      </p:sp>
      <p:pic>
        <p:nvPicPr>
          <p:cNvPr id="9" name="Immagine 8"/>
          <p:cNvPicPr>
            <a:picLocks noChangeAspect="1"/>
          </p:cNvPicPr>
          <p:nvPr/>
        </p:nvPicPr>
        <p:blipFill>
          <a:blip r:embed="rId4"/>
          <a:stretch>
            <a:fillRect/>
          </a:stretch>
        </p:blipFill>
        <p:spPr>
          <a:xfrm>
            <a:off x="1358900" y="4999869"/>
            <a:ext cx="6832600" cy="1244600"/>
          </a:xfrm>
          <a:prstGeom prst="rect">
            <a:avLst/>
          </a:prstGeom>
        </p:spPr>
      </p:pic>
    </p:spTree>
    <p:extLst>
      <p:ext uri="{BB962C8B-B14F-4D97-AF65-F5344CB8AC3E}">
        <p14:creationId xmlns:p14="http://schemas.microsoft.com/office/powerpoint/2010/main" val="354262407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Struttura degli acidi colici coniugati</a:t>
            </a:r>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E857E7F4-FCE3-2342-B07D-46835EA8A820}" type="slidenum">
              <a:rPr lang="it-IT" smtClean="0"/>
              <a:t>14</a:t>
            </a:fld>
            <a:endParaRPr lang="it-IT"/>
          </a:p>
        </p:txBody>
      </p:sp>
      <p:pic>
        <p:nvPicPr>
          <p:cNvPr id="6" name="Immagine 5"/>
          <p:cNvPicPr>
            <a:picLocks noChangeAspect="1"/>
          </p:cNvPicPr>
          <p:nvPr/>
        </p:nvPicPr>
        <p:blipFill>
          <a:blip r:embed="rId3"/>
          <a:stretch>
            <a:fillRect/>
          </a:stretch>
        </p:blipFill>
        <p:spPr>
          <a:xfrm>
            <a:off x="127000" y="2784527"/>
            <a:ext cx="8890000" cy="2387600"/>
          </a:xfrm>
          <a:prstGeom prst="rect">
            <a:avLst/>
          </a:prstGeom>
        </p:spPr>
      </p:pic>
    </p:spTree>
    <p:extLst>
      <p:ext uri="{BB962C8B-B14F-4D97-AF65-F5344CB8AC3E}">
        <p14:creationId xmlns:p14="http://schemas.microsoft.com/office/powerpoint/2010/main" val="31901682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Gli acidi biliari sono secreti nel canalicolo biliare</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15</a:t>
            </a:fld>
            <a:endParaRPr lang="it-IT"/>
          </a:p>
        </p:txBody>
      </p:sp>
      <p:pic>
        <p:nvPicPr>
          <p:cNvPr id="7" name="Immagine 6"/>
          <p:cNvPicPr>
            <a:picLocks noChangeAspect="1"/>
          </p:cNvPicPr>
          <p:nvPr/>
        </p:nvPicPr>
        <p:blipFill>
          <a:blip r:embed="rId3"/>
          <a:stretch>
            <a:fillRect/>
          </a:stretch>
        </p:blipFill>
        <p:spPr>
          <a:xfrm>
            <a:off x="1066800" y="1417638"/>
            <a:ext cx="7137400" cy="5044687"/>
          </a:xfrm>
          <a:prstGeom prst="rect">
            <a:avLst/>
          </a:prstGeom>
        </p:spPr>
      </p:pic>
    </p:spTree>
    <p:extLst>
      <p:ext uri="{BB962C8B-B14F-4D97-AF65-F5344CB8AC3E}">
        <p14:creationId xmlns:p14="http://schemas.microsoft.com/office/powerpoint/2010/main" val="135263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Nel canalicolo biliare si forma la bile</a:t>
            </a:r>
            <a:endParaRPr lang="it-IT" dirty="0"/>
          </a:p>
        </p:txBody>
      </p:sp>
      <p:sp>
        <p:nvSpPr>
          <p:cNvPr id="8" name="Segnaposto contenuto 7"/>
          <p:cNvSpPr>
            <a:spLocks noGrp="1"/>
          </p:cNvSpPr>
          <p:nvPr>
            <p:ph idx="1"/>
          </p:nvPr>
        </p:nvSpPr>
        <p:spPr>
          <a:xfrm>
            <a:off x="457200" y="1600200"/>
            <a:ext cx="4038600" cy="4525963"/>
          </a:xfrm>
        </p:spPr>
        <p:txBody>
          <a:bodyPr>
            <a:normAutofit fontScale="92500" lnSpcReduction="10000"/>
          </a:bodyPr>
          <a:lstStyle/>
          <a:p>
            <a:pPr marL="0" indent="0">
              <a:buNone/>
            </a:pPr>
            <a:r>
              <a:rPr lang="it-IT" dirty="0"/>
              <a:t>Componenti della bile</a:t>
            </a:r>
          </a:p>
          <a:p>
            <a:r>
              <a:rPr lang="it-IT" dirty="0"/>
              <a:t>Sali </a:t>
            </a:r>
            <a:r>
              <a:rPr lang="it-IT" dirty="0" smtClean="0"/>
              <a:t>biliari</a:t>
            </a:r>
          </a:p>
          <a:p>
            <a:r>
              <a:rPr lang="it-IT" dirty="0" smtClean="0"/>
              <a:t>Fosfolipidi</a:t>
            </a:r>
          </a:p>
          <a:p>
            <a:r>
              <a:rPr lang="it-IT" dirty="0" smtClean="0"/>
              <a:t>Colesterolo libero</a:t>
            </a:r>
          </a:p>
          <a:p>
            <a:r>
              <a:rPr lang="it-IT" dirty="0" smtClean="0"/>
              <a:t>Bilirubina (coniugata)</a:t>
            </a:r>
          </a:p>
          <a:p>
            <a:r>
              <a:rPr lang="it-IT" dirty="0" smtClean="0"/>
              <a:t>xenobiotici (farmaci e loro metaboliti)</a:t>
            </a:r>
          </a:p>
          <a:p>
            <a:r>
              <a:rPr lang="it-IT" dirty="0" smtClean="0"/>
              <a:t>Acqua e bicarbonato di sodio</a:t>
            </a:r>
          </a:p>
          <a:p>
            <a:endParaRPr lang="it-IT" dirty="0"/>
          </a:p>
          <a:p>
            <a:endParaRPr lang="it-IT"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16</a:t>
            </a:fld>
            <a:endParaRPr lang="it-IT"/>
          </a:p>
        </p:txBody>
      </p:sp>
      <p:pic>
        <p:nvPicPr>
          <p:cNvPr id="6" name="Immagine 5"/>
          <p:cNvPicPr>
            <a:picLocks noChangeAspect="1"/>
          </p:cNvPicPr>
          <p:nvPr/>
        </p:nvPicPr>
        <p:blipFill>
          <a:blip r:embed="rId3"/>
          <a:stretch>
            <a:fillRect/>
          </a:stretch>
        </p:blipFill>
        <p:spPr>
          <a:xfrm>
            <a:off x="4700467" y="1351788"/>
            <a:ext cx="3299065" cy="5369687"/>
          </a:xfrm>
          <a:prstGeom prst="rect">
            <a:avLst/>
          </a:prstGeom>
        </p:spPr>
      </p:pic>
    </p:spTree>
    <p:extLst>
      <p:ext uri="{BB962C8B-B14F-4D97-AF65-F5344CB8AC3E}">
        <p14:creationId xmlns:p14="http://schemas.microsoft.com/office/powerpoint/2010/main" val="294424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200" dirty="0" smtClean="0"/>
              <a:t>Gli acidi biliari e i fosfolipidi sono secreti nella bile mediante trasporto attivo primario</a:t>
            </a:r>
            <a:endParaRPr lang="it-IT" sz="3200" dirty="0"/>
          </a:p>
        </p:txBody>
      </p:sp>
      <p:sp>
        <p:nvSpPr>
          <p:cNvPr id="9" name="Segnaposto contenuto 8"/>
          <p:cNvSpPr>
            <a:spLocks noGrp="1"/>
          </p:cNvSpPr>
          <p:nvPr>
            <p:ph idx="1"/>
          </p:nvPr>
        </p:nvSpPr>
        <p:spPr>
          <a:xfrm>
            <a:off x="457200" y="1417638"/>
            <a:ext cx="8229600" cy="1228837"/>
          </a:xfrm>
        </p:spPr>
        <p:txBody>
          <a:bodyPr>
            <a:normAutofit fontScale="77500" lnSpcReduction="20000"/>
          </a:bodyPr>
          <a:lstStyle/>
          <a:p>
            <a:r>
              <a:rPr lang="it-IT" dirty="0" smtClean="0"/>
              <a:t>Bile </a:t>
            </a:r>
            <a:r>
              <a:rPr lang="it-IT" dirty="0" err="1" smtClean="0"/>
              <a:t>salt</a:t>
            </a:r>
            <a:r>
              <a:rPr lang="it-IT" dirty="0" smtClean="0"/>
              <a:t> export </a:t>
            </a:r>
            <a:r>
              <a:rPr lang="it-IT" dirty="0" err="1" smtClean="0"/>
              <a:t>pump</a:t>
            </a:r>
            <a:r>
              <a:rPr lang="it-IT" dirty="0" smtClean="0"/>
              <a:t> (BSEP, ABCB11)</a:t>
            </a:r>
          </a:p>
          <a:p>
            <a:r>
              <a:rPr lang="it-IT" dirty="0" err="1"/>
              <a:t>Multidrug</a:t>
            </a:r>
            <a:r>
              <a:rPr lang="it-IT" dirty="0"/>
              <a:t> </a:t>
            </a:r>
            <a:r>
              <a:rPr lang="it-IT" dirty="0" err="1"/>
              <a:t>Resistance</a:t>
            </a:r>
            <a:r>
              <a:rPr lang="it-IT" dirty="0"/>
              <a:t> </a:t>
            </a:r>
            <a:r>
              <a:rPr lang="it-IT" dirty="0" err="1" smtClean="0"/>
              <a:t>Protein</a:t>
            </a:r>
            <a:r>
              <a:rPr lang="it-IT" dirty="0" smtClean="0"/>
              <a:t> (MRP2, ABCC2)</a:t>
            </a:r>
          </a:p>
          <a:p>
            <a:r>
              <a:rPr lang="it-IT" dirty="0" err="1"/>
              <a:t>multidrug</a:t>
            </a:r>
            <a:r>
              <a:rPr lang="it-IT" dirty="0"/>
              <a:t> </a:t>
            </a:r>
            <a:r>
              <a:rPr lang="it-IT" dirty="0" err="1" smtClean="0"/>
              <a:t>resistance</a:t>
            </a:r>
            <a:r>
              <a:rPr lang="it-IT" dirty="0"/>
              <a:t> 3 (MDR3, </a:t>
            </a:r>
            <a:r>
              <a:rPr lang="it-IT" dirty="0" smtClean="0"/>
              <a:t>ABCB4)</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17</a:t>
            </a:fld>
            <a:endParaRPr lang="it-IT"/>
          </a:p>
        </p:txBody>
      </p:sp>
      <p:pic>
        <p:nvPicPr>
          <p:cNvPr id="10" name="Immagine 9"/>
          <p:cNvPicPr>
            <a:picLocks noChangeAspect="1"/>
          </p:cNvPicPr>
          <p:nvPr/>
        </p:nvPicPr>
        <p:blipFill>
          <a:blip r:embed="rId3"/>
          <a:stretch>
            <a:fillRect/>
          </a:stretch>
        </p:blipFill>
        <p:spPr>
          <a:xfrm>
            <a:off x="1016001" y="2646476"/>
            <a:ext cx="6896770" cy="3709874"/>
          </a:xfrm>
          <a:prstGeom prst="rect">
            <a:avLst/>
          </a:prstGeom>
        </p:spPr>
      </p:pic>
    </p:spTree>
    <p:extLst>
      <p:ext uri="{BB962C8B-B14F-4D97-AF65-F5344CB8AC3E}">
        <p14:creationId xmlns:p14="http://schemas.microsoft.com/office/powerpoint/2010/main" val="154487975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1274762"/>
          </a:xfrm>
        </p:spPr>
        <p:txBody>
          <a:bodyPr>
            <a:noAutofit/>
          </a:bodyPr>
          <a:lstStyle/>
          <a:p>
            <a:r>
              <a:rPr lang="it-IT" sz="2800" dirty="0" smtClean="0"/>
              <a:t>ALTRO SCHEMA </a:t>
            </a:r>
            <a:br>
              <a:rPr lang="it-IT" sz="2800" dirty="0" smtClean="0"/>
            </a:br>
            <a:r>
              <a:rPr lang="it-IT" sz="2800" dirty="0" smtClean="0"/>
              <a:t>Diversi trasportatori attivi ATP-dipendenti catalizzano il trasporto di molecole che costituiscono la bile</a:t>
            </a:r>
            <a:endParaRPr lang="it-IT" sz="2800"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18</a:t>
            </a:fld>
            <a:endParaRPr lang="it-IT"/>
          </a:p>
        </p:txBody>
      </p:sp>
      <p:pic>
        <p:nvPicPr>
          <p:cNvPr id="8" name="Immagine 7"/>
          <p:cNvPicPr>
            <a:picLocks noChangeAspect="1"/>
          </p:cNvPicPr>
          <p:nvPr/>
        </p:nvPicPr>
        <p:blipFill>
          <a:blip r:embed="rId3"/>
          <a:stretch>
            <a:fillRect/>
          </a:stretch>
        </p:blipFill>
        <p:spPr>
          <a:xfrm>
            <a:off x="539427" y="1549400"/>
            <a:ext cx="8147373" cy="4806950"/>
          </a:xfrm>
          <a:prstGeom prst="rect">
            <a:avLst/>
          </a:prstGeom>
        </p:spPr>
      </p:pic>
    </p:spTree>
    <p:extLst>
      <p:ext uri="{BB962C8B-B14F-4D97-AF65-F5344CB8AC3E}">
        <p14:creationId xmlns:p14="http://schemas.microsoft.com/office/powerpoint/2010/main" val="25036772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dirty="0" smtClean="0"/>
              <a:t>Nell’intestino gli acidi biliari coniugati sono metabolizzati dal microbiota intestinale</a:t>
            </a:r>
            <a:endParaRPr lang="it-IT" sz="3600" dirty="0"/>
          </a:p>
        </p:txBody>
      </p:sp>
      <p:sp>
        <p:nvSpPr>
          <p:cNvPr id="7" name="Segnaposto contenuto 6"/>
          <p:cNvSpPr>
            <a:spLocks noGrp="1"/>
          </p:cNvSpPr>
          <p:nvPr>
            <p:ph idx="1"/>
          </p:nvPr>
        </p:nvSpPr>
        <p:spPr/>
        <p:txBody>
          <a:bodyPr/>
          <a:lstStyle/>
          <a:p>
            <a:pPr marL="514350" indent="-514350">
              <a:buFont typeface="+mj-lt"/>
              <a:buAutoNum type="arabicPeriod"/>
            </a:pPr>
            <a:r>
              <a:rPr lang="it-IT" dirty="0" err="1" smtClean="0"/>
              <a:t>Deconiugazione</a:t>
            </a:r>
            <a:endParaRPr lang="it-IT" dirty="0" smtClean="0"/>
          </a:p>
          <a:p>
            <a:pPr marL="914400" lvl="1" indent="-514350"/>
            <a:r>
              <a:rPr lang="it-IT" b="1" dirty="0" smtClean="0"/>
              <a:t>sali biliari primari</a:t>
            </a:r>
          </a:p>
          <a:p>
            <a:pPr marL="514350" indent="-514350">
              <a:buFont typeface="+mj-lt"/>
              <a:buAutoNum type="arabicPeriod"/>
            </a:pPr>
            <a:r>
              <a:rPr lang="it-IT" dirty="0" smtClean="0"/>
              <a:t>De-</a:t>
            </a:r>
            <a:r>
              <a:rPr lang="it-IT" dirty="0" err="1" smtClean="0"/>
              <a:t>idrossilazione</a:t>
            </a:r>
            <a:endParaRPr lang="it-IT" dirty="0" smtClean="0"/>
          </a:p>
          <a:p>
            <a:pPr marL="914400" lvl="1" indent="-514350"/>
            <a:r>
              <a:rPr lang="it-IT" b="1" dirty="0" smtClean="0"/>
              <a:t>sali biliari secondari</a:t>
            </a:r>
          </a:p>
          <a:p>
            <a:pPr marL="914400" lvl="1" indent="-514350"/>
            <a:endParaRPr lang="it-IT" dirty="0"/>
          </a:p>
          <a:p>
            <a:pPr marL="514350" indent="-514350"/>
            <a:r>
              <a:rPr lang="it-IT" dirty="0" smtClean="0"/>
              <a:t>Da acido colico </a:t>
            </a:r>
            <a:r>
              <a:rPr lang="it-IT" dirty="0" smtClean="0">
                <a:sym typeface="Wingdings"/>
              </a:rPr>
              <a:t> </a:t>
            </a:r>
            <a:r>
              <a:rPr lang="it-IT" dirty="0" err="1" smtClean="0">
                <a:sym typeface="Wingdings"/>
              </a:rPr>
              <a:t>ac</a:t>
            </a:r>
            <a:r>
              <a:rPr lang="it-IT" dirty="0" smtClean="0">
                <a:sym typeface="Wingdings"/>
              </a:rPr>
              <a:t>. </a:t>
            </a:r>
            <a:r>
              <a:rPr lang="it-IT" dirty="0" err="1" smtClean="0">
                <a:sym typeface="Wingdings"/>
              </a:rPr>
              <a:t>deossicolico</a:t>
            </a:r>
            <a:endParaRPr lang="it-IT" dirty="0" smtClean="0">
              <a:sym typeface="Wingdings"/>
            </a:endParaRPr>
          </a:p>
          <a:p>
            <a:pPr marL="514350" indent="-514350"/>
            <a:r>
              <a:rPr lang="it-IT" dirty="0" smtClean="0">
                <a:sym typeface="Wingdings"/>
              </a:rPr>
              <a:t>Da acido </a:t>
            </a:r>
            <a:r>
              <a:rPr lang="it-IT" dirty="0" err="1" smtClean="0">
                <a:sym typeface="Wingdings"/>
              </a:rPr>
              <a:t>chenodesossicolico</a:t>
            </a:r>
            <a:r>
              <a:rPr lang="it-IT" dirty="0" smtClean="0">
                <a:sym typeface="Wingdings"/>
              </a:rPr>
              <a:t>  </a:t>
            </a:r>
            <a:r>
              <a:rPr lang="it-IT" dirty="0" err="1" smtClean="0">
                <a:sym typeface="Wingdings"/>
              </a:rPr>
              <a:t>ac.litocolico</a:t>
            </a:r>
            <a:r>
              <a:rPr lang="it-IT" dirty="0" smtClean="0">
                <a:sym typeface="Wingdings"/>
              </a:rPr>
              <a:t> e </a:t>
            </a:r>
            <a:r>
              <a:rPr lang="it-IT" dirty="0" err="1" smtClean="0">
                <a:sym typeface="Wingdings"/>
              </a:rPr>
              <a:t>ursodeossicolico</a:t>
            </a:r>
            <a:r>
              <a:rPr lang="it-IT" dirty="0" smtClean="0">
                <a:sym typeface="Wingdings"/>
              </a:rPr>
              <a:t> </a:t>
            </a:r>
            <a:endParaRPr lang="it-IT" dirty="0" smtClean="0"/>
          </a:p>
          <a:p>
            <a:pPr marL="914400" lvl="1" indent="-514350"/>
            <a:endParaRPr lang="it-IT"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19</a:t>
            </a:fld>
            <a:endParaRPr lang="it-IT"/>
          </a:p>
        </p:txBody>
      </p:sp>
    </p:spTree>
    <p:extLst>
      <p:ext uri="{BB962C8B-B14F-4D97-AF65-F5344CB8AC3E}">
        <p14:creationId xmlns:p14="http://schemas.microsoft.com/office/powerpoint/2010/main" val="18098662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23756"/>
          </a:xfrm>
        </p:spPr>
        <p:txBody>
          <a:bodyPr>
            <a:normAutofit fontScale="90000"/>
          </a:bodyPr>
          <a:lstStyle/>
          <a:p>
            <a:r>
              <a:rPr lang="it-IT" dirty="0" smtClean="0"/>
              <a:t>Origine e maturazione delle HDL</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FA61D6D4-3408-7444-968B-0E2E11989B4D}" type="slidenum">
              <a:rPr lang="it-IT" smtClean="0"/>
              <a:t>2</a:t>
            </a:fld>
            <a:endParaRPr lang="it-IT"/>
          </a:p>
        </p:txBody>
      </p:sp>
      <p:pic>
        <p:nvPicPr>
          <p:cNvPr id="8" name="Immagine 7"/>
          <p:cNvPicPr>
            <a:picLocks noChangeAspect="1"/>
          </p:cNvPicPr>
          <p:nvPr/>
        </p:nvPicPr>
        <p:blipFill>
          <a:blip r:embed="rId3"/>
          <a:stretch>
            <a:fillRect/>
          </a:stretch>
        </p:blipFill>
        <p:spPr>
          <a:xfrm>
            <a:off x="1362696" y="803644"/>
            <a:ext cx="6613551" cy="6054356"/>
          </a:xfrm>
          <a:prstGeom prst="rect">
            <a:avLst/>
          </a:prstGeom>
        </p:spPr>
      </p:pic>
      <p:sp>
        <p:nvSpPr>
          <p:cNvPr id="3" name="CasellaDiTesto 2"/>
          <p:cNvSpPr txBox="1"/>
          <p:nvPr/>
        </p:nvSpPr>
        <p:spPr>
          <a:xfrm>
            <a:off x="7742591" y="4058263"/>
            <a:ext cx="709787" cy="369332"/>
          </a:xfrm>
          <a:prstGeom prst="rect">
            <a:avLst/>
          </a:prstGeom>
          <a:noFill/>
        </p:spPr>
        <p:txBody>
          <a:bodyPr wrap="none" rtlCol="0">
            <a:spAutoFit/>
          </a:bodyPr>
          <a:lstStyle/>
          <a:p>
            <a:r>
              <a:rPr lang="it-IT" dirty="0" smtClean="0"/>
              <a:t>CETP, </a:t>
            </a:r>
            <a:endParaRPr lang="it-IT" dirty="0"/>
          </a:p>
        </p:txBody>
      </p:sp>
    </p:spTree>
    <p:extLst>
      <p:ext uri="{BB962C8B-B14F-4D97-AF65-F5344CB8AC3E}">
        <p14:creationId xmlns:p14="http://schemas.microsoft.com/office/powerpoint/2010/main" val="68777361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20</a:t>
            </a:fld>
            <a:endParaRPr lang="it-IT"/>
          </a:p>
        </p:txBody>
      </p:sp>
      <p:pic>
        <p:nvPicPr>
          <p:cNvPr id="7" name="Immagine 6"/>
          <p:cNvPicPr>
            <a:picLocks noChangeAspect="1"/>
          </p:cNvPicPr>
          <p:nvPr/>
        </p:nvPicPr>
        <p:blipFill>
          <a:blip r:embed="rId3"/>
          <a:stretch>
            <a:fillRect/>
          </a:stretch>
        </p:blipFill>
        <p:spPr>
          <a:xfrm>
            <a:off x="1460500" y="0"/>
            <a:ext cx="6211389" cy="6858000"/>
          </a:xfrm>
          <a:prstGeom prst="rect">
            <a:avLst/>
          </a:prstGeom>
        </p:spPr>
      </p:pic>
    </p:spTree>
    <p:extLst>
      <p:ext uri="{BB962C8B-B14F-4D97-AF65-F5344CB8AC3E}">
        <p14:creationId xmlns:p14="http://schemas.microsoft.com/office/powerpoint/2010/main" val="4051753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fontScale="90000"/>
          </a:bodyPr>
          <a:lstStyle/>
          <a:p>
            <a:r>
              <a:rPr lang="it-IT" dirty="0" smtClean="0"/>
              <a:t>Il microbiota intestinale produce un gran numero di acidi biliari secondari</a:t>
            </a:r>
            <a:endParaRPr lang="it-IT" dirty="0"/>
          </a:p>
        </p:txBody>
      </p:sp>
      <p:sp>
        <p:nvSpPr>
          <p:cNvPr id="2" name="Segnaposto data 1"/>
          <p:cNvSpPr>
            <a:spLocks noGrp="1"/>
          </p:cNvSpPr>
          <p:nvPr>
            <p:ph type="dt" sz="half" idx="10"/>
          </p:nvPr>
        </p:nvSpPr>
        <p:spPr/>
        <p:txBody>
          <a:bodyPr/>
          <a:lstStyle/>
          <a:p>
            <a:r>
              <a:rPr lang="it-IT" smtClean="0"/>
              <a:t>21/11/2019</a:t>
            </a:r>
            <a:endParaRPr lang="it-IT"/>
          </a:p>
        </p:txBody>
      </p:sp>
      <p:sp>
        <p:nvSpPr>
          <p:cNvPr id="3" name="Segnaposto piè di pagina 2"/>
          <p:cNvSpPr>
            <a:spLocks noGrp="1"/>
          </p:cNvSpPr>
          <p:nvPr>
            <p:ph type="ftr" sz="quarter" idx="11"/>
          </p:nvPr>
        </p:nvSpPr>
        <p:spPr/>
        <p:txBody>
          <a:bodyPr/>
          <a:lstStyle/>
          <a:p>
            <a:r>
              <a:rPr lang="it-IT" smtClean="0"/>
              <a:t>091FA - BIOCHIMICA APPLICATA MEDICA  </a:t>
            </a:r>
            <a:endParaRPr lang="it-IT"/>
          </a:p>
        </p:txBody>
      </p:sp>
      <p:sp>
        <p:nvSpPr>
          <p:cNvPr id="4" name="Segnaposto numero diapositiva 3"/>
          <p:cNvSpPr>
            <a:spLocks noGrp="1"/>
          </p:cNvSpPr>
          <p:nvPr>
            <p:ph type="sldNum" sz="quarter" idx="12"/>
          </p:nvPr>
        </p:nvSpPr>
        <p:spPr/>
        <p:txBody>
          <a:bodyPr/>
          <a:lstStyle/>
          <a:p>
            <a:fld id="{71D58B44-3DB8-7240-A88A-CF116F28A680}" type="slidenum">
              <a:rPr lang="it-IT" smtClean="0"/>
              <a:t>21</a:t>
            </a:fld>
            <a:endParaRPr lang="it-IT"/>
          </a:p>
        </p:txBody>
      </p:sp>
      <p:pic>
        <p:nvPicPr>
          <p:cNvPr id="7" name="Immagine 6"/>
          <p:cNvPicPr>
            <a:picLocks noChangeAspect="1"/>
          </p:cNvPicPr>
          <p:nvPr/>
        </p:nvPicPr>
        <p:blipFill>
          <a:blip r:embed="rId3"/>
          <a:stretch>
            <a:fillRect/>
          </a:stretch>
        </p:blipFill>
        <p:spPr>
          <a:xfrm>
            <a:off x="1066800" y="1646112"/>
            <a:ext cx="7188200" cy="4883083"/>
          </a:xfrm>
          <a:prstGeom prst="rect">
            <a:avLst/>
          </a:prstGeom>
        </p:spPr>
      </p:pic>
    </p:spTree>
    <p:extLst>
      <p:ext uri="{BB962C8B-B14F-4D97-AF65-F5344CB8AC3E}">
        <p14:creationId xmlns:p14="http://schemas.microsoft.com/office/powerpoint/2010/main" val="16858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05618"/>
            <a:ext cx="3383366" cy="2847181"/>
          </a:xfrm>
        </p:spPr>
        <p:txBody>
          <a:bodyPr>
            <a:noAutofit/>
          </a:bodyPr>
          <a:lstStyle/>
          <a:p>
            <a:r>
              <a:rPr lang="it-IT" sz="2800" dirty="0" smtClean="0"/>
              <a:t>Il 95% dei sali biliari è assorbito nell’intestino e ritorna la fegato con il sangue portale</a:t>
            </a:r>
            <a:endParaRPr lang="it-IT" sz="2800"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22</a:t>
            </a:fld>
            <a:endParaRPr lang="it-IT"/>
          </a:p>
        </p:txBody>
      </p:sp>
      <p:pic>
        <p:nvPicPr>
          <p:cNvPr id="6" name="Immagine 5"/>
          <p:cNvPicPr>
            <a:picLocks noChangeAspect="1"/>
          </p:cNvPicPr>
          <p:nvPr/>
        </p:nvPicPr>
        <p:blipFill>
          <a:blip r:embed="rId3"/>
          <a:stretch>
            <a:fillRect/>
          </a:stretch>
        </p:blipFill>
        <p:spPr>
          <a:xfrm>
            <a:off x="3840566" y="0"/>
            <a:ext cx="4846234" cy="6858000"/>
          </a:xfrm>
          <a:prstGeom prst="rect">
            <a:avLst/>
          </a:prstGeom>
        </p:spPr>
      </p:pic>
    </p:spTree>
    <p:extLst>
      <p:ext uri="{BB962C8B-B14F-4D97-AF65-F5344CB8AC3E}">
        <p14:creationId xmlns:p14="http://schemas.microsoft.com/office/powerpoint/2010/main" val="4121889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800" dirty="0" smtClean="0"/>
              <a:t>I sali biliari secondari transitano attraverso l’</a:t>
            </a:r>
            <a:r>
              <a:rPr lang="it-IT" sz="2800" dirty="0" err="1" smtClean="0"/>
              <a:t>enterocita</a:t>
            </a:r>
            <a:r>
              <a:rPr lang="it-IT" sz="2800" dirty="0" smtClean="0"/>
              <a:t> mediante trasportatori (non ATP-dipendenti)</a:t>
            </a:r>
            <a:endParaRPr lang="it-IT" sz="2800" dirty="0"/>
          </a:p>
        </p:txBody>
      </p:sp>
      <p:sp>
        <p:nvSpPr>
          <p:cNvPr id="7" name="Segnaposto contenuto 6"/>
          <p:cNvSpPr>
            <a:spLocks noGrp="1"/>
          </p:cNvSpPr>
          <p:nvPr>
            <p:ph idx="1"/>
          </p:nvPr>
        </p:nvSpPr>
        <p:spPr>
          <a:xfrm>
            <a:off x="457200" y="1600201"/>
            <a:ext cx="2870200" cy="3683000"/>
          </a:xfrm>
        </p:spPr>
        <p:txBody>
          <a:bodyPr>
            <a:normAutofit/>
          </a:bodyPr>
          <a:lstStyle/>
          <a:p>
            <a:r>
              <a:rPr lang="it-IT" sz="2400" dirty="0" smtClean="0"/>
              <a:t>Trasporto sodio-dipendente:</a:t>
            </a:r>
          </a:p>
          <a:p>
            <a:pPr lvl="1"/>
            <a:r>
              <a:rPr lang="it-IT" sz="2000" dirty="0" smtClean="0"/>
              <a:t>NTCP</a:t>
            </a:r>
          </a:p>
          <a:p>
            <a:pPr lvl="1"/>
            <a:r>
              <a:rPr lang="it-IT" sz="2000" dirty="0" smtClean="0"/>
              <a:t>-</a:t>
            </a:r>
            <a:r>
              <a:rPr lang="it-IT" sz="2000" dirty="0" err="1" smtClean="0"/>
              <a:t>mEH</a:t>
            </a:r>
            <a:endParaRPr lang="it-IT" sz="2000" dirty="0" smtClean="0"/>
          </a:p>
          <a:p>
            <a:r>
              <a:rPr lang="it-IT" sz="2400" dirty="0" err="1" smtClean="0"/>
              <a:t>Transporto</a:t>
            </a:r>
            <a:r>
              <a:rPr lang="it-IT" sz="2400" dirty="0" smtClean="0"/>
              <a:t> sodio-indipendente</a:t>
            </a:r>
          </a:p>
          <a:p>
            <a:pPr lvl="1"/>
            <a:r>
              <a:rPr lang="it-IT" sz="2000" dirty="0" smtClean="0"/>
              <a:t>OATP</a:t>
            </a:r>
            <a:endParaRPr lang="it-IT" sz="2000"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23</a:t>
            </a:fld>
            <a:endParaRPr lang="it-IT"/>
          </a:p>
        </p:txBody>
      </p:sp>
      <p:pic>
        <p:nvPicPr>
          <p:cNvPr id="6" name="Immagine 5"/>
          <p:cNvPicPr>
            <a:picLocks noChangeAspect="1"/>
          </p:cNvPicPr>
          <p:nvPr/>
        </p:nvPicPr>
        <p:blipFill>
          <a:blip r:embed="rId3"/>
          <a:stretch>
            <a:fillRect/>
          </a:stretch>
        </p:blipFill>
        <p:spPr>
          <a:xfrm>
            <a:off x="3124200" y="1417638"/>
            <a:ext cx="5232400" cy="4851400"/>
          </a:xfrm>
          <a:prstGeom prst="rect">
            <a:avLst/>
          </a:prstGeom>
        </p:spPr>
      </p:pic>
    </p:spTree>
    <p:extLst>
      <p:ext uri="{BB962C8B-B14F-4D97-AF65-F5344CB8AC3E}">
        <p14:creationId xmlns:p14="http://schemas.microsoft.com/office/powerpoint/2010/main" val="2999306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60400"/>
            <a:ext cx="7772400" cy="1470025"/>
          </a:xfrm>
        </p:spPr>
        <p:txBody>
          <a:bodyPr>
            <a:normAutofit fontScale="90000"/>
          </a:bodyPr>
          <a:lstStyle/>
          <a:p>
            <a:r>
              <a:rPr lang="it-IT" dirty="0" smtClean="0"/>
              <a:t>I trasportatori di membrana dei sali biliari trasportano i farmaci nelle cellule</a:t>
            </a:r>
            <a:endParaRPr lang="it-IT" dirty="0"/>
          </a:p>
        </p:txBody>
      </p:sp>
      <p:sp>
        <p:nvSpPr>
          <p:cNvPr id="3" name="Sottotitolo 2"/>
          <p:cNvSpPr>
            <a:spLocks noGrp="1"/>
          </p:cNvSpPr>
          <p:nvPr>
            <p:ph type="subTitle" idx="1"/>
          </p:nvPr>
        </p:nvSpPr>
        <p:spPr>
          <a:xfrm>
            <a:off x="1371600" y="2362200"/>
            <a:ext cx="6400800" cy="863600"/>
          </a:xfrm>
        </p:spPr>
        <p:txBody>
          <a:bodyPr/>
          <a:lstStyle/>
          <a:p>
            <a:r>
              <a:rPr lang="it-IT" dirty="0" smtClean="0"/>
              <a:t>influenzano la farmacocinetica </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24</a:t>
            </a:fld>
            <a:endParaRPr lang="it-IT"/>
          </a:p>
        </p:txBody>
      </p:sp>
      <p:pic>
        <p:nvPicPr>
          <p:cNvPr id="7" name="Immagine 6"/>
          <p:cNvPicPr>
            <a:picLocks noChangeAspect="1"/>
          </p:cNvPicPr>
          <p:nvPr/>
        </p:nvPicPr>
        <p:blipFill>
          <a:blip r:embed="rId2"/>
          <a:stretch>
            <a:fillRect/>
          </a:stretch>
        </p:blipFill>
        <p:spPr>
          <a:xfrm>
            <a:off x="3679292" y="2806700"/>
            <a:ext cx="2340508" cy="3340100"/>
          </a:xfrm>
          <a:prstGeom prst="rect">
            <a:avLst/>
          </a:prstGeom>
        </p:spPr>
      </p:pic>
    </p:spTree>
    <p:extLst>
      <p:ext uri="{BB962C8B-B14F-4D97-AF65-F5344CB8AC3E}">
        <p14:creationId xmlns:p14="http://schemas.microsoft.com/office/powerpoint/2010/main" val="3302780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25</a:t>
            </a:fld>
            <a:endParaRPr lang="it-IT"/>
          </a:p>
        </p:txBody>
      </p:sp>
      <p:pic>
        <p:nvPicPr>
          <p:cNvPr id="7" name="Immagine 6"/>
          <p:cNvPicPr>
            <a:picLocks noChangeAspect="1"/>
          </p:cNvPicPr>
          <p:nvPr/>
        </p:nvPicPr>
        <p:blipFill>
          <a:blip r:embed="rId3"/>
          <a:stretch>
            <a:fillRect/>
          </a:stretch>
        </p:blipFill>
        <p:spPr>
          <a:xfrm>
            <a:off x="153895" y="508000"/>
            <a:ext cx="8698005" cy="5645150"/>
          </a:xfrm>
          <a:prstGeom prst="rect">
            <a:avLst/>
          </a:prstGeom>
        </p:spPr>
      </p:pic>
    </p:spTree>
    <p:extLst>
      <p:ext uri="{BB962C8B-B14F-4D97-AF65-F5344CB8AC3E}">
        <p14:creationId xmlns:p14="http://schemas.microsoft.com/office/powerpoint/2010/main" val="54395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Autofit/>
          </a:bodyPr>
          <a:lstStyle/>
          <a:p>
            <a:r>
              <a:rPr lang="it-IT" sz="3200" dirty="0" smtClean="0"/>
              <a:t>Trasportatori </a:t>
            </a:r>
            <a:r>
              <a:rPr lang="it-IT" sz="3200" dirty="0"/>
              <a:t>che influenzano l'assorbimento e l'escrezione </a:t>
            </a:r>
            <a:r>
              <a:rPr lang="it-IT" sz="3200" dirty="0" smtClean="0"/>
              <a:t>epatica di farmaci</a:t>
            </a:r>
            <a:endParaRPr lang="it-IT" sz="3200"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26</a:t>
            </a:fld>
            <a:endParaRPr lang="it-IT"/>
          </a:p>
        </p:txBody>
      </p:sp>
      <p:pic>
        <p:nvPicPr>
          <p:cNvPr id="9" name="Immagine 8"/>
          <p:cNvPicPr>
            <a:picLocks noChangeAspect="1"/>
          </p:cNvPicPr>
          <p:nvPr/>
        </p:nvPicPr>
        <p:blipFill>
          <a:blip r:embed="rId3"/>
          <a:stretch>
            <a:fillRect/>
          </a:stretch>
        </p:blipFill>
        <p:spPr>
          <a:xfrm>
            <a:off x="2184400" y="1782763"/>
            <a:ext cx="4827730" cy="4938712"/>
          </a:xfrm>
          <a:prstGeom prst="rect">
            <a:avLst/>
          </a:prstGeom>
        </p:spPr>
      </p:pic>
    </p:spTree>
    <p:extLst>
      <p:ext uri="{BB962C8B-B14F-4D97-AF65-F5344CB8AC3E}">
        <p14:creationId xmlns:p14="http://schemas.microsoft.com/office/powerpoint/2010/main" val="299295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ctrTitle"/>
          </p:nvPr>
        </p:nvSpPr>
        <p:spPr/>
        <p:txBody>
          <a:bodyPr/>
          <a:lstStyle/>
          <a:p>
            <a:r>
              <a:rPr lang="it-IT" dirty="0" smtClean="0"/>
              <a:t>Gli OATP sono </a:t>
            </a:r>
            <a:r>
              <a:rPr lang="it-IT" dirty="0" err="1" smtClean="0"/>
              <a:t>multispecifici</a:t>
            </a:r>
            <a:endParaRPr lang="it-IT" dirty="0"/>
          </a:p>
        </p:txBody>
      </p:sp>
      <p:sp>
        <p:nvSpPr>
          <p:cNvPr id="7" name="Sottotitolo 6"/>
          <p:cNvSpPr>
            <a:spLocks noGrp="1"/>
          </p:cNvSpPr>
          <p:nvPr>
            <p:ph type="subTitle" idx="1"/>
          </p:nvPr>
        </p:nvSpPr>
        <p:spPr/>
        <p:txBody>
          <a:bodyPr/>
          <a:lstStyle/>
          <a:p>
            <a:endParaRPr lang="it-IT"/>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27</a:t>
            </a:fld>
            <a:endParaRPr lang="it-IT"/>
          </a:p>
        </p:txBody>
      </p:sp>
    </p:spTree>
    <p:extLst>
      <p:ext uri="{BB962C8B-B14F-4D97-AF65-F5344CB8AC3E}">
        <p14:creationId xmlns:p14="http://schemas.microsoft.com/office/powerpoint/2010/main" val="1107248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51202"/>
            <a:ext cx="7772400" cy="1470025"/>
          </a:xfrm>
        </p:spPr>
        <p:txBody>
          <a:bodyPr>
            <a:normAutofit/>
          </a:bodyPr>
          <a:lstStyle/>
          <a:p>
            <a:r>
              <a:rPr lang="it-IT" dirty="0" err="1" smtClean="0"/>
              <a:t>Chemical</a:t>
            </a:r>
            <a:r>
              <a:rPr lang="it-IT" dirty="0" smtClean="0"/>
              <a:t> </a:t>
            </a:r>
            <a:r>
              <a:rPr lang="it-IT" dirty="0" err="1" smtClean="0"/>
              <a:t>scaffolds</a:t>
            </a:r>
            <a:r>
              <a:rPr lang="it-IT" dirty="0" smtClean="0"/>
              <a:t> </a:t>
            </a:r>
            <a:r>
              <a:rPr lang="it-IT" dirty="0" err="1" smtClean="0"/>
              <a:t>recognised</a:t>
            </a:r>
            <a:r>
              <a:rPr lang="it-IT" dirty="0" smtClean="0"/>
              <a:t> by </a:t>
            </a:r>
            <a:r>
              <a:rPr lang="it-IT" dirty="0" err="1" smtClean="0"/>
              <a:t>OATPs</a:t>
            </a:r>
            <a:endParaRPr lang="it-IT" dirty="0"/>
          </a:p>
        </p:txBody>
      </p:sp>
      <p:sp>
        <p:nvSpPr>
          <p:cNvPr id="7" name="Sottotitolo 6"/>
          <p:cNvSpPr>
            <a:spLocks noGrp="1"/>
          </p:cNvSpPr>
          <p:nvPr>
            <p:ph type="subTitle" idx="1"/>
          </p:nvPr>
        </p:nvSpPr>
        <p:spPr>
          <a:xfrm>
            <a:off x="1371600" y="4812594"/>
            <a:ext cx="6400800" cy="1010356"/>
          </a:xfrm>
        </p:spPr>
        <p:txBody>
          <a:bodyPr>
            <a:normAutofit lnSpcReduction="10000"/>
          </a:bodyPr>
          <a:lstStyle/>
          <a:p>
            <a:r>
              <a:rPr lang="it-IT" dirty="0" smtClean="0">
                <a:solidFill>
                  <a:srgbClr val="000000"/>
                </a:solidFill>
              </a:rPr>
              <a:t>“</a:t>
            </a:r>
            <a:r>
              <a:rPr lang="it-IT" i="1" dirty="0" smtClean="0">
                <a:solidFill>
                  <a:srgbClr val="000000"/>
                </a:solidFill>
              </a:rPr>
              <a:t>OATP </a:t>
            </a:r>
            <a:r>
              <a:rPr lang="it-IT" i="1" dirty="0" err="1">
                <a:solidFill>
                  <a:srgbClr val="000000"/>
                </a:solidFill>
              </a:rPr>
              <a:t>ligands</a:t>
            </a:r>
            <a:r>
              <a:rPr lang="it-IT" i="1" dirty="0">
                <a:solidFill>
                  <a:srgbClr val="000000"/>
                </a:solidFill>
              </a:rPr>
              <a:t> are </a:t>
            </a:r>
            <a:r>
              <a:rPr lang="it-IT" i="1" dirty="0" err="1">
                <a:solidFill>
                  <a:srgbClr val="000000"/>
                </a:solidFill>
              </a:rPr>
              <a:t>structurally</a:t>
            </a:r>
            <a:r>
              <a:rPr lang="it-IT" i="1" dirty="0">
                <a:solidFill>
                  <a:srgbClr val="000000"/>
                </a:solidFill>
              </a:rPr>
              <a:t> </a:t>
            </a:r>
            <a:r>
              <a:rPr lang="it-IT" i="1" dirty="0" err="1">
                <a:solidFill>
                  <a:srgbClr val="000000"/>
                </a:solidFill>
              </a:rPr>
              <a:t>highly</a:t>
            </a:r>
            <a:r>
              <a:rPr lang="it-IT" i="1" dirty="0">
                <a:solidFill>
                  <a:srgbClr val="000000"/>
                </a:solidFill>
              </a:rPr>
              <a:t> diverse </a:t>
            </a:r>
            <a:r>
              <a:rPr lang="it-IT" i="1" dirty="0" err="1" smtClean="0">
                <a:solidFill>
                  <a:srgbClr val="000000"/>
                </a:solidFill>
              </a:rPr>
              <a:t>compounds</a:t>
            </a:r>
            <a:r>
              <a:rPr lang="it-IT" dirty="0" smtClean="0">
                <a:solidFill>
                  <a:srgbClr val="000000"/>
                </a:solidFill>
              </a:rPr>
              <a:t>”</a:t>
            </a:r>
            <a:endParaRPr lang="it-IT" dirty="0">
              <a:solidFill>
                <a:srgbClr val="000000"/>
              </a:solidFill>
            </a:endParaRPr>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E3F4A32D-2C56-5F49-B868-94A7269FA769}" type="slidenum">
              <a:rPr lang="it-IT" smtClean="0"/>
              <a:t>28</a:t>
            </a:fld>
            <a:endParaRPr lang="it-IT"/>
          </a:p>
        </p:txBody>
      </p:sp>
      <p:pic>
        <p:nvPicPr>
          <p:cNvPr id="6" name="Immagine 5"/>
          <p:cNvPicPr>
            <a:picLocks noChangeAspect="1"/>
          </p:cNvPicPr>
          <p:nvPr/>
        </p:nvPicPr>
        <p:blipFill>
          <a:blip r:embed="rId2"/>
          <a:stretch>
            <a:fillRect/>
          </a:stretch>
        </p:blipFill>
        <p:spPr>
          <a:xfrm>
            <a:off x="974129" y="2034117"/>
            <a:ext cx="7124237" cy="2798233"/>
          </a:xfrm>
          <a:prstGeom prst="rect">
            <a:avLst/>
          </a:prstGeom>
        </p:spPr>
      </p:pic>
    </p:spTree>
    <p:extLst>
      <p:ext uri="{BB962C8B-B14F-4D97-AF65-F5344CB8AC3E}">
        <p14:creationId xmlns:p14="http://schemas.microsoft.com/office/powerpoint/2010/main" val="23657164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274638"/>
            <a:ext cx="8229600" cy="628473"/>
          </a:xfrm>
        </p:spPr>
        <p:txBody>
          <a:bodyPr>
            <a:normAutofit/>
          </a:bodyPr>
          <a:lstStyle/>
          <a:p>
            <a:r>
              <a:rPr lang="it-IT" sz="3200" dirty="0" smtClean="0"/>
              <a:t>The </a:t>
            </a:r>
            <a:r>
              <a:rPr lang="it-IT" sz="3200" dirty="0" err="1" smtClean="0"/>
              <a:t>chemical</a:t>
            </a:r>
            <a:r>
              <a:rPr lang="it-IT" sz="3200" dirty="0" smtClean="0"/>
              <a:t> </a:t>
            </a:r>
            <a:r>
              <a:rPr lang="it-IT" sz="3200" dirty="0" err="1" smtClean="0"/>
              <a:t>scaffold</a:t>
            </a:r>
            <a:r>
              <a:rPr lang="it-IT" sz="3200" dirty="0" smtClean="0"/>
              <a:t> for </a:t>
            </a:r>
            <a:r>
              <a:rPr lang="it-IT" sz="3200" dirty="0" err="1" smtClean="0"/>
              <a:t>binding</a:t>
            </a:r>
            <a:r>
              <a:rPr lang="it-IT" sz="3200" dirty="0" smtClean="0"/>
              <a:t> </a:t>
            </a:r>
            <a:r>
              <a:rPr lang="it-IT" sz="3200" dirty="0" err="1" smtClean="0"/>
              <a:t>OATPs</a:t>
            </a:r>
            <a:endParaRPr lang="it-IT" sz="3200"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E3F4A32D-2C56-5F49-B868-94A7269FA769}" type="slidenum">
              <a:rPr lang="it-IT" smtClean="0"/>
              <a:t>29</a:t>
            </a:fld>
            <a:endParaRPr lang="it-IT"/>
          </a:p>
        </p:txBody>
      </p:sp>
      <p:pic>
        <p:nvPicPr>
          <p:cNvPr id="8" name="Immagine 7"/>
          <p:cNvPicPr>
            <a:picLocks noChangeAspect="1"/>
          </p:cNvPicPr>
          <p:nvPr/>
        </p:nvPicPr>
        <p:blipFill>
          <a:blip r:embed="rId2"/>
          <a:stretch>
            <a:fillRect/>
          </a:stretch>
        </p:blipFill>
        <p:spPr>
          <a:xfrm>
            <a:off x="1397000" y="1053395"/>
            <a:ext cx="6350000" cy="5105400"/>
          </a:xfrm>
          <a:prstGeom prst="rect">
            <a:avLst/>
          </a:prstGeom>
        </p:spPr>
      </p:pic>
      <p:sp>
        <p:nvSpPr>
          <p:cNvPr id="9" name="CasellaDiTesto 8"/>
          <p:cNvSpPr txBox="1"/>
          <p:nvPr/>
        </p:nvSpPr>
        <p:spPr>
          <a:xfrm>
            <a:off x="558220" y="5164667"/>
            <a:ext cx="3121750" cy="1169551"/>
          </a:xfrm>
          <a:prstGeom prst="rect">
            <a:avLst/>
          </a:prstGeom>
          <a:noFill/>
        </p:spPr>
        <p:txBody>
          <a:bodyPr wrap="square" rtlCol="0">
            <a:spAutoFit/>
          </a:bodyPr>
          <a:lstStyle/>
          <a:p>
            <a:r>
              <a:rPr lang="it-IT" sz="1000" dirty="0"/>
              <a:t>Figure 3. </a:t>
            </a:r>
            <a:r>
              <a:rPr lang="it-IT" sz="1000" dirty="0" err="1"/>
              <a:t>Enriched</a:t>
            </a:r>
            <a:r>
              <a:rPr lang="it-IT" sz="1000" dirty="0"/>
              <a:t> </a:t>
            </a:r>
            <a:r>
              <a:rPr lang="it-IT" sz="1000" dirty="0" err="1"/>
              <a:t>scaffolds</a:t>
            </a:r>
            <a:r>
              <a:rPr lang="it-IT" sz="1000" dirty="0"/>
              <a:t> (</a:t>
            </a:r>
            <a:r>
              <a:rPr lang="it-IT" sz="1000" dirty="0" err="1"/>
              <a:t>p</a:t>
            </a:r>
            <a:r>
              <a:rPr lang="it-IT" sz="1000" dirty="0"/>
              <a:t> &lt; 0.05) for </a:t>
            </a:r>
            <a:r>
              <a:rPr lang="it-IT" sz="1000" dirty="0" err="1"/>
              <a:t>hepatic</a:t>
            </a:r>
            <a:r>
              <a:rPr lang="it-IT" sz="1000" dirty="0"/>
              <a:t> OATP </a:t>
            </a:r>
            <a:r>
              <a:rPr lang="it-IT" sz="1000" dirty="0" err="1"/>
              <a:t>inhibitors</a:t>
            </a:r>
            <a:r>
              <a:rPr lang="it-IT" sz="1000" dirty="0"/>
              <a:t> </a:t>
            </a:r>
            <a:r>
              <a:rPr lang="it-IT" sz="1000" dirty="0" err="1"/>
              <a:t>grouped</a:t>
            </a:r>
            <a:r>
              <a:rPr lang="it-IT" sz="1000" dirty="0"/>
              <a:t> by </a:t>
            </a:r>
            <a:r>
              <a:rPr lang="it-IT" sz="1000" dirty="0" err="1"/>
              <a:t>their</a:t>
            </a:r>
            <a:r>
              <a:rPr lang="it-IT" sz="1000" dirty="0"/>
              <a:t> </a:t>
            </a:r>
            <a:r>
              <a:rPr lang="it-IT" sz="1000" dirty="0" err="1"/>
              <a:t>pharmacological</a:t>
            </a:r>
            <a:r>
              <a:rPr lang="it-IT" sz="1000" dirty="0"/>
              <a:t> </a:t>
            </a:r>
            <a:r>
              <a:rPr lang="it-IT" sz="1000" dirty="0" err="1"/>
              <a:t>profiles</a:t>
            </a:r>
            <a:r>
              <a:rPr lang="it-IT" sz="1000" dirty="0"/>
              <a:t> with </a:t>
            </a:r>
            <a:r>
              <a:rPr lang="it-IT" sz="1000" dirty="0" err="1"/>
              <a:t>respect</a:t>
            </a:r>
            <a:r>
              <a:rPr lang="it-IT" sz="1000" dirty="0"/>
              <a:t> to </a:t>
            </a:r>
            <a:r>
              <a:rPr lang="it-IT" sz="1000" dirty="0" err="1"/>
              <a:t>hepatic</a:t>
            </a:r>
            <a:r>
              <a:rPr lang="it-IT" sz="1000" dirty="0"/>
              <a:t> </a:t>
            </a:r>
            <a:r>
              <a:rPr lang="it-IT" sz="1000" dirty="0" err="1"/>
              <a:t>OATPs</a:t>
            </a:r>
            <a:r>
              <a:rPr lang="it-IT" sz="1000" dirty="0"/>
              <a:t>. </a:t>
            </a:r>
            <a:r>
              <a:rPr lang="it-IT" sz="1000" dirty="0" err="1"/>
              <a:t>Numbers</a:t>
            </a:r>
            <a:r>
              <a:rPr lang="it-IT" sz="1000" dirty="0"/>
              <a:t> in </a:t>
            </a:r>
            <a:r>
              <a:rPr lang="it-IT" sz="1000" dirty="0" err="1"/>
              <a:t>pink</a:t>
            </a:r>
            <a:r>
              <a:rPr lang="it-IT" sz="1000" dirty="0"/>
              <a:t> </a:t>
            </a:r>
            <a:r>
              <a:rPr lang="it-IT" sz="1000" dirty="0" err="1"/>
              <a:t>circles</a:t>
            </a:r>
            <a:r>
              <a:rPr lang="it-IT" sz="1000" dirty="0"/>
              <a:t> are the </a:t>
            </a:r>
            <a:r>
              <a:rPr lang="it-IT" sz="1000" dirty="0" err="1"/>
              <a:t>numbers</a:t>
            </a:r>
            <a:r>
              <a:rPr lang="it-IT" sz="1000" dirty="0"/>
              <a:t> of </a:t>
            </a:r>
            <a:r>
              <a:rPr lang="it-IT" sz="1000" dirty="0" err="1"/>
              <a:t>associated</a:t>
            </a:r>
            <a:r>
              <a:rPr lang="it-IT" sz="1000" dirty="0"/>
              <a:t> </a:t>
            </a:r>
            <a:r>
              <a:rPr lang="it-IT" sz="1000" dirty="0" err="1"/>
              <a:t>compounds</a:t>
            </a:r>
            <a:r>
              <a:rPr lang="it-IT" sz="1000" dirty="0"/>
              <a:t> for the </a:t>
            </a:r>
            <a:r>
              <a:rPr lang="it-IT" sz="1000" dirty="0" err="1"/>
              <a:t>respective</a:t>
            </a:r>
            <a:r>
              <a:rPr lang="it-IT" sz="1000" dirty="0"/>
              <a:t> </a:t>
            </a:r>
            <a:r>
              <a:rPr lang="it-IT" sz="1000" dirty="0" err="1"/>
              <a:t>scaffold</a:t>
            </a:r>
            <a:r>
              <a:rPr lang="it-IT" sz="1000" dirty="0"/>
              <a:t> clusters</a:t>
            </a:r>
            <a:r>
              <a:rPr lang="it-IT" sz="1000" dirty="0" smtClean="0"/>
              <a:t>.</a:t>
            </a:r>
          </a:p>
          <a:p>
            <a:endParaRPr lang="it-IT" sz="1000" dirty="0"/>
          </a:p>
          <a:p>
            <a:r>
              <a:rPr lang="nb-NO" sz="1000" dirty="0"/>
              <a:t>J. </a:t>
            </a:r>
            <a:r>
              <a:rPr lang="nb-NO" sz="1000" dirty="0" err="1"/>
              <a:t>Chem</a:t>
            </a:r>
            <a:r>
              <a:rPr lang="nb-NO" sz="1000" dirty="0"/>
              <a:t>. Inf. Model.20195951811-1825</a:t>
            </a:r>
            <a:endParaRPr lang="it-IT" sz="1000" dirty="0"/>
          </a:p>
        </p:txBody>
      </p:sp>
    </p:spTree>
    <p:extLst>
      <p:ext uri="{BB962C8B-B14F-4D97-AF65-F5344CB8AC3E}">
        <p14:creationId xmlns:p14="http://schemas.microsoft.com/office/powerpoint/2010/main" val="3697033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1787309"/>
          </a:xfrm>
        </p:spPr>
        <p:txBody>
          <a:bodyPr>
            <a:noAutofit/>
          </a:bodyPr>
          <a:lstStyle/>
          <a:p>
            <a:r>
              <a:rPr lang="it-IT" sz="3200" dirty="0" err="1"/>
              <a:t>Cholesteryl</a:t>
            </a:r>
            <a:r>
              <a:rPr lang="it-IT" sz="3200" dirty="0"/>
              <a:t> Ester Transfer </a:t>
            </a:r>
            <a:r>
              <a:rPr lang="it-IT" sz="3200" dirty="0" err="1" smtClean="0"/>
              <a:t>Protein</a:t>
            </a:r>
            <a:r>
              <a:rPr lang="it-IT" sz="3200" dirty="0" smtClean="0"/>
              <a:t>, CEPT</a:t>
            </a:r>
            <a:r>
              <a:rPr lang="it-IT" sz="3200" dirty="0"/>
              <a:t/>
            </a:r>
            <a:br>
              <a:rPr lang="it-IT" sz="3200" dirty="0"/>
            </a:br>
            <a:r>
              <a:rPr lang="it-IT" sz="2400" dirty="0" smtClean="0"/>
              <a:t>promuove lo scambio di </a:t>
            </a:r>
            <a:r>
              <a:rPr lang="it-IT" sz="2400" u="sng" dirty="0" smtClean="0"/>
              <a:t>lipidi complessi </a:t>
            </a:r>
            <a:r>
              <a:rPr lang="it-IT" sz="2400" dirty="0" smtClean="0"/>
              <a:t>tra lipoproteine</a:t>
            </a:r>
            <a:br>
              <a:rPr lang="it-IT" sz="2400" dirty="0" smtClean="0"/>
            </a:br>
            <a:r>
              <a:rPr lang="it-IT" sz="3200" i="1" dirty="0" smtClean="0"/>
              <a:t>esteri del colesterolo e </a:t>
            </a:r>
            <a:r>
              <a:rPr lang="it-IT" sz="3200" i="1" dirty="0" err="1" smtClean="0"/>
              <a:t>triacilglcerolo</a:t>
            </a:r>
            <a:endParaRPr lang="it-IT" sz="3200" i="1" dirty="0" smtClean="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3</a:t>
            </a:fld>
            <a:endParaRPr lang="it-IT"/>
          </a:p>
        </p:txBody>
      </p:sp>
      <p:pic>
        <p:nvPicPr>
          <p:cNvPr id="6" name="Immagine 5"/>
          <p:cNvPicPr>
            <a:picLocks noChangeAspect="1"/>
          </p:cNvPicPr>
          <p:nvPr/>
        </p:nvPicPr>
        <p:blipFill>
          <a:blip r:embed="rId3"/>
          <a:stretch>
            <a:fillRect/>
          </a:stretch>
        </p:blipFill>
        <p:spPr>
          <a:xfrm>
            <a:off x="1499943" y="2211371"/>
            <a:ext cx="6294727" cy="4294403"/>
          </a:xfrm>
          <a:prstGeom prst="rect">
            <a:avLst/>
          </a:prstGeom>
        </p:spPr>
      </p:pic>
    </p:spTree>
    <p:extLst>
      <p:ext uri="{BB962C8B-B14F-4D97-AF65-F5344CB8AC3E}">
        <p14:creationId xmlns:p14="http://schemas.microsoft.com/office/powerpoint/2010/main" val="303041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Dimostrazione farmacocinetica di interazioni farmaco-farmaco</a:t>
            </a:r>
            <a:endParaRPr lang="it-IT"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E3F4A32D-2C56-5F49-B868-94A7269FA769}" type="slidenum">
              <a:rPr lang="it-IT" smtClean="0"/>
              <a:t>30</a:t>
            </a:fld>
            <a:endParaRPr lang="it-IT"/>
          </a:p>
        </p:txBody>
      </p:sp>
      <p:pic>
        <p:nvPicPr>
          <p:cNvPr id="6" name="Immagine 5"/>
          <p:cNvPicPr>
            <a:picLocks noChangeAspect="1"/>
          </p:cNvPicPr>
          <p:nvPr/>
        </p:nvPicPr>
        <p:blipFill>
          <a:blip r:embed="rId3"/>
          <a:stretch>
            <a:fillRect/>
          </a:stretch>
        </p:blipFill>
        <p:spPr>
          <a:xfrm>
            <a:off x="0" y="1573329"/>
            <a:ext cx="9144000" cy="5148146"/>
          </a:xfrm>
          <a:prstGeom prst="rect">
            <a:avLst/>
          </a:prstGeom>
        </p:spPr>
      </p:pic>
    </p:spTree>
    <p:extLst>
      <p:ext uri="{BB962C8B-B14F-4D97-AF65-F5344CB8AC3E}">
        <p14:creationId xmlns:p14="http://schemas.microsoft.com/office/powerpoint/2010/main" val="40520273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6"/>
          <p:cNvSpPr>
            <a:spLocks noGrp="1"/>
          </p:cNvSpPr>
          <p:nvPr>
            <p:ph type="ctrTitle"/>
          </p:nvPr>
        </p:nvSpPr>
        <p:spPr/>
        <p:txBody>
          <a:bodyPr/>
          <a:lstStyle/>
          <a:p>
            <a:r>
              <a:rPr lang="it-IT">
                <a:latin typeface="Calibri" charset="0"/>
              </a:rPr>
              <a:t>Descriviamo i fenomeni di trasporto importanti in biologia</a:t>
            </a:r>
          </a:p>
        </p:txBody>
      </p:sp>
      <p:sp>
        <p:nvSpPr>
          <p:cNvPr id="8" name="Sottotitolo 7"/>
          <p:cNvSpPr>
            <a:spLocks noGrp="1"/>
          </p:cNvSpPr>
          <p:nvPr>
            <p:ph type="subTitle" idx="1"/>
          </p:nvPr>
        </p:nvSpPr>
        <p:spPr/>
        <p:txBody>
          <a:bodyPr/>
          <a:lstStyle/>
          <a:p>
            <a:pPr>
              <a:defRPr/>
            </a:pPr>
            <a:r>
              <a:rPr lang="it-IT" dirty="0" smtClean="0"/>
              <a:t>Quasi tutti sono mediati da trasportatori</a:t>
            </a:r>
            <a:endParaRPr lang="it-IT" dirty="0"/>
          </a:p>
        </p:txBody>
      </p:sp>
      <p:sp>
        <p:nvSpPr>
          <p:cNvPr id="38915"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8916"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891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E714F5-EFF2-BC49-8526-7DDB0C1A05F1}" type="slidenum">
              <a:rPr lang="it-IT" sz="1200">
                <a:solidFill>
                  <a:srgbClr val="898989"/>
                </a:solidFill>
                <a:latin typeface="Calibri" charset="0"/>
              </a:rPr>
              <a:pPr/>
              <a:t>31</a:t>
            </a:fld>
            <a:endParaRPr lang="it-IT" sz="1200">
              <a:solidFill>
                <a:srgbClr val="898989"/>
              </a:solidFill>
              <a:latin typeface="Calibri" charset="0"/>
            </a:endParaRPr>
          </a:p>
        </p:txBody>
      </p:sp>
    </p:spTree>
    <p:extLst>
      <p:ext uri="{BB962C8B-B14F-4D97-AF65-F5344CB8AC3E}">
        <p14:creationId xmlns:p14="http://schemas.microsoft.com/office/powerpoint/2010/main" val="774395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title"/>
          </p:nvPr>
        </p:nvSpPr>
        <p:spPr/>
        <p:txBody>
          <a:bodyPr>
            <a:normAutofit fontScale="90000"/>
          </a:bodyPr>
          <a:lstStyle/>
          <a:p>
            <a:r>
              <a:rPr lang="it-IT">
                <a:latin typeface="Calibri" charset="0"/>
              </a:rPr>
              <a:t>I diversi tipi di trasporto di membrana</a:t>
            </a:r>
          </a:p>
        </p:txBody>
      </p:sp>
      <p:sp>
        <p:nvSpPr>
          <p:cNvPr id="3" name="Segnaposto contenuto 2"/>
          <p:cNvSpPr>
            <a:spLocks noGrp="1"/>
          </p:cNvSpPr>
          <p:nvPr>
            <p:ph idx="1"/>
          </p:nvPr>
        </p:nvSpPr>
        <p:spPr>
          <a:xfrm>
            <a:off x="457200" y="1600200"/>
            <a:ext cx="8229600" cy="4651375"/>
          </a:xfrm>
        </p:spPr>
        <p:txBody>
          <a:bodyPr/>
          <a:lstStyle/>
          <a:p>
            <a:pPr marL="514350" indent="-514350">
              <a:buFont typeface="+mj-lt"/>
              <a:buAutoNum type="arabicPeriod"/>
              <a:defRPr/>
            </a:pPr>
            <a:r>
              <a:rPr lang="it-IT" b="1" dirty="0" smtClean="0"/>
              <a:t>Diffusione passiva</a:t>
            </a:r>
          </a:p>
          <a:p>
            <a:pPr marL="857250" lvl="1" indent="-457200">
              <a:defRPr/>
            </a:pPr>
            <a:r>
              <a:rPr lang="it-IT" dirty="0" smtClean="0"/>
              <a:t>segue il gradiente di concentrazione</a:t>
            </a:r>
          </a:p>
          <a:p>
            <a:pPr marL="514350" indent="-514350">
              <a:buFont typeface="+mj-lt"/>
              <a:buAutoNum type="arabicPeriod"/>
              <a:defRPr/>
            </a:pPr>
            <a:r>
              <a:rPr lang="it-IT" b="1" dirty="0" smtClean="0"/>
              <a:t>Diffusione facilitata</a:t>
            </a:r>
          </a:p>
          <a:p>
            <a:pPr marL="903288" lvl="1" indent="-446088">
              <a:defRPr/>
            </a:pPr>
            <a:r>
              <a:rPr lang="it-IT" dirty="0" smtClean="0"/>
              <a:t>segue il gradiente di concentrazione</a:t>
            </a:r>
            <a:endParaRPr lang="it-IT" b="1" dirty="0" smtClean="0"/>
          </a:p>
          <a:p>
            <a:pPr marL="514350" indent="-514350">
              <a:buFont typeface="+mj-lt"/>
              <a:buAutoNum type="arabicPeriod"/>
              <a:defRPr/>
            </a:pPr>
            <a:r>
              <a:rPr lang="it-IT" b="1" dirty="0" smtClean="0"/>
              <a:t>Trasporto attivo</a:t>
            </a:r>
          </a:p>
          <a:p>
            <a:pPr lvl="1">
              <a:defRPr/>
            </a:pPr>
            <a:r>
              <a:rPr lang="it-IT" dirty="0" smtClean="0"/>
              <a:t>va contro il gradiente di concentrazione</a:t>
            </a:r>
          </a:p>
          <a:p>
            <a:pPr marL="0" indent="0">
              <a:buFont typeface="Arial" charset="0"/>
              <a:buNone/>
              <a:defRPr/>
            </a:pPr>
            <a:endParaRPr lang="it-IT" dirty="0" smtClean="0"/>
          </a:p>
          <a:p>
            <a:pPr>
              <a:defRPr/>
            </a:pPr>
            <a:endParaRPr lang="it-IT" dirty="0"/>
          </a:p>
        </p:txBody>
      </p:sp>
      <p:sp>
        <p:nvSpPr>
          <p:cNvPr id="39939"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9940"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9941"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1B1A5E4-ADB2-084F-B953-8ED67F042F21}" type="slidenum">
              <a:rPr lang="it-IT" sz="1200">
                <a:solidFill>
                  <a:srgbClr val="898989"/>
                </a:solidFill>
                <a:latin typeface="Calibri" charset="0"/>
              </a:rPr>
              <a:pPr/>
              <a:t>32</a:t>
            </a:fld>
            <a:endParaRPr lang="it-IT" sz="1200">
              <a:solidFill>
                <a:srgbClr val="898989"/>
              </a:solidFill>
              <a:latin typeface="Calibri" charset="0"/>
            </a:endParaRPr>
          </a:p>
        </p:txBody>
      </p:sp>
    </p:spTree>
    <p:extLst>
      <p:ext uri="{BB962C8B-B14F-4D97-AF65-F5344CB8AC3E}">
        <p14:creationId xmlns:p14="http://schemas.microsoft.com/office/powerpoint/2010/main" val="1619202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p:nvPr>
        </p:nvSpPr>
        <p:spPr/>
        <p:txBody>
          <a:bodyPr/>
          <a:lstStyle/>
          <a:p>
            <a:r>
              <a:rPr lang="it-IT">
                <a:latin typeface="Calibri" charset="0"/>
              </a:rPr>
              <a:t>Diffusione passiva e facilitata</a:t>
            </a:r>
          </a:p>
        </p:txBody>
      </p:sp>
      <p:sp>
        <p:nvSpPr>
          <p:cNvPr id="3" name="Segnaposto contenuto 2"/>
          <p:cNvSpPr>
            <a:spLocks noGrp="1"/>
          </p:cNvSpPr>
          <p:nvPr>
            <p:ph idx="1"/>
          </p:nvPr>
        </p:nvSpPr>
        <p:spPr>
          <a:xfrm>
            <a:off x="457200" y="1276350"/>
            <a:ext cx="8334375" cy="5080000"/>
          </a:xfrm>
        </p:spPr>
        <p:txBody>
          <a:bodyPr>
            <a:normAutofit lnSpcReduction="10000"/>
          </a:bodyPr>
          <a:lstStyle/>
          <a:p>
            <a:pPr>
              <a:defRPr/>
            </a:pPr>
            <a:r>
              <a:rPr lang="it-IT" b="1" dirty="0" smtClean="0"/>
              <a:t>Diffusione passiva</a:t>
            </a:r>
          </a:p>
          <a:p>
            <a:pPr lvl="1">
              <a:defRPr/>
            </a:pPr>
            <a:r>
              <a:rPr lang="it-IT" dirty="0" smtClean="0"/>
              <a:t>le molecole diffondono secondo il loro gradiente di concentrazione </a:t>
            </a:r>
          </a:p>
          <a:p>
            <a:pPr lvl="1">
              <a:defRPr/>
            </a:pPr>
            <a:r>
              <a:rPr lang="it-IT" dirty="0" smtClean="0"/>
              <a:t>detta PASSIVA se sembra non mediata da trasportatori</a:t>
            </a:r>
          </a:p>
          <a:p>
            <a:pPr lvl="2">
              <a:defRPr/>
            </a:pPr>
            <a:r>
              <a:rPr lang="it-IT" dirty="0" smtClean="0"/>
              <a:t>certi farmaci diffondono passivamente, ma si ritiene che sia un fenomeno apparente, e la diffusione sia mediata da trasportatore/i</a:t>
            </a:r>
          </a:p>
          <a:p>
            <a:pPr>
              <a:defRPr/>
            </a:pPr>
            <a:r>
              <a:rPr lang="it-IT" b="1" dirty="0" smtClean="0"/>
              <a:t>Diffusione facilitata</a:t>
            </a:r>
          </a:p>
          <a:p>
            <a:pPr lvl="1">
              <a:defRPr/>
            </a:pPr>
            <a:r>
              <a:rPr lang="it-IT" dirty="0" smtClean="0"/>
              <a:t>trasporto di molecole o ioni accelerato da trasportatore</a:t>
            </a:r>
          </a:p>
          <a:p>
            <a:pPr marL="0" indent="0">
              <a:buFont typeface="Arial" charset="0"/>
              <a:buNone/>
              <a:defRPr/>
            </a:pPr>
            <a:endParaRPr lang="it-IT" dirty="0" smtClean="0"/>
          </a:p>
          <a:p>
            <a:pPr>
              <a:defRPr/>
            </a:pPr>
            <a:endParaRPr lang="it-IT" dirty="0"/>
          </a:p>
        </p:txBody>
      </p:sp>
      <p:sp>
        <p:nvSpPr>
          <p:cNvPr id="40963"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40964"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40965"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A4E9E4-2613-B841-A9FC-6A4508B2FAAC}" type="slidenum">
              <a:rPr lang="it-IT" sz="1200">
                <a:solidFill>
                  <a:srgbClr val="898989"/>
                </a:solidFill>
                <a:latin typeface="Calibri" charset="0"/>
              </a:rPr>
              <a:pPr/>
              <a:t>33</a:t>
            </a:fld>
            <a:endParaRPr lang="it-IT" sz="1200">
              <a:solidFill>
                <a:srgbClr val="898989"/>
              </a:solidFill>
              <a:latin typeface="Calibri" charset="0"/>
            </a:endParaRPr>
          </a:p>
        </p:txBody>
      </p:sp>
    </p:spTree>
    <p:extLst>
      <p:ext uri="{BB962C8B-B14F-4D97-AF65-F5344CB8AC3E}">
        <p14:creationId xmlns:p14="http://schemas.microsoft.com/office/powerpoint/2010/main" val="2116176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olo 1"/>
          <p:cNvSpPr>
            <a:spLocks noGrp="1"/>
          </p:cNvSpPr>
          <p:nvPr>
            <p:ph type="title"/>
          </p:nvPr>
        </p:nvSpPr>
        <p:spPr/>
        <p:txBody>
          <a:bodyPr/>
          <a:lstStyle/>
          <a:p>
            <a:r>
              <a:rPr lang="it-IT">
                <a:latin typeface="Calibri" charset="0"/>
              </a:rPr>
              <a:t>Diffusione passiva e facilitata</a:t>
            </a:r>
          </a:p>
        </p:txBody>
      </p:sp>
      <p:sp>
        <p:nvSpPr>
          <p:cNvPr id="41986"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41987"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41988"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8562F3-537D-784B-9710-DF4243AFA692}" type="slidenum">
              <a:rPr lang="it-IT" sz="1200">
                <a:solidFill>
                  <a:srgbClr val="898989"/>
                </a:solidFill>
                <a:latin typeface="Calibri" charset="0"/>
              </a:rPr>
              <a:pPr/>
              <a:t>34</a:t>
            </a:fld>
            <a:endParaRPr lang="it-IT" sz="1200">
              <a:solidFill>
                <a:srgbClr val="898989"/>
              </a:solidFill>
              <a:latin typeface="Calibri" charset="0"/>
            </a:endParaRPr>
          </a:p>
        </p:txBody>
      </p:sp>
      <p:pic>
        <p:nvPicPr>
          <p:cNvPr id="41989" name="Immagin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6625"/>
            <a:ext cx="798988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magin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63" y="4695825"/>
            <a:ext cx="91011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059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olo 1"/>
          <p:cNvSpPr>
            <a:spLocks noGrp="1"/>
          </p:cNvSpPr>
          <p:nvPr>
            <p:ph type="title"/>
          </p:nvPr>
        </p:nvSpPr>
        <p:spPr/>
        <p:txBody>
          <a:bodyPr/>
          <a:lstStyle/>
          <a:p>
            <a:r>
              <a:rPr lang="it-IT">
                <a:latin typeface="Calibri" charset="0"/>
              </a:rPr>
              <a:t>Trasporto attivo</a:t>
            </a:r>
          </a:p>
        </p:txBody>
      </p:sp>
      <p:sp>
        <p:nvSpPr>
          <p:cNvPr id="3" name="Segnaposto contenuto 2"/>
          <p:cNvSpPr>
            <a:spLocks noGrp="1"/>
          </p:cNvSpPr>
          <p:nvPr>
            <p:ph idx="1"/>
          </p:nvPr>
        </p:nvSpPr>
        <p:spPr>
          <a:xfrm>
            <a:off x="457200" y="1600200"/>
            <a:ext cx="8229600" cy="4651375"/>
          </a:xfrm>
        </p:spPr>
        <p:txBody>
          <a:bodyPr/>
          <a:lstStyle/>
          <a:p>
            <a:pPr marL="457200" lvl="1" indent="0" algn="ctr">
              <a:buFont typeface="Arial" charset="0"/>
              <a:buNone/>
              <a:defRPr/>
            </a:pPr>
            <a:r>
              <a:rPr lang="it-IT" u="sng" dirty="0"/>
              <a:t>L</a:t>
            </a:r>
            <a:r>
              <a:rPr lang="it-IT" u="sng" dirty="0" smtClean="0"/>
              <a:t>e molecole diffondono contro il loro gradiente di concentrazione </a:t>
            </a:r>
          </a:p>
          <a:p>
            <a:pPr marL="457200" lvl="1" indent="0" algn="ctr">
              <a:buFont typeface="Arial" charset="0"/>
              <a:buNone/>
              <a:defRPr/>
            </a:pPr>
            <a:r>
              <a:rPr lang="it-IT" dirty="0" smtClean="0"/>
              <a:t>Questo trasporto è “lavoro”</a:t>
            </a:r>
          </a:p>
          <a:p>
            <a:pPr>
              <a:defRPr/>
            </a:pPr>
            <a:r>
              <a:rPr lang="it-IT" b="1" dirty="0" smtClean="0"/>
              <a:t>Trasporto attivo primario</a:t>
            </a:r>
          </a:p>
          <a:p>
            <a:pPr lvl="1">
              <a:defRPr/>
            </a:pPr>
            <a:r>
              <a:rPr lang="it-IT" dirty="0" smtClean="0"/>
              <a:t>L’energia libera è fornita dall’idrolisi dell’ATP</a:t>
            </a:r>
          </a:p>
          <a:p>
            <a:pPr>
              <a:defRPr/>
            </a:pPr>
            <a:r>
              <a:rPr lang="it-IT" b="1" dirty="0" smtClean="0"/>
              <a:t>Trasporto attivo secondario</a:t>
            </a:r>
          </a:p>
          <a:p>
            <a:pPr lvl="1">
              <a:defRPr/>
            </a:pPr>
            <a:r>
              <a:rPr lang="it-IT" dirty="0" smtClean="0"/>
              <a:t>L’energia libera è fornita dal trasporto di altre molecole o ioni lungo il loro gradiente di concentrazione</a:t>
            </a:r>
          </a:p>
          <a:p>
            <a:pPr marL="0" indent="0">
              <a:buFont typeface="Arial" charset="0"/>
              <a:buNone/>
              <a:defRPr/>
            </a:pPr>
            <a:endParaRPr lang="it-IT" dirty="0" smtClean="0"/>
          </a:p>
          <a:p>
            <a:pPr>
              <a:defRPr/>
            </a:pPr>
            <a:endParaRPr lang="it-IT" dirty="0"/>
          </a:p>
        </p:txBody>
      </p:sp>
      <p:sp>
        <p:nvSpPr>
          <p:cNvPr id="44035"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44036"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44037"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266F7D-1EF3-1D43-BBAC-8C209BB03086}" type="slidenum">
              <a:rPr lang="it-IT" sz="1200">
                <a:solidFill>
                  <a:srgbClr val="898989"/>
                </a:solidFill>
                <a:latin typeface="Calibri" charset="0"/>
              </a:rPr>
              <a:pPr/>
              <a:t>35</a:t>
            </a:fld>
            <a:endParaRPr lang="it-IT" sz="1200">
              <a:solidFill>
                <a:srgbClr val="898989"/>
              </a:solidFill>
              <a:latin typeface="Calibri" charset="0"/>
            </a:endParaRPr>
          </a:p>
        </p:txBody>
      </p:sp>
    </p:spTree>
    <p:extLst>
      <p:ext uri="{BB962C8B-B14F-4D97-AF65-F5344CB8AC3E}">
        <p14:creationId xmlns:p14="http://schemas.microsoft.com/office/powerpoint/2010/main" val="3463102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olo 1"/>
          <p:cNvSpPr>
            <a:spLocks noGrp="1"/>
          </p:cNvSpPr>
          <p:nvPr>
            <p:ph type="title"/>
          </p:nvPr>
        </p:nvSpPr>
        <p:spPr/>
        <p:txBody>
          <a:bodyPr>
            <a:normAutofit fontScale="90000"/>
          </a:bodyPr>
          <a:lstStyle/>
          <a:p>
            <a:r>
              <a:rPr lang="it-IT" dirty="0">
                <a:latin typeface="Calibri" charset="0"/>
              </a:rPr>
              <a:t>Il trasporto </a:t>
            </a:r>
            <a:r>
              <a:rPr lang="it-IT" dirty="0" smtClean="0">
                <a:latin typeface="Calibri" charset="0"/>
              </a:rPr>
              <a:t>attivo secondario</a:t>
            </a:r>
            <a:br>
              <a:rPr lang="it-IT" dirty="0" smtClean="0">
                <a:latin typeface="Calibri" charset="0"/>
              </a:rPr>
            </a:br>
            <a:r>
              <a:rPr lang="it-IT" dirty="0" smtClean="0">
                <a:latin typeface="Calibri" charset="0"/>
              </a:rPr>
              <a:t>sfrutta gradienti ionici </a:t>
            </a:r>
            <a:r>
              <a:rPr lang="it-IT" dirty="0" err="1" smtClean="0">
                <a:latin typeface="Calibri" charset="0"/>
              </a:rPr>
              <a:t>pre</a:t>
            </a:r>
            <a:r>
              <a:rPr lang="it-IT" dirty="0" smtClean="0">
                <a:latin typeface="Calibri" charset="0"/>
              </a:rPr>
              <a:t>-costituiti </a:t>
            </a:r>
            <a:endParaRPr lang="it-IT" dirty="0">
              <a:latin typeface="Calibri" charset="0"/>
            </a:endParaRPr>
          </a:p>
        </p:txBody>
      </p:sp>
      <p:sp>
        <p:nvSpPr>
          <p:cNvPr id="45058"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45059"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45060"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36C7E7-767D-C643-BF63-A0709635AC6C}" type="slidenum">
              <a:rPr lang="it-IT" sz="1200">
                <a:solidFill>
                  <a:srgbClr val="898989"/>
                </a:solidFill>
                <a:latin typeface="Calibri" charset="0"/>
              </a:rPr>
              <a:pPr/>
              <a:t>36</a:t>
            </a:fld>
            <a:endParaRPr lang="it-IT" sz="1200">
              <a:solidFill>
                <a:srgbClr val="898989"/>
              </a:solidFill>
              <a:latin typeface="Calibri" charset="0"/>
            </a:endParaRPr>
          </a:p>
        </p:txBody>
      </p:sp>
      <p:pic>
        <p:nvPicPr>
          <p:cNvPr id="2" name="Immagine 1"/>
          <p:cNvPicPr>
            <a:picLocks noChangeAspect="1"/>
          </p:cNvPicPr>
          <p:nvPr/>
        </p:nvPicPr>
        <p:blipFill>
          <a:blip r:embed="rId3"/>
          <a:stretch>
            <a:fillRect/>
          </a:stretch>
        </p:blipFill>
        <p:spPr>
          <a:xfrm>
            <a:off x="0" y="1417638"/>
            <a:ext cx="9144000" cy="4462119"/>
          </a:xfrm>
          <a:prstGeom prst="rect">
            <a:avLst/>
          </a:prstGeom>
        </p:spPr>
      </p:pic>
    </p:spTree>
    <p:extLst>
      <p:ext uri="{BB962C8B-B14F-4D97-AF65-F5344CB8AC3E}">
        <p14:creationId xmlns:p14="http://schemas.microsoft.com/office/powerpoint/2010/main" val="2681854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olo 1"/>
          <p:cNvSpPr>
            <a:spLocks noGrp="1"/>
          </p:cNvSpPr>
          <p:nvPr>
            <p:ph type="title"/>
          </p:nvPr>
        </p:nvSpPr>
        <p:spPr/>
        <p:txBody>
          <a:bodyPr/>
          <a:lstStyle/>
          <a:p>
            <a:r>
              <a:rPr lang="it-IT">
                <a:latin typeface="Calibri" charset="0"/>
              </a:rPr>
              <a:t>Il trasporto di membrana</a:t>
            </a:r>
          </a:p>
        </p:txBody>
      </p:sp>
      <p:sp>
        <p:nvSpPr>
          <p:cNvPr id="46082"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46083"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46084"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89ECC0-2657-AD46-B7F7-230EA71E7C6F}" type="slidenum">
              <a:rPr lang="it-IT" sz="1200">
                <a:solidFill>
                  <a:srgbClr val="898989"/>
                </a:solidFill>
                <a:latin typeface="Calibri" charset="0"/>
              </a:rPr>
              <a:pPr/>
              <a:t>37</a:t>
            </a:fld>
            <a:endParaRPr lang="it-IT" sz="1200">
              <a:solidFill>
                <a:srgbClr val="898989"/>
              </a:solidFill>
              <a:latin typeface="Calibri" charset="0"/>
            </a:endParaRPr>
          </a:p>
        </p:txBody>
      </p:sp>
      <p:pic>
        <p:nvPicPr>
          <p:cNvPr id="46085" name="Immagine 6" descr="mage result for solute membrane trans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1290638"/>
            <a:ext cx="6888162"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35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457200" y="274638"/>
            <a:ext cx="8229600" cy="671512"/>
          </a:xfrm>
        </p:spPr>
        <p:txBody>
          <a:bodyPr>
            <a:normAutofit fontScale="90000"/>
          </a:bodyPr>
          <a:lstStyle/>
          <a:p>
            <a:r>
              <a:rPr lang="it-IT">
                <a:latin typeface="Calibri" charset="0"/>
              </a:rPr>
              <a:t>I trasportatori attivi primari</a:t>
            </a:r>
          </a:p>
        </p:txBody>
      </p:sp>
      <p:sp>
        <p:nvSpPr>
          <p:cNvPr id="3" name="Segnaposto contenuto 2"/>
          <p:cNvSpPr>
            <a:spLocks noGrp="1"/>
          </p:cNvSpPr>
          <p:nvPr>
            <p:ph idx="1"/>
          </p:nvPr>
        </p:nvSpPr>
        <p:spPr>
          <a:xfrm>
            <a:off x="352425" y="1106488"/>
            <a:ext cx="8480425" cy="5018087"/>
          </a:xfrm>
        </p:spPr>
        <p:txBody>
          <a:bodyPr/>
          <a:lstStyle/>
          <a:p>
            <a:pPr>
              <a:defRPr/>
            </a:pPr>
            <a:r>
              <a:rPr lang="it-IT" sz="2800" dirty="0" smtClean="0"/>
              <a:t>Sono bi-funzionali:</a:t>
            </a:r>
          </a:p>
          <a:p>
            <a:pPr lvl="1">
              <a:defRPr/>
            </a:pPr>
            <a:r>
              <a:rPr lang="it-IT" sz="2400" b="1" dirty="0" smtClean="0"/>
              <a:t>catalisi topologica </a:t>
            </a:r>
            <a:r>
              <a:rPr lang="it-IT" sz="2400" dirty="0" smtClean="0">
                <a:sym typeface="Wingdings"/>
              </a:rPr>
              <a:t> trasporto di molecole da un compartimento all’altro</a:t>
            </a:r>
          </a:p>
          <a:p>
            <a:pPr lvl="1">
              <a:defRPr/>
            </a:pPr>
            <a:r>
              <a:rPr lang="it-IT" sz="2400" b="1" dirty="0" smtClean="0">
                <a:sym typeface="Wingdings"/>
              </a:rPr>
              <a:t>catalisi enzimatica </a:t>
            </a:r>
            <a:r>
              <a:rPr lang="it-IT" sz="2400" dirty="0" smtClean="0">
                <a:sym typeface="Wingdings"/>
              </a:rPr>
              <a:t> idrolisi dell’ATP </a:t>
            </a:r>
            <a:r>
              <a:rPr lang="it-IT" sz="2400" dirty="0" smtClean="0"/>
              <a:t>ATP+H</a:t>
            </a:r>
            <a:r>
              <a:rPr lang="it-IT" sz="2400" baseline="-25000" dirty="0" smtClean="0"/>
              <a:t>2</a:t>
            </a:r>
            <a:r>
              <a:rPr lang="it-IT" sz="2400" dirty="0" smtClean="0"/>
              <a:t>O</a:t>
            </a:r>
            <a:r>
              <a:rPr lang="it-IT" sz="2400" dirty="0" smtClean="0">
                <a:sym typeface="Wingdings"/>
              </a:rPr>
              <a:t>ADP+Pi</a:t>
            </a:r>
          </a:p>
          <a:p>
            <a:pPr>
              <a:defRPr/>
            </a:pPr>
            <a:r>
              <a:rPr lang="it-IT" sz="2800" dirty="0" smtClean="0">
                <a:sym typeface="Wingdings"/>
              </a:rPr>
              <a:t>Possono essere bi-direzionali</a:t>
            </a:r>
          </a:p>
          <a:p>
            <a:pPr lvl="1">
              <a:defRPr/>
            </a:pPr>
            <a:r>
              <a:rPr lang="it-IT" sz="2400" dirty="0" smtClean="0">
                <a:sym typeface="Wingdings"/>
              </a:rPr>
              <a:t>IMPORTANTE: in un caso, il trasporto di H</a:t>
            </a:r>
            <a:r>
              <a:rPr lang="it-IT" sz="2400" baseline="30000" dirty="0" smtClean="0">
                <a:sym typeface="Wingdings"/>
              </a:rPr>
              <a:t>+ </a:t>
            </a:r>
            <a:r>
              <a:rPr lang="it-IT" sz="2400" dirty="0" smtClean="0">
                <a:sym typeface="Wingdings"/>
              </a:rPr>
              <a:t>guida la sintesi di ATP</a:t>
            </a:r>
            <a:endParaRPr lang="it-IT" sz="2400" dirty="0" smtClean="0"/>
          </a:p>
          <a:p>
            <a:pPr marL="0" indent="0" algn="ctr">
              <a:buFont typeface="Arial" charset="0"/>
              <a:buNone/>
              <a:defRPr/>
            </a:pPr>
            <a:r>
              <a:rPr lang="it-IT" sz="2800" u="sng" dirty="0" smtClean="0"/>
              <a:t>L’idrolisi dell’ATP è esoergonica e rende possibile il trasporto endoergonico (contro gradiente)</a:t>
            </a:r>
          </a:p>
          <a:p>
            <a:pPr>
              <a:defRPr/>
            </a:pPr>
            <a:r>
              <a:rPr lang="it-IT" sz="2800" dirty="0" smtClean="0"/>
              <a:t>SINONIMI: </a:t>
            </a:r>
            <a:r>
              <a:rPr lang="it-IT" sz="2800" dirty="0" err="1" smtClean="0"/>
              <a:t>ATPasi</a:t>
            </a:r>
            <a:r>
              <a:rPr lang="it-IT" sz="2800" dirty="0" smtClean="0"/>
              <a:t> di trasporto, pompe </a:t>
            </a:r>
          </a:p>
          <a:p>
            <a:pPr>
              <a:defRPr/>
            </a:pPr>
            <a:endParaRPr lang="it-IT" sz="2800" dirty="0"/>
          </a:p>
        </p:txBody>
      </p:sp>
      <p:sp>
        <p:nvSpPr>
          <p:cNvPr id="32771"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2772"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277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1BB7A4-11A0-EC48-8B36-7B6C44A01635}" type="slidenum">
              <a:rPr lang="it-IT" sz="1200">
                <a:solidFill>
                  <a:srgbClr val="898989"/>
                </a:solidFill>
                <a:latin typeface="Calibri" charset="0"/>
              </a:rPr>
              <a:pPr/>
              <a:t>38</a:t>
            </a:fld>
            <a:endParaRPr lang="it-IT" sz="1200">
              <a:solidFill>
                <a:srgbClr val="898989"/>
              </a:solidFill>
              <a:latin typeface="Calibri" charset="0"/>
            </a:endParaRPr>
          </a:p>
        </p:txBody>
      </p:sp>
    </p:spTree>
    <p:extLst>
      <p:ext uri="{BB962C8B-B14F-4D97-AF65-F5344CB8AC3E}">
        <p14:creationId xmlns:p14="http://schemas.microsoft.com/office/powerpoint/2010/main" val="10260341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olo 5"/>
          <p:cNvSpPr>
            <a:spLocks noGrp="1"/>
          </p:cNvSpPr>
          <p:nvPr>
            <p:ph type="title"/>
          </p:nvPr>
        </p:nvSpPr>
        <p:spPr/>
        <p:txBody>
          <a:bodyPr>
            <a:normAutofit fontScale="90000"/>
          </a:bodyPr>
          <a:lstStyle/>
          <a:p>
            <a:r>
              <a:rPr lang="it-IT">
                <a:latin typeface="Calibri" charset="0"/>
              </a:rPr>
              <a:t>le ATPasi di trasporto </a:t>
            </a:r>
            <a:br>
              <a:rPr lang="it-IT">
                <a:latin typeface="Calibri" charset="0"/>
              </a:rPr>
            </a:br>
            <a:r>
              <a:rPr lang="it-IT">
                <a:latin typeface="Calibri" charset="0"/>
              </a:rPr>
              <a:t>4 tipi</a:t>
            </a:r>
          </a:p>
        </p:txBody>
      </p:sp>
      <p:sp>
        <p:nvSpPr>
          <p:cNvPr id="34818" name="Segnaposto contenuto 6"/>
          <p:cNvSpPr>
            <a:spLocks noGrp="1"/>
          </p:cNvSpPr>
          <p:nvPr>
            <p:ph idx="1"/>
          </p:nvPr>
        </p:nvSpPr>
        <p:spPr/>
        <p:txBody>
          <a:bodyPr/>
          <a:lstStyle/>
          <a:p>
            <a:r>
              <a:rPr lang="it-IT">
                <a:latin typeface="Calibri" charset="0"/>
              </a:rPr>
              <a:t>Tipo P</a:t>
            </a:r>
          </a:p>
          <a:p>
            <a:pPr lvl="1"/>
            <a:r>
              <a:rPr lang="it-IT">
                <a:latin typeface="Calibri" charset="0"/>
              </a:rPr>
              <a:t>si forma un intermedio fosforilato covalente</a:t>
            </a:r>
          </a:p>
          <a:p>
            <a:r>
              <a:rPr lang="it-IT">
                <a:latin typeface="Calibri" charset="0"/>
              </a:rPr>
              <a:t>Tipo V</a:t>
            </a:r>
          </a:p>
          <a:p>
            <a:pPr lvl="1"/>
            <a:r>
              <a:rPr lang="it-IT">
                <a:latin typeface="Calibri" charset="0"/>
              </a:rPr>
              <a:t>presenti nei vacuoli cellulari</a:t>
            </a:r>
          </a:p>
          <a:p>
            <a:r>
              <a:rPr lang="it-IT">
                <a:latin typeface="Calibri" charset="0"/>
              </a:rPr>
              <a:t>Tipo F </a:t>
            </a:r>
          </a:p>
          <a:p>
            <a:pPr lvl="1"/>
            <a:r>
              <a:rPr lang="it-IT">
                <a:latin typeface="Calibri" charset="0"/>
              </a:rPr>
              <a:t>un tempo chiamate "FoF1”  </a:t>
            </a:r>
          </a:p>
          <a:p>
            <a:r>
              <a:rPr lang="it-IT">
                <a:latin typeface="Calibri" charset="0"/>
              </a:rPr>
              <a:t>ABC </a:t>
            </a:r>
          </a:p>
          <a:p>
            <a:pPr lvl="1"/>
            <a:r>
              <a:rPr lang="it-IT">
                <a:latin typeface="Calibri" charset="0"/>
              </a:rPr>
              <a:t>trasportatori con il dominio ATP-binding cassette</a:t>
            </a:r>
          </a:p>
        </p:txBody>
      </p:sp>
      <p:sp>
        <p:nvSpPr>
          <p:cNvPr id="34819" name="Segnaposto data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4820" name="Segnaposto piè di pagina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4821" name="Segnaposto numero diapositiva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2D1DAD-F0BD-2742-98DF-EFAC8273445A}" type="slidenum">
              <a:rPr lang="it-IT" sz="1200">
                <a:solidFill>
                  <a:srgbClr val="898989"/>
                </a:solidFill>
                <a:latin typeface="Calibri" charset="0"/>
              </a:rPr>
              <a:pPr/>
              <a:t>39</a:t>
            </a:fld>
            <a:endParaRPr lang="it-IT" sz="1200">
              <a:solidFill>
                <a:srgbClr val="898989"/>
              </a:solidFill>
              <a:latin typeface="Calibri" charset="0"/>
            </a:endParaRPr>
          </a:p>
        </p:txBody>
      </p:sp>
    </p:spTree>
    <p:extLst>
      <p:ext uri="{BB962C8B-B14F-4D97-AF65-F5344CB8AC3E}">
        <p14:creationId xmlns:p14="http://schemas.microsoft.com/office/powerpoint/2010/main" val="23899615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trasporto inverso del colesterolo</a:t>
            </a:r>
            <a:endParaRPr lang="it-IT" dirty="0"/>
          </a:p>
        </p:txBody>
      </p:sp>
      <p:pic>
        <p:nvPicPr>
          <p:cNvPr id="3" name="Immagine 2"/>
          <p:cNvPicPr>
            <a:picLocks noChangeAspect="1"/>
          </p:cNvPicPr>
          <p:nvPr/>
        </p:nvPicPr>
        <p:blipFill>
          <a:blip r:embed="rId3"/>
          <a:stretch>
            <a:fillRect/>
          </a:stretch>
        </p:blipFill>
        <p:spPr>
          <a:xfrm>
            <a:off x="0" y="1417638"/>
            <a:ext cx="9144000" cy="5120640"/>
          </a:xfrm>
          <a:prstGeom prst="rect">
            <a:avLst/>
          </a:prstGeom>
        </p:spPr>
      </p:pic>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4</a:t>
            </a:fld>
            <a:endParaRPr lang="it-IT"/>
          </a:p>
        </p:txBody>
      </p:sp>
    </p:spTree>
    <p:extLst>
      <p:ext uri="{BB962C8B-B14F-4D97-AF65-F5344CB8AC3E}">
        <p14:creationId xmlns:p14="http://schemas.microsoft.com/office/powerpoint/2010/main" val="2844690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data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5842" name="Segnaposto piè di pagina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5843" name="Segnaposto numero diapositiva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E94BB0-7BFC-C446-B279-53CD71EBAEDA}" type="slidenum">
              <a:rPr lang="it-IT" sz="1200">
                <a:solidFill>
                  <a:srgbClr val="898989"/>
                </a:solidFill>
                <a:latin typeface="Calibri" charset="0"/>
              </a:rPr>
              <a:pPr/>
              <a:t>40</a:t>
            </a:fld>
            <a:endParaRPr lang="it-IT" sz="1200">
              <a:solidFill>
                <a:srgbClr val="898989"/>
              </a:solidFill>
              <a:latin typeface="Calibri" charset="0"/>
            </a:endParaRPr>
          </a:p>
        </p:txBody>
      </p:sp>
      <p:pic>
        <p:nvPicPr>
          <p:cNvPr id="35844"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98425"/>
            <a:ext cx="4730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CasellaDiTesto 7"/>
          <p:cNvSpPr txBox="1">
            <a:spLocks noChangeArrowheads="1"/>
          </p:cNvSpPr>
          <p:nvPr/>
        </p:nvSpPr>
        <p:spPr bwMode="auto">
          <a:xfrm>
            <a:off x="804863" y="1411288"/>
            <a:ext cx="23193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a:t>Consideriamo solo i casi in colore</a:t>
            </a:r>
          </a:p>
        </p:txBody>
      </p:sp>
    </p:spTree>
    <p:extLst>
      <p:ext uri="{BB962C8B-B14F-4D97-AF65-F5344CB8AC3E}">
        <p14:creationId xmlns:p14="http://schemas.microsoft.com/office/powerpoint/2010/main" val="973297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olo 4"/>
          <p:cNvSpPr>
            <a:spLocks noGrp="1"/>
          </p:cNvSpPr>
          <p:nvPr>
            <p:ph type="title"/>
          </p:nvPr>
        </p:nvSpPr>
        <p:spPr>
          <a:xfrm>
            <a:off x="457200" y="274638"/>
            <a:ext cx="8229600" cy="698500"/>
          </a:xfrm>
        </p:spPr>
        <p:txBody>
          <a:bodyPr>
            <a:normAutofit fontScale="90000"/>
          </a:bodyPr>
          <a:lstStyle/>
          <a:p>
            <a:r>
              <a:rPr lang="it-IT">
                <a:latin typeface="Calibri" charset="0"/>
              </a:rPr>
              <a:t>Le ATPasi di trasporto - tipi P e V</a:t>
            </a:r>
          </a:p>
        </p:txBody>
      </p:sp>
      <p:sp>
        <p:nvSpPr>
          <p:cNvPr id="7" name="Segnaposto contenuto 6"/>
          <p:cNvSpPr>
            <a:spLocks noGrp="1"/>
          </p:cNvSpPr>
          <p:nvPr>
            <p:ph idx="1"/>
          </p:nvPr>
        </p:nvSpPr>
        <p:spPr>
          <a:xfrm>
            <a:off x="457200" y="3598863"/>
            <a:ext cx="8229600" cy="2743200"/>
          </a:xfrm>
        </p:spPr>
        <p:txBody>
          <a:bodyPr>
            <a:normAutofit lnSpcReduction="10000"/>
          </a:bodyPr>
          <a:lstStyle/>
          <a:p>
            <a:pPr marL="0" indent="0" algn="ctr">
              <a:buFont typeface="Arial" charset="0"/>
              <a:buNone/>
              <a:defRPr/>
            </a:pPr>
            <a:r>
              <a:rPr lang="it-IT" sz="2400" b="1" dirty="0" smtClean="0"/>
              <a:t>Tipo </a:t>
            </a:r>
            <a:r>
              <a:rPr lang="it-IT" sz="2400" b="1" dirty="0" err="1" smtClean="0"/>
              <a:t>P</a:t>
            </a:r>
            <a:endParaRPr lang="it-IT" sz="2400" b="1" dirty="0" smtClean="0"/>
          </a:p>
          <a:p>
            <a:pPr>
              <a:defRPr/>
            </a:pPr>
            <a:r>
              <a:rPr lang="it-IT" sz="2400" dirty="0" smtClean="0"/>
              <a:t>pompano cationi (H</a:t>
            </a:r>
            <a:r>
              <a:rPr lang="it-IT" sz="2400" baseline="30000" dirty="0" smtClean="0"/>
              <a:t>+</a:t>
            </a:r>
            <a:r>
              <a:rPr lang="it-IT" sz="2400" dirty="0" smtClean="0"/>
              <a:t>, Na</a:t>
            </a:r>
            <a:r>
              <a:rPr lang="it-IT" sz="2400" baseline="30000" dirty="0" smtClean="0"/>
              <a:t>+</a:t>
            </a:r>
            <a:r>
              <a:rPr lang="it-IT" sz="2400" dirty="0" smtClean="0"/>
              <a:t>, Cu</a:t>
            </a:r>
            <a:r>
              <a:rPr lang="it-IT" sz="2400" baseline="30000" dirty="0" smtClean="0"/>
              <a:t>+</a:t>
            </a:r>
            <a:r>
              <a:rPr lang="it-IT" sz="2400" dirty="0" smtClean="0"/>
              <a:t>, Mg</a:t>
            </a:r>
            <a:r>
              <a:rPr lang="it-IT" sz="2400" baseline="30000" dirty="0" smtClean="0"/>
              <a:t>++</a:t>
            </a:r>
            <a:r>
              <a:rPr lang="it-IT" sz="2400" dirty="0" smtClean="0"/>
              <a:t>, Ca</a:t>
            </a:r>
            <a:r>
              <a:rPr lang="it-IT" sz="2400" baseline="30000" dirty="0" smtClean="0"/>
              <a:t>++</a:t>
            </a:r>
            <a:r>
              <a:rPr lang="it-IT" sz="2400" dirty="0"/>
              <a:t>)</a:t>
            </a:r>
            <a:r>
              <a:rPr lang="it-IT" sz="2400" dirty="0" smtClean="0"/>
              <a:t> all’esterno della cellula </a:t>
            </a:r>
          </a:p>
          <a:p>
            <a:pPr>
              <a:defRPr/>
            </a:pPr>
            <a:r>
              <a:rPr lang="it-IT" sz="2400" dirty="0" smtClean="0"/>
              <a:t>pompa Ca</a:t>
            </a:r>
            <a:r>
              <a:rPr lang="it-IT" sz="2400" baseline="30000" dirty="0" smtClean="0"/>
              <a:t>++ </a:t>
            </a:r>
            <a:r>
              <a:rPr lang="it-IT" sz="2400" dirty="0" smtClean="0"/>
              <a:t>nel reticolo sarcoplasmatico </a:t>
            </a:r>
          </a:p>
          <a:p>
            <a:pPr marL="0" indent="0" algn="ctr">
              <a:buFont typeface="Arial" charset="0"/>
              <a:buNone/>
              <a:defRPr/>
            </a:pPr>
            <a:r>
              <a:rPr lang="it-IT" sz="2400" b="1" dirty="0" smtClean="0"/>
              <a:t>Tipo V</a:t>
            </a:r>
          </a:p>
          <a:p>
            <a:pPr>
              <a:defRPr/>
            </a:pPr>
            <a:r>
              <a:rPr lang="it-IT" sz="2400" dirty="0" smtClean="0"/>
              <a:t>pompa H</a:t>
            </a:r>
            <a:r>
              <a:rPr lang="it-IT" sz="2400" baseline="30000" dirty="0" smtClean="0"/>
              <a:t>+</a:t>
            </a:r>
            <a:r>
              <a:rPr lang="it-IT" sz="2400" dirty="0"/>
              <a:t> </a:t>
            </a:r>
            <a:r>
              <a:rPr lang="it-IT" sz="2400" dirty="0" smtClean="0"/>
              <a:t>nel vacuolo (lisosomi, </a:t>
            </a:r>
            <a:r>
              <a:rPr lang="it-IT" sz="2400" dirty="0" err="1" smtClean="0"/>
              <a:t>endosomi</a:t>
            </a:r>
            <a:r>
              <a:rPr lang="it-IT" sz="2400" dirty="0" smtClean="0"/>
              <a:t>, vescicole di secrezione) o all’esterno</a:t>
            </a:r>
          </a:p>
          <a:p>
            <a:pPr>
              <a:defRPr/>
            </a:pPr>
            <a:endParaRPr lang="it-IT" sz="2400" dirty="0"/>
          </a:p>
        </p:txBody>
      </p:sp>
      <p:sp>
        <p:nvSpPr>
          <p:cNvPr id="37891"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7892"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789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FA23B2-E10F-0941-8276-D83D214DB609}" type="slidenum">
              <a:rPr lang="it-IT" sz="1200">
                <a:solidFill>
                  <a:srgbClr val="898989"/>
                </a:solidFill>
                <a:latin typeface="Calibri" charset="0"/>
              </a:rPr>
              <a:pPr/>
              <a:t>41</a:t>
            </a:fld>
            <a:endParaRPr lang="it-IT" sz="1200">
              <a:solidFill>
                <a:srgbClr val="898989"/>
              </a:solidFill>
              <a:latin typeface="Calibri" charset="0"/>
            </a:endParaRPr>
          </a:p>
        </p:txBody>
      </p:sp>
      <p:pic>
        <p:nvPicPr>
          <p:cNvPr id="37894"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1077913"/>
            <a:ext cx="698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97995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4"/>
          <p:cNvSpPr>
            <a:spLocks noGrp="1"/>
          </p:cNvSpPr>
          <p:nvPr>
            <p:ph type="title"/>
          </p:nvPr>
        </p:nvSpPr>
        <p:spPr>
          <a:xfrm>
            <a:off x="457200" y="274638"/>
            <a:ext cx="8229600" cy="698500"/>
          </a:xfrm>
        </p:spPr>
        <p:txBody>
          <a:bodyPr>
            <a:normAutofit fontScale="90000"/>
          </a:bodyPr>
          <a:lstStyle/>
          <a:p>
            <a:r>
              <a:rPr lang="it-IT">
                <a:latin typeface="Calibri" charset="0"/>
              </a:rPr>
              <a:t>Le ATPasi di trasporto - tipi F</a:t>
            </a:r>
          </a:p>
        </p:txBody>
      </p:sp>
      <p:sp>
        <p:nvSpPr>
          <p:cNvPr id="7" name="Segnaposto contenuto 6"/>
          <p:cNvSpPr>
            <a:spLocks noGrp="1"/>
          </p:cNvSpPr>
          <p:nvPr>
            <p:ph idx="1"/>
          </p:nvPr>
        </p:nvSpPr>
        <p:spPr>
          <a:xfrm>
            <a:off x="457200" y="3598863"/>
            <a:ext cx="8229600" cy="2743200"/>
          </a:xfrm>
        </p:spPr>
        <p:txBody>
          <a:bodyPr>
            <a:normAutofit lnSpcReduction="10000"/>
          </a:bodyPr>
          <a:lstStyle/>
          <a:p>
            <a:pPr marL="0" indent="0" algn="ctr">
              <a:buFont typeface="Arial" charset="0"/>
              <a:buNone/>
              <a:defRPr/>
            </a:pPr>
            <a:r>
              <a:rPr lang="it-IT" sz="2400" b="1" dirty="0" smtClean="0"/>
              <a:t>Tipo F</a:t>
            </a:r>
            <a:r>
              <a:rPr lang="it-IT" sz="2400" b="1" baseline="-25000" dirty="0" smtClean="0"/>
              <a:t>M</a:t>
            </a:r>
          </a:p>
          <a:p>
            <a:pPr>
              <a:defRPr/>
            </a:pPr>
            <a:r>
              <a:rPr lang="it-IT" sz="2400" dirty="0" smtClean="0"/>
              <a:t>Sintetizza ATP, sfruttando il trasporto di H</a:t>
            </a:r>
            <a:r>
              <a:rPr lang="it-IT" sz="2400" baseline="30000" dirty="0" smtClean="0"/>
              <a:t>+ </a:t>
            </a:r>
            <a:r>
              <a:rPr lang="it-IT" sz="2400" dirty="0" smtClean="0"/>
              <a:t>dal </a:t>
            </a:r>
            <a:r>
              <a:rPr lang="it-IT" sz="2400" dirty="0" err="1" smtClean="0"/>
              <a:t>citosol</a:t>
            </a:r>
            <a:r>
              <a:rPr lang="it-IT" sz="2400" dirty="0" smtClean="0"/>
              <a:t>/spazio </a:t>
            </a:r>
            <a:r>
              <a:rPr lang="it-IT" sz="2400" dirty="0" err="1" smtClean="0"/>
              <a:t>intermembrana</a:t>
            </a:r>
            <a:r>
              <a:rPr lang="it-IT" sz="2400" dirty="0" smtClean="0"/>
              <a:t> alla matrice: è un </a:t>
            </a:r>
            <a:r>
              <a:rPr lang="it-IT" sz="2400" i="1" dirty="0" smtClean="0"/>
              <a:t>motore molecolare</a:t>
            </a:r>
            <a:endParaRPr lang="it-IT" sz="2400" dirty="0" smtClean="0"/>
          </a:p>
          <a:p>
            <a:pPr>
              <a:defRPr/>
            </a:pPr>
            <a:r>
              <a:rPr lang="it-IT" sz="2400" dirty="0" smtClean="0"/>
              <a:t>pompa Ca</a:t>
            </a:r>
            <a:r>
              <a:rPr lang="it-IT" sz="2400" baseline="30000" dirty="0" smtClean="0"/>
              <a:t>++ </a:t>
            </a:r>
            <a:r>
              <a:rPr lang="it-IT" sz="2400" dirty="0" smtClean="0"/>
              <a:t>nel reticolo sarcoplasmatico </a:t>
            </a:r>
          </a:p>
          <a:p>
            <a:pPr marL="0" indent="0" algn="ctr">
              <a:buFont typeface="Arial" charset="0"/>
              <a:buNone/>
              <a:defRPr/>
            </a:pPr>
            <a:r>
              <a:rPr lang="it-IT" sz="2400" b="1" dirty="0" smtClean="0"/>
              <a:t>Tipo F</a:t>
            </a:r>
            <a:r>
              <a:rPr lang="it-IT" sz="2400" b="1" baseline="-25000" dirty="0" smtClean="0"/>
              <a:t>P</a:t>
            </a:r>
            <a:endParaRPr lang="it-IT" sz="2400" b="1" dirty="0" smtClean="0"/>
          </a:p>
          <a:p>
            <a:pPr>
              <a:defRPr/>
            </a:pPr>
            <a:r>
              <a:rPr lang="it-IT" sz="2400" dirty="0" smtClean="0"/>
              <a:t>Idrolizza ATP ad ADP + </a:t>
            </a:r>
            <a:r>
              <a:rPr lang="it-IT" sz="2400" dirty="0" err="1" smtClean="0"/>
              <a:t>Pi</a:t>
            </a:r>
            <a:r>
              <a:rPr lang="it-IT" sz="2400" dirty="0" smtClean="0"/>
              <a:t> </a:t>
            </a:r>
            <a:r>
              <a:rPr lang="it-IT" sz="2400" dirty="0" err="1" smtClean="0"/>
              <a:t>s</a:t>
            </a:r>
            <a:r>
              <a:rPr lang="it-IT" sz="2400" dirty="0" smtClean="0"/>
              <a:t> livello di membrana plasmatica, in funzioni complesse di regolazione </a:t>
            </a:r>
            <a:endParaRPr lang="it-IT" sz="2400" dirty="0"/>
          </a:p>
        </p:txBody>
      </p:sp>
      <p:sp>
        <p:nvSpPr>
          <p:cNvPr id="38915"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8916"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8917"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2CB825-A42A-7847-8024-508F9ECBC3EB}" type="slidenum">
              <a:rPr lang="it-IT" sz="1200">
                <a:solidFill>
                  <a:srgbClr val="898989"/>
                </a:solidFill>
                <a:latin typeface="Calibri" charset="0"/>
              </a:rPr>
              <a:pPr/>
              <a:t>42</a:t>
            </a:fld>
            <a:endParaRPr lang="it-IT" sz="1200">
              <a:solidFill>
                <a:srgbClr val="898989"/>
              </a:solidFill>
              <a:latin typeface="Calibri" charset="0"/>
            </a:endParaRPr>
          </a:p>
        </p:txBody>
      </p:sp>
      <p:pic>
        <p:nvPicPr>
          <p:cNvPr id="38918"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128713"/>
            <a:ext cx="5543550"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1038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4"/>
          <p:cNvSpPr>
            <a:spLocks noGrp="1"/>
          </p:cNvSpPr>
          <p:nvPr>
            <p:ph type="title"/>
          </p:nvPr>
        </p:nvSpPr>
        <p:spPr>
          <a:xfrm>
            <a:off x="457200" y="274638"/>
            <a:ext cx="8229600" cy="698500"/>
          </a:xfrm>
        </p:spPr>
        <p:txBody>
          <a:bodyPr>
            <a:normAutofit fontScale="90000"/>
          </a:bodyPr>
          <a:lstStyle/>
          <a:p>
            <a:r>
              <a:rPr lang="it-IT">
                <a:latin typeface="Calibri" charset="0"/>
              </a:rPr>
              <a:t>Le ATPasi di trasporto - tipi ABC</a:t>
            </a:r>
          </a:p>
        </p:txBody>
      </p:sp>
      <p:sp>
        <p:nvSpPr>
          <p:cNvPr id="7" name="Segnaposto contenuto 6"/>
          <p:cNvSpPr>
            <a:spLocks noGrp="1"/>
          </p:cNvSpPr>
          <p:nvPr>
            <p:ph idx="1"/>
          </p:nvPr>
        </p:nvSpPr>
        <p:spPr>
          <a:xfrm>
            <a:off x="203200" y="1425575"/>
            <a:ext cx="3649663" cy="4459288"/>
          </a:xfrm>
        </p:spPr>
        <p:txBody>
          <a:bodyPr>
            <a:normAutofit lnSpcReduction="10000"/>
          </a:bodyPr>
          <a:lstStyle/>
          <a:p>
            <a:pPr marL="0" indent="0" algn="ctr">
              <a:buFont typeface="Arial" charset="0"/>
              <a:buNone/>
              <a:defRPr/>
            </a:pPr>
            <a:r>
              <a:rPr lang="it-IT" sz="2400" dirty="0" smtClean="0"/>
              <a:t>Trasportano </a:t>
            </a:r>
          </a:p>
          <a:p>
            <a:pPr marL="0" indent="0" algn="ctr">
              <a:buFont typeface="Arial" charset="0"/>
              <a:buNone/>
              <a:defRPr/>
            </a:pPr>
            <a:r>
              <a:rPr lang="it-IT" sz="2400" dirty="0" err="1" smtClean="0"/>
              <a:t>endo</a:t>
            </a:r>
            <a:r>
              <a:rPr lang="it-IT" sz="2400" dirty="0" smtClean="0"/>
              <a:t>- e xenobiotici</a:t>
            </a:r>
          </a:p>
          <a:p>
            <a:pPr>
              <a:defRPr/>
            </a:pPr>
            <a:r>
              <a:rPr lang="it-IT" sz="2400" dirty="0" smtClean="0"/>
              <a:t>Endobiotici</a:t>
            </a:r>
          </a:p>
          <a:p>
            <a:pPr lvl="1">
              <a:defRPr/>
            </a:pPr>
            <a:r>
              <a:rPr lang="it-IT" sz="2000" dirty="0" smtClean="0"/>
              <a:t>molecole endogene</a:t>
            </a:r>
            <a:r>
              <a:rPr lang="it-IT" sz="2000" dirty="0"/>
              <a:t> </a:t>
            </a:r>
            <a:r>
              <a:rPr lang="it-IT" sz="2000" dirty="0" smtClean="0"/>
              <a:t>o comunque che partecipano al metabolismo e funzioni </a:t>
            </a:r>
            <a:r>
              <a:rPr lang="it-IT" sz="2000" dirty="0" err="1" smtClean="0"/>
              <a:t>cellualari</a:t>
            </a:r>
            <a:r>
              <a:rPr lang="it-IT" sz="2000" dirty="0" smtClean="0"/>
              <a:t> (come le vitamine)</a:t>
            </a:r>
          </a:p>
          <a:p>
            <a:pPr>
              <a:defRPr/>
            </a:pPr>
            <a:r>
              <a:rPr lang="it-IT" sz="2400" dirty="0" smtClean="0"/>
              <a:t>Xenobiotici</a:t>
            </a:r>
          </a:p>
          <a:p>
            <a:pPr lvl="1">
              <a:defRPr/>
            </a:pPr>
            <a:r>
              <a:rPr lang="it-IT" sz="2000" dirty="0" smtClean="0"/>
              <a:t>molecole non naturai o sintetizzate solo nelle piante e eliminate</a:t>
            </a:r>
          </a:p>
          <a:p>
            <a:pPr lvl="1">
              <a:defRPr/>
            </a:pPr>
            <a:endParaRPr lang="it-IT" sz="2000" dirty="0" smtClean="0"/>
          </a:p>
        </p:txBody>
      </p:sp>
      <p:sp>
        <p:nvSpPr>
          <p:cNvPr id="39939" name="Segnaposto data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21/11/2019</a:t>
            </a:r>
            <a:endParaRPr lang="it-IT" sz="1200">
              <a:solidFill>
                <a:srgbClr val="898989"/>
              </a:solidFill>
              <a:latin typeface="Calibri" charset="0"/>
            </a:endParaRPr>
          </a:p>
        </p:txBody>
      </p:sp>
      <p:sp>
        <p:nvSpPr>
          <p:cNvPr id="39940"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it-IT" sz="1200" smtClean="0">
                <a:solidFill>
                  <a:srgbClr val="898989"/>
                </a:solidFill>
                <a:latin typeface="Calibri" charset="0"/>
              </a:rPr>
              <a:t>091FA - BIOCHIMICA APPLICATA MEDICA  </a:t>
            </a:r>
            <a:endParaRPr lang="it-IT" sz="1200">
              <a:solidFill>
                <a:srgbClr val="898989"/>
              </a:solidFill>
              <a:latin typeface="Calibri" charset="0"/>
            </a:endParaRPr>
          </a:p>
        </p:txBody>
      </p:sp>
      <p:sp>
        <p:nvSpPr>
          <p:cNvPr id="39941"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E13FF8-C603-CD46-88B4-7CA040DD59F9}" type="slidenum">
              <a:rPr lang="it-IT" sz="1200">
                <a:solidFill>
                  <a:srgbClr val="898989"/>
                </a:solidFill>
                <a:latin typeface="Calibri" charset="0"/>
              </a:rPr>
              <a:pPr/>
              <a:t>43</a:t>
            </a:fld>
            <a:endParaRPr lang="it-IT" sz="1200">
              <a:solidFill>
                <a:srgbClr val="898989"/>
              </a:solidFill>
              <a:latin typeface="Calibri" charset="0"/>
            </a:endParaRPr>
          </a:p>
        </p:txBody>
      </p:sp>
      <p:pic>
        <p:nvPicPr>
          <p:cNvPr id="39942"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83100" y="1200150"/>
            <a:ext cx="41402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46261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3017838"/>
            <a:ext cx="8229600" cy="1143000"/>
          </a:xfrm>
        </p:spPr>
        <p:txBody>
          <a:bodyPr/>
          <a:lstStyle/>
          <a:p>
            <a:r>
              <a:rPr lang="it-IT" dirty="0" smtClean="0"/>
              <a:t>Fine</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44</a:t>
            </a:fld>
            <a:endParaRPr lang="it-IT"/>
          </a:p>
        </p:txBody>
      </p:sp>
    </p:spTree>
    <p:extLst>
      <p:ext uri="{BB962C8B-B14F-4D97-AF65-F5344CB8AC3E}">
        <p14:creationId xmlns:p14="http://schemas.microsoft.com/office/powerpoint/2010/main" val="1870323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992438"/>
            <a:ext cx="8229600" cy="1143000"/>
          </a:xfrm>
        </p:spPr>
        <p:txBody>
          <a:bodyPr/>
          <a:lstStyle/>
          <a:p>
            <a:r>
              <a:rPr lang="it-IT" dirty="0" smtClean="0"/>
              <a:t>supplementi</a:t>
            </a:r>
            <a:endParaRPr lang="it-IT"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45</a:t>
            </a:fld>
            <a:endParaRPr lang="it-IT"/>
          </a:p>
        </p:txBody>
      </p:sp>
    </p:spTree>
    <p:extLst>
      <p:ext uri="{BB962C8B-B14F-4D97-AF65-F5344CB8AC3E}">
        <p14:creationId xmlns:p14="http://schemas.microsoft.com/office/powerpoint/2010/main" val="3046474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endParaRPr lang="it-IT"/>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46</a:t>
            </a:fld>
            <a:endParaRPr lang="it-IT"/>
          </a:p>
        </p:txBody>
      </p:sp>
      <p:pic>
        <p:nvPicPr>
          <p:cNvPr id="8" name="Immagine 7"/>
          <p:cNvPicPr>
            <a:picLocks noChangeAspect="1"/>
          </p:cNvPicPr>
          <p:nvPr/>
        </p:nvPicPr>
        <p:blipFill>
          <a:blip r:embed="rId3"/>
          <a:stretch>
            <a:fillRect/>
          </a:stretch>
        </p:blipFill>
        <p:spPr>
          <a:xfrm>
            <a:off x="248627" y="2120900"/>
            <a:ext cx="8819173" cy="2990850"/>
          </a:xfrm>
          <a:prstGeom prst="rect">
            <a:avLst/>
          </a:prstGeom>
        </p:spPr>
      </p:pic>
    </p:spTree>
    <p:extLst>
      <p:ext uri="{BB962C8B-B14F-4D97-AF65-F5344CB8AC3E}">
        <p14:creationId xmlns:p14="http://schemas.microsoft.com/office/powerpoint/2010/main" val="22794958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E857E7F4-FCE3-2342-B07D-46835EA8A820}" type="slidenum">
              <a:rPr lang="it-IT" smtClean="0"/>
              <a:t>47</a:t>
            </a:fld>
            <a:endParaRPr lang="it-IT"/>
          </a:p>
        </p:txBody>
      </p:sp>
      <p:pic>
        <p:nvPicPr>
          <p:cNvPr id="6" name="Immagine 5"/>
          <p:cNvPicPr>
            <a:picLocks noChangeAspect="1"/>
          </p:cNvPicPr>
          <p:nvPr/>
        </p:nvPicPr>
        <p:blipFill>
          <a:blip r:embed="rId3"/>
          <a:stretch>
            <a:fillRect/>
          </a:stretch>
        </p:blipFill>
        <p:spPr>
          <a:xfrm>
            <a:off x="355600" y="0"/>
            <a:ext cx="8413340" cy="6858000"/>
          </a:xfrm>
          <a:prstGeom prst="rect">
            <a:avLst/>
          </a:prstGeom>
        </p:spPr>
      </p:pic>
    </p:spTree>
    <p:extLst>
      <p:ext uri="{BB962C8B-B14F-4D97-AF65-F5344CB8AC3E}">
        <p14:creationId xmlns:p14="http://schemas.microsoft.com/office/powerpoint/2010/main" val="117485521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smtClean="0"/>
              <a:t>Il lobulo epatico</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48</a:t>
            </a:fld>
            <a:endParaRPr lang="it-IT"/>
          </a:p>
        </p:txBody>
      </p:sp>
      <p:pic>
        <p:nvPicPr>
          <p:cNvPr id="8" name="Immagine 7"/>
          <p:cNvPicPr>
            <a:picLocks noChangeAspect="1"/>
          </p:cNvPicPr>
          <p:nvPr/>
        </p:nvPicPr>
        <p:blipFill>
          <a:blip r:embed="rId2"/>
          <a:stretch>
            <a:fillRect/>
          </a:stretch>
        </p:blipFill>
        <p:spPr>
          <a:xfrm>
            <a:off x="1371600" y="1509311"/>
            <a:ext cx="6480893" cy="5348689"/>
          </a:xfrm>
          <a:prstGeom prst="rect">
            <a:avLst/>
          </a:prstGeom>
        </p:spPr>
      </p:pic>
    </p:spTree>
    <p:extLst>
      <p:ext uri="{BB962C8B-B14F-4D97-AF65-F5344CB8AC3E}">
        <p14:creationId xmlns:p14="http://schemas.microsoft.com/office/powerpoint/2010/main" val="3234543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Utile testo di riferimento, aggiornato</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49</a:t>
            </a:fld>
            <a:endParaRPr lang="it-IT"/>
          </a:p>
        </p:txBody>
      </p:sp>
      <p:pic>
        <p:nvPicPr>
          <p:cNvPr id="8" name="Immagine 7"/>
          <p:cNvPicPr>
            <a:picLocks noChangeAspect="1"/>
          </p:cNvPicPr>
          <p:nvPr/>
        </p:nvPicPr>
        <p:blipFill>
          <a:blip r:embed="rId2"/>
          <a:stretch>
            <a:fillRect/>
          </a:stretch>
        </p:blipFill>
        <p:spPr>
          <a:xfrm>
            <a:off x="1739900" y="2089150"/>
            <a:ext cx="5664200" cy="3365500"/>
          </a:xfrm>
          <a:prstGeom prst="rect">
            <a:avLst/>
          </a:prstGeom>
        </p:spPr>
      </p:pic>
      <p:sp>
        <p:nvSpPr>
          <p:cNvPr id="9" name="CasellaDiTesto 8"/>
          <p:cNvSpPr txBox="1"/>
          <p:nvPr/>
        </p:nvSpPr>
        <p:spPr>
          <a:xfrm>
            <a:off x="2089150" y="5454650"/>
            <a:ext cx="4946148" cy="369332"/>
          </a:xfrm>
          <a:prstGeom prst="rect">
            <a:avLst/>
          </a:prstGeom>
          <a:noFill/>
        </p:spPr>
        <p:txBody>
          <a:bodyPr wrap="none" rtlCol="0">
            <a:spAutoFit/>
          </a:bodyPr>
          <a:lstStyle/>
          <a:p>
            <a:r>
              <a:rPr lang="it-IT" dirty="0">
                <a:hlinkClick r:id="rId3"/>
              </a:rPr>
              <a:t>https://www.ncbi.nlm.nih.gov/books/NBK305896</a:t>
            </a:r>
            <a:r>
              <a:rPr lang="it-IT" dirty="0" smtClean="0">
                <a:hlinkClick r:id="rId3"/>
              </a:rPr>
              <a:t>/</a:t>
            </a:r>
            <a:r>
              <a:rPr lang="it-IT" dirty="0" smtClean="0"/>
              <a:t> </a:t>
            </a:r>
            <a:endParaRPr lang="it-IT" dirty="0"/>
          </a:p>
        </p:txBody>
      </p:sp>
    </p:spTree>
    <p:extLst>
      <p:ext uri="{BB962C8B-B14F-4D97-AF65-F5344CB8AC3E}">
        <p14:creationId xmlns:p14="http://schemas.microsoft.com/office/powerpoint/2010/main" val="94370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dirty="0" smtClean="0"/>
              <a:t>La presenza di Apo E su HDL accelera il trasporto inverso del colesterolo</a:t>
            </a:r>
            <a:endParaRPr lang="it-IT" sz="3600"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5</a:t>
            </a:fld>
            <a:endParaRPr lang="it-IT"/>
          </a:p>
        </p:txBody>
      </p:sp>
      <p:pic>
        <p:nvPicPr>
          <p:cNvPr id="6" name="Immagine 5"/>
          <p:cNvPicPr>
            <a:picLocks noChangeAspect="1"/>
          </p:cNvPicPr>
          <p:nvPr/>
        </p:nvPicPr>
        <p:blipFill>
          <a:blip r:embed="rId3"/>
          <a:stretch>
            <a:fillRect/>
          </a:stretch>
        </p:blipFill>
        <p:spPr>
          <a:xfrm>
            <a:off x="2590800" y="1817052"/>
            <a:ext cx="6445250" cy="4539298"/>
          </a:xfrm>
          <a:prstGeom prst="rect">
            <a:avLst/>
          </a:prstGeom>
        </p:spPr>
      </p:pic>
      <p:sp>
        <p:nvSpPr>
          <p:cNvPr id="7" name="CasellaDiTesto 6"/>
          <p:cNvSpPr txBox="1"/>
          <p:nvPr/>
        </p:nvSpPr>
        <p:spPr>
          <a:xfrm>
            <a:off x="457200" y="1785302"/>
            <a:ext cx="2133600" cy="4524315"/>
          </a:xfrm>
          <a:prstGeom prst="rect">
            <a:avLst/>
          </a:prstGeom>
          <a:noFill/>
        </p:spPr>
        <p:txBody>
          <a:bodyPr wrap="square" rtlCol="0">
            <a:spAutoFit/>
          </a:bodyPr>
          <a:lstStyle/>
          <a:p>
            <a:r>
              <a:rPr lang="it-IT" sz="2400" dirty="0" smtClean="0"/>
              <a:t>HDL con apo-E</a:t>
            </a:r>
          </a:p>
          <a:p>
            <a:r>
              <a:rPr lang="it-IT" sz="2400" dirty="0" smtClean="0">
                <a:sym typeface="Wingdings"/>
              </a:rPr>
              <a:t> </a:t>
            </a:r>
            <a:r>
              <a:rPr lang="it-IT" sz="2400" dirty="0" err="1" smtClean="0">
                <a:sym typeface="Wingdings"/>
              </a:rPr>
              <a:t>supe</a:t>
            </a:r>
            <a:r>
              <a:rPr lang="it-IT" sz="2400" dirty="0" smtClean="0">
                <a:sym typeface="Wingdings"/>
              </a:rPr>
              <a:t> HDL</a:t>
            </a:r>
            <a:endParaRPr lang="it-IT" sz="2400" dirty="0" smtClean="0"/>
          </a:p>
          <a:p>
            <a:pPr marL="457200" indent="-457200">
              <a:buFont typeface="+mj-lt"/>
              <a:buAutoNum type="arabicPeriod"/>
            </a:pPr>
            <a:r>
              <a:rPr lang="it-IT" sz="2400" dirty="0" smtClean="0"/>
              <a:t>maggiore </a:t>
            </a:r>
            <a:r>
              <a:rPr lang="it-IT" sz="2400" dirty="0" err="1" smtClean="0"/>
              <a:t>uptake</a:t>
            </a:r>
            <a:r>
              <a:rPr lang="it-IT" sz="2400" dirty="0" smtClean="0"/>
              <a:t> di colesterolo periferico</a:t>
            </a:r>
          </a:p>
          <a:p>
            <a:pPr marL="457200" indent="-457200">
              <a:buFont typeface="+mj-lt"/>
              <a:buAutoNum type="arabicPeriod"/>
            </a:pPr>
            <a:r>
              <a:rPr lang="it-IT" sz="2400" dirty="0" smtClean="0"/>
              <a:t>maggiore volume</a:t>
            </a:r>
          </a:p>
          <a:p>
            <a:pPr marL="457200" indent="-457200">
              <a:buFont typeface="+mj-lt"/>
              <a:buAutoNum type="arabicPeriod"/>
            </a:pPr>
            <a:r>
              <a:rPr lang="it-IT" sz="2400" dirty="0" smtClean="0"/>
              <a:t>maggiore velocità di </a:t>
            </a:r>
            <a:r>
              <a:rPr lang="it-IT" sz="2400" dirty="0" err="1" smtClean="0"/>
              <a:t>uptake</a:t>
            </a:r>
            <a:r>
              <a:rPr lang="it-IT" sz="2400" dirty="0" smtClean="0"/>
              <a:t> epatico</a:t>
            </a:r>
          </a:p>
        </p:txBody>
      </p:sp>
    </p:spTree>
    <p:extLst>
      <p:ext uri="{BB962C8B-B14F-4D97-AF65-F5344CB8AC3E}">
        <p14:creationId xmlns:p14="http://schemas.microsoft.com/office/powerpoint/2010/main" val="1459286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457200" y="0"/>
            <a:ext cx="8686800" cy="1102512"/>
          </a:xfrm>
        </p:spPr>
        <p:txBody>
          <a:bodyPr>
            <a:noAutofit/>
          </a:bodyPr>
          <a:lstStyle/>
          <a:p>
            <a:r>
              <a:rPr lang="it-IT" sz="3200" dirty="0" smtClean="0"/>
              <a:t>Le HDL con apo E determinano: </a:t>
            </a:r>
            <a:br>
              <a:rPr lang="it-IT" sz="3200" dirty="0" smtClean="0"/>
            </a:br>
            <a:r>
              <a:rPr lang="it-IT" sz="3200" b="1" dirty="0" smtClean="0"/>
              <a:t>a) la maturazione di VLDL e b) l’endocitosi di IDL</a:t>
            </a:r>
            <a:endParaRPr lang="it-IT" sz="2400" b="1"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FA61D6D4-3408-7444-968B-0E2E11989B4D}" type="slidenum">
              <a:rPr lang="it-IT" smtClean="0"/>
              <a:t>6</a:t>
            </a:fld>
            <a:endParaRPr lang="it-IT"/>
          </a:p>
        </p:txBody>
      </p:sp>
      <p:pic>
        <p:nvPicPr>
          <p:cNvPr id="8" name="Immagine 7"/>
          <p:cNvPicPr>
            <a:picLocks noChangeAspect="1"/>
          </p:cNvPicPr>
          <p:nvPr/>
        </p:nvPicPr>
        <p:blipFill>
          <a:blip r:embed="rId3"/>
          <a:stretch>
            <a:fillRect/>
          </a:stretch>
        </p:blipFill>
        <p:spPr>
          <a:xfrm>
            <a:off x="0" y="965987"/>
            <a:ext cx="9144000" cy="5755488"/>
          </a:xfrm>
          <a:prstGeom prst="rect">
            <a:avLst/>
          </a:prstGeom>
        </p:spPr>
      </p:pic>
      <p:sp>
        <p:nvSpPr>
          <p:cNvPr id="13" name="Rettangolo 12"/>
          <p:cNvSpPr/>
          <p:nvPr/>
        </p:nvSpPr>
        <p:spPr>
          <a:xfrm rot="20557242">
            <a:off x="3413577" y="2039130"/>
            <a:ext cx="3495205" cy="15365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p:nvSpPr>
        <p:spPr>
          <a:xfrm rot="1812061">
            <a:off x="2480287" y="3683445"/>
            <a:ext cx="950817" cy="75837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8655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a:t>
            </a:r>
            <a:r>
              <a:rPr lang="it-IT" dirty="0" err="1" smtClean="0"/>
              <a:t>uptake</a:t>
            </a:r>
            <a:r>
              <a:rPr lang="it-IT" dirty="0" smtClean="0"/>
              <a:t> epatico del colesterolo via </a:t>
            </a:r>
            <a:r>
              <a:rPr lang="it-IT" dirty="0" err="1" smtClean="0"/>
              <a:t>scavenger</a:t>
            </a:r>
            <a:r>
              <a:rPr lang="it-IT" dirty="0" smtClean="0"/>
              <a:t> </a:t>
            </a:r>
            <a:r>
              <a:rPr lang="it-IT" dirty="0" err="1" smtClean="0"/>
              <a:t>receptor</a:t>
            </a:r>
            <a:r>
              <a:rPr lang="it-IT" dirty="0" smtClean="0"/>
              <a:t> SR-BI</a:t>
            </a:r>
            <a:endParaRPr lang="it-IT" dirty="0"/>
          </a:p>
        </p:txBody>
      </p:sp>
      <p:sp>
        <p:nvSpPr>
          <p:cNvPr id="7" name="Segnaposto contenuto 6"/>
          <p:cNvSpPr>
            <a:spLocks noGrp="1"/>
          </p:cNvSpPr>
          <p:nvPr>
            <p:ph idx="1"/>
          </p:nvPr>
        </p:nvSpPr>
        <p:spPr>
          <a:xfrm>
            <a:off x="457200" y="1600200"/>
            <a:ext cx="3356171" cy="4525963"/>
          </a:xfrm>
        </p:spPr>
        <p:txBody>
          <a:bodyPr>
            <a:normAutofit fontScale="92500" lnSpcReduction="20000"/>
          </a:bodyPr>
          <a:lstStyle/>
          <a:p>
            <a:r>
              <a:rPr lang="it-IT" sz="2800" dirty="0" smtClean="0"/>
              <a:t>Le HDL possono legarsi al SR-BI</a:t>
            </a:r>
          </a:p>
          <a:p>
            <a:pPr lvl="1"/>
            <a:r>
              <a:rPr lang="it-IT" sz="2400" dirty="0" smtClean="0"/>
              <a:t>diverso dai recettori per le LDL</a:t>
            </a:r>
          </a:p>
          <a:p>
            <a:r>
              <a:rPr lang="it-IT" sz="2800" dirty="0" smtClean="0"/>
              <a:t>Il colesterolo viene ceduto al fegato e altri tessuti </a:t>
            </a:r>
            <a:r>
              <a:rPr lang="it-IT" sz="2800" b="1" i="1" dirty="0" smtClean="0"/>
              <a:t>senza </a:t>
            </a:r>
            <a:r>
              <a:rPr lang="it-IT" sz="2800" b="1" dirty="0" smtClean="0"/>
              <a:t> endocitosi delle HDL</a:t>
            </a:r>
          </a:p>
          <a:p>
            <a:r>
              <a:rPr lang="it-IT" sz="2800" dirty="0" smtClean="0"/>
              <a:t>Le </a:t>
            </a:r>
            <a:r>
              <a:rPr lang="it-IT" sz="2800" b="1" dirty="0" smtClean="0"/>
              <a:t>HDL ridotte </a:t>
            </a:r>
            <a:r>
              <a:rPr lang="it-IT" sz="2800" dirty="0" smtClean="0"/>
              <a:t>di volume </a:t>
            </a:r>
            <a:r>
              <a:rPr lang="it-IT" sz="2800" b="1" dirty="0" smtClean="0"/>
              <a:t>riprendono l’</a:t>
            </a:r>
            <a:r>
              <a:rPr lang="it-IT" sz="2800" b="1" dirty="0" err="1" smtClean="0"/>
              <a:t>uptake</a:t>
            </a:r>
            <a:r>
              <a:rPr lang="it-IT" sz="2800" b="1" dirty="0" smtClean="0"/>
              <a:t> del colesterolo periferico</a:t>
            </a:r>
            <a:endParaRPr lang="it-IT" sz="2800" b="1" dirty="0"/>
          </a:p>
        </p:txBody>
      </p:sp>
      <p:sp>
        <p:nvSpPr>
          <p:cNvPr id="3" name="Segnaposto data 2"/>
          <p:cNvSpPr>
            <a:spLocks noGrp="1"/>
          </p:cNvSpPr>
          <p:nvPr>
            <p:ph type="dt" sz="half" idx="10"/>
          </p:nvPr>
        </p:nvSpPr>
        <p:spPr/>
        <p:txBody>
          <a:bodyPr/>
          <a:lstStyle/>
          <a:p>
            <a:r>
              <a:rPr lang="it-IT" smtClean="0"/>
              <a:t>21/11/2019</a:t>
            </a:r>
            <a:endParaRPr lang="it-IT"/>
          </a:p>
        </p:txBody>
      </p:sp>
      <p:sp>
        <p:nvSpPr>
          <p:cNvPr id="4" name="Segnaposto piè di pagina 3"/>
          <p:cNvSpPr>
            <a:spLocks noGrp="1"/>
          </p:cNvSpPr>
          <p:nvPr>
            <p:ph type="ftr" sz="quarter" idx="11"/>
          </p:nvPr>
        </p:nvSpPr>
        <p:spPr/>
        <p:txBody>
          <a:bodyPr/>
          <a:lstStyle/>
          <a:p>
            <a:r>
              <a:rPr lang="it-IT" smtClean="0"/>
              <a:t>091FA - BIOCHIMICA APPLICATA MEDICA  </a:t>
            </a:r>
            <a:endParaRPr lang="it-IT"/>
          </a:p>
        </p:txBody>
      </p:sp>
      <p:sp>
        <p:nvSpPr>
          <p:cNvPr id="5" name="Segnaposto numero diapositiva 4"/>
          <p:cNvSpPr>
            <a:spLocks noGrp="1"/>
          </p:cNvSpPr>
          <p:nvPr>
            <p:ph type="sldNum" sz="quarter" idx="12"/>
          </p:nvPr>
        </p:nvSpPr>
        <p:spPr/>
        <p:txBody>
          <a:bodyPr/>
          <a:lstStyle/>
          <a:p>
            <a:fld id="{71D58B44-3DB8-7240-A88A-CF116F28A680}" type="slidenum">
              <a:rPr lang="it-IT" smtClean="0"/>
              <a:t>7</a:t>
            </a:fld>
            <a:endParaRPr lang="it-IT"/>
          </a:p>
        </p:txBody>
      </p:sp>
      <p:pic>
        <p:nvPicPr>
          <p:cNvPr id="6" name="Immagine 5"/>
          <p:cNvPicPr>
            <a:picLocks noChangeAspect="1"/>
          </p:cNvPicPr>
          <p:nvPr/>
        </p:nvPicPr>
        <p:blipFill>
          <a:blip r:embed="rId3"/>
          <a:stretch>
            <a:fillRect/>
          </a:stretch>
        </p:blipFill>
        <p:spPr>
          <a:xfrm>
            <a:off x="4037829" y="2010723"/>
            <a:ext cx="4940021" cy="3905704"/>
          </a:xfrm>
          <a:prstGeom prst="rect">
            <a:avLst/>
          </a:prstGeom>
        </p:spPr>
      </p:pic>
    </p:spTree>
    <p:extLst>
      <p:ext uri="{BB962C8B-B14F-4D97-AF65-F5344CB8AC3E}">
        <p14:creationId xmlns:p14="http://schemas.microsoft.com/office/powerpoint/2010/main" val="907275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normAutofit fontScale="90000"/>
          </a:bodyPr>
          <a:lstStyle/>
          <a:p>
            <a:r>
              <a:rPr lang="it-IT" dirty="0" smtClean="0"/>
              <a:t>Il trasporto del colesterolo attraverso le membrane</a:t>
            </a:r>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8</a:t>
            </a:fld>
            <a:endParaRPr lang="it-IT"/>
          </a:p>
        </p:txBody>
      </p:sp>
      <p:pic>
        <p:nvPicPr>
          <p:cNvPr id="8" name="Immagine 7"/>
          <p:cNvPicPr>
            <a:picLocks noChangeAspect="1"/>
          </p:cNvPicPr>
          <p:nvPr/>
        </p:nvPicPr>
        <p:blipFill>
          <a:blip r:embed="rId3"/>
          <a:stretch>
            <a:fillRect/>
          </a:stretch>
        </p:blipFill>
        <p:spPr>
          <a:xfrm>
            <a:off x="1397000" y="1619250"/>
            <a:ext cx="6350000" cy="4737100"/>
          </a:xfrm>
          <a:prstGeom prst="rect">
            <a:avLst/>
          </a:prstGeom>
        </p:spPr>
      </p:pic>
    </p:spTree>
    <p:extLst>
      <p:ext uri="{BB962C8B-B14F-4D97-AF65-F5344CB8AC3E}">
        <p14:creationId xmlns:p14="http://schemas.microsoft.com/office/powerpoint/2010/main" val="3950930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Le differenze tra recettore LDL e recettore </a:t>
            </a:r>
            <a:r>
              <a:rPr lang="it-IT" dirty="0" err="1" smtClean="0"/>
              <a:t>scavenger</a:t>
            </a:r>
            <a:r>
              <a:rPr lang="it-IT" dirty="0" smtClean="0"/>
              <a:t> BI a livello epatico</a:t>
            </a:r>
            <a:endParaRPr lang="it-IT" dirty="0"/>
          </a:p>
        </p:txBody>
      </p:sp>
      <p:sp>
        <p:nvSpPr>
          <p:cNvPr id="9" name="Segnaposto testo 8"/>
          <p:cNvSpPr>
            <a:spLocks noGrp="1"/>
          </p:cNvSpPr>
          <p:nvPr>
            <p:ph type="body" idx="1"/>
          </p:nvPr>
        </p:nvSpPr>
        <p:spPr/>
        <p:txBody>
          <a:bodyPr/>
          <a:lstStyle/>
          <a:p>
            <a:pPr algn="ctr"/>
            <a:r>
              <a:rPr lang="it-IT" dirty="0" smtClean="0"/>
              <a:t>Recettore LDL</a:t>
            </a:r>
            <a:endParaRPr lang="it-IT" dirty="0"/>
          </a:p>
        </p:txBody>
      </p:sp>
      <p:sp>
        <p:nvSpPr>
          <p:cNvPr id="7" name="Segnaposto contenuto 6"/>
          <p:cNvSpPr>
            <a:spLocks noGrp="1"/>
          </p:cNvSpPr>
          <p:nvPr>
            <p:ph sz="half" idx="2"/>
          </p:nvPr>
        </p:nvSpPr>
        <p:spPr/>
        <p:txBody>
          <a:bodyPr>
            <a:normAutofit lnSpcReduction="10000"/>
          </a:bodyPr>
          <a:lstStyle/>
          <a:p>
            <a:r>
              <a:rPr lang="it-IT" dirty="0"/>
              <a:t>N</a:t>
            </a:r>
            <a:r>
              <a:rPr lang="it-IT" dirty="0" smtClean="0"/>
              <a:t>oto </a:t>
            </a:r>
            <a:r>
              <a:rPr lang="it-IT" dirty="0"/>
              <a:t>anche come recettore </a:t>
            </a:r>
            <a:r>
              <a:rPr lang="it-IT" dirty="0" err="1"/>
              <a:t>apoB</a:t>
            </a:r>
            <a:r>
              <a:rPr lang="it-IT" dirty="0"/>
              <a:t> </a:t>
            </a:r>
            <a:r>
              <a:rPr lang="it-IT" dirty="0" smtClean="0"/>
              <a:t>/ </a:t>
            </a:r>
            <a:r>
              <a:rPr lang="it-IT" dirty="0"/>
              <a:t>E, </a:t>
            </a:r>
            <a:r>
              <a:rPr lang="it-IT" dirty="0" smtClean="0"/>
              <a:t>per la sua interazione specifica con lipoproteine che esprimono </a:t>
            </a:r>
            <a:r>
              <a:rPr lang="it-IT" dirty="0" err="1" smtClean="0"/>
              <a:t>apoB</a:t>
            </a:r>
            <a:r>
              <a:rPr lang="it-IT" dirty="0"/>
              <a:t> </a:t>
            </a:r>
            <a:r>
              <a:rPr lang="it-IT" dirty="0" smtClean="0"/>
              <a:t>e/o </a:t>
            </a:r>
            <a:r>
              <a:rPr lang="it-IT" dirty="0" err="1" smtClean="0"/>
              <a:t>apoE</a:t>
            </a:r>
            <a:r>
              <a:rPr lang="it-IT" dirty="0" smtClean="0"/>
              <a:t>.</a:t>
            </a:r>
          </a:p>
          <a:p>
            <a:r>
              <a:rPr lang="it-IT" dirty="0" err="1" smtClean="0"/>
              <a:t>Cuasa</a:t>
            </a:r>
            <a:r>
              <a:rPr lang="it-IT" dirty="0" smtClean="0"/>
              <a:t> l’endocitosi di </a:t>
            </a:r>
            <a:r>
              <a:rPr lang="it-IT" dirty="0"/>
              <a:t>particelle LDL intatte. </a:t>
            </a:r>
            <a:endParaRPr lang="it-IT" dirty="0" smtClean="0"/>
          </a:p>
          <a:p>
            <a:r>
              <a:rPr lang="it-IT" dirty="0" smtClean="0"/>
              <a:t>la sua espressione è </a:t>
            </a:r>
            <a:r>
              <a:rPr lang="it-IT" dirty="0"/>
              <a:t>regolata dalla concentrazione intracellulare di </a:t>
            </a:r>
            <a:r>
              <a:rPr lang="it-IT" dirty="0" smtClean="0"/>
              <a:t>colesterolo</a:t>
            </a:r>
          </a:p>
        </p:txBody>
      </p:sp>
      <p:sp>
        <p:nvSpPr>
          <p:cNvPr id="10" name="Segnaposto testo 9"/>
          <p:cNvSpPr>
            <a:spLocks noGrp="1"/>
          </p:cNvSpPr>
          <p:nvPr>
            <p:ph type="body" sz="quarter" idx="3"/>
          </p:nvPr>
        </p:nvSpPr>
        <p:spPr/>
        <p:txBody>
          <a:bodyPr/>
          <a:lstStyle/>
          <a:p>
            <a:pPr algn="ctr"/>
            <a:r>
              <a:rPr lang="it-IT" dirty="0" smtClean="0"/>
              <a:t>SR-BI</a:t>
            </a:r>
            <a:endParaRPr lang="it-IT" dirty="0"/>
          </a:p>
        </p:txBody>
      </p:sp>
      <p:sp>
        <p:nvSpPr>
          <p:cNvPr id="11" name="Segnaposto contenuto 10"/>
          <p:cNvSpPr>
            <a:spLocks noGrp="1"/>
          </p:cNvSpPr>
          <p:nvPr>
            <p:ph sz="quarter" idx="4"/>
          </p:nvPr>
        </p:nvSpPr>
        <p:spPr/>
        <p:txBody>
          <a:bodyPr/>
          <a:lstStyle/>
          <a:p>
            <a:r>
              <a:rPr lang="it-IT" dirty="0"/>
              <a:t>Il recettore </a:t>
            </a:r>
            <a:r>
              <a:rPr lang="it-IT" dirty="0" err="1"/>
              <a:t>scavenger</a:t>
            </a:r>
            <a:r>
              <a:rPr lang="it-IT" dirty="0"/>
              <a:t> BI (SRBI) media il trasferimento di colesterolo da HDL mature, senza endocitosi</a:t>
            </a:r>
          </a:p>
          <a:p>
            <a:r>
              <a:rPr lang="it-IT" dirty="0"/>
              <a:t>L’attività di SR-BI non è regolata</a:t>
            </a:r>
          </a:p>
          <a:p>
            <a:endParaRPr lang="it-IT" dirty="0"/>
          </a:p>
        </p:txBody>
      </p:sp>
      <p:sp>
        <p:nvSpPr>
          <p:cNvPr id="4" name="Segnaposto data 3"/>
          <p:cNvSpPr>
            <a:spLocks noGrp="1"/>
          </p:cNvSpPr>
          <p:nvPr>
            <p:ph type="dt" sz="half" idx="10"/>
          </p:nvPr>
        </p:nvSpPr>
        <p:spPr/>
        <p:txBody>
          <a:bodyPr/>
          <a:lstStyle/>
          <a:p>
            <a:r>
              <a:rPr lang="it-IT" smtClean="0"/>
              <a:t>21/11/2019</a:t>
            </a:r>
            <a:endParaRPr lang="it-IT"/>
          </a:p>
        </p:txBody>
      </p:sp>
      <p:sp>
        <p:nvSpPr>
          <p:cNvPr id="5" name="Segnaposto piè di pagina 4"/>
          <p:cNvSpPr>
            <a:spLocks noGrp="1"/>
          </p:cNvSpPr>
          <p:nvPr>
            <p:ph type="ftr" sz="quarter" idx="11"/>
          </p:nvPr>
        </p:nvSpPr>
        <p:spPr/>
        <p:txBody>
          <a:bodyPr/>
          <a:lstStyle/>
          <a:p>
            <a:r>
              <a:rPr lang="it-IT" smtClean="0"/>
              <a:t>091FA - BIOCHIMICA APPLICATA MEDICA  </a:t>
            </a:r>
            <a:endParaRPr lang="it-IT"/>
          </a:p>
        </p:txBody>
      </p:sp>
      <p:sp>
        <p:nvSpPr>
          <p:cNvPr id="6" name="Segnaposto numero diapositiva 5"/>
          <p:cNvSpPr>
            <a:spLocks noGrp="1"/>
          </p:cNvSpPr>
          <p:nvPr>
            <p:ph type="sldNum" sz="quarter" idx="12"/>
          </p:nvPr>
        </p:nvSpPr>
        <p:spPr/>
        <p:txBody>
          <a:bodyPr/>
          <a:lstStyle/>
          <a:p>
            <a:fld id="{71D58B44-3DB8-7240-A88A-CF116F28A680}" type="slidenum">
              <a:rPr lang="it-IT" smtClean="0"/>
              <a:t>9</a:t>
            </a:fld>
            <a:endParaRPr lang="it-IT"/>
          </a:p>
        </p:txBody>
      </p:sp>
      <p:sp>
        <p:nvSpPr>
          <p:cNvPr id="8" name="Segnaposto contenuto 6"/>
          <p:cNvSpPr txBox="1">
            <a:spLocks/>
          </p:cNvSpPr>
          <p:nvPr/>
        </p:nvSpPr>
        <p:spPr>
          <a:xfrm>
            <a:off x="9512300" y="1417638"/>
            <a:ext cx="41148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it-IT" dirty="0"/>
          </a:p>
        </p:txBody>
      </p:sp>
    </p:spTree>
    <p:extLst>
      <p:ext uri="{BB962C8B-B14F-4D97-AF65-F5344CB8AC3E}">
        <p14:creationId xmlns:p14="http://schemas.microsoft.com/office/powerpoint/2010/main" val="14946232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958</TotalTime>
  <Words>3818</Words>
  <Application>Microsoft Macintosh PowerPoint</Application>
  <PresentationFormat>Presentazione su schermo (4:3)</PresentationFormat>
  <Paragraphs>468</Paragraphs>
  <Slides>49</Slides>
  <Notes>30</Notes>
  <HiddenSlides>0</HiddenSlides>
  <MMClips>0</MMClips>
  <ScaleCrop>false</ScaleCrop>
  <HeadingPairs>
    <vt:vector size="4" baseType="variant">
      <vt:variant>
        <vt:lpstr>Tema</vt:lpstr>
      </vt:variant>
      <vt:variant>
        <vt:i4>1</vt:i4>
      </vt:variant>
      <vt:variant>
        <vt:lpstr>Titoli diapositive</vt:lpstr>
      </vt:variant>
      <vt:variant>
        <vt:i4>49</vt:i4>
      </vt:variant>
    </vt:vector>
  </HeadingPairs>
  <TitlesOfParts>
    <vt:vector size="50" baseType="lpstr">
      <vt:lpstr>Tema di Office</vt:lpstr>
      <vt:lpstr>Lezione 24</vt:lpstr>
      <vt:lpstr>Origine e maturazione delle HDL</vt:lpstr>
      <vt:lpstr>Cholesteryl Ester Transfer Protein, CEPT promuove lo scambio di lipidi complessi tra lipoproteine esteri del colesterolo e triacilglcerolo</vt:lpstr>
      <vt:lpstr>Il trasporto inverso del colesterolo</vt:lpstr>
      <vt:lpstr>La presenza di Apo E su HDL accelera il trasporto inverso del colesterolo</vt:lpstr>
      <vt:lpstr>Le HDL con apo E determinano:  a) la maturazione di VLDL e b) l’endocitosi di IDL</vt:lpstr>
      <vt:lpstr>L’uptake epatico del colesterolo via scavenger receptor SR-BI</vt:lpstr>
      <vt:lpstr>Il trasporto del colesterolo attraverso le membrane</vt:lpstr>
      <vt:lpstr>Le differenze tra recettore LDL e recettore scavenger BI a livello epatico</vt:lpstr>
      <vt:lpstr>Altre proprietà biologiche delle HDL</vt:lpstr>
      <vt:lpstr>Fine delle lipoproteine</vt:lpstr>
      <vt:lpstr>I sali biliari</vt:lpstr>
      <vt:lpstr>I sali biliari sono sintetizzati nel fegato a partire dal colesterolo</vt:lpstr>
      <vt:lpstr>Struttura degli acidi colici coniugati</vt:lpstr>
      <vt:lpstr>Gli acidi biliari sono secreti nel canalicolo biliare</vt:lpstr>
      <vt:lpstr>Nel canalicolo biliare si forma la bile</vt:lpstr>
      <vt:lpstr>Gli acidi biliari e i fosfolipidi sono secreti nella bile mediante trasporto attivo primario</vt:lpstr>
      <vt:lpstr>ALTRO SCHEMA  Diversi trasportatori attivi ATP-dipendenti catalizzano il trasporto di molecole che costituiscono la bile</vt:lpstr>
      <vt:lpstr>Nell’intestino gli acidi biliari coniugati sono metabolizzati dal microbiota intestinale</vt:lpstr>
      <vt:lpstr>Presentazione di PowerPoint</vt:lpstr>
      <vt:lpstr>Il microbiota intestinale produce un gran numero di acidi biliari secondari</vt:lpstr>
      <vt:lpstr>Il 95% dei sali biliari è assorbito nell’intestino e ritorna la fegato con il sangue portale</vt:lpstr>
      <vt:lpstr>I sali biliari secondari transitano attraverso l’enterocita mediante trasportatori (non ATP-dipendenti)</vt:lpstr>
      <vt:lpstr>I trasportatori di membrana dei sali biliari trasportano i farmaci nelle cellule</vt:lpstr>
      <vt:lpstr>Presentazione di PowerPoint</vt:lpstr>
      <vt:lpstr>Trasportatori che influenzano l'assorbimento e l'escrezione epatica di farmaci</vt:lpstr>
      <vt:lpstr>Gli OATP sono multispecifici</vt:lpstr>
      <vt:lpstr>Chemical scaffolds recognised by OATPs</vt:lpstr>
      <vt:lpstr>The chemical scaffold for binding OATPs</vt:lpstr>
      <vt:lpstr>Dimostrazione farmacocinetica di interazioni farmaco-farmaco</vt:lpstr>
      <vt:lpstr>Descriviamo i fenomeni di trasporto importanti in biologia</vt:lpstr>
      <vt:lpstr>I diversi tipi di trasporto di membrana</vt:lpstr>
      <vt:lpstr>Diffusione passiva e facilitata</vt:lpstr>
      <vt:lpstr>Diffusione passiva e facilitata</vt:lpstr>
      <vt:lpstr>Trasporto attivo</vt:lpstr>
      <vt:lpstr>Il trasporto attivo secondario sfrutta gradienti ionici pre-costituiti </vt:lpstr>
      <vt:lpstr>Il trasporto di membrana</vt:lpstr>
      <vt:lpstr>I trasportatori attivi primari</vt:lpstr>
      <vt:lpstr>le ATPasi di trasporto  4 tipi</vt:lpstr>
      <vt:lpstr>Presentazione di PowerPoint</vt:lpstr>
      <vt:lpstr>Le ATPasi di trasporto - tipi P e V</vt:lpstr>
      <vt:lpstr>Le ATPasi di trasporto - tipi F</vt:lpstr>
      <vt:lpstr>Le ATPasi di trasporto - tipi ABC</vt:lpstr>
      <vt:lpstr>Fine</vt:lpstr>
      <vt:lpstr>supplementi</vt:lpstr>
      <vt:lpstr>Presentazione di PowerPoint</vt:lpstr>
      <vt:lpstr>Presentazione di PowerPoint</vt:lpstr>
      <vt:lpstr>Il lobulo epatico</vt:lpstr>
      <vt:lpstr>Utile testo di riferimento, aggiornato</vt:lpstr>
    </vt:vector>
  </TitlesOfParts>
  <Company>Univ.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Sabina Passamonti</dc:creator>
  <cp:lastModifiedBy>Sabina Passamonti</cp:lastModifiedBy>
  <cp:revision>83</cp:revision>
  <cp:lastPrinted>2019-11-21T07:30:31Z</cp:lastPrinted>
  <dcterms:created xsi:type="dcterms:W3CDTF">2019-11-20T13:11:26Z</dcterms:created>
  <dcterms:modified xsi:type="dcterms:W3CDTF">2019-11-21T08:36:52Z</dcterms:modified>
</cp:coreProperties>
</file>