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2" r:id="rId2"/>
    <p:sldId id="353" r:id="rId3"/>
    <p:sldId id="354" r:id="rId4"/>
    <p:sldId id="355" r:id="rId5"/>
    <p:sldId id="356" r:id="rId6"/>
    <p:sldId id="357" r:id="rId7"/>
    <p:sldId id="358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217" y="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724A50-576C-4880-BD56-55653E53C3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8306989-D9B5-49DA-8D41-048778A57F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2C9DAA3-C6C8-483B-B552-A01A64CC3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DBB2-5769-47C1-9266-241FD4E1AFF0}" type="datetimeFigureOut">
              <a:rPr lang="it-IT" smtClean="0"/>
              <a:t>23/11/2019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DE03CEE-59F7-476D-852F-99404BE74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349AB98-6982-4C9D-8972-48DF93D80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95D8-7095-4582-83AA-47E03581B2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197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8AF387-B7B8-46F5-A7C0-CA58B251F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0F869E5-10E6-43A7-8857-8B6E594519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1B15245-1E92-473F-9FDF-AFEDE9472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DBB2-5769-47C1-9266-241FD4E1AFF0}" type="datetimeFigureOut">
              <a:rPr lang="it-IT" smtClean="0"/>
              <a:t>23/11/2019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46DBD3D-B1FF-4099-8B73-858E81676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E1BABF9-C915-41F4-B684-49FA890AA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95D8-7095-4582-83AA-47E03581B2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6762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2DD5345-C6FC-4CF1-8B1B-E2BC7C288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71C0F3E-9DF5-43E7-BDF1-E66BE589A0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80A302E-30D6-4959-90F7-32FF912DA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DBB2-5769-47C1-9266-241FD4E1AFF0}" type="datetimeFigureOut">
              <a:rPr lang="it-IT" smtClean="0"/>
              <a:t>23/11/2019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6C89404-28A7-4BD0-9800-F3EDBFD07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A072F8D-89E0-4F64-B79C-71C9186DD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95D8-7095-4582-83AA-47E03581B2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3073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8E5688-99EE-4596-A4A7-9050BD343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62A89AC-6DBF-48E1-BBAC-EA666A7AC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288239A-1D8D-4069-B421-ECB8EA3E5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DBB2-5769-47C1-9266-241FD4E1AFF0}" type="datetimeFigureOut">
              <a:rPr lang="it-IT" smtClean="0"/>
              <a:t>23/11/2019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E7EA2DE-B706-4F43-8CB8-3E9857F21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995A640-D771-4C0F-840A-80DF2C985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95D8-7095-4582-83AA-47E03581B2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3249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802C9E-FF5E-41A7-A41B-86AE75861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2226DC0-0D45-46DF-B687-C1D856932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54DEA89-C854-47C7-8E6B-5D0D6BAA4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DBB2-5769-47C1-9266-241FD4E1AFF0}" type="datetimeFigureOut">
              <a:rPr lang="it-IT" smtClean="0"/>
              <a:t>23/11/2019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F97ED73-1DC9-4F3E-A64A-AA262743F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C98D593-8912-4DCE-9ED1-61CC8364D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95D8-7095-4582-83AA-47E03581B2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2906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15A128-2CB2-4F78-A3EC-FD3E12D7C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91D260-2558-4159-94B3-08810E1C67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17E8423-C1FB-4589-9D2C-23E5B26B0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1054E42-9656-46DE-9F34-575CD8353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DBB2-5769-47C1-9266-241FD4E1AFF0}" type="datetimeFigureOut">
              <a:rPr lang="it-IT" smtClean="0"/>
              <a:t>23/11/2019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C442197-3866-4B14-80CD-78E36D321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F88FAF0-4586-4B5B-8CD0-E2BDE3A77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95D8-7095-4582-83AA-47E03581B2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591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A0B3F0-585E-486C-B35D-1544086D2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DF9205B-86CE-4DFD-8407-308F2177A8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079D795-1CED-49DE-9F7A-0A089D0921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0EE4659-7A07-486D-88EE-62A2287238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E55ABC4-89A1-4CDB-AF24-347EC38546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5688300-7E1C-4A1B-B594-8DBF48034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DBB2-5769-47C1-9266-241FD4E1AFF0}" type="datetimeFigureOut">
              <a:rPr lang="it-IT" smtClean="0"/>
              <a:t>23/11/2019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6C477EF-68A6-4BB6-B049-6A5976B89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4251D6D-A7C3-4EAC-BF69-BF8D6DBA4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95D8-7095-4582-83AA-47E03581B2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3438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F9F217-1E47-4446-A3F9-1FEBF4F44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416118B-A33F-4D54-931C-0EF6206CA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DBB2-5769-47C1-9266-241FD4E1AFF0}" type="datetimeFigureOut">
              <a:rPr lang="it-IT" smtClean="0"/>
              <a:t>23/11/2019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580FE68-ED98-4E05-879B-DEAA58596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F809F88-7722-4E13-9CD1-EBC7A2A95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95D8-7095-4582-83AA-47E03581B2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469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D0B72F8-B584-40C0-8968-8854EB7E1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DBB2-5769-47C1-9266-241FD4E1AFF0}" type="datetimeFigureOut">
              <a:rPr lang="it-IT" smtClean="0"/>
              <a:t>23/11/2019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EE2AB38-B3EF-4D84-9AF6-573AEC08E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0E59010-6CD7-4A12-8F55-06798854D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95D8-7095-4582-83AA-47E03581B2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2810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59818C-2DA0-4B7E-9C14-B4C7B53BD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96EF03-0DC1-4E73-B63A-2D71B3715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6A2EDAE-F902-4B0D-A783-C17A259BE4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454B7FF-7943-400B-B690-E42D2C753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DBB2-5769-47C1-9266-241FD4E1AFF0}" type="datetimeFigureOut">
              <a:rPr lang="it-IT" smtClean="0"/>
              <a:t>23/11/2019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478615C-11BD-472B-8AEA-AF11C1900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F82A489-EBF0-47C9-B81D-DAE747FFF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95D8-7095-4582-83AA-47E03581B2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4736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C3F9C5-126D-4A3F-986F-3F2EEBB0E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64C6891-B977-4892-AD26-EFEAFA473C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D969D12-9703-4645-9F95-B496D03996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A306F16-0A54-451C-8DB6-2AF711F9C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DBB2-5769-47C1-9266-241FD4E1AFF0}" type="datetimeFigureOut">
              <a:rPr lang="it-IT" smtClean="0"/>
              <a:t>23/11/2019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9FF98BE-DEAB-4918-AEE0-0CC259741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DC86582-5863-4DEF-9444-C520C9979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B95D8-7095-4582-83AA-47E03581B2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3506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97F428E-6A4D-437F-A8BD-54B4EF5AB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718DB66-59F6-47F3-99C3-7D981DDA0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AC2A64-F87B-4EDD-AB61-F1504836B1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3DBB2-5769-47C1-9266-241FD4E1AFF0}" type="datetimeFigureOut">
              <a:rPr lang="it-IT" smtClean="0"/>
              <a:t>23/11/2019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838AC-E1C2-41A3-B2A9-54186D915D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01CD4BB-DA33-4E7B-B258-42BF319E70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B95D8-7095-4582-83AA-47E03581B2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9611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BF619C-75B8-4ED1-A2BC-75BC23DEC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704849"/>
          </a:xfrm>
        </p:spPr>
        <p:txBody>
          <a:bodyPr>
            <a:normAutofit fontScale="90000"/>
          </a:bodyPr>
          <a:lstStyle/>
          <a:p>
            <a:r>
              <a:rPr lang="it-IT" b="1" dirty="0" err="1"/>
              <a:t>governamentalità</a:t>
            </a:r>
            <a:endParaRPr lang="it-IT" b="1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2A1934F-AC9C-4C72-ABE0-61A3943E20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704850"/>
            <a:ext cx="12192000" cy="6153150"/>
          </a:xfrm>
        </p:spPr>
        <p:txBody>
          <a:bodyPr/>
          <a:lstStyle/>
          <a:p>
            <a:r>
              <a:rPr lang="it-IT" dirty="0"/>
              <a:t>Concetto introdotto da M. Foucault per definire i processi sociali e istituzionali della «soggettivazione» (Chi sono io?)</a:t>
            </a:r>
          </a:p>
          <a:p>
            <a:r>
              <a:rPr lang="it-IT" dirty="0"/>
              <a:t>Non sono idee filosofiche o religiose, ma sono atti giuridici, medici, scolastici che attribuiscono una persona a delle specifiche categorie sociali. Quindi la complessità di ciascuna persona è selezionata, semplificata e inserita in categorie sociali omogenee. Questi atti di categorizzazione hanno conseguenze nella vita delle persone.</a:t>
            </a:r>
          </a:p>
          <a:p>
            <a:r>
              <a:rPr lang="it-IT" dirty="0"/>
              <a:t>Ad esempio: definire una persona come «negligente, irritabile e pericolosa» è diverso da definirla «con patologia psichiatrica» perché sono due discorsi diversi e due percorsi di vita differenti (il primo mette l’attenzione sull’aspetto giuridico e viene presa in carico dalla Polizia), la seconda è medica e presa in carico dagli psichiatri .</a:t>
            </a:r>
          </a:p>
          <a:p>
            <a:r>
              <a:rPr lang="it-IT" dirty="0"/>
              <a:t>Questo si riconduce anche nel caso del fenomeno migratorio:</a:t>
            </a:r>
          </a:p>
          <a:p>
            <a:r>
              <a:rPr lang="it-IT" dirty="0"/>
              <a:t>Chi è «lo straniero»? In Italia a causa dell’assenza dello </a:t>
            </a:r>
            <a:r>
              <a:rPr lang="it-IT" dirty="0" err="1"/>
              <a:t>Ius</a:t>
            </a:r>
            <a:r>
              <a:rPr lang="it-IT" dirty="0"/>
              <a:t> Soli è straniero anche chi è nato in Italia e sta facendo le scuole italiane (ma ha genitori con altra cittadinanza). E’ straniero anche un cittadino dell’Unione Europea che ha una legislazione condivisa.</a:t>
            </a:r>
          </a:p>
          <a:p>
            <a:r>
              <a:rPr lang="it-IT" dirty="0"/>
              <a:t>Questo ha conseguenze ad esempio su decreti locali riguardo l’accesso ai servizi educativi per la prima infanzia</a:t>
            </a:r>
          </a:p>
        </p:txBody>
      </p:sp>
    </p:spTree>
    <p:extLst>
      <p:ext uri="{BB962C8B-B14F-4D97-AF65-F5344CB8AC3E}">
        <p14:creationId xmlns:p14="http://schemas.microsoft.com/office/powerpoint/2010/main" val="179066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6C5354-6DD2-436B-A08D-AAC1DE7AC8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588936"/>
          </a:xfrm>
        </p:spPr>
        <p:txBody>
          <a:bodyPr>
            <a:noAutofit/>
          </a:bodyPr>
          <a:lstStyle/>
          <a:p>
            <a:r>
              <a:rPr lang="it-IT" sz="4200" dirty="0"/>
              <a:t>Dossier statistico Immigrazione 2018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6B14D70-D205-4BBF-B79F-37FB9DC22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88937"/>
            <a:ext cx="12192000" cy="6269062"/>
          </a:xfrm>
        </p:spPr>
        <p:txBody>
          <a:bodyPr/>
          <a:lstStyle/>
          <a:p>
            <a:pPr algn="just"/>
            <a:r>
              <a:rPr lang="it-IT" sz="3200" dirty="0"/>
              <a:t>Italia risultano all’anagrafe circa </a:t>
            </a:r>
            <a:r>
              <a:rPr lang="it-IT" sz="3200" b="1" dirty="0"/>
              <a:t>5,1 milioni </a:t>
            </a:r>
            <a:r>
              <a:rPr lang="it-IT" sz="3200" dirty="0"/>
              <a:t>di cittadini stranieri,  </a:t>
            </a:r>
            <a:r>
              <a:rPr lang="it-IT" sz="3200" b="1" dirty="0"/>
              <a:t>8,5%</a:t>
            </a:r>
          </a:p>
          <a:p>
            <a:pPr algn="just"/>
            <a:r>
              <a:rPr lang="it-IT" sz="3200" dirty="0"/>
              <a:t>circa due milioni di cittadini stranieri non immigrati – perché nati in Italia– a cui si affiancano gli immigrati che non sono più cittadini stranieri perché hanno acquisito la cittadinanza italiana e che pertanto ‘escono’ dalle statistiche</a:t>
            </a:r>
          </a:p>
          <a:p>
            <a:pPr algn="just"/>
            <a:r>
              <a:rPr lang="it-IT" sz="3200" dirty="0"/>
              <a:t>-</a:t>
            </a:r>
            <a:r>
              <a:rPr lang="it-IT" sz="3200" b="1" dirty="0"/>
              <a:t>circa 2,6 milioni su 5,1 milioni </a:t>
            </a:r>
            <a:r>
              <a:rPr lang="it-IT" sz="3200" dirty="0"/>
              <a:t>sono cittadini di un paese europeo (circa </a:t>
            </a:r>
            <a:r>
              <a:rPr lang="it-IT" sz="3200" b="1" dirty="0"/>
              <a:t>1,6 milio</a:t>
            </a:r>
            <a:r>
              <a:rPr lang="it-IT" sz="3200" dirty="0"/>
              <a:t>ni) sono cittadini di un paese dell’Unione</a:t>
            </a:r>
          </a:p>
          <a:p>
            <a:pPr algn="just"/>
            <a:r>
              <a:rPr lang="it-IT" sz="3200" dirty="0"/>
              <a:t>Soltanto quattordici comunità superano i 100 mila residenti : cittadini rumeni (1.190.091); cittadini albanesi (440.465 ); cittadini marocchini (416.531 – 8,1% del totale); cittadini cinesi (290.681 ); cittadini ucraini (237.047 ).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78108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6C5354-6DD2-436B-A08D-AAC1DE7AC8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588936"/>
          </a:xfrm>
        </p:spPr>
        <p:txBody>
          <a:bodyPr>
            <a:noAutofit/>
          </a:bodyPr>
          <a:lstStyle/>
          <a:p>
            <a:r>
              <a:rPr lang="it-IT" sz="4200" b="1" dirty="0"/>
              <a:t>Minori stranieri: indicatori MIUR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6B14D70-D205-4BBF-B79F-37FB9DC22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88937"/>
            <a:ext cx="12192000" cy="6269062"/>
          </a:xfrm>
        </p:spPr>
        <p:txBody>
          <a:bodyPr>
            <a:noAutofit/>
          </a:bodyPr>
          <a:lstStyle/>
          <a:p>
            <a:r>
              <a:rPr lang="en-US" sz="4400" dirty="0"/>
              <a:t>MIUR distingue </a:t>
            </a:r>
            <a:r>
              <a:rPr lang="en-US" sz="4400" dirty="0" err="1"/>
              <a:t>cittadini</a:t>
            </a:r>
            <a:r>
              <a:rPr lang="en-US" sz="4400" dirty="0"/>
              <a:t> </a:t>
            </a:r>
            <a:r>
              <a:rPr lang="en-US" sz="4400" dirty="0" err="1"/>
              <a:t>stranieri</a:t>
            </a:r>
            <a:r>
              <a:rPr lang="en-US" sz="4400" dirty="0"/>
              <a:t> </a:t>
            </a:r>
            <a:r>
              <a:rPr lang="en-US" sz="4400" dirty="0" err="1"/>
              <a:t>nati</a:t>
            </a:r>
            <a:r>
              <a:rPr lang="en-US" sz="4400" dirty="0"/>
              <a:t> in Italia e non </a:t>
            </a:r>
            <a:r>
              <a:rPr lang="en-US" sz="4400" dirty="0" err="1"/>
              <a:t>nati</a:t>
            </a:r>
            <a:r>
              <a:rPr lang="en-US" sz="4400" dirty="0"/>
              <a:t> in Italia.</a:t>
            </a:r>
          </a:p>
          <a:p>
            <a:r>
              <a:rPr lang="en-US" sz="4400" dirty="0"/>
              <a:t>la </a:t>
            </a:r>
            <a:r>
              <a:rPr lang="en-US" sz="4400" dirty="0" err="1"/>
              <a:t>proporzione</a:t>
            </a:r>
            <a:r>
              <a:rPr lang="en-US" sz="4400" dirty="0"/>
              <a:t> </a:t>
            </a:r>
            <a:r>
              <a:rPr lang="en-US" sz="4400" dirty="0" err="1"/>
              <a:t>dei</a:t>
            </a:r>
            <a:r>
              <a:rPr lang="en-US" sz="4400" dirty="0"/>
              <a:t> </a:t>
            </a:r>
            <a:r>
              <a:rPr lang="en-US" sz="4400" dirty="0" err="1"/>
              <a:t>nati</a:t>
            </a:r>
            <a:r>
              <a:rPr lang="en-US" sz="4400" dirty="0"/>
              <a:t> in Italia </a:t>
            </a:r>
            <a:r>
              <a:rPr lang="en-US" sz="4400" dirty="0" err="1"/>
              <a:t>sul</a:t>
            </a:r>
            <a:r>
              <a:rPr lang="en-US" sz="4400" dirty="0"/>
              <a:t> </a:t>
            </a:r>
            <a:r>
              <a:rPr lang="en-US" sz="4400" dirty="0" err="1"/>
              <a:t>totale</a:t>
            </a:r>
            <a:r>
              <a:rPr lang="en-US" sz="4400" dirty="0"/>
              <a:t> </a:t>
            </a:r>
            <a:r>
              <a:rPr lang="en-US" sz="4400" dirty="0" err="1"/>
              <a:t>degli</a:t>
            </a:r>
            <a:r>
              <a:rPr lang="en-US" sz="4400" dirty="0"/>
              <a:t> </a:t>
            </a:r>
            <a:r>
              <a:rPr lang="en-US" sz="4400" dirty="0" err="1"/>
              <a:t>studenti</a:t>
            </a:r>
            <a:r>
              <a:rPr lang="en-US" sz="4400" dirty="0"/>
              <a:t> </a:t>
            </a:r>
            <a:r>
              <a:rPr lang="en-US" sz="4400" dirty="0" err="1"/>
              <a:t>stranieri</a:t>
            </a:r>
            <a:r>
              <a:rPr lang="en-US" sz="4400" dirty="0"/>
              <a:t>:</a:t>
            </a:r>
          </a:p>
          <a:p>
            <a:r>
              <a:rPr lang="en-US" sz="4400" dirty="0"/>
              <a:t>84,4% </a:t>
            </a:r>
            <a:r>
              <a:rPr lang="en-US" sz="4400" dirty="0" err="1"/>
              <a:t>nella</a:t>
            </a:r>
            <a:r>
              <a:rPr lang="en-US" sz="4400" dirty="0"/>
              <a:t> </a:t>
            </a:r>
            <a:r>
              <a:rPr lang="en-US" sz="4400" dirty="0" err="1"/>
              <a:t>scuola</a:t>
            </a:r>
            <a:r>
              <a:rPr lang="en-US" sz="4400" dirty="0"/>
              <a:t> </a:t>
            </a:r>
            <a:r>
              <a:rPr lang="en-US" sz="4400" dirty="0" err="1"/>
              <a:t>dell'infanzia</a:t>
            </a:r>
            <a:r>
              <a:rPr lang="en-US" sz="4400" dirty="0"/>
              <a:t>, del </a:t>
            </a:r>
          </a:p>
          <a:p>
            <a:r>
              <a:rPr lang="en-US" sz="4400" dirty="0"/>
              <a:t>75,2% </a:t>
            </a:r>
            <a:r>
              <a:rPr lang="en-US" sz="4400" dirty="0" err="1"/>
              <a:t>nella</a:t>
            </a:r>
            <a:r>
              <a:rPr lang="en-US" sz="4400" dirty="0"/>
              <a:t> </a:t>
            </a:r>
            <a:r>
              <a:rPr lang="en-US" sz="4400" dirty="0" err="1"/>
              <a:t>primaria</a:t>
            </a:r>
            <a:r>
              <a:rPr lang="en-US" sz="4400" dirty="0"/>
              <a:t> </a:t>
            </a:r>
          </a:p>
          <a:p>
            <a:r>
              <a:rPr lang="en-US" sz="4400" dirty="0"/>
              <a:t>56,7% </a:t>
            </a:r>
            <a:r>
              <a:rPr lang="en-US" sz="4400" dirty="0" err="1"/>
              <a:t>nella</a:t>
            </a:r>
            <a:r>
              <a:rPr lang="en-US" sz="4400" dirty="0"/>
              <a:t> </a:t>
            </a:r>
            <a:r>
              <a:rPr lang="en-US" sz="4400" dirty="0" err="1"/>
              <a:t>scuola</a:t>
            </a:r>
            <a:r>
              <a:rPr lang="en-US" sz="4400" dirty="0"/>
              <a:t> </a:t>
            </a:r>
            <a:r>
              <a:rPr lang="en-US" sz="4400" dirty="0" err="1"/>
              <a:t>secondaria</a:t>
            </a:r>
            <a:r>
              <a:rPr lang="en-US" sz="4400" dirty="0"/>
              <a:t> di primo </a:t>
            </a:r>
            <a:r>
              <a:rPr lang="en-US" sz="4400" dirty="0" err="1"/>
              <a:t>grado</a:t>
            </a:r>
            <a:endParaRPr lang="en-US" sz="4400" dirty="0"/>
          </a:p>
          <a:p>
            <a:r>
              <a:rPr lang="en-US" sz="4400" dirty="0"/>
              <a:t>31,8% </a:t>
            </a:r>
            <a:r>
              <a:rPr lang="en-US" sz="4400" dirty="0" err="1"/>
              <a:t>nella</a:t>
            </a:r>
            <a:r>
              <a:rPr lang="en-US" sz="4400" dirty="0"/>
              <a:t> </a:t>
            </a:r>
            <a:r>
              <a:rPr lang="en-US" sz="4400" dirty="0" err="1"/>
              <a:t>scuola</a:t>
            </a:r>
            <a:r>
              <a:rPr lang="en-US" sz="4400" dirty="0"/>
              <a:t> </a:t>
            </a:r>
            <a:r>
              <a:rPr lang="en-US" sz="4400" dirty="0" err="1"/>
              <a:t>secondaria</a:t>
            </a:r>
            <a:r>
              <a:rPr lang="en-US" sz="4400" dirty="0"/>
              <a:t> di secondo </a:t>
            </a:r>
            <a:r>
              <a:rPr lang="en-US" sz="4400" dirty="0" err="1"/>
              <a:t>grado</a:t>
            </a:r>
            <a:r>
              <a:rPr lang="en-US" sz="4400" dirty="0"/>
              <a:t> </a:t>
            </a:r>
          </a:p>
          <a:p>
            <a:r>
              <a:rPr lang="en-US" sz="4400" dirty="0"/>
              <a:t>(MIUR 2019, </a:t>
            </a:r>
            <a:r>
              <a:rPr lang="en-US" sz="4400" i="1" dirty="0" err="1"/>
              <a:t>Gli</a:t>
            </a:r>
            <a:r>
              <a:rPr lang="en-US" sz="4400" i="1" dirty="0"/>
              <a:t> </a:t>
            </a:r>
            <a:r>
              <a:rPr lang="en-US" sz="4400" i="1" dirty="0" err="1"/>
              <a:t>alunni</a:t>
            </a:r>
            <a:r>
              <a:rPr lang="en-US" sz="4400" i="1" dirty="0"/>
              <a:t> con </a:t>
            </a:r>
            <a:r>
              <a:rPr lang="en-US" sz="4400" i="1" dirty="0" err="1"/>
              <a:t>cittadinanza</a:t>
            </a:r>
            <a:r>
              <a:rPr lang="en-US" sz="4400" i="1" dirty="0"/>
              <a:t> non </a:t>
            </a:r>
            <a:r>
              <a:rPr lang="en-US" sz="4400" i="1" dirty="0" err="1"/>
              <a:t>italiana</a:t>
            </a:r>
            <a:r>
              <a:rPr lang="en-US" sz="4400" i="1" dirty="0"/>
              <a:t> A.S. 2017/2018</a:t>
            </a:r>
            <a:r>
              <a:rPr lang="en-US" sz="4400" dirty="0"/>
              <a:t>)</a:t>
            </a:r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1582470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6C5354-6DD2-436B-A08D-AAC1DE7AC8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588936"/>
          </a:xfrm>
        </p:spPr>
        <p:txBody>
          <a:bodyPr>
            <a:noAutofit/>
          </a:bodyPr>
          <a:lstStyle/>
          <a:p>
            <a:r>
              <a:rPr lang="it-IT" sz="4400" b="1" dirty="0">
                <a:solidFill>
                  <a:srgbClr val="FF0000"/>
                </a:solidFill>
              </a:rPr>
              <a:t>Ricerca FAMI “Qual è la tua cittadinanza?”</a:t>
            </a:r>
            <a:endParaRPr lang="it-IT" sz="4200" b="1" dirty="0">
              <a:solidFill>
                <a:srgbClr val="FF0000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6B14D70-D205-4BBF-B79F-37FB9DC22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88937"/>
            <a:ext cx="12192000" cy="6269062"/>
          </a:xfrm>
        </p:spPr>
        <p:txBody>
          <a:bodyPr/>
          <a:lstStyle/>
          <a:p>
            <a:r>
              <a:rPr lang="it-IT" sz="4000" dirty="0"/>
              <a:t>alcuni, pur avendo entrambi i genitori di cittadinanza non italiana, erano convinti di essere italiani in quanto nati e cresciuti in Italia. </a:t>
            </a:r>
          </a:p>
          <a:p>
            <a:r>
              <a:rPr lang="it-IT" sz="4000" dirty="0"/>
              <a:t>hanno interpretato la cittadinanza come appartenenza ad una città, la ‘loro’ città, riportando quindi una categoria per loro astratta al contesto reale e quotidiano in cui si concretizza il loro essere cittadini e ad un orizzonte identitario fortemente legato al territorio ed al vissuto.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8140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6C5354-6DD2-436B-A08D-AAC1DE7AC8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588936"/>
          </a:xfrm>
        </p:spPr>
        <p:txBody>
          <a:bodyPr>
            <a:noAutofit/>
          </a:bodyPr>
          <a:lstStyle/>
          <a:p>
            <a:r>
              <a:rPr lang="it-IT" sz="4200" dirty="0"/>
              <a:t>Background migratorio (UE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6B14D70-D205-4BBF-B79F-37FB9DC22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88937"/>
            <a:ext cx="12192000" cy="6269062"/>
          </a:xfrm>
        </p:spPr>
        <p:txBody>
          <a:bodyPr/>
          <a:lstStyle/>
          <a:p>
            <a:endParaRPr lang="it-IT" baseline="30000" dirty="0"/>
          </a:p>
          <a:p>
            <a:r>
              <a:rPr lang="it-IT" sz="4400" dirty="0"/>
              <a:t>a) è immigrata nel suo attuale Paese di residenza; e/o</a:t>
            </a:r>
          </a:p>
          <a:p>
            <a:pPr algn="just"/>
            <a:r>
              <a:rPr lang="it-IT" sz="4400" dirty="0"/>
              <a:t>b) in passato ha avuto la cittadinanza di un Paese diverso da quello attuale di residenza; </a:t>
            </a:r>
          </a:p>
          <a:p>
            <a:r>
              <a:rPr lang="it-IT" sz="4400" dirty="0"/>
              <a:t>e/o</a:t>
            </a:r>
          </a:p>
          <a:p>
            <a:pPr algn="just"/>
            <a:r>
              <a:rPr lang="it-IT" sz="4400" dirty="0"/>
              <a:t>c) almeno uno dei suoi genitori è entrato nel suo attuale Paese di residenza come migrante.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3990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F2AFD4-84EC-483A-90B8-19E14D918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990600"/>
          </a:xfrm>
        </p:spPr>
        <p:txBody>
          <a:bodyPr/>
          <a:lstStyle/>
          <a:p>
            <a:r>
              <a:rPr lang="it-IT" dirty="0"/>
              <a:t>MSNA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462B5E6-0A67-48C2-9471-71545CCB41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90601"/>
            <a:ext cx="12192000" cy="5867399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it-IT" sz="4400" dirty="0"/>
              <a:t>il cittadino di un paese straniero, terzo rispetto all’Unione Europea o apolide, di età inferiore agli anni 18 che entri nel territorio di uno degli Stati Membri senza essere accompagnato da un adulto che ne sia responsabile per legge o che versi in stato di abbandono successivamente alla sua entrata nel territorio dello Stato</a:t>
            </a:r>
          </a:p>
        </p:txBody>
      </p:sp>
    </p:spTree>
    <p:extLst>
      <p:ext uri="{BB962C8B-B14F-4D97-AF65-F5344CB8AC3E}">
        <p14:creationId xmlns:p14="http://schemas.microsoft.com/office/powerpoint/2010/main" val="2971211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F2AFD4-84EC-483A-90B8-19E14D918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990600"/>
          </a:xfrm>
        </p:spPr>
        <p:txBody>
          <a:bodyPr>
            <a:normAutofit/>
          </a:bodyPr>
          <a:lstStyle/>
          <a:p>
            <a:r>
              <a:rPr lang="it-IT" sz="4400" b="1" dirty="0"/>
              <a:t>artt. 23 e segg. della Direttiva 2013/33/UE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462B5E6-0A67-48C2-9471-71545CCB41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90601"/>
            <a:ext cx="12192000" cy="586739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it-IT" sz="3600" dirty="0"/>
              <a:t>– </a:t>
            </a:r>
            <a:r>
              <a:rPr lang="it-IT" sz="3600" dirty="0" err="1"/>
              <a:t>raccomandAZIONE</a:t>
            </a:r>
            <a:r>
              <a:rPr lang="it-IT" sz="3600" dirty="0"/>
              <a:t> agli Stati membri l’adozione di specifiche misure atte a garantire l’attuazione dell’interesse superiore di tali soggetti tenendo nel debito conto i seguenti fattori: a) la possibilità di ricongiungimento familiare; b) il benessere e lo sviluppo sociale del minore, con particolare riguardo ai suoi trascorsi; c) le considerazioni in ordine alla sua incolumità e alla sicurezza; d) la sua opinione secondo la sua età e maturità</a:t>
            </a:r>
          </a:p>
        </p:txBody>
      </p:sp>
    </p:spTree>
    <p:extLst>
      <p:ext uri="{BB962C8B-B14F-4D97-AF65-F5344CB8AC3E}">
        <p14:creationId xmlns:p14="http://schemas.microsoft.com/office/powerpoint/2010/main" val="16140229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689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governamentalità</vt:lpstr>
      <vt:lpstr>Dossier statistico Immigrazione 2018</vt:lpstr>
      <vt:lpstr>Minori stranieri: indicatori MIUR</vt:lpstr>
      <vt:lpstr>Ricerca FAMI “Qual è la tua cittadinanza?”</vt:lpstr>
      <vt:lpstr>Background migratorio (UE</vt:lpstr>
      <vt:lpstr>MSNA</vt:lpstr>
      <vt:lpstr>artt. 23 e segg. della Direttiva 2013/33/UE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governamentalità</dc:title>
  <dc:creator>Paolo Sorzio</dc:creator>
  <cp:lastModifiedBy>Paolo Sorzio</cp:lastModifiedBy>
  <cp:revision>1</cp:revision>
  <dcterms:created xsi:type="dcterms:W3CDTF">2019-11-23T06:55:57Z</dcterms:created>
  <dcterms:modified xsi:type="dcterms:W3CDTF">2019-11-23T06:56:12Z</dcterms:modified>
</cp:coreProperties>
</file>