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sldIdLst>
    <p:sldId id="257" r:id="rId2"/>
    <p:sldId id="308" r:id="rId3"/>
    <p:sldId id="258" r:id="rId4"/>
    <p:sldId id="331" r:id="rId5"/>
    <p:sldId id="264" r:id="rId6"/>
    <p:sldId id="298"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300" r:id="rId21"/>
    <p:sldId id="281" r:id="rId22"/>
    <p:sldId id="301" r:id="rId23"/>
    <p:sldId id="282" r:id="rId24"/>
    <p:sldId id="284" r:id="rId25"/>
    <p:sldId id="303" r:id="rId26"/>
    <p:sldId id="304" r:id="rId27"/>
    <p:sldId id="305" r:id="rId28"/>
    <p:sldId id="286" r:id="rId29"/>
    <p:sldId id="287" r:id="rId30"/>
    <p:sldId id="290" r:id="rId31"/>
    <p:sldId id="291" r:id="rId32"/>
    <p:sldId id="292" r:id="rId33"/>
    <p:sldId id="293" r:id="rId34"/>
    <p:sldId id="294" r:id="rId35"/>
    <p:sldId id="295" r:id="rId36"/>
    <p:sldId id="302" r:id="rId37"/>
    <p:sldId id="361" r:id="rId38"/>
    <p:sldId id="297" r:id="rId39"/>
    <p:sldId id="333" r:id="rId40"/>
    <p:sldId id="334" r:id="rId41"/>
    <p:sldId id="362" r:id="rId42"/>
    <p:sldId id="335" r:id="rId43"/>
    <p:sldId id="336" r:id="rId44"/>
    <p:sldId id="337" r:id="rId45"/>
    <p:sldId id="306" r:id="rId46"/>
    <p:sldId id="299" r:id="rId47"/>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7"/>
    <p:restoredTop sz="93250"/>
  </p:normalViewPr>
  <p:slideViewPr>
    <p:cSldViewPr snapToGrid="0" snapToObjects="1">
      <p:cViewPr varScale="1">
        <p:scale>
          <a:sx n="61" d="100"/>
          <a:sy n="61" d="100"/>
        </p:scale>
        <p:origin x="960" y="20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3D3FB5-A1A5-4646-BC92-16C59BDFDD6A}" type="doc">
      <dgm:prSet loTypeId="urn:microsoft.com/office/officeart/2005/8/layout/arrow1" loCatId="" qsTypeId="urn:microsoft.com/office/officeart/2005/8/quickstyle/simple1" qsCatId="simple" csTypeId="urn:microsoft.com/office/officeart/2005/8/colors/colorful4" csCatId="colorful" phldr="1"/>
      <dgm:spPr/>
      <dgm:t>
        <a:bodyPr/>
        <a:lstStyle/>
        <a:p>
          <a:endParaRPr lang="it-IT"/>
        </a:p>
      </dgm:t>
    </dgm:pt>
    <dgm:pt modelId="{391A931F-BC1B-4346-8FBA-0BFC3A70AACD}">
      <dgm:prSet phldrT="[Testo]"/>
      <dgm:spPr/>
      <dgm:t>
        <a:bodyPr/>
        <a:lstStyle/>
        <a:p>
          <a:r>
            <a:rPr lang="it-IT" dirty="0"/>
            <a:t>POSIZIONE DEL PADRE- VALENZA DEL LEGAME BIOLOGICO</a:t>
          </a:r>
        </a:p>
      </dgm:t>
    </dgm:pt>
    <dgm:pt modelId="{27E89CD4-709B-784C-8FF5-63FFE693C4B4}" type="parTrans" cxnId="{FDB9F9B1-B117-FD4A-B551-DF3FABEC5CD4}">
      <dgm:prSet/>
      <dgm:spPr/>
      <dgm:t>
        <a:bodyPr/>
        <a:lstStyle/>
        <a:p>
          <a:endParaRPr lang="it-IT"/>
        </a:p>
      </dgm:t>
    </dgm:pt>
    <dgm:pt modelId="{6B0E16D9-8B44-8540-8774-FCB1D413F00E}" type="sibTrans" cxnId="{FDB9F9B1-B117-FD4A-B551-DF3FABEC5CD4}">
      <dgm:prSet/>
      <dgm:spPr/>
      <dgm:t>
        <a:bodyPr/>
        <a:lstStyle/>
        <a:p>
          <a:endParaRPr lang="it-IT"/>
        </a:p>
      </dgm:t>
    </dgm:pt>
    <dgm:pt modelId="{B60EF274-504F-5848-ACE0-E404164C36E9}">
      <dgm:prSet phldrT="[Testo]"/>
      <dgm:spPr/>
      <dgm:t>
        <a:bodyPr/>
        <a:lstStyle/>
        <a:p>
          <a:r>
            <a:rPr lang="it-IT" dirty="0"/>
            <a:t>POSIZIONE DELLA MADRE – NON RICONOSCIMENTO IN ASSENZA DEI SUOI LEGAMI BIOLOGICI</a:t>
          </a:r>
        </a:p>
      </dgm:t>
    </dgm:pt>
    <dgm:pt modelId="{B141A8A2-5BFD-CF49-9C0D-F5623B3A7D49}" type="parTrans" cxnId="{3A897674-8855-AC4D-9523-722636DA652B}">
      <dgm:prSet/>
      <dgm:spPr/>
      <dgm:t>
        <a:bodyPr/>
        <a:lstStyle/>
        <a:p>
          <a:endParaRPr lang="it-IT"/>
        </a:p>
      </dgm:t>
    </dgm:pt>
    <dgm:pt modelId="{13850671-4CDC-1F4F-AC8F-EF5A2D4701BB}" type="sibTrans" cxnId="{3A897674-8855-AC4D-9523-722636DA652B}">
      <dgm:prSet/>
      <dgm:spPr/>
      <dgm:t>
        <a:bodyPr/>
        <a:lstStyle/>
        <a:p>
          <a:endParaRPr lang="it-IT"/>
        </a:p>
      </dgm:t>
    </dgm:pt>
    <dgm:pt modelId="{5E480911-3E02-4043-B893-8695C5E5F513}" type="pres">
      <dgm:prSet presAssocID="{983D3FB5-A1A5-4646-BC92-16C59BDFDD6A}" presName="cycle" presStyleCnt="0">
        <dgm:presLayoutVars>
          <dgm:dir/>
          <dgm:resizeHandles val="exact"/>
        </dgm:presLayoutVars>
      </dgm:prSet>
      <dgm:spPr/>
    </dgm:pt>
    <dgm:pt modelId="{5718C303-1C76-174D-8424-0092D49C0A90}" type="pres">
      <dgm:prSet presAssocID="{391A931F-BC1B-4346-8FBA-0BFC3A70AACD}" presName="arrow" presStyleLbl="node1" presStyleIdx="0" presStyleCnt="2">
        <dgm:presLayoutVars>
          <dgm:bulletEnabled val="1"/>
        </dgm:presLayoutVars>
      </dgm:prSet>
      <dgm:spPr/>
    </dgm:pt>
    <dgm:pt modelId="{9691FD7B-7759-1446-89C7-6383881B8D85}" type="pres">
      <dgm:prSet presAssocID="{B60EF274-504F-5848-ACE0-E404164C36E9}" presName="arrow" presStyleLbl="node1" presStyleIdx="1" presStyleCnt="2">
        <dgm:presLayoutVars>
          <dgm:bulletEnabled val="1"/>
        </dgm:presLayoutVars>
      </dgm:prSet>
      <dgm:spPr/>
    </dgm:pt>
  </dgm:ptLst>
  <dgm:cxnLst>
    <dgm:cxn modelId="{B40CE439-A6E9-BB40-9D52-3EED13F2FAA5}" type="presOf" srcId="{983D3FB5-A1A5-4646-BC92-16C59BDFDD6A}" destId="{5E480911-3E02-4043-B893-8695C5E5F513}" srcOrd="0" destOrd="0" presId="urn:microsoft.com/office/officeart/2005/8/layout/arrow1"/>
    <dgm:cxn modelId="{7E16E46E-6F0C-0043-B376-1B8C8D011CB2}" type="presOf" srcId="{B60EF274-504F-5848-ACE0-E404164C36E9}" destId="{9691FD7B-7759-1446-89C7-6383881B8D85}" srcOrd="0" destOrd="0" presId="urn:microsoft.com/office/officeart/2005/8/layout/arrow1"/>
    <dgm:cxn modelId="{3A897674-8855-AC4D-9523-722636DA652B}" srcId="{983D3FB5-A1A5-4646-BC92-16C59BDFDD6A}" destId="{B60EF274-504F-5848-ACE0-E404164C36E9}" srcOrd="1" destOrd="0" parTransId="{B141A8A2-5BFD-CF49-9C0D-F5623B3A7D49}" sibTransId="{13850671-4CDC-1F4F-AC8F-EF5A2D4701BB}"/>
    <dgm:cxn modelId="{FDB9F9B1-B117-FD4A-B551-DF3FABEC5CD4}" srcId="{983D3FB5-A1A5-4646-BC92-16C59BDFDD6A}" destId="{391A931F-BC1B-4346-8FBA-0BFC3A70AACD}" srcOrd="0" destOrd="0" parTransId="{27E89CD4-709B-784C-8FF5-63FFE693C4B4}" sibTransId="{6B0E16D9-8B44-8540-8774-FCB1D413F00E}"/>
    <dgm:cxn modelId="{966EA6BF-7783-B94B-A05D-F2C022567F41}" type="presOf" srcId="{391A931F-BC1B-4346-8FBA-0BFC3A70AACD}" destId="{5718C303-1C76-174D-8424-0092D49C0A90}" srcOrd="0" destOrd="0" presId="urn:microsoft.com/office/officeart/2005/8/layout/arrow1"/>
    <dgm:cxn modelId="{4295B815-784F-424F-A3A0-094999A62AE2}" type="presParOf" srcId="{5E480911-3E02-4043-B893-8695C5E5F513}" destId="{5718C303-1C76-174D-8424-0092D49C0A90}" srcOrd="0" destOrd="0" presId="urn:microsoft.com/office/officeart/2005/8/layout/arrow1"/>
    <dgm:cxn modelId="{13AB009C-CE85-8144-AE39-1330AC34A77F}" type="presParOf" srcId="{5E480911-3E02-4043-B893-8695C5E5F513}" destId="{9691FD7B-7759-1446-89C7-6383881B8D85}"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B12242-802F-0446-85E4-13043DCB6A53}" type="doc">
      <dgm:prSet loTypeId="urn:microsoft.com/office/officeart/2005/8/layout/hierarchy3" loCatId="" qsTypeId="urn:microsoft.com/office/officeart/2005/8/quickstyle/simple5" qsCatId="simple" csTypeId="urn:microsoft.com/office/officeart/2005/8/colors/colorful1" csCatId="colorful" phldr="1"/>
      <dgm:spPr/>
      <dgm:t>
        <a:bodyPr/>
        <a:lstStyle/>
        <a:p>
          <a:endParaRPr lang="it-IT"/>
        </a:p>
      </dgm:t>
    </dgm:pt>
    <dgm:pt modelId="{1E97AA32-F846-D84F-916E-973772522B4C}">
      <dgm:prSet phldrT="[Testo]"/>
      <dgm:spPr/>
      <dgm:t>
        <a:bodyPr/>
        <a:lstStyle/>
        <a:p>
          <a:r>
            <a:rPr lang="it-IT" dirty="0"/>
            <a:t>ADOZIONE OMOSESSUALI</a:t>
          </a:r>
        </a:p>
      </dgm:t>
    </dgm:pt>
    <dgm:pt modelId="{A6C94E29-F48B-CE43-BE44-8B217A252509}" type="parTrans" cxnId="{BD81B68B-4888-6A43-B558-35C5DD147747}">
      <dgm:prSet/>
      <dgm:spPr/>
      <dgm:t>
        <a:bodyPr/>
        <a:lstStyle/>
        <a:p>
          <a:endParaRPr lang="it-IT"/>
        </a:p>
      </dgm:t>
    </dgm:pt>
    <dgm:pt modelId="{5269DA26-3945-314B-9262-99C3BB47BEB4}" type="sibTrans" cxnId="{BD81B68B-4888-6A43-B558-35C5DD147747}">
      <dgm:prSet/>
      <dgm:spPr/>
      <dgm:t>
        <a:bodyPr/>
        <a:lstStyle/>
        <a:p>
          <a:endParaRPr lang="it-IT"/>
        </a:p>
      </dgm:t>
    </dgm:pt>
    <dgm:pt modelId="{5B9D44E1-AADE-1646-90D4-6186EFAA712E}">
      <dgm:prSet phldrT="[Testo]"/>
      <dgm:spPr/>
      <dgm:t>
        <a:bodyPr/>
        <a:lstStyle/>
        <a:p>
          <a:r>
            <a:rPr lang="it-IT" dirty="0"/>
            <a:t>2002 </a:t>
          </a:r>
          <a:r>
            <a:rPr lang="it-IT" dirty="0" err="1"/>
            <a:t>Frettéc</a:t>
          </a:r>
          <a:r>
            <a:rPr lang="it-IT" dirty="0"/>
            <a:t>. Francia no </a:t>
          </a:r>
        </a:p>
      </dgm:t>
    </dgm:pt>
    <dgm:pt modelId="{A3BEB036-24AA-B347-ACA2-BDAC33B166FA}" type="parTrans" cxnId="{FB88087C-8D2D-5740-9B37-77FF94FE0C69}">
      <dgm:prSet/>
      <dgm:spPr/>
      <dgm:t>
        <a:bodyPr/>
        <a:lstStyle/>
        <a:p>
          <a:endParaRPr lang="it-IT"/>
        </a:p>
      </dgm:t>
    </dgm:pt>
    <dgm:pt modelId="{0F89D69E-EB37-A54F-8B79-5D19730A5EB3}" type="sibTrans" cxnId="{FB88087C-8D2D-5740-9B37-77FF94FE0C69}">
      <dgm:prSet/>
      <dgm:spPr/>
      <dgm:t>
        <a:bodyPr/>
        <a:lstStyle/>
        <a:p>
          <a:endParaRPr lang="it-IT"/>
        </a:p>
      </dgm:t>
    </dgm:pt>
    <dgm:pt modelId="{CB89D1C3-38D1-B741-8692-9E1AB3574610}">
      <dgm:prSet phldrT="[Testo]"/>
      <dgm:spPr/>
      <dgm:t>
        <a:bodyPr/>
        <a:lstStyle/>
        <a:p>
          <a:r>
            <a:rPr lang="it-IT" dirty="0"/>
            <a:t>2008 E.B. c. Francia-sì al single omosessuale</a:t>
          </a:r>
        </a:p>
      </dgm:t>
    </dgm:pt>
    <dgm:pt modelId="{0D4A6A02-A79D-004D-A7A9-563A8E6A46F0}" type="parTrans" cxnId="{CBBFDB85-ED7E-1142-A113-F8C6E7C61550}">
      <dgm:prSet/>
      <dgm:spPr/>
      <dgm:t>
        <a:bodyPr/>
        <a:lstStyle/>
        <a:p>
          <a:endParaRPr lang="it-IT"/>
        </a:p>
      </dgm:t>
    </dgm:pt>
    <dgm:pt modelId="{7CBBE6BD-4EB3-D44E-98D8-9CC2AA98DF77}" type="sibTrans" cxnId="{CBBFDB85-ED7E-1142-A113-F8C6E7C61550}">
      <dgm:prSet/>
      <dgm:spPr/>
      <dgm:t>
        <a:bodyPr/>
        <a:lstStyle/>
        <a:p>
          <a:endParaRPr lang="it-IT"/>
        </a:p>
      </dgm:t>
    </dgm:pt>
    <dgm:pt modelId="{93A220D9-E036-1547-B012-92B8899430AC}">
      <dgm:prSet phldrT="[Testo]"/>
      <dgm:spPr/>
      <dgm:t>
        <a:bodyPr/>
        <a:lstStyle/>
        <a:p>
          <a:r>
            <a:rPr lang="it-IT" dirty="0"/>
            <a:t>RICONOSCIBILITA’ MATERNITA’ SURROGATA</a:t>
          </a:r>
        </a:p>
      </dgm:t>
    </dgm:pt>
    <dgm:pt modelId="{7AB48E8A-FF24-324C-B3DF-9EF22CBDC10D}" type="parTrans" cxnId="{6328FE6A-EAD2-4245-A92D-9019FB0B332E}">
      <dgm:prSet/>
      <dgm:spPr/>
      <dgm:t>
        <a:bodyPr/>
        <a:lstStyle/>
        <a:p>
          <a:endParaRPr lang="it-IT"/>
        </a:p>
      </dgm:t>
    </dgm:pt>
    <dgm:pt modelId="{1BC7AC74-219C-2D48-A6F6-1BC6AED2F4A8}" type="sibTrans" cxnId="{6328FE6A-EAD2-4245-A92D-9019FB0B332E}">
      <dgm:prSet/>
      <dgm:spPr/>
      <dgm:t>
        <a:bodyPr/>
        <a:lstStyle/>
        <a:p>
          <a:endParaRPr lang="it-IT"/>
        </a:p>
      </dgm:t>
    </dgm:pt>
    <dgm:pt modelId="{681CED31-C140-A442-A1AB-568DFD472007}">
      <dgm:prSet phldrT="[Testo]"/>
      <dgm:spPr/>
      <dgm:t>
        <a:bodyPr/>
        <a:lstStyle/>
        <a:p>
          <a:r>
            <a:rPr lang="it-IT" dirty="0"/>
            <a:t>2006 </a:t>
          </a:r>
          <a:r>
            <a:rPr lang="it-IT" dirty="0" err="1"/>
            <a:t>Dickson</a:t>
          </a:r>
          <a:r>
            <a:rPr lang="it-IT" dirty="0"/>
            <a:t> c. Regno Unito: no</a:t>
          </a:r>
        </a:p>
      </dgm:t>
    </dgm:pt>
    <dgm:pt modelId="{2D7B487E-6512-D94E-9B17-3224270E82BB}" type="parTrans" cxnId="{9F68E8B9-83E8-734F-9D89-63ACD597179B}">
      <dgm:prSet/>
      <dgm:spPr/>
      <dgm:t>
        <a:bodyPr/>
        <a:lstStyle/>
        <a:p>
          <a:endParaRPr lang="it-IT"/>
        </a:p>
      </dgm:t>
    </dgm:pt>
    <dgm:pt modelId="{21BA7644-3D15-8945-B2AA-3D046620E55F}" type="sibTrans" cxnId="{9F68E8B9-83E8-734F-9D89-63ACD597179B}">
      <dgm:prSet/>
      <dgm:spPr/>
      <dgm:t>
        <a:bodyPr/>
        <a:lstStyle/>
        <a:p>
          <a:endParaRPr lang="it-IT"/>
        </a:p>
      </dgm:t>
    </dgm:pt>
    <dgm:pt modelId="{8E924BE6-3367-2649-9D85-427CB807794A}">
      <dgm:prSet phldrT="[Testo]"/>
      <dgm:spPr/>
      <dgm:t>
        <a:bodyPr/>
        <a:lstStyle/>
        <a:p>
          <a:r>
            <a:rPr lang="it-IT" dirty="0"/>
            <a:t>……..Paradiso e Campanelli c. Italia ????</a:t>
          </a:r>
        </a:p>
      </dgm:t>
    </dgm:pt>
    <dgm:pt modelId="{FAA68D58-5892-EA4E-AAD0-3CB6E8BB47A6}" type="parTrans" cxnId="{62E2F812-766C-864D-829B-975B42552E62}">
      <dgm:prSet/>
      <dgm:spPr/>
      <dgm:t>
        <a:bodyPr/>
        <a:lstStyle/>
        <a:p>
          <a:endParaRPr lang="it-IT"/>
        </a:p>
      </dgm:t>
    </dgm:pt>
    <dgm:pt modelId="{E7D363F8-F007-304D-9776-421154828114}" type="sibTrans" cxnId="{62E2F812-766C-864D-829B-975B42552E62}">
      <dgm:prSet/>
      <dgm:spPr/>
      <dgm:t>
        <a:bodyPr/>
        <a:lstStyle/>
        <a:p>
          <a:endParaRPr lang="it-IT"/>
        </a:p>
      </dgm:t>
    </dgm:pt>
    <dgm:pt modelId="{EC8D3E1F-3298-1648-8BE2-7570CCB6B761}">
      <dgm:prSet phldrT="[Testo]"/>
      <dgm:spPr/>
      <dgm:t>
        <a:bodyPr/>
        <a:lstStyle/>
        <a:p>
          <a:r>
            <a:rPr lang="it-IT" dirty="0"/>
            <a:t>2012 Gas e </a:t>
          </a:r>
          <a:r>
            <a:rPr lang="it-IT" dirty="0" err="1"/>
            <a:t>Dubois</a:t>
          </a:r>
          <a:r>
            <a:rPr lang="it-IT" dirty="0"/>
            <a:t> c. Francia no alla coppia omosessuale che adotta il nato da fecondazione assistita</a:t>
          </a:r>
        </a:p>
      </dgm:t>
    </dgm:pt>
    <dgm:pt modelId="{6741E170-73BA-CC45-93F2-B0671C5030B6}" type="parTrans" cxnId="{74E2B6B1-4280-D84E-8405-33380227F17C}">
      <dgm:prSet/>
      <dgm:spPr/>
    </dgm:pt>
    <dgm:pt modelId="{93583504-9EF2-9C48-82C0-D3058B34E37C}" type="sibTrans" cxnId="{74E2B6B1-4280-D84E-8405-33380227F17C}">
      <dgm:prSet/>
      <dgm:spPr/>
    </dgm:pt>
    <dgm:pt modelId="{AD2AB22B-AEAA-DD45-ABF8-15FD60716675}">
      <dgm:prSet phldrT="[Testo]"/>
      <dgm:spPr/>
      <dgm:t>
        <a:bodyPr/>
        <a:lstStyle/>
        <a:p>
          <a:r>
            <a:rPr lang="it-IT" dirty="0"/>
            <a:t>2013 x e a. C. Austria – sì coppie omosessuali</a:t>
          </a:r>
        </a:p>
      </dgm:t>
    </dgm:pt>
    <dgm:pt modelId="{74B2AF77-231C-7D4E-85E1-9B2C568822ED}" type="parTrans" cxnId="{8C049C2F-1F8B-2F49-A63D-089281F9950A}">
      <dgm:prSet/>
      <dgm:spPr/>
    </dgm:pt>
    <dgm:pt modelId="{A7645475-5E38-F642-A0C6-4930AA38E70D}" type="sibTrans" cxnId="{8C049C2F-1F8B-2F49-A63D-089281F9950A}">
      <dgm:prSet/>
      <dgm:spPr/>
    </dgm:pt>
    <dgm:pt modelId="{2E877402-89B1-A447-B0DD-C3C37620E63C}">
      <dgm:prSet phldrT="[Testo]"/>
      <dgm:spPr/>
      <dgm:t>
        <a:bodyPr/>
        <a:lstStyle/>
        <a:p>
          <a:r>
            <a:rPr lang="it-IT" dirty="0"/>
            <a:t>2011 H.S. e a. c. Austria: no</a:t>
          </a:r>
        </a:p>
      </dgm:t>
    </dgm:pt>
    <dgm:pt modelId="{571D8291-82A0-7040-9716-A66169543E46}" type="parTrans" cxnId="{99DB8084-3F16-3F42-9B11-DCE5175F7587}">
      <dgm:prSet/>
      <dgm:spPr/>
    </dgm:pt>
    <dgm:pt modelId="{2CB3E833-583A-934B-BF65-D4311A42B401}" type="sibTrans" cxnId="{99DB8084-3F16-3F42-9B11-DCE5175F7587}">
      <dgm:prSet/>
      <dgm:spPr/>
    </dgm:pt>
    <dgm:pt modelId="{BD676894-AC4A-064C-A457-606A84D7E92A}" type="pres">
      <dgm:prSet presAssocID="{7BB12242-802F-0446-85E4-13043DCB6A53}" presName="diagram" presStyleCnt="0">
        <dgm:presLayoutVars>
          <dgm:chPref val="1"/>
          <dgm:dir/>
          <dgm:animOne val="branch"/>
          <dgm:animLvl val="lvl"/>
          <dgm:resizeHandles/>
        </dgm:presLayoutVars>
      </dgm:prSet>
      <dgm:spPr/>
    </dgm:pt>
    <dgm:pt modelId="{589F5A6F-0F20-5D44-B6EC-DA7B5C13C61B}" type="pres">
      <dgm:prSet presAssocID="{1E97AA32-F846-D84F-916E-973772522B4C}" presName="root" presStyleCnt="0"/>
      <dgm:spPr/>
    </dgm:pt>
    <dgm:pt modelId="{8F365BBB-81E5-254F-AB6F-99DBCA277F6C}" type="pres">
      <dgm:prSet presAssocID="{1E97AA32-F846-D84F-916E-973772522B4C}" presName="rootComposite" presStyleCnt="0"/>
      <dgm:spPr/>
    </dgm:pt>
    <dgm:pt modelId="{76D7BA0E-A846-B04A-B1D3-5FCBBB010390}" type="pres">
      <dgm:prSet presAssocID="{1E97AA32-F846-D84F-916E-973772522B4C}" presName="rootText" presStyleLbl="node1" presStyleIdx="0" presStyleCnt="2"/>
      <dgm:spPr/>
    </dgm:pt>
    <dgm:pt modelId="{88CF965B-BA08-784E-9294-4754C6432CEA}" type="pres">
      <dgm:prSet presAssocID="{1E97AA32-F846-D84F-916E-973772522B4C}" presName="rootConnector" presStyleLbl="node1" presStyleIdx="0" presStyleCnt="2"/>
      <dgm:spPr/>
    </dgm:pt>
    <dgm:pt modelId="{96EAAC1A-9857-8F41-831F-08B8F3D8E0D4}" type="pres">
      <dgm:prSet presAssocID="{1E97AA32-F846-D84F-916E-973772522B4C}" presName="childShape" presStyleCnt="0"/>
      <dgm:spPr/>
    </dgm:pt>
    <dgm:pt modelId="{9080498F-E998-AB48-BDC1-1929DB479DBA}" type="pres">
      <dgm:prSet presAssocID="{A3BEB036-24AA-B347-ACA2-BDAC33B166FA}" presName="Name13" presStyleLbl="parChTrans1D2" presStyleIdx="0" presStyleCnt="7"/>
      <dgm:spPr/>
    </dgm:pt>
    <dgm:pt modelId="{14BE91C6-342C-0A4C-807A-ECE852940E97}" type="pres">
      <dgm:prSet presAssocID="{5B9D44E1-AADE-1646-90D4-6186EFAA712E}" presName="childText" presStyleLbl="bgAcc1" presStyleIdx="0" presStyleCnt="7">
        <dgm:presLayoutVars>
          <dgm:bulletEnabled val="1"/>
        </dgm:presLayoutVars>
      </dgm:prSet>
      <dgm:spPr/>
    </dgm:pt>
    <dgm:pt modelId="{6C8E6A29-3629-2D44-85C8-28DE7F53216B}" type="pres">
      <dgm:prSet presAssocID="{0D4A6A02-A79D-004D-A7A9-563A8E6A46F0}" presName="Name13" presStyleLbl="parChTrans1D2" presStyleIdx="1" presStyleCnt="7"/>
      <dgm:spPr/>
    </dgm:pt>
    <dgm:pt modelId="{EB424BD0-60F2-2D4D-973C-00929C2B9F24}" type="pres">
      <dgm:prSet presAssocID="{CB89D1C3-38D1-B741-8692-9E1AB3574610}" presName="childText" presStyleLbl="bgAcc1" presStyleIdx="1" presStyleCnt="7">
        <dgm:presLayoutVars>
          <dgm:bulletEnabled val="1"/>
        </dgm:presLayoutVars>
      </dgm:prSet>
      <dgm:spPr/>
    </dgm:pt>
    <dgm:pt modelId="{2442DCC5-4ECD-1A44-BC5D-60A9FAAE0BEA}" type="pres">
      <dgm:prSet presAssocID="{6741E170-73BA-CC45-93F2-B0671C5030B6}" presName="Name13" presStyleLbl="parChTrans1D2" presStyleIdx="2" presStyleCnt="7"/>
      <dgm:spPr/>
    </dgm:pt>
    <dgm:pt modelId="{D8B94FBE-62CA-E142-AEB4-2CFEE4F8DF68}" type="pres">
      <dgm:prSet presAssocID="{EC8D3E1F-3298-1648-8BE2-7570CCB6B761}" presName="childText" presStyleLbl="bgAcc1" presStyleIdx="2" presStyleCnt="7">
        <dgm:presLayoutVars>
          <dgm:bulletEnabled val="1"/>
        </dgm:presLayoutVars>
      </dgm:prSet>
      <dgm:spPr/>
    </dgm:pt>
    <dgm:pt modelId="{AD36A758-C65E-9B4C-A368-E12086069852}" type="pres">
      <dgm:prSet presAssocID="{74B2AF77-231C-7D4E-85E1-9B2C568822ED}" presName="Name13" presStyleLbl="parChTrans1D2" presStyleIdx="3" presStyleCnt="7"/>
      <dgm:spPr/>
    </dgm:pt>
    <dgm:pt modelId="{E873A2C9-5805-904C-8BD7-00A6511BAF34}" type="pres">
      <dgm:prSet presAssocID="{AD2AB22B-AEAA-DD45-ABF8-15FD60716675}" presName="childText" presStyleLbl="bgAcc1" presStyleIdx="3" presStyleCnt="7">
        <dgm:presLayoutVars>
          <dgm:bulletEnabled val="1"/>
        </dgm:presLayoutVars>
      </dgm:prSet>
      <dgm:spPr/>
    </dgm:pt>
    <dgm:pt modelId="{F3088DC5-7E23-444C-89E5-DD09A02F3DF1}" type="pres">
      <dgm:prSet presAssocID="{93A220D9-E036-1547-B012-92B8899430AC}" presName="root" presStyleCnt="0"/>
      <dgm:spPr/>
    </dgm:pt>
    <dgm:pt modelId="{B3573805-D24E-334A-84EA-3C05A17C1A33}" type="pres">
      <dgm:prSet presAssocID="{93A220D9-E036-1547-B012-92B8899430AC}" presName="rootComposite" presStyleCnt="0"/>
      <dgm:spPr/>
    </dgm:pt>
    <dgm:pt modelId="{774F9DF8-ACFD-9F42-ACB1-3B704ECAE9CE}" type="pres">
      <dgm:prSet presAssocID="{93A220D9-E036-1547-B012-92B8899430AC}" presName="rootText" presStyleLbl="node1" presStyleIdx="1" presStyleCnt="2"/>
      <dgm:spPr/>
    </dgm:pt>
    <dgm:pt modelId="{42606586-7067-E14C-9D7D-350D03A38997}" type="pres">
      <dgm:prSet presAssocID="{93A220D9-E036-1547-B012-92B8899430AC}" presName="rootConnector" presStyleLbl="node1" presStyleIdx="1" presStyleCnt="2"/>
      <dgm:spPr/>
    </dgm:pt>
    <dgm:pt modelId="{206DCD21-54B7-D746-9D04-62B86EBEA87C}" type="pres">
      <dgm:prSet presAssocID="{93A220D9-E036-1547-B012-92B8899430AC}" presName="childShape" presStyleCnt="0"/>
      <dgm:spPr/>
    </dgm:pt>
    <dgm:pt modelId="{3F4035E7-21CF-CA46-9F52-5BE03F39B321}" type="pres">
      <dgm:prSet presAssocID="{2D7B487E-6512-D94E-9B17-3224270E82BB}" presName="Name13" presStyleLbl="parChTrans1D2" presStyleIdx="4" presStyleCnt="7"/>
      <dgm:spPr/>
    </dgm:pt>
    <dgm:pt modelId="{0BED37F3-B54C-3A43-A95D-F012F0F6801A}" type="pres">
      <dgm:prSet presAssocID="{681CED31-C140-A442-A1AB-568DFD472007}" presName="childText" presStyleLbl="bgAcc1" presStyleIdx="4" presStyleCnt="7">
        <dgm:presLayoutVars>
          <dgm:bulletEnabled val="1"/>
        </dgm:presLayoutVars>
      </dgm:prSet>
      <dgm:spPr/>
    </dgm:pt>
    <dgm:pt modelId="{7F1A9FA6-F2F3-BD40-9E07-13189415B74A}" type="pres">
      <dgm:prSet presAssocID="{571D8291-82A0-7040-9716-A66169543E46}" presName="Name13" presStyleLbl="parChTrans1D2" presStyleIdx="5" presStyleCnt="7"/>
      <dgm:spPr/>
    </dgm:pt>
    <dgm:pt modelId="{EC964310-7DB5-1B49-B2D8-E257456A85A3}" type="pres">
      <dgm:prSet presAssocID="{2E877402-89B1-A447-B0DD-C3C37620E63C}" presName="childText" presStyleLbl="bgAcc1" presStyleIdx="5" presStyleCnt="7">
        <dgm:presLayoutVars>
          <dgm:bulletEnabled val="1"/>
        </dgm:presLayoutVars>
      </dgm:prSet>
      <dgm:spPr/>
    </dgm:pt>
    <dgm:pt modelId="{CB3DD8F1-9E8D-6C42-B93B-CBD8E3CE996D}" type="pres">
      <dgm:prSet presAssocID="{FAA68D58-5892-EA4E-AAD0-3CB6E8BB47A6}" presName="Name13" presStyleLbl="parChTrans1D2" presStyleIdx="6" presStyleCnt="7"/>
      <dgm:spPr/>
    </dgm:pt>
    <dgm:pt modelId="{CD552748-21F1-5A4A-9095-6EF6B7A35B0F}" type="pres">
      <dgm:prSet presAssocID="{8E924BE6-3367-2649-9D85-427CB807794A}" presName="childText" presStyleLbl="bgAcc1" presStyleIdx="6" presStyleCnt="7">
        <dgm:presLayoutVars>
          <dgm:bulletEnabled val="1"/>
        </dgm:presLayoutVars>
      </dgm:prSet>
      <dgm:spPr/>
    </dgm:pt>
  </dgm:ptLst>
  <dgm:cxnLst>
    <dgm:cxn modelId="{62E2F812-766C-864D-829B-975B42552E62}" srcId="{93A220D9-E036-1547-B012-92B8899430AC}" destId="{8E924BE6-3367-2649-9D85-427CB807794A}" srcOrd="2" destOrd="0" parTransId="{FAA68D58-5892-EA4E-AAD0-3CB6E8BB47A6}" sibTransId="{E7D363F8-F007-304D-9776-421154828114}"/>
    <dgm:cxn modelId="{D8377815-264B-2A47-BAD5-F027AED2D64B}" type="presOf" srcId="{74B2AF77-231C-7D4E-85E1-9B2C568822ED}" destId="{AD36A758-C65E-9B4C-A368-E12086069852}" srcOrd="0" destOrd="0" presId="urn:microsoft.com/office/officeart/2005/8/layout/hierarchy3"/>
    <dgm:cxn modelId="{70F6DF2E-7C47-2C4F-9DF9-2A5618E3300E}" type="presOf" srcId="{6741E170-73BA-CC45-93F2-B0671C5030B6}" destId="{2442DCC5-4ECD-1A44-BC5D-60A9FAAE0BEA}" srcOrd="0" destOrd="0" presId="urn:microsoft.com/office/officeart/2005/8/layout/hierarchy3"/>
    <dgm:cxn modelId="{8C049C2F-1F8B-2F49-A63D-089281F9950A}" srcId="{1E97AA32-F846-D84F-916E-973772522B4C}" destId="{AD2AB22B-AEAA-DD45-ABF8-15FD60716675}" srcOrd="3" destOrd="0" parTransId="{74B2AF77-231C-7D4E-85E1-9B2C568822ED}" sibTransId="{A7645475-5E38-F642-A0C6-4930AA38E70D}"/>
    <dgm:cxn modelId="{9D0B8245-F92A-0E47-B172-905EE62E84D9}" type="presOf" srcId="{93A220D9-E036-1547-B012-92B8899430AC}" destId="{42606586-7067-E14C-9D7D-350D03A38997}" srcOrd="1" destOrd="0" presId="urn:microsoft.com/office/officeart/2005/8/layout/hierarchy3"/>
    <dgm:cxn modelId="{FC07284B-404A-9B4D-B67F-F2AA57F36AAD}" type="presOf" srcId="{AD2AB22B-AEAA-DD45-ABF8-15FD60716675}" destId="{E873A2C9-5805-904C-8BD7-00A6511BAF34}" srcOrd="0" destOrd="0" presId="urn:microsoft.com/office/officeart/2005/8/layout/hierarchy3"/>
    <dgm:cxn modelId="{2C0A8A4F-042C-FB4B-A1B2-3B7785876860}" type="presOf" srcId="{EC8D3E1F-3298-1648-8BE2-7570CCB6B761}" destId="{D8B94FBE-62CA-E142-AEB4-2CFEE4F8DF68}" srcOrd="0" destOrd="0" presId="urn:microsoft.com/office/officeart/2005/8/layout/hierarchy3"/>
    <dgm:cxn modelId="{233D8C60-A134-DA41-8E30-5B086715CB91}" type="presOf" srcId="{571D8291-82A0-7040-9716-A66169543E46}" destId="{7F1A9FA6-F2F3-BD40-9E07-13189415B74A}" srcOrd="0" destOrd="0" presId="urn:microsoft.com/office/officeart/2005/8/layout/hierarchy3"/>
    <dgm:cxn modelId="{E78D1969-5607-FA4F-8153-2E12BB88634D}" type="presOf" srcId="{2D7B487E-6512-D94E-9B17-3224270E82BB}" destId="{3F4035E7-21CF-CA46-9F52-5BE03F39B321}" srcOrd="0" destOrd="0" presId="urn:microsoft.com/office/officeart/2005/8/layout/hierarchy3"/>
    <dgm:cxn modelId="{6328FE6A-EAD2-4245-A92D-9019FB0B332E}" srcId="{7BB12242-802F-0446-85E4-13043DCB6A53}" destId="{93A220D9-E036-1547-B012-92B8899430AC}" srcOrd="1" destOrd="0" parTransId="{7AB48E8A-FF24-324C-B3DF-9EF22CBDC10D}" sibTransId="{1BC7AC74-219C-2D48-A6F6-1BC6AED2F4A8}"/>
    <dgm:cxn modelId="{FB88087C-8D2D-5740-9B37-77FF94FE0C69}" srcId="{1E97AA32-F846-D84F-916E-973772522B4C}" destId="{5B9D44E1-AADE-1646-90D4-6186EFAA712E}" srcOrd="0" destOrd="0" parTransId="{A3BEB036-24AA-B347-ACA2-BDAC33B166FA}" sibTransId="{0F89D69E-EB37-A54F-8B79-5D19730A5EB3}"/>
    <dgm:cxn modelId="{99DB8084-3F16-3F42-9B11-DCE5175F7587}" srcId="{93A220D9-E036-1547-B012-92B8899430AC}" destId="{2E877402-89B1-A447-B0DD-C3C37620E63C}" srcOrd="1" destOrd="0" parTransId="{571D8291-82A0-7040-9716-A66169543E46}" sibTransId="{2CB3E833-583A-934B-BF65-D4311A42B401}"/>
    <dgm:cxn modelId="{CBBFDB85-ED7E-1142-A113-F8C6E7C61550}" srcId="{1E97AA32-F846-D84F-916E-973772522B4C}" destId="{CB89D1C3-38D1-B741-8692-9E1AB3574610}" srcOrd="1" destOrd="0" parTransId="{0D4A6A02-A79D-004D-A7A9-563A8E6A46F0}" sibTransId="{7CBBE6BD-4EB3-D44E-98D8-9CC2AA98DF77}"/>
    <dgm:cxn modelId="{BD81B68B-4888-6A43-B558-35C5DD147747}" srcId="{7BB12242-802F-0446-85E4-13043DCB6A53}" destId="{1E97AA32-F846-D84F-916E-973772522B4C}" srcOrd="0" destOrd="0" parTransId="{A6C94E29-F48B-CE43-BE44-8B217A252509}" sibTransId="{5269DA26-3945-314B-9262-99C3BB47BEB4}"/>
    <dgm:cxn modelId="{722A9C8D-F5C6-BB4F-82E0-36F2F77CB794}" type="presOf" srcId="{1E97AA32-F846-D84F-916E-973772522B4C}" destId="{88CF965B-BA08-784E-9294-4754C6432CEA}" srcOrd="1" destOrd="0" presId="urn:microsoft.com/office/officeart/2005/8/layout/hierarchy3"/>
    <dgm:cxn modelId="{D716488F-2414-EF4B-A9D9-9B8C8C0CE39A}" type="presOf" srcId="{7BB12242-802F-0446-85E4-13043DCB6A53}" destId="{BD676894-AC4A-064C-A457-606A84D7E92A}" srcOrd="0" destOrd="0" presId="urn:microsoft.com/office/officeart/2005/8/layout/hierarchy3"/>
    <dgm:cxn modelId="{AFE3A095-86B8-2949-910D-F7915B6A003B}" type="presOf" srcId="{1E97AA32-F846-D84F-916E-973772522B4C}" destId="{76D7BA0E-A846-B04A-B1D3-5FCBBB010390}" srcOrd="0" destOrd="0" presId="urn:microsoft.com/office/officeart/2005/8/layout/hierarchy3"/>
    <dgm:cxn modelId="{FD7EE29B-5701-2347-BD85-E32173EA3E51}" type="presOf" srcId="{5B9D44E1-AADE-1646-90D4-6186EFAA712E}" destId="{14BE91C6-342C-0A4C-807A-ECE852940E97}" srcOrd="0" destOrd="0" presId="urn:microsoft.com/office/officeart/2005/8/layout/hierarchy3"/>
    <dgm:cxn modelId="{35E69BAD-F5F4-D44E-9265-2FEF0B0023D6}" type="presOf" srcId="{A3BEB036-24AA-B347-ACA2-BDAC33B166FA}" destId="{9080498F-E998-AB48-BDC1-1929DB479DBA}" srcOrd="0" destOrd="0" presId="urn:microsoft.com/office/officeart/2005/8/layout/hierarchy3"/>
    <dgm:cxn modelId="{74E2B6B1-4280-D84E-8405-33380227F17C}" srcId="{1E97AA32-F846-D84F-916E-973772522B4C}" destId="{EC8D3E1F-3298-1648-8BE2-7570CCB6B761}" srcOrd="2" destOrd="0" parTransId="{6741E170-73BA-CC45-93F2-B0671C5030B6}" sibTransId="{93583504-9EF2-9C48-82C0-D3058B34E37C}"/>
    <dgm:cxn modelId="{F58A89B3-A36C-2D4E-9C8D-6B0F2485BDF7}" type="presOf" srcId="{CB89D1C3-38D1-B741-8692-9E1AB3574610}" destId="{EB424BD0-60F2-2D4D-973C-00929C2B9F24}" srcOrd="0" destOrd="0" presId="urn:microsoft.com/office/officeart/2005/8/layout/hierarchy3"/>
    <dgm:cxn modelId="{9F68E8B9-83E8-734F-9D89-63ACD597179B}" srcId="{93A220D9-E036-1547-B012-92B8899430AC}" destId="{681CED31-C140-A442-A1AB-568DFD472007}" srcOrd="0" destOrd="0" parTransId="{2D7B487E-6512-D94E-9B17-3224270E82BB}" sibTransId="{21BA7644-3D15-8945-B2AA-3D046620E55F}"/>
    <dgm:cxn modelId="{DDE121C4-0401-3D49-A6B2-83B8DA44265E}" type="presOf" srcId="{681CED31-C140-A442-A1AB-568DFD472007}" destId="{0BED37F3-B54C-3A43-A95D-F012F0F6801A}" srcOrd="0" destOrd="0" presId="urn:microsoft.com/office/officeart/2005/8/layout/hierarchy3"/>
    <dgm:cxn modelId="{9EE807C9-4753-C54D-8A2B-610832EDDC8F}" type="presOf" srcId="{FAA68D58-5892-EA4E-AAD0-3CB6E8BB47A6}" destId="{CB3DD8F1-9E8D-6C42-B93B-CBD8E3CE996D}" srcOrd="0" destOrd="0" presId="urn:microsoft.com/office/officeart/2005/8/layout/hierarchy3"/>
    <dgm:cxn modelId="{A2689DD4-9468-E74D-BB5D-14FF3201DF75}" type="presOf" srcId="{93A220D9-E036-1547-B012-92B8899430AC}" destId="{774F9DF8-ACFD-9F42-ACB1-3B704ECAE9CE}" srcOrd="0" destOrd="0" presId="urn:microsoft.com/office/officeart/2005/8/layout/hierarchy3"/>
    <dgm:cxn modelId="{498634DD-B0CF-2C49-B26B-0585B19052B4}" type="presOf" srcId="{2E877402-89B1-A447-B0DD-C3C37620E63C}" destId="{EC964310-7DB5-1B49-B2D8-E257456A85A3}" srcOrd="0" destOrd="0" presId="urn:microsoft.com/office/officeart/2005/8/layout/hierarchy3"/>
    <dgm:cxn modelId="{AC30DBF6-E40A-024E-9141-1973C481C47F}" type="presOf" srcId="{0D4A6A02-A79D-004D-A7A9-563A8E6A46F0}" destId="{6C8E6A29-3629-2D44-85C8-28DE7F53216B}" srcOrd="0" destOrd="0" presId="urn:microsoft.com/office/officeart/2005/8/layout/hierarchy3"/>
    <dgm:cxn modelId="{0745B7FD-E068-7D40-BA9B-29F9E8135073}" type="presOf" srcId="{8E924BE6-3367-2649-9D85-427CB807794A}" destId="{CD552748-21F1-5A4A-9095-6EF6B7A35B0F}" srcOrd="0" destOrd="0" presId="urn:microsoft.com/office/officeart/2005/8/layout/hierarchy3"/>
    <dgm:cxn modelId="{39D462A6-75E3-F24D-93AF-C377DCF249B3}" type="presParOf" srcId="{BD676894-AC4A-064C-A457-606A84D7E92A}" destId="{589F5A6F-0F20-5D44-B6EC-DA7B5C13C61B}" srcOrd="0" destOrd="0" presId="urn:microsoft.com/office/officeart/2005/8/layout/hierarchy3"/>
    <dgm:cxn modelId="{A479DDB3-E49A-6446-A06E-E497D32C7115}" type="presParOf" srcId="{589F5A6F-0F20-5D44-B6EC-DA7B5C13C61B}" destId="{8F365BBB-81E5-254F-AB6F-99DBCA277F6C}" srcOrd="0" destOrd="0" presId="urn:microsoft.com/office/officeart/2005/8/layout/hierarchy3"/>
    <dgm:cxn modelId="{1C38714B-5D5C-4C48-8DF0-B0C096C1F1B3}" type="presParOf" srcId="{8F365BBB-81E5-254F-AB6F-99DBCA277F6C}" destId="{76D7BA0E-A846-B04A-B1D3-5FCBBB010390}" srcOrd="0" destOrd="0" presId="urn:microsoft.com/office/officeart/2005/8/layout/hierarchy3"/>
    <dgm:cxn modelId="{9263238E-6FFD-4A40-BFFB-C3D0A9C392B8}" type="presParOf" srcId="{8F365BBB-81E5-254F-AB6F-99DBCA277F6C}" destId="{88CF965B-BA08-784E-9294-4754C6432CEA}" srcOrd="1" destOrd="0" presId="urn:microsoft.com/office/officeart/2005/8/layout/hierarchy3"/>
    <dgm:cxn modelId="{77C28952-5874-EF4B-98C0-8EAE3AF34DE4}" type="presParOf" srcId="{589F5A6F-0F20-5D44-B6EC-DA7B5C13C61B}" destId="{96EAAC1A-9857-8F41-831F-08B8F3D8E0D4}" srcOrd="1" destOrd="0" presId="urn:microsoft.com/office/officeart/2005/8/layout/hierarchy3"/>
    <dgm:cxn modelId="{3F054707-45E6-CF41-BC0E-B5A4E120F0BB}" type="presParOf" srcId="{96EAAC1A-9857-8F41-831F-08B8F3D8E0D4}" destId="{9080498F-E998-AB48-BDC1-1929DB479DBA}" srcOrd="0" destOrd="0" presId="urn:microsoft.com/office/officeart/2005/8/layout/hierarchy3"/>
    <dgm:cxn modelId="{F2B8CA97-A41E-584C-B010-7BEE7A526D37}" type="presParOf" srcId="{96EAAC1A-9857-8F41-831F-08B8F3D8E0D4}" destId="{14BE91C6-342C-0A4C-807A-ECE852940E97}" srcOrd="1" destOrd="0" presId="urn:microsoft.com/office/officeart/2005/8/layout/hierarchy3"/>
    <dgm:cxn modelId="{C0CABE3C-BCA0-9647-BA13-4EB142DBBE3F}" type="presParOf" srcId="{96EAAC1A-9857-8F41-831F-08B8F3D8E0D4}" destId="{6C8E6A29-3629-2D44-85C8-28DE7F53216B}" srcOrd="2" destOrd="0" presId="urn:microsoft.com/office/officeart/2005/8/layout/hierarchy3"/>
    <dgm:cxn modelId="{020F8894-764D-0549-AC7B-DEA628EB35A8}" type="presParOf" srcId="{96EAAC1A-9857-8F41-831F-08B8F3D8E0D4}" destId="{EB424BD0-60F2-2D4D-973C-00929C2B9F24}" srcOrd="3" destOrd="0" presId="urn:microsoft.com/office/officeart/2005/8/layout/hierarchy3"/>
    <dgm:cxn modelId="{4277D796-3E75-2142-B59B-DA2940AAF12F}" type="presParOf" srcId="{96EAAC1A-9857-8F41-831F-08B8F3D8E0D4}" destId="{2442DCC5-4ECD-1A44-BC5D-60A9FAAE0BEA}" srcOrd="4" destOrd="0" presId="urn:microsoft.com/office/officeart/2005/8/layout/hierarchy3"/>
    <dgm:cxn modelId="{99C94D1B-9810-4640-8ED5-E083D65B8831}" type="presParOf" srcId="{96EAAC1A-9857-8F41-831F-08B8F3D8E0D4}" destId="{D8B94FBE-62CA-E142-AEB4-2CFEE4F8DF68}" srcOrd="5" destOrd="0" presId="urn:microsoft.com/office/officeart/2005/8/layout/hierarchy3"/>
    <dgm:cxn modelId="{1865CB88-73C8-8148-8CA6-EE6F2247DAE8}" type="presParOf" srcId="{96EAAC1A-9857-8F41-831F-08B8F3D8E0D4}" destId="{AD36A758-C65E-9B4C-A368-E12086069852}" srcOrd="6" destOrd="0" presId="urn:microsoft.com/office/officeart/2005/8/layout/hierarchy3"/>
    <dgm:cxn modelId="{F5D3744A-C8A4-F645-B730-208FB49502C2}" type="presParOf" srcId="{96EAAC1A-9857-8F41-831F-08B8F3D8E0D4}" destId="{E873A2C9-5805-904C-8BD7-00A6511BAF34}" srcOrd="7" destOrd="0" presId="urn:microsoft.com/office/officeart/2005/8/layout/hierarchy3"/>
    <dgm:cxn modelId="{F1082337-DE6C-1F46-A1A2-FAA580717481}" type="presParOf" srcId="{BD676894-AC4A-064C-A457-606A84D7E92A}" destId="{F3088DC5-7E23-444C-89E5-DD09A02F3DF1}" srcOrd="1" destOrd="0" presId="urn:microsoft.com/office/officeart/2005/8/layout/hierarchy3"/>
    <dgm:cxn modelId="{2F2984D4-AD5C-004A-B34D-62EBFF646E6C}" type="presParOf" srcId="{F3088DC5-7E23-444C-89E5-DD09A02F3DF1}" destId="{B3573805-D24E-334A-84EA-3C05A17C1A33}" srcOrd="0" destOrd="0" presId="urn:microsoft.com/office/officeart/2005/8/layout/hierarchy3"/>
    <dgm:cxn modelId="{3616F369-3A1E-3449-85C5-5A0D7F06D00A}" type="presParOf" srcId="{B3573805-D24E-334A-84EA-3C05A17C1A33}" destId="{774F9DF8-ACFD-9F42-ACB1-3B704ECAE9CE}" srcOrd="0" destOrd="0" presId="urn:microsoft.com/office/officeart/2005/8/layout/hierarchy3"/>
    <dgm:cxn modelId="{AD39B787-62B6-D54B-A88F-BCF606880067}" type="presParOf" srcId="{B3573805-D24E-334A-84EA-3C05A17C1A33}" destId="{42606586-7067-E14C-9D7D-350D03A38997}" srcOrd="1" destOrd="0" presId="urn:microsoft.com/office/officeart/2005/8/layout/hierarchy3"/>
    <dgm:cxn modelId="{0C2856DF-1907-364A-BA54-7AE1BA3C0D28}" type="presParOf" srcId="{F3088DC5-7E23-444C-89E5-DD09A02F3DF1}" destId="{206DCD21-54B7-D746-9D04-62B86EBEA87C}" srcOrd="1" destOrd="0" presId="urn:microsoft.com/office/officeart/2005/8/layout/hierarchy3"/>
    <dgm:cxn modelId="{A8DD94DE-C1D3-1840-8A3F-233CC979B71A}" type="presParOf" srcId="{206DCD21-54B7-D746-9D04-62B86EBEA87C}" destId="{3F4035E7-21CF-CA46-9F52-5BE03F39B321}" srcOrd="0" destOrd="0" presId="urn:microsoft.com/office/officeart/2005/8/layout/hierarchy3"/>
    <dgm:cxn modelId="{2D4CB6CB-C707-2B47-9157-3295EACF049A}" type="presParOf" srcId="{206DCD21-54B7-D746-9D04-62B86EBEA87C}" destId="{0BED37F3-B54C-3A43-A95D-F012F0F6801A}" srcOrd="1" destOrd="0" presId="urn:microsoft.com/office/officeart/2005/8/layout/hierarchy3"/>
    <dgm:cxn modelId="{31FE1DA0-5FAB-9642-8B8C-E51F1B9ED4DB}" type="presParOf" srcId="{206DCD21-54B7-D746-9D04-62B86EBEA87C}" destId="{7F1A9FA6-F2F3-BD40-9E07-13189415B74A}" srcOrd="2" destOrd="0" presId="urn:microsoft.com/office/officeart/2005/8/layout/hierarchy3"/>
    <dgm:cxn modelId="{C73CD9B8-ACB6-1443-9797-9371F3E90BDC}" type="presParOf" srcId="{206DCD21-54B7-D746-9D04-62B86EBEA87C}" destId="{EC964310-7DB5-1B49-B2D8-E257456A85A3}" srcOrd="3" destOrd="0" presId="urn:microsoft.com/office/officeart/2005/8/layout/hierarchy3"/>
    <dgm:cxn modelId="{39EABE34-095B-244F-8FB5-5A4348BE4F36}" type="presParOf" srcId="{206DCD21-54B7-D746-9D04-62B86EBEA87C}" destId="{CB3DD8F1-9E8D-6C42-B93B-CBD8E3CE996D}" srcOrd="4" destOrd="0" presId="urn:microsoft.com/office/officeart/2005/8/layout/hierarchy3"/>
    <dgm:cxn modelId="{9FAAB97F-9629-9E46-A8AE-50B8F4634171}" type="presParOf" srcId="{206DCD21-54B7-D746-9D04-62B86EBEA87C}" destId="{CD552748-21F1-5A4A-9095-6EF6B7A35B0F}"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18C303-1C76-174D-8424-0092D49C0A90}">
      <dsp:nvSpPr>
        <dsp:cNvPr id="0" name=""/>
        <dsp:cNvSpPr/>
      </dsp:nvSpPr>
      <dsp:spPr>
        <a:xfrm rot="16200000">
          <a:off x="351" y="558596"/>
          <a:ext cx="4030427" cy="4030427"/>
        </a:xfrm>
        <a:prstGeom prst="upArrow">
          <a:avLst>
            <a:gd name="adj1" fmla="val 50000"/>
            <a:gd name="adj2" fmla="val 35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it-IT" sz="2300" kern="1200" dirty="0"/>
            <a:t>POSIZIONE DEL PADRE- VALENZA DEL LEGAME BIOLOGICO</a:t>
          </a:r>
        </a:p>
      </dsp:txBody>
      <dsp:txXfrm rot="5400000">
        <a:off x="705677" y="1566203"/>
        <a:ext cx="3325102" cy="2015213"/>
      </dsp:txXfrm>
    </dsp:sp>
    <dsp:sp modelId="{9691FD7B-7759-1446-89C7-6383881B8D85}">
      <dsp:nvSpPr>
        <dsp:cNvPr id="0" name=""/>
        <dsp:cNvSpPr/>
      </dsp:nvSpPr>
      <dsp:spPr>
        <a:xfrm rot="5400000">
          <a:off x="4435184" y="558596"/>
          <a:ext cx="4030427" cy="4030427"/>
        </a:xfrm>
        <a:prstGeom prst="upArrow">
          <a:avLst>
            <a:gd name="adj1" fmla="val 50000"/>
            <a:gd name="adj2" fmla="val 35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it-IT" sz="2300" kern="1200" dirty="0"/>
            <a:t>POSIZIONE DELLA MADRE – NON RICONOSCIMENTO IN ASSENZA DEI SUOI LEGAMI BIOLOGICI</a:t>
          </a:r>
        </a:p>
      </dsp:txBody>
      <dsp:txXfrm rot="-5400000">
        <a:off x="4435185" y="1566203"/>
        <a:ext cx="3325102" cy="20152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D7BA0E-A846-B04A-B1D3-5FCBBB010390}">
      <dsp:nvSpPr>
        <dsp:cNvPr id="0" name=""/>
        <dsp:cNvSpPr/>
      </dsp:nvSpPr>
      <dsp:spPr>
        <a:xfrm>
          <a:off x="2638613" y="1631"/>
          <a:ext cx="1503097" cy="751548"/>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it-IT" sz="1500" kern="1200" dirty="0"/>
            <a:t>ADOZIONE OMOSESSUALI</a:t>
          </a:r>
        </a:p>
      </dsp:txBody>
      <dsp:txXfrm>
        <a:off x="2660625" y="23643"/>
        <a:ext cx="1459073" cy="707524"/>
      </dsp:txXfrm>
    </dsp:sp>
    <dsp:sp modelId="{9080498F-E998-AB48-BDC1-1929DB479DBA}">
      <dsp:nvSpPr>
        <dsp:cNvPr id="0" name=""/>
        <dsp:cNvSpPr/>
      </dsp:nvSpPr>
      <dsp:spPr>
        <a:xfrm>
          <a:off x="2788922" y="753180"/>
          <a:ext cx="150309" cy="563661"/>
        </a:xfrm>
        <a:custGeom>
          <a:avLst/>
          <a:gdLst/>
          <a:ahLst/>
          <a:cxnLst/>
          <a:rect l="0" t="0" r="0" b="0"/>
          <a:pathLst>
            <a:path>
              <a:moveTo>
                <a:pt x="0" y="0"/>
              </a:moveTo>
              <a:lnTo>
                <a:pt x="0" y="563661"/>
              </a:lnTo>
              <a:lnTo>
                <a:pt x="150309" y="563661"/>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BE91C6-342C-0A4C-807A-ECE852940E97}">
      <dsp:nvSpPr>
        <dsp:cNvPr id="0" name=""/>
        <dsp:cNvSpPr/>
      </dsp:nvSpPr>
      <dsp:spPr>
        <a:xfrm>
          <a:off x="2939232" y="941067"/>
          <a:ext cx="1202478" cy="751548"/>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it-IT" sz="900" kern="1200" dirty="0"/>
            <a:t>2002 </a:t>
          </a:r>
          <a:r>
            <a:rPr lang="it-IT" sz="900" kern="1200" dirty="0" err="1"/>
            <a:t>Frettéc</a:t>
          </a:r>
          <a:r>
            <a:rPr lang="it-IT" sz="900" kern="1200" dirty="0"/>
            <a:t>. Francia no </a:t>
          </a:r>
        </a:p>
      </dsp:txBody>
      <dsp:txXfrm>
        <a:off x="2961244" y="963079"/>
        <a:ext cx="1158454" cy="707524"/>
      </dsp:txXfrm>
    </dsp:sp>
    <dsp:sp modelId="{6C8E6A29-3629-2D44-85C8-28DE7F53216B}">
      <dsp:nvSpPr>
        <dsp:cNvPr id="0" name=""/>
        <dsp:cNvSpPr/>
      </dsp:nvSpPr>
      <dsp:spPr>
        <a:xfrm>
          <a:off x="2788922" y="753180"/>
          <a:ext cx="150309" cy="1503097"/>
        </a:xfrm>
        <a:custGeom>
          <a:avLst/>
          <a:gdLst/>
          <a:ahLst/>
          <a:cxnLst/>
          <a:rect l="0" t="0" r="0" b="0"/>
          <a:pathLst>
            <a:path>
              <a:moveTo>
                <a:pt x="0" y="0"/>
              </a:moveTo>
              <a:lnTo>
                <a:pt x="0" y="1503097"/>
              </a:lnTo>
              <a:lnTo>
                <a:pt x="150309" y="150309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424BD0-60F2-2D4D-973C-00929C2B9F24}">
      <dsp:nvSpPr>
        <dsp:cNvPr id="0" name=""/>
        <dsp:cNvSpPr/>
      </dsp:nvSpPr>
      <dsp:spPr>
        <a:xfrm>
          <a:off x="2939232" y="1880504"/>
          <a:ext cx="1202478" cy="751548"/>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it-IT" sz="900" kern="1200" dirty="0"/>
            <a:t>2008 E.B. c. Francia-sì al single omosessuale</a:t>
          </a:r>
        </a:p>
      </dsp:txBody>
      <dsp:txXfrm>
        <a:off x="2961244" y="1902516"/>
        <a:ext cx="1158454" cy="707524"/>
      </dsp:txXfrm>
    </dsp:sp>
    <dsp:sp modelId="{2442DCC5-4ECD-1A44-BC5D-60A9FAAE0BEA}">
      <dsp:nvSpPr>
        <dsp:cNvPr id="0" name=""/>
        <dsp:cNvSpPr/>
      </dsp:nvSpPr>
      <dsp:spPr>
        <a:xfrm>
          <a:off x="2788922" y="753180"/>
          <a:ext cx="150309" cy="2442533"/>
        </a:xfrm>
        <a:custGeom>
          <a:avLst/>
          <a:gdLst/>
          <a:ahLst/>
          <a:cxnLst/>
          <a:rect l="0" t="0" r="0" b="0"/>
          <a:pathLst>
            <a:path>
              <a:moveTo>
                <a:pt x="0" y="0"/>
              </a:moveTo>
              <a:lnTo>
                <a:pt x="0" y="2442533"/>
              </a:lnTo>
              <a:lnTo>
                <a:pt x="150309" y="244253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B94FBE-62CA-E142-AEB4-2CFEE4F8DF68}">
      <dsp:nvSpPr>
        <dsp:cNvPr id="0" name=""/>
        <dsp:cNvSpPr/>
      </dsp:nvSpPr>
      <dsp:spPr>
        <a:xfrm>
          <a:off x="2939232" y="2819940"/>
          <a:ext cx="1202478" cy="751548"/>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it-IT" sz="900" kern="1200" dirty="0"/>
            <a:t>2012 Gas e </a:t>
          </a:r>
          <a:r>
            <a:rPr lang="it-IT" sz="900" kern="1200" dirty="0" err="1"/>
            <a:t>Dubois</a:t>
          </a:r>
          <a:r>
            <a:rPr lang="it-IT" sz="900" kern="1200" dirty="0"/>
            <a:t> c. Francia no alla coppia omosessuale che adotta il nato da fecondazione assistita</a:t>
          </a:r>
        </a:p>
      </dsp:txBody>
      <dsp:txXfrm>
        <a:off x="2961244" y="2841952"/>
        <a:ext cx="1158454" cy="707524"/>
      </dsp:txXfrm>
    </dsp:sp>
    <dsp:sp modelId="{AD36A758-C65E-9B4C-A368-E12086069852}">
      <dsp:nvSpPr>
        <dsp:cNvPr id="0" name=""/>
        <dsp:cNvSpPr/>
      </dsp:nvSpPr>
      <dsp:spPr>
        <a:xfrm>
          <a:off x="2788922" y="753180"/>
          <a:ext cx="150309" cy="3381969"/>
        </a:xfrm>
        <a:custGeom>
          <a:avLst/>
          <a:gdLst/>
          <a:ahLst/>
          <a:cxnLst/>
          <a:rect l="0" t="0" r="0" b="0"/>
          <a:pathLst>
            <a:path>
              <a:moveTo>
                <a:pt x="0" y="0"/>
              </a:moveTo>
              <a:lnTo>
                <a:pt x="0" y="3381969"/>
              </a:lnTo>
              <a:lnTo>
                <a:pt x="150309" y="338196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73A2C9-5805-904C-8BD7-00A6511BAF34}">
      <dsp:nvSpPr>
        <dsp:cNvPr id="0" name=""/>
        <dsp:cNvSpPr/>
      </dsp:nvSpPr>
      <dsp:spPr>
        <a:xfrm>
          <a:off x="2939232" y="3759376"/>
          <a:ext cx="1202478" cy="751548"/>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it-IT" sz="900" kern="1200" dirty="0"/>
            <a:t>2013 x e a. C. Austria – sì coppie omosessuali</a:t>
          </a:r>
        </a:p>
      </dsp:txBody>
      <dsp:txXfrm>
        <a:off x="2961244" y="3781388"/>
        <a:ext cx="1158454" cy="707524"/>
      </dsp:txXfrm>
    </dsp:sp>
    <dsp:sp modelId="{774F9DF8-ACFD-9F42-ACB1-3B704ECAE9CE}">
      <dsp:nvSpPr>
        <dsp:cNvPr id="0" name=""/>
        <dsp:cNvSpPr/>
      </dsp:nvSpPr>
      <dsp:spPr>
        <a:xfrm>
          <a:off x="4517485" y="1631"/>
          <a:ext cx="1503097" cy="751548"/>
        </a:xfrm>
        <a:prstGeom prst="roundRect">
          <a:avLst>
            <a:gd name="adj" fmla="val 1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it-IT" sz="1500" kern="1200" dirty="0"/>
            <a:t>RICONOSCIBILITA’ MATERNITA’ SURROGATA</a:t>
          </a:r>
        </a:p>
      </dsp:txBody>
      <dsp:txXfrm>
        <a:off x="4539497" y="23643"/>
        <a:ext cx="1459073" cy="707524"/>
      </dsp:txXfrm>
    </dsp:sp>
    <dsp:sp modelId="{3F4035E7-21CF-CA46-9F52-5BE03F39B321}">
      <dsp:nvSpPr>
        <dsp:cNvPr id="0" name=""/>
        <dsp:cNvSpPr/>
      </dsp:nvSpPr>
      <dsp:spPr>
        <a:xfrm>
          <a:off x="4667794" y="753180"/>
          <a:ext cx="150309" cy="563661"/>
        </a:xfrm>
        <a:custGeom>
          <a:avLst/>
          <a:gdLst/>
          <a:ahLst/>
          <a:cxnLst/>
          <a:rect l="0" t="0" r="0" b="0"/>
          <a:pathLst>
            <a:path>
              <a:moveTo>
                <a:pt x="0" y="0"/>
              </a:moveTo>
              <a:lnTo>
                <a:pt x="0" y="563661"/>
              </a:lnTo>
              <a:lnTo>
                <a:pt x="150309" y="563661"/>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ED37F3-B54C-3A43-A95D-F012F0F6801A}">
      <dsp:nvSpPr>
        <dsp:cNvPr id="0" name=""/>
        <dsp:cNvSpPr/>
      </dsp:nvSpPr>
      <dsp:spPr>
        <a:xfrm>
          <a:off x="4818104" y="941067"/>
          <a:ext cx="1202478" cy="751548"/>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it-IT" sz="900" kern="1200" dirty="0"/>
            <a:t>2006 </a:t>
          </a:r>
          <a:r>
            <a:rPr lang="it-IT" sz="900" kern="1200" dirty="0" err="1"/>
            <a:t>Dickson</a:t>
          </a:r>
          <a:r>
            <a:rPr lang="it-IT" sz="900" kern="1200" dirty="0"/>
            <a:t> c. Regno Unito: no</a:t>
          </a:r>
        </a:p>
      </dsp:txBody>
      <dsp:txXfrm>
        <a:off x="4840116" y="963079"/>
        <a:ext cx="1158454" cy="707524"/>
      </dsp:txXfrm>
    </dsp:sp>
    <dsp:sp modelId="{7F1A9FA6-F2F3-BD40-9E07-13189415B74A}">
      <dsp:nvSpPr>
        <dsp:cNvPr id="0" name=""/>
        <dsp:cNvSpPr/>
      </dsp:nvSpPr>
      <dsp:spPr>
        <a:xfrm>
          <a:off x="4667794" y="753180"/>
          <a:ext cx="150309" cy="1503097"/>
        </a:xfrm>
        <a:custGeom>
          <a:avLst/>
          <a:gdLst/>
          <a:ahLst/>
          <a:cxnLst/>
          <a:rect l="0" t="0" r="0" b="0"/>
          <a:pathLst>
            <a:path>
              <a:moveTo>
                <a:pt x="0" y="0"/>
              </a:moveTo>
              <a:lnTo>
                <a:pt x="0" y="1503097"/>
              </a:lnTo>
              <a:lnTo>
                <a:pt x="150309" y="150309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964310-7DB5-1B49-B2D8-E257456A85A3}">
      <dsp:nvSpPr>
        <dsp:cNvPr id="0" name=""/>
        <dsp:cNvSpPr/>
      </dsp:nvSpPr>
      <dsp:spPr>
        <a:xfrm>
          <a:off x="4818104" y="1880504"/>
          <a:ext cx="1202478" cy="751548"/>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it-IT" sz="900" kern="1200" dirty="0"/>
            <a:t>2011 H.S. e a. c. Austria: no</a:t>
          </a:r>
        </a:p>
      </dsp:txBody>
      <dsp:txXfrm>
        <a:off x="4840116" y="1902516"/>
        <a:ext cx="1158454" cy="707524"/>
      </dsp:txXfrm>
    </dsp:sp>
    <dsp:sp modelId="{CB3DD8F1-9E8D-6C42-B93B-CBD8E3CE996D}">
      <dsp:nvSpPr>
        <dsp:cNvPr id="0" name=""/>
        <dsp:cNvSpPr/>
      </dsp:nvSpPr>
      <dsp:spPr>
        <a:xfrm>
          <a:off x="4667794" y="753180"/>
          <a:ext cx="150309" cy="2442533"/>
        </a:xfrm>
        <a:custGeom>
          <a:avLst/>
          <a:gdLst/>
          <a:ahLst/>
          <a:cxnLst/>
          <a:rect l="0" t="0" r="0" b="0"/>
          <a:pathLst>
            <a:path>
              <a:moveTo>
                <a:pt x="0" y="0"/>
              </a:moveTo>
              <a:lnTo>
                <a:pt x="0" y="2442533"/>
              </a:lnTo>
              <a:lnTo>
                <a:pt x="150309" y="244253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552748-21F1-5A4A-9095-6EF6B7A35B0F}">
      <dsp:nvSpPr>
        <dsp:cNvPr id="0" name=""/>
        <dsp:cNvSpPr/>
      </dsp:nvSpPr>
      <dsp:spPr>
        <a:xfrm>
          <a:off x="4818104" y="2819940"/>
          <a:ext cx="1202478" cy="751548"/>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it-IT" sz="900" kern="1200" dirty="0"/>
            <a:t>……..Paradiso e Campanelli c. Italia ????</a:t>
          </a:r>
        </a:p>
      </dsp:txBody>
      <dsp:txXfrm>
        <a:off x="4840116" y="2841952"/>
        <a:ext cx="1158454" cy="707524"/>
      </dsp:txXfrm>
    </dsp:sp>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211D3E-5FD5-6144-BB78-878AD81C6546}" type="datetimeFigureOut">
              <a:rPr lang="it-IT" smtClean="0"/>
              <a:t>25/11/19</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68D397-4925-0345-9D80-2625A8DD550C}" type="slidenum">
              <a:rPr lang="it-IT" smtClean="0"/>
              <a:t>‹N›</a:t>
            </a:fld>
            <a:endParaRPr lang="it-IT"/>
          </a:p>
        </p:txBody>
      </p:sp>
    </p:spTree>
    <p:extLst>
      <p:ext uri="{BB962C8B-B14F-4D97-AF65-F5344CB8AC3E}">
        <p14:creationId xmlns:p14="http://schemas.microsoft.com/office/powerpoint/2010/main" val="98485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stile</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585EB887-C085-534B-A3B1-9F6664509479}" type="datetimeFigureOut">
              <a:rPr lang="it-IT" smtClean="0"/>
              <a:t>25/11/19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35D5225-67C9-5842-A708-FF0B445A70BA}" type="slidenum">
              <a:rPr lang="it-IT" smtClean="0"/>
              <a:t>‹N›</a:t>
            </a:fld>
            <a:endParaRPr lang="it-IT"/>
          </a:p>
        </p:txBody>
      </p:sp>
    </p:spTree>
    <p:extLst>
      <p:ext uri="{BB962C8B-B14F-4D97-AF65-F5344CB8AC3E}">
        <p14:creationId xmlns:p14="http://schemas.microsoft.com/office/powerpoint/2010/main" val="648984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585EB887-C085-534B-A3B1-9F6664509479}" type="datetimeFigureOut">
              <a:rPr lang="it-IT" smtClean="0"/>
              <a:t>25/11/19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35D5225-67C9-5842-A708-FF0B445A70BA}" type="slidenum">
              <a:rPr lang="it-IT" smtClean="0"/>
              <a:t>‹N›</a:t>
            </a:fld>
            <a:endParaRPr lang="it-IT"/>
          </a:p>
        </p:txBody>
      </p:sp>
    </p:spTree>
    <p:extLst>
      <p:ext uri="{BB962C8B-B14F-4D97-AF65-F5344CB8AC3E}">
        <p14:creationId xmlns:p14="http://schemas.microsoft.com/office/powerpoint/2010/main" val="4231069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585EB887-C085-534B-A3B1-9F6664509479}" type="datetimeFigureOut">
              <a:rPr lang="it-IT" smtClean="0"/>
              <a:t>25/11/19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35D5225-67C9-5842-A708-FF0B445A70BA}" type="slidenum">
              <a:rPr lang="it-IT" smtClean="0"/>
              <a:t>‹N›</a:t>
            </a:fld>
            <a:endParaRPr lang="it-IT"/>
          </a:p>
        </p:txBody>
      </p:sp>
    </p:spTree>
    <p:extLst>
      <p:ext uri="{BB962C8B-B14F-4D97-AF65-F5344CB8AC3E}">
        <p14:creationId xmlns:p14="http://schemas.microsoft.com/office/powerpoint/2010/main" val="2070170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585EB887-C085-534B-A3B1-9F6664509479}" type="datetimeFigureOut">
              <a:rPr lang="it-IT" smtClean="0"/>
              <a:t>25/11/19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35D5225-67C9-5842-A708-FF0B445A70BA}" type="slidenum">
              <a:rPr lang="it-IT" smtClean="0"/>
              <a:t>‹N›</a:t>
            </a:fld>
            <a:endParaRPr lang="it-IT"/>
          </a:p>
        </p:txBody>
      </p:sp>
    </p:spTree>
    <p:extLst>
      <p:ext uri="{BB962C8B-B14F-4D97-AF65-F5344CB8AC3E}">
        <p14:creationId xmlns:p14="http://schemas.microsoft.com/office/powerpoint/2010/main" val="4250410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stile</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585EB887-C085-534B-A3B1-9F6664509479}" type="datetimeFigureOut">
              <a:rPr lang="it-IT" smtClean="0"/>
              <a:t>25/11/19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35D5225-67C9-5842-A708-FF0B445A70BA}" type="slidenum">
              <a:rPr lang="it-IT" smtClean="0"/>
              <a:t>‹N›</a:t>
            </a:fld>
            <a:endParaRPr lang="it-IT"/>
          </a:p>
        </p:txBody>
      </p:sp>
    </p:spTree>
    <p:extLst>
      <p:ext uri="{BB962C8B-B14F-4D97-AF65-F5344CB8AC3E}">
        <p14:creationId xmlns:p14="http://schemas.microsoft.com/office/powerpoint/2010/main" val="1591990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585EB887-C085-534B-A3B1-9F6664509479}" type="datetimeFigureOut">
              <a:rPr lang="it-IT" smtClean="0"/>
              <a:t>25/11/19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35D5225-67C9-5842-A708-FF0B445A70BA}" type="slidenum">
              <a:rPr lang="it-IT" smtClean="0"/>
              <a:t>‹N›</a:t>
            </a:fld>
            <a:endParaRPr lang="it-IT"/>
          </a:p>
        </p:txBody>
      </p:sp>
    </p:spTree>
    <p:extLst>
      <p:ext uri="{BB962C8B-B14F-4D97-AF65-F5344CB8AC3E}">
        <p14:creationId xmlns:p14="http://schemas.microsoft.com/office/powerpoint/2010/main" val="486940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stile</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585EB887-C085-534B-A3B1-9F6664509479}" type="datetimeFigureOut">
              <a:rPr lang="it-IT" smtClean="0"/>
              <a:t>25/11/19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C35D5225-67C9-5842-A708-FF0B445A70BA}" type="slidenum">
              <a:rPr lang="it-IT" smtClean="0"/>
              <a:t>‹N›</a:t>
            </a:fld>
            <a:endParaRPr lang="it-IT"/>
          </a:p>
        </p:txBody>
      </p:sp>
    </p:spTree>
    <p:extLst>
      <p:ext uri="{BB962C8B-B14F-4D97-AF65-F5344CB8AC3E}">
        <p14:creationId xmlns:p14="http://schemas.microsoft.com/office/powerpoint/2010/main" val="3215351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data 2"/>
          <p:cNvSpPr>
            <a:spLocks noGrp="1"/>
          </p:cNvSpPr>
          <p:nvPr>
            <p:ph type="dt" sz="half" idx="10"/>
          </p:nvPr>
        </p:nvSpPr>
        <p:spPr/>
        <p:txBody>
          <a:bodyPr/>
          <a:lstStyle/>
          <a:p>
            <a:fld id="{585EB887-C085-534B-A3B1-9F6664509479}" type="datetimeFigureOut">
              <a:rPr lang="it-IT" smtClean="0"/>
              <a:t>25/11/19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C35D5225-67C9-5842-A708-FF0B445A70BA}" type="slidenum">
              <a:rPr lang="it-IT" smtClean="0"/>
              <a:t>‹N›</a:t>
            </a:fld>
            <a:endParaRPr lang="it-IT"/>
          </a:p>
        </p:txBody>
      </p:sp>
    </p:spTree>
    <p:extLst>
      <p:ext uri="{BB962C8B-B14F-4D97-AF65-F5344CB8AC3E}">
        <p14:creationId xmlns:p14="http://schemas.microsoft.com/office/powerpoint/2010/main" val="4223560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85EB887-C085-534B-A3B1-9F6664509479}" type="datetimeFigureOut">
              <a:rPr lang="it-IT" smtClean="0"/>
              <a:t>25/11/19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C35D5225-67C9-5842-A708-FF0B445A70BA}" type="slidenum">
              <a:rPr lang="it-IT" smtClean="0"/>
              <a:t>‹N›</a:t>
            </a:fld>
            <a:endParaRPr lang="it-IT"/>
          </a:p>
        </p:txBody>
      </p:sp>
    </p:spTree>
    <p:extLst>
      <p:ext uri="{BB962C8B-B14F-4D97-AF65-F5344CB8AC3E}">
        <p14:creationId xmlns:p14="http://schemas.microsoft.com/office/powerpoint/2010/main" val="1900902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stile</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585EB887-C085-534B-A3B1-9F6664509479}" type="datetimeFigureOut">
              <a:rPr lang="it-IT" smtClean="0"/>
              <a:t>25/11/19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35D5225-67C9-5842-A708-FF0B445A70BA}" type="slidenum">
              <a:rPr lang="it-IT" smtClean="0"/>
              <a:t>‹N›</a:t>
            </a:fld>
            <a:endParaRPr lang="it-IT"/>
          </a:p>
        </p:txBody>
      </p:sp>
    </p:spTree>
    <p:extLst>
      <p:ext uri="{BB962C8B-B14F-4D97-AF65-F5344CB8AC3E}">
        <p14:creationId xmlns:p14="http://schemas.microsoft.com/office/powerpoint/2010/main" val="1386056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585EB887-C085-534B-A3B1-9F6664509479}" type="datetimeFigureOut">
              <a:rPr lang="it-IT" smtClean="0"/>
              <a:t>25/11/19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35D5225-67C9-5842-A708-FF0B445A70BA}" type="slidenum">
              <a:rPr lang="it-IT" smtClean="0"/>
              <a:t>‹N›</a:t>
            </a:fld>
            <a:endParaRPr lang="it-IT"/>
          </a:p>
        </p:txBody>
      </p:sp>
    </p:spTree>
    <p:extLst>
      <p:ext uri="{BB962C8B-B14F-4D97-AF65-F5344CB8AC3E}">
        <p14:creationId xmlns:p14="http://schemas.microsoft.com/office/powerpoint/2010/main" val="1490935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stile</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5EB887-C085-534B-A3B1-9F6664509479}" type="datetimeFigureOut">
              <a:rPr lang="it-IT" smtClean="0"/>
              <a:t>25/11/19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5D5225-67C9-5842-A708-FF0B445A70BA}" type="slidenum">
              <a:rPr lang="it-IT" smtClean="0"/>
              <a:t>‹N›</a:t>
            </a:fld>
            <a:endParaRPr lang="it-IT"/>
          </a:p>
        </p:txBody>
      </p:sp>
    </p:spTree>
    <p:extLst>
      <p:ext uri="{BB962C8B-B14F-4D97-AF65-F5344CB8AC3E}">
        <p14:creationId xmlns:p14="http://schemas.microsoft.com/office/powerpoint/2010/main" val="3229443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415266"/>
            <a:ext cx="8686799" cy="5941084"/>
          </a:xfrm>
        </p:spPr>
        <p:txBody>
          <a:bodyPr>
            <a:normAutofit/>
          </a:bodyPr>
          <a:lstStyle/>
          <a:p>
            <a:pPr algn="just"/>
            <a:r>
              <a:rPr lang="it-IT" sz="4000" cap="all" dirty="0"/>
              <a:t>DIRITTO INTERNAZIONALE AVANZATO</a:t>
            </a:r>
            <a:br>
              <a:rPr lang="it-IT" sz="4000" cap="all" dirty="0"/>
            </a:br>
            <a:r>
              <a:rPr lang="it-IT" sz="3200" dirty="0"/>
              <a:t>prof. Sara TONOLO</a:t>
            </a:r>
            <a:br>
              <a:rPr lang="it-IT" sz="3200" dirty="0"/>
            </a:br>
            <a:r>
              <a:rPr lang="it-IT" sz="3200" dirty="0"/>
              <a:t>Trieste 25 novembre 2019</a:t>
            </a:r>
          </a:p>
        </p:txBody>
      </p:sp>
      <p:sp>
        <p:nvSpPr>
          <p:cNvPr id="4" name="Segnaposto numero diapositiva 3"/>
          <p:cNvSpPr>
            <a:spLocks noGrp="1"/>
          </p:cNvSpPr>
          <p:nvPr>
            <p:ph type="sldNum" sz="quarter" idx="12"/>
          </p:nvPr>
        </p:nvSpPr>
        <p:spPr/>
        <p:txBody>
          <a:bodyPr/>
          <a:lstStyle/>
          <a:p>
            <a:fld id="{C2936F67-622E-C142-8287-23FACB77C044}" type="slidenum">
              <a:rPr lang="it-IT" smtClean="0"/>
              <a:pPr/>
              <a:t>1</a:t>
            </a:fld>
            <a:endParaRPr lang="it-IT"/>
          </a:p>
        </p:txBody>
      </p:sp>
    </p:spTree>
    <p:extLst>
      <p:ext uri="{BB962C8B-B14F-4D97-AF65-F5344CB8AC3E}">
        <p14:creationId xmlns:p14="http://schemas.microsoft.com/office/powerpoint/2010/main" val="977183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8674723" cy="1325351"/>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pPr algn="just"/>
            <a:r>
              <a:rPr lang="it-IT" dirty="0"/>
              <a:t>ANALISI DELLA GIURISPRUDENZA ITALIANA</a:t>
            </a:r>
          </a:p>
        </p:txBody>
      </p:sp>
      <p:sp>
        <p:nvSpPr>
          <p:cNvPr id="3" name="Segnaposto contenuto 2"/>
          <p:cNvSpPr>
            <a:spLocks noGrp="1"/>
          </p:cNvSpPr>
          <p:nvPr>
            <p:ph idx="1"/>
          </p:nvPr>
        </p:nvSpPr>
        <p:spPr>
          <a:xfrm>
            <a:off x="220836" y="1518632"/>
            <a:ext cx="8465964" cy="5202844"/>
          </a:xfrm>
        </p:spPr>
        <p:txBody>
          <a:bodyPr>
            <a:normAutofit fontScale="92500" lnSpcReduction="10000"/>
          </a:bodyPr>
          <a:lstStyle/>
          <a:p>
            <a:r>
              <a:rPr lang="it-IT" u="sng" dirty="0"/>
              <a:t>Il Tribunale di Napoli, nel caso di specie, supera il limite dell’ordine pubblico, </a:t>
            </a:r>
            <a:r>
              <a:rPr lang="it-IT" dirty="0"/>
              <a:t>fondandosi su due linee argomentative.</a:t>
            </a:r>
          </a:p>
          <a:p>
            <a:pPr algn="just"/>
            <a:r>
              <a:rPr lang="it-IT" dirty="0"/>
              <a:t>Da un lato, rileva </a:t>
            </a:r>
            <a:r>
              <a:rPr lang="it-IT" u="sng" dirty="0"/>
              <a:t>il concetto ampio di ordine pubblico, definito nel decreto «ordine pubblico ideale»</a:t>
            </a:r>
            <a:r>
              <a:rPr lang="it-IT" dirty="0"/>
              <a:t>, secondo il quale lo stesso va considerato nel quadro dei principi generali posti dalla comunità costruita sull'Unione europea, ma anche da quella più vasta dei paesi aderenti alla convenzione europea del 1950, per i quali la fecondazione eterologa non è del tutto estranea.</a:t>
            </a:r>
          </a:p>
        </p:txBody>
      </p:sp>
      <p:sp>
        <p:nvSpPr>
          <p:cNvPr id="4" name="Segnaposto numero diapositiva 3"/>
          <p:cNvSpPr>
            <a:spLocks noGrp="1"/>
          </p:cNvSpPr>
          <p:nvPr>
            <p:ph type="sldNum" sz="quarter" idx="12"/>
          </p:nvPr>
        </p:nvSpPr>
        <p:spPr/>
        <p:txBody>
          <a:bodyPr/>
          <a:lstStyle/>
          <a:p>
            <a:fld id="{C2936F67-622E-C142-8287-23FACB77C044}" type="slidenum">
              <a:rPr lang="it-IT" smtClean="0"/>
              <a:pPr/>
              <a:t>10</a:t>
            </a:fld>
            <a:endParaRPr lang="it-IT"/>
          </a:p>
        </p:txBody>
      </p:sp>
    </p:spTree>
    <p:extLst>
      <p:ext uri="{BB962C8B-B14F-4D97-AF65-F5344CB8AC3E}">
        <p14:creationId xmlns:p14="http://schemas.microsoft.com/office/powerpoint/2010/main" val="4116741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64703"/>
            <a:ext cx="8686800" cy="1205426"/>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pPr algn="just"/>
            <a:r>
              <a:rPr lang="it-IT" dirty="0"/>
              <a:t>ANALISI DELLA GIURISPRUDENZA ITALIANA</a:t>
            </a:r>
          </a:p>
        </p:txBody>
      </p:sp>
      <p:sp>
        <p:nvSpPr>
          <p:cNvPr id="3" name="Segnaposto contenuto 2"/>
          <p:cNvSpPr>
            <a:spLocks noGrp="1"/>
          </p:cNvSpPr>
          <p:nvPr>
            <p:ph idx="1"/>
          </p:nvPr>
        </p:nvSpPr>
        <p:spPr>
          <a:xfrm>
            <a:off x="0" y="1573854"/>
            <a:ext cx="8923164" cy="5147621"/>
          </a:xfrm>
        </p:spPr>
        <p:txBody>
          <a:bodyPr>
            <a:normAutofit/>
          </a:bodyPr>
          <a:lstStyle/>
          <a:p>
            <a:pPr algn="just"/>
            <a:r>
              <a:rPr lang="it-IT" dirty="0"/>
              <a:t>Dall’altro lato, </a:t>
            </a:r>
            <a:r>
              <a:rPr lang="it-IT" u="sng" dirty="0"/>
              <a:t>con specifico riguardo al contrasto con le norme della legge n. 40/2004, </a:t>
            </a:r>
            <a:r>
              <a:rPr lang="it-IT" dirty="0"/>
              <a:t>si propone una lettura costituzionalmente orientata delle stesse, alla luce della quale, poiché, «nel nostro ordinamento, il principio guida è quello della responsabilità procreativa finalizzato a proteggere il valore della tutela della prole, principio che è assicurato sia dalla procreazione naturale che da quella medicalmente assistita ove sorretta dal consenso del padre sociale».</a:t>
            </a:r>
          </a:p>
        </p:txBody>
      </p:sp>
      <p:sp>
        <p:nvSpPr>
          <p:cNvPr id="4" name="Segnaposto numero diapositiva 3"/>
          <p:cNvSpPr>
            <a:spLocks noGrp="1"/>
          </p:cNvSpPr>
          <p:nvPr>
            <p:ph type="sldNum" sz="quarter" idx="12"/>
          </p:nvPr>
        </p:nvSpPr>
        <p:spPr/>
        <p:txBody>
          <a:bodyPr/>
          <a:lstStyle/>
          <a:p>
            <a:fld id="{C2936F67-622E-C142-8287-23FACB77C044}" type="slidenum">
              <a:rPr lang="it-IT" smtClean="0"/>
              <a:pPr/>
              <a:t>11</a:t>
            </a:fld>
            <a:endParaRPr lang="it-IT"/>
          </a:p>
        </p:txBody>
      </p:sp>
    </p:spTree>
    <p:extLst>
      <p:ext uri="{BB962C8B-B14F-4D97-AF65-F5344CB8AC3E}">
        <p14:creationId xmlns:p14="http://schemas.microsoft.com/office/powerpoint/2010/main" val="3355357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64703"/>
            <a:ext cx="8686800" cy="1205426"/>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pPr algn="just"/>
            <a:r>
              <a:rPr lang="it-IT" dirty="0"/>
              <a:t>ANALISI DELLA GIURISPRUDENZA ITALIANA</a:t>
            </a:r>
          </a:p>
        </p:txBody>
      </p:sp>
      <p:sp>
        <p:nvSpPr>
          <p:cNvPr id="3" name="Segnaposto contenuto 2"/>
          <p:cNvSpPr>
            <a:spLocks noGrp="1"/>
          </p:cNvSpPr>
          <p:nvPr>
            <p:ph idx="1"/>
          </p:nvPr>
        </p:nvSpPr>
        <p:spPr>
          <a:xfrm>
            <a:off x="220836" y="1573854"/>
            <a:ext cx="8465964" cy="5147621"/>
          </a:xfrm>
        </p:spPr>
        <p:txBody>
          <a:bodyPr>
            <a:normAutofit lnSpcReduction="10000"/>
          </a:bodyPr>
          <a:lstStyle/>
          <a:p>
            <a:pPr algn="just"/>
            <a:r>
              <a:rPr lang="it-IT" dirty="0"/>
              <a:t>La lettura che ne deriva, nella </a:t>
            </a:r>
            <a:r>
              <a:rPr lang="it-IT" dirty="0" err="1"/>
              <a:t>sent</a:t>
            </a:r>
            <a:r>
              <a:rPr lang="it-IT" dirty="0"/>
              <a:t> del </a:t>
            </a:r>
            <a:r>
              <a:rPr lang="it-IT" dirty="0" err="1"/>
              <a:t>Trib</a:t>
            </a:r>
            <a:r>
              <a:rPr lang="it-IT" dirty="0"/>
              <a:t>. Napoli del  1° luglio 2011, </a:t>
            </a:r>
            <a:r>
              <a:rPr lang="it-IT" b="1" dirty="0"/>
              <a:t>degli artt. 8 e 9 della legge 40/2004</a:t>
            </a:r>
            <a:r>
              <a:rPr lang="it-IT" dirty="0"/>
              <a:t> determina la riconoscibilità dello stato di figlio al minore nato a seguito dell' utilizzo di tecniche di procreazione assistita, e l' impossibilità di disconoscere il rapporto di filiazione nel caso in cui i genitori abbiano accondisceso, anche in violazione della normativa in questione, a ricorrere a un metodo di procreazione assistita di tipo eterologo.</a:t>
            </a:r>
          </a:p>
        </p:txBody>
      </p:sp>
      <p:sp>
        <p:nvSpPr>
          <p:cNvPr id="4" name="Segnaposto numero diapositiva 3"/>
          <p:cNvSpPr>
            <a:spLocks noGrp="1"/>
          </p:cNvSpPr>
          <p:nvPr>
            <p:ph type="sldNum" sz="quarter" idx="12"/>
          </p:nvPr>
        </p:nvSpPr>
        <p:spPr/>
        <p:txBody>
          <a:bodyPr/>
          <a:lstStyle/>
          <a:p>
            <a:fld id="{C2936F67-622E-C142-8287-23FACB77C044}" type="slidenum">
              <a:rPr lang="it-IT" smtClean="0"/>
              <a:pPr/>
              <a:t>12</a:t>
            </a:fld>
            <a:endParaRPr lang="it-IT"/>
          </a:p>
        </p:txBody>
      </p:sp>
    </p:spTree>
    <p:extLst>
      <p:ext uri="{BB962C8B-B14F-4D97-AF65-F5344CB8AC3E}">
        <p14:creationId xmlns:p14="http://schemas.microsoft.com/office/powerpoint/2010/main" val="1252117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64703"/>
            <a:ext cx="8686800" cy="1205426"/>
          </a:xfrm>
        </p:spPr>
        <p:style>
          <a:lnRef idx="3">
            <a:schemeClr val="lt1"/>
          </a:lnRef>
          <a:fillRef idx="1">
            <a:schemeClr val="accent2"/>
          </a:fillRef>
          <a:effectRef idx="1">
            <a:schemeClr val="accent2"/>
          </a:effectRef>
          <a:fontRef idx="minor">
            <a:schemeClr val="lt1"/>
          </a:fontRef>
        </p:style>
        <p:txBody>
          <a:bodyPr>
            <a:normAutofit fontScale="90000"/>
          </a:bodyPr>
          <a:lstStyle/>
          <a:p>
            <a:pPr algn="just"/>
            <a:r>
              <a:rPr lang="it-IT" dirty="0"/>
              <a:t>ANALISI DELLA GIURISPRUDENZA ITALIANA</a:t>
            </a:r>
          </a:p>
        </p:txBody>
      </p:sp>
      <p:sp>
        <p:nvSpPr>
          <p:cNvPr id="3" name="Segnaposto contenuto 2"/>
          <p:cNvSpPr>
            <a:spLocks noGrp="1"/>
          </p:cNvSpPr>
          <p:nvPr>
            <p:ph idx="1"/>
          </p:nvPr>
        </p:nvSpPr>
        <p:spPr>
          <a:xfrm>
            <a:off x="220836" y="1573854"/>
            <a:ext cx="8465964" cy="5147621"/>
          </a:xfrm>
        </p:spPr>
        <p:txBody>
          <a:bodyPr>
            <a:normAutofit/>
          </a:bodyPr>
          <a:lstStyle/>
          <a:p>
            <a:pPr algn="just"/>
            <a:r>
              <a:rPr lang="it-IT" dirty="0"/>
              <a:t>In maniera analoga, </a:t>
            </a:r>
            <a:r>
              <a:rPr lang="it-IT" u="sng" dirty="0"/>
              <a:t>il Tribunale di Forlì, con </a:t>
            </a:r>
            <a:r>
              <a:rPr lang="it-IT" u="sng" dirty="0" err="1"/>
              <a:t>decr</a:t>
            </a:r>
            <a:r>
              <a:rPr lang="it-IT" u="sng" dirty="0"/>
              <a:t>. 25 ottobre 2011</a:t>
            </a:r>
            <a:r>
              <a:rPr lang="it-IT" dirty="0"/>
              <a:t>, ha stabilito la parziale illegittimità del rifiuto di trascrizione di un atto di nascita indiano di due gemelli, </a:t>
            </a:r>
            <a:r>
              <a:rPr lang="it-IT" b="1" dirty="0"/>
              <a:t>autorizzando il padre italiano</a:t>
            </a:r>
            <a:r>
              <a:rPr lang="it-IT" dirty="0"/>
              <a:t>, dal cui seme erano stati generati, a essere riconosciuto tale nella così prescritta trascrizione allo stato civile del comune di Forlì. </a:t>
            </a:r>
          </a:p>
        </p:txBody>
      </p:sp>
      <p:sp>
        <p:nvSpPr>
          <p:cNvPr id="4" name="Segnaposto numero diapositiva 3"/>
          <p:cNvSpPr>
            <a:spLocks noGrp="1"/>
          </p:cNvSpPr>
          <p:nvPr>
            <p:ph type="sldNum" sz="quarter" idx="12"/>
          </p:nvPr>
        </p:nvSpPr>
        <p:spPr/>
        <p:txBody>
          <a:bodyPr/>
          <a:lstStyle/>
          <a:p>
            <a:fld id="{C2936F67-622E-C142-8287-23FACB77C044}" type="slidenum">
              <a:rPr lang="it-IT" smtClean="0"/>
              <a:pPr/>
              <a:t>13</a:t>
            </a:fld>
            <a:endParaRPr lang="it-IT"/>
          </a:p>
        </p:txBody>
      </p:sp>
    </p:spTree>
    <p:extLst>
      <p:ext uri="{BB962C8B-B14F-4D97-AF65-F5344CB8AC3E}">
        <p14:creationId xmlns:p14="http://schemas.microsoft.com/office/powerpoint/2010/main" val="1320614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64703"/>
            <a:ext cx="8686800" cy="1205426"/>
          </a:xfrm>
        </p:spPr>
        <p:style>
          <a:lnRef idx="3">
            <a:schemeClr val="lt1"/>
          </a:lnRef>
          <a:fillRef idx="1">
            <a:schemeClr val="accent2"/>
          </a:fillRef>
          <a:effectRef idx="1">
            <a:schemeClr val="accent2"/>
          </a:effectRef>
          <a:fontRef idx="minor">
            <a:schemeClr val="lt1"/>
          </a:fontRef>
        </p:style>
        <p:txBody>
          <a:bodyPr>
            <a:normAutofit fontScale="90000"/>
          </a:bodyPr>
          <a:lstStyle/>
          <a:p>
            <a:pPr algn="just"/>
            <a:r>
              <a:rPr lang="it-IT" dirty="0"/>
              <a:t>ANALISI DELLA GIURISPRUDENZA ITALIANA</a:t>
            </a:r>
          </a:p>
        </p:txBody>
      </p:sp>
      <p:sp>
        <p:nvSpPr>
          <p:cNvPr id="3" name="Segnaposto contenuto 2"/>
          <p:cNvSpPr>
            <a:spLocks noGrp="1"/>
          </p:cNvSpPr>
          <p:nvPr>
            <p:ph idx="1"/>
          </p:nvPr>
        </p:nvSpPr>
        <p:spPr>
          <a:xfrm>
            <a:off x="220836" y="1573854"/>
            <a:ext cx="8465964" cy="5147621"/>
          </a:xfrm>
        </p:spPr>
        <p:txBody>
          <a:bodyPr>
            <a:normAutofit fontScale="92500" lnSpcReduction="10000"/>
          </a:bodyPr>
          <a:lstStyle/>
          <a:p>
            <a:pPr algn="just"/>
            <a:r>
              <a:rPr lang="it-IT" dirty="0"/>
              <a:t>Ciò, fondandosi sul </a:t>
            </a:r>
            <a:r>
              <a:rPr lang="it-IT" b="1" dirty="0"/>
              <a:t>principio di </a:t>
            </a:r>
            <a:r>
              <a:rPr lang="it-IT" b="1" dirty="0" err="1"/>
              <a:t>responsabilita</a:t>
            </a:r>
            <a:r>
              <a:rPr lang="it-IT" b="1" dirty="0"/>
              <a:t>̀ procreativa</a:t>
            </a:r>
            <a:r>
              <a:rPr lang="it-IT" dirty="0"/>
              <a:t>, nel senso che chi vi abbia fatto ricorso non </a:t>
            </a:r>
            <a:r>
              <a:rPr lang="it-IT" dirty="0" err="1"/>
              <a:t>puo</a:t>
            </a:r>
            <a:r>
              <a:rPr lang="it-IT" dirty="0"/>
              <a:t>̀ avvalersi del carattere illegittimo delle stesse per negare il rapporto di filiazione con il nato. </a:t>
            </a:r>
            <a:r>
              <a:rPr lang="it-IT" dirty="0" err="1"/>
              <a:t>Cio</a:t>
            </a:r>
            <a:r>
              <a:rPr lang="it-IT" dirty="0"/>
              <a:t>̀ avviene in primo luogo in </a:t>
            </a:r>
            <a:r>
              <a:rPr lang="it-IT" dirty="0" err="1"/>
              <a:t>virtu</a:t>
            </a:r>
            <a:r>
              <a:rPr lang="it-IT" dirty="0"/>
              <a:t>̀ del principio di tutela dell' infanzia, immanente al nostro ordinamento e affermato dall' art. 31, comma 2 </a:t>
            </a:r>
            <a:r>
              <a:rPr lang="it-IT" dirty="0" err="1"/>
              <a:t>Cost</a:t>
            </a:r>
            <a:r>
              <a:rPr lang="it-IT" dirty="0"/>
              <a:t>., in applicazione del quale ogni bambino ha diritto ad avere dei genitori individuandoli in maniera certa in coloro che abbiano assunto l' iniziativa procreativa, in via naturale o tramite assistenza medica». </a:t>
            </a:r>
          </a:p>
        </p:txBody>
      </p:sp>
      <p:sp>
        <p:nvSpPr>
          <p:cNvPr id="4" name="Segnaposto numero diapositiva 3"/>
          <p:cNvSpPr>
            <a:spLocks noGrp="1"/>
          </p:cNvSpPr>
          <p:nvPr>
            <p:ph type="sldNum" sz="quarter" idx="12"/>
          </p:nvPr>
        </p:nvSpPr>
        <p:spPr/>
        <p:txBody>
          <a:bodyPr/>
          <a:lstStyle/>
          <a:p>
            <a:fld id="{C2936F67-622E-C142-8287-23FACB77C044}" type="slidenum">
              <a:rPr lang="it-IT" smtClean="0"/>
              <a:pPr/>
              <a:t>14</a:t>
            </a:fld>
            <a:endParaRPr lang="it-IT"/>
          </a:p>
        </p:txBody>
      </p:sp>
    </p:spTree>
    <p:extLst>
      <p:ext uri="{BB962C8B-B14F-4D97-AF65-F5344CB8AC3E}">
        <p14:creationId xmlns:p14="http://schemas.microsoft.com/office/powerpoint/2010/main" val="3972890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64703"/>
            <a:ext cx="8686800" cy="1205426"/>
          </a:xfrm>
        </p:spPr>
        <p:style>
          <a:lnRef idx="3">
            <a:schemeClr val="lt1"/>
          </a:lnRef>
          <a:fillRef idx="1">
            <a:schemeClr val="accent2"/>
          </a:fillRef>
          <a:effectRef idx="1">
            <a:schemeClr val="accent2"/>
          </a:effectRef>
          <a:fontRef idx="minor">
            <a:schemeClr val="lt1"/>
          </a:fontRef>
        </p:style>
        <p:txBody>
          <a:bodyPr>
            <a:normAutofit fontScale="90000"/>
          </a:bodyPr>
          <a:lstStyle/>
          <a:p>
            <a:pPr algn="just"/>
            <a:r>
              <a:rPr lang="it-IT" dirty="0"/>
              <a:t>ANALISI DELLA GIURISPRUDENZA ITALIANA</a:t>
            </a:r>
          </a:p>
        </p:txBody>
      </p:sp>
      <p:sp>
        <p:nvSpPr>
          <p:cNvPr id="3" name="Segnaposto contenuto 2"/>
          <p:cNvSpPr>
            <a:spLocks noGrp="1"/>
          </p:cNvSpPr>
          <p:nvPr>
            <p:ph idx="1"/>
          </p:nvPr>
        </p:nvSpPr>
        <p:spPr>
          <a:xfrm>
            <a:off x="220836" y="1573854"/>
            <a:ext cx="8465964" cy="5147621"/>
          </a:xfrm>
        </p:spPr>
        <p:txBody>
          <a:bodyPr>
            <a:normAutofit/>
          </a:bodyPr>
          <a:lstStyle/>
          <a:p>
            <a:pPr algn="just"/>
            <a:r>
              <a:rPr lang="it-IT" b="1" dirty="0"/>
              <a:t>Con riferimento alla trascrizione della posizione genitoriale materna</a:t>
            </a:r>
            <a:r>
              <a:rPr lang="it-IT" dirty="0"/>
              <a:t>, il Tribunale di Forlì ha invece confermato la legittimità del rifiuto dell’ufficiale di stato civile, in considerazione del fatto che la legge n. 40/2004 riconosce il legame biologico e comunque «la gestazione come elemento imprescindibile del rapporto di </a:t>
            </a:r>
            <a:r>
              <a:rPr lang="it-IT" dirty="0" err="1"/>
              <a:t>maternita</a:t>
            </a:r>
            <a:r>
              <a:rPr lang="it-IT" dirty="0"/>
              <a:t>̀».</a:t>
            </a:r>
          </a:p>
        </p:txBody>
      </p:sp>
      <p:sp>
        <p:nvSpPr>
          <p:cNvPr id="4" name="Segnaposto numero diapositiva 3"/>
          <p:cNvSpPr>
            <a:spLocks noGrp="1"/>
          </p:cNvSpPr>
          <p:nvPr>
            <p:ph type="sldNum" sz="quarter" idx="12"/>
          </p:nvPr>
        </p:nvSpPr>
        <p:spPr/>
        <p:txBody>
          <a:bodyPr/>
          <a:lstStyle/>
          <a:p>
            <a:fld id="{C2936F67-622E-C142-8287-23FACB77C044}" type="slidenum">
              <a:rPr lang="it-IT" smtClean="0"/>
              <a:pPr/>
              <a:t>15</a:t>
            </a:fld>
            <a:endParaRPr lang="it-IT"/>
          </a:p>
        </p:txBody>
      </p:sp>
    </p:spTree>
    <p:extLst>
      <p:ext uri="{BB962C8B-B14F-4D97-AF65-F5344CB8AC3E}">
        <p14:creationId xmlns:p14="http://schemas.microsoft.com/office/powerpoint/2010/main" val="320256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64703"/>
            <a:ext cx="8686800" cy="1205426"/>
          </a:xfrm>
        </p:spPr>
        <p:style>
          <a:lnRef idx="3">
            <a:schemeClr val="lt1"/>
          </a:lnRef>
          <a:fillRef idx="1">
            <a:schemeClr val="accent2"/>
          </a:fillRef>
          <a:effectRef idx="1">
            <a:schemeClr val="accent2"/>
          </a:effectRef>
          <a:fontRef idx="minor">
            <a:schemeClr val="lt1"/>
          </a:fontRef>
        </p:style>
        <p:txBody>
          <a:bodyPr>
            <a:normAutofit fontScale="90000"/>
          </a:bodyPr>
          <a:lstStyle/>
          <a:p>
            <a:pPr algn="just"/>
            <a:r>
              <a:rPr lang="it-IT" dirty="0"/>
              <a:t>ANALISI DELLA GIURISPRUDENZA ITALIANA</a:t>
            </a:r>
          </a:p>
        </p:txBody>
      </p:sp>
      <p:graphicFrame>
        <p:nvGraphicFramePr>
          <p:cNvPr id="5" name="Segnaposto contenuto 4"/>
          <p:cNvGraphicFramePr>
            <a:graphicFrameLocks noGrp="1"/>
          </p:cNvGraphicFramePr>
          <p:nvPr>
            <p:ph idx="1"/>
            <p:extLst>
              <p:ext uri="{D42A27DB-BD31-4B8C-83A1-F6EECF244321}">
                <p14:modId xmlns:p14="http://schemas.microsoft.com/office/powerpoint/2010/main" val="1835745195"/>
              </p:ext>
            </p:extLst>
          </p:nvPr>
        </p:nvGraphicFramePr>
        <p:xfrm>
          <a:off x="220836" y="1573854"/>
          <a:ext cx="8465964" cy="51476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numero diapositiva 3"/>
          <p:cNvSpPr>
            <a:spLocks noGrp="1"/>
          </p:cNvSpPr>
          <p:nvPr>
            <p:ph type="sldNum" sz="quarter" idx="12"/>
          </p:nvPr>
        </p:nvSpPr>
        <p:spPr/>
        <p:txBody>
          <a:bodyPr/>
          <a:lstStyle/>
          <a:p>
            <a:fld id="{C2936F67-622E-C142-8287-23FACB77C044}" type="slidenum">
              <a:rPr lang="it-IT" smtClean="0"/>
              <a:pPr/>
              <a:t>16</a:t>
            </a:fld>
            <a:endParaRPr lang="it-IT"/>
          </a:p>
        </p:txBody>
      </p:sp>
    </p:spTree>
    <p:extLst>
      <p:ext uri="{BB962C8B-B14F-4D97-AF65-F5344CB8AC3E}">
        <p14:creationId xmlns:p14="http://schemas.microsoft.com/office/powerpoint/2010/main" val="1103868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64703"/>
            <a:ext cx="8686800" cy="1205426"/>
          </a:xfrm>
        </p:spPr>
        <p:style>
          <a:lnRef idx="3">
            <a:schemeClr val="lt1"/>
          </a:lnRef>
          <a:fillRef idx="1">
            <a:schemeClr val="accent2"/>
          </a:fillRef>
          <a:effectRef idx="1">
            <a:schemeClr val="accent2"/>
          </a:effectRef>
          <a:fontRef idx="minor">
            <a:schemeClr val="lt1"/>
          </a:fontRef>
        </p:style>
        <p:txBody>
          <a:bodyPr>
            <a:normAutofit fontScale="90000"/>
          </a:bodyPr>
          <a:lstStyle/>
          <a:p>
            <a:pPr algn="just"/>
            <a:r>
              <a:rPr lang="it-IT" dirty="0"/>
              <a:t>ANALISI DELLA GIURISPRUDENZA ITALIANA</a:t>
            </a:r>
          </a:p>
        </p:txBody>
      </p:sp>
      <p:sp>
        <p:nvSpPr>
          <p:cNvPr id="3" name="Segnaposto contenuto 2"/>
          <p:cNvSpPr>
            <a:spLocks noGrp="1"/>
          </p:cNvSpPr>
          <p:nvPr>
            <p:ph idx="1"/>
          </p:nvPr>
        </p:nvSpPr>
        <p:spPr>
          <a:xfrm>
            <a:off x="220836" y="1573854"/>
            <a:ext cx="8465964" cy="5147621"/>
          </a:xfrm>
        </p:spPr>
        <p:txBody>
          <a:bodyPr>
            <a:normAutofit lnSpcReduction="10000"/>
          </a:bodyPr>
          <a:lstStyle/>
          <a:p>
            <a:pPr algn="just"/>
            <a:r>
              <a:rPr lang="it-IT" u="sng" dirty="0"/>
              <a:t>Tribunale di Trieste, 6 giugno 2013 </a:t>
            </a:r>
            <a:r>
              <a:rPr lang="it-IT" dirty="0"/>
              <a:t>in un caso concernente il reato di alterazione di stato civile, che si sarebbe determinato dalla trascrizione in Italia di certificati di nascita ideologicamente falsi, in quanto relativi a due gemelli nati in Ucraina da madre surrogata, di cittadinanza ucraina, ma recanti indicazione della madre italiana già all’atto della certificazione formato dall’ufficio di stato civile di </a:t>
            </a:r>
            <a:r>
              <a:rPr lang="it-IT" dirty="0" err="1"/>
              <a:t>Zythomir</a:t>
            </a:r>
            <a:r>
              <a:rPr lang="it-IT" dirty="0"/>
              <a:t>, esclude che tali certificati possano considerarsi ideologicamente falsi.</a:t>
            </a:r>
          </a:p>
          <a:p>
            <a:pPr algn="just"/>
            <a:endParaRPr lang="it-IT" dirty="0"/>
          </a:p>
        </p:txBody>
      </p:sp>
      <p:sp>
        <p:nvSpPr>
          <p:cNvPr id="4" name="Segnaposto numero diapositiva 3"/>
          <p:cNvSpPr>
            <a:spLocks noGrp="1"/>
          </p:cNvSpPr>
          <p:nvPr>
            <p:ph type="sldNum" sz="quarter" idx="12"/>
          </p:nvPr>
        </p:nvSpPr>
        <p:spPr/>
        <p:txBody>
          <a:bodyPr/>
          <a:lstStyle/>
          <a:p>
            <a:fld id="{C2936F67-622E-C142-8287-23FACB77C044}" type="slidenum">
              <a:rPr lang="it-IT" smtClean="0"/>
              <a:pPr/>
              <a:t>17</a:t>
            </a:fld>
            <a:endParaRPr lang="it-IT"/>
          </a:p>
        </p:txBody>
      </p:sp>
    </p:spTree>
    <p:extLst>
      <p:ext uri="{BB962C8B-B14F-4D97-AF65-F5344CB8AC3E}">
        <p14:creationId xmlns:p14="http://schemas.microsoft.com/office/powerpoint/2010/main" val="1992176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64703"/>
            <a:ext cx="8686800" cy="1205426"/>
          </a:xfrm>
        </p:spPr>
        <p:style>
          <a:lnRef idx="3">
            <a:schemeClr val="lt1"/>
          </a:lnRef>
          <a:fillRef idx="1">
            <a:schemeClr val="accent2"/>
          </a:fillRef>
          <a:effectRef idx="1">
            <a:schemeClr val="accent2"/>
          </a:effectRef>
          <a:fontRef idx="minor">
            <a:schemeClr val="lt1"/>
          </a:fontRef>
        </p:style>
        <p:txBody>
          <a:bodyPr>
            <a:normAutofit fontScale="90000"/>
          </a:bodyPr>
          <a:lstStyle/>
          <a:p>
            <a:pPr algn="just"/>
            <a:r>
              <a:rPr lang="it-IT" dirty="0"/>
              <a:t>ANALISI DELLA GIURISPRUDENZA ITALIANA</a:t>
            </a:r>
          </a:p>
        </p:txBody>
      </p:sp>
      <p:sp>
        <p:nvSpPr>
          <p:cNvPr id="3" name="Segnaposto contenuto 2"/>
          <p:cNvSpPr>
            <a:spLocks noGrp="1"/>
          </p:cNvSpPr>
          <p:nvPr>
            <p:ph idx="1"/>
          </p:nvPr>
        </p:nvSpPr>
        <p:spPr>
          <a:xfrm>
            <a:off x="220836" y="1573854"/>
            <a:ext cx="8465964" cy="5147621"/>
          </a:xfrm>
        </p:spPr>
        <p:txBody>
          <a:bodyPr>
            <a:normAutofit/>
          </a:bodyPr>
          <a:lstStyle/>
          <a:p>
            <a:pPr algn="just"/>
            <a:r>
              <a:rPr lang="it-IT" dirty="0"/>
              <a:t>Secondo l’ordinamento ucraino, la surrogazione di maternità è consentita anche in via eterologa, ovvero consentendo a una coppia sterile da parte della donna (nel caso di specie, naturalmente tale, in quanto sessantasettenne), la possibilità della filiazione a mezzo di un'altra donna che, ricevendo il seme del marito donatore, viene a partorire al posto della moglie il figlio che la coppia non potrebbe altrimenti concepire. </a:t>
            </a:r>
          </a:p>
        </p:txBody>
      </p:sp>
      <p:sp>
        <p:nvSpPr>
          <p:cNvPr id="4" name="Segnaposto numero diapositiva 3"/>
          <p:cNvSpPr>
            <a:spLocks noGrp="1"/>
          </p:cNvSpPr>
          <p:nvPr>
            <p:ph type="sldNum" sz="quarter" idx="12"/>
          </p:nvPr>
        </p:nvSpPr>
        <p:spPr/>
        <p:txBody>
          <a:bodyPr/>
          <a:lstStyle/>
          <a:p>
            <a:fld id="{C2936F67-622E-C142-8287-23FACB77C044}" type="slidenum">
              <a:rPr lang="it-IT" smtClean="0"/>
              <a:pPr/>
              <a:t>18</a:t>
            </a:fld>
            <a:endParaRPr lang="it-IT"/>
          </a:p>
        </p:txBody>
      </p:sp>
    </p:spTree>
    <p:extLst>
      <p:ext uri="{BB962C8B-B14F-4D97-AF65-F5344CB8AC3E}">
        <p14:creationId xmlns:p14="http://schemas.microsoft.com/office/powerpoint/2010/main" val="112084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64703"/>
            <a:ext cx="8686800" cy="1205426"/>
          </a:xfrm>
        </p:spPr>
        <p:style>
          <a:lnRef idx="3">
            <a:schemeClr val="lt1"/>
          </a:lnRef>
          <a:fillRef idx="1">
            <a:schemeClr val="accent2"/>
          </a:fillRef>
          <a:effectRef idx="1">
            <a:schemeClr val="accent2"/>
          </a:effectRef>
          <a:fontRef idx="minor">
            <a:schemeClr val="lt1"/>
          </a:fontRef>
        </p:style>
        <p:txBody>
          <a:bodyPr>
            <a:normAutofit fontScale="90000"/>
          </a:bodyPr>
          <a:lstStyle/>
          <a:p>
            <a:pPr algn="just"/>
            <a:r>
              <a:rPr lang="it-IT" dirty="0"/>
              <a:t>ANALISI DELLA GIURISPRUDENZA ITALIANA</a:t>
            </a:r>
          </a:p>
        </p:txBody>
      </p:sp>
      <p:sp>
        <p:nvSpPr>
          <p:cNvPr id="3" name="Segnaposto contenuto 2"/>
          <p:cNvSpPr>
            <a:spLocks noGrp="1"/>
          </p:cNvSpPr>
          <p:nvPr>
            <p:ph idx="1"/>
          </p:nvPr>
        </p:nvSpPr>
        <p:spPr>
          <a:xfrm>
            <a:off x="220836" y="1573854"/>
            <a:ext cx="8465964" cy="5147621"/>
          </a:xfrm>
        </p:spPr>
        <p:txBody>
          <a:bodyPr>
            <a:normAutofit/>
          </a:bodyPr>
          <a:lstStyle/>
          <a:p>
            <a:pPr algn="just"/>
            <a:r>
              <a:rPr lang="it-IT" dirty="0"/>
              <a:t>Art. 123 comma 2 del codice della famiglia ucraino, e decreto del Ministero della salute dell’Ucraina del 23 dicembre 2008 n. 771 prevedono che al termine della procedura il nato viene considerato figlio della coppia contraente anche se solo l’uomo ne è il padre naturale, ed in conformità a ciò viene rilasciato dalle autorità ucraine il relativo certificato di nascita.</a:t>
            </a:r>
          </a:p>
          <a:p>
            <a:pPr algn="just"/>
            <a:endParaRPr lang="it-IT" dirty="0"/>
          </a:p>
        </p:txBody>
      </p:sp>
      <p:sp>
        <p:nvSpPr>
          <p:cNvPr id="4" name="Segnaposto numero diapositiva 3"/>
          <p:cNvSpPr>
            <a:spLocks noGrp="1"/>
          </p:cNvSpPr>
          <p:nvPr>
            <p:ph type="sldNum" sz="quarter" idx="12"/>
          </p:nvPr>
        </p:nvSpPr>
        <p:spPr/>
        <p:txBody>
          <a:bodyPr/>
          <a:lstStyle/>
          <a:p>
            <a:fld id="{C2936F67-622E-C142-8287-23FACB77C044}" type="slidenum">
              <a:rPr lang="it-IT" smtClean="0"/>
              <a:pPr/>
              <a:t>19</a:t>
            </a:fld>
            <a:endParaRPr lang="it-IT"/>
          </a:p>
        </p:txBody>
      </p:sp>
    </p:spTree>
    <p:extLst>
      <p:ext uri="{BB962C8B-B14F-4D97-AF65-F5344CB8AC3E}">
        <p14:creationId xmlns:p14="http://schemas.microsoft.com/office/powerpoint/2010/main" val="1563672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294967295"/>
          </p:nvPr>
        </p:nvSpPr>
        <p:spPr>
          <a:xfrm>
            <a:off x="4148666" y="2652184"/>
            <a:ext cx="7857067" cy="3834341"/>
          </a:xfrm>
          <a:prstGeom prst="rect">
            <a:avLst/>
          </a:prstGeom>
        </p:spPr>
        <p:txBody>
          <a:bodyPr/>
          <a:lstStyle/>
          <a:p>
            <a:fld id="{54ABE1B0-D900-014A-A4D4-83E7E081C2B0}" type="slidenum">
              <a:rPr lang="it-IT" smtClean="0"/>
              <a:pPr/>
              <a:t>2</a:t>
            </a:fld>
            <a:endParaRPr lang="it-IT"/>
          </a:p>
        </p:txBody>
      </p:sp>
      <p:sp>
        <p:nvSpPr>
          <p:cNvPr id="3" name="Segnaposto piè di pagina 2"/>
          <p:cNvSpPr>
            <a:spLocks noGrp="1"/>
          </p:cNvSpPr>
          <p:nvPr>
            <p:ph type="ftr" sz="quarter" idx="4294967295"/>
          </p:nvPr>
        </p:nvSpPr>
        <p:spPr>
          <a:xfrm>
            <a:off x="3124200" y="6356350"/>
            <a:ext cx="2895600" cy="365125"/>
          </a:xfrm>
          <a:prstGeom prst="rect">
            <a:avLst/>
          </a:prstGeom>
        </p:spPr>
        <p:txBody>
          <a:bodyPr/>
          <a:lstStyle/>
          <a:p>
            <a:endParaRPr lang="it-IT"/>
          </a:p>
        </p:txBody>
      </p:sp>
      <p:sp>
        <p:nvSpPr>
          <p:cNvPr id="6" name="Titolo 5"/>
          <p:cNvSpPr>
            <a:spLocks noGrp="1"/>
          </p:cNvSpPr>
          <p:nvPr>
            <p:ph type="title"/>
          </p:nvPr>
        </p:nvSpPr>
        <p:spPr>
          <a:xfrm>
            <a:off x="321733" y="274638"/>
            <a:ext cx="8365067" cy="859895"/>
          </a:xfrm>
        </p:spPr>
        <p:txBody>
          <a:bodyPr/>
          <a:lstStyle/>
          <a:p>
            <a:r>
              <a:rPr lang="it-IT" dirty="0"/>
              <a:t>Globalizzazione e famiglia</a:t>
            </a:r>
          </a:p>
        </p:txBody>
      </p:sp>
      <p:pic>
        <p:nvPicPr>
          <p:cNvPr id="8" name="Segnaposto contenuto 7"/>
          <p:cNvPicPr>
            <a:picLocks noGrp="1" noChangeAspect="1"/>
          </p:cNvPicPr>
          <p:nvPr>
            <p:ph idx="1"/>
          </p:nvPr>
        </p:nvPicPr>
        <p:blipFill>
          <a:blip r:embed="rId2"/>
          <a:srcRect l="21977" r="21977"/>
          <a:stretch>
            <a:fillRect/>
          </a:stretch>
        </p:blipFill>
        <p:spPr>
          <a:xfrm>
            <a:off x="4969998" y="1570037"/>
            <a:ext cx="3716802" cy="2409545"/>
          </a:xfrm>
        </p:spPr>
      </p:pic>
      <p:pic>
        <p:nvPicPr>
          <p:cNvPr id="2" name="Immagine 1"/>
          <p:cNvPicPr>
            <a:picLocks noChangeAspect="1"/>
          </p:cNvPicPr>
          <p:nvPr/>
        </p:nvPicPr>
        <p:blipFill>
          <a:blip r:embed="rId3"/>
          <a:stretch>
            <a:fillRect/>
          </a:stretch>
        </p:blipFill>
        <p:spPr>
          <a:xfrm>
            <a:off x="5197400" y="4086226"/>
            <a:ext cx="3726395" cy="2417482"/>
          </a:xfrm>
          <a:prstGeom prst="rect">
            <a:avLst/>
          </a:prstGeom>
        </p:spPr>
      </p:pic>
      <p:pic>
        <p:nvPicPr>
          <p:cNvPr id="7" name="Immagine 6"/>
          <p:cNvPicPr>
            <a:picLocks noChangeAspect="1"/>
          </p:cNvPicPr>
          <p:nvPr/>
        </p:nvPicPr>
        <p:blipFill>
          <a:blip r:embed="rId4"/>
          <a:stretch>
            <a:fillRect/>
          </a:stretch>
        </p:blipFill>
        <p:spPr>
          <a:xfrm>
            <a:off x="778933" y="4427120"/>
            <a:ext cx="3539067" cy="2348320"/>
          </a:xfrm>
          <a:prstGeom prst="rect">
            <a:avLst/>
          </a:prstGeom>
        </p:spPr>
      </p:pic>
      <p:pic>
        <p:nvPicPr>
          <p:cNvPr id="9" name="Segnaposto contenuto 4" descr="famiglia.jpg"/>
          <p:cNvPicPr>
            <a:picLocks noGrp="1" noChangeAspect="1"/>
          </p:cNvPicPr>
          <p:nvPr/>
        </p:nvPicPr>
        <p:blipFill>
          <a:blip r:embed="rId5"/>
          <a:stretch>
            <a:fillRect/>
          </a:stretch>
        </p:blipFill>
        <p:spPr bwMode="auto">
          <a:xfrm>
            <a:off x="1896533" y="1417638"/>
            <a:ext cx="2819465" cy="29119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0350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64703"/>
            <a:ext cx="8686800" cy="1205426"/>
          </a:xfrm>
        </p:spPr>
        <p:style>
          <a:lnRef idx="3">
            <a:schemeClr val="lt1"/>
          </a:lnRef>
          <a:fillRef idx="1">
            <a:schemeClr val="accent2"/>
          </a:fillRef>
          <a:effectRef idx="1">
            <a:schemeClr val="accent2"/>
          </a:effectRef>
          <a:fontRef idx="minor">
            <a:schemeClr val="lt1"/>
          </a:fontRef>
        </p:style>
        <p:txBody>
          <a:bodyPr>
            <a:normAutofit fontScale="90000"/>
          </a:bodyPr>
          <a:lstStyle/>
          <a:p>
            <a:pPr algn="just"/>
            <a:r>
              <a:rPr lang="it-IT" dirty="0"/>
              <a:t>ANALISI DELLA GIURISPRUDENZA ITALIANA</a:t>
            </a:r>
          </a:p>
        </p:txBody>
      </p:sp>
      <p:sp>
        <p:nvSpPr>
          <p:cNvPr id="3" name="Segnaposto contenuto 2"/>
          <p:cNvSpPr>
            <a:spLocks noGrp="1"/>
          </p:cNvSpPr>
          <p:nvPr>
            <p:ph idx="1"/>
          </p:nvPr>
        </p:nvSpPr>
        <p:spPr>
          <a:xfrm>
            <a:off x="220836" y="1573854"/>
            <a:ext cx="8465964" cy="5147621"/>
          </a:xfrm>
        </p:spPr>
        <p:txBody>
          <a:bodyPr>
            <a:normAutofit/>
          </a:bodyPr>
          <a:lstStyle/>
          <a:p>
            <a:pPr algn="just"/>
            <a:r>
              <a:rPr lang="it-IT" dirty="0" err="1"/>
              <a:t>Trib</a:t>
            </a:r>
            <a:r>
              <a:rPr lang="it-IT" dirty="0"/>
              <a:t>. Milano – </a:t>
            </a:r>
            <a:r>
              <a:rPr lang="it-IT" u="sng" dirty="0"/>
              <a:t>15 ottobre 2013:</a:t>
            </a:r>
            <a:r>
              <a:rPr lang="it-IT" dirty="0"/>
              <a:t> in un caso analogo di coppia italiana che conclude contratto di maternità surrogata con donna ucraina e si dichiara il figlio nato dal seme del padre figlio di entrambi- si nega reato di alterazione di stato civile nella trascrizione di atto ucraino di filiazione-atto </a:t>
            </a:r>
            <a:r>
              <a:rPr lang="it-IT" dirty="0" err="1"/>
              <a:t>apostillato</a:t>
            </a:r>
            <a:r>
              <a:rPr lang="it-IT" dirty="0"/>
              <a:t> secondo la Convenzione dell’</a:t>
            </a:r>
            <a:r>
              <a:rPr lang="it-IT" dirty="0" err="1"/>
              <a:t>Aja</a:t>
            </a:r>
            <a:r>
              <a:rPr lang="it-IT" dirty="0"/>
              <a:t> del 1961 di cui sono parti Italia e Ucraina.</a:t>
            </a:r>
            <a:endParaRPr lang="it-IT" u="sng" dirty="0"/>
          </a:p>
          <a:p>
            <a:pPr algn="just"/>
            <a:endParaRPr lang="it-IT" u="sng" dirty="0"/>
          </a:p>
        </p:txBody>
      </p:sp>
      <p:sp>
        <p:nvSpPr>
          <p:cNvPr id="4" name="Segnaposto numero diapositiva 3"/>
          <p:cNvSpPr>
            <a:spLocks noGrp="1"/>
          </p:cNvSpPr>
          <p:nvPr>
            <p:ph type="sldNum" sz="quarter" idx="12"/>
          </p:nvPr>
        </p:nvSpPr>
        <p:spPr/>
        <p:txBody>
          <a:bodyPr/>
          <a:lstStyle/>
          <a:p>
            <a:fld id="{C2936F67-622E-C142-8287-23FACB77C044}" type="slidenum">
              <a:rPr lang="it-IT" smtClean="0"/>
              <a:pPr/>
              <a:t>20</a:t>
            </a:fld>
            <a:endParaRPr lang="it-IT"/>
          </a:p>
        </p:txBody>
      </p:sp>
    </p:spTree>
    <p:extLst>
      <p:ext uri="{BB962C8B-B14F-4D97-AF65-F5344CB8AC3E}">
        <p14:creationId xmlns:p14="http://schemas.microsoft.com/office/powerpoint/2010/main" val="544564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64703"/>
            <a:ext cx="8686800" cy="1205426"/>
          </a:xfrm>
        </p:spPr>
        <p:style>
          <a:lnRef idx="3">
            <a:schemeClr val="lt1"/>
          </a:lnRef>
          <a:fillRef idx="1">
            <a:schemeClr val="accent2"/>
          </a:fillRef>
          <a:effectRef idx="1">
            <a:schemeClr val="accent2"/>
          </a:effectRef>
          <a:fontRef idx="minor">
            <a:schemeClr val="lt1"/>
          </a:fontRef>
        </p:style>
        <p:txBody>
          <a:bodyPr>
            <a:normAutofit fontScale="90000"/>
          </a:bodyPr>
          <a:lstStyle/>
          <a:p>
            <a:pPr algn="just"/>
            <a:r>
              <a:rPr lang="it-IT" dirty="0"/>
              <a:t>TRASCRIVIBILITA’ IN ITALIA DEGLI ATTI DI STATO CIVILE</a:t>
            </a:r>
          </a:p>
        </p:txBody>
      </p:sp>
      <p:sp>
        <p:nvSpPr>
          <p:cNvPr id="3" name="Segnaposto contenuto 2"/>
          <p:cNvSpPr>
            <a:spLocks noGrp="1"/>
          </p:cNvSpPr>
          <p:nvPr>
            <p:ph idx="1"/>
          </p:nvPr>
        </p:nvSpPr>
        <p:spPr>
          <a:xfrm>
            <a:off x="220836" y="1573854"/>
            <a:ext cx="8465964" cy="5147621"/>
          </a:xfrm>
        </p:spPr>
        <p:txBody>
          <a:bodyPr>
            <a:normAutofit/>
          </a:bodyPr>
          <a:lstStyle/>
          <a:p>
            <a:pPr algn="just"/>
            <a:r>
              <a:rPr lang="it-IT" dirty="0"/>
              <a:t>Il caso evidenzia il problema della </a:t>
            </a:r>
            <a:r>
              <a:rPr lang="it-IT" dirty="0" err="1"/>
              <a:t>trascrivibilità</a:t>
            </a:r>
            <a:r>
              <a:rPr lang="it-IT" dirty="0"/>
              <a:t> in Italia degli atti di stato civile, secondo il </a:t>
            </a:r>
            <a:r>
              <a:rPr lang="it-IT" dirty="0" err="1"/>
              <a:t>d.P.R.</a:t>
            </a:r>
            <a:r>
              <a:rPr lang="it-IT" dirty="0"/>
              <a:t> 396/2000.</a:t>
            </a:r>
          </a:p>
          <a:p>
            <a:pPr algn="just"/>
            <a:r>
              <a:rPr lang="it-IT" dirty="0"/>
              <a:t>Art. 15 del </a:t>
            </a:r>
            <a:r>
              <a:rPr lang="it-IT" dirty="0" err="1"/>
              <a:t>d.P.R.</a:t>
            </a:r>
            <a:r>
              <a:rPr lang="it-IT" dirty="0"/>
              <a:t> 396/2000 prevede che le dichiarazioni di nascita effettuate da cittadini italiani all’estero “devono farsi secondo le norme stabilite dalla legge del luogo alle autorità locali competenti”.</a:t>
            </a:r>
          </a:p>
          <a:p>
            <a:pPr algn="just"/>
            <a:endParaRPr lang="it-IT" dirty="0"/>
          </a:p>
        </p:txBody>
      </p:sp>
      <p:sp>
        <p:nvSpPr>
          <p:cNvPr id="4" name="Segnaposto numero diapositiva 3"/>
          <p:cNvSpPr>
            <a:spLocks noGrp="1"/>
          </p:cNvSpPr>
          <p:nvPr>
            <p:ph type="sldNum" sz="quarter" idx="12"/>
          </p:nvPr>
        </p:nvSpPr>
        <p:spPr/>
        <p:txBody>
          <a:bodyPr/>
          <a:lstStyle/>
          <a:p>
            <a:fld id="{C2936F67-622E-C142-8287-23FACB77C044}" type="slidenum">
              <a:rPr lang="it-IT" smtClean="0"/>
              <a:pPr/>
              <a:t>21</a:t>
            </a:fld>
            <a:endParaRPr lang="it-IT"/>
          </a:p>
        </p:txBody>
      </p:sp>
    </p:spTree>
    <p:extLst>
      <p:ext uri="{BB962C8B-B14F-4D97-AF65-F5344CB8AC3E}">
        <p14:creationId xmlns:p14="http://schemas.microsoft.com/office/powerpoint/2010/main" val="4112107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64703"/>
            <a:ext cx="8686800" cy="1205426"/>
          </a:xfrm>
        </p:spPr>
        <p:style>
          <a:lnRef idx="3">
            <a:schemeClr val="lt1"/>
          </a:lnRef>
          <a:fillRef idx="1">
            <a:schemeClr val="accent2"/>
          </a:fillRef>
          <a:effectRef idx="1">
            <a:schemeClr val="accent2"/>
          </a:effectRef>
          <a:fontRef idx="minor">
            <a:schemeClr val="lt1"/>
          </a:fontRef>
        </p:style>
        <p:txBody>
          <a:bodyPr>
            <a:normAutofit fontScale="90000"/>
          </a:bodyPr>
          <a:lstStyle/>
          <a:p>
            <a:pPr algn="just"/>
            <a:r>
              <a:rPr lang="it-IT" dirty="0"/>
              <a:t>TRASCRIVIBILITA’ IN ITALIA DEGLI ATTI DI STATO CIVILE</a:t>
            </a:r>
          </a:p>
        </p:txBody>
      </p:sp>
      <p:sp>
        <p:nvSpPr>
          <p:cNvPr id="3" name="Segnaposto contenuto 2"/>
          <p:cNvSpPr>
            <a:spLocks noGrp="1"/>
          </p:cNvSpPr>
          <p:nvPr>
            <p:ph idx="1"/>
          </p:nvPr>
        </p:nvSpPr>
        <p:spPr>
          <a:xfrm>
            <a:off x="220836" y="1573854"/>
            <a:ext cx="8465964" cy="5147621"/>
          </a:xfrm>
        </p:spPr>
        <p:txBody>
          <a:bodyPr>
            <a:normAutofit/>
          </a:bodyPr>
          <a:lstStyle/>
          <a:p>
            <a:pPr algn="just"/>
            <a:r>
              <a:rPr lang="it-IT" dirty="0"/>
              <a:t>Per i cittadini italiani, rileva l’art. 18 dello stesso regolamento, secondo il quale l’atto straniero concernente un cittadino italiano, e debitamente legalizzato ai sensi dell’art. 21, non può essere trascritto se contrario all’ordine pubblico. </a:t>
            </a:r>
          </a:p>
        </p:txBody>
      </p:sp>
      <p:sp>
        <p:nvSpPr>
          <p:cNvPr id="4" name="Segnaposto numero diapositiva 3"/>
          <p:cNvSpPr>
            <a:spLocks noGrp="1"/>
          </p:cNvSpPr>
          <p:nvPr>
            <p:ph type="sldNum" sz="quarter" idx="12"/>
          </p:nvPr>
        </p:nvSpPr>
        <p:spPr/>
        <p:txBody>
          <a:bodyPr/>
          <a:lstStyle/>
          <a:p>
            <a:fld id="{C2936F67-622E-C142-8287-23FACB77C044}" type="slidenum">
              <a:rPr lang="it-IT" smtClean="0"/>
              <a:pPr/>
              <a:t>22</a:t>
            </a:fld>
            <a:endParaRPr lang="it-IT"/>
          </a:p>
        </p:txBody>
      </p:sp>
    </p:spTree>
    <p:extLst>
      <p:ext uri="{BB962C8B-B14F-4D97-AF65-F5344CB8AC3E}">
        <p14:creationId xmlns:p14="http://schemas.microsoft.com/office/powerpoint/2010/main" val="2598184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64703"/>
            <a:ext cx="8686800" cy="1205426"/>
          </a:xfrm>
        </p:spPr>
        <p:style>
          <a:lnRef idx="3">
            <a:schemeClr val="lt1"/>
          </a:lnRef>
          <a:fillRef idx="1">
            <a:schemeClr val="accent2"/>
          </a:fillRef>
          <a:effectRef idx="1">
            <a:schemeClr val="accent2"/>
          </a:effectRef>
          <a:fontRef idx="minor">
            <a:schemeClr val="lt1"/>
          </a:fontRef>
        </p:style>
        <p:txBody>
          <a:bodyPr>
            <a:normAutofit fontScale="90000"/>
          </a:bodyPr>
          <a:lstStyle/>
          <a:p>
            <a:pPr algn="just"/>
            <a:r>
              <a:rPr lang="it-IT" dirty="0"/>
              <a:t>TRASCRIVIBILITA’ IN ITALIA DEGLI ATTI DI STATO CIVILE</a:t>
            </a:r>
          </a:p>
        </p:txBody>
      </p:sp>
      <p:sp>
        <p:nvSpPr>
          <p:cNvPr id="3" name="Segnaposto contenuto 2"/>
          <p:cNvSpPr>
            <a:spLocks noGrp="1"/>
          </p:cNvSpPr>
          <p:nvPr>
            <p:ph idx="1"/>
          </p:nvPr>
        </p:nvSpPr>
        <p:spPr>
          <a:xfrm>
            <a:off x="220836" y="1573854"/>
            <a:ext cx="8465964" cy="5147621"/>
          </a:xfrm>
        </p:spPr>
        <p:txBody>
          <a:bodyPr>
            <a:normAutofit/>
          </a:bodyPr>
          <a:lstStyle/>
          <a:p>
            <a:pPr algn="just"/>
            <a:r>
              <a:rPr lang="it-IT" dirty="0"/>
              <a:t>Per i cittadini stranieri, l’art. 19 dell’ordinamento di stato civile introduce la possibilità di trascrizione di atti formati all’estero con riguardo ai residenti in Italia che ne facciano richiesta; tali atti devono essere presentati all’ufficiale di stato civile unitamente alla traduzione in lingua italiana e alla legalizzazione, ove prescritto, da parte della competente autorità straniera. </a:t>
            </a:r>
          </a:p>
        </p:txBody>
      </p:sp>
      <p:sp>
        <p:nvSpPr>
          <p:cNvPr id="4" name="Segnaposto numero diapositiva 3"/>
          <p:cNvSpPr>
            <a:spLocks noGrp="1"/>
          </p:cNvSpPr>
          <p:nvPr>
            <p:ph type="sldNum" sz="quarter" idx="12"/>
          </p:nvPr>
        </p:nvSpPr>
        <p:spPr/>
        <p:txBody>
          <a:bodyPr/>
          <a:lstStyle/>
          <a:p>
            <a:fld id="{C2936F67-622E-C142-8287-23FACB77C044}" type="slidenum">
              <a:rPr lang="it-IT" smtClean="0"/>
              <a:pPr/>
              <a:t>23</a:t>
            </a:fld>
            <a:endParaRPr lang="it-IT"/>
          </a:p>
        </p:txBody>
      </p:sp>
    </p:spTree>
    <p:extLst>
      <p:ext uri="{BB962C8B-B14F-4D97-AF65-F5344CB8AC3E}">
        <p14:creationId xmlns:p14="http://schemas.microsoft.com/office/powerpoint/2010/main" val="4222007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64703"/>
            <a:ext cx="8686800" cy="1205426"/>
          </a:xfrm>
        </p:spPr>
        <p:style>
          <a:lnRef idx="3">
            <a:schemeClr val="lt1"/>
          </a:lnRef>
          <a:fillRef idx="1">
            <a:schemeClr val="accent2"/>
          </a:fillRef>
          <a:effectRef idx="1">
            <a:schemeClr val="accent2"/>
          </a:effectRef>
          <a:fontRef idx="minor">
            <a:schemeClr val="lt1"/>
          </a:fontRef>
        </p:style>
        <p:txBody>
          <a:bodyPr>
            <a:normAutofit fontScale="90000"/>
          </a:bodyPr>
          <a:lstStyle/>
          <a:p>
            <a:pPr algn="just"/>
            <a:r>
              <a:rPr lang="it-IT" dirty="0"/>
              <a:t>PROBLEMA DEL CONTROLLO DEL LIMITE DI ORDINE PUBBLICO</a:t>
            </a:r>
          </a:p>
        </p:txBody>
      </p:sp>
      <p:sp>
        <p:nvSpPr>
          <p:cNvPr id="3" name="Segnaposto contenuto 2"/>
          <p:cNvSpPr>
            <a:spLocks noGrp="1"/>
          </p:cNvSpPr>
          <p:nvPr>
            <p:ph idx="1"/>
          </p:nvPr>
        </p:nvSpPr>
        <p:spPr>
          <a:xfrm>
            <a:off x="220836" y="1573854"/>
            <a:ext cx="8465964" cy="5147621"/>
          </a:xfrm>
        </p:spPr>
        <p:txBody>
          <a:bodyPr>
            <a:normAutofit/>
          </a:bodyPr>
          <a:lstStyle/>
          <a:p>
            <a:pPr algn="just"/>
            <a:r>
              <a:rPr lang="it-IT" dirty="0"/>
              <a:t>Problema più evidente per i cittadini italiani- quasi come se per i cittadini stranieri valesse un controllo meno forte.</a:t>
            </a:r>
          </a:p>
          <a:p>
            <a:pPr algn="just"/>
            <a:endParaRPr lang="it-IT" dirty="0"/>
          </a:p>
          <a:p>
            <a:pPr algn="just"/>
            <a:r>
              <a:rPr lang="it-IT" dirty="0"/>
              <a:t>Il problema si è già delineato con riguardo ad altri casi (divorzi lampo olandesi, unioni registrate tra stranieri, ecc.).</a:t>
            </a:r>
          </a:p>
        </p:txBody>
      </p:sp>
      <p:sp>
        <p:nvSpPr>
          <p:cNvPr id="4" name="Segnaposto numero diapositiva 3"/>
          <p:cNvSpPr>
            <a:spLocks noGrp="1"/>
          </p:cNvSpPr>
          <p:nvPr>
            <p:ph type="sldNum" sz="quarter" idx="12"/>
          </p:nvPr>
        </p:nvSpPr>
        <p:spPr/>
        <p:txBody>
          <a:bodyPr/>
          <a:lstStyle/>
          <a:p>
            <a:fld id="{C2936F67-622E-C142-8287-23FACB77C044}" type="slidenum">
              <a:rPr lang="it-IT" smtClean="0"/>
              <a:pPr/>
              <a:t>24</a:t>
            </a:fld>
            <a:endParaRPr lang="it-IT"/>
          </a:p>
        </p:txBody>
      </p:sp>
    </p:spTree>
    <p:extLst>
      <p:ext uri="{BB962C8B-B14F-4D97-AF65-F5344CB8AC3E}">
        <p14:creationId xmlns:p14="http://schemas.microsoft.com/office/powerpoint/2010/main" val="259776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64703"/>
            <a:ext cx="8686800" cy="1205426"/>
          </a:xfrm>
        </p:spPr>
        <p:style>
          <a:lnRef idx="3">
            <a:schemeClr val="lt1"/>
          </a:lnRef>
          <a:fillRef idx="1">
            <a:schemeClr val="accent2"/>
          </a:fillRef>
          <a:effectRef idx="1">
            <a:schemeClr val="accent2"/>
          </a:effectRef>
          <a:fontRef idx="minor">
            <a:schemeClr val="lt1"/>
          </a:fontRef>
        </p:style>
        <p:txBody>
          <a:bodyPr>
            <a:normAutofit fontScale="90000"/>
          </a:bodyPr>
          <a:lstStyle/>
          <a:p>
            <a:pPr algn="just"/>
            <a:r>
              <a:rPr lang="it-IT" dirty="0"/>
              <a:t>PROBLEMA DEL CONTROLLO DEL LIMITE DI ORDINE PUBBLICO</a:t>
            </a:r>
          </a:p>
        </p:txBody>
      </p:sp>
      <p:sp>
        <p:nvSpPr>
          <p:cNvPr id="3" name="Segnaposto contenuto 2"/>
          <p:cNvSpPr>
            <a:spLocks noGrp="1"/>
          </p:cNvSpPr>
          <p:nvPr>
            <p:ph idx="1"/>
          </p:nvPr>
        </p:nvSpPr>
        <p:spPr>
          <a:xfrm>
            <a:off x="220836" y="1573854"/>
            <a:ext cx="8465964" cy="5147621"/>
          </a:xfrm>
        </p:spPr>
        <p:txBody>
          <a:bodyPr>
            <a:normAutofit fontScale="92500"/>
          </a:bodyPr>
          <a:lstStyle/>
          <a:p>
            <a:pPr algn="just"/>
            <a:r>
              <a:rPr lang="it-IT" dirty="0"/>
              <a:t>Nel caso specifico, si superano i profili derivanti dal limite di ordine pubblico di cui all’art. 18 del regolamento di stato civile sia ritenendo che tale limite incida non tanto sulla “completezza, validità ed autenticità dell’atto proveniente dall’autorità straniera, ma sul suo recepimento: di conseguenza, seppur sussistente non avrebbe potuto rifluire nella consumazione di un’alterazione di stato, che al momento genetico della formazione dell’atto fa riferimento e si sarebbe limitata ad inibirne l’efficacia in Italia”.</a:t>
            </a:r>
          </a:p>
        </p:txBody>
      </p:sp>
      <p:sp>
        <p:nvSpPr>
          <p:cNvPr id="4" name="Segnaposto numero diapositiva 3"/>
          <p:cNvSpPr>
            <a:spLocks noGrp="1"/>
          </p:cNvSpPr>
          <p:nvPr>
            <p:ph type="sldNum" sz="quarter" idx="12"/>
          </p:nvPr>
        </p:nvSpPr>
        <p:spPr/>
        <p:txBody>
          <a:bodyPr/>
          <a:lstStyle/>
          <a:p>
            <a:fld id="{C2936F67-622E-C142-8287-23FACB77C044}" type="slidenum">
              <a:rPr lang="it-IT" smtClean="0"/>
              <a:pPr/>
              <a:t>25</a:t>
            </a:fld>
            <a:endParaRPr lang="it-IT"/>
          </a:p>
        </p:txBody>
      </p:sp>
    </p:spTree>
    <p:extLst>
      <p:ext uri="{BB962C8B-B14F-4D97-AF65-F5344CB8AC3E}">
        <p14:creationId xmlns:p14="http://schemas.microsoft.com/office/powerpoint/2010/main" val="434192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64703"/>
            <a:ext cx="8686800" cy="1205426"/>
          </a:xfrm>
        </p:spPr>
        <p:style>
          <a:lnRef idx="3">
            <a:schemeClr val="lt1"/>
          </a:lnRef>
          <a:fillRef idx="1">
            <a:schemeClr val="accent2"/>
          </a:fillRef>
          <a:effectRef idx="1">
            <a:schemeClr val="accent2"/>
          </a:effectRef>
          <a:fontRef idx="minor">
            <a:schemeClr val="lt1"/>
          </a:fontRef>
        </p:style>
        <p:txBody>
          <a:bodyPr>
            <a:normAutofit fontScale="90000"/>
          </a:bodyPr>
          <a:lstStyle/>
          <a:p>
            <a:pPr algn="just"/>
            <a:r>
              <a:rPr lang="it-IT" dirty="0"/>
              <a:t>PROBLEMA DEL CONTROLLO DEL LIMITE DI ORDINE PUBBLICO</a:t>
            </a:r>
          </a:p>
        </p:txBody>
      </p:sp>
      <p:sp>
        <p:nvSpPr>
          <p:cNvPr id="3" name="Segnaposto contenuto 2"/>
          <p:cNvSpPr>
            <a:spLocks noGrp="1"/>
          </p:cNvSpPr>
          <p:nvPr>
            <p:ph idx="1"/>
          </p:nvPr>
        </p:nvSpPr>
        <p:spPr>
          <a:xfrm>
            <a:off x="220836" y="1573854"/>
            <a:ext cx="8465964" cy="5147621"/>
          </a:xfrm>
        </p:spPr>
        <p:txBody>
          <a:bodyPr>
            <a:normAutofit lnSpcReduction="10000"/>
          </a:bodyPr>
          <a:lstStyle/>
          <a:p>
            <a:pPr algn="just"/>
            <a:r>
              <a:rPr lang="it-IT" dirty="0"/>
              <a:t>Per escluderne la valenza ai fini della riconoscibilità dell’atto di nascita ucraino, si richiamano, da un lato, i principi della responsabilità procreativa, suscettibili di vincere anche i profili della discendenza genetica, nel senso che il coniuge che abbia dato l’assenso alla nascita di un bambino tramite fecondazione eterologa con l’utilizzo di gameti estranei alla coppia non può esercitare l’azione di disconoscimento per avere assunto la responsabilità del figlio….</a:t>
            </a:r>
          </a:p>
          <a:p>
            <a:pPr algn="just"/>
            <a:endParaRPr lang="it-IT" dirty="0"/>
          </a:p>
        </p:txBody>
      </p:sp>
      <p:sp>
        <p:nvSpPr>
          <p:cNvPr id="4" name="Segnaposto numero diapositiva 3"/>
          <p:cNvSpPr>
            <a:spLocks noGrp="1"/>
          </p:cNvSpPr>
          <p:nvPr>
            <p:ph type="sldNum" sz="quarter" idx="12"/>
          </p:nvPr>
        </p:nvSpPr>
        <p:spPr/>
        <p:txBody>
          <a:bodyPr/>
          <a:lstStyle/>
          <a:p>
            <a:fld id="{C2936F67-622E-C142-8287-23FACB77C044}" type="slidenum">
              <a:rPr lang="it-IT" smtClean="0"/>
              <a:pPr/>
              <a:t>26</a:t>
            </a:fld>
            <a:endParaRPr lang="it-IT"/>
          </a:p>
        </p:txBody>
      </p:sp>
    </p:spTree>
    <p:extLst>
      <p:ext uri="{BB962C8B-B14F-4D97-AF65-F5344CB8AC3E}">
        <p14:creationId xmlns:p14="http://schemas.microsoft.com/office/powerpoint/2010/main" val="335680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64703"/>
            <a:ext cx="8686800" cy="1205426"/>
          </a:xfrm>
        </p:spPr>
        <p:style>
          <a:lnRef idx="3">
            <a:schemeClr val="lt1"/>
          </a:lnRef>
          <a:fillRef idx="1">
            <a:schemeClr val="accent2"/>
          </a:fillRef>
          <a:effectRef idx="1">
            <a:schemeClr val="accent2"/>
          </a:effectRef>
          <a:fontRef idx="minor">
            <a:schemeClr val="lt1"/>
          </a:fontRef>
        </p:style>
        <p:txBody>
          <a:bodyPr>
            <a:normAutofit fontScale="90000"/>
          </a:bodyPr>
          <a:lstStyle/>
          <a:p>
            <a:pPr algn="just"/>
            <a:r>
              <a:rPr lang="it-IT" dirty="0"/>
              <a:t>PROBLEMA DEL CONTROLLO DEL LIMITE DI ORDINE PUBBLICO</a:t>
            </a:r>
          </a:p>
        </p:txBody>
      </p:sp>
      <p:sp>
        <p:nvSpPr>
          <p:cNvPr id="3" name="Segnaposto contenuto 2"/>
          <p:cNvSpPr>
            <a:spLocks noGrp="1"/>
          </p:cNvSpPr>
          <p:nvPr>
            <p:ph idx="1"/>
          </p:nvPr>
        </p:nvSpPr>
        <p:spPr>
          <a:xfrm>
            <a:off x="220836" y="1573854"/>
            <a:ext cx="8465964" cy="5147621"/>
          </a:xfrm>
        </p:spPr>
        <p:txBody>
          <a:bodyPr>
            <a:normAutofit/>
          </a:bodyPr>
          <a:lstStyle/>
          <a:p>
            <a:pPr algn="just"/>
            <a:r>
              <a:rPr lang="it-IT" dirty="0"/>
              <a:t>…d’all’altro, la circostanza che la madre italiana, in quanto coniuge del genitore con il legame genetico, avrebbe potuto adottare il bambino ai sensi dell’art. 44 della l. n. 184/1983 e si sarebbero determinati – in base al principio di responsabilità genitoriale – gli stessi effetti concreti che sono conseguiti alla registrazione in Italia dell’atto formato davanti all’ufficiale di stato civile ucraino. </a:t>
            </a:r>
          </a:p>
          <a:p>
            <a:pPr algn="just"/>
            <a:endParaRPr lang="it-IT" dirty="0"/>
          </a:p>
        </p:txBody>
      </p:sp>
      <p:sp>
        <p:nvSpPr>
          <p:cNvPr id="4" name="Segnaposto numero diapositiva 3"/>
          <p:cNvSpPr>
            <a:spLocks noGrp="1"/>
          </p:cNvSpPr>
          <p:nvPr>
            <p:ph type="sldNum" sz="quarter" idx="12"/>
          </p:nvPr>
        </p:nvSpPr>
        <p:spPr/>
        <p:txBody>
          <a:bodyPr/>
          <a:lstStyle/>
          <a:p>
            <a:fld id="{C2936F67-622E-C142-8287-23FACB77C044}" type="slidenum">
              <a:rPr lang="it-IT" smtClean="0"/>
              <a:pPr/>
              <a:t>27</a:t>
            </a:fld>
            <a:endParaRPr lang="it-IT"/>
          </a:p>
        </p:txBody>
      </p:sp>
    </p:spTree>
    <p:extLst>
      <p:ext uri="{BB962C8B-B14F-4D97-AF65-F5344CB8AC3E}">
        <p14:creationId xmlns:p14="http://schemas.microsoft.com/office/powerpoint/2010/main" val="261024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64703"/>
            <a:ext cx="8686800" cy="1205426"/>
          </a:xfrm>
        </p:spPr>
        <p:style>
          <a:lnRef idx="3">
            <a:schemeClr val="lt1"/>
          </a:lnRef>
          <a:fillRef idx="1">
            <a:schemeClr val="accent2"/>
          </a:fillRef>
          <a:effectRef idx="1">
            <a:schemeClr val="accent2"/>
          </a:effectRef>
          <a:fontRef idx="minor">
            <a:schemeClr val="lt1"/>
          </a:fontRef>
        </p:style>
        <p:txBody>
          <a:bodyPr>
            <a:normAutofit fontScale="90000"/>
          </a:bodyPr>
          <a:lstStyle/>
          <a:p>
            <a:pPr algn="just"/>
            <a:r>
              <a:rPr lang="it-IT" dirty="0"/>
              <a:t>PROBLEMA DEL CONTROLLO DEL LIMITE DI ORDINE PUBBLICO</a:t>
            </a:r>
          </a:p>
        </p:txBody>
      </p:sp>
      <p:sp>
        <p:nvSpPr>
          <p:cNvPr id="3" name="Segnaposto contenuto 2"/>
          <p:cNvSpPr>
            <a:spLocks noGrp="1"/>
          </p:cNvSpPr>
          <p:nvPr>
            <p:ph idx="1"/>
          </p:nvPr>
        </p:nvSpPr>
        <p:spPr>
          <a:xfrm>
            <a:off x="220836" y="1573854"/>
            <a:ext cx="8465964" cy="5147621"/>
          </a:xfrm>
        </p:spPr>
        <p:txBody>
          <a:bodyPr>
            <a:normAutofit/>
          </a:bodyPr>
          <a:lstStyle/>
          <a:p>
            <a:pPr algn="just"/>
            <a:r>
              <a:rPr lang="it-IT" dirty="0"/>
              <a:t>Sorprende orientamento di apertura che riguarda i casi dei minori nati da maternità surrogata…forse per influenza di Corte europea dei diritti dell’uomo…</a:t>
            </a:r>
          </a:p>
        </p:txBody>
      </p:sp>
      <p:sp>
        <p:nvSpPr>
          <p:cNvPr id="4" name="Segnaposto numero diapositiva 3"/>
          <p:cNvSpPr>
            <a:spLocks noGrp="1"/>
          </p:cNvSpPr>
          <p:nvPr>
            <p:ph type="sldNum" sz="quarter" idx="12"/>
          </p:nvPr>
        </p:nvSpPr>
        <p:spPr/>
        <p:txBody>
          <a:bodyPr/>
          <a:lstStyle/>
          <a:p>
            <a:fld id="{C2936F67-622E-C142-8287-23FACB77C044}" type="slidenum">
              <a:rPr lang="it-IT" smtClean="0"/>
              <a:pPr/>
              <a:t>28</a:t>
            </a:fld>
            <a:endParaRPr lang="it-IT"/>
          </a:p>
        </p:txBody>
      </p:sp>
    </p:spTree>
    <p:extLst>
      <p:ext uri="{BB962C8B-B14F-4D97-AF65-F5344CB8AC3E}">
        <p14:creationId xmlns:p14="http://schemas.microsoft.com/office/powerpoint/2010/main" val="348443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64703"/>
            <a:ext cx="8686800" cy="1205426"/>
          </a:xfr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pPr algn="just"/>
            <a:r>
              <a:rPr lang="it-IT" dirty="0"/>
              <a:t>ORIENTAMENTO CORTE EUROPEA RELATIVO ALLA FILIAZIONE</a:t>
            </a:r>
          </a:p>
        </p:txBody>
      </p:sp>
      <p:sp>
        <p:nvSpPr>
          <p:cNvPr id="3" name="Segnaposto contenuto 2"/>
          <p:cNvSpPr>
            <a:spLocks noGrp="1"/>
          </p:cNvSpPr>
          <p:nvPr>
            <p:ph idx="1"/>
          </p:nvPr>
        </p:nvSpPr>
        <p:spPr>
          <a:xfrm>
            <a:off x="220836" y="1573854"/>
            <a:ext cx="8465964" cy="5147621"/>
          </a:xfrm>
        </p:spPr>
        <p:txBody>
          <a:bodyPr>
            <a:normAutofit/>
          </a:bodyPr>
          <a:lstStyle/>
          <a:p>
            <a:pPr algn="just"/>
            <a:r>
              <a:rPr lang="it-IT" dirty="0"/>
              <a:t>Si è osservato che è la nascita a far sorgere il legame tra genitore e figlio ed è tale legame che deve essere protetto ai sensi dell’art. 8 della CEDU, anche nel caso in cui manchi la coabitazione familiare, o vi sia stato ritardo nel riconoscimento da parte del padre naturale, o affidamento del figlio ad altri parenti (sentenza 26 maggio 1994, </a:t>
            </a:r>
            <a:r>
              <a:rPr lang="it-IT" i="1" dirty="0"/>
              <a:t>Keegan c. Irlanda</a:t>
            </a:r>
            <a:r>
              <a:rPr lang="it-IT" dirty="0"/>
              <a:t>, ric. n. 16969/90).</a:t>
            </a:r>
          </a:p>
          <a:p>
            <a:pPr algn="just"/>
            <a:endParaRPr lang="it-IT" dirty="0"/>
          </a:p>
        </p:txBody>
      </p:sp>
      <p:sp>
        <p:nvSpPr>
          <p:cNvPr id="4" name="Segnaposto numero diapositiva 3"/>
          <p:cNvSpPr>
            <a:spLocks noGrp="1"/>
          </p:cNvSpPr>
          <p:nvPr>
            <p:ph type="sldNum" sz="quarter" idx="12"/>
          </p:nvPr>
        </p:nvSpPr>
        <p:spPr/>
        <p:txBody>
          <a:bodyPr/>
          <a:lstStyle/>
          <a:p>
            <a:fld id="{C2936F67-622E-C142-8287-23FACB77C044}" type="slidenum">
              <a:rPr lang="it-IT" smtClean="0"/>
              <a:pPr/>
              <a:t>29</a:t>
            </a:fld>
            <a:endParaRPr lang="it-IT"/>
          </a:p>
        </p:txBody>
      </p:sp>
    </p:spTree>
    <p:extLst>
      <p:ext uri="{BB962C8B-B14F-4D97-AF65-F5344CB8AC3E}">
        <p14:creationId xmlns:p14="http://schemas.microsoft.com/office/powerpoint/2010/main" val="35181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7"/>
            <a:ext cx="8229600" cy="1695257"/>
          </a:xfr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pPr algn="just"/>
            <a:r>
              <a:rPr lang="it-IT" dirty="0"/>
              <a:t>FAMIGLIA E TECNOLOGIE</a:t>
            </a:r>
          </a:p>
        </p:txBody>
      </p:sp>
      <p:pic>
        <p:nvPicPr>
          <p:cNvPr id="5" name="Segnaposto contenuto 4" descr="figli-in-provetta.jpg"/>
          <p:cNvPicPr>
            <a:picLocks noGrp="1" noChangeAspect="1"/>
          </p:cNvPicPr>
          <p:nvPr>
            <p:ph idx="1"/>
          </p:nvPr>
        </p:nvPicPr>
        <p:blipFill>
          <a:blip r:embed="rId2">
            <a:extLst>
              <a:ext uri="{28A0092B-C50C-407E-A947-70E740481C1C}">
                <a14:useLocalDpi xmlns:a14="http://schemas.microsoft.com/office/drawing/2010/main" val="0"/>
              </a:ext>
            </a:extLst>
          </a:blip>
          <a:srcRect t="12541" b="12541"/>
          <a:stretch>
            <a:fillRect/>
          </a:stretch>
        </p:blipFill>
        <p:spPr>
          <a:xfrm>
            <a:off x="457200" y="2263775"/>
            <a:ext cx="8229600" cy="4092575"/>
          </a:xfrm>
        </p:spPr>
      </p:pic>
      <p:sp>
        <p:nvSpPr>
          <p:cNvPr id="4" name="Segnaposto numero diapositiva 3"/>
          <p:cNvSpPr>
            <a:spLocks noGrp="1"/>
          </p:cNvSpPr>
          <p:nvPr>
            <p:ph type="sldNum" sz="quarter" idx="12"/>
          </p:nvPr>
        </p:nvSpPr>
        <p:spPr/>
        <p:txBody>
          <a:bodyPr/>
          <a:lstStyle/>
          <a:p>
            <a:fld id="{C2936F67-622E-C142-8287-23FACB77C044}" type="slidenum">
              <a:rPr lang="it-IT" smtClean="0"/>
              <a:pPr/>
              <a:t>3</a:t>
            </a:fld>
            <a:endParaRPr lang="it-IT"/>
          </a:p>
        </p:txBody>
      </p:sp>
    </p:spTree>
    <p:extLst>
      <p:ext uri="{BB962C8B-B14F-4D97-AF65-F5344CB8AC3E}">
        <p14:creationId xmlns:p14="http://schemas.microsoft.com/office/powerpoint/2010/main" val="26317853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64703"/>
            <a:ext cx="8686800" cy="1205426"/>
          </a:xfrm>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pPr algn="just"/>
            <a:r>
              <a:rPr lang="it-IT" dirty="0"/>
              <a:t>ORIENTAMENTO CORTE EUROPEA RELATIVO ALLA ADOZIONE</a:t>
            </a:r>
          </a:p>
        </p:txBody>
      </p:sp>
      <p:sp>
        <p:nvSpPr>
          <p:cNvPr id="3" name="Segnaposto contenuto 2"/>
          <p:cNvSpPr>
            <a:spLocks noGrp="1"/>
          </p:cNvSpPr>
          <p:nvPr>
            <p:ph idx="1"/>
          </p:nvPr>
        </p:nvSpPr>
        <p:spPr>
          <a:xfrm>
            <a:off x="220836" y="1573854"/>
            <a:ext cx="8465964" cy="5147621"/>
          </a:xfrm>
        </p:spPr>
        <p:txBody>
          <a:bodyPr>
            <a:normAutofit/>
          </a:bodyPr>
          <a:lstStyle/>
          <a:p>
            <a:pPr algn="just"/>
            <a:r>
              <a:rPr lang="it-IT" dirty="0"/>
              <a:t>Invece nella sentenza 26 maggio 2002 (</a:t>
            </a:r>
            <a:r>
              <a:rPr lang="it-IT" i="1" dirty="0" err="1"/>
              <a:t>Fretté</a:t>
            </a:r>
            <a:r>
              <a:rPr lang="it-IT" i="1" dirty="0"/>
              <a:t> c. Francia</a:t>
            </a:r>
            <a:r>
              <a:rPr lang="it-IT" dirty="0"/>
              <a:t>, ric. n. 36515/97) La Corte ha ritenuto </a:t>
            </a:r>
            <a:r>
              <a:rPr lang="it-IT" b="1" dirty="0"/>
              <a:t>legittimo il rifiuto da parte delle autorità francesi di concedere l’adozione ad un omosessuale</a:t>
            </a:r>
            <a:r>
              <a:rPr lang="it-IT" dirty="0"/>
              <a:t>, in forza del margine di discrezionalità ancora riconosciuto agli Stati al fine di proteggere la salute e i diritti dei bambini.</a:t>
            </a:r>
          </a:p>
          <a:p>
            <a:pPr algn="just"/>
            <a:endParaRPr lang="it-IT" i="1" dirty="0"/>
          </a:p>
          <a:p>
            <a:pPr algn="just"/>
            <a:endParaRPr lang="it-IT" dirty="0"/>
          </a:p>
        </p:txBody>
      </p:sp>
      <p:sp>
        <p:nvSpPr>
          <p:cNvPr id="4" name="Segnaposto numero diapositiva 3"/>
          <p:cNvSpPr>
            <a:spLocks noGrp="1"/>
          </p:cNvSpPr>
          <p:nvPr>
            <p:ph type="sldNum" sz="quarter" idx="12"/>
          </p:nvPr>
        </p:nvSpPr>
        <p:spPr/>
        <p:txBody>
          <a:bodyPr/>
          <a:lstStyle/>
          <a:p>
            <a:fld id="{C2936F67-622E-C142-8287-23FACB77C044}" type="slidenum">
              <a:rPr lang="it-IT" smtClean="0"/>
              <a:pPr/>
              <a:t>30</a:t>
            </a:fld>
            <a:endParaRPr lang="it-IT"/>
          </a:p>
        </p:txBody>
      </p:sp>
    </p:spTree>
    <p:extLst>
      <p:ext uri="{BB962C8B-B14F-4D97-AF65-F5344CB8AC3E}">
        <p14:creationId xmlns:p14="http://schemas.microsoft.com/office/powerpoint/2010/main" val="226812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64703"/>
            <a:ext cx="8686800" cy="1205426"/>
          </a:xfrm>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pPr algn="just"/>
            <a:r>
              <a:rPr lang="it-IT" dirty="0"/>
              <a:t>ORIENTAMENTO CORTE EUROPEA RELATIVO ALLA ADOZIONE</a:t>
            </a:r>
          </a:p>
        </p:txBody>
      </p:sp>
      <p:sp>
        <p:nvSpPr>
          <p:cNvPr id="3" name="Segnaposto contenuto 2"/>
          <p:cNvSpPr>
            <a:spLocks noGrp="1"/>
          </p:cNvSpPr>
          <p:nvPr>
            <p:ph idx="1"/>
          </p:nvPr>
        </p:nvSpPr>
        <p:spPr>
          <a:xfrm>
            <a:off x="220836" y="1573854"/>
            <a:ext cx="8465964" cy="5147621"/>
          </a:xfrm>
        </p:spPr>
        <p:txBody>
          <a:bodyPr>
            <a:normAutofit/>
          </a:bodyPr>
          <a:lstStyle/>
          <a:p>
            <a:pPr algn="just"/>
            <a:r>
              <a:rPr lang="it-IT" dirty="0"/>
              <a:t>Nel caso </a:t>
            </a:r>
            <a:r>
              <a:rPr lang="it-IT" i="1" dirty="0"/>
              <a:t>E.B. c. Francia (22.1.2008)</a:t>
            </a:r>
            <a:r>
              <a:rPr lang="it-IT" dirty="0"/>
              <a:t>, la Grande Camera della Corte europea ha modificato il proprio orientamento, in un caso relativo a un </a:t>
            </a:r>
            <a:r>
              <a:rPr lang="it-IT" b="1" dirty="0"/>
              <a:t>soggetto che intrattiene una stabile relazione omosessuale e che intende adottare un minore</a:t>
            </a:r>
            <a:r>
              <a:rPr lang="it-IT" dirty="0"/>
              <a:t>. In questa decisione, la Corte valorizza il fatto che il rigetto della domanda da parte delle autorità interne si è fondato, in realtà, sul fatto che il richiedente fosse omosessuale.</a:t>
            </a:r>
          </a:p>
          <a:p>
            <a:pPr algn="just"/>
            <a:endParaRPr lang="it-IT" i="1" dirty="0"/>
          </a:p>
          <a:p>
            <a:pPr algn="just"/>
            <a:endParaRPr lang="it-IT" dirty="0"/>
          </a:p>
        </p:txBody>
      </p:sp>
      <p:sp>
        <p:nvSpPr>
          <p:cNvPr id="4" name="Segnaposto numero diapositiva 3"/>
          <p:cNvSpPr>
            <a:spLocks noGrp="1"/>
          </p:cNvSpPr>
          <p:nvPr>
            <p:ph type="sldNum" sz="quarter" idx="12"/>
          </p:nvPr>
        </p:nvSpPr>
        <p:spPr/>
        <p:txBody>
          <a:bodyPr/>
          <a:lstStyle/>
          <a:p>
            <a:fld id="{C2936F67-622E-C142-8287-23FACB77C044}" type="slidenum">
              <a:rPr lang="it-IT" smtClean="0"/>
              <a:pPr/>
              <a:t>31</a:t>
            </a:fld>
            <a:endParaRPr lang="it-IT"/>
          </a:p>
        </p:txBody>
      </p:sp>
    </p:spTree>
    <p:extLst>
      <p:ext uri="{BB962C8B-B14F-4D97-AF65-F5344CB8AC3E}">
        <p14:creationId xmlns:p14="http://schemas.microsoft.com/office/powerpoint/2010/main" val="20790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64703"/>
            <a:ext cx="8686800" cy="1205426"/>
          </a:xfrm>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pPr algn="just"/>
            <a:r>
              <a:rPr lang="it-IT" dirty="0"/>
              <a:t>ORIENTAMENTO CORTE EUROPEA RELATIVO ALLA ADOZIONE</a:t>
            </a:r>
          </a:p>
        </p:txBody>
      </p:sp>
      <p:sp>
        <p:nvSpPr>
          <p:cNvPr id="3" name="Segnaposto contenuto 2"/>
          <p:cNvSpPr>
            <a:spLocks noGrp="1"/>
          </p:cNvSpPr>
          <p:nvPr>
            <p:ph idx="1"/>
          </p:nvPr>
        </p:nvSpPr>
        <p:spPr>
          <a:xfrm>
            <a:off x="220836" y="1270130"/>
            <a:ext cx="8465964" cy="5451346"/>
          </a:xfrm>
        </p:spPr>
        <p:txBody>
          <a:bodyPr>
            <a:normAutofit fontScale="85000" lnSpcReduction="10000"/>
          </a:bodyPr>
          <a:lstStyle/>
          <a:p>
            <a:pPr marL="0" indent="0" algn="just">
              <a:buNone/>
            </a:pPr>
            <a:endParaRPr lang="it-IT" i="1" dirty="0"/>
          </a:p>
          <a:p>
            <a:pPr algn="just"/>
            <a:r>
              <a:rPr lang="it-IT" i="1" dirty="0"/>
              <a:t>Nel </a:t>
            </a:r>
            <a:r>
              <a:rPr lang="it-IT" b="1" i="1" dirty="0"/>
              <a:t>caso Gas e </a:t>
            </a:r>
            <a:r>
              <a:rPr lang="it-IT" b="1" i="1" dirty="0" err="1"/>
              <a:t>Dubois</a:t>
            </a:r>
            <a:r>
              <a:rPr lang="it-IT" b="1" i="1" dirty="0"/>
              <a:t> c. Francia (15.3.2012)</a:t>
            </a:r>
            <a:r>
              <a:rPr lang="it-IT" dirty="0"/>
              <a:t>, concernente una coppia omosessuale unita da un PACS francese, </a:t>
            </a:r>
            <a:r>
              <a:rPr lang="it-IT" b="1" dirty="0"/>
              <a:t>all’interno della quale una </a:t>
            </a:r>
            <a:r>
              <a:rPr lang="it-IT" b="1" i="1" dirty="0"/>
              <a:t>partner</a:t>
            </a:r>
            <a:r>
              <a:rPr lang="it-IT" b="1" dirty="0"/>
              <a:t> aveva chiesto l'adozione del figlio</a:t>
            </a:r>
            <a:r>
              <a:rPr lang="it-IT" dirty="0"/>
              <a:t>, nato con le tecniche di fecondazione artificiale dalla compagna, e l’adozione era stata rifiutata dalle autorità nazionali, in quanto contraria all'interesse superiore del minore, </a:t>
            </a:r>
            <a:r>
              <a:rPr lang="it-IT" b="1" dirty="0"/>
              <a:t>la Corte europea ha escluso la violazione dei parametri convenzionali sopra evocati, rilevando che la legislazione francese non prevede che i conviventi abbiano diritti identici a quelli delle persone coniugate </a:t>
            </a:r>
            <a:r>
              <a:rPr lang="it-IT" dirty="0"/>
              <a:t>e che la stessa consente l'adozione alla coppia sposata ma non alla coppia unita in base ai PACS.</a:t>
            </a:r>
          </a:p>
          <a:p>
            <a:pPr algn="just"/>
            <a:endParaRPr lang="it-IT" i="1" dirty="0"/>
          </a:p>
          <a:p>
            <a:pPr algn="just"/>
            <a:endParaRPr lang="it-IT" dirty="0"/>
          </a:p>
        </p:txBody>
      </p:sp>
      <p:sp>
        <p:nvSpPr>
          <p:cNvPr id="4" name="Segnaposto numero diapositiva 3"/>
          <p:cNvSpPr>
            <a:spLocks noGrp="1"/>
          </p:cNvSpPr>
          <p:nvPr>
            <p:ph type="sldNum" sz="quarter" idx="12"/>
          </p:nvPr>
        </p:nvSpPr>
        <p:spPr/>
        <p:txBody>
          <a:bodyPr/>
          <a:lstStyle/>
          <a:p>
            <a:fld id="{C2936F67-622E-C142-8287-23FACB77C044}" type="slidenum">
              <a:rPr lang="it-IT" smtClean="0"/>
              <a:pPr/>
              <a:t>32</a:t>
            </a:fld>
            <a:endParaRPr lang="it-IT"/>
          </a:p>
        </p:txBody>
      </p:sp>
    </p:spTree>
    <p:extLst>
      <p:ext uri="{BB962C8B-B14F-4D97-AF65-F5344CB8AC3E}">
        <p14:creationId xmlns:p14="http://schemas.microsoft.com/office/powerpoint/2010/main" val="3076311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64703"/>
            <a:ext cx="8686800" cy="1205426"/>
          </a:xfrm>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pPr algn="just"/>
            <a:r>
              <a:rPr lang="it-IT" dirty="0"/>
              <a:t>ORIENTAMENTO CORTE EUROPEA RELATIVO ALLA ADOZIONE</a:t>
            </a:r>
          </a:p>
        </p:txBody>
      </p:sp>
      <p:sp>
        <p:nvSpPr>
          <p:cNvPr id="3" name="Segnaposto contenuto 2"/>
          <p:cNvSpPr>
            <a:spLocks noGrp="1"/>
          </p:cNvSpPr>
          <p:nvPr>
            <p:ph idx="1"/>
          </p:nvPr>
        </p:nvSpPr>
        <p:spPr>
          <a:xfrm>
            <a:off x="220836" y="1270130"/>
            <a:ext cx="8465964" cy="5451346"/>
          </a:xfrm>
        </p:spPr>
        <p:txBody>
          <a:bodyPr>
            <a:normAutofit fontScale="85000" lnSpcReduction="20000"/>
          </a:bodyPr>
          <a:lstStyle/>
          <a:p>
            <a:pPr marL="0" indent="0" algn="just">
              <a:buNone/>
            </a:pPr>
            <a:endParaRPr lang="it-IT" i="1" dirty="0"/>
          </a:p>
          <a:p>
            <a:pPr algn="just"/>
            <a:r>
              <a:rPr lang="it-IT" dirty="0"/>
              <a:t>Nel </a:t>
            </a:r>
            <a:r>
              <a:rPr lang="it-IT" b="1" dirty="0"/>
              <a:t>caso </a:t>
            </a:r>
            <a:r>
              <a:rPr lang="it-IT" b="1" i="1" dirty="0"/>
              <a:t>X e altri c. Austria (19.2.2013</a:t>
            </a:r>
            <a:r>
              <a:rPr lang="it-IT" i="1" dirty="0"/>
              <a:t>)</a:t>
            </a:r>
            <a:r>
              <a:rPr lang="it-IT" dirty="0"/>
              <a:t>, la Corte afferma che l’esclusione delle coppie omosessuali dall’adozione non può ritenersi perseguire uno scopo legittimo. Secondo la Corte, infatti, non può esservi dubbio che, in assenza di </a:t>
            </a:r>
            <a:r>
              <a:rPr lang="it-IT" i="1" dirty="0"/>
              <a:t>common </a:t>
            </a:r>
            <a:r>
              <a:rPr lang="it-IT" i="1" dirty="0" err="1"/>
              <a:t>ground</a:t>
            </a:r>
            <a:r>
              <a:rPr lang="it-IT" i="1" dirty="0"/>
              <a:t> </a:t>
            </a:r>
            <a:r>
              <a:rPr lang="it-IT" dirty="0"/>
              <a:t>tra i diversi ordinamenti rispetto a questioni moralmente o eticamente sensibili, il margine di apprezzamento spettante agli Stati è ampio, ma tale margine si riduce progressivamente, quando entra in gioco la discriminazione fondata su ragioni di orientamento sessuale, dato che, tra l’altro, il sistema austriaco ammette l’adozione da parte di un </a:t>
            </a:r>
            <a:r>
              <a:rPr lang="it-IT" i="1" dirty="0"/>
              <a:t>single</a:t>
            </a:r>
            <a:r>
              <a:rPr lang="it-IT" dirty="0"/>
              <a:t>, anche se omosessuale e </a:t>
            </a:r>
            <a:r>
              <a:rPr lang="it-IT" b="1" dirty="0"/>
              <a:t>riconosce così potenzialmente che un minore possa vivere all’interno di una coppia omosessuale.</a:t>
            </a:r>
            <a:endParaRPr lang="it-IT" b="1" i="1" dirty="0"/>
          </a:p>
          <a:p>
            <a:pPr algn="just"/>
            <a:endParaRPr lang="it-IT" dirty="0"/>
          </a:p>
        </p:txBody>
      </p:sp>
      <p:sp>
        <p:nvSpPr>
          <p:cNvPr id="4" name="Segnaposto numero diapositiva 3"/>
          <p:cNvSpPr>
            <a:spLocks noGrp="1"/>
          </p:cNvSpPr>
          <p:nvPr>
            <p:ph type="sldNum" sz="quarter" idx="12"/>
          </p:nvPr>
        </p:nvSpPr>
        <p:spPr/>
        <p:txBody>
          <a:bodyPr/>
          <a:lstStyle/>
          <a:p>
            <a:fld id="{C2936F67-622E-C142-8287-23FACB77C044}" type="slidenum">
              <a:rPr lang="it-IT" smtClean="0"/>
              <a:pPr/>
              <a:t>33</a:t>
            </a:fld>
            <a:endParaRPr lang="it-IT"/>
          </a:p>
        </p:txBody>
      </p:sp>
    </p:spTree>
    <p:extLst>
      <p:ext uri="{BB962C8B-B14F-4D97-AF65-F5344CB8AC3E}">
        <p14:creationId xmlns:p14="http://schemas.microsoft.com/office/powerpoint/2010/main" val="739978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7604" y="0"/>
            <a:ext cx="9116395" cy="1932803"/>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pPr algn="just"/>
            <a:r>
              <a:rPr lang="it-IT" dirty="0"/>
              <a:t>ORIENTAMENTO CORTE EUROPEA RELATIVO ALLA PROCREAZIONE ASSISTITA</a:t>
            </a:r>
          </a:p>
        </p:txBody>
      </p:sp>
      <p:sp>
        <p:nvSpPr>
          <p:cNvPr id="3" name="Segnaposto contenuto 2"/>
          <p:cNvSpPr>
            <a:spLocks noGrp="1"/>
          </p:cNvSpPr>
          <p:nvPr>
            <p:ph idx="1"/>
          </p:nvPr>
        </p:nvSpPr>
        <p:spPr>
          <a:xfrm>
            <a:off x="27604" y="2208917"/>
            <a:ext cx="8659196" cy="4512557"/>
          </a:xfrm>
        </p:spPr>
        <p:txBody>
          <a:bodyPr>
            <a:normAutofit fontScale="92500" lnSpcReduction="10000"/>
          </a:bodyPr>
          <a:lstStyle/>
          <a:p>
            <a:pPr algn="just"/>
            <a:r>
              <a:rPr lang="it-IT" dirty="0" err="1"/>
              <a:t>Dickson</a:t>
            </a:r>
            <a:r>
              <a:rPr lang="it-IT" dirty="0"/>
              <a:t> v. Regno Unito (18.4.2006): La Corte europea ha dimostrato particolare cautela nella valutazione dell’interesse del minore, come in quello in cui non ha riscontrato la violazione dell’art. 8 della CEDU, relativamente a una negata possibilità di accesso alle tecniche di procreazione artificiale a una coppia inglese costituita da un detenuto quarantenne e da una donna più matura che alla fine della pena detentiva del compagno avrebbe avuto 51 anni</a:t>
            </a:r>
            <a:r>
              <a:rPr lang="en-GB" dirty="0"/>
              <a:t>.</a:t>
            </a:r>
            <a:endParaRPr lang="it-IT" dirty="0"/>
          </a:p>
        </p:txBody>
      </p:sp>
      <p:sp>
        <p:nvSpPr>
          <p:cNvPr id="4" name="Segnaposto numero diapositiva 3"/>
          <p:cNvSpPr>
            <a:spLocks noGrp="1"/>
          </p:cNvSpPr>
          <p:nvPr>
            <p:ph type="sldNum" sz="quarter" idx="12"/>
          </p:nvPr>
        </p:nvSpPr>
        <p:spPr/>
        <p:txBody>
          <a:bodyPr/>
          <a:lstStyle/>
          <a:p>
            <a:fld id="{C2936F67-622E-C142-8287-23FACB77C044}" type="slidenum">
              <a:rPr lang="it-IT" smtClean="0"/>
              <a:pPr/>
              <a:t>34</a:t>
            </a:fld>
            <a:endParaRPr lang="it-IT"/>
          </a:p>
        </p:txBody>
      </p:sp>
    </p:spTree>
    <p:extLst>
      <p:ext uri="{BB962C8B-B14F-4D97-AF65-F5344CB8AC3E}">
        <p14:creationId xmlns:p14="http://schemas.microsoft.com/office/powerpoint/2010/main" val="422148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7604" y="0"/>
            <a:ext cx="9116395" cy="1932803"/>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pPr algn="just"/>
            <a:r>
              <a:rPr lang="it-IT" dirty="0"/>
              <a:t>ORIENTAMENTO CORTE EUROPEA RELATIVO ALLA PROCREAZIONE ASSISTITA</a:t>
            </a:r>
          </a:p>
        </p:txBody>
      </p:sp>
      <p:sp>
        <p:nvSpPr>
          <p:cNvPr id="3" name="Segnaposto contenuto 2"/>
          <p:cNvSpPr>
            <a:spLocks noGrp="1"/>
          </p:cNvSpPr>
          <p:nvPr>
            <p:ph idx="1"/>
          </p:nvPr>
        </p:nvSpPr>
        <p:spPr>
          <a:xfrm>
            <a:off x="27604" y="2208917"/>
            <a:ext cx="8659196" cy="4512557"/>
          </a:xfrm>
        </p:spPr>
        <p:txBody>
          <a:bodyPr>
            <a:normAutofit/>
          </a:bodyPr>
          <a:lstStyle/>
          <a:p>
            <a:pPr algn="just"/>
            <a:r>
              <a:rPr lang="it-IT" dirty="0"/>
              <a:t>Decisiva, in tal caso, la considerazione che concedere tale possibilità a un detenuto avrebbe significato negare a un minore una vita familiare normale, considerando appunto la situazione del padre nei suoi primi anni di vita. </a:t>
            </a:r>
          </a:p>
        </p:txBody>
      </p:sp>
      <p:sp>
        <p:nvSpPr>
          <p:cNvPr id="4" name="Segnaposto numero diapositiva 3"/>
          <p:cNvSpPr>
            <a:spLocks noGrp="1"/>
          </p:cNvSpPr>
          <p:nvPr>
            <p:ph type="sldNum" sz="quarter" idx="12"/>
          </p:nvPr>
        </p:nvSpPr>
        <p:spPr/>
        <p:txBody>
          <a:bodyPr/>
          <a:lstStyle/>
          <a:p>
            <a:fld id="{C2936F67-622E-C142-8287-23FACB77C044}" type="slidenum">
              <a:rPr lang="it-IT" smtClean="0"/>
              <a:pPr/>
              <a:t>35</a:t>
            </a:fld>
            <a:endParaRPr lang="it-IT"/>
          </a:p>
        </p:txBody>
      </p:sp>
    </p:spTree>
    <p:extLst>
      <p:ext uri="{BB962C8B-B14F-4D97-AF65-F5344CB8AC3E}">
        <p14:creationId xmlns:p14="http://schemas.microsoft.com/office/powerpoint/2010/main" val="1089466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7604" y="0"/>
            <a:ext cx="9116395" cy="1932803"/>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pPr algn="just"/>
            <a:r>
              <a:rPr lang="it-IT" dirty="0"/>
              <a:t>ORIENTAMENTO CORTE EUROPEA RELATIVO ALLA PROCREAZIONE ASSISTITA</a:t>
            </a:r>
          </a:p>
        </p:txBody>
      </p:sp>
      <p:sp>
        <p:nvSpPr>
          <p:cNvPr id="3" name="Segnaposto contenuto 2"/>
          <p:cNvSpPr>
            <a:spLocks noGrp="1"/>
          </p:cNvSpPr>
          <p:nvPr>
            <p:ph idx="1"/>
          </p:nvPr>
        </p:nvSpPr>
        <p:spPr>
          <a:xfrm>
            <a:off x="27604" y="2208917"/>
            <a:ext cx="8659196" cy="4512557"/>
          </a:xfrm>
        </p:spPr>
        <p:txBody>
          <a:bodyPr>
            <a:normAutofit/>
          </a:bodyPr>
          <a:lstStyle/>
          <a:p>
            <a:pPr algn="just"/>
            <a:r>
              <a:rPr lang="it-IT" dirty="0"/>
              <a:t>Nel regolare questioni attinenti alla procreazione medicalmente assistita. La Corte, pur riconoscendo che tale margine si assottiglia quando un aspetto essenziale della vita dell'individuo è coinvolto (e quello di formare una famiglia attraverso il concepimento di un figlio rientra certamente tra questi)</a:t>
            </a:r>
            <a:r>
              <a:rPr lang="mr-IN" dirty="0"/>
              <a:t>…</a:t>
            </a:r>
            <a:r>
              <a:rPr lang="it-IT" dirty="0"/>
              <a:t>..</a:t>
            </a:r>
          </a:p>
        </p:txBody>
      </p:sp>
      <p:sp>
        <p:nvSpPr>
          <p:cNvPr id="4" name="Segnaposto numero diapositiva 3"/>
          <p:cNvSpPr>
            <a:spLocks noGrp="1"/>
          </p:cNvSpPr>
          <p:nvPr>
            <p:ph type="sldNum" sz="quarter" idx="12"/>
          </p:nvPr>
        </p:nvSpPr>
        <p:spPr/>
        <p:txBody>
          <a:bodyPr/>
          <a:lstStyle/>
          <a:p>
            <a:fld id="{C2936F67-622E-C142-8287-23FACB77C044}" type="slidenum">
              <a:rPr lang="it-IT" smtClean="0"/>
              <a:pPr/>
              <a:t>36</a:t>
            </a:fld>
            <a:endParaRPr lang="it-IT" dirty="0"/>
          </a:p>
        </p:txBody>
      </p:sp>
    </p:spTree>
    <p:extLst>
      <p:ext uri="{BB962C8B-B14F-4D97-AF65-F5344CB8AC3E}">
        <p14:creationId xmlns:p14="http://schemas.microsoft.com/office/powerpoint/2010/main" val="4168015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7604" y="0"/>
            <a:ext cx="9116395" cy="1932803"/>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pPr algn="just"/>
            <a:r>
              <a:rPr lang="it-IT" dirty="0"/>
              <a:t>ORIENTAMENTO CORTE EUROPEA RELATIVO ALLA PROCREAZIONE ASSISTITA</a:t>
            </a:r>
          </a:p>
        </p:txBody>
      </p:sp>
      <p:sp>
        <p:nvSpPr>
          <p:cNvPr id="3" name="Segnaposto contenuto 2"/>
          <p:cNvSpPr>
            <a:spLocks noGrp="1"/>
          </p:cNvSpPr>
          <p:nvPr>
            <p:ph idx="1"/>
          </p:nvPr>
        </p:nvSpPr>
        <p:spPr>
          <a:xfrm>
            <a:off x="27604" y="2208917"/>
            <a:ext cx="8659196" cy="4512557"/>
          </a:xfrm>
        </p:spPr>
        <p:txBody>
          <a:bodyPr>
            <a:normAutofit lnSpcReduction="10000"/>
          </a:bodyPr>
          <a:lstStyle/>
          <a:p>
            <a:pPr algn="just"/>
            <a:r>
              <a:rPr lang="mr-IN" dirty="0"/>
              <a:t>…</a:t>
            </a:r>
            <a:r>
              <a:rPr lang="it-IT" dirty="0"/>
              <a:t>..ribadisce che, qualora la questione interessi aspetti etico-sociali particolarmente sensibili, lo stesso margine di discrezionalità goduto dagli Stati nel bilanciare interessi pubblici e privati concorrenti non può che allargarsi, anche alla luce della rilevata mancanza, sul piano europeo, di un consenso in materia di fecondazione assistita eterologa o di utilizzo di «madri in affitto» e della rapida evoluzione della scienza al riguardo..</a:t>
            </a:r>
          </a:p>
        </p:txBody>
      </p:sp>
      <p:sp>
        <p:nvSpPr>
          <p:cNvPr id="4" name="Segnaposto numero diapositiva 3"/>
          <p:cNvSpPr>
            <a:spLocks noGrp="1"/>
          </p:cNvSpPr>
          <p:nvPr>
            <p:ph type="sldNum" sz="quarter" idx="12"/>
          </p:nvPr>
        </p:nvSpPr>
        <p:spPr/>
        <p:txBody>
          <a:bodyPr/>
          <a:lstStyle/>
          <a:p>
            <a:fld id="{C2936F67-622E-C142-8287-23FACB77C044}" type="slidenum">
              <a:rPr lang="it-IT" smtClean="0"/>
              <a:pPr/>
              <a:t>37</a:t>
            </a:fld>
            <a:endParaRPr lang="it-IT"/>
          </a:p>
        </p:txBody>
      </p:sp>
    </p:spTree>
    <p:extLst>
      <p:ext uri="{BB962C8B-B14F-4D97-AF65-F5344CB8AC3E}">
        <p14:creationId xmlns:p14="http://schemas.microsoft.com/office/powerpoint/2010/main" val="543964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7604" y="0"/>
            <a:ext cx="9116395" cy="1932803"/>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pPr algn="just"/>
            <a:r>
              <a:rPr lang="it-IT" dirty="0"/>
              <a:t>ORIENTAMENTO CORTE EUROPEA RELATIVO ALLA PROCREAZIONE ASSISTITA</a:t>
            </a:r>
          </a:p>
        </p:txBody>
      </p:sp>
      <p:sp>
        <p:nvSpPr>
          <p:cNvPr id="3" name="Segnaposto contenuto 2"/>
          <p:cNvSpPr>
            <a:spLocks noGrp="1"/>
          </p:cNvSpPr>
          <p:nvPr>
            <p:ph idx="1"/>
          </p:nvPr>
        </p:nvSpPr>
        <p:spPr>
          <a:xfrm>
            <a:off x="27604" y="2208917"/>
            <a:ext cx="8659196" cy="4512557"/>
          </a:xfrm>
        </p:spPr>
        <p:txBody>
          <a:bodyPr>
            <a:normAutofit fontScale="92500" lnSpcReduction="10000"/>
          </a:bodyPr>
          <a:lstStyle/>
          <a:p>
            <a:pPr algn="just"/>
            <a:r>
              <a:rPr lang="it-IT" dirty="0"/>
              <a:t>La sentenza del 25.1.2015 nel caso </a:t>
            </a:r>
            <a:r>
              <a:rPr lang="it-IT" i="1" dirty="0"/>
              <a:t>Paradiso e Campanelli c. Italia</a:t>
            </a:r>
            <a:r>
              <a:rPr lang="it-IT" dirty="0"/>
              <a:t> (proposto con ricorso del 27 aprile 2012) riguarda una coppia italiana che non ha ottenuto la trascrizione dell’atto di nascita del minore nato in Russia, tramite contratto di maternità surrogata, in ragione del fatto che, non essendoci alcun legame biologico tra i genitori e il minore, l’ufficiale di stato civile ha rilevato la non corrispondenza, entro il certificato da trascrivere, dei nomi dei genitori biologici.</a:t>
            </a:r>
          </a:p>
          <a:p>
            <a:endParaRPr lang="it-IT" dirty="0"/>
          </a:p>
        </p:txBody>
      </p:sp>
      <p:sp>
        <p:nvSpPr>
          <p:cNvPr id="4" name="Segnaposto numero diapositiva 3"/>
          <p:cNvSpPr>
            <a:spLocks noGrp="1"/>
          </p:cNvSpPr>
          <p:nvPr>
            <p:ph type="sldNum" sz="quarter" idx="12"/>
          </p:nvPr>
        </p:nvSpPr>
        <p:spPr/>
        <p:txBody>
          <a:bodyPr/>
          <a:lstStyle/>
          <a:p>
            <a:fld id="{C2936F67-622E-C142-8287-23FACB77C044}" type="slidenum">
              <a:rPr lang="it-IT" smtClean="0"/>
              <a:pPr/>
              <a:t>38</a:t>
            </a:fld>
            <a:endParaRPr lang="it-IT"/>
          </a:p>
        </p:txBody>
      </p:sp>
    </p:spTree>
    <p:extLst>
      <p:ext uri="{BB962C8B-B14F-4D97-AF65-F5344CB8AC3E}">
        <p14:creationId xmlns:p14="http://schemas.microsoft.com/office/powerpoint/2010/main" val="3426481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7604" y="0"/>
            <a:ext cx="9116395" cy="1932803"/>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pPr algn="just"/>
            <a:r>
              <a:rPr lang="it-IT" dirty="0"/>
              <a:t>ORIENTAMENTO CORTE EUROPEA RELATIVO ALLA PROCREAZIONE ASSISTITA</a:t>
            </a:r>
          </a:p>
        </p:txBody>
      </p:sp>
      <p:sp>
        <p:nvSpPr>
          <p:cNvPr id="3" name="Segnaposto contenuto 2"/>
          <p:cNvSpPr>
            <a:spLocks noGrp="1"/>
          </p:cNvSpPr>
          <p:nvPr>
            <p:ph idx="1"/>
          </p:nvPr>
        </p:nvSpPr>
        <p:spPr>
          <a:xfrm>
            <a:off x="27604" y="2208917"/>
            <a:ext cx="8659196" cy="4512557"/>
          </a:xfrm>
        </p:spPr>
        <p:txBody>
          <a:bodyPr>
            <a:normAutofit/>
          </a:bodyPr>
          <a:lstStyle/>
          <a:p>
            <a:pPr algn="just"/>
            <a:r>
              <a:rPr lang="it-IT" dirty="0"/>
              <a:t>Nella sentenza </a:t>
            </a:r>
            <a:r>
              <a:rPr lang="it-IT" i="1" dirty="0"/>
              <a:t>Campanelli</a:t>
            </a:r>
            <a:r>
              <a:rPr lang="it-IT" dirty="0"/>
              <a:t>, La Corte riconosce la violazione del diritto alla vita privata e familiare dei genitori, ma in ragione del superiore interesse del minore, nel frattempo collocato presso una famiglia affidataria, ritiene opportuno non modificare tale affidamento attribuendolo agli aspiranti genitori, contraenti della surroga di maternità. </a:t>
            </a:r>
          </a:p>
        </p:txBody>
      </p:sp>
      <p:sp>
        <p:nvSpPr>
          <p:cNvPr id="4" name="Segnaposto numero diapositiva 3"/>
          <p:cNvSpPr>
            <a:spLocks noGrp="1"/>
          </p:cNvSpPr>
          <p:nvPr>
            <p:ph type="sldNum" sz="quarter" idx="12"/>
          </p:nvPr>
        </p:nvSpPr>
        <p:spPr/>
        <p:txBody>
          <a:bodyPr/>
          <a:lstStyle/>
          <a:p>
            <a:fld id="{C2936F67-622E-C142-8287-23FACB77C044}" type="slidenum">
              <a:rPr lang="it-IT" smtClean="0"/>
              <a:pPr/>
              <a:t>39</a:t>
            </a:fld>
            <a:endParaRPr lang="it-IT"/>
          </a:p>
        </p:txBody>
      </p:sp>
    </p:spTree>
    <p:extLst>
      <p:ext uri="{BB962C8B-B14F-4D97-AF65-F5344CB8AC3E}">
        <p14:creationId xmlns:p14="http://schemas.microsoft.com/office/powerpoint/2010/main" val="3755470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7"/>
            <a:ext cx="8229600" cy="1695257"/>
          </a:xfr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pPr algn="just"/>
            <a:r>
              <a:rPr lang="it-IT" dirty="0"/>
              <a:t>PROCREAZIONE MEDICALMENTE ASSISTITA</a:t>
            </a:r>
          </a:p>
        </p:txBody>
      </p:sp>
      <p:sp>
        <p:nvSpPr>
          <p:cNvPr id="3" name="Segnaposto contenuto 2"/>
          <p:cNvSpPr>
            <a:spLocks noGrp="1"/>
          </p:cNvSpPr>
          <p:nvPr>
            <p:ph idx="1"/>
          </p:nvPr>
        </p:nvSpPr>
        <p:spPr>
          <a:xfrm>
            <a:off x="457200" y="2264140"/>
            <a:ext cx="8229600" cy="4092209"/>
          </a:xfrm>
        </p:spPr>
        <p:txBody>
          <a:bodyPr>
            <a:normAutofit/>
          </a:bodyPr>
          <a:lstStyle/>
          <a:p>
            <a:pPr algn="just"/>
            <a:r>
              <a:rPr lang="it-IT" dirty="0"/>
              <a:t>Discipline diverse in Stati diversi</a:t>
            </a:r>
          </a:p>
          <a:p>
            <a:pPr algn="just"/>
            <a:r>
              <a:rPr lang="it-IT" dirty="0"/>
              <a:t>Fecondazione eterologa, omologa, surrogazione di maternità…</a:t>
            </a:r>
          </a:p>
        </p:txBody>
      </p:sp>
      <p:sp>
        <p:nvSpPr>
          <p:cNvPr id="4" name="Segnaposto numero diapositiva 3"/>
          <p:cNvSpPr>
            <a:spLocks noGrp="1"/>
          </p:cNvSpPr>
          <p:nvPr>
            <p:ph type="sldNum" sz="quarter" idx="12"/>
          </p:nvPr>
        </p:nvSpPr>
        <p:spPr/>
        <p:txBody>
          <a:bodyPr/>
          <a:lstStyle/>
          <a:p>
            <a:fld id="{C2936F67-622E-C142-8287-23FACB77C044}" type="slidenum">
              <a:rPr lang="it-IT" smtClean="0"/>
              <a:pPr/>
              <a:t>4</a:t>
            </a:fld>
            <a:endParaRPr lang="it-IT"/>
          </a:p>
        </p:txBody>
      </p:sp>
    </p:spTree>
    <p:extLst>
      <p:ext uri="{BB962C8B-B14F-4D97-AF65-F5344CB8AC3E}">
        <p14:creationId xmlns:p14="http://schemas.microsoft.com/office/powerpoint/2010/main" val="388925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7604" y="0"/>
            <a:ext cx="9116395" cy="1932803"/>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pPr algn="just"/>
            <a:r>
              <a:rPr lang="it-IT" dirty="0"/>
              <a:t>ORIENTAMENTO CORTE EUROPEA RELATIVO ALLA PROCREAZIONE ASSISTITA</a:t>
            </a:r>
          </a:p>
        </p:txBody>
      </p:sp>
      <p:sp>
        <p:nvSpPr>
          <p:cNvPr id="3" name="Segnaposto contenuto 2"/>
          <p:cNvSpPr>
            <a:spLocks noGrp="1"/>
          </p:cNvSpPr>
          <p:nvPr>
            <p:ph idx="1"/>
          </p:nvPr>
        </p:nvSpPr>
        <p:spPr>
          <a:xfrm>
            <a:off x="27604" y="2208917"/>
            <a:ext cx="8659196" cy="4512557"/>
          </a:xfrm>
        </p:spPr>
        <p:txBody>
          <a:bodyPr>
            <a:normAutofit/>
          </a:bodyPr>
          <a:lstStyle/>
          <a:p>
            <a:pPr algn="just"/>
            <a:r>
              <a:rPr lang="it-IT" dirty="0"/>
              <a:t>Una coppia di coniugi italiani aveva concluso un contratto di surroga di maternità con la società </a:t>
            </a:r>
            <a:r>
              <a:rPr lang="it-IT" i="1" dirty="0" err="1"/>
              <a:t>Rosjurconsulting</a:t>
            </a:r>
            <a:r>
              <a:rPr lang="it-IT" dirty="0"/>
              <a:t> di Mosca; alla nascita del minore, la madre surrogata esprime per iscritto il consenso a che il nato sia registrato come figlio dei coniugi italiani.</a:t>
            </a:r>
          </a:p>
        </p:txBody>
      </p:sp>
      <p:sp>
        <p:nvSpPr>
          <p:cNvPr id="4" name="Segnaposto numero diapositiva 3"/>
          <p:cNvSpPr>
            <a:spLocks noGrp="1"/>
          </p:cNvSpPr>
          <p:nvPr>
            <p:ph type="sldNum" sz="quarter" idx="12"/>
          </p:nvPr>
        </p:nvSpPr>
        <p:spPr/>
        <p:txBody>
          <a:bodyPr/>
          <a:lstStyle/>
          <a:p>
            <a:fld id="{C2936F67-622E-C142-8287-23FACB77C044}" type="slidenum">
              <a:rPr lang="it-IT" smtClean="0"/>
              <a:pPr/>
              <a:t>40</a:t>
            </a:fld>
            <a:endParaRPr lang="it-IT"/>
          </a:p>
        </p:txBody>
      </p:sp>
    </p:spTree>
    <p:extLst>
      <p:ext uri="{BB962C8B-B14F-4D97-AF65-F5344CB8AC3E}">
        <p14:creationId xmlns:p14="http://schemas.microsoft.com/office/powerpoint/2010/main" val="3306665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7604" y="0"/>
            <a:ext cx="9116395" cy="1932803"/>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pPr algn="just"/>
            <a:r>
              <a:rPr lang="it-IT" dirty="0"/>
              <a:t>ORIENTAMENTO CORTE EUROPEA RELATIVO ALLA PROCREAZIONE ASSISTITA</a:t>
            </a:r>
          </a:p>
        </p:txBody>
      </p:sp>
      <p:sp>
        <p:nvSpPr>
          <p:cNvPr id="3" name="Segnaposto contenuto 2"/>
          <p:cNvSpPr>
            <a:spLocks noGrp="1"/>
          </p:cNvSpPr>
          <p:nvPr>
            <p:ph idx="1"/>
          </p:nvPr>
        </p:nvSpPr>
        <p:spPr>
          <a:xfrm>
            <a:off x="27604" y="2208917"/>
            <a:ext cx="8659196" cy="4512557"/>
          </a:xfrm>
        </p:spPr>
        <p:txBody>
          <a:bodyPr>
            <a:normAutofit fontScale="92500" lnSpcReduction="10000"/>
          </a:bodyPr>
          <a:lstStyle/>
          <a:p>
            <a:pPr algn="just"/>
            <a:r>
              <a:rPr lang="it-IT" dirty="0"/>
              <a:t>Il certificato di nascita russo, legalmente </a:t>
            </a:r>
            <a:r>
              <a:rPr lang="it-IT" dirty="0" err="1"/>
              <a:t>apostillato</a:t>
            </a:r>
            <a:r>
              <a:rPr lang="it-IT" dirty="0"/>
              <a:t> secondo la Convenzione dell’</a:t>
            </a:r>
            <a:r>
              <a:rPr lang="it-IT" dirty="0" err="1"/>
              <a:t>Aja</a:t>
            </a:r>
            <a:r>
              <a:rPr lang="it-IT" dirty="0"/>
              <a:t> del 5 ottobre 1961, attesta la nascita di Teodoro Campanelli il 27 febbraio 2011, ma non viene registrato dall’ufficio di stato civile del comune di residenza. In seguito a una segnalazione del consolato d’Italia a Mosca, che aveva fornito i documenti al minore per consentirgli di ritornare in Italia insieme ai coniugi Campanelli, si apre un procedimento per alterazione dello stato civile ai sensi dell’art. 567 </a:t>
            </a:r>
            <a:r>
              <a:rPr lang="it-IT" dirty="0" err="1"/>
              <a:t>c.pen</a:t>
            </a:r>
            <a:r>
              <a:rPr lang="it-IT" dirty="0"/>
              <a:t>., tuttora pendente</a:t>
            </a:r>
          </a:p>
        </p:txBody>
      </p:sp>
      <p:sp>
        <p:nvSpPr>
          <p:cNvPr id="4" name="Segnaposto numero diapositiva 3"/>
          <p:cNvSpPr>
            <a:spLocks noGrp="1"/>
          </p:cNvSpPr>
          <p:nvPr>
            <p:ph type="sldNum" sz="quarter" idx="12"/>
          </p:nvPr>
        </p:nvSpPr>
        <p:spPr/>
        <p:txBody>
          <a:bodyPr/>
          <a:lstStyle/>
          <a:p>
            <a:fld id="{C2936F67-622E-C142-8287-23FACB77C044}" type="slidenum">
              <a:rPr lang="it-IT" smtClean="0"/>
              <a:pPr/>
              <a:t>41</a:t>
            </a:fld>
            <a:endParaRPr lang="it-IT"/>
          </a:p>
        </p:txBody>
      </p:sp>
    </p:spTree>
    <p:extLst>
      <p:ext uri="{BB962C8B-B14F-4D97-AF65-F5344CB8AC3E}">
        <p14:creationId xmlns:p14="http://schemas.microsoft.com/office/powerpoint/2010/main" val="3959232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7604" y="0"/>
            <a:ext cx="9116395" cy="1932803"/>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pPr algn="just"/>
            <a:r>
              <a:rPr lang="it-IT" dirty="0"/>
              <a:t>ORIENTAMENTO CORTE EUROPEA RELATIVO ALLA PROCREAZIONE ASSISTITA</a:t>
            </a:r>
          </a:p>
        </p:txBody>
      </p:sp>
      <p:sp>
        <p:nvSpPr>
          <p:cNvPr id="3" name="Segnaposto contenuto 2"/>
          <p:cNvSpPr>
            <a:spLocks noGrp="1"/>
          </p:cNvSpPr>
          <p:nvPr>
            <p:ph idx="1"/>
          </p:nvPr>
        </p:nvSpPr>
        <p:spPr>
          <a:xfrm>
            <a:off x="27604" y="1932803"/>
            <a:ext cx="8659196" cy="4788671"/>
          </a:xfrm>
        </p:spPr>
        <p:txBody>
          <a:bodyPr>
            <a:normAutofit fontScale="92500" lnSpcReduction="20000"/>
          </a:bodyPr>
          <a:lstStyle/>
          <a:p>
            <a:pPr algn="just"/>
            <a:r>
              <a:rPr lang="it-IT" dirty="0"/>
              <a:t>Il 5 maggio 2011 si apre inoltre una procedura di adottabilità del minore dinanzi al tribunale dei minori di Campobasso, e nell’ambito della stessa viene nominato un curatore speciale del minore secondo quanto prevede l’art. 8 della l. 184/1983;  quest’ultimo chiede di sospendere l’autorità genitoriale dei Campanelli, in un procedimento ex art. 10 § 3 della l. 184/1983, nell’ambito del quale si accerta anche l’inesistenza di legami biologici tra i genitori e il minore nato, e in ragione anche della deliberata elusione della disciplina sull’adozione l’inidoneità degli stessi alla cura del minore</a:t>
            </a:r>
          </a:p>
        </p:txBody>
      </p:sp>
      <p:sp>
        <p:nvSpPr>
          <p:cNvPr id="4" name="Segnaposto numero diapositiva 3"/>
          <p:cNvSpPr>
            <a:spLocks noGrp="1"/>
          </p:cNvSpPr>
          <p:nvPr>
            <p:ph type="sldNum" sz="quarter" idx="12"/>
          </p:nvPr>
        </p:nvSpPr>
        <p:spPr/>
        <p:txBody>
          <a:bodyPr/>
          <a:lstStyle/>
          <a:p>
            <a:fld id="{C2936F67-622E-C142-8287-23FACB77C044}" type="slidenum">
              <a:rPr lang="it-IT" smtClean="0"/>
              <a:pPr/>
              <a:t>42</a:t>
            </a:fld>
            <a:endParaRPr lang="it-IT"/>
          </a:p>
        </p:txBody>
      </p:sp>
    </p:spTree>
    <p:extLst>
      <p:ext uri="{BB962C8B-B14F-4D97-AF65-F5344CB8AC3E}">
        <p14:creationId xmlns:p14="http://schemas.microsoft.com/office/powerpoint/2010/main" val="94011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7604" y="0"/>
            <a:ext cx="9116395" cy="1932803"/>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pPr algn="just"/>
            <a:r>
              <a:rPr lang="it-IT" dirty="0"/>
              <a:t>ORIENTAMENTO CORTE EUROPEA RELATIVO ALLA PROCREAZIONE ASSISTITA</a:t>
            </a:r>
          </a:p>
        </p:txBody>
      </p:sp>
      <p:sp>
        <p:nvSpPr>
          <p:cNvPr id="3" name="Segnaposto contenuto 2"/>
          <p:cNvSpPr>
            <a:spLocks noGrp="1"/>
          </p:cNvSpPr>
          <p:nvPr>
            <p:ph idx="1"/>
          </p:nvPr>
        </p:nvSpPr>
        <p:spPr>
          <a:xfrm>
            <a:off x="27604" y="2208917"/>
            <a:ext cx="8659196" cy="4512557"/>
          </a:xfrm>
        </p:spPr>
        <p:txBody>
          <a:bodyPr>
            <a:normAutofit fontScale="77500" lnSpcReduction="20000"/>
          </a:bodyPr>
          <a:lstStyle/>
          <a:p>
            <a:pPr algn="just"/>
            <a:r>
              <a:rPr lang="it-IT" dirty="0"/>
              <a:t>La Corte d’Appello di Campobasso, pronunciandosi sulla mancata trascrizione del certificato di nascita russo, ritenuta legittima per contrasto con l’ordine pubblico di un certificato falso, accoglie la domanda del pubblico ministero di formare un nuovo atto di nascita nel quale il minore sia indicato come figlio di ignoti, nato a Mosca il 27 febbraio 2011, e gli sia attribuito un nuovo nome (ex </a:t>
            </a:r>
            <a:r>
              <a:rPr lang="it-IT" dirty="0" err="1"/>
              <a:t>d.P.R.</a:t>
            </a:r>
            <a:r>
              <a:rPr lang="it-IT" dirty="0"/>
              <a:t> n. 396/2000). </a:t>
            </a:r>
          </a:p>
          <a:p>
            <a:pPr algn="just"/>
            <a:r>
              <a:rPr lang="it-IT" dirty="0"/>
              <a:t>I coniugi Campanelli si rivolgono alla Corte di Strasburgo lamentando, per conto del minore, che l’impossibilità di ottenere il riconoscimento della filiazione accertata all’estero e l’allontanamento stabilito dalle giurisdizioni italiane si configurino come violazioni dell’art. 8 CEDU (nonché degli artt. 6 e 14). </a:t>
            </a:r>
          </a:p>
        </p:txBody>
      </p:sp>
      <p:sp>
        <p:nvSpPr>
          <p:cNvPr id="4" name="Segnaposto numero diapositiva 3"/>
          <p:cNvSpPr>
            <a:spLocks noGrp="1"/>
          </p:cNvSpPr>
          <p:nvPr>
            <p:ph type="sldNum" sz="quarter" idx="12"/>
          </p:nvPr>
        </p:nvSpPr>
        <p:spPr/>
        <p:txBody>
          <a:bodyPr/>
          <a:lstStyle/>
          <a:p>
            <a:fld id="{C2936F67-622E-C142-8287-23FACB77C044}" type="slidenum">
              <a:rPr lang="it-IT" smtClean="0"/>
              <a:pPr/>
              <a:t>43</a:t>
            </a:fld>
            <a:endParaRPr lang="it-IT"/>
          </a:p>
        </p:txBody>
      </p:sp>
    </p:spTree>
    <p:extLst>
      <p:ext uri="{BB962C8B-B14F-4D97-AF65-F5344CB8AC3E}">
        <p14:creationId xmlns:p14="http://schemas.microsoft.com/office/powerpoint/2010/main" val="342667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7604" y="0"/>
            <a:ext cx="9116395" cy="1932803"/>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pPr algn="just"/>
            <a:r>
              <a:rPr lang="it-IT" dirty="0"/>
              <a:t>ORIENTAMENTO CORTE EUROPEA RELATIVO ALLA PROCREAZIONE ASSISTITA</a:t>
            </a:r>
          </a:p>
        </p:txBody>
      </p:sp>
      <p:sp>
        <p:nvSpPr>
          <p:cNvPr id="3" name="Segnaposto contenuto 2"/>
          <p:cNvSpPr>
            <a:spLocks noGrp="1"/>
          </p:cNvSpPr>
          <p:nvPr>
            <p:ph idx="1"/>
          </p:nvPr>
        </p:nvSpPr>
        <p:spPr>
          <a:xfrm>
            <a:off x="27604" y="2208917"/>
            <a:ext cx="8659196" cy="4512557"/>
          </a:xfrm>
        </p:spPr>
        <p:txBody>
          <a:bodyPr>
            <a:normAutofit/>
          </a:bodyPr>
          <a:lstStyle/>
          <a:p>
            <a:pPr algn="just"/>
            <a:r>
              <a:rPr lang="it-IT" dirty="0"/>
              <a:t>La Corte EDU ritiene l’allontanamento disposto dalle autorità italiane contrario all’art. 8 CEDU per le conseguenze pregiudizievoli rispetto all’identità personale del minore, ma non autorizza l’affidamento del minore in quanto già inserito in un nuovo </a:t>
            </a:r>
            <a:r>
              <a:rPr lang="it-IT"/>
              <a:t>contesto familiare.</a:t>
            </a:r>
            <a:endParaRPr lang="it-IT" dirty="0"/>
          </a:p>
        </p:txBody>
      </p:sp>
      <p:sp>
        <p:nvSpPr>
          <p:cNvPr id="4" name="Segnaposto numero diapositiva 3"/>
          <p:cNvSpPr>
            <a:spLocks noGrp="1"/>
          </p:cNvSpPr>
          <p:nvPr>
            <p:ph type="sldNum" sz="quarter" idx="12"/>
          </p:nvPr>
        </p:nvSpPr>
        <p:spPr/>
        <p:txBody>
          <a:bodyPr/>
          <a:lstStyle/>
          <a:p>
            <a:fld id="{C2936F67-622E-C142-8287-23FACB77C044}" type="slidenum">
              <a:rPr lang="it-IT" smtClean="0"/>
              <a:pPr/>
              <a:t>44</a:t>
            </a:fld>
            <a:endParaRPr lang="it-IT"/>
          </a:p>
        </p:txBody>
      </p:sp>
    </p:spTree>
    <p:extLst>
      <p:ext uri="{BB962C8B-B14F-4D97-AF65-F5344CB8AC3E}">
        <p14:creationId xmlns:p14="http://schemas.microsoft.com/office/powerpoint/2010/main" val="1834762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7604" y="0"/>
            <a:ext cx="9116395" cy="1932803"/>
          </a:xfrm>
        </p:spPr>
        <p:style>
          <a:lnRef idx="2">
            <a:schemeClr val="accent1"/>
          </a:lnRef>
          <a:fillRef idx="1">
            <a:schemeClr val="lt1"/>
          </a:fillRef>
          <a:effectRef idx="0">
            <a:schemeClr val="accent1"/>
          </a:effectRef>
          <a:fontRef idx="minor">
            <a:schemeClr val="dk1"/>
          </a:fontRef>
        </p:style>
        <p:txBody>
          <a:bodyPr>
            <a:normAutofit fontScale="90000"/>
          </a:bodyPr>
          <a:lstStyle/>
          <a:p>
            <a:pPr algn="just"/>
            <a:r>
              <a:rPr lang="it-IT" dirty="0"/>
              <a:t>ORIENTAMENTO CORTE EUROPEA RELATIVO ALLA PROCREAZIONE ASSISTITA</a:t>
            </a:r>
          </a:p>
        </p:txBody>
      </p:sp>
      <p:graphicFrame>
        <p:nvGraphicFramePr>
          <p:cNvPr id="5" name="Segnaposto contenuto 4"/>
          <p:cNvGraphicFramePr>
            <a:graphicFrameLocks noGrp="1"/>
          </p:cNvGraphicFramePr>
          <p:nvPr>
            <p:ph idx="1"/>
            <p:extLst>
              <p:ext uri="{D42A27DB-BD31-4B8C-83A1-F6EECF244321}">
                <p14:modId xmlns:p14="http://schemas.microsoft.com/office/powerpoint/2010/main" val="3661202831"/>
              </p:ext>
            </p:extLst>
          </p:nvPr>
        </p:nvGraphicFramePr>
        <p:xfrm>
          <a:off x="27604" y="2208917"/>
          <a:ext cx="8659196" cy="4512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numero diapositiva 3"/>
          <p:cNvSpPr>
            <a:spLocks noGrp="1"/>
          </p:cNvSpPr>
          <p:nvPr>
            <p:ph type="sldNum" sz="quarter" idx="12"/>
          </p:nvPr>
        </p:nvSpPr>
        <p:spPr/>
        <p:txBody>
          <a:bodyPr/>
          <a:lstStyle/>
          <a:p>
            <a:fld id="{C2936F67-622E-C142-8287-23FACB77C044}" type="slidenum">
              <a:rPr lang="it-IT" smtClean="0"/>
              <a:pPr/>
              <a:t>45</a:t>
            </a:fld>
            <a:endParaRPr lang="it-IT"/>
          </a:p>
        </p:txBody>
      </p:sp>
    </p:spTree>
    <p:extLst>
      <p:ext uri="{BB962C8B-B14F-4D97-AF65-F5344CB8AC3E}">
        <p14:creationId xmlns:p14="http://schemas.microsoft.com/office/powerpoint/2010/main" val="38096844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7604" y="0"/>
            <a:ext cx="9116395" cy="1932803"/>
          </a:xfrm>
        </p:spPr>
        <p:style>
          <a:lnRef idx="2">
            <a:schemeClr val="accent1"/>
          </a:lnRef>
          <a:fillRef idx="1">
            <a:schemeClr val="lt1"/>
          </a:fillRef>
          <a:effectRef idx="0">
            <a:schemeClr val="accent1"/>
          </a:effectRef>
          <a:fontRef idx="minor">
            <a:schemeClr val="dk1"/>
          </a:fontRef>
        </p:style>
        <p:txBody>
          <a:bodyPr>
            <a:normAutofit/>
          </a:bodyPr>
          <a:lstStyle/>
          <a:p>
            <a:pPr algn="just"/>
            <a:r>
              <a:rPr lang="it-IT" dirty="0"/>
              <a:t>OSSERVAZIONI CONCLUSIVE</a:t>
            </a:r>
          </a:p>
        </p:txBody>
      </p:sp>
      <p:sp>
        <p:nvSpPr>
          <p:cNvPr id="3" name="Segnaposto contenuto 2"/>
          <p:cNvSpPr>
            <a:spLocks noGrp="1"/>
          </p:cNvSpPr>
          <p:nvPr>
            <p:ph idx="1"/>
          </p:nvPr>
        </p:nvSpPr>
        <p:spPr>
          <a:xfrm>
            <a:off x="27604" y="2208917"/>
            <a:ext cx="8659196" cy="4512557"/>
          </a:xfrm>
        </p:spPr>
        <p:txBody>
          <a:bodyPr>
            <a:normAutofit/>
          </a:bodyPr>
          <a:lstStyle/>
          <a:p>
            <a:pPr algn="just"/>
            <a:r>
              <a:rPr lang="it-IT" dirty="0"/>
              <a:t>Interesse superiore del minore? V. Interesse della collettività alla certezza dei rapporti giuridici?</a:t>
            </a:r>
          </a:p>
          <a:p>
            <a:pPr algn="just"/>
            <a:endParaRPr lang="it-IT" dirty="0"/>
          </a:p>
          <a:p>
            <a:pPr algn="just"/>
            <a:r>
              <a:rPr lang="it-IT" dirty="0"/>
              <a:t>Effetti sugli ordinamenti interni: diverse nozioni di ordine </a:t>
            </a:r>
            <a:r>
              <a:rPr lang="it-IT"/>
              <a:t>pubblico…</a:t>
            </a:r>
            <a:endParaRPr lang="it-IT" dirty="0"/>
          </a:p>
        </p:txBody>
      </p:sp>
      <p:sp>
        <p:nvSpPr>
          <p:cNvPr id="4" name="Segnaposto numero diapositiva 3"/>
          <p:cNvSpPr>
            <a:spLocks noGrp="1"/>
          </p:cNvSpPr>
          <p:nvPr>
            <p:ph type="sldNum" sz="quarter" idx="12"/>
          </p:nvPr>
        </p:nvSpPr>
        <p:spPr/>
        <p:txBody>
          <a:bodyPr/>
          <a:lstStyle/>
          <a:p>
            <a:fld id="{C2936F67-622E-C142-8287-23FACB77C044}" type="slidenum">
              <a:rPr lang="it-IT" smtClean="0"/>
              <a:pPr/>
              <a:t>46</a:t>
            </a:fld>
            <a:endParaRPr lang="it-IT"/>
          </a:p>
        </p:txBody>
      </p:sp>
      <p:pic>
        <p:nvPicPr>
          <p:cNvPr id="6" name="Immagine 5" descr="LS00329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508795" y="5226134"/>
            <a:ext cx="937048" cy="1631866"/>
          </a:xfrm>
          <a:prstGeom prst="rect">
            <a:avLst/>
          </a:prstGeom>
        </p:spPr>
      </p:pic>
    </p:spTree>
    <p:extLst>
      <p:ext uri="{BB962C8B-B14F-4D97-AF65-F5344CB8AC3E}">
        <p14:creationId xmlns:p14="http://schemas.microsoft.com/office/powerpoint/2010/main" val="86383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7"/>
            <a:ext cx="8229600" cy="1695257"/>
          </a:xfr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pPr algn="just"/>
            <a:r>
              <a:rPr lang="it-IT" dirty="0"/>
              <a:t>DISCIPLINA DELLA MATERNITA’ SURROGATA</a:t>
            </a:r>
          </a:p>
        </p:txBody>
      </p:sp>
      <p:sp>
        <p:nvSpPr>
          <p:cNvPr id="3" name="Segnaposto contenuto 2"/>
          <p:cNvSpPr>
            <a:spLocks noGrp="1"/>
          </p:cNvSpPr>
          <p:nvPr>
            <p:ph idx="1"/>
          </p:nvPr>
        </p:nvSpPr>
        <p:spPr>
          <a:xfrm>
            <a:off x="457200" y="2264140"/>
            <a:ext cx="8229600" cy="4092209"/>
          </a:xfrm>
        </p:spPr>
        <p:txBody>
          <a:bodyPr>
            <a:normAutofit/>
          </a:bodyPr>
          <a:lstStyle/>
          <a:p>
            <a:pPr algn="just"/>
            <a:r>
              <a:rPr lang="it-IT" dirty="0"/>
              <a:t>Condizione generale della maternità surrogata è: sterilità/incapacità a procreare</a:t>
            </a:r>
          </a:p>
        </p:txBody>
      </p:sp>
      <p:sp>
        <p:nvSpPr>
          <p:cNvPr id="4" name="Segnaposto numero diapositiva 3"/>
          <p:cNvSpPr>
            <a:spLocks noGrp="1"/>
          </p:cNvSpPr>
          <p:nvPr>
            <p:ph type="sldNum" sz="quarter" idx="12"/>
          </p:nvPr>
        </p:nvSpPr>
        <p:spPr/>
        <p:txBody>
          <a:bodyPr/>
          <a:lstStyle/>
          <a:p>
            <a:fld id="{C2936F67-622E-C142-8287-23FACB77C044}" type="slidenum">
              <a:rPr lang="it-IT" smtClean="0"/>
              <a:pPr/>
              <a:t>5</a:t>
            </a:fld>
            <a:endParaRPr lang="it-IT"/>
          </a:p>
        </p:txBody>
      </p:sp>
    </p:spTree>
    <p:extLst>
      <p:ext uri="{BB962C8B-B14F-4D97-AF65-F5344CB8AC3E}">
        <p14:creationId xmlns:p14="http://schemas.microsoft.com/office/powerpoint/2010/main" val="414985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7"/>
            <a:ext cx="8229600" cy="1695257"/>
          </a:xfrm>
        </p:spPr>
        <p:style>
          <a:lnRef idx="3">
            <a:schemeClr val="lt1"/>
          </a:lnRef>
          <a:fillRef idx="1">
            <a:schemeClr val="accent2"/>
          </a:fillRef>
          <a:effectRef idx="1">
            <a:schemeClr val="accent2"/>
          </a:effectRef>
          <a:fontRef idx="minor">
            <a:schemeClr val="lt1"/>
          </a:fontRef>
        </p:style>
        <p:txBody>
          <a:bodyPr>
            <a:normAutofit/>
          </a:bodyPr>
          <a:lstStyle/>
          <a:p>
            <a:pPr algn="just"/>
            <a:r>
              <a:rPr lang="it-IT" dirty="0"/>
              <a:t>IMPLICAZIONI PROBLEMATICHE: DIRITTO INTERNO</a:t>
            </a:r>
          </a:p>
        </p:txBody>
      </p:sp>
      <p:sp>
        <p:nvSpPr>
          <p:cNvPr id="3" name="Segnaposto contenuto 2"/>
          <p:cNvSpPr>
            <a:spLocks noGrp="1"/>
          </p:cNvSpPr>
          <p:nvPr>
            <p:ph idx="1"/>
          </p:nvPr>
        </p:nvSpPr>
        <p:spPr>
          <a:xfrm>
            <a:off x="457200" y="2264140"/>
            <a:ext cx="8229600" cy="4092209"/>
          </a:xfrm>
        </p:spPr>
        <p:txBody>
          <a:bodyPr>
            <a:normAutofit/>
          </a:bodyPr>
          <a:lstStyle/>
          <a:p>
            <a:pPr lvl="1" algn="just"/>
            <a:r>
              <a:rPr lang="it-IT" dirty="0"/>
              <a:t>Riconoscimento del rapporto genitoriale soprattutto nei paesi in cui vi è divieto della surrogazione di maternità, come ad es. in Italia per effetto della l. 19.2.2004 n. 40, o in Spagna</a:t>
            </a:r>
          </a:p>
        </p:txBody>
      </p:sp>
      <p:sp>
        <p:nvSpPr>
          <p:cNvPr id="4" name="Segnaposto numero diapositiva 3"/>
          <p:cNvSpPr>
            <a:spLocks noGrp="1"/>
          </p:cNvSpPr>
          <p:nvPr>
            <p:ph type="sldNum" sz="quarter" idx="12"/>
          </p:nvPr>
        </p:nvSpPr>
        <p:spPr/>
        <p:txBody>
          <a:bodyPr/>
          <a:lstStyle/>
          <a:p>
            <a:fld id="{C2936F67-622E-C142-8287-23FACB77C044}" type="slidenum">
              <a:rPr lang="it-IT" smtClean="0"/>
              <a:pPr/>
              <a:t>6</a:t>
            </a:fld>
            <a:endParaRPr lang="it-IT"/>
          </a:p>
        </p:txBody>
      </p:sp>
    </p:spTree>
    <p:extLst>
      <p:ext uri="{BB962C8B-B14F-4D97-AF65-F5344CB8AC3E}">
        <p14:creationId xmlns:p14="http://schemas.microsoft.com/office/powerpoint/2010/main" val="126287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7"/>
            <a:ext cx="8229600" cy="1695257"/>
          </a:xfrm>
        </p:spPr>
        <p:style>
          <a:lnRef idx="3">
            <a:schemeClr val="lt1"/>
          </a:lnRef>
          <a:fillRef idx="1">
            <a:schemeClr val="accent2"/>
          </a:fillRef>
          <a:effectRef idx="1">
            <a:schemeClr val="accent2"/>
          </a:effectRef>
          <a:fontRef idx="minor">
            <a:schemeClr val="lt1"/>
          </a:fontRef>
        </p:style>
        <p:txBody>
          <a:bodyPr>
            <a:normAutofit/>
          </a:bodyPr>
          <a:lstStyle/>
          <a:p>
            <a:pPr algn="just"/>
            <a:r>
              <a:rPr lang="it-IT" dirty="0"/>
              <a:t>ANALISI DELLA GIURISPRUDENZA ITALIANA</a:t>
            </a:r>
          </a:p>
        </p:txBody>
      </p:sp>
      <p:sp>
        <p:nvSpPr>
          <p:cNvPr id="3" name="Segnaposto contenuto 2"/>
          <p:cNvSpPr>
            <a:spLocks noGrp="1"/>
          </p:cNvSpPr>
          <p:nvPr>
            <p:ph idx="1"/>
          </p:nvPr>
        </p:nvSpPr>
        <p:spPr>
          <a:xfrm>
            <a:off x="457200" y="2264140"/>
            <a:ext cx="8229600" cy="4092209"/>
          </a:xfrm>
        </p:spPr>
        <p:txBody>
          <a:bodyPr>
            <a:normAutofit fontScale="92500" lnSpcReduction="10000"/>
          </a:bodyPr>
          <a:lstStyle/>
          <a:p>
            <a:pPr algn="just"/>
            <a:r>
              <a:rPr lang="it-IT" u="sng" dirty="0"/>
              <a:t>Corte d’Appello di Bari 13.2.2009</a:t>
            </a:r>
            <a:r>
              <a:rPr lang="it-IT" dirty="0"/>
              <a:t>: caso di separazione personale dei coniugi e richiesta di affidamento congiunto dei minori : rilevanza del riconoscimento e dell’esecuzione in Italia dei </a:t>
            </a:r>
            <a:r>
              <a:rPr lang="it-IT" i="1" dirty="0" err="1"/>
              <a:t>parental</a:t>
            </a:r>
            <a:r>
              <a:rPr lang="it-IT" i="1" dirty="0"/>
              <a:t> </a:t>
            </a:r>
            <a:r>
              <a:rPr lang="it-IT" i="1" dirty="0" err="1"/>
              <a:t>order</a:t>
            </a:r>
            <a:r>
              <a:rPr lang="it-IT" dirty="0"/>
              <a:t> emanati da un giudice inglese al fine di modificare gli atti di nascita inglesi di due minori nati tramite surrogazione di maternità e inizialmente indicati come figli della madre biologica. </a:t>
            </a:r>
          </a:p>
        </p:txBody>
      </p:sp>
      <p:sp>
        <p:nvSpPr>
          <p:cNvPr id="4" name="Segnaposto numero diapositiva 3"/>
          <p:cNvSpPr>
            <a:spLocks noGrp="1"/>
          </p:cNvSpPr>
          <p:nvPr>
            <p:ph type="sldNum" sz="quarter" idx="12"/>
          </p:nvPr>
        </p:nvSpPr>
        <p:spPr/>
        <p:txBody>
          <a:bodyPr/>
          <a:lstStyle/>
          <a:p>
            <a:fld id="{C2936F67-622E-C142-8287-23FACB77C044}" type="slidenum">
              <a:rPr lang="it-IT" smtClean="0"/>
              <a:pPr/>
              <a:t>7</a:t>
            </a:fld>
            <a:endParaRPr lang="it-IT"/>
          </a:p>
        </p:txBody>
      </p:sp>
    </p:spTree>
    <p:extLst>
      <p:ext uri="{BB962C8B-B14F-4D97-AF65-F5344CB8AC3E}">
        <p14:creationId xmlns:p14="http://schemas.microsoft.com/office/powerpoint/2010/main" val="3459047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7"/>
            <a:ext cx="8229600" cy="1695257"/>
          </a:xfrm>
        </p:spPr>
        <p:style>
          <a:lnRef idx="3">
            <a:schemeClr val="lt1"/>
          </a:lnRef>
          <a:fillRef idx="1">
            <a:schemeClr val="accent2"/>
          </a:fillRef>
          <a:effectRef idx="1">
            <a:schemeClr val="accent2"/>
          </a:effectRef>
          <a:fontRef idx="minor">
            <a:schemeClr val="lt1"/>
          </a:fontRef>
        </p:style>
        <p:txBody>
          <a:bodyPr>
            <a:normAutofit/>
          </a:bodyPr>
          <a:lstStyle/>
          <a:p>
            <a:pPr algn="just"/>
            <a:r>
              <a:rPr lang="it-IT" dirty="0"/>
              <a:t>ANALISI DELLA GIURISPRUDENZA ITALIANA</a:t>
            </a:r>
          </a:p>
        </p:txBody>
      </p:sp>
      <p:sp>
        <p:nvSpPr>
          <p:cNvPr id="3" name="Segnaposto contenuto 2"/>
          <p:cNvSpPr>
            <a:spLocks noGrp="1"/>
          </p:cNvSpPr>
          <p:nvPr>
            <p:ph idx="1"/>
          </p:nvPr>
        </p:nvSpPr>
        <p:spPr>
          <a:xfrm>
            <a:off x="457200" y="2264140"/>
            <a:ext cx="8229600" cy="4092209"/>
          </a:xfrm>
        </p:spPr>
        <p:txBody>
          <a:bodyPr>
            <a:normAutofit fontScale="77500" lnSpcReduction="20000"/>
          </a:bodyPr>
          <a:lstStyle/>
          <a:p>
            <a:pPr algn="just"/>
            <a:r>
              <a:rPr lang="it-IT" dirty="0"/>
              <a:t>Nella sentenza del 13 febbraio 2009, il riconoscimento e l’esecuzione dei c.d. </a:t>
            </a:r>
            <a:r>
              <a:rPr lang="it-IT" i="1" dirty="0" err="1"/>
              <a:t>parental</a:t>
            </a:r>
            <a:r>
              <a:rPr lang="it-IT" i="1" dirty="0"/>
              <a:t> </a:t>
            </a:r>
            <a:r>
              <a:rPr lang="it-IT" i="1" dirty="0" err="1"/>
              <a:t>order</a:t>
            </a:r>
            <a:r>
              <a:rPr lang="it-IT" dirty="0"/>
              <a:t>, con cui la coppia, che aveva commissionato la surrogazione di maternità, ottiene la rettifica degli atti di nascita inglesi, con indicazione della committente come madre, negati in prima istanza dal Comune di Bari, vengono autorizzati sulla base di varie argomentazioni, tra cui la non contrarietà all’ordine pubblico, nel caso di specie, della maternità surrogata, in ragione del fatto che la nascita dei bambini è avvenuta prima dell’entrata in vigore della legge n. 40 del 2004, e configura dunque un dato storico che si fonda su una situazione consolidata da circa dieci anni. </a:t>
            </a:r>
          </a:p>
          <a:p>
            <a:pPr algn="just"/>
            <a:endParaRPr lang="it-IT" dirty="0"/>
          </a:p>
        </p:txBody>
      </p:sp>
      <p:sp>
        <p:nvSpPr>
          <p:cNvPr id="4" name="Segnaposto numero diapositiva 3"/>
          <p:cNvSpPr>
            <a:spLocks noGrp="1"/>
          </p:cNvSpPr>
          <p:nvPr>
            <p:ph type="sldNum" sz="quarter" idx="12"/>
          </p:nvPr>
        </p:nvSpPr>
        <p:spPr/>
        <p:txBody>
          <a:bodyPr/>
          <a:lstStyle/>
          <a:p>
            <a:fld id="{C2936F67-622E-C142-8287-23FACB77C044}" type="slidenum">
              <a:rPr lang="it-IT" smtClean="0"/>
              <a:pPr/>
              <a:t>8</a:t>
            </a:fld>
            <a:endParaRPr lang="it-IT"/>
          </a:p>
        </p:txBody>
      </p:sp>
    </p:spTree>
    <p:extLst>
      <p:ext uri="{BB962C8B-B14F-4D97-AF65-F5344CB8AC3E}">
        <p14:creationId xmlns:p14="http://schemas.microsoft.com/office/powerpoint/2010/main" val="2050412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7"/>
            <a:ext cx="8229600" cy="1695257"/>
          </a:xfrm>
        </p:spPr>
        <p:style>
          <a:lnRef idx="3">
            <a:schemeClr val="lt1"/>
          </a:lnRef>
          <a:fillRef idx="1">
            <a:schemeClr val="accent2"/>
          </a:fillRef>
          <a:effectRef idx="1">
            <a:schemeClr val="accent2"/>
          </a:effectRef>
          <a:fontRef idx="minor">
            <a:schemeClr val="lt1"/>
          </a:fontRef>
        </p:style>
        <p:txBody>
          <a:bodyPr>
            <a:normAutofit/>
          </a:bodyPr>
          <a:lstStyle/>
          <a:p>
            <a:pPr algn="just"/>
            <a:r>
              <a:rPr lang="it-IT" dirty="0"/>
              <a:t>ANALISI DELLA GIURISPRUDENZA ITALIANA</a:t>
            </a:r>
          </a:p>
        </p:txBody>
      </p:sp>
      <p:sp>
        <p:nvSpPr>
          <p:cNvPr id="3" name="Segnaposto contenuto 2"/>
          <p:cNvSpPr>
            <a:spLocks noGrp="1"/>
          </p:cNvSpPr>
          <p:nvPr>
            <p:ph idx="1"/>
          </p:nvPr>
        </p:nvSpPr>
        <p:spPr>
          <a:xfrm>
            <a:off x="457200" y="2264140"/>
            <a:ext cx="8229600" cy="4092209"/>
          </a:xfrm>
        </p:spPr>
        <p:txBody>
          <a:bodyPr>
            <a:normAutofit/>
          </a:bodyPr>
          <a:lstStyle/>
          <a:p>
            <a:pPr algn="just"/>
            <a:r>
              <a:rPr lang="it-IT" u="sng" dirty="0" err="1"/>
              <a:t>Trib</a:t>
            </a:r>
            <a:r>
              <a:rPr lang="it-IT" u="sng" dirty="0"/>
              <a:t>, Napoli, </a:t>
            </a:r>
            <a:r>
              <a:rPr lang="it-IT" u="sng" dirty="0" err="1"/>
              <a:t>decr</a:t>
            </a:r>
            <a:r>
              <a:rPr lang="it-IT" u="sng" dirty="0"/>
              <a:t>. 1 luglio 2011:</a:t>
            </a:r>
            <a:r>
              <a:rPr lang="it-IT" dirty="0"/>
              <a:t> ai sensi degli artt. 95  e 96 del </a:t>
            </a:r>
            <a:r>
              <a:rPr lang="it-IT" dirty="0" err="1"/>
              <a:t>d.p.r.</a:t>
            </a:r>
            <a:r>
              <a:rPr lang="it-IT" dirty="0"/>
              <a:t> n. 396/2000, dal momento che  la richiesta trascrizione dei certificati di nascita dei minori, unitamente al decreto della Corte distrettuale di Boulder (Colorado), era stata negata dal Comune di Barano d'Ischia, per contrarietà all’ordine pubblico. </a:t>
            </a:r>
          </a:p>
        </p:txBody>
      </p:sp>
      <p:sp>
        <p:nvSpPr>
          <p:cNvPr id="4" name="Segnaposto numero diapositiva 3"/>
          <p:cNvSpPr>
            <a:spLocks noGrp="1"/>
          </p:cNvSpPr>
          <p:nvPr>
            <p:ph type="sldNum" sz="quarter" idx="12"/>
          </p:nvPr>
        </p:nvSpPr>
        <p:spPr/>
        <p:txBody>
          <a:bodyPr/>
          <a:lstStyle/>
          <a:p>
            <a:fld id="{C2936F67-622E-C142-8287-23FACB77C044}" type="slidenum">
              <a:rPr lang="it-IT" smtClean="0"/>
              <a:pPr/>
              <a:t>9</a:t>
            </a:fld>
            <a:endParaRPr lang="it-IT"/>
          </a:p>
        </p:txBody>
      </p:sp>
    </p:spTree>
    <p:extLst>
      <p:ext uri="{BB962C8B-B14F-4D97-AF65-F5344CB8AC3E}">
        <p14:creationId xmlns:p14="http://schemas.microsoft.com/office/powerpoint/2010/main" val="1749694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305</TotalTime>
  <Words>3184</Words>
  <Application>Microsoft Macintosh PowerPoint</Application>
  <PresentationFormat>Presentazione su schermo (4:3)</PresentationFormat>
  <Paragraphs>154</Paragraphs>
  <Slides>46</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46</vt:i4>
      </vt:variant>
    </vt:vector>
  </HeadingPairs>
  <TitlesOfParts>
    <vt:vector size="50" baseType="lpstr">
      <vt:lpstr>Arial</vt:lpstr>
      <vt:lpstr>Calibri</vt:lpstr>
      <vt:lpstr>Mangal</vt:lpstr>
      <vt:lpstr>Tema di Office</vt:lpstr>
      <vt:lpstr>DIRITTO INTERNAZIONALE AVANZATO prof. Sara TONOLO Trieste 25 novembre 2019</vt:lpstr>
      <vt:lpstr>Globalizzazione e famiglia</vt:lpstr>
      <vt:lpstr>FAMIGLIA E TECNOLOGIE</vt:lpstr>
      <vt:lpstr>PROCREAZIONE MEDICALMENTE ASSISTITA</vt:lpstr>
      <vt:lpstr>DISCIPLINA DELLA MATERNITA’ SURROGATA</vt:lpstr>
      <vt:lpstr>IMPLICAZIONI PROBLEMATICHE: DIRITTO INTERNO</vt:lpstr>
      <vt:lpstr>ANALISI DELLA GIURISPRUDENZA ITALIANA</vt:lpstr>
      <vt:lpstr>ANALISI DELLA GIURISPRUDENZA ITALIANA</vt:lpstr>
      <vt:lpstr>ANALISI DELLA GIURISPRUDENZA ITALIANA</vt:lpstr>
      <vt:lpstr>ANALISI DELLA GIURISPRUDENZA ITALIANA</vt:lpstr>
      <vt:lpstr>ANALISI DELLA GIURISPRUDENZA ITALIANA</vt:lpstr>
      <vt:lpstr>ANALISI DELLA GIURISPRUDENZA ITALIANA</vt:lpstr>
      <vt:lpstr>ANALISI DELLA GIURISPRUDENZA ITALIANA</vt:lpstr>
      <vt:lpstr>ANALISI DELLA GIURISPRUDENZA ITALIANA</vt:lpstr>
      <vt:lpstr>ANALISI DELLA GIURISPRUDENZA ITALIANA</vt:lpstr>
      <vt:lpstr>ANALISI DELLA GIURISPRUDENZA ITALIANA</vt:lpstr>
      <vt:lpstr>ANALISI DELLA GIURISPRUDENZA ITALIANA</vt:lpstr>
      <vt:lpstr>ANALISI DELLA GIURISPRUDENZA ITALIANA</vt:lpstr>
      <vt:lpstr>ANALISI DELLA GIURISPRUDENZA ITALIANA</vt:lpstr>
      <vt:lpstr>ANALISI DELLA GIURISPRUDENZA ITALIANA</vt:lpstr>
      <vt:lpstr>TRASCRIVIBILITA’ IN ITALIA DEGLI ATTI DI STATO CIVILE</vt:lpstr>
      <vt:lpstr>TRASCRIVIBILITA’ IN ITALIA DEGLI ATTI DI STATO CIVILE</vt:lpstr>
      <vt:lpstr>TRASCRIVIBILITA’ IN ITALIA DEGLI ATTI DI STATO CIVILE</vt:lpstr>
      <vt:lpstr>PROBLEMA DEL CONTROLLO DEL LIMITE DI ORDINE PUBBLICO</vt:lpstr>
      <vt:lpstr>PROBLEMA DEL CONTROLLO DEL LIMITE DI ORDINE PUBBLICO</vt:lpstr>
      <vt:lpstr>PROBLEMA DEL CONTROLLO DEL LIMITE DI ORDINE PUBBLICO</vt:lpstr>
      <vt:lpstr>PROBLEMA DEL CONTROLLO DEL LIMITE DI ORDINE PUBBLICO</vt:lpstr>
      <vt:lpstr>PROBLEMA DEL CONTROLLO DEL LIMITE DI ORDINE PUBBLICO</vt:lpstr>
      <vt:lpstr>ORIENTAMENTO CORTE EUROPEA RELATIVO ALLA FILIAZIONE</vt:lpstr>
      <vt:lpstr>ORIENTAMENTO CORTE EUROPEA RELATIVO ALLA ADOZIONE</vt:lpstr>
      <vt:lpstr>ORIENTAMENTO CORTE EUROPEA RELATIVO ALLA ADOZIONE</vt:lpstr>
      <vt:lpstr>ORIENTAMENTO CORTE EUROPEA RELATIVO ALLA ADOZIONE</vt:lpstr>
      <vt:lpstr>ORIENTAMENTO CORTE EUROPEA RELATIVO ALLA ADOZIONE</vt:lpstr>
      <vt:lpstr>ORIENTAMENTO CORTE EUROPEA RELATIVO ALLA PROCREAZIONE ASSISTITA</vt:lpstr>
      <vt:lpstr>ORIENTAMENTO CORTE EUROPEA RELATIVO ALLA PROCREAZIONE ASSISTITA</vt:lpstr>
      <vt:lpstr>ORIENTAMENTO CORTE EUROPEA RELATIVO ALLA PROCREAZIONE ASSISTITA</vt:lpstr>
      <vt:lpstr>ORIENTAMENTO CORTE EUROPEA RELATIVO ALLA PROCREAZIONE ASSISTITA</vt:lpstr>
      <vt:lpstr>ORIENTAMENTO CORTE EUROPEA RELATIVO ALLA PROCREAZIONE ASSISTITA</vt:lpstr>
      <vt:lpstr>ORIENTAMENTO CORTE EUROPEA RELATIVO ALLA PROCREAZIONE ASSISTITA</vt:lpstr>
      <vt:lpstr>ORIENTAMENTO CORTE EUROPEA RELATIVO ALLA PROCREAZIONE ASSISTITA</vt:lpstr>
      <vt:lpstr>ORIENTAMENTO CORTE EUROPEA RELATIVO ALLA PROCREAZIONE ASSISTITA</vt:lpstr>
      <vt:lpstr>ORIENTAMENTO CORTE EUROPEA RELATIVO ALLA PROCREAZIONE ASSISTITA</vt:lpstr>
      <vt:lpstr>ORIENTAMENTO CORTE EUROPEA RELATIVO ALLA PROCREAZIONE ASSISTITA</vt:lpstr>
      <vt:lpstr>ORIENTAMENTO CORTE EUROPEA RELATIVO ALLA PROCREAZIONE ASSISTITA</vt:lpstr>
      <vt:lpstr>ORIENTAMENTO CORTE EUROPEA RELATIVO ALLA PROCREAZIONE ASSISTITA</vt:lpstr>
      <vt:lpstr>OSSERVAZIONI CONCLUSIVE</vt:lpstr>
    </vt:vector>
  </TitlesOfParts>
  <Company>Studio Legale Avv. Sacco</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trascrivibilita’ degli atti di nascita derivanti da maternità surrogata tra ordine pubblico e superiore interesse del minore prof. Sara TONOLO</dc:title>
  <dc:creator>Giuseppe Sacco</dc:creator>
  <cp:lastModifiedBy>TONOLO SARA</cp:lastModifiedBy>
  <cp:revision>36</cp:revision>
  <dcterms:created xsi:type="dcterms:W3CDTF">2014-02-17T14:06:15Z</dcterms:created>
  <dcterms:modified xsi:type="dcterms:W3CDTF">2019-11-25T07:22:22Z</dcterms:modified>
</cp:coreProperties>
</file>