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7" r:id="rId15"/>
    <p:sldId id="325" r:id="rId16"/>
    <p:sldId id="329" r:id="rId17"/>
    <p:sldId id="330" r:id="rId18"/>
    <p:sldId id="331" r:id="rId19"/>
    <p:sldId id="332" r:id="rId20"/>
    <p:sldId id="333" r:id="rId21"/>
    <p:sldId id="334" r:id="rId22"/>
    <p:sldId id="335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3209"/>
  </p:normalViewPr>
  <p:slideViewPr>
    <p:cSldViewPr>
      <p:cViewPr varScale="1">
        <p:scale>
          <a:sx n="120" d="100"/>
          <a:sy n="120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3D7F-8054-457F-8746-3AD3FA0A5C03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4577-4495-4A73-9AF4-CA34F1B61B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96BD3AF-9550-4C43-B1DA-D22CC3E1632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796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34E09959-0C8A-4469-844A-C4908F8FEFF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1513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3798" y="2348880"/>
            <a:ext cx="2596416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>
                <a:latin typeface="Times New Roman" pitchFamily="18" charset="0"/>
              </a:rPr>
              <a:t>Prof</a:t>
            </a:r>
            <a:r>
              <a:rPr lang="it-IT" altLang="en-US" dirty="0">
                <a:latin typeface="Times New Roman" pitchFamily="18" charset="0"/>
              </a:rPr>
              <a:t>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DNA&amp;RNA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-30543" y="1030065"/>
            <a:ext cx="3059113" cy="5661248"/>
          </a:xfrm>
        </p:spPr>
        <p:txBody>
          <a:bodyPr/>
          <a:lstStyle/>
          <a:p>
            <a:r>
              <a:rPr lang="it-IT" altLang="en-US" sz="2400" dirty="0"/>
              <a:t>Nel citoplasma</a:t>
            </a:r>
          </a:p>
          <a:p>
            <a:r>
              <a:rPr lang="it-IT" altLang="en-US" sz="2400" dirty="0"/>
              <a:t>Lo zucchero è il </a:t>
            </a:r>
            <a:r>
              <a:rPr lang="it-IT" altLang="en-US" sz="2400" b="1" i="1" dirty="0">
                <a:solidFill>
                  <a:srgbClr val="FF0000"/>
                </a:solidFill>
              </a:rPr>
              <a:t>ribosio</a:t>
            </a:r>
          </a:p>
          <a:p>
            <a:r>
              <a:rPr lang="it-IT" altLang="en-US" sz="2400" dirty="0"/>
              <a:t>Al posto della base timina, c’è l’</a:t>
            </a:r>
            <a:r>
              <a:rPr lang="it-IT" altLang="en-US" sz="2400" b="1" i="1" dirty="0"/>
              <a:t>uracile</a:t>
            </a:r>
            <a:endParaRPr lang="it-IT" altLang="en-US" sz="2400" i="1" dirty="0"/>
          </a:p>
          <a:p>
            <a:r>
              <a:rPr lang="it-IT" altLang="en-US" sz="2400" dirty="0"/>
              <a:t>Molecole di decine, centinaia o </a:t>
            </a:r>
            <a:r>
              <a:rPr lang="it-IT" altLang="en-US" sz="2400" dirty="0">
                <a:solidFill>
                  <a:srgbClr val="FF0000"/>
                </a:solidFill>
              </a:rPr>
              <a:t>migliaia</a:t>
            </a:r>
            <a:r>
              <a:rPr lang="it-IT" altLang="en-US" sz="2400" dirty="0"/>
              <a:t> di nucleotidi</a:t>
            </a:r>
          </a:p>
          <a:p>
            <a:r>
              <a:rPr lang="it-IT" altLang="en-US" sz="2400" dirty="0"/>
              <a:t>Una </a:t>
            </a:r>
            <a:r>
              <a:rPr lang="it-IT" altLang="en-US" sz="2400" dirty="0">
                <a:solidFill>
                  <a:srgbClr val="FF0000"/>
                </a:solidFill>
              </a:rPr>
              <a:t>singola</a:t>
            </a:r>
            <a:r>
              <a:rPr lang="it-IT" altLang="en-US" sz="2400" dirty="0"/>
              <a:t> catena di nucleotidi</a:t>
            </a:r>
          </a:p>
          <a:p>
            <a:r>
              <a:rPr lang="it-IT" altLang="en-US" sz="2400" dirty="0"/>
              <a:t>Sintetizzato su stampo DNA (</a:t>
            </a:r>
            <a:r>
              <a:rPr lang="it-IT" altLang="en-US" sz="2400" dirty="0">
                <a:solidFill>
                  <a:srgbClr val="FF0000"/>
                </a:solidFill>
              </a:rPr>
              <a:t>non</a:t>
            </a:r>
            <a:r>
              <a:rPr lang="it-IT" altLang="en-US" sz="2400" dirty="0"/>
              <a:t> in grado di </a:t>
            </a:r>
            <a:r>
              <a:rPr lang="it-IT" altLang="en-US" sz="2400" dirty="0" err="1"/>
              <a:t>autoduplicazione</a:t>
            </a:r>
            <a:r>
              <a:rPr lang="it-IT" altLang="en-US" sz="2400" dirty="0"/>
              <a:t>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00788" y="1185418"/>
            <a:ext cx="2843212" cy="5350543"/>
          </a:xfrm>
        </p:spPr>
        <p:txBody>
          <a:bodyPr>
            <a:normAutofit lnSpcReduction="10000"/>
          </a:bodyPr>
          <a:lstStyle/>
          <a:p>
            <a:pPr marL="87313" indent="-87313">
              <a:tabLst>
                <a:tab pos="261938" algn="l"/>
              </a:tabLst>
            </a:pPr>
            <a:r>
              <a:rPr lang="it-IT" altLang="en-US" sz="2400" dirty="0">
                <a:solidFill>
                  <a:srgbClr val="FF3300"/>
                </a:solidFill>
              </a:rPr>
              <a:t>Nel nucleo delle </a:t>
            </a:r>
            <a:r>
              <a:rPr lang="it-IT" altLang="en-US" sz="2400" dirty="0" err="1">
                <a:solidFill>
                  <a:srgbClr val="FF3300"/>
                </a:solidFill>
              </a:rPr>
              <a:t>eucellule</a:t>
            </a:r>
            <a:r>
              <a:rPr lang="it-IT" altLang="en-US" sz="2400" dirty="0">
                <a:solidFill>
                  <a:srgbClr val="FF3300"/>
                </a:solidFill>
              </a:rPr>
              <a:t>, nei mitocondri e nei cloroplasti (poco)</a:t>
            </a:r>
          </a:p>
          <a:p>
            <a:pPr marL="87313" indent="-87313">
              <a:tabLst>
                <a:tab pos="261938" algn="l"/>
              </a:tabLst>
            </a:pPr>
            <a:r>
              <a:rPr lang="it-IT" altLang="en-US" sz="2400" dirty="0">
                <a:solidFill>
                  <a:srgbClr val="FF3300"/>
                </a:solidFill>
              </a:rPr>
              <a:t>Lunghissime molecole di decine di migliaia o centinaia di migliaia di </a:t>
            </a:r>
            <a:r>
              <a:rPr lang="it-IT" altLang="en-US" sz="2400" b="1" dirty="0"/>
              <a:t>milioni</a:t>
            </a:r>
            <a:r>
              <a:rPr lang="it-IT" altLang="en-US" sz="2400" dirty="0">
                <a:solidFill>
                  <a:srgbClr val="FF3300"/>
                </a:solidFill>
              </a:rPr>
              <a:t> di coppie di nucleotidi</a:t>
            </a:r>
          </a:p>
          <a:p>
            <a:pPr marL="87313" indent="-87313">
              <a:tabLst>
                <a:tab pos="261938" algn="l"/>
              </a:tabLst>
            </a:pPr>
            <a:r>
              <a:rPr lang="it-IT" altLang="en-US" sz="2400" dirty="0"/>
              <a:t>Doppia</a:t>
            </a:r>
            <a:r>
              <a:rPr lang="it-IT" altLang="en-US" sz="2400" dirty="0">
                <a:solidFill>
                  <a:srgbClr val="FF3300"/>
                </a:solidFill>
              </a:rPr>
              <a:t> catena di nucleotidi</a:t>
            </a:r>
          </a:p>
          <a:p>
            <a:pPr marL="87313" indent="-87313">
              <a:tabLst>
                <a:tab pos="261938" algn="l"/>
              </a:tabLst>
            </a:pPr>
            <a:r>
              <a:rPr lang="it-IT" altLang="en-US" sz="2400" dirty="0">
                <a:solidFill>
                  <a:srgbClr val="FF3300"/>
                </a:solidFill>
              </a:rPr>
              <a:t>Sintetizzato su stampo DNA (</a:t>
            </a:r>
            <a:r>
              <a:rPr lang="it-IT" altLang="en-US" sz="2400" dirty="0" err="1"/>
              <a:t>autoduplicazione</a:t>
            </a:r>
            <a:r>
              <a:rPr lang="it-IT" altLang="en-US" sz="24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RNA&amp;DNA - Differenze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191231" y="1309109"/>
            <a:ext cx="2798066" cy="4753476"/>
            <a:chOff x="3007082" y="1100206"/>
            <a:chExt cx="3291840" cy="5592325"/>
          </a:xfrm>
        </p:grpSpPr>
        <p:pic>
          <p:nvPicPr>
            <p:cNvPr id="27" name="Picture 6" descr="DNA e R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057" y="1100206"/>
              <a:ext cx="3205892" cy="407807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082" y="5178281"/>
              <a:ext cx="3291840" cy="1514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516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221568"/>
            <a:ext cx="5580063" cy="40513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RNA messaggero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viene sintetizzato nel nucleo,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un tratto di una delle due catene di DNA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porta nel citoplasma l’istruzione “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fotocopiata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dal programma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inserito nei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viene letto e l’informazione viene “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tradotta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dagli enzimi che sintetizzano la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disponendo gli amminoacidi secondo l’ordine scritto sull’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5572125" y="681038"/>
            <a:ext cx="3571875" cy="5495925"/>
            <a:chOff x="3510" y="429"/>
            <a:chExt cx="2250" cy="3462"/>
          </a:xfrm>
        </p:grpSpPr>
        <p:pic>
          <p:nvPicPr>
            <p:cNvPr id="32775" name="Picture 7" descr="sintesi pro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" y="429"/>
              <a:ext cx="2250" cy="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4014" y="935"/>
              <a:ext cx="1061" cy="52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 altLang="en-US" sz="1600" b="1">
                <a:solidFill>
                  <a:srgbClr val="111111"/>
                </a:solidFill>
              </a:endParaRPr>
            </a:p>
            <a:p>
              <a:r>
                <a:rPr lang="it-IT" altLang="en-US" sz="1600" b="1">
                  <a:solidFill>
                    <a:srgbClr val="111111"/>
                  </a:solidFill>
                </a:rPr>
                <a:t>Trascrizione</a:t>
              </a:r>
            </a:p>
            <a:p>
              <a:endParaRPr lang="it-IT" altLang="en-US" sz="1600" b="1">
                <a:solidFill>
                  <a:srgbClr val="111111"/>
                </a:solidFill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4649" y="2054"/>
              <a:ext cx="763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sz="1600" b="1">
                  <a:solidFill>
                    <a:srgbClr val="111111"/>
                  </a:solidFill>
                </a:rPr>
                <a:t>traduzione</a:t>
              </a:r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4967" y="1071"/>
              <a:ext cx="0" cy="45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4694" y="1434"/>
              <a:ext cx="182" cy="182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785" y="2931"/>
              <a:ext cx="771" cy="9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740" y="3249"/>
              <a:ext cx="816" cy="13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3684" y="3034"/>
              <a:ext cx="636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>
                  <a:solidFill>
                    <a:srgbClr val="111111"/>
                  </a:solidFill>
                </a:rPr>
                <a:t>proteina</a:t>
              </a:r>
            </a:p>
          </p:txBody>
        </p:sp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3696" y="2614"/>
              <a:ext cx="660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>
                  <a:solidFill>
                    <a:srgbClr val="111111"/>
                  </a:solidFill>
                </a:rPr>
                <a:t>ribosomi</a:t>
              </a:r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</a:t>
            </a:r>
            <a:r>
              <a:rPr lang="it-IT" sz="3600" dirty="0" err="1">
                <a:solidFill>
                  <a:srgbClr val="FF0000"/>
                </a:solidFill>
              </a:rPr>
              <a:t>mRNA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3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1" name="Group 21"/>
          <p:cNvGrpSpPr>
            <a:grpSpLocks/>
          </p:cNvGrpSpPr>
          <p:nvPr/>
        </p:nvGrpSpPr>
        <p:grpSpPr bwMode="auto">
          <a:xfrm>
            <a:off x="5183188" y="3402013"/>
            <a:ext cx="3960812" cy="3455987"/>
            <a:chOff x="3265" y="2143"/>
            <a:chExt cx="2495" cy="2177"/>
          </a:xfrm>
        </p:grpSpPr>
        <p:pic>
          <p:nvPicPr>
            <p:cNvPr id="51216" name="Picture 16" descr="tr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" y="2143"/>
              <a:ext cx="2495" cy="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17" name="Text Box 17"/>
            <p:cNvSpPr txBox="1">
              <a:spLocks noChangeArrowheads="1"/>
            </p:cNvSpPr>
            <p:nvPr/>
          </p:nvSpPr>
          <p:spPr bwMode="auto">
            <a:xfrm>
              <a:off x="3478" y="2568"/>
              <a:ext cx="899" cy="577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>
                  <a:solidFill>
                    <a:srgbClr val="FF3300"/>
                  </a:solidFill>
                </a:rPr>
                <a:t>Anticodone</a:t>
              </a:r>
            </a:p>
            <a:p>
              <a:endParaRPr lang="it-IT" altLang="en-US">
                <a:solidFill>
                  <a:srgbClr val="FF3300"/>
                </a:solidFill>
              </a:endParaRPr>
            </a:p>
            <a:p>
              <a:endParaRPr lang="it-IT" altLang="en-US">
                <a:solidFill>
                  <a:srgbClr val="FF3300"/>
                </a:solidFill>
              </a:endParaRPr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3393" y="3612"/>
              <a:ext cx="895" cy="577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en-US">
                  <a:solidFill>
                    <a:srgbClr val="FF3300"/>
                  </a:solidFill>
                </a:rPr>
                <a:t>sito di</a:t>
              </a:r>
            </a:p>
            <a:p>
              <a:pPr algn="ctr"/>
              <a:r>
                <a:rPr lang="it-IT" altLang="en-US">
                  <a:solidFill>
                    <a:srgbClr val="FF3300"/>
                  </a:solidFill>
                </a:rPr>
                <a:t>attacco per</a:t>
              </a:r>
            </a:p>
            <a:p>
              <a:pPr algn="ctr"/>
              <a:r>
                <a:rPr lang="it-IT" altLang="en-US">
                  <a:solidFill>
                    <a:srgbClr val="FF3300"/>
                  </a:solidFill>
                </a:rPr>
                <a:t>aminoacido</a:t>
              </a:r>
            </a:p>
          </p:txBody>
        </p:sp>
      </p:grp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29" y="2204864"/>
            <a:ext cx="5004048" cy="41036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Transfer RNA: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ogni molecola di  amminoacido viene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legata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nel citoplasma a una specifica molecola di RNA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è una corta catena di nucleotidi a forma di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trifoglio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“foglia” centrale è formata da 3 nucleotidi →</a:t>
            </a:r>
            <a:r>
              <a:rPr lang="it-IT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anticodone</a:t>
            </a:r>
            <a:endParaRPr lang="it-IT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c’è una esatta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corrispondenza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tra l’amminoacido e l’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anticodone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cui viene legato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</a:t>
            </a:r>
            <a:r>
              <a:rPr lang="it-IT" sz="3600" dirty="0" err="1">
                <a:solidFill>
                  <a:srgbClr val="FF0000"/>
                </a:solidFill>
              </a:rPr>
              <a:t>tRNA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06" y="949261"/>
            <a:ext cx="2286000" cy="245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730830"/>
            <a:ext cx="5184576" cy="2182907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>
                <a:latin typeface="Arial" panose="020B0604020202020204" pitchFamily="34" charset="0"/>
                <a:cs typeface="Arial" panose="020B0604020202020204" pitchFamily="34" charset="0"/>
              </a:rPr>
              <a:t>Le molecole di tRNA sono stabili perché alcuni tratti della catena di nucleotidi si </a:t>
            </a:r>
            <a:r>
              <a:rPr lang="it-IT" altLang="en-US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complementano</a:t>
            </a:r>
            <a:r>
              <a:rPr lang="it-IT" altLang="en-US" sz="2400">
                <a:latin typeface="Arial" panose="020B0604020202020204" pitchFamily="34" charset="0"/>
                <a:cs typeface="Arial" panose="020B0604020202020204" pitchFamily="34" charset="0"/>
              </a:rPr>
              <a:t> con altri tratti della stessa catena, dando la forma a trifoglio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83280" cy="46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</a:t>
            </a:r>
            <a:r>
              <a:rPr lang="it-IT" sz="3600" dirty="0" err="1">
                <a:solidFill>
                  <a:srgbClr val="FF0000"/>
                </a:solidFill>
              </a:rPr>
              <a:t>tRNA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0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980728"/>
            <a:ext cx="8226425" cy="39776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CODICE: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insieme di simboli con cui sono registrate le istruzioni sul programma </a:t>
            </a:r>
          </a:p>
          <a:p>
            <a:pPr>
              <a:lnSpc>
                <a:spcPct val="120000"/>
              </a:lnSpc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ISTRUZIONE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)= codifica per la successione con cui vanno legati gli amminoacidi per sintetizzare una specifica proteina</a:t>
            </a:r>
          </a:p>
          <a:p>
            <a:pPr>
              <a:lnSpc>
                <a:spcPct val="120000"/>
              </a:lnSpc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CODONE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successione lineare di 3 nucleotidi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tripletta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che codificano per (cioè portano l’istruzione per andare a prendere) un amminoacido</a:t>
            </a:r>
          </a:p>
          <a:p>
            <a:pPr>
              <a:lnSpc>
                <a:spcPct val="120000"/>
              </a:lnSpc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TRIPLETTA: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una delle </a:t>
            </a:r>
            <a:r>
              <a:rPr lang="it-IT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(4</a:t>
            </a:r>
            <a:r>
              <a:rPr lang="it-IT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possibili combinazioni lineari di 3 nucleotidi</a:t>
            </a:r>
          </a:p>
          <a:p>
            <a:pPr>
              <a:lnSpc>
                <a:spcPct val="120000"/>
              </a:lnSpc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ANTICODONE: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tripletta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complementare a una tripletta (codone)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– Codice Genetico/Linguaggio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7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Codice Genetico/Linguaggio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0" y="1124744"/>
            <a:ext cx="3500022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64" y="1117678"/>
            <a:ext cx="3566160" cy="54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" y="3541641"/>
            <a:ext cx="4621213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56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1163"/>
            <a:ext cx="4356100" cy="4319588"/>
          </a:xfrm>
        </p:spPr>
        <p:txBody>
          <a:bodyPr>
            <a:normAutofit/>
          </a:bodyPr>
          <a:lstStyle/>
          <a:p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TRASCRIZIONE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sintesi di RNA su stampo DNA</a:t>
            </a:r>
          </a:p>
          <a:p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TRADUZIONE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(o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trasduzione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 far corrispondere a ogni tripletta RNA un preciso amminoacido, per cui una successione di triplette viene “tradotta” in una successione di amminoacidi (polipeptide)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– Sintesi Proteine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62" y="1268760"/>
            <a:ext cx="4297680" cy="49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51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4315" y="1052736"/>
            <a:ext cx="8868165" cy="21602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Gli enzimi nel nucleo aprono un tratto (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della doppia elica di DNA</a:t>
            </a:r>
          </a:p>
          <a:p>
            <a:pPr algn="just"/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complementano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sola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delle 2 catene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nucleotidi RNA portati dal citoplasma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sintetizzano una catena di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 esce dal nucleo</a:t>
            </a:r>
            <a:endParaRPr lang="it-IT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2967038" y="4313238"/>
            <a:ext cx="1100137" cy="915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en-US">
                <a:solidFill>
                  <a:schemeClr val="bg1"/>
                </a:solidFill>
              </a:rPr>
              <a:t>catena-</a:t>
            </a:r>
          </a:p>
          <a:p>
            <a:r>
              <a:rPr lang="it-IT" altLang="en-US">
                <a:solidFill>
                  <a:schemeClr val="bg1"/>
                </a:solidFill>
              </a:rPr>
              <a:t>stampo</a:t>
            </a:r>
          </a:p>
          <a:p>
            <a:r>
              <a:rPr lang="it-IT" altLang="en-US">
                <a:solidFill>
                  <a:schemeClr val="bg1"/>
                </a:solidFill>
              </a:rPr>
              <a:t>DNA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3329014"/>
            <a:ext cx="5212080" cy="34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– Sintesi Proteine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1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9" name="Group 13"/>
          <p:cNvGrpSpPr>
            <a:grpSpLocks/>
          </p:cNvGrpSpPr>
          <p:nvPr/>
        </p:nvGrpSpPr>
        <p:grpSpPr bwMode="auto">
          <a:xfrm>
            <a:off x="683568" y="1052736"/>
            <a:ext cx="8351838" cy="5661025"/>
            <a:chOff x="158" y="754"/>
            <a:chExt cx="5602" cy="3566"/>
          </a:xfrm>
        </p:grpSpPr>
        <p:pic>
          <p:nvPicPr>
            <p:cNvPr id="65542" name="Picture 6" descr="transcriptio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2934"/>
              <a:ext cx="3030" cy="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5012" y="1480"/>
              <a:ext cx="408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5420" y="1480"/>
              <a:ext cx="0" cy="1814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4105" y="3067"/>
              <a:ext cx="227" cy="545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>
              <a:off x="3334" y="2931"/>
              <a:ext cx="816" cy="1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158" y="754"/>
              <a:ext cx="5261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La trascrizione dell’informazione dal </a:t>
              </a:r>
              <a:r>
                <a:rPr lang="it-IT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DNA all’RNA 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avviene secondo le regole della complementarietà</a:t>
              </a:r>
            </a:p>
            <a:p>
              <a:pPr>
                <a:buFontTx/>
                <a:buChar char="•"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Una sola delle 2 catene DNA funge da stampo</a:t>
              </a:r>
            </a:p>
            <a:p>
              <a:pPr>
                <a:buFontTx/>
                <a:buChar char="•"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L’enzima </a:t>
              </a:r>
              <a:r>
                <a:rPr lang="it-IT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RNApolimerasi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complementa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i nucleotidi della catena DNA con nucleotidi RNA (zucchero: ribosio)</a:t>
              </a:r>
            </a:p>
            <a:p>
              <a:pPr>
                <a:buFontTx/>
                <a:buChar char="•"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Il nucleotide DNA adenina viene </a:t>
              </a:r>
              <a:r>
                <a:rPr lang="it-IT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complementato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con il nucleotide RNA </a:t>
              </a:r>
              <a:r>
                <a:rPr lang="it-IT" altLang="en-US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uracile</a:t>
              </a:r>
            </a:p>
            <a:p>
              <a:endParaRPr lang="it-IT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– Sintesi Proteine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00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9289"/>
            <a:ext cx="8321040" cy="592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– Sintesi Proteine 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97260"/>
            <a:ext cx="328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TRASCRIZIONE DNA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825014" y="2206854"/>
            <a:ext cx="331898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it-IT" altLang="en-US" sz="2400" dirty="0"/>
              <a:t>Il DNA è un polimero</a:t>
            </a:r>
          </a:p>
          <a:p>
            <a:pPr algn="just"/>
            <a:r>
              <a:rPr lang="it-IT" altLang="en-US" sz="2400" dirty="0"/>
              <a:t>I suoi monomeri </a:t>
            </a:r>
          </a:p>
          <a:p>
            <a:pPr algn="just"/>
            <a:r>
              <a:rPr lang="it-IT" altLang="en-US" sz="2400" dirty="0"/>
              <a:t>sono i </a:t>
            </a:r>
            <a:r>
              <a:rPr lang="it-IT" altLang="en-US" sz="2400" dirty="0">
                <a:solidFill>
                  <a:srgbClr val="FF0000"/>
                </a:solidFill>
              </a:rPr>
              <a:t>NUCLEOTIDI</a:t>
            </a:r>
          </a:p>
          <a:p>
            <a:pPr algn="just"/>
            <a:r>
              <a:rPr lang="it-IT" altLang="en-US" sz="2400" dirty="0"/>
              <a:t>I nucleotidi sono formati</a:t>
            </a:r>
          </a:p>
          <a:p>
            <a:pPr algn="just">
              <a:buFontTx/>
              <a:buChar char="-"/>
            </a:pPr>
            <a:r>
              <a:rPr lang="it-IT" altLang="en-US" sz="2400" dirty="0"/>
              <a:t> Gruppo fosfato</a:t>
            </a:r>
          </a:p>
          <a:p>
            <a:pPr algn="just">
              <a:buFontTx/>
              <a:buChar char="-"/>
            </a:pPr>
            <a:r>
              <a:rPr lang="it-IT" altLang="en-US" sz="2400" dirty="0"/>
              <a:t> Zucchero deossiribosio</a:t>
            </a:r>
          </a:p>
          <a:p>
            <a:pPr algn="just">
              <a:buFontTx/>
              <a:buChar char="-"/>
            </a:pPr>
            <a:r>
              <a:rPr lang="it-IT" altLang="en-US" sz="2400" dirty="0"/>
              <a:t> Base azotata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20168" y="1599407"/>
            <a:ext cx="5421313" cy="3892550"/>
            <a:chOff x="0" y="934"/>
            <a:chExt cx="3415" cy="2452"/>
          </a:xfrm>
        </p:grpSpPr>
        <p:pic>
          <p:nvPicPr>
            <p:cNvPr id="6149" name="Picture 5" descr="nucleot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4"/>
              <a:ext cx="3415" cy="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636" y="1071"/>
              <a:ext cx="1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b="1">
                  <a:solidFill>
                    <a:schemeClr val="accent2"/>
                  </a:solidFill>
                </a:rPr>
                <a:t>BASE AZOTATA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91" y="2160"/>
              <a:ext cx="1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b="1">
                  <a:solidFill>
                    <a:schemeClr val="accent2"/>
                  </a:solidFill>
                </a:rPr>
                <a:t>Gruppo fosfato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1180" y="3113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b="1">
                  <a:solidFill>
                    <a:schemeClr val="accent2"/>
                  </a:solidFill>
                </a:rPr>
                <a:t>zucchero</a:t>
              </a: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385" y="1842"/>
              <a:ext cx="1316" cy="318"/>
            </a:xfrm>
            <a:prstGeom prst="rect">
              <a:avLst/>
            </a:prstGeom>
            <a:solidFill>
              <a:srgbClr val="FDFF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Nucleotidi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1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8788" y="1052736"/>
            <a:ext cx="8226425" cy="2795463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viene inserito per un capo nel ribosoma, che ospita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triplette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gli enzimi cercano nel citoplasma il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l’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anticodone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corrispondente e lo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complementano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 primo codone, 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 il secondo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il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codone</a:t>
            </a:r>
          </a:p>
        </p:txBody>
      </p:sp>
      <p:grpSp>
        <p:nvGrpSpPr>
          <p:cNvPr id="46098" name="Group 18"/>
          <p:cNvGrpSpPr>
            <a:grpSpLocks/>
          </p:cNvGrpSpPr>
          <p:nvPr/>
        </p:nvGrpSpPr>
        <p:grpSpPr bwMode="auto">
          <a:xfrm>
            <a:off x="5628865" y="4135438"/>
            <a:ext cx="3527425" cy="2286000"/>
            <a:chOff x="2971" y="2696"/>
            <a:chExt cx="2222" cy="1440"/>
          </a:xfrm>
        </p:grpSpPr>
        <p:grpSp>
          <p:nvGrpSpPr>
            <p:cNvPr id="46095" name="Group 15"/>
            <p:cNvGrpSpPr>
              <a:grpSpLocks/>
            </p:cNvGrpSpPr>
            <p:nvPr/>
          </p:nvGrpSpPr>
          <p:grpSpPr bwMode="auto">
            <a:xfrm>
              <a:off x="2971" y="2696"/>
              <a:ext cx="2222" cy="1440"/>
              <a:chOff x="2971" y="2696"/>
              <a:chExt cx="2222" cy="1440"/>
            </a:xfrm>
          </p:grpSpPr>
          <p:pic>
            <p:nvPicPr>
              <p:cNvPr id="46089" name="Picture 9" descr="mRNA e tRN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2696"/>
                <a:ext cx="2222" cy="1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091" name="Text Box 11"/>
              <p:cNvSpPr txBox="1">
                <a:spLocks noChangeArrowheads="1"/>
              </p:cNvSpPr>
              <p:nvPr/>
            </p:nvSpPr>
            <p:spPr bwMode="auto">
              <a:xfrm>
                <a:off x="3907" y="2698"/>
                <a:ext cx="256" cy="23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en-US" dirty="0">
                    <a:solidFill>
                      <a:srgbClr val="111111"/>
                    </a:solidFill>
                  </a:rPr>
                  <a:t>aa</a:t>
                </a:r>
              </a:p>
            </p:txBody>
          </p:sp>
          <p:sp>
            <p:nvSpPr>
              <p:cNvPr id="46092" name="Text Box 12"/>
              <p:cNvSpPr txBox="1">
                <a:spLocks noChangeArrowheads="1"/>
              </p:cNvSpPr>
              <p:nvPr/>
            </p:nvSpPr>
            <p:spPr bwMode="auto">
              <a:xfrm>
                <a:off x="4377" y="2698"/>
                <a:ext cx="256" cy="23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en-US" dirty="0">
                    <a:solidFill>
                      <a:srgbClr val="111111"/>
                    </a:solidFill>
                  </a:rPr>
                  <a:t>aa</a:t>
                </a:r>
              </a:p>
            </p:txBody>
          </p:sp>
        </p:grpSp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3003" y="3034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>
                  <a:solidFill>
                    <a:srgbClr val="111111"/>
                  </a:solidFill>
                </a:rPr>
                <a:t>tRNA</a:t>
              </a:r>
            </a:p>
          </p:txBody>
        </p:sp>
        <p:sp>
          <p:nvSpPr>
            <p:cNvPr id="46097" name="Text Box 17"/>
            <p:cNvSpPr txBox="1">
              <a:spLocks noChangeArrowheads="1"/>
            </p:cNvSpPr>
            <p:nvPr/>
          </p:nvSpPr>
          <p:spPr bwMode="auto">
            <a:xfrm>
              <a:off x="3003" y="3896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>
                  <a:solidFill>
                    <a:srgbClr val="111111"/>
                  </a:solidFill>
                </a:rPr>
                <a:t>mRNA</a:t>
              </a:r>
            </a:p>
          </p:txBody>
        </p:sp>
      </p:grpSp>
      <p:pic>
        <p:nvPicPr>
          <p:cNvPr id="46099" name="Picture 19" descr="codoni anticod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60800"/>
            <a:ext cx="293687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– Sintesi Proteine 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1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4859338" cy="439271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altri enzimi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l’amminoacido del primo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quello del secondo</a:t>
            </a:r>
          </a:p>
          <a:p>
            <a:pPr algn="just"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primo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 allontana e l’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scivola inserendo nel ribosoma un altro codone da  complementare con il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corrispondente</a:t>
            </a:r>
          </a:p>
          <a:p>
            <a:pPr algn="just"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 terzo amminoacido vengono legati il secondo e il primo</a:t>
            </a:r>
          </a:p>
          <a:p>
            <a:pPr algn="just"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secondo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 allontana,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ecc.</a:t>
            </a:r>
          </a:p>
          <a:p>
            <a:pPr algn="just">
              <a:lnSpc>
                <a:spcPct val="90000"/>
              </a:lnSpc>
            </a:pP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– Sintesi Proteine 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28005"/>
            <a:ext cx="4114800" cy="51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74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092185"/>
            <a:ext cx="4037012" cy="5300662"/>
          </a:xfrm>
        </p:spPr>
        <p:txBody>
          <a:bodyPr/>
          <a:lstStyle/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L’informazione genetica fluisce in una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direzione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dal DNA (programma) che si </a:t>
            </a:r>
            <a:r>
              <a:rPr lang="it-IT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autoduplica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</a:p>
          <a:p>
            <a:r>
              <a:rPr lang="it-IT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che viene sintetizzato su stampo DNA (trascrizione) alla</a:t>
            </a:r>
          </a:p>
          <a:p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(sintesi a livello dei ribosomi)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– Sintesi Proteine «</a:t>
            </a:r>
            <a:r>
              <a:rPr lang="it-IT" sz="3600" dirty="0" err="1">
                <a:solidFill>
                  <a:srgbClr val="FF0000"/>
                </a:solidFill>
              </a:rPr>
              <a:t>Summary</a:t>
            </a:r>
            <a:r>
              <a:rPr lang="it-IT" sz="3600" dirty="0">
                <a:solidFill>
                  <a:srgbClr val="FF0000"/>
                </a:solidFill>
              </a:rPr>
              <a:t>»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084"/>
            <a:ext cx="4114800" cy="489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60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4" name="Group 12"/>
          <p:cNvGrpSpPr>
            <a:grpSpLocks noChangeAspect="1"/>
          </p:cNvGrpSpPr>
          <p:nvPr/>
        </p:nvGrpSpPr>
        <p:grpSpPr bwMode="auto">
          <a:xfrm>
            <a:off x="89006" y="1617313"/>
            <a:ext cx="5607368" cy="4206240"/>
            <a:chOff x="0" y="527"/>
            <a:chExt cx="3922" cy="2942"/>
          </a:xfrm>
        </p:grpSpPr>
        <p:pic>
          <p:nvPicPr>
            <p:cNvPr id="8198" name="Picture 6" descr="basi azota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"/>
              <a:ext cx="3922" cy="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793" y="663"/>
              <a:ext cx="2314" cy="227"/>
            </a:xfrm>
            <a:prstGeom prst="rect">
              <a:avLst/>
            </a:prstGeom>
            <a:solidFill>
              <a:srgbClr val="FDFF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199" name="Picture 7" descr="Pu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76" y="1333948"/>
            <a:ext cx="2950758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yrimid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54" y="4941168"/>
            <a:ext cx="260980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766717" y="2827784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b="1" dirty="0"/>
              <a:t>PURINE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513513" y="4365727"/>
            <a:ext cx="184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b="1"/>
              <a:t>PIRIMIDINE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498" y="3410076"/>
            <a:ext cx="4075112" cy="620713"/>
          </a:xfrm>
          <a:noFill/>
        </p:spPr>
        <p:txBody>
          <a:bodyPr>
            <a:normAutofit/>
          </a:bodyPr>
          <a:lstStyle/>
          <a:p>
            <a:r>
              <a:rPr lang="it-IT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basi azotate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Nucleotidi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0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92080" y="1628800"/>
            <a:ext cx="3708400" cy="491378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complementarietà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 basa su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Dimensioni delle basi</a:t>
            </a:r>
          </a:p>
          <a:p>
            <a:pPr>
              <a:buFont typeface="Wingdings" pitchFamily="2" charset="2"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una purina (lunga) si appaia con una pirimidina (corta)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Numero di legami a idrogeno</a:t>
            </a:r>
          </a:p>
          <a:p>
            <a:pPr>
              <a:buFont typeface="Wingdings" pitchFamily="2" charset="2"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-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adenina si appaia con timina (2 legami H) </a:t>
            </a:r>
          </a:p>
          <a:p>
            <a:pPr>
              <a:buFont typeface="Wingdings" pitchFamily="2" charset="2"/>
              <a:buNone/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-guanina con citosina (3 legami H)</a:t>
            </a:r>
          </a:p>
        </p:txBody>
      </p:sp>
      <p:pic>
        <p:nvPicPr>
          <p:cNvPr id="10245" name="Picture 5" descr="coppie nucle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754880" cy="35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Nucleotidi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0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0944" y="1658539"/>
            <a:ext cx="4067944" cy="432048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it-IT" altLang="en-US" sz="2800" b="1" dirty="0">
                <a:solidFill>
                  <a:srgbClr val="FF0000"/>
                </a:solidFill>
              </a:rPr>
              <a:t>STRUTTURA</a:t>
            </a:r>
            <a:r>
              <a:rPr lang="it-IT" altLang="en-US" sz="2800" dirty="0"/>
              <a:t>: </a:t>
            </a:r>
          </a:p>
          <a:p>
            <a:r>
              <a:rPr lang="it-IT" altLang="en-US" sz="2800" dirty="0"/>
              <a:t>I nucleotidi sono legati l’uno all’altro attraverso il </a:t>
            </a:r>
            <a:r>
              <a:rPr lang="it-IT" altLang="en-US" sz="2800" dirty="0">
                <a:solidFill>
                  <a:srgbClr val="FF0000"/>
                </a:solidFill>
              </a:rPr>
              <a:t>gruppo fosfato</a:t>
            </a:r>
          </a:p>
          <a:p>
            <a:r>
              <a:rPr lang="it-IT" altLang="en-US" sz="2800" dirty="0"/>
              <a:t>Gruppi fosfato e molecole di zucchero formano una successione </a:t>
            </a:r>
            <a:r>
              <a:rPr lang="it-IT" altLang="en-US" sz="2800" dirty="0">
                <a:solidFill>
                  <a:srgbClr val="FF0000"/>
                </a:solidFill>
              </a:rPr>
              <a:t>lineare</a:t>
            </a:r>
          </a:p>
          <a:p>
            <a:r>
              <a:rPr lang="it-IT" altLang="en-US" sz="2800" dirty="0"/>
              <a:t>Le basi azotate legate alle molecole di zucchero </a:t>
            </a:r>
            <a:r>
              <a:rPr lang="it-IT" altLang="en-US" sz="2800" dirty="0">
                <a:solidFill>
                  <a:srgbClr val="FF0000"/>
                </a:solidFill>
              </a:rPr>
              <a:t>sporgono</a:t>
            </a:r>
            <a:r>
              <a:rPr lang="it-IT" altLang="en-US" sz="2800" dirty="0"/>
              <a:t> dalla struttura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-36512" y="689143"/>
            <a:ext cx="38862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it-IT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Fosfato  che fa da ponte Tra molecole di zucchero di nucleotidi diversi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7019"/>
            <a:ext cx="4678867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Struttura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19523" y="2136949"/>
            <a:ext cx="4644965" cy="3305520"/>
            <a:chOff x="4999037" y="908050"/>
            <a:chExt cx="4644965" cy="3305520"/>
          </a:xfrm>
        </p:grpSpPr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4999038" y="908050"/>
              <a:ext cx="4644964" cy="3305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Una molecola di DNA  è formata da due catene  di nucleotidi appaiate secondo  le regole della </a:t>
              </a:r>
              <a:r>
                <a:rPr lang="it-IT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complementarietà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it-IT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doppia elica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endParaRPr lang="it-IT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Una sorta di scala  a pioli avvolta a  spirale dove i pioli  sono le coppie di basi  complementari</a:t>
              </a:r>
            </a:p>
          </p:txBody>
        </p:sp>
        <p:sp>
          <p:nvSpPr>
            <p:cNvPr id="14349" name="AutoShape 13"/>
            <p:cNvSpPr>
              <a:spLocks noChangeArrowheads="1"/>
            </p:cNvSpPr>
            <p:nvPr/>
          </p:nvSpPr>
          <p:spPr bwMode="auto">
            <a:xfrm>
              <a:off x="4999037" y="2243547"/>
              <a:ext cx="976313" cy="48577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6965"/>
            <a:ext cx="3657600" cy="494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Struttura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N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154650"/>
            <a:ext cx="2305050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836613"/>
            <a:ext cx="284877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895304" y="982611"/>
            <a:ext cx="31411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altLang="en-US" b="1" dirty="0"/>
              <a:t>Vengono evidenziati i </a:t>
            </a:r>
            <a:r>
              <a:rPr lang="it-IT" altLang="en-US" b="1" dirty="0">
                <a:solidFill>
                  <a:srgbClr val="FF0000"/>
                </a:solidFill>
              </a:rPr>
              <a:t>legami H</a:t>
            </a:r>
            <a:r>
              <a:rPr lang="it-IT" altLang="en-US" b="1" dirty="0"/>
              <a:t> che  uniscono le basi complementari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12824" y="4132818"/>
            <a:ext cx="46640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altLang="en-US" b="1" dirty="0"/>
              <a:t>Le 2 catene di nucleotidi si avvolgono l’una  sull’altra a spirale per questo la molecola di DNA viene chiamata la </a:t>
            </a:r>
            <a:r>
              <a:rPr lang="it-IT" altLang="en-US" b="1" dirty="0">
                <a:solidFill>
                  <a:srgbClr val="FF0000"/>
                </a:solidFill>
              </a:rPr>
              <a:t>DOPPIA ELICA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5449887"/>
            <a:ext cx="6256969" cy="132343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 struttura del DNA giustifica le 2 caratteristiche :</a:t>
            </a:r>
          </a:p>
          <a:p>
            <a:pPr algn="just">
              <a:buFontTx/>
              <a:buChar char="•"/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 molecola può venire duplicata facilmente</a:t>
            </a:r>
          </a:p>
          <a:p>
            <a:pPr algn="just">
              <a:buFontTx/>
              <a:buChar char="•"/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il DNA viene utilizzato dai viventi come un codice</a:t>
            </a:r>
          </a:p>
          <a:p>
            <a:pPr algn="just"/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per registrare e trasmettere informazioni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64904"/>
            <a:ext cx="1463040" cy="4059159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Struttura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8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179513"/>
            <a:ext cx="8226425" cy="31135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ereditario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viene duplicato e trasmesso alle cellule figlie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 della cellula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contiene le informazioni per la sintesi di </a:t>
            </a:r>
            <a:r>
              <a:rPr lang="it-IT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tutte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 proteine dell’organismo</a:t>
            </a:r>
          </a:p>
          <a:p>
            <a:pPr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Ogni tratto di DNA che porta l’informazione per la sintesi di una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proteina→</a:t>
            </a:r>
            <a:r>
              <a:rPr lang="it-IT" altLang="en-US" sz="2400" b="1" i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endParaRPr lang="it-IT" altLang="en-US" sz="2400" b="1" i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Nel DNA delle cellule della specie umana ci sono circa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30.000 geni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quello di un batterio, poche migliaia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- Funzioni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78497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gli enzimi staccano tra loro le 2 catene polinucleotidiche della molecola di DNA originario altri enzimi </a:t>
            </a:r>
            <a:r>
              <a:rPr lang="it-IT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complementano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cioè appaiano secondo le regole della complementarietà, a uno a uno i nucleotidi di ciascuna delle 2 catene “vecchie”, sintetizzando 2 catene “nuove”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risultato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molecole di DNA, ciascuna formata da:</a:t>
            </a:r>
          </a:p>
          <a:p>
            <a:pPr algn="just">
              <a:buFontTx/>
              <a:buChar char="-"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una catena nucleotidica proveniente dalla molecola di partenza, “vecchia”</a:t>
            </a:r>
          </a:p>
          <a:p>
            <a:pPr algn="just">
              <a:buFontTx/>
              <a:buChar char="-"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una catena nucleotidica neoformata, “nuova”</a:t>
            </a:r>
          </a:p>
          <a:p>
            <a:pPr algn="just">
              <a:buFontTx/>
              <a:buChar char="-"/>
            </a:pP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questo il modo di riproduzione delle molecole di DNA viene definito</a:t>
            </a:r>
          </a:p>
          <a:p>
            <a:pPr algn="just"/>
            <a:endParaRPr lang="it-IT" altLang="en-US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DUPLICAZIONE SEMICONSERVATIVA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DNA&amp;RNA – Duplicazione DNA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69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1089</Words>
  <Application>Microsoft Macintosh PowerPoint</Application>
  <PresentationFormat>On-screen Show (4:3)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Tema di Office</vt:lpstr>
      <vt:lpstr>PowerPoint Presentation</vt:lpstr>
      <vt:lpstr>PowerPoint Presentation</vt:lpstr>
      <vt:lpstr>Le basi azotate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 Software per la simulazione molecolare di sistemi biologici</dc:title>
  <dc:creator>Laurini Erik</dc:creator>
  <cp:lastModifiedBy>Microsoft Office User</cp:lastModifiedBy>
  <cp:revision>121</cp:revision>
  <dcterms:created xsi:type="dcterms:W3CDTF">2014-10-26T09:13:45Z</dcterms:created>
  <dcterms:modified xsi:type="dcterms:W3CDTF">2019-11-26T09:05:17Z</dcterms:modified>
</cp:coreProperties>
</file>