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3"/>
  </p:notesMasterIdLst>
  <p:handoutMasterIdLst>
    <p:handoutMasterId r:id="rId64"/>
  </p:handoutMasterIdLst>
  <p:sldIdLst>
    <p:sldId id="257" r:id="rId2"/>
    <p:sldId id="288" r:id="rId3"/>
    <p:sldId id="287" r:id="rId4"/>
    <p:sldId id="289" r:id="rId5"/>
    <p:sldId id="321" r:id="rId6"/>
    <p:sldId id="323" r:id="rId7"/>
    <p:sldId id="298" r:id="rId8"/>
    <p:sldId id="297" r:id="rId9"/>
    <p:sldId id="256" r:id="rId10"/>
    <p:sldId id="258" r:id="rId11"/>
    <p:sldId id="259" r:id="rId12"/>
    <p:sldId id="261" r:id="rId13"/>
    <p:sldId id="260" r:id="rId14"/>
    <p:sldId id="267" r:id="rId15"/>
    <p:sldId id="270" r:id="rId16"/>
    <p:sldId id="266" r:id="rId17"/>
    <p:sldId id="274" r:id="rId18"/>
    <p:sldId id="271" r:id="rId19"/>
    <p:sldId id="275" r:id="rId20"/>
    <p:sldId id="276" r:id="rId21"/>
    <p:sldId id="278" r:id="rId22"/>
    <p:sldId id="273" r:id="rId23"/>
    <p:sldId id="279" r:id="rId24"/>
    <p:sldId id="262" r:id="rId25"/>
    <p:sldId id="280" r:id="rId26"/>
    <p:sldId id="285" r:id="rId27"/>
    <p:sldId id="286" r:id="rId28"/>
    <p:sldId id="283" r:id="rId29"/>
    <p:sldId id="281" r:id="rId30"/>
    <p:sldId id="282" r:id="rId31"/>
    <p:sldId id="292" r:id="rId32"/>
    <p:sldId id="293" r:id="rId33"/>
    <p:sldId id="294" r:id="rId34"/>
    <p:sldId id="295" r:id="rId35"/>
    <p:sldId id="296" r:id="rId36"/>
    <p:sldId id="299" r:id="rId37"/>
    <p:sldId id="300" r:id="rId38"/>
    <p:sldId id="301" r:id="rId39"/>
    <p:sldId id="302" r:id="rId40"/>
    <p:sldId id="303" r:id="rId41"/>
    <p:sldId id="304" r:id="rId42"/>
    <p:sldId id="305" r:id="rId43"/>
    <p:sldId id="306" r:id="rId44"/>
    <p:sldId id="307" r:id="rId45"/>
    <p:sldId id="308" r:id="rId46"/>
    <p:sldId id="309" r:id="rId47"/>
    <p:sldId id="310" r:id="rId48"/>
    <p:sldId id="311" r:id="rId49"/>
    <p:sldId id="312" r:id="rId50"/>
    <p:sldId id="313" r:id="rId51"/>
    <p:sldId id="314" r:id="rId52"/>
    <p:sldId id="315" r:id="rId53"/>
    <p:sldId id="316" r:id="rId54"/>
    <p:sldId id="317" r:id="rId55"/>
    <p:sldId id="318" r:id="rId56"/>
    <p:sldId id="319" r:id="rId57"/>
    <p:sldId id="320" r:id="rId58"/>
    <p:sldId id="324" r:id="rId59"/>
    <p:sldId id="268" r:id="rId60"/>
    <p:sldId id="265" r:id="rId61"/>
    <p:sldId id="269" r:id="rId62"/>
  </p:sldIdLst>
  <p:sldSz cx="9144000" cy="6858000" type="screen4x3"/>
  <p:notesSz cx="6858000" cy="9144000"/>
  <p:defaultTex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6456" autoAdjust="0"/>
  </p:normalViewPr>
  <p:slideViewPr>
    <p:cSldViewPr snapToGrid="0" snapToObjects="1">
      <p:cViewPr varScale="1">
        <p:scale>
          <a:sx n="53" d="100"/>
          <a:sy n="53" d="100"/>
        </p:scale>
        <p:origin x="-1928" y="-11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notesMaster" Target="notesMasters/notesMaster1.xml"/><Relationship Id="rId64" Type="http://schemas.openxmlformats.org/officeDocument/2006/relationships/handoutMaster" Target="handoutMasters/handoutMaster1.xml"/><Relationship Id="rId65" Type="http://schemas.openxmlformats.org/officeDocument/2006/relationships/printerSettings" Target="printerSettings/printerSettings1.bin"/><Relationship Id="rId66" Type="http://schemas.openxmlformats.org/officeDocument/2006/relationships/presProps" Target="presProps.xml"/><Relationship Id="rId67" Type="http://schemas.openxmlformats.org/officeDocument/2006/relationships/viewProps" Target="viewProps.xml"/><Relationship Id="rId68" Type="http://schemas.openxmlformats.org/officeDocument/2006/relationships/theme" Target="theme/theme1.xml"/><Relationship Id="rId69"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DD89D43-6AD4-B343-B636-1DDEF6F4B0AF}" type="datetimeFigureOut">
              <a:rPr lang="it-IT" smtClean="0"/>
              <a:t>27/11/19</a:t>
            </a:fld>
            <a:endParaRPr lang="it-IT"/>
          </a:p>
        </p:txBody>
      </p:sp>
      <p:sp>
        <p:nvSpPr>
          <p:cNvPr id="4" name="Segnaposto piè di pagina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8A883B2-29E6-2D44-A593-E3481D6ED20F}" type="slidenum">
              <a:rPr lang="it-IT" smtClean="0"/>
              <a:t>‹n.›</a:t>
            </a:fld>
            <a:endParaRPr lang="it-IT"/>
          </a:p>
        </p:txBody>
      </p:sp>
    </p:spTree>
    <p:extLst>
      <p:ext uri="{BB962C8B-B14F-4D97-AF65-F5344CB8AC3E}">
        <p14:creationId xmlns:p14="http://schemas.microsoft.com/office/powerpoint/2010/main" val="373863238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9FF4F34-C179-F644-9E39-9E5AEA879397}" type="datetimeFigureOut">
              <a:rPr lang="it-IT" smtClean="0"/>
              <a:t>27/11/19</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3361B40-F022-2B41-A095-735A8615530B}" type="slidenum">
              <a:rPr lang="it-IT" smtClean="0"/>
              <a:t>‹n.›</a:t>
            </a:fld>
            <a:endParaRPr lang="it-IT"/>
          </a:p>
        </p:txBody>
      </p:sp>
    </p:spTree>
    <p:extLst>
      <p:ext uri="{BB962C8B-B14F-4D97-AF65-F5344CB8AC3E}">
        <p14:creationId xmlns:p14="http://schemas.microsoft.com/office/powerpoint/2010/main" val="18324193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 Id="rId3" Type="http://schemas.openxmlformats.org/officeDocument/2006/relationships/hyperlink" Target="https://doi.org/10.3945/jn.108.095182" TargetMode="Externa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A6BC8830-09B0-D140-AE54-703E46A730C2}" type="slidenum">
              <a:rPr lang="en-US">
                <a:solidFill>
                  <a:prstClr val="white"/>
                </a:solidFill>
              </a:rPr>
              <a:pPr/>
              <a:t>3</a:t>
            </a:fld>
            <a:endParaRPr lang="en-US">
              <a:solidFill>
                <a:prstClr val="white"/>
              </a:solidFill>
            </a:endParaRPr>
          </a:p>
        </p:txBody>
      </p:sp>
      <p:sp>
        <p:nvSpPr>
          <p:cNvPr id="6145"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6146" name="Text Box 2"/>
          <p:cNvSpPr txBox="1">
            <a:spLocks noGrp="1" noChangeArrowheads="1"/>
          </p:cNvSpPr>
          <p:nvPr>
            <p:ph type="body" idx="1"/>
          </p:nvPr>
        </p:nvSpPr>
        <p:spPr bwMode="auto">
          <a:xfrm>
            <a:off x="686361" y="4342535"/>
            <a:ext cx="5485279" cy="74901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7124" rIns="0" bIns="0"/>
          <a:lstStyle>
            <a:lvl1pPr>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9pPr>
          </a:lstStyle>
          <a:p>
            <a:pPr marL="193749" indent="-192324">
              <a:lnSpc>
                <a:spcPct val="93000"/>
              </a:lnSpc>
              <a:spcBef>
                <a:spcPct val="0"/>
              </a:spcBef>
            </a:pPr>
            <a:r>
              <a:rPr lang="en-US" sz="800">
                <a:latin typeface="Arial" charset="0"/>
                <a:cs typeface="IPAMincho" charset="0"/>
              </a:rPr>
              <a:t>Alcohol intake and total mortality.</a:t>
            </a:r>
          </a:p>
          <a:p>
            <a:pPr marL="193749" indent="-192324">
              <a:lnSpc>
                <a:spcPct val="93000"/>
              </a:lnSpc>
              <a:spcBef>
                <a:spcPct val="0"/>
              </a:spcBef>
            </a:pPr>
            <a:endParaRPr lang="en-US" sz="1800">
              <a:latin typeface="Arial" charset="0"/>
              <a:cs typeface="IPAMincho" charset="0"/>
            </a:endParaRPr>
          </a:p>
          <a:p>
            <a:pPr marL="193749" indent="-192324">
              <a:lnSpc>
                <a:spcPct val="93000"/>
              </a:lnSpc>
              <a:spcBef>
                <a:spcPct val="0"/>
              </a:spcBef>
            </a:pPr>
            <a:endParaRPr lang="en-US" sz="1800">
              <a:latin typeface="Arial" charset="0"/>
              <a:cs typeface="IPAMincho" charset="0"/>
            </a:endParaRPr>
          </a:p>
          <a:p>
            <a:pPr marL="193749" indent="-192324">
              <a:lnSpc>
                <a:spcPct val="93000"/>
              </a:lnSpc>
              <a:spcBef>
                <a:spcPct val="0"/>
              </a:spcBef>
            </a:pPr>
            <a:r>
              <a:rPr lang="en-US" sz="800">
                <a:latin typeface="Arial" charset="0"/>
                <a:cs typeface="IPAMincho" charset="0"/>
              </a:rPr>
              <a:t>Data from </a:t>
            </a:r>
            <a:r>
              <a:rPr lang="en-US" sz="800" i="1">
                <a:latin typeface="Arial" charset="0"/>
                <a:cs typeface="IPAMincho" charset="0"/>
              </a:rPr>
              <a:t>Arch Intern Med</a:t>
            </a:r>
            <a:r>
              <a:rPr lang="en-US" sz="800">
                <a:latin typeface="Arial" charset="0"/>
                <a:cs typeface="IPAMincho" charset="0"/>
              </a:rPr>
              <a:t>.</a:t>
            </a:r>
            <a:r>
              <a:rPr lang="en-US" sz="800" baseline="33000">
                <a:latin typeface="Arial" charset="0"/>
                <a:cs typeface="IPAMincho" charset="0"/>
              </a:rPr>
              <a:t>9</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source</a:t>
            </a:r>
          </a:p>
          <a:p>
            <a:r>
              <a:rPr lang="it-IT" dirty="0" smtClean="0"/>
              <a:t>http://</a:t>
            </a:r>
            <a:r>
              <a:rPr lang="it-IT" dirty="0" err="1" smtClean="0"/>
              <a:t>www.ebi.ac.uk</a:t>
            </a:r>
            <a:r>
              <a:rPr lang="it-IT" dirty="0" smtClean="0"/>
              <a:t>/</a:t>
            </a:r>
            <a:r>
              <a:rPr lang="it-IT" dirty="0" err="1" smtClean="0"/>
              <a:t>biomodels-main</a:t>
            </a:r>
            <a:r>
              <a:rPr lang="it-IT" dirty="0" smtClean="0"/>
              <a:t>/</a:t>
            </a:r>
            <a:r>
              <a:rPr lang="it-IT" dirty="0" err="1" smtClean="0"/>
              <a:t>static-pages.do?page</a:t>
            </a:r>
            <a:r>
              <a:rPr lang="it-IT" dirty="0" smtClean="0"/>
              <a:t>=ModelMonth%2F2012-10</a:t>
            </a:r>
            <a:endParaRPr lang="it-IT" dirty="0"/>
          </a:p>
        </p:txBody>
      </p:sp>
      <p:sp>
        <p:nvSpPr>
          <p:cNvPr id="4" name="Segnaposto numero diapositiva 3"/>
          <p:cNvSpPr>
            <a:spLocks noGrp="1"/>
          </p:cNvSpPr>
          <p:nvPr>
            <p:ph type="sldNum" sz="quarter" idx="10"/>
          </p:nvPr>
        </p:nvSpPr>
        <p:spPr/>
        <p:txBody>
          <a:bodyPr/>
          <a:lstStyle/>
          <a:p>
            <a:fld id="{43361B40-F022-2B41-A095-735A8615530B}" type="slidenum">
              <a:rPr lang="it-IT" smtClean="0"/>
              <a:t>16</a:t>
            </a:fld>
            <a:endParaRPr lang="it-IT"/>
          </a:p>
        </p:txBody>
      </p:sp>
    </p:spTree>
    <p:extLst>
      <p:ext uri="{BB962C8B-B14F-4D97-AF65-F5344CB8AC3E}">
        <p14:creationId xmlns:p14="http://schemas.microsoft.com/office/powerpoint/2010/main" val="18647366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smtClean="0"/>
              <a:t>Review</a:t>
            </a:r>
            <a:r>
              <a:rPr lang="it-IT" dirty="0" smtClean="0"/>
              <a:t> | </a:t>
            </a:r>
            <a:r>
              <a:rPr lang="it-IT" dirty="0" err="1" smtClean="0"/>
              <a:t>Published</a:t>
            </a:r>
            <a:r>
              <a:rPr lang="it-IT" dirty="0" smtClean="0"/>
              <a:t>: 23 </a:t>
            </a:r>
            <a:r>
              <a:rPr lang="it-IT" dirty="0" err="1" smtClean="0"/>
              <a:t>November</a:t>
            </a:r>
            <a:r>
              <a:rPr lang="it-IT" dirty="0" smtClean="0"/>
              <a:t> 2015</a:t>
            </a:r>
          </a:p>
          <a:p>
            <a:endParaRPr lang="it-IT" dirty="0" smtClean="0"/>
          </a:p>
          <a:p>
            <a:r>
              <a:rPr lang="it-IT" dirty="0" err="1" smtClean="0"/>
              <a:t>Inherited</a:t>
            </a:r>
            <a:r>
              <a:rPr lang="it-IT" dirty="0" smtClean="0"/>
              <a:t> </a:t>
            </a:r>
            <a:r>
              <a:rPr lang="it-IT" dirty="0" err="1" smtClean="0"/>
              <a:t>disorders</a:t>
            </a:r>
            <a:r>
              <a:rPr lang="it-IT" dirty="0" smtClean="0"/>
              <a:t> of </a:t>
            </a:r>
            <a:r>
              <a:rPr lang="it-IT" dirty="0" err="1" smtClean="0"/>
              <a:t>bilirubin</a:t>
            </a:r>
            <a:r>
              <a:rPr lang="it-IT" dirty="0" smtClean="0"/>
              <a:t> clearance</a:t>
            </a:r>
          </a:p>
          <a:p>
            <a:r>
              <a:rPr lang="it-IT" dirty="0" err="1" smtClean="0"/>
              <a:t>Naureen</a:t>
            </a:r>
            <a:r>
              <a:rPr lang="it-IT" dirty="0" smtClean="0"/>
              <a:t> </a:t>
            </a:r>
            <a:r>
              <a:rPr lang="it-IT" dirty="0" err="1" smtClean="0"/>
              <a:t>Memon</a:t>
            </a:r>
            <a:r>
              <a:rPr lang="it-IT" dirty="0" smtClean="0"/>
              <a:t>, Barry I </a:t>
            </a:r>
            <a:r>
              <a:rPr lang="it-IT" dirty="0" err="1" smtClean="0"/>
              <a:t>Weinberger</a:t>
            </a:r>
            <a:r>
              <a:rPr lang="it-IT" dirty="0" smtClean="0"/>
              <a:t>, Thomas </a:t>
            </a:r>
            <a:r>
              <a:rPr lang="it-IT" dirty="0" err="1" smtClean="0"/>
              <a:t>Hegyi</a:t>
            </a:r>
            <a:r>
              <a:rPr lang="it-IT" dirty="0" smtClean="0"/>
              <a:t> &amp; Lauren M </a:t>
            </a:r>
            <a:r>
              <a:rPr lang="it-IT" dirty="0" err="1" smtClean="0"/>
              <a:t>Aleksunes</a:t>
            </a:r>
            <a:endParaRPr lang="it-IT" dirty="0" smtClean="0"/>
          </a:p>
          <a:p>
            <a:r>
              <a:rPr lang="it-IT" dirty="0" err="1" smtClean="0"/>
              <a:t>Pediatric</a:t>
            </a:r>
            <a:r>
              <a:rPr lang="it-IT" dirty="0" smtClean="0"/>
              <a:t> </a:t>
            </a:r>
            <a:r>
              <a:rPr lang="it-IT" dirty="0" err="1" smtClean="0"/>
              <a:t>Research</a:t>
            </a:r>
            <a:r>
              <a:rPr lang="it-IT" dirty="0" smtClean="0"/>
              <a:t> volume 79, </a:t>
            </a:r>
            <a:r>
              <a:rPr lang="it-IT" dirty="0" err="1" smtClean="0"/>
              <a:t>pages</a:t>
            </a:r>
            <a:r>
              <a:rPr lang="it-IT" dirty="0" smtClean="0"/>
              <a:t> 378–386 (2016</a:t>
            </a:r>
            <a:r>
              <a:rPr lang="it-IT" dirty="0" smtClean="0"/>
              <a:t>)</a:t>
            </a:r>
          </a:p>
          <a:p>
            <a:endParaRPr lang="it-IT" dirty="0" smtClean="0"/>
          </a:p>
          <a:p>
            <a:r>
              <a:rPr lang="it-IT" dirty="0" smtClean="0"/>
              <a:t>Tappe del metabolismo</a:t>
            </a:r>
            <a:r>
              <a:rPr lang="it-IT" baseline="0" dirty="0" smtClean="0"/>
              <a:t> epatico della bilirubina</a:t>
            </a:r>
          </a:p>
          <a:p>
            <a:pPr marL="228600" indent="-228600">
              <a:buFont typeface="+mj-lt"/>
              <a:buAutoNum type="arabicPeriod"/>
            </a:pPr>
            <a:r>
              <a:rPr lang="it-IT" baseline="0" dirty="0" smtClean="0"/>
              <a:t>Una piccola frazione di bilirubina si dissocia dall’albumina</a:t>
            </a:r>
          </a:p>
          <a:p>
            <a:pPr marL="228600" indent="-228600">
              <a:buFont typeface="+mj-lt"/>
              <a:buAutoNum type="arabicPeriod"/>
            </a:pPr>
            <a:r>
              <a:rPr lang="it-IT" baseline="0" dirty="0" smtClean="0"/>
              <a:t>La bilirubina libera entra nell’epatocita (dominio sinusoidale della membrana plasmatica) attraverso uno o più trasportatori di membrana (diffusione facilitata). </a:t>
            </a:r>
          </a:p>
          <a:p>
            <a:pPr marL="228600" indent="-228600">
              <a:buFont typeface="+mj-lt"/>
              <a:buAutoNum type="arabicPeriod"/>
            </a:pPr>
            <a:r>
              <a:rPr lang="it-IT" baseline="0" dirty="0" smtClean="0"/>
              <a:t>Nell’epatocita, la bilirubina si può legare alla </a:t>
            </a:r>
            <a:r>
              <a:rPr lang="it-IT" baseline="0" dirty="0" err="1" smtClean="0"/>
              <a:t>ligandina</a:t>
            </a:r>
            <a:r>
              <a:rPr lang="it-IT" baseline="0" dirty="0" smtClean="0"/>
              <a:t> (</a:t>
            </a:r>
            <a:r>
              <a:rPr lang="it-IT" baseline="0" dirty="0" err="1" smtClean="0"/>
              <a:t>glutatione</a:t>
            </a:r>
            <a:r>
              <a:rPr lang="it-IT" baseline="0" dirty="0" smtClean="0"/>
              <a:t> </a:t>
            </a:r>
            <a:r>
              <a:rPr lang="it-IT" baseline="0" dirty="0" err="1" smtClean="0"/>
              <a:t>S-trasferasi</a:t>
            </a:r>
            <a:r>
              <a:rPr lang="it-IT" baseline="0" dirty="0" smtClean="0"/>
              <a:t>), senza essere modificata</a:t>
            </a:r>
          </a:p>
          <a:p>
            <a:pPr marL="228600" indent="-228600">
              <a:buFont typeface="+mj-lt"/>
              <a:buAutoNum type="arabicPeriod"/>
            </a:pPr>
            <a:r>
              <a:rPr lang="it-IT" baseline="0" dirty="0" smtClean="0"/>
              <a:t>La bilirubina è substrato dell’enzima UDP-</a:t>
            </a:r>
            <a:r>
              <a:rPr lang="it-IT" baseline="0" dirty="0" err="1" smtClean="0"/>
              <a:t>glucuroniltransferasi</a:t>
            </a:r>
            <a:r>
              <a:rPr lang="it-IT" baseline="0" dirty="0" smtClean="0"/>
              <a:t> 1-1, che catalizza la formazione della bilirubina mono- e </a:t>
            </a:r>
            <a:r>
              <a:rPr lang="it-IT" baseline="0" dirty="0" err="1" smtClean="0"/>
              <a:t>diglucuronide</a:t>
            </a:r>
            <a:r>
              <a:rPr lang="it-IT" baseline="0" dirty="0" smtClean="0"/>
              <a:t>. </a:t>
            </a:r>
          </a:p>
          <a:p>
            <a:pPr marL="228600" indent="-228600">
              <a:buFont typeface="+mj-lt"/>
              <a:buAutoNum type="arabicPeriod"/>
            </a:pPr>
            <a:r>
              <a:rPr lang="it-IT" baseline="0" dirty="0" smtClean="0"/>
              <a:t>La bilirubina di-</a:t>
            </a:r>
            <a:r>
              <a:rPr lang="it-IT" baseline="0" dirty="0" err="1" smtClean="0"/>
              <a:t>glucuronide</a:t>
            </a:r>
            <a:r>
              <a:rPr lang="it-IT" baseline="0" dirty="0" smtClean="0"/>
              <a:t> è escreta mediante due </a:t>
            </a:r>
            <a:r>
              <a:rPr lang="it-IT" baseline="0" dirty="0" err="1" smtClean="0"/>
              <a:t>transortatori</a:t>
            </a:r>
            <a:r>
              <a:rPr lang="it-IT" baseline="0" dirty="0" smtClean="0"/>
              <a:t> attivi primari, BCRP e MRP2.</a:t>
            </a:r>
          </a:p>
          <a:p>
            <a:pPr marL="228600" indent="-228600">
              <a:buFont typeface="+mj-lt"/>
              <a:buAutoNum type="arabicPeriod"/>
            </a:pPr>
            <a:endParaRPr lang="it-IT" dirty="0"/>
          </a:p>
        </p:txBody>
      </p:sp>
      <p:sp>
        <p:nvSpPr>
          <p:cNvPr id="4" name="Segnaposto numero diapositiva 3"/>
          <p:cNvSpPr>
            <a:spLocks noGrp="1"/>
          </p:cNvSpPr>
          <p:nvPr>
            <p:ph type="sldNum" sz="quarter" idx="10"/>
          </p:nvPr>
        </p:nvSpPr>
        <p:spPr/>
        <p:txBody>
          <a:bodyPr/>
          <a:lstStyle/>
          <a:p>
            <a:fld id="{FAC6FD09-BCC8-024A-87CD-88E4245F42A6}" type="slidenum">
              <a:rPr lang="it-IT" smtClean="0"/>
              <a:t>17</a:t>
            </a:fld>
            <a:endParaRPr lang="it-IT"/>
          </a:p>
        </p:txBody>
      </p:sp>
    </p:spTree>
    <p:extLst>
      <p:ext uri="{BB962C8B-B14F-4D97-AF65-F5344CB8AC3E}">
        <p14:creationId xmlns:p14="http://schemas.microsoft.com/office/powerpoint/2010/main" val="16982899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source</a:t>
            </a:r>
          </a:p>
          <a:p>
            <a:r>
              <a:rPr lang="it-IT" dirty="0" err="1" smtClean="0"/>
              <a:t>Inherited</a:t>
            </a:r>
            <a:r>
              <a:rPr lang="it-IT" dirty="0" smtClean="0"/>
              <a:t> </a:t>
            </a:r>
            <a:r>
              <a:rPr lang="it-IT" dirty="0" err="1" smtClean="0"/>
              <a:t>disorders</a:t>
            </a:r>
            <a:r>
              <a:rPr lang="it-IT" dirty="0" smtClean="0"/>
              <a:t> of </a:t>
            </a:r>
            <a:r>
              <a:rPr lang="it-IT" dirty="0" err="1" smtClean="0"/>
              <a:t>bilirubin</a:t>
            </a:r>
            <a:r>
              <a:rPr lang="it-IT" dirty="0" smtClean="0"/>
              <a:t> </a:t>
            </a:r>
            <a:r>
              <a:rPr lang="it-IT" dirty="0" err="1" smtClean="0"/>
              <a:t>transport</a:t>
            </a:r>
            <a:r>
              <a:rPr lang="it-IT" dirty="0" smtClean="0"/>
              <a:t> and </a:t>
            </a:r>
            <a:r>
              <a:rPr lang="it-IT" dirty="0" err="1" smtClean="0"/>
              <a:t>conjugation</a:t>
            </a:r>
            <a:r>
              <a:rPr lang="it-IT" dirty="0" smtClean="0"/>
              <a:t>: new </a:t>
            </a:r>
            <a:r>
              <a:rPr lang="it-IT" dirty="0" err="1" smtClean="0"/>
              <a:t>insights</a:t>
            </a:r>
            <a:r>
              <a:rPr lang="it-IT" dirty="0" smtClean="0"/>
              <a:t> </a:t>
            </a:r>
            <a:r>
              <a:rPr lang="it-IT" dirty="0" err="1" smtClean="0"/>
              <a:t>into</a:t>
            </a:r>
            <a:r>
              <a:rPr lang="it-IT" dirty="0" smtClean="0"/>
              <a:t> </a:t>
            </a:r>
            <a:r>
              <a:rPr lang="it-IT" dirty="0" err="1" smtClean="0"/>
              <a:t>molecular</a:t>
            </a:r>
            <a:r>
              <a:rPr lang="it-IT" dirty="0" smtClean="0"/>
              <a:t> </a:t>
            </a:r>
            <a:r>
              <a:rPr lang="it-IT" dirty="0" err="1" smtClean="0"/>
              <a:t>mechanisms</a:t>
            </a:r>
            <a:r>
              <a:rPr lang="it-IT" dirty="0" smtClean="0"/>
              <a:t> and </a:t>
            </a:r>
            <a:r>
              <a:rPr lang="it-IT" dirty="0" err="1" smtClean="0"/>
              <a:t>consequences</a:t>
            </a:r>
            <a:r>
              <a:rPr lang="it-IT" dirty="0" smtClean="0"/>
              <a:t>.</a:t>
            </a:r>
          </a:p>
          <a:p>
            <a:r>
              <a:rPr lang="it-IT" dirty="0" err="1" smtClean="0"/>
              <a:t>Serge</a:t>
            </a:r>
            <a:r>
              <a:rPr lang="it-IT" dirty="0" smtClean="0"/>
              <a:t> </a:t>
            </a:r>
            <a:r>
              <a:rPr lang="it-IT" dirty="0" err="1" smtClean="0"/>
              <a:t>Erlinger</a:t>
            </a:r>
            <a:r>
              <a:rPr lang="it-IT" dirty="0" smtClean="0"/>
              <a:t>, Irwin M. </a:t>
            </a:r>
            <a:r>
              <a:rPr lang="it-IT" dirty="0" err="1" smtClean="0"/>
              <a:t>Arias</a:t>
            </a:r>
            <a:r>
              <a:rPr lang="it-IT" dirty="0" smtClean="0"/>
              <a:t>, Daniel </a:t>
            </a:r>
            <a:r>
              <a:rPr lang="it-IT" dirty="0" err="1" smtClean="0"/>
              <a:t>DhumeauxPublished</a:t>
            </a:r>
            <a:r>
              <a:rPr lang="it-IT" dirty="0" smtClean="0"/>
              <a:t> in </a:t>
            </a:r>
            <a:r>
              <a:rPr lang="it-IT" dirty="0" err="1" smtClean="0"/>
              <a:t>Gastroenterology</a:t>
            </a:r>
            <a:r>
              <a:rPr lang="it-IT" dirty="0" smtClean="0"/>
              <a:t> 2014</a:t>
            </a:r>
          </a:p>
          <a:p>
            <a:r>
              <a:rPr lang="it-IT" dirty="0" smtClean="0"/>
              <a:t>DOI:10.1053/j.gastro.2014.03.047</a:t>
            </a:r>
          </a:p>
          <a:p>
            <a:endParaRPr lang="it-IT" dirty="0" smtClean="0"/>
          </a:p>
          <a:p>
            <a:r>
              <a:rPr lang="it-IT" dirty="0" smtClean="0"/>
              <a:t>Figura 2. Vista schematica del trasporto della bilirubina da parte dell'epatocita. (</a:t>
            </a:r>
            <a:r>
              <a:rPr lang="it-IT" dirty="0" err="1" smtClean="0"/>
              <a:t>Inset</a:t>
            </a:r>
            <a:r>
              <a:rPr lang="it-IT" dirty="0" smtClean="0"/>
              <a:t>) Localizzazione di UGT1A1 nella membrana endoplasmatica del reticolo e trasporto di uridina</a:t>
            </a:r>
            <a:r>
              <a:rPr lang="it-IT" baseline="0" dirty="0" smtClean="0"/>
              <a:t> </a:t>
            </a:r>
            <a:r>
              <a:rPr lang="it-IT" dirty="0" err="1" smtClean="0"/>
              <a:t>difosfoglucuronato</a:t>
            </a:r>
            <a:r>
              <a:rPr lang="it-IT" dirty="0" smtClean="0"/>
              <a:t> (UDPGA), bilirubina e </a:t>
            </a:r>
            <a:r>
              <a:rPr lang="it-IT" dirty="0" err="1" smtClean="0"/>
              <a:t>glucuronide</a:t>
            </a:r>
            <a:r>
              <a:rPr lang="it-IT" dirty="0" smtClean="0"/>
              <a:t> della bilirubina attraverso la membrana del reticolo endoplasmatico. UCB, bilirubina non coniugata; </a:t>
            </a:r>
            <a:r>
              <a:rPr lang="it-IT" dirty="0" err="1" smtClean="0"/>
              <a:t>Alb</a:t>
            </a:r>
            <a:r>
              <a:rPr lang="it-IT" dirty="0" smtClean="0"/>
              <a:t>, albumina; BG, bilirubina </a:t>
            </a:r>
            <a:r>
              <a:rPr lang="it-IT" dirty="0" err="1" smtClean="0"/>
              <a:t>glucuronide</a:t>
            </a:r>
            <a:endParaRPr lang="it-IT" dirty="0"/>
          </a:p>
        </p:txBody>
      </p:sp>
      <p:sp>
        <p:nvSpPr>
          <p:cNvPr id="4" name="Segnaposto numero diapositiva 3"/>
          <p:cNvSpPr>
            <a:spLocks noGrp="1"/>
          </p:cNvSpPr>
          <p:nvPr>
            <p:ph type="sldNum" sz="quarter" idx="10"/>
          </p:nvPr>
        </p:nvSpPr>
        <p:spPr/>
        <p:txBody>
          <a:bodyPr/>
          <a:lstStyle/>
          <a:p>
            <a:fld id="{43361B40-F022-2B41-A095-735A8615530B}" type="slidenum">
              <a:rPr lang="it-IT" smtClean="0"/>
              <a:t>18</a:t>
            </a:fld>
            <a:endParaRPr lang="it-IT"/>
          </a:p>
        </p:txBody>
      </p:sp>
    </p:spTree>
    <p:extLst>
      <p:ext uri="{BB962C8B-B14F-4D97-AF65-F5344CB8AC3E}">
        <p14:creationId xmlns:p14="http://schemas.microsoft.com/office/powerpoint/2010/main" val="23345116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source</a:t>
            </a:r>
          </a:p>
          <a:p>
            <a:r>
              <a:rPr lang="it-IT" dirty="0" err="1" smtClean="0"/>
              <a:t>https</a:t>
            </a:r>
            <a:r>
              <a:rPr lang="it-IT" dirty="0" smtClean="0"/>
              <a:t>://</a:t>
            </a:r>
            <a:r>
              <a:rPr lang="it-IT" dirty="0" err="1" smtClean="0"/>
              <a:t>www.brenda-enzymes.org</a:t>
            </a:r>
            <a:r>
              <a:rPr lang="it-IT" dirty="0" smtClean="0"/>
              <a:t>/</a:t>
            </a:r>
            <a:r>
              <a:rPr lang="it-IT" dirty="0" err="1" smtClean="0"/>
              <a:t>all_enzymes.php?ecno</a:t>
            </a:r>
            <a:r>
              <a:rPr lang="it-IT" dirty="0" smtClean="0"/>
              <a:t>=2.4.1.17&amp;table=</a:t>
            </a:r>
            <a:r>
              <a:rPr lang="it-IT" dirty="0" err="1" smtClean="0"/>
              <a:t>Reaction#TAB</a:t>
            </a:r>
            <a:endParaRPr lang="it-IT" dirty="0"/>
          </a:p>
        </p:txBody>
      </p:sp>
      <p:sp>
        <p:nvSpPr>
          <p:cNvPr id="4" name="Segnaposto numero diapositiva 3"/>
          <p:cNvSpPr>
            <a:spLocks noGrp="1"/>
          </p:cNvSpPr>
          <p:nvPr>
            <p:ph type="sldNum" sz="quarter" idx="10"/>
          </p:nvPr>
        </p:nvSpPr>
        <p:spPr/>
        <p:txBody>
          <a:bodyPr/>
          <a:lstStyle/>
          <a:p>
            <a:fld id="{43361B40-F022-2B41-A095-735A8615530B}" type="slidenum">
              <a:rPr lang="it-IT" smtClean="0"/>
              <a:t>19</a:t>
            </a:fld>
            <a:endParaRPr lang="it-IT"/>
          </a:p>
        </p:txBody>
      </p:sp>
    </p:spTree>
    <p:extLst>
      <p:ext uri="{BB962C8B-B14F-4D97-AF65-F5344CB8AC3E}">
        <p14:creationId xmlns:p14="http://schemas.microsoft.com/office/powerpoint/2010/main" val="21092337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43361B40-F022-2B41-A095-735A8615530B}" type="slidenum">
              <a:rPr lang="it-IT" smtClean="0"/>
              <a:t>20</a:t>
            </a:fld>
            <a:endParaRPr lang="it-IT"/>
          </a:p>
        </p:txBody>
      </p:sp>
    </p:spTree>
    <p:extLst>
      <p:ext uri="{BB962C8B-B14F-4D97-AF65-F5344CB8AC3E}">
        <p14:creationId xmlns:p14="http://schemas.microsoft.com/office/powerpoint/2010/main" val="21092337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smtClean="0"/>
              <a:t>Review</a:t>
            </a:r>
            <a:r>
              <a:rPr lang="it-IT" dirty="0" smtClean="0"/>
              <a:t> | </a:t>
            </a:r>
            <a:r>
              <a:rPr lang="it-IT" dirty="0" err="1" smtClean="0"/>
              <a:t>Published</a:t>
            </a:r>
            <a:r>
              <a:rPr lang="it-IT" dirty="0" smtClean="0"/>
              <a:t>: 23 </a:t>
            </a:r>
            <a:r>
              <a:rPr lang="it-IT" dirty="0" err="1" smtClean="0"/>
              <a:t>November</a:t>
            </a:r>
            <a:r>
              <a:rPr lang="it-IT" dirty="0" smtClean="0"/>
              <a:t> 2015</a:t>
            </a:r>
          </a:p>
          <a:p>
            <a:endParaRPr lang="it-IT" dirty="0" smtClean="0"/>
          </a:p>
          <a:p>
            <a:r>
              <a:rPr lang="it-IT" dirty="0" err="1" smtClean="0"/>
              <a:t>Inherited</a:t>
            </a:r>
            <a:r>
              <a:rPr lang="it-IT" dirty="0" smtClean="0"/>
              <a:t> </a:t>
            </a:r>
            <a:r>
              <a:rPr lang="it-IT" dirty="0" err="1" smtClean="0"/>
              <a:t>disorders</a:t>
            </a:r>
            <a:r>
              <a:rPr lang="it-IT" dirty="0" smtClean="0"/>
              <a:t> of </a:t>
            </a:r>
            <a:r>
              <a:rPr lang="it-IT" dirty="0" err="1" smtClean="0"/>
              <a:t>bilirubin</a:t>
            </a:r>
            <a:r>
              <a:rPr lang="it-IT" dirty="0" smtClean="0"/>
              <a:t> clearance</a:t>
            </a:r>
          </a:p>
          <a:p>
            <a:r>
              <a:rPr lang="it-IT" dirty="0" err="1" smtClean="0"/>
              <a:t>Naureen</a:t>
            </a:r>
            <a:r>
              <a:rPr lang="it-IT" dirty="0" smtClean="0"/>
              <a:t> </a:t>
            </a:r>
            <a:r>
              <a:rPr lang="it-IT" dirty="0" err="1" smtClean="0"/>
              <a:t>Memon</a:t>
            </a:r>
            <a:r>
              <a:rPr lang="it-IT" dirty="0" smtClean="0"/>
              <a:t>, Barry I </a:t>
            </a:r>
            <a:r>
              <a:rPr lang="it-IT" dirty="0" err="1" smtClean="0"/>
              <a:t>Weinberger</a:t>
            </a:r>
            <a:r>
              <a:rPr lang="it-IT" dirty="0" smtClean="0"/>
              <a:t>, Thomas </a:t>
            </a:r>
            <a:r>
              <a:rPr lang="it-IT" dirty="0" err="1" smtClean="0"/>
              <a:t>Hegyi</a:t>
            </a:r>
            <a:r>
              <a:rPr lang="it-IT" dirty="0" smtClean="0"/>
              <a:t> &amp; Lauren M </a:t>
            </a:r>
            <a:r>
              <a:rPr lang="it-IT" dirty="0" err="1" smtClean="0"/>
              <a:t>Aleksunes</a:t>
            </a:r>
            <a:endParaRPr lang="it-IT" dirty="0" smtClean="0"/>
          </a:p>
          <a:p>
            <a:r>
              <a:rPr lang="it-IT" dirty="0" err="1" smtClean="0"/>
              <a:t>Pediatric</a:t>
            </a:r>
            <a:r>
              <a:rPr lang="it-IT" dirty="0" smtClean="0"/>
              <a:t> </a:t>
            </a:r>
            <a:r>
              <a:rPr lang="it-IT" dirty="0" err="1" smtClean="0"/>
              <a:t>Research</a:t>
            </a:r>
            <a:r>
              <a:rPr lang="it-IT" dirty="0" smtClean="0"/>
              <a:t> volume 79, </a:t>
            </a:r>
            <a:r>
              <a:rPr lang="it-IT" dirty="0" err="1" smtClean="0"/>
              <a:t>pages</a:t>
            </a:r>
            <a:r>
              <a:rPr lang="it-IT" dirty="0" smtClean="0"/>
              <a:t> 378–386 (2016</a:t>
            </a:r>
            <a:r>
              <a:rPr lang="it-IT" dirty="0" smtClean="0"/>
              <a:t>)</a:t>
            </a:r>
          </a:p>
          <a:p>
            <a:endParaRPr lang="it-IT" dirty="0" smtClean="0"/>
          </a:p>
          <a:p>
            <a:r>
              <a:rPr lang="it-IT" dirty="0" smtClean="0"/>
              <a:t>Il trasporto</a:t>
            </a:r>
            <a:r>
              <a:rPr lang="it-IT" baseline="0" dirty="0" smtClean="0"/>
              <a:t> epatico della bilirubina non è noto. Tre possibili meccanismi sono proposti:</a:t>
            </a:r>
          </a:p>
          <a:p>
            <a:pPr marL="228600" indent="-228600">
              <a:buFont typeface="+mj-lt"/>
              <a:buAutoNum type="arabicPeriod"/>
            </a:pPr>
            <a:r>
              <a:rPr lang="it-IT" baseline="0" dirty="0" smtClean="0"/>
              <a:t>diffusione passiva (ma è stata smentita da altre ricerche)</a:t>
            </a:r>
          </a:p>
          <a:p>
            <a:pPr marL="228600" indent="-228600">
              <a:buFont typeface="+mj-lt"/>
              <a:buAutoNum type="arabicPeriod"/>
            </a:pPr>
            <a:r>
              <a:rPr lang="it-IT" baseline="0" dirty="0" smtClean="0"/>
              <a:t>Trasporto mediato dai trasportatori OATP (</a:t>
            </a:r>
            <a:r>
              <a:rPr lang="it-IT" baseline="0" dirty="0" err="1" smtClean="0"/>
              <a:t>organic</a:t>
            </a:r>
            <a:r>
              <a:rPr lang="it-IT" baseline="0" dirty="0" smtClean="0"/>
              <a:t> </a:t>
            </a:r>
            <a:r>
              <a:rPr lang="it-IT" baseline="0" dirty="0" err="1" smtClean="0"/>
              <a:t>anion</a:t>
            </a:r>
            <a:r>
              <a:rPr lang="it-IT" baseline="0" dirty="0" smtClean="0"/>
              <a:t> </a:t>
            </a:r>
            <a:r>
              <a:rPr lang="it-IT" baseline="0" dirty="0" err="1" smtClean="0"/>
              <a:t>transporting</a:t>
            </a:r>
            <a:r>
              <a:rPr lang="it-IT" baseline="0" dirty="0" smtClean="0"/>
              <a:t> </a:t>
            </a:r>
            <a:r>
              <a:rPr lang="it-IT" baseline="0" dirty="0" err="1" smtClean="0"/>
              <a:t>polypeptide</a:t>
            </a:r>
            <a:r>
              <a:rPr lang="it-IT" baseline="0" dirty="0" smtClean="0"/>
              <a:t>, che </a:t>
            </a:r>
            <a:r>
              <a:rPr lang="it-IT" baseline="0" dirty="0" err="1" smtClean="0"/>
              <a:t>traspota</a:t>
            </a:r>
            <a:r>
              <a:rPr lang="it-IT" baseline="0" dirty="0" smtClean="0"/>
              <a:t> i sali biliari e molti </a:t>
            </a:r>
            <a:r>
              <a:rPr lang="it-IT" baseline="0" dirty="0" err="1" smtClean="0"/>
              <a:t>farmcaci</a:t>
            </a:r>
            <a:r>
              <a:rPr lang="it-IT" baseline="0" dirty="0" smtClean="0"/>
              <a:t>), ma è stato smentito da numerose ricerche, tra cui il fatto che nessun farmaco trasportato da OATP induce iperbilirubinemia.</a:t>
            </a:r>
          </a:p>
          <a:p>
            <a:pPr marL="228600" indent="-228600">
              <a:buFont typeface="+mj-lt"/>
              <a:buAutoNum type="arabicPeriod"/>
            </a:pPr>
            <a:r>
              <a:rPr lang="it-IT" baseline="0" dirty="0" smtClean="0"/>
              <a:t>Altri trasportatori ignoti, tra cui la bilitranslocasi, studiata nel gruppo di ricerca della prof. Sabina Passamonti, Dipartimento di Scienze della Vita, Università di Trieste.</a:t>
            </a:r>
          </a:p>
          <a:p>
            <a:pPr marL="228600" indent="-228600">
              <a:buFont typeface="+mj-lt"/>
              <a:buAutoNum type="arabicPeriod"/>
            </a:pPr>
            <a:endParaRPr lang="it-IT" dirty="0"/>
          </a:p>
        </p:txBody>
      </p:sp>
      <p:sp>
        <p:nvSpPr>
          <p:cNvPr id="4" name="Segnaposto numero diapositiva 3"/>
          <p:cNvSpPr>
            <a:spLocks noGrp="1"/>
          </p:cNvSpPr>
          <p:nvPr>
            <p:ph type="sldNum" sz="quarter" idx="10"/>
          </p:nvPr>
        </p:nvSpPr>
        <p:spPr/>
        <p:txBody>
          <a:bodyPr/>
          <a:lstStyle/>
          <a:p>
            <a:fld id="{FAC6FD09-BCC8-024A-87CD-88E4245F42A6}" type="slidenum">
              <a:rPr lang="it-IT" smtClean="0"/>
              <a:t>21</a:t>
            </a:fld>
            <a:endParaRPr lang="it-IT"/>
          </a:p>
        </p:txBody>
      </p:sp>
    </p:spTree>
    <p:extLst>
      <p:ext uri="{BB962C8B-B14F-4D97-AF65-F5344CB8AC3E}">
        <p14:creationId xmlns:p14="http://schemas.microsoft.com/office/powerpoint/2010/main" val="16982899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source</a:t>
            </a:r>
          </a:p>
          <a:p>
            <a:r>
              <a:rPr lang="mr-IN" dirty="0" smtClean="0"/>
              <a:t>DOI:10.1172/JCI59526</a:t>
            </a:r>
            <a:endParaRPr lang="it-IT" dirty="0" smtClean="0"/>
          </a:p>
          <a:p>
            <a:endParaRPr lang="it-IT" dirty="0" smtClean="0"/>
          </a:p>
          <a:p>
            <a:r>
              <a:rPr lang="it-IT" dirty="0" smtClean="0"/>
              <a:t>Figura 6 Il passaggio degli epatociti distribuisce il carico di escrezione biliare dei </a:t>
            </a:r>
            <a:r>
              <a:rPr lang="it-IT" dirty="0" err="1" smtClean="0"/>
              <a:t>glucuronidi</a:t>
            </a:r>
            <a:r>
              <a:rPr lang="it-IT" dirty="0" smtClean="0"/>
              <a:t> della bilirubina attraverso il lobulo epatico. (A) Schema del lobulo epatico. Gli epatociti sono organizzati attorno a tratti del portale, con rami della vena portale (PV), arteria epatica (HA) e dotti biliari (BD). Il PV e l'HA forniscono rispettivamente sangue ricco di nutrienti e ossigeno che fluisce attraverso le sinusoidi verso la vena centrale (CV). Le membrane </a:t>
            </a:r>
            <a:r>
              <a:rPr lang="it-IT" dirty="0" err="1" smtClean="0"/>
              <a:t>basolaterali</a:t>
            </a:r>
            <a:r>
              <a:rPr lang="it-IT" dirty="0" smtClean="0"/>
              <a:t> (sinusoidali) degli epatociti sono irrorate con plasma </a:t>
            </a:r>
            <a:r>
              <a:rPr lang="it-IT" dirty="0" err="1" smtClean="0"/>
              <a:t>perisinusoidale</a:t>
            </a:r>
            <a:r>
              <a:rPr lang="it-IT" dirty="0" smtClean="0"/>
              <a:t>. La bile scorre nella direzione opposta verso i dotti biliari attraverso i canalicoli rivestiti da membrane canalicolari di epatociti. (B) Ciclo di salto degli epatociti. L'UCB entra negli epatociti tramite diffusione passiva e / o trasportatori, che possono includere OATP1B1 e / o OATP1B3. La coniugazione con acido glucuronico di UGT1A1 a bilirubina </a:t>
            </a:r>
            <a:r>
              <a:rPr lang="it-IT" dirty="0" err="1" smtClean="0"/>
              <a:t>glucuronidi</a:t>
            </a:r>
            <a:r>
              <a:rPr lang="it-IT" dirty="0" smtClean="0"/>
              <a:t> (BG) avviene nel reticolo endoplasmatico. BG viene secreto nella bile principalmente da ABCC2. ABCG2 può anche contribuire a questo processo. Anche in condizioni fisiologiche, una frazione sostanziale della BG intracellulare viene dirottata da ABCC3 nel sangue, da cui può essere prelevata dagli epatociti a valle tramite i trasportatori OATP1B1 / 3. Questo scarico flessibile di BG verso gli epatociti a valle impedisce la saturazione della capacità di escrezione biliare negli epatociti a monte. Le dimensioni relative dei tipi di UCB e BG rappresentano concentrazioni locali.  </a:t>
            </a:r>
          </a:p>
          <a:p>
            <a:endParaRPr lang="it-IT" dirty="0" smtClean="0"/>
          </a:p>
          <a:p>
            <a:r>
              <a:rPr lang="it-IT" dirty="0" smtClean="0"/>
              <a:t>Figure 6 </a:t>
            </a:r>
            <a:r>
              <a:rPr lang="it-IT" dirty="0" err="1" smtClean="0"/>
              <a:t>Hepatocyte</a:t>
            </a:r>
            <a:r>
              <a:rPr lang="it-IT" dirty="0" smtClean="0"/>
              <a:t> </a:t>
            </a:r>
            <a:r>
              <a:rPr lang="it-IT" dirty="0" err="1" smtClean="0"/>
              <a:t>hopping</a:t>
            </a:r>
            <a:r>
              <a:rPr lang="it-IT" dirty="0" smtClean="0"/>
              <a:t> </a:t>
            </a:r>
            <a:r>
              <a:rPr lang="it-IT" dirty="0" err="1" smtClean="0"/>
              <a:t>distributes</a:t>
            </a:r>
            <a:r>
              <a:rPr lang="it-IT" dirty="0" smtClean="0"/>
              <a:t> the </a:t>
            </a:r>
            <a:r>
              <a:rPr lang="it-IT" dirty="0" err="1" smtClean="0"/>
              <a:t>biliary</a:t>
            </a:r>
            <a:r>
              <a:rPr lang="it-IT" dirty="0" smtClean="0"/>
              <a:t> </a:t>
            </a:r>
            <a:r>
              <a:rPr lang="it-IT" dirty="0" err="1" smtClean="0"/>
              <a:t>excretion</a:t>
            </a:r>
            <a:r>
              <a:rPr lang="it-IT" dirty="0" smtClean="0"/>
              <a:t> </a:t>
            </a:r>
            <a:r>
              <a:rPr lang="it-IT" dirty="0" err="1" smtClean="0"/>
              <a:t>load</a:t>
            </a:r>
            <a:r>
              <a:rPr lang="it-IT" dirty="0" smtClean="0"/>
              <a:t> of </a:t>
            </a:r>
            <a:r>
              <a:rPr lang="it-IT" dirty="0" err="1" smtClean="0"/>
              <a:t>bilirubin</a:t>
            </a:r>
            <a:r>
              <a:rPr lang="it-IT" dirty="0" smtClean="0"/>
              <a:t> </a:t>
            </a:r>
            <a:r>
              <a:rPr lang="it-IT" dirty="0" err="1" smtClean="0"/>
              <a:t>glucuronides</a:t>
            </a:r>
            <a:r>
              <a:rPr lang="it-IT" dirty="0" smtClean="0"/>
              <a:t> </a:t>
            </a:r>
            <a:r>
              <a:rPr lang="it-IT" dirty="0" err="1" smtClean="0"/>
              <a:t>across</a:t>
            </a:r>
            <a:r>
              <a:rPr lang="it-IT" dirty="0" smtClean="0"/>
              <a:t> the </a:t>
            </a:r>
            <a:r>
              <a:rPr lang="it-IT" dirty="0" err="1" smtClean="0"/>
              <a:t>liver</a:t>
            </a:r>
            <a:r>
              <a:rPr lang="it-IT" dirty="0" smtClean="0"/>
              <a:t> </a:t>
            </a:r>
            <a:r>
              <a:rPr lang="it-IT" dirty="0" err="1" smtClean="0"/>
              <a:t>lobule</a:t>
            </a:r>
            <a:r>
              <a:rPr lang="it-IT" dirty="0" smtClean="0"/>
              <a:t>. (A) </a:t>
            </a:r>
            <a:r>
              <a:rPr lang="it-IT" dirty="0" err="1" smtClean="0"/>
              <a:t>Schematic</a:t>
            </a:r>
            <a:r>
              <a:rPr lang="it-IT" dirty="0" smtClean="0"/>
              <a:t> of </a:t>
            </a:r>
            <a:r>
              <a:rPr lang="it-IT" dirty="0" err="1" smtClean="0"/>
              <a:t>liver</a:t>
            </a:r>
            <a:r>
              <a:rPr lang="it-IT" dirty="0" smtClean="0"/>
              <a:t> </a:t>
            </a:r>
            <a:r>
              <a:rPr lang="it-IT" dirty="0" err="1" smtClean="0"/>
              <a:t>lobule</a:t>
            </a:r>
            <a:r>
              <a:rPr lang="it-IT" dirty="0" smtClean="0"/>
              <a:t>. </a:t>
            </a:r>
            <a:r>
              <a:rPr lang="it-IT" dirty="0" err="1" smtClean="0"/>
              <a:t>Hepatocytes</a:t>
            </a:r>
            <a:r>
              <a:rPr lang="it-IT" dirty="0" smtClean="0"/>
              <a:t> are </a:t>
            </a:r>
            <a:r>
              <a:rPr lang="it-IT" dirty="0" err="1" smtClean="0"/>
              <a:t>organized</a:t>
            </a:r>
            <a:r>
              <a:rPr lang="it-IT" dirty="0" smtClean="0"/>
              <a:t> </a:t>
            </a:r>
            <a:r>
              <a:rPr lang="it-IT" dirty="0" err="1" smtClean="0"/>
              <a:t>around</a:t>
            </a:r>
            <a:r>
              <a:rPr lang="it-IT" dirty="0" smtClean="0"/>
              <a:t> </a:t>
            </a:r>
            <a:r>
              <a:rPr lang="it-IT" dirty="0" err="1" smtClean="0"/>
              <a:t>portal</a:t>
            </a:r>
            <a:r>
              <a:rPr lang="it-IT" dirty="0" smtClean="0"/>
              <a:t> </a:t>
            </a:r>
            <a:r>
              <a:rPr lang="it-IT" dirty="0" err="1" smtClean="0"/>
              <a:t>tracts</a:t>
            </a:r>
            <a:r>
              <a:rPr lang="it-IT" dirty="0" smtClean="0"/>
              <a:t>, with </a:t>
            </a:r>
            <a:r>
              <a:rPr lang="it-IT" dirty="0" err="1" smtClean="0"/>
              <a:t>branches</a:t>
            </a:r>
            <a:r>
              <a:rPr lang="it-IT" dirty="0" smtClean="0"/>
              <a:t> of the </a:t>
            </a:r>
            <a:r>
              <a:rPr lang="it-IT" dirty="0" err="1" smtClean="0"/>
              <a:t>portal</a:t>
            </a:r>
            <a:r>
              <a:rPr lang="it-IT" dirty="0" smtClean="0"/>
              <a:t> </a:t>
            </a:r>
            <a:r>
              <a:rPr lang="it-IT" dirty="0" err="1" smtClean="0"/>
              <a:t>vein</a:t>
            </a:r>
            <a:r>
              <a:rPr lang="it-IT" dirty="0" smtClean="0"/>
              <a:t> (PV), </a:t>
            </a:r>
            <a:r>
              <a:rPr lang="it-IT" dirty="0" err="1" smtClean="0"/>
              <a:t>hepatic</a:t>
            </a:r>
            <a:r>
              <a:rPr lang="it-IT" dirty="0" smtClean="0"/>
              <a:t> </a:t>
            </a:r>
            <a:r>
              <a:rPr lang="it-IT" dirty="0" err="1" smtClean="0"/>
              <a:t>artery</a:t>
            </a:r>
            <a:r>
              <a:rPr lang="it-IT" dirty="0" smtClean="0"/>
              <a:t> (HA), and bile </a:t>
            </a:r>
            <a:r>
              <a:rPr lang="it-IT" dirty="0" err="1" smtClean="0"/>
              <a:t>ducts</a:t>
            </a:r>
            <a:r>
              <a:rPr lang="it-IT" dirty="0" smtClean="0"/>
              <a:t> (BD). The PV and HA </a:t>
            </a:r>
            <a:r>
              <a:rPr lang="it-IT" dirty="0" err="1" smtClean="0"/>
              <a:t>deliver</a:t>
            </a:r>
            <a:r>
              <a:rPr lang="it-IT" dirty="0" smtClean="0"/>
              <a:t> </a:t>
            </a:r>
            <a:r>
              <a:rPr lang="it-IT" dirty="0" err="1" smtClean="0"/>
              <a:t>nutrient</a:t>
            </a:r>
            <a:r>
              <a:rPr lang="it-IT" dirty="0" smtClean="0"/>
              <a:t>- and </a:t>
            </a:r>
            <a:r>
              <a:rPr lang="it-IT" dirty="0" err="1" smtClean="0"/>
              <a:t>oxygen-rich</a:t>
            </a:r>
            <a:r>
              <a:rPr lang="it-IT" dirty="0" smtClean="0"/>
              <a:t> </a:t>
            </a:r>
            <a:r>
              <a:rPr lang="it-IT" dirty="0" err="1" smtClean="0"/>
              <a:t>blood</a:t>
            </a:r>
            <a:r>
              <a:rPr lang="it-IT" dirty="0" smtClean="0"/>
              <a:t>, </a:t>
            </a:r>
            <a:r>
              <a:rPr lang="it-IT" dirty="0" err="1" smtClean="0"/>
              <a:t>respectively</a:t>
            </a:r>
            <a:r>
              <a:rPr lang="it-IT" dirty="0" smtClean="0"/>
              <a:t>, </a:t>
            </a:r>
            <a:r>
              <a:rPr lang="it-IT" dirty="0" err="1" smtClean="0"/>
              <a:t>which</a:t>
            </a:r>
            <a:r>
              <a:rPr lang="it-IT" dirty="0" smtClean="0"/>
              <a:t> </a:t>
            </a:r>
            <a:r>
              <a:rPr lang="it-IT" dirty="0" err="1" smtClean="0"/>
              <a:t>flows</a:t>
            </a:r>
            <a:r>
              <a:rPr lang="it-IT" dirty="0" smtClean="0"/>
              <a:t> </a:t>
            </a:r>
            <a:r>
              <a:rPr lang="it-IT" dirty="0" err="1" smtClean="0"/>
              <a:t>through</a:t>
            </a:r>
            <a:r>
              <a:rPr lang="it-IT" dirty="0" smtClean="0"/>
              <a:t> the </a:t>
            </a:r>
            <a:r>
              <a:rPr lang="it-IT" dirty="0" err="1" smtClean="0"/>
              <a:t>sinusoids</a:t>
            </a:r>
            <a:r>
              <a:rPr lang="it-IT" dirty="0" smtClean="0"/>
              <a:t> </a:t>
            </a:r>
            <a:r>
              <a:rPr lang="it-IT" dirty="0" err="1" smtClean="0"/>
              <a:t>toward</a:t>
            </a:r>
            <a:r>
              <a:rPr lang="it-IT" dirty="0" smtClean="0"/>
              <a:t> the </a:t>
            </a:r>
            <a:r>
              <a:rPr lang="it-IT" dirty="0" err="1" smtClean="0"/>
              <a:t>central</a:t>
            </a:r>
            <a:r>
              <a:rPr lang="it-IT" dirty="0" smtClean="0"/>
              <a:t> </a:t>
            </a:r>
            <a:r>
              <a:rPr lang="it-IT" dirty="0" err="1" smtClean="0"/>
              <a:t>vein</a:t>
            </a:r>
            <a:r>
              <a:rPr lang="it-IT" dirty="0" smtClean="0"/>
              <a:t> (CV). </a:t>
            </a:r>
            <a:r>
              <a:rPr lang="it-IT" dirty="0" err="1" smtClean="0"/>
              <a:t>Basolateral</a:t>
            </a:r>
            <a:r>
              <a:rPr lang="it-IT" dirty="0" smtClean="0"/>
              <a:t> (</a:t>
            </a:r>
            <a:r>
              <a:rPr lang="it-IT" dirty="0" err="1" smtClean="0"/>
              <a:t>sinusoidal</a:t>
            </a:r>
            <a:r>
              <a:rPr lang="it-IT" dirty="0" smtClean="0"/>
              <a:t>) </a:t>
            </a:r>
            <a:r>
              <a:rPr lang="it-IT" dirty="0" err="1" smtClean="0"/>
              <a:t>membranes</a:t>
            </a:r>
            <a:r>
              <a:rPr lang="it-IT" dirty="0" smtClean="0"/>
              <a:t> of </a:t>
            </a:r>
            <a:r>
              <a:rPr lang="it-IT" dirty="0" err="1" smtClean="0"/>
              <a:t>hepatocytes</a:t>
            </a:r>
            <a:r>
              <a:rPr lang="it-IT" dirty="0" smtClean="0"/>
              <a:t> are </a:t>
            </a:r>
            <a:r>
              <a:rPr lang="it-IT" dirty="0" err="1" smtClean="0"/>
              <a:t>flushed</a:t>
            </a:r>
            <a:r>
              <a:rPr lang="it-IT" dirty="0" smtClean="0"/>
              <a:t> with </a:t>
            </a:r>
            <a:r>
              <a:rPr lang="it-IT" dirty="0" err="1" smtClean="0"/>
              <a:t>perisinusoidal</a:t>
            </a:r>
            <a:r>
              <a:rPr lang="it-IT" dirty="0" smtClean="0"/>
              <a:t> plasma. Bile </a:t>
            </a:r>
            <a:r>
              <a:rPr lang="it-IT" dirty="0" err="1" smtClean="0"/>
              <a:t>flows</a:t>
            </a:r>
            <a:r>
              <a:rPr lang="it-IT" dirty="0" smtClean="0"/>
              <a:t> in the opposite </a:t>
            </a:r>
            <a:r>
              <a:rPr lang="it-IT" dirty="0" err="1" smtClean="0"/>
              <a:t>direction</a:t>
            </a:r>
            <a:r>
              <a:rPr lang="it-IT" dirty="0" smtClean="0"/>
              <a:t> </a:t>
            </a:r>
            <a:r>
              <a:rPr lang="it-IT" dirty="0" err="1" smtClean="0"/>
              <a:t>toward</a:t>
            </a:r>
            <a:r>
              <a:rPr lang="it-IT" dirty="0" smtClean="0"/>
              <a:t> bile </a:t>
            </a:r>
            <a:r>
              <a:rPr lang="it-IT" dirty="0" err="1" smtClean="0"/>
              <a:t>ducts</a:t>
            </a:r>
            <a:r>
              <a:rPr lang="it-IT" dirty="0" smtClean="0"/>
              <a:t> </a:t>
            </a:r>
            <a:r>
              <a:rPr lang="it-IT" dirty="0" err="1" smtClean="0"/>
              <a:t>through</a:t>
            </a:r>
            <a:r>
              <a:rPr lang="it-IT" dirty="0" smtClean="0"/>
              <a:t> </a:t>
            </a:r>
            <a:r>
              <a:rPr lang="it-IT" dirty="0" err="1" smtClean="0"/>
              <a:t>canaliculi</a:t>
            </a:r>
            <a:r>
              <a:rPr lang="it-IT" dirty="0" smtClean="0"/>
              <a:t> </a:t>
            </a:r>
            <a:r>
              <a:rPr lang="it-IT" dirty="0" err="1" smtClean="0"/>
              <a:t>lined</a:t>
            </a:r>
            <a:r>
              <a:rPr lang="it-IT" dirty="0" smtClean="0"/>
              <a:t> by </a:t>
            </a:r>
            <a:r>
              <a:rPr lang="it-IT" dirty="0" err="1" smtClean="0"/>
              <a:t>canalicular</a:t>
            </a:r>
            <a:r>
              <a:rPr lang="it-IT" dirty="0" smtClean="0"/>
              <a:t> </a:t>
            </a:r>
            <a:r>
              <a:rPr lang="it-IT" dirty="0" err="1" smtClean="0"/>
              <a:t>membranes</a:t>
            </a:r>
            <a:r>
              <a:rPr lang="it-IT" dirty="0" smtClean="0"/>
              <a:t> of </a:t>
            </a:r>
            <a:r>
              <a:rPr lang="it-IT" dirty="0" err="1" smtClean="0"/>
              <a:t>hepatocytes</a:t>
            </a:r>
            <a:r>
              <a:rPr lang="it-IT" dirty="0" smtClean="0"/>
              <a:t>. (B) </a:t>
            </a:r>
            <a:r>
              <a:rPr lang="it-IT" dirty="0" err="1" smtClean="0"/>
              <a:t>Hepatocyte</a:t>
            </a:r>
            <a:r>
              <a:rPr lang="it-IT" dirty="0" smtClean="0"/>
              <a:t> </a:t>
            </a:r>
            <a:r>
              <a:rPr lang="it-IT" dirty="0" err="1" smtClean="0"/>
              <a:t>hopping</a:t>
            </a:r>
            <a:r>
              <a:rPr lang="it-IT" dirty="0" smtClean="0"/>
              <a:t> </a:t>
            </a:r>
            <a:r>
              <a:rPr lang="it-IT" dirty="0" err="1" smtClean="0"/>
              <a:t>cycle</a:t>
            </a:r>
            <a:r>
              <a:rPr lang="it-IT" dirty="0" smtClean="0"/>
              <a:t>. UCB </a:t>
            </a:r>
            <a:r>
              <a:rPr lang="it-IT" dirty="0" err="1" smtClean="0"/>
              <a:t>enters</a:t>
            </a:r>
            <a:r>
              <a:rPr lang="it-IT" dirty="0" smtClean="0"/>
              <a:t> the </a:t>
            </a:r>
            <a:r>
              <a:rPr lang="it-IT" dirty="0" err="1" smtClean="0"/>
              <a:t>hepatocytes</a:t>
            </a:r>
            <a:r>
              <a:rPr lang="it-IT" dirty="0" smtClean="0"/>
              <a:t> via passive </a:t>
            </a:r>
            <a:r>
              <a:rPr lang="it-IT" dirty="0" err="1" smtClean="0"/>
              <a:t>diffusion</a:t>
            </a:r>
            <a:r>
              <a:rPr lang="it-IT" dirty="0" smtClean="0"/>
              <a:t> and/or </a:t>
            </a:r>
            <a:r>
              <a:rPr lang="it-IT" dirty="0" err="1" smtClean="0"/>
              <a:t>transporters</a:t>
            </a:r>
            <a:r>
              <a:rPr lang="it-IT" dirty="0" smtClean="0"/>
              <a:t>, </a:t>
            </a:r>
            <a:r>
              <a:rPr lang="it-IT" dirty="0" err="1" smtClean="0"/>
              <a:t>which</a:t>
            </a:r>
            <a:r>
              <a:rPr lang="it-IT" dirty="0" smtClean="0"/>
              <a:t> </a:t>
            </a:r>
            <a:r>
              <a:rPr lang="it-IT" dirty="0" err="1" smtClean="0"/>
              <a:t>may</a:t>
            </a:r>
            <a:r>
              <a:rPr lang="it-IT" dirty="0" smtClean="0"/>
              <a:t> include OATP1B1 and/or OATP1B3 in non-</a:t>
            </a:r>
            <a:r>
              <a:rPr lang="it-IT" dirty="0" err="1" smtClean="0"/>
              <a:t>Rotor</a:t>
            </a:r>
            <a:r>
              <a:rPr lang="it-IT" dirty="0" smtClean="0"/>
              <a:t> </a:t>
            </a:r>
            <a:r>
              <a:rPr lang="it-IT" dirty="0" err="1" smtClean="0"/>
              <a:t>subjects</a:t>
            </a:r>
            <a:r>
              <a:rPr lang="it-IT" dirty="0" smtClean="0"/>
              <a:t>. </a:t>
            </a:r>
            <a:r>
              <a:rPr lang="it-IT" dirty="0" err="1" smtClean="0"/>
              <a:t>Conjugation</a:t>
            </a:r>
            <a:r>
              <a:rPr lang="it-IT" dirty="0" smtClean="0"/>
              <a:t> with </a:t>
            </a:r>
            <a:r>
              <a:rPr lang="it-IT" dirty="0" err="1" smtClean="0"/>
              <a:t>glucuronic</a:t>
            </a:r>
            <a:r>
              <a:rPr lang="it-IT" dirty="0" smtClean="0"/>
              <a:t> acid by UGT1A1 to </a:t>
            </a:r>
            <a:r>
              <a:rPr lang="it-IT" dirty="0" err="1" smtClean="0"/>
              <a:t>bilirubin</a:t>
            </a:r>
            <a:r>
              <a:rPr lang="it-IT" dirty="0" smtClean="0"/>
              <a:t> </a:t>
            </a:r>
            <a:r>
              <a:rPr lang="it-IT" dirty="0" err="1" smtClean="0"/>
              <a:t>glucuronides</a:t>
            </a:r>
            <a:r>
              <a:rPr lang="it-IT" dirty="0" smtClean="0"/>
              <a:t> (BG) </a:t>
            </a:r>
            <a:r>
              <a:rPr lang="it-IT" dirty="0" err="1" smtClean="0"/>
              <a:t>takes</a:t>
            </a:r>
            <a:r>
              <a:rPr lang="it-IT" dirty="0" smtClean="0"/>
              <a:t> </a:t>
            </a:r>
            <a:r>
              <a:rPr lang="it-IT" dirty="0" err="1" smtClean="0"/>
              <a:t>place</a:t>
            </a:r>
            <a:r>
              <a:rPr lang="it-IT" dirty="0" smtClean="0"/>
              <a:t> in </a:t>
            </a:r>
            <a:r>
              <a:rPr lang="it-IT" dirty="0" err="1" smtClean="0"/>
              <a:t>endoplasmic</a:t>
            </a:r>
            <a:r>
              <a:rPr lang="it-IT" dirty="0" smtClean="0"/>
              <a:t> </a:t>
            </a:r>
            <a:r>
              <a:rPr lang="it-IT" dirty="0" err="1" smtClean="0"/>
              <a:t>reticulum</a:t>
            </a:r>
            <a:r>
              <a:rPr lang="it-IT" dirty="0" smtClean="0"/>
              <a:t>. BG </a:t>
            </a:r>
            <a:r>
              <a:rPr lang="it-IT" dirty="0" err="1" smtClean="0"/>
              <a:t>is</a:t>
            </a:r>
            <a:r>
              <a:rPr lang="it-IT" dirty="0" smtClean="0"/>
              <a:t> </a:t>
            </a:r>
            <a:r>
              <a:rPr lang="it-IT" dirty="0" err="1" smtClean="0"/>
              <a:t>secreted</a:t>
            </a:r>
            <a:r>
              <a:rPr lang="it-IT" dirty="0" smtClean="0"/>
              <a:t> </a:t>
            </a:r>
            <a:r>
              <a:rPr lang="it-IT" dirty="0" err="1" smtClean="0"/>
              <a:t>into</a:t>
            </a:r>
            <a:r>
              <a:rPr lang="it-IT" dirty="0" smtClean="0"/>
              <a:t> bile </a:t>
            </a:r>
            <a:r>
              <a:rPr lang="it-IT" dirty="0" err="1" smtClean="0"/>
              <a:t>mainly</a:t>
            </a:r>
            <a:r>
              <a:rPr lang="it-IT" dirty="0" smtClean="0"/>
              <a:t> by ABCC2. ABCG2 </a:t>
            </a:r>
            <a:r>
              <a:rPr lang="it-IT" dirty="0" err="1" smtClean="0"/>
              <a:t>also</a:t>
            </a:r>
            <a:r>
              <a:rPr lang="it-IT" dirty="0" smtClean="0"/>
              <a:t> can </a:t>
            </a:r>
            <a:r>
              <a:rPr lang="it-IT" dirty="0" err="1" smtClean="0"/>
              <a:t>contribute</a:t>
            </a:r>
            <a:r>
              <a:rPr lang="it-IT" dirty="0" smtClean="0"/>
              <a:t> to </a:t>
            </a:r>
            <a:r>
              <a:rPr lang="it-IT" dirty="0" err="1" smtClean="0"/>
              <a:t>this</a:t>
            </a:r>
            <a:r>
              <a:rPr lang="it-IT" dirty="0" smtClean="0"/>
              <a:t> </a:t>
            </a:r>
            <a:r>
              <a:rPr lang="it-IT" dirty="0" err="1" smtClean="0"/>
              <a:t>process</a:t>
            </a:r>
            <a:r>
              <a:rPr lang="it-IT" dirty="0" smtClean="0"/>
              <a:t>. </a:t>
            </a:r>
            <a:r>
              <a:rPr lang="it-IT" dirty="0" err="1" smtClean="0"/>
              <a:t>Even</a:t>
            </a:r>
            <a:r>
              <a:rPr lang="it-IT" dirty="0" smtClean="0"/>
              <a:t> under </a:t>
            </a:r>
            <a:r>
              <a:rPr lang="it-IT" dirty="0" err="1" smtClean="0"/>
              <a:t>physiological</a:t>
            </a:r>
            <a:r>
              <a:rPr lang="it-IT" dirty="0" smtClean="0"/>
              <a:t> </a:t>
            </a:r>
            <a:r>
              <a:rPr lang="it-IT" dirty="0" err="1" smtClean="0"/>
              <a:t>conditions</a:t>
            </a:r>
            <a:r>
              <a:rPr lang="it-IT" dirty="0" smtClean="0"/>
              <a:t>, a </a:t>
            </a:r>
            <a:r>
              <a:rPr lang="it-IT" dirty="0" err="1" smtClean="0"/>
              <a:t>substantial</a:t>
            </a:r>
            <a:r>
              <a:rPr lang="it-IT" dirty="0" smtClean="0"/>
              <a:t> </a:t>
            </a:r>
            <a:r>
              <a:rPr lang="it-IT" dirty="0" err="1" smtClean="0"/>
              <a:t>fraction</a:t>
            </a:r>
            <a:r>
              <a:rPr lang="it-IT" dirty="0" smtClean="0"/>
              <a:t> of the </a:t>
            </a:r>
            <a:r>
              <a:rPr lang="it-IT" dirty="0" err="1" smtClean="0"/>
              <a:t>intracellular</a:t>
            </a:r>
            <a:r>
              <a:rPr lang="it-IT" dirty="0" smtClean="0"/>
              <a:t> BG </a:t>
            </a:r>
            <a:r>
              <a:rPr lang="it-IT" dirty="0" err="1" smtClean="0"/>
              <a:t>is</a:t>
            </a:r>
            <a:r>
              <a:rPr lang="it-IT" dirty="0" smtClean="0"/>
              <a:t> </a:t>
            </a:r>
            <a:r>
              <a:rPr lang="it-IT" dirty="0" err="1" smtClean="0"/>
              <a:t>rerouted</a:t>
            </a:r>
            <a:r>
              <a:rPr lang="it-IT" dirty="0" smtClean="0"/>
              <a:t> by ABCC3 to the </a:t>
            </a:r>
            <a:r>
              <a:rPr lang="it-IT" dirty="0" err="1" smtClean="0"/>
              <a:t>blood</a:t>
            </a:r>
            <a:r>
              <a:rPr lang="it-IT" dirty="0" smtClean="0"/>
              <a:t>, from </a:t>
            </a:r>
            <a:r>
              <a:rPr lang="it-IT" dirty="0" err="1" smtClean="0"/>
              <a:t>which</a:t>
            </a:r>
            <a:r>
              <a:rPr lang="it-IT" dirty="0" smtClean="0"/>
              <a:t> </a:t>
            </a:r>
            <a:r>
              <a:rPr lang="it-IT" dirty="0" err="1" smtClean="0"/>
              <a:t>it</a:t>
            </a:r>
            <a:r>
              <a:rPr lang="it-IT" dirty="0" smtClean="0"/>
              <a:t> can be </a:t>
            </a:r>
            <a:r>
              <a:rPr lang="it-IT" dirty="0" err="1" smtClean="0"/>
              <a:t>taken</a:t>
            </a:r>
            <a:r>
              <a:rPr lang="it-IT" dirty="0" smtClean="0"/>
              <a:t> up by downstream </a:t>
            </a:r>
            <a:r>
              <a:rPr lang="it-IT" dirty="0" err="1" smtClean="0"/>
              <a:t>hepatocytes</a:t>
            </a:r>
            <a:r>
              <a:rPr lang="it-IT" dirty="0" smtClean="0"/>
              <a:t> via OATP1B1/3 </a:t>
            </a:r>
            <a:r>
              <a:rPr lang="it-IT" dirty="0" err="1" smtClean="0"/>
              <a:t>transporters</a:t>
            </a:r>
            <a:r>
              <a:rPr lang="it-IT" dirty="0" smtClean="0"/>
              <a:t>. </a:t>
            </a:r>
            <a:r>
              <a:rPr lang="it-IT" dirty="0" err="1" smtClean="0"/>
              <a:t>This</a:t>
            </a:r>
            <a:r>
              <a:rPr lang="it-IT" dirty="0" smtClean="0"/>
              <a:t> </a:t>
            </a:r>
            <a:r>
              <a:rPr lang="it-IT" dirty="0" err="1" smtClean="0"/>
              <a:t>flexible</a:t>
            </a:r>
            <a:r>
              <a:rPr lang="it-IT" dirty="0" smtClean="0"/>
              <a:t> off-</a:t>
            </a:r>
            <a:r>
              <a:rPr lang="it-IT" dirty="0" err="1" smtClean="0"/>
              <a:t>loading</a:t>
            </a:r>
            <a:r>
              <a:rPr lang="it-IT" dirty="0" smtClean="0"/>
              <a:t> of BG to downstream </a:t>
            </a:r>
            <a:r>
              <a:rPr lang="it-IT" dirty="0" err="1" smtClean="0"/>
              <a:t>hepatocytes</a:t>
            </a:r>
            <a:r>
              <a:rPr lang="it-IT" dirty="0" smtClean="0"/>
              <a:t> </a:t>
            </a:r>
            <a:r>
              <a:rPr lang="it-IT" dirty="0" err="1" smtClean="0"/>
              <a:t>prevents</a:t>
            </a:r>
            <a:r>
              <a:rPr lang="it-IT" dirty="0" smtClean="0"/>
              <a:t> </a:t>
            </a:r>
            <a:r>
              <a:rPr lang="it-IT" dirty="0" err="1" smtClean="0"/>
              <a:t>saturation</a:t>
            </a:r>
            <a:r>
              <a:rPr lang="it-IT" dirty="0" smtClean="0"/>
              <a:t> of </a:t>
            </a:r>
            <a:r>
              <a:rPr lang="it-IT" dirty="0" err="1" smtClean="0"/>
              <a:t>biliary</a:t>
            </a:r>
            <a:r>
              <a:rPr lang="it-IT" dirty="0" smtClean="0"/>
              <a:t> </a:t>
            </a:r>
            <a:r>
              <a:rPr lang="it-IT" dirty="0" err="1" smtClean="0"/>
              <a:t>excretion</a:t>
            </a:r>
            <a:r>
              <a:rPr lang="it-IT" dirty="0" smtClean="0"/>
              <a:t> </a:t>
            </a:r>
            <a:r>
              <a:rPr lang="it-IT" dirty="0" err="1" smtClean="0"/>
              <a:t>capacity</a:t>
            </a:r>
            <a:r>
              <a:rPr lang="it-IT" dirty="0" smtClean="0"/>
              <a:t> in </a:t>
            </a:r>
            <a:r>
              <a:rPr lang="it-IT" dirty="0" err="1" smtClean="0"/>
              <a:t>upstream</a:t>
            </a:r>
            <a:r>
              <a:rPr lang="it-IT" dirty="0" smtClean="0"/>
              <a:t> </a:t>
            </a:r>
            <a:r>
              <a:rPr lang="it-IT" dirty="0" err="1" smtClean="0"/>
              <a:t>hepatocytes</a:t>
            </a:r>
            <a:r>
              <a:rPr lang="it-IT" dirty="0" smtClean="0"/>
              <a:t>. Relative </a:t>
            </a:r>
            <a:r>
              <a:rPr lang="it-IT" dirty="0" err="1" smtClean="0"/>
              <a:t>type</a:t>
            </a:r>
            <a:r>
              <a:rPr lang="it-IT" dirty="0" smtClean="0"/>
              <a:t> </a:t>
            </a:r>
            <a:r>
              <a:rPr lang="it-IT" dirty="0" err="1" smtClean="0"/>
              <a:t>sizes</a:t>
            </a:r>
            <a:r>
              <a:rPr lang="it-IT" dirty="0" smtClean="0"/>
              <a:t> of UCB and BG </a:t>
            </a:r>
            <a:r>
              <a:rPr lang="it-IT" dirty="0" err="1" smtClean="0"/>
              <a:t>represent</a:t>
            </a:r>
            <a:r>
              <a:rPr lang="it-IT" dirty="0" smtClean="0"/>
              <a:t> </a:t>
            </a:r>
            <a:r>
              <a:rPr lang="it-IT" dirty="0" err="1" smtClean="0"/>
              <a:t>local</a:t>
            </a:r>
            <a:r>
              <a:rPr lang="it-IT" dirty="0" smtClean="0"/>
              <a:t> </a:t>
            </a:r>
            <a:r>
              <a:rPr lang="it-IT" dirty="0" err="1" smtClean="0"/>
              <a:t>concentrations</a:t>
            </a:r>
            <a:r>
              <a:rPr lang="it-IT" dirty="0" smtClean="0"/>
              <a:t>. </a:t>
            </a:r>
            <a:r>
              <a:rPr lang="it-IT" dirty="0" err="1" smtClean="0"/>
              <a:t>Schematic</a:t>
            </a:r>
            <a:r>
              <a:rPr lang="it-IT" dirty="0" smtClean="0"/>
              <a:t> </a:t>
            </a:r>
            <a:r>
              <a:rPr lang="it-IT" dirty="0" err="1" smtClean="0"/>
              <a:t>modified</a:t>
            </a:r>
            <a:r>
              <a:rPr lang="it-IT" dirty="0" smtClean="0"/>
              <a:t>, with </a:t>
            </a:r>
            <a:r>
              <a:rPr lang="it-IT" dirty="0" err="1" smtClean="0"/>
              <a:t>permission</a:t>
            </a:r>
            <a:r>
              <a:rPr lang="it-IT" dirty="0" smtClean="0"/>
              <a:t>, from </a:t>
            </a:r>
            <a:r>
              <a:rPr lang="it-IT" dirty="0" err="1" smtClean="0"/>
              <a:t>ref</a:t>
            </a:r>
            <a:r>
              <a:rPr lang="it-IT" dirty="0" smtClean="0"/>
              <a:t>. 54. </a:t>
            </a:r>
            <a:endParaRPr lang="it-IT" dirty="0"/>
          </a:p>
        </p:txBody>
      </p:sp>
      <p:sp>
        <p:nvSpPr>
          <p:cNvPr id="4" name="Segnaposto numero diapositiva 3"/>
          <p:cNvSpPr>
            <a:spLocks noGrp="1"/>
          </p:cNvSpPr>
          <p:nvPr>
            <p:ph type="sldNum" sz="quarter" idx="10"/>
          </p:nvPr>
        </p:nvSpPr>
        <p:spPr/>
        <p:txBody>
          <a:bodyPr/>
          <a:lstStyle/>
          <a:p>
            <a:fld id="{43361B40-F022-2B41-A095-735A8615530B}" type="slidenum">
              <a:rPr lang="it-IT" smtClean="0"/>
              <a:t>22</a:t>
            </a:fld>
            <a:endParaRPr lang="it-IT"/>
          </a:p>
        </p:txBody>
      </p:sp>
    </p:spTree>
    <p:extLst>
      <p:ext uri="{BB962C8B-B14F-4D97-AF65-F5344CB8AC3E}">
        <p14:creationId xmlns:p14="http://schemas.microsoft.com/office/powerpoint/2010/main" val="12427198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source</a:t>
            </a:r>
          </a:p>
          <a:p>
            <a:r>
              <a:rPr lang="mr-IN" dirty="0" smtClean="0"/>
              <a:t>DOI:10.1172/JCI59526</a:t>
            </a:r>
            <a:endParaRPr lang="it-IT" dirty="0" smtClean="0"/>
          </a:p>
          <a:p>
            <a:endParaRPr lang="it-IT" dirty="0" smtClean="0"/>
          </a:p>
        </p:txBody>
      </p:sp>
      <p:sp>
        <p:nvSpPr>
          <p:cNvPr id="4" name="Segnaposto numero diapositiva 3"/>
          <p:cNvSpPr>
            <a:spLocks noGrp="1"/>
          </p:cNvSpPr>
          <p:nvPr>
            <p:ph type="sldNum" sz="quarter" idx="10"/>
          </p:nvPr>
        </p:nvSpPr>
        <p:spPr/>
        <p:txBody>
          <a:bodyPr/>
          <a:lstStyle/>
          <a:p>
            <a:fld id="{43361B40-F022-2B41-A095-735A8615530B}" type="slidenum">
              <a:rPr lang="it-IT" smtClean="0"/>
              <a:t>23</a:t>
            </a:fld>
            <a:endParaRPr lang="it-IT"/>
          </a:p>
        </p:txBody>
      </p:sp>
    </p:spTree>
    <p:extLst>
      <p:ext uri="{BB962C8B-B14F-4D97-AF65-F5344CB8AC3E}">
        <p14:creationId xmlns:p14="http://schemas.microsoft.com/office/powerpoint/2010/main" val="12427198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source</a:t>
            </a:r>
          </a:p>
          <a:p>
            <a:r>
              <a:rPr lang="it-IT" dirty="0" err="1" smtClean="0"/>
              <a:t>https</a:t>
            </a:r>
            <a:r>
              <a:rPr lang="it-IT" dirty="0" smtClean="0"/>
              <a:t>://</a:t>
            </a:r>
            <a:r>
              <a:rPr lang="it-IT" dirty="0" err="1" smtClean="0"/>
              <a:t>quizlet.com</a:t>
            </a:r>
            <a:r>
              <a:rPr lang="it-IT" dirty="0" smtClean="0"/>
              <a:t>/161919525/bilirubin-metabolism-jaundice-and-hereditary-hyperbilirubinemias-flash-cards/</a:t>
            </a:r>
          </a:p>
          <a:p>
            <a:endParaRPr lang="it-IT" dirty="0" smtClean="0"/>
          </a:p>
          <a:p>
            <a:r>
              <a:rPr lang="it-IT" dirty="0" smtClean="0"/>
              <a:t>La bile contiene La bilirubina </a:t>
            </a:r>
            <a:r>
              <a:rPr lang="it-IT" dirty="0" err="1" smtClean="0"/>
              <a:t>diglucuronide</a:t>
            </a:r>
            <a:r>
              <a:rPr lang="it-IT" dirty="0" smtClean="0"/>
              <a:t> (BG) è escreta con la bile nell’intestino.</a:t>
            </a:r>
          </a:p>
          <a:p>
            <a:pPr marL="171450" indent="-171450">
              <a:buFont typeface="Arial"/>
              <a:buChar char="•"/>
            </a:pPr>
            <a:r>
              <a:rPr lang="it-IT" dirty="0" smtClean="0"/>
              <a:t>Qui essa </a:t>
            </a:r>
            <a:r>
              <a:rPr lang="it-IT" dirty="0" err="1" smtClean="0"/>
              <a:t>deconiugata</a:t>
            </a:r>
            <a:r>
              <a:rPr lang="it-IT" dirty="0" smtClean="0"/>
              <a:t> dalla </a:t>
            </a:r>
            <a:r>
              <a:rPr lang="it-IT" b="1" dirty="0" smtClean="0"/>
              <a:t>β-</a:t>
            </a:r>
            <a:r>
              <a:rPr lang="it-IT" b="1" dirty="0" err="1" smtClean="0"/>
              <a:t>glucuronidasi</a:t>
            </a:r>
            <a:r>
              <a:rPr lang="it-IT" dirty="0" smtClean="0"/>
              <a:t>,</a:t>
            </a:r>
            <a:r>
              <a:rPr lang="it-IT" baseline="0" dirty="0" smtClean="0"/>
              <a:t> espressa sulla membrana apicale (luminale) degli </a:t>
            </a:r>
            <a:r>
              <a:rPr lang="it-IT" baseline="0" dirty="0" err="1" smtClean="0"/>
              <a:t>enterociti</a:t>
            </a:r>
            <a:r>
              <a:rPr lang="it-IT" baseline="0" dirty="0" smtClean="0"/>
              <a:t>. Si forma bilirubina (B).</a:t>
            </a:r>
          </a:p>
          <a:p>
            <a:pPr marL="628650" lvl="1" indent="-171450">
              <a:buFont typeface="Arial"/>
              <a:buChar char="•"/>
            </a:pPr>
            <a:r>
              <a:rPr lang="it-IT" baseline="0" dirty="0" smtClean="0"/>
              <a:t>Una piccola frazione della bilirubina (B) viene riassorbita nel sangue portale e poi ritorna al fegato (</a:t>
            </a:r>
            <a:r>
              <a:rPr lang="it-IT" b="1" baseline="0" dirty="0" smtClean="0"/>
              <a:t>circolo </a:t>
            </a:r>
            <a:r>
              <a:rPr lang="it-IT" b="1" baseline="0" dirty="0" err="1" smtClean="0"/>
              <a:t>entero</a:t>
            </a:r>
            <a:r>
              <a:rPr lang="it-IT" b="1" baseline="0" dirty="0" smtClean="0"/>
              <a:t>-epatico della bilirubina</a:t>
            </a:r>
            <a:r>
              <a:rPr lang="it-IT" baseline="0" dirty="0" smtClean="0"/>
              <a:t>).</a:t>
            </a:r>
          </a:p>
          <a:p>
            <a:pPr marL="628650" lvl="1" indent="-171450">
              <a:buFont typeface="Arial"/>
              <a:buChar char="•"/>
            </a:pPr>
            <a:r>
              <a:rPr lang="it-IT" baseline="0" dirty="0" smtClean="0"/>
              <a:t>La maggior parte della bilirubina (circa 50%) viene ridotto in condizioni anaerobie a </a:t>
            </a:r>
            <a:r>
              <a:rPr lang="it-IT" b="1" baseline="0" dirty="0" err="1" smtClean="0"/>
              <a:t>urobilinogeno</a:t>
            </a:r>
            <a:r>
              <a:rPr lang="it-IT" b="1" baseline="0" dirty="0" smtClean="0"/>
              <a:t> (incolore e idrosolubile).</a:t>
            </a:r>
            <a:r>
              <a:rPr lang="it-IT" baseline="0" dirty="0" smtClean="0"/>
              <a:t> </a:t>
            </a:r>
          </a:p>
          <a:p>
            <a:pPr marL="457200" lvl="1" indent="0">
              <a:buFont typeface="Arial"/>
              <a:buNone/>
            </a:pPr>
            <a:endParaRPr lang="it-IT" baseline="0" dirty="0" smtClean="0"/>
          </a:p>
          <a:p>
            <a:pPr marL="171450" indent="-171450">
              <a:buFont typeface="Arial"/>
              <a:buChar char="•"/>
            </a:pPr>
            <a:endParaRPr lang="it-IT" dirty="0" smtClean="0"/>
          </a:p>
          <a:p>
            <a:endParaRPr lang="it-IT" dirty="0"/>
          </a:p>
        </p:txBody>
      </p:sp>
      <p:sp>
        <p:nvSpPr>
          <p:cNvPr id="4" name="Segnaposto numero diapositiva 3"/>
          <p:cNvSpPr>
            <a:spLocks noGrp="1"/>
          </p:cNvSpPr>
          <p:nvPr>
            <p:ph type="sldNum" sz="quarter" idx="10"/>
          </p:nvPr>
        </p:nvSpPr>
        <p:spPr/>
        <p:txBody>
          <a:bodyPr/>
          <a:lstStyle/>
          <a:p>
            <a:fld id="{43361B40-F022-2B41-A095-735A8615530B}" type="slidenum">
              <a:rPr lang="it-IT" smtClean="0"/>
              <a:t>25</a:t>
            </a:fld>
            <a:endParaRPr lang="it-IT"/>
          </a:p>
        </p:txBody>
      </p:sp>
    </p:spTree>
    <p:extLst>
      <p:ext uri="{BB962C8B-B14F-4D97-AF65-F5344CB8AC3E}">
        <p14:creationId xmlns:p14="http://schemas.microsoft.com/office/powerpoint/2010/main" val="41530527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baseline="0" dirty="0" smtClean="0"/>
              <a:t>source</a:t>
            </a:r>
          </a:p>
          <a:p>
            <a:r>
              <a:rPr lang="it-IT" baseline="0" dirty="0" err="1" smtClean="0"/>
              <a:t>https</a:t>
            </a:r>
            <a:r>
              <a:rPr lang="it-IT" baseline="0" dirty="0" smtClean="0"/>
              <a:t>://</a:t>
            </a:r>
            <a:r>
              <a:rPr lang="it-IT" baseline="0" dirty="0" err="1" smtClean="0"/>
              <a:t>quizlet.com</a:t>
            </a:r>
            <a:r>
              <a:rPr lang="it-IT" baseline="0" dirty="0" smtClean="0"/>
              <a:t>/130433044/59-bilirubin-and-jaundice-flash-cards/</a:t>
            </a:r>
          </a:p>
          <a:p>
            <a:endParaRPr lang="it-IT" baseline="0" dirty="0" smtClean="0"/>
          </a:p>
          <a:p>
            <a:r>
              <a:rPr lang="it-IT" baseline="0" dirty="0" smtClean="0"/>
              <a:t>DESTINO DELL’UROBILINOGENO</a:t>
            </a:r>
            <a:endParaRPr lang="it-IT" dirty="0" smtClean="0"/>
          </a:p>
          <a:p>
            <a:endParaRPr lang="it-IT" dirty="0" smtClean="0"/>
          </a:p>
          <a:p>
            <a:pPr marL="228600" indent="-171450">
              <a:spcBef>
                <a:spcPts val="0"/>
              </a:spcBef>
              <a:defRPr/>
            </a:pPr>
            <a:r>
              <a:rPr lang="it-IT" dirty="0" smtClean="0"/>
              <a:t>la gran parte (80%) progredisce nel </a:t>
            </a:r>
            <a:r>
              <a:rPr lang="it-IT" b="1" dirty="0" smtClean="0"/>
              <a:t>colon, dove viene ossidata a stercobilina (marrone) ed eliminata con le feci.</a:t>
            </a:r>
          </a:p>
          <a:p>
            <a:pPr marL="685800" lvl="1" indent="-171450">
              <a:spcBef>
                <a:spcPts val="0"/>
              </a:spcBef>
              <a:defRPr/>
            </a:pPr>
            <a:r>
              <a:rPr lang="it-IT" i="1" dirty="0" smtClean="0"/>
              <a:t>in caso di ostruzione biliare, le feci sono chiare, </a:t>
            </a:r>
            <a:r>
              <a:rPr lang="it-IT" i="1" dirty="0" err="1" smtClean="0"/>
              <a:t>grige</a:t>
            </a:r>
            <a:endParaRPr lang="it-IT" i="1" dirty="0" smtClean="0"/>
          </a:p>
          <a:p>
            <a:pPr marL="228600" indent="-171450"/>
            <a:r>
              <a:rPr lang="it-IT" baseline="0" dirty="0" smtClean="0"/>
              <a:t> una parte (circa 20%) riassorbito nel sangue portale, passa per il fegato e ritorna nell’intestino (circolo </a:t>
            </a:r>
            <a:r>
              <a:rPr lang="it-IT" baseline="0" dirty="0" err="1" smtClean="0"/>
              <a:t>entero</a:t>
            </a:r>
            <a:r>
              <a:rPr lang="it-IT" baseline="0" dirty="0" smtClean="0"/>
              <a:t>-epatico del</a:t>
            </a:r>
            <a:r>
              <a:rPr lang="it-IT" dirty="0" smtClean="0"/>
              <a:t>l’</a:t>
            </a:r>
            <a:r>
              <a:rPr lang="it-IT" dirty="0" err="1" smtClean="0"/>
              <a:t>urobilinogeno</a:t>
            </a:r>
            <a:r>
              <a:rPr lang="it-IT" dirty="0" smtClean="0"/>
              <a:t>)</a:t>
            </a:r>
            <a:r>
              <a:rPr lang="it-IT" baseline="0" dirty="0" smtClean="0"/>
              <a:t> </a:t>
            </a:r>
          </a:p>
          <a:p>
            <a:pPr marL="228600" indent="-171450"/>
            <a:r>
              <a:rPr lang="it-IT" baseline="0" dirty="0" smtClean="0"/>
              <a:t> una piccola parte (2%) raggiunge il </a:t>
            </a:r>
            <a:r>
              <a:rPr lang="it-IT" b="1" baseline="0" dirty="0" smtClean="0"/>
              <a:t>rene</a:t>
            </a:r>
            <a:r>
              <a:rPr lang="it-IT" baseline="0" dirty="0" smtClean="0"/>
              <a:t>, dove </a:t>
            </a:r>
            <a:r>
              <a:rPr lang="it-IT" b="1" baseline="0" dirty="0" smtClean="0"/>
              <a:t>l’</a:t>
            </a:r>
            <a:r>
              <a:rPr lang="it-IT" b="1" baseline="0" dirty="0" err="1" smtClean="0"/>
              <a:t>urobilinogeno</a:t>
            </a:r>
            <a:r>
              <a:rPr lang="it-IT" b="1" baseline="0" dirty="0" smtClean="0"/>
              <a:t> sarà ossidato a urobilina (giallo) escreto nell’urina</a:t>
            </a:r>
            <a:r>
              <a:rPr lang="it-IT" baseline="0" dirty="0" smtClean="0"/>
              <a:t>.</a:t>
            </a:r>
          </a:p>
          <a:p>
            <a:pPr marL="628650" lvl="1" indent="-171450">
              <a:buFont typeface="Arial"/>
              <a:buChar char="•"/>
            </a:pPr>
            <a:endParaRPr lang="it-IT" baseline="0" dirty="0" smtClean="0"/>
          </a:p>
          <a:p>
            <a:endParaRPr lang="it-IT" dirty="0"/>
          </a:p>
        </p:txBody>
      </p:sp>
      <p:sp>
        <p:nvSpPr>
          <p:cNvPr id="4" name="Segnaposto numero diapositiva 3"/>
          <p:cNvSpPr>
            <a:spLocks noGrp="1"/>
          </p:cNvSpPr>
          <p:nvPr>
            <p:ph type="sldNum" sz="quarter" idx="10"/>
          </p:nvPr>
        </p:nvSpPr>
        <p:spPr/>
        <p:txBody>
          <a:bodyPr/>
          <a:lstStyle/>
          <a:p>
            <a:fld id="{43361B40-F022-2B41-A095-735A8615530B}" type="slidenum">
              <a:rPr lang="it-IT" smtClean="0"/>
              <a:t>26</a:t>
            </a:fld>
            <a:endParaRPr lang="it-IT"/>
          </a:p>
        </p:txBody>
      </p:sp>
    </p:spTree>
    <p:extLst>
      <p:ext uri="{BB962C8B-B14F-4D97-AF65-F5344CB8AC3E}">
        <p14:creationId xmlns:p14="http://schemas.microsoft.com/office/powerpoint/2010/main" val="22183042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lvl="0" indent="0"/>
            <a:r>
              <a:rPr lang="en-US" altLang="en-US" b="1" dirty="0" smtClean="0">
                <a:latin typeface="Arial"/>
                <a:ea typeface="Arial"/>
              </a:rPr>
              <a:t>Source</a:t>
            </a:r>
          </a:p>
          <a:p>
            <a:pPr marL="0" lvl="0" indent="0" eaLnBrk="1" hangingPunct="1">
              <a:spcBef>
                <a:spcPct val="0"/>
              </a:spcBef>
              <a:spcAft>
                <a:spcPts val="600"/>
              </a:spcAft>
              <a:buFontTx/>
              <a:buNone/>
            </a:pPr>
            <a:r>
              <a:rPr lang="en-US" altLang="en-US" sz="1200" i="1" dirty="0" smtClean="0">
                <a:solidFill>
                  <a:srgbClr val="333333"/>
                </a:solidFill>
              </a:rPr>
              <a:t>The Journal of Nutrition</a:t>
            </a:r>
            <a:r>
              <a:rPr lang="en-US" altLang="en-US" sz="1200" dirty="0" smtClean="0">
                <a:solidFill>
                  <a:srgbClr val="333333"/>
                </a:solidFill>
              </a:rPr>
              <a:t>, Volume 139, Issue 1, January 2009, Pages 120–127, </a:t>
            </a:r>
            <a:r>
              <a:rPr lang="en-US" altLang="en-US" sz="1200" dirty="0" smtClean="0">
                <a:solidFill>
                  <a:srgbClr val="333333"/>
                </a:solidFill>
                <a:hlinkClick r:id="rId3"/>
              </a:rPr>
              <a:t>https://doi.org/10.3945/jn.108.095182</a:t>
            </a:r>
            <a:endParaRPr lang="en-US" altLang="en-US" sz="1200" dirty="0" smtClean="0">
              <a:solidFill>
                <a:srgbClr val="333333"/>
              </a:solidFill>
            </a:endParaRPr>
          </a:p>
          <a:p>
            <a:pPr marL="0" lvl="0" indent="0" eaLnBrk="1" hangingPunct="1">
              <a:spcBef>
                <a:spcPct val="0"/>
              </a:spcBef>
              <a:spcAft>
                <a:spcPts val="600"/>
              </a:spcAft>
              <a:buNone/>
            </a:pPr>
            <a:r>
              <a:rPr lang="en-US" altLang="en-US" sz="1050" dirty="0" smtClean="0">
                <a:solidFill>
                  <a:srgbClr val="2A2A2A"/>
                </a:solidFill>
              </a:rPr>
              <a:t>The content of this slide may be subject to copyright: please see the slide notes for details.</a:t>
            </a:r>
            <a:endParaRPr lang="en-US" altLang="en-US" sz="1050" dirty="0" smtClean="0">
              <a:solidFill>
                <a:srgbClr val="333333"/>
              </a:solidFill>
            </a:endParaRPr>
          </a:p>
          <a:p>
            <a:pPr marL="0" lvl="0" indent="0"/>
            <a:endParaRPr lang="en-US" altLang="en-US" b="1" dirty="0" smtClean="0">
              <a:latin typeface="Arial"/>
              <a:ea typeface="Arial"/>
            </a:endParaRPr>
          </a:p>
          <a:p>
            <a:pPr marL="0" lvl="0" indent="0"/>
            <a:endParaRPr lang="en-US" altLang="en-US" b="1" dirty="0" smtClean="0">
              <a:latin typeface="Arial"/>
              <a:ea typeface="Arial"/>
            </a:endParaRPr>
          </a:p>
          <a:p>
            <a:pPr marL="0" lvl="0" indent="0"/>
            <a:endParaRPr lang="en-US" altLang="en-US" b="1" dirty="0" smtClean="0">
              <a:latin typeface="Arial"/>
              <a:ea typeface="Arial"/>
            </a:endParaRPr>
          </a:p>
          <a:p>
            <a:pPr marL="0" lvl="0" indent="0"/>
            <a:r>
              <a:rPr lang="en-US" altLang="en-US" b="1" dirty="0" smtClean="0">
                <a:latin typeface="Arial"/>
                <a:ea typeface="Arial"/>
              </a:rPr>
              <a:t>FIGURE 1  </a:t>
            </a:r>
            <a:r>
              <a:rPr lang="en-US" altLang="en-US" dirty="0" smtClean="0">
                <a:latin typeface="Arial"/>
                <a:ea typeface="Arial"/>
              </a:rPr>
              <a:t>Associations between different cognitive tests scores and intake of chocolate, wine, and tea obtained by Gaussian generalized additive regression models. Solid lines are the estimated dose-response curves; shaded areas represent the 95% CI. P-values are from corresponding multiple linear regression analyses. P&lt;sub&gt;1&lt;/sub&gt;-values are adjusted for gender and P&lt;sub&gt;2&lt;/sub&gt;-values are adjusted for sex, education, vitamin supplement use (multivitamins, </a:t>
            </a:r>
            <a:r>
              <a:rPr lang="en-US" altLang="en-US" dirty="0" err="1" smtClean="0">
                <a:latin typeface="Arial"/>
                <a:ea typeface="Arial"/>
              </a:rPr>
              <a:t>folate</a:t>
            </a:r>
            <a:r>
              <a:rPr lang="en-US" altLang="en-US" dirty="0" smtClean="0">
                <a:latin typeface="Arial"/>
                <a:ea typeface="Arial"/>
              </a:rPr>
              <a:t>, and vitamins B, C, D, or E), smoking status, history of CVD, diabetes, and total energy intake. The data for the highest 2.5 percentile of chocolate, wine, and tea intake are not included.
</a:t>
            </a:r>
          </a:p>
          <a:p>
            <a:pPr marL="0" lvl="0" indent="0"/>
            <a:r>
              <a:rPr lang="en-US" altLang="en-US" dirty="0" smtClean="0">
                <a:latin typeface="Arial"/>
                <a:ea typeface="Arial"/>
              </a:rPr>
              <a:t>Unless provided in the caption above, the following copyright applies to the content of this slide: © 2009 The American Institute of Nutrition</a:t>
            </a:r>
          </a:p>
          <a:p>
            <a:endParaRPr lang="it-IT" dirty="0"/>
          </a:p>
        </p:txBody>
      </p:sp>
      <p:sp>
        <p:nvSpPr>
          <p:cNvPr id="4" name="Segnaposto numero diapositiva 3"/>
          <p:cNvSpPr>
            <a:spLocks noGrp="1"/>
          </p:cNvSpPr>
          <p:nvPr>
            <p:ph type="sldNum" sz="quarter" idx="10"/>
          </p:nvPr>
        </p:nvSpPr>
        <p:spPr/>
        <p:txBody>
          <a:bodyPr/>
          <a:lstStyle/>
          <a:p>
            <a:fld id="{43361B40-F022-2B41-A095-735A8615530B}" type="slidenum">
              <a:rPr lang="it-IT" smtClean="0"/>
              <a:t>6</a:t>
            </a:fld>
            <a:endParaRPr lang="it-IT"/>
          </a:p>
        </p:txBody>
      </p:sp>
    </p:spTree>
    <p:extLst>
      <p:ext uri="{BB962C8B-B14F-4D97-AF65-F5344CB8AC3E}">
        <p14:creationId xmlns:p14="http://schemas.microsoft.com/office/powerpoint/2010/main" val="1447610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source</a:t>
            </a:r>
          </a:p>
          <a:p>
            <a:r>
              <a:rPr lang="it-IT" dirty="0" err="1" smtClean="0"/>
              <a:t>https</a:t>
            </a:r>
            <a:r>
              <a:rPr lang="it-IT" dirty="0" smtClean="0"/>
              <a:t>://</a:t>
            </a:r>
            <a:r>
              <a:rPr lang="it-IT" dirty="0" err="1" smtClean="0"/>
              <a:t>clinicalgate.com</a:t>
            </a:r>
            <a:r>
              <a:rPr lang="it-IT" dirty="0" smtClean="0"/>
              <a:t>/</a:t>
            </a:r>
            <a:r>
              <a:rPr lang="it-IT" dirty="0" err="1" smtClean="0"/>
              <a:t>biliary</a:t>
            </a:r>
            <a:r>
              <a:rPr lang="it-IT" dirty="0" smtClean="0"/>
              <a:t>-</a:t>
            </a:r>
            <a:r>
              <a:rPr lang="it-IT" dirty="0" err="1" smtClean="0"/>
              <a:t>system</a:t>
            </a:r>
            <a:r>
              <a:rPr lang="it-IT" dirty="0" smtClean="0"/>
              <a:t>-and-</a:t>
            </a:r>
            <a:r>
              <a:rPr lang="it-IT" dirty="0" err="1" smtClean="0"/>
              <a:t>exocrine</a:t>
            </a:r>
            <a:r>
              <a:rPr lang="it-IT" dirty="0" smtClean="0"/>
              <a:t>-pancreas/</a:t>
            </a:r>
            <a:endParaRPr lang="it-IT" dirty="0"/>
          </a:p>
        </p:txBody>
      </p:sp>
      <p:sp>
        <p:nvSpPr>
          <p:cNvPr id="4" name="Segnaposto numero diapositiva 3"/>
          <p:cNvSpPr>
            <a:spLocks noGrp="1"/>
          </p:cNvSpPr>
          <p:nvPr>
            <p:ph type="sldNum" sz="quarter" idx="10"/>
          </p:nvPr>
        </p:nvSpPr>
        <p:spPr/>
        <p:txBody>
          <a:bodyPr/>
          <a:lstStyle/>
          <a:p>
            <a:fld id="{43361B40-F022-2B41-A095-735A8615530B}" type="slidenum">
              <a:rPr lang="it-IT" smtClean="0"/>
              <a:t>27</a:t>
            </a:fld>
            <a:endParaRPr lang="it-IT"/>
          </a:p>
        </p:txBody>
      </p:sp>
    </p:spTree>
    <p:extLst>
      <p:ext uri="{BB962C8B-B14F-4D97-AF65-F5344CB8AC3E}">
        <p14:creationId xmlns:p14="http://schemas.microsoft.com/office/powerpoint/2010/main" val="36396801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source</a:t>
            </a:r>
          </a:p>
          <a:p>
            <a:r>
              <a:rPr lang="it-IT" dirty="0" err="1" smtClean="0"/>
              <a:t>Bilirubin</a:t>
            </a:r>
            <a:r>
              <a:rPr lang="it-IT" dirty="0" smtClean="0"/>
              <a:t> </a:t>
            </a:r>
            <a:r>
              <a:rPr lang="it-IT" dirty="0" err="1" smtClean="0"/>
              <a:t>metabolism</a:t>
            </a:r>
            <a:r>
              <a:rPr lang="it-IT" dirty="0" smtClean="0"/>
              <a:t>: </a:t>
            </a:r>
            <a:r>
              <a:rPr lang="it-IT" dirty="0" err="1" smtClean="0"/>
              <a:t>Applied</a:t>
            </a:r>
            <a:r>
              <a:rPr lang="it-IT" dirty="0" smtClean="0"/>
              <a:t> </a:t>
            </a:r>
            <a:r>
              <a:rPr lang="it-IT" dirty="0" err="1" smtClean="0"/>
              <a:t>physiology</a:t>
            </a:r>
            <a:endParaRPr lang="it-IT" dirty="0" smtClean="0"/>
          </a:p>
          <a:p>
            <a:r>
              <a:rPr lang="it-IT" dirty="0" err="1" smtClean="0"/>
              <a:t>Xia</a:t>
            </a:r>
            <a:r>
              <a:rPr lang="it-IT" dirty="0" smtClean="0"/>
              <a:t> </a:t>
            </a:r>
            <a:r>
              <a:rPr lang="it-IT" dirty="0" err="1" smtClean="0"/>
              <a:t>Wang</a:t>
            </a:r>
            <a:r>
              <a:rPr lang="it-IT" dirty="0" smtClean="0"/>
              <a:t>, </a:t>
            </a:r>
            <a:r>
              <a:rPr lang="it-IT" dirty="0" err="1" smtClean="0"/>
              <a:t>Jayanta</a:t>
            </a:r>
            <a:r>
              <a:rPr lang="it-IT" dirty="0" smtClean="0"/>
              <a:t> </a:t>
            </a:r>
            <a:r>
              <a:rPr lang="it-IT" dirty="0" err="1" smtClean="0"/>
              <a:t>Roy</a:t>
            </a:r>
            <a:r>
              <a:rPr lang="it-IT" dirty="0" smtClean="0"/>
              <a:t> </a:t>
            </a:r>
            <a:r>
              <a:rPr lang="it-IT" dirty="0" err="1" smtClean="0"/>
              <a:t>Chowdhurylow</a:t>
            </a:r>
            <a:r>
              <a:rPr lang="it-IT" dirty="0" smtClean="0"/>
              <a:t> </a:t>
            </a:r>
            <a:r>
              <a:rPr lang="it-IT" dirty="0" err="1" smtClean="0"/>
              <a:t>asterisk</a:t>
            </a:r>
            <a:r>
              <a:rPr lang="it-IT" dirty="0" smtClean="0"/>
              <a:t>,'</a:t>
            </a:r>
            <a:r>
              <a:rPr lang="it-IT" dirty="0" err="1" smtClean="0"/>
              <a:t>Correspondence</a:t>
            </a:r>
            <a:r>
              <a:rPr lang="it-IT" dirty="0" smtClean="0"/>
              <a:t> information </a:t>
            </a:r>
            <a:r>
              <a:rPr lang="it-IT" dirty="0" err="1" smtClean="0"/>
              <a:t>about</a:t>
            </a:r>
            <a:r>
              <a:rPr lang="it-IT" dirty="0" smtClean="0"/>
              <a:t> the </a:t>
            </a:r>
            <a:r>
              <a:rPr lang="it-IT" dirty="0" err="1" smtClean="0"/>
              <a:t>author</a:t>
            </a:r>
            <a:r>
              <a:rPr lang="it-IT" dirty="0" smtClean="0"/>
              <a:t> </a:t>
            </a:r>
            <a:r>
              <a:rPr lang="it-IT" dirty="0" err="1" smtClean="0"/>
              <a:t>Jayanta</a:t>
            </a:r>
            <a:r>
              <a:rPr lang="it-IT" dirty="0" smtClean="0"/>
              <a:t> </a:t>
            </a:r>
            <a:r>
              <a:rPr lang="it-IT" dirty="0" err="1" smtClean="0"/>
              <a:t>Roy</a:t>
            </a:r>
            <a:r>
              <a:rPr lang="it-IT" dirty="0" smtClean="0"/>
              <a:t> </a:t>
            </a:r>
            <a:r>
              <a:rPr lang="it-IT" dirty="0" err="1" smtClean="0"/>
              <a:t>ChowdhuryEmail</a:t>
            </a:r>
            <a:r>
              <a:rPr lang="it-IT" dirty="0" smtClean="0"/>
              <a:t> the </a:t>
            </a:r>
            <a:r>
              <a:rPr lang="it-IT" dirty="0" err="1" smtClean="0"/>
              <a:t>author</a:t>
            </a:r>
            <a:r>
              <a:rPr lang="it-IT" dirty="0" smtClean="0"/>
              <a:t> </a:t>
            </a:r>
            <a:r>
              <a:rPr lang="it-IT" dirty="0" err="1" smtClean="0"/>
              <a:t>Jayanta</a:t>
            </a:r>
            <a:r>
              <a:rPr lang="it-IT" dirty="0" smtClean="0"/>
              <a:t> </a:t>
            </a:r>
            <a:r>
              <a:rPr lang="it-IT" dirty="0" err="1" smtClean="0"/>
              <a:t>Roy</a:t>
            </a:r>
            <a:r>
              <a:rPr lang="it-IT" dirty="0" smtClean="0"/>
              <a:t> </a:t>
            </a:r>
            <a:r>
              <a:rPr lang="it-IT" dirty="0" err="1" smtClean="0"/>
              <a:t>Chowdhury</a:t>
            </a:r>
            <a:r>
              <a:rPr lang="it-IT" dirty="0" smtClean="0"/>
              <a:t>, </a:t>
            </a:r>
            <a:r>
              <a:rPr lang="it-IT" dirty="0" err="1" smtClean="0"/>
              <a:t>Namita</a:t>
            </a:r>
            <a:r>
              <a:rPr lang="it-IT" dirty="0" smtClean="0"/>
              <a:t> </a:t>
            </a:r>
            <a:r>
              <a:rPr lang="it-IT" dirty="0" err="1" smtClean="0"/>
              <a:t>Roy</a:t>
            </a:r>
            <a:r>
              <a:rPr lang="it-IT" dirty="0" smtClean="0"/>
              <a:t> </a:t>
            </a:r>
            <a:r>
              <a:rPr lang="it-IT" dirty="0" err="1" smtClean="0"/>
              <a:t>Chowdhury</a:t>
            </a:r>
            <a:endParaRPr lang="it-IT" dirty="0" smtClean="0"/>
          </a:p>
          <a:p>
            <a:r>
              <a:rPr lang="it-IT" dirty="0" smtClean="0"/>
              <a:t>Albert Einstein College of Medicine, New York, USA</a:t>
            </a:r>
          </a:p>
          <a:p>
            <a:r>
              <a:rPr lang="it-IT" dirty="0" err="1" smtClean="0"/>
              <a:t>PlumX</a:t>
            </a:r>
            <a:r>
              <a:rPr lang="it-IT" dirty="0" smtClean="0"/>
              <a:t> </a:t>
            </a:r>
            <a:r>
              <a:rPr lang="it-IT" dirty="0" err="1" smtClean="0"/>
              <a:t>Metrics</a:t>
            </a:r>
            <a:endParaRPr lang="it-IT" dirty="0" smtClean="0"/>
          </a:p>
          <a:p>
            <a:r>
              <a:rPr lang="it-IT" dirty="0" smtClean="0"/>
              <a:t>DOI: </a:t>
            </a:r>
            <a:r>
              <a:rPr lang="it-IT" dirty="0" err="1" smtClean="0"/>
              <a:t>https</a:t>
            </a:r>
            <a:r>
              <a:rPr lang="it-IT" dirty="0" smtClean="0"/>
              <a:t>://</a:t>
            </a:r>
            <a:r>
              <a:rPr lang="it-IT" dirty="0" err="1" smtClean="0"/>
              <a:t>doi.org</a:t>
            </a:r>
            <a:r>
              <a:rPr lang="it-IT" dirty="0" smtClean="0"/>
              <a:t>/10.1016/j.cupe.2005.10.002</a:t>
            </a:r>
          </a:p>
          <a:p>
            <a:endParaRPr lang="it-IT" dirty="0"/>
          </a:p>
        </p:txBody>
      </p:sp>
      <p:sp>
        <p:nvSpPr>
          <p:cNvPr id="4" name="Segnaposto numero diapositiva 3"/>
          <p:cNvSpPr>
            <a:spLocks noGrp="1"/>
          </p:cNvSpPr>
          <p:nvPr>
            <p:ph type="sldNum" sz="quarter" idx="10"/>
          </p:nvPr>
        </p:nvSpPr>
        <p:spPr/>
        <p:txBody>
          <a:bodyPr/>
          <a:lstStyle/>
          <a:p>
            <a:fld id="{43361B40-F022-2B41-A095-735A8615530B}" type="slidenum">
              <a:rPr lang="it-IT" smtClean="0"/>
              <a:t>28</a:t>
            </a:fld>
            <a:endParaRPr lang="it-IT"/>
          </a:p>
        </p:txBody>
      </p:sp>
    </p:spTree>
    <p:extLst>
      <p:ext uri="{BB962C8B-B14F-4D97-AF65-F5344CB8AC3E}">
        <p14:creationId xmlns:p14="http://schemas.microsoft.com/office/powerpoint/2010/main" val="18579612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source</a:t>
            </a:r>
          </a:p>
          <a:p>
            <a:r>
              <a:rPr lang="it-IT" dirty="0" err="1" smtClean="0"/>
              <a:t>Inoguchi</a:t>
            </a:r>
            <a:r>
              <a:rPr lang="it-IT" dirty="0" smtClean="0"/>
              <a:t>, T., </a:t>
            </a:r>
            <a:r>
              <a:rPr lang="it-IT" dirty="0" err="1" smtClean="0"/>
              <a:t>Sonoda</a:t>
            </a:r>
            <a:r>
              <a:rPr lang="it-IT" dirty="0" smtClean="0"/>
              <a:t>, N. &amp; </a:t>
            </a:r>
            <a:r>
              <a:rPr lang="it-IT" dirty="0" err="1" smtClean="0"/>
              <a:t>Maeda</a:t>
            </a:r>
            <a:r>
              <a:rPr lang="it-IT" dirty="0" smtClean="0"/>
              <a:t>, Y. </a:t>
            </a:r>
            <a:r>
              <a:rPr lang="it-IT" dirty="0" err="1" smtClean="0"/>
              <a:t>Diabetol</a:t>
            </a:r>
            <a:r>
              <a:rPr lang="it-IT" dirty="0" smtClean="0"/>
              <a:t> </a:t>
            </a:r>
            <a:r>
              <a:rPr lang="it-IT" dirty="0" err="1" smtClean="0"/>
              <a:t>Int</a:t>
            </a:r>
            <a:r>
              <a:rPr lang="it-IT" dirty="0" smtClean="0"/>
              <a:t> (2016) 7: 338. </a:t>
            </a:r>
            <a:r>
              <a:rPr lang="it-IT" dirty="0" err="1" smtClean="0"/>
              <a:t>https</a:t>
            </a:r>
            <a:r>
              <a:rPr lang="it-IT" dirty="0" smtClean="0"/>
              <a:t>://</a:t>
            </a:r>
            <a:r>
              <a:rPr lang="it-IT" dirty="0" err="1" smtClean="0"/>
              <a:t>doi.org</a:t>
            </a:r>
            <a:r>
              <a:rPr lang="it-IT" dirty="0" smtClean="0"/>
              <a:t>/10.1007/s13340-016-0288-5</a:t>
            </a:r>
            <a:endParaRPr lang="it-IT" dirty="0"/>
          </a:p>
        </p:txBody>
      </p:sp>
      <p:sp>
        <p:nvSpPr>
          <p:cNvPr id="4" name="Segnaposto numero diapositiva 3"/>
          <p:cNvSpPr>
            <a:spLocks noGrp="1"/>
          </p:cNvSpPr>
          <p:nvPr>
            <p:ph type="sldNum" sz="quarter" idx="10"/>
          </p:nvPr>
        </p:nvSpPr>
        <p:spPr/>
        <p:txBody>
          <a:bodyPr/>
          <a:lstStyle/>
          <a:p>
            <a:fld id="{B43473E9-2BBC-0F46-9EEF-2C129C6E95FD}" type="slidenum">
              <a:rPr lang="it-IT" smtClean="0"/>
              <a:t>29</a:t>
            </a:fld>
            <a:endParaRPr lang="it-IT"/>
          </a:p>
        </p:txBody>
      </p:sp>
    </p:spTree>
    <p:extLst>
      <p:ext uri="{BB962C8B-B14F-4D97-AF65-F5344CB8AC3E}">
        <p14:creationId xmlns:p14="http://schemas.microsoft.com/office/powerpoint/2010/main" val="36837626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4DBA50EE-EA17-9841-9E1C-564D73CE1895}" type="slidenum">
              <a:rPr lang="it-IT" smtClean="0"/>
              <a:t>36</a:t>
            </a:fld>
            <a:endParaRPr lang="it-IT"/>
          </a:p>
        </p:txBody>
      </p:sp>
    </p:spTree>
    <p:extLst>
      <p:ext uri="{BB962C8B-B14F-4D97-AF65-F5344CB8AC3E}">
        <p14:creationId xmlns:p14="http://schemas.microsoft.com/office/powerpoint/2010/main" val="112494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211F6682-C0E7-E44E-A009-AF2CA7AF5E31}" type="slidenum">
              <a:rPr lang="it-IT" smtClean="0"/>
              <a:t>37</a:t>
            </a:fld>
            <a:endParaRPr lang="it-IT"/>
          </a:p>
        </p:txBody>
      </p:sp>
    </p:spTree>
    <p:extLst>
      <p:ext uri="{BB962C8B-B14F-4D97-AF65-F5344CB8AC3E}">
        <p14:creationId xmlns:p14="http://schemas.microsoft.com/office/powerpoint/2010/main" val="7302440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r>
              <a:rPr lang="it-IT" dirty="0" smtClean="0"/>
              <a:t>source:</a:t>
            </a:r>
          </a:p>
          <a:p>
            <a:r>
              <a:rPr lang="it-IT" dirty="0" err="1" smtClean="0"/>
              <a:t>https</a:t>
            </a:r>
            <a:r>
              <a:rPr lang="it-IT" dirty="0" smtClean="0"/>
              <a:t>://</a:t>
            </a:r>
            <a:r>
              <a:rPr lang="it-IT" dirty="0" err="1" smtClean="0"/>
              <a:t>www.amnh.org</a:t>
            </a:r>
            <a:r>
              <a:rPr lang="it-IT" dirty="0" smtClean="0"/>
              <a:t>/</a:t>
            </a:r>
            <a:r>
              <a:rPr lang="it-IT" dirty="0" err="1" smtClean="0"/>
              <a:t>explore</a:t>
            </a:r>
            <a:r>
              <a:rPr lang="it-IT" dirty="0" smtClean="0"/>
              <a:t>/science-</a:t>
            </a:r>
            <a:r>
              <a:rPr lang="it-IT" dirty="0" err="1" smtClean="0"/>
              <a:t>topics</a:t>
            </a:r>
            <a:r>
              <a:rPr lang="it-IT" dirty="0" smtClean="0"/>
              <a:t>/</a:t>
            </a:r>
            <a:r>
              <a:rPr lang="it-IT" dirty="0" err="1" smtClean="0"/>
              <a:t>microbiome-health</a:t>
            </a:r>
            <a:r>
              <a:rPr lang="it-IT" dirty="0" smtClean="0"/>
              <a:t>/</a:t>
            </a:r>
            <a:r>
              <a:rPr lang="it-IT" dirty="0" err="1" smtClean="0"/>
              <a:t>meet-your-microbiome</a:t>
            </a:r>
            <a:endParaRPr lang="it-IT" dirty="0" smtClean="0"/>
          </a:p>
          <a:p>
            <a:endParaRPr lang="it-IT" dirty="0"/>
          </a:p>
        </p:txBody>
      </p:sp>
      <p:sp>
        <p:nvSpPr>
          <p:cNvPr id="4" name="Segnaposto numero diapositiva 3"/>
          <p:cNvSpPr>
            <a:spLocks noGrp="1"/>
          </p:cNvSpPr>
          <p:nvPr>
            <p:ph type="sldNum" sz="quarter" idx="10"/>
          </p:nvPr>
        </p:nvSpPr>
        <p:spPr/>
        <p:txBody>
          <a:bodyPr/>
          <a:lstStyle/>
          <a:p>
            <a:fld id="{211F6682-C0E7-E44E-A009-AF2CA7AF5E31}" type="slidenum">
              <a:rPr lang="it-IT" smtClean="0"/>
              <a:t>38</a:t>
            </a:fld>
            <a:endParaRPr lang="it-IT"/>
          </a:p>
        </p:txBody>
      </p:sp>
    </p:spTree>
    <p:extLst>
      <p:ext uri="{BB962C8B-B14F-4D97-AF65-F5344CB8AC3E}">
        <p14:creationId xmlns:p14="http://schemas.microsoft.com/office/powerpoint/2010/main" val="13482280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211F6682-C0E7-E44E-A009-AF2CA7AF5E31}" type="slidenum">
              <a:rPr lang="it-IT" smtClean="0"/>
              <a:t>39</a:t>
            </a:fld>
            <a:endParaRPr lang="it-IT"/>
          </a:p>
        </p:txBody>
      </p:sp>
    </p:spTree>
    <p:extLst>
      <p:ext uri="{BB962C8B-B14F-4D97-AF65-F5344CB8AC3E}">
        <p14:creationId xmlns:p14="http://schemas.microsoft.com/office/powerpoint/2010/main" val="7302440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p>
            <a:endParaRPr lang="it-IT"/>
          </a:p>
        </p:txBody>
      </p:sp>
      <p:sp>
        <p:nvSpPr>
          <p:cNvPr id="4098"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pPr>
            <a:r>
              <a:rPr lang="en-GB">
                <a:latin typeface="Arial" charset="0"/>
                <a:cs typeface="msgothic" charset="0"/>
              </a:rPr>
              <a:t>A molecular ToL based on rRNA sequence comparisons. The diagram compiles the results of many rRNA sequence comparisons. Only a few of the known lines of descent are shown.</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4DBA50EE-EA17-9841-9E1C-564D73CE1895}" type="slidenum">
              <a:rPr lang="it-IT" smtClean="0"/>
              <a:t>41</a:t>
            </a:fld>
            <a:endParaRPr lang="it-IT"/>
          </a:p>
        </p:txBody>
      </p:sp>
    </p:spTree>
    <p:extLst>
      <p:ext uri="{BB962C8B-B14F-4D97-AF65-F5344CB8AC3E}">
        <p14:creationId xmlns:p14="http://schemas.microsoft.com/office/powerpoint/2010/main" val="19112038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r>
              <a:rPr lang="it-IT" dirty="0" smtClean="0"/>
              <a:t>source</a:t>
            </a:r>
          </a:p>
          <a:p>
            <a:r>
              <a:rPr lang="it-IT" dirty="0" smtClean="0"/>
              <a:t>Cell  </a:t>
            </a:r>
            <a:r>
              <a:rPr lang="it-IT" dirty="0" err="1" smtClean="0"/>
              <a:t>Mol</a:t>
            </a:r>
            <a:r>
              <a:rPr lang="it-IT" dirty="0" smtClean="0"/>
              <a:t>  </a:t>
            </a:r>
            <a:r>
              <a:rPr lang="it-IT" dirty="0" err="1" smtClean="0"/>
              <a:t>Gastroenterol</a:t>
            </a:r>
            <a:r>
              <a:rPr lang="it-IT" dirty="0" smtClean="0"/>
              <a:t>  </a:t>
            </a:r>
            <a:r>
              <a:rPr lang="it-IT" dirty="0" err="1" smtClean="0"/>
              <a:t>Hepatol</a:t>
            </a:r>
            <a:r>
              <a:rPr lang="it-IT" dirty="0" smtClean="0"/>
              <a:t>  2015;1:28–40</a:t>
            </a:r>
          </a:p>
          <a:p>
            <a:r>
              <a:rPr lang="it-IT" dirty="0" err="1" smtClean="0"/>
              <a:t>Regional</a:t>
            </a:r>
            <a:r>
              <a:rPr lang="it-IT" dirty="0" smtClean="0"/>
              <a:t> </a:t>
            </a:r>
            <a:r>
              <a:rPr lang="it-IT" dirty="0" err="1" smtClean="0"/>
              <a:t>differences</a:t>
            </a:r>
            <a:r>
              <a:rPr lang="it-IT" dirty="0" smtClean="0"/>
              <a:t> in the </a:t>
            </a:r>
            <a:r>
              <a:rPr lang="it-IT" dirty="0" err="1" smtClean="0"/>
              <a:t>gastrointestinal</a:t>
            </a:r>
            <a:r>
              <a:rPr lang="it-IT" dirty="0" smtClean="0"/>
              <a:t> </a:t>
            </a:r>
            <a:r>
              <a:rPr lang="it-IT" dirty="0" err="1" smtClean="0"/>
              <a:t>tract</a:t>
            </a:r>
            <a:r>
              <a:rPr lang="it-IT" dirty="0" smtClean="0"/>
              <a:t> </a:t>
            </a:r>
            <a:r>
              <a:rPr lang="it-IT" dirty="0" err="1" smtClean="0"/>
              <a:t>affect</a:t>
            </a:r>
            <a:r>
              <a:rPr lang="it-IT" dirty="0" smtClean="0"/>
              <a:t> </a:t>
            </a:r>
            <a:r>
              <a:rPr lang="it-IT" dirty="0" err="1" smtClean="0"/>
              <a:t>microbial</a:t>
            </a:r>
            <a:r>
              <a:rPr lang="it-IT" dirty="0" smtClean="0"/>
              <a:t> </a:t>
            </a:r>
            <a:r>
              <a:rPr lang="it-IT" dirty="0" err="1" smtClean="0"/>
              <a:t>niche</a:t>
            </a:r>
            <a:r>
              <a:rPr lang="it-IT" dirty="0" smtClean="0"/>
              <a:t>. In the </a:t>
            </a:r>
            <a:r>
              <a:rPr lang="it-IT" dirty="0" err="1" smtClean="0"/>
              <a:t>stomach</a:t>
            </a:r>
            <a:r>
              <a:rPr lang="it-IT" dirty="0" smtClean="0"/>
              <a:t>, high </a:t>
            </a:r>
            <a:r>
              <a:rPr lang="it-IT" dirty="0" err="1" smtClean="0"/>
              <a:t>pH</a:t>
            </a:r>
            <a:r>
              <a:rPr lang="it-IT" dirty="0" smtClean="0"/>
              <a:t> and </a:t>
            </a:r>
            <a:r>
              <a:rPr lang="it-IT" dirty="0" err="1" smtClean="0"/>
              <a:t>oxygen</a:t>
            </a:r>
            <a:r>
              <a:rPr lang="it-IT" dirty="0" smtClean="0"/>
              <a:t> </a:t>
            </a:r>
            <a:r>
              <a:rPr lang="it-IT" dirty="0" err="1" smtClean="0"/>
              <a:t>content</a:t>
            </a:r>
            <a:r>
              <a:rPr lang="it-IT" dirty="0" smtClean="0"/>
              <a:t> </a:t>
            </a:r>
            <a:r>
              <a:rPr lang="it-IT" dirty="0" err="1" smtClean="0"/>
              <a:t>restrict</a:t>
            </a:r>
            <a:r>
              <a:rPr lang="it-IT" dirty="0" smtClean="0"/>
              <a:t> </a:t>
            </a:r>
            <a:r>
              <a:rPr lang="it-IT" dirty="0" err="1" smtClean="0"/>
              <a:t>microbial</a:t>
            </a:r>
            <a:r>
              <a:rPr lang="it-IT" dirty="0" smtClean="0"/>
              <a:t> </a:t>
            </a:r>
            <a:r>
              <a:rPr lang="it-IT" dirty="0" err="1" smtClean="0"/>
              <a:t>colonization</a:t>
            </a:r>
            <a:r>
              <a:rPr lang="it-IT" dirty="0" smtClean="0"/>
              <a:t>. The major phyla do </a:t>
            </a:r>
            <a:r>
              <a:rPr lang="it-IT" dirty="0" err="1" smtClean="0"/>
              <a:t>not</a:t>
            </a:r>
            <a:r>
              <a:rPr lang="it-IT" dirty="0" smtClean="0"/>
              <a:t> </a:t>
            </a:r>
            <a:r>
              <a:rPr lang="it-IT" dirty="0" err="1" smtClean="0"/>
              <a:t>significantly</a:t>
            </a:r>
            <a:r>
              <a:rPr lang="it-IT" dirty="0" smtClean="0"/>
              <a:t> </a:t>
            </a:r>
            <a:r>
              <a:rPr lang="it-IT" dirty="0" err="1" smtClean="0"/>
              <a:t>differ</a:t>
            </a:r>
            <a:r>
              <a:rPr lang="it-IT" dirty="0" smtClean="0"/>
              <a:t> from </a:t>
            </a:r>
            <a:r>
              <a:rPr lang="it-IT" dirty="0" err="1" smtClean="0"/>
              <a:t>those</a:t>
            </a:r>
            <a:r>
              <a:rPr lang="it-IT" dirty="0" smtClean="0"/>
              <a:t> </a:t>
            </a:r>
            <a:r>
              <a:rPr lang="it-IT" dirty="0" err="1" smtClean="0"/>
              <a:t>found</a:t>
            </a:r>
            <a:r>
              <a:rPr lang="it-IT" dirty="0" smtClean="0"/>
              <a:t> </a:t>
            </a:r>
            <a:r>
              <a:rPr lang="it-IT" dirty="0" err="1" smtClean="0"/>
              <a:t>further</a:t>
            </a:r>
            <a:r>
              <a:rPr lang="it-IT" dirty="0" smtClean="0"/>
              <a:t> </a:t>
            </a:r>
            <a:r>
              <a:rPr lang="it-IT" dirty="0" err="1" smtClean="0"/>
              <a:t>along</a:t>
            </a:r>
            <a:r>
              <a:rPr lang="it-IT" dirty="0" smtClean="0"/>
              <a:t> the GI </a:t>
            </a:r>
            <a:r>
              <a:rPr lang="it-IT" dirty="0" err="1" smtClean="0"/>
              <a:t>tract</a:t>
            </a:r>
            <a:r>
              <a:rPr lang="it-IT" dirty="0" smtClean="0"/>
              <a:t>, </a:t>
            </a:r>
            <a:r>
              <a:rPr lang="it-IT" dirty="0" err="1" smtClean="0"/>
              <a:t>but</a:t>
            </a:r>
            <a:r>
              <a:rPr lang="it-IT" dirty="0" smtClean="0"/>
              <a:t> the </a:t>
            </a:r>
            <a:r>
              <a:rPr lang="it-IT" dirty="0" err="1" smtClean="0"/>
              <a:t>predominant</a:t>
            </a:r>
            <a:r>
              <a:rPr lang="it-IT" dirty="0" smtClean="0"/>
              <a:t> </a:t>
            </a:r>
            <a:r>
              <a:rPr lang="it-IT" dirty="0" err="1" smtClean="0"/>
              <a:t>bacteria</a:t>
            </a:r>
            <a:r>
              <a:rPr lang="it-IT" dirty="0" smtClean="0"/>
              <a:t> (</a:t>
            </a:r>
            <a:r>
              <a:rPr lang="it-IT" dirty="0" err="1" smtClean="0"/>
              <a:t>Firmicutes</a:t>
            </a:r>
            <a:r>
              <a:rPr lang="it-IT" dirty="0" smtClean="0"/>
              <a:t> and </a:t>
            </a:r>
            <a:r>
              <a:rPr lang="it-IT" dirty="0" err="1" smtClean="0"/>
              <a:t>Actinobacteria</a:t>
            </a:r>
            <a:r>
              <a:rPr lang="it-IT" dirty="0" smtClean="0"/>
              <a:t>) </a:t>
            </a:r>
            <a:r>
              <a:rPr lang="it-IT" dirty="0" err="1" smtClean="0"/>
              <a:t>as</a:t>
            </a:r>
            <a:r>
              <a:rPr lang="it-IT" dirty="0" smtClean="0"/>
              <a:t> </a:t>
            </a:r>
            <a:r>
              <a:rPr lang="it-IT" dirty="0" err="1" smtClean="0"/>
              <a:t>well</a:t>
            </a:r>
            <a:r>
              <a:rPr lang="it-IT" dirty="0" smtClean="0"/>
              <a:t> </a:t>
            </a:r>
            <a:r>
              <a:rPr lang="it-IT" dirty="0" err="1" smtClean="0"/>
              <a:t>as</a:t>
            </a:r>
            <a:r>
              <a:rPr lang="it-IT" dirty="0" smtClean="0"/>
              <a:t> the </a:t>
            </a:r>
            <a:r>
              <a:rPr lang="it-IT" dirty="0" err="1" smtClean="0"/>
              <a:t>species</a:t>
            </a:r>
            <a:r>
              <a:rPr lang="it-IT" dirty="0" smtClean="0"/>
              <a:t> are </a:t>
            </a:r>
            <a:r>
              <a:rPr lang="it-IT" dirty="0" err="1" smtClean="0"/>
              <a:t>distinct</a:t>
            </a:r>
            <a:r>
              <a:rPr lang="it-IT" dirty="0" smtClean="0"/>
              <a:t>. </a:t>
            </a:r>
            <a:r>
              <a:rPr lang="it-IT" dirty="0" err="1" smtClean="0"/>
              <a:t>Diversity</a:t>
            </a:r>
            <a:r>
              <a:rPr lang="it-IT" dirty="0" smtClean="0"/>
              <a:t> </a:t>
            </a:r>
            <a:r>
              <a:rPr lang="it-IT" dirty="0" err="1" smtClean="0"/>
              <a:t>is</a:t>
            </a:r>
            <a:r>
              <a:rPr lang="it-IT" dirty="0" smtClean="0"/>
              <a:t> </a:t>
            </a:r>
            <a:r>
              <a:rPr lang="it-IT" dirty="0" err="1" smtClean="0"/>
              <a:t>thought</a:t>
            </a:r>
            <a:r>
              <a:rPr lang="it-IT" dirty="0" smtClean="0"/>
              <a:t> to be moderate, </a:t>
            </a:r>
            <a:r>
              <a:rPr lang="it-IT" dirty="0" err="1" smtClean="0"/>
              <a:t>although</a:t>
            </a:r>
            <a:r>
              <a:rPr lang="it-IT" dirty="0" smtClean="0"/>
              <a:t> </a:t>
            </a:r>
            <a:r>
              <a:rPr lang="it-IT" dirty="0" err="1" smtClean="0"/>
              <a:t>this</a:t>
            </a:r>
            <a:r>
              <a:rPr lang="it-IT" dirty="0" smtClean="0"/>
              <a:t> </a:t>
            </a:r>
            <a:r>
              <a:rPr lang="it-IT" dirty="0" err="1" smtClean="0"/>
              <a:t>may</a:t>
            </a:r>
            <a:r>
              <a:rPr lang="it-IT" dirty="0" smtClean="0"/>
              <a:t> be due to </a:t>
            </a:r>
            <a:r>
              <a:rPr lang="it-IT" dirty="0" err="1" smtClean="0"/>
              <a:t>transient</a:t>
            </a:r>
            <a:r>
              <a:rPr lang="it-IT" dirty="0" smtClean="0"/>
              <a:t> </a:t>
            </a:r>
            <a:r>
              <a:rPr lang="it-IT" dirty="0" err="1" smtClean="0"/>
              <a:t>organisms</a:t>
            </a:r>
            <a:r>
              <a:rPr lang="it-IT" dirty="0" smtClean="0"/>
              <a:t>. In the </a:t>
            </a:r>
            <a:r>
              <a:rPr lang="it-IT" dirty="0" err="1" smtClean="0"/>
              <a:t>duodenum</a:t>
            </a:r>
            <a:r>
              <a:rPr lang="it-IT" dirty="0" smtClean="0"/>
              <a:t>, the </a:t>
            </a:r>
            <a:r>
              <a:rPr lang="it-IT" dirty="0" err="1" smtClean="0"/>
              <a:t>stomach</a:t>
            </a:r>
            <a:r>
              <a:rPr lang="it-IT" dirty="0" smtClean="0"/>
              <a:t> acid </a:t>
            </a:r>
            <a:r>
              <a:rPr lang="it-IT" dirty="0" err="1" smtClean="0"/>
              <a:t>is</a:t>
            </a:r>
            <a:r>
              <a:rPr lang="it-IT" dirty="0" smtClean="0"/>
              <a:t> </a:t>
            </a:r>
            <a:r>
              <a:rPr lang="it-IT" dirty="0" err="1" smtClean="0"/>
              <a:t>neutralized</a:t>
            </a:r>
            <a:r>
              <a:rPr lang="it-IT" dirty="0" smtClean="0"/>
              <a:t>, bile </a:t>
            </a:r>
            <a:r>
              <a:rPr lang="it-IT" dirty="0" err="1" smtClean="0"/>
              <a:t>is</a:t>
            </a:r>
            <a:r>
              <a:rPr lang="it-IT" dirty="0" smtClean="0"/>
              <a:t> </a:t>
            </a:r>
            <a:r>
              <a:rPr lang="it-IT" dirty="0" err="1" smtClean="0"/>
              <a:t>present</a:t>
            </a:r>
            <a:r>
              <a:rPr lang="it-IT" dirty="0" smtClean="0"/>
              <a:t>, </a:t>
            </a:r>
            <a:r>
              <a:rPr lang="it-IT" dirty="0" err="1" smtClean="0"/>
              <a:t>oxygen</a:t>
            </a:r>
            <a:r>
              <a:rPr lang="it-IT" dirty="0" smtClean="0"/>
              <a:t> </a:t>
            </a:r>
            <a:r>
              <a:rPr lang="it-IT" dirty="0" err="1" smtClean="0"/>
              <a:t>is</a:t>
            </a:r>
            <a:r>
              <a:rPr lang="it-IT" dirty="0" smtClean="0"/>
              <a:t> </a:t>
            </a:r>
            <a:r>
              <a:rPr lang="it-IT" dirty="0" err="1" smtClean="0"/>
              <a:t>reduced</a:t>
            </a:r>
            <a:r>
              <a:rPr lang="it-IT" dirty="0" smtClean="0"/>
              <a:t> by </a:t>
            </a:r>
            <a:r>
              <a:rPr lang="it-IT" dirty="0" err="1" smtClean="0"/>
              <a:t>facultative</a:t>
            </a:r>
            <a:r>
              <a:rPr lang="it-IT" dirty="0" smtClean="0"/>
              <a:t> </a:t>
            </a:r>
            <a:r>
              <a:rPr lang="it-IT" dirty="0" err="1" smtClean="0"/>
              <a:t>anaerobes</a:t>
            </a:r>
            <a:r>
              <a:rPr lang="it-IT" dirty="0" smtClean="0"/>
              <a:t>, and the </a:t>
            </a:r>
            <a:r>
              <a:rPr lang="it-IT" dirty="0" err="1" smtClean="0"/>
              <a:t>host</a:t>
            </a:r>
            <a:r>
              <a:rPr lang="it-IT" dirty="0" smtClean="0"/>
              <a:t> </a:t>
            </a:r>
            <a:r>
              <a:rPr lang="it-IT" dirty="0" err="1" smtClean="0"/>
              <a:t>epithelium</a:t>
            </a:r>
            <a:r>
              <a:rPr lang="it-IT" dirty="0" smtClean="0"/>
              <a:t> </a:t>
            </a:r>
            <a:r>
              <a:rPr lang="it-IT" dirty="0" err="1" smtClean="0"/>
              <a:t>produces</a:t>
            </a:r>
            <a:r>
              <a:rPr lang="it-IT" dirty="0" smtClean="0"/>
              <a:t> a </a:t>
            </a:r>
            <a:r>
              <a:rPr lang="it-IT" dirty="0" err="1" smtClean="0"/>
              <a:t>mucous</a:t>
            </a:r>
            <a:r>
              <a:rPr lang="it-IT" dirty="0" smtClean="0"/>
              <a:t> </a:t>
            </a:r>
            <a:r>
              <a:rPr lang="it-IT" dirty="0" err="1" smtClean="0"/>
              <a:t>layer</a:t>
            </a:r>
            <a:r>
              <a:rPr lang="it-IT" dirty="0" smtClean="0"/>
              <a:t>. </a:t>
            </a:r>
            <a:r>
              <a:rPr lang="it-IT" dirty="0" err="1" smtClean="0"/>
              <a:t>Most</a:t>
            </a:r>
            <a:r>
              <a:rPr lang="it-IT" dirty="0" smtClean="0"/>
              <a:t> </a:t>
            </a:r>
            <a:r>
              <a:rPr lang="it-IT" dirty="0" err="1" smtClean="0"/>
              <a:t>starches</a:t>
            </a:r>
            <a:r>
              <a:rPr lang="it-IT" dirty="0" smtClean="0"/>
              <a:t> </a:t>
            </a:r>
            <a:r>
              <a:rPr lang="it-IT" dirty="0" err="1" smtClean="0"/>
              <a:t>have</a:t>
            </a:r>
            <a:r>
              <a:rPr lang="it-IT" dirty="0" smtClean="0"/>
              <a:t> </a:t>
            </a:r>
            <a:r>
              <a:rPr lang="it-IT" dirty="0" err="1" smtClean="0"/>
              <a:t>been</a:t>
            </a:r>
            <a:r>
              <a:rPr lang="it-IT" dirty="0" smtClean="0"/>
              <a:t> </a:t>
            </a:r>
            <a:r>
              <a:rPr lang="it-IT" dirty="0" err="1" smtClean="0"/>
              <a:t>digested</a:t>
            </a:r>
            <a:r>
              <a:rPr lang="it-IT" dirty="0" smtClean="0"/>
              <a:t> </a:t>
            </a:r>
            <a:r>
              <a:rPr lang="it-IT" dirty="0" err="1" smtClean="0"/>
              <a:t>into</a:t>
            </a:r>
            <a:r>
              <a:rPr lang="it-IT" dirty="0" smtClean="0"/>
              <a:t> </a:t>
            </a:r>
            <a:r>
              <a:rPr lang="it-IT" dirty="0" err="1" smtClean="0"/>
              <a:t>monosaccharides</a:t>
            </a:r>
            <a:r>
              <a:rPr lang="it-IT" dirty="0" smtClean="0"/>
              <a:t> and </a:t>
            </a:r>
            <a:r>
              <a:rPr lang="it-IT" dirty="0" err="1" smtClean="0"/>
              <a:t>disaccharides</a:t>
            </a:r>
            <a:r>
              <a:rPr lang="it-IT" dirty="0" smtClean="0"/>
              <a:t>, </a:t>
            </a:r>
            <a:r>
              <a:rPr lang="it-IT" dirty="0" err="1" smtClean="0"/>
              <a:t>which</a:t>
            </a:r>
            <a:r>
              <a:rPr lang="it-IT" dirty="0" smtClean="0"/>
              <a:t> are </a:t>
            </a:r>
            <a:r>
              <a:rPr lang="it-IT" dirty="0" err="1" smtClean="0"/>
              <a:t>progressively</a:t>
            </a:r>
            <a:r>
              <a:rPr lang="it-IT" dirty="0" smtClean="0"/>
              <a:t> </a:t>
            </a:r>
            <a:r>
              <a:rPr lang="it-IT" dirty="0" err="1" smtClean="0"/>
              <a:t>absorbed</a:t>
            </a:r>
            <a:r>
              <a:rPr lang="it-IT" dirty="0" smtClean="0"/>
              <a:t> </a:t>
            </a:r>
            <a:r>
              <a:rPr lang="it-IT" dirty="0" err="1" smtClean="0"/>
              <a:t>throughout</a:t>
            </a:r>
            <a:r>
              <a:rPr lang="it-IT" dirty="0" smtClean="0"/>
              <a:t> the small intestine. </a:t>
            </a:r>
            <a:r>
              <a:rPr lang="it-IT" dirty="0" err="1" smtClean="0"/>
              <a:t>These</a:t>
            </a:r>
            <a:r>
              <a:rPr lang="it-IT" dirty="0" smtClean="0"/>
              <a:t> </a:t>
            </a:r>
            <a:r>
              <a:rPr lang="it-IT" dirty="0" err="1" smtClean="0"/>
              <a:t>factors</a:t>
            </a:r>
            <a:r>
              <a:rPr lang="it-IT" dirty="0" smtClean="0"/>
              <a:t> </a:t>
            </a:r>
            <a:r>
              <a:rPr lang="it-IT" dirty="0" err="1" smtClean="0"/>
              <a:t>result</a:t>
            </a:r>
            <a:r>
              <a:rPr lang="it-IT" dirty="0" smtClean="0"/>
              <a:t> in a microbiota </a:t>
            </a:r>
            <a:r>
              <a:rPr lang="it-IT" dirty="0" err="1" smtClean="0"/>
              <a:t>dominated</a:t>
            </a:r>
            <a:r>
              <a:rPr lang="it-IT" dirty="0" smtClean="0"/>
              <a:t> by </a:t>
            </a:r>
            <a:r>
              <a:rPr lang="it-IT" dirty="0" err="1" smtClean="0"/>
              <a:t>Proteobacteria</a:t>
            </a:r>
            <a:r>
              <a:rPr lang="it-IT" dirty="0" smtClean="0"/>
              <a:t> and </a:t>
            </a:r>
            <a:r>
              <a:rPr lang="it-IT" dirty="0" err="1" smtClean="0"/>
              <a:t>Firmicutes</a:t>
            </a:r>
            <a:r>
              <a:rPr lang="it-IT" dirty="0" smtClean="0"/>
              <a:t> </a:t>
            </a:r>
            <a:r>
              <a:rPr lang="it-IT" dirty="0" err="1" smtClean="0"/>
              <a:t>such</a:t>
            </a:r>
            <a:r>
              <a:rPr lang="it-IT" dirty="0" smtClean="0"/>
              <a:t> </a:t>
            </a:r>
            <a:r>
              <a:rPr lang="it-IT" dirty="0" err="1" smtClean="0"/>
              <a:t>as</a:t>
            </a:r>
            <a:r>
              <a:rPr lang="it-IT" dirty="0" smtClean="0"/>
              <a:t> </a:t>
            </a:r>
            <a:r>
              <a:rPr lang="it-IT" dirty="0" err="1" smtClean="0"/>
              <a:t>Lactobacillales</a:t>
            </a:r>
            <a:r>
              <a:rPr lang="it-IT" dirty="0" smtClean="0"/>
              <a:t> with </a:t>
            </a:r>
            <a:r>
              <a:rPr lang="it-IT" dirty="0" err="1" smtClean="0"/>
              <a:t>low</a:t>
            </a:r>
            <a:r>
              <a:rPr lang="it-IT" dirty="0" smtClean="0"/>
              <a:t> </a:t>
            </a:r>
            <a:r>
              <a:rPr lang="it-IT" dirty="0" err="1" smtClean="0"/>
              <a:t>bacterial</a:t>
            </a:r>
            <a:r>
              <a:rPr lang="it-IT" dirty="0" smtClean="0"/>
              <a:t> </a:t>
            </a:r>
            <a:r>
              <a:rPr lang="it-IT" dirty="0" err="1" smtClean="0"/>
              <a:t>load</a:t>
            </a:r>
            <a:r>
              <a:rPr lang="it-IT" dirty="0" smtClean="0"/>
              <a:t> and </a:t>
            </a:r>
            <a:r>
              <a:rPr lang="it-IT" dirty="0" err="1" smtClean="0"/>
              <a:t>diversity</a:t>
            </a:r>
            <a:r>
              <a:rPr lang="it-IT" dirty="0" smtClean="0"/>
              <a:t>. </a:t>
            </a:r>
            <a:r>
              <a:rPr lang="it-IT" dirty="0" err="1" smtClean="0"/>
              <a:t>Alternatively</a:t>
            </a:r>
            <a:r>
              <a:rPr lang="it-IT" dirty="0" smtClean="0"/>
              <a:t>, </a:t>
            </a:r>
            <a:r>
              <a:rPr lang="it-IT" dirty="0" err="1" smtClean="0"/>
              <a:t>host-indigestible</a:t>
            </a:r>
            <a:r>
              <a:rPr lang="it-IT" dirty="0" smtClean="0"/>
              <a:t> </a:t>
            </a:r>
            <a:r>
              <a:rPr lang="it-IT" dirty="0" err="1" smtClean="0"/>
              <a:t>polysaccharides</a:t>
            </a:r>
            <a:r>
              <a:rPr lang="it-IT" dirty="0" smtClean="0"/>
              <a:t> </a:t>
            </a:r>
            <a:r>
              <a:rPr lang="it-IT" dirty="0" err="1" smtClean="0"/>
              <a:t>promote</a:t>
            </a:r>
            <a:r>
              <a:rPr lang="it-IT" dirty="0" smtClean="0"/>
              <a:t> the </a:t>
            </a:r>
            <a:r>
              <a:rPr lang="it-IT" dirty="0" err="1" smtClean="0"/>
              <a:t>growth</a:t>
            </a:r>
            <a:r>
              <a:rPr lang="it-IT" dirty="0" smtClean="0"/>
              <a:t> of </a:t>
            </a:r>
            <a:r>
              <a:rPr lang="it-IT" dirty="0" err="1" smtClean="0"/>
              <a:t>Bacteroidetes</a:t>
            </a:r>
            <a:r>
              <a:rPr lang="it-IT" dirty="0" smtClean="0"/>
              <a:t> and </a:t>
            </a:r>
            <a:r>
              <a:rPr lang="it-IT" dirty="0" err="1" smtClean="0"/>
              <a:t>Firmicutes</a:t>
            </a:r>
            <a:r>
              <a:rPr lang="it-IT" dirty="0" smtClean="0"/>
              <a:t> </a:t>
            </a:r>
            <a:r>
              <a:rPr lang="it-IT" dirty="0" err="1" smtClean="0"/>
              <a:t>such</a:t>
            </a:r>
            <a:r>
              <a:rPr lang="it-IT" dirty="0" smtClean="0"/>
              <a:t> </a:t>
            </a:r>
            <a:r>
              <a:rPr lang="it-IT" dirty="0" err="1" smtClean="0"/>
              <a:t>as</a:t>
            </a:r>
            <a:r>
              <a:rPr lang="it-IT" dirty="0" smtClean="0"/>
              <a:t> </a:t>
            </a:r>
            <a:r>
              <a:rPr lang="it-IT" dirty="0" err="1" smtClean="0"/>
              <a:t>Clostridiales</a:t>
            </a:r>
            <a:r>
              <a:rPr lang="it-IT" dirty="0" smtClean="0"/>
              <a:t> in the colon </a:t>
            </a:r>
            <a:r>
              <a:rPr lang="it-IT" dirty="0" err="1" smtClean="0"/>
              <a:t>where</a:t>
            </a:r>
            <a:r>
              <a:rPr lang="it-IT" dirty="0" smtClean="0"/>
              <a:t> </a:t>
            </a:r>
            <a:r>
              <a:rPr lang="it-IT" dirty="0" err="1" smtClean="0"/>
              <a:t>diversity</a:t>
            </a:r>
            <a:r>
              <a:rPr lang="it-IT" dirty="0" smtClean="0"/>
              <a:t> and </a:t>
            </a:r>
            <a:r>
              <a:rPr lang="it-IT" dirty="0" err="1" smtClean="0"/>
              <a:t>bacterial</a:t>
            </a:r>
            <a:r>
              <a:rPr lang="it-IT" dirty="0" smtClean="0"/>
              <a:t> </a:t>
            </a:r>
            <a:r>
              <a:rPr lang="it-IT" dirty="0" err="1" smtClean="0"/>
              <a:t>load</a:t>
            </a:r>
            <a:r>
              <a:rPr lang="it-IT" dirty="0" smtClean="0"/>
              <a:t> are high. In </a:t>
            </a:r>
            <a:r>
              <a:rPr lang="it-IT" dirty="0" err="1" smtClean="0"/>
              <a:t>addition</a:t>
            </a:r>
            <a:r>
              <a:rPr lang="it-IT" dirty="0" smtClean="0"/>
              <a:t> to </a:t>
            </a:r>
            <a:r>
              <a:rPr lang="it-IT" dirty="0" err="1" smtClean="0"/>
              <a:t>these</a:t>
            </a:r>
            <a:r>
              <a:rPr lang="it-IT" dirty="0" smtClean="0"/>
              <a:t> </a:t>
            </a:r>
            <a:r>
              <a:rPr lang="it-IT" dirty="0" err="1" smtClean="0"/>
              <a:t>factors</a:t>
            </a:r>
            <a:r>
              <a:rPr lang="it-IT" dirty="0" smtClean="0"/>
              <a:t>, the </a:t>
            </a:r>
            <a:r>
              <a:rPr lang="it-IT" dirty="0" err="1" smtClean="0"/>
              <a:t>intestinal</a:t>
            </a:r>
            <a:r>
              <a:rPr lang="it-IT" dirty="0" smtClean="0"/>
              <a:t> </a:t>
            </a:r>
            <a:r>
              <a:rPr lang="it-IT" dirty="0" err="1" smtClean="0"/>
              <a:t>barrier</a:t>
            </a:r>
            <a:r>
              <a:rPr lang="it-IT" dirty="0" smtClean="0"/>
              <a:t> and immune </a:t>
            </a:r>
            <a:r>
              <a:rPr lang="it-IT" dirty="0" err="1" smtClean="0"/>
              <a:t>system</a:t>
            </a:r>
            <a:r>
              <a:rPr lang="it-IT" dirty="0" smtClean="0"/>
              <a:t> </a:t>
            </a:r>
            <a:r>
              <a:rPr lang="it-IT" dirty="0" err="1" smtClean="0"/>
              <a:t>affect</a:t>
            </a:r>
            <a:r>
              <a:rPr lang="it-IT" dirty="0" smtClean="0"/>
              <a:t> </a:t>
            </a:r>
            <a:r>
              <a:rPr lang="it-IT" dirty="0" err="1" smtClean="0"/>
              <a:t>which</a:t>
            </a:r>
            <a:r>
              <a:rPr lang="it-IT" dirty="0" smtClean="0"/>
              <a:t> </a:t>
            </a:r>
            <a:r>
              <a:rPr lang="it-IT" dirty="0" err="1" smtClean="0"/>
              <a:t>microbes</a:t>
            </a:r>
            <a:r>
              <a:rPr lang="it-IT" dirty="0" smtClean="0"/>
              <a:t> can </a:t>
            </a:r>
            <a:r>
              <a:rPr lang="it-IT" dirty="0" err="1" smtClean="0"/>
              <a:t>survive</a:t>
            </a:r>
            <a:r>
              <a:rPr lang="it-IT" dirty="0" smtClean="0"/>
              <a:t> in the </a:t>
            </a:r>
            <a:r>
              <a:rPr lang="it-IT" dirty="0" err="1" smtClean="0"/>
              <a:t>gut</a:t>
            </a:r>
            <a:r>
              <a:rPr lang="it-IT" dirty="0" smtClean="0"/>
              <a:t> </a:t>
            </a:r>
            <a:r>
              <a:rPr lang="it-IT" dirty="0" err="1" smtClean="0"/>
              <a:t>but</a:t>
            </a:r>
            <a:r>
              <a:rPr lang="it-IT" dirty="0" smtClean="0"/>
              <a:t> do </a:t>
            </a:r>
            <a:r>
              <a:rPr lang="it-IT" dirty="0" err="1" smtClean="0"/>
              <a:t>not</a:t>
            </a:r>
            <a:r>
              <a:rPr lang="it-IT" dirty="0" smtClean="0"/>
              <a:t> </a:t>
            </a:r>
            <a:r>
              <a:rPr lang="it-IT" dirty="0" err="1" smtClean="0"/>
              <a:t>appear</a:t>
            </a:r>
            <a:r>
              <a:rPr lang="it-IT" dirty="0" smtClean="0"/>
              <a:t> to be </a:t>
            </a:r>
            <a:r>
              <a:rPr lang="it-IT" dirty="0" err="1" smtClean="0"/>
              <a:t>region</a:t>
            </a:r>
            <a:r>
              <a:rPr lang="it-IT" dirty="0" smtClean="0"/>
              <a:t> </a:t>
            </a:r>
            <a:r>
              <a:rPr lang="it-IT" dirty="0" err="1" smtClean="0"/>
              <a:t>dependent</a:t>
            </a:r>
            <a:r>
              <a:rPr lang="it-IT" dirty="0" smtClean="0"/>
              <a:t>.</a:t>
            </a:r>
          </a:p>
          <a:p>
            <a:endParaRPr lang="it-IT" dirty="0"/>
          </a:p>
        </p:txBody>
      </p:sp>
      <p:sp>
        <p:nvSpPr>
          <p:cNvPr id="4" name="Segnaposto numero diapositiva 3"/>
          <p:cNvSpPr>
            <a:spLocks noGrp="1"/>
          </p:cNvSpPr>
          <p:nvPr>
            <p:ph type="sldNum" sz="quarter" idx="10"/>
          </p:nvPr>
        </p:nvSpPr>
        <p:spPr/>
        <p:txBody>
          <a:bodyPr/>
          <a:lstStyle/>
          <a:p>
            <a:fld id="{4DBA50EE-EA17-9841-9E1C-564D73CE1895}" type="slidenum">
              <a:rPr lang="it-IT" smtClean="0"/>
              <a:t>42</a:t>
            </a:fld>
            <a:endParaRPr lang="it-IT"/>
          </a:p>
        </p:txBody>
      </p:sp>
    </p:spTree>
    <p:extLst>
      <p:ext uri="{BB962C8B-B14F-4D97-AF65-F5344CB8AC3E}">
        <p14:creationId xmlns:p14="http://schemas.microsoft.com/office/powerpoint/2010/main" val="2765702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source</a:t>
            </a:r>
          </a:p>
          <a:p>
            <a:endParaRPr lang="it-IT" dirty="0"/>
          </a:p>
        </p:txBody>
      </p:sp>
      <p:sp>
        <p:nvSpPr>
          <p:cNvPr id="4" name="Segnaposto numero diapositiva 3"/>
          <p:cNvSpPr>
            <a:spLocks noGrp="1"/>
          </p:cNvSpPr>
          <p:nvPr>
            <p:ph type="sldNum" sz="quarter" idx="10"/>
          </p:nvPr>
        </p:nvSpPr>
        <p:spPr/>
        <p:txBody>
          <a:bodyPr/>
          <a:lstStyle/>
          <a:p>
            <a:fld id="{FAC6FD09-BCC8-024A-87CD-88E4245F42A6}" type="slidenum">
              <a:rPr lang="it-IT" smtClean="0"/>
              <a:t>8</a:t>
            </a:fld>
            <a:endParaRPr lang="it-IT"/>
          </a:p>
        </p:txBody>
      </p:sp>
    </p:spTree>
    <p:extLst>
      <p:ext uri="{BB962C8B-B14F-4D97-AF65-F5344CB8AC3E}">
        <p14:creationId xmlns:p14="http://schemas.microsoft.com/office/powerpoint/2010/main" val="30148978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211F6682-C0E7-E44E-A009-AF2CA7AF5E31}" type="slidenum">
              <a:rPr lang="it-IT" smtClean="0"/>
              <a:t>43</a:t>
            </a:fld>
            <a:endParaRPr lang="it-IT"/>
          </a:p>
        </p:txBody>
      </p:sp>
    </p:spTree>
    <p:extLst>
      <p:ext uri="{BB962C8B-B14F-4D97-AF65-F5344CB8AC3E}">
        <p14:creationId xmlns:p14="http://schemas.microsoft.com/office/powerpoint/2010/main" val="7302440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4DBA50EE-EA17-9841-9E1C-564D73CE1895}" type="slidenum">
              <a:rPr lang="it-IT" smtClean="0"/>
              <a:t>44</a:t>
            </a:fld>
            <a:endParaRPr lang="it-IT"/>
          </a:p>
        </p:txBody>
      </p:sp>
    </p:spTree>
    <p:extLst>
      <p:ext uri="{BB962C8B-B14F-4D97-AF65-F5344CB8AC3E}">
        <p14:creationId xmlns:p14="http://schemas.microsoft.com/office/powerpoint/2010/main" val="25978456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4DBA50EE-EA17-9841-9E1C-564D73CE1895}" type="slidenum">
              <a:rPr lang="it-IT" smtClean="0"/>
              <a:t>45</a:t>
            </a:fld>
            <a:endParaRPr lang="it-IT"/>
          </a:p>
        </p:txBody>
      </p:sp>
    </p:spTree>
    <p:extLst>
      <p:ext uri="{BB962C8B-B14F-4D97-AF65-F5344CB8AC3E}">
        <p14:creationId xmlns:p14="http://schemas.microsoft.com/office/powerpoint/2010/main" val="21243696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4DBA50EE-EA17-9841-9E1C-564D73CE1895}" type="slidenum">
              <a:rPr lang="it-IT" smtClean="0"/>
              <a:t>46</a:t>
            </a:fld>
            <a:endParaRPr lang="it-IT"/>
          </a:p>
        </p:txBody>
      </p:sp>
    </p:spTree>
    <p:extLst>
      <p:ext uri="{BB962C8B-B14F-4D97-AF65-F5344CB8AC3E}">
        <p14:creationId xmlns:p14="http://schemas.microsoft.com/office/powerpoint/2010/main" val="32069338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r>
              <a:rPr lang="it-IT" dirty="0" smtClean="0"/>
              <a:t>source</a:t>
            </a:r>
          </a:p>
          <a:p>
            <a:r>
              <a:rPr lang="it-IT" dirty="0" err="1" smtClean="0"/>
              <a:t>Signals</a:t>
            </a:r>
            <a:r>
              <a:rPr lang="it-IT" dirty="0" smtClean="0"/>
              <a:t> from the </a:t>
            </a:r>
            <a:r>
              <a:rPr lang="it-IT" dirty="0" err="1" smtClean="0"/>
              <a:t>gut</a:t>
            </a:r>
            <a:r>
              <a:rPr lang="it-IT" dirty="0" smtClean="0"/>
              <a:t> microbiota to </a:t>
            </a:r>
            <a:r>
              <a:rPr lang="it-IT" dirty="0" err="1" smtClean="0"/>
              <a:t>distant</a:t>
            </a:r>
            <a:r>
              <a:rPr lang="it-IT" dirty="0" smtClean="0"/>
              <a:t> </a:t>
            </a:r>
            <a:r>
              <a:rPr lang="it-IT" dirty="0" err="1" smtClean="0"/>
              <a:t>organs</a:t>
            </a:r>
            <a:r>
              <a:rPr lang="it-IT" dirty="0" smtClean="0"/>
              <a:t> in </a:t>
            </a:r>
            <a:r>
              <a:rPr lang="it-IT" dirty="0" err="1" smtClean="0"/>
              <a:t>physiology</a:t>
            </a:r>
            <a:r>
              <a:rPr lang="it-IT" dirty="0" smtClean="0"/>
              <a:t> and </a:t>
            </a:r>
            <a:r>
              <a:rPr lang="it-IT" dirty="0" err="1" smtClean="0"/>
              <a:t>disease</a:t>
            </a:r>
            <a:endParaRPr lang="it-IT" dirty="0" smtClean="0"/>
          </a:p>
          <a:p>
            <a:r>
              <a:rPr lang="it-IT" dirty="0" err="1" smtClean="0"/>
              <a:t>Bjoern</a:t>
            </a:r>
            <a:r>
              <a:rPr lang="it-IT" dirty="0" smtClean="0"/>
              <a:t> O </a:t>
            </a:r>
            <a:r>
              <a:rPr lang="it-IT" dirty="0" err="1" smtClean="0"/>
              <a:t>Schroeder</a:t>
            </a:r>
            <a:r>
              <a:rPr lang="it-IT" dirty="0" smtClean="0"/>
              <a:t> &amp; </a:t>
            </a:r>
            <a:r>
              <a:rPr lang="it-IT" dirty="0" err="1" smtClean="0"/>
              <a:t>Fredrik</a:t>
            </a:r>
            <a:r>
              <a:rPr lang="it-IT" dirty="0" smtClean="0"/>
              <a:t> </a:t>
            </a:r>
            <a:r>
              <a:rPr lang="it-IT" dirty="0" err="1" smtClean="0"/>
              <a:t>Bäckhed</a:t>
            </a:r>
            <a:endParaRPr lang="it-IT" dirty="0" smtClean="0"/>
          </a:p>
          <a:p>
            <a:r>
              <a:rPr lang="it-IT" dirty="0" smtClean="0"/>
              <a:t>Nature Medicine volume 22, </a:t>
            </a:r>
            <a:r>
              <a:rPr lang="it-IT" dirty="0" err="1" smtClean="0"/>
              <a:t>pages</a:t>
            </a:r>
            <a:r>
              <a:rPr lang="it-IT" dirty="0" smtClean="0"/>
              <a:t> 1079–1089 (2016)</a:t>
            </a:r>
          </a:p>
          <a:p>
            <a:endParaRPr lang="it-IT" dirty="0" smtClean="0"/>
          </a:p>
          <a:p>
            <a:r>
              <a:rPr lang="it-IT" dirty="0" err="1" smtClean="0"/>
              <a:t>https</a:t>
            </a:r>
            <a:r>
              <a:rPr lang="it-IT" dirty="0" smtClean="0"/>
              <a:t>://</a:t>
            </a:r>
            <a:r>
              <a:rPr lang="it-IT" dirty="0" err="1" smtClean="0"/>
              <a:t>www.nature.com</a:t>
            </a:r>
            <a:r>
              <a:rPr lang="it-IT" dirty="0" smtClean="0"/>
              <a:t>/</a:t>
            </a:r>
            <a:r>
              <a:rPr lang="it-IT" dirty="0" err="1" smtClean="0"/>
              <a:t>articles</a:t>
            </a:r>
            <a:r>
              <a:rPr lang="it-IT" dirty="0" smtClean="0"/>
              <a:t>/nm.4185</a:t>
            </a:r>
          </a:p>
          <a:p>
            <a:endParaRPr lang="it-IT" dirty="0" smtClean="0"/>
          </a:p>
          <a:p>
            <a:endParaRPr lang="it-IT" dirty="0" smtClean="0"/>
          </a:p>
          <a:p>
            <a:endParaRPr lang="it-IT" dirty="0" smtClean="0"/>
          </a:p>
        </p:txBody>
      </p:sp>
      <p:sp>
        <p:nvSpPr>
          <p:cNvPr id="4" name="Segnaposto numero diapositiva 3"/>
          <p:cNvSpPr>
            <a:spLocks noGrp="1"/>
          </p:cNvSpPr>
          <p:nvPr>
            <p:ph type="sldNum" sz="quarter" idx="10"/>
          </p:nvPr>
        </p:nvSpPr>
        <p:spPr/>
        <p:txBody>
          <a:bodyPr/>
          <a:lstStyle/>
          <a:p>
            <a:fld id="{B6EBE463-940F-944B-9316-5F48A9D200D5}" type="slidenum">
              <a:rPr lang="it-IT" smtClean="0">
                <a:solidFill>
                  <a:prstClr val="black"/>
                </a:solidFill>
                <a:latin typeface="Calibri"/>
              </a:rPr>
              <a:pPr/>
              <a:t>47</a:t>
            </a:fld>
            <a:endParaRPr lang="it-IT">
              <a:solidFill>
                <a:prstClr val="black"/>
              </a:solidFill>
              <a:latin typeface="Calibri"/>
            </a:endParaRPr>
          </a:p>
        </p:txBody>
      </p:sp>
    </p:spTree>
    <p:extLst>
      <p:ext uri="{BB962C8B-B14F-4D97-AF65-F5344CB8AC3E}">
        <p14:creationId xmlns:p14="http://schemas.microsoft.com/office/powerpoint/2010/main" val="42570627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r>
              <a:rPr lang="it-IT" dirty="0" smtClean="0"/>
              <a:t>source:</a:t>
            </a:r>
          </a:p>
          <a:p>
            <a:r>
              <a:rPr lang="it-IT" dirty="0" err="1" smtClean="0"/>
              <a:t>https</a:t>
            </a:r>
            <a:r>
              <a:rPr lang="it-IT" dirty="0" smtClean="0"/>
              <a:t>://</a:t>
            </a:r>
            <a:r>
              <a:rPr lang="it-IT" dirty="0" err="1" smtClean="0"/>
              <a:t>www.chatelaine.com</a:t>
            </a:r>
            <a:r>
              <a:rPr lang="it-IT" dirty="0" smtClean="0"/>
              <a:t>/</a:t>
            </a:r>
            <a:r>
              <a:rPr lang="it-IT" dirty="0" err="1" smtClean="0"/>
              <a:t>health</a:t>
            </a:r>
            <a:r>
              <a:rPr lang="it-IT" dirty="0" smtClean="0"/>
              <a:t>/</a:t>
            </a:r>
            <a:r>
              <a:rPr lang="it-IT" dirty="0" err="1" smtClean="0"/>
              <a:t>canadas</a:t>
            </a:r>
            <a:r>
              <a:rPr lang="it-IT" dirty="0" smtClean="0"/>
              <a:t>-new-</a:t>
            </a:r>
            <a:r>
              <a:rPr lang="it-IT" dirty="0" err="1" smtClean="0"/>
              <a:t>food</a:t>
            </a:r>
            <a:r>
              <a:rPr lang="it-IT" dirty="0" smtClean="0"/>
              <a:t>-guide/</a:t>
            </a:r>
            <a:endParaRPr lang="it-IT" dirty="0"/>
          </a:p>
        </p:txBody>
      </p:sp>
      <p:sp>
        <p:nvSpPr>
          <p:cNvPr id="4" name="Segnaposto numero diapositiva 3"/>
          <p:cNvSpPr>
            <a:spLocks noGrp="1"/>
          </p:cNvSpPr>
          <p:nvPr>
            <p:ph type="sldNum" sz="quarter" idx="10"/>
          </p:nvPr>
        </p:nvSpPr>
        <p:spPr/>
        <p:txBody>
          <a:bodyPr/>
          <a:lstStyle/>
          <a:p>
            <a:fld id="{211F6682-C0E7-E44E-A009-AF2CA7AF5E31}" type="slidenum">
              <a:rPr lang="it-IT" smtClean="0"/>
              <a:t>48</a:t>
            </a:fld>
            <a:endParaRPr lang="it-IT"/>
          </a:p>
        </p:txBody>
      </p:sp>
    </p:spTree>
    <p:extLst>
      <p:ext uri="{BB962C8B-B14F-4D97-AF65-F5344CB8AC3E}">
        <p14:creationId xmlns:p14="http://schemas.microsoft.com/office/powerpoint/2010/main" val="33380650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4DBA50EE-EA17-9841-9E1C-564D73CE1895}" type="slidenum">
              <a:rPr lang="it-IT" smtClean="0"/>
              <a:t>49</a:t>
            </a:fld>
            <a:endParaRPr lang="it-IT"/>
          </a:p>
        </p:txBody>
      </p:sp>
    </p:spTree>
    <p:extLst>
      <p:ext uri="{BB962C8B-B14F-4D97-AF65-F5344CB8AC3E}">
        <p14:creationId xmlns:p14="http://schemas.microsoft.com/office/powerpoint/2010/main" val="13397497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4DBA50EE-EA17-9841-9E1C-564D73CE1895}" type="slidenum">
              <a:rPr lang="it-IT" smtClean="0"/>
              <a:t>50</a:t>
            </a:fld>
            <a:endParaRPr lang="it-IT"/>
          </a:p>
        </p:txBody>
      </p:sp>
    </p:spTree>
    <p:extLst>
      <p:ext uri="{BB962C8B-B14F-4D97-AF65-F5344CB8AC3E}">
        <p14:creationId xmlns:p14="http://schemas.microsoft.com/office/powerpoint/2010/main" val="37851433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r>
              <a:rPr lang="it-IT" dirty="0" smtClean="0"/>
              <a:t>Figure 1. </a:t>
            </a:r>
            <a:r>
              <a:rPr lang="it-IT" dirty="0" err="1" smtClean="0"/>
              <a:t>Known</a:t>
            </a:r>
            <a:r>
              <a:rPr lang="it-IT" dirty="0" smtClean="0"/>
              <a:t> </a:t>
            </a:r>
            <a:r>
              <a:rPr lang="it-IT" dirty="0" err="1" smtClean="0"/>
              <a:t>Pathways</a:t>
            </a:r>
            <a:r>
              <a:rPr lang="it-IT" dirty="0" smtClean="0"/>
              <a:t> for </a:t>
            </a:r>
            <a:r>
              <a:rPr lang="it-IT" dirty="0" err="1" smtClean="0"/>
              <a:t>Biosynthesis</a:t>
            </a:r>
            <a:r>
              <a:rPr lang="it-IT" dirty="0" smtClean="0"/>
              <a:t> of </a:t>
            </a:r>
            <a:r>
              <a:rPr lang="it-IT" dirty="0" err="1" smtClean="0"/>
              <a:t>SCFAs</a:t>
            </a:r>
            <a:r>
              <a:rPr lang="it-IT" dirty="0" smtClean="0"/>
              <a:t> from </a:t>
            </a:r>
            <a:r>
              <a:rPr lang="it-IT" dirty="0" err="1" smtClean="0"/>
              <a:t>Carbohydrate</a:t>
            </a:r>
            <a:r>
              <a:rPr lang="it-IT" dirty="0" smtClean="0"/>
              <a:t> </a:t>
            </a:r>
            <a:r>
              <a:rPr lang="it-IT" dirty="0" err="1" smtClean="0"/>
              <a:t>Fermentation</a:t>
            </a:r>
            <a:r>
              <a:rPr lang="it-IT" dirty="0" smtClean="0"/>
              <a:t> and </a:t>
            </a:r>
            <a:r>
              <a:rPr lang="it-IT" dirty="0" err="1" smtClean="0"/>
              <a:t>Bacterial</a:t>
            </a:r>
            <a:r>
              <a:rPr lang="it-IT" dirty="0" smtClean="0"/>
              <a:t> Cross-</a:t>
            </a:r>
            <a:r>
              <a:rPr lang="it-IT" dirty="0" err="1" smtClean="0"/>
              <a:t>Feeding</a:t>
            </a:r>
            <a:endParaRPr lang="it-IT" dirty="0" smtClean="0"/>
          </a:p>
          <a:p>
            <a:r>
              <a:rPr lang="it-IT" dirty="0" smtClean="0"/>
              <a:t>The </a:t>
            </a:r>
            <a:r>
              <a:rPr lang="it-IT" dirty="0" err="1" smtClean="0"/>
              <a:t>microbial</a:t>
            </a:r>
            <a:r>
              <a:rPr lang="it-IT" dirty="0" smtClean="0"/>
              <a:t> </a:t>
            </a:r>
            <a:r>
              <a:rPr lang="it-IT" dirty="0" err="1" smtClean="0"/>
              <a:t>conversion</a:t>
            </a:r>
            <a:r>
              <a:rPr lang="it-IT" dirty="0" smtClean="0"/>
              <a:t> of </a:t>
            </a:r>
            <a:r>
              <a:rPr lang="it-IT" dirty="0" err="1" smtClean="0"/>
              <a:t>dietary</a:t>
            </a:r>
            <a:r>
              <a:rPr lang="it-IT" dirty="0" smtClean="0"/>
              <a:t> </a:t>
            </a:r>
            <a:r>
              <a:rPr lang="it-IT" dirty="0" err="1" smtClean="0"/>
              <a:t>fiber</a:t>
            </a:r>
            <a:r>
              <a:rPr lang="it-IT" dirty="0" smtClean="0"/>
              <a:t> in the </a:t>
            </a:r>
            <a:r>
              <a:rPr lang="it-IT" dirty="0" err="1" smtClean="0"/>
              <a:t>gut</a:t>
            </a:r>
            <a:r>
              <a:rPr lang="it-IT" dirty="0" smtClean="0"/>
              <a:t> </a:t>
            </a:r>
            <a:r>
              <a:rPr lang="it-IT" dirty="0" err="1" smtClean="0"/>
              <a:t>results</a:t>
            </a:r>
            <a:r>
              <a:rPr lang="it-IT" dirty="0" smtClean="0"/>
              <a:t> in </a:t>
            </a:r>
            <a:r>
              <a:rPr lang="it-IT" dirty="0" err="1" smtClean="0"/>
              <a:t>synthesis</a:t>
            </a:r>
            <a:r>
              <a:rPr lang="it-IT" dirty="0" smtClean="0"/>
              <a:t> of the </a:t>
            </a:r>
            <a:r>
              <a:rPr lang="it-IT" dirty="0" err="1" smtClean="0"/>
              <a:t>three</a:t>
            </a:r>
            <a:r>
              <a:rPr lang="it-IT" dirty="0" smtClean="0"/>
              <a:t> major </a:t>
            </a:r>
            <a:r>
              <a:rPr lang="it-IT" dirty="0" err="1" smtClean="0"/>
              <a:t>SCFAs</a:t>
            </a:r>
            <a:r>
              <a:rPr lang="it-IT" dirty="0" smtClean="0"/>
              <a:t>, acetate, </a:t>
            </a:r>
            <a:r>
              <a:rPr lang="it-IT" dirty="0" err="1" smtClean="0"/>
              <a:t>propionate</a:t>
            </a:r>
            <a:r>
              <a:rPr lang="it-IT" dirty="0" smtClean="0"/>
              <a:t>, and </a:t>
            </a:r>
            <a:r>
              <a:rPr lang="it-IT" dirty="0" err="1" smtClean="0"/>
              <a:t>butyrate</a:t>
            </a:r>
            <a:r>
              <a:rPr lang="it-IT" dirty="0" smtClean="0"/>
              <a:t>. Acetate </a:t>
            </a:r>
            <a:r>
              <a:rPr lang="it-IT" dirty="0" err="1" smtClean="0"/>
              <a:t>is</a:t>
            </a:r>
            <a:r>
              <a:rPr lang="it-IT" dirty="0" smtClean="0"/>
              <a:t> </a:t>
            </a:r>
            <a:r>
              <a:rPr lang="it-IT" dirty="0" err="1" smtClean="0"/>
              <a:t>produced</a:t>
            </a:r>
            <a:r>
              <a:rPr lang="it-IT" dirty="0" smtClean="0"/>
              <a:t> from</a:t>
            </a:r>
          </a:p>
          <a:p>
            <a:r>
              <a:rPr lang="it-IT" dirty="0" err="1" smtClean="0"/>
              <a:t>pyruvate</a:t>
            </a:r>
            <a:r>
              <a:rPr lang="it-IT" dirty="0" smtClean="0"/>
              <a:t> via </a:t>
            </a:r>
            <a:r>
              <a:rPr lang="it-IT" dirty="0" err="1" smtClean="0"/>
              <a:t>acetyl-CoA</a:t>
            </a:r>
            <a:r>
              <a:rPr lang="it-IT" dirty="0" smtClean="0"/>
              <a:t> and </a:t>
            </a:r>
            <a:r>
              <a:rPr lang="it-IT" dirty="0" err="1" smtClean="0"/>
              <a:t>also</a:t>
            </a:r>
            <a:r>
              <a:rPr lang="it-IT" dirty="0" smtClean="0"/>
              <a:t> via the Wood-</a:t>
            </a:r>
            <a:r>
              <a:rPr lang="it-IT" dirty="0" err="1" smtClean="0"/>
              <a:t>Ljungdahl</a:t>
            </a:r>
            <a:r>
              <a:rPr lang="it-IT" dirty="0" smtClean="0"/>
              <a:t> </a:t>
            </a:r>
            <a:r>
              <a:rPr lang="it-IT" dirty="0" err="1" smtClean="0"/>
              <a:t>pathway</a:t>
            </a:r>
            <a:r>
              <a:rPr lang="it-IT" dirty="0" smtClean="0"/>
              <a:t>. </a:t>
            </a:r>
            <a:r>
              <a:rPr lang="it-IT" dirty="0" err="1" smtClean="0"/>
              <a:t>Butyrate</a:t>
            </a:r>
            <a:r>
              <a:rPr lang="it-IT" dirty="0" smtClean="0"/>
              <a:t> </a:t>
            </a:r>
            <a:r>
              <a:rPr lang="it-IT" dirty="0" err="1" smtClean="0"/>
              <a:t>is</a:t>
            </a:r>
            <a:r>
              <a:rPr lang="it-IT" dirty="0" smtClean="0"/>
              <a:t> </a:t>
            </a:r>
            <a:r>
              <a:rPr lang="it-IT" dirty="0" err="1" smtClean="0"/>
              <a:t>synthesized</a:t>
            </a:r>
            <a:r>
              <a:rPr lang="it-IT" dirty="0" smtClean="0"/>
              <a:t> from </a:t>
            </a:r>
            <a:r>
              <a:rPr lang="it-IT" dirty="0" err="1" smtClean="0"/>
              <a:t>two</a:t>
            </a:r>
            <a:r>
              <a:rPr lang="it-IT" dirty="0" smtClean="0"/>
              <a:t> </a:t>
            </a:r>
            <a:r>
              <a:rPr lang="it-IT" dirty="0" err="1" smtClean="0"/>
              <a:t>molecules</a:t>
            </a:r>
            <a:r>
              <a:rPr lang="it-IT" dirty="0" smtClean="0"/>
              <a:t> of </a:t>
            </a:r>
            <a:r>
              <a:rPr lang="it-IT" dirty="0" err="1" smtClean="0"/>
              <a:t>acetyl-CoA</a:t>
            </a:r>
            <a:r>
              <a:rPr lang="it-IT" dirty="0" smtClean="0"/>
              <a:t>, </a:t>
            </a:r>
            <a:r>
              <a:rPr lang="it-IT" dirty="0" err="1" smtClean="0"/>
              <a:t>yielding</a:t>
            </a:r>
            <a:r>
              <a:rPr lang="it-IT" dirty="0" smtClean="0"/>
              <a:t> </a:t>
            </a:r>
            <a:r>
              <a:rPr lang="it-IT" dirty="0" err="1" smtClean="0"/>
              <a:t>acetoacetyl-CoA</a:t>
            </a:r>
            <a:r>
              <a:rPr lang="it-IT" dirty="0" smtClean="0"/>
              <a:t>, </a:t>
            </a:r>
            <a:r>
              <a:rPr lang="it-IT" dirty="0" err="1" smtClean="0"/>
              <a:t>which</a:t>
            </a:r>
            <a:r>
              <a:rPr lang="it-IT" dirty="0" smtClean="0"/>
              <a:t> </a:t>
            </a:r>
            <a:r>
              <a:rPr lang="it-IT" dirty="0" err="1" smtClean="0"/>
              <a:t>is</a:t>
            </a:r>
            <a:endParaRPr lang="it-IT" dirty="0" smtClean="0"/>
          </a:p>
          <a:p>
            <a:r>
              <a:rPr lang="it-IT" dirty="0" err="1" smtClean="0"/>
              <a:t>further</a:t>
            </a:r>
            <a:r>
              <a:rPr lang="it-IT" dirty="0" smtClean="0"/>
              <a:t> </a:t>
            </a:r>
            <a:r>
              <a:rPr lang="it-IT" dirty="0" err="1" smtClean="0"/>
              <a:t>converted</a:t>
            </a:r>
            <a:r>
              <a:rPr lang="it-IT" dirty="0" smtClean="0"/>
              <a:t> to </a:t>
            </a:r>
            <a:r>
              <a:rPr lang="it-IT" dirty="0" err="1" smtClean="0"/>
              <a:t>butyryl-CoA</a:t>
            </a:r>
            <a:r>
              <a:rPr lang="it-IT" dirty="0" smtClean="0"/>
              <a:t> via b-</a:t>
            </a:r>
            <a:r>
              <a:rPr lang="it-IT" dirty="0" err="1" smtClean="0"/>
              <a:t>hydroxybutyryl</a:t>
            </a:r>
            <a:r>
              <a:rPr lang="it-IT" dirty="0" smtClean="0"/>
              <a:t>-</a:t>
            </a:r>
            <a:r>
              <a:rPr lang="it-IT" dirty="0" err="1" smtClean="0"/>
              <a:t>CoA</a:t>
            </a:r>
            <a:r>
              <a:rPr lang="it-IT" dirty="0" smtClean="0"/>
              <a:t> and </a:t>
            </a:r>
            <a:r>
              <a:rPr lang="it-IT" dirty="0" err="1" smtClean="0"/>
              <a:t>crotonyl-CoA</a:t>
            </a:r>
            <a:r>
              <a:rPr lang="it-IT" dirty="0" smtClean="0"/>
              <a:t>. </a:t>
            </a:r>
            <a:r>
              <a:rPr lang="it-IT" dirty="0" err="1" smtClean="0"/>
              <a:t>Propionate</a:t>
            </a:r>
            <a:r>
              <a:rPr lang="it-IT" dirty="0" smtClean="0"/>
              <a:t> can be </a:t>
            </a:r>
            <a:r>
              <a:rPr lang="it-IT" dirty="0" err="1" smtClean="0"/>
              <a:t>formed</a:t>
            </a:r>
            <a:r>
              <a:rPr lang="it-IT" dirty="0" smtClean="0"/>
              <a:t> from PEP </a:t>
            </a:r>
            <a:r>
              <a:rPr lang="it-IT" dirty="0" err="1" smtClean="0"/>
              <a:t>through</a:t>
            </a:r>
            <a:r>
              <a:rPr lang="it-IT" dirty="0" smtClean="0"/>
              <a:t> the </a:t>
            </a:r>
            <a:r>
              <a:rPr lang="it-IT" dirty="0" err="1" smtClean="0"/>
              <a:t>succinate</a:t>
            </a:r>
            <a:r>
              <a:rPr lang="it-IT" dirty="0" smtClean="0"/>
              <a:t> </a:t>
            </a:r>
            <a:r>
              <a:rPr lang="it-IT" dirty="0" err="1" smtClean="0"/>
              <a:t>pathway</a:t>
            </a:r>
            <a:r>
              <a:rPr lang="it-IT" dirty="0" smtClean="0"/>
              <a:t> or the </a:t>
            </a:r>
            <a:r>
              <a:rPr lang="it-IT" dirty="0" err="1" smtClean="0"/>
              <a:t>acrylate</a:t>
            </a:r>
            <a:endParaRPr lang="it-IT" dirty="0" smtClean="0"/>
          </a:p>
          <a:p>
            <a:r>
              <a:rPr lang="it-IT" dirty="0" err="1" smtClean="0"/>
              <a:t>pathway</a:t>
            </a:r>
            <a:r>
              <a:rPr lang="it-IT" dirty="0" smtClean="0"/>
              <a:t>, in </a:t>
            </a:r>
            <a:r>
              <a:rPr lang="it-IT" dirty="0" err="1" smtClean="0"/>
              <a:t>which</a:t>
            </a:r>
            <a:r>
              <a:rPr lang="it-IT" dirty="0" smtClean="0"/>
              <a:t> </a:t>
            </a:r>
            <a:r>
              <a:rPr lang="it-IT" dirty="0" err="1" smtClean="0"/>
              <a:t>lactate</a:t>
            </a:r>
            <a:r>
              <a:rPr lang="it-IT" dirty="0" smtClean="0"/>
              <a:t> </a:t>
            </a:r>
            <a:r>
              <a:rPr lang="it-IT" dirty="0" err="1" smtClean="0"/>
              <a:t>is</a:t>
            </a:r>
            <a:r>
              <a:rPr lang="it-IT" dirty="0" smtClean="0"/>
              <a:t> </a:t>
            </a:r>
            <a:r>
              <a:rPr lang="it-IT" dirty="0" err="1" smtClean="0"/>
              <a:t>reduced</a:t>
            </a:r>
            <a:r>
              <a:rPr lang="it-IT" dirty="0" smtClean="0"/>
              <a:t> to </a:t>
            </a:r>
            <a:r>
              <a:rPr lang="it-IT" dirty="0" err="1" smtClean="0"/>
              <a:t>propionate</a:t>
            </a:r>
            <a:r>
              <a:rPr lang="it-IT" dirty="0" smtClean="0"/>
              <a:t>. </a:t>
            </a:r>
            <a:r>
              <a:rPr lang="it-IT" dirty="0" err="1" smtClean="0"/>
              <a:t>Microbes</a:t>
            </a:r>
            <a:r>
              <a:rPr lang="it-IT" dirty="0" smtClean="0"/>
              <a:t> can </a:t>
            </a:r>
            <a:r>
              <a:rPr lang="it-IT" dirty="0" err="1" smtClean="0"/>
              <a:t>also</a:t>
            </a:r>
            <a:r>
              <a:rPr lang="it-IT" dirty="0" smtClean="0"/>
              <a:t> produce </a:t>
            </a:r>
            <a:r>
              <a:rPr lang="it-IT" dirty="0" err="1" smtClean="0"/>
              <a:t>propionate</a:t>
            </a:r>
            <a:r>
              <a:rPr lang="it-IT" dirty="0" smtClean="0"/>
              <a:t> </a:t>
            </a:r>
            <a:r>
              <a:rPr lang="it-IT" dirty="0" err="1" smtClean="0"/>
              <a:t>through</a:t>
            </a:r>
            <a:r>
              <a:rPr lang="it-IT" dirty="0" smtClean="0"/>
              <a:t> the </a:t>
            </a:r>
            <a:r>
              <a:rPr lang="it-IT" dirty="0" err="1" smtClean="0"/>
              <a:t>propanediol</a:t>
            </a:r>
            <a:r>
              <a:rPr lang="it-IT" dirty="0" smtClean="0"/>
              <a:t> </a:t>
            </a:r>
            <a:r>
              <a:rPr lang="it-IT" dirty="0" err="1" smtClean="0"/>
              <a:t>pathway</a:t>
            </a:r>
            <a:r>
              <a:rPr lang="it-IT" dirty="0" smtClean="0"/>
              <a:t> from </a:t>
            </a:r>
            <a:r>
              <a:rPr lang="it-IT" dirty="0" err="1" smtClean="0"/>
              <a:t>deoxyhexose</a:t>
            </a:r>
            <a:r>
              <a:rPr lang="it-IT" dirty="0" smtClean="0"/>
              <a:t> </a:t>
            </a:r>
            <a:r>
              <a:rPr lang="it-IT" dirty="0" err="1" smtClean="0"/>
              <a:t>sugars</a:t>
            </a:r>
            <a:r>
              <a:rPr lang="it-IT" dirty="0" smtClean="0"/>
              <a:t>, </a:t>
            </a:r>
            <a:r>
              <a:rPr lang="it-IT" dirty="0" err="1" smtClean="0"/>
              <a:t>such</a:t>
            </a:r>
            <a:r>
              <a:rPr lang="it-IT" dirty="0" smtClean="0"/>
              <a:t> </a:t>
            </a:r>
            <a:r>
              <a:rPr lang="it-IT" dirty="0" err="1" smtClean="0"/>
              <a:t>as</a:t>
            </a:r>
            <a:endParaRPr lang="it-IT" dirty="0" smtClean="0"/>
          </a:p>
          <a:p>
            <a:r>
              <a:rPr lang="it-IT" dirty="0" err="1" smtClean="0"/>
              <a:t>fucose</a:t>
            </a:r>
            <a:r>
              <a:rPr lang="it-IT" dirty="0" smtClean="0"/>
              <a:t> and </a:t>
            </a:r>
            <a:r>
              <a:rPr lang="it-IT" dirty="0" err="1" smtClean="0"/>
              <a:t>rhamnose</a:t>
            </a:r>
            <a:r>
              <a:rPr lang="it-IT" dirty="0" smtClean="0"/>
              <a:t>. PEP, </a:t>
            </a:r>
            <a:r>
              <a:rPr lang="it-IT" dirty="0" err="1" smtClean="0"/>
              <a:t>phosphoenolpyruvate</a:t>
            </a:r>
            <a:r>
              <a:rPr lang="it-IT" dirty="0" smtClean="0"/>
              <a:t>; DHAP, </a:t>
            </a:r>
            <a:r>
              <a:rPr lang="it-IT" dirty="0" err="1" smtClean="0"/>
              <a:t>dihydroxyacetonephosphate</a:t>
            </a:r>
            <a:r>
              <a:rPr lang="it-IT" dirty="0" smtClean="0"/>
              <a:t>.</a:t>
            </a:r>
          </a:p>
          <a:p>
            <a:endParaRPr lang="it-IT" dirty="0" smtClean="0"/>
          </a:p>
          <a:p>
            <a:r>
              <a:rPr lang="it-IT" dirty="0" smtClean="0"/>
              <a:t>source</a:t>
            </a:r>
          </a:p>
          <a:p>
            <a:r>
              <a:rPr lang="it-IT" dirty="0" smtClean="0"/>
              <a:t>From </a:t>
            </a:r>
            <a:r>
              <a:rPr lang="it-IT" dirty="0" err="1" smtClean="0"/>
              <a:t>Dietary</a:t>
            </a:r>
            <a:r>
              <a:rPr lang="it-IT" dirty="0" smtClean="0"/>
              <a:t> </a:t>
            </a:r>
            <a:r>
              <a:rPr lang="it-IT" dirty="0" err="1" smtClean="0"/>
              <a:t>Fiber</a:t>
            </a:r>
            <a:r>
              <a:rPr lang="it-IT" dirty="0" smtClean="0"/>
              <a:t> to Host </a:t>
            </a:r>
            <a:r>
              <a:rPr lang="it-IT" dirty="0" err="1" smtClean="0"/>
              <a:t>Physiology</a:t>
            </a:r>
            <a:r>
              <a:rPr lang="it-IT" dirty="0" smtClean="0"/>
              <a:t>:</a:t>
            </a:r>
            <a:r>
              <a:rPr lang="it-IT" baseline="0" dirty="0" smtClean="0"/>
              <a:t> </a:t>
            </a:r>
            <a:r>
              <a:rPr lang="it-IT" dirty="0" smtClean="0"/>
              <a:t>Short-Chain </a:t>
            </a:r>
            <a:r>
              <a:rPr lang="it-IT" dirty="0" err="1" smtClean="0"/>
              <a:t>Fatty</a:t>
            </a:r>
            <a:r>
              <a:rPr lang="it-IT" dirty="0" smtClean="0"/>
              <a:t> </a:t>
            </a:r>
            <a:r>
              <a:rPr lang="it-IT" dirty="0" err="1" smtClean="0"/>
              <a:t>Acids</a:t>
            </a:r>
            <a:r>
              <a:rPr lang="it-IT" dirty="0" smtClean="0"/>
              <a:t> </a:t>
            </a:r>
            <a:r>
              <a:rPr lang="it-IT" dirty="0" err="1" smtClean="0"/>
              <a:t>as</a:t>
            </a:r>
            <a:r>
              <a:rPr lang="it-IT" dirty="0" smtClean="0"/>
              <a:t> </a:t>
            </a:r>
            <a:r>
              <a:rPr lang="it-IT" dirty="0" err="1" smtClean="0"/>
              <a:t>Key</a:t>
            </a:r>
            <a:r>
              <a:rPr lang="it-IT" dirty="0" smtClean="0"/>
              <a:t> </a:t>
            </a:r>
            <a:r>
              <a:rPr lang="it-IT" dirty="0" err="1" smtClean="0"/>
              <a:t>Bacterial</a:t>
            </a:r>
            <a:r>
              <a:rPr lang="it-IT" dirty="0" smtClean="0"/>
              <a:t> </a:t>
            </a:r>
            <a:r>
              <a:rPr lang="it-IT" dirty="0" err="1" smtClean="0"/>
              <a:t>Metabolites</a:t>
            </a:r>
            <a:endParaRPr lang="it-IT" dirty="0" smtClean="0"/>
          </a:p>
          <a:p>
            <a:endParaRPr lang="it-IT" dirty="0" smtClean="0"/>
          </a:p>
          <a:p>
            <a:r>
              <a:rPr lang="en-US" dirty="0" smtClean="0"/>
              <a:t>https://</a:t>
            </a:r>
            <a:r>
              <a:rPr lang="en-US" dirty="0" err="1" smtClean="0"/>
              <a:t>www.cell.com</a:t>
            </a:r>
            <a:r>
              <a:rPr lang="en-US" dirty="0" smtClean="0"/>
              <a:t>/cell/</a:t>
            </a:r>
            <a:r>
              <a:rPr lang="en-US" dirty="0" err="1" smtClean="0"/>
              <a:t>pdf</a:t>
            </a:r>
            <a:r>
              <a:rPr lang="en-US" dirty="0" smtClean="0"/>
              <a:t>/S0092-8674(16)30592-X.pdf</a:t>
            </a:r>
            <a:endParaRPr lang="it-IT" dirty="0" smtClean="0"/>
          </a:p>
          <a:p>
            <a:endParaRPr lang="it-IT" dirty="0"/>
          </a:p>
        </p:txBody>
      </p:sp>
      <p:sp>
        <p:nvSpPr>
          <p:cNvPr id="4" name="Segnaposto numero diapositiva 3"/>
          <p:cNvSpPr>
            <a:spLocks noGrp="1"/>
          </p:cNvSpPr>
          <p:nvPr>
            <p:ph type="sldNum" sz="quarter" idx="10"/>
          </p:nvPr>
        </p:nvSpPr>
        <p:spPr/>
        <p:txBody>
          <a:bodyPr/>
          <a:lstStyle/>
          <a:p>
            <a:fld id="{B6EBE463-940F-944B-9316-5F48A9D200D5}" type="slidenum">
              <a:rPr lang="it-IT" smtClean="0"/>
              <a:t>51</a:t>
            </a:fld>
            <a:endParaRPr lang="it-IT"/>
          </a:p>
        </p:txBody>
      </p:sp>
    </p:spTree>
    <p:extLst>
      <p:ext uri="{BB962C8B-B14F-4D97-AF65-F5344CB8AC3E}">
        <p14:creationId xmlns:p14="http://schemas.microsoft.com/office/powerpoint/2010/main" val="35855573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4DBA50EE-EA17-9841-9E1C-564D73CE1895}" type="slidenum">
              <a:rPr lang="it-IT" smtClean="0"/>
              <a:t>52</a:t>
            </a:fld>
            <a:endParaRPr lang="it-IT"/>
          </a:p>
        </p:txBody>
      </p:sp>
    </p:spTree>
    <p:extLst>
      <p:ext uri="{BB962C8B-B14F-4D97-AF65-F5344CB8AC3E}">
        <p14:creationId xmlns:p14="http://schemas.microsoft.com/office/powerpoint/2010/main" val="25925279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source</a:t>
            </a:r>
          </a:p>
          <a:p>
            <a:r>
              <a:rPr lang="it-IT" dirty="0" err="1" smtClean="0"/>
              <a:t>https</a:t>
            </a:r>
            <a:r>
              <a:rPr lang="it-IT" dirty="0" smtClean="0"/>
              <a:t>://</a:t>
            </a:r>
            <a:r>
              <a:rPr lang="it-IT" dirty="0" err="1" smtClean="0"/>
              <a:t>doctorlib.info</a:t>
            </a:r>
            <a:r>
              <a:rPr lang="it-IT" dirty="0" smtClean="0"/>
              <a:t>/</a:t>
            </a:r>
            <a:r>
              <a:rPr lang="it-IT" dirty="0" err="1" smtClean="0"/>
              <a:t>medical</a:t>
            </a:r>
            <a:r>
              <a:rPr lang="it-IT" dirty="0" smtClean="0"/>
              <a:t>/pocket/46.html</a:t>
            </a:r>
            <a:endParaRPr lang="it-IT" dirty="0"/>
          </a:p>
        </p:txBody>
      </p:sp>
      <p:sp>
        <p:nvSpPr>
          <p:cNvPr id="4" name="Segnaposto numero diapositiva 3"/>
          <p:cNvSpPr>
            <a:spLocks noGrp="1"/>
          </p:cNvSpPr>
          <p:nvPr>
            <p:ph type="sldNum" sz="quarter" idx="10"/>
          </p:nvPr>
        </p:nvSpPr>
        <p:spPr/>
        <p:txBody>
          <a:bodyPr/>
          <a:lstStyle/>
          <a:p>
            <a:fld id="{43361B40-F022-2B41-A095-735A8615530B}" type="slidenum">
              <a:rPr lang="it-IT" smtClean="0"/>
              <a:t>9</a:t>
            </a:fld>
            <a:endParaRPr lang="it-IT"/>
          </a:p>
        </p:txBody>
      </p:sp>
    </p:spTree>
    <p:extLst>
      <p:ext uri="{BB962C8B-B14F-4D97-AF65-F5344CB8AC3E}">
        <p14:creationId xmlns:p14="http://schemas.microsoft.com/office/powerpoint/2010/main" val="2459451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4DBA50EE-EA17-9841-9E1C-564D73CE1895}" type="slidenum">
              <a:rPr lang="it-IT" smtClean="0"/>
              <a:t>53</a:t>
            </a:fld>
            <a:endParaRPr lang="it-IT"/>
          </a:p>
        </p:txBody>
      </p:sp>
    </p:spTree>
    <p:extLst>
      <p:ext uri="{BB962C8B-B14F-4D97-AF65-F5344CB8AC3E}">
        <p14:creationId xmlns:p14="http://schemas.microsoft.com/office/powerpoint/2010/main" val="23729048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r>
              <a:rPr lang="it-IT" dirty="0" smtClean="0"/>
              <a:t>source</a:t>
            </a:r>
          </a:p>
          <a:p>
            <a:r>
              <a:rPr lang="it-IT" dirty="0" err="1" smtClean="0"/>
              <a:t>Signals</a:t>
            </a:r>
            <a:r>
              <a:rPr lang="it-IT" dirty="0" smtClean="0"/>
              <a:t> from the </a:t>
            </a:r>
            <a:r>
              <a:rPr lang="it-IT" dirty="0" err="1" smtClean="0"/>
              <a:t>gut</a:t>
            </a:r>
            <a:r>
              <a:rPr lang="it-IT" dirty="0" smtClean="0"/>
              <a:t> microbiota to </a:t>
            </a:r>
            <a:r>
              <a:rPr lang="it-IT" dirty="0" err="1" smtClean="0"/>
              <a:t>distant</a:t>
            </a:r>
            <a:r>
              <a:rPr lang="it-IT" dirty="0" smtClean="0"/>
              <a:t> </a:t>
            </a:r>
            <a:r>
              <a:rPr lang="it-IT" dirty="0" err="1" smtClean="0"/>
              <a:t>organs</a:t>
            </a:r>
            <a:r>
              <a:rPr lang="it-IT" dirty="0" smtClean="0"/>
              <a:t> in </a:t>
            </a:r>
            <a:r>
              <a:rPr lang="it-IT" dirty="0" err="1" smtClean="0"/>
              <a:t>physiology</a:t>
            </a:r>
            <a:r>
              <a:rPr lang="it-IT" dirty="0" smtClean="0"/>
              <a:t> and </a:t>
            </a:r>
            <a:r>
              <a:rPr lang="it-IT" dirty="0" err="1" smtClean="0"/>
              <a:t>disease</a:t>
            </a:r>
            <a:endParaRPr lang="it-IT" dirty="0" smtClean="0"/>
          </a:p>
          <a:p>
            <a:r>
              <a:rPr lang="it-IT" dirty="0" err="1" smtClean="0"/>
              <a:t>Bjoern</a:t>
            </a:r>
            <a:r>
              <a:rPr lang="it-IT" dirty="0" smtClean="0"/>
              <a:t> O </a:t>
            </a:r>
            <a:r>
              <a:rPr lang="it-IT" dirty="0" err="1" smtClean="0"/>
              <a:t>Schroeder</a:t>
            </a:r>
            <a:r>
              <a:rPr lang="it-IT" dirty="0" smtClean="0"/>
              <a:t> &amp; </a:t>
            </a:r>
            <a:r>
              <a:rPr lang="it-IT" dirty="0" err="1" smtClean="0"/>
              <a:t>Fredrik</a:t>
            </a:r>
            <a:r>
              <a:rPr lang="it-IT" dirty="0" smtClean="0"/>
              <a:t> </a:t>
            </a:r>
            <a:r>
              <a:rPr lang="it-IT" dirty="0" err="1" smtClean="0"/>
              <a:t>Bäckhed</a:t>
            </a:r>
            <a:endParaRPr lang="it-IT" dirty="0" smtClean="0"/>
          </a:p>
          <a:p>
            <a:r>
              <a:rPr lang="it-IT" dirty="0" smtClean="0"/>
              <a:t>Nature Medicine volume 22, </a:t>
            </a:r>
            <a:r>
              <a:rPr lang="it-IT" dirty="0" err="1" smtClean="0"/>
              <a:t>pages</a:t>
            </a:r>
            <a:r>
              <a:rPr lang="it-IT" dirty="0" smtClean="0"/>
              <a:t> 1079–1089 (2016)</a:t>
            </a:r>
          </a:p>
          <a:p>
            <a:endParaRPr lang="it-IT" dirty="0" smtClean="0"/>
          </a:p>
          <a:p>
            <a:r>
              <a:rPr lang="it-IT" dirty="0" err="1" smtClean="0"/>
              <a:t>https</a:t>
            </a:r>
            <a:r>
              <a:rPr lang="it-IT" dirty="0" smtClean="0"/>
              <a:t>://</a:t>
            </a:r>
            <a:r>
              <a:rPr lang="it-IT" dirty="0" err="1" smtClean="0"/>
              <a:t>www.nature.com</a:t>
            </a:r>
            <a:r>
              <a:rPr lang="it-IT" dirty="0" smtClean="0"/>
              <a:t>/</a:t>
            </a:r>
            <a:r>
              <a:rPr lang="it-IT" dirty="0" err="1" smtClean="0"/>
              <a:t>articles</a:t>
            </a:r>
            <a:r>
              <a:rPr lang="it-IT" dirty="0" smtClean="0"/>
              <a:t>/nm.4185</a:t>
            </a:r>
          </a:p>
          <a:p>
            <a:endParaRPr lang="it-IT" dirty="0"/>
          </a:p>
        </p:txBody>
      </p:sp>
      <p:sp>
        <p:nvSpPr>
          <p:cNvPr id="4" name="Segnaposto numero diapositiva 3"/>
          <p:cNvSpPr>
            <a:spLocks noGrp="1"/>
          </p:cNvSpPr>
          <p:nvPr>
            <p:ph type="sldNum" sz="quarter" idx="10"/>
          </p:nvPr>
        </p:nvSpPr>
        <p:spPr/>
        <p:txBody>
          <a:bodyPr/>
          <a:lstStyle/>
          <a:p>
            <a:fld id="{B6EBE463-940F-944B-9316-5F48A9D200D5}" type="slidenum">
              <a:rPr lang="it-IT" smtClean="0"/>
              <a:t>54</a:t>
            </a:fld>
            <a:endParaRPr lang="it-IT"/>
          </a:p>
        </p:txBody>
      </p:sp>
    </p:spTree>
    <p:extLst>
      <p:ext uri="{BB962C8B-B14F-4D97-AF65-F5344CB8AC3E}">
        <p14:creationId xmlns:p14="http://schemas.microsoft.com/office/powerpoint/2010/main" val="35484505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4DBA50EE-EA17-9841-9E1C-564D73CE1895}" type="slidenum">
              <a:rPr lang="it-IT" smtClean="0"/>
              <a:t>55</a:t>
            </a:fld>
            <a:endParaRPr lang="it-IT"/>
          </a:p>
        </p:txBody>
      </p:sp>
    </p:spTree>
    <p:extLst>
      <p:ext uri="{BB962C8B-B14F-4D97-AF65-F5344CB8AC3E}">
        <p14:creationId xmlns:p14="http://schemas.microsoft.com/office/powerpoint/2010/main" val="403674294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r>
              <a:rPr lang="it-IT" dirty="0" smtClean="0"/>
              <a:t>source</a:t>
            </a:r>
          </a:p>
          <a:p>
            <a:r>
              <a:rPr lang="it-IT" dirty="0" err="1" smtClean="0"/>
              <a:t>https</a:t>
            </a:r>
            <a:r>
              <a:rPr lang="it-IT" dirty="0" smtClean="0"/>
              <a:t>://</a:t>
            </a:r>
            <a:r>
              <a:rPr lang="it-IT" dirty="0" err="1" smtClean="0"/>
              <a:t>www.gutmicrobiotaforhealth.com</a:t>
            </a:r>
            <a:r>
              <a:rPr lang="it-IT" dirty="0" smtClean="0"/>
              <a:t>/en/conserving-restoring-human-gut-microbiome-increasing-consumption-dietary-fibre/</a:t>
            </a:r>
            <a:endParaRPr lang="it-IT" dirty="0"/>
          </a:p>
        </p:txBody>
      </p:sp>
      <p:sp>
        <p:nvSpPr>
          <p:cNvPr id="4" name="Segnaposto numero diapositiva 3"/>
          <p:cNvSpPr>
            <a:spLocks noGrp="1"/>
          </p:cNvSpPr>
          <p:nvPr>
            <p:ph type="sldNum" sz="quarter" idx="10"/>
          </p:nvPr>
        </p:nvSpPr>
        <p:spPr/>
        <p:txBody>
          <a:bodyPr/>
          <a:lstStyle/>
          <a:p>
            <a:fld id="{B6EBE463-940F-944B-9316-5F48A9D200D5}" type="slidenum">
              <a:rPr lang="it-IT" smtClean="0"/>
              <a:t>56</a:t>
            </a:fld>
            <a:endParaRPr lang="it-IT"/>
          </a:p>
        </p:txBody>
      </p:sp>
    </p:spTree>
    <p:extLst>
      <p:ext uri="{BB962C8B-B14F-4D97-AF65-F5344CB8AC3E}">
        <p14:creationId xmlns:p14="http://schemas.microsoft.com/office/powerpoint/2010/main" val="194155332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4DBA50EE-EA17-9841-9E1C-564D73CE1895}" type="slidenum">
              <a:rPr lang="it-IT" smtClean="0"/>
              <a:t>57</a:t>
            </a:fld>
            <a:endParaRPr lang="it-IT"/>
          </a:p>
        </p:txBody>
      </p:sp>
    </p:spTree>
    <p:extLst>
      <p:ext uri="{BB962C8B-B14F-4D97-AF65-F5344CB8AC3E}">
        <p14:creationId xmlns:p14="http://schemas.microsoft.com/office/powerpoint/2010/main" val="352151889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source</a:t>
            </a:r>
          </a:p>
          <a:p>
            <a:r>
              <a:rPr lang="it-IT" dirty="0" err="1" smtClean="0"/>
              <a:t>https</a:t>
            </a:r>
            <a:r>
              <a:rPr lang="it-IT" dirty="0" smtClean="0"/>
              <a:t>://</a:t>
            </a:r>
            <a:r>
              <a:rPr lang="it-IT" dirty="0" err="1" smtClean="0"/>
              <a:t>www.sciencedirect.com</a:t>
            </a:r>
            <a:r>
              <a:rPr lang="it-IT" dirty="0" smtClean="0"/>
              <a:t>/</a:t>
            </a:r>
            <a:r>
              <a:rPr lang="it-IT" dirty="0" err="1" smtClean="0"/>
              <a:t>topics</a:t>
            </a:r>
            <a:r>
              <a:rPr lang="it-IT" dirty="0" smtClean="0"/>
              <a:t>/medicine-and-</a:t>
            </a:r>
            <a:r>
              <a:rPr lang="it-IT" dirty="0" err="1" smtClean="0"/>
              <a:t>dentistry</a:t>
            </a:r>
            <a:r>
              <a:rPr lang="it-IT" dirty="0" smtClean="0"/>
              <a:t>/</a:t>
            </a:r>
            <a:r>
              <a:rPr lang="it-IT" dirty="0" err="1" smtClean="0"/>
              <a:t>bilirubin-metabolism</a:t>
            </a:r>
            <a:endParaRPr lang="it-IT" dirty="0" smtClean="0"/>
          </a:p>
          <a:p>
            <a:endParaRPr lang="it-IT" dirty="0" smtClean="0"/>
          </a:p>
        </p:txBody>
      </p:sp>
      <p:sp>
        <p:nvSpPr>
          <p:cNvPr id="4" name="Segnaposto numero diapositiva 3"/>
          <p:cNvSpPr>
            <a:spLocks noGrp="1"/>
          </p:cNvSpPr>
          <p:nvPr>
            <p:ph type="sldNum" sz="quarter" idx="10"/>
          </p:nvPr>
        </p:nvSpPr>
        <p:spPr/>
        <p:txBody>
          <a:bodyPr/>
          <a:lstStyle/>
          <a:p>
            <a:fld id="{43361B40-F022-2B41-A095-735A8615530B}" type="slidenum">
              <a:rPr lang="it-IT" smtClean="0"/>
              <a:t>60</a:t>
            </a:fld>
            <a:endParaRPr lang="it-IT"/>
          </a:p>
        </p:txBody>
      </p:sp>
    </p:spTree>
    <p:extLst>
      <p:ext uri="{BB962C8B-B14F-4D97-AF65-F5344CB8AC3E}">
        <p14:creationId xmlns:p14="http://schemas.microsoft.com/office/powerpoint/2010/main" val="165174594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source</a:t>
            </a:r>
          </a:p>
          <a:p>
            <a:r>
              <a:rPr lang="it-IT" dirty="0" err="1" smtClean="0"/>
              <a:t>https</a:t>
            </a:r>
            <a:r>
              <a:rPr lang="it-IT" dirty="0" smtClean="0"/>
              <a:t>://</a:t>
            </a:r>
            <a:r>
              <a:rPr lang="it-IT" dirty="0" err="1" smtClean="0"/>
              <a:t>www.sciencedirect.com</a:t>
            </a:r>
            <a:r>
              <a:rPr lang="it-IT" dirty="0" smtClean="0"/>
              <a:t>/</a:t>
            </a:r>
            <a:r>
              <a:rPr lang="it-IT" dirty="0" err="1" smtClean="0"/>
              <a:t>topics</a:t>
            </a:r>
            <a:r>
              <a:rPr lang="it-IT" dirty="0" smtClean="0"/>
              <a:t>/medicine-and-</a:t>
            </a:r>
            <a:r>
              <a:rPr lang="it-IT" dirty="0" err="1" smtClean="0"/>
              <a:t>dentistry</a:t>
            </a:r>
            <a:r>
              <a:rPr lang="it-IT" dirty="0" smtClean="0"/>
              <a:t>/</a:t>
            </a:r>
            <a:r>
              <a:rPr lang="it-IT" dirty="0" err="1" smtClean="0"/>
              <a:t>bilirubin-metabolism</a:t>
            </a:r>
            <a:endParaRPr lang="it-IT" dirty="0" smtClean="0"/>
          </a:p>
          <a:p>
            <a:endParaRPr lang="it-IT" dirty="0" smtClean="0"/>
          </a:p>
          <a:p>
            <a:r>
              <a:rPr lang="it-IT" dirty="0" smtClean="0"/>
              <a:t>Conversione di eme in bilirubina nelle cellule fagocitiche monocitiche. Vengono generati monossido di carbonio e bilirubina. Il rilascio di Fe3 + viene conservato e riutilizzato. La biliverdina e la bilirubina sono lattamici. </a:t>
            </a:r>
            <a:r>
              <a:rPr lang="it-IT" dirty="0" err="1" smtClean="0"/>
              <a:t>P</a:t>
            </a:r>
            <a:r>
              <a:rPr lang="it-IT" dirty="0" smtClean="0"/>
              <a:t> = acido propionico; M = metile; V = vinile.</a:t>
            </a:r>
          </a:p>
          <a:p>
            <a:endParaRPr lang="it-IT" dirty="0" smtClean="0"/>
          </a:p>
          <a:p>
            <a:r>
              <a:rPr lang="it-IT" dirty="0" smtClean="0"/>
              <a:t>Il </a:t>
            </a:r>
            <a:r>
              <a:rPr lang="it-IT" b="1" dirty="0" smtClean="0"/>
              <a:t>rilascio di eme</a:t>
            </a:r>
            <a:r>
              <a:rPr lang="it-IT" dirty="0" smtClean="0"/>
              <a:t> dalle proteine ​​</a:t>
            </a:r>
            <a:r>
              <a:rPr lang="it-IT" dirty="0" err="1" smtClean="0"/>
              <a:t>eminiche</a:t>
            </a:r>
            <a:r>
              <a:rPr lang="it-IT" dirty="0" smtClean="0"/>
              <a:t> e la sua </a:t>
            </a:r>
            <a:r>
              <a:rPr lang="it-IT" b="1" dirty="0" smtClean="0"/>
              <a:t>conversione in bilirubina </a:t>
            </a:r>
            <a:r>
              <a:rPr lang="it-IT" dirty="0" smtClean="0"/>
              <a:t>si verificano principalmente </a:t>
            </a:r>
            <a:r>
              <a:rPr lang="it-IT" b="1" dirty="0" smtClean="0"/>
              <a:t>nei fagociti mononucleari di fegato, milza e midollo osseo</a:t>
            </a:r>
            <a:r>
              <a:rPr lang="it-IT" dirty="0" smtClean="0"/>
              <a:t> (precedentemente noti come sistema reticoloendoteliale), siti in cui si verifica il sequestro dei globuli rossi che invecchiano. Le cellule epiteliali tubulari renali, gli epatociti e i macrofagi possono anche contribuire alla formazione di bilirubina in alcune condizioni. </a:t>
            </a:r>
          </a:p>
          <a:p>
            <a:endParaRPr lang="it-IT" dirty="0" smtClean="0"/>
          </a:p>
          <a:p>
            <a:r>
              <a:rPr lang="it-IT" dirty="0" smtClean="0"/>
              <a:t>La </a:t>
            </a:r>
            <a:r>
              <a:rPr lang="it-IT" b="1" dirty="0" smtClean="0"/>
              <a:t>prima tappa </a:t>
            </a:r>
            <a:r>
              <a:rPr lang="it-IT" dirty="0" smtClean="0"/>
              <a:t>dopo il rilascio dell'eme è il suo legame con </a:t>
            </a:r>
            <a:r>
              <a:rPr lang="it-IT" b="1" dirty="0" smtClean="0"/>
              <a:t>l'eme ossigenasi</a:t>
            </a:r>
            <a:r>
              <a:rPr lang="it-IT" dirty="0" smtClean="0"/>
              <a:t>, un enzima </a:t>
            </a:r>
            <a:r>
              <a:rPr lang="it-IT" dirty="0" err="1" smtClean="0"/>
              <a:t>microsomiale</a:t>
            </a:r>
            <a:r>
              <a:rPr lang="it-IT" dirty="0" smtClean="0"/>
              <a:t> distinto dalle ossigenasi </a:t>
            </a:r>
            <a:r>
              <a:rPr lang="it-IT" dirty="0" err="1" smtClean="0"/>
              <a:t>microsomiali</a:t>
            </a:r>
            <a:r>
              <a:rPr lang="it-IT" dirty="0" smtClean="0"/>
              <a:t> P-450. L'eme ossigenasi catalizza quello che sembra essere la </a:t>
            </a:r>
            <a:r>
              <a:rPr lang="it-IT" u="sng" dirty="0" smtClean="0"/>
              <a:t>tappa limitante </a:t>
            </a:r>
            <a:r>
              <a:rPr lang="it-IT" dirty="0" smtClean="0"/>
              <a:t>della velocità nel catabolismo dell'eme. </a:t>
            </a:r>
            <a:r>
              <a:rPr lang="it-IT" u="sng" dirty="0" smtClean="0"/>
              <a:t>È indotto </a:t>
            </a:r>
            <a:r>
              <a:rPr lang="it-IT" dirty="0" smtClean="0"/>
              <a:t>dall'eme e richiede </a:t>
            </a:r>
            <a:r>
              <a:rPr lang="it-IT" b="1" dirty="0" smtClean="0"/>
              <a:t>O</a:t>
            </a:r>
            <a:r>
              <a:rPr lang="it-IT" b="1" baseline="-25000" dirty="0" smtClean="0"/>
              <a:t>2</a:t>
            </a:r>
            <a:r>
              <a:rPr lang="it-IT" b="1" dirty="0" smtClean="0"/>
              <a:t> e NADPH</a:t>
            </a:r>
            <a:r>
              <a:rPr lang="it-IT" dirty="0" smtClean="0"/>
              <a:t> per l'attività. </a:t>
            </a:r>
          </a:p>
          <a:p>
            <a:r>
              <a:rPr lang="it-IT" dirty="0" smtClean="0"/>
              <a:t>L'attività dell’isoenzima inducibile dell'eme ossigenasi è massima nella </a:t>
            </a:r>
            <a:r>
              <a:rPr lang="it-IT" b="1" dirty="0" smtClean="0"/>
              <a:t>milza</a:t>
            </a:r>
            <a:r>
              <a:rPr lang="it-IT" dirty="0" smtClean="0"/>
              <a:t>, che è coinvolta nel sequestro degli eritrociti senescenti. </a:t>
            </a:r>
          </a:p>
          <a:p>
            <a:r>
              <a:rPr lang="it-IT" dirty="0" smtClean="0"/>
              <a:t>La forma costitutiva dell'eme ossigenasi è localizzata principalmente nel </a:t>
            </a:r>
            <a:r>
              <a:rPr lang="it-IT" b="1" dirty="0" smtClean="0"/>
              <a:t>fegato e nel cervello</a:t>
            </a:r>
            <a:r>
              <a:rPr lang="it-IT" dirty="0" smtClean="0"/>
              <a:t>. </a:t>
            </a:r>
          </a:p>
          <a:p>
            <a:r>
              <a:rPr lang="it-IT" dirty="0" smtClean="0"/>
              <a:t>Dopo il legame, il </a:t>
            </a:r>
            <a:r>
              <a:rPr lang="it-IT" b="1" dirty="0" smtClean="0"/>
              <a:t>carbonio α-</a:t>
            </a:r>
            <a:r>
              <a:rPr lang="it-IT" b="1" dirty="0" err="1" smtClean="0"/>
              <a:t>metene</a:t>
            </a:r>
            <a:r>
              <a:rPr lang="it-IT" b="1" dirty="0" smtClean="0"/>
              <a:t> dell'eme viene ossidato (idrossilato) in α-</a:t>
            </a:r>
            <a:r>
              <a:rPr lang="it-IT" b="1" dirty="0" err="1" smtClean="0"/>
              <a:t>idrossiemina</a:t>
            </a:r>
            <a:r>
              <a:rPr lang="it-IT" dirty="0" smtClean="0"/>
              <a:t>, che subisce </a:t>
            </a:r>
            <a:r>
              <a:rPr lang="it-IT" dirty="0" err="1" smtClean="0"/>
              <a:t>autoossidazione</a:t>
            </a:r>
            <a:r>
              <a:rPr lang="it-IT" dirty="0" smtClean="0"/>
              <a:t> in </a:t>
            </a:r>
            <a:r>
              <a:rPr lang="it-IT" b="1" dirty="0" smtClean="0"/>
              <a:t>biliverdina </a:t>
            </a:r>
            <a:r>
              <a:rPr lang="it-IT" dirty="0" smtClean="0"/>
              <a:t>(un pigmento blu-verde) con consumo di O</a:t>
            </a:r>
            <a:r>
              <a:rPr lang="it-IT" baseline="-25000" dirty="0" smtClean="0"/>
              <a:t>2</a:t>
            </a:r>
            <a:r>
              <a:rPr lang="it-IT" dirty="0" smtClean="0"/>
              <a:t> e </a:t>
            </a:r>
            <a:r>
              <a:rPr lang="it-IT" b="1" dirty="0" smtClean="0"/>
              <a:t>rilascio di ferro e monossido di carbonio </a:t>
            </a:r>
            <a:r>
              <a:rPr lang="it-IT" dirty="0" smtClean="0"/>
              <a:t>(derivati ​​dall'ossidazione dell'α -</a:t>
            </a:r>
            <a:r>
              <a:rPr lang="it-IT" dirty="0" err="1" smtClean="0"/>
              <a:t>methene</a:t>
            </a:r>
            <a:r>
              <a:rPr lang="it-IT" dirty="0" smtClean="0"/>
              <a:t> bridge). Poiché la produzione di CO nei mammiferi avviene principalmente attraverso questo percorso, la misurazione del CO nell’aria espirata è stata utilizzata per stimare il turnover dell'eme. Un potente inibitore sintetico competitivo dell'eme ossigenasi è la </a:t>
            </a:r>
            <a:r>
              <a:rPr lang="it-IT" dirty="0" err="1" smtClean="0"/>
              <a:t>protoporfirina</a:t>
            </a:r>
            <a:r>
              <a:rPr lang="it-IT" dirty="0" smtClean="0"/>
              <a:t> di stagno (Sn), che ha un potenziale uso terapeutico nel trattamento dell'ittero neonatale.</a:t>
            </a:r>
          </a:p>
          <a:p>
            <a:endParaRPr lang="it-IT" dirty="0" smtClean="0"/>
          </a:p>
          <a:p>
            <a:r>
              <a:rPr lang="it-IT" dirty="0" smtClean="0"/>
              <a:t>Nella </a:t>
            </a:r>
            <a:r>
              <a:rPr lang="it-IT" b="1" dirty="0" smtClean="0"/>
              <a:t>seconda tappa (enzimatica),</a:t>
            </a:r>
            <a:r>
              <a:rPr lang="it-IT" b="1" baseline="0" dirty="0" smtClean="0"/>
              <a:t> </a:t>
            </a:r>
            <a:r>
              <a:rPr lang="it-IT" b="0" baseline="0" dirty="0" smtClean="0"/>
              <a:t>l</a:t>
            </a:r>
            <a:r>
              <a:rPr lang="it-IT" dirty="0" smtClean="0"/>
              <a:t>a biliverdina è ridotta a bilirubina dalla </a:t>
            </a:r>
            <a:r>
              <a:rPr lang="it-IT" b="1" dirty="0" smtClean="0"/>
              <a:t>biliverdina reduttasi NAD (</a:t>
            </a:r>
            <a:r>
              <a:rPr lang="it-IT" b="1" dirty="0" err="1" smtClean="0"/>
              <a:t>P</a:t>
            </a:r>
            <a:r>
              <a:rPr lang="it-IT" b="1" dirty="0" smtClean="0"/>
              <a:t>) H-dipendente</a:t>
            </a:r>
            <a:r>
              <a:rPr lang="it-IT" dirty="0" smtClean="0"/>
              <a:t>, un enzima </a:t>
            </a:r>
            <a:r>
              <a:rPr lang="it-IT" dirty="0" err="1" smtClean="0"/>
              <a:t>citosolico</a:t>
            </a:r>
            <a:r>
              <a:rPr lang="it-IT" dirty="0" smtClean="0"/>
              <a:t> che agisce sul ponte centrale del </a:t>
            </a:r>
            <a:r>
              <a:rPr lang="it-IT" dirty="0" err="1" smtClean="0"/>
              <a:t>metene</a:t>
            </a:r>
            <a:r>
              <a:rPr lang="it-IT" dirty="0" smtClean="0"/>
              <a:t>. </a:t>
            </a:r>
          </a:p>
          <a:p>
            <a:endParaRPr lang="it-IT" dirty="0" smtClean="0"/>
          </a:p>
          <a:p>
            <a:r>
              <a:rPr lang="it-IT" dirty="0" smtClean="0"/>
              <a:t>Sebbene entrambe le molecole, bilirubina e biliverdina abbiano due gruppi di acido propionico, la polarità della biliverdina è maggiore di quella della bilirubina. Infatti, </a:t>
            </a:r>
            <a:r>
              <a:rPr lang="it-IT" u="sng" dirty="0" smtClean="0"/>
              <a:t>la bilirubina può formare sei legami idrogeno interni tra i gruppi carbossilici, i due ossigeni carbonilici lattamici e quattro azoti dell’anello di </a:t>
            </a:r>
            <a:r>
              <a:rPr lang="it-IT" u="sng" dirty="0" err="1" smtClean="0"/>
              <a:t>pirrolenone</a:t>
            </a:r>
            <a:r>
              <a:rPr lang="it-IT" dirty="0" smtClean="0"/>
              <a:t> e quindi impedisce a questi gruppi di legarsi idrogeno con l'acqua. L'esterificazione delle catene laterali </a:t>
            </a:r>
            <a:r>
              <a:rPr lang="it-IT" dirty="0" err="1" smtClean="0"/>
              <a:t>propioniliche</a:t>
            </a:r>
            <a:r>
              <a:rPr lang="it-IT" dirty="0" smtClean="0"/>
              <a:t> della bilirubina con acido glucuronico interrompe i legami idrogeno e aumenta la sua solubilità. La fototerapia per l'ittero neonatale agisce anche interrompendo la struttura legata all'idrogeno della bilirubina non coniugata.</a:t>
            </a:r>
            <a:endParaRPr lang="it-IT" dirty="0"/>
          </a:p>
        </p:txBody>
      </p:sp>
      <p:sp>
        <p:nvSpPr>
          <p:cNvPr id="4" name="Segnaposto numero diapositiva 3"/>
          <p:cNvSpPr>
            <a:spLocks noGrp="1"/>
          </p:cNvSpPr>
          <p:nvPr>
            <p:ph type="sldNum" sz="quarter" idx="10"/>
          </p:nvPr>
        </p:nvSpPr>
        <p:spPr/>
        <p:txBody>
          <a:bodyPr/>
          <a:lstStyle/>
          <a:p>
            <a:fld id="{43361B40-F022-2B41-A095-735A8615530B}" type="slidenum">
              <a:rPr lang="it-IT" smtClean="0"/>
              <a:t>61</a:t>
            </a:fld>
            <a:endParaRPr lang="it-IT"/>
          </a:p>
        </p:txBody>
      </p:sp>
    </p:spTree>
    <p:extLst>
      <p:ext uri="{BB962C8B-B14F-4D97-AF65-F5344CB8AC3E}">
        <p14:creationId xmlns:p14="http://schemas.microsoft.com/office/powerpoint/2010/main" val="33301044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source</a:t>
            </a:r>
          </a:p>
          <a:p>
            <a:r>
              <a:rPr lang="it-IT" dirty="0" err="1" smtClean="0"/>
              <a:t>https</a:t>
            </a:r>
            <a:r>
              <a:rPr lang="it-IT" dirty="0" smtClean="0"/>
              <a:t>://</a:t>
            </a:r>
            <a:r>
              <a:rPr lang="it-IT" dirty="0" err="1" smtClean="0"/>
              <a:t>doctorlib.info</a:t>
            </a:r>
            <a:r>
              <a:rPr lang="it-IT" dirty="0" smtClean="0"/>
              <a:t>/</a:t>
            </a:r>
            <a:r>
              <a:rPr lang="it-IT" dirty="0" err="1" smtClean="0"/>
              <a:t>medical</a:t>
            </a:r>
            <a:r>
              <a:rPr lang="it-IT" dirty="0" smtClean="0"/>
              <a:t>/pocket/46.html</a:t>
            </a:r>
          </a:p>
          <a:p>
            <a:endParaRPr lang="it-IT" dirty="0"/>
          </a:p>
        </p:txBody>
      </p:sp>
      <p:sp>
        <p:nvSpPr>
          <p:cNvPr id="4" name="Segnaposto numero diapositiva 3"/>
          <p:cNvSpPr>
            <a:spLocks noGrp="1"/>
          </p:cNvSpPr>
          <p:nvPr>
            <p:ph type="sldNum" sz="quarter" idx="10"/>
          </p:nvPr>
        </p:nvSpPr>
        <p:spPr/>
        <p:txBody>
          <a:bodyPr/>
          <a:lstStyle/>
          <a:p>
            <a:fld id="{43361B40-F022-2B41-A095-735A8615530B}" type="slidenum">
              <a:rPr lang="it-IT" smtClean="0"/>
              <a:t>10</a:t>
            </a:fld>
            <a:endParaRPr lang="it-IT"/>
          </a:p>
        </p:txBody>
      </p:sp>
    </p:spTree>
    <p:extLst>
      <p:ext uri="{BB962C8B-B14F-4D97-AF65-F5344CB8AC3E}">
        <p14:creationId xmlns:p14="http://schemas.microsoft.com/office/powerpoint/2010/main" val="20727494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source</a:t>
            </a:r>
          </a:p>
          <a:p>
            <a:r>
              <a:rPr lang="it-IT" dirty="0" err="1" smtClean="0"/>
              <a:t>https</a:t>
            </a:r>
            <a:r>
              <a:rPr lang="it-IT" dirty="0" smtClean="0"/>
              <a:t>://</a:t>
            </a:r>
            <a:r>
              <a:rPr lang="it-IT" dirty="0" err="1" smtClean="0"/>
              <a:t>doctorlib.info</a:t>
            </a:r>
            <a:r>
              <a:rPr lang="it-IT" dirty="0" smtClean="0"/>
              <a:t>/</a:t>
            </a:r>
            <a:r>
              <a:rPr lang="it-IT" dirty="0" err="1" smtClean="0"/>
              <a:t>medical</a:t>
            </a:r>
            <a:r>
              <a:rPr lang="it-IT" dirty="0" smtClean="0"/>
              <a:t>/pocket/46.html</a:t>
            </a:r>
          </a:p>
          <a:p>
            <a:endParaRPr lang="it-IT" dirty="0"/>
          </a:p>
        </p:txBody>
      </p:sp>
      <p:sp>
        <p:nvSpPr>
          <p:cNvPr id="4" name="Segnaposto numero diapositiva 3"/>
          <p:cNvSpPr>
            <a:spLocks noGrp="1"/>
          </p:cNvSpPr>
          <p:nvPr>
            <p:ph type="sldNum" sz="quarter" idx="10"/>
          </p:nvPr>
        </p:nvSpPr>
        <p:spPr/>
        <p:txBody>
          <a:bodyPr/>
          <a:lstStyle/>
          <a:p>
            <a:fld id="{43361B40-F022-2B41-A095-735A8615530B}" type="slidenum">
              <a:rPr lang="it-IT" smtClean="0"/>
              <a:t>11</a:t>
            </a:fld>
            <a:endParaRPr lang="it-IT"/>
          </a:p>
        </p:txBody>
      </p:sp>
    </p:spTree>
    <p:extLst>
      <p:ext uri="{BB962C8B-B14F-4D97-AF65-F5344CB8AC3E}">
        <p14:creationId xmlns:p14="http://schemas.microsoft.com/office/powerpoint/2010/main" val="28798507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A sinistra: http://</a:t>
            </a:r>
            <a:r>
              <a:rPr lang="it-IT" dirty="0" err="1" smtClean="0"/>
              <a:t>www.chemspider.com</a:t>
            </a:r>
            <a:r>
              <a:rPr lang="it-IT" dirty="0" smtClean="0"/>
              <a:t>/Chemical-Structure.4444055.html</a:t>
            </a:r>
          </a:p>
          <a:p>
            <a:r>
              <a:rPr lang="it-IT" dirty="0" smtClean="0"/>
              <a:t>A destra:</a:t>
            </a:r>
            <a:r>
              <a:rPr lang="it-IT" baseline="0" dirty="0" smtClean="0"/>
              <a:t> </a:t>
            </a:r>
            <a:r>
              <a:rPr lang="it-IT" dirty="0" smtClean="0"/>
              <a:t>Crystal </a:t>
            </a:r>
            <a:r>
              <a:rPr lang="it-IT" dirty="0" err="1" smtClean="0"/>
              <a:t>structure</a:t>
            </a:r>
            <a:r>
              <a:rPr lang="it-IT" dirty="0" smtClean="0"/>
              <a:t> of human </a:t>
            </a:r>
            <a:r>
              <a:rPr lang="it-IT" dirty="0" err="1" smtClean="0"/>
              <a:t>serum</a:t>
            </a:r>
            <a:r>
              <a:rPr lang="it-IT" dirty="0" smtClean="0"/>
              <a:t> </a:t>
            </a:r>
            <a:r>
              <a:rPr lang="it-IT" dirty="0" err="1" smtClean="0"/>
              <a:t>albumin</a:t>
            </a:r>
            <a:r>
              <a:rPr lang="it-IT" dirty="0" smtClean="0"/>
              <a:t> </a:t>
            </a:r>
            <a:r>
              <a:rPr lang="it-IT" dirty="0" err="1" smtClean="0"/>
              <a:t>complexed</a:t>
            </a:r>
            <a:r>
              <a:rPr lang="it-IT" dirty="0" smtClean="0"/>
              <a:t> with </a:t>
            </a:r>
            <a:r>
              <a:rPr lang="it-IT" dirty="0" err="1" smtClean="0"/>
              <a:t>bilirubin</a:t>
            </a:r>
            <a:r>
              <a:rPr lang="it-IT" dirty="0" smtClean="0"/>
              <a:t> (source</a:t>
            </a:r>
          </a:p>
          <a:p>
            <a:r>
              <a:rPr lang="it-IT" dirty="0" smtClean="0"/>
              <a:t>http://</a:t>
            </a:r>
            <a:r>
              <a:rPr lang="it-IT" dirty="0" err="1" smtClean="0"/>
              <a:t>www.ebi.ac.uk</a:t>
            </a:r>
            <a:r>
              <a:rPr lang="it-IT" dirty="0" smtClean="0"/>
              <a:t>/</a:t>
            </a:r>
            <a:r>
              <a:rPr lang="it-IT" dirty="0" err="1" smtClean="0"/>
              <a:t>biomodels-main</a:t>
            </a:r>
            <a:r>
              <a:rPr lang="it-IT" dirty="0" smtClean="0"/>
              <a:t>/</a:t>
            </a:r>
            <a:r>
              <a:rPr lang="it-IT" dirty="0" err="1" smtClean="0"/>
              <a:t>static-pages.do?page</a:t>
            </a:r>
            <a:r>
              <a:rPr lang="it-IT" dirty="0" smtClean="0"/>
              <a:t>=ModelMonth%2F2012-10)</a:t>
            </a:r>
          </a:p>
          <a:p>
            <a:endParaRPr lang="it-IT" dirty="0"/>
          </a:p>
        </p:txBody>
      </p:sp>
      <p:sp>
        <p:nvSpPr>
          <p:cNvPr id="4" name="Segnaposto numero diapositiva 3"/>
          <p:cNvSpPr>
            <a:spLocks noGrp="1"/>
          </p:cNvSpPr>
          <p:nvPr>
            <p:ph type="sldNum" sz="quarter" idx="10"/>
          </p:nvPr>
        </p:nvSpPr>
        <p:spPr/>
        <p:txBody>
          <a:bodyPr/>
          <a:lstStyle/>
          <a:p>
            <a:fld id="{43361B40-F022-2B41-A095-735A8615530B}" type="slidenum">
              <a:rPr lang="it-IT" smtClean="0"/>
              <a:t>13</a:t>
            </a:fld>
            <a:endParaRPr lang="it-IT"/>
          </a:p>
        </p:txBody>
      </p:sp>
    </p:spTree>
    <p:extLst>
      <p:ext uri="{BB962C8B-B14F-4D97-AF65-F5344CB8AC3E}">
        <p14:creationId xmlns:p14="http://schemas.microsoft.com/office/powerpoint/2010/main" val="4219255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source</a:t>
            </a:r>
          </a:p>
          <a:p>
            <a:r>
              <a:rPr lang="mr-IN" dirty="0" smtClean="0"/>
              <a:t>DOI: 10.1039/C6AN01670G </a:t>
            </a:r>
            <a:endParaRPr lang="it-IT" dirty="0" smtClean="0"/>
          </a:p>
          <a:p>
            <a:endParaRPr lang="it-IT" dirty="0" smtClean="0"/>
          </a:p>
          <a:p>
            <a:r>
              <a:rPr lang="it-IT" dirty="0" smtClean="0"/>
              <a:t>Schema del metabolismo dell'emoglobina da parte di vari enzimi. La prima tappa è la denaturazione del tetramero dell'emoglobina da parte dei fagociti alle catene eme IX e globina. Poi, il cromoforo eme viene ossidato </a:t>
            </a:r>
            <a:r>
              <a:rPr lang="it-IT" dirty="0" err="1" smtClean="0"/>
              <a:t>enzimaticamente</a:t>
            </a:r>
            <a:r>
              <a:rPr lang="it-IT" dirty="0" smtClean="0"/>
              <a:t> dall'eme ossigenasi in presenza di ossigeno alla biliverdina IX. Per l’azione dell'enzima biliverdina reduttasi, questo pigmento si riduce al suo prodotto di degradazione di colore giallo, la bilirubina IX.</a:t>
            </a:r>
            <a:endParaRPr lang="it-IT" dirty="0"/>
          </a:p>
        </p:txBody>
      </p:sp>
      <p:sp>
        <p:nvSpPr>
          <p:cNvPr id="4" name="Segnaposto numero diapositiva 3"/>
          <p:cNvSpPr>
            <a:spLocks noGrp="1"/>
          </p:cNvSpPr>
          <p:nvPr>
            <p:ph type="sldNum" sz="quarter" idx="10"/>
          </p:nvPr>
        </p:nvSpPr>
        <p:spPr/>
        <p:txBody>
          <a:bodyPr/>
          <a:lstStyle/>
          <a:p>
            <a:fld id="{43361B40-F022-2B41-A095-735A8615530B}" type="slidenum">
              <a:rPr lang="it-IT" smtClean="0"/>
              <a:t>14</a:t>
            </a:fld>
            <a:endParaRPr lang="it-IT"/>
          </a:p>
        </p:txBody>
      </p:sp>
    </p:spTree>
    <p:extLst>
      <p:ext uri="{BB962C8B-B14F-4D97-AF65-F5344CB8AC3E}">
        <p14:creationId xmlns:p14="http://schemas.microsoft.com/office/powerpoint/2010/main" val="10143047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Figura</a:t>
            </a:r>
          </a:p>
          <a:p>
            <a:r>
              <a:rPr lang="it-IT" dirty="0" smtClean="0"/>
              <a:t>source</a:t>
            </a:r>
          </a:p>
          <a:p>
            <a:r>
              <a:rPr lang="it-IT" dirty="0" err="1" smtClean="0"/>
              <a:t>https</a:t>
            </a:r>
            <a:r>
              <a:rPr lang="it-IT" dirty="0" smtClean="0"/>
              <a:t>://</a:t>
            </a:r>
            <a:r>
              <a:rPr lang="it-IT" dirty="0" err="1" smtClean="0"/>
              <a:t>chemistry.stackexchange.com</a:t>
            </a:r>
            <a:r>
              <a:rPr lang="it-IT" dirty="0" smtClean="0"/>
              <a:t>/</a:t>
            </a:r>
            <a:r>
              <a:rPr lang="it-IT" dirty="0" err="1" smtClean="0"/>
              <a:t>questions</a:t>
            </a:r>
            <a:r>
              <a:rPr lang="it-IT" dirty="0" smtClean="0"/>
              <a:t>/81493/</a:t>
            </a:r>
            <a:r>
              <a:rPr lang="it-IT" dirty="0" err="1" smtClean="0"/>
              <a:t>how</a:t>
            </a:r>
            <a:r>
              <a:rPr lang="it-IT" dirty="0" smtClean="0"/>
              <a:t>-can-a-</a:t>
            </a:r>
            <a:r>
              <a:rPr lang="it-IT" dirty="0" err="1" smtClean="0"/>
              <a:t>hydrogen</a:t>
            </a:r>
            <a:r>
              <a:rPr lang="it-IT" dirty="0" smtClean="0"/>
              <a:t>-</a:t>
            </a:r>
            <a:r>
              <a:rPr lang="it-IT" dirty="0" err="1" smtClean="0"/>
              <a:t>make</a:t>
            </a:r>
            <a:r>
              <a:rPr lang="it-IT" dirty="0" smtClean="0"/>
              <a:t>-</a:t>
            </a:r>
            <a:r>
              <a:rPr lang="it-IT" dirty="0" err="1" smtClean="0"/>
              <a:t>such</a:t>
            </a:r>
            <a:r>
              <a:rPr lang="it-IT" dirty="0" smtClean="0"/>
              <a:t>-a-</a:t>
            </a:r>
            <a:r>
              <a:rPr lang="it-IT" dirty="0" err="1" smtClean="0"/>
              <a:t>difference</a:t>
            </a:r>
            <a:endParaRPr lang="it-IT" dirty="0" smtClean="0"/>
          </a:p>
          <a:p>
            <a:endParaRPr lang="it-IT" dirty="0" smtClean="0"/>
          </a:p>
          <a:p>
            <a:endParaRPr lang="it-IT" dirty="0" smtClean="0"/>
          </a:p>
          <a:p>
            <a:endParaRPr lang="it-IT" dirty="0" smtClean="0"/>
          </a:p>
          <a:p>
            <a:r>
              <a:rPr lang="it-IT" dirty="0" smtClean="0"/>
              <a:t>source</a:t>
            </a:r>
          </a:p>
          <a:p>
            <a:r>
              <a:rPr lang="it-IT" dirty="0" err="1" smtClean="0"/>
              <a:t>https</a:t>
            </a:r>
            <a:r>
              <a:rPr lang="it-IT" dirty="0" smtClean="0"/>
              <a:t>://</a:t>
            </a:r>
            <a:r>
              <a:rPr lang="it-IT" dirty="0" err="1" smtClean="0"/>
              <a:t>www.sciencedirect.com</a:t>
            </a:r>
            <a:r>
              <a:rPr lang="it-IT" dirty="0" smtClean="0"/>
              <a:t>/</a:t>
            </a:r>
            <a:r>
              <a:rPr lang="it-IT" dirty="0" err="1" smtClean="0"/>
              <a:t>topics</a:t>
            </a:r>
            <a:r>
              <a:rPr lang="it-IT" dirty="0" smtClean="0"/>
              <a:t>/medicine-and-</a:t>
            </a:r>
            <a:r>
              <a:rPr lang="it-IT" dirty="0" err="1" smtClean="0"/>
              <a:t>dentistry</a:t>
            </a:r>
            <a:r>
              <a:rPr lang="it-IT" dirty="0" smtClean="0"/>
              <a:t>/</a:t>
            </a:r>
            <a:r>
              <a:rPr lang="it-IT" dirty="0" err="1" smtClean="0"/>
              <a:t>bilirubin-metabolism</a:t>
            </a:r>
            <a:endParaRPr lang="it-IT" dirty="0" smtClean="0"/>
          </a:p>
          <a:p>
            <a:endParaRPr lang="it-IT" dirty="0" smtClean="0"/>
          </a:p>
          <a:p>
            <a:r>
              <a:rPr lang="it-IT" dirty="0" smtClean="0"/>
              <a:t>La biliverdina è ridotta a bilirubina dalla biliverdina reduttasi NAD (</a:t>
            </a:r>
            <a:r>
              <a:rPr lang="it-IT" dirty="0" err="1" smtClean="0"/>
              <a:t>P</a:t>
            </a:r>
            <a:r>
              <a:rPr lang="it-IT" dirty="0" smtClean="0"/>
              <a:t>) H-dipendente, un enzima </a:t>
            </a:r>
            <a:r>
              <a:rPr lang="it-IT" dirty="0" err="1" smtClean="0"/>
              <a:t>citosolico</a:t>
            </a:r>
            <a:r>
              <a:rPr lang="it-IT" dirty="0" smtClean="0"/>
              <a:t> che agisce sul ponte centrale del </a:t>
            </a:r>
            <a:r>
              <a:rPr lang="it-IT" dirty="0" err="1" smtClean="0"/>
              <a:t>metene</a:t>
            </a:r>
            <a:r>
              <a:rPr lang="it-IT" dirty="0" smtClean="0"/>
              <a:t>. Sebbene entrambe le molecole abbiano due gruppi di acido propionico, la polarità della biliverdina è maggiore di quella della bilirubina. La bilirubina può formare sei legami idrogeno interni tra i gruppi carbossilici, i due </a:t>
            </a:r>
            <a:r>
              <a:rPr lang="it-IT" dirty="0" err="1" smtClean="0"/>
              <a:t>ossilgeni</a:t>
            </a:r>
            <a:r>
              <a:rPr lang="it-IT" dirty="0" smtClean="0"/>
              <a:t> carbonilici lattamici e quattro </a:t>
            </a:r>
            <a:r>
              <a:rPr lang="it-IT" dirty="0" err="1" smtClean="0"/>
              <a:t>nitrrogeni</a:t>
            </a:r>
            <a:r>
              <a:rPr lang="it-IT" dirty="0" smtClean="0"/>
              <a:t> ad anello di </a:t>
            </a:r>
            <a:r>
              <a:rPr lang="it-IT" dirty="0" err="1" smtClean="0"/>
              <a:t>pirrolenone</a:t>
            </a:r>
            <a:r>
              <a:rPr lang="it-IT" dirty="0" smtClean="0"/>
              <a:t> e quindi impedisce a questi gruppi di legarsi idrogeno con l'acqua (Figura 27-10). L'esterificazione delle catene laterali </a:t>
            </a:r>
            <a:r>
              <a:rPr lang="it-IT" dirty="0" err="1" smtClean="0"/>
              <a:t>propioniliche</a:t>
            </a:r>
            <a:r>
              <a:rPr lang="it-IT" dirty="0" smtClean="0"/>
              <a:t> della bilirubina con acido glucuronico interrompe i legami idrogeno e aumenta la sua solubilità. La fototerapia per l'ittero neonatale agisce anche interrompendo la struttura legata all'idrogeno della bilirubina non coniugata.</a:t>
            </a:r>
            <a:endParaRPr lang="it-IT" dirty="0"/>
          </a:p>
        </p:txBody>
      </p:sp>
      <p:sp>
        <p:nvSpPr>
          <p:cNvPr id="4" name="Segnaposto numero diapositiva 3"/>
          <p:cNvSpPr>
            <a:spLocks noGrp="1"/>
          </p:cNvSpPr>
          <p:nvPr>
            <p:ph type="sldNum" sz="quarter" idx="10"/>
          </p:nvPr>
        </p:nvSpPr>
        <p:spPr/>
        <p:txBody>
          <a:bodyPr/>
          <a:lstStyle/>
          <a:p>
            <a:fld id="{43361B40-F022-2B41-A095-735A8615530B}" type="slidenum">
              <a:rPr lang="it-IT" smtClean="0"/>
              <a:t>15</a:t>
            </a:fld>
            <a:endParaRPr lang="it-IT"/>
          </a:p>
        </p:txBody>
      </p:sp>
    </p:spTree>
    <p:extLst>
      <p:ext uri="{BB962C8B-B14F-4D97-AF65-F5344CB8AC3E}">
        <p14:creationId xmlns:p14="http://schemas.microsoft.com/office/powerpoint/2010/main" val="27193221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stile</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r>
              <a:rPr lang="it-IT" smtClean="0"/>
              <a:t>28/11/2019</a:t>
            </a:r>
            <a:endParaRPr lang="it-IT"/>
          </a:p>
        </p:txBody>
      </p:sp>
      <p:sp>
        <p:nvSpPr>
          <p:cNvPr id="5" name="Segnaposto piè di pagina 4"/>
          <p:cNvSpPr>
            <a:spLocks noGrp="1"/>
          </p:cNvSpPr>
          <p:nvPr>
            <p:ph type="ftr" sz="quarter" idx="11"/>
          </p:nvPr>
        </p:nvSpPr>
        <p:spPr/>
        <p:txBody>
          <a:bodyPr/>
          <a:lstStyle/>
          <a:p>
            <a:r>
              <a:rPr lang="it-IT" smtClean="0"/>
              <a:t>091FA - BIOCHIMICA APPLICATA MEDICA  </a:t>
            </a:r>
            <a:endParaRPr lang="it-IT"/>
          </a:p>
        </p:txBody>
      </p:sp>
      <p:sp>
        <p:nvSpPr>
          <p:cNvPr id="6" name="Segnaposto numero diapositiva 5"/>
          <p:cNvSpPr>
            <a:spLocks noGrp="1"/>
          </p:cNvSpPr>
          <p:nvPr>
            <p:ph type="sldNum" sz="quarter" idx="12"/>
          </p:nvPr>
        </p:nvSpPr>
        <p:spPr/>
        <p:txBody>
          <a:bodyPr/>
          <a:lstStyle/>
          <a:p>
            <a:fld id="{C35B046D-CFEF-F140-894A-050823DE4B18}" type="slidenum">
              <a:rPr lang="it-IT" smtClean="0"/>
              <a:t>‹n.›</a:t>
            </a:fld>
            <a:endParaRPr lang="it-IT"/>
          </a:p>
        </p:txBody>
      </p:sp>
    </p:spTree>
    <p:extLst>
      <p:ext uri="{BB962C8B-B14F-4D97-AF65-F5344CB8AC3E}">
        <p14:creationId xmlns:p14="http://schemas.microsoft.com/office/powerpoint/2010/main" val="2400034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r>
              <a:rPr lang="it-IT" smtClean="0"/>
              <a:t>28/11/2019</a:t>
            </a:r>
            <a:endParaRPr lang="it-IT"/>
          </a:p>
        </p:txBody>
      </p:sp>
      <p:sp>
        <p:nvSpPr>
          <p:cNvPr id="5" name="Segnaposto piè di pagina 4"/>
          <p:cNvSpPr>
            <a:spLocks noGrp="1"/>
          </p:cNvSpPr>
          <p:nvPr>
            <p:ph type="ftr" sz="quarter" idx="11"/>
          </p:nvPr>
        </p:nvSpPr>
        <p:spPr/>
        <p:txBody>
          <a:bodyPr/>
          <a:lstStyle/>
          <a:p>
            <a:r>
              <a:rPr lang="it-IT" smtClean="0"/>
              <a:t>091FA - BIOCHIMICA APPLICATA MEDICA  </a:t>
            </a:r>
            <a:endParaRPr lang="it-IT"/>
          </a:p>
        </p:txBody>
      </p:sp>
      <p:sp>
        <p:nvSpPr>
          <p:cNvPr id="6" name="Segnaposto numero diapositiva 5"/>
          <p:cNvSpPr>
            <a:spLocks noGrp="1"/>
          </p:cNvSpPr>
          <p:nvPr>
            <p:ph type="sldNum" sz="quarter" idx="12"/>
          </p:nvPr>
        </p:nvSpPr>
        <p:spPr/>
        <p:txBody>
          <a:bodyPr/>
          <a:lstStyle/>
          <a:p>
            <a:fld id="{C35B046D-CFEF-F140-894A-050823DE4B18}" type="slidenum">
              <a:rPr lang="it-IT" smtClean="0"/>
              <a:t>‹n.›</a:t>
            </a:fld>
            <a:endParaRPr lang="it-IT"/>
          </a:p>
        </p:txBody>
      </p:sp>
    </p:spTree>
    <p:extLst>
      <p:ext uri="{BB962C8B-B14F-4D97-AF65-F5344CB8AC3E}">
        <p14:creationId xmlns:p14="http://schemas.microsoft.com/office/powerpoint/2010/main" val="35866866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stile</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r>
              <a:rPr lang="it-IT" smtClean="0"/>
              <a:t>28/11/2019</a:t>
            </a:r>
            <a:endParaRPr lang="it-IT"/>
          </a:p>
        </p:txBody>
      </p:sp>
      <p:sp>
        <p:nvSpPr>
          <p:cNvPr id="5" name="Segnaposto piè di pagina 4"/>
          <p:cNvSpPr>
            <a:spLocks noGrp="1"/>
          </p:cNvSpPr>
          <p:nvPr>
            <p:ph type="ftr" sz="quarter" idx="11"/>
          </p:nvPr>
        </p:nvSpPr>
        <p:spPr/>
        <p:txBody>
          <a:bodyPr/>
          <a:lstStyle/>
          <a:p>
            <a:r>
              <a:rPr lang="it-IT" smtClean="0"/>
              <a:t>091FA - BIOCHIMICA APPLICATA MEDICA  </a:t>
            </a:r>
            <a:endParaRPr lang="it-IT"/>
          </a:p>
        </p:txBody>
      </p:sp>
      <p:sp>
        <p:nvSpPr>
          <p:cNvPr id="6" name="Segnaposto numero diapositiva 5"/>
          <p:cNvSpPr>
            <a:spLocks noGrp="1"/>
          </p:cNvSpPr>
          <p:nvPr>
            <p:ph type="sldNum" sz="quarter" idx="12"/>
          </p:nvPr>
        </p:nvSpPr>
        <p:spPr/>
        <p:txBody>
          <a:bodyPr/>
          <a:lstStyle/>
          <a:p>
            <a:fld id="{C35B046D-CFEF-F140-894A-050823DE4B18}" type="slidenum">
              <a:rPr lang="it-IT" smtClean="0"/>
              <a:t>‹n.›</a:t>
            </a:fld>
            <a:endParaRPr lang="it-IT"/>
          </a:p>
        </p:txBody>
      </p:sp>
    </p:spTree>
    <p:extLst>
      <p:ext uri="{BB962C8B-B14F-4D97-AF65-F5344CB8AC3E}">
        <p14:creationId xmlns:p14="http://schemas.microsoft.com/office/powerpoint/2010/main" val="2662986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r>
              <a:rPr lang="it-IT" smtClean="0"/>
              <a:t>28/11/2019</a:t>
            </a:r>
            <a:endParaRPr lang="it-IT"/>
          </a:p>
        </p:txBody>
      </p:sp>
      <p:sp>
        <p:nvSpPr>
          <p:cNvPr id="5" name="Segnaposto piè di pagina 4"/>
          <p:cNvSpPr>
            <a:spLocks noGrp="1"/>
          </p:cNvSpPr>
          <p:nvPr>
            <p:ph type="ftr" sz="quarter" idx="11"/>
          </p:nvPr>
        </p:nvSpPr>
        <p:spPr/>
        <p:txBody>
          <a:bodyPr/>
          <a:lstStyle/>
          <a:p>
            <a:r>
              <a:rPr lang="it-IT" smtClean="0"/>
              <a:t>091FA - BIOCHIMICA APPLICATA MEDICA  </a:t>
            </a:r>
            <a:endParaRPr lang="it-IT"/>
          </a:p>
        </p:txBody>
      </p:sp>
      <p:sp>
        <p:nvSpPr>
          <p:cNvPr id="6" name="Segnaposto numero diapositiva 5"/>
          <p:cNvSpPr>
            <a:spLocks noGrp="1"/>
          </p:cNvSpPr>
          <p:nvPr>
            <p:ph type="sldNum" sz="quarter" idx="12"/>
          </p:nvPr>
        </p:nvSpPr>
        <p:spPr/>
        <p:txBody>
          <a:bodyPr/>
          <a:lstStyle/>
          <a:p>
            <a:fld id="{C35B046D-CFEF-F140-894A-050823DE4B18}" type="slidenum">
              <a:rPr lang="it-IT" smtClean="0"/>
              <a:t>‹n.›</a:t>
            </a:fld>
            <a:endParaRPr lang="it-IT"/>
          </a:p>
        </p:txBody>
      </p:sp>
    </p:spTree>
    <p:extLst>
      <p:ext uri="{BB962C8B-B14F-4D97-AF65-F5344CB8AC3E}">
        <p14:creationId xmlns:p14="http://schemas.microsoft.com/office/powerpoint/2010/main" val="14215536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stile</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gli stili del testo dello schema</a:t>
            </a:r>
          </a:p>
        </p:txBody>
      </p:sp>
      <p:sp>
        <p:nvSpPr>
          <p:cNvPr id="4" name="Segnaposto data 3"/>
          <p:cNvSpPr>
            <a:spLocks noGrp="1"/>
          </p:cNvSpPr>
          <p:nvPr>
            <p:ph type="dt" sz="half" idx="10"/>
          </p:nvPr>
        </p:nvSpPr>
        <p:spPr/>
        <p:txBody>
          <a:bodyPr/>
          <a:lstStyle/>
          <a:p>
            <a:r>
              <a:rPr lang="it-IT" smtClean="0"/>
              <a:t>28/11/2019</a:t>
            </a:r>
            <a:endParaRPr lang="it-IT"/>
          </a:p>
        </p:txBody>
      </p:sp>
      <p:sp>
        <p:nvSpPr>
          <p:cNvPr id="5" name="Segnaposto piè di pagina 4"/>
          <p:cNvSpPr>
            <a:spLocks noGrp="1"/>
          </p:cNvSpPr>
          <p:nvPr>
            <p:ph type="ftr" sz="quarter" idx="11"/>
          </p:nvPr>
        </p:nvSpPr>
        <p:spPr/>
        <p:txBody>
          <a:bodyPr/>
          <a:lstStyle/>
          <a:p>
            <a:r>
              <a:rPr lang="it-IT" smtClean="0"/>
              <a:t>091FA - BIOCHIMICA APPLICATA MEDICA  </a:t>
            </a:r>
            <a:endParaRPr lang="it-IT"/>
          </a:p>
        </p:txBody>
      </p:sp>
      <p:sp>
        <p:nvSpPr>
          <p:cNvPr id="6" name="Segnaposto numero diapositiva 5"/>
          <p:cNvSpPr>
            <a:spLocks noGrp="1"/>
          </p:cNvSpPr>
          <p:nvPr>
            <p:ph type="sldNum" sz="quarter" idx="12"/>
          </p:nvPr>
        </p:nvSpPr>
        <p:spPr/>
        <p:txBody>
          <a:bodyPr/>
          <a:lstStyle/>
          <a:p>
            <a:fld id="{C35B046D-CFEF-F140-894A-050823DE4B18}" type="slidenum">
              <a:rPr lang="it-IT" smtClean="0"/>
              <a:t>‹n.›</a:t>
            </a:fld>
            <a:endParaRPr lang="it-IT"/>
          </a:p>
        </p:txBody>
      </p:sp>
    </p:spTree>
    <p:extLst>
      <p:ext uri="{BB962C8B-B14F-4D97-AF65-F5344CB8AC3E}">
        <p14:creationId xmlns:p14="http://schemas.microsoft.com/office/powerpoint/2010/main" val="23579874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r>
              <a:rPr lang="it-IT" smtClean="0"/>
              <a:t>28/11/2019</a:t>
            </a:r>
            <a:endParaRPr lang="it-IT"/>
          </a:p>
        </p:txBody>
      </p:sp>
      <p:sp>
        <p:nvSpPr>
          <p:cNvPr id="6" name="Segnaposto piè di pagina 5"/>
          <p:cNvSpPr>
            <a:spLocks noGrp="1"/>
          </p:cNvSpPr>
          <p:nvPr>
            <p:ph type="ftr" sz="quarter" idx="11"/>
          </p:nvPr>
        </p:nvSpPr>
        <p:spPr/>
        <p:txBody>
          <a:bodyPr/>
          <a:lstStyle/>
          <a:p>
            <a:r>
              <a:rPr lang="it-IT" smtClean="0"/>
              <a:t>091FA - BIOCHIMICA APPLICATA MEDICA  </a:t>
            </a:r>
            <a:endParaRPr lang="it-IT"/>
          </a:p>
        </p:txBody>
      </p:sp>
      <p:sp>
        <p:nvSpPr>
          <p:cNvPr id="7" name="Segnaposto numero diapositiva 6"/>
          <p:cNvSpPr>
            <a:spLocks noGrp="1"/>
          </p:cNvSpPr>
          <p:nvPr>
            <p:ph type="sldNum" sz="quarter" idx="12"/>
          </p:nvPr>
        </p:nvSpPr>
        <p:spPr/>
        <p:txBody>
          <a:bodyPr/>
          <a:lstStyle/>
          <a:p>
            <a:fld id="{C35B046D-CFEF-F140-894A-050823DE4B18}" type="slidenum">
              <a:rPr lang="it-IT" smtClean="0"/>
              <a:t>‹n.›</a:t>
            </a:fld>
            <a:endParaRPr lang="it-IT"/>
          </a:p>
        </p:txBody>
      </p:sp>
    </p:spTree>
    <p:extLst>
      <p:ext uri="{BB962C8B-B14F-4D97-AF65-F5344CB8AC3E}">
        <p14:creationId xmlns:p14="http://schemas.microsoft.com/office/powerpoint/2010/main" val="40759362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stile</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r>
              <a:rPr lang="it-IT" smtClean="0"/>
              <a:t>28/11/2019</a:t>
            </a:r>
            <a:endParaRPr lang="it-IT"/>
          </a:p>
        </p:txBody>
      </p:sp>
      <p:sp>
        <p:nvSpPr>
          <p:cNvPr id="8" name="Segnaposto piè di pagina 7"/>
          <p:cNvSpPr>
            <a:spLocks noGrp="1"/>
          </p:cNvSpPr>
          <p:nvPr>
            <p:ph type="ftr" sz="quarter" idx="11"/>
          </p:nvPr>
        </p:nvSpPr>
        <p:spPr/>
        <p:txBody>
          <a:bodyPr/>
          <a:lstStyle/>
          <a:p>
            <a:r>
              <a:rPr lang="it-IT" smtClean="0"/>
              <a:t>091FA - BIOCHIMICA APPLICATA MEDICA  </a:t>
            </a:r>
            <a:endParaRPr lang="it-IT"/>
          </a:p>
        </p:txBody>
      </p:sp>
      <p:sp>
        <p:nvSpPr>
          <p:cNvPr id="9" name="Segnaposto numero diapositiva 8"/>
          <p:cNvSpPr>
            <a:spLocks noGrp="1"/>
          </p:cNvSpPr>
          <p:nvPr>
            <p:ph type="sldNum" sz="quarter" idx="12"/>
          </p:nvPr>
        </p:nvSpPr>
        <p:spPr/>
        <p:txBody>
          <a:bodyPr/>
          <a:lstStyle/>
          <a:p>
            <a:fld id="{C35B046D-CFEF-F140-894A-050823DE4B18}" type="slidenum">
              <a:rPr lang="it-IT" smtClean="0"/>
              <a:t>‹n.›</a:t>
            </a:fld>
            <a:endParaRPr lang="it-IT"/>
          </a:p>
        </p:txBody>
      </p:sp>
    </p:spTree>
    <p:extLst>
      <p:ext uri="{BB962C8B-B14F-4D97-AF65-F5344CB8AC3E}">
        <p14:creationId xmlns:p14="http://schemas.microsoft.com/office/powerpoint/2010/main" val="13445031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data 2"/>
          <p:cNvSpPr>
            <a:spLocks noGrp="1"/>
          </p:cNvSpPr>
          <p:nvPr>
            <p:ph type="dt" sz="half" idx="10"/>
          </p:nvPr>
        </p:nvSpPr>
        <p:spPr/>
        <p:txBody>
          <a:bodyPr/>
          <a:lstStyle/>
          <a:p>
            <a:r>
              <a:rPr lang="it-IT" smtClean="0"/>
              <a:t>28/11/2019</a:t>
            </a:r>
            <a:endParaRPr lang="it-IT"/>
          </a:p>
        </p:txBody>
      </p:sp>
      <p:sp>
        <p:nvSpPr>
          <p:cNvPr id="4" name="Segnaposto piè di pagina 3"/>
          <p:cNvSpPr>
            <a:spLocks noGrp="1"/>
          </p:cNvSpPr>
          <p:nvPr>
            <p:ph type="ftr" sz="quarter" idx="11"/>
          </p:nvPr>
        </p:nvSpPr>
        <p:spPr/>
        <p:txBody>
          <a:bodyPr/>
          <a:lstStyle/>
          <a:p>
            <a:r>
              <a:rPr lang="it-IT" smtClean="0"/>
              <a:t>091FA - BIOCHIMICA APPLICATA MEDICA  </a:t>
            </a:r>
            <a:endParaRPr lang="it-IT"/>
          </a:p>
        </p:txBody>
      </p:sp>
      <p:sp>
        <p:nvSpPr>
          <p:cNvPr id="5" name="Segnaposto numero diapositiva 4"/>
          <p:cNvSpPr>
            <a:spLocks noGrp="1"/>
          </p:cNvSpPr>
          <p:nvPr>
            <p:ph type="sldNum" sz="quarter" idx="12"/>
          </p:nvPr>
        </p:nvSpPr>
        <p:spPr/>
        <p:txBody>
          <a:bodyPr/>
          <a:lstStyle/>
          <a:p>
            <a:fld id="{C35B046D-CFEF-F140-894A-050823DE4B18}" type="slidenum">
              <a:rPr lang="it-IT" smtClean="0"/>
              <a:t>‹n.›</a:t>
            </a:fld>
            <a:endParaRPr lang="it-IT"/>
          </a:p>
        </p:txBody>
      </p:sp>
    </p:spTree>
    <p:extLst>
      <p:ext uri="{BB962C8B-B14F-4D97-AF65-F5344CB8AC3E}">
        <p14:creationId xmlns:p14="http://schemas.microsoft.com/office/powerpoint/2010/main" val="29779173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r>
              <a:rPr lang="it-IT" smtClean="0"/>
              <a:t>28/11/2019</a:t>
            </a:r>
            <a:endParaRPr lang="it-IT"/>
          </a:p>
        </p:txBody>
      </p:sp>
      <p:sp>
        <p:nvSpPr>
          <p:cNvPr id="3" name="Segnaposto piè di pagina 2"/>
          <p:cNvSpPr>
            <a:spLocks noGrp="1"/>
          </p:cNvSpPr>
          <p:nvPr>
            <p:ph type="ftr" sz="quarter" idx="11"/>
          </p:nvPr>
        </p:nvSpPr>
        <p:spPr/>
        <p:txBody>
          <a:bodyPr/>
          <a:lstStyle/>
          <a:p>
            <a:r>
              <a:rPr lang="it-IT" smtClean="0"/>
              <a:t>091FA - BIOCHIMICA APPLICATA MEDICA  </a:t>
            </a:r>
            <a:endParaRPr lang="it-IT"/>
          </a:p>
        </p:txBody>
      </p:sp>
      <p:sp>
        <p:nvSpPr>
          <p:cNvPr id="4" name="Segnaposto numero diapositiva 3"/>
          <p:cNvSpPr>
            <a:spLocks noGrp="1"/>
          </p:cNvSpPr>
          <p:nvPr>
            <p:ph type="sldNum" sz="quarter" idx="12"/>
          </p:nvPr>
        </p:nvSpPr>
        <p:spPr/>
        <p:txBody>
          <a:bodyPr/>
          <a:lstStyle/>
          <a:p>
            <a:fld id="{C35B046D-CFEF-F140-894A-050823DE4B18}" type="slidenum">
              <a:rPr lang="it-IT" smtClean="0"/>
              <a:t>‹n.›</a:t>
            </a:fld>
            <a:endParaRPr lang="it-IT"/>
          </a:p>
        </p:txBody>
      </p:sp>
    </p:spTree>
    <p:extLst>
      <p:ext uri="{BB962C8B-B14F-4D97-AF65-F5344CB8AC3E}">
        <p14:creationId xmlns:p14="http://schemas.microsoft.com/office/powerpoint/2010/main" val="4119991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stile</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Segnaposto data 4"/>
          <p:cNvSpPr>
            <a:spLocks noGrp="1"/>
          </p:cNvSpPr>
          <p:nvPr>
            <p:ph type="dt" sz="half" idx="10"/>
          </p:nvPr>
        </p:nvSpPr>
        <p:spPr/>
        <p:txBody>
          <a:bodyPr/>
          <a:lstStyle/>
          <a:p>
            <a:r>
              <a:rPr lang="it-IT" smtClean="0"/>
              <a:t>28/11/2019</a:t>
            </a:r>
            <a:endParaRPr lang="it-IT"/>
          </a:p>
        </p:txBody>
      </p:sp>
      <p:sp>
        <p:nvSpPr>
          <p:cNvPr id="6" name="Segnaposto piè di pagina 5"/>
          <p:cNvSpPr>
            <a:spLocks noGrp="1"/>
          </p:cNvSpPr>
          <p:nvPr>
            <p:ph type="ftr" sz="quarter" idx="11"/>
          </p:nvPr>
        </p:nvSpPr>
        <p:spPr/>
        <p:txBody>
          <a:bodyPr/>
          <a:lstStyle/>
          <a:p>
            <a:r>
              <a:rPr lang="it-IT" smtClean="0"/>
              <a:t>091FA - BIOCHIMICA APPLICATA MEDICA  </a:t>
            </a:r>
            <a:endParaRPr lang="it-IT"/>
          </a:p>
        </p:txBody>
      </p:sp>
      <p:sp>
        <p:nvSpPr>
          <p:cNvPr id="7" name="Segnaposto numero diapositiva 6"/>
          <p:cNvSpPr>
            <a:spLocks noGrp="1"/>
          </p:cNvSpPr>
          <p:nvPr>
            <p:ph type="sldNum" sz="quarter" idx="12"/>
          </p:nvPr>
        </p:nvSpPr>
        <p:spPr/>
        <p:txBody>
          <a:bodyPr/>
          <a:lstStyle/>
          <a:p>
            <a:fld id="{C35B046D-CFEF-F140-894A-050823DE4B18}" type="slidenum">
              <a:rPr lang="it-IT" smtClean="0"/>
              <a:t>‹n.›</a:t>
            </a:fld>
            <a:endParaRPr lang="it-IT"/>
          </a:p>
        </p:txBody>
      </p:sp>
    </p:spTree>
    <p:extLst>
      <p:ext uri="{BB962C8B-B14F-4D97-AF65-F5344CB8AC3E}">
        <p14:creationId xmlns:p14="http://schemas.microsoft.com/office/powerpoint/2010/main" val="36553628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stile</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Segnaposto data 4"/>
          <p:cNvSpPr>
            <a:spLocks noGrp="1"/>
          </p:cNvSpPr>
          <p:nvPr>
            <p:ph type="dt" sz="half" idx="10"/>
          </p:nvPr>
        </p:nvSpPr>
        <p:spPr/>
        <p:txBody>
          <a:bodyPr/>
          <a:lstStyle/>
          <a:p>
            <a:r>
              <a:rPr lang="it-IT" smtClean="0"/>
              <a:t>28/11/2019</a:t>
            </a:r>
            <a:endParaRPr lang="it-IT"/>
          </a:p>
        </p:txBody>
      </p:sp>
      <p:sp>
        <p:nvSpPr>
          <p:cNvPr id="6" name="Segnaposto piè di pagina 5"/>
          <p:cNvSpPr>
            <a:spLocks noGrp="1"/>
          </p:cNvSpPr>
          <p:nvPr>
            <p:ph type="ftr" sz="quarter" idx="11"/>
          </p:nvPr>
        </p:nvSpPr>
        <p:spPr/>
        <p:txBody>
          <a:bodyPr/>
          <a:lstStyle/>
          <a:p>
            <a:r>
              <a:rPr lang="it-IT" smtClean="0"/>
              <a:t>091FA - BIOCHIMICA APPLICATA MEDICA  </a:t>
            </a:r>
            <a:endParaRPr lang="it-IT"/>
          </a:p>
        </p:txBody>
      </p:sp>
      <p:sp>
        <p:nvSpPr>
          <p:cNvPr id="7" name="Segnaposto numero diapositiva 6"/>
          <p:cNvSpPr>
            <a:spLocks noGrp="1"/>
          </p:cNvSpPr>
          <p:nvPr>
            <p:ph type="sldNum" sz="quarter" idx="12"/>
          </p:nvPr>
        </p:nvSpPr>
        <p:spPr/>
        <p:txBody>
          <a:bodyPr/>
          <a:lstStyle/>
          <a:p>
            <a:fld id="{C35B046D-CFEF-F140-894A-050823DE4B18}" type="slidenum">
              <a:rPr lang="it-IT" smtClean="0"/>
              <a:t>‹n.›</a:t>
            </a:fld>
            <a:endParaRPr lang="it-IT"/>
          </a:p>
        </p:txBody>
      </p:sp>
    </p:spTree>
    <p:extLst>
      <p:ext uri="{BB962C8B-B14F-4D97-AF65-F5344CB8AC3E}">
        <p14:creationId xmlns:p14="http://schemas.microsoft.com/office/powerpoint/2010/main" val="166894485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stile</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it-IT" smtClean="0"/>
              <a:t>28/11/2019</a:t>
            </a:r>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it-IT" smtClean="0"/>
              <a:t>091FA - BIOCHIMICA APPLICATA MEDICA  </a:t>
            </a: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5B046D-CFEF-F140-894A-050823DE4B18}" type="slidenum">
              <a:rPr lang="it-IT" smtClean="0"/>
              <a:t>‹n.›</a:t>
            </a:fld>
            <a:endParaRPr lang="it-IT"/>
          </a:p>
        </p:txBody>
      </p:sp>
    </p:spTree>
    <p:extLst>
      <p:ext uri="{BB962C8B-B14F-4D97-AF65-F5344CB8AC3E}">
        <p14:creationId xmlns:p14="http://schemas.microsoft.com/office/powerpoint/2010/main" val="13472177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1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1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1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1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1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1" Type="http://schemas.openxmlformats.org/officeDocument/2006/relationships/slideLayout" Target="../slideLayouts/slideLayout6.xml"/><Relationship Id="rId2" Type="http://schemas.openxmlformats.org/officeDocument/2006/relationships/image" Target="../media/image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2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2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2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hyperlink" Target="http://www.elsevier.com/termsandconditions" TargetMode="External"/><Relationship Id="rId5" Type="http://schemas.openxmlformats.org/officeDocument/2006/relationships/image" Target="../media/image2.jpeg"/><Relationship Id="rId6"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2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jpeg"/><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xml"/><Relationship Id="rId3" Type="http://schemas.openxmlformats.org/officeDocument/2006/relationships/image" Target="../media/image3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3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3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5.xml"/><Relationship Id="rId3" Type="http://schemas.openxmlformats.org/officeDocument/2006/relationships/image" Target="../media/image33.png"/></Relationships>
</file>

<file path=ppt/slides/_rels/slide49.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6"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38.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 Id="rId3" Type="http://schemas.openxmlformats.org/officeDocument/2006/relationships/image" Target="../media/image39.png"/></Relationships>
</file>

<file path=ppt/slides/_rels/slide52.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1" Type="http://schemas.openxmlformats.org/officeDocument/2006/relationships/slideLayout" Target="../slideLayouts/slideLayout6.xml"/><Relationship Id="rId2" Type="http://schemas.openxmlformats.org/officeDocument/2006/relationships/notesSlide" Target="../notesSlides/notesSlide39.xml"/></Relationships>
</file>

<file path=ppt/slides/_rels/slide53.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png"/><Relationship Id="rId1" Type="http://schemas.openxmlformats.org/officeDocument/2006/relationships/slideLayout" Target="../slideLayouts/slideLayout6.xml"/><Relationship Id="rId2" Type="http://schemas.openxmlformats.org/officeDocument/2006/relationships/notesSlide" Target="../notesSlides/notesSlide4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1.xml"/><Relationship Id="rId3" Type="http://schemas.openxmlformats.org/officeDocument/2006/relationships/image" Target="../media/image45.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2.xml"/><Relationship Id="rId3" Type="http://schemas.openxmlformats.org/officeDocument/2006/relationships/image" Target="../media/image46.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3.xml"/><Relationship Id="rId3" Type="http://schemas.openxmlformats.org/officeDocument/2006/relationships/image" Target="../media/image47.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5.xml"/><Relationship Id="rId3" Type="http://schemas.openxmlformats.org/officeDocument/2006/relationships/image" Target="../media/image48.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6.xml"/><Relationship Id="rId3" Type="http://schemas.openxmlformats.org/officeDocument/2006/relationships/image" Target="../media/image4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r>
              <a:rPr lang="it-IT" dirty="0" smtClean="0"/>
              <a:t>Lezione </a:t>
            </a:r>
            <a:r>
              <a:rPr lang="it-IT" dirty="0" smtClean="0"/>
              <a:t>26</a:t>
            </a:r>
            <a:endParaRPr lang="it-IT" dirty="0"/>
          </a:p>
        </p:txBody>
      </p:sp>
      <p:sp>
        <p:nvSpPr>
          <p:cNvPr id="3" name="Sottotitolo 2"/>
          <p:cNvSpPr>
            <a:spLocks noGrp="1"/>
          </p:cNvSpPr>
          <p:nvPr>
            <p:ph type="subTitle" idx="1"/>
          </p:nvPr>
        </p:nvSpPr>
        <p:spPr/>
        <p:txBody>
          <a:bodyPr>
            <a:normAutofit/>
          </a:bodyPr>
          <a:lstStyle/>
          <a:p>
            <a:r>
              <a:rPr lang="it-IT" dirty="0" smtClean="0"/>
              <a:t>Bilirubina</a:t>
            </a:r>
          </a:p>
          <a:p>
            <a:r>
              <a:rPr lang="it-IT" dirty="0" smtClean="0"/>
              <a:t>Microbiota intestinale</a:t>
            </a:r>
            <a:endParaRPr lang="it-IT" dirty="0" smtClean="0"/>
          </a:p>
        </p:txBody>
      </p:sp>
      <p:sp>
        <p:nvSpPr>
          <p:cNvPr id="4" name="Segnaposto data 3"/>
          <p:cNvSpPr>
            <a:spLocks noGrp="1"/>
          </p:cNvSpPr>
          <p:nvPr>
            <p:ph type="dt" sz="half" idx="10"/>
          </p:nvPr>
        </p:nvSpPr>
        <p:spPr/>
        <p:txBody>
          <a:bodyPr/>
          <a:lstStyle/>
          <a:p>
            <a:r>
              <a:rPr lang="it-IT" smtClean="0"/>
              <a:t>28/11/2019</a:t>
            </a:r>
            <a:endParaRPr lang="it-IT"/>
          </a:p>
        </p:txBody>
      </p:sp>
      <p:sp>
        <p:nvSpPr>
          <p:cNvPr id="5" name="Segnaposto piè di pagina 4"/>
          <p:cNvSpPr>
            <a:spLocks noGrp="1"/>
          </p:cNvSpPr>
          <p:nvPr>
            <p:ph type="ftr" sz="quarter" idx="11"/>
          </p:nvPr>
        </p:nvSpPr>
        <p:spPr/>
        <p:txBody>
          <a:bodyPr/>
          <a:lstStyle/>
          <a:p>
            <a:r>
              <a:rPr lang="it-IT" smtClean="0"/>
              <a:t>091FA - BIOCHIMICA APPLICATA MEDICA  </a:t>
            </a:r>
            <a:endParaRPr lang="it-IT"/>
          </a:p>
        </p:txBody>
      </p:sp>
      <p:sp>
        <p:nvSpPr>
          <p:cNvPr id="6" name="Segnaposto numero diapositiva 5"/>
          <p:cNvSpPr>
            <a:spLocks noGrp="1"/>
          </p:cNvSpPr>
          <p:nvPr>
            <p:ph type="sldNum" sz="quarter" idx="12"/>
          </p:nvPr>
        </p:nvSpPr>
        <p:spPr/>
        <p:txBody>
          <a:bodyPr/>
          <a:lstStyle/>
          <a:p>
            <a:fld id="{E857E7F4-FCE3-2342-B07D-46835EA8A820}" type="slidenum">
              <a:rPr lang="it-IT" smtClean="0"/>
              <a:t>1</a:t>
            </a:fld>
            <a:endParaRPr lang="it-IT"/>
          </a:p>
        </p:txBody>
      </p:sp>
    </p:spTree>
    <p:extLst>
      <p:ext uri="{BB962C8B-B14F-4D97-AF65-F5344CB8AC3E}">
        <p14:creationId xmlns:p14="http://schemas.microsoft.com/office/powerpoint/2010/main" val="152945859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p:txBody>
          <a:bodyPr>
            <a:normAutofit fontScale="90000"/>
          </a:bodyPr>
          <a:lstStyle/>
          <a:p>
            <a:r>
              <a:rPr lang="it-IT" dirty="0" smtClean="0"/>
              <a:t>Prove diagnostiche delle malattie epatiche (cenni)</a:t>
            </a:r>
            <a:endParaRPr lang="it-IT" dirty="0"/>
          </a:p>
        </p:txBody>
      </p:sp>
      <p:sp>
        <p:nvSpPr>
          <p:cNvPr id="8" name="Segnaposto contenuto 7"/>
          <p:cNvSpPr>
            <a:spLocks noGrp="1"/>
          </p:cNvSpPr>
          <p:nvPr>
            <p:ph idx="1"/>
          </p:nvPr>
        </p:nvSpPr>
        <p:spPr>
          <a:xfrm>
            <a:off x="457200" y="1587501"/>
            <a:ext cx="8229600" cy="4747684"/>
          </a:xfrm>
        </p:spPr>
        <p:txBody>
          <a:bodyPr>
            <a:normAutofit fontScale="77500" lnSpcReduction="20000"/>
          </a:bodyPr>
          <a:lstStyle/>
          <a:p>
            <a:pPr marL="514350" indent="-514350">
              <a:buFont typeface="+mj-lt"/>
              <a:buAutoNum type="arabicPeriod" startAt="3"/>
            </a:pPr>
            <a:r>
              <a:rPr lang="it-IT" sz="4100" b="1" u="sng" dirty="0" smtClean="0"/>
              <a:t>Test di funzionalità epatica</a:t>
            </a:r>
          </a:p>
          <a:p>
            <a:pPr marL="0" indent="0">
              <a:buNone/>
            </a:pPr>
            <a:r>
              <a:rPr lang="it-IT" dirty="0" smtClean="0"/>
              <a:t>• </a:t>
            </a:r>
            <a:r>
              <a:rPr lang="it-IT" b="1" dirty="0" smtClean="0"/>
              <a:t>Albumina:</a:t>
            </a:r>
            <a:r>
              <a:rPr lang="it-IT" dirty="0" smtClean="0"/>
              <a:t> marcatore per la sintesi proteica del fegato, cala lentamente nell'insufficienza epatica. </a:t>
            </a:r>
          </a:p>
          <a:p>
            <a:pPr marL="0" indent="0">
              <a:buNone/>
            </a:pPr>
            <a:r>
              <a:rPr lang="it-IT" dirty="0" smtClean="0"/>
              <a:t>• </a:t>
            </a:r>
            <a:r>
              <a:rPr lang="it-IT" b="1" dirty="0" smtClean="0"/>
              <a:t>Tempo di protrombina (PT)</a:t>
            </a:r>
            <a:r>
              <a:rPr lang="it-IT" dirty="0" smtClean="0"/>
              <a:t>: dipende dalla sintesi dei fattori di coagulazione da parte del fegato. Aumento di PT può verificarsi entro poche ore di disfunzione epatica.</a:t>
            </a:r>
          </a:p>
          <a:p>
            <a:pPr marL="0" indent="0">
              <a:buNone/>
            </a:pPr>
            <a:r>
              <a:rPr lang="it-IT" dirty="0" smtClean="0"/>
              <a:t>• </a:t>
            </a:r>
            <a:r>
              <a:rPr lang="it-IT" b="1" dirty="0" smtClean="0"/>
              <a:t>Bilirubina:</a:t>
            </a:r>
            <a:r>
              <a:rPr lang="it-IT" dirty="0" smtClean="0"/>
              <a:t> prodotto del metabolismo dell’eme (non coniugata, "indiretta") trasportato dall'albumina al fegato dove subisce coniugazione con </a:t>
            </a:r>
            <a:r>
              <a:rPr lang="it-IT" dirty="0" err="1" smtClean="0"/>
              <a:t>ac</a:t>
            </a:r>
            <a:r>
              <a:rPr lang="it-IT" dirty="0" smtClean="0"/>
              <a:t>. glucuronico ("diretta”), quindi escreta nella bile; </a:t>
            </a:r>
          </a:p>
          <a:p>
            <a:pPr marL="857250" lvl="1" indent="-457200"/>
            <a:r>
              <a:rPr lang="it-IT" dirty="0" smtClean="0"/>
              <a:t>test più sensibile per rilevare la malattia parenchimale;</a:t>
            </a:r>
          </a:p>
          <a:p>
            <a:pPr marL="857250" lvl="1" indent="-457200"/>
            <a:r>
              <a:rPr lang="it-IT" dirty="0" smtClean="0"/>
              <a:t>se test epatici normali, valori al limite superiore della norma si associano a ridotto rischio di malattia cardiovascolare, respiratoria, Alzheimer e morte.</a:t>
            </a:r>
            <a:endParaRPr lang="it-IT" dirty="0"/>
          </a:p>
        </p:txBody>
      </p:sp>
      <p:sp>
        <p:nvSpPr>
          <p:cNvPr id="4" name="Segnaposto data 3"/>
          <p:cNvSpPr>
            <a:spLocks noGrp="1"/>
          </p:cNvSpPr>
          <p:nvPr>
            <p:ph type="dt" sz="half" idx="10"/>
          </p:nvPr>
        </p:nvSpPr>
        <p:spPr/>
        <p:txBody>
          <a:bodyPr/>
          <a:lstStyle/>
          <a:p>
            <a:r>
              <a:rPr lang="it-IT" smtClean="0"/>
              <a:t>28/11/2019</a:t>
            </a:r>
            <a:endParaRPr lang="it-IT"/>
          </a:p>
        </p:txBody>
      </p:sp>
      <p:sp>
        <p:nvSpPr>
          <p:cNvPr id="5" name="Segnaposto piè di pagina 4"/>
          <p:cNvSpPr>
            <a:spLocks noGrp="1"/>
          </p:cNvSpPr>
          <p:nvPr>
            <p:ph type="ftr" sz="quarter" idx="11"/>
          </p:nvPr>
        </p:nvSpPr>
        <p:spPr/>
        <p:txBody>
          <a:bodyPr/>
          <a:lstStyle/>
          <a:p>
            <a:r>
              <a:rPr lang="it-IT" smtClean="0"/>
              <a:t>091FA - BIOCHIMICA APPLICATA MEDICA  </a:t>
            </a:r>
            <a:endParaRPr lang="it-IT"/>
          </a:p>
        </p:txBody>
      </p:sp>
      <p:sp>
        <p:nvSpPr>
          <p:cNvPr id="6" name="Segnaposto numero diapositiva 5"/>
          <p:cNvSpPr>
            <a:spLocks noGrp="1"/>
          </p:cNvSpPr>
          <p:nvPr>
            <p:ph type="sldNum" sz="quarter" idx="12"/>
          </p:nvPr>
        </p:nvSpPr>
        <p:spPr/>
        <p:txBody>
          <a:bodyPr/>
          <a:lstStyle/>
          <a:p>
            <a:fld id="{C35B046D-CFEF-F140-894A-050823DE4B18}" type="slidenum">
              <a:rPr lang="it-IT" smtClean="0"/>
              <a:t>10</a:t>
            </a:fld>
            <a:endParaRPr lang="it-IT"/>
          </a:p>
        </p:txBody>
      </p:sp>
    </p:spTree>
    <p:extLst>
      <p:ext uri="{BB962C8B-B14F-4D97-AF65-F5344CB8AC3E}">
        <p14:creationId xmlns:p14="http://schemas.microsoft.com/office/powerpoint/2010/main" val="87222231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smtClean="0"/>
              <a:t>Test epatici anormali in pazienti asintomatici </a:t>
            </a:r>
            <a:endParaRPr lang="it-IT" dirty="0"/>
          </a:p>
        </p:txBody>
      </p:sp>
      <p:sp>
        <p:nvSpPr>
          <p:cNvPr id="3" name="Segnaposto contenuto 2"/>
          <p:cNvSpPr>
            <a:spLocks noGrp="1"/>
          </p:cNvSpPr>
          <p:nvPr>
            <p:ph idx="1"/>
          </p:nvPr>
        </p:nvSpPr>
        <p:spPr/>
        <p:txBody>
          <a:bodyPr>
            <a:normAutofit/>
          </a:bodyPr>
          <a:lstStyle/>
          <a:p>
            <a:r>
              <a:rPr lang="it-IT" dirty="0" smtClean="0"/>
              <a:t>Va fatta una  </a:t>
            </a:r>
            <a:r>
              <a:rPr lang="it-IT" dirty="0"/>
              <a:t>r</a:t>
            </a:r>
            <a:r>
              <a:rPr lang="it-IT" dirty="0" smtClean="0"/>
              <a:t>evisione attenta della </a:t>
            </a:r>
            <a:r>
              <a:rPr lang="it-IT" u="sng" dirty="0" smtClean="0"/>
              <a:t>storia</a:t>
            </a:r>
            <a:r>
              <a:rPr lang="it-IT" dirty="0" smtClean="0"/>
              <a:t> (</a:t>
            </a:r>
            <a:r>
              <a:rPr lang="it-IT" b="1" dirty="0" smtClean="0"/>
              <a:t>medicinali</a:t>
            </a:r>
            <a:r>
              <a:rPr lang="it-IT" dirty="0" smtClean="0"/>
              <a:t>, </a:t>
            </a:r>
            <a:r>
              <a:rPr lang="it-IT" b="1" dirty="0" smtClean="0"/>
              <a:t>alcol </a:t>
            </a:r>
            <a:r>
              <a:rPr lang="it-IT" dirty="0" smtClean="0"/>
              <a:t>con o senza </a:t>
            </a:r>
            <a:r>
              <a:rPr lang="it-IT" dirty="0" err="1" smtClean="0"/>
              <a:t>medinali</a:t>
            </a:r>
            <a:r>
              <a:rPr lang="it-IT" dirty="0" smtClean="0"/>
              <a:t>, esposizioni ambientali, altri fattori di rischio per malattie del fegato) ed </a:t>
            </a:r>
            <a:r>
              <a:rPr lang="it-IT" u="sng" dirty="0" smtClean="0"/>
              <a:t>esame fisico</a:t>
            </a:r>
            <a:r>
              <a:rPr lang="it-IT" dirty="0" smtClean="0"/>
              <a:t>. </a:t>
            </a:r>
          </a:p>
          <a:p>
            <a:r>
              <a:rPr lang="it-IT" dirty="0" smtClean="0"/>
              <a:t>Conferma l’origine epatica con i test di danno </a:t>
            </a:r>
            <a:r>
              <a:rPr lang="it-IT" dirty="0" err="1" smtClean="0"/>
              <a:t>epatocellulare</a:t>
            </a:r>
            <a:r>
              <a:rPr lang="it-IT" dirty="0" smtClean="0"/>
              <a:t> o colestasi.</a:t>
            </a:r>
            <a:endParaRPr lang="it-IT" dirty="0"/>
          </a:p>
        </p:txBody>
      </p:sp>
      <p:sp>
        <p:nvSpPr>
          <p:cNvPr id="4" name="Segnaposto data 3"/>
          <p:cNvSpPr>
            <a:spLocks noGrp="1"/>
          </p:cNvSpPr>
          <p:nvPr>
            <p:ph type="dt" sz="half" idx="10"/>
          </p:nvPr>
        </p:nvSpPr>
        <p:spPr/>
        <p:txBody>
          <a:bodyPr/>
          <a:lstStyle/>
          <a:p>
            <a:r>
              <a:rPr lang="it-IT" smtClean="0"/>
              <a:t>28/11/2019</a:t>
            </a:r>
            <a:endParaRPr lang="it-IT"/>
          </a:p>
        </p:txBody>
      </p:sp>
      <p:sp>
        <p:nvSpPr>
          <p:cNvPr id="5" name="Segnaposto piè di pagina 4"/>
          <p:cNvSpPr>
            <a:spLocks noGrp="1"/>
          </p:cNvSpPr>
          <p:nvPr>
            <p:ph type="ftr" sz="quarter" idx="11"/>
          </p:nvPr>
        </p:nvSpPr>
        <p:spPr/>
        <p:txBody>
          <a:bodyPr/>
          <a:lstStyle/>
          <a:p>
            <a:r>
              <a:rPr lang="it-IT" smtClean="0"/>
              <a:t>091FA - BIOCHIMICA APPLICATA MEDICA  </a:t>
            </a:r>
            <a:endParaRPr lang="it-IT"/>
          </a:p>
        </p:txBody>
      </p:sp>
      <p:sp>
        <p:nvSpPr>
          <p:cNvPr id="6" name="Segnaposto numero diapositiva 5"/>
          <p:cNvSpPr>
            <a:spLocks noGrp="1"/>
          </p:cNvSpPr>
          <p:nvPr>
            <p:ph type="sldNum" sz="quarter" idx="12"/>
          </p:nvPr>
        </p:nvSpPr>
        <p:spPr/>
        <p:txBody>
          <a:bodyPr/>
          <a:lstStyle/>
          <a:p>
            <a:fld id="{C35B046D-CFEF-F140-894A-050823DE4B18}" type="slidenum">
              <a:rPr lang="it-IT" smtClean="0"/>
              <a:t>11</a:t>
            </a:fld>
            <a:endParaRPr lang="it-IT"/>
          </a:p>
        </p:txBody>
      </p:sp>
    </p:spTree>
    <p:extLst>
      <p:ext uri="{BB962C8B-B14F-4D97-AF65-F5344CB8AC3E}">
        <p14:creationId xmlns:p14="http://schemas.microsoft.com/office/powerpoint/2010/main" val="230569429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p:txBody>
          <a:bodyPr>
            <a:noAutofit/>
          </a:bodyPr>
          <a:lstStyle/>
          <a:p>
            <a:r>
              <a:rPr lang="it-IT" sz="4800" dirty="0" smtClean="0"/>
              <a:t>La bilirubina nel sangue</a:t>
            </a:r>
            <a:endParaRPr lang="it-IT" sz="4800" dirty="0"/>
          </a:p>
        </p:txBody>
      </p:sp>
      <p:grpSp>
        <p:nvGrpSpPr>
          <p:cNvPr id="9" name="Gruppo 8"/>
          <p:cNvGrpSpPr/>
          <p:nvPr/>
        </p:nvGrpSpPr>
        <p:grpSpPr>
          <a:xfrm>
            <a:off x="4703251" y="1836253"/>
            <a:ext cx="3420554" cy="4401205"/>
            <a:chOff x="4092749" y="1836253"/>
            <a:chExt cx="3420554" cy="4401205"/>
          </a:xfrm>
        </p:grpSpPr>
        <p:sp>
          <p:nvSpPr>
            <p:cNvPr id="8" name="CasellaDiTesto 7"/>
            <p:cNvSpPr txBox="1"/>
            <p:nvPr/>
          </p:nvSpPr>
          <p:spPr>
            <a:xfrm>
              <a:off x="4092749" y="1836253"/>
              <a:ext cx="3420554" cy="4401205"/>
            </a:xfrm>
            <a:prstGeom prst="rect">
              <a:avLst/>
            </a:prstGeom>
            <a:noFill/>
          </p:spPr>
          <p:txBody>
            <a:bodyPr wrap="square" rtlCol="0">
              <a:spAutoFit/>
            </a:bodyPr>
            <a:lstStyle/>
            <a:p>
              <a:r>
                <a:rPr lang="it-IT" sz="2800" b="1" dirty="0" smtClean="0"/>
                <a:t>Blood </a:t>
              </a:r>
              <a:r>
                <a:rPr lang="it-IT" sz="2800" b="1" dirty="0" err="1" smtClean="0"/>
                <a:t>fractionation</a:t>
              </a:r>
              <a:endParaRPr lang="it-IT" sz="2800" b="1" dirty="0" smtClean="0"/>
            </a:p>
            <a:p>
              <a:endParaRPr lang="it-IT" sz="2800" dirty="0" smtClean="0"/>
            </a:p>
            <a:p>
              <a:endParaRPr lang="it-IT" sz="2800" dirty="0" smtClean="0"/>
            </a:p>
            <a:p>
              <a:r>
                <a:rPr lang="it-IT" sz="2800" dirty="0" smtClean="0"/>
                <a:t>Plasma</a:t>
              </a:r>
            </a:p>
            <a:p>
              <a:endParaRPr lang="it-IT" sz="2800" dirty="0" smtClean="0"/>
            </a:p>
            <a:p>
              <a:r>
                <a:rPr lang="it-IT" sz="2800" dirty="0" smtClean="0"/>
                <a:t>White </a:t>
              </a:r>
              <a:r>
                <a:rPr lang="it-IT" sz="2800" dirty="0" err="1" smtClean="0"/>
                <a:t>cells</a:t>
              </a:r>
              <a:endParaRPr lang="it-IT" sz="2800" dirty="0" smtClean="0"/>
            </a:p>
            <a:p>
              <a:endParaRPr lang="it-IT" sz="2800" dirty="0" smtClean="0"/>
            </a:p>
            <a:p>
              <a:endParaRPr lang="it-IT" sz="2800" dirty="0" smtClean="0"/>
            </a:p>
            <a:p>
              <a:r>
                <a:rPr lang="it-IT" sz="2800" dirty="0" err="1" smtClean="0"/>
                <a:t>Red</a:t>
              </a:r>
              <a:r>
                <a:rPr lang="it-IT" sz="2800" dirty="0" smtClean="0"/>
                <a:t> </a:t>
              </a:r>
              <a:r>
                <a:rPr lang="it-IT" sz="2800" dirty="0" err="1" smtClean="0"/>
                <a:t>cells</a:t>
              </a:r>
              <a:endParaRPr lang="it-IT" sz="2800" dirty="0" smtClean="0"/>
            </a:p>
            <a:p>
              <a:endParaRPr lang="it-IT" sz="2800" dirty="0"/>
            </a:p>
          </p:txBody>
        </p:sp>
        <p:pic>
          <p:nvPicPr>
            <p:cNvPr id="7" name="Immagine 6"/>
            <p:cNvPicPr>
              <a:picLocks noChangeAspect="1"/>
            </p:cNvPicPr>
            <p:nvPr/>
          </p:nvPicPr>
          <p:blipFill>
            <a:blip r:embed="rId2"/>
            <a:stretch>
              <a:fillRect/>
            </a:stretch>
          </p:blipFill>
          <p:spPr>
            <a:xfrm>
              <a:off x="6413528" y="2753396"/>
              <a:ext cx="1099775" cy="3372767"/>
            </a:xfrm>
            <a:prstGeom prst="rect">
              <a:avLst/>
            </a:prstGeom>
          </p:spPr>
        </p:pic>
      </p:grpSp>
      <p:sp>
        <p:nvSpPr>
          <p:cNvPr id="6" name="Segnaposto contenuto 5"/>
          <p:cNvSpPr>
            <a:spLocks noGrp="1"/>
          </p:cNvSpPr>
          <p:nvPr>
            <p:ph idx="1"/>
          </p:nvPr>
        </p:nvSpPr>
        <p:spPr>
          <a:xfrm>
            <a:off x="457199" y="1836253"/>
            <a:ext cx="4246051" cy="4607269"/>
          </a:xfrm>
        </p:spPr>
        <p:txBody>
          <a:bodyPr>
            <a:normAutofit fontScale="92500" lnSpcReduction="10000"/>
          </a:bodyPr>
          <a:lstStyle/>
          <a:p>
            <a:pPr marL="0" indent="0">
              <a:buNone/>
            </a:pPr>
            <a:r>
              <a:rPr lang="it-IT" sz="3600" dirty="0" smtClean="0"/>
              <a:t>La bilirubina è un pigmento giallo, presente nel sangue.</a:t>
            </a:r>
          </a:p>
          <a:p>
            <a:pPr marL="0" indent="0">
              <a:buNone/>
            </a:pPr>
            <a:r>
              <a:rPr lang="it-IT" sz="3600" dirty="0" smtClean="0"/>
              <a:t>POSSIAMO VEDERE BILIRUBINA?</a:t>
            </a:r>
          </a:p>
          <a:p>
            <a:pPr marL="0" indent="0">
              <a:buNone/>
            </a:pPr>
            <a:r>
              <a:rPr lang="it-IT" sz="3600" dirty="0" smtClean="0"/>
              <a:t>Dopo la separazione cellulare, il plasma è un po’ giallo, perché contiene bilirubina</a:t>
            </a:r>
            <a:endParaRPr lang="it-IT" sz="3600" dirty="0"/>
          </a:p>
        </p:txBody>
      </p:sp>
      <p:sp>
        <p:nvSpPr>
          <p:cNvPr id="11" name="Segnaposto data 10"/>
          <p:cNvSpPr>
            <a:spLocks noGrp="1"/>
          </p:cNvSpPr>
          <p:nvPr>
            <p:ph type="dt" sz="half" idx="10"/>
          </p:nvPr>
        </p:nvSpPr>
        <p:spPr/>
        <p:txBody>
          <a:bodyPr/>
          <a:lstStyle/>
          <a:p>
            <a:r>
              <a:rPr lang="it-IT" smtClean="0"/>
              <a:t>28/11/2019</a:t>
            </a:r>
            <a:endParaRPr lang="it-IT"/>
          </a:p>
        </p:txBody>
      </p:sp>
      <p:sp>
        <p:nvSpPr>
          <p:cNvPr id="12" name="Segnaposto piè di pagina 11"/>
          <p:cNvSpPr>
            <a:spLocks noGrp="1"/>
          </p:cNvSpPr>
          <p:nvPr>
            <p:ph type="ftr" sz="quarter" idx="11"/>
          </p:nvPr>
        </p:nvSpPr>
        <p:spPr/>
        <p:txBody>
          <a:bodyPr/>
          <a:lstStyle/>
          <a:p>
            <a:r>
              <a:rPr lang="it-IT" smtClean="0"/>
              <a:t>091FA - BIOCHIMICA APPLICATA MEDICA  </a:t>
            </a:r>
            <a:endParaRPr lang="it-IT"/>
          </a:p>
        </p:txBody>
      </p:sp>
      <p:sp>
        <p:nvSpPr>
          <p:cNvPr id="13" name="Segnaposto numero diapositiva 12"/>
          <p:cNvSpPr>
            <a:spLocks noGrp="1"/>
          </p:cNvSpPr>
          <p:nvPr>
            <p:ph type="sldNum" sz="quarter" idx="12"/>
          </p:nvPr>
        </p:nvSpPr>
        <p:spPr/>
        <p:txBody>
          <a:bodyPr/>
          <a:lstStyle/>
          <a:p>
            <a:fld id="{D4E86038-7E8A-204F-8E10-D963E7FE9186}" type="slidenum">
              <a:rPr lang="it-IT" smtClean="0"/>
              <a:t>12</a:t>
            </a:fld>
            <a:endParaRPr lang="it-IT"/>
          </a:p>
        </p:txBody>
      </p:sp>
    </p:spTree>
    <p:extLst>
      <p:ext uri="{BB962C8B-B14F-4D97-AF65-F5344CB8AC3E}">
        <p14:creationId xmlns:p14="http://schemas.microsoft.com/office/powerpoint/2010/main" val="8799783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La bilirubina nel sangue</a:t>
            </a:r>
            <a:endParaRPr lang="it-IT" dirty="0"/>
          </a:p>
        </p:txBody>
      </p:sp>
      <p:sp>
        <p:nvSpPr>
          <p:cNvPr id="7" name="Segnaposto contenuto 6"/>
          <p:cNvSpPr>
            <a:spLocks noGrp="1"/>
          </p:cNvSpPr>
          <p:nvPr>
            <p:ph idx="1"/>
          </p:nvPr>
        </p:nvSpPr>
        <p:spPr>
          <a:xfrm>
            <a:off x="457200" y="1435651"/>
            <a:ext cx="3776391" cy="1490133"/>
          </a:xfrm>
        </p:spPr>
        <p:txBody>
          <a:bodyPr>
            <a:normAutofit/>
          </a:bodyPr>
          <a:lstStyle/>
          <a:p>
            <a:r>
              <a:rPr lang="it-IT" dirty="0" smtClean="0"/>
              <a:t>Pigmento giallo del plasma</a:t>
            </a:r>
          </a:p>
        </p:txBody>
      </p:sp>
      <p:sp>
        <p:nvSpPr>
          <p:cNvPr id="4" name="Segnaposto data 3"/>
          <p:cNvSpPr>
            <a:spLocks noGrp="1"/>
          </p:cNvSpPr>
          <p:nvPr>
            <p:ph type="dt" sz="half" idx="10"/>
          </p:nvPr>
        </p:nvSpPr>
        <p:spPr/>
        <p:txBody>
          <a:bodyPr/>
          <a:lstStyle/>
          <a:p>
            <a:r>
              <a:rPr lang="it-IT" smtClean="0"/>
              <a:t>28/11/2019</a:t>
            </a:r>
            <a:endParaRPr lang="it-IT"/>
          </a:p>
        </p:txBody>
      </p:sp>
      <p:sp>
        <p:nvSpPr>
          <p:cNvPr id="5" name="Segnaposto piè di pagina 4"/>
          <p:cNvSpPr>
            <a:spLocks noGrp="1"/>
          </p:cNvSpPr>
          <p:nvPr>
            <p:ph type="ftr" sz="quarter" idx="11"/>
          </p:nvPr>
        </p:nvSpPr>
        <p:spPr/>
        <p:txBody>
          <a:bodyPr/>
          <a:lstStyle/>
          <a:p>
            <a:r>
              <a:rPr lang="it-IT" smtClean="0"/>
              <a:t>091FA - BIOCHIMICA APPLICATA MEDICA  </a:t>
            </a:r>
            <a:endParaRPr lang="it-IT"/>
          </a:p>
        </p:txBody>
      </p:sp>
      <p:sp>
        <p:nvSpPr>
          <p:cNvPr id="6" name="Segnaposto numero diapositiva 5"/>
          <p:cNvSpPr>
            <a:spLocks noGrp="1"/>
          </p:cNvSpPr>
          <p:nvPr>
            <p:ph type="sldNum" sz="quarter" idx="12"/>
          </p:nvPr>
        </p:nvSpPr>
        <p:spPr/>
        <p:txBody>
          <a:bodyPr/>
          <a:lstStyle/>
          <a:p>
            <a:fld id="{C35B046D-CFEF-F140-894A-050823DE4B18}" type="slidenum">
              <a:rPr lang="it-IT" smtClean="0"/>
              <a:t>13</a:t>
            </a:fld>
            <a:endParaRPr lang="it-IT"/>
          </a:p>
        </p:txBody>
      </p:sp>
      <p:pic>
        <p:nvPicPr>
          <p:cNvPr id="9" name="Immagine 8"/>
          <p:cNvPicPr>
            <a:picLocks noChangeAspect="1"/>
          </p:cNvPicPr>
          <p:nvPr/>
        </p:nvPicPr>
        <p:blipFill>
          <a:blip r:embed="rId3"/>
          <a:stretch>
            <a:fillRect/>
          </a:stretch>
        </p:blipFill>
        <p:spPr>
          <a:xfrm>
            <a:off x="5319756" y="2561166"/>
            <a:ext cx="3203485" cy="3255433"/>
          </a:xfrm>
          <a:prstGeom prst="rect">
            <a:avLst/>
          </a:prstGeom>
        </p:spPr>
      </p:pic>
      <p:sp>
        <p:nvSpPr>
          <p:cNvPr id="10" name="Segnaposto contenuto 6"/>
          <p:cNvSpPr txBox="1">
            <a:spLocks/>
          </p:cNvSpPr>
          <p:nvPr/>
        </p:nvSpPr>
        <p:spPr>
          <a:xfrm>
            <a:off x="4748150" y="1417109"/>
            <a:ext cx="4573558" cy="149013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it-IT" dirty="0" smtClean="0"/>
              <a:t>Legata ad alta affinità all’albumina</a:t>
            </a:r>
            <a:endParaRPr lang="it-IT" dirty="0"/>
          </a:p>
        </p:txBody>
      </p:sp>
      <p:pic>
        <p:nvPicPr>
          <p:cNvPr id="11" name="Immagine 10"/>
          <p:cNvPicPr>
            <a:picLocks noChangeAspect="1"/>
          </p:cNvPicPr>
          <p:nvPr/>
        </p:nvPicPr>
        <p:blipFill>
          <a:blip r:embed="rId4"/>
          <a:stretch>
            <a:fillRect/>
          </a:stretch>
        </p:blipFill>
        <p:spPr>
          <a:xfrm>
            <a:off x="978158" y="2561166"/>
            <a:ext cx="3255433" cy="3255433"/>
          </a:xfrm>
          <a:prstGeom prst="rect">
            <a:avLst/>
          </a:prstGeom>
        </p:spPr>
      </p:pic>
    </p:spTree>
    <p:extLst>
      <p:ext uri="{BB962C8B-B14F-4D97-AF65-F5344CB8AC3E}">
        <p14:creationId xmlns:p14="http://schemas.microsoft.com/office/powerpoint/2010/main" val="326238974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p:txBody>
          <a:bodyPr/>
          <a:lstStyle/>
          <a:p>
            <a:r>
              <a:rPr lang="it-IT" dirty="0" smtClean="0"/>
              <a:t>Origine della bilirubina</a:t>
            </a:r>
            <a:endParaRPr lang="it-IT" dirty="0"/>
          </a:p>
        </p:txBody>
      </p:sp>
      <p:sp>
        <p:nvSpPr>
          <p:cNvPr id="4" name="Segnaposto data 3"/>
          <p:cNvSpPr>
            <a:spLocks noGrp="1"/>
          </p:cNvSpPr>
          <p:nvPr>
            <p:ph type="dt" sz="half" idx="10"/>
          </p:nvPr>
        </p:nvSpPr>
        <p:spPr/>
        <p:txBody>
          <a:bodyPr/>
          <a:lstStyle/>
          <a:p>
            <a:r>
              <a:rPr lang="it-IT" smtClean="0"/>
              <a:t>28/11/2019</a:t>
            </a:r>
            <a:endParaRPr lang="it-IT"/>
          </a:p>
        </p:txBody>
      </p:sp>
      <p:sp>
        <p:nvSpPr>
          <p:cNvPr id="5" name="Segnaposto piè di pagina 4"/>
          <p:cNvSpPr>
            <a:spLocks noGrp="1"/>
          </p:cNvSpPr>
          <p:nvPr>
            <p:ph type="ftr" sz="quarter" idx="11"/>
          </p:nvPr>
        </p:nvSpPr>
        <p:spPr/>
        <p:txBody>
          <a:bodyPr/>
          <a:lstStyle/>
          <a:p>
            <a:r>
              <a:rPr lang="it-IT" smtClean="0"/>
              <a:t>091FA - BIOCHIMICA APPLICATA MEDICA  </a:t>
            </a:r>
            <a:endParaRPr lang="it-IT"/>
          </a:p>
        </p:txBody>
      </p:sp>
      <p:sp>
        <p:nvSpPr>
          <p:cNvPr id="6" name="Segnaposto numero diapositiva 5"/>
          <p:cNvSpPr>
            <a:spLocks noGrp="1"/>
          </p:cNvSpPr>
          <p:nvPr>
            <p:ph type="sldNum" sz="quarter" idx="12"/>
          </p:nvPr>
        </p:nvSpPr>
        <p:spPr/>
        <p:txBody>
          <a:bodyPr/>
          <a:lstStyle/>
          <a:p>
            <a:fld id="{C35B046D-CFEF-F140-894A-050823DE4B18}" type="slidenum">
              <a:rPr lang="it-IT" smtClean="0"/>
              <a:t>14</a:t>
            </a:fld>
            <a:endParaRPr lang="it-IT"/>
          </a:p>
        </p:txBody>
      </p:sp>
      <p:pic>
        <p:nvPicPr>
          <p:cNvPr id="8" name="Immagine 7"/>
          <p:cNvPicPr>
            <a:picLocks noChangeAspect="1"/>
          </p:cNvPicPr>
          <p:nvPr/>
        </p:nvPicPr>
        <p:blipFill>
          <a:blip r:embed="rId3"/>
          <a:stretch>
            <a:fillRect/>
          </a:stretch>
        </p:blipFill>
        <p:spPr>
          <a:xfrm>
            <a:off x="0" y="2264100"/>
            <a:ext cx="9144000" cy="2734983"/>
          </a:xfrm>
          <a:prstGeom prst="rect">
            <a:avLst/>
          </a:prstGeom>
        </p:spPr>
      </p:pic>
    </p:spTree>
    <p:extLst>
      <p:ext uri="{BB962C8B-B14F-4D97-AF65-F5344CB8AC3E}">
        <p14:creationId xmlns:p14="http://schemas.microsoft.com/office/powerpoint/2010/main" val="372109446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smtClean="0"/>
              <a:t>Gli </a:t>
            </a:r>
            <a:r>
              <a:rPr lang="it-IT" dirty="0" err="1" smtClean="0"/>
              <a:t>enantiomeri</a:t>
            </a:r>
            <a:r>
              <a:rPr lang="it-IT" dirty="0" smtClean="0"/>
              <a:t> della bilirubina</a:t>
            </a:r>
            <a:br>
              <a:rPr lang="it-IT" dirty="0" smtClean="0"/>
            </a:br>
            <a:r>
              <a:rPr lang="it-IT" i="1" dirty="0" smtClean="0"/>
              <a:t>sono insolubili in acqua</a:t>
            </a:r>
            <a:endParaRPr lang="it-IT" dirty="0"/>
          </a:p>
        </p:txBody>
      </p:sp>
      <p:sp>
        <p:nvSpPr>
          <p:cNvPr id="3" name="Segnaposto data 2"/>
          <p:cNvSpPr>
            <a:spLocks noGrp="1"/>
          </p:cNvSpPr>
          <p:nvPr>
            <p:ph type="dt" sz="half" idx="10"/>
          </p:nvPr>
        </p:nvSpPr>
        <p:spPr/>
        <p:txBody>
          <a:bodyPr/>
          <a:lstStyle/>
          <a:p>
            <a:r>
              <a:rPr lang="it-IT" smtClean="0"/>
              <a:t>28/11/2019</a:t>
            </a:r>
            <a:endParaRPr lang="it-IT"/>
          </a:p>
        </p:txBody>
      </p:sp>
      <p:sp>
        <p:nvSpPr>
          <p:cNvPr id="4" name="Segnaposto piè di pagina 3"/>
          <p:cNvSpPr>
            <a:spLocks noGrp="1"/>
          </p:cNvSpPr>
          <p:nvPr>
            <p:ph type="ftr" sz="quarter" idx="11"/>
          </p:nvPr>
        </p:nvSpPr>
        <p:spPr/>
        <p:txBody>
          <a:bodyPr/>
          <a:lstStyle/>
          <a:p>
            <a:r>
              <a:rPr lang="it-IT" smtClean="0"/>
              <a:t>091FA - BIOCHIMICA APPLICATA MEDICA  </a:t>
            </a:r>
            <a:endParaRPr lang="it-IT"/>
          </a:p>
        </p:txBody>
      </p:sp>
      <p:sp>
        <p:nvSpPr>
          <p:cNvPr id="5" name="Segnaposto numero diapositiva 4"/>
          <p:cNvSpPr>
            <a:spLocks noGrp="1"/>
          </p:cNvSpPr>
          <p:nvPr>
            <p:ph type="sldNum" sz="quarter" idx="12"/>
          </p:nvPr>
        </p:nvSpPr>
        <p:spPr/>
        <p:txBody>
          <a:bodyPr/>
          <a:lstStyle/>
          <a:p>
            <a:fld id="{C35B046D-CFEF-F140-894A-050823DE4B18}" type="slidenum">
              <a:rPr lang="it-IT" smtClean="0"/>
              <a:t>15</a:t>
            </a:fld>
            <a:endParaRPr lang="it-IT"/>
          </a:p>
        </p:txBody>
      </p:sp>
      <p:pic>
        <p:nvPicPr>
          <p:cNvPr id="6" name="Immagine 5"/>
          <p:cNvPicPr>
            <a:picLocks noChangeAspect="1"/>
          </p:cNvPicPr>
          <p:nvPr/>
        </p:nvPicPr>
        <p:blipFill>
          <a:blip r:embed="rId3"/>
          <a:stretch>
            <a:fillRect/>
          </a:stretch>
        </p:blipFill>
        <p:spPr>
          <a:xfrm>
            <a:off x="1004105" y="1624477"/>
            <a:ext cx="7165322" cy="4962866"/>
          </a:xfrm>
          <a:prstGeom prst="rect">
            <a:avLst/>
          </a:prstGeom>
        </p:spPr>
      </p:pic>
    </p:spTree>
    <p:extLst>
      <p:ext uri="{BB962C8B-B14F-4D97-AF65-F5344CB8AC3E}">
        <p14:creationId xmlns:p14="http://schemas.microsoft.com/office/powerpoint/2010/main" val="116610027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Autofit/>
          </a:bodyPr>
          <a:lstStyle/>
          <a:p>
            <a:r>
              <a:rPr lang="it-IT" sz="3200" dirty="0" smtClean="0"/>
              <a:t>Nel sangue la bilirubina forma un complesso ad alta affinità, reversibile con l’albumina</a:t>
            </a:r>
            <a:endParaRPr lang="it-IT" sz="3200" dirty="0"/>
          </a:p>
        </p:txBody>
      </p:sp>
      <p:sp>
        <p:nvSpPr>
          <p:cNvPr id="3" name="Segnaposto data 2"/>
          <p:cNvSpPr>
            <a:spLocks noGrp="1"/>
          </p:cNvSpPr>
          <p:nvPr>
            <p:ph type="dt" sz="half" idx="10"/>
          </p:nvPr>
        </p:nvSpPr>
        <p:spPr/>
        <p:txBody>
          <a:bodyPr/>
          <a:lstStyle/>
          <a:p>
            <a:r>
              <a:rPr lang="it-IT" smtClean="0"/>
              <a:t>28/11/2019</a:t>
            </a:r>
            <a:endParaRPr lang="it-IT"/>
          </a:p>
        </p:txBody>
      </p:sp>
      <p:sp>
        <p:nvSpPr>
          <p:cNvPr id="4" name="Segnaposto piè di pagina 3"/>
          <p:cNvSpPr>
            <a:spLocks noGrp="1"/>
          </p:cNvSpPr>
          <p:nvPr>
            <p:ph type="ftr" sz="quarter" idx="11"/>
          </p:nvPr>
        </p:nvSpPr>
        <p:spPr/>
        <p:txBody>
          <a:bodyPr/>
          <a:lstStyle/>
          <a:p>
            <a:r>
              <a:rPr lang="it-IT" smtClean="0"/>
              <a:t>091FA - BIOCHIMICA APPLICATA MEDICA  </a:t>
            </a:r>
            <a:endParaRPr lang="it-IT"/>
          </a:p>
        </p:txBody>
      </p:sp>
      <p:sp>
        <p:nvSpPr>
          <p:cNvPr id="5" name="Segnaposto numero diapositiva 4"/>
          <p:cNvSpPr>
            <a:spLocks noGrp="1"/>
          </p:cNvSpPr>
          <p:nvPr>
            <p:ph type="sldNum" sz="quarter" idx="12"/>
          </p:nvPr>
        </p:nvSpPr>
        <p:spPr/>
        <p:txBody>
          <a:bodyPr/>
          <a:lstStyle/>
          <a:p>
            <a:fld id="{C35B046D-CFEF-F140-894A-050823DE4B18}" type="slidenum">
              <a:rPr lang="it-IT" smtClean="0"/>
              <a:t>16</a:t>
            </a:fld>
            <a:endParaRPr lang="it-IT"/>
          </a:p>
        </p:txBody>
      </p:sp>
      <p:pic>
        <p:nvPicPr>
          <p:cNvPr id="7" name="Immagine 6"/>
          <p:cNvPicPr>
            <a:picLocks noChangeAspect="1"/>
          </p:cNvPicPr>
          <p:nvPr/>
        </p:nvPicPr>
        <p:blipFill>
          <a:blip r:embed="rId3"/>
          <a:stretch>
            <a:fillRect/>
          </a:stretch>
        </p:blipFill>
        <p:spPr>
          <a:xfrm>
            <a:off x="2311400" y="1964670"/>
            <a:ext cx="4241800" cy="4309130"/>
          </a:xfrm>
          <a:prstGeom prst="rect">
            <a:avLst/>
          </a:prstGeom>
        </p:spPr>
      </p:pic>
    </p:spTree>
    <p:extLst>
      <p:ext uri="{BB962C8B-B14F-4D97-AF65-F5344CB8AC3E}">
        <p14:creationId xmlns:p14="http://schemas.microsoft.com/office/powerpoint/2010/main" val="106142274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2"/>
          <p:cNvSpPr txBox="1">
            <a:spLocks noChangeArrowheads="1"/>
          </p:cNvSpPr>
          <p:nvPr/>
        </p:nvSpPr>
        <p:spPr bwMode="auto">
          <a:xfrm>
            <a:off x="889000" y="5612048"/>
            <a:ext cx="7620000" cy="26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a:r>
              <a:rPr lang="en-US" sz="1100" dirty="0">
                <a:latin typeface="Verdana" charset="0"/>
              </a:rPr>
              <a:t>Figure 1</a:t>
            </a:r>
          </a:p>
        </p:txBody>
      </p:sp>
      <p:sp>
        <p:nvSpPr>
          <p:cNvPr id="2051" name="Text Box 3"/>
          <p:cNvSpPr txBox="1">
            <a:spLocks noChangeArrowheads="1"/>
          </p:cNvSpPr>
          <p:nvPr/>
        </p:nvSpPr>
        <p:spPr bwMode="auto">
          <a:xfrm>
            <a:off x="889000" y="5928506"/>
            <a:ext cx="76200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a:r>
              <a:rPr lang="en-US" sz="1000" i="1">
                <a:latin typeface="Verdana" charset="0"/>
              </a:rPr>
              <a:t>Naureen Memon</a:t>
            </a:r>
          </a:p>
        </p:txBody>
      </p:sp>
      <p:sp>
        <p:nvSpPr>
          <p:cNvPr id="2052" name="Text Box 4"/>
          <p:cNvSpPr txBox="1">
            <a:spLocks noChangeArrowheads="1"/>
          </p:cNvSpPr>
          <p:nvPr/>
        </p:nvSpPr>
        <p:spPr bwMode="auto">
          <a:xfrm>
            <a:off x="889000" y="6146611"/>
            <a:ext cx="76200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a:r>
              <a:rPr lang="en-US" sz="1000" dirty="0">
                <a:latin typeface="Verdana" charset="0"/>
              </a:rPr>
              <a:t>(2016) </a:t>
            </a:r>
            <a:r>
              <a:rPr lang="en-US" sz="1000" b="1" dirty="0">
                <a:latin typeface="Verdana" charset="0"/>
              </a:rPr>
              <a:t>79</a:t>
            </a:r>
            <a:r>
              <a:rPr lang="en-US" sz="1000" dirty="0">
                <a:latin typeface="Verdana" charset="0"/>
              </a:rPr>
              <a:t>, 378-386. doi:10.1038/pr.2015.247</a:t>
            </a:r>
          </a:p>
        </p:txBody>
      </p:sp>
      <p:pic>
        <p:nvPicPr>
          <p:cNvPr id="2053" name="Picture 5" descr="pr2015247f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568" y="938121"/>
            <a:ext cx="8285232" cy="5208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Titolo 1"/>
          <p:cNvSpPr>
            <a:spLocks noGrp="1"/>
          </p:cNvSpPr>
          <p:nvPr>
            <p:ph type="title"/>
          </p:nvPr>
        </p:nvSpPr>
        <p:spPr>
          <a:xfrm>
            <a:off x="457200" y="274639"/>
            <a:ext cx="8229600" cy="418016"/>
          </a:xfrm>
        </p:spPr>
        <p:txBody>
          <a:bodyPr>
            <a:normAutofit fontScale="90000"/>
          </a:bodyPr>
          <a:lstStyle/>
          <a:p>
            <a:r>
              <a:rPr lang="it-IT" dirty="0" smtClean="0"/>
              <a:t>Il metabolismo epatico della bilirubina</a:t>
            </a:r>
            <a:endParaRPr lang="it-IT" dirty="0"/>
          </a:p>
        </p:txBody>
      </p:sp>
      <p:sp>
        <p:nvSpPr>
          <p:cNvPr id="5" name="Segnaposto data 4"/>
          <p:cNvSpPr>
            <a:spLocks noGrp="1"/>
          </p:cNvSpPr>
          <p:nvPr>
            <p:ph type="dt" sz="half" idx="10"/>
          </p:nvPr>
        </p:nvSpPr>
        <p:spPr/>
        <p:txBody>
          <a:bodyPr/>
          <a:lstStyle/>
          <a:p>
            <a:r>
              <a:rPr lang="it-IT" smtClean="0"/>
              <a:t>28/11/2019</a:t>
            </a:r>
            <a:endParaRPr lang="it-IT"/>
          </a:p>
        </p:txBody>
      </p:sp>
      <p:sp>
        <p:nvSpPr>
          <p:cNvPr id="6" name="Segnaposto piè di pagina 5"/>
          <p:cNvSpPr>
            <a:spLocks noGrp="1"/>
          </p:cNvSpPr>
          <p:nvPr>
            <p:ph type="ftr" sz="quarter" idx="11"/>
          </p:nvPr>
        </p:nvSpPr>
        <p:spPr/>
        <p:txBody>
          <a:bodyPr/>
          <a:lstStyle/>
          <a:p>
            <a:r>
              <a:rPr lang="it-IT" smtClean="0"/>
              <a:t>091FA - BIOCHIMICA APPLICATA MEDICA  </a:t>
            </a:r>
            <a:endParaRPr lang="it-IT"/>
          </a:p>
        </p:txBody>
      </p:sp>
      <p:sp>
        <p:nvSpPr>
          <p:cNvPr id="7" name="Segnaposto numero diapositiva 6"/>
          <p:cNvSpPr>
            <a:spLocks noGrp="1"/>
          </p:cNvSpPr>
          <p:nvPr>
            <p:ph type="sldNum" sz="quarter" idx="12"/>
          </p:nvPr>
        </p:nvSpPr>
        <p:spPr/>
        <p:txBody>
          <a:bodyPr/>
          <a:lstStyle/>
          <a:p>
            <a:fld id="{E3F4A32D-2C56-5F49-B868-94A7269FA769}" type="slidenum">
              <a:rPr lang="it-IT" smtClean="0"/>
              <a:t>17</a:t>
            </a:fld>
            <a:endParaRPr lang="it-IT"/>
          </a:p>
        </p:txBody>
      </p:sp>
    </p:spTree>
    <p:extLst>
      <p:ext uri="{BB962C8B-B14F-4D97-AF65-F5344CB8AC3E}">
        <p14:creationId xmlns:p14="http://schemas.microsoft.com/office/powerpoint/2010/main" val="385563864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smtClean="0"/>
              <a:t>UGT1A1 è localizzata nel reticolo endoplasmico</a:t>
            </a:r>
            <a:endParaRPr lang="it-IT" dirty="0"/>
          </a:p>
        </p:txBody>
      </p:sp>
      <p:sp>
        <p:nvSpPr>
          <p:cNvPr id="3" name="Segnaposto data 2"/>
          <p:cNvSpPr>
            <a:spLocks noGrp="1"/>
          </p:cNvSpPr>
          <p:nvPr>
            <p:ph type="dt" sz="half" idx="10"/>
          </p:nvPr>
        </p:nvSpPr>
        <p:spPr/>
        <p:txBody>
          <a:bodyPr/>
          <a:lstStyle/>
          <a:p>
            <a:r>
              <a:rPr lang="it-IT" smtClean="0"/>
              <a:t>28/11/2019</a:t>
            </a:r>
            <a:endParaRPr lang="it-IT"/>
          </a:p>
        </p:txBody>
      </p:sp>
      <p:sp>
        <p:nvSpPr>
          <p:cNvPr id="4" name="Segnaposto piè di pagina 3"/>
          <p:cNvSpPr>
            <a:spLocks noGrp="1"/>
          </p:cNvSpPr>
          <p:nvPr>
            <p:ph type="ftr" sz="quarter" idx="11"/>
          </p:nvPr>
        </p:nvSpPr>
        <p:spPr/>
        <p:txBody>
          <a:bodyPr/>
          <a:lstStyle/>
          <a:p>
            <a:r>
              <a:rPr lang="it-IT" smtClean="0"/>
              <a:t>091FA - BIOCHIMICA APPLICATA MEDICA  </a:t>
            </a:r>
            <a:endParaRPr lang="it-IT"/>
          </a:p>
        </p:txBody>
      </p:sp>
      <p:sp>
        <p:nvSpPr>
          <p:cNvPr id="5" name="Segnaposto numero diapositiva 4"/>
          <p:cNvSpPr>
            <a:spLocks noGrp="1"/>
          </p:cNvSpPr>
          <p:nvPr>
            <p:ph type="sldNum" sz="quarter" idx="12"/>
          </p:nvPr>
        </p:nvSpPr>
        <p:spPr/>
        <p:txBody>
          <a:bodyPr/>
          <a:lstStyle/>
          <a:p>
            <a:fld id="{C35B046D-CFEF-F140-894A-050823DE4B18}" type="slidenum">
              <a:rPr lang="it-IT" smtClean="0"/>
              <a:t>18</a:t>
            </a:fld>
            <a:endParaRPr lang="it-IT"/>
          </a:p>
        </p:txBody>
      </p:sp>
      <p:pic>
        <p:nvPicPr>
          <p:cNvPr id="6" name="Immagine 5"/>
          <p:cNvPicPr>
            <a:picLocks noChangeAspect="1"/>
          </p:cNvPicPr>
          <p:nvPr/>
        </p:nvPicPr>
        <p:blipFill>
          <a:blip r:embed="rId3"/>
          <a:stretch>
            <a:fillRect/>
          </a:stretch>
        </p:blipFill>
        <p:spPr>
          <a:xfrm>
            <a:off x="658790" y="1625089"/>
            <a:ext cx="8139895" cy="5096386"/>
          </a:xfrm>
          <a:prstGeom prst="rect">
            <a:avLst/>
          </a:prstGeom>
        </p:spPr>
      </p:pic>
    </p:spTree>
    <p:extLst>
      <p:ext uri="{BB962C8B-B14F-4D97-AF65-F5344CB8AC3E}">
        <p14:creationId xmlns:p14="http://schemas.microsoft.com/office/powerpoint/2010/main" val="374422029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smtClean="0"/>
              <a:t>La reazione di </a:t>
            </a:r>
            <a:r>
              <a:rPr lang="it-IT" dirty="0" err="1" smtClean="0"/>
              <a:t>glucuronoconiugazione</a:t>
            </a:r>
            <a:endParaRPr lang="it-IT" dirty="0"/>
          </a:p>
        </p:txBody>
      </p:sp>
      <p:sp>
        <p:nvSpPr>
          <p:cNvPr id="3" name="Segnaposto data 2"/>
          <p:cNvSpPr>
            <a:spLocks noGrp="1"/>
          </p:cNvSpPr>
          <p:nvPr>
            <p:ph type="dt" sz="half" idx="10"/>
          </p:nvPr>
        </p:nvSpPr>
        <p:spPr/>
        <p:txBody>
          <a:bodyPr/>
          <a:lstStyle/>
          <a:p>
            <a:r>
              <a:rPr lang="it-IT" smtClean="0"/>
              <a:t>28/11/2019</a:t>
            </a:r>
            <a:endParaRPr lang="it-IT"/>
          </a:p>
        </p:txBody>
      </p:sp>
      <p:sp>
        <p:nvSpPr>
          <p:cNvPr id="4" name="Segnaposto piè di pagina 3"/>
          <p:cNvSpPr>
            <a:spLocks noGrp="1"/>
          </p:cNvSpPr>
          <p:nvPr>
            <p:ph type="ftr" sz="quarter" idx="11"/>
          </p:nvPr>
        </p:nvSpPr>
        <p:spPr/>
        <p:txBody>
          <a:bodyPr/>
          <a:lstStyle/>
          <a:p>
            <a:r>
              <a:rPr lang="it-IT" smtClean="0"/>
              <a:t>091FA - BIOCHIMICA APPLICATA MEDICA  </a:t>
            </a:r>
            <a:endParaRPr lang="it-IT"/>
          </a:p>
        </p:txBody>
      </p:sp>
      <p:sp>
        <p:nvSpPr>
          <p:cNvPr id="5" name="Segnaposto numero diapositiva 4"/>
          <p:cNvSpPr>
            <a:spLocks noGrp="1"/>
          </p:cNvSpPr>
          <p:nvPr>
            <p:ph type="sldNum" sz="quarter" idx="12"/>
          </p:nvPr>
        </p:nvSpPr>
        <p:spPr/>
        <p:txBody>
          <a:bodyPr/>
          <a:lstStyle/>
          <a:p>
            <a:fld id="{C35B046D-CFEF-F140-894A-050823DE4B18}" type="slidenum">
              <a:rPr lang="it-IT" smtClean="0"/>
              <a:t>19</a:t>
            </a:fld>
            <a:endParaRPr lang="it-IT"/>
          </a:p>
        </p:txBody>
      </p:sp>
      <p:pic>
        <p:nvPicPr>
          <p:cNvPr id="12" name="Immagine 11"/>
          <p:cNvPicPr>
            <a:picLocks noChangeAspect="1"/>
          </p:cNvPicPr>
          <p:nvPr/>
        </p:nvPicPr>
        <p:blipFill>
          <a:blip r:embed="rId3"/>
          <a:stretch>
            <a:fillRect/>
          </a:stretch>
        </p:blipFill>
        <p:spPr>
          <a:xfrm>
            <a:off x="0" y="1397000"/>
            <a:ext cx="9144000" cy="4051772"/>
          </a:xfrm>
          <a:prstGeom prst="rect">
            <a:avLst/>
          </a:prstGeom>
        </p:spPr>
      </p:pic>
    </p:spTree>
    <p:extLst>
      <p:ext uri="{BB962C8B-B14F-4D97-AF65-F5344CB8AC3E}">
        <p14:creationId xmlns:p14="http://schemas.microsoft.com/office/powerpoint/2010/main" val="330134283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ctrTitle"/>
          </p:nvPr>
        </p:nvSpPr>
        <p:spPr/>
        <p:txBody>
          <a:bodyPr/>
          <a:lstStyle/>
          <a:p>
            <a:r>
              <a:rPr lang="it-IT" dirty="0" smtClean="0"/>
              <a:t>Effetti benefici del  moderato consumo di alcol e vino</a:t>
            </a:r>
            <a:endParaRPr lang="it-IT" dirty="0"/>
          </a:p>
        </p:txBody>
      </p:sp>
      <p:sp>
        <p:nvSpPr>
          <p:cNvPr id="8" name="Sottotitolo 7"/>
          <p:cNvSpPr>
            <a:spLocks noGrp="1"/>
          </p:cNvSpPr>
          <p:nvPr>
            <p:ph type="subTitle" idx="1"/>
          </p:nvPr>
        </p:nvSpPr>
        <p:spPr/>
        <p:txBody>
          <a:bodyPr/>
          <a:lstStyle/>
          <a:p>
            <a:r>
              <a:rPr lang="it-IT" dirty="0" smtClean="0"/>
              <a:t>c’è una correlazione con la bilirubina?</a:t>
            </a:r>
            <a:endParaRPr lang="it-IT" dirty="0"/>
          </a:p>
        </p:txBody>
      </p:sp>
      <p:sp>
        <p:nvSpPr>
          <p:cNvPr id="4" name="Segnaposto data 3"/>
          <p:cNvSpPr>
            <a:spLocks noGrp="1"/>
          </p:cNvSpPr>
          <p:nvPr>
            <p:ph type="dt" sz="half" idx="10"/>
          </p:nvPr>
        </p:nvSpPr>
        <p:spPr/>
        <p:txBody>
          <a:bodyPr/>
          <a:lstStyle/>
          <a:p>
            <a:r>
              <a:rPr lang="it-IT" smtClean="0"/>
              <a:t>28/11/2019</a:t>
            </a:r>
            <a:endParaRPr lang="it-IT"/>
          </a:p>
        </p:txBody>
      </p:sp>
      <p:sp>
        <p:nvSpPr>
          <p:cNvPr id="5" name="Segnaposto piè di pagina 4"/>
          <p:cNvSpPr>
            <a:spLocks noGrp="1"/>
          </p:cNvSpPr>
          <p:nvPr>
            <p:ph type="ftr" sz="quarter" idx="11"/>
          </p:nvPr>
        </p:nvSpPr>
        <p:spPr/>
        <p:txBody>
          <a:bodyPr/>
          <a:lstStyle/>
          <a:p>
            <a:r>
              <a:rPr lang="it-IT" smtClean="0"/>
              <a:t>091FA - BIOCHIMICA APPLICATA MEDICA  </a:t>
            </a:r>
            <a:endParaRPr lang="it-IT"/>
          </a:p>
        </p:txBody>
      </p:sp>
      <p:sp>
        <p:nvSpPr>
          <p:cNvPr id="6" name="Segnaposto numero diapositiva 5"/>
          <p:cNvSpPr>
            <a:spLocks noGrp="1"/>
          </p:cNvSpPr>
          <p:nvPr>
            <p:ph type="sldNum" sz="quarter" idx="12"/>
          </p:nvPr>
        </p:nvSpPr>
        <p:spPr/>
        <p:txBody>
          <a:bodyPr/>
          <a:lstStyle/>
          <a:p>
            <a:fld id="{C35B046D-CFEF-F140-894A-050823DE4B18}" type="slidenum">
              <a:rPr lang="it-IT" smtClean="0"/>
              <a:t>2</a:t>
            </a:fld>
            <a:endParaRPr lang="it-IT"/>
          </a:p>
        </p:txBody>
      </p:sp>
    </p:spTree>
    <p:extLst>
      <p:ext uri="{BB962C8B-B14F-4D97-AF65-F5344CB8AC3E}">
        <p14:creationId xmlns:p14="http://schemas.microsoft.com/office/powerpoint/2010/main" val="387655126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dirty="0" smtClean="0"/>
              <a:t>La bilirubina </a:t>
            </a:r>
            <a:r>
              <a:rPr lang="it-IT" dirty="0" err="1" smtClean="0"/>
              <a:t>diglucuronide</a:t>
            </a:r>
            <a:r>
              <a:rPr lang="it-IT" dirty="0" smtClean="0"/>
              <a:t> è polare</a:t>
            </a:r>
            <a:endParaRPr lang="it-IT" dirty="0"/>
          </a:p>
        </p:txBody>
      </p:sp>
      <p:sp>
        <p:nvSpPr>
          <p:cNvPr id="3" name="Segnaposto data 2"/>
          <p:cNvSpPr>
            <a:spLocks noGrp="1"/>
          </p:cNvSpPr>
          <p:nvPr>
            <p:ph type="dt" sz="half" idx="10"/>
          </p:nvPr>
        </p:nvSpPr>
        <p:spPr/>
        <p:txBody>
          <a:bodyPr/>
          <a:lstStyle/>
          <a:p>
            <a:r>
              <a:rPr lang="it-IT" smtClean="0"/>
              <a:t>28/11/2019</a:t>
            </a:r>
            <a:endParaRPr lang="it-IT"/>
          </a:p>
        </p:txBody>
      </p:sp>
      <p:sp>
        <p:nvSpPr>
          <p:cNvPr id="4" name="Segnaposto piè di pagina 3"/>
          <p:cNvSpPr>
            <a:spLocks noGrp="1"/>
          </p:cNvSpPr>
          <p:nvPr>
            <p:ph type="ftr" sz="quarter" idx="11"/>
          </p:nvPr>
        </p:nvSpPr>
        <p:spPr/>
        <p:txBody>
          <a:bodyPr/>
          <a:lstStyle/>
          <a:p>
            <a:r>
              <a:rPr lang="it-IT" smtClean="0"/>
              <a:t>091FA - BIOCHIMICA APPLICATA MEDICA  </a:t>
            </a:r>
            <a:endParaRPr lang="it-IT"/>
          </a:p>
        </p:txBody>
      </p:sp>
      <p:sp>
        <p:nvSpPr>
          <p:cNvPr id="5" name="Segnaposto numero diapositiva 4"/>
          <p:cNvSpPr>
            <a:spLocks noGrp="1"/>
          </p:cNvSpPr>
          <p:nvPr>
            <p:ph type="sldNum" sz="quarter" idx="12"/>
          </p:nvPr>
        </p:nvSpPr>
        <p:spPr/>
        <p:txBody>
          <a:bodyPr/>
          <a:lstStyle/>
          <a:p>
            <a:fld id="{C35B046D-CFEF-F140-894A-050823DE4B18}" type="slidenum">
              <a:rPr lang="it-IT" smtClean="0"/>
              <a:t>20</a:t>
            </a:fld>
            <a:endParaRPr lang="it-IT"/>
          </a:p>
        </p:txBody>
      </p:sp>
      <p:pic>
        <p:nvPicPr>
          <p:cNvPr id="10" name="Immagine 9"/>
          <p:cNvPicPr>
            <a:picLocks noChangeAspect="1"/>
          </p:cNvPicPr>
          <p:nvPr/>
        </p:nvPicPr>
        <p:blipFill>
          <a:blip r:embed="rId3"/>
          <a:stretch>
            <a:fillRect/>
          </a:stretch>
        </p:blipFill>
        <p:spPr>
          <a:xfrm>
            <a:off x="801008" y="2051070"/>
            <a:ext cx="7620000" cy="3924300"/>
          </a:xfrm>
          <a:prstGeom prst="rect">
            <a:avLst/>
          </a:prstGeom>
        </p:spPr>
      </p:pic>
    </p:spTree>
    <p:extLst>
      <p:ext uri="{BB962C8B-B14F-4D97-AF65-F5344CB8AC3E}">
        <p14:creationId xmlns:p14="http://schemas.microsoft.com/office/powerpoint/2010/main" val="351721009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2"/>
          <p:cNvSpPr txBox="1">
            <a:spLocks noChangeArrowheads="1"/>
          </p:cNvSpPr>
          <p:nvPr/>
        </p:nvSpPr>
        <p:spPr bwMode="auto">
          <a:xfrm>
            <a:off x="889000" y="5612048"/>
            <a:ext cx="7620000" cy="26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a:r>
              <a:rPr lang="en-US" sz="1100" dirty="0">
                <a:latin typeface="Verdana" charset="0"/>
              </a:rPr>
              <a:t>Figure 1</a:t>
            </a:r>
          </a:p>
        </p:txBody>
      </p:sp>
      <p:sp>
        <p:nvSpPr>
          <p:cNvPr id="2051" name="Text Box 3"/>
          <p:cNvSpPr txBox="1">
            <a:spLocks noChangeArrowheads="1"/>
          </p:cNvSpPr>
          <p:nvPr/>
        </p:nvSpPr>
        <p:spPr bwMode="auto">
          <a:xfrm>
            <a:off x="889000" y="5928506"/>
            <a:ext cx="76200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a:r>
              <a:rPr lang="en-US" sz="1000" i="1">
                <a:latin typeface="Verdana" charset="0"/>
              </a:rPr>
              <a:t>Naureen Memon</a:t>
            </a:r>
          </a:p>
        </p:txBody>
      </p:sp>
      <p:sp>
        <p:nvSpPr>
          <p:cNvPr id="2052" name="Text Box 4"/>
          <p:cNvSpPr txBox="1">
            <a:spLocks noChangeArrowheads="1"/>
          </p:cNvSpPr>
          <p:nvPr/>
        </p:nvSpPr>
        <p:spPr bwMode="auto">
          <a:xfrm>
            <a:off x="889000" y="6146611"/>
            <a:ext cx="76200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a:r>
              <a:rPr lang="en-US" sz="1000" dirty="0">
                <a:latin typeface="Verdana" charset="0"/>
              </a:rPr>
              <a:t>(2016) </a:t>
            </a:r>
            <a:r>
              <a:rPr lang="en-US" sz="1000" b="1" dirty="0">
                <a:latin typeface="Verdana" charset="0"/>
              </a:rPr>
              <a:t>79</a:t>
            </a:r>
            <a:r>
              <a:rPr lang="en-US" sz="1000" dirty="0">
                <a:latin typeface="Verdana" charset="0"/>
              </a:rPr>
              <a:t>, 378-386. doi:10.1038/pr.2015.247</a:t>
            </a:r>
          </a:p>
        </p:txBody>
      </p:sp>
      <p:pic>
        <p:nvPicPr>
          <p:cNvPr id="2053" name="Picture 5" descr="pr2015247f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000" y="1377282"/>
            <a:ext cx="7239708" cy="4551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Titolo 1"/>
          <p:cNvSpPr>
            <a:spLocks noGrp="1"/>
          </p:cNvSpPr>
          <p:nvPr>
            <p:ph type="title"/>
          </p:nvPr>
        </p:nvSpPr>
        <p:spPr>
          <a:xfrm>
            <a:off x="457200" y="274639"/>
            <a:ext cx="8229600" cy="663482"/>
          </a:xfrm>
        </p:spPr>
        <p:txBody>
          <a:bodyPr>
            <a:normAutofit fontScale="90000"/>
          </a:bodyPr>
          <a:lstStyle/>
          <a:p>
            <a:r>
              <a:rPr lang="it-IT" dirty="0" smtClean="0"/>
              <a:t>L’</a:t>
            </a:r>
            <a:r>
              <a:rPr lang="it-IT" dirty="0" err="1" smtClean="0"/>
              <a:t>uptake</a:t>
            </a:r>
            <a:r>
              <a:rPr lang="it-IT" dirty="0" smtClean="0"/>
              <a:t> epatico della bilirubina </a:t>
            </a:r>
            <a:r>
              <a:rPr lang="it-IT" dirty="0" err="1" smtClean="0"/>
              <a:t>èancora</a:t>
            </a:r>
            <a:r>
              <a:rPr lang="it-IT" dirty="0" smtClean="0"/>
              <a:t> ignoto</a:t>
            </a:r>
            <a:endParaRPr lang="it-IT" dirty="0"/>
          </a:p>
        </p:txBody>
      </p:sp>
      <p:sp>
        <p:nvSpPr>
          <p:cNvPr id="5" name="Segnaposto data 4"/>
          <p:cNvSpPr>
            <a:spLocks noGrp="1"/>
          </p:cNvSpPr>
          <p:nvPr>
            <p:ph type="dt" sz="half" idx="10"/>
          </p:nvPr>
        </p:nvSpPr>
        <p:spPr/>
        <p:txBody>
          <a:bodyPr/>
          <a:lstStyle/>
          <a:p>
            <a:r>
              <a:rPr lang="it-IT" smtClean="0"/>
              <a:t>28/11/2019</a:t>
            </a:r>
            <a:endParaRPr lang="it-IT"/>
          </a:p>
        </p:txBody>
      </p:sp>
      <p:sp>
        <p:nvSpPr>
          <p:cNvPr id="6" name="Segnaposto piè di pagina 5"/>
          <p:cNvSpPr>
            <a:spLocks noGrp="1"/>
          </p:cNvSpPr>
          <p:nvPr>
            <p:ph type="ftr" sz="quarter" idx="11"/>
          </p:nvPr>
        </p:nvSpPr>
        <p:spPr/>
        <p:txBody>
          <a:bodyPr/>
          <a:lstStyle/>
          <a:p>
            <a:r>
              <a:rPr lang="it-IT" smtClean="0"/>
              <a:t>091FA - BIOCHIMICA APPLICATA MEDICA  </a:t>
            </a:r>
            <a:endParaRPr lang="it-IT"/>
          </a:p>
        </p:txBody>
      </p:sp>
      <p:sp>
        <p:nvSpPr>
          <p:cNvPr id="7" name="Segnaposto numero diapositiva 6"/>
          <p:cNvSpPr>
            <a:spLocks noGrp="1"/>
          </p:cNvSpPr>
          <p:nvPr>
            <p:ph type="sldNum" sz="quarter" idx="12"/>
          </p:nvPr>
        </p:nvSpPr>
        <p:spPr/>
        <p:txBody>
          <a:bodyPr/>
          <a:lstStyle/>
          <a:p>
            <a:fld id="{E3F4A32D-2C56-5F49-B868-94A7269FA769}" type="slidenum">
              <a:rPr lang="it-IT" smtClean="0"/>
              <a:t>21</a:t>
            </a:fld>
            <a:endParaRPr lang="it-IT"/>
          </a:p>
        </p:txBody>
      </p:sp>
    </p:spTree>
    <p:extLst>
      <p:ext uri="{BB962C8B-B14F-4D97-AF65-F5344CB8AC3E}">
        <p14:creationId xmlns:p14="http://schemas.microsoft.com/office/powerpoint/2010/main" val="254206576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Autofit/>
          </a:bodyPr>
          <a:lstStyle/>
          <a:p>
            <a:r>
              <a:rPr lang="it-IT" sz="3200" dirty="0" smtClean="0"/>
              <a:t>I trasportatori OATP (sali biliari) non trasportano bilirubina, ma bilirubina di-</a:t>
            </a:r>
            <a:r>
              <a:rPr lang="it-IT" sz="3200" dirty="0" err="1" smtClean="0"/>
              <a:t>glucuronide</a:t>
            </a:r>
            <a:endParaRPr lang="it-IT" sz="3200" dirty="0"/>
          </a:p>
        </p:txBody>
      </p:sp>
      <p:sp>
        <p:nvSpPr>
          <p:cNvPr id="3" name="Segnaposto data 2"/>
          <p:cNvSpPr>
            <a:spLocks noGrp="1"/>
          </p:cNvSpPr>
          <p:nvPr>
            <p:ph type="dt" sz="half" idx="10"/>
          </p:nvPr>
        </p:nvSpPr>
        <p:spPr/>
        <p:txBody>
          <a:bodyPr/>
          <a:lstStyle/>
          <a:p>
            <a:r>
              <a:rPr lang="it-IT" smtClean="0"/>
              <a:t>28/11/2019</a:t>
            </a:r>
            <a:endParaRPr lang="it-IT"/>
          </a:p>
        </p:txBody>
      </p:sp>
      <p:sp>
        <p:nvSpPr>
          <p:cNvPr id="4" name="Segnaposto piè di pagina 3"/>
          <p:cNvSpPr>
            <a:spLocks noGrp="1"/>
          </p:cNvSpPr>
          <p:nvPr>
            <p:ph type="ftr" sz="quarter" idx="11"/>
          </p:nvPr>
        </p:nvSpPr>
        <p:spPr/>
        <p:txBody>
          <a:bodyPr/>
          <a:lstStyle/>
          <a:p>
            <a:r>
              <a:rPr lang="it-IT" smtClean="0"/>
              <a:t>091FA - BIOCHIMICA APPLICATA MEDICA  </a:t>
            </a:r>
            <a:endParaRPr lang="it-IT"/>
          </a:p>
        </p:txBody>
      </p:sp>
      <p:sp>
        <p:nvSpPr>
          <p:cNvPr id="5" name="Segnaposto numero diapositiva 4"/>
          <p:cNvSpPr>
            <a:spLocks noGrp="1"/>
          </p:cNvSpPr>
          <p:nvPr>
            <p:ph type="sldNum" sz="quarter" idx="12"/>
          </p:nvPr>
        </p:nvSpPr>
        <p:spPr/>
        <p:txBody>
          <a:bodyPr/>
          <a:lstStyle/>
          <a:p>
            <a:fld id="{C35B046D-CFEF-F140-894A-050823DE4B18}" type="slidenum">
              <a:rPr lang="it-IT" smtClean="0"/>
              <a:t>22</a:t>
            </a:fld>
            <a:endParaRPr lang="it-IT"/>
          </a:p>
        </p:txBody>
      </p:sp>
      <p:pic>
        <p:nvPicPr>
          <p:cNvPr id="6" name="Immagine 5"/>
          <p:cNvPicPr>
            <a:picLocks noChangeAspect="1"/>
          </p:cNvPicPr>
          <p:nvPr/>
        </p:nvPicPr>
        <p:blipFill>
          <a:blip r:embed="rId3"/>
          <a:stretch>
            <a:fillRect/>
          </a:stretch>
        </p:blipFill>
        <p:spPr>
          <a:xfrm>
            <a:off x="0" y="1806904"/>
            <a:ext cx="9144000" cy="4914571"/>
          </a:xfrm>
          <a:prstGeom prst="rect">
            <a:avLst/>
          </a:prstGeom>
        </p:spPr>
      </p:pic>
    </p:spTree>
    <p:extLst>
      <p:ext uri="{BB962C8B-B14F-4D97-AF65-F5344CB8AC3E}">
        <p14:creationId xmlns:p14="http://schemas.microsoft.com/office/powerpoint/2010/main" val="173203123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Autofit/>
          </a:bodyPr>
          <a:lstStyle/>
          <a:p>
            <a:r>
              <a:rPr lang="it-IT" sz="2400" dirty="0" smtClean="0"/>
              <a:t>La bilirubina di-</a:t>
            </a:r>
            <a:r>
              <a:rPr lang="it-IT" sz="2400" dirty="0" err="1" smtClean="0"/>
              <a:t>glucuronide</a:t>
            </a:r>
            <a:r>
              <a:rPr lang="it-IT" sz="2400" dirty="0" smtClean="0"/>
              <a:t> è trasportata sia nella bile che nel sinusoide, dove viene trasportata di nuovo nell’epatocita dai trasportatori OATP</a:t>
            </a:r>
            <a:endParaRPr lang="it-IT" sz="2400" dirty="0"/>
          </a:p>
        </p:txBody>
      </p:sp>
      <p:sp>
        <p:nvSpPr>
          <p:cNvPr id="3" name="Segnaposto data 2"/>
          <p:cNvSpPr>
            <a:spLocks noGrp="1"/>
          </p:cNvSpPr>
          <p:nvPr>
            <p:ph type="dt" sz="half" idx="10"/>
          </p:nvPr>
        </p:nvSpPr>
        <p:spPr/>
        <p:txBody>
          <a:bodyPr/>
          <a:lstStyle/>
          <a:p>
            <a:r>
              <a:rPr lang="it-IT" smtClean="0"/>
              <a:t>28/11/2019</a:t>
            </a:r>
            <a:endParaRPr lang="it-IT"/>
          </a:p>
        </p:txBody>
      </p:sp>
      <p:sp>
        <p:nvSpPr>
          <p:cNvPr id="4" name="Segnaposto piè di pagina 3"/>
          <p:cNvSpPr>
            <a:spLocks noGrp="1"/>
          </p:cNvSpPr>
          <p:nvPr>
            <p:ph type="ftr" sz="quarter" idx="11"/>
          </p:nvPr>
        </p:nvSpPr>
        <p:spPr/>
        <p:txBody>
          <a:bodyPr/>
          <a:lstStyle/>
          <a:p>
            <a:r>
              <a:rPr lang="it-IT" smtClean="0"/>
              <a:t>091FA - BIOCHIMICA APPLICATA MEDICA  </a:t>
            </a:r>
            <a:endParaRPr lang="it-IT"/>
          </a:p>
        </p:txBody>
      </p:sp>
      <p:sp>
        <p:nvSpPr>
          <p:cNvPr id="5" name="Segnaposto numero diapositiva 4"/>
          <p:cNvSpPr>
            <a:spLocks noGrp="1"/>
          </p:cNvSpPr>
          <p:nvPr>
            <p:ph type="sldNum" sz="quarter" idx="12"/>
          </p:nvPr>
        </p:nvSpPr>
        <p:spPr/>
        <p:txBody>
          <a:bodyPr/>
          <a:lstStyle/>
          <a:p>
            <a:fld id="{C35B046D-CFEF-F140-894A-050823DE4B18}" type="slidenum">
              <a:rPr lang="it-IT" smtClean="0"/>
              <a:t>23</a:t>
            </a:fld>
            <a:endParaRPr lang="it-IT"/>
          </a:p>
        </p:txBody>
      </p:sp>
      <p:pic>
        <p:nvPicPr>
          <p:cNvPr id="6" name="Immagine 5"/>
          <p:cNvPicPr>
            <a:picLocks noChangeAspect="1"/>
          </p:cNvPicPr>
          <p:nvPr/>
        </p:nvPicPr>
        <p:blipFill>
          <a:blip r:embed="rId3"/>
          <a:stretch>
            <a:fillRect/>
          </a:stretch>
        </p:blipFill>
        <p:spPr>
          <a:xfrm>
            <a:off x="0" y="1806904"/>
            <a:ext cx="9144000" cy="4914571"/>
          </a:xfrm>
          <a:prstGeom prst="rect">
            <a:avLst/>
          </a:prstGeom>
        </p:spPr>
      </p:pic>
    </p:spTree>
    <p:extLst>
      <p:ext uri="{BB962C8B-B14F-4D97-AF65-F5344CB8AC3E}">
        <p14:creationId xmlns:p14="http://schemas.microsoft.com/office/powerpoint/2010/main" val="311907459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p:txBody>
          <a:bodyPr>
            <a:normAutofit fontScale="90000"/>
          </a:bodyPr>
          <a:lstStyle/>
          <a:p>
            <a:r>
              <a:rPr lang="it-IT" dirty="0" smtClean="0"/>
              <a:t>Se il fegato non funziona bene, la bilirubina si accumula nel sangue</a:t>
            </a:r>
            <a:endParaRPr lang="it-IT" dirty="0"/>
          </a:p>
        </p:txBody>
      </p:sp>
      <p:pic>
        <p:nvPicPr>
          <p:cNvPr id="7" name="Immagine 6"/>
          <p:cNvPicPr>
            <a:picLocks noChangeAspect="1"/>
          </p:cNvPicPr>
          <p:nvPr/>
        </p:nvPicPr>
        <p:blipFill>
          <a:blip r:embed="rId2"/>
          <a:stretch>
            <a:fillRect/>
          </a:stretch>
        </p:blipFill>
        <p:spPr>
          <a:xfrm>
            <a:off x="1261251" y="2141967"/>
            <a:ext cx="1099775" cy="3372767"/>
          </a:xfrm>
          <a:prstGeom prst="rect">
            <a:avLst/>
          </a:prstGeom>
        </p:spPr>
      </p:pic>
      <p:pic>
        <p:nvPicPr>
          <p:cNvPr id="8" name="Immagine 7"/>
          <p:cNvPicPr>
            <a:picLocks noChangeAspect="1"/>
          </p:cNvPicPr>
          <p:nvPr/>
        </p:nvPicPr>
        <p:blipFill>
          <a:blip r:embed="rId3"/>
          <a:stretch>
            <a:fillRect/>
          </a:stretch>
        </p:blipFill>
        <p:spPr>
          <a:xfrm>
            <a:off x="3049303" y="2141967"/>
            <a:ext cx="1179670" cy="3372768"/>
          </a:xfrm>
          <a:prstGeom prst="rect">
            <a:avLst/>
          </a:prstGeom>
        </p:spPr>
      </p:pic>
      <p:sp>
        <p:nvSpPr>
          <p:cNvPr id="9" name="CasellaDiTesto 8"/>
          <p:cNvSpPr txBox="1"/>
          <p:nvPr/>
        </p:nvSpPr>
        <p:spPr>
          <a:xfrm>
            <a:off x="4680786" y="2141966"/>
            <a:ext cx="3790113" cy="2677656"/>
          </a:xfrm>
          <a:prstGeom prst="rect">
            <a:avLst/>
          </a:prstGeom>
          <a:noFill/>
        </p:spPr>
        <p:txBody>
          <a:bodyPr wrap="square" rtlCol="0">
            <a:spAutoFit/>
          </a:bodyPr>
          <a:lstStyle/>
          <a:p>
            <a:r>
              <a:rPr lang="it-IT" sz="2800" dirty="0" smtClean="0"/>
              <a:t>Il plasma è più giallo del normale, perché c'è più bilirubina</a:t>
            </a:r>
          </a:p>
          <a:p>
            <a:endParaRPr lang="it-IT" sz="2800" dirty="0" smtClean="0"/>
          </a:p>
          <a:p>
            <a:r>
              <a:rPr lang="it-IT" sz="2800" dirty="0" smtClean="0"/>
              <a:t>La sclera degli occhi diventa gialla </a:t>
            </a:r>
            <a:r>
              <a:rPr lang="it-IT" sz="2800" dirty="0" smtClean="0">
                <a:sym typeface="Wingdings"/>
              </a:rPr>
              <a:t></a:t>
            </a:r>
            <a:r>
              <a:rPr lang="it-IT" sz="2800" dirty="0" smtClean="0"/>
              <a:t> Ittero</a:t>
            </a:r>
            <a:endParaRPr lang="it-IT" sz="2800" dirty="0" smtClean="0"/>
          </a:p>
        </p:txBody>
      </p:sp>
      <p:pic>
        <p:nvPicPr>
          <p:cNvPr id="11" name="Immagine 10"/>
          <p:cNvPicPr>
            <a:picLocks noChangeAspect="1"/>
          </p:cNvPicPr>
          <p:nvPr/>
        </p:nvPicPr>
        <p:blipFill>
          <a:blip r:embed="rId4"/>
          <a:stretch>
            <a:fillRect/>
          </a:stretch>
        </p:blipFill>
        <p:spPr>
          <a:xfrm>
            <a:off x="4754880" y="5203575"/>
            <a:ext cx="3716020" cy="1090515"/>
          </a:xfrm>
          <a:prstGeom prst="rect">
            <a:avLst/>
          </a:prstGeom>
        </p:spPr>
      </p:pic>
      <p:sp>
        <p:nvSpPr>
          <p:cNvPr id="12" name="Segnaposto data 11"/>
          <p:cNvSpPr>
            <a:spLocks noGrp="1"/>
          </p:cNvSpPr>
          <p:nvPr>
            <p:ph type="dt" sz="half" idx="10"/>
          </p:nvPr>
        </p:nvSpPr>
        <p:spPr/>
        <p:txBody>
          <a:bodyPr/>
          <a:lstStyle/>
          <a:p>
            <a:r>
              <a:rPr lang="it-IT" smtClean="0"/>
              <a:t>28/11/2019</a:t>
            </a:r>
            <a:endParaRPr lang="it-IT"/>
          </a:p>
        </p:txBody>
      </p:sp>
      <p:sp>
        <p:nvSpPr>
          <p:cNvPr id="13" name="Segnaposto piè di pagina 12"/>
          <p:cNvSpPr>
            <a:spLocks noGrp="1"/>
          </p:cNvSpPr>
          <p:nvPr>
            <p:ph type="ftr" sz="quarter" idx="11"/>
          </p:nvPr>
        </p:nvSpPr>
        <p:spPr/>
        <p:txBody>
          <a:bodyPr/>
          <a:lstStyle/>
          <a:p>
            <a:r>
              <a:rPr lang="it-IT" smtClean="0"/>
              <a:t>091FA - BIOCHIMICA APPLICATA MEDICA  </a:t>
            </a:r>
            <a:endParaRPr lang="it-IT"/>
          </a:p>
        </p:txBody>
      </p:sp>
      <p:sp>
        <p:nvSpPr>
          <p:cNvPr id="14" name="Segnaposto numero diapositiva 13"/>
          <p:cNvSpPr>
            <a:spLocks noGrp="1"/>
          </p:cNvSpPr>
          <p:nvPr>
            <p:ph type="sldNum" sz="quarter" idx="12"/>
          </p:nvPr>
        </p:nvSpPr>
        <p:spPr/>
        <p:txBody>
          <a:bodyPr/>
          <a:lstStyle/>
          <a:p>
            <a:fld id="{D4E86038-7E8A-204F-8E10-D963E7FE9186}" type="slidenum">
              <a:rPr lang="it-IT" smtClean="0"/>
              <a:t>24</a:t>
            </a:fld>
            <a:endParaRPr lang="it-IT"/>
          </a:p>
        </p:txBody>
      </p:sp>
    </p:spTree>
    <p:extLst>
      <p:ext uri="{BB962C8B-B14F-4D97-AF65-F5344CB8AC3E}">
        <p14:creationId xmlns:p14="http://schemas.microsoft.com/office/powerpoint/2010/main" val="40517640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017390" cy="1042877"/>
          </a:xfrm>
        </p:spPr>
        <p:txBody>
          <a:bodyPr>
            <a:noAutofit/>
          </a:bodyPr>
          <a:lstStyle/>
          <a:p>
            <a:r>
              <a:rPr lang="it-IT" sz="3200" dirty="0" smtClean="0"/>
              <a:t>Il destino intestinale della bilirubina coniugata</a:t>
            </a:r>
            <a:br>
              <a:rPr lang="it-IT" sz="3200" dirty="0" smtClean="0"/>
            </a:br>
            <a:r>
              <a:rPr lang="it-IT" sz="3200" dirty="0" smtClean="0"/>
              <a:t>Si forma l’</a:t>
            </a:r>
            <a:r>
              <a:rPr lang="it-IT" sz="3200" dirty="0" err="1" smtClean="0"/>
              <a:t>urobilinogeno</a:t>
            </a:r>
            <a:endParaRPr lang="it-IT" sz="3200" dirty="0"/>
          </a:p>
        </p:txBody>
      </p:sp>
      <p:sp>
        <p:nvSpPr>
          <p:cNvPr id="8" name="Segnaposto contenuto 7"/>
          <p:cNvSpPr>
            <a:spLocks noGrp="1"/>
          </p:cNvSpPr>
          <p:nvPr>
            <p:ph idx="1"/>
          </p:nvPr>
        </p:nvSpPr>
        <p:spPr>
          <a:xfrm>
            <a:off x="457200" y="4362613"/>
            <a:ext cx="8229600" cy="1763550"/>
          </a:xfrm>
        </p:spPr>
        <p:txBody>
          <a:bodyPr>
            <a:normAutofit fontScale="85000" lnSpcReduction="20000"/>
          </a:bodyPr>
          <a:lstStyle/>
          <a:p>
            <a:r>
              <a:rPr lang="it-IT" sz="2800" b="1" dirty="0" smtClean="0"/>
              <a:t>Intestino tenue</a:t>
            </a:r>
            <a:r>
              <a:rPr lang="it-IT" sz="2800" dirty="0" smtClean="0"/>
              <a:t>:</a:t>
            </a:r>
          </a:p>
          <a:p>
            <a:pPr lvl="1"/>
            <a:r>
              <a:rPr lang="it-IT" sz="2400" dirty="0" smtClean="0"/>
              <a:t>idrolisi </a:t>
            </a:r>
            <a:r>
              <a:rPr lang="it-IT" sz="2400" dirty="0" smtClean="0">
                <a:sym typeface="Wingdings"/>
              </a:rPr>
              <a:t></a:t>
            </a:r>
            <a:r>
              <a:rPr lang="it-IT" sz="2400" dirty="0" smtClean="0"/>
              <a:t>bilirubina + </a:t>
            </a:r>
            <a:r>
              <a:rPr lang="it-IT" sz="2400" dirty="0" err="1" smtClean="0"/>
              <a:t>ac</a:t>
            </a:r>
            <a:r>
              <a:rPr lang="it-IT" sz="2400" dirty="0" smtClean="0"/>
              <a:t>. glucuronico</a:t>
            </a:r>
          </a:p>
          <a:p>
            <a:pPr lvl="1"/>
            <a:r>
              <a:rPr lang="it-IT" sz="2400" dirty="0" smtClean="0"/>
              <a:t>circolo enteroepatico della bilirubina</a:t>
            </a:r>
          </a:p>
          <a:p>
            <a:r>
              <a:rPr lang="it-IT" sz="2800" b="1" dirty="0" smtClean="0"/>
              <a:t>Colon: </a:t>
            </a:r>
          </a:p>
          <a:p>
            <a:pPr lvl="1"/>
            <a:r>
              <a:rPr lang="it-IT" sz="2400" dirty="0" smtClean="0"/>
              <a:t>riduzione </a:t>
            </a:r>
            <a:r>
              <a:rPr lang="it-IT" sz="2400" dirty="0" smtClean="0">
                <a:sym typeface="Wingdings"/>
              </a:rPr>
              <a:t> </a:t>
            </a:r>
            <a:r>
              <a:rPr lang="it-IT" sz="2400" b="1" dirty="0" err="1" smtClean="0">
                <a:sym typeface="Wingdings"/>
              </a:rPr>
              <a:t>urobilinogeno</a:t>
            </a:r>
            <a:endParaRPr lang="it-IT" sz="2400" b="1" dirty="0" smtClean="0">
              <a:sym typeface="Wingdings"/>
            </a:endParaRPr>
          </a:p>
        </p:txBody>
      </p:sp>
      <p:sp>
        <p:nvSpPr>
          <p:cNvPr id="3" name="Segnaposto data 2"/>
          <p:cNvSpPr>
            <a:spLocks noGrp="1"/>
          </p:cNvSpPr>
          <p:nvPr>
            <p:ph type="dt" sz="half" idx="10"/>
          </p:nvPr>
        </p:nvSpPr>
        <p:spPr/>
        <p:txBody>
          <a:bodyPr/>
          <a:lstStyle/>
          <a:p>
            <a:r>
              <a:rPr lang="it-IT" smtClean="0"/>
              <a:t>28/11/2019</a:t>
            </a:r>
            <a:endParaRPr lang="it-IT"/>
          </a:p>
        </p:txBody>
      </p:sp>
      <p:sp>
        <p:nvSpPr>
          <p:cNvPr id="4" name="Segnaposto piè di pagina 3"/>
          <p:cNvSpPr>
            <a:spLocks noGrp="1"/>
          </p:cNvSpPr>
          <p:nvPr>
            <p:ph type="ftr" sz="quarter" idx="11"/>
          </p:nvPr>
        </p:nvSpPr>
        <p:spPr/>
        <p:txBody>
          <a:bodyPr/>
          <a:lstStyle/>
          <a:p>
            <a:r>
              <a:rPr lang="it-IT" smtClean="0"/>
              <a:t>091FA - BIOCHIMICA APPLICATA MEDICA  </a:t>
            </a:r>
            <a:endParaRPr lang="it-IT"/>
          </a:p>
        </p:txBody>
      </p:sp>
      <p:sp>
        <p:nvSpPr>
          <p:cNvPr id="5" name="Segnaposto numero diapositiva 4"/>
          <p:cNvSpPr>
            <a:spLocks noGrp="1"/>
          </p:cNvSpPr>
          <p:nvPr>
            <p:ph type="sldNum" sz="quarter" idx="12"/>
          </p:nvPr>
        </p:nvSpPr>
        <p:spPr/>
        <p:txBody>
          <a:bodyPr/>
          <a:lstStyle/>
          <a:p>
            <a:fld id="{C35B046D-CFEF-F140-894A-050823DE4B18}" type="slidenum">
              <a:rPr lang="it-IT" smtClean="0"/>
              <a:t>25</a:t>
            </a:fld>
            <a:endParaRPr lang="it-IT"/>
          </a:p>
        </p:txBody>
      </p:sp>
      <p:pic>
        <p:nvPicPr>
          <p:cNvPr id="11" name="Immagine 10"/>
          <p:cNvPicPr>
            <a:picLocks noChangeAspect="1"/>
          </p:cNvPicPr>
          <p:nvPr/>
        </p:nvPicPr>
        <p:blipFill>
          <a:blip r:embed="rId3"/>
          <a:stretch>
            <a:fillRect/>
          </a:stretch>
        </p:blipFill>
        <p:spPr>
          <a:xfrm>
            <a:off x="588135" y="1317515"/>
            <a:ext cx="8098665" cy="3045098"/>
          </a:xfrm>
          <a:prstGeom prst="rect">
            <a:avLst/>
          </a:prstGeom>
        </p:spPr>
      </p:pic>
    </p:spTree>
    <p:extLst>
      <p:ext uri="{BB962C8B-B14F-4D97-AF65-F5344CB8AC3E}">
        <p14:creationId xmlns:p14="http://schemas.microsoft.com/office/powerpoint/2010/main" val="316551616"/>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smtClean="0"/>
              <a:t>Destino dell’</a:t>
            </a:r>
            <a:r>
              <a:rPr lang="it-IT" dirty="0" err="1" smtClean="0"/>
              <a:t>urobilinogeno</a:t>
            </a:r>
            <a:r>
              <a:rPr lang="it-IT" dirty="0" smtClean="0"/>
              <a:t/>
            </a:r>
            <a:br>
              <a:rPr lang="it-IT" dirty="0" smtClean="0"/>
            </a:br>
            <a:endParaRPr lang="it-IT" dirty="0"/>
          </a:p>
        </p:txBody>
      </p:sp>
      <p:sp>
        <p:nvSpPr>
          <p:cNvPr id="4" name="Segnaposto data 3"/>
          <p:cNvSpPr>
            <a:spLocks noGrp="1"/>
          </p:cNvSpPr>
          <p:nvPr>
            <p:ph type="dt" sz="half" idx="10"/>
          </p:nvPr>
        </p:nvSpPr>
        <p:spPr/>
        <p:txBody>
          <a:bodyPr/>
          <a:lstStyle/>
          <a:p>
            <a:r>
              <a:rPr lang="it-IT" smtClean="0"/>
              <a:t>28/11/2019</a:t>
            </a:r>
            <a:endParaRPr lang="it-IT"/>
          </a:p>
        </p:txBody>
      </p:sp>
      <p:sp>
        <p:nvSpPr>
          <p:cNvPr id="5" name="Segnaposto piè di pagina 4"/>
          <p:cNvSpPr>
            <a:spLocks noGrp="1"/>
          </p:cNvSpPr>
          <p:nvPr>
            <p:ph type="ftr" sz="quarter" idx="11"/>
          </p:nvPr>
        </p:nvSpPr>
        <p:spPr/>
        <p:txBody>
          <a:bodyPr/>
          <a:lstStyle/>
          <a:p>
            <a:r>
              <a:rPr lang="it-IT" smtClean="0"/>
              <a:t>091FA - BIOCHIMICA APPLICATA MEDICA  </a:t>
            </a:r>
            <a:endParaRPr lang="it-IT"/>
          </a:p>
        </p:txBody>
      </p:sp>
      <p:sp>
        <p:nvSpPr>
          <p:cNvPr id="6" name="Segnaposto numero diapositiva 5"/>
          <p:cNvSpPr>
            <a:spLocks noGrp="1"/>
          </p:cNvSpPr>
          <p:nvPr>
            <p:ph type="sldNum" sz="quarter" idx="12"/>
          </p:nvPr>
        </p:nvSpPr>
        <p:spPr/>
        <p:txBody>
          <a:bodyPr/>
          <a:lstStyle/>
          <a:p>
            <a:fld id="{C35B046D-CFEF-F140-894A-050823DE4B18}" type="slidenum">
              <a:rPr lang="it-IT" smtClean="0"/>
              <a:t>26</a:t>
            </a:fld>
            <a:endParaRPr lang="it-IT"/>
          </a:p>
        </p:txBody>
      </p:sp>
      <p:pic>
        <p:nvPicPr>
          <p:cNvPr id="7" name="Immagine 6"/>
          <p:cNvPicPr>
            <a:picLocks noChangeAspect="1"/>
          </p:cNvPicPr>
          <p:nvPr/>
        </p:nvPicPr>
        <p:blipFill>
          <a:blip r:embed="rId3"/>
          <a:stretch>
            <a:fillRect/>
          </a:stretch>
        </p:blipFill>
        <p:spPr>
          <a:xfrm>
            <a:off x="457200" y="1417638"/>
            <a:ext cx="8367798" cy="4708525"/>
          </a:xfrm>
          <a:prstGeom prst="rect">
            <a:avLst/>
          </a:prstGeom>
        </p:spPr>
      </p:pic>
    </p:spTree>
    <p:extLst>
      <p:ext uri="{BB962C8B-B14F-4D97-AF65-F5344CB8AC3E}">
        <p14:creationId xmlns:p14="http://schemas.microsoft.com/office/powerpoint/2010/main" val="4183143276"/>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data 2"/>
          <p:cNvSpPr>
            <a:spLocks noGrp="1"/>
          </p:cNvSpPr>
          <p:nvPr>
            <p:ph type="dt" sz="half" idx="10"/>
          </p:nvPr>
        </p:nvSpPr>
        <p:spPr/>
        <p:txBody>
          <a:bodyPr/>
          <a:lstStyle/>
          <a:p>
            <a:r>
              <a:rPr lang="it-IT" smtClean="0"/>
              <a:t>28/11/2019</a:t>
            </a:r>
            <a:endParaRPr lang="it-IT"/>
          </a:p>
        </p:txBody>
      </p:sp>
      <p:sp>
        <p:nvSpPr>
          <p:cNvPr id="4" name="Segnaposto piè di pagina 3"/>
          <p:cNvSpPr>
            <a:spLocks noGrp="1"/>
          </p:cNvSpPr>
          <p:nvPr>
            <p:ph type="ftr" sz="quarter" idx="11"/>
          </p:nvPr>
        </p:nvSpPr>
        <p:spPr/>
        <p:txBody>
          <a:bodyPr/>
          <a:lstStyle/>
          <a:p>
            <a:r>
              <a:rPr lang="it-IT" smtClean="0"/>
              <a:t>091FA - BIOCHIMICA APPLICATA MEDICA  </a:t>
            </a:r>
            <a:endParaRPr lang="it-IT"/>
          </a:p>
        </p:txBody>
      </p:sp>
      <p:sp>
        <p:nvSpPr>
          <p:cNvPr id="5" name="Segnaposto numero diapositiva 4"/>
          <p:cNvSpPr>
            <a:spLocks noGrp="1"/>
          </p:cNvSpPr>
          <p:nvPr>
            <p:ph type="sldNum" sz="quarter" idx="12"/>
          </p:nvPr>
        </p:nvSpPr>
        <p:spPr/>
        <p:txBody>
          <a:bodyPr/>
          <a:lstStyle/>
          <a:p>
            <a:fld id="{C35B046D-CFEF-F140-894A-050823DE4B18}" type="slidenum">
              <a:rPr lang="it-IT" smtClean="0"/>
              <a:t>27</a:t>
            </a:fld>
            <a:endParaRPr lang="it-IT"/>
          </a:p>
        </p:txBody>
      </p:sp>
      <p:pic>
        <p:nvPicPr>
          <p:cNvPr id="6" name="Immagine 5"/>
          <p:cNvPicPr>
            <a:picLocks noChangeAspect="1"/>
          </p:cNvPicPr>
          <p:nvPr/>
        </p:nvPicPr>
        <p:blipFill>
          <a:blip r:embed="rId3"/>
          <a:stretch>
            <a:fillRect/>
          </a:stretch>
        </p:blipFill>
        <p:spPr>
          <a:xfrm>
            <a:off x="2768600" y="0"/>
            <a:ext cx="3591182" cy="6858000"/>
          </a:xfrm>
          <a:prstGeom prst="rect">
            <a:avLst/>
          </a:prstGeom>
        </p:spPr>
      </p:pic>
    </p:spTree>
    <p:extLst>
      <p:ext uri="{BB962C8B-B14F-4D97-AF65-F5344CB8AC3E}">
        <p14:creationId xmlns:p14="http://schemas.microsoft.com/office/powerpoint/2010/main" val="367801518"/>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r>
              <a:rPr lang="it-IT" smtClean="0"/>
              <a:t>28/11/2019</a:t>
            </a:r>
            <a:endParaRPr lang="it-IT"/>
          </a:p>
        </p:txBody>
      </p:sp>
      <p:sp>
        <p:nvSpPr>
          <p:cNvPr id="5" name="Segnaposto piè di pagina 4"/>
          <p:cNvSpPr>
            <a:spLocks noGrp="1"/>
          </p:cNvSpPr>
          <p:nvPr>
            <p:ph type="ftr" sz="quarter" idx="11"/>
          </p:nvPr>
        </p:nvSpPr>
        <p:spPr/>
        <p:txBody>
          <a:bodyPr/>
          <a:lstStyle/>
          <a:p>
            <a:r>
              <a:rPr lang="it-IT" smtClean="0"/>
              <a:t>091FA - BIOCHIMICA APPLICATA MEDICA  </a:t>
            </a:r>
            <a:endParaRPr lang="it-IT"/>
          </a:p>
        </p:txBody>
      </p:sp>
      <p:sp>
        <p:nvSpPr>
          <p:cNvPr id="6" name="Segnaposto numero diapositiva 5"/>
          <p:cNvSpPr>
            <a:spLocks noGrp="1"/>
          </p:cNvSpPr>
          <p:nvPr>
            <p:ph type="sldNum" sz="quarter" idx="12"/>
          </p:nvPr>
        </p:nvSpPr>
        <p:spPr/>
        <p:txBody>
          <a:bodyPr/>
          <a:lstStyle/>
          <a:p>
            <a:fld id="{C35B046D-CFEF-F140-894A-050823DE4B18}" type="slidenum">
              <a:rPr lang="it-IT" smtClean="0"/>
              <a:t>28</a:t>
            </a:fld>
            <a:endParaRPr lang="it-IT"/>
          </a:p>
        </p:txBody>
      </p:sp>
      <p:pic>
        <p:nvPicPr>
          <p:cNvPr id="7" name="Immagine 6"/>
          <p:cNvPicPr>
            <a:picLocks noChangeAspect="1"/>
          </p:cNvPicPr>
          <p:nvPr/>
        </p:nvPicPr>
        <p:blipFill>
          <a:blip r:embed="rId3"/>
          <a:stretch>
            <a:fillRect/>
          </a:stretch>
        </p:blipFill>
        <p:spPr>
          <a:xfrm>
            <a:off x="520700" y="381000"/>
            <a:ext cx="8102600" cy="6083300"/>
          </a:xfrm>
          <a:prstGeom prst="rect">
            <a:avLst/>
          </a:prstGeom>
        </p:spPr>
      </p:pic>
    </p:spTree>
    <p:extLst>
      <p:ext uri="{BB962C8B-B14F-4D97-AF65-F5344CB8AC3E}">
        <p14:creationId xmlns:p14="http://schemas.microsoft.com/office/powerpoint/2010/main" val="3858569328"/>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7"/>
            <a:ext cx="8229600" cy="1537209"/>
          </a:xfrm>
        </p:spPr>
        <p:txBody>
          <a:bodyPr>
            <a:normAutofit fontScale="90000"/>
          </a:bodyPr>
          <a:lstStyle/>
          <a:p>
            <a:r>
              <a:rPr lang="it-IT" dirty="0"/>
              <a:t>SURPRISE </a:t>
            </a:r>
            <a:r>
              <a:rPr lang="it-IT" dirty="0" smtClean="0"/>
              <a:t/>
            </a:r>
            <a:br>
              <a:rPr lang="it-IT" dirty="0" smtClean="0"/>
            </a:br>
            <a:r>
              <a:rPr lang="it-IT" dirty="0" err="1" smtClean="0"/>
              <a:t>Bilirubin</a:t>
            </a:r>
            <a:r>
              <a:rPr lang="it-IT" dirty="0" smtClean="0"/>
              <a:t> </a:t>
            </a:r>
            <a:r>
              <a:rPr lang="it-IT" dirty="0" err="1"/>
              <a:t>protects</a:t>
            </a:r>
            <a:r>
              <a:rPr lang="it-IT" dirty="0"/>
              <a:t> </a:t>
            </a:r>
            <a:r>
              <a:rPr lang="it-IT" dirty="0" err="1"/>
              <a:t>our</a:t>
            </a:r>
            <a:r>
              <a:rPr lang="it-IT" dirty="0"/>
              <a:t> </a:t>
            </a:r>
            <a:r>
              <a:rPr lang="it-IT" dirty="0" err="1"/>
              <a:t>organs</a:t>
            </a:r>
            <a:r>
              <a:rPr lang="it-IT" dirty="0"/>
              <a:t> from </a:t>
            </a:r>
            <a:r>
              <a:rPr lang="it-IT" dirty="0" err="1"/>
              <a:t>serious</a:t>
            </a:r>
            <a:r>
              <a:rPr lang="it-IT" dirty="0"/>
              <a:t> </a:t>
            </a:r>
            <a:r>
              <a:rPr lang="it-IT" dirty="0" err="1"/>
              <a:t>illnesses</a:t>
            </a:r>
            <a:endParaRPr lang="it-IT" sz="3100" dirty="0"/>
          </a:p>
        </p:txBody>
      </p:sp>
      <p:sp>
        <p:nvSpPr>
          <p:cNvPr id="7" name="Segnaposto contenuto 6"/>
          <p:cNvSpPr>
            <a:spLocks noGrp="1"/>
          </p:cNvSpPr>
          <p:nvPr>
            <p:ph idx="1"/>
          </p:nvPr>
        </p:nvSpPr>
        <p:spPr>
          <a:xfrm>
            <a:off x="457200" y="1852493"/>
            <a:ext cx="3564984" cy="4155446"/>
          </a:xfrm>
        </p:spPr>
        <p:txBody>
          <a:bodyPr>
            <a:normAutofit/>
          </a:bodyPr>
          <a:lstStyle/>
          <a:p>
            <a:r>
              <a:rPr lang="it-IT" dirty="0" err="1"/>
              <a:t>diabetes</a:t>
            </a:r>
            <a:endParaRPr lang="it-IT" dirty="0"/>
          </a:p>
          <a:p>
            <a:r>
              <a:rPr lang="it-IT" dirty="0"/>
              <a:t>"</a:t>
            </a:r>
            <a:r>
              <a:rPr lang="it-IT" dirty="0" err="1"/>
              <a:t>fat</a:t>
            </a:r>
            <a:r>
              <a:rPr lang="it-IT" dirty="0"/>
              <a:t> </a:t>
            </a:r>
            <a:r>
              <a:rPr lang="it-IT" dirty="0" err="1"/>
              <a:t>liver</a:t>
            </a:r>
            <a:r>
              <a:rPr lang="it-IT" dirty="0"/>
              <a:t>"</a:t>
            </a:r>
          </a:p>
          <a:p>
            <a:r>
              <a:rPr lang="it-IT" dirty="0" err="1"/>
              <a:t>Chronic</a:t>
            </a:r>
            <a:r>
              <a:rPr lang="it-IT" dirty="0"/>
              <a:t> </a:t>
            </a:r>
            <a:r>
              <a:rPr lang="it-IT" dirty="0" err="1"/>
              <a:t>kidney</a:t>
            </a:r>
            <a:r>
              <a:rPr lang="it-IT" dirty="0"/>
              <a:t> </a:t>
            </a:r>
            <a:r>
              <a:rPr lang="it-IT" dirty="0" err="1"/>
              <a:t>disease</a:t>
            </a:r>
            <a:endParaRPr lang="it-IT" dirty="0"/>
          </a:p>
          <a:p>
            <a:r>
              <a:rPr lang="it-IT" dirty="0" err="1"/>
              <a:t>Chronic</a:t>
            </a:r>
            <a:r>
              <a:rPr lang="it-IT" dirty="0"/>
              <a:t> </a:t>
            </a:r>
            <a:r>
              <a:rPr lang="it-IT" dirty="0" err="1"/>
              <a:t>heart</a:t>
            </a:r>
            <a:r>
              <a:rPr lang="it-IT" dirty="0"/>
              <a:t> </a:t>
            </a:r>
            <a:r>
              <a:rPr lang="it-IT" dirty="0" err="1"/>
              <a:t>disease</a:t>
            </a:r>
            <a:endParaRPr lang="it-IT" dirty="0"/>
          </a:p>
          <a:p>
            <a:r>
              <a:rPr lang="it-IT" dirty="0" err="1"/>
              <a:t>Arteriosclerosis</a:t>
            </a:r>
            <a:endParaRPr lang="it-IT" dirty="0"/>
          </a:p>
        </p:txBody>
      </p:sp>
      <p:pic>
        <p:nvPicPr>
          <p:cNvPr id="5" name="Immagine 4"/>
          <p:cNvPicPr>
            <a:picLocks noChangeAspect="1"/>
          </p:cNvPicPr>
          <p:nvPr/>
        </p:nvPicPr>
        <p:blipFill>
          <a:blip r:embed="rId3"/>
          <a:stretch>
            <a:fillRect/>
          </a:stretch>
        </p:blipFill>
        <p:spPr>
          <a:xfrm>
            <a:off x="4022184" y="2064140"/>
            <a:ext cx="5121816" cy="3943799"/>
          </a:xfrm>
          <a:prstGeom prst="rect">
            <a:avLst/>
          </a:prstGeom>
        </p:spPr>
      </p:pic>
      <p:sp>
        <p:nvSpPr>
          <p:cNvPr id="8" name="Segnaposto data 7"/>
          <p:cNvSpPr>
            <a:spLocks noGrp="1"/>
          </p:cNvSpPr>
          <p:nvPr>
            <p:ph type="dt" sz="half" idx="10"/>
          </p:nvPr>
        </p:nvSpPr>
        <p:spPr/>
        <p:txBody>
          <a:bodyPr/>
          <a:lstStyle/>
          <a:p>
            <a:r>
              <a:rPr lang="it-IT" smtClean="0"/>
              <a:t>28/11/2019</a:t>
            </a:r>
            <a:endParaRPr lang="it-IT"/>
          </a:p>
        </p:txBody>
      </p:sp>
      <p:sp>
        <p:nvSpPr>
          <p:cNvPr id="9" name="Segnaposto piè di pagina 8"/>
          <p:cNvSpPr>
            <a:spLocks noGrp="1"/>
          </p:cNvSpPr>
          <p:nvPr>
            <p:ph type="ftr" sz="quarter" idx="11"/>
          </p:nvPr>
        </p:nvSpPr>
        <p:spPr/>
        <p:txBody>
          <a:bodyPr/>
          <a:lstStyle/>
          <a:p>
            <a:r>
              <a:rPr lang="it-IT" smtClean="0"/>
              <a:t>091FA - BIOCHIMICA APPLICATA MEDICA  </a:t>
            </a:r>
            <a:endParaRPr lang="it-IT"/>
          </a:p>
        </p:txBody>
      </p:sp>
      <p:sp>
        <p:nvSpPr>
          <p:cNvPr id="10" name="Segnaposto numero diapositiva 9"/>
          <p:cNvSpPr>
            <a:spLocks noGrp="1"/>
          </p:cNvSpPr>
          <p:nvPr>
            <p:ph type="sldNum" sz="quarter" idx="12"/>
          </p:nvPr>
        </p:nvSpPr>
        <p:spPr/>
        <p:txBody>
          <a:bodyPr/>
          <a:lstStyle/>
          <a:p>
            <a:fld id="{D4E86038-7E8A-204F-8E10-D963E7FE9186}" type="slidenum">
              <a:rPr lang="it-IT" smtClean="0"/>
              <a:t>29</a:t>
            </a:fld>
            <a:endParaRPr lang="it-IT"/>
          </a:p>
        </p:txBody>
      </p:sp>
    </p:spTree>
    <p:extLst>
      <p:ext uri="{BB962C8B-B14F-4D97-AF65-F5344CB8AC3E}">
        <p14:creationId xmlns:p14="http://schemas.microsoft.com/office/powerpoint/2010/main" val="33746764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010" y="1254914"/>
            <a:ext cx="5378086" cy="328116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099" name="Text Box 3"/>
          <p:cNvSpPr txBox="1">
            <a:spLocks noChangeArrowheads="1"/>
          </p:cNvSpPr>
          <p:nvPr/>
        </p:nvSpPr>
        <p:spPr bwMode="auto">
          <a:xfrm>
            <a:off x="3098800" y="6516688"/>
            <a:ext cx="8255000" cy="227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0"/>
                <a:cs typeface="ＭＳ Ｐゴシック"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0"/>
                <a:cs typeface="ＭＳ Ｐゴシック"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0"/>
                <a:cs typeface="ＭＳ Ｐゴシック"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0"/>
                <a:cs typeface="ＭＳ Ｐゴシック"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0"/>
                <a:cs typeface="ＭＳ Ｐゴシック" charset="0"/>
              </a:defRPr>
            </a:lvl9pPr>
          </a:lstStyle>
          <a:p>
            <a:pPr fontAlgn="base">
              <a:spcBef>
                <a:spcPct val="0"/>
              </a:spcBef>
              <a:spcAft>
                <a:spcPct val="0"/>
              </a:spcAft>
              <a:buClr>
                <a:srgbClr val="000000"/>
              </a:buClr>
              <a:buSzPct val="100000"/>
              <a:buFont typeface="Times New Roman" charset="0"/>
              <a:buNone/>
            </a:pPr>
            <a:r>
              <a:rPr lang="en-US" sz="900" i="1" dirty="0" smtClean="0">
                <a:solidFill>
                  <a:schemeClr val="bg1">
                    <a:lumMod val="50000"/>
                  </a:schemeClr>
                </a:solidFill>
              </a:rPr>
              <a:t>Mayo Clinic Proceedings</a:t>
            </a:r>
            <a:r>
              <a:rPr lang="en-US" sz="900" dirty="0" smtClean="0">
                <a:solidFill>
                  <a:schemeClr val="bg1">
                    <a:lumMod val="50000"/>
                  </a:schemeClr>
                </a:solidFill>
              </a:rPr>
              <a:t> 2014 89, 382-393DOI: (10.1016/j.mayocp.2013.11.005) </a:t>
            </a:r>
          </a:p>
        </p:txBody>
      </p:sp>
      <p:sp>
        <p:nvSpPr>
          <p:cNvPr id="4100" name="Text Box 4"/>
          <p:cNvSpPr txBox="1">
            <a:spLocks noChangeArrowheads="1"/>
          </p:cNvSpPr>
          <p:nvPr/>
        </p:nvSpPr>
        <p:spPr bwMode="auto">
          <a:xfrm>
            <a:off x="2402067" y="6064250"/>
            <a:ext cx="5556250" cy="231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ctr"/>
          <a:lstStyle>
            <a:lvl1pPr>
              <a:tabLst>
                <a:tab pos="723900" algn="l"/>
                <a:tab pos="1447800" algn="l"/>
                <a:tab pos="2171700" algn="l"/>
                <a:tab pos="2895600" algn="l"/>
                <a:tab pos="3619500" algn="l"/>
                <a:tab pos="4343400" algn="l"/>
                <a:tab pos="5067300" algn="l"/>
              </a:tabLst>
              <a:defRPr sz="1400">
                <a:solidFill>
                  <a:srgbClr val="FFFFFF"/>
                </a:solidFill>
                <a:latin typeface="Arial" charset="0"/>
                <a:ea typeface="ＭＳ Ｐゴシック" charset="0"/>
                <a:cs typeface="ＭＳ Ｐゴシック" charset="0"/>
              </a:defRPr>
            </a:lvl1pPr>
            <a:lvl2pPr>
              <a:tabLst>
                <a:tab pos="723900" algn="l"/>
                <a:tab pos="1447800" algn="l"/>
                <a:tab pos="2171700" algn="l"/>
                <a:tab pos="2895600" algn="l"/>
                <a:tab pos="3619500" algn="l"/>
                <a:tab pos="4343400" algn="l"/>
                <a:tab pos="5067300" algn="l"/>
              </a:tabLst>
              <a:defRPr sz="1400">
                <a:solidFill>
                  <a:srgbClr val="FFFFFF"/>
                </a:solidFill>
                <a:latin typeface="Arial" charset="0"/>
                <a:ea typeface="ＭＳ Ｐゴシック" charset="0"/>
                <a:cs typeface="ＭＳ Ｐゴシック" charset="0"/>
              </a:defRPr>
            </a:lvl2pPr>
            <a:lvl3pPr>
              <a:tabLst>
                <a:tab pos="723900" algn="l"/>
                <a:tab pos="1447800" algn="l"/>
                <a:tab pos="2171700" algn="l"/>
                <a:tab pos="2895600" algn="l"/>
                <a:tab pos="3619500" algn="l"/>
                <a:tab pos="4343400" algn="l"/>
                <a:tab pos="5067300" algn="l"/>
              </a:tabLst>
              <a:defRPr sz="1400">
                <a:solidFill>
                  <a:srgbClr val="FFFFFF"/>
                </a:solidFill>
                <a:latin typeface="Arial" charset="0"/>
                <a:ea typeface="ＭＳ Ｐゴシック" charset="0"/>
                <a:cs typeface="ＭＳ Ｐゴシック" charset="0"/>
              </a:defRPr>
            </a:lvl3pPr>
            <a:lvl4pPr>
              <a:tabLst>
                <a:tab pos="723900" algn="l"/>
                <a:tab pos="1447800" algn="l"/>
                <a:tab pos="2171700" algn="l"/>
                <a:tab pos="2895600" algn="l"/>
                <a:tab pos="3619500" algn="l"/>
                <a:tab pos="4343400" algn="l"/>
                <a:tab pos="5067300" algn="l"/>
              </a:tabLst>
              <a:defRPr sz="1400">
                <a:solidFill>
                  <a:srgbClr val="FFFFFF"/>
                </a:solidFill>
                <a:latin typeface="Arial" charset="0"/>
                <a:ea typeface="ＭＳ Ｐゴシック" charset="0"/>
                <a:cs typeface="ＭＳ Ｐゴシック" charset="0"/>
              </a:defRPr>
            </a:lvl4pPr>
            <a:lvl5pPr>
              <a:tabLst>
                <a:tab pos="723900" algn="l"/>
                <a:tab pos="1447800" algn="l"/>
                <a:tab pos="2171700" algn="l"/>
                <a:tab pos="2895600" algn="l"/>
                <a:tab pos="3619500" algn="l"/>
                <a:tab pos="4343400" algn="l"/>
                <a:tab pos="5067300" algn="l"/>
              </a:tabLst>
              <a:defRPr sz="1400">
                <a:solidFill>
                  <a:srgbClr val="FFFFFF"/>
                </a:solidFill>
                <a:latin typeface="Arial"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400">
                <a:solidFill>
                  <a:srgbClr val="FFFFFF"/>
                </a:solidFill>
                <a:latin typeface="Arial"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400">
                <a:solidFill>
                  <a:srgbClr val="FFFFFF"/>
                </a:solidFill>
                <a:latin typeface="Arial"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400">
                <a:solidFill>
                  <a:srgbClr val="FFFFFF"/>
                </a:solidFill>
                <a:latin typeface="Arial"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400">
                <a:solidFill>
                  <a:srgbClr val="FFFFFF"/>
                </a:solidFill>
                <a:latin typeface="Arial" charset="0"/>
                <a:ea typeface="ＭＳ Ｐゴシック" charset="0"/>
                <a:cs typeface="ＭＳ Ｐゴシック" charset="0"/>
              </a:defRPr>
            </a:lvl9pPr>
          </a:lstStyle>
          <a:p>
            <a:pPr fontAlgn="base">
              <a:spcBef>
                <a:spcPct val="0"/>
              </a:spcBef>
              <a:spcAft>
                <a:spcPct val="0"/>
              </a:spcAft>
              <a:buClr>
                <a:srgbClr val="000000"/>
              </a:buClr>
              <a:buSzPct val="100000"/>
              <a:buFont typeface="Times New Roman" charset="0"/>
              <a:buNone/>
            </a:pPr>
            <a:r>
              <a:rPr lang="en-US" sz="900" dirty="0" smtClean="0">
                <a:solidFill>
                  <a:srgbClr val="7F7F7F"/>
                </a:solidFill>
              </a:rPr>
              <a:t>Copyright © 2014 Mayo Foundation for Medical Education and Research</a:t>
            </a:r>
            <a:r>
              <a:rPr lang="en-US" sz="900" dirty="0" smtClean="0">
                <a:solidFill>
                  <a:srgbClr val="7F7F7F"/>
                </a:solidFill>
                <a:hlinkClick r:id="rId4"/>
              </a:rPr>
              <a:t> Terms and Conditions</a:t>
            </a:r>
          </a:p>
        </p:txBody>
      </p:sp>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375" y="6064250"/>
            <a:ext cx="708025" cy="7937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 name="Titolo 1"/>
          <p:cNvSpPr>
            <a:spLocks noGrp="1"/>
          </p:cNvSpPr>
          <p:nvPr>
            <p:ph type="ctrTitle"/>
          </p:nvPr>
        </p:nvSpPr>
        <p:spPr>
          <a:xfrm>
            <a:off x="376010" y="246976"/>
            <a:ext cx="8461500" cy="864593"/>
          </a:xfrm>
        </p:spPr>
        <p:txBody>
          <a:bodyPr>
            <a:noAutofit/>
          </a:bodyPr>
          <a:lstStyle/>
          <a:p>
            <a:r>
              <a:rPr lang="it-IT" sz="3200" dirty="0" smtClean="0"/>
              <a:t>Il sorprendente effetto dell’etanolo sul rischio di mortalità</a:t>
            </a:r>
            <a:endParaRPr lang="it-IT" sz="3200" b="1" dirty="0"/>
          </a:p>
        </p:txBody>
      </p:sp>
      <p:sp>
        <p:nvSpPr>
          <p:cNvPr id="3" name="Sottotitolo 2"/>
          <p:cNvSpPr>
            <a:spLocks noGrp="1"/>
          </p:cNvSpPr>
          <p:nvPr>
            <p:ph type="subTitle" idx="1"/>
          </p:nvPr>
        </p:nvSpPr>
        <p:spPr>
          <a:xfrm>
            <a:off x="787400" y="4536078"/>
            <a:ext cx="4196579" cy="1203439"/>
          </a:xfrm>
        </p:spPr>
        <p:txBody>
          <a:bodyPr>
            <a:normAutofit fontScale="92500" lnSpcReduction="20000"/>
          </a:bodyPr>
          <a:lstStyle/>
          <a:p>
            <a:r>
              <a:rPr lang="it-IT" sz="2000" dirty="0" smtClean="0">
                <a:solidFill>
                  <a:srgbClr val="000000"/>
                </a:solidFill>
              </a:rPr>
              <a:t>1 drink = 14 g of </a:t>
            </a:r>
            <a:r>
              <a:rPr lang="it-IT" sz="2000" dirty="0" err="1" smtClean="0">
                <a:solidFill>
                  <a:srgbClr val="000000"/>
                </a:solidFill>
              </a:rPr>
              <a:t>ethanol</a:t>
            </a:r>
            <a:endParaRPr lang="it-IT" sz="2000" dirty="0" smtClean="0">
              <a:solidFill>
                <a:srgbClr val="000000"/>
              </a:solidFill>
            </a:endParaRPr>
          </a:p>
          <a:p>
            <a:r>
              <a:rPr lang="it-IT" sz="2000" dirty="0" smtClean="0"/>
              <a:t>360 ml </a:t>
            </a:r>
            <a:r>
              <a:rPr lang="it-IT" sz="2000" dirty="0" err="1" smtClean="0"/>
              <a:t>beer</a:t>
            </a:r>
            <a:endParaRPr lang="it-IT" sz="2000" dirty="0" smtClean="0"/>
          </a:p>
          <a:p>
            <a:r>
              <a:rPr lang="it-IT" sz="2000" dirty="0" smtClean="0">
                <a:solidFill>
                  <a:schemeClr val="tx1"/>
                </a:solidFill>
              </a:rPr>
              <a:t>150 ml </a:t>
            </a:r>
            <a:r>
              <a:rPr lang="it-IT" sz="2000" dirty="0" err="1" smtClean="0">
                <a:solidFill>
                  <a:schemeClr val="tx1"/>
                </a:solidFill>
              </a:rPr>
              <a:t>wine</a:t>
            </a:r>
            <a:endParaRPr lang="it-IT" sz="2000" dirty="0" smtClean="0">
              <a:solidFill>
                <a:schemeClr val="tx1"/>
              </a:solidFill>
            </a:endParaRPr>
          </a:p>
          <a:p>
            <a:r>
              <a:rPr lang="it-IT" sz="2000" dirty="0" smtClean="0"/>
              <a:t>45 ml </a:t>
            </a:r>
            <a:r>
              <a:rPr lang="it-IT" sz="2000" dirty="0" err="1" smtClean="0"/>
              <a:t>spirit</a:t>
            </a:r>
            <a:endParaRPr lang="it-IT" sz="2000" dirty="0" smtClean="0"/>
          </a:p>
          <a:p>
            <a:endParaRPr lang="it-IT" sz="2000" dirty="0"/>
          </a:p>
        </p:txBody>
      </p:sp>
      <p:pic>
        <p:nvPicPr>
          <p:cNvPr id="10" name="Immagine 9"/>
          <p:cNvPicPr>
            <a:picLocks noChangeAspect="1"/>
          </p:cNvPicPr>
          <p:nvPr/>
        </p:nvPicPr>
        <p:blipFill>
          <a:blip r:embed="rId6"/>
          <a:stretch>
            <a:fillRect/>
          </a:stretch>
        </p:blipFill>
        <p:spPr>
          <a:xfrm flipH="1">
            <a:off x="1231084" y="4374769"/>
            <a:ext cx="478347" cy="943972"/>
          </a:xfrm>
          <a:prstGeom prst="rect">
            <a:avLst/>
          </a:prstGeom>
        </p:spPr>
      </p:pic>
      <p:sp>
        <p:nvSpPr>
          <p:cNvPr id="4" name="Segnaposto data 3"/>
          <p:cNvSpPr>
            <a:spLocks noGrp="1"/>
          </p:cNvSpPr>
          <p:nvPr>
            <p:ph type="dt" sz="half" idx="10"/>
          </p:nvPr>
        </p:nvSpPr>
        <p:spPr>
          <a:xfrm>
            <a:off x="728170" y="5898179"/>
            <a:ext cx="2057321" cy="805834"/>
          </a:xfrm>
        </p:spPr>
        <p:txBody>
          <a:bodyPr/>
          <a:lstStyle/>
          <a:p>
            <a:r>
              <a:rPr lang="it-IT" smtClean="0"/>
              <a:t>28/11/2019</a:t>
            </a:r>
            <a:endParaRPr lang="it-IT" dirty="0"/>
          </a:p>
        </p:txBody>
      </p:sp>
      <p:sp>
        <p:nvSpPr>
          <p:cNvPr id="5" name="Segnaposto numero diapositiva 4"/>
          <p:cNvSpPr>
            <a:spLocks noGrp="1"/>
          </p:cNvSpPr>
          <p:nvPr>
            <p:ph type="sldNum" sz="quarter" idx="12"/>
          </p:nvPr>
        </p:nvSpPr>
        <p:spPr/>
        <p:txBody>
          <a:bodyPr/>
          <a:lstStyle/>
          <a:p>
            <a:fld id="{B558C4A2-0A5D-B84C-8591-9F913B92E74F}" type="slidenum">
              <a:rPr lang="it-IT" smtClean="0"/>
              <a:t>3</a:t>
            </a:fld>
            <a:endParaRPr lang="it-IT"/>
          </a:p>
        </p:txBody>
      </p:sp>
      <p:sp>
        <p:nvSpPr>
          <p:cNvPr id="11" name="Titolo 1"/>
          <p:cNvSpPr txBox="1">
            <a:spLocks/>
          </p:cNvSpPr>
          <p:nvPr/>
        </p:nvSpPr>
        <p:spPr>
          <a:xfrm>
            <a:off x="4917767" y="2222787"/>
            <a:ext cx="4078500" cy="3095954"/>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it-IT" sz="2000" b="1" dirty="0" smtClean="0">
                <a:solidFill>
                  <a:srgbClr val="FF0000"/>
                </a:solidFill>
              </a:rPr>
              <a:t>Effetti benefici del consumo medio quotidiano</a:t>
            </a:r>
          </a:p>
          <a:p>
            <a:pPr algn="l"/>
            <a:endParaRPr lang="it-IT" sz="2000" dirty="0" smtClean="0"/>
          </a:p>
          <a:p>
            <a:pPr marL="342900" indent="-342900" algn="l">
              <a:buFont typeface="Arial"/>
              <a:buChar char="•"/>
            </a:pPr>
            <a:r>
              <a:rPr lang="it-IT" sz="2000" b="1" dirty="0" smtClean="0"/>
              <a:t>Maschi: </a:t>
            </a:r>
          </a:p>
          <a:p>
            <a:pPr algn="l"/>
            <a:r>
              <a:rPr lang="it-IT" sz="2000" b="1" dirty="0" smtClean="0"/>
              <a:t>almeno ½ drink; non più di </a:t>
            </a:r>
            <a:r>
              <a:rPr lang="it-IT" sz="2000" b="1" dirty="0" smtClean="0"/>
              <a:t>4 ½ </a:t>
            </a:r>
            <a:r>
              <a:rPr lang="it-IT" sz="2000" b="1" dirty="0" err="1" smtClean="0"/>
              <a:t>drinks</a:t>
            </a:r>
            <a:endParaRPr lang="it-IT" sz="2000" b="1" dirty="0" smtClean="0"/>
          </a:p>
          <a:p>
            <a:pPr marL="342900" indent="-342900" algn="l">
              <a:buFont typeface="Arial"/>
              <a:buChar char="•"/>
            </a:pPr>
            <a:r>
              <a:rPr lang="it-IT" sz="2000" b="1" dirty="0" smtClean="0"/>
              <a:t>Femmine</a:t>
            </a:r>
            <a:r>
              <a:rPr lang="it-IT" sz="2000" b="1" dirty="0"/>
              <a:t>: </a:t>
            </a:r>
            <a:endParaRPr lang="it-IT" sz="2000" b="1" dirty="0" smtClean="0"/>
          </a:p>
          <a:p>
            <a:pPr algn="l"/>
            <a:r>
              <a:rPr lang="it-IT" sz="2000" b="1" dirty="0" smtClean="0"/>
              <a:t>almeno </a:t>
            </a:r>
            <a:r>
              <a:rPr lang="it-IT" sz="2000" b="1" dirty="0"/>
              <a:t>½ drink; non più di </a:t>
            </a:r>
            <a:r>
              <a:rPr lang="it-IT" sz="2000" b="1" dirty="0" smtClean="0"/>
              <a:t>2 </a:t>
            </a:r>
            <a:r>
              <a:rPr lang="it-IT" sz="2000" b="1" dirty="0"/>
              <a:t>½ </a:t>
            </a:r>
            <a:r>
              <a:rPr lang="it-IT" sz="2000" b="1" dirty="0" err="1"/>
              <a:t>drinks</a:t>
            </a:r>
            <a:endParaRPr lang="it-IT" sz="2000" b="1" dirty="0"/>
          </a:p>
          <a:p>
            <a:pPr algn="l"/>
            <a:endParaRPr lang="it-IT" sz="2000" b="1" dirty="0"/>
          </a:p>
        </p:txBody>
      </p:sp>
      <p:cxnSp>
        <p:nvCxnSpPr>
          <p:cNvPr id="7" name="Connettore 2 6"/>
          <p:cNvCxnSpPr/>
          <p:nvPr/>
        </p:nvCxnSpPr>
        <p:spPr>
          <a:xfrm>
            <a:off x="1273440" y="2705100"/>
            <a:ext cx="0" cy="685800"/>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6" name="Segnaposto piè di pagina 5"/>
          <p:cNvSpPr>
            <a:spLocks noGrp="1"/>
          </p:cNvSpPr>
          <p:nvPr>
            <p:ph type="ftr" sz="quarter" idx="11"/>
          </p:nvPr>
        </p:nvSpPr>
        <p:spPr/>
        <p:txBody>
          <a:bodyPr/>
          <a:lstStyle/>
          <a:p>
            <a:r>
              <a:rPr lang="it-IT" smtClean="0"/>
              <a:t>091FA - BIOCHIMICA APPLICATA MEDICA  </a:t>
            </a:r>
            <a:endParaRPr lang="it-IT"/>
          </a:p>
        </p:txBody>
      </p:sp>
    </p:spTree>
    <p:extLst>
      <p:ext uri="{BB962C8B-B14F-4D97-AF65-F5344CB8AC3E}">
        <p14:creationId xmlns:p14="http://schemas.microsoft.com/office/powerpoint/2010/main" val="374239937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1" nodeType="clickEffect">
                                  <p:stCondLst>
                                    <p:cond delay="0"/>
                                  </p:stCondLst>
                                  <p:childTnLst>
                                    <p:set>
                                      <p:cBhvr>
                                        <p:cTn id="54"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1" nodeType="clickEffect">
                                  <p:stCondLst>
                                    <p:cond delay="0"/>
                                  </p:stCondLst>
                                  <p:childTnLst>
                                    <p:set>
                                      <p:cBhvr>
                                        <p:cTn id="58"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1" nodeType="clickEffect">
                                  <p:stCondLst>
                                    <p:cond delay="0"/>
                                  </p:stCondLst>
                                  <p:childTnLst>
                                    <p:set>
                                      <p:cBhvr>
                                        <p:cTn id="62"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1" nodeType="clickEffect">
                                  <p:stCondLst>
                                    <p:cond delay="0"/>
                                  </p:stCondLst>
                                  <p:childTnLst>
                                    <p:set>
                                      <p:cBhvr>
                                        <p:cTn id="66"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1" nodeType="clickEffect">
                                  <p:stCondLst>
                                    <p:cond delay="0"/>
                                  </p:stCondLst>
                                  <p:childTnLst>
                                    <p:set>
                                      <p:cBhvr>
                                        <p:cTn id="70"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1" grpId="0" build="p"/>
      <p:bldP spid="11" grpI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ctrTitle"/>
          </p:nvPr>
        </p:nvSpPr>
        <p:spPr/>
        <p:txBody>
          <a:bodyPr>
            <a:normAutofit/>
          </a:bodyPr>
          <a:lstStyle/>
          <a:p>
            <a:r>
              <a:rPr lang="it-IT" dirty="0" smtClean="0"/>
              <a:t>Wine, </a:t>
            </a:r>
            <a:r>
              <a:rPr lang="it-IT" dirty="0" err="1" smtClean="0"/>
              <a:t>bilirubin</a:t>
            </a:r>
            <a:r>
              <a:rPr lang="it-IT" dirty="0" smtClean="0"/>
              <a:t> and </a:t>
            </a:r>
            <a:r>
              <a:rPr lang="it-IT" dirty="0" err="1" smtClean="0"/>
              <a:t>health</a:t>
            </a:r>
            <a:endParaRPr lang="it-IT" dirty="0" smtClean="0"/>
          </a:p>
        </p:txBody>
      </p:sp>
      <p:sp>
        <p:nvSpPr>
          <p:cNvPr id="6" name="Sottotitolo 5"/>
          <p:cNvSpPr>
            <a:spLocks noGrp="1"/>
          </p:cNvSpPr>
          <p:nvPr>
            <p:ph type="subTitle" idx="1"/>
          </p:nvPr>
        </p:nvSpPr>
        <p:spPr>
          <a:xfrm>
            <a:off x="1371600" y="3886200"/>
            <a:ext cx="6400800" cy="1376680"/>
          </a:xfrm>
        </p:spPr>
        <p:txBody>
          <a:bodyPr>
            <a:noAutofit/>
          </a:bodyPr>
          <a:lstStyle/>
          <a:p>
            <a:r>
              <a:rPr lang="it-IT" sz="4400" b="1" dirty="0" err="1">
                <a:solidFill>
                  <a:srgbClr val="660066"/>
                </a:solidFill>
              </a:rPr>
              <a:t>Why</a:t>
            </a:r>
            <a:r>
              <a:rPr lang="it-IT" sz="4400" b="1" dirty="0">
                <a:solidFill>
                  <a:srgbClr val="660066"/>
                </a:solidFill>
              </a:rPr>
              <a:t> </a:t>
            </a:r>
            <a:r>
              <a:rPr lang="it-IT" sz="4400" b="1" dirty="0" err="1">
                <a:solidFill>
                  <a:srgbClr val="660066"/>
                </a:solidFill>
              </a:rPr>
              <a:t>is</a:t>
            </a:r>
            <a:r>
              <a:rPr lang="it-IT" sz="4400" b="1" dirty="0">
                <a:solidFill>
                  <a:srgbClr val="660066"/>
                </a:solidFill>
              </a:rPr>
              <a:t> a </a:t>
            </a:r>
            <a:r>
              <a:rPr lang="it-IT" sz="4400" b="1" dirty="0" err="1">
                <a:solidFill>
                  <a:srgbClr val="660066"/>
                </a:solidFill>
              </a:rPr>
              <a:t>little</a:t>
            </a:r>
            <a:r>
              <a:rPr lang="it-IT" sz="4400" b="1" dirty="0">
                <a:solidFill>
                  <a:srgbClr val="660066"/>
                </a:solidFill>
              </a:rPr>
              <a:t> </a:t>
            </a:r>
            <a:r>
              <a:rPr lang="it-IT" sz="4400" b="1" dirty="0" err="1">
                <a:solidFill>
                  <a:srgbClr val="660066"/>
                </a:solidFill>
              </a:rPr>
              <a:t>wine</a:t>
            </a:r>
            <a:r>
              <a:rPr lang="it-IT" sz="4400" b="1" dirty="0">
                <a:solidFill>
                  <a:srgbClr val="660066"/>
                </a:solidFill>
              </a:rPr>
              <a:t> </a:t>
            </a:r>
            <a:r>
              <a:rPr lang="it-IT" sz="4400" b="1" dirty="0" err="1">
                <a:solidFill>
                  <a:srgbClr val="660066"/>
                </a:solidFill>
              </a:rPr>
              <a:t>good</a:t>
            </a:r>
            <a:r>
              <a:rPr lang="it-IT" sz="4400" b="1" dirty="0">
                <a:solidFill>
                  <a:srgbClr val="660066"/>
                </a:solidFill>
              </a:rPr>
              <a:t> for </a:t>
            </a:r>
            <a:r>
              <a:rPr lang="it-IT" sz="4400" b="1" dirty="0" err="1">
                <a:solidFill>
                  <a:srgbClr val="660066"/>
                </a:solidFill>
              </a:rPr>
              <a:t>health</a:t>
            </a:r>
            <a:r>
              <a:rPr lang="it-IT" sz="4400" b="1" dirty="0">
                <a:solidFill>
                  <a:srgbClr val="660066"/>
                </a:solidFill>
              </a:rPr>
              <a:t>?</a:t>
            </a:r>
          </a:p>
        </p:txBody>
      </p:sp>
      <p:sp>
        <p:nvSpPr>
          <p:cNvPr id="2" name="Segnaposto data 1"/>
          <p:cNvSpPr>
            <a:spLocks noGrp="1"/>
          </p:cNvSpPr>
          <p:nvPr>
            <p:ph type="dt" sz="half" idx="10"/>
          </p:nvPr>
        </p:nvSpPr>
        <p:spPr/>
        <p:txBody>
          <a:bodyPr/>
          <a:lstStyle/>
          <a:p>
            <a:r>
              <a:rPr lang="it-IT" smtClean="0"/>
              <a:t>28/11/2019</a:t>
            </a:r>
            <a:endParaRPr lang="it-IT"/>
          </a:p>
        </p:txBody>
      </p:sp>
      <p:sp>
        <p:nvSpPr>
          <p:cNvPr id="3" name="Segnaposto piè di pagina 2"/>
          <p:cNvSpPr>
            <a:spLocks noGrp="1"/>
          </p:cNvSpPr>
          <p:nvPr>
            <p:ph type="ftr" sz="quarter" idx="11"/>
          </p:nvPr>
        </p:nvSpPr>
        <p:spPr/>
        <p:txBody>
          <a:bodyPr/>
          <a:lstStyle/>
          <a:p>
            <a:r>
              <a:rPr lang="it-IT" smtClean="0"/>
              <a:t>091FA - BIOCHIMICA APPLICATA MEDICA  </a:t>
            </a:r>
            <a:endParaRPr lang="it-IT"/>
          </a:p>
        </p:txBody>
      </p:sp>
      <p:sp>
        <p:nvSpPr>
          <p:cNvPr id="5" name="Segnaposto numero diapositiva 4"/>
          <p:cNvSpPr>
            <a:spLocks noGrp="1"/>
          </p:cNvSpPr>
          <p:nvPr>
            <p:ph type="sldNum" sz="quarter" idx="12"/>
          </p:nvPr>
        </p:nvSpPr>
        <p:spPr/>
        <p:txBody>
          <a:bodyPr/>
          <a:lstStyle/>
          <a:p>
            <a:fld id="{C35B046D-CFEF-F140-894A-050823DE4B18}" type="slidenum">
              <a:rPr lang="it-IT" smtClean="0"/>
              <a:t>30</a:t>
            </a:fld>
            <a:endParaRPr lang="it-IT"/>
          </a:p>
        </p:txBody>
      </p:sp>
    </p:spTree>
    <p:extLst>
      <p:ext uri="{BB962C8B-B14F-4D97-AF65-F5344CB8AC3E}">
        <p14:creationId xmlns:p14="http://schemas.microsoft.com/office/powerpoint/2010/main" val="28386295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670364"/>
            <a:ext cx="7772400" cy="2195073"/>
          </a:xfrm>
        </p:spPr>
        <p:txBody>
          <a:bodyPr>
            <a:noAutofit/>
          </a:bodyPr>
          <a:lstStyle/>
          <a:p>
            <a:r>
              <a:rPr lang="it-IT" sz="4000" dirty="0" smtClean="0"/>
              <a:t>Dipartimento di Scienze della Vita</a:t>
            </a:r>
            <a:br>
              <a:rPr lang="it-IT" sz="4000" dirty="0" smtClean="0"/>
            </a:br>
            <a:r>
              <a:rPr lang="it-IT" sz="4000" dirty="0" smtClean="0"/>
              <a:t>Linea di ricerca in biochimica nutrizionale</a:t>
            </a:r>
            <a:br>
              <a:rPr lang="it-IT" sz="4000" dirty="0" smtClean="0"/>
            </a:br>
            <a:r>
              <a:rPr lang="it-IT" sz="2800" dirty="0" err="1" smtClean="0"/>
              <a:t>https</a:t>
            </a:r>
            <a:r>
              <a:rPr lang="it-IT" sz="2800" dirty="0" smtClean="0"/>
              <a:t>://</a:t>
            </a:r>
            <a:r>
              <a:rPr lang="it-IT" sz="2800" dirty="0" err="1" smtClean="0"/>
              <a:t>dsv.units.it</a:t>
            </a:r>
            <a:r>
              <a:rPr lang="it-IT" sz="2800" dirty="0" smtClean="0"/>
              <a:t>/</a:t>
            </a:r>
            <a:r>
              <a:rPr lang="it-IT" sz="2800" dirty="0" err="1" smtClean="0"/>
              <a:t>it</a:t>
            </a:r>
            <a:r>
              <a:rPr lang="it-IT" sz="2800" dirty="0" smtClean="0"/>
              <a:t>/ricerca/ambiti/linea/7369</a:t>
            </a:r>
            <a:endParaRPr lang="it-IT" sz="4000" dirty="0"/>
          </a:p>
        </p:txBody>
      </p:sp>
      <p:sp>
        <p:nvSpPr>
          <p:cNvPr id="7" name="Sottotitolo 6"/>
          <p:cNvSpPr>
            <a:spLocks noGrp="1"/>
          </p:cNvSpPr>
          <p:nvPr>
            <p:ph type="subTitle" idx="1"/>
          </p:nvPr>
        </p:nvSpPr>
        <p:spPr>
          <a:xfrm>
            <a:off x="863600" y="3403600"/>
            <a:ext cx="7594600" cy="2032000"/>
          </a:xfrm>
          <a:solidFill>
            <a:srgbClr val="D9D9D9"/>
          </a:solidFill>
        </p:spPr>
        <p:txBody>
          <a:bodyPr>
            <a:noAutofit/>
          </a:bodyPr>
          <a:lstStyle/>
          <a:p>
            <a:r>
              <a:rPr lang="it-IT" sz="4000" dirty="0">
                <a:solidFill>
                  <a:srgbClr val="660066"/>
                </a:solidFill>
              </a:rPr>
              <a:t>Do anthocyanins slow the </a:t>
            </a:r>
            <a:r>
              <a:rPr lang="it-IT" sz="4000" dirty="0" err="1">
                <a:solidFill>
                  <a:srgbClr val="660066"/>
                </a:solidFill>
              </a:rPr>
              <a:t>hepatic</a:t>
            </a:r>
            <a:r>
              <a:rPr lang="it-IT" sz="4000" dirty="0">
                <a:solidFill>
                  <a:srgbClr val="660066"/>
                </a:solidFill>
              </a:rPr>
              <a:t> </a:t>
            </a:r>
            <a:r>
              <a:rPr lang="it-IT" sz="4000" dirty="0" err="1">
                <a:solidFill>
                  <a:srgbClr val="660066"/>
                </a:solidFill>
              </a:rPr>
              <a:t>elimination</a:t>
            </a:r>
            <a:r>
              <a:rPr lang="it-IT" sz="4000" dirty="0">
                <a:solidFill>
                  <a:srgbClr val="660066"/>
                </a:solidFill>
              </a:rPr>
              <a:t> of </a:t>
            </a:r>
            <a:r>
              <a:rPr lang="it-IT" sz="4000" dirty="0" err="1">
                <a:solidFill>
                  <a:srgbClr val="660066"/>
                </a:solidFill>
              </a:rPr>
              <a:t>bilirubin</a:t>
            </a:r>
            <a:r>
              <a:rPr lang="it-IT" sz="4000" dirty="0">
                <a:solidFill>
                  <a:srgbClr val="660066"/>
                </a:solidFill>
              </a:rPr>
              <a:t>?</a:t>
            </a:r>
          </a:p>
        </p:txBody>
      </p:sp>
      <p:sp>
        <p:nvSpPr>
          <p:cNvPr id="4" name="Segnaposto data 3"/>
          <p:cNvSpPr>
            <a:spLocks noGrp="1"/>
          </p:cNvSpPr>
          <p:nvPr>
            <p:ph type="dt" sz="half" idx="10"/>
          </p:nvPr>
        </p:nvSpPr>
        <p:spPr/>
        <p:txBody>
          <a:bodyPr/>
          <a:lstStyle/>
          <a:p>
            <a:r>
              <a:rPr lang="it-IT" smtClean="0"/>
              <a:t>28/11/2019</a:t>
            </a:r>
            <a:endParaRPr lang="it-IT"/>
          </a:p>
        </p:txBody>
      </p:sp>
      <p:sp>
        <p:nvSpPr>
          <p:cNvPr id="5" name="Segnaposto piè di pagina 4"/>
          <p:cNvSpPr>
            <a:spLocks noGrp="1"/>
          </p:cNvSpPr>
          <p:nvPr>
            <p:ph type="ftr" sz="quarter" idx="11"/>
          </p:nvPr>
        </p:nvSpPr>
        <p:spPr/>
        <p:txBody>
          <a:bodyPr/>
          <a:lstStyle/>
          <a:p>
            <a:r>
              <a:rPr lang="it-IT" smtClean="0"/>
              <a:t>091FA - BIOCHIMICA APPLICATA MEDICA  </a:t>
            </a:r>
            <a:endParaRPr lang="it-IT"/>
          </a:p>
        </p:txBody>
      </p:sp>
      <p:sp>
        <p:nvSpPr>
          <p:cNvPr id="6" name="Segnaposto numero diapositiva 5"/>
          <p:cNvSpPr>
            <a:spLocks noGrp="1"/>
          </p:cNvSpPr>
          <p:nvPr>
            <p:ph type="sldNum" sz="quarter" idx="12"/>
          </p:nvPr>
        </p:nvSpPr>
        <p:spPr/>
        <p:txBody>
          <a:bodyPr/>
          <a:lstStyle/>
          <a:p>
            <a:fld id="{D4E86038-7E8A-204F-8E10-D963E7FE9186}" type="slidenum">
              <a:rPr lang="it-IT" smtClean="0"/>
              <a:t>31</a:t>
            </a:fld>
            <a:endParaRPr lang="it-IT"/>
          </a:p>
        </p:txBody>
      </p:sp>
    </p:spTree>
    <p:extLst>
      <p:ext uri="{BB962C8B-B14F-4D97-AF65-F5344CB8AC3E}">
        <p14:creationId xmlns:p14="http://schemas.microsoft.com/office/powerpoint/2010/main" val="2328496465"/>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Experiment</a:t>
            </a:r>
            <a:endParaRPr lang="it-IT" dirty="0"/>
          </a:p>
        </p:txBody>
      </p:sp>
      <p:sp>
        <p:nvSpPr>
          <p:cNvPr id="3" name="Segnaposto contenuto 2"/>
          <p:cNvSpPr>
            <a:spLocks noGrp="1"/>
          </p:cNvSpPr>
          <p:nvPr>
            <p:ph idx="1"/>
          </p:nvPr>
        </p:nvSpPr>
        <p:spPr>
          <a:xfrm>
            <a:off x="635000" y="4597400"/>
            <a:ext cx="8509000" cy="2073275"/>
          </a:xfrm>
        </p:spPr>
        <p:txBody>
          <a:bodyPr>
            <a:normAutofit/>
          </a:bodyPr>
          <a:lstStyle/>
          <a:p>
            <a:pPr marL="514350" indent="-514350">
              <a:buFont typeface="+mj-lt"/>
              <a:buAutoNum type="arabicPeriod"/>
            </a:pPr>
            <a:r>
              <a:rPr lang="it-IT" dirty="0" err="1" smtClean="0"/>
              <a:t>Injection</a:t>
            </a:r>
            <a:r>
              <a:rPr lang="it-IT" dirty="0" smtClean="0"/>
              <a:t> A: </a:t>
            </a:r>
            <a:r>
              <a:rPr lang="it-IT" dirty="0" err="1" smtClean="0">
                <a:solidFill>
                  <a:srgbClr val="FF6600"/>
                </a:solidFill>
              </a:rPr>
              <a:t>bilirubin</a:t>
            </a:r>
            <a:r>
              <a:rPr lang="it-IT" dirty="0" smtClean="0"/>
              <a:t> alone</a:t>
            </a:r>
            <a:endParaRPr lang="it-IT" dirty="0"/>
          </a:p>
          <a:p>
            <a:pPr marL="514350" indent="-514350">
              <a:buFont typeface="+mj-lt"/>
              <a:buAutoNum type="arabicPeriod"/>
            </a:pPr>
            <a:r>
              <a:rPr lang="it-IT" dirty="0" err="1" smtClean="0"/>
              <a:t>Injection</a:t>
            </a:r>
            <a:r>
              <a:rPr lang="it-IT" dirty="0" smtClean="0"/>
              <a:t> B: </a:t>
            </a:r>
            <a:r>
              <a:rPr lang="it-IT" dirty="0" err="1" smtClean="0">
                <a:solidFill>
                  <a:srgbClr val="FF6600"/>
                </a:solidFill>
              </a:rPr>
              <a:t>bilirubin</a:t>
            </a:r>
            <a:r>
              <a:rPr lang="it-IT" dirty="0" smtClean="0"/>
              <a:t> + </a:t>
            </a:r>
            <a:r>
              <a:rPr lang="it-IT" dirty="0" smtClean="0">
                <a:solidFill>
                  <a:srgbClr val="660066"/>
                </a:solidFill>
              </a:rPr>
              <a:t>Cyanidin </a:t>
            </a:r>
            <a:r>
              <a:rPr lang="it-IT" dirty="0">
                <a:solidFill>
                  <a:srgbClr val="660066"/>
                </a:solidFill>
              </a:rPr>
              <a:t>3-glucoside </a:t>
            </a:r>
            <a:endParaRPr lang="it-IT" dirty="0" smtClean="0">
              <a:solidFill>
                <a:srgbClr val="660066"/>
              </a:solidFill>
            </a:endParaRPr>
          </a:p>
          <a:p>
            <a:pPr marL="514350" indent="-514350">
              <a:buFont typeface="+mj-lt"/>
              <a:buAutoNum type="arabicPeriod"/>
            </a:pPr>
            <a:r>
              <a:rPr lang="it-IT" dirty="0" err="1" smtClean="0"/>
              <a:t>Injection</a:t>
            </a:r>
            <a:r>
              <a:rPr lang="it-IT" dirty="0" smtClean="0"/>
              <a:t> C: </a:t>
            </a:r>
            <a:r>
              <a:rPr lang="it-IT" dirty="0" err="1" smtClean="0">
                <a:solidFill>
                  <a:srgbClr val="FF6600"/>
                </a:solidFill>
              </a:rPr>
              <a:t>bilirubin</a:t>
            </a:r>
            <a:r>
              <a:rPr lang="it-IT" dirty="0" smtClean="0"/>
              <a:t> + </a:t>
            </a:r>
            <a:r>
              <a:rPr lang="it-IT" dirty="0" err="1" smtClean="0">
                <a:solidFill>
                  <a:schemeClr val="bg1">
                    <a:lumMod val="50000"/>
                  </a:schemeClr>
                </a:solidFill>
              </a:rPr>
              <a:t>pravastatin</a:t>
            </a:r>
            <a:r>
              <a:rPr lang="it-IT" dirty="0" smtClean="0">
                <a:solidFill>
                  <a:schemeClr val="bg1">
                    <a:lumMod val="50000"/>
                  </a:schemeClr>
                </a:solidFill>
              </a:rPr>
              <a:t> </a:t>
            </a:r>
            <a:r>
              <a:rPr lang="it-IT" dirty="0" err="1" smtClean="0">
                <a:solidFill>
                  <a:schemeClr val="bg1">
                    <a:lumMod val="50000"/>
                  </a:schemeClr>
                </a:solidFill>
              </a:rPr>
              <a:t>drug</a:t>
            </a:r>
            <a:endParaRPr lang="it-IT" dirty="0">
              <a:solidFill>
                <a:schemeClr val="bg1">
                  <a:lumMod val="50000"/>
                </a:schemeClr>
              </a:solidFill>
            </a:endParaRPr>
          </a:p>
        </p:txBody>
      </p:sp>
      <p:sp>
        <p:nvSpPr>
          <p:cNvPr id="4" name="Segnaposto data 3"/>
          <p:cNvSpPr>
            <a:spLocks noGrp="1"/>
          </p:cNvSpPr>
          <p:nvPr>
            <p:ph type="dt" sz="half" idx="10"/>
          </p:nvPr>
        </p:nvSpPr>
        <p:spPr/>
        <p:txBody>
          <a:bodyPr/>
          <a:lstStyle/>
          <a:p>
            <a:r>
              <a:rPr lang="it-IT" smtClean="0"/>
              <a:t>28/11/2019</a:t>
            </a:r>
            <a:endParaRPr lang="it-IT"/>
          </a:p>
        </p:txBody>
      </p:sp>
      <p:sp>
        <p:nvSpPr>
          <p:cNvPr id="5" name="Segnaposto piè di pagina 4"/>
          <p:cNvSpPr>
            <a:spLocks noGrp="1"/>
          </p:cNvSpPr>
          <p:nvPr>
            <p:ph type="ftr" sz="quarter" idx="11"/>
          </p:nvPr>
        </p:nvSpPr>
        <p:spPr/>
        <p:txBody>
          <a:bodyPr/>
          <a:lstStyle/>
          <a:p>
            <a:r>
              <a:rPr lang="it-IT" smtClean="0"/>
              <a:t>091FA - BIOCHIMICA APPLICATA MEDICA  </a:t>
            </a:r>
            <a:endParaRPr lang="it-IT"/>
          </a:p>
        </p:txBody>
      </p:sp>
      <p:sp>
        <p:nvSpPr>
          <p:cNvPr id="6" name="Segnaposto numero diapositiva 5"/>
          <p:cNvSpPr>
            <a:spLocks noGrp="1"/>
          </p:cNvSpPr>
          <p:nvPr>
            <p:ph type="sldNum" sz="quarter" idx="12"/>
          </p:nvPr>
        </p:nvSpPr>
        <p:spPr/>
        <p:txBody>
          <a:bodyPr/>
          <a:lstStyle/>
          <a:p>
            <a:fld id="{D4E86038-7E8A-204F-8E10-D963E7FE9186}" type="slidenum">
              <a:rPr lang="it-IT" smtClean="0"/>
              <a:t>32</a:t>
            </a:fld>
            <a:endParaRPr lang="it-IT"/>
          </a:p>
        </p:txBody>
      </p:sp>
      <p:pic>
        <p:nvPicPr>
          <p:cNvPr id="8" name="Immagine 7"/>
          <p:cNvPicPr>
            <a:picLocks noChangeAspect="1"/>
          </p:cNvPicPr>
          <p:nvPr/>
        </p:nvPicPr>
        <p:blipFill>
          <a:blip r:embed="rId2"/>
          <a:stretch>
            <a:fillRect/>
          </a:stretch>
        </p:blipFill>
        <p:spPr>
          <a:xfrm>
            <a:off x="2995721" y="1417638"/>
            <a:ext cx="3021601" cy="2641600"/>
          </a:xfrm>
          <a:prstGeom prst="rect">
            <a:avLst/>
          </a:prstGeom>
        </p:spPr>
      </p:pic>
      <p:sp>
        <p:nvSpPr>
          <p:cNvPr id="9" name="CasellaDiTesto 8"/>
          <p:cNvSpPr txBox="1"/>
          <p:nvPr/>
        </p:nvSpPr>
        <p:spPr>
          <a:xfrm>
            <a:off x="6019800" y="3735904"/>
            <a:ext cx="1620957" cy="369332"/>
          </a:xfrm>
          <a:prstGeom prst="rect">
            <a:avLst/>
          </a:prstGeom>
          <a:solidFill>
            <a:srgbClr val="ED7D31"/>
          </a:solidFill>
        </p:spPr>
        <p:txBody>
          <a:bodyPr wrap="none" rtlCol="0">
            <a:spAutoFit/>
          </a:bodyPr>
          <a:lstStyle/>
          <a:p>
            <a:r>
              <a:rPr lang="it-IT" dirty="0" err="1" smtClean="0"/>
              <a:t>Bilirubin</a:t>
            </a:r>
            <a:r>
              <a:rPr lang="it-IT" dirty="0" smtClean="0"/>
              <a:t> </a:t>
            </a:r>
            <a:r>
              <a:rPr lang="it-IT" dirty="0" err="1" smtClean="0"/>
              <a:t>enters</a:t>
            </a:r>
            <a:endParaRPr lang="it-IT" dirty="0"/>
          </a:p>
        </p:txBody>
      </p:sp>
      <p:sp>
        <p:nvSpPr>
          <p:cNvPr id="10" name="CasellaDiTesto 9"/>
          <p:cNvSpPr txBox="1"/>
          <p:nvPr/>
        </p:nvSpPr>
        <p:spPr>
          <a:xfrm>
            <a:off x="5565220" y="1232972"/>
            <a:ext cx="1892803" cy="369332"/>
          </a:xfrm>
          <a:prstGeom prst="rect">
            <a:avLst/>
          </a:prstGeom>
          <a:solidFill>
            <a:schemeClr val="accent6">
              <a:lumMod val="40000"/>
              <a:lumOff val="60000"/>
            </a:schemeClr>
          </a:solidFill>
        </p:spPr>
        <p:txBody>
          <a:bodyPr wrap="none" rtlCol="0">
            <a:spAutoFit/>
          </a:bodyPr>
          <a:lstStyle/>
          <a:p>
            <a:r>
              <a:rPr lang="it-IT" dirty="0" smtClean="0"/>
              <a:t>Bilirubina </a:t>
            </a:r>
            <a:r>
              <a:rPr lang="it-IT" dirty="0" err="1" smtClean="0"/>
              <a:t>gets</a:t>
            </a:r>
            <a:r>
              <a:rPr lang="it-IT" dirty="0" smtClean="0"/>
              <a:t> out</a:t>
            </a:r>
            <a:endParaRPr lang="it-IT" dirty="0"/>
          </a:p>
        </p:txBody>
      </p:sp>
    </p:spTree>
    <p:extLst>
      <p:ext uri="{BB962C8B-B14F-4D97-AF65-F5344CB8AC3E}">
        <p14:creationId xmlns:p14="http://schemas.microsoft.com/office/powerpoint/2010/main" val="34942498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animBg="1"/>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What</a:t>
            </a:r>
            <a:r>
              <a:rPr lang="it-IT" dirty="0" smtClean="0"/>
              <a:t> </a:t>
            </a:r>
            <a:r>
              <a:rPr lang="it-IT" dirty="0" err="1" smtClean="0"/>
              <a:t>we</a:t>
            </a:r>
            <a:r>
              <a:rPr lang="it-IT" dirty="0" smtClean="0"/>
              <a:t> </a:t>
            </a:r>
            <a:r>
              <a:rPr lang="it-IT" dirty="0" err="1" smtClean="0"/>
              <a:t>expect</a:t>
            </a:r>
            <a:endParaRPr lang="it-IT" dirty="0"/>
          </a:p>
        </p:txBody>
      </p:sp>
      <p:sp>
        <p:nvSpPr>
          <p:cNvPr id="3" name="Segnaposto contenuto 2"/>
          <p:cNvSpPr>
            <a:spLocks noGrp="1"/>
          </p:cNvSpPr>
          <p:nvPr>
            <p:ph idx="1"/>
          </p:nvPr>
        </p:nvSpPr>
        <p:spPr>
          <a:xfrm>
            <a:off x="635000" y="4597400"/>
            <a:ext cx="8509000" cy="2073275"/>
          </a:xfrm>
        </p:spPr>
        <p:txBody>
          <a:bodyPr>
            <a:normAutofit/>
          </a:bodyPr>
          <a:lstStyle/>
          <a:p>
            <a:pPr marL="514350" indent="-514350">
              <a:buFont typeface="+mj-lt"/>
              <a:buAutoNum type="arabicPeriod"/>
            </a:pPr>
            <a:r>
              <a:rPr lang="it-IT" dirty="0" err="1" smtClean="0"/>
              <a:t>Injection</a:t>
            </a:r>
            <a:r>
              <a:rPr lang="it-IT" dirty="0" smtClean="0"/>
              <a:t> A: </a:t>
            </a:r>
            <a:r>
              <a:rPr lang="it-IT" dirty="0" err="1" smtClean="0">
                <a:solidFill>
                  <a:srgbClr val="FF6600"/>
                </a:solidFill>
              </a:rPr>
              <a:t>bilirubin</a:t>
            </a:r>
            <a:r>
              <a:rPr lang="it-IT" dirty="0" smtClean="0"/>
              <a:t> alone </a:t>
            </a:r>
            <a:r>
              <a:rPr lang="it-IT" dirty="0" smtClean="0">
                <a:sym typeface="Wingdings"/>
              </a:rPr>
              <a:t> </a:t>
            </a:r>
            <a:r>
              <a:rPr lang="it-IT" dirty="0" err="1" smtClean="0">
                <a:solidFill>
                  <a:srgbClr val="FF6600"/>
                </a:solidFill>
                <a:sym typeface="Wingdings"/>
              </a:rPr>
              <a:t>value</a:t>
            </a:r>
            <a:r>
              <a:rPr lang="it-IT" dirty="0" smtClean="0">
                <a:solidFill>
                  <a:srgbClr val="FF6600"/>
                </a:solidFill>
                <a:sym typeface="Wingdings"/>
              </a:rPr>
              <a:t> X</a:t>
            </a:r>
            <a:endParaRPr lang="it-IT" dirty="0">
              <a:solidFill>
                <a:srgbClr val="FF6600"/>
              </a:solidFill>
            </a:endParaRPr>
          </a:p>
          <a:p>
            <a:pPr marL="514350" indent="-514350">
              <a:buFont typeface="+mj-lt"/>
              <a:buAutoNum type="arabicPeriod"/>
            </a:pPr>
            <a:r>
              <a:rPr lang="it-IT" dirty="0" err="1" smtClean="0"/>
              <a:t>Injection</a:t>
            </a:r>
            <a:r>
              <a:rPr lang="it-IT" dirty="0" smtClean="0"/>
              <a:t> B: </a:t>
            </a:r>
            <a:r>
              <a:rPr lang="it-IT" dirty="0" err="1" smtClean="0">
                <a:solidFill>
                  <a:srgbClr val="FF6600"/>
                </a:solidFill>
              </a:rPr>
              <a:t>bilirubin</a:t>
            </a:r>
            <a:r>
              <a:rPr lang="it-IT" dirty="0" smtClean="0"/>
              <a:t> + </a:t>
            </a:r>
            <a:r>
              <a:rPr lang="it-IT" dirty="0" smtClean="0">
                <a:solidFill>
                  <a:srgbClr val="660066"/>
                </a:solidFill>
              </a:rPr>
              <a:t>C3G </a:t>
            </a:r>
            <a:r>
              <a:rPr lang="it-IT" dirty="0" smtClean="0">
                <a:solidFill>
                  <a:srgbClr val="000000"/>
                </a:solidFill>
                <a:sym typeface="Wingdings"/>
              </a:rPr>
              <a:t> </a:t>
            </a:r>
            <a:r>
              <a:rPr lang="it-IT" dirty="0" err="1">
                <a:solidFill>
                  <a:srgbClr val="FF6600"/>
                </a:solidFill>
                <a:sym typeface="Wingdings"/>
              </a:rPr>
              <a:t>valueX</a:t>
            </a:r>
            <a:r>
              <a:rPr lang="it-IT" dirty="0" err="1">
                <a:sym typeface="Wingdings"/>
              </a:rPr>
              <a:t>+Y</a:t>
            </a:r>
            <a:endParaRPr lang="it-IT" dirty="0"/>
          </a:p>
          <a:p>
            <a:pPr marL="514350" indent="-514350">
              <a:buFont typeface="+mj-lt"/>
              <a:buAutoNum type="arabicPeriod"/>
            </a:pPr>
            <a:r>
              <a:rPr lang="it-IT" dirty="0" err="1" smtClean="0"/>
              <a:t>Injection</a:t>
            </a:r>
            <a:r>
              <a:rPr lang="it-IT" dirty="0" smtClean="0"/>
              <a:t> C: </a:t>
            </a:r>
            <a:r>
              <a:rPr lang="it-IT" dirty="0" err="1" smtClean="0">
                <a:solidFill>
                  <a:srgbClr val="FF6600"/>
                </a:solidFill>
              </a:rPr>
              <a:t>bilirubin</a:t>
            </a:r>
            <a:r>
              <a:rPr lang="it-IT" dirty="0" smtClean="0"/>
              <a:t> + </a:t>
            </a:r>
            <a:r>
              <a:rPr lang="it-IT" dirty="0" err="1" smtClean="0">
                <a:solidFill>
                  <a:schemeClr val="bg1">
                    <a:lumMod val="50000"/>
                  </a:schemeClr>
                </a:solidFill>
              </a:rPr>
              <a:t>drug</a:t>
            </a:r>
            <a:r>
              <a:rPr lang="it-IT" dirty="0" smtClean="0">
                <a:solidFill>
                  <a:schemeClr val="bg1">
                    <a:lumMod val="50000"/>
                  </a:schemeClr>
                </a:solidFill>
              </a:rPr>
              <a:t> </a:t>
            </a:r>
            <a:r>
              <a:rPr lang="it-IT" dirty="0" smtClean="0">
                <a:solidFill>
                  <a:srgbClr val="000000"/>
                </a:solidFill>
                <a:sym typeface="Wingdings"/>
              </a:rPr>
              <a:t> </a:t>
            </a:r>
            <a:r>
              <a:rPr lang="it-IT" dirty="0">
                <a:solidFill>
                  <a:srgbClr val="FF6600"/>
                </a:solidFill>
                <a:sym typeface="Wingdings"/>
              </a:rPr>
              <a:t>valueX</a:t>
            </a:r>
            <a:r>
              <a:rPr lang="it-IT" dirty="0">
                <a:solidFill>
                  <a:srgbClr val="000000"/>
                </a:solidFill>
                <a:sym typeface="Wingdings"/>
              </a:rPr>
              <a:t>+0 or Y</a:t>
            </a:r>
            <a:endParaRPr lang="it-IT" dirty="0">
              <a:solidFill>
                <a:srgbClr val="000000"/>
              </a:solidFill>
            </a:endParaRPr>
          </a:p>
          <a:p>
            <a:pPr marL="514350" indent="-514350">
              <a:buFont typeface="+mj-lt"/>
              <a:buAutoNum type="arabicPeriod"/>
            </a:pPr>
            <a:endParaRPr lang="it-IT" dirty="0">
              <a:solidFill>
                <a:schemeClr val="bg1">
                  <a:lumMod val="50000"/>
                </a:schemeClr>
              </a:solidFill>
            </a:endParaRPr>
          </a:p>
        </p:txBody>
      </p:sp>
      <p:sp>
        <p:nvSpPr>
          <p:cNvPr id="4" name="Segnaposto data 3"/>
          <p:cNvSpPr>
            <a:spLocks noGrp="1"/>
          </p:cNvSpPr>
          <p:nvPr>
            <p:ph type="dt" sz="half" idx="10"/>
          </p:nvPr>
        </p:nvSpPr>
        <p:spPr/>
        <p:txBody>
          <a:bodyPr/>
          <a:lstStyle/>
          <a:p>
            <a:r>
              <a:rPr lang="it-IT" smtClean="0"/>
              <a:t>28/11/2019</a:t>
            </a:r>
            <a:endParaRPr lang="it-IT"/>
          </a:p>
        </p:txBody>
      </p:sp>
      <p:sp>
        <p:nvSpPr>
          <p:cNvPr id="5" name="Segnaposto piè di pagina 4"/>
          <p:cNvSpPr>
            <a:spLocks noGrp="1"/>
          </p:cNvSpPr>
          <p:nvPr>
            <p:ph type="ftr" sz="quarter" idx="11"/>
          </p:nvPr>
        </p:nvSpPr>
        <p:spPr/>
        <p:txBody>
          <a:bodyPr/>
          <a:lstStyle/>
          <a:p>
            <a:r>
              <a:rPr lang="it-IT" smtClean="0"/>
              <a:t>091FA - BIOCHIMICA APPLICATA MEDICA  </a:t>
            </a:r>
            <a:endParaRPr lang="it-IT"/>
          </a:p>
        </p:txBody>
      </p:sp>
      <p:sp>
        <p:nvSpPr>
          <p:cNvPr id="6" name="Segnaposto numero diapositiva 5"/>
          <p:cNvSpPr>
            <a:spLocks noGrp="1"/>
          </p:cNvSpPr>
          <p:nvPr>
            <p:ph type="sldNum" sz="quarter" idx="12"/>
          </p:nvPr>
        </p:nvSpPr>
        <p:spPr/>
        <p:txBody>
          <a:bodyPr/>
          <a:lstStyle/>
          <a:p>
            <a:fld id="{D4E86038-7E8A-204F-8E10-D963E7FE9186}" type="slidenum">
              <a:rPr lang="it-IT" smtClean="0"/>
              <a:t>33</a:t>
            </a:fld>
            <a:endParaRPr lang="it-IT"/>
          </a:p>
        </p:txBody>
      </p:sp>
      <p:pic>
        <p:nvPicPr>
          <p:cNvPr id="8" name="Immagine 7"/>
          <p:cNvPicPr>
            <a:picLocks noChangeAspect="1"/>
          </p:cNvPicPr>
          <p:nvPr/>
        </p:nvPicPr>
        <p:blipFill>
          <a:blip r:embed="rId2"/>
          <a:stretch>
            <a:fillRect/>
          </a:stretch>
        </p:blipFill>
        <p:spPr>
          <a:xfrm>
            <a:off x="2995721" y="1417638"/>
            <a:ext cx="3021601" cy="2641600"/>
          </a:xfrm>
          <a:prstGeom prst="rect">
            <a:avLst/>
          </a:prstGeom>
        </p:spPr>
      </p:pic>
      <p:sp>
        <p:nvSpPr>
          <p:cNvPr id="9" name="CasellaDiTesto 8"/>
          <p:cNvSpPr txBox="1"/>
          <p:nvPr/>
        </p:nvSpPr>
        <p:spPr>
          <a:xfrm>
            <a:off x="6019800" y="3735904"/>
            <a:ext cx="1620957" cy="369332"/>
          </a:xfrm>
          <a:prstGeom prst="rect">
            <a:avLst/>
          </a:prstGeom>
          <a:solidFill>
            <a:srgbClr val="ED7D31"/>
          </a:solidFill>
        </p:spPr>
        <p:txBody>
          <a:bodyPr wrap="none" rtlCol="0">
            <a:spAutoFit/>
          </a:bodyPr>
          <a:lstStyle/>
          <a:p>
            <a:r>
              <a:rPr lang="it-IT" dirty="0" err="1" smtClean="0"/>
              <a:t>Bilirubin</a:t>
            </a:r>
            <a:r>
              <a:rPr lang="it-IT" dirty="0" smtClean="0"/>
              <a:t> </a:t>
            </a:r>
            <a:r>
              <a:rPr lang="it-IT" dirty="0" err="1" smtClean="0"/>
              <a:t>enters</a:t>
            </a:r>
            <a:endParaRPr lang="it-IT" dirty="0"/>
          </a:p>
        </p:txBody>
      </p:sp>
      <p:sp>
        <p:nvSpPr>
          <p:cNvPr id="10" name="CasellaDiTesto 9"/>
          <p:cNvSpPr txBox="1"/>
          <p:nvPr/>
        </p:nvSpPr>
        <p:spPr>
          <a:xfrm>
            <a:off x="5565220" y="1232972"/>
            <a:ext cx="1892803" cy="369332"/>
          </a:xfrm>
          <a:prstGeom prst="rect">
            <a:avLst/>
          </a:prstGeom>
          <a:solidFill>
            <a:schemeClr val="accent6">
              <a:lumMod val="40000"/>
              <a:lumOff val="60000"/>
            </a:schemeClr>
          </a:solidFill>
        </p:spPr>
        <p:txBody>
          <a:bodyPr wrap="none" rtlCol="0">
            <a:spAutoFit/>
          </a:bodyPr>
          <a:lstStyle/>
          <a:p>
            <a:r>
              <a:rPr lang="it-IT" dirty="0" smtClean="0"/>
              <a:t>Bilirubina </a:t>
            </a:r>
            <a:r>
              <a:rPr lang="it-IT" dirty="0" err="1" smtClean="0"/>
              <a:t>gets</a:t>
            </a:r>
            <a:r>
              <a:rPr lang="it-IT" dirty="0" smtClean="0"/>
              <a:t> out</a:t>
            </a:r>
            <a:endParaRPr lang="it-IT" dirty="0"/>
          </a:p>
        </p:txBody>
      </p:sp>
    </p:spTree>
    <p:extLst>
      <p:ext uri="{BB962C8B-B14F-4D97-AF65-F5344CB8AC3E}">
        <p14:creationId xmlns:p14="http://schemas.microsoft.com/office/powerpoint/2010/main" val="19603489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766762"/>
          </a:xfrm>
        </p:spPr>
        <p:txBody>
          <a:bodyPr/>
          <a:lstStyle/>
          <a:p>
            <a:r>
              <a:rPr lang="it-IT" dirty="0" smtClean="0"/>
              <a:t>OUR DATA</a:t>
            </a:r>
            <a:endParaRPr lang="it-IT" dirty="0"/>
          </a:p>
        </p:txBody>
      </p:sp>
      <p:sp>
        <p:nvSpPr>
          <p:cNvPr id="23" name="Segnaposto contenuto 22"/>
          <p:cNvSpPr>
            <a:spLocks noGrp="1"/>
          </p:cNvSpPr>
          <p:nvPr>
            <p:ph idx="1"/>
          </p:nvPr>
        </p:nvSpPr>
        <p:spPr>
          <a:xfrm>
            <a:off x="457200" y="4664075"/>
            <a:ext cx="8229600" cy="1743075"/>
          </a:xfrm>
        </p:spPr>
        <p:txBody>
          <a:bodyPr>
            <a:normAutofit fontScale="77500" lnSpcReduction="20000"/>
          </a:bodyPr>
          <a:lstStyle/>
          <a:p>
            <a:r>
              <a:rPr lang="it-IT" dirty="0"/>
              <a:t>A: </a:t>
            </a:r>
            <a:r>
              <a:rPr lang="it-IT" dirty="0" err="1"/>
              <a:t>very</a:t>
            </a:r>
            <a:r>
              <a:rPr lang="it-IT" dirty="0"/>
              <a:t> </a:t>
            </a:r>
            <a:r>
              <a:rPr lang="it-IT" dirty="0" err="1"/>
              <a:t>little</a:t>
            </a:r>
            <a:r>
              <a:rPr lang="it-IT" dirty="0"/>
              <a:t> </a:t>
            </a:r>
            <a:r>
              <a:rPr lang="it-IT" dirty="0" err="1"/>
              <a:t>bilirubin</a:t>
            </a:r>
            <a:r>
              <a:rPr lang="it-IT" dirty="0"/>
              <a:t> </a:t>
            </a:r>
            <a:r>
              <a:rPr lang="it-IT" dirty="0" err="1"/>
              <a:t>comes</a:t>
            </a:r>
            <a:r>
              <a:rPr lang="it-IT" dirty="0"/>
              <a:t> out</a:t>
            </a:r>
          </a:p>
          <a:p>
            <a:r>
              <a:rPr lang="it-IT" dirty="0"/>
              <a:t>B: the </a:t>
            </a:r>
            <a:r>
              <a:rPr lang="it-IT" dirty="0" err="1"/>
              <a:t>anthocyanin</a:t>
            </a:r>
            <a:r>
              <a:rPr lang="it-IT" dirty="0"/>
              <a:t> </a:t>
            </a:r>
            <a:r>
              <a:rPr lang="it-IT" dirty="0" err="1" smtClean="0"/>
              <a:t>causes</a:t>
            </a:r>
            <a:r>
              <a:rPr lang="it-IT" dirty="0" smtClean="0"/>
              <a:t> more to be </a:t>
            </a:r>
            <a:r>
              <a:rPr lang="it-IT" dirty="0" err="1" smtClean="0"/>
              <a:t>released</a:t>
            </a:r>
            <a:r>
              <a:rPr lang="it-IT" dirty="0" smtClean="0"/>
              <a:t> by the </a:t>
            </a:r>
            <a:r>
              <a:rPr lang="it-IT" dirty="0" err="1"/>
              <a:t>liver</a:t>
            </a:r>
            <a:endParaRPr lang="it-IT" dirty="0"/>
          </a:p>
          <a:p>
            <a:r>
              <a:rPr lang="it-IT" dirty="0"/>
              <a:t>C: the </a:t>
            </a:r>
            <a:r>
              <a:rPr lang="it-IT" dirty="0" err="1"/>
              <a:t>drug</a:t>
            </a:r>
            <a:r>
              <a:rPr lang="it-IT" dirty="0"/>
              <a:t> </a:t>
            </a:r>
            <a:r>
              <a:rPr lang="it-IT" dirty="0" err="1"/>
              <a:t>pravastatin</a:t>
            </a:r>
            <a:r>
              <a:rPr lang="it-IT" dirty="0"/>
              <a:t> </a:t>
            </a:r>
            <a:r>
              <a:rPr lang="it-IT" dirty="0" err="1"/>
              <a:t>does</a:t>
            </a:r>
            <a:r>
              <a:rPr lang="it-IT" dirty="0"/>
              <a:t> </a:t>
            </a:r>
            <a:r>
              <a:rPr lang="it-IT" dirty="0" err="1"/>
              <a:t>not</a:t>
            </a:r>
            <a:r>
              <a:rPr lang="it-IT" dirty="0"/>
              <a:t> reduce the </a:t>
            </a:r>
            <a:r>
              <a:rPr lang="it-IT" dirty="0" err="1"/>
              <a:t>ability</a:t>
            </a:r>
            <a:r>
              <a:rPr lang="it-IT" dirty="0"/>
              <a:t> of the </a:t>
            </a:r>
            <a:r>
              <a:rPr lang="it-IT" dirty="0" err="1"/>
              <a:t>liver</a:t>
            </a:r>
            <a:r>
              <a:rPr lang="it-IT" dirty="0"/>
              <a:t> to </a:t>
            </a:r>
            <a:r>
              <a:rPr lang="it-IT" dirty="0" err="1"/>
              <a:t>absorb</a:t>
            </a:r>
            <a:r>
              <a:rPr lang="it-IT" dirty="0"/>
              <a:t> </a:t>
            </a:r>
            <a:r>
              <a:rPr lang="it-IT" dirty="0" err="1"/>
              <a:t>bilirubin</a:t>
            </a:r>
            <a:endParaRPr lang="it-IT" dirty="0"/>
          </a:p>
        </p:txBody>
      </p:sp>
      <p:sp>
        <p:nvSpPr>
          <p:cNvPr id="4" name="Segnaposto data 3"/>
          <p:cNvSpPr>
            <a:spLocks noGrp="1"/>
          </p:cNvSpPr>
          <p:nvPr>
            <p:ph type="dt" sz="half" idx="10"/>
          </p:nvPr>
        </p:nvSpPr>
        <p:spPr/>
        <p:txBody>
          <a:bodyPr/>
          <a:lstStyle/>
          <a:p>
            <a:r>
              <a:rPr lang="it-IT" smtClean="0"/>
              <a:t>28/11/2019</a:t>
            </a:r>
            <a:endParaRPr lang="it-IT"/>
          </a:p>
        </p:txBody>
      </p:sp>
      <p:sp>
        <p:nvSpPr>
          <p:cNvPr id="5" name="Segnaposto piè di pagina 4"/>
          <p:cNvSpPr>
            <a:spLocks noGrp="1"/>
          </p:cNvSpPr>
          <p:nvPr>
            <p:ph type="ftr" sz="quarter" idx="11"/>
          </p:nvPr>
        </p:nvSpPr>
        <p:spPr/>
        <p:txBody>
          <a:bodyPr/>
          <a:lstStyle/>
          <a:p>
            <a:r>
              <a:rPr lang="it-IT" smtClean="0"/>
              <a:t>091FA - BIOCHIMICA APPLICATA MEDICA  </a:t>
            </a:r>
            <a:endParaRPr lang="it-IT"/>
          </a:p>
        </p:txBody>
      </p:sp>
      <p:sp>
        <p:nvSpPr>
          <p:cNvPr id="6" name="Segnaposto numero diapositiva 5"/>
          <p:cNvSpPr>
            <a:spLocks noGrp="1"/>
          </p:cNvSpPr>
          <p:nvPr>
            <p:ph type="sldNum" sz="quarter" idx="12"/>
          </p:nvPr>
        </p:nvSpPr>
        <p:spPr/>
        <p:txBody>
          <a:bodyPr/>
          <a:lstStyle/>
          <a:p>
            <a:fld id="{D4E86038-7E8A-204F-8E10-D963E7FE9186}" type="slidenum">
              <a:rPr lang="it-IT" smtClean="0"/>
              <a:t>34</a:t>
            </a:fld>
            <a:endParaRPr lang="it-IT"/>
          </a:p>
        </p:txBody>
      </p:sp>
      <p:sp>
        <p:nvSpPr>
          <p:cNvPr id="14" name="CasellaDiTesto 13"/>
          <p:cNvSpPr txBox="1"/>
          <p:nvPr/>
        </p:nvSpPr>
        <p:spPr>
          <a:xfrm>
            <a:off x="17619661" y="31628512"/>
            <a:ext cx="659155" cy="1107996"/>
          </a:xfrm>
          <a:prstGeom prst="rect">
            <a:avLst/>
          </a:prstGeom>
          <a:solidFill>
            <a:schemeClr val="accent2">
              <a:lumMod val="40000"/>
              <a:lumOff val="60000"/>
            </a:schemeClr>
          </a:solidFill>
        </p:spPr>
        <p:txBody>
          <a:bodyPr wrap="none" rtlCol="0">
            <a:spAutoFit/>
          </a:bodyPr>
          <a:lstStyle/>
          <a:p>
            <a:r>
              <a:rPr lang="it-IT" sz="6600" b="1" dirty="0"/>
              <a:t>B</a:t>
            </a:r>
          </a:p>
        </p:txBody>
      </p:sp>
      <p:sp>
        <p:nvSpPr>
          <p:cNvPr id="16" name="CasellaDiTesto 15"/>
          <p:cNvSpPr txBox="1"/>
          <p:nvPr/>
        </p:nvSpPr>
        <p:spPr>
          <a:xfrm>
            <a:off x="20899072" y="31666612"/>
            <a:ext cx="659155" cy="1107996"/>
          </a:xfrm>
          <a:prstGeom prst="rect">
            <a:avLst/>
          </a:prstGeom>
          <a:solidFill>
            <a:schemeClr val="accent2">
              <a:lumMod val="40000"/>
              <a:lumOff val="60000"/>
            </a:schemeClr>
          </a:solidFill>
        </p:spPr>
        <p:txBody>
          <a:bodyPr wrap="none" rtlCol="0">
            <a:spAutoFit/>
          </a:bodyPr>
          <a:lstStyle/>
          <a:p>
            <a:r>
              <a:rPr lang="it-IT" sz="6600" b="1" dirty="0"/>
              <a:t>B</a:t>
            </a:r>
          </a:p>
        </p:txBody>
      </p:sp>
      <p:sp>
        <p:nvSpPr>
          <p:cNvPr id="18" name="CasellaDiTesto 17"/>
          <p:cNvSpPr txBox="1"/>
          <p:nvPr/>
        </p:nvSpPr>
        <p:spPr>
          <a:xfrm>
            <a:off x="18848329" y="36024758"/>
            <a:ext cx="697627" cy="1107996"/>
          </a:xfrm>
          <a:prstGeom prst="rect">
            <a:avLst/>
          </a:prstGeom>
          <a:solidFill>
            <a:srgbClr val="FFC000"/>
          </a:solidFill>
        </p:spPr>
        <p:txBody>
          <a:bodyPr wrap="none" rtlCol="0">
            <a:spAutoFit/>
          </a:bodyPr>
          <a:lstStyle/>
          <a:p>
            <a:r>
              <a:rPr lang="it-IT" sz="6600" b="1" dirty="0"/>
              <a:t>A</a:t>
            </a:r>
          </a:p>
        </p:txBody>
      </p:sp>
      <p:sp>
        <p:nvSpPr>
          <p:cNvPr id="21" name="CasellaDiTesto 20"/>
          <p:cNvSpPr txBox="1"/>
          <p:nvPr/>
        </p:nvSpPr>
        <p:spPr>
          <a:xfrm>
            <a:off x="22246073" y="35986318"/>
            <a:ext cx="631904" cy="1107996"/>
          </a:xfrm>
          <a:prstGeom prst="rect">
            <a:avLst/>
          </a:prstGeom>
          <a:solidFill>
            <a:schemeClr val="accent4"/>
          </a:solidFill>
        </p:spPr>
        <p:txBody>
          <a:bodyPr wrap="none" rtlCol="0">
            <a:spAutoFit/>
          </a:bodyPr>
          <a:lstStyle/>
          <a:p>
            <a:r>
              <a:rPr lang="it-IT" sz="6600" b="1" dirty="0"/>
              <a:t>C</a:t>
            </a:r>
          </a:p>
        </p:txBody>
      </p:sp>
      <p:pic>
        <p:nvPicPr>
          <p:cNvPr id="22" name="Immagine 21"/>
          <p:cNvPicPr>
            <a:picLocks noChangeAspect="1"/>
          </p:cNvPicPr>
          <p:nvPr/>
        </p:nvPicPr>
        <p:blipFill>
          <a:blip r:embed="rId2"/>
          <a:stretch>
            <a:fillRect/>
          </a:stretch>
        </p:blipFill>
        <p:spPr>
          <a:xfrm>
            <a:off x="0" y="1112838"/>
            <a:ext cx="9144000" cy="3360658"/>
          </a:xfrm>
          <a:prstGeom prst="rect">
            <a:avLst/>
          </a:prstGeom>
        </p:spPr>
      </p:pic>
    </p:spTree>
    <p:extLst>
      <p:ext uri="{BB962C8B-B14F-4D97-AF65-F5344CB8AC3E}">
        <p14:creationId xmlns:p14="http://schemas.microsoft.com/office/powerpoint/2010/main" val="7942714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ctrTitle"/>
          </p:nvPr>
        </p:nvSpPr>
        <p:spPr/>
        <p:txBody>
          <a:bodyPr>
            <a:normAutofit/>
          </a:bodyPr>
          <a:lstStyle/>
          <a:p>
            <a:r>
              <a:rPr lang="it-IT" dirty="0" smtClean="0"/>
              <a:t>Microbiota intestinale</a:t>
            </a:r>
            <a:endParaRPr lang="it-IT" dirty="0"/>
          </a:p>
        </p:txBody>
      </p:sp>
      <p:sp>
        <p:nvSpPr>
          <p:cNvPr id="8" name="Sottotitolo 7"/>
          <p:cNvSpPr>
            <a:spLocks noGrp="1"/>
          </p:cNvSpPr>
          <p:nvPr>
            <p:ph type="subTitle" idx="1"/>
          </p:nvPr>
        </p:nvSpPr>
        <p:spPr/>
        <p:txBody>
          <a:bodyPr/>
          <a:lstStyle/>
          <a:p>
            <a:endParaRPr lang="it-IT"/>
          </a:p>
        </p:txBody>
      </p:sp>
      <p:sp>
        <p:nvSpPr>
          <p:cNvPr id="4" name="Segnaposto data 3"/>
          <p:cNvSpPr>
            <a:spLocks noGrp="1"/>
          </p:cNvSpPr>
          <p:nvPr>
            <p:ph type="dt" sz="half" idx="10"/>
          </p:nvPr>
        </p:nvSpPr>
        <p:spPr/>
        <p:txBody>
          <a:bodyPr/>
          <a:lstStyle/>
          <a:p>
            <a:r>
              <a:rPr lang="it-IT" smtClean="0"/>
              <a:t>28/11/2019</a:t>
            </a:r>
            <a:endParaRPr lang="it-IT"/>
          </a:p>
        </p:txBody>
      </p:sp>
      <p:sp>
        <p:nvSpPr>
          <p:cNvPr id="5" name="Segnaposto piè di pagina 4"/>
          <p:cNvSpPr>
            <a:spLocks noGrp="1"/>
          </p:cNvSpPr>
          <p:nvPr>
            <p:ph type="ftr" sz="quarter" idx="11"/>
          </p:nvPr>
        </p:nvSpPr>
        <p:spPr/>
        <p:txBody>
          <a:bodyPr/>
          <a:lstStyle/>
          <a:p>
            <a:r>
              <a:rPr lang="it-IT" smtClean="0"/>
              <a:t>091FA - BIOCHIMICA APPLICATA MEDICA  </a:t>
            </a:r>
            <a:endParaRPr lang="it-IT"/>
          </a:p>
        </p:txBody>
      </p:sp>
      <p:sp>
        <p:nvSpPr>
          <p:cNvPr id="6" name="Segnaposto numero diapositiva 5"/>
          <p:cNvSpPr>
            <a:spLocks noGrp="1"/>
          </p:cNvSpPr>
          <p:nvPr>
            <p:ph type="sldNum" sz="quarter" idx="12"/>
          </p:nvPr>
        </p:nvSpPr>
        <p:spPr/>
        <p:txBody>
          <a:bodyPr/>
          <a:lstStyle/>
          <a:p>
            <a:fld id="{C35B046D-CFEF-F140-894A-050823DE4B18}" type="slidenum">
              <a:rPr lang="it-IT" smtClean="0"/>
              <a:t>35</a:t>
            </a:fld>
            <a:endParaRPr lang="it-IT"/>
          </a:p>
        </p:txBody>
      </p:sp>
    </p:spTree>
    <p:extLst>
      <p:ext uri="{BB962C8B-B14F-4D97-AF65-F5344CB8AC3E}">
        <p14:creationId xmlns:p14="http://schemas.microsoft.com/office/powerpoint/2010/main" val="19504090"/>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p:txBody>
          <a:bodyPr>
            <a:normAutofit/>
          </a:bodyPr>
          <a:lstStyle/>
          <a:p>
            <a:pPr algn="ctr"/>
            <a:r>
              <a:rPr lang="it-IT" dirty="0" smtClean="0"/>
              <a:t>Definizioni</a:t>
            </a:r>
            <a:endParaRPr lang="it-IT" dirty="0"/>
          </a:p>
        </p:txBody>
      </p:sp>
      <p:sp>
        <p:nvSpPr>
          <p:cNvPr id="9" name="Segnaposto contenuto 8"/>
          <p:cNvSpPr>
            <a:spLocks noGrp="1"/>
          </p:cNvSpPr>
          <p:nvPr>
            <p:ph idx="1"/>
          </p:nvPr>
        </p:nvSpPr>
        <p:spPr>
          <a:ln>
            <a:solidFill>
              <a:srgbClr val="A6A6A6"/>
            </a:solidFill>
          </a:ln>
        </p:spPr>
        <p:txBody>
          <a:bodyPr>
            <a:normAutofit/>
          </a:bodyPr>
          <a:lstStyle/>
          <a:p>
            <a:pPr marL="0" indent="0" algn="ctr">
              <a:buNone/>
            </a:pPr>
            <a:r>
              <a:rPr lang="it-IT" b="1" dirty="0" smtClean="0"/>
              <a:t>MICROBIOTA INTESTINALE </a:t>
            </a:r>
          </a:p>
          <a:p>
            <a:pPr marL="0" indent="0" algn="ctr">
              <a:buNone/>
            </a:pPr>
            <a:r>
              <a:rPr lang="it-IT" dirty="0" smtClean="0"/>
              <a:t>La comunità microbica che vive nell’intestino</a:t>
            </a:r>
          </a:p>
          <a:p>
            <a:pPr marL="0" indent="0" algn="ctr">
              <a:buNone/>
            </a:pPr>
            <a:r>
              <a:rPr lang="it-IT" dirty="0" smtClean="0"/>
              <a:t>composta da batteri, archea ed eucarioti</a:t>
            </a:r>
          </a:p>
          <a:p>
            <a:pPr marL="0" indent="0" algn="ctr">
              <a:buNone/>
            </a:pPr>
            <a:endParaRPr lang="it-IT" dirty="0"/>
          </a:p>
          <a:p>
            <a:pPr marL="0" indent="0" algn="ctr">
              <a:buNone/>
            </a:pPr>
            <a:r>
              <a:rPr lang="it-IT" dirty="0" smtClean="0"/>
              <a:t>MICROBIOMA</a:t>
            </a:r>
          </a:p>
          <a:p>
            <a:pPr marL="0" indent="0" algn="ctr">
              <a:buNone/>
            </a:pPr>
            <a:r>
              <a:rPr lang="it-IT" dirty="0" smtClean="0"/>
              <a:t>Tutti i geni del microbiota</a:t>
            </a:r>
            <a:endParaRPr lang="it-IT" dirty="0"/>
          </a:p>
        </p:txBody>
      </p:sp>
      <p:sp>
        <p:nvSpPr>
          <p:cNvPr id="2" name="Segnaposto data 1"/>
          <p:cNvSpPr>
            <a:spLocks noGrp="1"/>
          </p:cNvSpPr>
          <p:nvPr>
            <p:ph type="dt" sz="half" idx="10"/>
          </p:nvPr>
        </p:nvSpPr>
        <p:spPr/>
        <p:txBody>
          <a:bodyPr/>
          <a:lstStyle/>
          <a:p>
            <a:r>
              <a:rPr lang="it-IT" smtClean="0"/>
              <a:t>28/11/2019</a:t>
            </a:r>
            <a:endParaRPr lang="it-IT"/>
          </a:p>
        </p:txBody>
      </p:sp>
      <p:sp>
        <p:nvSpPr>
          <p:cNvPr id="3" name="Segnaposto piè di pagina 2"/>
          <p:cNvSpPr>
            <a:spLocks noGrp="1"/>
          </p:cNvSpPr>
          <p:nvPr>
            <p:ph type="ftr" sz="quarter" idx="11"/>
          </p:nvPr>
        </p:nvSpPr>
        <p:spPr/>
        <p:txBody>
          <a:bodyPr/>
          <a:lstStyle/>
          <a:p>
            <a:r>
              <a:rPr lang="it-IT" smtClean="0"/>
              <a:t>091FA - BIOCHIMICA APPLICATA MEDICA  </a:t>
            </a:r>
            <a:endParaRPr lang="it-IT"/>
          </a:p>
        </p:txBody>
      </p:sp>
      <p:sp>
        <p:nvSpPr>
          <p:cNvPr id="4" name="Segnaposto numero diapositiva 3"/>
          <p:cNvSpPr>
            <a:spLocks noGrp="1"/>
          </p:cNvSpPr>
          <p:nvPr>
            <p:ph type="sldNum" sz="quarter" idx="12"/>
          </p:nvPr>
        </p:nvSpPr>
        <p:spPr/>
        <p:txBody>
          <a:bodyPr/>
          <a:lstStyle/>
          <a:p>
            <a:fld id="{C35B046D-CFEF-F140-894A-050823DE4B18}" type="slidenum">
              <a:rPr lang="it-IT" smtClean="0"/>
              <a:t>36</a:t>
            </a:fld>
            <a:endParaRPr lang="it-IT"/>
          </a:p>
        </p:txBody>
      </p:sp>
    </p:spTree>
    <p:extLst>
      <p:ext uri="{BB962C8B-B14F-4D97-AF65-F5344CB8AC3E}">
        <p14:creationId xmlns:p14="http://schemas.microsoft.com/office/powerpoint/2010/main" val="2473606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87029" y="311456"/>
            <a:ext cx="8065736" cy="1288744"/>
          </a:xfrm>
        </p:spPr>
        <p:txBody>
          <a:bodyPr>
            <a:noAutofit/>
          </a:bodyPr>
          <a:lstStyle/>
          <a:p>
            <a:pPr algn="ctr"/>
            <a:r>
              <a:rPr lang="it-IT" sz="3200" dirty="0" smtClean="0"/>
              <a:t>I numeri del microbiota </a:t>
            </a:r>
            <a:r>
              <a:rPr lang="it-IT" sz="3200" dirty="0" smtClean="0"/>
              <a:t>intestinale</a:t>
            </a:r>
            <a:br>
              <a:rPr lang="it-IT" sz="3200" dirty="0" smtClean="0"/>
            </a:br>
            <a:r>
              <a:rPr lang="it-IT" sz="3200" dirty="0" smtClean="0"/>
              <a:t>-1-</a:t>
            </a:r>
            <a:endParaRPr lang="it-IT" sz="3200" dirty="0"/>
          </a:p>
        </p:txBody>
      </p:sp>
      <p:sp>
        <p:nvSpPr>
          <p:cNvPr id="3" name="Segnaposto contenuto 2"/>
          <p:cNvSpPr>
            <a:spLocks noGrp="1"/>
          </p:cNvSpPr>
          <p:nvPr>
            <p:ph idx="1"/>
          </p:nvPr>
        </p:nvSpPr>
        <p:spPr>
          <a:ln>
            <a:solidFill>
              <a:srgbClr val="A6A6A6"/>
            </a:solidFill>
          </a:ln>
        </p:spPr>
        <p:txBody>
          <a:bodyPr>
            <a:normAutofit lnSpcReduction="10000"/>
          </a:bodyPr>
          <a:lstStyle/>
          <a:p>
            <a:pPr marL="0" indent="0" algn="ctr">
              <a:buNone/>
            </a:pPr>
            <a:r>
              <a:rPr lang="it-IT" b="1" dirty="0" smtClean="0"/>
              <a:t>Ci sono più cellule microbiche nell'intestino che cellule umane nel nostro corpo</a:t>
            </a:r>
          </a:p>
          <a:p>
            <a:r>
              <a:rPr lang="it-IT" dirty="0" smtClean="0"/>
              <a:t>Circa 1.200 diverse specie batteriche sono state trovate nell'uomo nel suo insieme (non solo intestino)</a:t>
            </a:r>
          </a:p>
          <a:p>
            <a:pPr marL="0" indent="0" algn="ctr">
              <a:buNone/>
            </a:pPr>
            <a:r>
              <a:rPr lang="it-IT" b="1" dirty="0" smtClean="0"/>
              <a:t>Il </a:t>
            </a:r>
            <a:r>
              <a:rPr lang="it-IT" b="1" dirty="0" err="1" smtClean="0"/>
              <a:t>microbioma</a:t>
            </a:r>
            <a:r>
              <a:rPr lang="it-IT" b="1" dirty="0" smtClean="0"/>
              <a:t> comprende 500 volte più geni del genoma umano</a:t>
            </a:r>
          </a:p>
          <a:p>
            <a:r>
              <a:rPr lang="it-IT" dirty="0" smtClean="0"/>
              <a:t>i geni umani sono </a:t>
            </a:r>
            <a:r>
              <a:rPr lang="it-IT" u="sng" dirty="0" smtClean="0"/>
              <a:t>rumori di fond</a:t>
            </a:r>
            <a:r>
              <a:rPr lang="it-IT" dirty="0" smtClean="0"/>
              <a:t>o nella “tempesta” dei geni microbici</a:t>
            </a:r>
            <a:endParaRPr lang="it-IT" dirty="0"/>
          </a:p>
        </p:txBody>
      </p:sp>
      <p:sp>
        <p:nvSpPr>
          <p:cNvPr id="4" name="Segnaposto data 3"/>
          <p:cNvSpPr>
            <a:spLocks noGrp="1"/>
          </p:cNvSpPr>
          <p:nvPr>
            <p:ph type="dt" sz="half" idx="10"/>
          </p:nvPr>
        </p:nvSpPr>
        <p:spPr/>
        <p:txBody>
          <a:bodyPr/>
          <a:lstStyle/>
          <a:p>
            <a:r>
              <a:rPr lang="it-IT" smtClean="0"/>
              <a:t>28/11/2019</a:t>
            </a:r>
            <a:endParaRPr lang="it-IT"/>
          </a:p>
        </p:txBody>
      </p:sp>
      <p:sp>
        <p:nvSpPr>
          <p:cNvPr id="5" name="Segnaposto piè di pagina 4"/>
          <p:cNvSpPr>
            <a:spLocks noGrp="1"/>
          </p:cNvSpPr>
          <p:nvPr>
            <p:ph type="ftr" sz="quarter" idx="11"/>
          </p:nvPr>
        </p:nvSpPr>
        <p:spPr/>
        <p:txBody>
          <a:bodyPr/>
          <a:lstStyle/>
          <a:p>
            <a:r>
              <a:rPr lang="it-IT" smtClean="0"/>
              <a:t>091FA - BIOCHIMICA APPLICATA MEDICA  </a:t>
            </a:r>
            <a:endParaRPr lang="it-IT"/>
          </a:p>
        </p:txBody>
      </p:sp>
      <p:sp>
        <p:nvSpPr>
          <p:cNvPr id="6" name="Segnaposto numero diapositiva 5"/>
          <p:cNvSpPr>
            <a:spLocks noGrp="1"/>
          </p:cNvSpPr>
          <p:nvPr>
            <p:ph type="sldNum" sz="quarter" idx="12"/>
          </p:nvPr>
        </p:nvSpPr>
        <p:spPr/>
        <p:txBody>
          <a:bodyPr/>
          <a:lstStyle/>
          <a:p>
            <a:fld id="{C35B046D-CFEF-F140-894A-050823DE4B18}" type="slidenum">
              <a:rPr lang="it-IT" smtClean="0"/>
              <a:t>37</a:t>
            </a:fld>
            <a:endParaRPr lang="it-IT"/>
          </a:p>
        </p:txBody>
      </p:sp>
    </p:spTree>
    <p:extLst>
      <p:ext uri="{BB962C8B-B14F-4D97-AF65-F5344CB8AC3E}">
        <p14:creationId xmlns:p14="http://schemas.microsoft.com/office/powerpoint/2010/main" val="6063214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3"/>
          <a:stretch>
            <a:fillRect/>
          </a:stretch>
        </p:blipFill>
        <p:spPr>
          <a:xfrm>
            <a:off x="0" y="3"/>
            <a:ext cx="9144000" cy="6858001"/>
          </a:xfrm>
          <a:prstGeom prst="rect">
            <a:avLst/>
          </a:prstGeom>
        </p:spPr>
      </p:pic>
      <p:sp>
        <p:nvSpPr>
          <p:cNvPr id="2" name="CasellaDiTesto 1"/>
          <p:cNvSpPr txBox="1"/>
          <p:nvPr/>
        </p:nvSpPr>
        <p:spPr>
          <a:xfrm>
            <a:off x="6070439" y="1463621"/>
            <a:ext cx="2663889" cy="3108544"/>
          </a:xfrm>
          <a:prstGeom prst="rect">
            <a:avLst/>
          </a:prstGeom>
          <a:solidFill>
            <a:srgbClr val="FF6600"/>
          </a:solidFill>
        </p:spPr>
        <p:txBody>
          <a:bodyPr wrap="square" rtlCol="0">
            <a:spAutoFit/>
          </a:bodyPr>
          <a:lstStyle/>
          <a:p>
            <a:r>
              <a:rPr lang="it-IT" sz="2800" dirty="0" smtClean="0">
                <a:solidFill>
                  <a:srgbClr val="F2F2F2"/>
                </a:solidFill>
              </a:rPr>
              <a:t>La biomassa microbica, </a:t>
            </a:r>
            <a:r>
              <a:rPr lang="it-IT" sz="2800" dirty="0">
                <a:solidFill>
                  <a:srgbClr val="F2F2F2"/>
                </a:solidFill>
              </a:rPr>
              <a:t>espressa in n. di cellule, </a:t>
            </a:r>
            <a:r>
              <a:rPr lang="it-IT" sz="2800" dirty="0" smtClean="0">
                <a:solidFill>
                  <a:srgbClr val="F2F2F2"/>
                </a:solidFill>
              </a:rPr>
              <a:t>è circa </a:t>
            </a:r>
          </a:p>
          <a:p>
            <a:r>
              <a:rPr lang="it-IT" sz="2800" dirty="0" smtClean="0">
                <a:solidFill>
                  <a:srgbClr val="F2F2F2"/>
                </a:solidFill>
              </a:rPr>
              <a:t>tre volte maggiore della biomassa umana</a:t>
            </a:r>
            <a:endParaRPr lang="it-IT" sz="2800" dirty="0">
              <a:solidFill>
                <a:srgbClr val="F2F2F2"/>
              </a:solidFill>
            </a:endParaRPr>
          </a:p>
        </p:txBody>
      </p:sp>
      <p:sp>
        <p:nvSpPr>
          <p:cNvPr id="3" name="Segnaposto data 2"/>
          <p:cNvSpPr>
            <a:spLocks noGrp="1"/>
          </p:cNvSpPr>
          <p:nvPr>
            <p:ph type="dt" sz="half" idx="10"/>
          </p:nvPr>
        </p:nvSpPr>
        <p:spPr/>
        <p:txBody>
          <a:bodyPr/>
          <a:lstStyle/>
          <a:p>
            <a:r>
              <a:rPr lang="it-IT" smtClean="0"/>
              <a:t>28/11/2019</a:t>
            </a:r>
            <a:endParaRPr lang="it-IT"/>
          </a:p>
        </p:txBody>
      </p:sp>
      <p:sp>
        <p:nvSpPr>
          <p:cNvPr id="5" name="Segnaposto piè di pagina 4"/>
          <p:cNvSpPr>
            <a:spLocks noGrp="1"/>
          </p:cNvSpPr>
          <p:nvPr>
            <p:ph type="ftr" sz="quarter" idx="11"/>
          </p:nvPr>
        </p:nvSpPr>
        <p:spPr/>
        <p:txBody>
          <a:bodyPr/>
          <a:lstStyle/>
          <a:p>
            <a:r>
              <a:rPr lang="it-IT" smtClean="0"/>
              <a:t>091FA - BIOCHIMICA APPLICATA MEDICA  </a:t>
            </a:r>
            <a:endParaRPr lang="it-IT"/>
          </a:p>
        </p:txBody>
      </p:sp>
      <p:sp>
        <p:nvSpPr>
          <p:cNvPr id="6" name="Segnaposto numero diapositiva 5"/>
          <p:cNvSpPr>
            <a:spLocks noGrp="1"/>
          </p:cNvSpPr>
          <p:nvPr>
            <p:ph type="sldNum" sz="quarter" idx="12"/>
          </p:nvPr>
        </p:nvSpPr>
        <p:spPr/>
        <p:txBody>
          <a:bodyPr/>
          <a:lstStyle/>
          <a:p>
            <a:fld id="{C35B046D-CFEF-F140-894A-050823DE4B18}" type="slidenum">
              <a:rPr lang="it-IT" smtClean="0"/>
              <a:t>38</a:t>
            </a:fld>
            <a:endParaRPr lang="it-IT"/>
          </a:p>
        </p:txBody>
      </p:sp>
    </p:spTree>
    <p:extLst>
      <p:ext uri="{BB962C8B-B14F-4D97-AF65-F5344CB8AC3E}">
        <p14:creationId xmlns:p14="http://schemas.microsoft.com/office/powerpoint/2010/main" val="9923889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Autofit/>
          </a:bodyPr>
          <a:lstStyle/>
          <a:p>
            <a:pPr algn="ctr"/>
            <a:r>
              <a:rPr lang="it-IT" sz="2800" dirty="0" smtClean="0"/>
              <a:t>I numeri del microbiota intestinale</a:t>
            </a:r>
            <a:br>
              <a:rPr lang="it-IT" sz="2800" dirty="0" smtClean="0"/>
            </a:br>
            <a:r>
              <a:rPr lang="it-IT" sz="2800" dirty="0" smtClean="0"/>
              <a:t>-2-</a:t>
            </a:r>
            <a:endParaRPr lang="it-IT" sz="2800" dirty="0"/>
          </a:p>
        </p:txBody>
      </p:sp>
      <p:sp>
        <p:nvSpPr>
          <p:cNvPr id="3" name="Segnaposto contenuto 2"/>
          <p:cNvSpPr>
            <a:spLocks noGrp="1"/>
          </p:cNvSpPr>
          <p:nvPr>
            <p:ph idx="1"/>
          </p:nvPr>
        </p:nvSpPr>
        <p:spPr>
          <a:xfrm>
            <a:off x="489490" y="1793915"/>
            <a:ext cx="8229600" cy="3888352"/>
          </a:xfrm>
          <a:ln>
            <a:solidFill>
              <a:srgbClr val="A6A6A6"/>
            </a:solidFill>
          </a:ln>
        </p:spPr>
        <p:txBody>
          <a:bodyPr>
            <a:normAutofit fontScale="77500" lnSpcReduction="20000"/>
          </a:bodyPr>
          <a:lstStyle/>
          <a:p>
            <a:r>
              <a:rPr lang="it-IT" sz="4000" dirty="0" smtClean="0"/>
              <a:t>Ogni individuo ospita nell'intestino un insieme unico (“personale”) di almeno </a:t>
            </a:r>
            <a:r>
              <a:rPr lang="it-IT" sz="4000" b="1" dirty="0" smtClean="0"/>
              <a:t>160 specie </a:t>
            </a:r>
          </a:p>
          <a:p>
            <a:r>
              <a:rPr lang="it-IT" sz="4000" dirty="0" smtClean="0"/>
              <a:t>Un numero di cellule batteriche tre volte maggiore del numero di cellule che compongono il nostro corpo</a:t>
            </a:r>
          </a:p>
          <a:p>
            <a:r>
              <a:rPr lang="it-IT" sz="4000" dirty="0" smtClean="0"/>
              <a:t>Una </a:t>
            </a:r>
            <a:r>
              <a:rPr lang="it-IT" sz="4000" b="1" dirty="0" smtClean="0"/>
              <a:t>biomassa di 1,5–2,0 kg</a:t>
            </a:r>
          </a:p>
          <a:p>
            <a:pPr lvl="1"/>
            <a:r>
              <a:rPr lang="it-IT" sz="3600" dirty="0" smtClean="0"/>
              <a:t>batteri</a:t>
            </a:r>
          </a:p>
          <a:p>
            <a:pPr lvl="1"/>
            <a:r>
              <a:rPr lang="it-IT" sz="3600" dirty="0" err="1" smtClean="0"/>
              <a:t>Archaea</a:t>
            </a:r>
            <a:r>
              <a:rPr lang="it-IT" sz="3600" dirty="0" smtClean="0"/>
              <a:t>, </a:t>
            </a:r>
            <a:r>
              <a:rPr lang="it-IT" sz="3600" dirty="0" err="1" smtClean="0"/>
              <a:t>Eukarioti</a:t>
            </a:r>
            <a:r>
              <a:rPr lang="it-IT" sz="3600" dirty="0" smtClean="0"/>
              <a:t> e virus</a:t>
            </a:r>
          </a:p>
          <a:p>
            <a:pPr lvl="2"/>
            <a:r>
              <a:rPr lang="it-IT" i="1" dirty="0" smtClean="0"/>
              <a:t>VEDI SCHEMA SUCCESSIVO</a:t>
            </a:r>
          </a:p>
        </p:txBody>
      </p:sp>
      <p:sp>
        <p:nvSpPr>
          <p:cNvPr id="4" name="Segnaposto data 3"/>
          <p:cNvSpPr>
            <a:spLocks noGrp="1"/>
          </p:cNvSpPr>
          <p:nvPr>
            <p:ph type="dt" sz="half" idx="10"/>
          </p:nvPr>
        </p:nvSpPr>
        <p:spPr/>
        <p:txBody>
          <a:bodyPr/>
          <a:lstStyle/>
          <a:p>
            <a:r>
              <a:rPr lang="it-IT" smtClean="0"/>
              <a:t>28/11/2019</a:t>
            </a:r>
            <a:endParaRPr lang="it-IT"/>
          </a:p>
        </p:txBody>
      </p:sp>
      <p:sp>
        <p:nvSpPr>
          <p:cNvPr id="5" name="Segnaposto piè di pagina 4"/>
          <p:cNvSpPr>
            <a:spLocks noGrp="1"/>
          </p:cNvSpPr>
          <p:nvPr>
            <p:ph type="ftr" sz="quarter" idx="11"/>
          </p:nvPr>
        </p:nvSpPr>
        <p:spPr/>
        <p:txBody>
          <a:bodyPr/>
          <a:lstStyle/>
          <a:p>
            <a:r>
              <a:rPr lang="it-IT" smtClean="0"/>
              <a:t>091FA - BIOCHIMICA APPLICATA MEDICA  </a:t>
            </a:r>
            <a:endParaRPr lang="it-IT"/>
          </a:p>
        </p:txBody>
      </p:sp>
      <p:sp>
        <p:nvSpPr>
          <p:cNvPr id="6" name="Segnaposto numero diapositiva 5"/>
          <p:cNvSpPr>
            <a:spLocks noGrp="1"/>
          </p:cNvSpPr>
          <p:nvPr>
            <p:ph type="sldNum" sz="quarter" idx="12"/>
          </p:nvPr>
        </p:nvSpPr>
        <p:spPr/>
        <p:txBody>
          <a:bodyPr/>
          <a:lstStyle/>
          <a:p>
            <a:fld id="{C35B046D-CFEF-F140-894A-050823DE4B18}" type="slidenum">
              <a:rPr lang="it-IT" smtClean="0"/>
              <a:t>39</a:t>
            </a:fld>
            <a:endParaRPr lang="it-IT"/>
          </a:p>
        </p:txBody>
      </p:sp>
    </p:spTree>
    <p:extLst>
      <p:ext uri="{BB962C8B-B14F-4D97-AF65-F5344CB8AC3E}">
        <p14:creationId xmlns:p14="http://schemas.microsoft.com/office/powerpoint/2010/main" val="3886026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5570538"/>
            <a:ext cx="8229600" cy="769938"/>
          </a:xfrm>
        </p:spPr>
        <p:txBody>
          <a:bodyPr>
            <a:normAutofit/>
          </a:bodyPr>
          <a:lstStyle/>
          <a:p>
            <a:r>
              <a:rPr lang="it-IT" sz="1400" b="1" dirty="0" smtClean="0">
                <a:sym typeface="Wingdings"/>
              </a:rPr>
              <a:t>L’ostruzione delle arterie coronarie causa infarto miocardico </a:t>
            </a:r>
            <a:br>
              <a:rPr lang="it-IT" sz="1400" b="1" dirty="0" smtClean="0">
                <a:sym typeface="Wingdings"/>
              </a:rPr>
            </a:br>
            <a:r>
              <a:rPr lang="it-IT" sz="1400" b="1" dirty="0" smtClean="0">
                <a:sym typeface="Wingdings"/>
              </a:rPr>
              <a:t>Il rischio di malattia coronarica scende con il consumo di 2 piccoli bicchieri di vino (20 g di etanolo) ogni giorno. Questo effetto benefico si perde con 5-6 piccoli bicchieri di vino (72-89 g)</a:t>
            </a:r>
            <a:endParaRPr lang="it-IT" sz="1400" b="1" dirty="0"/>
          </a:p>
        </p:txBody>
      </p:sp>
      <p:sp>
        <p:nvSpPr>
          <p:cNvPr id="3" name="Segnaposto data 2"/>
          <p:cNvSpPr>
            <a:spLocks noGrp="1"/>
          </p:cNvSpPr>
          <p:nvPr>
            <p:ph type="dt" sz="half" idx="10"/>
          </p:nvPr>
        </p:nvSpPr>
        <p:spPr/>
        <p:txBody>
          <a:bodyPr/>
          <a:lstStyle/>
          <a:p>
            <a:r>
              <a:rPr lang="it-IT" smtClean="0"/>
              <a:t>28/11/2019</a:t>
            </a:r>
            <a:endParaRPr lang="it-IT"/>
          </a:p>
        </p:txBody>
      </p:sp>
      <p:sp>
        <p:nvSpPr>
          <p:cNvPr id="4" name="Segnaposto numero diapositiva 3"/>
          <p:cNvSpPr>
            <a:spLocks noGrp="1"/>
          </p:cNvSpPr>
          <p:nvPr>
            <p:ph type="sldNum" sz="quarter" idx="12"/>
          </p:nvPr>
        </p:nvSpPr>
        <p:spPr/>
        <p:txBody>
          <a:bodyPr/>
          <a:lstStyle/>
          <a:p>
            <a:fld id="{B558C4A2-0A5D-B84C-8591-9F913B92E74F}" type="slidenum">
              <a:rPr lang="it-IT" smtClean="0"/>
              <a:t>4</a:t>
            </a:fld>
            <a:endParaRPr lang="it-IT"/>
          </a:p>
        </p:txBody>
      </p:sp>
      <p:sp>
        <p:nvSpPr>
          <p:cNvPr id="6" name="CasellaDiTesto 5"/>
          <p:cNvSpPr txBox="1"/>
          <p:nvPr/>
        </p:nvSpPr>
        <p:spPr>
          <a:xfrm>
            <a:off x="660400" y="274637"/>
            <a:ext cx="7743038" cy="1077218"/>
          </a:xfrm>
          <a:prstGeom prst="rect">
            <a:avLst/>
          </a:prstGeom>
          <a:noFill/>
        </p:spPr>
        <p:txBody>
          <a:bodyPr wrap="square" rtlCol="0">
            <a:spAutoFit/>
          </a:bodyPr>
          <a:lstStyle/>
          <a:p>
            <a:pPr algn="ctr"/>
            <a:r>
              <a:rPr lang="it-IT" sz="3200" dirty="0" smtClean="0">
                <a:solidFill>
                  <a:srgbClr val="000000"/>
                </a:solidFill>
              </a:rPr>
              <a:t>Lower </a:t>
            </a:r>
            <a:r>
              <a:rPr lang="it-IT" sz="3200" dirty="0" err="1" smtClean="0">
                <a:solidFill>
                  <a:srgbClr val="000000"/>
                </a:solidFill>
              </a:rPr>
              <a:t>risk</a:t>
            </a:r>
            <a:r>
              <a:rPr lang="it-IT" sz="3200" dirty="0" smtClean="0">
                <a:solidFill>
                  <a:srgbClr val="000000"/>
                </a:solidFill>
              </a:rPr>
              <a:t> of </a:t>
            </a:r>
            <a:r>
              <a:rPr lang="it-IT" sz="3200" dirty="0" err="1" smtClean="0">
                <a:solidFill>
                  <a:srgbClr val="000000"/>
                </a:solidFill>
              </a:rPr>
              <a:t>mortality</a:t>
            </a:r>
            <a:r>
              <a:rPr lang="it-IT" sz="3200" dirty="0" smtClean="0">
                <a:solidFill>
                  <a:srgbClr val="000000"/>
                </a:solidFill>
              </a:rPr>
              <a:t> </a:t>
            </a:r>
            <a:r>
              <a:rPr lang="it-IT" sz="3200" dirty="0" err="1" smtClean="0">
                <a:solidFill>
                  <a:srgbClr val="000000"/>
                </a:solidFill>
              </a:rPr>
              <a:t>is</a:t>
            </a:r>
            <a:r>
              <a:rPr lang="it-IT" sz="3200" dirty="0" smtClean="0">
                <a:solidFill>
                  <a:srgbClr val="000000"/>
                </a:solidFill>
              </a:rPr>
              <a:t> due in part to </a:t>
            </a:r>
            <a:r>
              <a:rPr lang="it-IT" sz="3200" dirty="0" err="1" smtClean="0">
                <a:solidFill>
                  <a:srgbClr val="000000"/>
                </a:solidFill>
              </a:rPr>
              <a:t>less</a:t>
            </a:r>
            <a:r>
              <a:rPr lang="it-IT" sz="3200" dirty="0" smtClean="0">
                <a:solidFill>
                  <a:srgbClr val="000000"/>
                </a:solidFill>
              </a:rPr>
              <a:t> </a:t>
            </a:r>
            <a:r>
              <a:rPr lang="it-IT" sz="3200" dirty="0" err="1" smtClean="0">
                <a:solidFill>
                  <a:srgbClr val="000000"/>
                </a:solidFill>
              </a:rPr>
              <a:t>cardiovascular</a:t>
            </a:r>
            <a:r>
              <a:rPr lang="it-IT" sz="3200" dirty="0" smtClean="0">
                <a:solidFill>
                  <a:srgbClr val="000000"/>
                </a:solidFill>
              </a:rPr>
              <a:t> </a:t>
            </a:r>
            <a:r>
              <a:rPr lang="it-IT" sz="3200" dirty="0" err="1" smtClean="0">
                <a:solidFill>
                  <a:srgbClr val="000000"/>
                </a:solidFill>
              </a:rPr>
              <a:t>diseases</a:t>
            </a:r>
            <a:endParaRPr lang="it-IT" sz="3200" dirty="0">
              <a:solidFill>
                <a:srgbClr val="000000"/>
              </a:solidFill>
            </a:endParaRPr>
          </a:p>
        </p:txBody>
      </p:sp>
      <p:grpSp>
        <p:nvGrpSpPr>
          <p:cNvPr id="8" name="Gruppo 7"/>
          <p:cNvGrpSpPr/>
          <p:nvPr/>
        </p:nvGrpSpPr>
        <p:grpSpPr>
          <a:xfrm>
            <a:off x="1909593" y="1417638"/>
            <a:ext cx="5241544" cy="4152900"/>
            <a:chOff x="1909593" y="1417638"/>
            <a:chExt cx="5241544" cy="4152900"/>
          </a:xfrm>
        </p:grpSpPr>
        <p:pic>
          <p:nvPicPr>
            <p:cNvPr id="5" name="Immagine 4"/>
            <p:cNvPicPr>
              <a:picLocks noChangeAspect="1"/>
            </p:cNvPicPr>
            <p:nvPr/>
          </p:nvPicPr>
          <p:blipFill>
            <a:blip r:embed="rId2"/>
            <a:stretch>
              <a:fillRect/>
            </a:stretch>
          </p:blipFill>
          <p:spPr>
            <a:xfrm>
              <a:off x="1909593" y="1417638"/>
              <a:ext cx="4991100" cy="4152900"/>
            </a:xfrm>
            <a:prstGeom prst="rect">
              <a:avLst/>
            </a:prstGeom>
          </p:spPr>
        </p:pic>
        <p:sp>
          <p:nvSpPr>
            <p:cNvPr id="7" name="CasellaDiTesto 6"/>
            <p:cNvSpPr txBox="1"/>
            <p:nvPr/>
          </p:nvSpPr>
          <p:spPr>
            <a:xfrm rot="5400000">
              <a:off x="5443116" y="3007257"/>
              <a:ext cx="3169821" cy="246221"/>
            </a:xfrm>
            <a:prstGeom prst="rect">
              <a:avLst/>
            </a:prstGeom>
            <a:noFill/>
          </p:spPr>
          <p:txBody>
            <a:bodyPr wrap="none" rtlCol="0">
              <a:spAutoFit/>
            </a:bodyPr>
            <a:lstStyle/>
            <a:p>
              <a:r>
                <a:rPr lang="it-IT" sz="1000" i="1" dirty="0"/>
                <a:t>G. </a:t>
              </a:r>
              <a:r>
                <a:rPr lang="it-IT" sz="1000" i="1" dirty="0" err="1"/>
                <a:t>Corrao</a:t>
              </a:r>
              <a:r>
                <a:rPr lang="it-IT" sz="1000" i="1" dirty="0"/>
                <a:t> et al. / Preventive Medicine 38 (2004) 613–619</a:t>
              </a:r>
            </a:p>
          </p:txBody>
        </p:sp>
      </p:grpSp>
      <p:sp>
        <p:nvSpPr>
          <p:cNvPr id="9" name="Segnaposto piè di pagina 8"/>
          <p:cNvSpPr>
            <a:spLocks noGrp="1"/>
          </p:cNvSpPr>
          <p:nvPr>
            <p:ph type="ftr" sz="quarter" idx="11"/>
          </p:nvPr>
        </p:nvSpPr>
        <p:spPr/>
        <p:txBody>
          <a:bodyPr/>
          <a:lstStyle/>
          <a:p>
            <a:r>
              <a:rPr lang="it-IT" smtClean="0"/>
              <a:t>091FA - BIOCHIMICA APPLICATA MEDICA  </a:t>
            </a:r>
            <a:endParaRPr lang="it-IT"/>
          </a:p>
        </p:txBody>
      </p:sp>
    </p:spTree>
    <p:extLst>
      <p:ext uri="{BB962C8B-B14F-4D97-AF65-F5344CB8AC3E}">
        <p14:creationId xmlns:p14="http://schemas.microsoft.com/office/powerpoint/2010/main" val="23639506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277006" y="543016"/>
            <a:ext cx="8493120" cy="414764"/>
          </a:xfrm>
          <a:prstGeom prst="rect">
            <a:avLst/>
          </a:prstGeom>
          <a:solidFill>
            <a:srgbClr val="FFFFFF"/>
          </a:solidFill>
          <a:ln>
            <a:noFill/>
          </a:ln>
          <a:effec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pPr algn="ctr"/>
            <a:r>
              <a:rPr lang="en-GB" sz="1500" b="1" dirty="0">
                <a:latin typeface="Arial" charset="0"/>
              </a:rPr>
              <a:t>A molecular </a:t>
            </a:r>
            <a:r>
              <a:rPr lang="en-GB" sz="1500" b="1" dirty="0" err="1">
                <a:latin typeface="Arial" charset="0"/>
              </a:rPr>
              <a:t>ToL</a:t>
            </a:r>
            <a:r>
              <a:rPr lang="en-GB" sz="1500" b="1" dirty="0">
                <a:latin typeface="Arial" charset="0"/>
              </a:rPr>
              <a:t> based on </a:t>
            </a:r>
            <a:r>
              <a:rPr lang="en-GB" sz="1500" b="1" dirty="0" err="1">
                <a:latin typeface="Arial" charset="0"/>
              </a:rPr>
              <a:t>rRNA</a:t>
            </a:r>
            <a:r>
              <a:rPr lang="en-GB" sz="1500" b="1" dirty="0">
                <a:latin typeface="Arial" charset="0"/>
              </a:rPr>
              <a:t> sequence comparisons.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1680" y="6319384"/>
            <a:ext cx="8294400" cy="43060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076" name="Text Box 4"/>
          <p:cNvSpPr txBox="1">
            <a:spLocks noChangeArrowheads="1"/>
          </p:cNvSpPr>
          <p:nvPr/>
        </p:nvSpPr>
        <p:spPr bwMode="auto">
          <a:xfrm>
            <a:off x="1566044" y="5725313"/>
            <a:ext cx="5408502" cy="556626"/>
          </a:xfrm>
          <a:prstGeom prst="rect">
            <a:avLst/>
          </a:prstGeom>
          <a:solidFill>
            <a:srgbClr val="FFFFFF"/>
          </a:solidFill>
          <a:ln>
            <a:noFill/>
          </a:ln>
          <a:effec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pPr algn="ctr"/>
            <a:r>
              <a:rPr lang="en-GB" sz="1100" b="1" dirty="0">
                <a:latin typeface="Arial" charset="0"/>
              </a:rPr>
              <a:t>Norman R. Pace </a:t>
            </a:r>
            <a:r>
              <a:rPr lang="en-GB" sz="1100" b="1" dirty="0" err="1">
                <a:latin typeface="Arial" charset="0"/>
              </a:rPr>
              <a:t>Microbiol</a:t>
            </a:r>
            <a:r>
              <a:rPr lang="en-GB" sz="1100" b="1" dirty="0">
                <a:latin typeface="Arial" charset="0"/>
              </a:rPr>
              <a:t>. Mol. Biol. Rev. 2009; doi:10.1128/MMBR.00033-09</a:t>
            </a:r>
          </a:p>
        </p:txBody>
      </p:sp>
      <p:sp>
        <p:nvSpPr>
          <p:cNvPr id="2" name="CasellaDiTesto 1"/>
          <p:cNvSpPr txBox="1"/>
          <p:nvPr/>
        </p:nvSpPr>
        <p:spPr>
          <a:xfrm>
            <a:off x="751680" y="83332"/>
            <a:ext cx="7636654" cy="461665"/>
          </a:xfrm>
          <a:prstGeom prst="rect">
            <a:avLst/>
          </a:prstGeom>
          <a:solidFill>
            <a:srgbClr val="9BBB59"/>
          </a:solidFill>
        </p:spPr>
        <p:txBody>
          <a:bodyPr wrap="square" rtlCol="0">
            <a:spAutoFit/>
          </a:bodyPr>
          <a:lstStyle/>
          <a:p>
            <a:pPr algn="ctr"/>
            <a:r>
              <a:rPr lang="it-IT" sz="2400" b="1" dirty="0" smtClean="0"/>
              <a:t>L’Albero della Vita (</a:t>
            </a:r>
            <a:r>
              <a:rPr lang="it-IT" sz="2400" b="1" dirty="0" err="1" smtClean="0"/>
              <a:t>Tree</a:t>
            </a:r>
            <a:r>
              <a:rPr lang="it-IT" sz="2400" b="1" dirty="0" smtClean="0"/>
              <a:t> of Life, </a:t>
            </a:r>
            <a:r>
              <a:rPr lang="it-IT" sz="2400" b="1" dirty="0" err="1" smtClean="0"/>
              <a:t>ToL</a:t>
            </a:r>
            <a:r>
              <a:rPr lang="it-IT" sz="2400" b="1" dirty="0" smtClean="0"/>
              <a:t>) MICROBICA</a:t>
            </a:r>
            <a:endParaRPr lang="it-IT" sz="2400" b="1" dirty="0"/>
          </a:p>
        </p:txBody>
      </p:sp>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2240" y="1086922"/>
            <a:ext cx="4541760" cy="489363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 name="CasellaDiTesto 3"/>
          <p:cNvSpPr txBox="1"/>
          <p:nvPr/>
        </p:nvSpPr>
        <p:spPr>
          <a:xfrm>
            <a:off x="516636" y="2389135"/>
            <a:ext cx="5327099" cy="1938992"/>
          </a:xfrm>
          <a:prstGeom prst="rect">
            <a:avLst/>
          </a:prstGeom>
          <a:solidFill>
            <a:schemeClr val="bg1">
              <a:lumMod val="85000"/>
            </a:schemeClr>
          </a:solidFill>
        </p:spPr>
        <p:txBody>
          <a:bodyPr wrap="none" rtlCol="0">
            <a:spAutoFit/>
          </a:bodyPr>
          <a:lstStyle/>
          <a:p>
            <a:pPr marL="342900" indent="-342900">
              <a:buFont typeface="Arial"/>
              <a:buChar char="•"/>
            </a:pPr>
            <a:r>
              <a:rPr lang="it-IT" sz="2400" dirty="0" smtClean="0"/>
              <a:t>Tre DOMINII</a:t>
            </a:r>
          </a:p>
          <a:p>
            <a:pPr marL="800100" lvl="1" indent="-342900">
              <a:buFont typeface="Arial"/>
              <a:buChar char="•"/>
            </a:pPr>
            <a:r>
              <a:rPr lang="it-IT" sz="2400" dirty="0" smtClean="0"/>
              <a:t>Archea, </a:t>
            </a:r>
            <a:r>
              <a:rPr lang="it-IT" sz="2400" dirty="0" err="1" smtClean="0"/>
              <a:t>Bacteria</a:t>
            </a:r>
            <a:r>
              <a:rPr lang="it-IT" sz="2400" dirty="0" smtClean="0"/>
              <a:t>, </a:t>
            </a:r>
            <a:r>
              <a:rPr lang="it-IT" sz="2400" dirty="0" err="1" smtClean="0"/>
              <a:t>Eucarya</a:t>
            </a:r>
            <a:endParaRPr lang="it-IT" sz="2400" dirty="0" smtClean="0"/>
          </a:p>
          <a:p>
            <a:pPr marL="342900" indent="-342900">
              <a:buFont typeface="Arial"/>
              <a:buChar char="•"/>
            </a:pPr>
            <a:r>
              <a:rPr lang="it-IT" sz="2400" dirty="0" smtClean="0"/>
              <a:t>Ogni dominio comprende molti PHYLA</a:t>
            </a:r>
          </a:p>
          <a:p>
            <a:pPr marL="342900" indent="-342900">
              <a:buFont typeface="Arial"/>
              <a:buChar char="•"/>
            </a:pPr>
            <a:r>
              <a:rPr lang="it-IT" sz="2400" dirty="0" smtClean="0"/>
              <a:t>Ogni phylum comprende molti GENERI</a:t>
            </a:r>
          </a:p>
          <a:p>
            <a:r>
              <a:rPr lang="it-IT" sz="2400" dirty="0" smtClean="0"/>
              <a:t>(qui non mostrati)</a:t>
            </a:r>
            <a:endParaRPr lang="it-IT" sz="2400" dirty="0"/>
          </a:p>
        </p:txBody>
      </p:sp>
      <p:sp>
        <p:nvSpPr>
          <p:cNvPr id="3" name="Segnaposto data 2"/>
          <p:cNvSpPr>
            <a:spLocks noGrp="1"/>
          </p:cNvSpPr>
          <p:nvPr>
            <p:ph type="dt" sz="half" idx="10"/>
          </p:nvPr>
        </p:nvSpPr>
        <p:spPr/>
        <p:txBody>
          <a:bodyPr/>
          <a:lstStyle/>
          <a:p>
            <a:r>
              <a:rPr lang="it-IT" smtClean="0"/>
              <a:t>28/11/2019</a:t>
            </a:r>
            <a:endParaRPr lang="it-IT"/>
          </a:p>
        </p:txBody>
      </p:sp>
      <p:sp>
        <p:nvSpPr>
          <p:cNvPr id="5" name="Segnaposto piè di pagina 4"/>
          <p:cNvSpPr>
            <a:spLocks noGrp="1"/>
          </p:cNvSpPr>
          <p:nvPr>
            <p:ph type="ftr" sz="quarter" idx="11"/>
          </p:nvPr>
        </p:nvSpPr>
        <p:spPr/>
        <p:txBody>
          <a:bodyPr/>
          <a:lstStyle/>
          <a:p>
            <a:r>
              <a:rPr lang="it-IT" smtClean="0"/>
              <a:t>091FA - BIOCHIMICA APPLICATA MEDICA  </a:t>
            </a:r>
            <a:endParaRPr lang="it-IT"/>
          </a:p>
        </p:txBody>
      </p:sp>
      <p:sp>
        <p:nvSpPr>
          <p:cNvPr id="6" name="Segnaposto numero diapositiva 5"/>
          <p:cNvSpPr>
            <a:spLocks noGrp="1"/>
          </p:cNvSpPr>
          <p:nvPr>
            <p:ph type="sldNum" sz="quarter" idx="12"/>
          </p:nvPr>
        </p:nvSpPr>
        <p:spPr/>
        <p:txBody>
          <a:bodyPr/>
          <a:lstStyle/>
          <a:p>
            <a:fld id="{C35B046D-CFEF-F140-894A-050823DE4B18}" type="slidenum">
              <a:rPr lang="it-IT" smtClean="0"/>
              <a:t>40</a:t>
            </a:fld>
            <a:endParaRPr lang="it-IT"/>
          </a:p>
        </p:txBody>
      </p:sp>
    </p:spTree>
    <p:extLst>
      <p:ext uri="{BB962C8B-B14F-4D97-AF65-F5344CB8AC3E}">
        <p14:creationId xmlns:p14="http://schemas.microsoft.com/office/powerpoint/2010/main" val="184683551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pPr algn="ctr"/>
            <a:r>
              <a:rPr lang="it-IT" dirty="0" err="1" smtClean="0"/>
              <a:t>Enterotipi</a:t>
            </a:r>
            <a:endParaRPr lang="it-IT" dirty="0"/>
          </a:p>
        </p:txBody>
      </p:sp>
      <p:sp>
        <p:nvSpPr>
          <p:cNvPr id="3" name="Segnaposto contenuto 2"/>
          <p:cNvSpPr>
            <a:spLocks noGrp="1"/>
          </p:cNvSpPr>
          <p:nvPr>
            <p:ph idx="1"/>
          </p:nvPr>
        </p:nvSpPr>
        <p:spPr>
          <a:xfrm>
            <a:off x="742661" y="1829518"/>
            <a:ext cx="8030961" cy="3572940"/>
          </a:xfrm>
          <a:ln>
            <a:solidFill>
              <a:srgbClr val="A6A6A6"/>
            </a:solidFill>
          </a:ln>
        </p:spPr>
        <p:txBody>
          <a:bodyPr>
            <a:normAutofit fontScale="92500" lnSpcReduction="10000"/>
          </a:bodyPr>
          <a:lstStyle/>
          <a:p>
            <a:r>
              <a:rPr lang="it-IT" dirty="0" smtClean="0"/>
              <a:t>Ogni individuo può essere raggruppato in uno dei tre </a:t>
            </a:r>
            <a:r>
              <a:rPr lang="it-IT" dirty="0" err="1" smtClean="0"/>
              <a:t>enterotipi</a:t>
            </a:r>
            <a:r>
              <a:rPr lang="it-IT" dirty="0" smtClean="0"/>
              <a:t>, in base all'abbondanza relativa dei generi microbici</a:t>
            </a:r>
          </a:p>
          <a:p>
            <a:pPr lvl="1"/>
            <a:r>
              <a:rPr lang="it-IT" dirty="0" err="1" smtClean="0"/>
              <a:t>Bacteroides</a:t>
            </a:r>
            <a:r>
              <a:rPr lang="it-IT" dirty="0" smtClean="0"/>
              <a:t> (phylum </a:t>
            </a:r>
            <a:r>
              <a:rPr lang="it-IT" dirty="0" err="1" smtClean="0"/>
              <a:t>Bacteroidetes</a:t>
            </a:r>
            <a:r>
              <a:rPr lang="it-IT" dirty="0" smtClean="0"/>
              <a:t>),</a:t>
            </a:r>
          </a:p>
          <a:p>
            <a:pPr lvl="1"/>
            <a:r>
              <a:rPr lang="it-IT" dirty="0" err="1" smtClean="0"/>
              <a:t>Prevotella</a:t>
            </a:r>
            <a:r>
              <a:rPr lang="it-IT" dirty="0" smtClean="0"/>
              <a:t> (phylum </a:t>
            </a:r>
            <a:r>
              <a:rPr lang="it-IT" dirty="0" err="1" smtClean="0"/>
              <a:t>Bacteroidetes</a:t>
            </a:r>
            <a:r>
              <a:rPr lang="it-IT" dirty="0" smtClean="0"/>
              <a:t>),</a:t>
            </a:r>
          </a:p>
          <a:p>
            <a:pPr lvl="1"/>
            <a:r>
              <a:rPr lang="it-IT" dirty="0" err="1" smtClean="0"/>
              <a:t>Ruminococcus</a:t>
            </a:r>
            <a:r>
              <a:rPr lang="it-IT" dirty="0" smtClean="0"/>
              <a:t> (phylum </a:t>
            </a:r>
            <a:r>
              <a:rPr lang="it-IT" dirty="0" err="1" smtClean="0"/>
              <a:t>Firmicutes</a:t>
            </a:r>
            <a:r>
              <a:rPr lang="it-IT" dirty="0" smtClean="0"/>
              <a:t>).</a:t>
            </a:r>
          </a:p>
          <a:p>
            <a:r>
              <a:rPr lang="it-IT" dirty="0" smtClean="0"/>
              <a:t>La colonizzazione è limitata dalla competizione per le sostanze nutrienti (</a:t>
            </a:r>
            <a:r>
              <a:rPr lang="it-IT" dirty="0" smtClean="0">
                <a:sym typeface="Wingdings"/>
              </a:rPr>
              <a:t> </a:t>
            </a:r>
            <a:r>
              <a:rPr lang="it-IT" dirty="0" smtClean="0">
                <a:solidFill>
                  <a:srgbClr val="FF0000"/>
                </a:solidFill>
                <a:sym typeface="Wingdings"/>
              </a:rPr>
              <a:t>DIETA! </a:t>
            </a:r>
            <a:r>
              <a:rPr lang="it-IT" i="1" dirty="0" smtClean="0">
                <a:solidFill>
                  <a:srgbClr val="FF0000"/>
                </a:solidFill>
                <a:sym typeface="Wingdings"/>
              </a:rPr>
              <a:t>vedi dopo</a:t>
            </a:r>
            <a:r>
              <a:rPr lang="it-IT" dirty="0" smtClean="0">
                <a:sym typeface="Wingdings"/>
              </a:rPr>
              <a:t>)</a:t>
            </a:r>
            <a:endParaRPr lang="it-IT" dirty="0"/>
          </a:p>
        </p:txBody>
      </p:sp>
      <p:sp>
        <p:nvSpPr>
          <p:cNvPr id="4" name="Segnaposto data 3"/>
          <p:cNvSpPr>
            <a:spLocks noGrp="1"/>
          </p:cNvSpPr>
          <p:nvPr>
            <p:ph type="dt" sz="half" idx="10"/>
          </p:nvPr>
        </p:nvSpPr>
        <p:spPr/>
        <p:txBody>
          <a:bodyPr/>
          <a:lstStyle/>
          <a:p>
            <a:r>
              <a:rPr lang="it-IT" smtClean="0"/>
              <a:t>28/11/2019</a:t>
            </a:r>
            <a:endParaRPr lang="it-IT"/>
          </a:p>
        </p:txBody>
      </p:sp>
      <p:sp>
        <p:nvSpPr>
          <p:cNvPr id="5" name="Segnaposto piè di pagina 4"/>
          <p:cNvSpPr>
            <a:spLocks noGrp="1"/>
          </p:cNvSpPr>
          <p:nvPr>
            <p:ph type="ftr" sz="quarter" idx="11"/>
          </p:nvPr>
        </p:nvSpPr>
        <p:spPr/>
        <p:txBody>
          <a:bodyPr/>
          <a:lstStyle/>
          <a:p>
            <a:r>
              <a:rPr lang="it-IT" smtClean="0"/>
              <a:t>091FA - BIOCHIMICA APPLICATA MEDICA  </a:t>
            </a:r>
            <a:endParaRPr lang="it-IT"/>
          </a:p>
        </p:txBody>
      </p:sp>
      <p:sp>
        <p:nvSpPr>
          <p:cNvPr id="6" name="Segnaposto numero diapositiva 5"/>
          <p:cNvSpPr>
            <a:spLocks noGrp="1"/>
          </p:cNvSpPr>
          <p:nvPr>
            <p:ph type="sldNum" sz="quarter" idx="12"/>
          </p:nvPr>
        </p:nvSpPr>
        <p:spPr/>
        <p:txBody>
          <a:bodyPr/>
          <a:lstStyle/>
          <a:p>
            <a:fld id="{C35B046D-CFEF-F140-894A-050823DE4B18}" type="slidenum">
              <a:rPr lang="it-IT" smtClean="0"/>
              <a:t>41</a:t>
            </a:fld>
            <a:endParaRPr lang="it-IT"/>
          </a:p>
        </p:txBody>
      </p:sp>
    </p:spTree>
    <p:extLst>
      <p:ext uri="{BB962C8B-B14F-4D97-AF65-F5344CB8AC3E}">
        <p14:creationId xmlns:p14="http://schemas.microsoft.com/office/powerpoint/2010/main" val="14267056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3"/>
          <a:stretch>
            <a:fillRect/>
          </a:stretch>
        </p:blipFill>
        <p:spPr>
          <a:xfrm>
            <a:off x="1952626" y="0"/>
            <a:ext cx="5231876" cy="6858000"/>
          </a:xfrm>
          <a:prstGeom prst="rect">
            <a:avLst/>
          </a:prstGeom>
        </p:spPr>
      </p:pic>
      <p:sp>
        <p:nvSpPr>
          <p:cNvPr id="5" name="Titolo 4"/>
          <p:cNvSpPr>
            <a:spLocks noGrp="1"/>
          </p:cNvSpPr>
          <p:nvPr>
            <p:ph type="title"/>
          </p:nvPr>
        </p:nvSpPr>
        <p:spPr>
          <a:xfrm>
            <a:off x="4730429" y="367183"/>
            <a:ext cx="4188101" cy="1031861"/>
          </a:xfrm>
        </p:spPr>
        <p:txBody>
          <a:bodyPr>
            <a:normAutofit fontScale="90000"/>
          </a:bodyPr>
          <a:lstStyle/>
          <a:p>
            <a:pPr algn="r"/>
            <a:r>
              <a:rPr lang="it-IT" dirty="0" smtClean="0"/>
              <a:t>La carica batterica è massima nel colon</a:t>
            </a:r>
            <a:endParaRPr lang="it-IT" dirty="0"/>
          </a:p>
        </p:txBody>
      </p:sp>
      <p:sp>
        <p:nvSpPr>
          <p:cNvPr id="7" name="CasellaDiTesto 6"/>
          <p:cNvSpPr txBox="1"/>
          <p:nvPr/>
        </p:nvSpPr>
        <p:spPr>
          <a:xfrm>
            <a:off x="7216718" y="2087817"/>
            <a:ext cx="1717401" cy="5262979"/>
          </a:xfrm>
          <a:prstGeom prst="rect">
            <a:avLst/>
          </a:prstGeom>
          <a:solidFill>
            <a:srgbClr val="FF6600"/>
          </a:solidFill>
        </p:spPr>
        <p:txBody>
          <a:bodyPr wrap="square" rtlCol="0">
            <a:spAutoFit/>
          </a:bodyPr>
          <a:lstStyle/>
          <a:p>
            <a:r>
              <a:rPr lang="it-IT" sz="2400" b="1" dirty="0" smtClean="0">
                <a:solidFill>
                  <a:srgbClr val="F2F2F2"/>
                </a:solidFill>
              </a:rPr>
              <a:t>10 batteri/g</a:t>
            </a:r>
          </a:p>
          <a:p>
            <a:endParaRPr lang="it-IT" sz="2400" b="1" dirty="0">
              <a:solidFill>
                <a:srgbClr val="F2F2F2"/>
              </a:solidFill>
            </a:endParaRPr>
          </a:p>
          <a:p>
            <a:endParaRPr lang="it-IT" sz="2400" b="1" dirty="0" smtClean="0">
              <a:solidFill>
                <a:srgbClr val="F2F2F2"/>
              </a:solidFill>
            </a:endParaRPr>
          </a:p>
          <a:p>
            <a:endParaRPr lang="it-IT" sz="2400" b="1" dirty="0">
              <a:solidFill>
                <a:srgbClr val="F2F2F2"/>
              </a:solidFill>
            </a:endParaRPr>
          </a:p>
          <a:p>
            <a:endParaRPr lang="it-IT" sz="2400" b="1" dirty="0" smtClean="0">
              <a:solidFill>
                <a:srgbClr val="F2F2F2"/>
              </a:solidFill>
            </a:endParaRPr>
          </a:p>
          <a:p>
            <a:endParaRPr lang="it-IT" sz="2400" b="1" dirty="0">
              <a:solidFill>
                <a:srgbClr val="F2F2F2"/>
              </a:solidFill>
            </a:endParaRPr>
          </a:p>
          <a:p>
            <a:r>
              <a:rPr lang="it-IT" sz="2400" b="1" dirty="0" smtClean="0">
                <a:solidFill>
                  <a:srgbClr val="F2F2F2"/>
                </a:solidFill>
              </a:rPr>
              <a:t>1000 batteri/g</a:t>
            </a:r>
            <a:endParaRPr lang="it-IT" sz="2400" b="1" dirty="0">
              <a:solidFill>
                <a:srgbClr val="F2F2F2"/>
              </a:solidFill>
            </a:endParaRPr>
          </a:p>
          <a:p>
            <a:endParaRPr lang="it-IT" sz="2400" b="1" dirty="0">
              <a:solidFill>
                <a:srgbClr val="F2F2F2"/>
              </a:solidFill>
            </a:endParaRPr>
          </a:p>
          <a:p>
            <a:endParaRPr lang="it-IT" sz="2400" b="1" dirty="0" smtClean="0">
              <a:solidFill>
                <a:srgbClr val="F2F2F2"/>
              </a:solidFill>
            </a:endParaRPr>
          </a:p>
          <a:p>
            <a:endParaRPr lang="it-IT" sz="2400" b="1" dirty="0">
              <a:solidFill>
                <a:srgbClr val="F2F2F2"/>
              </a:solidFill>
            </a:endParaRPr>
          </a:p>
          <a:p>
            <a:r>
              <a:rPr lang="it-IT" sz="2400" b="1" dirty="0" smtClean="0">
                <a:solidFill>
                  <a:srgbClr val="F2F2F2"/>
                </a:solidFill>
              </a:rPr>
              <a:t>1000 miliardi di batteri/g</a:t>
            </a:r>
            <a:endParaRPr lang="it-IT" sz="2400" b="1" dirty="0">
              <a:solidFill>
                <a:srgbClr val="F2F2F2"/>
              </a:solidFill>
            </a:endParaRPr>
          </a:p>
        </p:txBody>
      </p:sp>
      <p:sp>
        <p:nvSpPr>
          <p:cNvPr id="2" name="Segnaposto data 1"/>
          <p:cNvSpPr>
            <a:spLocks noGrp="1"/>
          </p:cNvSpPr>
          <p:nvPr>
            <p:ph type="dt" sz="half" idx="10"/>
          </p:nvPr>
        </p:nvSpPr>
        <p:spPr/>
        <p:txBody>
          <a:bodyPr/>
          <a:lstStyle/>
          <a:p>
            <a:r>
              <a:rPr lang="it-IT" smtClean="0"/>
              <a:t>28/11/2019</a:t>
            </a:r>
            <a:endParaRPr lang="it-IT"/>
          </a:p>
        </p:txBody>
      </p:sp>
      <p:sp>
        <p:nvSpPr>
          <p:cNvPr id="3" name="Segnaposto piè di pagina 2"/>
          <p:cNvSpPr>
            <a:spLocks noGrp="1"/>
          </p:cNvSpPr>
          <p:nvPr>
            <p:ph type="ftr" sz="quarter" idx="11"/>
          </p:nvPr>
        </p:nvSpPr>
        <p:spPr/>
        <p:txBody>
          <a:bodyPr/>
          <a:lstStyle/>
          <a:p>
            <a:r>
              <a:rPr lang="it-IT" smtClean="0"/>
              <a:t>091FA - BIOCHIMICA APPLICATA MEDICA  </a:t>
            </a:r>
            <a:endParaRPr lang="it-IT"/>
          </a:p>
        </p:txBody>
      </p:sp>
      <p:sp>
        <p:nvSpPr>
          <p:cNvPr id="6" name="Segnaposto numero diapositiva 5"/>
          <p:cNvSpPr>
            <a:spLocks noGrp="1"/>
          </p:cNvSpPr>
          <p:nvPr>
            <p:ph type="sldNum" sz="quarter" idx="12"/>
          </p:nvPr>
        </p:nvSpPr>
        <p:spPr/>
        <p:txBody>
          <a:bodyPr/>
          <a:lstStyle/>
          <a:p>
            <a:fld id="{C35B046D-CFEF-F140-894A-050823DE4B18}" type="slidenum">
              <a:rPr lang="it-IT" smtClean="0"/>
              <a:t>42</a:t>
            </a:fld>
            <a:endParaRPr lang="it-IT"/>
          </a:p>
        </p:txBody>
      </p:sp>
    </p:spTree>
    <p:extLst>
      <p:ext uri="{BB962C8B-B14F-4D97-AF65-F5344CB8AC3E}">
        <p14:creationId xmlns:p14="http://schemas.microsoft.com/office/powerpoint/2010/main" val="1106509249"/>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25582" y="1012909"/>
            <a:ext cx="8065736" cy="557803"/>
          </a:xfrm>
          <a:solidFill>
            <a:srgbClr val="D9D9D9"/>
          </a:solidFill>
        </p:spPr>
        <p:txBody>
          <a:bodyPr>
            <a:noAutofit/>
          </a:bodyPr>
          <a:lstStyle/>
          <a:p>
            <a:pPr algn="ctr"/>
            <a:r>
              <a:rPr lang="it-IT" sz="2800" dirty="0" smtClean="0"/>
              <a:t>Il metabolismo del microbiota intestinale</a:t>
            </a:r>
            <a:endParaRPr lang="it-IT" sz="2800" dirty="0"/>
          </a:p>
        </p:txBody>
      </p:sp>
      <p:sp>
        <p:nvSpPr>
          <p:cNvPr id="3" name="Segnaposto contenuto 2"/>
          <p:cNvSpPr>
            <a:spLocks noGrp="1"/>
          </p:cNvSpPr>
          <p:nvPr>
            <p:ph idx="1"/>
          </p:nvPr>
        </p:nvSpPr>
        <p:spPr>
          <a:xfrm>
            <a:off x="489490" y="1793915"/>
            <a:ext cx="8229600" cy="3888352"/>
          </a:xfrm>
          <a:ln>
            <a:solidFill>
              <a:srgbClr val="A6A6A6"/>
            </a:solidFill>
          </a:ln>
        </p:spPr>
        <p:txBody>
          <a:bodyPr>
            <a:normAutofit fontScale="92500" lnSpcReduction="10000"/>
          </a:bodyPr>
          <a:lstStyle/>
          <a:p>
            <a:r>
              <a:rPr lang="it-IT" sz="3600" dirty="0" smtClean="0"/>
              <a:t>Il metabolismo del microbiota è STRETTAMENTE ANAEROBICO e/o FERMENTATIVO</a:t>
            </a:r>
          </a:p>
          <a:p>
            <a:endParaRPr lang="it-IT" sz="3600" dirty="0" smtClean="0"/>
          </a:p>
          <a:p>
            <a:pPr lvl="1"/>
            <a:r>
              <a:rPr lang="it-IT" sz="3200" u="sng" dirty="0" smtClean="0"/>
              <a:t>ANAEROBICO </a:t>
            </a:r>
            <a:r>
              <a:rPr lang="it-IT" sz="3200" u="sng" dirty="0" smtClean="0">
                <a:sym typeface="Wingdings"/>
              </a:rPr>
              <a:t> </a:t>
            </a:r>
            <a:r>
              <a:rPr lang="it-IT" sz="3200" u="sng" dirty="0" smtClean="0"/>
              <a:t>in assenza di ossigeno, si genera acqua</a:t>
            </a:r>
          </a:p>
          <a:p>
            <a:pPr lvl="1"/>
            <a:r>
              <a:rPr lang="it-IT" sz="3200" u="sng" dirty="0" smtClean="0"/>
              <a:t>FERMENTATIVO </a:t>
            </a:r>
            <a:r>
              <a:rPr lang="it-IT" sz="3200" u="sng" dirty="0" smtClean="0">
                <a:sym typeface="Wingdings"/>
              </a:rPr>
              <a:t></a:t>
            </a:r>
            <a:r>
              <a:rPr lang="it-IT" sz="3200" dirty="0" smtClean="0">
                <a:sym typeface="Wingdings"/>
              </a:rPr>
              <a:t> </a:t>
            </a:r>
            <a:r>
              <a:rPr lang="it-IT" sz="3200" u="sng" dirty="0" smtClean="0"/>
              <a:t>non si consuma ossigeno, non si genera acqua</a:t>
            </a:r>
            <a:r>
              <a:rPr lang="it-IT" sz="3200" dirty="0" smtClean="0"/>
              <a:t>, MA altri prodotti finali</a:t>
            </a:r>
          </a:p>
        </p:txBody>
      </p:sp>
      <p:sp>
        <p:nvSpPr>
          <p:cNvPr id="4" name="Segnaposto data 3"/>
          <p:cNvSpPr>
            <a:spLocks noGrp="1"/>
          </p:cNvSpPr>
          <p:nvPr>
            <p:ph type="dt" sz="half" idx="10"/>
          </p:nvPr>
        </p:nvSpPr>
        <p:spPr/>
        <p:txBody>
          <a:bodyPr/>
          <a:lstStyle/>
          <a:p>
            <a:r>
              <a:rPr lang="it-IT" smtClean="0"/>
              <a:t>28/11/2019</a:t>
            </a:r>
            <a:endParaRPr lang="it-IT"/>
          </a:p>
        </p:txBody>
      </p:sp>
      <p:sp>
        <p:nvSpPr>
          <p:cNvPr id="5" name="Segnaposto piè di pagina 4"/>
          <p:cNvSpPr>
            <a:spLocks noGrp="1"/>
          </p:cNvSpPr>
          <p:nvPr>
            <p:ph type="ftr" sz="quarter" idx="11"/>
          </p:nvPr>
        </p:nvSpPr>
        <p:spPr/>
        <p:txBody>
          <a:bodyPr/>
          <a:lstStyle/>
          <a:p>
            <a:r>
              <a:rPr lang="it-IT" smtClean="0"/>
              <a:t>091FA - BIOCHIMICA APPLICATA MEDICA  </a:t>
            </a:r>
            <a:endParaRPr lang="it-IT"/>
          </a:p>
        </p:txBody>
      </p:sp>
      <p:sp>
        <p:nvSpPr>
          <p:cNvPr id="6" name="Segnaposto numero diapositiva 5"/>
          <p:cNvSpPr>
            <a:spLocks noGrp="1"/>
          </p:cNvSpPr>
          <p:nvPr>
            <p:ph type="sldNum" sz="quarter" idx="12"/>
          </p:nvPr>
        </p:nvSpPr>
        <p:spPr/>
        <p:txBody>
          <a:bodyPr/>
          <a:lstStyle/>
          <a:p>
            <a:fld id="{C35B046D-CFEF-F140-894A-050823DE4B18}" type="slidenum">
              <a:rPr lang="it-IT" smtClean="0"/>
              <a:t>43</a:t>
            </a:fld>
            <a:endParaRPr lang="it-IT"/>
          </a:p>
        </p:txBody>
      </p:sp>
    </p:spTree>
    <p:extLst>
      <p:ext uri="{BB962C8B-B14F-4D97-AF65-F5344CB8AC3E}">
        <p14:creationId xmlns:p14="http://schemas.microsoft.com/office/powerpoint/2010/main" val="328051611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3"/>
          <a:stretch>
            <a:fillRect/>
          </a:stretch>
        </p:blipFill>
        <p:spPr>
          <a:xfrm>
            <a:off x="0" y="342900"/>
            <a:ext cx="9144000" cy="6170414"/>
          </a:xfrm>
          <a:prstGeom prst="rect">
            <a:avLst/>
          </a:prstGeom>
        </p:spPr>
      </p:pic>
      <p:sp>
        <p:nvSpPr>
          <p:cNvPr id="2" name="Segnaposto data 1"/>
          <p:cNvSpPr>
            <a:spLocks noGrp="1"/>
          </p:cNvSpPr>
          <p:nvPr>
            <p:ph type="dt" sz="half" idx="10"/>
          </p:nvPr>
        </p:nvSpPr>
        <p:spPr/>
        <p:txBody>
          <a:bodyPr/>
          <a:lstStyle/>
          <a:p>
            <a:r>
              <a:rPr lang="it-IT" smtClean="0"/>
              <a:t>28/11/2019</a:t>
            </a:r>
            <a:endParaRPr lang="it-IT"/>
          </a:p>
        </p:txBody>
      </p:sp>
      <p:sp>
        <p:nvSpPr>
          <p:cNvPr id="3" name="Segnaposto piè di pagina 2"/>
          <p:cNvSpPr>
            <a:spLocks noGrp="1"/>
          </p:cNvSpPr>
          <p:nvPr>
            <p:ph type="ftr" sz="quarter" idx="11"/>
          </p:nvPr>
        </p:nvSpPr>
        <p:spPr/>
        <p:txBody>
          <a:bodyPr/>
          <a:lstStyle/>
          <a:p>
            <a:r>
              <a:rPr lang="it-IT" smtClean="0"/>
              <a:t>091FA - BIOCHIMICA APPLICATA MEDICA  </a:t>
            </a:r>
            <a:endParaRPr lang="it-IT"/>
          </a:p>
        </p:txBody>
      </p:sp>
      <p:sp>
        <p:nvSpPr>
          <p:cNvPr id="5" name="Segnaposto numero diapositiva 4"/>
          <p:cNvSpPr>
            <a:spLocks noGrp="1"/>
          </p:cNvSpPr>
          <p:nvPr>
            <p:ph type="sldNum" sz="quarter" idx="12"/>
          </p:nvPr>
        </p:nvSpPr>
        <p:spPr/>
        <p:txBody>
          <a:bodyPr/>
          <a:lstStyle/>
          <a:p>
            <a:fld id="{C35B046D-CFEF-F140-894A-050823DE4B18}" type="slidenum">
              <a:rPr lang="it-IT" smtClean="0"/>
              <a:t>44</a:t>
            </a:fld>
            <a:endParaRPr lang="it-IT"/>
          </a:p>
        </p:txBody>
      </p:sp>
    </p:spTree>
    <p:extLst>
      <p:ext uri="{BB962C8B-B14F-4D97-AF65-F5344CB8AC3E}">
        <p14:creationId xmlns:p14="http://schemas.microsoft.com/office/powerpoint/2010/main" val="2444744203"/>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normAutofit/>
          </a:bodyPr>
          <a:lstStyle/>
          <a:p>
            <a:r>
              <a:rPr lang="it-IT" dirty="0" smtClean="0"/>
              <a:t>Perché il microbiota è importante?</a:t>
            </a:r>
            <a:endParaRPr lang="it-IT" dirty="0"/>
          </a:p>
        </p:txBody>
      </p:sp>
      <p:sp>
        <p:nvSpPr>
          <p:cNvPr id="3" name="Segnaposto contenuto 2"/>
          <p:cNvSpPr>
            <a:spLocks noGrp="1"/>
          </p:cNvSpPr>
          <p:nvPr>
            <p:ph type="subTitle" idx="1"/>
          </p:nvPr>
        </p:nvSpPr>
        <p:spPr>
          <a:ln>
            <a:solidFill>
              <a:srgbClr val="A6A6A6"/>
            </a:solidFill>
          </a:ln>
        </p:spPr>
        <p:txBody>
          <a:bodyPr anchor="ctr">
            <a:normAutofit fontScale="92500" lnSpcReduction="20000"/>
          </a:bodyPr>
          <a:lstStyle/>
          <a:p>
            <a:pPr marL="56983"/>
            <a:r>
              <a:rPr lang="it-IT" b="1" dirty="0" smtClean="0">
                <a:solidFill>
                  <a:srgbClr val="000000"/>
                </a:solidFill>
              </a:rPr>
              <a:t>Molte malattie umane sono causate o peggiorate da una composizione anomala</a:t>
            </a:r>
            <a:endParaRPr lang="en-US" dirty="0" smtClean="0">
              <a:solidFill>
                <a:srgbClr val="000000"/>
              </a:solidFill>
            </a:endParaRPr>
          </a:p>
          <a:p>
            <a:pPr marL="56983"/>
            <a:r>
              <a:rPr lang="it-IT" b="1" dirty="0" smtClean="0">
                <a:solidFill>
                  <a:srgbClr val="000000"/>
                </a:solidFill>
              </a:rPr>
              <a:t>del microbiota intestinale</a:t>
            </a:r>
            <a:endParaRPr lang="en-US" dirty="0" smtClean="0">
              <a:solidFill>
                <a:srgbClr val="000000"/>
              </a:solidFill>
            </a:endParaRPr>
          </a:p>
        </p:txBody>
      </p:sp>
      <p:sp>
        <p:nvSpPr>
          <p:cNvPr id="4" name="Segnaposto data 3"/>
          <p:cNvSpPr>
            <a:spLocks noGrp="1"/>
          </p:cNvSpPr>
          <p:nvPr>
            <p:ph type="dt" sz="half" idx="10"/>
          </p:nvPr>
        </p:nvSpPr>
        <p:spPr/>
        <p:txBody>
          <a:bodyPr/>
          <a:lstStyle/>
          <a:p>
            <a:r>
              <a:rPr lang="it-IT" smtClean="0"/>
              <a:t>28/11/2019</a:t>
            </a:r>
            <a:endParaRPr lang="it-IT"/>
          </a:p>
        </p:txBody>
      </p:sp>
      <p:sp>
        <p:nvSpPr>
          <p:cNvPr id="5" name="Segnaposto piè di pagina 4"/>
          <p:cNvSpPr>
            <a:spLocks noGrp="1"/>
          </p:cNvSpPr>
          <p:nvPr>
            <p:ph type="ftr" sz="quarter" idx="11"/>
          </p:nvPr>
        </p:nvSpPr>
        <p:spPr/>
        <p:txBody>
          <a:bodyPr/>
          <a:lstStyle/>
          <a:p>
            <a:r>
              <a:rPr lang="it-IT" smtClean="0"/>
              <a:t>091FA - BIOCHIMICA APPLICATA MEDICA  </a:t>
            </a:r>
            <a:endParaRPr lang="it-IT"/>
          </a:p>
        </p:txBody>
      </p:sp>
      <p:sp>
        <p:nvSpPr>
          <p:cNvPr id="6" name="Segnaposto numero diapositiva 5"/>
          <p:cNvSpPr>
            <a:spLocks noGrp="1"/>
          </p:cNvSpPr>
          <p:nvPr>
            <p:ph type="sldNum" sz="quarter" idx="12"/>
          </p:nvPr>
        </p:nvSpPr>
        <p:spPr/>
        <p:txBody>
          <a:bodyPr/>
          <a:lstStyle/>
          <a:p>
            <a:fld id="{C35B046D-CFEF-F140-894A-050823DE4B18}" type="slidenum">
              <a:rPr lang="it-IT" smtClean="0"/>
              <a:t>45</a:t>
            </a:fld>
            <a:endParaRPr lang="it-IT"/>
          </a:p>
        </p:txBody>
      </p:sp>
    </p:spTree>
    <p:extLst>
      <p:ext uri="{BB962C8B-B14F-4D97-AF65-F5344CB8AC3E}">
        <p14:creationId xmlns:p14="http://schemas.microsoft.com/office/powerpoint/2010/main" val="1375331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19319" y="1034418"/>
            <a:ext cx="8065736" cy="1074908"/>
          </a:xfrm>
        </p:spPr>
        <p:txBody>
          <a:bodyPr>
            <a:normAutofit fontScale="90000"/>
          </a:bodyPr>
          <a:lstStyle/>
          <a:p>
            <a:pPr algn="ctr"/>
            <a:r>
              <a:rPr lang="it-IT" dirty="0" smtClean="0"/>
              <a:t>Molecole di segnalazione derivate dal microbiota intestinale</a:t>
            </a:r>
            <a:endParaRPr lang="it-IT" dirty="0"/>
          </a:p>
        </p:txBody>
      </p:sp>
      <p:sp>
        <p:nvSpPr>
          <p:cNvPr id="3" name="Segnaposto contenuto 2"/>
          <p:cNvSpPr>
            <a:spLocks noGrp="1"/>
          </p:cNvSpPr>
          <p:nvPr>
            <p:ph idx="1"/>
          </p:nvPr>
        </p:nvSpPr>
        <p:spPr>
          <a:xfrm>
            <a:off x="618648" y="2236944"/>
            <a:ext cx="8229600" cy="2971800"/>
          </a:xfrm>
          <a:ln>
            <a:solidFill>
              <a:srgbClr val="A6A6A6"/>
            </a:solidFill>
          </a:ln>
        </p:spPr>
        <p:txBody>
          <a:bodyPr anchor="ctr">
            <a:normAutofit/>
          </a:bodyPr>
          <a:lstStyle/>
          <a:p>
            <a:pPr marL="0" indent="0" algn="ctr">
              <a:buNone/>
            </a:pPr>
            <a:r>
              <a:rPr lang="it-IT" b="1" dirty="0" smtClean="0"/>
              <a:t>Il microbiota produce molecole con proprietà di segnalazione </a:t>
            </a:r>
          </a:p>
          <a:p>
            <a:r>
              <a:rPr lang="it-IT" dirty="0" smtClean="0"/>
              <a:t>Queste molecole possono essere:</a:t>
            </a:r>
          </a:p>
          <a:p>
            <a:pPr lvl="1"/>
            <a:r>
              <a:rPr lang="it-IT" b="1" dirty="0" smtClean="0"/>
              <a:t>componenti strutturali dei batteri</a:t>
            </a:r>
          </a:p>
          <a:p>
            <a:pPr lvl="1"/>
            <a:r>
              <a:rPr lang="it-IT" b="1" dirty="0" smtClean="0"/>
              <a:t>metaboliti</a:t>
            </a:r>
            <a:r>
              <a:rPr lang="it-IT" dirty="0" smtClean="0"/>
              <a:t> (=sostanze) prodotti dal microbiota</a:t>
            </a:r>
          </a:p>
        </p:txBody>
      </p:sp>
      <p:sp>
        <p:nvSpPr>
          <p:cNvPr id="4" name="Segnaposto data 3"/>
          <p:cNvSpPr>
            <a:spLocks noGrp="1"/>
          </p:cNvSpPr>
          <p:nvPr>
            <p:ph type="dt" sz="half" idx="10"/>
          </p:nvPr>
        </p:nvSpPr>
        <p:spPr/>
        <p:txBody>
          <a:bodyPr/>
          <a:lstStyle/>
          <a:p>
            <a:r>
              <a:rPr lang="it-IT" smtClean="0"/>
              <a:t>28/11/2019</a:t>
            </a:r>
            <a:endParaRPr lang="it-IT"/>
          </a:p>
        </p:txBody>
      </p:sp>
      <p:sp>
        <p:nvSpPr>
          <p:cNvPr id="5" name="Segnaposto piè di pagina 4"/>
          <p:cNvSpPr>
            <a:spLocks noGrp="1"/>
          </p:cNvSpPr>
          <p:nvPr>
            <p:ph type="ftr" sz="quarter" idx="11"/>
          </p:nvPr>
        </p:nvSpPr>
        <p:spPr/>
        <p:txBody>
          <a:bodyPr/>
          <a:lstStyle/>
          <a:p>
            <a:r>
              <a:rPr lang="it-IT" smtClean="0"/>
              <a:t>091FA - BIOCHIMICA APPLICATA MEDICA  </a:t>
            </a:r>
            <a:endParaRPr lang="it-IT"/>
          </a:p>
        </p:txBody>
      </p:sp>
      <p:sp>
        <p:nvSpPr>
          <p:cNvPr id="6" name="Segnaposto numero diapositiva 5"/>
          <p:cNvSpPr>
            <a:spLocks noGrp="1"/>
          </p:cNvSpPr>
          <p:nvPr>
            <p:ph type="sldNum" sz="quarter" idx="12"/>
          </p:nvPr>
        </p:nvSpPr>
        <p:spPr/>
        <p:txBody>
          <a:bodyPr/>
          <a:lstStyle/>
          <a:p>
            <a:fld id="{C35B046D-CFEF-F140-894A-050823DE4B18}" type="slidenum">
              <a:rPr lang="it-IT" smtClean="0"/>
              <a:t>46</a:t>
            </a:fld>
            <a:endParaRPr lang="it-IT"/>
          </a:p>
        </p:txBody>
      </p:sp>
    </p:spTree>
    <p:extLst>
      <p:ext uri="{BB962C8B-B14F-4D97-AF65-F5344CB8AC3E}">
        <p14:creationId xmlns:p14="http://schemas.microsoft.com/office/powerpoint/2010/main" val="682253779"/>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contenuto 6"/>
          <p:cNvSpPr>
            <a:spLocks noGrp="1"/>
          </p:cNvSpPr>
          <p:nvPr>
            <p:ph idx="1"/>
          </p:nvPr>
        </p:nvSpPr>
        <p:spPr>
          <a:xfrm>
            <a:off x="457208" y="947058"/>
            <a:ext cx="3511981" cy="4713699"/>
          </a:xfrm>
        </p:spPr>
        <p:txBody>
          <a:bodyPr anchor="ctr">
            <a:normAutofit fontScale="92500" lnSpcReduction="20000"/>
          </a:bodyPr>
          <a:lstStyle/>
          <a:p>
            <a:r>
              <a:rPr lang="it-IT" sz="3600" dirty="0" smtClean="0"/>
              <a:t>Il microbiota come </a:t>
            </a:r>
            <a:r>
              <a:rPr lang="it-IT" sz="3600" b="1" dirty="0" smtClean="0"/>
              <a:t>TRASDUTTORE</a:t>
            </a:r>
            <a:r>
              <a:rPr lang="it-IT" sz="3600" dirty="0" smtClean="0"/>
              <a:t> di fattori ambientali (compresa la dieta) per gli organi</a:t>
            </a:r>
          </a:p>
          <a:p>
            <a:r>
              <a:rPr lang="it-IT" sz="3600" dirty="0" smtClean="0"/>
              <a:t>Il microbiota rilascia segnali chimici legati all'ambiente</a:t>
            </a:r>
            <a:endParaRPr lang="it-IT" sz="3600" b="1" dirty="0"/>
          </a:p>
        </p:txBody>
      </p:sp>
      <p:pic>
        <p:nvPicPr>
          <p:cNvPr id="6" name="Immagine 5"/>
          <p:cNvPicPr>
            <a:picLocks noChangeAspect="1"/>
          </p:cNvPicPr>
          <p:nvPr/>
        </p:nvPicPr>
        <p:blipFill>
          <a:blip r:embed="rId3"/>
          <a:stretch>
            <a:fillRect/>
          </a:stretch>
        </p:blipFill>
        <p:spPr>
          <a:xfrm>
            <a:off x="4458534" y="0"/>
            <a:ext cx="4685466" cy="6858000"/>
          </a:xfrm>
          <a:prstGeom prst="rect">
            <a:avLst/>
          </a:prstGeom>
        </p:spPr>
      </p:pic>
      <p:sp>
        <p:nvSpPr>
          <p:cNvPr id="2" name="CasellaDiTesto 1"/>
          <p:cNvSpPr txBox="1"/>
          <p:nvPr/>
        </p:nvSpPr>
        <p:spPr>
          <a:xfrm>
            <a:off x="3718783" y="3774471"/>
            <a:ext cx="1811426" cy="369332"/>
          </a:xfrm>
          <a:prstGeom prst="rect">
            <a:avLst/>
          </a:prstGeom>
          <a:solidFill>
            <a:srgbClr val="FF0000"/>
          </a:solidFill>
          <a:ln>
            <a:noFill/>
          </a:ln>
        </p:spPr>
        <p:txBody>
          <a:bodyPr wrap="none" rtlCol="0">
            <a:spAutoFit/>
          </a:bodyPr>
          <a:lstStyle/>
          <a:p>
            <a:r>
              <a:rPr lang="it-IT" dirty="0" smtClean="0">
                <a:solidFill>
                  <a:srgbClr val="FFFFFF"/>
                </a:solidFill>
              </a:rPr>
              <a:t>molecole segnale</a:t>
            </a:r>
            <a:endParaRPr lang="it-IT" dirty="0">
              <a:solidFill>
                <a:srgbClr val="FFFFFF"/>
              </a:solidFill>
            </a:endParaRPr>
          </a:p>
        </p:txBody>
      </p:sp>
      <p:cxnSp>
        <p:nvCxnSpPr>
          <p:cNvPr id="9" name="Connettore 2 8"/>
          <p:cNvCxnSpPr/>
          <p:nvPr/>
        </p:nvCxnSpPr>
        <p:spPr>
          <a:xfrm>
            <a:off x="5530211" y="4143819"/>
            <a:ext cx="489591" cy="75764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 name="Segnaposto data 2"/>
          <p:cNvSpPr>
            <a:spLocks noGrp="1"/>
          </p:cNvSpPr>
          <p:nvPr>
            <p:ph type="dt" sz="half" idx="10"/>
          </p:nvPr>
        </p:nvSpPr>
        <p:spPr/>
        <p:txBody>
          <a:bodyPr/>
          <a:lstStyle/>
          <a:p>
            <a:r>
              <a:rPr lang="it-IT" smtClean="0"/>
              <a:t>28/11/2019</a:t>
            </a:r>
            <a:endParaRPr lang="it-IT"/>
          </a:p>
        </p:txBody>
      </p:sp>
      <p:sp>
        <p:nvSpPr>
          <p:cNvPr id="4" name="Segnaposto piè di pagina 3"/>
          <p:cNvSpPr>
            <a:spLocks noGrp="1"/>
          </p:cNvSpPr>
          <p:nvPr>
            <p:ph type="ftr" sz="quarter" idx="11"/>
          </p:nvPr>
        </p:nvSpPr>
        <p:spPr/>
        <p:txBody>
          <a:bodyPr/>
          <a:lstStyle/>
          <a:p>
            <a:r>
              <a:rPr lang="it-IT" smtClean="0"/>
              <a:t>091FA - BIOCHIMICA APPLICATA MEDICA  </a:t>
            </a:r>
            <a:endParaRPr lang="it-IT"/>
          </a:p>
        </p:txBody>
      </p:sp>
      <p:sp>
        <p:nvSpPr>
          <p:cNvPr id="5" name="Segnaposto numero diapositiva 4"/>
          <p:cNvSpPr>
            <a:spLocks noGrp="1"/>
          </p:cNvSpPr>
          <p:nvPr>
            <p:ph type="sldNum" sz="quarter" idx="12"/>
          </p:nvPr>
        </p:nvSpPr>
        <p:spPr/>
        <p:txBody>
          <a:bodyPr/>
          <a:lstStyle/>
          <a:p>
            <a:fld id="{C35B046D-CFEF-F140-894A-050823DE4B18}" type="slidenum">
              <a:rPr lang="it-IT" smtClean="0"/>
              <a:t>47</a:t>
            </a:fld>
            <a:endParaRPr lang="it-IT"/>
          </a:p>
        </p:txBody>
      </p:sp>
    </p:spTree>
    <p:extLst>
      <p:ext uri="{BB962C8B-B14F-4D97-AF65-F5344CB8AC3E}">
        <p14:creationId xmlns:p14="http://schemas.microsoft.com/office/powerpoint/2010/main" val="36889978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951546" y="0"/>
            <a:ext cx="7079014" cy="1592222"/>
          </a:xfrm>
          <a:solidFill>
            <a:srgbClr val="FFFFFF"/>
          </a:solidFill>
        </p:spPr>
        <p:txBody>
          <a:bodyPr>
            <a:normAutofit/>
          </a:bodyPr>
          <a:lstStyle/>
          <a:p>
            <a:pPr algn="ctr"/>
            <a:r>
              <a:rPr lang="it-IT" dirty="0" smtClean="0"/>
              <a:t>Biomasse alimentari metabolizzate dal microbiota</a:t>
            </a:r>
            <a:endParaRPr lang="it-IT" dirty="0"/>
          </a:p>
        </p:txBody>
      </p:sp>
      <p:pic>
        <p:nvPicPr>
          <p:cNvPr id="5" name="Immagine 4"/>
          <p:cNvPicPr>
            <a:picLocks noChangeAspect="1"/>
          </p:cNvPicPr>
          <p:nvPr/>
        </p:nvPicPr>
        <p:blipFill>
          <a:blip r:embed="rId3"/>
          <a:stretch>
            <a:fillRect/>
          </a:stretch>
        </p:blipFill>
        <p:spPr>
          <a:xfrm>
            <a:off x="2074726" y="1417638"/>
            <a:ext cx="5036360" cy="4699950"/>
          </a:xfrm>
          <a:prstGeom prst="rect">
            <a:avLst/>
          </a:prstGeom>
        </p:spPr>
      </p:pic>
      <p:sp>
        <p:nvSpPr>
          <p:cNvPr id="6" name="CasellaDiTesto 5"/>
          <p:cNvSpPr txBox="1"/>
          <p:nvPr/>
        </p:nvSpPr>
        <p:spPr>
          <a:xfrm>
            <a:off x="5843873" y="4359883"/>
            <a:ext cx="2390874" cy="646331"/>
          </a:xfrm>
          <a:prstGeom prst="rect">
            <a:avLst/>
          </a:prstGeom>
          <a:solidFill>
            <a:schemeClr val="bg2">
              <a:lumMod val="50000"/>
            </a:schemeClr>
          </a:solidFill>
        </p:spPr>
        <p:txBody>
          <a:bodyPr wrap="square" rtlCol="0">
            <a:spAutoFit/>
          </a:bodyPr>
          <a:lstStyle/>
          <a:p>
            <a:pPr algn="ctr"/>
            <a:r>
              <a:rPr lang="it-IT" sz="3600" dirty="0" smtClean="0">
                <a:solidFill>
                  <a:srgbClr val="FFFFFF"/>
                </a:solidFill>
              </a:rPr>
              <a:t>FIBRA</a:t>
            </a:r>
            <a:endParaRPr lang="it-IT" sz="3600" dirty="0">
              <a:solidFill>
                <a:srgbClr val="FFFFFF"/>
              </a:solidFill>
            </a:endParaRPr>
          </a:p>
        </p:txBody>
      </p:sp>
      <p:sp>
        <p:nvSpPr>
          <p:cNvPr id="7" name="CasellaDiTesto 6"/>
          <p:cNvSpPr txBox="1"/>
          <p:nvPr/>
        </p:nvSpPr>
        <p:spPr>
          <a:xfrm>
            <a:off x="925876" y="2585982"/>
            <a:ext cx="2390874" cy="646331"/>
          </a:xfrm>
          <a:prstGeom prst="rect">
            <a:avLst/>
          </a:prstGeom>
          <a:solidFill>
            <a:schemeClr val="accent4">
              <a:lumMod val="75000"/>
            </a:schemeClr>
          </a:solidFill>
          <a:ln>
            <a:noFill/>
          </a:ln>
        </p:spPr>
        <p:txBody>
          <a:bodyPr wrap="none" rtlCol="0">
            <a:spAutoFit/>
          </a:bodyPr>
          <a:lstStyle/>
          <a:p>
            <a:r>
              <a:rPr lang="it-IT" sz="3600" dirty="0" smtClean="0">
                <a:solidFill>
                  <a:srgbClr val="FFFFFF"/>
                </a:solidFill>
              </a:rPr>
              <a:t>POLIFENOLI</a:t>
            </a:r>
            <a:endParaRPr lang="it-IT" sz="3600" dirty="0">
              <a:solidFill>
                <a:srgbClr val="FFFFFF"/>
              </a:solidFill>
            </a:endParaRPr>
          </a:p>
        </p:txBody>
      </p:sp>
      <p:sp>
        <p:nvSpPr>
          <p:cNvPr id="2" name="Segnaposto data 1"/>
          <p:cNvSpPr>
            <a:spLocks noGrp="1"/>
          </p:cNvSpPr>
          <p:nvPr>
            <p:ph type="dt" sz="half" idx="10"/>
          </p:nvPr>
        </p:nvSpPr>
        <p:spPr/>
        <p:txBody>
          <a:bodyPr/>
          <a:lstStyle/>
          <a:p>
            <a:r>
              <a:rPr lang="it-IT" smtClean="0"/>
              <a:t>28/11/2019</a:t>
            </a:r>
            <a:endParaRPr lang="it-IT"/>
          </a:p>
        </p:txBody>
      </p:sp>
      <p:sp>
        <p:nvSpPr>
          <p:cNvPr id="3" name="Segnaposto piè di pagina 2"/>
          <p:cNvSpPr>
            <a:spLocks noGrp="1"/>
          </p:cNvSpPr>
          <p:nvPr>
            <p:ph type="ftr" sz="quarter" idx="11"/>
          </p:nvPr>
        </p:nvSpPr>
        <p:spPr/>
        <p:txBody>
          <a:bodyPr/>
          <a:lstStyle/>
          <a:p>
            <a:r>
              <a:rPr lang="it-IT" smtClean="0"/>
              <a:t>091FA - BIOCHIMICA APPLICATA MEDICA  </a:t>
            </a:r>
            <a:endParaRPr lang="it-IT"/>
          </a:p>
        </p:txBody>
      </p:sp>
      <p:sp>
        <p:nvSpPr>
          <p:cNvPr id="8" name="Segnaposto numero diapositiva 7"/>
          <p:cNvSpPr>
            <a:spLocks noGrp="1"/>
          </p:cNvSpPr>
          <p:nvPr>
            <p:ph type="sldNum" sz="quarter" idx="12"/>
          </p:nvPr>
        </p:nvSpPr>
        <p:spPr/>
        <p:txBody>
          <a:bodyPr/>
          <a:lstStyle/>
          <a:p>
            <a:fld id="{C35B046D-CFEF-F140-894A-050823DE4B18}" type="slidenum">
              <a:rPr lang="it-IT" smtClean="0"/>
              <a:t>48</a:t>
            </a:fld>
            <a:endParaRPr lang="it-IT"/>
          </a:p>
        </p:txBody>
      </p:sp>
    </p:spTree>
    <p:extLst>
      <p:ext uri="{BB962C8B-B14F-4D97-AF65-F5344CB8AC3E}">
        <p14:creationId xmlns:p14="http://schemas.microsoft.com/office/powerpoint/2010/main" val="2288067730"/>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932962" y="15"/>
            <a:ext cx="8065736" cy="1096431"/>
          </a:xfrm>
          <a:solidFill>
            <a:schemeClr val="bg1"/>
          </a:solidFill>
        </p:spPr>
        <p:txBody>
          <a:bodyPr>
            <a:normAutofit/>
          </a:bodyPr>
          <a:lstStyle/>
          <a:p>
            <a:pPr algn="ctr"/>
            <a:r>
              <a:rPr lang="it-IT" dirty="0" smtClean="0"/>
              <a:t>Fibra alimentare</a:t>
            </a:r>
            <a:endParaRPr lang="it-IT" dirty="0"/>
          </a:p>
        </p:txBody>
      </p:sp>
      <p:sp>
        <p:nvSpPr>
          <p:cNvPr id="3" name="Segnaposto contenuto 2"/>
          <p:cNvSpPr>
            <a:spLocks noGrp="1"/>
          </p:cNvSpPr>
          <p:nvPr>
            <p:ph idx="1"/>
          </p:nvPr>
        </p:nvSpPr>
        <p:spPr>
          <a:xfrm>
            <a:off x="597358" y="1702165"/>
            <a:ext cx="2598224" cy="3909454"/>
          </a:xfrm>
        </p:spPr>
        <p:txBody>
          <a:bodyPr>
            <a:normAutofit/>
          </a:bodyPr>
          <a:lstStyle/>
          <a:p>
            <a:pPr marL="514350" indent="-514350">
              <a:buFont typeface="+mj-lt"/>
              <a:buAutoNum type="arabicPeriod"/>
            </a:pPr>
            <a:r>
              <a:rPr lang="it-IT" sz="3600" dirty="0" smtClean="0"/>
              <a:t>Cellulosa</a:t>
            </a:r>
          </a:p>
          <a:p>
            <a:pPr marL="514350" indent="-514350">
              <a:buFont typeface="+mj-lt"/>
              <a:buAutoNum type="arabicPeriod"/>
            </a:pPr>
            <a:r>
              <a:rPr lang="it-IT" sz="3600" dirty="0" smtClean="0"/>
              <a:t>Emicellulosa</a:t>
            </a:r>
          </a:p>
          <a:p>
            <a:pPr marL="514350" indent="-514350">
              <a:buFont typeface="+mj-lt"/>
              <a:buAutoNum type="arabicPeriod"/>
            </a:pPr>
            <a:r>
              <a:rPr lang="it-IT" sz="3600" dirty="0" smtClean="0"/>
              <a:t>Pectina</a:t>
            </a:r>
          </a:p>
          <a:p>
            <a:pPr marL="514350" indent="-514350">
              <a:buFont typeface="+mj-lt"/>
              <a:buAutoNum type="arabicPeriod"/>
            </a:pPr>
            <a:r>
              <a:rPr lang="it-IT" sz="3600" dirty="0" smtClean="0"/>
              <a:t>Lignina</a:t>
            </a:r>
            <a:endParaRPr lang="it-IT" sz="3600" dirty="0"/>
          </a:p>
        </p:txBody>
      </p:sp>
      <p:pic>
        <p:nvPicPr>
          <p:cNvPr id="4" name="Immagine 3"/>
          <p:cNvPicPr>
            <a:picLocks noChangeAspect="1"/>
          </p:cNvPicPr>
          <p:nvPr/>
        </p:nvPicPr>
        <p:blipFill>
          <a:blip r:embed="rId3"/>
          <a:stretch>
            <a:fillRect/>
          </a:stretch>
        </p:blipFill>
        <p:spPr>
          <a:xfrm>
            <a:off x="3416145" y="1105152"/>
            <a:ext cx="2797044" cy="1787801"/>
          </a:xfrm>
          <a:prstGeom prst="rect">
            <a:avLst/>
          </a:prstGeom>
        </p:spPr>
      </p:pic>
      <p:pic>
        <p:nvPicPr>
          <p:cNvPr id="5" name="Immagine 4"/>
          <p:cNvPicPr>
            <a:picLocks noChangeAspect="1"/>
          </p:cNvPicPr>
          <p:nvPr/>
        </p:nvPicPr>
        <p:blipFill>
          <a:blip r:embed="rId4"/>
          <a:stretch>
            <a:fillRect/>
          </a:stretch>
        </p:blipFill>
        <p:spPr>
          <a:xfrm>
            <a:off x="6482555" y="1105149"/>
            <a:ext cx="2438337" cy="2135438"/>
          </a:xfrm>
          <a:prstGeom prst="rect">
            <a:avLst/>
          </a:prstGeom>
        </p:spPr>
      </p:pic>
      <p:pic>
        <p:nvPicPr>
          <p:cNvPr id="6" name="Immagine 5"/>
          <p:cNvPicPr>
            <a:picLocks noChangeAspect="1"/>
          </p:cNvPicPr>
          <p:nvPr/>
        </p:nvPicPr>
        <p:blipFill>
          <a:blip r:embed="rId5"/>
          <a:stretch>
            <a:fillRect/>
          </a:stretch>
        </p:blipFill>
        <p:spPr>
          <a:xfrm>
            <a:off x="3416148" y="3601428"/>
            <a:ext cx="2352148" cy="2002735"/>
          </a:xfrm>
          <a:prstGeom prst="rect">
            <a:avLst/>
          </a:prstGeom>
        </p:spPr>
      </p:pic>
      <p:sp>
        <p:nvSpPr>
          <p:cNvPr id="7" name="Ovale 6"/>
          <p:cNvSpPr/>
          <p:nvPr/>
        </p:nvSpPr>
        <p:spPr>
          <a:xfrm>
            <a:off x="3174697" y="922602"/>
            <a:ext cx="482911" cy="288907"/>
          </a:xfrm>
          <a:prstGeom prst="ellipse">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1200" dirty="0" smtClean="0"/>
              <a:t>1</a:t>
            </a:r>
            <a:endParaRPr lang="it-IT" sz="1200" dirty="0"/>
          </a:p>
        </p:txBody>
      </p:sp>
      <p:sp>
        <p:nvSpPr>
          <p:cNvPr id="8" name="Ovale 7"/>
          <p:cNvSpPr/>
          <p:nvPr/>
        </p:nvSpPr>
        <p:spPr>
          <a:xfrm>
            <a:off x="6241107" y="893948"/>
            <a:ext cx="482911" cy="288907"/>
          </a:xfrm>
          <a:prstGeom prst="ellipse">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1200" dirty="0" smtClean="0"/>
              <a:t>2</a:t>
            </a:r>
            <a:endParaRPr lang="it-IT" sz="1200" dirty="0"/>
          </a:p>
        </p:txBody>
      </p:sp>
      <p:sp>
        <p:nvSpPr>
          <p:cNvPr id="9" name="Ovale 8"/>
          <p:cNvSpPr/>
          <p:nvPr/>
        </p:nvSpPr>
        <p:spPr>
          <a:xfrm>
            <a:off x="3389325" y="3312513"/>
            <a:ext cx="482911" cy="288907"/>
          </a:xfrm>
          <a:prstGeom prst="ellipse">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1200" dirty="0" smtClean="0"/>
              <a:t>3</a:t>
            </a:r>
            <a:endParaRPr lang="it-IT" sz="1200" dirty="0"/>
          </a:p>
        </p:txBody>
      </p:sp>
      <p:pic>
        <p:nvPicPr>
          <p:cNvPr id="10" name="Immagine 9"/>
          <p:cNvPicPr>
            <a:picLocks noChangeAspect="1"/>
          </p:cNvPicPr>
          <p:nvPr/>
        </p:nvPicPr>
        <p:blipFill>
          <a:blip r:embed="rId6"/>
          <a:stretch>
            <a:fillRect/>
          </a:stretch>
        </p:blipFill>
        <p:spPr>
          <a:xfrm>
            <a:off x="6030322" y="3743686"/>
            <a:ext cx="2656478" cy="1806796"/>
          </a:xfrm>
          <a:prstGeom prst="rect">
            <a:avLst/>
          </a:prstGeom>
        </p:spPr>
      </p:pic>
      <p:sp>
        <p:nvSpPr>
          <p:cNvPr id="11" name="Ovale 10"/>
          <p:cNvSpPr/>
          <p:nvPr/>
        </p:nvSpPr>
        <p:spPr>
          <a:xfrm>
            <a:off x="6030330" y="3464906"/>
            <a:ext cx="482911" cy="288907"/>
          </a:xfrm>
          <a:prstGeom prst="ellipse">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1200" dirty="0"/>
              <a:t>4</a:t>
            </a:r>
          </a:p>
        </p:txBody>
      </p:sp>
      <p:sp>
        <p:nvSpPr>
          <p:cNvPr id="12" name="Segnaposto data 11"/>
          <p:cNvSpPr>
            <a:spLocks noGrp="1"/>
          </p:cNvSpPr>
          <p:nvPr>
            <p:ph type="dt" sz="half" idx="10"/>
          </p:nvPr>
        </p:nvSpPr>
        <p:spPr/>
        <p:txBody>
          <a:bodyPr/>
          <a:lstStyle/>
          <a:p>
            <a:r>
              <a:rPr lang="it-IT" smtClean="0"/>
              <a:t>28/11/2019</a:t>
            </a:r>
            <a:endParaRPr lang="it-IT"/>
          </a:p>
        </p:txBody>
      </p:sp>
      <p:sp>
        <p:nvSpPr>
          <p:cNvPr id="13" name="Segnaposto piè di pagina 12"/>
          <p:cNvSpPr>
            <a:spLocks noGrp="1"/>
          </p:cNvSpPr>
          <p:nvPr>
            <p:ph type="ftr" sz="quarter" idx="11"/>
          </p:nvPr>
        </p:nvSpPr>
        <p:spPr/>
        <p:txBody>
          <a:bodyPr/>
          <a:lstStyle/>
          <a:p>
            <a:r>
              <a:rPr lang="it-IT" smtClean="0"/>
              <a:t>091FA - BIOCHIMICA APPLICATA MEDICA  </a:t>
            </a:r>
            <a:endParaRPr lang="it-IT"/>
          </a:p>
        </p:txBody>
      </p:sp>
      <p:sp>
        <p:nvSpPr>
          <p:cNvPr id="14" name="Segnaposto numero diapositiva 13"/>
          <p:cNvSpPr>
            <a:spLocks noGrp="1"/>
          </p:cNvSpPr>
          <p:nvPr>
            <p:ph type="sldNum" sz="quarter" idx="12"/>
          </p:nvPr>
        </p:nvSpPr>
        <p:spPr/>
        <p:txBody>
          <a:bodyPr/>
          <a:lstStyle/>
          <a:p>
            <a:fld id="{C35B046D-CFEF-F140-894A-050823DE4B18}" type="slidenum">
              <a:rPr lang="it-IT" smtClean="0"/>
              <a:t>49</a:t>
            </a:fld>
            <a:endParaRPr lang="it-IT"/>
          </a:p>
        </p:txBody>
      </p:sp>
    </p:spTree>
    <p:extLst>
      <p:ext uri="{BB962C8B-B14F-4D97-AF65-F5344CB8AC3E}">
        <p14:creationId xmlns:p14="http://schemas.microsoft.com/office/powerpoint/2010/main" val="23723277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ctrTitle"/>
          </p:nvPr>
        </p:nvSpPr>
        <p:spPr/>
        <p:txBody>
          <a:bodyPr/>
          <a:lstStyle/>
          <a:p>
            <a:r>
              <a:rPr lang="it-IT" dirty="0" smtClean="0"/>
              <a:t>Vino e funzione cognitiva</a:t>
            </a:r>
            <a:endParaRPr lang="it-IT" dirty="0"/>
          </a:p>
        </p:txBody>
      </p:sp>
      <p:sp>
        <p:nvSpPr>
          <p:cNvPr id="7" name="Sottotitolo 6"/>
          <p:cNvSpPr>
            <a:spLocks noGrp="1"/>
          </p:cNvSpPr>
          <p:nvPr>
            <p:ph type="subTitle" idx="1"/>
          </p:nvPr>
        </p:nvSpPr>
        <p:spPr/>
        <p:txBody>
          <a:bodyPr/>
          <a:lstStyle/>
          <a:p>
            <a:endParaRPr lang="it-IT"/>
          </a:p>
        </p:txBody>
      </p:sp>
      <p:sp>
        <p:nvSpPr>
          <p:cNvPr id="3" name="Segnaposto data 2"/>
          <p:cNvSpPr>
            <a:spLocks noGrp="1"/>
          </p:cNvSpPr>
          <p:nvPr>
            <p:ph type="dt" sz="half" idx="10"/>
          </p:nvPr>
        </p:nvSpPr>
        <p:spPr/>
        <p:txBody>
          <a:bodyPr/>
          <a:lstStyle/>
          <a:p>
            <a:r>
              <a:rPr lang="it-IT" smtClean="0"/>
              <a:t>28/11/2019</a:t>
            </a:r>
            <a:endParaRPr lang="it-IT"/>
          </a:p>
        </p:txBody>
      </p:sp>
      <p:sp>
        <p:nvSpPr>
          <p:cNvPr id="4" name="Segnaposto piè di pagina 3"/>
          <p:cNvSpPr>
            <a:spLocks noGrp="1"/>
          </p:cNvSpPr>
          <p:nvPr>
            <p:ph type="ftr" sz="quarter" idx="11"/>
          </p:nvPr>
        </p:nvSpPr>
        <p:spPr/>
        <p:txBody>
          <a:bodyPr/>
          <a:lstStyle/>
          <a:p>
            <a:r>
              <a:rPr lang="it-IT" smtClean="0"/>
              <a:t>091FA - BIOCHIMICA APPLICATA MEDICA  </a:t>
            </a:r>
            <a:endParaRPr lang="it-IT"/>
          </a:p>
        </p:txBody>
      </p:sp>
      <p:sp>
        <p:nvSpPr>
          <p:cNvPr id="5" name="Segnaposto numero diapositiva 4"/>
          <p:cNvSpPr>
            <a:spLocks noGrp="1"/>
          </p:cNvSpPr>
          <p:nvPr>
            <p:ph type="sldNum" sz="quarter" idx="12"/>
          </p:nvPr>
        </p:nvSpPr>
        <p:spPr/>
        <p:txBody>
          <a:bodyPr/>
          <a:lstStyle/>
          <a:p>
            <a:fld id="{C35B046D-CFEF-F140-894A-050823DE4B18}" type="slidenum">
              <a:rPr lang="it-IT" smtClean="0"/>
              <a:t>5</a:t>
            </a:fld>
            <a:endParaRPr lang="it-IT"/>
          </a:p>
        </p:txBody>
      </p:sp>
    </p:spTree>
    <p:extLst>
      <p:ext uri="{BB962C8B-B14F-4D97-AF65-F5344CB8AC3E}">
        <p14:creationId xmlns:p14="http://schemas.microsoft.com/office/powerpoint/2010/main" val="3693330808"/>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Autofit/>
          </a:bodyPr>
          <a:lstStyle/>
          <a:p>
            <a:pPr algn="ctr"/>
            <a:r>
              <a:rPr lang="it-IT" sz="3600" dirty="0" smtClean="0"/>
              <a:t>Metaboliti microbici della fibra alimentare</a:t>
            </a:r>
            <a:endParaRPr lang="it-IT" sz="3600" dirty="0"/>
          </a:p>
        </p:txBody>
      </p:sp>
      <p:sp>
        <p:nvSpPr>
          <p:cNvPr id="3" name="Segnaposto contenuto 2"/>
          <p:cNvSpPr>
            <a:spLocks noGrp="1"/>
          </p:cNvSpPr>
          <p:nvPr>
            <p:ph idx="1"/>
          </p:nvPr>
        </p:nvSpPr>
        <p:spPr/>
        <p:txBody>
          <a:bodyPr>
            <a:normAutofit lnSpcReduction="10000"/>
          </a:bodyPr>
          <a:lstStyle/>
          <a:p>
            <a:pPr marL="0" indent="0" algn="ctr">
              <a:buNone/>
            </a:pPr>
            <a:r>
              <a:rPr lang="it-IT" dirty="0" smtClean="0"/>
              <a:t>Acidi grassi a catena corta</a:t>
            </a:r>
          </a:p>
          <a:p>
            <a:pPr marL="0" indent="0" algn="ctr">
              <a:buNone/>
            </a:pPr>
            <a:endParaRPr lang="it-IT" dirty="0" smtClean="0"/>
          </a:p>
          <a:p>
            <a:pPr marL="0" indent="0" algn="ctr">
              <a:buNone/>
            </a:pPr>
            <a:endParaRPr lang="it-IT" dirty="0"/>
          </a:p>
          <a:p>
            <a:pPr marL="0" indent="0" algn="ctr">
              <a:buNone/>
            </a:pPr>
            <a:endParaRPr lang="it-IT" dirty="0" smtClean="0"/>
          </a:p>
          <a:p>
            <a:pPr marL="0" indent="0" algn="ctr">
              <a:buNone/>
            </a:pPr>
            <a:endParaRPr lang="it-IT" dirty="0" smtClean="0"/>
          </a:p>
          <a:p>
            <a:pPr marL="0" indent="0" algn="ctr">
              <a:buNone/>
            </a:pPr>
            <a:endParaRPr lang="it-IT" dirty="0"/>
          </a:p>
          <a:p>
            <a:pPr marL="0" indent="0" algn="ctr">
              <a:buNone/>
            </a:pPr>
            <a:r>
              <a:rPr lang="it-IT" dirty="0" smtClean="0"/>
              <a:t>forniscono il </a:t>
            </a:r>
            <a:r>
              <a:rPr lang="it-IT" b="1" dirty="0" smtClean="0"/>
              <a:t>6-10% del fabbisogno energetico giornaliero totale</a:t>
            </a:r>
          </a:p>
        </p:txBody>
      </p:sp>
      <p:pic>
        <p:nvPicPr>
          <p:cNvPr id="7" name="Immagine 6"/>
          <p:cNvPicPr>
            <a:picLocks noChangeAspect="1"/>
          </p:cNvPicPr>
          <p:nvPr/>
        </p:nvPicPr>
        <p:blipFill>
          <a:blip r:embed="rId3"/>
          <a:stretch>
            <a:fillRect/>
          </a:stretch>
        </p:blipFill>
        <p:spPr>
          <a:xfrm>
            <a:off x="1748815" y="2696831"/>
            <a:ext cx="5534453" cy="1417072"/>
          </a:xfrm>
          <a:prstGeom prst="rect">
            <a:avLst/>
          </a:prstGeom>
        </p:spPr>
      </p:pic>
      <p:sp>
        <p:nvSpPr>
          <p:cNvPr id="4" name="Segnaposto data 3"/>
          <p:cNvSpPr>
            <a:spLocks noGrp="1"/>
          </p:cNvSpPr>
          <p:nvPr>
            <p:ph type="dt" sz="half" idx="10"/>
          </p:nvPr>
        </p:nvSpPr>
        <p:spPr/>
        <p:txBody>
          <a:bodyPr/>
          <a:lstStyle/>
          <a:p>
            <a:r>
              <a:rPr lang="it-IT" smtClean="0"/>
              <a:t>28/11/2019</a:t>
            </a:r>
            <a:endParaRPr lang="it-IT"/>
          </a:p>
        </p:txBody>
      </p:sp>
      <p:sp>
        <p:nvSpPr>
          <p:cNvPr id="5" name="Segnaposto piè di pagina 4"/>
          <p:cNvSpPr>
            <a:spLocks noGrp="1"/>
          </p:cNvSpPr>
          <p:nvPr>
            <p:ph type="ftr" sz="quarter" idx="11"/>
          </p:nvPr>
        </p:nvSpPr>
        <p:spPr/>
        <p:txBody>
          <a:bodyPr/>
          <a:lstStyle/>
          <a:p>
            <a:r>
              <a:rPr lang="it-IT" smtClean="0"/>
              <a:t>091FA - BIOCHIMICA APPLICATA MEDICA  </a:t>
            </a:r>
            <a:endParaRPr lang="it-IT"/>
          </a:p>
        </p:txBody>
      </p:sp>
      <p:sp>
        <p:nvSpPr>
          <p:cNvPr id="6" name="Segnaposto numero diapositiva 5"/>
          <p:cNvSpPr>
            <a:spLocks noGrp="1"/>
          </p:cNvSpPr>
          <p:nvPr>
            <p:ph type="sldNum" sz="quarter" idx="12"/>
          </p:nvPr>
        </p:nvSpPr>
        <p:spPr/>
        <p:txBody>
          <a:bodyPr/>
          <a:lstStyle/>
          <a:p>
            <a:fld id="{C35B046D-CFEF-F140-894A-050823DE4B18}" type="slidenum">
              <a:rPr lang="it-IT" smtClean="0"/>
              <a:t>50</a:t>
            </a:fld>
            <a:endParaRPr lang="it-IT"/>
          </a:p>
        </p:txBody>
      </p:sp>
    </p:spTree>
    <p:extLst>
      <p:ext uri="{BB962C8B-B14F-4D97-AF65-F5344CB8AC3E}">
        <p14:creationId xmlns:p14="http://schemas.microsoft.com/office/powerpoint/2010/main" val="23850603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508002" y="171478"/>
            <a:ext cx="8128000" cy="6184900"/>
          </a:xfrm>
          <a:prstGeom prst="rect">
            <a:avLst/>
          </a:prstGeom>
        </p:spPr>
      </p:pic>
      <p:sp>
        <p:nvSpPr>
          <p:cNvPr id="2" name="CasellaDiTesto 1"/>
          <p:cNvSpPr txBox="1"/>
          <p:nvPr/>
        </p:nvSpPr>
        <p:spPr>
          <a:xfrm>
            <a:off x="751201" y="2826382"/>
            <a:ext cx="7705951" cy="1569660"/>
          </a:xfrm>
          <a:prstGeom prst="rect">
            <a:avLst/>
          </a:prstGeom>
          <a:solidFill>
            <a:srgbClr val="FF0000">
              <a:alpha val="42000"/>
            </a:srgbClr>
          </a:solidFill>
        </p:spPr>
        <p:txBody>
          <a:bodyPr wrap="square" rtlCol="0">
            <a:spAutoFit/>
          </a:bodyPr>
          <a:lstStyle/>
          <a:p>
            <a:pPr algn="ctr"/>
            <a:r>
              <a:rPr lang="it-IT" sz="3200" dirty="0" smtClean="0">
                <a:solidFill>
                  <a:srgbClr val="FFFFFF"/>
                </a:solidFill>
              </a:rPr>
              <a:t>La </a:t>
            </a:r>
            <a:r>
              <a:rPr lang="it-IT" sz="3200" dirty="0" err="1" smtClean="0">
                <a:solidFill>
                  <a:srgbClr val="FFFFFF"/>
                </a:solidFill>
              </a:rPr>
              <a:t>trasfromazione</a:t>
            </a:r>
            <a:r>
              <a:rPr lang="it-IT" sz="3200" dirty="0" smtClean="0">
                <a:solidFill>
                  <a:srgbClr val="FFFFFF"/>
                </a:solidFill>
              </a:rPr>
              <a:t> della fibra in </a:t>
            </a:r>
          </a:p>
          <a:p>
            <a:pPr algn="ctr"/>
            <a:r>
              <a:rPr lang="it-IT" sz="3200" dirty="0" smtClean="0">
                <a:solidFill>
                  <a:srgbClr val="FFFFFF"/>
                </a:solidFill>
              </a:rPr>
              <a:t>acidi grassi a catena corta </a:t>
            </a:r>
          </a:p>
          <a:p>
            <a:pPr algn="ctr"/>
            <a:r>
              <a:rPr lang="it-IT" sz="3200" dirty="0" smtClean="0">
                <a:solidFill>
                  <a:srgbClr val="FFFFFF"/>
                </a:solidFill>
              </a:rPr>
              <a:t>Un complicato processo chimico</a:t>
            </a:r>
            <a:endParaRPr lang="it-IT" sz="3200" dirty="0">
              <a:solidFill>
                <a:srgbClr val="FFFFFF"/>
              </a:solidFill>
            </a:endParaRPr>
          </a:p>
        </p:txBody>
      </p:sp>
      <p:sp>
        <p:nvSpPr>
          <p:cNvPr id="3" name="Segnaposto data 2"/>
          <p:cNvSpPr>
            <a:spLocks noGrp="1"/>
          </p:cNvSpPr>
          <p:nvPr>
            <p:ph type="dt" sz="half" idx="10"/>
          </p:nvPr>
        </p:nvSpPr>
        <p:spPr/>
        <p:txBody>
          <a:bodyPr/>
          <a:lstStyle/>
          <a:p>
            <a:r>
              <a:rPr lang="it-IT" smtClean="0"/>
              <a:t>28/11/2019</a:t>
            </a:r>
            <a:endParaRPr lang="it-IT"/>
          </a:p>
        </p:txBody>
      </p:sp>
      <p:sp>
        <p:nvSpPr>
          <p:cNvPr id="4" name="Segnaposto piè di pagina 3"/>
          <p:cNvSpPr>
            <a:spLocks noGrp="1"/>
          </p:cNvSpPr>
          <p:nvPr>
            <p:ph type="ftr" sz="quarter" idx="11"/>
          </p:nvPr>
        </p:nvSpPr>
        <p:spPr/>
        <p:txBody>
          <a:bodyPr/>
          <a:lstStyle/>
          <a:p>
            <a:r>
              <a:rPr lang="it-IT" smtClean="0"/>
              <a:t>091FA - BIOCHIMICA APPLICATA MEDICA  </a:t>
            </a:r>
            <a:endParaRPr lang="it-IT"/>
          </a:p>
        </p:txBody>
      </p:sp>
      <p:sp>
        <p:nvSpPr>
          <p:cNvPr id="5" name="Segnaposto numero diapositiva 4"/>
          <p:cNvSpPr>
            <a:spLocks noGrp="1"/>
          </p:cNvSpPr>
          <p:nvPr>
            <p:ph type="sldNum" sz="quarter" idx="12"/>
          </p:nvPr>
        </p:nvSpPr>
        <p:spPr/>
        <p:txBody>
          <a:bodyPr/>
          <a:lstStyle/>
          <a:p>
            <a:fld id="{C35B046D-CFEF-F140-894A-050823DE4B18}" type="slidenum">
              <a:rPr lang="it-IT" smtClean="0"/>
              <a:t>51</a:t>
            </a:fld>
            <a:endParaRPr lang="it-IT"/>
          </a:p>
        </p:txBody>
      </p:sp>
    </p:spTree>
    <p:extLst>
      <p:ext uri="{BB962C8B-B14F-4D97-AF65-F5344CB8AC3E}">
        <p14:creationId xmlns:p14="http://schemas.microsoft.com/office/powerpoint/2010/main" val="787359413"/>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stretch>
            <a:fillRect/>
          </a:stretch>
        </p:blipFill>
        <p:spPr>
          <a:xfrm>
            <a:off x="1752787" y="1432483"/>
            <a:ext cx="5720434" cy="5137523"/>
          </a:xfrm>
          <a:prstGeom prst="rect">
            <a:avLst/>
          </a:prstGeom>
        </p:spPr>
      </p:pic>
      <p:sp>
        <p:nvSpPr>
          <p:cNvPr id="3" name="Titolo 2"/>
          <p:cNvSpPr>
            <a:spLocks noGrp="1"/>
          </p:cNvSpPr>
          <p:nvPr>
            <p:ph type="title"/>
          </p:nvPr>
        </p:nvSpPr>
        <p:spPr>
          <a:xfrm>
            <a:off x="468199" y="324296"/>
            <a:ext cx="3629080" cy="1143000"/>
          </a:xfrm>
          <a:solidFill>
            <a:srgbClr val="FFFFFF"/>
          </a:solidFill>
        </p:spPr>
        <p:txBody>
          <a:bodyPr>
            <a:normAutofit fontScale="90000"/>
          </a:bodyPr>
          <a:lstStyle/>
          <a:p>
            <a:pPr algn="ctr"/>
            <a:r>
              <a:rPr lang="it-IT" dirty="0" smtClean="0"/>
              <a:t>Polifenoli presenti </a:t>
            </a:r>
            <a:br>
              <a:rPr lang="it-IT" dirty="0" smtClean="0"/>
            </a:br>
            <a:r>
              <a:rPr lang="it-IT" dirty="0" smtClean="0"/>
              <a:t>nei cibi vegetali</a:t>
            </a:r>
            <a:endParaRPr lang="it-IT" dirty="0"/>
          </a:p>
        </p:txBody>
      </p:sp>
      <p:pic>
        <p:nvPicPr>
          <p:cNvPr id="5" name="Immagine 4"/>
          <p:cNvPicPr>
            <a:picLocks noChangeAspect="1"/>
          </p:cNvPicPr>
          <p:nvPr/>
        </p:nvPicPr>
        <p:blipFill>
          <a:blip r:embed="rId4"/>
          <a:stretch>
            <a:fillRect/>
          </a:stretch>
        </p:blipFill>
        <p:spPr>
          <a:xfrm>
            <a:off x="4343400" y="149419"/>
            <a:ext cx="4800600" cy="1549400"/>
          </a:xfrm>
          <a:prstGeom prst="rect">
            <a:avLst/>
          </a:prstGeom>
        </p:spPr>
      </p:pic>
      <p:sp>
        <p:nvSpPr>
          <p:cNvPr id="4" name="Segnaposto data 3"/>
          <p:cNvSpPr>
            <a:spLocks noGrp="1"/>
          </p:cNvSpPr>
          <p:nvPr>
            <p:ph type="dt" sz="half" idx="10"/>
          </p:nvPr>
        </p:nvSpPr>
        <p:spPr/>
        <p:txBody>
          <a:bodyPr/>
          <a:lstStyle/>
          <a:p>
            <a:r>
              <a:rPr lang="it-IT" smtClean="0"/>
              <a:t>28/11/2019</a:t>
            </a:r>
            <a:endParaRPr lang="it-IT"/>
          </a:p>
        </p:txBody>
      </p:sp>
      <p:sp>
        <p:nvSpPr>
          <p:cNvPr id="6" name="Segnaposto piè di pagina 5"/>
          <p:cNvSpPr>
            <a:spLocks noGrp="1"/>
          </p:cNvSpPr>
          <p:nvPr>
            <p:ph type="ftr" sz="quarter" idx="11"/>
          </p:nvPr>
        </p:nvSpPr>
        <p:spPr/>
        <p:txBody>
          <a:bodyPr/>
          <a:lstStyle/>
          <a:p>
            <a:r>
              <a:rPr lang="it-IT" smtClean="0"/>
              <a:t>091FA - BIOCHIMICA APPLICATA MEDICA  </a:t>
            </a:r>
            <a:endParaRPr lang="it-IT"/>
          </a:p>
        </p:txBody>
      </p:sp>
      <p:sp>
        <p:nvSpPr>
          <p:cNvPr id="7" name="Segnaposto numero diapositiva 6"/>
          <p:cNvSpPr>
            <a:spLocks noGrp="1"/>
          </p:cNvSpPr>
          <p:nvPr>
            <p:ph type="sldNum" sz="quarter" idx="12"/>
          </p:nvPr>
        </p:nvSpPr>
        <p:spPr/>
        <p:txBody>
          <a:bodyPr/>
          <a:lstStyle/>
          <a:p>
            <a:fld id="{C35B046D-CFEF-F140-894A-050823DE4B18}" type="slidenum">
              <a:rPr lang="it-IT" smtClean="0"/>
              <a:t>52</a:t>
            </a:fld>
            <a:endParaRPr lang="it-IT"/>
          </a:p>
        </p:txBody>
      </p:sp>
    </p:spTree>
    <p:extLst>
      <p:ext uri="{BB962C8B-B14F-4D97-AF65-F5344CB8AC3E}">
        <p14:creationId xmlns:p14="http://schemas.microsoft.com/office/powerpoint/2010/main" val="25420484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stretch>
            <a:fillRect/>
          </a:stretch>
        </p:blipFill>
        <p:spPr>
          <a:xfrm>
            <a:off x="4846998" y="3400765"/>
            <a:ext cx="3772055" cy="2836271"/>
          </a:xfrm>
          <a:prstGeom prst="rect">
            <a:avLst/>
          </a:prstGeom>
        </p:spPr>
      </p:pic>
      <p:pic>
        <p:nvPicPr>
          <p:cNvPr id="3" name="Immagine 2"/>
          <p:cNvPicPr>
            <a:picLocks noChangeAspect="1"/>
          </p:cNvPicPr>
          <p:nvPr/>
        </p:nvPicPr>
        <p:blipFill>
          <a:blip r:embed="rId4"/>
          <a:stretch>
            <a:fillRect/>
          </a:stretch>
        </p:blipFill>
        <p:spPr>
          <a:xfrm>
            <a:off x="2576611" y="1549709"/>
            <a:ext cx="3933740" cy="1980364"/>
          </a:xfrm>
          <a:prstGeom prst="rect">
            <a:avLst/>
          </a:prstGeom>
        </p:spPr>
      </p:pic>
      <p:pic>
        <p:nvPicPr>
          <p:cNvPr id="4" name="Immagine 3"/>
          <p:cNvPicPr>
            <a:picLocks noChangeAspect="1"/>
          </p:cNvPicPr>
          <p:nvPr/>
        </p:nvPicPr>
        <p:blipFill>
          <a:blip r:embed="rId5"/>
          <a:stretch>
            <a:fillRect/>
          </a:stretch>
        </p:blipFill>
        <p:spPr>
          <a:xfrm>
            <a:off x="562379" y="3379241"/>
            <a:ext cx="4042139" cy="2999139"/>
          </a:xfrm>
          <a:prstGeom prst="rect">
            <a:avLst/>
          </a:prstGeom>
        </p:spPr>
      </p:pic>
      <p:sp>
        <p:nvSpPr>
          <p:cNvPr id="5" name="Titolo 4"/>
          <p:cNvSpPr>
            <a:spLocks noGrp="1"/>
          </p:cNvSpPr>
          <p:nvPr>
            <p:ph type="title"/>
          </p:nvPr>
        </p:nvSpPr>
        <p:spPr>
          <a:xfrm>
            <a:off x="838533" y="15"/>
            <a:ext cx="7079014" cy="1570697"/>
          </a:xfrm>
          <a:solidFill>
            <a:srgbClr val="FFFFFF"/>
          </a:solidFill>
        </p:spPr>
        <p:txBody>
          <a:bodyPr>
            <a:normAutofit fontScale="90000"/>
          </a:bodyPr>
          <a:lstStyle/>
          <a:p>
            <a:pPr algn="ctr"/>
            <a:r>
              <a:rPr lang="it-IT" dirty="0" smtClean="0"/>
              <a:t>Metaboliti del microbiota </a:t>
            </a:r>
            <a:r>
              <a:rPr lang="it-IT" dirty="0" err="1" smtClean="0"/>
              <a:t>inetstinale</a:t>
            </a:r>
            <a:r>
              <a:rPr lang="it-IT" dirty="0" smtClean="0"/>
              <a:t> derivanti dai polifenoli</a:t>
            </a:r>
            <a:endParaRPr lang="it-IT" dirty="0"/>
          </a:p>
        </p:txBody>
      </p:sp>
      <p:sp>
        <p:nvSpPr>
          <p:cNvPr id="6" name="Segnaposto data 5"/>
          <p:cNvSpPr>
            <a:spLocks noGrp="1"/>
          </p:cNvSpPr>
          <p:nvPr>
            <p:ph type="dt" sz="half" idx="10"/>
          </p:nvPr>
        </p:nvSpPr>
        <p:spPr/>
        <p:txBody>
          <a:bodyPr/>
          <a:lstStyle/>
          <a:p>
            <a:r>
              <a:rPr lang="it-IT" smtClean="0"/>
              <a:t>28/11/2019</a:t>
            </a:r>
            <a:endParaRPr lang="it-IT"/>
          </a:p>
        </p:txBody>
      </p:sp>
      <p:sp>
        <p:nvSpPr>
          <p:cNvPr id="7" name="Segnaposto piè di pagina 6"/>
          <p:cNvSpPr>
            <a:spLocks noGrp="1"/>
          </p:cNvSpPr>
          <p:nvPr>
            <p:ph type="ftr" sz="quarter" idx="11"/>
          </p:nvPr>
        </p:nvSpPr>
        <p:spPr/>
        <p:txBody>
          <a:bodyPr/>
          <a:lstStyle/>
          <a:p>
            <a:r>
              <a:rPr lang="it-IT" smtClean="0"/>
              <a:t>091FA - BIOCHIMICA APPLICATA MEDICA  </a:t>
            </a:r>
            <a:endParaRPr lang="it-IT"/>
          </a:p>
        </p:txBody>
      </p:sp>
      <p:sp>
        <p:nvSpPr>
          <p:cNvPr id="8" name="Segnaposto numero diapositiva 7"/>
          <p:cNvSpPr>
            <a:spLocks noGrp="1"/>
          </p:cNvSpPr>
          <p:nvPr>
            <p:ph type="sldNum" sz="quarter" idx="12"/>
          </p:nvPr>
        </p:nvSpPr>
        <p:spPr/>
        <p:txBody>
          <a:bodyPr/>
          <a:lstStyle/>
          <a:p>
            <a:fld id="{C35B046D-CFEF-F140-894A-050823DE4B18}" type="slidenum">
              <a:rPr lang="it-IT" smtClean="0"/>
              <a:t>53</a:t>
            </a:fld>
            <a:endParaRPr lang="it-IT"/>
          </a:p>
        </p:txBody>
      </p:sp>
    </p:spTree>
    <p:extLst>
      <p:ext uri="{BB962C8B-B14F-4D97-AF65-F5344CB8AC3E}">
        <p14:creationId xmlns:p14="http://schemas.microsoft.com/office/powerpoint/2010/main" val="3438706985"/>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p:nvPr>
        </p:nvSpPr>
        <p:spPr>
          <a:xfrm>
            <a:off x="628650" y="15"/>
            <a:ext cx="7079014" cy="1592221"/>
          </a:xfrm>
          <a:solidFill>
            <a:srgbClr val="FFFFFF"/>
          </a:solidFill>
        </p:spPr>
        <p:txBody>
          <a:bodyPr>
            <a:normAutofit fontScale="90000"/>
          </a:bodyPr>
          <a:lstStyle/>
          <a:p>
            <a:pPr algn="ctr"/>
            <a:r>
              <a:rPr lang="it-IT" dirty="0" smtClean="0"/>
              <a:t>I segnali del microbiota influenzano gli organi e le loro patologie</a:t>
            </a:r>
            <a:endParaRPr lang="it-IT" dirty="0"/>
          </a:p>
        </p:txBody>
      </p:sp>
      <p:pic>
        <p:nvPicPr>
          <p:cNvPr id="5" name="Immagine 4"/>
          <p:cNvPicPr>
            <a:picLocks noChangeAspect="1"/>
          </p:cNvPicPr>
          <p:nvPr/>
        </p:nvPicPr>
        <p:blipFill>
          <a:blip r:embed="rId3"/>
          <a:stretch>
            <a:fillRect/>
          </a:stretch>
        </p:blipFill>
        <p:spPr>
          <a:xfrm>
            <a:off x="2942171" y="1642307"/>
            <a:ext cx="3611029" cy="5079168"/>
          </a:xfrm>
          <a:prstGeom prst="rect">
            <a:avLst/>
          </a:prstGeom>
        </p:spPr>
      </p:pic>
      <p:sp>
        <p:nvSpPr>
          <p:cNvPr id="2" name="Segnaposto data 1"/>
          <p:cNvSpPr>
            <a:spLocks noGrp="1"/>
          </p:cNvSpPr>
          <p:nvPr>
            <p:ph type="dt" sz="half" idx="10"/>
          </p:nvPr>
        </p:nvSpPr>
        <p:spPr/>
        <p:txBody>
          <a:bodyPr/>
          <a:lstStyle/>
          <a:p>
            <a:r>
              <a:rPr lang="it-IT" smtClean="0"/>
              <a:t>28/11/2019</a:t>
            </a:r>
            <a:endParaRPr lang="it-IT"/>
          </a:p>
        </p:txBody>
      </p:sp>
      <p:sp>
        <p:nvSpPr>
          <p:cNvPr id="3" name="Segnaposto piè di pagina 2"/>
          <p:cNvSpPr>
            <a:spLocks noGrp="1"/>
          </p:cNvSpPr>
          <p:nvPr>
            <p:ph type="ftr" sz="quarter" idx="11"/>
          </p:nvPr>
        </p:nvSpPr>
        <p:spPr/>
        <p:txBody>
          <a:bodyPr/>
          <a:lstStyle/>
          <a:p>
            <a:r>
              <a:rPr lang="it-IT" smtClean="0"/>
              <a:t>091FA - BIOCHIMICA APPLICATA MEDICA  </a:t>
            </a:r>
            <a:endParaRPr lang="it-IT"/>
          </a:p>
        </p:txBody>
      </p:sp>
      <p:sp>
        <p:nvSpPr>
          <p:cNvPr id="4" name="Segnaposto numero diapositiva 3"/>
          <p:cNvSpPr>
            <a:spLocks noGrp="1"/>
          </p:cNvSpPr>
          <p:nvPr>
            <p:ph type="sldNum" sz="quarter" idx="12"/>
          </p:nvPr>
        </p:nvSpPr>
        <p:spPr/>
        <p:txBody>
          <a:bodyPr/>
          <a:lstStyle/>
          <a:p>
            <a:fld id="{C35B046D-CFEF-F140-894A-050823DE4B18}" type="slidenum">
              <a:rPr lang="it-IT" smtClean="0"/>
              <a:t>54</a:t>
            </a:fld>
            <a:endParaRPr lang="it-IT"/>
          </a:p>
        </p:txBody>
      </p:sp>
    </p:spTree>
    <p:extLst>
      <p:ext uri="{BB962C8B-B14F-4D97-AF65-F5344CB8AC3E}">
        <p14:creationId xmlns:p14="http://schemas.microsoft.com/office/powerpoint/2010/main" val="589129498"/>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solidFill>
            <a:srgbClr val="FFFFFF"/>
          </a:solidFill>
        </p:spPr>
        <p:txBody>
          <a:bodyPr>
            <a:normAutofit fontScale="90000"/>
          </a:bodyPr>
          <a:lstStyle/>
          <a:p>
            <a:pPr algn="ctr"/>
            <a:r>
              <a:rPr lang="it-IT" dirty="0" smtClean="0"/>
              <a:t>Alcuni metaboliti microbici passano dal sangue al cervello</a:t>
            </a:r>
            <a:endParaRPr lang="it-IT" dirty="0"/>
          </a:p>
        </p:txBody>
      </p:sp>
      <p:pic>
        <p:nvPicPr>
          <p:cNvPr id="4" name="Immagine 3"/>
          <p:cNvPicPr>
            <a:picLocks noChangeAspect="1"/>
          </p:cNvPicPr>
          <p:nvPr/>
        </p:nvPicPr>
        <p:blipFill>
          <a:blip r:embed="rId3"/>
          <a:stretch>
            <a:fillRect/>
          </a:stretch>
        </p:blipFill>
        <p:spPr>
          <a:xfrm>
            <a:off x="685801" y="2105804"/>
            <a:ext cx="7759700" cy="3378200"/>
          </a:xfrm>
          <a:prstGeom prst="rect">
            <a:avLst/>
          </a:prstGeom>
        </p:spPr>
      </p:pic>
      <p:sp>
        <p:nvSpPr>
          <p:cNvPr id="3" name="Segnaposto data 2"/>
          <p:cNvSpPr>
            <a:spLocks noGrp="1"/>
          </p:cNvSpPr>
          <p:nvPr>
            <p:ph type="dt" sz="half" idx="10"/>
          </p:nvPr>
        </p:nvSpPr>
        <p:spPr/>
        <p:txBody>
          <a:bodyPr/>
          <a:lstStyle/>
          <a:p>
            <a:r>
              <a:rPr lang="it-IT" smtClean="0"/>
              <a:t>28/11/2019</a:t>
            </a:r>
            <a:endParaRPr lang="it-IT"/>
          </a:p>
        </p:txBody>
      </p:sp>
      <p:sp>
        <p:nvSpPr>
          <p:cNvPr id="5" name="Segnaposto piè di pagina 4"/>
          <p:cNvSpPr>
            <a:spLocks noGrp="1"/>
          </p:cNvSpPr>
          <p:nvPr>
            <p:ph type="ftr" sz="quarter" idx="11"/>
          </p:nvPr>
        </p:nvSpPr>
        <p:spPr/>
        <p:txBody>
          <a:bodyPr/>
          <a:lstStyle/>
          <a:p>
            <a:r>
              <a:rPr lang="it-IT" smtClean="0"/>
              <a:t>091FA - BIOCHIMICA APPLICATA MEDICA  </a:t>
            </a:r>
            <a:endParaRPr lang="it-IT"/>
          </a:p>
        </p:txBody>
      </p:sp>
      <p:sp>
        <p:nvSpPr>
          <p:cNvPr id="6" name="Segnaposto numero diapositiva 5"/>
          <p:cNvSpPr>
            <a:spLocks noGrp="1"/>
          </p:cNvSpPr>
          <p:nvPr>
            <p:ph type="sldNum" sz="quarter" idx="12"/>
          </p:nvPr>
        </p:nvSpPr>
        <p:spPr/>
        <p:txBody>
          <a:bodyPr/>
          <a:lstStyle/>
          <a:p>
            <a:fld id="{C35B046D-CFEF-F140-894A-050823DE4B18}" type="slidenum">
              <a:rPr lang="it-IT" smtClean="0"/>
              <a:t>55</a:t>
            </a:fld>
            <a:endParaRPr lang="it-IT"/>
          </a:p>
        </p:txBody>
      </p:sp>
    </p:spTree>
    <p:extLst>
      <p:ext uri="{BB962C8B-B14F-4D97-AF65-F5344CB8AC3E}">
        <p14:creationId xmlns:p14="http://schemas.microsoft.com/office/powerpoint/2010/main" val="28016040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p:nvPr>
        </p:nvSpPr>
        <p:spPr>
          <a:xfrm>
            <a:off x="113021" y="150666"/>
            <a:ext cx="8718413" cy="925521"/>
          </a:xfrm>
          <a:solidFill>
            <a:srgbClr val="FFFFFF"/>
          </a:solidFill>
        </p:spPr>
        <p:txBody>
          <a:bodyPr>
            <a:noAutofit/>
          </a:bodyPr>
          <a:lstStyle/>
          <a:p>
            <a:pPr algn="ctr"/>
            <a:r>
              <a:rPr lang="it-IT" sz="2800" b="1" dirty="0" smtClean="0"/>
              <a:t>Si può preservare e ripristinare il microbiota intestinale umano aumentando il consumo di fibre alimentari</a:t>
            </a:r>
            <a:endParaRPr lang="it-IT" sz="2800" b="1" dirty="0"/>
          </a:p>
        </p:txBody>
      </p:sp>
      <p:pic>
        <p:nvPicPr>
          <p:cNvPr id="5" name="Immagine 4"/>
          <p:cNvPicPr>
            <a:picLocks noChangeAspect="1"/>
          </p:cNvPicPr>
          <p:nvPr/>
        </p:nvPicPr>
        <p:blipFill>
          <a:blip r:embed="rId3"/>
          <a:stretch>
            <a:fillRect/>
          </a:stretch>
        </p:blipFill>
        <p:spPr>
          <a:xfrm>
            <a:off x="0" y="1076187"/>
            <a:ext cx="9144000" cy="5246231"/>
          </a:xfrm>
          <a:prstGeom prst="rect">
            <a:avLst/>
          </a:prstGeom>
        </p:spPr>
      </p:pic>
      <p:sp>
        <p:nvSpPr>
          <p:cNvPr id="2" name="Segnaposto data 1"/>
          <p:cNvSpPr>
            <a:spLocks noGrp="1"/>
          </p:cNvSpPr>
          <p:nvPr>
            <p:ph type="dt" sz="half" idx="10"/>
          </p:nvPr>
        </p:nvSpPr>
        <p:spPr/>
        <p:txBody>
          <a:bodyPr/>
          <a:lstStyle/>
          <a:p>
            <a:r>
              <a:rPr lang="it-IT" smtClean="0"/>
              <a:t>28/11/2019</a:t>
            </a:r>
            <a:endParaRPr lang="it-IT"/>
          </a:p>
        </p:txBody>
      </p:sp>
      <p:sp>
        <p:nvSpPr>
          <p:cNvPr id="3" name="Segnaposto piè di pagina 2"/>
          <p:cNvSpPr>
            <a:spLocks noGrp="1"/>
          </p:cNvSpPr>
          <p:nvPr>
            <p:ph type="ftr" sz="quarter" idx="11"/>
          </p:nvPr>
        </p:nvSpPr>
        <p:spPr/>
        <p:txBody>
          <a:bodyPr/>
          <a:lstStyle/>
          <a:p>
            <a:r>
              <a:rPr lang="it-IT" smtClean="0"/>
              <a:t>091FA - BIOCHIMICA APPLICATA MEDICA  </a:t>
            </a:r>
            <a:endParaRPr lang="it-IT"/>
          </a:p>
        </p:txBody>
      </p:sp>
      <p:sp>
        <p:nvSpPr>
          <p:cNvPr id="4" name="Segnaposto numero diapositiva 3"/>
          <p:cNvSpPr>
            <a:spLocks noGrp="1"/>
          </p:cNvSpPr>
          <p:nvPr>
            <p:ph type="sldNum" sz="quarter" idx="12"/>
          </p:nvPr>
        </p:nvSpPr>
        <p:spPr/>
        <p:txBody>
          <a:bodyPr/>
          <a:lstStyle/>
          <a:p>
            <a:fld id="{C35B046D-CFEF-F140-894A-050823DE4B18}" type="slidenum">
              <a:rPr lang="it-IT" smtClean="0"/>
              <a:t>56</a:t>
            </a:fld>
            <a:endParaRPr lang="it-IT"/>
          </a:p>
        </p:txBody>
      </p:sp>
    </p:spTree>
    <p:extLst>
      <p:ext uri="{BB962C8B-B14F-4D97-AF65-F5344CB8AC3E}">
        <p14:creationId xmlns:p14="http://schemas.microsoft.com/office/powerpoint/2010/main" val="57030870"/>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pPr algn="ctr"/>
            <a:r>
              <a:rPr lang="it-IT" dirty="0" smtClean="0"/>
              <a:t>RACCOMANDAZIONE</a:t>
            </a:r>
            <a:endParaRPr lang="it-IT" dirty="0"/>
          </a:p>
        </p:txBody>
      </p:sp>
      <p:sp>
        <p:nvSpPr>
          <p:cNvPr id="3" name="Sottotitolo 3"/>
          <p:cNvSpPr txBox="1">
            <a:spLocks/>
          </p:cNvSpPr>
          <p:nvPr/>
        </p:nvSpPr>
        <p:spPr>
          <a:xfrm>
            <a:off x="819319" y="2103929"/>
            <a:ext cx="8065736" cy="3341576"/>
          </a:xfrm>
          <a:prstGeom prst="rect">
            <a:avLst/>
          </a:prstGeom>
          <a:solidFill>
            <a:schemeClr val="bg1">
              <a:lumMod val="85000"/>
            </a:schemeClr>
          </a:solidFill>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dirty="0" smtClean="0">
                <a:solidFill>
                  <a:srgbClr val="FF0000"/>
                </a:solidFill>
              </a:rPr>
              <a:t>IL TEMA E’ MOLTO COMPLESSO</a:t>
            </a:r>
          </a:p>
          <a:p>
            <a:endParaRPr lang="it-IT" dirty="0">
              <a:solidFill>
                <a:srgbClr val="FF0000"/>
              </a:solidFill>
            </a:endParaRPr>
          </a:p>
          <a:p>
            <a:r>
              <a:rPr lang="it-IT" dirty="0" smtClean="0">
                <a:solidFill>
                  <a:srgbClr val="FF0000"/>
                </a:solidFill>
              </a:rPr>
              <a:t>ESSENZIALE IL RACCORDO PERMANENTE INDUSTRIA </a:t>
            </a:r>
            <a:r>
              <a:rPr lang="mr-IN" dirty="0" smtClean="0">
                <a:solidFill>
                  <a:srgbClr val="FF0000"/>
                </a:solidFill>
              </a:rPr>
              <a:t>–</a:t>
            </a:r>
            <a:r>
              <a:rPr lang="it-IT" dirty="0" smtClean="0">
                <a:solidFill>
                  <a:srgbClr val="FF0000"/>
                </a:solidFill>
              </a:rPr>
              <a:t> RICERCA</a:t>
            </a:r>
          </a:p>
          <a:p>
            <a:endParaRPr lang="it-IT" dirty="0">
              <a:solidFill>
                <a:srgbClr val="FF0000"/>
              </a:solidFill>
            </a:endParaRPr>
          </a:p>
          <a:p>
            <a:r>
              <a:rPr lang="it-IT" dirty="0" smtClean="0">
                <a:solidFill>
                  <a:srgbClr val="FF0000"/>
                </a:solidFill>
              </a:rPr>
              <a:t>CONTROLLO MOLTO ATTENTO DELLA LETTERATURA SCIENTIFICA</a:t>
            </a:r>
          </a:p>
          <a:p>
            <a:pPr lvl="1"/>
            <a:r>
              <a:rPr lang="it-IT" dirty="0" smtClean="0">
                <a:solidFill>
                  <a:srgbClr val="FF0000"/>
                </a:solidFill>
              </a:rPr>
              <a:t>ATTENZIONE AI MITI E ALLE FACILI IPOTESI</a:t>
            </a:r>
            <a:endParaRPr lang="it-IT" dirty="0">
              <a:solidFill>
                <a:srgbClr val="FF0000"/>
              </a:solidFill>
            </a:endParaRPr>
          </a:p>
        </p:txBody>
      </p:sp>
      <p:sp>
        <p:nvSpPr>
          <p:cNvPr id="4" name="Segnaposto data 3"/>
          <p:cNvSpPr>
            <a:spLocks noGrp="1"/>
          </p:cNvSpPr>
          <p:nvPr>
            <p:ph type="dt" sz="half" idx="10"/>
          </p:nvPr>
        </p:nvSpPr>
        <p:spPr/>
        <p:txBody>
          <a:bodyPr/>
          <a:lstStyle/>
          <a:p>
            <a:r>
              <a:rPr lang="it-IT" smtClean="0"/>
              <a:t>28/11/2019</a:t>
            </a:r>
            <a:endParaRPr lang="it-IT"/>
          </a:p>
        </p:txBody>
      </p:sp>
      <p:sp>
        <p:nvSpPr>
          <p:cNvPr id="5" name="Segnaposto piè di pagina 4"/>
          <p:cNvSpPr>
            <a:spLocks noGrp="1"/>
          </p:cNvSpPr>
          <p:nvPr>
            <p:ph type="ftr" sz="quarter" idx="11"/>
          </p:nvPr>
        </p:nvSpPr>
        <p:spPr/>
        <p:txBody>
          <a:bodyPr/>
          <a:lstStyle/>
          <a:p>
            <a:r>
              <a:rPr lang="it-IT" smtClean="0"/>
              <a:t>091FA - BIOCHIMICA APPLICATA MEDICA  </a:t>
            </a:r>
            <a:endParaRPr lang="it-IT"/>
          </a:p>
        </p:txBody>
      </p:sp>
      <p:sp>
        <p:nvSpPr>
          <p:cNvPr id="6" name="Segnaposto numero diapositiva 5"/>
          <p:cNvSpPr>
            <a:spLocks noGrp="1"/>
          </p:cNvSpPr>
          <p:nvPr>
            <p:ph type="sldNum" sz="quarter" idx="12"/>
          </p:nvPr>
        </p:nvSpPr>
        <p:spPr/>
        <p:txBody>
          <a:bodyPr/>
          <a:lstStyle/>
          <a:p>
            <a:fld id="{C35B046D-CFEF-F140-894A-050823DE4B18}" type="slidenum">
              <a:rPr lang="it-IT" smtClean="0"/>
              <a:t>57</a:t>
            </a:fld>
            <a:endParaRPr lang="it-IT"/>
          </a:p>
        </p:txBody>
      </p:sp>
    </p:spTree>
    <p:extLst>
      <p:ext uri="{BB962C8B-B14F-4D97-AF65-F5344CB8AC3E}">
        <p14:creationId xmlns:p14="http://schemas.microsoft.com/office/powerpoint/2010/main" val="27633138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311074"/>
            <a:ext cx="8229600" cy="1143000"/>
          </a:xfrm>
        </p:spPr>
        <p:txBody>
          <a:bodyPr/>
          <a:lstStyle/>
          <a:p>
            <a:r>
              <a:rPr lang="it-IT" smtClean="0"/>
              <a:t>Fine</a:t>
            </a:r>
            <a:endParaRPr lang="it-IT"/>
          </a:p>
        </p:txBody>
      </p:sp>
      <p:sp>
        <p:nvSpPr>
          <p:cNvPr id="3" name="Segnaposto data 2"/>
          <p:cNvSpPr>
            <a:spLocks noGrp="1"/>
          </p:cNvSpPr>
          <p:nvPr>
            <p:ph type="dt" sz="half" idx="10"/>
          </p:nvPr>
        </p:nvSpPr>
        <p:spPr/>
        <p:txBody>
          <a:bodyPr/>
          <a:lstStyle/>
          <a:p>
            <a:r>
              <a:rPr lang="it-IT" smtClean="0"/>
              <a:t>28/11/2019</a:t>
            </a:r>
            <a:endParaRPr lang="it-IT"/>
          </a:p>
        </p:txBody>
      </p:sp>
      <p:sp>
        <p:nvSpPr>
          <p:cNvPr id="4" name="Segnaposto piè di pagina 3"/>
          <p:cNvSpPr>
            <a:spLocks noGrp="1"/>
          </p:cNvSpPr>
          <p:nvPr>
            <p:ph type="ftr" sz="quarter" idx="11"/>
          </p:nvPr>
        </p:nvSpPr>
        <p:spPr/>
        <p:txBody>
          <a:bodyPr/>
          <a:lstStyle/>
          <a:p>
            <a:r>
              <a:rPr lang="it-IT" smtClean="0"/>
              <a:t>091FA - BIOCHIMICA APPLICATA MEDICA  </a:t>
            </a:r>
            <a:endParaRPr lang="it-IT"/>
          </a:p>
        </p:txBody>
      </p:sp>
      <p:sp>
        <p:nvSpPr>
          <p:cNvPr id="5" name="Segnaposto numero diapositiva 4"/>
          <p:cNvSpPr>
            <a:spLocks noGrp="1"/>
          </p:cNvSpPr>
          <p:nvPr>
            <p:ph type="sldNum" sz="quarter" idx="12"/>
          </p:nvPr>
        </p:nvSpPr>
        <p:spPr/>
        <p:txBody>
          <a:bodyPr/>
          <a:lstStyle/>
          <a:p>
            <a:fld id="{C35B046D-CFEF-F140-894A-050823DE4B18}" type="slidenum">
              <a:rPr lang="it-IT" smtClean="0"/>
              <a:t>58</a:t>
            </a:fld>
            <a:endParaRPr lang="it-IT"/>
          </a:p>
        </p:txBody>
      </p:sp>
    </p:spTree>
    <p:extLst>
      <p:ext uri="{BB962C8B-B14F-4D97-AF65-F5344CB8AC3E}">
        <p14:creationId xmlns:p14="http://schemas.microsoft.com/office/powerpoint/2010/main" val="415737726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1417638"/>
            <a:ext cx="8229600" cy="1143000"/>
          </a:xfrm>
        </p:spPr>
        <p:txBody>
          <a:bodyPr/>
          <a:lstStyle/>
          <a:p>
            <a:r>
              <a:rPr lang="it-IT" dirty="0" smtClean="0"/>
              <a:t>Materiale supplementare</a:t>
            </a:r>
            <a:endParaRPr lang="it-IT" dirty="0"/>
          </a:p>
        </p:txBody>
      </p:sp>
      <p:sp>
        <p:nvSpPr>
          <p:cNvPr id="3" name="Segnaposto data 2"/>
          <p:cNvSpPr>
            <a:spLocks noGrp="1"/>
          </p:cNvSpPr>
          <p:nvPr>
            <p:ph type="dt" sz="half" idx="10"/>
          </p:nvPr>
        </p:nvSpPr>
        <p:spPr/>
        <p:txBody>
          <a:bodyPr/>
          <a:lstStyle/>
          <a:p>
            <a:r>
              <a:rPr lang="it-IT" smtClean="0"/>
              <a:t>28/11/2019</a:t>
            </a:r>
            <a:endParaRPr lang="it-IT"/>
          </a:p>
        </p:txBody>
      </p:sp>
      <p:sp>
        <p:nvSpPr>
          <p:cNvPr id="4" name="Segnaposto piè di pagina 3"/>
          <p:cNvSpPr>
            <a:spLocks noGrp="1"/>
          </p:cNvSpPr>
          <p:nvPr>
            <p:ph type="ftr" sz="quarter" idx="11"/>
          </p:nvPr>
        </p:nvSpPr>
        <p:spPr/>
        <p:txBody>
          <a:bodyPr/>
          <a:lstStyle/>
          <a:p>
            <a:r>
              <a:rPr lang="it-IT" smtClean="0"/>
              <a:t>091FA - BIOCHIMICA APPLICATA MEDICA  </a:t>
            </a:r>
            <a:endParaRPr lang="it-IT"/>
          </a:p>
        </p:txBody>
      </p:sp>
      <p:sp>
        <p:nvSpPr>
          <p:cNvPr id="5" name="Segnaposto numero diapositiva 4"/>
          <p:cNvSpPr>
            <a:spLocks noGrp="1"/>
          </p:cNvSpPr>
          <p:nvPr>
            <p:ph type="sldNum" sz="quarter" idx="12"/>
          </p:nvPr>
        </p:nvSpPr>
        <p:spPr/>
        <p:txBody>
          <a:bodyPr/>
          <a:lstStyle/>
          <a:p>
            <a:fld id="{C35B046D-CFEF-F140-894A-050823DE4B18}" type="slidenum">
              <a:rPr lang="it-IT" smtClean="0"/>
              <a:t>59</a:t>
            </a:fld>
            <a:endParaRPr lang="it-IT"/>
          </a:p>
        </p:txBody>
      </p:sp>
    </p:spTree>
    <p:extLst>
      <p:ext uri="{BB962C8B-B14F-4D97-AF65-F5344CB8AC3E}">
        <p14:creationId xmlns:p14="http://schemas.microsoft.com/office/powerpoint/2010/main" val="298822313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p:nvPr>
        </p:nvSpPr>
        <p:spPr>
          <a:xfrm>
            <a:off x="457200" y="52028"/>
            <a:ext cx="8229600" cy="1143000"/>
          </a:xfrm>
        </p:spPr>
        <p:txBody>
          <a:bodyPr>
            <a:noAutofit/>
          </a:bodyPr>
          <a:lstStyle/>
          <a:p>
            <a:r>
              <a:rPr lang="it-IT" sz="3200" dirty="0" smtClean="0"/>
              <a:t>Associazioni tra i diversi punteggi dei test cognitivi e l'assunzione di cioccolato, vino e tè</a:t>
            </a:r>
            <a:endParaRPr lang="it-IT" sz="3200" dirty="0"/>
          </a:p>
        </p:txBody>
      </p:sp>
      <p:sp>
        <p:nvSpPr>
          <p:cNvPr id="3" name="Segnaposto data 2"/>
          <p:cNvSpPr>
            <a:spLocks noGrp="1"/>
          </p:cNvSpPr>
          <p:nvPr>
            <p:ph type="dt" sz="half" idx="10"/>
          </p:nvPr>
        </p:nvSpPr>
        <p:spPr/>
        <p:txBody>
          <a:bodyPr/>
          <a:lstStyle/>
          <a:p>
            <a:r>
              <a:rPr lang="it-IT" smtClean="0"/>
              <a:t>28/11/2019</a:t>
            </a:r>
            <a:endParaRPr lang="it-IT"/>
          </a:p>
        </p:txBody>
      </p:sp>
      <p:sp>
        <p:nvSpPr>
          <p:cNvPr id="4" name="Segnaposto piè di pagina 3"/>
          <p:cNvSpPr>
            <a:spLocks noGrp="1"/>
          </p:cNvSpPr>
          <p:nvPr>
            <p:ph type="ftr" sz="quarter" idx="11"/>
          </p:nvPr>
        </p:nvSpPr>
        <p:spPr/>
        <p:txBody>
          <a:bodyPr/>
          <a:lstStyle/>
          <a:p>
            <a:r>
              <a:rPr lang="it-IT" smtClean="0"/>
              <a:t>091FA - BIOCHIMICA APPLICATA MEDICA  </a:t>
            </a:r>
            <a:endParaRPr lang="it-IT"/>
          </a:p>
        </p:txBody>
      </p:sp>
      <p:sp>
        <p:nvSpPr>
          <p:cNvPr id="5" name="Segnaposto numero diapositiva 4"/>
          <p:cNvSpPr>
            <a:spLocks noGrp="1"/>
          </p:cNvSpPr>
          <p:nvPr>
            <p:ph type="sldNum" sz="quarter" idx="12"/>
          </p:nvPr>
        </p:nvSpPr>
        <p:spPr/>
        <p:txBody>
          <a:bodyPr/>
          <a:lstStyle/>
          <a:p>
            <a:fld id="{C35B046D-CFEF-F140-894A-050823DE4B18}" type="slidenum">
              <a:rPr lang="it-IT" smtClean="0"/>
              <a:t>6</a:t>
            </a:fld>
            <a:endParaRPr lang="it-IT"/>
          </a:p>
        </p:txBody>
      </p:sp>
      <p:pic>
        <p:nvPicPr>
          <p:cNvPr id="8" name="New picture"/>
          <p:cNvPicPr/>
          <p:nvPr/>
        </p:nvPicPr>
        <p:blipFill>
          <a:blip r:embed="rId3"/>
          <a:stretch>
            <a:fillRect/>
          </a:stretch>
        </p:blipFill>
        <p:spPr>
          <a:xfrm>
            <a:off x="2348148" y="1038224"/>
            <a:ext cx="4648374" cy="5819775"/>
          </a:xfrm>
          <a:prstGeom prst="rect">
            <a:avLst/>
          </a:prstGeom>
        </p:spPr>
      </p:pic>
    </p:spTree>
    <p:extLst>
      <p:ext uri="{BB962C8B-B14F-4D97-AF65-F5344CB8AC3E}">
        <p14:creationId xmlns:p14="http://schemas.microsoft.com/office/powerpoint/2010/main" val="12590928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olo 7"/>
          <p:cNvSpPr>
            <a:spLocks noGrp="1"/>
          </p:cNvSpPr>
          <p:nvPr>
            <p:ph type="title"/>
          </p:nvPr>
        </p:nvSpPr>
        <p:spPr>
          <a:xfrm>
            <a:off x="457200" y="274637"/>
            <a:ext cx="4326467" cy="1863195"/>
          </a:xfrm>
        </p:spPr>
        <p:txBody>
          <a:bodyPr>
            <a:normAutofit fontScale="90000"/>
          </a:bodyPr>
          <a:lstStyle/>
          <a:p>
            <a:pPr algn="l"/>
            <a:r>
              <a:rPr lang="it-IT" dirty="0" smtClean="0"/>
              <a:t>Le tappe del metaboli</a:t>
            </a:r>
            <a:r>
              <a:rPr lang="it-IT" dirty="0" smtClean="0"/>
              <a:t>s</a:t>
            </a:r>
            <a:r>
              <a:rPr lang="it-IT" dirty="0" smtClean="0"/>
              <a:t>mo della bilirubina</a:t>
            </a:r>
            <a:endParaRPr lang="it-IT" dirty="0"/>
          </a:p>
        </p:txBody>
      </p:sp>
      <p:sp>
        <p:nvSpPr>
          <p:cNvPr id="4" name="Segnaposto data 3"/>
          <p:cNvSpPr>
            <a:spLocks noGrp="1"/>
          </p:cNvSpPr>
          <p:nvPr>
            <p:ph type="dt" sz="half" idx="10"/>
          </p:nvPr>
        </p:nvSpPr>
        <p:spPr/>
        <p:txBody>
          <a:bodyPr/>
          <a:lstStyle/>
          <a:p>
            <a:r>
              <a:rPr lang="it-IT" smtClean="0"/>
              <a:t>28/11/2019</a:t>
            </a:r>
            <a:endParaRPr lang="it-IT"/>
          </a:p>
        </p:txBody>
      </p:sp>
      <p:sp>
        <p:nvSpPr>
          <p:cNvPr id="5" name="Segnaposto piè di pagina 4"/>
          <p:cNvSpPr>
            <a:spLocks noGrp="1"/>
          </p:cNvSpPr>
          <p:nvPr>
            <p:ph type="ftr" sz="quarter" idx="11"/>
          </p:nvPr>
        </p:nvSpPr>
        <p:spPr/>
        <p:txBody>
          <a:bodyPr/>
          <a:lstStyle/>
          <a:p>
            <a:r>
              <a:rPr lang="it-IT" smtClean="0"/>
              <a:t>091FA - BIOCHIMICA APPLICATA MEDICA  </a:t>
            </a:r>
            <a:endParaRPr lang="it-IT"/>
          </a:p>
        </p:txBody>
      </p:sp>
      <p:sp>
        <p:nvSpPr>
          <p:cNvPr id="6" name="Segnaposto numero diapositiva 5"/>
          <p:cNvSpPr>
            <a:spLocks noGrp="1"/>
          </p:cNvSpPr>
          <p:nvPr>
            <p:ph type="sldNum" sz="quarter" idx="12"/>
          </p:nvPr>
        </p:nvSpPr>
        <p:spPr/>
        <p:txBody>
          <a:bodyPr/>
          <a:lstStyle/>
          <a:p>
            <a:fld id="{C35B046D-CFEF-F140-894A-050823DE4B18}" type="slidenum">
              <a:rPr lang="it-IT" smtClean="0"/>
              <a:t>60</a:t>
            </a:fld>
            <a:endParaRPr lang="it-IT"/>
          </a:p>
        </p:txBody>
      </p:sp>
      <p:pic>
        <p:nvPicPr>
          <p:cNvPr id="7" name="Immagine 6"/>
          <p:cNvPicPr>
            <a:picLocks noChangeAspect="1"/>
          </p:cNvPicPr>
          <p:nvPr/>
        </p:nvPicPr>
        <p:blipFill>
          <a:blip r:embed="rId3"/>
          <a:stretch>
            <a:fillRect/>
          </a:stretch>
        </p:blipFill>
        <p:spPr>
          <a:xfrm>
            <a:off x="4560847" y="0"/>
            <a:ext cx="4270294" cy="6858000"/>
          </a:xfrm>
          <a:prstGeom prst="rect">
            <a:avLst/>
          </a:prstGeom>
        </p:spPr>
      </p:pic>
    </p:spTree>
    <p:extLst>
      <p:ext uri="{BB962C8B-B14F-4D97-AF65-F5344CB8AC3E}">
        <p14:creationId xmlns:p14="http://schemas.microsoft.com/office/powerpoint/2010/main" val="919535838"/>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Origine della bilirubina</a:t>
            </a:r>
            <a:endParaRPr lang="it-IT" dirty="0"/>
          </a:p>
        </p:txBody>
      </p:sp>
      <p:sp>
        <p:nvSpPr>
          <p:cNvPr id="4" name="Segnaposto data 3"/>
          <p:cNvSpPr>
            <a:spLocks noGrp="1"/>
          </p:cNvSpPr>
          <p:nvPr>
            <p:ph type="dt" sz="half" idx="10"/>
          </p:nvPr>
        </p:nvSpPr>
        <p:spPr/>
        <p:txBody>
          <a:bodyPr/>
          <a:lstStyle/>
          <a:p>
            <a:r>
              <a:rPr lang="it-IT" smtClean="0"/>
              <a:t>28/11/2019</a:t>
            </a:r>
            <a:endParaRPr lang="it-IT"/>
          </a:p>
        </p:txBody>
      </p:sp>
      <p:sp>
        <p:nvSpPr>
          <p:cNvPr id="5" name="Segnaposto piè di pagina 4"/>
          <p:cNvSpPr>
            <a:spLocks noGrp="1"/>
          </p:cNvSpPr>
          <p:nvPr>
            <p:ph type="ftr" sz="quarter" idx="11"/>
          </p:nvPr>
        </p:nvSpPr>
        <p:spPr/>
        <p:txBody>
          <a:bodyPr/>
          <a:lstStyle/>
          <a:p>
            <a:r>
              <a:rPr lang="it-IT" smtClean="0"/>
              <a:t>091FA - BIOCHIMICA APPLICATA MEDICA  </a:t>
            </a:r>
            <a:endParaRPr lang="it-IT"/>
          </a:p>
        </p:txBody>
      </p:sp>
      <p:sp>
        <p:nvSpPr>
          <p:cNvPr id="6" name="Segnaposto numero diapositiva 5"/>
          <p:cNvSpPr>
            <a:spLocks noGrp="1"/>
          </p:cNvSpPr>
          <p:nvPr>
            <p:ph type="sldNum" sz="quarter" idx="12"/>
          </p:nvPr>
        </p:nvSpPr>
        <p:spPr/>
        <p:txBody>
          <a:bodyPr/>
          <a:lstStyle/>
          <a:p>
            <a:fld id="{C35B046D-CFEF-F140-894A-050823DE4B18}" type="slidenum">
              <a:rPr lang="it-IT" smtClean="0"/>
              <a:t>61</a:t>
            </a:fld>
            <a:endParaRPr lang="it-IT"/>
          </a:p>
        </p:txBody>
      </p:sp>
      <p:pic>
        <p:nvPicPr>
          <p:cNvPr id="7" name="Immagine 6"/>
          <p:cNvPicPr>
            <a:picLocks noChangeAspect="1"/>
          </p:cNvPicPr>
          <p:nvPr/>
        </p:nvPicPr>
        <p:blipFill>
          <a:blip r:embed="rId3"/>
          <a:stretch>
            <a:fillRect/>
          </a:stretch>
        </p:blipFill>
        <p:spPr>
          <a:xfrm>
            <a:off x="1502832" y="1495951"/>
            <a:ext cx="6218767" cy="5362049"/>
          </a:xfrm>
          <a:prstGeom prst="rect">
            <a:avLst/>
          </a:prstGeom>
        </p:spPr>
      </p:pic>
    </p:spTree>
    <p:extLst>
      <p:ext uri="{BB962C8B-B14F-4D97-AF65-F5344CB8AC3E}">
        <p14:creationId xmlns:p14="http://schemas.microsoft.com/office/powerpoint/2010/main" val="160245311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ctrTitle"/>
          </p:nvPr>
        </p:nvSpPr>
        <p:spPr/>
        <p:txBody>
          <a:bodyPr/>
          <a:lstStyle/>
          <a:p>
            <a:r>
              <a:rPr lang="it-IT" dirty="0" smtClean="0"/>
              <a:t>La funzione epatica</a:t>
            </a:r>
            <a:endParaRPr lang="it-IT" dirty="0"/>
          </a:p>
        </p:txBody>
      </p:sp>
      <p:sp>
        <p:nvSpPr>
          <p:cNvPr id="6" name="Sottotitolo 5"/>
          <p:cNvSpPr>
            <a:spLocks noGrp="1"/>
          </p:cNvSpPr>
          <p:nvPr>
            <p:ph type="subTitle" idx="1"/>
          </p:nvPr>
        </p:nvSpPr>
        <p:spPr/>
        <p:txBody>
          <a:bodyPr/>
          <a:lstStyle/>
          <a:p>
            <a:r>
              <a:rPr lang="it-IT" dirty="0" smtClean="0"/>
              <a:t>Viene misurata con varie analisi del siero, tra cui la bilirubinemia</a:t>
            </a:r>
            <a:endParaRPr lang="it-IT" dirty="0"/>
          </a:p>
        </p:txBody>
      </p:sp>
      <p:sp>
        <p:nvSpPr>
          <p:cNvPr id="2" name="Segnaposto data 1"/>
          <p:cNvSpPr>
            <a:spLocks noGrp="1"/>
          </p:cNvSpPr>
          <p:nvPr>
            <p:ph type="dt" sz="half" idx="10"/>
          </p:nvPr>
        </p:nvSpPr>
        <p:spPr/>
        <p:txBody>
          <a:bodyPr/>
          <a:lstStyle/>
          <a:p>
            <a:r>
              <a:rPr lang="it-IT" smtClean="0"/>
              <a:t>28/11/2019</a:t>
            </a:r>
            <a:endParaRPr lang="it-IT"/>
          </a:p>
        </p:txBody>
      </p:sp>
      <p:sp>
        <p:nvSpPr>
          <p:cNvPr id="3" name="Segnaposto piè di pagina 2"/>
          <p:cNvSpPr>
            <a:spLocks noGrp="1"/>
          </p:cNvSpPr>
          <p:nvPr>
            <p:ph type="ftr" sz="quarter" idx="11"/>
          </p:nvPr>
        </p:nvSpPr>
        <p:spPr/>
        <p:txBody>
          <a:bodyPr/>
          <a:lstStyle/>
          <a:p>
            <a:r>
              <a:rPr lang="it-IT" smtClean="0"/>
              <a:t>091FA - BIOCHIMICA APPLICATA MEDICA  </a:t>
            </a:r>
            <a:endParaRPr lang="it-IT"/>
          </a:p>
        </p:txBody>
      </p:sp>
      <p:sp>
        <p:nvSpPr>
          <p:cNvPr id="4" name="Segnaposto numero diapositiva 3"/>
          <p:cNvSpPr>
            <a:spLocks noGrp="1"/>
          </p:cNvSpPr>
          <p:nvPr>
            <p:ph type="sldNum" sz="quarter" idx="12"/>
          </p:nvPr>
        </p:nvSpPr>
        <p:spPr/>
        <p:txBody>
          <a:bodyPr/>
          <a:lstStyle/>
          <a:p>
            <a:fld id="{C35B046D-CFEF-F140-894A-050823DE4B18}" type="slidenum">
              <a:rPr lang="it-IT" smtClean="0"/>
              <a:t>7</a:t>
            </a:fld>
            <a:endParaRPr lang="it-IT"/>
          </a:p>
        </p:txBody>
      </p:sp>
    </p:spTree>
    <p:extLst>
      <p:ext uri="{BB962C8B-B14F-4D97-AF65-F5344CB8AC3E}">
        <p14:creationId xmlns:p14="http://schemas.microsoft.com/office/powerpoint/2010/main" val="360090970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p:txBody>
          <a:bodyPr>
            <a:noAutofit/>
          </a:bodyPr>
          <a:lstStyle/>
          <a:p>
            <a:r>
              <a:rPr lang="it-IT" sz="3200" dirty="0" err="1" smtClean="0"/>
              <a:t>Bilirubin</a:t>
            </a:r>
            <a:r>
              <a:rPr lang="it-IT" sz="3200" dirty="0" smtClean="0"/>
              <a:t> </a:t>
            </a:r>
            <a:r>
              <a:rPr lang="it-IT" sz="3200" dirty="0" err="1" smtClean="0"/>
              <a:t>is</a:t>
            </a:r>
            <a:r>
              <a:rPr lang="it-IT" sz="3200" dirty="0" smtClean="0"/>
              <a:t> in the panel of </a:t>
            </a:r>
            <a:r>
              <a:rPr lang="it-IT" sz="3200" dirty="0"/>
              <a:t>the </a:t>
            </a:r>
            <a:r>
              <a:rPr lang="it-IT" sz="3200" dirty="0" err="1"/>
              <a:t>most</a:t>
            </a:r>
            <a:r>
              <a:rPr lang="it-IT" sz="3200" dirty="0"/>
              <a:t> common </a:t>
            </a:r>
            <a:r>
              <a:rPr lang="it-IT" sz="3200" dirty="0" err="1"/>
              <a:t>tests</a:t>
            </a:r>
            <a:r>
              <a:rPr lang="it-IT" sz="3200" dirty="0"/>
              <a:t> </a:t>
            </a:r>
            <a:r>
              <a:rPr lang="it-IT" sz="3200" dirty="0" err="1"/>
              <a:t>performed</a:t>
            </a:r>
            <a:r>
              <a:rPr lang="it-IT" sz="3200" dirty="0"/>
              <a:t> on </a:t>
            </a:r>
            <a:r>
              <a:rPr lang="it-IT" sz="3200" dirty="0" err="1"/>
              <a:t>venous</a:t>
            </a:r>
            <a:r>
              <a:rPr lang="it-IT" sz="3200" dirty="0"/>
              <a:t> </a:t>
            </a:r>
            <a:r>
              <a:rPr lang="it-IT" sz="3200" dirty="0" err="1"/>
              <a:t>blood</a:t>
            </a:r>
            <a:r>
              <a:rPr lang="it-IT" sz="3200" dirty="0"/>
              <a:t> </a:t>
            </a:r>
            <a:r>
              <a:rPr lang="it-IT" sz="3200" dirty="0" err="1" smtClean="0"/>
              <a:t>samples</a:t>
            </a:r>
            <a:endParaRPr lang="it-IT" sz="3200" dirty="0"/>
          </a:p>
        </p:txBody>
      </p:sp>
      <p:sp>
        <p:nvSpPr>
          <p:cNvPr id="4" name="Segnaposto data 3"/>
          <p:cNvSpPr>
            <a:spLocks noGrp="1"/>
          </p:cNvSpPr>
          <p:nvPr>
            <p:ph type="dt" sz="half" idx="10"/>
          </p:nvPr>
        </p:nvSpPr>
        <p:spPr/>
        <p:txBody>
          <a:bodyPr/>
          <a:lstStyle/>
          <a:p>
            <a:r>
              <a:rPr lang="it-IT" smtClean="0"/>
              <a:t>28/11/2019</a:t>
            </a:r>
            <a:endParaRPr lang="it-IT"/>
          </a:p>
        </p:txBody>
      </p:sp>
      <p:sp>
        <p:nvSpPr>
          <p:cNvPr id="5" name="Segnaposto piè di pagina 4"/>
          <p:cNvSpPr>
            <a:spLocks noGrp="1"/>
          </p:cNvSpPr>
          <p:nvPr>
            <p:ph type="ftr" sz="quarter" idx="11"/>
          </p:nvPr>
        </p:nvSpPr>
        <p:spPr/>
        <p:txBody>
          <a:bodyPr/>
          <a:lstStyle/>
          <a:p>
            <a:r>
              <a:rPr lang="it-IT" smtClean="0"/>
              <a:t>091FA - BIOCHIMICA APPLICATA MEDICA  </a:t>
            </a:r>
            <a:endParaRPr lang="it-IT"/>
          </a:p>
        </p:txBody>
      </p:sp>
      <p:sp>
        <p:nvSpPr>
          <p:cNvPr id="6" name="Segnaposto numero diapositiva 5"/>
          <p:cNvSpPr>
            <a:spLocks noGrp="1"/>
          </p:cNvSpPr>
          <p:nvPr>
            <p:ph type="sldNum" sz="quarter" idx="12"/>
          </p:nvPr>
        </p:nvSpPr>
        <p:spPr/>
        <p:txBody>
          <a:bodyPr/>
          <a:lstStyle/>
          <a:p>
            <a:fld id="{E3F4A32D-2C56-5F49-B868-94A7269FA769}" type="slidenum">
              <a:rPr lang="it-IT" smtClean="0"/>
              <a:t>8</a:t>
            </a:fld>
            <a:endParaRPr lang="it-IT"/>
          </a:p>
        </p:txBody>
      </p:sp>
      <p:pic>
        <p:nvPicPr>
          <p:cNvPr id="8" name="Immagine 7"/>
          <p:cNvPicPr>
            <a:picLocks noChangeAspect="1"/>
          </p:cNvPicPr>
          <p:nvPr/>
        </p:nvPicPr>
        <p:blipFill>
          <a:blip r:embed="rId3"/>
          <a:stretch>
            <a:fillRect/>
          </a:stretch>
        </p:blipFill>
        <p:spPr>
          <a:xfrm>
            <a:off x="127000" y="1883813"/>
            <a:ext cx="8890000" cy="4254500"/>
          </a:xfrm>
          <a:prstGeom prst="rect">
            <a:avLst/>
          </a:prstGeom>
        </p:spPr>
      </p:pic>
      <p:sp>
        <p:nvSpPr>
          <p:cNvPr id="9" name="Rettangolo 8"/>
          <p:cNvSpPr/>
          <p:nvPr/>
        </p:nvSpPr>
        <p:spPr>
          <a:xfrm>
            <a:off x="0" y="4034827"/>
            <a:ext cx="4630280" cy="2103486"/>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52922974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p:txBody>
          <a:bodyPr>
            <a:noAutofit/>
          </a:bodyPr>
          <a:lstStyle/>
          <a:p>
            <a:r>
              <a:rPr lang="it-IT" sz="3600" dirty="0" smtClean="0"/>
              <a:t>Prove diagnostiche delle malattie epatiche (cenni)</a:t>
            </a:r>
            <a:endParaRPr lang="it-IT" sz="3600" dirty="0"/>
          </a:p>
        </p:txBody>
      </p:sp>
      <p:sp>
        <p:nvSpPr>
          <p:cNvPr id="8" name="Segnaposto contenuto 7"/>
          <p:cNvSpPr>
            <a:spLocks noGrp="1"/>
          </p:cNvSpPr>
          <p:nvPr>
            <p:ph idx="1"/>
          </p:nvPr>
        </p:nvSpPr>
        <p:spPr>
          <a:xfrm>
            <a:off x="457200" y="1587501"/>
            <a:ext cx="8229600" cy="4747684"/>
          </a:xfrm>
        </p:spPr>
        <p:txBody>
          <a:bodyPr>
            <a:normAutofit fontScale="85000" lnSpcReduction="10000"/>
          </a:bodyPr>
          <a:lstStyle/>
          <a:p>
            <a:pPr marL="742950" indent="-742950">
              <a:buFont typeface="+mj-lt"/>
              <a:buAutoNum type="arabicPeriod"/>
            </a:pPr>
            <a:r>
              <a:rPr lang="it-IT" sz="3800" b="1" u="sng" dirty="0" smtClean="0"/>
              <a:t>D</a:t>
            </a:r>
            <a:r>
              <a:rPr lang="it-IT" sz="3800" b="1" u="sng" dirty="0" smtClean="0"/>
              <a:t>anno </a:t>
            </a:r>
            <a:r>
              <a:rPr lang="it-IT" sz="3800" b="1" u="sng" dirty="0" err="1" smtClean="0"/>
              <a:t>epatocellulare</a:t>
            </a:r>
            <a:r>
              <a:rPr lang="it-IT" sz="3800" b="1" u="sng" dirty="0" smtClean="0"/>
              <a:t> </a:t>
            </a:r>
            <a:endParaRPr lang="it-IT" sz="3800" b="1" u="sng" dirty="0" smtClean="0"/>
          </a:p>
          <a:p>
            <a:r>
              <a:rPr lang="it-IT" b="1" dirty="0" smtClean="0"/>
              <a:t>Aminotransferasi</a:t>
            </a:r>
            <a:r>
              <a:rPr lang="it-IT" dirty="0" smtClean="0"/>
              <a:t> (AST, ALT): enzimi intracellulari rilasciati nel sangue a causa di necrosi o infiammazione</a:t>
            </a:r>
          </a:p>
          <a:p>
            <a:pPr lvl="1"/>
            <a:r>
              <a:rPr lang="it-IT" b="1" dirty="0" smtClean="0"/>
              <a:t>ALT più specifico per il fegato rispetto all'AST </a:t>
            </a:r>
            <a:r>
              <a:rPr lang="it-IT" dirty="0" smtClean="0"/>
              <a:t>(cuore, muscolo scheletrico, rene, cervello, globuli rossi</a:t>
            </a:r>
          </a:p>
          <a:p>
            <a:pPr marL="742950" indent="-742950">
              <a:buFont typeface="+mj-lt"/>
              <a:buAutoNum type="arabicPeriod" startAt="2"/>
            </a:pPr>
            <a:r>
              <a:rPr lang="it-IT" sz="3700" b="1" u="sng" dirty="0" smtClean="0"/>
              <a:t>Ostruzione biliare o colestasi intraepatica  </a:t>
            </a:r>
            <a:endParaRPr lang="it-IT" sz="3700" b="1" u="sng" dirty="0" smtClean="0"/>
          </a:p>
          <a:p>
            <a:r>
              <a:rPr lang="it-IT" b="1" dirty="0" smtClean="0"/>
              <a:t>Fosfatasi alcalina </a:t>
            </a:r>
            <a:r>
              <a:rPr lang="it-IT" dirty="0" smtClean="0"/>
              <a:t>(AΦ): enzima legato nella membrana canicolare epatica;</a:t>
            </a:r>
          </a:p>
          <a:p>
            <a:pPr lvl="1"/>
            <a:r>
              <a:rPr lang="it-IT" dirty="0" smtClean="0"/>
              <a:t>oltre al fegato, presente anche nelle ossa, nell'intestino, nei reni e nella placenta</a:t>
            </a:r>
          </a:p>
        </p:txBody>
      </p:sp>
      <p:sp>
        <p:nvSpPr>
          <p:cNvPr id="4" name="Segnaposto data 3"/>
          <p:cNvSpPr>
            <a:spLocks noGrp="1"/>
          </p:cNvSpPr>
          <p:nvPr>
            <p:ph type="dt" sz="half" idx="10"/>
          </p:nvPr>
        </p:nvSpPr>
        <p:spPr/>
        <p:txBody>
          <a:bodyPr/>
          <a:lstStyle/>
          <a:p>
            <a:r>
              <a:rPr lang="it-IT" smtClean="0"/>
              <a:t>28/11/2019</a:t>
            </a:r>
            <a:endParaRPr lang="it-IT"/>
          </a:p>
        </p:txBody>
      </p:sp>
      <p:sp>
        <p:nvSpPr>
          <p:cNvPr id="5" name="Segnaposto piè di pagina 4"/>
          <p:cNvSpPr>
            <a:spLocks noGrp="1"/>
          </p:cNvSpPr>
          <p:nvPr>
            <p:ph type="ftr" sz="quarter" idx="11"/>
          </p:nvPr>
        </p:nvSpPr>
        <p:spPr/>
        <p:txBody>
          <a:bodyPr/>
          <a:lstStyle/>
          <a:p>
            <a:r>
              <a:rPr lang="it-IT" smtClean="0"/>
              <a:t>091FA - BIOCHIMICA APPLICATA MEDICA  </a:t>
            </a:r>
            <a:endParaRPr lang="it-IT"/>
          </a:p>
        </p:txBody>
      </p:sp>
      <p:sp>
        <p:nvSpPr>
          <p:cNvPr id="6" name="Segnaposto numero diapositiva 5"/>
          <p:cNvSpPr>
            <a:spLocks noGrp="1"/>
          </p:cNvSpPr>
          <p:nvPr>
            <p:ph type="sldNum" sz="quarter" idx="12"/>
          </p:nvPr>
        </p:nvSpPr>
        <p:spPr/>
        <p:txBody>
          <a:bodyPr/>
          <a:lstStyle/>
          <a:p>
            <a:fld id="{C35B046D-CFEF-F140-894A-050823DE4B18}" type="slidenum">
              <a:rPr lang="it-IT" smtClean="0"/>
              <a:t>9</a:t>
            </a:fld>
            <a:endParaRPr lang="it-IT"/>
          </a:p>
        </p:txBody>
      </p:sp>
    </p:spTree>
    <p:extLst>
      <p:ext uri="{BB962C8B-B14F-4D97-AF65-F5344CB8AC3E}">
        <p14:creationId xmlns:p14="http://schemas.microsoft.com/office/powerpoint/2010/main" val="3402542526"/>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1112</TotalTime>
  <Words>4440</Words>
  <Application>Microsoft Macintosh PowerPoint</Application>
  <PresentationFormat>Presentazione su schermo (4:3)</PresentationFormat>
  <Paragraphs>601</Paragraphs>
  <Slides>61</Slides>
  <Notes>46</Notes>
  <HiddenSlides>0</HiddenSlides>
  <MMClips>0</MMClips>
  <ScaleCrop>false</ScaleCrop>
  <HeadingPairs>
    <vt:vector size="4" baseType="variant">
      <vt:variant>
        <vt:lpstr>Tema</vt:lpstr>
      </vt:variant>
      <vt:variant>
        <vt:i4>1</vt:i4>
      </vt:variant>
      <vt:variant>
        <vt:lpstr>Titoli diapositive</vt:lpstr>
      </vt:variant>
      <vt:variant>
        <vt:i4>61</vt:i4>
      </vt:variant>
    </vt:vector>
  </HeadingPairs>
  <TitlesOfParts>
    <vt:vector size="62" baseType="lpstr">
      <vt:lpstr>Tema di Office</vt:lpstr>
      <vt:lpstr>Lezione 26</vt:lpstr>
      <vt:lpstr>Effetti benefici del  moderato consumo di alcol e vino</vt:lpstr>
      <vt:lpstr>Il sorprendente effetto dell’etanolo sul rischio di mortalità</vt:lpstr>
      <vt:lpstr>L’ostruzione delle arterie coronarie causa infarto miocardico  Il rischio di malattia coronarica scende con il consumo di 2 piccoli bicchieri di vino (20 g di etanolo) ogni giorno. Questo effetto benefico si perde con 5-6 piccoli bicchieri di vino (72-89 g)</vt:lpstr>
      <vt:lpstr>Vino e funzione cognitiva</vt:lpstr>
      <vt:lpstr>Associazioni tra i diversi punteggi dei test cognitivi e l'assunzione di cioccolato, vino e tè</vt:lpstr>
      <vt:lpstr>La funzione epatica</vt:lpstr>
      <vt:lpstr>Bilirubin is in the panel of the most common tests performed on venous blood samples</vt:lpstr>
      <vt:lpstr>Prove diagnostiche delle malattie epatiche (cenni)</vt:lpstr>
      <vt:lpstr>Prove diagnostiche delle malattie epatiche (cenni)</vt:lpstr>
      <vt:lpstr>Test epatici anormali in pazienti asintomatici </vt:lpstr>
      <vt:lpstr>La bilirubina nel sangue</vt:lpstr>
      <vt:lpstr>La bilirubina nel sangue</vt:lpstr>
      <vt:lpstr>Origine della bilirubina</vt:lpstr>
      <vt:lpstr>Gli enantiomeri della bilirubina sono insolubili in acqua</vt:lpstr>
      <vt:lpstr>Nel sangue la bilirubina forma un complesso ad alta affinità, reversibile con l’albumina</vt:lpstr>
      <vt:lpstr>Il metabolismo epatico della bilirubina</vt:lpstr>
      <vt:lpstr>UGT1A1 è localizzata nel reticolo endoplasmico</vt:lpstr>
      <vt:lpstr>La reazione di glucuronoconiugazione</vt:lpstr>
      <vt:lpstr>La bilirubina diglucuronide è polare</vt:lpstr>
      <vt:lpstr>L’uptake epatico della bilirubina èancora ignoto</vt:lpstr>
      <vt:lpstr>I trasportatori OATP (sali biliari) non trasportano bilirubina, ma bilirubina di-glucuronide</vt:lpstr>
      <vt:lpstr>La bilirubina di-glucuronide è trasportata sia nella bile che nel sinusoide, dove viene trasportata di nuovo nell’epatocita dai trasportatori OATP</vt:lpstr>
      <vt:lpstr>Se il fegato non funziona bene, la bilirubina si accumula nel sangue</vt:lpstr>
      <vt:lpstr>Il destino intestinale della bilirubina coniugata Si forma l’urobilinogeno</vt:lpstr>
      <vt:lpstr>Destino dell’urobilinogeno </vt:lpstr>
      <vt:lpstr>Presentazione di PowerPoint</vt:lpstr>
      <vt:lpstr>Presentazione di PowerPoint</vt:lpstr>
      <vt:lpstr>SURPRISE  Bilirubin protects our organs from serious illnesses</vt:lpstr>
      <vt:lpstr>Wine, bilirubin and health</vt:lpstr>
      <vt:lpstr>Dipartimento di Scienze della Vita Linea di ricerca in biochimica nutrizionale https://dsv.units.it/it/ricerca/ambiti/linea/7369</vt:lpstr>
      <vt:lpstr>Experiment</vt:lpstr>
      <vt:lpstr>What we expect</vt:lpstr>
      <vt:lpstr>OUR DATA</vt:lpstr>
      <vt:lpstr>Microbiota intestinale</vt:lpstr>
      <vt:lpstr>Definizioni</vt:lpstr>
      <vt:lpstr>I numeri del microbiota intestinale -1-</vt:lpstr>
      <vt:lpstr>Presentazione di PowerPoint</vt:lpstr>
      <vt:lpstr>I numeri del microbiota intestinale -2-</vt:lpstr>
      <vt:lpstr>Presentazione di PowerPoint</vt:lpstr>
      <vt:lpstr>Enterotipi</vt:lpstr>
      <vt:lpstr>La carica batterica è massima nel colon</vt:lpstr>
      <vt:lpstr>Il metabolismo del microbiota intestinale</vt:lpstr>
      <vt:lpstr>Presentazione di PowerPoint</vt:lpstr>
      <vt:lpstr>Perché il microbiota è importante?</vt:lpstr>
      <vt:lpstr>Molecole di segnalazione derivate dal microbiota intestinale</vt:lpstr>
      <vt:lpstr>Presentazione di PowerPoint</vt:lpstr>
      <vt:lpstr>Biomasse alimentari metabolizzate dal microbiota</vt:lpstr>
      <vt:lpstr>Fibra alimentare</vt:lpstr>
      <vt:lpstr>Metaboliti microbici della fibra alimentare</vt:lpstr>
      <vt:lpstr>Presentazione di PowerPoint</vt:lpstr>
      <vt:lpstr>Polifenoli presenti  nei cibi vegetali</vt:lpstr>
      <vt:lpstr>Metaboliti del microbiota inetstinale derivanti dai polifenoli</vt:lpstr>
      <vt:lpstr>I segnali del microbiota influenzano gli organi e le loro patologie</vt:lpstr>
      <vt:lpstr>Alcuni metaboliti microbici passano dal sangue al cervello</vt:lpstr>
      <vt:lpstr>Si può preservare e ripristinare il microbiota intestinale umano aumentando il consumo di fibre alimentari</vt:lpstr>
      <vt:lpstr>RACCOMANDAZIONE</vt:lpstr>
      <vt:lpstr>Fine</vt:lpstr>
      <vt:lpstr>Materiale supplementare</vt:lpstr>
      <vt:lpstr>Le tappe del metabolismo della bilirubina</vt:lpstr>
      <vt:lpstr>Origine della bilirubina</vt:lpstr>
    </vt:vector>
  </TitlesOfParts>
  <Company>Univ. Trieste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Lezione 26</dc:title>
  <dc:creator>Sabina Passamonti</dc:creator>
  <cp:lastModifiedBy>Sabina Passamonti</cp:lastModifiedBy>
  <cp:revision>81</cp:revision>
  <dcterms:created xsi:type="dcterms:W3CDTF">2019-11-27T15:36:15Z</dcterms:created>
  <dcterms:modified xsi:type="dcterms:W3CDTF">2019-11-28T10:08:35Z</dcterms:modified>
</cp:coreProperties>
</file>