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1" r:id="rId2"/>
    <p:sldId id="330" r:id="rId3"/>
    <p:sldId id="314" r:id="rId4"/>
    <p:sldId id="316" r:id="rId5"/>
    <p:sldId id="317" r:id="rId6"/>
    <p:sldId id="318" r:id="rId7"/>
    <p:sldId id="319" r:id="rId8"/>
    <p:sldId id="323" r:id="rId9"/>
    <p:sldId id="324" r:id="rId10"/>
    <p:sldId id="326" r:id="rId11"/>
    <p:sldId id="327" r:id="rId12"/>
    <p:sldId id="325" r:id="rId13"/>
    <p:sldId id="328" r:id="rId14"/>
    <p:sldId id="329" r:id="rId15"/>
    <p:sldId id="331" r:id="rId16"/>
    <p:sldId id="320" r:id="rId17"/>
    <p:sldId id="321" r:id="rId18"/>
    <p:sldId id="334" r:id="rId19"/>
    <p:sldId id="335" r:id="rId20"/>
    <p:sldId id="336" r:id="rId21"/>
    <p:sldId id="337" r:id="rId22"/>
    <p:sldId id="322" r:id="rId23"/>
    <p:sldId id="332" r:id="rId24"/>
    <p:sldId id="333" r:id="rId25"/>
    <p:sldId id="338" r:id="rId26"/>
    <p:sldId id="339" r:id="rId27"/>
    <p:sldId id="340" r:id="rId28"/>
    <p:sldId id="341" r:id="rId29"/>
    <p:sldId id="342" r:id="rId30"/>
    <p:sldId id="346" r:id="rId31"/>
    <p:sldId id="347" r:id="rId32"/>
    <p:sldId id="343" r:id="rId33"/>
    <p:sldId id="344" r:id="rId34"/>
    <p:sldId id="345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/>
    <p:restoredTop sz="93225"/>
  </p:normalViewPr>
  <p:slideViewPr>
    <p:cSldViewPr>
      <p:cViewPr varScale="1">
        <p:scale>
          <a:sx n="120" d="100"/>
          <a:sy n="120" d="100"/>
        </p:scale>
        <p:origin x="15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3D7F-8054-457F-8746-3AD3FA0A5C03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4577-4495-4A73-9AF4-CA34F1B61B6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3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375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10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6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476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724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941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161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410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624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84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09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24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75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45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83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71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18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92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4602" y="697597"/>
            <a:ext cx="81547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dirty="0" err="1"/>
              <a:t>Chimica</a:t>
            </a:r>
            <a:r>
              <a:rPr lang="en-US" altLang="en-US" sz="4400" dirty="0"/>
              <a:t> </a:t>
            </a:r>
            <a:r>
              <a:rPr lang="en-US" altLang="en-US" sz="4400" dirty="0" err="1"/>
              <a:t>Organica</a:t>
            </a:r>
            <a:r>
              <a:rPr lang="en-US" altLang="en-US" sz="4400" dirty="0"/>
              <a:t> e </a:t>
            </a:r>
            <a:r>
              <a:rPr lang="en-US" altLang="en-US" sz="4400" dirty="0" err="1"/>
              <a:t>Biologica</a:t>
            </a:r>
            <a:endParaRPr lang="en-US" altLang="en-US" sz="4400" i="1" dirty="0">
              <a:latin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63763" y="2348880"/>
            <a:ext cx="5216493" cy="22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t-IT" altLang="en-US" dirty="0">
                <a:latin typeface="Times New Roman" pitchFamily="18" charset="0"/>
              </a:rPr>
              <a:t>Prof. Erik Laurini</a:t>
            </a:r>
          </a:p>
          <a:p>
            <a:pPr algn="ctr" eaLnBrk="1" hangingPunct="1">
              <a:lnSpc>
                <a:spcPct val="150000"/>
              </a:lnSpc>
            </a:pPr>
            <a:endParaRPr lang="it-IT" alt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en-US" dirty="0">
                <a:solidFill>
                  <a:srgbClr val="FF0000"/>
                </a:solidFill>
                <a:latin typeface="Times New Roman" pitchFamily="18" charset="0"/>
              </a:rPr>
              <a:t>ALTRE MOLECOLE BIOLOGICHE</a:t>
            </a:r>
          </a:p>
          <a:p>
            <a:pPr algn="ctr" eaLnBrk="1" hangingPunct="1">
              <a:lnSpc>
                <a:spcPct val="150000"/>
              </a:lnSpc>
            </a:pPr>
            <a:endParaRPr lang="it-IT" alt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GLICERIDI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A565C1-CFC9-D747-9E4B-B1792F66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0" y="810152"/>
            <a:ext cx="8796213" cy="326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I gliceridi (o </a:t>
            </a:r>
            <a:r>
              <a:rPr lang="it-IT" altLang="en-US" sz="2000" dirty="0" err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acilgliceroli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) sono dei grassi saponificabili la cui molecola è ottenuta da una molecola di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glicerolo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in cui uno o più gruppi ossidrilici sono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esterificati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da acidi grassi.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 err="1">
                <a:cs typeface="Arial" panose="020B0604020202020204" pitchFamily="34" charset="0"/>
                <a:sym typeface="Wingdings" pitchFamily="2" charset="2"/>
              </a:rPr>
              <a:t>monogliceridi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it-IT" altLang="en-US" sz="2000" dirty="0" err="1">
                <a:cs typeface="Arial" panose="020B0604020202020204" pitchFamily="34" charset="0"/>
                <a:sym typeface="Wingdings" pitchFamily="2" charset="2"/>
              </a:rPr>
              <a:t>digliceridi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o trigliceridi (seconda del numero di ossidrili esterificati).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Funzione prevalentemente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ENERGETICA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sz="2000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3B43E0-631E-9542-9E31-A351BDD3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65027"/>
            <a:ext cx="1803400" cy="71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70800-7CD5-1B40-BB54-72347A4A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282" y="3299302"/>
            <a:ext cx="1265345" cy="9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1B4709-BF2C-7C41-82AC-41352D93B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954" y="4470627"/>
            <a:ext cx="122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16F2D-FF95-9942-B3AD-507FBF5A6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621" y="5641952"/>
            <a:ext cx="1486667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6F679-B295-BB4C-83A3-3D411DB42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4584077"/>
            <a:ext cx="1066800" cy="67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7B6A62-7EC4-1D4A-B54F-29CE1692111F}"/>
              </a:ext>
            </a:extLst>
          </p:cNvPr>
          <p:cNvSpPr txBox="1"/>
          <p:nvPr/>
        </p:nvSpPr>
        <p:spPr>
          <a:xfrm>
            <a:off x="2209059" y="47359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+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63800B-ED42-6448-B185-5BCA08BB242E}"/>
              </a:ext>
            </a:extLst>
          </p:cNvPr>
          <p:cNvCxnSpPr>
            <a:stCxn id="7" idx="3"/>
            <a:endCxn id="3" idx="1"/>
          </p:cNvCxnSpPr>
          <p:nvPr/>
        </p:nvCxnSpPr>
        <p:spPr>
          <a:xfrm flipV="1">
            <a:off x="3766592" y="3749302"/>
            <a:ext cx="2021690" cy="1171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BCF5F-2D99-DB46-94E9-707BB99A9DB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3766592" y="4920627"/>
            <a:ext cx="20443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526433-3EC4-4D49-99EB-E6C98F47AB04}"/>
              </a:ext>
            </a:extLst>
          </p:cNvPr>
          <p:cNvCxnSpPr>
            <a:stCxn id="7" idx="3"/>
            <a:endCxn id="6" idx="1"/>
          </p:cNvCxnSpPr>
          <p:nvPr/>
        </p:nvCxnSpPr>
        <p:spPr>
          <a:xfrm>
            <a:off x="3766592" y="4920627"/>
            <a:ext cx="1911029" cy="1171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4CAB18-8D51-AF49-BA9F-C948D3D8C0BA}"/>
              </a:ext>
            </a:extLst>
          </p:cNvPr>
          <p:cNvSpPr txBox="1"/>
          <p:nvPr/>
        </p:nvSpPr>
        <p:spPr>
          <a:xfrm>
            <a:off x="672960" y="5523053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Glicerolo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B1C7DA-7DC2-9646-9520-156CDE2B8474}"/>
              </a:ext>
            </a:extLst>
          </p:cNvPr>
          <p:cNvSpPr txBox="1"/>
          <p:nvPr/>
        </p:nvSpPr>
        <p:spPr>
          <a:xfrm>
            <a:off x="2509141" y="552305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Ac. Grassi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A1C82-6DD5-8A4E-AFBC-30DF8E955BBF}"/>
              </a:ext>
            </a:extLst>
          </p:cNvPr>
          <p:cNvSpPr txBox="1"/>
          <p:nvPr/>
        </p:nvSpPr>
        <p:spPr>
          <a:xfrm>
            <a:off x="7334080" y="3595413"/>
            <a:ext cx="1396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Monogliceride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D7CDAB-DA65-BE44-B3F0-738F3A6B0017}"/>
              </a:ext>
            </a:extLst>
          </p:cNvPr>
          <p:cNvSpPr txBox="1"/>
          <p:nvPr/>
        </p:nvSpPr>
        <p:spPr>
          <a:xfrm>
            <a:off x="7482357" y="4766738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Digliceride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5A9D88-56BD-FB42-BC23-83E65C7DD4D4}"/>
              </a:ext>
            </a:extLst>
          </p:cNvPr>
          <p:cNvSpPr txBox="1"/>
          <p:nvPr/>
        </p:nvSpPr>
        <p:spPr>
          <a:xfrm>
            <a:off x="7462447" y="5938063"/>
            <a:ext cx="1139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Trigliceride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FOSFOLIPIDI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A565C1-CFC9-D747-9E4B-B1792F66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35690"/>
            <a:ext cx="8796213" cy="326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Si suddividono in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fosfogliceridi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in cui un OH del glicerolo è esterificato dall’acido fosforico e </a:t>
            </a:r>
            <a:r>
              <a:rPr lang="it-IT" altLang="en-US" sz="2000" dirty="0" err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sfingolipidi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in cui gli acidi grassi sono legati ad un aminoalcol insaturo (sfingosina).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Vengono sintetizzati all'interno delle cellule.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il loro compito principale è di formare le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membrane cellulari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Sono molecole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anfifiliche 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 testa polare + code idrofobiche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 processi di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autoassemblaggio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in soluzione acquosa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2305F-869D-644D-B482-231674B4B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861048"/>
            <a:ext cx="5165213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9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65A85-E9CE-314F-94D5-C5D01875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7874000" cy="43688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2BB71F2-EE23-814E-9B9D-7D84BDCAC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FOSFOLIPIDI</a:t>
            </a:r>
          </a:p>
        </p:txBody>
      </p:sp>
    </p:spTree>
    <p:extLst>
      <p:ext uri="{BB962C8B-B14F-4D97-AF65-F5344CB8AC3E}">
        <p14:creationId xmlns:p14="http://schemas.microsoft.com/office/powerpoint/2010/main" val="3240715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2BB71F2-EE23-814E-9B9D-7D84BDCAC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8C36E-880E-834A-B1BA-EA58D47C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4" y="925820"/>
            <a:ext cx="3162300" cy="170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DBBFEE-ECC2-B942-A719-73B0D70F0AAD}"/>
              </a:ext>
            </a:extLst>
          </p:cNvPr>
          <p:cNvSpPr txBox="1"/>
          <p:nvPr/>
        </p:nvSpPr>
        <p:spPr>
          <a:xfrm>
            <a:off x="1259632" y="2627620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STEROLO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6955E-9393-7F48-B041-DD45C152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19" y="4334661"/>
            <a:ext cx="2844800" cy="18161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ACF0F8-0E7B-594C-9C80-D1EFF5209DE1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784519" y="2996952"/>
            <a:ext cx="1" cy="1337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566622-374A-F048-9186-68BEC0DE832E}"/>
              </a:ext>
            </a:extLst>
          </p:cNvPr>
          <p:cNvSpPr txBox="1"/>
          <p:nvPr/>
        </p:nvSpPr>
        <p:spPr>
          <a:xfrm>
            <a:off x="1775286" y="6150761"/>
            <a:ext cx="106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STEROIDI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9208510-FA0F-7245-80C3-8A43F6BDE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651" y="1321749"/>
            <a:ext cx="4337616" cy="50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Sono dei lipidi derivati dalla molecola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sterolo</a:t>
            </a:r>
            <a:r>
              <a:rPr lang="it-IT" altLang="en-U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Scarsamente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idrosolubili</a:t>
            </a:r>
            <a:r>
              <a:rPr lang="it-IT" altLang="en-U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 err="1">
                <a:cs typeface="Arial" panose="020B0604020202020204" pitchFamily="34" charset="0"/>
              </a:rPr>
              <a:t>Biosintetizzati</a:t>
            </a:r>
            <a:r>
              <a:rPr lang="it-IT" altLang="en-US" dirty="0">
                <a:cs typeface="Arial" panose="020B0604020202020204" pitchFamily="34" charset="0"/>
              </a:rPr>
              <a:t> all’interno di specifiche ghiandole del nostro organismo.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Utilizzati soprattutto come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ormoni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3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2BB71F2-EE23-814E-9B9D-7D84BDCAC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STEROIDI - Colesterolo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66622-374A-F048-9186-68BEC0DE832E}"/>
              </a:ext>
            </a:extLst>
          </p:cNvPr>
          <p:cNvSpPr txBox="1"/>
          <p:nvPr/>
        </p:nvSpPr>
        <p:spPr>
          <a:xfrm>
            <a:off x="4474918" y="6091272"/>
            <a:ext cx="15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COLESTEROLO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9208510-FA0F-7245-80C3-8A43F6BDE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79291"/>
            <a:ext cx="8693623" cy="39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è una molecola lipidica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sterolica</a:t>
            </a:r>
            <a:r>
              <a:rPr lang="it-IT" altLang="en-US" dirty="0">
                <a:cs typeface="Arial" panose="020B0604020202020204" pitchFamily="34" charset="0"/>
              </a:rPr>
              <a:t>, scarsamente idrosolubile.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Assorbito ed eliminato grazie ai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sali biliari </a:t>
            </a:r>
            <a:r>
              <a:rPr lang="it-IT" altLang="en-US" dirty="0">
                <a:cs typeface="Arial" panose="020B0604020202020204" pitchFamily="34" charset="0"/>
              </a:rPr>
              <a:t>(funzionalizzazione con gruppi &gt; </a:t>
            </a:r>
            <a:r>
              <a:rPr lang="it-IT" altLang="en-US" dirty="0" err="1">
                <a:cs typeface="Arial" panose="020B0604020202020204" pitchFamily="34" charset="0"/>
              </a:rPr>
              <a:t>idrofilici</a:t>
            </a:r>
            <a:r>
              <a:rPr lang="it-IT" altLang="en-US" dirty="0">
                <a:cs typeface="Arial" panose="020B0604020202020204" pitchFamily="34" charset="0"/>
              </a:rPr>
              <a:t> –OH, -COOH…)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Interviene nella formazione e nella riparazione delle membrane cellulari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&gt; plasticità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precursore della vitamina D e degli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ormoni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steroidei.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3B935-3693-8243-A4D3-E38AC585F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365104"/>
            <a:ext cx="463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8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326ABE3-ACEE-8F42-9A82-B8D1BECBB062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3046648"/>
            <a:ext cx="8642350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</a:t>
            </a:r>
          </a:p>
        </p:txBody>
      </p:sp>
    </p:spTree>
    <p:extLst>
      <p:ext uri="{BB962C8B-B14F-4D97-AF65-F5344CB8AC3E}">
        <p14:creationId xmlns:p14="http://schemas.microsoft.com/office/powerpoint/2010/main" val="3366796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98146-F00D-C44A-AF97-42F786D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92696"/>
            <a:ext cx="8305800" cy="61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Micronutrienti organici, richiesti in quantità pari 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mg</a:t>
            </a:r>
            <a:r>
              <a:rPr lang="it-IT" altLang="en-US" dirty="0">
                <a:cs typeface="Arial" panose="020B0604020202020204" pitchFamily="34" charset="0"/>
              </a:rPr>
              <a:t> o </a:t>
            </a:r>
            <a:r>
              <a:rPr lang="it-IT" altLang="en-US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g</a:t>
            </a:r>
            <a:r>
              <a:rPr lang="it-IT" altLang="en-U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devono essere introdotte con la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dieta</a:t>
            </a:r>
            <a:r>
              <a:rPr lang="it-IT" altLang="en-US" dirty="0">
                <a:cs typeface="Arial" panose="020B0604020202020204" pitchFamily="34" charset="0"/>
              </a:rPr>
              <a:t>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en-US" dirty="0">
                <a:cs typeface="Arial" panose="020B0604020202020204" pitchFamily="34" charset="0"/>
              </a:rPr>
              <a:t>non sintetizzate o sintetizzate solo in parte dall’organismo.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it-IT" altLang="en-US" dirty="0">
                <a:cs typeface="Arial" panose="020B0604020202020204" pitchFamily="34" charset="0"/>
              </a:rPr>
              <a:t> vengono usate per produrre energia né per usi strutturali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Funzioni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: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fanno parte di coenzimi,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sono precursori di ormoni,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agiscono da antiossidanti,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partecipano come substrati a reazioni specifiche.</a:t>
            </a:r>
          </a:p>
        </p:txBody>
      </p:sp>
    </p:spTree>
    <p:extLst>
      <p:ext uri="{BB962C8B-B14F-4D97-AF65-F5344CB8AC3E}">
        <p14:creationId xmlns:p14="http://schemas.microsoft.com/office/powerpoint/2010/main" val="195496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98146-F00D-C44A-AF97-42F786D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55250"/>
            <a:ext cx="8568952" cy="623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LIPOSOLUBILI 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 possono essere immagazzinate (⚠️ eccesso)</a:t>
            </a:r>
            <a:endParaRPr lang="it-IT" alt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solidFill>
                  <a:srgbClr val="FF0000"/>
                </a:solidFill>
                <a:cs typeface="Arial" panose="020B0604020202020204" pitchFamily="34" charset="0"/>
              </a:rPr>
              <a:t>Vitamina A – retinolo</a:t>
            </a:r>
            <a:endParaRPr lang="it-IT" altLang="en-US" sz="1600" dirty="0"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D – </a:t>
            </a:r>
            <a:r>
              <a:rPr lang="it-IT" altLang="en-US" sz="1600" dirty="0" err="1">
                <a:cs typeface="Arial" panose="020B0604020202020204" pitchFamily="34" charset="0"/>
              </a:rPr>
              <a:t>colecalciferolo</a:t>
            </a:r>
            <a:r>
              <a:rPr lang="it-IT" altLang="en-US" sz="1600" dirty="0">
                <a:cs typeface="Arial" panose="020B0604020202020204" pitchFamily="34" charset="0"/>
              </a:rPr>
              <a:t> (controllo livelli di Ca</a:t>
            </a:r>
            <a:r>
              <a:rPr lang="it-IT" altLang="en-US" sz="1600" baseline="30000" dirty="0">
                <a:cs typeface="Arial" panose="020B0604020202020204" pitchFamily="34" charset="0"/>
              </a:rPr>
              <a:t>2+</a:t>
            </a:r>
            <a:r>
              <a:rPr lang="it-IT" altLang="en-US" sz="1600" dirty="0">
                <a:cs typeface="Arial" panose="020B0604020202020204" pitchFamily="34" charset="0"/>
              </a:rPr>
              <a:t> e </a:t>
            </a:r>
            <a:r>
              <a:rPr lang="it-IT" altLang="en-US" sz="1600" dirty="0" err="1">
                <a:cs typeface="Arial" panose="020B0604020202020204" pitchFamily="34" charset="0"/>
              </a:rPr>
              <a:t>P</a:t>
            </a:r>
            <a:r>
              <a:rPr lang="it-IT" altLang="en-US" sz="1600" dirty="0">
                <a:cs typeface="Arial" panose="020B0604020202020204" pitchFamily="34" charset="0"/>
              </a:rPr>
              <a:t>; mineralizzazione ossa)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E – tocoferolo (antiossidante, protegge membrane cellulari dai ROS)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K – </a:t>
            </a:r>
            <a:r>
              <a:rPr lang="it-IT" altLang="en-US" sz="1600" dirty="0" err="1">
                <a:cs typeface="Arial" panose="020B0604020202020204" pitchFamily="34" charset="0"/>
              </a:rPr>
              <a:t>fillochinone</a:t>
            </a:r>
            <a:r>
              <a:rPr lang="it-IT" altLang="en-US" sz="1600" dirty="0">
                <a:cs typeface="Arial" panose="020B0604020202020204" pitchFamily="34" charset="0"/>
              </a:rPr>
              <a:t> (processi di coagulazione del sangue)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IDROSOLUBILI 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 non vengono immagazzinate (eccesso eliminato con le urine)</a:t>
            </a:r>
            <a:endParaRPr lang="it-IT" alt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solidFill>
                  <a:srgbClr val="FF0000"/>
                </a:solidFill>
                <a:cs typeface="Arial" panose="020B0604020202020204" pitchFamily="34" charset="0"/>
              </a:rPr>
              <a:t>Vitamina C - acido ascorbico 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B1 - tiamina (metabolismo carboidrati, conduzione impulsi nervosi)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B2 – riboflavina (metabolismo carboidrati, lipidi e proteine + energia)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B3 – niacina (respirazione cellulare, conduzione nervosa) 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B5 - acido pantotenico (ciclo di </a:t>
            </a:r>
            <a:r>
              <a:rPr lang="it-IT" altLang="en-US" sz="1600" dirty="0" err="1">
                <a:cs typeface="Arial" panose="020B0604020202020204" pitchFamily="34" charset="0"/>
              </a:rPr>
              <a:t>Krebs</a:t>
            </a:r>
            <a:r>
              <a:rPr lang="it-IT" altLang="en-US" sz="1600" dirty="0">
                <a:cs typeface="Arial" panose="020B0604020202020204" pitchFamily="34" charset="0"/>
              </a:rPr>
              <a:t>, sintesi acidi grassi e colesterolo)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B6 - </a:t>
            </a:r>
            <a:r>
              <a:rPr lang="it-IT" altLang="en-US" sz="1600" dirty="0" err="1">
                <a:cs typeface="Arial" panose="020B0604020202020204" pitchFamily="34" charset="0"/>
              </a:rPr>
              <a:t>piridossale</a:t>
            </a:r>
            <a:r>
              <a:rPr lang="it-IT" altLang="en-US" sz="1600" dirty="0">
                <a:cs typeface="Arial" panose="020B0604020202020204" pitchFamily="34" charset="0"/>
              </a:rPr>
              <a:t>, </a:t>
            </a:r>
            <a:r>
              <a:rPr lang="it-IT" altLang="en-US" sz="1600" dirty="0" err="1">
                <a:cs typeface="Arial" panose="020B0604020202020204" pitchFamily="34" charset="0"/>
              </a:rPr>
              <a:t>piridossammina</a:t>
            </a:r>
            <a:r>
              <a:rPr lang="it-IT" altLang="en-US" sz="1600" dirty="0">
                <a:cs typeface="Arial" panose="020B0604020202020204" pitchFamily="34" charset="0"/>
              </a:rPr>
              <a:t>, piridossina (sintesi gruppo EME)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B8 – biotina (metabolismo di proteine lipidi e carboidrati)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1600" dirty="0">
                <a:cs typeface="Arial" panose="020B0604020202020204" pitchFamily="34" charset="0"/>
              </a:rPr>
              <a:t>Vitamina B12 e </a:t>
            </a:r>
            <a:r>
              <a:rPr lang="it-IT" altLang="en-US" sz="1600" dirty="0" err="1">
                <a:cs typeface="Arial" panose="020B0604020202020204" pitchFamily="34" charset="0"/>
              </a:rPr>
              <a:t>Folati</a:t>
            </a:r>
            <a:r>
              <a:rPr lang="it-IT" altLang="en-US" sz="1600" dirty="0">
                <a:cs typeface="Arial" panose="020B0604020202020204" pitchFamily="34" charset="0"/>
              </a:rPr>
              <a:t> – </a:t>
            </a:r>
            <a:r>
              <a:rPr lang="it-IT" altLang="en-US" sz="1600" dirty="0" err="1">
                <a:cs typeface="Arial" panose="020B0604020202020204" pitchFamily="34" charset="0"/>
              </a:rPr>
              <a:t>cobalammina</a:t>
            </a:r>
            <a:r>
              <a:rPr lang="it-IT" altLang="en-US" sz="1600" dirty="0">
                <a:cs typeface="Arial" panose="020B0604020202020204" pitchFamily="34" charset="0"/>
              </a:rPr>
              <a:t> (metabolismo acidi grassi, formazione globuli rossi)</a:t>
            </a:r>
            <a:endParaRPr lang="it-IT" altLang="en-US" sz="1600" dirty="0"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6938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5F7091-2A31-DD40-907E-695845EB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00" y="3241715"/>
            <a:ext cx="8784976" cy="39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E’ un derivato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isoprenico</a:t>
            </a:r>
            <a:r>
              <a:rPr lang="it-IT" altLang="en-US" dirty="0">
                <a:cs typeface="Arial" panose="020B0604020202020204" pitchFamily="34" charset="0"/>
              </a:rPr>
              <a:t> liposolubile.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Esistente in forma alcolico, aldeidica o come derivato acido.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Il passaggio da una forma all’altra avviene tramiti attività enzimatica 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deidrogenasi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Contenuta in molti vegetali e alimenti di origine animale (melone, carote, burro, olio di fegato di merluzzo…)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8722D1-D62D-9C4D-99DD-ADD879B1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88" y="980728"/>
            <a:ext cx="4254500" cy="1346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05AB97-7014-FE47-BB43-22D1E96891EB}"/>
              </a:ext>
            </a:extLst>
          </p:cNvPr>
          <p:cNvSpPr/>
          <p:nvPr/>
        </p:nvSpPr>
        <p:spPr>
          <a:xfrm>
            <a:off x="270305" y="2542952"/>
            <a:ext cx="35101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Vit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 A – RETINOLO</a:t>
            </a:r>
          </a:p>
          <a:p>
            <a:pPr algn="ctr"/>
            <a:r>
              <a:rPr lang="en-US" sz="1000" b="1" dirty="0"/>
              <a:t>(2E,4E,6E,8E)-3,7-dimetil- 9-(2,6,6-trimetilcicloes-1-enil)</a:t>
            </a:r>
            <a:r>
              <a:rPr lang="en-US" sz="1000" b="1" dirty="0" err="1"/>
              <a:t>nona</a:t>
            </a:r>
            <a:r>
              <a:rPr lang="en-US" sz="1000" b="1" dirty="0"/>
              <a:t>- 2,4,6,8-tetraen-1-olo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A0482-6C4F-A44D-944D-410385D0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09469"/>
            <a:ext cx="1974566" cy="6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2CB9D-1F73-044C-B0CA-16F4445C4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2082170"/>
            <a:ext cx="1976400" cy="6348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6E1048-C3FD-8441-9595-D53B5917CA55}"/>
              </a:ext>
            </a:extLst>
          </p:cNvPr>
          <p:cNvSpPr/>
          <p:nvPr/>
        </p:nvSpPr>
        <p:spPr>
          <a:xfrm>
            <a:off x="5172367" y="1633878"/>
            <a:ext cx="351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Retinaldeide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- RETINALE</a:t>
            </a:r>
            <a:endParaRPr lang="en-US" sz="1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E3364-A6E3-524F-B51E-6EA714F4FF0C}"/>
              </a:ext>
            </a:extLst>
          </p:cNvPr>
          <p:cNvSpPr/>
          <p:nvPr/>
        </p:nvSpPr>
        <p:spPr>
          <a:xfrm>
            <a:off x="5076056" y="2923111"/>
            <a:ext cx="351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AC. RETINOICO</a:t>
            </a:r>
            <a:endParaRPr lang="en-US" sz="1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14701C-5424-9741-BB4C-2DC57BE9A559}"/>
              </a:ext>
            </a:extLst>
          </p:cNvPr>
          <p:cNvSpPr/>
          <p:nvPr/>
        </p:nvSpPr>
        <p:spPr>
          <a:xfrm>
            <a:off x="1259632" y="1427781"/>
            <a:ext cx="1224136" cy="99886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6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5F7091-2A31-DD40-907E-695845EB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60" y="3505402"/>
            <a:ext cx="8784976" cy="27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FUNZIONI</a:t>
            </a:r>
            <a:r>
              <a:rPr lang="it-IT" altLang="en-US" dirty="0">
                <a:cs typeface="Arial" panose="020B0604020202020204" pitchFamily="34" charset="0"/>
              </a:rPr>
              <a:t> della vitamina A: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Vista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Crescita e differenziazione cellulare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Rinforzo di tessuti epiteliali e mucose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Protezione dalle infezioni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8722D1-D62D-9C4D-99DD-ADD879B1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88" y="980728"/>
            <a:ext cx="4254500" cy="1346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05AB97-7014-FE47-BB43-22D1E96891EB}"/>
              </a:ext>
            </a:extLst>
          </p:cNvPr>
          <p:cNvSpPr/>
          <p:nvPr/>
        </p:nvSpPr>
        <p:spPr>
          <a:xfrm>
            <a:off x="270305" y="2542952"/>
            <a:ext cx="35101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Vit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. A – RETINOLO</a:t>
            </a:r>
          </a:p>
          <a:p>
            <a:pPr algn="ctr"/>
            <a:r>
              <a:rPr lang="en-US" sz="1000" b="1" dirty="0"/>
              <a:t>(2E,4E,6E,8E)-3,7-dimetil- 9-(2,6,6-trimetilcicloes-1-enil)</a:t>
            </a:r>
            <a:r>
              <a:rPr lang="en-US" sz="1000" b="1" dirty="0" err="1"/>
              <a:t>nona</a:t>
            </a:r>
            <a:r>
              <a:rPr lang="en-US" sz="1000" b="1" dirty="0"/>
              <a:t>- 2,4,6,8-tetraen-1-olo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A0482-6C4F-A44D-944D-410385D0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09469"/>
            <a:ext cx="1974566" cy="6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2CB9D-1F73-044C-B0CA-16F4445C4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2082170"/>
            <a:ext cx="1976400" cy="6348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6E1048-C3FD-8441-9595-D53B5917CA55}"/>
              </a:ext>
            </a:extLst>
          </p:cNvPr>
          <p:cNvSpPr/>
          <p:nvPr/>
        </p:nvSpPr>
        <p:spPr>
          <a:xfrm>
            <a:off x="5172367" y="1633878"/>
            <a:ext cx="351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Retinaldeide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- RETINALE</a:t>
            </a:r>
            <a:endParaRPr lang="en-US" sz="1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E3364-A6E3-524F-B51E-6EA714F4FF0C}"/>
              </a:ext>
            </a:extLst>
          </p:cNvPr>
          <p:cNvSpPr/>
          <p:nvPr/>
        </p:nvSpPr>
        <p:spPr>
          <a:xfrm>
            <a:off x="5076056" y="2923111"/>
            <a:ext cx="351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AC. RETINOICO</a:t>
            </a:r>
            <a:endParaRPr lang="en-US" sz="1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14701C-5424-9741-BB4C-2DC57BE9A559}"/>
              </a:ext>
            </a:extLst>
          </p:cNvPr>
          <p:cNvSpPr/>
          <p:nvPr/>
        </p:nvSpPr>
        <p:spPr>
          <a:xfrm>
            <a:off x="1259632" y="1427781"/>
            <a:ext cx="1224136" cy="99886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6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326ABE3-ACEE-8F42-9A82-B8D1BECBB062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3046648"/>
            <a:ext cx="8642350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</a:t>
            </a:r>
            <a:endParaRPr lang="it-IT" alt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291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A0482-6C4F-A44D-944D-410385D0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5" y="764704"/>
            <a:ext cx="2852150" cy="93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6E1048-C3FD-8441-9595-D53B5917CA55}"/>
              </a:ext>
            </a:extLst>
          </p:cNvPr>
          <p:cNvSpPr/>
          <p:nvPr/>
        </p:nvSpPr>
        <p:spPr>
          <a:xfrm>
            <a:off x="-338980" y="1784716"/>
            <a:ext cx="351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Retinaldeide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- RETINALE</a:t>
            </a:r>
            <a:endParaRPr lang="en-US" sz="1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30D75-A74B-C345-B9FF-97B4142F0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61"/>
          <a:stretch/>
        </p:blipFill>
        <p:spPr>
          <a:xfrm>
            <a:off x="28600" y="2250330"/>
            <a:ext cx="5760000" cy="38724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016FF6-CC91-4C46-B601-E647A5F252D1}"/>
              </a:ext>
            </a:extLst>
          </p:cNvPr>
          <p:cNvSpPr/>
          <p:nvPr/>
        </p:nvSpPr>
        <p:spPr>
          <a:xfrm>
            <a:off x="5788600" y="1052736"/>
            <a:ext cx="31871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11-cis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retinale legato all’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assorbe un fotone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una modificazione fotochimica si trasforma nell’isomero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modificazione conformazionale della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rodopsina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interazione con un’altra proteina presente sulla membrana: la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trasducina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genesi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dell’impulso nervoso</a:t>
            </a:r>
          </a:p>
        </p:txBody>
      </p:sp>
    </p:spTree>
    <p:extLst>
      <p:ext uri="{BB962C8B-B14F-4D97-AF65-F5344CB8AC3E}">
        <p14:creationId xmlns:p14="http://schemas.microsoft.com/office/powerpoint/2010/main" val="3272973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5F7091-2A31-DD40-907E-695845EB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9506"/>
            <a:ext cx="878497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Come per tutte le altre vitamine, una sua carenza o un suo sovra eccesso comportano situazioni patologiche.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La carenza di </a:t>
            </a:r>
            <a:r>
              <a:rPr lang="it-IT" altLang="en-US" dirty="0" err="1">
                <a:cs typeface="Arial" panose="020B0604020202020204" pitchFamily="34" charset="0"/>
                <a:sym typeface="Wingdings" pitchFamily="2" charset="2"/>
              </a:rPr>
              <a:t>vit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 A porta a: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deficit della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visione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notturna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Xeroftalmia (mancanza di lacrimazione)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diminuita resistenza degli epiteli all' infezione.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Assunzioni eccessivi di </a:t>
            </a:r>
            <a:r>
              <a:rPr lang="it-IT" altLang="en-US" dirty="0" err="1">
                <a:cs typeface="Arial" panose="020B0604020202020204" pitchFamily="34" charset="0"/>
              </a:rPr>
              <a:t>vit.A</a:t>
            </a:r>
            <a:r>
              <a:rPr lang="it-IT" altLang="en-US" dirty="0">
                <a:cs typeface="Arial" panose="020B0604020202020204" pitchFamily="34" charset="0"/>
              </a:rPr>
              <a:t>, invece comportano i seguenti sintomi: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Cefalea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difficoltà della visione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nausea, vomito</a:t>
            </a:r>
            <a:endParaRPr lang="it-IT" altLang="en-US" dirty="0">
              <a:cs typeface="Arial" panose="020B0604020202020204" pitchFamily="34" charset="0"/>
              <a:sym typeface="Wingdings" pitchFamily="2" charset="2"/>
            </a:endParaRP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Sonnolenza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secchezza delle labbra e della cute in genere, pruriti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dolori delle articolazioni</a:t>
            </a:r>
          </a:p>
        </p:txBody>
      </p:sp>
    </p:spTree>
    <p:extLst>
      <p:ext uri="{BB962C8B-B14F-4D97-AF65-F5344CB8AC3E}">
        <p14:creationId xmlns:p14="http://schemas.microsoft.com/office/powerpoint/2010/main" val="3631677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F4867-690A-0448-A042-58BA5B22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2311400" cy="157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01F18D-A9A7-9349-AEA9-C204FC79F020}"/>
              </a:ext>
            </a:extLst>
          </p:cNvPr>
          <p:cNvSpPr/>
          <p:nvPr/>
        </p:nvSpPr>
        <p:spPr>
          <a:xfrm>
            <a:off x="18845" y="2813363"/>
            <a:ext cx="3510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Acido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L-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ascorbico</a:t>
            </a:r>
            <a:endParaRPr lang="en-US" sz="10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R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)-3,4-diidrossi-5-((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)-1,2 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diidrossietil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)furan-2(5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H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)-one</a:t>
            </a:r>
            <a:endParaRPr lang="en-US" sz="10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5F7091-2A31-DD40-907E-695845EB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00" y="3241715"/>
            <a:ext cx="8784976" cy="39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Struttura a 6 atomi di carbonio simile a quella del glucosio (</a:t>
            </a:r>
            <a:r>
              <a:rPr lang="it-IT" altLang="en-US" dirty="0" err="1">
                <a:cs typeface="Arial" panose="020B0604020202020204" pitchFamily="34" charset="0"/>
              </a:rPr>
              <a:t>furanosidica</a:t>
            </a:r>
            <a:r>
              <a:rPr lang="it-IT" altLang="en-US" dirty="0"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La vitamina C è un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composto riducente</a:t>
            </a:r>
            <a:r>
              <a:rPr lang="it-IT" altLang="en-U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en-US" dirty="0">
                <a:cs typeface="Arial" panose="020B0604020202020204" pitchFamily="34" charset="0"/>
              </a:rPr>
              <a:t>donatore </a:t>
            </a:r>
            <a:r>
              <a:rPr lang="it-IT" altLang="en-US" dirty="0" err="1">
                <a:cs typeface="Arial" panose="020B0604020202020204" pitchFamily="34" charset="0"/>
              </a:rPr>
              <a:t>monoelettronico</a:t>
            </a:r>
            <a:r>
              <a:rPr lang="it-IT" altLang="en-US" dirty="0">
                <a:cs typeface="Arial" panose="020B0604020202020204" pitchFamily="34" charset="0"/>
              </a:rPr>
              <a:t> → radicale poco reattivo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Si trova in elevate concentrazioni nelle piante (protezione raggi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UV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9CE27-0CD6-BA4A-A0C5-AEA810C83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15" y="1112044"/>
            <a:ext cx="2311400" cy="1587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B3236-52EB-6241-8E78-D0A2A09F1603}"/>
              </a:ext>
            </a:extLst>
          </p:cNvPr>
          <p:cNvSpPr/>
          <p:nvPr/>
        </p:nvSpPr>
        <p:spPr>
          <a:xfrm>
            <a:off x="3995936" y="2859571"/>
            <a:ext cx="3510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Radicale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 ASCORBILE</a:t>
            </a:r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B06AC-BA7D-044E-85B3-6F2AB333E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081" y="1785144"/>
            <a:ext cx="1193800" cy="241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30527-D0DB-AF4F-BA5F-4F48834F58EB}"/>
              </a:ext>
            </a:extLst>
          </p:cNvPr>
          <p:cNvSpPr txBox="1"/>
          <p:nvPr/>
        </p:nvSpPr>
        <p:spPr>
          <a:xfrm>
            <a:off x="3321542" y="1484784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-e</a:t>
            </a:r>
            <a:endParaRPr lang="en-US" b="1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0EFDD-35E9-864F-8BE0-BAA07B3E5389}"/>
              </a:ext>
            </a:extLst>
          </p:cNvPr>
          <p:cNvSpPr txBox="1"/>
          <p:nvPr/>
        </p:nvSpPr>
        <p:spPr>
          <a:xfrm>
            <a:off x="3299100" y="1979257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+e</a:t>
            </a:r>
            <a:endParaRPr lang="en-US" b="1" baseline="30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83560A-1169-5F41-B39E-361DA67A5FDD}"/>
              </a:ext>
            </a:extLst>
          </p:cNvPr>
          <p:cNvSpPr/>
          <p:nvPr/>
        </p:nvSpPr>
        <p:spPr>
          <a:xfrm>
            <a:off x="6804248" y="1262578"/>
            <a:ext cx="2267744" cy="1754326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(mg/100g)</a:t>
            </a:r>
          </a:p>
          <a:p>
            <a:pPr algn="ctr"/>
            <a:r>
              <a:rPr lang="en-US" dirty="0">
                <a:latin typeface="Helvetica" pitchFamily="2" charset="0"/>
              </a:rPr>
              <a:t>peperoni 127-166</a:t>
            </a:r>
          </a:p>
          <a:p>
            <a:pPr algn="ctr"/>
            <a:r>
              <a:rPr lang="en-US" dirty="0">
                <a:latin typeface="Helvetica" pitchFamily="2" charset="0"/>
              </a:rPr>
              <a:t>kiwi 65-120</a:t>
            </a:r>
          </a:p>
          <a:p>
            <a:pPr algn="ctr"/>
            <a:r>
              <a:rPr lang="en-US" dirty="0" err="1">
                <a:latin typeface="Helvetica" pitchFamily="2" charset="0"/>
              </a:rPr>
              <a:t>agrumi</a:t>
            </a:r>
            <a:r>
              <a:rPr lang="en-US" dirty="0">
                <a:latin typeface="Helvetica" pitchFamily="2" charset="0"/>
              </a:rPr>
              <a:t> 37-54</a:t>
            </a:r>
          </a:p>
          <a:p>
            <a:pPr algn="ctr"/>
            <a:r>
              <a:rPr lang="en-US" dirty="0" err="1">
                <a:latin typeface="Helvetica" pitchFamily="2" charset="0"/>
              </a:rPr>
              <a:t>fragole</a:t>
            </a:r>
            <a:r>
              <a:rPr lang="en-US" dirty="0">
                <a:latin typeface="Helvetica" pitchFamily="2" charset="0"/>
              </a:rPr>
              <a:t> 54</a:t>
            </a:r>
          </a:p>
          <a:p>
            <a:pPr algn="ctr"/>
            <a:r>
              <a:rPr lang="en-US" dirty="0" err="1">
                <a:latin typeface="Helvetica" pitchFamily="2" charset="0"/>
              </a:rPr>
              <a:t>pomodori</a:t>
            </a:r>
            <a:r>
              <a:rPr lang="en-US" dirty="0">
                <a:latin typeface="Helvetica" pitchFamily="2" charset="0"/>
              </a:rPr>
              <a:t> 20-25</a:t>
            </a:r>
          </a:p>
        </p:txBody>
      </p:sp>
    </p:spTree>
    <p:extLst>
      <p:ext uri="{BB962C8B-B14F-4D97-AF65-F5344CB8AC3E}">
        <p14:creationId xmlns:p14="http://schemas.microsoft.com/office/powerpoint/2010/main" val="235251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F4867-690A-0448-A042-58BA5B22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2311400" cy="157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01F18D-A9A7-9349-AEA9-C204FC79F020}"/>
              </a:ext>
            </a:extLst>
          </p:cNvPr>
          <p:cNvSpPr/>
          <p:nvPr/>
        </p:nvSpPr>
        <p:spPr>
          <a:xfrm>
            <a:off x="18845" y="2813363"/>
            <a:ext cx="3510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Acido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 L-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ascorbico</a:t>
            </a:r>
            <a:endParaRPr lang="en-US" sz="10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R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)-3,4-diidrossi-5-((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)-1,2 </a:t>
            </a:r>
            <a:r>
              <a:rPr lang="en-US" sz="1000" b="1" dirty="0" err="1">
                <a:solidFill>
                  <a:srgbClr val="222222"/>
                </a:solidFill>
                <a:latin typeface="Arial" panose="020B0604020202020204" pitchFamily="34" charset="0"/>
              </a:rPr>
              <a:t>diidrossietil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)furan-2(5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H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)-one</a:t>
            </a:r>
            <a:endParaRPr lang="en-US" sz="10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5F7091-2A31-DD40-907E-695845EB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" y="3378783"/>
            <a:ext cx="878497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È un importante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co-fattore enzimatico</a:t>
            </a:r>
            <a:r>
              <a:rPr lang="it-IT" altLang="en-US" sz="2000" dirty="0">
                <a:cs typeface="Arial" panose="020B0604020202020204" pitchFamily="34" charset="0"/>
              </a:rPr>
              <a:t>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Sintesi catecolammine.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Sintesi steroidi.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Sintesi collagene.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Come agente </a:t>
            </a:r>
            <a:r>
              <a:rPr lang="it-IT" altLang="en-US" sz="2000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riducente</a:t>
            </a: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 è importante: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  <a:sym typeface="Wingdings" pitchFamily="2" charset="2"/>
              </a:rPr>
              <a:t>Inattivazione di specie ossidanti (previene ossidazione di acidi nucleici e proteine).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Assorbimento e metabolismo del ferro (riduzione del Fe</a:t>
            </a:r>
            <a:r>
              <a:rPr lang="it-IT" altLang="en-US" sz="2000" baseline="30000" dirty="0">
                <a:cs typeface="Arial" panose="020B0604020202020204" pitchFamily="34" charset="0"/>
              </a:rPr>
              <a:t>+3</a:t>
            </a:r>
            <a:r>
              <a:rPr lang="it-IT" altLang="en-US" sz="2000" dirty="0">
                <a:cs typeface="Arial" panose="020B0604020202020204" pitchFamily="34" charset="0"/>
              </a:rPr>
              <a:t> a Fe</a:t>
            </a:r>
            <a:r>
              <a:rPr lang="it-IT" altLang="en-US" sz="2000" baseline="30000" dirty="0">
                <a:cs typeface="Arial" panose="020B0604020202020204" pitchFamily="34" charset="0"/>
              </a:rPr>
              <a:t>+2</a:t>
            </a:r>
            <a:r>
              <a:rPr lang="it-IT" altLang="en-US" sz="2000" dirty="0">
                <a:cs typeface="Arial" panose="020B0604020202020204" pitchFamily="34" charset="0"/>
              </a:rPr>
              <a:t> biodisponibile).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Arial" panose="020B0604020202020204" pitchFamily="34" charset="0"/>
              </a:rPr>
              <a:t>Inibisce la formazione di composti mutageni.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9CE27-0CD6-BA4A-A0C5-AEA810C83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15" y="1112044"/>
            <a:ext cx="2311400" cy="1587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0B3236-52EB-6241-8E78-D0A2A09F1603}"/>
              </a:ext>
            </a:extLst>
          </p:cNvPr>
          <p:cNvSpPr/>
          <p:nvPr/>
        </p:nvSpPr>
        <p:spPr>
          <a:xfrm>
            <a:off x="3995936" y="2859571"/>
            <a:ext cx="3510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Radicale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 ASCORBILE</a:t>
            </a:r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B06AC-BA7D-044E-85B3-6F2AB333E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081" y="1785144"/>
            <a:ext cx="1193800" cy="241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30527-D0DB-AF4F-BA5F-4F48834F58EB}"/>
              </a:ext>
            </a:extLst>
          </p:cNvPr>
          <p:cNvSpPr txBox="1"/>
          <p:nvPr/>
        </p:nvSpPr>
        <p:spPr>
          <a:xfrm>
            <a:off x="3321542" y="1484784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-e</a:t>
            </a:r>
            <a:endParaRPr lang="en-US" b="1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0EFDD-35E9-864F-8BE0-BAA07B3E5389}"/>
              </a:ext>
            </a:extLst>
          </p:cNvPr>
          <p:cNvSpPr txBox="1"/>
          <p:nvPr/>
        </p:nvSpPr>
        <p:spPr>
          <a:xfrm>
            <a:off x="3299100" y="1979257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+e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819631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 – Vitamina 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5F7091-2A31-DD40-907E-695845EB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4333"/>
            <a:ext cx="878497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Come per tutte le altre vitamine, una sua carenza o un suo sovra eccesso comportano situazioni patologiche.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La carenza di </a:t>
            </a:r>
            <a:r>
              <a:rPr lang="it-IT" altLang="en-US" dirty="0" err="1">
                <a:cs typeface="Arial" panose="020B0604020202020204" pitchFamily="34" charset="0"/>
                <a:sym typeface="Wingdings" pitchFamily="2" charset="2"/>
              </a:rPr>
              <a:t>vit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 C porta allo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scorbuto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coinvolge tutti gli apparati dell’organismo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i primi sintomi per alterata sintesi del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collagene</a:t>
            </a:r>
            <a:r>
              <a:rPr lang="it-IT" altLang="en-US" dirty="0">
                <a:cs typeface="Arial" panose="020B0604020202020204" pitchFamily="34" charset="0"/>
              </a:rPr>
              <a:t> e quindi dei tessuti connettivali.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debolezza muscolare, danni articolari, affaticamento, anemia.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Per prevenire lo scorbuto sono sufficienti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10 mg/die</a:t>
            </a:r>
            <a:r>
              <a:rPr lang="it-IT" altLang="en-US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Assunzioni eccessivi di </a:t>
            </a:r>
            <a:r>
              <a:rPr lang="it-IT" altLang="en-US" dirty="0" err="1">
                <a:cs typeface="Arial" panose="020B0604020202020204" pitchFamily="34" charset="0"/>
              </a:rPr>
              <a:t>vit.C</a:t>
            </a:r>
            <a:r>
              <a:rPr lang="it-IT" altLang="en-US" dirty="0">
                <a:cs typeface="Arial" panose="020B0604020202020204" pitchFamily="34" charset="0"/>
              </a:rPr>
              <a:t>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(&gt; 1g/die</a:t>
            </a:r>
            <a:r>
              <a:rPr lang="it-IT" altLang="en-US" dirty="0">
                <a:cs typeface="Arial" panose="020B0604020202020204" pitchFamily="34" charset="0"/>
              </a:rPr>
              <a:t>) possono dare disturbi gastro-intestinali e diarrea.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Bassa tossicità ma non trascurabile!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Aumento eccessivo dei livelli di Fe</a:t>
            </a:r>
            <a:r>
              <a:rPr lang="it-IT" altLang="en-US" baseline="30000" dirty="0">
                <a:cs typeface="Arial" panose="020B0604020202020204" pitchFamily="34" charset="0"/>
              </a:rPr>
              <a:t>2+</a:t>
            </a:r>
            <a:r>
              <a:rPr lang="it-IT" altLang="en-US" dirty="0">
                <a:cs typeface="Arial" panose="020B0604020202020204" pitchFamily="34" charset="0"/>
              </a:rPr>
              <a:t>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reagisce con O</a:t>
            </a:r>
            <a:r>
              <a:rPr lang="it-IT" altLang="en-US" baseline="-25000" dirty="0"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 formazioni ROS (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radicali liberi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).</a:t>
            </a:r>
            <a:endParaRPr lang="it-IT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26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326ABE3-ACEE-8F42-9A82-B8D1BECBB062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3046648"/>
            <a:ext cx="8642350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</p:spTree>
    <p:extLst>
      <p:ext uri="{BB962C8B-B14F-4D97-AF65-F5344CB8AC3E}">
        <p14:creationId xmlns:p14="http://schemas.microsoft.com/office/powerpoint/2010/main" val="322679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98146-F00D-C44A-AF97-42F786D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90" y="764704"/>
            <a:ext cx="8868221" cy="556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Gli organismi multicellulari si devono adattare ad un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ambiente</a:t>
            </a:r>
            <a:r>
              <a:rPr lang="it-IT" altLang="en-US" dirty="0">
                <a:cs typeface="Arial" panose="020B0604020202020204" pitchFamily="34" charset="0"/>
              </a:rPr>
              <a:t> esterno che cambia continuamente. A tale scopo operano due sistemi: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IL SISTEMA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NERVOSO</a:t>
            </a:r>
            <a:r>
              <a:rPr lang="it-IT" altLang="en-US" dirty="0">
                <a:cs typeface="Arial" panose="020B0604020202020204" pitchFamily="34" charset="0"/>
              </a:rPr>
              <a:t>: gestisce i segnali sotto forma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impulsi elettrici</a:t>
            </a:r>
            <a:r>
              <a:rPr lang="it-IT" altLang="en-US" dirty="0">
                <a:cs typeface="Arial" panose="020B0604020202020204" pitchFamily="34" charset="0"/>
              </a:rPr>
              <a:t>, è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rapido</a:t>
            </a:r>
            <a:r>
              <a:rPr lang="it-IT" altLang="en-US" dirty="0">
                <a:cs typeface="Arial" panose="020B0604020202020204" pitchFamily="34" charset="0"/>
              </a:rPr>
              <a:t> ed è organizzato tramite nervi che portano i messaggi verso il centro o verso la periferia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IL SISTEMA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ENDOCRINO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: gestisce i segnali tramite prodotti chimici (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ormoni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), è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più lento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e la sua selettività consiste nella capacità di cellule bersaglio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riconoscere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segnali molecolari a concentrazioni molto basse.</a:t>
            </a:r>
          </a:p>
        </p:txBody>
      </p:sp>
    </p:spTree>
    <p:extLst>
      <p:ext uri="{BB962C8B-B14F-4D97-AF65-F5344CB8AC3E}">
        <p14:creationId xmlns:p14="http://schemas.microsoft.com/office/powerpoint/2010/main" val="297847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98146-F00D-C44A-AF97-42F786D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9" y="762911"/>
            <a:ext cx="886822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Gli ormoni sono dei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messaggeri chimici </a:t>
            </a:r>
            <a:r>
              <a:rPr lang="it-IT" altLang="en-US" dirty="0">
                <a:cs typeface="Arial" panose="020B0604020202020204" pitchFamily="34" charset="0"/>
              </a:rPr>
              <a:t>in grado di coordinare l’attività di cellule e tessuti diversi.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Possono essere suddivisi in due classi: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ORMONI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STEROIDEI 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ORMONI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PEPTIDICI</a:t>
            </a:r>
          </a:p>
          <a:p>
            <a:pPr lvl="1" indent="0" algn="just"/>
            <a:endParaRPr lang="it-IT" altLang="en-US" dirty="0">
              <a:solidFill>
                <a:srgbClr val="FF0000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Dopo l’immissione in circolo possono agire:</a:t>
            </a:r>
          </a:p>
          <a:p>
            <a:pPr marL="1200150" lvl="1" indent="-457200" algn="just">
              <a:buFont typeface="+mj-lt"/>
              <a:buAutoNum type="arabicPeriod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A distanza  effetto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endocrino</a:t>
            </a:r>
          </a:p>
          <a:p>
            <a:pPr marL="1200150" lvl="1" indent="-457200" algn="just">
              <a:buFont typeface="+mj-lt"/>
              <a:buAutoNum type="arabicPeriod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Sulla stessa cellula che li produce  effetto </a:t>
            </a:r>
            <a:r>
              <a:rPr lang="it-IT" altLang="en-US" dirty="0" err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autocrino</a:t>
            </a:r>
            <a:endParaRPr lang="it-IT" altLang="en-US" dirty="0">
              <a:solidFill>
                <a:srgbClr val="FF0000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1200150" lvl="1" indent="-457200" algn="just">
              <a:buFont typeface="+mj-lt"/>
              <a:buAutoNum type="arabicPeriod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Su cellule vicine  effetto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paracrino</a:t>
            </a:r>
          </a:p>
          <a:p>
            <a:pPr lvl="1" indent="0" algn="just"/>
            <a:endParaRPr lang="it-IT" altLang="en-US" dirty="0">
              <a:solidFill>
                <a:srgbClr val="FF0000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Dopo l’immissione in circolo, migrano fino a raggiungere i loro bersagli ed, interagendo con uno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specifico recettore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, ne regolano la funzionalità.</a:t>
            </a:r>
          </a:p>
        </p:txBody>
      </p:sp>
    </p:spTree>
    <p:extLst>
      <p:ext uri="{BB962C8B-B14F-4D97-AF65-F5344CB8AC3E}">
        <p14:creationId xmlns:p14="http://schemas.microsoft.com/office/powerpoint/2010/main" val="596174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Processo Endocrino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B9C33-9A16-3541-86FD-EE0854869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0"/>
          <a:stretch/>
        </p:blipFill>
        <p:spPr>
          <a:xfrm>
            <a:off x="107504" y="2104146"/>
            <a:ext cx="5743319" cy="45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Sono prodotti e secreti in piccolissime quantità dalle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ghiandole endocrine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secrezione avviene in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risposta a stimoli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specifici, di natura chimica o nervosa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3C4E-A5D1-FF4B-8869-C6FF8820B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71567" y="2882530"/>
            <a:ext cx="1327537" cy="3018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8D93A-462C-7C40-8B98-A322C68BB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823" y="2916778"/>
            <a:ext cx="1389316" cy="301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DC617-AF37-0442-A7EC-5B266B27F6D3}"/>
              </a:ext>
            </a:extLst>
          </p:cNvPr>
          <p:cNvSpPr/>
          <p:nvPr/>
        </p:nvSpPr>
        <p:spPr>
          <a:xfrm>
            <a:off x="6379128" y="5957815"/>
            <a:ext cx="2441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Distribuzione delle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ghiandole endocrine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6A0A3-D7E3-354F-9AE8-24119A7C0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144" y="3039178"/>
            <a:ext cx="1487419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esseri umani producono più di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cento ormoni diversi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ognuno dei quali è capace d’interagire con uno o più tipi cellulari.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specificità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 trasferimento dell’informazione è determinata:</a:t>
            </a:r>
          </a:p>
          <a:p>
            <a:pPr marL="914400" lvl="1" indent="-457200">
              <a:buFont typeface="+mj-lt"/>
              <a:buAutoNum type="alphaL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dalla capacità di ciascuna cellula bersaglio di rispondere ad alcuni ormoni e non ad altri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recettori specifici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citoplasmatici  ormoni steroidei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 di membrana  ormoni peptidici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dell’ormone e dal suo spazio di distribuzione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10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-15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 &lt; [ormone] &lt; 10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-9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</a:t>
            </a:r>
          </a:p>
          <a:p>
            <a:pPr marL="914400" lvl="1" indent="-457200">
              <a:buFont typeface="+mj-lt"/>
              <a:buAutoNum type="alphaLcParenR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Meccanismo simile a quello visto per in neurotrasmettitori: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Dominio di riconoscimento dell’ormone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Cambio conformazionale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Attivazione dominio funzionale per risposta biologica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9A494-3FE5-234A-91CF-3E1CD0D0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00"/>
          <a:stretch/>
        </p:blipFill>
        <p:spPr>
          <a:xfrm>
            <a:off x="7092280" y="4365104"/>
            <a:ext cx="1960792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243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6392" y="908720"/>
            <a:ext cx="8305800" cy="50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sostanze organiche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insolubili</a:t>
            </a:r>
            <a:r>
              <a:rPr lang="it-IT" altLang="en-US" dirty="0">
                <a:cs typeface="Arial" panose="020B0604020202020204" pitchFamily="34" charset="0"/>
              </a:rPr>
              <a:t> in acqua e solubili in solventi apolari come etere e toluene.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Comprendono sostanze con caratteristiche e proprietà diverse.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Lipidi di deposito (98%)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trigliceridi con funzione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energetica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Lipidi cellulari (2%)  fosfolipidi, glicolipidi, colesterolo con funzione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strutturale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446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Steroidei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ormoni steroidei, normalmente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liposolubili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interagiscono con recettori all’interno della cellula.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55C81-AFA6-CC4F-8999-7F6533D56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250"/>
          <a:stretch/>
        </p:blipFill>
        <p:spPr>
          <a:xfrm>
            <a:off x="142920" y="2276872"/>
            <a:ext cx="4511630" cy="342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D5ABD0-52B1-8B44-9AEB-59B654AEE0E0}"/>
              </a:ext>
            </a:extLst>
          </p:cNvPr>
          <p:cNvSpPr/>
          <p:nvPr/>
        </p:nvSpPr>
        <p:spPr>
          <a:xfrm>
            <a:off x="4860032" y="1791952"/>
            <a:ext cx="41156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maggior parte degli steroidi idrofobi è legata alle proteine del sangue (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albumina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recettori sono localizzati normalmente nel citoplasma o nel nucleo;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complesso recettore/steroide nel nucleo interagisce con il DNA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&lt; o &gt; 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trascrizione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geni attivati sono trascritti nel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che diffonde nel citoplasma.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Attivazione della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trasduzione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(nuove proteine).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34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Steroidei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DD468-F2FA-FD41-AF27-90F008BBA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822" y="765770"/>
            <a:ext cx="3185455" cy="1440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EF56B0-753C-7748-B1C5-E2CCA17EA96A}"/>
              </a:ext>
            </a:extLst>
          </p:cNvPr>
          <p:cNvCxnSpPr>
            <a:cxnSpLocks/>
          </p:cNvCxnSpPr>
          <p:nvPr/>
        </p:nvCxnSpPr>
        <p:spPr>
          <a:xfrm>
            <a:off x="1115616" y="2708920"/>
            <a:ext cx="1" cy="47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817F0B7-F798-0A44-ADC7-0FD939978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7" y="3181956"/>
            <a:ext cx="2356364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578ED3-8051-5D45-A790-A5B3E3AD6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3187272"/>
            <a:ext cx="2326154" cy="1440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D342F0-14C2-A04B-AC60-B4E13DB4638C}"/>
              </a:ext>
            </a:extLst>
          </p:cNvPr>
          <p:cNvCxnSpPr>
            <a:cxnSpLocks/>
          </p:cNvCxnSpPr>
          <p:nvPr/>
        </p:nvCxnSpPr>
        <p:spPr>
          <a:xfrm>
            <a:off x="4078893" y="2708920"/>
            <a:ext cx="1" cy="47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EADB0F0-ED64-434A-A2E9-EFE660F20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486" y="3181956"/>
            <a:ext cx="2205315" cy="1440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5E5691-06E5-DD41-94B7-CB3DE14FA87C}"/>
              </a:ext>
            </a:extLst>
          </p:cNvPr>
          <p:cNvCxnSpPr>
            <a:cxnSpLocks/>
          </p:cNvCxnSpPr>
          <p:nvPr/>
        </p:nvCxnSpPr>
        <p:spPr>
          <a:xfrm>
            <a:off x="7740352" y="2708920"/>
            <a:ext cx="1" cy="47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AD6117F-0039-7746-BB63-875EA4BC88D2}"/>
              </a:ext>
            </a:extLst>
          </p:cNvPr>
          <p:cNvSpPr txBox="1"/>
          <p:nvPr/>
        </p:nvSpPr>
        <p:spPr>
          <a:xfrm>
            <a:off x="433377" y="4756840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ALDOSTERONE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AEAD90-F5B9-F04F-A4CF-7562F7823006}"/>
              </a:ext>
            </a:extLst>
          </p:cNvPr>
          <p:cNvSpPr txBox="1"/>
          <p:nvPr/>
        </p:nvSpPr>
        <p:spPr>
          <a:xfrm>
            <a:off x="3481617" y="4756840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ESTRADIOLO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A9ADA0-A045-2F47-8E12-0F4351B692D4}"/>
              </a:ext>
            </a:extLst>
          </p:cNvPr>
          <p:cNvSpPr txBox="1"/>
          <p:nvPr/>
        </p:nvSpPr>
        <p:spPr>
          <a:xfrm>
            <a:off x="6786013" y="4756840"/>
            <a:ext cx="1440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TESTOSTERONE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AA93D-5E81-D641-9170-E8E03C941015}"/>
              </a:ext>
            </a:extLst>
          </p:cNvPr>
          <p:cNvSpPr txBox="1"/>
          <p:nvPr/>
        </p:nvSpPr>
        <p:spPr>
          <a:xfrm>
            <a:off x="4832694" y="1807295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COLESTELO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09AA8-8E0E-4846-BEE1-1546C0B9AA81}"/>
              </a:ext>
            </a:extLst>
          </p:cNvPr>
          <p:cNvSpPr txBox="1"/>
          <p:nvPr/>
        </p:nvSpPr>
        <p:spPr>
          <a:xfrm>
            <a:off x="3713334" y="2426605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442A86-6650-074D-9183-85BDFD08B7A1}"/>
              </a:ext>
            </a:extLst>
          </p:cNvPr>
          <p:cNvSpPr txBox="1"/>
          <p:nvPr/>
        </p:nvSpPr>
        <p:spPr>
          <a:xfrm>
            <a:off x="1330418" y="2790036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SURRENE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491727-6815-5747-A3B0-72A492D352A4}"/>
              </a:ext>
            </a:extLst>
          </p:cNvPr>
          <p:cNvSpPr txBox="1"/>
          <p:nvPr/>
        </p:nvSpPr>
        <p:spPr>
          <a:xfrm>
            <a:off x="4208118" y="2806938"/>
            <a:ext cx="652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OVAIE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7B3418-5C4C-554E-8700-07A949D14030}"/>
              </a:ext>
            </a:extLst>
          </p:cNvPr>
          <p:cNvSpPr txBox="1"/>
          <p:nvPr/>
        </p:nvSpPr>
        <p:spPr>
          <a:xfrm>
            <a:off x="6749375" y="2806938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TESTICOLI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55AA4-4C1F-DC44-857A-3A8C3C3C4F3A}"/>
              </a:ext>
            </a:extLst>
          </p:cNvPr>
          <p:cNvSpPr/>
          <p:nvPr/>
        </p:nvSpPr>
        <p:spPr>
          <a:xfrm>
            <a:off x="6107481" y="5168723"/>
            <a:ext cx="29180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 degli organi sessuali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caratteri sessuali secondari (peli, timbro voce, muscolatura)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Fertilità e riproduzione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519D82-5089-DF4C-A3A5-4268C9E8506E}"/>
              </a:ext>
            </a:extLst>
          </p:cNvPr>
          <p:cNvSpPr/>
          <p:nvPr/>
        </p:nvSpPr>
        <p:spPr>
          <a:xfrm>
            <a:off x="2915816" y="5204149"/>
            <a:ext cx="2817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 sessuali secondari femminili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Fertilità e riproduzione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fattore protettivo per il tessuto osseo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761A1-2C74-CA4E-85EC-B624371AEE0B}"/>
              </a:ext>
            </a:extLst>
          </p:cNvPr>
          <p:cNvSpPr/>
          <p:nvPr/>
        </p:nvSpPr>
        <p:spPr>
          <a:xfrm>
            <a:off x="1" y="5202849"/>
            <a:ext cx="2915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Regola i livelli di Na+ e K+ nelle nostre cellule.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per controllo della pressione sanguinea.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19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Peptidici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ormoni peptidici, normalmente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idrosolubili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interagiscono con recettori di membrana.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ormoni peptidici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svolgono molte importanti funzioni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 nostro organismo andando a modulare le seguenti attività: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attività citoplasmatiche;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attività enzimatiche;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permeabilità di membrana;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attività nucleari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sintesi di DNA/RNA;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regolazione dell’espressione genica.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6D95F-236F-4C4C-BE9B-49F147DD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078819"/>
            <a:ext cx="3911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75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Peptidici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Somatotropina (ormone della crescita, GH)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Viene elaborato dall’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ipofisi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la ghiandola più importante del nostro organismo (regola le funzioni delle altre ghiandole) posta alla base del cervello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essenziale per la salute globale dell’organismo e, come farmaco, cura il nanismo e altre patologie come la denutrizione in seguito ad interventi chirurgici o gravi ustioni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Funzioni: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aumento della sintesi proteica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stimolazione la traduzione degli 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 cellulari 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liberazione di acidi grassi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riduzione dell'assorbimento del glucosio nei tessuti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A4C9E-619F-C74A-97C3-47DFB411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46" r="29525" b="-146"/>
          <a:stretch/>
        </p:blipFill>
        <p:spPr>
          <a:xfrm rot="943678">
            <a:off x="6689541" y="3951520"/>
            <a:ext cx="1942486" cy="266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7F5C9-9C29-9F44-82ED-57AED5ACCA78}"/>
              </a:ext>
            </a:extLst>
          </p:cNvPr>
          <p:cNvSpPr/>
          <p:nvPr/>
        </p:nvSpPr>
        <p:spPr>
          <a:xfrm>
            <a:off x="5724128" y="5915536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191 aa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1245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Peptidici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Insulina (ormone dello zucchero)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viene prodotta da certe cellule del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chiamate ”isole di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langherans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Essenziale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pechè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regola 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glicemia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ossia il contenuto di glucosio nel sangue e lo fa arrivare alle cellule per il loro nutrimento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Una bassa produzione di insulina si traduce in una forma patologica chiamate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(eccessiva [glucosio] nel sangue).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oggi si può produrre insulina con tecniche di ingegneria genetica.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A4C9E-619F-C74A-97C3-47DFB411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r="17819"/>
          <a:stretch/>
        </p:blipFill>
        <p:spPr>
          <a:xfrm rot="943678">
            <a:off x="1038654" y="4123861"/>
            <a:ext cx="2602122" cy="244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7F5C9-9C29-9F44-82ED-57AED5ACCA78}"/>
              </a:ext>
            </a:extLst>
          </p:cNvPr>
          <p:cNvSpPr/>
          <p:nvPr/>
        </p:nvSpPr>
        <p:spPr>
          <a:xfrm>
            <a:off x="3716360" y="566124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51 aa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78BD2-8E08-6D4D-9E13-B96FA078D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725" y="3817009"/>
            <a:ext cx="4445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8812" y="764704"/>
            <a:ext cx="8305800" cy="556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sostanze organiche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insolubili</a:t>
            </a:r>
            <a:r>
              <a:rPr lang="it-IT" altLang="en-US" dirty="0">
                <a:cs typeface="Arial" panose="020B0604020202020204" pitchFamily="34" charset="0"/>
              </a:rPr>
              <a:t> in acqua e solubili in solventi apolari come etere e toluene.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Comprendono sostanze con caratteristiche e proprietà diverse.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Lipidi saponificabili o complessi: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Esteri</a:t>
            </a:r>
            <a:r>
              <a:rPr lang="it-IT" altLang="en-US" dirty="0">
                <a:cs typeface="Arial" panose="020B0604020202020204" pitchFamily="34" charset="0"/>
              </a:rPr>
              <a:t>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acidi grassi </a:t>
            </a:r>
            <a:r>
              <a:rPr lang="it-IT" altLang="en-US" dirty="0">
                <a:cs typeface="Arial" panose="020B0604020202020204" pitchFamily="34" charset="0"/>
              </a:rPr>
              <a:t>con molecole che comprendono una o più funzioni alcoliche (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-OH</a:t>
            </a:r>
            <a:r>
              <a:rPr lang="it-IT" altLang="en-US" dirty="0">
                <a:cs typeface="Arial" panose="020B0604020202020204" pitchFamily="34" charset="0"/>
              </a:rPr>
              <a:t>).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Acidi grassi/Gliceridi/Fosfolipidi/Glicolipidi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Lipidi non saponificabili o semplici  Prostaglandine/Terpeni/Steroidi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1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 – Acidi Grassi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8812" y="764704"/>
            <a:ext cx="8305800" cy="556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Catene alifatiche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monocarbossiliche</a:t>
            </a:r>
            <a:r>
              <a:rPr lang="it-IT" altLang="en-US" dirty="0">
                <a:cs typeface="Arial" panose="020B0604020202020204" pitchFamily="34" charset="0"/>
              </a:rPr>
              <a:t> con più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tre</a:t>
            </a:r>
            <a:r>
              <a:rPr lang="it-IT" altLang="en-US" dirty="0">
                <a:cs typeface="Arial" panose="020B0604020202020204" pitchFamily="34" charset="0"/>
              </a:rPr>
              <a:t> atomi di carbonio.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Generalmente possiedono un numero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pari</a:t>
            </a:r>
            <a:r>
              <a:rPr lang="it-IT" altLang="en-US" dirty="0">
                <a:cs typeface="Arial" panose="020B0604020202020204" pitchFamily="34" charset="0"/>
              </a:rPr>
              <a:t> di atomi di carbonio, anche se esistono acidi grassi con numero dispari di atomi di carbonio.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Possono avere catena lineare, ramificata o ciclica.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Possono essere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saturi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(solo legami singoli) 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insaturi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(presenza di doppi legami).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Tra gli insaturi prevalgono gli isomeri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cis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rispetto ai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trans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  <a:endParaRPr lang="it-IT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3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 – Acidi Grassi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13213" y="764704"/>
            <a:ext cx="8305800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Possono essere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saturi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(solo legami singoli) 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insaturi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(presenza di doppi legami).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Tra gli insaturi prevalgono gli isomeri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cis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rispetto ai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trans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.</a:t>
            </a: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88D37-E056-6A4D-BF1F-922991CA2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62" y="3027757"/>
            <a:ext cx="676167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3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 – Acidi Grassi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8D8F41-2C48-9D4C-AC25-31AE000E4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655096"/>
              </p:ext>
            </p:extLst>
          </p:nvPr>
        </p:nvGraphicFramePr>
        <p:xfrm>
          <a:off x="1094740" y="1916832"/>
          <a:ext cx="695452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280">
                  <a:extLst>
                    <a:ext uri="{9D8B030D-6E8A-4147-A177-3AD203B41FA5}">
                      <a16:colId xmlns:a16="http://schemas.microsoft.com/office/drawing/2014/main" val="2942522043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val="1860053567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val="846047419"/>
                    </a:ext>
                  </a:extLst>
                </a:gridCol>
                <a:gridCol w="1605280">
                  <a:extLst>
                    <a:ext uri="{9D8B030D-6E8A-4147-A177-3AD203B41FA5}">
                      <a16:colId xmlns:a16="http://schemas.microsoft.com/office/drawing/2014/main" val="300769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N° </a:t>
                      </a:r>
                      <a:r>
                        <a:rPr lang="en-US" dirty="0" err="1">
                          <a:latin typeface="Helvetica" pitchFamily="2" charset="0"/>
                        </a:rPr>
                        <a:t>atomi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di </a:t>
                      </a:r>
                      <a:r>
                        <a:rPr lang="en-US" dirty="0" err="1">
                          <a:latin typeface="Helvetica" pitchFamily="2" charset="0"/>
                        </a:rPr>
                        <a:t>carbonio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Denominazione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comune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Denominazione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IUPAC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Indicazione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stenografica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18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Butirrico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Butanoico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C4:0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146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Caprinico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Esanoico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C6:0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40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Caprilico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Ottanoico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C8:0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3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Caprico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Decanoico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C10:0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525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Laurico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Dodecanoico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C12:0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354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Miristico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Tetradecanoico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C14:0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52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Palmitico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Esadecanoico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C16:0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4360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Stearico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Ottadecanoico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C18:0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0899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Arachico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Eicosanoico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C20:0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72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Beenico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Docosanoico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C22:0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637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Lignocerico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Tetracosanoico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C24:0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586145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2CA565C1-CFC9-D747-9E4B-B1792F66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64704"/>
            <a:ext cx="302433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Acidi grassi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saturi</a:t>
            </a: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FA67E-0365-3742-A1F2-6B652928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804193"/>
            <a:ext cx="2019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 – Acidi Grassi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8D8F41-2C48-9D4C-AC25-31AE000E4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18632"/>
              </p:ext>
            </p:extLst>
          </p:nvPr>
        </p:nvGraphicFramePr>
        <p:xfrm>
          <a:off x="107504" y="1196752"/>
          <a:ext cx="8928992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>
                  <a:extLst>
                    <a:ext uri="{9D8B030D-6E8A-4147-A177-3AD203B41FA5}">
                      <a16:colId xmlns:a16="http://schemas.microsoft.com/office/drawing/2014/main" val="2942522043"/>
                    </a:ext>
                  </a:extLst>
                </a:gridCol>
                <a:gridCol w="1893272">
                  <a:extLst>
                    <a:ext uri="{9D8B030D-6E8A-4147-A177-3AD203B41FA5}">
                      <a16:colId xmlns:a16="http://schemas.microsoft.com/office/drawing/2014/main" val="1860053567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84604741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0769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N° </a:t>
                      </a:r>
                      <a:r>
                        <a:rPr lang="en-US" dirty="0" err="1">
                          <a:latin typeface="Helvetica" pitchFamily="2" charset="0"/>
                        </a:rPr>
                        <a:t>atomi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 </a:t>
                      </a:r>
                      <a:r>
                        <a:rPr lang="en-US" dirty="0" err="1">
                          <a:latin typeface="Helvetica" pitchFamily="2" charset="0"/>
                        </a:rPr>
                        <a:t>carbonio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Denominazione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comune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Denominazione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IUPAC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Indicazione</a:t>
                      </a:r>
                      <a:endParaRPr lang="en-US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Helvetica" pitchFamily="2" charset="0"/>
                        </a:rPr>
                        <a:t>stenografica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18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Caproleico</a:t>
                      </a:r>
                      <a:endParaRPr lang="en-US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Cis-9-decanoico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C10:1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9</a:t>
                      </a:r>
                      <a:endParaRPr lang="en-US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146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Miristoleico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Cis-9-tetradecenoico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C14:1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40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Palmitoleico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Cis-6-esadecenoico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C16:1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3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Oleico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Cis-9-octadecenoico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C18:1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9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525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Linoleico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Cis,cis-9,12-octadecadienoicoco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C18:2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9,12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354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Arachidonico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Cis,cis,cis,cis-5,8,11,14-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eicosatetraenoico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C20:4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5,8,11,14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52938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2CA565C1-CFC9-D747-9E4B-B1792F66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48680"/>
            <a:ext cx="604867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Acidi grassi </a:t>
            </a:r>
            <a:r>
              <a:rPr lang="it-IT" altLang="en-US" dirty="0" err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monosaturi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 polinsaturi</a:t>
            </a:r>
            <a:endParaRPr lang="it-IT" altLang="en-US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62F52-76CE-2F4F-A0EA-13B4B692A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" y="5657666"/>
            <a:ext cx="7416800" cy="105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0CF07-E400-7F45-B27D-F6876A1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" y="4603566"/>
            <a:ext cx="6654800" cy="1054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D57164-B008-E04E-8CC6-6B74D514F6BC}"/>
              </a:ext>
            </a:extLst>
          </p:cNvPr>
          <p:cNvSpPr txBox="1"/>
          <p:nvPr/>
        </p:nvSpPr>
        <p:spPr>
          <a:xfrm>
            <a:off x="7648117" y="5923106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 pitchFamily="2" charset="0"/>
              </a:rPr>
              <a:t>Ac.</a:t>
            </a:r>
          </a:p>
          <a:p>
            <a:pPr algn="ctr"/>
            <a:r>
              <a:rPr lang="en-US" sz="1400" b="1" dirty="0" err="1">
                <a:latin typeface="Helvetica" pitchFamily="2" charset="0"/>
              </a:rPr>
              <a:t>Arachidonico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D95B2-E608-A04F-AACC-9F82745090C8}"/>
              </a:ext>
            </a:extLst>
          </p:cNvPr>
          <p:cNvSpPr txBox="1"/>
          <p:nvPr/>
        </p:nvSpPr>
        <p:spPr>
          <a:xfrm>
            <a:off x="7827655" y="4869006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 pitchFamily="2" charset="0"/>
              </a:rPr>
              <a:t>Ac.</a:t>
            </a:r>
          </a:p>
          <a:p>
            <a:pPr algn="ctr"/>
            <a:r>
              <a:rPr lang="en-US" sz="1400" b="1" dirty="0" err="1">
                <a:latin typeface="Helvetica" pitchFamily="2" charset="0"/>
              </a:rPr>
              <a:t>Linoleico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5634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LIPIDI – Acidi Grassi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A565C1-CFC9-D747-9E4B-B1792F66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62911"/>
            <a:ext cx="8796213" cy="50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Acidi grassi </a:t>
            </a:r>
            <a:r>
              <a:rPr lang="it-IT" altLang="en-US" dirty="0" err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monosaturi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 polinsaturi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Alcuni acidi grassi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polinsaturi</a:t>
            </a:r>
            <a:r>
              <a:rPr lang="it-IT" altLang="en-US" dirty="0">
                <a:cs typeface="Arial" panose="020B0604020202020204" pitchFamily="34" charset="0"/>
              </a:rPr>
              <a:t> sono nutrienti essenziali perché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it-IT" altLang="en-US" dirty="0">
                <a:cs typeface="Arial" panose="020B0604020202020204" pitchFamily="34" charset="0"/>
              </a:rPr>
              <a:t> possono essere sintetizzati da mammiferi.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Gli acidi grassi polinsaturi sono fondamentali per: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Produzione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energia </a:t>
            </a:r>
            <a:r>
              <a:rPr lang="it-IT" altLang="en-US" dirty="0">
                <a:cs typeface="Arial" panose="020B0604020202020204" pitchFamily="34" charset="0"/>
              </a:rPr>
              <a:t>(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 processi metabolici)</a:t>
            </a:r>
            <a:endParaRPr lang="it-IT" altLang="en-US" dirty="0">
              <a:cs typeface="Arial" panose="020B0604020202020204" pitchFamily="34" charset="0"/>
            </a:endParaRP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Salute della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membrana cellulare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Biosintesi di altre molecole di importanza biologica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Funzione sessuale e riproduzione</a:t>
            </a:r>
          </a:p>
          <a:p>
            <a:pPr marL="108585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Riduzione del colesterolo totale.</a:t>
            </a:r>
          </a:p>
        </p:txBody>
      </p:sp>
    </p:spTree>
    <p:extLst>
      <p:ext uri="{BB962C8B-B14F-4D97-AF65-F5344CB8AC3E}">
        <p14:creationId xmlns:p14="http://schemas.microsoft.com/office/powerpoint/2010/main" val="248986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2057</Words>
  <Application>Microsoft Macintosh PowerPoint</Application>
  <PresentationFormat>On-screen Show (4:3)</PresentationFormat>
  <Paragraphs>365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Helvetica</vt:lpstr>
      <vt:lpstr>Symbol</vt:lpstr>
      <vt:lpstr>Times New Roman</vt:lpstr>
      <vt:lpstr>Wingdings</vt:lpstr>
      <vt:lpstr>Tema di Office</vt:lpstr>
      <vt:lpstr>PowerPoint Presentation</vt:lpstr>
      <vt:lpstr>PowerPoint Presentation</vt:lpstr>
      <vt:lpstr>LIPIDI</vt:lpstr>
      <vt:lpstr>LIPIDI</vt:lpstr>
      <vt:lpstr>LIPIDI – Acidi Grassi</vt:lpstr>
      <vt:lpstr>LIPIDI – Acidi Grassi</vt:lpstr>
      <vt:lpstr>LIPIDI – Acidi Grassi</vt:lpstr>
      <vt:lpstr>LIPIDI – Acidi Grassi</vt:lpstr>
      <vt:lpstr>LIPIDI – Acidi Grassi</vt:lpstr>
      <vt:lpstr>GLICERIDI</vt:lpstr>
      <vt:lpstr>FOSFOLIPIDI</vt:lpstr>
      <vt:lpstr>FOSFOLIPIDI</vt:lpstr>
      <vt:lpstr>STEROIDI</vt:lpstr>
      <vt:lpstr>STEROIDI - Colesterolo</vt:lpstr>
      <vt:lpstr>PowerPoint Presentation</vt:lpstr>
      <vt:lpstr>VITAMINE</vt:lpstr>
      <vt:lpstr>VITAMINE</vt:lpstr>
      <vt:lpstr>VITAMINE – Vitamina A</vt:lpstr>
      <vt:lpstr>VITAMINE – Vitamina A</vt:lpstr>
      <vt:lpstr>VITAMINE – Vitamina A</vt:lpstr>
      <vt:lpstr>VITAMINE – Vitamina A</vt:lpstr>
      <vt:lpstr>VITAMINE – Vitamina C</vt:lpstr>
      <vt:lpstr>VITAMINE – Vitamina C</vt:lpstr>
      <vt:lpstr>VITAMINE – Vitamina C</vt:lpstr>
      <vt:lpstr>PowerPoint Presentation</vt:lpstr>
      <vt:lpstr>ORMONI</vt:lpstr>
      <vt:lpstr>ORMONI</vt:lpstr>
      <vt:lpstr>ORMONI – Processo Endocrino</vt:lpstr>
      <vt:lpstr>ORMONI</vt:lpstr>
      <vt:lpstr>ORMONI – Ormoni Steroidei</vt:lpstr>
      <vt:lpstr>ORMONI – Ormoni Steroidei</vt:lpstr>
      <vt:lpstr>ORMONI – Ormoni Peptidici</vt:lpstr>
      <vt:lpstr>ORMONI – Ormoni Peptidici</vt:lpstr>
      <vt:lpstr>ORMONI – Ormoni Peptidici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AMBER Software per la simulazione molecolare di sistemi biologici</dc:title>
  <dc:creator>Laurini Erik</dc:creator>
  <cp:lastModifiedBy>Microsoft Office User</cp:lastModifiedBy>
  <cp:revision>113</cp:revision>
  <dcterms:created xsi:type="dcterms:W3CDTF">2014-10-26T09:13:45Z</dcterms:created>
  <dcterms:modified xsi:type="dcterms:W3CDTF">2019-11-28T16:46:13Z</dcterms:modified>
</cp:coreProperties>
</file>