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6" r:id="rId13"/>
    <p:sldId id="327" r:id="rId14"/>
    <p:sldId id="328" r:id="rId15"/>
    <p:sldId id="329" r:id="rId16"/>
    <p:sldId id="267" r:id="rId17"/>
    <p:sldId id="268" r:id="rId18"/>
    <p:sldId id="324" r:id="rId19"/>
    <p:sldId id="271" r:id="rId20"/>
    <p:sldId id="298" r:id="rId21"/>
    <p:sldId id="272" r:id="rId22"/>
    <p:sldId id="317" r:id="rId23"/>
    <p:sldId id="318" r:id="rId24"/>
    <p:sldId id="321" r:id="rId25"/>
    <p:sldId id="322" r:id="rId26"/>
    <p:sldId id="323" r:id="rId27"/>
    <p:sldId id="304" r:id="rId28"/>
    <p:sldId id="305" r:id="rId29"/>
    <p:sldId id="273" r:id="rId30"/>
    <p:sldId id="306" r:id="rId31"/>
    <p:sldId id="274" r:id="rId32"/>
    <p:sldId id="325" r:id="rId33"/>
    <p:sldId id="275" r:id="rId34"/>
    <p:sldId id="316" r:id="rId35"/>
    <p:sldId id="276" r:id="rId36"/>
    <p:sldId id="277" r:id="rId37"/>
    <p:sldId id="278" r:id="rId38"/>
    <p:sldId id="269" r:id="rId39"/>
    <p:sldId id="279" r:id="rId40"/>
    <p:sldId id="280" r:id="rId41"/>
    <p:sldId id="282" r:id="rId42"/>
    <p:sldId id="286" r:id="rId43"/>
    <p:sldId id="314" r:id="rId44"/>
    <p:sldId id="315" r:id="rId45"/>
    <p:sldId id="287" r:id="rId46"/>
    <p:sldId id="288" r:id="rId47"/>
    <p:sldId id="283" r:id="rId48"/>
    <p:sldId id="299" r:id="rId49"/>
    <p:sldId id="300" r:id="rId50"/>
    <p:sldId id="301" r:id="rId51"/>
    <p:sldId id="289" r:id="rId52"/>
    <p:sldId id="308" r:id="rId53"/>
    <p:sldId id="309" r:id="rId54"/>
    <p:sldId id="310" r:id="rId55"/>
    <p:sldId id="281" r:id="rId56"/>
    <p:sldId id="311" r:id="rId57"/>
    <p:sldId id="312" r:id="rId58"/>
    <p:sldId id="313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319" r:id="rId67"/>
    <p:sldId id="320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323" autoAdjust="0"/>
  </p:normalViewPr>
  <p:slideViewPr>
    <p:cSldViewPr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0979-FE0E-4654-9E19-730C2EE4CA94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5629-9375-4DDA-B6A3-9ED643DB9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8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AF1E-51E9-426B-8E14-86973E012A37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0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FDD-21DE-490F-8010-27F94226CEE3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31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3A7-027B-4236-B0D1-A8FB389AF778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9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B15-E996-4803-832A-83A509228DFD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1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EAD6-E955-4FDD-B349-C55B3A41BB94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2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6F84-151F-4E1F-81C6-7533A979502F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28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9091-4B4C-4C78-BF98-87969010C1C8}" type="datetime1">
              <a:rPr lang="fr-FR" smtClean="0"/>
              <a:t>23/09/2019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9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FF3A-E897-4850-9FDC-11BDDD7D62CE}" type="datetime1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52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7FDD-6BEF-479D-9082-D357792CED07}" type="datetime1">
              <a:rPr lang="fr-FR" smtClean="0"/>
              <a:t>23/09/2019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B634-617F-419E-BC37-09C6CC6987A3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4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456-65DD-4EA8-BFAC-A0CC482EE752}" type="datetime1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1327-5BB7-4A96-8D36-64312BB48696}" type="datetime1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B28D-AC1A-4B57-9CD6-00C07AFB3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55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magris@univ-tour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8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ECONOMIA MONETARIA INTERNAZIONALE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III </a:t>
            </a:r>
            <a:r>
              <a:rPr lang="fr-FR" dirty="0" err="1" smtClean="0"/>
              <a:t>anno</a:t>
            </a:r>
            <a:r>
              <a:rPr lang="fr-FR" dirty="0" smtClean="0"/>
              <a:t> </a:t>
            </a:r>
            <a:r>
              <a:rPr lang="fr-FR" dirty="0" err="1" smtClean="0"/>
              <a:t>Laurea</a:t>
            </a:r>
            <a:r>
              <a:rPr lang="fr-FR" dirty="0" smtClean="0"/>
              <a:t> triennale</a:t>
            </a:r>
          </a:p>
          <a:p>
            <a:r>
              <a:rPr lang="fr-FR" dirty="0" err="1" smtClean="0"/>
              <a:t>Docente</a:t>
            </a:r>
            <a:r>
              <a:rPr lang="fr-FR" dirty="0" smtClean="0"/>
              <a:t>: Francesco </a:t>
            </a:r>
            <a:r>
              <a:rPr lang="fr-FR" dirty="0" err="1" smtClean="0"/>
              <a:t>Magris</a:t>
            </a:r>
            <a:endParaRPr lang="fr-FR" dirty="0" smtClean="0"/>
          </a:p>
          <a:p>
            <a:r>
              <a:rPr lang="fr-FR" dirty="0" smtClean="0"/>
              <a:t>E-mail: francesco.magris@deams.units.it</a:t>
            </a:r>
          </a:p>
          <a:p>
            <a:r>
              <a:rPr lang="fr-FR" dirty="0" smtClean="0"/>
              <a:t>E-mail: </a:t>
            </a:r>
            <a:r>
              <a:rPr lang="fr-FR" dirty="0" smtClean="0">
                <a:hlinkClick r:id="rId2"/>
              </a:rPr>
              <a:t>francesco.magris@univ-tours.fr</a:t>
            </a:r>
            <a:endParaRPr lang="fr-FR" dirty="0" smtClean="0"/>
          </a:p>
          <a:p>
            <a:r>
              <a:rPr lang="fr-FR" dirty="0" err="1" smtClean="0"/>
              <a:t>Ufficio</a:t>
            </a:r>
            <a:r>
              <a:rPr lang="fr-FR" dirty="0" smtClean="0"/>
              <a:t>: via  </a:t>
            </a:r>
            <a:r>
              <a:rPr lang="fr-FR" dirty="0" err="1" smtClean="0"/>
              <a:t>dell’università</a:t>
            </a:r>
            <a:r>
              <a:rPr lang="fr-FR" dirty="0" smtClean="0"/>
              <a:t> 1, </a:t>
            </a:r>
            <a:r>
              <a:rPr lang="fr-FR" dirty="0" smtClean="0"/>
              <a:t>II piano, </a:t>
            </a:r>
            <a:r>
              <a:rPr lang="fr-FR" dirty="0" err="1" smtClean="0"/>
              <a:t>stanza</a:t>
            </a:r>
            <a:r>
              <a:rPr lang="fr-FR" dirty="0" smtClean="0"/>
              <a:t> 208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macroeconomia</a:t>
            </a:r>
            <a:r>
              <a:rPr lang="fr-FR" dirty="0" smtClean="0"/>
              <a:t> al contrario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 </a:t>
            </a:r>
            <a:r>
              <a:rPr lang="fr-FR" dirty="0" err="1" smtClean="0"/>
              <a:t>studia</a:t>
            </a:r>
            <a:r>
              <a:rPr lang="fr-FR" dirty="0" smtClean="0"/>
              <a:t> i </a:t>
            </a:r>
            <a:r>
              <a:rPr lang="fr-FR" dirty="0" err="1" smtClean="0"/>
              <a:t>fenomeni</a:t>
            </a:r>
            <a:r>
              <a:rPr lang="fr-FR" dirty="0" smtClean="0"/>
              <a:t> </a:t>
            </a:r>
            <a:r>
              <a:rPr lang="fr-FR" dirty="0" err="1" smtClean="0"/>
              <a:t>economici</a:t>
            </a:r>
            <a:r>
              <a:rPr lang="fr-FR" dirty="0" smtClean="0"/>
              <a:t> </a:t>
            </a:r>
            <a:r>
              <a:rPr lang="fr-FR" dirty="0" err="1" smtClean="0"/>
              <a:t>partendo</a:t>
            </a:r>
            <a:r>
              <a:rPr lang="fr-FR" dirty="0" smtClean="0"/>
              <a:t>, sin </a:t>
            </a:r>
            <a:r>
              <a:rPr lang="fr-FR" dirty="0" err="1" smtClean="0"/>
              <a:t>dall’inizio</a:t>
            </a:r>
            <a:r>
              <a:rPr lang="fr-FR" dirty="0"/>
              <a:t> </a:t>
            </a:r>
            <a:r>
              <a:rPr lang="fr-FR" dirty="0" err="1" smtClean="0"/>
              <a:t>dallo</a:t>
            </a:r>
            <a:r>
              <a:rPr lang="fr-FR" dirty="0" smtClean="0"/>
              <a:t> studio, dalle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aggregate</a:t>
            </a:r>
            <a:r>
              <a:rPr lang="fr-FR" dirty="0" smtClean="0"/>
              <a:t>. Si </a:t>
            </a:r>
            <a:r>
              <a:rPr lang="fr-FR" dirty="0" err="1" smtClean="0"/>
              <a:t>tratta</a:t>
            </a:r>
            <a:r>
              <a:rPr lang="fr-FR" dirty="0" smtClean="0"/>
              <a:t>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visione</a:t>
            </a:r>
            <a:r>
              <a:rPr lang="fr-FR" dirty="0" smtClean="0"/>
              <a:t> «</a:t>
            </a:r>
            <a:r>
              <a:rPr lang="fr-FR" b="1" dirty="0" err="1" smtClean="0"/>
              <a:t>olistica</a:t>
            </a:r>
            <a:r>
              <a:rPr lang="fr-FR" dirty="0" smtClean="0"/>
              <a:t>» </a:t>
            </a:r>
            <a:r>
              <a:rPr lang="fr-FR" dirty="0" err="1" smtClean="0"/>
              <a:t>dell’economia</a:t>
            </a:r>
            <a:r>
              <a:rPr lang="fr-FR" dirty="0" smtClean="0"/>
              <a:t>, </a:t>
            </a:r>
            <a:r>
              <a:rPr lang="fr-FR" dirty="0" err="1" smtClean="0"/>
              <a:t>secondo</a:t>
            </a:r>
            <a:r>
              <a:rPr lang="fr-FR" dirty="0" smtClean="0"/>
              <a:t> la </a:t>
            </a:r>
            <a:r>
              <a:rPr lang="fr-FR" dirty="0" err="1" smtClean="0"/>
              <a:t>quale</a:t>
            </a:r>
            <a:r>
              <a:rPr lang="fr-FR" dirty="0" smtClean="0"/>
              <a:t> «</a:t>
            </a:r>
            <a:r>
              <a:rPr lang="fr-FR" b="1" dirty="0" smtClean="0"/>
              <a:t>il </a:t>
            </a:r>
            <a:r>
              <a:rPr lang="fr-FR" b="1" dirty="0" err="1" smtClean="0"/>
              <a:t>tutto</a:t>
            </a:r>
            <a:r>
              <a:rPr lang="fr-FR" b="1" dirty="0" smtClean="0"/>
              <a:t> </a:t>
            </a:r>
            <a:r>
              <a:rPr lang="fr-FR" b="1" dirty="0" err="1" smtClean="0"/>
              <a:t>trascende</a:t>
            </a:r>
            <a:r>
              <a:rPr lang="fr-FR" b="1" dirty="0" smtClean="0"/>
              <a:t> la somma delle parti</a:t>
            </a:r>
            <a:r>
              <a:rPr lang="fr-FR" dirty="0" smtClean="0"/>
              <a:t>». Non si parla </a:t>
            </a:r>
            <a:r>
              <a:rPr lang="fr-FR" dirty="0" err="1" smtClean="0"/>
              <a:t>dunque</a:t>
            </a:r>
            <a:r>
              <a:rPr lang="fr-FR" dirty="0" smtClean="0"/>
              <a:t> di un </a:t>
            </a:r>
            <a:r>
              <a:rPr lang="fr-FR" dirty="0" err="1" smtClean="0"/>
              <a:t>singolo</a:t>
            </a:r>
            <a:r>
              <a:rPr lang="fr-FR" dirty="0" smtClean="0"/>
              <a:t> </a:t>
            </a:r>
            <a:r>
              <a:rPr lang="fr-FR" dirty="0" err="1" smtClean="0"/>
              <a:t>consumatore</a:t>
            </a:r>
            <a:r>
              <a:rPr lang="fr-FR" dirty="0" smtClean="0"/>
              <a:t> o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singola</a:t>
            </a:r>
            <a:r>
              <a:rPr lang="fr-FR" dirty="0" smtClean="0"/>
              <a:t> </a:t>
            </a:r>
            <a:r>
              <a:rPr lang="fr-FR" dirty="0" err="1" smtClean="0"/>
              <a:t>impresa</a:t>
            </a:r>
            <a:r>
              <a:rPr lang="fr-FR" dirty="0" smtClean="0"/>
              <a:t>, ma, sin </a:t>
            </a:r>
            <a:r>
              <a:rPr lang="fr-FR" dirty="0" err="1" smtClean="0"/>
              <a:t>dall’inizio</a:t>
            </a:r>
            <a:r>
              <a:rPr lang="fr-FR" dirty="0" smtClean="0"/>
              <a:t>, </a:t>
            </a:r>
            <a:r>
              <a:rPr lang="fr-FR" dirty="0" err="1" smtClean="0"/>
              <a:t>dell’insieme</a:t>
            </a:r>
            <a:r>
              <a:rPr lang="fr-FR" dirty="0" smtClean="0"/>
              <a:t> dei </a:t>
            </a:r>
            <a:r>
              <a:rPr lang="fr-FR" dirty="0" err="1" smtClean="0"/>
              <a:t>consumatori</a:t>
            </a:r>
            <a:r>
              <a:rPr lang="fr-FR" dirty="0" smtClean="0"/>
              <a:t> o delle </a:t>
            </a:r>
            <a:r>
              <a:rPr lang="fr-FR" dirty="0" err="1" smtClean="0"/>
              <a:t>imprese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particolare</a:t>
            </a:r>
            <a:r>
              <a:rPr lang="fr-FR" dirty="0" smtClean="0"/>
              <a:t> le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macroeconomia</a:t>
            </a:r>
            <a:r>
              <a:rPr lang="fr-FR" dirty="0" smtClean="0"/>
              <a:t> si </a:t>
            </a:r>
            <a:r>
              <a:rPr lang="fr-FR" dirty="0" err="1" smtClean="0"/>
              <a:t>propone</a:t>
            </a:r>
            <a:r>
              <a:rPr lang="fr-FR" dirty="0" smtClean="0"/>
              <a:t> di </a:t>
            </a:r>
            <a:r>
              <a:rPr lang="fr-FR" dirty="0" err="1" smtClean="0"/>
              <a:t>determinare</a:t>
            </a:r>
            <a:r>
              <a:rPr lang="fr-FR" dirty="0" smtClean="0"/>
              <a:t> sono il </a:t>
            </a:r>
            <a:r>
              <a:rPr lang="fr-FR" b="1" dirty="0" err="1" smtClean="0"/>
              <a:t>reddito</a:t>
            </a:r>
            <a:r>
              <a:rPr lang="fr-FR" b="1" dirty="0" smtClean="0"/>
              <a:t> </a:t>
            </a:r>
            <a:r>
              <a:rPr lang="fr-FR" b="1" dirty="0" err="1" smtClean="0"/>
              <a:t>nazionale</a:t>
            </a:r>
            <a:r>
              <a:rPr lang="fr-FR" dirty="0" smtClean="0"/>
              <a:t> (</a:t>
            </a:r>
            <a:r>
              <a:rPr lang="fr-FR" b="1" dirty="0" smtClean="0"/>
              <a:t>PIL</a:t>
            </a:r>
            <a:r>
              <a:rPr lang="fr-FR" dirty="0" smtClean="0"/>
              <a:t>), il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disoccupazione</a:t>
            </a:r>
            <a:r>
              <a:rPr lang="fr-FR" dirty="0" smtClean="0"/>
              <a:t>, il </a:t>
            </a:r>
            <a:r>
              <a:rPr lang="fr-FR" b="1" dirty="0" err="1" smtClean="0"/>
              <a:t>tasso</a:t>
            </a:r>
            <a:r>
              <a:rPr lang="fr-FR" b="1" dirty="0" smtClean="0"/>
              <a:t> d’</a:t>
            </a:r>
            <a:r>
              <a:rPr lang="fr-FR" b="1" dirty="0" err="1" smtClean="0"/>
              <a:t>inflazione</a:t>
            </a:r>
            <a:r>
              <a:rPr lang="fr-FR" dirty="0" smtClean="0"/>
              <a:t>, </a:t>
            </a:r>
            <a:r>
              <a:rPr lang="fr-FR" dirty="0" err="1" smtClean="0"/>
              <a:t>nonché</a:t>
            </a:r>
            <a:r>
              <a:rPr lang="fr-FR" dirty="0" smtClean="0"/>
              <a:t>, in un </a:t>
            </a:r>
            <a:r>
              <a:rPr lang="fr-FR" dirty="0" err="1" smtClean="0"/>
              <a:t>contesto</a:t>
            </a:r>
            <a:r>
              <a:rPr lang="fr-FR" dirty="0" smtClean="0"/>
              <a:t> di </a:t>
            </a:r>
            <a:r>
              <a:rPr lang="fr-FR" dirty="0" err="1" smtClean="0"/>
              <a:t>apertura</a:t>
            </a:r>
            <a:r>
              <a:rPr lang="fr-FR" dirty="0" smtClean="0"/>
              <a:t> con l’</a:t>
            </a:r>
            <a:r>
              <a:rPr lang="fr-FR" dirty="0" err="1" smtClean="0"/>
              <a:t>estero</a:t>
            </a:r>
            <a:r>
              <a:rPr lang="fr-FR" dirty="0" smtClean="0"/>
              <a:t>, il </a:t>
            </a:r>
            <a:r>
              <a:rPr lang="fr-FR" dirty="0" err="1" smtClean="0"/>
              <a:t>saldo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b="1" dirty="0" err="1" smtClean="0"/>
              <a:t>bilancia</a:t>
            </a:r>
            <a:r>
              <a:rPr lang="fr-FR" b="1" dirty="0" smtClean="0"/>
              <a:t> dei </a:t>
            </a:r>
            <a:r>
              <a:rPr lang="fr-FR" b="1" dirty="0" err="1" smtClean="0"/>
              <a:t>pagamenti</a:t>
            </a:r>
            <a:r>
              <a:rPr lang="fr-FR" dirty="0" smtClean="0"/>
              <a:t> e il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Anche </a:t>
            </a:r>
            <a:r>
              <a:rPr lang="fr-FR" dirty="0" err="1" smtClean="0"/>
              <a:t>all’interno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macroeconomia</a:t>
            </a:r>
            <a:r>
              <a:rPr lang="fr-FR" dirty="0" smtClean="0"/>
              <a:t> si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fare</a:t>
            </a:r>
            <a:r>
              <a:rPr lang="fr-FR" dirty="0" smtClean="0"/>
              <a:t> </a:t>
            </a:r>
            <a:r>
              <a:rPr lang="fr-FR" dirty="0" err="1" smtClean="0"/>
              <a:t>astrazione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e </a:t>
            </a:r>
            <a:r>
              <a:rPr lang="fr-FR" dirty="0" err="1" smtClean="0"/>
              <a:t>concentrarsi</a:t>
            </a:r>
            <a:r>
              <a:rPr lang="fr-FR" dirty="0" smtClean="0"/>
              <a:t> </a:t>
            </a:r>
            <a:r>
              <a:rPr lang="fr-FR" dirty="0" err="1" smtClean="0"/>
              <a:t>esclusivamente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determinazione</a:t>
            </a:r>
            <a:r>
              <a:rPr lang="fr-FR" dirty="0" smtClean="0"/>
              <a:t> delle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 (</a:t>
            </a:r>
            <a:r>
              <a:rPr lang="fr-FR" b="1" dirty="0" err="1" smtClean="0"/>
              <a:t>macroeconomia</a:t>
            </a:r>
            <a:r>
              <a:rPr lang="fr-FR" b="1" dirty="0" smtClean="0"/>
              <a:t> </a:t>
            </a:r>
            <a:r>
              <a:rPr lang="fr-FR" b="1" dirty="0" err="1" smtClean="0"/>
              <a:t>reale</a:t>
            </a:r>
            <a:r>
              <a:rPr lang="fr-FR" dirty="0" smtClean="0"/>
              <a:t>, il PIL,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disoccupazione</a:t>
            </a:r>
            <a:r>
              <a:rPr lang="fr-FR" dirty="0" smtClean="0"/>
              <a:t>, etc.) </a:t>
            </a:r>
            <a:r>
              <a:rPr lang="fr-FR" dirty="0" err="1" smtClean="0"/>
              <a:t>oppure</a:t>
            </a:r>
            <a:r>
              <a:rPr lang="fr-FR" dirty="0"/>
              <a:t> </a:t>
            </a:r>
            <a:r>
              <a:rPr lang="fr-FR" dirty="0" smtClean="0"/>
              <a:t>si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introdurre</a:t>
            </a:r>
            <a:r>
              <a:rPr lang="fr-FR" dirty="0" smtClean="0"/>
              <a:t> la </a:t>
            </a:r>
            <a:r>
              <a:rPr lang="fr-FR" dirty="0" err="1" smtClean="0"/>
              <a:t>moneta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studiare</a:t>
            </a:r>
            <a:r>
              <a:rPr lang="fr-FR" dirty="0" smtClean="0"/>
              <a:t> la </a:t>
            </a:r>
            <a:r>
              <a:rPr lang="fr-FR" dirty="0" err="1" smtClean="0"/>
              <a:t>formazione</a:t>
            </a:r>
            <a:r>
              <a:rPr lang="fr-FR" dirty="0" smtClean="0"/>
              <a:t> delle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monetarie</a:t>
            </a:r>
            <a:r>
              <a:rPr lang="fr-FR" dirty="0" smtClean="0"/>
              <a:t> (</a:t>
            </a:r>
            <a:r>
              <a:rPr lang="fr-FR" dirty="0" err="1" smtClean="0"/>
              <a:t>livello</a:t>
            </a:r>
            <a:r>
              <a:rPr lang="fr-FR" dirty="0" smtClean="0"/>
              <a:t> </a:t>
            </a:r>
            <a:r>
              <a:rPr lang="fr-FR" dirty="0" err="1" smtClean="0"/>
              <a:t>assoluto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inflazione</a:t>
            </a:r>
            <a:r>
              <a:rPr lang="fr-FR" dirty="0" smtClean="0"/>
              <a:t>,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). </a:t>
            </a:r>
            <a:r>
              <a:rPr lang="fr-FR" dirty="0" err="1" smtClean="0"/>
              <a:t>Questa</a:t>
            </a:r>
            <a:r>
              <a:rPr lang="fr-FR" dirty="0" smtClean="0"/>
              <a:t> è la </a:t>
            </a:r>
            <a:r>
              <a:rPr lang="fr-FR" b="1" dirty="0" err="1" smtClean="0"/>
              <a:t>macroeconomia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dirty="0" smtClean="0"/>
              <a:t>. </a:t>
            </a:r>
            <a:r>
              <a:rPr lang="fr-FR" dirty="0" err="1" smtClean="0"/>
              <a:t>Tuttavia</a:t>
            </a:r>
            <a:r>
              <a:rPr lang="fr-FR" dirty="0" smtClean="0"/>
              <a:t>,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economisti</a:t>
            </a:r>
            <a:r>
              <a:rPr lang="fr-FR" dirty="0" smtClean="0"/>
              <a:t>, l’</a:t>
            </a:r>
            <a:r>
              <a:rPr lang="fr-FR" dirty="0" err="1" smtClean="0"/>
              <a:t>essenza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macroeconomia</a:t>
            </a:r>
            <a:r>
              <a:rPr lang="fr-FR" dirty="0" smtClean="0"/>
              <a:t> consiste proprio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essa</a:t>
            </a:r>
            <a:r>
              <a:rPr lang="fr-FR" dirty="0" smtClean="0"/>
              <a:t> non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prescindere</a:t>
            </a:r>
            <a:r>
              <a:rPr lang="fr-FR" dirty="0" smtClean="0"/>
              <a:t> dalla </a:t>
            </a:r>
            <a:r>
              <a:rPr lang="fr-FR" dirty="0" err="1" smtClean="0"/>
              <a:t>presenza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smtClean="0"/>
                  <a:t>Vediamo come si </a:t>
                </a:r>
                <a:r>
                  <a:rPr lang="fr-FR" dirty="0" err="1" smtClean="0"/>
                  <a:t>calcola</a:t>
                </a:r>
                <a:r>
                  <a:rPr lang="fr-FR" dirty="0" smtClean="0"/>
                  <a:t> il PIL</a:t>
                </a:r>
              </a:p>
              <a:p>
                <a:pPr algn="just"/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r>
                  <a:rPr lang="fr-FR" dirty="0" smtClean="0"/>
                  <a:t> le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dei due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prodotti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2019 e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i due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all’anno</a:t>
                </a:r>
                <a:r>
                  <a:rPr lang="fr-FR" dirty="0" smtClean="0"/>
                  <a:t> 2019. Il PIL nominale è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 smtClean="0"/>
                  <a:t>    </a:t>
                </a:r>
                <a:r>
                  <a:rPr lang="fr-FR" dirty="0" err="1" smtClean="0"/>
                  <a:t>PILnominale</a:t>
                </a:r>
                <a:r>
                  <a:rPr lang="fr-FR" dirty="0" smtClean="0"/>
                  <a:t>(2019)=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Tuttavia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eventuale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PIL nominale </a:t>
                </a:r>
                <a:r>
                  <a:rPr lang="fr-FR" dirty="0" err="1" smtClean="0"/>
                  <a:t>potrebbe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dovuto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all’aumento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calcola</a:t>
                </a:r>
                <a:r>
                  <a:rPr lang="fr-FR" dirty="0" smtClean="0"/>
                  <a:t> il PIL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prendendo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anno</a:t>
                </a:r>
                <a:r>
                  <a:rPr lang="fr-FR" dirty="0" smtClean="0"/>
                  <a:t> base,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 il 2000:</a:t>
                </a:r>
              </a:p>
              <a:p>
                <a:pPr algn="just"/>
                <a:r>
                  <a:rPr lang="fr-FR" dirty="0" smtClean="0"/>
                  <a:t>      </a:t>
                </a:r>
                <a:r>
                  <a:rPr lang="fr-FR" dirty="0" err="1" smtClean="0"/>
                  <a:t>PILreale</a:t>
                </a:r>
                <a:r>
                  <a:rPr lang="fr-FR" dirty="0" smtClean="0"/>
                  <a:t>(2019)=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,2000</m:t>
                        </m:r>
                      </m:sub>
                      <m:sup/>
                    </m:sSubSup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,2000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16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crescita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2018,2019</m:t>
                        </m:r>
                      </m:sub>
                    </m:sSub>
                  </m:oMath>
                </a14:m>
                <a:r>
                  <a:rPr lang="fr-FR" dirty="0" smtClean="0"/>
                  <a:t> dell’economia fra l’</a:t>
                </a:r>
                <a:r>
                  <a:rPr lang="fr-FR" dirty="0" err="1" smtClean="0"/>
                  <a:t>anno</a:t>
                </a:r>
                <a:r>
                  <a:rPr lang="fr-FR" dirty="0" smtClean="0"/>
                  <a:t> 2018 e l’</a:t>
                </a:r>
                <a:r>
                  <a:rPr lang="fr-FR" dirty="0" err="1" smtClean="0"/>
                  <a:t>anno</a:t>
                </a:r>
                <a:r>
                  <a:rPr lang="fr-FR" dirty="0" smtClean="0"/>
                  <a:t> 2019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da</a:t>
                </a:r>
              </a:p>
              <a:p>
                <a:pPr algn="just"/>
                <a:r>
                  <a:rPr lang="fr-FR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   </m:t>
                        </m:r>
                        <m:r>
                          <a:rPr lang="fr-F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2018,2019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PILreale</m:t>
                        </m:r>
                        <m:r>
                          <m:rPr>
                            <m:nor/>
                          </m:rPr>
                          <a:rPr lang="fr-FR" dirty="0"/>
                          <m:t>(2019)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PILreale</m:t>
                        </m:r>
                        <m:r>
                          <m:rPr>
                            <m:nor/>
                          </m:rPr>
                          <a:rPr lang="fr-FR" dirty="0"/>
                          <m:t>(2018)</m:t>
                        </m:r>
                      </m:den>
                    </m:f>
                  </m:oMath>
                </a14:m>
                <a:r>
                  <a:rPr lang="fr-FR" dirty="0" smtClean="0"/>
                  <a:t>-1</a:t>
                </a:r>
              </a:p>
              <a:p>
                <a:pPr algn="just"/>
                <a:r>
                  <a:rPr lang="fr-FR" dirty="0" err="1" smtClean="0"/>
                  <a:t>Osserviamo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misura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PIL comporta dei </a:t>
                </a:r>
                <a:r>
                  <a:rPr lang="fr-FR" dirty="0" err="1" smtClean="0"/>
                  <a:t>problemi</a:t>
                </a:r>
                <a:r>
                  <a:rPr lang="fr-FR" dirty="0" smtClean="0"/>
                  <a:t> se ci sono dei </a:t>
                </a:r>
                <a:r>
                  <a:rPr lang="fr-FR" dirty="0" err="1" smtClean="0"/>
                  <a:t>nuovi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immessi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Inoltre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misura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PIL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tiene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miglioramento</a:t>
                </a:r>
                <a:r>
                  <a:rPr lang="fr-FR" dirty="0" smtClean="0"/>
                  <a:t> </a:t>
                </a:r>
                <a:r>
                  <a:rPr lang="fr-FR" dirty="0" err="1"/>
                  <a:t>n</a:t>
                </a:r>
                <a:r>
                  <a:rPr lang="fr-FR" dirty="0" err="1" smtClean="0"/>
                  <a:t>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qualità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endParaRPr lang="fr-FR" dirty="0" smtClean="0"/>
              </a:p>
              <a:p>
                <a:pPr algn="just"/>
                <a:r>
                  <a:rPr lang="fr-FR" dirty="0" err="1"/>
                  <a:t>N</a:t>
                </a:r>
                <a:r>
                  <a:rPr lang="fr-FR" dirty="0" err="1" smtClean="0"/>
                  <a:t>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calcolo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PIL non si </a:t>
                </a:r>
                <a:r>
                  <a:rPr lang="fr-FR" dirty="0" err="1" smtClean="0"/>
                  <a:t>contabilizzano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certi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transitano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: la </a:t>
                </a:r>
                <a:r>
                  <a:rPr lang="fr-FR" dirty="0" err="1" smtClean="0"/>
                  <a:t>casalinga</a:t>
                </a:r>
                <a:r>
                  <a:rPr lang="fr-FR" dirty="0" smtClean="0"/>
                  <a:t>) e </a:t>
                </a:r>
                <a:r>
                  <a:rPr lang="fr-FR" dirty="0" err="1" smtClean="0"/>
                  <a:t>nemmeno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contabilizza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nero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Infine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bisognerebbe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calcolare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detrazione</a:t>
                </a:r>
                <a:r>
                  <a:rPr lang="fr-FR" dirty="0" smtClean="0"/>
                  <a:t>) pure la </a:t>
                </a:r>
                <a:r>
                  <a:rPr lang="fr-FR" dirty="0" err="1" smtClean="0"/>
                  <a:t>degradazione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ambientale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altri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effetti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esterni</a:t>
                </a:r>
                <a:endParaRPr lang="fr-FR" dirty="0" smtClean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91" r="-1185" b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2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come si </a:t>
                </a:r>
                <a:r>
                  <a:rPr lang="fr-FR" dirty="0" err="1" smtClean="0"/>
                  <a:t>calcola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disccupazione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L la </a:t>
                </a:r>
                <a:r>
                  <a:rPr lang="fr-FR" dirty="0" err="1" smtClean="0"/>
                  <a:t>popolazione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attiva</a:t>
                </a:r>
                <a:r>
                  <a:rPr lang="fr-FR" dirty="0" smtClean="0"/>
                  <a:t> (tutti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individui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grado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lavorare</a:t>
                </a:r>
                <a:r>
                  <a:rPr lang="fr-FR" dirty="0" smtClean="0"/>
                  <a:t>), N il </a:t>
                </a:r>
                <a:r>
                  <a:rPr lang="fr-FR" dirty="0" err="1" smtClean="0"/>
                  <a:t>numero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occupati</a:t>
                </a:r>
                <a:r>
                  <a:rPr lang="fr-FR" dirty="0" smtClean="0"/>
                  <a:t> e U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disoccupati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L=N+U</a:t>
                </a:r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disoccupazione</a:t>
                </a:r>
                <a:r>
                  <a:rPr lang="fr-FR" dirty="0" smtClean="0"/>
                  <a:t> u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fr-FR" dirty="0" smtClean="0"/>
                  <a:t>=1-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dirty="0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fr-FR" b="0" i="1" dirty="0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fr-FR" dirty="0" smtClean="0"/>
                  <a:t>=1-n</a:t>
                </a:r>
              </a:p>
              <a:p>
                <a:pPr algn="just"/>
                <a:r>
                  <a:rPr lang="fr-FR" dirty="0" err="1"/>
                  <a:t>d</a:t>
                </a:r>
                <a:r>
                  <a:rPr lang="fr-FR" dirty="0" err="1" smtClean="0"/>
                  <a:t>ove</a:t>
                </a:r>
                <a:r>
                  <a:rPr lang="fr-FR" dirty="0" smtClean="0"/>
                  <a:t> n </a:t>
                </a:r>
                <a:r>
                  <a:rPr lang="fr-FR" dirty="0" err="1" smtClean="0"/>
                  <a:t>denota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occupazione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È </a:t>
                </a:r>
                <a:r>
                  <a:rPr lang="fr-FR" dirty="0" err="1" smtClean="0"/>
                  <a:t>chiaro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più è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il PIL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, più piccolo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/>
                  <a:t>d</a:t>
                </a:r>
                <a:r>
                  <a:rPr lang="fr-FR" dirty="0" err="1" smtClean="0"/>
                  <a:t>isoccupazione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 b="-5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9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infine</a:t>
                </a:r>
                <a:r>
                  <a:rPr lang="fr-FR" dirty="0" smtClean="0"/>
                  <a:t> come si </a:t>
                </a:r>
                <a:r>
                  <a:rPr lang="fr-FR" dirty="0" err="1" smtClean="0"/>
                  <a:t>calcola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. </a:t>
                </a:r>
                <a:r>
                  <a:rPr lang="fr-FR" dirty="0"/>
                  <a:t>Siano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</m:t>
                        </m:r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</m:t>
                        </m:r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/>
                  <a:t> le </a:t>
                </a:r>
                <a:r>
                  <a:rPr lang="fr-FR" dirty="0" err="1"/>
                  <a:t>quantità</a:t>
                </a:r>
                <a:r>
                  <a:rPr lang="fr-FR" dirty="0"/>
                  <a:t> dei due </a:t>
                </a:r>
                <a:r>
                  <a:rPr lang="fr-FR" dirty="0" err="1"/>
                  <a:t>beni</a:t>
                </a:r>
                <a:r>
                  <a:rPr lang="fr-FR" dirty="0"/>
                  <a:t> </a:t>
                </a:r>
                <a:r>
                  <a:rPr lang="fr-FR" dirty="0" err="1"/>
                  <a:t>prodotti</a:t>
                </a:r>
                <a:r>
                  <a:rPr lang="fr-FR" dirty="0"/>
                  <a:t>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paese</a:t>
                </a:r>
                <a:r>
                  <a:rPr lang="fr-FR" dirty="0"/>
                  <a:t> </a:t>
                </a:r>
                <a:r>
                  <a:rPr lang="fr-FR" dirty="0" err="1" smtClean="0"/>
                  <a:t>nell’anno</a:t>
                </a:r>
                <a:r>
                  <a:rPr lang="fr-FR" dirty="0" smtClean="0"/>
                  <a:t> base 2000 </a:t>
                </a:r>
                <a:r>
                  <a:rPr lang="fr-FR" dirty="0"/>
                  <a:t>e </a:t>
                </a:r>
                <a:r>
                  <a:rPr lang="fr-FR" dirty="0" err="1"/>
                  <a:t>siano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i due </a:t>
                </a:r>
                <a:r>
                  <a:rPr lang="fr-FR" dirty="0" err="1"/>
                  <a:t>prezzi</a:t>
                </a:r>
                <a:r>
                  <a:rPr lang="fr-FR" dirty="0"/>
                  <a:t> </a:t>
                </a:r>
                <a:r>
                  <a:rPr lang="fr-FR" dirty="0" err="1"/>
                  <a:t>relativi</a:t>
                </a:r>
                <a:r>
                  <a:rPr lang="fr-FR" dirty="0"/>
                  <a:t> </a:t>
                </a:r>
                <a:r>
                  <a:rPr lang="fr-FR" dirty="0" err="1"/>
                  <a:t>all’anno</a:t>
                </a:r>
                <a:r>
                  <a:rPr lang="fr-FR" dirty="0"/>
                  <a:t> 2019.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2019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realtivo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all’anno</a:t>
                </a:r>
                <a:r>
                  <a:rPr lang="fr-FR" dirty="0" smtClean="0"/>
                  <a:t> 2019 è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a: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2019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</m:t>
                        </m:r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,2019</m:t>
                        </m:r>
                      </m:sub>
                      <m:sup/>
                    </m:sSubSup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</m:t>
                        </m:r>
                        <m:r>
                          <a:rPr lang="fr-FR" b="0" i="1" smtClean="0">
                            <a:latin typeface="Cambria Math"/>
                          </a:rPr>
                          <m:t>00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modo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deii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risente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variazioni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quantità</a:t>
                </a:r>
                <a:endParaRPr lang="fr-FR" dirty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inflazion</a:t>
                </a:r>
                <a:r>
                  <a:rPr lang="fr-FR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2018,2019</m:t>
                        </m:r>
                      </m:sub>
                    </m:sSub>
                  </m:oMath>
                </a14:m>
                <a:r>
                  <a:rPr lang="fr-FR" dirty="0" smtClean="0"/>
                  <a:t> fra l’</a:t>
                </a:r>
                <a:r>
                  <a:rPr lang="fr-FR" dirty="0" err="1" smtClean="0"/>
                  <a:t>anno</a:t>
                </a:r>
                <a:r>
                  <a:rPr lang="fr-FR" dirty="0" smtClean="0"/>
                  <a:t> 2018 e l’</a:t>
                </a:r>
                <a:r>
                  <a:rPr lang="fr-FR" dirty="0" err="1" smtClean="0"/>
                  <a:t>anno</a:t>
                </a:r>
                <a:r>
                  <a:rPr lang="fr-FR" dirty="0" smtClean="0"/>
                  <a:t> 2019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</a:t>
                </a:r>
              </a:p>
              <a:p>
                <a:pPr algn="just"/>
                <a:r>
                  <a:rPr lang="fr-FR" dirty="0" smtClean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2018,2019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2019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201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-1</a:t>
                </a:r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90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 smtClean="0"/>
              <a:t>Qualora</a:t>
            </a:r>
            <a:r>
              <a:rPr lang="fr-FR" dirty="0" smtClean="0"/>
              <a:t> si </a:t>
            </a:r>
            <a:r>
              <a:rPr lang="fr-FR" dirty="0" err="1" smtClean="0"/>
              <a:t>analizzano</a:t>
            </a:r>
            <a:r>
              <a:rPr lang="fr-FR" dirty="0" smtClean="0"/>
              <a:t> pure i </a:t>
            </a:r>
            <a:r>
              <a:rPr lang="fr-FR" dirty="0" err="1" smtClean="0"/>
              <a:t>rapporti</a:t>
            </a:r>
            <a:r>
              <a:rPr lang="fr-FR" dirty="0" smtClean="0"/>
              <a:t> fra un </a:t>
            </a:r>
            <a:r>
              <a:rPr lang="fr-FR" dirty="0" err="1" smtClean="0"/>
              <a:t>paese</a:t>
            </a:r>
            <a:r>
              <a:rPr lang="fr-FR" dirty="0" smtClean="0"/>
              <a:t> e il resto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mondo</a:t>
            </a:r>
            <a:r>
              <a:rPr lang="fr-FR" dirty="0" smtClean="0"/>
              <a:t>, si parla </a:t>
            </a:r>
            <a:r>
              <a:rPr lang="fr-FR" dirty="0" err="1" smtClean="0"/>
              <a:t>allora</a:t>
            </a:r>
            <a:r>
              <a:rPr lang="fr-FR" dirty="0" smtClean="0"/>
              <a:t> di </a:t>
            </a:r>
            <a:r>
              <a:rPr lang="fr-FR" b="1" dirty="0" err="1" smtClean="0"/>
              <a:t>macroeconomia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r>
              <a:rPr lang="fr-FR" dirty="0" smtClean="0"/>
              <a:t> e </a:t>
            </a:r>
            <a:r>
              <a:rPr lang="fr-FR" dirty="0" err="1" smtClean="0"/>
              <a:t>qualora</a:t>
            </a:r>
            <a:r>
              <a:rPr lang="fr-FR" dirty="0" smtClean="0"/>
              <a:t> si </a:t>
            </a:r>
            <a:r>
              <a:rPr lang="fr-FR" dirty="0" err="1" smtClean="0"/>
              <a:t>considerino</a:t>
            </a:r>
            <a:r>
              <a:rPr lang="fr-FR" dirty="0" smtClean="0"/>
              <a:t> pure la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valute</a:t>
            </a:r>
            <a:r>
              <a:rPr lang="fr-FR" dirty="0" smtClean="0"/>
              <a:t> </a:t>
            </a:r>
            <a:r>
              <a:rPr lang="fr-FR" dirty="0" err="1" smtClean="0"/>
              <a:t>distinte</a:t>
            </a:r>
            <a:r>
              <a:rPr lang="fr-FR" dirty="0" smtClean="0"/>
              <a:t> </a:t>
            </a:r>
            <a:r>
              <a:rPr lang="fr-FR" dirty="0" err="1" smtClean="0"/>
              <a:t>all’interno</a:t>
            </a:r>
            <a:r>
              <a:rPr lang="fr-FR" dirty="0" smtClean="0"/>
              <a:t> di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si parla di </a:t>
            </a:r>
            <a:r>
              <a:rPr lang="fr-FR" b="1" dirty="0" err="1" smtClean="0"/>
              <a:t>macroeconomia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è il </a:t>
            </a:r>
            <a:r>
              <a:rPr lang="fr-FR" dirty="0" err="1" smtClean="0"/>
              <a:t>caso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ci </a:t>
            </a:r>
            <a:r>
              <a:rPr lang="fr-FR" dirty="0" err="1" smtClean="0"/>
              <a:t>interessa</a:t>
            </a:r>
            <a:endParaRPr lang="fr-FR" dirty="0" smtClean="0"/>
          </a:p>
          <a:p>
            <a:pPr algn="just"/>
            <a:r>
              <a:rPr lang="fr-FR" dirty="0" smtClean="0"/>
              <a:t>Al contrario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,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macroeconomia</a:t>
            </a:r>
            <a:r>
              <a:rPr lang="fr-FR" dirty="0" smtClean="0"/>
              <a:t> </a:t>
            </a:r>
            <a:r>
              <a:rPr lang="fr-FR" dirty="0" err="1" smtClean="0"/>
              <a:t>spesso</a:t>
            </a:r>
            <a:r>
              <a:rPr lang="fr-FR" dirty="0" smtClean="0"/>
              <a:t> si </a:t>
            </a:r>
            <a:r>
              <a:rPr lang="fr-FR" dirty="0" err="1" smtClean="0"/>
              <a:t>ipotizza</a:t>
            </a:r>
            <a:r>
              <a:rPr lang="fr-FR" dirty="0" smtClean="0"/>
              <a:t> la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qualche</a:t>
            </a:r>
            <a:r>
              <a:rPr lang="fr-FR" dirty="0" smtClean="0"/>
              <a:t> </a:t>
            </a:r>
            <a:r>
              <a:rPr lang="fr-FR" dirty="0" err="1" smtClean="0"/>
              <a:t>rigidità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(ad </a:t>
            </a:r>
            <a:r>
              <a:rPr lang="fr-FR" dirty="0" err="1" smtClean="0"/>
              <a:t>esempio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) o di </a:t>
            </a:r>
            <a:r>
              <a:rPr lang="fr-FR" dirty="0" err="1" smtClean="0"/>
              <a:t>qualche</a:t>
            </a:r>
            <a:r>
              <a:rPr lang="fr-FR" dirty="0" smtClean="0"/>
              <a:t> </a:t>
            </a:r>
            <a:r>
              <a:rPr lang="fr-FR" dirty="0" err="1" smtClean="0"/>
              <a:t>rigidità</a:t>
            </a:r>
            <a:r>
              <a:rPr lang="fr-FR" dirty="0" smtClean="0"/>
              <a:t> nominale (i </a:t>
            </a:r>
            <a:r>
              <a:rPr lang="fr-FR" dirty="0" err="1" smtClean="0"/>
              <a:t>prezzi</a:t>
            </a:r>
            <a:r>
              <a:rPr lang="fr-FR" dirty="0" smtClean="0"/>
              <a:t> o i </a:t>
            </a:r>
            <a:r>
              <a:rPr lang="fr-FR" dirty="0" err="1" smtClean="0"/>
              <a:t>salari</a:t>
            </a:r>
            <a:r>
              <a:rPr lang="fr-FR" dirty="0" smtClean="0"/>
              <a:t> </a:t>
            </a:r>
            <a:r>
              <a:rPr lang="fr-FR" dirty="0" err="1" smtClean="0"/>
              <a:t>nominali</a:t>
            </a:r>
            <a:r>
              <a:rPr lang="fr-FR" dirty="0" smtClean="0"/>
              <a:t>). </a:t>
            </a:r>
            <a:r>
              <a:rPr lang="fr-FR" dirty="0"/>
              <a:t> </a:t>
            </a:r>
            <a:r>
              <a:rPr lang="fr-FR" dirty="0" smtClean="0"/>
              <a:t>La  </a:t>
            </a:r>
            <a:r>
              <a:rPr lang="fr-FR" dirty="0" err="1" smtClean="0"/>
              <a:t>conseguenza</a:t>
            </a:r>
            <a:r>
              <a:rPr lang="fr-FR" dirty="0" smtClean="0"/>
              <a:t> è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 </a:t>
            </a:r>
            <a:r>
              <a:rPr lang="fr-FR" dirty="0" err="1" smtClean="0"/>
              <a:t>macroeconomico</a:t>
            </a:r>
            <a:r>
              <a:rPr lang="fr-FR" dirty="0" smtClean="0"/>
              <a:t> si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 smtClean="0"/>
              <a:t>assistere</a:t>
            </a:r>
            <a:r>
              <a:rPr lang="fr-FR" dirty="0" smtClean="0"/>
              <a:t> a dei </a:t>
            </a:r>
            <a:r>
              <a:rPr lang="fr-FR" dirty="0" err="1" smtClean="0"/>
              <a:t>fenomeni</a:t>
            </a:r>
            <a:r>
              <a:rPr lang="fr-FR" dirty="0" smtClean="0"/>
              <a:t> assenti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, come </a:t>
            </a:r>
            <a:r>
              <a:rPr lang="fr-FR" dirty="0" err="1" smtClean="0"/>
              <a:t>quelli</a:t>
            </a:r>
            <a:r>
              <a:rPr lang="fr-FR" dirty="0" smtClean="0"/>
              <a:t> di </a:t>
            </a:r>
            <a:r>
              <a:rPr lang="fr-FR" dirty="0" err="1" smtClean="0"/>
              <a:t>sovraproduzione</a:t>
            </a:r>
            <a:r>
              <a:rPr lang="fr-FR" dirty="0" smtClean="0"/>
              <a:t>, </a:t>
            </a:r>
            <a:r>
              <a:rPr lang="fr-FR" dirty="0" err="1" smtClean="0"/>
              <a:t>sottoconsumo</a:t>
            </a:r>
            <a:r>
              <a:rPr lang="fr-FR" dirty="0" smtClean="0"/>
              <a:t> e </a:t>
            </a:r>
            <a:r>
              <a:rPr lang="fr-FR" dirty="0" err="1" smtClean="0"/>
              <a:t>disoccupazione</a:t>
            </a:r>
            <a:r>
              <a:rPr lang="fr-FR" dirty="0" smtClean="0"/>
              <a:t>. In </a:t>
            </a:r>
            <a:r>
              <a:rPr lang="fr-FR" dirty="0" err="1" smtClean="0"/>
              <a:t>altre</a:t>
            </a:r>
            <a:r>
              <a:rPr lang="fr-FR" dirty="0" smtClean="0"/>
              <a:t> parole ci si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 smtClean="0"/>
              <a:t>trovare</a:t>
            </a:r>
            <a:r>
              <a:rPr lang="fr-FR" dirty="0" smtClean="0"/>
              <a:t> di </a:t>
            </a:r>
            <a:r>
              <a:rPr lang="fr-FR" dirty="0" err="1" smtClean="0"/>
              <a:t>fronte</a:t>
            </a:r>
            <a:r>
              <a:rPr lang="fr-FR" dirty="0" smtClean="0"/>
              <a:t> alla </a:t>
            </a:r>
            <a:r>
              <a:rPr lang="fr-FR" dirty="0" err="1" smtClean="0"/>
              <a:t>possibilità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pure </a:t>
            </a:r>
            <a:r>
              <a:rPr lang="fr-FR" dirty="0" err="1" smtClean="0"/>
              <a:t>all’equilibrio</a:t>
            </a:r>
            <a:r>
              <a:rPr lang="fr-FR" dirty="0" smtClean="0"/>
              <a:t> in </a:t>
            </a:r>
            <a:r>
              <a:rPr lang="fr-FR" dirty="0" err="1" smtClean="0"/>
              <a:t>alcuni</a:t>
            </a:r>
            <a:r>
              <a:rPr lang="fr-FR" dirty="0" smtClean="0"/>
              <a:t> </a:t>
            </a:r>
            <a:r>
              <a:rPr lang="fr-FR" dirty="0" err="1" smtClean="0"/>
              <a:t>mercati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non </a:t>
            </a:r>
            <a:r>
              <a:rPr lang="fr-FR" dirty="0" err="1" smtClean="0"/>
              <a:t>uguaglia</a:t>
            </a:r>
            <a:r>
              <a:rPr lang="fr-FR" dirty="0" smtClean="0"/>
              <a:t> la </a:t>
            </a:r>
            <a:r>
              <a:rPr lang="fr-FR" dirty="0" err="1" smtClean="0"/>
              <a:t>corrispondente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conseguenza</a:t>
            </a:r>
            <a:r>
              <a:rPr lang="fr-FR" dirty="0" smtClean="0"/>
              <a:t> è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macroeconomia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maggior</a:t>
            </a:r>
            <a:r>
              <a:rPr lang="fr-FR" dirty="0" smtClean="0"/>
              <a:t> parte dei </a:t>
            </a:r>
            <a:r>
              <a:rPr lang="fr-FR" dirty="0" err="1" smtClean="0"/>
              <a:t>casi</a:t>
            </a:r>
            <a:r>
              <a:rPr lang="fr-FR" dirty="0" smtClean="0"/>
              <a:t> i due </a:t>
            </a:r>
            <a:r>
              <a:rPr lang="fr-FR" dirty="0" err="1" smtClean="0"/>
              <a:t>teoremi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benessere</a:t>
            </a:r>
            <a:r>
              <a:rPr lang="fr-FR" dirty="0" smtClean="0"/>
              <a:t> non sono più  </a:t>
            </a:r>
            <a:r>
              <a:rPr lang="fr-FR" dirty="0" err="1" smtClean="0"/>
              <a:t>validi</a:t>
            </a:r>
            <a:endParaRPr lang="fr-FR" dirty="0" smtClean="0"/>
          </a:p>
          <a:p>
            <a:pPr algn="just"/>
            <a:r>
              <a:rPr lang="fr-FR" dirty="0" smtClean="0"/>
              <a:t>Se non tutti i </a:t>
            </a:r>
            <a:r>
              <a:rPr lang="fr-FR" dirty="0" err="1" smtClean="0"/>
              <a:t>mercati</a:t>
            </a:r>
            <a:r>
              <a:rPr lang="fr-FR" dirty="0" smtClean="0"/>
              <a:t> sono </a:t>
            </a:r>
            <a:r>
              <a:rPr lang="fr-FR" dirty="0" err="1" smtClean="0"/>
              <a:t>all’equilibrio</a:t>
            </a:r>
            <a:r>
              <a:rPr lang="fr-FR" dirty="0" smtClean="0"/>
              <a:t> e se i </a:t>
            </a:r>
            <a:r>
              <a:rPr lang="fr-FR" dirty="0" err="1" smtClean="0"/>
              <a:t>teoremi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benessere</a:t>
            </a:r>
            <a:r>
              <a:rPr lang="fr-FR" dirty="0" smtClean="0"/>
              <a:t> non sono </a:t>
            </a:r>
            <a:r>
              <a:rPr lang="fr-FR" dirty="0" err="1" smtClean="0"/>
              <a:t>soddisfatti</a:t>
            </a:r>
            <a:r>
              <a:rPr lang="fr-FR" dirty="0" smtClean="0"/>
              <a:t>, si </a:t>
            </a:r>
            <a:r>
              <a:rPr lang="fr-FR" dirty="0" err="1" smtClean="0"/>
              <a:t>apre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la porta per un </a:t>
            </a:r>
            <a:r>
              <a:rPr lang="fr-FR" dirty="0" err="1" smtClean="0"/>
              <a:t>intervento</a:t>
            </a:r>
            <a:r>
              <a:rPr lang="fr-FR" dirty="0" smtClean="0"/>
              <a:t> </a:t>
            </a:r>
            <a:r>
              <a:rPr lang="fr-FR" dirty="0" err="1" smtClean="0"/>
              <a:t>dell’autorità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al fine di </a:t>
            </a:r>
            <a:r>
              <a:rPr lang="fr-FR" dirty="0" err="1" smtClean="0"/>
              <a:t>repristinare</a:t>
            </a:r>
            <a:r>
              <a:rPr lang="fr-FR" dirty="0" smtClean="0"/>
              <a:t> l’</a:t>
            </a:r>
            <a:r>
              <a:rPr lang="fr-FR" dirty="0" err="1" smtClean="0"/>
              <a:t>ottimalità</a:t>
            </a:r>
            <a:r>
              <a:rPr lang="fr-FR" dirty="0" smtClean="0"/>
              <a:t>, ad </a:t>
            </a:r>
            <a:r>
              <a:rPr lang="fr-FR" dirty="0" err="1" smtClean="0"/>
              <a:t>esempio</a:t>
            </a:r>
            <a:r>
              <a:rPr lang="fr-FR" dirty="0" smtClean="0"/>
              <a:t> </a:t>
            </a:r>
            <a:r>
              <a:rPr lang="fr-FR" dirty="0" err="1" smtClean="0"/>
              <a:t>lottando</a:t>
            </a:r>
            <a:r>
              <a:rPr lang="fr-FR" dirty="0" smtClean="0"/>
              <a:t> </a:t>
            </a:r>
            <a:r>
              <a:rPr lang="fr-FR" dirty="0" err="1" smtClean="0"/>
              <a:t>contro</a:t>
            </a:r>
            <a:r>
              <a:rPr lang="fr-FR" dirty="0" smtClean="0"/>
              <a:t> la </a:t>
            </a:r>
            <a:r>
              <a:rPr lang="fr-FR" dirty="0" err="1" smtClean="0"/>
              <a:t>disoccupazione</a:t>
            </a:r>
            <a:r>
              <a:rPr lang="fr-FR" dirty="0" smtClean="0"/>
              <a:t> e l’</a:t>
            </a:r>
            <a:r>
              <a:rPr lang="fr-FR" dirty="0" err="1" smtClean="0"/>
              <a:t>inflazione</a:t>
            </a:r>
            <a:r>
              <a:rPr lang="fr-FR" dirty="0" smtClean="0"/>
              <a:t>. </a:t>
            </a:r>
            <a:r>
              <a:rPr lang="fr-FR" dirty="0" err="1" smtClean="0"/>
              <a:t>Questa</a:t>
            </a:r>
            <a:r>
              <a:rPr lang="fr-FR" dirty="0" smtClean="0"/>
              <a:t> è la «</a:t>
            </a:r>
            <a:r>
              <a:rPr lang="fr-FR" b="1" dirty="0" err="1" smtClean="0"/>
              <a:t>politica</a:t>
            </a:r>
            <a:r>
              <a:rPr lang="fr-FR" b="1" dirty="0" smtClean="0"/>
              <a:t> </a:t>
            </a:r>
            <a:r>
              <a:rPr lang="fr-FR" b="1" dirty="0" err="1" smtClean="0"/>
              <a:t>economica</a:t>
            </a:r>
            <a:r>
              <a:rPr lang="fr-FR" dirty="0" smtClean="0"/>
              <a:t>»</a:t>
            </a:r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economica</a:t>
            </a:r>
            <a:r>
              <a:rPr lang="fr-FR" dirty="0" smtClean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 smtClean="0"/>
              <a:t>fare</a:t>
            </a:r>
            <a:r>
              <a:rPr lang="fr-FR" dirty="0" smtClean="0"/>
              <a:t> leva </a:t>
            </a:r>
            <a:r>
              <a:rPr lang="fr-FR" dirty="0" err="1" smtClean="0"/>
              <a:t>sullo</a:t>
            </a:r>
            <a:r>
              <a:rPr lang="fr-FR" dirty="0" smtClean="0"/>
              <a:t> </a:t>
            </a:r>
            <a:r>
              <a:rPr lang="fr-FR" dirty="0" err="1" smtClean="0"/>
              <a:t>strumento</a:t>
            </a:r>
            <a:r>
              <a:rPr lang="fr-FR" dirty="0" smtClean="0"/>
              <a:t> fiscale (</a:t>
            </a:r>
            <a:r>
              <a:rPr lang="fr-FR" dirty="0" err="1" smtClean="0"/>
              <a:t>debito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r>
              <a:rPr lang="fr-FR" dirty="0" smtClean="0"/>
              <a:t>,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, tasse, </a:t>
            </a:r>
            <a:r>
              <a:rPr lang="fr-FR" dirty="0" err="1" smtClean="0"/>
              <a:t>trasferimenti</a:t>
            </a:r>
            <a:r>
              <a:rPr lang="fr-FR" dirty="0" smtClean="0"/>
              <a:t>). In tale </a:t>
            </a:r>
            <a:r>
              <a:rPr lang="fr-FR" dirty="0" err="1" smtClean="0"/>
              <a:t>caso</a:t>
            </a:r>
            <a:r>
              <a:rPr lang="fr-FR" dirty="0" smtClean="0"/>
              <a:t> si parla di </a:t>
            </a:r>
            <a:r>
              <a:rPr lang="fr-FR" b="1" dirty="0" err="1" smtClean="0"/>
              <a:t>politica</a:t>
            </a:r>
            <a:r>
              <a:rPr lang="fr-FR" b="1" dirty="0" smtClean="0"/>
              <a:t> fiscale</a:t>
            </a:r>
            <a:r>
              <a:rPr lang="fr-FR" dirty="0" smtClean="0"/>
              <a:t> il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esercizio</a:t>
            </a:r>
            <a:r>
              <a:rPr lang="fr-FR" dirty="0" smtClean="0"/>
              <a:t> è </a:t>
            </a:r>
            <a:r>
              <a:rPr lang="fr-FR" dirty="0" err="1" smtClean="0"/>
              <a:t>affidato</a:t>
            </a:r>
            <a:r>
              <a:rPr lang="fr-FR" dirty="0" smtClean="0"/>
              <a:t> al </a:t>
            </a:r>
            <a:r>
              <a:rPr lang="fr-FR" dirty="0" err="1" smtClean="0"/>
              <a:t>governo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economica</a:t>
            </a:r>
            <a:r>
              <a:rPr lang="fr-FR" dirty="0" smtClean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smtClean="0"/>
              <a:t>far leva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controllo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massa </a:t>
            </a:r>
            <a:r>
              <a:rPr lang="fr-FR" dirty="0" err="1" smtClean="0"/>
              <a:t>monetaria</a:t>
            </a:r>
            <a:r>
              <a:rPr lang="fr-FR" dirty="0" smtClean="0"/>
              <a:t>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struttura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. In </a:t>
            </a:r>
            <a:r>
              <a:rPr lang="fr-FR" dirty="0" err="1" smtClean="0"/>
              <a:t>tal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si parla di </a:t>
            </a:r>
            <a:r>
              <a:rPr lang="fr-FR" b="1" dirty="0" err="1" smtClean="0"/>
              <a:t>politica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dirty="0" smtClean="0"/>
              <a:t> il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esercizio</a:t>
            </a:r>
            <a:r>
              <a:rPr lang="fr-FR" dirty="0" smtClean="0"/>
              <a:t> è </a:t>
            </a:r>
            <a:r>
              <a:rPr lang="fr-FR" dirty="0" err="1" smtClean="0"/>
              <a:t>affidato</a:t>
            </a:r>
            <a:r>
              <a:rPr lang="fr-FR" dirty="0" smtClean="0"/>
              <a:t> alla </a:t>
            </a:r>
            <a:r>
              <a:rPr lang="fr-FR" dirty="0" err="1" smtClean="0"/>
              <a:t>Banca</a:t>
            </a:r>
            <a:r>
              <a:rPr lang="fr-FR" dirty="0" smtClean="0"/>
              <a:t> Centrale (in Europa alla BCE)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7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macroeconomia</a:t>
            </a:r>
            <a:r>
              <a:rPr lang="fr-FR" dirty="0" smtClean="0"/>
              <a:t>, si usa </a:t>
            </a:r>
            <a:r>
              <a:rPr lang="fr-FR" dirty="0" err="1" smtClean="0"/>
              <a:t>spesso</a:t>
            </a:r>
            <a:r>
              <a:rPr lang="fr-FR" dirty="0" smtClean="0"/>
              <a:t> </a:t>
            </a:r>
            <a:r>
              <a:rPr lang="fr-FR" dirty="0" err="1" smtClean="0"/>
              <a:t>fare</a:t>
            </a:r>
            <a:r>
              <a:rPr lang="fr-FR" dirty="0" smtClean="0"/>
              <a:t> </a:t>
            </a:r>
            <a:r>
              <a:rPr lang="fr-FR" dirty="0" err="1" smtClean="0"/>
              <a:t>riferimento</a:t>
            </a:r>
            <a:r>
              <a:rPr lang="fr-FR" dirty="0" smtClean="0"/>
              <a:t> </a:t>
            </a:r>
            <a:r>
              <a:rPr lang="fr-FR" dirty="0" err="1" smtClean="0"/>
              <a:t>all’arco</a:t>
            </a:r>
            <a:r>
              <a:rPr lang="fr-FR" dirty="0" smtClean="0"/>
              <a:t> temporale </a:t>
            </a:r>
            <a:r>
              <a:rPr lang="fr-FR" dirty="0" err="1" smtClean="0"/>
              <a:t>preso</a:t>
            </a:r>
            <a:r>
              <a:rPr lang="fr-FR" dirty="0" smtClean="0"/>
              <a:t> in </a:t>
            </a:r>
            <a:r>
              <a:rPr lang="fr-FR" dirty="0" err="1" smtClean="0"/>
              <a:t>conto</a:t>
            </a:r>
            <a:r>
              <a:rPr lang="fr-FR" dirty="0" smtClean="0"/>
              <a:t> </a:t>
            </a:r>
            <a:r>
              <a:rPr lang="fr-FR" dirty="0" err="1" smtClean="0"/>
              <a:t>nell’analisi</a:t>
            </a:r>
            <a:r>
              <a:rPr lang="fr-FR" dirty="0" smtClean="0"/>
              <a:t>. 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proposito</a:t>
            </a:r>
            <a:r>
              <a:rPr lang="fr-FR" dirty="0" smtClean="0"/>
              <a:t>, si fa la </a:t>
            </a:r>
            <a:r>
              <a:rPr lang="fr-FR" dirty="0" err="1" smtClean="0"/>
              <a:t>seguente</a:t>
            </a:r>
            <a:r>
              <a:rPr lang="fr-FR" dirty="0" smtClean="0"/>
              <a:t> </a:t>
            </a:r>
            <a:r>
              <a:rPr lang="fr-FR" dirty="0" err="1" smtClean="0"/>
              <a:t>distinzione</a:t>
            </a:r>
            <a:r>
              <a:rPr lang="fr-FR" dirty="0" smtClean="0"/>
              <a:t>:</a:t>
            </a:r>
          </a:p>
          <a:p>
            <a:pPr algn="just"/>
            <a:r>
              <a:rPr lang="fr-FR" b="1" dirty="0" err="1" smtClean="0"/>
              <a:t>Breve</a:t>
            </a:r>
            <a:r>
              <a:rPr lang="fr-FR" b="1" dirty="0" smtClean="0"/>
              <a:t> termine</a:t>
            </a:r>
            <a:r>
              <a:rPr lang="fr-FR" dirty="0" smtClean="0"/>
              <a:t>.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nominali</a:t>
            </a:r>
            <a:r>
              <a:rPr lang="fr-FR" dirty="0" smtClean="0"/>
              <a:t>, </a:t>
            </a:r>
            <a:r>
              <a:rPr lang="fr-FR" dirty="0" err="1" smtClean="0"/>
              <a:t>inclusi</a:t>
            </a:r>
            <a:r>
              <a:rPr lang="fr-FR" dirty="0" smtClean="0"/>
              <a:t> </a:t>
            </a:r>
            <a:r>
              <a:rPr lang="fr-FR" dirty="0" err="1" smtClean="0"/>
              <a:t>quelli</a:t>
            </a:r>
            <a:r>
              <a:rPr lang="fr-FR" dirty="0" smtClean="0"/>
              <a:t> dei </a:t>
            </a:r>
            <a:r>
              <a:rPr lang="fr-FR" dirty="0" err="1" smtClean="0"/>
              <a:t>fattori</a:t>
            </a:r>
            <a:r>
              <a:rPr lang="fr-FR" dirty="0" smtClean="0"/>
              <a:t> di </a:t>
            </a:r>
            <a:r>
              <a:rPr lang="fr-FR" dirty="0" err="1" smtClean="0"/>
              <a:t>produzione</a:t>
            </a:r>
            <a:r>
              <a:rPr lang="fr-FR" dirty="0" smtClean="0"/>
              <a:t> (</a:t>
            </a:r>
            <a:r>
              <a:rPr lang="fr-FR" dirty="0" err="1" smtClean="0"/>
              <a:t>salari</a:t>
            </a:r>
            <a:r>
              <a:rPr lang="fr-FR" dirty="0" smtClean="0"/>
              <a:t>, </a:t>
            </a:r>
            <a:r>
              <a:rPr lang="fr-FR" dirty="0" err="1" smtClean="0"/>
              <a:t>affitti</a:t>
            </a:r>
            <a:r>
              <a:rPr lang="fr-FR" dirty="0" smtClean="0"/>
              <a:t>, etc.), sono </a:t>
            </a:r>
            <a:r>
              <a:rPr lang="fr-FR" dirty="0" err="1" smtClean="0"/>
              <a:t>rigidi</a:t>
            </a:r>
            <a:r>
              <a:rPr lang="fr-FR" dirty="0" smtClean="0"/>
              <a:t> e non vi è </a:t>
            </a:r>
            <a:r>
              <a:rPr lang="fr-FR" dirty="0" err="1" smtClean="0"/>
              <a:t>accumulazione</a:t>
            </a:r>
            <a:r>
              <a:rPr lang="fr-FR" dirty="0" smtClean="0"/>
              <a:t> di capitale (</a:t>
            </a:r>
            <a:r>
              <a:rPr lang="fr-FR" dirty="0" err="1" smtClean="0"/>
              <a:t>macchinari</a:t>
            </a:r>
            <a:r>
              <a:rPr lang="fr-FR" dirty="0" smtClean="0"/>
              <a:t>, </a:t>
            </a:r>
            <a:r>
              <a:rPr lang="fr-FR" dirty="0" err="1" smtClean="0"/>
              <a:t>edifici</a:t>
            </a:r>
            <a:r>
              <a:rPr lang="fr-FR" dirty="0" smtClean="0"/>
              <a:t>, etc.). L’</a:t>
            </a:r>
            <a:r>
              <a:rPr lang="fr-FR" dirty="0" err="1" smtClean="0"/>
              <a:t>aggiustamento</a:t>
            </a:r>
            <a:r>
              <a:rPr lang="fr-FR" dirty="0" smtClean="0"/>
              <a:t> verso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avviene</a:t>
            </a:r>
            <a:r>
              <a:rPr lang="fr-FR" dirty="0" smtClean="0"/>
              <a:t> per mezzo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delle </a:t>
            </a:r>
            <a:r>
              <a:rPr lang="fr-FR" dirty="0" err="1" smtClean="0"/>
              <a:t>quantità</a:t>
            </a:r>
            <a:endParaRPr lang="fr-FR" dirty="0" smtClean="0"/>
          </a:p>
          <a:p>
            <a:pPr algn="just"/>
            <a:r>
              <a:rPr lang="fr-FR" b="1" dirty="0" smtClean="0"/>
              <a:t>Medio termine</a:t>
            </a:r>
            <a:r>
              <a:rPr lang="fr-FR" dirty="0" smtClean="0"/>
              <a:t>. </a:t>
            </a:r>
            <a:r>
              <a:rPr lang="fr-FR" dirty="0"/>
              <a:t>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nominali</a:t>
            </a:r>
            <a:r>
              <a:rPr lang="fr-FR" dirty="0"/>
              <a:t>, </a:t>
            </a:r>
            <a:r>
              <a:rPr lang="fr-FR" dirty="0" err="1"/>
              <a:t>inclusi</a:t>
            </a:r>
            <a:r>
              <a:rPr lang="fr-FR" dirty="0"/>
              <a:t> </a:t>
            </a:r>
            <a:r>
              <a:rPr lang="fr-FR" dirty="0" err="1"/>
              <a:t>quelli</a:t>
            </a:r>
            <a:r>
              <a:rPr lang="fr-FR" dirty="0"/>
              <a:t> dei </a:t>
            </a:r>
            <a:r>
              <a:rPr lang="fr-FR" dirty="0" err="1"/>
              <a:t>fattori</a:t>
            </a:r>
            <a:r>
              <a:rPr lang="fr-FR" dirty="0"/>
              <a:t> di </a:t>
            </a:r>
            <a:r>
              <a:rPr lang="fr-FR" dirty="0" err="1"/>
              <a:t>produzione</a:t>
            </a:r>
            <a:r>
              <a:rPr lang="fr-FR" dirty="0"/>
              <a:t>, sono </a:t>
            </a:r>
            <a:r>
              <a:rPr lang="fr-FR" dirty="0" err="1" smtClean="0"/>
              <a:t>flessibili</a:t>
            </a:r>
            <a:r>
              <a:rPr lang="fr-FR" dirty="0" smtClean="0"/>
              <a:t> ma </a:t>
            </a:r>
            <a:r>
              <a:rPr lang="fr-FR" dirty="0"/>
              <a:t>non vi è </a:t>
            </a:r>
            <a:r>
              <a:rPr lang="fr-FR" dirty="0" err="1"/>
              <a:t>accumulazione</a:t>
            </a:r>
            <a:r>
              <a:rPr lang="fr-FR" dirty="0"/>
              <a:t> di </a:t>
            </a:r>
            <a:r>
              <a:rPr lang="fr-FR" dirty="0" smtClean="0"/>
              <a:t>capitale. </a:t>
            </a:r>
            <a:r>
              <a:rPr lang="fr-FR" dirty="0"/>
              <a:t>L’</a:t>
            </a:r>
            <a:r>
              <a:rPr lang="fr-FR" dirty="0" err="1"/>
              <a:t>aggiustamento</a:t>
            </a:r>
            <a:r>
              <a:rPr lang="fr-FR" dirty="0"/>
              <a:t> verso l’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avviene</a:t>
            </a:r>
            <a:r>
              <a:rPr lang="fr-FR" dirty="0"/>
              <a:t> per mezzo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variazione</a:t>
            </a:r>
            <a:r>
              <a:rPr lang="fr-FR" dirty="0"/>
              <a:t> </a:t>
            </a:r>
            <a:r>
              <a:rPr lang="fr-FR" dirty="0" smtClean="0"/>
              <a:t>dei </a:t>
            </a:r>
            <a:r>
              <a:rPr lang="fr-FR" dirty="0" err="1" smtClean="0"/>
              <a:t>prezzi</a:t>
            </a:r>
            <a:endParaRPr lang="fr-FR" dirty="0" smtClean="0"/>
          </a:p>
          <a:p>
            <a:pPr algn="just"/>
            <a:r>
              <a:rPr lang="fr-FR" b="1" dirty="0" err="1" smtClean="0"/>
              <a:t>Lungo</a:t>
            </a:r>
            <a:r>
              <a:rPr lang="fr-FR" b="1" dirty="0" smtClean="0"/>
              <a:t> termine</a:t>
            </a:r>
            <a:r>
              <a:rPr lang="fr-FR" dirty="0" smtClean="0"/>
              <a:t>. </a:t>
            </a:r>
            <a:r>
              <a:rPr lang="fr-FR" dirty="0"/>
              <a:t>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nominali</a:t>
            </a:r>
            <a:r>
              <a:rPr lang="fr-FR" dirty="0"/>
              <a:t>, </a:t>
            </a:r>
            <a:r>
              <a:rPr lang="fr-FR" dirty="0" err="1"/>
              <a:t>inclusi</a:t>
            </a:r>
            <a:r>
              <a:rPr lang="fr-FR" dirty="0"/>
              <a:t> </a:t>
            </a:r>
            <a:r>
              <a:rPr lang="fr-FR" dirty="0" err="1"/>
              <a:t>quelli</a:t>
            </a:r>
            <a:r>
              <a:rPr lang="fr-FR" dirty="0"/>
              <a:t> dei </a:t>
            </a:r>
            <a:r>
              <a:rPr lang="fr-FR" dirty="0" err="1"/>
              <a:t>fattori</a:t>
            </a:r>
            <a:r>
              <a:rPr lang="fr-FR" dirty="0"/>
              <a:t> di </a:t>
            </a:r>
            <a:r>
              <a:rPr lang="fr-FR" dirty="0" err="1"/>
              <a:t>produzione</a:t>
            </a:r>
            <a:r>
              <a:rPr lang="fr-FR" dirty="0"/>
              <a:t>, sono </a:t>
            </a:r>
            <a:r>
              <a:rPr lang="fr-FR" dirty="0" err="1" smtClean="0"/>
              <a:t>flessibili</a:t>
            </a:r>
            <a:r>
              <a:rPr lang="fr-FR" dirty="0" smtClean="0"/>
              <a:t> </a:t>
            </a:r>
            <a:r>
              <a:rPr lang="fr-FR" dirty="0"/>
              <a:t>e </a:t>
            </a:r>
            <a:r>
              <a:rPr lang="fr-FR" dirty="0" smtClean="0"/>
              <a:t>vi </a:t>
            </a:r>
            <a:r>
              <a:rPr lang="fr-FR" dirty="0"/>
              <a:t>è </a:t>
            </a:r>
            <a:r>
              <a:rPr lang="fr-FR" dirty="0" err="1"/>
              <a:t>accumulazione</a:t>
            </a:r>
            <a:r>
              <a:rPr lang="fr-FR" dirty="0"/>
              <a:t> di </a:t>
            </a:r>
            <a:r>
              <a:rPr lang="fr-FR" dirty="0" smtClean="0"/>
              <a:t>capitale. </a:t>
            </a:r>
            <a:r>
              <a:rPr lang="fr-FR" dirty="0"/>
              <a:t>L’</a:t>
            </a:r>
            <a:r>
              <a:rPr lang="fr-FR" dirty="0" err="1"/>
              <a:t>aggiustamento</a:t>
            </a:r>
            <a:r>
              <a:rPr lang="fr-FR" dirty="0"/>
              <a:t> verso l’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err="1"/>
              <a:t>avviene</a:t>
            </a:r>
            <a:r>
              <a:rPr lang="fr-FR" dirty="0"/>
              <a:t> per mezzo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variazione</a:t>
            </a:r>
            <a:r>
              <a:rPr lang="fr-FR" dirty="0"/>
              <a:t> dei </a:t>
            </a:r>
            <a:r>
              <a:rPr lang="fr-FR" dirty="0" err="1"/>
              <a:t>prezzi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14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Per il </a:t>
                </a:r>
                <a:r>
                  <a:rPr lang="fr-FR" dirty="0" err="1" smtClean="0"/>
                  <a:t>momento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avanziamo</a:t>
                </a:r>
                <a:r>
                  <a:rPr lang="fr-FR" dirty="0" smtClean="0"/>
                  <a:t> l’</a:t>
                </a:r>
                <a:r>
                  <a:rPr lang="fr-FR" dirty="0" err="1"/>
                  <a:t>i</a:t>
                </a:r>
                <a:r>
                  <a:rPr lang="fr-FR" dirty="0" err="1" smtClean="0"/>
                  <a:t>potesi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investimento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rappresenta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puramente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esogena</a:t>
                </a:r>
                <a:r>
                  <a:rPr lang="fr-FR" dirty="0" smtClean="0"/>
                  <a:t> (è </a:t>
                </a:r>
                <a:r>
                  <a:rPr lang="fr-FR" dirty="0" err="1" smtClean="0"/>
                  <a:t>stabilito</a:t>
                </a:r>
                <a:r>
                  <a:rPr lang="fr-FR" dirty="0" smtClean="0"/>
                  <a:t> dalle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sulla</a:t>
                </a:r>
                <a:r>
                  <a:rPr lang="fr-FR" dirty="0" smtClean="0"/>
                  <a:t> base dei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«</a:t>
                </a:r>
                <a:r>
                  <a:rPr lang="fr-FR" dirty="0" err="1" smtClean="0"/>
                  <a:t>umori</a:t>
                </a:r>
                <a:r>
                  <a:rPr lang="fr-FR" dirty="0" smtClean="0"/>
                  <a:t>» o «</a:t>
                </a:r>
                <a:r>
                  <a:rPr lang="fr-FR" dirty="0" err="1" smtClean="0"/>
                  <a:t>aspettive</a:t>
                </a:r>
                <a:r>
                  <a:rPr lang="fr-FR" dirty="0" smtClean="0"/>
                  <a:t>»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«</a:t>
                </a:r>
                <a:r>
                  <a:rPr lang="fr-FR" dirty="0" err="1" smtClean="0"/>
                  <a:t>spiriti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animali</a:t>
                </a:r>
                <a:r>
                  <a:rPr lang="fr-FR" dirty="0" smtClean="0"/>
                  <a:t>») 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G </a:t>
                </a:r>
                <a:r>
                  <a:rPr lang="fr-FR" dirty="0" err="1" smtClean="0"/>
                  <a:t>venga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liberamente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governo</a:t>
                </a:r>
                <a:r>
                  <a:rPr lang="fr-FR" dirty="0" smtClean="0"/>
                  <a:t>.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consumo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invece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𝐶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è la </a:t>
                </a:r>
                <a:r>
                  <a:rPr lang="fr-FR" dirty="0" err="1" smtClean="0"/>
                  <a:t>componente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autonoma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consumo</a:t>
                </a:r>
                <a:r>
                  <a:rPr lang="fr-FR" dirty="0" smtClean="0"/>
                  <a:t> e T sono le imposte al </a:t>
                </a:r>
                <a:r>
                  <a:rPr lang="fr-FR" dirty="0" err="1" smtClean="0"/>
                  <a:t>netto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trasferimenti</a:t>
                </a:r>
                <a:r>
                  <a:rPr lang="fr-FR" dirty="0" smtClean="0"/>
                  <a:t>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Y-T </a:t>
                </a:r>
                <a:r>
                  <a:rPr lang="fr-FR" dirty="0" err="1" smtClean="0"/>
                  <a:t>denota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disponibile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consumatori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costante</a:t>
                </a:r>
                <a:r>
                  <a:rPr lang="fr-FR" dirty="0" smtClean="0"/>
                  <a:t> c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compresa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zero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indica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propensione</a:t>
                </a:r>
                <a:r>
                  <a:rPr lang="fr-FR" dirty="0" smtClean="0"/>
                  <a:t> marginale al </a:t>
                </a:r>
                <a:r>
                  <a:rPr lang="fr-FR" dirty="0" err="1" smtClean="0"/>
                  <a:t>consumo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RIFERIMENTI BIBLIIOGRAFICI E COMPETENZE RICHIESTE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Libro di </a:t>
            </a:r>
            <a:r>
              <a:rPr lang="fr-FR" dirty="0" err="1" smtClean="0"/>
              <a:t>testo</a:t>
            </a:r>
            <a:r>
              <a:rPr lang="fr-FR" dirty="0" smtClean="0"/>
              <a:t>: </a:t>
            </a:r>
            <a:r>
              <a:rPr lang="fr-FR" dirty="0" err="1" smtClean="0"/>
              <a:t>Dominick</a:t>
            </a:r>
            <a:r>
              <a:rPr lang="fr-FR" dirty="0" smtClean="0"/>
              <a:t> Salvatore, «</a:t>
            </a:r>
            <a:r>
              <a:rPr lang="fr-FR" b="1" dirty="0" err="1" smtClean="0"/>
              <a:t>Economia</a:t>
            </a:r>
            <a:r>
              <a:rPr lang="fr-FR" b="1" dirty="0" smtClean="0"/>
              <a:t> </a:t>
            </a:r>
            <a:r>
              <a:rPr lang="fr-FR" b="1" dirty="0" err="1" smtClean="0"/>
              <a:t>monetaria</a:t>
            </a:r>
            <a:r>
              <a:rPr lang="fr-FR" b="1" dirty="0" smtClean="0"/>
              <a:t> </a:t>
            </a:r>
            <a:r>
              <a:rPr lang="fr-FR" b="1" dirty="0" err="1" smtClean="0"/>
              <a:t>internazionale</a:t>
            </a:r>
            <a:r>
              <a:rPr lang="fr-FR" b="1" dirty="0" smtClean="0"/>
              <a:t>. </a:t>
            </a:r>
            <a:r>
              <a:rPr lang="fr-FR" b="1" dirty="0" err="1" smtClean="0"/>
              <a:t>Macroeconomia</a:t>
            </a:r>
            <a:r>
              <a:rPr lang="fr-FR" b="1" dirty="0" smtClean="0"/>
              <a:t> in </a:t>
            </a:r>
            <a:r>
              <a:rPr lang="fr-FR" b="1" dirty="0" err="1" smtClean="0"/>
              <a:t>economie</a:t>
            </a:r>
            <a:r>
              <a:rPr lang="fr-FR" b="1" dirty="0" smtClean="0"/>
              <a:t> aperte</a:t>
            </a:r>
            <a:r>
              <a:rPr lang="fr-FR" dirty="0" smtClean="0"/>
              <a:t>», ETAS, 2008</a:t>
            </a:r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corso delle </a:t>
            </a:r>
            <a:r>
              <a:rPr lang="fr-FR" dirty="0" err="1" smtClean="0"/>
              <a:t>lezioni</a:t>
            </a:r>
            <a:r>
              <a:rPr lang="fr-FR" dirty="0" smtClean="0"/>
              <a:t> </a:t>
            </a:r>
            <a:r>
              <a:rPr lang="fr-FR" dirty="0" err="1" smtClean="0"/>
              <a:t>verranno</a:t>
            </a:r>
            <a:r>
              <a:rPr lang="fr-FR" dirty="0" smtClean="0"/>
              <a:t> </a:t>
            </a:r>
            <a:r>
              <a:rPr lang="fr-FR" dirty="0" err="1" smtClean="0"/>
              <a:t>suggerite</a:t>
            </a:r>
            <a:r>
              <a:rPr lang="fr-FR" dirty="0" smtClean="0"/>
              <a:t> </a:t>
            </a:r>
            <a:r>
              <a:rPr lang="fr-FR" dirty="0" err="1" smtClean="0"/>
              <a:t>ulteriori</a:t>
            </a:r>
            <a:r>
              <a:rPr lang="fr-FR" dirty="0" smtClean="0"/>
              <a:t> </a:t>
            </a:r>
            <a:r>
              <a:rPr lang="fr-FR" dirty="0" err="1" smtClean="0"/>
              <a:t>letture</a:t>
            </a:r>
            <a:r>
              <a:rPr lang="fr-FR" dirty="0" smtClean="0"/>
              <a:t> </a:t>
            </a:r>
            <a:r>
              <a:rPr lang="fr-FR" dirty="0" err="1" smtClean="0"/>
              <a:t>integrative</a:t>
            </a:r>
            <a:endParaRPr lang="fr-FR" dirty="0" smtClean="0"/>
          </a:p>
          <a:p>
            <a:pPr algn="just"/>
            <a:r>
              <a:rPr lang="fr-FR" dirty="0" err="1" smtClean="0"/>
              <a:t>Competenze</a:t>
            </a:r>
            <a:r>
              <a:rPr lang="fr-FR" dirty="0" smtClean="0"/>
              <a:t> </a:t>
            </a:r>
            <a:r>
              <a:rPr lang="fr-FR" dirty="0" err="1" smtClean="0"/>
              <a:t>richieste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 err="1" smtClean="0"/>
              <a:t>Conoscenza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acroeconomia</a:t>
            </a:r>
            <a:r>
              <a:rPr lang="fr-FR" dirty="0" smtClean="0"/>
              <a:t> di base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aperta</a:t>
            </a:r>
            <a:r>
              <a:rPr lang="fr-FR" dirty="0" smtClean="0"/>
              <a:t>. </a:t>
            </a:r>
            <a:r>
              <a:rPr lang="fr-FR" dirty="0" err="1" smtClean="0"/>
              <a:t>Conoscenza</a:t>
            </a:r>
            <a:r>
              <a:rPr lang="fr-FR" dirty="0" smtClean="0"/>
              <a:t> di base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strumenti</a:t>
            </a:r>
            <a:r>
              <a:rPr lang="fr-FR" dirty="0" smtClean="0"/>
              <a:t> </a:t>
            </a:r>
            <a:r>
              <a:rPr lang="fr-FR" dirty="0" err="1" smtClean="0"/>
              <a:t>dell’algebra</a:t>
            </a:r>
            <a:r>
              <a:rPr lang="fr-FR" dirty="0" smtClean="0"/>
              <a:t>,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geometria</a:t>
            </a:r>
            <a:r>
              <a:rPr lang="fr-FR" dirty="0" smtClean="0"/>
              <a:t> </a:t>
            </a:r>
            <a:r>
              <a:rPr lang="fr-FR" dirty="0" err="1" smtClean="0"/>
              <a:t>piana</a:t>
            </a:r>
            <a:r>
              <a:rPr lang="fr-FR" dirty="0" smtClean="0"/>
              <a:t> 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calcolo</a:t>
            </a:r>
            <a:r>
              <a:rPr lang="fr-FR" dirty="0" smtClean="0"/>
              <a:t> </a:t>
            </a:r>
            <a:r>
              <a:rPr lang="fr-FR" dirty="0" err="1" smtClean="0"/>
              <a:t>differenziale</a:t>
            </a:r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dirty="0"/>
              <a:t>Per </a:t>
            </a:r>
            <a:r>
              <a:rPr lang="fr-FR" dirty="0" err="1"/>
              <a:t>capire</a:t>
            </a:r>
            <a:r>
              <a:rPr lang="fr-FR" dirty="0"/>
              <a:t> </a:t>
            </a:r>
            <a:r>
              <a:rPr lang="fr-FR" dirty="0" err="1"/>
              <a:t>brevemente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 smtClean="0"/>
              <a:t>contesto</a:t>
            </a:r>
            <a:r>
              <a:rPr lang="fr-FR" dirty="0" smtClean="0"/>
              <a:t> </a:t>
            </a:r>
            <a:r>
              <a:rPr lang="fr-FR" dirty="0" err="1"/>
              <a:t>macroeconomico</a:t>
            </a:r>
            <a:r>
              <a:rPr lang="fr-FR" dirty="0"/>
              <a:t> </a:t>
            </a:r>
            <a:r>
              <a:rPr lang="fr-FR" dirty="0" err="1"/>
              <a:t>chiuso</a:t>
            </a:r>
            <a:r>
              <a:rPr lang="fr-FR" dirty="0"/>
              <a:t>, si </a:t>
            </a:r>
            <a:r>
              <a:rPr lang="fr-FR" dirty="0" err="1"/>
              <a:t>ricordi</a:t>
            </a:r>
            <a:r>
              <a:rPr lang="fr-FR" dirty="0"/>
              <a:t> l’</a:t>
            </a:r>
            <a:r>
              <a:rPr lang="fr-FR" dirty="0" err="1"/>
              <a:t>equazione</a:t>
            </a:r>
            <a:r>
              <a:rPr lang="fr-FR" dirty="0"/>
              <a:t> </a:t>
            </a:r>
            <a:r>
              <a:rPr lang="fr-FR" dirty="0" err="1"/>
              <a:t>contabile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permette di </a:t>
            </a:r>
            <a:r>
              <a:rPr lang="fr-FR" dirty="0" err="1"/>
              <a:t>stabilire</a:t>
            </a:r>
            <a:r>
              <a:rPr lang="fr-FR" dirty="0"/>
              <a:t> il </a:t>
            </a:r>
            <a:r>
              <a:rPr lang="fr-FR" dirty="0" err="1"/>
              <a:t>livello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reddito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:</a:t>
            </a:r>
          </a:p>
          <a:p>
            <a:pPr marL="0" indent="0" algn="just">
              <a:buNone/>
            </a:pPr>
            <a:r>
              <a:rPr lang="fr-FR" dirty="0"/>
              <a:t>                                            </a:t>
            </a:r>
            <a:r>
              <a:rPr lang="fr-FR" dirty="0" smtClean="0"/>
              <a:t>          </a:t>
            </a:r>
            <a:r>
              <a:rPr lang="fr-FR" dirty="0"/>
              <a:t>Y=C+I+G</a:t>
            </a:r>
          </a:p>
          <a:p>
            <a:pPr marL="0" indent="0" algn="just">
              <a:buNone/>
            </a:pPr>
            <a:r>
              <a:rPr lang="fr-FR" dirty="0" err="1"/>
              <a:t>dove</a:t>
            </a:r>
            <a:r>
              <a:rPr lang="fr-FR" dirty="0"/>
              <a:t> Y è il </a:t>
            </a:r>
            <a:r>
              <a:rPr lang="fr-FR" dirty="0" err="1"/>
              <a:t>reddito</a:t>
            </a:r>
            <a:r>
              <a:rPr lang="fr-FR" dirty="0"/>
              <a:t> </a:t>
            </a:r>
            <a:r>
              <a:rPr lang="fr-FR" dirty="0" err="1"/>
              <a:t>reale</a:t>
            </a:r>
            <a:r>
              <a:rPr lang="fr-FR" dirty="0"/>
              <a:t> (PIL), </a:t>
            </a:r>
            <a:r>
              <a:rPr lang="fr-FR" dirty="0" err="1"/>
              <a:t>ossia</a:t>
            </a:r>
            <a:r>
              <a:rPr lang="fr-FR" dirty="0"/>
              <a:t> la </a:t>
            </a:r>
            <a:r>
              <a:rPr lang="fr-FR" dirty="0" err="1"/>
              <a:t>quantità</a:t>
            </a:r>
            <a:r>
              <a:rPr lang="fr-FR" dirty="0"/>
              <a:t> </a:t>
            </a:r>
            <a:r>
              <a:rPr lang="fr-FR" dirty="0" err="1"/>
              <a:t>aggregata</a:t>
            </a:r>
            <a:r>
              <a:rPr lang="fr-FR" dirty="0"/>
              <a:t> di tutti i </a:t>
            </a:r>
            <a:r>
              <a:rPr lang="fr-FR" dirty="0" err="1"/>
              <a:t>beni</a:t>
            </a:r>
            <a:r>
              <a:rPr lang="fr-FR" dirty="0"/>
              <a:t> e </a:t>
            </a:r>
            <a:r>
              <a:rPr lang="fr-FR" dirty="0" err="1"/>
              <a:t>servizi</a:t>
            </a:r>
            <a:r>
              <a:rPr lang="fr-FR" dirty="0"/>
              <a:t> </a:t>
            </a:r>
            <a:r>
              <a:rPr lang="fr-FR" dirty="0" err="1"/>
              <a:t>finali</a:t>
            </a:r>
            <a:r>
              <a:rPr lang="fr-FR" dirty="0"/>
              <a:t> </a:t>
            </a:r>
            <a:r>
              <a:rPr lang="fr-FR" dirty="0" err="1"/>
              <a:t>prodotti</a:t>
            </a:r>
            <a:r>
              <a:rPr lang="fr-FR" dirty="0"/>
              <a:t> da un </a:t>
            </a:r>
            <a:r>
              <a:rPr lang="fr-FR" dirty="0" err="1"/>
              <a:t>paese</a:t>
            </a:r>
            <a:r>
              <a:rPr lang="fr-FR" dirty="0"/>
              <a:t> in un </a:t>
            </a:r>
            <a:r>
              <a:rPr lang="fr-FR" dirty="0" err="1"/>
              <a:t>certo</a:t>
            </a:r>
            <a:r>
              <a:rPr lang="fr-FR" dirty="0"/>
              <a:t> lasso di tempo (un </a:t>
            </a:r>
            <a:r>
              <a:rPr lang="fr-FR" dirty="0" err="1"/>
              <a:t>anno</a:t>
            </a:r>
            <a:r>
              <a:rPr lang="fr-FR" dirty="0"/>
              <a:t>, un trimestre, …), C è il </a:t>
            </a:r>
            <a:r>
              <a:rPr lang="fr-FR" dirty="0" err="1"/>
              <a:t>consumo</a:t>
            </a:r>
            <a:r>
              <a:rPr lang="fr-FR" dirty="0"/>
              <a:t> </a:t>
            </a:r>
            <a:r>
              <a:rPr lang="fr-FR" dirty="0" err="1"/>
              <a:t>aggregato</a:t>
            </a:r>
            <a:r>
              <a:rPr lang="fr-FR" dirty="0"/>
              <a:t> </a:t>
            </a:r>
            <a:r>
              <a:rPr lang="fr-FR" dirty="0" err="1"/>
              <a:t>relativo</a:t>
            </a:r>
            <a:r>
              <a:rPr lang="fr-FR" dirty="0"/>
              <a:t> allo </a:t>
            </a:r>
            <a:r>
              <a:rPr lang="fr-FR" dirty="0" err="1"/>
              <a:t>stesso</a:t>
            </a:r>
            <a:r>
              <a:rPr lang="fr-FR" dirty="0"/>
              <a:t> lasso di tempo, </a:t>
            </a:r>
            <a:r>
              <a:rPr lang="fr-FR" dirty="0" err="1"/>
              <a:t>mentre</a:t>
            </a:r>
            <a:r>
              <a:rPr lang="fr-FR" dirty="0"/>
              <a:t> I </a:t>
            </a:r>
            <a:r>
              <a:rPr lang="fr-FR" dirty="0" err="1"/>
              <a:t>rappresenta</a:t>
            </a:r>
            <a:r>
              <a:rPr lang="fr-FR" dirty="0"/>
              <a:t> l’</a:t>
            </a:r>
            <a:r>
              <a:rPr lang="fr-FR" dirty="0" err="1"/>
              <a:t>investimento</a:t>
            </a:r>
            <a:r>
              <a:rPr lang="fr-FR" dirty="0"/>
              <a:t> </a:t>
            </a:r>
            <a:r>
              <a:rPr lang="fr-FR" dirty="0" err="1" smtClean="0"/>
              <a:t>aggregato</a:t>
            </a:r>
            <a:r>
              <a:rPr lang="fr-FR" dirty="0" smtClean="0"/>
              <a:t> </a:t>
            </a:r>
            <a:r>
              <a:rPr lang="fr-FR" dirty="0"/>
              <a:t>e G la </a:t>
            </a:r>
            <a:r>
              <a:rPr lang="fr-FR" dirty="0" err="1"/>
              <a:t>spesa</a:t>
            </a:r>
            <a:r>
              <a:rPr lang="fr-FR" dirty="0"/>
              <a:t> </a:t>
            </a:r>
            <a:r>
              <a:rPr lang="fr-FR" dirty="0" err="1"/>
              <a:t>pubblica</a:t>
            </a:r>
            <a:r>
              <a:rPr lang="fr-FR" dirty="0"/>
              <a:t>, </a:t>
            </a:r>
            <a:r>
              <a:rPr lang="fr-FR" dirty="0" err="1"/>
              <a:t>sempre</a:t>
            </a:r>
            <a:r>
              <a:rPr lang="fr-FR" dirty="0"/>
              <a:t> in </a:t>
            </a:r>
            <a:r>
              <a:rPr lang="fr-FR" dirty="0" err="1"/>
              <a:t>riferimento</a:t>
            </a:r>
            <a:r>
              <a:rPr lang="fr-FR" dirty="0"/>
              <a:t> allo </a:t>
            </a:r>
            <a:r>
              <a:rPr lang="fr-FR" dirty="0" err="1"/>
              <a:t>stesso</a:t>
            </a:r>
            <a:r>
              <a:rPr lang="fr-FR" dirty="0"/>
              <a:t> lasso di tempo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vi </a:t>
            </a:r>
            <a:r>
              <a:rPr lang="fr-FR" dirty="0" err="1" smtClean="0"/>
              <a:t>siano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invenduti</a:t>
            </a:r>
            <a:r>
              <a:rPr lang="fr-FR" dirty="0" smtClean="0"/>
              <a:t>, </a:t>
            </a:r>
            <a:r>
              <a:rPr lang="fr-FR" dirty="0" err="1" smtClean="0"/>
              <a:t>questi</a:t>
            </a:r>
            <a:r>
              <a:rPr lang="fr-FR" dirty="0" smtClean="0"/>
              <a:t> </a:t>
            </a:r>
            <a:r>
              <a:rPr lang="fr-FR" dirty="0" err="1" smtClean="0"/>
              <a:t>vanno</a:t>
            </a:r>
            <a:r>
              <a:rPr lang="fr-FR" dirty="0" smtClean="0"/>
              <a:t> ad </a:t>
            </a:r>
            <a:r>
              <a:rPr lang="fr-FR" dirty="0" err="1" smtClean="0"/>
              <a:t>incrementare</a:t>
            </a:r>
            <a:r>
              <a:rPr lang="fr-FR" dirty="0" smtClean="0"/>
              <a:t> le </a:t>
            </a:r>
            <a:r>
              <a:rPr lang="fr-FR" dirty="0" err="1" smtClean="0"/>
              <a:t>scorte</a:t>
            </a:r>
            <a:r>
              <a:rPr lang="fr-FR" dirty="0" smtClean="0"/>
              <a:t> delle </a:t>
            </a:r>
            <a:r>
              <a:rPr lang="fr-FR" dirty="0" err="1" smtClean="0"/>
              <a:t>imprese</a:t>
            </a:r>
            <a:r>
              <a:rPr lang="fr-FR" dirty="0" smtClean="0"/>
              <a:t> e </a:t>
            </a:r>
            <a:r>
              <a:rPr lang="fr-FR" dirty="0" err="1" smtClean="0"/>
              <a:t>vengono</a:t>
            </a:r>
            <a:r>
              <a:rPr lang="fr-FR" dirty="0" smtClean="0"/>
              <a:t> </a:t>
            </a:r>
            <a:r>
              <a:rPr lang="fr-FR" dirty="0" err="1" smtClean="0"/>
              <a:t>contabilizzati</a:t>
            </a:r>
            <a:r>
              <a:rPr lang="fr-FR" dirty="0" smtClean="0"/>
              <a:t> fra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investimenti</a:t>
            </a:r>
            <a:r>
              <a:rPr lang="fr-FR" dirty="0" smtClean="0"/>
              <a:t> I, </a:t>
            </a:r>
            <a:r>
              <a:rPr lang="fr-FR" dirty="0" err="1" smtClean="0"/>
              <a:t>seppure</a:t>
            </a:r>
            <a:r>
              <a:rPr lang="fr-FR" dirty="0" smtClean="0"/>
              <a:t> </a:t>
            </a:r>
            <a:r>
              <a:rPr lang="fr-FR" dirty="0" err="1" smtClean="0"/>
              <a:t>siano</a:t>
            </a:r>
            <a:r>
              <a:rPr lang="fr-FR" dirty="0" smtClean="0"/>
              <a:t> di </a:t>
            </a:r>
            <a:r>
              <a:rPr lang="fr-FR" dirty="0" err="1" smtClean="0"/>
              <a:t>natura</a:t>
            </a:r>
            <a:r>
              <a:rPr lang="fr-FR" dirty="0" smtClean="0"/>
              <a:t> </a:t>
            </a:r>
            <a:r>
              <a:rPr lang="fr-FR" dirty="0" err="1" smtClean="0"/>
              <a:t>involontaria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  <a:r>
              <a:rPr lang="fr-FR" dirty="0" err="1"/>
              <a:t>Osserviamo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smtClean="0"/>
              <a:t>le </a:t>
            </a:r>
            <a:r>
              <a:rPr lang="fr-FR" dirty="0" err="1"/>
              <a:t>variabili</a:t>
            </a:r>
            <a:r>
              <a:rPr lang="fr-FR" dirty="0"/>
              <a:t> </a:t>
            </a:r>
            <a:r>
              <a:rPr lang="fr-FR" dirty="0" err="1" smtClean="0"/>
              <a:t>sopra</a:t>
            </a:r>
            <a:r>
              <a:rPr lang="fr-FR" dirty="0" smtClean="0"/>
              <a:t> </a:t>
            </a:r>
            <a:r>
              <a:rPr lang="fr-FR" dirty="0" err="1" smtClean="0"/>
              <a:t>considerate</a:t>
            </a:r>
            <a:r>
              <a:rPr lang="fr-FR" dirty="0" smtClean="0"/>
              <a:t> </a:t>
            </a:r>
            <a:r>
              <a:rPr lang="fr-FR" dirty="0" err="1" smtClean="0"/>
              <a:t>rappresentano</a:t>
            </a:r>
            <a:r>
              <a:rPr lang="fr-FR" dirty="0" smtClean="0"/>
              <a:t> </a:t>
            </a:r>
            <a:r>
              <a:rPr lang="fr-FR" dirty="0"/>
              <a:t>dei </a:t>
            </a:r>
            <a:r>
              <a:rPr lang="fr-FR" dirty="0" smtClean="0"/>
              <a:t>«</a:t>
            </a:r>
            <a:r>
              <a:rPr lang="fr-FR" b="1" dirty="0" err="1" smtClean="0"/>
              <a:t>flussi</a:t>
            </a:r>
            <a:r>
              <a:rPr lang="fr-FR" dirty="0" smtClean="0"/>
              <a:t>» </a:t>
            </a:r>
            <a:r>
              <a:rPr lang="fr-FR" dirty="0" err="1"/>
              <a:t>ossia</a:t>
            </a:r>
            <a:r>
              <a:rPr lang="fr-FR" dirty="0"/>
              <a:t> si </a:t>
            </a:r>
            <a:r>
              <a:rPr lang="fr-FR" dirty="0" err="1"/>
              <a:t>calcolano</a:t>
            </a:r>
            <a:r>
              <a:rPr lang="fr-FR" dirty="0"/>
              <a:t> in </a:t>
            </a:r>
            <a:r>
              <a:rPr lang="fr-FR" dirty="0" err="1"/>
              <a:t>riferimento</a:t>
            </a:r>
            <a:r>
              <a:rPr lang="fr-FR" dirty="0"/>
              <a:t> ad un lasso di tempo e si </a:t>
            </a:r>
            <a:r>
              <a:rPr lang="fr-FR" dirty="0" err="1" smtClean="0"/>
              <a:t>contrappongono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variabili</a:t>
            </a:r>
            <a:r>
              <a:rPr lang="fr-FR" dirty="0" smtClean="0"/>
              <a:t> «</a:t>
            </a:r>
            <a:r>
              <a:rPr lang="fr-FR" b="1" dirty="0" smtClean="0"/>
              <a:t>stock</a:t>
            </a:r>
            <a:r>
              <a:rPr lang="fr-FR" dirty="0" smtClean="0"/>
              <a:t>»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invece</a:t>
            </a:r>
            <a:r>
              <a:rPr lang="fr-FR" dirty="0"/>
              <a:t> si </a:t>
            </a:r>
            <a:r>
              <a:rPr lang="fr-FR" dirty="0" err="1"/>
              <a:t>calcolano</a:t>
            </a:r>
            <a:r>
              <a:rPr lang="fr-FR" dirty="0"/>
              <a:t> in </a:t>
            </a:r>
            <a:r>
              <a:rPr lang="fr-FR" dirty="0" err="1"/>
              <a:t>riferimento</a:t>
            </a:r>
            <a:r>
              <a:rPr lang="fr-FR" dirty="0"/>
              <a:t> ad un </a:t>
            </a:r>
            <a:r>
              <a:rPr lang="fr-FR" dirty="0" err="1"/>
              <a:t>preciso</a:t>
            </a:r>
            <a:r>
              <a:rPr lang="fr-FR" dirty="0"/>
              <a:t> </a:t>
            </a:r>
            <a:r>
              <a:rPr lang="fr-FR" dirty="0" err="1"/>
              <a:t>istante</a:t>
            </a:r>
            <a:r>
              <a:rPr lang="fr-FR" dirty="0"/>
              <a:t> (ad </a:t>
            </a:r>
            <a:r>
              <a:rPr lang="fr-FR" dirty="0" err="1"/>
              <a:t>esempio</a:t>
            </a:r>
            <a:r>
              <a:rPr lang="fr-FR" dirty="0"/>
              <a:t> il </a:t>
            </a:r>
            <a:r>
              <a:rPr lang="fr-FR" dirty="0" err="1"/>
              <a:t>patrimonio</a:t>
            </a:r>
            <a:r>
              <a:rPr lang="fr-FR" dirty="0"/>
              <a:t> </a:t>
            </a:r>
            <a:r>
              <a:rPr lang="fr-FR" dirty="0" err="1"/>
              <a:t>immobiliare</a:t>
            </a:r>
            <a:r>
              <a:rPr lang="fr-FR" dirty="0"/>
              <a:t> o </a:t>
            </a:r>
            <a:r>
              <a:rPr lang="fr-FR" dirty="0" err="1"/>
              <a:t>finanziario</a:t>
            </a:r>
            <a:r>
              <a:rPr lang="fr-FR" dirty="0"/>
              <a:t> in data 31/12/2019</a:t>
            </a:r>
            <a:r>
              <a:rPr lang="fr-FR"/>
              <a:t>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3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identità</a:t>
            </a:r>
            <a:r>
              <a:rPr lang="fr-FR" dirty="0" smtClean="0"/>
              <a:t> </a:t>
            </a:r>
            <a:r>
              <a:rPr lang="fr-FR" dirty="0" err="1" smtClean="0"/>
              <a:t>contabile</a:t>
            </a:r>
            <a:r>
              <a:rPr lang="fr-FR" dirty="0" smtClean="0"/>
              <a:t> Y=C+I+G </a:t>
            </a:r>
            <a:r>
              <a:rPr lang="fr-FR" dirty="0" err="1" smtClean="0"/>
              <a:t>sta</a:t>
            </a:r>
            <a:r>
              <a:rPr lang="fr-FR" dirty="0" smtClean="0"/>
              <a:t> ad </a:t>
            </a:r>
            <a:r>
              <a:rPr lang="fr-FR" dirty="0" err="1" smtClean="0"/>
              <a:t>indicare</a:t>
            </a:r>
            <a:r>
              <a:rPr lang="fr-FR" dirty="0" smtClean="0"/>
              <a:t> </a:t>
            </a:r>
            <a:r>
              <a:rPr lang="fr-FR" dirty="0" err="1" smtClean="0"/>
              <a:t>semplicemente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 è in parte </a:t>
            </a:r>
            <a:r>
              <a:rPr lang="fr-FR" dirty="0" err="1" smtClean="0"/>
              <a:t>consumata</a:t>
            </a:r>
            <a:r>
              <a:rPr lang="fr-FR" dirty="0" smtClean="0"/>
              <a:t> dalle </a:t>
            </a:r>
            <a:r>
              <a:rPr lang="fr-FR" dirty="0" err="1" smtClean="0"/>
              <a:t>famiglie</a:t>
            </a:r>
            <a:r>
              <a:rPr lang="fr-FR" dirty="0" smtClean="0"/>
              <a:t>, in parte </a:t>
            </a:r>
            <a:r>
              <a:rPr lang="fr-FR" dirty="0" err="1" smtClean="0"/>
              <a:t>investita</a:t>
            </a:r>
            <a:r>
              <a:rPr lang="fr-FR" dirty="0" smtClean="0"/>
              <a:t> dalle </a:t>
            </a:r>
            <a:r>
              <a:rPr lang="fr-FR" dirty="0" err="1" smtClean="0"/>
              <a:t>imprese</a:t>
            </a:r>
            <a:r>
              <a:rPr lang="fr-FR" dirty="0" smtClean="0"/>
              <a:t> (</a:t>
            </a:r>
            <a:r>
              <a:rPr lang="fr-FR" dirty="0" err="1" smtClean="0"/>
              <a:t>ossia</a:t>
            </a:r>
            <a:r>
              <a:rPr lang="fr-FR" dirty="0" smtClean="0"/>
              <a:t> è </a:t>
            </a:r>
            <a:r>
              <a:rPr lang="fr-FR" dirty="0" err="1" smtClean="0"/>
              <a:t>utilizzata</a:t>
            </a:r>
            <a:r>
              <a:rPr lang="fr-FR" dirty="0" smtClean="0"/>
              <a:t> per </a:t>
            </a:r>
            <a:r>
              <a:rPr lang="fr-FR" dirty="0" err="1" smtClean="0"/>
              <a:t>incrementare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stock di capitale da </a:t>
            </a:r>
            <a:r>
              <a:rPr lang="fr-FR" dirty="0" err="1" smtClean="0"/>
              <a:t>utilizzare</a:t>
            </a:r>
            <a:r>
              <a:rPr lang="fr-FR" dirty="0" smtClean="0"/>
              <a:t> per la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 </a:t>
            </a:r>
            <a:r>
              <a:rPr lang="fr-FR" dirty="0" err="1" smtClean="0"/>
              <a:t>futuri</a:t>
            </a:r>
            <a:r>
              <a:rPr lang="fr-FR" dirty="0" smtClean="0"/>
              <a:t>, in quanto il capitale non è </a:t>
            </a:r>
            <a:r>
              <a:rPr lang="fr-FR" dirty="0" err="1" smtClean="0"/>
              <a:t>altro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insieme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, come </a:t>
            </a:r>
            <a:r>
              <a:rPr lang="fr-FR" dirty="0" err="1" smtClean="0"/>
              <a:t>macchinari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edifici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permettono</a:t>
            </a:r>
            <a:r>
              <a:rPr lang="fr-FR" dirty="0" smtClean="0"/>
              <a:t> di </a:t>
            </a:r>
            <a:r>
              <a:rPr lang="fr-FR" dirty="0" err="1" smtClean="0"/>
              <a:t>produrre</a:t>
            </a:r>
            <a:r>
              <a:rPr lang="fr-FR" dirty="0" smtClean="0"/>
              <a:t>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) e il </a:t>
            </a:r>
            <a:r>
              <a:rPr lang="fr-FR" dirty="0" err="1" smtClean="0"/>
              <a:t>rimanente</a:t>
            </a:r>
            <a:r>
              <a:rPr lang="fr-FR" dirty="0" smtClean="0"/>
              <a:t> è </a:t>
            </a:r>
            <a:r>
              <a:rPr lang="fr-FR" dirty="0" err="1" smtClean="0"/>
              <a:t>consumato</a:t>
            </a:r>
            <a:r>
              <a:rPr lang="fr-FR" dirty="0" smtClean="0"/>
              <a:t> dal </a:t>
            </a:r>
            <a:r>
              <a:rPr lang="fr-FR" dirty="0" err="1" smtClean="0"/>
              <a:t>governo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 smtClean="0"/>
              <a:t>Notiamo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esiste</a:t>
            </a:r>
            <a:r>
              <a:rPr lang="fr-FR" dirty="0" smtClean="0"/>
              <a:t> </a:t>
            </a:r>
            <a:r>
              <a:rPr lang="fr-FR" dirty="0" err="1" smtClean="0"/>
              <a:t>un’altra</a:t>
            </a:r>
            <a:r>
              <a:rPr lang="fr-FR" dirty="0" smtClean="0"/>
              <a:t> </a:t>
            </a:r>
            <a:r>
              <a:rPr lang="fr-FR" dirty="0" err="1" smtClean="0"/>
              <a:t>equazione</a:t>
            </a:r>
            <a:r>
              <a:rPr lang="fr-FR" dirty="0" smtClean="0"/>
              <a:t> </a:t>
            </a:r>
            <a:r>
              <a:rPr lang="fr-FR" dirty="0" err="1" smtClean="0"/>
              <a:t>contabile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permette di </a:t>
            </a:r>
            <a:r>
              <a:rPr lang="fr-FR" dirty="0" err="1" smtClean="0"/>
              <a:t>evidenziare</a:t>
            </a:r>
            <a:r>
              <a:rPr lang="fr-FR" dirty="0" smtClean="0"/>
              <a:t> </a:t>
            </a:r>
            <a:r>
              <a:rPr lang="fr-FR" dirty="0" err="1" smtClean="0"/>
              <a:t>quali</a:t>
            </a:r>
            <a:r>
              <a:rPr lang="fr-FR" dirty="0" smtClean="0"/>
              <a:t> sono le </a:t>
            </a:r>
            <a:r>
              <a:rPr lang="fr-FR" dirty="0" err="1" smtClean="0"/>
              <a:t>fonti</a:t>
            </a:r>
            <a:r>
              <a:rPr lang="fr-FR" dirty="0" smtClean="0"/>
              <a:t> di </a:t>
            </a:r>
            <a:r>
              <a:rPr lang="fr-FR" dirty="0" err="1" smtClean="0"/>
              <a:t>finanziamento</a:t>
            </a:r>
            <a:r>
              <a:rPr lang="fr-FR" dirty="0" smtClean="0"/>
              <a:t> </a:t>
            </a:r>
            <a:r>
              <a:rPr lang="fr-FR" dirty="0" err="1" smtClean="0"/>
              <a:t>dell’investimento</a:t>
            </a:r>
            <a:r>
              <a:rPr lang="fr-FR" dirty="0" smtClean="0"/>
              <a:t>. 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proposito</a:t>
            </a:r>
            <a:r>
              <a:rPr lang="fr-FR" dirty="0" smtClean="0"/>
              <a:t> </a:t>
            </a:r>
            <a:r>
              <a:rPr lang="fr-FR" dirty="0" err="1" smtClean="0"/>
              <a:t>notiamo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disponibile</a:t>
            </a:r>
            <a:r>
              <a:rPr lang="fr-FR" dirty="0" smtClean="0"/>
              <a:t> Y-T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o </a:t>
            </a:r>
            <a:r>
              <a:rPr lang="fr-FR" dirty="0" err="1" smtClean="0"/>
              <a:t>consumato</a:t>
            </a:r>
            <a:r>
              <a:rPr lang="fr-FR" dirty="0" smtClean="0"/>
              <a:t> C o </a:t>
            </a:r>
            <a:r>
              <a:rPr lang="fr-FR" dirty="0" err="1" smtClean="0"/>
              <a:t>risparmiato</a:t>
            </a:r>
            <a:r>
              <a:rPr lang="fr-FR" dirty="0" smtClean="0"/>
              <a:t> S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 Y-T=C+S</a:t>
            </a:r>
          </a:p>
          <a:p>
            <a:pPr algn="just"/>
            <a:r>
              <a:rPr lang="fr-FR" dirty="0" err="1"/>
              <a:t>o</a:t>
            </a:r>
            <a:r>
              <a:rPr lang="fr-FR" dirty="0" err="1" smtClean="0"/>
              <a:t>ssia</a:t>
            </a:r>
            <a:r>
              <a:rPr lang="fr-FR" dirty="0" smtClean="0"/>
              <a:t> 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  Y=C+S+T</a:t>
            </a:r>
          </a:p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                                                 Y=C+I+G</a:t>
            </a:r>
          </a:p>
          <a:p>
            <a:pPr algn="just"/>
            <a:r>
              <a:rPr lang="fr-FR" dirty="0" err="1"/>
              <a:t>a</a:t>
            </a:r>
            <a:r>
              <a:rPr lang="fr-FR" dirty="0" err="1" smtClean="0"/>
              <a:t>bbiamo</a:t>
            </a:r>
            <a:r>
              <a:rPr lang="fr-FR" dirty="0" smtClean="0"/>
              <a:t> 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C+S+T=C+I+G</a:t>
            </a:r>
            <a:endParaRPr lang="fr-FR" dirty="0"/>
          </a:p>
          <a:p>
            <a:pPr algn="just"/>
            <a:r>
              <a:rPr lang="fr-FR" dirty="0" err="1" smtClean="0"/>
              <a:t>ossia</a:t>
            </a:r>
            <a:endParaRPr lang="fr-FR" dirty="0"/>
          </a:p>
          <a:p>
            <a:pPr algn="just"/>
            <a:r>
              <a:rPr lang="fr-FR" dirty="0" smtClean="0"/>
              <a:t>                                                 S+T=I+G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25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err="1" smtClean="0"/>
              <a:t>Riarrangiando</a:t>
            </a:r>
            <a:r>
              <a:rPr lang="fr-FR" dirty="0" smtClean="0"/>
              <a:t> l’</a:t>
            </a:r>
            <a:r>
              <a:rPr lang="fr-FR" dirty="0" err="1" smtClean="0"/>
              <a:t>ultima</a:t>
            </a:r>
            <a:r>
              <a:rPr lang="fr-FR" dirty="0" smtClean="0"/>
              <a:t> </a:t>
            </a:r>
            <a:r>
              <a:rPr lang="fr-FR" dirty="0" err="1" smtClean="0"/>
              <a:t>equazione</a:t>
            </a:r>
            <a:r>
              <a:rPr lang="fr-FR" dirty="0" smtClean="0"/>
              <a:t> </a:t>
            </a:r>
            <a:r>
              <a:rPr lang="fr-FR" dirty="0" err="1" smtClean="0"/>
              <a:t>possiamo</a:t>
            </a:r>
            <a:r>
              <a:rPr lang="fr-FR" dirty="0" smtClean="0"/>
              <a:t> </a:t>
            </a:r>
            <a:r>
              <a:rPr lang="fr-FR" dirty="0" err="1" smtClean="0"/>
              <a:t>scrivere</a:t>
            </a:r>
            <a:endParaRPr lang="fr-FR" dirty="0" smtClean="0"/>
          </a:p>
          <a:p>
            <a:pPr algn="just"/>
            <a:r>
              <a:rPr lang="fr-FR" dirty="0" smtClean="0"/>
              <a:t>                                I=S+(T-G)</a:t>
            </a:r>
          </a:p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S è il </a:t>
            </a:r>
            <a:r>
              <a:rPr lang="fr-FR" dirty="0" err="1" smtClean="0"/>
              <a:t>risparmio</a:t>
            </a:r>
            <a:r>
              <a:rPr lang="fr-FR" dirty="0" smtClean="0"/>
              <a:t> </a:t>
            </a:r>
            <a:r>
              <a:rPr lang="fr-FR" dirty="0" err="1" smtClean="0"/>
              <a:t>privato</a:t>
            </a:r>
            <a:r>
              <a:rPr lang="fr-FR" dirty="0" smtClean="0"/>
              <a:t> e T-G è il </a:t>
            </a:r>
            <a:r>
              <a:rPr lang="fr-FR" dirty="0" err="1" smtClean="0"/>
              <a:t>risparmio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r>
              <a:rPr lang="fr-FR" dirty="0" smtClean="0"/>
              <a:t> (</a:t>
            </a:r>
            <a:r>
              <a:rPr lang="fr-FR" dirty="0" err="1" smtClean="0"/>
              <a:t>avanzo</a:t>
            </a:r>
            <a:r>
              <a:rPr lang="fr-FR" dirty="0" smtClean="0"/>
              <a:t> di </a:t>
            </a:r>
            <a:r>
              <a:rPr lang="fr-FR" dirty="0" err="1" smtClean="0"/>
              <a:t>bilancio</a:t>
            </a:r>
            <a:r>
              <a:rPr lang="fr-FR" dirty="0" smtClean="0"/>
              <a:t>),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un’economia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r>
              <a:rPr lang="fr-FR" dirty="0" smtClean="0"/>
              <a:t> </a:t>
            </a:r>
            <a:r>
              <a:rPr lang="fr-FR" dirty="0" err="1" smtClean="0"/>
              <a:t>Investimento</a:t>
            </a:r>
            <a:r>
              <a:rPr lang="fr-FR" dirty="0" smtClean="0"/>
              <a:t>=</a:t>
            </a:r>
            <a:r>
              <a:rPr lang="fr-FR" dirty="0" err="1" smtClean="0"/>
              <a:t>Risparmio</a:t>
            </a:r>
            <a:r>
              <a:rPr lang="fr-FR" dirty="0" smtClean="0"/>
              <a:t> </a:t>
            </a:r>
            <a:r>
              <a:rPr lang="fr-FR" dirty="0" err="1" smtClean="0"/>
              <a:t>privato+Risparmio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05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Consideriamo</a:t>
                </a:r>
                <a:r>
                  <a:rPr lang="fr-FR" dirty="0"/>
                  <a:t> </a:t>
                </a:r>
                <a:r>
                  <a:rPr lang="fr-FR" dirty="0" err="1"/>
                  <a:t>ora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/>
                  <a:t>aggregata</a:t>
                </a:r>
                <a:r>
                  <a:rPr lang="fr-FR" dirty="0"/>
                  <a:t> </a:t>
                </a:r>
                <a:r>
                  <a:rPr lang="fr-FR" dirty="0" err="1"/>
                  <a:t>sotto</a:t>
                </a:r>
                <a:r>
                  <a:rPr lang="fr-FR" dirty="0"/>
                  <a:t> l’</a:t>
                </a:r>
                <a:r>
                  <a:rPr lang="fr-FR" dirty="0" err="1"/>
                  <a:t>ipotesi</a:t>
                </a:r>
                <a:r>
                  <a:rPr lang="fr-FR" dirty="0"/>
                  <a:t> 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nominali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incluso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nominale)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rigidi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Si </a:t>
                </a:r>
                <a:r>
                  <a:rPr lang="fr-FR" dirty="0" err="1" smtClean="0"/>
                  <a:t>prenda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impresa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rappresentativa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concava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unicamente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L (non vi è il capitale come </a:t>
                </a:r>
                <a:r>
                  <a:rPr lang="fr-FR" dirty="0" err="1" smtClean="0"/>
                  <a:t>fattore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           </m:t>
                    </m:r>
                    <m:r>
                      <a:rPr lang="fr-FR" b="0" i="1" smtClean="0">
                        <a:latin typeface="Cambria Math"/>
                      </a:rPr>
                      <m:t>𝑌</m:t>
                    </m:r>
                    <m:r>
                      <a:rPr lang="fr-FR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/>
                  <a:t>il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 è </a:t>
                </a:r>
                <a:r>
                  <a:rPr lang="fr-FR" dirty="0" smtClean="0"/>
                  <a:t>p, i </a:t>
                </a:r>
                <a:r>
                  <a:rPr lang="fr-FR" dirty="0" err="1" smtClean="0"/>
                  <a:t>ricavi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dunque</a:t>
                </a:r>
                <a:r>
                  <a:rPr lang="fr-FR" dirty="0"/>
                  <a:t> </a:t>
                </a:r>
                <a:r>
                  <a:rPr lang="fr-FR" dirty="0" err="1" smtClean="0"/>
                  <a:t>dati</a:t>
                </a:r>
                <a:r>
                  <a:rPr lang="fr-FR" dirty="0" smtClean="0"/>
                  <a:t> da: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R(L)= 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I </a:t>
                </a:r>
                <a:r>
                  <a:rPr lang="fr-FR" dirty="0" err="1" smtClean="0"/>
                  <a:t>costi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totali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denotando</a:t>
                </a:r>
                <a:r>
                  <a:rPr lang="fr-FR" dirty="0" smtClean="0"/>
                  <a:t> con w il </a:t>
                </a:r>
                <a:r>
                  <a:rPr lang="fr-FR" dirty="0" err="1" smtClean="0"/>
                  <a:t>salario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unitario</a:t>
                </a:r>
                <a:r>
                  <a:rPr lang="fr-FR" dirty="0" smtClean="0"/>
                  <a:t>, sono </a:t>
                </a:r>
                <a:r>
                  <a:rPr lang="fr-FR" dirty="0" err="1" smtClean="0"/>
                  <a:t>costituiti</a:t>
                </a:r>
                <a:r>
                  <a:rPr lang="fr-FR" dirty="0" smtClean="0"/>
                  <a:t> dal monte </a:t>
                </a:r>
                <a:r>
                  <a:rPr lang="fr-FR" dirty="0" err="1" smtClean="0"/>
                  <a:t>salari</a:t>
                </a:r>
                <a:r>
                  <a:rPr lang="fr-FR" dirty="0" smtClean="0"/>
                  <a:t>:</a:t>
                </a:r>
                <a:endParaRPr lang="fr-FR" dirty="0"/>
              </a:p>
              <a:p>
                <a:pPr algn="just"/>
                <a:r>
                  <a:rPr lang="fr-FR" dirty="0" smtClean="0"/>
                  <a:t>                                             C(L)= </a:t>
                </a:r>
                <a:r>
                  <a:rPr lang="fr-FR" dirty="0" err="1" smtClean="0"/>
                  <a:t>wL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5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da</a:t>
                </a:r>
              </a:p>
              <a:p>
                <a:pPr algn="just"/>
                <a:r>
                  <a:rPr lang="fr-FR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FR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dirty="0"/>
                  <a:t>p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 smtClean="0"/>
                  <a:t>-wL</a:t>
                </a:r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massimiziamo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a L </a:t>
                </a:r>
                <a:r>
                  <a:rPr lang="fr-FR" dirty="0" err="1" smtClean="0"/>
                  <a:t>otteniamo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</m:e>
                          <m:sup>
                            <m:f>
                              <m:f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sup>
                    </m:sSup>
                  </m:oMath>
                </a14:m>
                <a:r>
                  <a:rPr lang="fr-FR" dirty="0" smtClean="0"/>
                  <a:t>-w=0 </a:t>
                </a:r>
              </a:p>
              <a:p>
                <a:pPr algn="just"/>
                <a:r>
                  <a:rPr lang="fr-FR" dirty="0" err="1"/>
                  <a:t>o</a:t>
                </a:r>
                <a:r>
                  <a:rPr lang="fr-FR" dirty="0" err="1" smtClean="0"/>
                  <a:t>ssia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nozionale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lavoro</a:t>
                </a:r>
                <a:r>
                  <a:rPr lang="fr-FR" dirty="0" smtClean="0"/>
                  <a:t> 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 L*=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/>
                  <a:t>mentre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</a:t>
                </a:r>
                <a:r>
                  <a:rPr lang="fr-FR" dirty="0" err="1" smtClean="0"/>
                  <a:t>nozionale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/>
                  <a:t>bene </a:t>
                </a:r>
                <a:r>
                  <a:rPr lang="fr-FR" dirty="0" smtClean="0"/>
                  <a:t>è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Y*=2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Osserviamo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infine</a:t>
                </a:r>
                <a:r>
                  <a:rPr lang="fr-FR" dirty="0" smtClean="0"/>
                  <a:t>, come </a:t>
                </a:r>
                <a:r>
                  <a:rPr lang="fr-FR" dirty="0" err="1" smtClean="0"/>
                  <a:t>mostrato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profitto</a:t>
                </a:r>
                <a:r>
                  <a:rPr lang="fr-FR" dirty="0" smtClean="0"/>
                  <a:t> è per Y&lt;Y*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in L e per Y&gt;Y* </a:t>
                </a:r>
                <a:r>
                  <a:rPr lang="fr-FR" dirty="0" err="1" smtClean="0"/>
                  <a:t>decrescente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effetiva</a:t>
                </a:r>
                <a:r>
                  <a:rPr lang="fr-FR" dirty="0" smtClean="0"/>
                  <a:t> 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&lt;Y*, l’</a:t>
                </a:r>
                <a:r>
                  <a:rPr lang="fr-FR" dirty="0" err="1" smtClean="0"/>
                  <a:t>impresa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offrirà</a:t>
                </a:r>
                <a:r>
                  <a:rPr lang="fr-FR" dirty="0" smtClean="0"/>
                  <a:t> tale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pure </a:t>
                </a:r>
                <a:r>
                  <a:rPr lang="fr-FR" dirty="0" err="1" smtClean="0"/>
                  <a:t>disposta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espanderla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fino</a:t>
                </a:r>
                <a:r>
                  <a:rPr lang="fr-FR" dirty="0" smtClean="0"/>
                  <a:t> a Y*. Se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 si ha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fr-FR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dirty="0"/>
                  <a:t>Y*, </a:t>
                </a:r>
                <a:r>
                  <a:rPr lang="fr-FR" dirty="0" smtClean="0"/>
                  <a:t>l’</a:t>
                </a:r>
                <a:r>
                  <a:rPr lang="fr-FR" dirty="0" err="1" smtClean="0"/>
                  <a:t>impresa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fermerà</a:t>
                </a:r>
                <a:r>
                  <a:rPr lang="fr-FR" dirty="0" smtClean="0"/>
                  <a:t> a Y*</a:t>
                </a:r>
                <a:endParaRPr lang="fr-FR" dirty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7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4583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451383" y="5308233"/>
            <a:ext cx="6048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>
            <a:off x="1546029" y="1972264"/>
            <a:ext cx="6119473" cy="4691414"/>
          </a:xfrm>
          <a:custGeom>
            <a:avLst/>
            <a:gdLst>
              <a:gd name="connsiteX0" fmla="*/ 0 w 6119473"/>
              <a:gd name="connsiteY0" fmla="*/ 3359590 h 4691414"/>
              <a:gd name="connsiteX1" fmla="*/ 1893194 w 6119473"/>
              <a:gd name="connsiteY1" fmla="*/ 11082 h 4691414"/>
              <a:gd name="connsiteX2" fmla="*/ 5821251 w 6119473"/>
              <a:gd name="connsiteY2" fmla="*/ 4364142 h 4691414"/>
              <a:gd name="connsiteX3" fmla="*/ 5847008 w 6119473"/>
              <a:gd name="connsiteY3" fmla="*/ 4364142 h 4691414"/>
              <a:gd name="connsiteX4" fmla="*/ 5859887 w 6119473"/>
              <a:gd name="connsiteY4" fmla="*/ 4235353 h 4691414"/>
              <a:gd name="connsiteX5" fmla="*/ 5821251 w 6119473"/>
              <a:gd name="connsiteY5" fmla="*/ 4364142 h 4691414"/>
              <a:gd name="connsiteX6" fmla="*/ 5821251 w 6119473"/>
              <a:gd name="connsiteY6" fmla="*/ 4364142 h 4691414"/>
              <a:gd name="connsiteX7" fmla="*/ 5834130 w 6119473"/>
              <a:gd name="connsiteY7" fmla="*/ 4364142 h 469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9473" h="4691414">
                <a:moveTo>
                  <a:pt x="0" y="3359590"/>
                </a:moveTo>
                <a:cubicBezTo>
                  <a:pt x="461492" y="1601623"/>
                  <a:pt x="922985" y="-156343"/>
                  <a:pt x="1893194" y="11082"/>
                </a:cubicBezTo>
                <a:cubicBezTo>
                  <a:pt x="2863403" y="178507"/>
                  <a:pt x="5162282" y="3638632"/>
                  <a:pt x="5821251" y="4364142"/>
                </a:cubicBezTo>
                <a:cubicBezTo>
                  <a:pt x="6480220" y="5089652"/>
                  <a:pt x="5840569" y="4385607"/>
                  <a:pt x="5847008" y="4364142"/>
                </a:cubicBezTo>
                <a:cubicBezTo>
                  <a:pt x="5853447" y="4342677"/>
                  <a:pt x="5864180" y="4235353"/>
                  <a:pt x="5859887" y="4235353"/>
                </a:cubicBezTo>
                <a:cubicBezTo>
                  <a:pt x="5855594" y="4235353"/>
                  <a:pt x="5821251" y="4364142"/>
                  <a:pt x="5821251" y="4364142"/>
                </a:cubicBezTo>
                <a:lnTo>
                  <a:pt x="5821251" y="4364142"/>
                </a:lnTo>
                <a:lnTo>
                  <a:pt x="5834130" y="43641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524328" y="5332566"/>
            <a:ext cx="38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32719" y="1325933"/>
                <a:ext cx="1291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dirty="0" err="1" smtClean="0"/>
                  <a:t>profitto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9" y="1325933"/>
                <a:ext cx="129177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2358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3275856" y="1972264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275856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275856" y="3608123"/>
            <a:ext cx="0" cy="709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75856" y="461248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069710" y="545791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195736" y="5457912"/>
                <a:ext cx="50892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57912"/>
                <a:ext cx="508922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/>
          <p:cNvCxnSpPr/>
          <p:nvPr/>
        </p:nvCxnSpPr>
        <p:spPr>
          <a:xfrm flipV="1">
            <a:off x="2450197" y="4869160"/>
            <a:ext cx="0" cy="43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450197" y="3963047"/>
            <a:ext cx="0" cy="546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450197" y="2924944"/>
            <a:ext cx="0" cy="683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450197" y="26369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1424495" y="1340767"/>
            <a:ext cx="13444" cy="396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2339752" y="197226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1451383" y="1972264"/>
            <a:ext cx="600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1835696" y="2708920"/>
            <a:ext cx="614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1424495" y="2708920"/>
            <a:ext cx="327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946543" y="1828031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43" y="1828031"/>
                <a:ext cx="47795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778606" y="2567909"/>
                <a:ext cx="64588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06" y="2567909"/>
                <a:ext cx="645888" cy="3742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1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dirty="0" smtClean="0"/>
                  <a:t>Ora </a:t>
                </a:r>
                <a:r>
                  <a:rPr lang="fr-FR" dirty="0" err="1" smtClean="0"/>
                  <a:t>possiamo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studiare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macroeconomico</a:t>
                </a:r>
                <a:r>
                  <a:rPr lang="fr-FR" dirty="0" smtClean="0"/>
                  <a:t>.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infinitamente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elastica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poichè</a:t>
                </a:r>
                <a:r>
                  <a:rPr lang="fr-FR" dirty="0" smtClean="0"/>
                  <a:t> non si </a:t>
                </a:r>
                <a:r>
                  <a:rPr lang="fr-FR" dirty="0" err="1" smtClean="0"/>
                  <a:t>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sfruttando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capacità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produttiva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essa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pronta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soddisfare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qualunque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domandata</a:t>
                </a:r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Y</m:t>
                    </m:r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/>
                  <a:t>+I+G</a:t>
                </a:r>
              </a:p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algn="just"/>
                <a:r>
                  <a:rPr lang="fr-FR" dirty="0" err="1"/>
                  <a:t>Infatti</a:t>
                </a:r>
                <a:r>
                  <a:rPr lang="fr-FR" dirty="0"/>
                  <a:t> </a:t>
                </a:r>
                <a:r>
                  <a:rPr lang="fr-FR" dirty="0" err="1"/>
                  <a:t>nella</a:t>
                </a:r>
                <a:r>
                  <a:rPr lang="fr-FR" dirty="0"/>
                  <a:t> </a:t>
                </a:r>
                <a:r>
                  <a:rPr lang="fr-FR" dirty="0" err="1"/>
                  <a:t>macroeconomia</a:t>
                </a:r>
                <a:r>
                  <a:rPr lang="fr-FR" dirty="0"/>
                  <a:t> a </a:t>
                </a:r>
                <a:r>
                  <a:rPr lang="fr-FR" dirty="0" err="1"/>
                  <a:t>prezzi</a:t>
                </a:r>
                <a:r>
                  <a:rPr lang="fr-FR" dirty="0"/>
                  <a:t> </a:t>
                </a:r>
                <a:r>
                  <a:rPr lang="fr-FR" dirty="0" err="1"/>
                  <a:t>fissi</a:t>
                </a:r>
                <a:r>
                  <a:rPr lang="fr-FR" dirty="0"/>
                  <a:t> il </a:t>
                </a:r>
                <a:r>
                  <a:rPr lang="fr-FR" dirty="0" err="1"/>
                  <a:t>meccanismo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err="1"/>
                  <a:t>conduce</a:t>
                </a:r>
                <a:r>
                  <a:rPr lang="fr-FR" dirty="0"/>
                  <a:t> </a:t>
                </a:r>
                <a:r>
                  <a:rPr lang="fr-FR" dirty="0" err="1"/>
                  <a:t>all’equilibrio</a:t>
                </a:r>
                <a:r>
                  <a:rPr lang="fr-FR" dirty="0"/>
                  <a:t> </a:t>
                </a:r>
                <a:r>
                  <a:rPr lang="fr-FR" dirty="0" err="1"/>
                  <a:t>avviene</a:t>
                </a:r>
                <a:r>
                  <a:rPr lang="fr-FR" dirty="0"/>
                  <a:t> per mezzo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modificazione</a:t>
                </a:r>
                <a:r>
                  <a:rPr lang="fr-FR" dirty="0"/>
                  <a:t> delle </a:t>
                </a:r>
                <a:r>
                  <a:rPr lang="fr-FR" dirty="0" err="1"/>
                  <a:t>quantità</a:t>
                </a:r>
                <a:r>
                  <a:rPr lang="fr-FR" dirty="0"/>
                  <a:t>. Per </a:t>
                </a:r>
                <a:r>
                  <a:rPr lang="fr-FR" dirty="0" err="1"/>
                  <a:t>quei</a:t>
                </a:r>
                <a:r>
                  <a:rPr lang="fr-FR" dirty="0"/>
                  <a:t> </a:t>
                </a:r>
                <a:r>
                  <a:rPr lang="fr-FR" dirty="0" err="1"/>
                  <a:t>beni</a:t>
                </a:r>
                <a:r>
                  <a:rPr lang="fr-FR" dirty="0"/>
                  <a:t> </a:t>
                </a:r>
                <a:r>
                  <a:rPr lang="fr-FR" dirty="0" err="1"/>
                  <a:t>rispetto</a:t>
                </a:r>
                <a:r>
                  <a:rPr lang="fr-FR" dirty="0"/>
                  <a:t> ai </a:t>
                </a:r>
                <a:r>
                  <a:rPr lang="fr-FR" dirty="0" err="1"/>
                  <a:t>quali</a:t>
                </a:r>
                <a:r>
                  <a:rPr lang="fr-FR" dirty="0"/>
                  <a:t> vi è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/>
                  <a:t>domanda</a:t>
                </a:r>
                <a:r>
                  <a:rPr lang="fr-FR" dirty="0"/>
                  <a:t>, </a:t>
                </a:r>
                <a:r>
                  <a:rPr lang="fr-FR" dirty="0" err="1"/>
                  <a:t>allora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si </a:t>
                </a:r>
                <a:r>
                  <a:rPr lang="fr-FR" dirty="0" err="1"/>
                  <a:t>espande</a:t>
                </a:r>
                <a:r>
                  <a:rPr lang="fr-FR" dirty="0"/>
                  <a:t>, </a:t>
                </a:r>
                <a:r>
                  <a:rPr lang="fr-FR" dirty="0" err="1"/>
                  <a:t>mentre</a:t>
                </a:r>
                <a:r>
                  <a:rPr lang="fr-FR" dirty="0"/>
                  <a:t> per </a:t>
                </a:r>
                <a:r>
                  <a:rPr lang="fr-FR" dirty="0" err="1"/>
                  <a:t>quei</a:t>
                </a:r>
                <a:r>
                  <a:rPr lang="fr-FR" dirty="0"/>
                  <a:t> </a:t>
                </a:r>
                <a:r>
                  <a:rPr lang="fr-FR" dirty="0" err="1"/>
                  <a:t>beni</a:t>
                </a:r>
                <a:r>
                  <a:rPr lang="fr-FR" dirty="0"/>
                  <a:t> </a:t>
                </a:r>
                <a:r>
                  <a:rPr lang="fr-FR" dirty="0" err="1"/>
                  <a:t>rispetto</a:t>
                </a:r>
                <a:r>
                  <a:rPr lang="fr-FR" dirty="0"/>
                  <a:t> ai </a:t>
                </a:r>
                <a:r>
                  <a:rPr lang="fr-FR" dirty="0" err="1"/>
                  <a:t>quali</a:t>
                </a:r>
                <a:r>
                  <a:rPr lang="fr-FR" dirty="0"/>
                  <a:t> vi è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/>
                  <a:t>offerta</a:t>
                </a:r>
                <a:r>
                  <a:rPr lang="fr-FR" dirty="0"/>
                  <a:t>, </a:t>
                </a:r>
                <a:r>
                  <a:rPr lang="fr-FR" dirty="0" err="1"/>
                  <a:t>allora</a:t>
                </a:r>
                <a:r>
                  <a:rPr lang="fr-FR" dirty="0"/>
                  <a:t> l’</a:t>
                </a:r>
                <a:r>
                  <a:rPr lang="fr-FR" dirty="0" err="1"/>
                  <a:t>offerta</a:t>
                </a:r>
                <a:r>
                  <a:rPr lang="fr-FR" dirty="0"/>
                  <a:t> si </a:t>
                </a:r>
                <a:r>
                  <a:rPr lang="fr-FR" dirty="0" err="1"/>
                  <a:t>contrae</a:t>
                </a:r>
                <a:endParaRPr lang="fr-FR" dirty="0"/>
              </a:p>
              <a:p>
                <a:pPr algn="just"/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tutto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ciò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gaficamente</a:t>
                </a:r>
                <a:r>
                  <a:rPr lang="fr-FR" dirty="0" smtClean="0"/>
                  <a:t>.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è Y*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7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3" y="1637350"/>
            <a:ext cx="8229600" cy="465514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403648" y="5589240"/>
            <a:ext cx="6048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03648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03648" y="2924944"/>
            <a:ext cx="60486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403648" y="1772816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03648" y="1772816"/>
            <a:ext cx="45365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380312" y="5805264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08681" y="2708920"/>
                <a:ext cx="52655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81" y="2708920"/>
                <a:ext cx="526554" cy="3742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7543" y="1718261"/>
                <a:ext cx="936105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718261"/>
                <a:ext cx="936105" cy="374270"/>
              </a:xfrm>
              <a:prstGeom prst="rect">
                <a:avLst/>
              </a:prstGeom>
              <a:blipFill rotWithShape="1"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3419872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9872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19872" y="53012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75857" y="5698121"/>
            <a:ext cx="56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835696" y="50851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45°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61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Supponiamo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Y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dimensioni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troppo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ridotte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assicurare</a:t>
                </a:r>
                <a:r>
                  <a:rPr lang="fr-FR" dirty="0" smtClean="0"/>
                  <a:t>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un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occupazione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accettabile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causa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da ricercare in un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dell’investimento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troppo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(ad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 a causa di </a:t>
                </a:r>
                <a:r>
                  <a:rPr lang="fr-FR" dirty="0" err="1" smtClean="0"/>
                  <a:t>un’ondata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pessimismo</a:t>
                </a:r>
                <a:r>
                  <a:rPr lang="fr-FR" dirty="0" smtClean="0"/>
                  <a:t> fra 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).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, al fine di </a:t>
                </a:r>
                <a:r>
                  <a:rPr lang="fr-FR" dirty="0" err="1" smtClean="0"/>
                  <a:t>stimolare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Y, il </a:t>
                </a:r>
                <a:r>
                  <a:rPr lang="fr-FR" dirty="0" err="1" smtClean="0"/>
                  <a:t>governo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potrebbe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 la sua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G. In </a:t>
                </a:r>
                <a:r>
                  <a:rPr lang="fr-FR" dirty="0" err="1" smtClean="0"/>
                  <a:t>tal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aumenterebbe</a:t>
                </a:r>
                <a:r>
                  <a:rPr lang="fr-FR" dirty="0" smtClean="0"/>
                  <a:t> e, in </a:t>
                </a:r>
                <a:r>
                  <a:rPr lang="fr-FR" dirty="0" err="1" smtClean="0"/>
                  <a:t>condizioni</a:t>
                </a:r>
                <a:r>
                  <a:rPr lang="fr-FR" dirty="0" smtClean="0"/>
                  <a:t> di non </a:t>
                </a:r>
                <a:r>
                  <a:rPr lang="fr-FR" dirty="0" err="1" smtClean="0"/>
                  <a:t>sfruttamento</a:t>
                </a:r>
                <a:r>
                  <a:rPr lang="fr-FR" dirty="0" smtClean="0"/>
                  <a:t> totale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capacità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produttiva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corrispondente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concedendole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nuovi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sbocchi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mercato</a:t>
                </a:r>
                <a:endParaRPr lang="fr-FR" dirty="0" smtClean="0"/>
              </a:p>
              <a:p>
                <a:pPr algn="just"/>
                <a:r>
                  <a:rPr lang="fr-FR" dirty="0"/>
                  <a:t>Nel </a:t>
                </a:r>
                <a:r>
                  <a:rPr lang="fr-FR" dirty="0" err="1"/>
                  <a:t>grafico</a:t>
                </a:r>
                <a:r>
                  <a:rPr lang="fr-FR" dirty="0"/>
                  <a:t> </a:t>
                </a:r>
                <a:r>
                  <a:rPr lang="fr-FR" dirty="0" err="1"/>
                  <a:t>seguente</a:t>
                </a:r>
                <a:r>
                  <a:rPr lang="fr-FR" dirty="0"/>
                  <a:t>, </a:t>
                </a:r>
                <a:r>
                  <a:rPr lang="fr-FR" dirty="0" err="1"/>
                  <a:t>supponiamo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la </a:t>
                </a:r>
                <a:r>
                  <a:rPr lang="fr-FR" dirty="0" err="1"/>
                  <a:t>spesa</a:t>
                </a:r>
                <a:r>
                  <a:rPr lang="fr-FR" dirty="0"/>
                  <a:t> </a:t>
                </a:r>
                <a:r>
                  <a:rPr lang="fr-FR" dirty="0" err="1"/>
                  <a:t>pubblica</a:t>
                </a:r>
                <a:r>
                  <a:rPr lang="fr-FR" dirty="0"/>
                  <a:t> </a:t>
                </a:r>
                <a:r>
                  <a:rPr lang="fr-FR" dirty="0" err="1"/>
                  <a:t>aumenti</a:t>
                </a:r>
                <a:r>
                  <a:rPr lang="fr-FR" dirty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.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PIANO DEL CORSO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Concetti </a:t>
            </a:r>
            <a:r>
              <a:rPr lang="fr-FR" dirty="0" err="1" smtClean="0"/>
              <a:t>introduttivi</a:t>
            </a:r>
            <a:r>
              <a:rPr lang="fr-FR" dirty="0" smtClean="0"/>
              <a:t>: la </a:t>
            </a:r>
            <a:r>
              <a:rPr lang="fr-FR" dirty="0" err="1" smtClean="0"/>
              <a:t>m</a:t>
            </a:r>
            <a:r>
              <a:rPr lang="fr-FR" dirty="0" err="1"/>
              <a:t>i</a:t>
            </a:r>
            <a:r>
              <a:rPr lang="fr-FR" dirty="0" err="1" smtClean="0"/>
              <a:t>croeconomia</a:t>
            </a:r>
            <a:r>
              <a:rPr lang="fr-FR" dirty="0" smtClean="0"/>
              <a:t>, la </a:t>
            </a:r>
            <a:r>
              <a:rPr lang="fr-FR" dirty="0" err="1" smtClean="0"/>
              <a:t>m</a:t>
            </a:r>
            <a:r>
              <a:rPr lang="fr-FR" dirty="0" err="1"/>
              <a:t>a</a:t>
            </a:r>
            <a:r>
              <a:rPr lang="fr-FR" dirty="0" err="1" smtClean="0"/>
              <a:t>croeconomia</a:t>
            </a:r>
            <a:r>
              <a:rPr lang="fr-FR" dirty="0" smtClean="0"/>
              <a:t>, i </a:t>
            </a:r>
            <a:r>
              <a:rPr lang="fr-FR" dirty="0" err="1" smtClean="0"/>
              <a:t>modelli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 e i </a:t>
            </a:r>
            <a:r>
              <a:rPr lang="fr-FR" dirty="0" err="1" smtClean="0"/>
              <a:t>modelli</a:t>
            </a:r>
            <a:r>
              <a:rPr lang="fr-FR" dirty="0" smtClean="0"/>
              <a:t> </a:t>
            </a:r>
            <a:r>
              <a:rPr lang="fr-FR" dirty="0" err="1" smtClean="0"/>
              <a:t>monetari</a:t>
            </a:r>
            <a:r>
              <a:rPr lang="fr-FR" dirty="0" smtClean="0"/>
              <a:t>, le </a:t>
            </a:r>
            <a:r>
              <a:rPr lang="fr-FR" dirty="0" err="1" smtClean="0"/>
              <a:t>principali</a:t>
            </a:r>
            <a:r>
              <a:rPr lang="fr-FR" dirty="0" smtClean="0"/>
              <a:t>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macroeconomiche</a:t>
            </a:r>
            <a:r>
              <a:rPr lang="fr-FR" dirty="0" smtClean="0"/>
              <a:t> e le </a:t>
            </a:r>
            <a:r>
              <a:rPr lang="fr-FR" dirty="0" err="1" smtClean="0"/>
              <a:t>principali</a:t>
            </a:r>
            <a:r>
              <a:rPr lang="fr-FR" dirty="0" smtClean="0"/>
              <a:t> </a:t>
            </a:r>
            <a:r>
              <a:rPr lang="fr-FR" dirty="0" err="1" smtClean="0"/>
              <a:t>equazioni</a:t>
            </a:r>
            <a:r>
              <a:rPr lang="fr-FR" dirty="0" smtClean="0"/>
              <a:t> </a:t>
            </a:r>
            <a:r>
              <a:rPr lang="fr-FR" dirty="0" err="1" smtClean="0"/>
              <a:t>contabili</a:t>
            </a:r>
            <a:r>
              <a:rPr lang="fr-FR" dirty="0" smtClean="0"/>
              <a:t>, la </a:t>
            </a:r>
            <a:r>
              <a:rPr lang="fr-FR" dirty="0" err="1" smtClean="0"/>
              <a:t>definizione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e le sue </a:t>
            </a:r>
            <a:r>
              <a:rPr lang="fr-FR" dirty="0" err="1" smtClean="0"/>
              <a:t>funzioni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smtClean="0"/>
              <a:t>Mercati </a:t>
            </a:r>
            <a:r>
              <a:rPr lang="fr-FR" dirty="0" err="1" smtClean="0"/>
              <a:t>valutuari</a:t>
            </a:r>
            <a:r>
              <a:rPr lang="fr-FR" dirty="0" smtClean="0"/>
              <a:t> e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determinazione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meccanismo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delle partite </a:t>
            </a:r>
            <a:r>
              <a:rPr lang="fr-FR" dirty="0" err="1" smtClean="0"/>
              <a:t>correnti</a:t>
            </a:r>
            <a:r>
              <a:rPr lang="fr-FR" dirty="0" smtClean="0"/>
              <a:t> </a:t>
            </a:r>
            <a:r>
              <a:rPr lang="fr-FR" dirty="0" err="1" smtClean="0"/>
              <a:t>attraverso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con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e </a:t>
            </a:r>
            <a:r>
              <a:rPr lang="fr-FR" dirty="0" err="1" smtClean="0"/>
              <a:t>flessibili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403648" y="5589240"/>
            <a:ext cx="6048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03648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403648" y="2924944"/>
            <a:ext cx="60486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403648" y="1772816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03648" y="1772816"/>
            <a:ext cx="45365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380312" y="5805264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08681" y="2708920"/>
                <a:ext cx="83824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81" y="2708920"/>
                <a:ext cx="838243" cy="374270"/>
              </a:xfrm>
              <a:prstGeom prst="rect">
                <a:avLst/>
              </a:prstGeom>
              <a:blipFill rotWithShape="1">
                <a:blip r:embed="rId2"/>
                <a:stretch>
                  <a:fillRect t="-6452" r="-5839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7543" y="2013185"/>
                <a:ext cx="936105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013185"/>
                <a:ext cx="936105" cy="374270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3419872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9872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19872" y="53012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975999" y="573325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99" y="5733256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835696" y="50851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45°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403648" y="1959951"/>
            <a:ext cx="6105033" cy="154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932040" y="2708920"/>
            <a:ext cx="0" cy="37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932040" y="350100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932040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932040" y="5269850"/>
            <a:ext cx="0" cy="31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487609" y="5698121"/>
                <a:ext cx="806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09" y="5698121"/>
                <a:ext cx="8065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508681" y="1772816"/>
                <a:ext cx="107523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81" y="1772816"/>
                <a:ext cx="1075235" cy="374270"/>
              </a:xfrm>
              <a:prstGeom prst="rect">
                <a:avLst/>
              </a:prstGeom>
              <a:blipFill rotWithShape="1"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Supponiamo</a:t>
                </a:r>
                <a:r>
                  <a:rPr lang="fr-FR" dirty="0"/>
                  <a:t> </a:t>
                </a:r>
                <a:r>
                  <a:rPr lang="fr-FR" dirty="0" smtClean="0"/>
                  <a:t>di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/>
                  <a:t>il </a:t>
                </a:r>
                <a:r>
                  <a:rPr lang="fr-FR" dirty="0" err="1"/>
                  <a:t>reddito</a:t>
                </a:r>
                <a:r>
                  <a:rPr lang="fr-FR" dirty="0"/>
                  <a:t> Y </a:t>
                </a:r>
                <a:r>
                  <a:rPr lang="fr-FR" dirty="0" err="1"/>
                  <a:t>sia</a:t>
                </a:r>
                <a:r>
                  <a:rPr lang="fr-FR" dirty="0"/>
                  <a:t> di </a:t>
                </a:r>
                <a:r>
                  <a:rPr lang="fr-FR" dirty="0" err="1"/>
                  <a:t>dimensioni</a:t>
                </a:r>
                <a:r>
                  <a:rPr lang="fr-FR" dirty="0"/>
                  <a:t> </a:t>
                </a:r>
                <a:r>
                  <a:rPr lang="fr-FR" dirty="0" err="1"/>
                  <a:t>troppo</a:t>
                </a:r>
                <a:r>
                  <a:rPr lang="fr-FR" dirty="0"/>
                  <a:t> </a:t>
                </a:r>
                <a:r>
                  <a:rPr lang="fr-FR" dirty="0" err="1"/>
                  <a:t>ridotte</a:t>
                </a:r>
                <a:r>
                  <a:rPr lang="fr-FR" dirty="0"/>
                  <a:t> per </a:t>
                </a:r>
                <a:r>
                  <a:rPr lang="fr-FR" dirty="0" err="1"/>
                  <a:t>assicurare</a:t>
                </a:r>
                <a:r>
                  <a:rPr lang="fr-FR" dirty="0"/>
                  <a:t>, ad </a:t>
                </a:r>
                <a:r>
                  <a:rPr lang="fr-FR" dirty="0" err="1"/>
                  <a:t>esempio</a:t>
                </a:r>
                <a:r>
                  <a:rPr lang="fr-FR" dirty="0"/>
                  <a:t>, un </a:t>
                </a:r>
                <a:r>
                  <a:rPr lang="fr-FR" dirty="0" err="1"/>
                  <a:t>livello</a:t>
                </a:r>
                <a:r>
                  <a:rPr lang="fr-FR" dirty="0"/>
                  <a:t> di </a:t>
                </a:r>
                <a:r>
                  <a:rPr lang="fr-FR" dirty="0" err="1"/>
                  <a:t>occupazione</a:t>
                </a:r>
                <a:r>
                  <a:rPr lang="fr-FR" dirty="0"/>
                  <a:t> </a:t>
                </a:r>
                <a:r>
                  <a:rPr lang="fr-FR" dirty="0" err="1"/>
                  <a:t>accettabile</a:t>
                </a:r>
                <a:r>
                  <a:rPr lang="fr-FR" dirty="0"/>
                  <a:t> e </a:t>
                </a:r>
                <a:r>
                  <a:rPr lang="fr-FR" dirty="0" err="1"/>
                  <a:t>che</a:t>
                </a:r>
                <a:r>
                  <a:rPr lang="fr-FR" dirty="0"/>
                  <a:t> la causa </a:t>
                </a:r>
                <a:r>
                  <a:rPr lang="fr-FR" dirty="0" err="1"/>
                  <a:t>sia</a:t>
                </a:r>
                <a:r>
                  <a:rPr lang="fr-FR" dirty="0"/>
                  <a:t> da ricercare in un </a:t>
                </a:r>
                <a:r>
                  <a:rPr lang="fr-FR" dirty="0" err="1"/>
                  <a:t>livello</a:t>
                </a:r>
                <a:r>
                  <a:rPr lang="fr-FR" dirty="0"/>
                  <a:t> </a:t>
                </a:r>
                <a:r>
                  <a:rPr lang="fr-FR" dirty="0" err="1"/>
                  <a:t>dell’investimento</a:t>
                </a:r>
                <a:r>
                  <a:rPr lang="fr-FR" dirty="0"/>
                  <a:t> I </a:t>
                </a:r>
                <a:r>
                  <a:rPr lang="fr-FR" dirty="0" err="1"/>
                  <a:t>troppo</a:t>
                </a:r>
                <a:r>
                  <a:rPr lang="fr-FR" dirty="0"/>
                  <a:t> </a:t>
                </a:r>
                <a:r>
                  <a:rPr lang="fr-FR" dirty="0" err="1"/>
                  <a:t>basso</a:t>
                </a:r>
                <a:r>
                  <a:rPr lang="fr-FR" dirty="0"/>
                  <a:t> (ad </a:t>
                </a:r>
                <a:r>
                  <a:rPr lang="fr-FR" dirty="0" err="1"/>
                  <a:t>esempio</a:t>
                </a:r>
                <a:r>
                  <a:rPr lang="fr-FR" dirty="0"/>
                  <a:t> a causa di </a:t>
                </a:r>
                <a:r>
                  <a:rPr lang="fr-FR" dirty="0" err="1"/>
                  <a:t>un’ondata</a:t>
                </a:r>
                <a:r>
                  <a:rPr lang="fr-FR" dirty="0"/>
                  <a:t> di </a:t>
                </a:r>
                <a:r>
                  <a:rPr lang="fr-FR" dirty="0" err="1"/>
                  <a:t>pessimismo</a:t>
                </a:r>
                <a:r>
                  <a:rPr lang="fr-FR" dirty="0"/>
                  <a:t> fra le </a:t>
                </a:r>
                <a:r>
                  <a:rPr lang="fr-FR" dirty="0" err="1"/>
                  <a:t>imprese</a:t>
                </a:r>
                <a:r>
                  <a:rPr lang="fr-FR" dirty="0"/>
                  <a:t>). </a:t>
                </a:r>
                <a:r>
                  <a:rPr lang="fr-FR" dirty="0" err="1" smtClean="0"/>
                  <a:t>Analogamente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precedente</a:t>
                </a:r>
                <a:r>
                  <a:rPr lang="fr-FR" dirty="0" smtClean="0"/>
                  <a:t>, </a:t>
                </a:r>
                <a:r>
                  <a:rPr lang="fr-FR" dirty="0"/>
                  <a:t>al fine di </a:t>
                </a:r>
                <a:r>
                  <a:rPr lang="fr-FR" dirty="0" err="1"/>
                  <a:t>stimolare</a:t>
                </a:r>
                <a:r>
                  <a:rPr lang="fr-FR" dirty="0"/>
                  <a:t> il </a:t>
                </a:r>
                <a:r>
                  <a:rPr lang="fr-FR" dirty="0" err="1"/>
                  <a:t>reddito</a:t>
                </a:r>
                <a:r>
                  <a:rPr lang="fr-FR" dirty="0"/>
                  <a:t> Y il </a:t>
                </a:r>
                <a:r>
                  <a:rPr lang="fr-FR" dirty="0" err="1"/>
                  <a:t>governo</a:t>
                </a:r>
                <a:r>
                  <a:rPr lang="fr-FR" dirty="0"/>
                  <a:t> </a:t>
                </a:r>
                <a:r>
                  <a:rPr lang="fr-FR" dirty="0" err="1"/>
                  <a:t>potrebbe</a:t>
                </a:r>
                <a:r>
                  <a:rPr lang="fr-FR" dirty="0"/>
                  <a:t> </a:t>
                </a:r>
                <a:r>
                  <a:rPr lang="fr-FR" dirty="0" err="1" smtClean="0"/>
                  <a:t>ridurre</a:t>
                </a:r>
                <a:r>
                  <a:rPr lang="fr-FR" dirty="0" smtClean="0"/>
                  <a:t> </a:t>
                </a:r>
                <a:r>
                  <a:rPr lang="fr-FR" dirty="0"/>
                  <a:t>le </a:t>
                </a:r>
                <a:r>
                  <a:rPr lang="fr-FR" dirty="0" smtClean="0"/>
                  <a:t>imposte nette T. </a:t>
                </a:r>
                <a:r>
                  <a:rPr lang="fr-FR" dirty="0"/>
                  <a:t>In </a:t>
                </a:r>
                <a:r>
                  <a:rPr lang="fr-FR" dirty="0" err="1"/>
                  <a:t>tal</a:t>
                </a:r>
                <a:r>
                  <a:rPr lang="fr-FR" dirty="0"/>
                  <a:t> </a:t>
                </a:r>
                <a:r>
                  <a:rPr lang="fr-FR" dirty="0" err="1"/>
                  <a:t>caso</a:t>
                </a:r>
                <a:r>
                  <a:rPr lang="fr-FR" dirty="0"/>
                  <a:t>, </a:t>
                </a:r>
                <a:r>
                  <a:rPr lang="fr-FR" dirty="0" err="1"/>
                  <a:t>infatti</a:t>
                </a:r>
                <a:r>
                  <a:rPr lang="fr-FR" dirty="0"/>
                  <a:t>,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disponibile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aumenterebbe</a:t>
                </a:r>
                <a:r>
                  <a:rPr lang="fr-FR" dirty="0" smtClean="0"/>
                  <a:t> e con </a:t>
                </a:r>
                <a:r>
                  <a:rPr lang="fr-FR" dirty="0" err="1" smtClean="0"/>
                  <a:t>esso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consumo</a:t>
                </a:r>
                <a:r>
                  <a:rPr lang="fr-FR" dirty="0" smtClean="0"/>
                  <a:t> con il </a:t>
                </a:r>
                <a:r>
                  <a:rPr lang="fr-FR" dirty="0" err="1" smtClean="0"/>
                  <a:t>risultato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stimolare</a:t>
                </a:r>
                <a:r>
                  <a:rPr lang="fr-FR" dirty="0" smtClean="0"/>
                  <a:t> la </a:t>
                </a:r>
                <a:r>
                  <a:rPr lang="fr-FR" dirty="0" err="1"/>
                  <a:t>domanda</a:t>
                </a:r>
                <a:r>
                  <a:rPr lang="fr-FR" dirty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. </a:t>
                </a:r>
                <a:r>
                  <a:rPr lang="fr-FR" dirty="0" err="1"/>
                  <a:t>S</a:t>
                </a:r>
                <a:r>
                  <a:rPr lang="fr-FR" dirty="0" err="1" smtClean="0"/>
                  <a:t>empre</a:t>
                </a:r>
                <a:r>
                  <a:rPr lang="fr-FR" dirty="0" smtClean="0"/>
                  <a:t> in </a:t>
                </a:r>
                <a:r>
                  <a:rPr lang="fr-FR" dirty="0" err="1"/>
                  <a:t>condizioni</a:t>
                </a:r>
                <a:r>
                  <a:rPr lang="fr-FR" dirty="0"/>
                  <a:t> di non </a:t>
                </a:r>
                <a:r>
                  <a:rPr lang="fr-FR" dirty="0" err="1"/>
                  <a:t>sfruttamento</a:t>
                </a:r>
                <a:r>
                  <a:rPr lang="fr-FR" dirty="0"/>
                  <a:t> totale </a:t>
                </a:r>
                <a:r>
                  <a:rPr lang="fr-FR" dirty="0" err="1"/>
                  <a:t>della</a:t>
                </a:r>
                <a:r>
                  <a:rPr lang="fr-FR" dirty="0"/>
                  <a:t> </a:t>
                </a:r>
                <a:r>
                  <a:rPr lang="fr-FR" dirty="0" err="1"/>
                  <a:t>capacità</a:t>
                </a:r>
                <a:r>
                  <a:rPr lang="fr-FR" dirty="0"/>
                  <a:t> </a:t>
                </a:r>
                <a:r>
                  <a:rPr lang="fr-FR" dirty="0" err="1"/>
                  <a:t>produttiva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paese</a:t>
                </a:r>
                <a:r>
                  <a:rPr lang="fr-FR" dirty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anche 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Y </a:t>
                </a:r>
                <a:r>
                  <a:rPr lang="fr-FR" dirty="0" err="1" smtClean="0"/>
                  <a:t>incrementerebbe</a:t>
                </a:r>
                <a:r>
                  <a:rPr lang="fr-FR" dirty="0" smtClean="0"/>
                  <a:t>, in quanto si </a:t>
                </a:r>
                <a:r>
                  <a:rPr lang="fr-FR" dirty="0" err="1" smtClean="0"/>
                  <a:t>troverebbe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fronte</a:t>
                </a:r>
                <a:r>
                  <a:rPr lang="fr-FR" dirty="0" smtClean="0"/>
                  <a:t> a </a:t>
                </a:r>
                <a:r>
                  <a:rPr lang="fr-FR" dirty="0"/>
                  <a:t>dei </a:t>
                </a:r>
                <a:r>
                  <a:rPr lang="fr-FR" dirty="0" err="1"/>
                  <a:t>nuovi</a:t>
                </a:r>
                <a:r>
                  <a:rPr lang="fr-FR" dirty="0"/>
                  <a:t> </a:t>
                </a:r>
                <a:r>
                  <a:rPr lang="fr-FR" dirty="0" err="1"/>
                  <a:t>sbocchi</a:t>
                </a:r>
                <a:r>
                  <a:rPr lang="fr-FR" dirty="0"/>
                  <a:t> di </a:t>
                </a:r>
                <a:r>
                  <a:rPr lang="fr-FR" dirty="0" err="1" smtClean="0"/>
                  <a:t>mercato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Anche 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fr-FR" dirty="0" smtClean="0"/>
                  <a:t>la </a:t>
                </a:r>
                <a:r>
                  <a:rPr lang="fr-FR" dirty="0" err="1" smtClean="0"/>
                  <a:t>retta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si muove verso l’alto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minore </a:t>
                </a:r>
                <a:r>
                  <a:rPr lang="fr-FR" dirty="0" err="1" smtClean="0"/>
                  <a:t>pressione</a:t>
                </a:r>
                <a:r>
                  <a:rPr lang="fr-FR" dirty="0" smtClean="0"/>
                  <a:t> fiscale e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endParaRPr lang="fr-FR" dirty="0" smtClean="0"/>
              </a:p>
              <a:p>
                <a:pPr marL="0" indent="0" algn="just">
                  <a:buNone/>
                </a:pPr>
                <a:endParaRPr lang="fr-FR" dirty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403648" y="5589240"/>
            <a:ext cx="6048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403648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03648" y="2924944"/>
            <a:ext cx="60486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03648" y="1772816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403648" y="1772816"/>
            <a:ext cx="4536504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380312" y="5805264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508681" y="2708920"/>
                <a:ext cx="81214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81" y="2708920"/>
                <a:ext cx="812145" cy="374270"/>
              </a:xfrm>
              <a:prstGeom prst="rect">
                <a:avLst/>
              </a:prstGeom>
              <a:blipFill rotWithShape="1">
                <a:blip r:embed="rId2"/>
                <a:stretch>
                  <a:fillRect t="-6452" r="-6015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7543" y="2013185"/>
                <a:ext cx="936105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013185"/>
                <a:ext cx="936105" cy="374270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6792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>
            <a:off x="3419872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419872" y="46531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419872" y="53012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975999" y="573325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99" y="5733256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1835696" y="50851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45°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403648" y="1959951"/>
            <a:ext cx="6105033" cy="154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932040" y="2708920"/>
            <a:ext cx="0" cy="37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932040" y="350100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932040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932040" y="5269850"/>
            <a:ext cx="0" cy="31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487609" y="5698121"/>
                <a:ext cx="806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09" y="5698121"/>
                <a:ext cx="8065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08681" y="1772816"/>
                <a:ext cx="107523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81" y="1772816"/>
                <a:ext cx="1075235" cy="374270"/>
              </a:xfrm>
              <a:prstGeom prst="rect">
                <a:avLst/>
              </a:prstGeom>
              <a:blipFill rotWithShape="1"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51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Ne </a:t>
            </a:r>
            <a:r>
              <a:rPr lang="fr-FR" dirty="0" err="1" smtClean="0"/>
              <a:t>segue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politica</a:t>
            </a:r>
            <a:r>
              <a:rPr lang="fr-FR" dirty="0" smtClean="0"/>
              <a:t> fiscale consiste </a:t>
            </a:r>
            <a:r>
              <a:rPr lang="fr-FR" dirty="0" err="1" smtClean="0"/>
              <a:t>principalmente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determinazione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G e di </a:t>
            </a:r>
            <a:r>
              <a:rPr lang="fr-FR" dirty="0" err="1" smtClean="0"/>
              <a:t>quello</a:t>
            </a:r>
            <a:r>
              <a:rPr lang="fr-FR" dirty="0" smtClean="0"/>
              <a:t> delle imposte nette T</a:t>
            </a:r>
          </a:p>
          <a:p>
            <a:pPr algn="just"/>
            <a:r>
              <a:rPr lang="fr-FR" dirty="0" err="1" smtClean="0"/>
              <a:t>Tuttavia</a:t>
            </a:r>
            <a:r>
              <a:rPr lang="fr-FR" dirty="0" smtClean="0"/>
              <a:t> ci sono dei </a:t>
            </a:r>
            <a:r>
              <a:rPr lang="fr-FR" dirty="0" err="1" smtClean="0"/>
              <a:t>limiti</a:t>
            </a:r>
            <a:r>
              <a:rPr lang="fr-FR" dirty="0" smtClean="0"/>
              <a:t> al </a:t>
            </a:r>
            <a:r>
              <a:rPr lang="fr-FR" dirty="0" err="1" smtClean="0"/>
              <a:t>ricorso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ai fini di </a:t>
            </a:r>
            <a:r>
              <a:rPr lang="fr-FR" dirty="0" err="1" smtClean="0"/>
              <a:t>stimolo</a:t>
            </a:r>
            <a:r>
              <a:rPr lang="fr-FR" dirty="0" smtClean="0"/>
              <a:t> alla </a:t>
            </a:r>
            <a:r>
              <a:rPr lang="fr-FR" dirty="0" err="1" smtClean="0"/>
              <a:t>crescita</a:t>
            </a:r>
            <a:endParaRPr lang="fr-FR" dirty="0" smtClean="0"/>
          </a:p>
          <a:p>
            <a:pPr algn="just"/>
            <a:r>
              <a:rPr lang="fr-FR" dirty="0" err="1" smtClean="0"/>
              <a:t>Innanzitutto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 G 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drastica</a:t>
            </a:r>
            <a:r>
              <a:rPr lang="fr-FR" dirty="0" smtClean="0"/>
              <a:t> delle imposte T </a:t>
            </a:r>
            <a:r>
              <a:rPr lang="fr-FR" dirty="0" err="1" smtClean="0"/>
              <a:t>rischiano</a:t>
            </a:r>
            <a:r>
              <a:rPr lang="fr-FR" dirty="0" smtClean="0"/>
              <a:t> di </a:t>
            </a:r>
            <a:r>
              <a:rPr lang="fr-FR" dirty="0" err="1" smtClean="0"/>
              <a:t>tradursi</a:t>
            </a:r>
            <a:r>
              <a:rPr lang="fr-FR" dirty="0" smtClean="0"/>
              <a:t> in </a:t>
            </a:r>
            <a:r>
              <a:rPr lang="fr-FR" dirty="0" err="1" smtClean="0"/>
              <a:t>elevati</a:t>
            </a:r>
            <a:r>
              <a:rPr lang="fr-FR" dirty="0" smtClean="0"/>
              <a:t> </a:t>
            </a:r>
            <a:r>
              <a:rPr lang="fr-FR" dirty="0" err="1" smtClean="0"/>
              <a:t>disavanzi</a:t>
            </a:r>
            <a:r>
              <a:rPr lang="fr-FR" dirty="0" smtClean="0"/>
              <a:t> </a:t>
            </a:r>
            <a:r>
              <a:rPr lang="fr-FR" dirty="0" err="1" smtClean="0"/>
              <a:t>pubblici</a:t>
            </a:r>
            <a:r>
              <a:rPr lang="fr-FR" dirty="0" smtClean="0"/>
              <a:t> (G-T) </a:t>
            </a:r>
            <a:r>
              <a:rPr lang="fr-FR" dirty="0" err="1" smtClean="0"/>
              <a:t>che</a:t>
            </a:r>
            <a:r>
              <a:rPr lang="fr-FR" dirty="0" smtClean="0"/>
              <a:t> a sua volta </a:t>
            </a:r>
            <a:r>
              <a:rPr lang="fr-FR" dirty="0" err="1" smtClean="0"/>
              <a:t>fanno</a:t>
            </a:r>
            <a:r>
              <a:rPr lang="fr-FR" dirty="0" smtClean="0"/>
              <a:t> </a:t>
            </a:r>
            <a:r>
              <a:rPr lang="fr-FR" dirty="0" err="1" smtClean="0"/>
              <a:t>lievitare</a:t>
            </a:r>
            <a:r>
              <a:rPr lang="fr-FR" dirty="0" smtClean="0"/>
              <a:t> il </a:t>
            </a:r>
            <a:r>
              <a:rPr lang="fr-FR" dirty="0" err="1" smtClean="0"/>
              <a:t>debito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r>
              <a:rPr lang="fr-FR" dirty="0" smtClean="0"/>
              <a:t> (</a:t>
            </a:r>
            <a:r>
              <a:rPr lang="fr-FR" dirty="0" err="1" smtClean="0"/>
              <a:t>che</a:t>
            </a:r>
            <a:r>
              <a:rPr lang="fr-FR" dirty="0" smtClean="0"/>
              <a:t> è la somma </a:t>
            </a:r>
            <a:r>
              <a:rPr lang="fr-FR" dirty="0" err="1" smtClean="0"/>
              <a:t>capitalizzata</a:t>
            </a:r>
            <a:r>
              <a:rPr lang="fr-FR" dirty="0" smtClean="0"/>
              <a:t> al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di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disavanzi</a:t>
            </a:r>
            <a:r>
              <a:rPr lang="fr-FR" dirty="0" smtClean="0"/>
              <a:t> </a:t>
            </a:r>
            <a:r>
              <a:rPr lang="fr-FR" dirty="0" err="1" smtClean="0"/>
              <a:t>pubblici</a:t>
            </a:r>
            <a:r>
              <a:rPr lang="fr-FR" dirty="0" smtClean="0"/>
              <a:t> </a:t>
            </a:r>
            <a:r>
              <a:rPr lang="fr-FR" dirty="0" err="1" smtClean="0"/>
              <a:t>passati</a:t>
            </a:r>
            <a:r>
              <a:rPr lang="fr-FR" dirty="0" smtClean="0"/>
              <a:t>) </a:t>
            </a:r>
            <a:r>
              <a:rPr lang="fr-FR" dirty="0" err="1" smtClean="0"/>
              <a:t>fino</a:t>
            </a:r>
            <a:r>
              <a:rPr lang="fr-FR" dirty="0" smtClean="0"/>
              <a:t> a </a:t>
            </a:r>
            <a:r>
              <a:rPr lang="fr-FR" dirty="0" err="1" smtClean="0"/>
              <a:t>livelli</a:t>
            </a:r>
            <a:r>
              <a:rPr lang="fr-FR" dirty="0" smtClean="0"/>
              <a:t> </a:t>
            </a:r>
            <a:r>
              <a:rPr lang="fr-FR" dirty="0" err="1" smtClean="0"/>
              <a:t>insostenibili</a:t>
            </a:r>
            <a:r>
              <a:rPr lang="fr-FR" dirty="0" smtClean="0"/>
              <a:t> </a:t>
            </a:r>
            <a:r>
              <a:rPr lang="fr-FR" dirty="0" err="1" smtClean="0"/>
              <a:t>creando</a:t>
            </a:r>
            <a:r>
              <a:rPr lang="fr-FR" dirty="0" smtClean="0"/>
              <a:t> </a:t>
            </a:r>
            <a:r>
              <a:rPr lang="fr-FR" dirty="0" err="1" smtClean="0"/>
              <a:t>problemi</a:t>
            </a:r>
            <a:r>
              <a:rPr lang="fr-FR" dirty="0" smtClean="0"/>
              <a:t> di </a:t>
            </a:r>
            <a:r>
              <a:rPr lang="fr-FR" dirty="0" err="1" smtClean="0"/>
              <a:t>solvibilità</a:t>
            </a:r>
            <a:r>
              <a:rPr lang="fr-FR" dirty="0" smtClean="0"/>
              <a:t> 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debito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a </a:t>
            </a:r>
            <a:r>
              <a:rPr lang="fr-FR" dirty="0" err="1" smtClean="0"/>
              <a:t>loro</a:t>
            </a:r>
            <a:r>
              <a:rPr lang="fr-FR" dirty="0" smtClean="0"/>
              <a:t> volta </a:t>
            </a:r>
            <a:r>
              <a:rPr lang="fr-FR" dirty="0" err="1" smtClean="0"/>
              <a:t>inducono</a:t>
            </a:r>
            <a:r>
              <a:rPr lang="fr-FR" dirty="0" smtClean="0"/>
              <a:t> delle </a:t>
            </a:r>
            <a:r>
              <a:rPr lang="fr-FR" dirty="0" err="1" smtClean="0"/>
              <a:t>forti</a:t>
            </a:r>
            <a:r>
              <a:rPr lang="fr-FR" dirty="0" smtClean="0"/>
              <a:t> </a:t>
            </a:r>
            <a:r>
              <a:rPr lang="fr-FR" dirty="0" err="1" smtClean="0"/>
              <a:t>turbolenze</a:t>
            </a:r>
            <a:r>
              <a:rPr lang="fr-FR" dirty="0" smtClean="0"/>
              <a:t> sui </a:t>
            </a:r>
            <a:r>
              <a:rPr lang="fr-FR" dirty="0" err="1" smtClean="0"/>
              <a:t>mercati</a:t>
            </a:r>
            <a:r>
              <a:rPr lang="fr-FR" dirty="0" smtClean="0"/>
              <a:t> </a:t>
            </a:r>
            <a:r>
              <a:rPr lang="fr-FR" dirty="0" err="1" smtClean="0"/>
              <a:t>finanziari</a:t>
            </a:r>
            <a:r>
              <a:rPr lang="fr-FR" dirty="0" smtClean="0"/>
              <a:t> anche a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dell’attività</a:t>
            </a:r>
            <a:r>
              <a:rPr lang="fr-FR" dirty="0" smtClean="0"/>
              <a:t> </a:t>
            </a:r>
            <a:r>
              <a:rPr lang="fr-FR" dirty="0" err="1" smtClean="0"/>
              <a:t>speculativa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tale </a:t>
            </a:r>
            <a:r>
              <a:rPr lang="fr-FR" dirty="0" err="1" smtClean="0"/>
              <a:t>contesto</a:t>
            </a:r>
            <a:r>
              <a:rPr lang="fr-FR" dirty="0" smtClean="0"/>
              <a:t> si mette in moto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Vediamo la </a:t>
                </a:r>
                <a:r>
                  <a:rPr lang="fr-FR" dirty="0" err="1" smtClean="0"/>
                  <a:t>dinamica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b="1" dirty="0" err="1" smtClean="0"/>
                  <a:t>debito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pubblico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quanto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rimborsare</a:t>
                </a:r>
                <a:r>
                  <a:rPr lang="fr-FR" dirty="0" smtClean="0"/>
                  <a:t> ai </a:t>
                </a:r>
                <a:r>
                  <a:rPr lang="fr-FR" dirty="0" err="1" smtClean="0"/>
                  <a:t>suoi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creditori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variabile</a:t>
                </a:r>
                <a:r>
                  <a:rPr lang="fr-FR" dirty="0" smtClean="0"/>
                  <a:t> «stock») fra il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 e il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t+1.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il </a:t>
                </a:r>
                <a:r>
                  <a:rPr lang="fr-FR" dirty="0" err="1" smtClean="0"/>
                  <a:t>debito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all’inizio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effettuata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dirty="0" smtClean="0"/>
                  <a:t>le imposte nette </a:t>
                </a:r>
                <a:r>
                  <a:rPr lang="fr-FR" dirty="0" err="1" smtClean="0"/>
                  <a:t>raccolte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corso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 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r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: r=i-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denota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nominale 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inflazione</a:t>
                </a:r>
                <a:r>
                  <a:rPr lang="fr-FR" dirty="0" smtClean="0"/>
                  <a:t>. Il </a:t>
                </a:r>
                <a:r>
                  <a:rPr lang="fr-FR" dirty="0" err="1" smtClean="0"/>
                  <a:t>debito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 alla fine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t+1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endParaRPr lang="fr-FR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                                          </m:t>
                        </m:r>
                        <m:r>
                          <a:rPr lang="fr-FR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(1+</m:t>
                    </m:r>
                    <m:r>
                      <a:rPr lang="fr-FR" b="0" i="1" dirty="0" smtClean="0">
                        <a:latin typeface="Cambria Math"/>
                      </a:rPr>
                      <m:t>𝑟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-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So </a:t>
                </a:r>
                <a:r>
                  <a:rPr lang="fr-FR" dirty="0" err="1" smtClean="0"/>
                  <a:t>noti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indica</a:t>
                </a:r>
                <a:r>
                  <a:rPr lang="fr-FR" dirty="0" smtClean="0"/>
                  <a:t> il </a:t>
                </a:r>
                <a:r>
                  <a:rPr lang="fr-FR" b="1" dirty="0" err="1" smtClean="0"/>
                  <a:t>disavanzo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pubblico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corso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</a:t>
                </a:r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debito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considerevolmente</a:t>
                </a:r>
                <a:r>
                  <a:rPr lang="fr-FR" dirty="0" smtClean="0"/>
                  <a:t> a causa di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troppo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o a causa di un forte </a:t>
                </a:r>
                <a:r>
                  <a:rPr lang="fr-FR" dirty="0" err="1" smtClean="0"/>
                  <a:t>disavanzo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L’Europa con i </a:t>
                </a:r>
                <a:r>
                  <a:rPr lang="fr-FR" dirty="0" err="1" smtClean="0"/>
                  <a:t>criteri</a:t>
                </a:r>
                <a:r>
                  <a:rPr lang="fr-FR" dirty="0" smtClean="0"/>
                  <a:t> di Maastricht </a:t>
                </a:r>
                <a:r>
                  <a:rPr lang="fr-FR" dirty="0" err="1" smtClean="0"/>
                  <a:t>impone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fr-FR" dirty="0" smtClean="0"/>
                  <a:t>&lt;60%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fr-FR" dirty="0" smtClean="0"/>
                  <a:t>&lt;3%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4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Proprio al fine di non </a:t>
            </a:r>
            <a:r>
              <a:rPr lang="fr-FR" dirty="0" err="1" smtClean="0"/>
              <a:t>rendere</a:t>
            </a:r>
            <a:r>
              <a:rPr lang="fr-FR" dirty="0" smtClean="0"/>
              <a:t> </a:t>
            </a:r>
            <a:r>
              <a:rPr lang="fr-FR" dirty="0" err="1" smtClean="0"/>
              <a:t>esplosiva</a:t>
            </a:r>
            <a:r>
              <a:rPr lang="fr-FR" dirty="0" smtClean="0"/>
              <a:t> la </a:t>
            </a:r>
            <a:r>
              <a:rPr lang="fr-FR" dirty="0" err="1" smtClean="0"/>
              <a:t>dinamica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debito</a:t>
            </a:r>
            <a:r>
              <a:rPr lang="fr-FR" dirty="0" smtClean="0"/>
              <a:t> </a:t>
            </a:r>
            <a:r>
              <a:rPr lang="fr-FR" dirty="0" err="1" smtClean="0"/>
              <a:t>pubblico</a:t>
            </a:r>
            <a:r>
              <a:rPr lang="fr-FR" dirty="0" smtClean="0"/>
              <a:t>, la </a:t>
            </a:r>
            <a:r>
              <a:rPr lang="fr-FR" dirty="0" err="1" smtClean="0"/>
              <a:t>sottoscrizione</a:t>
            </a:r>
            <a:r>
              <a:rPr lang="fr-FR" dirty="0" smtClean="0"/>
              <a:t> di </a:t>
            </a:r>
            <a:r>
              <a:rPr lang="fr-FR" dirty="0" err="1" smtClean="0"/>
              <a:t>alcuni</a:t>
            </a:r>
            <a:r>
              <a:rPr lang="fr-FR" dirty="0" smtClean="0"/>
              <a:t> </a:t>
            </a:r>
            <a:r>
              <a:rPr lang="fr-FR" dirty="0" err="1" smtClean="0"/>
              <a:t>trattati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 (</a:t>
            </a:r>
            <a:r>
              <a:rPr lang="fr-FR" dirty="0" err="1" smtClean="0"/>
              <a:t>esempio</a:t>
            </a:r>
            <a:r>
              <a:rPr lang="fr-FR" dirty="0" smtClean="0"/>
              <a:t>: Maastricht) </a:t>
            </a:r>
            <a:r>
              <a:rPr lang="fr-FR" dirty="0" err="1" smtClean="0"/>
              <a:t>impone</a:t>
            </a:r>
            <a:r>
              <a:rPr lang="fr-FR" dirty="0" smtClean="0"/>
              <a:t> ai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signatari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disciplina </a:t>
            </a:r>
            <a:r>
              <a:rPr lang="fr-FR" dirty="0" err="1" smtClean="0"/>
              <a:t>bugetaria</a:t>
            </a:r>
            <a:r>
              <a:rPr lang="fr-FR" dirty="0" smtClean="0"/>
              <a:t> </a:t>
            </a:r>
            <a:r>
              <a:rPr lang="fr-FR" dirty="0" err="1" smtClean="0"/>
              <a:t>rigorosa</a:t>
            </a:r>
            <a:r>
              <a:rPr lang="fr-FR" dirty="0" smtClean="0"/>
              <a:t>, il </a:t>
            </a:r>
            <a:r>
              <a:rPr lang="fr-FR" dirty="0" err="1" smtClean="0"/>
              <a:t>che</a:t>
            </a:r>
            <a:r>
              <a:rPr lang="fr-FR" dirty="0" smtClean="0"/>
              <a:t> limita il margina di </a:t>
            </a:r>
            <a:r>
              <a:rPr lang="fr-FR" dirty="0" err="1" smtClean="0"/>
              <a:t>manovra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</a:t>
            </a:r>
          </a:p>
          <a:p>
            <a:pPr algn="just"/>
            <a:r>
              <a:rPr lang="fr-FR" dirty="0" err="1" smtClean="0"/>
              <a:t>Inoltre</a:t>
            </a:r>
            <a:r>
              <a:rPr lang="fr-FR" dirty="0" smtClean="0"/>
              <a:t>, </a:t>
            </a:r>
            <a:r>
              <a:rPr lang="fr-FR" dirty="0" err="1" smtClean="0"/>
              <a:t>nulla</a:t>
            </a:r>
            <a:r>
              <a:rPr lang="fr-FR" dirty="0" smtClean="0"/>
              <a:t> </a:t>
            </a:r>
            <a:r>
              <a:rPr lang="fr-FR" dirty="0" err="1" smtClean="0"/>
              <a:t>garantisce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un </a:t>
            </a:r>
            <a:r>
              <a:rPr lang="fr-FR" dirty="0" err="1" smtClean="0"/>
              <a:t>incremento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indotta</a:t>
            </a:r>
            <a:r>
              <a:rPr lang="fr-FR" dirty="0" smtClean="0"/>
              <a:t>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politica</a:t>
            </a:r>
            <a:r>
              <a:rPr lang="fr-FR" dirty="0" smtClean="0"/>
              <a:t> fiscale </a:t>
            </a:r>
            <a:r>
              <a:rPr lang="fr-FR" dirty="0" err="1" smtClean="0"/>
              <a:t>espansiva</a:t>
            </a:r>
            <a:r>
              <a:rPr lang="fr-FR" dirty="0" smtClean="0"/>
              <a:t> non si </a:t>
            </a:r>
            <a:r>
              <a:rPr lang="fr-FR" dirty="0" err="1" smtClean="0"/>
              <a:t>scarichi</a:t>
            </a:r>
            <a:r>
              <a:rPr lang="fr-FR" dirty="0" smtClean="0"/>
              <a:t> sui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piuttosto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sulle</a:t>
            </a:r>
            <a:r>
              <a:rPr lang="fr-FR" dirty="0" smtClean="0"/>
              <a:t> </a:t>
            </a:r>
            <a:r>
              <a:rPr lang="fr-FR" dirty="0" err="1" smtClean="0"/>
              <a:t>quantità</a:t>
            </a:r>
            <a:r>
              <a:rPr lang="fr-FR" dirty="0" smtClean="0"/>
              <a:t>, </a:t>
            </a:r>
            <a:r>
              <a:rPr lang="fr-FR" dirty="0" err="1" smtClean="0"/>
              <a:t>generando</a:t>
            </a:r>
            <a:r>
              <a:rPr lang="fr-FR" dirty="0" smtClean="0"/>
              <a:t> in </a:t>
            </a:r>
            <a:r>
              <a:rPr lang="fr-FR" dirty="0" err="1" smtClean="0"/>
              <a:t>tal</a:t>
            </a:r>
            <a:r>
              <a:rPr lang="fr-FR" dirty="0" smtClean="0"/>
              <a:t> modo </a:t>
            </a:r>
            <a:r>
              <a:rPr lang="fr-FR" dirty="0" err="1" smtClean="0"/>
              <a:t>inflazione</a:t>
            </a:r>
            <a:r>
              <a:rPr lang="fr-FR" dirty="0" smtClean="0"/>
              <a:t> (</a:t>
            </a:r>
            <a:r>
              <a:rPr lang="fr-FR" dirty="0" err="1" smtClean="0"/>
              <a:t>soprattutto</a:t>
            </a:r>
            <a:r>
              <a:rPr lang="fr-FR" dirty="0" smtClean="0"/>
              <a:t> se ci si </a:t>
            </a:r>
            <a:r>
              <a:rPr lang="fr-FR" dirty="0" err="1" smtClean="0"/>
              <a:t>trova</a:t>
            </a:r>
            <a:r>
              <a:rPr lang="fr-FR" dirty="0" smtClean="0"/>
              <a:t> in </a:t>
            </a:r>
            <a:r>
              <a:rPr lang="fr-FR" dirty="0" err="1" smtClean="0"/>
              <a:t>prossimità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pieno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e se i </a:t>
            </a:r>
            <a:r>
              <a:rPr lang="fr-FR" dirty="0" err="1" smtClean="0"/>
              <a:t>prezzi</a:t>
            </a:r>
            <a:r>
              <a:rPr lang="fr-FR" dirty="0" smtClean="0"/>
              <a:t> non sono </a:t>
            </a:r>
            <a:r>
              <a:rPr lang="fr-FR" dirty="0" err="1" smtClean="0"/>
              <a:t>rigidi</a:t>
            </a:r>
            <a:r>
              <a:rPr lang="fr-FR" dirty="0" smtClean="0"/>
              <a:t> </a:t>
            </a:r>
            <a:r>
              <a:rPr lang="fr-FR" dirty="0" err="1" smtClean="0"/>
              <a:t>nemmeno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termine)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1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un’economia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, </a:t>
            </a:r>
            <a:r>
              <a:rPr lang="fr-FR" dirty="0" err="1" smtClean="0"/>
              <a:t>oltre</a:t>
            </a:r>
            <a:r>
              <a:rPr lang="fr-FR" dirty="0" smtClean="0"/>
              <a:t> alla </a:t>
            </a:r>
            <a:r>
              <a:rPr lang="fr-FR" dirty="0" err="1" smtClean="0"/>
              <a:t>politica</a:t>
            </a:r>
            <a:r>
              <a:rPr lang="fr-FR" dirty="0" smtClean="0"/>
              <a:t> fiscale, è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utilizzare</a:t>
            </a:r>
            <a:r>
              <a:rPr lang="fr-FR" dirty="0" smtClean="0"/>
              <a:t> pure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per </a:t>
            </a:r>
            <a:r>
              <a:rPr lang="fr-FR" dirty="0" err="1" smtClean="0"/>
              <a:t>stimolare</a:t>
            </a:r>
            <a:r>
              <a:rPr lang="fr-FR" dirty="0" smtClean="0"/>
              <a:t> la </a:t>
            </a:r>
            <a:r>
              <a:rPr lang="fr-FR" dirty="0" err="1" smtClean="0"/>
              <a:t>crescita</a:t>
            </a:r>
            <a:r>
              <a:rPr lang="fr-FR" dirty="0" smtClean="0"/>
              <a:t> e con </a:t>
            </a:r>
            <a:r>
              <a:rPr lang="fr-FR" dirty="0" err="1" smtClean="0"/>
              <a:t>essa</a:t>
            </a:r>
            <a:r>
              <a:rPr lang="fr-FR" dirty="0" smtClean="0"/>
              <a:t> l’</a:t>
            </a:r>
            <a:r>
              <a:rPr lang="fr-FR" dirty="0" err="1" smtClean="0"/>
              <a:t>occupazione</a:t>
            </a:r>
            <a:endParaRPr lang="fr-FR" dirty="0" smtClean="0"/>
          </a:p>
          <a:p>
            <a:pPr algn="just"/>
            <a:r>
              <a:rPr lang="fr-FR" dirty="0" smtClean="0"/>
              <a:t>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proposito</a:t>
            </a:r>
            <a:r>
              <a:rPr lang="fr-FR" dirty="0" smtClean="0"/>
              <a:t>, </a:t>
            </a:r>
            <a:r>
              <a:rPr lang="fr-FR" dirty="0" err="1" smtClean="0"/>
              <a:t>ricordiamo</a:t>
            </a:r>
            <a:r>
              <a:rPr lang="fr-FR" dirty="0" smtClean="0"/>
              <a:t> la </a:t>
            </a:r>
            <a:r>
              <a:rPr lang="fr-FR" dirty="0" err="1" smtClean="0"/>
              <a:t>definizione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endParaRPr lang="fr-FR" dirty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moneta</a:t>
            </a:r>
            <a:r>
              <a:rPr lang="fr-FR" dirty="0" smtClean="0"/>
              <a:t> più </a:t>
            </a:r>
            <a:r>
              <a:rPr lang="fr-FR" dirty="0" err="1" smtClean="0"/>
              <a:t>che</a:t>
            </a:r>
            <a:r>
              <a:rPr lang="fr-FR" dirty="0" smtClean="0"/>
              <a:t> a </a:t>
            </a:r>
            <a:r>
              <a:rPr lang="fr-FR" dirty="0" err="1" smtClean="0"/>
              <a:t>partire</a:t>
            </a:r>
            <a:r>
              <a:rPr lang="fr-FR" dirty="0" smtClean="0"/>
              <a:t> dalla sua </a:t>
            </a:r>
            <a:r>
              <a:rPr lang="fr-FR" dirty="0" err="1" smtClean="0"/>
              <a:t>essenza</a:t>
            </a:r>
            <a:r>
              <a:rPr lang="fr-FR" dirty="0" smtClean="0"/>
              <a:t> è </a:t>
            </a:r>
            <a:r>
              <a:rPr lang="fr-FR" dirty="0" err="1" smtClean="0"/>
              <a:t>definita</a:t>
            </a:r>
            <a:r>
              <a:rPr lang="fr-FR" dirty="0" smtClean="0"/>
              <a:t> a </a:t>
            </a:r>
            <a:r>
              <a:rPr lang="fr-FR" dirty="0" err="1" smtClean="0"/>
              <a:t>partire</a:t>
            </a:r>
            <a:r>
              <a:rPr lang="fr-FR" dirty="0" smtClean="0"/>
              <a:t> dalle sue </a:t>
            </a:r>
            <a:r>
              <a:rPr lang="fr-FR" dirty="0" err="1" smtClean="0"/>
              <a:t>funzioni</a:t>
            </a:r>
            <a:r>
              <a:rPr lang="fr-FR" dirty="0" smtClean="0"/>
              <a:t>. </a:t>
            </a:r>
            <a:r>
              <a:rPr lang="fr-FR" dirty="0" err="1" smtClean="0"/>
              <a:t>Elenchiamole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fr-FR" b="1" dirty="0" smtClean="0"/>
                  <a:t>Unità di </a:t>
                </a:r>
                <a:r>
                  <a:rPr lang="fr-FR" b="1" dirty="0" err="1" smtClean="0"/>
                  <a:t>conto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possibile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esprimere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valore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bene e </a:t>
                </a:r>
                <a:r>
                  <a:rPr lang="fr-FR" dirty="0" err="1" smtClean="0"/>
                  <a:t>servizio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termini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unità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monetarie</a:t>
                </a:r>
                <a:r>
                  <a:rPr lang="fr-FR" dirty="0" smtClean="0"/>
                  <a:t>. Se ci sono n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sufficiente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conoscere</a:t>
                </a:r>
                <a:r>
                  <a:rPr lang="fr-FR" dirty="0" smtClean="0"/>
                  <a:t> n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(da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possibile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risalire</a:t>
                </a:r>
                <a:r>
                  <a:rPr lang="fr-FR" dirty="0" smtClean="0"/>
                  <a:t> pure ai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relativi</a:t>
                </a:r>
                <a:r>
                  <a:rPr lang="fr-FR" dirty="0" smtClean="0"/>
                  <a:t> fra 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n(n-1)/2 </a:t>
                </a:r>
                <a:r>
                  <a:rPr lang="fr-FR" dirty="0" err="1" smtClean="0"/>
                  <a:t>rapporti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scambio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permette di </a:t>
                </a:r>
                <a:r>
                  <a:rPr lang="fr-FR" dirty="0" err="1" smtClean="0"/>
                  <a:t>orientarsi</a:t>
                </a:r>
                <a:r>
                  <a:rPr lang="fr-FR" dirty="0" smtClean="0"/>
                  <a:t> molto </a:t>
                </a:r>
                <a:r>
                  <a:rPr lang="fr-FR" dirty="0" err="1" smtClean="0"/>
                  <a:t>meglio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scelte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economiche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consumo</a:t>
                </a:r>
                <a:r>
                  <a:rPr lang="fr-FR" dirty="0" smtClean="0"/>
                  <a:t> e di </a:t>
                </a:r>
                <a:r>
                  <a:rPr lang="fr-FR" dirty="0" err="1" smtClean="0"/>
                  <a:t>produzione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Esempio</a:t>
                </a:r>
                <a:r>
                  <a:rPr lang="fr-FR" dirty="0" smtClean="0"/>
                  <a:t>. Beni A,B,C,D. I </a:t>
                </a:r>
                <a:r>
                  <a:rPr lang="fr-FR" dirty="0" err="1" smtClean="0"/>
                  <a:t>rapporti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scambio</a:t>
                </a:r>
                <a:r>
                  <a:rPr lang="fr-FR" dirty="0" smtClean="0"/>
                  <a:t> sono (4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dirty="0" smtClean="0"/>
                  <a:t>3)/2=6,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AB, AC, AD, BC, BD, CD. Ma basta </a:t>
                </a:r>
                <a:r>
                  <a:rPr lang="fr-FR" dirty="0" err="1" smtClean="0"/>
                  <a:t>conoscere</a:t>
                </a:r>
                <a:r>
                  <a:rPr lang="fr-FR" dirty="0" smtClean="0"/>
                  <a:t> 4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per bene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229600" cy="4525963"/>
              </a:xfrm>
              <a:blipFill rotWithShape="1">
                <a:blip r:embed="rId2"/>
                <a:stretch>
                  <a:fillRect l="-1481" t="-3499" r="-1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b="1" dirty="0" smtClean="0"/>
              <a:t>Mezzo di </a:t>
            </a:r>
            <a:r>
              <a:rPr lang="fr-FR" b="1" dirty="0" err="1" smtClean="0"/>
              <a:t>pagamento</a:t>
            </a:r>
            <a:r>
              <a:rPr lang="fr-FR" dirty="0" smtClean="0"/>
              <a:t>. La </a:t>
            </a:r>
            <a:r>
              <a:rPr lang="fr-FR" dirty="0" err="1" smtClean="0"/>
              <a:t>presenza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scambiata</a:t>
            </a:r>
            <a:r>
              <a:rPr lang="fr-FR" dirty="0" smtClean="0"/>
              <a:t> </a:t>
            </a:r>
            <a:r>
              <a:rPr lang="fr-FR" dirty="0" err="1" smtClean="0"/>
              <a:t>contro</a:t>
            </a:r>
            <a:r>
              <a:rPr lang="fr-FR" dirty="0" smtClean="0"/>
              <a:t> </a:t>
            </a:r>
            <a:r>
              <a:rPr lang="fr-FR" dirty="0" err="1" smtClean="0"/>
              <a:t>ogni</a:t>
            </a:r>
            <a:r>
              <a:rPr lang="fr-FR" dirty="0" smtClean="0"/>
              <a:t> bene e </a:t>
            </a:r>
            <a:r>
              <a:rPr lang="fr-FR" dirty="0" err="1" smtClean="0"/>
              <a:t>servizio</a:t>
            </a:r>
            <a:r>
              <a:rPr lang="fr-FR" dirty="0" smtClean="0"/>
              <a:t>, </a:t>
            </a:r>
            <a:r>
              <a:rPr lang="fr-FR" dirty="0" err="1" smtClean="0"/>
              <a:t>evita</a:t>
            </a:r>
            <a:r>
              <a:rPr lang="fr-FR" dirty="0" smtClean="0"/>
              <a:t> le </a:t>
            </a:r>
            <a:r>
              <a:rPr lang="fr-FR" dirty="0" err="1" smtClean="0"/>
              <a:t>difficoltà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baratto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richiede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«</a:t>
            </a:r>
            <a:r>
              <a:rPr lang="fr-FR" b="1" dirty="0" smtClean="0"/>
              <a:t>duplice </a:t>
            </a:r>
            <a:r>
              <a:rPr lang="fr-FR" b="1" dirty="0" err="1" smtClean="0"/>
              <a:t>coincidenza</a:t>
            </a:r>
            <a:r>
              <a:rPr lang="fr-FR" b="1" dirty="0" smtClean="0"/>
              <a:t> di </a:t>
            </a:r>
            <a:r>
              <a:rPr lang="fr-FR" b="1" dirty="0" err="1" smtClean="0"/>
              <a:t>bisogni</a:t>
            </a:r>
            <a:r>
              <a:rPr lang="fr-FR" dirty="0" smtClean="0"/>
              <a:t>» (se </a:t>
            </a:r>
            <a:r>
              <a:rPr lang="fr-FR" dirty="0" err="1" smtClean="0"/>
              <a:t>possiedo</a:t>
            </a:r>
            <a:r>
              <a:rPr lang="fr-FR" dirty="0" smtClean="0"/>
              <a:t> delle </a:t>
            </a:r>
            <a:r>
              <a:rPr lang="fr-FR" dirty="0" err="1" smtClean="0"/>
              <a:t>mele</a:t>
            </a:r>
            <a:r>
              <a:rPr lang="fr-FR" dirty="0" smtClean="0"/>
              <a:t> e </a:t>
            </a:r>
            <a:r>
              <a:rPr lang="fr-FR" dirty="0" err="1" smtClean="0"/>
              <a:t>voglio</a:t>
            </a:r>
            <a:r>
              <a:rPr lang="fr-FR" dirty="0" smtClean="0"/>
              <a:t> </a:t>
            </a:r>
            <a:r>
              <a:rPr lang="fr-FR" dirty="0" err="1" smtClean="0"/>
              <a:t>scambiarle</a:t>
            </a:r>
            <a:r>
              <a:rPr lang="fr-FR" dirty="0" smtClean="0"/>
              <a:t> con delle </a:t>
            </a:r>
            <a:r>
              <a:rPr lang="fr-FR" dirty="0" err="1" smtClean="0"/>
              <a:t>pere</a:t>
            </a:r>
            <a:r>
              <a:rPr lang="fr-FR" dirty="0" smtClean="0"/>
              <a:t>,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trovi</a:t>
            </a:r>
            <a:r>
              <a:rPr lang="fr-FR" dirty="0" smtClean="0"/>
              <a:t> </a:t>
            </a:r>
            <a:r>
              <a:rPr lang="fr-FR" dirty="0" err="1" smtClean="0"/>
              <a:t>qualcuno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possiede</a:t>
            </a:r>
            <a:r>
              <a:rPr lang="fr-FR" dirty="0" smtClean="0"/>
              <a:t> delle </a:t>
            </a:r>
            <a:r>
              <a:rPr lang="fr-FR" dirty="0" err="1" smtClean="0"/>
              <a:t>pere</a:t>
            </a:r>
            <a:r>
              <a:rPr lang="fr-FR" dirty="0" smtClean="0"/>
              <a:t> e </a:t>
            </a:r>
            <a:r>
              <a:rPr lang="fr-FR" dirty="0" err="1" smtClean="0"/>
              <a:t>desideri</a:t>
            </a:r>
            <a:r>
              <a:rPr lang="fr-FR" dirty="0" smtClean="0"/>
              <a:t> </a:t>
            </a:r>
            <a:r>
              <a:rPr lang="fr-FR" dirty="0" err="1" smtClean="0"/>
              <a:t>scambiarle</a:t>
            </a:r>
            <a:r>
              <a:rPr lang="fr-FR" dirty="0" smtClean="0"/>
              <a:t> con delle </a:t>
            </a:r>
            <a:r>
              <a:rPr lang="fr-FR" dirty="0" err="1" smtClean="0"/>
              <a:t>mele</a:t>
            </a:r>
            <a:r>
              <a:rPr lang="fr-FR" dirty="0" smtClean="0"/>
              <a:t>)</a:t>
            </a:r>
          </a:p>
          <a:p>
            <a:pPr algn="just"/>
            <a:r>
              <a:rPr lang="fr-FR" b="1" dirty="0" err="1" smtClean="0"/>
              <a:t>Riserva</a:t>
            </a:r>
            <a:r>
              <a:rPr lang="fr-FR" b="1" dirty="0" smtClean="0"/>
              <a:t> di </a:t>
            </a:r>
            <a:r>
              <a:rPr lang="fr-FR" b="1" dirty="0" err="1" smtClean="0"/>
              <a:t>valore</a:t>
            </a:r>
            <a:r>
              <a:rPr lang="fr-FR" dirty="0" smtClean="0"/>
              <a:t>. Se </a:t>
            </a:r>
            <a:r>
              <a:rPr lang="fr-FR" dirty="0" err="1" smtClean="0"/>
              <a:t>possiedo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, </a:t>
            </a:r>
            <a:r>
              <a:rPr lang="fr-FR" dirty="0" err="1" smtClean="0"/>
              <a:t>posso</a:t>
            </a:r>
            <a:r>
              <a:rPr lang="fr-FR" dirty="0" smtClean="0"/>
              <a:t> </a:t>
            </a:r>
            <a:r>
              <a:rPr lang="fr-FR" dirty="0" err="1" smtClean="0"/>
              <a:t>trasferire</a:t>
            </a:r>
            <a:r>
              <a:rPr lang="fr-FR" dirty="0" smtClean="0"/>
              <a:t> la </a:t>
            </a:r>
            <a:r>
              <a:rPr lang="fr-FR" dirty="0" err="1" smtClean="0"/>
              <a:t>mia</a:t>
            </a:r>
            <a:r>
              <a:rPr lang="fr-FR" dirty="0" smtClean="0"/>
              <a:t> </a:t>
            </a:r>
            <a:r>
              <a:rPr lang="fr-FR" dirty="0" err="1" smtClean="0"/>
              <a:t>ricchezza</a:t>
            </a:r>
            <a:r>
              <a:rPr lang="fr-FR" dirty="0" smtClean="0"/>
              <a:t> </a:t>
            </a:r>
            <a:r>
              <a:rPr lang="fr-FR" dirty="0" err="1" smtClean="0"/>
              <a:t>praticamente</a:t>
            </a:r>
            <a:r>
              <a:rPr lang="fr-FR" dirty="0" smtClean="0"/>
              <a:t> </a:t>
            </a:r>
            <a:r>
              <a:rPr lang="fr-FR" dirty="0" err="1" smtClean="0"/>
              <a:t>intatta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(</a:t>
            </a:r>
            <a:r>
              <a:rPr lang="fr-FR" dirty="0" err="1" smtClean="0"/>
              <a:t>sempre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inflazione</a:t>
            </a:r>
            <a:r>
              <a:rPr lang="fr-FR" dirty="0" smtClean="0"/>
              <a:t> non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elevata</a:t>
            </a:r>
            <a:r>
              <a:rPr lang="fr-FR" dirty="0" smtClean="0"/>
              <a:t>). </a:t>
            </a:r>
            <a:r>
              <a:rPr lang="fr-FR" dirty="0" err="1" smtClean="0"/>
              <a:t>Ovviamente</a:t>
            </a:r>
            <a:r>
              <a:rPr lang="fr-FR" dirty="0" smtClean="0"/>
              <a:t> </a:t>
            </a:r>
            <a:r>
              <a:rPr lang="fr-FR" dirty="0" err="1" smtClean="0"/>
              <a:t>rinuncio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interessi</a:t>
            </a:r>
            <a:r>
              <a:rPr lang="fr-FR" dirty="0" smtClean="0"/>
              <a:t> o ad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redditi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otterei</a:t>
            </a:r>
            <a:r>
              <a:rPr lang="fr-FR" dirty="0" smtClean="0"/>
              <a:t> se  </a:t>
            </a:r>
            <a:r>
              <a:rPr lang="fr-FR" dirty="0" err="1" smtClean="0"/>
              <a:t>investissi</a:t>
            </a:r>
            <a:r>
              <a:rPr lang="fr-FR" dirty="0" smtClean="0"/>
              <a:t> la </a:t>
            </a:r>
            <a:r>
              <a:rPr lang="fr-FR" dirty="0" err="1" smtClean="0"/>
              <a:t>mia</a:t>
            </a:r>
            <a:r>
              <a:rPr lang="fr-FR" dirty="0" smtClean="0"/>
              <a:t> </a:t>
            </a:r>
            <a:r>
              <a:rPr lang="fr-FR" dirty="0" err="1" smtClean="0"/>
              <a:t>ricchezza</a:t>
            </a:r>
            <a:r>
              <a:rPr lang="fr-FR" dirty="0" smtClean="0"/>
              <a:t> in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. «</a:t>
            </a:r>
            <a:r>
              <a:rPr lang="fr-FR" b="1" dirty="0" err="1" smtClean="0"/>
              <a:t>Preferenza</a:t>
            </a:r>
            <a:r>
              <a:rPr lang="fr-FR" b="1" dirty="0" smtClean="0"/>
              <a:t> per la </a:t>
            </a:r>
            <a:r>
              <a:rPr lang="fr-FR" b="1" dirty="0" err="1" smtClean="0"/>
              <a:t>liquidità</a:t>
            </a:r>
            <a:r>
              <a:rPr lang="fr-FR" dirty="0" smtClean="0"/>
              <a:t>»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7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Alla </a:t>
            </a:r>
            <a:r>
              <a:rPr lang="fr-FR" dirty="0" err="1" smtClean="0"/>
              <a:t>luce</a:t>
            </a:r>
            <a:r>
              <a:rPr lang="fr-FR" dirty="0" smtClean="0"/>
              <a:t> di </a:t>
            </a: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considerazioni</a:t>
            </a:r>
            <a:r>
              <a:rPr lang="fr-FR" dirty="0" smtClean="0"/>
              <a:t>, 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adempiono</a:t>
            </a:r>
            <a:r>
              <a:rPr lang="fr-FR" dirty="0" smtClean="0"/>
              <a:t> a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elencate</a:t>
            </a:r>
            <a:r>
              <a:rPr lang="fr-FR" dirty="0" smtClean="0"/>
              <a:t> </a:t>
            </a:r>
            <a:r>
              <a:rPr lang="fr-FR" dirty="0" err="1" smtClean="0"/>
              <a:t>funzioni</a:t>
            </a:r>
            <a:r>
              <a:rPr lang="fr-FR" dirty="0" smtClean="0"/>
              <a:t>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definiti</a:t>
            </a:r>
            <a:r>
              <a:rPr lang="fr-FR" dirty="0" smtClean="0"/>
              <a:t> «</a:t>
            </a:r>
            <a:r>
              <a:rPr lang="fr-FR" dirty="0" err="1" smtClean="0"/>
              <a:t>moneta</a:t>
            </a:r>
            <a:r>
              <a:rPr lang="fr-FR" dirty="0" smtClean="0"/>
              <a:t>». </a:t>
            </a:r>
            <a:r>
              <a:rPr lang="fr-FR" dirty="0" err="1" smtClean="0"/>
              <a:t>Tuttavia</a:t>
            </a:r>
            <a:r>
              <a:rPr lang="fr-FR" dirty="0" smtClean="0"/>
              <a:t>, al giorno d’</a:t>
            </a:r>
            <a:r>
              <a:rPr lang="fr-FR" dirty="0" err="1" smtClean="0"/>
              <a:t>oggi</a:t>
            </a:r>
            <a:r>
              <a:rPr lang="fr-FR" dirty="0" smtClean="0"/>
              <a:t>,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possiede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ha corso </a:t>
            </a:r>
            <a:r>
              <a:rPr lang="fr-FR" dirty="0" err="1" smtClean="0"/>
              <a:t>legale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la </a:t>
            </a:r>
            <a:r>
              <a:rPr lang="fr-FR" dirty="0" err="1" smtClean="0"/>
              <a:t>legge</a:t>
            </a:r>
            <a:r>
              <a:rPr lang="fr-FR" dirty="0" smtClean="0"/>
              <a:t> </a:t>
            </a:r>
            <a:r>
              <a:rPr lang="fr-FR" dirty="0" err="1" smtClean="0"/>
              <a:t>impone</a:t>
            </a:r>
            <a:r>
              <a:rPr lang="fr-FR" dirty="0" smtClean="0"/>
              <a:t> la sua </a:t>
            </a:r>
            <a:r>
              <a:rPr lang="fr-FR" dirty="0" err="1" smtClean="0"/>
              <a:t>accettabilità</a:t>
            </a:r>
            <a:r>
              <a:rPr lang="fr-FR" dirty="0" smtClean="0"/>
              <a:t> per </a:t>
            </a:r>
            <a:r>
              <a:rPr lang="fr-FR" dirty="0" err="1" smtClean="0"/>
              <a:t>estinguere</a:t>
            </a:r>
            <a:r>
              <a:rPr lang="fr-FR" dirty="0" smtClean="0"/>
              <a:t> </a:t>
            </a:r>
            <a:r>
              <a:rPr lang="fr-FR" dirty="0" err="1" smtClean="0"/>
              <a:t>un’obbligazione</a:t>
            </a:r>
            <a:r>
              <a:rPr lang="fr-FR" dirty="0" smtClean="0"/>
              <a:t> </a:t>
            </a:r>
            <a:r>
              <a:rPr lang="fr-FR" dirty="0" err="1" smtClean="0"/>
              <a:t>derivante</a:t>
            </a:r>
            <a:r>
              <a:rPr lang="fr-FR" dirty="0" smtClean="0"/>
              <a:t> da </a:t>
            </a:r>
            <a:r>
              <a:rPr lang="fr-FR" dirty="0" err="1" smtClean="0"/>
              <a:t>contratto</a:t>
            </a:r>
            <a:r>
              <a:rPr lang="fr-FR" dirty="0" smtClean="0"/>
              <a:t>, da </a:t>
            </a:r>
            <a:r>
              <a:rPr lang="fr-FR" dirty="0" err="1" smtClean="0"/>
              <a:t>legge</a:t>
            </a:r>
            <a:r>
              <a:rPr lang="fr-FR" dirty="0" smtClean="0"/>
              <a:t> o da </a:t>
            </a:r>
            <a:r>
              <a:rPr lang="fr-FR" dirty="0" err="1" smtClean="0"/>
              <a:t>responsabilità</a:t>
            </a:r>
            <a:r>
              <a:rPr lang="fr-FR" dirty="0" smtClean="0"/>
              <a:t> civile. </a:t>
            </a:r>
            <a:r>
              <a:rPr lang="fr-FR" dirty="0" err="1"/>
              <a:t>Perciò</a:t>
            </a:r>
            <a:r>
              <a:rPr lang="fr-FR" dirty="0"/>
              <a:t> </a:t>
            </a:r>
            <a:r>
              <a:rPr lang="fr-FR" dirty="0" err="1" smtClean="0"/>
              <a:t>faremo</a:t>
            </a:r>
            <a:r>
              <a:rPr lang="fr-FR" dirty="0" smtClean="0"/>
              <a:t> </a:t>
            </a:r>
            <a:r>
              <a:rPr lang="fr-FR" dirty="0" err="1" smtClean="0"/>
              <a:t>sempre</a:t>
            </a:r>
            <a:r>
              <a:rPr lang="fr-FR" dirty="0" smtClean="0"/>
              <a:t> </a:t>
            </a:r>
            <a:r>
              <a:rPr lang="fr-FR" dirty="0" err="1" smtClean="0"/>
              <a:t>riferimento</a:t>
            </a:r>
            <a:r>
              <a:rPr lang="fr-FR" dirty="0" smtClean="0"/>
              <a:t> a </a:t>
            </a:r>
            <a:r>
              <a:rPr lang="fr-FR" dirty="0" err="1"/>
              <a:t>ciò</a:t>
            </a:r>
            <a:r>
              <a:rPr lang="fr-FR" dirty="0"/>
              <a:t> </a:t>
            </a:r>
            <a:r>
              <a:rPr lang="fr-FR" dirty="0" err="1" smtClean="0"/>
              <a:t>quando</a:t>
            </a:r>
            <a:r>
              <a:rPr lang="fr-FR" dirty="0" smtClean="0"/>
              <a:t> </a:t>
            </a:r>
            <a:r>
              <a:rPr lang="fr-FR" dirty="0" err="1" smtClean="0"/>
              <a:t>parleremo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err="1" smtClean="0"/>
              <a:t>Macroeconomia</a:t>
            </a:r>
            <a:r>
              <a:rPr lang="fr-FR" dirty="0" smtClean="0"/>
              <a:t>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aperta</a:t>
            </a:r>
            <a:r>
              <a:rPr lang="fr-FR" dirty="0" smtClean="0"/>
              <a:t>: le </a:t>
            </a:r>
            <a:r>
              <a:rPr lang="fr-FR" dirty="0" err="1" smtClean="0"/>
              <a:t>politiche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endParaRPr lang="fr-FR" dirty="0" smtClean="0"/>
          </a:p>
          <a:p>
            <a:pPr algn="just"/>
            <a:r>
              <a:rPr lang="fr-FR" dirty="0" err="1" smtClean="0"/>
              <a:t>Prezzi</a:t>
            </a:r>
            <a:r>
              <a:rPr lang="fr-FR" dirty="0" smtClean="0"/>
              <a:t> e </a:t>
            </a:r>
            <a:r>
              <a:rPr lang="fr-FR" dirty="0" err="1" smtClean="0"/>
              <a:t>produzione</a:t>
            </a:r>
            <a:r>
              <a:rPr lang="fr-FR" dirty="0" smtClean="0"/>
              <a:t> in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  <a:r>
              <a:rPr lang="fr-FR" dirty="0" err="1" smtClean="0"/>
              <a:t>aperta</a:t>
            </a:r>
            <a:r>
              <a:rPr lang="fr-FR" dirty="0" smtClean="0"/>
              <a:t>: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e </a:t>
            </a:r>
            <a:r>
              <a:rPr lang="fr-FR" dirty="0" err="1" smtClean="0"/>
              <a:t>offerta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endParaRPr lang="fr-FR" dirty="0" smtClean="0"/>
          </a:p>
          <a:p>
            <a:pPr algn="just"/>
            <a:r>
              <a:rPr lang="fr-FR" dirty="0" err="1" smtClean="0"/>
              <a:t>Cambi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e </a:t>
            </a:r>
            <a:r>
              <a:rPr lang="fr-FR" dirty="0" err="1" smtClean="0"/>
              <a:t>cambi</a:t>
            </a:r>
            <a:r>
              <a:rPr lang="fr-FR" dirty="0" smtClean="0"/>
              <a:t> </a:t>
            </a:r>
            <a:r>
              <a:rPr lang="fr-FR" dirty="0" err="1" smtClean="0"/>
              <a:t>flessibili</a:t>
            </a:r>
            <a:r>
              <a:rPr lang="fr-FR" dirty="0" smtClean="0"/>
              <a:t>, il </a:t>
            </a:r>
            <a:r>
              <a:rPr lang="fr-FR" dirty="0" err="1" smtClean="0"/>
              <a:t>Sistema</a:t>
            </a:r>
            <a:r>
              <a:rPr lang="fr-FR" dirty="0"/>
              <a:t> </a:t>
            </a:r>
            <a:r>
              <a:rPr lang="fr-FR" dirty="0" err="1" smtClean="0"/>
              <a:t>Monetario</a:t>
            </a:r>
            <a:r>
              <a:rPr lang="fr-FR" dirty="0" smtClean="0"/>
              <a:t> </a:t>
            </a:r>
            <a:r>
              <a:rPr lang="fr-FR" dirty="0" err="1" smtClean="0"/>
              <a:t>Europeo</a:t>
            </a:r>
            <a:r>
              <a:rPr lang="fr-FR" dirty="0" smtClean="0"/>
              <a:t> e il </a:t>
            </a:r>
            <a:r>
              <a:rPr lang="fr-FR" dirty="0" err="1" smtClean="0"/>
              <a:t>coordinamento</a:t>
            </a:r>
            <a:r>
              <a:rPr lang="fr-FR" dirty="0" smtClean="0"/>
              <a:t> delle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macroeconomiche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 err="1"/>
              <a:t>S</a:t>
            </a:r>
            <a:r>
              <a:rPr lang="fr-FR" dirty="0" err="1" smtClean="0"/>
              <a:t>istema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onetario</a:t>
            </a:r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nternazionale</a:t>
            </a:r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smtClean="0"/>
                  <a:t>Una </a:t>
                </a:r>
                <a:r>
                  <a:rPr lang="fr-FR" dirty="0" err="1" smtClean="0"/>
                  <a:t>caratteristica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è il </a:t>
                </a:r>
                <a:r>
                  <a:rPr lang="fr-FR" dirty="0" err="1" smtClean="0"/>
                  <a:t>suo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elevatissimo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grado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liquidità</a:t>
                </a:r>
                <a:r>
                  <a:rPr lang="fr-FR" dirty="0"/>
                  <a:t> </a:t>
                </a:r>
                <a:r>
                  <a:rPr lang="fr-FR" dirty="0" smtClean="0"/>
                  <a:t>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il tempo </a:t>
                </a:r>
                <a:r>
                  <a:rPr lang="fr-FR" dirty="0" err="1" smtClean="0"/>
                  <a:t>richiesto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). È </a:t>
                </a:r>
                <a:r>
                  <a:rPr lang="fr-FR" dirty="0" err="1" smtClean="0"/>
                  <a:t>chiaro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possibile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classificare</a:t>
                </a:r>
                <a:r>
                  <a:rPr lang="fr-FR" dirty="0" smtClean="0"/>
                  <a:t> tutti 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sulla</a:t>
                </a:r>
                <a:r>
                  <a:rPr lang="fr-FR" dirty="0" smtClean="0"/>
                  <a:t> base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grado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liquidità</a:t>
                </a:r>
                <a:r>
                  <a:rPr lang="fr-FR" dirty="0" smtClean="0"/>
                  <a:t> (ad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collana</a:t>
                </a:r>
                <a:r>
                  <a:rPr lang="fr-FR" dirty="0" smtClean="0"/>
                  <a:t> è più liquida di un immobile). </a:t>
                </a:r>
                <a:r>
                  <a:rPr lang="fr-FR" dirty="0" err="1" smtClean="0"/>
                  <a:t>Tuttavia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chiameremo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o «</a:t>
                </a:r>
                <a:r>
                  <a:rPr lang="fr-FR" b="1" dirty="0" smtClean="0"/>
                  <a:t>massa </a:t>
                </a:r>
                <a:r>
                  <a:rPr lang="fr-FR" b="1" dirty="0" err="1" smtClean="0"/>
                  <a:t>monetaria</a:t>
                </a:r>
                <a:r>
                  <a:rPr lang="fr-FR" dirty="0" smtClean="0"/>
                  <a:t>» M la somma </a:t>
                </a:r>
                <a:r>
                  <a:rPr lang="fr-FR" dirty="0" err="1" smtClean="0"/>
                  <a:t>dell’aggregato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err="1" smtClean="0"/>
                  <a:t>costituito</a:t>
                </a:r>
                <a:r>
                  <a:rPr lang="fr-FR" dirty="0" smtClean="0"/>
                  <a:t> dalle </a:t>
                </a:r>
                <a:r>
                  <a:rPr lang="fr-FR" dirty="0" err="1" smtClean="0"/>
                  <a:t>banconote</a:t>
                </a:r>
                <a:r>
                  <a:rPr lang="fr-FR" dirty="0" smtClean="0"/>
                  <a:t> e dalle </a:t>
                </a:r>
                <a:r>
                  <a:rPr lang="fr-FR" dirty="0" err="1" smtClean="0"/>
                  <a:t>monete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metalliche</a:t>
                </a:r>
                <a:r>
                  <a:rPr lang="fr-FR" dirty="0" smtClean="0"/>
                  <a:t> («</a:t>
                </a:r>
                <a:r>
                  <a:rPr lang="fr-FR" b="1" dirty="0" err="1" smtClean="0"/>
                  <a:t>moneta</a:t>
                </a:r>
                <a:r>
                  <a:rPr lang="fr-FR" b="1" dirty="0" smtClean="0"/>
                  <a:t> ad alto </a:t>
                </a:r>
                <a:r>
                  <a:rPr lang="fr-FR" b="1" dirty="0" err="1" smtClean="0"/>
                  <a:t>potenziale</a:t>
                </a:r>
                <a:r>
                  <a:rPr lang="fr-FR" dirty="0" smtClean="0"/>
                  <a:t>» o «</a:t>
                </a:r>
                <a:r>
                  <a:rPr lang="fr-FR" b="1" dirty="0" smtClean="0"/>
                  <a:t>base </a:t>
                </a:r>
                <a:r>
                  <a:rPr lang="fr-FR" b="1" dirty="0" err="1" smtClean="0"/>
                  <a:t>monetaria</a:t>
                </a:r>
                <a:r>
                  <a:rPr lang="fr-FR" dirty="0" smtClean="0"/>
                  <a:t>» con l’</a:t>
                </a:r>
                <a:r>
                  <a:rPr lang="fr-FR" dirty="0" err="1" smtClean="0"/>
                  <a:t>aggregato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corrispondono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depositi</a:t>
                </a:r>
                <a:r>
                  <a:rPr lang="fr-FR" dirty="0" smtClean="0"/>
                  <a:t> a vista (</a:t>
                </a:r>
                <a:r>
                  <a:rPr lang="fr-FR" dirty="0" err="1" smtClean="0"/>
                  <a:t>trasferibili</a:t>
                </a:r>
                <a:r>
                  <a:rPr lang="fr-FR" dirty="0" smtClean="0"/>
                  <a:t> per mezzo di un </a:t>
                </a:r>
                <a:r>
                  <a:rPr lang="fr-FR" dirty="0" err="1" smtClean="0"/>
                  <a:t>semplice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assegno</a:t>
                </a:r>
                <a:r>
                  <a:rPr lang="fr-FR" dirty="0" smtClean="0"/>
                  <a:t>): M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un’economia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</a:t>
            </a:r>
            <a:r>
              <a:rPr lang="fr-FR" dirty="0" err="1" smtClean="0"/>
              <a:t>chiusa</a:t>
            </a:r>
            <a:r>
              <a:rPr lang="fr-FR" dirty="0" smtClean="0"/>
              <a:t>, </a:t>
            </a:r>
            <a:r>
              <a:rPr lang="fr-FR" dirty="0" err="1" smtClean="0"/>
              <a:t>accanto</a:t>
            </a:r>
            <a:r>
              <a:rPr lang="fr-FR" dirty="0" smtClean="0"/>
              <a:t> </a:t>
            </a:r>
            <a:r>
              <a:rPr lang="fr-FR" dirty="0" err="1" smtClean="0"/>
              <a:t>all’equazione</a:t>
            </a:r>
            <a:r>
              <a:rPr lang="fr-FR" dirty="0" smtClean="0"/>
              <a:t> </a:t>
            </a:r>
            <a:r>
              <a:rPr lang="fr-FR" dirty="0" err="1" smtClean="0"/>
              <a:t>contabile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determina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, si </a:t>
            </a:r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seconda </a:t>
            </a:r>
            <a:r>
              <a:rPr lang="fr-FR" dirty="0" err="1" smtClean="0"/>
              <a:t>equazione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stabilisce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uguaglia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endParaRPr lang="fr-FR" dirty="0"/>
          </a:p>
          <a:p>
            <a:pPr algn="just"/>
            <a:r>
              <a:rPr lang="fr-FR" dirty="0" smtClean="0"/>
              <a:t>Ma prima di </a:t>
            </a:r>
            <a:r>
              <a:rPr lang="fr-FR" dirty="0" err="1" smtClean="0"/>
              <a:t>scrivere</a:t>
            </a:r>
            <a:r>
              <a:rPr lang="fr-FR" dirty="0" smtClean="0"/>
              <a:t> l’</a:t>
            </a:r>
            <a:r>
              <a:rPr lang="fr-FR" dirty="0" err="1" smtClean="0"/>
              <a:t>equazione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monetario</a:t>
            </a:r>
            <a:r>
              <a:rPr lang="fr-FR" dirty="0" smtClean="0"/>
              <a:t>, </a:t>
            </a:r>
            <a:r>
              <a:rPr lang="fr-FR" dirty="0" err="1" smtClean="0"/>
              <a:t>dobbiamo</a:t>
            </a:r>
            <a:r>
              <a:rPr lang="fr-FR" dirty="0" smtClean="0"/>
              <a:t> </a:t>
            </a:r>
            <a:r>
              <a:rPr lang="fr-FR" dirty="0" err="1" smtClean="0"/>
              <a:t>riscrivere</a:t>
            </a:r>
            <a:r>
              <a:rPr lang="fr-FR" dirty="0" smtClean="0"/>
              <a:t> l’</a:t>
            </a:r>
            <a:r>
              <a:rPr lang="fr-FR" dirty="0" err="1" smtClean="0"/>
              <a:t>equazione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reddito</a:t>
            </a:r>
            <a:r>
              <a:rPr lang="fr-FR" dirty="0" smtClean="0"/>
              <a:t> in </a:t>
            </a:r>
            <a:r>
              <a:rPr lang="fr-FR" dirty="0" err="1" smtClean="0"/>
              <a:t>una</a:t>
            </a:r>
            <a:r>
              <a:rPr lang="fr-FR" dirty="0" smtClean="0"/>
              <a:t> forma più </a:t>
            </a:r>
            <a:r>
              <a:rPr lang="fr-FR" dirty="0" err="1" smtClean="0"/>
              <a:t>complessa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Per </a:t>
                </a:r>
                <a:r>
                  <a:rPr lang="fr-FR" dirty="0" err="1" smtClean="0"/>
                  <a:t>procedere</a:t>
                </a:r>
                <a:r>
                  <a:rPr lang="fr-FR" dirty="0" smtClean="0"/>
                  <a:t> in tale </a:t>
                </a:r>
                <a:r>
                  <a:rPr lang="fr-FR" dirty="0" err="1" smtClean="0"/>
                  <a:t>direzione</a:t>
                </a:r>
                <a:r>
                  <a:rPr lang="fr-FR" dirty="0" smtClean="0"/>
                  <a:t>, ci basta </a:t>
                </a:r>
                <a:r>
                  <a:rPr lang="fr-FR" dirty="0" err="1" smtClean="0"/>
                  <a:t>semplicemente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avanzare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ipotesi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dell’investimento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composto</a:t>
                </a:r>
                <a:r>
                  <a:rPr lang="fr-FR" dirty="0" smtClean="0"/>
                  <a:t> da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parte </a:t>
                </a:r>
                <a:r>
                  <a:rPr lang="fr-FR" dirty="0" err="1" smtClean="0"/>
                  <a:t>autonoma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e da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parte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dipende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negativamente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nominale i: -ai. </a:t>
                </a:r>
                <a:r>
                  <a:rPr lang="fr-FR" dirty="0" err="1" smtClean="0"/>
                  <a:t>Ossia</a:t>
                </a:r>
                <a:r>
                  <a:rPr lang="fr-FR" dirty="0"/>
                  <a:t> </a:t>
                </a:r>
                <a:endParaRPr lang="fr-FR" dirty="0" smtClean="0"/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I=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-ai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ragione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intercorrente</a:t>
                </a:r>
                <a:r>
                  <a:rPr lang="fr-FR" dirty="0" smtClean="0"/>
                  <a:t> fra </a:t>
                </a:r>
                <a:r>
                  <a:rPr lang="fr-FR" dirty="0" err="1" smtClean="0"/>
                  <a:t>investimento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nominale va </a:t>
                </a:r>
                <a:r>
                  <a:rPr lang="fr-FR" dirty="0" err="1" smtClean="0"/>
                  <a:t>ricercata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fatto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rende più </a:t>
                </a:r>
                <a:r>
                  <a:rPr lang="fr-FR" dirty="0" err="1" smtClean="0"/>
                  <a:t>conveniente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investire</a:t>
                </a:r>
                <a:r>
                  <a:rPr lang="fr-FR" dirty="0" smtClean="0"/>
                  <a:t> il proprio </a:t>
                </a:r>
                <a:r>
                  <a:rPr lang="fr-FR" dirty="0" err="1" smtClean="0"/>
                  <a:t>denaro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finanziario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piuttosto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portare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avanti</a:t>
                </a:r>
                <a:r>
                  <a:rPr lang="fr-FR" dirty="0" smtClean="0"/>
                  <a:t> quelle </a:t>
                </a:r>
                <a:r>
                  <a:rPr lang="fr-FR" dirty="0" err="1" smtClean="0"/>
                  <a:t>attività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produttive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proventi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attesi</a:t>
                </a:r>
                <a:r>
                  <a:rPr lang="fr-FR" dirty="0" smtClean="0"/>
                  <a:t> non sono </a:t>
                </a:r>
                <a:r>
                  <a:rPr lang="fr-FR" dirty="0" err="1" smtClean="0"/>
                  <a:t>sufficientemente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elevati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Alternativamente</a:t>
                </a:r>
                <a:r>
                  <a:rPr lang="fr-FR" dirty="0" smtClean="0"/>
                  <a:t>,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penalizza</a:t>
                </a:r>
                <a:r>
                  <a:rPr lang="fr-FR" dirty="0" smtClean="0"/>
                  <a:t> 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desiderano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investire</a:t>
                </a:r>
                <a:r>
                  <a:rPr lang="fr-FR" dirty="0" smtClean="0"/>
                  <a:t> perché </a:t>
                </a:r>
                <a:r>
                  <a:rPr lang="fr-FR" dirty="0" err="1" smtClean="0"/>
                  <a:t>dovranno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rimborsare</a:t>
                </a:r>
                <a:r>
                  <a:rPr lang="fr-FR" dirty="0" smtClean="0"/>
                  <a:t> un montante di </a:t>
                </a:r>
                <a:r>
                  <a:rPr lang="fr-FR" dirty="0" err="1" smtClean="0"/>
                  <a:t>denaro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magari</a:t>
                </a:r>
                <a:r>
                  <a:rPr lang="fr-FR" dirty="0" smtClean="0"/>
                  <a:t> supera i </a:t>
                </a:r>
                <a:r>
                  <a:rPr lang="fr-FR" dirty="0" err="1" smtClean="0"/>
                  <a:t>ricavi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atttesi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Ad </a:t>
            </a:r>
            <a:r>
              <a:rPr lang="fr-FR" dirty="0" err="1" smtClean="0"/>
              <a:t>esempio</a:t>
            </a:r>
            <a:r>
              <a:rPr lang="fr-FR" dirty="0" smtClean="0"/>
              <a:t>,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devo</a:t>
            </a:r>
            <a:r>
              <a:rPr lang="fr-FR" dirty="0" smtClean="0"/>
              <a:t> </a:t>
            </a:r>
            <a:r>
              <a:rPr lang="fr-FR" dirty="0" err="1" smtClean="0"/>
              <a:t>scegliere</a:t>
            </a:r>
            <a:r>
              <a:rPr lang="fr-FR" dirty="0" smtClean="0"/>
              <a:t> fra un </a:t>
            </a:r>
            <a:r>
              <a:rPr lang="fr-FR" dirty="0" err="1" smtClean="0"/>
              <a:t>progetto</a:t>
            </a:r>
            <a:r>
              <a:rPr lang="fr-FR" dirty="0" smtClean="0"/>
              <a:t> di </a:t>
            </a:r>
            <a:r>
              <a:rPr lang="fr-FR" dirty="0" err="1" smtClean="0"/>
              <a:t>investimento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richiede</a:t>
            </a:r>
            <a:r>
              <a:rPr lang="fr-FR" dirty="0" smtClean="0"/>
              <a:t> un </a:t>
            </a:r>
            <a:r>
              <a:rPr lang="fr-FR" dirty="0" err="1" smtClean="0"/>
              <a:t>esborso</a:t>
            </a:r>
            <a:r>
              <a:rPr lang="fr-FR" dirty="0" smtClean="0"/>
              <a:t> pari ad A al </a:t>
            </a:r>
            <a:r>
              <a:rPr lang="fr-FR" dirty="0" err="1" smtClean="0"/>
              <a:t>periodo</a:t>
            </a:r>
            <a:r>
              <a:rPr lang="fr-FR" dirty="0" smtClean="0"/>
              <a:t> 1 e un </a:t>
            </a:r>
            <a:r>
              <a:rPr lang="fr-FR" dirty="0" err="1" smtClean="0"/>
              <a:t>ricavo</a:t>
            </a:r>
            <a:r>
              <a:rPr lang="fr-FR" dirty="0" smtClean="0"/>
              <a:t> pari a B al </a:t>
            </a:r>
            <a:r>
              <a:rPr lang="fr-FR" dirty="0" err="1" smtClean="0"/>
              <a:t>periodo</a:t>
            </a:r>
            <a:r>
              <a:rPr lang="fr-FR" dirty="0" smtClean="0"/>
              <a:t> 2 e un </a:t>
            </a:r>
            <a:r>
              <a:rPr lang="fr-FR" dirty="0" err="1" smtClean="0"/>
              <a:t>investimento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finanziario</a:t>
            </a:r>
            <a:r>
              <a:rPr lang="fr-FR" dirty="0" smtClean="0"/>
              <a:t> </a:t>
            </a:r>
            <a:r>
              <a:rPr lang="fr-FR" dirty="0" err="1" smtClean="0"/>
              <a:t>dello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montante </a:t>
            </a:r>
            <a:r>
              <a:rPr lang="fr-FR" dirty="0" err="1" smtClean="0"/>
              <a:t>che</a:t>
            </a:r>
            <a:r>
              <a:rPr lang="fr-FR" dirty="0" smtClean="0"/>
              <a:t> al </a:t>
            </a:r>
            <a:r>
              <a:rPr lang="fr-FR" dirty="0" err="1" smtClean="0"/>
              <a:t>periodo</a:t>
            </a:r>
            <a:r>
              <a:rPr lang="fr-FR" dirty="0" smtClean="0"/>
              <a:t> 2 mi </a:t>
            </a:r>
            <a:r>
              <a:rPr lang="fr-FR" dirty="0" err="1" smtClean="0"/>
              <a:t>assicura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i.</a:t>
            </a:r>
          </a:p>
          <a:p>
            <a:pPr algn="just"/>
            <a:r>
              <a:rPr lang="fr-FR" dirty="0" smtClean="0"/>
              <a:t>Col primo </a:t>
            </a:r>
            <a:r>
              <a:rPr lang="fr-FR" dirty="0" err="1" smtClean="0"/>
              <a:t>investimento</a:t>
            </a:r>
            <a:r>
              <a:rPr lang="fr-FR" dirty="0" smtClean="0"/>
              <a:t> il </a:t>
            </a:r>
            <a:r>
              <a:rPr lang="fr-FR" dirty="0" err="1" smtClean="0"/>
              <a:t>flusso</a:t>
            </a:r>
            <a:r>
              <a:rPr lang="fr-FR" dirty="0" smtClean="0"/>
              <a:t> di </a:t>
            </a:r>
            <a:r>
              <a:rPr lang="fr-FR" dirty="0" err="1" smtClean="0"/>
              <a:t>danaro</a:t>
            </a:r>
            <a:r>
              <a:rPr lang="fr-FR" dirty="0" smtClean="0"/>
              <a:t> è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-A+B</a:t>
            </a:r>
          </a:p>
          <a:p>
            <a:pPr algn="just"/>
            <a:r>
              <a:rPr lang="fr-FR" dirty="0" err="1" smtClean="0"/>
              <a:t>Mentre</a:t>
            </a:r>
            <a:r>
              <a:rPr lang="fr-FR" dirty="0" smtClean="0"/>
              <a:t> col </a:t>
            </a:r>
            <a:r>
              <a:rPr lang="fr-FR" dirty="0" err="1" smtClean="0"/>
              <a:t>secondo</a:t>
            </a:r>
            <a:r>
              <a:rPr lang="fr-FR" dirty="0" smtClean="0"/>
              <a:t> è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-A+(1+i)A</a:t>
            </a:r>
          </a:p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opterò</a:t>
            </a:r>
            <a:r>
              <a:rPr lang="fr-FR" dirty="0" smtClean="0"/>
              <a:t> per la prima </a:t>
            </a:r>
            <a:r>
              <a:rPr lang="fr-FR" dirty="0" err="1" smtClean="0"/>
              <a:t>operazione</a:t>
            </a:r>
            <a:r>
              <a:rPr lang="fr-FR" dirty="0" smtClean="0"/>
              <a:t> se e solo se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B&gt;(1+i)A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richiede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non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elevato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957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Come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/>
              <a:t>esempio</a:t>
            </a:r>
            <a:r>
              <a:rPr lang="fr-FR" dirty="0"/>
              <a:t>, </a:t>
            </a:r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 smtClean="0"/>
              <a:t>un’impresa</a:t>
            </a:r>
            <a:r>
              <a:rPr lang="fr-FR" dirty="0" smtClean="0"/>
              <a:t>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decidere</a:t>
            </a:r>
            <a:r>
              <a:rPr lang="fr-FR" dirty="0" smtClean="0"/>
              <a:t> se </a:t>
            </a:r>
            <a:r>
              <a:rPr lang="fr-FR" dirty="0" err="1" smtClean="0"/>
              <a:t>emettere</a:t>
            </a:r>
            <a:r>
              <a:rPr lang="fr-FR" dirty="0" smtClean="0"/>
              <a:t> al </a:t>
            </a:r>
            <a:r>
              <a:rPr lang="fr-FR" dirty="0" err="1" smtClean="0"/>
              <a:t>periodo</a:t>
            </a:r>
            <a:r>
              <a:rPr lang="fr-FR" dirty="0" smtClean="0"/>
              <a:t> 1 </a:t>
            </a:r>
            <a:r>
              <a:rPr lang="fr-FR" dirty="0" err="1" smtClean="0"/>
              <a:t>un’obbligazione</a:t>
            </a:r>
            <a:r>
              <a:rPr lang="fr-FR" dirty="0" smtClean="0"/>
              <a:t> a </a:t>
            </a:r>
            <a:r>
              <a:rPr lang="fr-FR" dirty="0" err="1" smtClean="0"/>
              <a:t>scandenza</a:t>
            </a:r>
            <a:r>
              <a:rPr lang="fr-FR" dirty="0" smtClean="0"/>
              <a:t> </a:t>
            </a:r>
            <a:r>
              <a:rPr lang="fr-FR" dirty="0" err="1" smtClean="0"/>
              <a:t>annuale</a:t>
            </a:r>
            <a:r>
              <a:rPr lang="fr-FR" dirty="0" smtClean="0"/>
              <a:t> pari a un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monetario</a:t>
            </a:r>
            <a:r>
              <a:rPr lang="fr-FR" dirty="0" smtClean="0"/>
              <a:t> A per </a:t>
            </a:r>
            <a:r>
              <a:rPr lang="fr-FR" dirty="0" err="1" smtClean="0"/>
              <a:t>finanziare</a:t>
            </a:r>
            <a:r>
              <a:rPr lang="fr-FR" dirty="0" smtClean="0"/>
              <a:t> un </a:t>
            </a:r>
            <a:r>
              <a:rPr lang="fr-FR" dirty="0" err="1" smtClean="0"/>
              <a:t>progetto</a:t>
            </a:r>
            <a:r>
              <a:rPr lang="fr-FR" dirty="0" smtClean="0"/>
              <a:t> d’</a:t>
            </a:r>
            <a:r>
              <a:rPr lang="fr-FR" dirty="0" err="1" smtClean="0"/>
              <a:t>investimento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assicurerà</a:t>
            </a:r>
            <a:r>
              <a:rPr lang="fr-FR" dirty="0" smtClean="0"/>
              <a:t> al </a:t>
            </a:r>
            <a:r>
              <a:rPr lang="fr-FR" dirty="0" err="1" smtClean="0"/>
              <a:t>periodo</a:t>
            </a:r>
            <a:r>
              <a:rPr lang="fr-FR" dirty="0" smtClean="0"/>
              <a:t> 2 un </a:t>
            </a:r>
            <a:r>
              <a:rPr lang="fr-FR" dirty="0" err="1" smtClean="0"/>
              <a:t>ricavo</a:t>
            </a:r>
            <a:r>
              <a:rPr lang="fr-FR" dirty="0" smtClean="0"/>
              <a:t> pari a B.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</a:t>
            </a:r>
            <a:r>
              <a:rPr lang="fr-FR" dirty="0" err="1" smtClean="0"/>
              <a:t>dovrà</a:t>
            </a:r>
            <a:r>
              <a:rPr lang="fr-FR" dirty="0" smtClean="0"/>
              <a:t> </a:t>
            </a:r>
            <a:r>
              <a:rPr lang="fr-FR" dirty="0" err="1" smtClean="0"/>
              <a:t>rimborsare</a:t>
            </a:r>
            <a:r>
              <a:rPr lang="fr-FR" dirty="0" smtClean="0"/>
              <a:t> pure (1+i)A. Il </a:t>
            </a:r>
            <a:r>
              <a:rPr lang="fr-FR" dirty="0" err="1" smtClean="0"/>
              <a:t>flusso</a:t>
            </a:r>
            <a:r>
              <a:rPr lang="fr-FR" dirty="0" smtClean="0"/>
              <a:t> di cassa è </a:t>
            </a:r>
            <a:r>
              <a:rPr lang="fr-FR" dirty="0" err="1" smtClean="0"/>
              <a:t>allora</a:t>
            </a:r>
            <a:r>
              <a:rPr lang="fr-FR" dirty="0" smtClean="0"/>
              <a:t>          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+A-A-(1+i)A+B</a:t>
            </a:r>
            <a:endParaRPr lang="fr-FR" dirty="0"/>
          </a:p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smtClean="0"/>
              <a:t>l’</a:t>
            </a:r>
            <a:r>
              <a:rPr lang="fr-FR" dirty="0" err="1" smtClean="0"/>
              <a:t>impresa</a:t>
            </a:r>
            <a:r>
              <a:rPr lang="fr-FR" dirty="0" smtClean="0"/>
              <a:t> </a:t>
            </a:r>
            <a:r>
              <a:rPr lang="fr-FR" dirty="0" err="1" smtClean="0"/>
              <a:t>emetterà</a:t>
            </a:r>
            <a:r>
              <a:rPr lang="fr-FR" dirty="0" smtClean="0"/>
              <a:t> l’</a:t>
            </a:r>
            <a:r>
              <a:rPr lang="fr-FR" dirty="0" err="1" smtClean="0"/>
              <a:t>obbligazione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investirà</a:t>
            </a:r>
            <a:r>
              <a:rPr lang="fr-FR" dirty="0" smtClean="0"/>
              <a:t> se </a:t>
            </a:r>
            <a:r>
              <a:rPr lang="fr-FR" dirty="0"/>
              <a:t>e solo se</a:t>
            </a:r>
          </a:p>
          <a:p>
            <a:pPr algn="just"/>
            <a:r>
              <a:rPr lang="fr-FR" dirty="0"/>
              <a:t>                                            B&gt;(1+i)A</a:t>
            </a:r>
          </a:p>
          <a:p>
            <a:pPr algn="just"/>
            <a:r>
              <a:rPr lang="fr-FR" dirty="0"/>
              <a:t>i</a:t>
            </a:r>
            <a:r>
              <a:rPr lang="fr-FR" dirty="0" smtClean="0"/>
              <a:t>l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richiede</a:t>
            </a:r>
            <a:r>
              <a:rPr lang="fr-FR" dirty="0"/>
              <a:t> </a:t>
            </a:r>
            <a:r>
              <a:rPr lang="fr-FR" dirty="0" smtClean="0"/>
              <a:t>di </a:t>
            </a:r>
            <a:r>
              <a:rPr lang="fr-FR" dirty="0" err="1" smtClean="0"/>
              <a:t>nuovo</a:t>
            </a:r>
            <a:r>
              <a:rPr lang="fr-FR" dirty="0" smtClean="0"/>
              <a:t> un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non </a:t>
            </a:r>
            <a:r>
              <a:rPr lang="fr-FR" dirty="0" err="1"/>
              <a:t>troppo</a:t>
            </a:r>
            <a:r>
              <a:rPr lang="fr-FR" dirty="0"/>
              <a:t> </a:t>
            </a:r>
            <a:r>
              <a:rPr lang="fr-FR" dirty="0" err="1"/>
              <a:t>elevato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174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fr-FR" dirty="0" smtClean="0"/>
                  <a:t>L’</a:t>
                </a:r>
                <a:r>
                  <a:rPr lang="fr-FR" dirty="0" err="1" smtClean="0"/>
                  <a:t>equazione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diventa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/>
                  <a:t> </a:t>
                </a:r>
                <a:r>
                  <a:rPr lang="fr-FR" dirty="0" err="1" smtClean="0"/>
                  <a:t>dunque</a:t>
                </a:r>
                <a:r>
                  <a:rPr lang="fr-FR" dirty="0"/>
                  <a:t> </a:t>
                </a:r>
                <a:r>
                  <a:rPr lang="fr-FR" dirty="0" smtClean="0"/>
                  <a:t>           </a:t>
                </a:r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 smtClean="0"/>
                  <a:t>+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-ai+G</a:t>
                </a:r>
              </a:p>
              <a:p>
                <a:pPr algn="just"/>
                <a:r>
                  <a:rPr lang="fr-FR" dirty="0" smtClean="0"/>
                  <a:t>Sul versante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monetario</a:t>
                </a:r>
                <a:r>
                  <a:rPr lang="fr-FR" dirty="0" smtClean="0"/>
                  <a:t>, si </a:t>
                </a:r>
                <a:r>
                  <a:rPr lang="fr-FR" dirty="0" err="1" smtClean="0"/>
                  <a:t>considera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fissata</a:t>
                </a:r>
                <a:r>
                  <a:rPr lang="fr-FR" dirty="0" smtClean="0"/>
                  <a:t> dalla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e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indicato</a:t>
                </a:r>
                <a:r>
                  <a:rPr lang="fr-FR" dirty="0" smtClean="0"/>
                  <a:t> con p.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funzione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domanda</a:t>
            </a:r>
            <a:r>
              <a:rPr lang="fr-FR" dirty="0" smtClean="0"/>
              <a:t> L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è più </a:t>
            </a:r>
            <a:r>
              <a:rPr lang="fr-FR" dirty="0" err="1" smtClean="0"/>
              <a:t>articolata</a:t>
            </a:r>
            <a:r>
              <a:rPr lang="fr-FR" dirty="0" smtClean="0"/>
              <a:t>. In </a:t>
            </a:r>
            <a:r>
              <a:rPr lang="fr-FR" dirty="0" err="1" smtClean="0"/>
              <a:t>particolare</a:t>
            </a:r>
            <a:r>
              <a:rPr lang="fr-FR" dirty="0" smtClean="0"/>
              <a:t>, </a:t>
            </a:r>
            <a:r>
              <a:rPr lang="fr-FR" dirty="0" err="1" smtClean="0"/>
              <a:t>essa</a:t>
            </a:r>
            <a:r>
              <a:rPr lang="fr-FR" dirty="0" smtClean="0"/>
              <a:t> </a:t>
            </a:r>
            <a:r>
              <a:rPr lang="fr-FR" dirty="0" err="1" smtClean="0"/>
              <a:t>dipende</a:t>
            </a:r>
            <a:r>
              <a:rPr lang="fr-FR" dirty="0" smtClean="0"/>
              <a:t> </a:t>
            </a:r>
            <a:r>
              <a:rPr lang="fr-FR" dirty="0" err="1" smtClean="0"/>
              <a:t>positivamente</a:t>
            </a:r>
            <a:r>
              <a:rPr lang="fr-FR" dirty="0" smtClean="0"/>
              <a:t> dal </a:t>
            </a:r>
            <a:r>
              <a:rPr lang="fr-FR" dirty="0" err="1" smtClean="0"/>
              <a:t>reddito</a:t>
            </a:r>
            <a:r>
              <a:rPr lang="fr-FR" dirty="0" smtClean="0"/>
              <a:t> Y. </a:t>
            </a:r>
            <a:r>
              <a:rPr lang="fr-FR" dirty="0" err="1" smtClean="0"/>
              <a:t>Infatti</a:t>
            </a:r>
            <a:r>
              <a:rPr lang="fr-FR" dirty="0" smtClean="0"/>
              <a:t> più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individui</a:t>
            </a:r>
            <a:r>
              <a:rPr lang="fr-FR" dirty="0" smtClean="0"/>
              <a:t> </a:t>
            </a:r>
            <a:r>
              <a:rPr lang="fr-FR" dirty="0" err="1" smtClean="0"/>
              <a:t>diventano</a:t>
            </a:r>
            <a:r>
              <a:rPr lang="fr-FR" dirty="0" smtClean="0"/>
              <a:t> </a:t>
            </a:r>
            <a:r>
              <a:rPr lang="fr-FR" dirty="0" err="1" smtClean="0"/>
              <a:t>ricchi</a:t>
            </a:r>
            <a:r>
              <a:rPr lang="fr-FR" dirty="0" smtClean="0"/>
              <a:t>, più </a:t>
            </a:r>
            <a:r>
              <a:rPr lang="fr-FR" dirty="0" err="1" smtClean="0"/>
              <a:t>essi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bisogno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per </a:t>
            </a:r>
            <a:r>
              <a:rPr lang="fr-FR" dirty="0" err="1" smtClean="0"/>
              <a:t>finanziare</a:t>
            </a:r>
            <a:r>
              <a:rPr lang="fr-FR" dirty="0" smtClean="0"/>
              <a:t> il proprio </a:t>
            </a:r>
            <a:r>
              <a:rPr lang="fr-FR" dirty="0" err="1" smtClean="0"/>
              <a:t>consumo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per </a:t>
            </a:r>
            <a:r>
              <a:rPr lang="fr-FR" dirty="0" err="1" smtClean="0"/>
              <a:t>scopo</a:t>
            </a:r>
            <a:r>
              <a:rPr lang="fr-FR" dirty="0" smtClean="0"/>
              <a:t> </a:t>
            </a:r>
            <a:r>
              <a:rPr lang="fr-FR" dirty="0" err="1" smtClean="0"/>
              <a:t>transattivo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endParaRPr lang="fr-FR" dirty="0" smtClean="0"/>
          </a:p>
          <a:p>
            <a:pPr algn="just"/>
            <a:r>
              <a:rPr lang="fr-FR" dirty="0" smtClean="0"/>
              <a:t>Allo </a:t>
            </a:r>
            <a:r>
              <a:rPr lang="fr-FR" dirty="0" err="1" smtClean="0"/>
              <a:t>stesso</a:t>
            </a:r>
            <a:r>
              <a:rPr lang="fr-FR" dirty="0" smtClean="0"/>
              <a:t> tempo, più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nominale i è </a:t>
            </a:r>
            <a:r>
              <a:rPr lang="fr-FR" dirty="0" err="1" smtClean="0"/>
              <a:t>elevato</a:t>
            </a:r>
            <a:r>
              <a:rPr lang="fr-FR" dirty="0" smtClean="0"/>
              <a:t> più </a:t>
            </a:r>
            <a:r>
              <a:rPr lang="fr-FR" dirty="0" err="1" smtClean="0"/>
              <a:t>diventa</a:t>
            </a:r>
            <a:r>
              <a:rPr lang="fr-FR" dirty="0" smtClean="0"/>
              <a:t> </a:t>
            </a:r>
            <a:r>
              <a:rPr lang="fr-FR" dirty="0" err="1" smtClean="0"/>
              <a:t>interessante</a:t>
            </a:r>
            <a:r>
              <a:rPr lang="fr-FR" dirty="0" smtClean="0"/>
              <a:t> per le </a:t>
            </a:r>
            <a:r>
              <a:rPr lang="fr-FR" dirty="0" err="1" smtClean="0"/>
              <a:t>famiglie</a:t>
            </a:r>
            <a:r>
              <a:rPr lang="fr-FR" dirty="0" smtClean="0"/>
              <a:t> </a:t>
            </a:r>
            <a:r>
              <a:rPr lang="fr-FR" dirty="0" err="1" smtClean="0"/>
              <a:t>investire</a:t>
            </a:r>
            <a:r>
              <a:rPr lang="fr-FR" dirty="0" smtClean="0"/>
              <a:t> in </a:t>
            </a:r>
            <a:r>
              <a:rPr lang="fr-FR" dirty="0" err="1" smtClean="0"/>
              <a:t>titoli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economizzare</a:t>
            </a:r>
            <a:r>
              <a:rPr lang="fr-FR" dirty="0" smtClean="0"/>
              <a:t> in </a:t>
            </a:r>
            <a:r>
              <a:rPr lang="fr-FR" dirty="0" err="1" smtClean="0"/>
              <a:t>moneta</a:t>
            </a:r>
            <a:r>
              <a:rPr lang="fr-FR" dirty="0" smtClean="0"/>
              <a:t>. Non a </a:t>
            </a:r>
            <a:r>
              <a:rPr lang="fr-FR" dirty="0" err="1" smtClean="0"/>
              <a:t>caso</a:t>
            </a:r>
            <a:r>
              <a:rPr lang="fr-FR" dirty="0" smtClean="0"/>
              <a:t>,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definito</a:t>
            </a:r>
            <a:r>
              <a:rPr lang="fr-FR" dirty="0" smtClean="0"/>
              <a:t> come il «</a:t>
            </a:r>
            <a:r>
              <a:rPr lang="fr-FR" b="1" dirty="0" err="1" smtClean="0"/>
              <a:t>costo</a:t>
            </a:r>
            <a:r>
              <a:rPr lang="fr-FR" b="1" dirty="0" smtClean="0"/>
              <a:t> </a:t>
            </a:r>
            <a:r>
              <a:rPr lang="fr-FR" b="1" dirty="0" err="1" smtClean="0"/>
              <a:t>opportunità</a:t>
            </a:r>
            <a:r>
              <a:rPr lang="fr-FR" dirty="0" smtClean="0"/>
              <a:t>»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. «</a:t>
            </a:r>
            <a:r>
              <a:rPr lang="fr-FR" b="1" dirty="0" err="1" smtClean="0"/>
              <a:t>Preferenza</a:t>
            </a:r>
            <a:r>
              <a:rPr lang="fr-FR" b="1" dirty="0" smtClean="0"/>
              <a:t> per la </a:t>
            </a:r>
            <a:r>
              <a:rPr lang="fr-FR" b="1" dirty="0" err="1" smtClean="0"/>
              <a:t>liquidità</a:t>
            </a:r>
            <a:r>
              <a:rPr lang="fr-FR" dirty="0" smtClean="0"/>
              <a:t>»</a:t>
            </a:r>
          </a:p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è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   L(</a:t>
            </a:r>
            <a:r>
              <a:rPr lang="fr-FR" dirty="0" err="1" smtClean="0"/>
              <a:t>Y,i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3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Allora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approssima</a:t>
                </a:r>
                <a:r>
                  <a:rPr lang="fr-FR" dirty="0" smtClean="0"/>
                  <a:t> in maniera </a:t>
                </a:r>
                <a:r>
                  <a:rPr lang="fr-FR" dirty="0" err="1" smtClean="0"/>
                  <a:t>abbastanza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soddisfacente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lineare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: </a:t>
                </a:r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       L(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)=</a:t>
                </a:r>
                <a:r>
                  <a:rPr lang="fr-FR" dirty="0" err="1" smtClean="0"/>
                  <a:t>bY</a:t>
                </a:r>
                <a:r>
                  <a:rPr lang="fr-FR" dirty="0" smtClean="0"/>
                  <a:t>-di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dove</a:t>
                </a:r>
                <a:r>
                  <a:rPr lang="fr-FR" dirty="0" smtClean="0"/>
                  <a:t> </a:t>
                </a:r>
                <a:r>
                  <a:rPr lang="fr-FR" dirty="0"/>
                  <a:t>b e d sono due </a:t>
                </a:r>
                <a:r>
                  <a:rPr lang="fr-FR" dirty="0" err="1"/>
                  <a:t>parametri</a:t>
                </a:r>
                <a:r>
                  <a:rPr lang="fr-FR" dirty="0"/>
                  <a:t> </a:t>
                </a:r>
                <a:r>
                  <a:rPr lang="fr-FR" dirty="0" err="1" smtClean="0"/>
                  <a:t>positivi</a:t>
                </a:r>
                <a:r>
                  <a:rPr lang="fr-FR" dirty="0" smtClean="0"/>
                  <a:t>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bY-di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mostriamo</a:t>
                </a:r>
                <a:r>
                  <a:rPr lang="fr-FR" dirty="0" smtClean="0"/>
                  <a:t> come si </a:t>
                </a:r>
                <a:r>
                  <a:rPr lang="fr-FR" dirty="0" err="1" smtClean="0"/>
                  <a:t>determina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Notiamo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se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,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pure lui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556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48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63688" y="544522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1703515" y="1916832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716016" y="54452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1915885" y="1772816"/>
            <a:ext cx="5990679" cy="3382130"/>
          </a:xfrm>
          <a:custGeom>
            <a:avLst/>
            <a:gdLst>
              <a:gd name="connsiteX0" fmla="*/ 0 w 5990679"/>
              <a:gd name="connsiteY0" fmla="*/ 0 h 3382130"/>
              <a:gd name="connsiteX1" fmla="*/ 477671 w 5990679"/>
              <a:gd name="connsiteY1" fmla="*/ 1787857 h 3382130"/>
              <a:gd name="connsiteX2" fmla="*/ 1473958 w 5990679"/>
              <a:gd name="connsiteY2" fmla="*/ 2415654 h 3382130"/>
              <a:gd name="connsiteX3" fmla="*/ 1473958 w 5990679"/>
              <a:gd name="connsiteY3" fmla="*/ 2415654 h 3382130"/>
              <a:gd name="connsiteX4" fmla="*/ 5732060 w 5990679"/>
              <a:gd name="connsiteY4" fmla="*/ 3330054 h 3382130"/>
              <a:gd name="connsiteX5" fmla="*/ 5540991 w 5990679"/>
              <a:gd name="connsiteY5" fmla="*/ 3275463 h 3382130"/>
              <a:gd name="connsiteX6" fmla="*/ 5540991 w 5990679"/>
              <a:gd name="connsiteY6" fmla="*/ 3275463 h 338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0679" h="3382130">
                <a:moveTo>
                  <a:pt x="0" y="0"/>
                </a:moveTo>
                <a:cubicBezTo>
                  <a:pt x="116005" y="692624"/>
                  <a:pt x="232011" y="1385248"/>
                  <a:pt x="477671" y="1787857"/>
                </a:cubicBezTo>
                <a:cubicBezTo>
                  <a:pt x="723331" y="2190466"/>
                  <a:pt x="1473958" y="2415654"/>
                  <a:pt x="1473958" y="2415654"/>
                </a:cubicBezTo>
                <a:lnTo>
                  <a:pt x="1473958" y="2415654"/>
                </a:lnTo>
                <a:lnTo>
                  <a:pt x="5732060" y="3330054"/>
                </a:lnTo>
                <a:cubicBezTo>
                  <a:pt x="6409899" y="3473356"/>
                  <a:pt x="5540991" y="3275463"/>
                  <a:pt x="5540991" y="3275463"/>
                </a:cubicBezTo>
                <a:lnTo>
                  <a:pt x="5540991" y="32754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4572000" y="1772816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4421874" y="3700686"/>
            <a:ext cx="3484689" cy="1026601"/>
          </a:xfrm>
          <a:custGeom>
            <a:avLst/>
            <a:gdLst>
              <a:gd name="connsiteX0" fmla="*/ 0 w 68239"/>
              <a:gd name="connsiteY0" fmla="*/ 0 h 27296"/>
              <a:gd name="connsiteX1" fmla="*/ 68239 w 68239"/>
              <a:gd name="connsiteY1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9" h="27296">
                <a:moveTo>
                  <a:pt x="0" y="0"/>
                </a:moveTo>
                <a:lnTo>
                  <a:pt x="68239" y="2729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7206018" y="4503761"/>
            <a:ext cx="27295" cy="54591"/>
          </a:xfrm>
          <a:custGeom>
            <a:avLst/>
            <a:gdLst>
              <a:gd name="connsiteX0" fmla="*/ 0 w 27295"/>
              <a:gd name="connsiteY0" fmla="*/ 0 h 54591"/>
              <a:gd name="connsiteX1" fmla="*/ 27295 w 27295"/>
              <a:gd name="connsiteY1" fmla="*/ 54591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95" h="54591">
                <a:moveTo>
                  <a:pt x="0" y="0"/>
                </a:moveTo>
                <a:lnTo>
                  <a:pt x="27295" y="5459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2361063" y="1692322"/>
            <a:ext cx="873456" cy="1446663"/>
          </a:xfrm>
          <a:custGeom>
            <a:avLst/>
            <a:gdLst>
              <a:gd name="connsiteX0" fmla="*/ 0 w 873456"/>
              <a:gd name="connsiteY0" fmla="*/ 0 h 1446663"/>
              <a:gd name="connsiteX1" fmla="*/ 873456 w 873456"/>
              <a:gd name="connsiteY1" fmla="*/ 1446663 h 1446663"/>
              <a:gd name="connsiteX2" fmla="*/ 873456 w 873456"/>
              <a:gd name="connsiteY2" fmla="*/ 1446663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456" h="1446663">
                <a:moveTo>
                  <a:pt x="0" y="0"/>
                </a:moveTo>
                <a:lnTo>
                  <a:pt x="873456" y="1446663"/>
                </a:lnTo>
                <a:lnTo>
                  <a:pt x="873456" y="14466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3207224" y="3125337"/>
            <a:ext cx="1317785" cy="607990"/>
          </a:xfrm>
          <a:custGeom>
            <a:avLst/>
            <a:gdLst>
              <a:gd name="connsiteX0" fmla="*/ 0 w 1317785"/>
              <a:gd name="connsiteY0" fmla="*/ 0 h 607990"/>
              <a:gd name="connsiteX1" fmla="*/ 1228298 w 1317785"/>
              <a:gd name="connsiteY1" fmla="*/ 573206 h 607990"/>
              <a:gd name="connsiteX2" fmla="*/ 1228298 w 1317785"/>
              <a:gd name="connsiteY2" fmla="*/ 545911 h 607990"/>
              <a:gd name="connsiteX3" fmla="*/ 1269242 w 1317785"/>
              <a:gd name="connsiteY3" fmla="*/ 559559 h 60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785" h="607990">
                <a:moveTo>
                  <a:pt x="0" y="0"/>
                </a:moveTo>
                <a:lnTo>
                  <a:pt x="1228298" y="573206"/>
                </a:lnTo>
                <a:cubicBezTo>
                  <a:pt x="1433014" y="664191"/>
                  <a:pt x="1221474" y="548186"/>
                  <a:pt x="1228298" y="545911"/>
                </a:cubicBezTo>
                <a:cubicBezTo>
                  <a:pt x="1235122" y="543637"/>
                  <a:pt x="1252182" y="551598"/>
                  <a:pt x="1269242" y="5595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331640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524328" y="5484592"/>
                <a:ext cx="546560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484592"/>
                <a:ext cx="546560" cy="543226"/>
              </a:xfrm>
              <a:prstGeom prst="rect">
                <a:avLst/>
              </a:prstGeom>
              <a:blipFill rotWithShape="1">
                <a:blip r:embed="rId2"/>
                <a:stretch>
                  <a:fillRect l="-8889" r="-31111" b="-11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421875" y="5589241"/>
                <a:ext cx="489350" cy="69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75" y="5589241"/>
                <a:ext cx="489350" cy="694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7906564" y="4869160"/>
                <a:ext cx="349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64" y="4869160"/>
                <a:ext cx="349056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63158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7932583" y="4319095"/>
                <a:ext cx="913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𝐿</m:t>
                      </m:r>
                      <m:r>
                        <a:rPr lang="fr-FR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583" y="4319095"/>
                <a:ext cx="91390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000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/>
          <p:nvPr/>
        </p:nvCxnSpPr>
        <p:spPr>
          <a:xfrm flipH="1">
            <a:off x="4139952" y="4503761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3419872" y="4503761"/>
            <a:ext cx="446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2699792" y="4531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2051720" y="4509120"/>
            <a:ext cx="309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1775523" y="4503761"/>
            <a:ext cx="140362" cy="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1450422" y="4264504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22" y="4264504"/>
                <a:ext cx="4133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61"/>
          <p:cNvCxnSpPr/>
          <p:nvPr/>
        </p:nvCxnSpPr>
        <p:spPr>
          <a:xfrm flipH="1">
            <a:off x="3866116" y="3733327"/>
            <a:ext cx="489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3131840" y="3733327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 flipV="1">
            <a:off x="2361063" y="3700686"/>
            <a:ext cx="436728" cy="3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1703515" y="3733327"/>
            <a:ext cx="348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1450422" y="3463881"/>
                <a:ext cx="206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22" y="3463881"/>
                <a:ext cx="20666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5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829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Se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nominale (e, in </a:t>
                </a:r>
                <a:r>
                  <a:rPr lang="fr-FR" dirty="0" err="1" smtClean="0"/>
                  <a:t>presenza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fissi</a:t>
                </a:r>
                <a:r>
                  <a:rPr lang="fr-FR" dirty="0" smtClean="0"/>
                  <a:t>, pure di </a:t>
                </a:r>
                <a:r>
                  <a:rPr lang="fr-FR" dirty="0" err="1" smtClean="0"/>
                  <a:t>quella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 allora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 err="1" smtClean="0"/>
                  <a:t>Infatti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creato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ripristinare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avviene</a:t>
                </a:r>
                <a:r>
                  <a:rPr lang="fr-FR" dirty="0" smtClean="0"/>
                  <a:t> solo se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. </a:t>
                </a:r>
                <a:endParaRPr lang="fr-FR" dirty="0"/>
              </a:p>
              <a:p>
                <a:pPr marL="0" indent="0" algn="just">
                  <a:buNone/>
                </a:pPr>
                <a:r>
                  <a:rPr lang="fr-FR" dirty="0" err="1" smtClean="0"/>
                  <a:t>Questa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corrisponde</a:t>
                </a:r>
                <a:r>
                  <a:rPr lang="fr-FR" dirty="0" smtClean="0"/>
                  <a:t> al «</a:t>
                </a:r>
                <a:r>
                  <a:rPr lang="fr-FR" b="1" dirty="0" smtClean="0"/>
                  <a:t>quantitative </a:t>
                </a:r>
                <a:r>
                  <a:rPr lang="fr-FR" b="1" dirty="0" err="1" smtClean="0"/>
                  <a:t>easing</a:t>
                </a:r>
                <a:r>
                  <a:rPr lang="fr-FR" dirty="0" smtClean="0"/>
                  <a:t>» di Mario </a:t>
                </a:r>
                <a:r>
                  <a:rPr lang="fr-FR" dirty="0" err="1" smtClean="0"/>
                  <a:t>Draghi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attuato</a:t>
                </a:r>
                <a:r>
                  <a:rPr lang="fr-FR" dirty="0" smtClean="0"/>
                  <a:t> al fine di </a:t>
                </a:r>
                <a:r>
                  <a:rPr lang="fr-FR" dirty="0" err="1" smtClean="0"/>
                  <a:t>incrementare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liquidità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zona Euro, di </a:t>
                </a:r>
                <a:r>
                  <a:rPr lang="fr-FR" dirty="0" err="1" smtClean="0"/>
                  <a:t>creare</a:t>
                </a:r>
                <a:r>
                  <a:rPr lang="fr-FR" dirty="0" smtClean="0"/>
                  <a:t> un </a:t>
                </a:r>
                <a:r>
                  <a:rPr lang="fr-FR" dirty="0" err="1"/>
                  <a:t>pò</a:t>
                </a:r>
                <a:r>
                  <a:rPr lang="fr-FR" dirty="0"/>
                  <a:t> </a:t>
                </a:r>
                <a:r>
                  <a:rPr lang="fr-FR" dirty="0" smtClean="0"/>
                  <a:t>d’</a:t>
                </a:r>
                <a:r>
                  <a:rPr lang="fr-FR" dirty="0" err="1" smtClean="0"/>
                  <a:t>inflazione</a:t>
                </a:r>
                <a:r>
                  <a:rPr lang="fr-FR" dirty="0" smtClean="0"/>
                  <a:t> e di </a:t>
                </a:r>
                <a:r>
                  <a:rPr lang="fr-FR" dirty="0" err="1" smtClean="0"/>
                  <a:t>ridurre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con la </a:t>
                </a:r>
                <a:r>
                  <a:rPr lang="fr-FR" dirty="0" err="1" smtClean="0"/>
                  <a:t>conseguente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ripresa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investimenti</a:t>
                </a:r>
                <a:r>
                  <a:rPr lang="fr-FR" dirty="0" smtClean="0"/>
                  <a:t>. Il </a:t>
                </a:r>
                <a:r>
                  <a:rPr lang="fr-FR" dirty="0" err="1" smtClean="0"/>
                  <a:t>problema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non tutti </a:t>
                </a:r>
                <a:r>
                  <a:rPr lang="fr-FR" dirty="0" err="1" smtClean="0"/>
                  <a:t>questi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obiettivi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stati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raggiiunti</a:t>
                </a:r>
                <a:r>
                  <a:rPr lang="fr-FR" dirty="0" smtClean="0"/>
                  <a:t>: «</a:t>
                </a:r>
                <a:r>
                  <a:rPr lang="fr-FR" b="1" dirty="0" err="1" smtClean="0"/>
                  <a:t>trappola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della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liquidità</a:t>
                </a:r>
                <a:r>
                  <a:rPr lang="fr-FR" dirty="0" smtClean="0"/>
                  <a:t>»  e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negativi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1185" b="-31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0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INTRODUZIONE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err="1"/>
              <a:t>Iniziamo</a:t>
            </a:r>
            <a:r>
              <a:rPr lang="fr-FR" dirty="0"/>
              <a:t> con un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richiamo</a:t>
            </a:r>
            <a:r>
              <a:rPr lang="fr-FR" dirty="0"/>
              <a:t> dei concetti di base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 </a:t>
            </a:r>
            <a:r>
              <a:rPr lang="fr-FR" dirty="0"/>
              <a:t>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 smtClean="0"/>
              <a:t>macroeconomia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/>
              <a:t>microeconomia</a:t>
            </a:r>
            <a:r>
              <a:rPr lang="fr-FR" dirty="0"/>
              <a:t> </a:t>
            </a:r>
            <a:r>
              <a:rPr lang="fr-FR" dirty="0" err="1"/>
              <a:t>studia</a:t>
            </a:r>
            <a:r>
              <a:rPr lang="fr-FR" dirty="0"/>
              <a:t> la </a:t>
            </a:r>
            <a:r>
              <a:rPr lang="fr-FR" dirty="0" err="1"/>
              <a:t>meccanica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scambi</a:t>
            </a:r>
            <a:r>
              <a:rPr lang="fr-FR" dirty="0"/>
              <a:t> a </a:t>
            </a:r>
            <a:r>
              <a:rPr lang="fr-FR" dirty="0" err="1"/>
              <a:t>partire</a:t>
            </a:r>
            <a:r>
              <a:rPr lang="fr-FR" dirty="0"/>
              <a:t> </a:t>
            </a:r>
            <a:r>
              <a:rPr lang="fr-FR" dirty="0" err="1"/>
              <a:t>dall’analisi</a:t>
            </a:r>
            <a:r>
              <a:rPr lang="fr-FR" dirty="0"/>
              <a:t> dei </a:t>
            </a:r>
            <a:r>
              <a:rPr lang="fr-FR" dirty="0" err="1"/>
              <a:t>comportamenti</a:t>
            </a:r>
            <a:r>
              <a:rPr lang="fr-FR" dirty="0"/>
              <a:t> dei </a:t>
            </a:r>
            <a:r>
              <a:rPr lang="fr-FR" dirty="0" err="1"/>
              <a:t>singoli</a:t>
            </a:r>
            <a:r>
              <a:rPr lang="fr-FR" dirty="0"/>
              <a:t> </a:t>
            </a:r>
            <a:r>
              <a:rPr lang="fr-FR" dirty="0" err="1"/>
              <a:t>soggetti</a:t>
            </a:r>
            <a:r>
              <a:rPr lang="fr-FR" dirty="0"/>
              <a:t>  </a:t>
            </a:r>
            <a:r>
              <a:rPr lang="fr-FR" dirty="0" err="1"/>
              <a:t>economici</a:t>
            </a:r>
            <a:r>
              <a:rPr lang="fr-FR" dirty="0"/>
              <a:t> </a:t>
            </a:r>
            <a:r>
              <a:rPr lang="fr-FR" dirty="0" err="1"/>
              <a:t>quali</a:t>
            </a:r>
            <a:r>
              <a:rPr lang="fr-FR" dirty="0"/>
              <a:t> i </a:t>
            </a:r>
            <a:r>
              <a:rPr lang="fr-FR" dirty="0" err="1"/>
              <a:t>consumatori</a:t>
            </a:r>
            <a:r>
              <a:rPr lang="fr-FR" dirty="0"/>
              <a:t>, le </a:t>
            </a:r>
            <a:r>
              <a:rPr lang="fr-FR" dirty="0" err="1"/>
              <a:t>imprese</a:t>
            </a:r>
            <a:r>
              <a:rPr lang="fr-FR" dirty="0"/>
              <a:t> e le </a:t>
            </a:r>
            <a:r>
              <a:rPr lang="fr-FR" dirty="0" err="1"/>
              <a:t>pubbliche</a:t>
            </a:r>
            <a:r>
              <a:rPr lang="fr-FR" dirty="0"/>
              <a:t> </a:t>
            </a:r>
            <a:r>
              <a:rPr lang="fr-FR" dirty="0" err="1" smtClean="0"/>
              <a:t>amministrazioni</a:t>
            </a:r>
            <a:endParaRPr lang="fr-FR" dirty="0" smtClean="0"/>
          </a:p>
          <a:p>
            <a:pPr algn="just"/>
            <a:r>
              <a:rPr lang="fr-FR" dirty="0" err="1" smtClean="0"/>
              <a:t>Essa</a:t>
            </a:r>
            <a:r>
              <a:rPr lang="fr-FR" dirty="0" smtClean="0"/>
              <a:t> si </a:t>
            </a:r>
            <a:r>
              <a:rPr lang="fr-FR" dirty="0" err="1" smtClean="0"/>
              <a:t>propone</a:t>
            </a:r>
            <a:r>
              <a:rPr lang="fr-FR" dirty="0" smtClean="0"/>
              <a:t> in primo </a:t>
            </a:r>
            <a:r>
              <a:rPr lang="fr-FR" dirty="0" err="1" smtClean="0"/>
              <a:t>luogo</a:t>
            </a:r>
            <a:r>
              <a:rPr lang="fr-FR" dirty="0" smtClean="0"/>
              <a:t> di </a:t>
            </a:r>
            <a:r>
              <a:rPr lang="fr-FR" dirty="0" err="1" smtClean="0"/>
              <a:t>pervenire</a:t>
            </a:r>
            <a:r>
              <a:rPr lang="fr-FR" dirty="0" smtClean="0"/>
              <a:t> alla </a:t>
            </a:r>
            <a:r>
              <a:rPr lang="fr-FR" dirty="0" err="1" smtClean="0"/>
              <a:t>determinazione</a:t>
            </a:r>
            <a:r>
              <a:rPr lang="fr-FR" dirty="0" smtClean="0"/>
              <a:t> delle </a:t>
            </a:r>
            <a:r>
              <a:rPr lang="fr-FR" dirty="0" err="1" smtClean="0"/>
              <a:t>quantità</a:t>
            </a:r>
            <a:r>
              <a:rPr lang="fr-FR" dirty="0" smtClean="0"/>
              <a:t> offerte e </a:t>
            </a:r>
            <a:r>
              <a:rPr lang="fr-FR" dirty="0" err="1" smtClean="0"/>
              <a:t>domandate</a:t>
            </a:r>
            <a:r>
              <a:rPr lang="fr-FR" dirty="0" smtClean="0"/>
              <a:t> da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singolo</a:t>
            </a:r>
            <a:r>
              <a:rPr lang="fr-FR" dirty="0" smtClean="0"/>
              <a:t> agente </a:t>
            </a:r>
            <a:r>
              <a:rPr lang="fr-FR" dirty="0" err="1" smtClean="0"/>
              <a:t>economico</a:t>
            </a:r>
            <a:r>
              <a:rPr lang="fr-FR" dirty="0" smtClean="0"/>
              <a:t> in </a:t>
            </a:r>
            <a:r>
              <a:rPr lang="fr-FR" dirty="0" err="1" smtClean="0"/>
              <a:t>funzione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a </a:t>
            </a:r>
            <a:r>
              <a:rPr lang="fr-FR" dirty="0" err="1" smtClean="0"/>
              <a:t>partire</a:t>
            </a:r>
            <a:r>
              <a:rPr lang="fr-FR" dirty="0" smtClean="0"/>
              <a:t> dalle </a:t>
            </a:r>
            <a:r>
              <a:rPr lang="fr-FR" dirty="0" err="1" smtClean="0"/>
              <a:t>preferenze</a:t>
            </a:r>
            <a:r>
              <a:rPr lang="fr-FR" dirty="0" smtClean="0"/>
              <a:t>, dalle </a:t>
            </a:r>
            <a:r>
              <a:rPr lang="fr-FR" dirty="0" err="1" smtClean="0"/>
              <a:t>dotazioni</a:t>
            </a:r>
            <a:r>
              <a:rPr lang="fr-FR" dirty="0" smtClean="0"/>
              <a:t> e dalla </a:t>
            </a:r>
            <a:r>
              <a:rPr lang="fr-FR" dirty="0" err="1" smtClean="0"/>
              <a:t>tecnologia</a:t>
            </a:r>
            <a:endParaRPr lang="fr-FR" dirty="0" smtClean="0"/>
          </a:p>
          <a:p>
            <a:pPr algn="just"/>
            <a:r>
              <a:rPr lang="fr-FR" dirty="0" smtClean="0"/>
              <a:t>In un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momento</a:t>
            </a:r>
            <a:r>
              <a:rPr lang="fr-FR" dirty="0" smtClean="0"/>
              <a:t> la </a:t>
            </a:r>
            <a:r>
              <a:rPr lang="fr-FR" dirty="0" err="1" smtClean="0"/>
              <a:t>microeconomia</a:t>
            </a:r>
            <a:r>
              <a:rPr lang="fr-FR" dirty="0" smtClean="0"/>
              <a:t> si </a:t>
            </a:r>
            <a:r>
              <a:rPr lang="fr-FR" dirty="0" err="1" smtClean="0"/>
              <a:t>pone</a:t>
            </a:r>
            <a:r>
              <a:rPr lang="fr-FR" dirty="0" smtClean="0"/>
              <a:t> l’</a:t>
            </a:r>
            <a:r>
              <a:rPr lang="fr-FR" dirty="0" err="1" smtClean="0"/>
              <a:t>obiettivo</a:t>
            </a:r>
            <a:r>
              <a:rPr lang="fr-FR" dirty="0" smtClean="0"/>
              <a:t> di </a:t>
            </a:r>
            <a:r>
              <a:rPr lang="fr-FR" dirty="0" err="1" smtClean="0"/>
              <a:t>aggregare</a:t>
            </a:r>
            <a:r>
              <a:rPr lang="fr-FR" dirty="0" smtClean="0"/>
              <a:t> le </a:t>
            </a:r>
            <a:r>
              <a:rPr lang="fr-FR" dirty="0" err="1" smtClean="0"/>
              <a:t>scelte</a:t>
            </a:r>
            <a:r>
              <a:rPr lang="fr-FR" dirty="0" smtClean="0"/>
              <a:t> dei </a:t>
            </a:r>
            <a:r>
              <a:rPr lang="fr-FR" dirty="0" err="1" smtClean="0"/>
              <a:t>singoli</a:t>
            </a:r>
            <a:r>
              <a:rPr lang="fr-FR" dirty="0" smtClean="0"/>
              <a:t> </a:t>
            </a:r>
            <a:r>
              <a:rPr lang="fr-FR" dirty="0" err="1" smtClean="0"/>
              <a:t>agenti</a:t>
            </a:r>
            <a:r>
              <a:rPr lang="fr-FR" dirty="0" smtClean="0"/>
              <a:t> </a:t>
            </a:r>
            <a:r>
              <a:rPr lang="fr-FR" dirty="0" err="1" smtClean="0"/>
              <a:t>economici</a:t>
            </a:r>
            <a:r>
              <a:rPr lang="fr-FR" dirty="0" smtClean="0"/>
              <a:t> per </a:t>
            </a:r>
            <a:r>
              <a:rPr lang="fr-FR" dirty="0" err="1" smtClean="0"/>
              <a:t>pervenire</a:t>
            </a:r>
            <a:r>
              <a:rPr lang="fr-FR" dirty="0" smtClean="0"/>
              <a:t> alla </a:t>
            </a:r>
            <a:r>
              <a:rPr lang="fr-FR" dirty="0" err="1" smtClean="0"/>
              <a:t>determinazione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e delle </a:t>
            </a:r>
            <a:r>
              <a:rPr lang="fr-FR" dirty="0" err="1" smtClean="0"/>
              <a:t>quantità</a:t>
            </a:r>
            <a:r>
              <a:rPr lang="fr-FR" dirty="0" smtClean="0"/>
              <a:t> </a:t>
            </a:r>
            <a:r>
              <a:rPr lang="fr-FR" dirty="0" err="1" smtClean="0"/>
              <a:t>aggregate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 </a:t>
            </a:r>
            <a:r>
              <a:rPr lang="fr-FR" dirty="0" err="1" smtClean="0"/>
              <a:t>prodotti</a:t>
            </a:r>
            <a:r>
              <a:rPr lang="fr-FR" dirty="0" smtClean="0"/>
              <a:t> e </a:t>
            </a:r>
            <a:r>
              <a:rPr lang="fr-FR" dirty="0" err="1" smtClean="0"/>
              <a:t>consumati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in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situazione</a:t>
            </a:r>
            <a:r>
              <a:rPr lang="fr-FR" dirty="0" smtClean="0"/>
              <a:t> in </a:t>
            </a:r>
            <a:r>
              <a:rPr lang="fr-FR" dirty="0" err="1" smtClean="0"/>
              <a:t>cui</a:t>
            </a:r>
            <a:r>
              <a:rPr lang="fr-FR" dirty="0" smtClean="0"/>
              <a:t> su tutti i </a:t>
            </a:r>
            <a:r>
              <a:rPr lang="fr-FR" dirty="0" err="1" smtClean="0"/>
              <a:t>mercati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 err="1" smtClean="0"/>
              <a:t>aggregata</a:t>
            </a:r>
            <a:r>
              <a:rPr lang="fr-FR" dirty="0" smtClean="0"/>
              <a:t> </a:t>
            </a:r>
            <a:r>
              <a:rPr lang="fr-FR" dirty="0" err="1" smtClean="0"/>
              <a:t>uguaglia</a:t>
            </a:r>
            <a:r>
              <a:rPr lang="fr-FR" dirty="0" smtClean="0"/>
              <a:t> la </a:t>
            </a:r>
            <a:r>
              <a:rPr lang="fr-FR" dirty="0" err="1" smtClean="0"/>
              <a:t>corrispondente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8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435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50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763688" y="544522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703515" y="1916832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716016" y="54452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1915885" y="1772816"/>
            <a:ext cx="5990679" cy="3382130"/>
          </a:xfrm>
          <a:custGeom>
            <a:avLst/>
            <a:gdLst>
              <a:gd name="connsiteX0" fmla="*/ 0 w 5990679"/>
              <a:gd name="connsiteY0" fmla="*/ 0 h 3382130"/>
              <a:gd name="connsiteX1" fmla="*/ 477671 w 5990679"/>
              <a:gd name="connsiteY1" fmla="*/ 1787857 h 3382130"/>
              <a:gd name="connsiteX2" fmla="*/ 1473958 w 5990679"/>
              <a:gd name="connsiteY2" fmla="*/ 2415654 h 3382130"/>
              <a:gd name="connsiteX3" fmla="*/ 1473958 w 5990679"/>
              <a:gd name="connsiteY3" fmla="*/ 2415654 h 3382130"/>
              <a:gd name="connsiteX4" fmla="*/ 5732060 w 5990679"/>
              <a:gd name="connsiteY4" fmla="*/ 3330054 h 3382130"/>
              <a:gd name="connsiteX5" fmla="*/ 5540991 w 5990679"/>
              <a:gd name="connsiteY5" fmla="*/ 3275463 h 3382130"/>
              <a:gd name="connsiteX6" fmla="*/ 5540991 w 5990679"/>
              <a:gd name="connsiteY6" fmla="*/ 3275463 h 338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0679" h="3382130">
                <a:moveTo>
                  <a:pt x="0" y="0"/>
                </a:moveTo>
                <a:cubicBezTo>
                  <a:pt x="116005" y="692624"/>
                  <a:pt x="232011" y="1385248"/>
                  <a:pt x="477671" y="1787857"/>
                </a:cubicBezTo>
                <a:cubicBezTo>
                  <a:pt x="723331" y="2190466"/>
                  <a:pt x="1473958" y="2415654"/>
                  <a:pt x="1473958" y="2415654"/>
                </a:cubicBezTo>
                <a:lnTo>
                  <a:pt x="1473958" y="2415654"/>
                </a:lnTo>
                <a:lnTo>
                  <a:pt x="5732060" y="3330054"/>
                </a:lnTo>
                <a:cubicBezTo>
                  <a:pt x="6409899" y="3473356"/>
                  <a:pt x="5540991" y="3275463"/>
                  <a:pt x="5540991" y="3275463"/>
                </a:cubicBezTo>
                <a:lnTo>
                  <a:pt x="5540991" y="32754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572000" y="1772816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331640" y="22048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524328" y="5484592"/>
                <a:ext cx="546560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484592"/>
                <a:ext cx="546560" cy="543226"/>
              </a:xfrm>
              <a:prstGeom prst="rect">
                <a:avLst/>
              </a:prstGeom>
              <a:blipFill rotWithShape="1">
                <a:blip r:embed="rId2"/>
                <a:stretch>
                  <a:fillRect l="-8889" r="-31111" b="-11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06564" y="4869160"/>
                <a:ext cx="349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𝐿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i</m:t>
                      </m:r>
                      <m:r>
                        <a:rPr lang="fr-FR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Y</m:t>
                      </m:r>
                      <m:r>
                        <a:rPr lang="fr-FR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64" y="4869160"/>
                <a:ext cx="34905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33333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H="1">
            <a:off x="4139952" y="4503761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419872" y="4503761"/>
            <a:ext cx="446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2699792" y="4531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051720" y="4509120"/>
            <a:ext cx="309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775523" y="4503761"/>
            <a:ext cx="140362" cy="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450422" y="4264504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22" y="4264504"/>
                <a:ext cx="4133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450423" y="4605543"/>
                <a:ext cx="170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23" y="4605543"/>
                <a:ext cx="17065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82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404519" y="5475122"/>
                <a:ext cx="115861" cy="69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19" y="5475122"/>
                <a:ext cx="115861" cy="694357"/>
              </a:xfrm>
              <a:prstGeom prst="rect">
                <a:avLst/>
              </a:prstGeom>
              <a:blipFill rotWithShape="1">
                <a:blip r:embed="rId6"/>
                <a:stretch>
                  <a:fillRect r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space réservé du contenu 32"/>
          <p:cNvSpPr>
            <a:spLocks noGrp="1"/>
          </p:cNvSpPr>
          <p:nvPr>
            <p:ph idx="1"/>
          </p:nvPr>
        </p:nvSpPr>
        <p:spPr>
          <a:xfrm>
            <a:off x="755576" y="1692323"/>
            <a:ext cx="8388424" cy="447298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6553200" y="1772816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300192" y="5484592"/>
                <a:ext cx="776228" cy="69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484592"/>
                <a:ext cx="776228" cy="694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/>
          <p:cNvCxnSpPr/>
          <p:nvPr/>
        </p:nvCxnSpPr>
        <p:spPr>
          <a:xfrm>
            <a:off x="6553200" y="4869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6012160" y="4869160"/>
            <a:ext cx="541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5292080" y="48691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4520380" y="4869160"/>
            <a:ext cx="390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3642994" y="4869160"/>
            <a:ext cx="468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2915816" y="4869160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2206391" y="4869160"/>
            <a:ext cx="37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1875354" y="4869160"/>
            <a:ext cx="176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macroeconomico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descritto</a:t>
                </a:r>
                <a:r>
                  <a:rPr lang="fr-FR" dirty="0" smtClean="0"/>
                  <a:t> dalle due </a:t>
                </a:r>
                <a:r>
                  <a:rPr lang="fr-FR" dirty="0" err="1" smtClean="0"/>
                  <a:t>equazioni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garantiscono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rispettivamente</a:t>
                </a:r>
                <a:r>
                  <a:rPr lang="fr-FR" dirty="0" smtClean="0"/>
                  <a:t>,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e su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                                                Y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-</a:t>
                </a:r>
                <a:r>
                  <a:rPr lang="fr-FR" dirty="0" err="1" smtClean="0"/>
                  <a:t>ai+G</a:t>
                </a:r>
                <a:r>
                  <a:rPr lang="fr-FR" dirty="0" smtClean="0"/>
                  <a:t>   (</a:t>
                </a:r>
                <a:r>
                  <a:rPr lang="fr-FR" b="1" dirty="0" err="1" smtClean="0"/>
                  <a:t>curva</a:t>
                </a:r>
                <a:r>
                  <a:rPr lang="fr-FR" b="1" dirty="0" smtClean="0"/>
                  <a:t> IS</a:t>
                </a:r>
                <a:r>
                  <a:rPr lang="fr-FR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num>
                      <m:den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:r>
                  <a:rPr lang="fr-FR" dirty="0" err="1" smtClean="0"/>
                  <a:t>bY</a:t>
                </a:r>
                <a:r>
                  <a:rPr lang="fr-FR" dirty="0" smtClean="0"/>
                  <a:t>-di                                   (</a:t>
                </a:r>
                <a:r>
                  <a:rPr lang="fr-FR" b="1" dirty="0" err="1" smtClean="0"/>
                  <a:t>curva</a:t>
                </a:r>
                <a:r>
                  <a:rPr lang="fr-FR" b="1" dirty="0" smtClean="0"/>
                  <a:t> LM</a:t>
                </a:r>
                <a:r>
                  <a:rPr lang="fr-FR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Se </a:t>
                </a:r>
                <a:r>
                  <a:rPr lang="fr-FR" dirty="0" err="1" smtClean="0"/>
                  <a:t>consideriamo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costante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p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ci sono delle </a:t>
                </a:r>
                <a:r>
                  <a:rPr lang="fr-FR" dirty="0" err="1" smtClean="0"/>
                  <a:t>rigidità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nominali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almeno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breve</a:t>
                </a:r>
                <a:r>
                  <a:rPr lang="fr-FR" dirty="0" smtClean="0"/>
                  <a:t> termine), le </a:t>
                </a:r>
                <a:r>
                  <a:rPr lang="fr-FR" dirty="0" err="1" smtClean="0"/>
                  <a:t>incognite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sistema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sopra</a:t>
                </a:r>
                <a:r>
                  <a:rPr lang="fr-FR" dirty="0" smtClean="0"/>
                  <a:t> sono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Y 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i.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esiste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soluzione</a:t>
                </a:r>
                <a:r>
                  <a:rPr lang="fr-FR" dirty="0" smtClean="0"/>
                  <a:t> (Y*,i*)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soddisfa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simultaneamente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sistema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sopra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piano (</a:t>
                </a:r>
                <a:r>
                  <a:rPr lang="fr-FR" dirty="0" err="1" smtClean="0"/>
                  <a:t>Y,i</a:t>
                </a:r>
                <a:r>
                  <a:rPr lang="fr-FR" dirty="0" smtClean="0"/>
                  <a:t>)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ha </a:t>
                </a:r>
                <a:r>
                  <a:rPr lang="fr-FR" dirty="0" err="1" smtClean="0"/>
                  <a:t>pendenza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ha </a:t>
                </a:r>
                <a:r>
                  <a:rPr lang="fr-FR" dirty="0" err="1" smtClean="0"/>
                  <a:t>pendenza</a:t>
                </a:r>
                <a:r>
                  <a:rPr lang="fr-FR" dirty="0" smtClean="0"/>
                  <a:t> positiva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le due </a:t>
                </a:r>
                <a:r>
                  <a:rPr lang="fr-FR" dirty="0" err="1" smtClean="0"/>
                  <a:t>curve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intersecano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sola</a:t>
                </a:r>
                <a:r>
                  <a:rPr lang="fr-FR" dirty="0" smtClean="0"/>
                  <a:t> volta.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 si illustra come l’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corrisponde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coppia</a:t>
                </a:r>
                <a:r>
                  <a:rPr lang="fr-FR" dirty="0" smtClean="0"/>
                  <a:t> (Y*,i*)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5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52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236296" y="20608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20272" y="5013176"/>
            <a:ext cx="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1628800"/>
            <a:ext cx="4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427984" y="57018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Y*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043608" y="353701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876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Possiamo </a:t>
                </a:r>
                <a:r>
                  <a:rPr lang="fr-FR" dirty="0" err="1"/>
                  <a:t>ora</a:t>
                </a:r>
                <a:r>
                  <a:rPr lang="fr-FR" dirty="0"/>
                  <a:t> </a:t>
                </a:r>
                <a:r>
                  <a:rPr lang="fr-FR" dirty="0" err="1"/>
                  <a:t>studiare</a:t>
                </a:r>
                <a:r>
                  <a:rPr lang="fr-FR" dirty="0"/>
                  <a:t> come si </a:t>
                </a:r>
                <a:r>
                  <a:rPr lang="fr-FR" dirty="0" err="1"/>
                  <a:t>può</a:t>
                </a:r>
                <a:r>
                  <a:rPr lang="fr-FR" dirty="0"/>
                  <a:t> </a:t>
                </a:r>
                <a:r>
                  <a:rPr lang="fr-FR" dirty="0" err="1"/>
                  <a:t>accrescere</a:t>
                </a:r>
                <a:r>
                  <a:rPr lang="fr-FR" dirty="0"/>
                  <a:t> il </a:t>
                </a:r>
                <a:r>
                  <a:rPr lang="fr-FR" dirty="0" err="1"/>
                  <a:t>reddito</a:t>
                </a:r>
                <a:r>
                  <a:rPr lang="fr-FR" dirty="0"/>
                  <a:t>, e </a:t>
                </a:r>
                <a:r>
                  <a:rPr lang="fr-FR" dirty="0" err="1"/>
                  <a:t>perciò</a:t>
                </a:r>
                <a:r>
                  <a:rPr lang="fr-FR" dirty="0"/>
                  <a:t> </a:t>
                </a:r>
                <a:r>
                  <a:rPr lang="fr-FR" dirty="0" err="1"/>
                  <a:t>ridurre</a:t>
                </a:r>
                <a:r>
                  <a:rPr lang="fr-FR" dirty="0"/>
                  <a:t> la </a:t>
                </a:r>
                <a:r>
                  <a:rPr lang="fr-FR" dirty="0" err="1"/>
                  <a:t>disoccupazione</a:t>
                </a:r>
                <a:r>
                  <a:rPr lang="fr-FR" dirty="0"/>
                  <a:t>, per mezzo di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politica</a:t>
                </a:r>
                <a:r>
                  <a:rPr lang="fr-FR" dirty="0"/>
                  <a:t> </a:t>
                </a:r>
                <a:r>
                  <a:rPr lang="fr-FR" dirty="0" smtClean="0"/>
                  <a:t>fiscale </a:t>
                </a:r>
                <a:r>
                  <a:rPr lang="fr-FR" dirty="0" err="1"/>
                  <a:t>espansiva</a:t>
                </a:r>
                <a:endParaRPr lang="fr-FR" dirty="0"/>
              </a:p>
              <a:p>
                <a:pPr algn="just"/>
                <a:r>
                  <a:rPr lang="fr-FR" dirty="0"/>
                  <a:t>Se </a:t>
                </a:r>
                <a:r>
                  <a:rPr lang="fr-FR" dirty="0" smtClean="0"/>
                  <a:t>il </a:t>
                </a:r>
                <a:r>
                  <a:rPr lang="fr-FR" dirty="0" err="1" smtClean="0"/>
                  <a:t>governo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a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(o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le imposte nette) </a:t>
                </a:r>
                <a:r>
                  <a:rPr lang="fr-FR" dirty="0" err="1" smtClean="0"/>
                  <a:t>partendo</a:t>
                </a:r>
                <a:r>
                  <a:rPr lang="fr-FR" dirty="0" smtClean="0"/>
                  <a:t> </a:t>
                </a:r>
                <a:r>
                  <a:rPr lang="fr-FR" dirty="0"/>
                  <a:t>da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condizione</a:t>
                </a:r>
                <a:r>
                  <a:rPr lang="fr-FR" dirty="0"/>
                  <a:t> </a:t>
                </a:r>
                <a:r>
                  <a:rPr lang="fr-FR" dirty="0" smtClean="0"/>
                  <a:t>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 </a:t>
                </a:r>
                <a:r>
                  <a:rPr lang="fr-FR" dirty="0"/>
                  <a:t>si va a </a:t>
                </a:r>
                <a:r>
                  <a:rPr lang="fr-FR" dirty="0" err="1"/>
                  <a:t>creare</a:t>
                </a:r>
                <a:r>
                  <a:rPr lang="fr-FR" dirty="0"/>
                  <a:t>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. </a:t>
                </a:r>
                <a:r>
                  <a:rPr lang="fr-FR" dirty="0"/>
                  <a:t>Ne </a:t>
                </a:r>
                <a:r>
                  <a:rPr lang="fr-FR" dirty="0" err="1"/>
                  <a:t>segue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</a:t>
                </a:r>
                <a:r>
                  <a:rPr lang="fr-FR" dirty="0" smtClean="0"/>
                  <a:t>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dovrà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. Ma </a:t>
                </a:r>
                <a:r>
                  <a:rPr lang="fr-FR" dirty="0" err="1"/>
                  <a:t>questo</a:t>
                </a:r>
                <a:r>
                  <a:rPr lang="fr-FR" dirty="0"/>
                  <a:t> </a:t>
                </a:r>
                <a:r>
                  <a:rPr lang="fr-FR" dirty="0" err="1"/>
                  <a:t>fungerà</a:t>
                </a:r>
                <a:r>
                  <a:rPr lang="fr-FR" dirty="0"/>
                  <a:t> da </a:t>
                </a:r>
                <a:r>
                  <a:rPr lang="fr-FR" dirty="0" err="1"/>
                  <a:t>stimolo</a:t>
                </a:r>
                <a:r>
                  <a:rPr lang="fr-FR" dirty="0"/>
                  <a:t> per </a:t>
                </a:r>
                <a:r>
                  <a:rPr lang="fr-FR" dirty="0" smtClean="0"/>
                  <a:t>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bisognerà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ridurla</a:t>
                </a:r>
                <a:r>
                  <a:rPr lang="fr-FR" dirty="0" smtClean="0"/>
                  <a:t> per mezzo di un </a:t>
                </a:r>
                <a:r>
                  <a:rPr lang="fr-FR" dirty="0" err="1" smtClean="0"/>
                  <a:t>innalzamento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a sua volta </a:t>
                </a:r>
                <a:r>
                  <a:rPr lang="fr-FR" dirty="0" err="1" smtClean="0"/>
                  <a:t>deprimerà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investimenti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imprese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fenomeno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dello</a:t>
                </a:r>
                <a:r>
                  <a:rPr lang="fr-FR" dirty="0" smtClean="0"/>
                  <a:t> «</a:t>
                </a:r>
                <a:r>
                  <a:rPr lang="fr-FR" b="1" dirty="0" err="1" smtClean="0"/>
                  <a:t>spiazzamento</a:t>
                </a:r>
                <a:r>
                  <a:rPr lang="fr-FR" dirty="0" smtClean="0"/>
                  <a:t>»). Dal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,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IS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alto verso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corrispondenza</a:t>
                </a:r>
                <a:r>
                  <a:rPr lang="fr-FR" dirty="0" smtClean="0"/>
                  <a:t> di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corrispondente</a:t>
                </a:r>
                <a:r>
                  <a:rPr lang="fr-FR" dirty="0" smtClean="0"/>
                  <a:t> è più </a:t>
                </a:r>
                <a:r>
                  <a:rPr lang="fr-FR" dirty="0" err="1" smtClean="0"/>
                  <a:t>elevato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r>
                  <a:rPr lang="fr-FR" dirty="0" smtClean="0"/>
                  <a:t> a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e ad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entrambi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elevati</a:t>
                </a:r>
                <a:r>
                  <a:rPr lang="fr-FR" dirty="0" smtClean="0"/>
                  <a:t>, come </a:t>
                </a:r>
                <a:r>
                  <a:rPr lang="fr-FR" dirty="0" err="1" smtClean="0"/>
                  <a:t>illustrato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 b="-25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14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54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236296" y="20608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063686" y="4832371"/>
                <a:ext cx="82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86" y="4832371"/>
                <a:ext cx="82483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667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4175956" y="1844824"/>
            <a:ext cx="4068452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244408" y="4437112"/>
                <a:ext cx="879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437112"/>
                <a:ext cx="87973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517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>
            <a:off x="5826807" y="3140968"/>
            <a:ext cx="0" cy="765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826807" y="414908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826807" y="5201703"/>
            <a:ext cx="0" cy="315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436096" y="5701898"/>
                <a:ext cx="774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701898"/>
                <a:ext cx="77408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/>
          <p:cNvCxnSpPr/>
          <p:nvPr/>
        </p:nvCxnSpPr>
        <p:spPr>
          <a:xfrm flipH="1">
            <a:off x="5220072" y="297021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4283968" y="297021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3275856" y="297021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2411760" y="297021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1455612" y="2970210"/>
            <a:ext cx="385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755576" y="2708920"/>
                <a:ext cx="763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7630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/>
          <p:cNvSpPr txBox="1"/>
          <p:nvPr/>
        </p:nvSpPr>
        <p:spPr>
          <a:xfrm>
            <a:off x="899593" y="18448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876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smtClean="0"/>
                  <a:t>Possiamo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studiare</a:t>
                </a:r>
                <a:r>
                  <a:rPr lang="fr-FR" dirty="0" smtClean="0"/>
                  <a:t> come si </a:t>
                </a:r>
                <a:r>
                  <a:rPr lang="fr-FR" dirty="0" err="1"/>
                  <a:t>può</a:t>
                </a:r>
                <a:r>
                  <a:rPr lang="fr-FR" dirty="0"/>
                  <a:t> </a:t>
                </a:r>
                <a:r>
                  <a:rPr lang="fr-FR" dirty="0" err="1" smtClean="0"/>
                  <a:t>accrescere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e </a:t>
                </a:r>
                <a:r>
                  <a:rPr lang="fr-FR" dirty="0" err="1"/>
                  <a:t>perciò</a:t>
                </a:r>
                <a:r>
                  <a:rPr lang="fr-FR" dirty="0"/>
                  <a:t> </a:t>
                </a:r>
                <a:r>
                  <a:rPr lang="fr-FR" dirty="0" err="1" smtClean="0"/>
                  <a:t>ridurre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disoccupazione</a:t>
                </a:r>
                <a:r>
                  <a:rPr lang="fr-FR" dirty="0" smtClean="0"/>
                  <a:t>, per mezzo di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espansiva</a:t>
                </a:r>
                <a:r>
                  <a:rPr lang="fr-FR" dirty="0" smtClean="0"/>
                  <a:t>. In </a:t>
                </a:r>
                <a:r>
                  <a:rPr lang="fr-FR" dirty="0" err="1" smtClean="0"/>
                  <a:t>tal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curva</a:t>
                </a:r>
                <a:r>
                  <a:rPr lang="fr-FR" dirty="0" smtClean="0"/>
                  <a:t> LM si </a:t>
                </a:r>
                <a:r>
                  <a:rPr lang="fr-FR" dirty="0" err="1" smtClean="0"/>
                  <a:t>sposta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destra</a:t>
                </a:r>
                <a:r>
                  <a:rPr lang="fr-FR" dirty="0" smtClean="0"/>
                  <a:t>. Per 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è più </a:t>
                </a:r>
                <a:r>
                  <a:rPr lang="fr-FR" dirty="0" err="1" smtClean="0"/>
                  <a:t>basso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assorbire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accresciuta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Se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la massa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partendo da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condizione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,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 si va a </a:t>
                </a:r>
                <a:r>
                  <a:rPr lang="fr-FR" dirty="0" err="1" smtClean="0"/>
                  <a:t>creare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. Ne </a:t>
                </a:r>
                <a:r>
                  <a:rPr lang="fr-FR" dirty="0" err="1" smtClean="0"/>
                  <a:t>segue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dovrà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istantaneamente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ridursi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incrementare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adeguarla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all’accresciuta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. Ma 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fungerà</a:t>
                </a:r>
                <a:r>
                  <a:rPr lang="fr-FR" dirty="0" smtClean="0"/>
                  <a:t> da </a:t>
                </a:r>
                <a:r>
                  <a:rPr lang="fr-FR" dirty="0" err="1" smtClean="0"/>
                  <a:t>stimolo</a:t>
                </a:r>
                <a:r>
                  <a:rPr lang="fr-FR" dirty="0" smtClean="0"/>
                  <a:t> per l’</a:t>
                </a:r>
                <a:r>
                  <a:rPr lang="fr-FR" dirty="0" err="1" smtClean="0"/>
                  <a:t>investimento</a:t>
                </a:r>
                <a:r>
                  <a:rPr lang="fr-FR" dirty="0" smtClean="0"/>
                  <a:t> I e con </a:t>
                </a:r>
                <a:r>
                  <a:rPr lang="fr-FR" dirty="0" err="1" smtClean="0"/>
                  <a:t>esso</a:t>
                </a:r>
                <a:r>
                  <a:rPr lang="fr-FR" dirty="0" smtClean="0"/>
                  <a:t> per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aggregata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per la </a:t>
                </a:r>
                <a:r>
                  <a:rPr lang="fr-FR" dirty="0" err="1" smtClean="0"/>
                  <a:t>produzione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). Come </a:t>
                </a:r>
                <a:r>
                  <a:rPr lang="fr-FR" dirty="0" err="1" smtClean="0"/>
                  <a:t>indicato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equilibrio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corrisponderà</a:t>
                </a:r>
                <a:r>
                  <a:rPr lang="fr-FR" dirty="0" smtClean="0"/>
                  <a:t> ad un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elevato</a:t>
                </a:r>
                <a:r>
                  <a:rPr lang="fr-FR" dirty="0" smtClean="0"/>
                  <a:t> e ad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basso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12576" y="7647855"/>
            <a:ext cx="1008112" cy="5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56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236296" y="2060848"/>
                <a:ext cx="90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60848"/>
                <a:ext cx="90633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369" t="-8197" r="-18121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076056" y="5701898"/>
                <a:ext cx="1134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701898"/>
                <a:ext cx="11341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899593" y="18448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 flipV="1">
            <a:off x="7020272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3623937" y="2996952"/>
            <a:ext cx="4324902" cy="238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7948839" y="2852936"/>
                <a:ext cx="1105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839" y="2852936"/>
                <a:ext cx="110545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49"/>
          <p:cNvCxnSpPr/>
          <p:nvPr/>
        </p:nvCxnSpPr>
        <p:spPr>
          <a:xfrm>
            <a:off x="5605548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605548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5076056" y="431444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4067944" y="4314443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987824" y="4314443"/>
            <a:ext cx="636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2123728" y="4293096"/>
            <a:ext cx="504056" cy="2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1331640" y="4314443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899593" y="4108430"/>
                <a:ext cx="418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4108430"/>
                <a:ext cx="41864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82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Spesso il </a:t>
                </a:r>
                <a:r>
                  <a:rPr lang="fr-FR" dirty="0" err="1" smtClean="0"/>
                  <a:t>governo</a:t>
                </a:r>
                <a:r>
                  <a:rPr lang="fr-FR" dirty="0" smtClean="0"/>
                  <a:t> e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</a:t>
                </a:r>
                <a:r>
                  <a:rPr lang="fr-FR" dirty="0" err="1" smtClean="0"/>
                  <a:t>effettuano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simultaneamente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politiche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fiscali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monetarie</a:t>
                </a:r>
                <a:r>
                  <a:rPr lang="fr-FR" dirty="0" smtClean="0"/>
                  <a:t>: «</a:t>
                </a:r>
                <a:r>
                  <a:rPr lang="fr-FR" b="1" dirty="0" err="1" smtClean="0"/>
                  <a:t>policy</a:t>
                </a:r>
                <a:r>
                  <a:rPr lang="fr-FR" b="1" dirty="0" smtClean="0"/>
                  <a:t> mix</a:t>
                </a:r>
                <a:r>
                  <a:rPr lang="fr-FR" dirty="0" smtClean="0"/>
                  <a:t>»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Consideriamo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titolo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restrittiva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fiscale </a:t>
                </a:r>
                <a:r>
                  <a:rPr lang="fr-FR" dirty="0" err="1" smtClean="0"/>
                  <a:t>espansiva</a:t>
                </a:r>
                <a:r>
                  <a:rPr lang="fr-FR" dirty="0" smtClean="0"/>
                  <a:t>. In </a:t>
                </a:r>
                <a:r>
                  <a:rPr lang="fr-FR" dirty="0" err="1" smtClean="0"/>
                  <a:t>altre</a:t>
                </a:r>
                <a:r>
                  <a:rPr lang="fr-FR" dirty="0" smtClean="0"/>
                  <a:t> parole,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nominale  </a:t>
                </a:r>
                <a:r>
                  <a:rPr lang="fr-FR" dirty="0" err="1" smtClean="0"/>
                  <a:t>decresce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spesa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pubblica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fr-FR" dirty="0" smtClean="0"/>
                  <a:t>La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restrittiva</a:t>
                </a:r>
                <a:r>
                  <a:rPr lang="fr-FR" dirty="0" smtClean="0"/>
                  <a:t> ha come </a:t>
                </a:r>
                <a:r>
                  <a:rPr lang="fr-FR" dirty="0" err="1" smtClean="0"/>
                  <a:t>obbiettivo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per,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attirare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capitali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stranieri</a:t>
                </a:r>
                <a:r>
                  <a:rPr lang="fr-FR" dirty="0" smtClean="0"/>
                  <a:t>. Ma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ha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effetti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recessivi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va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rilanciato</a:t>
                </a:r>
                <a:r>
                  <a:rPr lang="fr-FR" dirty="0" smtClean="0"/>
                  <a:t> per mezzo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fiscale </a:t>
                </a:r>
                <a:r>
                  <a:rPr lang="fr-FR" dirty="0" err="1" smtClean="0"/>
                  <a:t>espansiva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 err="1" smtClean="0"/>
                  <a:t>Questa</a:t>
                </a:r>
                <a:r>
                  <a:rPr lang="fr-FR" dirty="0" smtClean="0"/>
                  <a:t> è stata la </a:t>
                </a:r>
                <a:r>
                  <a:rPr lang="fr-FR" dirty="0" err="1" smtClean="0"/>
                  <a:t>politica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Germania </a:t>
                </a:r>
                <a:r>
                  <a:rPr lang="fr-FR" dirty="0" err="1" smtClean="0"/>
                  <a:t>negli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anni</a:t>
                </a:r>
                <a:r>
                  <a:rPr lang="fr-FR" dirty="0" smtClean="0"/>
                  <a:t> ‘90 per </a:t>
                </a:r>
                <a:r>
                  <a:rPr lang="fr-FR" dirty="0" err="1" smtClean="0"/>
                  <a:t>finanziare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reunificazione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 smtClean="0"/>
                  <a:t>Come </a:t>
                </a:r>
                <a:r>
                  <a:rPr lang="fr-FR" dirty="0" err="1" smtClean="0"/>
                  <a:t>illustrato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seguente</a:t>
                </a:r>
                <a:r>
                  <a:rPr lang="fr-FR" dirty="0" smtClean="0"/>
                  <a:t>, </a:t>
                </a:r>
                <a:r>
                  <a:rPr lang="fr-FR" dirty="0"/>
                  <a:t>partendo da </a:t>
                </a:r>
                <a:r>
                  <a:rPr lang="fr-FR" dirty="0" err="1"/>
                  <a:t>una</a:t>
                </a:r>
                <a:r>
                  <a:rPr lang="fr-FR" dirty="0"/>
                  <a:t> </a:t>
                </a:r>
                <a:r>
                  <a:rPr lang="fr-FR" dirty="0" err="1"/>
                  <a:t>condizione</a:t>
                </a:r>
                <a:r>
                  <a:rPr lang="fr-FR" dirty="0"/>
                  <a:t> d’</a:t>
                </a:r>
                <a:r>
                  <a:rPr lang="fr-FR" dirty="0" err="1"/>
                  <a:t>equilibrio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riduzione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massa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si passa 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. Successivamente,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allo </a:t>
                </a:r>
                <a:r>
                  <a:rPr lang="fr-FR" dirty="0" err="1" smtClean="0"/>
                  <a:t>stimolo</a:t>
                </a:r>
                <a:r>
                  <a:rPr lang="fr-FR" dirty="0" smtClean="0"/>
                  <a:t> fiscale, si passa 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equilibrio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r>
                  <a:rPr lang="fr-FR" dirty="0" err="1"/>
                  <a:t>dove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770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mtClean="0"/>
              <a:t>      </a:t>
            </a:r>
            <a:endParaRPr lang="fr-FR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BB28D-AC1A-4B57-9CD6-00C07AFB373B}" type="slidenum">
              <a:rPr lang="fr-FR" smtClean="0"/>
              <a:pPr/>
              <a:t>58</a:t>
            </a:fld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353182" y="5517232"/>
            <a:ext cx="6192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331640" y="1844824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24328" y="5517232"/>
            <a:ext cx="4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123728" y="2204864"/>
            <a:ext cx="51125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411760" y="2306018"/>
            <a:ext cx="460851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72000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27984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484361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484361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484361" y="3681028"/>
            <a:ext cx="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923928" y="366351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131840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267744" y="3663513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1353182" y="3663513"/>
            <a:ext cx="482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01898"/>
                <a:ext cx="43204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292080" y="570189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01898"/>
                <a:ext cx="115212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3429000"/>
                <a:ext cx="4115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899593" y="18448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3623937" y="2996952"/>
            <a:ext cx="4324902" cy="238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605548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605548" y="50131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5076056" y="431444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4067944" y="4314443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2987824" y="4314443"/>
            <a:ext cx="636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2123728" y="4293096"/>
            <a:ext cx="504056" cy="2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1331640" y="4314443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899593" y="4108430"/>
                <a:ext cx="413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4108430"/>
                <a:ext cx="4133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space réservé du contenu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7948839" y="2924944"/>
                <a:ext cx="1573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839" y="2924944"/>
                <a:ext cx="157376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488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7150708" y="2029490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08" y="2029490"/>
                <a:ext cx="118813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10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61"/>
          <p:cNvCxnSpPr/>
          <p:nvPr/>
        </p:nvCxnSpPr>
        <p:spPr>
          <a:xfrm flipH="1" flipV="1">
            <a:off x="3381399" y="1628800"/>
            <a:ext cx="4438894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5600846" y="3843046"/>
            <a:ext cx="0" cy="45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5600846" y="3109610"/>
            <a:ext cx="0" cy="427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860032" y="309823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4067944" y="309823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2771800" y="3098238"/>
            <a:ext cx="852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1691680" y="3098238"/>
            <a:ext cx="68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>
            <a:off x="1318234" y="3098238"/>
            <a:ext cx="193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858669" y="2909217"/>
                <a:ext cx="537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9" y="2909217"/>
                <a:ext cx="5374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7236296" y="5157192"/>
                <a:ext cx="73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157192"/>
                <a:ext cx="73039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667" t="-8197" r="-7500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/>
              <p:cNvSpPr txBox="1"/>
              <p:nvPr/>
            </p:nvSpPr>
            <p:spPr>
              <a:xfrm>
                <a:off x="7948839" y="4365104"/>
                <a:ext cx="735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81" name="ZoneText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839" y="4365104"/>
                <a:ext cx="73571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66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dirty="0" err="1" smtClean="0"/>
                  <a:t>Ovviamente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/>
                  <a:t>può</a:t>
                </a:r>
                <a:r>
                  <a:rPr lang="fr-FR" dirty="0"/>
                  <a:t> </a:t>
                </a:r>
                <a:r>
                  <a:rPr lang="fr-FR" dirty="0" err="1" smtClean="0"/>
                  <a:t>avere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effetti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inflattivi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stimolare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, in accordo con la </a:t>
                </a:r>
                <a:r>
                  <a:rPr lang="fr-FR" dirty="0" err="1" smtClean="0"/>
                  <a:t>teoria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secondo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quale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proporzionale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: P=k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k è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costante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strutturale</a:t>
                </a:r>
                <a:r>
                  <a:rPr lang="fr-FR" dirty="0" smtClean="0"/>
                  <a:t> (k=V/Y, </a:t>
                </a:r>
                <a:r>
                  <a:rPr lang="fr-FR" dirty="0" err="1" smtClean="0"/>
                  <a:t>dove</a:t>
                </a:r>
                <a:r>
                  <a:rPr lang="fr-FR" dirty="0" smtClean="0"/>
                  <a:t> V è la «</a:t>
                </a:r>
                <a:r>
                  <a:rPr lang="fr-FR" b="1" dirty="0" err="1" smtClean="0"/>
                  <a:t>velocità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circolazione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della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moneta</a:t>
                </a:r>
                <a:r>
                  <a:rPr lang="fr-FR" dirty="0" smtClean="0"/>
                  <a:t>»)</a:t>
                </a:r>
              </a:p>
              <a:p>
                <a:pPr algn="just"/>
                <a:r>
                  <a:rPr lang="fr-FR" dirty="0" smtClean="0"/>
                  <a:t>È per 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,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BCE ha l’</a:t>
                </a:r>
                <a:r>
                  <a:rPr lang="fr-FR" dirty="0" err="1" smtClean="0"/>
                  <a:t>obbligo</a:t>
                </a:r>
                <a:r>
                  <a:rPr lang="fr-FR" dirty="0" smtClean="0"/>
                  <a:t> di non </a:t>
                </a:r>
                <a:r>
                  <a:rPr lang="fr-FR" dirty="0" err="1" smtClean="0"/>
                  <a:t>eccedere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e di </a:t>
                </a:r>
                <a:r>
                  <a:rPr lang="fr-FR" dirty="0" err="1" smtClean="0"/>
                  <a:t>mantenere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crescita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massa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intorno</a:t>
                </a:r>
                <a:r>
                  <a:rPr lang="fr-FR" dirty="0" smtClean="0"/>
                  <a:t> al 2% </a:t>
                </a:r>
                <a:r>
                  <a:rPr lang="fr-FR" dirty="0" err="1" smtClean="0"/>
                  <a:t>annuo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la BCE non </a:t>
                </a:r>
                <a:r>
                  <a:rPr lang="fr-FR" dirty="0" err="1" smtClean="0"/>
                  <a:t>dovrebbe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perseguire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politiche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rilancio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crescita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dell’occupazione</a:t>
                </a:r>
                <a:r>
                  <a:rPr lang="fr-FR" dirty="0" smtClean="0"/>
                  <a:t>. Ma Mario </a:t>
                </a:r>
                <a:r>
                  <a:rPr lang="fr-FR" dirty="0" err="1" smtClean="0"/>
                  <a:t>Draghi</a:t>
                </a:r>
                <a:r>
                  <a:rPr lang="fr-FR" dirty="0" smtClean="0"/>
                  <a:t>, col «</a:t>
                </a:r>
                <a:r>
                  <a:rPr lang="fr-FR" b="1" dirty="0" smtClean="0"/>
                  <a:t>quantitative </a:t>
                </a:r>
                <a:r>
                  <a:rPr lang="fr-FR" b="1" dirty="0" err="1" smtClean="0"/>
                  <a:t>easing</a:t>
                </a:r>
                <a:r>
                  <a:rPr lang="fr-FR" dirty="0" smtClean="0"/>
                  <a:t>» (</a:t>
                </a:r>
                <a:r>
                  <a:rPr lang="fr-FR" dirty="0" err="1" smtClean="0"/>
                  <a:t>acquisto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massiccio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mercato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iniezione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liquidità</a:t>
                </a:r>
                <a:r>
                  <a:rPr lang="fr-FR" dirty="0" smtClean="0"/>
                  <a:t> con </a:t>
                </a:r>
                <a:r>
                  <a:rPr lang="fr-FR" dirty="0" err="1" smtClean="0"/>
                  <a:t>conseguente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abbassamento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) ha </a:t>
                </a:r>
                <a:r>
                  <a:rPr lang="fr-FR" dirty="0" err="1" smtClean="0"/>
                  <a:t>derogato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politiche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tradizionali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 smtClean="0"/>
                  <a:t>In </a:t>
                </a:r>
                <a:r>
                  <a:rPr lang="fr-FR" dirty="0" err="1" smtClean="0"/>
                  <a:t>particolare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microeconomia</a:t>
                </a:r>
                <a:r>
                  <a:rPr lang="fr-FR" dirty="0" smtClean="0"/>
                  <a:t> mira ad </a:t>
                </a:r>
                <a:r>
                  <a:rPr lang="fr-FR" dirty="0" err="1" smtClean="0"/>
                  <a:t>individuare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struttura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quei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rapporti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secondo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quali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possibile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scambiare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fra di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Siano</a:t>
                </a:r>
                <a:r>
                  <a:rPr lang="fr-FR" dirty="0" smtClean="0"/>
                  <a:t> i e j due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distinti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relativo</a:t>
                </a:r>
                <a:r>
                  <a:rPr lang="fr-FR" dirty="0" smtClean="0"/>
                  <a:t> 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. È </a:t>
                </a:r>
                <a:r>
                  <a:rPr lang="fr-FR" dirty="0" err="1" smtClean="0"/>
                  <a:t>chiaro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se 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sono n, ci sono (n-1)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relativi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Esempio</a:t>
                </a:r>
                <a:r>
                  <a:rPr lang="fr-FR" dirty="0" smtClean="0"/>
                  <a:t>: se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rapporto</a:t>
                </a:r>
                <a:r>
                  <a:rPr lang="fr-FR" dirty="0" smtClean="0"/>
                  <a:t> fra il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mela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due, </a:t>
                </a:r>
                <a:r>
                  <a:rPr lang="fr-FR" dirty="0" err="1" smtClean="0"/>
                  <a:t>ciò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possibile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scambiare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contro</a:t>
                </a:r>
                <a:r>
                  <a:rPr lang="fr-FR" dirty="0" smtClean="0"/>
                  <a:t> due </a:t>
                </a:r>
                <a:r>
                  <a:rPr lang="fr-FR" dirty="0" err="1" smtClean="0"/>
                  <a:t>pere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microeconomia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invece</a:t>
                </a:r>
                <a:r>
                  <a:rPr lang="fr-FR" dirty="0" smtClean="0"/>
                  <a:t> non si </a:t>
                </a:r>
                <a:r>
                  <a:rPr lang="fr-FR" dirty="0" err="1" smtClean="0"/>
                  <a:t>determinano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termini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non si fa </a:t>
                </a:r>
                <a:r>
                  <a:rPr lang="fr-FR" dirty="0" err="1" smtClean="0"/>
                  <a:t>riferimento</a:t>
                </a:r>
                <a:r>
                  <a:rPr lang="fr-FR" dirty="0" smtClean="0"/>
                  <a:t> ai </a:t>
                </a:r>
                <a:r>
                  <a:rPr lang="fr-FR" dirty="0" err="1" smtClean="0"/>
                  <a:t>loro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valori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assoluti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nostro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caso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 b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err="1" smtClean="0"/>
              <a:t>Infatti</a:t>
            </a:r>
            <a:r>
              <a:rPr lang="fr-FR" dirty="0" smtClean="0"/>
              <a:t> l’</a:t>
            </a:r>
            <a:r>
              <a:rPr lang="fr-FR" dirty="0" err="1" smtClean="0"/>
              <a:t>obiettivo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Banca</a:t>
            </a:r>
            <a:r>
              <a:rPr lang="fr-FR" dirty="0" smtClean="0"/>
              <a:t> Centrale consiste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difendere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endParaRPr lang="fr-FR" dirty="0" smtClean="0"/>
          </a:p>
          <a:p>
            <a:pPr algn="just"/>
            <a:r>
              <a:rPr lang="fr-FR" b="1" dirty="0" err="1" smtClean="0"/>
              <a:t>Valore</a:t>
            </a:r>
            <a:r>
              <a:rPr lang="fr-FR" b="1" dirty="0" smtClean="0"/>
              <a:t> </a:t>
            </a:r>
            <a:r>
              <a:rPr lang="fr-FR" b="1" dirty="0" err="1" smtClean="0"/>
              <a:t>interno</a:t>
            </a:r>
            <a:r>
              <a:rPr lang="fr-FR" dirty="0" smtClean="0"/>
              <a:t>. È il </a:t>
            </a:r>
            <a:r>
              <a:rPr lang="fr-FR" dirty="0" err="1" smtClean="0"/>
              <a:t>potere</a:t>
            </a:r>
            <a:r>
              <a:rPr lang="fr-FR" dirty="0" smtClean="0"/>
              <a:t> d’</a:t>
            </a:r>
            <a:r>
              <a:rPr lang="fr-FR" dirty="0" err="1" smtClean="0"/>
              <a:t>acquisto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in </a:t>
            </a:r>
            <a:r>
              <a:rPr lang="fr-FR" dirty="0" err="1" smtClean="0"/>
              <a:t>termini</a:t>
            </a:r>
            <a:r>
              <a:rPr lang="fr-FR" dirty="0" smtClean="0"/>
              <a:t> di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domestici</a:t>
            </a:r>
            <a:r>
              <a:rPr lang="fr-FR" dirty="0" smtClean="0"/>
              <a:t>. Quanti </a:t>
            </a:r>
            <a:r>
              <a:rPr lang="fr-FR" dirty="0" err="1" smtClean="0"/>
              <a:t>caffé</a:t>
            </a:r>
            <a:r>
              <a:rPr lang="fr-FR" dirty="0" smtClean="0"/>
              <a:t> </a:t>
            </a:r>
            <a:r>
              <a:rPr lang="fr-FR" dirty="0" err="1" smtClean="0"/>
              <a:t>posso</a:t>
            </a:r>
            <a:r>
              <a:rPr lang="fr-FR" dirty="0" smtClean="0"/>
              <a:t> </a:t>
            </a:r>
            <a:r>
              <a:rPr lang="fr-FR" dirty="0" err="1" smtClean="0"/>
              <a:t>comprare</a:t>
            </a:r>
            <a:r>
              <a:rPr lang="fr-FR" dirty="0" smtClean="0"/>
              <a:t> in </a:t>
            </a:r>
            <a:r>
              <a:rPr lang="fr-FR" dirty="0" err="1" smtClean="0"/>
              <a:t>Italia</a:t>
            </a:r>
            <a:r>
              <a:rPr lang="fr-FR" dirty="0" smtClean="0"/>
              <a:t> con 100 euro? 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è </a:t>
            </a:r>
            <a:r>
              <a:rPr lang="fr-FR" dirty="0" err="1" smtClean="0"/>
              <a:t>eroso</a:t>
            </a:r>
            <a:r>
              <a:rPr lang="fr-FR" dirty="0" smtClean="0"/>
              <a:t> </a:t>
            </a:r>
            <a:r>
              <a:rPr lang="fr-FR" dirty="0" err="1" smtClean="0"/>
              <a:t>dall’inflazione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dall’aumento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domestici</a:t>
            </a:r>
            <a:endParaRPr lang="fr-FR" dirty="0" smtClean="0"/>
          </a:p>
          <a:p>
            <a:pPr algn="just"/>
            <a:r>
              <a:rPr lang="fr-FR" b="1" dirty="0" err="1" smtClean="0"/>
              <a:t>Valore</a:t>
            </a:r>
            <a:r>
              <a:rPr lang="fr-FR" b="1" dirty="0" smtClean="0"/>
              <a:t> </a:t>
            </a:r>
            <a:r>
              <a:rPr lang="fr-FR" b="1" dirty="0" err="1" smtClean="0"/>
              <a:t>esterno</a:t>
            </a:r>
            <a:r>
              <a:rPr lang="fr-FR" dirty="0" smtClean="0"/>
              <a:t>. </a:t>
            </a:r>
            <a:r>
              <a:rPr lang="fr-FR" dirty="0"/>
              <a:t>È</a:t>
            </a:r>
            <a:r>
              <a:rPr lang="fr-FR" dirty="0" smtClean="0"/>
              <a:t> il </a:t>
            </a:r>
            <a:r>
              <a:rPr lang="fr-FR" dirty="0" err="1" smtClean="0"/>
              <a:t>potere</a:t>
            </a:r>
            <a:r>
              <a:rPr lang="fr-FR" dirty="0" smtClean="0"/>
              <a:t> d’</a:t>
            </a:r>
            <a:r>
              <a:rPr lang="fr-FR" dirty="0" err="1" smtClean="0"/>
              <a:t>acquisto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in </a:t>
            </a:r>
            <a:r>
              <a:rPr lang="fr-FR" dirty="0" err="1" smtClean="0"/>
              <a:t>termini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. Quanti </a:t>
            </a:r>
            <a:r>
              <a:rPr lang="fr-FR" dirty="0" err="1" smtClean="0"/>
              <a:t>caffé</a:t>
            </a:r>
            <a:r>
              <a:rPr lang="fr-FR" dirty="0" smtClean="0"/>
              <a:t> </a:t>
            </a:r>
            <a:r>
              <a:rPr lang="fr-FR" dirty="0" err="1" smtClean="0"/>
              <a:t>posso</a:t>
            </a:r>
            <a:r>
              <a:rPr lang="fr-FR" dirty="0" smtClean="0"/>
              <a:t> </a:t>
            </a:r>
            <a:r>
              <a:rPr lang="fr-FR" dirty="0" err="1" smtClean="0"/>
              <a:t>comprare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 con 100 euro? </a:t>
            </a:r>
            <a:r>
              <a:rPr lang="fr-FR" dirty="0"/>
              <a:t>È</a:t>
            </a:r>
            <a:r>
              <a:rPr lang="fr-FR" dirty="0" smtClean="0"/>
              <a:t>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esterno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dipende</a:t>
            </a:r>
            <a:r>
              <a:rPr lang="fr-FR" dirty="0" smtClean="0"/>
              <a:t> dal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(i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posso</a:t>
            </a:r>
            <a:r>
              <a:rPr lang="fr-FR" dirty="0" smtClean="0"/>
              <a:t> </a:t>
            </a:r>
            <a:r>
              <a:rPr lang="fr-FR" dirty="0" err="1" smtClean="0"/>
              <a:t>acquistare</a:t>
            </a:r>
            <a:r>
              <a:rPr lang="fr-FR" dirty="0" smtClean="0"/>
              <a:t> con 100 euro) e dalla </a:t>
            </a:r>
            <a:r>
              <a:rPr lang="fr-FR" dirty="0" err="1" smtClean="0"/>
              <a:t>dinamica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USA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err="1"/>
              <a:t>C</a:t>
            </a:r>
            <a:r>
              <a:rPr lang="fr-FR" dirty="0" err="1" smtClean="0"/>
              <a:t>onsideriamo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paese</a:t>
            </a:r>
            <a:r>
              <a:rPr lang="fr-FR" dirty="0" smtClean="0"/>
              <a:t> in </a:t>
            </a:r>
            <a:r>
              <a:rPr lang="fr-FR" dirty="0" err="1" smtClean="0"/>
              <a:t>questione</a:t>
            </a:r>
            <a:r>
              <a:rPr lang="fr-FR" dirty="0" smtClean="0"/>
              <a:t> </a:t>
            </a:r>
            <a:r>
              <a:rPr lang="fr-FR" dirty="0" err="1" smtClean="0"/>
              <a:t>intrattenga</a:t>
            </a:r>
            <a:r>
              <a:rPr lang="fr-FR" dirty="0" smtClean="0"/>
              <a:t> delle </a:t>
            </a:r>
            <a:r>
              <a:rPr lang="fr-FR" dirty="0" err="1" smtClean="0"/>
              <a:t>relazioni</a:t>
            </a:r>
            <a:r>
              <a:rPr lang="fr-FR" dirty="0" smtClean="0"/>
              <a:t> con l’</a:t>
            </a:r>
            <a:r>
              <a:rPr lang="fr-FR" dirty="0" err="1" smtClean="0"/>
              <a:t>estero</a:t>
            </a:r>
            <a:r>
              <a:rPr lang="fr-FR" dirty="0" smtClean="0"/>
              <a:t>,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chiameremo</a:t>
            </a:r>
            <a:r>
              <a:rPr lang="fr-FR" dirty="0" smtClean="0"/>
              <a:t> «</a:t>
            </a:r>
            <a:r>
              <a:rPr lang="fr-FR" b="1" dirty="0" smtClean="0"/>
              <a:t>resto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mondo</a:t>
            </a:r>
            <a:r>
              <a:rPr lang="fr-FR" dirty="0" smtClean="0"/>
              <a:t>». </a:t>
            </a:r>
            <a:r>
              <a:rPr lang="fr-FR" dirty="0" err="1" smtClean="0"/>
              <a:t>Tali</a:t>
            </a:r>
            <a:r>
              <a:rPr lang="fr-FR" dirty="0" smtClean="0"/>
              <a:t> </a:t>
            </a:r>
            <a:r>
              <a:rPr lang="fr-FR" dirty="0" err="1" smtClean="0"/>
              <a:t>relazioni</a:t>
            </a:r>
            <a:r>
              <a:rPr lang="fr-FR" dirty="0" smtClean="0"/>
              <a:t>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comportare</a:t>
            </a:r>
            <a:r>
              <a:rPr lang="fr-FR" dirty="0" smtClean="0"/>
              <a:t> l’</a:t>
            </a:r>
            <a:r>
              <a:rPr lang="fr-FR" dirty="0" err="1" smtClean="0"/>
              <a:t>acquisto</a:t>
            </a:r>
            <a:r>
              <a:rPr lang="fr-FR" dirty="0" smtClean="0"/>
              <a:t> o la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, </a:t>
            </a:r>
            <a:r>
              <a:rPr lang="fr-FR" dirty="0" err="1" smtClean="0"/>
              <a:t>opppure</a:t>
            </a:r>
            <a:r>
              <a:rPr lang="fr-FR" dirty="0" smtClean="0"/>
              <a:t>  </a:t>
            </a:r>
            <a:r>
              <a:rPr lang="fr-FR" dirty="0" err="1" smtClean="0"/>
              <a:t>finanziarie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comportare</a:t>
            </a:r>
            <a:r>
              <a:rPr lang="fr-FR" dirty="0" smtClean="0"/>
              <a:t> l’</a:t>
            </a:r>
            <a:r>
              <a:rPr lang="fr-FR" dirty="0" err="1" smtClean="0"/>
              <a:t>acquisto</a:t>
            </a:r>
            <a:r>
              <a:rPr lang="fr-FR" dirty="0" smtClean="0"/>
              <a:t> o la </a:t>
            </a:r>
            <a:r>
              <a:rPr lang="fr-FR" dirty="0" err="1" smtClean="0"/>
              <a:t>vendita</a:t>
            </a:r>
            <a:r>
              <a:rPr lang="fr-FR" dirty="0" smtClean="0"/>
              <a:t> di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 come </a:t>
            </a:r>
            <a:r>
              <a:rPr lang="fr-FR" dirty="0" err="1" smtClean="0"/>
              <a:t>azioni</a:t>
            </a:r>
            <a:r>
              <a:rPr lang="fr-FR" dirty="0" smtClean="0"/>
              <a:t> o </a:t>
            </a:r>
            <a:r>
              <a:rPr lang="fr-FR" dirty="0" err="1" smtClean="0"/>
              <a:t>obbligazioni</a:t>
            </a:r>
            <a:endParaRPr lang="fr-FR" dirty="0"/>
          </a:p>
          <a:p>
            <a:pPr algn="just"/>
            <a:r>
              <a:rPr lang="fr-FR" dirty="0" smtClean="0"/>
              <a:t>Le </a:t>
            </a:r>
            <a:r>
              <a:rPr lang="fr-FR" dirty="0" err="1" smtClean="0"/>
              <a:t>operazoni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 </a:t>
            </a:r>
            <a:r>
              <a:rPr lang="fr-FR" dirty="0" err="1" smtClean="0"/>
              <a:t>danno</a:t>
            </a:r>
            <a:r>
              <a:rPr lang="fr-FR" dirty="0" smtClean="0"/>
              <a:t> </a:t>
            </a:r>
            <a:r>
              <a:rPr lang="fr-FR" dirty="0" err="1" smtClean="0"/>
              <a:t>vita</a:t>
            </a:r>
            <a:r>
              <a:rPr lang="fr-FR" dirty="0" smtClean="0"/>
              <a:t> alla </a:t>
            </a:r>
            <a:r>
              <a:rPr lang="fr-FR" dirty="0" err="1" smtClean="0"/>
              <a:t>bilancia</a:t>
            </a:r>
            <a:r>
              <a:rPr lang="fr-FR" dirty="0" smtClean="0"/>
              <a:t> delle partite </a:t>
            </a:r>
            <a:r>
              <a:rPr lang="fr-FR" dirty="0" err="1" smtClean="0"/>
              <a:t>correnti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quelle </a:t>
            </a:r>
            <a:r>
              <a:rPr lang="fr-FR" dirty="0" err="1" smtClean="0"/>
              <a:t>finanziarie</a:t>
            </a:r>
            <a:r>
              <a:rPr lang="fr-FR" dirty="0" smtClean="0"/>
              <a:t> </a:t>
            </a:r>
            <a:r>
              <a:rPr lang="fr-FR" dirty="0" err="1" smtClean="0"/>
              <a:t>danno</a:t>
            </a:r>
            <a:r>
              <a:rPr lang="fr-FR" dirty="0" smtClean="0"/>
              <a:t> </a:t>
            </a:r>
            <a:r>
              <a:rPr lang="fr-FR" dirty="0" err="1" smtClean="0"/>
              <a:t>vita</a:t>
            </a:r>
            <a:r>
              <a:rPr lang="fr-FR" dirty="0" smtClean="0"/>
              <a:t> alla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movimenti</a:t>
            </a:r>
            <a:r>
              <a:rPr lang="fr-FR" dirty="0" smtClean="0"/>
              <a:t> di capitale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921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L’</a:t>
            </a:r>
            <a:r>
              <a:rPr lang="fr-FR" dirty="0" err="1" smtClean="0"/>
              <a:t>acquisto</a:t>
            </a:r>
            <a:r>
              <a:rPr lang="fr-FR" dirty="0" smtClean="0"/>
              <a:t> di un bene e </a:t>
            </a:r>
            <a:r>
              <a:rPr lang="fr-FR" dirty="0" err="1" smtClean="0"/>
              <a:t>servizio</a:t>
            </a:r>
            <a:r>
              <a:rPr lang="fr-FR" dirty="0" smtClean="0"/>
              <a:t>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in </a:t>
            </a:r>
            <a:r>
              <a:rPr lang="fr-FR" dirty="0" err="1" smtClean="0"/>
              <a:t>considerazione</a:t>
            </a:r>
            <a:r>
              <a:rPr lang="fr-FR" dirty="0" smtClean="0"/>
              <a:t> da  parte di un </a:t>
            </a:r>
            <a:r>
              <a:rPr lang="fr-FR" dirty="0" err="1" smtClean="0"/>
              <a:t>residente</a:t>
            </a:r>
            <a:r>
              <a:rPr lang="fr-FR" dirty="0" smtClean="0"/>
              <a:t> in un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straniero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chiamato</a:t>
            </a:r>
            <a:r>
              <a:rPr lang="fr-FR" dirty="0" smtClean="0"/>
              <a:t> «</a:t>
            </a:r>
            <a:r>
              <a:rPr lang="fr-FR" b="1" dirty="0" err="1" smtClean="0"/>
              <a:t>esportazione</a:t>
            </a:r>
            <a:r>
              <a:rPr lang="fr-FR" dirty="0" smtClean="0"/>
              <a:t>», </a:t>
            </a:r>
            <a:r>
              <a:rPr lang="fr-FR" dirty="0" err="1" smtClean="0"/>
              <a:t>mentre</a:t>
            </a:r>
            <a:r>
              <a:rPr lang="fr-FR" dirty="0" smtClean="0"/>
              <a:t> l’</a:t>
            </a:r>
            <a:r>
              <a:rPr lang="fr-FR" dirty="0" err="1" smtClean="0"/>
              <a:t>acquisto</a:t>
            </a:r>
            <a:r>
              <a:rPr lang="fr-FR" dirty="0" smtClean="0"/>
              <a:t> da parte di un </a:t>
            </a:r>
            <a:r>
              <a:rPr lang="fr-FR" dirty="0" err="1" smtClean="0"/>
              <a:t>residente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in </a:t>
            </a:r>
            <a:r>
              <a:rPr lang="fr-FR" dirty="0" err="1" smtClean="0"/>
              <a:t>questione</a:t>
            </a:r>
            <a:r>
              <a:rPr lang="fr-FR" dirty="0" smtClean="0"/>
              <a:t> di un bene o </a:t>
            </a:r>
            <a:r>
              <a:rPr lang="fr-FR" dirty="0" err="1" smtClean="0"/>
              <a:t>servizio</a:t>
            </a:r>
            <a:r>
              <a:rPr lang="fr-FR" dirty="0" smtClean="0"/>
              <a:t>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resto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mondo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chiamato</a:t>
            </a:r>
            <a:r>
              <a:rPr lang="fr-FR" dirty="0" smtClean="0"/>
              <a:t> «</a:t>
            </a:r>
            <a:r>
              <a:rPr lang="fr-FR" b="1" dirty="0" err="1" smtClean="0"/>
              <a:t>importazione</a:t>
            </a:r>
            <a:r>
              <a:rPr lang="fr-FR" dirty="0" smtClean="0"/>
              <a:t>». Se </a:t>
            </a:r>
            <a:r>
              <a:rPr lang="fr-FR" dirty="0" err="1" smtClean="0"/>
              <a:t>indichiamo</a:t>
            </a:r>
            <a:r>
              <a:rPr lang="fr-FR" dirty="0" smtClean="0"/>
              <a:t> con X le </a:t>
            </a:r>
            <a:r>
              <a:rPr lang="fr-FR" dirty="0" err="1" smtClean="0"/>
              <a:t>esportazioni</a:t>
            </a:r>
            <a:r>
              <a:rPr lang="fr-FR" dirty="0" smtClean="0"/>
              <a:t> e con M le </a:t>
            </a:r>
            <a:r>
              <a:rPr lang="fr-FR" dirty="0" err="1" smtClean="0"/>
              <a:t>importazioni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BC delle partite </a:t>
            </a:r>
            <a:r>
              <a:rPr lang="fr-FR" dirty="0" err="1" smtClean="0"/>
              <a:t>correnti</a:t>
            </a:r>
            <a:r>
              <a:rPr lang="fr-FR" dirty="0" smtClean="0"/>
              <a:t> è </a:t>
            </a:r>
            <a:r>
              <a:rPr lang="fr-FR" dirty="0" err="1" smtClean="0"/>
              <a:t>dato</a:t>
            </a:r>
            <a:r>
              <a:rPr lang="fr-FR" dirty="0" smtClean="0"/>
              <a:t> da </a:t>
            </a:r>
          </a:p>
          <a:p>
            <a:pPr marL="0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BC=X-M</a:t>
            </a:r>
          </a:p>
          <a:p>
            <a:pPr marL="0" indent="0" algn="just">
              <a:buNone/>
            </a:pPr>
            <a:r>
              <a:rPr lang="fr-FR" dirty="0" smtClean="0"/>
              <a:t>Se BC&gt;0,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paese</a:t>
            </a:r>
            <a:r>
              <a:rPr lang="fr-FR" dirty="0" smtClean="0"/>
              <a:t> in </a:t>
            </a:r>
            <a:r>
              <a:rPr lang="fr-FR" dirty="0" err="1" smtClean="0"/>
              <a:t>questione</a:t>
            </a:r>
            <a:r>
              <a:rPr lang="fr-FR" dirty="0" smtClean="0"/>
              <a:t> ha più </a:t>
            </a:r>
            <a:r>
              <a:rPr lang="fr-FR" dirty="0" err="1" smtClean="0"/>
              <a:t>esportato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importato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se BC&lt;0 ha più </a:t>
            </a:r>
            <a:r>
              <a:rPr lang="fr-FR" dirty="0" err="1" smtClean="0"/>
              <a:t>importato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esportato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In </a:t>
                </a:r>
                <a:r>
                  <a:rPr lang="fr-FR" dirty="0" err="1" smtClean="0"/>
                  <a:t>economia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aperta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contabile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diventa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dunque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Y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+</m:t>
                    </m:r>
                    <m:r>
                      <a:rPr lang="fr-FR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𝑌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-</a:t>
                </a:r>
                <a:r>
                  <a:rPr lang="fr-FR" dirty="0" smtClean="0"/>
                  <a:t>ar+G+X-M</a:t>
                </a:r>
              </a:p>
              <a:p>
                <a:pPr marL="0" indent="0" algn="just">
                  <a:buNone/>
                </a:pPr>
                <a:r>
                  <a:rPr lang="fr-FR" dirty="0" err="1" smtClean="0"/>
                  <a:t>Infatti</a:t>
                </a:r>
                <a:r>
                  <a:rPr lang="fr-FR" dirty="0" smtClean="0"/>
                  <a:t> X-M </a:t>
                </a:r>
                <a:r>
                  <a:rPr lang="fr-FR" dirty="0" err="1" smtClean="0"/>
                  <a:t>rappresenta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netta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servizi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prodotti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questione</a:t>
                </a:r>
                <a:r>
                  <a:rPr lang="fr-FR" dirty="0" smtClean="0"/>
                  <a:t>. </a:t>
                </a:r>
                <a:r>
                  <a:rPr lang="fr-FR" dirty="0"/>
                  <a:t>È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chiaro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come un surplus </a:t>
                </a:r>
                <a:r>
                  <a:rPr lang="fr-FR" dirty="0" err="1" smtClean="0"/>
                  <a:t>nella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delle partite </a:t>
                </a:r>
                <a:r>
                  <a:rPr lang="fr-FR" dirty="0" err="1" smtClean="0"/>
                  <a:t>correnti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sostegno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. Ad </a:t>
                </a:r>
                <a:r>
                  <a:rPr lang="fr-FR" dirty="0" err="1" smtClean="0"/>
                  <a:t>esempio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oggi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guerra</a:t>
                </a:r>
                <a:r>
                  <a:rPr lang="fr-FR" dirty="0" smtClean="0"/>
                  <a:t> commerciale fra USA e </a:t>
                </a:r>
                <a:r>
                  <a:rPr lang="fr-FR" dirty="0" err="1" smtClean="0"/>
                  <a:t>Cina</a:t>
                </a:r>
                <a:r>
                  <a:rPr lang="fr-FR" dirty="0"/>
                  <a:t> </a:t>
                </a:r>
                <a:r>
                  <a:rPr lang="fr-FR" dirty="0" err="1" smtClean="0"/>
                  <a:t>dovuta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deficit</a:t>
                </a:r>
                <a:r>
                  <a:rPr lang="fr-FR" dirty="0" smtClean="0"/>
                  <a:t> commerciale USA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ne compromette in parte la </a:t>
                </a:r>
                <a:r>
                  <a:rPr lang="fr-FR" dirty="0" err="1" smtClean="0"/>
                  <a:t>crescita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04" b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45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err="1" smtClean="0"/>
              <a:t>Vedremo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quali</a:t>
            </a:r>
            <a:r>
              <a:rPr lang="fr-FR" dirty="0" smtClean="0"/>
              <a:t> sono le </a:t>
            </a:r>
            <a:r>
              <a:rPr lang="fr-FR" dirty="0" err="1" smtClean="0"/>
              <a:t>principali</a:t>
            </a:r>
            <a:r>
              <a:rPr lang="fr-FR" dirty="0" smtClean="0"/>
              <a:t>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influenzano</a:t>
            </a:r>
            <a:r>
              <a:rPr lang="fr-FR" dirty="0" smtClean="0"/>
              <a:t> il volume delle </a:t>
            </a:r>
            <a:r>
              <a:rPr lang="fr-FR" dirty="0" err="1" smtClean="0"/>
              <a:t>esportazioni</a:t>
            </a:r>
            <a:r>
              <a:rPr lang="fr-FR" dirty="0" smtClean="0"/>
              <a:t> X e </a:t>
            </a:r>
            <a:r>
              <a:rPr lang="fr-FR" dirty="0" err="1" smtClean="0"/>
              <a:t>quello</a:t>
            </a:r>
            <a:r>
              <a:rPr lang="fr-FR" dirty="0" smtClean="0"/>
              <a:t> delle </a:t>
            </a:r>
            <a:r>
              <a:rPr lang="fr-FR" dirty="0" err="1" smtClean="0"/>
              <a:t>importazioni</a:t>
            </a:r>
            <a:r>
              <a:rPr lang="fr-FR" dirty="0" smtClean="0"/>
              <a:t> M. </a:t>
            </a:r>
            <a:r>
              <a:rPr lang="fr-FR" dirty="0" err="1" smtClean="0"/>
              <a:t>Diciamo</a:t>
            </a:r>
            <a:r>
              <a:rPr lang="fr-FR" dirty="0" smtClean="0"/>
              <a:t> per il </a:t>
            </a:r>
            <a:r>
              <a:rPr lang="fr-FR" dirty="0" err="1" smtClean="0"/>
              <a:t>momento</a:t>
            </a:r>
            <a:r>
              <a:rPr lang="fr-FR" dirty="0" smtClean="0"/>
              <a:t> solo </a:t>
            </a:r>
            <a:r>
              <a:rPr lang="fr-FR" dirty="0" err="1" smtClean="0"/>
              <a:t>che</a:t>
            </a:r>
            <a:r>
              <a:rPr lang="fr-FR" dirty="0" smtClean="0"/>
              <a:t> un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resto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mondo</a:t>
            </a:r>
            <a:r>
              <a:rPr lang="fr-FR" dirty="0" smtClean="0"/>
              <a:t> </a:t>
            </a:r>
            <a:r>
              <a:rPr lang="fr-FR" dirty="0" err="1" smtClean="0"/>
              <a:t>stimola</a:t>
            </a:r>
            <a:r>
              <a:rPr lang="fr-FR" dirty="0" smtClean="0"/>
              <a:t> le </a:t>
            </a:r>
            <a:r>
              <a:rPr lang="fr-FR" dirty="0" err="1" smtClean="0"/>
              <a:t>esportazioni</a:t>
            </a:r>
            <a:r>
              <a:rPr lang="fr-FR" dirty="0" smtClean="0"/>
              <a:t> (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stranieri</a:t>
            </a:r>
            <a:r>
              <a:rPr lang="fr-FR" dirty="0" smtClean="0"/>
              <a:t> sono più </a:t>
            </a:r>
            <a:r>
              <a:rPr lang="fr-FR" dirty="0" err="1" smtClean="0"/>
              <a:t>ricchi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consumano</a:t>
            </a:r>
            <a:r>
              <a:rPr lang="fr-FR" dirty="0" smtClean="0"/>
              <a:t> pure più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), </a:t>
            </a:r>
            <a:r>
              <a:rPr lang="fr-FR" dirty="0" err="1" smtClean="0"/>
              <a:t>mentre</a:t>
            </a:r>
            <a:r>
              <a:rPr lang="fr-FR" dirty="0" smtClean="0"/>
              <a:t> un 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domestico</a:t>
            </a:r>
            <a:r>
              <a:rPr lang="fr-FR" dirty="0" smtClean="0"/>
              <a:t> più </a:t>
            </a: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 smtClean="0"/>
              <a:t>stimola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(la </a:t>
            </a:r>
            <a:r>
              <a:rPr lang="fr-FR" dirty="0" err="1" smtClean="0"/>
              <a:t>popolazione</a:t>
            </a:r>
            <a:r>
              <a:rPr lang="fr-FR" dirty="0" smtClean="0"/>
              <a:t> </a:t>
            </a:r>
            <a:r>
              <a:rPr lang="fr-FR" dirty="0" err="1" smtClean="0"/>
              <a:t>domestica</a:t>
            </a:r>
            <a:r>
              <a:rPr lang="fr-FR" dirty="0" smtClean="0"/>
              <a:t> è più </a:t>
            </a:r>
            <a:r>
              <a:rPr lang="fr-FR" dirty="0" err="1" smtClean="0"/>
              <a:t>ricca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acquista</a:t>
            </a:r>
            <a:r>
              <a:rPr lang="fr-FR" dirty="0" smtClean="0"/>
              <a:t> pure più </a:t>
            </a: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) </a:t>
            </a:r>
          </a:p>
          <a:p>
            <a:pPr algn="just"/>
            <a:r>
              <a:rPr lang="fr-FR" dirty="0" smtClean="0"/>
              <a:t>Allo  </a:t>
            </a:r>
            <a:r>
              <a:rPr lang="fr-FR" dirty="0" err="1" smtClean="0"/>
              <a:t>stesso</a:t>
            </a:r>
            <a:r>
              <a:rPr lang="fr-FR" dirty="0" smtClean="0"/>
              <a:t> tempo un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deprezzato</a:t>
            </a:r>
            <a:r>
              <a:rPr lang="fr-FR" dirty="0" smtClean="0"/>
              <a:t> (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domestica</a:t>
            </a:r>
            <a:r>
              <a:rPr lang="fr-FR" dirty="0" smtClean="0"/>
              <a:t> </a:t>
            </a:r>
            <a:r>
              <a:rPr lang="fr-FR" dirty="0" err="1" smtClean="0"/>
              <a:t>debole</a:t>
            </a:r>
            <a:r>
              <a:rPr lang="fr-FR" dirty="0" smtClean="0"/>
              <a:t>) </a:t>
            </a:r>
            <a:r>
              <a:rPr lang="fr-FR" dirty="0" err="1" smtClean="0"/>
              <a:t>stimola</a:t>
            </a:r>
            <a:r>
              <a:rPr lang="fr-FR" dirty="0" smtClean="0"/>
              <a:t> le </a:t>
            </a:r>
            <a:r>
              <a:rPr lang="fr-FR" dirty="0" err="1" smtClean="0"/>
              <a:t>esportazioni</a:t>
            </a:r>
            <a:r>
              <a:rPr lang="fr-FR" dirty="0" smtClean="0"/>
              <a:t> (per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stranieri</a:t>
            </a:r>
            <a:r>
              <a:rPr lang="fr-FR" dirty="0" smtClean="0"/>
              <a:t> </a:t>
            </a:r>
            <a:r>
              <a:rPr lang="fr-FR" dirty="0" err="1" smtClean="0"/>
              <a:t>costa</a:t>
            </a:r>
            <a:r>
              <a:rPr lang="fr-FR" dirty="0" smtClean="0"/>
              <a:t> di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acquistare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la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 è </a:t>
            </a:r>
            <a:r>
              <a:rPr lang="fr-FR" dirty="0" err="1" smtClean="0"/>
              <a:t>deprezzata</a:t>
            </a:r>
            <a:r>
              <a:rPr lang="fr-FR" dirty="0" smtClean="0"/>
              <a:t>) </a:t>
            </a:r>
            <a:r>
              <a:rPr lang="fr-FR" dirty="0" err="1" smtClean="0"/>
              <a:t>mentre</a:t>
            </a:r>
            <a:r>
              <a:rPr lang="fr-FR" dirty="0" smtClean="0"/>
              <a:t> </a:t>
            </a:r>
            <a:r>
              <a:rPr lang="fr-FR" dirty="0" err="1" smtClean="0"/>
              <a:t>frena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(per la </a:t>
            </a:r>
            <a:r>
              <a:rPr lang="fr-FR" dirty="0" err="1" smtClean="0"/>
              <a:t>popolazione</a:t>
            </a:r>
            <a:r>
              <a:rPr lang="fr-FR" dirty="0" smtClean="0"/>
              <a:t> </a:t>
            </a:r>
            <a:r>
              <a:rPr lang="fr-FR" dirty="0" err="1" smtClean="0"/>
              <a:t>domestica</a:t>
            </a:r>
            <a:r>
              <a:rPr lang="fr-FR" dirty="0" smtClean="0"/>
              <a:t> </a:t>
            </a:r>
            <a:r>
              <a:rPr lang="fr-FR" dirty="0" err="1" smtClean="0"/>
              <a:t>diventa</a:t>
            </a:r>
            <a:r>
              <a:rPr lang="fr-FR" dirty="0" smtClean="0"/>
              <a:t> più </a:t>
            </a:r>
            <a:r>
              <a:rPr lang="fr-FR" dirty="0" err="1" smtClean="0"/>
              <a:t>caro</a:t>
            </a:r>
            <a:r>
              <a:rPr lang="fr-FR" dirty="0" smtClean="0"/>
              <a:t> </a:t>
            </a:r>
            <a:r>
              <a:rPr lang="fr-FR" dirty="0" err="1" smtClean="0"/>
              <a:t>acquistare</a:t>
            </a:r>
            <a:r>
              <a:rPr lang="fr-FR" dirty="0" smtClean="0"/>
              <a:t> </a:t>
            </a:r>
            <a:r>
              <a:rPr lang="fr-FR" dirty="0" err="1" smtClean="0"/>
              <a:t>all’estero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È </a:t>
            </a:r>
            <a:r>
              <a:rPr lang="fr-FR" dirty="0" err="1" smtClean="0"/>
              <a:t>chiaro</a:t>
            </a:r>
            <a:r>
              <a:rPr lang="fr-FR" dirty="0" smtClean="0"/>
              <a:t> </a:t>
            </a:r>
            <a:r>
              <a:rPr lang="fr-FR" dirty="0" err="1"/>
              <a:t>che</a:t>
            </a:r>
            <a:r>
              <a:rPr lang="fr-FR" dirty="0"/>
              <a:t> in </a:t>
            </a:r>
            <a:r>
              <a:rPr lang="fr-FR" dirty="0" err="1"/>
              <a:t>un’economia</a:t>
            </a:r>
            <a:r>
              <a:rPr lang="fr-FR" dirty="0"/>
              <a:t> </a:t>
            </a:r>
            <a:r>
              <a:rPr lang="fr-FR" dirty="0" err="1"/>
              <a:t>aperta</a:t>
            </a:r>
            <a:r>
              <a:rPr lang="fr-FR" dirty="0"/>
              <a:t>, </a:t>
            </a:r>
            <a:r>
              <a:rPr lang="fr-FR" dirty="0" err="1"/>
              <a:t>oltre</a:t>
            </a:r>
            <a:r>
              <a:rPr lang="fr-FR" dirty="0"/>
              <a:t> al </a:t>
            </a:r>
            <a:r>
              <a:rPr lang="fr-FR" dirty="0" err="1"/>
              <a:t>reddito</a:t>
            </a:r>
            <a:r>
              <a:rPr lang="fr-FR" dirty="0"/>
              <a:t> e al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appare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terza </a:t>
            </a:r>
            <a:r>
              <a:rPr lang="fr-FR" dirty="0" err="1"/>
              <a:t>variabile</a:t>
            </a:r>
            <a:r>
              <a:rPr lang="fr-FR" dirty="0"/>
              <a:t> </a:t>
            </a:r>
            <a:r>
              <a:rPr lang="fr-FR" dirty="0" err="1"/>
              <a:t>endogena</a:t>
            </a:r>
            <a:r>
              <a:rPr lang="fr-FR" dirty="0"/>
              <a:t> da </a:t>
            </a:r>
            <a:r>
              <a:rPr lang="fr-FR" dirty="0" err="1"/>
              <a:t>determinare</a:t>
            </a:r>
            <a:r>
              <a:rPr lang="fr-FR" dirty="0"/>
              <a:t> </a:t>
            </a:r>
            <a:r>
              <a:rPr lang="fr-FR" dirty="0" err="1"/>
              <a:t>rappresentata</a:t>
            </a:r>
            <a:r>
              <a:rPr lang="fr-FR" dirty="0"/>
              <a:t> dal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/>
              <a:t>seguito</a:t>
            </a:r>
            <a:r>
              <a:rPr lang="fr-FR" dirty="0"/>
              <a:t> </a:t>
            </a:r>
            <a:r>
              <a:rPr lang="fr-FR" dirty="0" err="1"/>
              <a:t>analizzeremo</a:t>
            </a:r>
            <a:r>
              <a:rPr lang="fr-FR" dirty="0"/>
              <a:t>  in </a:t>
            </a:r>
            <a:r>
              <a:rPr lang="fr-FR" dirty="0" err="1"/>
              <a:t>dettaglio</a:t>
            </a:r>
            <a:r>
              <a:rPr lang="fr-FR" dirty="0"/>
              <a:t> </a:t>
            </a:r>
            <a:r>
              <a:rPr lang="fr-FR" dirty="0" err="1"/>
              <a:t>oltre</a:t>
            </a:r>
            <a:r>
              <a:rPr lang="fr-FR" dirty="0"/>
              <a:t> alla </a:t>
            </a:r>
            <a:r>
              <a:rPr lang="fr-FR" dirty="0" err="1"/>
              <a:t>bilancia</a:t>
            </a:r>
            <a:r>
              <a:rPr lang="fr-FR" dirty="0"/>
              <a:t> dei </a:t>
            </a:r>
            <a:r>
              <a:rPr lang="fr-FR" dirty="0" err="1"/>
              <a:t>pagamenti</a:t>
            </a:r>
            <a:r>
              <a:rPr lang="fr-FR" dirty="0"/>
              <a:t>, pure la </a:t>
            </a:r>
            <a:r>
              <a:rPr lang="fr-FR" dirty="0" err="1"/>
              <a:t>dinamica</a:t>
            </a:r>
            <a:r>
              <a:rPr lang="fr-FR" dirty="0"/>
              <a:t> di </a:t>
            </a:r>
            <a:r>
              <a:rPr lang="fr-FR" dirty="0" err="1"/>
              <a:t>formazione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e come tale </a:t>
            </a:r>
            <a:r>
              <a:rPr lang="fr-FR" dirty="0" err="1"/>
              <a:t>dinamica</a:t>
            </a:r>
            <a:r>
              <a:rPr lang="fr-FR" dirty="0"/>
              <a:t> </a:t>
            </a:r>
            <a:r>
              <a:rPr lang="fr-FR" dirty="0" err="1"/>
              <a:t>interagisce</a:t>
            </a:r>
            <a:r>
              <a:rPr lang="fr-FR" dirty="0"/>
              <a:t> con l’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domestica</a:t>
            </a:r>
            <a:r>
              <a:rPr lang="fr-FR" dirty="0"/>
              <a:t> in </a:t>
            </a:r>
            <a:r>
              <a:rPr lang="fr-FR" dirty="0" err="1"/>
              <a:t>termini</a:t>
            </a:r>
            <a:r>
              <a:rPr lang="fr-FR" dirty="0"/>
              <a:t> di PIL , </a:t>
            </a:r>
            <a:r>
              <a:rPr lang="fr-FR" dirty="0" err="1"/>
              <a:t>occupazione</a:t>
            </a:r>
            <a:r>
              <a:rPr lang="fr-FR" dirty="0"/>
              <a:t> e </a:t>
            </a:r>
            <a:r>
              <a:rPr lang="fr-FR" dirty="0" err="1"/>
              <a:t>inflazione</a:t>
            </a:r>
            <a:endParaRPr lang="fr-FR" dirty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/>
              <a:t>analizzeremo</a:t>
            </a:r>
            <a:r>
              <a:rPr lang="fr-FR" dirty="0"/>
              <a:t>  in </a:t>
            </a:r>
            <a:r>
              <a:rPr lang="fr-FR" dirty="0" err="1"/>
              <a:t>dettaglio</a:t>
            </a:r>
            <a:r>
              <a:rPr lang="fr-FR" dirty="0"/>
              <a:t> </a:t>
            </a:r>
            <a:r>
              <a:rPr lang="fr-FR" dirty="0" err="1"/>
              <a:t>oltre</a:t>
            </a:r>
            <a:r>
              <a:rPr lang="fr-FR" dirty="0"/>
              <a:t> alla </a:t>
            </a:r>
            <a:r>
              <a:rPr lang="fr-FR" dirty="0" err="1"/>
              <a:t>bilancia</a:t>
            </a:r>
            <a:r>
              <a:rPr lang="fr-FR" dirty="0"/>
              <a:t> dei </a:t>
            </a:r>
            <a:r>
              <a:rPr lang="fr-FR" dirty="0" err="1"/>
              <a:t>pagamenti</a:t>
            </a:r>
            <a:r>
              <a:rPr lang="fr-FR" dirty="0"/>
              <a:t>, pure la </a:t>
            </a:r>
            <a:r>
              <a:rPr lang="fr-FR" dirty="0" err="1"/>
              <a:t>dinamica</a:t>
            </a:r>
            <a:r>
              <a:rPr lang="fr-FR" dirty="0"/>
              <a:t> di </a:t>
            </a:r>
            <a:r>
              <a:rPr lang="fr-FR" dirty="0" err="1"/>
              <a:t>formazione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tasso</a:t>
            </a:r>
            <a:r>
              <a:rPr lang="fr-FR" dirty="0"/>
              <a:t> di </a:t>
            </a:r>
            <a:r>
              <a:rPr lang="fr-FR" dirty="0" err="1"/>
              <a:t>cambio</a:t>
            </a:r>
            <a:r>
              <a:rPr lang="fr-FR" dirty="0"/>
              <a:t> e come tale </a:t>
            </a:r>
            <a:r>
              <a:rPr lang="fr-FR" dirty="0" err="1"/>
              <a:t>dinamica</a:t>
            </a:r>
            <a:r>
              <a:rPr lang="fr-FR" dirty="0"/>
              <a:t> </a:t>
            </a:r>
            <a:r>
              <a:rPr lang="fr-FR" dirty="0" err="1"/>
              <a:t>interagisce</a:t>
            </a:r>
            <a:r>
              <a:rPr lang="fr-FR" dirty="0"/>
              <a:t> con l’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domestica</a:t>
            </a:r>
            <a:r>
              <a:rPr lang="fr-FR" dirty="0"/>
              <a:t> in </a:t>
            </a:r>
            <a:r>
              <a:rPr lang="fr-FR" dirty="0" err="1"/>
              <a:t>termini</a:t>
            </a:r>
            <a:r>
              <a:rPr lang="fr-FR" dirty="0"/>
              <a:t> di </a:t>
            </a:r>
            <a:r>
              <a:rPr lang="fr-FR" dirty="0" smtClean="0"/>
              <a:t>PIL, </a:t>
            </a:r>
            <a:r>
              <a:rPr lang="fr-FR" dirty="0" err="1"/>
              <a:t>occupazione</a:t>
            </a:r>
            <a:r>
              <a:rPr lang="fr-FR" dirty="0"/>
              <a:t> e </a:t>
            </a:r>
            <a:r>
              <a:rPr lang="fr-FR" dirty="0" err="1"/>
              <a:t>inflazione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/>
              <a:t>Notiamo</a:t>
            </a:r>
            <a:r>
              <a:rPr lang="fr-FR" dirty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/>
              <a:t>esiste</a:t>
            </a:r>
            <a:r>
              <a:rPr lang="fr-FR" dirty="0"/>
              <a:t> </a:t>
            </a:r>
            <a:r>
              <a:rPr lang="fr-FR" dirty="0" err="1"/>
              <a:t>un’altra</a:t>
            </a:r>
            <a:r>
              <a:rPr lang="fr-FR" dirty="0"/>
              <a:t> </a:t>
            </a:r>
            <a:r>
              <a:rPr lang="fr-FR" dirty="0" err="1"/>
              <a:t>equazione</a:t>
            </a:r>
            <a:r>
              <a:rPr lang="fr-FR" dirty="0"/>
              <a:t> </a:t>
            </a:r>
            <a:r>
              <a:rPr lang="fr-FR" dirty="0" err="1"/>
              <a:t>contabile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permette di </a:t>
            </a:r>
            <a:r>
              <a:rPr lang="fr-FR" dirty="0" err="1"/>
              <a:t>evidenziare</a:t>
            </a:r>
            <a:r>
              <a:rPr lang="fr-FR" dirty="0"/>
              <a:t> </a:t>
            </a:r>
            <a:r>
              <a:rPr lang="fr-FR" dirty="0" err="1"/>
              <a:t>quali</a:t>
            </a:r>
            <a:r>
              <a:rPr lang="fr-FR" dirty="0"/>
              <a:t> sono le </a:t>
            </a:r>
            <a:r>
              <a:rPr lang="fr-FR" dirty="0" err="1"/>
              <a:t>fonti</a:t>
            </a:r>
            <a:r>
              <a:rPr lang="fr-FR" dirty="0"/>
              <a:t> di </a:t>
            </a:r>
            <a:r>
              <a:rPr lang="fr-FR" dirty="0" err="1"/>
              <a:t>finanziamento</a:t>
            </a:r>
            <a:r>
              <a:rPr lang="fr-FR" dirty="0"/>
              <a:t> </a:t>
            </a:r>
            <a:r>
              <a:rPr lang="fr-FR" dirty="0" err="1"/>
              <a:t>dell’investimento</a:t>
            </a:r>
            <a:r>
              <a:rPr lang="fr-FR" dirty="0"/>
              <a:t>. A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proposito</a:t>
            </a:r>
            <a:r>
              <a:rPr lang="fr-FR" dirty="0"/>
              <a:t> </a:t>
            </a:r>
            <a:r>
              <a:rPr lang="fr-FR" dirty="0" err="1"/>
              <a:t>notiamo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il </a:t>
            </a:r>
            <a:r>
              <a:rPr lang="fr-FR" dirty="0" err="1"/>
              <a:t>reddito</a:t>
            </a:r>
            <a:r>
              <a:rPr lang="fr-FR" dirty="0"/>
              <a:t> </a:t>
            </a:r>
            <a:r>
              <a:rPr lang="fr-FR" dirty="0" err="1"/>
              <a:t>disponibile</a:t>
            </a:r>
            <a:r>
              <a:rPr lang="fr-FR" dirty="0"/>
              <a:t> Y-T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/>
              <a:t>o </a:t>
            </a:r>
            <a:r>
              <a:rPr lang="fr-FR" dirty="0" err="1"/>
              <a:t>consumato</a:t>
            </a:r>
            <a:r>
              <a:rPr lang="fr-FR" dirty="0"/>
              <a:t> C o </a:t>
            </a:r>
            <a:r>
              <a:rPr lang="fr-FR" dirty="0" err="1"/>
              <a:t>risparmiato</a:t>
            </a:r>
            <a:r>
              <a:rPr lang="fr-FR" dirty="0"/>
              <a:t> S</a:t>
            </a:r>
          </a:p>
          <a:p>
            <a:pPr algn="just"/>
            <a:r>
              <a:rPr lang="fr-FR" dirty="0"/>
              <a:t>                                     </a:t>
            </a:r>
            <a:r>
              <a:rPr lang="fr-FR" dirty="0" smtClean="0"/>
              <a:t>            Y-T=C+S</a:t>
            </a:r>
            <a:endParaRPr lang="fr-FR" dirty="0"/>
          </a:p>
          <a:p>
            <a:pPr algn="just"/>
            <a:r>
              <a:rPr lang="fr-FR" dirty="0" err="1"/>
              <a:t>ossia</a:t>
            </a:r>
            <a:r>
              <a:rPr lang="fr-FR" dirty="0"/>
              <a:t> </a:t>
            </a:r>
          </a:p>
          <a:p>
            <a:pPr algn="just"/>
            <a:r>
              <a:rPr lang="fr-FR" dirty="0"/>
              <a:t>                                     </a:t>
            </a:r>
            <a:r>
              <a:rPr lang="fr-FR" dirty="0" smtClean="0"/>
              <a:t>             Y=C+S+T</a:t>
            </a:r>
            <a:endParaRPr lang="fr-FR" dirty="0"/>
          </a:p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</a:t>
            </a:r>
            <a:endParaRPr lang="fr-FR" dirty="0"/>
          </a:p>
          <a:p>
            <a:pPr algn="just"/>
            <a:r>
              <a:rPr lang="fr-FR" dirty="0"/>
              <a:t>                                     </a:t>
            </a:r>
            <a:r>
              <a:rPr lang="fr-FR" dirty="0" smtClean="0"/>
              <a:t>        Y=C+I+G+X-M</a:t>
            </a:r>
            <a:endParaRPr lang="fr-FR" dirty="0"/>
          </a:p>
          <a:p>
            <a:pPr algn="just"/>
            <a:r>
              <a:rPr lang="fr-FR" dirty="0" err="1"/>
              <a:t>abbiamo</a:t>
            </a:r>
            <a:r>
              <a:rPr lang="fr-FR" dirty="0"/>
              <a:t> </a:t>
            </a:r>
          </a:p>
          <a:p>
            <a:pPr algn="just"/>
            <a:r>
              <a:rPr lang="fr-FR" dirty="0"/>
              <a:t>                                    </a:t>
            </a:r>
            <a:r>
              <a:rPr lang="fr-FR" dirty="0" smtClean="0"/>
              <a:t>       C+S+T=C+I+G+X-M</a:t>
            </a:r>
            <a:endParaRPr lang="fr-FR" dirty="0"/>
          </a:p>
          <a:p>
            <a:pPr algn="just"/>
            <a:r>
              <a:rPr lang="fr-FR" dirty="0" err="1"/>
              <a:t>ossia</a:t>
            </a:r>
            <a:endParaRPr lang="fr-FR" dirty="0"/>
          </a:p>
          <a:p>
            <a:pPr algn="just"/>
            <a:r>
              <a:rPr lang="fr-FR" dirty="0"/>
              <a:t>                                     </a:t>
            </a:r>
            <a:r>
              <a:rPr lang="fr-FR" dirty="0" smtClean="0"/>
              <a:t>         S+T=I+G+X-M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563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/>
              <a:t>Riarrangiando</a:t>
            </a:r>
            <a:r>
              <a:rPr lang="fr-FR" dirty="0"/>
              <a:t> l’</a:t>
            </a:r>
            <a:r>
              <a:rPr lang="fr-FR" dirty="0" err="1"/>
              <a:t>ultima</a:t>
            </a:r>
            <a:r>
              <a:rPr lang="fr-FR" dirty="0"/>
              <a:t> </a:t>
            </a:r>
            <a:r>
              <a:rPr lang="fr-FR" dirty="0" err="1"/>
              <a:t>equazione</a:t>
            </a:r>
            <a:r>
              <a:rPr lang="fr-FR" dirty="0"/>
              <a:t>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scrivere</a:t>
            </a:r>
            <a:endParaRPr lang="fr-FR" dirty="0"/>
          </a:p>
          <a:p>
            <a:pPr algn="just"/>
            <a:r>
              <a:rPr lang="fr-FR"/>
              <a:t>                            </a:t>
            </a:r>
            <a:r>
              <a:rPr lang="fr-FR" smtClean="0"/>
              <a:t>I=S</a:t>
            </a:r>
            <a:r>
              <a:rPr lang="fr-FR" dirty="0"/>
              <a:t>+(T-G</a:t>
            </a:r>
            <a:r>
              <a:rPr lang="fr-FR" dirty="0" smtClean="0"/>
              <a:t>)+(M-X)</a:t>
            </a:r>
            <a:endParaRPr lang="fr-FR" dirty="0"/>
          </a:p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</a:t>
            </a:r>
            <a:r>
              <a:rPr lang="fr-FR" dirty="0"/>
              <a:t>S è il </a:t>
            </a:r>
            <a:r>
              <a:rPr lang="fr-FR" dirty="0" err="1"/>
              <a:t>risparmio</a:t>
            </a:r>
            <a:r>
              <a:rPr lang="fr-FR" dirty="0"/>
              <a:t> </a:t>
            </a:r>
            <a:r>
              <a:rPr lang="fr-FR" dirty="0" err="1" smtClean="0"/>
              <a:t>privato</a:t>
            </a:r>
            <a:r>
              <a:rPr lang="fr-FR" dirty="0" smtClean="0"/>
              <a:t>, T-G </a:t>
            </a:r>
            <a:r>
              <a:rPr lang="fr-FR" dirty="0"/>
              <a:t>è il </a:t>
            </a:r>
            <a:r>
              <a:rPr lang="fr-FR" dirty="0" err="1"/>
              <a:t>risparmio</a:t>
            </a:r>
            <a:r>
              <a:rPr lang="fr-FR" dirty="0"/>
              <a:t> </a:t>
            </a:r>
            <a:r>
              <a:rPr lang="fr-FR" dirty="0" err="1"/>
              <a:t>pubblico</a:t>
            </a:r>
            <a:r>
              <a:rPr lang="fr-FR" dirty="0"/>
              <a:t> (</a:t>
            </a:r>
            <a:r>
              <a:rPr lang="fr-FR" dirty="0" err="1"/>
              <a:t>avanzo</a:t>
            </a:r>
            <a:r>
              <a:rPr lang="fr-FR" dirty="0"/>
              <a:t> di </a:t>
            </a:r>
            <a:r>
              <a:rPr lang="fr-FR" dirty="0" err="1"/>
              <a:t>bilancio</a:t>
            </a:r>
            <a:r>
              <a:rPr lang="fr-FR" dirty="0" smtClean="0"/>
              <a:t>) e M-X è il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 </a:t>
            </a:r>
            <a:r>
              <a:rPr lang="fr-FR" dirty="0" err="1" smtClean="0"/>
              <a:t>cui</a:t>
            </a:r>
            <a:r>
              <a:rPr lang="fr-FR" dirty="0" smtClean="0"/>
              <a:t> </a:t>
            </a:r>
            <a:r>
              <a:rPr lang="fr-FR" dirty="0" err="1" smtClean="0"/>
              <a:t>corrisponde</a:t>
            </a:r>
            <a:r>
              <a:rPr lang="fr-FR" dirty="0" smtClean="0"/>
              <a:t> un </a:t>
            </a:r>
            <a:r>
              <a:rPr lang="fr-FR" dirty="0" err="1" smtClean="0"/>
              <a:t>equivalente</a:t>
            </a:r>
            <a:r>
              <a:rPr lang="fr-FR" dirty="0" smtClean="0"/>
              <a:t> </a:t>
            </a:r>
            <a:r>
              <a:rPr lang="fr-FR" dirty="0" err="1" smtClean="0"/>
              <a:t>flusso</a:t>
            </a:r>
            <a:r>
              <a:rPr lang="fr-FR" dirty="0" smtClean="0"/>
              <a:t> di </a:t>
            </a:r>
            <a:r>
              <a:rPr lang="fr-FR" dirty="0" err="1" smtClean="0"/>
              <a:t>capitali</a:t>
            </a:r>
            <a:r>
              <a:rPr lang="fr-FR" dirty="0" smtClean="0"/>
              <a:t> in </a:t>
            </a:r>
            <a:r>
              <a:rPr lang="fr-FR" dirty="0" err="1" smtClean="0"/>
              <a:t>entrata</a:t>
            </a:r>
            <a:r>
              <a:rPr lang="fr-FR" dirty="0" smtClean="0"/>
              <a:t>, </a:t>
            </a:r>
            <a:r>
              <a:rPr lang="fr-FR" dirty="0" err="1"/>
              <a:t>abbiamo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Investimento</a:t>
            </a:r>
            <a:r>
              <a:rPr lang="fr-FR" dirty="0"/>
              <a:t>=</a:t>
            </a:r>
            <a:r>
              <a:rPr lang="fr-FR" dirty="0" err="1"/>
              <a:t>Risparmio</a:t>
            </a:r>
            <a:r>
              <a:rPr lang="fr-FR" dirty="0"/>
              <a:t> </a:t>
            </a:r>
            <a:r>
              <a:rPr lang="fr-FR" dirty="0" err="1"/>
              <a:t>privato</a:t>
            </a:r>
            <a:r>
              <a:rPr lang="fr-FR" dirty="0"/>
              <a:t> </a:t>
            </a:r>
            <a:r>
              <a:rPr lang="fr-FR" dirty="0" smtClean="0"/>
              <a:t>+</a:t>
            </a:r>
            <a:r>
              <a:rPr lang="fr-FR" dirty="0" err="1" smtClean="0"/>
              <a:t>Risparmio</a:t>
            </a:r>
            <a:r>
              <a:rPr lang="fr-FR" dirty="0" smtClean="0"/>
              <a:t> </a:t>
            </a:r>
            <a:r>
              <a:rPr lang="fr-FR" dirty="0" err="1" smtClean="0"/>
              <a:t>pubblico+Risparmio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1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 smtClean="0"/>
              <a:t>Poichè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 </a:t>
            </a:r>
            <a:r>
              <a:rPr lang="fr-FR" dirty="0" err="1" smtClean="0"/>
              <a:t>microeconomico</a:t>
            </a:r>
            <a:r>
              <a:rPr lang="fr-FR" dirty="0" smtClean="0"/>
              <a:t>, </a:t>
            </a:r>
            <a:r>
              <a:rPr lang="fr-FR" dirty="0" err="1" smtClean="0"/>
              <a:t>sotto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di </a:t>
            </a:r>
            <a:r>
              <a:rPr lang="fr-FR" dirty="0" err="1" smtClean="0"/>
              <a:t>perfetta</a:t>
            </a:r>
            <a:r>
              <a:rPr lang="fr-FR" dirty="0" smtClean="0"/>
              <a:t> </a:t>
            </a:r>
            <a:r>
              <a:rPr lang="fr-FR" dirty="0" err="1" smtClean="0"/>
              <a:t>flessibilità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, tutti i </a:t>
            </a:r>
            <a:r>
              <a:rPr lang="fr-FR" dirty="0" err="1" smtClean="0"/>
              <a:t>mercati</a:t>
            </a:r>
            <a:r>
              <a:rPr lang="fr-FR" dirty="0" smtClean="0"/>
              <a:t> sono </a:t>
            </a:r>
            <a:r>
              <a:rPr lang="fr-FR" dirty="0" err="1" smtClean="0"/>
              <a:t>all’equilibrio</a:t>
            </a:r>
            <a:r>
              <a:rPr lang="fr-FR" dirty="0" smtClean="0"/>
              <a:t>, non si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parlare</a:t>
            </a:r>
            <a:r>
              <a:rPr lang="fr-FR" dirty="0" smtClean="0"/>
              <a:t> </a:t>
            </a:r>
            <a:r>
              <a:rPr lang="fr-FR" dirty="0" err="1" smtClean="0"/>
              <a:t>propriamente</a:t>
            </a:r>
            <a:r>
              <a:rPr lang="fr-FR" dirty="0"/>
              <a:t> </a:t>
            </a:r>
            <a:r>
              <a:rPr lang="fr-FR" dirty="0" smtClean="0"/>
              <a:t>di </a:t>
            </a:r>
            <a:r>
              <a:rPr lang="fr-FR" dirty="0" err="1" smtClean="0"/>
              <a:t>alcuni</a:t>
            </a:r>
            <a:r>
              <a:rPr lang="fr-FR" dirty="0" smtClean="0"/>
              <a:t> </a:t>
            </a:r>
            <a:r>
              <a:rPr lang="fr-FR" dirty="0" err="1" smtClean="0"/>
              <a:t>importanti</a:t>
            </a:r>
            <a:r>
              <a:rPr lang="fr-FR" dirty="0" smtClean="0"/>
              <a:t> </a:t>
            </a:r>
            <a:r>
              <a:rPr lang="fr-FR" dirty="0" err="1" smtClean="0"/>
              <a:t>fenomeni</a:t>
            </a:r>
            <a:r>
              <a:rPr lang="fr-FR" dirty="0" smtClean="0"/>
              <a:t> </a:t>
            </a:r>
            <a:r>
              <a:rPr lang="fr-FR" dirty="0" err="1" smtClean="0"/>
              <a:t>quali</a:t>
            </a:r>
            <a:r>
              <a:rPr lang="fr-FR" dirty="0" smtClean="0"/>
              <a:t> la </a:t>
            </a:r>
            <a:r>
              <a:rPr lang="fr-FR" dirty="0" err="1" smtClean="0"/>
              <a:t>sottoproduzione</a:t>
            </a:r>
            <a:r>
              <a:rPr lang="fr-FR" dirty="0" smtClean="0"/>
              <a:t> (</a:t>
            </a:r>
            <a:r>
              <a:rPr lang="fr-FR" dirty="0" err="1" smtClean="0"/>
              <a:t>poca</a:t>
            </a:r>
            <a:r>
              <a:rPr lang="fr-FR" dirty="0" smtClean="0"/>
              <a:t> </a:t>
            </a:r>
            <a:r>
              <a:rPr lang="fr-FR" dirty="0" err="1" smtClean="0"/>
              <a:t>crescita</a:t>
            </a:r>
            <a:r>
              <a:rPr lang="fr-FR" dirty="0" smtClean="0"/>
              <a:t>),il </a:t>
            </a:r>
            <a:r>
              <a:rPr lang="fr-FR" dirty="0" err="1" smtClean="0"/>
              <a:t>razionamento</a:t>
            </a:r>
            <a:r>
              <a:rPr lang="fr-FR" dirty="0" smtClean="0"/>
              <a:t> o la </a:t>
            </a:r>
            <a:r>
              <a:rPr lang="fr-FR" dirty="0" err="1" smtClean="0"/>
              <a:t>disoccupazione</a:t>
            </a:r>
            <a:endParaRPr lang="fr-FR" dirty="0" smtClean="0"/>
          </a:p>
          <a:p>
            <a:pPr algn="just"/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 il </a:t>
            </a:r>
            <a:r>
              <a:rPr lang="fr-FR" dirty="0" err="1" smtClean="0"/>
              <a:t>meccanismo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conduce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 </a:t>
            </a:r>
            <a:r>
              <a:rPr lang="fr-FR" dirty="0" err="1" smtClean="0"/>
              <a:t>avviene</a:t>
            </a:r>
            <a:r>
              <a:rPr lang="fr-FR" dirty="0" smtClean="0"/>
              <a:t> per mezzo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modificazione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. Per </a:t>
            </a:r>
            <a:r>
              <a:rPr lang="fr-FR" dirty="0" err="1" smtClean="0"/>
              <a:t>quei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ai </a:t>
            </a:r>
            <a:r>
              <a:rPr lang="fr-FR" dirty="0" err="1" smtClean="0"/>
              <a:t>quali</a:t>
            </a:r>
            <a:r>
              <a:rPr lang="fr-FR" dirty="0" smtClean="0"/>
              <a:t> vi è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i </a:t>
            </a:r>
            <a:r>
              <a:rPr lang="fr-FR" dirty="0" err="1" smtClean="0"/>
              <a:t>corrispondenti</a:t>
            </a:r>
            <a:r>
              <a:rPr lang="fr-FR" dirty="0" smtClean="0"/>
              <a:t>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per </a:t>
            </a:r>
            <a:r>
              <a:rPr lang="fr-FR" dirty="0" err="1"/>
              <a:t>quei</a:t>
            </a:r>
            <a:r>
              <a:rPr lang="fr-FR" dirty="0"/>
              <a:t>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err="1"/>
              <a:t>rispetto</a:t>
            </a:r>
            <a:r>
              <a:rPr lang="fr-FR" dirty="0"/>
              <a:t> ai </a:t>
            </a:r>
            <a:r>
              <a:rPr lang="fr-FR" dirty="0" err="1"/>
              <a:t>quali</a:t>
            </a:r>
            <a:r>
              <a:rPr lang="fr-FR" dirty="0"/>
              <a:t> vi è un </a:t>
            </a:r>
            <a:r>
              <a:rPr lang="fr-FR" dirty="0" err="1"/>
              <a:t>eccesso</a:t>
            </a:r>
            <a:r>
              <a:rPr lang="fr-FR" dirty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, </a:t>
            </a:r>
            <a:r>
              <a:rPr lang="fr-FR" dirty="0" err="1"/>
              <a:t>allora</a:t>
            </a:r>
            <a:r>
              <a:rPr lang="fr-FR" dirty="0"/>
              <a:t> i </a:t>
            </a:r>
            <a:r>
              <a:rPr lang="fr-FR" dirty="0" err="1"/>
              <a:t>corrispondenti</a:t>
            </a:r>
            <a:r>
              <a:rPr lang="fr-FR" dirty="0"/>
              <a:t>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 smtClean="0"/>
              <a:t>diminuiscono</a:t>
            </a:r>
            <a:r>
              <a:rPr lang="fr-FR" dirty="0" smtClean="0"/>
              <a:t>. Alla fine tutti i </a:t>
            </a:r>
            <a:r>
              <a:rPr lang="fr-FR" dirty="0" err="1" smtClean="0"/>
              <a:t>mercati</a:t>
            </a:r>
            <a:r>
              <a:rPr lang="fr-FR" dirty="0" smtClean="0"/>
              <a:t> sono </a:t>
            </a:r>
            <a:r>
              <a:rPr lang="fr-FR" dirty="0" err="1" smtClean="0"/>
              <a:t>all’equlibrio</a:t>
            </a:r>
            <a:endParaRPr lang="fr-FR" dirty="0" smtClean="0"/>
          </a:p>
          <a:p>
            <a:pPr algn="just"/>
            <a:r>
              <a:rPr lang="fr-FR" dirty="0" err="1" smtClean="0"/>
              <a:t>Sempre</a:t>
            </a:r>
            <a:r>
              <a:rPr lang="fr-FR" dirty="0" smtClean="0"/>
              <a:t> in </a:t>
            </a:r>
            <a:r>
              <a:rPr lang="fr-FR" dirty="0" err="1" smtClean="0"/>
              <a:t>virtù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microeconomia</a:t>
            </a:r>
            <a:r>
              <a:rPr lang="fr-FR" dirty="0" smtClean="0"/>
              <a:t> non </a:t>
            </a:r>
            <a:r>
              <a:rPr lang="fr-FR" dirty="0" err="1" smtClean="0"/>
              <a:t>studia</a:t>
            </a:r>
            <a:r>
              <a:rPr lang="fr-FR" dirty="0" smtClean="0"/>
              <a:t> la </a:t>
            </a:r>
            <a:r>
              <a:rPr lang="fr-FR" dirty="0" err="1" smtClean="0"/>
              <a:t>formazione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assoluti</a:t>
            </a:r>
            <a:r>
              <a:rPr lang="fr-FR" dirty="0" smtClean="0"/>
              <a:t>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ambito</a:t>
            </a:r>
            <a:r>
              <a:rPr lang="fr-FR" dirty="0" smtClean="0"/>
              <a:t> non si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studiare</a:t>
            </a:r>
            <a:r>
              <a:rPr lang="fr-FR" dirty="0" smtClean="0"/>
              <a:t> </a:t>
            </a:r>
            <a:r>
              <a:rPr lang="fr-FR" dirty="0" err="1" smtClean="0"/>
              <a:t>fenomeni</a:t>
            </a:r>
            <a:r>
              <a:rPr lang="fr-FR" dirty="0" smtClean="0"/>
              <a:t> </a:t>
            </a:r>
            <a:r>
              <a:rPr lang="fr-FR" dirty="0" err="1" smtClean="0"/>
              <a:t>quali</a:t>
            </a:r>
            <a:r>
              <a:rPr lang="fr-FR" dirty="0" smtClean="0"/>
              <a:t> l’</a:t>
            </a:r>
            <a:r>
              <a:rPr lang="fr-FR" dirty="0" err="1" smtClean="0"/>
              <a:t>inflazione</a:t>
            </a:r>
            <a:r>
              <a:rPr lang="fr-FR" dirty="0" smtClean="0"/>
              <a:t> o il </a:t>
            </a:r>
            <a:r>
              <a:rPr lang="fr-FR" dirty="0" err="1" smtClean="0"/>
              <a:t>deprezzamento</a:t>
            </a:r>
            <a:r>
              <a:rPr lang="fr-FR" dirty="0" smtClean="0"/>
              <a:t> (</a:t>
            </a:r>
            <a:r>
              <a:rPr lang="fr-FR" dirty="0" err="1" smtClean="0"/>
              <a:t>svalutazione</a:t>
            </a:r>
            <a:r>
              <a:rPr lang="fr-FR" dirty="0" smtClean="0"/>
              <a:t>)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. </a:t>
            </a:r>
            <a:r>
              <a:rPr lang="fr-FR" dirty="0" err="1" smtClean="0"/>
              <a:t>Infatti</a:t>
            </a:r>
            <a:r>
              <a:rPr lang="fr-FR" dirty="0" smtClean="0"/>
              <a:t>,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 la </a:t>
            </a:r>
            <a:r>
              <a:rPr lang="fr-FR" dirty="0" err="1" smtClean="0"/>
              <a:t>moneta</a:t>
            </a:r>
            <a:r>
              <a:rPr lang="fr-FR" dirty="0" smtClean="0"/>
              <a:t> è quasi </a:t>
            </a:r>
            <a:r>
              <a:rPr lang="fr-FR" dirty="0" err="1" smtClean="0"/>
              <a:t>sempre</a:t>
            </a:r>
            <a:r>
              <a:rPr lang="fr-FR" dirty="0" smtClean="0"/>
              <a:t>  </a:t>
            </a:r>
            <a:r>
              <a:rPr lang="fr-FR" dirty="0" err="1" smtClean="0"/>
              <a:t>considerata</a:t>
            </a:r>
            <a:r>
              <a:rPr lang="fr-FR" dirty="0" smtClean="0"/>
              <a:t> un «</a:t>
            </a:r>
            <a:r>
              <a:rPr lang="fr-FR" b="1" dirty="0" err="1" smtClean="0"/>
              <a:t>velo</a:t>
            </a:r>
            <a:r>
              <a:rPr lang="fr-FR" dirty="0" smtClean="0"/>
              <a:t>», </a:t>
            </a:r>
            <a:r>
              <a:rPr lang="fr-FR" dirty="0" err="1" smtClean="0"/>
              <a:t>ossia</a:t>
            </a:r>
            <a:r>
              <a:rPr lang="fr-FR" dirty="0" smtClean="0"/>
              <a:t> un </a:t>
            </a:r>
            <a:r>
              <a:rPr lang="fr-FR" dirty="0" err="1" smtClean="0"/>
              <a:t>semplice</a:t>
            </a:r>
            <a:r>
              <a:rPr lang="fr-FR" dirty="0" smtClean="0"/>
              <a:t> mezzo per </a:t>
            </a:r>
            <a:r>
              <a:rPr lang="fr-FR" dirty="0" err="1" smtClean="0"/>
              <a:t>finanziare</a:t>
            </a:r>
            <a:r>
              <a:rPr lang="fr-FR" dirty="0" smtClean="0"/>
              <a:t> le </a:t>
            </a:r>
            <a:r>
              <a:rPr lang="fr-FR" dirty="0" err="1" smtClean="0"/>
              <a:t>transazioni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tal</a:t>
            </a:r>
            <a:r>
              <a:rPr lang="fr-FR" dirty="0" smtClean="0"/>
              <a:t> </a:t>
            </a:r>
            <a:r>
              <a:rPr lang="fr-FR" dirty="0" err="1" smtClean="0"/>
              <a:t>senso</a:t>
            </a:r>
            <a:r>
              <a:rPr lang="fr-FR" dirty="0" smtClean="0"/>
              <a:t> si parla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proprietà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«</a:t>
            </a:r>
            <a:r>
              <a:rPr lang="fr-FR" b="1" dirty="0" err="1" smtClean="0"/>
              <a:t>neutralità</a:t>
            </a:r>
            <a:r>
              <a:rPr lang="fr-FR" dirty="0" smtClean="0"/>
              <a:t>»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sua </a:t>
            </a:r>
            <a:r>
              <a:rPr lang="fr-FR" dirty="0" err="1" smtClean="0"/>
              <a:t>quantità</a:t>
            </a:r>
            <a:r>
              <a:rPr lang="fr-FR" dirty="0" smtClean="0"/>
              <a:t> </a:t>
            </a:r>
            <a:r>
              <a:rPr lang="fr-FR" dirty="0" err="1" smtClean="0"/>
              <a:t>cosí</a:t>
            </a:r>
            <a:r>
              <a:rPr lang="fr-FR" dirty="0" smtClean="0"/>
              <a:t> come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crescita</a:t>
            </a:r>
            <a:r>
              <a:rPr lang="fr-FR" dirty="0" smtClean="0"/>
              <a:t> non </a:t>
            </a:r>
            <a:r>
              <a:rPr lang="fr-FR" dirty="0" err="1" smtClean="0"/>
              <a:t>influenzano</a:t>
            </a:r>
            <a:r>
              <a:rPr lang="fr-FR" dirty="0" smtClean="0"/>
              <a:t> le </a:t>
            </a:r>
            <a:r>
              <a:rPr lang="fr-FR" dirty="0" err="1" smtClean="0"/>
              <a:t>variabili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 (la </a:t>
            </a:r>
            <a:r>
              <a:rPr lang="fr-FR" dirty="0" err="1" smtClean="0"/>
              <a:t>quantità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 </a:t>
            </a:r>
            <a:r>
              <a:rPr lang="fr-FR" dirty="0" err="1" smtClean="0"/>
              <a:t>prodotti</a:t>
            </a:r>
            <a:r>
              <a:rPr lang="fr-FR" dirty="0" smtClean="0"/>
              <a:t> e </a:t>
            </a:r>
            <a:r>
              <a:rPr lang="fr-FR" dirty="0" err="1" smtClean="0"/>
              <a:t>consumati</a:t>
            </a:r>
            <a:r>
              <a:rPr lang="fr-FR" dirty="0" smtClean="0"/>
              <a:t>) ma solo quelle </a:t>
            </a:r>
            <a:r>
              <a:rPr lang="fr-FR" dirty="0" err="1" smtClean="0"/>
              <a:t>nominali</a:t>
            </a:r>
            <a:r>
              <a:rPr lang="fr-FR" dirty="0" smtClean="0"/>
              <a:t>, come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assoluti</a:t>
            </a:r>
            <a:endParaRPr lang="fr-FR" dirty="0" smtClean="0"/>
          </a:p>
          <a:p>
            <a:pPr algn="just"/>
            <a:r>
              <a:rPr lang="fr-FR" dirty="0" err="1" smtClean="0"/>
              <a:t>Inoltre</a:t>
            </a:r>
            <a:r>
              <a:rPr lang="fr-FR" dirty="0" smtClean="0"/>
              <a:t>,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microeconomia</a:t>
            </a:r>
            <a:r>
              <a:rPr lang="fr-FR" dirty="0" smtClean="0"/>
              <a:t> solo di </a:t>
            </a:r>
            <a:r>
              <a:rPr lang="fr-FR" dirty="0" err="1" smtClean="0"/>
              <a:t>rado</a:t>
            </a:r>
            <a:r>
              <a:rPr lang="fr-FR" dirty="0" smtClean="0"/>
              <a:t> si fa </a:t>
            </a:r>
            <a:r>
              <a:rPr lang="fr-FR" dirty="0" err="1" smtClean="0"/>
              <a:t>riferimento</a:t>
            </a:r>
            <a:r>
              <a:rPr lang="fr-FR" dirty="0" smtClean="0"/>
              <a:t> </a:t>
            </a:r>
            <a:r>
              <a:rPr lang="fr-FR" dirty="0" err="1" smtClean="0"/>
              <a:t>all’autorità</a:t>
            </a:r>
            <a:r>
              <a:rPr lang="fr-FR" dirty="0" smtClean="0"/>
              <a:t> </a:t>
            </a:r>
            <a:r>
              <a:rPr lang="fr-FR" dirty="0" err="1" smtClean="0"/>
              <a:t>pubblica</a:t>
            </a:r>
            <a:r>
              <a:rPr lang="fr-FR" dirty="0" smtClean="0"/>
              <a:t>, ad </a:t>
            </a:r>
            <a:r>
              <a:rPr lang="fr-FR" dirty="0" err="1" smtClean="0"/>
              <a:t>esempio</a:t>
            </a:r>
            <a:r>
              <a:rPr lang="fr-FR" dirty="0" smtClean="0"/>
              <a:t> al </a:t>
            </a:r>
            <a:r>
              <a:rPr lang="fr-FR" dirty="0" err="1" smtClean="0"/>
              <a:t>governo</a:t>
            </a:r>
            <a:r>
              <a:rPr lang="fr-FR" dirty="0" smtClean="0"/>
              <a:t>. </a:t>
            </a:r>
            <a:r>
              <a:rPr lang="fr-FR" dirty="0" err="1" smtClean="0"/>
              <a:t>Infine</a:t>
            </a:r>
            <a:r>
              <a:rPr lang="fr-FR" dirty="0" smtClean="0"/>
              <a:t>, </a:t>
            </a:r>
            <a:r>
              <a:rPr lang="fr-FR" dirty="0" err="1" smtClean="0"/>
              <a:t>quello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è in parte </a:t>
            </a:r>
            <a:r>
              <a:rPr lang="fr-FR" dirty="0" err="1" smtClean="0"/>
              <a:t>assente</a:t>
            </a:r>
            <a:r>
              <a:rPr lang="fr-FR" dirty="0" smtClean="0"/>
              <a:t> </a:t>
            </a:r>
            <a:r>
              <a:rPr lang="fr-FR" dirty="0" err="1" smtClean="0"/>
              <a:t>nell’analisi</a:t>
            </a:r>
            <a:r>
              <a:rPr lang="fr-FR" dirty="0" smtClean="0"/>
              <a:t> </a:t>
            </a:r>
            <a:r>
              <a:rPr lang="fr-FR" dirty="0" err="1" smtClean="0"/>
              <a:t>microeconomica</a:t>
            </a:r>
            <a:r>
              <a:rPr lang="fr-FR" dirty="0" smtClean="0"/>
              <a:t> è un </a:t>
            </a:r>
            <a:r>
              <a:rPr lang="fr-FR" dirty="0" err="1" smtClean="0"/>
              <a:t>esplicito</a:t>
            </a:r>
            <a:r>
              <a:rPr lang="fr-FR" dirty="0" smtClean="0"/>
              <a:t> </a:t>
            </a:r>
            <a:r>
              <a:rPr lang="fr-FR" dirty="0" err="1" smtClean="0"/>
              <a:t>riferimento</a:t>
            </a:r>
            <a:r>
              <a:rPr lang="fr-FR" dirty="0" smtClean="0"/>
              <a:t> </a:t>
            </a:r>
            <a:r>
              <a:rPr lang="fr-FR" dirty="0" err="1" smtClean="0"/>
              <a:t>agli</a:t>
            </a:r>
            <a:r>
              <a:rPr lang="fr-FR" dirty="0" smtClean="0"/>
              <a:t> </a:t>
            </a:r>
            <a:r>
              <a:rPr lang="fr-FR" dirty="0" err="1" smtClean="0"/>
              <a:t>scambi</a:t>
            </a:r>
            <a:r>
              <a:rPr lang="fr-FR" dirty="0" smtClean="0"/>
              <a:t> in </a:t>
            </a:r>
            <a:r>
              <a:rPr lang="fr-FR" dirty="0" err="1" smtClean="0"/>
              <a:t>ambito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, in quanto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operatori</a:t>
            </a:r>
            <a:r>
              <a:rPr lang="fr-FR" dirty="0" smtClean="0"/>
              <a:t> </a:t>
            </a:r>
            <a:r>
              <a:rPr lang="fr-FR" dirty="0" err="1" smtClean="0"/>
              <a:t>stranieri</a:t>
            </a:r>
            <a:r>
              <a:rPr lang="fr-FR" dirty="0" smtClean="0"/>
              <a:t> non si </a:t>
            </a:r>
            <a:r>
              <a:rPr lang="fr-FR" dirty="0" err="1" smtClean="0"/>
              <a:t>differenziano</a:t>
            </a:r>
            <a:r>
              <a:rPr lang="fr-FR" dirty="0" smtClean="0"/>
              <a:t> </a:t>
            </a:r>
            <a:r>
              <a:rPr lang="fr-FR" dirty="0" err="1" smtClean="0"/>
              <a:t>sostanzialmente</a:t>
            </a:r>
            <a:r>
              <a:rPr lang="fr-FR" dirty="0" smtClean="0"/>
              <a:t> da </a:t>
            </a:r>
            <a:r>
              <a:rPr lang="fr-FR" dirty="0" err="1" smtClean="0"/>
              <a:t>quelli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endParaRPr lang="fr-FR" dirty="0" smtClean="0"/>
          </a:p>
          <a:p>
            <a:pPr algn="just"/>
            <a:r>
              <a:rPr lang="fr-FR" dirty="0" err="1" smtClean="0"/>
              <a:t>Nonostante</a:t>
            </a:r>
            <a:r>
              <a:rPr lang="fr-FR" dirty="0" smtClean="0"/>
              <a:t> </a:t>
            </a:r>
            <a:r>
              <a:rPr lang="fr-FR" dirty="0" err="1" smtClean="0"/>
              <a:t>questi</a:t>
            </a:r>
            <a:r>
              <a:rPr lang="fr-FR" dirty="0" smtClean="0"/>
              <a:t> </a:t>
            </a:r>
            <a:r>
              <a:rPr lang="fr-FR" dirty="0" err="1" smtClean="0"/>
              <a:t>limiti</a:t>
            </a:r>
            <a:r>
              <a:rPr lang="fr-FR" dirty="0" smtClean="0"/>
              <a:t>, la </a:t>
            </a:r>
            <a:r>
              <a:rPr lang="fr-FR" dirty="0" err="1" smtClean="0"/>
              <a:t>microeconomia</a:t>
            </a:r>
            <a:r>
              <a:rPr lang="fr-FR" dirty="0" smtClean="0"/>
              <a:t> </a:t>
            </a:r>
            <a:r>
              <a:rPr lang="fr-FR" dirty="0" err="1" smtClean="0"/>
              <a:t>contiene</a:t>
            </a:r>
            <a:r>
              <a:rPr lang="fr-FR" dirty="0" smtClean="0"/>
              <a:t> </a:t>
            </a:r>
            <a:r>
              <a:rPr lang="fr-FR" dirty="0" err="1" smtClean="0"/>
              <a:t>molte</a:t>
            </a:r>
            <a:r>
              <a:rPr lang="fr-FR" dirty="0" smtClean="0"/>
              <a:t> e </a:t>
            </a:r>
            <a:r>
              <a:rPr lang="fr-FR" dirty="0" err="1" smtClean="0"/>
              <a:t>importanti</a:t>
            </a:r>
            <a:r>
              <a:rPr lang="fr-FR" dirty="0" smtClean="0"/>
              <a:t> </a:t>
            </a:r>
            <a:r>
              <a:rPr lang="fr-FR" dirty="0" err="1" smtClean="0"/>
              <a:t>conseguenze</a:t>
            </a:r>
            <a:r>
              <a:rPr lang="fr-FR" dirty="0" smtClean="0"/>
              <a:t> normative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err="1" smtClean="0"/>
              <a:t>Sotto</a:t>
            </a:r>
            <a:r>
              <a:rPr lang="fr-FR" dirty="0" smtClean="0"/>
              <a:t> </a:t>
            </a:r>
            <a:r>
              <a:rPr lang="fr-FR" dirty="0" err="1" smtClean="0"/>
              <a:t>certe</a:t>
            </a:r>
            <a:r>
              <a:rPr lang="fr-FR" dirty="0" smtClean="0"/>
              <a:t> </a:t>
            </a:r>
            <a:r>
              <a:rPr lang="fr-FR" dirty="0" err="1" smtClean="0"/>
              <a:t>condizioni</a:t>
            </a:r>
            <a:r>
              <a:rPr lang="fr-FR" dirty="0" smtClean="0"/>
              <a:t> non </a:t>
            </a:r>
            <a:r>
              <a:rPr lang="fr-FR" dirty="0" err="1" smtClean="0"/>
              <a:t>troppo</a:t>
            </a:r>
            <a:r>
              <a:rPr lang="fr-FR" dirty="0" smtClean="0"/>
              <a:t> </a:t>
            </a:r>
            <a:r>
              <a:rPr lang="fr-FR" dirty="0" err="1" smtClean="0"/>
              <a:t>restrittive</a:t>
            </a:r>
            <a:r>
              <a:rPr lang="fr-FR" dirty="0" smtClean="0"/>
              <a:t> </a:t>
            </a:r>
            <a:r>
              <a:rPr lang="fr-FR" dirty="0" err="1" smtClean="0"/>
              <a:t>riguardo</a:t>
            </a:r>
            <a:r>
              <a:rPr lang="fr-FR" dirty="0" smtClean="0"/>
              <a:t> le </a:t>
            </a:r>
            <a:r>
              <a:rPr lang="fr-FR" dirty="0" err="1" smtClean="0"/>
              <a:t>proprietà</a:t>
            </a:r>
            <a:r>
              <a:rPr lang="fr-FR" dirty="0" smtClean="0"/>
              <a:t> delle </a:t>
            </a:r>
            <a:r>
              <a:rPr lang="fr-FR" dirty="0" err="1" smtClean="0"/>
              <a:t>preferenze</a:t>
            </a:r>
            <a:r>
              <a:rPr lang="fr-FR" dirty="0" smtClean="0"/>
              <a:t>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tecnologia</a:t>
            </a:r>
            <a:r>
              <a:rPr lang="fr-FR" dirty="0" smtClean="0"/>
              <a:t>, </a:t>
            </a:r>
            <a:r>
              <a:rPr lang="fr-FR" dirty="0" err="1" smtClean="0"/>
              <a:t>esiste</a:t>
            </a:r>
            <a:r>
              <a:rPr lang="fr-FR" dirty="0" smtClean="0"/>
              <a:t> un «</a:t>
            </a:r>
            <a:r>
              <a:rPr lang="fr-FR" b="1" dirty="0" err="1" smtClean="0"/>
              <a:t>equilibrio</a:t>
            </a:r>
            <a:r>
              <a:rPr lang="fr-FR" b="1" dirty="0" smtClean="0"/>
              <a:t> </a:t>
            </a:r>
            <a:r>
              <a:rPr lang="fr-FR" b="1" dirty="0" err="1" smtClean="0"/>
              <a:t>generale</a:t>
            </a:r>
            <a:r>
              <a:rPr lang="fr-FR" b="1" dirty="0" smtClean="0"/>
              <a:t> </a:t>
            </a:r>
            <a:r>
              <a:rPr lang="fr-FR" b="1" dirty="0" err="1" smtClean="0"/>
              <a:t>competitivo</a:t>
            </a:r>
            <a:r>
              <a:rPr lang="fr-FR" dirty="0" smtClean="0"/>
              <a:t>» </a:t>
            </a:r>
            <a:r>
              <a:rPr lang="fr-FR" dirty="0" err="1" smtClean="0"/>
              <a:t>localmente</a:t>
            </a:r>
            <a:r>
              <a:rPr lang="fr-FR" dirty="0" smtClean="0"/>
              <a:t> </a:t>
            </a:r>
            <a:r>
              <a:rPr lang="fr-FR" dirty="0" err="1" smtClean="0"/>
              <a:t>unico</a:t>
            </a:r>
            <a:r>
              <a:rPr lang="fr-FR" dirty="0" smtClean="0"/>
              <a:t> in </a:t>
            </a:r>
            <a:r>
              <a:rPr lang="fr-FR" dirty="0" err="1" smtClean="0"/>
              <a:t>cui</a:t>
            </a:r>
            <a:r>
              <a:rPr lang="fr-FR" dirty="0" smtClean="0"/>
              <a:t> tutti i </a:t>
            </a:r>
            <a:r>
              <a:rPr lang="fr-FR" dirty="0" err="1" smtClean="0"/>
              <a:t>mercati</a:t>
            </a:r>
            <a:r>
              <a:rPr lang="fr-FR" dirty="0" smtClean="0"/>
              <a:t> sono </a:t>
            </a:r>
            <a:r>
              <a:rPr lang="fr-FR" dirty="0" err="1" smtClean="0"/>
              <a:t>simultaneamente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. </a:t>
            </a:r>
            <a:r>
              <a:rPr lang="fr-FR" dirty="0" err="1" smtClean="0"/>
              <a:t>Inoltre</a:t>
            </a:r>
            <a:r>
              <a:rPr lang="fr-FR" dirty="0" smtClean="0"/>
              <a:t> </a:t>
            </a:r>
            <a:r>
              <a:rPr lang="fr-FR" dirty="0" err="1" smtClean="0"/>
              <a:t>valgono</a:t>
            </a:r>
            <a:r>
              <a:rPr lang="fr-FR" dirty="0" smtClean="0"/>
              <a:t> i due «</a:t>
            </a:r>
            <a:r>
              <a:rPr lang="fr-FR" b="1" dirty="0" err="1" smtClean="0"/>
              <a:t>teoremi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benessere</a:t>
            </a:r>
            <a:r>
              <a:rPr lang="fr-FR" dirty="0" smtClean="0"/>
              <a:t>»</a:t>
            </a:r>
          </a:p>
          <a:p>
            <a:pPr algn="just"/>
            <a:r>
              <a:rPr lang="fr-FR" dirty="0" smtClean="0"/>
              <a:t>«</a:t>
            </a:r>
            <a:r>
              <a:rPr lang="fr-FR" b="1" dirty="0" smtClean="0"/>
              <a:t>I </a:t>
            </a:r>
            <a:r>
              <a:rPr lang="fr-FR" b="1" dirty="0" err="1" smtClean="0"/>
              <a:t>teorema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benessere</a:t>
            </a:r>
            <a:r>
              <a:rPr lang="fr-FR" dirty="0" smtClean="0"/>
              <a:t>»: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competitivo</a:t>
            </a:r>
            <a:r>
              <a:rPr lang="fr-FR" dirty="0" smtClean="0"/>
              <a:t> è «</a:t>
            </a:r>
            <a:r>
              <a:rPr lang="fr-FR" b="1" dirty="0" smtClean="0"/>
              <a:t>Pareto-</a:t>
            </a:r>
            <a:r>
              <a:rPr lang="fr-FR" b="1" dirty="0" err="1" smtClean="0"/>
              <a:t>ottimale</a:t>
            </a:r>
            <a:r>
              <a:rPr lang="fr-FR" dirty="0" smtClean="0"/>
              <a:t>», </a:t>
            </a:r>
            <a:r>
              <a:rPr lang="fr-FR" dirty="0" err="1" smtClean="0"/>
              <a:t>ossia</a:t>
            </a:r>
            <a:r>
              <a:rPr lang="fr-FR" dirty="0" smtClean="0"/>
              <a:t> non ci sono </a:t>
            </a:r>
            <a:r>
              <a:rPr lang="fr-FR" dirty="0" err="1" smtClean="0"/>
              <a:t>sprechi</a:t>
            </a:r>
            <a:r>
              <a:rPr lang="fr-FR" dirty="0" smtClean="0"/>
              <a:t> di </a:t>
            </a:r>
            <a:r>
              <a:rPr lang="fr-FR" dirty="0" err="1" smtClean="0"/>
              <a:t>risorse</a:t>
            </a:r>
            <a:endParaRPr lang="fr-FR" dirty="0" smtClean="0"/>
          </a:p>
          <a:p>
            <a:pPr algn="just"/>
            <a:r>
              <a:rPr lang="fr-FR" dirty="0" smtClean="0"/>
              <a:t>«</a:t>
            </a:r>
            <a:r>
              <a:rPr lang="fr-FR" b="1" dirty="0" smtClean="0"/>
              <a:t>II </a:t>
            </a:r>
            <a:r>
              <a:rPr lang="fr-FR" b="1" dirty="0" err="1" smtClean="0"/>
              <a:t>teorema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benessere</a:t>
            </a:r>
            <a:r>
              <a:rPr lang="fr-FR" dirty="0" smtClean="0"/>
              <a:t>»: è </a:t>
            </a:r>
            <a:r>
              <a:rPr lang="fr-FR" dirty="0" err="1" smtClean="0"/>
              <a:t>possibile</a:t>
            </a:r>
            <a:r>
              <a:rPr lang="fr-FR" dirty="0" smtClean="0"/>
              <a:t> </a:t>
            </a:r>
            <a:r>
              <a:rPr lang="fr-FR" dirty="0" err="1" smtClean="0"/>
              <a:t>raggiungere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determinata</a:t>
            </a:r>
            <a:r>
              <a:rPr lang="fr-FR" dirty="0" smtClean="0"/>
              <a:t> </a:t>
            </a:r>
            <a:r>
              <a:rPr lang="fr-FR" dirty="0" err="1" smtClean="0"/>
              <a:t>allocazione</a:t>
            </a:r>
            <a:r>
              <a:rPr lang="fr-FR" dirty="0" smtClean="0"/>
              <a:t> Pareto-</a:t>
            </a:r>
            <a:r>
              <a:rPr lang="fr-FR" dirty="0" err="1" smtClean="0"/>
              <a:t>ottimale</a:t>
            </a:r>
            <a:r>
              <a:rPr lang="fr-FR" dirty="0" smtClean="0"/>
              <a:t> </a:t>
            </a:r>
            <a:r>
              <a:rPr lang="fr-FR" dirty="0" err="1" smtClean="0"/>
              <a:t>affidandosi</a:t>
            </a:r>
            <a:r>
              <a:rPr lang="fr-FR" dirty="0" smtClean="0"/>
              <a:t> al </a:t>
            </a:r>
            <a:r>
              <a:rPr lang="fr-FR" dirty="0" err="1" smtClean="0"/>
              <a:t>meccanismo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per mezzo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opportuna</a:t>
            </a:r>
            <a:r>
              <a:rPr lang="fr-FR" dirty="0" smtClean="0"/>
              <a:t> </a:t>
            </a:r>
            <a:r>
              <a:rPr lang="fr-FR" dirty="0" err="1" smtClean="0"/>
              <a:t>redistribuzione</a:t>
            </a:r>
            <a:r>
              <a:rPr lang="fr-FR" dirty="0" smtClean="0"/>
              <a:t> delle </a:t>
            </a:r>
            <a:r>
              <a:rPr lang="fr-FR" dirty="0" err="1" smtClean="0"/>
              <a:t>risorse</a:t>
            </a:r>
            <a:endParaRPr lang="fr-FR" dirty="0" smtClean="0"/>
          </a:p>
          <a:p>
            <a:pPr algn="just"/>
            <a:r>
              <a:rPr lang="fr-FR" dirty="0" smtClean="0"/>
              <a:t>I due </a:t>
            </a:r>
            <a:r>
              <a:rPr lang="fr-FR" dirty="0" err="1" smtClean="0"/>
              <a:t>teoremi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benessere</a:t>
            </a:r>
            <a:r>
              <a:rPr lang="fr-FR" dirty="0" smtClean="0"/>
              <a:t> non sono più </a:t>
            </a:r>
            <a:r>
              <a:rPr lang="fr-FR" dirty="0" err="1" smtClean="0"/>
              <a:t>validi</a:t>
            </a:r>
            <a:r>
              <a:rPr lang="fr-FR" dirty="0" smtClean="0"/>
              <a:t> se si </a:t>
            </a:r>
            <a:r>
              <a:rPr lang="fr-FR" dirty="0" err="1" smtClean="0"/>
              <a:t>rimuove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concorrenza</a:t>
            </a:r>
            <a:r>
              <a:rPr lang="fr-FR" dirty="0" smtClean="0"/>
              <a:t> </a:t>
            </a:r>
            <a:r>
              <a:rPr lang="fr-FR" dirty="0" err="1" smtClean="0"/>
              <a:t>perfetta</a:t>
            </a:r>
            <a:r>
              <a:rPr lang="fr-FR" dirty="0" smtClean="0"/>
              <a:t>, </a:t>
            </a:r>
            <a:r>
              <a:rPr lang="fr-FR" dirty="0" err="1" smtClean="0"/>
              <a:t>oppure</a:t>
            </a:r>
            <a:r>
              <a:rPr lang="fr-FR" dirty="0" smtClean="0"/>
              <a:t> se si </a:t>
            </a:r>
            <a:r>
              <a:rPr lang="fr-FR" dirty="0" err="1" smtClean="0"/>
              <a:t>prendono</a:t>
            </a:r>
            <a:r>
              <a:rPr lang="fr-FR" dirty="0" smtClean="0"/>
              <a:t> in </a:t>
            </a:r>
            <a:r>
              <a:rPr lang="fr-FR" dirty="0" err="1" smtClean="0"/>
              <a:t>conto</a:t>
            </a:r>
            <a:r>
              <a:rPr lang="fr-FR" dirty="0" smtClean="0"/>
              <a:t>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imperfezioni</a:t>
            </a:r>
            <a:r>
              <a:rPr lang="fr-FR" dirty="0" smtClean="0"/>
              <a:t> come l’</a:t>
            </a:r>
            <a:r>
              <a:rPr lang="fr-FR" dirty="0" err="1" smtClean="0"/>
              <a:t>assimetria</a:t>
            </a:r>
            <a:r>
              <a:rPr lang="fr-FR" dirty="0" smtClean="0"/>
              <a:t> </a:t>
            </a:r>
            <a:r>
              <a:rPr lang="fr-FR" dirty="0" err="1" smtClean="0"/>
              <a:t>informativa</a:t>
            </a:r>
            <a:r>
              <a:rPr lang="fr-FR" dirty="0" smtClean="0"/>
              <a:t>, la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esterni</a:t>
            </a:r>
            <a:r>
              <a:rPr lang="fr-FR" dirty="0" smtClean="0"/>
              <a:t> o di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pubblici</a:t>
            </a:r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B28D-AC1A-4B57-9CD6-00C07AFB37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6887</Words>
  <Application>Microsoft Office PowerPoint</Application>
  <PresentationFormat>Affichage à l'écran (4:3)</PresentationFormat>
  <Paragraphs>402</Paragraphs>
  <Slides>67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ECONOMIA MONETARIA INTERNAZIONALE</vt:lpstr>
      <vt:lpstr>RIFERIMENTI BIBLIIOGRAFICI E COMPETENZE RICHIESTE</vt:lpstr>
      <vt:lpstr>PIANO DEL CORSO</vt:lpstr>
      <vt:lpstr>Présentation PowerPoint</vt:lpstr>
      <vt:lpstr>INTRODUZIONE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MONETARIA INTERNAZIONALE</dc:title>
  <dc:creator>Francesco Magris</dc:creator>
  <cp:lastModifiedBy>Francesco Magris</cp:lastModifiedBy>
  <cp:revision>176</cp:revision>
  <dcterms:created xsi:type="dcterms:W3CDTF">2019-09-09T13:11:01Z</dcterms:created>
  <dcterms:modified xsi:type="dcterms:W3CDTF">2019-09-23T10:07:41Z</dcterms:modified>
</cp:coreProperties>
</file>