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5" r:id="rId23"/>
    <p:sldId id="278" r:id="rId24"/>
    <p:sldId id="279" r:id="rId25"/>
    <p:sldId id="280" r:id="rId26"/>
    <p:sldId id="287" r:id="rId27"/>
    <p:sldId id="288" r:id="rId28"/>
    <p:sldId id="281" r:id="rId29"/>
    <p:sldId id="282" r:id="rId30"/>
    <p:sldId id="285" r:id="rId31"/>
    <p:sldId id="286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342" r:id="rId41"/>
    <p:sldId id="343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21" r:id="rId61"/>
    <p:sldId id="316" r:id="rId62"/>
    <p:sldId id="317" r:id="rId63"/>
    <p:sldId id="318" r:id="rId64"/>
    <p:sldId id="319" r:id="rId65"/>
    <p:sldId id="320" r:id="rId66"/>
    <p:sldId id="322" r:id="rId67"/>
    <p:sldId id="341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FEC88-C750-4471-A88E-FF42B62C0FEF}" type="datetimeFigureOut">
              <a:rPr lang="fr-FR" smtClean="0"/>
              <a:t>06/10/2019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9D0FD-C887-4EB7-AE5E-8F44405B7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621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9EAF-993E-49ED-944B-DACD655E8090}" type="datetime1">
              <a:rPr lang="fr-FR" smtClean="0"/>
              <a:t>06/10/2019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40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0F75-7907-4AB2-A5F5-E9FCF8B743E6}" type="datetime1">
              <a:rPr lang="fr-FR" smtClean="0"/>
              <a:t>06/10/2019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29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2448-FE3A-4781-B77D-CE17759E0F30}" type="datetime1">
              <a:rPr lang="fr-FR" smtClean="0"/>
              <a:t>06/10/2019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60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4D08-0B5C-483A-B57F-7A5F0EA7AE0C}" type="datetime1">
              <a:rPr lang="fr-FR" smtClean="0"/>
              <a:t>06/10/2019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71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672A-39D5-43A7-AB03-D63DCE4D5C91}" type="datetime1">
              <a:rPr lang="fr-FR" smtClean="0"/>
              <a:t>06/10/2019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4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5D89-E7A6-4091-BCB4-0E3CD7FDA0CC}" type="datetime1">
              <a:rPr lang="fr-FR" smtClean="0"/>
              <a:t>06/10/2019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43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ED7B-D57F-4D7C-ABEF-AF71C0D79692}" type="datetime1">
              <a:rPr lang="fr-FR" smtClean="0"/>
              <a:t>06/10/2019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15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E0F0-CA15-4F94-A315-322FCAC08C12}" type="datetime1">
              <a:rPr lang="fr-FR" smtClean="0"/>
              <a:t>06/10/2019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00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6D5C-1318-430E-A1E7-9BCE0D189B23}" type="datetime1">
              <a:rPr lang="fr-FR" smtClean="0"/>
              <a:t>06/10/2019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08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A79-C4A7-4E9B-92E3-02A452024606}" type="datetime1">
              <a:rPr lang="fr-FR" smtClean="0"/>
              <a:t>06/10/2019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40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C0D7-6124-4878-B80F-293877D2C358}" type="datetime1">
              <a:rPr lang="fr-FR" smtClean="0"/>
              <a:t>06/10/2019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80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4914-FF7F-40B4-9D6C-7758B887300B}" type="datetime1">
              <a:rPr lang="fr-FR" smtClean="0"/>
              <a:t>06/10/2019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2C2C7-0062-4522-8BA3-9ED97B86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575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CAPITOLO 1 </a:t>
            </a:r>
            <a:br>
              <a:rPr lang="fr-FR" dirty="0" smtClean="0"/>
            </a:br>
            <a:r>
              <a:rPr lang="fr-FR" dirty="0" smtClean="0"/>
              <a:t>LA BILANCIA DEI PAGAMENTI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82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                      </a:t>
            </a:r>
            <a:r>
              <a:rPr lang="fr-FR" dirty="0" err="1" smtClean="0"/>
              <a:t>Principali</a:t>
            </a:r>
            <a:r>
              <a:rPr lang="fr-FR" dirty="0" smtClean="0"/>
              <a:t>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finanziarie</a:t>
            </a:r>
            <a:r>
              <a:rPr lang="fr-FR" dirty="0" smtClean="0"/>
              <a:t> </a:t>
            </a:r>
            <a:r>
              <a:rPr lang="fr-FR" dirty="0" err="1" smtClean="0"/>
              <a:t>possedute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 err="1"/>
              <a:t>V</a:t>
            </a:r>
            <a:r>
              <a:rPr lang="fr-FR" dirty="0" err="1" smtClean="0"/>
              <a:t>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</a:t>
            </a:r>
            <a:r>
              <a:rPr lang="fr-FR" dirty="0" err="1" smtClean="0"/>
              <a:t>detenuta</a:t>
            </a:r>
            <a:r>
              <a:rPr lang="fr-FR" dirty="0" smtClean="0"/>
              <a:t> da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USA. </a:t>
            </a:r>
            <a:r>
              <a:rPr lang="fr-FR" dirty="0" err="1" smtClean="0"/>
              <a:t>Questa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rappresenta</a:t>
            </a:r>
            <a:r>
              <a:rPr lang="fr-FR" dirty="0" smtClean="0"/>
              <a:t> un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estero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 err="1" smtClean="0"/>
              <a:t>Depositi</a:t>
            </a:r>
            <a:r>
              <a:rPr lang="fr-FR" dirty="0" smtClean="0"/>
              <a:t> </a:t>
            </a:r>
            <a:r>
              <a:rPr lang="fr-FR" dirty="0" err="1" smtClean="0"/>
              <a:t>bancari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.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possiede</a:t>
            </a:r>
            <a:r>
              <a:rPr lang="fr-FR" dirty="0" smtClean="0"/>
              <a:t> un </a:t>
            </a:r>
            <a:r>
              <a:rPr lang="fr-FR" dirty="0" err="1" smtClean="0"/>
              <a:t>deposito</a:t>
            </a:r>
            <a:r>
              <a:rPr lang="fr-FR" dirty="0" smtClean="0"/>
              <a:t> in </a:t>
            </a:r>
            <a:r>
              <a:rPr lang="fr-FR" dirty="0" err="1" smtClean="0"/>
              <a:t>Italia</a:t>
            </a:r>
            <a:r>
              <a:rPr lang="fr-FR" dirty="0" smtClean="0"/>
              <a:t> in euro</a:t>
            </a:r>
          </a:p>
          <a:p>
            <a:pPr marL="514350" indent="-514350" algn="just">
              <a:buAutoNum type="arabicParenR"/>
            </a:pPr>
            <a:r>
              <a:rPr lang="fr-FR" dirty="0" err="1" smtClean="0"/>
              <a:t>Crediti</a:t>
            </a:r>
            <a:r>
              <a:rPr lang="fr-FR" dirty="0" smtClean="0"/>
              <a:t> verso </a:t>
            </a:r>
            <a:r>
              <a:rPr lang="fr-FR" dirty="0" err="1" smtClean="0"/>
              <a:t>residenti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. </a:t>
            </a:r>
            <a:r>
              <a:rPr lang="fr-FR" dirty="0" err="1" smtClean="0"/>
              <a:t>Un’impresa</a:t>
            </a:r>
            <a:r>
              <a:rPr lang="fr-FR" dirty="0" smtClean="0"/>
              <a:t> USA ha </a:t>
            </a:r>
            <a:r>
              <a:rPr lang="fr-FR" dirty="0" err="1" smtClean="0"/>
              <a:t>esportato</a:t>
            </a:r>
            <a:r>
              <a:rPr lang="fr-FR" dirty="0" smtClean="0"/>
              <a:t> </a:t>
            </a:r>
            <a:r>
              <a:rPr lang="fr-FR" dirty="0" err="1" smtClean="0"/>
              <a:t>vino</a:t>
            </a:r>
            <a:r>
              <a:rPr lang="fr-FR" dirty="0" smtClean="0"/>
              <a:t> in UK e il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 smtClean="0"/>
              <a:t>avverà</a:t>
            </a:r>
            <a:r>
              <a:rPr lang="fr-FR" dirty="0" smtClean="0"/>
              <a:t> fra </a:t>
            </a:r>
            <a:r>
              <a:rPr lang="fr-FR" dirty="0" err="1" smtClean="0"/>
              <a:t>tre</a:t>
            </a:r>
            <a:r>
              <a:rPr lang="fr-FR" dirty="0" smtClean="0"/>
              <a:t> </a:t>
            </a:r>
            <a:r>
              <a:rPr lang="fr-FR" dirty="0" err="1" smtClean="0"/>
              <a:t>mesi</a:t>
            </a:r>
            <a:endParaRPr lang="fr-FR" dirty="0" smtClean="0"/>
          </a:p>
          <a:p>
            <a:pPr marL="514350" indent="-514350" algn="just">
              <a:buAutoNum type="arabicParenR"/>
            </a:pPr>
            <a:r>
              <a:rPr lang="fr-FR" dirty="0" err="1" smtClean="0"/>
              <a:t>Obbligazioni</a:t>
            </a:r>
            <a:r>
              <a:rPr lang="fr-FR" dirty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acquistate</a:t>
            </a:r>
            <a:r>
              <a:rPr lang="fr-FR" dirty="0" smtClean="0"/>
              <a:t> da </a:t>
            </a:r>
            <a:r>
              <a:rPr lang="fr-FR" dirty="0" err="1" smtClean="0"/>
              <a:t>residenti</a:t>
            </a:r>
            <a:r>
              <a:rPr lang="fr-FR" dirty="0" smtClean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. Un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acquista</a:t>
            </a:r>
            <a:r>
              <a:rPr lang="fr-FR" dirty="0" smtClean="0"/>
              <a:t> </a:t>
            </a:r>
            <a:r>
              <a:rPr lang="fr-FR" dirty="0" err="1" smtClean="0"/>
              <a:t>un’obbligazione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.  </a:t>
            </a:r>
            <a:r>
              <a:rPr lang="fr-FR" dirty="0" err="1" smtClean="0"/>
              <a:t>Un’obbligazione</a:t>
            </a:r>
            <a:r>
              <a:rPr lang="fr-FR" dirty="0" smtClean="0"/>
              <a:t> è un </a:t>
            </a:r>
            <a:r>
              <a:rPr lang="fr-FR" dirty="0" err="1" smtClean="0"/>
              <a:t>titolo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dà</a:t>
            </a:r>
            <a:r>
              <a:rPr lang="fr-FR" dirty="0" smtClean="0"/>
              <a:t> il </a:t>
            </a:r>
            <a:r>
              <a:rPr lang="fr-FR" dirty="0" err="1" smtClean="0"/>
              <a:t>diritto</a:t>
            </a:r>
            <a:r>
              <a:rPr lang="fr-FR" dirty="0" smtClean="0"/>
              <a:t> ad un </a:t>
            </a:r>
            <a:r>
              <a:rPr lang="fr-FR" dirty="0" err="1" smtClean="0"/>
              <a:t>rimborso</a:t>
            </a:r>
            <a:r>
              <a:rPr lang="fr-FR" dirty="0" smtClean="0"/>
              <a:t> ad </a:t>
            </a:r>
            <a:r>
              <a:rPr lang="fr-FR" dirty="0" err="1" smtClean="0"/>
              <a:t>una</a:t>
            </a:r>
            <a:r>
              <a:rPr lang="fr-FR" dirty="0" smtClean="0"/>
              <a:t> data </a:t>
            </a:r>
            <a:r>
              <a:rPr lang="fr-FR" dirty="0" err="1" smtClean="0"/>
              <a:t>prestabilita</a:t>
            </a:r>
            <a:r>
              <a:rPr lang="fr-FR" dirty="0" smtClean="0"/>
              <a:t> più il </a:t>
            </a:r>
            <a:r>
              <a:rPr lang="fr-FR" dirty="0" err="1" smtClean="0"/>
              <a:t>versamento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interessi</a:t>
            </a:r>
            <a:r>
              <a:rPr lang="fr-FR" dirty="0" smtClean="0"/>
              <a:t>. </a:t>
            </a:r>
            <a:r>
              <a:rPr lang="fr-FR" dirty="0" err="1" smtClean="0"/>
              <a:t>Puo</a:t>
            </a:r>
            <a:r>
              <a:rPr lang="fr-FR" dirty="0" smtClean="0"/>
              <a:t>’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rivenduta</a:t>
            </a:r>
            <a:r>
              <a:rPr lang="fr-FR" dirty="0" smtClean="0"/>
              <a:t> prima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scadenza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</a:t>
            </a:r>
            <a:r>
              <a:rPr lang="fr-FR" dirty="0" err="1" smtClean="0"/>
              <a:t>obbligazionario</a:t>
            </a:r>
            <a:endParaRPr lang="fr-FR" dirty="0" smtClean="0"/>
          </a:p>
          <a:p>
            <a:pPr marL="514350" indent="-514350" algn="just">
              <a:buAutoNum type="arabicParenR"/>
            </a:pPr>
            <a:r>
              <a:rPr lang="fr-FR" dirty="0" err="1" smtClean="0"/>
              <a:t>Azioni</a:t>
            </a:r>
            <a:r>
              <a:rPr lang="fr-FR" dirty="0" smtClean="0"/>
              <a:t> di </a:t>
            </a:r>
            <a:r>
              <a:rPr lang="fr-FR" dirty="0" err="1" smtClean="0"/>
              <a:t>un’impresa</a:t>
            </a:r>
            <a:r>
              <a:rPr lang="fr-FR" dirty="0" smtClean="0"/>
              <a:t> UK </a:t>
            </a:r>
            <a:r>
              <a:rPr lang="fr-FR" dirty="0" err="1" smtClean="0"/>
              <a:t>acquistate</a:t>
            </a:r>
            <a:r>
              <a:rPr lang="fr-FR" dirty="0" smtClean="0"/>
              <a:t> da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(USA). </a:t>
            </a:r>
            <a:r>
              <a:rPr lang="fr-FR" dirty="0" err="1" smtClean="0"/>
              <a:t>Azione</a:t>
            </a:r>
            <a:r>
              <a:rPr lang="fr-FR" dirty="0" smtClean="0"/>
              <a:t>: è un </a:t>
            </a:r>
            <a:r>
              <a:rPr lang="fr-FR" dirty="0" err="1" smtClean="0"/>
              <a:t>titolo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rappresenta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quota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proprietà</a:t>
            </a:r>
            <a:r>
              <a:rPr lang="fr-FR" dirty="0" smtClean="0"/>
              <a:t> di </a:t>
            </a:r>
            <a:r>
              <a:rPr lang="fr-FR" dirty="0" err="1" smtClean="0"/>
              <a:t>un’impresa</a:t>
            </a:r>
            <a:r>
              <a:rPr lang="fr-FR" dirty="0" smtClean="0"/>
              <a:t> e </a:t>
            </a:r>
            <a:r>
              <a:rPr lang="fr-FR" dirty="0" err="1" smtClean="0"/>
              <a:t>dà</a:t>
            </a:r>
            <a:r>
              <a:rPr lang="fr-FR" dirty="0" smtClean="0"/>
              <a:t> </a:t>
            </a:r>
            <a:r>
              <a:rPr lang="fr-FR" dirty="0" err="1" smtClean="0"/>
              <a:t>diritto</a:t>
            </a:r>
            <a:r>
              <a:rPr lang="fr-FR" dirty="0" smtClean="0"/>
              <a:t> alla </a:t>
            </a:r>
            <a:r>
              <a:rPr lang="fr-FR" dirty="0" err="1" smtClean="0"/>
              <a:t>riscossione</a:t>
            </a:r>
            <a:r>
              <a:rPr lang="fr-FR" dirty="0" smtClean="0"/>
              <a:t> dei </a:t>
            </a:r>
            <a:r>
              <a:rPr lang="fr-FR" dirty="0" err="1" smtClean="0"/>
              <a:t>dividendi</a:t>
            </a:r>
            <a:r>
              <a:rPr lang="fr-FR" dirty="0" smtClean="0"/>
              <a:t>. </a:t>
            </a:r>
            <a:r>
              <a:rPr lang="fr-FR" dirty="0" err="1" smtClean="0"/>
              <a:t>Puo</a:t>
            </a:r>
            <a:r>
              <a:rPr lang="fr-FR" dirty="0" smtClean="0"/>
              <a:t>’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venduta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</a:t>
            </a:r>
            <a:r>
              <a:rPr lang="fr-FR" dirty="0" err="1" smtClean="0"/>
              <a:t>azionario</a:t>
            </a:r>
            <a:endParaRPr lang="fr-FR" dirty="0" smtClean="0"/>
          </a:p>
          <a:p>
            <a:pPr marL="514350" indent="-514350" algn="just">
              <a:buAutoNum type="arabicParenR"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989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 </a:t>
            </a:r>
            <a:r>
              <a:rPr lang="fr-FR" dirty="0" err="1" smtClean="0"/>
              <a:t>Principali</a:t>
            </a:r>
            <a:r>
              <a:rPr lang="fr-FR" dirty="0" smtClean="0"/>
              <a:t> </a:t>
            </a:r>
            <a:r>
              <a:rPr lang="fr-FR" dirty="0" err="1"/>
              <a:t>attività</a:t>
            </a:r>
            <a:r>
              <a:rPr lang="fr-FR" dirty="0"/>
              <a:t> </a:t>
            </a:r>
            <a:r>
              <a:rPr lang="fr-FR" dirty="0" err="1"/>
              <a:t>finanziarie</a:t>
            </a:r>
            <a:r>
              <a:rPr lang="fr-FR" dirty="0"/>
              <a:t> </a:t>
            </a:r>
            <a:r>
              <a:rPr lang="fr-FR" dirty="0" err="1" smtClean="0"/>
              <a:t>detenute</a:t>
            </a:r>
            <a:r>
              <a:rPr lang="fr-FR" dirty="0" smtClean="0"/>
              <a:t> da </a:t>
            </a:r>
            <a:r>
              <a:rPr lang="fr-FR" dirty="0" err="1" smtClean="0"/>
              <a:t>residenti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all’interno</a:t>
            </a:r>
            <a:r>
              <a:rPr lang="fr-FR" dirty="0" smtClean="0"/>
              <a:t>      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(USA)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detenuti</a:t>
            </a:r>
            <a:r>
              <a:rPr lang="fr-FR" dirty="0" smtClean="0"/>
              <a:t> da </a:t>
            </a:r>
            <a:r>
              <a:rPr lang="fr-FR" dirty="0" err="1" smtClean="0"/>
              <a:t>stranieri</a:t>
            </a:r>
            <a:r>
              <a:rPr lang="fr-FR" dirty="0" smtClean="0"/>
              <a:t>. </a:t>
            </a:r>
            <a:r>
              <a:rPr lang="fr-FR" dirty="0" err="1"/>
              <a:t>Questa</a:t>
            </a:r>
            <a:r>
              <a:rPr lang="fr-FR" dirty="0"/>
              <a:t> </a:t>
            </a:r>
            <a:r>
              <a:rPr lang="fr-FR" dirty="0" err="1"/>
              <a:t>valuta</a:t>
            </a:r>
            <a:r>
              <a:rPr lang="fr-FR" dirty="0"/>
              <a:t> </a:t>
            </a:r>
            <a:r>
              <a:rPr lang="fr-FR" dirty="0" err="1"/>
              <a:t>rappresenta</a:t>
            </a:r>
            <a:r>
              <a:rPr lang="fr-FR" dirty="0"/>
              <a:t> un </a:t>
            </a:r>
            <a:r>
              <a:rPr lang="fr-FR" dirty="0" err="1"/>
              <a:t>credito</a:t>
            </a:r>
            <a:r>
              <a:rPr lang="fr-FR" dirty="0"/>
              <a:t> </a:t>
            </a:r>
            <a:r>
              <a:rPr lang="fr-FR" dirty="0" err="1"/>
              <a:t>nei</a:t>
            </a:r>
            <a:r>
              <a:rPr lang="fr-FR" dirty="0"/>
              <a:t> </a:t>
            </a:r>
            <a:r>
              <a:rPr lang="fr-FR" dirty="0" err="1"/>
              <a:t>confronti</a:t>
            </a:r>
            <a:r>
              <a:rPr lang="fr-FR" dirty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 err="1"/>
              <a:t>Depositi</a:t>
            </a:r>
            <a:r>
              <a:rPr lang="fr-FR" dirty="0"/>
              <a:t> </a:t>
            </a:r>
            <a:r>
              <a:rPr lang="fr-FR" dirty="0" err="1"/>
              <a:t>bancari</a:t>
            </a:r>
            <a:r>
              <a:rPr lang="fr-FR" dirty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USA. Un </a:t>
            </a:r>
            <a:r>
              <a:rPr lang="fr-FR" dirty="0" err="1"/>
              <a:t>residente</a:t>
            </a:r>
            <a:r>
              <a:rPr lang="fr-FR" dirty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/>
              <a:t>possiede</a:t>
            </a:r>
            <a:r>
              <a:rPr lang="fr-FR" dirty="0"/>
              <a:t> un </a:t>
            </a:r>
            <a:r>
              <a:rPr lang="fr-FR" dirty="0" err="1"/>
              <a:t>deposito</a:t>
            </a:r>
            <a:r>
              <a:rPr lang="fr-FR" dirty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in </a:t>
            </a:r>
            <a:r>
              <a:rPr lang="fr-FR" dirty="0" err="1" smtClean="0"/>
              <a:t>dollari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 err="1"/>
              <a:t>Crediti</a:t>
            </a:r>
            <a:r>
              <a:rPr lang="fr-FR" dirty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verso </a:t>
            </a:r>
            <a:r>
              <a:rPr lang="fr-FR" dirty="0" err="1"/>
              <a:t>residenti</a:t>
            </a:r>
            <a:r>
              <a:rPr lang="fr-FR" dirty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. </a:t>
            </a:r>
            <a:r>
              <a:rPr lang="fr-FR" dirty="0" err="1"/>
              <a:t>Un’impresa</a:t>
            </a:r>
            <a:r>
              <a:rPr lang="fr-FR" dirty="0"/>
              <a:t> </a:t>
            </a:r>
            <a:r>
              <a:rPr lang="fr-FR" dirty="0" smtClean="0"/>
              <a:t>UK </a:t>
            </a:r>
            <a:r>
              <a:rPr lang="fr-FR" dirty="0"/>
              <a:t>ha </a:t>
            </a:r>
            <a:r>
              <a:rPr lang="fr-FR" dirty="0" err="1"/>
              <a:t>esportato</a:t>
            </a:r>
            <a:r>
              <a:rPr lang="fr-FR" dirty="0"/>
              <a:t> </a:t>
            </a:r>
            <a:r>
              <a:rPr lang="fr-FR" dirty="0" smtClean="0"/>
              <a:t>carne </a:t>
            </a:r>
            <a:r>
              <a:rPr lang="fr-FR" dirty="0" err="1" smtClean="0"/>
              <a:t>negli</a:t>
            </a:r>
            <a:r>
              <a:rPr lang="fr-FR" dirty="0" smtClean="0"/>
              <a:t> USA e </a:t>
            </a:r>
            <a:r>
              <a:rPr lang="fr-FR" dirty="0"/>
              <a:t>il </a:t>
            </a:r>
            <a:r>
              <a:rPr lang="fr-FR" dirty="0" err="1"/>
              <a:t>pagamento</a:t>
            </a:r>
            <a:r>
              <a:rPr lang="fr-FR" dirty="0"/>
              <a:t> </a:t>
            </a:r>
            <a:r>
              <a:rPr lang="fr-FR" dirty="0" err="1"/>
              <a:t>avverà</a:t>
            </a:r>
            <a:r>
              <a:rPr lang="fr-FR" dirty="0"/>
              <a:t> fra </a:t>
            </a:r>
            <a:r>
              <a:rPr lang="fr-FR" dirty="0" err="1"/>
              <a:t>tre</a:t>
            </a:r>
            <a:r>
              <a:rPr lang="fr-FR" dirty="0"/>
              <a:t> </a:t>
            </a:r>
            <a:r>
              <a:rPr lang="fr-FR" dirty="0" err="1"/>
              <a:t>mesi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 err="1"/>
              <a:t>Obbligazioni</a:t>
            </a:r>
            <a:r>
              <a:rPr lang="fr-FR" dirty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 </a:t>
            </a:r>
            <a:r>
              <a:rPr lang="fr-FR" dirty="0" err="1"/>
              <a:t>acquistate</a:t>
            </a:r>
            <a:r>
              <a:rPr lang="fr-FR" dirty="0"/>
              <a:t> da </a:t>
            </a:r>
            <a:r>
              <a:rPr lang="fr-FR" dirty="0" err="1"/>
              <a:t>residenti</a:t>
            </a:r>
            <a:r>
              <a:rPr lang="fr-FR" dirty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. </a:t>
            </a:r>
            <a:r>
              <a:rPr lang="fr-FR" dirty="0"/>
              <a:t>Un 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/>
              <a:t>acquista</a:t>
            </a:r>
            <a:r>
              <a:rPr lang="fr-FR" dirty="0"/>
              <a:t> </a:t>
            </a:r>
            <a:r>
              <a:rPr lang="fr-FR" dirty="0" err="1"/>
              <a:t>un’obbligazione</a:t>
            </a:r>
            <a:r>
              <a:rPr lang="fr-FR" dirty="0"/>
              <a:t> </a:t>
            </a:r>
            <a:r>
              <a:rPr lang="fr-FR" dirty="0" smtClean="0"/>
              <a:t>americana.  </a:t>
            </a:r>
            <a:r>
              <a:rPr lang="fr-FR" dirty="0" err="1" smtClean="0"/>
              <a:t>Egli</a:t>
            </a:r>
            <a:r>
              <a:rPr lang="fr-FR" dirty="0" smtClean="0"/>
              <a:t> </a:t>
            </a:r>
            <a:r>
              <a:rPr lang="fr-FR" dirty="0" err="1" smtClean="0"/>
              <a:t>possiede</a:t>
            </a:r>
            <a:r>
              <a:rPr lang="fr-FR" dirty="0" smtClean="0"/>
              <a:t> un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</a:t>
            </a:r>
            <a:endParaRPr lang="fr-FR" dirty="0"/>
          </a:p>
          <a:p>
            <a:pPr marL="514350" indent="-514350" algn="just">
              <a:buAutoNum type="arabicParenR"/>
            </a:pPr>
            <a:r>
              <a:rPr lang="fr-FR" dirty="0" err="1"/>
              <a:t>Azioni</a:t>
            </a:r>
            <a:r>
              <a:rPr lang="fr-FR" dirty="0"/>
              <a:t> di </a:t>
            </a:r>
            <a:r>
              <a:rPr lang="fr-FR" dirty="0" err="1"/>
              <a:t>un’impresa</a:t>
            </a:r>
            <a:r>
              <a:rPr lang="fr-FR" dirty="0"/>
              <a:t> </a:t>
            </a:r>
            <a:r>
              <a:rPr lang="fr-FR" dirty="0" smtClean="0"/>
              <a:t>USA </a:t>
            </a:r>
            <a:r>
              <a:rPr lang="fr-FR" dirty="0" err="1"/>
              <a:t>acquistate</a:t>
            </a:r>
            <a:r>
              <a:rPr lang="fr-FR" dirty="0"/>
              <a:t> da un </a:t>
            </a:r>
            <a:r>
              <a:rPr lang="fr-FR" dirty="0" err="1"/>
              <a:t>residente</a:t>
            </a:r>
            <a:r>
              <a:rPr lang="fr-FR" dirty="0"/>
              <a:t> </a:t>
            </a:r>
            <a:r>
              <a:rPr lang="fr-FR" dirty="0" err="1" smtClean="0"/>
              <a:t>estero</a:t>
            </a:r>
            <a:r>
              <a:rPr lang="fr-FR" dirty="0" smtClean="0"/>
              <a:t>. Il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estero</a:t>
            </a:r>
            <a:r>
              <a:rPr lang="fr-FR" dirty="0" smtClean="0"/>
              <a:t> </a:t>
            </a:r>
            <a:r>
              <a:rPr lang="fr-FR" dirty="0" err="1" smtClean="0"/>
              <a:t>possiede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quota di </a:t>
            </a:r>
            <a:r>
              <a:rPr lang="fr-FR" dirty="0" err="1" smtClean="0"/>
              <a:t>proprietà</a:t>
            </a:r>
            <a:r>
              <a:rPr lang="fr-FR" dirty="0" smtClean="0"/>
              <a:t> di </a:t>
            </a:r>
            <a:r>
              <a:rPr lang="fr-FR" dirty="0" err="1" smtClean="0"/>
              <a:t>un’impresa</a:t>
            </a:r>
            <a:r>
              <a:rPr lang="fr-FR" dirty="0" smtClean="0"/>
              <a:t> americana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882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Con la </a:t>
            </a:r>
            <a:r>
              <a:rPr lang="fr-FR" b="1" dirty="0" err="1" smtClean="0"/>
              <a:t>contabilità</a:t>
            </a:r>
            <a:r>
              <a:rPr lang="fr-FR" b="1" dirty="0" smtClean="0"/>
              <a:t> in partita </a:t>
            </a:r>
            <a:r>
              <a:rPr lang="fr-FR" b="1" dirty="0" err="1" smtClean="0"/>
              <a:t>doppia</a:t>
            </a:r>
            <a:r>
              <a:rPr lang="fr-FR" dirty="0" smtClean="0"/>
              <a:t>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transazione</a:t>
            </a:r>
            <a:r>
              <a:rPr lang="fr-FR" dirty="0" smtClean="0"/>
              <a:t>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registrata</a:t>
            </a:r>
            <a:r>
              <a:rPr lang="fr-FR" dirty="0" smtClean="0"/>
              <a:t> due volte, </a:t>
            </a:r>
            <a:r>
              <a:rPr lang="fr-FR" dirty="0" err="1" smtClean="0"/>
              <a:t>una</a:t>
            </a:r>
            <a:r>
              <a:rPr lang="fr-FR" dirty="0" smtClean="0"/>
              <a:t> volta come </a:t>
            </a:r>
            <a:r>
              <a:rPr lang="fr-FR" dirty="0" err="1" smtClean="0"/>
              <a:t>credito</a:t>
            </a:r>
            <a:r>
              <a:rPr lang="fr-FR" dirty="0" smtClean="0"/>
              <a:t> e </a:t>
            </a:r>
            <a:r>
              <a:rPr lang="fr-FR" dirty="0" err="1" smtClean="0"/>
              <a:t>una</a:t>
            </a:r>
            <a:r>
              <a:rPr lang="fr-FR" dirty="0" smtClean="0"/>
              <a:t> volta come </a:t>
            </a:r>
            <a:r>
              <a:rPr lang="fr-FR" dirty="0" err="1" smtClean="0"/>
              <a:t>debito</a:t>
            </a:r>
            <a:r>
              <a:rPr lang="fr-FR" dirty="0" smtClean="0"/>
              <a:t>, per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stesso</a:t>
            </a:r>
            <a:r>
              <a:rPr lang="fr-FR" dirty="0" smtClean="0"/>
              <a:t> </a:t>
            </a:r>
            <a:r>
              <a:rPr lang="fr-FR" dirty="0" err="1" smtClean="0"/>
              <a:t>importo</a:t>
            </a:r>
            <a:r>
              <a:rPr lang="fr-FR" dirty="0" smtClean="0"/>
              <a:t>: si vende </a:t>
            </a:r>
            <a:r>
              <a:rPr lang="fr-FR" dirty="0" err="1" smtClean="0"/>
              <a:t>qualcosa</a:t>
            </a:r>
            <a:r>
              <a:rPr lang="fr-FR" dirty="0" smtClean="0"/>
              <a:t> e si </a:t>
            </a:r>
            <a:r>
              <a:rPr lang="fr-FR" dirty="0" err="1" smtClean="0"/>
              <a:t>riceve</a:t>
            </a:r>
            <a:r>
              <a:rPr lang="fr-FR" dirty="0" smtClean="0"/>
              <a:t> in </a:t>
            </a:r>
            <a:r>
              <a:rPr lang="fr-FR" dirty="0" err="1" smtClean="0"/>
              <a:t>corrispettivo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, si </a:t>
            </a:r>
            <a:r>
              <a:rPr lang="fr-FR" dirty="0" err="1" smtClean="0"/>
              <a:t>compra</a:t>
            </a:r>
            <a:r>
              <a:rPr lang="fr-FR" dirty="0" smtClean="0"/>
              <a:t> </a:t>
            </a:r>
            <a:r>
              <a:rPr lang="fr-FR" dirty="0" err="1" smtClean="0"/>
              <a:t>qualcosa</a:t>
            </a:r>
            <a:r>
              <a:rPr lang="fr-FR" dirty="0" smtClean="0"/>
              <a:t> e si </a:t>
            </a:r>
            <a:r>
              <a:rPr lang="fr-FR" dirty="0" err="1" smtClean="0"/>
              <a:t>effettua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 come </a:t>
            </a:r>
            <a:r>
              <a:rPr lang="fr-FR" dirty="0" err="1" smtClean="0"/>
              <a:t>corrispettivo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vendita</a:t>
            </a:r>
            <a:r>
              <a:rPr lang="fr-FR" dirty="0" smtClean="0"/>
              <a:t> di un bene o </a:t>
            </a:r>
            <a:r>
              <a:rPr lang="fr-FR" dirty="0" err="1" smtClean="0"/>
              <a:t>servizio</a:t>
            </a:r>
            <a:r>
              <a:rPr lang="fr-FR" dirty="0" smtClean="0"/>
              <a:t> è </a:t>
            </a:r>
            <a:r>
              <a:rPr lang="fr-FR" dirty="0" err="1" smtClean="0"/>
              <a:t>registrata</a:t>
            </a:r>
            <a:r>
              <a:rPr lang="fr-FR" dirty="0" smtClean="0"/>
              <a:t> come </a:t>
            </a:r>
            <a:r>
              <a:rPr lang="fr-FR" dirty="0" err="1" smtClean="0"/>
              <a:t>esportazione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come </a:t>
            </a:r>
            <a:r>
              <a:rPr lang="fr-FR" dirty="0" err="1" smtClean="0"/>
              <a:t>credito</a:t>
            </a:r>
            <a:r>
              <a:rPr lang="fr-FR" dirty="0" smtClean="0"/>
              <a:t> col segno +. Il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 smtClean="0"/>
              <a:t>corrispondente</a:t>
            </a:r>
            <a:r>
              <a:rPr lang="fr-FR" dirty="0" smtClean="0"/>
              <a:t> è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deflusso</a:t>
            </a:r>
            <a:r>
              <a:rPr lang="fr-FR" dirty="0" smtClean="0"/>
              <a:t> di capitale, </a:t>
            </a:r>
            <a:r>
              <a:rPr lang="fr-FR" dirty="0" err="1" smtClean="0"/>
              <a:t>ossia</a:t>
            </a:r>
            <a:r>
              <a:rPr lang="fr-FR" dirty="0" smtClean="0"/>
              <a:t> come </a:t>
            </a:r>
            <a:r>
              <a:rPr lang="fr-FR" dirty="0" err="1" smtClean="0"/>
              <a:t>debito</a:t>
            </a:r>
            <a:r>
              <a:rPr lang="fr-FR" dirty="0" smtClean="0"/>
              <a:t> col segno -</a:t>
            </a:r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acquisto</a:t>
            </a:r>
            <a:r>
              <a:rPr lang="fr-FR" dirty="0" smtClean="0"/>
              <a:t> di un bene o </a:t>
            </a:r>
            <a:r>
              <a:rPr lang="fr-FR" dirty="0" err="1" smtClean="0"/>
              <a:t>servizio</a:t>
            </a:r>
            <a:r>
              <a:rPr lang="fr-FR" dirty="0" smtClean="0"/>
              <a:t> è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importazione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come </a:t>
            </a:r>
            <a:r>
              <a:rPr lang="fr-FR" dirty="0" err="1" smtClean="0"/>
              <a:t>debito</a:t>
            </a:r>
            <a:r>
              <a:rPr lang="fr-FR" dirty="0" smtClean="0"/>
              <a:t> col segno -. Il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 smtClean="0"/>
              <a:t>effettuato</a:t>
            </a:r>
            <a:r>
              <a:rPr lang="fr-FR" dirty="0" smtClean="0"/>
              <a:t> è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afflusso</a:t>
            </a:r>
            <a:r>
              <a:rPr lang="fr-FR" dirty="0" smtClean="0"/>
              <a:t> di capitale, </a:t>
            </a:r>
            <a:r>
              <a:rPr lang="fr-FR" dirty="0" err="1" smtClean="0"/>
              <a:t>ossia</a:t>
            </a:r>
            <a:r>
              <a:rPr lang="fr-FR" dirty="0" smtClean="0"/>
              <a:t> come </a:t>
            </a:r>
            <a:r>
              <a:rPr lang="fr-FR" dirty="0" err="1" smtClean="0"/>
              <a:t>credito</a:t>
            </a:r>
            <a:r>
              <a:rPr lang="fr-FR" dirty="0" smtClean="0"/>
              <a:t> col segno +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25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chiameremo</a:t>
            </a:r>
            <a:r>
              <a:rPr lang="fr-FR" dirty="0" smtClean="0"/>
              <a:t> </a:t>
            </a:r>
            <a:r>
              <a:rPr lang="fr-FR" dirty="0" err="1" smtClean="0"/>
              <a:t>domestico</a:t>
            </a:r>
            <a:r>
              <a:rPr lang="fr-FR" dirty="0" smtClean="0"/>
              <a:t> </a:t>
            </a:r>
            <a:r>
              <a:rPr lang="fr-FR" dirty="0" err="1" smtClean="0"/>
              <a:t>siano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USA.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significa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 </a:t>
            </a:r>
            <a:r>
              <a:rPr lang="fr-FR" dirty="0" err="1" smtClean="0"/>
              <a:t>residenti</a:t>
            </a:r>
            <a:r>
              <a:rPr lang="fr-FR" dirty="0" smtClean="0"/>
              <a:t> </a:t>
            </a:r>
            <a:r>
              <a:rPr lang="fr-FR" dirty="0" err="1" smtClean="0"/>
              <a:t>domestici</a:t>
            </a:r>
            <a:r>
              <a:rPr lang="fr-FR" dirty="0" smtClean="0"/>
              <a:t> sono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mentre</a:t>
            </a:r>
            <a:r>
              <a:rPr lang="fr-FR" dirty="0" smtClean="0"/>
              <a:t> </a:t>
            </a:r>
            <a:r>
              <a:rPr lang="fr-FR" dirty="0" err="1" smtClean="0"/>
              <a:t>quelli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sono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abitanti</a:t>
            </a:r>
            <a:r>
              <a:rPr lang="fr-FR" dirty="0" smtClean="0"/>
              <a:t>, le </a:t>
            </a:r>
            <a:r>
              <a:rPr lang="fr-FR" dirty="0" err="1" smtClean="0"/>
              <a:t>imprese</a:t>
            </a:r>
            <a:r>
              <a:rPr lang="fr-FR" dirty="0" smtClean="0"/>
              <a:t> e le </a:t>
            </a:r>
            <a:r>
              <a:rPr lang="fr-FR" dirty="0" err="1" smtClean="0"/>
              <a:t>pubbliche</a:t>
            </a:r>
            <a:r>
              <a:rPr lang="fr-FR" dirty="0" smtClean="0"/>
              <a:t> </a:t>
            </a:r>
            <a:r>
              <a:rPr lang="fr-FR" dirty="0" err="1" smtClean="0"/>
              <a:t>amministrazioni</a:t>
            </a:r>
            <a:r>
              <a:rPr lang="fr-FR" dirty="0" smtClean="0"/>
              <a:t> (</a:t>
            </a:r>
            <a:r>
              <a:rPr lang="fr-FR" dirty="0" err="1" smtClean="0"/>
              <a:t>esempio</a:t>
            </a:r>
            <a:r>
              <a:rPr lang="fr-FR" dirty="0" smtClean="0"/>
              <a:t>: </a:t>
            </a:r>
            <a:r>
              <a:rPr lang="fr-FR" dirty="0" err="1" smtClean="0"/>
              <a:t>governi</a:t>
            </a:r>
            <a:r>
              <a:rPr lang="fr-FR" dirty="0" smtClean="0"/>
              <a:t>) di tutti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endParaRPr lang="fr-FR" dirty="0" smtClean="0"/>
          </a:p>
          <a:p>
            <a:pPr algn="just"/>
            <a:r>
              <a:rPr lang="fr-FR" dirty="0" smtClean="0"/>
              <a:t>A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proposito</a:t>
            </a:r>
            <a:r>
              <a:rPr lang="fr-FR" dirty="0" smtClean="0"/>
              <a:t> la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domestica</a:t>
            </a:r>
            <a:r>
              <a:rPr lang="fr-FR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rappresentata</a:t>
            </a:r>
            <a:r>
              <a:rPr lang="fr-FR" dirty="0" smtClean="0"/>
              <a:t> dal </a:t>
            </a:r>
            <a:r>
              <a:rPr lang="fr-FR" dirty="0" err="1" smtClean="0"/>
              <a:t>dollaro</a:t>
            </a:r>
            <a:r>
              <a:rPr lang="fr-FR" dirty="0" smtClean="0"/>
              <a:t>, </a:t>
            </a:r>
            <a:r>
              <a:rPr lang="fr-FR" dirty="0" err="1" smtClean="0"/>
              <a:t>mentre</a:t>
            </a:r>
            <a:r>
              <a:rPr lang="fr-FR" dirty="0" smtClean="0"/>
              <a:t> quelle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saranno</a:t>
            </a:r>
            <a:r>
              <a:rPr lang="fr-FR" dirty="0" smtClean="0"/>
              <a:t> quelle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corso </a:t>
            </a:r>
            <a:r>
              <a:rPr lang="fr-FR" dirty="0" err="1" smtClean="0"/>
              <a:t>legale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744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Esempio</a:t>
            </a:r>
            <a:r>
              <a:rPr lang="fr-FR" dirty="0" smtClean="0"/>
              <a:t> 1. </a:t>
            </a:r>
            <a:r>
              <a:rPr lang="fr-FR" dirty="0" err="1" smtClean="0"/>
              <a:t>Un’impresa</a:t>
            </a:r>
            <a:r>
              <a:rPr lang="fr-FR" dirty="0" smtClean="0"/>
              <a:t> americana </a:t>
            </a:r>
            <a:r>
              <a:rPr lang="fr-FR" dirty="0" err="1" smtClean="0"/>
              <a:t>esporta</a:t>
            </a:r>
            <a:r>
              <a:rPr lang="fr-FR" dirty="0" smtClean="0"/>
              <a:t> 500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 da </a:t>
            </a:r>
            <a:r>
              <a:rPr lang="fr-FR" dirty="0" err="1" smtClean="0"/>
              <a:t>pagarsi</a:t>
            </a:r>
            <a:r>
              <a:rPr lang="fr-FR" dirty="0" smtClean="0"/>
              <a:t> </a:t>
            </a:r>
            <a:r>
              <a:rPr lang="fr-FR" dirty="0" err="1" smtClean="0"/>
              <a:t>entro</a:t>
            </a:r>
            <a:r>
              <a:rPr lang="fr-FR" dirty="0" smtClean="0"/>
              <a:t> </a:t>
            </a:r>
            <a:r>
              <a:rPr lang="fr-FR" dirty="0" err="1" smtClean="0"/>
              <a:t>tre</a:t>
            </a:r>
            <a:r>
              <a:rPr lang="fr-FR" dirty="0" smtClean="0"/>
              <a:t> </a:t>
            </a:r>
            <a:r>
              <a:rPr lang="fr-FR" dirty="0" err="1" smtClean="0"/>
              <a:t>mesi</a:t>
            </a:r>
            <a:r>
              <a:rPr lang="fr-FR" dirty="0" smtClean="0"/>
              <a:t>. I 500 </a:t>
            </a:r>
            <a:r>
              <a:rPr lang="fr-FR" dirty="0" err="1" smtClean="0"/>
              <a:t>dollari</a:t>
            </a:r>
            <a:r>
              <a:rPr lang="fr-FR" dirty="0" smtClean="0"/>
              <a:t> di </a:t>
            </a:r>
            <a:r>
              <a:rPr lang="fr-FR" dirty="0" err="1" smtClean="0"/>
              <a:t>esportazione</a:t>
            </a:r>
            <a:r>
              <a:rPr lang="fr-FR" dirty="0" smtClean="0"/>
              <a:t> sono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vendita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da </a:t>
            </a:r>
            <a:r>
              <a:rPr lang="fr-FR" dirty="0" err="1" smtClean="0"/>
              <a:t>registrare</a:t>
            </a:r>
            <a:r>
              <a:rPr lang="fr-FR" dirty="0" smtClean="0"/>
              <a:t> col segno + fra 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 err="1" smtClean="0"/>
              <a:t>mentre</a:t>
            </a:r>
            <a:r>
              <a:rPr lang="fr-FR" dirty="0" smtClean="0"/>
              <a:t> il </a:t>
            </a:r>
            <a:r>
              <a:rPr lang="fr-FR" dirty="0" err="1" smtClean="0"/>
              <a:t>pagamento</a:t>
            </a:r>
            <a:r>
              <a:rPr lang="fr-FR" dirty="0" smtClean="0"/>
              <a:t> in </a:t>
            </a:r>
            <a:r>
              <a:rPr lang="fr-FR" dirty="0" err="1" smtClean="0"/>
              <a:t>sé</a:t>
            </a:r>
            <a:r>
              <a:rPr lang="fr-FR" dirty="0" smtClean="0"/>
              <a:t> è </a:t>
            </a:r>
            <a:r>
              <a:rPr lang="fr-FR" dirty="0" err="1" smtClean="0"/>
              <a:t>registrato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movimenti</a:t>
            </a:r>
            <a:r>
              <a:rPr lang="fr-FR" dirty="0" smtClean="0"/>
              <a:t> di capitale come un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poiché</a:t>
            </a:r>
            <a:r>
              <a:rPr lang="fr-FR" dirty="0" smtClean="0"/>
              <a:t> </a:t>
            </a:r>
            <a:r>
              <a:rPr lang="fr-FR" dirty="0" err="1" smtClean="0"/>
              <a:t>costituisce</a:t>
            </a:r>
            <a:r>
              <a:rPr lang="fr-FR" dirty="0" smtClean="0"/>
              <a:t> un </a:t>
            </a:r>
            <a:r>
              <a:rPr lang="fr-FR" dirty="0" err="1" smtClean="0"/>
              <a:t>uscita</a:t>
            </a:r>
            <a:r>
              <a:rPr lang="fr-FR" dirty="0" smtClean="0"/>
              <a:t> di capitale </a:t>
            </a:r>
            <a:r>
              <a:rPr lang="fr-FR" dirty="0" err="1" smtClean="0"/>
              <a:t>dagli</a:t>
            </a:r>
            <a:r>
              <a:rPr lang="fr-FR" dirty="0" smtClean="0"/>
              <a:t> USA. In </a:t>
            </a:r>
            <a:r>
              <a:rPr lang="fr-FR" dirty="0" err="1" smtClean="0"/>
              <a:t>altre</a:t>
            </a:r>
            <a:r>
              <a:rPr lang="fr-FR" dirty="0" smtClean="0"/>
              <a:t> parole le </a:t>
            </a:r>
            <a:r>
              <a:rPr lang="fr-FR" dirty="0" err="1" smtClean="0"/>
              <a:t>attività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 </a:t>
            </a:r>
            <a:r>
              <a:rPr lang="fr-FR" dirty="0" err="1" smtClean="0"/>
              <a:t>aumentano</a:t>
            </a:r>
            <a:r>
              <a:rPr lang="fr-FR" dirty="0" smtClean="0"/>
              <a:t>, in quanto </a:t>
            </a:r>
            <a:r>
              <a:rPr lang="fr-FR" dirty="0" err="1" smtClean="0"/>
              <a:t>gli</a:t>
            </a:r>
            <a:r>
              <a:rPr lang="fr-FR" dirty="0" smtClean="0"/>
              <a:t> USA </a:t>
            </a:r>
            <a:r>
              <a:rPr lang="fr-FR" dirty="0" err="1" smtClean="0"/>
              <a:t>hanno</a:t>
            </a:r>
            <a:r>
              <a:rPr lang="fr-FR" dirty="0" smtClean="0"/>
              <a:t> un </a:t>
            </a:r>
            <a:r>
              <a:rPr lang="fr-FR" dirty="0" err="1" smtClean="0"/>
              <a:t>un</a:t>
            </a:r>
            <a:r>
              <a:rPr lang="fr-FR" dirty="0" smtClean="0"/>
              <a:t> </a:t>
            </a:r>
            <a:r>
              <a:rPr lang="fr-FR" dirty="0" err="1" smtClean="0"/>
              <a:t>nuovo</a:t>
            </a:r>
            <a:r>
              <a:rPr lang="fr-FR" dirty="0" smtClean="0"/>
              <a:t>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dell’estero</a:t>
            </a:r>
            <a:r>
              <a:rPr lang="fr-FR" dirty="0" smtClean="0"/>
              <a:t> (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dilazionato</a:t>
            </a:r>
            <a:r>
              <a:rPr lang="fr-FR" dirty="0" smtClean="0"/>
              <a:t> il </a:t>
            </a:r>
            <a:r>
              <a:rPr lang="fr-FR" dirty="0" err="1" smtClean="0"/>
              <a:t>pagamento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75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417466"/>
              </p:ext>
            </p:extLst>
          </p:nvPr>
        </p:nvGraphicFramePr>
        <p:xfrm>
          <a:off x="457200" y="1600200"/>
          <a:ext cx="82296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Esportazioni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beni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Deflussi</a:t>
                      </a:r>
                      <a:r>
                        <a:rPr lang="fr-FR" dirty="0" smtClean="0"/>
                        <a:t> di capitale (</a:t>
                      </a:r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americani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confronti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residenti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esteri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462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err="1" smtClean="0"/>
              <a:t>Esempio</a:t>
            </a:r>
            <a:r>
              <a:rPr lang="fr-FR" dirty="0" smtClean="0"/>
              <a:t> 2.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si </a:t>
            </a:r>
            <a:r>
              <a:rPr lang="fr-FR" dirty="0" err="1" smtClean="0"/>
              <a:t>reca</a:t>
            </a:r>
            <a:r>
              <a:rPr lang="fr-FR" dirty="0" smtClean="0"/>
              <a:t> a </a:t>
            </a:r>
            <a:r>
              <a:rPr lang="fr-FR" dirty="0" err="1" smtClean="0"/>
              <a:t>Londra</a:t>
            </a:r>
            <a:r>
              <a:rPr lang="fr-FR" dirty="0" smtClean="0"/>
              <a:t> e </a:t>
            </a:r>
            <a:r>
              <a:rPr lang="fr-FR" dirty="0" err="1" smtClean="0"/>
              <a:t>spende</a:t>
            </a:r>
            <a:r>
              <a:rPr lang="fr-FR" dirty="0" smtClean="0"/>
              <a:t> $ 200 in </a:t>
            </a:r>
            <a:r>
              <a:rPr lang="fr-FR" dirty="0" err="1" smtClean="0"/>
              <a:t>alberghi</a:t>
            </a:r>
            <a:r>
              <a:rPr lang="fr-FR" dirty="0" smtClean="0"/>
              <a:t>, </a:t>
            </a:r>
            <a:r>
              <a:rPr lang="fr-FR" dirty="0" err="1" smtClean="0"/>
              <a:t>ristoranti</a:t>
            </a:r>
            <a:r>
              <a:rPr lang="fr-FR" dirty="0" smtClean="0"/>
              <a:t>, souvenirs, etc. </a:t>
            </a:r>
            <a:r>
              <a:rPr lang="fr-FR" dirty="0" err="1" smtClean="0"/>
              <a:t>Egli</a:t>
            </a:r>
            <a:r>
              <a:rPr lang="fr-FR" dirty="0" smtClean="0"/>
              <a:t> </a:t>
            </a:r>
            <a:r>
              <a:rPr lang="fr-FR" dirty="0" err="1" smtClean="0"/>
              <a:t>dunque</a:t>
            </a:r>
            <a:r>
              <a:rPr lang="fr-FR" dirty="0" smtClean="0"/>
              <a:t> </a:t>
            </a:r>
            <a:r>
              <a:rPr lang="fr-FR" dirty="0" err="1" smtClean="0"/>
              <a:t>acquista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ossia</a:t>
            </a:r>
            <a:r>
              <a:rPr lang="fr-FR" dirty="0" smtClean="0"/>
              <a:t> importa.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tali</a:t>
            </a:r>
            <a:r>
              <a:rPr lang="fr-FR" dirty="0" smtClean="0"/>
              <a:t> </a:t>
            </a:r>
            <a:r>
              <a:rPr lang="fr-FR" dirty="0" err="1" smtClean="0"/>
              <a:t>importazioni</a:t>
            </a:r>
            <a:r>
              <a:rPr lang="fr-FR" dirty="0" smtClean="0"/>
              <a:t> sono </a:t>
            </a:r>
            <a:r>
              <a:rPr lang="fr-FR" dirty="0" err="1" smtClean="0"/>
              <a:t>registrate</a:t>
            </a:r>
            <a:r>
              <a:rPr lang="fr-FR" dirty="0" smtClean="0"/>
              <a:t> per  $ 200 </a:t>
            </a:r>
            <a:r>
              <a:rPr lang="fr-FR" dirty="0" err="1" smtClean="0"/>
              <a:t>nella</a:t>
            </a:r>
            <a:r>
              <a:rPr lang="fr-FR" dirty="0" smtClean="0"/>
              <a:t> voce </a:t>
            </a:r>
            <a:r>
              <a:rPr lang="fr-FR" dirty="0" err="1" smtClean="0"/>
              <a:t>debiti</a:t>
            </a:r>
            <a:r>
              <a:rPr lang="fr-FR" dirty="0" smtClean="0"/>
              <a:t>, col segno -. Se il turista </a:t>
            </a:r>
            <a:r>
              <a:rPr lang="fr-FR" dirty="0" err="1" smtClean="0"/>
              <a:t>paga</a:t>
            </a:r>
            <a:r>
              <a:rPr lang="fr-FR" dirty="0" smtClean="0"/>
              <a:t> in </a:t>
            </a:r>
            <a:r>
              <a:rPr lang="fr-FR" dirty="0" err="1" smtClean="0"/>
              <a:t>dollari</a:t>
            </a:r>
            <a:r>
              <a:rPr lang="fr-FR" dirty="0" smtClean="0"/>
              <a:t> la somma, </a:t>
            </a:r>
            <a:r>
              <a:rPr lang="fr-FR" dirty="0" err="1" smtClean="0"/>
              <a:t>allora</a:t>
            </a:r>
            <a:r>
              <a:rPr lang="fr-FR" dirty="0" smtClean="0"/>
              <a:t> l’</a:t>
            </a:r>
            <a:r>
              <a:rPr lang="fr-FR" dirty="0" err="1" smtClean="0"/>
              <a:t>estero</a:t>
            </a:r>
            <a:r>
              <a:rPr lang="fr-FR" dirty="0" smtClean="0"/>
              <a:t> </a:t>
            </a:r>
            <a:r>
              <a:rPr lang="fr-FR" dirty="0" err="1" smtClean="0"/>
              <a:t>aumenta</a:t>
            </a:r>
            <a:r>
              <a:rPr lang="fr-FR" dirty="0" smtClean="0"/>
              <a:t> di tale </a:t>
            </a:r>
            <a:r>
              <a:rPr lang="fr-FR" dirty="0" err="1" smtClean="0"/>
              <a:t>cifra</a:t>
            </a:r>
            <a:r>
              <a:rPr lang="fr-FR" dirty="0" smtClean="0"/>
              <a:t> 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(</a:t>
            </a:r>
            <a:r>
              <a:rPr lang="fr-FR" dirty="0" err="1" smtClean="0"/>
              <a:t>infatti</a:t>
            </a:r>
            <a:r>
              <a:rPr lang="fr-FR" dirty="0" smtClean="0"/>
              <a:t> </a:t>
            </a:r>
            <a:r>
              <a:rPr lang="fr-FR" dirty="0" err="1" smtClean="0"/>
              <a:t>puo</a:t>
            </a:r>
            <a:r>
              <a:rPr lang="fr-FR" dirty="0" smtClean="0"/>
              <a:t>’ </a:t>
            </a:r>
            <a:r>
              <a:rPr lang="fr-FR" dirty="0" err="1" smtClean="0"/>
              <a:t>spendere</a:t>
            </a:r>
            <a:r>
              <a:rPr lang="fr-FR" dirty="0" smtClean="0"/>
              <a:t> i $ 200 </a:t>
            </a:r>
            <a:r>
              <a:rPr lang="fr-FR" dirty="0" err="1" smtClean="0"/>
              <a:t>quando</a:t>
            </a:r>
            <a:r>
              <a:rPr lang="fr-FR" dirty="0" smtClean="0"/>
              <a:t> </a:t>
            </a:r>
            <a:r>
              <a:rPr lang="fr-FR" dirty="0" err="1" smtClean="0"/>
              <a:t>vuole</a:t>
            </a:r>
            <a:r>
              <a:rPr lang="fr-FR" dirty="0"/>
              <a:t> </a:t>
            </a:r>
            <a:r>
              <a:rPr lang="fr-FR" dirty="0" smtClean="0"/>
              <a:t>per </a:t>
            </a:r>
            <a:r>
              <a:rPr lang="fr-FR" dirty="0" err="1" smtClean="0"/>
              <a:t>acquistare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). Tale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rappresenta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e </a:t>
            </a:r>
            <a:r>
              <a:rPr lang="fr-FR" dirty="0" err="1" smtClean="0"/>
              <a:t>incrementa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USA.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credito</a:t>
            </a:r>
            <a:r>
              <a:rPr lang="fr-FR" dirty="0" smtClean="0"/>
              <a:t> col segno +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250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047456"/>
              </p:ext>
            </p:extLst>
          </p:nvPr>
        </p:nvGraphicFramePr>
        <p:xfrm>
          <a:off x="457200" y="1600200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Servizi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turistici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acquistati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all’estero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ossia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importazioni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$ 200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 (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dollari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detenuti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residenti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esteri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652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turista </a:t>
            </a:r>
            <a:r>
              <a:rPr lang="fr-FR" dirty="0" err="1" smtClean="0"/>
              <a:t>americano</a:t>
            </a:r>
            <a:r>
              <a:rPr lang="fr-FR" dirty="0" smtClean="0"/>
              <a:t>  </a:t>
            </a:r>
            <a:r>
              <a:rPr lang="fr-FR" dirty="0" err="1" smtClean="0"/>
              <a:t>che</a:t>
            </a:r>
            <a:r>
              <a:rPr lang="fr-FR" dirty="0" smtClean="0"/>
              <a:t> si è </a:t>
            </a:r>
            <a:r>
              <a:rPr lang="fr-FR" dirty="0" err="1" smtClean="0"/>
              <a:t>recato</a:t>
            </a:r>
            <a:r>
              <a:rPr lang="fr-FR" dirty="0" smtClean="0"/>
              <a:t> a </a:t>
            </a:r>
            <a:r>
              <a:rPr lang="fr-FR" dirty="0" err="1" smtClean="0"/>
              <a:t>Londra</a:t>
            </a:r>
            <a:r>
              <a:rPr lang="fr-FR" dirty="0" smtClean="0"/>
              <a:t> </a:t>
            </a:r>
            <a:r>
              <a:rPr lang="fr-FR" dirty="0" err="1" smtClean="0"/>
              <a:t>abbia</a:t>
            </a:r>
            <a:r>
              <a:rPr lang="fr-FR" dirty="0" smtClean="0"/>
              <a:t> </a:t>
            </a:r>
            <a:r>
              <a:rPr lang="fr-FR" dirty="0" err="1" smtClean="0"/>
              <a:t>precedentemente</a:t>
            </a:r>
            <a:r>
              <a:rPr lang="fr-FR" dirty="0" smtClean="0"/>
              <a:t> </a:t>
            </a:r>
            <a:r>
              <a:rPr lang="fr-FR" dirty="0" err="1" smtClean="0"/>
              <a:t>acquistato</a:t>
            </a:r>
            <a:r>
              <a:rPr lang="fr-FR" dirty="0" smtClean="0"/>
              <a:t> delle </a:t>
            </a:r>
            <a:r>
              <a:rPr lang="fr-FR" dirty="0" err="1" smtClean="0"/>
              <a:t>sterline</a:t>
            </a:r>
            <a:r>
              <a:rPr lang="fr-FR" dirty="0" smtClean="0"/>
              <a:t> per un </a:t>
            </a:r>
            <a:r>
              <a:rPr lang="fr-FR" dirty="0" err="1" smtClean="0"/>
              <a:t>controvalore</a:t>
            </a:r>
            <a:r>
              <a:rPr lang="fr-FR" dirty="0" smtClean="0"/>
              <a:t> di 200 </a:t>
            </a:r>
            <a:r>
              <a:rPr lang="fr-FR" dirty="0" err="1" smtClean="0"/>
              <a:t>dollari</a:t>
            </a:r>
            <a:r>
              <a:rPr lang="fr-FR" dirty="0" smtClean="0"/>
              <a:t>. 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, 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senza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vi </a:t>
            </a:r>
            <a:r>
              <a:rPr lang="fr-FR" dirty="0" err="1" smtClean="0"/>
              <a:t>sia</a:t>
            </a:r>
            <a:r>
              <a:rPr lang="fr-FR" dirty="0" smtClean="0"/>
              <a:t> l’</a:t>
            </a:r>
            <a:r>
              <a:rPr lang="fr-FR" dirty="0" err="1" smtClean="0"/>
              <a:t>intervento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Centrale per </a:t>
            </a:r>
            <a:r>
              <a:rPr lang="fr-FR" dirty="0" err="1" smtClean="0"/>
              <a:t>soddisfare</a:t>
            </a:r>
            <a:r>
              <a:rPr lang="fr-FR" dirty="0" smtClean="0"/>
              <a:t> la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, il </a:t>
            </a:r>
            <a:r>
              <a:rPr lang="fr-FR" dirty="0" err="1" smtClean="0"/>
              <a:t>nostro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aver</a:t>
            </a:r>
            <a:r>
              <a:rPr lang="fr-FR" dirty="0" smtClean="0"/>
              <a:t> </a:t>
            </a:r>
            <a:r>
              <a:rPr lang="fr-FR" dirty="0" err="1" smtClean="0"/>
              <a:t>venduto</a:t>
            </a:r>
            <a:r>
              <a:rPr lang="fr-FR" dirty="0" smtClean="0"/>
              <a:t> i </a:t>
            </a:r>
            <a:r>
              <a:rPr lang="fr-FR" dirty="0" err="1" smtClean="0"/>
              <a:t>suoi</a:t>
            </a:r>
            <a:r>
              <a:rPr lang="fr-FR" dirty="0" smtClean="0"/>
              <a:t> </a:t>
            </a:r>
            <a:r>
              <a:rPr lang="fr-FR" dirty="0" err="1" smtClean="0"/>
              <a:t>dollari</a:t>
            </a:r>
            <a:r>
              <a:rPr lang="fr-FR" dirty="0" smtClean="0"/>
              <a:t> a un 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in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ha </a:t>
            </a:r>
            <a:r>
              <a:rPr lang="fr-FR" dirty="0" err="1" smtClean="0"/>
              <a:t>ceduto</a:t>
            </a:r>
            <a:r>
              <a:rPr lang="fr-FR" dirty="0" smtClean="0"/>
              <a:t> delle </a:t>
            </a:r>
            <a:r>
              <a:rPr lang="fr-FR" dirty="0" err="1" smtClean="0"/>
              <a:t>sterline</a:t>
            </a:r>
            <a:r>
              <a:rPr lang="fr-FR" dirty="0" smtClean="0"/>
              <a:t>. L’</a:t>
            </a:r>
            <a:r>
              <a:rPr lang="fr-FR" dirty="0" err="1" smtClean="0"/>
              <a:t>acquisto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rappresenta</a:t>
            </a:r>
            <a:r>
              <a:rPr lang="fr-FR" dirty="0" smtClean="0"/>
              <a:t> un </a:t>
            </a:r>
            <a:r>
              <a:rPr lang="fr-FR" dirty="0" err="1" smtClean="0"/>
              <a:t>nuovo</a:t>
            </a:r>
            <a:r>
              <a:rPr lang="fr-FR" dirty="0" smtClean="0"/>
              <a:t>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dell’UK</a:t>
            </a:r>
            <a:r>
              <a:rPr lang="fr-FR" dirty="0" smtClean="0"/>
              <a:t> </a:t>
            </a:r>
            <a:r>
              <a:rPr lang="fr-FR" dirty="0" err="1" smtClean="0"/>
              <a:t>quindi</a:t>
            </a:r>
            <a:r>
              <a:rPr lang="fr-FR" dirty="0" smtClean="0"/>
              <a:t> è un </a:t>
            </a:r>
            <a:r>
              <a:rPr lang="fr-FR" dirty="0" err="1" smtClean="0"/>
              <a:t>deflusso</a:t>
            </a:r>
            <a:r>
              <a:rPr lang="fr-FR" dirty="0" smtClean="0"/>
              <a:t> di capitale </a:t>
            </a:r>
            <a:r>
              <a:rPr lang="fr-FR" dirty="0" err="1" smtClean="0"/>
              <a:t>ed</a:t>
            </a:r>
            <a:r>
              <a:rPr lang="fr-FR" dirty="0" smtClean="0"/>
              <a:t> è </a:t>
            </a:r>
            <a:r>
              <a:rPr lang="fr-FR" dirty="0" err="1" smtClean="0"/>
              <a:t>registrato</a:t>
            </a:r>
            <a:r>
              <a:rPr lang="fr-FR" dirty="0" smtClean="0"/>
              <a:t> come un </a:t>
            </a:r>
            <a:r>
              <a:rPr lang="fr-FR" dirty="0" err="1" smtClean="0"/>
              <a:t>debito</a:t>
            </a:r>
            <a:r>
              <a:rPr lang="fr-FR" dirty="0" smtClean="0"/>
              <a:t> col segno -. </a:t>
            </a:r>
            <a:r>
              <a:rPr lang="fr-FR" dirty="0" err="1" smtClean="0"/>
              <a:t>Invece</a:t>
            </a:r>
            <a:r>
              <a:rPr lang="fr-FR" dirty="0" smtClean="0"/>
              <a:t> la </a:t>
            </a:r>
            <a:r>
              <a:rPr lang="fr-FR" dirty="0" err="1" smtClean="0"/>
              <a:t>cessione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rappresenta</a:t>
            </a:r>
            <a:r>
              <a:rPr lang="fr-FR" dirty="0" smtClean="0"/>
              <a:t> un </a:t>
            </a:r>
            <a:r>
              <a:rPr lang="fr-FR" dirty="0" err="1" smtClean="0"/>
              <a:t>nuovo</a:t>
            </a:r>
            <a:r>
              <a:rPr lang="fr-FR" dirty="0" smtClean="0"/>
              <a:t> </a:t>
            </a:r>
            <a:r>
              <a:rPr lang="fr-FR" dirty="0" err="1" smtClean="0"/>
              <a:t>credito</a:t>
            </a:r>
            <a:r>
              <a:rPr lang="fr-FR" dirty="0" smtClean="0"/>
              <a:t> da parte </a:t>
            </a:r>
            <a:r>
              <a:rPr lang="fr-FR" dirty="0" err="1" smtClean="0"/>
              <a:t>dell’estero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USA. Esso è </a:t>
            </a:r>
            <a:r>
              <a:rPr lang="fr-FR" dirty="0" err="1" smtClean="0"/>
              <a:t>dunque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capitale </a:t>
            </a:r>
            <a:r>
              <a:rPr lang="fr-FR" dirty="0" err="1" smtClean="0"/>
              <a:t>ed</a:t>
            </a:r>
            <a:r>
              <a:rPr lang="fr-FR" dirty="0" smtClean="0"/>
              <a:t> è </a:t>
            </a:r>
            <a:r>
              <a:rPr lang="fr-FR" dirty="0" err="1" smtClean="0"/>
              <a:t>rappresentato</a:t>
            </a:r>
            <a:r>
              <a:rPr lang="fr-FR" dirty="0" smtClean="0"/>
              <a:t> come un </a:t>
            </a:r>
            <a:r>
              <a:rPr lang="fr-FR" dirty="0" err="1" smtClean="0"/>
              <a:t>credito</a:t>
            </a:r>
            <a:r>
              <a:rPr lang="fr-FR" dirty="0" smtClean="0"/>
              <a:t> col segno +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711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326156"/>
              </p:ext>
            </p:extLst>
          </p:nvPr>
        </p:nvGraphicFramePr>
        <p:xfrm>
          <a:off x="457200" y="1600200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Acquisto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sterline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Deflusso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capitali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aumento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sterline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detenute</a:t>
                      </a:r>
                      <a:r>
                        <a:rPr lang="fr-FR" baseline="0" dirty="0" smtClean="0"/>
                        <a:t> da </a:t>
                      </a:r>
                      <a:r>
                        <a:rPr lang="fr-FR" baseline="0" dirty="0" err="1" smtClean="0"/>
                        <a:t>residenti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americani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$ 200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Vendita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dollari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Afflusso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capitali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aumento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dollari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detenuti</a:t>
                      </a:r>
                      <a:r>
                        <a:rPr lang="fr-FR" baseline="0" dirty="0" smtClean="0"/>
                        <a:t> da </a:t>
                      </a:r>
                      <a:r>
                        <a:rPr lang="fr-FR" baseline="0" dirty="0" err="1" smtClean="0"/>
                        <a:t>residenti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esteri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43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A </a:t>
            </a:r>
            <a:r>
              <a:rPr lang="fr-FR" dirty="0" err="1" smtClean="0"/>
              <a:t>partire</a:t>
            </a:r>
            <a:r>
              <a:rPr lang="fr-FR" dirty="0" smtClean="0"/>
              <a:t> da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momento</a:t>
            </a:r>
            <a:r>
              <a:rPr lang="fr-FR" dirty="0" smtClean="0"/>
              <a:t> </a:t>
            </a:r>
            <a:r>
              <a:rPr lang="fr-FR" dirty="0" err="1" smtClean="0"/>
              <a:t>facciamo</a:t>
            </a:r>
            <a:r>
              <a:rPr lang="fr-FR" dirty="0" smtClean="0"/>
              <a:t> </a:t>
            </a:r>
            <a:r>
              <a:rPr lang="fr-FR" dirty="0" err="1" smtClean="0"/>
              <a:t>entrare</a:t>
            </a:r>
            <a:r>
              <a:rPr lang="fr-FR" dirty="0" smtClean="0"/>
              <a:t> in </a:t>
            </a:r>
            <a:r>
              <a:rPr lang="fr-FR" dirty="0" err="1" smtClean="0"/>
              <a:t>scena</a:t>
            </a:r>
            <a:r>
              <a:rPr lang="fr-FR" dirty="0" smtClean="0"/>
              <a:t> la </a:t>
            </a:r>
            <a:r>
              <a:rPr lang="fr-FR" dirty="0" err="1" smtClean="0"/>
              <a:t>moneta</a:t>
            </a:r>
            <a:r>
              <a:rPr lang="fr-FR" dirty="0" smtClean="0"/>
              <a:t> e </a:t>
            </a:r>
            <a:r>
              <a:rPr lang="fr-FR" dirty="0" err="1" smtClean="0"/>
              <a:t>facciamo</a:t>
            </a:r>
            <a:r>
              <a:rPr lang="fr-FR" dirty="0" smtClean="0"/>
              <a:t> </a:t>
            </a:r>
            <a:r>
              <a:rPr lang="fr-FR" dirty="0" err="1" smtClean="0"/>
              <a:t>riferimento</a:t>
            </a:r>
            <a:r>
              <a:rPr lang="fr-FR" dirty="0" smtClean="0"/>
              <a:t> ai </a:t>
            </a:r>
            <a:r>
              <a:rPr lang="fr-FR" dirty="0" err="1" smtClean="0"/>
              <a:t>prezzi</a:t>
            </a:r>
            <a:r>
              <a:rPr lang="fr-FR" dirty="0" smtClean="0"/>
              <a:t> dei </a:t>
            </a:r>
            <a:r>
              <a:rPr lang="fr-FR" dirty="0" err="1" smtClean="0"/>
              <a:t>beni</a:t>
            </a:r>
            <a:r>
              <a:rPr lang="fr-FR" dirty="0" smtClean="0"/>
              <a:t>, dei </a:t>
            </a:r>
            <a:r>
              <a:rPr lang="fr-FR" dirty="0" err="1" smtClean="0"/>
              <a:t>servizi</a:t>
            </a:r>
            <a:r>
              <a:rPr lang="fr-FR" dirty="0" smtClean="0"/>
              <a:t> e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finanziarie</a:t>
            </a:r>
            <a:r>
              <a:rPr lang="fr-FR" dirty="0" smtClean="0"/>
              <a:t> </a:t>
            </a:r>
            <a:r>
              <a:rPr lang="fr-FR" dirty="0" err="1" smtClean="0"/>
              <a:t>espressi</a:t>
            </a:r>
            <a:r>
              <a:rPr lang="fr-FR" dirty="0" smtClean="0"/>
              <a:t> in </a:t>
            </a:r>
            <a:r>
              <a:rPr lang="fr-FR" dirty="0" err="1" smtClean="0"/>
              <a:t>termini</a:t>
            </a:r>
            <a:r>
              <a:rPr lang="fr-FR" dirty="0" smtClean="0"/>
              <a:t> di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. </a:t>
            </a:r>
            <a:r>
              <a:rPr lang="fr-FR" dirty="0" err="1" smtClean="0"/>
              <a:t>Ovviamente</a:t>
            </a:r>
            <a:r>
              <a:rPr lang="fr-FR" dirty="0" smtClean="0"/>
              <a:t> ci </a:t>
            </a:r>
            <a:r>
              <a:rPr lang="fr-FR" dirty="0" err="1" smtClean="0"/>
              <a:t>saranno</a:t>
            </a:r>
            <a:r>
              <a:rPr lang="fr-FR" dirty="0" smtClean="0"/>
              <a:t> tante </a:t>
            </a:r>
            <a:r>
              <a:rPr lang="fr-FR" dirty="0" err="1" smtClean="0"/>
              <a:t>valute</a:t>
            </a:r>
            <a:r>
              <a:rPr lang="fr-FR" dirty="0" smtClean="0"/>
              <a:t> quanti </a:t>
            </a:r>
            <a:r>
              <a:rPr lang="fr-FR" dirty="0" err="1" smtClean="0"/>
              <a:t>paesi</a:t>
            </a:r>
            <a:r>
              <a:rPr lang="fr-FR" dirty="0" smtClean="0"/>
              <a:t> (anche se </a:t>
            </a:r>
            <a:r>
              <a:rPr lang="fr-FR" dirty="0" err="1" smtClean="0"/>
              <a:t>alcuni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adottare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comune</a:t>
            </a:r>
            <a:r>
              <a:rPr lang="fr-FR" dirty="0" smtClean="0"/>
              <a:t>, ad </a:t>
            </a:r>
            <a:r>
              <a:rPr lang="fr-FR" dirty="0" err="1" smtClean="0"/>
              <a:t>esempio</a:t>
            </a:r>
            <a:r>
              <a:rPr lang="fr-FR" dirty="0" smtClean="0"/>
              <a:t> la zona euro). </a:t>
            </a:r>
            <a:r>
              <a:rPr lang="fr-FR" dirty="0"/>
              <a:t>I</a:t>
            </a:r>
            <a:r>
              <a:rPr lang="fr-FR" dirty="0" smtClean="0"/>
              <a:t> </a:t>
            </a:r>
            <a:r>
              <a:rPr lang="fr-FR" dirty="0" err="1" smtClean="0"/>
              <a:t>medesimi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o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potrebbero</a:t>
            </a:r>
            <a:r>
              <a:rPr lang="fr-FR" dirty="0" smtClean="0"/>
              <a:t> </a:t>
            </a:r>
            <a:r>
              <a:rPr lang="fr-FR" dirty="0" err="1" smtClean="0"/>
              <a:t>avere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r>
              <a:rPr lang="fr-FR" dirty="0" err="1" smtClean="0"/>
              <a:t>distinti</a:t>
            </a:r>
            <a:r>
              <a:rPr lang="fr-FR" dirty="0" smtClean="0"/>
              <a:t> </a:t>
            </a:r>
            <a:r>
              <a:rPr lang="fr-FR" dirty="0" err="1" smtClean="0"/>
              <a:t>all’interno</a:t>
            </a:r>
            <a:r>
              <a:rPr lang="fr-FR" dirty="0" smtClean="0"/>
              <a:t> di </a:t>
            </a:r>
            <a:r>
              <a:rPr lang="fr-FR" dirty="0" err="1" smtClean="0"/>
              <a:t>ciascun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diverso</a:t>
            </a:r>
            <a:endParaRPr lang="fr-FR" dirty="0" smtClean="0"/>
          </a:p>
          <a:p>
            <a:pPr algn="just"/>
            <a:r>
              <a:rPr lang="fr-FR" dirty="0" smtClean="0"/>
              <a:t>In tale </a:t>
            </a:r>
            <a:r>
              <a:rPr lang="fr-FR" dirty="0" err="1" smtClean="0"/>
              <a:t>contesto</a:t>
            </a:r>
            <a:r>
              <a:rPr lang="fr-FR" dirty="0" smtClean="0"/>
              <a:t> </a:t>
            </a:r>
            <a:r>
              <a:rPr lang="fr-FR" dirty="0" err="1" smtClean="0"/>
              <a:t>economico</a:t>
            </a:r>
            <a:r>
              <a:rPr lang="fr-FR" dirty="0" smtClean="0"/>
              <a:t> </a:t>
            </a:r>
            <a:r>
              <a:rPr lang="fr-FR" dirty="0" err="1" smtClean="0"/>
              <a:t>monetario</a:t>
            </a:r>
            <a:r>
              <a:rPr lang="fr-FR" dirty="0" smtClean="0"/>
              <a:t>, un </a:t>
            </a:r>
            <a:r>
              <a:rPr lang="fr-FR" dirty="0" err="1" smtClean="0"/>
              <a:t>ruolo</a:t>
            </a:r>
            <a:r>
              <a:rPr lang="fr-FR" dirty="0" smtClean="0"/>
              <a:t> fondamentale è </a:t>
            </a:r>
            <a:r>
              <a:rPr lang="fr-FR" dirty="0" err="1" smtClean="0"/>
              <a:t>ricoperto</a:t>
            </a:r>
            <a:r>
              <a:rPr lang="fr-FR" dirty="0" smtClean="0"/>
              <a:t> dalla «</a:t>
            </a:r>
            <a:r>
              <a:rPr lang="fr-FR" b="1" dirty="0" err="1"/>
              <a:t>B</a:t>
            </a:r>
            <a:r>
              <a:rPr lang="fr-FR" b="1" dirty="0" err="1" smtClean="0"/>
              <a:t>ilancia</a:t>
            </a:r>
            <a:r>
              <a:rPr lang="fr-FR" b="1" dirty="0" smtClean="0"/>
              <a:t> dei </a:t>
            </a:r>
            <a:r>
              <a:rPr lang="fr-FR" b="1" dirty="0" err="1" smtClean="0"/>
              <a:t>pagamenti</a:t>
            </a:r>
            <a:r>
              <a:rPr lang="fr-FR" dirty="0" smtClean="0"/>
              <a:t>»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09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siamo</a:t>
            </a:r>
            <a:r>
              <a:rPr lang="fr-FR" dirty="0" smtClean="0"/>
              <a:t> in un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. </a:t>
            </a:r>
            <a:r>
              <a:rPr lang="fr-FR" dirty="0" err="1" smtClean="0"/>
              <a:t>Ciò</a:t>
            </a:r>
            <a:r>
              <a:rPr lang="fr-FR" dirty="0" smtClean="0"/>
              <a:t> </a:t>
            </a:r>
            <a:r>
              <a:rPr lang="fr-FR" dirty="0" err="1" smtClean="0"/>
              <a:t>significa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vi </a:t>
            </a:r>
            <a:r>
              <a:rPr lang="fr-FR" dirty="0" err="1" smtClean="0"/>
              <a:t>sia</a:t>
            </a:r>
            <a:r>
              <a:rPr lang="fr-FR" dirty="0" smtClean="0"/>
              <a:t> </a:t>
            </a:r>
            <a:r>
              <a:rPr lang="fr-FR" dirty="0" err="1" smtClean="0"/>
              <a:t>un’eccedenza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da parte dei </a:t>
            </a:r>
            <a:r>
              <a:rPr lang="fr-FR" dirty="0" err="1" smtClean="0"/>
              <a:t>residenti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, tale </a:t>
            </a:r>
            <a:r>
              <a:rPr lang="fr-FR" dirty="0" err="1" smtClean="0"/>
              <a:t>eccesso</a:t>
            </a:r>
            <a:r>
              <a:rPr lang="fr-FR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colmato</a:t>
            </a:r>
            <a:r>
              <a:rPr lang="fr-FR" dirty="0" smtClean="0"/>
              <a:t> dalla </a:t>
            </a:r>
            <a:r>
              <a:rPr lang="fr-FR" dirty="0" err="1" smtClean="0"/>
              <a:t>Banca</a:t>
            </a:r>
            <a:r>
              <a:rPr lang="fr-FR" dirty="0" smtClean="0"/>
              <a:t> Centrale americana (FED)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fornirà</a:t>
            </a:r>
            <a:r>
              <a:rPr lang="fr-FR" dirty="0" smtClean="0"/>
              <a:t> le </a:t>
            </a:r>
            <a:r>
              <a:rPr lang="fr-FR" dirty="0" err="1" smtClean="0"/>
              <a:t>sterline</a:t>
            </a:r>
            <a:r>
              <a:rPr lang="fr-FR" dirty="0" smtClean="0"/>
              <a:t> per un </a:t>
            </a:r>
            <a:r>
              <a:rPr lang="fr-FR" dirty="0" err="1" smtClean="0"/>
              <a:t>controvalore</a:t>
            </a:r>
            <a:r>
              <a:rPr lang="fr-FR" dirty="0" smtClean="0"/>
              <a:t> di $ 200 al turista </a:t>
            </a:r>
            <a:r>
              <a:rPr lang="fr-FR" dirty="0" err="1" smtClean="0"/>
              <a:t>americano</a:t>
            </a:r>
            <a:r>
              <a:rPr lang="fr-FR" dirty="0" smtClean="0"/>
              <a:t>. In </a:t>
            </a:r>
            <a:r>
              <a:rPr lang="fr-FR" dirty="0" err="1" smtClean="0"/>
              <a:t>tal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la </a:t>
            </a:r>
            <a:r>
              <a:rPr lang="fr-FR" dirty="0" err="1" smtClean="0"/>
              <a:t>vendita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da parte </a:t>
            </a:r>
            <a:r>
              <a:rPr lang="fr-FR" dirty="0" err="1" smtClean="0"/>
              <a:t>della</a:t>
            </a:r>
            <a:r>
              <a:rPr lang="fr-FR" dirty="0" smtClean="0"/>
              <a:t> FED </a:t>
            </a:r>
            <a:r>
              <a:rPr lang="fr-FR" dirty="0" err="1" smtClean="0"/>
              <a:t>rappresenterà</a:t>
            </a:r>
            <a:r>
              <a:rPr lang="fr-FR" dirty="0" smtClean="0"/>
              <a:t> un </a:t>
            </a:r>
            <a:r>
              <a:rPr lang="fr-FR" dirty="0" err="1" smtClean="0"/>
              <a:t>deflusso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in quanto il turista si </a:t>
            </a:r>
            <a:r>
              <a:rPr lang="fr-FR" dirty="0" err="1" smtClean="0"/>
              <a:t>trova</a:t>
            </a:r>
            <a:r>
              <a:rPr lang="fr-FR" dirty="0" smtClean="0"/>
              <a:t> con un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UK, </a:t>
            </a:r>
            <a:r>
              <a:rPr lang="fr-FR" dirty="0" err="1" smtClean="0"/>
              <a:t>quindi</a:t>
            </a:r>
            <a:r>
              <a:rPr lang="fr-FR" dirty="0" smtClean="0"/>
              <a:t> da </a:t>
            </a:r>
            <a:r>
              <a:rPr lang="fr-FR" dirty="0" err="1" smtClean="0"/>
              <a:t>registrare</a:t>
            </a:r>
            <a:r>
              <a:rPr lang="fr-FR" dirty="0" smtClean="0"/>
              <a:t> come </a:t>
            </a:r>
            <a:r>
              <a:rPr lang="fr-FR" dirty="0" err="1" smtClean="0"/>
              <a:t>debito</a:t>
            </a:r>
            <a:r>
              <a:rPr lang="fr-FR" dirty="0" smtClean="0"/>
              <a:t> (col segno -), </a:t>
            </a:r>
            <a:r>
              <a:rPr lang="fr-FR" dirty="0" err="1" smtClean="0"/>
              <a:t>mentre</a:t>
            </a:r>
            <a:r>
              <a:rPr lang="fr-FR" dirty="0" smtClean="0"/>
              <a:t> la </a:t>
            </a:r>
            <a:r>
              <a:rPr lang="fr-FR" dirty="0" err="1" smtClean="0"/>
              <a:t>variazione</a:t>
            </a:r>
            <a:r>
              <a:rPr lang="fr-FR" dirty="0" smtClean="0"/>
              <a:t> </a:t>
            </a:r>
            <a:r>
              <a:rPr lang="fr-FR" dirty="0" err="1" smtClean="0"/>
              <a:t>negativa</a:t>
            </a:r>
            <a:r>
              <a:rPr lang="fr-FR" dirty="0" smtClean="0"/>
              <a:t> di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bilancio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FED </a:t>
            </a:r>
            <a:r>
              <a:rPr lang="fr-FR" dirty="0" err="1" smtClean="0"/>
              <a:t>costituirà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diminuzione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r>
              <a:rPr lang="fr-FR" dirty="0" smtClean="0"/>
              <a:t> </a:t>
            </a:r>
            <a:r>
              <a:rPr lang="fr-FR" dirty="0" err="1" smtClean="0"/>
              <a:t>sull’estero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rappresenterà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, </a:t>
            </a:r>
            <a:r>
              <a:rPr lang="fr-FR" dirty="0" err="1" smtClean="0"/>
              <a:t>cioé</a:t>
            </a:r>
            <a:r>
              <a:rPr lang="fr-FR" dirty="0" smtClean="0"/>
              <a:t> un </a:t>
            </a:r>
            <a:r>
              <a:rPr lang="fr-FR" dirty="0" err="1" smtClean="0"/>
              <a:t>credito</a:t>
            </a:r>
            <a:r>
              <a:rPr lang="fr-FR" dirty="0" smtClean="0"/>
              <a:t> da </a:t>
            </a:r>
            <a:r>
              <a:rPr lang="fr-FR" dirty="0" err="1" smtClean="0"/>
              <a:t>riportare</a:t>
            </a:r>
            <a:r>
              <a:rPr lang="fr-FR" dirty="0" smtClean="0"/>
              <a:t> col segno +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129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98804"/>
              </p:ext>
            </p:extLst>
          </p:nvPr>
        </p:nvGraphicFramePr>
        <p:xfrm>
          <a:off x="457200" y="1600200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Acquisto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sterline</a:t>
                      </a:r>
                      <a:r>
                        <a:rPr lang="fr-FR" dirty="0" smtClean="0"/>
                        <a:t> da parte </a:t>
                      </a:r>
                      <a:r>
                        <a:rPr lang="fr-FR" dirty="0" err="1" smtClean="0"/>
                        <a:t>del</a:t>
                      </a:r>
                      <a:r>
                        <a:rPr lang="fr-FR" baseline="0" dirty="0" smtClean="0"/>
                        <a:t> turista</a:t>
                      </a:r>
                    </a:p>
                    <a:p>
                      <a:r>
                        <a:rPr lang="fr-FR" baseline="0" dirty="0" err="1" smtClean="0"/>
                        <a:t>Deflussi</a:t>
                      </a:r>
                      <a:r>
                        <a:rPr lang="fr-FR" baseline="0" dirty="0" smtClean="0"/>
                        <a:t> di capitale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$ 200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Vendita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dollari</a:t>
                      </a:r>
                      <a:r>
                        <a:rPr lang="fr-FR" dirty="0" smtClean="0"/>
                        <a:t> da parte </a:t>
                      </a:r>
                      <a:r>
                        <a:rPr lang="fr-FR" dirty="0" err="1" smtClean="0"/>
                        <a:t>della</a:t>
                      </a:r>
                      <a:r>
                        <a:rPr lang="fr-FR" dirty="0" smtClean="0"/>
                        <a:t> FED</a:t>
                      </a:r>
                    </a:p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80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 smtClean="0"/>
              <a:t>Esempio</a:t>
            </a:r>
            <a:r>
              <a:rPr lang="fr-FR" dirty="0" smtClean="0"/>
              <a:t> 3. </a:t>
            </a:r>
            <a:r>
              <a:rPr lang="fr-FR" dirty="0" err="1"/>
              <a:t>S</a:t>
            </a:r>
            <a:r>
              <a:rPr lang="fr-FR" dirty="0" err="1" smtClean="0"/>
              <a:t>upponiamo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governo</a:t>
            </a:r>
            <a:r>
              <a:rPr lang="fr-FR" dirty="0" smtClean="0"/>
              <a:t> USA </a:t>
            </a:r>
            <a:r>
              <a:rPr lang="fr-FR" dirty="0" err="1" smtClean="0"/>
              <a:t>metta</a:t>
            </a:r>
            <a:r>
              <a:rPr lang="fr-FR" dirty="0" smtClean="0"/>
              <a:t> a </a:t>
            </a:r>
            <a:r>
              <a:rPr lang="fr-FR" dirty="0" err="1" smtClean="0"/>
              <a:t>disposizione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governo</a:t>
            </a:r>
            <a:r>
              <a:rPr lang="fr-FR" dirty="0" smtClean="0"/>
              <a:t> di un </a:t>
            </a:r>
            <a:r>
              <a:rPr lang="fr-FR" dirty="0" err="1" smtClean="0"/>
              <a:t>paese</a:t>
            </a:r>
            <a:r>
              <a:rPr lang="fr-FR" dirty="0" smtClean="0"/>
              <a:t> in via di </a:t>
            </a:r>
            <a:r>
              <a:rPr lang="fr-FR" dirty="0" err="1" smtClean="0"/>
              <a:t>sviluppo</a:t>
            </a:r>
            <a:r>
              <a:rPr lang="fr-FR" dirty="0" smtClean="0"/>
              <a:t> un </a:t>
            </a:r>
            <a:r>
              <a:rPr lang="fr-FR" dirty="0" err="1" smtClean="0"/>
              <a:t>credito</a:t>
            </a:r>
            <a:r>
              <a:rPr lang="fr-FR" dirty="0" smtClean="0"/>
              <a:t> di $ 100. Si </a:t>
            </a:r>
            <a:r>
              <a:rPr lang="fr-FR" dirty="0" err="1" smtClean="0"/>
              <a:t>tratta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donazione</a:t>
            </a:r>
            <a:r>
              <a:rPr lang="fr-FR" dirty="0" smtClean="0"/>
              <a:t>. </a:t>
            </a:r>
            <a:r>
              <a:rPr lang="fr-FR" dirty="0" err="1" smtClean="0"/>
              <a:t>Tali</a:t>
            </a:r>
            <a:r>
              <a:rPr lang="fr-FR" dirty="0" smtClean="0"/>
              <a:t> </a:t>
            </a:r>
            <a:r>
              <a:rPr lang="fr-FR" dirty="0" err="1" smtClean="0"/>
              <a:t>dollari</a:t>
            </a:r>
            <a:r>
              <a:rPr lang="fr-FR" dirty="0" smtClean="0"/>
              <a:t> sono </a:t>
            </a:r>
            <a:r>
              <a:rPr lang="fr-FR" dirty="0" err="1" smtClean="0"/>
              <a:t>depositati</a:t>
            </a:r>
            <a:r>
              <a:rPr lang="fr-FR" dirty="0" smtClean="0"/>
              <a:t> in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americana e sono </a:t>
            </a:r>
            <a:r>
              <a:rPr lang="fr-FR" dirty="0" err="1" smtClean="0"/>
              <a:t>messi</a:t>
            </a:r>
            <a:r>
              <a:rPr lang="fr-FR" dirty="0" smtClean="0"/>
              <a:t> a  </a:t>
            </a:r>
            <a:r>
              <a:rPr lang="fr-FR" dirty="0" err="1" smtClean="0"/>
              <a:t>disposizione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governo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in via di </a:t>
            </a:r>
            <a:r>
              <a:rPr lang="fr-FR" dirty="0" err="1" smtClean="0"/>
              <a:t>sviluppo</a:t>
            </a:r>
            <a:r>
              <a:rPr lang="fr-FR" dirty="0" smtClean="0"/>
              <a:t>. </a:t>
            </a:r>
            <a:r>
              <a:rPr lang="fr-FR" dirty="0" err="1" smtClean="0"/>
              <a:t>Percio</a:t>
            </a:r>
            <a:r>
              <a:rPr lang="fr-FR" dirty="0" smtClean="0"/>
              <a:t>’ la </a:t>
            </a:r>
            <a:r>
              <a:rPr lang="fr-FR" dirty="0" err="1" smtClean="0"/>
              <a:t>donazione</a:t>
            </a:r>
            <a:r>
              <a:rPr lang="fr-FR" dirty="0" smtClean="0"/>
              <a:t>,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richiede</a:t>
            </a:r>
            <a:r>
              <a:rPr lang="fr-FR" dirty="0" smtClean="0"/>
              <a:t> di </a:t>
            </a:r>
            <a:r>
              <a:rPr lang="fr-FR" dirty="0" err="1" smtClean="0"/>
              <a:t>versare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 di $ 100, è </a:t>
            </a:r>
            <a:r>
              <a:rPr lang="fr-FR" dirty="0" err="1" smtClean="0"/>
              <a:t>registrata</a:t>
            </a:r>
            <a:r>
              <a:rPr lang="fr-FR" dirty="0" smtClean="0"/>
              <a:t> come </a:t>
            </a:r>
            <a:r>
              <a:rPr lang="fr-FR" dirty="0" err="1" smtClean="0"/>
              <a:t>debito</a:t>
            </a:r>
            <a:r>
              <a:rPr lang="fr-FR" dirty="0" smtClean="0"/>
              <a:t>, col segno -, </a:t>
            </a:r>
            <a:r>
              <a:rPr lang="fr-FR" dirty="0" err="1" smtClean="0"/>
              <a:t>mentre</a:t>
            </a:r>
            <a:r>
              <a:rPr lang="fr-FR" dirty="0" smtClean="0"/>
              <a:t> l’</a:t>
            </a:r>
            <a:r>
              <a:rPr lang="fr-FR" dirty="0" err="1" smtClean="0"/>
              <a:t>incremento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</a:t>
            </a:r>
            <a:r>
              <a:rPr lang="fr-FR" dirty="0" err="1" smtClean="0"/>
              <a:t>bancario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in via di </a:t>
            </a:r>
            <a:r>
              <a:rPr lang="fr-FR" dirty="0" err="1" smtClean="0"/>
              <a:t>sviluppo</a:t>
            </a:r>
            <a:r>
              <a:rPr lang="fr-FR" dirty="0" smtClean="0"/>
              <a:t> </a:t>
            </a:r>
            <a:r>
              <a:rPr lang="fr-FR" dirty="0" err="1" smtClean="0"/>
              <a:t>costituisce</a:t>
            </a:r>
            <a:r>
              <a:rPr lang="fr-FR" dirty="0" smtClean="0"/>
              <a:t> un </a:t>
            </a:r>
            <a:r>
              <a:rPr lang="fr-FR" dirty="0" err="1" smtClean="0"/>
              <a:t>aumento</a:t>
            </a:r>
            <a:r>
              <a:rPr lang="fr-FR" dirty="0" smtClean="0"/>
              <a:t> dei </a:t>
            </a:r>
            <a:r>
              <a:rPr lang="fr-FR" dirty="0" err="1" smtClean="0"/>
              <a:t>debiti</a:t>
            </a:r>
            <a:r>
              <a:rPr lang="fr-FR" dirty="0" smtClean="0"/>
              <a:t> verso  l’</a:t>
            </a:r>
            <a:r>
              <a:rPr lang="fr-FR" dirty="0" err="1" smtClean="0"/>
              <a:t>estero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capitale da </a:t>
            </a:r>
            <a:r>
              <a:rPr lang="fr-FR" dirty="0" err="1" smtClean="0"/>
              <a:t>registrare</a:t>
            </a:r>
            <a:r>
              <a:rPr lang="fr-FR" dirty="0" smtClean="0"/>
              <a:t> come </a:t>
            </a:r>
            <a:r>
              <a:rPr lang="fr-FR" dirty="0" err="1" smtClean="0"/>
              <a:t>credito</a:t>
            </a:r>
            <a:r>
              <a:rPr lang="fr-FR" dirty="0" smtClean="0"/>
              <a:t> col segno +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417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316784"/>
              </p:ext>
            </p:extLst>
          </p:nvPr>
        </p:nvGraphicFramePr>
        <p:xfrm>
          <a:off x="457200" y="1600200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Trasferimenti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unilaterali</a:t>
                      </a:r>
                      <a:r>
                        <a:rPr lang="fr-FR" baseline="0" dirty="0" smtClean="0"/>
                        <a:t> verso l’</a:t>
                      </a:r>
                      <a:r>
                        <a:rPr lang="fr-FR" baseline="0" dirty="0" err="1" smtClean="0"/>
                        <a:t>estero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§ 100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</a:t>
                      </a:r>
                    </a:p>
                    <a:p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dei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depositi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stranieri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negli</a:t>
                      </a:r>
                      <a:r>
                        <a:rPr lang="fr-FR" baseline="0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§ 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465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/>
              <a:t>Quando</a:t>
            </a:r>
            <a:r>
              <a:rPr lang="fr-FR" dirty="0"/>
              <a:t> </a:t>
            </a:r>
            <a:r>
              <a:rPr lang="fr-FR" dirty="0" err="1"/>
              <a:t>poi</a:t>
            </a:r>
            <a:r>
              <a:rPr lang="fr-FR" dirty="0"/>
              <a:t> il </a:t>
            </a:r>
            <a:r>
              <a:rPr lang="fr-FR" dirty="0" err="1"/>
              <a:t>paese</a:t>
            </a:r>
            <a:r>
              <a:rPr lang="fr-FR" dirty="0"/>
              <a:t> in via di </a:t>
            </a:r>
            <a:r>
              <a:rPr lang="fr-FR" dirty="0" err="1"/>
              <a:t>sviluppo</a:t>
            </a:r>
            <a:r>
              <a:rPr lang="fr-FR" dirty="0"/>
              <a:t> </a:t>
            </a:r>
            <a:r>
              <a:rPr lang="fr-FR" dirty="0" err="1" smtClean="0"/>
              <a:t>effettua</a:t>
            </a:r>
            <a:r>
              <a:rPr lang="fr-FR" dirty="0" smtClean="0"/>
              <a:t> il </a:t>
            </a:r>
            <a:r>
              <a:rPr lang="fr-FR" dirty="0" err="1" smtClean="0"/>
              <a:t>prelievo</a:t>
            </a:r>
            <a:r>
              <a:rPr lang="fr-FR" dirty="0" smtClean="0"/>
              <a:t> </a:t>
            </a:r>
            <a:r>
              <a:rPr lang="fr-FR" dirty="0"/>
              <a:t>in </a:t>
            </a:r>
            <a:r>
              <a:rPr lang="fr-FR" dirty="0" err="1"/>
              <a:t>dollari</a:t>
            </a:r>
            <a:r>
              <a:rPr lang="fr-FR" dirty="0"/>
              <a:t> </a:t>
            </a:r>
            <a:r>
              <a:rPr lang="fr-FR" dirty="0" err="1"/>
              <a:t>contanti</a:t>
            </a:r>
            <a:r>
              <a:rPr lang="fr-FR" dirty="0"/>
              <a:t> </a:t>
            </a:r>
            <a:r>
              <a:rPr lang="fr-FR" dirty="0" smtClean="0"/>
              <a:t>dal </a:t>
            </a:r>
            <a:r>
              <a:rPr lang="fr-FR" dirty="0" err="1"/>
              <a:t>deposito</a:t>
            </a:r>
            <a:r>
              <a:rPr lang="fr-FR" dirty="0"/>
              <a:t> </a:t>
            </a:r>
            <a:r>
              <a:rPr lang="fr-FR" dirty="0" err="1"/>
              <a:t>bancario</a:t>
            </a:r>
            <a:r>
              <a:rPr lang="fr-FR" dirty="0"/>
              <a:t>, si ha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gli</a:t>
            </a:r>
            <a:r>
              <a:rPr lang="fr-FR" dirty="0"/>
              <a:t> USA </a:t>
            </a:r>
            <a:r>
              <a:rPr lang="fr-FR" dirty="0" err="1"/>
              <a:t>vedono</a:t>
            </a:r>
            <a:r>
              <a:rPr lang="fr-FR" dirty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/>
              <a:t>di </a:t>
            </a:r>
            <a:r>
              <a:rPr lang="fr-FR" dirty="0" err="1"/>
              <a:t>attività</a:t>
            </a:r>
            <a:r>
              <a:rPr lang="fr-FR" dirty="0"/>
              <a:t> </a:t>
            </a:r>
            <a:r>
              <a:rPr lang="fr-FR" dirty="0" err="1"/>
              <a:t>estere</a:t>
            </a:r>
            <a:r>
              <a:rPr lang="fr-FR" dirty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(</a:t>
            </a:r>
            <a:r>
              <a:rPr lang="fr-FR" dirty="0" err="1" smtClean="0"/>
              <a:t>depositi</a:t>
            </a:r>
            <a:r>
              <a:rPr lang="fr-FR" dirty="0" smtClean="0"/>
              <a:t>), </a:t>
            </a:r>
            <a:r>
              <a:rPr lang="fr-FR" dirty="0"/>
              <a:t>il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costituisce</a:t>
            </a:r>
            <a:r>
              <a:rPr lang="fr-FR" dirty="0"/>
              <a:t> un </a:t>
            </a:r>
            <a:r>
              <a:rPr lang="fr-FR" dirty="0" err="1"/>
              <a:t>deflusso</a:t>
            </a:r>
            <a:r>
              <a:rPr lang="fr-FR" dirty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/>
              <a:t>da </a:t>
            </a:r>
            <a:r>
              <a:rPr lang="fr-FR" dirty="0" err="1"/>
              <a:t>registrare</a:t>
            </a:r>
            <a:r>
              <a:rPr lang="fr-FR" dirty="0"/>
              <a:t> come </a:t>
            </a:r>
            <a:r>
              <a:rPr lang="fr-FR" dirty="0" err="1"/>
              <a:t>debito</a:t>
            </a:r>
            <a:r>
              <a:rPr lang="fr-FR" dirty="0"/>
              <a:t> col segno -. Allo </a:t>
            </a:r>
            <a:r>
              <a:rPr lang="fr-FR" dirty="0" err="1"/>
              <a:t>stesso</a:t>
            </a:r>
            <a:r>
              <a:rPr lang="fr-FR" dirty="0"/>
              <a:t> tempo il </a:t>
            </a:r>
            <a:r>
              <a:rPr lang="fr-FR" dirty="0" err="1"/>
              <a:t>paese</a:t>
            </a:r>
            <a:r>
              <a:rPr lang="fr-FR" dirty="0"/>
              <a:t> in via di </a:t>
            </a:r>
            <a:r>
              <a:rPr lang="fr-FR" dirty="0" err="1"/>
              <a:t>sviluppo</a:t>
            </a:r>
            <a:r>
              <a:rPr lang="fr-FR" dirty="0"/>
              <a:t> si </a:t>
            </a:r>
            <a:r>
              <a:rPr lang="fr-FR" dirty="0" err="1"/>
              <a:t>trova</a:t>
            </a:r>
            <a:r>
              <a:rPr lang="fr-FR" dirty="0"/>
              <a:t> a </a:t>
            </a:r>
            <a:r>
              <a:rPr lang="fr-FR" dirty="0" err="1"/>
              <a:t>possedere</a:t>
            </a:r>
            <a:r>
              <a:rPr lang="fr-FR" dirty="0"/>
              <a:t> $ 100 in </a:t>
            </a:r>
            <a:r>
              <a:rPr lang="fr-FR" dirty="0" err="1"/>
              <a:t>contanti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rappresentano</a:t>
            </a:r>
            <a:r>
              <a:rPr lang="fr-FR" dirty="0"/>
              <a:t> un </a:t>
            </a:r>
            <a:r>
              <a:rPr lang="fr-FR" dirty="0" err="1"/>
              <a:t>credito</a:t>
            </a:r>
            <a:r>
              <a:rPr lang="fr-FR" dirty="0"/>
              <a:t> </a:t>
            </a:r>
            <a:r>
              <a:rPr lang="fr-FR" dirty="0" err="1"/>
              <a:t>nei</a:t>
            </a:r>
            <a:r>
              <a:rPr lang="fr-FR" dirty="0"/>
              <a:t> </a:t>
            </a:r>
            <a:r>
              <a:rPr lang="fr-FR" dirty="0" err="1"/>
              <a:t>confronti</a:t>
            </a:r>
            <a:r>
              <a:rPr lang="fr-FR" dirty="0"/>
              <a:t> </a:t>
            </a:r>
            <a:r>
              <a:rPr lang="fr-FR" dirty="0" err="1"/>
              <a:t>degli</a:t>
            </a:r>
            <a:r>
              <a:rPr lang="fr-FR" dirty="0"/>
              <a:t> USA, </a:t>
            </a:r>
            <a:r>
              <a:rPr lang="fr-FR" dirty="0" err="1"/>
              <a:t>quindi</a:t>
            </a:r>
            <a:r>
              <a:rPr lang="fr-FR" dirty="0"/>
              <a:t> un </a:t>
            </a:r>
            <a:r>
              <a:rPr lang="fr-FR" dirty="0" err="1"/>
              <a:t>afflusso</a:t>
            </a:r>
            <a:r>
              <a:rPr lang="fr-FR" dirty="0"/>
              <a:t> di </a:t>
            </a:r>
            <a:r>
              <a:rPr lang="fr-FR" dirty="0" err="1"/>
              <a:t>capitali</a:t>
            </a:r>
            <a:r>
              <a:rPr lang="fr-FR" dirty="0"/>
              <a:t> da </a:t>
            </a:r>
            <a:r>
              <a:rPr lang="fr-FR" dirty="0" err="1"/>
              <a:t>registrare</a:t>
            </a:r>
            <a:r>
              <a:rPr lang="fr-FR" dirty="0"/>
              <a:t> come </a:t>
            </a:r>
            <a:r>
              <a:rPr lang="fr-FR" dirty="0" err="1"/>
              <a:t>credito</a:t>
            </a:r>
            <a:r>
              <a:rPr lang="fr-FR" dirty="0"/>
              <a:t> col segno +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487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112896"/>
              </p:ext>
            </p:extLst>
          </p:nvPr>
        </p:nvGraphicFramePr>
        <p:xfrm>
          <a:off x="457200" y="1600200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 (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dollari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detenuti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all’estero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Deflussi</a:t>
                      </a:r>
                      <a:r>
                        <a:rPr lang="fr-FR" dirty="0" smtClean="0"/>
                        <a:t> di capitale (</a:t>
                      </a:r>
                      <a:r>
                        <a:rPr lang="fr-FR" dirty="0" err="1" smtClean="0"/>
                        <a:t>diminuzione</a:t>
                      </a:r>
                      <a:r>
                        <a:rPr lang="fr-FR" baseline="0" dirty="0" smtClean="0"/>
                        <a:t> dei </a:t>
                      </a:r>
                      <a:r>
                        <a:rPr lang="fr-FR" baseline="0" dirty="0" err="1" smtClean="0"/>
                        <a:t>depositi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bancari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esteri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negli</a:t>
                      </a:r>
                      <a:r>
                        <a:rPr lang="fr-FR" baseline="0" dirty="0" smtClean="0"/>
                        <a:t> USA)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626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err="1" smtClean="0"/>
              <a:t>Esempio</a:t>
            </a:r>
            <a:r>
              <a:rPr lang="fr-FR" dirty="0" smtClean="0"/>
              <a:t> 4. </a:t>
            </a:r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acquisti</a:t>
            </a:r>
            <a:r>
              <a:rPr lang="fr-FR" dirty="0" smtClean="0"/>
              <a:t>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per $400 </a:t>
            </a:r>
            <a:r>
              <a:rPr lang="fr-FR" dirty="0" err="1" smtClean="0"/>
              <a:t>facendo</a:t>
            </a:r>
            <a:r>
              <a:rPr lang="fr-FR" dirty="0" smtClean="0"/>
              <a:t> </a:t>
            </a:r>
            <a:r>
              <a:rPr lang="fr-FR" dirty="0" err="1" smtClean="0"/>
              <a:t>aumentare</a:t>
            </a:r>
            <a:r>
              <a:rPr lang="fr-FR" dirty="0" smtClean="0"/>
              <a:t> i </a:t>
            </a:r>
            <a:r>
              <a:rPr lang="fr-FR" dirty="0" err="1" smtClean="0"/>
              <a:t>depositi</a:t>
            </a:r>
            <a:r>
              <a:rPr lang="fr-FR" dirty="0" smtClean="0"/>
              <a:t> </a:t>
            </a:r>
            <a:r>
              <a:rPr lang="fr-FR" dirty="0" err="1" smtClean="0"/>
              <a:t>bancari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USA. L’</a:t>
            </a:r>
            <a:r>
              <a:rPr lang="fr-FR" dirty="0" err="1" smtClean="0"/>
              <a:t>acquisto</a:t>
            </a:r>
            <a:r>
              <a:rPr lang="fr-FR" dirty="0" smtClean="0"/>
              <a:t> delle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aumenta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USA.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costituisce</a:t>
            </a:r>
            <a:r>
              <a:rPr lang="fr-FR" dirty="0" smtClean="0"/>
              <a:t>  un </a:t>
            </a:r>
            <a:r>
              <a:rPr lang="fr-FR" dirty="0" err="1" smtClean="0"/>
              <a:t>deflusso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e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debito</a:t>
            </a:r>
            <a:r>
              <a:rPr lang="fr-FR" dirty="0" smtClean="0"/>
              <a:t> (segno -). L’</a:t>
            </a:r>
            <a:r>
              <a:rPr lang="fr-FR" dirty="0" err="1" smtClean="0"/>
              <a:t>aumento</a:t>
            </a:r>
            <a:r>
              <a:rPr lang="fr-FR" dirty="0" smtClean="0"/>
              <a:t> dei </a:t>
            </a:r>
            <a:r>
              <a:rPr lang="fr-FR" dirty="0" err="1" smtClean="0"/>
              <a:t>depositi</a:t>
            </a:r>
            <a:r>
              <a:rPr lang="fr-FR" dirty="0" smtClean="0"/>
              <a:t> </a:t>
            </a:r>
            <a:r>
              <a:rPr lang="fr-FR" dirty="0" err="1" smtClean="0"/>
              <a:t>bancari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è un </a:t>
            </a:r>
            <a:r>
              <a:rPr lang="fr-FR" dirty="0" err="1" smtClean="0"/>
              <a:t>afflusso</a:t>
            </a:r>
            <a:r>
              <a:rPr lang="fr-FR" dirty="0" smtClean="0"/>
              <a:t> di capitale e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credito</a:t>
            </a:r>
            <a:r>
              <a:rPr lang="fr-FR" dirty="0" smtClean="0"/>
              <a:t> (segno+)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036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699703"/>
              </p:ext>
            </p:extLst>
          </p:nvPr>
        </p:nvGraphicFramePr>
        <p:xfrm>
          <a:off x="457200" y="1600200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 (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depositi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bancari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esteri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negli</a:t>
                      </a:r>
                      <a:r>
                        <a:rPr lang="fr-FR" baseline="0" dirty="0" smtClean="0"/>
                        <a:t> USA)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Deflussi</a:t>
                      </a:r>
                      <a:r>
                        <a:rPr lang="fr-FR" dirty="0" smtClean="0"/>
                        <a:t> di capitale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acquisto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azioni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estere</a:t>
                      </a:r>
                      <a:r>
                        <a:rPr lang="fr-FR" baseline="0" dirty="0" smtClean="0"/>
                        <a:t> da parte </a:t>
                      </a:r>
                      <a:r>
                        <a:rPr lang="fr-FR" baseline="0" dirty="0" err="1" smtClean="0"/>
                        <a:t>del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residente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americano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$ 400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8062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Esempio</a:t>
            </a:r>
            <a:r>
              <a:rPr lang="fr-FR" dirty="0" smtClean="0"/>
              <a:t> 5. </a:t>
            </a:r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infine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un </a:t>
            </a:r>
            <a:r>
              <a:rPr lang="fr-FR" dirty="0" err="1" smtClean="0"/>
              <a:t>investitore</a:t>
            </a:r>
            <a:r>
              <a:rPr lang="fr-FR" dirty="0" smtClean="0"/>
              <a:t> </a:t>
            </a:r>
            <a:r>
              <a:rPr lang="fr-FR" dirty="0" err="1" smtClean="0"/>
              <a:t>estero</a:t>
            </a:r>
            <a:r>
              <a:rPr lang="fr-FR" dirty="0" smtClean="0"/>
              <a:t> </a:t>
            </a:r>
            <a:r>
              <a:rPr lang="fr-FR" dirty="0" err="1" smtClean="0"/>
              <a:t>acquisti</a:t>
            </a:r>
            <a:r>
              <a:rPr lang="fr-FR" dirty="0" smtClean="0"/>
              <a:t> 300 </a:t>
            </a:r>
            <a:r>
              <a:rPr lang="fr-FR" dirty="0" err="1" smtClean="0"/>
              <a:t>dollari</a:t>
            </a:r>
            <a:r>
              <a:rPr lang="fr-FR" dirty="0" smtClean="0"/>
              <a:t> di </a:t>
            </a:r>
            <a:r>
              <a:rPr lang="fr-FR" dirty="0" err="1" smtClean="0"/>
              <a:t>buoni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tesoro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e </a:t>
            </a:r>
            <a:r>
              <a:rPr lang="fr-FR" dirty="0" err="1" smtClean="0"/>
              <a:t>paghi</a:t>
            </a:r>
            <a:r>
              <a:rPr lang="fr-FR" dirty="0" smtClean="0"/>
              <a:t> </a:t>
            </a:r>
            <a:r>
              <a:rPr lang="fr-FR" dirty="0" err="1" smtClean="0"/>
              <a:t>riducendo</a:t>
            </a:r>
            <a:r>
              <a:rPr lang="fr-FR" dirty="0" smtClean="0"/>
              <a:t> i </a:t>
            </a:r>
            <a:r>
              <a:rPr lang="fr-FR" dirty="0" err="1" smtClean="0"/>
              <a:t>suoi</a:t>
            </a:r>
            <a:r>
              <a:rPr lang="fr-FR" dirty="0" smtClean="0"/>
              <a:t> </a:t>
            </a:r>
            <a:r>
              <a:rPr lang="fr-FR" dirty="0" err="1" smtClean="0"/>
              <a:t>depositi</a:t>
            </a:r>
            <a:r>
              <a:rPr lang="fr-FR" dirty="0" smtClean="0"/>
              <a:t> </a:t>
            </a:r>
            <a:r>
              <a:rPr lang="fr-FR" dirty="0" err="1" smtClean="0"/>
              <a:t>detenuti</a:t>
            </a:r>
            <a:r>
              <a:rPr lang="fr-FR" dirty="0" smtClean="0"/>
              <a:t> presso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per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stesso</a:t>
            </a:r>
            <a:r>
              <a:rPr lang="fr-FR" dirty="0" smtClean="0"/>
              <a:t> </a:t>
            </a:r>
            <a:r>
              <a:rPr lang="fr-FR" dirty="0" err="1" smtClean="0"/>
              <a:t>ammontare</a:t>
            </a:r>
            <a:r>
              <a:rPr lang="fr-FR" dirty="0" smtClean="0"/>
              <a:t>. L’</a:t>
            </a:r>
            <a:r>
              <a:rPr lang="fr-FR" dirty="0" err="1" smtClean="0"/>
              <a:t>acquisto</a:t>
            </a:r>
            <a:r>
              <a:rPr lang="fr-FR" dirty="0" smtClean="0"/>
              <a:t> dei </a:t>
            </a:r>
            <a:r>
              <a:rPr lang="fr-FR" dirty="0" err="1" smtClean="0"/>
              <a:t>buoni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tesoro</a:t>
            </a:r>
            <a:r>
              <a:rPr lang="fr-FR" dirty="0" smtClean="0"/>
              <a:t> </a:t>
            </a:r>
            <a:r>
              <a:rPr lang="fr-FR" dirty="0" err="1" smtClean="0"/>
              <a:t>incrementa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straniere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costituisce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capitale e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credito</a:t>
            </a:r>
            <a:r>
              <a:rPr lang="fr-FR" dirty="0" smtClean="0"/>
              <a:t> col segno +. La </a:t>
            </a:r>
            <a:r>
              <a:rPr lang="fr-FR" dirty="0" err="1" smtClean="0"/>
              <a:t>diminuzione</a:t>
            </a:r>
            <a:r>
              <a:rPr lang="fr-FR" dirty="0" smtClean="0"/>
              <a:t> dei </a:t>
            </a:r>
            <a:r>
              <a:rPr lang="fr-FR" dirty="0" err="1" smtClean="0"/>
              <a:t>suoi</a:t>
            </a:r>
            <a:r>
              <a:rPr lang="fr-FR" dirty="0" smtClean="0"/>
              <a:t> </a:t>
            </a:r>
            <a:r>
              <a:rPr lang="fr-FR" dirty="0" err="1" smtClean="0"/>
              <a:t>depositi</a:t>
            </a:r>
            <a:r>
              <a:rPr lang="fr-FR" dirty="0" smtClean="0"/>
              <a:t> </a:t>
            </a:r>
            <a:r>
              <a:rPr lang="fr-FR" dirty="0" err="1" smtClean="0"/>
              <a:t>bancari</a:t>
            </a:r>
            <a:r>
              <a:rPr lang="fr-FR" dirty="0" smtClean="0"/>
              <a:t> presso </a:t>
            </a:r>
            <a:r>
              <a:rPr lang="fr-FR" dirty="0" err="1" smtClean="0"/>
              <a:t>gli</a:t>
            </a:r>
            <a:r>
              <a:rPr lang="fr-FR" dirty="0" smtClean="0"/>
              <a:t> USA </a:t>
            </a:r>
            <a:r>
              <a:rPr lang="fr-FR" dirty="0" err="1" smtClean="0"/>
              <a:t>rappresenta</a:t>
            </a:r>
            <a:r>
              <a:rPr lang="fr-FR" dirty="0" smtClean="0"/>
              <a:t> </a:t>
            </a:r>
            <a:r>
              <a:rPr lang="fr-FR" dirty="0" err="1" smtClean="0"/>
              <a:t>invece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di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USA. </a:t>
            </a:r>
            <a:r>
              <a:rPr lang="fr-FR" dirty="0" err="1" smtClean="0"/>
              <a:t>Questo</a:t>
            </a:r>
            <a:r>
              <a:rPr lang="fr-FR" dirty="0" smtClean="0"/>
              <a:t> è un </a:t>
            </a:r>
            <a:r>
              <a:rPr lang="fr-FR" dirty="0" err="1" smtClean="0"/>
              <a:t>deflusso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USA </a:t>
            </a:r>
            <a:r>
              <a:rPr lang="fr-FR" dirty="0" err="1" smtClean="0"/>
              <a:t>ed</a:t>
            </a:r>
            <a:r>
              <a:rPr lang="fr-FR" dirty="0" smtClean="0"/>
              <a:t> è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debito</a:t>
            </a:r>
            <a:r>
              <a:rPr lang="fr-FR" dirty="0" smtClean="0"/>
              <a:t> col segno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059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433320"/>
              </p:ext>
            </p:extLst>
          </p:nvPr>
        </p:nvGraphicFramePr>
        <p:xfrm>
          <a:off x="457200" y="1600200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baseline="0" dirty="0" smtClean="0"/>
                        <a:t> (+)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 (</a:t>
                      </a:r>
                      <a:r>
                        <a:rPr lang="fr-FR" dirty="0" err="1" smtClean="0"/>
                        <a:t>acquisto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buoni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tesoro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americani</a:t>
                      </a:r>
                      <a:r>
                        <a:rPr lang="fr-FR" dirty="0" smtClean="0"/>
                        <a:t> da parte di un </a:t>
                      </a:r>
                      <a:r>
                        <a:rPr lang="fr-FR" dirty="0" err="1" smtClean="0"/>
                        <a:t>investitore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estero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$ 300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Deflussi</a:t>
                      </a:r>
                      <a:r>
                        <a:rPr lang="fr-FR" dirty="0" smtClean="0"/>
                        <a:t> di capitale (</a:t>
                      </a:r>
                      <a:r>
                        <a:rPr lang="fr-FR" dirty="0" err="1" smtClean="0"/>
                        <a:t>diminuzione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depositi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bancari</a:t>
                      </a:r>
                      <a:r>
                        <a:rPr lang="fr-FR" dirty="0" smtClean="0"/>
                        <a:t>  </a:t>
                      </a:r>
                      <a:r>
                        <a:rPr lang="fr-FR" dirty="0" err="1" smtClean="0"/>
                        <a:t>esteri</a:t>
                      </a:r>
                      <a:r>
                        <a:rPr lang="fr-FR" dirty="0" smtClean="0"/>
                        <a:t> presso USA)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$ 300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52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è un </a:t>
            </a:r>
            <a:r>
              <a:rPr lang="fr-FR" dirty="0" err="1" smtClean="0"/>
              <a:t>prospetto</a:t>
            </a:r>
            <a:r>
              <a:rPr lang="fr-FR" dirty="0" smtClean="0"/>
              <a:t> </a:t>
            </a:r>
            <a:r>
              <a:rPr lang="fr-FR" dirty="0" err="1" smtClean="0"/>
              <a:t>sintetico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registrate</a:t>
            </a:r>
            <a:r>
              <a:rPr lang="fr-FR" dirty="0" smtClean="0"/>
              <a:t> tutte 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effettuate</a:t>
            </a:r>
            <a:r>
              <a:rPr lang="fr-FR" dirty="0" smtClean="0"/>
              <a:t> fra i </a:t>
            </a:r>
            <a:r>
              <a:rPr lang="fr-FR" dirty="0" err="1" smtClean="0"/>
              <a:t>residenti</a:t>
            </a:r>
            <a:r>
              <a:rPr lang="fr-FR" dirty="0" smtClean="0"/>
              <a:t> di un </a:t>
            </a:r>
            <a:r>
              <a:rPr lang="fr-FR" dirty="0" err="1" smtClean="0"/>
              <a:t>paese</a:t>
            </a:r>
            <a:r>
              <a:rPr lang="fr-FR" dirty="0" smtClean="0"/>
              <a:t> e i </a:t>
            </a:r>
            <a:r>
              <a:rPr lang="fr-FR" dirty="0" err="1" smtClean="0"/>
              <a:t>residenti</a:t>
            </a:r>
            <a:r>
              <a:rPr lang="fr-FR" dirty="0" smtClean="0"/>
              <a:t> di tutti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in un </a:t>
            </a:r>
            <a:r>
              <a:rPr lang="fr-FR" dirty="0" err="1" smtClean="0"/>
              <a:t>dato</a:t>
            </a:r>
            <a:r>
              <a:rPr lang="fr-FR" dirty="0" smtClean="0"/>
              <a:t> </a:t>
            </a:r>
            <a:r>
              <a:rPr lang="fr-FR" dirty="0" err="1" smtClean="0"/>
              <a:t>arco</a:t>
            </a:r>
            <a:r>
              <a:rPr lang="fr-FR" dirty="0" smtClean="0"/>
              <a:t> temporale, </a:t>
            </a:r>
            <a:r>
              <a:rPr lang="fr-FR" dirty="0" err="1" smtClean="0"/>
              <a:t>generalmente</a:t>
            </a:r>
            <a:r>
              <a:rPr lang="fr-FR" dirty="0" smtClean="0"/>
              <a:t> un </a:t>
            </a:r>
            <a:r>
              <a:rPr lang="fr-FR" dirty="0" err="1" smtClean="0"/>
              <a:t>anno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informazioni</a:t>
            </a:r>
            <a:r>
              <a:rPr lang="fr-FR" dirty="0" smtClean="0"/>
              <a:t> </a:t>
            </a:r>
            <a:r>
              <a:rPr lang="fr-FR" dirty="0" err="1" smtClean="0"/>
              <a:t>contenute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sono </a:t>
            </a:r>
            <a:r>
              <a:rPr lang="fr-FR" dirty="0" err="1" smtClean="0"/>
              <a:t>fondamentali</a:t>
            </a:r>
            <a:r>
              <a:rPr lang="fr-FR" dirty="0" smtClean="0"/>
              <a:t> per </a:t>
            </a:r>
            <a:r>
              <a:rPr lang="fr-FR" dirty="0" err="1" smtClean="0"/>
              <a:t>orientare</a:t>
            </a:r>
            <a:r>
              <a:rPr lang="fr-FR" dirty="0" smtClean="0"/>
              <a:t> il </a:t>
            </a:r>
            <a:r>
              <a:rPr lang="fr-FR" dirty="0" err="1" smtClean="0"/>
              <a:t>comportamento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governo</a:t>
            </a:r>
            <a:r>
              <a:rPr lang="fr-FR" dirty="0" smtClean="0"/>
              <a:t> in </a:t>
            </a:r>
            <a:r>
              <a:rPr lang="fr-FR" dirty="0" err="1" smtClean="0"/>
              <a:t>termini</a:t>
            </a:r>
            <a:r>
              <a:rPr lang="fr-FR" dirty="0" smtClean="0"/>
              <a:t> di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economiche</a:t>
            </a:r>
            <a:r>
              <a:rPr lang="fr-FR" dirty="0" smtClean="0"/>
              <a:t> da </a:t>
            </a:r>
            <a:r>
              <a:rPr lang="fr-FR" dirty="0" err="1" smtClean="0"/>
              <a:t>attuare</a:t>
            </a:r>
            <a:r>
              <a:rPr lang="fr-FR" dirty="0" smtClean="0"/>
              <a:t> ma pure il </a:t>
            </a:r>
            <a:r>
              <a:rPr lang="fr-FR" dirty="0" err="1" smtClean="0"/>
              <a:t>comportamento</a:t>
            </a:r>
            <a:r>
              <a:rPr lang="fr-FR" dirty="0" smtClean="0"/>
              <a:t> delle banche, </a:t>
            </a:r>
            <a:r>
              <a:rPr lang="fr-FR" dirty="0" err="1" smtClean="0"/>
              <a:t>aziende</a:t>
            </a:r>
            <a:r>
              <a:rPr lang="fr-FR" dirty="0" smtClean="0"/>
              <a:t> e </a:t>
            </a:r>
            <a:r>
              <a:rPr lang="fr-FR" dirty="0" err="1" smtClean="0"/>
              <a:t>individui</a:t>
            </a:r>
            <a:r>
              <a:rPr lang="fr-FR" dirty="0" smtClean="0"/>
              <a:t> </a:t>
            </a:r>
            <a:r>
              <a:rPr lang="fr-FR" dirty="0" err="1" smtClean="0"/>
              <a:t>coinvolti</a:t>
            </a:r>
            <a:r>
              <a:rPr lang="fr-FR" dirty="0" smtClean="0"/>
              <a:t> in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comportano</a:t>
            </a:r>
            <a:r>
              <a:rPr lang="fr-FR" dirty="0" smtClean="0"/>
              <a:t> delle </a:t>
            </a:r>
            <a:r>
              <a:rPr lang="fr-FR" dirty="0" err="1" smtClean="0"/>
              <a:t>relazioni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714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assumiamo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riportate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esempi</a:t>
            </a:r>
            <a:r>
              <a:rPr lang="fr-FR" dirty="0" smtClean="0"/>
              <a:t> 1-5 </a:t>
            </a:r>
            <a:r>
              <a:rPr lang="fr-FR" dirty="0" err="1" smtClean="0"/>
              <a:t>siano</a:t>
            </a:r>
            <a:r>
              <a:rPr lang="fr-FR" dirty="0" smtClean="0"/>
              <a:t> le </a:t>
            </a:r>
            <a:r>
              <a:rPr lang="fr-FR" dirty="0" err="1" smtClean="0"/>
              <a:t>uniche</a:t>
            </a:r>
            <a:r>
              <a:rPr lang="fr-FR" dirty="0" smtClean="0"/>
              <a:t> </a:t>
            </a:r>
            <a:r>
              <a:rPr lang="fr-FR" dirty="0" err="1" smtClean="0"/>
              <a:t>avvenute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dell’anno</a:t>
            </a:r>
            <a:r>
              <a:rPr lang="fr-FR" dirty="0" smtClean="0"/>
              <a:t>, 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composta dalle </a:t>
            </a:r>
            <a:r>
              <a:rPr lang="fr-FR" dirty="0" err="1" smtClean="0"/>
              <a:t>voci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, </a:t>
            </a:r>
            <a:r>
              <a:rPr lang="fr-FR" dirty="0" err="1" smtClean="0"/>
              <a:t>servizi</a:t>
            </a:r>
            <a:r>
              <a:rPr lang="fr-FR" dirty="0" smtClean="0"/>
              <a:t>, </a:t>
            </a:r>
            <a:r>
              <a:rPr lang="fr-FR" dirty="0" err="1" smtClean="0"/>
              <a:t>trasferimenti</a:t>
            </a:r>
            <a:r>
              <a:rPr lang="fr-FR" dirty="0" smtClean="0"/>
              <a:t> </a:t>
            </a:r>
            <a:r>
              <a:rPr lang="fr-FR" dirty="0" err="1" smtClean="0"/>
              <a:t>uniilaterali</a:t>
            </a:r>
            <a:r>
              <a:rPr lang="fr-FR" dirty="0" smtClean="0"/>
              <a:t>, </a:t>
            </a:r>
            <a:r>
              <a:rPr lang="fr-FR" dirty="0" err="1" smtClean="0"/>
              <a:t>movimenti</a:t>
            </a:r>
            <a:r>
              <a:rPr lang="fr-FR" dirty="0" smtClean="0"/>
              <a:t> di capitale </a:t>
            </a:r>
            <a:r>
              <a:rPr lang="fr-FR" dirty="0" err="1" smtClean="0"/>
              <a:t>netti</a:t>
            </a:r>
            <a:r>
              <a:rPr lang="fr-FR" dirty="0" smtClean="0"/>
              <a:t> e totale </a:t>
            </a:r>
            <a:r>
              <a:rPr lang="fr-FR" dirty="0" err="1" smtClean="0"/>
              <a:t>debiti</a:t>
            </a:r>
            <a:r>
              <a:rPr lang="fr-FR" dirty="0" smtClean="0"/>
              <a:t> e </a:t>
            </a:r>
            <a:r>
              <a:rPr lang="fr-FR" dirty="0" err="1" smtClean="0"/>
              <a:t>crediti</a:t>
            </a:r>
            <a:endParaRPr lang="fr-FR" dirty="0"/>
          </a:p>
          <a:p>
            <a:pPr algn="just"/>
            <a:r>
              <a:rPr lang="fr-FR" dirty="0" smtClean="0"/>
              <a:t>A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riguardo</a:t>
            </a:r>
            <a:r>
              <a:rPr lang="fr-FR" dirty="0" smtClean="0"/>
              <a:t> </a:t>
            </a:r>
            <a:r>
              <a:rPr lang="fr-FR" dirty="0" err="1" smtClean="0"/>
              <a:t>ricordiamo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 500 $ di </a:t>
            </a:r>
            <a:r>
              <a:rPr lang="fr-FR" dirty="0" err="1" smtClean="0"/>
              <a:t>beni</a:t>
            </a:r>
            <a:r>
              <a:rPr lang="fr-FR" dirty="0" smtClean="0"/>
              <a:t> </a:t>
            </a:r>
            <a:r>
              <a:rPr lang="fr-FR" dirty="0" err="1" smtClean="0"/>
              <a:t>erano</a:t>
            </a:r>
            <a:r>
              <a:rPr lang="fr-FR" dirty="0" smtClean="0"/>
              <a:t> </a:t>
            </a:r>
            <a:r>
              <a:rPr lang="fr-FR" dirty="0" err="1" smtClean="0"/>
              <a:t>stati</a:t>
            </a:r>
            <a:r>
              <a:rPr lang="fr-FR" dirty="0" smtClean="0"/>
              <a:t> </a:t>
            </a:r>
            <a:r>
              <a:rPr lang="fr-FR" dirty="0" err="1" smtClean="0"/>
              <a:t>esportati</a:t>
            </a:r>
            <a:r>
              <a:rPr lang="fr-FR" dirty="0" smtClean="0"/>
              <a:t> (</a:t>
            </a:r>
            <a:r>
              <a:rPr lang="fr-FR" dirty="0" err="1" smtClean="0"/>
              <a:t>crediti</a:t>
            </a:r>
            <a:r>
              <a:rPr lang="fr-FR" dirty="0" smtClean="0"/>
              <a:t> (+)), </a:t>
            </a:r>
            <a:r>
              <a:rPr lang="fr-FR" dirty="0" err="1" smtClean="0"/>
              <a:t>che</a:t>
            </a:r>
            <a:r>
              <a:rPr lang="fr-FR" dirty="0" smtClean="0"/>
              <a:t> 200 $ di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erano</a:t>
            </a:r>
            <a:r>
              <a:rPr lang="fr-FR" dirty="0" smtClean="0"/>
              <a:t> </a:t>
            </a:r>
            <a:r>
              <a:rPr lang="fr-FR" dirty="0" err="1" smtClean="0"/>
              <a:t>stati</a:t>
            </a:r>
            <a:r>
              <a:rPr lang="fr-FR" dirty="0" smtClean="0"/>
              <a:t> </a:t>
            </a:r>
            <a:r>
              <a:rPr lang="fr-FR" dirty="0" err="1" smtClean="0"/>
              <a:t>importati</a:t>
            </a:r>
            <a:r>
              <a:rPr lang="fr-FR" dirty="0" smtClean="0"/>
              <a:t> (</a:t>
            </a:r>
            <a:r>
              <a:rPr lang="fr-FR" dirty="0" err="1" smtClean="0"/>
              <a:t>debiti</a:t>
            </a:r>
            <a:r>
              <a:rPr lang="fr-FR" dirty="0" smtClean="0"/>
              <a:t> (-)) e </a:t>
            </a:r>
            <a:r>
              <a:rPr lang="fr-FR" dirty="0" err="1" smtClean="0"/>
              <a:t>che</a:t>
            </a:r>
            <a:r>
              <a:rPr lang="fr-FR" dirty="0" smtClean="0"/>
              <a:t> un </a:t>
            </a:r>
            <a:r>
              <a:rPr lang="fr-FR" dirty="0" err="1" smtClean="0"/>
              <a:t>trasferimento</a:t>
            </a:r>
            <a:r>
              <a:rPr lang="fr-FR" dirty="0" smtClean="0"/>
              <a:t> </a:t>
            </a:r>
            <a:r>
              <a:rPr lang="fr-FR" dirty="0" err="1" smtClean="0"/>
              <a:t>unilaterale</a:t>
            </a:r>
            <a:r>
              <a:rPr lang="fr-FR" dirty="0" smtClean="0"/>
              <a:t> di $ 100 </a:t>
            </a:r>
            <a:r>
              <a:rPr lang="fr-FR" dirty="0" err="1" smtClean="0"/>
              <a:t>era</a:t>
            </a:r>
            <a:r>
              <a:rPr lang="fr-FR" dirty="0" smtClean="0"/>
              <a:t> </a:t>
            </a:r>
            <a:r>
              <a:rPr lang="fr-FR" dirty="0" err="1" smtClean="0"/>
              <a:t>stato</a:t>
            </a:r>
            <a:r>
              <a:rPr lang="fr-FR" dirty="0" smtClean="0"/>
              <a:t> </a:t>
            </a:r>
            <a:r>
              <a:rPr lang="fr-FR" dirty="0" err="1" smtClean="0"/>
              <a:t>effettuato</a:t>
            </a:r>
            <a:r>
              <a:rPr lang="fr-FR" dirty="0" smtClean="0"/>
              <a:t> (</a:t>
            </a:r>
            <a:r>
              <a:rPr lang="fr-FR" dirty="0" err="1" smtClean="0"/>
              <a:t>debiti</a:t>
            </a:r>
            <a:r>
              <a:rPr lang="fr-FR" dirty="0" smtClean="0"/>
              <a:t> (-))</a:t>
            </a:r>
          </a:p>
          <a:p>
            <a:pPr algn="just"/>
            <a:r>
              <a:rPr lang="fr-FR" dirty="0" err="1" smtClean="0"/>
              <a:t>Considerimo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 i </a:t>
            </a:r>
            <a:r>
              <a:rPr lang="fr-FR" dirty="0" err="1" smtClean="0"/>
              <a:t>movimenti</a:t>
            </a:r>
            <a:r>
              <a:rPr lang="fr-FR" dirty="0" smtClean="0"/>
              <a:t> di capitale </a:t>
            </a:r>
            <a:r>
              <a:rPr lang="fr-FR" dirty="0" err="1" smtClean="0"/>
              <a:t>netti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5411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esportazione</a:t>
            </a:r>
            <a:r>
              <a:rPr lang="fr-FR" dirty="0" smtClean="0"/>
              <a:t> di $ 500 </a:t>
            </a:r>
            <a:r>
              <a:rPr lang="fr-FR" dirty="0" err="1" smtClean="0"/>
              <a:t>aveva</a:t>
            </a:r>
            <a:r>
              <a:rPr lang="fr-FR" dirty="0" smtClean="0"/>
              <a:t> </a:t>
            </a:r>
            <a:r>
              <a:rPr lang="fr-FR" dirty="0" err="1" smtClean="0"/>
              <a:t>comportato</a:t>
            </a:r>
            <a:r>
              <a:rPr lang="fr-FR" dirty="0" smtClean="0"/>
              <a:t> un </a:t>
            </a:r>
            <a:r>
              <a:rPr lang="fr-FR" dirty="0" err="1" smtClean="0"/>
              <a:t>deflusso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 err="1" smtClean="0"/>
              <a:t>equivalente</a:t>
            </a:r>
            <a:r>
              <a:rPr lang="fr-FR" dirty="0" smtClean="0"/>
              <a:t>: </a:t>
            </a:r>
            <a:r>
              <a:rPr lang="fr-FR" dirty="0" err="1" smtClean="0"/>
              <a:t>debiti</a:t>
            </a:r>
            <a:r>
              <a:rPr lang="fr-FR" dirty="0" smtClean="0"/>
              <a:t> $ 500</a:t>
            </a:r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importazione</a:t>
            </a:r>
            <a:r>
              <a:rPr lang="fr-FR" dirty="0" smtClean="0"/>
              <a:t> di $ 200 </a:t>
            </a:r>
            <a:r>
              <a:rPr lang="fr-FR" dirty="0" err="1" smtClean="0"/>
              <a:t>aveva</a:t>
            </a:r>
            <a:r>
              <a:rPr lang="fr-FR" dirty="0" smtClean="0"/>
              <a:t> </a:t>
            </a:r>
            <a:r>
              <a:rPr lang="fr-FR" dirty="0" err="1" smtClean="0"/>
              <a:t>comportato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di $ 200: </a:t>
            </a:r>
            <a:r>
              <a:rPr lang="fr-FR" dirty="0" err="1" smtClean="0"/>
              <a:t>crediti</a:t>
            </a:r>
            <a:r>
              <a:rPr lang="fr-FR" dirty="0" smtClean="0"/>
              <a:t> $ 200</a:t>
            </a:r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donazione</a:t>
            </a:r>
            <a:r>
              <a:rPr lang="fr-FR" dirty="0" smtClean="0"/>
              <a:t> </a:t>
            </a:r>
            <a:r>
              <a:rPr lang="fr-FR" dirty="0" err="1" smtClean="0"/>
              <a:t>aveva</a:t>
            </a:r>
            <a:r>
              <a:rPr lang="fr-FR" dirty="0" smtClean="0"/>
              <a:t> </a:t>
            </a:r>
            <a:r>
              <a:rPr lang="fr-FR" dirty="0" err="1" smtClean="0"/>
              <a:t>comportato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di $ 100: </a:t>
            </a:r>
            <a:r>
              <a:rPr lang="fr-FR" dirty="0" err="1" smtClean="0"/>
              <a:t>crediti</a:t>
            </a:r>
            <a:r>
              <a:rPr lang="fr-FR" dirty="0" smtClean="0"/>
              <a:t> $ 100</a:t>
            </a:r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acquisto</a:t>
            </a:r>
            <a:r>
              <a:rPr lang="fr-FR" dirty="0" smtClean="0"/>
              <a:t> </a:t>
            </a:r>
            <a:r>
              <a:rPr lang="fr-FR" dirty="0" err="1" smtClean="0"/>
              <a:t>dell’azione</a:t>
            </a:r>
            <a:r>
              <a:rPr lang="fr-FR" dirty="0" smtClean="0"/>
              <a:t> americana </a:t>
            </a:r>
            <a:r>
              <a:rPr lang="fr-FR" dirty="0" err="1" smtClean="0"/>
              <a:t>aveva</a:t>
            </a:r>
            <a:r>
              <a:rPr lang="fr-FR" dirty="0" smtClean="0"/>
              <a:t> </a:t>
            </a:r>
            <a:r>
              <a:rPr lang="fr-FR" dirty="0" err="1" smtClean="0"/>
              <a:t>comportato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e un </a:t>
            </a:r>
            <a:r>
              <a:rPr lang="fr-FR" dirty="0" err="1" smtClean="0"/>
              <a:t>deflusso</a:t>
            </a:r>
            <a:r>
              <a:rPr lang="fr-FR" dirty="0" smtClean="0"/>
              <a:t> di capitale </a:t>
            </a:r>
            <a:r>
              <a:rPr lang="fr-FR" dirty="0" err="1" smtClean="0"/>
              <a:t>simulteneo</a:t>
            </a:r>
            <a:r>
              <a:rPr lang="fr-FR" dirty="0" smtClean="0"/>
              <a:t> di $ 400: </a:t>
            </a:r>
            <a:r>
              <a:rPr lang="fr-FR" dirty="0" err="1" smtClean="0"/>
              <a:t>crediti</a:t>
            </a:r>
            <a:r>
              <a:rPr lang="fr-FR" dirty="0" smtClean="0"/>
              <a:t>=</a:t>
            </a:r>
            <a:r>
              <a:rPr lang="fr-FR" dirty="0" err="1" smtClean="0"/>
              <a:t>debiti</a:t>
            </a:r>
            <a:r>
              <a:rPr lang="fr-FR" dirty="0" smtClean="0"/>
              <a:t>=$400</a:t>
            </a:r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acquisto</a:t>
            </a:r>
            <a:r>
              <a:rPr lang="fr-FR" dirty="0" smtClean="0"/>
              <a:t> di </a:t>
            </a:r>
            <a:r>
              <a:rPr lang="fr-FR" dirty="0" err="1" smtClean="0"/>
              <a:t>buoni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tesoro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aveva</a:t>
            </a:r>
            <a:r>
              <a:rPr lang="fr-FR" dirty="0" smtClean="0"/>
              <a:t> </a:t>
            </a:r>
            <a:r>
              <a:rPr lang="fr-FR" dirty="0" err="1" smtClean="0"/>
              <a:t>comportato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e un </a:t>
            </a:r>
            <a:r>
              <a:rPr lang="fr-FR" dirty="0" err="1" smtClean="0"/>
              <a:t>deflusso</a:t>
            </a:r>
            <a:r>
              <a:rPr lang="fr-FR" dirty="0" smtClean="0"/>
              <a:t> </a:t>
            </a:r>
            <a:r>
              <a:rPr lang="fr-FR" dirty="0" err="1" smtClean="0"/>
              <a:t>simulataneo</a:t>
            </a:r>
            <a:r>
              <a:rPr lang="fr-FR" dirty="0" smtClean="0"/>
              <a:t> di capitale di $ 300: </a:t>
            </a:r>
            <a:r>
              <a:rPr lang="fr-FR" dirty="0" err="1" smtClean="0"/>
              <a:t>crediti</a:t>
            </a:r>
            <a:r>
              <a:rPr lang="fr-FR" dirty="0" smtClean="0"/>
              <a:t>=</a:t>
            </a:r>
            <a:r>
              <a:rPr lang="fr-FR" dirty="0" err="1" smtClean="0"/>
              <a:t>debiti</a:t>
            </a:r>
            <a:r>
              <a:rPr lang="fr-FR" dirty="0" smtClean="0"/>
              <a:t>=$300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532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deflusso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è </a:t>
            </a:r>
            <a:r>
              <a:rPr lang="fr-FR" dirty="0" err="1" smtClean="0"/>
              <a:t>uguale</a:t>
            </a:r>
            <a:r>
              <a:rPr lang="fr-FR" dirty="0" smtClean="0"/>
              <a:t> a $500+$400+$300=$1200 </a:t>
            </a:r>
            <a:r>
              <a:rPr lang="fr-FR" dirty="0" err="1" smtClean="0"/>
              <a:t>mentre</a:t>
            </a:r>
            <a:r>
              <a:rPr lang="fr-FR" dirty="0" smtClean="0"/>
              <a:t> l’</a:t>
            </a:r>
            <a:r>
              <a:rPr lang="fr-FR" dirty="0" err="1" smtClean="0"/>
              <a:t>afflusso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è </a:t>
            </a:r>
            <a:r>
              <a:rPr lang="fr-FR" dirty="0" err="1" smtClean="0"/>
              <a:t>uguale</a:t>
            </a:r>
            <a:r>
              <a:rPr lang="fr-FR" dirty="0" smtClean="0"/>
              <a:t> a $200+$100+$400+$300=$1000. I </a:t>
            </a:r>
            <a:r>
              <a:rPr lang="fr-FR" dirty="0" err="1" smtClean="0"/>
              <a:t>movimenti</a:t>
            </a:r>
            <a:r>
              <a:rPr lang="fr-FR" dirty="0" smtClean="0"/>
              <a:t> di capitale </a:t>
            </a:r>
            <a:r>
              <a:rPr lang="fr-FR" dirty="0" err="1" smtClean="0"/>
              <a:t>netti</a:t>
            </a:r>
            <a:r>
              <a:rPr lang="fr-FR" dirty="0" smtClean="0"/>
              <a:t> sono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afflussi-deflussi</a:t>
            </a:r>
            <a:r>
              <a:rPr lang="fr-FR" dirty="0" smtClean="0"/>
              <a:t>=$1000-$1200=-$200 </a:t>
            </a:r>
            <a:r>
              <a:rPr lang="fr-FR" dirty="0" err="1" smtClean="0"/>
              <a:t>ossia</a:t>
            </a:r>
            <a:r>
              <a:rPr lang="fr-FR" dirty="0" smtClean="0"/>
              <a:t> i </a:t>
            </a:r>
            <a:r>
              <a:rPr lang="fr-FR" dirty="0" err="1" smtClean="0"/>
              <a:t>debiti</a:t>
            </a:r>
            <a:r>
              <a:rPr lang="fr-FR" dirty="0" smtClean="0"/>
              <a:t> sono </a:t>
            </a:r>
            <a:r>
              <a:rPr lang="fr-FR" dirty="0" err="1" smtClean="0"/>
              <a:t>uguali</a:t>
            </a:r>
            <a:r>
              <a:rPr lang="fr-FR" dirty="0" smtClean="0"/>
              <a:t> a $200</a:t>
            </a:r>
          </a:p>
          <a:p>
            <a:pPr algn="just"/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dunque</a:t>
            </a:r>
            <a:r>
              <a:rPr lang="fr-FR" dirty="0" smtClean="0"/>
              <a:t> la </a:t>
            </a:r>
            <a:r>
              <a:rPr lang="fr-FR" dirty="0" err="1" smtClean="0"/>
              <a:t>seguente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smtClean="0"/>
              <a:t>E’ </a:t>
            </a:r>
            <a:r>
              <a:rPr lang="fr-FR" dirty="0" err="1" smtClean="0"/>
              <a:t>chiaro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in </a:t>
            </a:r>
            <a:r>
              <a:rPr lang="fr-FR" dirty="0" err="1" smtClean="0"/>
              <a:t>virtù</a:t>
            </a:r>
            <a:r>
              <a:rPr lang="fr-FR" dirty="0" smtClean="0"/>
              <a:t> </a:t>
            </a:r>
            <a:r>
              <a:rPr lang="fr-FR" dirty="0" err="1" smtClean="0"/>
              <a:t>dell’uso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partita </a:t>
            </a:r>
            <a:r>
              <a:rPr lang="fr-FR" dirty="0" err="1" smtClean="0"/>
              <a:t>doppia</a:t>
            </a:r>
            <a:r>
              <a:rPr lang="fr-FR" dirty="0" smtClean="0"/>
              <a:t> il totale dei </a:t>
            </a:r>
            <a:r>
              <a:rPr lang="fr-FR" dirty="0" err="1" smtClean="0"/>
              <a:t>debiti</a:t>
            </a:r>
            <a:r>
              <a:rPr lang="fr-FR" dirty="0" smtClean="0"/>
              <a:t> è </a:t>
            </a:r>
            <a:r>
              <a:rPr lang="fr-FR" dirty="0" err="1" smtClean="0"/>
              <a:t>uguale</a:t>
            </a:r>
            <a:r>
              <a:rPr lang="fr-FR" dirty="0" smtClean="0"/>
              <a:t> al totale dei </a:t>
            </a:r>
            <a:r>
              <a:rPr lang="fr-FR" dirty="0" err="1" smtClean="0"/>
              <a:t>crediti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67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688424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Beni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Servizi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$ 200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Trasferimenti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unilaterali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Movimenti</a:t>
                      </a:r>
                      <a:r>
                        <a:rPr lang="fr-FR" dirty="0" smtClean="0"/>
                        <a:t> di capitale </a:t>
                      </a:r>
                      <a:r>
                        <a:rPr lang="fr-FR" dirty="0" err="1" smtClean="0"/>
                        <a:t>netti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$ 200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Totale </a:t>
                      </a:r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e </a:t>
                      </a:r>
                      <a:r>
                        <a:rPr lang="fr-FR" dirty="0" err="1" smtClean="0"/>
                        <a:t>crediti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21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err="1" smtClean="0"/>
              <a:t>Consideriamo</a:t>
            </a:r>
            <a:r>
              <a:rPr lang="fr-FR" dirty="0" smtClean="0"/>
              <a:t> di </a:t>
            </a:r>
            <a:r>
              <a:rPr lang="fr-FR" dirty="0" err="1" smtClean="0"/>
              <a:t>nuovo</a:t>
            </a:r>
            <a:r>
              <a:rPr lang="fr-FR" dirty="0" smtClean="0"/>
              <a:t> i </a:t>
            </a:r>
            <a:r>
              <a:rPr lang="fr-FR" dirty="0" err="1" smtClean="0"/>
              <a:t>cinque</a:t>
            </a:r>
            <a:r>
              <a:rPr lang="fr-FR" dirty="0" smtClean="0"/>
              <a:t> </a:t>
            </a:r>
            <a:r>
              <a:rPr lang="fr-FR" dirty="0" err="1" smtClean="0"/>
              <a:t>esempi</a:t>
            </a:r>
            <a:r>
              <a:rPr lang="fr-FR" dirty="0" smtClean="0"/>
              <a:t> </a:t>
            </a:r>
            <a:r>
              <a:rPr lang="fr-FR" dirty="0" err="1" smtClean="0"/>
              <a:t>precedenti</a:t>
            </a:r>
            <a:r>
              <a:rPr lang="fr-FR" dirty="0" smtClean="0"/>
              <a:t> di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reali</a:t>
            </a:r>
            <a:r>
              <a:rPr lang="fr-FR" dirty="0" smtClean="0"/>
              <a:t> e </a:t>
            </a:r>
            <a:r>
              <a:rPr lang="fr-FR" dirty="0" err="1" smtClean="0"/>
              <a:t>finanziarie</a:t>
            </a:r>
            <a:r>
              <a:rPr lang="fr-FR" dirty="0" smtClean="0"/>
              <a:t>. Ma </a:t>
            </a:r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tutti i </a:t>
            </a:r>
            <a:r>
              <a:rPr lang="fr-FR" dirty="0" err="1" smtClean="0"/>
              <a:t>pagamenti</a:t>
            </a:r>
            <a:r>
              <a:rPr lang="fr-FR" dirty="0" smtClean="0"/>
              <a:t> da </a:t>
            </a:r>
            <a:r>
              <a:rPr lang="fr-FR" dirty="0" err="1" smtClean="0"/>
              <a:t>effettuare</a:t>
            </a:r>
            <a:r>
              <a:rPr lang="fr-FR" dirty="0" smtClean="0"/>
              <a:t> </a:t>
            </a:r>
            <a:r>
              <a:rPr lang="fr-FR" dirty="0" err="1" smtClean="0"/>
              <a:t>vengano</a:t>
            </a:r>
            <a:r>
              <a:rPr lang="fr-FR" dirty="0" smtClean="0"/>
              <a:t> </a:t>
            </a:r>
            <a:r>
              <a:rPr lang="fr-FR" dirty="0" err="1" smtClean="0"/>
              <a:t>liquidati</a:t>
            </a:r>
            <a:r>
              <a:rPr lang="fr-FR" dirty="0" smtClean="0"/>
              <a:t> in </a:t>
            </a:r>
            <a:r>
              <a:rPr lang="fr-FR" dirty="0" err="1" smtClean="0"/>
              <a:t>contanti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si sono </a:t>
            </a:r>
            <a:r>
              <a:rPr lang="fr-FR" dirty="0" err="1" smtClean="0"/>
              <a:t>acquistate</a:t>
            </a:r>
            <a:r>
              <a:rPr lang="fr-FR" dirty="0" smtClean="0"/>
              <a:t> le merci (</a:t>
            </a:r>
            <a:r>
              <a:rPr lang="fr-FR" dirty="0" err="1" smtClean="0"/>
              <a:t>beni</a:t>
            </a:r>
            <a:r>
              <a:rPr lang="fr-FR" dirty="0" smtClean="0"/>
              <a:t>, </a:t>
            </a:r>
            <a:r>
              <a:rPr lang="fr-FR" dirty="0" err="1" smtClean="0"/>
              <a:t>servizi</a:t>
            </a:r>
            <a:r>
              <a:rPr lang="fr-FR" dirty="0" smtClean="0"/>
              <a:t>,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finanziarie</a:t>
            </a:r>
            <a:r>
              <a:rPr lang="fr-FR" dirty="0" smtClean="0"/>
              <a:t>)</a:t>
            </a:r>
          </a:p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inoltre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transazione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stata </a:t>
            </a:r>
            <a:r>
              <a:rPr lang="fr-FR" dirty="0" err="1" smtClean="0"/>
              <a:t>effettuata</a:t>
            </a:r>
            <a:r>
              <a:rPr lang="fr-FR" dirty="0" smtClean="0"/>
              <a:t> fra USA e UK</a:t>
            </a:r>
          </a:p>
          <a:p>
            <a:pPr algn="just"/>
            <a:r>
              <a:rPr lang="fr-FR" dirty="0" err="1" smtClean="0"/>
              <a:t>Chiediamoci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di quanta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domestica</a:t>
            </a:r>
            <a:r>
              <a:rPr lang="fr-FR" dirty="0" smtClean="0"/>
              <a:t> (</a:t>
            </a:r>
            <a:r>
              <a:rPr lang="fr-FR" dirty="0" err="1" smtClean="0"/>
              <a:t>dollari</a:t>
            </a:r>
            <a:r>
              <a:rPr lang="fr-FR" dirty="0" smtClean="0"/>
              <a:t>) </a:t>
            </a:r>
            <a:r>
              <a:rPr lang="fr-FR" dirty="0" err="1" smtClean="0"/>
              <a:t>abbiano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per </a:t>
            </a:r>
            <a:r>
              <a:rPr lang="fr-FR" dirty="0" err="1" smtClean="0"/>
              <a:t>finanziare</a:t>
            </a:r>
            <a:r>
              <a:rPr lang="fr-FR" dirty="0" smtClean="0"/>
              <a:t> i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acquisti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e di quanta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(</a:t>
            </a:r>
            <a:r>
              <a:rPr lang="fr-FR" dirty="0" err="1" smtClean="0"/>
              <a:t>sterline</a:t>
            </a:r>
            <a:r>
              <a:rPr lang="fr-FR" dirty="0" smtClean="0"/>
              <a:t>) </a:t>
            </a:r>
            <a:r>
              <a:rPr lang="fr-FR" dirty="0" err="1" smtClean="0"/>
              <a:t>abbiano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anch’essi</a:t>
            </a:r>
            <a:r>
              <a:rPr lang="fr-FR" dirty="0" smtClean="0"/>
              <a:t> per </a:t>
            </a:r>
            <a:r>
              <a:rPr lang="fr-FR" dirty="0" err="1" smtClean="0"/>
              <a:t>finanziare</a:t>
            </a:r>
            <a:r>
              <a:rPr lang="fr-FR" dirty="0" smtClean="0"/>
              <a:t> i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acquisti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UK</a:t>
            </a:r>
          </a:p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fra </a:t>
            </a:r>
            <a:r>
              <a:rPr lang="fr-FR" dirty="0" err="1" smtClean="0"/>
              <a:t>dollaro</a:t>
            </a:r>
            <a:r>
              <a:rPr lang="fr-FR" dirty="0" smtClean="0"/>
              <a:t> e </a:t>
            </a:r>
            <a:r>
              <a:rPr lang="fr-FR" dirty="0" err="1" smtClean="0"/>
              <a:t>sterlina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</a:t>
            </a:r>
            <a:r>
              <a:rPr lang="fr-FR" dirty="0" err="1" smtClean="0"/>
              <a:t>uguale</a:t>
            </a:r>
            <a:r>
              <a:rPr lang="fr-FR" dirty="0" smtClean="0"/>
              <a:t> a 1, </a:t>
            </a:r>
            <a:r>
              <a:rPr lang="fr-FR" dirty="0" err="1" smtClean="0"/>
              <a:t>ossia</a:t>
            </a:r>
            <a:r>
              <a:rPr lang="fr-FR" dirty="0" smtClean="0"/>
              <a:t> con un </a:t>
            </a:r>
            <a:r>
              <a:rPr lang="fr-FR" dirty="0" err="1" smtClean="0"/>
              <a:t>dollaro</a:t>
            </a:r>
            <a:r>
              <a:rPr lang="fr-FR" dirty="0" smtClean="0"/>
              <a:t> si </a:t>
            </a:r>
            <a:r>
              <a:rPr lang="fr-FR" dirty="0" err="1" smtClean="0"/>
              <a:t>acquista</a:t>
            </a:r>
            <a:r>
              <a:rPr lang="fr-FR" dirty="0" smtClean="0"/>
              <a:t> 1 </a:t>
            </a:r>
            <a:r>
              <a:rPr lang="fr-FR" dirty="0" err="1" smtClean="0"/>
              <a:t>sterlina</a:t>
            </a:r>
            <a:endParaRPr lang="fr-FR" dirty="0" smtClean="0"/>
          </a:p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infine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all’inizio</a:t>
            </a:r>
            <a:r>
              <a:rPr lang="fr-FR" dirty="0" smtClean="0"/>
              <a:t> </a:t>
            </a:r>
            <a:r>
              <a:rPr lang="fr-FR" dirty="0" err="1" smtClean="0"/>
              <a:t>nessun</a:t>
            </a:r>
            <a:r>
              <a:rPr lang="fr-FR" dirty="0" smtClean="0"/>
              <a:t>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</a:t>
            </a:r>
            <a:r>
              <a:rPr lang="fr-FR" dirty="0" err="1" smtClean="0"/>
              <a:t>od</a:t>
            </a:r>
            <a:r>
              <a:rPr lang="fr-FR" dirty="0" smtClean="0"/>
              <a:t> </a:t>
            </a:r>
            <a:r>
              <a:rPr lang="fr-FR" dirty="0" err="1" smtClean="0"/>
              <a:t>estero</a:t>
            </a:r>
            <a:r>
              <a:rPr lang="fr-FR" dirty="0" smtClean="0"/>
              <a:t> </a:t>
            </a:r>
            <a:r>
              <a:rPr lang="fr-FR" dirty="0" err="1" smtClean="0"/>
              <a:t>possieda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(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possiedono</a:t>
            </a:r>
            <a:r>
              <a:rPr lang="fr-FR" dirty="0" smtClean="0"/>
              <a:t> solo </a:t>
            </a:r>
            <a:r>
              <a:rPr lang="fr-FR" dirty="0" err="1" smtClean="0"/>
              <a:t>dollari</a:t>
            </a:r>
            <a:r>
              <a:rPr lang="fr-FR" dirty="0" smtClean="0"/>
              <a:t>,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solo </a:t>
            </a:r>
            <a:r>
              <a:rPr lang="fr-FR" dirty="0" err="1" smtClean="0"/>
              <a:t>sterline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1775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dirty="0" smtClean="0"/>
              <a:t>In accordo con l’</a:t>
            </a:r>
            <a:r>
              <a:rPr lang="fr-FR" dirty="0" err="1" smtClean="0"/>
              <a:t>esempio</a:t>
            </a:r>
            <a:r>
              <a:rPr lang="fr-FR" dirty="0" smtClean="0"/>
              <a:t> 1,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venduto</a:t>
            </a:r>
            <a:r>
              <a:rPr lang="fr-FR" dirty="0" smtClean="0"/>
              <a:t> 500 </a:t>
            </a:r>
            <a:r>
              <a:rPr lang="fr-FR" dirty="0" err="1" smtClean="0"/>
              <a:t>dollari</a:t>
            </a:r>
            <a:r>
              <a:rPr lang="fr-FR" dirty="0" smtClean="0"/>
              <a:t> di </a:t>
            </a:r>
            <a:r>
              <a:rPr lang="fr-FR" dirty="0" err="1" smtClean="0"/>
              <a:t>beni</a:t>
            </a:r>
            <a:r>
              <a:rPr lang="fr-FR" dirty="0" smtClean="0"/>
              <a:t> (</a:t>
            </a:r>
            <a:r>
              <a:rPr lang="fr-FR" dirty="0" err="1" smtClean="0"/>
              <a:t>esportazioni</a:t>
            </a:r>
            <a:r>
              <a:rPr lang="fr-FR" dirty="0" smtClean="0"/>
              <a:t>). </a:t>
            </a:r>
            <a:r>
              <a:rPr lang="fr-FR" dirty="0" err="1" smtClean="0"/>
              <a:t>Percio</a:t>
            </a:r>
            <a:r>
              <a:rPr lang="fr-FR" dirty="0" smtClean="0"/>
              <a:t>’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di </a:t>
            </a:r>
            <a:r>
              <a:rPr lang="fr-FR" dirty="0" err="1" smtClean="0"/>
              <a:t>acquistare</a:t>
            </a:r>
            <a:r>
              <a:rPr lang="fr-FR" dirty="0" smtClean="0"/>
              <a:t> 500 </a:t>
            </a:r>
            <a:r>
              <a:rPr lang="fr-FR" dirty="0" err="1" smtClean="0"/>
              <a:t>dollari</a:t>
            </a:r>
            <a:r>
              <a:rPr lang="fr-FR" dirty="0" smtClean="0"/>
              <a:t> (</a:t>
            </a:r>
            <a:r>
              <a:rPr lang="fr-FR" dirty="0" err="1" smtClean="0"/>
              <a:t>domanda</a:t>
            </a:r>
            <a:r>
              <a:rPr lang="fr-FR" dirty="0" smtClean="0"/>
              <a:t>), </a:t>
            </a:r>
            <a:r>
              <a:rPr lang="fr-FR" dirty="0" err="1" smtClean="0"/>
              <a:t>cambiando</a:t>
            </a:r>
            <a:r>
              <a:rPr lang="fr-FR" dirty="0" smtClean="0"/>
              <a:t> 500 </a:t>
            </a:r>
            <a:r>
              <a:rPr lang="fr-FR" dirty="0" err="1" smtClean="0"/>
              <a:t>sterline</a:t>
            </a:r>
            <a:r>
              <a:rPr lang="fr-FR" dirty="0" smtClean="0"/>
              <a:t> (</a:t>
            </a:r>
            <a:r>
              <a:rPr lang="fr-FR" dirty="0" err="1" smtClean="0"/>
              <a:t>offerta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In accordo con l’</a:t>
            </a:r>
            <a:r>
              <a:rPr lang="fr-FR" dirty="0" err="1" smtClean="0"/>
              <a:t>esempio</a:t>
            </a:r>
            <a:r>
              <a:rPr lang="fr-FR" dirty="0" smtClean="0"/>
              <a:t> 2,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acquistato</a:t>
            </a:r>
            <a:r>
              <a:rPr lang="fr-FR" dirty="0" smtClean="0"/>
              <a:t> 200 </a:t>
            </a:r>
            <a:r>
              <a:rPr lang="fr-FR" dirty="0" err="1" smtClean="0"/>
              <a:t>dollari</a:t>
            </a:r>
            <a:r>
              <a:rPr lang="fr-FR" dirty="0" smtClean="0"/>
              <a:t> di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(</a:t>
            </a:r>
            <a:r>
              <a:rPr lang="fr-FR" dirty="0" err="1" smtClean="0"/>
              <a:t>importazioni</a:t>
            </a:r>
            <a:r>
              <a:rPr lang="fr-FR" dirty="0" smtClean="0"/>
              <a:t>). </a:t>
            </a:r>
            <a:r>
              <a:rPr lang="fr-FR" dirty="0" err="1" smtClean="0"/>
              <a:t>Essi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dunque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di 200 </a:t>
            </a:r>
            <a:r>
              <a:rPr lang="fr-FR" dirty="0" err="1" smtClean="0"/>
              <a:t>sterline</a:t>
            </a:r>
            <a:r>
              <a:rPr lang="fr-FR" dirty="0" smtClean="0"/>
              <a:t> (</a:t>
            </a:r>
            <a:r>
              <a:rPr lang="fr-FR" dirty="0" err="1" smtClean="0"/>
              <a:t>domanda</a:t>
            </a:r>
            <a:r>
              <a:rPr lang="fr-FR" dirty="0" smtClean="0"/>
              <a:t>) da </a:t>
            </a:r>
            <a:r>
              <a:rPr lang="fr-FR" dirty="0" err="1" smtClean="0"/>
              <a:t>scambiare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100 </a:t>
            </a:r>
            <a:r>
              <a:rPr lang="fr-FR" dirty="0" err="1" smtClean="0"/>
              <a:t>dollari</a:t>
            </a:r>
            <a:r>
              <a:rPr lang="fr-FR" dirty="0" smtClean="0"/>
              <a:t> (</a:t>
            </a:r>
            <a:r>
              <a:rPr lang="fr-FR" dirty="0" err="1" smtClean="0"/>
              <a:t>offerta</a:t>
            </a:r>
            <a:r>
              <a:rPr lang="fr-FR" dirty="0" smtClean="0"/>
              <a:t>)</a:t>
            </a:r>
            <a:endParaRPr lang="fr-FR" dirty="0"/>
          </a:p>
          <a:p>
            <a:pPr algn="just"/>
            <a:r>
              <a:rPr lang="fr-FR" dirty="0" smtClean="0"/>
              <a:t>In accordo con l’</a:t>
            </a:r>
            <a:r>
              <a:rPr lang="fr-FR" dirty="0" err="1" smtClean="0"/>
              <a:t>esempio</a:t>
            </a:r>
            <a:r>
              <a:rPr lang="fr-FR" dirty="0" smtClean="0"/>
              <a:t> 3,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di </a:t>
            </a:r>
            <a:r>
              <a:rPr lang="fr-FR" dirty="0" err="1" smtClean="0"/>
              <a:t>cambiare</a:t>
            </a:r>
            <a:r>
              <a:rPr lang="fr-FR" dirty="0" smtClean="0"/>
              <a:t> 100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100 </a:t>
            </a:r>
            <a:r>
              <a:rPr lang="fr-FR" dirty="0" err="1" smtClean="0"/>
              <a:t>sterline</a:t>
            </a:r>
            <a:r>
              <a:rPr lang="fr-FR" dirty="0" smtClean="0"/>
              <a:t> per </a:t>
            </a:r>
            <a:r>
              <a:rPr lang="fr-FR" dirty="0" err="1" smtClean="0"/>
              <a:t>trasferirli</a:t>
            </a:r>
            <a:r>
              <a:rPr lang="fr-FR" dirty="0" smtClean="0"/>
              <a:t> </a:t>
            </a:r>
            <a:r>
              <a:rPr lang="fr-FR" dirty="0" err="1" smtClean="0"/>
              <a:t>unilateralmente</a:t>
            </a:r>
            <a:r>
              <a:rPr lang="fr-FR" dirty="0" smtClean="0"/>
              <a:t> al UK. L’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è 100 </a:t>
            </a:r>
            <a:r>
              <a:rPr lang="fr-FR" dirty="0" err="1" smtClean="0"/>
              <a:t>cosi</a:t>
            </a:r>
            <a:r>
              <a:rPr lang="fr-FR" dirty="0" smtClean="0"/>
              <a:t>’ come la </a:t>
            </a:r>
            <a:r>
              <a:rPr lang="fr-FR" dirty="0" err="1" smtClean="0"/>
              <a:t>domanda</a:t>
            </a:r>
            <a:r>
              <a:rPr lang="fr-FR" dirty="0" smtClean="0"/>
              <a:t>  di </a:t>
            </a:r>
            <a:r>
              <a:rPr lang="fr-FR" dirty="0" err="1" smtClean="0"/>
              <a:t>sterline</a:t>
            </a:r>
            <a:endParaRPr lang="fr-FR" dirty="0" smtClean="0"/>
          </a:p>
          <a:p>
            <a:pPr algn="just"/>
            <a:r>
              <a:rPr lang="fr-FR" dirty="0" smtClean="0"/>
              <a:t>In accordo con l’</a:t>
            </a:r>
            <a:r>
              <a:rPr lang="fr-FR" dirty="0" err="1" smtClean="0"/>
              <a:t>esempio</a:t>
            </a:r>
            <a:r>
              <a:rPr lang="fr-FR" dirty="0" smtClean="0"/>
              <a:t> 4,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di </a:t>
            </a:r>
            <a:r>
              <a:rPr lang="fr-FR" dirty="0" err="1" smtClean="0"/>
              <a:t>cambiare</a:t>
            </a:r>
            <a:r>
              <a:rPr lang="fr-FR" dirty="0" smtClean="0"/>
              <a:t> 400 </a:t>
            </a:r>
            <a:r>
              <a:rPr lang="fr-FR" dirty="0" err="1" smtClean="0"/>
              <a:t>dollari</a:t>
            </a:r>
            <a:r>
              <a:rPr lang="fr-FR" dirty="0" smtClean="0"/>
              <a:t> con 400 </a:t>
            </a:r>
            <a:r>
              <a:rPr lang="fr-FR" dirty="0" err="1" smtClean="0"/>
              <a:t>sterline</a:t>
            </a:r>
            <a:r>
              <a:rPr lang="fr-FR" dirty="0" smtClean="0"/>
              <a:t> per </a:t>
            </a:r>
            <a:r>
              <a:rPr lang="fr-FR" dirty="0" err="1" smtClean="0"/>
              <a:t>acquistare</a:t>
            </a:r>
            <a:r>
              <a:rPr lang="fr-FR" dirty="0" smtClean="0"/>
              <a:t> le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. La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è 400, </a:t>
            </a:r>
            <a:r>
              <a:rPr lang="fr-FR" dirty="0" err="1" smtClean="0"/>
              <a:t>cosi</a:t>
            </a:r>
            <a:r>
              <a:rPr lang="fr-FR" dirty="0" smtClean="0"/>
              <a:t>’ come l’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è pari a 400</a:t>
            </a:r>
          </a:p>
          <a:p>
            <a:pPr algn="just"/>
            <a:r>
              <a:rPr lang="fr-FR" dirty="0" smtClean="0"/>
              <a:t>In accordo con l’</a:t>
            </a:r>
            <a:r>
              <a:rPr lang="fr-FR" dirty="0" err="1" smtClean="0"/>
              <a:t>esempio</a:t>
            </a:r>
            <a:r>
              <a:rPr lang="fr-FR" dirty="0" smtClean="0"/>
              <a:t> 5,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di </a:t>
            </a:r>
            <a:r>
              <a:rPr lang="fr-FR" dirty="0" err="1" smtClean="0"/>
              <a:t>cambiare</a:t>
            </a:r>
            <a:r>
              <a:rPr lang="fr-FR" dirty="0" smtClean="0"/>
              <a:t> 300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300 </a:t>
            </a:r>
            <a:r>
              <a:rPr lang="fr-FR" dirty="0" err="1" smtClean="0"/>
              <a:t>dollari</a:t>
            </a:r>
            <a:r>
              <a:rPr lang="fr-FR" dirty="0" smtClean="0"/>
              <a:t> per </a:t>
            </a:r>
            <a:r>
              <a:rPr lang="fr-FR" dirty="0" err="1" smtClean="0"/>
              <a:t>aquistare</a:t>
            </a:r>
            <a:r>
              <a:rPr lang="fr-FR" dirty="0" smtClean="0"/>
              <a:t> il </a:t>
            </a:r>
            <a:r>
              <a:rPr lang="fr-FR" dirty="0" err="1" smtClean="0"/>
              <a:t>buoni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tesoro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. La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è 300, </a:t>
            </a:r>
            <a:r>
              <a:rPr lang="fr-FR" dirty="0" err="1" smtClean="0"/>
              <a:t>cosi</a:t>
            </a:r>
            <a:r>
              <a:rPr lang="fr-FR" dirty="0" smtClean="0"/>
              <a:t>’ come l’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3254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Prima di </a:t>
            </a:r>
            <a:r>
              <a:rPr lang="fr-FR" dirty="0" err="1" smtClean="0"/>
              <a:t>procedere</a:t>
            </a:r>
            <a:r>
              <a:rPr lang="fr-FR" dirty="0" smtClean="0"/>
              <a:t>, </a:t>
            </a:r>
            <a:r>
              <a:rPr lang="fr-FR" dirty="0" err="1" smtClean="0"/>
              <a:t>osserviamo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dal </a:t>
            </a:r>
            <a:r>
              <a:rPr lang="fr-FR" dirty="0" err="1" smtClean="0"/>
              <a:t>punto</a:t>
            </a:r>
            <a:r>
              <a:rPr lang="fr-FR" dirty="0" smtClean="0"/>
              <a:t> di vista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contabilità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, è </a:t>
            </a:r>
            <a:r>
              <a:rPr lang="fr-FR" dirty="0" err="1" smtClean="0"/>
              <a:t>indifferente</a:t>
            </a:r>
            <a:r>
              <a:rPr lang="fr-FR" dirty="0" smtClean="0"/>
              <a:t> </a:t>
            </a:r>
            <a:r>
              <a:rPr lang="fr-FR" dirty="0" err="1" smtClean="0"/>
              <a:t>supporre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/>
              <a:t>e</a:t>
            </a:r>
            <a:r>
              <a:rPr lang="fr-FR" dirty="0" err="1" smtClean="0"/>
              <a:t>ffettuato</a:t>
            </a:r>
            <a:r>
              <a:rPr lang="fr-FR" dirty="0" smtClean="0"/>
              <a:t> in </a:t>
            </a:r>
            <a:r>
              <a:rPr lang="fr-FR" dirty="0" err="1" smtClean="0"/>
              <a:t>seguito</a:t>
            </a:r>
            <a:r>
              <a:rPr lang="fr-FR" dirty="0" smtClean="0"/>
              <a:t> ad un </a:t>
            </a:r>
            <a:r>
              <a:rPr lang="fr-FR" dirty="0" err="1" smtClean="0"/>
              <a:t>acquisto</a:t>
            </a:r>
            <a:r>
              <a:rPr lang="fr-FR" dirty="0" smtClean="0"/>
              <a:t> o il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 smtClean="0"/>
              <a:t>ricevuto</a:t>
            </a:r>
            <a:r>
              <a:rPr lang="fr-FR" dirty="0" smtClean="0"/>
              <a:t> in </a:t>
            </a:r>
            <a:r>
              <a:rPr lang="fr-FR" dirty="0" err="1" smtClean="0"/>
              <a:t>seguito</a:t>
            </a:r>
            <a:r>
              <a:rPr lang="fr-FR" dirty="0" smtClean="0"/>
              <a:t> ad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vendita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</a:t>
            </a:r>
            <a:r>
              <a:rPr lang="fr-FR" dirty="0" err="1" smtClean="0"/>
              <a:t>regolato</a:t>
            </a:r>
            <a:r>
              <a:rPr lang="fr-FR" dirty="0" smtClean="0"/>
              <a:t> in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domestica</a:t>
            </a:r>
            <a:r>
              <a:rPr lang="fr-FR" dirty="0" smtClean="0"/>
              <a:t> o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endParaRPr lang="fr-FR" dirty="0" smtClean="0"/>
          </a:p>
          <a:p>
            <a:pPr algn="just"/>
            <a:r>
              <a:rPr lang="fr-FR" dirty="0" smtClean="0"/>
              <a:t>A </a:t>
            </a:r>
            <a:r>
              <a:rPr lang="fr-FR" dirty="0" err="1" smtClean="0"/>
              <a:t>questo</a:t>
            </a:r>
            <a:r>
              <a:rPr lang="fr-FR" dirty="0" smtClean="0"/>
              <a:t> fine, </a:t>
            </a:r>
            <a:r>
              <a:rPr lang="fr-FR" dirty="0" err="1" smtClean="0"/>
              <a:t>consideriamo</a:t>
            </a:r>
            <a:r>
              <a:rPr lang="fr-FR" dirty="0" smtClean="0"/>
              <a:t> l’</a:t>
            </a:r>
            <a:r>
              <a:rPr lang="fr-FR" dirty="0" err="1" smtClean="0"/>
              <a:t>esempio</a:t>
            </a:r>
            <a:r>
              <a:rPr lang="fr-FR" dirty="0" smtClean="0"/>
              <a:t> 1 e </a:t>
            </a:r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l’</a:t>
            </a:r>
            <a:r>
              <a:rPr lang="fr-FR" dirty="0" err="1" smtClean="0"/>
              <a:t>importatore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 smtClean="0"/>
              <a:t>paghi</a:t>
            </a:r>
            <a:r>
              <a:rPr lang="fr-FR" dirty="0" smtClean="0"/>
              <a:t> </a:t>
            </a:r>
            <a:r>
              <a:rPr lang="fr-FR" dirty="0" err="1" smtClean="0"/>
              <a:t>all’esportatore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500 </a:t>
            </a:r>
            <a:r>
              <a:rPr lang="fr-FR" dirty="0" err="1" smtClean="0"/>
              <a:t>dollari</a:t>
            </a:r>
            <a:r>
              <a:rPr lang="fr-FR" dirty="0" smtClean="0"/>
              <a:t>. 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, ci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diminuzione</a:t>
            </a:r>
            <a:r>
              <a:rPr lang="fr-FR" dirty="0" smtClean="0"/>
              <a:t> dei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di USA di 500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ossia</a:t>
            </a:r>
            <a:r>
              <a:rPr lang="fr-FR" dirty="0" smtClean="0"/>
              <a:t>  un </a:t>
            </a:r>
            <a:r>
              <a:rPr lang="fr-FR" dirty="0" err="1" smtClean="0"/>
              <a:t>deflusso</a:t>
            </a:r>
            <a:r>
              <a:rPr lang="fr-FR" dirty="0" smtClean="0"/>
              <a:t> di capitale di 500 </a:t>
            </a:r>
            <a:r>
              <a:rPr lang="fr-FR" dirty="0" err="1" smtClean="0"/>
              <a:t>dollari</a:t>
            </a:r>
            <a:r>
              <a:rPr lang="fr-FR" dirty="0" smtClean="0"/>
              <a:t> da </a:t>
            </a:r>
            <a:r>
              <a:rPr lang="fr-FR" dirty="0" err="1" smtClean="0"/>
              <a:t>registrare</a:t>
            </a:r>
            <a:r>
              <a:rPr lang="fr-FR" dirty="0" smtClean="0"/>
              <a:t> fra i </a:t>
            </a:r>
            <a:r>
              <a:rPr lang="fr-FR" dirty="0" err="1" smtClean="0"/>
              <a:t>debiti</a:t>
            </a:r>
            <a:r>
              <a:rPr lang="fr-FR" dirty="0" smtClean="0"/>
              <a:t> (segno -)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1806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57507"/>
              </p:ext>
            </p:extLst>
          </p:nvPr>
        </p:nvGraphicFramePr>
        <p:xfrm>
          <a:off x="457200" y="1600200"/>
          <a:ext cx="82296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Esportazioni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Riduzione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dollari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detenuti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dagli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inglesi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Deflusso</a:t>
                      </a:r>
                      <a:r>
                        <a:rPr lang="fr-FR" baseline="0" dirty="0" smtClean="0"/>
                        <a:t> di capitale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9645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Se al contrario l’</a:t>
            </a:r>
            <a:r>
              <a:rPr lang="fr-FR" dirty="0" err="1" smtClean="0"/>
              <a:t>importatore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 smtClean="0"/>
              <a:t>paga</a:t>
            </a:r>
            <a:r>
              <a:rPr lang="fr-FR" dirty="0" smtClean="0"/>
              <a:t> </a:t>
            </a:r>
            <a:r>
              <a:rPr lang="fr-FR" dirty="0" err="1" smtClean="0"/>
              <a:t>all’esportatore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500 </a:t>
            </a:r>
            <a:r>
              <a:rPr lang="fr-FR" dirty="0" err="1" smtClean="0"/>
              <a:t>sterline</a:t>
            </a:r>
            <a:r>
              <a:rPr lang="fr-FR" dirty="0" smtClean="0"/>
              <a:t>, vi </a:t>
            </a:r>
            <a:r>
              <a:rPr lang="fr-FR" dirty="0" err="1" smtClean="0"/>
              <a:t>sarà</a:t>
            </a:r>
            <a:r>
              <a:rPr lang="fr-FR" dirty="0" smtClean="0"/>
              <a:t> un </a:t>
            </a:r>
            <a:r>
              <a:rPr lang="fr-FR" dirty="0" err="1" smtClean="0"/>
              <a:t>aumento</a:t>
            </a:r>
            <a:r>
              <a:rPr lang="fr-FR" dirty="0" smtClean="0"/>
              <a:t> di 500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detenute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rappresenta</a:t>
            </a:r>
            <a:r>
              <a:rPr lang="fr-FR" dirty="0" smtClean="0"/>
              <a:t> un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di UK. Tale </a:t>
            </a:r>
            <a:r>
              <a:rPr lang="fr-FR" dirty="0" err="1" smtClean="0"/>
              <a:t>credito</a:t>
            </a:r>
            <a:r>
              <a:rPr lang="fr-FR" dirty="0" smtClean="0"/>
              <a:t> è un </a:t>
            </a:r>
            <a:r>
              <a:rPr lang="fr-FR" dirty="0" err="1" smtClean="0"/>
              <a:t>deflusso</a:t>
            </a:r>
            <a:r>
              <a:rPr lang="fr-FR" dirty="0" smtClean="0"/>
              <a:t> di capitale e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come </a:t>
            </a:r>
            <a:r>
              <a:rPr lang="fr-FR" dirty="0" err="1" smtClean="0"/>
              <a:t>debito</a:t>
            </a:r>
            <a:r>
              <a:rPr lang="fr-FR" dirty="0" smtClean="0"/>
              <a:t> col segno –</a:t>
            </a:r>
          </a:p>
          <a:p>
            <a:pPr algn="just"/>
            <a:r>
              <a:rPr lang="fr-FR" dirty="0" err="1" smtClean="0"/>
              <a:t>Osserviamo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è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tutto</a:t>
            </a:r>
            <a:r>
              <a:rPr lang="fr-FR" dirty="0" smtClean="0"/>
              <a:t> </a:t>
            </a:r>
            <a:r>
              <a:rPr lang="fr-FR" dirty="0" err="1" smtClean="0"/>
              <a:t>indifferente</a:t>
            </a:r>
            <a:r>
              <a:rPr lang="fr-FR" dirty="0" smtClean="0"/>
              <a:t> il </a:t>
            </a:r>
            <a:r>
              <a:rPr lang="fr-FR" dirty="0" err="1" smtClean="0"/>
              <a:t>fatto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l’</a:t>
            </a:r>
            <a:r>
              <a:rPr lang="fr-FR" dirty="0" err="1" smtClean="0"/>
              <a:t>importatore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 smtClean="0"/>
              <a:t>detenga</a:t>
            </a:r>
            <a:r>
              <a:rPr lang="fr-FR" dirty="0" smtClean="0"/>
              <a:t> </a:t>
            </a:r>
            <a:r>
              <a:rPr lang="fr-FR" dirty="0" err="1" smtClean="0"/>
              <a:t>già</a:t>
            </a:r>
            <a:r>
              <a:rPr lang="fr-FR" dirty="0" smtClean="0"/>
              <a:t> i 500 </a:t>
            </a:r>
            <a:r>
              <a:rPr lang="fr-FR" dirty="0" err="1" smtClean="0"/>
              <a:t>dollari</a:t>
            </a:r>
            <a:r>
              <a:rPr lang="fr-FR" dirty="0" smtClean="0"/>
              <a:t> o se li </a:t>
            </a:r>
            <a:r>
              <a:rPr lang="fr-FR" dirty="0" err="1" smtClean="0"/>
              <a:t>procuri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dei </a:t>
            </a:r>
            <a:r>
              <a:rPr lang="fr-FR" dirty="0" err="1" smtClean="0"/>
              <a:t>cambi</a:t>
            </a:r>
            <a:r>
              <a:rPr lang="fr-FR" dirty="0" smtClean="0"/>
              <a:t>. In </a:t>
            </a:r>
            <a:r>
              <a:rPr lang="fr-FR" dirty="0" err="1" smtClean="0"/>
              <a:t>quest’ultimo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</a:t>
            </a:r>
            <a:r>
              <a:rPr lang="fr-FR" dirty="0" err="1" smtClean="0"/>
              <a:t>sarebbe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, come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visto</a:t>
            </a:r>
            <a:r>
              <a:rPr lang="fr-FR" dirty="0" smtClean="0"/>
              <a:t>, un </a:t>
            </a:r>
            <a:r>
              <a:rPr lang="fr-FR" dirty="0" err="1" smtClean="0"/>
              <a:t>simultaneo</a:t>
            </a:r>
            <a:r>
              <a:rPr lang="fr-FR" dirty="0" smtClean="0"/>
              <a:t> </a:t>
            </a:r>
            <a:r>
              <a:rPr lang="fr-FR" dirty="0" err="1" smtClean="0"/>
              <a:t>afflusso</a:t>
            </a:r>
            <a:r>
              <a:rPr lang="fr-FR" dirty="0" smtClean="0"/>
              <a:t> e </a:t>
            </a:r>
            <a:r>
              <a:rPr lang="fr-FR" dirty="0" err="1" smtClean="0"/>
              <a:t>deflusso</a:t>
            </a:r>
            <a:r>
              <a:rPr lang="fr-FR" dirty="0" smtClean="0"/>
              <a:t> di capitale pari a 500 </a:t>
            </a:r>
            <a:r>
              <a:rPr lang="fr-FR" dirty="0" err="1" smtClean="0"/>
              <a:t>dollari</a:t>
            </a:r>
            <a:r>
              <a:rPr lang="fr-FR" dirty="0" smtClean="0"/>
              <a:t> (o </a:t>
            </a:r>
            <a:r>
              <a:rPr lang="fr-FR" dirty="0" err="1" smtClean="0"/>
              <a:t>sterline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452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569"/>
              </p:ext>
            </p:extLst>
          </p:nvPr>
        </p:nvGraphicFramePr>
        <p:xfrm>
          <a:off x="457200" y="1600200"/>
          <a:ext cx="82296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Esportazioni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sterline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detenute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dagli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americani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Deflusso</a:t>
                      </a:r>
                      <a:r>
                        <a:rPr lang="fr-FR" dirty="0" smtClean="0"/>
                        <a:t> di</a:t>
                      </a:r>
                      <a:r>
                        <a:rPr lang="fr-FR" baseline="0" dirty="0" smtClean="0"/>
                        <a:t> capitale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$ 500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97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come si è </a:t>
            </a:r>
            <a:r>
              <a:rPr lang="fr-FR" dirty="0" err="1" smtClean="0"/>
              <a:t>detto</a:t>
            </a:r>
            <a:r>
              <a:rPr lang="fr-FR" dirty="0" smtClean="0"/>
              <a:t>, è un </a:t>
            </a:r>
            <a:r>
              <a:rPr lang="fr-FR" dirty="0" err="1" smtClean="0"/>
              <a:t>prospetto</a:t>
            </a:r>
            <a:r>
              <a:rPr lang="fr-FR" dirty="0" smtClean="0"/>
              <a:t> </a:t>
            </a:r>
            <a:r>
              <a:rPr lang="fr-FR" dirty="0" err="1" smtClean="0"/>
              <a:t>sintetico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registra 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aggregate</a:t>
            </a:r>
            <a:r>
              <a:rPr lang="fr-FR" dirty="0" smtClean="0"/>
              <a:t> </a:t>
            </a:r>
            <a:r>
              <a:rPr lang="fr-FR" dirty="0" err="1" smtClean="0"/>
              <a:t>raggruppandole</a:t>
            </a:r>
            <a:r>
              <a:rPr lang="fr-FR" dirty="0" smtClean="0"/>
              <a:t> per </a:t>
            </a:r>
            <a:r>
              <a:rPr lang="fr-FR" dirty="0" err="1" smtClean="0"/>
              <a:t>categorie</a:t>
            </a:r>
            <a:r>
              <a:rPr lang="fr-FR" dirty="0" smtClean="0"/>
              <a:t> di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 (</a:t>
            </a:r>
            <a:r>
              <a:rPr lang="fr-FR" dirty="0" err="1" smtClean="0"/>
              <a:t>inclusi</a:t>
            </a:r>
            <a:r>
              <a:rPr lang="fr-FR" dirty="0" smtClean="0"/>
              <a:t> </a:t>
            </a:r>
            <a:r>
              <a:rPr lang="fr-FR" dirty="0" err="1" smtClean="0"/>
              <a:t>quelli</a:t>
            </a:r>
            <a:r>
              <a:rPr lang="fr-FR" dirty="0" smtClean="0"/>
              <a:t> </a:t>
            </a:r>
            <a:r>
              <a:rPr lang="fr-FR" dirty="0" err="1" smtClean="0"/>
              <a:t>finanziari</a:t>
            </a:r>
            <a:r>
              <a:rPr lang="fr-FR" dirty="0" smtClean="0"/>
              <a:t>) e non registra </a:t>
            </a:r>
            <a:r>
              <a:rPr lang="fr-FR" dirty="0" err="1" smtClean="0"/>
              <a:t>invece</a:t>
            </a:r>
            <a:r>
              <a:rPr lang="fr-FR" dirty="0" smtClean="0"/>
              <a:t> le </a:t>
            </a:r>
            <a:r>
              <a:rPr lang="fr-FR" dirty="0" err="1" smtClean="0"/>
              <a:t>singole</a:t>
            </a:r>
            <a:r>
              <a:rPr lang="fr-FR" dirty="0" smtClean="0"/>
              <a:t> </a:t>
            </a:r>
            <a:r>
              <a:rPr lang="fr-FR" dirty="0" err="1" smtClean="0"/>
              <a:t>transazioni</a:t>
            </a:r>
            <a:endParaRPr lang="fr-FR" dirty="0" smtClean="0"/>
          </a:p>
          <a:p>
            <a:pPr algn="just"/>
            <a:r>
              <a:rPr lang="fr-FR" dirty="0" err="1" smtClean="0"/>
              <a:t>Inoltre</a:t>
            </a:r>
            <a:r>
              <a:rPr lang="fr-FR" dirty="0" smtClean="0"/>
              <a:t> registra solo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netto</a:t>
            </a:r>
            <a:r>
              <a:rPr lang="fr-FR" dirty="0" smtClean="0"/>
              <a:t> dei </a:t>
            </a:r>
            <a:r>
              <a:rPr lang="fr-FR" dirty="0" err="1" smtClean="0"/>
              <a:t>flussi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di capitale</a:t>
            </a:r>
          </a:p>
          <a:p>
            <a:pPr algn="just"/>
            <a:r>
              <a:rPr lang="fr-FR" dirty="0" err="1" smtClean="0"/>
              <a:t>Infine</a:t>
            </a:r>
            <a:r>
              <a:rPr lang="fr-FR" dirty="0" smtClean="0"/>
              <a:t> registra pure le </a:t>
            </a:r>
            <a:r>
              <a:rPr lang="fr-FR" dirty="0" err="1" smtClean="0"/>
              <a:t>operazioni</a:t>
            </a:r>
            <a:r>
              <a:rPr lang="fr-FR" dirty="0" smtClean="0"/>
              <a:t> di </a:t>
            </a:r>
            <a:r>
              <a:rPr lang="fr-FR" dirty="0" err="1" smtClean="0"/>
              <a:t>vendita</a:t>
            </a:r>
            <a:r>
              <a:rPr lang="fr-FR" dirty="0" smtClean="0"/>
              <a:t> di </a:t>
            </a:r>
            <a:r>
              <a:rPr lang="fr-FR" dirty="0" err="1" smtClean="0"/>
              <a:t>riserve</a:t>
            </a:r>
            <a:r>
              <a:rPr lang="fr-FR" dirty="0" smtClean="0"/>
              <a:t> in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da parte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Centrale </a:t>
            </a:r>
            <a:r>
              <a:rPr lang="fr-FR" dirty="0" err="1" smtClean="0"/>
              <a:t>alle</a:t>
            </a:r>
            <a:r>
              <a:rPr lang="fr-FR" dirty="0" smtClean="0"/>
              <a:t> banche </a:t>
            </a:r>
            <a:r>
              <a:rPr lang="fr-FR" dirty="0" err="1" smtClean="0"/>
              <a:t>commerciali</a:t>
            </a:r>
            <a:r>
              <a:rPr lang="fr-FR" dirty="0" smtClean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, </a:t>
            </a:r>
            <a:r>
              <a:rPr lang="fr-FR" dirty="0" err="1" smtClean="0"/>
              <a:t>senza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tali</a:t>
            </a:r>
            <a:r>
              <a:rPr lang="fr-FR" dirty="0" smtClean="0"/>
              <a:t> </a:t>
            </a:r>
            <a:r>
              <a:rPr lang="fr-FR" dirty="0" err="1" smtClean="0"/>
              <a:t>operazioni</a:t>
            </a:r>
            <a:r>
              <a:rPr lang="fr-FR" dirty="0" smtClean="0"/>
              <a:t> </a:t>
            </a:r>
            <a:r>
              <a:rPr lang="fr-FR" dirty="0" err="1" smtClean="0"/>
              <a:t>coinvolgano</a:t>
            </a:r>
            <a:r>
              <a:rPr lang="fr-FR" dirty="0" smtClean="0"/>
              <a:t> </a:t>
            </a:r>
            <a:r>
              <a:rPr lang="fr-FR" dirty="0" err="1" smtClean="0"/>
              <a:t>operatori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2904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Consideriamo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 in </a:t>
            </a:r>
            <a:r>
              <a:rPr lang="fr-FR" dirty="0" err="1" smtClean="0"/>
              <a:t>cui</a:t>
            </a:r>
            <a:r>
              <a:rPr lang="fr-FR" dirty="0" smtClean="0"/>
              <a:t> un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cambia</a:t>
            </a:r>
            <a:r>
              <a:rPr lang="fr-FR" dirty="0" smtClean="0"/>
              <a:t> 100euro </a:t>
            </a:r>
            <a:r>
              <a:rPr lang="fr-FR" dirty="0" err="1" smtClean="0"/>
              <a:t>contro</a:t>
            </a:r>
            <a:r>
              <a:rPr lang="fr-FR" dirty="0" smtClean="0"/>
              <a:t> 100$ con un </a:t>
            </a:r>
            <a:r>
              <a:rPr lang="fr-FR" dirty="0" err="1" smtClean="0"/>
              <a:t>europeo</a:t>
            </a:r>
            <a:r>
              <a:rPr lang="fr-FR" dirty="0" smtClean="0"/>
              <a:t>. In </a:t>
            </a:r>
            <a:r>
              <a:rPr lang="fr-FR" dirty="0" err="1" smtClean="0"/>
              <a:t>tal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il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dell’estero</a:t>
            </a:r>
            <a:r>
              <a:rPr lang="fr-FR" dirty="0" smtClean="0"/>
              <a:t> cala di 100, </a:t>
            </a:r>
            <a:r>
              <a:rPr lang="fr-FR" dirty="0" err="1" smtClean="0"/>
              <a:t>quindi</a:t>
            </a:r>
            <a:r>
              <a:rPr lang="fr-FR" dirty="0" smtClean="0"/>
              <a:t> va </a:t>
            </a:r>
            <a:r>
              <a:rPr lang="fr-FR" dirty="0" err="1" smtClean="0"/>
              <a:t>registrato</a:t>
            </a:r>
            <a:r>
              <a:rPr lang="fr-FR" dirty="0" smtClean="0"/>
              <a:t> fra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afflussi</a:t>
            </a:r>
            <a:r>
              <a:rPr lang="fr-FR" dirty="0" smtClean="0"/>
              <a:t> di capitale, segno +. Allo </a:t>
            </a:r>
            <a:r>
              <a:rPr lang="fr-FR" dirty="0" err="1" smtClean="0"/>
              <a:t>stesso</a:t>
            </a:r>
            <a:r>
              <a:rPr lang="fr-FR" dirty="0" smtClean="0"/>
              <a:t> tempo l’</a:t>
            </a:r>
            <a:r>
              <a:rPr lang="fr-FR" dirty="0" err="1" smtClean="0"/>
              <a:t>europeo</a:t>
            </a:r>
            <a:r>
              <a:rPr lang="fr-FR" dirty="0" smtClean="0"/>
              <a:t> si </a:t>
            </a:r>
            <a:r>
              <a:rPr lang="fr-FR" dirty="0" err="1" smtClean="0"/>
              <a:t>trova</a:t>
            </a:r>
            <a:r>
              <a:rPr lang="fr-FR" dirty="0" smtClean="0"/>
              <a:t> con 100$ in </a:t>
            </a:r>
            <a:r>
              <a:rPr lang="fr-FR" dirty="0" err="1" smtClean="0"/>
              <a:t>meno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cala il </a:t>
            </a:r>
            <a:r>
              <a:rPr lang="fr-FR" dirty="0" err="1" smtClean="0"/>
              <a:t>suo</a:t>
            </a:r>
            <a:r>
              <a:rPr lang="fr-FR" dirty="0" smtClean="0"/>
              <a:t>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USA, </a:t>
            </a:r>
            <a:r>
              <a:rPr lang="fr-FR" dirty="0" err="1" smtClean="0"/>
              <a:t>costituendo</a:t>
            </a:r>
            <a:r>
              <a:rPr lang="fr-FR" dirty="0" smtClean="0"/>
              <a:t> </a:t>
            </a:r>
            <a:r>
              <a:rPr lang="fr-FR" dirty="0" err="1" smtClean="0"/>
              <a:t>dunque</a:t>
            </a:r>
            <a:r>
              <a:rPr lang="fr-FR" dirty="0" smtClean="0"/>
              <a:t> un </a:t>
            </a:r>
            <a:r>
              <a:rPr lang="fr-FR" dirty="0" err="1" smtClean="0"/>
              <a:t>deflusso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, da </a:t>
            </a:r>
            <a:r>
              <a:rPr lang="fr-FR" dirty="0" err="1" smtClean="0"/>
              <a:t>registrare</a:t>
            </a:r>
            <a:r>
              <a:rPr lang="fr-FR" dirty="0" smtClean="0"/>
              <a:t> </a:t>
            </a:r>
            <a:r>
              <a:rPr lang="fr-FR" dirty="0" err="1" smtClean="0"/>
              <a:t>coll</a:t>
            </a:r>
            <a:r>
              <a:rPr lang="fr-FR" dirty="0" smtClean="0"/>
              <a:t> segno -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22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740434"/>
              </p:ext>
            </p:extLst>
          </p:nvPr>
        </p:nvGraphicFramePr>
        <p:xfrm>
          <a:off x="457200" y="1600200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Riduzione</a:t>
                      </a:r>
                      <a:r>
                        <a:rPr lang="fr-FR" dirty="0" smtClean="0"/>
                        <a:t> di euro </a:t>
                      </a:r>
                      <a:r>
                        <a:rPr lang="fr-FR" dirty="0" err="1" smtClean="0"/>
                        <a:t>detenuti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residenti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americani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afflusso</a:t>
                      </a:r>
                      <a:r>
                        <a:rPr lang="fr-FR" baseline="0" dirty="0" smtClean="0"/>
                        <a:t> di </a:t>
                      </a:r>
                      <a:r>
                        <a:rPr lang="fr-FR" baseline="0" dirty="0" err="1" smtClean="0"/>
                        <a:t>capitali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100$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Riduzione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dollari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detenuti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residenti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esteri</a:t>
                      </a:r>
                      <a:r>
                        <a:rPr lang="fr-FR" dirty="0" smtClean="0"/>
                        <a:t> (</a:t>
                      </a:r>
                      <a:r>
                        <a:rPr lang="fr-FR" dirty="0" err="1" smtClean="0"/>
                        <a:t>deflusso</a:t>
                      </a:r>
                      <a:r>
                        <a:rPr lang="fr-FR" dirty="0" smtClean="0"/>
                        <a:t>  di </a:t>
                      </a:r>
                      <a:r>
                        <a:rPr lang="fr-FR" dirty="0" err="1" smtClean="0"/>
                        <a:t>capitali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100$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000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Tornando</a:t>
            </a:r>
            <a:r>
              <a:rPr lang="fr-FR" dirty="0" smtClean="0"/>
              <a:t> al </a:t>
            </a:r>
            <a:r>
              <a:rPr lang="fr-FR" dirty="0" err="1" smtClean="0"/>
              <a:t>nostro</a:t>
            </a:r>
            <a:r>
              <a:rPr lang="fr-FR" dirty="0" smtClean="0"/>
              <a:t> </a:t>
            </a:r>
            <a:r>
              <a:rPr lang="fr-FR" dirty="0" err="1" smtClean="0"/>
              <a:t>esempio</a:t>
            </a:r>
            <a:r>
              <a:rPr lang="fr-FR" dirty="0" smtClean="0"/>
              <a:t>, </a:t>
            </a:r>
            <a:r>
              <a:rPr lang="fr-FR" dirty="0" err="1" smtClean="0"/>
              <a:t>chiediamoci</a:t>
            </a:r>
            <a:r>
              <a:rPr lang="fr-FR" dirty="0" smtClean="0"/>
              <a:t> in </a:t>
            </a:r>
            <a:r>
              <a:rPr lang="fr-FR" dirty="0" err="1" smtClean="0"/>
              <a:t>seguito</a:t>
            </a:r>
            <a:r>
              <a:rPr lang="fr-FR" dirty="0" smtClean="0"/>
              <a:t> </a:t>
            </a:r>
            <a:r>
              <a:rPr lang="fr-FR" dirty="0" err="1" smtClean="0"/>
              <a:t>alle</a:t>
            </a:r>
            <a:r>
              <a:rPr lang="fr-FR" dirty="0" smtClean="0"/>
              <a:t> 5  </a:t>
            </a:r>
            <a:r>
              <a:rPr lang="fr-FR" dirty="0" err="1" smtClean="0"/>
              <a:t>operezioni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elencato</a:t>
            </a:r>
            <a:r>
              <a:rPr lang="fr-FR" dirty="0" smtClean="0"/>
              <a:t>, di </a:t>
            </a:r>
            <a:r>
              <a:rPr lang="fr-FR" dirty="0" err="1" smtClean="0"/>
              <a:t>quante</a:t>
            </a:r>
            <a:r>
              <a:rPr lang="fr-FR" dirty="0" smtClean="0"/>
              <a:t>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abbiano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per </a:t>
            </a:r>
            <a:r>
              <a:rPr lang="fr-FR" dirty="0" err="1" smtClean="0"/>
              <a:t>finanziare</a:t>
            </a:r>
            <a:r>
              <a:rPr lang="fr-FR" dirty="0" smtClean="0"/>
              <a:t> i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acquisti</a:t>
            </a:r>
            <a:r>
              <a:rPr lang="fr-FR" dirty="0" smtClean="0"/>
              <a:t> in UK e di quanti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abbiano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</a:t>
            </a:r>
            <a:r>
              <a:rPr lang="fr-FR" dirty="0" err="1" smtClean="0"/>
              <a:t>invece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per  </a:t>
            </a:r>
            <a:r>
              <a:rPr lang="fr-FR" dirty="0" err="1" smtClean="0"/>
              <a:t>finanziare</a:t>
            </a:r>
            <a:r>
              <a:rPr lang="fr-FR" dirty="0" smtClean="0"/>
              <a:t>  i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acquisti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</a:t>
            </a:r>
          </a:p>
          <a:p>
            <a:pPr algn="just"/>
            <a:r>
              <a:rPr lang="fr-FR" dirty="0" smtClean="0"/>
              <a:t>Ci </a:t>
            </a:r>
            <a:r>
              <a:rPr lang="fr-FR" dirty="0" err="1" smtClean="0"/>
              <a:t>chiederemo</a:t>
            </a:r>
            <a:r>
              <a:rPr lang="fr-FR" dirty="0" smtClean="0"/>
              <a:t> se la </a:t>
            </a:r>
            <a:r>
              <a:rPr lang="fr-FR" dirty="0" err="1" smtClean="0"/>
              <a:t>domanda</a:t>
            </a:r>
            <a:r>
              <a:rPr lang="fr-FR" dirty="0" smtClean="0"/>
              <a:t> da parte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(in </a:t>
            </a:r>
            <a:r>
              <a:rPr lang="fr-FR" dirty="0" err="1" smtClean="0"/>
              <a:t>cambio</a:t>
            </a:r>
            <a:r>
              <a:rPr lang="fr-FR" dirty="0" smtClean="0"/>
              <a:t> delle </a:t>
            </a:r>
            <a:r>
              <a:rPr lang="fr-FR" dirty="0" err="1" smtClean="0"/>
              <a:t>quali</a:t>
            </a:r>
            <a:r>
              <a:rPr lang="fr-FR" dirty="0" smtClean="0"/>
              <a:t> </a:t>
            </a:r>
            <a:r>
              <a:rPr lang="fr-FR" dirty="0" err="1" smtClean="0"/>
              <a:t>essi</a:t>
            </a:r>
            <a:r>
              <a:rPr lang="fr-FR" dirty="0" smtClean="0"/>
              <a:t> </a:t>
            </a:r>
            <a:r>
              <a:rPr lang="fr-FR" dirty="0" err="1" smtClean="0"/>
              <a:t>offrono</a:t>
            </a:r>
            <a:r>
              <a:rPr lang="fr-FR" dirty="0" smtClean="0"/>
              <a:t> </a:t>
            </a:r>
            <a:r>
              <a:rPr lang="fr-FR" dirty="0" err="1" smtClean="0"/>
              <a:t>dollari</a:t>
            </a:r>
            <a:r>
              <a:rPr lang="fr-FR" dirty="0" smtClean="0"/>
              <a:t>) è </a:t>
            </a:r>
            <a:r>
              <a:rPr lang="fr-FR" dirty="0" err="1" smtClean="0"/>
              <a:t>compatibile</a:t>
            </a:r>
            <a:r>
              <a:rPr lang="fr-FR" dirty="0" smtClean="0"/>
              <a:t> con la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da parte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(</a:t>
            </a:r>
            <a:r>
              <a:rPr lang="fr-FR" dirty="0" err="1" smtClean="0"/>
              <a:t>che</a:t>
            </a:r>
            <a:r>
              <a:rPr lang="fr-FR" dirty="0" smtClean="0"/>
              <a:t> in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offrono</a:t>
            </a:r>
            <a:r>
              <a:rPr lang="fr-FR" dirty="0" smtClean="0"/>
              <a:t> </a:t>
            </a:r>
            <a:r>
              <a:rPr lang="fr-FR" dirty="0" err="1" smtClean="0"/>
              <a:t>sterline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9993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domandate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sono 0 (</a:t>
            </a:r>
            <a:r>
              <a:rPr lang="fr-FR" dirty="0" err="1" smtClean="0"/>
              <a:t>operazione</a:t>
            </a:r>
            <a:r>
              <a:rPr lang="fr-FR" dirty="0" smtClean="0"/>
              <a:t> 1) + 200 (</a:t>
            </a:r>
            <a:r>
              <a:rPr lang="fr-FR" dirty="0" err="1" smtClean="0"/>
              <a:t>operazione</a:t>
            </a:r>
            <a:r>
              <a:rPr lang="fr-FR" dirty="0" smtClean="0"/>
              <a:t> 2)+100 (</a:t>
            </a:r>
            <a:r>
              <a:rPr lang="fr-FR" dirty="0" err="1" smtClean="0"/>
              <a:t>operazione</a:t>
            </a:r>
            <a:r>
              <a:rPr lang="fr-FR" dirty="0" smtClean="0"/>
              <a:t> 3)+400 (</a:t>
            </a:r>
            <a:r>
              <a:rPr lang="fr-FR" dirty="0" err="1" smtClean="0"/>
              <a:t>operazione</a:t>
            </a:r>
            <a:r>
              <a:rPr lang="fr-FR" dirty="0" smtClean="0"/>
              <a:t> 4)+0 (</a:t>
            </a:r>
            <a:r>
              <a:rPr lang="fr-FR" dirty="0" err="1" smtClean="0"/>
              <a:t>operazione</a:t>
            </a:r>
            <a:r>
              <a:rPr lang="fr-FR" dirty="0" smtClean="0"/>
              <a:t> 5)=700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domandate</a:t>
            </a:r>
            <a:r>
              <a:rPr lang="fr-FR" dirty="0" smtClean="0"/>
              <a:t>=700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offerti</a:t>
            </a:r>
            <a:endParaRPr lang="fr-FR" dirty="0" smtClean="0"/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domandati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sono 500 (</a:t>
            </a:r>
            <a:r>
              <a:rPr lang="fr-FR" dirty="0" err="1" smtClean="0"/>
              <a:t>operazione</a:t>
            </a:r>
            <a:r>
              <a:rPr lang="fr-FR" dirty="0" smtClean="0"/>
              <a:t> 1)+0 (</a:t>
            </a:r>
            <a:r>
              <a:rPr lang="fr-FR" dirty="0" err="1" smtClean="0"/>
              <a:t>operazione</a:t>
            </a:r>
            <a:r>
              <a:rPr lang="fr-FR" dirty="0" smtClean="0"/>
              <a:t> 2)+0 (</a:t>
            </a:r>
            <a:r>
              <a:rPr lang="fr-FR" dirty="0" err="1" smtClean="0"/>
              <a:t>operazione</a:t>
            </a:r>
            <a:r>
              <a:rPr lang="fr-FR" dirty="0" smtClean="0"/>
              <a:t> 3) +0 (</a:t>
            </a:r>
            <a:r>
              <a:rPr lang="fr-FR" dirty="0" err="1" smtClean="0"/>
              <a:t>operazione</a:t>
            </a:r>
            <a:r>
              <a:rPr lang="fr-FR" dirty="0" smtClean="0"/>
              <a:t> 4)+300 (</a:t>
            </a:r>
            <a:r>
              <a:rPr lang="fr-FR" dirty="0" err="1" smtClean="0"/>
              <a:t>operazione</a:t>
            </a:r>
            <a:r>
              <a:rPr lang="fr-FR" dirty="0" smtClean="0"/>
              <a:t> 5)=800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domandati</a:t>
            </a:r>
            <a:r>
              <a:rPr lang="fr-FR" dirty="0" smtClean="0"/>
              <a:t>=800 </a:t>
            </a:r>
            <a:r>
              <a:rPr lang="fr-FR" dirty="0" err="1" smtClean="0"/>
              <a:t>sterline</a:t>
            </a:r>
            <a:r>
              <a:rPr lang="fr-FR" dirty="0" smtClean="0"/>
              <a:t> offerte</a:t>
            </a:r>
          </a:p>
          <a:p>
            <a:pPr algn="just"/>
            <a:r>
              <a:rPr lang="fr-FR" dirty="0" smtClean="0"/>
              <a:t>Ne </a:t>
            </a:r>
            <a:r>
              <a:rPr lang="fr-FR" dirty="0" err="1" smtClean="0"/>
              <a:t>segue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le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domandate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(700) sono </a:t>
            </a:r>
            <a:r>
              <a:rPr lang="fr-FR" dirty="0" err="1" smtClean="0"/>
              <a:t>inferiori</a:t>
            </a:r>
            <a:r>
              <a:rPr lang="fr-FR" dirty="0" smtClean="0"/>
              <a:t> </a:t>
            </a:r>
            <a:r>
              <a:rPr lang="fr-FR" dirty="0" err="1" smtClean="0"/>
              <a:t>alle</a:t>
            </a:r>
            <a:r>
              <a:rPr lang="fr-FR" dirty="0" smtClean="0"/>
              <a:t> </a:t>
            </a:r>
            <a:r>
              <a:rPr lang="fr-FR" dirty="0" err="1" smtClean="0"/>
              <a:t>sterline</a:t>
            </a:r>
            <a:r>
              <a:rPr lang="fr-FR" dirty="0" smtClean="0"/>
              <a:t> offerte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(800), </a:t>
            </a:r>
            <a:r>
              <a:rPr lang="fr-FR" dirty="0" err="1" smtClean="0"/>
              <a:t>ossia</a:t>
            </a:r>
            <a:r>
              <a:rPr lang="fr-FR" dirty="0" smtClean="0"/>
              <a:t> i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offerti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(700) sono </a:t>
            </a:r>
            <a:r>
              <a:rPr lang="fr-FR" dirty="0" err="1" smtClean="0"/>
              <a:t>inferiori</a:t>
            </a:r>
            <a:r>
              <a:rPr lang="fr-FR" dirty="0" smtClean="0"/>
              <a:t> ai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domandati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(800)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566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significa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vi è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e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pari a 100 (</a:t>
            </a:r>
            <a:r>
              <a:rPr lang="fr-FR" dirty="0" err="1" smtClean="0"/>
              <a:t>dollari</a:t>
            </a:r>
            <a:r>
              <a:rPr lang="fr-FR" dirty="0" smtClean="0"/>
              <a:t> o </a:t>
            </a:r>
            <a:r>
              <a:rPr lang="fr-FR" dirty="0" err="1" smtClean="0"/>
              <a:t>sterline</a:t>
            </a:r>
            <a:r>
              <a:rPr lang="fr-FR" dirty="0" smtClean="0"/>
              <a:t>).</a:t>
            </a:r>
          </a:p>
          <a:p>
            <a:pPr algn="just"/>
            <a:r>
              <a:rPr lang="fr-FR" dirty="0" smtClean="0"/>
              <a:t>Per </a:t>
            </a:r>
            <a:r>
              <a:rPr lang="fr-FR" dirty="0" err="1" smtClean="0"/>
              <a:t>vedere</a:t>
            </a:r>
            <a:r>
              <a:rPr lang="fr-FR" dirty="0" smtClean="0"/>
              <a:t> come si </a:t>
            </a:r>
            <a:r>
              <a:rPr lang="fr-FR" dirty="0" err="1" smtClean="0"/>
              <a:t>puo</a:t>
            </a:r>
            <a:r>
              <a:rPr lang="fr-FR" dirty="0" smtClean="0"/>
              <a:t>’ </a:t>
            </a:r>
            <a:r>
              <a:rPr lang="fr-FR" dirty="0" err="1" smtClean="0"/>
              <a:t>sanare</a:t>
            </a:r>
            <a:r>
              <a:rPr lang="fr-FR" dirty="0" smtClean="0"/>
              <a:t>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disequilibrio</a:t>
            </a:r>
            <a:r>
              <a:rPr lang="fr-FR" dirty="0" smtClean="0"/>
              <a:t>, </a:t>
            </a:r>
            <a:r>
              <a:rPr lang="fr-FR" dirty="0" err="1" smtClean="0"/>
              <a:t>bisogna</a:t>
            </a:r>
            <a:r>
              <a:rPr lang="fr-FR" dirty="0" smtClean="0"/>
              <a:t> </a:t>
            </a:r>
            <a:r>
              <a:rPr lang="fr-FR" dirty="0" err="1" smtClean="0"/>
              <a:t>considerare</a:t>
            </a:r>
            <a:r>
              <a:rPr lang="fr-FR" dirty="0" smtClean="0"/>
              <a:t> </a:t>
            </a:r>
            <a:r>
              <a:rPr lang="fr-FR" dirty="0" err="1" smtClean="0"/>
              <a:t>separatamente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sono </a:t>
            </a:r>
            <a:r>
              <a:rPr lang="fr-FR" dirty="0" err="1" smtClean="0"/>
              <a:t>flessibili</a:t>
            </a:r>
            <a:r>
              <a:rPr lang="fr-FR" dirty="0" smtClean="0"/>
              <a:t> e si </a:t>
            </a:r>
            <a:r>
              <a:rPr lang="fr-FR" dirty="0" err="1" smtClean="0"/>
              <a:t>aggiustano</a:t>
            </a:r>
            <a:r>
              <a:rPr lang="fr-FR" dirty="0" smtClean="0"/>
              <a:t> per </a:t>
            </a:r>
            <a:r>
              <a:rPr lang="fr-FR" dirty="0" err="1" smtClean="0"/>
              <a:t>ripristinare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senza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debba</a:t>
            </a:r>
            <a:r>
              <a:rPr lang="fr-FR" dirty="0" smtClean="0"/>
              <a:t> </a:t>
            </a:r>
            <a:r>
              <a:rPr lang="fr-FR" dirty="0" err="1" smtClean="0"/>
              <a:t>intervenire</a:t>
            </a:r>
            <a:r>
              <a:rPr lang="fr-FR" dirty="0" smtClean="0"/>
              <a:t> la </a:t>
            </a:r>
            <a:r>
              <a:rPr lang="fr-FR" dirty="0" err="1" smtClean="0"/>
              <a:t>Banca</a:t>
            </a:r>
            <a:r>
              <a:rPr lang="fr-FR" dirty="0" smtClean="0"/>
              <a:t> Centrale (FED) dal </a:t>
            </a:r>
            <a:r>
              <a:rPr lang="fr-FR" dirty="0" err="1" smtClean="0"/>
              <a:t>caso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</a:t>
            </a:r>
            <a:r>
              <a:rPr lang="fr-FR" dirty="0" err="1" smtClean="0"/>
              <a:t>essi</a:t>
            </a:r>
            <a:r>
              <a:rPr lang="fr-FR" dirty="0" smtClean="0"/>
              <a:t> sono </a:t>
            </a:r>
            <a:r>
              <a:rPr lang="fr-FR" dirty="0" err="1" smtClean="0"/>
              <a:t>invece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scompensi</a:t>
            </a:r>
            <a:r>
              <a:rPr lang="fr-FR" dirty="0"/>
              <a:t> </a:t>
            </a:r>
            <a:r>
              <a:rPr lang="fr-FR" dirty="0" smtClean="0"/>
              <a:t>fra </a:t>
            </a:r>
            <a:r>
              <a:rPr lang="fr-FR" dirty="0" err="1" smtClean="0"/>
              <a:t>domanda</a:t>
            </a:r>
            <a:r>
              <a:rPr lang="fr-FR" dirty="0" smtClean="0"/>
              <a:t> e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devono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sanati</a:t>
            </a:r>
            <a:r>
              <a:rPr lang="fr-FR" dirty="0" smtClean="0"/>
              <a:t> dalla </a:t>
            </a:r>
            <a:r>
              <a:rPr lang="fr-FR" dirty="0" err="1" smtClean="0"/>
              <a:t>Banca</a:t>
            </a:r>
            <a:r>
              <a:rPr lang="fr-FR" dirty="0" smtClean="0"/>
              <a:t> Centrale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082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err="1" smtClean="0"/>
              <a:t>Consideriamo</a:t>
            </a:r>
            <a:r>
              <a:rPr lang="fr-FR" dirty="0" smtClean="0"/>
              <a:t> in primo </a:t>
            </a:r>
            <a:r>
              <a:rPr lang="fr-FR" dirty="0" err="1" smtClean="0"/>
              <a:t>luogo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con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. </a:t>
            </a:r>
            <a:r>
              <a:rPr lang="fr-FR" dirty="0" err="1" smtClean="0"/>
              <a:t>Nell’esempio</a:t>
            </a:r>
            <a:r>
              <a:rPr lang="fr-FR" dirty="0" smtClean="0"/>
              <a:t> </a:t>
            </a:r>
            <a:r>
              <a:rPr lang="fr-FR" dirty="0" err="1" smtClean="0"/>
              <a:t>illustrato</a:t>
            </a:r>
            <a:r>
              <a:rPr lang="fr-FR" dirty="0" smtClean="0"/>
              <a:t> prima, vi </a:t>
            </a:r>
            <a:r>
              <a:rPr lang="fr-FR" dirty="0" err="1" smtClean="0"/>
              <a:t>era</a:t>
            </a:r>
            <a:r>
              <a:rPr lang="fr-FR" dirty="0" smtClean="0"/>
              <a:t>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o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pari a 100. Per </a:t>
            </a:r>
            <a:r>
              <a:rPr lang="fr-FR" dirty="0" err="1" smtClean="0"/>
              <a:t>ripristinare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cambio</a:t>
            </a:r>
            <a:r>
              <a:rPr lang="fr-FR" dirty="0" smtClean="0"/>
              <a:t>, </a:t>
            </a:r>
            <a:r>
              <a:rPr lang="fr-FR" dirty="0" err="1" smtClean="0"/>
              <a:t>bisogna</a:t>
            </a:r>
            <a:r>
              <a:rPr lang="fr-FR" dirty="0" smtClean="0"/>
              <a:t>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prezzo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dollaro</a:t>
            </a:r>
            <a:r>
              <a:rPr lang="fr-FR" dirty="0" smtClean="0"/>
              <a:t> in </a:t>
            </a:r>
            <a:r>
              <a:rPr lang="fr-FR" dirty="0" err="1" smtClean="0"/>
              <a:t>termini</a:t>
            </a:r>
            <a:r>
              <a:rPr lang="fr-FR" dirty="0" smtClean="0"/>
              <a:t> di </a:t>
            </a:r>
            <a:r>
              <a:rPr lang="fr-FR" dirty="0" err="1" smtClean="0"/>
              <a:t>sterlina</a:t>
            </a:r>
            <a:r>
              <a:rPr lang="fr-FR" dirty="0" smtClean="0"/>
              <a:t> </a:t>
            </a:r>
            <a:r>
              <a:rPr lang="fr-FR" dirty="0" err="1" smtClean="0"/>
              <a:t>diventi</a:t>
            </a:r>
            <a:r>
              <a:rPr lang="fr-FR" dirty="0" smtClean="0"/>
              <a:t> più </a:t>
            </a:r>
            <a:r>
              <a:rPr lang="fr-FR" dirty="0" err="1" smtClean="0"/>
              <a:t>elevato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dollaro</a:t>
            </a:r>
            <a:r>
              <a:rPr lang="fr-FR" dirty="0" smtClean="0"/>
              <a:t> si </a:t>
            </a:r>
            <a:r>
              <a:rPr lang="fr-FR" dirty="0" err="1" smtClean="0"/>
              <a:t>apprezzi</a:t>
            </a:r>
            <a:r>
              <a:rPr lang="fr-FR" dirty="0" smtClean="0"/>
              <a:t> (o, il </a:t>
            </a:r>
            <a:r>
              <a:rPr lang="fr-FR" dirty="0" err="1" smtClean="0"/>
              <a:t>che</a:t>
            </a:r>
            <a:r>
              <a:rPr lang="fr-FR" dirty="0" smtClean="0"/>
              <a:t> è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stesso</a:t>
            </a:r>
            <a:r>
              <a:rPr lang="fr-FR" dirty="0" smtClean="0"/>
              <a:t>, </a:t>
            </a:r>
            <a:r>
              <a:rPr lang="fr-FR" dirty="0" err="1" smtClean="0"/>
              <a:t>che</a:t>
            </a:r>
            <a:r>
              <a:rPr lang="fr-FR" dirty="0" smtClean="0"/>
              <a:t> la </a:t>
            </a:r>
            <a:r>
              <a:rPr lang="fr-FR" dirty="0" err="1" smtClean="0"/>
              <a:t>sterlina</a:t>
            </a:r>
            <a:r>
              <a:rPr lang="fr-FR" dirty="0" smtClean="0"/>
              <a:t> si </a:t>
            </a:r>
            <a:r>
              <a:rPr lang="fr-FR" dirty="0" err="1" smtClean="0"/>
              <a:t>deprezzi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Ma se il </a:t>
            </a:r>
            <a:r>
              <a:rPr lang="fr-FR" dirty="0" err="1" smtClean="0"/>
              <a:t>dollaro</a:t>
            </a:r>
            <a:r>
              <a:rPr lang="fr-FR" dirty="0" smtClean="0"/>
              <a:t> </a:t>
            </a:r>
            <a:r>
              <a:rPr lang="fr-FR" dirty="0" err="1" smtClean="0"/>
              <a:t>diventa</a:t>
            </a:r>
            <a:r>
              <a:rPr lang="fr-FR" dirty="0" smtClean="0"/>
              <a:t> più </a:t>
            </a:r>
            <a:r>
              <a:rPr lang="fr-FR" dirty="0" err="1" smtClean="0"/>
              <a:t>caro</a:t>
            </a:r>
            <a:r>
              <a:rPr lang="fr-FR" dirty="0" smtClean="0"/>
              <a:t>, </a:t>
            </a:r>
            <a:r>
              <a:rPr lang="fr-FR" dirty="0" err="1" smtClean="0"/>
              <a:t>allora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r>
              <a:rPr lang="fr-FR" dirty="0" smtClean="0"/>
              <a:t> </a:t>
            </a:r>
            <a:r>
              <a:rPr lang="fr-FR" dirty="0" err="1" smtClean="0"/>
              <a:t>diminuiranno</a:t>
            </a:r>
            <a:r>
              <a:rPr lang="fr-FR" dirty="0" smtClean="0"/>
              <a:t> (i </a:t>
            </a:r>
            <a:r>
              <a:rPr lang="fr-FR" dirty="0" err="1" smtClean="0"/>
              <a:t>beni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per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sono più cari) e le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r>
              <a:rPr lang="fr-FR" dirty="0" smtClean="0"/>
              <a:t> di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</a:t>
            </a:r>
            <a:r>
              <a:rPr lang="fr-FR" dirty="0" err="1" smtClean="0"/>
              <a:t>aumenteranno</a:t>
            </a:r>
            <a:r>
              <a:rPr lang="fr-FR" dirty="0" smtClean="0"/>
              <a:t> (per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, i </a:t>
            </a:r>
            <a:r>
              <a:rPr lang="fr-FR" dirty="0" err="1" smtClean="0"/>
              <a:t>beni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</a:t>
            </a:r>
            <a:r>
              <a:rPr lang="fr-FR" dirty="0" err="1" smtClean="0"/>
              <a:t>diventano</a:t>
            </a:r>
            <a:r>
              <a:rPr lang="fr-FR" dirty="0" smtClean="0"/>
              <a:t> più a </a:t>
            </a:r>
            <a:r>
              <a:rPr lang="fr-FR" dirty="0" err="1" smtClean="0"/>
              <a:t>buon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Allo </a:t>
            </a:r>
            <a:r>
              <a:rPr lang="fr-FR" dirty="0" err="1" smtClean="0"/>
              <a:t>stesso</a:t>
            </a:r>
            <a:r>
              <a:rPr lang="fr-FR" dirty="0" smtClean="0"/>
              <a:t> tempo, pure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acquisti</a:t>
            </a:r>
            <a:r>
              <a:rPr lang="fr-FR" dirty="0" smtClean="0"/>
              <a:t> di </a:t>
            </a:r>
            <a:r>
              <a:rPr lang="fr-FR" dirty="0" err="1" smtClean="0"/>
              <a:t>prodotti</a:t>
            </a:r>
            <a:r>
              <a:rPr lang="fr-FR" dirty="0" smtClean="0"/>
              <a:t> </a:t>
            </a:r>
            <a:r>
              <a:rPr lang="fr-FR" dirty="0" err="1" smtClean="0"/>
              <a:t>finanziari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– </a:t>
            </a:r>
            <a:r>
              <a:rPr lang="fr-FR" dirty="0" err="1" smtClean="0"/>
              <a:t>divenuti</a:t>
            </a:r>
            <a:r>
              <a:rPr lang="fr-FR" dirty="0" smtClean="0"/>
              <a:t> </a:t>
            </a:r>
            <a:r>
              <a:rPr lang="fr-FR" dirty="0" err="1" smtClean="0"/>
              <a:t>meno</a:t>
            </a:r>
            <a:r>
              <a:rPr lang="fr-FR" dirty="0" smtClean="0"/>
              <a:t> cari – da parte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aumenterenno</a:t>
            </a:r>
            <a:r>
              <a:rPr lang="fr-FR" dirty="0" smtClean="0"/>
              <a:t> </a:t>
            </a:r>
            <a:r>
              <a:rPr lang="fr-FR" dirty="0" err="1" smtClean="0"/>
              <a:t>cosi</a:t>
            </a:r>
            <a:r>
              <a:rPr lang="fr-FR" dirty="0" smtClean="0"/>
              <a:t>’ come </a:t>
            </a:r>
            <a:r>
              <a:rPr lang="fr-FR" dirty="0" err="1" smtClean="0"/>
              <a:t>diminuiranno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finanziari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</a:t>
            </a:r>
          </a:p>
          <a:p>
            <a:pPr algn="just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9898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risultato</a:t>
            </a:r>
            <a:r>
              <a:rPr lang="fr-FR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minor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maggiore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minore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maggiore</a:t>
            </a:r>
            <a:r>
              <a:rPr lang="fr-FR" dirty="0" smtClean="0"/>
              <a:t>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endParaRPr lang="fr-FR" dirty="0" smtClean="0"/>
          </a:p>
          <a:p>
            <a:pPr algn="just"/>
            <a:r>
              <a:rPr lang="fr-FR" dirty="0" err="1" smtClean="0"/>
              <a:t>Allora</a:t>
            </a:r>
            <a:r>
              <a:rPr lang="fr-FR" dirty="0" smtClean="0"/>
              <a:t> l’</a:t>
            </a:r>
            <a:r>
              <a:rPr lang="fr-FR" dirty="0" err="1" smtClean="0"/>
              <a:t>eccesso</a:t>
            </a:r>
            <a:r>
              <a:rPr lang="fr-FR" dirty="0" smtClean="0"/>
              <a:t> </a:t>
            </a:r>
            <a:r>
              <a:rPr lang="fr-FR" dirty="0" err="1" smtClean="0"/>
              <a:t>precedente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e di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</a:t>
            </a:r>
            <a:r>
              <a:rPr lang="fr-FR" dirty="0" err="1" smtClean="0"/>
              <a:t>tenderà</a:t>
            </a:r>
            <a:r>
              <a:rPr lang="fr-FR" dirty="0" smtClean="0"/>
              <a:t> a </a:t>
            </a:r>
            <a:r>
              <a:rPr lang="fr-FR" dirty="0" err="1" smtClean="0"/>
              <a:t>scomparire</a:t>
            </a:r>
            <a:endParaRPr lang="fr-FR" dirty="0" smtClean="0"/>
          </a:p>
          <a:p>
            <a:pPr algn="just"/>
            <a:r>
              <a:rPr lang="fr-FR" dirty="0" err="1" smtClean="0"/>
              <a:t>Cio</a:t>
            </a:r>
            <a:r>
              <a:rPr lang="fr-FR" dirty="0" smtClean="0"/>
              <a:t>’ </a:t>
            </a:r>
            <a:r>
              <a:rPr lang="fr-FR" dirty="0" err="1" smtClean="0"/>
              <a:t>significa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,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denotiamo</a:t>
            </a:r>
            <a:r>
              <a:rPr lang="fr-FR" dirty="0" smtClean="0"/>
              <a:t> BC, </a:t>
            </a:r>
            <a:r>
              <a:rPr lang="fr-FR" dirty="0" err="1" smtClean="0"/>
              <a:t>ossia</a:t>
            </a:r>
            <a:r>
              <a:rPr lang="fr-FR" dirty="0" smtClean="0"/>
              <a:t> «</a:t>
            </a:r>
            <a:r>
              <a:rPr lang="fr-FR" b="1" dirty="0" err="1" smtClean="0"/>
              <a:t>Bilancia</a:t>
            </a:r>
            <a:r>
              <a:rPr lang="fr-FR" b="1" dirty="0" smtClean="0"/>
              <a:t> commerciale</a:t>
            </a:r>
            <a:r>
              <a:rPr lang="fr-FR" dirty="0" smtClean="0"/>
              <a:t>» </a:t>
            </a:r>
            <a:r>
              <a:rPr lang="fr-FR" dirty="0" err="1" smtClean="0"/>
              <a:t>composto</a:t>
            </a:r>
            <a:r>
              <a:rPr lang="fr-FR" dirty="0" smtClean="0"/>
              <a:t> da </a:t>
            </a:r>
            <a:r>
              <a:rPr lang="fr-FR" dirty="0" err="1" smtClean="0"/>
              <a:t>esportazioni-importazioni</a:t>
            </a:r>
            <a:r>
              <a:rPr lang="fr-FR" dirty="0" smtClean="0"/>
              <a:t>, </a:t>
            </a:r>
            <a:r>
              <a:rPr lang="fr-FR" dirty="0" err="1" smtClean="0"/>
              <a:t>sommato</a:t>
            </a:r>
            <a:r>
              <a:rPr lang="fr-FR" dirty="0" smtClean="0"/>
              <a:t> al </a:t>
            </a:r>
            <a:r>
              <a:rPr lang="fr-FR" dirty="0" err="1" smtClean="0"/>
              <a:t>saldo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capitale,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denotiamo</a:t>
            </a:r>
            <a:r>
              <a:rPr lang="fr-FR" dirty="0" smtClean="0"/>
              <a:t> BK= </a:t>
            </a:r>
            <a:r>
              <a:rPr lang="fr-FR" dirty="0" err="1" smtClean="0"/>
              <a:t>afflussi</a:t>
            </a:r>
            <a:r>
              <a:rPr lang="fr-FR" dirty="0" smtClean="0"/>
              <a:t> di capitale-</a:t>
            </a:r>
            <a:r>
              <a:rPr lang="fr-FR" dirty="0" err="1" smtClean="0"/>
              <a:t>deflussi</a:t>
            </a:r>
            <a:r>
              <a:rPr lang="fr-FR" dirty="0" smtClean="0"/>
              <a:t> di capitale,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uguale</a:t>
            </a:r>
            <a:r>
              <a:rPr lang="fr-FR" dirty="0" smtClean="0"/>
              <a:t> a </a:t>
            </a:r>
            <a:r>
              <a:rPr lang="fr-FR" dirty="0" err="1" smtClean="0"/>
              <a:t>zero</a:t>
            </a:r>
            <a:endParaRPr lang="fr-FR" dirty="0"/>
          </a:p>
          <a:p>
            <a:pPr algn="just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0079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si ha </a:t>
            </a:r>
            <a:r>
              <a:rPr lang="fr-FR" dirty="0" err="1" smtClean="0"/>
              <a:t>che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           BC+BK=0</a:t>
            </a:r>
          </a:p>
          <a:p>
            <a:pPr marL="0" indent="0" algn="just">
              <a:buNone/>
            </a:pPr>
            <a:r>
              <a:rPr lang="fr-FR" dirty="0" err="1"/>
              <a:t>o</a:t>
            </a:r>
            <a:r>
              <a:rPr lang="fr-FR" dirty="0" err="1" smtClean="0"/>
              <a:t>ssia</a:t>
            </a:r>
            <a:r>
              <a:rPr lang="fr-FR" dirty="0" smtClean="0"/>
              <a:t>   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             BC=-BK      </a:t>
            </a:r>
          </a:p>
          <a:p>
            <a:pPr marL="0" indent="0" algn="just">
              <a:buNone/>
            </a:pP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significa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non è </a:t>
            </a:r>
            <a:r>
              <a:rPr lang="fr-FR" dirty="0" err="1" smtClean="0"/>
              <a:t>possibile</a:t>
            </a:r>
            <a:r>
              <a:rPr lang="fr-FR" dirty="0" smtClean="0"/>
              <a:t> </a:t>
            </a:r>
            <a:r>
              <a:rPr lang="fr-FR" dirty="0" err="1" smtClean="0"/>
              <a:t>avere</a:t>
            </a:r>
            <a:r>
              <a:rPr lang="fr-FR" dirty="0" smtClean="0"/>
              <a:t> allo </a:t>
            </a:r>
            <a:r>
              <a:rPr lang="fr-FR" dirty="0" err="1" smtClean="0"/>
              <a:t>stesso</a:t>
            </a:r>
            <a:r>
              <a:rPr lang="fr-FR" dirty="0" smtClean="0"/>
              <a:t> tempo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commerciale in </a:t>
            </a:r>
            <a:r>
              <a:rPr lang="fr-FR" dirty="0" err="1" smtClean="0"/>
              <a:t>attivo</a:t>
            </a:r>
            <a:r>
              <a:rPr lang="fr-FR" dirty="0" smtClean="0"/>
              <a:t> e un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positivo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 (come </a:t>
            </a:r>
            <a:r>
              <a:rPr lang="fr-FR" dirty="0" err="1" smtClean="0"/>
              <a:t>dice</a:t>
            </a:r>
            <a:r>
              <a:rPr lang="fr-FR" dirty="0" smtClean="0"/>
              <a:t> </a:t>
            </a:r>
            <a:r>
              <a:rPr lang="fr-FR" dirty="0" err="1" smtClean="0"/>
              <a:t>chiaramente</a:t>
            </a:r>
            <a:r>
              <a:rPr lang="fr-FR" dirty="0" smtClean="0"/>
              <a:t> Paul </a:t>
            </a:r>
            <a:r>
              <a:rPr lang="fr-FR" dirty="0" err="1" smtClean="0"/>
              <a:t>Krugman</a:t>
            </a:r>
            <a:r>
              <a:rPr lang="fr-FR" dirty="0" smtClean="0"/>
              <a:t>; </a:t>
            </a:r>
            <a:r>
              <a:rPr lang="fr-FR" dirty="0" err="1" smtClean="0"/>
              <a:t>inoltre</a:t>
            </a:r>
            <a:r>
              <a:rPr lang="fr-FR" dirty="0" smtClean="0"/>
              <a:t> la </a:t>
            </a:r>
            <a:r>
              <a:rPr lang="fr-FR" dirty="0" err="1" smtClean="0"/>
              <a:t>guerra</a:t>
            </a:r>
            <a:r>
              <a:rPr lang="fr-FR" dirty="0" smtClean="0"/>
              <a:t> commerciale fra  USA e </a:t>
            </a:r>
            <a:r>
              <a:rPr lang="fr-FR" dirty="0" err="1" smtClean="0"/>
              <a:t>Cina</a:t>
            </a:r>
            <a:r>
              <a:rPr lang="fr-FR" dirty="0" smtClean="0"/>
              <a:t> </a:t>
            </a:r>
            <a:r>
              <a:rPr lang="fr-FR" dirty="0" err="1" smtClean="0"/>
              <a:t>lanciata</a:t>
            </a:r>
            <a:r>
              <a:rPr lang="fr-FR" dirty="0" smtClean="0"/>
              <a:t> da </a:t>
            </a:r>
            <a:r>
              <a:rPr lang="fr-FR" dirty="0" err="1" smtClean="0"/>
              <a:t>Trump</a:t>
            </a:r>
            <a:r>
              <a:rPr lang="fr-FR" dirty="0" smtClean="0"/>
              <a:t> </a:t>
            </a:r>
            <a:r>
              <a:rPr lang="fr-FR" dirty="0" err="1" smtClean="0"/>
              <a:t>deriva</a:t>
            </a:r>
            <a:r>
              <a:rPr lang="fr-FR" dirty="0" smtClean="0"/>
              <a:t> dal </a:t>
            </a:r>
            <a:r>
              <a:rPr lang="fr-FR" dirty="0" err="1" smtClean="0"/>
              <a:t>fatto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la BC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Cina</a:t>
            </a:r>
            <a:r>
              <a:rPr lang="fr-FR" dirty="0" smtClean="0"/>
              <a:t> è </a:t>
            </a:r>
            <a:r>
              <a:rPr lang="fr-FR" dirty="0" err="1" smtClean="0"/>
              <a:t>ampiamente</a:t>
            </a:r>
            <a:r>
              <a:rPr lang="fr-FR" dirty="0" smtClean="0"/>
              <a:t> in </a:t>
            </a:r>
            <a:r>
              <a:rPr lang="fr-FR" dirty="0" err="1" smtClean="0"/>
              <a:t>negativo</a:t>
            </a:r>
            <a:r>
              <a:rPr lang="fr-FR" dirty="0" smtClean="0"/>
              <a:t> con le </a:t>
            </a:r>
            <a:r>
              <a:rPr lang="fr-FR" dirty="0" err="1" smtClean="0"/>
              <a:t>conseguenze</a:t>
            </a:r>
            <a:r>
              <a:rPr lang="fr-FR" dirty="0" smtClean="0"/>
              <a:t> </a:t>
            </a:r>
            <a:r>
              <a:rPr lang="fr-FR" dirty="0" err="1" smtClean="0"/>
              <a:t>sulla</a:t>
            </a:r>
            <a:r>
              <a:rPr lang="fr-FR" dirty="0" smtClean="0"/>
              <a:t> </a:t>
            </a:r>
            <a:r>
              <a:rPr lang="fr-FR" dirty="0" err="1" smtClean="0"/>
              <a:t>crescita</a:t>
            </a:r>
            <a:r>
              <a:rPr lang="fr-FR" dirty="0" smtClean="0"/>
              <a:t> e </a:t>
            </a:r>
            <a:r>
              <a:rPr lang="fr-FR" dirty="0" err="1" smtClean="0"/>
              <a:t>sull’occupazione</a:t>
            </a:r>
            <a:r>
              <a:rPr lang="fr-FR" dirty="0" smtClean="0"/>
              <a:t> </a:t>
            </a:r>
            <a:r>
              <a:rPr lang="fr-FR" dirty="0" err="1" smtClean="0"/>
              <a:t>mentre</a:t>
            </a:r>
            <a:r>
              <a:rPr lang="fr-FR" dirty="0" smtClean="0"/>
              <a:t> la BK è </a:t>
            </a:r>
            <a:r>
              <a:rPr lang="fr-FR" dirty="0" err="1" smtClean="0"/>
              <a:t>ampiamente</a:t>
            </a:r>
            <a:r>
              <a:rPr lang="fr-FR" dirty="0" smtClean="0"/>
              <a:t>  positiva, </a:t>
            </a:r>
            <a:r>
              <a:rPr lang="fr-FR" dirty="0" err="1" smtClean="0"/>
              <a:t>ossia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cinesi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sono </a:t>
            </a:r>
            <a:r>
              <a:rPr lang="fr-FR" dirty="0" err="1" smtClean="0"/>
              <a:t>estese</a:t>
            </a:r>
            <a:r>
              <a:rPr lang="fr-FR" dirty="0" smtClean="0"/>
              <a:t>, ad </a:t>
            </a:r>
            <a:r>
              <a:rPr lang="fr-FR" dirty="0" err="1" smtClean="0"/>
              <a:t>esempio</a:t>
            </a:r>
            <a:r>
              <a:rPr lang="fr-FR" dirty="0" smtClean="0"/>
              <a:t> i </a:t>
            </a:r>
            <a:r>
              <a:rPr lang="fr-FR" dirty="0" err="1" smtClean="0"/>
              <a:t>cinesi</a:t>
            </a:r>
            <a:r>
              <a:rPr lang="fr-FR" dirty="0" smtClean="0"/>
              <a:t> </a:t>
            </a:r>
            <a:r>
              <a:rPr lang="fr-FR" dirty="0" err="1" smtClean="0"/>
              <a:t>detengono</a:t>
            </a:r>
            <a:r>
              <a:rPr lang="fr-FR" dirty="0" smtClean="0"/>
              <a:t> grosse  </a:t>
            </a:r>
            <a:r>
              <a:rPr lang="fr-FR" dirty="0" err="1" smtClean="0"/>
              <a:t>fette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pubblico</a:t>
            </a:r>
            <a:r>
              <a:rPr lang="fr-FR" dirty="0" smtClean="0"/>
              <a:t> USA). Come </a:t>
            </a:r>
            <a:r>
              <a:rPr lang="fr-FR" dirty="0" err="1" smtClean="0"/>
              <a:t>vedremo</a:t>
            </a:r>
            <a:r>
              <a:rPr lang="fr-FR" dirty="0" smtClean="0"/>
              <a:t> in </a:t>
            </a:r>
            <a:r>
              <a:rPr lang="fr-FR" dirty="0" err="1" smtClean="0"/>
              <a:t>seguito</a:t>
            </a:r>
            <a:r>
              <a:rPr lang="fr-FR" dirty="0" smtClean="0"/>
              <a:t>, va </a:t>
            </a:r>
            <a:r>
              <a:rPr lang="fr-FR" dirty="0" err="1" smtClean="0"/>
              <a:t>ricordato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 </a:t>
            </a:r>
            <a:r>
              <a:rPr lang="fr-FR" dirty="0" err="1" smtClean="0"/>
              <a:t>movimenti</a:t>
            </a:r>
            <a:r>
              <a:rPr lang="fr-FR" dirty="0" smtClean="0"/>
              <a:t> di capitale </a:t>
            </a:r>
            <a:r>
              <a:rPr lang="fr-FR" dirty="0" err="1" smtClean="0"/>
              <a:t>dipendono</a:t>
            </a:r>
            <a:r>
              <a:rPr lang="fr-FR" dirty="0" smtClean="0"/>
              <a:t> pure </a:t>
            </a:r>
            <a:r>
              <a:rPr lang="fr-FR" dirty="0" err="1" smtClean="0"/>
              <a:t>dai</a:t>
            </a:r>
            <a:r>
              <a:rPr lang="fr-FR" dirty="0" smtClean="0"/>
              <a:t> </a:t>
            </a:r>
            <a:r>
              <a:rPr lang="fr-FR" dirty="0" err="1" smtClean="0"/>
              <a:t>differenziali</a:t>
            </a:r>
            <a:r>
              <a:rPr lang="fr-FR" dirty="0" smtClean="0"/>
              <a:t> fra 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</a:t>
            </a:r>
            <a:r>
              <a:rPr lang="fr-FR" dirty="0" err="1" smtClean="0"/>
              <a:t>domestici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(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sulla</a:t>
            </a:r>
            <a:r>
              <a:rPr lang="fr-FR" dirty="0" smtClean="0"/>
              <a:t> </a:t>
            </a:r>
            <a:r>
              <a:rPr lang="fr-FR" dirty="0" err="1" smtClean="0"/>
              <a:t>rentabilità</a:t>
            </a:r>
            <a:r>
              <a:rPr lang="fr-FR" dirty="0" smtClean="0"/>
              <a:t> </a:t>
            </a:r>
            <a:r>
              <a:rPr lang="fr-FR" dirty="0" err="1" smtClean="0"/>
              <a:t>relativa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domestici</a:t>
            </a:r>
            <a:r>
              <a:rPr lang="fr-FR" dirty="0" smtClean="0"/>
              <a:t> </a:t>
            </a:r>
            <a:r>
              <a:rPr lang="fr-FR" dirty="0" err="1" smtClean="0"/>
              <a:t>rispetto</a:t>
            </a:r>
            <a:r>
              <a:rPr lang="fr-FR" dirty="0" smtClean="0"/>
              <a:t> a </a:t>
            </a:r>
            <a:r>
              <a:rPr lang="fr-FR" dirty="0" err="1" smtClean="0"/>
              <a:t>quelli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) e dalle </a:t>
            </a:r>
            <a:r>
              <a:rPr lang="fr-FR" dirty="0" err="1" smtClean="0"/>
              <a:t>aspettative</a:t>
            </a:r>
            <a:r>
              <a:rPr lang="fr-FR" dirty="0" smtClean="0"/>
              <a:t> </a:t>
            </a:r>
            <a:r>
              <a:rPr lang="fr-FR" dirty="0" err="1" smtClean="0"/>
              <a:t>sulle</a:t>
            </a:r>
            <a:r>
              <a:rPr lang="fr-FR" dirty="0" smtClean="0"/>
              <a:t> </a:t>
            </a:r>
            <a:r>
              <a:rPr lang="fr-FR" dirty="0" err="1" smtClean="0"/>
              <a:t>variazioni</a:t>
            </a:r>
            <a:r>
              <a:rPr lang="fr-FR" dirty="0" smtClean="0"/>
              <a:t> future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(in quanto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 </a:t>
            </a:r>
            <a:r>
              <a:rPr lang="fr-FR" dirty="0" err="1" smtClean="0"/>
              <a:t>richiedono</a:t>
            </a:r>
            <a:r>
              <a:rPr lang="fr-FR" dirty="0" smtClean="0"/>
              <a:t> non solo </a:t>
            </a:r>
            <a:r>
              <a:rPr lang="fr-FR" dirty="0" err="1" smtClean="0"/>
              <a:t>una</a:t>
            </a:r>
            <a:r>
              <a:rPr lang="fr-FR" dirty="0" smtClean="0"/>
              <a:t> prima </a:t>
            </a:r>
            <a:r>
              <a:rPr lang="fr-FR" dirty="0" err="1" smtClean="0"/>
              <a:t>conversione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nazonale</a:t>
            </a:r>
            <a:r>
              <a:rPr lang="fr-FR" dirty="0" smtClean="0"/>
              <a:t> in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, ma pure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seguente</a:t>
            </a:r>
            <a:r>
              <a:rPr lang="fr-FR" dirty="0" smtClean="0"/>
              <a:t> </a:t>
            </a:r>
            <a:r>
              <a:rPr lang="fr-FR" dirty="0" err="1" smtClean="0"/>
              <a:t>riconversione</a:t>
            </a:r>
            <a:r>
              <a:rPr lang="fr-FR" dirty="0" smtClean="0"/>
              <a:t> </a:t>
            </a:r>
            <a:r>
              <a:rPr lang="fr-FR" dirty="0" err="1" smtClean="0"/>
              <a:t>dell’investimento</a:t>
            </a:r>
            <a:r>
              <a:rPr lang="fr-FR" dirty="0" smtClean="0"/>
              <a:t>, </a:t>
            </a:r>
            <a:r>
              <a:rPr lang="fr-FR" dirty="0" err="1" smtClean="0"/>
              <a:t>inclusi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interessi</a:t>
            </a:r>
            <a:r>
              <a:rPr lang="fr-FR" dirty="0" smtClean="0"/>
              <a:t>,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domestica</a:t>
            </a:r>
            <a:r>
              <a:rPr lang="fr-FR" dirty="0" smtClean="0"/>
              <a:t>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5824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siano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non </a:t>
            </a:r>
            <a:r>
              <a:rPr lang="fr-FR" dirty="0" err="1" smtClean="0"/>
              <a:t>possano</a:t>
            </a:r>
            <a:r>
              <a:rPr lang="fr-FR" dirty="0" smtClean="0"/>
              <a:t> </a:t>
            </a:r>
            <a:r>
              <a:rPr lang="fr-FR" dirty="0" err="1" smtClean="0"/>
              <a:t>variare</a:t>
            </a:r>
            <a:r>
              <a:rPr lang="fr-FR" dirty="0" smtClean="0"/>
              <a:t> </a:t>
            </a:r>
            <a:r>
              <a:rPr lang="fr-FR" dirty="0" err="1" smtClean="0"/>
              <a:t>nemmeno</a:t>
            </a:r>
            <a:r>
              <a:rPr lang="fr-FR" dirty="0" smtClean="0"/>
              <a:t> in </a:t>
            </a:r>
            <a:r>
              <a:rPr lang="fr-FR" dirty="0" err="1" smtClean="0"/>
              <a:t>presenza</a:t>
            </a:r>
            <a:r>
              <a:rPr lang="fr-FR" dirty="0" smtClean="0"/>
              <a:t> di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r>
              <a:rPr lang="fr-FR" dirty="0" smtClean="0"/>
              <a:t> (</a:t>
            </a:r>
            <a:r>
              <a:rPr lang="fr-FR" dirty="0" err="1" smtClean="0"/>
              <a:t>ossia</a:t>
            </a:r>
            <a:r>
              <a:rPr lang="fr-FR" dirty="0" smtClean="0"/>
              <a:t>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) </a:t>
            </a:r>
            <a:r>
              <a:rPr lang="fr-FR" dirty="0" err="1" smtClean="0"/>
              <a:t>com’era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</a:t>
            </a:r>
            <a:r>
              <a:rPr lang="fr-FR" dirty="0" err="1" smtClean="0"/>
              <a:t>nell’esempio</a:t>
            </a:r>
            <a:r>
              <a:rPr lang="fr-FR" dirty="0" smtClean="0"/>
              <a:t> </a:t>
            </a:r>
            <a:r>
              <a:rPr lang="fr-FR" dirty="0" err="1" smtClean="0"/>
              <a:t>presentato</a:t>
            </a:r>
            <a:r>
              <a:rPr lang="fr-FR" dirty="0" smtClean="0"/>
              <a:t>. </a:t>
            </a:r>
          </a:p>
          <a:p>
            <a:pPr marL="0" indent="0" algn="just">
              <a:buNone/>
            </a:pPr>
            <a:r>
              <a:rPr lang="fr-FR" dirty="0" smtClean="0"/>
              <a:t>In </a:t>
            </a:r>
            <a:r>
              <a:rPr lang="fr-FR" dirty="0" err="1" smtClean="0"/>
              <a:t>tal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, </a:t>
            </a:r>
            <a:r>
              <a:rPr lang="fr-FR" dirty="0" err="1" smtClean="0"/>
              <a:t>quei</a:t>
            </a:r>
            <a:r>
              <a:rPr lang="fr-FR" dirty="0" smtClean="0"/>
              <a:t> 100 </a:t>
            </a:r>
            <a:r>
              <a:rPr lang="fr-FR" dirty="0" err="1" smtClean="0"/>
              <a:t>dollari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inglesi</a:t>
            </a:r>
            <a:r>
              <a:rPr lang="fr-FR" dirty="0" smtClean="0"/>
              <a:t> non </a:t>
            </a:r>
            <a:r>
              <a:rPr lang="fr-FR" dirty="0" err="1" smtClean="0"/>
              <a:t>riescono</a:t>
            </a:r>
            <a:r>
              <a:rPr lang="fr-FR" dirty="0" smtClean="0"/>
              <a:t> ad </a:t>
            </a:r>
            <a:r>
              <a:rPr lang="fr-FR" dirty="0" err="1" smtClean="0"/>
              <a:t>ottenere</a:t>
            </a:r>
            <a:r>
              <a:rPr lang="fr-FR" dirty="0" smtClean="0"/>
              <a:t> </a:t>
            </a:r>
            <a:r>
              <a:rPr lang="fr-FR" dirty="0" err="1" smtClean="0"/>
              <a:t>scambiandoli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</a:t>
            </a:r>
            <a:r>
              <a:rPr lang="fr-FR" dirty="0" err="1" smtClean="0"/>
              <a:t>sterline</a:t>
            </a:r>
            <a:r>
              <a:rPr lang="fr-FR" dirty="0" smtClean="0"/>
              <a:t> con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operatori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, </a:t>
            </a:r>
            <a:r>
              <a:rPr lang="fr-FR" dirty="0" err="1" smtClean="0"/>
              <a:t>possono</a:t>
            </a:r>
            <a:r>
              <a:rPr lang="fr-FR" dirty="0" smtClean="0"/>
              <a:t> – </a:t>
            </a:r>
            <a:r>
              <a:rPr lang="fr-FR" dirty="0" err="1" smtClean="0"/>
              <a:t>anzi</a:t>
            </a:r>
            <a:r>
              <a:rPr lang="fr-FR" dirty="0" smtClean="0"/>
              <a:t> </a:t>
            </a:r>
            <a:r>
              <a:rPr lang="fr-FR" dirty="0" err="1" smtClean="0"/>
              <a:t>devono</a:t>
            </a:r>
            <a:r>
              <a:rPr lang="fr-FR" dirty="0" smtClean="0"/>
              <a:t> – </a:t>
            </a:r>
            <a:r>
              <a:rPr lang="fr-FR" dirty="0" err="1" smtClean="0"/>
              <a:t>acquistarli</a:t>
            </a:r>
            <a:r>
              <a:rPr lang="fr-FR" dirty="0" smtClean="0"/>
              <a:t> presso la FED </a:t>
            </a:r>
            <a:r>
              <a:rPr lang="fr-FR" dirty="0" err="1" smtClean="0"/>
              <a:t>che</a:t>
            </a:r>
            <a:r>
              <a:rPr lang="fr-FR" dirty="0" smtClean="0"/>
              <a:t> come </a:t>
            </a:r>
            <a:r>
              <a:rPr lang="fr-FR" dirty="0" err="1" smtClean="0"/>
              <a:t>contropartita</a:t>
            </a:r>
            <a:r>
              <a:rPr lang="fr-FR" dirty="0" smtClean="0"/>
              <a:t> si </a:t>
            </a:r>
            <a:r>
              <a:rPr lang="fr-FR" dirty="0" err="1" smtClean="0"/>
              <a:t>troverà</a:t>
            </a:r>
            <a:r>
              <a:rPr lang="fr-FR" dirty="0" smtClean="0"/>
              <a:t> ad </a:t>
            </a:r>
            <a:r>
              <a:rPr lang="fr-FR" dirty="0" err="1" smtClean="0"/>
              <a:t>avere</a:t>
            </a:r>
            <a:r>
              <a:rPr lang="fr-FR" dirty="0" smtClean="0"/>
              <a:t> più </a:t>
            </a:r>
            <a:r>
              <a:rPr lang="fr-FR" dirty="0" err="1" smtClean="0"/>
              <a:t>sterline</a:t>
            </a:r>
            <a:r>
              <a:rPr lang="fr-FR" dirty="0" smtClean="0"/>
              <a:t> (</a:t>
            </a:r>
            <a:r>
              <a:rPr lang="fr-FR" dirty="0" err="1" smtClean="0"/>
              <a:t>precisamente</a:t>
            </a:r>
            <a:r>
              <a:rPr lang="fr-FR" dirty="0" smtClean="0"/>
              <a:t> +100). In </a:t>
            </a:r>
            <a:r>
              <a:rPr lang="fr-FR" dirty="0" err="1" smtClean="0"/>
              <a:t>altre</a:t>
            </a:r>
            <a:r>
              <a:rPr lang="fr-FR" dirty="0" smtClean="0"/>
              <a:t> parole se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BC+BK&gt;0</a:t>
            </a:r>
          </a:p>
          <a:p>
            <a:pPr marL="0" indent="0" algn="just">
              <a:buNone/>
            </a:pPr>
            <a:r>
              <a:rPr lang="fr-FR" dirty="0" err="1"/>
              <a:t>a</a:t>
            </a:r>
            <a:r>
              <a:rPr lang="fr-FR" dirty="0" err="1" smtClean="0"/>
              <a:t>llora</a:t>
            </a:r>
            <a:r>
              <a:rPr lang="fr-FR" dirty="0" smtClean="0"/>
              <a:t> si </a:t>
            </a:r>
            <a:r>
              <a:rPr lang="fr-FR" dirty="0" err="1" smtClean="0"/>
              <a:t>assisterà</a:t>
            </a:r>
            <a:r>
              <a:rPr lang="fr-FR" dirty="0" smtClean="0"/>
              <a:t> ad un </a:t>
            </a:r>
            <a:r>
              <a:rPr lang="fr-FR" dirty="0" err="1" smtClean="0"/>
              <a:t>incremento</a:t>
            </a:r>
            <a:r>
              <a:rPr lang="fr-FR" dirty="0" smtClean="0"/>
              <a:t> DR&gt;0 delle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valutuarie</a:t>
            </a:r>
            <a:r>
              <a:rPr lang="fr-FR" dirty="0" smtClean="0"/>
              <a:t> R </a:t>
            </a:r>
            <a:r>
              <a:rPr lang="fr-FR" dirty="0" err="1" smtClean="0"/>
              <a:t>detenute</a:t>
            </a:r>
            <a:r>
              <a:rPr lang="fr-FR" dirty="0" smtClean="0"/>
              <a:t> dalla </a:t>
            </a:r>
            <a:r>
              <a:rPr lang="fr-FR" dirty="0" err="1" smtClean="0"/>
              <a:t>Banca</a:t>
            </a:r>
            <a:r>
              <a:rPr lang="fr-FR" dirty="0" smtClean="0"/>
              <a:t> Centrale: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BC+BK=DR</a:t>
            </a:r>
          </a:p>
          <a:p>
            <a:pPr marL="0" indent="0" algn="just">
              <a:buNone/>
            </a:pPr>
            <a:r>
              <a:rPr lang="fr-FR" dirty="0" err="1" smtClean="0"/>
              <a:t>Ovviamente</a:t>
            </a:r>
            <a:r>
              <a:rPr lang="fr-FR" dirty="0" smtClean="0"/>
              <a:t>, se BC+BK&lt;0, </a:t>
            </a:r>
            <a:r>
              <a:rPr lang="fr-FR" dirty="0" err="1" smtClean="0"/>
              <a:t>allora</a:t>
            </a:r>
            <a:r>
              <a:rPr lang="fr-FR" dirty="0" smtClean="0"/>
              <a:t> la </a:t>
            </a:r>
            <a:r>
              <a:rPr lang="fr-FR" dirty="0" err="1" smtClean="0"/>
              <a:t>variazione</a:t>
            </a:r>
            <a:r>
              <a:rPr lang="fr-FR" dirty="0" smtClean="0"/>
              <a:t> di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negativa</a:t>
            </a:r>
            <a:r>
              <a:rPr lang="fr-FR" dirty="0" smtClean="0"/>
              <a:t>, DR&lt;0, </a:t>
            </a:r>
            <a:r>
              <a:rPr lang="fr-FR" dirty="0" err="1" smtClean="0"/>
              <a:t>ossia</a:t>
            </a:r>
            <a:r>
              <a:rPr lang="fr-FR" dirty="0" smtClean="0"/>
              <a:t> la FED </a:t>
            </a:r>
            <a:r>
              <a:rPr lang="fr-FR" dirty="0" err="1" smtClean="0"/>
              <a:t>dovrà</a:t>
            </a:r>
            <a:r>
              <a:rPr lang="fr-FR" dirty="0" smtClean="0"/>
              <a:t> </a:t>
            </a:r>
            <a:r>
              <a:rPr lang="fr-FR" dirty="0" err="1" smtClean="0"/>
              <a:t>vendere</a:t>
            </a:r>
            <a:r>
              <a:rPr lang="fr-FR" dirty="0" smtClean="0"/>
              <a:t> </a:t>
            </a:r>
            <a:r>
              <a:rPr lang="fr-FR" dirty="0" err="1" smtClean="0"/>
              <a:t>sterline</a:t>
            </a:r>
            <a:r>
              <a:rPr lang="fr-FR" dirty="0" smtClean="0"/>
              <a:t> per far </a:t>
            </a:r>
            <a:r>
              <a:rPr lang="fr-FR" dirty="0" err="1" smtClean="0"/>
              <a:t>fronte</a:t>
            </a:r>
            <a:r>
              <a:rPr lang="fr-FR" dirty="0" smtClean="0"/>
              <a:t> </a:t>
            </a:r>
            <a:r>
              <a:rPr lang="fr-FR" dirty="0" err="1" smtClean="0"/>
              <a:t>all’eccesso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</a:t>
            </a:r>
            <a:r>
              <a:rPr lang="fr-FR" dirty="0" err="1" smtClean="0"/>
              <a:t>queste</a:t>
            </a:r>
            <a:r>
              <a:rPr lang="fr-FR" dirty="0" smtClean="0"/>
              <a:t> ultime da parte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               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1571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Va </a:t>
            </a:r>
            <a:r>
              <a:rPr lang="fr-FR" dirty="0" err="1" smtClean="0"/>
              <a:t>detto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metodo</a:t>
            </a:r>
            <a:r>
              <a:rPr lang="fr-FR" dirty="0" smtClean="0"/>
              <a:t> di </a:t>
            </a:r>
            <a:r>
              <a:rPr lang="fr-FR" dirty="0" err="1" smtClean="0"/>
              <a:t>misurare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(</a:t>
            </a:r>
            <a:r>
              <a:rPr lang="fr-FR" dirty="0" err="1" smtClean="0"/>
              <a:t>cosí</a:t>
            </a:r>
            <a:r>
              <a:rPr lang="fr-FR" dirty="0" smtClean="0"/>
              <a:t> come la </a:t>
            </a:r>
            <a:r>
              <a:rPr lang="fr-FR" dirty="0" err="1" smtClean="0"/>
              <a:t>definizione</a:t>
            </a:r>
            <a:r>
              <a:rPr lang="fr-FR" dirty="0" smtClean="0"/>
              <a:t> </a:t>
            </a:r>
            <a:r>
              <a:rPr lang="fr-FR" dirty="0" err="1" smtClean="0"/>
              <a:t>stessa</a:t>
            </a:r>
            <a:r>
              <a:rPr lang="fr-FR" dirty="0" smtClean="0"/>
              <a:t> di </a:t>
            </a:r>
            <a:r>
              <a:rPr lang="fr-FR" dirty="0" err="1" smtClean="0"/>
              <a:t>avanzo</a:t>
            </a:r>
            <a:r>
              <a:rPr lang="fr-FR" dirty="0" smtClean="0"/>
              <a:t> e </a:t>
            </a:r>
            <a:r>
              <a:rPr lang="fr-FR" dirty="0" err="1" smtClean="0"/>
              <a:t>disavanzo</a:t>
            </a:r>
            <a:r>
              <a:rPr lang="fr-FR" dirty="0" smtClean="0"/>
              <a:t>) </a:t>
            </a:r>
            <a:r>
              <a:rPr lang="fr-FR" dirty="0" err="1" smtClean="0"/>
              <a:t>dipende</a:t>
            </a:r>
            <a:r>
              <a:rPr lang="fr-FR" dirty="0" smtClean="0"/>
              <a:t> dal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se  </a:t>
            </a:r>
            <a:r>
              <a:rPr lang="fr-FR" dirty="0" err="1" smtClean="0"/>
              <a:t>essi</a:t>
            </a:r>
            <a:r>
              <a:rPr lang="fr-FR" dirty="0" smtClean="0"/>
              <a:t> sono </a:t>
            </a:r>
            <a:r>
              <a:rPr lang="fr-FR" dirty="0" err="1" smtClean="0"/>
              <a:t>fissi</a:t>
            </a:r>
            <a:r>
              <a:rPr lang="fr-FR" dirty="0" smtClean="0"/>
              <a:t>, </a:t>
            </a:r>
            <a:r>
              <a:rPr lang="fr-FR" dirty="0" err="1" smtClean="0"/>
              <a:t>com’era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dal </a:t>
            </a:r>
            <a:r>
              <a:rPr lang="fr-FR" dirty="0" err="1" smtClean="0"/>
              <a:t>secondo</a:t>
            </a:r>
            <a:r>
              <a:rPr lang="fr-FR" dirty="0" smtClean="0"/>
              <a:t> </a:t>
            </a:r>
            <a:r>
              <a:rPr lang="fr-FR" dirty="0" err="1" smtClean="0"/>
              <a:t>dopoguerra</a:t>
            </a:r>
            <a:r>
              <a:rPr lang="fr-FR" dirty="0" smtClean="0"/>
              <a:t> </a:t>
            </a:r>
            <a:r>
              <a:rPr lang="fr-FR" dirty="0" err="1" smtClean="0"/>
              <a:t>fino</a:t>
            </a:r>
            <a:r>
              <a:rPr lang="fr-FR" dirty="0" smtClean="0"/>
              <a:t> al 1973, o </a:t>
            </a:r>
            <a:r>
              <a:rPr lang="fr-FR" dirty="0" err="1" smtClean="0"/>
              <a:t>flessibili</a:t>
            </a:r>
            <a:r>
              <a:rPr lang="fr-FR" dirty="0" smtClean="0"/>
              <a:t>, </a:t>
            </a:r>
            <a:r>
              <a:rPr lang="fr-FR" dirty="0" err="1" smtClean="0"/>
              <a:t>com’è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a </a:t>
            </a:r>
            <a:r>
              <a:rPr lang="fr-FR" dirty="0" err="1" smtClean="0"/>
              <a:t>partire</a:t>
            </a:r>
            <a:r>
              <a:rPr lang="fr-FR" dirty="0" smtClean="0"/>
              <a:t> dal 1973. </a:t>
            </a:r>
            <a:r>
              <a:rPr lang="fr-FR" dirty="0" err="1" smtClean="0"/>
              <a:t>Capiremo</a:t>
            </a:r>
            <a:r>
              <a:rPr lang="fr-FR" dirty="0" smtClean="0"/>
              <a:t> </a:t>
            </a:r>
            <a:r>
              <a:rPr lang="fr-FR" dirty="0" err="1" smtClean="0"/>
              <a:t>questa</a:t>
            </a:r>
            <a:r>
              <a:rPr lang="fr-FR" dirty="0" smtClean="0"/>
              <a:t> </a:t>
            </a:r>
            <a:r>
              <a:rPr lang="fr-FR" dirty="0" err="1" smtClean="0"/>
              <a:t>differenza</a:t>
            </a:r>
            <a:r>
              <a:rPr lang="fr-FR" dirty="0" smtClean="0"/>
              <a:t> </a:t>
            </a:r>
            <a:r>
              <a:rPr lang="fr-FR" dirty="0" err="1" smtClean="0"/>
              <a:t>quando</a:t>
            </a:r>
            <a:r>
              <a:rPr lang="fr-FR" dirty="0" smtClean="0"/>
              <a:t> </a:t>
            </a:r>
            <a:r>
              <a:rPr lang="fr-FR" dirty="0" err="1" smtClean="0"/>
              <a:t>studieremo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 </a:t>
            </a:r>
            <a:r>
              <a:rPr lang="fr-FR" dirty="0" err="1" smtClean="0"/>
              <a:t>cambio</a:t>
            </a:r>
            <a:r>
              <a:rPr lang="fr-FR" dirty="0" smtClean="0"/>
              <a:t> e  i </a:t>
            </a:r>
            <a:r>
              <a:rPr lang="fr-FR" dirty="0" err="1" smtClean="0"/>
              <a:t>meccanismi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sua </a:t>
            </a:r>
            <a:r>
              <a:rPr lang="fr-FR" dirty="0" err="1" smtClean="0"/>
              <a:t>determinazione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41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/>
              <a:t>Una «</a:t>
            </a:r>
            <a:r>
              <a:rPr lang="fr-FR" b="1" dirty="0" err="1" smtClean="0"/>
              <a:t>transazione</a:t>
            </a:r>
            <a:r>
              <a:rPr lang="fr-FR" b="1" dirty="0" smtClean="0"/>
              <a:t> </a:t>
            </a:r>
            <a:r>
              <a:rPr lang="fr-FR" b="1" dirty="0" err="1" smtClean="0"/>
              <a:t>internazionale</a:t>
            </a:r>
            <a:r>
              <a:rPr lang="fr-FR" dirty="0" smtClean="0"/>
              <a:t>» consiste </a:t>
            </a:r>
            <a:r>
              <a:rPr lang="fr-FR" dirty="0" err="1" smtClean="0"/>
              <a:t>nello</a:t>
            </a:r>
            <a:r>
              <a:rPr lang="fr-FR" dirty="0" smtClean="0"/>
              <a:t> </a:t>
            </a:r>
            <a:r>
              <a:rPr lang="fr-FR" dirty="0" err="1" smtClean="0"/>
              <a:t>scambio</a:t>
            </a:r>
            <a:r>
              <a:rPr lang="fr-FR" dirty="0" smtClean="0"/>
              <a:t> di un bene, di un </a:t>
            </a:r>
            <a:r>
              <a:rPr lang="fr-FR" dirty="0" err="1" smtClean="0"/>
              <a:t>servizio</a:t>
            </a:r>
            <a:r>
              <a:rPr lang="fr-FR" dirty="0" smtClean="0"/>
              <a:t> o di </a:t>
            </a:r>
            <a:r>
              <a:rPr lang="fr-FR" dirty="0" err="1" smtClean="0"/>
              <a:t>un’attività</a:t>
            </a:r>
            <a:r>
              <a:rPr lang="fr-FR" dirty="0" smtClean="0"/>
              <a:t> </a:t>
            </a:r>
            <a:r>
              <a:rPr lang="fr-FR" dirty="0" err="1" smtClean="0"/>
              <a:t>finanziaria</a:t>
            </a:r>
            <a:r>
              <a:rPr lang="fr-FR" dirty="0" smtClean="0"/>
              <a:t> </a:t>
            </a:r>
            <a:r>
              <a:rPr lang="fr-FR" dirty="0" err="1" smtClean="0"/>
              <a:t>tra</a:t>
            </a:r>
            <a:r>
              <a:rPr lang="fr-FR" dirty="0" smtClean="0"/>
              <a:t> i </a:t>
            </a:r>
            <a:r>
              <a:rPr lang="fr-FR" dirty="0" err="1" smtClean="0"/>
              <a:t>residenti</a:t>
            </a:r>
            <a:r>
              <a:rPr lang="fr-FR" dirty="0" smtClean="0"/>
              <a:t> di un </a:t>
            </a:r>
            <a:r>
              <a:rPr lang="fr-FR" dirty="0" err="1" smtClean="0"/>
              <a:t>paese</a:t>
            </a:r>
            <a:r>
              <a:rPr lang="fr-FR" dirty="0" smtClean="0"/>
              <a:t> e </a:t>
            </a:r>
            <a:r>
              <a:rPr lang="fr-FR" dirty="0" err="1" smtClean="0"/>
              <a:t>quelli</a:t>
            </a:r>
            <a:r>
              <a:rPr lang="fr-FR" dirty="0" smtClean="0"/>
              <a:t> di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, per </a:t>
            </a:r>
            <a:r>
              <a:rPr lang="fr-FR" dirty="0" err="1" smtClean="0"/>
              <a:t>cui</a:t>
            </a:r>
            <a:r>
              <a:rPr lang="fr-FR" dirty="0" smtClean="0"/>
              <a:t> </a:t>
            </a:r>
            <a:r>
              <a:rPr lang="fr-FR" dirty="0" err="1" smtClean="0"/>
              <a:t>viene</a:t>
            </a:r>
            <a:r>
              <a:rPr lang="fr-FR" dirty="0" smtClean="0"/>
              <a:t> in </a:t>
            </a:r>
            <a:r>
              <a:rPr lang="fr-FR" dirty="0" err="1" smtClean="0"/>
              <a:t>genere</a:t>
            </a:r>
            <a:r>
              <a:rPr lang="fr-FR" dirty="0" smtClean="0"/>
              <a:t> </a:t>
            </a:r>
            <a:r>
              <a:rPr lang="fr-FR" dirty="0" err="1" smtClean="0"/>
              <a:t>richiesto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. </a:t>
            </a:r>
            <a:r>
              <a:rPr lang="fr-FR" dirty="0" err="1" smtClean="0"/>
              <a:t>Tuttavia</a:t>
            </a:r>
            <a:r>
              <a:rPr lang="fr-FR" dirty="0" smtClean="0"/>
              <a:t> pure </a:t>
            </a:r>
            <a:r>
              <a:rPr lang="fr-FR" dirty="0" err="1" smtClean="0"/>
              <a:t>alcune</a:t>
            </a:r>
            <a:r>
              <a:rPr lang="fr-FR" dirty="0" smtClean="0"/>
              <a:t> </a:t>
            </a:r>
            <a:r>
              <a:rPr lang="fr-FR" dirty="0" err="1" smtClean="0"/>
              <a:t>transazioni</a:t>
            </a:r>
            <a:r>
              <a:rPr lang="fr-FR" dirty="0" smtClean="0"/>
              <a:t> per </a:t>
            </a:r>
            <a:r>
              <a:rPr lang="fr-FR" dirty="0" err="1" smtClean="0"/>
              <a:t>cui</a:t>
            </a:r>
            <a:r>
              <a:rPr lang="fr-FR" dirty="0" smtClean="0"/>
              <a:t> non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richiesto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registrate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. </a:t>
            </a:r>
            <a:r>
              <a:rPr lang="fr-FR" dirty="0" err="1" smtClean="0"/>
              <a:t>Esempio</a:t>
            </a:r>
            <a:r>
              <a:rPr lang="fr-FR" dirty="0" smtClean="0"/>
              <a:t>: </a:t>
            </a:r>
            <a:r>
              <a:rPr lang="fr-FR" dirty="0" err="1" smtClean="0"/>
              <a:t>trasferimenti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</a:t>
            </a:r>
            <a:r>
              <a:rPr lang="fr-FR" dirty="0" err="1" smtClean="0"/>
              <a:t>unilaterali</a:t>
            </a:r>
            <a:r>
              <a:rPr lang="fr-FR" dirty="0" smtClean="0"/>
              <a:t> a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terzi</a:t>
            </a:r>
            <a:r>
              <a:rPr lang="fr-FR" dirty="0" smtClean="0"/>
              <a:t>, </a:t>
            </a:r>
            <a:r>
              <a:rPr lang="fr-FR" dirty="0" err="1" smtClean="0"/>
              <a:t>donazioni</a:t>
            </a:r>
            <a:r>
              <a:rPr lang="fr-FR" dirty="0" smtClean="0"/>
              <a:t>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endParaRPr lang="fr-FR" dirty="0" smtClean="0"/>
          </a:p>
          <a:p>
            <a:pPr algn="just"/>
            <a:r>
              <a:rPr lang="fr-FR" dirty="0" err="1" smtClean="0"/>
              <a:t>Residenti</a:t>
            </a:r>
            <a:r>
              <a:rPr lang="fr-FR" dirty="0" smtClean="0"/>
              <a:t>: </a:t>
            </a:r>
            <a:r>
              <a:rPr lang="fr-FR" dirty="0" err="1" smtClean="0"/>
              <a:t>coloro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la </a:t>
            </a:r>
            <a:r>
              <a:rPr lang="fr-FR" dirty="0" err="1" smtClean="0"/>
              <a:t>cittadinanza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in </a:t>
            </a:r>
            <a:r>
              <a:rPr lang="fr-FR" dirty="0" err="1" smtClean="0"/>
              <a:t>questione</a:t>
            </a:r>
            <a:r>
              <a:rPr lang="fr-FR" dirty="0" smtClean="0"/>
              <a:t>. Non i </a:t>
            </a:r>
            <a:r>
              <a:rPr lang="fr-FR" dirty="0" err="1" smtClean="0"/>
              <a:t>diplomatici</a:t>
            </a:r>
            <a:r>
              <a:rPr lang="fr-FR" dirty="0" smtClean="0"/>
              <a:t>, il personale </a:t>
            </a:r>
            <a:r>
              <a:rPr lang="fr-FR" dirty="0" err="1" smtClean="0"/>
              <a:t>militare</a:t>
            </a:r>
            <a:r>
              <a:rPr lang="fr-FR" dirty="0" smtClean="0"/>
              <a:t>, i </a:t>
            </a:r>
            <a:r>
              <a:rPr lang="fr-FR" dirty="0" err="1" smtClean="0"/>
              <a:t>turisti</a:t>
            </a:r>
            <a:r>
              <a:rPr lang="fr-FR" dirty="0" smtClean="0"/>
              <a:t> e </a:t>
            </a:r>
            <a:r>
              <a:rPr lang="fr-FR" dirty="0" err="1" smtClean="0"/>
              <a:t>coloro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emigrano</a:t>
            </a:r>
            <a:r>
              <a:rPr lang="fr-FR" dirty="0" smtClean="0"/>
              <a:t> </a:t>
            </a:r>
            <a:r>
              <a:rPr lang="fr-FR" dirty="0" err="1" smtClean="0"/>
              <a:t>temporalmente</a:t>
            </a:r>
            <a:r>
              <a:rPr lang="fr-FR" dirty="0" smtClean="0"/>
              <a:t>. Non le </a:t>
            </a:r>
            <a:r>
              <a:rPr lang="fr-FR" dirty="0" err="1" smtClean="0"/>
              <a:t>istituzioni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come l’ONU, l’FMI, la Word Trade </a:t>
            </a:r>
            <a:r>
              <a:rPr lang="fr-FR" dirty="0" err="1" smtClean="0"/>
              <a:t>Organization</a:t>
            </a:r>
            <a:r>
              <a:rPr lang="fr-FR" dirty="0" smtClean="0"/>
              <a:t>, la </a:t>
            </a:r>
            <a:r>
              <a:rPr lang="fr-FR" dirty="0" err="1" smtClean="0"/>
              <a:t>Banca</a:t>
            </a:r>
            <a:r>
              <a:rPr lang="fr-FR" dirty="0" smtClean="0"/>
              <a:t> Mondiale. Ma si’ le </a:t>
            </a:r>
            <a:r>
              <a:rPr lang="fr-FR" dirty="0" err="1" smtClean="0"/>
              <a:t>imprese</a:t>
            </a:r>
            <a:r>
              <a:rPr lang="fr-FR" dirty="0" smtClean="0"/>
              <a:t> anche di </a:t>
            </a:r>
            <a:r>
              <a:rPr lang="fr-FR" dirty="0" err="1" smtClean="0"/>
              <a:t>proprietà</a:t>
            </a:r>
            <a:r>
              <a:rPr lang="fr-FR" dirty="0" smtClean="0"/>
              <a:t> </a:t>
            </a:r>
            <a:r>
              <a:rPr lang="fr-FR" dirty="0" err="1" smtClean="0"/>
              <a:t>staniera</a:t>
            </a:r>
            <a:r>
              <a:rPr lang="fr-FR" dirty="0" smtClean="0"/>
              <a:t> ma </a:t>
            </a:r>
            <a:r>
              <a:rPr lang="fr-FR" dirty="0" err="1" smtClean="0"/>
              <a:t>operanti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territorio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(non le </a:t>
            </a:r>
            <a:r>
              <a:rPr lang="fr-FR" dirty="0" err="1" smtClean="0"/>
              <a:t>fliliali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8405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err="1" smtClean="0"/>
              <a:t>Chiediamoci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come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registrati</a:t>
            </a:r>
            <a:r>
              <a:rPr lang="fr-FR" dirty="0" smtClean="0"/>
              <a:t> i </a:t>
            </a:r>
            <a:r>
              <a:rPr lang="fr-FR" dirty="0" err="1" smtClean="0"/>
              <a:t>guadagni</a:t>
            </a:r>
            <a:r>
              <a:rPr lang="fr-FR" dirty="0" smtClean="0"/>
              <a:t> </a:t>
            </a:r>
            <a:r>
              <a:rPr lang="fr-FR" dirty="0" err="1" smtClean="0"/>
              <a:t>provenienti</a:t>
            </a:r>
            <a:r>
              <a:rPr lang="fr-FR" dirty="0" smtClean="0"/>
              <a:t> </a:t>
            </a:r>
            <a:r>
              <a:rPr lang="fr-FR" dirty="0" err="1" smtClean="0"/>
              <a:t>dall’estero</a:t>
            </a:r>
            <a:r>
              <a:rPr lang="fr-FR" dirty="0" smtClean="0"/>
              <a:t> per i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sulle</a:t>
            </a:r>
            <a:r>
              <a:rPr lang="fr-FR" dirty="0" smtClean="0"/>
              <a:t>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finanziarie</a:t>
            </a:r>
            <a:r>
              <a:rPr lang="fr-FR" dirty="0" smtClean="0"/>
              <a:t> </a:t>
            </a:r>
            <a:r>
              <a:rPr lang="fr-FR" dirty="0" err="1" smtClean="0"/>
              <a:t>detenute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interessi</a:t>
            </a:r>
            <a:r>
              <a:rPr lang="fr-FR" dirty="0" smtClean="0"/>
              <a:t> e i </a:t>
            </a:r>
            <a:r>
              <a:rPr lang="fr-FR" dirty="0" err="1" smtClean="0"/>
              <a:t>dividendi</a:t>
            </a:r>
            <a:r>
              <a:rPr lang="fr-FR" dirty="0" smtClean="0"/>
              <a:t> </a:t>
            </a:r>
            <a:r>
              <a:rPr lang="fr-FR" dirty="0" err="1" smtClean="0"/>
              <a:t>versati</a:t>
            </a:r>
            <a:r>
              <a:rPr lang="fr-FR" dirty="0" smtClean="0"/>
              <a:t> </a:t>
            </a:r>
            <a:r>
              <a:rPr lang="fr-FR" dirty="0" err="1" smtClean="0"/>
              <a:t>agli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. </a:t>
            </a:r>
          </a:p>
          <a:p>
            <a:pPr algn="just"/>
            <a:r>
              <a:rPr lang="fr-FR" dirty="0" err="1" smtClean="0"/>
              <a:t>Questi</a:t>
            </a:r>
            <a:r>
              <a:rPr lang="fr-FR" dirty="0" smtClean="0"/>
              <a:t> </a:t>
            </a:r>
            <a:r>
              <a:rPr lang="fr-FR" dirty="0" err="1" smtClean="0"/>
              <a:t>guadagni</a:t>
            </a:r>
            <a:r>
              <a:rPr lang="fr-FR" dirty="0" smtClean="0"/>
              <a:t>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registrati</a:t>
            </a:r>
            <a:r>
              <a:rPr lang="fr-FR" dirty="0" smtClean="0"/>
              <a:t> come </a:t>
            </a:r>
            <a:r>
              <a:rPr lang="fr-FR" dirty="0" err="1" smtClean="0"/>
              <a:t>esportazioni</a:t>
            </a:r>
            <a:r>
              <a:rPr lang="fr-FR" dirty="0" smtClean="0"/>
              <a:t> di </a:t>
            </a:r>
            <a:r>
              <a:rPr lang="fr-FR" dirty="0" err="1" smtClean="0"/>
              <a:t>servizi</a:t>
            </a:r>
            <a:r>
              <a:rPr lang="fr-FR" dirty="0" smtClean="0"/>
              <a:t> (</a:t>
            </a:r>
            <a:r>
              <a:rPr lang="fr-FR" dirty="0" err="1" smtClean="0"/>
              <a:t>finanziari</a:t>
            </a:r>
            <a:r>
              <a:rPr lang="fr-FR" dirty="0" smtClean="0"/>
              <a:t>), </a:t>
            </a:r>
            <a:r>
              <a:rPr lang="fr-FR" dirty="0" err="1" smtClean="0"/>
              <a:t>quindi</a:t>
            </a:r>
            <a:r>
              <a:rPr lang="fr-FR" dirty="0" smtClean="0"/>
              <a:t> come </a:t>
            </a:r>
            <a:r>
              <a:rPr lang="fr-FR" dirty="0" err="1" smtClean="0"/>
              <a:t>crediti</a:t>
            </a:r>
            <a:r>
              <a:rPr lang="fr-FR" dirty="0"/>
              <a:t> </a:t>
            </a:r>
            <a:r>
              <a:rPr lang="fr-FR" dirty="0" smtClean="0"/>
              <a:t>col segno +, </a:t>
            </a:r>
            <a:r>
              <a:rPr lang="fr-FR" dirty="0" err="1" smtClean="0"/>
              <a:t>mentre</a:t>
            </a:r>
            <a:r>
              <a:rPr lang="fr-FR" dirty="0" smtClean="0"/>
              <a:t> il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 smtClean="0"/>
              <a:t>effettivo</a:t>
            </a:r>
            <a:r>
              <a:rPr lang="fr-FR" dirty="0" smtClean="0"/>
              <a:t> comporta un </a:t>
            </a:r>
            <a:r>
              <a:rPr lang="fr-FR" dirty="0" err="1" smtClean="0"/>
              <a:t>deflusso</a:t>
            </a:r>
            <a:r>
              <a:rPr lang="fr-FR" dirty="0" smtClean="0"/>
              <a:t> di capitale da </a:t>
            </a:r>
            <a:r>
              <a:rPr lang="fr-FR" dirty="0" err="1" smtClean="0"/>
              <a:t>registrare</a:t>
            </a:r>
            <a:r>
              <a:rPr lang="fr-FR" dirty="0" smtClean="0"/>
              <a:t> fra i </a:t>
            </a:r>
            <a:r>
              <a:rPr lang="fr-FR" dirty="0" err="1" smtClean="0"/>
              <a:t>debiti</a:t>
            </a:r>
            <a:r>
              <a:rPr lang="fr-FR" dirty="0" smtClean="0"/>
              <a:t> col segno –</a:t>
            </a:r>
          </a:p>
          <a:p>
            <a:pPr algn="just"/>
            <a:r>
              <a:rPr lang="fr-FR" dirty="0" err="1" smtClean="0"/>
              <a:t>Esempio</a:t>
            </a:r>
            <a:r>
              <a:rPr lang="fr-FR" dirty="0" smtClean="0"/>
              <a:t>. </a:t>
            </a:r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possiede</a:t>
            </a:r>
            <a:r>
              <a:rPr lang="fr-FR" dirty="0" smtClean="0"/>
              <a:t> delle </a:t>
            </a:r>
            <a:r>
              <a:rPr lang="fr-FR" dirty="0" err="1" smtClean="0"/>
              <a:t>obbligazioni</a:t>
            </a:r>
            <a:r>
              <a:rPr lang="fr-FR" dirty="0" smtClean="0"/>
              <a:t> di </a:t>
            </a:r>
            <a:r>
              <a:rPr lang="fr-FR" dirty="0" err="1" smtClean="0"/>
              <a:t>un’impresa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si veda </a:t>
            </a:r>
            <a:r>
              <a:rPr lang="fr-FR" dirty="0" err="1" smtClean="0"/>
              <a:t>accreditare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suo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</a:t>
            </a:r>
            <a:r>
              <a:rPr lang="fr-FR" dirty="0" err="1" smtClean="0"/>
              <a:t>corrente</a:t>
            </a:r>
            <a:r>
              <a:rPr lang="fr-FR" dirty="0" smtClean="0"/>
              <a:t> </a:t>
            </a:r>
            <a:r>
              <a:rPr lang="fr-FR" dirty="0" err="1" smtClean="0"/>
              <a:t>detenuto</a:t>
            </a:r>
            <a:r>
              <a:rPr lang="fr-FR" dirty="0" smtClean="0"/>
              <a:t> presso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un </a:t>
            </a:r>
            <a:r>
              <a:rPr lang="fr-FR" dirty="0" err="1" smtClean="0"/>
              <a:t>interesse</a:t>
            </a:r>
            <a:r>
              <a:rPr lang="fr-FR" dirty="0" smtClean="0"/>
              <a:t> pari a 100 </a:t>
            </a:r>
            <a:r>
              <a:rPr lang="fr-FR" dirty="0" err="1" smtClean="0"/>
              <a:t>sterline</a:t>
            </a:r>
            <a:r>
              <a:rPr lang="fr-FR" dirty="0" smtClean="0"/>
              <a:t> per un </a:t>
            </a:r>
            <a:r>
              <a:rPr lang="fr-FR" dirty="0" err="1" smtClean="0"/>
              <a:t>controvalore</a:t>
            </a:r>
            <a:r>
              <a:rPr lang="fr-FR" dirty="0" smtClean="0"/>
              <a:t> di 100 </a:t>
            </a:r>
            <a:r>
              <a:rPr lang="fr-FR" dirty="0" err="1" smtClean="0"/>
              <a:t>dollari</a:t>
            </a:r>
            <a:r>
              <a:rPr lang="fr-FR" dirty="0" smtClean="0"/>
              <a:t> (il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è </a:t>
            </a:r>
            <a:r>
              <a:rPr lang="fr-FR" dirty="0" err="1" smtClean="0"/>
              <a:t>uguale</a:t>
            </a:r>
            <a:r>
              <a:rPr lang="fr-FR" dirty="0" smtClean="0"/>
              <a:t> a </a:t>
            </a:r>
            <a:r>
              <a:rPr lang="fr-FR" dirty="0" err="1" smtClean="0"/>
              <a:t>uno</a:t>
            </a:r>
            <a:r>
              <a:rPr lang="fr-FR" dirty="0" smtClean="0"/>
              <a:t>). Tale </a:t>
            </a:r>
            <a:r>
              <a:rPr lang="fr-FR" dirty="0" err="1" smtClean="0"/>
              <a:t>operazione</a:t>
            </a:r>
            <a:r>
              <a:rPr lang="fr-FR" dirty="0" smtClean="0"/>
              <a:t> </a:t>
            </a:r>
            <a:r>
              <a:rPr lang="fr-FR" dirty="0" err="1" smtClean="0"/>
              <a:t>verrà</a:t>
            </a:r>
            <a:r>
              <a:rPr lang="fr-FR" dirty="0" smtClean="0"/>
              <a:t> </a:t>
            </a:r>
            <a:r>
              <a:rPr lang="fr-FR" dirty="0" err="1" smtClean="0"/>
              <a:t>registrata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forma </a:t>
            </a:r>
            <a:r>
              <a:rPr lang="fr-FR" dirty="0" err="1" smtClean="0"/>
              <a:t>seguente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7485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250581"/>
              </p:ext>
            </p:extLst>
          </p:nvPr>
        </p:nvGraphicFramePr>
        <p:xfrm>
          <a:off x="457200" y="1600200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Esportazioni</a:t>
                      </a:r>
                      <a:r>
                        <a:rPr lang="fr-FR" dirty="0" smtClean="0"/>
                        <a:t>. </a:t>
                      </a:r>
                      <a:r>
                        <a:rPr lang="fr-FR" dirty="0" err="1" smtClean="0"/>
                        <a:t>Redditi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attività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degli</a:t>
                      </a:r>
                      <a:r>
                        <a:rPr lang="fr-FR" baseline="0" dirty="0" smtClean="0"/>
                        <a:t> USA </a:t>
                      </a:r>
                      <a:r>
                        <a:rPr lang="fr-FR" baseline="0" dirty="0" err="1" smtClean="0"/>
                        <a:t>all’estero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interessi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Deflussi</a:t>
                      </a:r>
                      <a:r>
                        <a:rPr lang="fr-FR" dirty="0" smtClean="0"/>
                        <a:t> di capitale. 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depositi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bancari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americani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all’estero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6451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/>
              <a:t>Esempio</a:t>
            </a:r>
            <a:r>
              <a:rPr lang="fr-FR" dirty="0"/>
              <a:t>. </a:t>
            </a:r>
            <a:r>
              <a:rPr lang="fr-FR" dirty="0" err="1"/>
              <a:t>Supponiamo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un </a:t>
            </a:r>
            <a:r>
              <a:rPr lang="fr-FR" dirty="0" err="1"/>
              <a:t>residente</a:t>
            </a:r>
            <a:r>
              <a:rPr lang="fr-FR" dirty="0"/>
              <a:t> </a:t>
            </a:r>
            <a:r>
              <a:rPr lang="fr-FR" dirty="0" err="1"/>
              <a:t>americano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possiede</a:t>
            </a:r>
            <a:r>
              <a:rPr lang="fr-FR" dirty="0"/>
              <a:t> delle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/>
              <a:t>di </a:t>
            </a:r>
            <a:r>
              <a:rPr lang="fr-FR" dirty="0" err="1"/>
              <a:t>un’impresa</a:t>
            </a:r>
            <a:r>
              <a:rPr lang="fr-FR" dirty="0"/>
              <a:t> </a:t>
            </a:r>
            <a:r>
              <a:rPr lang="fr-FR" dirty="0" err="1"/>
              <a:t>inglese</a:t>
            </a:r>
            <a:r>
              <a:rPr lang="fr-FR" dirty="0"/>
              <a:t> si veda </a:t>
            </a:r>
            <a:r>
              <a:rPr lang="fr-FR" dirty="0" err="1"/>
              <a:t>accreditare</a:t>
            </a:r>
            <a:r>
              <a:rPr lang="fr-FR" dirty="0"/>
              <a:t> </a:t>
            </a:r>
            <a:r>
              <a:rPr lang="fr-FR" dirty="0" err="1"/>
              <a:t>sul</a:t>
            </a:r>
            <a:r>
              <a:rPr lang="fr-FR" dirty="0"/>
              <a:t> </a:t>
            </a:r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</a:t>
            </a:r>
            <a:r>
              <a:rPr lang="fr-FR" dirty="0" err="1" smtClean="0"/>
              <a:t>corrente</a:t>
            </a:r>
            <a:r>
              <a:rPr lang="fr-FR" dirty="0" smtClean="0"/>
              <a:t> </a:t>
            </a:r>
            <a:r>
              <a:rPr lang="fr-FR" dirty="0" err="1"/>
              <a:t>detenuto</a:t>
            </a:r>
            <a:r>
              <a:rPr lang="fr-FR" dirty="0"/>
              <a:t> presso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banca</a:t>
            </a:r>
            <a:r>
              <a:rPr lang="fr-FR" dirty="0"/>
              <a:t> </a:t>
            </a:r>
            <a:r>
              <a:rPr lang="fr-FR" dirty="0" err="1"/>
              <a:t>inglese</a:t>
            </a:r>
            <a:r>
              <a:rPr lang="fr-FR" dirty="0"/>
              <a:t> un </a:t>
            </a:r>
            <a:r>
              <a:rPr lang="fr-FR" dirty="0" err="1" smtClean="0"/>
              <a:t>dividendo</a:t>
            </a:r>
            <a:r>
              <a:rPr lang="fr-FR" dirty="0" smtClean="0"/>
              <a:t> </a:t>
            </a:r>
            <a:r>
              <a:rPr lang="fr-FR" dirty="0"/>
              <a:t>pari a 100 </a:t>
            </a:r>
            <a:r>
              <a:rPr lang="fr-FR" dirty="0" err="1"/>
              <a:t>sterline</a:t>
            </a:r>
            <a:r>
              <a:rPr lang="fr-FR" dirty="0"/>
              <a:t> per un </a:t>
            </a:r>
            <a:r>
              <a:rPr lang="fr-FR" dirty="0" err="1"/>
              <a:t>controvalore</a:t>
            </a:r>
            <a:r>
              <a:rPr lang="fr-FR" dirty="0"/>
              <a:t> di 100 </a:t>
            </a:r>
            <a:r>
              <a:rPr lang="fr-FR" dirty="0" err="1"/>
              <a:t>dollari</a:t>
            </a:r>
            <a:r>
              <a:rPr lang="fr-FR" dirty="0"/>
              <a:t> (il </a:t>
            </a:r>
            <a:r>
              <a:rPr lang="fr-FR" dirty="0" err="1"/>
              <a:t>tasso</a:t>
            </a:r>
            <a:r>
              <a:rPr lang="fr-FR" dirty="0"/>
              <a:t> di </a:t>
            </a:r>
            <a:r>
              <a:rPr lang="fr-FR" dirty="0" err="1"/>
              <a:t>cambio</a:t>
            </a:r>
            <a:r>
              <a:rPr lang="fr-FR" dirty="0"/>
              <a:t> è </a:t>
            </a:r>
            <a:r>
              <a:rPr lang="fr-FR" dirty="0" err="1"/>
              <a:t>uguale</a:t>
            </a:r>
            <a:r>
              <a:rPr lang="fr-FR" dirty="0"/>
              <a:t> a </a:t>
            </a:r>
            <a:r>
              <a:rPr lang="fr-FR" dirty="0" err="1"/>
              <a:t>uno</a:t>
            </a:r>
            <a:r>
              <a:rPr lang="fr-FR" dirty="0"/>
              <a:t>). Tale </a:t>
            </a:r>
            <a:r>
              <a:rPr lang="fr-FR" dirty="0" err="1"/>
              <a:t>operazione</a:t>
            </a:r>
            <a:r>
              <a:rPr lang="fr-FR" dirty="0"/>
              <a:t> </a:t>
            </a:r>
            <a:r>
              <a:rPr lang="fr-FR" dirty="0" err="1"/>
              <a:t>verrà</a:t>
            </a:r>
            <a:r>
              <a:rPr lang="fr-FR" dirty="0"/>
              <a:t> </a:t>
            </a:r>
            <a:r>
              <a:rPr lang="fr-FR" dirty="0" err="1"/>
              <a:t>registrata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bilancia</a:t>
            </a:r>
            <a:r>
              <a:rPr lang="fr-FR" dirty="0"/>
              <a:t> dei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forma </a:t>
            </a:r>
            <a:r>
              <a:rPr lang="fr-FR" dirty="0" err="1" smtClean="0"/>
              <a:t>seguente</a:t>
            </a:r>
            <a:r>
              <a:rPr lang="fr-FR" dirty="0" smtClean="0"/>
              <a:t>: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6596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53</a:t>
            </a:fld>
            <a:endParaRPr lang="fr-FR"/>
          </a:p>
        </p:txBody>
      </p:sp>
      <p:graphicFrame>
        <p:nvGraphicFramePr>
          <p:cNvPr id="5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340155"/>
              </p:ext>
            </p:extLst>
          </p:nvPr>
        </p:nvGraphicFramePr>
        <p:xfrm>
          <a:off x="609600" y="1752600"/>
          <a:ext cx="8229600" cy="2612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Esportazioni</a:t>
                      </a:r>
                      <a:r>
                        <a:rPr lang="fr-FR" dirty="0" smtClean="0"/>
                        <a:t>. </a:t>
                      </a:r>
                      <a:r>
                        <a:rPr lang="fr-FR" dirty="0" err="1" smtClean="0"/>
                        <a:t>Redditi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attività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degli</a:t>
                      </a:r>
                      <a:r>
                        <a:rPr lang="fr-FR" baseline="0" dirty="0" smtClean="0"/>
                        <a:t> USA </a:t>
                      </a:r>
                      <a:r>
                        <a:rPr lang="fr-FR" baseline="0" dirty="0" err="1" smtClean="0"/>
                        <a:t>all’estero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dividendi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27264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Deflussi</a:t>
                      </a:r>
                      <a:r>
                        <a:rPr lang="fr-FR" dirty="0" smtClean="0"/>
                        <a:t> di capitale. 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depositi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bancari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americani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all’estero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02C2C7-0062-4522-8BA3-9ED97B865179}" type="slidenum">
              <a:rPr lang="fr-FR" smtClean="0"/>
              <a:pPr/>
              <a:t>53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5617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err="1"/>
              <a:t>Chiediamoci</a:t>
            </a:r>
            <a:r>
              <a:rPr lang="fr-FR" dirty="0"/>
              <a:t> </a:t>
            </a:r>
            <a:r>
              <a:rPr lang="fr-FR" dirty="0" err="1"/>
              <a:t>ora</a:t>
            </a:r>
            <a:r>
              <a:rPr lang="fr-FR" dirty="0"/>
              <a:t> come </a:t>
            </a:r>
            <a:r>
              <a:rPr lang="fr-FR" dirty="0" err="1"/>
              <a:t>vengono</a:t>
            </a:r>
            <a:r>
              <a:rPr lang="fr-FR" dirty="0"/>
              <a:t> </a:t>
            </a:r>
            <a:r>
              <a:rPr lang="fr-FR" dirty="0" err="1"/>
              <a:t>registrati</a:t>
            </a:r>
            <a:r>
              <a:rPr lang="fr-FR" dirty="0"/>
              <a:t> 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/>
              <a:t>effettuati</a:t>
            </a:r>
            <a:r>
              <a:rPr lang="fr-FR" dirty="0"/>
              <a:t> a </a:t>
            </a:r>
            <a:r>
              <a:rPr lang="fr-FR" dirty="0" err="1"/>
              <a:t>beneficio</a:t>
            </a:r>
            <a:r>
              <a:rPr lang="fr-FR" dirty="0"/>
              <a:t> </a:t>
            </a:r>
            <a:r>
              <a:rPr lang="fr-FR" dirty="0" err="1"/>
              <a:t>dell’estero</a:t>
            </a:r>
            <a:r>
              <a:rPr lang="fr-FR" dirty="0"/>
              <a:t> per i </a:t>
            </a:r>
            <a:r>
              <a:rPr lang="fr-FR" dirty="0" err="1"/>
              <a:t>servizi</a:t>
            </a:r>
            <a:r>
              <a:rPr lang="fr-FR" dirty="0"/>
              <a:t> </a:t>
            </a:r>
            <a:r>
              <a:rPr lang="fr-FR" dirty="0" err="1"/>
              <a:t>sulle</a:t>
            </a:r>
            <a:r>
              <a:rPr lang="fr-FR" dirty="0"/>
              <a:t> </a:t>
            </a:r>
            <a:r>
              <a:rPr lang="fr-FR" dirty="0" err="1"/>
              <a:t>attività</a:t>
            </a:r>
            <a:r>
              <a:rPr lang="fr-FR" dirty="0"/>
              <a:t> </a:t>
            </a:r>
            <a:r>
              <a:rPr lang="fr-FR" dirty="0" err="1"/>
              <a:t>finanziarie</a:t>
            </a:r>
            <a:r>
              <a:rPr lang="fr-FR" dirty="0"/>
              <a:t> </a:t>
            </a:r>
            <a:r>
              <a:rPr lang="fr-FR" dirty="0" err="1"/>
              <a:t>detenute</a:t>
            </a:r>
            <a:r>
              <a:rPr lang="fr-FR" dirty="0"/>
              <a:t> </a:t>
            </a:r>
            <a:r>
              <a:rPr lang="fr-FR" dirty="0" err="1"/>
              <a:t>dagli</a:t>
            </a:r>
            <a:r>
              <a:rPr lang="fr-FR" dirty="0"/>
              <a:t> </a:t>
            </a:r>
            <a:r>
              <a:rPr lang="fr-FR" dirty="0" err="1"/>
              <a:t>stranieri</a:t>
            </a:r>
            <a:r>
              <a:rPr lang="fr-FR" dirty="0"/>
              <a:t> </a:t>
            </a:r>
            <a:r>
              <a:rPr lang="fr-FR" dirty="0" err="1"/>
              <a:t>negli</a:t>
            </a:r>
            <a:r>
              <a:rPr lang="fr-FR" dirty="0"/>
              <a:t> USA, </a:t>
            </a:r>
            <a:r>
              <a:rPr lang="fr-FR" dirty="0" err="1"/>
              <a:t>ossia</a:t>
            </a:r>
            <a:r>
              <a:rPr lang="fr-FR" dirty="0"/>
              <a:t>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interessi</a:t>
            </a:r>
            <a:r>
              <a:rPr lang="fr-FR" dirty="0"/>
              <a:t> e i </a:t>
            </a:r>
            <a:r>
              <a:rPr lang="fr-FR" dirty="0" err="1"/>
              <a:t>dividendi</a:t>
            </a:r>
            <a:r>
              <a:rPr lang="fr-FR" dirty="0"/>
              <a:t> </a:t>
            </a:r>
            <a:r>
              <a:rPr lang="fr-FR" dirty="0" err="1"/>
              <a:t>pagati</a:t>
            </a:r>
            <a:r>
              <a:rPr lang="fr-FR" dirty="0"/>
              <a:t> </a:t>
            </a:r>
            <a:r>
              <a:rPr lang="fr-FR" dirty="0" err="1"/>
              <a:t>agli</a:t>
            </a:r>
            <a:r>
              <a:rPr lang="fr-FR" dirty="0"/>
              <a:t> </a:t>
            </a:r>
            <a:r>
              <a:rPr lang="fr-FR" dirty="0" err="1"/>
              <a:t>stranieri</a:t>
            </a:r>
            <a:r>
              <a:rPr lang="fr-FR" dirty="0"/>
              <a:t>. </a:t>
            </a:r>
          </a:p>
          <a:p>
            <a:pPr algn="just"/>
            <a:r>
              <a:rPr lang="fr-FR" dirty="0" err="1"/>
              <a:t>Questi</a:t>
            </a:r>
            <a:r>
              <a:rPr lang="fr-FR" dirty="0"/>
              <a:t>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/>
              <a:t>vengono</a:t>
            </a:r>
            <a:r>
              <a:rPr lang="fr-FR" dirty="0"/>
              <a:t> </a:t>
            </a:r>
            <a:r>
              <a:rPr lang="fr-FR" dirty="0" err="1"/>
              <a:t>registrati</a:t>
            </a:r>
            <a:r>
              <a:rPr lang="fr-FR" dirty="0"/>
              <a:t> come </a:t>
            </a:r>
            <a:r>
              <a:rPr lang="fr-FR" dirty="0" err="1"/>
              <a:t>importazioni</a:t>
            </a:r>
            <a:r>
              <a:rPr lang="fr-FR" dirty="0"/>
              <a:t> di </a:t>
            </a:r>
            <a:r>
              <a:rPr lang="fr-FR" dirty="0" err="1" smtClean="0"/>
              <a:t>servizi</a:t>
            </a:r>
            <a:r>
              <a:rPr lang="fr-FR" dirty="0" smtClean="0"/>
              <a:t> (</a:t>
            </a:r>
            <a:r>
              <a:rPr lang="fr-FR" dirty="0" err="1" smtClean="0"/>
              <a:t>finanziari</a:t>
            </a:r>
            <a:r>
              <a:rPr lang="fr-FR" dirty="0" smtClean="0"/>
              <a:t>), </a:t>
            </a:r>
            <a:r>
              <a:rPr lang="fr-FR" dirty="0" err="1"/>
              <a:t>quindi</a:t>
            </a:r>
            <a:r>
              <a:rPr lang="fr-FR" dirty="0"/>
              <a:t> come </a:t>
            </a:r>
            <a:r>
              <a:rPr lang="fr-FR" dirty="0" err="1"/>
              <a:t>debiti</a:t>
            </a:r>
            <a:r>
              <a:rPr lang="fr-FR" dirty="0"/>
              <a:t> col segno -, </a:t>
            </a:r>
            <a:r>
              <a:rPr lang="fr-FR" dirty="0" err="1"/>
              <a:t>mentre</a:t>
            </a:r>
            <a:r>
              <a:rPr lang="fr-FR" dirty="0"/>
              <a:t> il </a:t>
            </a:r>
            <a:r>
              <a:rPr lang="fr-FR" dirty="0" err="1"/>
              <a:t>pagamento</a:t>
            </a:r>
            <a:r>
              <a:rPr lang="fr-FR" dirty="0"/>
              <a:t> </a:t>
            </a:r>
            <a:r>
              <a:rPr lang="fr-FR" dirty="0" err="1"/>
              <a:t>effettivo</a:t>
            </a:r>
            <a:r>
              <a:rPr lang="fr-FR" dirty="0"/>
              <a:t> </a:t>
            </a:r>
            <a:r>
              <a:rPr lang="fr-FR" dirty="0" err="1" smtClean="0"/>
              <a:t>effettuato</a:t>
            </a:r>
            <a:r>
              <a:rPr lang="fr-FR" dirty="0" smtClean="0"/>
              <a:t> </a:t>
            </a:r>
            <a:r>
              <a:rPr lang="fr-FR" dirty="0"/>
              <a:t>comporta un </a:t>
            </a:r>
            <a:r>
              <a:rPr lang="fr-FR" dirty="0" err="1"/>
              <a:t>afflusso</a:t>
            </a:r>
            <a:r>
              <a:rPr lang="fr-FR" dirty="0"/>
              <a:t> di capitale da </a:t>
            </a:r>
            <a:r>
              <a:rPr lang="fr-FR" dirty="0" err="1"/>
              <a:t>registrare</a:t>
            </a:r>
            <a:r>
              <a:rPr lang="fr-FR" dirty="0"/>
              <a:t> fra i </a:t>
            </a:r>
            <a:r>
              <a:rPr lang="fr-FR" dirty="0" err="1"/>
              <a:t>crediti</a:t>
            </a:r>
            <a:r>
              <a:rPr lang="fr-FR" dirty="0"/>
              <a:t> col segno +</a:t>
            </a:r>
          </a:p>
          <a:p>
            <a:pPr algn="just"/>
            <a:r>
              <a:rPr lang="fr-FR" dirty="0" err="1"/>
              <a:t>Esempio</a:t>
            </a:r>
            <a:r>
              <a:rPr lang="fr-FR" dirty="0"/>
              <a:t>. </a:t>
            </a:r>
            <a:r>
              <a:rPr lang="fr-FR" dirty="0" err="1"/>
              <a:t>Supponiamo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un </a:t>
            </a:r>
            <a:r>
              <a:rPr lang="fr-FR" dirty="0" err="1"/>
              <a:t>residente</a:t>
            </a:r>
            <a:r>
              <a:rPr lang="fr-FR" dirty="0"/>
              <a:t> </a:t>
            </a:r>
            <a:r>
              <a:rPr lang="fr-FR" dirty="0" err="1"/>
              <a:t>inglese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possiede</a:t>
            </a:r>
            <a:r>
              <a:rPr lang="fr-FR" dirty="0"/>
              <a:t> delle </a:t>
            </a:r>
            <a:r>
              <a:rPr lang="fr-FR" dirty="0" err="1"/>
              <a:t>obbligazioni</a:t>
            </a:r>
            <a:r>
              <a:rPr lang="fr-FR" dirty="0"/>
              <a:t> di </a:t>
            </a:r>
            <a:r>
              <a:rPr lang="fr-FR" dirty="0" err="1"/>
              <a:t>un’impresa</a:t>
            </a:r>
            <a:r>
              <a:rPr lang="fr-FR" dirty="0"/>
              <a:t> </a:t>
            </a:r>
            <a:r>
              <a:rPr lang="fr-FR" dirty="0" smtClean="0"/>
              <a:t>americana </a:t>
            </a:r>
            <a:r>
              <a:rPr lang="fr-FR" dirty="0"/>
              <a:t>si veda </a:t>
            </a:r>
            <a:r>
              <a:rPr lang="fr-FR" dirty="0" err="1"/>
              <a:t>accreditare</a:t>
            </a:r>
            <a:r>
              <a:rPr lang="fr-FR" dirty="0"/>
              <a:t> </a:t>
            </a:r>
            <a:r>
              <a:rPr lang="fr-FR" dirty="0" err="1"/>
              <a:t>sul</a:t>
            </a:r>
            <a:r>
              <a:rPr lang="fr-FR" dirty="0"/>
              <a:t> </a:t>
            </a:r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</a:t>
            </a:r>
            <a:r>
              <a:rPr lang="fr-FR" dirty="0" err="1"/>
              <a:t>corrente</a:t>
            </a:r>
            <a:r>
              <a:rPr lang="fr-FR" dirty="0"/>
              <a:t> </a:t>
            </a:r>
            <a:r>
              <a:rPr lang="fr-FR" dirty="0" err="1"/>
              <a:t>detenuto</a:t>
            </a:r>
            <a:r>
              <a:rPr lang="fr-FR" dirty="0"/>
              <a:t> presso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banca</a:t>
            </a:r>
            <a:r>
              <a:rPr lang="fr-FR" dirty="0"/>
              <a:t> americana un </a:t>
            </a:r>
            <a:r>
              <a:rPr lang="fr-FR" dirty="0" err="1"/>
              <a:t>interesse</a:t>
            </a:r>
            <a:r>
              <a:rPr lang="fr-FR" dirty="0"/>
              <a:t> pari a 100 </a:t>
            </a:r>
            <a:r>
              <a:rPr lang="fr-FR" dirty="0" err="1"/>
              <a:t>dollari</a:t>
            </a:r>
            <a:r>
              <a:rPr lang="fr-FR" dirty="0"/>
              <a:t>. Tale </a:t>
            </a:r>
            <a:r>
              <a:rPr lang="fr-FR" dirty="0" err="1"/>
              <a:t>operazione</a:t>
            </a:r>
            <a:r>
              <a:rPr lang="fr-FR" dirty="0"/>
              <a:t> </a:t>
            </a:r>
            <a:r>
              <a:rPr lang="fr-FR" dirty="0" err="1"/>
              <a:t>verrà</a:t>
            </a:r>
            <a:r>
              <a:rPr lang="fr-FR" dirty="0"/>
              <a:t> </a:t>
            </a:r>
            <a:r>
              <a:rPr lang="fr-FR" dirty="0" err="1"/>
              <a:t>registrata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bilancia</a:t>
            </a:r>
            <a:r>
              <a:rPr lang="fr-FR" dirty="0"/>
              <a:t> dei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forma </a:t>
            </a:r>
            <a:r>
              <a:rPr lang="fr-FR" dirty="0" err="1"/>
              <a:t>seguente</a:t>
            </a:r>
            <a:r>
              <a:rPr lang="fr-FR" dirty="0"/>
              <a:t>: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7501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55</a:t>
            </a:fld>
            <a:endParaRPr lang="fr-FR"/>
          </a:p>
        </p:txBody>
      </p:sp>
      <p:graphicFrame>
        <p:nvGraphicFramePr>
          <p:cNvPr id="5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16139"/>
              </p:ext>
            </p:extLst>
          </p:nvPr>
        </p:nvGraphicFramePr>
        <p:xfrm>
          <a:off x="609600" y="1752600"/>
          <a:ext cx="8229600" cy="2828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Importazioni</a:t>
                      </a:r>
                      <a:r>
                        <a:rPr lang="fr-FR" dirty="0" smtClean="0"/>
                        <a:t>. </a:t>
                      </a:r>
                      <a:r>
                        <a:rPr lang="fr-FR" dirty="0" err="1" smtClean="0"/>
                        <a:t>Redditi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attività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straniere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negli</a:t>
                      </a:r>
                      <a:r>
                        <a:rPr lang="fr-FR" baseline="0" dirty="0" smtClean="0"/>
                        <a:t> USA (</a:t>
                      </a:r>
                      <a:r>
                        <a:rPr lang="fr-FR" baseline="0" dirty="0" err="1" smtClean="0"/>
                        <a:t>interessi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</a:tr>
              <a:tr h="1543288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capitale. 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depositi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bancari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stranieri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negli</a:t>
                      </a:r>
                      <a:r>
                        <a:rPr lang="fr-FR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02C2C7-0062-4522-8BA3-9ED97B865179}" type="slidenum">
              <a:rPr lang="fr-FR" smtClean="0"/>
              <a:pPr/>
              <a:t>55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9998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/>
              <a:t>Esempio</a:t>
            </a:r>
            <a:r>
              <a:rPr lang="fr-FR" dirty="0"/>
              <a:t>. </a:t>
            </a:r>
            <a:r>
              <a:rPr lang="fr-FR" dirty="0" err="1"/>
              <a:t>Supponiamo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un </a:t>
            </a:r>
            <a:r>
              <a:rPr lang="fr-FR" dirty="0" err="1"/>
              <a:t>residente</a:t>
            </a:r>
            <a:r>
              <a:rPr lang="fr-FR" dirty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possiede</a:t>
            </a:r>
            <a:r>
              <a:rPr lang="fr-FR" dirty="0"/>
              <a:t> delle </a:t>
            </a:r>
            <a:r>
              <a:rPr lang="fr-FR" dirty="0" err="1"/>
              <a:t>azioni</a:t>
            </a:r>
            <a:r>
              <a:rPr lang="fr-FR" dirty="0"/>
              <a:t> di </a:t>
            </a:r>
            <a:r>
              <a:rPr lang="fr-FR" dirty="0" err="1"/>
              <a:t>un’impresa</a:t>
            </a:r>
            <a:r>
              <a:rPr lang="fr-FR" dirty="0"/>
              <a:t> </a:t>
            </a:r>
            <a:r>
              <a:rPr lang="fr-FR" dirty="0" smtClean="0"/>
              <a:t>americana </a:t>
            </a:r>
            <a:r>
              <a:rPr lang="fr-FR" dirty="0"/>
              <a:t>si veda </a:t>
            </a:r>
            <a:r>
              <a:rPr lang="fr-FR" dirty="0" err="1"/>
              <a:t>accreditare</a:t>
            </a:r>
            <a:r>
              <a:rPr lang="fr-FR" dirty="0"/>
              <a:t> </a:t>
            </a:r>
            <a:r>
              <a:rPr lang="fr-FR" dirty="0" err="1"/>
              <a:t>sul</a:t>
            </a:r>
            <a:r>
              <a:rPr lang="fr-FR" dirty="0"/>
              <a:t> </a:t>
            </a:r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</a:t>
            </a:r>
            <a:r>
              <a:rPr lang="fr-FR" dirty="0" err="1" smtClean="0"/>
              <a:t>corrente</a:t>
            </a:r>
            <a:r>
              <a:rPr lang="fr-FR" dirty="0" smtClean="0"/>
              <a:t> </a:t>
            </a:r>
            <a:r>
              <a:rPr lang="fr-FR" dirty="0" err="1"/>
              <a:t>detenuto</a:t>
            </a:r>
            <a:r>
              <a:rPr lang="fr-FR" dirty="0"/>
              <a:t> presso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banca</a:t>
            </a:r>
            <a:r>
              <a:rPr lang="fr-FR" dirty="0"/>
              <a:t> </a:t>
            </a:r>
            <a:r>
              <a:rPr lang="fr-FR" dirty="0" smtClean="0"/>
              <a:t>americana </a:t>
            </a:r>
            <a:r>
              <a:rPr lang="fr-FR" dirty="0"/>
              <a:t>un </a:t>
            </a:r>
            <a:r>
              <a:rPr lang="fr-FR" dirty="0" err="1"/>
              <a:t>dividendo</a:t>
            </a:r>
            <a:r>
              <a:rPr lang="fr-FR" dirty="0"/>
              <a:t> pari a </a:t>
            </a:r>
            <a:r>
              <a:rPr lang="fr-FR" dirty="0" smtClean="0"/>
              <a:t>100 </a:t>
            </a:r>
            <a:r>
              <a:rPr lang="fr-FR" dirty="0" err="1" smtClean="0"/>
              <a:t>dollari</a:t>
            </a:r>
            <a:r>
              <a:rPr lang="fr-FR" dirty="0" smtClean="0"/>
              <a:t>. Tale </a:t>
            </a:r>
            <a:r>
              <a:rPr lang="fr-FR" dirty="0" err="1"/>
              <a:t>operazione</a:t>
            </a:r>
            <a:r>
              <a:rPr lang="fr-FR" dirty="0"/>
              <a:t> </a:t>
            </a:r>
            <a:r>
              <a:rPr lang="fr-FR" dirty="0" err="1"/>
              <a:t>verrà</a:t>
            </a:r>
            <a:r>
              <a:rPr lang="fr-FR" dirty="0"/>
              <a:t> </a:t>
            </a:r>
            <a:r>
              <a:rPr lang="fr-FR" dirty="0" err="1"/>
              <a:t>registrata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bilancia</a:t>
            </a:r>
            <a:r>
              <a:rPr lang="fr-FR" dirty="0"/>
              <a:t> dei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forma </a:t>
            </a:r>
            <a:r>
              <a:rPr lang="fr-FR" dirty="0" err="1" smtClean="0"/>
              <a:t>seguente</a:t>
            </a:r>
            <a:r>
              <a:rPr lang="fr-FR" dirty="0" smtClean="0"/>
              <a:t>: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6984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57</a:t>
            </a:fld>
            <a:endParaRPr lang="fr-FR"/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02C2C7-0062-4522-8BA3-9ED97B865179}" type="slidenum">
              <a:rPr lang="fr-FR" smtClean="0"/>
              <a:pPr/>
              <a:t>57</a:t>
            </a:fld>
            <a:endParaRPr lang="fr-FR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516398"/>
              </p:ext>
            </p:extLst>
          </p:nvPr>
        </p:nvGraphicFramePr>
        <p:xfrm>
          <a:off x="609600" y="1752600"/>
          <a:ext cx="7850832" cy="2886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36443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Importazioni</a:t>
                      </a:r>
                      <a:r>
                        <a:rPr lang="fr-FR" dirty="0" smtClean="0"/>
                        <a:t>. </a:t>
                      </a:r>
                      <a:r>
                        <a:rPr lang="fr-FR" dirty="0" err="1" smtClean="0"/>
                        <a:t>Redditi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stranieri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attività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detenute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negli</a:t>
                      </a:r>
                      <a:r>
                        <a:rPr lang="fr-FR" baseline="0" dirty="0" smtClean="0"/>
                        <a:t> USA (</a:t>
                      </a:r>
                      <a:r>
                        <a:rPr lang="fr-FR" baseline="0" dirty="0" err="1" smtClean="0"/>
                        <a:t>dividendi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</a:tr>
              <a:tr h="1327264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Afflussi</a:t>
                      </a:r>
                      <a:r>
                        <a:rPr lang="fr-FR" dirty="0" smtClean="0"/>
                        <a:t> di capitale. 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dei </a:t>
                      </a:r>
                      <a:r>
                        <a:rPr lang="fr-FR" dirty="0" err="1" smtClean="0"/>
                        <a:t>depositi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bancari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negli</a:t>
                      </a:r>
                      <a:r>
                        <a:rPr lang="fr-FR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$ 100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ce réservé du numéro de diapositive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02C2C7-0062-4522-8BA3-9ED97B865179}" type="slidenum">
              <a:rPr lang="fr-FR" smtClean="0"/>
              <a:pPr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7416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dirty="0" err="1" smtClean="0"/>
              <a:t>Vediamo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com’è</a:t>
            </a:r>
            <a:r>
              <a:rPr lang="fr-FR" dirty="0" smtClean="0"/>
              <a:t> </a:t>
            </a:r>
            <a:r>
              <a:rPr lang="fr-FR" dirty="0" err="1" smtClean="0"/>
              <a:t>strutturata</a:t>
            </a:r>
            <a:r>
              <a:rPr lang="fr-FR" dirty="0" smtClean="0"/>
              <a:t> 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il </a:t>
            </a:r>
            <a:r>
              <a:rPr lang="fr-FR" dirty="0" err="1" smtClean="0"/>
              <a:t>riepilogo</a:t>
            </a:r>
            <a:r>
              <a:rPr lang="fr-FR" dirty="0" smtClean="0"/>
              <a:t> delle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di un </a:t>
            </a:r>
            <a:r>
              <a:rPr lang="fr-FR" dirty="0" err="1" smtClean="0"/>
              <a:t>paese</a:t>
            </a:r>
            <a:r>
              <a:rPr lang="fr-FR" dirty="0" smtClean="0"/>
              <a:t> (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nostro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</a:t>
            </a:r>
            <a:r>
              <a:rPr lang="fr-FR" dirty="0" err="1" smtClean="0"/>
              <a:t>saranno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USA)</a:t>
            </a:r>
          </a:p>
          <a:p>
            <a:pPr algn="just"/>
            <a:r>
              <a:rPr lang="fr-FR" dirty="0" smtClean="0"/>
              <a:t>Va </a:t>
            </a:r>
            <a:r>
              <a:rPr lang="fr-FR" dirty="0" err="1" smtClean="0"/>
              <a:t>ricordato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realtà</a:t>
            </a:r>
            <a:r>
              <a:rPr lang="fr-FR" dirty="0" smtClean="0"/>
              <a:t>, </a:t>
            </a:r>
            <a:r>
              <a:rPr lang="fr-FR" dirty="0" err="1" smtClean="0"/>
              <a:t>spesso</a:t>
            </a:r>
            <a:r>
              <a:rPr lang="fr-FR" dirty="0" smtClean="0"/>
              <a:t>, il totale dei </a:t>
            </a:r>
            <a:r>
              <a:rPr lang="fr-FR" dirty="0" err="1" smtClean="0"/>
              <a:t>crediti</a:t>
            </a:r>
            <a:r>
              <a:rPr lang="fr-FR" dirty="0" smtClean="0"/>
              <a:t> non è </a:t>
            </a:r>
            <a:r>
              <a:rPr lang="fr-FR" dirty="0" err="1" smtClean="0"/>
              <a:t>uguale</a:t>
            </a:r>
            <a:r>
              <a:rPr lang="fr-FR" dirty="0" smtClean="0"/>
              <a:t> al totale dei </a:t>
            </a:r>
            <a:r>
              <a:rPr lang="fr-FR" dirty="0" err="1" smtClean="0"/>
              <a:t>debiti</a:t>
            </a:r>
            <a:r>
              <a:rPr lang="fr-FR" dirty="0" smtClean="0"/>
              <a:t>, come </a:t>
            </a:r>
            <a:r>
              <a:rPr lang="fr-FR" dirty="0" err="1" smtClean="0"/>
              <a:t>invece</a:t>
            </a:r>
            <a:r>
              <a:rPr lang="fr-FR" dirty="0" smtClean="0"/>
              <a:t> </a:t>
            </a:r>
            <a:r>
              <a:rPr lang="fr-FR" dirty="0" err="1" smtClean="0"/>
              <a:t>richiederebbe</a:t>
            </a:r>
            <a:r>
              <a:rPr lang="fr-FR" dirty="0" smtClean="0"/>
              <a:t> la </a:t>
            </a:r>
            <a:r>
              <a:rPr lang="fr-FR" dirty="0" err="1" smtClean="0"/>
              <a:t>contabilità</a:t>
            </a:r>
            <a:r>
              <a:rPr lang="fr-FR" dirty="0" smtClean="0"/>
              <a:t> in partita </a:t>
            </a:r>
            <a:r>
              <a:rPr lang="fr-FR" dirty="0" err="1" smtClean="0"/>
              <a:t>doppia</a:t>
            </a:r>
            <a:r>
              <a:rPr lang="fr-FR" dirty="0" smtClean="0"/>
              <a:t>. </a:t>
            </a:r>
            <a:r>
              <a:rPr lang="fr-FR" dirty="0" err="1" smtClean="0"/>
              <a:t>Questo</a:t>
            </a:r>
            <a:r>
              <a:rPr lang="fr-FR" dirty="0" smtClean="0"/>
              <a:t> è il </a:t>
            </a:r>
            <a:r>
              <a:rPr lang="fr-FR" dirty="0" err="1" smtClean="0"/>
              <a:t>fenomeno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«</a:t>
            </a:r>
            <a:r>
              <a:rPr lang="fr-FR" b="1" dirty="0" err="1" smtClean="0"/>
              <a:t>discrepanza</a:t>
            </a:r>
            <a:r>
              <a:rPr lang="fr-FR" b="1" dirty="0" smtClean="0"/>
              <a:t> </a:t>
            </a:r>
            <a:r>
              <a:rPr lang="fr-FR" b="1" dirty="0" err="1" smtClean="0"/>
              <a:t>statistica</a:t>
            </a:r>
            <a:r>
              <a:rPr lang="fr-FR" dirty="0" smtClean="0"/>
              <a:t>». </a:t>
            </a:r>
            <a:r>
              <a:rPr lang="fr-FR" dirty="0" err="1" smtClean="0"/>
              <a:t>Questa</a:t>
            </a:r>
            <a:r>
              <a:rPr lang="fr-FR" dirty="0" smtClean="0"/>
              <a:t> ha origine dalla </a:t>
            </a:r>
            <a:r>
              <a:rPr lang="fr-FR" dirty="0" err="1" smtClean="0"/>
              <a:t>scorretta</a:t>
            </a:r>
            <a:r>
              <a:rPr lang="fr-FR" dirty="0" smtClean="0"/>
              <a:t> </a:t>
            </a:r>
            <a:r>
              <a:rPr lang="fr-FR" dirty="0" err="1" smtClean="0"/>
              <a:t>registrazione</a:t>
            </a:r>
            <a:r>
              <a:rPr lang="fr-FR" dirty="0" smtClean="0"/>
              <a:t> o dalla </a:t>
            </a:r>
            <a:r>
              <a:rPr lang="fr-FR" dirty="0" err="1" smtClean="0"/>
              <a:t>mancata</a:t>
            </a:r>
            <a:r>
              <a:rPr lang="fr-FR" dirty="0" smtClean="0"/>
              <a:t> </a:t>
            </a:r>
            <a:r>
              <a:rPr lang="fr-FR" dirty="0" err="1" smtClean="0"/>
              <a:t>registrazione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delle due </a:t>
            </a:r>
            <a:r>
              <a:rPr lang="fr-FR" dirty="0" err="1" smtClean="0"/>
              <a:t>componenti</a:t>
            </a:r>
            <a:r>
              <a:rPr lang="fr-FR" dirty="0" smtClean="0"/>
              <a:t> di </a:t>
            </a:r>
            <a:r>
              <a:rPr lang="fr-FR" dirty="0" err="1" smtClean="0"/>
              <a:t>qualche</a:t>
            </a:r>
            <a:r>
              <a:rPr lang="fr-FR" dirty="0" smtClean="0"/>
              <a:t> </a:t>
            </a:r>
            <a:r>
              <a:rPr lang="fr-FR" dirty="0" err="1" smtClean="0"/>
              <a:t>transazione</a:t>
            </a:r>
            <a:r>
              <a:rPr lang="fr-FR" dirty="0" smtClean="0"/>
              <a:t> (se </a:t>
            </a:r>
            <a:r>
              <a:rPr lang="fr-FR" dirty="0" err="1" smtClean="0"/>
              <a:t>entrambe</a:t>
            </a:r>
            <a:r>
              <a:rPr lang="fr-FR" dirty="0" smtClean="0"/>
              <a:t> 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registrate</a:t>
            </a:r>
            <a:r>
              <a:rPr lang="fr-FR" dirty="0" smtClean="0"/>
              <a:t> </a:t>
            </a:r>
            <a:r>
              <a:rPr lang="fr-FR" dirty="0" err="1" smtClean="0"/>
              <a:t>scorrettamente</a:t>
            </a:r>
            <a:r>
              <a:rPr lang="fr-FR" dirty="0" smtClean="0"/>
              <a:t> o non </a:t>
            </a:r>
            <a:r>
              <a:rPr lang="fr-FR" dirty="0" err="1" smtClean="0"/>
              <a:t>registrate</a:t>
            </a:r>
            <a:r>
              <a:rPr lang="fr-FR" dirty="0" smtClean="0"/>
              <a:t>, non </a:t>
            </a:r>
            <a:r>
              <a:rPr lang="fr-FR" dirty="0" err="1" smtClean="0"/>
              <a:t>emergerebbe</a:t>
            </a:r>
            <a:r>
              <a:rPr lang="fr-FR" dirty="0" smtClean="0"/>
              <a:t> </a:t>
            </a:r>
            <a:r>
              <a:rPr lang="fr-FR" dirty="0" err="1" smtClean="0"/>
              <a:t>nessuna</a:t>
            </a:r>
            <a:r>
              <a:rPr lang="fr-FR" dirty="0" smtClean="0"/>
              <a:t> </a:t>
            </a:r>
            <a:r>
              <a:rPr lang="fr-FR" dirty="0" err="1" smtClean="0"/>
              <a:t>discrepanza</a:t>
            </a:r>
            <a:r>
              <a:rPr lang="fr-FR" dirty="0" smtClean="0"/>
              <a:t> </a:t>
            </a:r>
            <a:r>
              <a:rPr lang="fr-FR" dirty="0" err="1" smtClean="0"/>
              <a:t>statistica</a:t>
            </a:r>
            <a:r>
              <a:rPr lang="fr-FR" dirty="0" smtClean="0"/>
              <a:t>), </a:t>
            </a:r>
            <a:r>
              <a:rPr lang="fr-FR" dirty="0" err="1" smtClean="0"/>
              <a:t>spesso</a:t>
            </a:r>
            <a:r>
              <a:rPr lang="fr-FR" dirty="0" smtClean="0"/>
              <a:t> </a:t>
            </a:r>
            <a:r>
              <a:rPr lang="fr-FR" dirty="0" err="1" smtClean="0"/>
              <a:t>dovuto</a:t>
            </a:r>
            <a:r>
              <a:rPr lang="fr-FR" dirty="0" smtClean="0"/>
              <a:t> a </a:t>
            </a:r>
            <a:r>
              <a:rPr lang="fr-FR" dirty="0" err="1" smtClean="0"/>
              <a:t>degli</a:t>
            </a:r>
            <a:r>
              <a:rPr lang="fr-FR" dirty="0" smtClean="0"/>
              <a:t> «</a:t>
            </a:r>
            <a:r>
              <a:rPr lang="fr-FR" b="1" dirty="0" err="1" smtClean="0"/>
              <a:t>arrotondamenti</a:t>
            </a:r>
            <a:r>
              <a:rPr lang="fr-FR" dirty="0" smtClean="0"/>
              <a:t>»</a:t>
            </a:r>
          </a:p>
          <a:p>
            <a:pPr algn="just"/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seguito</a:t>
            </a:r>
            <a:r>
              <a:rPr lang="fr-FR" dirty="0" smtClean="0"/>
              <a:t>, a </a:t>
            </a:r>
            <a:r>
              <a:rPr lang="fr-FR" dirty="0" err="1" smtClean="0"/>
              <a:t>titolo</a:t>
            </a:r>
            <a:r>
              <a:rPr lang="fr-FR" dirty="0" smtClean="0"/>
              <a:t> di </a:t>
            </a:r>
            <a:r>
              <a:rPr lang="fr-FR" dirty="0" err="1" smtClean="0"/>
              <a:t>esempio</a:t>
            </a:r>
            <a:r>
              <a:rPr lang="fr-FR" dirty="0" smtClean="0"/>
              <a:t>, </a:t>
            </a:r>
            <a:r>
              <a:rPr lang="fr-FR" dirty="0" err="1" smtClean="0"/>
              <a:t>analizzeremo</a:t>
            </a:r>
            <a:r>
              <a:rPr lang="fr-FR" dirty="0" smtClean="0"/>
              <a:t> la </a:t>
            </a:r>
            <a:r>
              <a:rPr lang="fr-FR" dirty="0" err="1" smtClean="0"/>
              <a:t>struttura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anche con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scopo</a:t>
            </a:r>
            <a:r>
              <a:rPr lang="fr-FR" dirty="0" smtClean="0"/>
              <a:t> di </a:t>
            </a:r>
            <a:r>
              <a:rPr lang="fr-FR" dirty="0" err="1" smtClean="0"/>
              <a:t>capire</a:t>
            </a:r>
            <a:r>
              <a:rPr lang="fr-FR" dirty="0" smtClean="0"/>
              <a:t> </a:t>
            </a:r>
            <a:r>
              <a:rPr lang="fr-FR" dirty="0" err="1" smtClean="0"/>
              <a:t>quali</a:t>
            </a:r>
            <a:r>
              <a:rPr lang="fr-FR" dirty="0" smtClean="0"/>
              <a:t> sono i </a:t>
            </a:r>
            <a:r>
              <a:rPr lang="fr-FR" dirty="0" err="1" smtClean="0"/>
              <a:t>problemi</a:t>
            </a:r>
            <a:r>
              <a:rPr lang="fr-FR" dirty="0" smtClean="0"/>
              <a:t> </a:t>
            </a:r>
            <a:r>
              <a:rPr lang="fr-FR" dirty="0" err="1" smtClean="0"/>
              <a:t>cui</a:t>
            </a:r>
            <a:r>
              <a:rPr lang="fr-FR" dirty="0" smtClean="0"/>
              <a:t> tale </a:t>
            </a:r>
            <a:r>
              <a:rPr lang="fr-FR" dirty="0" err="1" smtClean="0"/>
              <a:t>paese</a:t>
            </a:r>
            <a:r>
              <a:rPr lang="fr-FR" dirty="0" smtClean="0"/>
              <a:t> si </a:t>
            </a:r>
            <a:r>
              <a:rPr lang="fr-FR" dirty="0" err="1" smtClean="0"/>
              <a:t>trova</a:t>
            </a:r>
            <a:r>
              <a:rPr lang="fr-FR" dirty="0" smtClean="0"/>
              <a:t> </a:t>
            </a:r>
            <a:r>
              <a:rPr lang="fr-FR" dirty="0" err="1" smtClean="0"/>
              <a:t>confrontato</a:t>
            </a:r>
            <a:endParaRPr lang="fr-FR" dirty="0" smtClean="0"/>
          </a:p>
          <a:p>
            <a:pPr algn="just"/>
            <a:r>
              <a:rPr lang="fr-FR" dirty="0" smtClean="0"/>
              <a:t>Al fine di </a:t>
            </a:r>
            <a:r>
              <a:rPr lang="fr-FR" dirty="0" err="1" smtClean="0"/>
              <a:t>analizzare</a:t>
            </a:r>
            <a:r>
              <a:rPr lang="fr-FR" dirty="0" smtClean="0"/>
              <a:t> la </a:t>
            </a:r>
            <a:r>
              <a:rPr lang="fr-FR" dirty="0" err="1" smtClean="0"/>
              <a:t>struttura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</a:t>
            </a:r>
            <a:r>
              <a:rPr lang="fr-FR" dirty="0" err="1" smtClean="0"/>
              <a:t>deii</a:t>
            </a:r>
            <a:r>
              <a:rPr lang="fr-FR" dirty="0" smtClean="0"/>
              <a:t> </a:t>
            </a:r>
            <a:r>
              <a:rPr lang="fr-FR" dirty="0" err="1" smtClean="0"/>
              <a:t>pagamenti</a:t>
            </a:r>
            <a:r>
              <a:rPr lang="fr-FR" dirty="0" smtClean="0"/>
              <a:t>, </a:t>
            </a:r>
            <a:r>
              <a:rPr lang="fr-FR" dirty="0" err="1" smtClean="0"/>
              <a:t>procederemo</a:t>
            </a:r>
            <a:r>
              <a:rPr lang="fr-FR" dirty="0" smtClean="0"/>
              <a:t> per </a:t>
            </a:r>
            <a:r>
              <a:rPr lang="fr-FR" dirty="0" err="1" smtClean="0"/>
              <a:t>gradi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analizeremo</a:t>
            </a:r>
            <a:r>
              <a:rPr lang="fr-FR" dirty="0" smtClean="0"/>
              <a:t> in </a:t>
            </a:r>
            <a:r>
              <a:rPr lang="fr-FR" dirty="0" err="1" smtClean="0"/>
              <a:t>successione</a:t>
            </a:r>
            <a:r>
              <a:rPr lang="fr-FR" dirty="0" smtClean="0"/>
              <a:t> le diverse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in </a:t>
            </a:r>
            <a:r>
              <a:rPr lang="fr-FR" dirty="0" err="1" smtClean="0"/>
              <a:t>funzione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natura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3119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59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120028"/>
              </p:ext>
            </p:extLst>
          </p:nvPr>
        </p:nvGraphicFramePr>
        <p:xfrm>
          <a:off x="-591729" y="0"/>
          <a:ext cx="9721080" cy="8218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0826"/>
                <a:gridCol w="3798006"/>
                <a:gridCol w="2232248"/>
              </a:tblGrid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Voce principale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Voce </a:t>
                      </a:r>
                      <a:r>
                        <a:rPr lang="fr-FR" dirty="0" err="1" smtClean="0"/>
                        <a:t>specifica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Importo</a:t>
                      </a:r>
                      <a:r>
                        <a:rPr lang="fr-FR" dirty="0" smtClean="0"/>
                        <a:t> in </a:t>
                      </a:r>
                      <a:r>
                        <a:rPr lang="fr-FR" dirty="0" err="1" smtClean="0"/>
                        <a:t>dollari</a:t>
                      </a:r>
                      <a:endParaRPr lang="fr-FR" dirty="0"/>
                    </a:p>
                  </a:txBody>
                  <a:tcPr/>
                </a:tc>
              </a:tr>
              <a:tr h="64538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Esportazioni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beni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servizi</a:t>
                      </a:r>
                      <a:r>
                        <a:rPr lang="fr-FR" baseline="0" dirty="0" smtClean="0"/>
                        <a:t>  e </a:t>
                      </a:r>
                      <a:r>
                        <a:rPr lang="fr-FR" baseline="0" dirty="0" err="1" smtClean="0"/>
                        <a:t>redditi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(+)</a:t>
                      </a:r>
                      <a:endParaRPr lang="fr-FR" dirty="0"/>
                    </a:p>
                  </a:txBody>
                  <a:tcPr/>
                </a:tc>
              </a:tr>
              <a:tr h="4878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Beni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(+)</a:t>
                      </a:r>
                      <a:endParaRPr lang="fr-FR" dirty="0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Servizi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(+)</a:t>
                      </a:r>
                      <a:endParaRPr lang="fr-FR" dirty="0"/>
                    </a:p>
                  </a:txBody>
                  <a:tcPr/>
                </a:tc>
              </a:tr>
              <a:tr h="4889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Redditi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degli</a:t>
                      </a:r>
                      <a:r>
                        <a:rPr lang="fr-FR" dirty="0" smtClean="0"/>
                        <a:t> USA </a:t>
                      </a:r>
                      <a:r>
                        <a:rPr lang="fr-FR" dirty="0" err="1" smtClean="0"/>
                        <a:t>all’estero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(+)</a:t>
                      </a:r>
                      <a:endParaRPr lang="fr-FR" dirty="0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538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Importazioni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beni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servizi</a:t>
                      </a:r>
                      <a:r>
                        <a:rPr lang="fr-FR" baseline="0" dirty="0" smtClean="0"/>
                        <a:t> e </a:t>
                      </a:r>
                      <a:r>
                        <a:rPr lang="fr-FR" baseline="0" dirty="0" err="1" smtClean="0"/>
                        <a:t>redditi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(-)</a:t>
                      </a:r>
                      <a:endParaRPr lang="fr-FR" dirty="0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Beni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(-)</a:t>
                      </a:r>
                      <a:endParaRPr lang="fr-FR" dirty="0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Servizi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(-)</a:t>
                      </a:r>
                      <a:endParaRPr lang="fr-FR" dirty="0"/>
                    </a:p>
                  </a:txBody>
                  <a:tcPr/>
                </a:tc>
              </a:tr>
              <a:tr h="6453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Redditi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pagati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sulle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negli</a:t>
                      </a:r>
                      <a:r>
                        <a:rPr lang="fr-FR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(-)</a:t>
                      </a:r>
                      <a:endParaRPr lang="fr-FR" dirty="0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538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Trasferimenti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unilaterali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netti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 o -)</a:t>
                      </a:r>
                      <a:endParaRPr lang="fr-FR" dirty="0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Donazioni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governo</a:t>
                      </a:r>
                      <a:r>
                        <a:rPr lang="fr-FR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 o -)</a:t>
                      </a:r>
                      <a:endParaRPr lang="fr-FR" dirty="0"/>
                    </a:p>
                  </a:txBody>
                  <a:tcPr/>
                </a:tc>
              </a:tr>
              <a:tr h="6453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Pensioni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del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governo</a:t>
                      </a:r>
                      <a:r>
                        <a:rPr lang="fr-FR" baseline="0" dirty="0" smtClean="0"/>
                        <a:t> USA e </a:t>
                      </a:r>
                      <a:r>
                        <a:rPr lang="fr-FR" baseline="0" dirty="0" err="1" smtClean="0"/>
                        <a:t>altri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trasferimenti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 o -)</a:t>
                      </a:r>
                      <a:endParaRPr lang="fr-FR" dirty="0"/>
                    </a:p>
                  </a:txBody>
                  <a:tcPr/>
                </a:tc>
              </a:tr>
              <a:tr h="4889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Rimesse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privati</a:t>
                      </a:r>
                      <a:r>
                        <a:rPr lang="fr-FR" baseline="0" dirty="0" smtClean="0"/>
                        <a:t> e </a:t>
                      </a:r>
                      <a:r>
                        <a:rPr lang="fr-FR" baseline="0" dirty="0" err="1" smtClean="0"/>
                        <a:t>altri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trasferimenti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 o -)</a:t>
                      </a:r>
                      <a:endParaRPr lang="fr-FR" dirty="0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8791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Saldo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netto</a:t>
                      </a:r>
                      <a:r>
                        <a:rPr lang="fr-FR" baseline="0" dirty="0" smtClean="0"/>
                        <a:t> delle partite </a:t>
                      </a:r>
                      <a:r>
                        <a:rPr lang="fr-FR" baseline="0" dirty="0" err="1" smtClean="0"/>
                        <a:t>correnti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(+ o -)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12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redatta</a:t>
            </a:r>
            <a:r>
              <a:rPr lang="fr-FR" dirty="0" smtClean="0"/>
              <a:t> </a:t>
            </a:r>
            <a:r>
              <a:rPr lang="fr-FR" dirty="0" err="1" smtClean="0"/>
              <a:t>secondo</a:t>
            </a:r>
            <a:r>
              <a:rPr lang="fr-FR" dirty="0" smtClean="0"/>
              <a:t> il </a:t>
            </a:r>
            <a:r>
              <a:rPr lang="fr-FR" dirty="0" err="1" smtClean="0"/>
              <a:t>metodo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contabilità</a:t>
            </a:r>
            <a:r>
              <a:rPr lang="fr-FR" dirty="0" smtClean="0"/>
              <a:t> in partita </a:t>
            </a:r>
            <a:r>
              <a:rPr lang="fr-FR" dirty="0" err="1" smtClean="0"/>
              <a:t>doppia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sono </a:t>
            </a:r>
            <a:r>
              <a:rPr lang="fr-FR" dirty="0" err="1" smtClean="0"/>
              <a:t>cassificate</a:t>
            </a:r>
            <a:r>
              <a:rPr lang="fr-FR" dirty="0" smtClean="0"/>
              <a:t> come </a:t>
            </a:r>
            <a:r>
              <a:rPr lang="fr-FR" dirty="0" err="1" smtClean="0"/>
              <a:t>crediti</a:t>
            </a:r>
            <a:r>
              <a:rPr lang="fr-FR" dirty="0" smtClean="0"/>
              <a:t> o </a:t>
            </a:r>
            <a:r>
              <a:rPr lang="fr-FR" dirty="0" err="1" smtClean="0"/>
              <a:t>debiti</a:t>
            </a:r>
            <a:r>
              <a:rPr lang="fr-FR" dirty="0" smtClean="0"/>
              <a:t>. Le </a:t>
            </a:r>
            <a:r>
              <a:rPr lang="fr-FR" dirty="0" err="1" smtClean="0"/>
              <a:t>transazioni</a:t>
            </a:r>
            <a:r>
              <a:rPr lang="fr-FR" dirty="0" smtClean="0"/>
              <a:t> a </a:t>
            </a:r>
            <a:r>
              <a:rPr lang="fr-FR" dirty="0" err="1" smtClean="0"/>
              <a:t>credito</a:t>
            </a:r>
            <a:r>
              <a:rPr lang="fr-FR" dirty="0" smtClean="0"/>
              <a:t> sono quelle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costituiscono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 da parte di </a:t>
            </a:r>
            <a:r>
              <a:rPr lang="fr-FR" dirty="0" err="1" smtClean="0"/>
              <a:t>soggetti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. Le </a:t>
            </a:r>
            <a:r>
              <a:rPr lang="fr-FR" dirty="0" err="1" smtClean="0"/>
              <a:t>transazioni</a:t>
            </a:r>
            <a:r>
              <a:rPr lang="fr-FR" dirty="0" smtClean="0"/>
              <a:t> a </a:t>
            </a:r>
            <a:r>
              <a:rPr lang="fr-FR" dirty="0" err="1" smtClean="0"/>
              <a:t>debito</a:t>
            </a:r>
            <a:r>
              <a:rPr lang="fr-FR" dirty="0" smtClean="0"/>
              <a:t> sono quelle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comportano</a:t>
            </a:r>
            <a:r>
              <a:rPr lang="fr-FR" dirty="0" smtClean="0"/>
              <a:t> </a:t>
            </a:r>
            <a:r>
              <a:rPr lang="fr-FR" dirty="0" err="1" smtClean="0"/>
              <a:t>invece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 a </a:t>
            </a:r>
            <a:r>
              <a:rPr lang="fr-FR" dirty="0" err="1" smtClean="0"/>
              <a:t>soggetti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transazioni</a:t>
            </a:r>
            <a:r>
              <a:rPr lang="fr-FR" dirty="0" smtClean="0"/>
              <a:t> a </a:t>
            </a:r>
            <a:r>
              <a:rPr lang="fr-FR" dirty="0" err="1" smtClean="0"/>
              <a:t>credito</a:t>
            </a:r>
            <a:r>
              <a:rPr lang="fr-FR" dirty="0" smtClean="0"/>
              <a:t> sono </a:t>
            </a:r>
            <a:r>
              <a:rPr lang="fr-FR" dirty="0" err="1" smtClean="0"/>
              <a:t>riportate</a:t>
            </a:r>
            <a:r>
              <a:rPr lang="fr-FR" dirty="0" smtClean="0"/>
              <a:t>  con segno </a:t>
            </a:r>
            <a:r>
              <a:rPr lang="fr-FR" dirty="0" err="1" smtClean="0"/>
              <a:t>positivo</a:t>
            </a:r>
            <a:r>
              <a:rPr lang="fr-FR" dirty="0" smtClean="0"/>
              <a:t>, quelle a </a:t>
            </a:r>
            <a:r>
              <a:rPr lang="fr-FR" dirty="0" err="1" smtClean="0"/>
              <a:t>debito</a:t>
            </a:r>
            <a:r>
              <a:rPr lang="fr-FR" dirty="0" smtClean="0"/>
              <a:t> con segno </a:t>
            </a:r>
            <a:r>
              <a:rPr lang="fr-FR" dirty="0" err="1" smtClean="0"/>
              <a:t>negativo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3252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/>
              <a:t>Si </a:t>
            </a:r>
            <a:r>
              <a:rPr lang="fr-FR" dirty="0" err="1"/>
              <a:t>noti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tutte le </a:t>
            </a:r>
            <a:r>
              <a:rPr lang="fr-FR" dirty="0" err="1"/>
              <a:t>voci</a:t>
            </a:r>
            <a:r>
              <a:rPr lang="fr-FR" dirty="0"/>
              <a:t> incluse fra le </a:t>
            </a:r>
            <a:r>
              <a:rPr lang="fr-FR" dirty="0" err="1"/>
              <a:t>esportazioni</a:t>
            </a:r>
            <a:r>
              <a:rPr lang="fr-FR" dirty="0"/>
              <a:t> di </a:t>
            </a:r>
            <a:r>
              <a:rPr lang="fr-FR" dirty="0" err="1"/>
              <a:t>beni</a:t>
            </a:r>
            <a:r>
              <a:rPr lang="fr-FR" dirty="0"/>
              <a:t>, </a:t>
            </a:r>
            <a:r>
              <a:rPr lang="fr-FR" dirty="0" err="1"/>
              <a:t>servizi</a:t>
            </a:r>
            <a:r>
              <a:rPr lang="fr-FR" dirty="0"/>
              <a:t> e </a:t>
            </a:r>
            <a:r>
              <a:rPr lang="fr-FR" dirty="0" err="1"/>
              <a:t>redditi</a:t>
            </a:r>
            <a:r>
              <a:rPr lang="fr-FR" dirty="0"/>
              <a:t> sono </a:t>
            </a:r>
            <a:r>
              <a:rPr lang="fr-FR" dirty="0" err="1"/>
              <a:t>ovviamente</a:t>
            </a:r>
            <a:r>
              <a:rPr lang="fr-FR" dirty="0"/>
              <a:t> </a:t>
            </a:r>
            <a:r>
              <a:rPr lang="fr-FR" dirty="0" err="1"/>
              <a:t>registrate</a:t>
            </a:r>
            <a:r>
              <a:rPr lang="fr-FR" dirty="0"/>
              <a:t> col segno +, </a:t>
            </a:r>
            <a:r>
              <a:rPr lang="fr-FR" dirty="0" err="1"/>
              <a:t>mentre</a:t>
            </a:r>
            <a:r>
              <a:rPr lang="fr-FR" dirty="0"/>
              <a:t> tutte le </a:t>
            </a:r>
            <a:r>
              <a:rPr lang="fr-FR" dirty="0" err="1"/>
              <a:t>voci</a:t>
            </a:r>
            <a:r>
              <a:rPr lang="fr-FR" dirty="0"/>
              <a:t> incluse fra le </a:t>
            </a:r>
            <a:r>
              <a:rPr lang="fr-FR" dirty="0" err="1"/>
              <a:t>importazioni</a:t>
            </a:r>
            <a:r>
              <a:rPr lang="fr-FR" dirty="0"/>
              <a:t> di </a:t>
            </a:r>
            <a:r>
              <a:rPr lang="fr-FR" dirty="0" err="1"/>
              <a:t>beni</a:t>
            </a:r>
            <a:r>
              <a:rPr lang="fr-FR" dirty="0"/>
              <a:t>, </a:t>
            </a:r>
            <a:r>
              <a:rPr lang="fr-FR" dirty="0" err="1"/>
              <a:t>servizi</a:t>
            </a:r>
            <a:r>
              <a:rPr lang="fr-FR" dirty="0"/>
              <a:t> e </a:t>
            </a:r>
            <a:r>
              <a:rPr lang="fr-FR" dirty="0" err="1"/>
              <a:t>redditi</a:t>
            </a:r>
            <a:r>
              <a:rPr lang="fr-FR" dirty="0"/>
              <a:t> sono </a:t>
            </a:r>
            <a:r>
              <a:rPr lang="fr-FR" dirty="0" err="1"/>
              <a:t>ovviamente</a:t>
            </a:r>
            <a:r>
              <a:rPr lang="fr-FR" dirty="0"/>
              <a:t> </a:t>
            </a:r>
            <a:r>
              <a:rPr lang="fr-FR" dirty="0" err="1"/>
              <a:t>registrate</a:t>
            </a:r>
            <a:r>
              <a:rPr lang="fr-FR" dirty="0"/>
              <a:t> col segno -. </a:t>
            </a:r>
            <a:r>
              <a:rPr lang="fr-FR" dirty="0" err="1"/>
              <a:t>Invece</a:t>
            </a:r>
            <a:r>
              <a:rPr lang="fr-FR" dirty="0"/>
              <a:t> le </a:t>
            </a:r>
            <a:r>
              <a:rPr lang="fr-FR" dirty="0" err="1"/>
              <a:t>voci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compongono</a:t>
            </a:r>
            <a:r>
              <a:rPr lang="fr-FR" dirty="0"/>
              <a:t> i </a:t>
            </a:r>
            <a:r>
              <a:rPr lang="fr-FR" dirty="0" err="1"/>
              <a:t>trasferimenti</a:t>
            </a:r>
            <a:r>
              <a:rPr lang="fr-FR" dirty="0"/>
              <a:t> </a:t>
            </a:r>
            <a:r>
              <a:rPr lang="fr-FR" dirty="0" err="1"/>
              <a:t>unilaterali</a:t>
            </a:r>
            <a:r>
              <a:rPr lang="fr-FR" dirty="0"/>
              <a:t> </a:t>
            </a:r>
            <a:r>
              <a:rPr lang="fr-FR" dirty="0" err="1"/>
              <a:t>netti</a:t>
            </a:r>
            <a:r>
              <a:rPr lang="fr-FR" dirty="0"/>
              <a:t> </a:t>
            </a:r>
            <a:r>
              <a:rPr lang="fr-FR" dirty="0" err="1"/>
              <a:t>rappresentano</a:t>
            </a:r>
            <a:r>
              <a:rPr lang="fr-FR" dirty="0"/>
              <a:t> un </a:t>
            </a:r>
            <a:r>
              <a:rPr lang="fr-FR" dirty="0" err="1"/>
              <a:t>saldo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/>
              <a:t>essere</a:t>
            </a:r>
            <a:r>
              <a:rPr lang="fr-FR" dirty="0"/>
              <a:t> </a:t>
            </a:r>
            <a:r>
              <a:rPr lang="fr-FR" dirty="0" err="1"/>
              <a:t>sia</a:t>
            </a:r>
            <a:r>
              <a:rPr lang="fr-FR" dirty="0"/>
              <a:t> </a:t>
            </a:r>
            <a:r>
              <a:rPr lang="fr-FR" dirty="0" err="1"/>
              <a:t>positivo</a:t>
            </a:r>
            <a:r>
              <a:rPr lang="fr-FR" dirty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/>
              <a:t>negativo</a:t>
            </a:r>
            <a:endParaRPr lang="fr-FR" dirty="0"/>
          </a:p>
          <a:p>
            <a:pPr algn="just"/>
            <a:r>
              <a:rPr lang="fr-FR" dirty="0" err="1"/>
              <a:t>Abbiamo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il </a:t>
            </a:r>
            <a:r>
              <a:rPr lang="fr-FR" dirty="0" smtClean="0"/>
              <a:t>«</a:t>
            </a:r>
            <a:r>
              <a:rPr lang="fr-FR" b="1" dirty="0" err="1" smtClean="0"/>
              <a:t>conto</a:t>
            </a:r>
            <a:r>
              <a:rPr lang="fr-FR" b="1" dirty="0" smtClean="0"/>
              <a:t> </a:t>
            </a:r>
            <a:r>
              <a:rPr lang="fr-FR" b="1" dirty="0"/>
              <a:t>delle partite </a:t>
            </a:r>
            <a:r>
              <a:rPr lang="fr-FR" b="1" dirty="0" err="1" smtClean="0"/>
              <a:t>correnti</a:t>
            </a:r>
            <a:r>
              <a:rPr lang="fr-FR" dirty="0" smtClean="0"/>
              <a:t>» </a:t>
            </a:r>
            <a:r>
              <a:rPr lang="fr-FR" dirty="0" err="1"/>
              <a:t>include</a:t>
            </a:r>
            <a:r>
              <a:rPr lang="fr-FR" dirty="0"/>
              <a:t> tutti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acquisti</a:t>
            </a:r>
            <a:r>
              <a:rPr lang="fr-FR" dirty="0"/>
              <a:t> e le </a:t>
            </a:r>
            <a:r>
              <a:rPr lang="fr-FR" dirty="0" err="1"/>
              <a:t>vendite</a:t>
            </a:r>
            <a:r>
              <a:rPr lang="fr-FR" dirty="0"/>
              <a:t>  di </a:t>
            </a:r>
            <a:r>
              <a:rPr lang="fr-FR" dirty="0" err="1"/>
              <a:t>beni</a:t>
            </a:r>
            <a:r>
              <a:rPr lang="fr-FR" dirty="0"/>
              <a:t>, </a:t>
            </a:r>
            <a:r>
              <a:rPr lang="fr-FR" dirty="0" err="1"/>
              <a:t>servizi</a:t>
            </a:r>
            <a:r>
              <a:rPr lang="fr-FR" dirty="0"/>
              <a:t>, i </a:t>
            </a:r>
            <a:r>
              <a:rPr lang="fr-FR" dirty="0" err="1"/>
              <a:t>redditi</a:t>
            </a:r>
            <a:r>
              <a:rPr lang="fr-FR" dirty="0"/>
              <a:t> su </a:t>
            </a:r>
            <a:r>
              <a:rPr lang="fr-FR" dirty="0" err="1"/>
              <a:t>investimenti</a:t>
            </a:r>
            <a:r>
              <a:rPr lang="fr-FR" dirty="0"/>
              <a:t> e i </a:t>
            </a:r>
            <a:r>
              <a:rPr lang="fr-FR" dirty="0" err="1"/>
              <a:t>trasferimenti</a:t>
            </a:r>
            <a:r>
              <a:rPr lang="fr-FR" dirty="0"/>
              <a:t> </a:t>
            </a:r>
            <a:r>
              <a:rPr lang="fr-FR" dirty="0" err="1"/>
              <a:t>unilaterali</a:t>
            </a:r>
            <a:r>
              <a:rPr lang="fr-FR" dirty="0"/>
              <a:t> </a:t>
            </a:r>
            <a:r>
              <a:rPr lang="fr-FR" dirty="0" err="1"/>
              <a:t>effettuati</a:t>
            </a:r>
            <a:r>
              <a:rPr lang="fr-FR" dirty="0"/>
              <a:t> in un </a:t>
            </a:r>
            <a:r>
              <a:rPr lang="fr-FR" dirty="0" err="1"/>
              <a:t>certo</a:t>
            </a:r>
            <a:r>
              <a:rPr lang="fr-FR" dirty="0"/>
              <a:t> </a:t>
            </a:r>
            <a:r>
              <a:rPr lang="fr-FR" dirty="0" err="1" smtClean="0"/>
              <a:t>periodo</a:t>
            </a:r>
            <a:r>
              <a:rPr lang="fr-FR" dirty="0" smtClean="0"/>
              <a:t> </a:t>
            </a:r>
            <a:r>
              <a:rPr lang="fr-FR" dirty="0"/>
              <a:t>(di </a:t>
            </a:r>
            <a:r>
              <a:rPr lang="fr-FR" dirty="0" err="1"/>
              <a:t>solito</a:t>
            </a:r>
            <a:r>
              <a:rPr lang="fr-FR" dirty="0"/>
              <a:t> un </a:t>
            </a:r>
            <a:r>
              <a:rPr lang="fr-FR" dirty="0" err="1"/>
              <a:t>anno</a:t>
            </a:r>
            <a:r>
              <a:rPr lang="fr-FR" dirty="0"/>
              <a:t> </a:t>
            </a:r>
            <a:r>
              <a:rPr lang="fr-FR" dirty="0" err="1"/>
              <a:t>solare</a:t>
            </a:r>
            <a:r>
              <a:rPr lang="fr-FR" dirty="0"/>
              <a:t>)</a:t>
            </a:r>
          </a:p>
          <a:p>
            <a:pPr algn="just"/>
            <a:r>
              <a:rPr lang="fr-FR" dirty="0"/>
              <a:t>Un </a:t>
            </a:r>
            <a:r>
              <a:rPr lang="fr-FR" dirty="0" smtClean="0"/>
              <a:t>«</a:t>
            </a:r>
            <a:r>
              <a:rPr lang="fr-FR" b="1" dirty="0" smtClean="0"/>
              <a:t>surplus</a:t>
            </a:r>
            <a:r>
              <a:rPr lang="fr-FR" dirty="0" smtClean="0"/>
              <a:t>»  o «</a:t>
            </a:r>
            <a:r>
              <a:rPr lang="fr-FR" b="1" dirty="0" err="1" smtClean="0"/>
              <a:t>avanzo</a:t>
            </a:r>
            <a:r>
              <a:rPr lang="fr-FR" dirty="0" smtClean="0"/>
              <a:t>»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/>
              <a:t>conto</a:t>
            </a:r>
            <a:r>
              <a:rPr lang="fr-FR" dirty="0"/>
              <a:t> delle partite </a:t>
            </a:r>
            <a:r>
              <a:rPr lang="fr-FR" dirty="0" err="1"/>
              <a:t>correnti</a:t>
            </a:r>
            <a:r>
              <a:rPr lang="fr-FR" dirty="0"/>
              <a:t> </a:t>
            </a:r>
            <a:r>
              <a:rPr lang="fr-FR" dirty="0" err="1"/>
              <a:t>stimola</a:t>
            </a:r>
            <a:r>
              <a:rPr lang="fr-FR" dirty="0"/>
              <a:t> la </a:t>
            </a:r>
            <a:r>
              <a:rPr lang="fr-FR" dirty="0" err="1"/>
              <a:t>produzione</a:t>
            </a:r>
            <a:r>
              <a:rPr lang="fr-FR" dirty="0"/>
              <a:t> interna e l’</a:t>
            </a:r>
            <a:r>
              <a:rPr lang="fr-FR" dirty="0" err="1"/>
              <a:t>occupazione</a:t>
            </a:r>
            <a:r>
              <a:rPr lang="fr-FR" dirty="0"/>
              <a:t>, </a:t>
            </a:r>
            <a:r>
              <a:rPr lang="fr-FR" dirty="0" err="1"/>
              <a:t>mentre</a:t>
            </a:r>
            <a:r>
              <a:rPr lang="fr-FR" dirty="0"/>
              <a:t> un </a:t>
            </a:r>
            <a:r>
              <a:rPr lang="fr-FR" dirty="0" smtClean="0"/>
              <a:t>«</a:t>
            </a:r>
            <a:r>
              <a:rPr lang="fr-FR" b="1" dirty="0" err="1" smtClean="0"/>
              <a:t>deficit</a:t>
            </a:r>
            <a:r>
              <a:rPr lang="fr-FR" dirty="0" smtClean="0"/>
              <a:t>» o «</a:t>
            </a:r>
            <a:r>
              <a:rPr lang="fr-FR" b="1" dirty="0" err="1" smtClean="0"/>
              <a:t>disavanzo</a:t>
            </a:r>
            <a:r>
              <a:rPr lang="fr-FR" dirty="0" smtClean="0"/>
              <a:t>»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delle partite </a:t>
            </a:r>
            <a:r>
              <a:rPr lang="fr-FR" dirty="0" err="1"/>
              <a:t>correnti</a:t>
            </a:r>
            <a:r>
              <a:rPr lang="fr-FR" dirty="0"/>
              <a:t> </a:t>
            </a:r>
            <a:r>
              <a:rPr lang="fr-FR" dirty="0" err="1"/>
              <a:t>deprime</a:t>
            </a:r>
            <a:r>
              <a:rPr lang="fr-FR" dirty="0"/>
              <a:t> la </a:t>
            </a:r>
            <a:r>
              <a:rPr lang="fr-FR" dirty="0" err="1"/>
              <a:t>produzione</a:t>
            </a:r>
            <a:r>
              <a:rPr lang="fr-FR" dirty="0"/>
              <a:t>, il </a:t>
            </a:r>
            <a:r>
              <a:rPr lang="fr-FR" dirty="0" err="1"/>
              <a:t>reddito</a:t>
            </a:r>
            <a:r>
              <a:rPr lang="fr-FR" dirty="0"/>
              <a:t> e l’</a:t>
            </a:r>
            <a:r>
              <a:rPr lang="fr-FR" dirty="0" err="1"/>
              <a:t>occupazione</a:t>
            </a:r>
            <a:r>
              <a:rPr lang="fr-FR" dirty="0"/>
              <a:t>, come </a:t>
            </a:r>
            <a:r>
              <a:rPr lang="fr-FR" dirty="0" err="1"/>
              <a:t>vedremo</a:t>
            </a:r>
            <a:r>
              <a:rPr lang="fr-FR" dirty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 smtClean="0"/>
              <a:t>seguito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2041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vediamo</a:t>
            </a:r>
            <a:r>
              <a:rPr lang="fr-FR" dirty="0" smtClean="0"/>
              <a:t> la parte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registra i </a:t>
            </a:r>
            <a:r>
              <a:rPr lang="fr-FR" dirty="0" err="1" smtClean="0"/>
              <a:t>movimenti</a:t>
            </a:r>
            <a:r>
              <a:rPr lang="fr-FR" dirty="0" smtClean="0"/>
              <a:t> di capitale. </a:t>
            </a:r>
            <a:r>
              <a:rPr lang="fr-FR" dirty="0" err="1" smtClean="0"/>
              <a:t>Essa</a:t>
            </a:r>
            <a:r>
              <a:rPr lang="fr-FR" dirty="0" smtClean="0"/>
              <a:t> </a:t>
            </a:r>
            <a:r>
              <a:rPr lang="fr-FR" dirty="0" err="1" smtClean="0"/>
              <a:t>misura</a:t>
            </a:r>
            <a:r>
              <a:rPr lang="fr-FR" dirty="0" smtClean="0"/>
              <a:t> la </a:t>
            </a:r>
            <a:r>
              <a:rPr lang="fr-FR" dirty="0" err="1" smtClean="0"/>
              <a:t>variazione</a:t>
            </a:r>
            <a:r>
              <a:rPr lang="fr-FR" dirty="0" smtClean="0"/>
              <a:t> </a:t>
            </a:r>
            <a:r>
              <a:rPr lang="fr-FR" dirty="0" err="1" smtClean="0"/>
              <a:t>nello</a:t>
            </a:r>
            <a:r>
              <a:rPr lang="fr-FR" dirty="0" smtClean="0"/>
              <a:t> stock di tutte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finanziarie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non </a:t>
            </a:r>
            <a:r>
              <a:rPr lang="fr-FR" dirty="0" err="1" smtClean="0"/>
              <a:t>siano</a:t>
            </a:r>
            <a:r>
              <a:rPr lang="fr-FR" dirty="0" smtClean="0"/>
              <a:t>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ufficiali</a:t>
            </a:r>
            <a:r>
              <a:rPr lang="fr-FR" dirty="0" smtClean="0"/>
              <a:t>. </a:t>
            </a:r>
            <a:r>
              <a:rPr lang="fr-FR" dirty="0" err="1" smtClean="0"/>
              <a:t>Infatti</a:t>
            </a:r>
            <a:r>
              <a:rPr lang="fr-FR" dirty="0" smtClean="0"/>
              <a:t> </a:t>
            </a:r>
            <a:r>
              <a:rPr lang="fr-FR" dirty="0" err="1" smtClean="0"/>
              <a:t>queste</a:t>
            </a:r>
            <a:r>
              <a:rPr lang="fr-FR" dirty="0" smtClean="0"/>
              <a:t> ultime </a:t>
            </a:r>
            <a:r>
              <a:rPr lang="fr-FR" dirty="0" err="1" smtClean="0"/>
              <a:t>riflettono</a:t>
            </a:r>
            <a:r>
              <a:rPr lang="fr-FR" dirty="0" smtClean="0"/>
              <a:t> più la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governo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le </a:t>
            </a:r>
            <a:r>
              <a:rPr lang="fr-FR" dirty="0" err="1" smtClean="0"/>
              <a:t>forze</a:t>
            </a:r>
            <a:r>
              <a:rPr lang="fr-FR" dirty="0" smtClean="0"/>
              <a:t> di </a:t>
            </a:r>
            <a:r>
              <a:rPr lang="fr-FR" dirty="0" err="1" smtClean="0"/>
              <a:t>mercato</a:t>
            </a:r>
            <a:endParaRPr lang="fr-FR" dirty="0" smtClean="0"/>
          </a:p>
          <a:p>
            <a:pPr algn="just"/>
            <a:r>
              <a:rPr lang="fr-FR" dirty="0" err="1" smtClean="0"/>
              <a:t>Iniziamo</a:t>
            </a:r>
            <a:r>
              <a:rPr lang="fr-FR" dirty="0" smtClean="0"/>
              <a:t> con la </a:t>
            </a:r>
            <a:r>
              <a:rPr lang="fr-FR" dirty="0" err="1" smtClean="0"/>
              <a:t>registrazione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, nette (</a:t>
            </a:r>
            <a:r>
              <a:rPr lang="fr-FR" dirty="0" err="1" smtClean="0"/>
              <a:t>aumento</a:t>
            </a:r>
            <a:r>
              <a:rPr lang="fr-FR" dirty="0" smtClean="0"/>
              <a:t>, </a:t>
            </a:r>
            <a:r>
              <a:rPr lang="fr-FR" dirty="0" err="1" smtClean="0"/>
              <a:t>flusso</a:t>
            </a:r>
            <a:r>
              <a:rPr lang="fr-FR" dirty="0" smtClean="0"/>
              <a:t> di capitale in </a:t>
            </a:r>
            <a:r>
              <a:rPr lang="fr-FR" dirty="0" err="1" smtClean="0"/>
              <a:t>uscita</a:t>
            </a:r>
            <a:r>
              <a:rPr lang="fr-FR" dirty="0" smtClean="0"/>
              <a:t>, segno -). Ma se vi è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, </a:t>
            </a:r>
            <a:r>
              <a:rPr lang="fr-FR" dirty="0" err="1" smtClean="0"/>
              <a:t>allora</a:t>
            </a:r>
            <a:r>
              <a:rPr lang="fr-FR" dirty="0" smtClean="0"/>
              <a:t> il segno </a:t>
            </a:r>
            <a:r>
              <a:rPr lang="fr-FR" dirty="0" err="1" smtClean="0"/>
              <a:t>sarà</a:t>
            </a:r>
            <a:r>
              <a:rPr lang="fr-FR" dirty="0" smtClean="0"/>
              <a:t> +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930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979408"/>
              </p:ext>
            </p:extLst>
          </p:nvPr>
        </p:nvGraphicFramePr>
        <p:xfrm>
          <a:off x="457200" y="1600200"/>
          <a:ext cx="8229600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Voce principale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Sub</a:t>
                      </a:r>
                      <a:r>
                        <a:rPr lang="fr-FR" dirty="0" smtClean="0"/>
                        <a:t>-voce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Sub</a:t>
                      </a:r>
                      <a:r>
                        <a:rPr lang="fr-FR" dirty="0" smtClean="0"/>
                        <a:t>-</a:t>
                      </a:r>
                      <a:r>
                        <a:rPr lang="fr-FR" dirty="0" err="1" smtClean="0"/>
                        <a:t>sub</a:t>
                      </a:r>
                      <a:r>
                        <a:rPr lang="fr-FR" dirty="0" smtClean="0"/>
                        <a:t>-voce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Importo</a:t>
                      </a:r>
                      <a:r>
                        <a:rPr lang="fr-FR" dirty="0" smtClean="0"/>
                        <a:t> in </a:t>
                      </a:r>
                      <a:r>
                        <a:rPr lang="fr-FR" dirty="0" err="1" smtClean="0"/>
                        <a:t>dollari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degli</a:t>
                      </a:r>
                      <a:r>
                        <a:rPr lang="fr-FR" dirty="0" smtClean="0"/>
                        <a:t> USA </a:t>
                      </a:r>
                      <a:r>
                        <a:rPr lang="fr-FR" dirty="0" err="1" smtClean="0"/>
                        <a:t>all’estero</a:t>
                      </a:r>
                      <a:r>
                        <a:rPr lang="fr-FR" dirty="0" smtClean="0"/>
                        <a:t> (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flusso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capitali</a:t>
                      </a:r>
                      <a:r>
                        <a:rPr lang="fr-FR" dirty="0" smtClean="0"/>
                        <a:t> in </a:t>
                      </a:r>
                      <a:r>
                        <a:rPr lang="fr-FR" dirty="0" err="1" smtClean="0"/>
                        <a:t>uscita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governo</a:t>
                      </a:r>
                      <a:r>
                        <a:rPr lang="fr-FR" dirty="0" smtClean="0"/>
                        <a:t> USA, diverse dalle </a:t>
                      </a:r>
                      <a:r>
                        <a:rPr lang="fr-FR" dirty="0" err="1" smtClean="0"/>
                        <a:t>riserve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ufficiali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private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degli</a:t>
                      </a:r>
                      <a:r>
                        <a:rPr lang="fr-FR" dirty="0" smtClean="0"/>
                        <a:t> USA, nette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</a:t>
                      </a:r>
                      <a:r>
                        <a:rPr lang="fr-FR" baseline="0" dirty="0" smtClean="0"/>
                        <a:t>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Investimenti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diretti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Titoli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non </a:t>
                      </a:r>
                      <a:r>
                        <a:rPr lang="fr-FR" dirty="0" err="1" smtClean="0"/>
                        <a:t>bancarie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bancarie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2139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/>
              <a:t>Va </a:t>
            </a:r>
            <a:r>
              <a:rPr lang="fr-FR" dirty="0" err="1" smtClean="0"/>
              <a:t>notato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le </a:t>
            </a:r>
            <a:r>
              <a:rPr lang="fr-FR" dirty="0" err="1" smtClean="0"/>
              <a:t>voci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appaiono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coinvolge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apparire</a:t>
            </a:r>
            <a:r>
              <a:rPr lang="fr-FR" dirty="0" smtClean="0"/>
              <a:t> col segno – (se vi è un </a:t>
            </a:r>
            <a:r>
              <a:rPr lang="fr-FR" dirty="0" err="1" smtClean="0"/>
              <a:t>aumento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) o col segno + (se vi è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diminuzione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)</a:t>
            </a:r>
          </a:p>
          <a:p>
            <a:pPr algn="just"/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vediamo</a:t>
            </a:r>
            <a:r>
              <a:rPr lang="fr-FR" dirty="0" smtClean="0"/>
              <a:t> come si registra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USA, o </a:t>
            </a:r>
            <a:r>
              <a:rPr lang="fr-FR" dirty="0" err="1" smtClean="0"/>
              <a:t>meglio</a:t>
            </a:r>
            <a:r>
              <a:rPr lang="fr-FR" dirty="0" smtClean="0"/>
              <a:t> le </a:t>
            </a:r>
            <a:r>
              <a:rPr lang="fr-FR" dirty="0" err="1" smtClean="0"/>
              <a:t>variazioni</a:t>
            </a:r>
            <a:r>
              <a:rPr lang="fr-FR" dirty="0" smtClean="0"/>
              <a:t> nette delle </a:t>
            </a:r>
            <a:r>
              <a:rPr lang="fr-FR" dirty="0" err="1" smtClean="0"/>
              <a:t>attività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. In </a:t>
            </a:r>
            <a:r>
              <a:rPr lang="fr-FR" dirty="0" err="1" smtClean="0"/>
              <a:t>tal</a:t>
            </a:r>
            <a:r>
              <a:rPr lang="fr-FR" dirty="0" smtClean="0"/>
              <a:t> modo </a:t>
            </a:r>
            <a:r>
              <a:rPr lang="fr-FR" dirty="0" err="1" smtClean="0"/>
              <a:t>otteniamo</a:t>
            </a:r>
            <a:r>
              <a:rPr lang="fr-FR" dirty="0" smtClean="0"/>
              <a:t> il «</a:t>
            </a:r>
            <a:r>
              <a:rPr lang="fr-FR" b="1" dirty="0" err="1" smtClean="0"/>
              <a:t>saldo</a:t>
            </a:r>
            <a:r>
              <a:rPr lang="fr-FR" b="1" dirty="0" smtClean="0"/>
              <a:t> </a:t>
            </a:r>
            <a:r>
              <a:rPr lang="fr-FR" b="1" dirty="0" err="1" smtClean="0"/>
              <a:t>del</a:t>
            </a:r>
            <a:r>
              <a:rPr lang="fr-FR" b="1" dirty="0" smtClean="0"/>
              <a:t> </a:t>
            </a:r>
            <a:r>
              <a:rPr lang="fr-FR" b="1" dirty="0" err="1" smtClean="0"/>
              <a:t>conto</a:t>
            </a:r>
            <a:r>
              <a:rPr lang="fr-FR" b="1" dirty="0" smtClean="0"/>
              <a:t> dei </a:t>
            </a:r>
            <a:r>
              <a:rPr lang="fr-FR" b="1" dirty="0" err="1" smtClean="0"/>
              <a:t>movimenti</a:t>
            </a:r>
            <a:r>
              <a:rPr lang="fr-FR" b="1" dirty="0" smtClean="0"/>
              <a:t> di capitale</a:t>
            </a:r>
            <a:r>
              <a:rPr lang="fr-FR" dirty="0" smtClean="0"/>
              <a:t>»</a:t>
            </a:r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completata</a:t>
            </a:r>
            <a:r>
              <a:rPr lang="fr-FR" dirty="0" smtClean="0"/>
              <a:t> con la voce a </a:t>
            </a:r>
            <a:r>
              <a:rPr lang="fr-FR" dirty="0" err="1" smtClean="0"/>
              <a:t>credito</a:t>
            </a:r>
            <a:r>
              <a:rPr lang="fr-FR" dirty="0" smtClean="0"/>
              <a:t> o a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eventuale</a:t>
            </a:r>
            <a:r>
              <a:rPr lang="fr-FR" dirty="0" smtClean="0"/>
              <a:t> </a:t>
            </a:r>
            <a:r>
              <a:rPr lang="fr-FR" dirty="0" err="1" smtClean="0"/>
              <a:t>discrepanza</a:t>
            </a:r>
            <a:r>
              <a:rPr lang="fr-FR" dirty="0" smtClean="0"/>
              <a:t> </a:t>
            </a:r>
            <a:r>
              <a:rPr lang="fr-FR" dirty="0" err="1" smtClean="0"/>
              <a:t>statistica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come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visto</a:t>
            </a:r>
            <a:r>
              <a:rPr lang="fr-FR" dirty="0" smtClean="0"/>
              <a:t>, l’</a:t>
            </a:r>
            <a:r>
              <a:rPr lang="fr-FR" dirty="0" err="1" smtClean="0"/>
              <a:t>eventuale</a:t>
            </a:r>
            <a:r>
              <a:rPr lang="fr-FR" dirty="0" smtClean="0"/>
              <a:t> </a:t>
            </a:r>
            <a:r>
              <a:rPr lang="fr-FR" dirty="0" err="1" smtClean="0"/>
              <a:t>avanzo</a:t>
            </a:r>
            <a:r>
              <a:rPr lang="fr-FR" dirty="0" smtClean="0"/>
              <a:t> (</a:t>
            </a:r>
            <a:r>
              <a:rPr lang="fr-FR" dirty="0" err="1" smtClean="0"/>
              <a:t>disavanzo</a:t>
            </a:r>
            <a:r>
              <a:rPr lang="fr-FR" dirty="0" smtClean="0"/>
              <a:t>) </a:t>
            </a:r>
            <a:r>
              <a:rPr lang="fr-FR" dirty="0" err="1" smtClean="0"/>
              <a:t>della</a:t>
            </a:r>
            <a:r>
              <a:rPr lang="fr-FR" dirty="0" smtClean="0"/>
              <a:t> somma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con </a:t>
            </a:r>
            <a:r>
              <a:rPr lang="fr-FR" dirty="0" err="1" smtClean="0"/>
              <a:t>quello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compensato</a:t>
            </a:r>
            <a:r>
              <a:rPr lang="fr-FR" dirty="0" smtClean="0"/>
              <a:t> da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variazione</a:t>
            </a:r>
            <a:r>
              <a:rPr lang="fr-FR" dirty="0" smtClean="0"/>
              <a:t> positiva (</a:t>
            </a:r>
            <a:r>
              <a:rPr lang="fr-FR" dirty="0" err="1" smtClean="0"/>
              <a:t>negativa</a:t>
            </a:r>
            <a:r>
              <a:rPr lang="fr-FR" dirty="0" smtClean="0"/>
              <a:t>) </a:t>
            </a:r>
            <a:r>
              <a:rPr lang="fr-FR" dirty="0" err="1" smtClean="0"/>
              <a:t>equivalente</a:t>
            </a:r>
            <a:r>
              <a:rPr lang="fr-FR" dirty="0" smtClean="0"/>
              <a:t> delle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ufficiali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2327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31166"/>
              </p:ext>
            </p:extLst>
          </p:nvPr>
        </p:nvGraphicFramePr>
        <p:xfrm>
          <a:off x="179512" y="-315416"/>
          <a:ext cx="8229600" cy="669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Voce principale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Sub</a:t>
                      </a:r>
                      <a:r>
                        <a:rPr lang="fr-FR" dirty="0" smtClean="0"/>
                        <a:t>-voce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Sub</a:t>
                      </a:r>
                      <a:r>
                        <a:rPr lang="fr-FR" dirty="0" smtClean="0"/>
                        <a:t>-</a:t>
                      </a:r>
                      <a:r>
                        <a:rPr lang="fr-FR" dirty="0" err="1" smtClean="0"/>
                        <a:t>sub</a:t>
                      </a:r>
                      <a:r>
                        <a:rPr lang="fr-FR" dirty="0" smtClean="0"/>
                        <a:t>-voce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Importo</a:t>
                      </a:r>
                      <a:r>
                        <a:rPr lang="fr-FR" dirty="0" smtClean="0"/>
                        <a:t> in </a:t>
                      </a:r>
                      <a:r>
                        <a:rPr lang="fr-FR" dirty="0" err="1" smtClean="0"/>
                        <a:t>dollari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negli</a:t>
                      </a:r>
                      <a:r>
                        <a:rPr lang="fr-FR" dirty="0" smtClean="0"/>
                        <a:t> USA, nette (</a:t>
                      </a:r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flusso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capitali</a:t>
                      </a:r>
                      <a:r>
                        <a:rPr lang="fr-FR" dirty="0" smtClean="0"/>
                        <a:t> in </a:t>
                      </a:r>
                      <a:r>
                        <a:rPr lang="fr-FR" dirty="0" err="1" smtClean="0"/>
                        <a:t>entrata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segno -)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ufficiali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degli</a:t>
                      </a:r>
                      <a:r>
                        <a:rPr lang="fr-FR" dirty="0" smtClean="0"/>
                        <a:t> USA, nette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Altre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attività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estere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negli</a:t>
                      </a:r>
                      <a:r>
                        <a:rPr lang="fr-FR" dirty="0" smtClean="0"/>
                        <a:t> USA, nette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Investimenti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diretti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negli</a:t>
                      </a:r>
                      <a:r>
                        <a:rPr lang="fr-FR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Titoli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tesoro</a:t>
                      </a:r>
                      <a:r>
                        <a:rPr lang="fr-FR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Titoli</a:t>
                      </a:r>
                      <a:r>
                        <a:rPr lang="fr-FR" dirty="0" smtClean="0"/>
                        <a:t> USA </a:t>
                      </a:r>
                      <a:r>
                        <a:rPr lang="fr-FR" dirty="0" err="1" smtClean="0"/>
                        <a:t>diversi</a:t>
                      </a:r>
                      <a:r>
                        <a:rPr lang="fr-FR" dirty="0" smtClean="0"/>
                        <a:t> da </a:t>
                      </a:r>
                      <a:r>
                        <a:rPr lang="fr-FR" dirty="0" err="1" smtClean="0"/>
                        <a:t>quelli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tesoro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Circolante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degli</a:t>
                      </a:r>
                      <a:r>
                        <a:rPr lang="fr-FR" baseline="0" dirty="0" smtClean="0"/>
                        <a:t>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Passività</a:t>
                      </a:r>
                      <a:r>
                        <a:rPr lang="fr-FR" dirty="0" smtClean="0"/>
                        <a:t> non </a:t>
                      </a:r>
                      <a:r>
                        <a:rPr lang="fr-FR" dirty="0" err="1" smtClean="0"/>
                        <a:t>bancarie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Passività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bancarie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 o 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22361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/>
              <a:t>Va </a:t>
            </a:r>
            <a:r>
              <a:rPr lang="fr-FR" dirty="0" err="1"/>
              <a:t>notato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le </a:t>
            </a:r>
            <a:r>
              <a:rPr lang="fr-FR" dirty="0" err="1"/>
              <a:t>voci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appaiono</a:t>
            </a:r>
            <a:r>
              <a:rPr lang="fr-FR" dirty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dei </a:t>
            </a:r>
            <a:r>
              <a:rPr lang="fr-FR" dirty="0" err="1"/>
              <a:t>movimenti</a:t>
            </a:r>
            <a:r>
              <a:rPr lang="fr-FR" dirty="0"/>
              <a:t> di capitale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coinvolge</a:t>
            </a:r>
            <a:r>
              <a:rPr lang="fr-FR" dirty="0"/>
              <a:t> le </a:t>
            </a:r>
            <a:r>
              <a:rPr lang="fr-FR" dirty="0" err="1"/>
              <a:t>attività</a:t>
            </a:r>
            <a:r>
              <a:rPr lang="fr-FR" dirty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/>
              <a:t>USA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/>
              <a:t>apparire</a:t>
            </a:r>
            <a:r>
              <a:rPr lang="fr-FR" dirty="0"/>
              <a:t> col segno </a:t>
            </a:r>
            <a:r>
              <a:rPr lang="fr-FR" dirty="0" smtClean="0"/>
              <a:t>+ </a:t>
            </a:r>
            <a:r>
              <a:rPr lang="fr-FR" dirty="0"/>
              <a:t>(se vi è un </a:t>
            </a:r>
            <a:r>
              <a:rPr lang="fr-FR" dirty="0" err="1"/>
              <a:t>aumento</a:t>
            </a:r>
            <a:r>
              <a:rPr lang="fr-FR" dirty="0"/>
              <a:t> delle </a:t>
            </a:r>
            <a:r>
              <a:rPr lang="fr-FR" dirty="0" err="1"/>
              <a:t>attività</a:t>
            </a:r>
            <a:r>
              <a:rPr lang="fr-FR" dirty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/>
              <a:t>n</a:t>
            </a:r>
            <a:r>
              <a:rPr lang="fr-FR" dirty="0" err="1" smtClean="0"/>
              <a:t>egli</a:t>
            </a:r>
            <a:r>
              <a:rPr lang="fr-FR" dirty="0" smtClean="0"/>
              <a:t> USA) </a:t>
            </a:r>
            <a:r>
              <a:rPr lang="fr-FR" dirty="0"/>
              <a:t>o col segno </a:t>
            </a:r>
            <a:r>
              <a:rPr lang="fr-FR" dirty="0" smtClean="0"/>
              <a:t>- </a:t>
            </a:r>
            <a:r>
              <a:rPr lang="fr-FR" dirty="0"/>
              <a:t>(se vi è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diminuzione</a:t>
            </a:r>
            <a:r>
              <a:rPr lang="fr-FR" dirty="0"/>
              <a:t> delle </a:t>
            </a:r>
            <a:r>
              <a:rPr lang="fr-FR" dirty="0" err="1"/>
              <a:t>attività</a:t>
            </a:r>
            <a:r>
              <a:rPr lang="fr-FR" dirty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/>
              <a:t>n</a:t>
            </a:r>
            <a:r>
              <a:rPr lang="fr-FR" dirty="0" err="1" smtClean="0"/>
              <a:t>egli</a:t>
            </a:r>
            <a:r>
              <a:rPr lang="fr-FR" dirty="0" smtClean="0"/>
              <a:t> USA)</a:t>
            </a:r>
          </a:p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sottraiamo</a:t>
            </a:r>
            <a:r>
              <a:rPr lang="fr-FR" dirty="0" smtClean="0"/>
              <a:t> dalle </a:t>
            </a:r>
            <a:r>
              <a:rPr lang="fr-FR" dirty="0" err="1" smtClean="0"/>
              <a:t>variazioni</a:t>
            </a:r>
            <a:r>
              <a:rPr lang="fr-FR" dirty="0" smtClean="0"/>
              <a:t> nette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le </a:t>
            </a:r>
            <a:r>
              <a:rPr lang="fr-FR" dirty="0" err="1" smtClean="0"/>
              <a:t>variazioni</a:t>
            </a:r>
            <a:r>
              <a:rPr lang="fr-FR" dirty="0" smtClean="0"/>
              <a:t> nette delle </a:t>
            </a:r>
            <a:r>
              <a:rPr lang="fr-FR" dirty="0" err="1" smtClean="0"/>
              <a:t>attività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 </a:t>
            </a:r>
            <a:r>
              <a:rPr lang="fr-FR" dirty="0" err="1" smtClean="0"/>
              <a:t>otteniamo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</a:t>
            </a:r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6794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transazioni</a:t>
            </a:r>
            <a:r>
              <a:rPr lang="fr-FR" dirty="0" smtClean="0"/>
              <a:t> incluse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e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 sono </a:t>
            </a:r>
            <a:r>
              <a:rPr lang="fr-FR" dirty="0" err="1" smtClean="0"/>
              <a:t>denominate</a:t>
            </a:r>
            <a:r>
              <a:rPr lang="fr-FR" dirty="0" smtClean="0"/>
              <a:t> «</a:t>
            </a:r>
            <a:r>
              <a:rPr lang="fr-FR" b="1" dirty="0" err="1" smtClean="0"/>
              <a:t>transazioni</a:t>
            </a:r>
            <a:r>
              <a:rPr lang="fr-FR" b="1" dirty="0" smtClean="0"/>
              <a:t> autonome</a:t>
            </a:r>
            <a:r>
              <a:rPr lang="fr-FR" dirty="0" smtClean="0"/>
              <a:t>»  in quanto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effettuate</a:t>
            </a:r>
            <a:r>
              <a:rPr lang="fr-FR" dirty="0" smtClean="0"/>
              <a:t> per </a:t>
            </a:r>
            <a:r>
              <a:rPr lang="fr-FR" dirty="0" err="1" smtClean="0"/>
              <a:t>motivi</a:t>
            </a:r>
            <a:r>
              <a:rPr lang="fr-FR" dirty="0" smtClean="0"/>
              <a:t> d’</a:t>
            </a:r>
            <a:r>
              <a:rPr lang="fr-FR" dirty="0" err="1" smtClean="0"/>
              <a:t>affari</a:t>
            </a:r>
            <a:r>
              <a:rPr lang="fr-FR" dirty="0" smtClean="0"/>
              <a:t> o di </a:t>
            </a:r>
            <a:r>
              <a:rPr lang="fr-FR" dirty="0" err="1" smtClean="0"/>
              <a:t>profitto</a:t>
            </a:r>
            <a:r>
              <a:rPr lang="fr-FR" dirty="0" smtClean="0"/>
              <a:t> (</a:t>
            </a:r>
            <a:r>
              <a:rPr lang="fr-FR" dirty="0" err="1" smtClean="0"/>
              <a:t>tranne</a:t>
            </a:r>
            <a:r>
              <a:rPr lang="fr-FR" dirty="0" smtClean="0"/>
              <a:t> i </a:t>
            </a:r>
            <a:r>
              <a:rPr lang="fr-FR" dirty="0" err="1" smtClean="0"/>
              <a:t>trasferimenti</a:t>
            </a:r>
            <a:r>
              <a:rPr lang="fr-FR" dirty="0" smtClean="0"/>
              <a:t> </a:t>
            </a:r>
            <a:r>
              <a:rPr lang="fr-FR" dirty="0" err="1" smtClean="0"/>
              <a:t>unilaterali</a:t>
            </a:r>
            <a:r>
              <a:rPr lang="fr-FR" dirty="0" smtClean="0"/>
              <a:t>, a </a:t>
            </a:r>
            <a:r>
              <a:rPr lang="fr-FR" dirty="0" err="1" smtClean="0"/>
              <a:t>scopo</a:t>
            </a:r>
            <a:r>
              <a:rPr lang="fr-FR" dirty="0" smtClean="0"/>
              <a:t> «</a:t>
            </a:r>
            <a:r>
              <a:rPr lang="fr-FR" dirty="0" err="1" smtClean="0"/>
              <a:t>altruistico</a:t>
            </a:r>
            <a:r>
              <a:rPr lang="fr-FR" dirty="0" smtClean="0"/>
              <a:t>»)</a:t>
            </a:r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riguardanti</a:t>
            </a:r>
            <a:r>
              <a:rPr lang="fr-FR" dirty="0" smtClean="0"/>
              <a:t> 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ufficiali</a:t>
            </a:r>
            <a:r>
              <a:rPr lang="fr-FR" dirty="0" smtClean="0"/>
              <a:t>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denominate</a:t>
            </a:r>
            <a:r>
              <a:rPr lang="fr-FR" dirty="0" smtClean="0"/>
              <a:t> «</a:t>
            </a:r>
            <a:r>
              <a:rPr lang="fr-FR" b="1" dirty="0" err="1" smtClean="0"/>
              <a:t>transazioni</a:t>
            </a:r>
            <a:r>
              <a:rPr lang="fr-FR" b="1" dirty="0" smtClean="0"/>
              <a:t> di </a:t>
            </a:r>
            <a:r>
              <a:rPr lang="fr-FR" b="1" dirty="0" err="1" smtClean="0"/>
              <a:t>compensazione</a:t>
            </a:r>
            <a:r>
              <a:rPr lang="fr-FR" dirty="0" smtClean="0"/>
              <a:t>» perché </a:t>
            </a:r>
            <a:r>
              <a:rPr lang="fr-FR" dirty="0" err="1" smtClean="0"/>
              <a:t>derivano</a:t>
            </a:r>
            <a:r>
              <a:rPr lang="fr-FR" dirty="0" smtClean="0"/>
              <a:t> da e sono </a:t>
            </a:r>
            <a:r>
              <a:rPr lang="fr-FR" dirty="0" err="1" smtClean="0"/>
              <a:t>necessarie</a:t>
            </a:r>
            <a:r>
              <a:rPr lang="fr-FR" dirty="0" smtClean="0"/>
              <a:t> per </a:t>
            </a:r>
            <a:r>
              <a:rPr lang="fr-FR" dirty="0" err="1" smtClean="0"/>
              <a:t>porre</a:t>
            </a:r>
            <a:r>
              <a:rPr lang="fr-FR" dirty="0" smtClean="0"/>
              <a:t>  in </a:t>
            </a:r>
            <a:r>
              <a:rPr lang="fr-FR" dirty="0" err="1" smtClean="0"/>
              <a:t>equilibrio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delle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. Le </a:t>
            </a:r>
            <a:r>
              <a:rPr lang="fr-FR" dirty="0" err="1" smtClean="0"/>
              <a:t>transazioni</a:t>
            </a:r>
            <a:r>
              <a:rPr lang="fr-FR" dirty="0" smtClean="0"/>
              <a:t> di </a:t>
            </a:r>
            <a:r>
              <a:rPr lang="fr-FR" dirty="0" err="1" smtClean="0"/>
              <a:t>compensazione</a:t>
            </a:r>
            <a:r>
              <a:rPr lang="fr-FR" dirty="0" smtClean="0"/>
              <a:t> </a:t>
            </a:r>
            <a:r>
              <a:rPr lang="fr-FR" dirty="0" err="1" smtClean="0"/>
              <a:t>formano</a:t>
            </a:r>
            <a:r>
              <a:rPr lang="fr-FR" dirty="0" smtClean="0"/>
              <a:t> il «</a:t>
            </a:r>
            <a:r>
              <a:rPr lang="fr-FR" b="1" dirty="0" err="1" smtClean="0"/>
              <a:t>conto</a:t>
            </a:r>
            <a:r>
              <a:rPr lang="fr-FR" b="1" dirty="0" smtClean="0"/>
              <a:t> delle </a:t>
            </a:r>
            <a:r>
              <a:rPr lang="fr-FR" b="1" dirty="0" err="1" smtClean="0"/>
              <a:t>riserve</a:t>
            </a:r>
            <a:r>
              <a:rPr lang="fr-FR" b="1" dirty="0" smtClean="0"/>
              <a:t> </a:t>
            </a:r>
            <a:r>
              <a:rPr lang="fr-FR" b="1" dirty="0" err="1" smtClean="0"/>
              <a:t>ufficiali</a:t>
            </a:r>
            <a:r>
              <a:rPr lang="fr-FR" dirty="0" smtClean="0"/>
              <a:t>» il </a:t>
            </a:r>
            <a:r>
              <a:rPr lang="fr-FR" dirty="0" err="1" smtClean="0"/>
              <a:t>cui</a:t>
            </a:r>
            <a:r>
              <a:rPr lang="fr-FR" dirty="0" smtClean="0"/>
              <a:t> </a:t>
            </a:r>
            <a:r>
              <a:rPr lang="fr-FR" dirty="0" err="1" smtClean="0"/>
              <a:t>saldo</a:t>
            </a:r>
            <a:r>
              <a:rPr lang="fr-FR" dirty="0" smtClean="0"/>
              <a:t> è </a:t>
            </a:r>
            <a:r>
              <a:rPr lang="fr-FR" dirty="0" err="1" smtClean="0"/>
              <a:t>denominato</a:t>
            </a:r>
            <a:r>
              <a:rPr lang="fr-FR" dirty="0" smtClean="0"/>
              <a:t> «</a:t>
            </a:r>
            <a:r>
              <a:rPr lang="fr-FR" b="1" dirty="0" err="1" smtClean="0"/>
              <a:t>saldo</a:t>
            </a:r>
            <a:r>
              <a:rPr lang="fr-FR" b="1" dirty="0" smtClean="0"/>
              <a:t> dei </a:t>
            </a:r>
            <a:r>
              <a:rPr lang="fr-FR" b="1" dirty="0" err="1" smtClean="0"/>
              <a:t>regolamenti</a:t>
            </a:r>
            <a:r>
              <a:rPr lang="fr-FR" b="1" dirty="0" smtClean="0"/>
              <a:t> </a:t>
            </a:r>
            <a:r>
              <a:rPr lang="fr-FR" b="1" dirty="0" err="1" smtClean="0"/>
              <a:t>ufficiali</a:t>
            </a:r>
            <a:r>
              <a:rPr lang="fr-FR" dirty="0" smtClean="0"/>
              <a:t>»</a:t>
            </a:r>
          </a:p>
          <a:p>
            <a:pPr algn="just"/>
            <a:r>
              <a:rPr lang="fr-FR" dirty="0" err="1" smtClean="0"/>
              <a:t>Esempio</a:t>
            </a:r>
            <a:r>
              <a:rPr lang="fr-FR" dirty="0" smtClean="0"/>
              <a:t>. </a:t>
            </a:r>
            <a:r>
              <a:rPr lang="fr-FR" dirty="0" err="1" smtClean="0"/>
              <a:t>Cessione</a:t>
            </a:r>
            <a:r>
              <a:rPr lang="fr-FR" dirty="0" smtClean="0"/>
              <a:t> da parte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Centrale </a:t>
            </a:r>
            <a:r>
              <a:rPr lang="fr-FR" dirty="0" err="1" smtClean="0"/>
              <a:t>Europea</a:t>
            </a:r>
            <a:r>
              <a:rPr lang="fr-FR" dirty="0" smtClean="0"/>
              <a:t> di euro per un </a:t>
            </a:r>
            <a:r>
              <a:rPr lang="fr-FR" dirty="0" err="1" smtClean="0"/>
              <a:t>valore</a:t>
            </a:r>
            <a:r>
              <a:rPr lang="fr-FR" dirty="0" smtClean="0"/>
              <a:t> di 100$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5637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077395"/>
              </p:ext>
            </p:extLst>
          </p:nvPr>
        </p:nvGraphicFramePr>
        <p:xfrm>
          <a:off x="457200" y="1600200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Crediti</a:t>
                      </a:r>
                      <a:r>
                        <a:rPr lang="fr-FR" dirty="0" smtClean="0"/>
                        <a:t> (+)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Debiti</a:t>
                      </a:r>
                      <a:r>
                        <a:rPr lang="fr-FR" dirty="0" smtClean="0"/>
                        <a:t> (-)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Diminuzione</a:t>
                      </a:r>
                      <a:r>
                        <a:rPr lang="fr-FR" dirty="0" smtClean="0"/>
                        <a:t> di euro </a:t>
                      </a:r>
                      <a:r>
                        <a:rPr lang="fr-FR" dirty="0" err="1" smtClean="0"/>
                        <a:t>detenuti</a:t>
                      </a:r>
                      <a:r>
                        <a:rPr lang="fr-FR" dirty="0" smtClean="0"/>
                        <a:t> dalla </a:t>
                      </a:r>
                      <a:r>
                        <a:rPr lang="fr-FR" dirty="0" err="1" smtClean="0"/>
                        <a:t>Banca</a:t>
                      </a:r>
                      <a:r>
                        <a:rPr lang="fr-FR" dirty="0" smtClean="0"/>
                        <a:t> Centrale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100$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Aumento</a:t>
                      </a:r>
                      <a:r>
                        <a:rPr lang="fr-FR" dirty="0" smtClean="0"/>
                        <a:t> di </a:t>
                      </a:r>
                      <a:r>
                        <a:rPr lang="fr-FR" dirty="0" err="1" smtClean="0"/>
                        <a:t>dollari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detenuti</a:t>
                      </a:r>
                      <a:r>
                        <a:rPr lang="fr-FR" dirty="0" smtClean="0"/>
                        <a:t> dalla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Banca</a:t>
                      </a:r>
                      <a:r>
                        <a:rPr lang="fr-FR" baseline="0" dirty="0" smtClean="0"/>
                        <a:t> Centrale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100$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6865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Se i </a:t>
            </a:r>
            <a:r>
              <a:rPr lang="fr-FR" dirty="0" err="1" smtClean="0"/>
              <a:t>debiti</a:t>
            </a:r>
            <a:r>
              <a:rPr lang="fr-FR" dirty="0" smtClean="0"/>
              <a:t> </a:t>
            </a:r>
            <a:r>
              <a:rPr lang="fr-FR" dirty="0" err="1" smtClean="0"/>
              <a:t>totali</a:t>
            </a:r>
            <a:r>
              <a:rPr lang="fr-FR" dirty="0" smtClean="0"/>
              <a:t> </a:t>
            </a:r>
            <a:r>
              <a:rPr lang="fr-FR" dirty="0" err="1" smtClean="0"/>
              <a:t>eccedono</a:t>
            </a:r>
            <a:r>
              <a:rPr lang="fr-FR" dirty="0" smtClean="0"/>
              <a:t> 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 err="1" smtClean="0"/>
              <a:t>totali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e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capitale, il </a:t>
            </a:r>
            <a:r>
              <a:rPr lang="fr-FR" dirty="0" err="1" smtClean="0"/>
              <a:t>saldo</a:t>
            </a:r>
            <a:r>
              <a:rPr lang="fr-FR" dirty="0" smtClean="0"/>
              <a:t> a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misura</a:t>
            </a:r>
            <a:r>
              <a:rPr lang="fr-FR" dirty="0" smtClean="0"/>
              <a:t> il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.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disavanzo</a:t>
            </a:r>
            <a:r>
              <a:rPr lang="fr-FR" dirty="0" smtClean="0"/>
              <a:t>, 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compensato</a:t>
            </a:r>
            <a:r>
              <a:rPr lang="fr-FR" dirty="0" smtClean="0"/>
              <a:t> da un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netto</a:t>
            </a:r>
            <a:r>
              <a:rPr lang="fr-FR" dirty="0" smtClean="0"/>
              <a:t> a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saldo</a:t>
            </a:r>
            <a:r>
              <a:rPr lang="fr-FR" dirty="0" smtClean="0"/>
              <a:t> dei </a:t>
            </a:r>
            <a:r>
              <a:rPr lang="fr-FR" dirty="0" err="1" smtClean="0"/>
              <a:t>regolamenti</a:t>
            </a:r>
            <a:r>
              <a:rPr lang="fr-FR" dirty="0" smtClean="0"/>
              <a:t> </a:t>
            </a:r>
            <a:r>
              <a:rPr lang="fr-FR" dirty="0" err="1" smtClean="0"/>
              <a:t>ufficilai</a:t>
            </a:r>
            <a:r>
              <a:rPr lang="fr-FR" dirty="0" smtClean="0"/>
              <a:t>. In </a:t>
            </a:r>
            <a:r>
              <a:rPr lang="fr-FR" dirty="0" err="1" smtClean="0"/>
              <a:t>altre</a:t>
            </a:r>
            <a:r>
              <a:rPr lang="fr-FR" dirty="0" smtClean="0"/>
              <a:t> parole se BC+BK&lt;0 </a:t>
            </a:r>
            <a:r>
              <a:rPr lang="fr-FR" dirty="0" err="1" smtClean="0"/>
              <a:t>allora</a:t>
            </a:r>
            <a:r>
              <a:rPr lang="fr-FR" dirty="0" smtClean="0"/>
              <a:t> DR&lt;0</a:t>
            </a:r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misurato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</a:t>
            </a:r>
            <a:r>
              <a:rPr lang="fr-FR" dirty="0" err="1" smtClean="0"/>
              <a:t>dall’eccesso</a:t>
            </a:r>
            <a:r>
              <a:rPr lang="fr-FR" dirty="0" smtClean="0"/>
              <a:t> dei </a:t>
            </a:r>
            <a:r>
              <a:rPr lang="fr-FR" dirty="0" err="1" smtClean="0"/>
              <a:t>debiti</a:t>
            </a:r>
            <a:r>
              <a:rPr lang="fr-FR" dirty="0" smtClean="0"/>
              <a:t> sui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(</a:t>
            </a:r>
            <a:r>
              <a:rPr lang="fr-FR" dirty="0" err="1" smtClean="0"/>
              <a:t>esempio</a:t>
            </a:r>
            <a:r>
              <a:rPr lang="fr-FR" dirty="0" smtClean="0"/>
              <a:t>: più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esportazioni</a:t>
            </a:r>
            <a:r>
              <a:rPr lang="fr-FR" dirty="0" smtClean="0"/>
              <a:t>) e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 (</a:t>
            </a:r>
            <a:r>
              <a:rPr lang="fr-FR" dirty="0" err="1" smtClean="0"/>
              <a:t>gli</a:t>
            </a:r>
            <a:r>
              <a:rPr lang="fr-FR" dirty="0" smtClean="0"/>
              <a:t> USA </a:t>
            </a:r>
            <a:r>
              <a:rPr lang="fr-FR" dirty="0" err="1" smtClean="0"/>
              <a:t>investono</a:t>
            </a:r>
            <a:r>
              <a:rPr lang="fr-FR" dirty="0" smtClean="0"/>
              <a:t> più </a:t>
            </a:r>
            <a:r>
              <a:rPr lang="fr-FR" dirty="0" err="1" smtClean="0"/>
              <a:t>all’estero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l’</a:t>
            </a:r>
            <a:r>
              <a:rPr lang="fr-FR" dirty="0" err="1" smtClean="0"/>
              <a:t>estero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USA) </a:t>
            </a:r>
            <a:r>
              <a:rPr lang="fr-FR" dirty="0" err="1" smtClean="0"/>
              <a:t>che</a:t>
            </a:r>
            <a:r>
              <a:rPr lang="fr-FR" dirty="0" smtClean="0"/>
              <a:t> da un </a:t>
            </a:r>
            <a:r>
              <a:rPr lang="fr-FR" dirty="0" err="1" smtClean="0"/>
              <a:t>eccesso</a:t>
            </a:r>
            <a:r>
              <a:rPr lang="fr-FR" dirty="0" smtClean="0"/>
              <a:t> dei </a:t>
            </a:r>
            <a:r>
              <a:rPr lang="fr-FR" dirty="0" err="1" smtClean="0"/>
              <a:t>crediti</a:t>
            </a:r>
            <a:r>
              <a:rPr lang="fr-FR" dirty="0" smtClean="0"/>
              <a:t> sui </a:t>
            </a:r>
            <a:r>
              <a:rPr lang="fr-FR" dirty="0" err="1" smtClean="0"/>
              <a:t>debiti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saldo</a:t>
            </a:r>
            <a:r>
              <a:rPr lang="fr-FR" dirty="0" smtClean="0"/>
              <a:t> dei </a:t>
            </a:r>
            <a:r>
              <a:rPr lang="fr-FR" dirty="0" err="1" smtClean="0"/>
              <a:t>regolamenti</a:t>
            </a:r>
            <a:r>
              <a:rPr lang="fr-FR" dirty="0" smtClean="0"/>
              <a:t> </a:t>
            </a:r>
            <a:r>
              <a:rPr lang="fr-FR" dirty="0" err="1" smtClean="0"/>
              <a:t>ufficiali</a:t>
            </a:r>
            <a:r>
              <a:rPr lang="fr-FR" dirty="0" smtClean="0"/>
              <a:t> (</a:t>
            </a:r>
            <a:r>
              <a:rPr lang="fr-FR" dirty="0" err="1" smtClean="0"/>
              <a:t>diminuiscono</a:t>
            </a:r>
            <a:r>
              <a:rPr lang="fr-FR" dirty="0" smtClean="0"/>
              <a:t> 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valutuarie</a:t>
            </a:r>
            <a:r>
              <a:rPr lang="fr-FR" dirty="0" smtClean="0"/>
              <a:t>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84540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/>
              <a:t>Se 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 err="1"/>
              <a:t>totali</a:t>
            </a:r>
            <a:r>
              <a:rPr lang="fr-FR" dirty="0"/>
              <a:t> </a:t>
            </a:r>
            <a:r>
              <a:rPr lang="fr-FR" dirty="0" err="1"/>
              <a:t>eccedono</a:t>
            </a:r>
            <a:r>
              <a:rPr lang="fr-FR" dirty="0"/>
              <a:t> i </a:t>
            </a:r>
            <a:r>
              <a:rPr lang="fr-FR" dirty="0" err="1" smtClean="0"/>
              <a:t>debiti</a:t>
            </a:r>
            <a:r>
              <a:rPr lang="fr-FR" dirty="0" smtClean="0"/>
              <a:t> </a:t>
            </a:r>
            <a:r>
              <a:rPr lang="fr-FR" dirty="0" err="1"/>
              <a:t>totali</a:t>
            </a:r>
            <a:r>
              <a:rPr lang="fr-FR" dirty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delle partite </a:t>
            </a:r>
            <a:r>
              <a:rPr lang="fr-FR" dirty="0" err="1"/>
              <a:t>correnti</a:t>
            </a:r>
            <a:r>
              <a:rPr lang="fr-FR" dirty="0"/>
              <a:t> e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dei </a:t>
            </a:r>
            <a:r>
              <a:rPr lang="fr-FR" dirty="0" err="1"/>
              <a:t>movimenti</a:t>
            </a:r>
            <a:r>
              <a:rPr lang="fr-FR" dirty="0"/>
              <a:t> di capitale, il </a:t>
            </a:r>
            <a:r>
              <a:rPr lang="fr-FR" dirty="0" err="1"/>
              <a:t>saldo</a:t>
            </a:r>
            <a:r>
              <a:rPr lang="fr-FR" dirty="0"/>
              <a:t> a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/>
              <a:t>misura</a:t>
            </a:r>
            <a:r>
              <a:rPr lang="fr-FR" dirty="0"/>
              <a:t> </a:t>
            </a:r>
            <a:r>
              <a:rPr lang="fr-FR" dirty="0" smtClean="0"/>
              <a:t>l’</a:t>
            </a:r>
            <a:r>
              <a:rPr lang="fr-FR" dirty="0" err="1" smtClean="0"/>
              <a:t>avanzo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/>
              <a:t>bilancia</a:t>
            </a:r>
            <a:r>
              <a:rPr lang="fr-FR" dirty="0"/>
              <a:t> dei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paese</a:t>
            </a:r>
            <a:r>
              <a:rPr lang="fr-FR" dirty="0"/>
              <a:t>. </a:t>
            </a:r>
            <a:r>
              <a:rPr lang="fr-FR" dirty="0" err="1"/>
              <a:t>Questo</a:t>
            </a:r>
            <a:r>
              <a:rPr lang="fr-FR" dirty="0"/>
              <a:t> </a:t>
            </a:r>
            <a:r>
              <a:rPr lang="fr-FR" dirty="0" err="1" smtClean="0"/>
              <a:t>avanzo</a:t>
            </a:r>
            <a:r>
              <a:rPr lang="fr-FR" dirty="0" smtClean="0"/>
              <a:t>, </a:t>
            </a:r>
            <a:r>
              <a:rPr lang="fr-FR" dirty="0"/>
              <a:t>in </a:t>
            </a:r>
            <a:r>
              <a:rPr lang="fr-FR" dirty="0" err="1"/>
              <a:t>regime</a:t>
            </a:r>
            <a:r>
              <a:rPr lang="fr-FR" dirty="0"/>
              <a:t> di </a:t>
            </a:r>
            <a:r>
              <a:rPr lang="fr-FR" dirty="0" err="1"/>
              <a:t>tassi</a:t>
            </a:r>
            <a:r>
              <a:rPr lang="fr-FR" dirty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/>
              <a:t>fissi</a:t>
            </a:r>
            <a:r>
              <a:rPr lang="fr-FR" dirty="0"/>
              <a:t>, </a:t>
            </a:r>
            <a:r>
              <a:rPr lang="fr-FR" dirty="0" err="1"/>
              <a:t>viene</a:t>
            </a:r>
            <a:r>
              <a:rPr lang="fr-FR" dirty="0"/>
              <a:t> </a:t>
            </a:r>
            <a:r>
              <a:rPr lang="fr-FR" dirty="0" err="1"/>
              <a:t>compensato</a:t>
            </a:r>
            <a:r>
              <a:rPr lang="fr-FR" dirty="0"/>
              <a:t> da un </a:t>
            </a:r>
            <a:r>
              <a:rPr lang="fr-FR" dirty="0" err="1"/>
              <a:t>saldo</a:t>
            </a:r>
            <a:r>
              <a:rPr lang="fr-FR" dirty="0"/>
              <a:t> </a:t>
            </a:r>
            <a:r>
              <a:rPr lang="fr-FR" dirty="0" err="1"/>
              <a:t>netto</a:t>
            </a:r>
            <a:r>
              <a:rPr lang="fr-FR" dirty="0"/>
              <a:t> a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saldo</a:t>
            </a:r>
            <a:r>
              <a:rPr lang="fr-FR" dirty="0"/>
              <a:t> dei </a:t>
            </a:r>
            <a:r>
              <a:rPr lang="fr-FR" dirty="0" err="1"/>
              <a:t>regolamenti</a:t>
            </a:r>
            <a:r>
              <a:rPr lang="fr-FR" dirty="0"/>
              <a:t> </a:t>
            </a:r>
            <a:r>
              <a:rPr lang="fr-FR" dirty="0" err="1" smtClean="0"/>
              <a:t>ufficiali</a:t>
            </a:r>
            <a:r>
              <a:rPr lang="fr-FR" dirty="0"/>
              <a:t>. In </a:t>
            </a:r>
            <a:r>
              <a:rPr lang="fr-FR" dirty="0" err="1"/>
              <a:t>altre</a:t>
            </a:r>
            <a:r>
              <a:rPr lang="fr-FR" dirty="0"/>
              <a:t> parole se </a:t>
            </a:r>
            <a:r>
              <a:rPr lang="fr-FR" dirty="0" smtClean="0"/>
              <a:t>BC+BK&gt;0 </a:t>
            </a:r>
            <a:r>
              <a:rPr lang="fr-FR" dirty="0" err="1"/>
              <a:t>allora</a:t>
            </a:r>
            <a:r>
              <a:rPr lang="fr-FR" dirty="0"/>
              <a:t> </a:t>
            </a:r>
            <a:r>
              <a:rPr lang="fr-FR" dirty="0" smtClean="0"/>
              <a:t>DR&gt;0</a:t>
            </a:r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avanzo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/>
              <a:t>bilancia</a:t>
            </a:r>
            <a:r>
              <a:rPr lang="fr-FR" dirty="0"/>
              <a:t> dei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/>
              <a:t>misurato</a:t>
            </a:r>
            <a:r>
              <a:rPr lang="fr-FR" dirty="0"/>
              <a:t> </a:t>
            </a:r>
            <a:r>
              <a:rPr lang="fr-FR" dirty="0" err="1"/>
              <a:t>sia</a:t>
            </a:r>
            <a:r>
              <a:rPr lang="fr-FR" dirty="0"/>
              <a:t> </a:t>
            </a:r>
            <a:r>
              <a:rPr lang="fr-FR" dirty="0" err="1"/>
              <a:t>dall’eccesso</a:t>
            </a:r>
            <a:r>
              <a:rPr lang="fr-FR" dirty="0"/>
              <a:t> dei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/>
              <a:t>sui </a:t>
            </a:r>
            <a:r>
              <a:rPr lang="fr-FR" dirty="0" err="1" smtClean="0"/>
              <a:t>debiti</a:t>
            </a:r>
            <a:r>
              <a:rPr lang="fr-FR" dirty="0" smtClean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delle partite </a:t>
            </a:r>
            <a:r>
              <a:rPr lang="fr-FR" dirty="0" err="1"/>
              <a:t>correnti</a:t>
            </a:r>
            <a:r>
              <a:rPr lang="fr-FR" dirty="0"/>
              <a:t> (</a:t>
            </a:r>
            <a:r>
              <a:rPr lang="fr-FR" dirty="0" err="1"/>
              <a:t>esempio</a:t>
            </a:r>
            <a:r>
              <a:rPr lang="fr-FR" dirty="0"/>
              <a:t>: più </a:t>
            </a:r>
            <a:r>
              <a:rPr lang="fr-FR" dirty="0" err="1" smtClean="0"/>
              <a:t>esportazioni</a:t>
            </a:r>
            <a:r>
              <a:rPr lang="fr-FR" dirty="0" smtClean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 smtClean="0"/>
              <a:t>importazioni</a:t>
            </a:r>
            <a:r>
              <a:rPr lang="fr-FR" dirty="0"/>
              <a:t>) e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conto</a:t>
            </a:r>
            <a:r>
              <a:rPr lang="fr-FR" dirty="0"/>
              <a:t> dei </a:t>
            </a:r>
            <a:r>
              <a:rPr lang="fr-FR" dirty="0" err="1"/>
              <a:t>movimenti</a:t>
            </a:r>
            <a:r>
              <a:rPr lang="fr-FR" dirty="0"/>
              <a:t> di </a:t>
            </a:r>
            <a:r>
              <a:rPr lang="fr-FR" dirty="0" smtClean="0"/>
              <a:t>capitale </a:t>
            </a:r>
            <a:r>
              <a:rPr lang="fr-FR" dirty="0"/>
              <a:t>(</a:t>
            </a:r>
            <a:r>
              <a:rPr lang="fr-FR" dirty="0" err="1"/>
              <a:t>gli</a:t>
            </a:r>
            <a:r>
              <a:rPr lang="fr-FR" dirty="0"/>
              <a:t> USA </a:t>
            </a:r>
            <a:r>
              <a:rPr lang="fr-FR" dirty="0" err="1"/>
              <a:t>investono</a:t>
            </a:r>
            <a:r>
              <a:rPr lang="fr-FR" dirty="0"/>
              <a:t> </a:t>
            </a:r>
            <a:r>
              <a:rPr lang="fr-FR" dirty="0" err="1" smtClean="0"/>
              <a:t>meno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 </a:t>
            </a:r>
            <a:r>
              <a:rPr lang="fr-FR" dirty="0" err="1"/>
              <a:t>che</a:t>
            </a:r>
            <a:r>
              <a:rPr lang="fr-FR" dirty="0"/>
              <a:t> l’</a:t>
            </a:r>
            <a:r>
              <a:rPr lang="fr-FR" dirty="0" err="1"/>
              <a:t>estero</a:t>
            </a:r>
            <a:r>
              <a:rPr lang="fr-FR" dirty="0"/>
              <a:t> </a:t>
            </a:r>
            <a:r>
              <a:rPr lang="fr-FR" dirty="0" err="1"/>
              <a:t>negli</a:t>
            </a:r>
            <a:r>
              <a:rPr lang="fr-FR" dirty="0"/>
              <a:t> USA) </a:t>
            </a:r>
            <a:r>
              <a:rPr lang="fr-FR" dirty="0" err="1"/>
              <a:t>che</a:t>
            </a:r>
            <a:r>
              <a:rPr lang="fr-FR" dirty="0"/>
              <a:t> da un </a:t>
            </a:r>
            <a:r>
              <a:rPr lang="fr-FR" dirty="0" err="1"/>
              <a:t>eccesso</a:t>
            </a:r>
            <a:r>
              <a:rPr lang="fr-FR" dirty="0"/>
              <a:t> dei </a:t>
            </a:r>
            <a:r>
              <a:rPr lang="fr-FR" dirty="0" err="1" smtClean="0"/>
              <a:t>debiti</a:t>
            </a:r>
            <a:r>
              <a:rPr lang="fr-FR" dirty="0" smtClean="0"/>
              <a:t> </a:t>
            </a:r>
            <a:r>
              <a:rPr lang="fr-FR" dirty="0"/>
              <a:t>sui </a:t>
            </a:r>
            <a:r>
              <a:rPr lang="fr-FR" dirty="0" err="1" smtClean="0"/>
              <a:t>crediti</a:t>
            </a:r>
            <a:r>
              <a:rPr lang="fr-FR" dirty="0" smtClean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saldo</a:t>
            </a:r>
            <a:r>
              <a:rPr lang="fr-FR" dirty="0"/>
              <a:t> dei </a:t>
            </a:r>
            <a:r>
              <a:rPr lang="fr-FR" dirty="0" err="1"/>
              <a:t>regolamenti</a:t>
            </a:r>
            <a:r>
              <a:rPr lang="fr-FR" dirty="0"/>
              <a:t> </a:t>
            </a:r>
            <a:r>
              <a:rPr lang="fr-FR" dirty="0" err="1"/>
              <a:t>ufficiali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aumentano</a:t>
            </a:r>
            <a:r>
              <a:rPr lang="fr-FR" dirty="0" smtClean="0"/>
              <a:t> </a:t>
            </a:r>
            <a:r>
              <a:rPr lang="fr-FR" dirty="0"/>
              <a:t>le </a:t>
            </a:r>
            <a:r>
              <a:rPr lang="fr-FR" dirty="0" err="1"/>
              <a:t>riserve</a:t>
            </a:r>
            <a:r>
              <a:rPr lang="fr-FR" dirty="0"/>
              <a:t> </a:t>
            </a:r>
            <a:r>
              <a:rPr lang="fr-FR" dirty="0" err="1"/>
              <a:t>valutuarie</a:t>
            </a:r>
            <a:r>
              <a:rPr lang="fr-FR" dirty="0"/>
              <a:t>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69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55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Transazioni</a:t>
            </a:r>
            <a:r>
              <a:rPr lang="fr-FR" dirty="0" smtClean="0"/>
              <a:t> a </a:t>
            </a:r>
            <a:r>
              <a:rPr lang="fr-FR" dirty="0" err="1" smtClean="0"/>
              <a:t>credito</a:t>
            </a:r>
            <a:r>
              <a:rPr lang="fr-FR" dirty="0" smtClean="0"/>
              <a:t> col segno più: </a:t>
            </a:r>
            <a:r>
              <a:rPr lang="fr-FR" b="1" dirty="0" err="1" smtClean="0"/>
              <a:t>esportazioni</a:t>
            </a:r>
            <a:r>
              <a:rPr lang="fr-FR" dirty="0" smtClean="0"/>
              <a:t> di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, </a:t>
            </a:r>
            <a:r>
              <a:rPr lang="fr-FR" b="1" dirty="0" err="1" smtClean="0"/>
              <a:t>trasferimenti</a:t>
            </a:r>
            <a:r>
              <a:rPr lang="fr-FR" b="1" dirty="0" smtClean="0"/>
              <a:t> </a:t>
            </a:r>
            <a:r>
              <a:rPr lang="fr-FR" b="1" dirty="0" err="1" smtClean="0"/>
              <a:t>unilaterali</a:t>
            </a:r>
            <a:r>
              <a:rPr lang="fr-FR" dirty="0" smtClean="0"/>
              <a:t> (</a:t>
            </a:r>
            <a:r>
              <a:rPr lang="fr-FR" dirty="0" err="1" smtClean="0"/>
              <a:t>donazioni</a:t>
            </a:r>
            <a:r>
              <a:rPr lang="fr-FR" dirty="0" smtClean="0"/>
              <a:t>) </a:t>
            </a:r>
            <a:r>
              <a:rPr lang="fr-FR" dirty="0" err="1" smtClean="0"/>
              <a:t>provenienti</a:t>
            </a:r>
            <a:r>
              <a:rPr lang="fr-FR" dirty="0" smtClean="0"/>
              <a:t> da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, </a:t>
            </a:r>
            <a:r>
              <a:rPr lang="fr-FR" b="1" dirty="0" err="1" smtClean="0"/>
              <a:t>afflussi</a:t>
            </a:r>
            <a:r>
              <a:rPr lang="fr-FR" b="1" dirty="0" smtClean="0"/>
              <a:t> di capitale</a:t>
            </a:r>
            <a:r>
              <a:rPr lang="fr-FR" dirty="0" smtClean="0"/>
              <a:t>. </a:t>
            </a:r>
            <a:r>
              <a:rPr lang="fr-FR" dirty="0" err="1" smtClean="0"/>
              <a:t>Richiedono</a:t>
            </a:r>
            <a:r>
              <a:rPr lang="fr-FR" dirty="0" smtClean="0"/>
              <a:t> </a:t>
            </a:r>
            <a:r>
              <a:rPr lang="fr-FR" dirty="0" err="1" smtClean="0"/>
              <a:t>pagamenti</a:t>
            </a:r>
            <a:r>
              <a:rPr lang="fr-FR" dirty="0" smtClean="0"/>
              <a:t> da  parte di </a:t>
            </a:r>
            <a:r>
              <a:rPr lang="fr-FR" dirty="0" err="1" smtClean="0"/>
              <a:t>soggetti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endParaRPr lang="fr-FR" dirty="0" smtClean="0"/>
          </a:p>
          <a:p>
            <a:pPr algn="just"/>
            <a:r>
              <a:rPr lang="fr-FR" dirty="0" err="1" smtClean="0"/>
              <a:t>Transazioni</a:t>
            </a:r>
            <a:r>
              <a:rPr lang="fr-FR" dirty="0" smtClean="0"/>
              <a:t> a </a:t>
            </a:r>
            <a:r>
              <a:rPr lang="fr-FR" dirty="0" err="1" smtClean="0"/>
              <a:t>debito</a:t>
            </a:r>
            <a:r>
              <a:rPr lang="fr-FR" dirty="0" smtClean="0"/>
              <a:t> col segno </a:t>
            </a:r>
            <a:r>
              <a:rPr lang="fr-FR" dirty="0" err="1" smtClean="0"/>
              <a:t>meno</a:t>
            </a:r>
            <a:r>
              <a:rPr lang="fr-FR" dirty="0" smtClean="0"/>
              <a:t>: </a:t>
            </a:r>
            <a:r>
              <a:rPr lang="fr-FR" b="1" dirty="0" err="1" smtClean="0"/>
              <a:t>importazioni</a:t>
            </a:r>
            <a:r>
              <a:rPr lang="fr-FR" dirty="0" smtClean="0"/>
              <a:t> di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, </a:t>
            </a:r>
            <a:r>
              <a:rPr lang="fr-FR" b="1" dirty="0" err="1" smtClean="0"/>
              <a:t>trasferimenti</a:t>
            </a:r>
            <a:r>
              <a:rPr lang="fr-FR" b="1" dirty="0" smtClean="0"/>
              <a:t> </a:t>
            </a:r>
            <a:r>
              <a:rPr lang="fr-FR" b="1" dirty="0" err="1" smtClean="0"/>
              <a:t>unilaterali</a:t>
            </a:r>
            <a:r>
              <a:rPr lang="fr-FR" dirty="0" smtClean="0"/>
              <a:t> (</a:t>
            </a:r>
            <a:r>
              <a:rPr lang="fr-FR" dirty="0" err="1" smtClean="0"/>
              <a:t>donazioni</a:t>
            </a:r>
            <a:r>
              <a:rPr lang="fr-FR" dirty="0" smtClean="0"/>
              <a:t>) a </a:t>
            </a:r>
            <a:r>
              <a:rPr lang="fr-FR" dirty="0" err="1" smtClean="0"/>
              <a:t>beneficio</a:t>
            </a:r>
            <a:r>
              <a:rPr lang="fr-FR" dirty="0" smtClean="0"/>
              <a:t> di </a:t>
            </a:r>
            <a:r>
              <a:rPr lang="fr-FR" dirty="0" err="1" smtClean="0"/>
              <a:t>soggetti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, </a:t>
            </a:r>
            <a:r>
              <a:rPr lang="fr-FR" b="1" dirty="0" err="1" smtClean="0"/>
              <a:t>deflussi</a:t>
            </a:r>
            <a:r>
              <a:rPr lang="fr-FR" b="1" dirty="0" smtClean="0"/>
              <a:t> di capitale</a:t>
            </a:r>
            <a:r>
              <a:rPr lang="fr-FR" dirty="0" smtClean="0"/>
              <a:t>. </a:t>
            </a:r>
            <a:r>
              <a:rPr lang="fr-FR" dirty="0" err="1" smtClean="0"/>
              <a:t>Richiedono</a:t>
            </a:r>
            <a:r>
              <a:rPr lang="fr-FR" dirty="0" smtClean="0"/>
              <a:t> </a:t>
            </a:r>
            <a:r>
              <a:rPr lang="fr-FR" dirty="0" err="1" smtClean="0"/>
              <a:t>pagamenti</a:t>
            </a:r>
            <a:r>
              <a:rPr lang="fr-FR" dirty="0" smtClean="0"/>
              <a:t> a </a:t>
            </a:r>
            <a:r>
              <a:rPr lang="fr-FR" dirty="0" err="1" smtClean="0"/>
              <a:t>favore</a:t>
            </a:r>
            <a:r>
              <a:rPr lang="fr-FR" dirty="0" smtClean="0"/>
              <a:t> di </a:t>
            </a:r>
            <a:r>
              <a:rPr lang="fr-FR" dirty="0" err="1" smtClean="0"/>
              <a:t>soggetti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13975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A </a:t>
            </a:r>
            <a:r>
              <a:rPr lang="fr-FR" dirty="0" err="1" smtClean="0"/>
              <a:t>titolo</a:t>
            </a:r>
            <a:r>
              <a:rPr lang="fr-FR" dirty="0" smtClean="0"/>
              <a:t> di </a:t>
            </a:r>
            <a:r>
              <a:rPr lang="fr-FR" dirty="0" err="1" smtClean="0"/>
              <a:t>esempio</a:t>
            </a:r>
            <a:r>
              <a:rPr lang="fr-FR" dirty="0" smtClean="0"/>
              <a:t>, </a:t>
            </a:r>
            <a:r>
              <a:rPr lang="fr-FR" dirty="0" err="1" smtClean="0"/>
              <a:t>presentiamo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sintesi</a:t>
            </a:r>
            <a:r>
              <a:rPr lang="fr-FR" dirty="0" smtClean="0"/>
              <a:t> dei </a:t>
            </a:r>
            <a:r>
              <a:rPr lang="fr-FR" dirty="0" err="1" smtClean="0"/>
              <a:t>principali</a:t>
            </a:r>
            <a:r>
              <a:rPr lang="fr-FR" dirty="0" smtClean="0"/>
              <a:t> </a:t>
            </a:r>
            <a:r>
              <a:rPr lang="fr-FR" dirty="0" err="1" smtClean="0"/>
              <a:t>episodi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avuto</a:t>
            </a:r>
            <a:r>
              <a:rPr lang="fr-FR" dirty="0" smtClean="0"/>
              <a:t> un </a:t>
            </a:r>
            <a:r>
              <a:rPr lang="fr-FR" dirty="0" err="1" smtClean="0"/>
              <a:t>impatto</a:t>
            </a:r>
            <a:r>
              <a:rPr lang="fr-FR" dirty="0" smtClean="0"/>
              <a:t> </a:t>
            </a:r>
            <a:r>
              <a:rPr lang="fr-FR" dirty="0" err="1" smtClean="0"/>
              <a:t>sulla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fra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</a:t>
            </a:r>
            <a:r>
              <a:rPr lang="fr-FR" dirty="0" err="1" smtClean="0"/>
              <a:t>sessanta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secolo</a:t>
            </a:r>
            <a:r>
              <a:rPr lang="fr-FR" dirty="0" smtClean="0"/>
              <a:t> </a:t>
            </a:r>
            <a:r>
              <a:rPr lang="fr-FR" dirty="0" err="1" smtClean="0"/>
              <a:t>scorso</a:t>
            </a:r>
            <a:r>
              <a:rPr lang="fr-FR" dirty="0" smtClean="0"/>
              <a:t> e il 2005. </a:t>
            </a:r>
          </a:p>
          <a:p>
            <a:pPr algn="just"/>
            <a:r>
              <a:rPr lang="fr-FR" dirty="0" smtClean="0"/>
              <a:t>Va </a:t>
            </a:r>
            <a:r>
              <a:rPr lang="fr-FR" dirty="0" err="1" smtClean="0"/>
              <a:t>ricordato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trend </a:t>
            </a:r>
            <a:r>
              <a:rPr lang="fr-FR" dirty="0" err="1" smtClean="0"/>
              <a:t>emerso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ultimi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periodo</a:t>
            </a:r>
            <a:r>
              <a:rPr lang="fr-FR" dirty="0" smtClean="0"/>
              <a:t> </a:t>
            </a:r>
            <a:r>
              <a:rPr lang="fr-FR" dirty="0" err="1" smtClean="0"/>
              <a:t>preso</a:t>
            </a:r>
            <a:r>
              <a:rPr lang="fr-FR" dirty="0" smtClean="0"/>
              <a:t> in </a:t>
            </a:r>
            <a:r>
              <a:rPr lang="fr-FR" dirty="0" err="1" smtClean="0"/>
              <a:t>considerazione</a:t>
            </a:r>
            <a:r>
              <a:rPr lang="fr-FR" dirty="0" smtClean="0"/>
              <a:t> si è </a:t>
            </a:r>
            <a:r>
              <a:rPr lang="fr-FR" dirty="0" err="1" smtClean="0"/>
              <a:t>confermato</a:t>
            </a:r>
            <a:r>
              <a:rPr lang="fr-FR" dirty="0" smtClean="0"/>
              <a:t> e pure </a:t>
            </a:r>
            <a:r>
              <a:rPr lang="fr-FR" dirty="0" err="1" smtClean="0"/>
              <a:t>accentuato</a:t>
            </a:r>
            <a:r>
              <a:rPr lang="fr-FR" dirty="0" smtClean="0"/>
              <a:t> fra il 2005 e </a:t>
            </a:r>
            <a:r>
              <a:rPr lang="fr-FR" dirty="0" err="1" smtClean="0"/>
              <a:t>oggi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2755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‘60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Novecento</a:t>
            </a:r>
            <a:r>
              <a:rPr lang="fr-FR" dirty="0" smtClean="0"/>
              <a:t> (e a </a:t>
            </a:r>
            <a:r>
              <a:rPr lang="fr-FR" dirty="0" err="1" smtClean="0"/>
              <a:t>partire</a:t>
            </a:r>
            <a:r>
              <a:rPr lang="fr-FR" dirty="0" smtClean="0"/>
              <a:t> dal </a:t>
            </a:r>
            <a:r>
              <a:rPr lang="fr-FR" dirty="0" err="1" smtClean="0"/>
              <a:t>secondo</a:t>
            </a:r>
            <a:r>
              <a:rPr lang="fr-FR" dirty="0" smtClean="0"/>
              <a:t> </a:t>
            </a:r>
            <a:r>
              <a:rPr lang="fr-FR" dirty="0" err="1" smtClean="0"/>
              <a:t>dopoguerra</a:t>
            </a:r>
            <a:r>
              <a:rPr lang="fr-FR" dirty="0" smtClean="0"/>
              <a:t>) il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(</a:t>
            </a:r>
            <a:r>
              <a:rPr lang="fr-FR" dirty="0" err="1" smtClean="0"/>
              <a:t>bilancia</a:t>
            </a:r>
            <a:r>
              <a:rPr lang="fr-FR" dirty="0" smtClean="0"/>
              <a:t> commerciale) è </a:t>
            </a:r>
            <a:r>
              <a:rPr lang="fr-FR" dirty="0" err="1" smtClean="0"/>
              <a:t>stato</a:t>
            </a:r>
            <a:r>
              <a:rPr lang="fr-FR" dirty="0" smtClean="0"/>
              <a:t> </a:t>
            </a:r>
            <a:r>
              <a:rPr lang="fr-FR" dirty="0" err="1" smtClean="0"/>
              <a:t>positivo</a:t>
            </a:r>
            <a:endParaRPr lang="fr-FR" dirty="0" smtClean="0"/>
          </a:p>
          <a:p>
            <a:pPr algn="just"/>
            <a:r>
              <a:rPr lang="fr-FR" dirty="0" smtClean="0"/>
              <a:t>Con la </a:t>
            </a:r>
            <a:r>
              <a:rPr lang="fr-FR" dirty="0" err="1" smtClean="0"/>
              <a:t>crisi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petrolio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1973-73 </a:t>
            </a:r>
            <a:r>
              <a:rPr lang="fr-FR" dirty="0" err="1" smtClean="0"/>
              <a:t>diventa</a:t>
            </a:r>
            <a:r>
              <a:rPr lang="fr-FR" dirty="0" smtClean="0"/>
              <a:t> </a:t>
            </a:r>
            <a:r>
              <a:rPr lang="fr-FR" dirty="0" err="1" smtClean="0"/>
              <a:t>negativo</a:t>
            </a:r>
            <a:r>
              <a:rPr lang="fr-FR" dirty="0" smtClean="0"/>
              <a:t>. Il </a:t>
            </a:r>
            <a:r>
              <a:rPr lang="fr-FR" dirty="0" err="1" smtClean="0"/>
              <a:t>rincaro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petrolio</a:t>
            </a:r>
            <a:r>
              <a:rPr lang="fr-FR" dirty="0" smtClean="0"/>
              <a:t> rende più </a:t>
            </a:r>
            <a:r>
              <a:rPr lang="fr-FR" dirty="0" err="1" smtClean="0"/>
              <a:t>onerose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endParaRPr lang="fr-FR" dirty="0" smtClean="0"/>
          </a:p>
          <a:p>
            <a:pPr algn="just"/>
            <a:r>
              <a:rPr lang="fr-FR" dirty="0" smtClean="0"/>
              <a:t>A </a:t>
            </a:r>
            <a:r>
              <a:rPr lang="fr-FR" dirty="0" err="1" smtClean="0"/>
              <a:t>partire</a:t>
            </a:r>
            <a:r>
              <a:rPr lang="fr-FR" dirty="0" smtClean="0"/>
              <a:t> dal 1982 il trend </a:t>
            </a:r>
            <a:r>
              <a:rPr lang="fr-FR" dirty="0" err="1" smtClean="0"/>
              <a:t>negativo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si accentua. Il </a:t>
            </a:r>
            <a:r>
              <a:rPr lang="fr-FR" dirty="0" err="1" smtClean="0"/>
              <a:t>petrolio</a:t>
            </a:r>
            <a:r>
              <a:rPr lang="fr-FR" dirty="0" smtClean="0"/>
              <a:t> </a:t>
            </a:r>
            <a:r>
              <a:rPr lang="fr-FR" dirty="0" err="1" smtClean="0"/>
              <a:t>rincara</a:t>
            </a:r>
            <a:r>
              <a:rPr lang="fr-FR" dirty="0" smtClean="0"/>
              <a:t> (più </a:t>
            </a:r>
            <a:r>
              <a:rPr lang="fr-FR" dirty="0" err="1" smtClean="0"/>
              <a:t>onerose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r>
              <a:rPr lang="fr-FR" dirty="0" smtClean="0"/>
              <a:t>), il </a:t>
            </a:r>
            <a:r>
              <a:rPr lang="fr-FR" dirty="0" err="1" smtClean="0"/>
              <a:t>dollaro</a:t>
            </a:r>
            <a:r>
              <a:rPr lang="fr-FR" dirty="0" smtClean="0"/>
              <a:t> si </a:t>
            </a:r>
            <a:r>
              <a:rPr lang="fr-FR" dirty="0" err="1" smtClean="0"/>
              <a:t>apprezza</a:t>
            </a:r>
            <a:r>
              <a:rPr lang="fr-FR" dirty="0" smtClean="0"/>
              <a:t> (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di Reagan, le merci </a:t>
            </a:r>
            <a:r>
              <a:rPr lang="fr-FR" dirty="0" err="1" smtClean="0"/>
              <a:t>americane</a:t>
            </a:r>
            <a:r>
              <a:rPr lang="fr-FR" dirty="0" smtClean="0"/>
              <a:t> </a:t>
            </a:r>
            <a:r>
              <a:rPr lang="fr-FR" dirty="0" err="1" smtClean="0"/>
              <a:t>diventano</a:t>
            </a:r>
            <a:r>
              <a:rPr lang="fr-FR" dirty="0" smtClean="0"/>
              <a:t> </a:t>
            </a:r>
            <a:r>
              <a:rPr lang="fr-FR" dirty="0" err="1" smtClean="0"/>
              <a:t>meno</a:t>
            </a:r>
            <a:r>
              <a:rPr lang="fr-FR" dirty="0" smtClean="0"/>
              <a:t> </a:t>
            </a:r>
            <a:r>
              <a:rPr lang="fr-FR" dirty="0" err="1" smtClean="0"/>
              <a:t>competitive</a:t>
            </a:r>
            <a:r>
              <a:rPr lang="fr-FR" dirty="0" smtClean="0"/>
              <a:t>), </a:t>
            </a:r>
            <a:r>
              <a:rPr lang="fr-FR" dirty="0" err="1" smtClean="0"/>
              <a:t>gli</a:t>
            </a:r>
            <a:r>
              <a:rPr lang="fr-FR" dirty="0" smtClean="0"/>
              <a:t> USA </a:t>
            </a:r>
            <a:r>
              <a:rPr lang="fr-FR" dirty="0" err="1" smtClean="0"/>
              <a:t>crescono</a:t>
            </a:r>
            <a:r>
              <a:rPr lang="fr-FR" dirty="0" smtClean="0"/>
              <a:t> (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delle </a:t>
            </a:r>
            <a:r>
              <a:rPr lang="fr-FR" dirty="0" err="1" smtClean="0"/>
              <a:t>importazioni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3736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I </a:t>
            </a:r>
            <a:r>
              <a:rPr lang="fr-FR" dirty="0" err="1" smtClean="0"/>
              <a:t>principali</a:t>
            </a:r>
            <a:r>
              <a:rPr lang="fr-FR" dirty="0" smtClean="0"/>
              <a:t> </a:t>
            </a:r>
            <a:r>
              <a:rPr lang="fr-FR" dirty="0" err="1" smtClean="0"/>
              <a:t>partners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2005 </a:t>
            </a:r>
            <a:r>
              <a:rPr lang="fr-FR" dirty="0" err="1" smtClean="0"/>
              <a:t>degli</a:t>
            </a:r>
            <a:r>
              <a:rPr lang="fr-FR" dirty="0" smtClean="0"/>
              <a:t> USA (se si </a:t>
            </a:r>
            <a:r>
              <a:rPr lang="fr-FR" dirty="0" err="1" smtClean="0"/>
              <a:t>sommano</a:t>
            </a:r>
            <a:r>
              <a:rPr lang="fr-FR" dirty="0" smtClean="0"/>
              <a:t> </a:t>
            </a:r>
            <a:r>
              <a:rPr lang="fr-FR" dirty="0" err="1" smtClean="0"/>
              <a:t>esportazioni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importazioni</a:t>
            </a:r>
            <a:r>
              <a:rPr lang="fr-FR" dirty="0" smtClean="0"/>
              <a:t>) sono </a:t>
            </a:r>
            <a:r>
              <a:rPr lang="fr-FR" dirty="0" err="1" smtClean="0"/>
              <a:t>nell’ordine</a:t>
            </a:r>
            <a:r>
              <a:rPr lang="fr-FR" dirty="0" smtClean="0"/>
              <a:t>: Canada, </a:t>
            </a:r>
            <a:r>
              <a:rPr lang="fr-FR" dirty="0" err="1" smtClean="0"/>
              <a:t>Messico</a:t>
            </a:r>
            <a:r>
              <a:rPr lang="fr-FR" dirty="0" smtClean="0"/>
              <a:t>, </a:t>
            </a:r>
            <a:r>
              <a:rPr lang="fr-FR" dirty="0" err="1" smtClean="0"/>
              <a:t>Cina</a:t>
            </a:r>
            <a:r>
              <a:rPr lang="fr-FR" dirty="0" smtClean="0"/>
              <a:t>, </a:t>
            </a:r>
            <a:r>
              <a:rPr lang="fr-FR" dirty="0" err="1" smtClean="0"/>
              <a:t>Giappone</a:t>
            </a:r>
            <a:r>
              <a:rPr lang="fr-FR" dirty="0" smtClean="0"/>
              <a:t>, Germania, UK, </a:t>
            </a:r>
            <a:r>
              <a:rPr lang="fr-FR" dirty="0" err="1" smtClean="0"/>
              <a:t>Corea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Sud. </a:t>
            </a:r>
          </a:p>
          <a:p>
            <a:pPr algn="just"/>
            <a:r>
              <a:rPr lang="fr-FR" dirty="0" smtClean="0"/>
              <a:t>Grande </a:t>
            </a:r>
            <a:r>
              <a:rPr lang="fr-FR" dirty="0" err="1" smtClean="0"/>
              <a:t>disavanzo</a:t>
            </a:r>
            <a:r>
              <a:rPr lang="fr-FR" dirty="0" smtClean="0"/>
              <a:t> commerciale con </a:t>
            </a:r>
            <a:r>
              <a:rPr lang="fr-FR" dirty="0" err="1" smtClean="0"/>
              <a:t>Cina</a:t>
            </a:r>
            <a:r>
              <a:rPr lang="fr-FR" dirty="0" smtClean="0"/>
              <a:t> (</a:t>
            </a:r>
            <a:r>
              <a:rPr lang="fr-FR" dirty="0" err="1" smtClean="0"/>
              <a:t>manodopera</a:t>
            </a:r>
            <a:r>
              <a:rPr lang="fr-FR" dirty="0" smtClean="0"/>
              <a:t> a </a:t>
            </a:r>
            <a:r>
              <a:rPr lang="fr-FR" dirty="0" err="1" smtClean="0"/>
              <a:t>basso</a:t>
            </a:r>
            <a:r>
              <a:rPr lang="fr-FR" dirty="0"/>
              <a:t> </a:t>
            </a:r>
            <a:r>
              <a:rPr lang="fr-FR" dirty="0" err="1" smtClean="0"/>
              <a:t>costo</a:t>
            </a:r>
            <a:r>
              <a:rPr lang="fr-FR" dirty="0" smtClean="0"/>
              <a:t>, molto </a:t>
            </a:r>
            <a:r>
              <a:rPr lang="fr-FR" dirty="0" err="1" smtClean="0"/>
              <a:t>competitiva</a:t>
            </a:r>
            <a:r>
              <a:rPr lang="fr-FR" dirty="0" smtClean="0"/>
              <a:t>) e </a:t>
            </a:r>
            <a:r>
              <a:rPr lang="fr-FR" dirty="0" err="1" smtClean="0"/>
              <a:t>Giappone</a:t>
            </a:r>
            <a:r>
              <a:rPr lang="fr-FR" dirty="0" smtClean="0"/>
              <a:t> (</a:t>
            </a:r>
            <a:r>
              <a:rPr lang="fr-FR" dirty="0" err="1" smtClean="0"/>
              <a:t>importazioni</a:t>
            </a:r>
            <a:r>
              <a:rPr lang="fr-FR" dirty="0" smtClean="0"/>
              <a:t> di </a:t>
            </a:r>
            <a:r>
              <a:rPr lang="fr-FR" dirty="0" err="1" smtClean="0"/>
              <a:t>automobili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Piccolo </a:t>
            </a:r>
            <a:r>
              <a:rPr lang="fr-FR" dirty="0" err="1" smtClean="0"/>
              <a:t>avanzo</a:t>
            </a:r>
            <a:r>
              <a:rPr lang="fr-FR" dirty="0" smtClean="0"/>
              <a:t> commerciale solo con </a:t>
            </a:r>
            <a:r>
              <a:rPr lang="fr-FR" dirty="0" err="1" smtClean="0"/>
              <a:t>Paesi</a:t>
            </a:r>
            <a:r>
              <a:rPr lang="fr-FR" dirty="0" smtClean="0"/>
              <a:t> Bassi, </a:t>
            </a:r>
            <a:r>
              <a:rPr lang="fr-FR" dirty="0" err="1" smtClean="0"/>
              <a:t>Australia</a:t>
            </a:r>
            <a:r>
              <a:rPr lang="fr-FR" dirty="0" smtClean="0"/>
              <a:t>, Hong Kong, </a:t>
            </a:r>
            <a:r>
              <a:rPr lang="fr-FR" dirty="0" err="1" smtClean="0"/>
              <a:t>Belgio</a:t>
            </a:r>
            <a:r>
              <a:rPr lang="fr-FR" dirty="0" smtClean="0"/>
              <a:t>, Singapore</a:t>
            </a:r>
          </a:p>
          <a:p>
            <a:pPr algn="just"/>
            <a:r>
              <a:rPr lang="fr-FR" dirty="0" smtClean="0"/>
              <a:t>Con l’</a:t>
            </a:r>
            <a:r>
              <a:rPr lang="fr-FR" dirty="0" err="1" smtClean="0"/>
              <a:t>Italia</a:t>
            </a:r>
            <a:r>
              <a:rPr lang="fr-FR" dirty="0" smtClean="0"/>
              <a:t> </a:t>
            </a:r>
            <a:r>
              <a:rPr lang="fr-FR" dirty="0" err="1" smtClean="0"/>
              <a:t>deficit</a:t>
            </a:r>
            <a:r>
              <a:rPr lang="fr-FR" dirty="0" smtClean="0"/>
              <a:t> </a:t>
            </a:r>
            <a:r>
              <a:rPr lang="fr-FR" dirty="0" err="1" smtClean="0"/>
              <a:t>commmerciale</a:t>
            </a:r>
            <a:r>
              <a:rPr lang="fr-FR" dirty="0" smtClean="0"/>
              <a:t> di 19,8 </a:t>
            </a:r>
            <a:r>
              <a:rPr lang="fr-FR" dirty="0" err="1" smtClean="0"/>
              <a:t>miliardi</a:t>
            </a:r>
            <a:r>
              <a:rPr lang="fr-FR" dirty="0" smtClean="0"/>
              <a:t> di </a:t>
            </a:r>
            <a:r>
              <a:rPr lang="fr-FR" dirty="0" err="1" smtClean="0"/>
              <a:t>dollari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74644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dirty="0" smtClean="0"/>
              <a:t>Fra il 1980 e il 2005 (sino ad </a:t>
            </a:r>
            <a:r>
              <a:rPr lang="fr-FR" dirty="0" err="1" smtClean="0"/>
              <a:t>oggi</a:t>
            </a:r>
            <a:r>
              <a:rPr lang="fr-FR" dirty="0" smtClean="0"/>
              <a:t>) forte </a:t>
            </a:r>
            <a:r>
              <a:rPr lang="fr-FR" dirty="0" err="1" smtClean="0"/>
              <a:t>disavanzo</a:t>
            </a:r>
            <a:r>
              <a:rPr lang="fr-FR" dirty="0" smtClean="0"/>
              <a:t> commerciale USA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Giappone</a:t>
            </a:r>
            <a:r>
              <a:rPr lang="fr-FR" dirty="0" smtClean="0"/>
              <a:t>. Forte </a:t>
            </a:r>
            <a:r>
              <a:rPr lang="fr-FR" dirty="0" err="1" smtClean="0"/>
              <a:t>disavanzo</a:t>
            </a:r>
            <a:r>
              <a:rPr lang="fr-FR" dirty="0" smtClean="0"/>
              <a:t> sui </a:t>
            </a:r>
            <a:r>
              <a:rPr lang="fr-FR" dirty="0" err="1" smtClean="0"/>
              <a:t>beni</a:t>
            </a:r>
            <a:r>
              <a:rPr lang="fr-FR" dirty="0" smtClean="0"/>
              <a:t>, piccolo </a:t>
            </a:r>
            <a:r>
              <a:rPr lang="fr-FR" dirty="0" err="1" smtClean="0"/>
              <a:t>avanzo</a:t>
            </a:r>
            <a:r>
              <a:rPr lang="fr-FR" dirty="0" smtClean="0"/>
              <a:t> sui </a:t>
            </a:r>
            <a:r>
              <a:rPr lang="fr-FR" dirty="0" err="1" smtClean="0"/>
              <a:t>servizi</a:t>
            </a:r>
            <a:r>
              <a:rPr lang="fr-FR" dirty="0" smtClean="0"/>
              <a:t>. </a:t>
            </a:r>
            <a:r>
              <a:rPr lang="fr-FR" dirty="0" err="1" smtClean="0"/>
              <a:t>Serie</a:t>
            </a:r>
            <a:r>
              <a:rPr lang="fr-FR" dirty="0" smtClean="0"/>
              <a:t> di dispute </a:t>
            </a:r>
            <a:r>
              <a:rPr lang="fr-FR" dirty="0" err="1" smtClean="0"/>
              <a:t>commerciali</a:t>
            </a:r>
            <a:r>
              <a:rPr lang="fr-FR" dirty="0" smtClean="0"/>
              <a:t> fra USA e </a:t>
            </a:r>
            <a:r>
              <a:rPr lang="fr-FR" dirty="0" err="1" smtClean="0"/>
              <a:t>Giappone</a:t>
            </a:r>
            <a:endParaRPr lang="fr-FR" dirty="0" smtClean="0"/>
          </a:p>
          <a:p>
            <a:pPr algn="just"/>
            <a:r>
              <a:rPr lang="fr-FR" dirty="0" err="1" smtClean="0"/>
              <a:t>Giappone</a:t>
            </a:r>
            <a:r>
              <a:rPr lang="fr-FR" dirty="0" smtClean="0"/>
              <a:t> molto </a:t>
            </a:r>
            <a:r>
              <a:rPr lang="fr-FR" dirty="0" err="1" smtClean="0"/>
              <a:t>competitivo</a:t>
            </a:r>
            <a:r>
              <a:rPr lang="fr-FR" dirty="0" smtClean="0"/>
              <a:t> </a:t>
            </a:r>
            <a:r>
              <a:rPr lang="fr-FR" dirty="0" err="1" smtClean="0"/>
              <a:t>nelle</a:t>
            </a:r>
            <a:r>
              <a:rPr lang="fr-FR" dirty="0" smtClean="0"/>
              <a:t> </a:t>
            </a:r>
            <a:r>
              <a:rPr lang="fr-FR" dirty="0" err="1" smtClean="0"/>
              <a:t>automobili</a:t>
            </a:r>
            <a:r>
              <a:rPr lang="fr-FR" dirty="0" smtClean="0"/>
              <a:t> e </a:t>
            </a:r>
            <a:r>
              <a:rPr lang="fr-FR" dirty="0" err="1" smtClean="0"/>
              <a:t>nell’alta</a:t>
            </a:r>
            <a:r>
              <a:rPr lang="fr-FR" dirty="0" smtClean="0"/>
              <a:t> </a:t>
            </a:r>
            <a:r>
              <a:rPr lang="fr-FR" dirty="0" err="1" smtClean="0"/>
              <a:t>tecnologia</a:t>
            </a:r>
            <a:r>
              <a:rPr lang="fr-FR" dirty="0" smtClean="0"/>
              <a:t>, più per la </a:t>
            </a:r>
            <a:r>
              <a:rPr lang="fr-FR" dirty="0" err="1" smtClean="0"/>
              <a:t>qualità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per la </a:t>
            </a:r>
            <a:r>
              <a:rPr lang="fr-FR" dirty="0" err="1" smtClean="0"/>
              <a:t>competitività</a:t>
            </a:r>
            <a:endParaRPr lang="fr-FR" dirty="0" smtClean="0"/>
          </a:p>
          <a:p>
            <a:pPr algn="just"/>
            <a:r>
              <a:rPr lang="fr-FR" dirty="0"/>
              <a:t> </a:t>
            </a:r>
            <a:r>
              <a:rPr lang="fr-FR" dirty="0" smtClean="0"/>
              <a:t>A </a:t>
            </a:r>
            <a:r>
              <a:rPr lang="fr-FR" dirty="0" err="1" smtClean="0"/>
              <a:t>partire</a:t>
            </a:r>
            <a:r>
              <a:rPr lang="fr-FR" dirty="0" smtClean="0"/>
              <a:t> dal 1985 (</a:t>
            </a:r>
            <a:r>
              <a:rPr lang="fr-FR" dirty="0" err="1" smtClean="0"/>
              <a:t>riforme</a:t>
            </a:r>
            <a:r>
              <a:rPr lang="fr-FR" dirty="0" smtClean="0"/>
              <a:t> in </a:t>
            </a:r>
            <a:r>
              <a:rPr lang="fr-FR" dirty="0" err="1" smtClean="0"/>
              <a:t>Cina</a:t>
            </a:r>
            <a:r>
              <a:rPr lang="fr-FR" dirty="0" smtClean="0"/>
              <a:t> in </a:t>
            </a:r>
            <a:r>
              <a:rPr lang="fr-FR" dirty="0" err="1" smtClean="0"/>
              <a:t>senso</a:t>
            </a:r>
            <a:r>
              <a:rPr lang="fr-FR" dirty="0" smtClean="0"/>
              <a:t> </a:t>
            </a:r>
            <a:r>
              <a:rPr lang="fr-FR" dirty="0" err="1" smtClean="0"/>
              <a:t>liberista</a:t>
            </a:r>
            <a:r>
              <a:rPr lang="fr-FR" dirty="0" smtClean="0"/>
              <a:t>) le </a:t>
            </a:r>
            <a:r>
              <a:rPr lang="fr-FR" dirty="0" err="1" smtClean="0"/>
              <a:t>importazioni</a:t>
            </a:r>
            <a:r>
              <a:rPr lang="fr-FR" dirty="0" smtClean="0"/>
              <a:t> USA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Cina</a:t>
            </a:r>
            <a:r>
              <a:rPr lang="fr-FR" dirty="0" smtClean="0"/>
              <a:t> sono </a:t>
            </a:r>
            <a:r>
              <a:rPr lang="fr-FR" dirty="0" err="1" smtClean="0"/>
              <a:t>cresciute</a:t>
            </a:r>
            <a:r>
              <a:rPr lang="fr-FR" dirty="0" smtClean="0"/>
              <a:t>  più </a:t>
            </a:r>
            <a:r>
              <a:rPr lang="fr-FR" dirty="0" err="1" smtClean="0"/>
              <a:t>velocemente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. Il </a:t>
            </a:r>
            <a:r>
              <a:rPr lang="fr-FR" dirty="0" err="1" smtClean="0"/>
              <a:t>motivo</a:t>
            </a:r>
            <a:r>
              <a:rPr lang="fr-FR" dirty="0" smtClean="0"/>
              <a:t> </a:t>
            </a:r>
            <a:r>
              <a:rPr lang="fr-FR" dirty="0" err="1" smtClean="0"/>
              <a:t>risiede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competività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Cina</a:t>
            </a:r>
            <a:r>
              <a:rPr lang="fr-FR" dirty="0" smtClean="0"/>
              <a:t> </a:t>
            </a:r>
            <a:r>
              <a:rPr lang="fr-FR" dirty="0" err="1" smtClean="0"/>
              <a:t>dovuta</a:t>
            </a:r>
            <a:r>
              <a:rPr lang="fr-FR" dirty="0" smtClean="0"/>
              <a:t> ad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svalutata</a:t>
            </a:r>
            <a:r>
              <a:rPr lang="fr-FR" dirty="0" smtClean="0"/>
              <a:t> e ad un </a:t>
            </a:r>
            <a:r>
              <a:rPr lang="fr-FR" dirty="0" err="1" smtClean="0"/>
              <a:t>basso</a:t>
            </a:r>
            <a:r>
              <a:rPr lang="fr-FR" dirty="0" smtClean="0"/>
              <a:t> </a:t>
            </a:r>
            <a:r>
              <a:rPr lang="fr-FR" dirty="0" err="1" smtClean="0"/>
              <a:t>costo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manodopera</a:t>
            </a:r>
            <a:r>
              <a:rPr lang="fr-FR" dirty="0" smtClean="0"/>
              <a:t>. Grandi </a:t>
            </a:r>
            <a:r>
              <a:rPr lang="fr-FR" dirty="0" err="1" smtClean="0"/>
              <a:t>tensioni</a:t>
            </a:r>
            <a:r>
              <a:rPr lang="fr-FR" dirty="0" smtClean="0"/>
              <a:t> </a:t>
            </a:r>
            <a:r>
              <a:rPr lang="fr-FR" dirty="0" err="1" smtClean="0"/>
              <a:t>fino</a:t>
            </a:r>
            <a:r>
              <a:rPr lang="fr-FR" dirty="0" smtClean="0"/>
              <a:t> alla </a:t>
            </a:r>
            <a:r>
              <a:rPr lang="fr-FR" dirty="0" err="1" smtClean="0"/>
              <a:t>guerra</a:t>
            </a:r>
            <a:r>
              <a:rPr lang="fr-FR" dirty="0" smtClean="0"/>
              <a:t> commerciale. </a:t>
            </a:r>
            <a:r>
              <a:rPr lang="fr-FR" dirty="0" err="1" smtClean="0"/>
              <a:t>Trump</a:t>
            </a:r>
            <a:r>
              <a:rPr lang="fr-FR" dirty="0" smtClean="0"/>
              <a:t> ha </a:t>
            </a:r>
            <a:r>
              <a:rPr lang="fr-FR" dirty="0" err="1" smtClean="0"/>
              <a:t>introdotto</a:t>
            </a:r>
            <a:r>
              <a:rPr lang="fr-FR" dirty="0" smtClean="0"/>
              <a:t> </a:t>
            </a:r>
            <a:r>
              <a:rPr lang="fr-FR" dirty="0" err="1" smtClean="0"/>
              <a:t>dazi</a:t>
            </a:r>
            <a:r>
              <a:rPr lang="fr-FR" dirty="0" smtClean="0"/>
              <a:t> (tasse </a:t>
            </a:r>
            <a:r>
              <a:rPr lang="fr-FR" dirty="0" err="1" smtClean="0"/>
              <a:t>sulle</a:t>
            </a:r>
            <a:r>
              <a:rPr lang="fr-FR" dirty="0" smtClean="0"/>
              <a:t> </a:t>
            </a:r>
            <a:r>
              <a:rPr lang="fr-FR" dirty="0" err="1" smtClean="0"/>
              <a:t>importazioni</a:t>
            </a:r>
            <a:r>
              <a:rPr lang="fr-FR" dirty="0" smtClean="0"/>
              <a:t> dalla </a:t>
            </a:r>
            <a:r>
              <a:rPr lang="fr-FR" dirty="0" err="1" smtClean="0"/>
              <a:t>Cina</a:t>
            </a:r>
            <a:r>
              <a:rPr lang="fr-FR" dirty="0" smtClean="0"/>
              <a:t>) e </a:t>
            </a:r>
            <a:r>
              <a:rPr lang="fr-FR" dirty="0" err="1" smtClean="0"/>
              <a:t>razionamenti</a:t>
            </a:r>
            <a:r>
              <a:rPr lang="fr-FR" dirty="0" smtClean="0"/>
              <a:t> </a:t>
            </a:r>
            <a:r>
              <a:rPr lang="fr-FR" dirty="0" err="1" smtClean="0"/>
              <a:t>sulle</a:t>
            </a:r>
            <a:r>
              <a:rPr lang="fr-FR" dirty="0" smtClean="0"/>
              <a:t> </a:t>
            </a:r>
            <a:r>
              <a:rPr lang="fr-FR" dirty="0" err="1" smtClean="0"/>
              <a:t>quantità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è </a:t>
            </a:r>
            <a:r>
              <a:rPr lang="fr-FR" dirty="0" err="1" smtClean="0"/>
              <a:t>possibile</a:t>
            </a:r>
            <a:r>
              <a:rPr lang="fr-FR" dirty="0" smtClean="0"/>
              <a:t> </a:t>
            </a:r>
            <a:r>
              <a:rPr lang="fr-FR" dirty="0" err="1" smtClean="0"/>
              <a:t>importare</a:t>
            </a:r>
            <a:r>
              <a:rPr lang="fr-FR" dirty="0" smtClean="0"/>
              <a:t>. La  </a:t>
            </a:r>
            <a:r>
              <a:rPr lang="fr-FR" dirty="0" err="1" smtClean="0"/>
              <a:t>contropartita</a:t>
            </a:r>
            <a:r>
              <a:rPr lang="fr-FR" dirty="0" smtClean="0"/>
              <a:t> è un </a:t>
            </a:r>
            <a:r>
              <a:rPr lang="fr-FR" dirty="0" err="1" smtClean="0"/>
              <a:t>ampio</a:t>
            </a:r>
            <a:r>
              <a:rPr lang="fr-FR" dirty="0" smtClean="0"/>
              <a:t>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positivo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capitale, ad </a:t>
            </a:r>
            <a:r>
              <a:rPr lang="fr-FR" dirty="0" err="1" smtClean="0"/>
              <a:t>esempio</a:t>
            </a:r>
            <a:r>
              <a:rPr lang="fr-FR" dirty="0" smtClean="0"/>
              <a:t> i </a:t>
            </a:r>
            <a:r>
              <a:rPr lang="fr-FR" dirty="0" err="1" smtClean="0"/>
              <a:t>cinesi</a:t>
            </a:r>
            <a:r>
              <a:rPr lang="fr-FR" dirty="0" smtClean="0"/>
              <a:t> </a:t>
            </a:r>
            <a:r>
              <a:rPr lang="fr-FR" dirty="0" err="1" smtClean="0"/>
              <a:t>detengono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grande </a:t>
            </a:r>
            <a:r>
              <a:rPr lang="fr-FR" dirty="0" err="1" smtClean="0"/>
              <a:t>fetta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pubblico</a:t>
            </a:r>
            <a:r>
              <a:rPr lang="fr-FR" dirty="0" smtClean="0"/>
              <a:t> USA. </a:t>
            </a:r>
            <a:r>
              <a:rPr lang="fr-FR" dirty="0" err="1" smtClean="0"/>
              <a:t>Trump</a:t>
            </a:r>
            <a:r>
              <a:rPr lang="fr-FR" dirty="0" smtClean="0"/>
              <a:t> </a:t>
            </a:r>
            <a:r>
              <a:rPr lang="fr-FR" dirty="0" err="1" smtClean="0"/>
              <a:t>chiede</a:t>
            </a:r>
            <a:r>
              <a:rPr lang="fr-FR" dirty="0" smtClean="0"/>
              <a:t> ai sui </a:t>
            </a:r>
            <a:r>
              <a:rPr lang="fr-FR" dirty="0" err="1" smtClean="0"/>
              <a:t>partner</a:t>
            </a:r>
            <a:r>
              <a:rPr lang="fr-FR" dirty="0" smtClean="0"/>
              <a:t> </a:t>
            </a:r>
            <a:r>
              <a:rPr lang="fr-FR" dirty="0" err="1" smtClean="0"/>
              <a:t>europei</a:t>
            </a:r>
            <a:r>
              <a:rPr lang="fr-FR" dirty="0" smtClean="0"/>
              <a:t> di </a:t>
            </a:r>
            <a:r>
              <a:rPr lang="fr-FR" dirty="0" err="1" smtClean="0"/>
              <a:t>fare</a:t>
            </a:r>
            <a:r>
              <a:rPr lang="fr-FR" dirty="0" smtClean="0"/>
              <a:t> </a:t>
            </a:r>
            <a:r>
              <a:rPr lang="fr-FR" dirty="0" err="1" smtClean="0"/>
              <a:t>altrettanto</a:t>
            </a:r>
            <a:r>
              <a:rPr lang="fr-FR" dirty="0" smtClean="0"/>
              <a:t>. </a:t>
            </a:r>
            <a:r>
              <a:rPr lang="fr-FR" dirty="0" err="1" smtClean="0"/>
              <a:t>Pensiamo</a:t>
            </a:r>
            <a:r>
              <a:rPr lang="fr-FR" dirty="0" smtClean="0"/>
              <a:t> alla </a:t>
            </a:r>
            <a:r>
              <a:rPr lang="fr-FR" dirty="0" err="1" smtClean="0"/>
              <a:t>Huawei</a:t>
            </a:r>
            <a:r>
              <a:rPr lang="fr-FR" dirty="0" smtClean="0"/>
              <a:t>, il </a:t>
            </a:r>
            <a:r>
              <a:rPr lang="fr-FR" dirty="0" err="1" smtClean="0"/>
              <a:t>colosso</a:t>
            </a:r>
            <a:r>
              <a:rPr lang="fr-FR" dirty="0" smtClean="0"/>
              <a:t> </a:t>
            </a:r>
            <a:r>
              <a:rPr lang="fr-FR" dirty="0" err="1" smtClean="0"/>
              <a:t>cinese</a:t>
            </a:r>
            <a:r>
              <a:rPr lang="fr-FR" dirty="0" smtClean="0"/>
              <a:t> delle </a:t>
            </a:r>
            <a:r>
              <a:rPr lang="fr-FR" dirty="0" err="1" smtClean="0"/>
              <a:t>telecomunicazioni</a:t>
            </a:r>
            <a:r>
              <a:rPr lang="fr-FR" dirty="0" smtClean="0"/>
              <a:t>, </a:t>
            </a:r>
            <a:r>
              <a:rPr lang="fr-FR" dirty="0" err="1" smtClean="0"/>
              <a:t>accusato</a:t>
            </a:r>
            <a:r>
              <a:rPr lang="fr-FR" dirty="0" smtClean="0"/>
              <a:t> pure di </a:t>
            </a:r>
            <a:r>
              <a:rPr lang="fr-FR" dirty="0" err="1" smtClean="0"/>
              <a:t>spionaggio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2683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relazione</a:t>
            </a:r>
            <a:r>
              <a:rPr lang="fr-FR" dirty="0" smtClean="0"/>
              <a:t> </a:t>
            </a:r>
            <a:r>
              <a:rPr lang="fr-FR" dirty="0"/>
              <a:t>a</a:t>
            </a:r>
            <a:r>
              <a:rPr lang="fr-FR" dirty="0" smtClean="0"/>
              <a:t>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commerciale, ci sono delle </a:t>
            </a:r>
            <a:r>
              <a:rPr lang="fr-FR" dirty="0" err="1" smtClean="0"/>
              <a:t>importanti</a:t>
            </a:r>
            <a:r>
              <a:rPr lang="fr-FR" dirty="0" smtClean="0"/>
              <a:t> </a:t>
            </a:r>
            <a:r>
              <a:rPr lang="fr-FR" dirty="0" err="1" smtClean="0"/>
              <a:t>osservazioni</a:t>
            </a:r>
            <a:r>
              <a:rPr lang="fr-FR" dirty="0" smtClean="0"/>
              <a:t> da </a:t>
            </a:r>
            <a:r>
              <a:rPr lang="fr-FR" dirty="0" err="1" smtClean="0"/>
              <a:t>fare</a:t>
            </a:r>
            <a:endParaRPr lang="fr-FR" dirty="0" smtClean="0"/>
          </a:p>
          <a:p>
            <a:pPr algn="just"/>
            <a:r>
              <a:rPr lang="fr-FR" dirty="0" err="1" smtClean="0"/>
              <a:t>Spesso</a:t>
            </a:r>
            <a:r>
              <a:rPr lang="fr-FR" dirty="0" smtClean="0"/>
              <a:t> ci si concentra </a:t>
            </a:r>
            <a:r>
              <a:rPr lang="fr-FR" dirty="0" err="1" smtClean="0"/>
              <a:t>troppo</a:t>
            </a:r>
            <a:r>
              <a:rPr lang="fr-FR" dirty="0" smtClean="0"/>
              <a:t> </a:t>
            </a:r>
            <a:r>
              <a:rPr lang="fr-FR" dirty="0" err="1" smtClean="0"/>
              <a:t>sulla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beni</a:t>
            </a:r>
            <a:r>
              <a:rPr lang="fr-FR" dirty="0" smtClean="0"/>
              <a:t>, i </a:t>
            </a:r>
            <a:r>
              <a:rPr lang="fr-FR" dirty="0" err="1" smtClean="0"/>
              <a:t>cui</a:t>
            </a:r>
            <a:r>
              <a:rPr lang="fr-FR" dirty="0" smtClean="0"/>
              <a:t> </a:t>
            </a:r>
            <a:r>
              <a:rPr lang="fr-FR" dirty="0" err="1" smtClean="0"/>
              <a:t>dati</a:t>
            </a:r>
            <a:r>
              <a:rPr lang="fr-FR" dirty="0" smtClean="0"/>
              <a:t> sono i </a:t>
            </a:r>
            <a:r>
              <a:rPr lang="fr-FR" dirty="0" err="1" smtClean="0"/>
              <a:t>primi</a:t>
            </a:r>
            <a:r>
              <a:rPr lang="fr-FR" dirty="0" smtClean="0"/>
              <a:t> ad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disponibili</a:t>
            </a:r>
            <a:endParaRPr lang="fr-FR" dirty="0" smtClean="0"/>
          </a:p>
          <a:p>
            <a:pPr algn="just"/>
            <a:r>
              <a:rPr lang="fr-FR" dirty="0" smtClean="0"/>
              <a:t>Non si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inferire</a:t>
            </a:r>
            <a:r>
              <a:rPr lang="fr-FR" dirty="0" smtClean="0"/>
              <a:t> l’</a:t>
            </a:r>
            <a:r>
              <a:rPr lang="fr-FR" dirty="0" err="1" smtClean="0"/>
              <a:t>andamento</a:t>
            </a:r>
            <a:r>
              <a:rPr lang="fr-FR" dirty="0" smtClean="0"/>
              <a:t> </a:t>
            </a:r>
            <a:r>
              <a:rPr lang="fr-FR" dirty="0" err="1" smtClean="0"/>
              <a:t>annuale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</a:t>
            </a:r>
            <a:r>
              <a:rPr lang="fr-FR" dirty="0" err="1" smtClean="0"/>
              <a:t>commmerciale</a:t>
            </a:r>
            <a:r>
              <a:rPr lang="fr-FR" dirty="0" smtClean="0"/>
              <a:t> </a:t>
            </a:r>
            <a:r>
              <a:rPr lang="fr-FR" dirty="0" err="1" smtClean="0"/>
              <a:t>estrapolando</a:t>
            </a:r>
            <a:r>
              <a:rPr lang="fr-FR" dirty="0" smtClean="0"/>
              <a:t> </a:t>
            </a:r>
            <a:r>
              <a:rPr lang="fr-FR" dirty="0" err="1" smtClean="0"/>
              <a:t>dati</a:t>
            </a:r>
            <a:r>
              <a:rPr lang="fr-FR" dirty="0" smtClean="0"/>
              <a:t> </a:t>
            </a:r>
            <a:r>
              <a:rPr lang="fr-FR" dirty="0" err="1" smtClean="0"/>
              <a:t>trimestrali</a:t>
            </a:r>
            <a:endParaRPr lang="fr-FR" dirty="0" smtClean="0"/>
          </a:p>
          <a:p>
            <a:pPr algn="just"/>
            <a:r>
              <a:rPr lang="fr-FR" dirty="0" smtClean="0"/>
              <a:t>Se si </a:t>
            </a:r>
            <a:r>
              <a:rPr lang="fr-FR" dirty="0" err="1" smtClean="0"/>
              <a:t>esporta</a:t>
            </a:r>
            <a:r>
              <a:rPr lang="fr-FR" dirty="0" smtClean="0"/>
              <a:t> </a:t>
            </a:r>
            <a:r>
              <a:rPr lang="fr-FR" dirty="0" err="1" smtClean="0"/>
              <a:t>troppo</a:t>
            </a:r>
            <a:r>
              <a:rPr lang="fr-FR" dirty="0" smtClean="0"/>
              <a:t> </a:t>
            </a:r>
            <a:r>
              <a:rPr lang="fr-FR" dirty="0" err="1" smtClean="0"/>
              <a:t>rispetto</a:t>
            </a:r>
            <a:r>
              <a:rPr lang="fr-FR" dirty="0" smtClean="0"/>
              <a:t> </a:t>
            </a:r>
            <a:r>
              <a:rPr lang="fr-FR" dirty="0" err="1" smtClean="0"/>
              <a:t>alle</a:t>
            </a:r>
            <a:r>
              <a:rPr lang="fr-FR" dirty="0" smtClean="0"/>
              <a:t> </a:t>
            </a:r>
            <a:r>
              <a:rPr lang="fr-FR" dirty="0" err="1" smtClean="0"/>
              <a:t>importazioni</a:t>
            </a:r>
            <a:r>
              <a:rPr lang="fr-FR" dirty="0" smtClean="0"/>
              <a:t>, si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meno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 da </a:t>
            </a:r>
            <a:r>
              <a:rPr lang="fr-FR" dirty="0" err="1" smtClean="0"/>
              <a:t>consumare</a:t>
            </a:r>
            <a:endParaRPr lang="fr-FR" dirty="0" smtClean="0"/>
          </a:p>
          <a:p>
            <a:pPr algn="just"/>
            <a:r>
              <a:rPr lang="fr-FR" dirty="0" err="1" smtClean="0"/>
              <a:t>Sostenibilità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disavanzo</a:t>
            </a:r>
            <a:r>
              <a:rPr lang="fr-FR" dirty="0" smtClean="0"/>
              <a:t> commerciale: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studieremo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seguito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38265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sono </a:t>
            </a:r>
            <a:r>
              <a:rPr lang="fr-FR" dirty="0" err="1" smtClean="0"/>
              <a:t>fortemente</a:t>
            </a:r>
            <a:r>
              <a:rPr lang="fr-FR" dirty="0" smtClean="0"/>
              <a:t> </a:t>
            </a:r>
            <a:r>
              <a:rPr lang="fr-FR" dirty="0" err="1" smtClean="0"/>
              <a:t>interdipendenti</a:t>
            </a:r>
            <a:r>
              <a:rPr lang="fr-FR" dirty="0" smtClean="0"/>
              <a:t> fra </a:t>
            </a:r>
            <a:r>
              <a:rPr lang="fr-FR" dirty="0" err="1" smtClean="0"/>
              <a:t>loro</a:t>
            </a:r>
            <a:r>
              <a:rPr lang="fr-FR" dirty="0" smtClean="0"/>
              <a:t>, come </a:t>
            </a:r>
            <a:r>
              <a:rPr lang="fr-FR" dirty="0" err="1" smtClean="0"/>
              <a:t>dimostra</a:t>
            </a:r>
            <a:r>
              <a:rPr lang="fr-FR" dirty="0" smtClean="0"/>
              <a:t> ad </a:t>
            </a:r>
            <a:r>
              <a:rPr lang="fr-FR" dirty="0" err="1" smtClean="0"/>
              <a:t>esempio</a:t>
            </a:r>
            <a:r>
              <a:rPr lang="fr-FR" dirty="0" smtClean="0"/>
              <a:t> il </a:t>
            </a:r>
            <a:r>
              <a:rPr lang="fr-FR" dirty="0" err="1" smtClean="0"/>
              <a:t>flusso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. </a:t>
            </a:r>
            <a:r>
              <a:rPr lang="fr-FR" dirty="0" err="1" smtClean="0"/>
              <a:t>Complicate</a:t>
            </a:r>
            <a:r>
              <a:rPr lang="fr-FR" dirty="0" smtClean="0"/>
              <a:t> </a:t>
            </a:r>
            <a:r>
              <a:rPr lang="fr-FR" dirty="0" err="1" smtClean="0"/>
              <a:t>relazioni</a:t>
            </a:r>
            <a:r>
              <a:rPr lang="fr-FR" dirty="0" smtClean="0"/>
              <a:t> </a:t>
            </a:r>
            <a:r>
              <a:rPr lang="fr-FR" dirty="0" err="1" smtClean="0"/>
              <a:t>causali</a:t>
            </a:r>
            <a:r>
              <a:rPr lang="fr-FR" dirty="0" smtClean="0"/>
              <a:t> </a:t>
            </a:r>
            <a:r>
              <a:rPr lang="fr-FR" dirty="0" err="1" smtClean="0"/>
              <a:t>ancora</a:t>
            </a:r>
            <a:r>
              <a:rPr lang="fr-FR" dirty="0" smtClean="0"/>
              <a:t> di più in </a:t>
            </a:r>
            <a:r>
              <a:rPr lang="fr-FR" dirty="0" err="1" smtClean="0"/>
              <a:t>seguito</a:t>
            </a:r>
            <a:r>
              <a:rPr lang="fr-FR" dirty="0" smtClean="0"/>
              <a:t> al </a:t>
            </a:r>
            <a:r>
              <a:rPr lang="fr-FR" dirty="0" err="1" smtClean="0"/>
              <a:t>processo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globalizzazione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dell’integrazione</a:t>
            </a:r>
            <a:r>
              <a:rPr lang="fr-FR" dirty="0" smtClean="0"/>
              <a:t> </a:t>
            </a:r>
            <a:r>
              <a:rPr lang="fr-FR" dirty="0" err="1" smtClean="0"/>
              <a:t>crescente</a:t>
            </a:r>
            <a:r>
              <a:rPr lang="fr-FR" dirty="0" smtClean="0"/>
              <a:t> dei </a:t>
            </a:r>
            <a:r>
              <a:rPr lang="fr-FR" dirty="0" err="1" smtClean="0"/>
              <a:t>mercati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endParaRPr lang="fr-FR" dirty="0" smtClean="0"/>
          </a:p>
          <a:p>
            <a:pPr algn="just"/>
            <a:r>
              <a:rPr lang="fr-FR" dirty="0" smtClean="0"/>
              <a:t>Un </a:t>
            </a:r>
            <a:r>
              <a:rPr lang="fr-FR" dirty="0" err="1" smtClean="0"/>
              <a:t>aiuto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(</a:t>
            </a:r>
            <a:r>
              <a:rPr lang="fr-FR" dirty="0" err="1" smtClean="0"/>
              <a:t>assimilabile</a:t>
            </a:r>
            <a:r>
              <a:rPr lang="fr-FR" dirty="0" smtClean="0"/>
              <a:t> ad </a:t>
            </a:r>
            <a:r>
              <a:rPr lang="fr-FR" dirty="0" err="1" smtClean="0"/>
              <a:t>un’importazione</a:t>
            </a:r>
            <a:r>
              <a:rPr lang="fr-FR" dirty="0" smtClean="0"/>
              <a:t>) </a:t>
            </a:r>
            <a:r>
              <a:rPr lang="fr-FR" dirty="0" err="1" smtClean="0"/>
              <a:t>aumenta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beneficiario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in parte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speso</a:t>
            </a:r>
            <a:r>
              <a:rPr lang="fr-FR" dirty="0" smtClean="0"/>
              <a:t> per </a:t>
            </a:r>
            <a:r>
              <a:rPr lang="fr-FR" dirty="0" err="1" smtClean="0"/>
              <a:t>acquistare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e </a:t>
            </a:r>
            <a:r>
              <a:rPr lang="fr-FR" dirty="0" err="1" smtClean="0"/>
              <a:t>servizi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donatore</a:t>
            </a:r>
            <a:r>
              <a:rPr lang="fr-FR" dirty="0" smtClean="0"/>
              <a:t>, </a:t>
            </a:r>
            <a:r>
              <a:rPr lang="fr-FR" dirty="0" err="1" smtClean="0"/>
              <a:t>aumentandone</a:t>
            </a:r>
            <a:r>
              <a:rPr lang="fr-FR" dirty="0" smtClean="0"/>
              <a:t> a sua volta il </a:t>
            </a:r>
            <a:r>
              <a:rPr lang="fr-FR" dirty="0" err="1" smtClean="0"/>
              <a:t>reddito</a:t>
            </a:r>
            <a:r>
              <a:rPr lang="fr-FR" dirty="0" smtClean="0"/>
              <a:t>. </a:t>
            </a:r>
            <a:r>
              <a:rPr lang="fr-FR" dirty="0" err="1"/>
              <a:t>Quindi</a:t>
            </a:r>
            <a:r>
              <a:rPr lang="fr-FR" dirty="0"/>
              <a:t> il </a:t>
            </a:r>
            <a:r>
              <a:rPr lang="fr-FR" dirty="0" err="1"/>
              <a:t>saldo</a:t>
            </a:r>
            <a:r>
              <a:rPr lang="fr-FR" dirty="0"/>
              <a:t> </a:t>
            </a:r>
            <a:r>
              <a:rPr lang="fr-FR" dirty="0" err="1"/>
              <a:t>negativo</a:t>
            </a:r>
            <a:r>
              <a:rPr lang="fr-FR" dirty="0"/>
              <a:t> </a:t>
            </a:r>
            <a:r>
              <a:rPr lang="fr-FR" dirty="0" smtClean="0"/>
              <a:t>finale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commerciale </a:t>
            </a:r>
            <a:r>
              <a:rPr lang="fr-FR" dirty="0"/>
              <a:t>è </a:t>
            </a:r>
            <a:r>
              <a:rPr lang="fr-FR" dirty="0" err="1"/>
              <a:t>inferiore</a:t>
            </a:r>
            <a:r>
              <a:rPr lang="fr-FR" dirty="0"/>
              <a:t> a </a:t>
            </a:r>
            <a:r>
              <a:rPr lang="fr-FR" dirty="0" err="1"/>
              <a:t>quello</a:t>
            </a:r>
            <a:r>
              <a:rPr lang="fr-FR" dirty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</a:t>
            </a:r>
            <a:r>
              <a:rPr lang="fr-FR" dirty="0"/>
              <a:t>in un primo </a:t>
            </a:r>
            <a:r>
              <a:rPr lang="fr-FR" dirty="0" err="1"/>
              <a:t>momento</a:t>
            </a:r>
            <a:r>
              <a:rPr lang="fr-FR" dirty="0"/>
              <a:t> in </a:t>
            </a:r>
            <a:r>
              <a:rPr lang="fr-FR" dirty="0" err="1"/>
              <a:t>seguito</a:t>
            </a:r>
            <a:r>
              <a:rPr lang="fr-FR" dirty="0"/>
              <a:t> al </a:t>
            </a:r>
            <a:r>
              <a:rPr lang="fr-FR" dirty="0" err="1"/>
              <a:t>trasferimento</a:t>
            </a:r>
            <a:r>
              <a:rPr lang="fr-FR" dirty="0"/>
              <a:t> (e </a:t>
            </a:r>
            <a:r>
              <a:rPr lang="fr-FR" dirty="0" err="1"/>
              <a:t>puo</a:t>
            </a:r>
            <a:r>
              <a:rPr lang="fr-FR" dirty="0"/>
              <a:t>’ </a:t>
            </a:r>
            <a:r>
              <a:rPr lang="fr-FR" dirty="0" err="1"/>
              <a:t>diventare</a:t>
            </a:r>
            <a:r>
              <a:rPr lang="fr-FR" dirty="0"/>
              <a:t> pure </a:t>
            </a:r>
            <a:r>
              <a:rPr lang="fr-FR" dirty="0" err="1"/>
              <a:t>positivo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gli</a:t>
            </a:r>
            <a:r>
              <a:rPr lang="fr-FR" dirty="0" smtClean="0"/>
              <a:t> USA </a:t>
            </a:r>
            <a:r>
              <a:rPr lang="fr-FR" dirty="0" err="1" smtClean="0"/>
              <a:t>tentano</a:t>
            </a:r>
            <a:r>
              <a:rPr lang="fr-FR" dirty="0" smtClean="0"/>
              <a:t> di </a:t>
            </a:r>
            <a:r>
              <a:rPr lang="fr-FR" dirty="0" err="1" smtClean="0"/>
              <a:t>ridurre</a:t>
            </a:r>
            <a:r>
              <a:rPr lang="fr-FR" dirty="0" smtClean="0"/>
              <a:t> il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Giappone</a:t>
            </a:r>
            <a:r>
              <a:rPr lang="fr-FR" dirty="0" smtClean="0"/>
              <a:t>, </a:t>
            </a:r>
            <a:r>
              <a:rPr lang="fr-FR" dirty="0" err="1" smtClean="0"/>
              <a:t>ridurrà</a:t>
            </a:r>
            <a:r>
              <a:rPr lang="fr-FR" dirty="0" smtClean="0"/>
              <a:t> </a:t>
            </a:r>
            <a:r>
              <a:rPr lang="fr-FR" dirty="0" err="1" smtClean="0"/>
              <a:t>probabilmente</a:t>
            </a:r>
            <a:r>
              <a:rPr lang="fr-FR" dirty="0" smtClean="0"/>
              <a:t> pure il </a:t>
            </a:r>
            <a:r>
              <a:rPr lang="fr-FR" dirty="0" err="1" smtClean="0"/>
              <a:t>suo</a:t>
            </a:r>
            <a:r>
              <a:rPr lang="fr-FR" dirty="0" smtClean="0"/>
              <a:t> </a:t>
            </a:r>
            <a:r>
              <a:rPr lang="fr-FR" dirty="0" err="1" smtClean="0"/>
              <a:t>avanzo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confronti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Brasile</a:t>
            </a:r>
            <a:r>
              <a:rPr lang="fr-FR" dirty="0" smtClean="0"/>
              <a:t> </a:t>
            </a:r>
            <a:r>
              <a:rPr lang="fr-FR" dirty="0" err="1" smtClean="0"/>
              <a:t>poiché</a:t>
            </a:r>
            <a:r>
              <a:rPr lang="fr-FR" dirty="0" smtClean="0"/>
              <a:t> </a:t>
            </a:r>
            <a:r>
              <a:rPr lang="fr-FR" dirty="0" err="1" smtClean="0"/>
              <a:t>quest’ultimo</a:t>
            </a:r>
            <a:r>
              <a:rPr lang="fr-FR" dirty="0" smtClean="0"/>
              <a:t> </a:t>
            </a:r>
            <a:r>
              <a:rPr lang="fr-FR" dirty="0" err="1" smtClean="0"/>
              <a:t>paga</a:t>
            </a:r>
            <a:r>
              <a:rPr lang="fr-FR" dirty="0" smtClean="0"/>
              <a:t> le merci  </a:t>
            </a:r>
            <a:r>
              <a:rPr lang="fr-FR" dirty="0" err="1" smtClean="0"/>
              <a:t>importate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USA in parte </a:t>
            </a:r>
            <a:r>
              <a:rPr lang="fr-FR" dirty="0" err="1" smtClean="0"/>
              <a:t>attraverso</a:t>
            </a:r>
            <a:r>
              <a:rPr lang="fr-FR" dirty="0" smtClean="0"/>
              <a:t> le sue </a:t>
            </a:r>
            <a:r>
              <a:rPr lang="fr-FR" dirty="0" err="1" smtClean="0"/>
              <a:t>esportazioni</a:t>
            </a:r>
            <a:r>
              <a:rPr lang="fr-FR" dirty="0" smtClean="0"/>
              <a:t> di </a:t>
            </a:r>
            <a:r>
              <a:rPr lang="fr-FR" dirty="0" err="1" smtClean="0"/>
              <a:t>risorse</a:t>
            </a:r>
            <a:r>
              <a:rPr lang="fr-FR" dirty="0" smtClean="0"/>
              <a:t> </a:t>
            </a:r>
            <a:r>
              <a:rPr lang="fr-FR" dirty="0" err="1" smtClean="0"/>
              <a:t>naturali</a:t>
            </a:r>
            <a:r>
              <a:rPr lang="fr-FR" dirty="0" smtClean="0"/>
              <a:t> verso il </a:t>
            </a:r>
            <a:r>
              <a:rPr lang="fr-FR" dirty="0" err="1" smtClean="0"/>
              <a:t>Giappone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15013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err="1" smtClean="0"/>
              <a:t>Mentre</a:t>
            </a:r>
            <a:r>
              <a:rPr lang="fr-FR" dirty="0" smtClean="0"/>
              <a:t> la </a:t>
            </a:r>
            <a:r>
              <a:rPr lang="fr-FR" dirty="0" err="1" smtClean="0"/>
              <a:t>bilancia</a:t>
            </a:r>
            <a:r>
              <a:rPr lang="fr-FR" dirty="0" smtClean="0"/>
              <a:t> di un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misura</a:t>
            </a:r>
            <a:r>
              <a:rPr lang="fr-FR" dirty="0" smtClean="0"/>
              <a:t> il </a:t>
            </a:r>
            <a:r>
              <a:rPr lang="fr-FR" dirty="0" err="1" smtClean="0"/>
              <a:t>flusso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di </a:t>
            </a:r>
            <a:r>
              <a:rPr lang="fr-FR" dirty="0" err="1" smtClean="0"/>
              <a:t>beni</a:t>
            </a:r>
            <a:r>
              <a:rPr lang="fr-FR" dirty="0" smtClean="0"/>
              <a:t>, </a:t>
            </a:r>
            <a:r>
              <a:rPr lang="fr-FR" dirty="0" err="1" smtClean="0"/>
              <a:t>servizi</a:t>
            </a:r>
            <a:r>
              <a:rPr lang="fr-FR" dirty="0" smtClean="0"/>
              <a:t> e capitale </a:t>
            </a:r>
            <a:r>
              <a:rPr lang="fr-FR" dirty="0" err="1" smtClean="0"/>
              <a:t>nell’arco</a:t>
            </a:r>
            <a:r>
              <a:rPr lang="fr-FR" dirty="0" smtClean="0"/>
              <a:t> temporale di un </a:t>
            </a:r>
            <a:r>
              <a:rPr lang="fr-FR" dirty="0" err="1" smtClean="0"/>
              <a:t>anno</a:t>
            </a:r>
            <a:r>
              <a:rPr lang="fr-FR" dirty="0" smtClean="0"/>
              <a:t>, la «</a:t>
            </a:r>
            <a:r>
              <a:rPr lang="fr-FR" b="1" dirty="0" err="1" smtClean="0"/>
              <a:t>posizione</a:t>
            </a:r>
            <a:r>
              <a:rPr lang="fr-FR" b="1" dirty="0" smtClean="0"/>
              <a:t> </a:t>
            </a:r>
            <a:r>
              <a:rPr lang="fr-FR" b="1" dirty="0" err="1" smtClean="0"/>
              <a:t>negli</a:t>
            </a:r>
            <a:r>
              <a:rPr lang="fr-FR" b="1" dirty="0" smtClean="0"/>
              <a:t> </a:t>
            </a:r>
            <a:r>
              <a:rPr lang="fr-FR" b="1" dirty="0" err="1" smtClean="0"/>
              <a:t>investimenti</a:t>
            </a:r>
            <a:r>
              <a:rPr lang="fr-FR" b="1" dirty="0" smtClean="0"/>
              <a:t> </a:t>
            </a:r>
            <a:r>
              <a:rPr lang="fr-FR" b="1" dirty="0" err="1" smtClean="0"/>
              <a:t>inetrnazionali</a:t>
            </a:r>
            <a:r>
              <a:rPr lang="fr-FR" dirty="0" smtClean="0"/>
              <a:t>» o «</a:t>
            </a:r>
            <a:r>
              <a:rPr lang="fr-FR" b="1" dirty="0" err="1" smtClean="0"/>
              <a:t>bilancia</a:t>
            </a:r>
            <a:r>
              <a:rPr lang="fr-FR" b="1" dirty="0" smtClean="0"/>
              <a:t> </a:t>
            </a:r>
            <a:r>
              <a:rPr lang="fr-FR" b="1" dirty="0" err="1" smtClean="0"/>
              <a:t>dell’indebitamento</a:t>
            </a:r>
            <a:r>
              <a:rPr lang="fr-FR" b="1" dirty="0" smtClean="0"/>
              <a:t> </a:t>
            </a:r>
            <a:r>
              <a:rPr lang="fr-FR" b="1" dirty="0" err="1" smtClean="0"/>
              <a:t>internazionale</a:t>
            </a:r>
            <a:r>
              <a:rPr lang="fr-FR" dirty="0" smtClean="0"/>
              <a:t>» </a:t>
            </a:r>
            <a:r>
              <a:rPr lang="fr-FR" dirty="0" err="1" smtClean="0"/>
              <a:t>misura</a:t>
            </a:r>
            <a:r>
              <a:rPr lang="fr-FR" dirty="0" smtClean="0"/>
              <a:t> l’</a:t>
            </a:r>
            <a:r>
              <a:rPr lang="fr-FR" dirty="0" err="1" smtClean="0"/>
              <a:t>ammontare</a:t>
            </a:r>
            <a:r>
              <a:rPr lang="fr-FR" dirty="0" smtClean="0"/>
              <a:t> totale e la </a:t>
            </a:r>
            <a:r>
              <a:rPr lang="fr-FR" dirty="0" err="1" smtClean="0"/>
              <a:t>distribuzione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di un </a:t>
            </a:r>
            <a:r>
              <a:rPr lang="fr-FR" dirty="0" err="1" smtClean="0"/>
              <a:t>paese</a:t>
            </a:r>
            <a:r>
              <a:rPr lang="fr-FR" dirty="0" smtClean="0"/>
              <a:t>  a </a:t>
            </a:r>
            <a:r>
              <a:rPr lang="fr-FR" dirty="0" err="1" smtClean="0"/>
              <a:t>livello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alla fine </a:t>
            </a:r>
            <a:r>
              <a:rPr lang="fr-FR" dirty="0" err="1" smtClean="0"/>
              <a:t>dell’anno</a:t>
            </a:r>
            <a:r>
              <a:rPr lang="fr-FR" dirty="0" smtClean="0"/>
              <a:t> (31/12/2018). </a:t>
            </a:r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/>
              <a:t>negli</a:t>
            </a:r>
            <a:r>
              <a:rPr lang="fr-FR" dirty="0"/>
              <a:t> </a:t>
            </a:r>
            <a:r>
              <a:rPr lang="fr-FR" dirty="0" err="1"/>
              <a:t>investimenti</a:t>
            </a:r>
            <a:r>
              <a:rPr lang="fr-FR" dirty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è </a:t>
            </a:r>
            <a:r>
              <a:rPr lang="fr-FR" dirty="0" err="1" smtClean="0"/>
              <a:t>semplicemente</a:t>
            </a:r>
            <a:r>
              <a:rPr lang="fr-FR" dirty="0" smtClean="0"/>
              <a:t> data da (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r>
              <a:rPr lang="fr-FR" dirty="0" smtClean="0"/>
              <a:t>)- (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USA)</a:t>
            </a:r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è un </a:t>
            </a:r>
            <a:r>
              <a:rPr lang="fr-FR" dirty="0" err="1" smtClean="0"/>
              <a:t>concetto</a:t>
            </a:r>
            <a:r>
              <a:rPr lang="fr-FR" dirty="0" smtClean="0"/>
              <a:t> «</a:t>
            </a:r>
            <a:r>
              <a:rPr lang="fr-FR" b="1" dirty="0" err="1" smtClean="0"/>
              <a:t>flusso</a:t>
            </a:r>
            <a:r>
              <a:rPr lang="fr-FR" dirty="0" smtClean="0"/>
              <a:t>», la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è un </a:t>
            </a:r>
            <a:r>
              <a:rPr lang="fr-FR" dirty="0" err="1" smtClean="0"/>
              <a:t>concetto</a:t>
            </a:r>
            <a:r>
              <a:rPr lang="fr-FR" dirty="0" smtClean="0"/>
              <a:t> «</a:t>
            </a:r>
            <a:r>
              <a:rPr lang="fr-FR" b="1" dirty="0" smtClean="0"/>
              <a:t>stock</a:t>
            </a:r>
            <a:r>
              <a:rPr lang="fr-FR" dirty="0" smtClean="0"/>
              <a:t>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64207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rendiconto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impiegato</a:t>
            </a:r>
            <a:r>
              <a:rPr lang="fr-FR" dirty="0" smtClean="0"/>
              <a:t> per </a:t>
            </a:r>
            <a:r>
              <a:rPr lang="fr-FR" dirty="0" err="1" smtClean="0"/>
              <a:t>prevedere</a:t>
            </a:r>
            <a:r>
              <a:rPr lang="fr-FR" dirty="0" smtClean="0"/>
              <a:t> il </a:t>
            </a:r>
            <a:r>
              <a:rPr lang="fr-FR" dirty="0" err="1" smtClean="0"/>
              <a:t>flusso</a:t>
            </a:r>
            <a:r>
              <a:rPr lang="fr-FR" dirty="0" smtClean="0"/>
              <a:t> </a:t>
            </a:r>
            <a:r>
              <a:rPr lang="fr-FR" dirty="0" err="1" smtClean="0"/>
              <a:t>futuro</a:t>
            </a:r>
            <a:r>
              <a:rPr lang="fr-FR" dirty="0" smtClean="0"/>
              <a:t> di </a:t>
            </a:r>
            <a:r>
              <a:rPr lang="fr-FR" dirty="0" err="1" smtClean="0"/>
              <a:t>reddito</a:t>
            </a:r>
            <a:r>
              <a:rPr lang="fr-FR" dirty="0" smtClean="0"/>
              <a:t> o di </a:t>
            </a:r>
            <a:r>
              <a:rPr lang="fr-FR" dirty="0" err="1" smtClean="0"/>
              <a:t>guadagni</a:t>
            </a:r>
            <a:r>
              <a:rPr lang="fr-FR" dirty="0" smtClean="0"/>
              <a:t> </a:t>
            </a:r>
            <a:r>
              <a:rPr lang="fr-FR" dirty="0" err="1" smtClean="0"/>
              <a:t>proveniente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e il </a:t>
            </a:r>
            <a:r>
              <a:rPr lang="fr-FR" dirty="0" err="1" smtClean="0"/>
              <a:t>flusso</a:t>
            </a:r>
            <a:r>
              <a:rPr lang="fr-FR" dirty="0" smtClean="0"/>
              <a:t> di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futuri</a:t>
            </a:r>
            <a:r>
              <a:rPr lang="fr-FR" dirty="0" smtClean="0"/>
              <a:t> da </a:t>
            </a:r>
            <a:r>
              <a:rPr lang="fr-FR" dirty="0" err="1" smtClean="0"/>
              <a:t>effettuare</a:t>
            </a:r>
            <a:r>
              <a:rPr lang="fr-FR" dirty="0" smtClean="0"/>
              <a:t> </a:t>
            </a:r>
            <a:r>
              <a:rPr lang="fr-FR" dirty="0" err="1" smtClean="0"/>
              <a:t>sugli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endParaRPr lang="fr-FR" dirty="0" smtClean="0"/>
          </a:p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detengono</a:t>
            </a:r>
            <a:r>
              <a:rPr lang="fr-FR" dirty="0" smtClean="0"/>
              <a:t> </a:t>
            </a:r>
            <a:r>
              <a:rPr lang="fr-FR" dirty="0" err="1" smtClean="0"/>
              <a:t>molte</a:t>
            </a:r>
            <a:r>
              <a:rPr lang="fr-FR" dirty="0" smtClean="0"/>
              <a:t> </a:t>
            </a:r>
            <a:r>
              <a:rPr lang="fr-FR" dirty="0" err="1" smtClean="0"/>
              <a:t>obbligazioni</a:t>
            </a:r>
            <a:r>
              <a:rPr lang="fr-FR" dirty="0" smtClean="0"/>
              <a:t> e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r>
              <a:rPr lang="fr-FR" dirty="0" smtClean="0"/>
              <a:t>,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futuro</a:t>
            </a:r>
            <a:r>
              <a:rPr lang="fr-FR" dirty="0" smtClean="0"/>
              <a:t> </a:t>
            </a:r>
            <a:r>
              <a:rPr lang="fr-FR" dirty="0" err="1" smtClean="0"/>
              <a:t>riceveranno</a:t>
            </a:r>
            <a:r>
              <a:rPr lang="fr-FR" dirty="0" smtClean="0"/>
              <a:t> </a:t>
            </a:r>
            <a:r>
              <a:rPr lang="fr-FR" dirty="0" err="1" smtClean="0"/>
              <a:t>molti</a:t>
            </a:r>
            <a:r>
              <a:rPr lang="fr-FR" dirty="0" smtClean="0"/>
              <a:t> </a:t>
            </a:r>
            <a:r>
              <a:rPr lang="fr-FR" dirty="0" err="1" smtClean="0"/>
              <a:t>interessi</a:t>
            </a:r>
            <a:r>
              <a:rPr lang="fr-FR" dirty="0" smtClean="0"/>
              <a:t> e </a:t>
            </a:r>
            <a:r>
              <a:rPr lang="fr-FR" dirty="0" err="1" smtClean="0"/>
              <a:t>dividendi</a:t>
            </a:r>
            <a:r>
              <a:rPr lang="fr-FR" dirty="0" smtClean="0"/>
              <a:t>. Se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detengono</a:t>
            </a:r>
            <a:r>
              <a:rPr lang="fr-FR" dirty="0" smtClean="0"/>
              <a:t> </a:t>
            </a:r>
            <a:r>
              <a:rPr lang="fr-FR" dirty="0" err="1"/>
              <a:t>molte</a:t>
            </a:r>
            <a:r>
              <a:rPr lang="fr-FR" dirty="0"/>
              <a:t> </a:t>
            </a:r>
            <a:r>
              <a:rPr lang="fr-FR" dirty="0" err="1"/>
              <a:t>obbligazioni</a:t>
            </a:r>
            <a:r>
              <a:rPr lang="fr-FR" dirty="0"/>
              <a:t> e </a:t>
            </a:r>
            <a:r>
              <a:rPr lang="fr-FR" dirty="0" err="1"/>
              <a:t>azioni</a:t>
            </a:r>
            <a:r>
              <a:rPr lang="fr-FR" dirty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, </a:t>
            </a:r>
            <a:r>
              <a:rPr lang="fr-FR" dirty="0" err="1"/>
              <a:t>allora</a:t>
            </a:r>
            <a:r>
              <a:rPr lang="fr-FR" dirty="0"/>
              <a:t> </a:t>
            </a:r>
            <a:r>
              <a:rPr lang="fr-FR" dirty="0" err="1" smtClean="0"/>
              <a:t>nell</a:t>
            </a:r>
            <a:r>
              <a:rPr lang="fr-FR" dirty="0" smtClean="0"/>
              <a:t> </a:t>
            </a:r>
            <a:r>
              <a:rPr lang="fr-FR" dirty="0" err="1" smtClean="0"/>
              <a:t>futuro</a:t>
            </a:r>
            <a:r>
              <a:rPr lang="fr-FR" dirty="0" smtClean="0"/>
              <a:t> </a:t>
            </a:r>
            <a:r>
              <a:rPr lang="fr-FR" dirty="0" err="1"/>
              <a:t>riceveranno</a:t>
            </a:r>
            <a:r>
              <a:rPr lang="fr-FR" dirty="0"/>
              <a:t>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interessi</a:t>
            </a:r>
            <a:r>
              <a:rPr lang="fr-FR" dirty="0"/>
              <a:t> e </a:t>
            </a:r>
            <a:r>
              <a:rPr lang="fr-FR" dirty="0" err="1"/>
              <a:t>dividendi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8025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 smtClean="0"/>
              <a:t>Sommando</a:t>
            </a:r>
            <a:r>
              <a:rPr lang="fr-FR" dirty="0" smtClean="0"/>
              <a:t> i </a:t>
            </a:r>
            <a:r>
              <a:rPr lang="fr-FR" dirty="0" err="1" smtClean="0"/>
              <a:t>flussi</a:t>
            </a:r>
            <a:r>
              <a:rPr lang="fr-FR" dirty="0" smtClean="0"/>
              <a:t> di capitale (</a:t>
            </a:r>
            <a:r>
              <a:rPr lang="fr-FR" dirty="0" err="1" smtClean="0"/>
              <a:t>deflussi-afflussi</a:t>
            </a:r>
            <a:r>
              <a:rPr lang="fr-FR" dirty="0" smtClean="0"/>
              <a:t>) </a:t>
            </a:r>
            <a:r>
              <a:rPr lang="fr-FR" dirty="0" err="1" smtClean="0"/>
              <a:t>avvenuti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corso di un </a:t>
            </a:r>
            <a:r>
              <a:rPr lang="fr-FR" dirty="0" err="1" smtClean="0"/>
              <a:t>certo</a:t>
            </a:r>
            <a:r>
              <a:rPr lang="fr-FR" dirty="0" smtClean="0"/>
              <a:t> </a:t>
            </a:r>
            <a:r>
              <a:rPr lang="fr-FR" dirty="0" err="1" smtClean="0"/>
              <a:t>anno</a:t>
            </a:r>
            <a:r>
              <a:rPr lang="fr-FR" dirty="0" smtClean="0"/>
              <a:t> in un </a:t>
            </a:r>
            <a:r>
              <a:rPr lang="fr-FR" dirty="0" err="1" smtClean="0"/>
              <a:t>paese</a:t>
            </a:r>
            <a:r>
              <a:rPr lang="fr-FR" dirty="0" smtClean="0"/>
              <a:t> alla </a:t>
            </a:r>
            <a:r>
              <a:rPr lang="fr-FR" dirty="0" err="1" smtClean="0"/>
              <a:t>posizione</a:t>
            </a:r>
            <a:r>
              <a:rPr lang="fr-FR" dirty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</a:t>
            </a:r>
            <a:r>
              <a:rPr lang="fr-FR" dirty="0" err="1" smtClean="0"/>
              <a:t>registrata</a:t>
            </a:r>
            <a:r>
              <a:rPr lang="fr-FR" dirty="0" smtClean="0"/>
              <a:t> alla fine </a:t>
            </a:r>
            <a:r>
              <a:rPr lang="fr-FR" dirty="0" err="1" smtClean="0"/>
              <a:t>dell’anno</a:t>
            </a:r>
            <a:r>
              <a:rPr lang="fr-FR" dirty="0" smtClean="0"/>
              <a:t> </a:t>
            </a:r>
            <a:r>
              <a:rPr lang="fr-FR" dirty="0" err="1" smtClean="0"/>
              <a:t>precedente</a:t>
            </a:r>
            <a:r>
              <a:rPr lang="fr-FR" dirty="0" smtClean="0"/>
              <a:t>, si </a:t>
            </a:r>
            <a:r>
              <a:rPr lang="fr-FR" dirty="0" err="1" smtClean="0"/>
              <a:t>ottiene</a:t>
            </a:r>
            <a:r>
              <a:rPr lang="fr-FR" dirty="0" smtClean="0"/>
              <a:t> la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nell’anno</a:t>
            </a:r>
            <a:r>
              <a:rPr lang="fr-FR" dirty="0" smtClean="0"/>
              <a:t> </a:t>
            </a:r>
            <a:r>
              <a:rPr lang="fr-FR" dirty="0" err="1" smtClean="0"/>
              <a:t>considerato</a:t>
            </a:r>
            <a:r>
              <a:rPr lang="fr-FR" dirty="0" smtClean="0"/>
              <a:t>, a </a:t>
            </a:r>
            <a:r>
              <a:rPr lang="fr-FR" dirty="0" err="1" smtClean="0"/>
              <a:t>meno</a:t>
            </a:r>
            <a:r>
              <a:rPr lang="fr-FR" dirty="0" smtClean="0"/>
              <a:t> </a:t>
            </a:r>
            <a:r>
              <a:rPr lang="fr-FR" dirty="0" err="1" smtClean="0"/>
              <a:t>ovviamente</a:t>
            </a:r>
            <a:r>
              <a:rPr lang="fr-FR" dirty="0" smtClean="0"/>
              <a:t> di </a:t>
            </a:r>
            <a:r>
              <a:rPr lang="fr-FR" dirty="0" err="1" smtClean="0"/>
              <a:t>discrepanze</a:t>
            </a:r>
            <a:r>
              <a:rPr lang="fr-FR" dirty="0" smtClean="0"/>
              <a:t> </a:t>
            </a:r>
            <a:r>
              <a:rPr lang="fr-FR" dirty="0" err="1" smtClean="0"/>
              <a:t>statistiche</a:t>
            </a:r>
            <a:r>
              <a:rPr lang="fr-FR" dirty="0"/>
              <a:t> </a:t>
            </a:r>
            <a:r>
              <a:rPr lang="fr-FR" dirty="0" smtClean="0"/>
              <a:t>e, </a:t>
            </a:r>
            <a:r>
              <a:rPr lang="fr-FR" dirty="0" err="1" smtClean="0"/>
              <a:t>cosa</a:t>
            </a:r>
            <a:r>
              <a:rPr lang="fr-FR" dirty="0" smtClean="0"/>
              <a:t> fondamentale, </a:t>
            </a:r>
            <a:r>
              <a:rPr lang="fr-FR" dirty="0" err="1" smtClean="0"/>
              <a:t>sempre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 non </a:t>
            </a:r>
            <a:r>
              <a:rPr lang="fr-FR" dirty="0" err="1" smtClean="0"/>
              <a:t>siano</a:t>
            </a:r>
            <a:r>
              <a:rPr lang="fr-FR" dirty="0" smtClean="0"/>
              <a:t> </a:t>
            </a:r>
            <a:r>
              <a:rPr lang="fr-FR" dirty="0" err="1" smtClean="0"/>
              <a:t>rivalutati</a:t>
            </a:r>
            <a:r>
              <a:rPr lang="fr-FR" dirty="0" smtClean="0"/>
              <a:t> o </a:t>
            </a:r>
            <a:r>
              <a:rPr lang="fr-FR" dirty="0" err="1" smtClean="0"/>
              <a:t>svalutati</a:t>
            </a:r>
            <a:r>
              <a:rPr lang="fr-FR" dirty="0" smtClean="0"/>
              <a:t> in </a:t>
            </a:r>
            <a:r>
              <a:rPr lang="fr-FR" dirty="0" err="1" smtClean="0"/>
              <a:t>seguito</a:t>
            </a:r>
            <a:r>
              <a:rPr lang="fr-FR" dirty="0" smtClean="0"/>
              <a:t> a </a:t>
            </a:r>
            <a:r>
              <a:rPr lang="fr-FR" dirty="0" err="1" smtClean="0"/>
              <a:t>variazioni</a:t>
            </a:r>
            <a:r>
              <a:rPr lang="fr-FR" dirty="0" smtClean="0"/>
              <a:t> di </a:t>
            </a:r>
            <a:r>
              <a:rPr lang="fr-FR" dirty="0" err="1" smtClean="0"/>
              <a:t>prezzo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finanziarie</a:t>
            </a:r>
            <a:r>
              <a:rPr lang="fr-FR" dirty="0" smtClean="0"/>
              <a:t> (</a:t>
            </a:r>
            <a:r>
              <a:rPr lang="fr-FR" dirty="0" err="1" smtClean="0"/>
              <a:t>obbligazioni</a:t>
            </a:r>
            <a:r>
              <a:rPr lang="fr-FR" dirty="0" smtClean="0"/>
              <a:t>, </a:t>
            </a:r>
            <a:r>
              <a:rPr lang="fr-FR" dirty="0" err="1" smtClean="0"/>
              <a:t>azioni</a:t>
            </a:r>
            <a:r>
              <a:rPr lang="fr-FR" dirty="0" smtClean="0"/>
              <a:t>) e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avvenute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dell’anno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20061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A </a:t>
            </a:r>
            <a:r>
              <a:rPr lang="fr-FR" dirty="0" err="1" smtClean="0"/>
              <a:t>tal</a:t>
            </a:r>
            <a:r>
              <a:rPr lang="fr-FR" dirty="0" smtClean="0"/>
              <a:t> fine </a:t>
            </a:r>
            <a:r>
              <a:rPr lang="fr-FR" dirty="0" err="1" smtClean="0"/>
              <a:t>consideriamo</a:t>
            </a:r>
            <a:r>
              <a:rPr lang="fr-FR" dirty="0" smtClean="0"/>
              <a:t> l’</a:t>
            </a:r>
            <a:r>
              <a:rPr lang="fr-FR" dirty="0" err="1" smtClean="0"/>
              <a:t>esempio</a:t>
            </a:r>
            <a:r>
              <a:rPr lang="fr-FR" dirty="0" smtClean="0"/>
              <a:t> </a:t>
            </a:r>
            <a:r>
              <a:rPr lang="fr-FR" dirty="0" err="1" smtClean="0"/>
              <a:t>seguente</a:t>
            </a:r>
            <a:r>
              <a:rPr lang="fr-FR" dirty="0" smtClean="0"/>
              <a:t> </a:t>
            </a:r>
            <a:r>
              <a:rPr lang="fr-FR" dirty="0" err="1" smtClean="0"/>
              <a:t>avanzando</a:t>
            </a:r>
            <a:r>
              <a:rPr lang="fr-FR" dirty="0" smtClean="0"/>
              <a:t> l’</a:t>
            </a:r>
            <a:r>
              <a:rPr lang="fr-FR" dirty="0" err="1" smtClean="0"/>
              <a:t>ipotesi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 </a:t>
            </a:r>
            <a:r>
              <a:rPr lang="fr-FR" dirty="0" err="1" smtClean="0"/>
              <a:t>prezzi</a:t>
            </a:r>
            <a:r>
              <a:rPr lang="fr-FR" dirty="0" smtClean="0"/>
              <a:t> di tutte 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finanziare</a:t>
            </a:r>
            <a:r>
              <a:rPr lang="fr-FR" dirty="0" smtClean="0"/>
              <a:t> non </a:t>
            </a:r>
            <a:r>
              <a:rPr lang="fr-FR" dirty="0" err="1" smtClean="0"/>
              <a:t>subiscano</a:t>
            </a:r>
            <a:r>
              <a:rPr lang="fr-FR" dirty="0" smtClean="0"/>
              <a:t>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dell’anno</a:t>
            </a:r>
            <a:r>
              <a:rPr lang="fr-FR" dirty="0" smtClean="0"/>
              <a:t> </a:t>
            </a:r>
            <a:r>
              <a:rPr lang="fr-FR" dirty="0" err="1" smtClean="0"/>
              <a:t>considerato</a:t>
            </a:r>
            <a:r>
              <a:rPr lang="fr-FR" dirty="0" smtClean="0"/>
              <a:t> e </a:t>
            </a:r>
            <a:r>
              <a:rPr lang="fr-FR" dirty="0" err="1" smtClean="0"/>
              <a:t>che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con tutti i </a:t>
            </a:r>
            <a:r>
              <a:rPr lang="fr-FR" dirty="0" err="1" smtClean="0"/>
              <a:t>suoi</a:t>
            </a:r>
            <a:r>
              <a:rPr lang="fr-FR" dirty="0" smtClean="0"/>
              <a:t> </a:t>
            </a:r>
            <a:r>
              <a:rPr lang="fr-FR" dirty="0" err="1" smtClean="0"/>
              <a:t>partner</a:t>
            </a:r>
            <a:r>
              <a:rPr lang="fr-FR" dirty="0" smtClean="0"/>
              <a:t> </a:t>
            </a:r>
            <a:r>
              <a:rPr lang="fr-FR" dirty="0" err="1" smtClean="0"/>
              <a:t>economici</a:t>
            </a:r>
            <a:r>
              <a:rPr lang="fr-FR" dirty="0" smtClean="0"/>
              <a:t> </a:t>
            </a:r>
            <a:r>
              <a:rPr lang="fr-FR" dirty="0" err="1" smtClean="0"/>
              <a:t>rimangano</a:t>
            </a:r>
            <a:r>
              <a:rPr lang="fr-FR" dirty="0" smtClean="0"/>
              <a:t> </a:t>
            </a:r>
            <a:r>
              <a:rPr lang="fr-FR" dirty="0" err="1" smtClean="0"/>
              <a:t>invariata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dello</a:t>
            </a:r>
            <a:r>
              <a:rPr lang="fr-FR" dirty="0" smtClean="0"/>
              <a:t> </a:t>
            </a:r>
            <a:r>
              <a:rPr lang="fr-FR" dirty="0" err="1" smtClean="0"/>
              <a:t>stesso</a:t>
            </a:r>
            <a:r>
              <a:rPr lang="fr-FR" dirty="0" smtClean="0"/>
              <a:t> </a:t>
            </a:r>
            <a:r>
              <a:rPr lang="fr-FR" dirty="0" err="1" smtClean="0"/>
              <a:t>anno</a:t>
            </a:r>
            <a:r>
              <a:rPr lang="fr-FR" dirty="0" smtClean="0"/>
              <a:t> </a:t>
            </a:r>
          </a:p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al 31/12/2017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possiedano</a:t>
            </a:r>
            <a:r>
              <a:rPr lang="fr-FR" dirty="0" smtClean="0"/>
              <a:t>  delle </a:t>
            </a:r>
            <a:r>
              <a:rPr lang="fr-FR" dirty="0" err="1" smtClean="0"/>
              <a:t>obbligazioni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per un </a:t>
            </a:r>
            <a:r>
              <a:rPr lang="fr-FR" dirty="0" err="1" smtClean="0"/>
              <a:t>valore</a:t>
            </a:r>
            <a:r>
              <a:rPr lang="fr-FR" dirty="0" smtClean="0"/>
              <a:t> in </a:t>
            </a:r>
            <a:r>
              <a:rPr lang="fr-FR" dirty="0" err="1" smtClean="0"/>
              <a:t>dollari</a:t>
            </a:r>
            <a:r>
              <a:rPr lang="fr-FR" dirty="0" smtClean="0"/>
              <a:t> di 100 </a:t>
            </a:r>
            <a:r>
              <a:rPr lang="fr-FR" dirty="0" err="1" smtClean="0"/>
              <a:t>mentre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possiedano</a:t>
            </a:r>
            <a:r>
              <a:rPr lang="fr-FR" dirty="0" smtClean="0"/>
              <a:t>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r>
              <a:rPr lang="fr-FR" dirty="0" smtClean="0"/>
              <a:t> per un </a:t>
            </a:r>
            <a:r>
              <a:rPr lang="fr-FR" dirty="0" err="1" smtClean="0"/>
              <a:t>valore</a:t>
            </a:r>
            <a:r>
              <a:rPr lang="fr-FR" dirty="0" smtClean="0"/>
              <a:t> di 300 </a:t>
            </a:r>
            <a:r>
              <a:rPr lang="fr-FR" dirty="0" err="1" smtClean="0"/>
              <a:t>dollari</a:t>
            </a:r>
            <a:endParaRPr lang="fr-FR" dirty="0" smtClean="0"/>
          </a:p>
          <a:p>
            <a:pPr algn="just"/>
            <a:r>
              <a:rPr lang="fr-FR" dirty="0" smtClean="0"/>
              <a:t>È </a:t>
            </a:r>
            <a:r>
              <a:rPr lang="fr-FR" dirty="0" err="1" smtClean="0"/>
              <a:t>chiaro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la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</a:t>
            </a:r>
            <a:r>
              <a:rPr lang="fr-FR" dirty="0" err="1" smtClean="0"/>
              <a:t>netta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sarà</a:t>
            </a:r>
            <a:r>
              <a:rPr lang="fr-FR" dirty="0" smtClean="0"/>
              <a:t> 100-300=-200. In </a:t>
            </a:r>
            <a:r>
              <a:rPr lang="fr-FR" dirty="0" err="1" smtClean="0"/>
              <a:t>altre</a:t>
            </a:r>
            <a:r>
              <a:rPr lang="fr-FR" dirty="0" smtClean="0"/>
              <a:t> parole </a:t>
            </a:r>
            <a:r>
              <a:rPr lang="fr-FR" dirty="0" err="1" smtClean="0"/>
              <a:t>gli</a:t>
            </a:r>
            <a:r>
              <a:rPr lang="fr-FR" dirty="0" smtClean="0"/>
              <a:t> USA sono </a:t>
            </a:r>
            <a:r>
              <a:rPr lang="fr-FR" dirty="0" err="1" smtClean="0"/>
              <a:t>indebitati</a:t>
            </a:r>
            <a:r>
              <a:rPr lang="fr-FR" dirty="0" smtClean="0"/>
              <a:t> con l’</a:t>
            </a:r>
            <a:r>
              <a:rPr lang="fr-FR" dirty="0" err="1" smtClean="0"/>
              <a:t>estero</a:t>
            </a:r>
            <a:r>
              <a:rPr lang="fr-FR" dirty="0" smtClean="0"/>
              <a:t> di 200 </a:t>
            </a:r>
            <a:r>
              <a:rPr lang="fr-FR" dirty="0" err="1" smtClean="0"/>
              <a:t>dollari</a:t>
            </a:r>
            <a:r>
              <a:rPr lang="fr-FR" dirty="0" smtClean="0"/>
              <a:t> di più </a:t>
            </a:r>
            <a:r>
              <a:rPr lang="fr-FR" dirty="0" err="1" smtClean="0"/>
              <a:t>rispetto</a:t>
            </a:r>
            <a:r>
              <a:rPr lang="fr-FR" dirty="0" smtClean="0"/>
              <a:t> a quanto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siano</a:t>
            </a:r>
            <a:r>
              <a:rPr lang="fr-FR" dirty="0" smtClean="0"/>
              <a:t> </a:t>
            </a:r>
            <a:r>
              <a:rPr lang="fr-FR" dirty="0" err="1" smtClean="0"/>
              <a:t>indebitati</a:t>
            </a:r>
            <a:r>
              <a:rPr lang="fr-FR" dirty="0" smtClean="0"/>
              <a:t> con </a:t>
            </a:r>
            <a:r>
              <a:rPr lang="fr-FR" dirty="0" err="1" smtClean="0"/>
              <a:t>gli</a:t>
            </a:r>
            <a:r>
              <a:rPr lang="fr-FR" dirty="0" smtClean="0"/>
              <a:t> USA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79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79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Afflussi</a:t>
            </a:r>
            <a:r>
              <a:rPr lang="fr-FR" dirty="0" smtClean="0"/>
              <a:t> di capitale: 1) </a:t>
            </a:r>
            <a:r>
              <a:rPr lang="fr-FR" dirty="0" err="1" smtClean="0"/>
              <a:t>aumento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detenute</a:t>
            </a:r>
            <a:r>
              <a:rPr lang="fr-FR" dirty="0" smtClean="0"/>
              <a:t> </a:t>
            </a:r>
            <a:r>
              <a:rPr lang="fr-FR" dirty="0" err="1" smtClean="0"/>
              <a:t>all’interno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o 2) </a:t>
            </a:r>
            <a:r>
              <a:rPr lang="fr-FR" dirty="0" err="1" smtClean="0"/>
              <a:t>riduzione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 </a:t>
            </a:r>
            <a:r>
              <a:rPr lang="fr-FR" dirty="0" err="1" smtClean="0"/>
              <a:t>detenute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endParaRPr lang="fr-FR" dirty="0" smtClean="0"/>
          </a:p>
          <a:p>
            <a:pPr algn="just"/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1):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Regno</a:t>
            </a:r>
            <a:r>
              <a:rPr lang="fr-FR" dirty="0" smtClean="0"/>
              <a:t> </a:t>
            </a:r>
            <a:r>
              <a:rPr lang="fr-FR" dirty="0" err="1" smtClean="0"/>
              <a:t>Unito</a:t>
            </a:r>
            <a:r>
              <a:rPr lang="fr-FR" dirty="0" smtClean="0"/>
              <a:t> (UK) </a:t>
            </a:r>
            <a:r>
              <a:rPr lang="fr-FR" dirty="0" err="1" smtClean="0"/>
              <a:t>acquista</a:t>
            </a:r>
            <a:r>
              <a:rPr lang="fr-FR" dirty="0" smtClean="0"/>
              <a:t> </a:t>
            </a:r>
            <a:r>
              <a:rPr lang="fr-FR" dirty="0" err="1" smtClean="0"/>
              <a:t>un’azione</a:t>
            </a:r>
            <a:r>
              <a:rPr lang="fr-FR" dirty="0" smtClean="0"/>
              <a:t> americana. E’ un </a:t>
            </a:r>
            <a:r>
              <a:rPr lang="fr-FR" dirty="0" err="1" smtClean="0"/>
              <a:t>afflusso</a:t>
            </a:r>
            <a:r>
              <a:rPr lang="fr-FR" dirty="0" smtClean="0"/>
              <a:t> di capitale </a:t>
            </a:r>
            <a:r>
              <a:rPr lang="fr-FR" dirty="0" err="1" smtClean="0"/>
              <a:t>negli</a:t>
            </a:r>
            <a:r>
              <a:rPr lang="fr-FR" dirty="0" smtClean="0"/>
              <a:t> USA (segno +) perché </a:t>
            </a:r>
            <a:r>
              <a:rPr lang="fr-FR" dirty="0" err="1" smtClean="0"/>
              <a:t>richiede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 da parte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soggetto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.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2) un </a:t>
            </a:r>
            <a:r>
              <a:rPr lang="fr-FR" dirty="0" err="1" smtClean="0"/>
              <a:t>americano</a:t>
            </a:r>
            <a:r>
              <a:rPr lang="fr-FR" dirty="0" smtClean="0"/>
              <a:t> vende </a:t>
            </a:r>
            <a:r>
              <a:rPr lang="fr-FR" dirty="0" err="1" smtClean="0"/>
              <a:t>un’azione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ad </a:t>
            </a:r>
            <a:r>
              <a:rPr lang="fr-FR" dirty="0" err="1" smtClean="0"/>
              <a:t>uno</a:t>
            </a:r>
            <a:r>
              <a:rPr lang="fr-FR" dirty="0" smtClean="0"/>
              <a:t> </a:t>
            </a:r>
            <a:r>
              <a:rPr lang="fr-FR" dirty="0" err="1" smtClean="0"/>
              <a:t>straniero</a:t>
            </a:r>
            <a:r>
              <a:rPr lang="fr-FR" dirty="0" smtClean="0"/>
              <a:t>. </a:t>
            </a:r>
            <a:r>
              <a:rPr lang="fr-FR" dirty="0" err="1" smtClean="0"/>
              <a:t>Egli</a:t>
            </a:r>
            <a:r>
              <a:rPr lang="fr-FR" dirty="0" smtClean="0"/>
              <a:t> </a:t>
            </a:r>
            <a:r>
              <a:rPr lang="fr-FR" dirty="0" err="1" smtClean="0"/>
              <a:t>riceve</a:t>
            </a:r>
            <a:r>
              <a:rPr lang="fr-FR" dirty="0" smtClean="0"/>
              <a:t> un </a:t>
            </a:r>
            <a:r>
              <a:rPr lang="fr-FR" dirty="0" err="1" smtClean="0"/>
              <a:t>pagamento</a:t>
            </a:r>
            <a:r>
              <a:rPr lang="fr-FR" dirty="0" smtClean="0"/>
              <a:t> </a:t>
            </a:r>
            <a:r>
              <a:rPr lang="fr-FR" dirty="0" err="1" smtClean="0"/>
              <a:t>dall’estero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75037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</a:t>
            </a:r>
            <a:r>
              <a:rPr lang="fr-FR" dirty="0" smtClean="0"/>
              <a:t> 2018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comprino</a:t>
            </a:r>
            <a:r>
              <a:rPr lang="fr-FR" dirty="0" smtClean="0"/>
              <a:t> 150 </a:t>
            </a:r>
            <a:r>
              <a:rPr lang="fr-FR" dirty="0" err="1" smtClean="0"/>
              <a:t>dollari</a:t>
            </a:r>
            <a:r>
              <a:rPr lang="fr-FR" dirty="0" smtClean="0"/>
              <a:t> in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comprino</a:t>
            </a:r>
            <a:r>
              <a:rPr lang="fr-FR" dirty="0" smtClean="0"/>
              <a:t> 50 </a:t>
            </a:r>
            <a:r>
              <a:rPr lang="fr-FR" dirty="0" err="1" smtClean="0"/>
              <a:t>dollari</a:t>
            </a:r>
            <a:r>
              <a:rPr lang="fr-FR" dirty="0" smtClean="0"/>
              <a:t> di </a:t>
            </a:r>
            <a:r>
              <a:rPr lang="fr-FR" dirty="0" err="1" smtClean="0"/>
              <a:t>obbligazioni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endParaRPr lang="fr-FR" dirty="0" smtClean="0"/>
          </a:p>
          <a:p>
            <a:pPr algn="just"/>
            <a:r>
              <a:rPr lang="fr-FR" dirty="0" smtClean="0"/>
              <a:t>È </a:t>
            </a:r>
            <a:r>
              <a:rPr lang="fr-FR" dirty="0" err="1" smtClean="0"/>
              <a:t>chiaro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dei </a:t>
            </a:r>
            <a:r>
              <a:rPr lang="fr-FR" dirty="0" err="1" smtClean="0"/>
              <a:t>movimenti</a:t>
            </a:r>
            <a:r>
              <a:rPr lang="fr-FR" dirty="0" smtClean="0"/>
              <a:t> di capitale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</a:t>
            </a:r>
            <a:r>
              <a:rPr lang="fr-FR" dirty="0" smtClean="0"/>
              <a:t> 2018 </a:t>
            </a:r>
            <a:r>
              <a:rPr lang="fr-FR" dirty="0" err="1" smtClean="0"/>
              <a:t>sarà</a:t>
            </a:r>
            <a:r>
              <a:rPr lang="fr-FR" dirty="0" smtClean="0"/>
              <a:t> di 50-150=-100 </a:t>
            </a:r>
            <a:r>
              <a:rPr lang="fr-FR" dirty="0" err="1" smtClean="0"/>
              <a:t>dollari</a:t>
            </a:r>
            <a:r>
              <a:rPr lang="fr-FR" dirty="0" smtClean="0"/>
              <a:t>. In </a:t>
            </a:r>
            <a:r>
              <a:rPr lang="fr-FR" dirty="0" err="1" smtClean="0"/>
              <a:t>altre</a:t>
            </a:r>
            <a:r>
              <a:rPr lang="fr-FR" dirty="0" smtClean="0"/>
              <a:t> parole, il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netto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sull’estero</a:t>
            </a:r>
            <a:r>
              <a:rPr lang="fr-FR" dirty="0" smtClean="0"/>
              <a:t> è </a:t>
            </a:r>
            <a:r>
              <a:rPr lang="fr-FR" dirty="0" err="1" smtClean="0"/>
              <a:t>aumentato</a:t>
            </a:r>
            <a:r>
              <a:rPr lang="fr-FR" dirty="0" smtClean="0"/>
              <a:t> di 100 </a:t>
            </a:r>
            <a:r>
              <a:rPr lang="fr-FR" dirty="0" err="1" smtClean="0"/>
              <a:t>dollari</a:t>
            </a:r>
            <a:endParaRPr lang="fr-FR" dirty="0" smtClean="0"/>
          </a:p>
          <a:p>
            <a:pPr algn="just"/>
            <a:r>
              <a:rPr lang="fr-FR" dirty="0" smtClean="0"/>
              <a:t>Al 31/12/2018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/>
              <a:t>americani</a:t>
            </a:r>
            <a:r>
              <a:rPr lang="fr-FR" dirty="0"/>
              <a:t> </a:t>
            </a:r>
            <a:r>
              <a:rPr lang="fr-FR" dirty="0" err="1" smtClean="0"/>
              <a:t>possiedono</a:t>
            </a:r>
            <a:r>
              <a:rPr lang="fr-FR" dirty="0" smtClean="0"/>
              <a:t> </a:t>
            </a:r>
            <a:r>
              <a:rPr lang="fr-FR" dirty="0"/>
              <a:t>delle </a:t>
            </a:r>
            <a:r>
              <a:rPr lang="fr-FR" dirty="0" err="1"/>
              <a:t>obbligazioni</a:t>
            </a:r>
            <a:r>
              <a:rPr lang="fr-FR" dirty="0"/>
              <a:t> </a:t>
            </a:r>
            <a:r>
              <a:rPr lang="fr-FR" dirty="0" err="1"/>
              <a:t>estere</a:t>
            </a:r>
            <a:r>
              <a:rPr lang="fr-FR" dirty="0"/>
              <a:t> per un </a:t>
            </a:r>
            <a:r>
              <a:rPr lang="fr-FR" dirty="0" err="1"/>
              <a:t>valore</a:t>
            </a:r>
            <a:r>
              <a:rPr lang="fr-FR" dirty="0"/>
              <a:t> in </a:t>
            </a:r>
            <a:r>
              <a:rPr lang="fr-FR" dirty="0" err="1"/>
              <a:t>dollari</a:t>
            </a:r>
            <a:r>
              <a:rPr lang="fr-FR" dirty="0"/>
              <a:t> di 100 </a:t>
            </a:r>
            <a:r>
              <a:rPr lang="fr-FR" dirty="0" err="1"/>
              <a:t>mentre</a:t>
            </a:r>
            <a:r>
              <a:rPr lang="fr-FR" dirty="0"/>
              <a:t>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stranieri</a:t>
            </a:r>
            <a:r>
              <a:rPr lang="fr-FR" dirty="0"/>
              <a:t> </a:t>
            </a:r>
            <a:r>
              <a:rPr lang="fr-FR" dirty="0" err="1" smtClean="0"/>
              <a:t>possiedono</a:t>
            </a:r>
            <a:r>
              <a:rPr lang="fr-FR" dirty="0" smtClean="0"/>
              <a:t> </a:t>
            </a:r>
            <a:r>
              <a:rPr lang="fr-FR" dirty="0" err="1"/>
              <a:t>azioni</a:t>
            </a:r>
            <a:r>
              <a:rPr lang="fr-FR" dirty="0"/>
              <a:t> </a:t>
            </a:r>
            <a:r>
              <a:rPr lang="fr-FR" dirty="0" err="1"/>
              <a:t>americane</a:t>
            </a:r>
            <a:r>
              <a:rPr lang="fr-FR" dirty="0"/>
              <a:t> per un </a:t>
            </a:r>
            <a:r>
              <a:rPr lang="fr-FR" dirty="0" err="1"/>
              <a:t>valore</a:t>
            </a:r>
            <a:r>
              <a:rPr lang="fr-FR" dirty="0"/>
              <a:t> di 300 </a:t>
            </a:r>
            <a:r>
              <a:rPr lang="fr-FR" dirty="0" err="1" smtClean="0"/>
              <a:t>dollari</a:t>
            </a:r>
            <a:r>
              <a:rPr lang="fr-FR" dirty="0" smtClean="0"/>
              <a:t>. </a:t>
            </a:r>
            <a:r>
              <a:rPr lang="fr-FR" dirty="0" err="1" smtClean="0"/>
              <a:t>Inoltre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americani</a:t>
            </a:r>
            <a:r>
              <a:rPr lang="fr-FR" dirty="0" smtClean="0"/>
              <a:t> </a:t>
            </a:r>
            <a:r>
              <a:rPr lang="fr-FR" dirty="0" err="1" smtClean="0"/>
              <a:t>possiedono</a:t>
            </a:r>
            <a:r>
              <a:rPr lang="fr-FR" dirty="0" smtClean="0"/>
              <a:t> 150 </a:t>
            </a:r>
            <a:r>
              <a:rPr lang="fr-FR" dirty="0" err="1" smtClean="0"/>
              <a:t>dollari</a:t>
            </a:r>
            <a:r>
              <a:rPr lang="fr-FR" dirty="0" smtClean="0"/>
              <a:t> in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50 </a:t>
            </a:r>
            <a:r>
              <a:rPr lang="fr-FR" dirty="0" err="1" smtClean="0"/>
              <a:t>dollari</a:t>
            </a:r>
            <a:r>
              <a:rPr lang="fr-FR" dirty="0" smtClean="0"/>
              <a:t> in </a:t>
            </a:r>
            <a:r>
              <a:rPr lang="fr-FR" dirty="0" err="1" smtClean="0"/>
              <a:t>obbligazioni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endParaRPr lang="fr-FR" dirty="0" smtClean="0"/>
          </a:p>
          <a:p>
            <a:pPr algn="just"/>
            <a:r>
              <a:rPr lang="fr-FR" dirty="0" smtClean="0"/>
              <a:t>È </a:t>
            </a:r>
            <a:r>
              <a:rPr lang="fr-FR" dirty="0" err="1" smtClean="0"/>
              <a:t>chiaro</a:t>
            </a:r>
            <a:r>
              <a:rPr lang="fr-FR" dirty="0" smtClean="0"/>
              <a:t> </a:t>
            </a:r>
            <a:r>
              <a:rPr lang="fr-FR" dirty="0" err="1"/>
              <a:t>che</a:t>
            </a:r>
            <a:r>
              <a:rPr lang="fr-FR" dirty="0"/>
              <a:t> la </a:t>
            </a:r>
            <a:r>
              <a:rPr lang="fr-FR" dirty="0" err="1"/>
              <a:t>posizione</a:t>
            </a:r>
            <a:r>
              <a:rPr lang="fr-FR" dirty="0"/>
              <a:t> </a:t>
            </a:r>
            <a:r>
              <a:rPr lang="fr-FR" dirty="0" err="1"/>
              <a:t>internazionale</a:t>
            </a:r>
            <a:r>
              <a:rPr lang="fr-FR" dirty="0"/>
              <a:t> </a:t>
            </a:r>
            <a:r>
              <a:rPr lang="fr-FR" dirty="0" err="1"/>
              <a:t>netta</a:t>
            </a:r>
            <a:r>
              <a:rPr lang="fr-FR" dirty="0"/>
              <a:t> </a:t>
            </a:r>
            <a:r>
              <a:rPr lang="fr-FR" dirty="0" err="1"/>
              <a:t>degli</a:t>
            </a:r>
            <a:r>
              <a:rPr lang="fr-FR" dirty="0"/>
              <a:t> USA </a:t>
            </a:r>
            <a:r>
              <a:rPr lang="fr-FR" dirty="0" err="1"/>
              <a:t>sarà</a:t>
            </a:r>
            <a:r>
              <a:rPr lang="fr-FR" dirty="0"/>
              <a:t> </a:t>
            </a:r>
            <a:r>
              <a:rPr lang="fr-FR" dirty="0" smtClean="0"/>
              <a:t>100-300+150-50=-100</a:t>
            </a:r>
            <a:r>
              <a:rPr lang="fr-FR" dirty="0"/>
              <a:t>. In </a:t>
            </a:r>
            <a:r>
              <a:rPr lang="fr-FR" dirty="0" err="1"/>
              <a:t>altre</a:t>
            </a:r>
            <a:r>
              <a:rPr lang="fr-FR" dirty="0"/>
              <a:t> parole </a:t>
            </a:r>
            <a:r>
              <a:rPr lang="fr-FR" dirty="0" err="1"/>
              <a:t>gli</a:t>
            </a:r>
            <a:r>
              <a:rPr lang="fr-FR" dirty="0"/>
              <a:t> USA sono </a:t>
            </a:r>
            <a:r>
              <a:rPr lang="fr-FR" dirty="0" err="1"/>
              <a:t>indebitati</a:t>
            </a:r>
            <a:r>
              <a:rPr lang="fr-FR" dirty="0"/>
              <a:t> con l’</a:t>
            </a:r>
            <a:r>
              <a:rPr lang="fr-FR" dirty="0" err="1"/>
              <a:t>estero</a:t>
            </a:r>
            <a:r>
              <a:rPr lang="fr-FR" dirty="0"/>
              <a:t> di </a:t>
            </a:r>
            <a:r>
              <a:rPr lang="fr-FR" dirty="0" smtClean="0"/>
              <a:t>100 </a:t>
            </a:r>
            <a:r>
              <a:rPr lang="fr-FR" dirty="0" err="1"/>
              <a:t>dollari</a:t>
            </a:r>
            <a:r>
              <a:rPr lang="fr-FR" dirty="0"/>
              <a:t> di più </a:t>
            </a:r>
            <a:r>
              <a:rPr lang="fr-FR" dirty="0" err="1"/>
              <a:t>rispetto</a:t>
            </a:r>
            <a:r>
              <a:rPr lang="fr-FR" dirty="0"/>
              <a:t> a quanto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stranieri</a:t>
            </a:r>
            <a:r>
              <a:rPr lang="fr-FR" dirty="0"/>
              <a:t> </a:t>
            </a:r>
            <a:r>
              <a:rPr lang="fr-FR" dirty="0" err="1"/>
              <a:t>siano</a:t>
            </a:r>
            <a:r>
              <a:rPr lang="fr-FR" dirty="0"/>
              <a:t> </a:t>
            </a:r>
            <a:r>
              <a:rPr lang="fr-FR" dirty="0" err="1"/>
              <a:t>indebitati</a:t>
            </a:r>
            <a:r>
              <a:rPr lang="fr-FR" dirty="0"/>
              <a:t> con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smtClean="0"/>
              <a:t>USA</a:t>
            </a:r>
          </a:p>
          <a:p>
            <a:pPr algn="just"/>
            <a:r>
              <a:rPr lang="fr-FR" dirty="0" err="1" smtClean="0"/>
              <a:t>Notiamo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la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</a:t>
            </a:r>
            <a:r>
              <a:rPr lang="fr-FR" dirty="0" err="1" smtClean="0"/>
              <a:t>netta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 è </a:t>
            </a:r>
            <a:r>
              <a:rPr lang="fr-FR" dirty="0" err="1" smtClean="0"/>
              <a:t>passata</a:t>
            </a:r>
            <a:r>
              <a:rPr lang="fr-FR" dirty="0" smtClean="0"/>
              <a:t> da -200 al 31/12/2017 a – 100 </a:t>
            </a:r>
            <a:r>
              <a:rPr lang="fr-FR" dirty="0" err="1" smtClean="0"/>
              <a:t>dollari</a:t>
            </a:r>
            <a:r>
              <a:rPr lang="fr-FR" dirty="0" smtClean="0"/>
              <a:t> al 31/12/2018, </a:t>
            </a:r>
            <a:r>
              <a:rPr lang="fr-FR" dirty="0" err="1" smtClean="0"/>
              <a:t>ossia</a:t>
            </a:r>
            <a:r>
              <a:rPr lang="fr-FR" dirty="0" smtClean="0"/>
              <a:t> è </a:t>
            </a:r>
            <a:r>
              <a:rPr lang="fr-FR" dirty="0" err="1" smtClean="0"/>
              <a:t>migliorata</a:t>
            </a:r>
            <a:r>
              <a:rPr lang="fr-FR" dirty="0" smtClean="0"/>
              <a:t> di 100 </a:t>
            </a:r>
            <a:r>
              <a:rPr lang="fr-FR" dirty="0" err="1" smtClean="0"/>
              <a:t>dollari</a:t>
            </a:r>
            <a:r>
              <a:rPr lang="fr-FR" dirty="0" smtClean="0"/>
              <a:t>, la </a:t>
            </a:r>
            <a:r>
              <a:rPr lang="fr-FR" dirty="0" err="1" smtClean="0"/>
              <a:t>stessa</a:t>
            </a:r>
            <a:r>
              <a:rPr lang="fr-FR" dirty="0" smtClean="0"/>
              <a:t> somma </a:t>
            </a:r>
            <a:r>
              <a:rPr lang="fr-FR" dirty="0" err="1" smtClean="0"/>
              <a:t>corrispondente</a:t>
            </a:r>
            <a:r>
              <a:rPr lang="fr-FR" dirty="0" smtClean="0"/>
              <a:t> </a:t>
            </a:r>
            <a:r>
              <a:rPr lang="fr-FR" dirty="0" err="1" smtClean="0"/>
              <a:t>all’incremento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credito</a:t>
            </a:r>
            <a:r>
              <a:rPr lang="fr-FR" dirty="0" smtClean="0"/>
              <a:t> </a:t>
            </a:r>
            <a:r>
              <a:rPr lang="fr-FR" dirty="0" err="1" smtClean="0"/>
              <a:t>netto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sull’estero</a:t>
            </a:r>
            <a:r>
              <a:rPr lang="fr-FR" dirty="0" smtClean="0"/>
              <a:t> </a:t>
            </a:r>
            <a:r>
              <a:rPr lang="fr-FR" dirty="0" err="1" smtClean="0"/>
              <a:t>avvenuto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</a:t>
            </a:r>
            <a:r>
              <a:rPr lang="fr-FR" dirty="0" smtClean="0"/>
              <a:t> 2018.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80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8777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misurati</a:t>
            </a:r>
            <a:r>
              <a:rPr lang="fr-FR" dirty="0" smtClean="0"/>
              <a:t> al «</a:t>
            </a:r>
            <a:r>
              <a:rPr lang="fr-FR" b="1" dirty="0" err="1" smtClean="0"/>
              <a:t>costo</a:t>
            </a:r>
            <a:r>
              <a:rPr lang="fr-FR" b="1" dirty="0" smtClean="0"/>
              <a:t> </a:t>
            </a:r>
            <a:r>
              <a:rPr lang="fr-FR" b="1" dirty="0" err="1" smtClean="0"/>
              <a:t>attuale</a:t>
            </a:r>
            <a:r>
              <a:rPr lang="fr-FR" dirty="0" smtClean="0"/>
              <a:t>» </a:t>
            </a:r>
            <a:r>
              <a:rPr lang="fr-FR" dirty="0" err="1" smtClean="0"/>
              <a:t>ossia</a:t>
            </a:r>
            <a:r>
              <a:rPr lang="fr-FR" dirty="0" smtClean="0"/>
              <a:t> al </a:t>
            </a:r>
            <a:r>
              <a:rPr lang="fr-FR" dirty="0" err="1" smtClean="0"/>
              <a:t>prezzo</a:t>
            </a:r>
            <a:r>
              <a:rPr lang="fr-FR" dirty="0" smtClean="0"/>
              <a:t> </a:t>
            </a:r>
            <a:r>
              <a:rPr lang="fr-FR" dirty="0" err="1" smtClean="0"/>
              <a:t>pagato</a:t>
            </a:r>
            <a:r>
              <a:rPr lang="fr-FR" dirty="0" smtClean="0"/>
              <a:t> al </a:t>
            </a:r>
            <a:r>
              <a:rPr lang="fr-FR" dirty="0" err="1" smtClean="0"/>
              <a:t>momento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acquisto</a:t>
            </a:r>
            <a:r>
              <a:rPr lang="fr-FR" dirty="0" smtClean="0"/>
              <a:t>,  o al «</a:t>
            </a:r>
            <a:r>
              <a:rPr lang="fr-FR" b="1" dirty="0" err="1" smtClean="0"/>
              <a:t>prezzo</a:t>
            </a:r>
            <a:r>
              <a:rPr lang="fr-FR" b="1" dirty="0" smtClean="0"/>
              <a:t> di </a:t>
            </a:r>
            <a:r>
              <a:rPr lang="fr-FR" b="1" dirty="0" err="1" smtClean="0"/>
              <a:t>mercato</a:t>
            </a:r>
            <a:r>
              <a:rPr lang="fr-FR" dirty="0" smtClean="0"/>
              <a:t>» </a:t>
            </a:r>
            <a:r>
              <a:rPr lang="fr-FR" dirty="0" err="1" smtClean="0"/>
              <a:t>ossia</a:t>
            </a:r>
            <a:r>
              <a:rPr lang="fr-FR" dirty="0" smtClean="0"/>
              <a:t> al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prezzo</a:t>
            </a:r>
            <a:r>
              <a:rPr lang="fr-FR" dirty="0" smtClean="0"/>
              <a:t> </a:t>
            </a:r>
            <a:r>
              <a:rPr lang="fr-FR" dirty="0" err="1" smtClean="0"/>
              <a:t>corrente</a:t>
            </a:r>
            <a:r>
              <a:rPr lang="fr-FR" dirty="0" smtClean="0"/>
              <a:t>, </a:t>
            </a:r>
            <a:r>
              <a:rPr lang="fr-FR" dirty="0" err="1" smtClean="0"/>
              <a:t>che</a:t>
            </a:r>
            <a:r>
              <a:rPr lang="fr-FR" dirty="0" smtClean="0"/>
              <a:t> ha </a:t>
            </a:r>
            <a:r>
              <a:rPr lang="fr-FR" dirty="0" err="1" smtClean="0"/>
              <a:t>potuto</a:t>
            </a:r>
            <a:r>
              <a:rPr lang="fr-FR" dirty="0" smtClean="0"/>
              <a:t> </a:t>
            </a:r>
            <a:r>
              <a:rPr lang="fr-FR" dirty="0" err="1" smtClean="0"/>
              <a:t>ovviamente</a:t>
            </a:r>
            <a:r>
              <a:rPr lang="fr-FR" dirty="0" smtClean="0"/>
              <a:t> </a:t>
            </a:r>
            <a:r>
              <a:rPr lang="fr-FR" dirty="0" err="1" smtClean="0"/>
              <a:t>subire</a:t>
            </a:r>
            <a:r>
              <a:rPr lang="fr-FR" dirty="0" smtClean="0"/>
              <a:t> delle </a:t>
            </a:r>
            <a:r>
              <a:rPr lang="fr-FR" dirty="0" err="1" smtClean="0"/>
              <a:t>modifiche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, </a:t>
            </a:r>
            <a:r>
              <a:rPr lang="fr-FR" dirty="0" err="1" smtClean="0"/>
              <a:t>misurando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tanto</a:t>
            </a:r>
            <a:r>
              <a:rPr lang="fr-FR" dirty="0" smtClean="0"/>
              <a:t> al </a:t>
            </a:r>
            <a:r>
              <a:rPr lang="fr-FR" dirty="0" err="1" smtClean="0"/>
              <a:t>costo</a:t>
            </a:r>
            <a:r>
              <a:rPr lang="fr-FR" dirty="0" smtClean="0"/>
              <a:t> </a:t>
            </a:r>
            <a:r>
              <a:rPr lang="fr-FR" dirty="0" err="1" smtClean="0"/>
              <a:t>attuale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a </a:t>
            </a:r>
            <a:r>
              <a:rPr lang="fr-FR" dirty="0" err="1" smtClean="0"/>
              <a:t>quello</a:t>
            </a:r>
            <a:r>
              <a:rPr lang="fr-FR" dirty="0" smtClean="0"/>
              <a:t> di </a:t>
            </a:r>
            <a:r>
              <a:rPr lang="fr-FR" dirty="0" err="1" smtClean="0"/>
              <a:t>mercato</a:t>
            </a:r>
            <a:r>
              <a:rPr lang="fr-FR" dirty="0" smtClean="0"/>
              <a:t>, si ha </a:t>
            </a:r>
            <a:r>
              <a:rPr lang="fr-FR" dirty="0" err="1" smtClean="0"/>
              <a:t>che</a:t>
            </a:r>
            <a:r>
              <a:rPr lang="fr-FR" dirty="0" smtClean="0"/>
              <a:t> la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</a:t>
            </a:r>
            <a:r>
              <a:rPr lang="fr-FR" dirty="0" err="1" smtClean="0"/>
              <a:t>netta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si è </a:t>
            </a:r>
            <a:r>
              <a:rPr lang="fr-FR" dirty="0" err="1" smtClean="0"/>
              <a:t>deteriorata</a:t>
            </a:r>
            <a:r>
              <a:rPr lang="fr-FR" dirty="0" smtClean="0"/>
              <a:t> </a:t>
            </a:r>
            <a:r>
              <a:rPr lang="fr-FR" dirty="0" err="1" smtClean="0"/>
              <a:t>progressivamente</a:t>
            </a:r>
            <a:r>
              <a:rPr lang="fr-FR" dirty="0" smtClean="0"/>
              <a:t> a </a:t>
            </a:r>
            <a:r>
              <a:rPr lang="fr-FR" dirty="0" err="1" smtClean="0"/>
              <a:t>partire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‘80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Novecento</a:t>
            </a:r>
            <a:r>
              <a:rPr lang="fr-FR" dirty="0" smtClean="0"/>
              <a:t>. In </a:t>
            </a:r>
            <a:r>
              <a:rPr lang="fr-FR" dirty="0" err="1" smtClean="0"/>
              <a:t>particolare</a:t>
            </a:r>
            <a:r>
              <a:rPr lang="fr-FR" dirty="0" smtClean="0"/>
              <a:t> da positiva è </a:t>
            </a:r>
            <a:r>
              <a:rPr lang="fr-FR" dirty="0" err="1" smtClean="0"/>
              <a:t>diventata</a:t>
            </a:r>
            <a:r>
              <a:rPr lang="fr-FR" dirty="0" smtClean="0"/>
              <a:t> </a:t>
            </a:r>
            <a:r>
              <a:rPr lang="fr-FR" dirty="0" err="1" smtClean="0"/>
              <a:t>negativa</a:t>
            </a:r>
            <a:r>
              <a:rPr lang="fr-FR" dirty="0" smtClean="0"/>
              <a:t> </a:t>
            </a:r>
            <a:r>
              <a:rPr lang="fr-FR" dirty="0" err="1" smtClean="0"/>
              <a:t>cosa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rende  </a:t>
            </a:r>
            <a:r>
              <a:rPr lang="fr-FR" dirty="0" err="1" smtClean="0"/>
              <a:t>oggi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USA un </a:t>
            </a:r>
            <a:r>
              <a:rPr lang="fr-FR" dirty="0" err="1" smtClean="0"/>
              <a:t>paese</a:t>
            </a:r>
            <a:r>
              <a:rPr lang="fr-FR" dirty="0" smtClean="0"/>
              <a:t> (</a:t>
            </a:r>
            <a:r>
              <a:rPr lang="fr-FR" dirty="0" err="1" smtClean="0"/>
              <a:t>paradossalmente</a:t>
            </a:r>
            <a:r>
              <a:rPr lang="fr-FR" dirty="0" smtClean="0"/>
              <a:t> vista la sua </a:t>
            </a:r>
            <a:r>
              <a:rPr lang="fr-FR" dirty="0" err="1" smtClean="0"/>
              <a:t>potenza</a:t>
            </a:r>
            <a:r>
              <a:rPr lang="fr-FR" dirty="0" smtClean="0"/>
              <a:t> </a:t>
            </a:r>
            <a:r>
              <a:rPr lang="fr-FR" dirty="0" err="1" smtClean="0"/>
              <a:t>economica</a:t>
            </a:r>
            <a:r>
              <a:rPr lang="fr-FR" dirty="0" smtClean="0"/>
              <a:t>) </a:t>
            </a:r>
            <a:r>
              <a:rPr lang="fr-FR" dirty="0" err="1" smtClean="0"/>
              <a:t>debitore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ragione</a:t>
            </a:r>
            <a:r>
              <a:rPr lang="fr-FR" dirty="0" smtClean="0"/>
              <a:t> è </a:t>
            </a:r>
            <a:r>
              <a:rPr lang="fr-FR" dirty="0" err="1" smtClean="0"/>
              <a:t>che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 USA </a:t>
            </a:r>
            <a:r>
              <a:rPr lang="fr-FR" dirty="0" err="1" smtClean="0"/>
              <a:t>detenute</a:t>
            </a:r>
            <a:r>
              <a:rPr lang="fr-FR" dirty="0" smtClean="0"/>
              <a:t> da </a:t>
            </a:r>
            <a:r>
              <a:rPr lang="fr-FR" dirty="0" err="1" smtClean="0"/>
              <a:t>stranieri</a:t>
            </a:r>
            <a:r>
              <a:rPr lang="fr-FR" dirty="0" smtClean="0"/>
              <a:t> sono </a:t>
            </a:r>
            <a:r>
              <a:rPr lang="fr-FR" dirty="0" err="1" smtClean="0"/>
              <a:t>aumentate</a:t>
            </a:r>
            <a:r>
              <a:rPr lang="fr-FR" dirty="0" smtClean="0"/>
              <a:t> più </a:t>
            </a:r>
            <a:r>
              <a:rPr lang="fr-FR" dirty="0" err="1" smtClean="0"/>
              <a:t>velocemente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USA </a:t>
            </a:r>
            <a:r>
              <a:rPr lang="fr-FR" dirty="0" err="1" smtClean="0"/>
              <a:t>all’estero</a:t>
            </a:r>
            <a:endParaRPr lang="fr-FR" dirty="0" smtClean="0"/>
          </a:p>
          <a:p>
            <a:pPr algn="just"/>
            <a:r>
              <a:rPr lang="fr-FR" dirty="0" err="1" smtClean="0"/>
              <a:t>Ciò</a:t>
            </a:r>
            <a:r>
              <a:rPr lang="fr-FR" dirty="0" smtClean="0"/>
              <a:t> è </a:t>
            </a:r>
            <a:r>
              <a:rPr lang="fr-FR" dirty="0" err="1" smtClean="0"/>
              <a:t>dovuto</a:t>
            </a:r>
            <a:r>
              <a:rPr lang="fr-FR" dirty="0" smtClean="0"/>
              <a:t> alla forte </a:t>
            </a:r>
            <a:r>
              <a:rPr lang="fr-FR" dirty="0" err="1" smtClean="0"/>
              <a:t>stabilità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e ad </a:t>
            </a:r>
            <a:r>
              <a:rPr lang="fr-FR" dirty="0" err="1" smtClean="0"/>
              <a:t>alti</a:t>
            </a:r>
            <a:r>
              <a:rPr lang="fr-FR" dirty="0" smtClean="0"/>
              <a:t>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, </a:t>
            </a:r>
            <a:r>
              <a:rPr lang="fr-FR" dirty="0" err="1" smtClean="0"/>
              <a:t>fenomeni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attirano</a:t>
            </a:r>
            <a:r>
              <a:rPr lang="fr-FR" dirty="0" smtClean="0"/>
              <a:t> i </a:t>
            </a:r>
            <a:r>
              <a:rPr lang="fr-FR" dirty="0" err="1" smtClean="0"/>
              <a:t>capitali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81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65969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 </a:t>
            </a:r>
            <a:r>
              <a:rPr lang="fr-FR" dirty="0" err="1" smtClean="0"/>
              <a:t>quale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 </a:t>
            </a:r>
            <a:r>
              <a:rPr lang="fr-FR" dirty="0" err="1" smtClean="0"/>
              <a:t>debitore</a:t>
            </a:r>
            <a:r>
              <a:rPr lang="fr-FR" dirty="0" smtClean="0"/>
              <a:t> a </a:t>
            </a:r>
            <a:r>
              <a:rPr lang="fr-FR" dirty="0" err="1" smtClean="0"/>
              <a:t>partire</a:t>
            </a:r>
            <a:r>
              <a:rPr lang="fr-FR" dirty="0" smtClean="0"/>
              <a:t> </a:t>
            </a:r>
            <a:r>
              <a:rPr lang="fr-FR" dirty="0" err="1" smtClean="0"/>
              <a:t>dagli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‘80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Novecento</a:t>
            </a:r>
            <a:r>
              <a:rPr lang="fr-FR" dirty="0" smtClean="0"/>
              <a:t> comporta </a:t>
            </a:r>
            <a:r>
              <a:rPr lang="fr-FR" dirty="0" err="1" smtClean="0"/>
              <a:t>alcuni</a:t>
            </a:r>
            <a:r>
              <a:rPr lang="fr-FR" dirty="0" smtClean="0"/>
              <a:t> </a:t>
            </a:r>
            <a:r>
              <a:rPr lang="fr-FR" dirty="0" err="1" smtClean="0"/>
              <a:t>vantaggi</a:t>
            </a:r>
            <a:r>
              <a:rPr lang="fr-FR" dirty="0" smtClean="0"/>
              <a:t> e </a:t>
            </a:r>
            <a:r>
              <a:rPr lang="fr-FR" dirty="0" err="1" smtClean="0"/>
              <a:t>svantaggi</a:t>
            </a:r>
            <a:endParaRPr lang="fr-FR" dirty="0" smtClean="0"/>
          </a:p>
          <a:p>
            <a:pPr algn="just"/>
            <a:r>
              <a:rPr lang="fr-FR" dirty="0" smtClean="0"/>
              <a:t>Permette di </a:t>
            </a:r>
            <a:r>
              <a:rPr lang="fr-FR" dirty="0" err="1" smtClean="0"/>
              <a:t>finanziare</a:t>
            </a:r>
            <a:r>
              <a:rPr lang="fr-FR" dirty="0" smtClean="0"/>
              <a:t> il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pubblico</a:t>
            </a:r>
            <a:r>
              <a:rPr lang="fr-FR" dirty="0" smtClean="0"/>
              <a:t> </a:t>
            </a:r>
            <a:r>
              <a:rPr lang="fr-FR" dirty="0" err="1" smtClean="0"/>
              <a:t>senza</a:t>
            </a:r>
            <a:r>
              <a:rPr lang="fr-FR" dirty="0" smtClean="0"/>
              <a:t> </a:t>
            </a:r>
            <a:r>
              <a:rPr lang="fr-FR" dirty="0" err="1" smtClean="0"/>
              <a:t>aumentare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interessi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spiazzare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privati</a:t>
            </a:r>
            <a:r>
              <a:rPr lang="fr-FR" dirty="0" smtClean="0"/>
              <a:t> (</a:t>
            </a:r>
            <a:r>
              <a:rPr lang="fr-FR" dirty="0" err="1" smtClean="0"/>
              <a:t>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err="1" smtClean="0"/>
              <a:t>Finanziano</a:t>
            </a:r>
            <a:r>
              <a:rPr lang="fr-FR" dirty="0" smtClean="0"/>
              <a:t> le </a:t>
            </a:r>
            <a:r>
              <a:rPr lang="fr-FR" dirty="0" err="1" smtClean="0"/>
              <a:t>imprese</a:t>
            </a:r>
            <a:r>
              <a:rPr lang="fr-FR" dirty="0" smtClean="0"/>
              <a:t>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creando</a:t>
            </a:r>
            <a:r>
              <a:rPr lang="fr-FR" dirty="0" smtClean="0"/>
              <a:t> </a:t>
            </a:r>
            <a:r>
              <a:rPr lang="fr-FR" dirty="0" err="1" smtClean="0"/>
              <a:t>posti</a:t>
            </a:r>
            <a:r>
              <a:rPr lang="fr-FR" dirty="0" smtClean="0"/>
              <a:t> di </a:t>
            </a:r>
            <a:r>
              <a:rPr lang="fr-FR" dirty="0" err="1" smtClean="0"/>
              <a:t>lavoro</a:t>
            </a:r>
            <a:r>
              <a:rPr lang="fr-FR" dirty="0" smtClean="0"/>
              <a:t> e più </a:t>
            </a:r>
            <a:r>
              <a:rPr lang="fr-FR" dirty="0" err="1" smtClean="0"/>
              <a:t>efficienti</a:t>
            </a:r>
            <a:r>
              <a:rPr lang="fr-FR" dirty="0" smtClean="0"/>
              <a:t> </a:t>
            </a:r>
            <a:r>
              <a:rPr lang="fr-FR" dirty="0" err="1" smtClean="0"/>
              <a:t>competenze</a:t>
            </a:r>
            <a:r>
              <a:rPr lang="fr-FR" dirty="0" smtClean="0"/>
              <a:t> </a:t>
            </a:r>
            <a:r>
              <a:rPr lang="fr-FR" dirty="0" err="1" smtClean="0"/>
              <a:t>imprenditoriali</a:t>
            </a:r>
            <a:r>
              <a:rPr lang="fr-FR" dirty="0" smtClean="0"/>
              <a:t> </a:t>
            </a:r>
            <a:r>
              <a:rPr lang="fr-FR" dirty="0" err="1" smtClean="0"/>
              <a:t>prevenienti</a:t>
            </a:r>
            <a:r>
              <a:rPr lang="fr-FR" dirty="0" smtClean="0"/>
              <a:t> </a:t>
            </a:r>
            <a:r>
              <a:rPr lang="fr-FR" dirty="0" err="1" smtClean="0"/>
              <a:t>dall’estero</a:t>
            </a:r>
            <a:r>
              <a:rPr lang="fr-FR" dirty="0" smtClean="0"/>
              <a:t> (</a:t>
            </a:r>
            <a:r>
              <a:rPr lang="fr-FR" dirty="0" err="1" smtClean="0"/>
              <a:t>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sono </a:t>
            </a:r>
            <a:r>
              <a:rPr lang="fr-FR" dirty="0" err="1" smtClean="0"/>
              <a:t>diretti</a:t>
            </a:r>
            <a:r>
              <a:rPr lang="fr-FR" dirty="0" smtClean="0"/>
              <a:t> ad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produttive</a:t>
            </a:r>
            <a:r>
              <a:rPr lang="fr-FR" dirty="0" smtClean="0"/>
              <a:t> e i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rendimenti</a:t>
            </a:r>
            <a:r>
              <a:rPr lang="fr-FR" dirty="0" smtClean="0"/>
              <a:t> sono </a:t>
            </a:r>
            <a:r>
              <a:rPr lang="fr-FR" dirty="0" err="1" smtClean="0"/>
              <a:t>maggiori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interessi</a:t>
            </a:r>
            <a:r>
              <a:rPr lang="fr-FR" dirty="0" smtClean="0"/>
              <a:t> e </a:t>
            </a:r>
            <a:r>
              <a:rPr lang="fr-FR" dirty="0" err="1" smtClean="0"/>
              <a:t>dividendi</a:t>
            </a:r>
            <a:r>
              <a:rPr lang="fr-FR" dirty="0" smtClean="0"/>
              <a:t> </a:t>
            </a:r>
            <a:r>
              <a:rPr lang="fr-FR" dirty="0" err="1" smtClean="0"/>
              <a:t>versati</a:t>
            </a:r>
            <a:r>
              <a:rPr lang="fr-FR" dirty="0" smtClean="0"/>
              <a:t> </a:t>
            </a:r>
            <a:r>
              <a:rPr lang="fr-FR" dirty="0" err="1" smtClean="0"/>
              <a:t>agli</a:t>
            </a:r>
            <a:r>
              <a:rPr lang="fr-FR" dirty="0" smtClean="0"/>
              <a:t> </a:t>
            </a:r>
            <a:r>
              <a:rPr lang="fr-FR" dirty="0" err="1" smtClean="0"/>
              <a:t>investitori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, </a:t>
            </a:r>
            <a:r>
              <a:rPr lang="fr-FR" dirty="0" err="1" smtClean="0"/>
              <a:t>essi</a:t>
            </a:r>
            <a:r>
              <a:rPr lang="fr-FR" dirty="0" smtClean="0"/>
              <a:t> sono </a:t>
            </a:r>
            <a:r>
              <a:rPr lang="fr-FR" dirty="0" err="1" smtClean="0"/>
              <a:t>produttivi</a:t>
            </a:r>
            <a:r>
              <a:rPr lang="fr-FR" dirty="0" smtClean="0"/>
              <a:t> per </a:t>
            </a:r>
            <a:r>
              <a:rPr lang="fr-FR" dirty="0" err="1" smtClean="0"/>
              <a:t>gli</a:t>
            </a:r>
            <a:r>
              <a:rPr lang="fr-FR" dirty="0" smtClean="0"/>
              <a:t> USA (</a:t>
            </a:r>
            <a:r>
              <a:rPr lang="fr-FR" dirty="0" err="1" smtClean="0"/>
              <a:t>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Ma se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finanziano</a:t>
            </a:r>
            <a:r>
              <a:rPr lang="fr-FR" dirty="0" smtClean="0"/>
              <a:t> le </a:t>
            </a:r>
            <a:r>
              <a:rPr lang="fr-FR" dirty="0" err="1" smtClean="0"/>
              <a:t>spese</a:t>
            </a:r>
            <a:r>
              <a:rPr lang="fr-FR" dirty="0" smtClean="0"/>
              <a:t> di </a:t>
            </a:r>
            <a:r>
              <a:rPr lang="fr-FR" dirty="0" err="1" smtClean="0"/>
              <a:t>consumo</a:t>
            </a:r>
            <a:r>
              <a:rPr lang="fr-FR" dirty="0" smtClean="0"/>
              <a:t> (come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‘80) </a:t>
            </a:r>
            <a:r>
              <a:rPr lang="fr-FR" dirty="0" err="1" smtClean="0"/>
              <a:t>essi</a:t>
            </a:r>
            <a:r>
              <a:rPr lang="fr-FR" dirty="0" smtClean="0"/>
              <a:t> sono </a:t>
            </a:r>
            <a:r>
              <a:rPr lang="fr-FR" dirty="0" err="1" smtClean="0"/>
              <a:t>improduttivi</a:t>
            </a:r>
            <a:r>
              <a:rPr lang="fr-FR" dirty="0" smtClean="0"/>
              <a:t> 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interessi</a:t>
            </a:r>
            <a:r>
              <a:rPr lang="fr-FR" dirty="0" smtClean="0"/>
              <a:t> e </a:t>
            </a:r>
            <a:r>
              <a:rPr lang="fr-FR" dirty="0" err="1" smtClean="0"/>
              <a:t>dividendi</a:t>
            </a:r>
            <a:r>
              <a:rPr lang="fr-FR" dirty="0" smtClean="0"/>
              <a:t> </a:t>
            </a:r>
            <a:r>
              <a:rPr lang="fr-FR" dirty="0" err="1" smtClean="0"/>
              <a:t>versati</a:t>
            </a:r>
            <a:r>
              <a:rPr lang="fr-FR" dirty="0" smtClean="0"/>
              <a:t> </a:t>
            </a:r>
            <a:r>
              <a:rPr lang="fr-FR" dirty="0" err="1" smtClean="0"/>
              <a:t>costituscono</a:t>
            </a:r>
            <a:r>
              <a:rPr lang="fr-FR" dirty="0" smtClean="0"/>
              <a:t> un </a:t>
            </a:r>
            <a:r>
              <a:rPr lang="fr-FR" dirty="0" err="1" smtClean="0"/>
              <a:t>costo</a:t>
            </a:r>
            <a:r>
              <a:rPr lang="fr-FR" dirty="0" smtClean="0"/>
              <a:t> per i </a:t>
            </a:r>
            <a:r>
              <a:rPr lang="fr-FR" dirty="0" err="1" smtClean="0"/>
              <a:t>consumi</a:t>
            </a:r>
            <a:r>
              <a:rPr lang="fr-FR" dirty="0" smtClean="0"/>
              <a:t> e la </a:t>
            </a:r>
            <a:r>
              <a:rPr lang="fr-FR" dirty="0" err="1" smtClean="0"/>
              <a:t>crescita</a:t>
            </a:r>
            <a:r>
              <a:rPr lang="fr-FR" dirty="0" smtClean="0"/>
              <a:t> </a:t>
            </a:r>
            <a:r>
              <a:rPr lang="fr-FR" dirty="0" err="1" smtClean="0"/>
              <a:t>futuri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</a:p>
          <a:p>
            <a:pPr algn="just"/>
            <a:endParaRPr lang="fr-FR" dirty="0" smtClean="0"/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82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3464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err="1" smtClean="0"/>
              <a:t>Gli</a:t>
            </a:r>
            <a:r>
              <a:rPr lang="fr-FR" dirty="0" smtClean="0"/>
              <a:t> USA sono un </a:t>
            </a:r>
            <a:r>
              <a:rPr lang="fr-FR" dirty="0" err="1" smtClean="0"/>
              <a:t>paese</a:t>
            </a:r>
            <a:r>
              <a:rPr lang="fr-FR" dirty="0" smtClean="0"/>
              <a:t> grande e </a:t>
            </a:r>
            <a:r>
              <a:rPr lang="fr-FR" dirty="0" err="1" smtClean="0"/>
              <a:t>ricco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tranquillamente</a:t>
            </a:r>
            <a:r>
              <a:rPr lang="fr-FR" dirty="0" smtClean="0"/>
              <a:t> </a:t>
            </a:r>
            <a:r>
              <a:rPr lang="fr-FR" dirty="0" err="1" smtClean="0"/>
              <a:t>ripagare</a:t>
            </a:r>
            <a:r>
              <a:rPr lang="fr-FR" dirty="0" smtClean="0"/>
              <a:t> il proprio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estero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 </a:t>
            </a:r>
            <a:r>
              <a:rPr lang="fr-FR" dirty="0" err="1" smtClean="0"/>
              <a:t>nel</a:t>
            </a:r>
            <a:r>
              <a:rPr lang="fr-FR" dirty="0" smtClean="0"/>
              <a:t> 2005 </a:t>
            </a:r>
            <a:r>
              <a:rPr lang="fr-FR" dirty="0" err="1" smtClean="0"/>
              <a:t>ammontava</a:t>
            </a:r>
            <a:r>
              <a:rPr lang="fr-FR" dirty="0" smtClean="0"/>
              <a:t> al 22%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suo</a:t>
            </a:r>
            <a:r>
              <a:rPr lang="fr-FR" dirty="0" smtClean="0"/>
              <a:t> PIL (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Brasile</a:t>
            </a:r>
            <a:r>
              <a:rPr lang="fr-FR" dirty="0" smtClean="0"/>
              <a:t>, </a:t>
            </a:r>
            <a:r>
              <a:rPr lang="fr-FR" dirty="0" err="1" smtClean="0"/>
              <a:t>nel</a:t>
            </a:r>
            <a:r>
              <a:rPr lang="fr-FR" dirty="0" smtClean="0"/>
              <a:t> 2005, </a:t>
            </a:r>
            <a:r>
              <a:rPr lang="fr-FR" dirty="0" err="1" smtClean="0"/>
              <a:t>era</a:t>
            </a:r>
            <a:r>
              <a:rPr lang="fr-FR" dirty="0" smtClean="0"/>
              <a:t> il 42%) (</a:t>
            </a:r>
            <a:r>
              <a:rPr lang="fr-FR" dirty="0" err="1" smtClean="0"/>
              <a:t>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Ma il </a:t>
            </a:r>
            <a:r>
              <a:rPr lang="fr-FR" dirty="0" err="1" smtClean="0"/>
              <a:t>debito</a:t>
            </a:r>
            <a:r>
              <a:rPr lang="fr-FR" dirty="0" smtClean="0"/>
              <a:t> grava </a:t>
            </a:r>
            <a:r>
              <a:rPr lang="fr-FR" dirty="0" err="1" smtClean="0"/>
              <a:t>sulle</a:t>
            </a:r>
            <a:r>
              <a:rPr lang="fr-FR" dirty="0" smtClean="0"/>
              <a:t> </a:t>
            </a:r>
            <a:r>
              <a:rPr lang="fr-FR" dirty="0" err="1" smtClean="0"/>
              <a:t>generazioni</a:t>
            </a:r>
            <a:r>
              <a:rPr lang="fr-FR" dirty="0" smtClean="0"/>
              <a:t> future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dovranno</a:t>
            </a:r>
            <a:r>
              <a:rPr lang="fr-FR" dirty="0" smtClean="0"/>
              <a:t> </a:t>
            </a:r>
            <a:r>
              <a:rPr lang="fr-FR" dirty="0" err="1" smtClean="0"/>
              <a:t>ripagarlo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paesi</a:t>
            </a:r>
            <a:r>
              <a:rPr lang="fr-FR" dirty="0" smtClean="0"/>
              <a:t> in via di </a:t>
            </a:r>
            <a:r>
              <a:rPr lang="fr-FR" dirty="0" err="1" smtClean="0"/>
              <a:t>sviluppo</a:t>
            </a:r>
            <a:r>
              <a:rPr lang="fr-FR" dirty="0" smtClean="0"/>
              <a:t> </a:t>
            </a:r>
            <a:r>
              <a:rPr lang="fr-FR" dirty="0" err="1" smtClean="0"/>
              <a:t>vedono</a:t>
            </a:r>
            <a:r>
              <a:rPr lang="fr-FR" dirty="0" smtClean="0"/>
              <a:t> </a:t>
            </a:r>
            <a:r>
              <a:rPr lang="fr-FR" dirty="0" err="1" smtClean="0"/>
              <a:t>uscire</a:t>
            </a:r>
            <a:r>
              <a:rPr lang="fr-FR" dirty="0" smtClean="0"/>
              <a:t> i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capitali</a:t>
            </a:r>
            <a:r>
              <a:rPr lang="fr-FR" dirty="0" smtClean="0"/>
              <a:t>, </a:t>
            </a:r>
            <a:r>
              <a:rPr lang="fr-FR" dirty="0" err="1" smtClean="0"/>
              <a:t>drenaggio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caso</a:t>
            </a:r>
            <a:r>
              <a:rPr lang="fr-FR" dirty="0" smtClean="0"/>
              <a:t> di </a:t>
            </a:r>
            <a:r>
              <a:rPr lang="fr-FR" dirty="0" err="1" smtClean="0"/>
              <a:t>ondata</a:t>
            </a:r>
            <a:r>
              <a:rPr lang="fr-FR" dirty="0" smtClean="0"/>
              <a:t> di </a:t>
            </a:r>
            <a:r>
              <a:rPr lang="fr-FR" dirty="0" err="1" smtClean="0"/>
              <a:t>pessimismo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ritirare</a:t>
            </a:r>
            <a:r>
              <a:rPr lang="fr-FR" dirty="0" smtClean="0"/>
              <a:t> i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 err="1" smtClean="0"/>
              <a:t>innescando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crisi</a:t>
            </a:r>
            <a:r>
              <a:rPr lang="fr-FR" dirty="0" smtClean="0"/>
              <a:t> </a:t>
            </a:r>
            <a:r>
              <a:rPr lang="fr-FR" dirty="0" err="1" smtClean="0"/>
              <a:t>finanziaria</a:t>
            </a:r>
            <a:r>
              <a:rPr lang="fr-FR" dirty="0" smtClean="0"/>
              <a:t> e </a:t>
            </a:r>
            <a:r>
              <a:rPr lang="fr-FR" dirty="0" err="1" smtClean="0"/>
              <a:t>innalzando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83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62001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dirty="0" smtClean="0"/>
              <a:t>I </a:t>
            </a:r>
            <a:r>
              <a:rPr lang="fr-FR" dirty="0" err="1" smtClean="0"/>
              <a:t>pagamenti</a:t>
            </a:r>
            <a:r>
              <a:rPr lang="fr-FR" dirty="0" smtClean="0"/>
              <a:t> di </a:t>
            </a:r>
            <a:r>
              <a:rPr lang="fr-FR" dirty="0" err="1" smtClean="0"/>
              <a:t>interessi</a:t>
            </a:r>
            <a:r>
              <a:rPr lang="fr-FR" dirty="0" smtClean="0"/>
              <a:t> e </a:t>
            </a:r>
            <a:r>
              <a:rPr lang="fr-FR" dirty="0" err="1" smtClean="0"/>
              <a:t>dividendi</a:t>
            </a:r>
            <a:r>
              <a:rPr lang="fr-FR" dirty="0" smtClean="0"/>
              <a:t> </a:t>
            </a:r>
            <a:r>
              <a:rPr lang="fr-FR" dirty="0" err="1" smtClean="0"/>
              <a:t>sugli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peggiorano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futuro</a:t>
            </a:r>
            <a:r>
              <a:rPr lang="fr-FR" dirty="0" smtClean="0"/>
              <a:t> </a:t>
            </a:r>
            <a:r>
              <a:rPr lang="fr-FR" dirty="0" err="1" smtClean="0"/>
              <a:t>quindi</a:t>
            </a:r>
            <a:r>
              <a:rPr lang="fr-FR" dirty="0"/>
              <a:t> </a:t>
            </a:r>
            <a:r>
              <a:rPr lang="fr-FR" dirty="0" err="1" smtClean="0"/>
              <a:t>deprimono</a:t>
            </a:r>
            <a:r>
              <a:rPr lang="fr-FR" dirty="0" smtClean="0"/>
              <a:t> la </a:t>
            </a:r>
            <a:r>
              <a:rPr lang="fr-FR" dirty="0" err="1" smtClean="0"/>
              <a:t>domanda</a:t>
            </a:r>
            <a:r>
              <a:rPr lang="fr-FR" dirty="0" smtClean="0"/>
              <a:t> </a:t>
            </a:r>
            <a:r>
              <a:rPr lang="fr-FR" dirty="0" err="1" smtClean="0"/>
              <a:t>domestica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/>
              <a:t>I </a:t>
            </a:r>
            <a:r>
              <a:rPr lang="fr-FR" dirty="0" err="1"/>
              <a:t>pagamenti</a:t>
            </a:r>
            <a:r>
              <a:rPr lang="fr-FR" dirty="0"/>
              <a:t> di </a:t>
            </a:r>
            <a:r>
              <a:rPr lang="fr-FR" dirty="0" err="1"/>
              <a:t>interessi</a:t>
            </a:r>
            <a:r>
              <a:rPr lang="fr-FR" dirty="0"/>
              <a:t> e </a:t>
            </a:r>
            <a:r>
              <a:rPr lang="fr-FR" dirty="0" err="1"/>
              <a:t>dividendi</a:t>
            </a:r>
            <a:r>
              <a:rPr lang="fr-FR" dirty="0"/>
              <a:t> </a:t>
            </a:r>
            <a:r>
              <a:rPr lang="fr-FR" dirty="0" err="1"/>
              <a:t>sugli</a:t>
            </a:r>
            <a:r>
              <a:rPr lang="fr-FR" dirty="0"/>
              <a:t> </a:t>
            </a:r>
            <a:r>
              <a:rPr lang="fr-FR" dirty="0" err="1"/>
              <a:t>investimenti</a:t>
            </a:r>
            <a:r>
              <a:rPr lang="fr-FR" dirty="0"/>
              <a:t> </a:t>
            </a:r>
            <a:r>
              <a:rPr lang="fr-FR" dirty="0" err="1"/>
              <a:t>degli</a:t>
            </a:r>
            <a:r>
              <a:rPr lang="fr-FR" dirty="0"/>
              <a:t> </a:t>
            </a:r>
            <a:r>
              <a:rPr lang="fr-FR" dirty="0" err="1" smtClean="0"/>
              <a:t>stranieri</a:t>
            </a:r>
            <a:r>
              <a:rPr lang="fr-FR" dirty="0" smtClean="0"/>
              <a:t> </a:t>
            </a:r>
            <a:r>
              <a:rPr lang="fr-FR" dirty="0" err="1" smtClean="0"/>
              <a:t>assorbono</a:t>
            </a:r>
            <a:r>
              <a:rPr lang="fr-FR" dirty="0" smtClean="0"/>
              <a:t> </a:t>
            </a:r>
            <a:r>
              <a:rPr lang="fr-FR" dirty="0" err="1" smtClean="0"/>
              <a:t>risorse</a:t>
            </a:r>
            <a:r>
              <a:rPr lang="fr-FR" dirty="0" smtClean="0"/>
              <a:t> e </a:t>
            </a:r>
            <a:r>
              <a:rPr lang="fr-FR" dirty="0" err="1" smtClean="0"/>
              <a:t>frenano</a:t>
            </a:r>
            <a:r>
              <a:rPr lang="fr-FR" dirty="0" smtClean="0"/>
              <a:t> la </a:t>
            </a:r>
            <a:r>
              <a:rPr lang="fr-FR" dirty="0" err="1" smtClean="0"/>
              <a:t>crescita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resto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mondo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err="1" smtClean="0"/>
              <a:t>Troppi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</a:t>
            </a:r>
            <a:r>
              <a:rPr lang="fr-FR" dirty="0" err="1" smtClean="0"/>
              <a:t>richiano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le </a:t>
            </a:r>
            <a:r>
              <a:rPr lang="fr-FR" dirty="0" err="1" smtClean="0"/>
              <a:t>imprese</a:t>
            </a:r>
            <a:r>
              <a:rPr lang="fr-FR" dirty="0" smtClean="0"/>
              <a:t> </a:t>
            </a:r>
            <a:r>
              <a:rPr lang="fr-FR" dirty="0" err="1" smtClean="0"/>
              <a:t>straniere</a:t>
            </a:r>
            <a:r>
              <a:rPr lang="fr-FR" dirty="0" smtClean="0"/>
              <a:t> </a:t>
            </a:r>
            <a:r>
              <a:rPr lang="fr-FR" dirty="0" err="1" smtClean="0"/>
              <a:t>operanti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</a:t>
            </a:r>
            <a:r>
              <a:rPr lang="fr-FR" dirty="0" err="1" smtClean="0"/>
              <a:t>trasferiscano</a:t>
            </a:r>
            <a:r>
              <a:rPr lang="fr-FR" dirty="0" smtClean="0"/>
              <a:t> la </a:t>
            </a:r>
            <a:r>
              <a:rPr lang="fr-FR" dirty="0" err="1" smtClean="0"/>
              <a:t>tecnologia</a:t>
            </a:r>
            <a:r>
              <a:rPr lang="fr-FR" dirty="0" smtClean="0"/>
              <a:t> </a:t>
            </a:r>
            <a:r>
              <a:rPr lang="fr-FR" dirty="0" err="1" smtClean="0"/>
              <a:t>avanzata</a:t>
            </a:r>
            <a:r>
              <a:rPr lang="fr-FR" dirty="0" smtClean="0"/>
              <a:t> americana </a:t>
            </a:r>
            <a:r>
              <a:rPr lang="fr-FR" dirty="0" err="1" smtClean="0"/>
              <a:t>all’estero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Se i </a:t>
            </a:r>
            <a:r>
              <a:rPr lang="fr-FR" dirty="0" err="1" smtClean="0"/>
              <a:t>funzionari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 </a:t>
            </a:r>
            <a:r>
              <a:rPr lang="fr-FR" dirty="0" err="1" smtClean="0"/>
              <a:t>assumono</a:t>
            </a:r>
            <a:r>
              <a:rPr lang="fr-FR" dirty="0" smtClean="0"/>
              <a:t> </a:t>
            </a:r>
            <a:r>
              <a:rPr lang="fr-FR" dirty="0" err="1" smtClean="0"/>
              <a:t>ruoli</a:t>
            </a:r>
            <a:r>
              <a:rPr lang="fr-FR" dirty="0" smtClean="0"/>
              <a:t> di </a:t>
            </a:r>
            <a:r>
              <a:rPr lang="fr-FR" dirty="0" err="1" smtClean="0"/>
              <a:t>potere</a:t>
            </a:r>
            <a:r>
              <a:rPr lang="fr-FR" dirty="0" smtClean="0"/>
              <a:t> pure politico (lobbies)  </a:t>
            </a:r>
            <a:r>
              <a:rPr lang="fr-FR" dirty="0" err="1" smtClean="0"/>
              <a:t>negli</a:t>
            </a:r>
            <a:r>
              <a:rPr lang="fr-FR" dirty="0" smtClean="0"/>
              <a:t> USA si assiste ad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perdita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controllo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su </a:t>
            </a:r>
            <a:r>
              <a:rPr lang="fr-FR" dirty="0" err="1" smtClean="0"/>
              <a:t>molte</a:t>
            </a:r>
            <a:r>
              <a:rPr lang="fr-FR" dirty="0" smtClean="0"/>
              <a:t> </a:t>
            </a:r>
            <a:r>
              <a:rPr lang="fr-FR" dirty="0" err="1" smtClean="0"/>
              <a:t>questioni</a:t>
            </a:r>
            <a:r>
              <a:rPr lang="fr-FR" dirty="0" smtClean="0"/>
              <a:t>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economiche</a:t>
            </a:r>
            <a:r>
              <a:rPr lang="fr-FR" dirty="0" smtClean="0"/>
              <a:t> (</a:t>
            </a:r>
            <a:r>
              <a:rPr lang="fr-FR" dirty="0" err="1" smtClean="0"/>
              <a:t>svantaggio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La Germania al </a:t>
            </a:r>
            <a:r>
              <a:rPr lang="fr-FR" dirty="0" err="1" smtClean="0"/>
              <a:t>momento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reunificazione</a:t>
            </a:r>
            <a:r>
              <a:rPr lang="fr-FR" dirty="0" smtClean="0"/>
              <a:t> (1991) ha </a:t>
            </a:r>
            <a:r>
              <a:rPr lang="fr-FR" dirty="0" err="1" smtClean="0"/>
              <a:t>avuto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 err="1" smtClean="0"/>
              <a:t>esteri</a:t>
            </a:r>
            <a:r>
              <a:rPr lang="fr-FR" dirty="0" smtClean="0"/>
              <a:t>. Per </a:t>
            </a:r>
            <a:r>
              <a:rPr lang="fr-FR" dirty="0" err="1" smtClean="0"/>
              <a:t>questo</a:t>
            </a:r>
            <a:r>
              <a:rPr lang="fr-FR" dirty="0" smtClean="0"/>
              <a:t> ha </a:t>
            </a:r>
            <a:r>
              <a:rPr lang="fr-FR" dirty="0" err="1" smtClean="0"/>
              <a:t>operato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stretta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/>
              <a:t> </a:t>
            </a:r>
            <a:r>
              <a:rPr lang="fr-FR" dirty="0" smtClean="0"/>
              <a:t>e </a:t>
            </a:r>
            <a:r>
              <a:rPr lang="fr-FR" dirty="0" err="1" smtClean="0"/>
              <a:t>alzato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. Per </a:t>
            </a:r>
            <a:r>
              <a:rPr lang="fr-FR" dirty="0" err="1" smtClean="0"/>
              <a:t>evitare</a:t>
            </a:r>
            <a:r>
              <a:rPr lang="fr-FR" dirty="0" smtClean="0"/>
              <a:t> la </a:t>
            </a:r>
            <a:r>
              <a:rPr lang="fr-FR" dirty="0" err="1" smtClean="0"/>
              <a:t>recessione</a:t>
            </a:r>
            <a:r>
              <a:rPr lang="fr-FR" dirty="0" smtClean="0"/>
              <a:t>, ha </a:t>
            </a:r>
            <a:r>
              <a:rPr lang="fr-FR" dirty="0" err="1" smtClean="0"/>
              <a:t>effettuato</a:t>
            </a:r>
            <a:r>
              <a:rPr lang="fr-FR" dirty="0" smtClean="0"/>
              <a:t> </a:t>
            </a:r>
            <a:r>
              <a:rPr lang="fr-FR" dirty="0" err="1" smtClean="0"/>
              <a:t>simulteneamente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stimoli</a:t>
            </a:r>
            <a:r>
              <a:rPr lang="fr-FR" dirty="0" smtClean="0"/>
              <a:t> </a:t>
            </a:r>
            <a:r>
              <a:rPr lang="fr-FR" dirty="0" err="1" smtClean="0"/>
              <a:t>fiscali</a:t>
            </a:r>
            <a:r>
              <a:rPr lang="fr-FR" dirty="0" smtClean="0"/>
              <a:t> (</a:t>
            </a:r>
            <a:r>
              <a:rPr lang="fr-FR" dirty="0" err="1" smtClean="0"/>
              <a:t>vantaggio</a:t>
            </a:r>
            <a:r>
              <a:rPr lang="fr-FR" dirty="0" smtClean="0"/>
              <a:t>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84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663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Deflussi</a:t>
            </a:r>
            <a:r>
              <a:rPr lang="fr-FR" dirty="0" smtClean="0"/>
              <a:t> di capitale. 1): </a:t>
            </a:r>
            <a:r>
              <a:rPr lang="fr-FR" dirty="0" err="1" smtClean="0"/>
              <a:t>aumento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 </a:t>
            </a:r>
            <a:r>
              <a:rPr lang="fr-FR" dirty="0" err="1" smtClean="0"/>
              <a:t>detenute</a:t>
            </a:r>
            <a:r>
              <a:rPr lang="fr-FR" dirty="0" smtClean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. 2): </a:t>
            </a:r>
            <a:r>
              <a:rPr lang="fr-FR" dirty="0" err="1" smtClean="0"/>
              <a:t>riduzione</a:t>
            </a:r>
            <a:r>
              <a:rPr lang="fr-FR" dirty="0" smtClean="0"/>
              <a:t> di </a:t>
            </a:r>
            <a:r>
              <a:rPr lang="fr-FR" dirty="0" err="1" smtClean="0"/>
              <a:t>attività</a:t>
            </a:r>
            <a:r>
              <a:rPr lang="fr-FR" dirty="0" smtClean="0"/>
              <a:t> </a:t>
            </a:r>
            <a:r>
              <a:rPr lang="fr-FR" dirty="0" err="1" smtClean="0"/>
              <a:t>estere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endParaRPr lang="fr-FR" dirty="0" smtClean="0"/>
          </a:p>
          <a:p>
            <a:pPr algn="just"/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1) ad </a:t>
            </a:r>
            <a:r>
              <a:rPr lang="fr-FR" dirty="0" err="1" smtClean="0"/>
              <a:t>esempio</a:t>
            </a:r>
            <a:r>
              <a:rPr lang="fr-FR" dirty="0" smtClean="0"/>
              <a:t> </a:t>
            </a:r>
            <a:r>
              <a:rPr lang="fr-FR" dirty="0" err="1" smtClean="0"/>
              <a:t>abbiamo</a:t>
            </a:r>
            <a:r>
              <a:rPr lang="fr-FR" dirty="0" smtClean="0"/>
              <a:t> l’</a:t>
            </a:r>
            <a:r>
              <a:rPr lang="fr-FR" dirty="0" err="1" smtClean="0"/>
              <a:t>acquisto</a:t>
            </a:r>
            <a:r>
              <a:rPr lang="fr-FR" dirty="0" smtClean="0"/>
              <a:t>  di un </a:t>
            </a:r>
            <a:r>
              <a:rPr lang="fr-FR" dirty="0" err="1" smtClean="0"/>
              <a:t>buono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tesoro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da parte di un </a:t>
            </a:r>
            <a:r>
              <a:rPr lang="fr-FR" dirty="0" err="1" smtClean="0"/>
              <a:t>residente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.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2) un </a:t>
            </a:r>
            <a:r>
              <a:rPr lang="fr-FR" dirty="0" err="1" smtClean="0"/>
              <a:t>cittadino</a:t>
            </a:r>
            <a:r>
              <a:rPr lang="fr-FR" dirty="0" smtClean="0"/>
              <a:t> </a:t>
            </a:r>
            <a:r>
              <a:rPr lang="fr-FR" dirty="0" err="1" smtClean="0"/>
              <a:t>inglese</a:t>
            </a:r>
            <a:r>
              <a:rPr lang="fr-FR" dirty="0" smtClean="0"/>
              <a:t> vende ad un </a:t>
            </a:r>
            <a:r>
              <a:rPr lang="fr-FR" dirty="0" err="1" smtClean="0"/>
              <a:t>americano</a:t>
            </a:r>
            <a:r>
              <a:rPr lang="fr-FR" dirty="0" smtClean="0"/>
              <a:t> delle </a:t>
            </a:r>
            <a:r>
              <a:rPr lang="fr-FR" dirty="0" err="1" smtClean="0"/>
              <a:t>obbligazioni</a:t>
            </a:r>
            <a:r>
              <a:rPr lang="fr-FR" dirty="0" smtClean="0"/>
              <a:t> </a:t>
            </a:r>
            <a:r>
              <a:rPr lang="fr-FR" dirty="0" err="1" smtClean="0"/>
              <a:t>americane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l’</a:t>
            </a:r>
            <a:r>
              <a:rPr lang="fr-FR" dirty="0" err="1" smtClean="0"/>
              <a:t>inglese</a:t>
            </a:r>
            <a:r>
              <a:rPr lang="fr-FR" dirty="0" smtClean="0"/>
              <a:t> </a:t>
            </a:r>
            <a:r>
              <a:rPr lang="fr-FR" dirty="0" err="1" smtClean="0"/>
              <a:t>deteneva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C2C7-0062-4522-8BA3-9ED97B86517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9074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7575</Words>
  <Application>Microsoft Office PowerPoint</Application>
  <PresentationFormat>Affichage à l'écran (4:3)</PresentationFormat>
  <Paragraphs>451</Paragraphs>
  <Slides>84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84</vt:i4>
      </vt:variant>
    </vt:vector>
  </HeadingPairs>
  <TitlesOfParts>
    <vt:vector size="85" baseType="lpstr">
      <vt:lpstr>Thème Office</vt:lpstr>
      <vt:lpstr>CAPITOLO 1  LA BILANCIA DEI PAGAMENTI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Francesco Magris</dc:creator>
  <cp:lastModifiedBy>Francesco Magris</cp:lastModifiedBy>
  <cp:revision>165</cp:revision>
  <dcterms:created xsi:type="dcterms:W3CDTF">2019-09-10T13:06:06Z</dcterms:created>
  <dcterms:modified xsi:type="dcterms:W3CDTF">2019-10-06T19:04:05Z</dcterms:modified>
</cp:coreProperties>
</file>