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75" r:id="rId17"/>
    <p:sldId id="280" r:id="rId18"/>
    <p:sldId id="281" r:id="rId19"/>
    <p:sldId id="282" r:id="rId20"/>
    <p:sldId id="283" r:id="rId21"/>
    <p:sldId id="284" r:id="rId22"/>
    <p:sldId id="259" r:id="rId23"/>
    <p:sldId id="265" r:id="rId24"/>
    <p:sldId id="266" r:id="rId25"/>
    <p:sldId id="267" r:id="rId26"/>
    <p:sldId id="285" r:id="rId27"/>
    <p:sldId id="286" r:id="rId28"/>
    <p:sldId id="288" r:id="rId29"/>
    <p:sldId id="287" r:id="rId30"/>
    <p:sldId id="268" r:id="rId31"/>
    <p:sldId id="269" r:id="rId32"/>
    <p:sldId id="270" r:id="rId33"/>
    <p:sldId id="271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298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2F64-169B-4ED9-B47C-1A128E703492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D351-6CD8-4871-AE9D-E00205CC5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9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CF41-82AB-4BAE-AD73-8110F7D7B464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0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183B-28D9-494D-9A71-2FC2B4C029B9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CD-07A3-489E-8AC6-5BB01959B4C1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B60-58BB-4628-9A12-00E2A3073D06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1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624-6AD1-4717-956C-49AA4D3FC951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16F-6059-4FCB-9000-523BF70940D3}" type="datetime1">
              <a:rPr lang="fr-FR" smtClean="0"/>
              <a:t>12/10/2019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C387-6E5A-47E3-8782-5FB330B12A2D}" type="datetime1">
              <a:rPr lang="fr-FR" smtClean="0"/>
              <a:t>12/10/2019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819F-341F-43E0-B777-0505BE72C466}" type="datetime1">
              <a:rPr lang="fr-FR" smtClean="0"/>
              <a:t>12/10/2019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51EE-2103-47B6-AE26-3F16166D669A}" type="datetime1">
              <a:rPr lang="fr-FR" smtClean="0"/>
              <a:t>12/10/2019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4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C3E4-AEFC-4A93-8A8F-9B8F7E9F23BF}" type="datetime1">
              <a:rPr lang="fr-FR" smtClean="0"/>
              <a:t>12/10/2019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0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3C22-387D-48CB-87B0-2794ECF916C6}" type="datetime1">
              <a:rPr lang="fr-FR" smtClean="0"/>
              <a:t>12/10/2019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9452-657D-4E44-838A-FC60E767E2C6}" type="datetime1">
              <a:rPr lang="fr-FR" smtClean="0"/>
              <a:t>12/10/2019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CA6C-09E3-4BEB-BA1C-60257349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8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CAPITOLO 2</a:t>
            </a:r>
            <a:br>
              <a:rPr lang="fr-FR" dirty="0" smtClean="0"/>
            </a:br>
            <a:r>
              <a:rPr lang="fr-FR" dirty="0" smtClean="0"/>
              <a:t>MERCATI VALUTARI E TASSI DI CAMBIO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01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I </a:t>
            </a:r>
            <a:r>
              <a:rPr lang="fr-FR" dirty="0" err="1"/>
              <a:t>tassi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/>
              <a:t>devono</a:t>
            </a:r>
            <a:r>
              <a:rPr lang="fr-FR" dirty="0"/>
              <a:t> </a:t>
            </a:r>
            <a:r>
              <a:rPr lang="fr-FR" dirty="0" err="1"/>
              <a:t>essere</a:t>
            </a:r>
            <a:r>
              <a:rPr lang="fr-FR" dirty="0"/>
              <a:t>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stessi</a:t>
            </a:r>
            <a:r>
              <a:rPr lang="fr-FR" dirty="0"/>
              <a:t> in tutte le </a:t>
            </a:r>
            <a:r>
              <a:rPr lang="fr-FR" dirty="0" err="1"/>
              <a:t>piazze</a:t>
            </a:r>
            <a:r>
              <a:rPr lang="fr-FR" dirty="0"/>
              <a:t> </a:t>
            </a:r>
            <a:r>
              <a:rPr lang="fr-FR" dirty="0" err="1"/>
              <a:t>altrimenti</a:t>
            </a:r>
            <a:r>
              <a:rPr lang="fr-FR" dirty="0"/>
              <a:t> con l’</a:t>
            </a:r>
            <a:r>
              <a:rPr lang="fr-FR" b="1" dirty="0" err="1"/>
              <a:t>arbitraggio</a:t>
            </a:r>
            <a:r>
              <a:rPr lang="fr-FR" dirty="0"/>
              <a:t> si </a:t>
            </a:r>
            <a:r>
              <a:rPr lang="fr-FR" dirty="0" err="1" smtClean="0"/>
              <a:t>compra</a:t>
            </a:r>
            <a:r>
              <a:rPr lang="fr-FR" dirty="0" smtClean="0"/>
              <a:t> </a:t>
            </a:r>
            <a:r>
              <a:rPr lang="fr-FR" dirty="0" err="1"/>
              <a:t>dove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è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/>
              <a:t>cara</a:t>
            </a:r>
            <a:r>
              <a:rPr lang="fr-FR" dirty="0"/>
              <a:t> e si vende </a:t>
            </a:r>
            <a:r>
              <a:rPr lang="fr-FR" dirty="0" err="1"/>
              <a:t>dove</a:t>
            </a:r>
            <a:r>
              <a:rPr lang="fr-FR" dirty="0"/>
              <a:t> è più </a:t>
            </a:r>
            <a:r>
              <a:rPr lang="fr-FR" dirty="0" err="1"/>
              <a:t>cara</a:t>
            </a:r>
            <a:r>
              <a:rPr lang="fr-FR" dirty="0"/>
              <a:t>, </a:t>
            </a:r>
            <a:r>
              <a:rPr lang="fr-FR" dirty="0" err="1"/>
              <a:t>riportando</a:t>
            </a:r>
            <a:r>
              <a:rPr lang="fr-FR" dirty="0"/>
              <a:t> in </a:t>
            </a:r>
            <a:r>
              <a:rPr lang="fr-FR" dirty="0" err="1"/>
              <a:t>parità</a:t>
            </a:r>
            <a:r>
              <a:rPr lang="fr-FR" dirty="0"/>
              <a:t> le </a:t>
            </a:r>
            <a:r>
              <a:rPr lang="fr-FR" dirty="0" err="1" smtClean="0"/>
              <a:t>quotazioni</a:t>
            </a:r>
            <a:r>
              <a:rPr lang="fr-FR" dirty="0" smtClean="0"/>
              <a:t>.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vale</a:t>
            </a:r>
            <a:r>
              <a:rPr lang="fr-FR" dirty="0" smtClean="0"/>
              <a:t> anche per l’</a:t>
            </a:r>
            <a:r>
              <a:rPr lang="fr-FR" dirty="0" err="1" smtClean="0"/>
              <a:t>arbitraggio</a:t>
            </a:r>
            <a:r>
              <a:rPr lang="fr-FR" dirty="0" smtClean="0"/>
              <a:t> su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piazze</a:t>
            </a:r>
            <a:endParaRPr lang="fr-FR" dirty="0" smtClean="0"/>
          </a:p>
          <a:p>
            <a:pPr algn="just"/>
            <a:r>
              <a:rPr lang="fr-FR" b="1" dirty="0" smtClean="0"/>
              <a:t>Tasso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incrociato</a:t>
            </a:r>
            <a:r>
              <a:rPr lang="fr-FR" dirty="0" smtClean="0"/>
              <a:t>: Una volta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conosce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dollaro</a:t>
            </a:r>
            <a:r>
              <a:rPr lang="fr-FR" dirty="0" smtClean="0"/>
              <a:t> con tutte le </a:t>
            </a:r>
            <a:r>
              <a:rPr lang="fr-FR" dirty="0" err="1" smtClean="0"/>
              <a:t>valute</a:t>
            </a:r>
            <a:r>
              <a:rPr lang="fr-FR" dirty="0" smtClean="0"/>
              <a:t>, è facile </a:t>
            </a:r>
            <a:r>
              <a:rPr lang="fr-FR" dirty="0" err="1" smtClean="0"/>
              <a:t>trovare</a:t>
            </a:r>
            <a:r>
              <a:rPr lang="fr-FR" dirty="0" smtClean="0"/>
              <a:t> 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fra  le </a:t>
            </a:r>
            <a:r>
              <a:rPr lang="fr-FR" dirty="0" err="1" smtClean="0"/>
              <a:t>valute</a:t>
            </a:r>
            <a:endParaRPr lang="fr-FR" dirty="0" smtClean="0"/>
          </a:p>
          <a:p>
            <a:pPr algn="just"/>
            <a:r>
              <a:rPr lang="fr-FR" b="1" dirty="0" err="1" smtClean="0"/>
              <a:t>Esempio</a:t>
            </a:r>
            <a:r>
              <a:rPr lang="fr-FR" b="1" dirty="0" smtClean="0"/>
              <a:t>. </a:t>
            </a:r>
            <a:r>
              <a:rPr lang="fr-FR" dirty="0" smtClean="0"/>
              <a:t>3$=1L e 4$=</a:t>
            </a:r>
            <a:r>
              <a:rPr lang="fr-FR" dirty="0"/>
              <a:t>1</a:t>
            </a:r>
            <a:r>
              <a:rPr lang="fr-FR" dirty="0" smtClean="0"/>
              <a:t>€,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 </a:t>
            </a:r>
            <a:r>
              <a:rPr lang="fr-FR" dirty="0" err="1" smtClean="0"/>
              <a:t>cambio</a:t>
            </a:r>
            <a:r>
              <a:rPr lang="fr-FR" dirty="0" smtClean="0"/>
              <a:t> fra </a:t>
            </a:r>
            <a:r>
              <a:rPr lang="fr-FR" dirty="0" err="1" smtClean="0"/>
              <a:t>sterlina</a:t>
            </a:r>
            <a:r>
              <a:rPr lang="fr-FR" dirty="0" smtClean="0"/>
              <a:t> L </a:t>
            </a:r>
            <a:r>
              <a:rPr lang="fr-FR" dirty="0" err="1" smtClean="0"/>
              <a:t>ed</a:t>
            </a:r>
            <a:r>
              <a:rPr lang="fr-FR" dirty="0" smtClean="0"/>
              <a:t> euro è 4/3 </a:t>
            </a:r>
            <a:r>
              <a:rPr lang="fr-FR" dirty="0" err="1" smtClean="0"/>
              <a:t>ossia</a:t>
            </a:r>
            <a:r>
              <a:rPr lang="fr-FR" dirty="0" smtClean="0"/>
              <a:t> ci </a:t>
            </a:r>
            <a:r>
              <a:rPr lang="fr-FR" dirty="0" err="1" smtClean="0"/>
              <a:t>vogliono</a:t>
            </a:r>
            <a:r>
              <a:rPr lang="fr-FR" dirty="0" smtClean="0"/>
              <a:t> 4/3 </a:t>
            </a:r>
            <a:r>
              <a:rPr lang="fr-FR" dirty="0" err="1" smtClean="0"/>
              <a:t>sterline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 smtClean="0"/>
              <a:t> 1 euro. </a:t>
            </a:r>
            <a:r>
              <a:rPr lang="fr-FR" dirty="0" err="1" smtClean="0"/>
              <a:t>Infatti</a:t>
            </a:r>
            <a:r>
              <a:rPr lang="fr-FR" dirty="0" smtClean="0"/>
              <a:t>, con 1 euro </a:t>
            </a:r>
            <a:r>
              <a:rPr lang="fr-FR" dirty="0" err="1" smtClean="0"/>
              <a:t>compro</a:t>
            </a:r>
            <a:r>
              <a:rPr lang="fr-FR" dirty="0" smtClean="0"/>
              <a:t> 4/3 </a:t>
            </a:r>
            <a:r>
              <a:rPr lang="fr-FR" dirty="0" err="1" smtClean="0"/>
              <a:t>sterline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cambio</a:t>
            </a:r>
            <a:r>
              <a:rPr lang="fr-FR" dirty="0" smtClean="0"/>
              <a:t> con </a:t>
            </a:r>
            <a:r>
              <a:rPr lang="fr-FR" dirty="0" err="1" smtClean="0"/>
              <a:t>dollari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di 3 e </a:t>
            </a:r>
            <a:r>
              <a:rPr lang="fr-FR" dirty="0" err="1" smtClean="0"/>
              <a:t>ottengo</a:t>
            </a:r>
            <a:r>
              <a:rPr lang="fr-FR" dirty="0" smtClean="0"/>
              <a:t> 4 </a:t>
            </a:r>
            <a:r>
              <a:rPr lang="fr-FR" dirty="0" err="1" smtClean="0"/>
              <a:t>dollari</a:t>
            </a:r>
            <a:r>
              <a:rPr lang="fr-FR" dirty="0" smtClean="0"/>
              <a:t> come </a:t>
            </a:r>
            <a:r>
              <a:rPr lang="fr-FR" dirty="0" err="1" smtClean="0"/>
              <a:t>quando</a:t>
            </a:r>
            <a:r>
              <a:rPr lang="fr-FR" dirty="0" smtClean="0"/>
              <a:t> con 1 euro </a:t>
            </a:r>
            <a:r>
              <a:rPr lang="fr-FR" dirty="0" err="1" smtClean="0"/>
              <a:t>compro</a:t>
            </a:r>
            <a:r>
              <a:rPr lang="fr-FR" dirty="0" smtClean="0"/>
              <a:t> </a:t>
            </a:r>
            <a:r>
              <a:rPr lang="fr-FR" dirty="0" err="1" smtClean="0"/>
              <a:t>direttamente</a:t>
            </a:r>
            <a:r>
              <a:rPr lang="fr-FR" dirty="0" smtClean="0"/>
              <a:t> 4 </a:t>
            </a:r>
            <a:r>
              <a:rPr lang="fr-FR" dirty="0" err="1" smtClean="0"/>
              <a:t>dollari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26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d’</a:t>
            </a:r>
            <a:r>
              <a:rPr lang="fr-FR" b="1" dirty="0" err="1" smtClean="0"/>
              <a:t>equilibrio</a:t>
            </a:r>
            <a:r>
              <a:rPr lang="fr-FR" b="1" dirty="0" smtClean="0"/>
              <a:t> in </a:t>
            </a:r>
            <a:r>
              <a:rPr lang="fr-FR" b="1" dirty="0" err="1" smtClean="0"/>
              <a:t>regime</a:t>
            </a:r>
            <a:r>
              <a:rPr lang="fr-FR" b="1" dirty="0" smtClean="0"/>
              <a:t> di </a:t>
            </a:r>
            <a:r>
              <a:rPr lang="fr-FR" b="1" dirty="0" err="1" smtClean="0"/>
              <a:t>tassi</a:t>
            </a:r>
            <a:r>
              <a:rPr lang="fr-FR" b="1" dirty="0" smtClean="0"/>
              <a:t> </a:t>
            </a:r>
            <a:r>
              <a:rPr lang="fr-FR" b="1" dirty="0" err="1" smtClean="0"/>
              <a:t>flessibili</a:t>
            </a:r>
            <a:r>
              <a:rPr lang="fr-FR" dirty="0" smtClean="0"/>
              <a:t>. </a:t>
            </a:r>
            <a:r>
              <a:rPr lang="fr-FR" dirty="0" err="1" smtClean="0"/>
              <a:t>Sia</a:t>
            </a:r>
            <a:r>
              <a:rPr lang="fr-FR" dirty="0" smtClean="0"/>
              <a:t> R$=</a:t>
            </a:r>
            <a:r>
              <a:rPr lang="fr-FR" dirty="0"/>
              <a:t>1</a:t>
            </a:r>
            <a:r>
              <a:rPr lang="fr-FR" dirty="0" smtClean="0"/>
              <a:t>€, con R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. </a:t>
            </a:r>
            <a:r>
              <a:rPr lang="fr-FR" dirty="0" err="1" smtClean="0"/>
              <a:t>Supponiamo</a:t>
            </a:r>
            <a:r>
              <a:rPr lang="fr-FR" dirty="0" smtClean="0"/>
              <a:t> per il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movimenti</a:t>
            </a:r>
            <a:r>
              <a:rPr lang="fr-FR" dirty="0" smtClean="0"/>
              <a:t> di capitale non </a:t>
            </a:r>
            <a:r>
              <a:rPr lang="fr-FR" dirty="0" err="1" smtClean="0"/>
              <a:t>dipendano</a:t>
            </a:r>
            <a:r>
              <a:rPr lang="fr-FR" dirty="0" smtClean="0"/>
              <a:t> dal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, e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livelli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nonchè</a:t>
            </a:r>
            <a:r>
              <a:rPr lang="fr-FR" dirty="0" smtClean="0"/>
              <a:t> </a:t>
            </a:r>
            <a:r>
              <a:rPr lang="fr-FR" dirty="0" err="1" smtClean="0"/>
              <a:t>quelli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interessi</a:t>
            </a:r>
            <a:r>
              <a:rPr lang="fr-FR" dirty="0" smtClean="0"/>
              <a:t> </a:t>
            </a:r>
            <a:r>
              <a:rPr lang="fr-FR" dirty="0" err="1" smtClean="0"/>
              <a:t>siano</a:t>
            </a:r>
            <a:r>
              <a:rPr lang="fr-FR" dirty="0" smtClean="0"/>
              <a:t> </a:t>
            </a:r>
            <a:r>
              <a:rPr lang="fr-FR" dirty="0" err="1" smtClean="0"/>
              <a:t>costanti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due </a:t>
            </a:r>
            <a:r>
              <a:rPr lang="fr-FR" dirty="0" err="1" smtClean="0"/>
              <a:t>paesi</a:t>
            </a:r>
            <a:r>
              <a:rPr lang="fr-FR" dirty="0" smtClean="0"/>
              <a:t> USA </a:t>
            </a:r>
            <a:r>
              <a:rPr lang="fr-FR" dirty="0" err="1" smtClean="0"/>
              <a:t>ed</a:t>
            </a:r>
            <a:r>
              <a:rPr lang="fr-FR" dirty="0" smtClean="0"/>
              <a:t> Europa. Se R </a:t>
            </a:r>
            <a:r>
              <a:rPr lang="fr-FR" dirty="0" err="1" smtClean="0"/>
              <a:t>aumenta</a:t>
            </a:r>
            <a:r>
              <a:rPr lang="fr-FR" dirty="0" smtClean="0"/>
              <a:t>, ci </a:t>
            </a:r>
            <a:r>
              <a:rPr lang="fr-FR" dirty="0" err="1" smtClean="0"/>
              <a:t>vogliono</a:t>
            </a:r>
            <a:r>
              <a:rPr lang="fr-FR" dirty="0" smtClean="0"/>
              <a:t> più </a:t>
            </a:r>
            <a:r>
              <a:rPr lang="fr-FR" dirty="0" err="1" smtClean="0"/>
              <a:t>dollari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 smtClean="0"/>
              <a:t> 1 euro e </a:t>
            </a:r>
            <a:r>
              <a:rPr lang="fr-FR" dirty="0" err="1" smtClean="0"/>
              <a:t>quindi</a:t>
            </a:r>
            <a:r>
              <a:rPr lang="fr-FR" dirty="0" smtClean="0"/>
              <a:t> le merci </a:t>
            </a:r>
            <a:r>
              <a:rPr lang="fr-FR" dirty="0" err="1" smtClean="0"/>
              <a:t>europee</a:t>
            </a:r>
            <a:r>
              <a:rPr lang="fr-FR" dirty="0" smtClean="0"/>
              <a:t> </a:t>
            </a:r>
            <a:r>
              <a:rPr lang="fr-FR" dirty="0" err="1" smtClean="0"/>
              <a:t>diventano</a:t>
            </a:r>
            <a:r>
              <a:rPr lang="fr-FR" dirty="0" smtClean="0"/>
              <a:t> più care: </a:t>
            </a:r>
            <a:r>
              <a:rPr lang="fr-FR" dirty="0" err="1" smtClean="0"/>
              <a:t>diminuiscono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e con esse la </a:t>
            </a:r>
            <a:r>
              <a:rPr lang="fr-FR" dirty="0" err="1" smtClean="0"/>
              <a:t>domanda</a:t>
            </a:r>
            <a:r>
              <a:rPr lang="fr-FR" dirty="0" smtClean="0"/>
              <a:t> di euro D€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. Allo </a:t>
            </a:r>
            <a:r>
              <a:rPr lang="fr-FR" dirty="0" err="1" smtClean="0"/>
              <a:t>stesso</a:t>
            </a:r>
            <a:r>
              <a:rPr lang="fr-FR" dirty="0" smtClean="0"/>
              <a:t> tempo, se R </a:t>
            </a:r>
            <a:r>
              <a:rPr lang="fr-FR" dirty="0" err="1" smtClean="0"/>
              <a:t>aumenta</a:t>
            </a:r>
            <a:r>
              <a:rPr lang="fr-FR" dirty="0" smtClean="0"/>
              <a:t>, con 1 euro si </a:t>
            </a:r>
            <a:r>
              <a:rPr lang="fr-FR" dirty="0" err="1" smtClean="0"/>
              <a:t>comprano</a:t>
            </a:r>
            <a:r>
              <a:rPr lang="fr-FR" dirty="0" smtClean="0"/>
              <a:t> più </a:t>
            </a:r>
            <a:r>
              <a:rPr lang="fr-FR" dirty="0" err="1" smtClean="0"/>
              <a:t>dollari</a:t>
            </a:r>
            <a:r>
              <a:rPr lang="fr-FR" dirty="0" smtClean="0"/>
              <a:t>, </a:t>
            </a:r>
            <a:r>
              <a:rPr lang="fr-FR" dirty="0" err="1" smtClean="0"/>
              <a:t>quindi</a:t>
            </a:r>
            <a:r>
              <a:rPr lang="fr-FR" dirty="0" smtClean="0"/>
              <a:t> le merci </a:t>
            </a:r>
            <a:r>
              <a:rPr lang="fr-FR" dirty="0" err="1" smtClean="0"/>
              <a:t>americane</a:t>
            </a:r>
            <a:r>
              <a:rPr lang="fr-FR" dirty="0" smtClean="0"/>
              <a:t> </a:t>
            </a:r>
            <a:r>
              <a:rPr lang="fr-FR" dirty="0" err="1" smtClean="0"/>
              <a:t>diventano</a:t>
            </a:r>
            <a:r>
              <a:rPr lang="fr-FR" dirty="0" smtClean="0"/>
              <a:t> </a:t>
            </a:r>
            <a:r>
              <a:rPr lang="fr-FR" dirty="0" err="1" smtClean="0"/>
              <a:t>meno</a:t>
            </a:r>
            <a:r>
              <a:rPr lang="fr-FR" dirty="0" smtClean="0"/>
              <a:t> care per i </a:t>
            </a:r>
            <a:r>
              <a:rPr lang="fr-FR" dirty="0" err="1" smtClean="0"/>
              <a:t>residenti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euro S€ </a:t>
            </a:r>
            <a:r>
              <a:rPr lang="fr-FR" dirty="0" err="1" smtClean="0"/>
              <a:t>aumenta</a:t>
            </a:r>
            <a:r>
              <a:rPr lang="fr-FR" dirty="0" smtClean="0"/>
              <a:t> (euro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cambiano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)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0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12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59632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259632" y="5517232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979712" y="2276872"/>
            <a:ext cx="403244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411760" y="2564904"/>
            <a:ext cx="403244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4288" y="5517232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euro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1844824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444208" y="49411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D€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12160" y="2029490"/>
            <a:ext cx="62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S€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3203848" y="36810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79712" y="36810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259632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99592" y="3501008"/>
            <a:ext cx="6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R*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995936" y="3501008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29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è R*. </a:t>
            </a:r>
            <a:r>
              <a:rPr lang="fr-FR" dirty="0" err="1" smtClean="0"/>
              <a:t>Vediamo</a:t>
            </a:r>
            <a:r>
              <a:rPr lang="fr-FR" dirty="0" smtClean="0"/>
              <a:t> il </a:t>
            </a:r>
            <a:r>
              <a:rPr lang="fr-FR" dirty="0" err="1" smtClean="0"/>
              <a:t>meccanismo</a:t>
            </a:r>
            <a:r>
              <a:rPr lang="fr-FR" dirty="0" smtClean="0"/>
              <a:t> d’</a:t>
            </a:r>
            <a:r>
              <a:rPr lang="fr-FR" dirty="0" err="1" smtClean="0"/>
              <a:t>aggiustamento</a:t>
            </a:r>
            <a:r>
              <a:rPr lang="fr-FR" dirty="0" smtClean="0"/>
              <a:t> verso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Se R&gt;R* vi è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di euro (e di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), </a:t>
            </a:r>
            <a:r>
              <a:rPr lang="fr-FR" dirty="0" err="1" smtClean="0"/>
              <a:t>che</a:t>
            </a:r>
            <a:r>
              <a:rPr lang="fr-FR" dirty="0" smtClean="0"/>
              <a:t> ne </a:t>
            </a:r>
            <a:r>
              <a:rPr lang="fr-FR" dirty="0" err="1" smtClean="0"/>
              <a:t>spinge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il </a:t>
            </a:r>
            <a:r>
              <a:rPr lang="fr-FR" dirty="0" err="1" smtClean="0"/>
              <a:t>dollaro</a:t>
            </a:r>
            <a:r>
              <a:rPr lang="fr-FR" dirty="0" smtClean="0"/>
              <a:t> si </a:t>
            </a:r>
            <a:r>
              <a:rPr lang="fr-FR" dirty="0" err="1" smtClean="0"/>
              <a:t>aprezza</a:t>
            </a:r>
            <a:r>
              <a:rPr lang="fr-FR" dirty="0" smtClean="0"/>
              <a:t> e R </a:t>
            </a:r>
            <a:r>
              <a:rPr lang="fr-FR" dirty="0" err="1" smtClean="0"/>
              <a:t>diminuisce</a:t>
            </a:r>
            <a:r>
              <a:rPr lang="fr-FR" dirty="0" smtClean="0"/>
              <a:t>. </a:t>
            </a:r>
          </a:p>
          <a:p>
            <a:pPr algn="just"/>
            <a:r>
              <a:rPr lang="fr-FR" dirty="0"/>
              <a:t>Se </a:t>
            </a:r>
            <a:r>
              <a:rPr lang="fr-FR" dirty="0" smtClean="0"/>
              <a:t>R&lt;R</a:t>
            </a:r>
            <a:r>
              <a:rPr lang="fr-FR" dirty="0"/>
              <a:t>* vi è un </a:t>
            </a:r>
            <a:r>
              <a:rPr lang="fr-FR" dirty="0" err="1"/>
              <a:t>eccesso</a:t>
            </a:r>
            <a:r>
              <a:rPr lang="fr-FR" dirty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/>
              <a:t>di </a:t>
            </a:r>
            <a:r>
              <a:rPr lang="fr-FR" dirty="0" smtClean="0"/>
              <a:t>euro (e di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), </a:t>
            </a:r>
            <a:r>
              <a:rPr lang="fr-FR" dirty="0" err="1"/>
              <a:t>che</a:t>
            </a:r>
            <a:r>
              <a:rPr lang="fr-FR" dirty="0"/>
              <a:t> ne </a:t>
            </a:r>
            <a:r>
              <a:rPr lang="fr-FR" dirty="0" err="1"/>
              <a:t>spinge</a:t>
            </a:r>
            <a:r>
              <a:rPr lang="fr-FR" dirty="0"/>
              <a:t> il </a:t>
            </a:r>
            <a:r>
              <a:rPr lang="fr-FR" dirty="0" err="1"/>
              <a:t>valore</a:t>
            </a:r>
            <a:r>
              <a:rPr lang="fr-FR" dirty="0"/>
              <a:t> in </a:t>
            </a:r>
            <a:r>
              <a:rPr lang="fr-FR" dirty="0" smtClean="0"/>
              <a:t>alto, </a:t>
            </a:r>
            <a:r>
              <a:rPr lang="fr-FR" dirty="0" err="1"/>
              <a:t>ossia</a:t>
            </a:r>
            <a:r>
              <a:rPr lang="fr-FR" dirty="0"/>
              <a:t> il </a:t>
            </a:r>
            <a:r>
              <a:rPr lang="fr-FR" dirty="0" err="1"/>
              <a:t>dollaro</a:t>
            </a:r>
            <a:r>
              <a:rPr lang="fr-FR" dirty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</a:t>
            </a:r>
            <a:r>
              <a:rPr lang="fr-FR" dirty="0"/>
              <a:t>e R </a:t>
            </a:r>
            <a:r>
              <a:rPr lang="fr-FR" dirty="0" err="1" smtClean="0"/>
              <a:t>aumenta</a:t>
            </a:r>
            <a:endParaRPr lang="fr-FR" dirty="0"/>
          </a:p>
          <a:p>
            <a:pPr algn="just"/>
            <a:r>
              <a:rPr lang="fr-FR" dirty="0" err="1" smtClean="0"/>
              <a:t>Vediamo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 smtClean="0"/>
              <a:t>succede</a:t>
            </a:r>
            <a:r>
              <a:rPr lang="fr-FR" dirty="0" smtClean="0"/>
              <a:t> se vi è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preferenza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 per 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r>
              <a:rPr lang="fr-FR" dirty="0" smtClean="0"/>
              <a:t>. Per </a:t>
            </a:r>
            <a:r>
              <a:rPr lang="fr-FR" dirty="0" err="1" smtClean="0"/>
              <a:t>ogni</a:t>
            </a:r>
            <a:r>
              <a:rPr lang="fr-FR" dirty="0" smtClean="0"/>
              <a:t> R, </a:t>
            </a:r>
            <a:r>
              <a:rPr lang="fr-FR" dirty="0" err="1" smtClean="0"/>
              <a:t>ora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euro è più </a:t>
            </a:r>
            <a:r>
              <a:rPr lang="fr-FR" dirty="0" err="1" smtClean="0"/>
              <a:t>elevata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8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59632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259632" y="5517232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979712" y="2276872"/>
            <a:ext cx="403244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411760" y="2564904"/>
            <a:ext cx="403244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64288" y="5517232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1844824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4208" y="49411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D€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12160" y="2029490"/>
            <a:ext cx="62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S€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203848" y="36810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979712" y="36810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259632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99592" y="3501008"/>
            <a:ext cx="6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R*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995936" y="2214156"/>
            <a:ext cx="3478437" cy="243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74373" y="4365104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€’</a:t>
            </a:r>
            <a:endParaRPr lang="fr-FR" dirty="0"/>
          </a:p>
          <a:p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3995936" y="292494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2123728" y="2924944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259632" y="29249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99592" y="2780928"/>
            <a:ext cx="5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R’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915084" y="353236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E*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860032" y="2780928"/>
            <a:ext cx="7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211960" y="3685674"/>
            <a:ext cx="1005384" cy="15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436096" y="3681028"/>
            <a:ext cx="57606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012160" y="3501008"/>
            <a:ext cx="5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2696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Notiamo</a:t>
            </a:r>
            <a:r>
              <a:rPr lang="fr-FR" dirty="0" smtClean="0"/>
              <a:t> come in </a:t>
            </a:r>
            <a:r>
              <a:rPr lang="fr-FR" dirty="0" err="1" smtClean="0"/>
              <a:t>corrispondenza</a:t>
            </a:r>
            <a:r>
              <a:rPr lang="fr-FR" dirty="0" smtClean="0"/>
              <a:t> di R* vi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di euro pari a E*B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spinge</a:t>
            </a:r>
            <a:r>
              <a:rPr lang="fr-FR" dirty="0" smtClean="0"/>
              <a:t> l’euro ad </a:t>
            </a:r>
            <a:r>
              <a:rPr lang="fr-FR" b="1" dirty="0" err="1" smtClean="0"/>
              <a:t>apprezzarsi</a:t>
            </a:r>
            <a:r>
              <a:rPr lang="fr-FR" dirty="0" smtClean="0"/>
              <a:t> (e il </a:t>
            </a:r>
            <a:r>
              <a:rPr lang="fr-FR" dirty="0" err="1" smtClean="0"/>
              <a:t>dollaro</a:t>
            </a:r>
            <a:r>
              <a:rPr lang="fr-FR" dirty="0" smtClean="0"/>
              <a:t> a </a:t>
            </a:r>
            <a:r>
              <a:rPr lang="fr-FR" b="1" dirty="0" err="1" smtClean="0"/>
              <a:t>deprezzarsi</a:t>
            </a:r>
            <a:r>
              <a:rPr lang="fr-FR" dirty="0" smtClean="0"/>
              <a:t>)  </a:t>
            </a:r>
            <a:r>
              <a:rPr lang="fr-FR" dirty="0" err="1" smtClean="0"/>
              <a:t>fino</a:t>
            </a:r>
            <a:r>
              <a:rPr lang="fr-FR" dirty="0" smtClean="0"/>
              <a:t> a </a:t>
            </a:r>
            <a:r>
              <a:rPr lang="fr-FR" dirty="0" err="1" smtClean="0"/>
              <a:t>raggiungere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R’&gt;R*</a:t>
            </a:r>
          </a:p>
          <a:p>
            <a:pPr algn="just"/>
            <a:r>
              <a:rPr lang="fr-FR" dirty="0" err="1"/>
              <a:t>Vediamo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</a:t>
            </a:r>
            <a:r>
              <a:rPr lang="fr-FR" dirty="0" err="1"/>
              <a:t>cosa</a:t>
            </a:r>
            <a:r>
              <a:rPr lang="fr-FR" dirty="0"/>
              <a:t> </a:t>
            </a:r>
            <a:r>
              <a:rPr lang="fr-FR" dirty="0" err="1"/>
              <a:t>succede</a:t>
            </a:r>
            <a:r>
              <a:rPr lang="fr-FR" dirty="0"/>
              <a:t> se vi è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positivo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preferenza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 smtClean="0"/>
              <a:t>europei</a:t>
            </a:r>
            <a:r>
              <a:rPr lang="fr-FR" dirty="0" smtClean="0"/>
              <a:t> </a:t>
            </a:r>
            <a:r>
              <a:rPr lang="fr-FR" dirty="0"/>
              <a:t>per i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. </a:t>
            </a:r>
            <a:r>
              <a:rPr lang="fr-FR" dirty="0"/>
              <a:t>Per </a:t>
            </a:r>
            <a:r>
              <a:rPr lang="fr-FR" dirty="0" err="1"/>
              <a:t>ogni</a:t>
            </a:r>
            <a:r>
              <a:rPr lang="fr-FR" dirty="0"/>
              <a:t> R, </a:t>
            </a:r>
            <a:r>
              <a:rPr lang="fr-FR" dirty="0" err="1"/>
              <a:t>ora</a:t>
            </a:r>
            <a:r>
              <a:rPr lang="fr-FR" dirty="0"/>
              <a:t> </a:t>
            </a:r>
            <a:r>
              <a:rPr lang="fr-FR" dirty="0" smtClean="0"/>
              <a:t>l’</a:t>
            </a:r>
            <a:r>
              <a:rPr lang="fr-FR" dirty="0" err="1" smtClean="0"/>
              <a:t>offerta</a:t>
            </a:r>
            <a:r>
              <a:rPr lang="fr-FR" dirty="0" smtClean="0"/>
              <a:t> di euro (e </a:t>
            </a:r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) </a:t>
            </a:r>
            <a:r>
              <a:rPr lang="fr-FR" dirty="0"/>
              <a:t>è più </a:t>
            </a:r>
            <a:r>
              <a:rPr lang="fr-FR" dirty="0" err="1"/>
              <a:t>elevata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2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59632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259632" y="5517232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979712" y="2276872"/>
            <a:ext cx="403244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411760" y="2564904"/>
            <a:ext cx="403244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64288" y="5517232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1844824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4208" y="49411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D€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12160" y="2029490"/>
            <a:ext cx="62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S€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203848" y="36810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979712" y="36810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259632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99592" y="3501008"/>
            <a:ext cx="6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R*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3995936" y="2708920"/>
            <a:ext cx="3168352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64288" y="2564904"/>
            <a:ext cx="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S€’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3851920" y="429309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195736" y="429309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259632" y="42930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899592" y="4149080"/>
            <a:ext cx="5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R’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4139952" y="3501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E*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076056" y="433374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21" name="Connecteur droit 20"/>
          <p:cNvCxnSpPr>
            <a:stCxn id="41" idx="3"/>
          </p:cNvCxnSpPr>
          <p:nvPr/>
        </p:nvCxnSpPr>
        <p:spPr>
          <a:xfrm>
            <a:off x="4552244" y="3685674"/>
            <a:ext cx="70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430640" y="3681028"/>
            <a:ext cx="581520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12160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11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err="1"/>
              <a:t>Notiamo</a:t>
            </a:r>
            <a:r>
              <a:rPr lang="fr-FR" dirty="0"/>
              <a:t> come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/>
              <a:t>di R* vi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un </a:t>
            </a:r>
            <a:r>
              <a:rPr lang="fr-FR" dirty="0" err="1"/>
              <a:t>eccesso</a:t>
            </a:r>
            <a:r>
              <a:rPr lang="fr-FR" dirty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</a:t>
            </a:r>
            <a:r>
              <a:rPr lang="fr-FR" dirty="0"/>
              <a:t>di euro </a:t>
            </a:r>
            <a:r>
              <a:rPr lang="fr-FR" dirty="0" smtClean="0"/>
              <a:t>pari a E*B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/>
              <a:t>spinge</a:t>
            </a:r>
            <a:r>
              <a:rPr lang="fr-FR" dirty="0"/>
              <a:t> l’euro </a:t>
            </a:r>
            <a:r>
              <a:rPr lang="fr-FR" dirty="0" smtClean="0"/>
              <a:t>a </a:t>
            </a:r>
            <a:r>
              <a:rPr lang="fr-FR" dirty="0" err="1" smtClean="0"/>
              <a:t>deprezzarsi</a:t>
            </a:r>
            <a:r>
              <a:rPr lang="fr-FR" dirty="0" smtClean="0"/>
              <a:t> </a:t>
            </a:r>
            <a:r>
              <a:rPr lang="fr-FR" dirty="0"/>
              <a:t>(e </a:t>
            </a:r>
            <a:r>
              <a:rPr lang="fr-FR" dirty="0" smtClean="0"/>
              <a:t>il </a:t>
            </a:r>
            <a:r>
              <a:rPr lang="fr-FR" dirty="0" err="1"/>
              <a:t>dollaro</a:t>
            </a:r>
            <a:r>
              <a:rPr lang="fr-FR" dirty="0"/>
              <a:t> </a:t>
            </a:r>
            <a:r>
              <a:rPr lang="fr-FR" dirty="0" smtClean="0"/>
              <a:t>ad </a:t>
            </a:r>
            <a:r>
              <a:rPr lang="fr-FR" dirty="0" err="1" smtClean="0"/>
              <a:t>apprezzarsi</a:t>
            </a:r>
            <a:r>
              <a:rPr lang="fr-FR" dirty="0" smtClean="0"/>
              <a:t>) </a:t>
            </a:r>
            <a:r>
              <a:rPr lang="fr-FR" dirty="0"/>
              <a:t>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R’&lt;R*.</a:t>
            </a:r>
          </a:p>
          <a:p>
            <a:pPr algn="just"/>
            <a:r>
              <a:rPr lang="fr-FR" dirty="0" err="1" smtClean="0"/>
              <a:t>Notiamo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dollaro</a:t>
            </a:r>
            <a:r>
              <a:rPr lang="fr-FR" dirty="0" smtClean="0"/>
              <a:t> si </a:t>
            </a:r>
            <a:r>
              <a:rPr lang="fr-FR" dirty="0" err="1" smtClean="0"/>
              <a:t>apprezza</a:t>
            </a:r>
            <a:r>
              <a:rPr lang="fr-FR" dirty="0" smtClean="0"/>
              <a:t> se R </a:t>
            </a:r>
            <a:r>
              <a:rPr lang="fr-FR" dirty="0" err="1" smtClean="0"/>
              <a:t>diminuisce</a:t>
            </a:r>
            <a:r>
              <a:rPr lang="fr-FR" dirty="0" smtClean="0"/>
              <a:t> (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dollari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/>
              <a:t> </a:t>
            </a:r>
            <a:r>
              <a:rPr lang="fr-FR" dirty="0" smtClean="0"/>
              <a:t>un euro) </a:t>
            </a:r>
            <a:r>
              <a:rPr lang="fr-FR" dirty="0" err="1" smtClean="0"/>
              <a:t>mentre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se R </a:t>
            </a:r>
            <a:r>
              <a:rPr lang="fr-FR" dirty="0" err="1" smtClean="0"/>
              <a:t>aumenta</a:t>
            </a:r>
            <a:r>
              <a:rPr lang="fr-FR" dirty="0" smtClean="0"/>
              <a:t> (ci </a:t>
            </a:r>
            <a:r>
              <a:rPr lang="fr-FR" dirty="0" err="1" smtClean="0"/>
              <a:t>vogliono</a:t>
            </a:r>
            <a:r>
              <a:rPr lang="fr-FR" dirty="0" smtClean="0"/>
              <a:t> più </a:t>
            </a:r>
            <a:r>
              <a:rPr lang="fr-FR" dirty="0" err="1" smtClean="0"/>
              <a:t>dollari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 smtClean="0"/>
              <a:t> un euro)</a:t>
            </a:r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equaglianza</a:t>
            </a:r>
            <a:r>
              <a:rPr lang="fr-FR" dirty="0" smtClean="0"/>
              <a:t> fra </a:t>
            </a:r>
            <a:r>
              <a:rPr lang="fr-FR" dirty="0" err="1" smtClean="0"/>
              <a:t>domanda</a:t>
            </a:r>
            <a:r>
              <a:rPr lang="fr-FR" dirty="0" smtClean="0"/>
              <a:t> e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(euro) è </a:t>
            </a:r>
            <a:r>
              <a:rPr lang="fr-FR" dirty="0" err="1" smtClean="0"/>
              <a:t>sempre</a:t>
            </a:r>
            <a:r>
              <a:rPr lang="fr-FR" dirty="0" smtClean="0"/>
              <a:t> </a:t>
            </a:r>
            <a:r>
              <a:rPr lang="fr-FR" dirty="0" err="1" smtClean="0"/>
              <a:t>garantita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. </a:t>
            </a:r>
          </a:p>
          <a:p>
            <a:pPr algn="just"/>
            <a:r>
              <a:rPr lang="fr-FR" dirty="0" err="1" smtClean="0"/>
              <a:t>Vediamo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succede</a:t>
            </a:r>
            <a:r>
              <a:rPr lang="fr-FR" dirty="0" smtClean="0"/>
              <a:t> se la </a:t>
            </a:r>
            <a:r>
              <a:rPr lang="fr-FR" dirty="0" err="1" smtClean="0"/>
              <a:t>Banca</a:t>
            </a:r>
            <a:r>
              <a:rPr lang="fr-FR" dirty="0" smtClean="0"/>
              <a:t> Centrale USA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mantenere</a:t>
            </a:r>
            <a:r>
              <a:rPr lang="fr-FR" dirty="0" smtClean="0"/>
              <a:t> il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fisso</a:t>
            </a:r>
            <a:r>
              <a:rPr lang="fr-FR" b="1" dirty="0" smtClean="0"/>
              <a:t> </a:t>
            </a:r>
            <a:r>
              <a:rPr lang="fr-FR" dirty="0" smtClean="0"/>
              <a:t>a R*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unoo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USA per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09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259632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259632" y="5517232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979712" y="2276872"/>
            <a:ext cx="403244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11760" y="2564904"/>
            <a:ext cx="403244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64288" y="5517232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99592" y="1844824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4208" y="49411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D€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012160" y="2029490"/>
            <a:ext cx="62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S€</a:t>
            </a: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3203848" y="36810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979712" y="36810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259632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9592" y="3501008"/>
            <a:ext cx="6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R*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3995936" y="2214156"/>
            <a:ext cx="3478437" cy="243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74373" y="4365104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€’</a:t>
            </a:r>
            <a:endParaRPr lang="fr-FR" dirty="0"/>
          </a:p>
          <a:p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3995936" y="292494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2123728" y="2924944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259632" y="29249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99592" y="2780928"/>
            <a:ext cx="5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R’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915084" y="353236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E*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860032" y="2780928"/>
            <a:ext cx="7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4211960" y="3685674"/>
            <a:ext cx="100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574656" y="3685674"/>
            <a:ext cx="43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012160" y="3532366"/>
            <a:ext cx="5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085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di R* vi è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 di euro pari a E*B.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 </a:t>
            </a:r>
            <a:r>
              <a:rPr lang="fr-FR" dirty="0" err="1" smtClean="0"/>
              <a:t>vogliono</a:t>
            </a:r>
            <a:r>
              <a:rPr lang="fr-FR" dirty="0" smtClean="0"/>
              <a:t> più euro di </a:t>
            </a:r>
            <a:r>
              <a:rPr lang="fr-FR" dirty="0" err="1" smtClean="0"/>
              <a:t>quelli</a:t>
            </a:r>
            <a:r>
              <a:rPr lang="fr-FR" dirty="0" smtClean="0"/>
              <a:t> </a:t>
            </a:r>
            <a:r>
              <a:rPr lang="fr-FR" dirty="0" err="1" smtClean="0"/>
              <a:t>offerti</a:t>
            </a:r>
            <a:r>
              <a:rPr lang="fr-FR" dirty="0" smtClean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r>
              <a:rPr lang="fr-FR" dirty="0" smtClean="0"/>
              <a:t>. Per </a:t>
            </a:r>
            <a:r>
              <a:rPr lang="fr-FR" dirty="0" err="1" smtClean="0"/>
              <a:t>mantenere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</a:t>
            </a:r>
            <a:r>
              <a:rPr lang="fr-FR" dirty="0" err="1" smtClean="0"/>
              <a:t>fisso</a:t>
            </a:r>
            <a:r>
              <a:rPr lang="fr-FR" dirty="0" smtClean="0"/>
              <a:t> a R* la </a:t>
            </a:r>
            <a:r>
              <a:rPr lang="fr-FR" dirty="0" err="1" smtClean="0"/>
              <a:t>Banca</a:t>
            </a:r>
            <a:r>
              <a:rPr lang="fr-FR" dirty="0" smtClean="0"/>
              <a:t> Centrale USA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soddisfare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in </a:t>
            </a:r>
            <a:r>
              <a:rPr lang="fr-FR" dirty="0" err="1" smtClean="0"/>
              <a:t>eccesso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smtClean="0"/>
              <a:t>E*B) di euro </a:t>
            </a:r>
            <a:r>
              <a:rPr lang="fr-FR" dirty="0" err="1" smtClean="0"/>
              <a:t>attingendo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proprie</a:t>
            </a:r>
            <a:r>
              <a:rPr lang="fr-FR" dirty="0" smtClean="0"/>
              <a:t> </a:t>
            </a:r>
            <a:r>
              <a:rPr lang="fr-FR" dirty="0" err="1" smtClean="0"/>
              <a:t>riserve</a:t>
            </a:r>
            <a:r>
              <a:rPr lang="fr-FR" dirty="0" smtClean="0"/>
              <a:t> di euro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diminuiscono</a:t>
            </a:r>
            <a:endParaRPr lang="fr-FR" dirty="0"/>
          </a:p>
          <a:p>
            <a:pPr algn="just"/>
            <a:r>
              <a:rPr lang="fr-FR" dirty="0" smtClean="0"/>
              <a:t>Se vi è </a:t>
            </a:r>
            <a:r>
              <a:rPr lang="fr-FR" dirty="0" err="1" smtClean="0"/>
              <a:t>invece</a:t>
            </a:r>
            <a:r>
              <a:rPr lang="fr-FR" dirty="0" smtClean="0"/>
              <a:t>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di euro (e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d </a:t>
            </a:r>
            <a:r>
              <a:rPr lang="fr-FR" dirty="0" err="1" smtClean="0"/>
              <a:t>dollari</a:t>
            </a:r>
            <a:r>
              <a:rPr lang="fr-FR" dirty="0" smtClean="0"/>
              <a:t>) </a:t>
            </a:r>
            <a:r>
              <a:rPr lang="fr-FR" dirty="0" err="1" smtClean="0"/>
              <a:t>sarà</a:t>
            </a:r>
            <a:r>
              <a:rPr lang="fr-FR" dirty="0" smtClean="0"/>
              <a:t> la </a:t>
            </a:r>
            <a:r>
              <a:rPr lang="fr-FR" dirty="0" err="1" smtClean="0"/>
              <a:t>Banca</a:t>
            </a:r>
            <a:r>
              <a:rPr lang="fr-FR" dirty="0" smtClean="0"/>
              <a:t> Centrale </a:t>
            </a:r>
            <a:r>
              <a:rPr lang="fr-FR" dirty="0" err="1" smtClean="0"/>
              <a:t>Europea</a:t>
            </a:r>
            <a:r>
              <a:rPr lang="fr-FR" dirty="0" smtClean="0"/>
              <a:t> a </a:t>
            </a:r>
            <a:r>
              <a:rPr lang="fr-FR" dirty="0" err="1" smtClean="0"/>
              <a:t>dover</a:t>
            </a:r>
            <a:r>
              <a:rPr lang="fr-FR" dirty="0" smtClean="0"/>
              <a:t> </a:t>
            </a:r>
            <a:r>
              <a:rPr lang="fr-FR" dirty="0" err="1" smtClean="0"/>
              <a:t>fornire</a:t>
            </a:r>
            <a:r>
              <a:rPr lang="fr-FR" dirty="0" smtClean="0"/>
              <a:t> 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mancanti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2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err="1" smtClean="0"/>
              <a:t>Mercato</a:t>
            </a:r>
            <a:r>
              <a:rPr lang="fr-FR" b="1" dirty="0" smtClean="0"/>
              <a:t> dei </a:t>
            </a:r>
            <a:r>
              <a:rPr lang="fr-FR" b="1" dirty="0" err="1" smtClean="0"/>
              <a:t>cambi</a:t>
            </a:r>
            <a:r>
              <a:rPr lang="fr-FR" b="1" dirty="0" smtClean="0"/>
              <a:t> o </a:t>
            </a:r>
            <a:r>
              <a:rPr lang="fr-FR" b="1" dirty="0" err="1" smtClean="0"/>
              <a:t>valutario</a:t>
            </a:r>
            <a:r>
              <a:rPr lang="fr-FR" dirty="0" smtClean="0"/>
              <a:t>.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quale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individui</a:t>
            </a:r>
            <a:r>
              <a:rPr lang="fr-FR" dirty="0" smtClean="0"/>
              <a:t>, le </a:t>
            </a:r>
            <a:r>
              <a:rPr lang="fr-FR" dirty="0" err="1" smtClean="0"/>
              <a:t>imprese</a:t>
            </a:r>
            <a:r>
              <a:rPr lang="fr-FR" dirty="0" smtClean="0"/>
              <a:t> e le banche </a:t>
            </a:r>
            <a:r>
              <a:rPr lang="fr-FR" dirty="0" err="1" smtClean="0"/>
              <a:t>comprano</a:t>
            </a:r>
            <a:r>
              <a:rPr lang="fr-FR" dirty="0" smtClean="0"/>
              <a:t> e </a:t>
            </a:r>
            <a:r>
              <a:rPr lang="fr-FR" dirty="0" err="1" smtClean="0"/>
              <a:t>acquistano</a:t>
            </a:r>
            <a:r>
              <a:rPr lang="fr-FR" dirty="0" smtClean="0"/>
              <a:t> </a:t>
            </a:r>
            <a:r>
              <a:rPr lang="fr-FR" dirty="0" err="1" smtClean="0"/>
              <a:t>valute</a:t>
            </a:r>
            <a:r>
              <a:rPr lang="fr-FR" dirty="0" smtClean="0"/>
              <a:t> </a:t>
            </a:r>
            <a:r>
              <a:rPr lang="fr-FR" dirty="0" err="1" smtClean="0"/>
              <a:t>estere</a:t>
            </a:r>
            <a:endParaRPr lang="fr-FR" dirty="0" smtClean="0"/>
          </a:p>
          <a:p>
            <a:pPr algn="just"/>
            <a:r>
              <a:rPr lang="fr-FR" b="1" dirty="0" err="1" smtClean="0"/>
              <a:t>Mercato</a:t>
            </a:r>
            <a:r>
              <a:rPr lang="fr-FR" b="1" dirty="0" smtClean="0"/>
              <a:t> dei </a:t>
            </a:r>
            <a:r>
              <a:rPr lang="fr-FR" b="1" dirty="0" err="1" smtClean="0"/>
              <a:t>cambi</a:t>
            </a:r>
            <a:r>
              <a:rPr lang="fr-FR" b="1" dirty="0" smtClean="0"/>
              <a:t> di </a:t>
            </a:r>
            <a:r>
              <a:rPr lang="fr-FR" b="1" dirty="0" err="1" smtClean="0"/>
              <a:t>una</a:t>
            </a:r>
            <a:r>
              <a:rPr lang="fr-FR" b="1" dirty="0" smtClean="0"/>
              <a:t> </a:t>
            </a:r>
            <a:r>
              <a:rPr lang="fr-FR" b="1" dirty="0" err="1" smtClean="0"/>
              <a:t>valuta</a:t>
            </a:r>
            <a:r>
              <a:rPr lang="fr-FR" b="1" dirty="0" smtClean="0"/>
              <a:t> </a:t>
            </a:r>
            <a:r>
              <a:rPr lang="fr-FR" dirty="0" smtClean="0"/>
              <a:t>(es. </a:t>
            </a:r>
            <a:r>
              <a:rPr lang="fr-FR" dirty="0" err="1"/>
              <a:t>d</a:t>
            </a:r>
            <a:r>
              <a:rPr lang="fr-FR" dirty="0" err="1" smtClean="0"/>
              <a:t>ollaro</a:t>
            </a:r>
            <a:r>
              <a:rPr lang="fr-FR" dirty="0" smtClean="0"/>
              <a:t>):</a:t>
            </a:r>
            <a:r>
              <a:rPr lang="fr-FR" b="1" dirty="0" smtClean="0"/>
              <a:t> </a:t>
            </a:r>
            <a:r>
              <a:rPr lang="fr-FR" dirty="0" err="1" smtClean="0"/>
              <a:t>luoghi</a:t>
            </a:r>
            <a:r>
              <a:rPr lang="fr-FR" dirty="0" smtClean="0"/>
              <a:t> </a:t>
            </a:r>
            <a:r>
              <a:rPr lang="fr-FR" dirty="0" err="1" smtClean="0"/>
              <a:t>dove</a:t>
            </a:r>
            <a:r>
              <a:rPr lang="fr-FR" dirty="0" smtClean="0"/>
              <a:t> i </a:t>
            </a:r>
            <a:r>
              <a:rPr lang="fr-FR" dirty="0" err="1" smtClean="0"/>
              <a:t>dollari</a:t>
            </a:r>
            <a:r>
              <a:rPr lang="fr-FR" dirty="0" smtClean="0"/>
              <a:t> sono </a:t>
            </a:r>
            <a:r>
              <a:rPr lang="fr-FR" dirty="0" err="1" smtClean="0"/>
              <a:t>comprati</a:t>
            </a:r>
            <a:r>
              <a:rPr lang="fr-FR" dirty="0" smtClean="0"/>
              <a:t> o </a:t>
            </a:r>
            <a:r>
              <a:rPr lang="fr-FR" dirty="0" err="1" smtClean="0"/>
              <a:t>venduti</a:t>
            </a:r>
            <a:r>
              <a:rPr lang="fr-FR" dirty="0" smtClean="0"/>
              <a:t> in </a:t>
            </a:r>
            <a:r>
              <a:rPr lang="fr-FR" dirty="0" err="1" smtClean="0"/>
              <a:t>cambio</a:t>
            </a:r>
            <a:r>
              <a:rPr lang="fr-FR" dirty="0" smtClean="0"/>
              <a:t> di </a:t>
            </a:r>
            <a:r>
              <a:rPr lang="fr-FR" dirty="0" err="1" smtClean="0"/>
              <a:t>altre</a:t>
            </a:r>
            <a:r>
              <a:rPr lang="fr-FR" dirty="0"/>
              <a:t> </a:t>
            </a:r>
            <a:r>
              <a:rPr lang="fr-FR" dirty="0" err="1" smtClean="0"/>
              <a:t>valute</a:t>
            </a:r>
            <a:r>
              <a:rPr lang="fr-FR" dirty="0" smtClean="0"/>
              <a:t> (</a:t>
            </a:r>
            <a:r>
              <a:rPr lang="fr-FR" dirty="0" err="1" smtClean="0"/>
              <a:t>Londra</a:t>
            </a:r>
            <a:r>
              <a:rPr lang="fr-FR" dirty="0" smtClean="0"/>
              <a:t>, </a:t>
            </a:r>
            <a:r>
              <a:rPr lang="fr-FR" dirty="0" err="1" smtClean="0"/>
              <a:t>Parigi</a:t>
            </a:r>
            <a:r>
              <a:rPr lang="fr-FR" dirty="0" smtClean="0"/>
              <a:t>, New York, Tokyo, </a:t>
            </a:r>
            <a:r>
              <a:rPr lang="fr-FR" dirty="0" err="1" smtClean="0"/>
              <a:t>etc</a:t>
            </a:r>
            <a:r>
              <a:rPr lang="fr-FR" dirty="0" smtClean="0"/>
              <a:t>). </a:t>
            </a:r>
            <a:r>
              <a:rPr lang="fr-FR" dirty="0" err="1" smtClean="0"/>
              <a:t>Piazze</a:t>
            </a:r>
            <a:r>
              <a:rPr lang="fr-FR" dirty="0" smtClean="0"/>
              <a:t> in </a:t>
            </a:r>
            <a:r>
              <a:rPr lang="fr-FR" dirty="0" err="1" smtClean="0"/>
              <a:t>contatto</a:t>
            </a:r>
            <a:r>
              <a:rPr lang="fr-FR" dirty="0" smtClean="0"/>
              <a:t> fra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elettronicamente</a:t>
            </a:r>
            <a:r>
              <a:rPr lang="fr-FR" dirty="0" smtClean="0"/>
              <a:t> (Internet) </a:t>
            </a:r>
            <a:r>
              <a:rPr lang="fr-FR" dirty="0" err="1" smtClean="0"/>
              <a:t>tanto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si parla di un solo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valutario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/>
              <a:t> </a:t>
            </a:r>
            <a:r>
              <a:rPr lang="fr-FR" dirty="0" smtClean="0"/>
              <a:t>globale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le </a:t>
            </a:r>
            <a:r>
              <a:rPr lang="fr-FR" dirty="0" err="1" smtClean="0"/>
              <a:t>transazioni</a:t>
            </a:r>
            <a:r>
              <a:rPr lang="fr-FR" dirty="0" smtClean="0"/>
              <a:t> sono </a:t>
            </a:r>
            <a:r>
              <a:rPr lang="fr-FR" dirty="0" err="1" smtClean="0"/>
              <a:t>rapidissime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0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In un </a:t>
            </a:r>
            <a:r>
              <a:rPr lang="fr-FR" dirty="0" err="1" smtClean="0"/>
              <a:t>sistema</a:t>
            </a:r>
            <a:r>
              <a:rPr lang="fr-FR" dirty="0" smtClean="0"/>
              <a:t> di </a:t>
            </a:r>
            <a:r>
              <a:rPr lang="fr-FR" dirty="0" err="1" smtClean="0"/>
              <a:t>fluttuazione</a:t>
            </a:r>
            <a:r>
              <a:rPr lang="fr-FR" dirty="0" smtClean="0"/>
              <a:t> </a:t>
            </a:r>
            <a:r>
              <a:rPr lang="fr-FR" dirty="0" err="1" smtClean="0"/>
              <a:t>controllata</a:t>
            </a:r>
            <a:r>
              <a:rPr lang="fr-FR" dirty="0" smtClean="0"/>
              <a:t> (come, a </a:t>
            </a:r>
            <a:r>
              <a:rPr lang="fr-FR" dirty="0" err="1" smtClean="0"/>
              <a:t>livello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, si ha </a:t>
            </a:r>
            <a:r>
              <a:rPr lang="fr-FR" dirty="0" err="1" smtClean="0"/>
              <a:t>avuto</a:t>
            </a:r>
            <a:r>
              <a:rPr lang="fr-FR" dirty="0" smtClean="0"/>
              <a:t> a </a:t>
            </a:r>
            <a:r>
              <a:rPr lang="fr-FR" dirty="0" err="1" smtClean="0"/>
              <a:t>partire</a:t>
            </a:r>
            <a:r>
              <a:rPr lang="fr-FR" dirty="0" smtClean="0"/>
              <a:t> dal 1973) la </a:t>
            </a:r>
            <a:r>
              <a:rPr lang="fr-FR" dirty="0" err="1" smtClean="0"/>
              <a:t>Banca</a:t>
            </a:r>
            <a:r>
              <a:rPr lang="fr-FR" dirty="0" smtClean="0"/>
              <a:t> Centrale americana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intervenire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per </a:t>
            </a:r>
            <a:r>
              <a:rPr lang="fr-FR" dirty="0" err="1" smtClean="0"/>
              <a:t>moderare</a:t>
            </a:r>
            <a:r>
              <a:rPr lang="fr-FR" dirty="0" smtClean="0"/>
              <a:t> il </a:t>
            </a:r>
            <a:r>
              <a:rPr lang="fr-FR" dirty="0" err="1" smtClean="0"/>
              <a:t>deprezzamento</a:t>
            </a:r>
            <a:r>
              <a:rPr lang="fr-FR" dirty="0" smtClean="0"/>
              <a:t> o l’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dollaro</a:t>
            </a:r>
            <a:r>
              <a:rPr lang="fr-FR" dirty="0" smtClean="0"/>
              <a:t>. Lo fa, </a:t>
            </a:r>
            <a:r>
              <a:rPr lang="fr-FR" dirty="0" err="1" smtClean="0"/>
              <a:t>nel</a:t>
            </a:r>
            <a:r>
              <a:rPr lang="fr-FR" dirty="0" smtClean="0"/>
              <a:t> primo </a:t>
            </a:r>
            <a:r>
              <a:rPr lang="fr-FR" dirty="0" err="1" smtClean="0"/>
              <a:t>caso</a:t>
            </a:r>
            <a:r>
              <a:rPr lang="fr-FR" dirty="0" smtClean="0"/>
              <a:t>, </a:t>
            </a:r>
            <a:r>
              <a:rPr lang="fr-FR" dirty="0" err="1" smtClean="0"/>
              <a:t>offrendo</a:t>
            </a:r>
            <a:r>
              <a:rPr lang="fr-FR" dirty="0" smtClean="0"/>
              <a:t> euro 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domandando</a:t>
            </a:r>
            <a:r>
              <a:rPr lang="fr-FR" dirty="0" smtClean="0"/>
              <a:t> euro. </a:t>
            </a:r>
            <a:r>
              <a:rPr lang="fr-FR" dirty="0" err="1" smtClean="0"/>
              <a:t>Nel</a:t>
            </a:r>
            <a:r>
              <a:rPr lang="fr-FR" dirty="0" smtClean="0"/>
              <a:t> primo </a:t>
            </a:r>
            <a:r>
              <a:rPr lang="fr-FR" dirty="0" err="1" smtClean="0"/>
              <a:t>caso</a:t>
            </a:r>
            <a:r>
              <a:rPr lang="fr-FR" dirty="0" smtClean="0"/>
              <a:t>, ad </a:t>
            </a:r>
            <a:r>
              <a:rPr lang="fr-FR" dirty="0" err="1" smtClean="0"/>
              <a:t>esempio</a:t>
            </a:r>
            <a:r>
              <a:rPr lang="fr-FR" dirty="0" smtClean="0"/>
              <a:t>,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di euro da parte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, </a:t>
            </a:r>
            <a:r>
              <a:rPr lang="fr-FR" dirty="0" err="1" smtClean="0"/>
              <a:t>stabilizza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 R’’ </a:t>
            </a:r>
            <a:r>
              <a:rPr lang="fr-FR" dirty="0" err="1" smtClean="0"/>
              <a:t>offrendo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quantità</a:t>
            </a:r>
            <a:r>
              <a:rPr lang="fr-FR" dirty="0" smtClean="0"/>
              <a:t> di euro pari al </a:t>
            </a:r>
            <a:r>
              <a:rPr lang="fr-FR" dirty="0" err="1" smtClean="0"/>
              <a:t>segmento</a:t>
            </a:r>
            <a:r>
              <a:rPr lang="fr-FR" dirty="0" smtClean="0"/>
              <a:t> AC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, </a:t>
            </a:r>
            <a:r>
              <a:rPr lang="fr-FR" dirty="0"/>
              <a:t>i</a:t>
            </a:r>
            <a:r>
              <a:rPr lang="fr-FR" dirty="0" smtClean="0"/>
              <a:t>l </a:t>
            </a:r>
            <a:r>
              <a:rPr lang="fr-FR" dirty="0" err="1" smtClean="0"/>
              <a:t>saldo</a:t>
            </a:r>
            <a:r>
              <a:rPr lang="fr-FR" dirty="0" smtClean="0"/>
              <a:t> delle </a:t>
            </a:r>
            <a:r>
              <a:rPr lang="fr-FR" dirty="0" err="1" smtClean="0"/>
              <a:t>riserve</a:t>
            </a:r>
            <a:r>
              <a:rPr lang="fr-FR" dirty="0" smtClean="0"/>
              <a:t> </a:t>
            </a:r>
            <a:r>
              <a:rPr lang="fr-FR" dirty="0" err="1" smtClean="0"/>
              <a:t>ufficiali</a:t>
            </a:r>
            <a:r>
              <a:rPr lang="fr-FR" dirty="0" smtClean="0"/>
              <a:t> non </a:t>
            </a:r>
            <a:r>
              <a:rPr lang="fr-FR" dirty="0" err="1" smtClean="0"/>
              <a:t>necessariamente</a:t>
            </a:r>
            <a:r>
              <a:rPr lang="fr-FR" dirty="0" smtClean="0"/>
              <a:t> </a:t>
            </a:r>
            <a:r>
              <a:rPr lang="fr-FR" dirty="0" err="1" smtClean="0"/>
              <a:t>misura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commerciale ma </a:t>
            </a:r>
            <a:r>
              <a:rPr lang="fr-FR" dirty="0" err="1" smtClean="0"/>
              <a:t>piuuttisto</a:t>
            </a:r>
            <a:r>
              <a:rPr lang="fr-FR" dirty="0" smtClean="0"/>
              <a:t> </a:t>
            </a:r>
            <a:r>
              <a:rPr lang="fr-FR" dirty="0" err="1" smtClean="0"/>
              <a:t>fornisce</a:t>
            </a:r>
            <a:r>
              <a:rPr lang="fr-FR" dirty="0" smtClean="0"/>
              <a:t> </a:t>
            </a:r>
            <a:r>
              <a:rPr lang="fr-FR" dirty="0" err="1" smtClean="0"/>
              <a:t>un’indicazione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grado</a:t>
            </a:r>
            <a:r>
              <a:rPr lang="fr-FR" dirty="0" smtClean="0"/>
              <a:t> d’</a:t>
            </a:r>
            <a:r>
              <a:rPr lang="fr-FR" dirty="0" err="1" smtClean="0"/>
              <a:t>intervento</a:t>
            </a:r>
            <a:r>
              <a:rPr lang="fr-FR" dirty="0" smtClean="0"/>
              <a:t> </a:t>
            </a:r>
            <a:r>
              <a:rPr lang="fr-FR" dirty="0" err="1" smtClean="0"/>
              <a:t>dell’autorità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9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BCA6C-09E3-4BEB-BA1C-60257349C545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259632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259632" y="5517232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979712" y="2276872"/>
            <a:ext cx="403244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411760" y="2564904"/>
            <a:ext cx="403244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4288" y="5517232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euro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41240" y="1660158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9411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D€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012160" y="2029490"/>
            <a:ext cx="62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S€</a:t>
            </a: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3203848" y="36810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979712" y="36810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259632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99592" y="3501008"/>
            <a:ext cx="6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R*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995936" y="2214156"/>
            <a:ext cx="3478437" cy="243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474373" y="4365104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€’</a:t>
            </a:r>
            <a:endParaRPr lang="fr-FR" dirty="0"/>
          </a:p>
          <a:p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3995936" y="292494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123728" y="2924944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259632" y="29249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99592" y="2780928"/>
            <a:ext cx="5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R’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860032" y="2780928"/>
            <a:ext cx="7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4211960" y="3685674"/>
            <a:ext cx="100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574656" y="3685674"/>
            <a:ext cx="43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99592" y="3150260"/>
            <a:ext cx="52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R’’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1259632" y="333492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843808" y="333492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72000" y="3334926"/>
            <a:ext cx="1002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427984" y="3150260"/>
            <a:ext cx="38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044854" y="3532366"/>
            <a:ext cx="5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574656" y="3150260"/>
            <a:ext cx="46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995936" y="3532366"/>
            <a:ext cx="5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8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smtClean="0"/>
              <a:t>Tasso di </a:t>
            </a:r>
            <a:r>
              <a:rPr lang="fr-FR" b="1" dirty="0" err="1" smtClean="0"/>
              <a:t>cambio</a:t>
            </a:r>
            <a:r>
              <a:rPr lang="fr-FR" b="1" dirty="0" smtClean="0"/>
              <a:t> a </a:t>
            </a:r>
            <a:r>
              <a:rPr lang="fr-FR" b="1" dirty="0" err="1" smtClean="0"/>
              <a:t>pronti</a:t>
            </a:r>
            <a:r>
              <a:rPr lang="fr-FR" dirty="0" smtClean="0"/>
              <a:t> (</a:t>
            </a:r>
            <a:r>
              <a:rPr lang="fr-FR" b="1" dirty="0" err="1" smtClean="0"/>
              <a:t>tasso</a:t>
            </a:r>
            <a:r>
              <a:rPr lang="fr-FR" b="1" dirty="0" smtClean="0"/>
              <a:t> spot</a:t>
            </a:r>
            <a:r>
              <a:rPr lang="fr-FR" dirty="0" smtClean="0"/>
              <a:t>, </a:t>
            </a:r>
            <a:r>
              <a:rPr lang="fr-FR" b="1" dirty="0" smtClean="0"/>
              <a:t>SR</a:t>
            </a:r>
            <a:r>
              <a:rPr lang="fr-FR" dirty="0" smtClean="0"/>
              <a:t>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b="1" dirty="0" smtClean="0"/>
              <a:t>Spot rate</a:t>
            </a:r>
            <a:r>
              <a:rPr lang="fr-FR" dirty="0" smtClean="0"/>
              <a:t> e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nostra</a:t>
            </a:r>
            <a:r>
              <a:rPr lang="fr-FR" dirty="0" smtClean="0"/>
              <a:t> </a:t>
            </a:r>
            <a:r>
              <a:rPr lang="fr-FR" dirty="0" err="1" smtClean="0"/>
              <a:t>notazione</a:t>
            </a:r>
            <a:r>
              <a:rPr lang="fr-FR" dirty="0" smtClean="0"/>
              <a:t> a volte </a:t>
            </a:r>
            <a:r>
              <a:rPr lang="fr-FR" dirty="0" err="1" smtClean="0"/>
              <a:t>demplicemente</a:t>
            </a:r>
            <a:r>
              <a:rPr lang="fr-FR" dirty="0" smtClean="0"/>
              <a:t> R). </a:t>
            </a:r>
            <a:r>
              <a:rPr lang="fr-FR" dirty="0" err="1" smtClean="0"/>
              <a:t>Transazione</a:t>
            </a:r>
            <a:r>
              <a:rPr lang="fr-FR" dirty="0" smtClean="0"/>
              <a:t> (</a:t>
            </a:r>
            <a:r>
              <a:rPr lang="fr-FR" b="1" dirty="0" smtClean="0"/>
              <a:t>a </a:t>
            </a:r>
            <a:r>
              <a:rPr lang="fr-FR" b="1" dirty="0" err="1" smtClean="0"/>
              <a:t>pronti</a:t>
            </a:r>
            <a:r>
              <a:rPr lang="fr-FR" dirty="0" smtClean="0"/>
              <a:t>)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consiste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pagamento</a:t>
            </a:r>
            <a:r>
              <a:rPr lang="fr-FR" dirty="0" smtClean="0"/>
              <a:t> e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consegna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(</a:t>
            </a:r>
            <a:r>
              <a:rPr lang="fr-FR" dirty="0" err="1" smtClean="0"/>
              <a:t>tramite</a:t>
            </a:r>
            <a:r>
              <a:rPr lang="fr-FR" dirty="0" smtClean="0"/>
              <a:t> </a:t>
            </a:r>
            <a:r>
              <a:rPr lang="fr-FR" dirty="0" err="1" smtClean="0"/>
              <a:t>addebito</a:t>
            </a:r>
            <a:r>
              <a:rPr lang="fr-FR" dirty="0" smtClean="0"/>
              <a:t> e </a:t>
            </a:r>
            <a:r>
              <a:rPr lang="fr-FR" dirty="0" err="1" smtClean="0"/>
              <a:t>accredito</a:t>
            </a:r>
            <a:r>
              <a:rPr lang="fr-FR" dirty="0" smtClean="0"/>
              <a:t> sui </a:t>
            </a:r>
            <a:r>
              <a:rPr lang="fr-FR" dirty="0" err="1" smtClean="0"/>
              <a:t>rispettivi</a:t>
            </a:r>
            <a:r>
              <a:rPr lang="fr-FR" dirty="0" smtClean="0"/>
              <a:t> </a:t>
            </a:r>
            <a:r>
              <a:rPr lang="fr-FR" dirty="0" err="1" smtClean="0"/>
              <a:t>conti</a:t>
            </a:r>
            <a:r>
              <a:rPr lang="fr-FR" dirty="0" smtClean="0"/>
              <a:t> </a:t>
            </a:r>
            <a:r>
              <a:rPr lang="fr-FR" dirty="0" err="1" smtClean="0"/>
              <a:t>bancari</a:t>
            </a:r>
            <a:r>
              <a:rPr lang="fr-FR" dirty="0" smtClean="0"/>
              <a:t> in </a:t>
            </a:r>
            <a:r>
              <a:rPr lang="fr-FR" dirty="0" err="1" smtClean="0"/>
              <a:t>patria</a:t>
            </a:r>
            <a:r>
              <a:rPr lang="fr-FR" dirty="0" smtClean="0"/>
              <a:t> e </a:t>
            </a:r>
            <a:r>
              <a:rPr lang="fr-FR" dirty="0" err="1" smtClean="0"/>
              <a:t>all’estero</a:t>
            </a:r>
            <a:r>
              <a:rPr lang="fr-FR" dirty="0" smtClean="0"/>
              <a:t>) </a:t>
            </a:r>
            <a:r>
              <a:rPr lang="fr-FR" dirty="0" err="1" smtClean="0"/>
              <a:t>entro</a:t>
            </a:r>
            <a:r>
              <a:rPr lang="fr-FR" dirty="0" smtClean="0"/>
              <a:t> due </a:t>
            </a:r>
            <a:r>
              <a:rPr lang="fr-FR" dirty="0" err="1" smtClean="0"/>
              <a:t>giorni</a:t>
            </a:r>
            <a:r>
              <a:rPr lang="fr-FR" dirty="0" smtClean="0"/>
              <a:t> </a:t>
            </a:r>
            <a:r>
              <a:rPr lang="fr-FR" dirty="0" err="1" smtClean="0"/>
              <a:t>lavorativi</a:t>
            </a:r>
            <a:r>
              <a:rPr lang="fr-FR" dirty="0" smtClean="0"/>
              <a:t> dal giorno in </a:t>
            </a:r>
            <a:r>
              <a:rPr lang="fr-FR" dirty="0" err="1" smtClean="0"/>
              <a:t>cui</a:t>
            </a:r>
            <a:r>
              <a:rPr lang="fr-FR" dirty="0" smtClean="0"/>
              <a:t> la </a:t>
            </a:r>
            <a:r>
              <a:rPr lang="fr-FR" dirty="0" err="1" smtClean="0"/>
              <a:t>transazione</a:t>
            </a:r>
            <a:r>
              <a:rPr lang="fr-FR" dirty="0" smtClean="0"/>
              <a:t> è stata </a:t>
            </a:r>
            <a:r>
              <a:rPr lang="fr-FR" dirty="0" err="1" smtClean="0"/>
              <a:t>concordata</a:t>
            </a:r>
            <a:r>
              <a:rPr lang="fr-FR" dirty="0" smtClean="0"/>
              <a:t>.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al </a:t>
            </a:r>
            <a:r>
              <a:rPr lang="fr-FR" dirty="0" err="1" smtClean="0"/>
              <a:t>quale</a:t>
            </a:r>
            <a:r>
              <a:rPr lang="fr-FR" dirty="0" smtClean="0"/>
              <a:t> tale </a:t>
            </a:r>
            <a:r>
              <a:rPr lang="fr-FR" dirty="0" err="1" smtClean="0"/>
              <a:t>transazione</a:t>
            </a:r>
            <a:r>
              <a:rPr lang="fr-FR" dirty="0" smtClean="0"/>
              <a:t> </a:t>
            </a:r>
            <a:r>
              <a:rPr lang="fr-FR" dirty="0" err="1" smtClean="0"/>
              <a:t>avviene</a:t>
            </a:r>
            <a:r>
              <a:rPr lang="fr-FR" dirty="0"/>
              <a:t> </a:t>
            </a:r>
            <a:r>
              <a:rPr lang="fr-FR" dirty="0" smtClean="0"/>
              <a:t>si </a:t>
            </a:r>
            <a:r>
              <a:rPr lang="fr-FR" dirty="0" err="1" smtClean="0"/>
              <a:t>dice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(spot)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5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b="1" dirty="0" smtClean="0"/>
                  <a:t>Tasso di </a:t>
                </a:r>
                <a:r>
                  <a:rPr lang="fr-FR" b="1" dirty="0" err="1" smtClean="0"/>
                  <a:t>cambio</a:t>
                </a:r>
                <a:r>
                  <a:rPr lang="fr-FR" b="1" dirty="0" smtClean="0"/>
                  <a:t> a termine</a:t>
                </a:r>
                <a:r>
                  <a:rPr lang="fr-FR" dirty="0" smtClean="0"/>
                  <a:t> (</a:t>
                </a:r>
                <a:r>
                  <a:rPr lang="fr-FR" b="1" dirty="0" err="1" smtClean="0"/>
                  <a:t>tasso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forward</a:t>
                </a:r>
                <a:r>
                  <a:rPr lang="fr-FR" b="1" dirty="0" smtClean="0"/>
                  <a:t>, FR </a:t>
                </a:r>
                <a:r>
                  <a:rPr lang="fr-FR" dirty="0" err="1"/>
                  <a:t>ossia</a:t>
                </a:r>
                <a:r>
                  <a:rPr lang="fr-FR" dirty="0"/>
                  <a:t> </a:t>
                </a:r>
                <a:r>
                  <a:rPr lang="fr-FR" b="1" dirty="0" err="1"/>
                  <a:t>forward</a:t>
                </a:r>
                <a:r>
                  <a:rPr lang="fr-FR" b="1" dirty="0"/>
                  <a:t> rate</a:t>
                </a:r>
                <a:r>
                  <a:rPr lang="fr-FR" dirty="0" smtClean="0"/>
                  <a:t>). Una </a:t>
                </a:r>
                <a:r>
                  <a:rPr lang="fr-FR" dirty="0" err="1" smtClean="0"/>
                  <a:t>transazione</a:t>
                </a:r>
                <a:r>
                  <a:rPr lang="fr-FR" dirty="0" smtClean="0"/>
                  <a:t> a termine consiste in un accordo </a:t>
                </a:r>
                <a:r>
                  <a:rPr lang="fr-FR" dirty="0" err="1" smtClean="0"/>
                  <a:t>concluso</a:t>
                </a:r>
                <a:r>
                  <a:rPr lang="fr-FR" dirty="0" smtClean="0"/>
                  <a:t>  in data </a:t>
                </a:r>
                <a:r>
                  <a:rPr lang="fr-FR" dirty="0" err="1" smtClean="0"/>
                  <a:t>odierna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comprare</a:t>
                </a:r>
                <a:r>
                  <a:rPr lang="fr-FR" dirty="0" smtClean="0"/>
                  <a:t> o </a:t>
                </a:r>
                <a:r>
                  <a:rPr lang="fr-FR" dirty="0" err="1" smtClean="0"/>
                  <a:t>vendere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ammontare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specificato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determinata</a:t>
                </a:r>
                <a:r>
                  <a:rPr lang="fr-FR" dirty="0" smtClean="0"/>
                  <a:t> data  </a:t>
                </a:r>
                <a:r>
                  <a:rPr lang="fr-FR" dirty="0" err="1" smtClean="0"/>
                  <a:t>futura</a:t>
                </a:r>
                <a:r>
                  <a:rPr lang="fr-FR" dirty="0" smtClean="0"/>
                  <a:t> a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concordato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(</a:t>
                </a:r>
                <a:r>
                  <a:rPr lang="fr-FR" b="1" dirty="0" smtClean="0"/>
                  <a:t>FR</a:t>
                </a:r>
                <a:r>
                  <a:rPr lang="fr-FR" dirty="0" smtClean="0"/>
                  <a:t>).</a:t>
                </a:r>
              </a:p>
              <a:p>
                <a:pPr algn="just"/>
                <a:r>
                  <a:rPr lang="fr-FR" dirty="0" smtClean="0"/>
                  <a:t>                                                    FR$=1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endParaRPr lang="fr-FR" dirty="0"/>
              </a:p>
              <a:p>
                <a:pPr algn="just"/>
                <a:r>
                  <a:rPr lang="fr-FR" dirty="0" smtClean="0"/>
                  <a:t> Non ci sono </a:t>
                </a:r>
                <a:r>
                  <a:rPr lang="fr-FR" dirty="0" err="1" smtClean="0"/>
                  <a:t>trasferimenti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alla data in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l’accordo </a:t>
                </a:r>
                <a:r>
                  <a:rPr lang="fr-FR" dirty="0" err="1" smtClean="0"/>
                  <a:t>viene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frmato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tranne</a:t>
                </a:r>
                <a:r>
                  <a:rPr lang="fr-FR" dirty="0" smtClean="0"/>
                  <a:t> il margine di </a:t>
                </a:r>
                <a:r>
                  <a:rPr lang="fr-FR" dirty="0" err="1" smtClean="0"/>
                  <a:t>garanzia</a:t>
                </a:r>
                <a:r>
                  <a:rPr lang="fr-FR" dirty="0" smtClean="0"/>
                  <a:t>). Il termine più </a:t>
                </a:r>
                <a:r>
                  <a:rPr lang="fr-FR" dirty="0" err="1" smtClean="0"/>
                  <a:t>comune</a:t>
                </a:r>
                <a:r>
                  <a:rPr lang="fr-FR" dirty="0" smtClean="0"/>
                  <a:t> è di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(come la </a:t>
                </a:r>
                <a:r>
                  <a:rPr lang="fr-FR" dirty="0" err="1" smtClean="0"/>
                  <a:t>dilazione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pagamento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accordata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norma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importatori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err="1" smtClean="0"/>
                  <a:t>Esempio</a:t>
                </a:r>
                <a:r>
                  <a:rPr lang="fr-FR" dirty="0" smtClean="0"/>
                  <a:t>. Un </a:t>
                </a:r>
                <a:r>
                  <a:rPr lang="fr-FR" dirty="0" err="1" smtClean="0"/>
                  <a:t>americano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impegna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100€ </a:t>
                </a:r>
                <a:r>
                  <a:rPr lang="fr-FR" dirty="0"/>
                  <a:t>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forarward</a:t>
                </a:r>
                <a:r>
                  <a:rPr lang="fr-FR" dirty="0" smtClean="0"/>
                  <a:t> FR=2 (2$=</a:t>
                </a:r>
                <a:r>
                  <a:rPr lang="fr-FR" dirty="0"/>
                  <a:t>1</a:t>
                </a:r>
                <a:r>
                  <a:rPr lang="fr-FR" dirty="0" smtClean="0"/>
                  <a:t>€),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sborsare</a:t>
                </a:r>
                <a:r>
                  <a:rPr lang="fr-FR" dirty="0" smtClean="0"/>
                  <a:t> 200$.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 per l’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euro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sborsare</a:t>
                </a:r>
                <a:r>
                  <a:rPr lang="fr-FR" dirty="0" smtClean="0"/>
                  <a:t> 2$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15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Anche il </a:t>
            </a:r>
            <a:r>
              <a:rPr lang="fr-FR" dirty="0" err="1" smtClean="0"/>
              <a:t>tasso</a:t>
            </a:r>
            <a:r>
              <a:rPr lang="fr-FR" dirty="0" smtClean="0"/>
              <a:t> a termine FR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fissato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base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e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a termine</a:t>
            </a:r>
          </a:p>
          <a:p>
            <a:pPr algn="just"/>
            <a:r>
              <a:rPr lang="fr-FR" dirty="0" err="1" smtClean="0"/>
              <a:t>Operazioni</a:t>
            </a:r>
            <a:r>
              <a:rPr lang="fr-FR" dirty="0" smtClean="0"/>
              <a:t> di </a:t>
            </a:r>
            <a:r>
              <a:rPr lang="fr-FR" dirty="0" err="1" smtClean="0"/>
              <a:t>copertura</a:t>
            </a:r>
            <a:r>
              <a:rPr lang="fr-FR" dirty="0" smtClean="0"/>
              <a:t>, </a:t>
            </a:r>
            <a:r>
              <a:rPr lang="fr-FR" dirty="0" err="1" smtClean="0"/>
              <a:t>speculazione</a:t>
            </a:r>
            <a:r>
              <a:rPr lang="fr-FR" dirty="0" smtClean="0"/>
              <a:t>, </a:t>
            </a:r>
            <a:r>
              <a:rPr lang="fr-FR" dirty="0" err="1" smtClean="0"/>
              <a:t>arbitraggio</a:t>
            </a:r>
            <a:r>
              <a:rPr lang="fr-FR" dirty="0" smtClean="0"/>
              <a:t>: </a:t>
            </a:r>
            <a:r>
              <a:rPr lang="fr-FR" dirty="0" err="1" smtClean="0"/>
              <a:t>vedremo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endParaRPr lang="fr-FR" dirty="0" smtClean="0"/>
          </a:p>
          <a:p>
            <a:pPr algn="just"/>
            <a:r>
              <a:rPr lang="fr-FR" dirty="0" err="1" smtClean="0"/>
              <a:t>Relazione</a:t>
            </a:r>
            <a:r>
              <a:rPr lang="fr-FR" dirty="0" smtClean="0"/>
              <a:t> fra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e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 termine</a:t>
            </a:r>
          </a:p>
          <a:p>
            <a:pPr algn="just"/>
            <a:r>
              <a:rPr lang="fr-FR" dirty="0" smtClean="0"/>
              <a:t>Se il </a:t>
            </a:r>
            <a:r>
              <a:rPr lang="fr-FR" dirty="0" err="1" smtClean="0"/>
              <a:t>tasso</a:t>
            </a:r>
            <a:r>
              <a:rPr lang="fr-FR" dirty="0" smtClean="0"/>
              <a:t> a termine è  </a:t>
            </a:r>
            <a:r>
              <a:rPr lang="fr-FR" dirty="0" err="1" smtClean="0"/>
              <a:t>inferiore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</a:t>
            </a:r>
            <a:r>
              <a:rPr lang="fr-FR" dirty="0" err="1" smtClean="0"/>
              <a:t>corrente</a:t>
            </a:r>
            <a:r>
              <a:rPr lang="fr-FR" dirty="0" smtClean="0"/>
              <a:t> (FR&lt;SR) si </a:t>
            </a:r>
            <a:r>
              <a:rPr lang="fr-FR" dirty="0" err="1" smtClean="0"/>
              <a:t>dice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è in </a:t>
            </a:r>
            <a:r>
              <a:rPr lang="fr-FR" b="1" dirty="0" err="1" smtClean="0"/>
              <a:t>sconto</a:t>
            </a:r>
            <a:r>
              <a:rPr lang="fr-FR" b="1" dirty="0" smtClean="0"/>
              <a:t> a termine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alla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. Se </a:t>
            </a:r>
            <a:r>
              <a:rPr lang="fr-FR" dirty="0" err="1" smtClean="0"/>
              <a:t>invece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a termine è </a:t>
            </a:r>
            <a:r>
              <a:rPr lang="fr-FR" dirty="0" err="1" smtClean="0"/>
              <a:t>superiore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si </a:t>
            </a:r>
            <a:r>
              <a:rPr lang="fr-FR" dirty="0" err="1" smtClean="0"/>
              <a:t>dice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è in </a:t>
            </a:r>
            <a:r>
              <a:rPr lang="fr-FR" b="1" dirty="0" err="1" smtClean="0"/>
              <a:t>premio</a:t>
            </a:r>
            <a:r>
              <a:rPr lang="fr-FR" b="1" dirty="0" smtClean="0"/>
              <a:t> a termine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4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Esempio. Tasso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SR=1, </a:t>
                </a:r>
                <a:r>
                  <a:rPr lang="fr-FR" dirty="0" err="1" smtClean="0"/>
                  <a:t>cioè</a:t>
                </a:r>
                <a:r>
                  <a:rPr lang="fr-FR" dirty="0" smtClean="0"/>
                  <a:t> 1$=</a:t>
                </a:r>
                <a:r>
                  <a:rPr lang="fr-FR" dirty="0"/>
                  <a:t>1</a:t>
                </a:r>
                <a:r>
                  <a:rPr lang="fr-FR" dirty="0" smtClean="0"/>
                  <a:t>€, e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FR=0.99 (a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) $</a:t>
                </a:r>
                <a:r>
                  <a:rPr lang="fr-FR" dirty="0"/>
                  <a:t>0.99=1</a:t>
                </a:r>
                <a:r>
                  <a:rPr lang="fr-FR" dirty="0" smtClean="0"/>
                  <a:t>€,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l’euro è in </a:t>
                </a:r>
                <a:r>
                  <a:rPr lang="fr-FR" dirty="0" err="1" smtClean="0"/>
                  <a:t>sconto</a:t>
                </a:r>
                <a:r>
                  <a:rPr lang="fr-FR" dirty="0" smtClean="0"/>
                  <a:t> a termine, 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è FR=1.01 (1.01$=</a:t>
                </a:r>
                <a:r>
                  <a:rPr lang="fr-FR" dirty="0"/>
                  <a:t>1</a:t>
                </a:r>
                <a:r>
                  <a:rPr lang="fr-FR" dirty="0" smtClean="0"/>
                  <a:t>€),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/>
                  <a:t>l’euro è in </a:t>
                </a:r>
                <a:r>
                  <a:rPr lang="fr-FR" dirty="0" err="1" smtClean="0"/>
                  <a:t>premio</a:t>
                </a:r>
                <a:r>
                  <a:rPr lang="fr-FR" dirty="0" smtClean="0"/>
                  <a:t> </a:t>
                </a:r>
                <a:r>
                  <a:rPr lang="fr-FR" dirty="0"/>
                  <a:t>a </a:t>
                </a:r>
                <a:r>
                  <a:rPr lang="fr-FR" dirty="0" smtClean="0"/>
                  <a:t>termine</a:t>
                </a:r>
              </a:p>
              <a:p>
                <a:pPr algn="just"/>
                <a:r>
                  <a:rPr lang="fr-FR" dirty="0" err="1" smtClean="0"/>
                  <a:t>Gli</a:t>
                </a:r>
                <a:r>
                  <a:rPr lang="fr-FR" b="1" dirty="0" smtClean="0"/>
                  <a:t> </a:t>
                </a:r>
                <a:r>
                  <a:rPr lang="fr-FR" b="1" dirty="0" err="1"/>
                  <a:t>s</a:t>
                </a:r>
                <a:r>
                  <a:rPr lang="fr-FR" b="1" dirty="0" err="1" smtClean="0"/>
                  <a:t>conti</a:t>
                </a:r>
                <a:r>
                  <a:rPr lang="fr-FR" b="1" dirty="0" smtClean="0"/>
                  <a:t> a termine</a:t>
                </a:r>
                <a:r>
                  <a:rPr lang="fr-FR" dirty="0" smtClean="0"/>
                  <a:t> (</a:t>
                </a:r>
                <a:r>
                  <a:rPr lang="fr-FR" b="1" dirty="0" err="1" smtClean="0"/>
                  <a:t>forward</a:t>
                </a:r>
                <a:r>
                  <a:rPr lang="fr-FR" b="1" dirty="0" smtClean="0"/>
                  <a:t> discount o FD</a:t>
                </a:r>
                <a:r>
                  <a:rPr lang="fr-FR" dirty="0" smtClean="0"/>
                  <a:t>) e i </a:t>
                </a:r>
                <a:r>
                  <a:rPr lang="fr-FR" b="1" dirty="0" err="1" smtClean="0"/>
                  <a:t>premi</a:t>
                </a:r>
                <a:r>
                  <a:rPr lang="fr-FR" b="1" dirty="0" smtClean="0"/>
                  <a:t> a termine </a:t>
                </a:r>
                <a:r>
                  <a:rPr lang="fr-FR" dirty="0" smtClean="0"/>
                  <a:t>(</a:t>
                </a:r>
                <a:r>
                  <a:rPr lang="fr-FR" b="1" dirty="0" err="1" smtClean="0"/>
                  <a:t>forward</a:t>
                </a:r>
                <a:r>
                  <a:rPr lang="fr-FR" b="1" dirty="0" smtClean="0"/>
                  <a:t> premium o FP</a:t>
                </a:r>
                <a:r>
                  <a:rPr lang="fr-FR" dirty="0" smtClean="0"/>
                  <a:t>) sono </a:t>
                </a:r>
                <a:r>
                  <a:rPr lang="fr-FR" dirty="0" err="1" smtClean="0"/>
                  <a:t>dati</a:t>
                </a:r>
                <a:r>
                  <a:rPr lang="fr-FR" dirty="0" smtClean="0"/>
                  <a:t> dalla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 formula,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FR è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(</a:t>
                </a:r>
                <a:r>
                  <a:rPr lang="fr-FR" b="1" dirty="0" err="1" smtClean="0"/>
                  <a:t>forward</a:t>
                </a:r>
                <a:r>
                  <a:rPr lang="fr-FR" b="1" dirty="0" smtClean="0"/>
                  <a:t> rate</a:t>
                </a:r>
                <a:r>
                  <a:rPr lang="fr-FR" dirty="0" smtClean="0"/>
                  <a:t>) e SR è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(</a:t>
                </a:r>
                <a:r>
                  <a:rPr lang="fr-FR" b="1" dirty="0" smtClean="0"/>
                  <a:t>spot rate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negoziati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medesima</a:t>
                </a:r>
                <a:r>
                  <a:rPr lang="fr-FR" dirty="0" smtClean="0"/>
                  <a:t> data</a:t>
                </a:r>
              </a:p>
              <a:p>
                <a:pPr algn="just"/>
                <a:r>
                  <a:rPr lang="fr-FR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𝐹𝐷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𝑜𝑝𝑝𝑢𝑟𝑒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𝐹𝑃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𝐹𝑅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𝑆𝑅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𝑆𝑅</m:t>
                        </m:r>
                      </m:den>
                    </m:f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x</m:t>
                    </m:r>
                    <m:r>
                      <a:rPr lang="fr-FR" b="0" i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x</m:t>
                    </m:r>
                    <m:r>
                      <a:rPr lang="fr-FR" b="0" i="0" smtClean="0">
                        <a:latin typeface="Cambria Math"/>
                      </a:rPr>
                      <m:t>100</m:t>
                    </m:r>
                  </m:oMath>
                </a14:m>
                <a:endParaRPr lang="fr-FR" b="0" dirty="0" smtClean="0"/>
              </a:p>
              <a:p>
                <a:pPr algn="just"/>
                <a:r>
                  <a:rPr lang="fr-FR" dirty="0" err="1" smtClean="0"/>
                  <a:t>che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percentuale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annuale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98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sotto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quali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condizioni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luogo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contratto</a:t>
                </a:r>
                <a:r>
                  <a:rPr lang="fr-FR" dirty="0" smtClean="0"/>
                  <a:t> a termine</a:t>
                </a:r>
              </a:p>
              <a:p>
                <a:pPr algn="just"/>
                <a:r>
                  <a:rPr lang="fr-FR" dirty="0" err="1" smtClean="0"/>
                  <a:t>Consideriamo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importatore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americano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importa merci </a:t>
                </a:r>
                <a:r>
                  <a:rPr lang="fr-FR" dirty="0" err="1" smtClean="0"/>
                  <a:t>dall’Europa</a:t>
                </a:r>
                <a:r>
                  <a:rPr lang="fr-FR" dirty="0" smtClean="0"/>
                  <a:t> per un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di 100€ </a:t>
                </a:r>
                <a:r>
                  <a:rPr lang="fr-FR" dirty="0" err="1" smtClean="0"/>
                  <a:t>pagabili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spot </a:t>
                </a:r>
                <a:r>
                  <a:rPr lang="fr-FR" dirty="0" err="1" smtClean="0"/>
                  <a:t>corrente</a:t>
                </a:r>
                <a:r>
                  <a:rPr lang="fr-FR" dirty="0" smtClean="0"/>
                  <a:t> SR=1,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1$=1€. </a:t>
                </a:r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nostro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importatore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aspetti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spot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SR’=5,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5$=1€. </a:t>
                </a:r>
                <a:r>
                  <a:rPr lang="fr-FR" dirty="0" err="1"/>
                  <a:t>S</a:t>
                </a:r>
                <a:r>
                  <a:rPr lang="fr-FR" dirty="0" err="1" smtClean="0"/>
                  <a:t>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infine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FR=2,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2$=1€ </a:t>
                </a:r>
              </a:p>
              <a:p>
                <a:pPr algn="just"/>
                <a:r>
                  <a:rPr lang="fr-FR" dirty="0" smtClean="0"/>
                  <a:t>Se l’</a:t>
                </a:r>
                <a:r>
                  <a:rPr lang="fr-FR" dirty="0" err="1" smtClean="0"/>
                  <a:t>importatore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aspetta</a:t>
                </a:r>
                <a:r>
                  <a:rPr lang="fr-FR" dirty="0" smtClean="0"/>
                  <a:t> il termine dei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dovrà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cambiare</a:t>
                </a:r>
                <a:r>
                  <a:rPr lang="fr-FR" dirty="0" smtClean="0"/>
                  <a:t> 500$ per </a:t>
                </a:r>
                <a:r>
                  <a:rPr lang="fr-FR" dirty="0" err="1" smtClean="0"/>
                  <a:t>pagare</a:t>
                </a:r>
                <a:r>
                  <a:rPr lang="fr-FR" dirty="0" smtClean="0"/>
                  <a:t> 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. Ma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frattempo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potrà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investire</a:t>
                </a:r>
                <a:r>
                  <a:rPr lang="fr-FR" dirty="0" smtClean="0"/>
                  <a:t> i 100$ (</a:t>
                </a:r>
                <a:r>
                  <a:rPr lang="fr-FR" dirty="0" err="1" smtClean="0"/>
                  <a:t>resi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disponibili</a:t>
                </a:r>
                <a:r>
                  <a:rPr lang="fr-FR" dirty="0" smtClean="0"/>
                  <a:t> dalla </a:t>
                </a:r>
                <a:r>
                  <a:rPr lang="fr-FR" dirty="0" err="1" smtClean="0"/>
                  <a:t>dilazione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pagamento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finanziario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americano</a:t>
                </a:r>
                <a:r>
                  <a:rPr lang="fr-FR" dirty="0" smtClean="0"/>
                  <a:t> a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trimestrale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 a i=200%. </a:t>
                </a:r>
                <a:r>
                  <a:rPr lang="fr-FR" dirty="0" err="1" smtClean="0"/>
                  <a:t>Otterrà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300$ per un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di 200$. Alla </a:t>
                </a:r>
                <a:r>
                  <a:rPr lang="fr-FR" dirty="0" err="1" smtClean="0"/>
                  <a:t>scadenza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dilazione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dovrà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pagare</a:t>
                </a:r>
                <a:r>
                  <a:rPr lang="fr-FR" dirty="0" smtClean="0"/>
                  <a:t> $500.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suo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flusso</a:t>
                </a:r>
                <a:r>
                  <a:rPr lang="fr-FR" dirty="0" smtClean="0"/>
                  <a:t> di cassa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è: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-100$+300$-500$=-300$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623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/>
              <a:t>Alternativamente</a:t>
            </a:r>
            <a:r>
              <a:rPr lang="fr-FR" dirty="0"/>
              <a:t> </a:t>
            </a:r>
            <a:r>
              <a:rPr lang="fr-FR" dirty="0" smtClean="0"/>
              <a:t>l’</a:t>
            </a:r>
            <a:r>
              <a:rPr lang="fr-FR" dirty="0" err="1" smtClean="0"/>
              <a:t>importatore</a:t>
            </a:r>
            <a:r>
              <a:rPr lang="fr-FR" dirty="0" smtClean="0"/>
              <a:t>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all’inizio</a:t>
            </a:r>
            <a:r>
              <a:rPr lang="fr-FR" dirty="0" smtClean="0"/>
              <a:t> </a:t>
            </a:r>
            <a:r>
              <a:rPr lang="fr-FR" dirty="0" err="1"/>
              <a:t>cambiare</a:t>
            </a:r>
            <a:r>
              <a:rPr lang="fr-FR" dirty="0"/>
              <a:t> </a:t>
            </a:r>
            <a:r>
              <a:rPr lang="fr-FR" dirty="0" smtClean="0"/>
              <a:t>100$ in 100€ (</a:t>
            </a:r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mercato</a:t>
            </a:r>
            <a:r>
              <a:rPr lang="fr-FR" dirty="0"/>
              <a:t> </a:t>
            </a:r>
            <a:r>
              <a:rPr lang="fr-FR" dirty="0" err="1"/>
              <a:t>europeo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</a:t>
            </a:r>
            <a:r>
              <a:rPr lang="fr-FR" dirty="0" smtClean="0"/>
              <a:t>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zero</a:t>
            </a:r>
            <a:r>
              <a:rPr lang="fr-FR" dirty="0"/>
              <a:t>)  e alla </a:t>
            </a:r>
            <a:r>
              <a:rPr lang="fr-FR" dirty="0" err="1"/>
              <a:t>scadenza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dilazione</a:t>
            </a:r>
            <a:r>
              <a:rPr lang="fr-FR" dirty="0"/>
              <a:t> </a:t>
            </a:r>
            <a:r>
              <a:rPr lang="fr-FR" dirty="0" err="1" smtClean="0"/>
              <a:t>consegnarli</a:t>
            </a:r>
            <a:r>
              <a:rPr lang="fr-FR" dirty="0" smtClean="0"/>
              <a:t> </a:t>
            </a:r>
            <a:r>
              <a:rPr lang="fr-FR" dirty="0" err="1"/>
              <a:t>all’esportatore</a:t>
            </a:r>
            <a:r>
              <a:rPr lang="fr-FR" dirty="0"/>
              <a:t> </a:t>
            </a:r>
            <a:r>
              <a:rPr lang="fr-FR" dirty="0" err="1"/>
              <a:t>europeo</a:t>
            </a:r>
            <a:r>
              <a:rPr lang="fr-FR" dirty="0"/>
              <a:t>. Il </a:t>
            </a:r>
            <a:r>
              <a:rPr lang="fr-FR" dirty="0" err="1"/>
              <a:t>suo</a:t>
            </a:r>
            <a:r>
              <a:rPr lang="fr-FR" dirty="0"/>
              <a:t> </a:t>
            </a:r>
            <a:r>
              <a:rPr lang="fr-FR" dirty="0" err="1"/>
              <a:t>flusso</a:t>
            </a:r>
            <a:r>
              <a:rPr lang="fr-FR" dirty="0"/>
              <a:t> di cassa </a:t>
            </a:r>
            <a:r>
              <a:rPr lang="fr-FR" dirty="0" err="1"/>
              <a:t>certo</a:t>
            </a:r>
            <a:r>
              <a:rPr lang="fr-FR" dirty="0"/>
              <a:t> in </a:t>
            </a:r>
            <a:r>
              <a:rPr lang="fr-FR" dirty="0" err="1"/>
              <a:t>dollari</a:t>
            </a:r>
            <a:r>
              <a:rPr lang="fr-FR" dirty="0"/>
              <a:t> </a:t>
            </a:r>
            <a:r>
              <a:rPr lang="fr-FR" dirty="0" err="1"/>
              <a:t>sarà</a:t>
            </a:r>
            <a:endParaRPr lang="fr-FR" dirty="0"/>
          </a:p>
          <a:p>
            <a:pPr algn="just"/>
            <a:r>
              <a:rPr lang="fr-FR" dirty="0"/>
              <a:t>                                                </a:t>
            </a:r>
            <a:r>
              <a:rPr lang="fr-FR" dirty="0" smtClean="0"/>
              <a:t> </a:t>
            </a:r>
            <a:r>
              <a:rPr lang="fr-FR" dirty="0"/>
              <a:t>-100$</a:t>
            </a:r>
          </a:p>
          <a:p>
            <a:pPr algn="just"/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opterà</a:t>
            </a:r>
            <a:r>
              <a:rPr lang="fr-FR" dirty="0"/>
              <a:t> per </a:t>
            </a:r>
            <a:r>
              <a:rPr lang="fr-FR" dirty="0" err="1"/>
              <a:t>quest’alternativa</a:t>
            </a:r>
            <a:r>
              <a:rPr lang="fr-FR" dirty="0"/>
              <a:t> </a:t>
            </a:r>
            <a:r>
              <a:rPr lang="fr-FR" dirty="0" err="1"/>
              <a:t>piuttosto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smtClean="0"/>
              <a:t>per la </a:t>
            </a:r>
            <a:r>
              <a:rPr lang="fr-FR" dirty="0" err="1"/>
              <a:t>precedente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Ma </a:t>
            </a:r>
            <a:r>
              <a:rPr lang="fr-FR" dirty="0" err="1" smtClean="0"/>
              <a:t>egli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pure </a:t>
            </a:r>
            <a:r>
              <a:rPr lang="fr-FR" dirty="0" err="1" smtClean="0"/>
              <a:t>rivolgersi</a:t>
            </a:r>
            <a:r>
              <a:rPr lang="fr-FR" dirty="0" smtClean="0"/>
              <a:t> al </a:t>
            </a:r>
            <a:r>
              <a:rPr lang="fr-FR" dirty="0" err="1" smtClean="0"/>
              <a:t>mercato</a:t>
            </a:r>
            <a:r>
              <a:rPr lang="fr-FR" dirty="0" smtClean="0"/>
              <a:t> a termine. </a:t>
            </a:r>
            <a:r>
              <a:rPr lang="fr-FR" dirty="0" err="1" smtClean="0"/>
              <a:t>Può</a:t>
            </a:r>
            <a:r>
              <a:rPr lang="fr-FR" dirty="0" smtClean="0"/>
              <a:t> in </a:t>
            </a:r>
            <a:r>
              <a:rPr lang="fr-FR" dirty="0" err="1" smtClean="0"/>
              <a:t>quest’ottica</a:t>
            </a:r>
            <a:r>
              <a:rPr lang="fr-FR" dirty="0" smtClean="0"/>
              <a:t> </a:t>
            </a:r>
            <a:r>
              <a:rPr lang="fr-FR" dirty="0" err="1" smtClean="0"/>
              <a:t>comprare</a:t>
            </a:r>
            <a:r>
              <a:rPr lang="fr-FR" dirty="0" smtClean="0"/>
              <a:t> 100€ a termine per un </a:t>
            </a:r>
            <a:r>
              <a:rPr lang="fr-FR" dirty="0" err="1" smtClean="0"/>
              <a:t>corrispettivo</a:t>
            </a:r>
            <a:r>
              <a:rPr lang="fr-FR" dirty="0" smtClean="0"/>
              <a:t> di 200$.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frattempo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investire</a:t>
            </a:r>
            <a:r>
              <a:rPr lang="fr-FR" dirty="0" smtClean="0"/>
              <a:t> i 100$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finanziario</a:t>
            </a:r>
            <a:r>
              <a:rPr lang="fr-FR" dirty="0" smtClean="0"/>
              <a:t> USA e </a:t>
            </a:r>
            <a:r>
              <a:rPr lang="fr-FR" dirty="0" err="1" smtClean="0"/>
              <a:t>ottenere</a:t>
            </a:r>
            <a:r>
              <a:rPr lang="fr-FR" dirty="0" smtClean="0"/>
              <a:t> alla fine dei 90 </a:t>
            </a:r>
            <a:r>
              <a:rPr lang="fr-FR" dirty="0" err="1" smtClean="0"/>
              <a:t>giorni</a:t>
            </a:r>
            <a:r>
              <a:rPr lang="fr-FR" dirty="0" smtClean="0"/>
              <a:t> 300$.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flusso</a:t>
            </a:r>
            <a:r>
              <a:rPr lang="fr-FR" dirty="0" smtClean="0"/>
              <a:t> di cassa </a:t>
            </a:r>
            <a:r>
              <a:rPr lang="fr-FR" dirty="0" err="1" smtClean="0"/>
              <a:t>certo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dunque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-100$+300$-200$=0</a:t>
            </a:r>
          </a:p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quest’alternativa</a:t>
            </a:r>
            <a:r>
              <a:rPr lang="fr-FR" dirty="0" smtClean="0"/>
              <a:t> domina le due </a:t>
            </a:r>
            <a:r>
              <a:rPr lang="fr-FR" dirty="0" err="1" smtClean="0"/>
              <a:t>precedenti</a:t>
            </a:r>
            <a:r>
              <a:rPr lang="fr-FR" dirty="0" smtClean="0"/>
              <a:t> e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al </a:t>
            </a:r>
            <a:r>
              <a:rPr lang="fr-FR" dirty="0" err="1" smtClean="0"/>
              <a:t>nostro</a:t>
            </a:r>
            <a:r>
              <a:rPr lang="fr-FR" dirty="0" smtClean="0"/>
              <a:t> </a:t>
            </a:r>
            <a:r>
              <a:rPr lang="fr-FR" dirty="0" err="1" smtClean="0"/>
              <a:t>importatore</a:t>
            </a:r>
            <a:r>
              <a:rPr lang="fr-FR" dirty="0" smtClean="0"/>
              <a:t> </a:t>
            </a:r>
            <a:r>
              <a:rPr lang="fr-FR" dirty="0" err="1" smtClean="0"/>
              <a:t>conviene</a:t>
            </a:r>
            <a:r>
              <a:rPr lang="fr-FR" dirty="0" smtClean="0"/>
              <a:t> </a:t>
            </a:r>
            <a:r>
              <a:rPr lang="fr-FR" dirty="0" err="1" smtClean="0"/>
              <a:t>comprare</a:t>
            </a:r>
            <a:r>
              <a:rPr lang="fr-FR" dirty="0" smtClean="0"/>
              <a:t> euro a termine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91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importatore</a:t>
            </a:r>
            <a:r>
              <a:rPr lang="fr-FR" dirty="0" smtClean="0"/>
              <a:t> </a:t>
            </a:r>
            <a:r>
              <a:rPr lang="fr-FR" dirty="0" err="1" smtClean="0"/>
              <a:t>americano</a:t>
            </a:r>
            <a:r>
              <a:rPr lang="fr-FR" dirty="0" smtClean="0"/>
              <a:t> alla data </a:t>
            </a:r>
            <a:r>
              <a:rPr lang="fr-FR" dirty="0" err="1" smtClean="0"/>
              <a:t>iniziale</a:t>
            </a:r>
            <a:r>
              <a:rPr lang="fr-FR" dirty="0" smtClean="0"/>
              <a:t> non </a:t>
            </a:r>
            <a:r>
              <a:rPr lang="fr-FR" dirty="0" err="1" smtClean="0"/>
              <a:t>disponga</a:t>
            </a:r>
            <a:r>
              <a:rPr lang="fr-FR" dirty="0" smtClean="0"/>
              <a:t> dei 100$. </a:t>
            </a:r>
            <a:r>
              <a:rPr lang="fr-FR" dirty="0" err="1" smtClean="0"/>
              <a:t>Egli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:</a:t>
            </a:r>
          </a:p>
          <a:p>
            <a:pPr algn="just"/>
            <a:r>
              <a:rPr lang="fr-FR" dirty="0" err="1" smtClean="0"/>
              <a:t>Prendere</a:t>
            </a:r>
            <a:r>
              <a:rPr lang="fr-FR" dirty="0" smtClean="0"/>
              <a:t> a </a:t>
            </a:r>
            <a:r>
              <a:rPr lang="fr-FR" dirty="0" err="1" smtClean="0"/>
              <a:t>prestito</a:t>
            </a:r>
            <a:r>
              <a:rPr lang="fr-FR" dirty="0" smtClean="0"/>
              <a:t> 100€ e </a:t>
            </a:r>
            <a:r>
              <a:rPr lang="fr-FR" dirty="0" err="1" smtClean="0"/>
              <a:t>cambiarli</a:t>
            </a:r>
            <a:r>
              <a:rPr lang="fr-FR" dirty="0" smtClean="0"/>
              <a:t> subito in </a:t>
            </a:r>
            <a:r>
              <a:rPr lang="fr-FR" dirty="0" err="1" smtClean="0"/>
              <a:t>dollari</a:t>
            </a:r>
            <a:r>
              <a:rPr lang="fr-FR" dirty="0" smtClean="0"/>
              <a:t>. </a:t>
            </a:r>
            <a:r>
              <a:rPr lang="fr-FR" dirty="0" err="1" smtClean="0"/>
              <a:t>Ovviamente</a:t>
            </a:r>
            <a:r>
              <a:rPr lang="fr-FR" dirty="0"/>
              <a:t> </a:t>
            </a:r>
            <a:r>
              <a:rPr lang="fr-FR" dirty="0" smtClean="0"/>
              <a:t>fra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 </a:t>
            </a:r>
            <a:r>
              <a:rPr lang="fr-FR" dirty="0" err="1" smtClean="0"/>
              <a:t>dovrà</a:t>
            </a:r>
            <a:r>
              <a:rPr lang="fr-FR" dirty="0" smtClean="0"/>
              <a:t> </a:t>
            </a:r>
            <a:r>
              <a:rPr lang="fr-FR" dirty="0" err="1" smtClean="0"/>
              <a:t>pagare</a:t>
            </a:r>
            <a:r>
              <a:rPr lang="fr-FR" dirty="0" smtClean="0"/>
              <a:t> 200€ d’</a:t>
            </a:r>
            <a:r>
              <a:rPr lang="fr-FR" dirty="0" err="1" smtClean="0"/>
              <a:t>interessi</a:t>
            </a:r>
            <a:r>
              <a:rPr lang="fr-FR" dirty="0" smtClean="0"/>
              <a:t>.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esborso</a:t>
            </a:r>
            <a:r>
              <a:rPr lang="fr-FR" dirty="0" smtClean="0"/>
              <a:t> totale </a:t>
            </a:r>
            <a:r>
              <a:rPr lang="fr-FR" dirty="0" err="1" smtClean="0"/>
              <a:t>sarà</a:t>
            </a:r>
            <a:r>
              <a:rPr lang="fr-FR" dirty="0" smtClean="0"/>
              <a:t> di 300$</a:t>
            </a:r>
          </a:p>
          <a:p>
            <a:pPr algn="just"/>
            <a:r>
              <a:rPr lang="fr-FR" dirty="0" smtClean="0"/>
              <a:t>Non </a:t>
            </a:r>
            <a:r>
              <a:rPr lang="fr-FR" dirty="0" err="1" smtClean="0"/>
              <a:t>fare</a:t>
            </a:r>
            <a:r>
              <a:rPr lang="fr-FR" dirty="0" smtClean="0"/>
              <a:t> </a:t>
            </a:r>
            <a:r>
              <a:rPr lang="fr-FR" dirty="0" err="1" smtClean="0"/>
              <a:t>niente</a:t>
            </a:r>
            <a:r>
              <a:rPr lang="fr-FR" dirty="0" smtClean="0"/>
              <a:t> e </a:t>
            </a:r>
            <a:r>
              <a:rPr lang="fr-FR" dirty="0" err="1" smtClean="0"/>
              <a:t>aspettare</a:t>
            </a:r>
            <a:r>
              <a:rPr lang="fr-FR" dirty="0" smtClean="0"/>
              <a:t> la </a:t>
            </a:r>
            <a:r>
              <a:rPr lang="fr-FR" dirty="0" err="1" smtClean="0"/>
              <a:t>scadenza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contratto</a:t>
            </a:r>
            <a:r>
              <a:rPr lang="fr-FR" dirty="0" smtClean="0"/>
              <a:t>. </a:t>
            </a:r>
            <a:r>
              <a:rPr lang="fr-FR" dirty="0" err="1" smtClean="0"/>
              <a:t>Egli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pagherà</a:t>
            </a:r>
            <a:r>
              <a:rPr lang="fr-FR" dirty="0" smtClean="0"/>
              <a:t> 500$</a:t>
            </a:r>
          </a:p>
          <a:p>
            <a:pPr algn="just"/>
            <a:r>
              <a:rPr lang="fr-FR" dirty="0" err="1" smtClean="0"/>
              <a:t>Stipulare</a:t>
            </a:r>
            <a:r>
              <a:rPr lang="fr-FR" dirty="0" smtClean="0"/>
              <a:t> il </a:t>
            </a:r>
            <a:r>
              <a:rPr lang="fr-FR" dirty="0" err="1" smtClean="0"/>
              <a:t>contratto</a:t>
            </a:r>
            <a:r>
              <a:rPr lang="fr-FR" dirty="0" smtClean="0"/>
              <a:t> a termine. </a:t>
            </a:r>
            <a:r>
              <a:rPr lang="fr-FR" dirty="0" err="1" smtClean="0"/>
              <a:t>Egli</a:t>
            </a:r>
            <a:r>
              <a:rPr lang="fr-FR" dirty="0" smtClean="0"/>
              <a:t> in </a:t>
            </a:r>
            <a:r>
              <a:rPr lang="fr-FR" dirty="0" err="1" smtClean="0"/>
              <a:t>tal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pagherà</a:t>
            </a:r>
            <a:r>
              <a:rPr lang="fr-FR" dirty="0" smtClean="0"/>
              <a:t> alla </a:t>
            </a:r>
            <a:r>
              <a:rPr lang="fr-FR" dirty="0" err="1" smtClean="0"/>
              <a:t>scadenza</a:t>
            </a:r>
            <a:r>
              <a:rPr lang="fr-FR" dirty="0" smtClean="0"/>
              <a:t> 200$</a:t>
            </a:r>
          </a:p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egli</a:t>
            </a:r>
            <a:r>
              <a:rPr lang="fr-FR" dirty="0" smtClean="0"/>
              <a:t> </a:t>
            </a:r>
            <a:r>
              <a:rPr lang="fr-FR" dirty="0" err="1" smtClean="0"/>
              <a:t>opterà</a:t>
            </a:r>
            <a:r>
              <a:rPr lang="fr-FR" dirty="0" smtClean="0"/>
              <a:t> per il </a:t>
            </a:r>
            <a:r>
              <a:rPr lang="fr-FR" dirty="0" err="1" smtClean="0"/>
              <a:t>contratto</a:t>
            </a:r>
            <a:r>
              <a:rPr lang="fr-FR" dirty="0" smtClean="0"/>
              <a:t> a termine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0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fr-FR" dirty="0" smtClean="0"/>
              <a:t>Allo </a:t>
            </a:r>
            <a:r>
              <a:rPr lang="fr-FR" dirty="0" err="1" smtClean="0"/>
              <a:t>stesso</a:t>
            </a:r>
            <a:r>
              <a:rPr lang="fr-FR" dirty="0" smtClean="0"/>
              <a:t> tempo,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un </a:t>
            </a:r>
            <a:r>
              <a:rPr lang="fr-FR" dirty="0" err="1" smtClean="0"/>
              <a:t>esportatore</a:t>
            </a:r>
            <a:r>
              <a:rPr lang="fr-FR" dirty="0" smtClean="0"/>
              <a:t> USA </a:t>
            </a:r>
            <a:r>
              <a:rPr lang="fr-FR" dirty="0" err="1" smtClean="0"/>
              <a:t>abbia</a:t>
            </a:r>
            <a:r>
              <a:rPr lang="fr-FR" dirty="0" smtClean="0"/>
              <a:t> </a:t>
            </a:r>
            <a:r>
              <a:rPr lang="fr-FR" dirty="0" err="1" smtClean="0"/>
              <a:t>venduto</a:t>
            </a:r>
            <a:r>
              <a:rPr lang="fr-FR" dirty="0" smtClean="0"/>
              <a:t> ad un </a:t>
            </a:r>
            <a:r>
              <a:rPr lang="fr-FR" dirty="0" err="1" smtClean="0"/>
              <a:t>europeo</a:t>
            </a:r>
            <a:r>
              <a:rPr lang="fr-FR" dirty="0" smtClean="0"/>
              <a:t> merci per un </a:t>
            </a:r>
            <a:r>
              <a:rPr lang="fr-FR" dirty="0" err="1" smtClean="0"/>
              <a:t>valore</a:t>
            </a:r>
            <a:r>
              <a:rPr lang="fr-FR" dirty="0" smtClean="0"/>
              <a:t> di 100€ </a:t>
            </a:r>
            <a:r>
              <a:rPr lang="fr-FR" dirty="0" err="1" smtClean="0"/>
              <a:t>pagabili</a:t>
            </a:r>
            <a:r>
              <a:rPr lang="fr-FR" dirty="0" smtClean="0"/>
              <a:t> 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, </a:t>
            </a:r>
            <a:r>
              <a:rPr lang="fr-FR" dirty="0" err="1" smtClean="0"/>
              <a:t>pagamento</a:t>
            </a:r>
            <a:r>
              <a:rPr lang="fr-FR" dirty="0" smtClean="0"/>
              <a:t> da </a:t>
            </a:r>
            <a:r>
              <a:rPr lang="fr-FR" dirty="0" err="1" smtClean="0"/>
              <a:t>ricevere</a:t>
            </a:r>
            <a:r>
              <a:rPr lang="fr-FR" dirty="0" smtClean="0"/>
              <a:t> in euro.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inoltre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aspetti</a:t>
            </a:r>
            <a:r>
              <a:rPr lang="fr-FR" dirty="0" smtClean="0"/>
              <a:t> 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spot SR=1, </a:t>
            </a:r>
            <a:r>
              <a:rPr lang="fr-FR" dirty="0" err="1" smtClean="0"/>
              <a:t>ossia</a:t>
            </a:r>
            <a:r>
              <a:rPr lang="fr-FR" dirty="0" smtClean="0"/>
              <a:t> $=1€. Se </a:t>
            </a:r>
            <a:r>
              <a:rPr lang="fr-FR" dirty="0" err="1" smtClean="0"/>
              <a:t>aspetta</a:t>
            </a:r>
            <a:r>
              <a:rPr lang="fr-FR" dirty="0" smtClean="0"/>
              <a:t> il </a:t>
            </a:r>
            <a:r>
              <a:rPr lang="fr-FR" dirty="0" err="1" smtClean="0"/>
              <a:t>pagamento</a:t>
            </a:r>
            <a:r>
              <a:rPr lang="fr-FR" dirty="0" smtClean="0"/>
              <a:t> dei 100€ alla fine dei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, e li </a:t>
            </a:r>
            <a:r>
              <a:rPr lang="fr-FR" dirty="0" err="1" smtClean="0"/>
              <a:t>cambia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spot, il </a:t>
            </a:r>
            <a:r>
              <a:rPr lang="fr-FR" dirty="0" err="1" smtClean="0"/>
              <a:t>flusso</a:t>
            </a:r>
            <a:r>
              <a:rPr lang="fr-FR" dirty="0" smtClean="0"/>
              <a:t> di cassa </a:t>
            </a:r>
            <a:r>
              <a:rPr lang="fr-FR" dirty="0" err="1" smtClean="0"/>
              <a:t>atteso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di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    100$ </a:t>
            </a:r>
          </a:p>
          <a:p>
            <a:pPr algn="just"/>
            <a:r>
              <a:rPr lang="fr-FR" dirty="0" smtClean="0"/>
              <a:t>Se ha </a:t>
            </a: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stipulato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vendita</a:t>
            </a:r>
            <a:r>
              <a:rPr lang="fr-FR" dirty="0" smtClean="0"/>
              <a:t> a termine di euro al </a:t>
            </a:r>
            <a:r>
              <a:rPr lang="fr-FR" dirty="0" err="1" smtClean="0"/>
              <a:t>tasso</a:t>
            </a:r>
            <a:r>
              <a:rPr lang="fr-FR" dirty="0" smtClean="0"/>
              <a:t> FR=2, </a:t>
            </a:r>
            <a:r>
              <a:rPr lang="fr-FR" dirty="0" err="1" smtClean="0"/>
              <a:t>ossia</a:t>
            </a:r>
            <a:r>
              <a:rPr lang="fr-FR" dirty="0" smtClean="0"/>
              <a:t> 2$=</a:t>
            </a:r>
            <a:r>
              <a:rPr lang="fr-FR" dirty="0"/>
              <a:t>1</a:t>
            </a:r>
            <a:r>
              <a:rPr lang="fr-FR" dirty="0" smtClean="0"/>
              <a:t>€,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/>
              <a:t>flusso</a:t>
            </a:r>
            <a:r>
              <a:rPr lang="fr-FR" dirty="0"/>
              <a:t> di cassa </a:t>
            </a:r>
            <a:r>
              <a:rPr lang="fr-FR" dirty="0" err="1" smtClean="0"/>
              <a:t>certo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err="1"/>
              <a:t>dollari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smtClean="0"/>
              <a:t>di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     200$</a:t>
            </a:r>
          </a:p>
          <a:p>
            <a:pPr algn="just"/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trova</a:t>
            </a:r>
            <a:r>
              <a:rPr lang="fr-FR" dirty="0" smtClean="0"/>
              <a:t> </a:t>
            </a:r>
            <a:r>
              <a:rPr lang="fr-FR" dirty="0" err="1" smtClean="0"/>
              <a:t>vantaggioso</a:t>
            </a:r>
            <a:r>
              <a:rPr lang="fr-FR" dirty="0" smtClean="0"/>
              <a:t> </a:t>
            </a:r>
            <a:r>
              <a:rPr lang="fr-FR" dirty="0" err="1" smtClean="0"/>
              <a:t>vendere</a:t>
            </a:r>
            <a:r>
              <a:rPr lang="fr-FR" dirty="0" smtClean="0"/>
              <a:t> euro a termine</a:t>
            </a:r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FR=0.5, </a:t>
            </a:r>
            <a:r>
              <a:rPr lang="fr-FR" dirty="0" err="1" smtClean="0"/>
              <a:t>ossia</a:t>
            </a:r>
            <a:r>
              <a:rPr lang="fr-FR" dirty="0" smtClean="0"/>
              <a:t> 1$=2€, il </a:t>
            </a:r>
            <a:r>
              <a:rPr lang="fr-FR" dirty="0" err="1" smtClean="0"/>
              <a:t>contratto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sottoscritto</a:t>
            </a:r>
            <a:r>
              <a:rPr lang="fr-FR" dirty="0" smtClean="0"/>
              <a:t> perché </a:t>
            </a:r>
            <a:r>
              <a:rPr lang="fr-FR" dirty="0" err="1" smtClean="0"/>
              <a:t>entrambi</a:t>
            </a:r>
            <a:r>
              <a:rPr lang="fr-FR" dirty="0" smtClean="0"/>
              <a:t> ne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convenienza</a:t>
            </a:r>
            <a:endParaRPr lang="fr-FR" dirty="0" smtClean="0"/>
          </a:p>
          <a:p>
            <a:pPr algn="just"/>
            <a:r>
              <a:rPr lang="fr-FR" dirty="0" err="1" smtClean="0"/>
              <a:t>Affinchè</a:t>
            </a:r>
            <a:r>
              <a:rPr lang="fr-FR" dirty="0" smtClean="0"/>
              <a:t> il </a:t>
            </a:r>
            <a:r>
              <a:rPr lang="fr-FR" dirty="0" err="1" smtClean="0"/>
              <a:t>contratto</a:t>
            </a:r>
            <a:r>
              <a:rPr lang="fr-FR" dirty="0" smtClean="0"/>
              <a:t> </a:t>
            </a:r>
            <a:r>
              <a:rPr lang="fr-FR" dirty="0" err="1" smtClean="0"/>
              <a:t>abbia</a:t>
            </a:r>
            <a:r>
              <a:rPr lang="fr-FR" dirty="0" smtClean="0"/>
              <a:t> </a:t>
            </a:r>
            <a:r>
              <a:rPr lang="fr-FR" dirty="0" err="1" smtClean="0"/>
              <a:t>luogo</a:t>
            </a:r>
            <a:r>
              <a:rPr lang="fr-FR" dirty="0" smtClean="0"/>
              <a:t>,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due </a:t>
            </a:r>
            <a:r>
              <a:rPr lang="fr-FR" dirty="0" err="1" smtClean="0"/>
              <a:t>agenti</a:t>
            </a:r>
            <a:r>
              <a:rPr lang="fr-FR" dirty="0" smtClean="0"/>
              <a:t> </a:t>
            </a:r>
            <a:r>
              <a:rPr lang="fr-FR" dirty="0" err="1" smtClean="0"/>
              <a:t>abbianoo</a:t>
            </a:r>
            <a:r>
              <a:rPr lang="fr-FR" dirty="0" smtClean="0"/>
              <a:t> </a:t>
            </a:r>
            <a:r>
              <a:rPr lang="fr-FR" dirty="0" err="1" smtClean="0"/>
              <a:t>aspettative</a:t>
            </a:r>
            <a:r>
              <a:rPr lang="fr-FR" dirty="0" smtClean="0"/>
              <a:t> diverse </a:t>
            </a:r>
            <a:r>
              <a:rPr lang="fr-FR" dirty="0" err="1" smtClean="0"/>
              <a:t>riguardo</a:t>
            </a:r>
            <a:r>
              <a:rPr lang="fr-FR" dirty="0" smtClean="0"/>
              <a:t> l’</a:t>
            </a:r>
            <a:r>
              <a:rPr lang="fr-FR" dirty="0" err="1" smtClean="0"/>
              <a:t>evoluzione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spot </a:t>
            </a:r>
            <a:r>
              <a:rPr lang="fr-FR" dirty="0" err="1" smtClean="0"/>
              <a:t>futuro</a:t>
            </a:r>
            <a:r>
              <a:rPr lang="fr-FR" dirty="0" smtClean="0"/>
              <a:t>.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nostro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importatore</a:t>
            </a:r>
            <a:r>
              <a:rPr lang="fr-FR" dirty="0" smtClean="0"/>
              <a:t> </a:t>
            </a:r>
            <a:r>
              <a:rPr lang="fr-FR" dirty="0" err="1" smtClean="0"/>
              <a:t>sovrastimi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</a:t>
            </a:r>
            <a:r>
              <a:rPr lang="fr-FR" dirty="0" err="1" smtClean="0"/>
              <a:t>all’esportatore</a:t>
            </a:r>
            <a:r>
              <a:rPr lang="fr-FR" dirty="0" smtClean="0"/>
              <a:t> l’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 smtClean="0"/>
              <a:t>dell’euro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fr-FR" b="1" dirty="0" err="1" smtClean="0"/>
              <a:t>Funzioni</a:t>
            </a:r>
            <a:r>
              <a:rPr lang="fr-FR" b="1" dirty="0" smtClean="0"/>
              <a:t> dei </a:t>
            </a:r>
            <a:r>
              <a:rPr lang="fr-FR" b="1" dirty="0" err="1" smtClean="0"/>
              <a:t>mercati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dirty="0" smtClean="0"/>
              <a:t>: </a:t>
            </a:r>
            <a:r>
              <a:rPr lang="fr-FR" b="1" dirty="0" err="1" smtClean="0"/>
              <a:t>trasferire</a:t>
            </a:r>
            <a:r>
              <a:rPr lang="fr-FR" b="1" dirty="0" smtClean="0"/>
              <a:t> </a:t>
            </a:r>
            <a:r>
              <a:rPr lang="fr-FR" b="1" dirty="0" err="1" smtClean="0"/>
              <a:t>fondi</a:t>
            </a:r>
            <a:r>
              <a:rPr lang="fr-FR" b="1" dirty="0" smtClean="0"/>
              <a:t> o </a:t>
            </a:r>
            <a:r>
              <a:rPr lang="fr-FR" b="1" dirty="0" err="1" smtClean="0"/>
              <a:t>potere</a:t>
            </a:r>
            <a:r>
              <a:rPr lang="fr-FR" b="1" dirty="0" smtClean="0"/>
              <a:t> d’</a:t>
            </a:r>
            <a:r>
              <a:rPr lang="fr-FR" b="1" dirty="0" err="1" smtClean="0"/>
              <a:t>acquisto</a:t>
            </a:r>
            <a:r>
              <a:rPr lang="fr-FR" b="1" dirty="0" smtClean="0"/>
              <a:t> </a:t>
            </a:r>
            <a:r>
              <a:rPr lang="fr-FR" dirty="0" smtClean="0"/>
              <a:t>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ad </a:t>
            </a:r>
            <a:r>
              <a:rPr lang="fr-FR" dirty="0" err="1" smtClean="0"/>
              <a:t>un’altra</a:t>
            </a:r>
            <a:r>
              <a:rPr lang="fr-FR" dirty="0" smtClean="0"/>
              <a:t>. </a:t>
            </a:r>
            <a:r>
              <a:rPr lang="fr-FR" dirty="0" err="1" smtClean="0"/>
              <a:t>Funzioni</a:t>
            </a:r>
            <a:r>
              <a:rPr lang="fr-FR" dirty="0" smtClean="0"/>
              <a:t> </a:t>
            </a:r>
            <a:r>
              <a:rPr lang="fr-FR" dirty="0" err="1" smtClean="0"/>
              <a:t>realizzate</a:t>
            </a:r>
            <a:r>
              <a:rPr lang="fr-FR" dirty="0" smtClean="0"/>
              <a:t> </a:t>
            </a:r>
            <a:r>
              <a:rPr lang="fr-FR" dirty="0" err="1" smtClean="0"/>
              <a:t>elettronicamente</a:t>
            </a:r>
            <a:r>
              <a:rPr lang="fr-FR" dirty="0" smtClean="0"/>
              <a:t> (Internet). Una </a:t>
            </a:r>
            <a:r>
              <a:rPr lang="fr-FR" dirty="0" err="1" smtClean="0"/>
              <a:t>banca</a:t>
            </a:r>
            <a:r>
              <a:rPr lang="fr-FR" dirty="0" smtClean="0"/>
              <a:t> USA </a:t>
            </a:r>
            <a:r>
              <a:rPr lang="fr-FR" dirty="0" err="1" smtClean="0"/>
              <a:t>dà</a:t>
            </a:r>
            <a:r>
              <a:rPr lang="fr-FR" dirty="0" smtClean="0"/>
              <a:t> </a:t>
            </a:r>
            <a:r>
              <a:rPr lang="fr-FR" dirty="0" err="1" smtClean="0"/>
              <a:t>disposizioni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italiana</a:t>
            </a:r>
            <a:r>
              <a:rPr lang="fr-FR" dirty="0" smtClean="0"/>
              <a:t> di </a:t>
            </a:r>
            <a:r>
              <a:rPr lang="fr-FR" dirty="0" err="1" smtClean="0"/>
              <a:t>pagare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data somma di euro ad </a:t>
            </a:r>
            <a:r>
              <a:rPr lang="fr-FR" dirty="0" err="1" smtClean="0"/>
              <a:t>una</a:t>
            </a:r>
            <a:r>
              <a:rPr lang="fr-FR" dirty="0" smtClean="0"/>
              <a:t> data persona, </a:t>
            </a:r>
            <a:r>
              <a:rPr lang="fr-FR" dirty="0" err="1" smtClean="0"/>
              <a:t>impresa</a:t>
            </a:r>
            <a:r>
              <a:rPr lang="fr-FR" dirty="0" smtClean="0"/>
              <a:t> o su un </a:t>
            </a:r>
            <a:r>
              <a:rPr lang="fr-FR" dirty="0" err="1" smtClean="0"/>
              <a:t>determinato</a:t>
            </a:r>
            <a:r>
              <a:rPr lang="fr-FR" dirty="0" smtClean="0"/>
              <a:t> </a:t>
            </a:r>
            <a:r>
              <a:rPr lang="fr-FR" dirty="0" err="1" smtClean="0"/>
              <a:t>conto</a:t>
            </a:r>
            <a:r>
              <a:rPr lang="fr-FR" dirty="0" smtClean="0"/>
              <a:t> </a:t>
            </a:r>
            <a:r>
              <a:rPr lang="fr-FR" dirty="0" err="1" smtClean="0"/>
              <a:t>italiani</a:t>
            </a:r>
            <a:endParaRPr lang="fr-FR" dirty="0" smtClean="0"/>
          </a:p>
          <a:p>
            <a:pPr algn="just"/>
            <a:r>
              <a:rPr lang="fr-FR" b="1" dirty="0" smtClean="0"/>
              <a:t>Perché </a:t>
            </a:r>
            <a:r>
              <a:rPr lang="fr-FR" b="1" dirty="0" err="1" smtClean="0"/>
              <a:t>scambiare</a:t>
            </a:r>
            <a:r>
              <a:rPr lang="fr-FR" b="1" dirty="0" smtClean="0"/>
              <a:t> </a:t>
            </a:r>
            <a:r>
              <a:rPr lang="fr-FR" b="1" dirty="0" err="1" smtClean="0"/>
              <a:t>valute</a:t>
            </a:r>
            <a:r>
              <a:rPr lang="fr-FR" dirty="0" smtClean="0"/>
              <a:t>? </a:t>
            </a:r>
            <a:r>
              <a:rPr lang="fr-FR" dirty="0" err="1" smtClean="0"/>
              <a:t>Turisti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 in </a:t>
            </a:r>
            <a:r>
              <a:rPr lang="fr-FR" dirty="0" err="1" smtClean="0"/>
              <a:t>Italia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bisogno</a:t>
            </a:r>
            <a:r>
              <a:rPr lang="fr-FR" dirty="0" smtClean="0"/>
              <a:t> di </a:t>
            </a:r>
            <a:r>
              <a:rPr lang="fr-FR" dirty="0" err="1" smtClean="0"/>
              <a:t>cambiare</a:t>
            </a:r>
            <a:r>
              <a:rPr lang="fr-FR" dirty="0" smtClean="0"/>
              <a:t>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contro</a:t>
            </a:r>
            <a:r>
              <a:rPr lang="fr-FR" dirty="0" smtClean="0"/>
              <a:t> euro, come </a:t>
            </a:r>
            <a:r>
              <a:rPr lang="fr-FR" dirty="0" err="1" smtClean="0"/>
              <a:t>un’impresa</a:t>
            </a:r>
            <a:r>
              <a:rPr lang="fr-FR" dirty="0" smtClean="0"/>
              <a:t> americana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importare</a:t>
            </a:r>
            <a:r>
              <a:rPr lang="fr-FR" dirty="0" smtClean="0"/>
              <a:t> </a:t>
            </a:r>
            <a:r>
              <a:rPr lang="fr-FR" dirty="0" err="1" smtClean="0"/>
              <a:t>dall’Italia</a:t>
            </a:r>
            <a:r>
              <a:rPr lang="fr-FR" dirty="0" smtClean="0"/>
              <a:t>, o un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investire</a:t>
            </a:r>
            <a:r>
              <a:rPr lang="fr-FR" dirty="0" smtClean="0"/>
              <a:t> in </a:t>
            </a:r>
            <a:r>
              <a:rPr lang="fr-FR" dirty="0" err="1" smtClean="0"/>
              <a:t>Italia</a:t>
            </a:r>
            <a:r>
              <a:rPr lang="fr-FR" dirty="0" smtClean="0"/>
              <a:t>. </a:t>
            </a:r>
          </a:p>
          <a:p>
            <a:pPr algn="just"/>
            <a:r>
              <a:rPr lang="fr-FR" dirty="0" err="1" smtClean="0"/>
              <a:t>Speculare</a:t>
            </a:r>
            <a:r>
              <a:rPr lang="fr-FR" dirty="0" smtClean="0"/>
              <a:t> per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/>
              <a:t>: </a:t>
            </a:r>
            <a:r>
              <a:rPr lang="fr-FR" dirty="0" err="1"/>
              <a:t>Turisti</a:t>
            </a:r>
            <a:r>
              <a:rPr lang="fr-FR" dirty="0"/>
              <a:t> </a:t>
            </a:r>
            <a:r>
              <a:rPr lang="fr-FR" dirty="0" err="1" smtClean="0"/>
              <a:t>italiani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smtClean="0"/>
              <a:t>USA </a:t>
            </a:r>
            <a:r>
              <a:rPr lang="fr-FR" dirty="0" err="1"/>
              <a:t>hanno</a:t>
            </a:r>
            <a:r>
              <a:rPr lang="fr-FR" dirty="0"/>
              <a:t> </a:t>
            </a:r>
            <a:r>
              <a:rPr lang="fr-FR" dirty="0" err="1"/>
              <a:t>bisogno</a:t>
            </a:r>
            <a:r>
              <a:rPr lang="fr-FR" dirty="0"/>
              <a:t> di </a:t>
            </a:r>
            <a:r>
              <a:rPr lang="fr-FR" dirty="0" err="1"/>
              <a:t>cambiare</a:t>
            </a:r>
            <a:r>
              <a:rPr lang="fr-FR" dirty="0"/>
              <a:t> </a:t>
            </a:r>
            <a:r>
              <a:rPr lang="fr-FR" dirty="0" smtClean="0"/>
              <a:t>euro </a:t>
            </a:r>
            <a:r>
              <a:rPr lang="fr-FR" dirty="0" err="1"/>
              <a:t>contro</a:t>
            </a:r>
            <a:r>
              <a:rPr lang="fr-FR" dirty="0"/>
              <a:t> </a:t>
            </a:r>
            <a:r>
              <a:rPr lang="fr-FR" dirty="0" err="1" smtClean="0"/>
              <a:t>dolari</a:t>
            </a:r>
            <a:r>
              <a:rPr lang="fr-FR" dirty="0" smtClean="0"/>
              <a:t>, </a:t>
            </a:r>
            <a:r>
              <a:rPr lang="fr-FR" dirty="0"/>
              <a:t>come </a:t>
            </a:r>
            <a:r>
              <a:rPr lang="fr-FR" dirty="0" err="1"/>
              <a:t>un’impresa</a:t>
            </a:r>
            <a:r>
              <a:rPr lang="fr-FR" dirty="0"/>
              <a:t> </a:t>
            </a:r>
            <a:r>
              <a:rPr lang="fr-FR" dirty="0" err="1" smtClean="0"/>
              <a:t>italiana</a:t>
            </a:r>
            <a:r>
              <a:rPr lang="fr-FR" dirty="0" smtClean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importare</a:t>
            </a:r>
            <a:r>
              <a:rPr lang="fr-FR" dirty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USA, </a:t>
            </a:r>
            <a:r>
              <a:rPr lang="fr-FR" dirty="0"/>
              <a:t>o un </a:t>
            </a:r>
            <a:r>
              <a:rPr lang="fr-FR" dirty="0" smtClean="0"/>
              <a:t>italiano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vuole</a:t>
            </a:r>
            <a:r>
              <a:rPr lang="fr-FR" dirty="0"/>
              <a:t> </a:t>
            </a:r>
            <a:r>
              <a:rPr lang="fr-FR" dirty="0" err="1"/>
              <a:t>investire</a:t>
            </a:r>
            <a:r>
              <a:rPr lang="fr-FR" dirty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</a:t>
            </a:r>
          </a:p>
          <a:p>
            <a:pPr algn="just"/>
            <a:r>
              <a:rPr lang="fr-FR" dirty="0" err="1" smtClean="0"/>
              <a:t>Impresa</a:t>
            </a:r>
            <a:r>
              <a:rPr lang="fr-FR" dirty="0" smtClean="0"/>
              <a:t> americana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esporta</a:t>
            </a:r>
            <a:r>
              <a:rPr lang="fr-FR" dirty="0" smtClean="0"/>
              <a:t> in </a:t>
            </a:r>
            <a:r>
              <a:rPr lang="fr-FR" dirty="0" err="1" smtClean="0"/>
              <a:t>Italia</a:t>
            </a:r>
            <a:r>
              <a:rPr lang="fr-FR" dirty="0"/>
              <a:t> </a:t>
            </a:r>
            <a:r>
              <a:rPr lang="fr-FR" dirty="0" smtClean="0"/>
              <a:t>e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pagata</a:t>
            </a:r>
            <a:r>
              <a:rPr lang="fr-FR" dirty="0" smtClean="0"/>
              <a:t> in euro. </a:t>
            </a:r>
            <a:r>
              <a:rPr lang="fr-FR" dirty="0" err="1" smtClean="0"/>
              <a:t>Essa</a:t>
            </a:r>
            <a:r>
              <a:rPr lang="fr-FR" dirty="0" smtClean="0"/>
              <a:t> </a:t>
            </a:r>
            <a:r>
              <a:rPr lang="fr-FR" dirty="0" err="1" smtClean="0"/>
              <a:t>cambierà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euro in </a:t>
            </a:r>
            <a:r>
              <a:rPr lang="fr-FR" dirty="0" err="1" smtClean="0"/>
              <a:t>dollari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/>
              <a:t>b</a:t>
            </a:r>
            <a:r>
              <a:rPr lang="fr-FR" dirty="0" err="1" smtClean="0"/>
              <a:t>anca</a:t>
            </a:r>
            <a:r>
              <a:rPr lang="fr-FR" dirty="0" smtClean="0"/>
              <a:t> americana.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venderà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euro a un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visitare</a:t>
            </a:r>
            <a:r>
              <a:rPr lang="fr-FR" dirty="0" smtClean="0"/>
              <a:t> l’</a:t>
            </a:r>
            <a:r>
              <a:rPr lang="fr-FR" dirty="0" err="1" smtClean="0"/>
              <a:t>Italia</a:t>
            </a:r>
            <a:r>
              <a:rPr lang="fr-FR" dirty="0" smtClean="0"/>
              <a:t> o </a:t>
            </a:r>
            <a:r>
              <a:rPr lang="fr-FR" dirty="0" err="1" smtClean="0"/>
              <a:t>investire</a:t>
            </a:r>
            <a:r>
              <a:rPr lang="fr-FR" dirty="0" smtClean="0"/>
              <a:t> in </a:t>
            </a:r>
            <a:r>
              <a:rPr lang="fr-FR" dirty="0" err="1" smtClean="0"/>
              <a:t>Italia</a:t>
            </a:r>
            <a:r>
              <a:rPr lang="fr-FR" dirty="0" smtClean="0"/>
              <a:t> o ad </a:t>
            </a:r>
            <a:r>
              <a:rPr lang="fr-FR" dirty="0" err="1" smtClean="0"/>
              <a:t>un’impresa</a:t>
            </a:r>
            <a:r>
              <a:rPr lang="fr-FR" dirty="0" smtClean="0"/>
              <a:t> USA </a:t>
            </a:r>
            <a:r>
              <a:rPr lang="fr-FR" dirty="0" err="1" smtClean="0"/>
              <a:t>che</a:t>
            </a:r>
            <a:r>
              <a:rPr lang="fr-FR" dirty="0" smtClean="0"/>
              <a:t> importa </a:t>
            </a:r>
            <a:r>
              <a:rPr lang="fr-FR" dirty="0" err="1" smtClean="0"/>
              <a:t>dell’Italia</a:t>
            </a:r>
            <a:endParaRPr lang="fr-FR" dirty="0" smtClean="0"/>
          </a:p>
          <a:p>
            <a:pPr algn="just"/>
            <a:r>
              <a:rPr lang="fr-FR" dirty="0" smtClean="0"/>
              <a:t>Le banche sono dei </a:t>
            </a:r>
            <a:r>
              <a:rPr lang="fr-FR" b="1" dirty="0" err="1" smtClean="0"/>
              <a:t>clearhouses</a:t>
            </a:r>
            <a:r>
              <a:rPr lang="fr-FR" dirty="0" smtClean="0"/>
              <a:t> (</a:t>
            </a:r>
            <a:r>
              <a:rPr lang="fr-FR" b="1" dirty="0" err="1" smtClean="0"/>
              <a:t>stanze</a:t>
            </a:r>
            <a:r>
              <a:rPr lang="fr-FR" b="1" dirty="0" smtClean="0"/>
              <a:t> di </a:t>
            </a:r>
            <a:r>
              <a:rPr lang="fr-FR" b="1" dirty="0" err="1" smtClean="0"/>
              <a:t>compensazione</a:t>
            </a:r>
            <a:r>
              <a:rPr lang="fr-FR" dirty="0" smtClean="0"/>
              <a:t>)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evitano</a:t>
            </a:r>
            <a:r>
              <a:rPr lang="fr-FR" dirty="0" smtClean="0"/>
              <a:t> i </a:t>
            </a:r>
            <a:r>
              <a:rPr lang="fr-FR" dirty="0" err="1" smtClean="0"/>
              <a:t>costi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baratto</a:t>
            </a:r>
            <a:r>
              <a:rPr lang="fr-FR" dirty="0" smtClean="0"/>
              <a:t>: se un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vuole</a:t>
            </a:r>
            <a:r>
              <a:rPr lang="fr-FR" dirty="0" smtClean="0"/>
              <a:t> euro (</a:t>
            </a:r>
            <a:r>
              <a:rPr lang="fr-FR" dirty="0" err="1" smtClean="0"/>
              <a:t>contro</a:t>
            </a:r>
            <a:r>
              <a:rPr lang="fr-FR" dirty="0" smtClean="0"/>
              <a:t> </a:t>
            </a:r>
            <a:r>
              <a:rPr lang="fr-FR" dirty="0" err="1" smtClean="0"/>
              <a:t>dollari</a:t>
            </a:r>
            <a:r>
              <a:rPr lang="fr-FR" dirty="0" smtClean="0"/>
              <a:t>)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trovare</a:t>
            </a:r>
            <a:r>
              <a:rPr lang="fr-FR" dirty="0" smtClean="0"/>
              <a:t> un </a:t>
            </a:r>
            <a:r>
              <a:rPr lang="fr-FR" dirty="0" err="1" smtClean="0"/>
              <a:t>europeo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dollari</a:t>
            </a:r>
            <a:r>
              <a:rPr lang="fr-FR" dirty="0" smtClean="0"/>
              <a:t> (</a:t>
            </a:r>
            <a:r>
              <a:rPr lang="fr-FR" dirty="0" err="1" smtClean="0"/>
              <a:t>contro</a:t>
            </a:r>
            <a:r>
              <a:rPr lang="fr-FR" dirty="0" smtClean="0"/>
              <a:t> euro)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7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smtClean="0"/>
              <a:t>Swap di </a:t>
            </a:r>
            <a:r>
              <a:rPr lang="fr-FR" b="1" dirty="0" err="1" smtClean="0"/>
              <a:t>valuta</a:t>
            </a:r>
            <a:r>
              <a:rPr lang="fr-FR" dirty="0" smtClean="0"/>
              <a:t>.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</a:t>
            </a:r>
            <a:r>
              <a:rPr lang="fr-FR" dirty="0" err="1" smtClean="0"/>
              <a:t>combinata</a:t>
            </a:r>
            <a:r>
              <a:rPr lang="fr-FR" dirty="0" smtClean="0"/>
              <a:t> con il </a:t>
            </a:r>
            <a:r>
              <a:rPr lang="fr-FR" dirty="0" err="1" smtClean="0"/>
              <a:t>riacquisto</a:t>
            </a:r>
            <a:r>
              <a:rPr lang="fr-FR" dirty="0" smtClean="0"/>
              <a:t> a termine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stessa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, come parti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singola</a:t>
            </a:r>
            <a:r>
              <a:rPr lang="fr-FR" dirty="0" smtClean="0"/>
              <a:t> </a:t>
            </a:r>
            <a:r>
              <a:rPr lang="fr-FR" dirty="0" err="1" smtClean="0"/>
              <a:t>transazione</a:t>
            </a:r>
            <a:r>
              <a:rPr lang="fr-FR" dirty="0" smtClean="0"/>
              <a:t>. </a:t>
            </a:r>
          </a:p>
          <a:p>
            <a:pPr algn="just"/>
            <a:r>
              <a:rPr lang="fr-FR" b="1" dirty="0" err="1" smtClean="0"/>
              <a:t>Esempio</a:t>
            </a:r>
            <a:r>
              <a:rPr lang="fr-FR" dirty="0" smtClean="0"/>
              <a:t>. Una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tedesca</a:t>
            </a:r>
            <a:r>
              <a:rPr lang="fr-FR" dirty="0" smtClean="0"/>
              <a:t> </a:t>
            </a:r>
            <a:r>
              <a:rPr lang="fr-FR" dirty="0" err="1" smtClean="0"/>
              <a:t>riceve</a:t>
            </a:r>
            <a:r>
              <a:rPr lang="fr-FR" dirty="0" smtClean="0"/>
              <a:t> 1 </a:t>
            </a:r>
            <a:r>
              <a:rPr lang="fr-FR" dirty="0" err="1" smtClean="0"/>
              <a:t>milione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 di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avrà</a:t>
            </a:r>
            <a:r>
              <a:rPr lang="fr-FR" dirty="0" smtClean="0"/>
              <a:t> </a:t>
            </a:r>
            <a:r>
              <a:rPr lang="fr-FR" dirty="0" err="1" smtClean="0"/>
              <a:t>bisogno</a:t>
            </a:r>
            <a:r>
              <a:rPr lang="fr-FR" dirty="0" smtClean="0"/>
              <a:t> fra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 ma al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investire</a:t>
            </a:r>
            <a:r>
              <a:rPr lang="fr-FR" dirty="0" smtClean="0"/>
              <a:t> in euro. </a:t>
            </a:r>
            <a:r>
              <a:rPr lang="fr-FR" dirty="0" err="1" smtClean="0"/>
              <a:t>Potrebbe</a:t>
            </a:r>
            <a:r>
              <a:rPr lang="fr-FR" dirty="0" smtClean="0"/>
              <a:t> </a:t>
            </a:r>
            <a:r>
              <a:rPr lang="fr-FR" dirty="0" err="1" smtClean="0"/>
              <a:t>vendere</a:t>
            </a:r>
            <a:r>
              <a:rPr lang="fr-FR" dirty="0" smtClean="0"/>
              <a:t> </a:t>
            </a:r>
            <a:r>
              <a:rPr lang="fr-FR" dirty="0" err="1" smtClean="0"/>
              <a:t>oggi</a:t>
            </a:r>
            <a:r>
              <a:rPr lang="fr-FR" dirty="0" smtClean="0"/>
              <a:t> 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contro</a:t>
            </a:r>
            <a:r>
              <a:rPr lang="fr-FR" dirty="0" smtClean="0"/>
              <a:t> euro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</a:t>
            </a:r>
            <a:r>
              <a:rPr lang="fr-FR" dirty="0" err="1" smtClean="0"/>
              <a:t>riacquistando</a:t>
            </a:r>
            <a:r>
              <a:rPr lang="fr-FR" dirty="0" smtClean="0"/>
              <a:t> al tempo </a:t>
            </a:r>
            <a:r>
              <a:rPr lang="fr-FR" dirty="0" err="1" smtClean="0"/>
              <a:t>stesso</a:t>
            </a:r>
            <a:r>
              <a:rPr lang="fr-FR" dirty="0" smtClean="0"/>
              <a:t> a termine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contro</a:t>
            </a:r>
            <a:r>
              <a:rPr lang="fr-FR" dirty="0" smtClean="0"/>
              <a:t> euro 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 in due </a:t>
            </a:r>
            <a:r>
              <a:rPr lang="fr-FR" dirty="0" err="1" smtClean="0"/>
              <a:t>transazioni</a:t>
            </a:r>
            <a:r>
              <a:rPr lang="fr-FR" dirty="0" smtClean="0"/>
              <a:t> </a:t>
            </a:r>
            <a:r>
              <a:rPr lang="fr-FR" dirty="0" err="1" smtClean="0"/>
              <a:t>separate</a:t>
            </a:r>
            <a:r>
              <a:rPr lang="fr-FR" dirty="0"/>
              <a:t>.</a:t>
            </a:r>
            <a:r>
              <a:rPr lang="fr-FR" dirty="0" smtClean="0"/>
              <a:t> Vi è il </a:t>
            </a:r>
            <a:r>
              <a:rPr lang="fr-FR" dirty="0" err="1" smtClean="0"/>
              <a:t>costo</a:t>
            </a:r>
            <a:r>
              <a:rPr lang="fr-FR" dirty="0" smtClean="0"/>
              <a:t> di </a:t>
            </a:r>
            <a:r>
              <a:rPr lang="fr-FR" dirty="0" err="1" smtClean="0"/>
              <a:t>intermediazione</a:t>
            </a:r>
            <a:endParaRPr lang="fr-FR" dirty="0"/>
          </a:p>
          <a:p>
            <a:pPr algn="just"/>
            <a:r>
              <a:rPr lang="fr-FR" dirty="0" err="1" smtClean="0"/>
              <a:t>Meglio</a:t>
            </a:r>
            <a:r>
              <a:rPr lang="fr-FR" dirty="0" smtClean="0"/>
              <a:t> </a:t>
            </a:r>
            <a:r>
              <a:rPr lang="fr-FR" dirty="0" err="1" smtClean="0"/>
              <a:t>stipulare</a:t>
            </a:r>
            <a:r>
              <a:rPr lang="fr-FR" dirty="0" smtClean="0"/>
              <a:t> un solo </a:t>
            </a:r>
            <a:r>
              <a:rPr lang="fr-FR" dirty="0" err="1" smtClean="0"/>
              <a:t>contratto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prevede</a:t>
            </a:r>
            <a:r>
              <a:rPr lang="fr-FR" dirty="0" smtClean="0"/>
              <a:t> </a:t>
            </a:r>
            <a:r>
              <a:rPr lang="fr-FR" dirty="0" err="1" smtClean="0"/>
              <a:t>simultaneamente</a:t>
            </a:r>
            <a:r>
              <a:rPr lang="fr-FR" dirty="0" smtClean="0"/>
              <a:t> la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e l’</a:t>
            </a:r>
            <a:r>
              <a:rPr lang="fr-FR" dirty="0" err="1" smtClean="0"/>
              <a:t>acquisto</a:t>
            </a:r>
            <a:r>
              <a:rPr lang="fr-FR" dirty="0" smtClean="0"/>
              <a:t> </a:t>
            </a:r>
            <a:r>
              <a:rPr lang="fr-FR" dirty="0" err="1" smtClean="0"/>
              <a:t>successivo</a:t>
            </a:r>
            <a:r>
              <a:rPr lang="fr-FR" dirty="0" smtClean="0"/>
              <a:t> di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a termine</a:t>
            </a:r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 ci </a:t>
            </a:r>
            <a:r>
              <a:rPr lang="fr-FR" dirty="0" err="1" smtClean="0"/>
              <a:t>vuole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controparte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acquisti</a:t>
            </a:r>
            <a:r>
              <a:rPr lang="fr-FR" dirty="0" smtClean="0"/>
              <a:t> </a:t>
            </a:r>
            <a:r>
              <a:rPr lang="fr-FR" dirty="0" err="1" smtClean="0"/>
              <a:t>dollari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(e venda euro) e venda  </a:t>
            </a:r>
            <a:r>
              <a:rPr lang="fr-FR" dirty="0" err="1" smtClean="0"/>
              <a:t>dollari</a:t>
            </a:r>
            <a:r>
              <a:rPr lang="fr-FR" dirty="0" smtClean="0"/>
              <a:t> (</a:t>
            </a:r>
            <a:r>
              <a:rPr lang="fr-FR" dirty="0" err="1" smtClean="0"/>
              <a:t>acquisti</a:t>
            </a:r>
            <a:r>
              <a:rPr lang="fr-FR" dirty="0" smtClean="0"/>
              <a:t> euro)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a termine</a:t>
            </a:r>
          </a:p>
          <a:p>
            <a:pPr algn="just"/>
            <a:r>
              <a:rPr lang="fr-FR" b="1" dirty="0" smtClean="0"/>
              <a:t>Tasso swap </a:t>
            </a:r>
            <a:r>
              <a:rPr lang="fr-FR" dirty="0" smtClean="0"/>
              <a:t>(</a:t>
            </a:r>
            <a:r>
              <a:rPr lang="fr-FR" dirty="0" err="1" smtClean="0"/>
              <a:t>espresso</a:t>
            </a:r>
            <a:r>
              <a:rPr lang="fr-FR" dirty="0" smtClean="0"/>
              <a:t> su base </a:t>
            </a:r>
            <a:r>
              <a:rPr lang="fr-FR" dirty="0" err="1" smtClean="0"/>
              <a:t>annua</a:t>
            </a:r>
            <a:r>
              <a:rPr lang="fr-FR" dirty="0" smtClean="0"/>
              <a:t>): </a:t>
            </a:r>
            <a:r>
              <a:rPr lang="fr-FR" dirty="0" err="1" smtClean="0"/>
              <a:t>differenza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 e il </a:t>
            </a:r>
            <a:r>
              <a:rPr lang="fr-FR" dirty="0" err="1" smtClean="0"/>
              <a:t>tasso</a:t>
            </a:r>
            <a:r>
              <a:rPr lang="fr-FR" dirty="0" smtClean="0"/>
              <a:t> a termine in </a:t>
            </a:r>
            <a:r>
              <a:rPr lang="fr-FR" dirty="0" err="1" smtClean="0"/>
              <a:t>un’operazione</a:t>
            </a:r>
            <a:r>
              <a:rPr lang="fr-FR" dirty="0" smtClean="0"/>
              <a:t> di swap </a:t>
            </a:r>
            <a:r>
              <a:rPr lang="fr-FR" dirty="0" err="1" smtClean="0"/>
              <a:t>valutario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3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b="1" dirty="0" smtClean="0"/>
              <a:t>Futures in </a:t>
            </a:r>
            <a:r>
              <a:rPr lang="fr-FR" b="1" dirty="0" err="1" smtClean="0"/>
              <a:t>valuta</a:t>
            </a:r>
            <a:r>
              <a:rPr lang="fr-FR" dirty="0" smtClean="0"/>
              <a:t>. </a:t>
            </a:r>
            <a:r>
              <a:rPr lang="fr-FR" dirty="0" err="1" smtClean="0"/>
              <a:t>Contratto</a:t>
            </a:r>
            <a:r>
              <a:rPr lang="fr-FR" dirty="0" smtClean="0"/>
              <a:t> a termine per </a:t>
            </a:r>
            <a:r>
              <a:rPr lang="fr-FR" dirty="0" err="1" smtClean="0"/>
              <a:t>quantità</a:t>
            </a:r>
            <a:r>
              <a:rPr lang="fr-FR" dirty="0" smtClean="0"/>
              <a:t> standard di </a:t>
            </a:r>
            <a:r>
              <a:rPr lang="fr-FR" dirty="0" err="1" smtClean="0"/>
              <a:t>valuta</a:t>
            </a:r>
            <a:r>
              <a:rPr lang="fr-FR" dirty="0" smtClean="0"/>
              <a:t> e per </a:t>
            </a:r>
            <a:r>
              <a:rPr lang="fr-FR" dirty="0" err="1" smtClean="0"/>
              <a:t>particolari</a:t>
            </a:r>
            <a:r>
              <a:rPr lang="fr-FR" dirty="0" smtClean="0"/>
              <a:t> date di </a:t>
            </a:r>
            <a:r>
              <a:rPr lang="fr-FR" dirty="0" err="1" smtClean="0"/>
              <a:t>calendario</a:t>
            </a:r>
            <a:r>
              <a:rPr lang="fr-FR" dirty="0" smtClean="0"/>
              <a:t> </a:t>
            </a:r>
            <a:r>
              <a:rPr lang="fr-FR" dirty="0" err="1" smtClean="0"/>
              <a:t>commerciato</a:t>
            </a:r>
            <a:r>
              <a:rPr lang="fr-FR" dirty="0" smtClean="0"/>
              <a:t> in un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organizzato</a:t>
            </a:r>
            <a:r>
              <a:rPr lang="fr-FR" dirty="0" smtClean="0"/>
              <a:t> (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borsa</a:t>
            </a:r>
            <a:r>
              <a:rPr lang="fr-FR" dirty="0" smtClean="0"/>
              <a:t>). </a:t>
            </a:r>
          </a:p>
          <a:p>
            <a:pPr algn="just"/>
            <a:r>
              <a:rPr lang="fr-FR" dirty="0" smtClean="0"/>
              <a:t>Sono dei </a:t>
            </a:r>
            <a:r>
              <a:rPr lang="fr-FR" b="1" dirty="0" err="1" smtClean="0"/>
              <a:t>contratti</a:t>
            </a:r>
            <a:r>
              <a:rPr lang="fr-FR" b="1" dirty="0" smtClean="0"/>
              <a:t> a termine di </a:t>
            </a:r>
            <a:r>
              <a:rPr lang="fr-FR" b="1" dirty="0" err="1" smtClean="0"/>
              <a:t>dimensione</a:t>
            </a:r>
            <a:r>
              <a:rPr lang="fr-FR" b="1" dirty="0" smtClean="0"/>
              <a:t> e </a:t>
            </a:r>
            <a:r>
              <a:rPr lang="fr-FR" b="1" dirty="0" err="1" smtClean="0"/>
              <a:t>modalità</a:t>
            </a:r>
            <a:r>
              <a:rPr lang="fr-FR" b="1" dirty="0" smtClean="0"/>
              <a:t> standard</a:t>
            </a:r>
            <a:r>
              <a:rPr lang="fr-FR" dirty="0" smtClean="0"/>
              <a:t> e </a:t>
            </a:r>
            <a:r>
              <a:rPr lang="fr-FR" dirty="0" err="1" smtClean="0"/>
              <a:t>coinvolgono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yen </a:t>
            </a:r>
            <a:r>
              <a:rPr lang="fr-FR" dirty="0" err="1" smtClean="0"/>
              <a:t>giapponese</a:t>
            </a:r>
            <a:r>
              <a:rPr lang="fr-FR" dirty="0" smtClean="0"/>
              <a:t>, il </a:t>
            </a:r>
            <a:r>
              <a:rPr lang="fr-FR" dirty="0" err="1" smtClean="0"/>
              <a:t>dollaro</a:t>
            </a:r>
            <a:r>
              <a:rPr lang="fr-FR" dirty="0" smtClean="0"/>
              <a:t> </a:t>
            </a:r>
            <a:r>
              <a:rPr lang="fr-FR" dirty="0" err="1" smtClean="0"/>
              <a:t>canadese</a:t>
            </a:r>
            <a:r>
              <a:rPr lang="fr-FR" dirty="0" smtClean="0"/>
              <a:t>, la </a:t>
            </a:r>
            <a:r>
              <a:rPr lang="fr-FR" dirty="0" err="1" smtClean="0"/>
              <a:t>sterlina</a:t>
            </a:r>
            <a:r>
              <a:rPr lang="fr-FR" dirty="0" smtClean="0"/>
              <a:t> </a:t>
            </a:r>
            <a:r>
              <a:rPr lang="fr-FR" dirty="0" err="1" smtClean="0"/>
              <a:t>inglese</a:t>
            </a:r>
            <a:r>
              <a:rPr lang="fr-FR" dirty="0" smtClean="0"/>
              <a:t>, il franco </a:t>
            </a:r>
            <a:r>
              <a:rPr lang="fr-FR" dirty="0" err="1" smtClean="0"/>
              <a:t>svizzero</a:t>
            </a:r>
            <a:r>
              <a:rPr lang="fr-FR" dirty="0" smtClean="0"/>
              <a:t>, il </a:t>
            </a:r>
            <a:r>
              <a:rPr lang="fr-FR" dirty="0" err="1" smtClean="0"/>
              <a:t>dollaro</a:t>
            </a:r>
            <a:r>
              <a:rPr lang="fr-FR" dirty="0" smtClean="0"/>
              <a:t> </a:t>
            </a:r>
            <a:r>
              <a:rPr lang="fr-FR" dirty="0" err="1" smtClean="0"/>
              <a:t>australiano</a:t>
            </a:r>
            <a:r>
              <a:rPr lang="fr-FR" dirty="0" smtClean="0"/>
              <a:t>, il peso </a:t>
            </a:r>
            <a:r>
              <a:rPr lang="fr-FR" dirty="0" err="1" smtClean="0"/>
              <a:t>messicano</a:t>
            </a:r>
            <a:r>
              <a:rPr lang="fr-FR" dirty="0" smtClean="0"/>
              <a:t> e l’euro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mercato</a:t>
            </a:r>
            <a:r>
              <a:rPr lang="fr-FR" dirty="0" smtClean="0"/>
              <a:t> dei futures </a:t>
            </a:r>
            <a:r>
              <a:rPr lang="fr-FR" dirty="0" err="1" smtClean="0"/>
              <a:t>differisce</a:t>
            </a:r>
            <a:r>
              <a:rPr lang="fr-FR" dirty="0" smtClean="0"/>
              <a:t> dal </a:t>
            </a:r>
            <a:r>
              <a:rPr lang="fr-FR" dirty="0" err="1" smtClean="0"/>
              <a:t>mercato</a:t>
            </a:r>
            <a:r>
              <a:rPr lang="fr-FR" dirty="0" smtClean="0"/>
              <a:t> a termine perché si </a:t>
            </a:r>
            <a:r>
              <a:rPr lang="fr-FR" dirty="0" err="1" smtClean="0"/>
              <a:t>scambiano</a:t>
            </a:r>
            <a:r>
              <a:rPr lang="fr-FR" dirty="0" smtClean="0"/>
              <a:t> solo </a:t>
            </a:r>
            <a:r>
              <a:rPr lang="fr-FR" dirty="0" err="1" smtClean="0"/>
              <a:t>alcune</a:t>
            </a:r>
            <a:r>
              <a:rPr lang="fr-FR" dirty="0" smtClean="0"/>
              <a:t> </a:t>
            </a:r>
            <a:r>
              <a:rPr lang="fr-FR" dirty="0" err="1" smtClean="0"/>
              <a:t>valute</a:t>
            </a:r>
            <a:r>
              <a:rPr lang="fr-FR" dirty="0" smtClean="0"/>
              <a:t> per mezzo di </a:t>
            </a:r>
            <a:r>
              <a:rPr lang="fr-FR" dirty="0" err="1" smtClean="0"/>
              <a:t>contratti</a:t>
            </a:r>
            <a:r>
              <a:rPr lang="fr-FR" dirty="0" smtClean="0"/>
              <a:t> standard, </a:t>
            </a:r>
            <a:r>
              <a:rPr lang="fr-FR" dirty="0" err="1" smtClean="0"/>
              <a:t>specifiche</a:t>
            </a:r>
            <a:r>
              <a:rPr lang="fr-FR" dirty="0" smtClean="0"/>
              <a:t> date di </a:t>
            </a:r>
            <a:r>
              <a:rPr lang="fr-FR" dirty="0" err="1" smtClean="0"/>
              <a:t>consegna</a:t>
            </a:r>
            <a:r>
              <a:rPr lang="fr-FR" dirty="0" smtClean="0"/>
              <a:t>, </a:t>
            </a:r>
            <a:r>
              <a:rPr lang="fr-FR" dirty="0" err="1" smtClean="0"/>
              <a:t>specifici</a:t>
            </a:r>
            <a:r>
              <a:rPr lang="fr-FR" dirty="0" smtClean="0"/>
              <a:t> </a:t>
            </a:r>
            <a:r>
              <a:rPr lang="fr-FR" dirty="0" err="1" smtClean="0"/>
              <a:t>luoghi</a:t>
            </a:r>
            <a:r>
              <a:rPr lang="fr-FR" dirty="0" smtClean="0"/>
              <a:t>, e con </a:t>
            </a:r>
            <a:r>
              <a:rPr lang="fr-FR" dirty="0" err="1" smtClean="0"/>
              <a:t>limiti</a:t>
            </a:r>
            <a:r>
              <a:rPr lang="fr-FR" dirty="0" smtClean="0"/>
              <a:t> </a:t>
            </a:r>
            <a:r>
              <a:rPr lang="fr-FR" dirty="0" err="1" smtClean="0"/>
              <a:t>giornalieri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fluttuazioni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contratti</a:t>
            </a:r>
            <a:r>
              <a:rPr lang="fr-FR" dirty="0" smtClean="0"/>
              <a:t> futures </a:t>
            </a:r>
            <a:r>
              <a:rPr lang="fr-FR" dirty="0" err="1" smtClean="0"/>
              <a:t>riguardano</a:t>
            </a:r>
            <a:r>
              <a:rPr lang="fr-FR" dirty="0" smtClean="0"/>
              <a:t> </a:t>
            </a:r>
            <a:r>
              <a:rPr lang="fr-FR" dirty="0" err="1" smtClean="0"/>
              <a:t>valori</a:t>
            </a:r>
            <a:r>
              <a:rPr lang="fr-FR" dirty="0" smtClean="0"/>
              <a:t> </a:t>
            </a:r>
            <a:r>
              <a:rPr lang="fr-FR" dirty="0" err="1" smtClean="0"/>
              <a:t>minori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ai </a:t>
            </a:r>
            <a:r>
              <a:rPr lang="fr-FR" dirty="0" err="1" smtClean="0"/>
              <a:t>contratti</a:t>
            </a:r>
            <a:r>
              <a:rPr lang="fr-FR" dirty="0" smtClean="0"/>
              <a:t> a termine (</a:t>
            </a:r>
            <a:r>
              <a:rPr lang="fr-FR" dirty="0" err="1" smtClean="0"/>
              <a:t>utili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per le </a:t>
            </a:r>
            <a:r>
              <a:rPr lang="fr-FR" dirty="0" err="1" smtClean="0"/>
              <a:t>piccole</a:t>
            </a:r>
            <a:r>
              <a:rPr lang="fr-FR" dirty="0" smtClean="0"/>
              <a:t> </a:t>
            </a:r>
            <a:r>
              <a:rPr lang="fr-FR" dirty="0" err="1" smtClean="0"/>
              <a:t>imprese</a:t>
            </a:r>
            <a:r>
              <a:rPr lang="fr-FR" dirty="0" smtClean="0"/>
              <a:t>) e sono </a:t>
            </a:r>
            <a:r>
              <a:rPr lang="fr-FR" dirty="0" err="1" smtClean="0"/>
              <a:t>cedibili</a:t>
            </a:r>
            <a:r>
              <a:rPr lang="fr-FR" dirty="0" smtClean="0"/>
              <a:t>, al contrario dei </a:t>
            </a:r>
            <a:r>
              <a:rPr lang="fr-FR" dirty="0" err="1" smtClean="0"/>
              <a:t>contratti</a:t>
            </a:r>
            <a:r>
              <a:rPr lang="fr-FR" dirty="0" smtClean="0"/>
              <a:t> a termine, </a:t>
            </a:r>
            <a:r>
              <a:rPr lang="fr-FR" dirty="0" err="1" smtClean="0"/>
              <a:t>fino</a:t>
            </a:r>
            <a:r>
              <a:rPr lang="fr-FR" dirty="0" smtClean="0"/>
              <a:t> alla </a:t>
            </a:r>
            <a:r>
              <a:rPr lang="fr-FR" dirty="0" err="1" smtClean="0"/>
              <a:t>scadenza</a:t>
            </a:r>
            <a:r>
              <a:rPr lang="fr-FR" dirty="0" smtClean="0"/>
              <a:t>. I due </a:t>
            </a:r>
            <a:r>
              <a:rPr lang="fr-FR" dirty="0" err="1" smtClean="0"/>
              <a:t>mercati</a:t>
            </a:r>
            <a:r>
              <a:rPr lang="fr-FR" dirty="0" smtClean="0"/>
              <a:t> sono </a:t>
            </a:r>
            <a:r>
              <a:rPr lang="fr-FR" dirty="0" err="1" smtClean="0"/>
              <a:t>connessi</a:t>
            </a:r>
            <a:r>
              <a:rPr lang="fr-FR" dirty="0" smtClean="0"/>
              <a:t> per mezzo di </a:t>
            </a:r>
            <a:r>
              <a:rPr lang="fr-FR" dirty="0" err="1" smtClean="0"/>
              <a:t>operazioni</a:t>
            </a:r>
            <a:r>
              <a:rPr lang="fr-FR" dirty="0" smtClean="0"/>
              <a:t> di </a:t>
            </a:r>
            <a:r>
              <a:rPr lang="fr-FR" b="1" dirty="0" err="1" smtClean="0"/>
              <a:t>arbitraggio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i due </a:t>
            </a:r>
            <a:r>
              <a:rPr lang="fr-FR" dirty="0" err="1" smtClean="0"/>
              <a:t>tassi</a:t>
            </a:r>
            <a:r>
              <a:rPr lang="fr-FR" dirty="0" smtClean="0"/>
              <a:t> </a:t>
            </a:r>
            <a:r>
              <a:rPr lang="fr-FR" dirty="0" err="1" smtClean="0"/>
              <a:t>differiscono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6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/>
              <a:t>Opzione</a:t>
            </a:r>
            <a:r>
              <a:rPr lang="fr-FR" b="1" dirty="0" smtClean="0"/>
              <a:t> su </a:t>
            </a:r>
            <a:r>
              <a:rPr lang="fr-FR" b="1" dirty="0" err="1" smtClean="0"/>
              <a:t>valuta</a:t>
            </a:r>
            <a:r>
              <a:rPr lang="fr-FR" dirty="0" smtClean="0"/>
              <a:t>. </a:t>
            </a:r>
            <a:r>
              <a:rPr lang="fr-FR" dirty="0" err="1" smtClean="0"/>
              <a:t>Contratto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conferisce</a:t>
            </a:r>
            <a:r>
              <a:rPr lang="fr-FR" dirty="0" smtClean="0"/>
              <a:t> </a:t>
            </a:r>
            <a:r>
              <a:rPr lang="fr-FR" dirty="0" err="1" smtClean="0"/>
              <a:t>all’acquirente</a:t>
            </a:r>
            <a:r>
              <a:rPr lang="fr-FR" dirty="0" smtClean="0"/>
              <a:t> la </a:t>
            </a:r>
            <a:r>
              <a:rPr lang="fr-FR" dirty="0" err="1" smtClean="0"/>
              <a:t>facoltà</a:t>
            </a:r>
            <a:r>
              <a:rPr lang="fr-FR" dirty="0" smtClean="0"/>
              <a:t>, ma non l’</a:t>
            </a:r>
            <a:r>
              <a:rPr lang="fr-FR" dirty="0" err="1" smtClean="0"/>
              <a:t>obbligo</a:t>
            </a:r>
            <a:r>
              <a:rPr lang="fr-FR" dirty="0" smtClean="0"/>
              <a:t>, di </a:t>
            </a:r>
            <a:r>
              <a:rPr lang="fr-FR" dirty="0" err="1" smtClean="0"/>
              <a:t>acquistare</a:t>
            </a:r>
            <a:r>
              <a:rPr lang="fr-FR" dirty="0" smtClean="0"/>
              <a:t> (</a:t>
            </a:r>
            <a:r>
              <a:rPr lang="fr-FR" b="1" dirty="0" err="1" smtClean="0"/>
              <a:t>opzione</a:t>
            </a:r>
            <a:r>
              <a:rPr lang="fr-FR" b="1" dirty="0" smtClean="0"/>
              <a:t> call</a:t>
            </a:r>
            <a:r>
              <a:rPr lang="fr-FR" dirty="0" smtClean="0"/>
              <a:t>) o di </a:t>
            </a:r>
            <a:r>
              <a:rPr lang="fr-FR" dirty="0" err="1" smtClean="0"/>
              <a:t>vendere</a:t>
            </a:r>
            <a:r>
              <a:rPr lang="fr-FR" dirty="0" smtClean="0"/>
              <a:t> (</a:t>
            </a:r>
            <a:r>
              <a:rPr lang="fr-FR" b="1" dirty="0" err="1" smtClean="0"/>
              <a:t>opzione</a:t>
            </a:r>
            <a:r>
              <a:rPr lang="fr-FR" b="1" dirty="0" smtClean="0"/>
              <a:t> put</a:t>
            </a:r>
            <a:r>
              <a:rPr lang="fr-FR" dirty="0" smtClean="0"/>
              <a:t>) un </a:t>
            </a:r>
            <a:r>
              <a:rPr lang="fr-FR" dirty="0" err="1" smtClean="0"/>
              <a:t>ammontare</a:t>
            </a:r>
            <a:r>
              <a:rPr lang="fr-FR" dirty="0" smtClean="0"/>
              <a:t> standard di </a:t>
            </a:r>
            <a:r>
              <a:rPr lang="fr-FR" dirty="0" err="1" smtClean="0"/>
              <a:t>una</a:t>
            </a:r>
            <a:r>
              <a:rPr lang="fr-FR" dirty="0" smtClean="0"/>
              <a:t> data </a:t>
            </a:r>
            <a:r>
              <a:rPr lang="fr-FR" dirty="0" err="1" smtClean="0"/>
              <a:t>valuta</a:t>
            </a:r>
            <a:r>
              <a:rPr lang="fr-FR" dirty="0" smtClean="0"/>
              <a:t> 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certa</a:t>
            </a:r>
            <a:r>
              <a:rPr lang="fr-FR" dirty="0" smtClean="0"/>
              <a:t> data (</a:t>
            </a:r>
            <a:r>
              <a:rPr lang="fr-FR" b="1" dirty="0" err="1" smtClean="0"/>
              <a:t>opzione</a:t>
            </a:r>
            <a:r>
              <a:rPr lang="fr-FR" b="1" dirty="0" smtClean="0"/>
              <a:t> </a:t>
            </a:r>
            <a:r>
              <a:rPr lang="fr-FR" b="1" dirty="0" err="1" smtClean="0"/>
              <a:t>europea</a:t>
            </a:r>
            <a:r>
              <a:rPr lang="fr-FR" dirty="0" smtClean="0"/>
              <a:t>) o in </a:t>
            </a:r>
            <a:r>
              <a:rPr lang="fr-FR" dirty="0" err="1" smtClean="0"/>
              <a:t>qualsiasi</a:t>
            </a:r>
            <a:r>
              <a:rPr lang="fr-FR" dirty="0" smtClean="0"/>
              <a:t>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entro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data </a:t>
            </a:r>
            <a:r>
              <a:rPr lang="fr-FR" dirty="0" err="1" smtClean="0"/>
              <a:t>stabilita</a:t>
            </a:r>
            <a:r>
              <a:rPr lang="fr-FR" dirty="0" smtClean="0"/>
              <a:t> (</a:t>
            </a:r>
            <a:r>
              <a:rPr lang="fr-FR" b="1" dirty="0" err="1" smtClean="0"/>
              <a:t>opzione</a:t>
            </a:r>
            <a:r>
              <a:rPr lang="fr-FR" b="1" dirty="0" smtClean="0"/>
              <a:t> americana</a:t>
            </a:r>
            <a:r>
              <a:rPr lang="fr-FR" dirty="0" smtClean="0"/>
              <a:t>) a un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convenuto</a:t>
            </a:r>
            <a:r>
              <a:rPr lang="fr-FR" dirty="0" smtClean="0"/>
              <a:t> (</a:t>
            </a:r>
            <a:r>
              <a:rPr lang="fr-FR" b="1" dirty="0" err="1" smtClean="0"/>
              <a:t>strike</a:t>
            </a:r>
            <a:r>
              <a:rPr lang="fr-FR" b="1" dirty="0" smtClean="0"/>
              <a:t> </a:t>
            </a:r>
            <a:r>
              <a:rPr lang="fr-FR" b="1" dirty="0" err="1" smtClean="0"/>
              <a:t>price</a:t>
            </a:r>
            <a:r>
              <a:rPr lang="fr-FR" dirty="0" smtClean="0"/>
              <a:t> o </a:t>
            </a:r>
            <a:r>
              <a:rPr lang="fr-FR" b="1" dirty="0" err="1" smtClean="0"/>
              <a:t>prezzo</a:t>
            </a:r>
            <a:r>
              <a:rPr lang="fr-FR" b="1" dirty="0" smtClean="0"/>
              <a:t> d’</a:t>
            </a:r>
            <a:r>
              <a:rPr lang="fr-FR" b="1" dirty="0" err="1" smtClean="0"/>
              <a:t>esercizio</a:t>
            </a:r>
            <a:r>
              <a:rPr lang="fr-FR" dirty="0" smtClean="0"/>
              <a:t>).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valori</a:t>
            </a:r>
            <a:r>
              <a:rPr lang="fr-FR" dirty="0" smtClean="0"/>
              <a:t> standard </a:t>
            </a:r>
            <a:r>
              <a:rPr lang="fr-FR" dirty="0" err="1" smtClean="0"/>
              <a:t>metà</a:t>
            </a:r>
            <a:r>
              <a:rPr lang="fr-FR" dirty="0" smtClean="0"/>
              <a:t> di </a:t>
            </a:r>
            <a:r>
              <a:rPr lang="fr-FR" dirty="0" err="1" smtClean="0"/>
              <a:t>quelli</a:t>
            </a:r>
            <a:r>
              <a:rPr lang="fr-FR" dirty="0" smtClean="0"/>
              <a:t> dei </a:t>
            </a:r>
            <a:r>
              <a:rPr lang="fr-FR" dirty="0" err="1" smtClean="0"/>
              <a:t>contratti</a:t>
            </a:r>
            <a:r>
              <a:rPr lang="fr-FR" dirty="0" smtClean="0"/>
              <a:t> futures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326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acquirente</a:t>
            </a:r>
            <a:r>
              <a:rPr lang="fr-FR" dirty="0" smtClean="0"/>
              <a:t> </a:t>
            </a:r>
            <a:r>
              <a:rPr lang="fr-FR" dirty="0" err="1" smtClean="0"/>
              <a:t>dell’opzione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scegliere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</a:t>
            </a:r>
            <a:r>
              <a:rPr lang="fr-FR" dirty="0" err="1" smtClean="0"/>
              <a:t>effettuare</a:t>
            </a:r>
            <a:r>
              <a:rPr lang="fr-FR" dirty="0" smtClean="0"/>
              <a:t> l’</a:t>
            </a:r>
            <a:r>
              <a:rPr lang="fr-FR" dirty="0" err="1" smtClean="0"/>
              <a:t>acquisto</a:t>
            </a:r>
            <a:r>
              <a:rPr lang="fr-FR" dirty="0" smtClean="0"/>
              <a:t> o </a:t>
            </a:r>
            <a:r>
              <a:rPr lang="fr-FR" dirty="0" err="1" smtClean="0"/>
              <a:t>rinunciarvi</a:t>
            </a:r>
            <a:r>
              <a:rPr lang="fr-FR" dirty="0" smtClean="0"/>
              <a:t> (o di </a:t>
            </a:r>
            <a:r>
              <a:rPr lang="fr-FR" dirty="0" err="1" smtClean="0"/>
              <a:t>vendere</a:t>
            </a:r>
            <a:r>
              <a:rPr lang="fr-FR" dirty="0" smtClean="0"/>
              <a:t> o </a:t>
            </a:r>
            <a:r>
              <a:rPr lang="fr-FR" dirty="0" err="1" smtClean="0"/>
              <a:t>rinunciarvi</a:t>
            </a:r>
            <a:r>
              <a:rPr lang="fr-FR" dirty="0" smtClean="0"/>
              <a:t>) in base alla </a:t>
            </a:r>
            <a:r>
              <a:rPr lang="fr-FR" dirty="0" err="1" smtClean="0"/>
              <a:t>profittabilità</a:t>
            </a:r>
            <a:r>
              <a:rPr lang="fr-FR" dirty="0" smtClean="0"/>
              <a:t>. Il </a:t>
            </a:r>
            <a:r>
              <a:rPr lang="fr-FR" dirty="0" err="1" smtClean="0"/>
              <a:t>compenso</a:t>
            </a:r>
            <a:r>
              <a:rPr lang="fr-FR" dirty="0" smtClean="0"/>
              <a:t> è un </a:t>
            </a:r>
            <a:r>
              <a:rPr lang="fr-FR" dirty="0" err="1" smtClean="0"/>
              <a:t>premio</a:t>
            </a:r>
            <a:r>
              <a:rPr lang="fr-FR" dirty="0" smtClean="0"/>
              <a:t> </a:t>
            </a:r>
            <a:r>
              <a:rPr lang="fr-FR" dirty="0" err="1" smtClean="0"/>
              <a:t>incluso</a:t>
            </a:r>
            <a:r>
              <a:rPr lang="fr-FR" dirty="0" smtClean="0"/>
              <a:t> fra il 1% e il 5%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contratto</a:t>
            </a:r>
            <a:r>
              <a:rPr lang="fr-FR" dirty="0" smtClean="0"/>
              <a:t> da </a:t>
            </a:r>
            <a:r>
              <a:rPr lang="fr-FR" dirty="0" err="1" smtClean="0"/>
              <a:t>versare</a:t>
            </a:r>
            <a:r>
              <a:rPr lang="fr-FR" dirty="0" smtClean="0"/>
              <a:t> al </a:t>
            </a:r>
            <a:r>
              <a:rPr lang="fr-FR" dirty="0" err="1" smtClean="0"/>
              <a:t>venditore</a:t>
            </a:r>
            <a:r>
              <a:rPr lang="fr-FR" dirty="0" smtClean="0"/>
              <a:t> </a:t>
            </a:r>
            <a:r>
              <a:rPr lang="fr-FR" dirty="0" err="1" smtClean="0"/>
              <a:t>dell’opzione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eseguire</a:t>
            </a:r>
            <a:r>
              <a:rPr lang="fr-FR" dirty="0" smtClean="0"/>
              <a:t> quanto </a:t>
            </a:r>
            <a:r>
              <a:rPr lang="fr-FR" dirty="0" err="1" smtClean="0"/>
              <a:t>disposto</a:t>
            </a:r>
            <a:r>
              <a:rPr lang="fr-FR" dirty="0" smtClean="0"/>
              <a:t> dal </a:t>
            </a:r>
            <a:r>
              <a:rPr lang="fr-FR" dirty="0" err="1" smtClean="0"/>
              <a:t>contratto</a:t>
            </a:r>
            <a:endParaRPr lang="fr-FR" dirty="0" smtClean="0"/>
          </a:p>
          <a:p>
            <a:pPr algn="just"/>
            <a:r>
              <a:rPr lang="fr-FR" dirty="0" smtClean="0"/>
              <a:t>Ad </a:t>
            </a:r>
            <a:r>
              <a:rPr lang="fr-FR" dirty="0" err="1" smtClean="0"/>
              <a:t>esempio</a:t>
            </a:r>
            <a:r>
              <a:rPr lang="fr-FR" dirty="0" smtClean="0"/>
              <a:t> un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effettuerà</a:t>
            </a:r>
            <a:r>
              <a:rPr lang="fr-FR" dirty="0" smtClean="0"/>
              <a:t> l’</a:t>
            </a:r>
            <a:r>
              <a:rPr lang="fr-FR" dirty="0" err="1" smtClean="0"/>
              <a:t>acquisto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(euro) se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spot al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dell’esercizio</a:t>
            </a:r>
            <a:r>
              <a:rPr lang="fr-FR" dirty="0" smtClean="0"/>
              <a:t> </a:t>
            </a:r>
            <a:r>
              <a:rPr lang="fr-FR" dirty="0" err="1" smtClean="0"/>
              <a:t>dell’opzione</a:t>
            </a:r>
            <a:r>
              <a:rPr lang="fr-FR" dirty="0" smtClean="0"/>
              <a:t> (1$=1€</a:t>
            </a:r>
            <a:r>
              <a:rPr lang="fr-FR" dirty="0"/>
              <a:t>) </a:t>
            </a:r>
            <a:r>
              <a:rPr lang="fr-FR" dirty="0" smtClean="0"/>
              <a:t>è </a:t>
            </a:r>
            <a:r>
              <a:rPr lang="fr-FR" dirty="0" err="1" smtClean="0"/>
              <a:t>superiore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convenuto</a:t>
            </a:r>
            <a:r>
              <a:rPr lang="fr-FR" dirty="0" smtClean="0"/>
              <a:t> </a:t>
            </a:r>
            <a:r>
              <a:rPr lang="fr-FR" dirty="0" err="1" smtClean="0"/>
              <a:t>nell’opzione</a:t>
            </a:r>
            <a:r>
              <a:rPr lang="fr-FR" dirty="0" smtClean="0"/>
              <a:t> (1$=3€</a:t>
            </a:r>
            <a:r>
              <a:rPr lang="fr-FR" dirty="0"/>
              <a:t> </a:t>
            </a:r>
            <a:r>
              <a:rPr lang="fr-FR" dirty="0" err="1" smtClean="0"/>
              <a:t>ossia</a:t>
            </a:r>
            <a:r>
              <a:rPr lang="fr-FR" dirty="0" smtClean="0"/>
              <a:t> 1/3</a:t>
            </a:r>
            <a:r>
              <a:rPr lang="fr-FR" dirty="0"/>
              <a:t>$= 1</a:t>
            </a:r>
            <a:r>
              <a:rPr lang="fr-FR" dirty="0" smtClean="0"/>
              <a:t>€). </a:t>
            </a:r>
            <a:r>
              <a:rPr lang="fr-FR" dirty="0" err="1" smtClean="0"/>
              <a:t>Ossia</a:t>
            </a:r>
            <a:r>
              <a:rPr lang="fr-FR" dirty="0" smtClean="0"/>
              <a:t> si </a:t>
            </a:r>
            <a:r>
              <a:rPr lang="fr-FR" dirty="0" err="1" smtClean="0"/>
              <a:t>scommette</a:t>
            </a:r>
            <a:r>
              <a:rPr lang="fr-FR" dirty="0" smtClean="0"/>
              <a:t> su un euro spot più forte di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negoziato</a:t>
            </a:r>
            <a:r>
              <a:rPr lang="fr-FR" dirty="0" smtClean="0"/>
              <a:t>. 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si </a:t>
            </a:r>
            <a:r>
              <a:rPr lang="fr-FR" dirty="0" err="1" smtClean="0"/>
              <a:t>esercita</a:t>
            </a:r>
            <a:r>
              <a:rPr lang="fr-FR" dirty="0" smtClean="0"/>
              <a:t> l’</a:t>
            </a:r>
            <a:r>
              <a:rPr lang="fr-FR" dirty="0" err="1" smtClean="0"/>
              <a:t>opzione</a:t>
            </a:r>
            <a:r>
              <a:rPr lang="fr-FR" dirty="0" smtClean="0"/>
              <a:t> e </a:t>
            </a:r>
            <a:r>
              <a:rPr lang="fr-FR" dirty="0" err="1" smtClean="0"/>
              <a:t>poi</a:t>
            </a:r>
            <a:r>
              <a:rPr lang="fr-FR" dirty="0" smtClean="0"/>
              <a:t> si </a:t>
            </a:r>
            <a:r>
              <a:rPr lang="fr-FR" dirty="0" err="1" smtClean="0"/>
              <a:t>convertono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euro in </a:t>
            </a:r>
            <a:r>
              <a:rPr lang="fr-FR" dirty="0" err="1" smtClean="0"/>
              <a:t>dollari</a:t>
            </a:r>
            <a:r>
              <a:rPr lang="fr-FR" dirty="0" smtClean="0"/>
              <a:t>. Con 100$ </a:t>
            </a:r>
            <a:r>
              <a:rPr lang="fr-FR" dirty="0" err="1" smtClean="0"/>
              <a:t>ottengo</a:t>
            </a:r>
            <a:r>
              <a:rPr lang="fr-FR" dirty="0" smtClean="0"/>
              <a:t> 300€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vengono</a:t>
            </a:r>
            <a:r>
              <a:rPr lang="fr-FR" dirty="0" smtClean="0"/>
              <a:t> </a:t>
            </a:r>
            <a:r>
              <a:rPr lang="fr-FR" dirty="0" err="1" smtClean="0"/>
              <a:t>convertiti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spot in 300$. Se non </a:t>
            </a:r>
            <a:r>
              <a:rPr lang="fr-FR" dirty="0" err="1" smtClean="0"/>
              <a:t>esercito</a:t>
            </a:r>
            <a:r>
              <a:rPr lang="fr-FR" dirty="0" smtClean="0"/>
              <a:t> l’</a:t>
            </a:r>
            <a:r>
              <a:rPr lang="fr-FR" dirty="0" err="1" smtClean="0"/>
              <a:t>opzione</a:t>
            </a:r>
            <a:r>
              <a:rPr lang="fr-FR" dirty="0" smtClean="0"/>
              <a:t> </a:t>
            </a:r>
            <a:r>
              <a:rPr lang="fr-FR" dirty="0" err="1" smtClean="0"/>
              <a:t>mantego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100$. Se </a:t>
            </a:r>
            <a:r>
              <a:rPr lang="fr-FR" dirty="0" err="1" smtClean="0"/>
              <a:t>invece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spot è 1/5$=1€ non </a:t>
            </a:r>
            <a:r>
              <a:rPr lang="fr-FR" dirty="0" err="1" smtClean="0"/>
              <a:t>esercito</a:t>
            </a:r>
            <a:r>
              <a:rPr lang="fr-FR" dirty="0" smtClean="0"/>
              <a:t> l’</a:t>
            </a:r>
            <a:r>
              <a:rPr lang="fr-FR" dirty="0" err="1" smtClean="0"/>
              <a:t>opzione</a:t>
            </a:r>
            <a:r>
              <a:rPr lang="fr-FR" dirty="0" smtClean="0"/>
              <a:t> (l’euro si è </a:t>
            </a:r>
            <a:r>
              <a:rPr lang="fr-FR" dirty="0" err="1" smtClean="0"/>
              <a:t>svalutato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spot). Con 100$ </a:t>
            </a:r>
            <a:r>
              <a:rPr lang="fr-FR" dirty="0" err="1" smtClean="0"/>
              <a:t>ottengo</a:t>
            </a:r>
            <a:r>
              <a:rPr lang="fr-FR" dirty="0" smtClean="0"/>
              <a:t>, se </a:t>
            </a:r>
            <a:r>
              <a:rPr lang="fr-FR" dirty="0" err="1" smtClean="0"/>
              <a:t>esercito</a:t>
            </a:r>
            <a:r>
              <a:rPr lang="fr-FR" dirty="0" smtClean="0"/>
              <a:t> l’</a:t>
            </a:r>
            <a:r>
              <a:rPr lang="fr-FR" dirty="0" err="1" smtClean="0"/>
              <a:t>opzione</a:t>
            </a:r>
            <a:r>
              <a:rPr lang="fr-FR" dirty="0" smtClean="0"/>
              <a:t>, 300€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diventano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(300/5)$=60$. Se non </a:t>
            </a:r>
            <a:r>
              <a:rPr lang="fr-FR" dirty="0" err="1" smtClean="0"/>
              <a:t>esercito</a:t>
            </a:r>
            <a:r>
              <a:rPr lang="fr-FR" dirty="0" smtClean="0"/>
              <a:t> l’</a:t>
            </a:r>
            <a:r>
              <a:rPr lang="fr-FR" dirty="0" err="1" smtClean="0"/>
              <a:t>opzione</a:t>
            </a:r>
            <a:r>
              <a:rPr lang="fr-FR" dirty="0" smtClean="0"/>
              <a:t> mi </a:t>
            </a:r>
            <a:r>
              <a:rPr lang="fr-FR" dirty="0" err="1" smtClean="0"/>
              <a:t>tengo</a:t>
            </a:r>
            <a:r>
              <a:rPr lang="fr-FR" dirty="0" smtClean="0"/>
              <a:t> 100$ (</a:t>
            </a:r>
            <a:r>
              <a:rPr lang="fr-FR" dirty="0" err="1" smtClean="0"/>
              <a:t>ovviamente</a:t>
            </a:r>
            <a:r>
              <a:rPr lang="fr-FR" dirty="0" smtClean="0"/>
              <a:t> ho </a:t>
            </a:r>
            <a:r>
              <a:rPr lang="fr-FR" dirty="0" err="1" smtClean="0"/>
              <a:t>sprecato</a:t>
            </a:r>
            <a:r>
              <a:rPr lang="fr-FR" dirty="0" smtClean="0"/>
              <a:t> il </a:t>
            </a:r>
            <a:r>
              <a:rPr lang="fr-FR" dirty="0" err="1" smtClean="0"/>
              <a:t>premio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740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err="1"/>
              <a:t>Cosa</a:t>
            </a:r>
            <a:r>
              <a:rPr lang="fr-FR" dirty="0"/>
              <a:t> </a:t>
            </a:r>
            <a:r>
              <a:rPr lang="fr-FR" dirty="0" err="1"/>
              <a:t>analoga</a:t>
            </a:r>
            <a:r>
              <a:rPr lang="fr-FR" dirty="0"/>
              <a:t> per </a:t>
            </a:r>
            <a:r>
              <a:rPr lang="fr-FR" dirty="0" err="1"/>
              <a:t>un’opzione</a:t>
            </a:r>
            <a:r>
              <a:rPr lang="fr-FR" dirty="0"/>
              <a:t> put: si </a:t>
            </a:r>
            <a:r>
              <a:rPr lang="fr-FR" dirty="0" err="1"/>
              <a:t>vendono</a:t>
            </a:r>
            <a:r>
              <a:rPr lang="fr-FR" dirty="0"/>
              <a:t> euro solo se è </a:t>
            </a:r>
            <a:r>
              <a:rPr lang="fr-FR" dirty="0" err="1"/>
              <a:t>profittevole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se il </a:t>
            </a:r>
            <a:r>
              <a:rPr lang="fr-FR" dirty="0" err="1"/>
              <a:t>tasso</a:t>
            </a:r>
            <a:r>
              <a:rPr lang="fr-FR" dirty="0"/>
              <a:t> </a:t>
            </a:r>
            <a:r>
              <a:rPr lang="fr-FR" dirty="0" err="1"/>
              <a:t>dell’opzione</a:t>
            </a:r>
            <a:r>
              <a:rPr lang="fr-FR" dirty="0"/>
              <a:t> </a:t>
            </a:r>
            <a:r>
              <a:rPr lang="fr-FR" dirty="0" smtClean="0"/>
              <a:t>(2$=1€</a:t>
            </a:r>
            <a:r>
              <a:rPr lang="fr-FR" dirty="0"/>
              <a:t>, </a:t>
            </a:r>
            <a:r>
              <a:rPr lang="fr-FR" dirty="0" err="1"/>
              <a:t>cioè</a:t>
            </a:r>
            <a:r>
              <a:rPr lang="fr-FR" dirty="0"/>
              <a:t> per 100€ </a:t>
            </a:r>
            <a:r>
              <a:rPr lang="fr-FR" dirty="0" err="1"/>
              <a:t>venduti</a:t>
            </a:r>
            <a:r>
              <a:rPr lang="fr-FR" dirty="0"/>
              <a:t> </a:t>
            </a:r>
            <a:r>
              <a:rPr lang="fr-FR" dirty="0" err="1"/>
              <a:t>ottengo</a:t>
            </a:r>
            <a:r>
              <a:rPr lang="fr-FR" dirty="0"/>
              <a:t> 200$) è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quello</a:t>
            </a:r>
            <a:r>
              <a:rPr lang="fr-FR" dirty="0"/>
              <a:t> spot (1$=1€, </a:t>
            </a:r>
            <a:r>
              <a:rPr lang="fr-FR" dirty="0" err="1" smtClean="0"/>
              <a:t>cioé</a:t>
            </a:r>
            <a:r>
              <a:rPr lang="fr-FR" dirty="0" smtClean="0"/>
              <a:t> </a:t>
            </a:r>
            <a:r>
              <a:rPr lang="fr-FR" dirty="0"/>
              <a:t>per 100€ </a:t>
            </a:r>
            <a:r>
              <a:rPr lang="fr-FR" dirty="0" err="1"/>
              <a:t>venduti</a:t>
            </a:r>
            <a:r>
              <a:rPr lang="fr-FR" dirty="0"/>
              <a:t> </a:t>
            </a:r>
            <a:r>
              <a:rPr lang="fr-FR" dirty="0" err="1"/>
              <a:t>ottengo</a:t>
            </a:r>
            <a:r>
              <a:rPr lang="fr-FR" dirty="0"/>
              <a:t> 100</a:t>
            </a:r>
            <a:r>
              <a:rPr lang="fr-FR" dirty="0" smtClean="0"/>
              <a:t>$) </a:t>
            </a:r>
            <a:endParaRPr lang="fr-FR" dirty="0"/>
          </a:p>
          <a:p>
            <a:pPr algn="just"/>
            <a:r>
              <a:rPr lang="fr-FR" dirty="0" err="1"/>
              <a:t>Ovviamente</a:t>
            </a:r>
            <a:r>
              <a:rPr lang="fr-FR" dirty="0"/>
              <a:t> la </a:t>
            </a:r>
            <a:r>
              <a:rPr lang="fr-FR" dirty="0" err="1"/>
              <a:t>controparte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attribuisce</a:t>
            </a:r>
            <a:r>
              <a:rPr lang="fr-FR" dirty="0"/>
              <a:t>  il </a:t>
            </a:r>
            <a:r>
              <a:rPr lang="fr-FR" dirty="0" err="1"/>
              <a:t>diritto</a:t>
            </a:r>
            <a:r>
              <a:rPr lang="fr-FR" dirty="0"/>
              <a:t> d’</a:t>
            </a:r>
            <a:r>
              <a:rPr lang="fr-FR" dirty="0" err="1"/>
              <a:t>opzione</a:t>
            </a:r>
            <a:r>
              <a:rPr lang="fr-FR" dirty="0"/>
              <a:t> «</a:t>
            </a:r>
            <a:r>
              <a:rPr lang="fr-FR" dirty="0" err="1"/>
              <a:t>scommette</a:t>
            </a:r>
            <a:r>
              <a:rPr lang="fr-FR" dirty="0"/>
              <a:t>»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quest’ultima</a:t>
            </a:r>
            <a:r>
              <a:rPr lang="fr-FR" dirty="0"/>
              <a:t> non </a:t>
            </a:r>
            <a:r>
              <a:rPr lang="fr-FR" dirty="0" err="1"/>
              <a:t>verrà</a:t>
            </a:r>
            <a:r>
              <a:rPr lang="fr-FR" dirty="0"/>
              <a:t> </a:t>
            </a:r>
            <a:r>
              <a:rPr lang="fr-FR" dirty="0" err="1"/>
              <a:t>esercitata</a:t>
            </a:r>
            <a:endParaRPr lang="fr-FR" dirty="0"/>
          </a:p>
          <a:p>
            <a:pPr algn="just"/>
            <a:r>
              <a:rPr lang="fr-FR" dirty="0"/>
              <a:t>I </a:t>
            </a:r>
            <a:r>
              <a:rPr lang="fr-FR" dirty="0" err="1"/>
              <a:t>contratti</a:t>
            </a:r>
            <a:r>
              <a:rPr lang="fr-FR" dirty="0"/>
              <a:t> a termine e i futures non sono </a:t>
            </a:r>
            <a:r>
              <a:rPr lang="fr-FR" dirty="0" err="1"/>
              <a:t>opzioni</a:t>
            </a:r>
            <a:r>
              <a:rPr lang="fr-FR" dirty="0"/>
              <a:t> anche se </a:t>
            </a:r>
            <a:r>
              <a:rPr lang="fr-FR" dirty="0" err="1"/>
              <a:t>possono</a:t>
            </a:r>
            <a:r>
              <a:rPr lang="fr-FR" dirty="0"/>
              <a:t> </a:t>
            </a:r>
            <a:r>
              <a:rPr lang="fr-FR" dirty="0" err="1"/>
              <a:t>combinarsi</a:t>
            </a:r>
            <a:r>
              <a:rPr lang="fr-FR" dirty="0"/>
              <a:t> con </a:t>
            </a:r>
            <a:r>
              <a:rPr lang="fr-FR" dirty="0" err="1"/>
              <a:t>altre</a:t>
            </a:r>
            <a:r>
              <a:rPr lang="fr-FR" dirty="0"/>
              <a:t> </a:t>
            </a:r>
            <a:r>
              <a:rPr lang="fr-FR" dirty="0" err="1"/>
              <a:t>operazioni</a:t>
            </a:r>
            <a:r>
              <a:rPr lang="fr-FR" dirty="0"/>
              <a:t> </a:t>
            </a:r>
            <a:r>
              <a:rPr lang="fr-FR" dirty="0" err="1"/>
              <a:t>simultanee</a:t>
            </a:r>
            <a:r>
              <a:rPr lang="fr-FR" dirty="0"/>
              <a:t> di segno </a:t>
            </a:r>
            <a:r>
              <a:rPr lang="fr-FR" dirty="0" err="1"/>
              <a:t>opposto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7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err="1" smtClean="0"/>
              <a:t>Rischio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dirty="0" smtClean="0"/>
              <a:t>. In un </a:t>
            </a:r>
            <a:r>
              <a:rPr lang="fr-FR" dirty="0" err="1" smtClean="0"/>
              <a:t>mondo</a:t>
            </a:r>
            <a:r>
              <a:rPr lang="fr-FR" dirty="0" smtClean="0"/>
              <a:t> </a:t>
            </a:r>
            <a:r>
              <a:rPr lang="fr-FR" dirty="0" err="1" smtClean="0"/>
              <a:t>dinamico</a:t>
            </a:r>
            <a:r>
              <a:rPr lang="fr-FR" dirty="0" smtClean="0"/>
              <a:t> e </a:t>
            </a:r>
            <a:r>
              <a:rPr lang="fr-FR" dirty="0" err="1" smtClean="0"/>
              <a:t>mutevole</a:t>
            </a:r>
            <a:r>
              <a:rPr lang="fr-FR" dirty="0"/>
              <a:t> </a:t>
            </a:r>
            <a:r>
              <a:rPr lang="fr-FR" dirty="0" smtClean="0"/>
              <a:t>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variano</a:t>
            </a:r>
            <a:r>
              <a:rPr lang="fr-FR" dirty="0" smtClean="0"/>
              <a:t> </a:t>
            </a:r>
            <a:r>
              <a:rPr lang="fr-FR" dirty="0" err="1" smtClean="0"/>
              <a:t>spesso</a:t>
            </a:r>
            <a:r>
              <a:rPr lang="fr-FR" dirty="0" smtClean="0"/>
              <a:t>, come </a:t>
            </a:r>
            <a:r>
              <a:rPr lang="fr-FR" dirty="0" err="1" smtClean="0"/>
              <a:t>riflesso</a:t>
            </a:r>
            <a:r>
              <a:rPr lang="fr-FR" dirty="0" smtClean="0"/>
              <a:t> delle continue </a:t>
            </a:r>
            <a:r>
              <a:rPr lang="fr-FR" dirty="0" err="1" smtClean="0"/>
              <a:t>variazioni</a:t>
            </a:r>
            <a:r>
              <a:rPr lang="fr-FR" dirty="0" smtClean="0"/>
              <a:t> delle </a:t>
            </a:r>
            <a:r>
              <a:rPr lang="fr-FR" dirty="0" err="1" smtClean="0"/>
              <a:t>forze</a:t>
            </a:r>
            <a:r>
              <a:rPr lang="fr-FR" dirty="0" smtClean="0"/>
              <a:t> di </a:t>
            </a:r>
            <a:r>
              <a:rPr lang="fr-FR" dirty="0" err="1" smtClean="0"/>
              <a:t>mercato</a:t>
            </a:r>
            <a:r>
              <a:rPr lang="fr-FR" dirty="0" smtClean="0"/>
              <a:t> (</a:t>
            </a:r>
            <a:r>
              <a:rPr lang="fr-FR" dirty="0" err="1" smtClean="0"/>
              <a:t>spostamenti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o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comporta un </a:t>
            </a:r>
            <a:r>
              <a:rPr lang="fr-FR" dirty="0" err="1" smtClean="0"/>
              <a:t>rischio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per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individui</a:t>
            </a:r>
            <a:r>
              <a:rPr lang="fr-FR" dirty="0" smtClean="0"/>
              <a:t>, banche e </a:t>
            </a:r>
            <a:r>
              <a:rPr lang="fr-FR" dirty="0" err="1" smtClean="0"/>
              <a:t>imprese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devono</a:t>
            </a:r>
            <a:r>
              <a:rPr lang="fr-FR" dirty="0" smtClean="0"/>
              <a:t> </a:t>
            </a:r>
            <a:r>
              <a:rPr lang="fr-FR" dirty="0" err="1" smtClean="0"/>
              <a:t>ricevere</a:t>
            </a:r>
            <a:r>
              <a:rPr lang="fr-FR" dirty="0" smtClean="0"/>
              <a:t> o </a:t>
            </a:r>
            <a:r>
              <a:rPr lang="fr-FR" dirty="0" err="1" smtClean="0"/>
              <a:t>effettuare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denominati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endParaRPr lang="fr-FR" dirty="0" smtClean="0"/>
          </a:p>
          <a:p>
            <a:pPr algn="just"/>
            <a:r>
              <a:rPr lang="fr-FR" dirty="0" smtClean="0"/>
              <a:t>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proposito</a:t>
            </a:r>
            <a:r>
              <a:rPr lang="fr-FR" dirty="0" smtClean="0"/>
              <a:t>, si veda l’</a:t>
            </a:r>
            <a:r>
              <a:rPr lang="fr-FR" dirty="0" err="1" smtClean="0"/>
              <a:t>esempio</a:t>
            </a:r>
            <a:r>
              <a:rPr lang="fr-FR" dirty="0" smtClean="0"/>
              <a:t> </a:t>
            </a:r>
            <a:r>
              <a:rPr lang="fr-FR" dirty="0" err="1" smtClean="0"/>
              <a:t>precedentemente</a:t>
            </a:r>
            <a:r>
              <a:rPr lang="fr-FR" dirty="0" smtClean="0"/>
              <a:t> </a:t>
            </a:r>
            <a:r>
              <a:rPr lang="fr-FR" dirty="0" err="1" smtClean="0"/>
              <a:t>illustrato</a:t>
            </a:r>
            <a:r>
              <a:rPr lang="fr-FR" dirty="0" smtClean="0"/>
              <a:t> </a:t>
            </a:r>
            <a:r>
              <a:rPr lang="fr-FR" dirty="0" err="1" smtClean="0"/>
              <a:t>dell’importatore</a:t>
            </a:r>
            <a:r>
              <a:rPr lang="fr-FR" dirty="0" smtClean="0"/>
              <a:t> e </a:t>
            </a:r>
            <a:r>
              <a:rPr lang="fr-FR" dirty="0" err="1" smtClean="0"/>
              <a:t>dell’esporatore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devono</a:t>
            </a:r>
            <a:r>
              <a:rPr lang="fr-FR" dirty="0" smtClean="0"/>
              <a:t>, </a:t>
            </a:r>
            <a:r>
              <a:rPr lang="fr-FR" dirty="0" err="1" smtClean="0"/>
              <a:t>rispettivamente</a:t>
            </a:r>
            <a:r>
              <a:rPr lang="fr-FR" dirty="0" smtClean="0"/>
              <a:t>, </a:t>
            </a:r>
            <a:r>
              <a:rPr lang="fr-FR" dirty="0" err="1" smtClean="0"/>
              <a:t>pagare</a:t>
            </a:r>
            <a:r>
              <a:rPr lang="fr-FR" dirty="0" smtClean="0"/>
              <a:t> e </a:t>
            </a:r>
            <a:r>
              <a:rPr lang="fr-FR" dirty="0" err="1" smtClean="0"/>
              <a:t>ricevere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somma di euro fra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endParaRPr lang="fr-FR" dirty="0" smtClean="0"/>
          </a:p>
          <a:p>
            <a:pPr algn="just"/>
            <a:r>
              <a:rPr lang="fr-FR" dirty="0" err="1" smtClean="0"/>
              <a:t>Questa</a:t>
            </a:r>
            <a:r>
              <a:rPr lang="fr-FR" dirty="0" smtClean="0"/>
              <a:t>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b="1" dirty="0" err="1" smtClean="0"/>
              <a:t>posizione</a:t>
            </a:r>
            <a:r>
              <a:rPr lang="fr-FR" b="1" dirty="0" smtClean="0"/>
              <a:t> </a:t>
            </a:r>
            <a:r>
              <a:rPr lang="fr-FR" b="1" dirty="0" err="1" smtClean="0"/>
              <a:t>aperta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rende </a:t>
            </a:r>
            <a:r>
              <a:rPr lang="fr-FR" dirty="0" err="1" smtClean="0"/>
              <a:t>aleatoria</a:t>
            </a:r>
            <a:r>
              <a:rPr lang="fr-FR" dirty="0" smtClean="0"/>
              <a:t> la </a:t>
            </a:r>
            <a:r>
              <a:rPr lang="fr-FR" dirty="0" err="1" smtClean="0"/>
              <a:t>quantità</a:t>
            </a:r>
            <a:r>
              <a:rPr lang="fr-FR" dirty="0" smtClean="0"/>
              <a:t> di </a:t>
            </a:r>
            <a:r>
              <a:rPr lang="fr-FR" dirty="0" err="1" smtClean="0"/>
              <a:t>denaro</a:t>
            </a:r>
            <a:r>
              <a:rPr lang="fr-FR" dirty="0" smtClean="0"/>
              <a:t> (in </a:t>
            </a:r>
            <a:r>
              <a:rPr lang="fr-FR" dirty="0" err="1" smtClean="0"/>
              <a:t>dollari</a:t>
            </a:r>
            <a:r>
              <a:rPr lang="fr-FR" dirty="0" smtClean="0"/>
              <a:t>) da </a:t>
            </a:r>
            <a:r>
              <a:rPr lang="fr-FR" dirty="0" err="1" smtClean="0"/>
              <a:t>pagare</a:t>
            </a:r>
            <a:r>
              <a:rPr lang="fr-FR" dirty="0" smtClean="0"/>
              <a:t> o da  </a:t>
            </a:r>
            <a:r>
              <a:rPr lang="fr-FR" dirty="0" err="1" smtClean="0"/>
              <a:t>ricevere</a:t>
            </a:r>
            <a:endParaRPr lang="fr-FR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arbitraggio</a:t>
            </a:r>
            <a:r>
              <a:rPr lang="fr-FR" dirty="0" smtClean="0"/>
              <a:t> non comporta </a:t>
            </a:r>
            <a:r>
              <a:rPr lang="fr-FR" dirty="0" err="1" smtClean="0"/>
              <a:t>rischio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perché l’</a:t>
            </a:r>
            <a:r>
              <a:rPr lang="fr-FR" dirty="0" err="1" smtClean="0"/>
              <a:t>acquisto</a:t>
            </a:r>
            <a:r>
              <a:rPr lang="fr-FR" dirty="0" smtClean="0"/>
              <a:t> e la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avviene</a:t>
            </a:r>
            <a:r>
              <a:rPr lang="fr-FR" dirty="0" smtClean="0"/>
              <a:t> </a:t>
            </a:r>
            <a:r>
              <a:rPr lang="fr-FR" b="1" dirty="0" err="1" smtClean="0"/>
              <a:t>simultaneamente</a:t>
            </a:r>
            <a:r>
              <a:rPr lang="fr-FR" dirty="0" smtClean="0"/>
              <a:t> in due </a:t>
            </a:r>
            <a:r>
              <a:rPr lang="fr-FR" dirty="0" err="1" smtClean="0"/>
              <a:t>piazze</a:t>
            </a:r>
            <a:r>
              <a:rPr lang="fr-FR" dirty="0" smtClean="0"/>
              <a:t> diverse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34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Oltre</a:t>
            </a:r>
            <a:r>
              <a:rPr lang="fr-FR" dirty="0" smtClean="0"/>
              <a:t> </a:t>
            </a:r>
            <a:r>
              <a:rPr lang="fr-FR" b="1" dirty="0" err="1" smtClean="0"/>
              <a:t>all’esposizione</a:t>
            </a:r>
            <a:r>
              <a:rPr lang="fr-FR" b="1" dirty="0" smtClean="0"/>
              <a:t> al </a:t>
            </a:r>
            <a:r>
              <a:rPr lang="fr-FR" b="1" dirty="0" err="1" smtClean="0"/>
              <a:t>rischio</a:t>
            </a:r>
            <a:r>
              <a:rPr lang="fr-FR" b="1" dirty="0" smtClean="0"/>
              <a:t> di </a:t>
            </a:r>
            <a:r>
              <a:rPr lang="fr-FR" b="1" dirty="0" err="1" smtClean="0"/>
              <a:t>transazione</a:t>
            </a:r>
            <a:r>
              <a:rPr lang="fr-FR" dirty="0" smtClean="0"/>
              <a:t> (</a:t>
            </a:r>
            <a:r>
              <a:rPr lang="fr-FR" dirty="0" err="1" smtClean="0"/>
              <a:t>valore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da </a:t>
            </a:r>
            <a:r>
              <a:rPr lang="fr-FR" dirty="0" err="1" smtClean="0"/>
              <a:t>ricevere</a:t>
            </a:r>
            <a:r>
              <a:rPr lang="fr-FR" dirty="0" smtClean="0"/>
              <a:t> o </a:t>
            </a:r>
            <a:r>
              <a:rPr lang="fr-FR" dirty="0" err="1" smtClean="0"/>
              <a:t>effettuare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) vi è </a:t>
            </a:r>
            <a:r>
              <a:rPr lang="fr-FR" b="1" dirty="0" smtClean="0"/>
              <a:t>l’</a:t>
            </a:r>
            <a:r>
              <a:rPr lang="fr-FR" b="1" dirty="0" err="1" smtClean="0"/>
              <a:t>esposizione</a:t>
            </a:r>
            <a:r>
              <a:rPr lang="fr-FR" b="1" dirty="0" smtClean="0"/>
              <a:t> al </a:t>
            </a:r>
            <a:r>
              <a:rPr lang="fr-FR" b="1" dirty="0" err="1" smtClean="0"/>
              <a:t>rischio</a:t>
            </a:r>
            <a:r>
              <a:rPr lang="fr-FR" b="1" dirty="0" smtClean="0"/>
              <a:t> da </a:t>
            </a:r>
            <a:r>
              <a:rPr lang="fr-FR" b="1" dirty="0" err="1" smtClean="0"/>
              <a:t>trasferimento</a:t>
            </a:r>
            <a:r>
              <a:rPr lang="fr-FR" b="1" dirty="0" smtClean="0"/>
              <a:t> o </a:t>
            </a:r>
            <a:r>
              <a:rPr lang="fr-FR" b="1" dirty="0" err="1" smtClean="0"/>
              <a:t>contabile</a:t>
            </a:r>
            <a:r>
              <a:rPr lang="fr-FR" b="1" dirty="0" smtClean="0"/>
              <a:t> 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la </a:t>
            </a:r>
            <a:r>
              <a:rPr lang="fr-FR" dirty="0" err="1" smtClean="0"/>
              <a:t>necessità</a:t>
            </a:r>
            <a:r>
              <a:rPr lang="fr-FR" dirty="0" smtClean="0"/>
              <a:t> di </a:t>
            </a:r>
            <a:r>
              <a:rPr lang="fr-FR" dirty="0" err="1" smtClean="0"/>
              <a:t>valutare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detenute</a:t>
            </a:r>
            <a:r>
              <a:rPr lang="fr-FR" dirty="0" smtClean="0"/>
              <a:t> </a:t>
            </a:r>
            <a:r>
              <a:rPr lang="fr-FR" dirty="0" err="1" smtClean="0"/>
              <a:t>all’estero</a:t>
            </a:r>
            <a:r>
              <a:rPr lang="fr-FR" dirty="0" smtClean="0"/>
              <a:t> da </a:t>
            </a:r>
            <a:r>
              <a:rPr lang="fr-FR" dirty="0" err="1" smtClean="0"/>
              <a:t>includere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bilancio</a:t>
            </a:r>
            <a:r>
              <a:rPr lang="fr-FR" dirty="0" smtClean="0"/>
              <a:t> </a:t>
            </a:r>
            <a:r>
              <a:rPr lang="fr-FR" dirty="0" err="1" smtClean="0"/>
              <a:t>societario</a:t>
            </a:r>
            <a:r>
              <a:rPr lang="fr-FR" dirty="0" smtClean="0"/>
              <a:t> </a:t>
            </a:r>
            <a:r>
              <a:rPr lang="fr-FR" dirty="0" err="1" smtClean="0"/>
              <a:t>consolidato</a:t>
            </a:r>
            <a:r>
              <a:rPr lang="fr-FR" dirty="0" smtClean="0"/>
              <a:t> o di </a:t>
            </a:r>
            <a:r>
              <a:rPr lang="fr-FR" dirty="0" err="1" smtClean="0"/>
              <a:t>stimare</a:t>
            </a:r>
            <a:r>
              <a:rPr lang="fr-FR" dirty="0" smtClean="0"/>
              <a:t>,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, la </a:t>
            </a:r>
            <a:r>
              <a:rPr lang="fr-FR" dirty="0" err="1" smtClean="0"/>
              <a:t>profittabilità</a:t>
            </a:r>
            <a:r>
              <a:rPr lang="fr-FR" dirty="0" smtClean="0"/>
              <a:t> </a:t>
            </a:r>
            <a:r>
              <a:rPr lang="fr-FR" dirty="0" err="1" smtClean="0"/>
              <a:t>futura</a:t>
            </a:r>
            <a:r>
              <a:rPr lang="fr-FR" dirty="0" smtClean="0"/>
              <a:t> </a:t>
            </a:r>
            <a:r>
              <a:rPr lang="fr-FR" dirty="0" err="1" smtClean="0"/>
              <a:t>dell’impresa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13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/>
              <a:t>Copertura</a:t>
            </a:r>
            <a:r>
              <a:rPr lang="fr-FR" dirty="0"/>
              <a:t> </a:t>
            </a:r>
            <a:r>
              <a:rPr lang="fr-FR" dirty="0" smtClean="0"/>
              <a:t>o </a:t>
            </a:r>
            <a:r>
              <a:rPr lang="fr-FR" b="1" dirty="0" err="1" smtClean="0"/>
              <a:t>copertura</a:t>
            </a:r>
            <a:r>
              <a:rPr lang="fr-FR" b="1" dirty="0" smtClean="0"/>
              <a:t> di </a:t>
            </a:r>
            <a:r>
              <a:rPr lang="fr-FR" b="1" dirty="0" err="1" smtClean="0"/>
              <a:t>una</a:t>
            </a:r>
            <a:r>
              <a:rPr lang="fr-FR" b="1" dirty="0" smtClean="0"/>
              <a:t> </a:t>
            </a:r>
            <a:r>
              <a:rPr lang="fr-FR" b="1" dirty="0" err="1" smtClean="0"/>
              <a:t>posizione</a:t>
            </a:r>
            <a:r>
              <a:rPr lang="fr-FR" b="1" dirty="0" smtClean="0"/>
              <a:t> </a:t>
            </a:r>
            <a:r>
              <a:rPr lang="fr-FR" b="1" dirty="0" err="1" smtClean="0"/>
              <a:t>aperta</a:t>
            </a:r>
            <a:r>
              <a:rPr lang="fr-FR" dirty="0" smtClean="0"/>
              <a:t>. </a:t>
            </a:r>
            <a:r>
              <a:rPr lang="fr-FR" dirty="0" err="1" smtClean="0"/>
              <a:t>Eliminazione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rischio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.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l’</a:t>
            </a:r>
            <a:r>
              <a:rPr lang="fr-FR" dirty="0" err="1" smtClean="0"/>
              <a:t>esempio</a:t>
            </a:r>
            <a:r>
              <a:rPr lang="fr-FR" dirty="0" smtClean="0"/>
              <a:t> </a:t>
            </a:r>
            <a:r>
              <a:rPr lang="fr-FR" dirty="0" err="1" smtClean="0"/>
              <a:t>dell’importatore</a:t>
            </a:r>
            <a:r>
              <a:rPr lang="fr-FR" dirty="0" smtClean="0"/>
              <a:t>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trova</a:t>
            </a:r>
            <a:r>
              <a:rPr lang="fr-FR" dirty="0" smtClean="0"/>
              <a:t> </a:t>
            </a:r>
            <a:r>
              <a:rPr lang="fr-FR" dirty="0" err="1" smtClean="0"/>
              <a:t>conveniente</a:t>
            </a:r>
            <a:r>
              <a:rPr lang="fr-FR" dirty="0" smtClean="0"/>
              <a:t> </a:t>
            </a:r>
            <a:r>
              <a:rPr lang="fr-FR" dirty="0" err="1" smtClean="0"/>
              <a:t>investire</a:t>
            </a:r>
            <a:r>
              <a:rPr lang="fr-FR" dirty="0" smtClean="0"/>
              <a:t> 100$,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riscuotere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interessi</a:t>
            </a:r>
            <a:r>
              <a:rPr lang="fr-FR" dirty="0" smtClean="0"/>
              <a:t> e </a:t>
            </a:r>
            <a:r>
              <a:rPr lang="fr-FR" dirty="0" err="1" smtClean="0"/>
              <a:t>liquidare</a:t>
            </a:r>
            <a:r>
              <a:rPr lang="fr-FR" dirty="0" smtClean="0"/>
              <a:t> il </a:t>
            </a:r>
            <a:r>
              <a:rPr lang="fr-FR" dirty="0" err="1" smtClean="0"/>
              <a:t>debito</a:t>
            </a:r>
            <a:r>
              <a:rPr lang="fr-FR" dirty="0" smtClean="0"/>
              <a:t> di 100euro, </a:t>
            </a:r>
            <a:r>
              <a:rPr lang="fr-FR" dirty="0" err="1" smtClean="0"/>
              <a:t>ossia</a:t>
            </a:r>
            <a:r>
              <a:rPr lang="fr-FR" dirty="0" smtClean="0"/>
              <a:t> 200$ </a:t>
            </a:r>
            <a:r>
              <a:rPr lang="fr-FR" dirty="0" err="1" smtClean="0"/>
              <a:t>ricorrendo</a:t>
            </a:r>
            <a:r>
              <a:rPr lang="fr-FR" dirty="0" smtClean="0"/>
              <a:t> al </a:t>
            </a:r>
            <a:r>
              <a:rPr lang="fr-FR" dirty="0" err="1" smtClean="0"/>
              <a:t>mercato</a:t>
            </a:r>
            <a:r>
              <a:rPr lang="fr-FR" dirty="0" smtClean="0"/>
              <a:t> a termine</a:t>
            </a:r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esportatore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coprirsi</a:t>
            </a:r>
            <a:r>
              <a:rPr lang="fr-FR" dirty="0" smtClean="0"/>
              <a:t> dal </a:t>
            </a:r>
            <a:r>
              <a:rPr lang="fr-FR" dirty="0" err="1" smtClean="0"/>
              <a:t>rischio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pure </a:t>
            </a:r>
            <a:r>
              <a:rPr lang="fr-FR" dirty="0" err="1" smtClean="0"/>
              <a:t>attraverso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r>
              <a:rPr lang="fr-FR" dirty="0" smtClean="0"/>
              <a:t> delle </a:t>
            </a:r>
            <a:r>
              <a:rPr lang="fr-FR" dirty="0" err="1" smtClean="0"/>
              <a:t>opzioni</a:t>
            </a:r>
            <a:endParaRPr lang="fr-FR" dirty="0" smtClean="0"/>
          </a:p>
          <a:p>
            <a:pPr algn="just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10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nostro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l’</a:t>
                </a:r>
                <a:r>
                  <a:rPr lang="fr-FR" dirty="0" err="1" smtClean="0"/>
                  <a:t>esportatore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un’opzione</a:t>
                </a:r>
                <a:r>
                  <a:rPr lang="fr-FR" dirty="0" smtClean="0"/>
                  <a:t> call per 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al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diciamo</a:t>
                </a:r>
                <a:r>
                  <a:rPr lang="fr-FR" dirty="0" smtClean="0"/>
                  <a:t>, di 2$=1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pagando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premio</a:t>
                </a:r>
                <a:r>
                  <a:rPr lang="fr-FR" dirty="0" smtClean="0"/>
                  <a:t> dell’1%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richiesto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0.01x200$. Il </a:t>
                </a:r>
                <a:r>
                  <a:rPr lang="fr-FR" dirty="0" err="1" smtClean="0"/>
                  <a:t>premio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2$. Se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5$=1euro, l’</a:t>
                </a:r>
                <a:r>
                  <a:rPr lang="fr-FR" dirty="0" err="1" smtClean="0"/>
                  <a:t>importatore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esercita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opzione</a:t>
                </a:r>
                <a:r>
                  <a:rPr lang="fr-FR" dirty="0" smtClean="0"/>
                  <a:t>, in quanto </a:t>
                </a:r>
                <a:r>
                  <a:rPr lang="fr-FR" dirty="0" err="1" smtClean="0"/>
                  <a:t>questa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esborso</a:t>
                </a:r>
                <a:r>
                  <a:rPr lang="fr-FR" dirty="0" smtClean="0"/>
                  <a:t> di 200$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di 500$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spot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0.5$=1euro,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esercita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opzione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versamento</a:t>
                </a:r>
                <a:r>
                  <a:rPr lang="fr-FR" dirty="0" smtClean="0"/>
                  <a:t> di 200$) ma si </a:t>
                </a:r>
                <a:r>
                  <a:rPr lang="fr-FR" dirty="0" err="1" smtClean="0"/>
                  <a:t>rivolge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spot (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 un </a:t>
                </a:r>
                <a:r>
                  <a:rPr lang="fr-FR" dirty="0" err="1" smtClean="0"/>
                  <a:t>esborso</a:t>
                </a:r>
                <a:r>
                  <a:rPr lang="fr-FR" dirty="0" smtClean="0"/>
                  <a:t> di 50$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712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In un </a:t>
            </a:r>
            <a:r>
              <a:rPr lang="fr-FR" dirty="0" err="1" smtClean="0"/>
              <a:t>mondo</a:t>
            </a:r>
            <a:r>
              <a:rPr lang="fr-FR" dirty="0" smtClean="0"/>
              <a:t> </a:t>
            </a:r>
            <a:r>
              <a:rPr lang="fr-FR" dirty="0" err="1" smtClean="0"/>
              <a:t>caratterizzato</a:t>
            </a:r>
            <a:r>
              <a:rPr lang="fr-FR" dirty="0" smtClean="0"/>
              <a:t> da </a:t>
            </a:r>
            <a:r>
              <a:rPr lang="fr-FR" dirty="0" err="1" smtClean="0"/>
              <a:t>incertezza</a:t>
            </a:r>
            <a:r>
              <a:rPr lang="fr-FR" dirty="0" smtClean="0"/>
              <a:t> dei </a:t>
            </a:r>
            <a:r>
              <a:rPr lang="fr-FR" dirty="0" err="1" smtClean="0"/>
              <a:t>cambi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frenano</a:t>
            </a:r>
            <a:r>
              <a:rPr lang="fr-FR" dirty="0" smtClean="0"/>
              <a:t> il </a:t>
            </a:r>
            <a:r>
              <a:rPr lang="fr-FR" dirty="0" err="1" smtClean="0"/>
              <a:t>commercio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creazione</a:t>
            </a:r>
            <a:r>
              <a:rPr lang="fr-FR" dirty="0" smtClean="0"/>
              <a:t> di </a:t>
            </a:r>
            <a:r>
              <a:rPr lang="fr-FR" dirty="0" err="1" smtClean="0"/>
              <a:t>ricchezza</a:t>
            </a:r>
            <a:r>
              <a:rPr lang="fr-FR" dirty="0" smtClean="0"/>
              <a:t>, le </a:t>
            </a:r>
            <a:r>
              <a:rPr lang="fr-FR" dirty="0" err="1" smtClean="0"/>
              <a:t>operazioni</a:t>
            </a:r>
            <a:r>
              <a:rPr lang="fr-FR" dirty="0" smtClean="0"/>
              <a:t> di </a:t>
            </a:r>
            <a:r>
              <a:rPr lang="fr-FR" dirty="0" err="1" smtClean="0"/>
              <a:t>copertura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fluidificano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scambi</a:t>
            </a:r>
            <a:endParaRPr lang="fr-FR" dirty="0" smtClean="0"/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 le </a:t>
            </a:r>
            <a:r>
              <a:rPr lang="fr-FR" dirty="0" err="1" smtClean="0"/>
              <a:t>imprese</a:t>
            </a:r>
            <a:r>
              <a:rPr lang="fr-FR" dirty="0" smtClean="0"/>
              <a:t> e la banche </a:t>
            </a:r>
            <a:r>
              <a:rPr lang="fr-FR" dirty="0" err="1" smtClean="0"/>
              <a:t>coprono</a:t>
            </a:r>
            <a:r>
              <a:rPr lang="fr-FR" dirty="0" smtClean="0"/>
              <a:t> </a:t>
            </a:r>
            <a:r>
              <a:rPr lang="fr-FR" dirty="0" err="1" smtClean="0"/>
              <a:t>soltanto</a:t>
            </a:r>
            <a:r>
              <a:rPr lang="fr-FR" dirty="0" smtClean="0"/>
              <a:t> la </a:t>
            </a:r>
            <a:r>
              <a:rPr lang="fr-FR" dirty="0" err="1" smtClean="0"/>
              <a:t>propria</a:t>
            </a:r>
            <a:r>
              <a:rPr lang="fr-FR" dirty="0" smtClean="0"/>
              <a:t> </a:t>
            </a:r>
            <a:r>
              <a:rPr lang="fr-FR" dirty="0" err="1" smtClean="0"/>
              <a:t>posizione</a:t>
            </a:r>
            <a:r>
              <a:rPr lang="fr-FR" dirty="0" smtClean="0"/>
              <a:t> </a:t>
            </a:r>
            <a:r>
              <a:rPr lang="fr-FR" dirty="0" err="1" smtClean="0"/>
              <a:t>aperta</a:t>
            </a:r>
            <a:r>
              <a:rPr lang="fr-FR" dirty="0" smtClean="0"/>
              <a:t> </a:t>
            </a:r>
            <a:r>
              <a:rPr lang="fr-FR" dirty="0" err="1" smtClean="0"/>
              <a:t>netta</a:t>
            </a:r>
            <a:endParaRPr lang="fr-FR" dirty="0" smtClean="0"/>
          </a:p>
          <a:p>
            <a:pPr algn="just"/>
            <a:r>
              <a:rPr lang="fr-FR" dirty="0" err="1" smtClean="0"/>
              <a:t>Ruolo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intermediari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per </a:t>
            </a:r>
            <a:r>
              <a:rPr lang="fr-FR" dirty="0" err="1" smtClean="0"/>
              <a:t>mettere</a:t>
            </a:r>
            <a:r>
              <a:rPr lang="fr-FR" dirty="0" smtClean="0"/>
              <a:t> in </a:t>
            </a:r>
            <a:r>
              <a:rPr lang="fr-FR" dirty="0" err="1" smtClean="0"/>
              <a:t>relazione</a:t>
            </a:r>
            <a:r>
              <a:rPr lang="fr-FR" dirty="0" smtClean="0"/>
              <a:t> banche con diverse </a:t>
            </a:r>
            <a:r>
              <a:rPr lang="fr-FR" dirty="0" err="1" smtClean="0"/>
              <a:t>posizioni</a:t>
            </a:r>
            <a:r>
              <a:rPr lang="fr-FR" dirty="0" smtClean="0"/>
              <a:t> nette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8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Le banche USA con </a:t>
            </a:r>
            <a:r>
              <a:rPr lang="fr-FR" dirty="0" err="1" smtClean="0"/>
              <a:t>eccesso</a:t>
            </a:r>
            <a:r>
              <a:rPr lang="fr-FR" dirty="0" smtClean="0"/>
              <a:t> di euro li </a:t>
            </a:r>
            <a:r>
              <a:rPr lang="fr-FR" dirty="0" err="1" smtClean="0"/>
              <a:t>venderanno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banche USA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euro </a:t>
            </a:r>
            <a:r>
              <a:rPr lang="fr-FR" dirty="0" err="1" smtClean="0"/>
              <a:t>insufficienti</a:t>
            </a:r>
            <a:r>
              <a:rPr lang="fr-FR" dirty="0" smtClean="0"/>
              <a:t> a </a:t>
            </a:r>
            <a:r>
              <a:rPr lang="fr-FR" dirty="0" err="1" smtClean="0"/>
              <a:t>soddisfare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dei </a:t>
            </a:r>
            <a:r>
              <a:rPr lang="fr-FR" dirty="0" err="1" smtClean="0"/>
              <a:t>propri</a:t>
            </a:r>
            <a:r>
              <a:rPr lang="fr-FR" dirty="0" smtClean="0"/>
              <a:t> </a:t>
            </a:r>
            <a:r>
              <a:rPr lang="fr-FR" dirty="0" err="1" smtClean="0"/>
              <a:t>clienti</a:t>
            </a:r>
            <a:r>
              <a:rPr lang="fr-FR" dirty="0" smtClean="0"/>
              <a:t> (con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b="1" dirty="0" err="1" smtClean="0"/>
              <a:t>intermediari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Se la </a:t>
            </a:r>
            <a:r>
              <a:rPr lang="fr-FR" dirty="0" err="1" smtClean="0"/>
              <a:t>domanda</a:t>
            </a:r>
            <a:r>
              <a:rPr lang="fr-FR" dirty="0" smtClean="0"/>
              <a:t> totale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straniera</a:t>
            </a:r>
            <a:r>
              <a:rPr lang="fr-FR" dirty="0" smtClean="0"/>
              <a:t> (euro) </a:t>
            </a:r>
            <a:r>
              <a:rPr lang="fr-FR" dirty="0" err="1" smtClean="0"/>
              <a:t>eccede</a:t>
            </a:r>
            <a:r>
              <a:rPr lang="fr-FR" dirty="0" smtClean="0"/>
              <a:t> i </a:t>
            </a:r>
            <a:r>
              <a:rPr lang="fr-FR" dirty="0" err="1" smtClean="0"/>
              <a:t>ricavi</a:t>
            </a:r>
            <a:r>
              <a:rPr lang="fr-FR" dirty="0" smtClean="0"/>
              <a:t> </a:t>
            </a:r>
            <a:r>
              <a:rPr lang="fr-FR" dirty="0" err="1" smtClean="0"/>
              <a:t>totali</a:t>
            </a:r>
            <a:r>
              <a:rPr lang="fr-FR" dirty="0" smtClean="0"/>
              <a:t> di euro </a:t>
            </a:r>
            <a:r>
              <a:rPr lang="fr-FR" dirty="0" err="1" smtClean="0"/>
              <a:t>allora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Se i </a:t>
            </a:r>
            <a:r>
              <a:rPr lang="fr-FR" dirty="0" err="1" smtClean="0"/>
              <a:t>tassi</a:t>
            </a:r>
            <a:r>
              <a:rPr lang="fr-FR" dirty="0" smtClean="0"/>
              <a:t> sono </a:t>
            </a:r>
            <a:r>
              <a:rPr lang="fr-FR" dirty="0" err="1" smtClean="0"/>
              <a:t>flessibili</a:t>
            </a:r>
            <a:r>
              <a:rPr lang="fr-FR" dirty="0" smtClean="0"/>
              <a:t>, </a:t>
            </a:r>
            <a:r>
              <a:rPr lang="fr-FR" dirty="0" err="1" smtClean="0"/>
              <a:t>essi</a:t>
            </a:r>
            <a:r>
              <a:rPr lang="fr-FR" dirty="0" smtClean="0"/>
              <a:t> si </a:t>
            </a:r>
            <a:r>
              <a:rPr lang="fr-FR" dirty="0" err="1" smtClean="0"/>
              <a:t>aggiustano</a:t>
            </a:r>
            <a:r>
              <a:rPr lang="fr-FR" dirty="0" smtClean="0"/>
              <a:t> per </a:t>
            </a:r>
            <a:r>
              <a:rPr lang="fr-FR" dirty="0" err="1" smtClean="0"/>
              <a:t>riequilibrare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con l’</a:t>
            </a:r>
            <a:r>
              <a:rPr lang="fr-FR" dirty="0" err="1" smtClean="0"/>
              <a:t>offerta</a:t>
            </a:r>
            <a:endParaRPr lang="fr-FR" dirty="0" smtClean="0"/>
          </a:p>
          <a:p>
            <a:pPr algn="just"/>
            <a:r>
              <a:rPr lang="fr-FR" dirty="0" smtClean="0"/>
              <a:t>Se i </a:t>
            </a:r>
            <a:r>
              <a:rPr lang="fr-FR" dirty="0" err="1" smtClean="0"/>
              <a:t>tassi</a:t>
            </a:r>
            <a:r>
              <a:rPr lang="fr-FR" dirty="0" smtClean="0"/>
              <a:t> sono </a:t>
            </a:r>
            <a:r>
              <a:rPr lang="fr-FR" dirty="0" err="1" smtClean="0"/>
              <a:t>fissi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le banche </a:t>
            </a:r>
            <a:r>
              <a:rPr lang="fr-FR" dirty="0" err="1" smtClean="0"/>
              <a:t>devono</a:t>
            </a:r>
            <a:r>
              <a:rPr lang="fr-FR" dirty="0" smtClean="0"/>
              <a:t> </a:t>
            </a:r>
            <a:r>
              <a:rPr lang="fr-FR" dirty="0" err="1" smtClean="0"/>
              <a:t>indebitarsi</a:t>
            </a:r>
            <a:r>
              <a:rPr lang="fr-FR" dirty="0" smtClean="0"/>
              <a:t> con la </a:t>
            </a:r>
            <a:r>
              <a:rPr lang="fr-FR" dirty="0" err="1" smtClean="0"/>
              <a:t>Banca</a:t>
            </a:r>
            <a:r>
              <a:rPr lang="fr-FR" dirty="0" smtClean="0"/>
              <a:t> Centrale  e </a:t>
            </a:r>
            <a:r>
              <a:rPr lang="fr-FR" dirty="0" err="1" smtClean="0"/>
              <a:t>chiederle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(euro)</a:t>
            </a:r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Banca</a:t>
            </a:r>
            <a:r>
              <a:rPr lang="fr-FR" dirty="0" smtClean="0"/>
              <a:t> Centrale è </a:t>
            </a:r>
            <a:r>
              <a:rPr lang="fr-FR" b="1" dirty="0" err="1" smtClean="0"/>
              <a:t>prestatore</a:t>
            </a:r>
            <a:r>
              <a:rPr lang="fr-FR" b="1" dirty="0" smtClean="0"/>
              <a:t> di </a:t>
            </a:r>
            <a:r>
              <a:rPr lang="fr-FR" b="1" dirty="0" err="1" smtClean="0"/>
              <a:t>ultima</a:t>
            </a:r>
            <a:r>
              <a:rPr lang="fr-FR" b="1" dirty="0" smtClean="0"/>
              <a:t> </a:t>
            </a:r>
            <a:r>
              <a:rPr lang="fr-FR" b="1" dirty="0" err="1" smtClean="0"/>
              <a:t>istanza</a:t>
            </a:r>
            <a:r>
              <a:rPr lang="fr-FR" dirty="0" smtClean="0"/>
              <a:t> e </a:t>
            </a:r>
            <a:r>
              <a:rPr lang="fr-FR" dirty="0" err="1" smtClean="0"/>
              <a:t>attinge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sue </a:t>
            </a:r>
            <a:r>
              <a:rPr lang="fr-FR" dirty="0" err="1" smtClean="0"/>
              <a:t>riserve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diminuiscono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82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b="1" dirty="0" err="1" smtClean="0"/>
                  <a:t>Speculazione</a:t>
                </a:r>
                <a:r>
                  <a:rPr lang="fr-FR" dirty="0" smtClean="0"/>
                  <a:t>. Contrario delle </a:t>
                </a:r>
                <a:r>
                  <a:rPr lang="fr-FR" dirty="0" err="1" smtClean="0"/>
                  <a:t>operazioni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copertura</a:t>
                </a:r>
                <a:r>
                  <a:rPr lang="fr-FR" dirty="0" smtClean="0"/>
                  <a:t>. Si </a:t>
                </a:r>
                <a:r>
                  <a:rPr lang="fr-FR" dirty="0" err="1" smtClean="0"/>
                  <a:t>cerca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«</a:t>
                </a:r>
                <a:r>
                  <a:rPr lang="fr-FR" dirty="0" err="1" smtClean="0"/>
                  <a:t>scommetttendo</a:t>
                </a:r>
                <a:r>
                  <a:rPr lang="fr-FR" dirty="0" smtClean="0"/>
                  <a:t>» su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evoluzione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endParaRPr lang="fr-FR" dirty="0" smtClean="0"/>
              </a:p>
              <a:p>
                <a:pPr algn="just"/>
                <a:r>
                  <a:rPr lang="fr-FR" b="1" dirty="0" err="1" smtClean="0"/>
                  <a:t>Speculazione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nel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mercato</a:t>
                </a:r>
                <a:r>
                  <a:rPr lang="fr-FR" b="1" dirty="0" smtClean="0"/>
                  <a:t> a </a:t>
                </a:r>
                <a:r>
                  <a:rPr lang="fr-FR" b="1" dirty="0" err="1" smtClean="0"/>
                  <a:t>pronti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/>
                  <a:t>o</a:t>
                </a:r>
                <a:r>
                  <a:rPr lang="fr-FR" dirty="0" err="1" smtClean="0"/>
                  <a:t>ggi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1$=1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anticipo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5$=1euro.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compro</a:t>
                </a:r>
                <a:r>
                  <a:rPr lang="fr-FR" dirty="0" smtClean="0"/>
                  <a:t> </a:t>
                </a:r>
                <a:r>
                  <a:rPr lang="fr-FR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mi </a:t>
                </a:r>
                <a:r>
                  <a:rPr lang="fr-FR" dirty="0" err="1" smtClean="0"/>
                  <a:t>costano</a:t>
                </a:r>
                <a:r>
                  <a:rPr lang="fr-FR" dirty="0" smtClean="0"/>
                  <a:t> 100$), li </a:t>
                </a:r>
                <a:r>
                  <a:rPr lang="fr-FR" dirty="0" err="1" smtClean="0"/>
                  <a:t>investo</a:t>
                </a:r>
                <a:r>
                  <a:rPr lang="fr-FR" dirty="0" smtClean="0"/>
                  <a:t> in Europa (</a:t>
                </a:r>
                <a:r>
                  <a:rPr lang="fr-FR" dirty="0" err="1" smtClean="0"/>
                  <a:t>ricevo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interessi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supporre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nulli</a:t>
                </a:r>
                <a:r>
                  <a:rPr lang="fr-FR" dirty="0" smtClean="0"/>
                  <a:t>) 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tali</a:t>
                </a:r>
                <a:r>
                  <a:rPr lang="fr-FR" dirty="0" smtClean="0"/>
                  <a:t> euro </a:t>
                </a:r>
                <a:r>
                  <a:rPr lang="fr-FR" dirty="0" err="1" smtClean="0"/>
                  <a:t>acquistando</a:t>
                </a:r>
                <a:r>
                  <a:rPr lang="fr-FR" dirty="0" smtClean="0"/>
                  <a:t> 500$. Il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di 400$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0.5$=1euro,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intasco</a:t>
                </a:r>
                <a:r>
                  <a:rPr lang="fr-FR" dirty="0" smtClean="0"/>
                  <a:t> solo 50$ e ne </a:t>
                </a:r>
                <a:r>
                  <a:rPr lang="fr-FR" dirty="0" err="1" smtClean="0"/>
                  <a:t>perdo</a:t>
                </a:r>
                <a:r>
                  <a:rPr lang="fr-FR" dirty="0" smtClean="0"/>
                  <a:t> 50</a:t>
                </a:r>
              </a:p>
              <a:p>
                <a:pPr algn="just"/>
                <a:r>
                  <a:rPr lang="fr-FR" dirty="0" err="1" smtClean="0"/>
                  <a:t>Analogamente</a:t>
                </a:r>
                <a:r>
                  <a:rPr lang="fr-FR" dirty="0" smtClean="0"/>
                  <a:t>, se si attende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0.5$=1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, si </a:t>
                </a:r>
                <a:r>
                  <a:rPr lang="fr-FR" dirty="0" err="1" smtClean="0"/>
                  <a:t>prende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prestito</a:t>
                </a:r>
                <a:r>
                  <a:rPr lang="fr-FR" dirty="0" smtClean="0"/>
                  <a:t> 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(su </a:t>
                </a:r>
                <a:r>
                  <a:rPr lang="fr-FR" dirty="0" err="1"/>
                  <a:t>cui</a:t>
                </a:r>
                <a:r>
                  <a:rPr lang="fr-FR" dirty="0"/>
                  <a:t> si pagano </a:t>
                </a:r>
                <a:r>
                  <a:rPr lang="fr-FR" dirty="0" err="1"/>
                  <a:t>gli</a:t>
                </a:r>
                <a:r>
                  <a:rPr lang="fr-FR" dirty="0"/>
                  <a:t> </a:t>
                </a:r>
                <a:r>
                  <a:rPr lang="fr-FR" dirty="0" err="1" smtClean="0"/>
                  <a:t>interessi</a:t>
                </a:r>
                <a:r>
                  <a:rPr lang="fr-FR" dirty="0" smtClean="0"/>
                  <a:t>) e si </a:t>
                </a:r>
                <a:r>
                  <a:rPr lang="fr-FR" dirty="0" err="1" smtClean="0"/>
                  <a:t>cambiano</a:t>
                </a:r>
                <a:r>
                  <a:rPr lang="fr-FR" dirty="0" smtClean="0"/>
                  <a:t> con 100$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investono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ottenendo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Domani</a:t>
                </a:r>
                <a:r>
                  <a:rPr lang="fr-FR" dirty="0" smtClean="0"/>
                  <a:t>, se il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0.5$=1euro, si </a:t>
                </a:r>
                <a:r>
                  <a:rPr lang="fr-FR" dirty="0" err="1" smtClean="0"/>
                  <a:t>cambiano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in euro per un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 di 200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, 100 dei </a:t>
                </a:r>
                <a:r>
                  <a:rPr lang="fr-FR" dirty="0" err="1" smtClean="0"/>
                  <a:t>quali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utilizzati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pagare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debito</a:t>
                </a:r>
                <a:r>
                  <a:rPr lang="fr-FR" dirty="0" smtClean="0"/>
                  <a:t>. </a:t>
                </a:r>
              </a:p>
              <a:p>
                <a:pPr algn="just"/>
                <a:r>
                  <a:rPr lang="fr-FR" dirty="0" smtClean="0"/>
                  <a:t>Se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domani</a:t>
                </a:r>
                <a:r>
                  <a:rPr lang="fr-FR" dirty="0" smtClean="0"/>
                  <a:t> fosse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: 5$=1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)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subirebbe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perdita</a:t>
                </a:r>
                <a:r>
                  <a:rPr lang="fr-FR" dirty="0" smtClean="0"/>
                  <a:t> in quanto </a:t>
                </a:r>
                <a:r>
                  <a:rPr lang="fr-FR" dirty="0" err="1" smtClean="0"/>
                  <a:t>otterebbe</a:t>
                </a:r>
                <a:r>
                  <a:rPr lang="fr-FR" dirty="0" smtClean="0"/>
                  <a:t> solo 20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391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err="1"/>
                  <a:t>Speculazione</a:t>
                </a:r>
                <a:r>
                  <a:rPr lang="fr-FR" b="1" dirty="0"/>
                  <a:t> </a:t>
                </a:r>
                <a:r>
                  <a:rPr lang="fr-FR" b="1" dirty="0" err="1"/>
                  <a:t>nel</a:t>
                </a:r>
                <a:r>
                  <a:rPr lang="fr-FR" b="1" dirty="0"/>
                  <a:t> </a:t>
                </a:r>
                <a:r>
                  <a:rPr lang="fr-FR" b="1" dirty="0" err="1"/>
                  <a:t>mercato</a:t>
                </a:r>
                <a:r>
                  <a:rPr lang="fr-FR" b="1" dirty="0"/>
                  <a:t> a </a:t>
                </a:r>
                <a:r>
                  <a:rPr lang="fr-FR" b="1" dirty="0" smtClean="0"/>
                  <a:t>termine</a:t>
                </a:r>
                <a:r>
                  <a:rPr lang="fr-FR" dirty="0" smtClean="0"/>
                  <a:t>. Se ci si </a:t>
                </a:r>
                <a:r>
                  <a:rPr lang="fr-FR" dirty="0" err="1" smtClean="0"/>
                  <a:t>aspetta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spot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1$=1euro 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è 0.5$=1euro,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sottoscrive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contratto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di euro a termine.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, se </a:t>
                </a:r>
                <a:r>
                  <a:rPr lang="fr-FR" dirty="0" err="1" smtClean="0"/>
                  <a:t>mobilito</a:t>
                </a:r>
                <a:r>
                  <a:rPr lang="fr-FR" dirty="0" smtClean="0"/>
                  <a:t> 100$,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comprare</a:t>
                </a:r>
                <a:r>
                  <a:rPr lang="fr-FR" dirty="0" smtClean="0"/>
                  <a:t> 200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convertirli</a:t>
                </a:r>
                <a:r>
                  <a:rPr lang="fr-FR" dirty="0" smtClean="0"/>
                  <a:t> in 200$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il </a:t>
                </a:r>
                <a:r>
                  <a:rPr lang="fr-FR" dirty="0" err="1"/>
                  <a:t>il</a:t>
                </a:r>
                <a:r>
                  <a:rPr lang="fr-FR" dirty="0"/>
                  <a:t> </a:t>
                </a:r>
                <a:r>
                  <a:rPr lang="fr-FR" dirty="0" err="1"/>
                  <a:t>tasso</a:t>
                </a:r>
                <a:r>
                  <a:rPr lang="fr-FR" dirty="0"/>
                  <a:t> a termine </a:t>
                </a:r>
                <a:r>
                  <a:rPr lang="fr-FR" dirty="0" err="1"/>
                  <a:t>oggi</a:t>
                </a:r>
                <a:r>
                  <a:rPr lang="fr-FR" dirty="0"/>
                  <a:t> è 2</a:t>
                </a:r>
                <a:r>
                  <a:rPr lang="fr-FR" dirty="0" smtClean="0"/>
                  <a:t>$=</a:t>
                </a:r>
                <a:r>
                  <a:rPr lang="fr-FR" dirty="0"/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allora</a:t>
                </a:r>
                <a:r>
                  <a:rPr lang="fr-FR" dirty="0"/>
                  <a:t> </a:t>
                </a:r>
                <a:r>
                  <a:rPr lang="fr-FR" dirty="0" smtClean="0"/>
                  <a:t>non si </a:t>
                </a:r>
                <a:r>
                  <a:rPr lang="fr-FR" dirty="0" err="1"/>
                  <a:t>sottoscrive</a:t>
                </a:r>
                <a:r>
                  <a:rPr lang="fr-FR" dirty="0"/>
                  <a:t> il </a:t>
                </a:r>
                <a:r>
                  <a:rPr lang="fr-FR" dirty="0" err="1"/>
                  <a:t>contratto</a:t>
                </a:r>
                <a:r>
                  <a:rPr lang="fr-FR" dirty="0"/>
                  <a:t> </a:t>
                </a:r>
                <a:r>
                  <a:rPr lang="fr-FR" dirty="0" smtClean="0"/>
                  <a:t>di 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di euro a </a:t>
                </a:r>
                <a:r>
                  <a:rPr lang="fr-FR" dirty="0"/>
                  <a:t>termine. </a:t>
                </a:r>
                <a:r>
                  <a:rPr lang="fr-FR" dirty="0" err="1"/>
                  <a:t>Infatti</a:t>
                </a:r>
                <a:r>
                  <a:rPr lang="fr-FR" dirty="0"/>
                  <a:t>, se </a:t>
                </a:r>
                <a:r>
                  <a:rPr lang="fr-FR" dirty="0" err="1"/>
                  <a:t>mobilito</a:t>
                </a:r>
                <a:r>
                  <a:rPr lang="fr-FR" dirty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100</a:t>
                </a:r>
                <a:r>
                  <a:rPr lang="fr-FR" dirty="0"/>
                  <a:t>$, fra </a:t>
                </a:r>
                <a:r>
                  <a:rPr lang="fr-FR" dirty="0" err="1"/>
                  <a:t>tre</a:t>
                </a:r>
                <a:r>
                  <a:rPr lang="fr-FR" dirty="0"/>
                  <a:t> </a:t>
                </a:r>
                <a:r>
                  <a:rPr lang="fr-FR" dirty="0" err="1"/>
                  <a:t>mesi</a:t>
                </a:r>
                <a:r>
                  <a:rPr lang="fr-FR" dirty="0"/>
                  <a:t> </a:t>
                </a:r>
                <a:r>
                  <a:rPr lang="fr-FR" dirty="0" err="1"/>
                  <a:t>posso</a:t>
                </a:r>
                <a:r>
                  <a:rPr lang="fr-FR" dirty="0"/>
                  <a:t> </a:t>
                </a:r>
                <a:r>
                  <a:rPr lang="fr-FR" dirty="0" err="1"/>
                  <a:t>comprare</a:t>
                </a:r>
                <a:r>
                  <a:rPr lang="fr-FR" dirty="0"/>
                  <a:t> 5</a:t>
                </a:r>
                <a:r>
                  <a:rPr lang="fr-FR" dirty="0" smtClean="0"/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convertirli</a:t>
                </a:r>
                <a:r>
                  <a:rPr lang="fr-FR" dirty="0" smtClean="0"/>
                  <a:t> in 50$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altre</a:t>
                </a:r>
                <a:r>
                  <a:rPr lang="fr-FR" dirty="0" smtClean="0"/>
                  <a:t>  parole, si </a:t>
                </a:r>
                <a:r>
                  <a:rPr lang="fr-FR" dirty="0" err="1" smtClean="0"/>
                  <a:t>comprano</a:t>
                </a:r>
                <a:r>
                  <a:rPr lang="fr-FR" dirty="0" smtClean="0"/>
                  <a:t> euro a termine se e solo se ci si attende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l’euro </a:t>
                </a:r>
                <a:r>
                  <a:rPr lang="fr-FR" dirty="0" err="1" smtClean="0"/>
                  <a:t>quotato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spot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caro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quotato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a termine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41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alternativa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un’opzione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comprare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euro al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2$=1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eserciterà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opzione</a:t>
                </a:r>
                <a:r>
                  <a:rPr lang="fr-FR" dirty="0" smtClean="0"/>
                  <a:t> se e solo se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R spot è </a:t>
                </a:r>
                <a:r>
                  <a:rPr lang="fr-FR" dirty="0" err="1" smtClean="0"/>
                  <a:t>superiore</a:t>
                </a:r>
                <a:r>
                  <a:rPr lang="fr-FR" dirty="0" smtClean="0"/>
                  <a:t> a 2 (va </a:t>
                </a:r>
                <a:r>
                  <a:rPr lang="fr-FR" dirty="0" err="1" smtClean="0"/>
                  <a:t>calcolato</a:t>
                </a:r>
                <a:r>
                  <a:rPr lang="fr-FR" dirty="0" smtClean="0"/>
                  <a:t> pure la </a:t>
                </a:r>
                <a:r>
                  <a:rPr lang="fr-FR" dirty="0" err="1" smtClean="0"/>
                  <a:t>commissione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se e </a:t>
                </a:r>
                <a:r>
                  <a:rPr lang="fr-FR" dirty="0" err="1" smtClean="0"/>
                  <a:t>slo</a:t>
                </a:r>
                <a:r>
                  <a:rPr lang="fr-FR" dirty="0" smtClean="0"/>
                  <a:t> se l’euro si </a:t>
                </a:r>
                <a:r>
                  <a:rPr lang="fr-FR" dirty="0" err="1" smtClean="0"/>
                  <a:t>apprezza</a:t>
                </a:r>
                <a:r>
                  <a:rPr lang="fr-FR" dirty="0" smtClean="0"/>
                  <a:t>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spot si ha 3$=1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Quando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acquista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sui </a:t>
                </a:r>
                <a:r>
                  <a:rPr lang="fr-FR" dirty="0" err="1" smtClean="0"/>
                  <a:t>mercati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, a termine o </a:t>
                </a:r>
                <a:r>
                  <a:rPr lang="fr-FR" dirty="0" err="1" smtClean="0"/>
                  <a:t>acquista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un’opzione</a:t>
                </a:r>
                <a:r>
                  <a:rPr lang="fr-FR" dirty="0" smtClean="0"/>
                  <a:t> per l’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con l’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rivenderla</a:t>
                </a:r>
                <a:r>
                  <a:rPr lang="fr-FR" dirty="0" smtClean="0"/>
                  <a:t> ad un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più alto, si </a:t>
                </a:r>
                <a:r>
                  <a:rPr lang="fr-FR" dirty="0" err="1" smtClean="0"/>
                  <a:t>dice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ha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b="1" dirty="0" err="1" smtClean="0"/>
                  <a:t>posizione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lunga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relazione</a:t>
                </a:r>
                <a:r>
                  <a:rPr lang="fr-FR" dirty="0" smtClean="0"/>
                  <a:t>  a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Quando</a:t>
                </a:r>
                <a:r>
                  <a:rPr lang="fr-FR" dirty="0"/>
                  <a:t>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prende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prestito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oppure</a:t>
                </a:r>
                <a:r>
                  <a:rPr lang="fr-FR" dirty="0" smtClean="0"/>
                  <a:t> vende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con l’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acquistarla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futuro</a:t>
                </a:r>
                <a:r>
                  <a:rPr lang="fr-FR" dirty="0" smtClean="0"/>
                  <a:t> ad un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, si </a:t>
                </a:r>
                <a:r>
                  <a:rPr lang="fr-FR" dirty="0" err="1" smtClean="0"/>
                  <a:t>dice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speculatore</a:t>
                </a:r>
                <a:r>
                  <a:rPr lang="fr-FR" dirty="0" smtClean="0"/>
                  <a:t> ha </a:t>
                </a:r>
                <a:r>
                  <a:rPr lang="fr-FR" dirty="0" err="1" smtClean="0"/>
                  <a:t>preso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b="1" dirty="0" err="1" smtClean="0"/>
                  <a:t>posizione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corta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relazione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95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Speculazione</a:t>
            </a:r>
            <a:r>
              <a:rPr lang="fr-FR" b="1" dirty="0" smtClean="0"/>
              <a:t> </a:t>
            </a:r>
            <a:r>
              <a:rPr lang="fr-FR" b="1" dirty="0" err="1" smtClean="0"/>
              <a:t>stabilizzante</a:t>
            </a:r>
            <a:r>
              <a:rPr lang="fr-FR" dirty="0" smtClean="0"/>
              <a:t>. </a:t>
            </a:r>
            <a:r>
              <a:rPr lang="fr-FR" dirty="0" err="1" smtClean="0"/>
              <a:t>Acquisto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è </a:t>
            </a:r>
            <a:r>
              <a:rPr lang="fr-FR" dirty="0" err="1" smtClean="0"/>
              <a:t>basso</a:t>
            </a:r>
            <a:r>
              <a:rPr lang="fr-FR" dirty="0" smtClean="0"/>
              <a:t> e si attende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crescerà</a:t>
            </a:r>
            <a:r>
              <a:rPr lang="fr-FR" dirty="0" smtClean="0"/>
              <a:t>. Tutti </a:t>
            </a:r>
            <a:r>
              <a:rPr lang="fr-FR" dirty="0" err="1" smtClean="0"/>
              <a:t>acquistano</a:t>
            </a:r>
            <a:r>
              <a:rPr lang="fr-FR" dirty="0" smtClean="0"/>
              <a:t> </a:t>
            </a:r>
            <a:r>
              <a:rPr lang="fr-FR" dirty="0" err="1" smtClean="0"/>
              <a:t>oggi</a:t>
            </a:r>
            <a:r>
              <a:rPr lang="fr-FR" dirty="0" smtClean="0"/>
              <a:t> euro a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per  </a:t>
            </a:r>
            <a:r>
              <a:rPr lang="fr-FR" dirty="0" err="1" smtClean="0"/>
              <a:t>rivenderli</a:t>
            </a:r>
            <a:r>
              <a:rPr lang="fr-FR" dirty="0" smtClean="0"/>
              <a:t> </a:t>
            </a:r>
            <a:r>
              <a:rPr lang="fr-FR" dirty="0" err="1" smtClean="0"/>
              <a:t>domani</a:t>
            </a:r>
            <a:r>
              <a:rPr lang="fr-FR" dirty="0" smtClean="0"/>
              <a:t> più cari. Ma se tutti </a:t>
            </a:r>
            <a:r>
              <a:rPr lang="fr-FR" dirty="0" err="1" smtClean="0"/>
              <a:t>acquistano</a:t>
            </a:r>
            <a:r>
              <a:rPr lang="fr-FR" dirty="0" smtClean="0"/>
              <a:t>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euro, 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(</a:t>
            </a:r>
            <a:r>
              <a:rPr lang="fr-FR" dirty="0" err="1" smtClean="0"/>
              <a:t>ossia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)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</a:t>
            </a:r>
            <a:r>
              <a:rPr lang="fr-FR" dirty="0" err="1" smtClean="0"/>
              <a:t>domani</a:t>
            </a:r>
            <a:r>
              <a:rPr lang="fr-FR" dirty="0" smtClean="0"/>
              <a:t> </a:t>
            </a:r>
            <a:r>
              <a:rPr lang="fr-FR" dirty="0" err="1" smtClean="0"/>
              <a:t>scende</a:t>
            </a:r>
            <a:r>
              <a:rPr lang="fr-FR" dirty="0" smtClean="0"/>
              <a:t>, con il </a:t>
            </a:r>
            <a:r>
              <a:rPr lang="fr-FR" dirty="0" err="1" smtClean="0"/>
              <a:t>risultato</a:t>
            </a:r>
            <a:r>
              <a:rPr lang="fr-FR" dirty="0" smtClean="0"/>
              <a:t> di </a:t>
            </a:r>
            <a:r>
              <a:rPr lang="fr-FR" dirty="0" err="1" smtClean="0"/>
              <a:t>stabilizzarne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Alternativamente</a:t>
            </a:r>
            <a:r>
              <a:rPr lang="fr-FR" dirty="0" smtClean="0"/>
              <a:t>, si assiste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è alto per </a:t>
            </a:r>
            <a:r>
              <a:rPr lang="fr-FR" dirty="0" err="1" smtClean="0"/>
              <a:t>ricomprarla</a:t>
            </a:r>
            <a:r>
              <a:rPr lang="fr-FR" dirty="0" smtClean="0"/>
              <a:t> </a:t>
            </a:r>
            <a:r>
              <a:rPr lang="fr-FR" dirty="0" err="1" smtClean="0"/>
              <a:t>domani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è </a:t>
            </a:r>
            <a:r>
              <a:rPr lang="fr-FR" dirty="0" err="1" smtClean="0"/>
              <a:t>basso</a:t>
            </a:r>
            <a:r>
              <a:rPr lang="fr-FR" dirty="0" smtClean="0"/>
              <a:t>. Anche qui, se tutti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vendono</a:t>
            </a:r>
            <a:r>
              <a:rPr lang="fr-FR" dirty="0" smtClean="0"/>
              <a:t> euro,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si </a:t>
            </a:r>
            <a:r>
              <a:rPr lang="fr-FR" dirty="0" err="1" smtClean="0"/>
              <a:t>abbassa</a:t>
            </a:r>
            <a:r>
              <a:rPr lang="fr-FR" dirty="0" smtClean="0"/>
              <a:t> </a:t>
            </a:r>
            <a:r>
              <a:rPr lang="fr-FR" dirty="0" err="1" smtClean="0"/>
              <a:t>immediatamente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speculazione</a:t>
            </a:r>
            <a:r>
              <a:rPr lang="fr-FR" dirty="0" smtClean="0"/>
              <a:t> </a:t>
            </a:r>
            <a:r>
              <a:rPr lang="fr-FR" dirty="0" err="1" smtClean="0"/>
              <a:t>stabilizzante</a:t>
            </a:r>
            <a:r>
              <a:rPr lang="fr-FR" dirty="0" smtClean="0"/>
              <a:t> </a:t>
            </a:r>
            <a:r>
              <a:rPr lang="fr-FR" dirty="0" err="1" smtClean="0"/>
              <a:t>modera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le </a:t>
            </a:r>
            <a:r>
              <a:rPr lang="fr-FR" dirty="0" err="1" smtClean="0"/>
              <a:t>fluttuazioni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89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err="1" smtClean="0"/>
              <a:t>Speculazione</a:t>
            </a:r>
            <a:r>
              <a:rPr lang="fr-FR" b="1" dirty="0" smtClean="0"/>
              <a:t> </a:t>
            </a:r>
            <a:r>
              <a:rPr lang="fr-FR" b="1" dirty="0" err="1" smtClean="0"/>
              <a:t>destabilizzante</a:t>
            </a:r>
            <a:r>
              <a:rPr lang="fr-FR" dirty="0" smtClean="0"/>
              <a:t>. Si </a:t>
            </a:r>
            <a:r>
              <a:rPr lang="fr-FR" dirty="0" err="1" smtClean="0"/>
              <a:t>acquista</a:t>
            </a:r>
            <a:r>
              <a:rPr lang="fr-FR" dirty="0" smtClean="0"/>
              <a:t>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è </a:t>
            </a:r>
            <a:r>
              <a:rPr lang="fr-FR" dirty="0" err="1" smtClean="0"/>
              <a:t>cara</a:t>
            </a:r>
            <a:r>
              <a:rPr lang="fr-FR" dirty="0" smtClean="0"/>
              <a:t> con l’</a:t>
            </a:r>
            <a:r>
              <a:rPr lang="fr-FR" dirty="0" err="1" smtClean="0"/>
              <a:t>aspettativa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crescerà</a:t>
            </a:r>
            <a:r>
              <a:rPr lang="fr-FR" dirty="0" smtClean="0"/>
              <a:t> </a:t>
            </a:r>
            <a:r>
              <a:rPr lang="fr-FR" dirty="0" err="1" smtClean="0"/>
              <a:t>ancora</a:t>
            </a:r>
            <a:r>
              <a:rPr lang="fr-FR" dirty="0" smtClean="0"/>
              <a:t>. </a:t>
            </a:r>
            <a:r>
              <a:rPr lang="fr-FR" dirty="0" err="1" smtClean="0"/>
              <a:t>Oppure</a:t>
            </a:r>
            <a:r>
              <a:rPr lang="fr-FR" dirty="0" smtClean="0"/>
              <a:t> si vende </a:t>
            </a:r>
            <a:r>
              <a:rPr lang="fr-FR" dirty="0" err="1" smtClean="0"/>
              <a:t>oggi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i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è </a:t>
            </a:r>
            <a:r>
              <a:rPr lang="fr-FR" dirty="0" err="1" smtClean="0"/>
              <a:t>basso</a:t>
            </a:r>
            <a:r>
              <a:rPr lang="fr-FR" dirty="0" smtClean="0"/>
              <a:t> con l’</a:t>
            </a:r>
            <a:r>
              <a:rPr lang="fr-FR" dirty="0" err="1" smtClean="0"/>
              <a:t>aspettativa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esso</a:t>
            </a:r>
            <a:r>
              <a:rPr lang="fr-FR" dirty="0" smtClean="0"/>
              <a:t> </a:t>
            </a:r>
            <a:r>
              <a:rPr lang="fr-FR" dirty="0" err="1" smtClean="0"/>
              <a:t>diminuirà</a:t>
            </a:r>
            <a:r>
              <a:rPr lang="fr-FR" dirty="0" smtClean="0"/>
              <a:t> </a:t>
            </a:r>
            <a:r>
              <a:rPr lang="fr-FR" dirty="0" err="1" smtClean="0"/>
              <a:t>ancora</a:t>
            </a:r>
            <a:endParaRPr lang="fr-FR" dirty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primo </a:t>
            </a:r>
            <a:r>
              <a:rPr lang="fr-FR" dirty="0" err="1" smtClean="0"/>
              <a:t>caso</a:t>
            </a:r>
            <a:r>
              <a:rPr lang="fr-FR" dirty="0" smtClean="0"/>
              <a:t>, il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aumenterà</a:t>
            </a:r>
            <a:r>
              <a:rPr lang="fr-FR" dirty="0" smtClean="0"/>
              <a:t>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diminuirà</a:t>
            </a:r>
            <a:r>
              <a:rPr lang="fr-FR" dirty="0" smtClean="0"/>
              <a:t>. </a:t>
            </a:r>
            <a:r>
              <a:rPr lang="fr-FR" b="1" dirty="0" err="1" smtClean="0"/>
              <a:t>Profezie</a:t>
            </a:r>
            <a:r>
              <a:rPr lang="fr-FR" b="1" dirty="0" smtClean="0"/>
              <a:t> auto-</a:t>
            </a:r>
            <a:r>
              <a:rPr lang="fr-FR" b="1" dirty="0" err="1" smtClean="0"/>
              <a:t>realizzantesi</a:t>
            </a:r>
            <a:r>
              <a:rPr lang="fr-FR" dirty="0" smtClean="0"/>
              <a:t> e </a:t>
            </a:r>
            <a:r>
              <a:rPr lang="fr-FR" b="1" dirty="0" err="1" smtClean="0"/>
              <a:t>bolle</a:t>
            </a:r>
            <a:endParaRPr lang="fr-FR" b="1" dirty="0" smtClean="0"/>
          </a:p>
          <a:p>
            <a:pPr algn="just"/>
            <a:r>
              <a:rPr lang="fr-FR" dirty="0" smtClean="0"/>
              <a:t>Un </a:t>
            </a:r>
            <a:r>
              <a:rPr lang="fr-FR" dirty="0" err="1" smtClean="0"/>
              <a:t>importatore</a:t>
            </a:r>
            <a:r>
              <a:rPr lang="fr-FR" dirty="0" smtClean="0"/>
              <a:t>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aspetta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l’euro </a:t>
            </a:r>
            <a:r>
              <a:rPr lang="fr-FR" dirty="0" err="1" smtClean="0"/>
              <a:t>aumenterà</a:t>
            </a:r>
            <a:r>
              <a:rPr lang="fr-FR" dirty="0" smtClean="0"/>
              <a:t> di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anticipare</a:t>
            </a:r>
            <a:r>
              <a:rPr lang="fr-FR" dirty="0" smtClean="0"/>
              <a:t> il </a:t>
            </a:r>
            <a:r>
              <a:rPr lang="fr-FR" dirty="0" err="1" smtClean="0"/>
              <a:t>pagamento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un </a:t>
            </a:r>
            <a:r>
              <a:rPr lang="fr-FR" dirty="0" err="1" smtClean="0"/>
              <a:t>esportatore</a:t>
            </a:r>
            <a:r>
              <a:rPr lang="fr-FR" dirty="0" smtClean="0"/>
              <a:t> </a:t>
            </a:r>
            <a:r>
              <a:rPr lang="fr-FR" dirty="0" err="1" smtClean="0"/>
              <a:t>americano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aspetta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l’euro </a:t>
            </a:r>
            <a:r>
              <a:rPr lang="fr-FR" dirty="0" err="1" smtClean="0"/>
              <a:t>aumenterà</a:t>
            </a:r>
            <a:r>
              <a:rPr lang="fr-FR" dirty="0" smtClean="0"/>
              <a:t> di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dilazionare</a:t>
            </a:r>
            <a:r>
              <a:rPr lang="fr-FR" dirty="0" smtClean="0"/>
              <a:t> </a:t>
            </a:r>
            <a:r>
              <a:rPr lang="fr-FR" dirty="0" err="1" smtClean="0"/>
              <a:t>ulteroirmente</a:t>
            </a:r>
            <a:r>
              <a:rPr lang="fr-FR" dirty="0" smtClean="0"/>
              <a:t> il </a:t>
            </a:r>
            <a:r>
              <a:rPr lang="fr-FR" dirty="0" err="1" smtClean="0"/>
              <a:t>pagamento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speculazione</a:t>
            </a:r>
            <a:r>
              <a:rPr lang="fr-FR" dirty="0" smtClean="0"/>
              <a:t> </a:t>
            </a:r>
            <a:r>
              <a:rPr lang="fr-FR" dirty="0" err="1" smtClean="0"/>
              <a:t>destabilizzante</a:t>
            </a:r>
            <a:r>
              <a:rPr lang="fr-FR" dirty="0" smtClean="0"/>
              <a:t> è molto </a:t>
            </a:r>
            <a:r>
              <a:rPr lang="fr-FR" dirty="0" err="1" smtClean="0"/>
              <a:t>rischiosa</a:t>
            </a:r>
            <a:r>
              <a:rPr lang="fr-FR" dirty="0" smtClean="0"/>
              <a:t> e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condurre</a:t>
            </a:r>
            <a:r>
              <a:rPr lang="fr-FR" dirty="0" smtClean="0"/>
              <a:t>  a </a:t>
            </a:r>
            <a:r>
              <a:rPr lang="fr-FR" dirty="0" err="1" smtClean="0"/>
              <a:t>enormi</a:t>
            </a:r>
            <a:r>
              <a:rPr lang="fr-FR" dirty="0" smtClean="0"/>
              <a:t> </a:t>
            </a:r>
            <a:r>
              <a:rPr lang="fr-FR" dirty="0" err="1" smtClean="0"/>
              <a:t>perdite</a:t>
            </a:r>
            <a:r>
              <a:rPr lang="fr-FR" dirty="0" smtClean="0"/>
              <a:t> </a:t>
            </a:r>
            <a:r>
              <a:rPr lang="fr-FR" dirty="0" err="1" smtClean="0"/>
              <a:t>oltre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a </a:t>
            </a:r>
            <a:r>
              <a:rPr lang="fr-FR" dirty="0" err="1" smtClean="0"/>
              <a:t>sconquassare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cambi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058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Arbitraggio</a:t>
            </a:r>
            <a:r>
              <a:rPr lang="fr-FR" b="1" dirty="0" smtClean="0"/>
              <a:t> sui </a:t>
            </a:r>
            <a:r>
              <a:rPr lang="fr-FR" b="1" dirty="0" err="1" smtClean="0"/>
              <a:t>tassi</a:t>
            </a:r>
            <a:r>
              <a:rPr lang="fr-FR" b="1" dirty="0" smtClean="0"/>
              <a:t> d’</a:t>
            </a:r>
            <a:r>
              <a:rPr lang="fr-FR" b="1" dirty="0" err="1" smtClean="0"/>
              <a:t>interesse</a:t>
            </a:r>
            <a:r>
              <a:rPr lang="fr-FR" dirty="0" smtClean="0"/>
              <a:t>. </a:t>
            </a:r>
            <a:r>
              <a:rPr lang="fr-FR" dirty="0" err="1" smtClean="0"/>
              <a:t>Flusso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</a:t>
            </a:r>
            <a:r>
              <a:rPr lang="fr-FR" dirty="0" err="1" smtClean="0"/>
              <a:t>liquidi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 termine allo </a:t>
            </a:r>
            <a:r>
              <a:rPr lang="fr-FR" dirty="0" err="1" smtClean="0"/>
              <a:t>scopo</a:t>
            </a:r>
            <a:r>
              <a:rPr lang="fr-FR" dirty="0" smtClean="0"/>
              <a:t> di </a:t>
            </a:r>
            <a:r>
              <a:rPr lang="fr-FR" dirty="0" err="1" smtClean="0"/>
              <a:t>guadagnare</a:t>
            </a:r>
            <a:r>
              <a:rPr lang="fr-FR" dirty="0" smtClean="0"/>
              <a:t> </a:t>
            </a:r>
            <a:r>
              <a:rPr lang="fr-FR" dirty="0" err="1" smtClean="0"/>
              <a:t>rendimenti</a:t>
            </a:r>
            <a:r>
              <a:rPr lang="fr-FR" dirty="0" smtClean="0"/>
              <a:t> più </a:t>
            </a:r>
            <a:r>
              <a:rPr lang="fr-FR" dirty="0" err="1" smtClean="0"/>
              <a:t>elevati</a:t>
            </a:r>
            <a:r>
              <a:rPr lang="fr-FR" dirty="0" smtClean="0"/>
              <a:t> </a:t>
            </a:r>
            <a:r>
              <a:rPr lang="fr-FR" dirty="0" err="1" smtClean="0"/>
              <a:t>all’estero</a:t>
            </a:r>
            <a:endParaRPr lang="fr-FR" dirty="0"/>
          </a:p>
          <a:p>
            <a:pPr algn="just"/>
            <a:r>
              <a:rPr lang="fr-FR" b="1" dirty="0" err="1" smtClean="0"/>
              <a:t>Arbitraggio</a:t>
            </a:r>
            <a:r>
              <a:rPr lang="fr-FR" b="1" dirty="0" smtClean="0"/>
              <a:t> </a:t>
            </a:r>
            <a:r>
              <a:rPr lang="fr-FR" b="1" dirty="0" err="1" smtClean="0"/>
              <a:t>scoperto</a:t>
            </a:r>
            <a:r>
              <a:rPr lang="fr-FR" b="1" dirty="0" smtClean="0"/>
              <a:t> sui </a:t>
            </a:r>
            <a:r>
              <a:rPr lang="fr-FR" b="1" dirty="0" err="1" smtClean="0"/>
              <a:t>tassi</a:t>
            </a:r>
            <a:r>
              <a:rPr lang="fr-FR" b="1" dirty="0" smtClean="0"/>
              <a:t> d’</a:t>
            </a:r>
            <a:r>
              <a:rPr lang="fr-FR" b="1" dirty="0" err="1" smtClean="0"/>
              <a:t>interesse</a:t>
            </a:r>
            <a:r>
              <a:rPr lang="fr-FR" dirty="0" smtClean="0"/>
              <a:t>. Il </a:t>
            </a:r>
            <a:r>
              <a:rPr lang="fr-FR" dirty="0" err="1" smtClean="0"/>
              <a:t>rischio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non è </a:t>
            </a:r>
            <a:r>
              <a:rPr lang="fr-FR" dirty="0" err="1" smtClean="0"/>
              <a:t>coperto</a:t>
            </a:r>
            <a:endParaRPr lang="fr-FR" dirty="0" smtClean="0"/>
          </a:p>
          <a:p>
            <a:pPr algn="just"/>
            <a:r>
              <a:rPr lang="fr-FR" b="1" dirty="0" err="1"/>
              <a:t>Arbitraggio</a:t>
            </a:r>
            <a:r>
              <a:rPr lang="fr-FR" b="1" dirty="0"/>
              <a:t> </a:t>
            </a:r>
            <a:r>
              <a:rPr lang="fr-FR" b="1" dirty="0" err="1" smtClean="0"/>
              <a:t>coperto</a:t>
            </a:r>
            <a:r>
              <a:rPr lang="fr-FR" b="1" dirty="0" smtClean="0"/>
              <a:t> </a:t>
            </a:r>
            <a:r>
              <a:rPr lang="fr-FR" b="1" dirty="0"/>
              <a:t>sui </a:t>
            </a:r>
            <a:r>
              <a:rPr lang="fr-FR" b="1" dirty="0" err="1"/>
              <a:t>tassi</a:t>
            </a:r>
            <a:r>
              <a:rPr lang="fr-FR" b="1" dirty="0"/>
              <a:t> d’</a:t>
            </a:r>
            <a:r>
              <a:rPr lang="fr-FR" b="1" dirty="0" err="1"/>
              <a:t>interesse</a:t>
            </a:r>
            <a:r>
              <a:rPr lang="fr-FR" dirty="0"/>
              <a:t>. Il </a:t>
            </a:r>
            <a:r>
              <a:rPr lang="fr-FR" dirty="0" err="1"/>
              <a:t>rischio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smtClean="0"/>
              <a:t>è </a:t>
            </a:r>
            <a:r>
              <a:rPr lang="fr-FR" dirty="0" err="1"/>
              <a:t>coperto</a:t>
            </a:r>
            <a:endParaRPr lang="fr-FR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33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smtClean="0"/>
                  <a:t>Arbitraggio </a:t>
                </a:r>
                <a:r>
                  <a:rPr lang="fr-FR" b="1" dirty="0" err="1" smtClean="0"/>
                  <a:t>coperto</a:t>
                </a:r>
                <a:r>
                  <a:rPr lang="fr-FR" b="1" dirty="0" smtClean="0"/>
                  <a:t> sui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d’</a:t>
                </a:r>
                <a:r>
                  <a:rPr lang="fr-FR" b="1" dirty="0" err="1" smtClean="0"/>
                  <a:t>intere</a:t>
                </a:r>
                <a:r>
                  <a:rPr lang="fr-FR" dirty="0" err="1" smtClean="0"/>
                  <a:t>sse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Un </a:t>
                </a:r>
                <a:r>
                  <a:rPr lang="fr-FR" dirty="0" err="1" smtClean="0"/>
                  <a:t>americano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 1$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europeo</a:t>
                </a:r>
                <a:r>
                  <a:rPr lang="fr-FR" dirty="0" smtClean="0"/>
                  <a:t>. se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spot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 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$=1euro, con 1$ </a:t>
                </a:r>
                <a:r>
                  <a:rPr lang="fr-FR" dirty="0" err="1" smtClean="0"/>
                  <a:t>compra</a:t>
                </a:r>
                <a:r>
                  <a:rPr lang="fr-FR" dirty="0" smtClean="0"/>
                  <a:t>  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euro. Se li </a:t>
                </a:r>
                <a:r>
                  <a:rPr lang="fr-FR" dirty="0" err="1" smtClean="0"/>
                  <a:t>investe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finanziario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europeo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supponendo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i*, </a:t>
                </a:r>
                <a:r>
                  <a:rPr lang="fr-FR" dirty="0" err="1" smtClean="0"/>
                  <a:t>ottiene</a:t>
                </a:r>
                <a:r>
                  <a:rPr lang="fr-FR" dirty="0" smtClean="0"/>
                  <a:t>,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t+1, (1</a:t>
                </a:r>
                <a:r>
                  <a:rPr lang="fr-FR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)(1+i*) euro. Se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t+1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, ossia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$=1 euro, </a:t>
                </a:r>
                <a:r>
                  <a:rPr lang="fr-FR" dirty="0" err="1" smtClean="0"/>
                  <a:t>ottiene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pari a (1</a:t>
                </a:r>
                <a:r>
                  <a:rPr lang="fr-FR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)(1+i*)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$: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(1+i*)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poichè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 è </a:t>
                </a:r>
                <a:r>
                  <a:rPr lang="fr-FR" dirty="0" err="1" smtClean="0"/>
                  <a:t>incerto</a:t>
                </a:r>
                <a:r>
                  <a:rPr lang="fr-FR" dirty="0" smtClean="0"/>
                  <a:t> vi è un </a:t>
                </a:r>
                <a:r>
                  <a:rPr lang="fr-FR" dirty="0" err="1" smtClean="0"/>
                  <a:t>rischio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legato al </a:t>
                </a:r>
                <a:r>
                  <a:rPr lang="fr-FR" dirty="0" err="1" smtClean="0"/>
                  <a:t>fatto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l’euro si </a:t>
                </a:r>
                <a:r>
                  <a:rPr lang="fr-FR" dirty="0" err="1" smtClean="0"/>
                  <a:t>apprezzi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effetto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positivo</a:t>
                </a:r>
                <a:r>
                  <a:rPr lang="fr-FR" dirty="0" smtClean="0"/>
                  <a:t>) o si </a:t>
                </a:r>
                <a:r>
                  <a:rPr lang="fr-FR" dirty="0" err="1" smtClean="0"/>
                  <a:t>deprezzi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effetto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negativo</a:t>
                </a:r>
                <a:r>
                  <a:rPr lang="fr-FR" dirty="0" smtClean="0"/>
                  <a:t>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22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smtClean="0"/>
                  <a:t>Arbitraggio</a:t>
                </a:r>
                <a:r>
                  <a:rPr lang="fr-FR" b="1" dirty="0"/>
                  <a:t> </a:t>
                </a:r>
                <a:r>
                  <a:rPr lang="fr-FR" b="1" dirty="0" err="1" smtClean="0"/>
                  <a:t>scoperto</a:t>
                </a:r>
                <a:r>
                  <a:rPr lang="fr-FR" b="1" dirty="0" smtClean="0"/>
                  <a:t> </a:t>
                </a:r>
                <a:r>
                  <a:rPr lang="fr-FR" b="1" dirty="0"/>
                  <a:t>sui </a:t>
                </a:r>
                <a:r>
                  <a:rPr lang="fr-FR" b="1" dirty="0" err="1"/>
                  <a:t>tassi</a:t>
                </a:r>
                <a:r>
                  <a:rPr lang="fr-FR" b="1" dirty="0"/>
                  <a:t> d’</a:t>
                </a:r>
                <a:r>
                  <a:rPr lang="fr-FR" b="1" dirty="0" err="1"/>
                  <a:t>intere</a:t>
                </a:r>
                <a:r>
                  <a:rPr lang="fr-FR" dirty="0" err="1"/>
                  <a:t>sse</a:t>
                </a:r>
                <a:endParaRPr lang="fr-FR" dirty="0"/>
              </a:p>
              <a:p>
                <a:pPr algn="just"/>
                <a:r>
                  <a:rPr lang="fr-FR" dirty="0"/>
                  <a:t>Un </a:t>
                </a:r>
                <a:r>
                  <a:rPr lang="fr-FR" dirty="0" err="1"/>
                  <a:t>americano</a:t>
                </a:r>
                <a:r>
                  <a:rPr lang="fr-FR" dirty="0"/>
                  <a:t> </a:t>
                </a:r>
                <a:r>
                  <a:rPr lang="fr-FR" dirty="0" err="1"/>
                  <a:t>investe</a:t>
                </a:r>
                <a:r>
                  <a:rPr lang="fr-FR" dirty="0"/>
                  <a:t> al </a:t>
                </a:r>
                <a:r>
                  <a:rPr lang="fr-FR" dirty="0" err="1"/>
                  <a:t>periodo</a:t>
                </a:r>
                <a:r>
                  <a:rPr lang="fr-FR" dirty="0"/>
                  <a:t> t 1$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europeo</a:t>
                </a:r>
                <a:r>
                  <a:rPr lang="fr-FR" dirty="0"/>
                  <a:t>. </a:t>
                </a:r>
                <a:r>
                  <a:rPr lang="fr-FR" dirty="0" smtClean="0"/>
                  <a:t>Se </a:t>
                </a:r>
                <a:r>
                  <a:rPr lang="fr-FR" dirty="0"/>
                  <a:t>il </a:t>
                </a:r>
                <a:r>
                  <a:rPr lang="fr-FR" dirty="0" err="1"/>
                  <a:t>tasso</a:t>
                </a:r>
                <a:r>
                  <a:rPr lang="fr-FR" dirty="0"/>
                  <a:t> di </a:t>
                </a:r>
                <a:r>
                  <a:rPr lang="fr-FR" dirty="0" err="1"/>
                  <a:t>cambio</a:t>
                </a:r>
                <a:r>
                  <a:rPr lang="fr-FR" dirty="0"/>
                  <a:t> </a:t>
                </a:r>
                <a:r>
                  <a:rPr lang="fr-FR" dirty="0" smtClean="0"/>
                  <a:t>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t 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/>
                  <a:t>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/>
                  <a:t>, con 1$ </a:t>
                </a:r>
                <a:r>
                  <a:rPr lang="fr-FR" dirty="0" err="1"/>
                  <a:t>compra</a:t>
                </a:r>
                <a:r>
                  <a:rPr lang="fr-FR" dirty="0"/>
                  <a:t>  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/>
                  <a:t>. Se li </a:t>
                </a:r>
                <a:r>
                  <a:rPr lang="fr-FR" dirty="0" err="1"/>
                  <a:t>investe</a:t>
                </a:r>
                <a:r>
                  <a:rPr lang="fr-FR" dirty="0"/>
                  <a:t>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finanziario</a:t>
                </a:r>
                <a:r>
                  <a:rPr lang="fr-FR" dirty="0"/>
                  <a:t> </a:t>
                </a:r>
                <a:r>
                  <a:rPr lang="fr-FR" dirty="0" err="1"/>
                  <a:t>europeo</a:t>
                </a:r>
                <a:r>
                  <a:rPr lang="fr-FR" dirty="0"/>
                  <a:t>, </a:t>
                </a:r>
                <a:r>
                  <a:rPr lang="fr-FR" dirty="0" err="1"/>
                  <a:t>supponendo</a:t>
                </a:r>
                <a:r>
                  <a:rPr lang="fr-FR" dirty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/>
                  <a:t>il </a:t>
                </a:r>
                <a:r>
                  <a:rPr lang="fr-FR" dirty="0" err="1"/>
                  <a:t>tasso</a:t>
                </a:r>
                <a:r>
                  <a:rPr lang="fr-FR" dirty="0"/>
                  <a:t> d’</a:t>
                </a:r>
                <a:r>
                  <a:rPr lang="fr-FR" dirty="0" err="1"/>
                  <a:t>interesse</a:t>
                </a:r>
                <a:r>
                  <a:rPr lang="fr-FR" dirty="0"/>
                  <a:t> </a:t>
                </a:r>
                <a:r>
                  <a:rPr lang="fr-FR" dirty="0" err="1"/>
                  <a:t>sia</a:t>
                </a:r>
                <a:r>
                  <a:rPr lang="fr-FR" dirty="0"/>
                  <a:t> i</a:t>
                </a:r>
                <a:r>
                  <a:rPr lang="fr-FR" dirty="0" smtClean="0"/>
                  <a:t>*, </a:t>
                </a:r>
                <a:r>
                  <a:rPr lang="fr-FR" dirty="0" err="1"/>
                  <a:t>ottiene</a:t>
                </a:r>
                <a:r>
                  <a:rPr lang="fr-FR" dirty="0"/>
                  <a:t>, al </a:t>
                </a:r>
                <a:r>
                  <a:rPr lang="fr-FR" dirty="0" err="1"/>
                  <a:t>periodo</a:t>
                </a:r>
                <a:r>
                  <a:rPr lang="fr-FR" dirty="0"/>
                  <a:t> t+1, 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)(1+i*)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/>
                  <a:t>. Se al </a:t>
                </a:r>
                <a:r>
                  <a:rPr lang="fr-FR" dirty="0" err="1"/>
                  <a:t>periodo</a:t>
                </a:r>
                <a:r>
                  <a:rPr lang="fr-FR" dirty="0"/>
                  <a:t> t+1 il </a:t>
                </a:r>
                <a:r>
                  <a:rPr lang="fr-FR" dirty="0" err="1"/>
                  <a:t>tasso</a:t>
                </a:r>
                <a:r>
                  <a:rPr lang="fr-FR" dirty="0"/>
                  <a:t> di </a:t>
                </a:r>
                <a:r>
                  <a:rPr lang="fr-FR" dirty="0" err="1"/>
                  <a:t>cambio</a:t>
                </a:r>
                <a:r>
                  <a:rPr lang="fr-FR" dirty="0"/>
                  <a:t> </a:t>
                </a:r>
                <a:r>
                  <a:rPr lang="fr-FR" dirty="0" smtClean="0"/>
                  <a:t>a termine </a:t>
                </a:r>
                <a:r>
                  <a:rPr lang="fr-FR" dirty="0"/>
                  <a:t>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/>
                  <a:t>, ossia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/>
                  <a:t>$=1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€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ottiene</a:t>
                </a:r>
                <a:r>
                  <a:rPr lang="fr-FR" dirty="0"/>
                  <a:t> 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)(1+i*)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/>
                  <a:t>$:</a:t>
                </a:r>
              </a:p>
              <a:p>
                <a:pPr algn="just"/>
                <a:r>
                  <a:rPr lang="fr-FR" dirty="0"/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</a:t>
                </a:r>
              </a:p>
              <a:p>
                <a:pPr algn="just"/>
                <a:r>
                  <a:rPr lang="fr-FR" dirty="0"/>
                  <a:t>In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caso</a:t>
                </a:r>
                <a:r>
                  <a:rPr lang="fr-FR" dirty="0"/>
                  <a:t>, </a:t>
                </a:r>
                <a:r>
                  <a:rPr lang="fr-FR" dirty="0" err="1"/>
                  <a:t>poichè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/>
                  <a:t> è </a:t>
                </a:r>
                <a:r>
                  <a:rPr lang="fr-FR" dirty="0" err="1" smtClean="0"/>
                  <a:t>certo</a:t>
                </a:r>
                <a:r>
                  <a:rPr lang="fr-FR" dirty="0" smtClean="0"/>
                  <a:t> e non vi </a:t>
                </a:r>
                <a:r>
                  <a:rPr lang="fr-FR" dirty="0"/>
                  <a:t>è un </a:t>
                </a:r>
                <a:r>
                  <a:rPr lang="fr-FR" dirty="0" err="1" smtClean="0"/>
                  <a:t>rischio</a:t>
                </a:r>
                <a:r>
                  <a:rPr lang="fr-FR" dirty="0" smtClean="0"/>
                  <a:t> </a:t>
                </a:r>
                <a:r>
                  <a:rPr lang="fr-FR" dirty="0"/>
                  <a:t>di </a:t>
                </a:r>
                <a:r>
                  <a:rPr lang="fr-FR" dirty="0" err="1"/>
                  <a:t>cambio</a:t>
                </a:r>
                <a:r>
                  <a:rPr lang="fr-FR" dirty="0"/>
                  <a:t> legato al </a:t>
                </a:r>
                <a:r>
                  <a:rPr lang="fr-FR" dirty="0" err="1"/>
                  <a:t>fatto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l’euro si </a:t>
                </a:r>
                <a:r>
                  <a:rPr lang="fr-FR" dirty="0" err="1"/>
                  <a:t>apprezzi</a:t>
                </a:r>
                <a:r>
                  <a:rPr lang="fr-FR" dirty="0"/>
                  <a:t> (</a:t>
                </a:r>
                <a:r>
                  <a:rPr lang="fr-FR" dirty="0" err="1"/>
                  <a:t>effetto</a:t>
                </a:r>
                <a:r>
                  <a:rPr lang="fr-FR" dirty="0"/>
                  <a:t> </a:t>
                </a:r>
                <a:r>
                  <a:rPr lang="fr-FR" dirty="0" err="1"/>
                  <a:t>positivo</a:t>
                </a:r>
                <a:r>
                  <a:rPr lang="fr-FR" dirty="0"/>
                  <a:t>) o si </a:t>
                </a:r>
                <a:r>
                  <a:rPr lang="fr-FR" dirty="0" err="1"/>
                  <a:t>deprezzi</a:t>
                </a:r>
                <a:r>
                  <a:rPr lang="fr-FR" dirty="0"/>
                  <a:t> (</a:t>
                </a:r>
                <a:r>
                  <a:rPr lang="fr-FR" dirty="0" err="1"/>
                  <a:t>effetto</a:t>
                </a:r>
                <a:r>
                  <a:rPr lang="fr-FR" dirty="0"/>
                  <a:t> </a:t>
                </a:r>
                <a:r>
                  <a:rPr lang="fr-FR" dirty="0" err="1"/>
                  <a:t>negativo</a:t>
                </a:r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329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investe</a:t>
                </a:r>
                <a:r>
                  <a:rPr lang="fr-FR" dirty="0" smtClean="0"/>
                  <a:t> in USA 1$, si </a:t>
                </a:r>
                <a:r>
                  <a:rPr lang="fr-FR" dirty="0" err="1" smtClean="0"/>
                  <a:t>ottiene</a:t>
                </a:r>
                <a:r>
                  <a:rPr lang="fr-FR" dirty="0" smtClean="0"/>
                  <a:t> (1+i),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i è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USA. </a:t>
                </a:r>
                <a:r>
                  <a:rPr lang="fr-FR" b="1" dirty="0" smtClean="0"/>
                  <a:t>L’</a:t>
                </a:r>
                <a:r>
                  <a:rPr lang="fr-FR" b="1" dirty="0" err="1" smtClean="0"/>
                  <a:t>arbitraggio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scoperto</a:t>
                </a:r>
                <a:r>
                  <a:rPr lang="fr-FR" b="1" dirty="0" smtClean="0"/>
                  <a:t> sui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d’</a:t>
                </a:r>
                <a:r>
                  <a:rPr lang="fr-FR" b="1" dirty="0" err="1" smtClean="0"/>
                  <a:t>intesse</a:t>
                </a:r>
                <a:r>
                  <a:rPr lang="fr-FR" dirty="0" smtClean="0"/>
                  <a:t> (</a:t>
                </a:r>
                <a:r>
                  <a:rPr lang="fr-FR" b="1" dirty="0" smtClean="0"/>
                  <a:t>UIAP, </a:t>
                </a:r>
                <a:r>
                  <a:rPr lang="fr-FR" b="1" dirty="0" err="1"/>
                  <a:t>U</a:t>
                </a:r>
                <a:r>
                  <a:rPr lang="fr-FR" b="1" dirty="0" err="1" smtClean="0"/>
                  <a:t>ncovered</a:t>
                </a:r>
                <a:r>
                  <a:rPr lang="fr-FR" b="1" dirty="0" smtClean="0"/>
                  <a:t> </a:t>
                </a:r>
                <a:r>
                  <a:rPr lang="fr-FR" b="1" dirty="0" err="1"/>
                  <a:t>I</a:t>
                </a:r>
                <a:r>
                  <a:rPr lang="fr-FR" b="1" dirty="0" err="1" smtClean="0"/>
                  <a:t>nterest</a:t>
                </a:r>
                <a:r>
                  <a:rPr lang="fr-FR" b="1" dirty="0" smtClean="0"/>
                  <a:t> </a:t>
                </a:r>
                <a:r>
                  <a:rPr lang="fr-FR" b="1" dirty="0"/>
                  <a:t>R</a:t>
                </a:r>
                <a:r>
                  <a:rPr lang="fr-FR" b="1" dirty="0" smtClean="0"/>
                  <a:t>ate </a:t>
                </a:r>
                <a:r>
                  <a:rPr lang="fr-FR" b="1" dirty="0"/>
                  <a:t>A</a:t>
                </a:r>
                <a:r>
                  <a:rPr lang="fr-FR" b="1" dirty="0" smtClean="0"/>
                  <a:t>rbitrage </a:t>
                </a:r>
                <a:r>
                  <a:rPr lang="fr-FR" b="1" dirty="0" err="1"/>
                  <a:t>P</a:t>
                </a:r>
                <a:r>
                  <a:rPr lang="fr-FR" b="1" dirty="0" err="1" smtClean="0"/>
                  <a:t>arity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 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(1+i)=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</a:t>
                </a:r>
              </a:p>
              <a:p>
                <a:pPr algn="just"/>
                <a:r>
                  <a:rPr lang="fr-FR" dirty="0" err="1" smtClean="0"/>
                  <a:t>Infatti</a:t>
                </a:r>
                <a:r>
                  <a:rPr lang="fr-FR" dirty="0" smtClean="0"/>
                  <a:t>, se </a:t>
                </a:r>
                <a:r>
                  <a:rPr lang="fr-FR" dirty="0"/>
                  <a:t>(1+i)</a:t>
                </a:r>
                <a:r>
                  <a:rPr lang="fr-FR" dirty="0" smtClean="0"/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conveniente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indebitarsi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all’estero</a:t>
                </a:r>
                <a:r>
                  <a:rPr lang="fr-FR" dirty="0" smtClean="0"/>
                  <a:t> in euro, </a:t>
                </a:r>
                <a:r>
                  <a:rPr lang="fr-FR" dirty="0" err="1" smtClean="0"/>
                  <a:t>convertirli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investire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negli</a:t>
                </a:r>
                <a:r>
                  <a:rPr lang="fr-FR" dirty="0" smtClean="0"/>
                  <a:t> USA. Ma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esercita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pressione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rialzo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e la UIAP è </a:t>
                </a:r>
                <a:r>
                  <a:rPr lang="fr-FR" dirty="0" err="1" smtClean="0"/>
                  <a:t>ripristinata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(1+i</a:t>
                </a:r>
                <a:r>
                  <a:rPr lang="fr-FR" dirty="0"/>
                  <a:t>)</a:t>
                </a:r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(1+i*), </a:t>
                </a:r>
                <a:r>
                  <a:rPr lang="fr-FR" dirty="0" err="1"/>
                  <a:t>allora</a:t>
                </a:r>
                <a:r>
                  <a:rPr lang="fr-FR" dirty="0"/>
                  <a:t> è </a:t>
                </a:r>
                <a:r>
                  <a:rPr lang="fr-FR" dirty="0" err="1"/>
                  <a:t>conveniente</a:t>
                </a:r>
                <a:r>
                  <a:rPr lang="fr-FR" dirty="0"/>
                  <a:t> </a:t>
                </a:r>
                <a:r>
                  <a:rPr lang="fr-FR" dirty="0" err="1"/>
                  <a:t>indebitarsi</a:t>
                </a:r>
                <a:r>
                  <a:rPr lang="fr-FR" dirty="0"/>
                  <a:t> </a:t>
                </a:r>
                <a:r>
                  <a:rPr lang="fr-FR" dirty="0" err="1" smtClean="0"/>
                  <a:t>negli</a:t>
                </a:r>
                <a:r>
                  <a:rPr lang="fr-FR" dirty="0" smtClean="0"/>
                  <a:t> USA </a:t>
                </a:r>
                <a:r>
                  <a:rPr lang="fr-FR" dirty="0"/>
                  <a:t>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, </a:t>
                </a:r>
                <a:r>
                  <a:rPr lang="fr-FR" dirty="0" err="1"/>
                  <a:t>convertirli</a:t>
                </a:r>
                <a:r>
                  <a:rPr lang="fr-FR" dirty="0"/>
                  <a:t> in </a:t>
                </a:r>
                <a:r>
                  <a:rPr lang="fr-FR" dirty="0" smtClean="0"/>
                  <a:t>euro </a:t>
                </a:r>
                <a:r>
                  <a:rPr lang="fr-FR" dirty="0"/>
                  <a:t>e </a:t>
                </a:r>
                <a:r>
                  <a:rPr lang="fr-FR" dirty="0" err="1"/>
                  <a:t>investire</a:t>
                </a:r>
                <a:r>
                  <a:rPr lang="fr-FR" dirty="0"/>
                  <a:t> </a:t>
                </a:r>
                <a:r>
                  <a:rPr lang="fr-FR" dirty="0" smtClean="0"/>
                  <a:t>in Europa. </a:t>
                </a:r>
                <a:r>
                  <a:rPr lang="fr-FR" dirty="0"/>
                  <a:t>Ma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esercita</a:t>
                </a:r>
                <a:r>
                  <a:rPr lang="fr-FR" dirty="0"/>
                  <a:t>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pressione</a:t>
                </a:r>
                <a:r>
                  <a:rPr lang="fr-FR" dirty="0"/>
                  <a:t> al </a:t>
                </a:r>
                <a:r>
                  <a:rPr lang="fr-FR" dirty="0" err="1" smtClean="0"/>
                  <a:t>ribasso</a:t>
                </a:r>
                <a:r>
                  <a:rPr lang="fr-FR" dirty="0" smtClean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dollaro</a:t>
                </a:r>
                <a:r>
                  <a:rPr lang="fr-FR" dirty="0"/>
                  <a:t>, </a:t>
                </a:r>
                <a:r>
                  <a:rPr lang="fr-FR" dirty="0" err="1"/>
                  <a:t>ossia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aumenta </a:t>
                </a:r>
                <a:r>
                  <a:rPr lang="fr-FR" dirty="0"/>
                  <a:t>e la UIAP è </a:t>
                </a:r>
                <a:r>
                  <a:rPr lang="fr-FR" dirty="0" err="1"/>
                  <a:t>ripristinata</a:t>
                </a:r>
                <a:endParaRPr lang="fr-FR" dirty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389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smtClean="0"/>
                  <a:t>L’</a:t>
                </a:r>
                <a:r>
                  <a:rPr lang="fr-FR" b="1" dirty="0" err="1" smtClean="0"/>
                  <a:t>arbitraggio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coperto</a:t>
                </a:r>
                <a:r>
                  <a:rPr lang="fr-FR" b="1" dirty="0" smtClean="0"/>
                  <a:t> </a:t>
                </a:r>
                <a:r>
                  <a:rPr lang="fr-FR" b="1" dirty="0"/>
                  <a:t>sui </a:t>
                </a:r>
                <a:r>
                  <a:rPr lang="fr-FR" b="1" dirty="0" err="1"/>
                  <a:t>tassi</a:t>
                </a:r>
                <a:r>
                  <a:rPr lang="fr-FR" b="1" dirty="0"/>
                  <a:t> d’</a:t>
                </a:r>
                <a:r>
                  <a:rPr lang="fr-FR" b="1" dirty="0" err="1"/>
                  <a:t>intesse</a:t>
                </a:r>
                <a:r>
                  <a:rPr lang="fr-FR" dirty="0"/>
                  <a:t> </a:t>
                </a:r>
                <a:r>
                  <a:rPr lang="fr-FR" dirty="0" smtClean="0"/>
                  <a:t>(</a:t>
                </a:r>
                <a:r>
                  <a:rPr lang="fr-FR" b="1" dirty="0" smtClean="0"/>
                  <a:t>CIAP</a:t>
                </a:r>
                <a:r>
                  <a:rPr lang="fr-FR" b="1" dirty="0"/>
                  <a:t>, </a:t>
                </a:r>
                <a:r>
                  <a:rPr lang="fr-FR" b="1" dirty="0" err="1"/>
                  <a:t>C</a:t>
                </a:r>
                <a:r>
                  <a:rPr lang="fr-FR" b="1" dirty="0" err="1" smtClean="0"/>
                  <a:t>overed</a:t>
                </a:r>
                <a:r>
                  <a:rPr lang="fr-FR" b="1" dirty="0" smtClean="0"/>
                  <a:t> </a:t>
                </a:r>
                <a:r>
                  <a:rPr lang="fr-FR" b="1" dirty="0" err="1"/>
                  <a:t>I</a:t>
                </a:r>
                <a:r>
                  <a:rPr lang="fr-FR" b="1" dirty="0" err="1" smtClean="0"/>
                  <a:t>nterest</a:t>
                </a:r>
                <a:r>
                  <a:rPr lang="fr-FR" b="1" dirty="0" smtClean="0"/>
                  <a:t> </a:t>
                </a:r>
                <a:r>
                  <a:rPr lang="fr-FR" b="1" dirty="0"/>
                  <a:t>R</a:t>
                </a:r>
                <a:r>
                  <a:rPr lang="fr-FR" b="1" dirty="0" smtClean="0"/>
                  <a:t>ate </a:t>
                </a:r>
                <a:r>
                  <a:rPr lang="fr-FR" b="1" dirty="0"/>
                  <a:t>A</a:t>
                </a:r>
                <a:r>
                  <a:rPr lang="fr-FR" b="1" dirty="0" smtClean="0"/>
                  <a:t>rbitrage </a:t>
                </a:r>
                <a:r>
                  <a:rPr lang="fr-FR" b="1" dirty="0" err="1"/>
                  <a:t>P</a:t>
                </a:r>
                <a:r>
                  <a:rPr lang="fr-FR" b="1" dirty="0" err="1" smtClean="0"/>
                  <a:t>arity</a:t>
                </a:r>
                <a:r>
                  <a:rPr lang="fr-FR" dirty="0"/>
                  <a:t>) </a:t>
                </a:r>
                <a:r>
                  <a:rPr lang="fr-FR" dirty="0" err="1"/>
                  <a:t>richiede</a:t>
                </a:r>
                <a:r>
                  <a:rPr lang="fr-FR" dirty="0"/>
                  <a:t> </a:t>
                </a:r>
                <a:r>
                  <a:rPr lang="fr-FR" dirty="0" err="1"/>
                  <a:t>allora</a:t>
                </a:r>
                <a:r>
                  <a:rPr lang="fr-FR" dirty="0"/>
                  <a:t>  </a:t>
                </a:r>
              </a:p>
              <a:p>
                <a:pPr algn="just"/>
                <a:r>
                  <a:rPr lang="fr-FR" dirty="0"/>
                  <a:t>                          </a:t>
                </a:r>
                <a:r>
                  <a:rPr lang="fr-FR" dirty="0" smtClean="0"/>
                  <a:t>           </a:t>
                </a:r>
                <a:r>
                  <a:rPr lang="fr-FR" dirty="0"/>
                  <a:t>(1+i)=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</a:t>
                </a:r>
              </a:p>
              <a:p>
                <a:pPr algn="just"/>
                <a:r>
                  <a:rPr lang="fr-FR" dirty="0" err="1"/>
                  <a:t>Infatti</a:t>
                </a:r>
                <a:r>
                  <a:rPr lang="fr-FR" dirty="0"/>
                  <a:t>, se (1+i)&gt;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(1+i*), </a:t>
                </a:r>
                <a:r>
                  <a:rPr lang="fr-FR" dirty="0" err="1"/>
                  <a:t>allora</a:t>
                </a:r>
                <a:r>
                  <a:rPr lang="fr-FR" dirty="0"/>
                  <a:t> è </a:t>
                </a:r>
                <a:r>
                  <a:rPr lang="fr-FR" dirty="0" err="1"/>
                  <a:t>conveniente</a:t>
                </a:r>
                <a:r>
                  <a:rPr lang="fr-FR" dirty="0"/>
                  <a:t> </a:t>
                </a:r>
                <a:r>
                  <a:rPr lang="fr-FR" dirty="0" err="1"/>
                  <a:t>indebitarsi</a:t>
                </a:r>
                <a:r>
                  <a:rPr lang="fr-FR" dirty="0"/>
                  <a:t> </a:t>
                </a:r>
                <a:r>
                  <a:rPr lang="fr-FR" dirty="0" err="1"/>
                  <a:t>all’estero</a:t>
                </a:r>
                <a:r>
                  <a:rPr lang="fr-FR" dirty="0"/>
                  <a:t> in euro, </a:t>
                </a:r>
                <a:r>
                  <a:rPr lang="fr-FR" dirty="0" err="1"/>
                  <a:t>convertirli</a:t>
                </a:r>
                <a:r>
                  <a:rPr lang="fr-FR" dirty="0"/>
                  <a:t> in </a:t>
                </a:r>
                <a:r>
                  <a:rPr lang="fr-FR" dirty="0" err="1"/>
                  <a:t>dollari</a:t>
                </a:r>
                <a:r>
                  <a:rPr lang="fr-FR" dirty="0"/>
                  <a:t> e </a:t>
                </a:r>
                <a:r>
                  <a:rPr lang="fr-FR" dirty="0" err="1"/>
                  <a:t>investire</a:t>
                </a:r>
                <a:r>
                  <a:rPr lang="fr-FR" dirty="0"/>
                  <a:t> </a:t>
                </a:r>
                <a:r>
                  <a:rPr lang="fr-FR" dirty="0" err="1"/>
                  <a:t>negli</a:t>
                </a:r>
                <a:r>
                  <a:rPr lang="fr-FR" dirty="0"/>
                  <a:t> USA. Ma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esercita</a:t>
                </a:r>
                <a:r>
                  <a:rPr lang="fr-FR" dirty="0"/>
                  <a:t>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pressione</a:t>
                </a:r>
                <a:r>
                  <a:rPr lang="fr-FR" dirty="0"/>
                  <a:t> al </a:t>
                </a:r>
                <a:r>
                  <a:rPr lang="fr-FR" dirty="0" err="1"/>
                  <a:t>rialzo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dollaro</a:t>
                </a:r>
                <a:r>
                  <a:rPr lang="fr-FR" dirty="0"/>
                  <a:t>, </a:t>
                </a:r>
                <a:r>
                  <a:rPr lang="fr-FR" dirty="0" err="1"/>
                  <a:t>ossia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diminuisce</a:t>
                </a:r>
                <a:r>
                  <a:rPr lang="fr-FR" dirty="0"/>
                  <a:t> e la </a:t>
                </a:r>
                <a:r>
                  <a:rPr lang="fr-FR" dirty="0" smtClean="0"/>
                  <a:t>CIAP </a:t>
                </a:r>
                <a:r>
                  <a:rPr lang="fr-FR" dirty="0"/>
                  <a:t>è </a:t>
                </a:r>
                <a:r>
                  <a:rPr lang="fr-FR" dirty="0" err="1"/>
                  <a:t>ripristinata</a:t>
                </a:r>
                <a:endParaRPr lang="fr-FR" dirty="0"/>
              </a:p>
              <a:p>
                <a:pPr algn="just"/>
                <a:r>
                  <a:rPr lang="fr-FR" dirty="0"/>
                  <a:t>Se </a:t>
                </a:r>
                <a:r>
                  <a:rPr lang="fr-FR" dirty="0" err="1"/>
                  <a:t>invece</a:t>
                </a:r>
                <a:r>
                  <a:rPr lang="fr-FR" dirty="0"/>
                  <a:t> (1+i)&lt;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(1+i*), </a:t>
                </a:r>
                <a:r>
                  <a:rPr lang="fr-FR" dirty="0" err="1"/>
                  <a:t>allora</a:t>
                </a:r>
                <a:r>
                  <a:rPr lang="fr-FR" dirty="0"/>
                  <a:t> è </a:t>
                </a:r>
                <a:r>
                  <a:rPr lang="fr-FR" dirty="0" err="1"/>
                  <a:t>conveniente</a:t>
                </a:r>
                <a:r>
                  <a:rPr lang="fr-FR" dirty="0"/>
                  <a:t> </a:t>
                </a:r>
                <a:r>
                  <a:rPr lang="fr-FR" dirty="0" err="1"/>
                  <a:t>indebitarsi</a:t>
                </a:r>
                <a:r>
                  <a:rPr lang="fr-FR" dirty="0"/>
                  <a:t> </a:t>
                </a:r>
                <a:r>
                  <a:rPr lang="fr-FR" dirty="0" err="1"/>
                  <a:t>negli</a:t>
                </a:r>
                <a:r>
                  <a:rPr lang="fr-FR" dirty="0"/>
                  <a:t> USA in </a:t>
                </a:r>
                <a:r>
                  <a:rPr lang="fr-FR" dirty="0" err="1"/>
                  <a:t>dollari</a:t>
                </a:r>
                <a:r>
                  <a:rPr lang="fr-FR" dirty="0"/>
                  <a:t>, </a:t>
                </a:r>
                <a:r>
                  <a:rPr lang="fr-FR" dirty="0" err="1"/>
                  <a:t>convertirli</a:t>
                </a:r>
                <a:r>
                  <a:rPr lang="fr-FR" dirty="0"/>
                  <a:t> in euro e </a:t>
                </a:r>
                <a:r>
                  <a:rPr lang="fr-FR" dirty="0" err="1"/>
                  <a:t>investire</a:t>
                </a:r>
                <a:r>
                  <a:rPr lang="fr-FR" dirty="0"/>
                  <a:t> in Europa. Ma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esercita</a:t>
                </a:r>
                <a:r>
                  <a:rPr lang="fr-FR" dirty="0"/>
                  <a:t>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pressione</a:t>
                </a:r>
                <a:r>
                  <a:rPr lang="fr-FR" dirty="0"/>
                  <a:t> al </a:t>
                </a:r>
                <a:r>
                  <a:rPr lang="fr-FR" dirty="0" err="1"/>
                  <a:t>ribasso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dollaro</a:t>
                </a:r>
                <a:r>
                  <a:rPr lang="fr-FR" dirty="0"/>
                  <a:t>, </a:t>
                </a:r>
                <a:r>
                  <a:rPr lang="fr-FR" dirty="0" err="1"/>
                  <a:t>ossia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 aumenta e la </a:t>
                </a:r>
                <a:r>
                  <a:rPr lang="fr-FR" dirty="0" smtClean="0"/>
                  <a:t>CIAP </a:t>
                </a:r>
                <a:r>
                  <a:rPr lang="fr-FR" dirty="0"/>
                  <a:t>è </a:t>
                </a:r>
                <a:r>
                  <a:rPr lang="fr-FR" dirty="0" err="1"/>
                  <a:t>ripristinata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 b="-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6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Se </a:t>
            </a:r>
            <a:r>
              <a:rPr lang="fr-FR" dirty="0" smtClean="0"/>
              <a:t>vi è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o di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straniera</a:t>
            </a:r>
            <a:r>
              <a:rPr lang="fr-FR" dirty="0"/>
              <a:t> (</a:t>
            </a:r>
            <a:r>
              <a:rPr lang="fr-FR" dirty="0" smtClean="0"/>
              <a:t>euro) </a:t>
            </a:r>
            <a:r>
              <a:rPr lang="fr-FR" dirty="0" err="1" smtClean="0"/>
              <a:t>allora</a:t>
            </a:r>
            <a:r>
              <a:rPr lang="fr-FR" dirty="0"/>
              <a:t>:</a:t>
            </a:r>
          </a:p>
          <a:p>
            <a:pPr algn="just"/>
            <a:r>
              <a:rPr lang="fr-FR" dirty="0"/>
              <a:t>Se i </a:t>
            </a:r>
            <a:r>
              <a:rPr lang="fr-FR" dirty="0" err="1"/>
              <a:t>tassi</a:t>
            </a:r>
            <a:r>
              <a:rPr lang="fr-FR" dirty="0"/>
              <a:t> sono </a:t>
            </a:r>
            <a:r>
              <a:rPr lang="fr-FR" dirty="0" err="1"/>
              <a:t>flessibili</a:t>
            </a:r>
            <a:r>
              <a:rPr lang="fr-FR" dirty="0"/>
              <a:t>, </a:t>
            </a:r>
            <a:r>
              <a:rPr lang="fr-FR" dirty="0" err="1"/>
              <a:t>essi</a:t>
            </a:r>
            <a:r>
              <a:rPr lang="fr-FR" dirty="0"/>
              <a:t> si </a:t>
            </a:r>
            <a:r>
              <a:rPr lang="fr-FR" dirty="0" err="1"/>
              <a:t>aggiustano</a:t>
            </a:r>
            <a:r>
              <a:rPr lang="fr-FR" dirty="0"/>
              <a:t> per </a:t>
            </a:r>
            <a:r>
              <a:rPr lang="fr-FR" dirty="0" err="1"/>
              <a:t>riequilibrare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con l’</a:t>
            </a:r>
            <a:r>
              <a:rPr lang="fr-FR" dirty="0" err="1"/>
              <a:t>offerta</a:t>
            </a:r>
            <a:endParaRPr lang="fr-FR" dirty="0"/>
          </a:p>
          <a:p>
            <a:pPr algn="just"/>
            <a:r>
              <a:rPr lang="fr-FR" dirty="0"/>
              <a:t>Se i </a:t>
            </a:r>
            <a:r>
              <a:rPr lang="fr-FR" dirty="0" err="1"/>
              <a:t>tassi</a:t>
            </a:r>
            <a:r>
              <a:rPr lang="fr-FR" dirty="0"/>
              <a:t> sono </a:t>
            </a:r>
            <a:r>
              <a:rPr lang="fr-FR" dirty="0" err="1"/>
              <a:t>fissi</a:t>
            </a:r>
            <a:r>
              <a:rPr lang="fr-FR" dirty="0"/>
              <a:t>, </a:t>
            </a:r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smtClean="0"/>
              <a:t>l’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di euro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scambiato</a:t>
            </a:r>
            <a:r>
              <a:rPr lang="fr-FR" dirty="0" smtClean="0"/>
              <a:t> con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(</a:t>
            </a:r>
            <a:r>
              <a:rPr lang="fr-FR" dirty="0" err="1" smtClean="0"/>
              <a:t>dollari</a:t>
            </a:r>
            <a:r>
              <a:rPr lang="fr-FR" dirty="0" smtClean="0"/>
              <a:t>) presso la </a:t>
            </a:r>
            <a:r>
              <a:rPr lang="fr-FR" dirty="0" err="1"/>
              <a:t>Banca</a:t>
            </a:r>
            <a:r>
              <a:rPr lang="fr-FR" dirty="0"/>
              <a:t> Centrale  </a:t>
            </a:r>
            <a:r>
              <a:rPr lang="fr-FR" dirty="0" smtClean="0"/>
              <a:t>la </a:t>
            </a:r>
            <a:r>
              <a:rPr lang="fr-FR" dirty="0" err="1" smtClean="0"/>
              <a:t>quale</a:t>
            </a:r>
            <a:r>
              <a:rPr lang="fr-FR" dirty="0" smtClean="0"/>
              <a:t> in </a:t>
            </a:r>
            <a:r>
              <a:rPr lang="fr-FR" dirty="0" err="1" smtClean="0"/>
              <a:t>tal</a:t>
            </a:r>
            <a:r>
              <a:rPr lang="fr-FR" dirty="0" smtClean="0"/>
              <a:t> modo </a:t>
            </a:r>
            <a:r>
              <a:rPr lang="fr-FR" dirty="0" err="1" smtClean="0"/>
              <a:t>diminuisce</a:t>
            </a:r>
            <a:r>
              <a:rPr lang="fr-FR" dirty="0" smtClean="0"/>
              <a:t> le sue </a:t>
            </a:r>
            <a:r>
              <a:rPr lang="fr-FR" dirty="0" err="1" smtClean="0"/>
              <a:t>riserve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34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manipoliamo</a:t>
                </a:r>
                <a:r>
                  <a:rPr lang="fr-FR" dirty="0" smtClean="0"/>
                  <a:t> la UIAP,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partendo</a:t>
                </a:r>
                <a:r>
                  <a:rPr lang="fr-FR" dirty="0" smtClean="0"/>
                  <a:t> da</a:t>
                </a:r>
              </a:p>
              <a:p>
                <a:pPr algn="just"/>
                <a:r>
                  <a:rPr lang="fr-FR" dirty="0" smtClean="0"/>
                  <a:t>                               </a:t>
                </a:r>
                <a:r>
                  <a:rPr lang="fr-FR" dirty="0"/>
                  <a:t>(1+i)=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</a:t>
                </a:r>
              </a:p>
              <a:p>
                <a:pPr algn="just"/>
                <a:r>
                  <a:rPr lang="fr-FR" dirty="0" err="1"/>
                  <a:t>p</a:t>
                </a:r>
                <a:r>
                  <a:rPr lang="fr-FR" dirty="0" err="1" smtClean="0"/>
                  <a:t>ossiamo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scrivere</a:t>
                </a:r>
                <a:r>
                  <a:rPr lang="fr-FR" dirty="0" smtClean="0"/>
                  <a:t> (</a:t>
                </a:r>
                <a:r>
                  <a:rPr lang="fr-FR" dirty="0"/>
                  <a:t>1+i)=(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-1+1)(1+i</a:t>
                </a:r>
                <a:r>
                  <a:rPr lang="fr-FR" dirty="0" smtClean="0"/>
                  <a:t>*) </a:t>
                </a:r>
                <a:r>
                  <a:rPr lang="fr-FR" dirty="0" err="1" smtClean="0"/>
                  <a:t>ossia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(</a:t>
                </a:r>
                <a:r>
                  <a:rPr lang="fr-FR" dirty="0"/>
                  <a:t>1+i)=(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-1)</a:t>
                </a:r>
                <a:r>
                  <a:rPr lang="fr-FR" dirty="0"/>
                  <a:t>(1+i</a:t>
                </a:r>
                <a:r>
                  <a:rPr lang="fr-FR" dirty="0" smtClean="0"/>
                  <a:t>*)+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(</a:t>
                </a:r>
                <a:r>
                  <a:rPr lang="fr-FR" dirty="0"/>
                  <a:t>1+i</a:t>
                </a:r>
                <a:r>
                  <a:rPr lang="fr-FR" dirty="0" smtClean="0"/>
                  <a:t>*) </a:t>
                </a:r>
              </a:p>
              <a:p>
                <a:pPr algn="just"/>
                <a:r>
                  <a:rPr lang="fr-FR" dirty="0" err="1"/>
                  <a:t>Q</a:t>
                </a:r>
                <a:r>
                  <a:rPr lang="fr-FR" dirty="0" err="1" smtClean="0"/>
                  <a:t>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abbiamo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(1+i</a:t>
                </a:r>
                <a:r>
                  <a:rPr lang="fr-FR" dirty="0"/>
                  <a:t>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)(1+i*)+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*). </a:t>
                </a:r>
              </a:p>
              <a:p>
                <a:pPr algn="just"/>
                <a:r>
                  <a:rPr lang="fr-FR" dirty="0" smtClean="0"/>
                  <a:t> Ma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i*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dirty="0" smtClean="0"/>
                  <a:t> in quanto </a:t>
                </a:r>
                <a:r>
                  <a:rPr lang="fr-FR" dirty="0" err="1" smtClean="0"/>
                  <a:t>prodotto</a:t>
                </a:r>
                <a:r>
                  <a:rPr lang="fr-FR" dirty="0" smtClean="0"/>
                  <a:t> di due </a:t>
                </a:r>
                <a:r>
                  <a:rPr lang="fr-FR" dirty="0" err="1" smtClean="0"/>
                  <a:t>piccoli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, e </a:t>
                </a:r>
                <a:r>
                  <a:rPr lang="fr-FR" dirty="0" err="1" smtClean="0"/>
                  <a:t>quindi</a:t>
                </a:r>
                <a:endParaRPr lang="fr-FR" dirty="0" smtClean="0"/>
              </a:p>
              <a:p>
                <a:pPr algn="just"/>
                <a:endParaRPr lang="fr-FR" dirty="0" smtClean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467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fr-FR" dirty="0" smtClean="0"/>
                  <a:t>1+i</a:t>
                </a:r>
                <a:r>
                  <a:rPr lang="fr-FR" dirty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)+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 e alla fine </a:t>
                </a:r>
                <a:r>
                  <a:rPr lang="fr-FR" dirty="0" err="1" smtClean="0"/>
                  <a:t>otteniamo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i=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)+i</a:t>
                </a:r>
                <a:r>
                  <a:rPr lang="fr-FR" dirty="0" smtClean="0"/>
                  <a:t>* </a:t>
                </a:r>
              </a:p>
              <a:p>
                <a:pPr algn="just"/>
                <a:r>
                  <a:rPr lang="fr-FR" dirty="0" err="1" smtClean="0"/>
                  <a:t>ossia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i-i*=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differenziale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positivo</a:t>
                </a:r>
                <a:r>
                  <a:rPr lang="fr-FR" dirty="0"/>
                  <a:t> </a:t>
                </a:r>
                <a:r>
                  <a:rPr lang="fr-FR" dirty="0" smtClean="0"/>
                  <a:t>(</a:t>
                </a:r>
                <a:r>
                  <a:rPr lang="fr-FR" dirty="0" err="1" smtClean="0"/>
                  <a:t>negativo</a:t>
                </a:r>
                <a:r>
                  <a:rPr lang="fr-FR" dirty="0" smtClean="0"/>
                  <a:t>) fra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domestico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aprezzamento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943" r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424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Se </a:t>
                </a:r>
                <a:r>
                  <a:rPr lang="fr-FR" dirty="0" err="1"/>
                  <a:t>manipoliamo</a:t>
                </a:r>
                <a:r>
                  <a:rPr lang="fr-FR" dirty="0"/>
                  <a:t> la </a:t>
                </a:r>
                <a:r>
                  <a:rPr lang="fr-FR" dirty="0" smtClean="0"/>
                  <a:t>CIAP</a:t>
                </a:r>
                <a:r>
                  <a:rPr lang="fr-FR" dirty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se  </a:t>
                </a:r>
                <a:r>
                  <a:rPr lang="fr-FR" dirty="0" err="1" smtClean="0"/>
                  <a:t>partiamo</a:t>
                </a:r>
                <a:r>
                  <a:rPr lang="fr-FR" dirty="0" smtClean="0"/>
                  <a:t> dalla sua espressione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</a:t>
                </a:r>
                <a:r>
                  <a:rPr lang="fr-FR" dirty="0" smtClean="0"/>
                  <a:t>             </a:t>
                </a:r>
                <a:r>
                  <a:rPr lang="fr-FR" dirty="0"/>
                  <a:t>(1+i)=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(1+i*)</a:t>
                </a:r>
              </a:p>
              <a:p>
                <a:pPr algn="just"/>
                <a:r>
                  <a:rPr lang="fr-FR" dirty="0" err="1"/>
                  <a:t>p</a:t>
                </a:r>
                <a:r>
                  <a:rPr lang="fr-FR" dirty="0" err="1" smtClean="0"/>
                  <a:t>ossiamo</a:t>
                </a:r>
                <a:r>
                  <a:rPr lang="fr-FR" dirty="0" smtClean="0"/>
                  <a:t> </a:t>
                </a:r>
                <a:r>
                  <a:rPr lang="fr-FR" dirty="0" err="1"/>
                  <a:t>scrivere</a:t>
                </a:r>
                <a:r>
                  <a:rPr lang="fr-FR" dirty="0"/>
                  <a:t> (1+i)=(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-1+1)(1+i*) </a:t>
                </a:r>
                <a:r>
                  <a:rPr lang="fr-FR" dirty="0" err="1"/>
                  <a:t>ossia</a:t>
                </a:r>
                <a:endParaRPr lang="fr-FR" dirty="0"/>
              </a:p>
              <a:p>
                <a:pPr algn="just"/>
                <a:r>
                  <a:rPr lang="fr-FR" dirty="0"/>
                  <a:t>                 </a:t>
                </a:r>
                <a:r>
                  <a:rPr lang="fr-FR" dirty="0" smtClean="0"/>
                  <a:t>            </a:t>
                </a:r>
                <a:r>
                  <a:rPr lang="fr-FR" dirty="0"/>
                  <a:t>(1+i)=(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-1)(1+i*)+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(1+i*) </a:t>
                </a:r>
              </a:p>
              <a:p>
                <a:pPr algn="just"/>
                <a:r>
                  <a:rPr lang="fr-FR" dirty="0" err="1"/>
                  <a:t>Q</a:t>
                </a:r>
                <a:r>
                  <a:rPr lang="fr-FR" dirty="0" err="1" smtClean="0"/>
                  <a:t>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abbiamo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(</a:t>
                </a:r>
                <a:r>
                  <a:rPr lang="fr-FR" dirty="0"/>
                  <a:t>1+i)=(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)(1+i*)+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*).</a:t>
                </a:r>
                <a:endParaRPr lang="fr-FR" dirty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Ma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)i*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~0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in quanto </a:t>
                </a:r>
                <a:r>
                  <a:rPr lang="fr-FR" dirty="0" err="1" smtClean="0"/>
                  <a:t>prodotto</a:t>
                </a:r>
                <a:r>
                  <a:rPr lang="fr-FR" dirty="0" smtClean="0"/>
                  <a:t> di due </a:t>
                </a:r>
                <a:r>
                  <a:rPr lang="fr-FR" dirty="0" err="1" smtClean="0"/>
                  <a:t>piccole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, e </a:t>
                </a:r>
                <a:r>
                  <a:rPr lang="fr-FR" dirty="0" err="1"/>
                  <a:t>quindi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 b="-3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62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1+i</a:t>
                </a:r>
                <a:r>
                  <a:rPr lang="fr-FR" dirty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)+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(1+i*) e alla fine</a:t>
                </a:r>
              </a:p>
              <a:p>
                <a:pPr algn="just"/>
                <a:r>
                  <a:rPr lang="fr-FR" dirty="0"/>
                  <a:t>                             </a:t>
                </a:r>
                <a:r>
                  <a:rPr lang="fr-FR" dirty="0" smtClean="0"/>
                  <a:t>  i</a:t>
                </a:r>
                <a:r>
                  <a:rPr lang="fr-FR" dirty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)+i* 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ossia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i-i*=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 =EA</a:t>
                </a:r>
                <a:endParaRPr lang="fr-FR" dirty="0"/>
              </a:p>
              <a:p>
                <a:pPr algn="just"/>
                <a:r>
                  <a:rPr lang="fr-FR" dirty="0"/>
                  <a:t>Che </a:t>
                </a:r>
                <a:r>
                  <a:rPr lang="fr-FR" dirty="0" err="1"/>
                  <a:t>significa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il </a:t>
                </a:r>
                <a:r>
                  <a:rPr lang="fr-FR" dirty="0" err="1"/>
                  <a:t>differenziale</a:t>
                </a:r>
                <a:r>
                  <a:rPr lang="fr-FR" dirty="0"/>
                  <a:t> </a:t>
                </a:r>
                <a:r>
                  <a:rPr lang="fr-FR" dirty="0" err="1"/>
                  <a:t>positivo</a:t>
                </a:r>
                <a:r>
                  <a:rPr lang="fr-FR" dirty="0"/>
                  <a:t> (</a:t>
                </a:r>
                <a:r>
                  <a:rPr lang="fr-FR" dirty="0" err="1"/>
                  <a:t>negativo</a:t>
                </a:r>
                <a:r>
                  <a:rPr lang="fr-FR" dirty="0"/>
                  <a:t>) fra il </a:t>
                </a:r>
                <a:r>
                  <a:rPr lang="fr-FR" dirty="0" err="1"/>
                  <a:t>tasso</a:t>
                </a:r>
                <a:r>
                  <a:rPr lang="fr-FR" dirty="0"/>
                  <a:t> </a:t>
                </a:r>
                <a:r>
                  <a:rPr lang="fr-FR" dirty="0" smtClean="0"/>
                  <a:t>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 </a:t>
                </a:r>
                <a:r>
                  <a:rPr lang="fr-FR" dirty="0" err="1"/>
                  <a:t>domestico</a:t>
                </a:r>
                <a:r>
                  <a:rPr lang="fr-FR" dirty="0"/>
                  <a:t> e </a:t>
                </a:r>
                <a:r>
                  <a:rPr lang="fr-FR" dirty="0" err="1"/>
                  <a:t>quello</a:t>
                </a:r>
                <a:r>
                  <a:rPr lang="fr-FR" dirty="0"/>
                  <a:t> </a:t>
                </a:r>
                <a:r>
                  <a:rPr lang="fr-FR" dirty="0" err="1"/>
                  <a:t>estero</a:t>
                </a:r>
                <a:r>
                  <a:rPr lang="fr-FR" dirty="0"/>
                  <a:t> è </a:t>
                </a:r>
                <a:r>
                  <a:rPr lang="fr-FR" dirty="0" err="1"/>
                  <a:t>uguale</a:t>
                </a:r>
                <a:r>
                  <a:rPr lang="fr-FR" dirty="0"/>
                  <a:t> </a:t>
                </a:r>
                <a:r>
                  <a:rPr lang="fr-FR" dirty="0" err="1" smtClean="0"/>
                  <a:t>all’eccesso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percentuale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difetto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percentuale</a:t>
                </a:r>
                <a:r>
                  <a:rPr lang="fr-FR" dirty="0" smtClean="0"/>
                  <a:t>) </a:t>
                </a:r>
                <a:r>
                  <a:rPr lang="fr-FR" dirty="0" smtClean="0"/>
                  <a:t>EA fra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a termine e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sconto</a:t>
                </a:r>
                <a:r>
                  <a:rPr lang="fr-FR" dirty="0" smtClean="0"/>
                  <a:t> a termine (</a:t>
                </a:r>
                <a:r>
                  <a:rPr lang="fr-FR" dirty="0" err="1" smtClean="0"/>
                  <a:t>premio</a:t>
                </a:r>
                <a:r>
                  <a:rPr lang="fr-FR" dirty="0" smtClean="0"/>
                  <a:t> a termine</a:t>
                </a:r>
                <a:r>
                  <a:rPr lang="fr-FR" dirty="0" smtClean="0"/>
                  <a:t>), in </a:t>
                </a:r>
                <a:r>
                  <a:rPr lang="fr-FR" dirty="0" err="1" smtClean="0"/>
                  <a:t>altre</a:t>
                </a:r>
                <a:r>
                  <a:rPr lang="fr-FR" dirty="0" smtClean="0"/>
                  <a:t>  parole l’</a:t>
                </a:r>
                <a:r>
                  <a:rPr lang="fr-FR" dirty="0" err="1" smtClean="0"/>
                  <a:t>apprezzameto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539" r="-1407" b="-20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56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5"/>
                <a:ext cx="8496944" cy="468052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A </a:t>
                </a:r>
                <a:r>
                  <a:rPr lang="fr-FR" dirty="0" err="1" smtClean="0"/>
                  <a:t>partire</a:t>
                </a:r>
                <a:r>
                  <a:rPr lang="fr-FR" dirty="0" smtClean="0"/>
                  <a:t> dalla CIAP,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partire</a:t>
                </a:r>
                <a:r>
                  <a:rPr lang="fr-FR" dirty="0" smtClean="0"/>
                  <a:t> da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            </a:t>
                </a:r>
                <a:r>
                  <a:rPr lang="fr-FR" dirty="0"/>
                  <a:t>(1+i)=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(1+i</a:t>
                </a:r>
                <a:r>
                  <a:rPr lang="fr-FR" dirty="0" smtClean="0"/>
                  <a:t>*) 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possiamo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scrivere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1+</m:t>
                        </m:r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1+</m:t>
                        </m:r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∗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, ossia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1+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den>
                    </m:f>
                  </m:oMath>
                </a14:m>
                <a:r>
                  <a:rPr lang="fr-FR" dirty="0" smtClean="0"/>
                  <a:t>-1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-1,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1+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−1−</m:t>
                        </m:r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1−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 ossia</a:t>
                </a:r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  <a:p>
                <a:pPr algn="just"/>
                <a:r>
                  <a:rPr lang="fr-FR" dirty="0" smtClean="0"/>
                  <a:t> Se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1+</m:t>
                        </m:r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den>
                    </m:f>
                  </m:oMath>
                </a14:m>
                <a:r>
                  <a:rPr lang="fr-FR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0, </m:t>
                    </m:r>
                  </m:oMath>
                </a14:m>
                <a:r>
                  <a:rPr lang="fr-FR" dirty="0" smtClean="0"/>
                  <a:t>  allora è il margine di </a:t>
                </a:r>
                <a:r>
                  <a:rPr lang="fr-FR" dirty="0" err="1" smtClean="0"/>
                  <a:t>arbitraggio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coperto</a:t>
                </a:r>
                <a:r>
                  <a:rPr lang="fr-FR" dirty="0" smtClean="0"/>
                  <a:t> sui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(CIAM, </a:t>
                </a:r>
                <a:r>
                  <a:rPr lang="fr-FR" dirty="0" err="1"/>
                  <a:t>c</a:t>
                </a:r>
                <a:r>
                  <a:rPr lang="fr-FR" dirty="0" err="1" smtClean="0"/>
                  <a:t>overed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interest</a:t>
                </a:r>
                <a:r>
                  <a:rPr lang="fr-FR" dirty="0" smtClean="0"/>
                  <a:t> arbitrage </a:t>
                </a:r>
                <a:r>
                  <a:rPr lang="fr-FR" dirty="0" err="1" smtClean="0"/>
                  <a:t>margin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presenza</a:t>
                </a:r>
                <a:r>
                  <a:rPr lang="fr-FR" dirty="0" smtClean="0"/>
                  <a:t> di un CIAM </a:t>
                </a:r>
                <a:r>
                  <a:rPr lang="fr-FR" dirty="0" err="1" smtClean="0"/>
                  <a:t>positivo</a:t>
                </a:r>
                <a:r>
                  <a:rPr lang="fr-FR" dirty="0" smtClean="0"/>
                  <a:t> o </a:t>
                </a:r>
                <a:r>
                  <a:rPr lang="fr-FR" dirty="0" err="1" smtClean="0"/>
                  <a:t>negativo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rifletttere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presenza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elevate</a:t>
                </a:r>
                <a:r>
                  <a:rPr lang="fr-FR" dirty="0" smtClean="0"/>
                  <a:t> aliquote </a:t>
                </a:r>
                <a:r>
                  <a:rPr lang="fr-FR" dirty="0" err="1" smtClean="0"/>
                  <a:t>fiscali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all’estero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possibilità</a:t>
                </a:r>
                <a:r>
                  <a:rPr lang="fr-FR" dirty="0" smtClean="0"/>
                  <a:t> di default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governo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estero</a:t>
                </a:r>
                <a:r>
                  <a:rPr lang="fr-FR" dirty="0" smtClean="0"/>
                  <a:t> o di </a:t>
                </a:r>
                <a:r>
                  <a:rPr lang="fr-FR" dirty="0" err="1" smtClean="0"/>
                  <a:t>restrizioni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valutarie</a:t>
                </a:r>
                <a:r>
                  <a:rPr lang="fr-FR" dirty="0" smtClean="0"/>
                  <a:t>, o </a:t>
                </a:r>
                <a:r>
                  <a:rPr lang="fr-FR" dirty="0" err="1" smtClean="0"/>
                  <a:t>semplicemente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un’informazione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imperfetta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5"/>
                <a:ext cx="8496944" cy="4680520"/>
              </a:xfrm>
              <a:blipFill rotWithShape="1">
                <a:blip r:embed="rId2"/>
                <a:stretch>
                  <a:fillRect l="-933" t="-2086" r="-9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err="1" smtClean="0"/>
              <a:t>Efficienza</a:t>
            </a:r>
            <a:r>
              <a:rPr lang="fr-FR" b="1" dirty="0" smtClean="0"/>
              <a:t> dei </a:t>
            </a:r>
            <a:r>
              <a:rPr lang="fr-FR" b="1" dirty="0" err="1" smtClean="0"/>
              <a:t>mercati</a:t>
            </a:r>
            <a:r>
              <a:rPr lang="fr-FR" b="1" dirty="0" smtClean="0"/>
              <a:t> </a:t>
            </a:r>
            <a:r>
              <a:rPr lang="fr-FR" b="1" dirty="0" err="1" smtClean="0"/>
              <a:t>valutari</a:t>
            </a:r>
            <a:r>
              <a:rPr lang="fr-FR" dirty="0" smtClean="0"/>
              <a:t>. Un </a:t>
            </a:r>
            <a:r>
              <a:rPr lang="fr-FR" dirty="0" err="1" smtClean="0"/>
              <a:t>mercato</a:t>
            </a:r>
            <a:r>
              <a:rPr lang="fr-FR" dirty="0" smtClean="0"/>
              <a:t> è efficiente se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riflettono</a:t>
            </a:r>
            <a:r>
              <a:rPr lang="fr-FR" dirty="0" smtClean="0"/>
              <a:t> tutta l’</a:t>
            </a:r>
            <a:r>
              <a:rPr lang="fr-FR" b="1" dirty="0" err="1" smtClean="0"/>
              <a:t>informazione</a:t>
            </a:r>
            <a:r>
              <a:rPr lang="fr-FR" b="1" dirty="0" smtClean="0"/>
              <a:t> </a:t>
            </a:r>
            <a:r>
              <a:rPr lang="fr-FR" b="1" dirty="0" err="1" smtClean="0"/>
              <a:t>disponibile</a:t>
            </a:r>
            <a:r>
              <a:rPr lang="fr-FR" dirty="0" smtClean="0"/>
              <a:t>. Il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cambi</a:t>
            </a:r>
            <a:r>
              <a:rPr lang="fr-FR" dirty="0" smtClean="0"/>
              <a:t> è efficiente se i </a:t>
            </a:r>
            <a:r>
              <a:rPr lang="fr-FR" dirty="0" err="1" smtClean="0"/>
              <a:t>tassi</a:t>
            </a:r>
            <a:r>
              <a:rPr lang="fr-FR" dirty="0" smtClean="0"/>
              <a:t> a termine </a:t>
            </a:r>
            <a:r>
              <a:rPr lang="fr-FR" dirty="0" err="1" smtClean="0"/>
              <a:t>predicono</a:t>
            </a:r>
            <a:r>
              <a:rPr lang="fr-FR" dirty="0" smtClean="0"/>
              <a:t> </a:t>
            </a:r>
            <a:r>
              <a:rPr lang="fr-FR" dirty="0" err="1" smtClean="0"/>
              <a:t>accuratamente</a:t>
            </a:r>
            <a:r>
              <a:rPr lang="fr-FR" dirty="0" smtClean="0"/>
              <a:t> i </a:t>
            </a:r>
            <a:r>
              <a:rPr lang="fr-FR" dirty="0" err="1" smtClean="0"/>
              <a:t>futuri</a:t>
            </a:r>
            <a:r>
              <a:rPr lang="fr-FR" dirty="0" smtClean="0"/>
              <a:t> </a:t>
            </a:r>
            <a:r>
              <a:rPr lang="fr-FR" dirty="0" err="1" smtClean="0"/>
              <a:t>tassi</a:t>
            </a:r>
            <a:r>
              <a:rPr lang="fr-FR" dirty="0" smtClean="0"/>
              <a:t> a </a:t>
            </a:r>
            <a:r>
              <a:rPr lang="fr-FR" dirty="0" err="1" smtClean="0"/>
              <a:t>pronti</a:t>
            </a:r>
            <a:r>
              <a:rPr lang="fr-FR" dirty="0" smtClean="0"/>
              <a:t>, </a:t>
            </a:r>
            <a:r>
              <a:rPr lang="fr-FR" dirty="0" err="1" smtClean="0"/>
              <a:t>coiè</a:t>
            </a:r>
            <a:r>
              <a:rPr lang="fr-FR" dirty="0" smtClean="0"/>
              <a:t> se i </a:t>
            </a:r>
            <a:r>
              <a:rPr lang="fr-FR" dirty="0" err="1" smtClean="0"/>
              <a:t>tassi</a:t>
            </a:r>
            <a:r>
              <a:rPr lang="fr-FR" dirty="0" smtClean="0"/>
              <a:t> a termine </a:t>
            </a:r>
            <a:r>
              <a:rPr lang="fr-FR" dirty="0" err="1" smtClean="0"/>
              <a:t>riflettono</a:t>
            </a:r>
            <a:r>
              <a:rPr lang="fr-FR" dirty="0" smtClean="0"/>
              <a:t> tutte le </a:t>
            </a:r>
            <a:r>
              <a:rPr lang="fr-FR" dirty="0" err="1" smtClean="0"/>
              <a:t>informazioni</a:t>
            </a:r>
            <a:r>
              <a:rPr lang="fr-FR" dirty="0" smtClean="0"/>
              <a:t> </a:t>
            </a:r>
            <a:r>
              <a:rPr lang="fr-FR" dirty="0" err="1" smtClean="0"/>
              <a:t>disponibili</a:t>
            </a:r>
            <a:r>
              <a:rPr lang="fr-FR" dirty="0" smtClean="0"/>
              <a:t> e si </a:t>
            </a:r>
            <a:r>
              <a:rPr lang="fr-FR" dirty="0" err="1" smtClean="0"/>
              <a:t>aggiustano</a:t>
            </a:r>
            <a:r>
              <a:rPr lang="fr-FR" dirty="0" smtClean="0"/>
              <a:t> </a:t>
            </a:r>
            <a:r>
              <a:rPr lang="fr-FR" dirty="0" err="1" smtClean="0"/>
              <a:t>rapidamente</a:t>
            </a:r>
            <a:r>
              <a:rPr lang="fr-FR" dirty="0" smtClean="0"/>
              <a:t> a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nuova</a:t>
            </a:r>
            <a:r>
              <a:rPr lang="fr-FR" dirty="0" smtClean="0"/>
              <a:t> </a:t>
            </a:r>
            <a:r>
              <a:rPr lang="fr-FR" dirty="0" err="1" smtClean="0"/>
              <a:t>informazione</a:t>
            </a:r>
            <a:r>
              <a:rPr lang="fr-FR" dirty="0" smtClean="0"/>
              <a:t>, </a:t>
            </a:r>
            <a:r>
              <a:rPr lang="fr-FR" dirty="0" err="1" smtClean="0"/>
              <a:t>cosí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investitori</a:t>
            </a:r>
            <a:r>
              <a:rPr lang="fr-FR" dirty="0" smtClean="0"/>
              <a:t> non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conseguire</a:t>
            </a:r>
            <a:r>
              <a:rPr lang="fr-FR" dirty="0" smtClean="0"/>
              <a:t> </a:t>
            </a:r>
            <a:r>
              <a:rPr lang="fr-FR" dirty="0" err="1" smtClean="0"/>
              <a:t>sostanziali</a:t>
            </a:r>
            <a:r>
              <a:rPr lang="fr-FR" dirty="0" smtClean="0"/>
              <a:t> e </a:t>
            </a:r>
            <a:r>
              <a:rPr lang="fr-FR" dirty="0" err="1" smtClean="0"/>
              <a:t>inconsueti</a:t>
            </a:r>
            <a:r>
              <a:rPr lang="fr-FR" dirty="0" smtClean="0"/>
              <a:t> </a:t>
            </a:r>
            <a:r>
              <a:rPr lang="fr-FR" dirty="0" err="1" smtClean="0"/>
              <a:t>profitti</a:t>
            </a:r>
            <a:r>
              <a:rPr lang="fr-FR" dirty="0" smtClean="0"/>
              <a:t> </a:t>
            </a:r>
            <a:r>
              <a:rPr lang="fr-FR" dirty="0" err="1" smtClean="0"/>
              <a:t>utilizzando</a:t>
            </a:r>
            <a:r>
              <a:rPr lang="fr-FR" dirty="0" smtClean="0"/>
              <a:t> le </a:t>
            </a:r>
            <a:r>
              <a:rPr lang="fr-FR" dirty="0" err="1" smtClean="0"/>
              <a:t>informazioni</a:t>
            </a:r>
            <a:r>
              <a:rPr lang="fr-FR" dirty="0" smtClean="0"/>
              <a:t> </a:t>
            </a:r>
            <a:r>
              <a:rPr lang="fr-FR" dirty="0" err="1" smtClean="0"/>
              <a:t>disponibili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154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I </a:t>
            </a:r>
            <a:r>
              <a:rPr lang="fr-FR" dirty="0" err="1" smtClean="0"/>
              <a:t>prezzi</a:t>
            </a:r>
            <a:r>
              <a:rPr lang="fr-FR" dirty="0" smtClean="0"/>
              <a:t> (</a:t>
            </a:r>
            <a:r>
              <a:rPr lang="fr-FR" dirty="0" err="1" smtClean="0"/>
              <a:t>inlusi</a:t>
            </a:r>
            <a:r>
              <a:rPr lang="fr-FR" dirty="0" smtClean="0"/>
              <a:t> </a:t>
            </a:r>
            <a:r>
              <a:rPr lang="fr-FR" dirty="0" err="1" smtClean="0"/>
              <a:t>quelli</a:t>
            </a:r>
            <a:r>
              <a:rPr lang="fr-FR" dirty="0" smtClean="0"/>
              <a:t> delle </a:t>
            </a:r>
            <a:r>
              <a:rPr lang="fr-FR" dirty="0" err="1" smtClean="0"/>
              <a:t>valute</a:t>
            </a:r>
            <a:r>
              <a:rPr lang="fr-FR" dirty="0" smtClean="0"/>
              <a:t>) </a:t>
            </a:r>
            <a:r>
              <a:rPr lang="fr-FR" dirty="0" err="1" smtClean="0"/>
              <a:t>dovrebbero</a:t>
            </a:r>
            <a:r>
              <a:rPr lang="fr-FR" dirty="0" smtClean="0"/>
              <a:t> </a:t>
            </a:r>
            <a:r>
              <a:rPr lang="fr-FR" dirty="0" err="1" smtClean="0"/>
              <a:t>segnalare</a:t>
            </a:r>
            <a:r>
              <a:rPr lang="fr-FR" dirty="0" smtClean="0"/>
              <a:t> </a:t>
            </a:r>
            <a:r>
              <a:rPr lang="fr-FR" dirty="0"/>
              <a:t>la </a:t>
            </a:r>
            <a:r>
              <a:rPr lang="fr-FR" b="1" dirty="0" err="1"/>
              <a:t>scarsità</a:t>
            </a:r>
            <a:r>
              <a:rPr lang="fr-FR" b="1" dirty="0"/>
              <a:t> </a:t>
            </a:r>
            <a:r>
              <a:rPr lang="fr-FR" b="1" dirty="0" err="1"/>
              <a:t>relativa</a:t>
            </a:r>
            <a:r>
              <a:rPr lang="fr-FR" dirty="0"/>
              <a:t> dei </a:t>
            </a:r>
            <a:r>
              <a:rPr lang="fr-FR" dirty="0" err="1" smtClean="0"/>
              <a:t>beni</a:t>
            </a:r>
            <a:endParaRPr lang="fr-FR" dirty="0" smtClean="0"/>
          </a:p>
          <a:p>
            <a:pPr algn="just"/>
            <a:r>
              <a:rPr lang="fr-FR" dirty="0" smtClean="0"/>
              <a:t>Ma ci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 </a:t>
            </a:r>
            <a:r>
              <a:rPr lang="fr-FR" b="1" dirty="0" err="1" smtClean="0"/>
              <a:t>eventi</a:t>
            </a:r>
            <a:r>
              <a:rPr lang="fr-FR" b="1" dirty="0" smtClean="0"/>
              <a:t> </a:t>
            </a:r>
            <a:r>
              <a:rPr lang="fr-FR" b="1" dirty="0" err="1" smtClean="0"/>
              <a:t>inizialmente</a:t>
            </a:r>
            <a:r>
              <a:rPr lang="fr-FR" b="1" dirty="0" smtClean="0"/>
              <a:t> </a:t>
            </a:r>
            <a:r>
              <a:rPr lang="fr-FR" b="1" dirty="0" err="1" smtClean="0"/>
              <a:t>imprevisti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Tuttavia</a:t>
            </a:r>
            <a:r>
              <a:rPr lang="fr-FR" dirty="0" smtClean="0"/>
              <a:t> non vi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eventi</a:t>
            </a:r>
            <a:r>
              <a:rPr lang="fr-FR" dirty="0" smtClean="0"/>
              <a:t> </a:t>
            </a:r>
            <a:r>
              <a:rPr lang="fr-FR" b="1" dirty="0" err="1" smtClean="0"/>
              <a:t>sistematicamente</a:t>
            </a:r>
            <a:r>
              <a:rPr lang="fr-FR" dirty="0" smtClean="0"/>
              <a:t> </a:t>
            </a:r>
            <a:r>
              <a:rPr lang="fr-FR" dirty="0" err="1" smtClean="0"/>
              <a:t>imprevisti</a:t>
            </a:r>
            <a:r>
              <a:rPr lang="fr-FR" dirty="0" smtClean="0"/>
              <a:t>, </a:t>
            </a:r>
            <a:r>
              <a:rPr lang="fr-FR" dirty="0" err="1" smtClean="0"/>
              <a:t>perchè</a:t>
            </a:r>
            <a:r>
              <a:rPr lang="fr-FR" dirty="0" smtClean="0"/>
              <a:t> </a:t>
            </a:r>
            <a:r>
              <a:rPr lang="fr-FR" dirty="0" err="1" smtClean="0"/>
              <a:t>altrimenti</a:t>
            </a:r>
            <a:r>
              <a:rPr lang="fr-FR" dirty="0" smtClean="0"/>
              <a:t> si </a:t>
            </a:r>
            <a:r>
              <a:rPr lang="fr-FR" dirty="0" err="1" smtClean="0"/>
              <a:t>incorporerebbero</a:t>
            </a:r>
            <a:r>
              <a:rPr lang="fr-FR" dirty="0" smtClean="0"/>
              <a:t> </a:t>
            </a:r>
            <a:r>
              <a:rPr lang="fr-FR" dirty="0" err="1" smtClean="0"/>
              <a:t>nelle</a:t>
            </a:r>
            <a:r>
              <a:rPr lang="fr-FR" dirty="0" smtClean="0"/>
              <a:t> </a:t>
            </a:r>
            <a:r>
              <a:rPr lang="fr-FR" dirty="0" err="1" smtClean="0"/>
              <a:t>informazioni</a:t>
            </a:r>
            <a:r>
              <a:rPr lang="fr-FR" dirty="0" smtClean="0"/>
              <a:t> </a:t>
            </a:r>
            <a:r>
              <a:rPr lang="fr-FR" dirty="0" err="1" smtClean="0"/>
              <a:t>disponibiili</a:t>
            </a:r>
            <a:r>
              <a:rPr lang="fr-FR" dirty="0" smtClean="0"/>
              <a:t> e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si </a:t>
            </a:r>
            <a:r>
              <a:rPr lang="fr-FR" dirty="0" err="1" smtClean="0"/>
              <a:t>sfruttano</a:t>
            </a:r>
            <a:r>
              <a:rPr lang="fr-FR" dirty="0" smtClean="0"/>
              <a:t> al </a:t>
            </a:r>
            <a:r>
              <a:rPr lang="fr-FR" dirty="0" err="1" smtClean="0"/>
              <a:t>momento</a:t>
            </a:r>
            <a:r>
              <a:rPr lang="fr-FR" dirty="0" smtClean="0"/>
              <a:t> di </a:t>
            </a:r>
            <a:r>
              <a:rPr lang="fr-FR" dirty="0" err="1" smtClean="0"/>
              <a:t>formarsi</a:t>
            </a:r>
            <a:r>
              <a:rPr lang="fr-FR" dirty="0" smtClean="0"/>
              <a:t> le </a:t>
            </a:r>
            <a:r>
              <a:rPr lang="fr-FR" dirty="0" err="1" smtClean="0"/>
              <a:t>aspettative</a:t>
            </a:r>
            <a:r>
              <a:rPr lang="fr-FR" dirty="0" smtClean="0"/>
              <a:t> (</a:t>
            </a:r>
            <a:r>
              <a:rPr lang="fr-FR" b="1" dirty="0" err="1" smtClean="0"/>
              <a:t>aspettative</a:t>
            </a:r>
            <a:r>
              <a:rPr lang="fr-FR" b="1" dirty="0" smtClean="0"/>
              <a:t> </a:t>
            </a:r>
            <a:r>
              <a:rPr lang="fr-FR" b="1" dirty="0" err="1" smtClean="0"/>
              <a:t>razionali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 </a:t>
            </a:r>
            <a:r>
              <a:rPr lang="fr-FR" b="1" dirty="0" smtClean="0"/>
              <a:t>test </a:t>
            </a:r>
            <a:r>
              <a:rPr lang="fr-FR" b="1" dirty="0" err="1" smtClean="0"/>
              <a:t>empirici</a:t>
            </a:r>
            <a:r>
              <a:rPr lang="fr-FR" dirty="0" smtClean="0"/>
              <a:t> </a:t>
            </a:r>
            <a:r>
              <a:rPr lang="fr-FR" dirty="0" err="1" smtClean="0"/>
              <a:t>sembrano</a:t>
            </a:r>
            <a:r>
              <a:rPr lang="fr-FR" dirty="0" smtClean="0"/>
              <a:t> </a:t>
            </a:r>
            <a:r>
              <a:rPr lang="fr-FR" dirty="0" err="1" smtClean="0"/>
              <a:t>confermare</a:t>
            </a:r>
            <a:r>
              <a:rPr lang="fr-FR" dirty="0" smtClean="0"/>
              <a:t> l’</a:t>
            </a:r>
            <a:r>
              <a:rPr lang="fr-FR" dirty="0" err="1" smtClean="0"/>
              <a:t>efficienza</a:t>
            </a:r>
            <a:r>
              <a:rPr lang="fr-FR" dirty="0" smtClean="0"/>
              <a:t> dei </a:t>
            </a:r>
            <a:r>
              <a:rPr lang="fr-FR" dirty="0" err="1" smtClean="0"/>
              <a:t>mercati</a:t>
            </a:r>
            <a:r>
              <a:rPr lang="fr-FR" dirty="0" smtClean="0"/>
              <a:t> </a:t>
            </a:r>
            <a:r>
              <a:rPr lang="fr-FR" dirty="0" err="1" smtClean="0"/>
              <a:t>valutari</a:t>
            </a:r>
            <a:r>
              <a:rPr lang="fr-FR" dirty="0" smtClean="0"/>
              <a:t>, in </a:t>
            </a:r>
            <a:r>
              <a:rPr lang="fr-FR" dirty="0" err="1" smtClean="0"/>
              <a:t>cui</a:t>
            </a:r>
            <a:r>
              <a:rPr lang="fr-FR" dirty="0" smtClean="0"/>
              <a:t> i </a:t>
            </a:r>
            <a:r>
              <a:rPr lang="fr-FR" dirty="0" err="1" smtClean="0"/>
              <a:t>margini</a:t>
            </a:r>
            <a:r>
              <a:rPr lang="fr-FR" dirty="0" smtClean="0"/>
              <a:t> di </a:t>
            </a:r>
            <a:r>
              <a:rPr lang="fr-FR" dirty="0" err="1" smtClean="0"/>
              <a:t>arbitraggio</a:t>
            </a:r>
            <a:r>
              <a:rPr lang="fr-FR" dirty="0" smtClean="0"/>
              <a:t> </a:t>
            </a:r>
            <a:r>
              <a:rPr lang="fr-FR" dirty="0" err="1" smtClean="0"/>
              <a:t>senza</a:t>
            </a:r>
            <a:r>
              <a:rPr lang="fr-FR" dirty="0" smtClean="0"/>
              <a:t> </a:t>
            </a:r>
            <a:r>
              <a:rPr lang="fr-FR" dirty="0" err="1" smtClean="0"/>
              <a:t>rischi</a:t>
            </a:r>
            <a:r>
              <a:rPr lang="fr-FR" dirty="0" smtClean="0"/>
              <a:t> sono molto </a:t>
            </a:r>
            <a:r>
              <a:rPr lang="fr-FR" dirty="0" err="1" smtClean="0"/>
              <a:t>contenuti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76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b="1" dirty="0"/>
              <a:t>M</a:t>
            </a:r>
            <a:r>
              <a:rPr lang="fr-FR" b="1" dirty="0" smtClean="0"/>
              <a:t>ercati </a:t>
            </a:r>
            <a:r>
              <a:rPr lang="fr-FR" b="1" dirty="0" err="1" smtClean="0"/>
              <a:t>dell’eurovaluta</a:t>
            </a:r>
            <a:r>
              <a:rPr lang="fr-FR" b="1" dirty="0" smtClean="0"/>
              <a:t> e </a:t>
            </a:r>
            <a:r>
              <a:rPr lang="fr-FR" b="1" dirty="0" err="1" smtClean="0"/>
              <a:t>mercati</a:t>
            </a:r>
            <a:r>
              <a:rPr lang="fr-FR" b="1" dirty="0" smtClean="0"/>
              <a:t> </a:t>
            </a:r>
            <a:r>
              <a:rPr lang="fr-FR" b="1" dirty="0" err="1" smtClean="0"/>
              <a:t>finanziari</a:t>
            </a:r>
            <a:r>
              <a:rPr lang="fr-FR" b="1" dirty="0" smtClean="0"/>
              <a:t> </a:t>
            </a:r>
            <a:r>
              <a:rPr lang="fr-FR" b="1" dirty="0" err="1" smtClean="0"/>
              <a:t>esteri</a:t>
            </a:r>
            <a:endParaRPr lang="fr-FR" b="1" dirty="0" smtClean="0"/>
          </a:p>
          <a:p>
            <a:pPr algn="just"/>
            <a:r>
              <a:rPr lang="fr-FR" b="1" dirty="0" err="1" smtClean="0"/>
              <a:t>Eurovaluta</a:t>
            </a:r>
            <a:r>
              <a:rPr lang="fr-FR" b="1" dirty="0" smtClean="0"/>
              <a:t>: </a:t>
            </a:r>
            <a:r>
              <a:rPr lang="fr-FR" dirty="0" err="1" smtClean="0"/>
              <a:t>depositi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fuori</a:t>
            </a:r>
            <a:r>
              <a:rPr lang="fr-FR" dirty="0" smtClean="0"/>
              <a:t> dal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ha </a:t>
            </a:r>
            <a:r>
              <a:rPr lang="fr-FR" dirty="0" err="1" smtClean="0"/>
              <a:t>emesso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stessa</a:t>
            </a:r>
            <a:endParaRPr lang="fr-FR" dirty="0" smtClean="0"/>
          </a:p>
          <a:p>
            <a:pPr algn="just"/>
            <a:r>
              <a:rPr lang="fr-FR" b="1" dirty="0" err="1" smtClean="0"/>
              <a:t>Esempio</a:t>
            </a:r>
            <a:r>
              <a:rPr lang="fr-FR" b="1" dirty="0" smtClean="0"/>
              <a:t>: </a:t>
            </a:r>
            <a:r>
              <a:rPr lang="fr-FR" dirty="0" smtClean="0"/>
              <a:t>un </a:t>
            </a:r>
            <a:r>
              <a:rPr lang="fr-FR" dirty="0" err="1" smtClean="0"/>
              <a:t>deposito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inglese</a:t>
            </a:r>
            <a:r>
              <a:rPr lang="fr-FR" dirty="0" smtClean="0"/>
              <a:t> (</a:t>
            </a:r>
            <a:r>
              <a:rPr lang="fr-FR" dirty="0" err="1" smtClean="0"/>
              <a:t>eurodollaro</a:t>
            </a:r>
            <a:r>
              <a:rPr lang="fr-FR" dirty="0" smtClean="0"/>
              <a:t>). Un </a:t>
            </a:r>
            <a:r>
              <a:rPr lang="fr-FR" dirty="0" err="1" smtClean="0"/>
              <a:t>deposito</a:t>
            </a:r>
            <a:r>
              <a:rPr lang="fr-FR" dirty="0" smtClean="0"/>
              <a:t> in </a:t>
            </a:r>
            <a:r>
              <a:rPr lang="fr-FR" dirty="0" err="1" smtClean="0"/>
              <a:t>sterline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francese</a:t>
            </a:r>
            <a:r>
              <a:rPr lang="fr-FR" dirty="0" smtClean="0"/>
              <a:t> (</a:t>
            </a:r>
            <a:r>
              <a:rPr lang="fr-FR" dirty="0" err="1" smtClean="0"/>
              <a:t>eurosterlina</a:t>
            </a:r>
            <a:r>
              <a:rPr lang="fr-FR" dirty="0" smtClean="0"/>
              <a:t>). Un </a:t>
            </a:r>
            <a:r>
              <a:rPr lang="fr-FR" dirty="0" err="1" smtClean="0"/>
              <a:t>deposito</a:t>
            </a:r>
            <a:r>
              <a:rPr lang="fr-FR" dirty="0" smtClean="0"/>
              <a:t> in euro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svizzera</a:t>
            </a:r>
            <a:r>
              <a:rPr lang="fr-FR" dirty="0" smtClean="0"/>
              <a:t> (</a:t>
            </a:r>
            <a:r>
              <a:rPr lang="fr-FR" dirty="0" err="1" smtClean="0"/>
              <a:t>eurodeposito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Conti </a:t>
            </a:r>
            <a:r>
              <a:rPr lang="fr-FR" dirty="0" err="1" smtClean="0"/>
              <a:t>usati</a:t>
            </a:r>
            <a:r>
              <a:rPr lang="fr-FR" dirty="0" smtClean="0"/>
              <a:t> da grandi banche, </a:t>
            </a:r>
            <a:r>
              <a:rPr lang="fr-FR" dirty="0" err="1" smtClean="0"/>
              <a:t>società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r>
              <a:rPr lang="fr-FR" dirty="0" smtClean="0"/>
              <a:t> e </a:t>
            </a:r>
            <a:r>
              <a:rPr lang="fr-FR" dirty="0" err="1" smtClean="0"/>
              <a:t>governi</a:t>
            </a:r>
            <a:r>
              <a:rPr lang="fr-FR" dirty="0" smtClean="0"/>
              <a:t> per </a:t>
            </a:r>
            <a:r>
              <a:rPr lang="fr-FR" dirty="0" err="1" smtClean="0"/>
              <a:t>acquistare</a:t>
            </a:r>
            <a:r>
              <a:rPr lang="fr-FR" dirty="0" smtClean="0"/>
              <a:t> o </a:t>
            </a:r>
            <a:r>
              <a:rPr lang="fr-FR" dirty="0" err="1" smtClean="0"/>
              <a:t>investire</a:t>
            </a:r>
            <a:r>
              <a:rPr lang="fr-FR" dirty="0" smtClean="0"/>
              <a:t> </a:t>
            </a:r>
            <a:r>
              <a:rPr lang="fr-FR" dirty="0" err="1" smtClean="0"/>
              <a:t>fondi</a:t>
            </a:r>
            <a:r>
              <a:rPr lang="fr-FR" dirty="0" smtClean="0"/>
              <a:t> </a:t>
            </a:r>
            <a:r>
              <a:rPr lang="fr-FR" dirty="0" err="1" smtClean="0"/>
              <a:t>addizionali</a:t>
            </a:r>
            <a:endParaRPr lang="fr-FR" dirty="0" smtClean="0"/>
          </a:p>
          <a:p>
            <a:pPr algn="just"/>
            <a:r>
              <a:rPr lang="fr-FR" dirty="0" smtClean="0"/>
              <a:t>Tale </a:t>
            </a:r>
            <a:r>
              <a:rPr lang="fr-FR" dirty="0" err="1" smtClean="0"/>
              <a:t>mercato</a:t>
            </a:r>
            <a:r>
              <a:rPr lang="fr-FR" dirty="0" smtClean="0"/>
              <a:t> è </a:t>
            </a:r>
            <a:r>
              <a:rPr lang="fr-FR" dirty="0" err="1" smtClean="0"/>
              <a:t>detto</a:t>
            </a:r>
            <a:r>
              <a:rPr lang="fr-FR" dirty="0" smtClean="0"/>
              <a:t> </a:t>
            </a:r>
            <a:r>
              <a:rPr lang="fr-FR" b="1" dirty="0" err="1" smtClean="0"/>
              <a:t>mercato</a:t>
            </a:r>
            <a:r>
              <a:rPr lang="fr-FR" b="1" dirty="0" smtClean="0"/>
              <a:t> </a:t>
            </a:r>
            <a:r>
              <a:rPr lang="fr-FR" b="1" dirty="0" err="1" smtClean="0"/>
              <a:t>dell’eurovaluta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65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 smtClean="0"/>
              <a:t>Mercato</a:t>
            </a:r>
            <a:r>
              <a:rPr lang="fr-FR" dirty="0" smtClean="0"/>
              <a:t> molto </a:t>
            </a:r>
            <a:r>
              <a:rPr lang="fr-FR" dirty="0" err="1" smtClean="0"/>
              <a:t>esteso</a:t>
            </a:r>
            <a:r>
              <a:rPr lang="fr-FR" dirty="0" smtClean="0"/>
              <a:t>, pure in </a:t>
            </a:r>
            <a:r>
              <a:rPr lang="fr-FR" dirty="0" err="1" smtClean="0"/>
              <a:t>piazze</a:t>
            </a:r>
            <a:r>
              <a:rPr lang="fr-FR" dirty="0" smtClean="0"/>
              <a:t> non-</a:t>
            </a:r>
            <a:r>
              <a:rPr lang="fr-FR" dirty="0" err="1" smtClean="0"/>
              <a:t>europee</a:t>
            </a:r>
            <a:r>
              <a:rPr lang="fr-FR" dirty="0" smtClean="0"/>
              <a:t> (Bahamas, Isole Cayman): </a:t>
            </a:r>
            <a:r>
              <a:rPr lang="fr-FR" b="1" dirty="0" err="1" smtClean="0"/>
              <a:t>depositi</a:t>
            </a:r>
            <a:r>
              <a:rPr lang="fr-FR" b="1" dirty="0" smtClean="0"/>
              <a:t> offshore</a:t>
            </a:r>
            <a:endParaRPr lang="fr-FR" dirty="0" smtClean="0"/>
          </a:p>
          <a:p>
            <a:pPr algn="just"/>
            <a:r>
              <a:rPr lang="fr-FR" dirty="0" smtClean="0"/>
              <a:t>Anche </a:t>
            </a:r>
            <a:r>
              <a:rPr lang="fr-FR" dirty="0" err="1" smtClean="0"/>
              <a:t>depositi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ma </a:t>
            </a:r>
            <a:r>
              <a:rPr lang="fr-FR" dirty="0" err="1" smtClean="0"/>
              <a:t>esentati</a:t>
            </a:r>
            <a:r>
              <a:rPr lang="fr-FR" dirty="0" smtClean="0"/>
              <a:t> dalle </a:t>
            </a:r>
            <a:r>
              <a:rPr lang="fr-FR" dirty="0" err="1" smtClean="0"/>
              <a:t>regolamentazioni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impone</a:t>
            </a:r>
            <a:r>
              <a:rPr lang="fr-FR" dirty="0" smtClean="0"/>
              <a:t> di </a:t>
            </a:r>
            <a:r>
              <a:rPr lang="fr-FR" dirty="0" err="1" smtClean="0"/>
              <a:t>solito</a:t>
            </a:r>
            <a:r>
              <a:rPr lang="fr-FR" dirty="0" smtClean="0"/>
              <a:t> sui </a:t>
            </a:r>
            <a:r>
              <a:rPr lang="fr-FR" dirty="0" err="1" smtClean="0"/>
              <a:t>depositi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prevalenza</a:t>
            </a:r>
            <a:r>
              <a:rPr lang="fr-FR" dirty="0" smtClean="0"/>
              <a:t> </a:t>
            </a:r>
            <a:r>
              <a:rPr lang="fr-FR" dirty="0" err="1" smtClean="0"/>
              <a:t>fondi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 termine</a:t>
            </a:r>
          </a:p>
          <a:p>
            <a:pPr algn="just"/>
            <a:r>
              <a:rPr lang="fr-FR" b="1" dirty="0" err="1" smtClean="0"/>
              <a:t>Dimensione</a:t>
            </a:r>
            <a:r>
              <a:rPr lang="fr-FR" b="1" dirty="0" smtClean="0"/>
              <a:t> </a:t>
            </a:r>
            <a:r>
              <a:rPr lang="fr-FR" b="1" dirty="0" err="1" smtClean="0"/>
              <a:t>lorda</a:t>
            </a:r>
            <a:r>
              <a:rPr lang="fr-FR" dirty="0" smtClean="0"/>
              <a:t>: </a:t>
            </a:r>
            <a:r>
              <a:rPr lang="fr-FR" dirty="0" err="1" smtClean="0"/>
              <a:t>include</a:t>
            </a:r>
            <a:r>
              <a:rPr lang="fr-FR" dirty="0" smtClean="0"/>
              <a:t> i </a:t>
            </a:r>
            <a:r>
              <a:rPr lang="fr-FR" dirty="0" err="1" smtClean="0"/>
              <a:t>depositi</a:t>
            </a:r>
            <a:r>
              <a:rPr lang="fr-FR" dirty="0" smtClean="0"/>
              <a:t> </a:t>
            </a:r>
            <a:r>
              <a:rPr lang="fr-FR" dirty="0" err="1" smtClean="0"/>
              <a:t>interbancari</a:t>
            </a:r>
            <a:r>
              <a:rPr lang="fr-FR" dirty="0" smtClean="0"/>
              <a:t> (</a:t>
            </a:r>
            <a:r>
              <a:rPr lang="fr-FR" dirty="0" err="1" smtClean="0"/>
              <a:t>depositi</a:t>
            </a:r>
            <a:r>
              <a:rPr lang="fr-FR" dirty="0" smtClean="0"/>
              <a:t> di banche in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eurovalute</a:t>
            </a:r>
            <a:r>
              <a:rPr lang="fr-FR" dirty="0" smtClean="0"/>
              <a:t> presso banche con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eurovalute</a:t>
            </a:r>
            <a:r>
              <a:rPr lang="fr-FR" dirty="0" smtClean="0"/>
              <a:t>)</a:t>
            </a:r>
          </a:p>
          <a:p>
            <a:pPr algn="just"/>
            <a:r>
              <a:rPr lang="fr-FR" b="1" dirty="0" err="1" smtClean="0"/>
              <a:t>Dimensione</a:t>
            </a:r>
            <a:r>
              <a:rPr lang="fr-FR" b="1" dirty="0" smtClean="0"/>
              <a:t> </a:t>
            </a:r>
            <a:r>
              <a:rPr lang="fr-FR" b="1" dirty="0" err="1" smtClean="0"/>
              <a:t>netta</a:t>
            </a:r>
            <a:r>
              <a:rPr lang="fr-FR" dirty="0" smtClean="0"/>
              <a:t>: solo </a:t>
            </a:r>
            <a:r>
              <a:rPr lang="fr-FR" dirty="0" err="1" smtClean="0"/>
              <a:t>depositi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non </a:t>
            </a:r>
            <a:r>
              <a:rPr lang="fr-FR" dirty="0" err="1" smtClean="0"/>
              <a:t>coinvolgono</a:t>
            </a:r>
            <a:r>
              <a:rPr lang="fr-FR" dirty="0" smtClean="0"/>
              <a:t> </a:t>
            </a:r>
            <a:r>
              <a:rPr lang="fr-FR" dirty="0" err="1" smtClean="0"/>
              <a:t>operazioni</a:t>
            </a:r>
            <a:r>
              <a:rPr lang="fr-FR" dirty="0" smtClean="0"/>
              <a:t> fra banche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991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Perchè</a:t>
            </a:r>
            <a:r>
              <a:rPr lang="fr-FR" b="1" dirty="0" smtClean="0"/>
              <a:t> il </a:t>
            </a:r>
            <a:r>
              <a:rPr lang="fr-FR" b="1" dirty="0" err="1" smtClean="0"/>
              <a:t>mercato</a:t>
            </a:r>
            <a:r>
              <a:rPr lang="fr-FR" b="1" dirty="0" smtClean="0"/>
              <a:t> </a:t>
            </a:r>
            <a:r>
              <a:rPr lang="fr-FR" b="1" dirty="0" err="1" smtClean="0"/>
              <a:t>dell’eurovaluta</a:t>
            </a:r>
            <a:r>
              <a:rPr lang="fr-FR" dirty="0" smtClean="0"/>
              <a:t>?</a:t>
            </a:r>
          </a:p>
          <a:p>
            <a:pPr algn="just"/>
            <a:r>
              <a:rPr lang="fr-FR" dirty="0" err="1" smtClean="0"/>
              <a:t>Maggiori</a:t>
            </a:r>
            <a:r>
              <a:rPr lang="fr-FR" dirty="0" smtClean="0"/>
              <a:t>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fuori</a:t>
            </a:r>
            <a:r>
              <a:rPr lang="fr-FR" dirty="0" smtClean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USA sui </a:t>
            </a:r>
            <a:r>
              <a:rPr lang="fr-FR" dirty="0" err="1" smtClean="0"/>
              <a:t>depositi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 termine (</a:t>
            </a:r>
            <a:r>
              <a:rPr lang="fr-FR" dirty="0" err="1" smtClean="0"/>
              <a:t>eurodollaro</a:t>
            </a:r>
            <a:r>
              <a:rPr lang="fr-FR" dirty="0" smtClean="0"/>
              <a:t> in Europa)</a:t>
            </a:r>
          </a:p>
          <a:p>
            <a:pPr algn="just"/>
            <a:r>
              <a:rPr lang="fr-FR" dirty="0" err="1" smtClean="0"/>
              <a:t>Detenere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con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effettuare</a:t>
            </a:r>
            <a:r>
              <a:rPr lang="fr-FR" dirty="0" smtClean="0"/>
              <a:t> i </a:t>
            </a:r>
            <a:r>
              <a:rPr lang="fr-FR" dirty="0" err="1" smtClean="0"/>
              <a:t>pagamenti</a:t>
            </a:r>
            <a:r>
              <a:rPr lang="fr-FR" dirty="0" smtClean="0"/>
              <a:t> (</a:t>
            </a:r>
            <a:r>
              <a:rPr lang="fr-FR" dirty="0" err="1" smtClean="0"/>
              <a:t>prevalentemente</a:t>
            </a:r>
            <a:r>
              <a:rPr lang="fr-FR" dirty="0" smtClean="0"/>
              <a:t> </a:t>
            </a:r>
            <a:r>
              <a:rPr lang="fr-FR" dirty="0" err="1" smtClean="0"/>
              <a:t>eurodollari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Superare</a:t>
            </a:r>
            <a:r>
              <a:rPr lang="fr-FR" dirty="0" smtClean="0"/>
              <a:t> le </a:t>
            </a:r>
            <a:r>
              <a:rPr lang="fr-FR" dirty="0" err="1" smtClean="0"/>
              <a:t>restrizioni</a:t>
            </a:r>
            <a:r>
              <a:rPr lang="fr-FR" dirty="0" smtClean="0"/>
              <a:t> al </a:t>
            </a:r>
            <a:r>
              <a:rPr lang="fr-FR" dirty="0" err="1" smtClean="0"/>
              <a:t>credito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indebitandosi</a:t>
            </a:r>
            <a:r>
              <a:rPr lang="fr-FR" dirty="0" smtClean="0"/>
              <a:t> </a:t>
            </a:r>
            <a:r>
              <a:rPr lang="fr-FR" dirty="0" err="1" smtClean="0"/>
              <a:t>sull’euromercato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93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Partecipanti</a:t>
            </a:r>
            <a:r>
              <a:rPr lang="fr-FR" dirty="0" smtClean="0"/>
              <a:t> ai </a:t>
            </a:r>
            <a:r>
              <a:rPr lang="fr-FR" dirty="0" err="1" smtClean="0"/>
              <a:t>mercati</a:t>
            </a:r>
            <a:r>
              <a:rPr lang="fr-FR" dirty="0" smtClean="0"/>
              <a:t> </a:t>
            </a:r>
            <a:r>
              <a:rPr lang="fr-FR" dirty="0" err="1" smtClean="0"/>
              <a:t>valutari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Fascia 1. </a:t>
            </a:r>
            <a:r>
              <a:rPr lang="fr-FR" b="1" dirty="0" err="1" smtClean="0"/>
              <a:t>Utilizzatori</a:t>
            </a:r>
            <a:r>
              <a:rPr lang="fr-FR" dirty="0" smtClean="0"/>
              <a:t> (</a:t>
            </a:r>
            <a:r>
              <a:rPr lang="fr-FR" dirty="0" err="1" smtClean="0"/>
              <a:t>turisti</a:t>
            </a:r>
            <a:r>
              <a:rPr lang="fr-FR" dirty="0" smtClean="0"/>
              <a:t>, </a:t>
            </a:r>
            <a:r>
              <a:rPr lang="fr-FR" dirty="0" err="1" smtClean="0"/>
              <a:t>importatori</a:t>
            </a:r>
            <a:r>
              <a:rPr lang="fr-FR" dirty="0" smtClean="0"/>
              <a:t>, </a:t>
            </a:r>
            <a:r>
              <a:rPr lang="fr-FR" dirty="0" err="1" smtClean="0"/>
              <a:t>esportatori</a:t>
            </a:r>
            <a:r>
              <a:rPr lang="fr-FR" dirty="0" smtClean="0"/>
              <a:t>, </a:t>
            </a:r>
            <a:r>
              <a:rPr lang="fr-FR" dirty="0" err="1" smtClean="0"/>
              <a:t>investitori</a:t>
            </a:r>
            <a:r>
              <a:rPr lang="fr-FR" dirty="0" smtClean="0"/>
              <a:t>, etc.)</a:t>
            </a:r>
          </a:p>
          <a:p>
            <a:pPr algn="just"/>
            <a:r>
              <a:rPr lang="fr-FR" dirty="0" smtClean="0"/>
              <a:t>Fascia 2. </a:t>
            </a:r>
            <a:r>
              <a:rPr lang="fr-FR" b="1" dirty="0" smtClean="0"/>
              <a:t>Banche </a:t>
            </a:r>
            <a:r>
              <a:rPr lang="fr-FR" b="1" dirty="0" err="1" smtClean="0"/>
              <a:t>commerciali</a:t>
            </a:r>
            <a:r>
              <a:rPr lang="fr-FR" dirty="0" smtClean="0"/>
              <a:t> (</a:t>
            </a:r>
            <a:r>
              <a:rPr lang="fr-FR" dirty="0" err="1" smtClean="0"/>
              <a:t>stanze</a:t>
            </a:r>
            <a:r>
              <a:rPr lang="fr-FR" dirty="0" smtClean="0"/>
              <a:t> di </a:t>
            </a:r>
            <a:r>
              <a:rPr lang="fr-FR" dirty="0" err="1" smtClean="0"/>
              <a:t>compensazione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Fascia 3. </a:t>
            </a:r>
            <a:r>
              <a:rPr lang="fr-FR" b="1" dirty="0" err="1" smtClean="0"/>
              <a:t>Intermediari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dirty="0" smtClean="0"/>
              <a:t> (</a:t>
            </a:r>
            <a:r>
              <a:rPr lang="fr-FR" dirty="0" err="1" smtClean="0"/>
              <a:t>compensano</a:t>
            </a:r>
            <a:r>
              <a:rPr lang="fr-FR" dirty="0" smtClean="0"/>
              <a:t> i </a:t>
            </a:r>
            <a:r>
              <a:rPr lang="fr-FR" dirty="0" err="1" smtClean="0"/>
              <a:t>flussi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in </a:t>
            </a:r>
            <a:r>
              <a:rPr lang="fr-FR" dirty="0" err="1" smtClean="0"/>
              <a:t>entrata</a:t>
            </a:r>
            <a:r>
              <a:rPr lang="fr-FR" dirty="0" smtClean="0"/>
              <a:t> e in </a:t>
            </a:r>
            <a:r>
              <a:rPr lang="fr-FR" dirty="0" err="1" smtClean="0"/>
              <a:t>uscita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Fascia 4. </a:t>
            </a:r>
            <a:r>
              <a:rPr lang="fr-FR" b="1" dirty="0" err="1" smtClean="0"/>
              <a:t>Banca</a:t>
            </a:r>
            <a:r>
              <a:rPr lang="fr-FR" b="1" dirty="0" smtClean="0"/>
              <a:t> Centrale</a:t>
            </a:r>
            <a:r>
              <a:rPr lang="fr-FR" dirty="0" smtClean="0"/>
              <a:t> (compensa il </a:t>
            </a:r>
            <a:r>
              <a:rPr lang="fr-FR" dirty="0" err="1" smtClean="0"/>
              <a:t>divario</a:t>
            </a:r>
            <a:r>
              <a:rPr lang="fr-FR" dirty="0" smtClean="0"/>
              <a:t> fra </a:t>
            </a:r>
            <a:r>
              <a:rPr lang="fr-FR" dirty="0" err="1" smtClean="0"/>
              <a:t>entrate</a:t>
            </a:r>
            <a:r>
              <a:rPr lang="fr-FR" dirty="0" smtClean="0"/>
              <a:t> e </a:t>
            </a:r>
            <a:r>
              <a:rPr lang="fr-FR" dirty="0" err="1" smtClean="0"/>
              <a:t>uscite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51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Sviluppo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mercato</a:t>
            </a:r>
            <a:r>
              <a:rPr lang="fr-FR" b="1" dirty="0" smtClean="0"/>
              <a:t> </a:t>
            </a:r>
            <a:r>
              <a:rPr lang="fr-FR" b="1" dirty="0" err="1" smtClean="0"/>
              <a:t>dell’eurovaluta</a:t>
            </a:r>
            <a:endParaRPr lang="fr-FR" b="1" dirty="0" smtClean="0"/>
          </a:p>
          <a:p>
            <a:pPr algn="just"/>
            <a:r>
              <a:rPr lang="fr-FR" dirty="0" err="1" smtClean="0"/>
              <a:t>Depositi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dei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comunisti</a:t>
            </a:r>
            <a:r>
              <a:rPr lang="fr-FR" dirty="0" smtClean="0"/>
              <a:t> </a:t>
            </a:r>
            <a:r>
              <a:rPr lang="fr-FR" dirty="0" err="1" smtClean="0"/>
              <a:t>fuori</a:t>
            </a:r>
            <a:r>
              <a:rPr lang="fr-FR" dirty="0" smtClean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USA per </a:t>
            </a:r>
            <a:r>
              <a:rPr lang="fr-FR" dirty="0" err="1" smtClean="0"/>
              <a:t>evitare</a:t>
            </a:r>
            <a:r>
              <a:rPr lang="fr-FR" dirty="0" smtClean="0"/>
              <a:t>  il </a:t>
            </a:r>
            <a:r>
              <a:rPr lang="fr-FR" dirty="0" err="1" smtClean="0"/>
              <a:t>congelamennto</a:t>
            </a:r>
            <a:r>
              <a:rPr lang="fr-FR" dirty="0" smtClean="0"/>
              <a:t> in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crisi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endParaRPr lang="fr-FR" dirty="0" smtClean="0"/>
          </a:p>
          <a:p>
            <a:pPr algn="just"/>
            <a:r>
              <a:rPr lang="fr-FR" dirty="0" err="1" smtClean="0"/>
              <a:t>Depositi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dei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esportatori</a:t>
            </a:r>
            <a:r>
              <a:rPr lang="fr-FR" dirty="0" smtClean="0"/>
              <a:t> di </a:t>
            </a:r>
            <a:r>
              <a:rPr lang="fr-FR" dirty="0" err="1" smtClean="0"/>
              <a:t>petrolio</a:t>
            </a:r>
            <a:r>
              <a:rPr lang="fr-FR" dirty="0" smtClean="0"/>
              <a:t> </a:t>
            </a:r>
            <a:r>
              <a:rPr lang="fr-FR" dirty="0" err="1" smtClean="0"/>
              <a:t>fuori</a:t>
            </a:r>
            <a:r>
              <a:rPr lang="fr-FR" dirty="0" smtClean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USA per </a:t>
            </a:r>
            <a:r>
              <a:rPr lang="fr-FR" dirty="0" err="1" smtClean="0"/>
              <a:t>evitare</a:t>
            </a:r>
            <a:r>
              <a:rPr lang="fr-FR" dirty="0" smtClean="0"/>
              <a:t> </a:t>
            </a:r>
            <a:r>
              <a:rPr lang="fr-FR" dirty="0" err="1" smtClean="0"/>
              <a:t>congelamenti</a:t>
            </a:r>
            <a:r>
              <a:rPr lang="fr-FR" dirty="0" smtClean="0"/>
              <a:t> in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crisi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(come Iran e Iraq fine </a:t>
            </a:r>
            <a:r>
              <a:rPr lang="fr-FR" dirty="0" err="1" smtClean="0"/>
              <a:t>anni</a:t>
            </a:r>
            <a:r>
              <a:rPr lang="fr-FR" dirty="0" smtClean="0"/>
              <a:t> </a:t>
            </a:r>
            <a:r>
              <a:rPr lang="fr-FR" dirty="0" err="1" smtClean="0"/>
              <a:t>Sessanta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115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b="1" dirty="0" smtClean="0"/>
              <a:t>Perché le banche </a:t>
            </a:r>
            <a:r>
              <a:rPr lang="fr-FR" b="1" dirty="0" err="1" smtClean="0"/>
              <a:t>europee</a:t>
            </a:r>
            <a:r>
              <a:rPr lang="fr-FR" b="1" dirty="0" smtClean="0"/>
              <a:t> </a:t>
            </a:r>
            <a:r>
              <a:rPr lang="fr-FR" b="1" dirty="0" err="1" smtClean="0"/>
              <a:t>accettano</a:t>
            </a:r>
            <a:r>
              <a:rPr lang="fr-FR" b="1" dirty="0" smtClean="0"/>
              <a:t> </a:t>
            </a:r>
            <a:r>
              <a:rPr lang="fr-FR" b="1" dirty="0" err="1" smtClean="0"/>
              <a:t>depositi</a:t>
            </a:r>
            <a:r>
              <a:rPr lang="fr-FR" b="1" dirty="0" smtClean="0"/>
              <a:t> </a:t>
            </a:r>
            <a:r>
              <a:rPr lang="fr-FR" b="1" dirty="0" err="1" smtClean="0"/>
              <a:t>denominati</a:t>
            </a:r>
            <a:r>
              <a:rPr lang="fr-FR" b="1" dirty="0" smtClean="0"/>
              <a:t> in </a:t>
            </a:r>
            <a:r>
              <a:rPr lang="fr-FR" b="1" dirty="0" err="1" smtClean="0"/>
              <a:t>valuta</a:t>
            </a:r>
            <a:r>
              <a:rPr lang="fr-FR" b="1" dirty="0" smtClean="0"/>
              <a:t> </a:t>
            </a:r>
            <a:r>
              <a:rPr lang="fr-FR" b="1" dirty="0" err="1" smtClean="0"/>
              <a:t>estera</a:t>
            </a:r>
            <a:r>
              <a:rPr lang="fr-FR" b="1" dirty="0" smtClean="0"/>
              <a:t>?</a:t>
            </a:r>
          </a:p>
          <a:p>
            <a:pPr algn="just"/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pagare</a:t>
            </a:r>
            <a:r>
              <a:rPr lang="fr-FR" dirty="0" smtClean="0"/>
              <a:t> </a:t>
            </a:r>
            <a:r>
              <a:rPr lang="fr-FR" dirty="0" err="1" smtClean="0"/>
              <a:t>interessi</a:t>
            </a:r>
            <a:r>
              <a:rPr lang="fr-FR" dirty="0" smtClean="0"/>
              <a:t> (</a:t>
            </a:r>
            <a:r>
              <a:rPr lang="fr-FR" dirty="0" err="1" smtClean="0"/>
              <a:t>passivi</a:t>
            </a:r>
            <a:r>
              <a:rPr lang="fr-FR" dirty="0" smtClean="0"/>
              <a:t>) sui </a:t>
            </a:r>
            <a:r>
              <a:rPr lang="fr-FR" dirty="0" err="1" smtClean="0"/>
              <a:t>depositi</a:t>
            </a:r>
            <a:r>
              <a:rPr lang="fr-FR" dirty="0" smtClean="0"/>
              <a:t> </a:t>
            </a:r>
            <a:r>
              <a:rPr lang="fr-FR" dirty="0" err="1" smtClean="0"/>
              <a:t>superiori</a:t>
            </a:r>
            <a:r>
              <a:rPr lang="fr-FR" dirty="0" smtClean="0"/>
              <a:t> a </a:t>
            </a:r>
            <a:r>
              <a:rPr lang="fr-FR" dirty="0" err="1" smtClean="0"/>
              <a:t>quelli</a:t>
            </a:r>
            <a:r>
              <a:rPr lang="fr-FR" dirty="0" smtClean="0"/>
              <a:t> </a:t>
            </a:r>
            <a:r>
              <a:rPr lang="fr-FR" dirty="0" err="1" smtClean="0"/>
              <a:t>pagati</a:t>
            </a:r>
            <a:r>
              <a:rPr lang="fr-FR" dirty="0" smtClean="0"/>
              <a:t> dalle banche USA e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prestare</a:t>
            </a:r>
            <a:r>
              <a:rPr lang="fr-FR" dirty="0" smtClean="0"/>
              <a:t> a </a:t>
            </a:r>
            <a:r>
              <a:rPr lang="fr-FR" dirty="0" err="1" smtClean="0"/>
              <a:t>interessi</a:t>
            </a:r>
            <a:r>
              <a:rPr lang="fr-FR" dirty="0" smtClean="0"/>
              <a:t> (</a:t>
            </a:r>
            <a:r>
              <a:rPr lang="fr-FR" dirty="0" err="1" smtClean="0"/>
              <a:t>attivi</a:t>
            </a:r>
            <a:r>
              <a:rPr lang="fr-FR" dirty="0" smtClean="0"/>
              <a:t>) più </a:t>
            </a:r>
            <a:r>
              <a:rPr lang="fr-FR" dirty="0" err="1" smtClean="0"/>
              <a:t>contenuti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perché: 1) </a:t>
            </a:r>
            <a:r>
              <a:rPr lang="fr-FR" dirty="0" err="1" smtClean="0"/>
              <a:t>concorrenza</a:t>
            </a:r>
            <a:r>
              <a:rPr lang="fr-FR" dirty="0" smtClean="0"/>
              <a:t> </a:t>
            </a:r>
            <a:r>
              <a:rPr lang="fr-FR" dirty="0" err="1" smtClean="0"/>
              <a:t>intensa</a:t>
            </a:r>
            <a:r>
              <a:rPr lang="fr-FR" dirty="0" smtClean="0"/>
              <a:t> su </a:t>
            </a:r>
            <a:r>
              <a:rPr lang="fr-FR" dirty="0" err="1" smtClean="0"/>
              <a:t>prestiti</a:t>
            </a:r>
            <a:r>
              <a:rPr lang="fr-FR" dirty="0" smtClean="0"/>
              <a:t> e </a:t>
            </a:r>
            <a:r>
              <a:rPr lang="fr-FR" dirty="0" err="1" smtClean="0"/>
              <a:t>depositi</a:t>
            </a:r>
            <a:r>
              <a:rPr lang="fr-FR" dirty="0" smtClean="0"/>
              <a:t> 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dell’eurovaluta</a:t>
            </a:r>
            <a:r>
              <a:rPr lang="fr-FR" dirty="0" smtClean="0"/>
              <a:t>; 2) </a:t>
            </a:r>
            <a:r>
              <a:rPr lang="fr-FR" dirty="0" err="1" smtClean="0"/>
              <a:t>costi</a:t>
            </a:r>
            <a:r>
              <a:rPr lang="fr-FR" dirty="0" smtClean="0"/>
              <a:t> </a:t>
            </a:r>
            <a:r>
              <a:rPr lang="fr-FR" dirty="0" err="1" smtClean="0"/>
              <a:t>operativi</a:t>
            </a:r>
            <a:r>
              <a:rPr lang="fr-FR" dirty="0" smtClean="0"/>
              <a:t> </a:t>
            </a:r>
            <a:r>
              <a:rPr lang="fr-FR" dirty="0" err="1" smtClean="0"/>
              <a:t>ridotti</a:t>
            </a:r>
            <a:r>
              <a:rPr lang="fr-FR" dirty="0" smtClean="0"/>
              <a:t> (</a:t>
            </a:r>
            <a:r>
              <a:rPr lang="fr-FR" dirty="0" err="1" smtClean="0"/>
              <a:t>assenza</a:t>
            </a:r>
            <a:r>
              <a:rPr lang="fr-FR" dirty="0" smtClean="0"/>
              <a:t> di </a:t>
            </a:r>
            <a:r>
              <a:rPr lang="fr-FR" dirty="0" err="1" smtClean="0"/>
              <a:t>vincoli</a:t>
            </a:r>
            <a:r>
              <a:rPr lang="fr-FR" dirty="0" smtClean="0"/>
              <a:t> di </a:t>
            </a:r>
            <a:r>
              <a:rPr lang="fr-FR" dirty="0" err="1" smtClean="0"/>
              <a:t>riserva</a:t>
            </a:r>
            <a:r>
              <a:rPr lang="fr-FR" dirty="0" smtClean="0"/>
              <a:t> </a:t>
            </a:r>
            <a:r>
              <a:rPr lang="fr-FR" dirty="0" err="1" smtClean="0"/>
              <a:t>obbligatoria</a:t>
            </a:r>
            <a:r>
              <a:rPr lang="fr-FR" dirty="0" smtClean="0"/>
              <a:t> e di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restrizioni</a:t>
            </a:r>
            <a:r>
              <a:rPr lang="fr-FR" dirty="0" smtClean="0"/>
              <a:t> sui </a:t>
            </a:r>
            <a:r>
              <a:rPr lang="fr-FR" dirty="0" err="1" smtClean="0"/>
              <a:t>depositi</a:t>
            </a:r>
            <a:r>
              <a:rPr lang="fr-FR" dirty="0" smtClean="0"/>
              <a:t> in </a:t>
            </a:r>
            <a:r>
              <a:rPr lang="fr-FR" dirty="0" err="1" smtClean="0"/>
              <a:t>eurovaluta</a:t>
            </a:r>
            <a:r>
              <a:rPr lang="fr-FR" dirty="0" smtClean="0"/>
              <a:t>); 3) Economie di scala </a:t>
            </a:r>
            <a:r>
              <a:rPr lang="fr-FR" dirty="0" err="1" smtClean="0"/>
              <a:t>derivanti</a:t>
            </a:r>
            <a:r>
              <a:rPr lang="fr-FR" dirty="0" smtClean="0"/>
              <a:t> dalla </a:t>
            </a:r>
            <a:r>
              <a:rPr lang="fr-FR" dirty="0" err="1" smtClean="0"/>
              <a:t>gestione</a:t>
            </a:r>
            <a:r>
              <a:rPr lang="fr-FR" dirty="0" smtClean="0"/>
              <a:t> di grandi </a:t>
            </a:r>
            <a:r>
              <a:rPr lang="fr-FR" dirty="0" err="1" smtClean="0"/>
              <a:t>volumi</a:t>
            </a:r>
            <a:r>
              <a:rPr lang="fr-FR" dirty="0" smtClean="0"/>
              <a:t> di </a:t>
            </a:r>
            <a:r>
              <a:rPr lang="fr-FR" dirty="0" err="1" smtClean="0"/>
              <a:t>depositi</a:t>
            </a:r>
            <a:r>
              <a:rPr lang="fr-FR" dirty="0" smtClean="0"/>
              <a:t> e </a:t>
            </a:r>
            <a:r>
              <a:rPr lang="fr-FR" dirty="0" err="1" smtClean="0"/>
              <a:t>prestiti</a:t>
            </a:r>
            <a:r>
              <a:rPr lang="fr-FR" dirty="0" smtClean="0"/>
              <a:t>; 4) </a:t>
            </a:r>
            <a:r>
              <a:rPr lang="fr-FR" dirty="0" err="1" smtClean="0"/>
              <a:t>diversificazione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rischio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84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Funzionamento</a:t>
            </a:r>
            <a:r>
              <a:rPr lang="fr-FR" b="1" dirty="0" smtClean="0"/>
              <a:t> </a:t>
            </a:r>
            <a:r>
              <a:rPr lang="fr-FR" b="1" dirty="0" err="1" smtClean="0"/>
              <a:t>ed</a:t>
            </a:r>
            <a:r>
              <a:rPr lang="fr-FR" b="1" dirty="0" smtClean="0"/>
              <a:t> </a:t>
            </a:r>
            <a:r>
              <a:rPr lang="fr-FR" b="1" dirty="0" err="1" smtClean="0"/>
              <a:t>effetti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mercato</a:t>
            </a:r>
            <a:r>
              <a:rPr lang="fr-FR" b="1" dirty="0" smtClean="0"/>
              <a:t> </a:t>
            </a:r>
            <a:r>
              <a:rPr lang="fr-FR" b="1" dirty="0" err="1" smtClean="0"/>
              <a:t>dell’eurovaluta</a:t>
            </a:r>
            <a:endParaRPr lang="fr-FR" b="1" dirty="0" smtClean="0"/>
          </a:p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depositi</a:t>
            </a:r>
            <a:r>
              <a:rPr lang="fr-FR" dirty="0" smtClean="0"/>
              <a:t> a termine, </a:t>
            </a:r>
            <a:r>
              <a:rPr lang="fr-FR" dirty="0" err="1" smtClean="0"/>
              <a:t>quindi</a:t>
            </a:r>
            <a:r>
              <a:rPr lang="fr-FR" dirty="0" smtClean="0"/>
              <a:t> non </a:t>
            </a:r>
            <a:r>
              <a:rPr lang="fr-FR" dirty="0" err="1" smtClean="0"/>
              <a:t>moneta</a:t>
            </a:r>
            <a:r>
              <a:rPr lang="fr-FR" dirty="0" smtClean="0"/>
              <a:t> (non M1), ma </a:t>
            </a:r>
            <a:r>
              <a:rPr lang="fr-FR" dirty="0" err="1" smtClean="0"/>
              <a:t>piuttosto</a:t>
            </a:r>
            <a:r>
              <a:rPr lang="fr-FR" dirty="0" smtClean="0"/>
              <a:t> </a:t>
            </a:r>
            <a:r>
              <a:rPr lang="fr-FR" dirty="0" err="1" smtClean="0"/>
              <a:t>intermediari</a:t>
            </a:r>
            <a:r>
              <a:rPr lang="fr-FR" dirty="0" smtClean="0"/>
              <a:t> </a:t>
            </a:r>
            <a:r>
              <a:rPr lang="fr-FR" dirty="0" err="1" smtClean="0"/>
              <a:t>finanziari</a:t>
            </a:r>
            <a:r>
              <a:rPr lang="fr-FR" dirty="0" smtClean="0"/>
              <a:t>.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liquidità</a:t>
            </a:r>
            <a:r>
              <a:rPr lang="fr-FR" dirty="0" smtClean="0"/>
              <a:t> mondiale e </a:t>
            </a:r>
            <a:r>
              <a:rPr lang="fr-FR" dirty="0" err="1" smtClean="0"/>
              <a:t>significativa</a:t>
            </a:r>
            <a:r>
              <a:rPr lang="fr-FR" dirty="0" smtClean="0"/>
              <a:t> </a:t>
            </a:r>
            <a:r>
              <a:rPr lang="fr-FR" dirty="0" err="1" smtClean="0"/>
              <a:t>integrazione</a:t>
            </a:r>
            <a:r>
              <a:rPr lang="fr-FR" dirty="0" smtClean="0"/>
              <a:t> dei </a:t>
            </a:r>
            <a:r>
              <a:rPr lang="fr-FR" dirty="0" err="1" smtClean="0"/>
              <a:t>mercati</a:t>
            </a:r>
            <a:r>
              <a:rPr lang="fr-FR" dirty="0" smtClean="0"/>
              <a:t> </a:t>
            </a:r>
            <a:r>
              <a:rPr lang="fr-FR" dirty="0" err="1" smtClean="0"/>
              <a:t>finanziari</a:t>
            </a:r>
            <a:endParaRPr lang="fr-FR" dirty="0" smtClean="0"/>
          </a:p>
          <a:p>
            <a:pPr algn="just"/>
            <a:r>
              <a:rPr lang="fr-FR" b="1" dirty="0" err="1" smtClean="0"/>
              <a:t>Problemi</a:t>
            </a:r>
            <a:r>
              <a:rPr lang="fr-FR" dirty="0" smtClean="0"/>
              <a:t>: 1) </a:t>
            </a:r>
            <a:r>
              <a:rPr lang="fr-FR" dirty="0" err="1"/>
              <a:t>R</a:t>
            </a:r>
            <a:r>
              <a:rPr lang="fr-FR" dirty="0" err="1" smtClean="0"/>
              <a:t>iduzione</a:t>
            </a:r>
            <a:r>
              <a:rPr lang="fr-FR" dirty="0" smtClean="0"/>
              <a:t> </a:t>
            </a:r>
            <a:r>
              <a:rPr lang="fr-FR" dirty="0" err="1" smtClean="0"/>
              <a:t>dell’efficacia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sforzi</a:t>
            </a:r>
            <a:r>
              <a:rPr lang="fr-FR" dirty="0" smtClean="0"/>
              <a:t> di </a:t>
            </a:r>
            <a:r>
              <a:rPr lang="fr-FR" dirty="0" err="1" smtClean="0"/>
              <a:t>stabilizzazione</a:t>
            </a:r>
            <a:r>
              <a:rPr lang="fr-FR" dirty="0" smtClean="0"/>
              <a:t> dei </a:t>
            </a:r>
            <a:r>
              <a:rPr lang="fr-FR" dirty="0" err="1" smtClean="0"/>
              <a:t>governi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: le grandi </a:t>
            </a:r>
            <a:r>
              <a:rPr lang="fr-FR" dirty="0" err="1" smtClean="0"/>
              <a:t>imprese</a:t>
            </a:r>
            <a:r>
              <a:rPr lang="fr-FR" dirty="0" smtClean="0"/>
              <a:t>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aggirare</a:t>
            </a:r>
            <a:r>
              <a:rPr lang="fr-FR" dirty="0" smtClean="0"/>
              <a:t> le </a:t>
            </a:r>
            <a:r>
              <a:rPr lang="fr-FR" dirty="0" err="1" smtClean="0"/>
              <a:t>restrizioni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credito</a:t>
            </a:r>
            <a:r>
              <a:rPr lang="fr-FR" dirty="0" smtClean="0"/>
              <a:t> </a:t>
            </a:r>
            <a:r>
              <a:rPr lang="fr-FR" dirty="0" err="1" smtClean="0"/>
              <a:t>indebitandosi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dell’eurovaluta</a:t>
            </a:r>
            <a:r>
              <a:rPr lang="fr-FR" dirty="0" smtClean="0"/>
              <a:t>. 2)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ampi</a:t>
            </a:r>
            <a:r>
              <a:rPr lang="fr-FR" dirty="0" smtClean="0"/>
              <a:t> </a:t>
            </a:r>
            <a:r>
              <a:rPr lang="fr-FR" dirty="0" err="1" smtClean="0"/>
              <a:t>flussi</a:t>
            </a:r>
            <a:r>
              <a:rPr lang="fr-FR" dirty="0" smtClean="0"/>
              <a:t> di </a:t>
            </a:r>
            <a:r>
              <a:rPr lang="fr-FR" dirty="0" err="1" smtClean="0"/>
              <a:t>fondi</a:t>
            </a:r>
            <a:r>
              <a:rPr lang="fr-FR" dirty="0" smtClean="0"/>
              <a:t> </a:t>
            </a:r>
            <a:r>
              <a:rPr lang="fr-FR" dirty="0" err="1" smtClean="0"/>
              <a:t>liquidi</a:t>
            </a:r>
            <a:r>
              <a:rPr lang="fr-FR" dirty="0" smtClean="0"/>
              <a:t> in </a:t>
            </a:r>
            <a:r>
              <a:rPr lang="fr-FR" dirty="0" err="1" smtClean="0"/>
              <a:t>eurovaluta</a:t>
            </a:r>
            <a:r>
              <a:rPr lang="fr-FR" dirty="0" smtClean="0"/>
              <a:t> </a:t>
            </a:r>
            <a:r>
              <a:rPr lang="fr-FR" dirty="0" err="1" smtClean="0"/>
              <a:t>producono</a:t>
            </a:r>
            <a:r>
              <a:rPr lang="fr-FR" dirty="0" smtClean="0"/>
              <a:t> grande  </a:t>
            </a:r>
            <a:r>
              <a:rPr lang="fr-FR" dirty="0" err="1" smtClean="0"/>
              <a:t>instabilità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. 3) </a:t>
            </a:r>
            <a:r>
              <a:rPr lang="fr-FR" dirty="0" err="1" smtClean="0"/>
              <a:t>Sfuggendo</a:t>
            </a:r>
            <a:r>
              <a:rPr lang="fr-FR" dirty="0" smtClean="0"/>
              <a:t> ad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controllo</a:t>
            </a:r>
            <a:r>
              <a:rPr lang="fr-FR" dirty="0" smtClean="0"/>
              <a:t>, le banche si </a:t>
            </a:r>
            <a:r>
              <a:rPr lang="fr-FR" dirty="0" err="1" smtClean="0"/>
              <a:t>sottraggono</a:t>
            </a:r>
            <a:r>
              <a:rPr lang="fr-FR" dirty="0" smtClean="0"/>
              <a:t> alla </a:t>
            </a:r>
            <a:r>
              <a:rPr lang="fr-FR" dirty="0" err="1" smtClean="0"/>
              <a:t>regolamentazione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dovrebbe</a:t>
            </a:r>
            <a:r>
              <a:rPr lang="fr-FR" dirty="0" smtClean="0"/>
              <a:t> </a:t>
            </a:r>
            <a:r>
              <a:rPr lang="fr-FR" dirty="0" err="1" smtClean="0"/>
              <a:t>evitare</a:t>
            </a:r>
            <a:r>
              <a:rPr lang="fr-FR" dirty="0" smtClean="0"/>
              <a:t> il </a:t>
            </a:r>
            <a:r>
              <a:rPr lang="fr-FR" b="1" dirty="0" err="1" smtClean="0"/>
              <a:t>panico</a:t>
            </a:r>
            <a:r>
              <a:rPr lang="fr-FR" b="1" dirty="0" smtClean="0"/>
              <a:t> </a:t>
            </a:r>
            <a:r>
              <a:rPr lang="fr-FR" b="1" dirty="0" err="1" smtClean="0"/>
              <a:t>bancario</a:t>
            </a:r>
            <a:r>
              <a:rPr lang="fr-FR" dirty="0" smtClean="0"/>
              <a:t> (</a:t>
            </a:r>
            <a:r>
              <a:rPr lang="fr-FR" dirty="0" err="1" smtClean="0"/>
              <a:t>assicurazione</a:t>
            </a:r>
            <a:r>
              <a:rPr lang="fr-FR" dirty="0" smtClean="0"/>
              <a:t> dei </a:t>
            </a:r>
            <a:r>
              <a:rPr lang="fr-FR" dirty="0" err="1" smtClean="0"/>
              <a:t>depositi</a:t>
            </a:r>
            <a:r>
              <a:rPr lang="fr-FR" dirty="0" smtClean="0"/>
              <a:t>, la </a:t>
            </a:r>
            <a:r>
              <a:rPr lang="fr-FR" dirty="0" err="1" smtClean="0"/>
              <a:t>Banca</a:t>
            </a:r>
            <a:r>
              <a:rPr lang="fr-FR" dirty="0" smtClean="0"/>
              <a:t> Centrale </a:t>
            </a:r>
            <a:r>
              <a:rPr lang="fr-FR" dirty="0" err="1" smtClean="0"/>
              <a:t>quale</a:t>
            </a:r>
            <a:r>
              <a:rPr lang="fr-FR" dirty="0" smtClean="0"/>
              <a:t> </a:t>
            </a:r>
            <a:r>
              <a:rPr lang="fr-FR" dirty="0" err="1" smtClean="0"/>
              <a:t>prestatore</a:t>
            </a:r>
            <a:r>
              <a:rPr lang="fr-FR" dirty="0" smtClean="0"/>
              <a:t> di </a:t>
            </a:r>
            <a:r>
              <a:rPr lang="fr-FR" dirty="0" err="1" smtClean="0"/>
              <a:t>ultima</a:t>
            </a:r>
            <a:r>
              <a:rPr lang="fr-FR" dirty="0" smtClean="0"/>
              <a:t> </a:t>
            </a:r>
            <a:r>
              <a:rPr lang="fr-FR" dirty="0" err="1" smtClean="0"/>
              <a:t>istanza</a:t>
            </a:r>
            <a:r>
              <a:rPr lang="fr-FR" dirty="0" smtClean="0"/>
              <a:t>). Ci </a:t>
            </a:r>
            <a:r>
              <a:rPr lang="fr-FR" dirty="0" err="1" smtClean="0"/>
              <a:t>vogliono</a:t>
            </a:r>
            <a:r>
              <a:rPr lang="fr-FR" dirty="0" smtClean="0"/>
              <a:t> </a:t>
            </a:r>
            <a:r>
              <a:rPr lang="fr-FR" dirty="0" err="1" smtClean="0"/>
              <a:t>regole</a:t>
            </a:r>
            <a:r>
              <a:rPr lang="fr-FR" dirty="0" smtClean="0"/>
              <a:t> </a:t>
            </a:r>
            <a:r>
              <a:rPr lang="fr-FR" dirty="0" err="1" smtClean="0"/>
              <a:t>multilaterali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39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smtClean="0"/>
              <a:t>Mercati delle </a:t>
            </a:r>
            <a:r>
              <a:rPr lang="fr-FR" b="1" dirty="0" err="1" smtClean="0"/>
              <a:t>eurobbligazioni</a:t>
            </a:r>
            <a:r>
              <a:rPr lang="fr-FR" b="1" dirty="0" smtClean="0"/>
              <a:t> e delle </a:t>
            </a:r>
            <a:r>
              <a:rPr lang="fr-FR" b="1" dirty="0" err="1" smtClean="0"/>
              <a:t>euronote</a:t>
            </a:r>
            <a:endParaRPr lang="fr-FR" b="1" dirty="0" smtClean="0"/>
          </a:p>
          <a:p>
            <a:pPr algn="just"/>
            <a:r>
              <a:rPr lang="fr-FR" b="1" dirty="0" err="1" smtClean="0"/>
              <a:t>Eurobbligazioni</a:t>
            </a:r>
            <a:r>
              <a:rPr lang="fr-FR" dirty="0" smtClean="0"/>
              <a:t>: </a:t>
            </a:r>
            <a:r>
              <a:rPr lang="fr-FR" dirty="0" err="1" smtClean="0"/>
              <a:t>titoli</a:t>
            </a:r>
            <a:r>
              <a:rPr lang="fr-FR" dirty="0" smtClean="0"/>
              <a:t> di </a:t>
            </a:r>
            <a:r>
              <a:rPr lang="fr-FR" dirty="0" err="1" smtClean="0"/>
              <a:t>debito</a:t>
            </a:r>
            <a:r>
              <a:rPr lang="fr-FR" dirty="0" smtClean="0"/>
              <a:t> a </a:t>
            </a:r>
            <a:r>
              <a:rPr lang="fr-FR" dirty="0" err="1" smtClean="0"/>
              <a:t>lungo</a:t>
            </a:r>
            <a:r>
              <a:rPr lang="fr-FR" dirty="0" smtClean="0"/>
              <a:t> termine </a:t>
            </a:r>
            <a:r>
              <a:rPr lang="fr-FR" dirty="0" err="1" smtClean="0"/>
              <a:t>collocati</a:t>
            </a:r>
            <a:r>
              <a:rPr lang="fr-FR" dirty="0" smtClean="0"/>
              <a:t> al di </a:t>
            </a:r>
            <a:r>
              <a:rPr lang="fr-FR" dirty="0" err="1" smtClean="0"/>
              <a:t>fuori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debitore</a:t>
            </a:r>
            <a:r>
              <a:rPr lang="fr-FR" dirty="0" smtClean="0"/>
              <a:t> per </a:t>
            </a:r>
            <a:r>
              <a:rPr lang="fr-FR" dirty="0" err="1" smtClean="0"/>
              <a:t>raccogliere</a:t>
            </a:r>
            <a:r>
              <a:rPr lang="fr-FR" dirty="0" smtClean="0"/>
              <a:t> capitale a </a:t>
            </a:r>
            <a:r>
              <a:rPr lang="fr-FR" dirty="0" err="1" smtClean="0"/>
              <a:t>lungo</a:t>
            </a:r>
            <a:r>
              <a:rPr lang="fr-FR" dirty="0" smtClean="0"/>
              <a:t> termine in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diversa</a:t>
            </a:r>
            <a:r>
              <a:rPr lang="fr-FR" dirty="0" smtClean="0"/>
              <a:t> da </a:t>
            </a:r>
            <a:r>
              <a:rPr lang="fr-FR" dirty="0" err="1" smtClean="0"/>
              <a:t>quella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in </a:t>
            </a:r>
            <a:r>
              <a:rPr lang="fr-FR" dirty="0" err="1" smtClean="0"/>
              <a:t>cui</a:t>
            </a:r>
            <a:r>
              <a:rPr lang="fr-FR" dirty="0" smtClean="0"/>
              <a:t> sono </a:t>
            </a:r>
            <a:r>
              <a:rPr lang="fr-FR" dirty="0" err="1" smtClean="0"/>
              <a:t>collocati</a:t>
            </a:r>
            <a:r>
              <a:rPr lang="fr-FR" dirty="0" smtClean="0"/>
              <a:t>. Non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richiesto</a:t>
            </a:r>
            <a:r>
              <a:rPr lang="fr-FR" dirty="0" smtClean="0"/>
              <a:t> un </a:t>
            </a:r>
            <a:r>
              <a:rPr lang="fr-FR" dirty="0" err="1" smtClean="0"/>
              <a:t>capitalle</a:t>
            </a:r>
            <a:r>
              <a:rPr lang="fr-FR" dirty="0" smtClean="0"/>
              <a:t> di </a:t>
            </a:r>
            <a:r>
              <a:rPr lang="fr-FR" dirty="0" err="1" smtClean="0"/>
              <a:t>garanzia</a:t>
            </a:r>
            <a:endParaRPr lang="fr-FR" dirty="0" smtClean="0"/>
          </a:p>
          <a:p>
            <a:pPr algn="just"/>
            <a:r>
              <a:rPr lang="fr-FR" b="1" dirty="0" err="1" smtClean="0"/>
              <a:t>Esempio</a:t>
            </a:r>
            <a:r>
              <a:rPr lang="fr-FR" dirty="0" smtClean="0"/>
              <a:t>: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società</a:t>
            </a:r>
            <a:r>
              <a:rPr lang="fr-FR" dirty="0" smtClean="0"/>
              <a:t> USA </a:t>
            </a:r>
            <a:r>
              <a:rPr lang="fr-FR" dirty="0" err="1" smtClean="0"/>
              <a:t>colloca</a:t>
            </a:r>
            <a:r>
              <a:rPr lang="fr-FR" dirty="0" smtClean="0"/>
              <a:t> a </a:t>
            </a:r>
            <a:r>
              <a:rPr lang="fr-FR" dirty="0" err="1" smtClean="0"/>
              <a:t>Londra</a:t>
            </a:r>
            <a:r>
              <a:rPr lang="fr-FR" dirty="0" smtClean="0"/>
              <a:t>   </a:t>
            </a:r>
            <a:r>
              <a:rPr lang="fr-FR" dirty="0" err="1" smtClean="0"/>
              <a:t>obbligazioni</a:t>
            </a:r>
            <a:r>
              <a:rPr lang="fr-FR" dirty="0" smtClean="0"/>
              <a:t> </a:t>
            </a:r>
            <a:r>
              <a:rPr lang="fr-FR" dirty="0" err="1" smtClean="0"/>
              <a:t>denominate</a:t>
            </a:r>
            <a:r>
              <a:rPr lang="fr-FR" dirty="0" smtClean="0"/>
              <a:t> in euro o </a:t>
            </a:r>
            <a:r>
              <a:rPr lang="fr-FR" dirty="0" err="1" smtClean="0"/>
              <a:t>dollari</a:t>
            </a:r>
            <a:endParaRPr lang="fr-FR" dirty="0" smtClean="0"/>
          </a:p>
          <a:p>
            <a:pPr algn="just"/>
            <a:r>
              <a:rPr lang="fr-FR" b="1" dirty="0" err="1" smtClean="0"/>
              <a:t>Obbligazioni</a:t>
            </a:r>
            <a:r>
              <a:rPr lang="fr-FR" b="1" dirty="0" smtClean="0"/>
              <a:t> </a:t>
            </a:r>
            <a:r>
              <a:rPr lang="fr-FR" b="1" dirty="0" err="1" smtClean="0"/>
              <a:t>estere</a:t>
            </a:r>
            <a:r>
              <a:rPr lang="fr-FR" dirty="0" smtClean="0"/>
              <a:t>: </a:t>
            </a:r>
            <a:r>
              <a:rPr lang="fr-FR" dirty="0" err="1" smtClean="0"/>
              <a:t>obbligazioni</a:t>
            </a:r>
            <a:r>
              <a:rPr lang="fr-FR" dirty="0" smtClean="0"/>
              <a:t> </a:t>
            </a:r>
            <a:r>
              <a:rPr lang="fr-FR" dirty="0" err="1" smtClean="0"/>
              <a:t>collocate</a:t>
            </a:r>
            <a:r>
              <a:rPr lang="fr-FR" dirty="0" smtClean="0"/>
              <a:t> in un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straniero</a:t>
            </a:r>
            <a:r>
              <a:rPr lang="fr-FR" dirty="0" smtClean="0"/>
              <a:t> </a:t>
            </a:r>
            <a:r>
              <a:rPr lang="fr-FR" dirty="0" err="1" smtClean="0"/>
              <a:t>denominate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di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(</a:t>
            </a:r>
            <a:r>
              <a:rPr lang="fr-FR" dirty="0" err="1" smtClean="0"/>
              <a:t>socità</a:t>
            </a:r>
            <a:r>
              <a:rPr lang="fr-FR" dirty="0" smtClean="0"/>
              <a:t> USA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colloca</a:t>
            </a:r>
            <a:r>
              <a:rPr lang="fr-FR" dirty="0" smtClean="0"/>
              <a:t> a </a:t>
            </a:r>
            <a:r>
              <a:rPr lang="fr-FR" dirty="0" err="1" smtClean="0"/>
              <a:t>Londra</a:t>
            </a:r>
            <a:r>
              <a:rPr lang="fr-FR" dirty="0" smtClean="0"/>
              <a:t> </a:t>
            </a:r>
            <a:r>
              <a:rPr lang="fr-FR" dirty="0" err="1" smtClean="0"/>
              <a:t>obbligazioni</a:t>
            </a:r>
            <a:r>
              <a:rPr lang="fr-FR" dirty="0" smtClean="0"/>
              <a:t> </a:t>
            </a:r>
            <a:r>
              <a:rPr lang="fr-FR" dirty="0" err="1" smtClean="0"/>
              <a:t>denominate</a:t>
            </a:r>
            <a:r>
              <a:rPr lang="fr-FR" dirty="0" smtClean="0"/>
              <a:t> in </a:t>
            </a:r>
            <a:r>
              <a:rPr lang="fr-FR" dirty="0" err="1" smtClean="0"/>
              <a:t>sterline</a:t>
            </a:r>
            <a:r>
              <a:rPr lang="fr-FR" dirty="0" smtClean="0"/>
              <a:t>)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946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err="1" smtClean="0"/>
              <a:t>Euronote</a:t>
            </a:r>
            <a:r>
              <a:rPr lang="fr-FR" dirty="0" smtClean="0"/>
              <a:t>: </a:t>
            </a:r>
            <a:r>
              <a:rPr lang="fr-FR" dirty="0" err="1" smtClean="0"/>
              <a:t>Strumenti</a:t>
            </a:r>
            <a:r>
              <a:rPr lang="fr-FR" dirty="0" smtClean="0"/>
              <a:t> </a:t>
            </a:r>
            <a:r>
              <a:rPr lang="fr-FR" dirty="0" err="1" smtClean="0"/>
              <a:t>finanziari</a:t>
            </a:r>
            <a:r>
              <a:rPr lang="fr-FR" dirty="0" smtClean="0"/>
              <a:t> a medio termine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situano</a:t>
            </a:r>
            <a:r>
              <a:rPr lang="fr-FR" dirty="0" smtClean="0"/>
              <a:t> </a:t>
            </a:r>
            <a:r>
              <a:rPr lang="fr-FR" dirty="0"/>
              <a:t>f</a:t>
            </a:r>
            <a:r>
              <a:rPr lang="fr-FR" dirty="0" smtClean="0"/>
              <a:t>ra i </a:t>
            </a:r>
            <a:r>
              <a:rPr lang="fr-FR" dirty="0" err="1" smtClean="0"/>
              <a:t>prestiti</a:t>
            </a:r>
            <a:r>
              <a:rPr lang="fr-FR" dirty="0" smtClean="0"/>
              <a:t> </a:t>
            </a:r>
            <a:r>
              <a:rPr lang="fr-FR" dirty="0" err="1" smtClean="0"/>
              <a:t>bancari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 termine in </a:t>
            </a:r>
            <a:r>
              <a:rPr lang="fr-FR" dirty="0" err="1" smtClean="0"/>
              <a:t>eurovaluta</a:t>
            </a:r>
            <a:r>
              <a:rPr lang="fr-FR" dirty="0" smtClean="0"/>
              <a:t> e le </a:t>
            </a:r>
            <a:r>
              <a:rPr lang="fr-FR" dirty="0" err="1" smtClean="0"/>
              <a:t>obbligazioni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r>
              <a:rPr lang="fr-FR" dirty="0" smtClean="0"/>
              <a:t> a </a:t>
            </a:r>
            <a:r>
              <a:rPr lang="fr-FR" dirty="0" err="1" smtClean="0"/>
              <a:t>lungo</a:t>
            </a:r>
            <a:r>
              <a:rPr lang="fr-FR" dirty="0" smtClean="0"/>
              <a:t> termine</a:t>
            </a:r>
          </a:p>
          <a:p>
            <a:pPr algn="just"/>
            <a:r>
              <a:rPr lang="fr-FR" dirty="0" err="1" smtClean="0"/>
              <a:t>Eurobbligazione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euronote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appresentano</a:t>
            </a:r>
            <a:r>
              <a:rPr lang="fr-FR" dirty="0" smtClean="0"/>
              <a:t> un </a:t>
            </a:r>
            <a:r>
              <a:rPr lang="fr-FR" dirty="0" err="1" smtClean="0"/>
              <a:t>prestito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termine con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passivo</a:t>
            </a:r>
            <a:r>
              <a:rPr lang="fr-FR" dirty="0" smtClean="0"/>
              <a:t> più </a:t>
            </a:r>
            <a:r>
              <a:rPr lang="fr-FR" dirty="0" err="1" smtClean="0"/>
              <a:t>contenuto</a:t>
            </a:r>
            <a:endParaRPr lang="fr-FR" dirty="0" smtClean="0"/>
          </a:p>
          <a:p>
            <a:pPr algn="just"/>
            <a:r>
              <a:rPr lang="fr-FR" dirty="0" err="1" smtClean="0"/>
              <a:t>Alcune</a:t>
            </a:r>
            <a:r>
              <a:rPr lang="fr-FR" dirty="0" smtClean="0"/>
              <a:t> </a:t>
            </a:r>
            <a:r>
              <a:rPr lang="fr-FR" dirty="0" err="1" smtClean="0"/>
              <a:t>eurobbligazioni</a:t>
            </a:r>
            <a:r>
              <a:rPr lang="fr-FR" dirty="0" smtClean="0"/>
              <a:t> sono </a:t>
            </a:r>
            <a:r>
              <a:rPr lang="fr-FR" dirty="0" err="1" smtClean="0"/>
              <a:t>denominate</a:t>
            </a:r>
            <a:r>
              <a:rPr lang="fr-FR" dirty="0" smtClean="0"/>
              <a:t> in più </a:t>
            </a:r>
            <a:r>
              <a:rPr lang="fr-FR" dirty="0" err="1" smtClean="0"/>
              <a:t>valute</a:t>
            </a:r>
            <a:r>
              <a:rPr lang="fr-FR" dirty="0" smtClean="0"/>
              <a:t> per  </a:t>
            </a:r>
            <a:r>
              <a:rPr lang="fr-FR" dirty="0" err="1" smtClean="0"/>
              <a:t>lasciare</a:t>
            </a:r>
            <a:r>
              <a:rPr lang="fr-FR" dirty="0" smtClean="0"/>
              <a:t> al </a:t>
            </a:r>
            <a:r>
              <a:rPr lang="fr-FR" dirty="0" err="1" smtClean="0"/>
              <a:t>prestatore</a:t>
            </a:r>
            <a:r>
              <a:rPr lang="fr-FR" dirty="0" smtClean="0"/>
              <a:t> la </a:t>
            </a:r>
            <a:r>
              <a:rPr lang="fr-FR" dirty="0" err="1" smtClean="0"/>
              <a:t>scelta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con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ripagato</a:t>
            </a:r>
            <a:r>
              <a:rPr lang="fr-FR" dirty="0" smtClean="0"/>
              <a:t> e per </a:t>
            </a:r>
            <a:r>
              <a:rPr lang="fr-FR" dirty="0" err="1" smtClean="0"/>
              <a:t>offrirgli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certa</a:t>
            </a:r>
            <a:r>
              <a:rPr lang="fr-FR" dirty="0" smtClean="0"/>
              <a:t> </a:t>
            </a:r>
            <a:r>
              <a:rPr lang="fr-FR" dirty="0" err="1" smtClean="0"/>
              <a:t>protezione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. In </a:t>
            </a:r>
            <a:r>
              <a:rPr lang="fr-FR" dirty="0" err="1" smtClean="0"/>
              <a:t>cambio</a:t>
            </a:r>
            <a:r>
              <a:rPr lang="fr-FR" dirty="0" smtClean="0"/>
              <a:t>, il </a:t>
            </a:r>
            <a:r>
              <a:rPr lang="fr-FR" dirty="0" err="1" smtClean="0"/>
              <a:t>prestatore</a:t>
            </a:r>
            <a:r>
              <a:rPr lang="fr-FR" dirty="0" smtClean="0"/>
              <a:t> fissa 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più </a:t>
            </a:r>
            <a:r>
              <a:rPr lang="fr-FR" dirty="0" err="1" smtClean="0"/>
              <a:t>contenuto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63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Di </a:t>
            </a:r>
            <a:r>
              <a:rPr lang="fr-FR" dirty="0" err="1" smtClean="0"/>
              <a:t>solito</a:t>
            </a:r>
            <a:r>
              <a:rPr lang="fr-FR" dirty="0" smtClean="0"/>
              <a:t> le </a:t>
            </a:r>
            <a:r>
              <a:rPr lang="fr-FR" dirty="0" err="1" smtClean="0"/>
              <a:t>eurobbligazioni</a:t>
            </a:r>
            <a:r>
              <a:rPr lang="fr-FR" dirty="0" smtClean="0"/>
              <a:t> </a:t>
            </a:r>
            <a:r>
              <a:rPr lang="fr-FR" dirty="0" err="1" smtClean="0"/>
              <a:t>vengono</a:t>
            </a:r>
            <a:r>
              <a:rPr lang="fr-FR" dirty="0" smtClean="0"/>
              <a:t> </a:t>
            </a:r>
            <a:r>
              <a:rPr lang="fr-FR" dirty="0" err="1" smtClean="0"/>
              <a:t>collocate</a:t>
            </a:r>
            <a:r>
              <a:rPr lang="fr-FR" dirty="0" smtClean="0"/>
              <a:t> da un </a:t>
            </a:r>
            <a:r>
              <a:rPr lang="fr-FR" dirty="0" err="1" smtClean="0"/>
              <a:t>gruppo</a:t>
            </a:r>
            <a:r>
              <a:rPr lang="fr-FR" dirty="0" smtClean="0"/>
              <a:t> di banche a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variabile</a:t>
            </a:r>
            <a:r>
              <a:rPr lang="fr-FR" dirty="0" smtClean="0"/>
              <a:t> (</a:t>
            </a:r>
            <a:r>
              <a:rPr lang="fr-FR" dirty="0" err="1" smtClean="0"/>
              <a:t>rinegoziato</a:t>
            </a:r>
            <a:r>
              <a:rPr lang="fr-FR" dirty="0" smtClean="0"/>
              <a:t>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tre</a:t>
            </a:r>
            <a:r>
              <a:rPr lang="fr-FR" dirty="0" smtClean="0"/>
              <a:t>  o </a:t>
            </a:r>
            <a:r>
              <a:rPr lang="fr-FR" dirty="0" err="1" smtClean="0"/>
              <a:t>sei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) per </a:t>
            </a:r>
            <a:r>
              <a:rPr lang="fr-FR" dirty="0" err="1" smtClean="0"/>
              <a:t>ripartire</a:t>
            </a:r>
            <a:r>
              <a:rPr lang="fr-FR" dirty="0" smtClean="0"/>
              <a:t> il </a:t>
            </a:r>
            <a:r>
              <a:rPr lang="fr-FR" dirty="0" err="1" smtClean="0"/>
              <a:t>rischio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credito</a:t>
            </a:r>
            <a:r>
              <a:rPr lang="fr-FR" dirty="0" smtClean="0"/>
              <a:t>.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opera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secondario</a:t>
            </a:r>
            <a:r>
              <a:rPr lang="fr-FR" dirty="0" smtClean="0"/>
              <a:t> </a:t>
            </a:r>
            <a:r>
              <a:rPr lang="fr-FR" dirty="0" err="1" smtClean="0"/>
              <a:t>dove</a:t>
            </a:r>
            <a:r>
              <a:rPr lang="fr-FR" dirty="0" smtClean="0"/>
              <a:t> le </a:t>
            </a:r>
            <a:r>
              <a:rPr lang="fr-FR" dirty="0" err="1" smtClean="0"/>
              <a:t>eurobbligazioni</a:t>
            </a:r>
            <a:r>
              <a:rPr lang="fr-FR" dirty="0" smtClean="0"/>
              <a:t> sono </a:t>
            </a:r>
            <a:r>
              <a:rPr lang="fr-FR" dirty="0" err="1" smtClean="0"/>
              <a:t>rivendute</a:t>
            </a:r>
            <a:endParaRPr lang="fr-FR" dirty="0" smtClean="0"/>
          </a:p>
          <a:p>
            <a:pPr algn="just"/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sugli</a:t>
            </a:r>
            <a:r>
              <a:rPr lang="fr-FR" dirty="0" smtClean="0"/>
              <a:t> </a:t>
            </a:r>
            <a:r>
              <a:rPr lang="fr-FR" dirty="0" err="1" smtClean="0"/>
              <a:t>eurocrediti</a:t>
            </a:r>
            <a:r>
              <a:rPr lang="fr-FR" dirty="0" smtClean="0"/>
              <a:t>: margine </a:t>
            </a:r>
            <a:r>
              <a:rPr lang="fr-FR" dirty="0" err="1" smtClean="0"/>
              <a:t>rispetto</a:t>
            </a:r>
            <a:r>
              <a:rPr lang="fr-FR" dirty="0" smtClean="0"/>
              <a:t> al LIBOR (</a:t>
            </a:r>
            <a:r>
              <a:rPr lang="fr-FR" dirty="0" err="1" smtClean="0"/>
              <a:t>Londra</a:t>
            </a:r>
            <a:r>
              <a:rPr lang="fr-FR" dirty="0" smtClean="0"/>
              <a:t>) o </a:t>
            </a:r>
            <a:r>
              <a:rPr lang="fr-FR" dirty="0" err="1" smtClean="0"/>
              <a:t>all’EURIBOR</a:t>
            </a:r>
            <a:r>
              <a:rPr lang="fr-FR" dirty="0" smtClean="0"/>
              <a:t> (Bruxelles) al </a:t>
            </a:r>
            <a:r>
              <a:rPr lang="fr-FR" dirty="0" err="1" smtClean="0"/>
              <a:t>quale</a:t>
            </a:r>
            <a:r>
              <a:rPr lang="fr-FR" dirty="0" smtClean="0"/>
              <a:t> le banche si </a:t>
            </a:r>
            <a:r>
              <a:rPr lang="fr-FR" dirty="0" err="1" smtClean="0"/>
              <a:t>prestano</a:t>
            </a:r>
            <a:r>
              <a:rPr lang="fr-FR" dirty="0" smtClean="0"/>
              <a:t> </a:t>
            </a:r>
            <a:r>
              <a:rPr lang="fr-FR" dirty="0" err="1" smtClean="0"/>
              <a:t>reciprocamente</a:t>
            </a:r>
            <a:r>
              <a:rPr lang="fr-FR" dirty="0" smtClean="0"/>
              <a:t> i </a:t>
            </a:r>
            <a:r>
              <a:rPr lang="fr-FR" dirty="0" err="1" smtClean="0"/>
              <a:t>fondi</a:t>
            </a:r>
            <a:endParaRPr lang="fr-FR" dirty="0" smtClean="0"/>
          </a:p>
          <a:p>
            <a:pPr algn="just"/>
            <a:r>
              <a:rPr lang="fr-FR" dirty="0" err="1" smtClean="0"/>
              <a:t>Rapida</a:t>
            </a:r>
            <a:r>
              <a:rPr lang="fr-FR" dirty="0" smtClean="0"/>
              <a:t> </a:t>
            </a:r>
            <a:r>
              <a:rPr lang="fr-FR" dirty="0" err="1" smtClean="0"/>
              <a:t>crescita</a:t>
            </a:r>
            <a:r>
              <a:rPr lang="fr-FR" dirty="0" smtClean="0"/>
              <a:t> dei </a:t>
            </a:r>
            <a:r>
              <a:rPr lang="fr-FR" dirty="0" err="1" smtClean="0"/>
              <a:t>mercati</a:t>
            </a:r>
            <a:r>
              <a:rPr lang="fr-FR" dirty="0" smtClean="0"/>
              <a:t> di </a:t>
            </a:r>
            <a:r>
              <a:rPr lang="fr-FR" dirty="0" err="1" smtClean="0"/>
              <a:t>eurovalute</a:t>
            </a:r>
            <a:r>
              <a:rPr lang="fr-FR" dirty="0" smtClean="0"/>
              <a:t>, </a:t>
            </a:r>
            <a:r>
              <a:rPr lang="fr-FR" dirty="0" err="1" smtClean="0"/>
              <a:t>eurobbligazioni</a:t>
            </a:r>
            <a:r>
              <a:rPr lang="fr-FR" dirty="0" smtClean="0"/>
              <a:t> e </a:t>
            </a:r>
            <a:r>
              <a:rPr lang="fr-FR" dirty="0" err="1" smtClean="0"/>
              <a:t>euronote</a:t>
            </a:r>
            <a:r>
              <a:rPr lang="fr-FR" dirty="0" smtClean="0"/>
              <a:t>: </a:t>
            </a:r>
            <a:r>
              <a:rPr lang="fr-FR" b="1" dirty="0" err="1" smtClean="0"/>
              <a:t>attività</a:t>
            </a:r>
            <a:r>
              <a:rPr lang="fr-FR" b="1" dirty="0" smtClean="0"/>
              <a:t> </a:t>
            </a:r>
            <a:r>
              <a:rPr lang="fr-FR" b="1" dirty="0" err="1" smtClean="0"/>
              <a:t>bancaria</a:t>
            </a:r>
            <a:r>
              <a:rPr lang="fr-FR" b="1" dirty="0" smtClean="0"/>
              <a:t> globale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8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il </a:t>
            </a:r>
            <a:r>
              <a:rPr lang="fr-FR" dirty="0" err="1" smtClean="0"/>
              <a:t>dollaro</a:t>
            </a:r>
            <a:r>
              <a:rPr lang="fr-FR" dirty="0" smtClean="0"/>
              <a:t> è </a:t>
            </a:r>
            <a:r>
              <a:rPr lang="fr-FR" b="1" dirty="0" err="1" smtClean="0"/>
              <a:t>valuta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r>
              <a:rPr lang="fr-FR" dirty="0" smtClean="0"/>
              <a:t>,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americani</a:t>
            </a:r>
            <a:r>
              <a:rPr lang="fr-FR" dirty="0" smtClean="0"/>
              <a:t>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pagare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le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importazioni</a:t>
            </a:r>
            <a:r>
              <a:rPr lang="fr-FR" dirty="0" smtClean="0"/>
              <a:t> e i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investimenti</a:t>
            </a:r>
            <a:r>
              <a:rPr lang="fr-FR" dirty="0" smtClean="0"/>
              <a:t> </a:t>
            </a:r>
            <a:r>
              <a:rPr lang="fr-FR" dirty="0" err="1" smtClean="0"/>
              <a:t>all’estero</a:t>
            </a:r>
            <a:r>
              <a:rPr lang="fr-FR" dirty="0" smtClean="0"/>
              <a:t>. </a:t>
            </a:r>
            <a:r>
              <a:rPr lang="fr-FR" dirty="0" err="1" smtClean="0"/>
              <a:t>Inoltre</a:t>
            </a:r>
            <a:r>
              <a:rPr lang="fr-FR" dirty="0" smtClean="0"/>
              <a:t>, sono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stranieri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devono</a:t>
            </a:r>
            <a:r>
              <a:rPr lang="fr-FR" dirty="0" smtClean="0"/>
              <a:t> </a:t>
            </a:r>
            <a:r>
              <a:rPr lang="fr-FR" dirty="0" err="1" smtClean="0"/>
              <a:t>cambiare</a:t>
            </a:r>
            <a:r>
              <a:rPr lang="fr-FR" dirty="0" smtClean="0"/>
              <a:t> la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in </a:t>
            </a:r>
            <a:r>
              <a:rPr lang="fr-FR" dirty="0" err="1" smtClean="0"/>
              <a:t>dollari</a:t>
            </a:r>
            <a:r>
              <a:rPr lang="fr-FR" dirty="0" smtClean="0"/>
              <a:t> per </a:t>
            </a:r>
            <a:r>
              <a:rPr lang="fr-FR" dirty="0" err="1" smtClean="0"/>
              <a:t>acquistare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, </a:t>
            </a:r>
            <a:r>
              <a:rPr lang="fr-FR" dirty="0" err="1" smtClean="0"/>
              <a:t>servizi</a:t>
            </a:r>
            <a:r>
              <a:rPr lang="fr-FR" dirty="0" smtClean="0"/>
              <a:t> e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finanziare</a:t>
            </a:r>
            <a:r>
              <a:rPr lang="fr-FR" dirty="0" smtClean="0"/>
              <a:t> </a:t>
            </a:r>
            <a:r>
              <a:rPr lang="fr-FR" dirty="0" err="1" smtClean="0"/>
              <a:t>americane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dollaro</a:t>
            </a:r>
            <a:r>
              <a:rPr lang="fr-FR" dirty="0" smtClean="0"/>
              <a:t> è </a:t>
            </a:r>
            <a:r>
              <a:rPr lang="fr-FR" b="1" dirty="0" err="1" smtClean="0"/>
              <a:t>valuta</a:t>
            </a:r>
            <a:r>
              <a:rPr lang="fr-FR" b="1" dirty="0" smtClean="0"/>
              <a:t> </a:t>
            </a:r>
            <a:r>
              <a:rPr lang="fr-FR" b="1" dirty="0" err="1" smtClean="0"/>
              <a:t>veicolo</a:t>
            </a:r>
            <a:r>
              <a:rPr lang="fr-FR" dirty="0" smtClean="0"/>
              <a:t>: </a:t>
            </a:r>
            <a:r>
              <a:rPr lang="fr-FR" dirty="0" err="1" smtClean="0"/>
              <a:t>utilizzato</a:t>
            </a:r>
            <a:r>
              <a:rPr lang="fr-FR" dirty="0" smtClean="0"/>
              <a:t> per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non </a:t>
            </a:r>
            <a:r>
              <a:rPr lang="fr-FR" dirty="0" err="1" smtClean="0"/>
              <a:t>coinvolgono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USA (</a:t>
            </a:r>
            <a:r>
              <a:rPr lang="fr-FR" dirty="0" err="1" smtClean="0"/>
              <a:t>esempio</a:t>
            </a:r>
            <a:r>
              <a:rPr lang="fr-FR" dirty="0" smtClean="0"/>
              <a:t>: </a:t>
            </a:r>
            <a:r>
              <a:rPr lang="fr-FR" dirty="0" err="1" smtClean="0"/>
              <a:t>Brasile</a:t>
            </a:r>
            <a:r>
              <a:rPr lang="fr-FR" dirty="0" smtClean="0"/>
              <a:t> e </a:t>
            </a:r>
            <a:r>
              <a:rPr lang="fr-FR" dirty="0" err="1" smtClean="0"/>
              <a:t>Giappone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USA </a:t>
            </a:r>
            <a:r>
              <a:rPr lang="fr-FR" dirty="0" err="1" smtClean="0"/>
              <a:t>ricevono</a:t>
            </a:r>
            <a:r>
              <a:rPr lang="fr-FR" dirty="0" smtClean="0"/>
              <a:t> il </a:t>
            </a:r>
            <a:r>
              <a:rPr lang="fr-FR" dirty="0" err="1" smtClean="0"/>
              <a:t>beneficio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b="1" dirty="0" err="1" smtClean="0"/>
              <a:t>signoraggio</a:t>
            </a:r>
            <a:r>
              <a:rPr lang="fr-FR" dirty="0" smtClean="0"/>
              <a:t>: 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stampano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non </a:t>
            </a:r>
            <a:r>
              <a:rPr lang="fr-FR" dirty="0" err="1" smtClean="0"/>
              <a:t>vengono</a:t>
            </a:r>
            <a:r>
              <a:rPr lang="fr-FR" dirty="0" smtClean="0"/>
              <a:t> </a:t>
            </a:r>
            <a:r>
              <a:rPr lang="fr-FR" dirty="0" err="1" smtClean="0"/>
              <a:t>riconvertiti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non </a:t>
            </a:r>
            <a:r>
              <a:rPr lang="fr-FR" dirty="0" err="1" smtClean="0"/>
              <a:t>vengono</a:t>
            </a:r>
            <a:r>
              <a:rPr lang="fr-FR" dirty="0" smtClean="0"/>
              <a:t> </a:t>
            </a:r>
            <a:r>
              <a:rPr lang="fr-FR" dirty="0" err="1" smtClean="0"/>
              <a:t>usati</a:t>
            </a:r>
            <a:r>
              <a:rPr lang="fr-FR" dirty="0" smtClean="0"/>
              <a:t> per </a:t>
            </a:r>
            <a:r>
              <a:rPr lang="fr-FR" dirty="0" err="1" smtClean="0"/>
              <a:t>comprare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USA, ma sono </a:t>
            </a:r>
            <a:r>
              <a:rPr lang="fr-FR" dirty="0" err="1" smtClean="0"/>
              <a:t>trattenuti</a:t>
            </a:r>
            <a:r>
              <a:rPr lang="fr-FR" dirty="0" smtClean="0"/>
              <a:t> per </a:t>
            </a:r>
            <a:r>
              <a:rPr lang="fr-FR" dirty="0" err="1" smtClean="0"/>
              <a:t>finanziare</a:t>
            </a:r>
            <a:r>
              <a:rPr lang="fr-FR" dirty="0" smtClean="0"/>
              <a:t> le </a:t>
            </a:r>
            <a:r>
              <a:rPr lang="fr-FR" dirty="0" err="1" smtClean="0"/>
              <a:t>transazioni</a:t>
            </a:r>
            <a:r>
              <a:rPr lang="fr-FR" dirty="0" smtClean="0"/>
              <a:t> con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. Si </a:t>
            </a:r>
            <a:r>
              <a:rPr lang="fr-FR" dirty="0" err="1" smtClean="0"/>
              <a:t>tratta</a:t>
            </a:r>
            <a:r>
              <a:rPr lang="fr-FR" dirty="0" smtClean="0"/>
              <a:t> di un </a:t>
            </a:r>
            <a:r>
              <a:rPr lang="fr-FR" b="1" dirty="0" err="1" smtClean="0"/>
              <a:t>prestito</a:t>
            </a:r>
            <a:r>
              <a:rPr lang="fr-FR" b="1" dirty="0" smtClean="0"/>
              <a:t> a </a:t>
            </a:r>
            <a:r>
              <a:rPr lang="fr-FR" b="1" dirty="0" err="1" smtClean="0"/>
              <a:t>tasso</a:t>
            </a:r>
            <a:r>
              <a:rPr lang="fr-FR" b="1" dirty="0" smtClean="0"/>
              <a:t> </a:t>
            </a:r>
            <a:r>
              <a:rPr lang="fr-FR" b="1" dirty="0" err="1" smtClean="0"/>
              <a:t>nullo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6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Un </a:t>
            </a:r>
            <a:r>
              <a:rPr lang="fr-FR" dirty="0" err="1" smtClean="0"/>
              <a:t>importatore</a:t>
            </a:r>
            <a:r>
              <a:rPr lang="fr-FR" dirty="0" smtClean="0"/>
              <a:t> USA </a:t>
            </a:r>
            <a:r>
              <a:rPr lang="fr-FR" dirty="0" err="1" smtClean="0"/>
              <a:t>dall’Europa</a:t>
            </a:r>
            <a:r>
              <a:rPr lang="fr-FR" dirty="0" smtClean="0"/>
              <a:t> </a:t>
            </a:r>
            <a:r>
              <a:rPr lang="fr-FR" dirty="0" err="1" smtClean="0"/>
              <a:t>paga</a:t>
            </a:r>
            <a:r>
              <a:rPr lang="fr-FR" dirty="0" smtClean="0"/>
              <a:t> le merci </a:t>
            </a:r>
            <a:r>
              <a:rPr lang="fr-FR" dirty="0" err="1" smtClean="0"/>
              <a:t>addebitando</a:t>
            </a:r>
            <a:r>
              <a:rPr lang="fr-FR" dirty="0" smtClean="0"/>
              <a:t> la somma in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proprio </a:t>
            </a:r>
            <a:r>
              <a:rPr lang="fr-FR" dirty="0" err="1" smtClean="0"/>
              <a:t>conto</a:t>
            </a:r>
            <a:r>
              <a:rPr lang="fr-FR" dirty="0" smtClean="0"/>
              <a:t> </a:t>
            </a:r>
            <a:r>
              <a:rPr lang="fr-FR" dirty="0" err="1" smtClean="0"/>
              <a:t>corrente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USA.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darà</a:t>
            </a:r>
            <a:r>
              <a:rPr lang="fr-FR" dirty="0" smtClean="0"/>
              <a:t> </a:t>
            </a:r>
            <a:r>
              <a:rPr lang="fr-FR" dirty="0" err="1" smtClean="0"/>
              <a:t>istruzioni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</a:t>
            </a:r>
            <a:r>
              <a:rPr lang="fr-FR" dirty="0" err="1" smtClean="0"/>
              <a:t>europea</a:t>
            </a:r>
            <a:r>
              <a:rPr lang="fr-FR" dirty="0" smtClean="0"/>
              <a:t> </a:t>
            </a:r>
            <a:r>
              <a:rPr lang="fr-FR" dirty="0" err="1" smtClean="0"/>
              <a:t>affinché</a:t>
            </a:r>
            <a:r>
              <a:rPr lang="fr-FR" dirty="0" smtClean="0"/>
              <a:t> </a:t>
            </a:r>
            <a:r>
              <a:rPr lang="fr-FR" dirty="0" err="1" smtClean="0"/>
              <a:t>accrediti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conto</a:t>
            </a:r>
            <a:r>
              <a:rPr lang="fr-FR" dirty="0" smtClean="0"/>
              <a:t> </a:t>
            </a:r>
            <a:r>
              <a:rPr lang="fr-FR" dirty="0" err="1" smtClean="0"/>
              <a:t>dell’esportatore</a:t>
            </a:r>
            <a:r>
              <a:rPr lang="fr-FR" dirty="0" smtClean="0"/>
              <a:t> </a:t>
            </a:r>
            <a:r>
              <a:rPr lang="fr-FR" dirty="0" err="1" smtClean="0"/>
              <a:t>europeo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in euro delle merci</a:t>
            </a:r>
          </a:p>
          <a:p>
            <a:pPr algn="just"/>
            <a:r>
              <a:rPr lang="fr-FR" dirty="0" err="1" smtClean="0"/>
              <a:t>Un’altra</a:t>
            </a:r>
            <a:r>
              <a:rPr lang="fr-FR" dirty="0" smtClean="0"/>
              <a:t> </a:t>
            </a:r>
            <a:r>
              <a:rPr lang="fr-FR" dirty="0" err="1" smtClean="0"/>
              <a:t>funzione</a:t>
            </a:r>
            <a:r>
              <a:rPr lang="fr-FR" dirty="0" smtClean="0"/>
              <a:t> dei </a:t>
            </a:r>
            <a:r>
              <a:rPr lang="fr-FR" dirty="0" err="1" smtClean="0"/>
              <a:t>mercati</a:t>
            </a:r>
            <a:r>
              <a:rPr lang="fr-FR" dirty="0" smtClean="0"/>
              <a:t> </a:t>
            </a:r>
            <a:r>
              <a:rPr lang="fr-FR" dirty="0" err="1" smtClean="0"/>
              <a:t>valutari</a:t>
            </a:r>
            <a:r>
              <a:rPr lang="fr-FR" dirty="0" smtClean="0"/>
              <a:t> è </a:t>
            </a:r>
            <a:r>
              <a:rPr lang="fr-FR" dirty="0" err="1" smtClean="0"/>
              <a:t>quella</a:t>
            </a:r>
            <a:r>
              <a:rPr lang="fr-FR" dirty="0" smtClean="0"/>
              <a:t> </a:t>
            </a:r>
            <a:r>
              <a:rPr lang="fr-FR" b="1" dirty="0" err="1" smtClean="0"/>
              <a:t>creditizia</a:t>
            </a:r>
            <a:r>
              <a:rPr lang="fr-FR" dirty="0" smtClean="0"/>
              <a:t>: </a:t>
            </a:r>
            <a:r>
              <a:rPr lang="fr-FR" dirty="0" err="1" smtClean="0"/>
              <a:t>un’esportatore</a:t>
            </a:r>
            <a:r>
              <a:rPr lang="fr-FR" dirty="0" smtClean="0"/>
              <a:t> USA </a:t>
            </a:r>
            <a:r>
              <a:rPr lang="fr-FR" dirty="0" err="1" smtClean="0"/>
              <a:t>concede</a:t>
            </a:r>
            <a:r>
              <a:rPr lang="fr-FR" dirty="0" smtClean="0"/>
              <a:t> </a:t>
            </a:r>
            <a:r>
              <a:rPr lang="fr-FR" dirty="0" err="1" smtClean="0"/>
              <a:t>all’importatore</a:t>
            </a:r>
            <a:r>
              <a:rPr lang="fr-FR" dirty="0" smtClean="0"/>
              <a:t> </a:t>
            </a:r>
            <a:r>
              <a:rPr lang="fr-FR" dirty="0" err="1" smtClean="0"/>
              <a:t>europeo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dilazione</a:t>
            </a:r>
            <a:r>
              <a:rPr lang="fr-FR" dirty="0" smtClean="0"/>
              <a:t> di </a:t>
            </a:r>
            <a:r>
              <a:rPr lang="fr-FR" dirty="0" err="1" smtClean="0"/>
              <a:t>pagamento</a:t>
            </a:r>
            <a:r>
              <a:rPr lang="fr-FR" dirty="0" smtClean="0"/>
              <a:t> di, </a:t>
            </a:r>
            <a:r>
              <a:rPr lang="fr-FR" dirty="0" err="1" smtClean="0"/>
              <a:t>generalmente</a:t>
            </a:r>
            <a:r>
              <a:rPr lang="fr-FR" dirty="0" smtClean="0"/>
              <a:t>,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mesi</a:t>
            </a:r>
            <a:r>
              <a:rPr lang="fr-FR" dirty="0" smtClean="0"/>
              <a:t>,. Ma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scontare</a:t>
            </a:r>
            <a:r>
              <a:rPr lang="fr-FR" dirty="0" smtClean="0"/>
              <a:t> l’</a:t>
            </a:r>
            <a:r>
              <a:rPr lang="fr-FR" dirty="0" err="1" smtClean="0"/>
              <a:t>impegno</a:t>
            </a:r>
            <a:r>
              <a:rPr lang="fr-FR" dirty="0" smtClean="0"/>
              <a:t> di </a:t>
            </a:r>
            <a:r>
              <a:rPr lang="fr-FR" dirty="0" err="1" smtClean="0"/>
              <a:t>pagamento</a:t>
            </a:r>
            <a:r>
              <a:rPr lang="fr-FR" dirty="0" smtClean="0"/>
              <a:t> presso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la </a:t>
            </a:r>
            <a:r>
              <a:rPr lang="fr-FR" dirty="0" err="1" smtClean="0"/>
              <a:t>quale</a:t>
            </a:r>
            <a:r>
              <a:rPr lang="fr-FR" dirty="0" smtClean="0"/>
              <a:t> </a:t>
            </a:r>
            <a:r>
              <a:rPr lang="fr-FR" dirty="0" err="1" smtClean="0"/>
              <a:t>provvederà</a:t>
            </a:r>
            <a:r>
              <a:rPr lang="fr-FR" dirty="0" smtClean="0"/>
              <a:t> a </a:t>
            </a:r>
            <a:r>
              <a:rPr lang="fr-FR" dirty="0" err="1" smtClean="0"/>
              <a:t>riscuotere</a:t>
            </a:r>
            <a:r>
              <a:rPr lang="fr-FR" dirty="0" smtClean="0"/>
              <a:t> il </a:t>
            </a:r>
            <a:r>
              <a:rPr lang="fr-FR" dirty="0" err="1" smtClean="0"/>
              <a:t>debito</a:t>
            </a:r>
            <a:r>
              <a:rPr lang="fr-FR" dirty="0" smtClean="0"/>
              <a:t> alla </a:t>
            </a:r>
            <a:r>
              <a:rPr lang="fr-FR" dirty="0" err="1" smtClean="0"/>
              <a:t>scadenza</a:t>
            </a:r>
            <a:endParaRPr lang="fr-FR" dirty="0" smtClean="0"/>
          </a:p>
          <a:p>
            <a:pPr algn="just"/>
            <a:r>
              <a:rPr lang="fr-FR" b="1" dirty="0" err="1" smtClean="0"/>
              <a:t>Funzione</a:t>
            </a:r>
            <a:r>
              <a:rPr lang="fr-FR" b="1" dirty="0" smtClean="0"/>
              <a:t> di </a:t>
            </a:r>
            <a:r>
              <a:rPr lang="fr-FR" b="1" dirty="0" err="1" smtClean="0"/>
              <a:t>copertura</a:t>
            </a:r>
            <a:r>
              <a:rPr lang="fr-FR" b="1" dirty="0" smtClean="0"/>
              <a:t> e di </a:t>
            </a:r>
            <a:r>
              <a:rPr lang="fr-FR" b="1" dirty="0" err="1" smtClean="0"/>
              <a:t>speculazione</a:t>
            </a:r>
            <a:r>
              <a:rPr lang="fr-FR" dirty="0" smtClean="0"/>
              <a:t>: </a:t>
            </a:r>
            <a:r>
              <a:rPr lang="fr-FR" dirty="0" err="1" smtClean="0"/>
              <a:t>vedremo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9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b="1" dirty="0" smtClean="0"/>
                  <a:t>Tasso di </a:t>
                </a:r>
                <a:r>
                  <a:rPr lang="fr-FR" b="1" dirty="0" err="1" smtClean="0"/>
                  <a:t>cambio</a:t>
                </a:r>
                <a:r>
                  <a:rPr lang="fr-FR" b="1" dirty="0" smtClean="0"/>
                  <a:t>. </a:t>
                </a:r>
                <a:r>
                  <a:rPr lang="fr-FR" dirty="0" smtClean="0"/>
                  <a:t>Fra USA e </a:t>
                </a:r>
                <a:r>
                  <a:rPr lang="fr-FR" dirty="0" err="1" smtClean="0"/>
                  <a:t>Unione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Euuropa</a:t>
                </a:r>
                <a:r>
                  <a:rPr lang="fr-FR" dirty="0" smtClean="0"/>
                  <a:t>.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R fra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euro è pari al </a:t>
                </a:r>
                <a:r>
                  <a:rPr lang="fr-FR" dirty="0" err="1" smtClean="0"/>
                  <a:t>numero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necessari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un euro:</a:t>
                </a:r>
              </a:p>
              <a:p>
                <a:pPr marL="0" indent="0" algn="just">
                  <a:buNone/>
                </a:pPr>
                <a:r>
                  <a:rPr lang="fr-FR" b="1" dirty="0"/>
                  <a:t> </a:t>
                </a:r>
                <a:r>
                  <a:rPr lang="fr-FR" b="1" dirty="0" smtClean="0"/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𝑹</m:t>
                    </m:r>
                    <m:r>
                      <a:rPr lang="fr-F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€ 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$</m:t>
                        </m:r>
                      </m:den>
                    </m:f>
                  </m:oMath>
                </a14:m>
                <a:endParaRPr lang="fr-FR" b="1" dirty="0" smtClean="0"/>
              </a:p>
              <a:p>
                <a:pPr algn="just"/>
                <a:r>
                  <a:rPr lang="fr-FR" dirty="0" smtClean="0"/>
                  <a:t>Se,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R=2,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comprare</a:t>
                </a:r>
                <a:r>
                  <a:rPr lang="fr-FR" dirty="0" smtClean="0"/>
                  <a:t> un euro ci </a:t>
                </a:r>
                <a:r>
                  <a:rPr lang="fr-FR" dirty="0" err="1" smtClean="0"/>
                  <a:t>vogliono</a:t>
                </a:r>
                <a:r>
                  <a:rPr lang="fr-FR" dirty="0" smtClean="0"/>
                  <a:t> 2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(2$=</a:t>
                </a:r>
                <a:r>
                  <a:rPr lang="fr-FR" dirty="0"/>
                  <a:t>1</a:t>
                </a:r>
                <a:r>
                  <a:rPr lang="fr-FR" dirty="0" smtClean="0"/>
                  <a:t>€)</a:t>
                </a:r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anche </a:t>
                </a:r>
                <a:r>
                  <a:rPr lang="fr-FR" dirty="0" err="1" smtClean="0"/>
                  <a:t>calcolare</a:t>
                </a:r>
                <a:r>
                  <a:rPr lang="fr-FR" dirty="0" smtClean="0"/>
                  <a:t> R’ come il </a:t>
                </a:r>
                <a:r>
                  <a:rPr lang="fr-FR" dirty="0" err="1" smtClean="0"/>
                  <a:t>numero</a:t>
                </a:r>
                <a:r>
                  <a:rPr lang="fr-FR" dirty="0" smtClean="0"/>
                  <a:t> di euro </a:t>
                </a:r>
                <a:r>
                  <a:rPr lang="fr-FR" dirty="0" err="1" smtClean="0"/>
                  <a:t>necessari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dollaro</a:t>
                </a:r>
                <a:endParaRPr lang="fr-FR" dirty="0"/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0" i="1">
                        <a:latin typeface="Cambria Math"/>
                      </a:rPr>
                      <m:t>𝑅</m:t>
                    </m:r>
                    <m:r>
                      <a:rPr lang="fr-FR" b="0" i="1" smtClean="0">
                        <a:latin typeface="Cambria Math"/>
                      </a:rPr>
                      <m:t>′</m:t>
                    </m:r>
                    <m:r>
                      <a:rPr lang="fr-FR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$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€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Ovviamente</a:t>
                </a:r>
                <a:r>
                  <a:rPr lang="fr-FR" dirty="0" smtClean="0"/>
                  <a:t>  si ha </a:t>
                </a:r>
                <a:r>
                  <a:rPr lang="fr-FR" dirty="0" err="1" smtClean="0"/>
                  <a:t>che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                                                </m:t>
                    </m:r>
                    <m:r>
                      <a:rPr lang="fr-FR" b="0" i="1" smtClean="0">
                        <a:latin typeface="Cambria Math"/>
                      </a:rPr>
                      <m:t>        </m:t>
                    </m:r>
                    <m:r>
                      <a:rPr lang="fr-FR" b="0" i="1">
                        <a:latin typeface="Cambria Math"/>
                      </a:rPr>
                      <m:t>𝑅</m:t>
                    </m:r>
                    <m:r>
                      <a:rPr lang="fr-FR" b="0" i="1" smtClean="0">
                        <a:latin typeface="Cambria Math"/>
                      </a:rPr>
                      <m:t>′</m:t>
                    </m:r>
                    <m:r>
                      <a:rPr lang="fr-FR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fr-FR" dirty="0" smtClean="0"/>
                  <a:t>   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nell’esempio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precedente</a:t>
                </a:r>
                <a:r>
                  <a:rPr lang="fr-FR" dirty="0" smtClean="0"/>
                  <a:t>,</a:t>
                </a:r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            R’=0.5    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Cioè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di un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pagamento</a:t>
                </a:r>
                <a:r>
                  <a:rPr lang="fr-FR" dirty="0" smtClean="0"/>
                  <a:t> di mezzo euro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r="-741" b="-22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CA6C-09E3-4BEB-BA1C-60257349C5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86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6906</Words>
  <Application>Microsoft Office PowerPoint</Application>
  <PresentationFormat>Affichage à l'écran (4:3)</PresentationFormat>
  <Paragraphs>354</Paragraphs>
  <Slides>65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CAPITOLO 2 MERCATI VALUTARI E TASSI DI CAMBIO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Magris</dc:creator>
  <cp:lastModifiedBy>Francesco Magris</cp:lastModifiedBy>
  <cp:revision>130</cp:revision>
  <dcterms:created xsi:type="dcterms:W3CDTF">2019-09-30T17:00:42Z</dcterms:created>
  <dcterms:modified xsi:type="dcterms:W3CDTF">2019-10-12T09:03:08Z</dcterms:modified>
</cp:coreProperties>
</file>