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1" r:id="rId6"/>
    <p:sldId id="262" r:id="rId7"/>
    <p:sldId id="295" r:id="rId8"/>
    <p:sldId id="264" r:id="rId9"/>
    <p:sldId id="265" r:id="rId10"/>
    <p:sldId id="307" r:id="rId11"/>
    <p:sldId id="308" r:id="rId12"/>
    <p:sldId id="309" r:id="rId13"/>
    <p:sldId id="310" r:id="rId14"/>
    <p:sldId id="311" r:id="rId15"/>
    <p:sldId id="266" r:id="rId16"/>
    <p:sldId id="267" r:id="rId17"/>
    <p:sldId id="268" r:id="rId18"/>
    <p:sldId id="260" r:id="rId19"/>
    <p:sldId id="269" r:id="rId20"/>
    <p:sldId id="270" r:id="rId21"/>
    <p:sldId id="272" r:id="rId22"/>
    <p:sldId id="27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6" r:id="rId55"/>
    <p:sldId id="305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C6602-3EB3-4F7D-85CE-B113365CD36C}" type="datetimeFigureOut">
              <a:rPr lang="fr-FR" smtClean="0"/>
              <a:t>20/10/2019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863B-9CE7-473F-8F99-8B38A850C5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66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863B-9CE7-473F-8F99-8B38A850C562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35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EB96A-BF9B-4C7B-9C5C-A88B490A18FF}" type="datetime1">
              <a:rPr lang="fr-FR" smtClean="0"/>
              <a:t>20/10/2019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CB8B-DAD1-4932-B86C-C89E819264AC}" type="datetime1">
              <a:rPr lang="fr-FR" smtClean="0"/>
              <a:t>20/10/2019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77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73C7-530B-48CC-B5C2-134FEAC26A65}" type="datetime1">
              <a:rPr lang="fr-FR" smtClean="0"/>
              <a:t>20/10/2019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88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F75C-BA43-4372-AB28-172EBD32FCAF}" type="datetime1">
              <a:rPr lang="fr-FR" smtClean="0"/>
              <a:t>20/10/2019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06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47705-2AF2-4787-9ABB-8071F8E9885E}" type="datetime1">
              <a:rPr lang="fr-FR" smtClean="0"/>
              <a:t>20/10/2019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03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0F46-8587-470A-9CA4-C647D268A0AB}" type="datetime1">
              <a:rPr lang="fr-FR" smtClean="0"/>
              <a:t>20/10/2019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421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D150-A2CB-4CDC-BEC6-ACEDC9F7D54D}" type="datetime1">
              <a:rPr lang="fr-FR" smtClean="0"/>
              <a:t>20/10/2019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66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C79-C184-45A5-94E8-8E18A23A1A61}" type="datetime1">
              <a:rPr lang="fr-FR" smtClean="0"/>
              <a:t>20/10/2019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2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D53E-9E6F-4472-A278-CAF0F6780DBD}" type="datetime1">
              <a:rPr lang="fr-FR" smtClean="0"/>
              <a:t>20/10/2019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44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0956-A72F-46D4-B2B2-1BAA92C649F7}" type="datetime1">
              <a:rPr lang="fr-FR" smtClean="0"/>
              <a:t>20/10/2019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85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68D3-708D-4793-8CED-926C9A7BFB5B}" type="datetime1">
              <a:rPr lang="fr-FR" smtClean="0"/>
              <a:t>20/10/2019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34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F9F3-5111-4780-8FB1-BED40DDEA4C6}" type="datetime1">
              <a:rPr lang="fr-FR" smtClean="0"/>
              <a:t>20/10/2019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9800-013B-4073-86BC-920B6C2050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77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CAPITOLO </a:t>
            </a:r>
            <a:r>
              <a:rPr lang="fr-FR" smtClean="0"/>
              <a:t>3 </a:t>
            </a:r>
            <a:br>
              <a:rPr lang="fr-FR" smtClean="0"/>
            </a:br>
            <a:r>
              <a:rPr lang="fr-FR" dirty="0" smtClean="0"/>
              <a:t>LA DETERMINAZIONE DEL TASSO DI CAMBIO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46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fr-FR" b="1" dirty="0"/>
                  <a:t>Effetto Balassa-Samuelson: </a:t>
                </a:r>
                <a:r>
                  <a:rPr lang="fr-FR" b="1" dirty="0" err="1"/>
                  <a:t>una</a:t>
                </a:r>
                <a:r>
                  <a:rPr lang="fr-FR" b="1" dirty="0"/>
                  <a:t> </a:t>
                </a:r>
                <a:r>
                  <a:rPr lang="fr-FR" b="1" dirty="0" err="1"/>
                  <a:t>formalizzazione</a:t>
                </a:r>
                <a:endParaRPr lang="fr-FR" b="1" dirty="0"/>
              </a:p>
              <a:p>
                <a:pPr algn="just"/>
                <a:r>
                  <a:rPr lang="fr-FR" dirty="0"/>
                  <a:t>Ci sono due </a:t>
                </a:r>
                <a:r>
                  <a:rPr lang="fr-FR" dirty="0" err="1"/>
                  <a:t>paesi</a:t>
                </a:r>
                <a:r>
                  <a:rPr lang="fr-FR" dirty="0"/>
                  <a:t>: </a:t>
                </a:r>
                <a:r>
                  <a:rPr lang="fr-FR" dirty="0" err="1"/>
                  <a:t>uno</a:t>
                </a:r>
                <a:r>
                  <a:rPr lang="fr-FR" dirty="0"/>
                  <a:t> Nord (N) e </a:t>
                </a:r>
                <a:r>
                  <a:rPr lang="fr-FR" dirty="0" err="1"/>
                  <a:t>uno</a:t>
                </a:r>
                <a:r>
                  <a:rPr lang="fr-FR" dirty="0"/>
                  <a:t> Sud (S). Ci sono due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: </a:t>
                </a:r>
                <a:r>
                  <a:rPr lang="fr-FR" dirty="0" err="1" smtClean="0"/>
                  <a:t>uno</a:t>
                </a:r>
                <a:r>
                  <a:rPr lang="fr-FR" dirty="0" smtClean="0"/>
                  <a:t> </a:t>
                </a:r>
                <a:r>
                  <a:rPr lang="fr-FR" dirty="0" err="1"/>
                  <a:t>scambiabile</a:t>
                </a:r>
                <a:r>
                  <a:rPr lang="fr-FR" dirty="0"/>
                  <a:t> (E) e </a:t>
                </a:r>
                <a:r>
                  <a:rPr lang="fr-FR" dirty="0" err="1"/>
                  <a:t>uno</a:t>
                </a:r>
                <a:r>
                  <a:rPr lang="fr-FR" dirty="0"/>
                  <a:t> non </a:t>
                </a:r>
                <a:r>
                  <a:rPr lang="fr-FR" dirty="0" err="1"/>
                  <a:t>scambiabile</a:t>
                </a:r>
                <a:r>
                  <a:rPr lang="fr-FR" dirty="0"/>
                  <a:t> (NE)</a:t>
                </a:r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produttività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biene</a:t>
                </a:r>
                <a:r>
                  <a:rPr lang="fr-FR" dirty="0"/>
                  <a:t> </a:t>
                </a:r>
                <a:r>
                  <a:rPr lang="fr-FR" dirty="0" err="1"/>
                  <a:t>scambiabile</a:t>
                </a:r>
                <a:r>
                  <a:rPr lang="fr-FR" dirty="0"/>
                  <a:t> è più </a:t>
                </a:r>
                <a:r>
                  <a:rPr lang="fr-FR" dirty="0" err="1"/>
                  <a:t>elevata</a:t>
                </a:r>
                <a:r>
                  <a:rPr lang="fr-FR" dirty="0"/>
                  <a:t> in N </a:t>
                </a:r>
                <a:r>
                  <a:rPr lang="fr-FR" dirty="0" err="1"/>
                  <a:t>che</a:t>
                </a:r>
                <a:r>
                  <a:rPr lang="fr-FR" dirty="0"/>
                  <a:t> in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La </a:t>
                </a:r>
                <a:r>
                  <a:rPr lang="fr-FR" dirty="0" err="1"/>
                  <a:t>produttività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non </a:t>
                </a:r>
                <a:r>
                  <a:rPr lang="fr-FR" dirty="0" err="1"/>
                  <a:t>scambiabile</a:t>
                </a:r>
                <a:r>
                  <a:rPr lang="fr-FR" dirty="0"/>
                  <a:t> è la </a:t>
                </a:r>
                <a:r>
                  <a:rPr lang="fr-FR" dirty="0" err="1"/>
                  <a:t>stessa</a:t>
                </a:r>
                <a:r>
                  <a:rPr lang="fr-FR" dirty="0"/>
                  <a:t> </a:t>
                </a:r>
                <a:r>
                  <a:rPr lang="fr-FR" dirty="0" err="1"/>
                  <a:t>nei</a:t>
                </a:r>
                <a:r>
                  <a:rPr lang="fr-FR" dirty="0"/>
                  <a:t> due </a:t>
                </a:r>
                <a:r>
                  <a:rPr lang="fr-FR" dirty="0" err="1"/>
                  <a:t>paesi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  <m:r>
                      <a:rPr lang="fr-FR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endParaRPr lang="fr-FR" dirty="0"/>
              </a:p>
              <a:p>
                <a:pPr algn="just"/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852" b="-9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2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fr-FR" dirty="0"/>
                  <a:t>Per il bene </a:t>
                </a:r>
                <a:r>
                  <a:rPr lang="fr-FR" dirty="0" err="1"/>
                  <a:t>scambiabile</a:t>
                </a:r>
                <a:r>
                  <a:rPr lang="fr-FR" dirty="0"/>
                  <a:t> </a:t>
                </a:r>
                <a:r>
                  <a:rPr lang="fr-FR" dirty="0" err="1"/>
                  <a:t>deve</a:t>
                </a:r>
                <a:r>
                  <a:rPr lang="fr-FR" dirty="0"/>
                  <a:t> </a:t>
                </a:r>
                <a:r>
                  <a:rPr lang="fr-FR" dirty="0" err="1"/>
                  <a:t>valere</a:t>
                </a:r>
                <a:r>
                  <a:rPr lang="fr-FR" dirty="0"/>
                  <a:t> la PPP </a:t>
                </a:r>
                <a:r>
                  <a:rPr lang="fr-FR" dirty="0" err="1"/>
                  <a:t>assoluta</a:t>
                </a:r>
                <a:r>
                  <a:rPr lang="fr-FR" dirty="0"/>
                  <a:t>:</a:t>
                </a:r>
              </a:p>
              <a:p>
                <a:pPr algn="just"/>
                <a:r>
                  <a:rPr lang="fr-FR" dirty="0"/>
                  <a:t>                                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fr-FR" dirty="0"/>
              </a:p>
              <a:p>
                <a:pPr algn="just"/>
                <a:r>
                  <a:rPr lang="fr-FR" dirty="0"/>
                  <a:t>A causa delle </a:t>
                </a:r>
                <a:r>
                  <a:rPr lang="fr-FR" dirty="0" err="1"/>
                  <a:t>produttività</a:t>
                </a:r>
                <a:r>
                  <a:rPr lang="fr-FR" dirty="0"/>
                  <a:t> diverse </a:t>
                </a:r>
                <a:r>
                  <a:rPr lang="fr-FR" dirty="0" err="1"/>
                  <a:t>nell</a:t>
                </a:r>
                <a:r>
                  <a:rPr lang="fr-FR" dirty="0"/>
                  <a:t> </a:t>
                </a:r>
                <a:r>
                  <a:rPr lang="fr-FR" dirty="0" err="1"/>
                  <a:t>settore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</a:t>
                </a:r>
                <a:r>
                  <a:rPr lang="fr-FR" dirty="0" err="1"/>
                  <a:t>scambiabile</a:t>
                </a:r>
                <a:r>
                  <a:rPr lang="fr-FR" dirty="0"/>
                  <a:t> </a:t>
                </a:r>
                <a:r>
                  <a:rPr lang="fr-FR" dirty="0" err="1"/>
                  <a:t>deve</a:t>
                </a:r>
                <a:r>
                  <a:rPr lang="fr-FR" dirty="0"/>
                  <a:t> </a:t>
                </a:r>
                <a:r>
                  <a:rPr lang="fr-FR" dirty="0" err="1"/>
                  <a:t>essere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𝑆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𝑆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Inoltre</a:t>
                </a:r>
                <a:r>
                  <a:rPr lang="fr-FR" dirty="0"/>
                  <a:t> i </a:t>
                </a:r>
                <a:r>
                  <a:rPr lang="fr-FR" dirty="0" err="1"/>
                  <a:t>salari</a:t>
                </a:r>
                <a:r>
                  <a:rPr lang="fr-FR" dirty="0"/>
                  <a:t> </a:t>
                </a:r>
                <a:r>
                  <a:rPr lang="fr-FR" dirty="0" err="1"/>
                  <a:t>nominali</a:t>
                </a:r>
                <a:r>
                  <a:rPr lang="fr-FR" dirty="0"/>
                  <a:t> </a:t>
                </a:r>
                <a:r>
                  <a:rPr lang="fr-FR" dirty="0" err="1"/>
                  <a:t>nei</a:t>
                </a:r>
                <a:r>
                  <a:rPr lang="fr-FR" dirty="0"/>
                  <a:t> due </a:t>
                </a:r>
                <a:r>
                  <a:rPr lang="fr-FR" dirty="0" err="1"/>
                  <a:t>settori</a:t>
                </a:r>
                <a:r>
                  <a:rPr lang="fr-FR" dirty="0"/>
                  <a:t> e </a:t>
                </a:r>
                <a:r>
                  <a:rPr lang="fr-FR" dirty="0" err="1"/>
                  <a:t>nei</a:t>
                </a:r>
                <a:r>
                  <a:rPr lang="fr-FR" dirty="0"/>
                  <a:t> due </a:t>
                </a:r>
                <a:r>
                  <a:rPr lang="fr-FR" dirty="0" err="1"/>
                  <a:t>paesi</a:t>
                </a:r>
                <a:r>
                  <a:rPr lang="fr-FR" dirty="0"/>
                  <a:t> </a:t>
                </a:r>
                <a:r>
                  <a:rPr lang="fr-FR" dirty="0" err="1"/>
                  <a:t>devono</a:t>
                </a:r>
                <a:r>
                  <a:rPr lang="fr-FR" dirty="0"/>
                  <a:t> </a:t>
                </a:r>
                <a:r>
                  <a:rPr lang="fr-FR" dirty="0" err="1"/>
                  <a:t>essere</a:t>
                </a:r>
                <a:r>
                  <a:rPr lang="fr-FR" dirty="0"/>
                  <a:t> </a:t>
                </a:r>
                <a:r>
                  <a:rPr lang="fr-FR" dirty="0" err="1"/>
                  <a:t>gli</a:t>
                </a:r>
                <a:r>
                  <a:rPr lang="fr-FR" dirty="0"/>
                  <a:t> </a:t>
                </a:r>
                <a:r>
                  <a:rPr lang="fr-FR" dirty="0" err="1"/>
                  <a:t>stessi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endParaRPr lang="fr-FR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1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98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dirty="0"/>
                  <a:t>Ma </a:t>
                </a:r>
                <a:r>
                  <a:rPr lang="fr-FR" dirty="0" err="1"/>
                  <a:t>allora</a:t>
                </a:r>
                <a:r>
                  <a:rPr lang="fr-FR" dirty="0"/>
                  <a:t>, </a:t>
                </a:r>
                <a:r>
                  <a:rPr lang="fr-FR" dirty="0" err="1"/>
                  <a:t>combinando</a:t>
                </a:r>
                <a:r>
                  <a:rPr lang="fr-FR" dirty="0"/>
                  <a:t> la </a:t>
                </a:r>
                <a:r>
                  <a:rPr lang="fr-FR" dirty="0" err="1" smtClean="0"/>
                  <a:t>differenza</a:t>
                </a:r>
                <a:r>
                  <a:rPr lang="fr-FR" dirty="0" smtClean="0"/>
                  <a:t> </a:t>
                </a:r>
                <a:r>
                  <a:rPr lang="fr-FR" dirty="0"/>
                  <a:t>dei </a:t>
                </a:r>
                <a:r>
                  <a:rPr lang="fr-FR" dirty="0" err="1"/>
                  <a:t>salari</a:t>
                </a:r>
                <a:r>
                  <a:rPr lang="fr-FR" dirty="0"/>
                  <a:t> </a:t>
                </a:r>
                <a:r>
                  <a:rPr lang="fr-FR" dirty="0" err="1"/>
                  <a:t>reali</a:t>
                </a:r>
                <a:r>
                  <a:rPr lang="fr-FR" dirty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/>
                  <a:t>settore</a:t>
                </a:r>
                <a:r>
                  <a:rPr lang="fr-FR" dirty="0"/>
                  <a:t> dei </a:t>
                </a:r>
                <a:r>
                  <a:rPr lang="fr-FR" dirty="0" err="1"/>
                  <a:t>beni</a:t>
                </a:r>
                <a:r>
                  <a:rPr lang="fr-FR" dirty="0"/>
                  <a:t> </a:t>
                </a:r>
                <a:r>
                  <a:rPr lang="fr-FR" dirty="0" err="1"/>
                  <a:t>scambiabili</a:t>
                </a:r>
                <a:r>
                  <a:rPr lang="fr-FR" dirty="0"/>
                  <a:t> con la PPP </a:t>
                </a:r>
                <a:r>
                  <a:rPr lang="fr-FR" dirty="0" err="1"/>
                  <a:t>assoluta</a:t>
                </a:r>
                <a:r>
                  <a:rPr lang="fr-FR" dirty="0"/>
                  <a:t>, </a:t>
                </a:r>
                <a:r>
                  <a:rPr lang="fr-FR" dirty="0" err="1"/>
                  <a:t>abbiamo</a:t>
                </a:r>
                <a:endParaRPr lang="fr-FR" dirty="0"/>
              </a:p>
              <a:p>
                <a:pPr algn="just"/>
                <a:r>
                  <a:rPr lang="fr-FR" dirty="0"/>
                  <a:t>                              </a:t>
                </a:r>
                <a:r>
                  <a:rPr lang="fr-FR" dirty="0" smtClean="0"/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𝑆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𝑆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𝑅𝑃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𝑆</m:t>
                            </m:r>
                            <m:r>
                              <a:rPr lang="fr-FR" i="1">
                                <a:latin typeface="Cambria Math"/>
                              </a:rPr>
                              <m:t>,</m:t>
                            </m:r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ossia</a:t>
                </a:r>
                <a:r>
                  <a:rPr lang="fr-FR" dirty="0"/>
                  <a:t> </a:t>
                </a:r>
              </a:p>
              <a:p>
                <a:pPr algn="just"/>
                <a:r>
                  <a:rPr lang="fr-FR" dirty="0"/>
                  <a:t>                             </a:t>
                </a:r>
                <a:r>
                  <a:rPr lang="fr-FR" dirty="0" smtClean="0"/>
                  <a:t>      </a:t>
                </a:r>
                <a:r>
                  <a:rPr lang="fr-FR" dirty="0"/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fr-FR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che</a:t>
                </a:r>
                <a:r>
                  <a:rPr lang="fr-FR" dirty="0"/>
                  <a:t> ci </a:t>
                </a:r>
                <a:r>
                  <a:rPr lang="fr-FR" dirty="0" err="1"/>
                  <a:t>dice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 </a:t>
                </a:r>
                <a:r>
                  <a:rPr lang="fr-FR" dirty="0" err="1"/>
                  <a:t>salari</a:t>
                </a:r>
                <a:r>
                  <a:rPr lang="fr-FR" dirty="0"/>
                  <a:t> </a:t>
                </a:r>
                <a:r>
                  <a:rPr lang="fr-FR" dirty="0" err="1"/>
                  <a:t>nel</a:t>
                </a:r>
                <a:r>
                  <a:rPr lang="fr-FR" dirty="0"/>
                  <a:t> </a:t>
                </a:r>
                <a:r>
                  <a:rPr lang="fr-FR" dirty="0" err="1"/>
                  <a:t>paese</a:t>
                </a:r>
                <a:r>
                  <a:rPr lang="fr-FR" dirty="0"/>
                  <a:t> S </a:t>
                </a:r>
                <a:r>
                  <a:rPr lang="fr-FR" dirty="0" err="1"/>
                  <a:t>espressi</a:t>
                </a:r>
                <a:r>
                  <a:rPr lang="fr-FR" dirty="0"/>
                  <a:t> </a:t>
                </a:r>
                <a:r>
                  <a:rPr lang="fr-FR" dirty="0" err="1"/>
                  <a:t>nella</a:t>
                </a:r>
                <a:r>
                  <a:rPr lang="fr-FR" dirty="0"/>
                  <a:t> </a:t>
                </a:r>
                <a:r>
                  <a:rPr lang="fr-FR" dirty="0" err="1"/>
                  <a:t>valuta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</a:t>
                </a:r>
                <a:r>
                  <a:rPr lang="fr-FR" dirty="0" err="1"/>
                  <a:t>paese</a:t>
                </a:r>
                <a:r>
                  <a:rPr lang="fr-FR" dirty="0"/>
                  <a:t> N sono </a:t>
                </a:r>
                <a:r>
                  <a:rPr lang="fr-FR" dirty="0" err="1"/>
                  <a:t>inferiori</a:t>
                </a:r>
                <a:r>
                  <a:rPr lang="fr-FR" dirty="0"/>
                  <a:t> ai </a:t>
                </a:r>
                <a:r>
                  <a:rPr lang="fr-FR" dirty="0" err="1"/>
                  <a:t>salari</a:t>
                </a:r>
                <a:r>
                  <a:rPr lang="fr-FR" dirty="0"/>
                  <a:t> in N. </a:t>
                </a:r>
                <a:r>
                  <a:rPr lang="fr-FR" dirty="0" err="1"/>
                  <a:t>Ovviamente</a:t>
                </a:r>
                <a:r>
                  <a:rPr lang="fr-FR" dirty="0"/>
                  <a:t> si ha anche</a:t>
                </a:r>
              </a:p>
              <a:p>
                <a:pPr algn="just"/>
                <a:r>
                  <a:rPr lang="fr-FR" dirty="0"/>
                  <a:t>                           </a:t>
                </a:r>
                <a:r>
                  <a:rPr lang="fr-FR" dirty="0" smtClean="0"/>
                  <a:t>       </a:t>
                </a:r>
                <a:r>
                  <a:rPr lang="fr-FR" dirty="0"/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13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fr-FR" dirty="0" smtClean="0"/>
                  <a:t>Ma, </a:t>
                </a:r>
                <a:r>
                  <a:rPr lang="fr-FR" dirty="0" err="1" smtClean="0"/>
                  <a:t>poiché</a:t>
                </a:r>
                <a:r>
                  <a:rPr lang="fr-FR" dirty="0" smtClean="0"/>
                  <a:t> </a:t>
                </a:r>
              </a:p>
              <a:p>
                <a:r>
                  <a:rPr lang="fr-FR" dirty="0" smtClean="0"/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𝑁𝐸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𝑁𝐸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𝑁𝐸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𝑁𝐸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 </a:t>
                </a:r>
                <a:r>
                  <a:rPr lang="fr-FR" dirty="0" smtClean="0"/>
                  <a:t>                      </a:t>
                </a:r>
              </a:p>
              <a:p>
                <a:r>
                  <a:rPr lang="fr-FR" dirty="0" err="1" smtClean="0"/>
                  <a:t>allora</a:t>
                </a:r>
                <a:r>
                  <a:rPr lang="fr-FR" dirty="0" smtClean="0"/>
                  <a:t>   </a:t>
                </a:r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𝑆</m:t>
                        </m:r>
                        <m:r>
                          <a:rPr lang="fr-FR" i="1" dirty="0">
                            <a:latin typeface="Cambria Math"/>
                          </a:rPr>
                          <m:t>,</m:t>
                        </m:r>
                        <m:r>
                          <a:rPr lang="fr-FR" i="1" dirty="0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fr-FR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</a:rPr>
                          <m:t>𝑁𝐸</m:t>
                        </m:r>
                      </m:sub>
                    </m:sSub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𝑁</m:t>
                        </m:r>
                        <m:r>
                          <a:rPr lang="fr-FR" i="1" dirty="0">
                            <a:latin typeface="Cambria Math"/>
                          </a:rPr>
                          <m:t>,</m:t>
                        </m:r>
                        <m:r>
                          <a:rPr lang="fr-FR" i="1" dirty="0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r>
                  <a:rPr lang="fr-FR" dirty="0" err="1"/>
                  <a:t>o</a:t>
                </a:r>
                <a:r>
                  <a:rPr lang="fr-FR" dirty="0" err="1" smtClean="0"/>
                  <a:t>ssia</a:t>
                </a:r>
                <a:r>
                  <a:rPr lang="fr-FR" dirty="0" smtClean="0"/>
                  <a:t>   </a:t>
                </a:r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</a:t>
                </a:r>
                <a:r>
                  <a:rPr lang="fr-FR" dirty="0"/>
                  <a:t> </a:t>
                </a:r>
                <a:r>
                  <a:rPr lang="fr-FR" dirty="0" smtClean="0"/>
                  <a:t>             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𝑆</m:t>
                        </m:r>
                        <m:r>
                          <a:rPr lang="fr-FR" i="1" dirty="0">
                            <a:latin typeface="Cambria Math"/>
                          </a:rPr>
                          <m:t>,</m:t>
                        </m:r>
                        <m:r>
                          <a:rPr lang="fr-FR" i="1" dirty="0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 dirty="0">
                            <a:latin typeface="Cambria Math"/>
                          </a:rPr>
                          <m:t>𝑁</m:t>
                        </m:r>
                        <m:r>
                          <a:rPr lang="fr-FR" i="1" dirty="0">
                            <a:latin typeface="Cambria Math"/>
                          </a:rPr>
                          <m:t>,</m:t>
                        </m:r>
                        <m:r>
                          <a:rPr lang="fr-FR" i="1" dirty="0">
                            <a:latin typeface="Cambria Math"/>
                          </a:rPr>
                          <m:t>𝑁𝐸</m:t>
                        </m:r>
                      </m:sub>
                    </m:sSub>
                  </m:oMath>
                </a14:m>
                <a:r>
                  <a:rPr lang="fr-FR" dirty="0" smtClean="0"/>
                  <a:t>                    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94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Ma </a:t>
                </a:r>
                <a:r>
                  <a:rPr lang="fr-FR" dirty="0" err="1" smtClean="0"/>
                  <a:t>poiché</a:t>
                </a:r>
                <a:endParaRPr lang="fr-FR" dirty="0" smtClean="0"/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 smtClean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fr-FR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fr-FR" b="0" i="1" dirty="0" smtClean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fr-FR" b="0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fr-F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i="1" dirty="0">
                                <a:latin typeface="Cambria Math"/>
                              </a:rPr>
                              <m:t>𝑆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fr-FR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b="0" i="1" dirty="0" smtClean="0">
                            <a:latin typeface="Cambria Math"/>
                          </a:rPr>
                          <m:t>1−</m:t>
                        </m:r>
                        <m:r>
                          <a:rPr lang="fr-FR" i="1" dirty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fr-FR" dirty="0" smtClean="0"/>
              </a:p>
              <a:p>
                <a:r>
                  <a:rPr lang="fr-FR" dirty="0" smtClean="0"/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r-FR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fr-FR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 dirty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fr-FR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 dirty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dirty="0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𝑁</m:t>
                            </m:r>
                            <m:r>
                              <a:rPr lang="fr-FR" i="1" dirty="0">
                                <a:latin typeface="Cambria Math"/>
                              </a:rPr>
                              <m:t>𝐸</m:t>
                            </m:r>
                          </m:sub>
                        </m:sSub>
                        <m:r>
                          <a:rPr lang="fr-FR" i="1" dirty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fr-FR" i="1" dirty="0">
                            <a:latin typeface="Cambria Math"/>
                          </a:rPr>
                          <m:t>1−</m:t>
                        </m:r>
                        <m:r>
                          <a:rPr lang="fr-FR" i="1" dirty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fr-FR" dirty="0" smtClean="0"/>
                  <a:t>  </a:t>
                </a:r>
              </a:p>
              <a:p>
                <a:r>
                  <a:rPr lang="fr-FR" dirty="0" err="1" smtClean="0"/>
                  <a:t>Allora</a:t>
                </a:r>
                <a:endParaRPr lang="fr-FR" dirty="0" smtClean="0"/>
              </a:p>
              <a:p>
                <a:r>
                  <a:rPr lang="fr-FR" dirty="0"/>
                  <a:t> </a:t>
                </a:r>
                <a:r>
                  <a:rPr lang="fr-FR" dirty="0" smtClean="0"/>
                  <a:t>                              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fr-FR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𝑁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r>
                  <a:rPr lang="fr-FR" dirty="0" smtClean="0"/>
                  <a:t>e la PPP </a:t>
                </a:r>
                <a:r>
                  <a:rPr lang="fr-FR" dirty="0" err="1" smtClean="0"/>
                  <a:t>assoluta</a:t>
                </a:r>
                <a:r>
                  <a:rPr lang="fr-FR" dirty="0" smtClean="0"/>
                  <a:t> non è </a:t>
                </a:r>
                <a:r>
                  <a:rPr lang="fr-FR" dirty="0" err="1" smtClean="0"/>
                  <a:t>verificata</a:t>
                </a:r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63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Test </a:t>
            </a:r>
            <a:r>
              <a:rPr lang="fr-FR" b="1" dirty="0" err="1" smtClean="0"/>
              <a:t>empirici</a:t>
            </a:r>
            <a:r>
              <a:rPr lang="fr-FR" dirty="0" smtClean="0"/>
              <a:t>. </a:t>
            </a:r>
          </a:p>
          <a:p>
            <a:pPr algn="just"/>
            <a:r>
              <a:rPr lang="fr-FR" dirty="0" smtClean="0"/>
              <a:t>La PPP </a:t>
            </a:r>
            <a:r>
              <a:rPr lang="fr-FR" dirty="0" err="1" smtClean="0"/>
              <a:t>assoluta</a:t>
            </a:r>
            <a:r>
              <a:rPr lang="fr-FR" dirty="0" smtClean="0"/>
              <a:t> </a:t>
            </a:r>
            <a:r>
              <a:rPr lang="fr-FR" dirty="0" err="1" smtClean="0"/>
              <a:t>funziona</a:t>
            </a:r>
            <a:r>
              <a:rPr lang="fr-FR" dirty="0" smtClean="0"/>
              <a:t> bene per i </a:t>
            </a:r>
            <a:r>
              <a:rPr lang="fr-FR" dirty="0" err="1" smtClean="0"/>
              <a:t>singoli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oggetto</a:t>
            </a:r>
            <a:r>
              <a:rPr lang="fr-FR" dirty="0" smtClean="0"/>
              <a:t> di </a:t>
            </a:r>
            <a:r>
              <a:rPr lang="fr-FR" dirty="0" err="1" smtClean="0"/>
              <a:t>scambio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 ma </a:t>
            </a:r>
            <a:r>
              <a:rPr lang="fr-FR" dirty="0" err="1" smtClean="0"/>
              <a:t>meno</a:t>
            </a:r>
            <a:r>
              <a:rPr lang="fr-FR" dirty="0" smtClean="0"/>
              <a:t> bene per 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scambiati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complesso</a:t>
            </a:r>
            <a:r>
              <a:rPr lang="fr-FR" dirty="0" smtClean="0"/>
              <a:t> e male per  l’</a:t>
            </a:r>
            <a:r>
              <a:rPr lang="fr-FR" dirty="0" err="1" smtClean="0"/>
              <a:t>aggregato</a:t>
            </a:r>
            <a:r>
              <a:rPr lang="fr-FR" dirty="0" smtClean="0"/>
              <a:t> di tutti i  </a:t>
            </a:r>
            <a:r>
              <a:rPr lang="fr-FR" dirty="0" err="1" smtClean="0"/>
              <a:t>beni</a:t>
            </a:r>
            <a:endParaRPr lang="fr-FR" dirty="0" smtClean="0"/>
          </a:p>
          <a:p>
            <a:pPr algn="just"/>
            <a:r>
              <a:rPr lang="fr-FR" dirty="0" smtClean="0"/>
              <a:t>Per </a:t>
            </a:r>
            <a:r>
              <a:rPr lang="fr-FR" dirty="0" err="1" smtClean="0"/>
              <a:t>qualunque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di </a:t>
            </a:r>
            <a:r>
              <a:rPr lang="fr-FR" dirty="0" err="1" smtClean="0"/>
              <a:t>aggregazione</a:t>
            </a:r>
            <a:r>
              <a:rPr lang="fr-FR" dirty="0" smtClean="0"/>
              <a:t>, la PPP </a:t>
            </a:r>
            <a:r>
              <a:rPr lang="fr-FR" dirty="0" err="1" smtClean="0"/>
              <a:t>assoluta</a:t>
            </a:r>
            <a:r>
              <a:rPr lang="fr-FR" dirty="0" smtClean="0"/>
              <a:t> </a:t>
            </a:r>
            <a:r>
              <a:rPr lang="fr-FR" dirty="0" err="1" smtClean="0"/>
              <a:t>funziona</a:t>
            </a:r>
            <a:r>
              <a:rPr lang="fr-FR" dirty="0" smtClean="0"/>
              <a:t> bene in </a:t>
            </a:r>
            <a:r>
              <a:rPr lang="fr-FR" dirty="0" err="1" smtClean="0"/>
              <a:t>relazione</a:t>
            </a:r>
            <a:r>
              <a:rPr lang="fr-FR" dirty="0" smtClean="0"/>
              <a:t> a </a:t>
            </a:r>
            <a:r>
              <a:rPr lang="fr-FR" dirty="0" err="1" smtClean="0"/>
              <a:t>periodi</a:t>
            </a:r>
            <a:r>
              <a:rPr lang="fr-FR" dirty="0" smtClean="0"/>
              <a:t> molto </a:t>
            </a:r>
            <a:r>
              <a:rPr lang="fr-FR" dirty="0" err="1" smtClean="0"/>
              <a:t>lunghi</a:t>
            </a:r>
            <a:r>
              <a:rPr lang="fr-FR" dirty="0" smtClean="0"/>
              <a:t> (</a:t>
            </a:r>
            <a:r>
              <a:rPr lang="fr-FR" dirty="0" err="1" smtClean="0"/>
              <a:t>decenni</a:t>
            </a:r>
            <a:r>
              <a:rPr lang="fr-FR" dirty="0" smtClean="0"/>
              <a:t>) e male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endParaRPr lang="fr-FR" dirty="0" smtClean="0"/>
          </a:p>
          <a:p>
            <a:pPr algn="just"/>
            <a:r>
              <a:rPr lang="fr-FR" dirty="0" smtClean="0"/>
              <a:t>La PPP </a:t>
            </a:r>
            <a:r>
              <a:rPr lang="fr-FR" dirty="0" err="1" smtClean="0"/>
              <a:t>assoluta</a:t>
            </a:r>
            <a:r>
              <a:rPr lang="fr-FR" dirty="0" smtClean="0"/>
              <a:t> </a:t>
            </a:r>
            <a:r>
              <a:rPr lang="fr-FR" dirty="0" err="1" smtClean="0"/>
              <a:t>funziona</a:t>
            </a:r>
            <a:r>
              <a:rPr lang="fr-FR" dirty="0" smtClean="0"/>
              <a:t> bene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di </a:t>
            </a:r>
            <a:r>
              <a:rPr lang="fr-FR" dirty="0" err="1" smtClean="0"/>
              <a:t>disturbi</a:t>
            </a:r>
            <a:r>
              <a:rPr lang="fr-FR" dirty="0" smtClean="0"/>
              <a:t> </a:t>
            </a:r>
            <a:r>
              <a:rPr lang="fr-FR" dirty="0" err="1" smtClean="0"/>
              <a:t>puramente</a:t>
            </a:r>
            <a:r>
              <a:rPr lang="fr-FR" dirty="0" smtClean="0"/>
              <a:t> </a:t>
            </a:r>
            <a:r>
              <a:rPr lang="fr-FR" dirty="0" err="1" smtClean="0"/>
              <a:t>monetari</a:t>
            </a:r>
            <a:r>
              <a:rPr lang="fr-FR" dirty="0" smtClean="0"/>
              <a:t> e in </a:t>
            </a:r>
            <a:r>
              <a:rPr lang="fr-FR" dirty="0" err="1" smtClean="0"/>
              <a:t>periodi</a:t>
            </a:r>
            <a:r>
              <a:rPr lang="fr-FR" dirty="0" smtClean="0"/>
              <a:t> di </a:t>
            </a:r>
            <a:r>
              <a:rPr lang="fr-FR" dirty="0" err="1" smtClean="0"/>
              <a:t>alta</a:t>
            </a:r>
            <a:r>
              <a:rPr lang="fr-FR" dirty="0" smtClean="0"/>
              <a:t> </a:t>
            </a:r>
            <a:r>
              <a:rPr lang="fr-FR" dirty="0" err="1" smtClean="0"/>
              <a:t>inflazione</a:t>
            </a:r>
            <a:r>
              <a:rPr lang="fr-FR" dirty="0" smtClean="0"/>
              <a:t>, ma  non </a:t>
            </a:r>
            <a:r>
              <a:rPr lang="fr-FR" dirty="0" err="1" smtClean="0"/>
              <a:t>tanto</a:t>
            </a:r>
            <a:r>
              <a:rPr lang="fr-FR" dirty="0" smtClean="0"/>
              <a:t> in </a:t>
            </a:r>
            <a:r>
              <a:rPr lang="fr-FR" dirty="0" err="1" smtClean="0"/>
              <a:t>periodi</a:t>
            </a:r>
            <a:r>
              <a:rPr lang="fr-FR" dirty="0" smtClean="0"/>
              <a:t> di </a:t>
            </a:r>
            <a:r>
              <a:rPr lang="fr-FR" dirty="0" err="1" smtClean="0"/>
              <a:t>stabilità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e per </a:t>
            </a:r>
            <a:r>
              <a:rPr lang="fr-FR" dirty="0" err="1" smtClean="0"/>
              <a:t>nulla</a:t>
            </a:r>
            <a:r>
              <a:rPr lang="fr-FR" dirty="0" smtClean="0"/>
              <a:t> in </a:t>
            </a:r>
            <a:r>
              <a:rPr lang="fr-FR" dirty="0" err="1" smtClean="0"/>
              <a:t>presenza</a:t>
            </a:r>
            <a:r>
              <a:rPr lang="fr-FR" dirty="0" smtClean="0"/>
              <a:t> di </a:t>
            </a:r>
            <a:r>
              <a:rPr lang="fr-FR" dirty="0" err="1" smtClean="0"/>
              <a:t>importanti</a:t>
            </a:r>
            <a:r>
              <a:rPr lang="fr-FR" dirty="0" smtClean="0"/>
              <a:t> </a:t>
            </a:r>
            <a:r>
              <a:rPr lang="fr-FR" dirty="0" err="1" smtClean="0"/>
              <a:t>cambiamenti</a:t>
            </a:r>
            <a:r>
              <a:rPr lang="fr-FR" dirty="0" smtClean="0"/>
              <a:t> </a:t>
            </a:r>
            <a:r>
              <a:rPr lang="fr-FR" dirty="0" err="1" smtClean="0"/>
              <a:t>strutturali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11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dirty="0" err="1" smtClean="0"/>
              <a:t>Approccio</a:t>
            </a:r>
            <a:r>
              <a:rPr lang="fr-FR" b="1" dirty="0" smtClean="0"/>
              <a:t> </a:t>
            </a:r>
            <a:r>
              <a:rPr lang="fr-FR" b="1" dirty="0" err="1" smtClean="0"/>
              <a:t>monetario</a:t>
            </a:r>
            <a:r>
              <a:rPr lang="fr-FR" b="1" dirty="0" smtClean="0"/>
              <a:t> alla </a:t>
            </a:r>
            <a:r>
              <a:rPr lang="fr-FR" b="1" dirty="0" err="1" smtClean="0"/>
              <a:t>bilancia</a:t>
            </a:r>
            <a:r>
              <a:rPr lang="fr-FR" b="1" dirty="0" smtClean="0"/>
              <a:t> dei </a:t>
            </a:r>
            <a:r>
              <a:rPr lang="fr-FR" b="1" dirty="0" err="1" smtClean="0"/>
              <a:t>pagamenti</a:t>
            </a:r>
            <a:r>
              <a:rPr lang="fr-FR" b="1" dirty="0" smtClean="0"/>
              <a:t> e al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dirty="0" smtClean="0"/>
              <a:t>(Robert </a:t>
            </a:r>
            <a:r>
              <a:rPr lang="fr-FR" dirty="0" err="1" smtClean="0"/>
              <a:t>Mundell</a:t>
            </a:r>
            <a:r>
              <a:rPr lang="fr-FR" dirty="0" smtClean="0"/>
              <a:t> e Harry Johnson)</a:t>
            </a:r>
            <a:endParaRPr lang="fr-FR" b="1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è un </a:t>
            </a:r>
            <a:r>
              <a:rPr lang="fr-FR" dirty="0" err="1" smtClean="0"/>
              <a:t>fattore</a:t>
            </a:r>
            <a:r>
              <a:rPr lang="fr-FR" dirty="0" smtClean="0"/>
              <a:t> più </a:t>
            </a:r>
            <a:r>
              <a:rPr lang="fr-FR" dirty="0" err="1" smtClean="0"/>
              <a:t>monetario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svolge</a:t>
            </a:r>
            <a:r>
              <a:rPr lang="fr-FR" dirty="0" smtClean="0"/>
              <a:t> un </a:t>
            </a:r>
            <a:r>
              <a:rPr lang="fr-FR" dirty="0" err="1" smtClean="0"/>
              <a:t>ruolo</a:t>
            </a:r>
            <a:r>
              <a:rPr lang="fr-FR" dirty="0" smtClean="0"/>
              <a:t> </a:t>
            </a:r>
            <a:r>
              <a:rPr lang="fr-FR" dirty="0" err="1" smtClean="0"/>
              <a:t>decisivo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termine </a:t>
            </a:r>
            <a:r>
              <a:rPr lang="fr-FR" dirty="0" err="1" smtClean="0"/>
              <a:t>sia</a:t>
            </a:r>
            <a:r>
              <a:rPr lang="fr-FR" dirty="0" smtClean="0"/>
              <a:t> come </a:t>
            </a:r>
            <a:r>
              <a:rPr lang="fr-FR" dirty="0" err="1" smtClean="0"/>
              <a:t>fattore</a:t>
            </a:r>
            <a:r>
              <a:rPr lang="fr-FR" dirty="0" smtClean="0"/>
              <a:t> di </a:t>
            </a:r>
            <a:r>
              <a:rPr lang="fr-FR" dirty="0" err="1" smtClean="0"/>
              <a:t>disturbo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come </a:t>
            </a:r>
            <a:r>
              <a:rPr lang="fr-FR" dirty="0" err="1" smtClean="0"/>
              <a:t>fattore</a:t>
            </a:r>
            <a:r>
              <a:rPr lang="fr-FR" dirty="0" smtClean="0"/>
              <a:t> d’</a:t>
            </a:r>
            <a:r>
              <a:rPr lang="fr-FR" dirty="0" err="1" smtClean="0"/>
              <a:t>aggiustamento</a:t>
            </a:r>
            <a:endParaRPr lang="fr-FR" dirty="0" smtClean="0"/>
          </a:p>
          <a:p>
            <a:pPr algn="just"/>
            <a:r>
              <a:rPr lang="fr-FR" dirty="0" err="1" smtClean="0"/>
              <a:t>Cominciamo</a:t>
            </a:r>
            <a:r>
              <a:rPr lang="fr-FR" dirty="0" smtClean="0"/>
              <a:t> l’</a:t>
            </a:r>
            <a:r>
              <a:rPr lang="fr-FR" dirty="0" err="1" smtClean="0"/>
              <a:t>analisi</a:t>
            </a:r>
            <a:r>
              <a:rPr lang="fr-FR" dirty="0" smtClean="0"/>
              <a:t> </a:t>
            </a:r>
            <a:r>
              <a:rPr lang="fr-FR" dirty="0" err="1" smtClean="0"/>
              <a:t>sotto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di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fissi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19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b="1" dirty="0" smtClean="0"/>
                  <a:t>Domanda di </a:t>
                </a:r>
                <a:r>
                  <a:rPr lang="fr-FR" b="1" dirty="0" err="1" smtClean="0"/>
                  <a:t>moneta</a:t>
                </a:r>
                <a:r>
                  <a:rPr lang="fr-FR" b="1" dirty="0" smtClean="0"/>
                  <a:t> nominale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fr-FR" b="1" dirty="0" smtClean="0"/>
              </a:p>
              <a:p>
                <a:pPr algn="just"/>
                <a:r>
                  <a:rPr lang="fr-FR" dirty="0" smtClean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:r>
                  <a:rPr lang="fr-FR" dirty="0" err="1"/>
                  <a:t>kPY</a:t>
                </a:r>
                <a:endParaRPr lang="fr-FR" dirty="0"/>
              </a:p>
              <a:p>
                <a:pPr algn="just"/>
                <a:r>
                  <a:rPr lang="fr-FR" dirty="0" smtClean="0"/>
                  <a:t>Dove Y=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P=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smtClean="0"/>
                  <a:t>k=</a:t>
                </a:r>
                <a:r>
                  <a:rPr lang="fr-FR" dirty="0" err="1" smtClean="0"/>
                  <a:t>frazione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nominale da </a:t>
                </a:r>
                <a:r>
                  <a:rPr lang="fr-FR" dirty="0" err="1" smtClean="0"/>
                  <a:t>detenere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inverso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velocità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circolazione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err="1" smtClean="0"/>
                  <a:t>Ovviamente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reale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dovrebbe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dipendere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negativamente</a:t>
                </a:r>
                <a:r>
                  <a:rPr lang="fr-FR" dirty="0" smtClean="0"/>
                  <a:t> dal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nominale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rappresenta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suo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opportunità</a:t>
                </a:r>
                <a:r>
                  <a:rPr lang="fr-FR" dirty="0" smtClean="0"/>
                  <a:t>. Ma per il </a:t>
                </a:r>
                <a:r>
                  <a:rPr lang="fr-FR" dirty="0" err="1" smtClean="0"/>
                  <a:t>momento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supposta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dipendere</a:t>
                </a:r>
                <a:r>
                  <a:rPr lang="fr-FR" dirty="0" smtClean="0"/>
                  <a:t> solo dal </a:t>
                </a:r>
                <a:r>
                  <a:rPr lang="fr-FR" dirty="0" err="1" smtClean="0"/>
                  <a:t>reddito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positivamente</a:t>
                </a:r>
                <a:r>
                  <a:rPr lang="fr-FR" dirty="0" smtClean="0"/>
                  <a:t>)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 b="-20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13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fr-FR" b="1" dirty="0" smtClean="0"/>
                  <a:t>Offerta di </a:t>
                </a:r>
                <a:r>
                  <a:rPr lang="fr-FR" b="1" dirty="0" err="1" smtClean="0"/>
                  <a:t>moneta</a:t>
                </a:r>
                <a:r>
                  <a:rPr lang="fr-FR" b="1" dirty="0" smtClean="0"/>
                  <a:t> nominale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 smtClean="0"/>
                  <a:t>: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 smtClean="0"/>
                  <a:t>=m(D+F)</a:t>
                </a:r>
              </a:p>
              <a:p>
                <a:pPr algn="just"/>
                <a:r>
                  <a:rPr lang="fr-FR" dirty="0" smtClean="0"/>
                  <a:t>Dove </a:t>
                </a:r>
              </a:p>
              <a:p>
                <a:pPr algn="just"/>
                <a:r>
                  <a:rPr lang="fr-FR" dirty="0" smtClean="0"/>
                  <a:t>D=</a:t>
                </a:r>
                <a:r>
                  <a:rPr lang="fr-FR" dirty="0" err="1" smtClean="0"/>
                  <a:t>componente</a:t>
                </a:r>
                <a:r>
                  <a:rPr lang="fr-FR" dirty="0" smtClean="0"/>
                  <a:t> interna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base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 ha </a:t>
                </a:r>
                <a:r>
                  <a:rPr lang="fr-FR" dirty="0" err="1" smtClean="0"/>
                  <a:t>iniettato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nell’economia</a:t>
                </a:r>
                <a:r>
                  <a:rPr lang="fr-FR" dirty="0" smtClean="0"/>
                  <a:t> per mezzo </a:t>
                </a:r>
                <a:r>
                  <a:rPr lang="fr-FR" dirty="0" err="1" smtClean="0"/>
                  <a:t>dell’acquisto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credito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interno</a:t>
                </a:r>
                <a:r>
                  <a:rPr lang="fr-FR" dirty="0" smtClean="0"/>
                  <a:t>)</a:t>
                </a:r>
                <a:endParaRPr lang="fr-FR" dirty="0"/>
              </a:p>
              <a:p>
                <a:pPr algn="just"/>
                <a:r>
                  <a:rPr lang="fr-FR" dirty="0" smtClean="0"/>
                  <a:t>F=</a:t>
                </a:r>
                <a:r>
                  <a:rPr lang="fr-FR" dirty="0" err="1" smtClean="0"/>
                  <a:t>componente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base </a:t>
                </a:r>
                <a:r>
                  <a:rPr lang="fr-FR" dirty="0" err="1" smtClean="0"/>
                  <a:t>monetaria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riserve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internazionali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 </a:t>
                </a:r>
                <a:r>
                  <a:rPr lang="fr-FR" dirty="0" err="1" smtClean="0"/>
                  <a:t>possiede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dà</a:t>
                </a:r>
                <a:r>
                  <a:rPr lang="fr-FR" dirty="0" smtClean="0"/>
                  <a:t> ai </a:t>
                </a:r>
                <a:r>
                  <a:rPr lang="fr-FR" dirty="0" err="1" smtClean="0"/>
                  <a:t>cittadini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domestici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hanno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ricevuto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pagamento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smtClean="0"/>
                  <a:t>m=</a:t>
                </a:r>
                <a:r>
                  <a:rPr lang="fr-FR" dirty="0" err="1" smtClean="0"/>
                  <a:t>moltiplicatore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monetario</a:t>
                </a:r>
                <a:r>
                  <a:rPr lang="fr-FR" dirty="0" smtClean="0"/>
                  <a:t>. Se per </a:t>
                </a:r>
                <a:r>
                  <a:rPr lang="fr-FR" dirty="0" err="1" smtClean="0"/>
                  <a:t>ogni</a:t>
                </a:r>
                <a:r>
                  <a:rPr lang="fr-FR" dirty="0" smtClean="0"/>
                  <a:t> 100$ </a:t>
                </a:r>
                <a:r>
                  <a:rPr lang="fr-FR" dirty="0" err="1" smtClean="0"/>
                  <a:t>depositati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ordinaria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coefficiente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riserva</a:t>
                </a:r>
                <a:r>
                  <a:rPr lang="fr-FR" dirty="0" smtClean="0"/>
                  <a:t> è 20%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prestano</a:t>
                </a:r>
                <a:r>
                  <a:rPr lang="fr-FR" dirty="0" smtClean="0"/>
                  <a:t> 80$ in cash dei </a:t>
                </a:r>
                <a:r>
                  <a:rPr lang="fr-FR" dirty="0" err="1" smtClean="0"/>
                  <a:t>quali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verranno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trattenuti</a:t>
                </a:r>
                <a:r>
                  <a:rPr lang="fr-FR" dirty="0" smtClean="0"/>
                  <a:t>  16$ e </a:t>
                </a:r>
                <a:r>
                  <a:rPr lang="fr-FR" dirty="0" err="1" smtClean="0"/>
                  <a:t>prestati</a:t>
                </a:r>
                <a:r>
                  <a:rPr lang="fr-FR" dirty="0" smtClean="0"/>
                  <a:t> 64$  e </a:t>
                </a:r>
                <a:r>
                  <a:rPr lang="fr-FR" dirty="0" err="1" smtClean="0"/>
                  <a:t>cosí</a:t>
                </a:r>
                <a:r>
                  <a:rPr lang="fr-FR" dirty="0" smtClean="0"/>
                  <a:t> via.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m=(1/</a:t>
                </a:r>
                <a:r>
                  <a:rPr lang="fr-FR" dirty="0" err="1" smtClean="0"/>
                  <a:t>coefficiente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riserva</a:t>
                </a:r>
                <a:r>
                  <a:rPr lang="fr-FR" dirty="0" smtClean="0"/>
                  <a:t>)=5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156" r="-963" b="-25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04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algn="just"/>
                <a:r>
                  <a:rPr lang="fr-FR" dirty="0" smtClean="0"/>
                  <a:t>Partiamo da 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condizione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 smtClean="0"/>
                  <a:t> ossia</a:t>
                </a:r>
              </a:p>
              <a:p>
                <a:pPr algn="just"/>
                <a:r>
                  <a:rPr lang="fr-FR" dirty="0" smtClean="0"/>
                  <a:t>                                                </a:t>
                </a:r>
                <a:r>
                  <a:rPr lang="fr-FR" dirty="0" err="1" smtClean="0"/>
                  <a:t>kPY</a:t>
                </a:r>
                <a:r>
                  <a:rPr lang="fr-FR" dirty="0" smtClean="0"/>
                  <a:t>=</a:t>
                </a:r>
                <a:r>
                  <a:rPr lang="fr-FR" dirty="0"/>
                  <a:t> m(D+F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err="1"/>
                  <a:t>S</a:t>
                </a:r>
                <a:r>
                  <a:rPr lang="fr-FR" dirty="0" err="1" smtClean="0"/>
                  <a:t>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Y </a:t>
                </a:r>
                <a:r>
                  <a:rPr lang="fr-FR" dirty="0" err="1" smtClean="0"/>
                  <a:t>aumenti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vi è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. Se 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 non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D,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aumentare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spontaneamente</a:t>
                </a:r>
                <a:r>
                  <a:rPr lang="fr-FR" dirty="0" smtClean="0"/>
                  <a:t> F,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vi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avanzo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comporta un </a:t>
                </a:r>
                <a:r>
                  <a:rPr lang="fr-FR" dirty="0" err="1" smtClean="0"/>
                  <a:t>afflusso</a:t>
                </a:r>
                <a:r>
                  <a:rPr lang="fr-FR" dirty="0" smtClean="0"/>
                  <a:t> di euro </a:t>
                </a:r>
                <a:r>
                  <a:rPr lang="fr-FR" dirty="0" err="1" smtClean="0"/>
                  <a:t>negli</a:t>
                </a:r>
                <a:r>
                  <a:rPr lang="fr-FR" dirty="0" smtClean="0"/>
                  <a:t> USA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vengono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cambiati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contro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presso la </a:t>
                </a:r>
                <a:r>
                  <a:rPr lang="fr-FR" dirty="0" err="1" smtClean="0"/>
                  <a:t>Banca</a:t>
                </a:r>
                <a:r>
                  <a:rPr lang="fr-FR" dirty="0" smtClean="0"/>
                  <a:t> Centrale.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, se vi è un </a:t>
                </a:r>
                <a:r>
                  <a:rPr lang="fr-FR" dirty="0" err="1" smtClean="0"/>
                  <a:t>eccesso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tutti </a:t>
                </a:r>
                <a:r>
                  <a:rPr lang="fr-FR" dirty="0" err="1" smtClean="0"/>
                  <a:t>cercano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vendere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beni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acquistare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P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 e rende più </a:t>
                </a:r>
                <a:r>
                  <a:rPr lang="fr-FR" dirty="0" err="1" smtClean="0"/>
                  <a:t>competitive</a:t>
                </a:r>
                <a:r>
                  <a:rPr lang="fr-FR" dirty="0" smtClean="0"/>
                  <a:t> le merci USA con il </a:t>
                </a:r>
                <a:r>
                  <a:rPr lang="fr-FR" dirty="0" err="1" smtClean="0"/>
                  <a:t>conseguente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affflusso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convertita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Ovviamente</a:t>
                </a:r>
                <a:r>
                  <a:rPr lang="fr-FR" dirty="0" smtClean="0"/>
                  <a:t>, se </a:t>
                </a:r>
                <a:r>
                  <a:rPr lang="fr-FR" dirty="0" err="1" smtClean="0"/>
                  <a:t>vale</a:t>
                </a:r>
                <a:r>
                  <a:rPr lang="fr-FR" dirty="0" smtClean="0"/>
                  <a:t> la PPP </a:t>
                </a:r>
                <a:r>
                  <a:rPr lang="fr-FR" dirty="0" err="1" smtClean="0"/>
                  <a:t>assoluta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basterà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piccolissima</a:t>
                </a:r>
                <a:r>
                  <a:rPr lang="fr-FR" dirty="0" smtClean="0"/>
                  <a:t> di P per  </a:t>
                </a:r>
                <a:r>
                  <a:rPr lang="fr-FR" dirty="0" err="1" smtClean="0"/>
                  <a:t>ristabilire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equlibrio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Analogamente</a:t>
                </a:r>
                <a:r>
                  <a:rPr lang="fr-FR" dirty="0" smtClean="0"/>
                  <a:t>, se D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(o Y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),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F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diminuire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ci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deficit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bilancia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pagamenti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Infatti</a:t>
                </a:r>
                <a:r>
                  <a:rPr lang="fr-FR" dirty="0"/>
                  <a:t>, se vi è un </a:t>
                </a:r>
                <a:r>
                  <a:rPr lang="fr-FR" dirty="0" err="1"/>
                  <a:t>eccesso</a:t>
                </a:r>
                <a:r>
                  <a:rPr lang="fr-FR" dirty="0"/>
                  <a:t> di 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</a:t>
                </a:r>
                <a:r>
                  <a:rPr lang="fr-FR" dirty="0"/>
                  <a:t>di </a:t>
                </a:r>
                <a:r>
                  <a:rPr lang="fr-FR" dirty="0" err="1"/>
                  <a:t>moneta</a:t>
                </a:r>
                <a:r>
                  <a:rPr lang="fr-FR" dirty="0"/>
                  <a:t> </a:t>
                </a:r>
                <a:r>
                  <a:rPr lang="fr-FR" dirty="0" err="1"/>
                  <a:t>allora</a:t>
                </a:r>
                <a:r>
                  <a:rPr lang="fr-FR" dirty="0"/>
                  <a:t> </a:t>
                </a:r>
                <a:r>
                  <a:rPr lang="fr-FR" dirty="0" smtClean="0"/>
                  <a:t>tutti </a:t>
                </a:r>
                <a:r>
                  <a:rPr lang="fr-FR" dirty="0" err="1" smtClean="0"/>
                  <a:t>cercano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spendere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eccedentaria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P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</a:t>
                </a:r>
                <a:r>
                  <a:rPr lang="fr-FR" dirty="0"/>
                  <a:t>e rende </a:t>
                </a:r>
                <a:r>
                  <a:rPr lang="fr-FR" dirty="0" err="1" smtClean="0"/>
                  <a:t>meno</a:t>
                </a:r>
                <a:r>
                  <a:rPr lang="fr-FR" dirty="0" smtClean="0"/>
                  <a:t> </a:t>
                </a:r>
                <a:r>
                  <a:rPr lang="fr-FR" dirty="0" err="1"/>
                  <a:t>competitive</a:t>
                </a:r>
                <a:r>
                  <a:rPr lang="fr-FR" dirty="0"/>
                  <a:t> le merci USA con il </a:t>
                </a:r>
                <a:r>
                  <a:rPr lang="fr-FR" dirty="0" err="1"/>
                  <a:t>conseguente</a:t>
                </a:r>
                <a:r>
                  <a:rPr lang="fr-FR" dirty="0"/>
                  <a:t> </a:t>
                </a:r>
                <a:r>
                  <a:rPr lang="fr-FR" dirty="0" err="1" smtClean="0"/>
                  <a:t>deflusso</a:t>
                </a:r>
                <a:r>
                  <a:rPr lang="fr-FR" dirty="0" smtClean="0"/>
                  <a:t> </a:t>
                </a:r>
                <a:r>
                  <a:rPr lang="fr-FR" dirty="0"/>
                  <a:t>di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convertiti</a:t>
                </a:r>
                <a:r>
                  <a:rPr lang="fr-FR" dirty="0" smtClean="0"/>
                  <a:t> </a:t>
                </a:r>
                <a:r>
                  <a:rPr lang="fr-FR" dirty="0"/>
                  <a:t>in </a:t>
                </a:r>
                <a:r>
                  <a:rPr lang="fr-FR" dirty="0" smtClean="0"/>
                  <a:t>euro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diminuzione</a:t>
                </a:r>
                <a:r>
                  <a:rPr lang="fr-FR" dirty="0" smtClean="0"/>
                  <a:t> di F</a:t>
                </a:r>
                <a:r>
                  <a:rPr lang="fr-FR" dirty="0"/>
                  <a:t>. </a:t>
                </a:r>
                <a:r>
                  <a:rPr lang="fr-FR" dirty="0" err="1"/>
                  <a:t>Ovviamente</a:t>
                </a:r>
                <a:r>
                  <a:rPr lang="fr-FR" dirty="0"/>
                  <a:t>, se </a:t>
                </a:r>
                <a:r>
                  <a:rPr lang="fr-FR" dirty="0" err="1"/>
                  <a:t>vale</a:t>
                </a:r>
                <a:r>
                  <a:rPr lang="fr-FR" dirty="0"/>
                  <a:t> la PPP </a:t>
                </a:r>
                <a:r>
                  <a:rPr lang="fr-FR" dirty="0" err="1"/>
                  <a:t>assoluta</a:t>
                </a:r>
                <a:r>
                  <a:rPr lang="fr-FR" dirty="0"/>
                  <a:t>, </a:t>
                </a:r>
                <a:r>
                  <a:rPr lang="fr-FR" dirty="0" err="1"/>
                  <a:t>basterà</a:t>
                </a:r>
                <a:r>
                  <a:rPr lang="fr-FR" dirty="0"/>
                  <a:t> </a:t>
                </a:r>
                <a:r>
                  <a:rPr lang="fr-FR" dirty="0" smtClean="0"/>
                  <a:t>un </a:t>
                </a:r>
                <a:r>
                  <a:rPr lang="fr-FR" dirty="0" err="1" smtClean="0"/>
                  <a:t>aumento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piccolissimo</a:t>
                </a:r>
                <a:r>
                  <a:rPr lang="fr-FR" dirty="0" smtClean="0"/>
                  <a:t> di </a:t>
                </a:r>
                <a:r>
                  <a:rPr lang="fr-FR" dirty="0"/>
                  <a:t>P per  </a:t>
                </a:r>
                <a:r>
                  <a:rPr lang="fr-FR" dirty="0" err="1"/>
                  <a:t>ristabilire</a:t>
                </a:r>
                <a:r>
                  <a:rPr lang="fr-FR" dirty="0"/>
                  <a:t> </a:t>
                </a:r>
                <a:r>
                  <a:rPr lang="fr-FR" dirty="0" smtClean="0"/>
                  <a:t>l’</a:t>
                </a:r>
                <a:r>
                  <a:rPr lang="fr-FR" dirty="0" err="1" smtClean="0"/>
                  <a:t>equilibrio</a:t>
                </a:r>
                <a:endParaRPr lang="fr-FR" dirty="0"/>
              </a:p>
              <a:p>
                <a:pPr algn="just"/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752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59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 err="1" smtClean="0"/>
              <a:t>Aproccio</a:t>
            </a:r>
            <a:r>
              <a:rPr lang="fr-FR" b="1" dirty="0" smtClean="0"/>
              <a:t> </a:t>
            </a:r>
            <a:r>
              <a:rPr lang="fr-FR" b="1" dirty="0" err="1" smtClean="0"/>
              <a:t>monetario</a:t>
            </a:r>
            <a:r>
              <a:rPr lang="fr-FR" dirty="0" smtClean="0"/>
              <a:t> e </a:t>
            </a:r>
            <a:r>
              <a:rPr lang="fr-FR" b="1" dirty="0" err="1" smtClean="0"/>
              <a:t>approccio</a:t>
            </a:r>
            <a:r>
              <a:rPr lang="fr-FR" b="1" dirty="0" smtClean="0"/>
              <a:t> delle </a:t>
            </a:r>
            <a:r>
              <a:rPr lang="fr-FR" b="1" dirty="0" err="1" smtClean="0"/>
              <a:t>attività</a:t>
            </a:r>
            <a:r>
              <a:rPr lang="fr-FR" b="1" dirty="0" smtClean="0"/>
              <a:t> </a:t>
            </a:r>
            <a:r>
              <a:rPr lang="fr-FR" b="1" dirty="0" err="1" smtClean="0"/>
              <a:t>finanziarie</a:t>
            </a:r>
            <a:r>
              <a:rPr lang="fr-FR" dirty="0" smtClean="0"/>
              <a:t> (</a:t>
            </a:r>
            <a:r>
              <a:rPr lang="fr-FR" b="1" dirty="0" err="1" smtClean="0"/>
              <a:t>equilibrio</a:t>
            </a:r>
            <a:r>
              <a:rPr lang="fr-FR" b="1" dirty="0" smtClean="0"/>
              <a:t> di </a:t>
            </a:r>
            <a:r>
              <a:rPr lang="fr-FR" b="1" dirty="0" err="1" smtClean="0"/>
              <a:t>portafolio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è un </a:t>
            </a:r>
            <a:r>
              <a:rPr lang="fr-FR" dirty="0" err="1" smtClean="0"/>
              <a:t>fenomeno</a:t>
            </a:r>
            <a:r>
              <a:rPr lang="fr-FR" dirty="0" smtClean="0"/>
              <a:t> in </a:t>
            </a:r>
            <a:r>
              <a:rPr lang="fr-FR" dirty="0" err="1" smtClean="0"/>
              <a:t>larga</a:t>
            </a:r>
            <a:r>
              <a:rPr lang="fr-FR" dirty="0" smtClean="0"/>
              <a:t> </a:t>
            </a:r>
            <a:r>
              <a:rPr lang="fr-FR" dirty="0" err="1" smtClean="0"/>
              <a:t>misura</a:t>
            </a:r>
            <a:r>
              <a:rPr lang="fr-FR" dirty="0" smtClean="0"/>
              <a:t> </a:t>
            </a:r>
            <a:r>
              <a:rPr lang="fr-FR" dirty="0" err="1" smtClean="0"/>
              <a:t>finanziario</a:t>
            </a:r>
            <a:endParaRPr lang="fr-FR" dirty="0" smtClean="0"/>
          </a:p>
          <a:p>
            <a:pPr algn="just"/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termine (</a:t>
            </a:r>
            <a:r>
              <a:rPr lang="fr-FR" dirty="0" err="1" smtClean="0"/>
              <a:t>forze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r>
              <a:rPr lang="fr-FR" dirty="0" smtClean="0"/>
              <a:t>) 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termine (</a:t>
            </a:r>
            <a:r>
              <a:rPr lang="fr-FR" dirty="0" err="1" smtClean="0"/>
              <a:t>forze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 smtClean="0"/>
              <a:t>Estrema</a:t>
            </a:r>
            <a:r>
              <a:rPr lang="fr-FR" dirty="0" smtClean="0"/>
              <a:t> </a:t>
            </a:r>
            <a:r>
              <a:rPr lang="fr-FR" dirty="0" err="1" smtClean="0"/>
              <a:t>volatilità</a:t>
            </a:r>
            <a:r>
              <a:rPr lang="fr-FR" dirty="0" smtClean="0"/>
              <a:t> </a:t>
            </a:r>
            <a:r>
              <a:rPr lang="fr-FR" dirty="0" err="1" smtClean="0"/>
              <a:t>dell’equilibrio</a:t>
            </a:r>
            <a:r>
              <a:rPr lang="fr-FR" dirty="0" smtClean="0"/>
              <a:t> di </a:t>
            </a:r>
            <a:r>
              <a:rPr lang="fr-FR" dirty="0" err="1" smtClean="0"/>
              <a:t>breve</a:t>
            </a:r>
            <a:r>
              <a:rPr lang="fr-FR" dirty="0" smtClean="0"/>
              <a:t> termine </a:t>
            </a:r>
            <a:r>
              <a:rPr lang="fr-FR" dirty="0" err="1" smtClean="0"/>
              <a:t>dovuta</a:t>
            </a:r>
            <a:r>
              <a:rPr lang="fr-FR" dirty="0" smtClean="0"/>
              <a:t> alla </a:t>
            </a:r>
            <a:r>
              <a:rPr lang="fr-FR" dirty="0" err="1" smtClean="0"/>
              <a:t>velocità</a:t>
            </a:r>
            <a:r>
              <a:rPr lang="fr-FR" dirty="0" smtClean="0"/>
              <a:t> di </a:t>
            </a:r>
            <a:r>
              <a:rPr lang="fr-FR" dirty="0" err="1" smtClean="0"/>
              <a:t>spostamento</a:t>
            </a:r>
            <a:r>
              <a:rPr lang="fr-FR" dirty="0" smtClean="0"/>
              <a:t> dei </a:t>
            </a:r>
            <a:r>
              <a:rPr lang="fr-FR" dirty="0" err="1" smtClean="0"/>
              <a:t>capitali</a:t>
            </a:r>
            <a:endParaRPr lang="fr-FR" dirty="0" smtClean="0"/>
          </a:p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termine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supera i </a:t>
            </a:r>
            <a:r>
              <a:rPr lang="fr-FR" dirty="0" err="1" smtClean="0"/>
              <a:t>suoi</a:t>
            </a:r>
            <a:r>
              <a:rPr lang="fr-FR" dirty="0" smtClean="0"/>
              <a:t> </a:t>
            </a:r>
            <a:r>
              <a:rPr lang="fr-FR" dirty="0" err="1" smtClean="0"/>
              <a:t>livelli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termine (</a:t>
            </a:r>
            <a:r>
              <a:rPr lang="fr-FR" b="1" dirty="0" err="1" smtClean="0"/>
              <a:t>overshooting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22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/>
              <a:t>Ne </a:t>
            </a:r>
            <a:r>
              <a:rPr lang="fr-FR" dirty="0" err="1" smtClean="0"/>
              <a:t>segue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,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,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r>
              <a:rPr lang="fr-FR" dirty="0" smtClean="0"/>
              <a:t> il </a:t>
            </a:r>
            <a:r>
              <a:rPr lang="fr-FR" dirty="0" err="1" smtClean="0"/>
              <a:t>paese</a:t>
            </a:r>
            <a:r>
              <a:rPr lang="fr-FR" dirty="0" smtClean="0"/>
              <a:t> non </a:t>
            </a:r>
            <a:r>
              <a:rPr lang="fr-FR" dirty="0" err="1" smtClean="0"/>
              <a:t>controlla</a:t>
            </a:r>
            <a:r>
              <a:rPr lang="fr-FR" dirty="0" smtClean="0"/>
              <a:t> la </a:t>
            </a:r>
            <a:r>
              <a:rPr lang="fr-FR" dirty="0" err="1" smtClean="0"/>
              <a:t>propria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, in quanto </a:t>
            </a:r>
            <a:r>
              <a:rPr lang="fr-FR" dirty="0" err="1" smtClean="0"/>
              <a:t>questa</a:t>
            </a:r>
            <a:r>
              <a:rPr lang="fr-FR" dirty="0" smtClean="0"/>
              <a:t> muta in </a:t>
            </a:r>
            <a:r>
              <a:rPr lang="fr-FR" dirty="0" err="1" smtClean="0"/>
              <a:t>funzione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scompensi</a:t>
            </a:r>
            <a:r>
              <a:rPr lang="fr-FR" dirty="0" smtClean="0"/>
              <a:t> fra </a:t>
            </a:r>
            <a:r>
              <a:rPr lang="fr-FR" dirty="0" err="1" smtClean="0"/>
              <a:t>domanda</a:t>
            </a:r>
            <a:r>
              <a:rPr lang="fr-FR" dirty="0" smtClean="0"/>
              <a:t> e </a:t>
            </a:r>
            <a:r>
              <a:rPr lang="fr-FR" dirty="0" err="1" smtClean="0"/>
              <a:t>offerta</a:t>
            </a:r>
            <a:r>
              <a:rPr lang="fr-FR" dirty="0" smtClean="0"/>
              <a:t> con i </a:t>
            </a:r>
            <a:r>
              <a:rPr lang="fr-FR" dirty="0" err="1" smtClean="0"/>
              <a:t>conseguenti</a:t>
            </a:r>
            <a:r>
              <a:rPr lang="fr-FR" dirty="0" smtClean="0"/>
              <a:t> </a:t>
            </a:r>
            <a:r>
              <a:rPr lang="fr-FR" dirty="0" err="1" smtClean="0"/>
              <a:t>afflussi</a:t>
            </a:r>
            <a:r>
              <a:rPr lang="fr-FR" dirty="0" smtClean="0"/>
              <a:t> o </a:t>
            </a:r>
            <a:r>
              <a:rPr lang="fr-FR" dirty="0" err="1" smtClean="0"/>
              <a:t>deflussi</a:t>
            </a:r>
            <a:r>
              <a:rPr lang="fr-FR" dirty="0" smtClean="0"/>
              <a:t> di </a:t>
            </a:r>
            <a:r>
              <a:rPr lang="fr-FR" dirty="0" err="1" smtClean="0"/>
              <a:t>riserve</a:t>
            </a:r>
            <a:r>
              <a:rPr lang="fr-FR" dirty="0" smtClean="0"/>
              <a:t>. In </a:t>
            </a:r>
            <a:r>
              <a:rPr lang="fr-FR" dirty="0" err="1" smtClean="0"/>
              <a:t>altre</a:t>
            </a:r>
            <a:r>
              <a:rPr lang="fr-FR" dirty="0" smtClean="0"/>
              <a:t> parole, F è </a:t>
            </a:r>
            <a:r>
              <a:rPr lang="fr-FR" dirty="0" err="1" smtClean="0"/>
              <a:t>endogeno</a:t>
            </a:r>
            <a:endParaRPr lang="fr-FR" dirty="0" smtClean="0"/>
          </a:p>
          <a:p>
            <a:pPr algn="just"/>
            <a:r>
              <a:rPr lang="fr-FR" dirty="0" smtClean="0"/>
              <a:t>Per il </a:t>
            </a:r>
            <a:r>
              <a:rPr lang="fr-FR" dirty="0" err="1" smtClean="0"/>
              <a:t>momento</a:t>
            </a:r>
            <a:r>
              <a:rPr lang="fr-FR" dirty="0" smtClean="0"/>
              <a:t>, non </a:t>
            </a:r>
            <a:r>
              <a:rPr lang="fr-FR" dirty="0" err="1" smtClean="0"/>
              <a:t>spieghiamo</a:t>
            </a:r>
            <a:r>
              <a:rPr lang="fr-FR" dirty="0" smtClean="0"/>
              <a:t> in </a:t>
            </a:r>
            <a:r>
              <a:rPr lang="fr-FR" dirty="0" err="1" smtClean="0"/>
              <a:t>dettaglio</a:t>
            </a:r>
            <a:r>
              <a:rPr lang="fr-FR" dirty="0" smtClean="0"/>
              <a:t> come si forma il surplus o il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endParaRPr lang="fr-FR" dirty="0" smtClean="0"/>
          </a:p>
          <a:p>
            <a:pPr algn="just"/>
            <a:r>
              <a:rPr lang="fr-FR" dirty="0" err="1" smtClean="0"/>
              <a:t>Ovviamente</a:t>
            </a:r>
            <a:r>
              <a:rPr lang="fr-FR" dirty="0" smtClean="0"/>
              <a:t>, il </a:t>
            </a:r>
            <a:r>
              <a:rPr lang="fr-FR" dirty="0" err="1" smtClean="0"/>
              <a:t>meccanismo</a:t>
            </a:r>
            <a:r>
              <a:rPr lang="fr-FR" dirty="0" smtClean="0"/>
              <a:t> </a:t>
            </a:r>
            <a:r>
              <a:rPr lang="fr-FR" dirty="0" err="1" smtClean="0"/>
              <a:t>sopra</a:t>
            </a:r>
            <a:r>
              <a:rPr lang="fr-FR" dirty="0" smtClean="0"/>
              <a:t> </a:t>
            </a:r>
            <a:r>
              <a:rPr lang="fr-FR" dirty="0" err="1" smtClean="0"/>
              <a:t>descritto</a:t>
            </a:r>
            <a:r>
              <a:rPr lang="fr-FR" dirty="0" smtClean="0"/>
              <a:t> è </a:t>
            </a:r>
            <a:r>
              <a:rPr lang="fr-FR" dirty="0" err="1" smtClean="0"/>
              <a:t>valido</a:t>
            </a:r>
            <a:r>
              <a:rPr lang="fr-FR" dirty="0" smtClean="0"/>
              <a:t> in </a:t>
            </a:r>
            <a:r>
              <a:rPr lang="fr-FR" dirty="0" err="1" smtClean="0"/>
              <a:t>regime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fissi</a:t>
            </a:r>
            <a:r>
              <a:rPr lang="fr-FR" dirty="0" smtClean="0"/>
              <a:t> e </a:t>
            </a:r>
            <a:r>
              <a:rPr lang="fr-FR" dirty="0" err="1" smtClean="0"/>
              <a:t>sotto</a:t>
            </a:r>
            <a:r>
              <a:rPr lang="fr-FR" dirty="0" smtClean="0"/>
              <a:t> l’</a:t>
            </a:r>
            <a:r>
              <a:rPr lang="fr-FR" dirty="0" err="1" smtClean="0"/>
              <a:t>ipotesi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non </a:t>
            </a:r>
            <a:r>
              <a:rPr lang="fr-FR" dirty="0" err="1" smtClean="0"/>
              <a:t>subiscano</a:t>
            </a:r>
            <a:r>
              <a:rPr lang="fr-FR" dirty="0" smtClean="0"/>
              <a:t> </a:t>
            </a:r>
            <a:r>
              <a:rPr lang="fr-FR" dirty="0" err="1" smtClean="0"/>
              <a:t>variazioni</a:t>
            </a:r>
            <a:endParaRPr lang="fr-FR" dirty="0" smtClean="0"/>
          </a:p>
          <a:p>
            <a:pPr algn="just"/>
            <a:r>
              <a:rPr lang="fr-FR" dirty="0" smtClean="0"/>
              <a:t>Ne </a:t>
            </a:r>
            <a:r>
              <a:rPr lang="fr-FR" dirty="0" err="1" smtClean="0"/>
              <a:t>segue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l’</a:t>
            </a:r>
            <a:r>
              <a:rPr lang="fr-FR" dirty="0" err="1" smtClean="0"/>
              <a:t>avanzo</a:t>
            </a:r>
            <a:r>
              <a:rPr lang="fr-FR" dirty="0" smtClean="0"/>
              <a:t> o il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si </a:t>
            </a:r>
            <a:r>
              <a:rPr lang="fr-FR" dirty="0" err="1" smtClean="0"/>
              <a:t>autocorregge</a:t>
            </a:r>
            <a:r>
              <a:rPr lang="fr-FR" dirty="0" smtClean="0"/>
              <a:t> </a:t>
            </a:r>
            <a:r>
              <a:rPr lang="fr-FR" dirty="0" err="1" smtClean="0"/>
              <a:t>finchè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uguaglia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endParaRPr lang="fr-FR" dirty="0" smtClean="0"/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paesi</a:t>
            </a:r>
            <a:r>
              <a:rPr lang="fr-FR" dirty="0" smtClean="0"/>
              <a:t> non </a:t>
            </a:r>
            <a:r>
              <a:rPr lang="fr-FR" dirty="0" err="1" smtClean="0"/>
              <a:t>controllano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la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, </a:t>
            </a:r>
            <a:r>
              <a:rPr lang="fr-FR" dirty="0" err="1" smtClean="0"/>
              <a:t>tranne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USA in quanto il </a:t>
            </a:r>
            <a:r>
              <a:rPr lang="fr-FR" dirty="0" err="1" smtClean="0"/>
              <a:t>dollaro</a:t>
            </a:r>
            <a:r>
              <a:rPr lang="fr-FR" dirty="0" smtClean="0"/>
              <a:t> è </a:t>
            </a:r>
            <a:r>
              <a:rPr lang="fr-FR" dirty="0" err="1" smtClean="0"/>
              <a:t>valuta</a:t>
            </a:r>
            <a:r>
              <a:rPr lang="fr-FR" dirty="0" smtClean="0"/>
              <a:t> di </a:t>
            </a:r>
            <a:r>
              <a:rPr lang="fr-FR" dirty="0" err="1" smtClean="0"/>
              <a:t>riserva</a:t>
            </a:r>
            <a:r>
              <a:rPr lang="fr-FR" dirty="0" smtClean="0"/>
              <a:t> e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stranieri</a:t>
            </a:r>
            <a:r>
              <a:rPr lang="fr-FR" dirty="0" smtClean="0"/>
              <a:t> non li </a:t>
            </a:r>
            <a:r>
              <a:rPr lang="fr-FR" dirty="0" err="1" smtClean="0"/>
              <a:t>convertono</a:t>
            </a:r>
            <a:r>
              <a:rPr lang="fr-FR" dirty="0" smtClean="0"/>
              <a:t> </a:t>
            </a:r>
            <a:r>
              <a:rPr lang="fr-FR" dirty="0" err="1" smtClean="0"/>
              <a:t>nelle</a:t>
            </a:r>
            <a:r>
              <a:rPr lang="fr-FR" dirty="0" smtClean="0"/>
              <a:t>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valute</a:t>
            </a:r>
            <a:r>
              <a:rPr lang="fr-FR" dirty="0" smtClean="0"/>
              <a:t>. 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invece</a:t>
            </a:r>
            <a:r>
              <a:rPr lang="fr-FR" dirty="0" smtClean="0"/>
              <a:t> </a:t>
            </a:r>
            <a:r>
              <a:rPr lang="fr-FR" dirty="0" err="1" smtClean="0"/>
              <a:t>controllano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47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Se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dipendesse</a:t>
            </a:r>
            <a:r>
              <a:rPr lang="fr-FR" dirty="0" smtClean="0"/>
              <a:t> </a:t>
            </a:r>
            <a:r>
              <a:rPr lang="fr-FR" dirty="0" err="1" smtClean="0"/>
              <a:t>negativamente</a:t>
            </a:r>
            <a:r>
              <a:rPr lang="fr-FR" dirty="0" smtClean="0"/>
              <a:t> dal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nominale </a:t>
            </a:r>
            <a:r>
              <a:rPr lang="fr-FR" dirty="0" err="1" smtClean="0"/>
              <a:t>domestico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in </a:t>
            </a:r>
            <a:r>
              <a:rPr lang="fr-FR" dirty="0" err="1" smtClean="0"/>
              <a:t>presenza</a:t>
            </a:r>
            <a:r>
              <a:rPr lang="fr-FR" dirty="0" smtClean="0"/>
              <a:t> di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(</a:t>
            </a:r>
            <a:r>
              <a:rPr lang="fr-FR" dirty="0" err="1" smtClean="0"/>
              <a:t>offerta</a:t>
            </a:r>
            <a:r>
              <a:rPr lang="fr-FR" dirty="0" smtClean="0"/>
              <a:t>) di </a:t>
            </a:r>
            <a:r>
              <a:rPr lang="fr-FR" dirty="0" err="1" smtClean="0"/>
              <a:t>moneta</a:t>
            </a:r>
            <a:r>
              <a:rPr lang="fr-FR" dirty="0" smtClean="0"/>
              <a:t> (perché, ad </a:t>
            </a:r>
            <a:r>
              <a:rPr lang="fr-FR" dirty="0" err="1" smtClean="0"/>
              <a:t>esempio</a:t>
            </a:r>
            <a:r>
              <a:rPr lang="fr-FR" dirty="0" smtClean="0"/>
              <a:t>, Y </a:t>
            </a:r>
            <a:r>
              <a:rPr lang="fr-FR" dirty="0" err="1" smtClean="0"/>
              <a:t>aumenta</a:t>
            </a:r>
            <a:r>
              <a:rPr lang="fr-FR" dirty="0" smtClean="0"/>
              <a:t>,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aumenterebbe</a:t>
            </a:r>
            <a:r>
              <a:rPr lang="fr-FR" dirty="0" smtClean="0"/>
              <a:t> (</a:t>
            </a:r>
            <a:r>
              <a:rPr lang="fr-FR" dirty="0" err="1" smtClean="0"/>
              <a:t>diminuirebbe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Ma </a:t>
            </a:r>
            <a:r>
              <a:rPr lang="fr-FR" dirty="0" err="1" smtClean="0"/>
              <a:t>allora</a:t>
            </a:r>
            <a:r>
              <a:rPr lang="fr-FR" dirty="0" smtClean="0"/>
              <a:t> ci </a:t>
            </a:r>
            <a:r>
              <a:rPr lang="fr-FR" dirty="0" err="1" smtClean="0"/>
              <a:t>sarebbe</a:t>
            </a:r>
            <a:r>
              <a:rPr lang="fr-FR" dirty="0" smtClean="0"/>
              <a:t> un </a:t>
            </a:r>
            <a:r>
              <a:rPr lang="fr-FR" dirty="0" err="1" smtClean="0"/>
              <a:t>afflusso</a:t>
            </a:r>
            <a:r>
              <a:rPr lang="fr-FR" dirty="0" smtClean="0"/>
              <a:t> (</a:t>
            </a:r>
            <a:r>
              <a:rPr lang="fr-FR" dirty="0" err="1" smtClean="0"/>
              <a:t>deflusso</a:t>
            </a:r>
            <a:r>
              <a:rPr lang="fr-FR" dirty="0" smtClean="0"/>
              <a:t>) di </a:t>
            </a:r>
            <a:r>
              <a:rPr lang="fr-FR" dirty="0" err="1" smtClean="0"/>
              <a:t>capitali</a:t>
            </a:r>
            <a:r>
              <a:rPr lang="fr-FR" dirty="0" smtClean="0"/>
              <a:t> </a:t>
            </a:r>
            <a:r>
              <a:rPr lang="fr-FR" dirty="0" err="1" smtClean="0"/>
              <a:t>dall’estero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comporterebbe</a:t>
            </a:r>
            <a:r>
              <a:rPr lang="fr-FR" dirty="0" smtClean="0"/>
              <a:t> un </a:t>
            </a:r>
            <a:r>
              <a:rPr lang="fr-FR" dirty="0" err="1" smtClean="0"/>
              <a:t>aumento</a:t>
            </a:r>
            <a:r>
              <a:rPr lang="fr-FR" dirty="0" smtClean="0"/>
              <a:t> (</a:t>
            </a:r>
            <a:r>
              <a:rPr lang="fr-FR" dirty="0" err="1" smtClean="0"/>
              <a:t>diminuzione</a:t>
            </a:r>
            <a:r>
              <a:rPr lang="fr-FR" dirty="0" smtClean="0"/>
              <a:t>) </a:t>
            </a:r>
            <a:r>
              <a:rPr lang="fr-FR" dirty="0" err="1" smtClean="0"/>
              <a:t>ancora</a:t>
            </a:r>
            <a:r>
              <a:rPr lang="fr-FR" dirty="0" smtClean="0"/>
              <a:t> più </a:t>
            </a:r>
            <a:r>
              <a:rPr lang="fr-FR" dirty="0" err="1" smtClean="0"/>
              <a:t>pronunciato</a:t>
            </a:r>
            <a:r>
              <a:rPr lang="fr-FR" dirty="0" smtClean="0"/>
              <a:t> delle </a:t>
            </a:r>
            <a:r>
              <a:rPr lang="fr-FR" dirty="0" err="1" smtClean="0"/>
              <a:t>riserve</a:t>
            </a:r>
            <a:r>
              <a:rPr lang="fr-FR" dirty="0" smtClean="0"/>
              <a:t> </a:t>
            </a:r>
            <a:r>
              <a:rPr lang="fr-FR" dirty="0" err="1" smtClean="0"/>
              <a:t>valutarie</a:t>
            </a:r>
            <a:r>
              <a:rPr lang="fr-FR" dirty="0" smtClean="0"/>
              <a:t> </a:t>
            </a:r>
            <a:r>
              <a:rPr lang="fr-FR" dirty="0" err="1" smtClean="0"/>
              <a:t>detenute</a:t>
            </a:r>
            <a:r>
              <a:rPr lang="fr-FR" dirty="0" smtClean="0"/>
              <a:t> dalla </a:t>
            </a:r>
            <a:r>
              <a:rPr lang="fr-FR" dirty="0" err="1" smtClean="0"/>
              <a:t>Banca</a:t>
            </a:r>
            <a:r>
              <a:rPr lang="fr-FR" dirty="0" smtClean="0"/>
              <a:t> Centrale e </a:t>
            </a:r>
            <a:r>
              <a:rPr lang="fr-FR" dirty="0" err="1" smtClean="0"/>
              <a:t>quindi</a:t>
            </a:r>
            <a:r>
              <a:rPr lang="fr-FR" dirty="0" smtClean="0"/>
              <a:t> un </a:t>
            </a:r>
            <a:r>
              <a:rPr lang="fr-FR" dirty="0" err="1" smtClean="0"/>
              <a:t>aumento</a:t>
            </a:r>
            <a:r>
              <a:rPr lang="fr-FR" dirty="0" smtClean="0"/>
              <a:t> (</a:t>
            </a:r>
            <a:r>
              <a:rPr lang="fr-FR" dirty="0" err="1" smtClean="0"/>
              <a:t>diminuzione</a:t>
            </a:r>
            <a:r>
              <a:rPr lang="fr-FR" dirty="0" smtClean="0"/>
              <a:t>) di F.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meccanismo</a:t>
            </a:r>
            <a:r>
              <a:rPr lang="fr-FR" dirty="0" smtClean="0"/>
              <a:t>  </a:t>
            </a:r>
            <a:r>
              <a:rPr lang="fr-FR" dirty="0" err="1" smtClean="0"/>
              <a:t>sarebbe</a:t>
            </a:r>
            <a:r>
              <a:rPr lang="fr-FR" dirty="0" smtClean="0"/>
              <a:t> </a:t>
            </a:r>
            <a:r>
              <a:rPr lang="fr-FR" dirty="0" err="1" smtClean="0"/>
              <a:t>accompagnato</a:t>
            </a:r>
            <a:r>
              <a:rPr lang="fr-FR" dirty="0" smtClean="0"/>
              <a:t> dal piccolo calo (</a:t>
            </a:r>
            <a:r>
              <a:rPr lang="fr-FR" dirty="0" err="1" smtClean="0"/>
              <a:t>aumento</a:t>
            </a:r>
            <a:r>
              <a:rPr lang="fr-FR" dirty="0" smtClean="0"/>
              <a:t>)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P. La </a:t>
            </a:r>
            <a:r>
              <a:rPr lang="fr-FR" dirty="0" err="1" smtClean="0"/>
              <a:t>variazione</a:t>
            </a:r>
            <a:r>
              <a:rPr lang="fr-FR" dirty="0" smtClean="0"/>
              <a:t> di i «</a:t>
            </a:r>
            <a:r>
              <a:rPr lang="fr-FR" dirty="0" err="1" smtClean="0"/>
              <a:t>velocizza</a:t>
            </a:r>
            <a:r>
              <a:rPr lang="fr-FR" dirty="0" smtClean="0"/>
              <a:t>» il </a:t>
            </a:r>
            <a:r>
              <a:rPr lang="fr-FR" dirty="0" err="1" smtClean="0"/>
              <a:t>processo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07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 smtClean="0"/>
              <a:t>Vediamo</a:t>
            </a:r>
            <a:r>
              <a:rPr lang="fr-FR" dirty="0" smtClean="0"/>
              <a:t> </a:t>
            </a:r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b="1" dirty="0" smtClean="0"/>
              <a:t>l’</a:t>
            </a:r>
            <a:r>
              <a:rPr lang="fr-FR" b="1" dirty="0" err="1" smtClean="0"/>
              <a:t>approccio</a:t>
            </a:r>
            <a:r>
              <a:rPr lang="fr-FR" b="1" dirty="0" smtClean="0"/>
              <a:t> </a:t>
            </a:r>
            <a:r>
              <a:rPr lang="fr-FR" b="1" dirty="0" err="1" smtClean="0"/>
              <a:t>monetario</a:t>
            </a:r>
            <a:r>
              <a:rPr lang="fr-FR" b="1" dirty="0" smtClean="0"/>
              <a:t> in </a:t>
            </a:r>
            <a:r>
              <a:rPr lang="fr-FR" b="1" dirty="0" err="1" smtClean="0"/>
              <a:t>regime</a:t>
            </a:r>
            <a:r>
              <a:rPr lang="fr-FR" b="1" dirty="0" smtClean="0"/>
              <a:t> di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 </a:t>
            </a:r>
            <a:r>
              <a:rPr lang="fr-FR" b="1" dirty="0" err="1" smtClean="0"/>
              <a:t>flessibili</a:t>
            </a:r>
            <a:endParaRPr lang="fr-FR" b="1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caso</a:t>
            </a:r>
            <a:r>
              <a:rPr lang="fr-FR" dirty="0" smtClean="0"/>
              <a:t> i </a:t>
            </a:r>
            <a:r>
              <a:rPr lang="fr-FR" dirty="0" err="1" smtClean="0"/>
              <a:t>disequilibri</a:t>
            </a:r>
            <a:r>
              <a:rPr lang="fr-FR" dirty="0" smtClean="0"/>
              <a:t> di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sono </a:t>
            </a:r>
            <a:r>
              <a:rPr lang="fr-FR" dirty="0" err="1" smtClean="0"/>
              <a:t>corretti</a:t>
            </a:r>
            <a:r>
              <a:rPr lang="fr-FR" dirty="0" smtClean="0"/>
              <a:t> da </a:t>
            </a:r>
            <a:r>
              <a:rPr lang="fr-FR" dirty="0" err="1" smtClean="0"/>
              <a:t>variazioni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senza</a:t>
            </a:r>
            <a:r>
              <a:rPr lang="fr-FR" dirty="0" smtClean="0"/>
              <a:t> </a:t>
            </a:r>
            <a:r>
              <a:rPr lang="fr-FR" dirty="0" err="1" smtClean="0"/>
              <a:t>alcun</a:t>
            </a:r>
            <a:r>
              <a:rPr lang="fr-FR" dirty="0" smtClean="0"/>
              <a:t> </a:t>
            </a:r>
            <a:r>
              <a:rPr lang="fr-FR" dirty="0" err="1" smtClean="0"/>
              <a:t>flusso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senza</a:t>
            </a:r>
            <a:r>
              <a:rPr lang="fr-FR" dirty="0" smtClean="0"/>
              <a:t> </a:t>
            </a:r>
            <a:r>
              <a:rPr lang="fr-FR" dirty="0" err="1" smtClean="0"/>
              <a:t>nessuna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di </a:t>
            </a:r>
            <a:r>
              <a:rPr lang="fr-FR" dirty="0" err="1" smtClean="0"/>
              <a:t>riserve</a:t>
            </a:r>
            <a:endParaRPr lang="fr-FR" dirty="0" smtClean="0"/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controllano</a:t>
            </a:r>
            <a:r>
              <a:rPr lang="fr-FR" dirty="0" smtClean="0"/>
              <a:t> la </a:t>
            </a:r>
            <a:r>
              <a:rPr lang="fr-FR" dirty="0" err="1" smtClean="0"/>
              <a:t>propria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ma non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15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Esempio</a:t>
            </a:r>
            <a:r>
              <a:rPr lang="fr-FR" dirty="0" smtClean="0"/>
              <a:t>. </a:t>
            </a:r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 con l’</a:t>
            </a:r>
            <a:r>
              <a:rPr lang="fr-FR" dirty="0" err="1" smtClean="0"/>
              <a:t>offerta</a:t>
            </a:r>
            <a:r>
              <a:rPr lang="fr-FR" dirty="0" smtClean="0"/>
              <a:t> e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reddito</a:t>
            </a:r>
            <a:r>
              <a:rPr lang="fr-FR" dirty="0" smtClean="0"/>
              <a:t> non vari </a:t>
            </a:r>
          </a:p>
          <a:p>
            <a:pPr algn="just"/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USA </a:t>
            </a:r>
            <a:r>
              <a:rPr lang="fr-FR" dirty="0" err="1" smtClean="0"/>
              <a:t>aumenti</a:t>
            </a:r>
            <a:r>
              <a:rPr lang="fr-FR" dirty="0" smtClean="0"/>
              <a:t> D. </a:t>
            </a:r>
            <a:r>
              <a:rPr lang="fr-FR" dirty="0" err="1" smtClean="0"/>
              <a:t>Allora</a:t>
            </a:r>
            <a:r>
              <a:rPr lang="fr-FR" dirty="0" smtClean="0"/>
              <a:t> vi è un </a:t>
            </a:r>
            <a:r>
              <a:rPr lang="fr-FR" dirty="0" err="1" smtClean="0"/>
              <a:t>eccesso</a:t>
            </a:r>
            <a:r>
              <a:rPr lang="fr-FR" dirty="0" smtClean="0"/>
              <a:t> di 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. </a:t>
            </a:r>
            <a:r>
              <a:rPr lang="fr-FR" dirty="0" err="1" smtClean="0"/>
              <a:t>Allora</a:t>
            </a:r>
            <a:r>
              <a:rPr lang="fr-FR" dirty="0" smtClean="0"/>
              <a:t> 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r>
              <a:rPr lang="fr-FR" dirty="0" smtClean="0"/>
              <a:t> P </a:t>
            </a:r>
            <a:r>
              <a:rPr lang="fr-FR" dirty="0" err="1" smtClean="0"/>
              <a:t>aumentano</a:t>
            </a:r>
            <a:r>
              <a:rPr lang="fr-FR" dirty="0" smtClean="0"/>
              <a:t>, 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rende i </a:t>
            </a:r>
            <a:r>
              <a:rPr lang="fr-FR" dirty="0" err="1" smtClean="0"/>
              <a:t>beni</a:t>
            </a:r>
            <a:r>
              <a:rPr lang="fr-FR" dirty="0" smtClean="0"/>
              <a:t> USA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competitivi</a:t>
            </a:r>
            <a:r>
              <a:rPr lang="fr-FR" dirty="0" smtClean="0"/>
              <a:t>.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crea</a:t>
            </a:r>
            <a:r>
              <a:rPr lang="fr-FR" dirty="0" smtClean="0"/>
              <a:t> un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commerciale e </a:t>
            </a:r>
            <a:r>
              <a:rPr lang="fr-FR" dirty="0" err="1" smtClean="0"/>
              <a:t>quindi</a:t>
            </a:r>
            <a:r>
              <a:rPr lang="fr-FR" dirty="0" smtClean="0"/>
              <a:t> 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dollaro</a:t>
            </a:r>
            <a:r>
              <a:rPr lang="fr-FR" dirty="0" smtClean="0"/>
              <a:t> (R </a:t>
            </a:r>
            <a:r>
              <a:rPr lang="fr-FR" dirty="0" err="1" smtClean="0"/>
              <a:t>aumenta</a:t>
            </a:r>
            <a:r>
              <a:rPr lang="fr-FR" dirty="0" smtClean="0"/>
              <a:t>)</a:t>
            </a:r>
          </a:p>
          <a:p>
            <a:pPr algn="just"/>
            <a:r>
              <a:rPr lang="fr-FR" dirty="0" err="1"/>
              <a:t>Supponiamo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negli</a:t>
            </a:r>
            <a:r>
              <a:rPr lang="fr-FR" dirty="0"/>
              <a:t> USA </a:t>
            </a:r>
            <a:r>
              <a:rPr lang="fr-FR" dirty="0" err="1" smtClean="0"/>
              <a:t>diminuisca</a:t>
            </a:r>
            <a:r>
              <a:rPr lang="fr-FR" dirty="0" smtClean="0"/>
              <a:t> D</a:t>
            </a:r>
            <a:r>
              <a:rPr lang="fr-FR" dirty="0"/>
              <a:t>. </a:t>
            </a:r>
            <a:r>
              <a:rPr lang="fr-FR" dirty="0" err="1"/>
              <a:t>Allora</a:t>
            </a:r>
            <a:r>
              <a:rPr lang="fr-FR" dirty="0"/>
              <a:t> vi è un </a:t>
            </a:r>
            <a:r>
              <a:rPr lang="fr-FR" dirty="0" err="1"/>
              <a:t>eccesso</a:t>
            </a:r>
            <a:r>
              <a:rPr lang="fr-FR" dirty="0"/>
              <a:t> di </a:t>
            </a:r>
            <a:r>
              <a:rPr lang="fr-FR" dirty="0" err="1" smtClean="0"/>
              <a:t>domanda</a:t>
            </a:r>
            <a:r>
              <a:rPr lang="fr-FR" dirty="0" smtClean="0"/>
              <a:t> </a:t>
            </a:r>
            <a:r>
              <a:rPr lang="fr-FR" dirty="0"/>
              <a:t>di </a:t>
            </a:r>
            <a:r>
              <a:rPr lang="fr-FR" dirty="0" err="1"/>
              <a:t>moneta</a:t>
            </a:r>
            <a:r>
              <a:rPr lang="fr-FR" dirty="0"/>
              <a:t>. </a:t>
            </a:r>
            <a:r>
              <a:rPr lang="fr-FR" dirty="0" err="1"/>
              <a:t>Allora</a:t>
            </a:r>
            <a:r>
              <a:rPr lang="fr-FR" dirty="0"/>
              <a:t> i </a:t>
            </a:r>
            <a:r>
              <a:rPr lang="fr-FR" dirty="0" err="1"/>
              <a:t>prezzi</a:t>
            </a:r>
            <a:r>
              <a:rPr lang="fr-FR" dirty="0"/>
              <a:t> </a:t>
            </a:r>
            <a:r>
              <a:rPr lang="fr-FR" dirty="0" err="1"/>
              <a:t>interni</a:t>
            </a:r>
            <a:r>
              <a:rPr lang="fr-FR" dirty="0"/>
              <a:t> P </a:t>
            </a:r>
            <a:r>
              <a:rPr lang="fr-FR" dirty="0" err="1" smtClean="0"/>
              <a:t>diminuiscono</a:t>
            </a:r>
            <a:r>
              <a:rPr lang="fr-FR" dirty="0" smtClean="0"/>
              <a:t> </a:t>
            </a:r>
            <a:r>
              <a:rPr lang="fr-FR" dirty="0" err="1" smtClean="0"/>
              <a:t>cosa</a:t>
            </a:r>
            <a:r>
              <a:rPr lang="fr-FR" dirty="0" smtClean="0"/>
              <a:t> </a:t>
            </a:r>
            <a:r>
              <a:rPr lang="fr-FR" dirty="0" err="1"/>
              <a:t>che</a:t>
            </a:r>
            <a:r>
              <a:rPr lang="fr-FR" dirty="0"/>
              <a:t> rende i </a:t>
            </a:r>
            <a:r>
              <a:rPr lang="fr-FR" dirty="0" err="1"/>
              <a:t>beni</a:t>
            </a:r>
            <a:r>
              <a:rPr lang="fr-FR" dirty="0"/>
              <a:t> USA </a:t>
            </a:r>
            <a:r>
              <a:rPr lang="fr-FR" dirty="0" smtClean="0"/>
              <a:t>più </a:t>
            </a:r>
            <a:r>
              <a:rPr lang="fr-FR" dirty="0" err="1"/>
              <a:t>competitivi</a:t>
            </a:r>
            <a:r>
              <a:rPr lang="fr-FR" dirty="0"/>
              <a:t>.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crea</a:t>
            </a:r>
            <a:r>
              <a:rPr lang="fr-FR" dirty="0"/>
              <a:t> un </a:t>
            </a:r>
            <a:r>
              <a:rPr lang="fr-FR" dirty="0" smtClean="0"/>
              <a:t>surplus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bilancia</a:t>
            </a:r>
            <a:r>
              <a:rPr lang="fr-FR" dirty="0"/>
              <a:t> commerciale e </a:t>
            </a:r>
            <a:r>
              <a:rPr lang="fr-FR" dirty="0" err="1"/>
              <a:t>quindi</a:t>
            </a:r>
            <a:r>
              <a:rPr lang="fr-FR" dirty="0"/>
              <a:t> un 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dollaro</a:t>
            </a:r>
            <a:r>
              <a:rPr lang="fr-FR" dirty="0"/>
              <a:t> (R </a:t>
            </a:r>
            <a:r>
              <a:rPr lang="fr-FR" dirty="0" err="1" smtClean="0"/>
              <a:t>diminusice</a:t>
            </a:r>
            <a:r>
              <a:rPr lang="fr-FR" dirty="0" smtClean="0"/>
              <a:t>)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911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In un </a:t>
            </a:r>
            <a:r>
              <a:rPr lang="fr-FR" dirty="0" err="1" smtClean="0"/>
              <a:t>sistema</a:t>
            </a:r>
            <a:r>
              <a:rPr lang="fr-FR" dirty="0" smtClean="0"/>
              <a:t> di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a </a:t>
            </a:r>
            <a:r>
              <a:rPr lang="fr-FR" dirty="0" err="1" smtClean="0"/>
              <a:t>fluttuazione</a:t>
            </a:r>
            <a:r>
              <a:rPr lang="fr-FR" dirty="0" smtClean="0"/>
              <a:t> </a:t>
            </a:r>
            <a:r>
              <a:rPr lang="fr-FR" dirty="0" err="1" smtClean="0"/>
              <a:t>controllata</a:t>
            </a:r>
            <a:r>
              <a:rPr lang="fr-FR" dirty="0" smtClean="0"/>
              <a:t>, un </a:t>
            </a:r>
            <a:r>
              <a:rPr lang="fr-FR" dirty="0" err="1" smtClean="0"/>
              <a:t>avanzo</a:t>
            </a:r>
            <a:r>
              <a:rPr lang="fr-FR" dirty="0" smtClean="0"/>
              <a:t> o </a:t>
            </a:r>
            <a:r>
              <a:rPr lang="fr-FR" dirty="0" err="1" smtClean="0"/>
              <a:t>disavanzo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è in parte </a:t>
            </a:r>
            <a:r>
              <a:rPr lang="fr-FR" dirty="0" err="1" smtClean="0"/>
              <a:t>automaticamente</a:t>
            </a:r>
            <a:r>
              <a:rPr lang="fr-FR" dirty="0" smtClean="0"/>
              <a:t> </a:t>
            </a:r>
            <a:r>
              <a:rPr lang="fr-FR" dirty="0" err="1" smtClean="0"/>
              <a:t>corretto</a:t>
            </a:r>
            <a:r>
              <a:rPr lang="fr-FR" dirty="0" smtClean="0"/>
              <a:t>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e in parte da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di </a:t>
            </a:r>
            <a:r>
              <a:rPr lang="fr-FR" dirty="0" err="1" smtClean="0"/>
              <a:t>riserve</a:t>
            </a:r>
            <a:r>
              <a:rPr lang="fr-FR" dirty="0" smtClean="0"/>
              <a:t> </a:t>
            </a:r>
            <a:r>
              <a:rPr lang="fr-FR" dirty="0" err="1" smtClean="0"/>
              <a:t>internazionali</a:t>
            </a:r>
            <a:endParaRPr lang="fr-FR" dirty="0" smtClean="0"/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la </a:t>
            </a:r>
            <a:r>
              <a:rPr lang="fr-FR" dirty="0" err="1" smtClean="0"/>
              <a:t>politica</a:t>
            </a:r>
            <a:r>
              <a:rPr lang="fr-FR" dirty="0" smtClean="0"/>
              <a:t> </a:t>
            </a:r>
            <a:r>
              <a:rPr lang="fr-FR" dirty="0" err="1" smtClean="0"/>
              <a:t>monetaria</a:t>
            </a:r>
            <a:r>
              <a:rPr lang="fr-FR" dirty="0" smtClean="0"/>
              <a:t> perde in parte la sua </a:t>
            </a:r>
            <a:r>
              <a:rPr lang="fr-FR" dirty="0" err="1" smtClean="0"/>
              <a:t>efficacia</a:t>
            </a:r>
            <a:endParaRPr lang="fr-FR" dirty="0" smtClean="0"/>
          </a:p>
          <a:p>
            <a:pPr algn="just"/>
            <a:r>
              <a:rPr lang="fr-FR" dirty="0" err="1" smtClean="0"/>
              <a:t>Ovviamente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è pure </a:t>
            </a:r>
            <a:r>
              <a:rPr lang="fr-FR" dirty="0" err="1" smtClean="0"/>
              <a:t>influenzata</a:t>
            </a:r>
            <a:r>
              <a:rPr lang="fr-FR" dirty="0" smtClean="0"/>
              <a:t> </a:t>
            </a:r>
            <a:r>
              <a:rPr lang="fr-FR" dirty="0" err="1" smtClean="0"/>
              <a:t>dall’offerta</a:t>
            </a:r>
            <a:r>
              <a:rPr lang="fr-FR" dirty="0" smtClean="0"/>
              <a:t> di 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4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r-FR" b="1" dirty="0" smtClean="0"/>
                  <a:t>Approccio </a:t>
                </a:r>
                <a:r>
                  <a:rPr lang="fr-FR" b="1" dirty="0" err="1" smtClean="0"/>
                  <a:t>monetario</a:t>
                </a:r>
                <a:r>
                  <a:rPr lang="fr-FR" b="1" dirty="0" smtClean="0"/>
                  <a:t> alla </a:t>
                </a:r>
                <a:r>
                  <a:rPr lang="fr-FR" b="1" dirty="0" err="1" smtClean="0"/>
                  <a:t>determiinazione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del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tasso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cambio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Siano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mercati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concorrenziali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dazi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costi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trasporto</a:t>
                </a:r>
                <a:r>
                  <a:rPr lang="fr-FR" dirty="0" smtClean="0"/>
                  <a:t> o </a:t>
                </a:r>
                <a:r>
                  <a:rPr lang="fr-FR" dirty="0" err="1" smtClean="0"/>
                  <a:t>altri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ostacoli</a:t>
                </a:r>
                <a:r>
                  <a:rPr lang="fr-FR" dirty="0" smtClean="0"/>
                  <a:t> al libero </a:t>
                </a:r>
                <a:r>
                  <a:rPr lang="fr-FR" dirty="0" err="1" smtClean="0"/>
                  <a:t>scambio</a:t>
                </a:r>
                <a:r>
                  <a:rPr lang="fr-FR" dirty="0" smtClean="0"/>
                  <a:t>. La PPP </a:t>
                </a:r>
                <a:r>
                  <a:rPr lang="fr-FR" dirty="0" err="1" smtClean="0"/>
                  <a:t>assoluta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/>
                  <a:t> </a:t>
                </a:r>
                <a:r>
                  <a:rPr lang="fr-FR" dirty="0" smtClean="0"/>
                  <a:t>                      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 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∗ </m:t>
                        </m:r>
                      </m:sup>
                    </m:sSup>
                    <m:r>
                      <a:rPr lang="fr-FR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P</m:t>
                    </m:r>
                    <m:r>
                      <a:rPr lang="fr-FR">
                        <a:latin typeface="Cambria Math"/>
                      </a:rPr>
                      <m:t>       </m:t>
                    </m:r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ossia</a:t>
                </a:r>
                <a:r>
                  <a:rPr lang="fr-FR" dirty="0"/>
                  <a:t>      </a:t>
                </a:r>
              </a:p>
              <a:p>
                <a:pPr algn="just"/>
                <a:r>
                  <a:rPr lang="fr-FR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</a:rPr>
                      <m:t>     </m:t>
                    </m:r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i="1">
                        <a:latin typeface="Cambria Math"/>
                      </a:rPr>
                      <m:t>𝑅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18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05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Nei due </a:t>
                </a:r>
                <a:r>
                  <a:rPr lang="fr-FR" dirty="0" err="1" smtClean="0"/>
                  <a:t>paesi</a:t>
                </a:r>
                <a:r>
                  <a:rPr lang="fr-FR" dirty="0" smtClean="0"/>
                  <a:t> le </a:t>
                </a:r>
                <a:r>
                  <a:rPr lang="fr-FR" dirty="0" err="1" smtClean="0"/>
                  <a:t>domande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sono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                   </m:t>
                        </m:r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:r>
                  <a:rPr lang="fr-FR" dirty="0" err="1" smtClean="0"/>
                  <a:t>kPY</a:t>
                </a:r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dirty="0" smtClean="0"/>
                  <a:t>*</a:t>
                </a:r>
                <a:r>
                  <a:rPr lang="fr-FR" dirty="0"/>
                  <a:t>=</a:t>
                </a:r>
                <a:r>
                  <a:rPr lang="fr-FR" dirty="0" smtClean="0"/>
                  <a:t>k*P*Y* </a:t>
                </a:r>
              </a:p>
              <a:p>
                <a:r>
                  <a:rPr lang="fr-FR" dirty="0" smtClean="0"/>
                  <a:t>E le offerte sono</a:t>
                </a:r>
              </a:p>
              <a:p>
                <a:r>
                  <a:rPr lang="fr-FR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/>
                  <a:t>=m(D+F</a:t>
                </a:r>
                <a:r>
                  <a:rPr lang="fr-FR" dirty="0" smtClean="0"/>
                  <a:t>)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 smtClean="0"/>
                  <a:t>*</a:t>
                </a:r>
                <a:r>
                  <a:rPr lang="fr-FR" dirty="0"/>
                  <a:t>=</a:t>
                </a:r>
                <a:r>
                  <a:rPr lang="fr-FR" dirty="0" smtClean="0"/>
                  <a:t>m*(D*+F*)</a:t>
                </a:r>
              </a:p>
              <a:p>
                <a:r>
                  <a:rPr lang="fr-FR" dirty="0" err="1" smtClean="0"/>
                  <a:t>Ossia</a:t>
                </a:r>
                <a:r>
                  <a:rPr lang="fr-FR" dirty="0" smtClean="0"/>
                  <a:t>  se  </a:t>
                </a:r>
                <a:r>
                  <a:rPr lang="fr-FR" dirty="0" err="1" smtClean="0"/>
                  <a:t>entrambi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mercati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all’equilibrio</a:t>
                </a:r>
                <a:endParaRPr lang="fr-FR" dirty="0" smtClean="0"/>
              </a:p>
              <a:p>
                <a:r>
                  <a:rPr lang="fr-FR" dirty="0" smtClean="0"/>
                  <a:t>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k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  <m:r>
                          <m:rPr>
                            <m:nor/>
                          </m:rPr>
                          <a:rPr lang="fr-FR" dirty="0"/>
                          <m:t>Y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dirty="0"/>
                          <m:t>kPY</m:t>
                        </m:r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083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dirty="0" smtClean="0"/>
                  <a:t>Cioé</a:t>
                </a:r>
              </a:p>
              <a:p>
                <a:pPr algn="just"/>
                <a:r>
                  <a:rPr lang="fr-FR" dirty="0" smtClean="0"/>
                  <a:t>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dirty="0"/>
                          <m:t>P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</m:den>
                    </m:f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k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  <m:r>
                          <m:rPr>
                            <m:nor/>
                          </m:rPr>
                          <a:rPr lang="fr-FR" dirty="0"/>
                          <m:t>Y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fr-FR" dirty="0"/>
                          <m:t>kY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smtClean="0"/>
                  <a:t>Ma dalla PPP </a:t>
                </a:r>
                <a:r>
                  <a:rPr lang="fr-FR" dirty="0" err="1" smtClean="0"/>
                  <a:t>assoluta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𝑅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  <m:r>
                      <a:rPr lang="fr-FR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fr-FR" dirty="0" smtClean="0"/>
                  <a:t> quindi abbiamo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dirty="0"/>
                          <m:t>k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  <m:r>
                          <m:rPr>
                            <m:nor/>
                          </m:rPr>
                          <a:rPr lang="fr-FR" dirty="0"/>
                          <m:t>Y</m:t>
                        </m:r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m:rPr>
                            <m:nor/>
                          </m:rPr>
                          <a:rPr lang="fr-FR" dirty="0"/>
                          <m:t>kY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fr-FR" dirty="0"/>
                          <m:t>∗</m:t>
                        </m:r>
                      </m:den>
                    </m:f>
                  </m:oMath>
                </a14:m>
                <a:r>
                  <a:rPr lang="fr-FR" dirty="0" smtClean="0"/>
                  <a:t>         </a:t>
                </a:r>
              </a:p>
              <a:p>
                <a:pPr algn="just"/>
                <a:r>
                  <a:rPr lang="fr-FR" dirty="0" err="1" smtClean="0"/>
                  <a:t>Allora</a:t>
                </a:r>
                <a:r>
                  <a:rPr lang="fr-FR" dirty="0" smtClean="0"/>
                  <a:t>, poché </a:t>
                </a:r>
                <a:r>
                  <a:rPr lang="fr-FR" dirty="0" err="1" smtClean="0"/>
                  <a:t>k,Y,k</a:t>
                </a:r>
                <a:r>
                  <a:rPr lang="fr-FR" dirty="0" smtClean="0"/>
                  <a:t>*,Y* sono </a:t>
                </a:r>
                <a:r>
                  <a:rPr lang="fr-FR" dirty="0" err="1" smtClean="0"/>
                  <a:t>dati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variabili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strutturali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forze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reali</a:t>
                </a:r>
                <a:r>
                  <a:rPr lang="fr-FR" dirty="0" smtClean="0"/>
                  <a:t>), si ha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proporzionale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interna e </a:t>
                </a:r>
                <a:r>
                  <a:rPr lang="fr-FR" dirty="0" err="1" smtClean="0"/>
                  <a:t>inversamente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proporzionale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</a:t>
                </a:r>
                <a:r>
                  <a:rPr lang="fr-FR" smtClean="0"/>
                  <a:t>estera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156" r="-14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81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just"/>
                <a:r>
                  <a:rPr lang="fr-FR" b="1" dirty="0" err="1" smtClean="0"/>
                  <a:t>Osservazioni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1) Tale </a:t>
                </a:r>
                <a:r>
                  <a:rPr lang="fr-FR" dirty="0" err="1" smtClean="0"/>
                  <a:t>risultato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dipende</a:t>
                </a:r>
                <a:r>
                  <a:rPr lang="fr-FR" dirty="0" smtClean="0"/>
                  <a:t> dalla PPP</a:t>
                </a:r>
              </a:p>
              <a:p>
                <a:pPr algn="just"/>
                <a:r>
                  <a:rPr lang="fr-FR" dirty="0" smtClean="0"/>
                  <a:t>2) Le </a:t>
                </a:r>
                <a:r>
                  <a:rPr lang="fr-FR" dirty="0" err="1" smtClean="0"/>
                  <a:t>domande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includono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3)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aggiusta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equilibrare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mercati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ciascun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senza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variazioni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riserve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Perció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paese</a:t>
                </a:r>
                <a:r>
                  <a:rPr lang="fr-FR" dirty="0" smtClean="0"/>
                  <a:t> piccolo (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può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influenzare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mondiali</a:t>
                </a:r>
                <a:r>
                  <a:rPr lang="fr-FR" dirty="0" smtClean="0"/>
                  <a:t> P*) dalla </a:t>
                </a:r>
                <a14:m>
                  <m:oMath xmlns:m="http://schemas.openxmlformats.org/officeDocument/2006/math">
                    <m:r>
                      <a:rPr lang="fr-FR" b="0" i="1">
                        <a:latin typeface="Cambria Math"/>
                      </a:rPr>
                      <m:t>𝑅</m:t>
                    </m:r>
                    <m:r>
                      <a:rPr lang="fr-FR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b="0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FR" b="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dirty="0" smtClean="0"/>
                  <a:t> in </a:t>
                </a:r>
                <a:r>
                  <a:rPr lang="fr-FR" dirty="0" err="1" smtClean="0"/>
                  <a:t>regime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fissi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ottiene</a:t>
                </a:r>
                <a:r>
                  <a:rPr lang="fr-FR" dirty="0" smtClean="0"/>
                  <a:t> P (e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 smtClean="0"/>
                  <a:t>, ossia</a:t>
                </a:r>
                <a:r>
                  <a:rPr lang="fr-FR" dirty="0"/>
                  <a:t> </a:t>
                </a:r>
                <a:r>
                  <a:rPr lang="fr-FR" dirty="0" smtClean="0"/>
                  <a:t>l’offerta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è </a:t>
                </a:r>
                <a:r>
                  <a:rPr lang="fr-FR" dirty="0" err="1" smtClean="0"/>
                  <a:t>endogena</a:t>
                </a:r>
                <a:r>
                  <a:rPr lang="fr-FR" dirty="0" smtClean="0"/>
                  <a:t>), </a:t>
                </a:r>
                <a:r>
                  <a:rPr lang="fr-FR" dirty="0" err="1" smtClean="0"/>
                  <a:t>mentre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regime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flessibili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controlla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b="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fr-FR" dirty="0" smtClean="0"/>
                  <a:t> si </a:t>
                </a:r>
                <a:r>
                  <a:rPr lang="fr-FR" dirty="0" err="1" smtClean="0"/>
                  <a:t>ottiene</a:t>
                </a:r>
                <a:r>
                  <a:rPr lang="fr-FR" dirty="0" smtClean="0"/>
                  <a:t> R 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P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407" b="-1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92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b="1" dirty="0" err="1" smtClean="0"/>
                  <a:t>Aspettative</a:t>
                </a:r>
                <a:r>
                  <a:rPr lang="fr-FR" b="1" dirty="0" smtClean="0"/>
                  <a:t>, </a:t>
                </a:r>
                <a:r>
                  <a:rPr lang="fr-FR" b="1" dirty="0" err="1" smtClean="0"/>
                  <a:t>differenziali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nei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tassi</a:t>
                </a:r>
                <a:r>
                  <a:rPr lang="fr-FR" b="1" dirty="0" smtClean="0"/>
                  <a:t> d’</a:t>
                </a:r>
                <a:r>
                  <a:rPr lang="fr-FR" b="1" dirty="0" err="1" smtClean="0"/>
                  <a:t>interesse</a:t>
                </a:r>
                <a:r>
                  <a:rPr lang="fr-FR" b="1" dirty="0" smtClean="0"/>
                  <a:t> e </a:t>
                </a:r>
                <a:r>
                  <a:rPr lang="fr-FR" b="1" dirty="0" err="1" smtClean="0"/>
                  <a:t>tassi</a:t>
                </a:r>
                <a:r>
                  <a:rPr lang="fr-FR" b="1" dirty="0" smtClean="0"/>
                  <a:t> di </a:t>
                </a:r>
                <a:r>
                  <a:rPr lang="fr-FR" b="1" dirty="0" err="1" smtClean="0"/>
                  <a:t>cambio</a:t>
                </a:r>
                <a:endParaRPr lang="fr-FR" b="1" dirty="0" smtClean="0"/>
              </a:p>
              <a:p>
                <a:pPr algn="just"/>
                <a:r>
                  <a:rPr lang="fr-FR" dirty="0" smtClean="0"/>
                  <a:t>Se i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ed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esteri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sostituti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perfetti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visto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condizione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parità</a:t>
                </a:r>
                <a:r>
                  <a:rPr lang="fr-FR" dirty="0" smtClean="0"/>
                  <a:t> non </a:t>
                </a:r>
                <a:r>
                  <a:rPr lang="fr-FR" dirty="0" err="1" smtClean="0"/>
                  <a:t>coperta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                 i-i</a:t>
                </a:r>
                <a:r>
                  <a:rPr lang="fr-FR" dirty="0"/>
                  <a:t>*=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b="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b="0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b="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b="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=EA</a:t>
                </a:r>
              </a:p>
              <a:p>
                <a:pPr algn="just"/>
                <a:r>
                  <a:rPr lang="fr-FR" dirty="0" err="1"/>
                  <a:t>d</a:t>
                </a:r>
                <a:r>
                  <a:rPr lang="fr-FR" dirty="0" err="1" smtClean="0"/>
                  <a:t>ove</a:t>
                </a:r>
                <a:r>
                  <a:rPr lang="fr-FR" dirty="0" smtClean="0"/>
                  <a:t> EA è l’</a:t>
                </a:r>
                <a:r>
                  <a:rPr lang="fr-FR" dirty="0" err="1" smtClean="0"/>
                  <a:t>apprezzamento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 col segno -)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nazionale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err="1" smtClean="0"/>
                  <a:t>Appare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chiaro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se vi sono </a:t>
                </a:r>
                <a:r>
                  <a:rPr lang="fr-FR" dirty="0" err="1" smtClean="0"/>
                  <a:t>variazioni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variare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differenziale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, per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data 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futuro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Se varia il </a:t>
                </a:r>
                <a:r>
                  <a:rPr lang="fr-FR" dirty="0" err="1" smtClean="0"/>
                  <a:t>differenziale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variare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futuro</a:t>
                </a:r>
                <a:r>
                  <a:rPr lang="fr-FR" dirty="0"/>
                  <a:t> </a:t>
                </a:r>
                <a:r>
                  <a:rPr lang="fr-FR" dirty="0" smtClean="0"/>
                  <a:t>o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spot</a:t>
                </a:r>
              </a:p>
              <a:p>
                <a:pPr algn="just"/>
                <a:r>
                  <a:rPr lang="fr-FR" dirty="0" smtClean="0"/>
                  <a:t>La </a:t>
                </a:r>
                <a:r>
                  <a:rPr lang="fr-FR" dirty="0" err="1" smtClean="0"/>
                  <a:t>teoria</a:t>
                </a:r>
                <a:r>
                  <a:rPr lang="fr-FR" dirty="0" smtClean="0"/>
                  <a:t> PPP e la </a:t>
                </a:r>
                <a:r>
                  <a:rPr lang="fr-FR" dirty="0" err="1" smtClean="0"/>
                  <a:t>condizione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arbitraggio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scoperto</a:t>
                </a:r>
                <a:r>
                  <a:rPr lang="fr-FR" dirty="0" smtClean="0"/>
                  <a:t> sui </a:t>
                </a:r>
                <a:r>
                  <a:rPr lang="fr-FR" dirty="0" err="1" smtClean="0"/>
                  <a:t>tassi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sono parte </a:t>
                </a:r>
                <a:r>
                  <a:rPr lang="fr-FR" dirty="0" err="1" smtClean="0"/>
                  <a:t>integrante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dell’approccio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monetario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determinazione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endParaRPr lang="fr-FR" dirty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02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 smtClean="0"/>
              <a:t>Teoria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parità</a:t>
            </a:r>
            <a:r>
              <a:rPr lang="fr-FR" b="1" dirty="0" smtClean="0"/>
              <a:t> dei </a:t>
            </a:r>
            <a:r>
              <a:rPr lang="fr-FR" b="1" dirty="0" err="1" smtClean="0"/>
              <a:t>poteri</a:t>
            </a:r>
            <a:r>
              <a:rPr lang="fr-FR" b="1" dirty="0" smtClean="0"/>
              <a:t> d’</a:t>
            </a:r>
            <a:r>
              <a:rPr lang="fr-FR" b="1" dirty="0" err="1" smtClean="0"/>
              <a:t>acquisto</a:t>
            </a:r>
            <a:r>
              <a:rPr lang="fr-FR" dirty="0" smtClean="0"/>
              <a:t> (</a:t>
            </a:r>
            <a:r>
              <a:rPr lang="fr-FR" b="1" dirty="0" smtClean="0"/>
              <a:t>PPP</a:t>
            </a:r>
            <a:r>
              <a:rPr lang="fr-FR" dirty="0" smtClean="0"/>
              <a:t>, </a:t>
            </a:r>
            <a:r>
              <a:rPr lang="fr-FR" b="1" dirty="0" err="1" smtClean="0"/>
              <a:t>Purchasing</a:t>
            </a:r>
            <a:r>
              <a:rPr lang="fr-FR" b="1" dirty="0" smtClean="0"/>
              <a:t>-Power </a:t>
            </a:r>
            <a:r>
              <a:rPr lang="fr-FR" b="1" dirty="0" err="1" smtClean="0"/>
              <a:t>Parity</a:t>
            </a:r>
            <a:r>
              <a:rPr lang="fr-FR" dirty="0" smtClean="0"/>
              <a:t>). Gustav Cassel, </a:t>
            </a:r>
            <a:r>
              <a:rPr lang="fr-FR" dirty="0" err="1" smtClean="0"/>
              <a:t>stima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per </a:t>
            </a:r>
            <a:r>
              <a:rPr lang="fr-FR" dirty="0" err="1" smtClean="0"/>
              <a:t>tornare</a:t>
            </a:r>
            <a:r>
              <a:rPr lang="fr-FR" dirty="0" smtClean="0"/>
              <a:t> al Gold Standard </a:t>
            </a:r>
            <a:r>
              <a:rPr lang="fr-FR" dirty="0" err="1" smtClean="0"/>
              <a:t>dopo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sconvolgimenti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Prima Guerra Mondiale</a:t>
            </a:r>
          </a:p>
          <a:p>
            <a:pPr algn="just"/>
            <a:r>
              <a:rPr lang="fr-FR" b="1" dirty="0" err="1" smtClean="0"/>
              <a:t>Teoria</a:t>
            </a:r>
            <a:r>
              <a:rPr lang="fr-FR" b="1" dirty="0" smtClean="0"/>
              <a:t> </a:t>
            </a:r>
            <a:r>
              <a:rPr lang="fr-FR" b="1" dirty="0" err="1" smtClean="0"/>
              <a:t>della</a:t>
            </a:r>
            <a:r>
              <a:rPr lang="fr-FR" b="1" dirty="0" smtClean="0"/>
              <a:t> </a:t>
            </a:r>
            <a:r>
              <a:rPr lang="fr-FR" b="1" dirty="0" err="1" smtClean="0"/>
              <a:t>parità</a:t>
            </a:r>
            <a:r>
              <a:rPr lang="fr-FR" b="1" dirty="0" smtClean="0"/>
              <a:t> </a:t>
            </a:r>
            <a:r>
              <a:rPr lang="fr-FR" b="1" dirty="0" err="1" smtClean="0"/>
              <a:t>assoluta</a:t>
            </a:r>
            <a:r>
              <a:rPr lang="fr-FR" b="1" dirty="0" smtClean="0"/>
              <a:t> dei </a:t>
            </a:r>
            <a:r>
              <a:rPr lang="fr-FR" b="1" dirty="0" err="1" smtClean="0"/>
              <a:t>poteri</a:t>
            </a:r>
            <a:r>
              <a:rPr lang="fr-FR" b="1" dirty="0" smtClean="0"/>
              <a:t> d’</a:t>
            </a:r>
            <a:r>
              <a:rPr lang="fr-FR" b="1" dirty="0" err="1" smtClean="0"/>
              <a:t>acquisto</a:t>
            </a:r>
            <a:r>
              <a:rPr lang="fr-FR" dirty="0" smtClean="0"/>
              <a:t>.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 due </a:t>
            </a:r>
            <a:r>
              <a:rPr lang="fr-FR" dirty="0" err="1" smtClean="0"/>
              <a:t>valute</a:t>
            </a:r>
            <a:r>
              <a:rPr lang="fr-FR" dirty="0" smtClean="0"/>
              <a:t> è </a:t>
            </a:r>
            <a:r>
              <a:rPr lang="fr-FR" dirty="0" err="1" smtClean="0"/>
              <a:t>uguale</a:t>
            </a:r>
            <a:r>
              <a:rPr lang="fr-FR" dirty="0" smtClean="0"/>
              <a:t> al </a:t>
            </a:r>
            <a:r>
              <a:rPr lang="fr-FR" dirty="0" err="1" smtClean="0"/>
              <a:t>rapporto</a:t>
            </a:r>
            <a:r>
              <a:rPr lang="fr-FR" dirty="0" smtClean="0"/>
              <a:t> </a:t>
            </a:r>
            <a:r>
              <a:rPr lang="fr-FR" dirty="0" err="1" smtClean="0"/>
              <a:t>tra</a:t>
            </a:r>
            <a:r>
              <a:rPr lang="fr-FR" dirty="0" smtClean="0"/>
              <a:t> i </a:t>
            </a:r>
            <a:r>
              <a:rPr lang="fr-FR" dirty="0" err="1" smtClean="0"/>
              <a:t>livelli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due </a:t>
            </a:r>
            <a:r>
              <a:rPr lang="fr-FR" dirty="0" err="1" smtClean="0"/>
              <a:t>paesi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43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smtClean="0"/>
              <a:t>Il </a:t>
            </a:r>
            <a:r>
              <a:rPr lang="fr-FR" b="1" dirty="0" err="1" smtClean="0"/>
              <a:t>modello</a:t>
            </a:r>
            <a:r>
              <a:rPr lang="fr-FR" b="1" dirty="0" smtClean="0"/>
              <a:t> di </a:t>
            </a:r>
            <a:r>
              <a:rPr lang="fr-FR" b="1" dirty="0" err="1" smtClean="0"/>
              <a:t>equilibrio</a:t>
            </a:r>
            <a:r>
              <a:rPr lang="fr-FR" b="1" dirty="0" smtClean="0"/>
              <a:t> di </a:t>
            </a:r>
            <a:r>
              <a:rPr lang="fr-FR" b="1" dirty="0" err="1" smtClean="0"/>
              <a:t>portafoglio</a:t>
            </a:r>
            <a:r>
              <a:rPr lang="fr-FR" b="1" dirty="0" smtClean="0"/>
              <a:t> e il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endParaRPr lang="fr-FR" b="1" dirty="0" smtClean="0"/>
          </a:p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aproccio</a:t>
            </a:r>
            <a:r>
              <a:rPr lang="fr-FR" dirty="0" smtClean="0"/>
              <a:t> </a:t>
            </a:r>
            <a:r>
              <a:rPr lang="fr-FR" dirty="0" err="1" smtClean="0"/>
              <a:t>monetario</a:t>
            </a:r>
            <a:r>
              <a:rPr lang="fr-FR" dirty="0" smtClean="0"/>
              <a:t> </a:t>
            </a:r>
            <a:r>
              <a:rPr lang="fr-FR" dirty="0" err="1" smtClean="0"/>
              <a:t>suppone</a:t>
            </a:r>
            <a:r>
              <a:rPr lang="fr-FR" dirty="0" smtClean="0"/>
              <a:t>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e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come </a:t>
            </a:r>
            <a:r>
              <a:rPr lang="fr-FR" dirty="0" err="1" smtClean="0"/>
              <a:t>perfetti</a:t>
            </a:r>
            <a:r>
              <a:rPr lang="fr-FR" dirty="0" smtClean="0"/>
              <a:t> </a:t>
            </a:r>
            <a:r>
              <a:rPr lang="fr-FR" dirty="0" err="1" smtClean="0"/>
              <a:t>sostituti</a:t>
            </a:r>
            <a:r>
              <a:rPr lang="fr-FR" dirty="0" smtClean="0"/>
              <a:t> (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rischio</a:t>
            </a:r>
            <a:r>
              <a:rPr lang="fr-FR" dirty="0" smtClean="0"/>
              <a:t> e </a:t>
            </a:r>
            <a:r>
              <a:rPr lang="fr-FR" dirty="0" err="1" smtClean="0"/>
              <a:t>scadenza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rendiimento</a:t>
            </a:r>
            <a:r>
              <a:rPr lang="fr-FR" dirty="0" smtClean="0"/>
              <a:t>)</a:t>
            </a:r>
          </a:p>
          <a:p>
            <a:pPr algn="just"/>
            <a:r>
              <a:rPr lang="fr-FR" dirty="0"/>
              <a:t>Il </a:t>
            </a:r>
            <a:r>
              <a:rPr lang="fr-FR" dirty="0" err="1"/>
              <a:t>modello</a:t>
            </a:r>
            <a:r>
              <a:rPr lang="fr-FR" dirty="0"/>
              <a:t> di </a:t>
            </a:r>
            <a:r>
              <a:rPr lang="fr-FR" dirty="0" err="1"/>
              <a:t>equilibrio</a:t>
            </a:r>
            <a:r>
              <a:rPr lang="fr-FR" dirty="0"/>
              <a:t> </a:t>
            </a:r>
            <a:r>
              <a:rPr lang="fr-FR" dirty="0" smtClean="0"/>
              <a:t>di </a:t>
            </a:r>
            <a:r>
              <a:rPr lang="fr-FR" dirty="0" err="1" smtClean="0"/>
              <a:t>portafoglio</a:t>
            </a:r>
            <a:r>
              <a:rPr lang="fr-FR" dirty="0" smtClean="0"/>
              <a:t> o delle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 </a:t>
            </a:r>
            <a:r>
              <a:rPr lang="fr-FR" dirty="0" err="1" smtClean="0"/>
              <a:t>differisce</a:t>
            </a:r>
            <a:r>
              <a:rPr lang="fr-FR" dirty="0" smtClean="0"/>
              <a:t> per il </a:t>
            </a:r>
            <a:r>
              <a:rPr lang="fr-FR" dirty="0" err="1" smtClean="0"/>
              <a:t>fatto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sono </a:t>
            </a:r>
            <a:r>
              <a:rPr lang="fr-FR" dirty="0" err="1" smtClean="0"/>
              <a:t>sostituti</a:t>
            </a:r>
            <a:r>
              <a:rPr lang="fr-FR" dirty="0"/>
              <a:t> </a:t>
            </a:r>
            <a:r>
              <a:rPr lang="fr-FR" dirty="0" err="1" smtClean="0"/>
              <a:t>imperfetti</a:t>
            </a:r>
            <a:r>
              <a:rPr lang="fr-FR" dirty="0" smtClean="0"/>
              <a:t> e per il </a:t>
            </a:r>
            <a:r>
              <a:rPr lang="fr-FR" dirty="0" err="1" smtClean="0"/>
              <a:t>postulato</a:t>
            </a:r>
            <a:r>
              <a:rPr lang="fr-FR" dirty="0" smtClean="0"/>
              <a:t> </a:t>
            </a:r>
            <a:r>
              <a:rPr lang="fr-FR" dirty="0" err="1" smtClean="0"/>
              <a:t>secondo</a:t>
            </a:r>
            <a:r>
              <a:rPr lang="fr-FR" dirty="0" smtClean="0"/>
              <a:t> </a:t>
            </a:r>
            <a:r>
              <a:rPr lang="fr-FR" dirty="0" err="1" smtClean="0"/>
              <a:t>cui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determinato</a:t>
            </a:r>
            <a:r>
              <a:rPr lang="fr-FR" dirty="0" smtClean="0"/>
              <a:t> </a:t>
            </a:r>
            <a:r>
              <a:rPr lang="fr-FR" dirty="0" err="1" smtClean="0"/>
              <a:t>nell’ambito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processo</a:t>
            </a:r>
            <a:r>
              <a:rPr lang="fr-FR" dirty="0" smtClean="0"/>
              <a:t> in </a:t>
            </a:r>
            <a:r>
              <a:rPr lang="fr-FR" dirty="0" err="1" smtClean="0"/>
              <a:t>cui</a:t>
            </a:r>
            <a:r>
              <a:rPr lang="fr-FR" dirty="0" smtClean="0"/>
              <a:t> si </a:t>
            </a:r>
            <a:r>
              <a:rPr lang="fr-FR" dirty="0" err="1" smtClean="0"/>
              <a:t>equilibrano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stock </a:t>
            </a:r>
            <a:r>
              <a:rPr lang="fr-FR" dirty="0" err="1" smtClean="0"/>
              <a:t>complessivi</a:t>
            </a:r>
            <a:r>
              <a:rPr lang="fr-FR" dirty="0" smtClean="0"/>
              <a:t> di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 </a:t>
            </a:r>
            <a:r>
              <a:rPr lang="fr-FR" dirty="0" err="1" smtClean="0"/>
              <a:t>domandati</a:t>
            </a:r>
            <a:r>
              <a:rPr lang="fr-FR" dirty="0" smtClean="0"/>
              <a:t> e </a:t>
            </a:r>
            <a:r>
              <a:rPr lang="fr-FR" dirty="0" err="1" smtClean="0"/>
              <a:t>offerti</a:t>
            </a:r>
            <a:r>
              <a:rPr lang="fr-FR" dirty="0" smtClean="0"/>
              <a:t> in </a:t>
            </a:r>
            <a:r>
              <a:rPr lang="fr-FR" dirty="0" err="1" smtClean="0"/>
              <a:t>ogni</a:t>
            </a:r>
            <a:r>
              <a:rPr lang="fr-FR" dirty="0" smtClean="0"/>
              <a:t> </a:t>
            </a:r>
            <a:r>
              <a:rPr lang="fr-FR" dirty="0" err="1" smtClean="0"/>
              <a:t>paese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moneta</a:t>
            </a:r>
            <a:r>
              <a:rPr lang="fr-FR" dirty="0" smtClean="0"/>
              <a:t>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particolare</a:t>
            </a:r>
            <a:r>
              <a:rPr lang="fr-FR" dirty="0" smtClean="0"/>
              <a:t>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146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Si </a:t>
            </a:r>
            <a:r>
              <a:rPr lang="fr-FR" dirty="0" err="1" smtClean="0"/>
              <a:t>detiene</a:t>
            </a:r>
            <a:r>
              <a:rPr lang="fr-FR" dirty="0" smtClean="0"/>
              <a:t> </a:t>
            </a:r>
            <a:r>
              <a:rPr lang="fr-FR" dirty="0" err="1" smtClean="0"/>
              <a:t>ricchezza</a:t>
            </a:r>
            <a:r>
              <a:rPr lang="fr-FR" dirty="0" smtClean="0"/>
              <a:t> </a:t>
            </a:r>
            <a:r>
              <a:rPr lang="fr-FR" dirty="0" err="1" smtClean="0"/>
              <a:t>finanziaria</a:t>
            </a:r>
            <a:r>
              <a:rPr lang="fr-FR" dirty="0" smtClean="0"/>
              <a:t> </a:t>
            </a:r>
            <a:r>
              <a:rPr lang="fr-FR" dirty="0" err="1" smtClean="0"/>
              <a:t>sotto</a:t>
            </a:r>
            <a:r>
              <a:rPr lang="fr-FR" dirty="0" smtClean="0"/>
              <a:t> forma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, </a:t>
            </a:r>
            <a:r>
              <a:rPr lang="fr-FR" dirty="0" err="1" smtClean="0"/>
              <a:t>esteri</a:t>
            </a:r>
            <a:r>
              <a:rPr lang="fr-FR" dirty="0" smtClean="0"/>
              <a:t> e </a:t>
            </a:r>
            <a:r>
              <a:rPr lang="fr-FR" dirty="0" err="1" smtClean="0"/>
              <a:t>valuta</a:t>
            </a:r>
            <a:r>
              <a:rPr lang="fr-FR" dirty="0" smtClean="0"/>
              <a:t>  </a:t>
            </a:r>
            <a:r>
              <a:rPr lang="fr-FR" dirty="0" err="1" smtClean="0"/>
              <a:t>domestica</a:t>
            </a: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 err="1" smtClean="0"/>
              <a:t>moneta</a:t>
            </a:r>
            <a:r>
              <a:rPr lang="fr-FR" dirty="0" smtClean="0"/>
              <a:t> non comporta </a:t>
            </a:r>
            <a:r>
              <a:rPr lang="fr-FR" dirty="0" err="1" smtClean="0"/>
              <a:t>rischi</a:t>
            </a:r>
            <a:r>
              <a:rPr lang="fr-FR" dirty="0" smtClean="0"/>
              <a:t> ma non procura </a:t>
            </a:r>
            <a:r>
              <a:rPr lang="fr-FR" dirty="0" err="1" smtClean="0"/>
              <a:t>interessi</a:t>
            </a:r>
            <a:endParaRPr lang="fr-FR" dirty="0" smtClean="0"/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sono più </a:t>
            </a:r>
            <a:r>
              <a:rPr lang="fr-FR" dirty="0" err="1" smtClean="0"/>
              <a:t>rischiosi</a:t>
            </a:r>
            <a:r>
              <a:rPr lang="fr-FR" dirty="0" smtClean="0"/>
              <a:t> di </a:t>
            </a:r>
            <a:r>
              <a:rPr lang="fr-FR" dirty="0" err="1" smtClean="0"/>
              <a:t>quelli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e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individui</a:t>
            </a:r>
            <a:r>
              <a:rPr lang="fr-FR" dirty="0" smtClean="0"/>
              <a:t> sono </a:t>
            </a:r>
            <a:r>
              <a:rPr lang="fr-FR" dirty="0" err="1" smtClean="0"/>
              <a:t>avversi</a:t>
            </a:r>
            <a:r>
              <a:rPr lang="fr-FR" dirty="0" smtClean="0"/>
              <a:t> al </a:t>
            </a:r>
            <a:r>
              <a:rPr lang="fr-FR" dirty="0" err="1" smtClean="0"/>
              <a:t>rischio</a:t>
            </a:r>
            <a:endParaRPr lang="fr-FR" dirty="0" smtClean="0"/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rendimenti</a:t>
            </a:r>
            <a:r>
              <a:rPr lang="fr-FR" dirty="0" smtClean="0"/>
              <a:t> sui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costituiscono</a:t>
            </a:r>
            <a:r>
              <a:rPr lang="fr-FR" dirty="0" smtClean="0"/>
              <a:t> il </a:t>
            </a:r>
            <a:r>
              <a:rPr lang="fr-FR" dirty="0" err="1" smtClean="0"/>
              <a:t>costo</a:t>
            </a:r>
            <a:r>
              <a:rPr lang="fr-FR" dirty="0" smtClean="0"/>
              <a:t> </a:t>
            </a:r>
            <a:r>
              <a:rPr lang="fr-FR" dirty="0" err="1" smtClean="0"/>
              <a:t>opportunità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. La sua </a:t>
            </a:r>
            <a:r>
              <a:rPr lang="fr-FR" dirty="0" err="1" smtClean="0"/>
              <a:t>domanda</a:t>
            </a:r>
            <a:r>
              <a:rPr lang="fr-FR" dirty="0" smtClean="0"/>
              <a:t> è per </a:t>
            </a:r>
            <a:r>
              <a:rPr lang="fr-FR" dirty="0" err="1" smtClean="0"/>
              <a:t>scopi</a:t>
            </a:r>
            <a:r>
              <a:rPr lang="fr-FR" dirty="0" smtClean="0"/>
              <a:t> </a:t>
            </a:r>
            <a:r>
              <a:rPr lang="fr-FR" dirty="0" err="1" smtClean="0"/>
              <a:t>transattivi</a:t>
            </a:r>
            <a:r>
              <a:rPr lang="fr-FR" dirty="0" smtClean="0"/>
              <a:t> ma </a:t>
            </a:r>
            <a:r>
              <a:rPr lang="fr-FR" dirty="0" err="1" smtClean="0"/>
              <a:t>decresce</a:t>
            </a:r>
            <a:r>
              <a:rPr lang="fr-FR" dirty="0" smtClean="0"/>
              <a:t> col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711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Un agente, </a:t>
            </a:r>
            <a:r>
              <a:rPr lang="fr-FR" dirty="0" err="1" smtClean="0"/>
              <a:t>dati</a:t>
            </a:r>
            <a:r>
              <a:rPr lang="fr-FR" dirty="0" smtClean="0"/>
              <a:t> le sue </a:t>
            </a:r>
            <a:r>
              <a:rPr lang="fr-FR" dirty="0" err="1" smtClean="0"/>
              <a:t>preferenze</a:t>
            </a:r>
            <a:r>
              <a:rPr lang="fr-FR" dirty="0" smtClean="0"/>
              <a:t> (e il </a:t>
            </a:r>
            <a:r>
              <a:rPr lang="fr-FR" dirty="0" err="1" smtClean="0"/>
              <a:t>suo</a:t>
            </a:r>
            <a:r>
              <a:rPr lang="fr-FR" dirty="0" smtClean="0"/>
              <a:t> </a:t>
            </a:r>
            <a:r>
              <a:rPr lang="fr-FR" dirty="0" err="1" smtClean="0"/>
              <a:t>grado</a:t>
            </a:r>
            <a:r>
              <a:rPr lang="fr-FR" dirty="0" smtClean="0"/>
              <a:t> di </a:t>
            </a:r>
            <a:r>
              <a:rPr lang="fr-FR" dirty="0" err="1" smtClean="0"/>
              <a:t>avversione</a:t>
            </a:r>
            <a:r>
              <a:rPr lang="fr-FR" dirty="0" smtClean="0"/>
              <a:t> al </a:t>
            </a:r>
            <a:r>
              <a:rPr lang="fr-FR" dirty="0" err="1" smtClean="0"/>
              <a:t>rischio</a:t>
            </a:r>
            <a:r>
              <a:rPr lang="fr-FR" dirty="0" smtClean="0"/>
              <a:t>) </a:t>
            </a:r>
            <a:r>
              <a:rPr lang="fr-FR" dirty="0" err="1" smtClean="0"/>
              <a:t>sceglierà</a:t>
            </a:r>
            <a:r>
              <a:rPr lang="fr-FR" dirty="0" smtClean="0"/>
              <a:t> come </a:t>
            </a:r>
            <a:r>
              <a:rPr lang="fr-FR" dirty="0" err="1" smtClean="0"/>
              <a:t>allocare</a:t>
            </a:r>
            <a:r>
              <a:rPr lang="fr-FR" dirty="0" smtClean="0"/>
              <a:t> la sua </a:t>
            </a:r>
            <a:r>
              <a:rPr lang="fr-FR" dirty="0" err="1" smtClean="0"/>
              <a:t>ricchezza</a:t>
            </a:r>
            <a:r>
              <a:rPr lang="fr-FR" dirty="0" smtClean="0"/>
              <a:t> fra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(per </a:t>
            </a:r>
            <a:r>
              <a:rPr lang="fr-FR" dirty="0" err="1" smtClean="0"/>
              <a:t>transazioni</a:t>
            </a:r>
            <a:r>
              <a:rPr lang="fr-FR" dirty="0" smtClean="0"/>
              <a:t>),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(</a:t>
            </a:r>
            <a:r>
              <a:rPr lang="fr-FR" dirty="0" err="1" smtClean="0"/>
              <a:t>rendimento</a:t>
            </a:r>
            <a:r>
              <a:rPr lang="fr-FR" dirty="0" smtClean="0"/>
              <a:t> e </a:t>
            </a:r>
            <a:r>
              <a:rPr lang="fr-FR" dirty="0" err="1" smtClean="0"/>
              <a:t>rischio</a:t>
            </a:r>
            <a:r>
              <a:rPr lang="fr-FR" dirty="0" smtClean="0"/>
              <a:t>)  e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(</a:t>
            </a:r>
            <a:r>
              <a:rPr lang="fr-FR" dirty="0" err="1" smtClean="0"/>
              <a:t>rendimento</a:t>
            </a:r>
            <a:r>
              <a:rPr lang="fr-FR" dirty="0" smtClean="0"/>
              <a:t> e </a:t>
            </a:r>
            <a:r>
              <a:rPr lang="fr-FR" dirty="0" err="1" smtClean="0"/>
              <a:t>diversificazione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rischio</a:t>
            </a:r>
            <a:r>
              <a:rPr lang="fr-FR" dirty="0" smtClean="0"/>
              <a:t> in quanto non </a:t>
            </a:r>
            <a:r>
              <a:rPr lang="fr-FR" dirty="0" err="1" smtClean="0"/>
              <a:t>correlato</a:t>
            </a:r>
            <a:r>
              <a:rPr lang="fr-FR" dirty="0" smtClean="0"/>
              <a:t> con </a:t>
            </a:r>
            <a:r>
              <a:rPr lang="fr-FR" dirty="0" err="1" smtClean="0"/>
              <a:t>quello</a:t>
            </a:r>
            <a:r>
              <a:rPr lang="fr-FR" dirty="0" smtClean="0"/>
              <a:t> dei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Il </a:t>
            </a:r>
            <a:r>
              <a:rPr lang="fr-FR" dirty="0" err="1" smtClean="0"/>
              <a:t>portafoglio</a:t>
            </a:r>
            <a:r>
              <a:rPr lang="fr-FR" dirty="0" smtClean="0"/>
              <a:t> </a:t>
            </a:r>
            <a:r>
              <a:rPr lang="fr-FR" dirty="0" err="1" smtClean="0"/>
              <a:t>ottimale</a:t>
            </a:r>
            <a:r>
              <a:rPr lang="fr-FR" dirty="0" smtClean="0"/>
              <a:t> </a:t>
            </a:r>
            <a:r>
              <a:rPr lang="fr-FR" dirty="0" err="1" smtClean="0"/>
              <a:t>dipende</a:t>
            </a:r>
            <a:r>
              <a:rPr lang="fr-FR" dirty="0" smtClean="0"/>
              <a:t> dalle </a:t>
            </a:r>
            <a:r>
              <a:rPr lang="fr-FR" dirty="0" err="1" smtClean="0"/>
              <a:t>preferenze</a:t>
            </a:r>
            <a:r>
              <a:rPr lang="fr-FR" dirty="0" smtClean="0"/>
              <a:t>, dalla </a:t>
            </a:r>
            <a:r>
              <a:rPr lang="fr-FR" dirty="0" err="1" smtClean="0"/>
              <a:t>ricchezza</a:t>
            </a:r>
            <a:r>
              <a:rPr lang="fr-FR" dirty="0" smtClean="0"/>
              <a:t> da </a:t>
            </a:r>
            <a:r>
              <a:rPr lang="fr-FR" dirty="0" err="1" smtClean="0"/>
              <a:t>investire</a:t>
            </a:r>
            <a:r>
              <a:rPr lang="fr-FR" dirty="0" smtClean="0"/>
              <a:t>, dal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r>
              <a:rPr lang="fr-FR" dirty="0" smtClean="0"/>
              <a:t> </a:t>
            </a:r>
            <a:r>
              <a:rPr lang="fr-FR" dirty="0" err="1" smtClean="0"/>
              <a:t>ed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, dalle </a:t>
            </a:r>
            <a:r>
              <a:rPr lang="fr-FR" dirty="0" err="1" smtClean="0"/>
              <a:t>aspettative</a:t>
            </a:r>
            <a:r>
              <a:rPr lang="fr-FR" dirty="0" smtClean="0"/>
              <a:t> </a:t>
            </a:r>
            <a:r>
              <a:rPr lang="fr-FR" dirty="0" err="1" smtClean="0"/>
              <a:t>circa</a:t>
            </a:r>
            <a:r>
              <a:rPr lang="fr-FR" dirty="0" smtClean="0"/>
              <a:t> il </a:t>
            </a:r>
            <a:r>
              <a:rPr lang="fr-FR" dirty="0" err="1" smtClean="0"/>
              <a:t>valore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7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Se </a:t>
            </a:r>
            <a:r>
              <a:rPr lang="fr-FR" dirty="0" err="1" smtClean="0"/>
              <a:t>uno</a:t>
            </a:r>
            <a:r>
              <a:rPr lang="fr-FR" dirty="0" smtClean="0"/>
              <a:t> di </a:t>
            </a:r>
            <a:r>
              <a:rPr lang="fr-FR" dirty="0" err="1" smtClean="0"/>
              <a:t>queste</a:t>
            </a:r>
            <a:r>
              <a:rPr lang="fr-FR" dirty="0" smtClean="0"/>
              <a:t> </a:t>
            </a:r>
            <a:r>
              <a:rPr lang="fr-FR" dirty="0" err="1" smtClean="0"/>
              <a:t>variabili</a:t>
            </a:r>
            <a:r>
              <a:rPr lang="fr-FR" dirty="0" smtClean="0"/>
              <a:t> muta, il </a:t>
            </a:r>
            <a:r>
              <a:rPr lang="fr-FR" dirty="0" err="1" smtClean="0"/>
              <a:t>portafoglio</a:t>
            </a:r>
            <a:r>
              <a:rPr lang="fr-FR" dirty="0" smtClean="0"/>
              <a:t> </a:t>
            </a:r>
            <a:r>
              <a:rPr lang="fr-FR" dirty="0" err="1" smtClean="0"/>
              <a:t>viene</a:t>
            </a:r>
            <a:r>
              <a:rPr lang="fr-FR" dirty="0" smtClean="0"/>
              <a:t> </a:t>
            </a:r>
            <a:r>
              <a:rPr lang="fr-FR" dirty="0" err="1" smtClean="0"/>
              <a:t>ristrutturato</a:t>
            </a:r>
            <a:endParaRPr lang="fr-FR" dirty="0" smtClean="0"/>
          </a:p>
          <a:p>
            <a:pPr algn="just"/>
            <a:r>
              <a:rPr lang="fr-FR" dirty="0" err="1" smtClean="0"/>
              <a:t>Esempio</a:t>
            </a:r>
            <a:r>
              <a:rPr lang="fr-FR" dirty="0" smtClean="0"/>
              <a:t> 1. Se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, la </a:t>
            </a:r>
            <a:r>
              <a:rPr lang="fr-FR" dirty="0" err="1" smtClean="0"/>
              <a:t>domanda</a:t>
            </a:r>
            <a:r>
              <a:rPr lang="fr-FR" dirty="0" smtClean="0"/>
              <a:t> 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</a:t>
            </a:r>
            <a:r>
              <a:rPr lang="fr-FR" dirty="0" err="1" smtClean="0"/>
              <a:t>quella</a:t>
            </a:r>
            <a:r>
              <a:rPr lang="fr-FR" dirty="0" smtClean="0"/>
              <a:t>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e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endParaRPr lang="fr-FR" dirty="0" smtClean="0"/>
          </a:p>
          <a:p>
            <a:pPr algn="just"/>
            <a:r>
              <a:rPr lang="fr-FR" dirty="0" smtClean="0"/>
              <a:t>Ma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spinge</a:t>
            </a:r>
            <a:r>
              <a:rPr lang="fr-FR" dirty="0" smtClean="0"/>
              <a:t> a </a:t>
            </a:r>
            <a:r>
              <a:rPr lang="fr-FR" dirty="0" err="1" smtClean="0"/>
              <a:t>vendere</a:t>
            </a:r>
            <a:r>
              <a:rPr lang="fr-FR" dirty="0" smtClean="0"/>
              <a:t>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con il </a:t>
            </a:r>
            <a:r>
              <a:rPr lang="fr-FR" dirty="0" err="1" smtClean="0"/>
              <a:t>risultato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aprezza</a:t>
            </a:r>
            <a:r>
              <a:rPr lang="fr-FR" dirty="0" smtClean="0"/>
              <a:t> (R </a:t>
            </a:r>
            <a:r>
              <a:rPr lang="fr-FR" dirty="0" err="1" smtClean="0"/>
              <a:t>diminuisce</a:t>
            </a:r>
            <a:r>
              <a:rPr lang="fr-FR" dirty="0" smtClean="0"/>
              <a:t>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452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err="1"/>
              <a:t>Esempio</a:t>
            </a:r>
            <a:r>
              <a:rPr lang="fr-FR" dirty="0"/>
              <a:t> </a:t>
            </a:r>
            <a:r>
              <a:rPr lang="fr-FR" dirty="0" smtClean="0"/>
              <a:t>2. </a:t>
            </a:r>
            <a:r>
              <a:rPr lang="fr-FR" dirty="0"/>
              <a:t>Se il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</a:t>
            </a:r>
            <a:r>
              <a:rPr lang="fr-FR" dirty="0" err="1"/>
              <a:t>aumenta</a:t>
            </a:r>
            <a:r>
              <a:rPr lang="fr-FR" dirty="0"/>
              <a:t>, la </a:t>
            </a:r>
            <a:r>
              <a:rPr lang="fr-FR" dirty="0" err="1"/>
              <a:t>domanda</a:t>
            </a:r>
            <a:r>
              <a:rPr lang="fr-FR" dirty="0"/>
              <a:t>  di </a:t>
            </a:r>
            <a:r>
              <a:rPr lang="fr-FR" dirty="0" err="1"/>
              <a:t>titoli</a:t>
            </a:r>
            <a:r>
              <a:rPr lang="fr-FR" dirty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</a:t>
            </a:r>
            <a:r>
              <a:rPr lang="fr-FR" dirty="0" err="1"/>
              <a:t>aumenta</a:t>
            </a:r>
            <a:r>
              <a:rPr lang="fr-FR" dirty="0"/>
              <a:t> e </a:t>
            </a:r>
            <a:r>
              <a:rPr lang="fr-FR" dirty="0" err="1"/>
              <a:t>quella</a:t>
            </a:r>
            <a:r>
              <a:rPr lang="fr-FR" dirty="0"/>
              <a:t> di </a:t>
            </a:r>
            <a:r>
              <a:rPr lang="fr-FR" dirty="0" err="1"/>
              <a:t>titoli</a:t>
            </a:r>
            <a:r>
              <a:rPr lang="fr-FR" dirty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</a:t>
            </a:r>
            <a:r>
              <a:rPr lang="fr-FR" dirty="0"/>
              <a:t>e di </a:t>
            </a:r>
            <a:r>
              <a:rPr lang="fr-FR" dirty="0" err="1"/>
              <a:t>moneta</a:t>
            </a:r>
            <a:r>
              <a:rPr lang="fr-FR" dirty="0"/>
              <a:t> </a:t>
            </a:r>
            <a:r>
              <a:rPr lang="fr-FR" dirty="0" err="1"/>
              <a:t>nazionale</a:t>
            </a:r>
            <a:r>
              <a:rPr lang="fr-FR" dirty="0"/>
              <a:t> </a:t>
            </a:r>
            <a:r>
              <a:rPr lang="fr-FR" dirty="0" err="1"/>
              <a:t>diminuisce</a:t>
            </a:r>
            <a:endParaRPr lang="fr-FR" dirty="0"/>
          </a:p>
          <a:p>
            <a:pPr algn="just"/>
            <a:r>
              <a:rPr lang="fr-FR" dirty="0"/>
              <a:t>Ma </a:t>
            </a:r>
            <a:r>
              <a:rPr lang="fr-FR" dirty="0" err="1"/>
              <a:t>questo</a:t>
            </a:r>
            <a:r>
              <a:rPr lang="fr-FR" dirty="0"/>
              <a:t> </a:t>
            </a:r>
            <a:r>
              <a:rPr lang="fr-FR" dirty="0" err="1"/>
              <a:t>spinge</a:t>
            </a:r>
            <a:r>
              <a:rPr lang="fr-FR" dirty="0"/>
              <a:t> </a:t>
            </a:r>
            <a:r>
              <a:rPr lang="fr-FR" dirty="0" smtClean="0"/>
              <a:t>ad </a:t>
            </a:r>
            <a:r>
              <a:rPr lang="fr-FR" dirty="0" err="1" smtClean="0"/>
              <a:t>acquistare</a:t>
            </a:r>
            <a:r>
              <a:rPr lang="fr-FR" dirty="0" smtClean="0"/>
              <a:t>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/>
              <a:t>esteri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estera</a:t>
            </a:r>
            <a:r>
              <a:rPr lang="fr-FR" dirty="0"/>
              <a:t> con il </a:t>
            </a:r>
            <a:r>
              <a:rPr lang="fr-FR" dirty="0" err="1"/>
              <a:t>risultato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la </a:t>
            </a:r>
            <a:r>
              <a:rPr lang="fr-FR" dirty="0" err="1"/>
              <a:t>valuta</a:t>
            </a:r>
            <a:r>
              <a:rPr lang="fr-FR" dirty="0"/>
              <a:t>  </a:t>
            </a:r>
            <a:r>
              <a:rPr lang="fr-FR" dirty="0" err="1"/>
              <a:t>nazionale</a:t>
            </a:r>
            <a:r>
              <a:rPr lang="fr-FR" dirty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 </a:t>
            </a:r>
            <a:r>
              <a:rPr lang="fr-FR" dirty="0"/>
              <a:t>(R </a:t>
            </a:r>
            <a:r>
              <a:rPr lang="fr-FR" dirty="0" err="1" smtClean="0"/>
              <a:t>aumenta</a:t>
            </a:r>
            <a:r>
              <a:rPr lang="fr-FR" dirty="0" smtClean="0"/>
              <a:t>) </a:t>
            </a:r>
          </a:p>
          <a:p>
            <a:pPr algn="just"/>
            <a:r>
              <a:rPr lang="fr-FR" dirty="0" err="1"/>
              <a:t>Esempio</a:t>
            </a:r>
            <a:r>
              <a:rPr lang="fr-FR" dirty="0"/>
              <a:t> </a:t>
            </a:r>
            <a:r>
              <a:rPr lang="fr-FR" dirty="0" smtClean="0"/>
              <a:t>3. Se la </a:t>
            </a:r>
            <a:r>
              <a:rPr lang="fr-FR" dirty="0" err="1" smtClean="0"/>
              <a:t>ricchezza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, si </a:t>
            </a:r>
            <a:r>
              <a:rPr lang="fr-FR" dirty="0" err="1" smtClean="0"/>
              <a:t>domanda</a:t>
            </a:r>
            <a:r>
              <a:rPr lang="fr-FR" dirty="0" smtClean="0"/>
              <a:t> più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, più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e più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. Ma per </a:t>
            </a:r>
            <a:r>
              <a:rPr lang="fr-FR" dirty="0" err="1" smtClean="0"/>
              <a:t>acquistare</a:t>
            </a:r>
            <a:r>
              <a:rPr lang="fr-FR" dirty="0" smtClean="0"/>
              <a:t> </a:t>
            </a:r>
            <a:r>
              <a:rPr lang="fr-FR" dirty="0" err="1" smtClean="0"/>
              <a:t>questi</a:t>
            </a:r>
            <a:r>
              <a:rPr lang="fr-FR" dirty="0" smtClean="0"/>
              <a:t> </a:t>
            </a:r>
            <a:r>
              <a:rPr lang="fr-FR" dirty="0" err="1" smtClean="0"/>
              <a:t>ultimi</a:t>
            </a:r>
            <a:r>
              <a:rPr lang="fr-FR" dirty="0" smtClean="0"/>
              <a:t> si </a:t>
            </a:r>
            <a:r>
              <a:rPr lang="fr-FR" dirty="0" err="1" smtClean="0"/>
              <a:t>domanda</a:t>
            </a:r>
            <a:r>
              <a:rPr lang="fr-FR" dirty="0" smtClean="0"/>
              <a:t> più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 (R </a:t>
            </a:r>
            <a:r>
              <a:rPr lang="fr-FR" dirty="0" err="1" smtClean="0"/>
              <a:t>aumenta</a:t>
            </a:r>
            <a:r>
              <a:rPr lang="fr-FR" dirty="0" smtClean="0"/>
              <a:t>)</a:t>
            </a:r>
            <a:endParaRPr lang="fr-FR" dirty="0"/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18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dirty="0" smtClean="0"/>
              <a:t>L’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portafolio</a:t>
            </a:r>
            <a:r>
              <a:rPr lang="fr-FR" dirty="0" smtClean="0"/>
              <a:t> si ha </a:t>
            </a:r>
            <a:r>
              <a:rPr lang="fr-FR" dirty="0" err="1" smtClean="0"/>
              <a:t>quando</a:t>
            </a:r>
            <a:r>
              <a:rPr lang="fr-FR" dirty="0" smtClean="0"/>
              <a:t> la </a:t>
            </a:r>
            <a:r>
              <a:rPr lang="fr-FR" dirty="0" err="1" smtClean="0"/>
              <a:t>quantità</a:t>
            </a:r>
            <a:r>
              <a:rPr lang="fr-FR" dirty="0" smtClean="0"/>
              <a:t> </a:t>
            </a:r>
            <a:r>
              <a:rPr lang="fr-FR" dirty="0" err="1" smtClean="0"/>
              <a:t>domandata</a:t>
            </a:r>
            <a:r>
              <a:rPr lang="fr-FR" dirty="0" smtClean="0"/>
              <a:t> di </a:t>
            </a:r>
            <a:r>
              <a:rPr lang="fr-FR" dirty="0" err="1" smtClean="0"/>
              <a:t>ciascuna</a:t>
            </a:r>
            <a:r>
              <a:rPr lang="fr-FR" dirty="0" smtClean="0"/>
              <a:t>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finanziaria</a:t>
            </a:r>
            <a:r>
              <a:rPr lang="fr-FR" dirty="0" smtClean="0"/>
              <a:t> </a:t>
            </a:r>
            <a:r>
              <a:rPr lang="fr-FR" dirty="0" err="1" smtClean="0"/>
              <a:t>eguaglia</a:t>
            </a:r>
            <a:r>
              <a:rPr lang="fr-FR" dirty="0" smtClean="0"/>
              <a:t> la </a:t>
            </a:r>
            <a:r>
              <a:rPr lang="fr-FR" dirty="0" err="1" smtClean="0"/>
              <a:t>rispettiva</a:t>
            </a:r>
            <a:r>
              <a:rPr lang="fr-FR" dirty="0" smtClean="0"/>
              <a:t> </a:t>
            </a:r>
            <a:r>
              <a:rPr lang="fr-FR" dirty="0" err="1" smtClean="0"/>
              <a:t>offerta</a:t>
            </a:r>
            <a:endParaRPr lang="fr-FR" dirty="0" smtClean="0"/>
          </a:p>
          <a:p>
            <a:pPr algn="just"/>
            <a:r>
              <a:rPr lang="fr-FR" dirty="0" smtClean="0"/>
              <a:t>Se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, o se la </a:t>
            </a:r>
            <a:r>
              <a:rPr lang="fr-FR" dirty="0" err="1" smtClean="0"/>
              <a:t>ricchezza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di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la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deprezza</a:t>
            </a:r>
            <a:endParaRPr lang="fr-FR" dirty="0" smtClean="0"/>
          </a:p>
          <a:p>
            <a:pPr algn="just"/>
            <a:r>
              <a:rPr lang="fr-FR" dirty="0"/>
              <a:t>Se il </a:t>
            </a:r>
            <a:r>
              <a:rPr lang="fr-FR" dirty="0" err="1"/>
              <a:t>tasso</a:t>
            </a:r>
            <a:r>
              <a:rPr lang="fr-FR" dirty="0"/>
              <a:t> d’</a:t>
            </a:r>
            <a:r>
              <a:rPr lang="fr-FR" dirty="0" err="1"/>
              <a:t>interesse</a:t>
            </a:r>
            <a:r>
              <a:rPr lang="fr-FR" dirty="0"/>
              <a:t> </a:t>
            </a:r>
            <a:r>
              <a:rPr lang="fr-FR" dirty="0" err="1"/>
              <a:t>estero</a:t>
            </a:r>
            <a:r>
              <a:rPr lang="fr-FR" dirty="0"/>
              <a:t> </a:t>
            </a:r>
            <a:r>
              <a:rPr lang="fr-FR" dirty="0" err="1" smtClean="0"/>
              <a:t>diminusice</a:t>
            </a:r>
            <a:r>
              <a:rPr lang="fr-FR" dirty="0" smtClean="0"/>
              <a:t>, </a:t>
            </a:r>
            <a:r>
              <a:rPr lang="fr-FR" dirty="0"/>
              <a:t>o se la </a:t>
            </a:r>
            <a:r>
              <a:rPr lang="fr-FR" dirty="0" err="1"/>
              <a:t>ricchezza</a:t>
            </a:r>
            <a:r>
              <a:rPr lang="fr-FR" dirty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, </a:t>
            </a:r>
            <a:r>
              <a:rPr lang="fr-FR" dirty="0" err="1"/>
              <a:t>allora</a:t>
            </a:r>
            <a:r>
              <a:rPr lang="fr-FR" dirty="0"/>
              <a:t> la </a:t>
            </a:r>
            <a:r>
              <a:rPr lang="fr-FR" dirty="0" err="1"/>
              <a:t>domanda</a:t>
            </a:r>
            <a:r>
              <a:rPr lang="fr-FR" dirty="0"/>
              <a:t> di </a:t>
            </a:r>
            <a:r>
              <a:rPr lang="fr-FR" dirty="0" err="1"/>
              <a:t>titoli</a:t>
            </a:r>
            <a:r>
              <a:rPr lang="fr-FR" dirty="0"/>
              <a:t> </a:t>
            </a:r>
            <a:r>
              <a:rPr lang="fr-FR" dirty="0" err="1"/>
              <a:t>esteri</a:t>
            </a:r>
            <a:r>
              <a:rPr lang="fr-FR" dirty="0"/>
              <a:t> e </a:t>
            </a:r>
            <a:r>
              <a:rPr lang="fr-FR" dirty="0" err="1"/>
              <a:t>quindi</a:t>
            </a:r>
            <a:r>
              <a:rPr lang="fr-FR" dirty="0"/>
              <a:t> di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estera</a:t>
            </a:r>
            <a:r>
              <a:rPr lang="fr-FR" dirty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</a:t>
            </a:r>
            <a:r>
              <a:rPr lang="fr-FR" dirty="0"/>
              <a:t>e la </a:t>
            </a:r>
            <a:r>
              <a:rPr lang="fr-FR" dirty="0" err="1"/>
              <a:t>moneta</a:t>
            </a:r>
            <a:r>
              <a:rPr lang="fr-FR" dirty="0"/>
              <a:t> </a:t>
            </a:r>
            <a:r>
              <a:rPr lang="fr-FR" dirty="0" err="1"/>
              <a:t>nazionale</a:t>
            </a:r>
            <a:r>
              <a:rPr lang="fr-FR" dirty="0"/>
              <a:t> si </a:t>
            </a:r>
            <a:r>
              <a:rPr lang="fr-FR" dirty="0" err="1" smtClean="0"/>
              <a:t>apprezza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438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smtClean="0"/>
              <a:t>Il </a:t>
            </a:r>
            <a:r>
              <a:rPr lang="fr-FR" b="1" dirty="0" err="1" smtClean="0"/>
              <a:t>modello</a:t>
            </a:r>
            <a:r>
              <a:rPr lang="fr-FR" b="1" dirty="0" smtClean="0"/>
              <a:t> </a:t>
            </a:r>
            <a:r>
              <a:rPr lang="fr-FR" b="1" dirty="0" err="1" smtClean="0"/>
              <a:t>esteso</a:t>
            </a:r>
            <a:r>
              <a:rPr lang="fr-FR" b="1" dirty="0" smtClean="0"/>
              <a:t> di </a:t>
            </a:r>
            <a:r>
              <a:rPr lang="fr-FR" b="1" dirty="0" err="1" smtClean="0"/>
              <a:t>equilibrio</a:t>
            </a:r>
            <a:r>
              <a:rPr lang="fr-FR" b="1" dirty="0" smtClean="0"/>
              <a:t> di </a:t>
            </a:r>
            <a:r>
              <a:rPr lang="fr-FR" b="1" dirty="0" err="1" smtClean="0"/>
              <a:t>portafolio</a:t>
            </a:r>
            <a:r>
              <a:rPr lang="fr-FR" b="1" dirty="0" smtClean="0"/>
              <a:t>. </a:t>
            </a:r>
            <a:r>
              <a:rPr lang="fr-FR" dirty="0" err="1" smtClean="0"/>
              <a:t>Siano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M=</a:t>
            </a:r>
            <a:r>
              <a:rPr lang="fr-FR" dirty="0" err="1" smtClean="0"/>
              <a:t>domanda</a:t>
            </a:r>
            <a:r>
              <a:rPr lang="fr-FR" dirty="0" smtClean="0"/>
              <a:t> 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endParaRPr lang="fr-FR" dirty="0" smtClean="0"/>
          </a:p>
          <a:p>
            <a:pPr algn="just"/>
            <a:r>
              <a:rPr lang="fr-FR" dirty="0" smtClean="0"/>
              <a:t>D=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endParaRPr lang="fr-FR" dirty="0" smtClean="0"/>
          </a:p>
          <a:p>
            <a:pPr algn="just"/>
            <a:r>
              <a:rPr lang="fr-FR" dirty="0" smtClean="0"/>
              <a:t>F=</a:t>
            </a:r>
            <a:r>
              <a:rPr lang="fr-FR" dirty="0" err="1" smtClean="0"/>
              <a:t>domanda</a:t>
            </a:r>
            <a:r>
              <a:rPr lang="fr-FR" dirty="0" smtClean="0"/>
              <a:t> 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endParaRPr lang="fr-FR" dirty="0" smtClean="0"/>
          </a:p>
          <a:p>
            <a:pPr algn="just"/>
            <a:r>
              <a:rPr lang="fr-FR" dirty="0" smtClean="0"/>
              <a:t>i=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endParaRPr lang="fr-FR" dirty="0" smtClean="0"/>
          </a:p>
          <a:p>
            <a:pPr algn="just"/>
            <a:r>
              <a:rPr lang="fr-FR" dirty="0" smtClean="0"/>
              <a:t>i*=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endParaRPr lang="fr-FR" dirty="0" smtClean="0"/>
          </a:p>
          <a:p>
            <a:pPr algn="just"/>
            <a:r>
              <a:rPr lang="fr-FR" dirty="0" smtClean="0"/>
              <a:t>EA=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 smtClean="0"/>
              <a:t>atteso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(R(t+1)/R(t))-1</a:t>
            </a:r>
          </a:p>
          <a:p>
            <a:pPr algn="just"/>
            <a:r>
              <a:rPr lang="fr-FR" dirty="0" smtClean="0"/>
              <a:t>RP=</a:t>
            </a:r>
            <a:r>
              <a:rPr lang="fr-FR" dirty="0" err="1" smtClean="0"/>
              <a:t>premio</a:t>
            </a:r>
            <a:r>
              <a:rPr lang="fr-FR" dirty="0" smtClean="0"/>
              <a:t> al </a:t>
            </a:r>
            <a:r>
              <a:rPr lang="fr-FR" dirty="0" err="1" smtClean="0"/>
              <a:t>rischio</a:t>
            </a:r>
            <a:r>
              <a:rPr lang="fr-FR" dirty="0" smtClean="0"/>
              <a:t> </a:t>
            </a:r>
            <a:r>
              <a:rPr lang="fr-FR" dirty="0" err="1" smtClean="0"/>
              <a:t>sulla</a:t>
            </a:r>
            <a:r>
              <a:rPr lang="fr-FR" dirty="0" smtClean="0"/>
              <a:t> </a:t>
            </a:r>
            <a:r>
              <a:rPr lang="fr-FR" dirty="0" err="1" smtClean="0"/>
              <a:t>detenzione</a:t>
            </a:r>
            <a:r>
              <a:rPr lang="fr-FR" dirty="0" smtClean="0"/>
              <a:t>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endParaRPr lang="fr-FR" dirty="0" smtClean="0"/>
          </a:p>
          <a:p>
            <a:pPr algn="just"/>
            <a:r>
              <a:rPr lang="fr-FR" dirty="0" smtClean="0"/>
              <a:t>W=</a:t>
            </a:r>
            <a:r>
              <a:rPr lang="fr-FR" dirty="0" err="1" smtClean="0"/>
              <a:t>ricchezza</a:t>
            </a:r>
            <a:r>
              <a:rPr lang="fr-FR" dirty="0" smtClean="0"/>
              <a:t> nominale dei </a:t>
            </a:r>
            <a:r>
              <a:rPr lang="fr-FR" dirty="0" err="1" smtClean="0"/>
              <a:t>residenti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endParaRPr lang="fr-FR" dirty="0" smtClean="0"/>
          </a:p>
          <a:p>
            <a:pPr algn="just"/>
            <a:r>
              <a:rPr lang="fr-FR" dirty="0" smtClean="0"/>
              <a:t>Y=</a:t>
            </a:r>
            <a:r>
              <a:rPr lang="fr-FR" dirty="0" err="1" smtClean="0"/>
              <a:t>reddito</a:t>
            </a:r>
            <a:r>
              <a:rPr lang="fr-FR" dirty="0" smtClean="0"/>
              <a:t> </a:t>
            </a:r>
            <a:r>
              <a:rPr lang="fr-FR" dirty="0" err="1" smtClean="0"/>
              <a:t>reale</a:t>
            </a:r>
            <a:r>
              <a:rPr lang="fr-FR" dirty="0" smtClean="0"/>
              <a:t> </a:t>
            </a:r>
            <a:r>
              <a:rPr lang="fr-FR" dirty="0" err="1" smtClean="0"/>
              <a:t>interno</a:t>
            </a:r>
            <a:endParaRPr lang="fr-FR" dirty="0"/>
          </a:p>
          <a:p>
            <a:pPr algn="just"/>
            <a:r>
              <a:rPr lang="fr-FR" dirty="0" smtClean="0"/>
              <a:t>P=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interni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46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err="1" smtClean="0"/>
              <a:t>Sappiamo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in </a:t>
            </a:r>
            <a:r>
              <a:rPr lang="fr-FR" dirty="0" err="1" smtClean="0"/>
              <a:t>assenza</a:t>
            </a:r>
            <a:r>
              <a:rPr lang="fr-FR" dirty="0" smtClean="0"/>
              <a:t> di </a:t>
            </a:r>
            <a:r>
              <a:rPr lang="fr-FR" dirty="0" err="1" smtClean="0"/>
              <a:t>rischio</a:t>
            </a:r>
            <a:r>
              <a:rPr lang="fr-FR" dirty="0" smtClean="0"/>
              <a:t> </a:t>
            </a:r>
            <a:r>
              <a:rPr lang="fr-FR" dirty="0" err="1" smtClean="0"/>
              <a:t>aggiuntivo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ui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, </a:t>
            </a:r>
            <a:r>
              <a:rPr lang="fr-FR" dirty="0" err="1" smtClean="0"/>
              <a:t>abbiamo</a:t>
            </a:r>
            <a:r>
              <a:rPr lang="fr-FR" dirty="0" smtClean="0"/>
              <a:t> la </a:t>
            </a:r>
            <a:r>
              <a:rPr lang="fr-FR" dirty="0" err="1" smtClean="0"/>
              <a:t>condizione</a:t>
            </a:r>
            <a:r>
              <a:rPr lang="fr-FR" dirty="0" smtClean="0"/>
              <a:t> di </a:t>
            </a:r>
            <a:r>
              <a:rPr lang="fr-FR" dirty="0" err="1" smtClean="0"/>
              <a:t>parità</a:t>
            </a:r>
            <a:r>
              <a:rPr lang="fr-FR" dirty="0" smtClean="0"/>
              <a:t> d’</a:t>
            </a:r>
            <a:r>
              <a:rPr lang="fr-FR" dirty="0" err="1" smtClean="0"/>
              <a:t>arbitraggio</a:t>
            </a:r>
            <a:r>
              <a:rPr lang="fr-FR" dirty="0" smtClean="0"/>
              <a:t> </a:t>
            </a:r>
            <a:r>
              <a:rPr lang="fr-FR" dirty="0" err="1" smtClean="0"/>
              <a:t>scoperto</a:t>
            </a:r>
            <a:r>
              <a:rPr lang="fr-FR" dirty="0" smtClean="0"/>
              <a:t> sui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interesse</a:t>
            </a:r>
            <a:r>
              <a:rPr lang="fr-FR" dirty="0" smtClean="0"/>
              <a:t>:</a:t>
            </a:r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   </a:t>
            </a:r>
            <a:r>
              <a:rPr lang="fr-FR" dirty="0"/>
              <a:t>i-i*=EA</a:t>
            </a:r>
          </a:p>
          <a:p>
            <a:pPr algn="just"/>
            <a:r>
              <a:rPr lang="fr-FR" dirty="0" smtClean="0"/>
              <a:t>Se </a:t>
            </a:r>
            <a:r>
              <a:rPr lang="fr-FR" dirty="0" err="1" smtClean="0"/>
              <a:t>includiamo</a:t>
            </a:r>
            <a:r>
              <a:rPr lang="fr-FR" dirty="0" smtClean="0"/>
              <a:t> il </a:t>
            </a:r>
            <a:r>
              <a:rPr lang="fr-FR" dirty="0" err="1" smtClean="0"/>
              <a:t>premio</a:t>
            </a:r>
            <a:r>
              <a:rPr lang="fr-FR" dirty="0" smtClean="0"/>
              <a:t> di </a:t>
            </a:r>
            <a:r>
              <a:rPr lang="fr-FR" dirty="0" err="1" smtClean="0"/>
              <a:t>rischio</a:t>
            </a:r>
            <a:r>
              <a:rPr lang="fr-FR" dirty="0" smtClean="0"/>
              <a:t> (RP, </a:t>
            </a:r>
            <a:r>
              <a:rPr lang="fr-FR" dirty="0" err="1" smtClean="0"/>
              <a:t>risk</a:t>
            </a:r>
            <a:r>
              <a:rPr lang="fr-FR" dirty="0" smtClean="0"/>
              <a:t> premium), </a:t>
            </a:r>
            <a:r>
              <a:rPr lang="fr-FR" dirty="0" err="1" smtClean="0"/>
              <a:t>dovuto</a:t>
            </a:r>
            <a:r>
              <a:rPr lang="fr-FR" dirty="0" smtClean="0"/>
              <a:t> alla </a:t>
            </a:r>
            <a:r>
              <a:rPr lang="fr-FR" dirty="0" err="1" smtClean="0"/>
              <a:t>possibilità</a:t>
            </a:r>
            <a:r>
              <a:rPr lang="fr-FR" dirty="0" smtClean="0"/>
              <a:t> di </a:t>
            </a:r>
            <a:r>
              <a:rPr lang="fr-FR" dirty="0" err="1" smtClean="0"/>
              <a:t>variazioni</a:t>
            </a:r>
            <a:r>
              <a:rPr lang="fr-FR" dirty="0" smtClean="0"/>
              <a:t> </a:t>
            </a:r>
            <a:r>
              <a:rPr lang="fr-FR" dirty="0" err="1" smtClean="0"/>
              <a:t>inattese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e di </a:t>
            </a:r>
            <a:r>
              <a:rPr lang="fr-FR" dirty="0" err="1" smtClean="0"/>
              <a:t>restrizioni</a:t>
            </a:r>
            <a:r>
              <a:rPr lang="fr-FR" dirty="0" smtClean="0"/>
              <a:t> al  </a:t>
            </a:r>
            <a:r>
              <a:rPr lang="fr-FR" dirty="0" err="1" smtClean="0"/>
              <a:t>rimpatrio</a:t>
            </a:r>
            <a:r>
              <a:rPr lang="fr-FR" dirty="0" smtClean="0"/>
              <a:t> dei </a:t>
            </a:r>
            <a:r>
              <a:rPr lang="fr-FR" dirty="0" err="1" smtClean="0"/>
              <a:t>guadagni</a:t>
            </a:r>
            <a:r>
              <a:rPr lang="fr-FR" dirty="0" smtClean="0"/>
              <a:t>, </a:t>
            </a:r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nuova</a:t>
            </a:r>
            <a:r>
              <a:rPr lang="fr-FR" dirty="0" smtClean="0"/>
              <a:t> </a:t>
            </a:r>
            <a:r>
              <a:rPr lang="fr-FR" dirty="0" err="1" smtClean="0"/>
              <a:t>condizione</a:t>
            </a:r>
            <a:r>
              <a:rPr lang="fr-FR" dirty="0" smtClean="0"/>
              <a:t> di </a:t>
            </a:r>
            <a:r>
              <a:rPr lang="fr-FR" dirty="0" err="1" smtClean="0"/>
              <a:t>parità</a:t>
            </a:r>
            <a:r>
              <a:rPr lang="fr-FR" dirty="0" smtClean="0"/>
              <a:t> d’</a:t>
            </a:r>
            <a:r>
              <a:rPr lang="fr-FR" dirty="0" err="1" smtClean="0"/>
              <a:t>arbitraggio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i-i</a:t>
            </a:r>
            <a:r>
              <a:rPr lang="fr-FR" dirty="0"/>
              <a:t>*=</a:t>
            </a:r>
            <a:r>
              <a:rPr lang="fr-FR" dirty="0" smtClean="0"/>
              <a:t>EA-RP </a:t>
            </a:r>
          </a:p>
          <a:p>
            <a:pPr algn="just"/>
            <a:r>
              <a:rPr lang="fr-FR" dirty="0" err="1" smtClean="0"/>
              <a:t>Ossia</a:t>
            </a:r>
            <a:endParaRPr lang="fr-FR" dirty="0" smtClean="0"/>
          </a:p>
          <a:p>
            <a:pPr algn="just"/>
            <a:r>
              <a:rPr lang="fr-FR" dirty="0"/>
              <a:t> </a:t>
            </a:r>
            <a:r>
              <a:rPr lang="fr-FR" dirty="0" smtClean="0"/>
              <a:t>                                        i*=i-EA+RP</a:t>
            </a:r>
          </a:p>
          <a:p>
            <a:pPr algn="just"/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pagare</a:t>
            </a:r>
            <a:r>
              <a:rPr lang="fr-FR" dirty="0" smtClean="0"/>
              <a:t> un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estero</a:t>
            </a:r>
            <a:r>
              <a:rPr lang="fr-FR" dirty="0" smtClean="0"/>
              <a:t> </a:t>
            </a:r>
            <a:r>
              <a:rPr lang="fr-FR" dirty="0" err="1" smtClean="0"/>
              <a:t>maggiore</a:t>
            </a:r>
            <a:r>
              <a:rPr lang="fr-FR" dirty="0" smtClean="0"/>
              <a:t> </a:t>
            </a:r>
            <a:r>
              <a:rPr lang="fr-FR" dirty="0" err="1" smtClean="0"/>
              <a:t>suititoli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endParaRPr lang="fr-FR" dirty="0"/>
          </a:p>
          <a:p>
            <a:pPr algn="just"/>
            <a:endParaRPr lang="fr-FR" dirty="0" smtClean="0"/>
          </a:p>
          <a:p>
            <a:pPr lvl="8"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183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just"/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lee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seguenti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specificazioni</a:t>
                </a:r>
                <a:r>
                  <a:rPr lang="fr-FR" dirty="0" smtClean="0"/>
                  <a:t> per la </a:t>
                </a:r>
                <a:r>
                  <a:rPr lang="fr-FR" dirty="0" err="1" smtClean="0"/>
                  <a:t>domanda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, di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nazionali</a:t>
                </a:r>
                <a:r>
                  <a:rPr lang="fr-FR" dirty="0" smtClean="0"/>
                  <a:t> e di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esteri</a:t>
                </a:r>
                <a:r>
                  <a:rPr lang="fr-FR" dirty="0" smtClean="0"/>
                  <a:t>:</a:t>
                </a:r>
              </a:p>
              <a:p>
                <a:pPr algn="just"/>
                <a:r>
                  <a:rPr lang="fr-FR" dirty="0" smtClean="0"/>
                  <a:t>M=f(i(-), i*(-), EA(-), RP(+), Y(+), P(+), W(+))</a:t>
                </a:r>
              </a:p>
              <a:p>
                <a:pPr algn="just"/>
                <a:r>
                  <a:rPr lang="fr-FR" dirty="0" smtClean="0"/>
                  <a:t>D=g</a:t>
                </a:r>
                <a:r>
                  <a:rPr lang="fr-FR" dirty="0"/>
                  <a:t>(i</a:t>
                </a:r>
                <a:r>
                  <a:rPr lang="fr-FR" dirty="0" smtClean="0"/>
                  <a:t>(+), </a:t>
                </a:r>
                <a:r>
                  <a:rPr lang="fr-FR" dirty="0"/>
                  <a:t>i*(-), EA(-), RP(+), Y</a:t>
                </a:r>
                <a:r>
                  <a:rPr lang="fr-FR" dirty="0" smtClean="0"/>
                  <a:t>(-), </a:t>
                </a:r>
                <a:r>
                  <a:rPr lang="fr-FR" dirty="0"/>
                  <a:t>P</a:t>
                </a:r>
                <a:r>
                  <a:rPr lang="fr-FR" dirty="0" smtClean="0"/>
                  <a:t>(-), </a:t>
                </a:r>
                <a:r>
                  <a:rPr lang="fr-FR" dirty="0"/>
                  <a:t>W</a:t>
                </a:r>
                <a:r>
                  <a:rPr lang="fr-FR" dirty="0" smtClean="0"/>
                  <a:t>(+))</a:t>
                </a:r>
              </a:p>
              <a:p>
                <a:pPr algn="just"/>
                <a:r>
                  <a:rPr lang="fr-FR" dirty="0" smtClean="0"/>
                  <a:t>F=</a:t>
                </a:r>
                <a:r>
                  <a:rPr lang="fr-FR" dirty="0"/>
                  <a:t>(i(-), i</a:t>
                </a:r>
                <a:r>
                  <a:rPr lang="fr-FR" dirty="0" smtClean="0"/>
                  <a:t>*(+), </a:t>
                </a:r>
                <a:r>
                  <a:rPr lang="fr-FR" dirty="0"/>
                  <a:t>EA</a:t>
                </a:r>
                <a:r>
                  <a:rPr lang="fr-FR" dirty="0" smtClean="0"/>
                  <a:t>(+), </a:t>
                </a:r>
                <a:r>
                  <a:rPr lang="fr-FR" dirty="0"/>
                  <a:t>RP</a:t>
                </a:r>
                <a:r>
                  <a:rPr lang="fr-FR" dirty="0" smtClean="0"/>
                  <a:t>(-), </a:t>
                </a:r>
                <a:r>
                  <a:rPr lang="fr-FR" dirty="0"/>
                  <a:t>Y</a:t>
                </a:r>
                <a:r>
                  <a:rPr lang="fr-FR" dirty="0" smtClean="0"/>
                  <a:t>(-), </a:t>
                </a:r>
                <a:r>
                  <a:rPr lang="fr-FR" dirty="0"/>
                  <a:t>P</a:t>
                </a:r>
                <a:r>
                  <a:rPr lang="fr-FR" dirty="0" smtClean="0"/>
                  <a:t>(-), </a:t>
                </a:r>
                <a:r>
                  <a:rPr lang="fr-FR" dirty="0"/>
                  <a:t>W</a:t>
                </a:r>
                <a:r>
                  <a:rPr lang="fr-FR" dirty="0" smtClean="0"/>
                  <a:t>(+))</a:t>
                </a:r>
              </a:p>
              <a:p>
                <a:pPr algn="just"/>
                <a:r>
                  <a:rPr lang="fr-FR" dirty="0" smtClean="0"/>
                  <a:t>Tutti i </a:t>
                </a:r>
                <a:r>
                  <a:rPr lang="fr-FR" dirty="0" err="1" smtClean="0"/>
                  <a:t>segni</a:t>
                </a:r>
                <a:r>
                  <a:rPr lang="fr-FR" dirty="0" smtClean="0"/>
                  <a:t> delle </a:t>
                </a:r>
                <a:r>
                  <a:rPr lang="fr-FR" dirty="0" err="1" smtClean="0"/>
                  <a:t>derivate</a:t>
                </a:r>
                <a:r>
                  <a:rPr lang="fr-FR" dirty="0" smtClean="0"/>
                  <a:t> sono </a:t>
                </a:r>
                <a:r>
                  <a:rPr lang="fr-FR" dirty="0" err="1" smtClean="0"/>
                  <a:t>perfettamente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intuibili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Notiamo</a:t>
                </a:r>
                <a:r>
                  <a:rPr lang="fr-FR" dirty="0" smtClean="0"/>
                  <a:t> solo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se RP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diventano</a:t>
                </a:r>
                <a:r>
                  <a:rPr lang="fr-FR" dirty="0" smtClean="0"/>
                  <a:t> più </a:t>
                </a:r>
                <a:r>
                  <a:rPr lang="fr-FR" dirty="0" err="1" smtClean="0"/>
                  <a:t>rischiosi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ceteris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paribus</a:t>
                </a:r>
                <a:r>
                  <a:rPr lang="fr-FR" dirty="0" smtClean="0"/>
                  <a:t>, M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, D </a:t>
                </a:r>
                <a:r>
                  <a:rPr lang="fr-FR" dirty="0" err="1" smtClean="0"/>
                  <a:t>aumenta</a:t>
                </a:r>
                <a:r>
                  <a:rPr lang="fr-FR" dirty="0" smtClean="0"/>
                  <a:t> e F </a:t>
                </a:r>
                <a:r>
                  <a:rPr lang="fr-FR" dirty="0" err="1" smtClean="0"/>
                  <a:t>diminuisce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Se </a:t>
                </a:r>
                <a:r>
                  <a:rPr lang="fr-FR" dirty="0" err="1" smtClean="0"/>
                  <a:t>uguagliamo</a:t>
                </a:r>
                <a:r>
                  <a:rPr lang="fr-FR" dirty="0" smtClean="0"/>
                  <a:t> M, D e F </a:t>
                </a:r>
                <a:r>
                  <a:rPr lang="fr-FR" dirty="0" err="1" smtClean="0"/>
                  <a:t>alle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quantità</a:t>
                </a:r>
                <a:r>
                  <a:rPr lang="fr-FR" dirty="0" smtClean="0"/>
                  <a:t> offerte (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per il </a:t>
                </a:r>
                <a:r>
                  <a:rPr lang="fr-FR" dirty="0" err="1" smtClean="0"/>
                  <a:t>momento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supponiamo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esogene</a:t>
                </a:r>
                <a:r>
                  <a:rPr lang="fr-FR" dirty="0" smtClean="0"/>
                  <a:t>), </a:t>
                </a:r>
                <a:r>
                  <a:rPr lang="fr-FR" dirty="0" err="1" smtClean="0"/>
                  <a:t>troviamo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valori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equilibrio</a:t>
                </a:r>
                <a:r>
                  <a:rPr lang="fr-FR" dirty="0" smtClean="0"/>
                  <a:t> di i, i* e EA. Ma </a:t>
                </a:r>
                <a:r>
                  <a:rPr lang="fr-FR" dirty="0" err="1" smtClean="0"/>
                  <a:t>poiché</a:t>
                </a:r>
                <a:r>
                  <a:rPr lang="fr-FR" dirty="0"/>
                  <a:t> </a:t>
                </a:r>
                <a:r>
                  <a:rPr lang="fr-FR" dirty="0" smtClean="0"/>
                  <a:t>EA=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 è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otteniamo</a:t>
                </a:r>
                <a:r>
                  <a:rPr lang="fr-FR" dirty="0" smtClean="0"/>
                  <a:t> pure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algn="just"/>
                <a:r>
                  <a:rPr lang="fr-FR" dirty="0" smtClean="0"/>
                  <a:t>So </a:t>
                </a:r>
                <a:r>
                  <a:rPr lang="fr-FR" dirty="0" err="1" smtClean="0"/>
                  <a:t>noti</a:t>
                </a:r>
                <a:r>
                  <a:rPr lang="fr-FR" dirty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modello</a:t>
                </a:r>
                <a:r>
                  <a:rPr lang="fr-FR" dirty="0" smtClean="0"/>
                  <a:t>, le </a:t>
                </a:r>
                <a:r>
                  <a:rPr lang="fr-FR" dirty="0" err="1" smtClean="0"/>
                  <a:t>variabili</a:t>
                </a:r>
                <a:r>
                  <a:rPr lang="fr-FR" dirty="0" smtClean="0"/>
                  <a:t> RP, Y, P</a:t>
                </a:r>
                <a:r>
                  <a:rPr lang="fr-FR" dirty="0"/>
                  <a:t> </a:t>
                </a:r>
                <a:r>
                  <a:rPr lang="fr-FR" dirty="0" smtClean="0"/>
                  <a:t>e W</a:t>
                </a:r>
                <a:r>
                  <a:rPr lang="fr-FR" dirty="0"/>
                  <a:t> </a:t>
                </a:r>
                <a:r>
                  <a:rPr lang="fr-FR" dirty="0" smtClean="0"/>
                  <a:t>sono </a:t>
                </a:r>
                <a:r>
                  <a:rPr lang="fr-FR" dirty="0" err="1" smtClean="0"/>
                  <a:t>esogene</a:t>
                </a:r>
                <a:r>
                  <a:rPr lang="fr-FR" dirty="0" smtClean="0"/>
                  <a:t> e ci </a:t>
                </a:r>
                <a:r>
                  <a:rPr lang="fr-FR" dirty="0" err="1" smtClean="0"/>
                  <a:t>vorrebbero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altre</a:t>
                </a:r>
                <a:r>
                  <a:rPr lang="fr-FR" dirty="0" smtClean="0"/>
                  <a:t> 4 </a:t>
                </a:r>
                <a:r>
                  <a:rPr lang="fr-FR" dirty="0" err="1" smtClean="0"/>
                  <a:t>equazioni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determinarle</a:t>
                </a:r>
                <a:r>
                  <a:rPr lang="fr-FR" dirty="0" smtClean="0"/>
                  <a:t>. Ma RP è </a:t>
                </a:r>
                <a:r>
                  <a:rPr lang="fr-FR" dirty="0" err="1" smtClean="0"/>
                  <a:t>correlato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negativamente</a:t>
                </a:r>
                <a:r>
                  <a:rPr lang="fr-FR" dirty="0" smtClean="0"/>
                  <a:t> con i*.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rimangono</a:t>
                </a:r>
                <a:r>
                  <a:rPr lang="fr-FR" dirty="0" smtClean="0"/>
                  <a:t> le </a:t>
                </a:r>
                <a:r>
                  <a:rPr lang="fr-FR" dirty="0" err="1" smtClean="0"/>
                  <a:t>variabili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esogene</a:t>
                </a:r>
                <a:r>
                  <a:rPr lang="fr-FR" dirty="0" smtClean="0"/>
                  <a:t> </a:t>
                </a:r>
                <a:r>
                  <a:rPr lang="fr-FR" dirty="0"/>
                  <a:t>Y, P e W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87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32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err="1" smtClean="0"/>
              <a:t>Aggiustamenti</a:t>
            </a:r>
            <a:r>
              <a:rPr lang="fr-FR" b="1" dirty="0" smtClean="0"/>
              <a:t> di </a:t>
            </a:r>
            <a:r>
              <a:rPr lang="fr-FR" b="1" dirty="0" err="1" smtClean="0"/>
              <a:t>portafolio</a:t>
            </a:r>
            <a:r>
              <a:rPr lang="fr-FR" b="1" dirty="0" smtClean="0"/>
              <a:t> e </a:t>
            </a:r>
            <a:r>
              <a:rPr lang="fr-FR" b="1" dirty="0" err="1" smtClean="0"/>
              <a:t>tassi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endParaRPr lang="fr-FR" b="1" dirty="0" smtClean="0"/>
          </a:p>
          <a:p>
            <a:pPr algn="just"/>
            <a:r>
              <a:rPr lang="fr-FR" b="1" dirty="0" err="1" smtClean="0"/>
              <a:t>Esempio</a:t>
            </a:r>
            <a:r>
              <a:rPr lang="fr-FR" b="1" dirty="0" smtClean="0"/>
              <a:t> 1</a:t>
            </a:r>
            <a:r>
              <a:rPr lang="fr-FR" dirty="0" smtClean="0"/>
              <a:t>. </a:t>
            </a:r>
            <a:r>
              <a:rPr lang="fr-FR" dirty="0" err="1" smtClean="0"/>
              <a:t>Supponiamo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la </a:t>
            </a:r>
            <a:r>
              <a:rPr lang="fr-FR" dirty="0" err="1" smtClean="0"/>
              <a:t>Banca</a:t>
            </a:r>
            <a:r>
              <a:rPr lang="fr-FR" dirty="0" smtClean="0"/>
              <a:t> Centrale venda 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.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, il </a:t>
            </a:r>
            <a:r>
              <a:rPr lang="fr-FR" dirty="0" err="1" smtClean="0"/>
              <a:t>prezzo</a:t>
            </a:r>
            <a:r>
              <a:rPr lang="fr-FR" dirty="0" smtClean="0"/>
              <a:t> dei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i </a:t>
            </a:r>
            <a:r>
              <a:rPr lang="fr-FR" dirty="0" err="1" smtClean="0"/>
              <a:t>aumenta</a:t>
            </a:r>
            <a:r>
              <a:rPr lang="fr-FR" dirty="0" smtClean="0"/>
              <a:t>. </a:t>
            </a:r>
            <a:r>
              <a:rPr lang="fr-FR" dirty="0" err="1" smtClean="0"/>
              <a:t>Quindi</a:t>
            </a:r>
            <a:r>
              <a:rPr lang="fr-FR" dirty="0" smtClean="0"/>
              <a:t>:</a:t>
            </a:r>
          </a:p>
          <a:p>
            <a:pPr algn="just"/>
            <a:r>
              <a:rPr lang="fr-FR" dirty="0" smtClean="0"/>
              <a:t>M </a:t>
            </a:r>
            <a:r>
              <a:rPr lang="fr-FR" dirty="0" err="1" smtClean="0"/>
              <a:t>diminusce</a:t>
            </a:r>
            <a:r>
              <a:rPr lang="fr-FR" dirty="0" smtClean="0"/>
              <a:t>, F </a:t>
            </a:r>
            <a:r>
              <a:rPr lang="fr-FR" dirty="0" err="1" smtClean="0"/>
              <a:t>diminuisce</a:t>
            </a:r>
            <a:r>
              <a:rPr lang="fr-FR" dirty="0" smtClean="0"/>
              <a:t>, D </a:t>
            </a:r>
            <a:r>
              <a:rPr lang="fr-FR" dirty="0" err="1" smtClean="0"/>
              <a:t>aumenta</a:t>
            </a:r>
            <a:endParaRPr lang="fr-FR" dirty="0" smtClean="0"/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residenti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</a:t>
            </a:r>
            <a:r>
              <a:rPr lang="fr-FR" dirty="0" err="1" smtClean="0"/>
              <a:t>comprano</a:t>
            </a:r>
            <a:r>
              <a:rPr lang="fr-FR" dirty="0" smtClean="0"/>
              <a:t> più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nazionali</a:t>
            </a:r>
            <a:r>
              <a:rPr lang="fr-FR" dirty="0" smtClean="0"/>
              <a:t> e </a:t>
            </a:r>
            <a:r>
              <a:rPr lang="fr-FR" dirty="0" err="1" smtClean="0"/>
              <a:t>vendono</a:t>
            </a:r>
            <a:r>
              <a:rPr lang="fr-FR" dirty="0" smtClean="0"/>
              <a:t>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: i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e i* </a:t>
            </a:r>
            <a:r>
              <a:rPr lang="fr-FR" dirty="0" err="1" smtClean="0"/>
              <a:t>aumenta</a:t>
            </a:r>
            <a:r>
              <a:rPr lang="fr-FR" dirty="0" smtClean="0"/>
              <a:t>.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si </a:t>
            </a:r>
            <a:r>
              <a:rPr lang="fr-FR" dirty="0" err="1" smtClean="0"/>
              <a:t>apprezza</a:t>
            </a:r>
            <a:r>
              <a:rPr lang="fr-FR" dirty="0" smtClean="0"/>
              <a:t>: R </a:t>
            </a:r>
            <a:r>
              <a:rPr lang="fr-FR" dirty="0" err="1" smtClean="0"/>
              <a:t>diminuisce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, per un </a:t>
            </a:r>
            <a:r>
              <a:rPr lang="fr-FR" dirty="0" err="1" smtClean="0"/>
              <a:t>dato</a:t>
            </a:r>
            <a:r>
              <a:rPr lang="fr-FR" dirty="0" smtClean="0"/>
              <a:t> </a:t>
            </a:r>
            <a:r>
              <a:rPr lang="fr-FR" dirty="0" err="1" smtClean="0"/>
              <a:t>avore</a:t>
            </a:r>
            <a:r>
              <a:rPr lang="fr-FR" dirty="0" smtClean="0"/>
              <a:t> dal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 </a:t>
            </a:r>
            <a:r>
              <a:rPr lang="fr-FR" dirty="0" err="1" smtClean="0"/>
              <a:t>atteso</a:t>
            </a:r>
            <a:r>
              <a:rPr lang="fr-FR" dirty="0" smtClean="0"/>
              <a:t>, EA </a:t>
            </a:r>
            <a:r>
              <a:rPr lang="fr-FR" dirty="0" err="1" smtClean="0"/>
              <a:t>aumenta</a:t>
            </a:r>
            <a:r>
              <a:rPr lang="fr-FR" dirty="0" smtClean="0"/>
              <a:t> e RP </a:t>
            </a:r>
            <a:r>
              <a:rPr lang="fr-FR" dirty="0" err="1" smtClean="0"/>
              <a:t>diminuisce</a:t>
            </a:r>
            <a:r>
              <a:rPr lang="fr-FR" dirty="0" smtClean="0"/>
              <a:t>. Anche Y, P, W e Y*, P*, W* </a:t>
            </a:r>
            <a:r>
              <a:rPr lang="fr-FR" dirty="0" err="1" smtClean="0"/>
              <a:t>saranno</a:t>
            </a:r>
            <a:r>
              <a:rPr lang="fr-FR" dirty="0" smtClean="0"/>
              <a:t> </a:t>
            </a:r>
            <a:r>
              <a:rPr lang="fr-FR" dirty="0" err="1" smtClean="0"/>
              <a:t>influenzate</a:t>
            </a:r>
            <a:endParaRPr lang="fr-FR" dirty="0" smtClean="0"/>
          </a:p>
          <a:p>
            <a:pPr algn="just"/>
            <a:r>
              <a:rPr lang="fr-FR" dirty="0" smtClean="0"/>
              <a:t>Tante </a:t>
            </a:r>
            <a:r>
              <a:rPr lang="fr-FR" dirty="0" err="1" smtClean="0"/>
              <a:t>interrelazioni</a:t>
            </a:r>
            <a:r>
              <a:rPr lang="fr-FR" dirty="0" smtClean="0"/>
              <a:t> fra le </a:t>
            </a:r>
            <a:r>
              <a:rPr lang="fr-FR" dirty="0" err="1" smtClean="0"/>
              <a:t>variabili</a:t>
            </a:r>
            <a:r>
              <a:rPr lang="fr-FR" dirty="0" smtClean="0"/>
              <a:t>! </a:t>
            </a:r>
            <a:r>
              <a:rPr lang="fr-FR" dirty="0" err="1" smtClean="0"/>
              <a:t>Bisogna</a:t>
            </a:r>
            <a:r>
              <a:rPr lang="fr-FR" dirty="0" smtClean="0"/>
              <a:t> </a:t>
            </a:r>
            <a:r>
              <a:rPr lang="fr-FR" dirty="0" err="1" smtClean="0"/>
              <a:t>eseguire</a:t>
            </a:r>
            <a:r>
              <a:rPr lang="fr-FR" dirty="0" smtClean="0"/>
              <a:t> delle </a:t>
            </a:r>
            <a:r>
              <a:rPr lang="fr-FR" dirty="0" err="1" smtClean="0"/>
              <a:t>simulazioni</a:t>
            </a:r>
            <a:r>
              <a:rPr lang="fr-FR" dirty="0" smtClean="0"/>
              <a:t> al computer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35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Sia P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nazionale</a:t>
                </a:r>
                <a:r>
                  <a:rPr lang="fr-FR" dirty="0" smtClean="0"/>
                  <a:t> (in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) e P* </a:t>
                </a:r>
                <a:r>
                  <a:rPr lang="fr-FR" dirty="0" err="1" smtClean="0"/>
                  <a:t>quello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estero</a:t>
                </a:r>
                <a:r>
                  <a:rPr lang="fr-FR" dirty="0" smtClean="0"/>
                  <a:t> (in euro).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R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Allora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                 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∗ </m:t>
                        </m:r>
                      </m:sup>
                    </m:sSup>
                    <m:r>
                      <a:rPr lang="fr-FR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P</m:t>
                    </m:r>
                    <m:r>
                      <a:rPr lang="fr-FR">
                        <a:latin typeface="Cambria Math"/>
                      </a:rPr>
                      <m:t>       </m:t>
                    </m:r>
                  </m:oMath>
                </a14:m>
                <a:endParaRPr lang="fr-FR" dirty="0"/>
              </a:p>
              <a:p>
                <a:pPr algn="just"/>
                <a:r>
                  <a:rPr lang="fr-FR" dirty="0" err="1"/>
                  <a:t>ossia</a:t>
                </a:r>
                <a:r>
                  <a:rPr lang="fr-FR" dirty="0"/>
                  <a:t>      </a:t>
                </a:r>
              </a:p>
              <a:p>
                <a:pPr algn="just"/>
                <a:r>
                  <a:rPr lang="fr-FR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fr-FR">
                        <a:latin typeface="Cambria Math"/>
                      </a:rPr>
                      <m:t>                 </m:t>
                    </m:r>
                    <m:r>
                      <a:rPr lang="fr-FR" i="1">
                        <a:latin typeface="Cambria Math"/>
                      </a:rPr>
                      <m:t>𝑅</m:t>
                    </m:r>
                    <m:r>
                      <a:rPr lang="fr-F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fr-FR" dirty="0" smtClean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significa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un bene ha </a:t>
                </a:r>
                <a:r>
                  <a:rPr lang="fr-FR" dirty="0" err="1" smtClean="0"/>
                  <a:t>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stesso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prezzo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espresso</a:t>
                </a:r>
                <a:r>
                  <a:rPr lang="fr-FR" dirty="0" smtClean="0"/>
                  <a:t> in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) in </a:t>
                </a:r>
                <a:r>
                  <a:rPr lang="fr-FR" dirty="0" err="1" smtClean="0"/>
                  <a:t>entrambi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paesi</a:t>
                </a:r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err="1" smtClean="0"/>
                  <a:t>Equivalentemente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puó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esprimere</a:t>
                </a:r>
                <a:r>
                  <a:rPr lang="fr-FR" dirty="0" smtClean="0"/>
                  <a:t> la PPP in euro:</a:t>
                </a:r>
              </a:p>
              <a:p>
                <a:pPr algn="just"/>
                <a:r>
                  <a:rPr lang="fr-FR" b="0" dirty="0" smtClean="0"/>
                  <a:t>                                             R’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fr-FR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smtClean="0"/>
                  <a:t>ossia      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                </m:t>
                    </m:r>
                    <m:r>
                      <a:rPr lang="fr-FR" b="0" i="1" smtClean="0">
                        <a:latin typeface="Cambria Math"/>
                      </a:rPr>
                      <m:t>𝑅</m:t>
                    </m:r>
                    <m:r>
                      <a:rPr lang="fr-FR" b="0" i="1" smtClean="0">
                        <a:latin typeface="Cambria Math"/>
                      </a:rPr>
                      <m:t>′=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fr-FR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𝑃</m:t>
                        </m:r>
                      </m:den>
                    </m:f>
                  </m:oMath>
                </a14:m>
                <a:r>
                  <a:rPr lang="fr-FR" dirty="0" smtClean="0"/>
                  <a:t>                                            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18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 err="1" smtClean="0"/>
              <a:t>Esempio</a:t>
            </a:r>
            <a:r>
              <a:rPr lang="fr-FR" b="1" dirty="0" smtClean="0"/>
              <a:t> 2</a:t>
            </a:r>
            <a:r>
              <a:rPr lang="fr-FR" dirty="0" smtClean="0"/>
              <a:t>. EA </a:t>
            </a:r>
            <a:r>
              <a:rPr lang="fr-FR" dirty="0" err="1" smtClean="0"/>
              <a:t>aumenta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si anticipa un </a:t>
            </a:r>
            <a:r>
              <a:rPr lang="fr-FR" dirty="0" err="1" smtClean="0"/>
              <a:t>maggiore</a:t>
            </a:r>
            <a:r>
              <a:rPr lang="fr-FR" dirty="0" smtClean="0"/>
              <a:t> 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 smtClean="0"/>
              <a:t>futuro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. </a:t>
            </a:r>
            <a:r>
              <a:rPr lang="fr-FR" dirty="0" err="1" smtClean="0"/>
              <a:t>Allora</a:t>
            </a:r>
            <a:endParaRPr lang="fr-FR" dirty="0" smtClean="0"/>
          </a:p>
          <a:p>
            <a:pPr algn="just"/>
            <a:r>
              <a:rPr lang="fr-FR" dirty="0" smtClean="0"/>
              <a:t>M </a:t>
            </a:r>
            <a:r>
              <a:rPr lang="fr-FR" dirty="0" err="1" smtClean="0"/>
              <a:t>diminuisce</a:t>
            </a:r>
            <a:r>
              <a:rPr lang="fr-FR" dirty="0" smtClean="0"/>
              <a:t>, D </a:t>
            </a:r>
            <a:r>
              <a:rPr lang="fr-FR" dirty="0" err="1" smtClean="0"/>
              <a:t>diminuisce</a:t>
            </a:r>
            <a:r>
              <a:rPr lang="fr-FR" dirty="0" smtClean="0"/>
              <a:t>, F </a:t>
            </a:r>
            <a:r>
              <a:rPr lang="fr-FR" dirty="0" err="1" smtClean="0"/>
              <a:t>aumenta</a:t>
            </a:r>
            <a:endParaRPr lang="fr-FR" dirty="0" smtClean="0"/>
          </a:p>
          <a:p>
            <a:pPr algn="just"/>
            <a:r>
              <a:rPr lang="fr-FR" dirty="0" err="1" smtClean="0"/>
              <a:t>Allora</a:t>
            </a:r>
            <a:r>
              <a:rPr lang="fr-FR" dirty="0" smtClean="0"/>
              <a:t> si </a:t>
            </a:r>
            <a:r>
              <a:rPr lang="fr-FR" dirty="0" err="1" smtClean="0"/>
              <a:t>vendono</a:t>
            </a:r>
            <a:r>
              <a:rPr lang="fr-FR" dirty="0" smtClean="0"/>
              <a:t>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domestici</a:t>
            </a:r>
            <a:r>
              <a:rPr lang="fr-FR" dirty="0" smtClean="0"/>
              <a:t>, il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diminuisce</a:t>
            </a:r>
            <a:r>
              <a:rPr lang="fr-FR" dirty="0" smtClean="0"/>
              <a:t> e i </a:t>
            </a:r>
            <a:r>
              <a:rPr lang="fr-FR" dirty="0" err="1" smtClean="0"/>
              <a:t>aumenta</a:t>
            </a:r>
            <a:r>
              <a:rPr lang="fr-FR" dirty="0" smtClean="0"/>
              <a:t>. Ma se si </a:t>
            </a:r>
            <a:r>
              <a:rPr lang="fr-FR" dirty="0" err="1" smtClean="0"/>
              <a:t>comprano</a:t>
            </a:r>
            <a:r>
              <a:rPr lang="fr-FR" dirty="0" smtClean="0"/>
              <a:t> più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/>
              <a:t> </a:t>
            </a:r>
            <a:r>
              <a:rPr lang="fr-FR" dirty="0" smtClean="0"/>
              <a:t>il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prezzo</a:t>
            </a:r>
            <a:r>
              <a:rPr lang="fr-FR" dirty="0" smtClean="0"/>
              <a:t> </a:t>
            </a:r>
            <a:r>
              <a:rPr lang="fr-FR" dirty="0" err="1" smtClean="0"/>
              <a:t>aumenta</a:t>
            </a:r>
            <a:r>
              <a:rPr lang="fr-FR" dirty="0" smtClean="0"/>
              <a:t> e i* </a:t>
            </a:r>
            <a:r>
              <a:rPr lang="fr-FR" dirty="0" err="1" smtClean="0"/>
              <a:t>diminuisce</a:t>
            </a:r>
            <a:r>
              <a:rPr lang="fr-FR" dirty="0" smtClean="0"/>
              <a:t>. </a:t>
            </a:r>
            <a:r>
              <a:rPr lang="fr-FR" dirty="0" err="1" smtClean="0"/>
              <a:t>Inoltre</a:t>
            </a:r>
            <a:r>
              <a:rPr lang="fr-FR" dirty="0" smtClean="0"/>
              <a:t>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si </a:t>
            </a:r>
            <a:r>
              <a:rPr lang="fr-FR" dirty="0" err="1" smtClean="0"/>
              <a:t>apprezza</a:t>
            </a:r>
            <a:r>
              <a:rPr lang="fr-FR" dirty="0" smtClean="0"/>
              <a:t> subito e </a:t>
            </a:r>
            <a:r>
              <a:rPr lang="fr-FR" dirty="0" err="1" smtClean="0"/>
              <a:t>allora</a:t>
            </a:r>
            <a:r>
              <a:rPr lang="fr-FR" dirty="0" smtClean="0"/>
              <a:t> EA si </a:t>
            </a:r>
            <a:r>
              <a:rPr lang="fr-FR" dirty="0" err="1" smtClean="0"/>
              <a:t>riduce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M e D </a:t>
            </a:r>
            <a:r>
              <a:rPr lang="fr-FR" dirty="0" err="1" smtClean="0"/>
              <a:t>aumentano</a:t>
            </a:r>
            <a:r>
              <a:rPr lang="fr-FR" dirty="0" smtClean="0"/>
              <a:t> e F </a:t>
            </a:r>
            <a:r>
              <a:rPr lang="fr-FR" dirty="0" err="1" smtClean="0"/>
              <a:t>diminuisce</a:t>
            </a:r>
            <a:endParaRPr lang="fr-FR" dirty="0" smtClean="0"/>
          </a:p>
          <a:p>
            <a:pPr algn="just"/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finali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ristabiliscono</a:t>
            </a:r>
            <a:r>
              <a:rPr lang="fr-FR" dirty="0" smtClean="0"/>
              <a:t> l’</a:t>
            </a:r>
            <a:r>
              <a:rPr lang="fr-FR" dirty="0" err="1" smtClean="0"/>
              <a:t>equilibrio</a:t>
            </a:r>
            <a:r>
              <a:rPr lang="fr-FR" dirty="0" smtClean="0"/>
              <a:t> </a:t>
            </a:r>
            <a:r>
              <a:rPr lang="fr-FR" dirty="0" err="1" smtClean="0"/>
              <a:t>inziale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761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r-FR" b="1" dirty="0" err="1" smtClean="0"/>
              <a:t>Esempio</a:t>
            </a:r>
            <a:r>
              <a:rPr lang="fr-FR" b="1" dirty="0" smtClean="0"/>
              <a:t> 3</a:t>
            </a:r>
            <a:r>
              <a:rPr lang="fr-FR" dirty="0" smtClean="0"/>
              <a:t>. </a:t>
            </a:r>
            <a:r>
              <a:rPr lang="fr-FR" dirty="0" err="1" smtClean="0"/>
              <a:t>Aumento</a:t>
            </a:r>
            <a:r>
              <a:rPr lang="fr-FR" dirty="0" smtClean="0"/>
              <a:t> </a:t>
            </a:r>
            <a:r>
              <a:rPr lang="fr-FR" dirty="0" err="1" smtClean="0"/>
              <a:t>esogeno</a:t>
            </a:r>
            <a:r>
              <a:rPr lang="fr-FR" dirty="0" smtClean="0"/>
              <a:t> di Y</a:t>
            </a:r>
          </a:p>
          <a:p>
            <a:pPr algn="just"/>
            <a:r>
              <a:rPr lang="fr-FR" dirty="0" smtClean="0"/>
              <a:t>M </a:t>
            </a:r>
            <a:r>
              <a:rPr lang="fr-FR" dirty="0" err="1" smtClean="0"/>
              <a:t>aumenta</a:t>
            </a:r>
            <a:r>
              <a:rPr lang="fr-FR" dirty="0" smtClean="0"/>
              <a:t>, D e F </a:t>
            </a:r>
            <a:r>
              <a:rPr lang="fr-FR" dirty="0" err="1" smtClean="0"/>
              <a:t>diminuiscono</a:t>
            </a:r>
            <a:r>
              <a:rPr lang="fr-FR" dirty="0" smtClean="0"/>
              <a:t>. La </a:t>
            </a:r>
            <a:r>
              <a:rPr lang="fr-FR" dirty="0" err="1" smtClean="0"/>
              <a:t>riduzione</a:t>
            </a:r>
            <a:r>
              <a:rPr lang="fr-FR" dirty="0" smtClean="0"/>
              <a:t> di F comporta 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istantaneo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estera</a:t>
            </a:r>
            <a:r>
              <a:rPr lang="fr-FR" dirty="0" smtClean="0"/>
              <a:t> e </a:t>
            </a:r>
            <a:r>
              <a:rPr lang="fr-FR" dirty="0" err="1" smtClean="0"/>
              <a:t>allora</a:t>
            </a:r>
            <a:r>
              <a:rPr lang="fr-FR" dirty="0" smtClean="0"/>
              <a:t> EA </a:t>
            </a:r>
            <a:r>
              <a:rPr lang="fr-FR" dirty="0" err="1" smtClean="0"/>
              <a:t>aumenta</a:t>
            </a:r>
            <a:r>
              <a:rPr lang="fr-FR" dirty="0" smtClean="0"/>
              <a:t>. </a:t>
            </a:r>
            <a:r>
              <a:rPr lang="fr-FR" dirty="0" err="1" smtClean="0"/>
              <a:t>Allora</a:t>
            </a:r>
            <a:r>
              <a:rPr lang="fr-FR" dirty="0" smtClean="0"/>
              <a:t> </a:t>
            </a:r>
            <a:r>
              <a:rPr lang="fr-FR" dirty="0"/>
              <a:t>M e D </a:t>
            </a:r>
            <a:r>
              <a:rPr lang="fr-FR" dirty="0" err="1" smtClean="0"/>
              <a:t>diminuiscono</a:t>
            </a:r>
            <a:r>
              <a:rPr lang="fr-FR" dirty="0" smtClean="0"/>
              <a:t> </a:t>
            </a:r>
            <a:r>
              <a:rPr lang="fr-FR" dirty="0"/>
              <a:t>e F </a:t>
            </a:r>
            <a:r>
              <a:rPr lang="fr-FR" dirty="0" err="1" smtClean="0"/>
              <a:t>aumenta</a:t>
            </a:r>
            <a:r>
              <a:rPr lang="fr-FR" dirty="0" smtClean="0"/>
              <a:t>  e si </a:t>
            </a:r>
            <a:r>
              <a:rPr lang="fr-FR" dirty="0" err="1" smtClean="0"/>
              <a:t>compensano</a:t>
            </a:r>
            <a:r>
              <a:rPr lang="fr-FR" dirty="0" smtClean="0"/>
              <a:t> in parte 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</a:t>
            </a:r>
            <a:r>
              <a:rPr lang="fr-FR" dirty="0" err="1" smtClean="0"/>
              <a:t>iniziali</a:t>
            </a:r>
            <a:r>
              <a:rPr lang="fr-FR" dirty="0" smtClean="0"/>
              <a:t>. </a:t>
            </a:r>
            <a:r>
              <a:rPr lang="fr-FR" dirty="0" err="1" smtClean="0"/>
              <a:t>Quindi</a:t>
            </a:r>
            <a:r>
              <a:rPr lang="fr-FR" dirty="0" smtClean="0"/>
              <a:t>, </a:t>
            </a:r>
            <a:r>
              <a:rPr lang="fr-FR" dirty="0" err="1" smtClean="0"/>
              <a:t>quando</a:t>
            </a:r>
            <a:r>
              <a:rPr lang="fr-FR" dirty="0" smtClean="0"/>
              <a:t>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variabile</a:t>
            </a:r>
            <a:r>
              <a:rPr lang="fr-FR" dirty="0" smtClean="0"/>
              <a:t> </a:t>
            </a:r>
            <a:r>
              <a:rPr lang="fr-FR" dirty="0" err="1" smtClean="0"/>
              <a:t>esogena</a:t>
            </a:r>
            <a:r>
              <a:rPr lang="fr-FR" dirty="0" smtClean="0"/>
              <a:t> è </a:t>
            </a:r>
            <a:r>
              <a:rPr lang="fr-FR" dirty="0" err="1" smtClean="0"/>
              <a:t>modificata</a:t>
            </a:r>
            <a:r>
              <a:rPr lang="fr-FR" dirty="0" smtClean="0"/>
              <a:t>, si </a:t>
            </a:r>
            <a:r>
              <a:rPr lang="fr-FR" dirty="0" err="1" smtClean="0"/>
              <a:t>ritorna</a:t>
            </a:r>
            <a:r>
              <a:rPr lang="fr-FR" dirty="0" smtClean="0"/>
              <a:t> </a:t>
            </a:r>
            <a:r>
              <a:rPr lang="fr-FR" dirty="0" err="1" smtClean="0"/>
              <a:t>all’equilibrio</a:t>
            </a:r>
            <a:r>
              <a:rPr lang="fr-FR" dirty="0" smtClean="0"/>
              <a:t> </a:t>
            </a:r>
            <a:r>
              <a:rPr lang="fr-FR" dirty="0" err="1" smtClean="0"/>
              <a:t>iniziale</a:t>
            </a:r>
            <a:endParaRPr lang="fr-FR" dirty="0" smtClean="0"/>
          </a:p>
          <a:p>
            <a:pPr algn="just"/>
            <a:r>
              <a:rPr lang="fr-FR" dirty="0" smtClean="0"/>
              <a:t>Ma il </a:t>
            </a:r>
            <a:r>
              <a:rPr lang="fr-FR" dirty="0" err="1" smtClean="0"/>
              <a:t>processo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</a:t>
            </a:r>
            <a:r>
              <a:rPr lang="fr-FR" dirty="0" err="1" smtClean="0"/>
              <a:t>puó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lento e ci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di continuo delle </a:t>
            </a:r>
            <a:r>
              <a:rPr lang="fr-FR" dirty="0" err="1" smtClean="0"/>
              <a:t>variazioni</a:t>
            </a:r>
            <a:r>
              <a:rPr lang="fr-FR" dirty="0" smtClean="0"/>
              <a:t> </a:t>
            </a:r>
            <a:r>
              <a:rPr lang="fr-FR" dirty="0" err="1" smtClean="0"/>
              <a:t>esogene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673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b="1" dirty="0" err="1"/>
              <a:t>Esempio</a:t>
            </a:r>
            <a:r>
              <a:rPr lang="fr-FR" b="1" dirty="0"/>
              <a:t> </a:t>
            </a:r>
            <a:r>
              <a:rPr lang="fr-FR" b="1" dirty="0" smtClean="0"/>
              <a:t>4</a:t>
            </a:r>
            <a:r>
              <a:rPr lang="fr-FR" dirty="0" smtClean="0"/>
              <a:t>. </a:t>
            </a:r>
            <a:r>
              <a:rPr lang="fr-FR" dirty="0" err="1"/>
              <a:t>Aumento</a:t>
            </a:r>
            <a:r>
              <a:rPr lang="fr-FR" dirty="0"/>
              <a:t> </a:t>
            </a:r>
            <a:r>
              <a:rPr lang="fr-FR" dirty="0" err="1"/>
              <a:t>esogeno</a:t>
            </a:r>
            <a:r>
              <a:rPr lang="fr-FR" dirty="0"/>
              <a:t> di </a:t>
            </a:r>
            <a:r>
              <a:rPr lang="fr-FR" dirty="0" smtClean="0"/>
              <a:t>W</a:t>
            </a:r>
            <a:endParaRPr lang="fr-FR" dirty="0"/>
          </a:p>
          <a:p>
            <a:pPr algn="just"/>
            <a:r>
              <a:rPr lang="fr-FR" dirty="0" smtClean="0"/>
              <a:t>M, D </a:t>
            </a:r>
            <a:r>
              <a:rPr lang="fr-FR" dirty="0"/>
              <a:t>e F </a:t>
            </a:r>
            <a:r>
              <a:rPr lang="fr-FR" dirty="0" err="1" smtClean="0"/>
              <a:t>aumentano</a:t>
            </a:r>
            <a:r>
              <a:rPr lang="fr-FR" dirty="0" smtClean="0"/>
              <a:t>. L’</a:t>
            </a:r>
            <a:r>
              <a:rPr lang="fr-FR" dirty="0" err="1" smtClean="0"/>
              <a:t>aumento</a:t>
            </a:r>
            <a:r>
              <a:rPr lang="fr-FR" dirty="0" smtClean="0"/>
              <a:t> di </a:t>
            </a:r>
            <a:r>
              <a:rPr lang="fr-FR" dirty="0"/>
              <a:t>F comporta un </a:t>
            </a:r>
            <a:r>
              <a:rPr lang="fr-FR" dirty="0" err="1" smtClean="0"/>
              <a:t>apprezzamento</a:t>
            </a:r>
            <a:r>
              <a:rPr lang="fr-FR" dirty="0" smtClean="0"/>
              <a:t> </a:t>
            </a:r>
            <a:r>
              <a:rPr lang="fr-FR" dirty="0" err="1"/>
              <a:t>istantaneo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estera</a:t>
            </a:r>
            <a:r>
              <a:rPr lang="fr-FR" dirty="0"/>
              <a:t> e </a:t>
            </a:r>
            <a:r>
              <a:rPr lang="fr-FR" dirty="0" err="1"/>
              <a:t>allora</a:t>
            </a:r>
            <a:r>
              <a:rPr lang="fr-FR" dirty="0"/>
              <a:t> EA </a:t>
            </a:r>
            <a:r>
              <a:rPr lang="fr-FR" dirty="0" err="1" smtClean="0"/>
              <a:t>diminuisce</a:t>
            </a:r>
            <a:r>
              <a:rPr lang="fr-FR" dirty="0" smtClean="0"/>
              <a:t>. </a:t>
            </a:r>
            <a:r>
              <a:rPr lang="fr-FR" dirty="0" err="1"/>
              <a:t>Allora</a:t>
            </a:r>
            <a:r>
              <a:rPr lang="fr-FR" dirty="0"/>
              <a:t> M e D </a:t>
            </a:r>
            <a:r>
              <a:rPr lang="fr-FR" dirty="0" err="1" smtClean="0"/>
              <a:t>aumentano</a:t>
            </a:r>
            <a:r>
              <a:rPr lang="fr-FR" dirty="0" smtClean="0"/>
              <a:t> </a:t>
            </a:r>
            <a:r>
              <a:rPr lang="fr-FR" dirty="0"/>
              <a:t>e F </a:t>
            </a:r>
            <a:r>
              <a:rPr lang="fr-FR" dirty="0" err="1" smtClean="0"/>
              <a:t>diminusce</a:t>
            </a:r>
            <a:r>
              <a:rPr lang="fr-FR" dirty="0" smtClean="0"/>
              <a:t>. La </a:t>
            </a:r>
            <a:r>
              <a:rPr lang="fr-FR" dirty="0" err="1"/>
              <a:t>riduzione</a:t>
            </a:r>
            <a:r>
              <a:rPr lang="fr-FR" dirty="0"/>
              <a:t> di F comporta un </a:t>
            </a:r>
            <a:r>
              <a:rPr lang="fr-FR" dirty="0" err="1"/>
              <a:t>deprezzamento</a:t>
            </a:r>
            <a:r>
              <a:rPr lang="fr-FR" dirty="0"/>
              <a:t> </a:t>
            </a:r>
            <a:r>
              <a:rPr lang="fr-FR" dirty="0" err="1"/>
              <a:t>istantaneo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estera</a:t>
            </a:r>
            <a:r>
              <a:rPr lang="fr-FR" dirty="0"/>
              <a:t> e </a:t>
            </a:r>
            <a:r>
              <a:rPr lang="fr-FR" dirty="0" err="1"/>
              <a:t>allora</a:t>
            </a:r>
            <a:r>
              <a:rPr lang="fr-FR" dirty="0"/>
              <a:t> EA </a:t>
            </a:r>
            <a:r>
              <a:rPr lang="fr-FR" dirty="0" err="1"/>
              <a:t>aumenta</a:t>
            </a:r>
            <a:r>
              <a:rPr lang="fr-FR" dirty="0"/>
              <a:t>. </a:t>
            </a:r>
            <a:r>
              <a:rPr lang="fr-FR" dirty="0" err="1"/>
              <a:t>Allora</a:t>
            </a:r>
            <a:r>
              <a:rPr lang="fr-FR" dirty="0"/>
              <a:t> M e D </a:t>
            </a:r>
            <a:r>
              <a:rPr lang="fr-FR" dirty="0" err="1"/>
              <a:t>diminuiscono</a:t>
            </a:r>
            <a:r>
              <a:rPr lang="fr-FR" dirty="0"/>
              <a:t> e F </a:t>
            </a:r>
            <a:r>
              <a:rPr lang="fr-FR" dirty="0" err="1"/>
              <a:t>aumenta</a:t>
            </a:r>
            <a:r>
              <a:rPr lang="fr-FR" dirty="0"/>
              <a:t>  </a:t>
            </a:r>
            <a:r>
              <a:rPr lang="fr-FR" dirty="0" smtClean="0"/>
              <a:t>e si </a:t>
            </a:r>
            <a:r>
              <a:rPr lang="fr-FR" dirty="0" err="1" smtClean="0"/>
              <a:t>compensano</a:t>
            </a:r>
            <a:r>
              <a:rPr lang="fr-FR" dirty="0" smtClean="0"/>
              <a:t> </a:t>
            </a:r>
            <a:r>
              <a:rPr lang="fr-FR" dirty="0"/>
              <a:t>in parte 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effetti</a:t>
            </a:r>
            <a:r>
              <a:rPr lang="fr-FR" dirty="0"/>
              <a:t> </a:t>
            </a:r>
            <a:r>
              <a:rPr lang="fr-FR" dirty="0" err="1" smtClean="0"/>
              <a:t>iniziali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621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 err="1"/>
              <a:t>Esempio</a:t>
            </a:r>
            <a:r>
              <a:rPr lang="fr-FR" b="1" dirty="0"/>
              <a:t> </a:t>
            </a:r>
            <a:r>
              <a:rPr lang="fr-FR" b="1" dirty="0" smtClean="0"/>
              <a:t>5</a:t>
            </a:r>
            <a:r>
              <a:rPr lang="fr-FR" dirty="0" smtClean="0"/>
              <a:t>. </a:t>
            </a:r>
            <a:r>
              <a:rPr lang="fr-FR" dirty="0" err="1"/>
              <a:t>Aumento</a:t>
            </a:r>
            <a:r>
              <a:rPr lang="fr-FR" dirty="0"/>
              <a:t> </a:t>
            </a:r>
            <a:r>
              <a:rPr lang="fr-FR" dirty="0" err="1"/>
              <a:t>esogeno</a:t>
            </a:r>
            <a:r>
              <a:rPr lang="fr-FR" dirty="0"/>
              <a:t> di </a:t>
            </a:r>
            <a:r>
              <a:rPr lang="fr-FR" dirty="0" smtClean="0"/>
              <a:t>P</a:t>
            </a:r>
            <a:endParaRPr lang="fr-FR" dirty="0"/>
          </a:p>
          <a:p>
            <a:pPr algn="just"/>
            <a:r>
              <a:rPr lang="fr-FR" dirty="0" smtClean="0"/>
              <a:t>M </a:t>
            </a:r>
            <a:r>
              <a:rPr lang="fr-FR" dirty="0" err="1" smtClean="0"/>
              <a:t>aumenta</a:t>
            </a:r>
            <a:r>
              <a:rPr lang="fr-FR" dirty="0" smtClean="0"/>
              <a:t>, </a:t>
            </a:r>
            <a:r>
              <a:rPr lang="fr-FR" dirty="0"/>
              <a:t>D e F </a:t>
            </a:r>
            <a:r>
              <a:rPr lang="fr-FR" dirty="0" err="1" smtClean="0"/>
              <a:t>diminuiscono</a:t>
            </a:r>
            <a:r>
              <a:rPr lang="fr-FR" dirty="0" smtClean="0"/>
              <a:t>. La </a:t>
            </a:r>
            <a:r>
              <a:rPr lang="fr-FR" dirty="0" err="1"/>
              <a:t>riduzione</a:t>
            </a:r>
            <a:r>
              <a:rPr lang="fr-FR" dirty="0"/>
              <a:t> di F comporta un </a:t>
            </a:r>
            <a:r>
              <a:rPr lang="fr-FR" dirty="0" err="1"/>
              <a:t>deprezzamento</a:t>
            </a:r>
            <a:r>
              <a:rPr lang="fr-FR" dirty="0"/>
              <a:t> </a:t>
            </a:r>
            <a:r>
              <a:rPr lang="fr-FR" dirty="0" err="1"/>
              <a:t>istantaneo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valuta</a:t>
            </a:r>
            <a:r>
              <a:rPr lang="fr-FR" dirty="0"/>
              <a:t> </a:t>
            </a:r>
            <a:r>
              <a:rPr lang="fr-FR" dirty="0" err="1"/>
              <a:t>estera</a:t>
            </a:r>
            <a:r>
              <a:rPr lang="fr-FR" dirty="0"/>
              <a:t> e </a:t>
            </a:r>
            <a:r>
              <a:rPr lang="fr-FR" dirty="0" err="1"/>
              <a:t>allora</a:t>
            </a:r>
            <a:r>
              <a:rPr lang="fr-FR" dirty="0"/>
              <a:t> EA </a:t>
            </a:r>
            <a:r>
              <a:rPr lang="fr-FR" dirty="0" err="1"/>
              <a:t>aumenta</a:t>
            </a:r>
            <a:r>
              <a:rPr lang="fr-FR" dirty="0"/>
              <a:t>. </a:t>
            </a:r>
            <a:r>
              <a:rPr lang="fr-FR" dirty="0" err="1"/>
              <a:t>Allora</a:t>
            </a:r>
            <a:r>
              <a:rPr lang="fr-FR" dirty="0"/>
              <a:t> M e D </a:t>
            </a:r>
            <a:r>
              <a:rPr lang="fr-FR" dirty="0" err="1"/>
              <a:t>diminuiscono</a:t>
            </a:r>
            <a:r>
              <a:rPr lang="fr-FR" dirty="0"/>
              <a:t> e F </a:t>
            </a:r>
            <a:r>
              <a:rPr lang="fr-FR" dirty="0" err="1" smtClean="0"/>
              <a:t>aumenta</a:t>
            </a:r>
            <a:r>
              <a:rPr lang="fr-FR" dirty="0" smtClean="0"/>
              <a:t> </a:t>
            </a:r>
            <a:r>
              <a:rPr lang="fr-FR" dirty="0"/>
              <a:t>e si </a:t>
            </a:r>
            <a:r>
              <a:rPr lang="fr-FR" dirty="0" err="1" smtClean="0"/>
              <a:t>compensano</a:t>
            </a:r>
            <a:r>
              <a:rPr lang="fr-FR" dirty="0" smtClean="0"/>
              <a:t> </a:t>
            </a:r>
            <a:r>
              <a:rPr lang="fr-FR" dirty="0"/>
              <a:t>in parte  </a:t>
            </a:r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effetti</a:t>
            </a:r>
            <a:r>
              <a:rPr lang="fr-FR" dirty="0"/>
              <a:t> </a:t>
            </a:r>
            <a:r>
              <a:rPr lang="fr-FR" dirty="0" err="1"/>
              <a:t>iniziali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968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smtClean="0"/>
              <a:t>La </a:t>
            </a:r>
            <a:r>
              <a:rPr lang="fr-FR" b="1" dirty="0" err="1" smtClean="0"/>
              <a:t>dinamica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r>
              <a:rPr lang="fr-FR" b="1" dirty="0" smtClean="0"/>
              <a:t>. L’</a:t>
            </a:r>
            <a:r>
              <a:rPr lang="fr-FR" b="1" dirty="0" err="1" smtClean="0"/>
              <a:t>overshooting</a:t>
            </a:r>
            <a:r>
              <a:rPr lang="fr-FR" b="1" dirty="0" smtClean="0"/>
              <a:t> </a:t>
            </a:r>
            <a:r>
              <a:rPr lang="fr-FR" b="1" dirty="0" err="1" smtClean="0"/>
              <a:t>del</a:t>
            </a:r>
            <a:r>
              <a:rPr lang="fr-FR" b="1" dirty="0" smtClean="0"/>
              <a:t> </a:t>
            </a:r>
            <a:r>
              <a:rPr lang="fr-FR" b="1" dirty="0" err="1" smtClean="0"/>
              <a:t>tasso</a:t>
            </a:r>
            <a:r>
              <a:rPr lang="fr-FR" b="1" dirty="0" smtClean="0"/>
              <a:t> di </a:t>
            </a:r>
            <a:r>
              <a:rPr lang="fr-FR" b="1" dirty="0" err="1" smtClean="0"/>
              <a:t>cambio</a:t>
            </a:r>
            <a:endParaRPr lang="fr-FR" b="1" dirty="0" smtClean="0"/>
          </a:p>
          <a:p>
            <a:pPr algn="just"/>
            <a:r>
              <a:rPr lang="fr-FR" dirty="0" err="1" smtClean="0"/>
              <a:t>Ora</a:t>
            </a:r>
            <a:r>
              <a:rPr lang="fr-FR" dirty="0" smtClean="0"/>
              <a:t> </a:t>
            </a:r>
            <a:r>
              <a:rPr lang="fr-FR" dirty="0" err="1" smtClean="0"/>
              <a:t>studiamo</a:t>
            </a:r>
            <a:r>
              <a:rPr lang="fr-FR" dirty="0" smtClean="0"/>
              <a:t> la </a:t>
            </a:r>
            <a:r>
              <a:rPr lang="fr-FR" dirty="0" err="1" smtClean="0"/>
              <a:t>variazione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tempo verso un </a:t>
            </a:r>
            <a:r>
              <a:rPr lang="fr-FR" dirty="0" err="1" smtClean="0"/>
              <a:t>nuovo</a:t>
            </a:r>
            <a:r>
              <a:rPr lang="fr-FR" dirty="0" smtClean="0"/>
              <a:t> </a:t>
            </a:r>
            <a:r>
              <a:rPr lang="fr-FR" dirty="0" err="1" smtClean="0"/>
              <a:t>equilibrio</a:t>
            </a:r>
            <a:r>
              <a:rPr lang="fr-FR" dirty="0" smtClean="0"/>
              <a:t> in </a:t>
            </a:r>
            <a:r>
              <a:rPr lang="fr-FR" dirty="0" err="1" smtClean="0"/>
              <a:t>seguito</a:t>
            </a:r>
            <a:r>
              <a:rPr lang="fr-FR" dirty="0" smtClean="0"/>
              <a:t> ad un </a:t>
            </a:r>
            <a:r>
              <a:rPr lang="fr-FR" dirty="0" err="1" smtClean="0"/>
              <a:t>mutamento</a:t>
            </a:r>
            <a:r>
              <a:rPr lang="fr-FR" dirty="0" smtClean="0"/>
              <a:t> </a:t>
            </a:r>
            <a:r>
              <a:rPr lang="fr-FR" dirty="0" err="1" smtClean="0"/>
              <a:t>esogeno</a:t>
            </a:r>
            <a:endParaRPr lang="fr-FR" dirty="0" smtClean="0"/>
          </a:p>
          <a:p>
            <a:pPr algn="just"/>
            <a:r>
              <a:rPr lang="fr-FR" dirty="0" smtClean="0"/>
              <a:t>In </a:t>
            </a:r>
            <a:r>
              <a:rPr lang="fr-FR" dirty="0" err="1" smtClean="0"/>
              <a:t>seguito</a:t>
            </a:r>
            <a:r>
              <a:rPr lang="fr-FR" dirty="0" smtClean="0"/>
              <a:t> alla </a:t>
            </a:r>
            <a:r>
              <a:rPr lang="fr-FR" dirty="0" err="1" smtClean="0"/>
              <a:t>variazione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interesse</a:t>
            </a:r>
            <a:r>
              <a:rPr lang="fr-FR" dirty="0" smtClean="0"/>
              <a:t>, delle </a:t>
            </a:r>
            <a:r>
              <a:rPr lang="fr-FR" dirty="0" err="1" smtClean="0"/>
              <a:t>apsettative</a:t>
            </a:r>
            <a:r>
              <a:rPr lang="fr-FR" dirty="0" smtClean="0"/>
              <a:t> o di </a:t>
            </a:r>
            <a:r>
              <a:rPr lang="fr-FR" dirty="0" err="1" smtClean="0"/>
              <a:t>altre</a:t>
            </a:r>
            <a:r>
              <a:rPr lang="fr-FR" dirty="0" smtClean="0"/>
              <a:t> </a:t>
            </a:r>
            <a:r>
              <a:rPr lang="fr-FR" dirty="0" err="1" smtClean="0"/>
              <a:t>forze</a:t>
            </a:r>
            <a:r>
              <a:rPr lang="fr-FR" dirty="0" smtClean="0"/>
              <a:t>, si </a:t>
            </a:r>
            <a:r>
              <a:rPr lang="fr-FR" dirty="0" err="1" smtClean="0"/>
              <a:t>assite</a:t>
            </a:r>
            <a:r>
              <a:rPr lang="fr-FR" dirty="0" smtClean="0"/>
              <a:t> a </a:t>
            </a:r>
            <a:r>
              <a:rPr lang="fr-FR" dirty="0" err="1" smtClean="0"/>
              <a:t>variazioni</a:t>
            </a:r>
            <a:r>
              <a:rPr lang="fr-FR" dirty="0" smtClean="0"/>
              <a:t> </a:t>
            </a:r>
            <a:r>
              <a:rPr lang="fr-FR" dirty="0" err="1" smtClean="0"/>
              <a:t>immediate</a:t>
            </a:r>
            <a:r>
              <a:rPr lang="fr-FR" dirty="0" smtClean="0"/>
              <a:t> o molto rapide </a:t>
            </a:r>
            <a:r>
              <a:rPr lang="fr-FR" dirty="0" err="1" smtClean="0"/>
              <a:t>degli</a:t>
            </a:r>
            <a:r>
              <a:rPr lang="fr-FR" dirty="0" smtClean="0"/>
              <a:t> stock di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endParaRPr lang="fr-FR" dirty="0" smtClean="0"/>
          </a:p>
          <a:p>
            <a:pPr algn="just"/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aggiustamenti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stock di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 sono molto più </a:t>
            </a:r>
            <a:r>
              <a:rPr lang="fr-FR" dirty="0" err="1" smtClean="0"/>
              <a:t>rapidi</a:t>
            </a:r>
            <a:r>
              <a:rPr lang="fr-FR" dirty="0" smtClean="0"/>
              <a:t> e </a:t>
            </a:r>
            <a:r>
              <a:rPr lang="fr-FR" dirty="0" err="1" smtClean="0"/>
              <a:t>ampi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aggiustamenti</a:t>
            </a:r>
            <a:r>
              <a:rPr lang="fr-FR" dirty="0" smtClean="0"/>
              <a:t> dei </a:t>
            </a:r>
            <a:r>
              <a:rPr lang="fr-FR" dirty="0" err="1" smtClean="0"/>
              <a:t>flussi</a:t>
            </a:r>
            <a:r>
              <a:rPr lang="fr-FR" dirty="0" smtClean="0"/>
              <a:t> di </a:t>
            </a:r>
            <a:r>
              <a:rPr lang="fr-FR" dirty="0" err="1" smtClean="0"/>
              <a:t>scambi</a:t>
            </a:r>
            <a:r>
              <a:rPr lang="fr-FR" dirty="0" smtClean="0"/>
              <a:t> </a:t>
            </a:r>
            <a:r>
              <a:rPr lang="fr-FR" dirty="0" err="1" smtClean="0"/>
              <a:t>internazionali</a:t>
            </a:r>
            <a:r>
              <a:rPr lang="fr-FR" dirty="0" smtClean="0"/>
              <a:t> (</a:t>
            </a:r>
            <a:r>
              <a:rPr lang="fr-FR" dirty="0" err="1" smtClean="0"/>
              <a:t>frizioni</a:t>
            </a:r>
            <a:r>
              <a:rPr lang="fr-FR" dirty="0" smtClean="0"/>
              <a:t> come, ad </a:t>
            </a:r>
            <a:r>
              <a:rPr lang="fr-FR" dirty="0" err="1" smtClean="0"/>
              <a:t>esempio</a:t>
            </a:r>
            <a:r>
              <a:rPr lang="fr-FR" dirty="0" smtClean="0"/>
              <a:t>, </a:t>
            </a:r>
            <a:r>
              <a:rPr lang="fr-FR" dirty="0" err="1" smtClean="0"/>
              <a:t>impegni</a:t>
            </a:r>
            <a:r>
              <a:rPr lang="fr-FR" dirty="0" smtClean="0"/>
              <a:t> </a:t>
            </a:r>
            <a:r>
              <a:rPr lang="fr-FR" dirty="0" err="1" smtClean="0"/>
              <a:t>pre-esistenti</a:t>
            </a:r>
            <a:r>
              <a:rPr lang="fr-FR" dirty="0" smtClean="0"/>
              <a:t>, </a:t>
            </a:r>
            <a:r>
              <a:rPr lang="fr-FR" dirty="0" err="1" smtClean="0"/>
              <a:t>attesa</a:t>
            </a:r>
            <a:r>
              <a:rPr lang="fr-FR" dirty="0" smtClean="0"/>
              <a:t>  per </a:t>
            </a:r>
            <a:r>
              <a:rPr lang="fr-FR" dirty="0" err="1" smtClean="0"/>
              <a:t>nuovi</a:t>
            </a:r>
            <a:r>
              <a:rPr lang="fr-FR" dirty="0" smtClean="0"/>
              <a:t> </a:t>
            </a:r>
            <a:r>
              <a:rPr lang="fr-FR" dirty="0" err="1" smtClean="0"/>
              <a:t>ordini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444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termine le </a:t>
            </a:r>
            <a:r>
              <a:rPr lang="fr-FR" dirty="0" err="1" smtClean="0"/>
              <a:t>variazioni</a:t>
            </a:r>
            <a:r>
              <a:rPr lang="fr-FR" dirty="0" smtClean="0"/>
              <a:t> dei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riflettono</a:t>
            </a:r>
            <a:r>
              <a:rPr lang="fr-FR" dirty="0" smtClean="0"/>
              <a:t> </a:t>
            </a:r>
            <a:r>
              <a:rPr lang="fr-FR" dirty="0" err="1" smtClean="0"/>
              <a:t>soprattutto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aggiustamenti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stock di </a:t>
            </a:r>
            <a:r>
              <a:rPr lang="fr-FR" dirty="0" err="1" smtClean="0"/>
              <a:t>attività</a:t>
            </a:r>
            <a:r>
              <a:rPr lang="fr-FR" dirty="0" smtClean="0"/>
              <a:t> </a:t>
            </a:r>
            <a:r>
              <a:rPr lang="fr-FR" dirty="0" err="1" smtClean="0"/>
              <a:t>finanziarie</a:t>
            </a:r>
            <a:r>
              <a:rPr lang="fr-FR" dirty="0" smtClean="0"/>
              <a:t>, </a:t>
            </a:r>
            <a:r>
              <a:rPr lang="fr-FR" dirty="0" err="1" smtClean="0"/>
              <a:t>mentre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termine </a:t>
            </a:r>
            <a:r>
              <a:rPr lang="fr-FR" dirty="0" err="1" smtClean="0"/>
              <a:t>prevalgono</a:t>
            </a:r>
            <a:r>
              <a:rPr lang="fr-FR" dirty="0" smtClean="0"/>
              <a:t> </a:t>
            </a:r>
            <a:r>
              <a:rPr lang="fr-FR" dirty="0" err="1" smtClean="0"/>
              <a:t>gli</a:t>
            </a:r>
            <a:r>
              <a:rPr lang="fr-FR" dirty="0" smtClean="0"/>
              <a:t> </a:t>
            </a:r>
            <a:r>
              <a:rPr lang="fr-FR" dirty="0" err="1" smtClean="0"/>
              <a:t>effetti</a:t>
            </a:r>
            <a:r>
              <a:rPr lang="fr-FR" dirty="0" smtClean="0"/>
              <a:t> delle </a:t>
            </a:r>
            <a:r>
              <a:rPr lang="fr-FR" dirty="0" err="1" smtClean="0"/>
              <a:t>variazioni</a:t>
            </a:r>
            <a:r>
              <a:rPr lang="fr-FR" dirty="0" smtClean="0"/>
              <a:t> </a:t>
            </a:r>
            <a:r>
              <a:rPr lang="fr-FR" dirty="0" err="1" smtClean="0"/>
              <a:t>avvenute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mercato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endParaRPr lang="fr-FR" dirty="0" smtClean="0"/>
          </a:p>
          <a:p>
            <a:pPr algn="just"/>
            <a:r>
              <a:rPr lang="fr-FR" dirty="0" err="1" smtClean="0"/>
              <a:t>Esempio</a:t>
            </a:r>
            <a:r>
              <a:rPr lang="fr-FR" dirty="0" smtClean="0"/>
              <a:t>: Se </a:t>
            </a:r>
            <a:r>
              <a:rPr lang="fr-FR" dirty="0" err="1" smtClean="0"/>
              <a:t>aumenta</a:t>
            </a:r>
            <a:r>
              <a:rPr lang="fr-FR" dirty="0" smtClean="0"/>
              <a:t> l’</a:t>
            </a:r>
            <a:r>
              <a:rPr lang="fr-FR" dirty="0" err="1" smtClean="0"/>
              <a:t>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,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d’</a:t>
            </a:r>
            <a:r>
              <a:rPr lang="fr-FR" dirty="0" err="1" smtClean="0"/>
              <a:t>interesse</a:t>
            </a:r>
            <a:r>
              <a:rPr lang="fr-FR" dirty="0" smtClean="0"/>
              <a:t> i </a:t>
            </a:r>
            <a:r>
              <a:rPr lang="fr-FR" dirty="0" err="1" smtClean="0"/>
              <a:t>diminuisce</a:t>
            </a:r>
            <a:r>
              <a:rPr lang="fr-FR" dirty="0" smtClean="0"/>
              <a:t>, </a:t>
            </a:r>
            <a:r>
              <a:rPr lang="fr-FR" dirty="0" err="1" smtClean="0"/>
              <a:t>aumenta</a:t>
            </a:r>
            <a:r>
              <a:rPr lang="fr-FR" dirty="0" smtClean="0"/>
              <a:t> la </a:t>
            </a:r>
            <a:r>
              <a:rPr lang="fr-FR" dirty="0" err="1" smtClean="0"/>
              <a:t>domanda</a:t>
            </a:r>
            <a:r>
              <a:rPr lang="fr-FR" dirty="0" smtClean="0"/>
              <a:t> di </a:t>
            </a:r>
            <a:r>
              <a:rPr lang="fr-FR" dirty="0" err="1" smtClean="0"/>
              <a:t>titoli</a:t>
            </a:r>
            <a:r>
              <a:rPr lang="fr-FR" dirty="0" smtClean="0"/>
              <a:t> </a:t>
            </a:r>
            <a:r>
              <a:rPr lang="fr-FR" dirty="0" err="1" smtClean="0"/>
              <a:t>esteri</a:t>
            </a:r>
            <a:r>
              <a:rPr lang="fr-FR" dirty="0" smtClean="0"/>
              <a:t> e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. </a:t>
            </a:r>
            <a:r>
              <a:rPr lang="fr-FR" dirty="0" err="1" smtClean="0"/>
              <a:t>Contestualmente</a:t>
            </a:r>
            <a:r>
              <a:rPr lang="fr-FR" dirty="0" smtClean="0"/>
              <a:t> </a:t>
            </a:r>
            <a:r>
              <a:rPr lang="fr-FR" dirty="0" err="1" smtClean="0"/>
              <a:t>migliora</a:t>
            </a:r>
            <a:r>
              <a:rPr lang="fr-FR" dirty="0" smtClean="0"/>
              <a:t> il </a:t>
            </a:r>
            <a:r>
              <a:rPr lang="fr-FR" dirty="0" err="1" smtClean="0"/>
              <a:t>saldo</a:t>
            </a:r>
            <a:r>
              <a:rPr lang="fr-FR" dirty="0" smtClean="0"/>
              <a:t> delle partite </a:t>
            </a:r>
            <a:r>
              <a:rPr lang="fr-FR" dirty="0" err="1" smtClean="0"/>
              <a:t>correnti</a:t>
            </a:r>
            <a:r>
              <a:rPr lang="fr-FR" dirty="0" smtClean="0"/>
              <a:t>, ma solo molto </a:t>
            </a:r>
            <a:r>
              <a:rPr lang="fr-FR" dirty="0" err="1" smtClean="0"/>
              <a:t>lentamente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34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fr-FR" dirty="0" err="1" smtClean="0"/>
              <a:t>Abbiamo</a:t>
            </a:r>
            <a:r>
              <a:rPr lang="fr-FR" dirty="0" smtClean="0"/>
              <a:t> </a:t>
            </a:r>
            <a:r>
              <a:rPr lang="fr-FR" dirty="0" err="1" smtClean="0"/>
              <a:t>allora</a:t>
            </a:r>
            <a:r>
              <a:rPr lang="fr-FR" dirty="0" smtClean="0"/>
              <a:t> il </a:t>
            </a:r>
            <a:r>
              <a:rPr lang="fr-FR" dirty="0" err="1" smtClean="0"/>
              <a:t>fenomeno</a:t>
            </a:r>
            <a:r>
              <a:rPr lang="fr-FR" dirty="0" smtClean="0"/>
              <a:t> </a:t>
            </a:r>
            <a:r>
              <a:rPr lang="fr-FR" dirty="0" err="1" smtClean="0"/>
              <a:t>dell’</a:t>
            </a:r>
            <a:r>
              <a:rPr lang="fr-FR" b="1" dirty="0" err="1" smtClean="0"/>
              <a:t>overshooting</a:t>
            </a:r>
            <a:r>
              <a:rPr lang="fr-FR" dirty="0" smtClean="0"/>
              <a:t>: l’</a:t>
            </a:r>
            <a:r>
              <a:rPr lang="fr-FR" dirty="0" err="1" smtClean="0"/>
              <a:t>onere</a:t>
            </a:r>
            <a:r>
              <a:rPr lang="fr-FR" dirty="0" smtClean="0"/>
              <a:t> </a:t>
            </a:r>
            <a:r>
              <a:rPr lang="fr-FR" dirty="0" err="1" smtClean="0"/>
              <a:t>dell’aggiustamento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breve</a:t>
            </a:r>
            <a:r>
              <a:rPr lang="fr-FR" dirty="0" smtClean="0"/>
              <a:t> termine si </a:t>
            </a:r>
            <a:r>
              <a:rPr lang="fr-FR" dirty="0" err="1" smtClean="0"/>
              <a:t>riversa</a:t>
            </a:r>
            <a:r>
              <a:rPr lang="fr-FR" dirty="0" smtClean="0"/>
              <a:t> </a:t>
            </a:r>
            <a:r>
              <a:rPr lang="fr-FR" dirty="0" err="1" smtClean="0"/>
              <a:t>sul</a:t>
            </a:r>
            <a:r>
              <a:rPr lang="fr-FR" dirty="0" smtClean="0"/>
              <a:t> </a:t>
            </a:r>
            <a:r>
              <a:rPr lang="fr-FR" dirty="0" err="1" smtClean="0"/>
              <a:t>settore</a:t>
            </a:r>
            <a:r>
              <a:rPr lang="fr-FR" dirty="0" smtClean="0"/>
              <a:t> </a:t>
            </a:r>
            <a:r>
              <a:rPr lang="fr-FR" dirty="0" err="1" smtClean="0"/>
              <a:t>finanziario</a:t>
            </a:r>
            <a:r>
              <a:rPr lang="fr-FR" dirty="0" smtClean="0"/>
              <a:t>. </a:t>
            </a:r>
            <a:r>
              <a:rPr lang="fr-FR" dirty="0" err="1" smtClean="0"/>
              <a:t>Poi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inverte</a:t>
            </a:r>
            <a:r>
              <a:rPr lang="fr-FR" dirty="0" smtClean="0"/>
              <a:t> la sua </a:t>
            </a:r>
            <a:r>
              <a:rPr lang="fr-FR" dirty="0" err="1" smtClean="0"/>
              <a:t>dinamica</a:t>
            </a:r>
            <a:r>
              <a:rPr lang="fr-FR" dirty="0" smtClean="0"/>
              <a:t> di </a:t>
            </a:r>
            <a:r>
              <a:rPr lang="fr-FR" dirty="0" err="1" smtClean="0"/>
              <a:t>aggiustamento</a:t>
            </a:r>
            <a:r>
              <a:rPr lang="fr-FR" dirty="0" smtClean="0"/>
              <a:t> in </a:t>
            </a:r>
            <a:r>
              <a:rPr lang="fr-FR" dirty="0" err="1" smtClean="0"/>
              <a:t>virtù</a:t>
            </a:r>
            <a:r>
              <a:rPr lang="fr-FR" dirty="0" smtClean="0"/>
              <a:t> delle </a:t>
            </a:r>
            <a:r>
              <a:rPr lang="fr-FR" dirty="0" err="1" smtClean="0"/>
              <a:t>forze</a:t>
            </a:r>
            <a:r>
              <a:rPr lang="fr-FR" dirty="0" smtClean="0"/>
              <a:t> </a:t>
            </a:r>
            <a:r>
              <a:rPr lang="fr-FR" dirty="0" err="1" smtClean="0"/>
              <a:t>reali</a:t>
            </a:r>
            <a:endParaRPr lang="fr-FR" dirty="0" smtClean="0"/>
          </a:p>
          <a:p>
            <a:pPr algn="just"/>
            <a:r>
              <a:rPr lang="fr-FR" dirty="0" err="1" smtClean="0"/>
              <a:t>Nell’esempio</a:t>
            </a:r>
            <a:r>
              <a:rPr lang="fr-FR" dirty="0" smtClean="0"/>
              <a:t> </a:t>
            </a:r>
            <a:r>
              <a:rPr lang="fr-FR" dirty="0" err="1" smtClean="0"/>
              <a:t>precedente</a:t>
            </a:r>
            <a:r>
              <a:rPr lang="fr-FR" dirty="0" smtClean="0"/>
              <a:t>, prima la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, 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migliora</a:t>
            </a:r>
            <a:r>
              <a:rPr lang="fr-FR" dirty="0" smtClean="0"/>
              <a:t> il </a:t>
            </a:r>
            <a:r>
              <a:rPr lang="fr-FR" dirty="0" err="1" smtClean="0"/>
              <a:t>saldo</a:t>
            </a:r>
            <a:r>
              <a:rPr lang="fr-FR" dirty="0" smtClean="0"/>
              <a:t> delle partite </a:t>
            </a:r>
            <a:r>
              <a:rPr lang="fr-FR" dirty="0" err="1" smtClean="0"/>
              <a:t>correnti</a:t>
            </a:r>
            <a:r>
              <a:rPr lang="fr-FR" dirty="0" smtClean="0"/>
              <a:t>, </a:t>
            </a:r>
            <a:r>
              <a:rPr lang="fr-FR" dirty="0" err="1" smtClean="0"/>
              <a:t>ossia</a:t>
            </a:r>
            <a:r>
              <a:rPr lang="fr-FR" dirty="0" smtClean="0"/>
              <a:t> </a:t>
            </a:r>
            <a:r>
              <a:rPr lang="fr-FR" dirty="0" err="1" smtClean="0"/>
              <a:t>aumentano</a:t>
            </a:r>
            <a:r>
              <a:rPr lang="fr-FR" dirty="0" smtClean="0"/>
              <a:t> le </a:t>
            </a:r>
            <a:r>
              <a:rPr lang="fr-FR" dirty="0" err="1" smtClean="0"/>
              <a:t>esportazioni</a:t>
            </a:r>
            <a:r>
              <a:rPr lang="fr-FR" dirty="0" smtClean="0"/>
              <a:t> e </a:t>
            </a:r>
            <a:r>
              <a:rPr lang="fr-FR" dirty="0" err="1" smtClean="0"/>
              <a:t>diminuiscono</a:t>
            </a:r>
            <a:r>
              <a:rPr lang="fr-FR" dirty="0" smtClean="0"/>
              <a:t> le </a:t>
            </a:r>
            <a:r>
              <a:rPr lang="fr-FR" dirty="0" err="1" smtClean="0"/>
              <a:t>importazioni</a:t>
            </a:r>
            <a:r>
              <a:rPr lang="fr-FR" dirty="0" smtClean="0"/>
              <a:t> e la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r>
              <a:rPr lang="fr-FR" dirty="0" smtClean="0"/>
              <a:t> si </a:t>
            </a:r>
            <a:r>
              <a:rPr lang="fr-FR" dirty="0" err="1" smtClean="0"/>
              <a:t>apprezza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352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fr-FR" b="1" dirty="0" smtClean="0"/>
                  <a:t>Modello di Rudi </a:t>
                </a:r>
                <a:r>
                  <a:rPr lang="fr-FR" b="1" dirty="0" err="1" smtClean="0"/>
                  <a:t>Dornbush</a:t>
                </a:r>
                <a:r>
                  <a:rPr lang="fr-FR" dirty="0" smtClean="0"/>
                  <a:t> (1976)</a:t>
                </a:r>
              </a:p>
              <a:p>
                <a:pPr algn="just"/>
                <a:r>
                  <a:rPr lang="fr-FR" dirty="0" smtClean="0"/>
                  <a:t>La FED al </a:t>
                </a:r>
                <a:r>
                  <a:rPr lang="fr-FR" dirty="0" err="1" smtClean="0"/>
                  <a:t>periodo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0 </m:t>
                        </m:r>
                      </m:sub>
                    </m:sSub>
                  </m:oMath>
                </a14:m>
                <a:r>
                  <a:rPr lang="fr-FR" dirty="0" err="1" smtClean="0"/>
                  <a:t>aumenta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permanentemente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 da 100 a 110 </a:t>
                </a:r>
                <a:r>
                  <a:rPr lang="fr-FR" dirty="0" err="1" smtClean="0"/>
                  <a:t>miliardi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dollari</a:t>
                </a:r>
                <a:r>
                  <a:rPr lang="fr-FR" dirty="0" smtClean="0"/>
                  <a:t> (si </a:t>
                </a:r>
                <a:r>
                  <a:rPr lang="fr-FR" dirty="0" err="1" smtClean="0"/>
                  <a:t>sippone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FED </a:t>
                </a:r>
                <a:r>
                  <a:rPr lang="fr-FR" dirty="0" err="1" smtClean="0"/>
                  <a:t>controlli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perfettamente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offerta</a:t>
                </a:r>
                <a:r>
                  <a:rPr lang="fr-FR" dirty="0" smtClean="0"/>
                  <a:t> dii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).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d’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crolla subito da  10% a 9% 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risale</a:t>
                </a:r>
                <a:r>
                  <a:rPr lang="fr-FR" dirty="0" smtClean="0"/>
                  <a:t> verso 10%. Il </a:t>
                </a:r>
                <a:r>
                  <a:rPr lang="fr-FR" dirty="0" err="1" smtClean="0"/>
                  <a:t>livello</a:t>
                </a:r>
                <a:r>
                  <a:rPr lang="fr-FR" dirty="0" smtClean="0"/>
                  <a:t> P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sale solo </a:t>
                </a:r>
                <a:r>
                  <a:rPr lang="fr-FR" dirty="0" err="1" smtClean="0"/>
                  <a:t>lentamente</a:t>
                </a:r>
                <a:r>
                  <a:rPr lang="fr-FR" dirty="0" smtClean="0"/>
                  <a:t> da 100 a 110.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R  passa </a:t>
                </a:r>
                <a:r>
                  <a:rPr lang="fr-FR" dirty="0" err="1" smtClean="0"/>
                  <a:t>immediatamente</a:t>
                </a:r>
                <a:r>
                  <a:rPr lang="fr-FR" dirty="0" smtClean="0"/>
                  <a:t> da 1,00 a 1,16 (il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deprezzza</a:t>
                </a:r>
                <a:r>
                  <a:rPr lang="fr-FR" dirty="0" smtClean="0"/>
                  <a:t>) e </a:t>
                </a:r>
                <a:r>
                  <a:rPr lang="fr-FR" dirty="0" err="1" smtClean="0"/>
                  <a:t>poi</a:t>
                </a:r>
                <a:r>
                  <a:rPr lang="fr-FR" dirty="0" smtClean="0"/>
                  <a:t> converge </a:t>
                </a:r>
                <a:r>
                  <a:rPr lang="fr-FR" dirty="0" err="1" smtClean="0"/>
                  <a:t>dimuniendo</a:t>
                </a:r>
                <a:r>
                  <a:rPr lang="fr-FR" dirty="0" smtClean="0"/>
                  <a:t>  verso 1,10 (il </a:t>
                </a:r>
                <a:r>
                  <a:rPr lang="fr-FR" dirty="0" err="1" smtClean="0"/>
                  <a:t>dolllaro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apprezza</a:t>
                </a:r>
                <a:r>
                  <a:rPr lang="fr-FR" dirty="0" smtClean="0"/>
                  <a:t>)</a:t>
                </a:r>
              </a:p>
              <a:p>
                <a:pPr algn="just"/>
                <a:r>
                  <a:rPr lang="fr-FR" dirty="0" err="1" smtClean="0"/>
                  <a:t>Vediamo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ció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graficamente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r="-14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389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48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1475656" y="2024844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547664" y="5661248"/>
            <a:ext cx="568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547664" y="400506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3419872" y="2492896"/>
            <a:ext cx="381642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419872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419872" y="32129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419872" y="25649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419872" y="40050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419872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419872" y="53732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2771800" y="256490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835696" y="256490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511660" y="2564904"/>
            <a:ext cx="36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043608" y="2276872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110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1043608" y="191683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 rot="10800000" flipV="1">
            <a:off x="1043607" y="3808084"/>
            <a:ext cx="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ZoneTexte 38"/>
          <p:cNvSpPr txBox="1"/>
          <p:nvPr/>
        </p:nvSpPr>
        <p:spPr>
          <a:xfrm>
            <a:off x="6876256" y="5661248"/>
            <a:ext cx="40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93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49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b="1" smtClean="0"/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49800-013B-4073-86BC-920B6C20503F}" type="slidenum">
              <a:rPr lang="fr-FR" smtClean="0"/>
              <a:pPr/>
              <a:t>49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1475656" y="2024844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547664" y="5661248"/>
            <a:ext cx="568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419872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3419872" y="32129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3419872" y="25649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19872" y="40050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419872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419872" y="53732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511660" y="2564904"/>
            <a:ext cx="36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043607" y="2461538"/>
            <a:ext cx="79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10%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43608" y="19168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</a:t>
            </a:r>
          </a:p>
        </p:txBody>
      </p:sp>
      <p:sp>
        <p:nvSpPr>
          <p:cNvPr id="22" name="ZoneTexte 21"/>
          <p:cNvSpPr txBox="1"/>
          <p:nvPr/>
        </p:nvSpPr>
        <p:spPr>
          <a:xfrm rot="10800000" flipV="1">
            <a:off x="1043607" y="3808084"/>
            <a:ext cx="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9%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6876256" y="5661248"/>
            <a:ext cx="40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1547664" y="256490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2843808" y="3992750"/>
            <a:ext cx="576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1979712" y="40050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475656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orme libre 33"/>
          <p:cNvSpPr/>
          <p:nvPr/>
        </p:nvSpPr>
        <p:spPr>
          <a:xfrm>
            <a:off x="3425371" y="2467164"/>
            <a:ext cx="5275067" cy="1567807"/>
          </a:xfrm>
          <a:custGeom>
            <a:avLst/>
            <a:gdLst>
              <a:gd name="connsiteX0" fmla="*/ 0 w 5275067"/>
              <a:gd name="connsiteY0" fmla="*/ 1567807 h 1567807"/>
              <a:gd name="connsiteX1" fmla="*/ 2351315 w 5275067"/>
              <a:gd name="connsiteY1" fmla="*/ 159922 h 1567807"/>
              <a:gd name="connsiteX2" fmla="*/ 5210629 w 5275067"/>
              <a:gd name="connsiteY2" fmla="*/ 58322 h 1567807"/>
              <a:gd name="connsiteX3" fmla="*/ 5210629 w 5275067"/>
              <a:gd name="connsiteY3" fmla="*/ 58322 h 1567807"/>
              <a:gd name="connsiteX4" fmla="*/ 5268686 w 5275067"/>
              <a:gd name="connsiteY4" fmla="*/ 87350 h 1567807"/>
              <a:gd name="connsiteX5" fmla="*/ 5268686 w 5275067"/>
              <a:gd name="connsiteY5" fmla="*/ 265 h 1567807"/>
              <a:gd name="connsiteX6" fmla="*/ 5225143 w 5275067"/>
              <a:gd name="connsiteY6" fmla="*/ 58322 h 1567807"/>
              <a:gd name="connsiteX7" fmla="*/ 5225143 w 5275067"/>
              <a:gd name="connsiteY7" fmla="*/ 58322 h 1567807"/>
              <a:gd name="connsiteX8" fmla="*/ 5254172 w 5275067"/>
              <a:gd name="connsiteY8" fmla="*/ 43807 h 15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067" h="1567807">
                <a:moveTo>
                  <a:pt x="0" y="1567807"/>
                </a:moveTo>
                <a:cubicBezTo>
                  <a:pt x="741438" y="989655"/>
                  <a:pt x="1482877" y="411503"/>
                  <a:pt x="2351315" y="159922"/>
                </a:cubicBezTo>
                <a:cubicBezTo>
                  <a:pt x="3219753" y="-91659"/>
                  <a:pt x="5210629" y="58322"/>
                  <a:pt x="5210629" y="58322"/>
                </a:cubicBezTo>
                <a:lnTo>
                  <a:pt x="5210629" y="58322"/>
                </a:lnTo>
                <a:cubicBezTo>
                  <a:pt x="5220305" y="63160"/>
                  <a:pt x="5259010" y="97026"/>
                  <a:pt x="5268686" y="87350"/>
                </a:cubicBezTo>
                <a:cubicBezTo>
                  <a:pt x="5278362" y="77674"/>
                  <a:pt x="5275943" y="5103"/>
                  <a:pt x="5268686" y="265"/>
                </a:cubicBezTo>
                <a:cubicBezTo>
                  <a:pt x="5261429" y="-4573"/>
                  <a:pt x="5225143" y="58322"/>
                  <a:pt x="5225143" y="58322"/>
                </a:cubicBezTo>
                <a:lnTo>
                  <a:pt x="5225143" y="58322"/>
                </a:lnTo>
                <a:lnTo>
                  <a:pt x="5254172" y="438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35"/>
          <p:cNvCxnSpPr/>
          <p:nvPr/>
        </p:nvCxnSpPr>
        <p:spPr>
          <a:xfrm>
            <a:off x="3563888" y="25649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4716016" y="246716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029808" y="2461538"/>
            <a:ext cx="1049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921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b="1" dirty="0" err="1" smtClean="0"/>
              <a:t>Esempio</a:t>
            </a:r>
            <a:r>
              <a:rPr lang="fr-FR" dirty="0" smtClean="0"/>
              <a:t>. </a:t>
            </a:r>
            <a:r>
              <a:rPr lang="fr-FR" dirty="0" err="1" smtClean="0"/>
              <a:t>Consideriamo</a:t>
            </a:r>
            <a:r>
              <a:rPr lang="fr-FR" dirty="0" smtClean="0"/>
              <a:t> un bene e </a:t>
            </a:r>
            <a:r>
              <a:rPr lang="fr-FR" dirty="0" err="1" smtClean="0"/>
              <a:t>sia</a:t>
            </a:r>
            <a:r>
              <a:rPr lang="fr-FR" dirty="0" smtClean="0"/>
              <a:t> R=1. Se P*&gt;P (P*&lt;P) </a:t>
            </a:r>
            <a:r>
              <a:rPr lang="fr-FR" dirty="0" err="1" smtClean="0"/>
              <a:t>allora</a:t>
            </a:r>
            <a:r>
              <a:rPr lang="fr-FR" dirty="0" smtClean="0"/>
              <a:t> si </a:t>
            </a:r>
            <a:r>
              <a:rPr lang="fr-FR" dirty="0" err="1" smtClean="0"/>
              <a:t>acquista</a:t>
            </a:r>
            <a:r>
              <a:rPr lang="fr-FR" dirty="0" smtClean="0"/>
              <a:t> (vende) il bene </a:t>
            </a:r>
            <a:r>
              <a:rPr lang="fr-FR" dirty="0" err="1" smtClean="0"/>
              <a:t>negli</a:t>
            </a:r>
            <a:r>
              <a:rPr lang="fr-FR" dirty="0" smtClean="0"/>
              <a:t> USA e </a:t>
            </a:r>
            <a:r>
              <a:rPr lang="fr-FR" dirty="0" err="1" smtClean="0"/>
              <a:t>lo</a:t>
            </a:r>
            <a:r>
              <a:rPr lang="fr-FR" dirty="0" smtClean="0"/>
              <a:t> si </a:t>
            </a:r>
            <a:r>
              <a:rPr lang="fr-FR" dirty="0" err="1" smtClean="0"/>
              <a:t>rivende</a:t>
            </a:r>
            <a:r>
              <a:rPr lang="fr-FR" dirty="0" smtClean="0"/>
              <a:t> (</a:t>
            </a:r>
            <a:r>
              <a:rPr lang="fr-FR" dirty="0" err="1" smtClean="0"/>
              <a:t>acquista</a:t>
            </a:r>
            <a:r>
              <a:rPr lang="fr-FR" dirty="0" smtClean="0"/>
              <a:t>) in Europa. Ma </a:t>
            </a:r>
            <a:r>
              <a:rPr lang="fr-FR" dirty="0" err="1" smtClean="0"/>
              <a:t>questo</a:t>
            </a:r>
            <a:r>
              <a:rPr lang="fr-FR" dirty="0" smtClean="0"/>
              <a:t> </a:t>
            </a:r>
            <a:r>
              <a:rPr lang="fr-FR" dirty="0" err="1" smtClean="0"/>
              <a:t>arbitraggio</a:t>
            </a:r>
            <a:r>
              <a:rPr lang="fr-FR" dirty="0" smtClean="0"/>
              <a:t> fa </a:t>
            </a:r>
            <a:r>
              <a:rPr lang="fr-FR" dirty="0" err="1" smtClean="0"/>
              <a:t>cadere</a:t>
            </a:r>
            <a:r>
              <a:rPr lang="fr-FR" dirty="0" smtClean="0"/>
              <a:t> il </a:t>
            </a:r>
            <a:r>
              <a:rPr lang="fr-FR" dirty="0" err="1" smtClean="0"/>
              <a:t>prezzo</a:t>
            </a:r>
            <a:r>
              <a:rPr lang="fr-FR" dirty="0" smtClean="0"/>
              <a:t> in Europa (</a:t>
            </a:r>
            <a:r>
              <a:rPr lang="fr-FR" dirty="0" err="1" smtClean="0"/>
              <a:t>negli</a:t>
            </a:r>
            <a:r>
              <a:rPr lang="fr-FR" dirty="0" smtClean="0"/>
              <a:t> USA) e si </a:t>
            </a:r>
            <a:r>
              <a:rPr lang="fr-FR" dirty="0" err="1" smtClean="0"/>
              <a:t>ristabilisce</a:t>
            </a:r>
            <a:r>
              <a:rPr lang="fr-FR" dirty="0" smtClean="0"/>
              <a:t> la PPP</a:t>
            </a:r>
          </a:p>
          <a:p>
            <a:pPr algn="just"/>
            <a:r>
              <a:rPr lang="fr-FR" b="1" dirty="0" err="1" smtClean="0"/>
              <a:t>Limiti</a:t>
            </a:r>
            <a:r>
              <a:rPr lang="fr-FR" dirty="0" smtClean="0"/>
              <a:t>. </a:t>
            </a:r>
            <a:r>
              <a:rPr lang="fr-FR" b="1" dirty="0" smtClean="0"/>
              <a:t>1. </a:t>
            </a:r>
            <a:r>
              <a:rPr lang="fr-FR" dirty="0" smtClean="0"/>
              <a:t>La PPP non </a:t>
            </a:r>
            <a:r>
              <a:rPr lang="fr-FR" dirty="0" err="1" smtClean="0"/>
              <a:t>tiene</a:t>
            </a:r>
            <a:r>
              <a:rPr lang="fr-FR" dirty="0" smtClean="0"/>
              <a:t> </a:t>
            </a:r>
            <a:r>
              <a:rPr lang="fr-FR" dirty="0" err="1" smtClean="0"/>
              <a:t>conto</a:t>
            </a:r>
            <a:r>
              <a:rPr lang="fr-FR" dirty="0" smtClean="0"/>
              <a:t> dei </a:t>
            </a:r>
            <a:r>
              <a:rPr lang="fr-FR" dirty="0" err="1" smtClean="0"/>
              <a:t>movimenti</a:t>
            </a:r>
            <a:r>
              <a:rPr lang="fr-FR" dirty="0" smtClean="0"/>
              <a:t> di capitale. </a:t>
            </a:r>
            <a:r>
              <a:rPr lang="fr-FR" b="1" dirty="0" smtClean="0"/>
              <a:t>2. </a:t>
            </a:r>
            <a:r>
              <a:rPr lang="fr-FR" dirty="0" smtClean="0"/>
              <a:t>Ci sono </a:t>
            </a:r>
            <a:r>
              <a:rPr lang="fr-FR" dirty="0" err="1" smtClean="0"/>
              <a:t>beni</a:t>
            </a:r>
            <a:r>
              <a:rPr lang="fr-FR" dirty="0" smtClean="0"/>
              <a:t> e </a:t>
            </a:r>
            <a:r>
              <a:rPr lang="fr-FR" dirty="0" err="1" smtClean="0"/>
              <a:t>servizi</a:t>
            </a:r>
            <a:r>
              <a:rPr lang="fr-FR" dirty="0" smtClean="0"/>
              <a:t> non </a:t>
            </a:r>
            <a:r>
              <a:rPr lang="fr-FR" dirty="0" err="1" smtClean="0"/>
              <a:t>scambiati</a:t>
            </a:r>
            <a:r>
              <a:rPr lang="fr-FR" dirty="0" smtClean="0"/>
              <a:t> a </a:t>
            </a:r>
            <a:r>
              <a:rPr lang="fr-FR" dirty="0" err="1" smtClean="0"/>
              <a:t>livello</a:t>
            </a:r>
            <a:r>
              <a:rPr lang="fr-FR" dirty="0" smtClean="0"/>
              <a:t> </a:t>
            </a:r>
            <a:r>
              <a:rPr lang="fr-FR" dirty="0" err="1" smtClean="0"/>
              <a:t>internazionale</a:t>
            </a:r>
            <a:r>
              <a:rPr lang="fr-FR" dirty="0" smtClean="0"/>
              <a:t>: </a:t>
            </a:r>
            <a:r>
              <a:rPr lang="fr-FR" dirty="0" err="1" smtClean="0"/>
              <a:t>elevati</a:t>
            </a:r>
            <a:r>
              <a:rPr lang="fr-FR" dirty="0" smtClean="0"/>
              <a:t> </a:t>
            </a:r>
            <a:r>
              <a:rPr lang="fr-FR" dirty="0" err="1" smtClean="0"/>
              <a:t>costi</a:t>
            </a:r>
            <a:r>
              <a:rPr lang="fr-FR" dirty="0" smtClean="0"/>
              <a:t> di </a:t>
            </a:r>
            <a:r>
              <a:rPr lang="fr-FR" dirty="0" err="1" smtClean="0"/>
              <a:t>trasporto</a:t>
            </a:r>
            <a:r>
              <a:rPr lang="fr-FR" dirty="0" smtClean="0"/>
              <a:t> (</a:t>
            </a:r>
            <a:r>
              <a:rPr lang="fr-FR" dirty="0" err="1" smtClean="0"/>
              <a:t>cemento</a:t>
            </a:r>
            <a:r>
              <a:rPr lang="fr-FR" dirty="0" smtClean="0"/>
              <a:t>) o </a:t>
            </a:r>
            <a:r>
              <a:rPr lang="fr-FR" dirty="0" err="1" smtClean="0"/>
              <a:t>molti</a:t>
            </a:r>
            <a:r>
              <a:rPr lang="fr-FR" dirty="0" smtClean="0"/>
              <a:t> </a:t>
            </a:r>
            <a:r>
              <a:rPr lang="fr-FR" dirty="0" err="1" smtClean="0"/>
              <a:t>servizi</a:t>
            </a:r>
            <a:r>
              <a:rPr lang="fr-FR" dirty="0" smtClean="0"/>
              <a:t> (</a:t>
            </a:r>
            <a:r>
              <a:rPr lang="fr-FR" dirty="0" err="1" smtClean="0"/>
              <a:t>medici</a:t>
            </a:r>
            <a:r>
              <a:rPr lang="fr-FR" dirty="0" smtClean="0"/>
              <a:t>, </a:t>
            </a:r>
            <a:r>
              <a:rPr lang="fr-FR" dirty="0" err="1" smtClean="0"/>
              <a:t>parrucchieri</a:t>
            </a:r>
            <a:r>
              <a:rPr lang="fr-FR" dirty="0" smtClean="0"/>
              <a:t>, </a:t>
            </a:r>
            <a:r>
              <a:rPr lang="fr-FR" dirty="0" err="1" smtClean="0"/>
              <a:t>meccanici</a:t>
            </a:r>
            <a:r>
              <a:rPr lang="fr-FR" dirty="0" smtClean="0"/>
              <a:t>) o </a:t>
            </a:r>
            <a:r>
              <a:rPr lang="fr-FR" dirty="0" err="1" smtClean="0"/>
              <a:t>altri</a:t>
            </a:r>
            <a:r>
              <a:rPr lang="fr-FR" dirty="0" smtClean="0"/>
              <a:t> </a:t>
            </a:r>
            <a:r>
              <a:rPr lang="fr-FR" dirty="0" err="1" smtClean="0"/>
              <a:t>ostacoli</a:t>
            </a:r>
            <a:endParaRPr lang="fr-FR" dirty="0" smtClean="0"/>
          </a:p>
          <a:p>
            <a:pPr algn="just"/>
            <a:r>
              <a:rPr lang="fr-FR" dirty="0" smtClean="0"/>
              <a:t>La PPP non </a:t>
            </a:r>
            <a:r>
              <a:rPr lang="fr-FR" dirty="0" err="1" smtClean="0"/>
              <a:t>individua</a:t>
            </a:r>
            <a:r>
              <a:rPr lang="fr-FR" dirty="0" smtClean="0"/>
              <a:t> </a:t>
            </a:r>
            <a:r>
              <a:rPr lang="fr-FR" dirty="0" err="1" smtClean="0"/>
              <a:t>correttamente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d’</a:t>
            </a:r>
            <a:r>
              <a:rPr lang="fr-FR" dirty="0" err="1" smtClean="0"/>
              <a:t>equilibrio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alcune</a:t>
            </a:r>
            <a:r>
              <a:rPr lang="fr-FR" dirty="0" smtClean="0"/>
              <a:t> </a:t>
            </a:r>
            <a:r>
              <a:rPr lang="fr-FR" dirty="0" err="1" smtClean="0"/>
              <a:t>valute</a:t>
            </a:r>
            <a:r>
              <a:rPr lang="fr-FR" dirty="0" smtClean="0"/>
              <a:t>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sopravalutate</a:t>
            </a:r>
            <a:r>
              <a:rPr lang="fr-FR" dirty="0" smtClean="0"/>
              <a:t> o </a:t>
            </a:r>
            <a:r>
              <a:rPr lang="fr-FR" dirty="0" err="1" smtClean="0"/>
              <a:t>sottovalutate</a:t>
            </a:r>
            <a:r>
              <a:rPr lang="fr-FR" dirty="0" smtClean="0"/>
              <a:t> (</a:t>
            </a:r>
            <a:r>
              <a:rPr lang="fr-FR" dirty="0" err="1" smtClean="0"/>
              <a:t>esempio</a:t>
            </a:r>
            <a:r>
              <a:rPr lang="fr-FR" dirty="0"/>
              <a:t>:</a:t>
            </a:r>
            <a:r>
              <a:rPr lang="fr-FR" dirty="0" smtClean="0"/>
              <a:t> il </a:t>
            </a:r>
            <a:r>
              <a:rPr lang="fr-FR" dirty="0" err="1" smtClean="0"/>
              <a:t>Big</a:t>
            </a:r>
            <a:r>
              <a:rPr lang="fr-FR" dirty="0" smtClean="0"/>
              <a:t> Mac in </a:t>
            </a:r>
            <a:r>
              <a:rPr lang="fr-FR" dirty="0" err="1" smtClean="0"/>
              <a:t>dollari</a:t>
            </a:r>
            <a:r>
              <a:rPr lang="fr-FR" dirty="0" smtClean="0"/>
              <a:t> </a:t>
            </a:r>
            <a:r>
              <a:rPr lang="fr-FR" dirty="0" err="1" smtClean="0"/>
              <a:t>costa</a:t>
            </a:r>
            <a:r>
              <a:rPr lang="fr-FR" dirty="0" smtClean="0"/>
              <a:t> più in Svizzera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USA  o in </a:t>
            </a:r>
            <a:r>
              <a:rPr lang="fr-FR" dirty="0" err="1" smtClean="0"/>
              <a:t>Cina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656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50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49800-013B-4073-86BC-920B6C20503F}" type="slidenum">
              <a:rPr lang="fr-FR" smtClean="0"/>
              <a:pPr/>
              <a:t>50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b="1" smtClean="0"/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49800-013B-4073-86BC-920B6C20503F}" type="slidenum">
              <a:rPr lang="fr-FR" smtClean="0"/>
              <a:pPr/>
              <a:t>50</a:t>
            </a:fld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1475656" y="2024844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547664" y="5661248"/>
            <a:ext cx="568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419872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3419872" y="32129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3419872" y="256490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419872" y="4005064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419872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419872" y="53732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1511660" y="2564904"/>
            <a:ext cx="36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43608" y="2276872"/>
            <a:ext cx="54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110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 rot="10800000" flipV="1">
            <a:off x="1043607" y="3808084"/>
            <a:ext cx="54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6876256" y="5661248"/>
            <a:ext cx="40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H="1">
            <a:off x="1547664" y="2564904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2843808" y="3992750"/>
            <a:ext cx="576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>
            <a:off x="1979712" y="400506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1475656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3425371" y="2467164"/>
            <a:ext cx="5275067" cy="1567807"/>
          </a:xfrm>
          <a:custGeom>
            <a:avLst/>
            <a:gdLst>
              <a:gd name="connsiteX0" fmla="*/ 0 w 5275067"/>
              <a:gd name="connsiteY0" fmla="*/ 1567807 h 1567807"/>
              <a:gd name="connsiteX1" fmla="*/ 2351315 w 5275067"/>
              <a:gd name="connsiteY1" fmla="*/ 159922 h 1567807"/>
              <a:gd name="connsiteX2" fmla="*/ 5210629 w 5275067"/>
              <a:gd name="connsiteY2" fmla="*/ 58322 h 1567807"/>
              <a:gd name="connsiteX3" fmla="*/ 5210629 w 5275067"/>
              <a:gd name="connsiteY3" fmla="*/ 58322 h 1567807"/>
              <a:gd name="connsiteX4" fmla="*/ 5268686 w 5275067"/>
              <a:gd name="connsiteY4" fmla="*/ 87350 h 1567807"/>
              <a:gd name="connsiteX5" fmla="*/ 5268686 w 5275067"/>
              <a:gd name="connsiteY5" fmla="*/ 265 h 1567807"/>
              <a:gd name="connsiteX6" fmla="*/ 5225143 w 5275067"/>
              <a:gd name="connsiteY6" fmla="*/ 58322 h 1567807"/>
              <a:gd name="connsiteX7" fmla="*/ 5225143 w 5275067"/>
              <a:gd name="connsiteY7" fmla="*/ 58322 h 1567807"/>
              <a:gd name="connsiteX8" fmla="*/ 5254172 w 5275067"/>
              <a:gd name="connsiteY8" fmla="*/ 43807 h 156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75067" h="1567807">
                <a:moveTo>
                  <a:pt x="0" y="1567807"/>
                </a:moveTo>
                <a:cubicBezTo>
                  <a:pt x="741438" y="989655"/>
                  <a:pt x="1482877" y="411503"/>
                  <a:pt x="2351315" y="159922"/>
                </a:cubicBezTo>
                <a:cubicBezTo>
                  <a:pt x="3219753" y="-91659"/>
                  <a:pt x="5210629" y="58322"/>
                  <a:pt x="5210629" y="58322"/>
                </a:cubicBezTo>
                <a:lnTo>
                  <a:pt x="5210629" y="58322"/>
                </a:lnTo>
                <a:cubicBezTo>
                  <a:pt x="5220305" y="63160"/>
                  <a:pt x="5259010" y="97026"/>
                  <a:pt x="5268686" y="87350"/>
                </a:cubicBezTo>
                <a:cubicBezTo>
                  <a:pt x="5278362" y="77674"/>
                  <a:pt x="5275943" y="5103"/>
                  <a:pt x="5268686" y="265"/>
                </a:cubicBezTo>
                <a:cubicBezTo>
                  <a:pt x="5261429" y="-4573"/>
                  <a:pt x="5225143" y="58322"/>
                  <a:pt x="5225143" y="58322"/>
                </a:cubicBezTo>
                <a:lnTo>
                  <a:pt x="5225143" y="58322"/>
                </a:lnTo>
                <a:lnTo>
                  <a:pt x="5254172" y="4380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>
            <a:off x="3563888" y="25649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716016" y="246716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029808" y="2461538"/>
            <a:ext cx="1049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187624" y="184482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5183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51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49800-013B-4073-86BC-920B6C20503F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mtClean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49800-013B-4073-86BC-920B6C20503F}" type="slidenum">
              <a:rPr lang="fr-FR" smtClean="0"/>
              <a:pPr/>
              <a:t>51</a:t>
            </a:fld>
            <a:endParaRPr lang="fr-FR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b="1" smtClean="0"/>
          </a:p>
          <a:p>
            <a:pPr marL="0" indent="0">
              <a:buFont typeface="Arial" panose="020B0604020202020204" pitchFamily="34" charset="0"/>
              <a:buNone/>
            </a:pPr>
            <a:endParaRPr lang="fr-FR" b="1" dirty="0"/>
          </a:p>
        </p:txBody>
      </p:sp>
      <p:sp>
        <p:nvSpPr>
          <p:cNvPr id="10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249800-013B-4073-86BC-920B6C20503F}" type="slidenum">
              <a:rPr lang="fr-FR" smtClean="0"/>
              <a:pPr/>
              <a:t>51</a:t>
            </a:fld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1475656" y="2024844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547664" y="5661248"/>
            <a:ext cx="568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3419872" y="378904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419872" y="32129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420285" y="4005065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419872" y="4653136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419872" y="53732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1511660" y="2564904"/>
            <a:ext cx="360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15238" y="2276872"/>
            <a:ext cx="673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1,2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 rot="10800000" flipV="1">
            <a:off x="915238" y="3808084"/>
            <a:ext cx="614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1,00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86492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6876256" y="5661248"/>
            <a:ext cx="405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1187624" y="184482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</a:t>
            </a:r>
          </a:p>
        </p:txBody>
      </p:sp>
      <p:cxnSp>
        <p:nvCxnSpPr>
          <p:cNvPr id="34" name="Connecteur droit 33"/>
          <p:cNvCxnSpPr/>
          <p:nvPr/>
        </p:nvCxnSpPr>
        <p:spPr>
          <a:xfrm>
            <a:off x="1599426" y="4020901"/>
            <a:ext cx="17622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3420285" y="2461538"/>
            <a:ext cx="0" cy="463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1979712" y="246153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endCxn id="20" idx="3"/>
          </p:cNvCxnSpPr>
          <p:nvPr/>
        </p:nvCxnSpPr>
        <p:spPr>
          <a:xfrm flipH="1">
            <a:off x="1588379" y="2461538"/>
            <a:ext cx="103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2699792" y="3356992"/>
            <a:ext cx="7204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1979712" y="3356992"/>
            <a:ext cx="431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1529662" y="3356992"/>
            <a:ext cx="1620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915238" y="3212976"/>
            <a:ext cx="59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1,10</a:t>
            </a:r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3420285" y="3356992"/>
            <a:ext cx="5756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4391980" y="3356992"/>
            <a:ext cx="756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5508104" y="3356992"/>
            <a:ext cx="1045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6876256" y="339764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3060038" y="2461538"/>
            <a:ext cx="359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2410789" y="2461538"/>
            <a:ext cx="289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3465871" y="2461538"/>
            <a:ext cx="4154129" cy="787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92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Per </a:t>
            </a:r>
            <a:r>
              <a:rPr lang="fr-FR" dirty="0" err="1" smtClean="0"/>
              <a:t>quale</a:t>
            </a:r>
            <a:r>
              <a:rPr lang="fr-FR" dirty="0" smtClean="0"/>
              <a:t> </a:t>
            </a:r>
            <a:r>
              <a:rPr lang="fr-FR" dirty="0" err="1" smtClean="0"/>
              <a:t>motivo</a:t>
            </a:r>
            <a:r>
              <a:rPr lang="fr-FR" dirty="0" smtClean="0"/>
              <a:t> il </a:t>
            </a:r>
            <a:r>
              <a:rPr lang="fr-FR" dirty="0" err="1" smtClean="0"/>
              <a:t>dollaro</a:t>
            </a:r>
            <a:r>
              <a:rPr lang="fr-FR" dirty="0" smtClean="0"/>
              <a:t> si </a:t>
            </a:r>
            <a:r>
              <a:rPr lang="fr-FR" dirty="0" err="1" smtClean="0"/>
              <a:t>deprezza</a:t>
            </a:r>
            <a:r>
              <a:rPr lang="fr-FR" dirty="0" smtClean="0"/>
              <a:t> in </a:t>
            </a:r>
            <a:r>
              <a:rPr lang="fr-FR" dirty="0" err="1" smtClean="0"/>
              <a:t>misura</a:t>
            </a:r>
            <a:r>
              <a:rPr lang="fr-FR" dirty="0" smtClean="0"/>
              <a:t> </a:t>
            </a:r>
            <a:r>
              <a:rPr lang="fr-FR" dirty="0" err="1" smtClean="0"/>
              <a:t>superiore</a:t>
            </a:r>
            <a:r>
              <a:rPr lang="fr-FR" dirty="0" smtClean="0"/>
              <a:t> al 10%, </a:t>
            </a:r>
            <a:r>
              <a:rPr lang="fr-FR" dirty="0" err="1" smtClean="0"/>
              <a:t>quando</a:t>
            </a:r>
            <a:r>
              <a:rPr lang="fr-FR" dirty="0" smtClean="0"/>
              <a:t> in base alla PPP in </a:t>
            </a:r>
            <a:r>
              <a:rPr lang="fr-FR" dirty="0" err="1" smtClean="0"/>
              <a:t>seguito</a:t>
            </a:r>
            <a:r>
              <a:rPr lang="fr-FR" dirty="0" smtClean="0"/>
              <a:t> </a:t>
            </a:r>
            <a:r>
              <a:rPr lang="fr-FR" dirty="0" err="1" smtClean="0"/>
              <a:t>all’incremento</a:t>
            </a:r>
            <a:r>
              <a:rPr lang="fr-FR" dirty="0" smtClean="0"/>
              <a:t> </a:t>
            </a:r>
            <a:r>
              <a:rPr lang="fr-FR" dirty="0" err="1" smtClean="0"/>
              <a:t>dell’offerta</a:t>
            </a:r>
            <a:r>
              <a:rPr lang="fr-FR" dirty="0" smtClean="0"/>
              <a:t> di </a:t>
            </a:r>
            <a:r>
              <a:rPr lang="fr-FR" dirty="0" err="1" smtClean="0"/>
              <a:t>moneta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10% e </a:t>
            </a:r>
            <a:r>
              <a:rPr lang="fr-FR" dirty="0" err="1" smtClean="0"/>
              <a:t>quindi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dei </a:t>
            </a:r>
            <a:r>
              <a:rPr lang="fr-FR" dirty="0" err="1" smtClean="0"/>
              <a:t>prezzi</a:t>
            </a:r>
            <a:r>
              <a:rPr lang="fr-FR" dirty="0" smtClean="0"/>
              <a:t> P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stessa</a:t>
            </a:r>
            <a:r>
              <a:rPr lang="fr-FR" dirty="0" smtClean="0"/>
              <a:t> </a:t>
            </a:r>
            <a:r>
              <a:rPr lang="fr-FR" dirty="0" err="1" smtClean="0"/>
              <a:t>percentuale</a:t>
            </a:r>
            <a:r>
              <a:rPr lang="fr-FR" dirty="0" smtClean="0"/>
              <a:t> (in accordo con la </a:t>
            </a:r>
            <a:r>
              <a:rPr lang="fr-FR" dirty="0" err="1" smtClean="0"/>
              <a:t>teoria</a:t>
            </a:r>
            <a:r>
              <a:rPr lang="fr-FR" dirty="0" smtClean="0"/>
              <a:t> </a:t>
            </a:r>
            <a:r>
              <a:rPr lang="fr-FR" dirty="0" err="1" smtClean="0"/>
              <a:t>quantitativa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moneta</a:t>
            </a:r>
            <a:r>
              <a:rPr lang="fr-FR" dirty="0" smtClean="0"/>
              <a:t>) </a:t>
            </a:r>
            <a:r>
              <a:rPr lang="fr-FR" dirty="0" err="1" smtClean="0"/>
              <a:t>dovrebbe</a:t>
            </a:r>
            <a:r>
              <a:rPr lang="fr-FR" dirty="0" smtClean="0"/>
              <a:t> </a:t>
            </a:r>
            <a:r>
              <a:rPr lang="fr-FR" dirty="0" err="1" smtClean="0"/>
              <a:t>deprezzarsi</a:t>
            </a:r>
            <a:r>
              <a:rPr lang="fr-FR" dirty="0" smtClean="0"/>
              <a:t> solo </a:t>
            </a:r>
            <a:r>
              <a:rPr lang="fr-FR" dirty="0" err="1" smtClean="0"/>
              <a:t>del</a:t>
            </a:r>
            <a:r>
              <a:rPr lang="fr-FR" dirty="0" smtClean="0"/>
              <a:t> 10%?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1687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algn="just"/>
                <a:r>
                  <a:rPr lang="fr-FR" b="1" dirty="0" smtClean="0"/>
                  <a:t>Spiegazione</a:t>
                </a:r>
                <a:r>
                  <a:rPr lang="fr-FR" dirty="0" smtClean="0"/>
                  <a:t>. Se </a:t>
                </a:r>
                <a:r>
                  <a:rPr lang="fr-FR" dirty="0" err="1" smtClean="0"/>
                  <a:t>vale</a:t>
                </a:r>
                <a:r>
                  <a:rPr lang="fr-FR" dirty="0" smtClean="0"/>
                  <a:t> la UIAP, </a:t>
                </a:r>
                <a:r>
                  <a:rPr lang="fr-FR" dirty="0" err="1" smtClean="0"/>
                  <a:t>allora</a:t>
                </a:r>
                <a:r>
                  <a:rPr lang="fr-FR" b="1" dirty="0" smtClean="0"/>
                  <a:t> </a:t>
                </a:r>
                <a:r>
                  <a:rPr lang="fr-FR" dirty="0" smtClean="0"/>
                  <a:t>i=i*+EA.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all’aumento</a:t>
                </a:r>
                <a:r>
                  <a:rPr lang="fr-FR" dirty="0" smtClean="0"/>
                  <a:t> di M si ha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immediatamente</a:t>
                </a:r>
                <a:r>
                  <a:rPr lang="fr-FR" dirty="0" smtClean="0"/>
                  <a:t> dal 10% al 9%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diminuisce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11% e </a:t>
                </a:r>
                <a:r>
                  <a:rPr lang="fr-FR" dirty="0" err="1" smtClean="0"/>
                  <a:t>gli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americani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vogliono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comprare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titoli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esteri</a:t>
                </a:r>
                <a:r>
                  <a:rPr lang="fr-FR" dirty="0" smtClean="0"/>
                  <a:t>. Ma </a:t>
                </a:r>
                <a:r>
                  <a:rPr lang="fr-FR" dirty="0" err="1" smtClean="0"/>
                  <a:t>affinché</a:t>
                </a:r>
                <a:r>
                  <a:rPr lang="fr-FR" dirty="0" smtClean="0"/>
                  <a:t> la UIAP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ristabilita</a:t>
                </a:r>
                <a:r>
                  <a:rPr lang="fr-FR" dirty="0" smtClean="0"/>
                  <a:t> (i* non varia), EA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negativo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vi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straniera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Ma EA=</a:t>
                </a:r>
                <a:r>
                  <a:rPr lang="fr-FR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/>
                  <a:t>)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per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data 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bisogna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aumenti</a:t>
                </a:r>
                <a:r>
                  <a:rPr lang="fr-FR" dirty="0" smtClean="0"/>
                  <a:t> subito,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valuta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estera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apprezzi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istantaneamente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vi </a:t>
                </a:r>
                <a:r>
                  <a:rPr lang="fr-FR" dirty="0" err="1" smtClean="0"/>
                  <a:t>sia</a:t>
                </a:r>
                <a:r>
                  <a:rPr lang="fr-FR" dirty="0" smtClean="0"/>
                  <a:t> un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EA&lt;0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11%</a:t>
                </a:r>
                <a:endParaRPr lang="fr-FR" dirty="0"/>
              </a:p>
              <a:p>
                <a:pPr algn="just"/>
                <a:r>
                  <a:rPr lang="fr-FR" dirty="0" err="1" smtClean="0"/>
                  <a:t>Questo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richiede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deprezzi</a:t>
                </a:r>
                <a:r>
                  <a:rPr lang="fr-FR" dirty="0" smtClean="0"/>
                  <a:t> di più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11%, data </a:t>
                </a:r>
                <a:r>
                  <a:rPr lang="fr-FR" dirty="0" err="1" smtClean="0"/>
                  <a:t>una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certa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aspettativa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futura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. </a:t>
                </a:r>
                <a:r>
                  <a:rPr lang="fr-FR" dirty="0" err="1" smtClean="0"/>
                  <a:t>Infatti</a:t>
                </a:r>
                <a:r>
                  <a:rPr lang="fr-FR" dirty="0" smtClean="0"/>
                  <a:t>, se il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 si </a:t>
                </a:r>
                <a:r>
                  <a:rPr lang="fr-FR" dirty="0" err="1" smtClean="0"/>
                  <a:t>deprezza</a:t>
                </a:r>
                <a:r>
                  <a:rPr lang="fr-FR" dirty="0" smtClean="0"/>
                  <a:t> di più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11%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EA </a:t>
                </a:r>
                <a:r>
                  <a:rPr lang="fr-FR" dirty="0" err="1" smtClean="0"/>
                  <a:t>comincia</a:t>
                </a:r>
                <a:r>
                  <a:rPr lang="fr-FR" dirty="0" smtClean="0"/>
                  <a:t>  ad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negativo</a:t>
                </a:r>
                <a:r>
                  <a:rPr lang="fr-FR" dirty="0" smtClean="0"/>
                  <a:t>.</a:t>
                </a:r>
              </a:p>
              <a:p>
                <a:pPr algn="just"/>
                <a:r>
                  <a:rPr lang="fr-FR" dirty="0" err="1" smtClean="0"/>
                  <a:t>Infatti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deve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essere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acc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  <m:r>
                              <a:rPr lang="fr-F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=-0.11,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=1.1. </a:t>
                </a:r>
                <a:r>
                  <a:rPr lang="fr-FR" dirty="0" err="1" smtClean="0"/>
                  <a:t>Allora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  <m:r>
                          <a:rPr lang="fr-FR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dirty="0" smtClean="0"/>
                  <a:t>=(1-0.11)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1.1=(1-0.11)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 e </a:t>
                </a:r>
                <a:r>
                  <a:rPr lang="fr-FR" dirty="0" err="1"/>
                  <a:t>quindi</a:t>
                </a:r>
                <a:r>
                  <a:rPr lang="fr-FR" dirty="0"/>
                  <a:t> 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dirty="0" smtClean="0">
                            <a:latin typeface="Cambria Math"/>
                          </a:rPr>
                          <m:t>1.1</m:t>
                        </m:r>
                      </m:num>
                      <m:den>
                        <m:r>
                          <a:rPr lang="fr-FR" b="0" i="1" dirty="0" smtClean="0">
                            <a:latin typeface="Cambria Math"/>
                          </a:rPr>
                          <m:t>0.89</m:t>
                        </m:r>
                      </m:den>
                    </m:f>
                  </m:oMath>
                </a14:m>
                <a:r>
                  <a:rPr lang="fr-FR" dirty="0" smtClean="0"/>
                  <a:t>=</a:t>
                </a:r>
                <a:endParaRPr lang="fr-FR" dirty="0"/>
              </a:p>
              <a:p>
                <a:pPr algn="just"/>
                <a:r>
                  <a:rPr lang="fr-FR" dirty="0" err="1" smtClean="0"/>
                  <a:t>Dopo</a:t>
                </a:r>
                <a:r>
                  <a:rPr lang="fr-FR" dirty="0" smtClean="0"/>
                  <a:t> l’</a:t>
                </a:r>
                <a:r>
                  <a:rPr lang="fr-FR" dirty="0" err="1" smtClean="0"/>
                  <a:t>eccessivo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dollaro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comincia</a:t>
                </a:r>
                <a:r>
                  <a:rPr lang="fr-FR" dirty="0" smtClean="0"/>
                  <a:t> ad </a:t>
                </a:r>
                <a:r>
                  <a:rPr lang="fr-FR" dirty="0" err="1" smtClean="0"/>
                  <a:t>apprezzarsi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fino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punto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suo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deprezzamento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rispetto</a:t>
                </a:r>
                <a:r>
                  <a:rPr lang="fr-FR" dirty="0" smtClean="0"/>
                  <a:t> la </a:t>
                </a:r>
                <a:r>
                  <a:rPr lang="fr-FR" dirty="0" err="1" smtClean="0"/>
                  <a:t>quotazione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inziale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sarà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10%</a:t>
                </a:r>
              </a:p>
              <a:p>
                <a:pPr algn="just"/>
                <a:r>
                  <a:rPr lang="fr-FR" dirty="0" err="1" smtClean="0"/>
                  <a:t>Ovviamente</a:t>
                </a:r>
                <a:r>
                  <a:rPr lang="fr-FR" dirty="0" smtClean="0"/>
                  <a:t>, se ci sono </a:t>
                </a:r>
                <a:r>
                  <a:rPr lang="fr-FR" dirty="0" err="1" smtClean="0"/>
                  <a:t>altri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disturbi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continuamente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all’opera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continuerà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fluttuare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078" r="-2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2961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/>
                <a:r>
                  <a:rPr lang="fr-FR" dirty="0" smtClean="0"/>
                  <a:t>Abbiamo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all’inizio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all’equilibrio</a:t>
                </a:r>
                <a:r>
                  <a:rPr lang="fr-FR" dirty="0" smtClean="0"/>
                  <a:t>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e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a </a:t>
                </a:r>
                <a:r>
                  <a:rPr lang="fr-FR" dirty="0" err="1" smtClean="0"/>
                  <a:t>pronti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t+1 sono </a:t>
                </a:r>
                <a:r>
                  <a:rPr lang="fr-FR" dirty="0" err="1" smtClean="0"/>
                  <a:t>entrambi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uguali</a:t>
                </a:r>
                <a:r>
                  <a:rPr lang="fr-FR" dirty="0" smtClean="0"/>
                  <a:t> a 1, </a:t>
                </a:r>
                <a:r>
                  <a:rPr lang="fr-FR" dirty="0" err="1" smtClean="0"/>
                  <a:t>ossia</a:t>
                </a:r>
                <a:r>
                  <a:rPr lang="fr-FR" dirty="0" smtClean="0"/>
                  <a:t> EA=0 e i=i*. Ma in </a:t>
                </a:r>
                <a:r>
                  <a:rPr lang="fr-FR" dirty="0" err="1" smtClean="0"/>
                  <a:t>seguito</a:t>
                </a:r>
                <a:r>
                  <a:rPr lang="fr-FR" dirty="0" smtClean="0"/>
                  <a:t> allo </a:t>
                </a:r>
                <a:r>
                  <a:rPr lang="fr-FR" dirty="0" err="1" smtClean="0"/>
                  <a:t>shock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dell’offerta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moneta</a:t>
                </a:r>
                <a:r>
                  <a:rPr lang="fr-FR" dirty="0" smtClean="0"/>
                  <a:t>, il </a:t>
                </a:r>
                <a:r>
                  <a:rPr lang="fr-FR" dirty="0" err="1" smtClean="0"/>
                  <a:t>nuovo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correttamente</a:t>
                </a:r>
                <a:r>
                  <a:rPr lang="fr-FR" dirty="0" smtClean="0"/>
                  <a:t>) </a:t>
                </a:r>
                <a:r>
                  <a:rPr lang="fr-FR" dirty="0" err="1" smtClean="0"/>
                  <a:t>atteso</a:t>
                </a:r>
                <a:r>
                  <a:rPr lang="fr-FR" dirty="0" smtClean="0"/>
                  <a:t> in t+1 è </a:t>
                </a:r>
                <a:r>
                  <a:rPr lang="fr-FR" dirty="0" err="1" smtClean="0"/>
                  <a:t>uguale</a:t>
                </a:r>
                <a:r>
                  <a:rPr lang="fr-FR" dirty="0" smtClean="0"/>
                  <a:t> a 1.1. </a:t>
                </a:r>
                <a:r>
                  <a:rPr lang="fr-FR" dirty="0" err="1" smtClean="0"/>
                  <a:t>Tuttavia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interesse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diminusice</a:t>
                </a:r>
                <a:r>
                  <a:rPr lang="fr-FR" dirty="0" smtClean="0"/>
                  <a:t> al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 da 0.1 a 0.09, con un </a:t>
                </a:r>
                <a:r>
                  <a:rPr lang="fr-FR" dirty="0" err="1" smtClean="0"/>
                  <a:t>differenziale</a:t>
                </a:r>
                <a:r>
                  <a:rPr lang="fr-FR" dirty="0" smtClean="0"/>
                  <a:t> di -0.09. </a:t>
                </a:r>
                <a:r>
                  <a:rPr lang="fr-FR" dirty="0" err="1" smtClean="0"/>
                  <a:t>Poiché</a:t>
                </a:r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                                  d-=</a:t>
                </a:r>
                <a:r>
                  <a:rPr lang="fr-FR" dirty="0" err="1" smtClean="0"/>
                  <a:t>dEA</a:t>
                </a:r>
                <a:r>
                  <a:rPr lang="fr-FR" dirty="0" smtClean="0"/>
                  <a:t>=-0.09</a:t>
                </a:r>
              </a:p>
              <a:p>
                <a:pPr algn="just"/>
                <a:r>
                  <a:rPr lang="fr-FR" dirty="0"/>
                  <a:t> </a:t>
                </a:r>
                <a:r>
                  <a:rPr lang="fr-FR" dirty="0" smtClean="0"/>
                  <a:t>e prima EA=0, </a:t>
                </a:r>
                <a:r>
                  <a:rPr lang="fr-FR" dirty="0" err="1" smtClean="0"/>
                  <a:t>abbiamo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(</a:t>
                </a:r>
                <a:r>
                  <a:rPr lang="fr-FR" dirty="0" err="1" smtClean="0"/>
                  <a:t>poiché</a:t>
                </a:r>
                <a:r>
                  <a:rPr lang="fr-FR" dirty="0"/>
                  <a:t> </a:t>
                </a:r>
                <a:r>
                  <a:rPr lang="fr-FR" dirty="0" err="1"/>
                  <a:t>d</a:t>
                </a:r>
                <a:r>
                  <a:rPr lang="fr-FR" dirty="0" err="1" smtClean="0"/>
                  <a:t>EA</a:t>
                </a:r>
                <a:r>
                  <a:rPr lang="fr-FR" dirty="0" smtClean="0"/>
                  <a:t>=EA’-0) anche EA’=-0.09. Ma </a:t>
                </a:r>
                <a:r>
                  <a:rPr lang="fr-FR" dirty="0"/>
                  <a:t>EA’=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1.1−</m:t>
                        </m:r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fr-FR" dirty="0" smtClean="0"/>
                  <a:t> =-0.09 e </a:t>
                </a:r>
                <a:r>
                  <a:rPr lang="fr-FR" dirty="0" err="1" smtClean="0"/>
                  <a:t>quindi</a:t>
                </a:r>
                <a:r>
                  <a:rPr lang="fr-FR" dirty="0" smtClean="0"/>
                  <a:t> 1.1=(0.91)R </a:t>
                </a:r>
                <a:r>
                  <a:rPr lang="fr-FR" dirty="0" err="1" smtClean="0"/>
                  <a:t>cioè</a:t>
                </a:r>
                <a:r>
                  <a:rPr lang="fr-FR" dirty="0" smtClean="0"/>
                  <a:t> 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1.1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0.91</m:t>
                        </m:r>
                      </m:den>
                    </m:f>
                  </m:oMath>
                </a14:m>
                <a:r>
                  <a:rPr lang="fr-FR" dirty="0" smtClean="0"/>
                  <a:t>=1.2&gt;1.1 da </a:t>
                </a:r>
                <a:r>
                  <a:rPr lang="fr-FR" dirty="0" err="1" smtClean="0"/>
                  <a:t>cui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fenomeno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dell’overshooting</a:t>
                </a:r>
                <a:r>
                  <a:rPr lang="fr-FR" dirty="0" smtClean="0"/>
                  <a:t>. 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1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937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fr-FR" b="1" dirty="0" smtClean="0"/>
              <a:t>Test </a:t>
            </a:r>
            <a:r>
              <a:rPr lang="fr-FR" b="1" dirty="0" err="1" smtClean="0"/>
              <a:t>empirici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Frenkel</a:t>
            </a:r>
            <a:r>
              <a:rPr lang="fr-FR" dirty="0"/>
              <a:t> </a:t>
            </a:r>
            <a:r>
              <a:rPr lang="fr-FR" dirty="0" smtClean="0"/>
              <a:t>(1976), </a:t>
            </a:r>
            <a:r>
              <a:rPr lang="fr-FR" dirty="0" err="1" smtClean="0"/>
              <a:t>Dornbush</a:t>
            </a:r>
            <a:r>
              <a:rPr lang="fr-FR" dirty="0" smtClean="0"/>
              <a:t> (1979), </a:t>
            </a:r>
            <a:r>
              <a:rPr lang="fr-FR" dirty="0" err="1" smtClean="0"/>
              <a:t>Rapah</a:t>
            </a:r>
            <a:r>
              <a:rPr lang="fr-FR" dirty="0" smtClean="0"/>
              <a:t> e </a:t>
            </a:r>
            <a:r>
              <a:rPr lang="fr-FR" dirty="0" err="1" smtClean="0"/>
              <a:t>Wohar</a:t>
            </a:r>
            <a:r>
              <a:rPr lang="fr-FR" dirty="0" smtClean="0"/>
              <a:t> (2002))</a:t>
            </a:r>
            <a:endParaRPr lang="fr-FR" b="1" dirty="0" smtClean="0"/>
          </a:p>
          <a:p>
            <a:pPr algn="just"/>
            <a:r>
              <a:rPr lang="fr-FR" dirty="0" smtClean="0"/>
              <a:t>Sono </a:t>
            </a:r>
            <a:r>
              <a:rPr lang="fr-FR" dirty="0" err="1" smtClean="0"/>
              <a:t>contraddittori</a:t>
            </a:r>
            <a:r>
              <a:rPr lang="fr-FR" dirty="0" smtClean="0"/>
              <a:t>. </a:t>
            </a:r>
            <a:r>
              <a:rPr lang="fr-FR" dirty="0" err="1" smtClean="0"/>
              <a:t>Perchè</a:t>
            </a:r>
            <a:r>
              <a:rPr lang="fr-FR" dirty="0" smtClean="0"/>
              <a:t>?</a:t>
            </a:r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sono </a:t>
            </a:r>
            <a:r>
              <a:rPr lang="fr-FR" dirty="0" err="1" smtClean="0"/>
              <a:t>fortemente</a:t>
            </a:r>
            <a:r>
              <a:rPr lang="fr-FR" dirty="0" smtClean="0"/>
              <a:t> </a:t>
            </a:r>
            <a:r>
              <a:rPr lang="fr-FR" dirty="0" err="1" smtClean="0"/>
              <a:t>influenzati</a:t>
            </a:r>
            <a:r>
              <a:rPr lang="fr-FR" dirty="0" smtClean="0"/>
              <a:t> da </a:t>
            </a:r>
            <a:r>
              <a:rPr lang="fr-FR" dirty="0" err="1" smtClean="0"/>
              <a:t>nuove</a:t>
            </a:r>
            <a:r>
              <a:rPr lang="fr-FR" dirty="0" smtClean="0"/>
              <a:t> </a:t>
            </a:r>
            <a:r>
              <a:rPr lang="fr-FR" dirty="0" err="1" smtClean="0"/>
              <a:t>informazioni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non si </a:t>
            </a:r>
            <a:r>
              <a:rPr lang="fr-FR" dirty="0" err="1" smtClean="0"/>
              <a:t>possono</a:t>
            </a:r>
            <a:r>
              <a:rPr lang="fr-FR" dirty="0" smtClean="0"/>
              <a:t> </a:t>
            </a:r>
            <a:r>
              <a:rPr lang="fr-FR" dirty="0" err="1" smtClean="0"/>
              <a:t>prevedere</a:t>
            </a:r>
            <a:endParaRPr lang="fr-FR" dirty="0" smtClean="0"/>
          </a:p>
          <a:p>
            <a:pPr algn="just"/>
            <a:r>
              <a:rPr lang="fr-FR" dirty="0" smtClean="0"/>
              <a:t>Le </a:t>
            </a:r>
            <a:r>
              <a:rPr lang="fr-FR" dirty="0" err="1" smtClean="0"/>
              <a:t>aspettative</a:t>
            </a:r>
            <a:r>
              <a:rPr lang="fr-FR" dirty="0" smtClean="0"/>
              <a:t> </a:t>
            </a:r>
            <a:r>
              <a:rPr lang="fr-FR" dirty="0" err="1" smtClean="0"/>
              <a:t>degli</a:t>
            </a:r>
            <a:r>
              <a:rPr lang="fr-FR" dirty="0" smtClean="0"/>
              <a:t> </a:t>
            </a:r>
            <a:r>
              <a:rPr lang="fr-FR" dirty="0" err="1" smtClean="0"/>
              <a:t>operatori</a:t>
            </a:r>
            <a:r>
              <a:rPr lang="fr-FR" dirty="0" smtClean="0"/>
              <a:t> si </a:t>
            </a:r>
            <a:r>
              <a:rPr lang="fr-FR" dirty="0" err="1" smtClean="0"/>
              <a:t>autorafforzano</a:t>
            </a:r>
            <a:r>
              <a:rPr lang="fr-FR" dirty="0" smtClean="0"/>
              <a:t> e si </a:t>
            </a:r>
            <a:r>
              <a:rPr lang="fr-FR" dirty="0" err="1" smtClean="0"/>
              <a:t>autorealizzano</a:t>
            </a:r>
            <a:r>
              <a:rPr lang="fr-FR" dirty="0" smtClean="0"/>
              <a:t> </a:t>
            </a:r>
            <a:r>
              <a:rPr lang="fr-FR" dirty="0" err="1" smtClean="0"/>
              <a:t>portando</a:t>
            </a:r>
            <a:r>
              <a:rPr lang="fr-FR" dirty="0" smtClean="0"/>
              <a:t> al </a:t>
            </a:r>
            <a:r>
              <a:rPr lang="fr-FR" dirty="0" err="1" smtClean="0"/>
              <a:t>verificarsi</a:t>
            </a:r>
            <a:r>
              <a:rPr lang="fr-FR" dirty="0" smtClean="0"/>
              <a:t> delle </a:t>
            </a:r>
            <a:r>
              <a:rPr lang="fr-FR" b="1" dirty="0" err="1" smtClean="0"/>
              <a:t>bolle</a:t>
            </a:r>
            <a:r>
              <a:rPr lang="fr-FR" b="1" dirty="0" smtClean="0"/>
              <a:t> </a:t>
            </a:r>
            <a:r>
              <a:rPr lang="fr-FR" b="1" dirty="0" err="1" smtClean="0"/>
              <a:t>speculative</a:t>
            </a:r>
            <a:r>
              <a:rPr lang="fr-FR" dirty="0" smtClean="0"/>
              <a:t>: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variazione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puó</a:t>
            </a:r>
            <a:r>
              <a:rPr lang="fr-FR" dirty="0" smtClean="0"/>
              <a:t> </a:t>
            </a:r>
            <a:r>
              <a:rPr lang="fr-FR" dirty="0" err="1" smtClean="0"/>
              <a:t>creare</a:t>
            </a:r>
            <a:r>
              <a:rPr lang="fr-FR" dirty="0" smtClean="0"/>
              <a:t> l’</a:t>
            </a:r>
            <a:r>
              <a:rPr lang="fr-FR" dirty="0" err="1" smtClean="0"/>
              <a:t>aspettativa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continuerà</a:t>
            </a:r>
            <a:r>
              <a:rPr lang="fr-FR" dirty="0" smtClean="0"/>
              <a:t> a </a:t>
            </a:r>
            <a:r>
              <a:rPr lang="fr-FR" dirty="0" err="1" smtClean="0"/>
              <a:t>variare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stessa</a:t>
            </a:r>
            <a:r>
              <a:rPr lang="fr-FR" dirty="0" smtClean="0"/>
              <a:t> </a:t>
            </a:r>
            <a:r>
              <a:rPr lang="fr-FR" dirty="0" err="1" smtClean="0"/>
              <a:t>direzione</a:t>
            </a:r>
            <a:r>
              <a:rPr lang="fr-FR" dirty="0" smtClean="0"/>
              <a:t>. </a:t>
            </a:r>
            <a:r>
              <a:rPr lang="fr-FR" dirty="0" err="1" smtClean="0"/>
              <a:t>Poi</a:t>
            </a:r>
            <a:r>
              <a:rPr lang="fr-FR" dirty="0" smtClean="0"/>
              <a:t> la </a:t>
            </a:r>
            <a:r>
              <a:rPr lang="fr-FR" dirty="0" err="1" smtClean="0"/>
              <a:t>bolla</a:t>
            </a:r>
            <a:r>
              <a:rPr lang="fr-FR" dirty="0" smtClean="0"/>
              <a:t> </a:t>
            </a:r>
            <a:r>
              <a:rPr lang="fr-FR" b="1" dirty="0" err="1" smtClean="0"/>
              <a:t>scoppia</a:t>
            </a:r>
            <a:r>
              <a:rPr lang="fr-FR" dirty="0" smtClean="0"/>
              <a:t> e il </a:t>
            </a:r>
            <a:r>
              <a:rPr lang="fr-FR" dirty="0" err="1" smtClean="0"/>
              <a:t>tasso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varia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direzione</a:t>
            </a:r>
            <a:r>
              <a:rPr lang="fr-FR" dirty="0" smtClean="0"/>
              <a:t> </a:t>
            </a:r>
            <a:r>
              <a:rPr lang="fr-FR" dirty="0" err="1" smtClean="0"/>
              <a:t>opposta</a:t>
            </a:r>
            <a:r>
              <a:rPr lang="fr-FR" dirty="0" smtClean="0"/>
              <a:t> e supera il proprio </a:t>
            </a:r>
            <a:r>
              <a:rPr lang="fr-FR" dirty="0" err="1" smtClean="0"/>
              <a:t>livello</a:t>
            </a:r>
            <a:r>
              <a:rPr lang="fr-FR" dirty="0" smtClean="0"/>
              <a:t> di </a:t>
            </a:r>
            <a:r>
              <a:rPr lang="fr-FR" dirty="0" err="1" smtClean="0"/>
              <a:t>equilibrio</a:t>
            </a:r>
            <a:r>
              <a:rPr lang="fr-FR" dirty="0" smtClean="0"/>
              <a:t> di </a:t>
            </a:r>
            <a:r>
              <a:rPr lang="fr-FR" dirty="0" err="1" smtClean="0"/>
              <a:t>lungo</a:t>
            </a:r>
            <a:r>
              <a:rPr lang="fr-FR" dirty="0" smtClean="0"/>
              <a:t> termine</a:t>
            </a:r>
          </a:p>
          <a:p>
            <a:pPr algn="just"/>
            <a:r>
              <a:rPr lang="fr-FR" dirty="0" smtClean="0"/>
              <a:t>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</a:t>
            </a:r>
            <a:r>
              <a:rPr lang="fr-FR" dirty="0" err="1" smtClean="0"/>
              <a:t>gravitano</a:t>
            </a:r>
            <a:r>
              <a:rPr lang="fr-FR" dirty="0" smtClean="0"/>
              <a:t> verso il </a:t>
            </a:r>
            <a:r>
              <a:rPr lang="fr-FR" dirty="0" err="1" smtClean="0"/>
              <a:t>loro</a:t>
            </a:r>
            <a:r>
              <a:rPr lang="fr-FR" dirty="0" smtClean="0"/>
              <a:t> </a:t>
            </a:r>
            <a:r>
              <a:rPr lang="fr-FR" dirty="0" err="1" smtClean="0"/>
              <a:t>livello</a:t>
            </a:r>
            <a:r>
              <a:rPr lang="fr-FR" dirty="0" smtClean="0"/>
              <a:t> di PPP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lungo</a:t>
            </a:r>
            <a:r>
              <a:rPr lang="fr-FR" dirty="0" smtClean="0"/>
              <a:t> </a:t>
            </a:r>
            <a:r>
              <a:rPr lang="fr-FR" dirty="0" err="1" smtClean="0"/>
              <a:t>periodo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18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algn="just"/>
                <a:r>
                  <a:rPr lang="fr-FR" b="1" dirty="0" smtClean="0"/>
                  <a:t>Teoria </a:t>
                </a:r>
                <a:r>
                  <a:rPr lang="fr-FR" b="1" dirty="0" err="1" smtClean="0"/>
                  <a:t>della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parità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relativa</a:t>
                </a:r>
                <a:r>
                  <a:rPr lang="fr-FR" b="1" dirty="0" smtClean="0"/>
                  <a:t> dei </a:t>
                </a:r>
                <a:r>
                  <a:rPr lang="fr-FR" b="1" dirty="0" err="1" smtClean="0"/>
                  <a:t>poteri</a:t>
                </a:r>
                <a:r>
                  <a:rPr lang="fr-FR" b="1" dirty="0" smtClean="0"/>
                  <a:t> d’</a:t>
                </a:r>
                <a:r>
                  <a:rPr lang="fr-FR" b="1" dirty="0" err="1" smtClean="0"/>
                  <a:t>acquisto</a:t>
                </a:r>
                <a:r>
                  <a:rPr lang="fr-FR" b="1" dirty="0" smtClean="0"/>
                  <a:t> (PPP </a:t>
                </a:r>
                <a:r>
                  <a:rPr lang="fr-FR" b="1" dirty="0" err="1" smtClean="0"/>
                  <a:t>relativa</a:t>
                </a:r>
                <a:r>
                  <a:rPr lang="fr-FR" b="1" dirty="0" smtClean="0"/>
                  <a:t>)</a:t>
                </a:r>
                <a:r>
                  <a:rPr lang="fr-FR" dirty="0" smtClean="0"/>
                  <a:t>. La </a:t>
                </a:r>
                <a:r>
                  <a:rPr lang="fr-FR" dirty="0" err="1" smtClean="0"/>
                  <a:t>variazione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del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tasso</a:t>
                </a:r>
                <a:r>
                  <a:rPr lang="fr-FR" dirty="0" smtClean="0"/>
                  <a:t> di </a:t>
                </a:r>
                <a:r>
                  <a:rPr lang="fr-FR" dirty="0" err="1" smtClean="0"/>
                  <a:t>cambio</a:t>
                </a:r>
                <a:r>
                  <a:rPr lang="fr-FR" dirty="0" smtClean="0"/>
                  <a:t> in un </a:t>
                </a:r>
                <a:r>
                  <a:rPr lang="fr-FR" dirty="0" err="1" smtClean="0"/>
                  <a:t>dato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di tempo è </a:t>
                </a:r>
                <a:r>
                  <a:rPr lang="fr-FR" dirty="0" err="1" smtClean="0"/>
                  <a:t>proporzionale</a:t>
                </a:r>
                <a:r>
                  <a:rPr lang="fr-FR" dirty="0" smtClean="0"/>
                  <a:t> alla </a:t>
                </a:r>
                <a:r>
                  <a:rPr lang="fr-FR" dirty="0" err="1" smtClean="0"/>
                  <a:t>variazione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relativa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livelli</a:t>
                </a:r>
                <a:r>
                  <a:rPr lang="fr-FR" dirty="0" smtClean="0"/>
                  <a:t> dei </a:t>
                </a:r>
                <a:r>
                  <a:rPr lang="fr-FR" dirty="0" err="1" smtClean="0"/>
                  <a:t>prezzi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nei</a:t>
                </a:r>
                <a:r>
                  <a:rPr lang="fr-FR" dirty="0" smtClean="0"/>
                  <a:t> due </a:t>
                </a:r>
                <a:r>
                  <a:rPr lang="fr-FR" dirty="0" err="1" smtClean="0"/>
                  <a:t>paesi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nello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stesso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periodo</a:t>
                </a:r>
                <a:endParaRPr lang="fr-FR" dirty="0" smtClean="0"/>
              </a:p>
              <a:p>
                <a:pPr algn="just"/>
                <a:r>
                  <a:rPr lang="fr-FR" dirty="0" err="1" smtClean="0"/>
                  <a:t>Consideriamo</a:t>
                </a:r>
                <a:r>
                  <a:rPr lang="fr-FR" dirty="0" smtClean="0"/>
                  <a:t> il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0 e il </a:t>
                </a:r>
                <a:r>
                  <a:rPr lang="fr-FR" dirty="0" err="1" smtClean="0"/>
                  <a:t>periodo</a:t>
                </a:r>
                <a:r>
                  <a:rPr lang="fr-FR" dirty="0" smtClean="0"/>
                  <a:t> 1. La PPP </a:t>
                </a:r>
                <a:r>
                  <a:rPr lang="fr-FR" dirty="0" err="1" smtClean="0"/>
                  <a:t>dice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che</a:t>
                </a:r>
                <a:r>
                  <a:rPr lang="fr-FR" dirty="0" smtClean="0"/>
                  <a:t> </a:t>
                </a:r>
              </a:p>
              <a:p>
                <a:pPr algn="just"/>
                <a:r>
                  <a:rPr lang="fr-FR" dirty="0" smtClean="0"/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  <m:r>
                              <a:rPr lang="fr-FR" i="1">
                                <a:latin typeface="Cambria Math"/>
                              </a:rPr>
                              <m:t>∗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b="0" i="1" smtClean="0">
                        <a:latin typeface="Cambria Math"/>
                      </a:rPr>
                      <m:t>=1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fr-FR" b="0" i="1" smtClean="0">
                                <a:latin typeface="Cambria Math"/>
                              </a:rPr>
                              <m:t>∗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=1. </a:t>
                </a:r>
              </a:p>
              <a:p>
                <a:pPr algn="just"/>
                <a:r>
                  <a:rPr lang="fr-FR" dirty="0" err="1" smtClean="0"/>
                  <a:t>Quindi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abbiamo</a:t>
                </a:r>
                <a:endParaRPr lang="fr-FR" dirty="0" smtClean="0"/>
              </a:p>
              <a:p>
                <a:pPr algn="just"/>
                <a:r>
                  <a:rPr lang="fr-FR" dirty="0" smtClean="0"/>
                  <a:t>    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fr-FR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fr-FR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b="0" i="1" dirty="0" smtClean="0">
                                <a:latin typeface="Cambria Math"/>
                              </a:rPr>
                              <m:t>∗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fr-FR" b="0" i="1" dirty="0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fr-FR" dirty="0" smtClean="0"/>
                  <a:t>   </a:t>
                </a:r>
              </a:p>
              <a:p>
                <a:pPr algn="just"/>
                <a:r>
                  <a:rPr lang="fr-FR" dirty="0" err="1" smtClean="0"/>
                  <a:t>Ossia</a:t>
                </a:r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dirty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fr-FR" i="1" dirty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fr-FR" b="0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b="0" i="1" dirty="0">
                                <a:latin typeface="Cambria Math"/>
                              </a:rPr>
                              <m:t>∗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b="0" i="1" dirty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fr-FR" b="0" i="1" dirty="0">
                                    <a:latin typeface="Cambria Math"/>
                                  </a:rPr>
                                  <m:t>∗</m:t>
                                </m:r>
                              </m:e>
                              <m:sub>
                                <m:r>
                                  <a:rPr lang="fr-FR" b="0" i="1" dirty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 algn="just">
                  <a:buNone/>
                </a:pPr>
                <a:r>
                  <a:rPr lang="fr-FR" dirty="0"/>
                  <a:t>Se il </a:t>
                </a:r>
                <a:r>
                  <a:rPr lang="fr-FR" dirty="0" err="1"/>
                  <a:t>livello</a:t>
                </a:r>
                <a:r>
                  <a:rPr lang="fr-FR" dirty="0"/>
                  <a:t> dei </a:t>
                </a:r>
                <a:r>
                  <a:rPr lang="fr-FR" dirty="0" err="1"/>
                  <a:t>prezzi</a:t>
                </a:r>
                <a:r>
                  <a:rPr lang="fr-FR" dirty="0"/>
                  <a:t> </a:t>
                </a:r>
                <a:r>
                  <a:rPr lang="fr-FR" dirty="0" err="1"/>
                  <a:t>all’estero</a:t>
                </a:r>
                <a:r>
                  <a:rPr lang="fr-FR" dirty="0"/>
                  <a:t> non varia e </a:t>
                </a:r>
                <a:r>
                  <a:rPr lang="fr-FR" dirty="0" err="1"/>
                  <a:t>quello</a:t>
                </a:r>
                <a:r>
                  <a:rPr lang="fr-FR" dirty="0"/>
                  <a:t> </a:t>
                </a:r>
                <a:r>
                  <a:rPr lang="fr-FR" dirty="0" err="1"/>
                  <a:t>nazionale</a:t>
                </a:r>
                <a:r>
                  <a:rPr lang="fr-FR" dirty="0"/>
                  <a:t> </a:t>
                </a:r>
                <a:r>
                  <a:rPr lang="fr-FR" dirty="0" err="1"/>
                  <a:t>aumenta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50% </a:t>
                </a:r>
                <a:r>
                  <a:rPr lang="fr-FR" dirty="0" err="1"/>
                  <a:t>allora</a:t>
                </a:r>
                <a:r>
                  <a:rPr lang="fr-FR" dirty="0"/>
                  <a:t> R </a:t>
                </a:r>
                <a:r>
                  <a:rPr lang="fr-FR" dirty="0" err="1"/>
                  <a:t>deve</a:t>
                </a:r>
                <a:r>
                  <a:rPr lang="fr-FR" dirty="0"/>
                  <a:t> </a:t>
                </a:r>
                <a:r>
                  <a:rPr lang="fr-FR" dirty="0" err="1"/>
                  <a:t>crescere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50%, </a:t>
                </a:r>
                <a:r>
                  <a:rPr lang="fr-FR" dirty="0" err="1"/>
                  <a:t>ossia</a:t>
                </a:r>
                <a:r>
                  <a:rPr lang="fr-FR" dirty="0"/>
                  <a:t> il </a:t>
                </a:r>
                <a:r>
                  <a:rPr lang="fr-FR" dirty="0" err="1"/>
                  <a:t>dollaro</a:t>
                </a:r>
                <a:r>
                  <a:rPr lang="fr-FR" dirty="0"/>
                  <a:t> </a:t>
                </a:r>
                <a:r>
                  <a:rPr lang="fr-FR" dirty="0" err="1"/>
                  <a:t>deve</a:t>
                </a:r>
                <a:r>
                  <a:rPr lang="fr-FR" dirty="0"/>
                  <a:t> </a:t>
                </a:r>
                <a:r>
                  <a:rPr lang="fr-FR" dirty="0" err="1"/>
                  <a:t>deprezzarsi</a:t>
                </a:r>
                <a:r>
                  <a:rPr lang="fr-FR" dirty="0"/>
                  <a:t> per far </a:t>
                </a:r>
                <a:r>
                  <a:rPr lang="fr-FR" dirty="0" err="1"/>
                  <a:t>sí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il </a:t>
                </a:r>
                <a:r>
                  <a:rPr lang="fr-FR" dirty="0" err="1"/>
                  <a:t>costo</a:t>
                </a:r>
                <a:r>
                  <a:rPr lang="fr-FR" dirty="0"/>
                  <a:t> </a:t>
                </a:r>
                <a:r>
                  <a:rPr lang="fr-FR" dirty="0" err="1"/>
                  <a:t>del</a:t>
                </a:r>
                <a:r>
                  <a:rPr lang="fr-FR" dirty="0"/>
                  <a:t> bene </a:t>
                </a:r>
                <a:r>
                  <a:rPr lang="fr-FR" dirty="0" err="1"/>
                  <a:t>negli</a:t>
                </a:r>
                <a:r>
                  <a:rPr lang="fr-FR" dirty="0"/>
                  <a:t> USA per </a:t>
                </a:r>
                <a:r>
                  <a:rPr lang="fr-FR" dirty="0" err="1"/>
                  <a:t>gli</a:t>
                </a:r>
                <a:r>
                  <a:rPr lang="fr-FR" dirty="0"/>
                  <a:t> </a:t>
                </a:r>
                <a:r>
                  <a:rPr lang="fr-FR" dirty="0" err="1"/>
                  <a:t>Europei</a:t>
                </a:r>
                <a:r>
                  <a:rPr lang="fr-FR" dirty="0"/>
                  <a:t> </a:t>
                </a:r>
                <a:r>
                  <a:rPr lang="fr-FR" dirty="0" err="1"/>
                  <a:t>sia</a:t>
                </a:r>
                <a:r>
                  <a:rPr lang="fr-FR" dirty="0"/>
                  <a:t> </a:t>
                </a:r>
                <a:r>
                  <a:rPr lang="fr-FR" dirty="0" err="1"/>
                  <a:t>lo</a:t>
                </a:r>
                <a:r>
                  <a:rPr lang="fr-FR" dirty="0"/>
                  <a:t> </a:t>
                </a:r>
                <a:r>
                  <a:rPr lang="fr-FR" dirty="0" err="1"/>
                  <a:t>stesso</a:t>
                </a:r>
                <a:r>
                  <a:rPr lang="fr-FR" dirty="0"/>
                  <a:t> </a:t>
                </a:r>
                <a:r>
                  <a:rPr lang="fr-FR" dirty="0" err="1"/>
                  <a:t>che</a:t>
                </a:r>
                <a:r>
                  <a:rPr lang="fr-FR" dirty="0"/>
                  <a:t> in Europa</a:t>
                </a:r>
              </a:p>
              <a:p>
                <a:pPr marL="0" indent="0" algn="just">
                  <a:buNone/>
                </a:pPr>
                <a:endParaRPr lang="fr-FR" dirty="0" smtClean="0"/>
              </a:p>
              <a:p>
                <a:pPr marL="0" indent="0" algn="just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2" r="-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00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Si </a:t>
            </a:r>
            <a:r>
              <a:rPr lang="fr-FR" dirty="0" err="1"/>
              <a:t>noti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la PPP </a:t>
            </a:r>
            <a:r>
              <a:rPr lang="fr-FR" dirty="0" err="1"/>
              <a:t>assoluta</a:t>
            </a:r>
            <a:r>
              <a:rPr lang="fr-FR" dirty="0"/>
              <a:t> </a:t>
            </a:r>
            <a:r>
              <a:rPr lang="fr-FR" dirty="0" err="1"/>
              <a:t>implica</a:t>
            </a:r>
            <a:r>
              <a:rPr lang="fr-FR" dirty="0"/>
              <a:t> la PPP </a:t>
            </a:r>
            <a:r>
              <a:rPr lang="fr-FR" dirty="0" err="1"/>
              <a:t>relativa</a:t>
            </a:r>
            <a:r>
              <a:rPr lang="fr-FR" dirty="0"/>
              <a:t>, </a:t>
            </a:r>
            <a:r>
              <a:rPr lang="fr-FR" dirty="0" err="1"/>
              <a:t>mentre</a:t>
            </a:r>
            <a:r>
              <a:rPr lang="fr-FR" dirty="0"/>
              <a:t> non è </a:t>
            </a:r>
            <a:r>
              <a:rPr lang="fr-FR" dirty="0" err="1"/>
              <a:t>vero</a:t>
            </a:r>
            <a:r>
              <a:rPr lang="fr-FR" dirty="0"/>
              <a:t> il </a:t>
            </a:r>
            <a:r>
              <a:rPr lang="fr-FR" dirty="0" err="1"/>
              <a:t>viceversa</a:t>
            </a:r>
            <a:endParaRPr lang="fr-FR" dirty="0"/>
          </a:p>
          <a:p>
            <a:pPr algn="just"/>
            <a:r>
              <a:rPr lang="fr-FR" dirty="0"/>
              <a:t>Se ci sono </a:t>
            </a:r>
            <a:r>
              <a:rPr lang="fr-FR" dirty="0" err="1"/>
              <a:t>flussi</a:t>
            </a:r>
            <a:r>
              <a:rPr lang="fr-FR" dirty="0"/>
              <a:t> di capitale, </a:t>
            </a:r>
            <a:r>
              <a:rPr lang="fr-FR" dirty="0" err="1"/>
              <a:t>costi</a:t>
            </a:r>
            <a:r>
              <a:rPr lang="fr-FR" dirty="0"/>
              <a:t> di </a:t>
            </a:r>
            <a:r>
              <a:rPr lang="fr-FR" dirty="0" err="1"/>
              <a:t>trasporto</a:t>
            </a:r>
            <a:r>
              <a:rPr lang="fr-FR" dirty="0"/>
              <a:t> o </a:t>
            </a:r>
            <a:r>
              <a:rPr lang="fr-FR" dirty="0" err="1"/>
              <a:t>altri</a:t>
            </a:r>
            <a:r>
              <a:rPr lang="fr-FR" dirty="0"/>
              <a:t> </a:t>
            </a:r>
            <a:r>
              <a:rPr lang="fr-FR" dirty="0" err="1"/>
              <a:t>impedimenti</a:t>
            </a:r>
            <a:r>
              <a:rPr lang="fr-FR" dirty="0"/>
              <a:t> al </a:t>
            </a:r>
            <a:r>
              <a:rPr lang="fr-FR" dirty="0" err="1"/>
              <a:t>flusso</a:t>
            </a:r>
            <a:r>
              <a:rPr lang="fr-FR" dirty="0"/>
              <a:t> </a:t>
            </a:r>
            <a:r>
              <a:rPr lang="fr-FR" dirty="0" err="1"/>
              <a:t>degli</a:t>
            </a:r>
            <a:r>
              <a:rPr lang="fr-FR" dirty="0"/>
              <a:t> </a:t>
            </a:r>
            <a:r>
              <a:rPr lang="fr-FR" dirty="0" err="1"/>
              <a:t>scambi</a:t>
            </a:r>
            <a:r>
              <a:rPr lang="fr-FR" dirty="0"/>
              <a:t> (</a:t>
            </a:r>
            <a:r>
              <a:rPr lang="fr-FR" dirty="0" err="1"/>
              <a:t>esempio</a:t>
            </a:r>
            <a:r>
              <a:rPr lang="fr-FR" dirty="0"/>
              <a:t>: </a:t>
            </a:r>
            <a:r>
              <a:rPr lang="fr-FR" dirty="0" err="1"/>
              <a:t>interventi</a:t>
            </a:r>
            <a:r>
              <a:rPr lang="fr-FR" dirty="0"/>
              <a:t> </a:t>
            </a:r>
            <a:r>
              <a:rPr lang="fr-FR" dirty="0" err="1"/>
              <a:t>pubblici</a:t>
            </a:r>
            <a:r>
              <a:rPr lang="fr-FR" dirty="0"/>
              <a:t>) la PPP </a:t>
            </a:r>
            <a:r>
              <a:rPr lang="fr-FR" dirty="0" err="1"/>
              <a:t>assoluta</a:t>
            </a:r>
            <a:r>
              <a:rPr lang="fr-FR" dirty="0"/>
              <a:t> non è </a:t>
            </a:r>
            <a:r>
              <a:rPr lang="fr-FR" dirty="0" err="1"/>
              <a:t>verificata</a:t>
            </a:r>
            <a:r>
              <a:rPr lang="fr-FR" dirty="0"/>
              <a:t> </a:t>
            </a:r>
            <a:r>
              <a:rPr lang="fr-FR" dirty="0" err="1"/>
              <a:t>mentre</a:t>
            </a:r>
            <a:r>
              <a:rPr lang="fr-FR" dirty="0"/>
              <a:t> solo un </a:t>
            </a:r>
            <a:r>
              <a:rPr lang="fr-FR" dirty="0" err="1"/>
              <a:t>mutamento</a:t>
            </a:r>
            <a:r>
              <a:rPr lang="fr-FR" dirty="0"/>
              <a:t> delle </a:t>
            </a:r>
            <a:r>
              <a:rPr lang="fr-FR" dirty="0" err="1"/>
              <a:t>variabili</a:t>
            </a:r>
            <a:r>
              <a:rPr lang="fr-FR" dirty="0"/>
              <a:t> </a:t>
            </a:r>
            <a:r>
              <a:rPr lang="fr-FR" dirty="0" err="1"/>
              <a:t>sopraelencate</a:t>
            </a:r>
            <a:r>
              <a:rPr lang="fr-FR" dirty="0"/>
              <a:t> </a:t>
            </a:r>
            <a:r>
              <a:rPr lang="fr-FR" dirty="0" err="1"/>
              <a:t>potrebbe</a:t>
            </a:r>
            <a:r>
              <a:rPr lang="fr-FR" dirty="0"/>
              <a:t> </a:t>
            </a:r>
            <a:r>
              <a:rPr lang="fr-FR" dirty="0" err="1"/>
              <a:t>inficiare</a:t>
            </a:r>
            <a:r>
              <a:rPr lang="fr-FR" dirty="0"/>
              <a:t> la PPP </a:t>
            </a:r>
            <a:r>
              <a:rPr lang="fr-FR" dirty="0" err="1"/>
              <a:t>relativa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fr-FR" b="1" dirty="0" err="1" smtClean="0"/>
              <a:t>Effetto</a:t>
            </a:r>
            <a:r>
              <a:rPr lang="fr-FR" b="1" dirty="0" smtClean="0"/>
              <a:t> Balassa –Samuelson</a:t>
            </a:r>
            <a:r>
              <a:rPr lang="fr-FR" dirty="0" smtClean="0"/>
              <a:t>. La PPP </a:t>
            </a:r>
            <a:r>
              <a:rPr lang="fr-FR" dirty="0" err="1" smtClean="0"/>
              <a:t>relativa</a:t>
            </a:r>
            <a:r>
              <a:rPr lang="fr-FR" dirty="0" smtClean="0"/>
              <a:t> non è </a:t>
            </a:r>
            <a:r>
              <a:rPr lang="fr-FR" dirty="0" err="1" smtClean="0"/>
              <a:t>soddisfatta</a:t>
            </a:r>
            <a:r>
              <a:rPr lang="fr-FR" dirty="0" smtClean="0"/>
              <a:t>. </a:t>
            </a:r>
            <a:r>
              <a:rPr lang="fr-FR" dirty="0" err="1" smtClean="0"/>
              <a:t>Vediamo</a:t>
            </a:r>
            <a:r>
              <a:rPr lang="fr-FR" dirty="0" smtClean="0"/>
              <a:t> perché:</a:t>
            </a:r>
          </a:p>
          <a:p>
            <a:pPr algn="just"/>
            <a:r>
              <a:rPr lang="fr-FR" dirty="0" smtClean="0"/>
              <a:t>1) Ci sono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scambiati</a:t>
            </a:r>
            <a:r>
              <a:rPr lang="fr-FR" dirty="0" smtClean="0"/>
              <a:t> e </a:t>
            </a:r>
            <a:r>
              <a:rPr lang="fr-FR" dirty="0" err="1" smtClean="0"/>
              <a:t>beni</a:t>
            </a:r>
            <a:r>
              <a:rPr lang="fr-FR" dirty="0" smtClean="0"/>
              <a:t> non </a:t>
            </a:r>
            <a:r>
              <a:rPr lang="fr-FR" dirty="0" err="1" smtClean="0"/>
              <a:t>scambiati</a:t>
            </a:r>
            <a:endParaRPr lang="fr-FR" dirty="0" smtClean="0"/>
          </a:p>
          <a:p>
            <a:pPr algn="just"/>
            <a:r>
              <a:rPr lang="fr-FR" dirty="0" smtClean="0"/>
              <a:t>2) La </a:t>
            </a:r>
            <a:r>
              <a:rPr lang="fr-FR" dirty="0" err="1" smtClean="0"/>
              <a:t>produttività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lavoro</a:t>
            </a:r>
            <a:r>
              <a:rPr lang="fr-FR" dirty="0" smtClean="0"/>
              <a:t> (e </a:t>
            </a:r>
            <a:r>
              <a:rPr lang="fr-FR" dirty="0" err="1" smtClean="0"/>
              <a:t>quindi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) per la </a:t>
            </a:r>
            <a:r>
              <a:rPr lang="fr-FR" dirty="0" err="1" smtClean="0"/>
              <a:t>produzione</a:t>
            </a:r>
            <a:r>
              <a:rPr lang="fr-FR" dirty="0" smtClean="0"/>
              <a:t> di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scambiati</a:t>
            </a:r>
            <a:r>
              <a:rPr lang="fr-FR" dirty="0" smtClean="0"/>
              <a:t> è più </a:t>
            </a:r>
            <a:r>
              <a:rPr lang="fr-FR" dirty="0" err="1" smtClean="0"/>
              <a:t>alta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sviluppati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in via di </a:t>
            </a:r>
            <a:r>
              <a:rPr lang="fr-FR" dirty="0" err="1" smtClean="0"/>
              <a:t>sviluppo</a:t>
            </a:r>
            <a:r>
              <a:rPr lang="fr-FR" dirty="0" smtClean="0"/>
              <a:t> (</a:t>
            </a:r>
            <a:r>
              <a:rPr lang="fr-FR" dirty="0" err="1" smtClean="0"/>
              <a:t>elettronica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3) </a:t>
            </a:r>
            <a:r>
              <a:rPr lang="fr-FR" dirty="0"/>
              <a:t>La </a:t>
            </a:r>
            <a:r>
              <a:rPr lang="fr-FR" dirty="0" err="1"/>
              <a:t>produttività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lavoro</a:t>
            </a:r>
            <a:r>
              <a:rPr lang="fr-FR" dirty="0"/>
              <a:t> per la </a:t>
            </a:r>
            <a:r>
              <a:rPr lang="fr-FR" dirty="0" err="1"/>
              <a:t>produzione</a:t>
            </a:r>
            <a:r>
              <a:rPr lang="fr-FR" dirty="0"/>
              <a:t> di </a:t>
            </a:r>
            <a:r>
              <a:rPr lang="fr-FR" dirty="0" err="1"/>
              <a:t>beni</a:t>
            </a:r>
            <a:r>
              <a:rPr lang="fr-FR" dirty="0"/>
              <a:t> </a:t>
            </a:r>
            <a:r>
              <a:rPr lang="fr-FR" dirty="0" smtClean="0"/>
              <a:t>non </a:t>
            </a:r>
            <a:r>
              <a:rPr lang="fr-FR" dirty="0" err="1" smtClean="0"/>
              <a:t>scambiati</a:t>
            </a:r>
            <a:r>
              <a:rPr lang="fr-FR" dirty="0" smtClean="0"/>
              <a:t> </a:t>
            </a:r>
            <a:r>
              <a:rPr lang="fr-FR" dirty="0"/>
              <a:t>è </a:t>
            </a:r>
            <a:r>
              <a:rPr lang="fr-FR" dirty="0" smtClean="0"/>
              <a:t>la 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/>
              <a:t>paesi</a:t>
            </a:r>
            <a:r>
              <a:rPr lang="fr-FR" dirty="0"/>
              <a:t> </a:t>
            </a:r>
            <a:r>
              <a:rPr lang="fr-FR" dirty="0" err="1"/>
              <a:t>sviluppati</a:t>
            </a:r>
            <a:r>
              <a:rPr lang="fr-FR" dirty="0"/>
              <a:t> </a:t>
            </a:r>
            <a:r>
              <a:rPr lang="fr-FR" dirty="0" smtClean="0"/>
              <a:t>come  </a:t>
            </a:r>
            <a:r>
              <a:rPr lang="fr-FR" dirty="0" err="1"/>
              <a:t>nei</a:t>
            </a:r>
            <a:r>
              <a:rPr lang="fr-FR" dirty="0"/>
              <a:t> </a:t>
            </a:r>
            <a:r>
              <a:rPr lang="fr-FR" dirty="0" err="1"/>
              <a:t>paesi</a:t>
            </a:r>
            <a:r>
              <a:rPr lang="fr-FR" dirty="0"/>
              <a:t> in via di </a:t>
            </a:r>
            <a:r>
              <a:rPr lang="fr-FR" dirty="0" err="1"/>
              <a:t>sviluppo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barbiere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4) </a:t>
            </a:r>
            <a:r>
              <a:rPr lang="fr-FR" dirty="0" err="1" smtClean="0"/>
              <a:t>Affinchè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sviluppati</a:t>
            </a:r>
            <a:r>
              <a:rPr lang="fr-FR" dirty="0" smtClean="0"/>
              <a:t> vi </a:t>
            </a:r>
            <a:r>
              <a:rPr lang="fr-FR" dirty="0" err="1" smtClean="0"/>
              <a:t>sia</a:t>
            </a:r>
            <a:r>
              <a:rPr lang="fr-FR" dirty="0" smtClean="0"/>
              <a:t> </a:t>
            </a:r>
            <a:r>
              <a:rPr lang="fr-FR" dirty="0" err="1" smtClean="0"/>
              <a:t>qualcuno</a:t>
            </a:r>
            <a:r>
              <a:rPr lang="fr-FR" dirty="0" smtClean="0"/>
              <a:t> </a:t>
            </a:r>
            <a:r>
              <a:rPr lang="fr-FR" dirty="0" err="1" smtClean="0"/>
              <a:t>disposto</a:t>
            </a:r>
            <a:r>
              <a:rPr lang="fr-FR" dirty="0" smtClean="0"/>
              <a:t> a </a:t>
            </a:r>
            <a:r>
              <a:rPr lang="fr-FR" dirty="0" err="1" smtClean="0"/>
              <a:t>lavorare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settore</a:t>
            </a:r>
            <a:r>
              <a:rPr lang="fr-FR" dirty="0" smtClean="0"/>
              <a:t> dei </a:t>
            </a:r>
            <a:r>
              <a:rPr lang="fr-FR" dirty="0" err="1" smtClean="0"/>
              <a:t>beni</a:t>
            </a:r>
            <a:r>
              <a:rPr lang="fr-FR" dirty="0" smtClean="0"/>
              <a:t> non </a:t>
            </a:r>
            <a:r>
              <a:rPr lang="fr-FR" dirty="0" err="1" smtClean="0"/>
              <a:t>scambiati</a:t>
            </a:r>
            <a:r>
              <a:rPr lang="fr-FR" dirty="0" smtClean="0"/>
              <a:t> a </a:t>
            </a:r>
            <a:r>
              <a:rPr lang="fr-FR" dirty="0" err="1" smtClean="0"/>
              <a:t>relativa</a:t>
            </a:r>
            <a:r>
              <a:rPr lang="fr-FR" dirty="0" smtClean="0"/>
              <a:t> bassa </a:t>
            </a:r>
            <a:r>
              <a:rPr lang="fr-FR" dirty="0" err="1" smtClean="0"/>
              <a:t>produttività</a:t>
            </a:r>
            <a:r>
              <a:rPr lang="fr-FR" dirty="0" smtClean="0"/>
              <a:t> il </a:t>
            </a:r>
            <a:r>
              <a:rPr lang="fr-FR" dirty="0" err="1" smtClean="0"/>
              <a:t>salario</a:t>
            </a:r>
            <a:r>
              <a:rPr lang="fr-FR" dirty="0" smtClean="0"/>
              <a:t> nominale </a:t>
            </a:r>
            <a:r>
              <a:rPr lang="fr-FR" dirty="0" err="1" smtClean="0"/>
              <a:t>deve</a:t>
            </a:r>
            <a:r>
              <a:rPr lang="fr-FR" dirty="0" smtClean="0"/>
              <a:t> </a:t>
            </a:r>
            <a:r>
              <a:rPr lang="fr-FR" dirty="0" err="1" smtClean="0"/>
              <a:t>essere</a:t>
            </a:r>
            <a:r>
              <a:rPr lang="fr-FR" dirty="0" smtClean="0"/>
              <a:t> </a:t>
            </a:r>
            <a:r>
              <a:rPr lang="fr-FR" dirty="0" err="1" smtClean="0"/>
              <a:t>lo</a:t>
            </a:r>
            <a:r>
              <a:rPr lang="fr-FR" dirty="0" smtClean="0"/>
              <a:t> </a:t>
            </a:r>
            <a:r>
              <a:rPr lang="fr-FR" dirty="0" err="1" smtClean="0"/>
              <a:t>stesso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nel</a:t>
            </a:r>
            <a:r>
              <a:rPr lang="fr-FR" dirty="0" smtClean="0"/>
              <a:t> </a:t>
            </a:r>
            <a:r>
              <a:rPr lang="fr-FR" dirty="0" err="1" smtClean="0"/>
              <a:t>settore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produce</a:t>
            </a:r>
            <a:r>
              <a:rPr lang="fr-FR" dirty="0" smtClean="0"/>
              <a:t>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scambiati</a:t>
            </a:r>
            <a:r>
              <a:rPr lang="fr-FR" dirty="0" smtClean="0"/>
              <a:t> (a forte </a:t>
            </a:r>
            <a:r>
              <a:rPr lang="fr-FR" dirty="0" err="1" smtClean="0"/>
              <a:t>produttività</a:t>
            </a:r>
            <a:r>
              <a:rPr lang="fr-FR" dirty="0" smtClean="0"/>
              <a:t>)</a:t>
            </a:r>
          </a:p>
          <a:p>
            <a:pPr algn="just"/>
            <a:r>
              <a:rPr lang="fr-FR" dirty="0" smtClean="0"/>
              <a:t>5) Il </a:t>
            </a:r>
            <a:r>
              <a:rPr lang="fr-FR" dirty="0" err="1" smtClean="0"/>
              <a:t>lavoro</a:t>
            </a:r>
            <a:r>
              <a:rPr lang="fr-FR" dirty="0" smtClean="0"/>
              <a:t> non è un </a:t>
            </a:r>
            <a:r>
              <a:rPr lang="fr-FR" dirty="0" err="1" smtClean="0"/>
              <a:t>fattore</a:t>
            </a:r>
            <a:r>
              <a:rPr lang="fr-FR" dirty="0" smtClean="0"/>
              <a:t> mobile</a:t>
            </a:r>
          </a:p>
          <a:p>
            <a:pPr algn="just"/>
            <a:r>
              <a:rPr lang="fr-FR" dirty="0" smtClean="0"/>
              <a:t>6) </a:t>
            </a:r>
            <a:r>
              <a:rPr lang="fr-FR" dirty="0"/>
              <a:t>Il </a:t>
            </a:r>
            <a:r>
              <a:rPr lang="fr-FR" dirty="0" err="1"/>
              <a:t>prezzo</a:t>
            </a:r>
            <a:r>
              <a:rPr lang="fr-FR" dirty="0"/>
              <a:t> </a:t>
            </a:r>
            <a:r>
              <a:rPr lang="fr-FR" dirty="0" err="1"/>
              <a:t>allora</a:t>
            </a:r>
            <a:r>
              <a:rPr lang="fr-FR" dirty="0"/>
              <a:t> dei </a:t>
            </a:r>
            <a:r>
              <a:rPr lang="fr-FR" dirty="0" err="1"/>
              <a:t>beni</a:t>
            </a:r>
            <a:r>
              <a:rPr lang="fr-FR" dirty="0"/>
              <a:t> </a:t>
            </a:r>
            <a:r>
              <a:rPr lang="fr-FR" dirty="0" err="1" smtClean="0"/>
              <a:t>scambiati</a:t>
            </a:r>
            <a:r>
              <a:rPr lang="fr-FR" dirty="0" smtClean="0"/>
              <a:t> è più alto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sviluppati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in via di </a:t>
            </a:r>
            <a:r>
              <a:rPr lang="fr-FR" dirty="0" err="1" smtClean="0"/>
              <a:t>sviluppo</a:t>
            </a:r>
            <a:r>
              <a:rPr lang="fr-FR" dirty="0" smtClean="0"/>
              <a:t> (</a:t>
            </a:r>
            <a:r>
              <a:rPr lang="fr-FR" dirty="0" err="1" smtClean="0"/>
              <a:t>costa</a:t>
            </a:r>
            <a:r>
              <a:rPr lang="fr-FR" dirty="0" smtClean="0"/>
              <a:t> </a:t>
            </a:r>
            <a:r>
              <a:rPr lang="fr-FR" dirty="0" err="1" smtClean="0"/>
              <a:t>meno</a:t>
            </a:r>
            <a:r>
              <a:rPr lang="fr-FR" dirty="0" smtClean="0"/>
              <a:t> </a:t>
            </a:r>
            <a:r>
              <a:rPr lang="fr-FR" dirty="0" err="1" smtClean="0"/>
              <a:t>tagliarsi</a:t>
            </a:r>
            <a:r>
              <a:rPr lang="fr-FR" dirty="0" smtClean="0"/>
              <a:t> i  capelli in </a:t>
            </a:r>
            <a:r>
              <a:rPr lang="fr-FR" dirty="0" err="1" smtClean="0"/>
              <a:t>Africa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negli</a:t>
            </a:r>
            <a:r>
              <a:rPr lang="fr-FR" dirty="0" smtClean="0"/>
              <a:t> USA)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240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7) L’indice dei </a:t>
            </a:r>
            <a:r>
              <a:rPr lang="fr-FR" dirty="0" err="1" smtClean="0"/>
              <a:t>prezzi</a:t>
            </a:r>
            <a:r>
              <a:rPr lang="fr-FR" dirty="0" smtClean="0"/>
              <a:t> </a:t>
            </a:r>
            <a:r>
              <a:rPr lang="fr-FR" dirty="0" err="1" smtClean="0"/>
              <a:t>comprende</a:t>
            </a:r>
            <a:r>
              <a:rPr lang="fr-FR" dirty="0" smtClean="0"/>
              <a:t> </a:t>
            </a:r>
            <a:r>
              <a:rPr lang="fr-FR" dirty="0" err="1" smtClean="0"/>
              <a:t>sia</a:t>
            </a:r>
            <a:r>
              <a:rPr lang="fr-FR" dirty="0" smtClean="0"/>
              <a:t> i </a:t>
            </a:r>
            <a:r>
              <a:rPr lang="fr-FR" dirty="0" err="1" smtClean="0"/>
              <a:t>beni</a:t>
            </a:r>
            <a:r>
              <a:rPr lang="fr-FR" dirty="0" smtClean="0"/>
              <a:t> </a:t>
            </a:r>
            <a:r>
              <a:rPr lang="fr-FR" dirty="0" err="1" smtClean="0"/>
              <a:t>scambiati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i </a:t>
            </a:r>
            <a:r>
              <a:rPr lang="fr-FR" dirty="0" err="1" smtClean="0"/>
              <a:t>beni</a:t>
            </a:r>
            <a:r>
              <a:rPr lang="fr-FR" dirty="0" smtClean="0"/>
              <a:t> non </a:t>
            </a:r>
            <a:r>
              <a:rPr lang="fr-FR" dirty="0" err="1" smtClean="0"/>
              <a:t>scambiati</a:t>
            </a:r>
            <a:endParaRPr lang="fr-FR" dirty="0" smtClean="0"/>
          </a:p>
          <a:p>
            <a:pPr algn="just"/>
            <a:r>
              <a:rPr lang="fr-FR" dirty="0" smtClean="0"/>
              <a:t>8) I </a:t>
            </a:r>
            <a:r>
              <a:rPr lang="fr-FR" dirty="0" err="1" smtClean="0"/>
              <a:t>prezzi</a:t>
            </a:r>
            <a:r>
              <a:rPr lang="fr-FR" dirty="0" smtClean="0"/>
              <a:t> dei </a:t>
            </a:r>
            <a:r>
              <a:rPr lang="fr-FR" dirty="0" err="1"/>
              <a:t>beni</a:t>
            </a:r>
            <a:r>
              <a:rPr lang="fr-FR" dirty="0"/>
              <a:t> non </a:t>
            </a:r>
            <a:r>
              <a:rPr lang="fr-FR" dirty="0" err="1" smtClean="0"/>
              <a:t>scambiati</a:t>
            </a:r>
            <a:r>
              <a:rPr lang="fr-FR" dirty="0" smtClean="0"/>
              <a:t> sono </a:t>
            </a:r>
            <a:r>
              <a:rPr lang="fr-FR" dirty="0" err="1" smtClean="0"/>
              <a:t>relativamente</a:t>
            </a:r>
            <a:r>
              <a:rPr lang="fr-FR" dirty="0" smtClean="0"/>
              <a:t> più </a:t>
            </a:r>
            <a:r>
              <a:rPr lang="fr-FR" dirty="0" err="1" smtClean="0"/>
              <a:t>elevati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sviluppati</a:t>
            </a:r>
            <a:endParaRPr lang="fr-FR" dirty="0" smtClean="0"/>
          </a:p>
          <a:p>
            <a:pPr algn="just"/>
            <a:r>
              <a:rPr lang="fr-FR" dirty="0" smtClean="0"/>
              <a:t>9) </a:t>
            </a:r>
            <a:r>
              <a:rPr lang="fr-FR" dirty="0" err="1" smtClean="0"/>
              <a:t>Allora</a:t>
            </a:r>
            <a:r>
              <a:rPr lang="fr-FR" dirty="0" smtClean="0"/>
              <a:t> i </a:t>
            </a:r>
            <a:r>
              <a:rPr lang="fr-FR" dirty="0" err="1" smtClean="0"/>
              <a:t>tassi</a:t>
            </a:r>
            <a:r>
              <a:rPr lang="fr-FR" dirty="0" smtClean="0"/>
              <a:t> di </a:t>
            </a:r>
            <a:r>
              <a:rPr lang="fr-FR" dirty="0" err="1" smtClean="0"/>
              <a:t>cambio</a:t>
            </a:r>
            <a:r>
              <a:rPr lang="fr-FR" dirty="0" smtClean="0"/>
              <a:t> sono </a:t>
            </a:r>
            <a:r>
              <a:rPr lang="fr-FR" dirty="0" err="1" smtClean="0"/>
              <a:t>sopravalutati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</a:t>
            </a:r>
            <a:r>
              <a:rPr lang="fr-FR" dirty="0" err="1" smtClean="0"/>
              <a:t>sviluppati</a:t>
            </a:r>
            <a:r>
              <a:rPr lang="fr-FR" dirty="0" smtClean="0"/>
              <a:t>  e </a:t>
            </a:r>
            <a:r>
              <a:rPr lang="fr-FR" dirty="0" err="1" smtClean="0"/>
              <a:t>sottovalutati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paesi</a:t>
            </a:r>
            <a:r>
              <a:rPr lang="fr-FR" dirty="0" smtClean="0"/>
              <a:t> in via di </a:t>
            </a:r>
            <a:r>
              <a:rPr lang="fr-FR" dirty="0" err="1" smtClean="0"/>
              <a:t>sviluppo</a:t>
            </a:r>
            <a:r>
              <a:rPr lang="fr-FR" dirty="0" smtClean="0"/>
              <a:t>, con </a:t>
            </a:r>
            <a:r>
              <a:rPr lang="fr-FR" dirty="0" err="1" smtClean="0"/>
              <a:t>differenze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si </a:t>
            </a:r>
            <a:r>
              <a:rPr lang="fr-FR" dirty="0" err="1" smtClean="0"/>
              <a:t>accrescono</a:t>
            </a:r>
            <a:r>
              <a:rPr lang="fr-FR" dirty="0" smtClean="0"/>
              <a:t> col </a:t>
            </a:r>
            <a:r>
              <a:rPr lang="fr-FR" dirty="0" err="1" smtClean="0"/>
              <a:t>crescere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differenza</a:t>
            </a:r>
            <a:r>
              <a:rPr lang="fr-FR" dirty="0" smtClean="0"/>
              <a:t> </a:t>
            </a:r>
            <a:r>
              <a:rPr lang="fr-FR" dirty="0" err="1" smtClean="0"/>
              <a:t>nei</a:t>
            </a:r>
            <a:r>
              <a:rPr lang="fr-FR" dirty="0" smtClean="0"/>
              <a:t> </a:t>
            </a:r>
            <a:r>
              <a:rPr lang="fr-FR" dirty="0" err="1" smtClean="0"/>
              <a:t>livelli</a:t>
            </a:r>
            <a:r>
              <a:rPr lang="fr-FR" dirty="0" smtClean="0"/>
              <a:t> di </a:t>
            </a:r>
            <a:r>
              <a:rPr lang="fr-FR" dirty="0" err="1" smtClean="0"/>
              <a:t>sviluppo</a:t>
            </a:r>
            <a:r>
              <a:rPr lang="fr-FR" dirty="0" smtClean="0"/>
              <a:t> </a:t>
            </a:r>
          </a:p>
          <a:p>
            <a:pPr algn="just"/>
            <a:r>
              <a:rPr lang="fr-FR" dirty="0" smtClean="0"/>
              <a:t>La PPP </a:t>
            </a:r>
            <a:r>
              <a:rPr lang="fr-FR" dirty="0" err="1" smtClean="0"/>
              <a:t>relativa</a:t>
            </a:r>
            <a:r>
              <a:rPr lang="fr-FR" dirty="0" smtClean="0"/>
              <a:t> è pure non </a:t>
            </a:r>
            <a:r>
              <a:rPr lang="fr-FR" dirty="0" err="1" smtClean="0"/>
              <a:t>verificata</a:t>
            </a:r>
            <a:r>
              <a:rPr lang="fr-FR" dirty="0" smtClean="0"/>
              <a:t> se vi è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riduzione</a:t>
            </a:r>
            <a:r>
              <a:rPr lang="fr-FR" dirty="0" smtClean="0"/>
              <a:t> dei </a:t>
            </a:r>
            <a:r>
              <a:rPr lang="fr-FR" dirty="0" err="1" smtClean="0"/>
              <a:t>redditi</a:t>
            </a:r>
            <a:r>
              <a:rPr lang="fr-FR" dirty="0" smtClean="0"/>
              <a:t> da </a:t>
            </a:r>
            <a:r>
              <a:rPr lang="fr-FR" dirty="0" err="1" smtClean="0"/>
              <a:t>investimenti</a:t>
            </a:r>
            <a:r>
              <a:rPr lang="fr-FR" dirty="0" smtClean="0"/>
              <a:t> </a:t>
            </a:r>
            <a:r>
              <a:rPr lang="fr-FR" dirty="0" err="1" smtClean="0"/>
              <a:t>all’estero</a:t>
            </a:r>
            <a:r>
              <a:rPr lang="fr-FR" dirty="0" smtClean="0"/>
              <a:t> </a:t>
            </a:r>
            <a:r>
              <a:rPr lang="fr-FR" dirty="0" err="1" smtClean="0"/>
              <a:t>che</a:t>
            </a:r>
            <a:r>
              <a:rPr lang="fr-FR" dirty="0" smtClean="0"/>
              <a:t> </a:t>
            </a:r>
            <a:r>
              <a:rPr lang="fr-FR" dirty="0" err="1" smtClean="0"/>
              <a:t>crea</a:t>
            </a:r>
            <a:r>
              <a:rPr lang="fr-FR" dirty="0" smtClean="0"/>
              <a:t> un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nella</a:t>
            </a:r>
            <a:r>
              <a:rPr lang="fr-FR" dirty="0" smtClean="0"/>
              <a:t> </a:t>
            </a:r>
            <a:r>
              <a:rPr lang="fr-FR" dirty="0" err="1" smtClean="0"/>
              <a:t>Bilancia</a:t>
            </a:r>
            <a:r>
              <a:rPr lang="fr-FR" dirty="0" smtClean="0"/>
              <a:t> dei </a:t>
            </a:r>
            <a:r>
              <a:rPr lang="fr-FR" dirty="0" err="1" smtClean="0"/>
              <a:t>pagamenti</a:t>
            </a:r>
            <a:r>
              <a:rPr lang="fr-FR" dirty="0" smtClean="0"/>
              <a:t> e </a:t>
            </a:r>
            <a:r>
              <a:rPr lang="fr-FR" dirty="0" err="1" smtClean="0"/>
              <a:t>quindi</a:t>
            </a:r>
            <a:r>
              <a:rPr lang="fr-FR" dirty="0" smtClean="0"/>
              <a:t> un </a:t>
            </a:r>
            <a:r>
              <a:rPr lang="fr-FR" dirty="0" err="1" smtClean="0"/>
              <a:t>deprezzamento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valuta</a:t>
            </a:r>
            <a:r>
              <a:rPr lang="fr-FR" dirty="0" smtClean="0"/>
              <a:t> </a:t>
            </a:r>
            <a:r>
              <a:rPr lang="fr-FR" dirty="0" err="1" smtClean="0"/>
              <a:t>nazionale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800-013B-4073-86BC-920B6C2050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573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5185</Words>
  <Application>Microsoft Office PowerPoint</Application>
  <PresentationFormat>Affichage à l'écran (4:3)</PresentationFormat>
  <Paragraphs>310</Paragraphs>
  <Slides>55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CAPITOLO 3  LA DETERMINAZIONE DEL TASSO DI CAMBIO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Francesco Magris</dc:creator>
  <cp:lastModifiedBy>Francesco Magris</cp:lastModifiedBy>
  <cp:revision>116</cp:revision>
  <dcterms:created xsi:type="dcterms:W3CDTF">2019-10-11T07:02:02Z</dcterms:created>
  <dcterms:modified xsi:type="dcterms:W3CDTF">2019-10-20T19:02:29Z</dcterms:modified>
</cp:coreProperties>
</file>