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3" r:id="rId17"/>
    <p:sldId id="274" r:id="rId18"/>
    <p:sldId id="275" r:id="rId19"/>
    <p:sldId id="276" r:id="rId20"/>
    <p:sldId id="270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9CEE8-77F1-48D4-8333-1E85BEF9ECEA}" type="datetimeFigureOut">
              <a:rPr lang="fr-FR" smtClean="0"/>
              <a:t>20/10/2019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63C20-A43F-47BF-AE46-09D73DEBB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6173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FD54-02DB-4C57-8177-9FDA501722B8}" type="datetime1">
              <a:rPr lang="fr-FR" smtClean="0"/>
              <a:t>20/10/2019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809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6D3E-FE15-4FD6-A468-83A6E30346CF}" type="datetime1">
              <a:rPr lang="fr-FR" smtClean="0"/>
              <a:t>20/10/2019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03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805E1-52B4-4FE3-AE9A-D75A74A4936A}" type="datetime1">
              <a:rPr lang="fr-FR" smtClean="0"/>
              <a:t>20/10/2019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466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4B1E-66A9-4FAB-966D-7AB0CF7777CF}" type="datetime1">
              <a:rPr lang="fr-FR" smtClean="0"/>
              <a:t>20/10/2019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363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87CA0-F184-475A-AEA1-EC88B2827A2A}" type="datetime1">
              <a:rPr lang="fr-FR" smtClean="0"/>
              <a:t>20/10/2019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74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41AF-2436-4AA4-82F0-38220A2AA4D4}" type="datetime1">
              <a:rPr lang="fr-FR" smtClean="0"/>
              <a:t>20/10/2019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47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2071-CE97-4CD1-A2E0-9F34481FF0BA}" type="datetime1">
              <a:rPr lang="fr-FR" smtClean="0"/>
              <a:t>20/10/2019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334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2D90-7D42-4211-B4D6-ECB278421A27}" type="datetime1">
              <a:rPr lang="fr-FR" smtClean="0"/>
              <a:t>20/10/2019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4854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60F76-BB71-4883-BFC7-84153F1E9C8E}" type="datetime1">
              <a:rPr lang="fr-FR" smtClean="0"/>
              <a:t>20/10/2019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7150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B7A0-947A-4017-8062-B6A0F46CF0F4}" type="datetime1">
              <a:rPr lang="fr-FR" smtClean="0"/>
              <a:t>20/10/2019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4261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017C-B65F-4811-ADD1-304544CE206D}" type="datetime1">
              <a:rPr lang="fr-FR" smtClean="0"/>
              <a:t>20/10/2019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89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0F9B6-EE18-4EA0-A428-01BFEEED2C25}" type="datetime1">
              <a:rPr lang="fr-FR" smtClean="0"/>
              <a:t>20/10/2019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C73C0-AE10-43DE-AD27-814A5C3A4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87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CAPITOLO 4</a:t>
            </a:r>
            <a:br>
              <a:rPr lang="fr-FR" dirty="0" smtClean="0"/>
            </a:br>
            <a:r>
              <a:rPr lang="fr-FR" dirty="0" smtClean="0"/>
              <a:t>IL MECCANISMO DI AGGIUSTAMENTO ATTRAVERSO I PREZZI CON TASSI DI CAMBIO FISSI E FLESSIBILI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656784" cy="112968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626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algn="just"/>
                <a:r>
                  <a:rPr lang="fr-FR" b="1" dirty="0" smtClean="0"/>
                  <a:t>Derivazione </a:t>
                </a:r>
                <a:r>
                  <a:rPr lang="fr-FR" b="1" dirty="0" err="1" smtClean="0"/>
                  <a:t>della</a:t>
                </a:r>
                <a:r>
                  <a:rPr lang="fr-FR" b="1" dirty="0" smtClean="0"/>
                  <a:t> </a:t>
                </a:r>
                <a:r>
                  <a:rPr lang="fr-FR" b="1" dirty="0" err="1" smtClean="0"/>
                  <a:t>curva</a:t>
                </a:r>
                <a:r>
                  <a:rPr lang="fr-FR" b="1" dirty="0" smtClean="0"/>
                  <a:t> di </a:t>
                </a:r>
                <a:r>
                  <a:rPr lang="fr-FR" b="1" dirty="0" err="1" smtClean="0"/>
                  <a:t>offerta</a:t>
                </a:r>
                <a:r>
                  <a:rPr lang="fr-FR" b="1" dirty="0" smtClean="0"/>
                  <a:t> di </a:t>
                </a:r>
                <a:r>
                  <a:rPr lang="fr-FR" b="1" dirty="0" err="1" smtClean="0"/>
                  <a:t>valuta</a:t>
                </a:r>
                <a:r>
                  <a:rPr lang="fr-FR" b="1" dirty="0" smtClean="0"/>
                  <a:t> </a:t>
                </a:r>
                <a:r>
                  <a:rPr lang="fr-FR" b="1" dirty="0" err="1" smtClean="0"/>
                  <a:t>estera</a:t>
                </a:r>
                <a:endParaRPr lang="fr-FR" b="1" dirty="0" smtClean="0"/>
              </a:p>
              <a:p>
                <a:pPr algn="just"/>
                <a:r>
                  <a:rPr lang="fr-FR" dirty="0" smtClean="0"/>
                  <a:t>La </a:t>
                </a:r>
                <a:r>
                  <a:rPr lang="fr-FR" dirty="0" err="1" smtClean="0"/>
                  <a:t>domanda</a:t>
                </a:r>
                <a:r>
                  <a:rPr lang="fr-FR" dirty="0" smtClean="0"/>
                  <a:t> di </a:t>
                </a:r>
                <a:r>
                  <a:rPr lang="fr-FR" dirty="0" err="1" smtClean="0"/>
                  <a:t>esportazioni</a:t>
                </a:r>
                <a:r>
                  <a:rPr lang="fr-FR" dirty="0"/>
                  <a:t> </a:t>
                </a:r>
                <a:r>
                  <a:rPr lang="fr-FR" dirty="0" smtClean="0"/>
                  <a:t>USA in euro da parte </a:t>
                </a:r>
                <a:r>
                  <a:rPr lang="fr-FR" dirty="0" err="1" smtClean="0"/>
                  <a:t>degli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europei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fr-FR" dirty="0" smtClean="0"/>
                  <a:t> è </a:t>
                </a:r>
                <a:r>
                  <a:rPr lang="fr-FR" dirty="0" err="1" smtClean="0"/>
                  <a:t>una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funzione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decrescente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del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prezzo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fr-FR" dirty="0" smtClean="0"/>
                  <a:t> delle merci </a:t>
                </a:r>
                <a:r>
                  <a:rPr lang="fr-FR" dirty="0" err="1" smtClean="0"/>
                  <a:t>americane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espresse</a:t>
                </a:r>
                <a:r>
                  <a:rPr lang="fr-FR" dirty="0" smtClean="0"/>
                  <a:t> in euro per </a:t>
                </a:r>
                <a:r>
                  <a:rPr lang="fr-FR" dirty="0" smtClean="0"/>
                  <a:t>un </a:t>
                </a:r>
                <a:r>
                  <a:rPr lang="fr-FR" dirty="0" err="1" smtClean="0"/>
                  <a:t>dato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tasso</a:t>
                </a:r>
                <a:r>
                  <a:rPr lang="fr-FR" dirty="0" smtClean="0"/>
                  <a:t> di </a:t>
                </a:r>
                <a:r>
                  <a:rPr lang="fr-FR" dirty="0" err="1" smtClean="0"/>
                  <a:t>cambio</a:t>
                </a:r>
                <a:r>
                  <a:rPr lang="fr-FR" dirty="0" smtClean="0"/>
                  <a:t>. </a:t>
                </a:r>
                <a:r>
                  <a:rPr lang="fr-FR" dirty="0" err="1" smtClean="0"/>
                  <a:t>Invece</a:t>
                </a:r>
                <a:r>
                  <a:rPr lang="fr-FR" dirty="0" smtClean="0"/>
                  <a:t> l’</a:t>
                </a:r>
                <a:r>
                  <a:rPr lang="fr-FR" dirty="0" err="1" smtClean="0"/>
                  <a:t>offerta</a:t>
                </a:r>
                <a:r>
                  <a:rPr lang="fr-FR" dirty="0" smtClean="0"/>
                  <a:t> americana di </a:t>
                </a:r>
                <a:r>
                  <a:rPr lang="fr-FR" dirty="0" err="1" smtClean="0"/>
                  <a:t>esportazioni</a:t>
                </a:r>
                <a:r>
                  <a:rPr lang="fr-FR" dirty="0" smtClean="0"/>
                  <a:t> verso </a:t>
                </a:r>
                <a:r>
                  <a:rPr lang="fr-FR" dirty="0" smtClean="0"/>
                  <a:t>l’Europa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fr-FR" dirty="0" smtClean="0"/>
                  <a:t> </a:t>
                </a:r>
                <a:r>
                  <a:rPr lang="fr-FR" dirty="0" smtClean="0"/>
                  <a:t>in eur</a:t>
                </a:r>
                <a:r>
                  <a:rPr lang="fr-FR" dirty="0" smtClean="0"/>
                  <a:t>o </a:t>
                </a:r>
                <a:r>
                  <a:rPr lang="fr-FR" dirty="0" smtClean="0"/>
                  <a:t>è </a:t>
                </a:r>
                <a:r>
                  <a:rPr lang="fr-FR" dirty="0" err="1" smtClean="0"/>
                  <a:t>una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funzione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crescente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del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prezzo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fr-FR" dirty="0" smtClean="0"/>
                  <a:t>. L’</a:t>
                </a:r>
                <a:r>
                  <a:rPr lang="fr-FR" dirty="0" err="1" smtClean="0"/>
                  <a:t>equilibrio</a:t>
                </a:r>
                <a:r>
                  <a:rPr lang="fr-FR" dirty="0" smtClean="0"/>
                  <a:t> è il </a:t>
                </a:r>
                <a:r>
                  <a:rPr lang="fr-FR" dirty="0" err="1" smtClean="0"/>
                  <a:t>punto</a:t>
                </a:r>
                <a:r>
                  <a:rPr lang="fr-FR" dirty="0" smtClean="0"/>
                  <a:t> B con il </a:t>
                </a:r>
                <a:r>
                  <a:rPr lang="fr-FR" dirty="0" err="1" smtClean="0"/>
                  <a:t>prezzo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𝑋</m:t>
                        </m:r>
                        <m:r>
                          <a:rPr lang="fr-FR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fr-FR" dirty="0" smtClean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617" r="-170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7899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19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FR" smtClean="0"/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1547664" y="5517232"/>
            <a:ext cx="61926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V="1">
            <a:off x="1547664" y="1988840"/>
            <a:ext cx="0" cy="3528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6300193" y="558924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Miliardi</a:t>
            </a:r>
            <a:r>
              <a:rPr lang="fr-FR" dirty="0" smtClean="0"/>
              <a:t> di euro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oneTexte 22"/>
              <p:cNvSpPr txBox="1"/>
              <p:nvPr/>
            </p:nvSpPr>
            <p:spPr>
              <a:xfrm>
                <a:off x="971600" y="1988840"/>
                <a:ext cx="7325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fr-FR" b="0" i="1" smtClean="0">
                              <a:latin typeface="Cambria Math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3" name="ZoneText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988840"/>
                <a:ext cx="73257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onnecteur droit 23"/>
          <p:cNvCxnSpPr/>
          <p:nvPr/>
        </p:nvCxnSpPr>
        <p:spPr>
          <a:xfrm>
            <a:off x="2195736" y="2564904"/>
            <a:ext cx="5184576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555776" y="1988840"/>
            <a:ext cx="4608513" cy="266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ZoneTexte 26"/>
              <p:cNvSpPr txBox="1"/>
              <p:nvPr/>
            </p:nvSpPr>
            <p:spPr>
              <a:xfrm>
                <a:off x="6876256" y="1988840"/>
                <a:ext cx="6222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/>
                            </a:rPr>
                            <m:t>𝑆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′</m:t>
                          </m:r>
                        </m:e>
                        <m:sub>
                          <m:r>
                            <a:rPr lang="fr-FR" b="0" i="1" smtClean="0">
                              <a:latin typeface="Cambria Math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7" name="ZoneText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1988840"/>
                <a:ext cx="622259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ZoneTexte 27"/>
              <p:cNvSpPr txBox="1"/>
              <p:nvPr/>
            </p:nvSpPr>
            <p:spPr>
              <a:xfrm>
                <a:off x="7380312" y="4653136"/>
                <a:ext cx="5089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fr-FR" b="0" i="1" smtClean="0">
                              <a:latin typeface="Cambria Math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8" name="ZoneText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312" y="4653136"/>
                <a:ext cx="50892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ZoneTexte 29"/>
          <p:cNvSpPr txBox="1"/>
          <p:nvPr/>
        </p:nvSpPr>
        <p:spPr>
          <a:xfrm>
            <a:off x="3347864" y="29969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ZoneTexte 31"/>
              <p:cNvSpPr txBox="1"/>
              <p:nvPr/>
            </p:nvSpPr>
            <p:spPr>
              <a:xfrm rot="10800000" flipV="1">
                <a:off x="755576" y="3016357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fr-FR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2" name="ZoneText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755576" y="3016357"/>
                <a:ext cx="792088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Connecteur droit 34"/>
          <p:cNvCxnSpPr/>
          <p:nvPr/>
        </p:nvCxnSpPr>
        <p:spPr>
          <a:xfrm flipV="1">
            <a:off x="2195736" y="1772816"/>
            <a:ext cx="3600400" cy="2090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ZoneTexte 35"/>
              <p:cNvSpPr txBox="1"/>
              <p:nvPr/>
            </p:nvSpPr>
            <p:spPr>
              <a:xfrm>
                <a:off x="5796136" y="1600200"/>
                <a:ext cx="7593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fr-FR" b="0" i="1" smtClean="0">
                              <a:latin typeface="Cambria Math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6" name="ZoneText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600200"/>
                <a:ext cx="75931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ZoneTexte 36"/>
          <p:cNvSpPr txBox="1"/>
          <p:nvPr/>
        </p:nvSpPr>
        <p:spPr>
          <a:xfrm>
            <a:off x="4355976" y="3432481"/>
            <a:ext cx="51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ZoneTexte 37"/>
              <p:cNvSpPr txBox="1"/>
              <p:nvPr/>
            </p:nvSpPr>
            <p:spPr>
              <a:xfrm>
                <a:off x="457200" y="3681028"/>
                <a:ext cx="12684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fr-FR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8" name="ZoneText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681028"/>
                <a:ext cx="126848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Espace réservé du numéro de diapositive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783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algn="just"/>
                <a:r>
                  <a:rPr lang="fr-FR" dirty="0" smtClean="0"/>
                  <a:t>Se il </a:t>
                </a:r>
                <a:r>
                  <a:rPr lang="fr-FR" dirty="0" err="1" smtClean="0"/>
                  <a:t>dollaro</a:t>
                </a:r>
                <a:r>
                  <a:rPr lang="fr-FR" dirty="0" smtClean="0"/>
                  <a:t> si </a:t>
                </a:r>
                <a:r>
                  <a:rPr lang="fr-FR" dirty="0" err="1" smtClean="0"/>
                  <a:t>deprezza</a:t>
                </a:r>
                <a:r>
                  <a:rPr lang="fr-FR" dirty="0" smtClean="0"/>
                  <a:t> o si </a:t>
                </a:r>
                <a:r>
                  <a:rPr lang="fr-FR" dirty="0" err="1" smtClean="0"/>
                  <a:t>svaluta</a:t>
                </a:r>
                <a:r>
                  <a:rPr lang="fr-FR" dirty="0" smtClean="0"/>
                  <a:t>, </a:t>
                </a:r>
                <a:r>
                  <a:rPr lang="fr-FR" dirty="0" err="1" smtClean="0"/>
                  <a:t>allora</a:t>
                </a:r>
                <a:r>
                  <a:rPr lang="fr-FR" dirty="0" smtClean="0"/>
                  <a:t> la </a:t>
                </a:r>
                <a:r>
                  <a:rPr lang="fr-FR" dirty="0" err="1" smtClean="0"/>
                  <a:t>domanda</a:t>
                </a:r>
                <a:r>
                  <a:rPr lang="fr-FR" dirty="0" smtClean="0"/>
                  <a:t> di </a:t>
                </a:r>
                <a:r>
                  <a:rPr lang="fr-FR" dirty="0" err="1" smtClean="0"/>
                  <a:t>esportazioni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americane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espresse</a:t>
                </a:r>
                <a:r>
                  <a:rPr lang="fr-FR" dirty="0" smtClean="0"/>
                  <a:t>  in euro non varia. </a:t>
                </a:r>
                <a:r>
                  <a:rPr lang="fr-FR" dirty="0" err="1" smtClean="0"/>
                  <a:t>Ricordiamo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infatti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che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fr-FR" dirty="0" smtClean="0"/>
                  <a:t> è </a:t>
                </a:r>
                <a:r>
                  <a:rPr lang="fr-FR" dirty="0" err="1" smtClean="0"/>
                  <a:t>espresso</a:t>
                </a:r>
                <a:r>
                  <a:rPr lang="fr-FR" dirty="0" smtClean="0"/>
                  <a:t> in euro e </a:t>
                </a:r>
                <a:r>
                  <a:rPr lang="fr-FR" dirty="0" err="1" smtClean="0"/>
                  <a:t>quindi</a:t>
                </a:r>
                <a:r>
                  <a:rPr lang="fr-FR" dirty="0" smtClean="0"/>
                  <a:t> incorpora  il </a:t>
                </a:r>
                <a:r>
                  <a:rPr lang="fr-FR" dirty="0" err="1" smtClean="0"/>
                  <a:t>tasso</a:t>
                </a:r>
                <a:r>
                  <a:rPr lang="fr-FR" dirty="0" smtClean="0"/>
                  <a:t> di </a:t>
                </a:r>
                <a:r>
                  <a:rPr lang="fr-FR" dirty="0" err="1" smtClean="0"/>
                  <a:t>cambio</a:t>
                </a:r>
                <a:r>
                  <a:rPr lang="fr-FR" dirty="0" smtClean="0"/>
                  <a:t>. </a:t>
                </a:r>
                <a:r>
                  <a:rPr lang="fr-FR" dirty="0" err="1" smtClean="0"/>
                  <a:t>Invece</a:t>
                </a:r>
                <a:r>
                  <a:rPr lang="fr-FR" dirty="0" smtClean="0"/>
                  <a:t> l’</a:t>
                </a:r>
                <a:r>
                  <a:rPr lang="fr-FR" dirty="0" err="1" smtClean="0"/>
                  <a:t>offerta</a:t>
                </a:r>
                <a:r>
                  <a:rPr lang="fr-FR" dirty="0" smtClean="0"/>
                  <a:t> di </a:t>
                </a:r>
                <a:r>
                  <a:rPr lang="fr-FR" dirty="0" err="1" smtClean="0"/>
                  <a:t>esportazioni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degli</a:t>
                </a:r>
                <a:r>
                  <a:rPr lang="fr-FR" dirty="0" smtClean="0"/>
                  <a:t> USA si </a:t>
                </a:r>
                <a:r>
                  <a:rPr lang="fr-FR" dirty="0" err="1" smtClean="0"/>
                  <a:t>sposta</a:t>
                </a:r>
                <a:r>
                  <a:rPr lang="fr-FR" dirty="0" smtClean="0"/>
                  <a:t> verso il </a:t>
                </a:r>
                <a:r>
                  <a:rPr lang="fr-FR" dirty="0" err="1" smtClean="0"/>
                  <a:t>basso</a:t>
                </a:r>
                <a:r>
                  <a:rPr lang="fr-FR" dirty="0" smtClean="0"/>
                  <a:t>. Per  </a:t>
                </a:r>
                <a:r>
                  <a:rPr lang="fr-FR" dirty="0" err="1" smtClean="0"/>
                  <a:t>ogni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livello</a:t>
                </a:r>
                <a:r>
                  <a:rPr lang="fr-FR" dirty="0" smtClean="0"/>
                  <a:t> di </a:t>
                </a:r>
                <a:r>
                  <a:rPr lang="fr-FR" dirty="0" err="1" smtClean="0"/>
                  <a:t>prezzo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fr-FR" dirty="0" smtClean="0"/>
                  <a:t> </a:t>
                </a:r>
                <a:r>
                  <a:rPr lang="fr-FR" dirty="0" err="1" smtClean="0"/>
                  <a:t>espresso</a:t>
                </a:r>
                <a:r>
                  <a:rPr lang="fr-FR" dirty="0" smtClean="0"/>
                  <a:t> in euro, </a:t>
                </a:r>
                <a:r>
                  <a:rPr lang="fr-FR" dirty="0" err="1" smtClean="0"/>
                  <a:t>infatti</a:t>
                </a:r>
                <a:r>
                  <a:rPr lang="fr-FR" dirty="0" smtClean="0"/>
                  <a:t>, in </a:t>
                </a:r>
                <a:r>
                  <a:rPr lang="fr-FR" dirty="0" err="1" smtClean="0"/>
                  <a:t>seguito</a:t>
                </a:r>
                <a:r>
                  <a:rPr lang="fr-FR" dirty="0" smtClean="0"/>
                  <a:t> al </a:t>
                </a:r>
                <a:r>
                  <a:rPr lang="fr-FR" dirty="0" err="1" smtClean="0"/>
                  <a:t>deprezzamento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corrisponderà</a:t>
                </a:r>
                <a:r>
                  <a:rPr lang="fr-FR" dirty="0" smtClean="0"/>
                  <a:t> un </a:t>
                </a:r>
                <a:r>
                  <a:rPr lang="fr-FR" dirty="0" err="1" smtClean="0"/>
                  <a:t>aumento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del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prezzo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domestico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espresso</a:t>
                </a:r>
                <a:r>
                  <a:rPr lang="fr-FR" dirty="0" smtClean="0"/>
                  <a:t> in </a:t>
                </a:r>
                <a:r>
                  <a:rPr lang="fr-FR" dirty="0" err="1" smtClean="0"/>
                  <a:t>dollari</a:t>
                </a:r>
                <a:r>
                  <a:rPr lang="fr-FR" dirty="0" smtClean="0"/>
                  <a:t> e </a:t>
                </a:r>
                <a:r>
                  <a:rPr lang="fr-FR" dirty="0" err="1" smtClean="0"/>
                  <a:t>quindi</a:t>
                </a:r>
                <a:r>
                  <a:rPr lang="fr-FR" dirty="0" smtClean="0"/>
                  <a:t> l’</a:t>
                </a:r>
                <a:r>
                  <a:rPr lang="fr-FR" dirty="0" err="1" smtClean="0"/>
                  <a:t>offerta</a:t>
                </a:r>
                <a:r>
                  <a:rPr lang="fr-FR" dirty="0" smtClean="0"/>
                  <a:t> di </a:t>
                </a:r>
                <a:r>
                  <a:rPr lang="fr-FR" dirty="0" err="1" smtClean="0"/>
                  <a:t>esportazioni</a:t>
                </a:r>
                <a:r>
                  <a:rPr lang="fr-FR" dirty="0" smtClean="0"/>
                  <a:t> USA </a:t>
                </a:r>
                <a:r>
                  <a:rPr lang="fr-FR" dirty="0" err="1" smtClean="0"/>
                  <a:t>aumenterà</a:t>
                </a:r>
                <a:r>
                  <a:rPr lang="fr-FR" dirty="0" smtClean="0"/>
                  <a:t>. Il </a:t>
                </a:r>
                <a:r>
                  <a:rPr lang="fr-FR" dirty="0" err="1" smtClean="0"/>
                  <a:t>nuovo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equilibrio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sarà</a:t>
                </a:r>
                <a:r>
                  <a:rPr lang="fr-FR" dirty="0" smtClean="0"/>
                  <a:t>  </a:t>
                </a:r>
                <a:r>
                  <a:rPr lang="fr-FR" dirty="0" err="1" smtClean="0"/>
                  <a:t>dunque</a:t>
                </a:r>
                <a:r>
                  <a:rPr lang="fr-FR" dirty="0" smtClean="0"/>
                  <a:t> E </a:t>
                </a:r>
                <a:r>
                  <a:rPr lang="fr-FR" dirty="0" err="1" smtClean="0"/>
                  <a:t>e</a:t>
                </a:r>
                <a:r>
                  <a:rPr lang="fr-FR" dirty="0" smtClean="0"/>
                  <a:t> il </a:t>
                </a:r>
                <a:r>
                  <a:rPr lang="fr-FR" dirty="0" err="1" smtClean="0"/>
                  <a:t>nuovo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prezzo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𝑋</m:t>
                        </m:r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3504" r="-170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878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Anche qui </a:t>
            </a:r>
            <a:r>
              <a:rPr lang="fr-FR" dirty="0" smtClean="0"/>
              <a:t>la </a:t>
            </a:r>
            <a:r>
              <a:rPr lang="fr-FR" dirty="0" err="1" smtClean="0"/>
              <a:t>variazione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prezzo</a:t>
            </a:r>
            <a:r>
              <a:rPr lang="fr-FR" dirty="0" smtClean="0"/>
              <a:t> di </a:t>
            </a:r>
            <a:r>
              <a:rPr lang="fr-FR" dirty="0" err="1" smtClean="0"/>
              <a:t>equilibrio</a:t>
            </a:r>
            <a:r>
              <a:rPr lang="fr-FR" dirty="0" smtClean="0"/>
              <a:t> </a:t>
            </a:r>
            <a:r>
              <a:rPr lang="fr-FR" dirty="0" err="1" smtClean="0"/>
              <a:t>dipende</a:t>
            </a:r>
            <a:r>
              <a:rPr lang="fr-FR" dirty="0" smtClean="0"/>
              <a:t> dalle </a:t>
            </a:r>
            <a:r>
              <a:rPr lang="fr-FR" dirty="0" err="1" smtClean="0"/>
              <a:t>pendenze</a:t>
            </a:r>
            <a:r>
              <a:rPr lang="fr-FR" dirty="0" smtClean="0"/>
              <a:t> delle due </a:t>
            </a:r>
            <a:r>
              <a:rPr lang="fr-FR" dirty="0" err="1" smtClean="0"/>
              <a:t>curve</a:t>
            </a:r>
            <a:r>
              <a:rPr lang="fr-FR" dirty="0" smtClean="0"/>
              <a:t> </a:t>
            </a:r>
            <a:r>
              <a:rPr lang="fr-FR" dirty="0" err="1" smtClean="0"/>
              <a:t>ossia</a:t>
            </a:r>
            <a:r>
              <a:rPr lang="fr-FR" dirty="0" smtClean="0"/>
              <a:t> dalla </a:t>
            </a:r>
            <a:r>
              <a:rPr lang="fr-FR" dirty="0" err="1" smtClean="0"/>
              <a:t>loro</a:t>
            </a:r>
            <a:r>
              <a:rPr lang="fr-FR" dirty="0" smtClean="0"/>
              <a:t> </a:t>
            </a:r>
            <a:r>
              <a:rPr lang="fr-FR" dirty="0" err="1" smtClean="0"/>
              <a:t>elasticità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005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algn="just"/>
                <a:r>
                  <a:rPr lang="fr-FR" dirty="0" smtClean="0"/>
                  <a:t>Consideriamo </a:t>
                </a:r>
                <a:r>
                  <a:rPr lang="fr-FR" dirty="0" err="1" smtClean="0"/>
                  <a:t>ora</a:t>
                </a:r>
                <a:r>
                  <a:rPr lang="fr-FR" dirty="0" smtClean="0"/>
                  <a:t> la </a:t>
                </a:r>
                <a:r>
                  <a:rPr lang="fr-FR" dirty="0" err="1" smtClean="0"/>
                  <a:t>domanda</a:t>
                </a:r>
                <a:r>
                  <a:rPr lang="fr-FR" dirty="0" smtClean="0"/>
                  <a:t> di </a:t>
                </a:r>
                <a:r>
                  <a:rPr lang="fr-FR" dirty="0" err="1" smtClean="0"/>
                  <a:t>importazioni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espresse</a:t>
                </a:r>
                <a:r>
                  <a:rPr lang="fr-FR" dirty="0" smtClean="0"/>
                  <a:t> in euro da parte </a:t>
                </a:r>
                <a:r>
                  <a:rPr lang="fr-FR" dirty="0" err="1" smtClean="0"/>
                  <a:t>degli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americani</a:t>
                </a:r>
                <a:r>
                  <a:rPr lang="fr-FR" dirty="0" smtClean="0"/>
                  <a:t>. Se il </a:t>
                </a:r>
                <a:r>
                  <a:rPr lang="fr-FR" dirty="0" err="1" smtClean="0"/>
                  <a:t>dollaro</a:t>
                </a:r>
                <a:r>
                  <a:rPr lang="fr-FR" dirty="0" smtClean="0"/>
                  <a:t> si </a:t>
                </a:r>
                <a:r>
                  <a:rPr lang="fr-FR" dirty="0" err="1" smtClean="0"/>
                  <a:t>deprezza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gli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americani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chiedono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meno</a:t>
                </a:r>
                <a:r>
                  <a:rPr lang="fr-FR" dirty="0" smtClean="0"/>
                  <a:t> merci </a:t>
                </a:r>
                <a:r>
                  <a:rPr lang="fr-FR" dirty="0" err="1" smtClean="0"/>
                  <a:t>europee</a:t>
                </a:r>
                <a:r>
                  <a:rPr lang="fr-FR" dirty="0" smtClean="0"/>
                  <a:t>. Ma  per  </a:t>
                </a:r>
                <a:r>
                  <a:rPr lang="fr-FR" dirty="0" err="1" smtClean="0"/>
                  <a:t>ognuna</a:t>
                </a:r>
                <a:r>
                  <a:rPr lang="fr-FR" dirty="0" smtClean="0"/>
                  <a:t> di </a:t>
                </a:r>
                <a:r>
                  <a:rPr lang="fr-FR" dirty="0" err="1" smtClean="0"/>
                  <a:t>loro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devono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cambiare</a:t>
                </a:r>
                <a:r>
                  <a:rPr lang="fr-FR" dirty="0" smtClean="0"/>
                  <a:t> più </a:t>
                </a:r>
                <a:r>
                  <a:rPr lang="fr-FR" dirty="0" err="1" smtClean="0"/>
                  <a:t>dollari</a:t>
                </a:r>
                <a:r>
                  <a:rPr lang="fr-FR" dirty="0" smtClean="0"/>
                  <a:t>. </a:t>
                </a:r>
                <a:r>
                  <a:rPr lang="fr-FR" dirty="0" err="1" smtClean="0"/>
                  <a:t>Tuttavia</a:t>
                </a:r>
                <a:r>
                  <a:rPr lang="fr-FR" dirty="0" smtClean="0"/>
                  <a:t> il </a:t>
                </a:r>
                <a:r>
                  <a:rPr lang="fr-FR" dirty="0" err="1" smtClean="0"/>
                  <a:t>valore</a:t>
                </a:r>
                <a:r>
                  <a:rPr lang="fr-FR" dirty="0" smtClean="0"/>
                  <a:t> delle </a:t>
                </a:r>
                <a:r>
                  <a:rPr lang="fr-FR" dirty="0" err="1" smtClean="0"/>
                  <a:t>importazioni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domandate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espresse</a:t>
                </a:r>
                <a:r>
                  <a:rPr lang="fr-FR" dirty="0" smtClean="0"/>
                  <a:t> in euro </a:t>
                </a:r>
                <a:r>
                  <a:rPr lang="fr-FR" dirty="0" err="1" smtClean="0"/>
                  <a:t>diminuisice</a:t>
                </a:r>
                <a:r>
                  <a:rPr lang="fr-FR" dirty="0" smtClean="0"/>
                  <a:t>, il </a:t>
                </a:r>
                <a:r>
                  <a:rPr lang="fr-FR" dirty="0" err="1" smtClean="0"/>
                  <a:t>che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conduce</a:t>
                </a:r>
                <a:r>
                  <a:rPr lang="fr-FR" dirty="0" smtClean="0"/>
                  <a:t> ad </a:t>
                </a:r>
                <a:r>
                  <a:rPr lang="fr-FR" dirty="0" err="1" smtClean="0"/>
                  <a:t>una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domanda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m:rPr>
                            <m:nor/>
                          </m:rPr>
                          <a:rPr lang="fr-FR" dirty="0"/>
                          <m:t>€</m:t>
                        </m:r>
                      </m:sub>
                    </m:sSub>
                  </m:oMath>
                </a14:m>
                <a:r>
                  <a:rPr lang="fr-FR" dirty="0" smtClean="0"/>
                  <a:t> di euro  </a:t>
                </a:r>
                <a:r>
                  <a:rPr lang="fr-FR" dirty="0" err="1" smtClean="0"/>
                  <a:t>inclinata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negativamente</a:t>
                </a:r>
                <a:endParaRPr lang="fr-FR" dirty="0" smtClean="0"/>
              </a:p>
              <a:p>
                <a:pPr algn="just"/>
                <a:r>
                  <a:rPr lang="fr-FR" dirty="0" err="1" smtClean="0"/>
                  <a:t>Invece</a:t>
                </a:r>
                <a:r>
                  <a:rPr lang="fr-FR" dirty="0" smtClean="0"/>
                  <a:t>, in </a:t>
                </a:r>
                <a:r>
                  <a:rPr lang="fr-FR" dirty="0" err="1" smtClean="0"/>
                  <a:t>seguito</a:t>
                </a:r>
                <a:r>
                  <a:rPr lang="fr-FR" dirty="0" smtClean="0"/>
                  <a:t> ad un </a:t>
                </a:r>
                <a:r>
                  <a:rPr lang="fr-FR" dirty="0" err="1" smtClean="0"/>
                  <a:t>deprezzamento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del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dollaro</a:t>
                </a:r>
                <a:r>
                  <a:rPr lang="fr-FR" dirty="0" smtClean="0"/>
                  <a:t>, </a:t>
                </a:r>
                <a:r>
                  <a:rPr lang="fr-FR" dirty="0" err="1" smtClean="0"/>
                  <a:t>gli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europei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domandano</a:t>
                </a:r>
                <a:r>
                  <a:rPr lang="fr-FR" dirty="0" smtClean="0"/>
                  <a:t> più merci USA e </a:t>
                </a:r>
                <a:r>
                  <a:rPr lang="fr-FR" dirty="0" err="1" smtClean="0"/>
                  <a:t>quindi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domandano</a:t>
                </a:r>
                <a:r>
                  <a:rPr lang="fr-FR" dirty="0" smtClean="0"/>
                  <a:t> più </a:t>
                </a:r>
                <a:r>
                  <a:rPr lang="fr-FR" dirty="0" err="1" smtClean="0"/>
                  <a:t>dollari</a:t>
                </a:r>
                <a:r>
                  <a:rPr lang="fr-FR" dirty="0" smtClean="0"/>
                  <a:t> (i </a:t>
                </a:r>
                <a:r>
                  <a:rPr lang="fr-FR" dirty="0" err="1" smtClean="0"/>
                  <a:t>prezzi</a:t>
                </a:r>
                <a:r>
                  <a:rPr lang="fr-FR" dirty="0" smtClean="0"/>
                  <a:t> non sono </a:t>
                </a:r>
                <a:r>
                  <a:rPr lang="fr-FR" dirty="0" err="1" smtClean="0"/>
                  <a:t>variati</a:t>
                </a:r>
                <a:r>
                  <a:rPr lang="fr-FR" dirty="0" smtClean="0"/>
                  <a:t>). Ma per </a:t>
                </a:r>
                <a:r>
                  <a:rPr lang="fr-FR" dirty="0" err="1" smtClean="0"/>
                  <a:t>ogni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dollaro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ora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hanno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bisogno</a:t>
                </a:r>
                <a:r>
                  <a:rPr lang="fr-FR" dirty="0" smtClean="0"/>
                  <a:t> di </a:t>
                </a:r>
                <a:r>
                  <a:rPr lang="fr-FR" dirty="0" err="1" smtClean="0"/>
                  <a:t>cambiare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meno</a:t>
                </a:r>
                <a:r>
                  <a:rPr lang="fr-FR" dirty="0" smtClean="0"/>
                  <a:t> euro. </a:t>
                </a:r>
                <a:r>
                  <a:rPr lang="fr-FR" dirty="0" err="1" smtClean="0"/>
                  <a:t>Quindi</a:t>
                </a:r>
                <a:r>
                  <a:rPr lang="fr-FR" dirty="0" smtClean="0"/>
                  <a:t> l’</a:t>
                </a:r>
                <a:r>
                  <a:rPr lang="fr-FR" dirty="0" err="1" smtClean="0"/>
                  <a:t>offerta</a:t>
                </a:r>
                <a:r>
                  <a:rPr lang="fr-FR" dirty="0" smtClean="0"/>
                  <a:t> di euro in </a:t>
                </a:r>
                <a:r>
                  <a:rPr lang="fr-FR" dirty="0" err="1" smtClean="0"/>
                  <a:t>seguito</a:t>
                </a:r>
                <a:r>
                  <a:rPr lang="fr-FR" dirty="0" smtClean="0"/>
                  <a:t> al </a:t>
                </a:r>
                <a:r>
                  <a:rPr lang="fr-FR" dirty="0" err="1" smtClean="0"/>
                  <a:t>deprezzamento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del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dollaro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può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sia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aumentare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che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diminuire</a:t>
                </a:r>
                <a:r>
                  <a:rPr lang="fr-FR" dirty="0" smtClean="0"/>
                  <a:t>, </a:t>
                </a:r>
                <a:r>
                  <a:rPr lang="fr-FR" dirty="0" err="1" smtClean="0"/>
                  <a:t>ossia</a:t>
                </a:r>
                <a:r>
                  <a:rPr lang="fr-FR" dirty="0" smtClean="0"/>
                  <a:t> la </a:t>
                </a:r>
                <a:r>
                  <a:rPr lang="fr-FR" dirty="0" err="1" smtClean="0"/>
                  <a:t>curva</a:t>
                </a:r>
                <a:r>
                  <a:rPr lang="fr-FR" dirty="0" smtClean="0"/>
                  <a:t> di </a:t>
                </a:r>
                <a:r>
                  <a:rPr lang="fr-FR" dirty="0" err="1" smtClean="0"/>
                  <a:t>offerta</a:t>
                </a:r>
                <a:r>
                  <a:rPr lang="fr-FR" dirty="0" smtClean="0"/>
                  <a:t> di euro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m:rPr>
                            <m:nor/>
                          </m:rPr>
                          <a:rPr lang="fr-FR" dirty="0"/>
                          <m:t>€</m:t>
                        </m:r>
                      </m:sub>
                    </m:sSub>
                  </m:oMath>
                </a14:m>
                <a:r>
                  <a:rPr lang="fr-FR" dirty="0" smtClean="0"/>
                  <a:t> </a:t>
                </a:r>
                <a:r>
                  <a:rPr lang="fr-FR" dirty="0" smtClean="0"/>
                  <a:t>può essere </a:t>
                </a:r>
                <a:r>
                  <a:rPr lang="fr-FR" dirty="0" err="1" smtClean="0"/>
                  <a:t>inclinata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sia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positivamente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sia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negativamente</a:t>
                </a:r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5" t="-2156" r="-9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410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fr-FR" dirty="0" smtClean="0"/>
                  <a:t>Vediamo più in </a:t>
                </a:r>
                <a:r>
                  <a:rPr lang="fr-FR" dirty="0" err="1" smtClean="0"/>
                  <a:t>dettaglio</a:t>
                </a:r>
                <a:r>
                  <a:rPr lang="fr-FR" dirty="0" smtClean="0"/>
                  <a:t>. </a:t>
                </a:r>
                <a:r>
                  <a:rPr lang="fr-FR" dirty="0" err="1" smtClean="0"/>
                  <a:t>Sia</a:t>
                </a:r>
                <a:r>
                  <a:rPr lang="fr-FR" dirty="0" smtClean="0"/>
                  <a:t> M(R) la </a:t>
                </a:r>
                <a:r>
                  <a:rPr lang="fr-FR" dirty="0" err="1" smtClean="0"/>
                  <a:t>domanda</a:t>
                </a:r>
                <a:r>
                  <a:rPr lang="fr-FR" dirty="0" smtClean="0"/>
                  <a:t> di </a:t>
                </a:r>
                <a:r>
                  <a:rPr lang="fr-FR" dirty="0" err="1" smtClean="0"/>
                  <a:t>quantità</a:t>
                </a:r>
                <a:r>
                  <a:rPr lang="fr-FR" dirty="0" smtClean="0"/>
                  <a:t> </a:t>
                </a:r>
                <a:r>
                  <a:rPr lang="fr-FR" dirty="0" smtClean="0"/>
                  <a:t>di </a:t>
                </a:r>
                <a:r>
                  <a:rPr lang="fr-FR" dirty="0" smtClean="0"/>
                  <a:t>merci </a:t>
                </a:r>
                <a:r>
                  <a:rPr lang="fr-FR" dirty="0" err="1" smtClean="0"/>
                  <a:t>che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gli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americani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desiderano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importare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dall’Europa</a:t>
                </a:r>
                <a:r>
                  <a:rPr lang="fr-FR" dirty="0" smtClean="0"/>
                  <a:t>. In euro </a:t>
                </a:r>
                <a:r>
                  <a:rPr lang="fr-FR" dirty="0" err="1" smtClean="0"/>
                  <a:t>questo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equivale</a:t>
                </a:r>
                <a:r>
                  <a:rPr lang="fr-FR" dirty="0" smtClean="0"/>
                  <a:t> a </a:t>
                </a:r>
                <a:r>
                  <a:rPr lang="fr-FR" dirty="0" err="1" smtClean="0"/>
                  <a:t>una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domanda</a:t>
                </a:r>
                <a:endParaRPr lang="fr-FR" dirty="0" smtClean="0"/>
              </a:p>
              <a:p>
                <a:pPr algn="just"/>
                <a:r>
                  <a:rPr lang="fr-FR" dirty="0" smtClean="0"/>
                  <a:t>                       </a:t>
                </a:r>
                <a:r>
                  <a:rPr lang="fr-FR" dirty="0" smtClean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m:rPr>
                            <m:nor/>
                          </m:rPr>
                          <a:rPr lang="fr-FR" dirty="0"/>
                          <m:t>€</m:t>
                        </m:r>
                      </m:sub>
                    </m:sSub>
                    <m:r>
                      <a:rPr lang="fr-FR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=</m:t>
                        </m:r>
                        <m:r>
                          <a:rPr lang="fr-FR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m:rPr>
                            <m:nor/>
                          </m:rPr>
                          <a:rPr lang="fr-FR" dirty="0"/>
                          <m:t>€</m:t>
                        </m:r>
                      </m:sub>
                    </m:sSub>
                  </m:oMath>
                </a14:m>
                <a:r>
                  <a:rPr lang="fr-FR" dirty="0" smtClean="0"/>
                  <a:t>M(R) </a:t>
                </a:r>
              </a:p>
              <a:p>
                <a:pPr algn="just"/>
                <a:r>
                  <a:rPr lang="fr-FR" dirty="0" err="1" smtClean="0"/>
                  <a:t>Poiché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m:rPr>
                            <m:nor/>
                          </m:rPr>
                          <a:rPr lang="fr-FR" dirty="0"/>
                          <m:t>€</m:t>
                        </m:r>
                      </m:sub>
                    </m:sSub>
                  </m:oMath>
                </a14:m>
                <a:r>
                  <a:rPr lang="fr-FR" dirty="0" smtClean="0"/>
                  <a:t> non varia e M(R) è </a:t>
                </a:r>
                <a:r>
                  <a:rPr lang="fr-FR" dirty="0" err="1" smtClean="0"/>
                  <a:t>una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funzione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decrescente</a:t>
                </a:r>
                <a:r>
                  <a:rPr lang="fr-FR" dirty="0" smtClean="0"/>
                  <a:t> in R </a:t>
                </a:r>
                <a:r>
                  <a:rPr lang="fr-FR" dirty="0" err="1" smtClean="0"/>
                  <a:t>abbiamo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che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m:rPr>
                            <m:nor/>
                          </m:rPr>
                          <a:rPr lang="fr-FR" dirty="0"/>
                          <m:t>€</m:t>
                        </m:r>
                      </m:sub>
                    </m:sSub>
                  </m:oMath>
                </a14:m>
                <a:r>
                  <a:rPr lang="fr-FR" dirty="0" smtClean="0"/>
                  <a:t> è pure lei </a:t>
                </a:r>
                <a:r>
                  <a:rPr lang="fr-FR" dirty="0" err="1" smtClean="0"/>
                  <a:t>una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funzione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decrescente</a:t>
                </a:r>
                <a:r>
                  <a:rPr lang="fr-FR" dirty="0" smtClean="0"/>
                  <a:t> in R</a:t>
                </a:r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8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771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fr-FR" dirty="0" smtClean="0"/>
                  <a:t>Sia </a:t>
                </a:r>
                <a:r>
                  <a:rPr lang="fr-FR" dirty="0" err="1" smtClean="0"/>
                  <a:t>invece</a:t>
                </a:r>
                <a:r>
                  <a:rPr lang="fr-FR" dirty="0" smtClean="0"/>
                  <a:t> X(R) la </a:t>
                </a:r>
                <a:r>
                  <a:rPr lang="fr-FR" dirty="0" err="1" smtClean="0"/>
                  <a:t>domanda</a:t>
                </a:r>
                <a:r>
                  <a:rPr lang="fr-FR" dirty="0" smtClean="0"/>
                  <a:t> di </a:t>
                </a:r>
                <a:r>
                  <a:rPr lang="fr-FR" dirty="0" err="1" smtClean="0"/>
                  <a:t>quantità</a:t>
                </a:r>
                <a:r>
                  <a:rPr lang="fr-FR" dirty="0" smtClean="0"/>
                  <a:t> di  merci </a:t>
                </a:r>
                <a:r>
                  <a:rPr lang="fr-FR" dirty="0" err="1" smtClean="0"/>
                  <a:t>che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gli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europei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desiderano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importare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dagli</a:t>
                </a:r>
                <a:r>
                  <a:rPr lang="fr-FR" dirty="0" smtClean="0"/>
                  <a:t> USA. In euro </a:t>
                </a:r>
                <a:r>
                  <a:rPr lang="fr-FR" dirty="0" err="1" smtClean="0"/>
                  <a:t>questo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equivale</a:t>
                </a:r>
                <a:r>
                  <a:rPr lang="fr-FR" dirty="0" smtClean="0"/>
                  <a:t> a </a:t>
                </a:r>
                <a:r>
                  <a:rPr lang="fr-FR" dirty="0" err="1" smtClean="0"/>
                  <a:t>una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offerta</a:t>
                </a:r>
                <a:r>
                  <a:rPr lang="fr-FR" dirty="0" smtClean="0"/>
                  <a:t> di </a:t>
                </a:r>
                <a:r>
                  <a:rPr lang="fr-FR" dirty="0" smtClean="0"/>
                  <a:t>euro</a:t>
                </a:r>
                <a:endParaRPr lang="fr-FR" dirty="0" smtClean="0"/>
              </a:p>
              <a:p>
                <a:pPr algn="just"/>
                <a:r>
                  <a:rPr lang="fr-FR" dirty="0" smtClean="0"/>
                  <a:t>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m:rPr>
                            <m:nor/>
                          </m:rPr>
                          <a:rPr lang="fr-FR" dirty="0"/>
                          <m:t>€</m:t>
                        </m:r>
                      </m:sub>
                    </m:sSub>
                    <m:r>
                      <a:rPr lang="fr-F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</a:rPr>
                          <m:t>𝑅</m:t>
                        </m:r>
                      </m:den>
                    </m:f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$</m:t>
                        </m:r>
                      </m:sub>
                    </m:sSub>
                    <m:r>
                      <m:rPr>
                        <m:sty m:val="p"/>
                      </m:rPr>
                      <a:rPr lang="fr-FR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fr-FR" dirty="0" smtClean="0"/>
                  <a:t>(R) </a:t>
                </a:r>
              </a:p>
              <a:p>
                <a:pPr algn="just"/>
                <a:r>
                  <a:rPr lang="fr-FR" dirty="0" err="1" smtClean="0"/>
                  <a:t>Poiché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$</m:t>
                        </m:r>
                      </m:sub>
                    </m:sSub>
                  </m:oMath>
                </a14:m>
                <a:r>
                  <a:rPr lang="fr-FR" dirty="0" smtClean="0"/>
                  <a:t> non varia e X(R) è </a:t>
                </a:r>
                <a:r>
                  <a:rPr lang="fr-FR" dirty="0" err="1" smtClean="0"/>
                  <a:t>una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funzione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crescente</a:t>
                </a:r>
                <a:r>
                  <a:rPr lang="fr-FR" dirty="0" smtClean="0"/>
                  <a:t> in R </a:t>
                </a:r>
                <a:r>
                  <a:rPr lang="fr-FR" dirty="0" err="1" smtClean="0"/>
                  <a:t>abbiamo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che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m:rPr>
                            <m:nor/>
                          </m:rPr>
                          <a:rPr lang="fr-FR" dirty="0"/>
                          <m:t>€</m:t>
                        </m:r>
                      </m:sub>
                    </m:sSub>
                  </m:oMath>
                </a14:m>
                <a:r>
                  <a:rPr lang="fr-FR" dirty="0" smtClean="0"/>
                  <a:t> può essere </a:t>
                </a:r>
                <a:r>
                  <a:rPr lang="fr-FR" dirty="0" err="1" smtClean="0"/>
                  <a:t>sia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una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funzione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crescente</a:t>
                </a:r>
                <a:r>
                  <a:rPr lang="fr-FR" dirty="0" smtClean="0"/>
                  <a:t> in R </a:t>
                </a:r>
                <a:r>
                  <a:rPr lang="fr-FR" dirty="0" err="1" smtClean="0"/>
                  <a:t>che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decrecente</a:t>
                </a:r>
                <a:endParaRPr lang="fr-FR" dirty="0"/>
              </a:p>
              <a:p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852" b="-26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199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 err="1" smtClean="0"/>
              <a:t>Supponiamo</a:t>
            </a:r>
            <a:r>
              <a:rPr lang="fr-FR" dirty="0" smtClean="0"/>
              <a:t>, come </a:t>
            </a:r>
            <a:r>
              <a:rPr lang="fr-FR" dirty="0" err="1" smtClean="0"/>
              <a:t>abbiamo</a:t>
            </a:r>
            <a:r>
              <a:rPr lang="fr-FR" dirty="0" smtClean="0"/>
              <a:t> </a:t>
            </a:r>
            <a:r>
              <a:rPr lang="fr-FR" dirty="0" err="1" smtClean="0"/>
              <a:t>visto</a:t>
            </a:r>
            <a:r>
              <a:rPr lang="fr-FR" dirty="0" smtClean="0"/>
              <a:t> in </a:t>
            </a:r>
            <a:r>
              <a:rPr lang="fr-FR" dirty="0" err="1" smtClean="0"/>
              <a:t>precedenza</a:t>
            </a:r>
            <a:r>
              <a:rPr lang="fr-FR" dirty="0" smtClean="0"/>
              <a:t>, </a:t>
            </a:r>
            <a:r>
              <a:rPr lang="fr-FR" dirty="0" err="1" smtClean="0"/>
              <a:t>che</a:t>
            </a:r>
            <a:r>
              <a:rPr lang="fr-FR" dirty="0" smtClean="0"/>
              <a:t> se vi è un </a:t>
            </a:r>
            <a:r>
              <a:rPr lang="fr-FR" dirty="0" err="1" smtClean="0"/>
              <a:t>eccesso</a:t>
            </a:r>
            <a:r>
              <a:rPr lang="fr-FR" dirty="0" smtClean="0"/>
              <a:t> di </a:t>
            </a:r>
            <a:r>
              <a:rPr lang="fr-FR" dirty="0" err="1" smtClean="0"/>
              <a:t>domanda</a:t>
            </a:r>
            <a:r>
              <a:rPr lang="fr-FR" dirty="0" smtClean="0"/>
              <a:t> di euro il </a:t>
            </a:r>
            <a:r>
              <a:rPr lang="fr-FR" dirty="0" err="1" smtClean="0"/>
              <a:t>dollaro</a:t>
            </a:r>
            <a:r>
              <a:rPr lang="fr-FR" dirty="0"/>
              <a:t> </a:t>
            </a:r>
            <a:r>
              <a:rPr lang="fr-FR" dirty="0" smtClean="0"/>
              <a:t>si </a:t>
            </a:r>
            <a:r>
              <a:rPr lang="fr-FR" dirty="0" err="1" smtClean="0"/>
              <a:t>deprezza</a:t>
            </a:r>
            <a:r>
              <a:rPr lang="fr-FR" dirty="0" smtClean="0"/>
              <a:t> (</a:t>
            </a:r>
            <a:r>
              <a:rPr lang="fr-FR" dirty="0" err="1" smtClean="0"/>
              <a:t>ossia</a:t>
            </a:r>
            <a:r>
              <a:rPr lang="fr-FR" dirty="0" smtClean="0"/>
              <a:t> R </a:t>
            </a:r>
            <a:r>
              <a:rPr lang="fr-FR" dirty="0" err="1" smtClean="0"/>
              <a:t>aumenta</a:t>
            </a:r>
            <a:r>
              <a:rPr lang="fr-FR" dirty="0" smtClean="0"/>
              <a:t>) </a:t>
            </a:r>
            <a:r>
              <a:rPr lang="fr-FR" dirty="0" err="1" smtClean="0"/>
              <a:t>mentre</a:t>
            </a:r>
            <a:r>
              <a:rPr lang="fr-FR" dirty="0" smtClean="0"/>
              <a:t> se vi è un </a:t>
            </a:r>
            <a:r>
              <a:rPr lang="fr-FR" dirty="0" err="1" smtClean="0"/>
              <a:t>eccesso</a:t>
            </a:r>
            <a:r>
              <a:rPr lang="fr-FR" dirty="0" smtClean="0"/>
              <a:t> di </a:t>
            </a:r>
            <a:r>
              <a:rPr lang="fr-FR" dirty="0" err="1" smtClean="0"/>
              <a:t>offerta</a:t>
            </a:r>
            <a:r>
              <a:rPr lang="fr-FR" dirty="0" smtClean="0"/>
              <a:t> di euro il </a:t>
            </a:r>
            <a:r>
              <a:rPr lang="fr-FR" dirty="0" err="1" smtClean="0"/>
              <a:t>dollaro</a:t>
            </a:r>
            <a:r>
              <a:rPr lang="fr-FR" dirty="0" smtClean="0"/>
              <a:t> si </a:t>
            </a:r>
            <a:r>
              <a:rPr lang="fr-FR" dirty="0" err="1" smtClean="0"/>
              <a:t>apprezza</a:t>
            </a:r>
            <a:r>
              <a:rPr lang="fr-FR" dirty="0" smtClean="0"/>
              <a:t> (R </a:t>
            </a:r>
            <a:r>
              <a:rPr lang="fr-FR" dirty="0" err="1" smtClean="0"/>
              <a:t>diminuisce</a:t>
            </a:r>
            <a:r>
              <a:rPr lang="fr-FR" dirty="0" smtClean="0"/>
              <a:t>). Ci </a:t>
            </a:r>
            <a:r>
              <a:rPr lang="fr-FR" dirty="0" err="1" smtClean="0"/>
              <a:t>chiediamo</a:t>
            </a:r>
            <a:r>
              <a:rPr lang="fr-FR" dirty="0" smtClean="0"/>
              <a:t> </a:t>
            </a:r>
            <a:r>
              <a:rPr lang="fr-FR" dirty="0" err="1" smtClean="0"/>
              <a:t>ora</a:t>
            </a:r>
            <a:r>
              <a:rPr lang="fr-FR" dirty="0" smtClean="0"/>
              <a:t> se tale </a:t>
            </a:r>
            <a:r>
              <a:rPr lang="fr-FR" dirty="0" err="1" smtClean="0"/>
              <a:t>meccansimo</a:t>
            </a:r>
            <a:r>
              <a:rPr lang="fr-FR" dirty="0" smtClean="0"/>
              <a:t> di </a:t>
            </a:r>
            <a:r>
              <a:rPr lang="fr-FR" dirty="0" err="1" smtClean="0"/>
              <a:t>aggiustamento</a:t>
            </a:r>
            <a:r>
              <a:rPr lang="fr-FR" dirty="0" smtClean="0"/>
              <a:t> </a:t>
            </a:r>
            <a:r>
              <a:rPr lang="fr-FR" dirty="0" err="1" smtClean="0"/>
              <a:t>conduca</a:t>
            </a:r>
            <a:r>
              <a:rPr lang="fr-FR" dirty="0" smtClean="0"/>
              <a:t> a </a:t>
            </a:r>
            <a:r>
              <a:rPr lang="fr-FR" dirty="0" err="1" smtClean="0"/>
              <a:t>ristabilire</a:t>
            </a:r>
            <a:r>
              <a:rPr lang="fr-FR" dirty="0" smtClean="0"/>
              <a:t> l’</a:t>
            </a:r>
            <a:r>
              <a:rPr lang="fr-FR" dirty="0" err="1" smtClean="0"/>
              <a:t>equilibrio</a:t>
            </a:r>
            <a:r>
              <a:rPr lang="fr-FR" dirty="0" smtClean="0"/>
              <a:t> fra </a:t>
            </a:r>
            <a:r>
              <a:rPr lang="fr-FR" dirty="0" err="1" smtClean="0"/>
              <a:t>domanda</a:t>
            </a:r>
            <a:r>
              <a:rPr lang="fr-FR" dirty="0" smtClean="0"/>
              <a:t> e </a:t>
            </a:r>
            <a:r>
              <a:rPr lang="fr-FR" dirty="0" err="1" smtClean="0"/>
              <a:t>offerta</a:t>
            </a:r>
            <a:r>
              <a:rPr lang="fr-FR" dirty="0" smtClean="0"/>
              <a:t>  di euro o se </a:t>
            </a:r>
            <a:r>
              <a:rPr lang="fr-FR" dirty="0" err="1" smtClean="0"/>
              <a:t>accentui</a:t>
            </a:r>
            <a:r>
              <a:rPr lang="fr-FR" dirty="0" smtClean="0"/>
              <a:t> la </a:t>
            </a:r>
            <a:r>
              <a:rPr lang="fr-FR" dirty="0" err="1" smtClean="0"/>
              <a:t>divergenza</a:t>
            </a:r>
            <a:endParaRPr lang="fr-FR" dirty="0" smtClean="0"/>
          </a:p>
          <a:p>
            <a:pPr algn="just"/>
            <a:r>
              <a:rPr lang="fr-FR" dirty="0" smtClean="0"/>
              <a:t>La </a:t>
            </a:r>
            <a:r>
              <a:rPr lang="fr-FR" dirty="0" err="1" smtClean="0"/>
              <a:t>risposta</a:t>
            </a:r>
            <a:r>
              <a:rPr lang="fr-FR" dirty="0" smtClean="0"/>
              <a:t> </a:t>
            </a:r>
            <a:r>
              <a:rPr lang="fr-FR" dirty="0" err="1" smtClean="0"/>
              <a:t>dipende</a:t>
            </a:r>
            <a:r>
              <a:rPr lang="fr-FR" dirty="0" smtClean="0"/>
              <a:t> dalla </a:t>
            </a:r>
            <a:r>
              <a:rPr lang="fr-FR" dirty="0" err="1" smtClean="0"/>
              <a:t>pendenza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curva</a:t>
            </a:r>
            <a:r>
              <a:rPr lang="fr-FR" dirty="0" smtClean="0"/>
              <a:t> di </a:t>
            </a:r>
            <a:r>
              <a:rPr lang="fr-FR" dirty="0" err="1" smtClean="0"/>
              <a:t>offerta</a:t>
            </a:r>
            <a:r>
              <a:rPr lang="fr-FR" dirty="0" smtClean="0"/>
              <a:t> di euro </a:t>
            </a:r>
            <a:r>
              <a:rPr lang="fr-FR" dirty="0" err="1" smtClean="0"/>
              <a:t>rispetto</a:t>
            </a:r>
            <a:r>
              <a:rPr lang="fr-FR" dirty="0" smtClean="0"/>
              <a:t> alla </a:t>
            </a:r>
            <a:r>
              <a:rPr lang="fr-FR" dirty="0" err="1" smtClean="0"/>
              <a:t>pendenza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curva</a:t>
            </a:r>
            <a:r>
              <a:rPr lang="fr-FR" dirty="0" smtClean="0"/>
              <a:t> di </a:t>
            </a:r>
            <a:r>
              <a:rPr lang="fr-FR" dirty="0" err="1" smtClean="0"/>
              <a:t>domanda</a:t>
            </a:r>
            <a:r>
              <a:rPr lang="fr-FR" dirty="0" smtClean="0"/>
              <a:t> di euro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610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1176" y="1900177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259632" y="5517232"/>
            <a:ext cx="61926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V="1">
            <a:off x="1259632" y="1916832"/>
            <a:ext cx="0" cy="360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123728" y="2348880"/>
            <a:ext cx="5184576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835696" y="1916832"/>
            <a:ext cx="5040560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/>
              <p:cNvSpPr txBox="1"/>
              <p:nvPr/>
            </p:nvSpPr>
            <p:spPr>
              <a:xfrm>
                <a:off x="7308304" y="4941168"/>
                <a:ext cx="524438" cy="3754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fr-FR" dirty="0"/>
                            <m:t>€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4941168"/>
                <a:ext cx="524438" cy="375487"/>
              </a:xfrm>
              <a:prstGeom prst="rect">
                <a:avLst/>
              </a:prstGeom>
              <a:blipFill rotWithShape="1"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/>
              <p:cNvSpPr txBox="1"/>
              <p:nvPr/>
            </p:nvSpPr>
            <p:spPr>
              <a:xfrm>
                <a:off x="7553467" y="1916832"/>
                <a:ext cx="485967" cy="3754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fr-FR" dirty="0"/>
                            <m:t>€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3467" y="1916832"/>
                <a:ext cx="485967" cy="375487"/>
              </a:xfrm>
              <a:prstGeom prst="rect">
                <a:avLst/>
              </a:prstGeom>
              <a:blipFill rotWithShape="1">
                <a:blip r:embed="rId3"/>
                <a:stretch>
                  <a:fillRect b="-967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ZoneTexte 13"/>
          <p:cNvSpPr txBox="1"/>
          <p:nvPr/>
        </p:nvSpPr>
        <p:spPr>
          <a:xfrm>
            <a:off x="683568" y="210149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6372200" y="5517232"/>
            <a:ext cx="2410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Miliardi</a:t>
            </a:r>
            <a:r>
              <a:rPr lang="fr-FR" dirty="0" smtClean="0"/>
              <a:t> di euro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/>
              <p:cNvSpPr txBox="1"/>
              <p:nvPr/>
            </p:nvSpPr>
            <p:spPr>
              <a:xfrm>
                <a:off x="467544" y="3320988"/>
                <a:ext cx="10302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fr-FR" b="0" i="1" smtClean="0">
                              <a:latin typeface="Cambria Math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320988"/>
                <a:ext cx="103028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necteur droit avec flèche 17"/>
          <p:cNvCxnSpPr/>
          <p:nvPr/>
        </p:nvCxnSpPr>
        <p:spPr>
          <a:xfrm flipV="1">
            <a:off x="4355976" y="3753036"/>
            <a:ext cx="0" cy="9721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4211960" y="2479529"/>
            <a:ext cx="0" cy="7611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4355976" y="3320988"/>
            <a:ext cx="58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</a:t>
            </a:r>
            <a:endParaRPr lang="fr-FR" dirty="0"/>
          </a:p>
        </p:txBody>
      </p:sp>
      <p:sp>
        <p:nvSpPr>
          <p:cNvPr id="24" name="Espace réservé du numéro de diapositive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4169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questo</a:t>
            </a:r>
            <a:r>
              <a:rPr lang="fr-FR" dirty="0" smtClean="0"/>
              <a:t> </a:t>
            </a:r>
            <a:r>
              <a:rPr lang="fr-FR" dirty="0" err="1" smtClean="0"/>
              <a:t>caso</a:t>
            </a:r>
            <a:r>
              <a:rPr lang="fr-FR" dirty="0" smtClean="0"/>
              <a:t>, l’</a:t>
            </a:r>
            <a:r>
              <a:rPr lang="fr-FR" dirty="0" err="1" smtClean="0"/>
              <a:t>equilibrio</a:t>
            </a:r>
            <a:r>
              <a:rPr lang="fr-FR" dirty="0" smtClean="0"/>
              <a:t> è stabile, </a:t>
            </a:r>
            <a:r>
              <a:rPr lang="fr-FR" dirty="0" err="1" smtClean="0"/>
              <a:t>ossia</a:t>
            </a:r>
            <a:r>
              <a:rPr lang="fr-FR" dirty="0" smtClean="0"/>
              <a:t> il </a:t>
            </a:r>
            <a:r>
              <a:rPr lang="fr-FR" dirty="0" err="1" smtClean="0"/>
              <a:t>processo</a:t>
            </a:r>
            <a:r>
              <a:rPr lang="fr-FR" dirty="0" smtClean="0"/>
              <a:t> di </a:t>
            </a:r>
            <a:r>
              <a:rPr lang="fr-FR" dirty="0" err="1" smtClean="0"/>
              <a:t>aggiustamento</a:t>
            </a:r>
            <a:r>
              <a:rPr lang="fr-FR" dirty="0" smtClean="0"/>
              <a:t> </a:t>
            </a:r>
            <a:r>
              <a:rPr lang="fr-FR" dirty="0" err="1" smtClean="0"/>
              <a:t>conduce</a:t>
            </a:r>
            <a:r>
              <a:rPr lang="fr-FR" dirty="0" smtClean="0"/>
              <a:t> a </a:t>
            </a:r>
            <a:r>
              <a:rPr lang="fr-FR" dirty="0" err="1" smtClean="0"/>
              <a:t>ristabilire</a:t>
            </a:r>
            <a:r>
              <a:rPr lang="fr-FR" dirty="0" smtClean="0"/>
              <a:t> l’</a:t>
            </a:r>
            <a:r>
              <a:rPr lang="fr-FR" dirty="0" err="1" smtClean="0"/>
              <a:t>uguaglianza</a:t>
            </a:r>
            <a:r>
              <a:rPr lang="fr-FR" dirty="0" smtClean="0"/>
              <a:t> fra </a:t>
            </a:r>
            <a:r>
              <a:rPr lang="fr-FR" dirty="0" err="1" smtClean="0"/>
              <a:t>domanda</a:t>
            </a:r>
            <a:r>
              <a:rPr lang="fr-FR" dirty="0" smtClean="0"/>
              <a:t> di euro e </a:t>
            </a:r>
            <a:r>
              <a:rPr lang="fr-FR" dirty="0" err="1" smtClean="0"/>
              <a:t>offerta</a:t>
            </a:r>
            <a:r>
              <a:rPr lang="fr-FR" dirty="0" smtClean="0"/>
              <a:t> </a:t>
            </a:r>
            <a:r>
              <a:rPr lang="fr-FR" dirty="0" smtClean="0"/>
              <a:t>di euro</a:t>
            </a:r>
          </a:p>
          <a:p>
            <a:pPr algn="just"/>
            <a:r>
              <a:rPr lang="fr-FR" dirty="0" err="1" smtClean="0"/>
              <a:t>Vediamo</a:t>
            </a:r>
            <a:r>
              <a:rPr lang="fr-FR" dirty="0" smtClean="0"/>
              <a:t> </a:t>
            </a:r>
            <a:r>
              <a:rPr lang="fr-FR" dirty="0" err="1" smtClean="0"/>
              <a:t>ora</a:t>
            </a:r>
            <a:r>
              <a:rPr lang="fr-FR" dirty="0" smtClean="0"/>
              <a:t> </a:t>
            </a:r>
            <a:r>
              <a:rPr lang="fr-FR" dirty="0" err="1" smtClean="0"/>
              <a:t>cosa</a:t>
            </a:r>
            <a:r>
              <a:rPr lang="fr-FR" dirty="0" smtClean="0"/>
              <a:t>  </a:t>
            </a:r>
            <a:r>
              <a:rPr lang="fr-FR" dirty="0" err="1" smtClean="0"/>
              <a:t>succede</a:t>
            </a:r>
            <a:r>
              <a:rPr lang="fr-FR" dirty="0" smtClean="0"/>
              <a:t>  se l’</a:t>
            </a:r>
            <a:r>
              <a:rPr lang="fr-FR" dirty="0" err="1" smtClean="0"/>
              <a:t>offerta</a:t>
            </a:r>
            <a:r>
              <a:rPr lang="fr-FR" dirty="0" smtClean="0"/>
              <a:t> di euro è </a:t>
            </a:r>
            <a:r>
              <a:rPr lang="fr-FR" dirty="0" err="1" smtClean="0"/>
              <a:t>inclinata</a:t>
            </a:r>
            <a:r>
              <a:rPr lang="fr-FR" dirty="0" smtClean="0"/>
              <a:t> </a:t>
            </a:r>
            <a:r>
              <a:rPr lang="fr-FR" dirty="0" err="1" smtClean="0"/>
              <a:t>negativamente</a:t>
            </a:r>
            <a:r>
              <a:rPr lang="fr-FR" dirty="0" smtClean="0"/>
              <a:t> ma con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pendenza</a:t>
            </a:r>
            <a:r>
              <a:rPr lang="fr-FR" dirty="0" smtClean="0"/>
              <a:t> </a:t>
            </a:r>
            <a:r>
              <a:rPr lang="fr-FR" dirty="0" err="1" smtClean="0"/>
              <a:t>superiore</a:t>
            </a:r>
            <a:r>
              <a:rPr lang="fr-FR" dirty="0" smtClean="0"/>
              <a:t> a </a:t>
            </a:r>
            <a:r>
              <a:rPr lang="fr-FR" dirty="0" err="1" smtClean="0"/>
              <a:t>quellla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domanda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001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dirty="0" smtClean="0"/>
              <a:t>Qui si </a:t>
            </a:r>
            <a:r>
              <a:rPr lang="fr-FR" dirty="0" err="1" smtClean="0"/>
              <a:t>tratta</a:t>
            </a:r>
            <a:r>
              <a:rPr lang="fr-FR" dirty="0" smtClean="0"/>
              <a:t> di </a:t>
            </a:r>
            <a:r>
              <a:rPr lang="fr-FR" dirty="0" err="1" smtClean="0"/>
              <a:t>esaminare</a:t>
            </a:r>
            <a:r>
              <a:rPr lang="fr-FR" dirty="0" smtClean="0"/>
              <a:t> </a:t>
            </a:r>
            <a:r>
              <a:rPr lang="fr-FR" dirty="0" smtClean="0"/>
              <a:t>come la </a:t>
            </a:r>
            <a:r>
              <a:rPr lang="fr-FR" dirty="0" err="1" smtClean="0"/>
              <a:t>bilancia</a:t>
            </a:r>
            <a:r>
              <a:rPr lang="fr-FR" dirty="0" smtClean="0"/>
              <a:t> delle partite </a:t>
            </a:r>
            <a:r>
              <a:rPr lang="fr-FR" dirty="0" err="1" smtClean="0"/>
              <a:t>correnti</a:t>
            </a:r>
            <a:r>
              <a:rPr lang="fr-FR" dirty="0" smtClean="0"/>
              <a:t> </a:t>
            </a:r>
            <a:r>
              <a:rPr lang="fr-FR" dirty="0" err="1" smtClean="0"/>
              <a:t>sia</a:t>
            </a:r>
            <a:r>
              <a:rPr lang="fr-FR" dirty="0" smtClean="0"/>
              <a:t> </a:t>
            </a:r>
            <a:r>
              <a:rPr lang="fr-FR" dirty="0" err="1" smtClean="0"/>
              <a:t>influenzata</a:t>
            </a:r>
            <a:r>
              <a:rPr lang="fr-FR" dirty="0" smtClean="0"/>
              <a:t> da </a:t>
            </a:r>
            <a:r>
              <a:rPr lang="fr-FR" dirty="0" err="1" smtClean="0"/>
              <a:t>variazioni</a:t>
            </a:r>
            <a:r>
              <a:rPr lang="fr-FR" dirty="0" smtClean="0"/>
              <a:t> dei </a:t>
            </a:r>
            <a:r>
              <a:rPr lang="fr-FR" dirty="0" err="1" smtClean="0"/>
              <a:t>prezzi</a:t>
            </a:r>
            <a:r>
              <a:rPr lang="fr-FR" dirty="0" smtClean="0"/>
              <a:t> in </a:t>
            </a:r>
            <a:r>
              <a:rPr lang="fr-FR" dirty="0" err="1" smtClean="0"/>
              <a:t>regime</a:t>
            </a:r>
            <a:r>
              <a:rPr lang="fr-FR" dirty="0" smtClean="0"/>
              <a:t> di </a:t>
            </a:r>
            <a:r>
              <a:rPr lang="fr-FR" dirty="0" err="1" smtClean="0"/>
              <a:t>cambi</a:t>
            </a:r>
            <a:r>
              <a:rPr lang="fr-FR" dirty="0" smtClean="0"/>
              <a:t> </a:t>
            </a:r>
            <a:r>
              <a:rPr lang="fr-FR" dirty="0" err="1" smtClean="0"/>
              <a:t>flessibili</a:t>
            </a:r>
            <a:r>
              <a:rPr lang="fr-FR" dirty="0" smtClean="0"/>
              <a:t> e </a:t>
            </a:r>
            <a:r>
              <a:rPr lang="fr-FR" dirty="0" err="1" smtClean="0"/>
              <a:t>fissi</a:t>
            </a:r>
            <a:endParaRPr lang="fr-FR" dirty="0" smtClean="0"/>
          </a:p>
          <a:p>
            <a:pPr algn="just"/>
            <a:r>
              <a:rPr lang="fr-FR" dirty="0" smtClean="0"/>
              <a:t>Non ci sono </a:t>
            </a:r>
            <a:r>
              <a:rPr lang="fr-FR" dirty="0" err="1" smtClean="0"/>
              <a:t>movimenti</a:t>
            </a:r>
            <a:r>
              <a:rPr lang="fr-FR" dirty="0" smtClean="0"/>
              <a:t> di capitale se non </a:t>
            </a:r>
            <a:r>
              <a:rPr lang="fr-FR" dirty="0" err="1" smtClean="0"/>
              <a:t>nella</a:t>
            </a:r>
            <a:r>
              <a:rPr lang="fr-FR" dirty="0" smtClean="0"/>
              <a:t> forma di </a:t>
            </a:r>
            <a:r>
              <a:rPr lang="fr-FR" dirty="0" err="1" smtClean="0"/>
              <a:t>quei</a:t>
            </a:r>
            <a:r>
              <a:rPr lang="fr-FR" dirty="0" smtClean="0"/>
              <a:t> </a:t>
            </a:r>
            <a:r>
              <a:rPr lang="fr-FR" dirty="0" err="1" smtClean="0"/>
              <a:t>flussi</a:t>
            </a:r>
            <a:r>
              <a:rPr lang="fr-FR" dirty="0" smtClean="0"/>
              <a:t> </a:t>
            </a:r>
            <a:r>
              <a:rPr lang="fr-FR" dirty="0" err="1" smtClean="0"/>
              <a:t>dovuti</a:t>
            </a:r>
            <a:r>
              <a:rPr lang="fr-FR" dirty="0" smtClean="0"/>
              <a:t> dalla </a:t>
            </a:r>
            <a:r>
              <a:rPr lang="fr-FR" dirty="0" err="1" smtClean="0"/>
              <a:t>necessità</a:t>
            </a:r>
            <a:r>
              <a:rPr lang="fr-FR" dirty="0" smtClean="0"/>
              <a:t> di </a:t>
            </a:r>
            <a:r>
              <a:rPr lang="fr-FR" dirty="0" err="1" smtClean="0"/>
              <a:t>compensare</a:t>
            </a:r>
            <a:r>
              <a:rPr lang="fr-FR" dirty="0" smtClean="0"/>
              <a:t> (</a:t>
            </a:r>
            <a:r>
              <a:rPr lang="fr-FR" dirty="0" err="1" smtClean="0"/>
              <a:t>finanziare</a:t>
            </a:r>
            <a:r>
              <a:rPr lang="fr-FR" dirty="0" smtClean="0"/>
              <a:t>) </a:t>
            </a:r>
            <a:r>
              <a:rPr lang="fr-FR" dirty="0" err="1" smtClean="0"/>
              <a:t>situazioni</a:t>
            </a:r>
            <a:r>
              <a:rPr lang="fr-FR" dirty="0" smtClean="0"/>
              <a:t> </a:t>
            </a:r>
            <a:r>
              <a:rPr lang="fr-FR" dirty="0" err="1" smtClean="0"/>
              <a:t>commerciali</a:t>
            </a:r>
            <a:r>
              <a:rPr lang="fr-FR" dirty="0" smtClean="0"/>
              <a:t> di </a:t>
            </a:r>
            <a:r>
              <a:rPr lang="fr-FR" dirty="0" err="1" smtClean="0"/>
              <a:t>disequilibrio</a:t>
            </a:r>
            <a:r>
              <a:rPr lang="fr-FR" dirty="0" smtClean="0"/>
              <a:t> (</a:t>
            </a:r>
            <a:r>
              <a:rPr lang="fr-FR" dirty="0" err="1" smtClean="0"/>
              <a:t>flussi</a:t>
            </a:r>
            <a:r>
              <a:rPr lang="fr-FR" dirty="0" smtClean="0"/>
              <a:t> di </a:t>
            </a:r>
            <a:r>
              <a:rPr lang="fr-FR" dirty="0" err="1" smtClean="0"/>
              <a:t>moneta</a:t>
            </a:r>
            <a:r>
              <a:rPr lang="fr-FR" dirty="0" smtClean="0"/>
              <a:t>)</a:t>
            </a:r>
            <a:endParaRPr lang="fr-FR" dirty="0" smtClean="0"/>
          </a:p>
          <a:p>
            <a:pPr algn="just"/>
            <a:r>
              <a:rPr lang="fr-FR" dirty="0" err="1" smtClean="0"/>
              <a:t>Studieremo</a:t>
            </a:r>
            <a:r>
              <a:rPr lang="fr-FR" dirty="0" smtClean="0"/>
              <a:t> le </a:t>
            </a:r>
            <a:r>
              <a:rPr lang="fr-FR" dirty="0" err="1" smtClean="0"/>
              <a:t>politiche</a:t>
            </a:r>
            <a:r>
              <a:rPr lang="fr-FR" dirty="0" smtClean="0"/>
              <a:t> di </a:t>
            </a:r>
            <a:r>
              <a:rPr lang="fr-FR" dirty="0" err="1" smtClean="0"/>
              <a:t>aggiustamento</a:t>
            </a:r>
            <a:r>
              <a:rPr lang="fr-FR" dirty="0" smtClean="0"/>
              <a:t> </a:t>
            </a:r>
            <a:r>
              <a:rPr lang="fr-FR" dirty="0" err="1" smtClean="0"/>
              <a:t>tramite</a:t>
            </a:r>
            <a:r>
              <a:rPr lang="fr-FR" dirty="0" smtClean="0"/>
              <a:t> il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endParaRPr lang="fr-FR" dirty="0" smtClean="0"/>
          </a:p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questa</a:t>
            </a:r>
            <a:r>
              <a:rPr lang="fr-FR" dirty="0" smtClean="0"/>
              <a:t> </a:t>
            </a:r>
            <a:r>
              <a:rPr lang="fr-FR" dirty="0" err="1" smtClean="0"/>
              <a:t>logica</a:t>
            </a:r>
            <a:r>
              <a:rPr lang="fr-FR" dirty="0" smtClean="0"/>
              <a:t> il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è </a:t>
            </a:r>
            <a:r>
              <a:rPr lang="fr-FR" dirty="0" err="1" smtClean="0"/>
              <a:t>determinato</a:t>
            </a:r>
            <a:r>
              <a:rPr lang="fr-FR" dirty="0" smtClean="0"/>
              <a:t> </a:t>
            </a:r>
            <a:r>
              <a:rPr lang="fr-FR" dirty="0" err="1" smtClean="0"/>
              <a:t>dai</a:t>
            </a:r>
            <a:r>
              <a:rPr lang="fr-FR" dirty="0" smtClean="0"/>
              <a:t> </a:t>
            </a:r>
            <a:r>
              <a:rPr lang="fr-FR" dirty="0" err="1" smtClean="0"/>
              <a:t>flussi</a:t>
            </a:r>
            <a:r>
              <a:rPr lang="fr-FR" dirty="0" smtClean="0"/>
              <a:t> </a:t>
            </a:r>
            <a:r>
              <a:rPr lang="fr-FR" dirty="0" err="1" smtClean="0"/>
              <a:t>commerciali</a:t>
            </a:r>
            <a:r>
              <a:rPr lang="fr-FR" dirty="0" smtClean="0"/>
              <a:t> </a:t>
            </a:r>
            <a:r>
              <a:rPr lang="fr-FR" dirty="0" smtClean="0"/>
              <a:t>e </a:t>
            </a:r>
            <a:r>
              <a:rPr lang="fr-FR" dirty="0" smtClean="0"/>
              <a:t>la </a:t>
            </a:r>
            <a:r>
              <a:rPr lang="fr-FR" dirty="0" err="1" smtClean="0"/>
              <a:t>velocità</a:t>
            </a:r>
            <a:r>
              <a:rPr lang="fr-FR" dirty="0" smtClean="0"/>
              <a:t> di </a:t>
            </a:r>
            <a:r>
              <a:rPr lang="fr-FR" dirty="0" err="1" smtClean="0"/>
              <a:t>aggiustamento</a:t>
            </a:r>
            <a:r>
              <a:rPr lang="fr-FR" dirty="0" smtClean="0"/>
              <a:t> </a:t>
            </a:r>
            <a:r>
              <a:rPr lang="fr-FR" dirty="0" err="1" smtClean="0"/>
              <a:t>dipende</a:t>
            </a:r>
            <a:r>
              <a:rPr lang="fr-FR" dirty="0" smtClean="0"/>
              <a:t> </a:t>
            </a:r>
            <a:r>
              <a:rPr lang="fr-FR" dirty="0" smtClean="0"/>
              <a:t>dalla </a:t>
            </a:r>
            <a:r>
              <a:rPr lang="fr-FR" dirty="0" err="1" smtClean="0"/>
              <a:t>sensibilità</a:t>
            </a:r>
            <a:r>
              <a:rPr lang="fr-FR" dirty="0" smtClean="0"/>
              <a:t> (</a:t>
            </a:r>
            <a:r>
              <a:rPr lang="fr-FR" dirty="0" err="1" smtClean="0"/>
              <a:t>elasticità</a:t>
            </a:r>
            <a:r>
              <a:rPr lang="fr-FR" dirty="0" smtClean="0"/>
              <a:t>) di </a:t>
            </a:r>
            <a:r>
              <a:rPr lang="fr-FR" dirty="0" err="1" smtClean="0"/>
              <a:t>importazioni</a:t>
            </a:r>
            <a:r>
              <a:rPr lang="fr-FR" dirty="0" smtClean="0"/>
              <a:t> </a:t>
            </a:r>
            <a:r>
              <a:rPr lang="fr-FR" dirty="0" err="1" smtClean="0"/>
              <a:t>ed</a:t>
            </a:r>
            <a:r>
              <a:rPr lang="fr-FR" dirty="0" smtClean="0"/>
              <a:t> </a:t>
            </a:r>
            <a:r>
              <a:rPr lang="fr-FR" dirty="0" err="1" smtClean="0"/>
              <a:t>esportazioni</a:t>
            </a:r>
            <a:r>
              <a:rPr lang="fr-FR" dirty="0" smtClean="0"/>
              <a:t> a </a:t>
            </a:r>
            <a:r>
              <a:rPr lang="fr-FR" dirty="0" err="1" smtClean="0"/>
              <a:t>variazioni</a:t>
            </a:r>
            <a:r>
              <a:rPr lang="fr-FR" dirty="0" smtClean="0"/>
              <a:t> dei </a:t>
            </a:r>
            <a:r>
              <a:rPr lang="fr-FR" dirty="0" err="1" smtClean="0"/>
              <a:t>prezzi</a:t>
            </a:r>
            <a:r>
              <a:rPr lang="fr-FR" dirty="0" smtClean="0"/>
              <a:t> e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. </a:t>
            </a:r>
            <a:r>
              <a:rPr lang="fr-FR" b="1" dirty="0" err="1" smtClean="0"/>
              <a:t>Approccio</a:t>
            </a:r>
            <a:r>
              <a:rPr lang="fr-FR" b="1" dirty="0" smtClean="0"/>
              <a:t> commerciale</a:t>
            </a:r>
            <a:r>
              <a:rPr lang="fr-FR" dirty="0" smtClean="0"/>
              <a:t> o </a:t>
            </a:r>
            <a:r>
              <a:rPr lang="fr-FR" b="1" dirty="0" err="1" smtClean="0"/>
              <a:t>approccio</a:t>
            </a:r>
            <a:r>
              <a:rPr lang="fr-FR" b="1" dirty="0" smtClean="0"/>
              <a:t> </a:t>
            </a:r>
            <a:r>
              <a:rPr lang="fr-FR" b="1" dirty="0" err="1" smtClean="0"/>
              <a:t>elasticità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550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241176" y="190017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FR" smtClean="0"/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259632" y="5517232"/>
            <a:ext cx="61926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flipV="1">
            <a:off x="1259632" y="1916832"/>
            <a:ext cx="0" cy="360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123728" y="2348880"/>
            <a:ext cx="5184576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/>
              <p:cNvSpPr txBox="1"/>
              <p:nvPr/>
            </p:nvSpPr>
            <p:spPr>
              <a:xfrm>
                <a:off x="7308304" y="4941168"/>
                <a:ext cx="524438" cy="3754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fr-FR" dirty="0"/>
                            <m:t>€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4941168"/>
                <a:ext cx="524438" cy="375487"/>
              </a:xfrm>
              <a:prstGeom prst="rect">
                <a:avLst/>
              </a:prstGeom>
              <a:blipFill rotWithShape="1"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oneTexte 10"/>
          <p:cNvSpPr txBox="1"/>
          <p:nvPr/>
        </p:nvSpPr>
        <p:spPr>
          <a:xfrm>
            <a:off x="683568" y="210149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6372200" y="5517232"/>
            <a:ext cx="2410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Miliardi</a:t>
            </a:r>
            <a:r>
              <a:rPr lang="fr-FR" dirty="0" smtClean="0"/>
              <a:t> di euro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/>
              <p:cNvSpPr txBox="1"/>
              <p:nvPr/>
            </p:nvSpPr>
            <p:spPr>
              <a:xfrm>
                <a:off x="467544" y="3320988"/>
                <a:ext cx="10302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fr-FR" b="0" i="1" smtClean="0">
                              <a:latin typeface="Cambria Math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320988"/>
                <a:ext cx="103028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cteur droit 16"/>
          <p:cNvCxnSpPr/>
          <p:nvPr/>
        </p:nvCxnSpPr>
        <p:spPr>
          <a:xfrm>
            <a:off x="3491880" y="1900177"/>
            <a:ext cx="1728192" cy="3410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ZoneTexte 17"/>
              <p:cNvSpPr txBox="1"/>
              <p:nvPr/>
            </p:nvSpPr>
            <p:spPr>
              <a:xfrm>
                <a:off x="5364088" y="5157192"/>
                <a:ext cx="485967" cy="3754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fr-FR" dirty="0"/>
                            <m:t>€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8" name="ZoneText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5157192"/>
                <a:ext cx="485967" cy="375487"/>
              </a:xfrm>
              <a:prstGeom prst="rect">
                <a:avLst/>
              </a:prstGeom>
              <a:blipFill rotWithShape="1">
                <a:blip r:embed="rId4"/>
                <a:stretch>
                  <a:fillRect b="-967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necteur droit avec flèche 19"/>
          <p:cNvCxnSpPr/>
          <p:nvPr/>
        </p:nvCxnSpPr>
        <p:spPr>
          <a:xfrm flipH="1" flipV="1">
            <a:off x="4716016" y="3933056"/>
            <a:ext cx="87569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2915816" y="2101498"/>
            <a:ext cx="864096" cy="8954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4499992" y="332098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</a:t>
            </a:r>
            <a:endParaRPr lang="fr-FR" dirty="0"/>
          </a:p>
        </p:txBody>
      </p:sp>
      <p:sp>
        <p:nvSpPr>
          <p:cNvPr id="24" name="Espace réservé du numéro de diapositive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54820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Anche in </a:t>
            </a:r>
            <a:r>
              <a:rPr lang="fr-FR" dirty="0" err="1" smtClean="0"/>
              <a:t>questo</a:t>
            </a:r>
            <a:r>
              <a:rPr lang="fr-FR" dirty="0" smtClean="0"/>
              <a:t> </a:t>
            </a:r>
            <a:r>
              <a:rPr lang="fr-FR" dirty="0" err="1" smtClean="0"/>
              <a:t>caso</a:t>
            </a:r>
            <a:r>
              <a:rPr lang="fr-FR" dirty="0" smtClean="0"/>
              <a:t> l’</a:t>
            </a:r>
            <a:r>
              <a:rPr lang="fr-FR" dirty="0" err="1" smtClean="0"/>
              <a:t>equilibrio</a:t>
            </a:r>
            <a:r>
              <a:rPr lang="fr-FR" dirty="0" smtClean="0"/>
              <a:t> è stabile</a:t>
            </a:r>
          </a:p>
          <a:p>
            <a:pPr algn="just"/>
            <a:r>
              <a:rPr lang="fr-FR" dirty="0" err="1" smtClean="0"/>
              <a:t>Vediamo</a:t>
            </a:r>
            <a:r>
              <a:rPr lang="fr-FR" dirty="0" smtClean="0"/>
              <a:t> </a:t>
            </a:r>
            <a:r>
              <a:rPr lang="fr-FR" dirty="0" err="1" smtClean="0"/>
              <a:t>ora</a:t>
            </a:r>
            <a:r>
              <a:rPr lang="fr-FR" dirty="0" smtClean="0"/>
              <a:t> </a:t>
            </a:r>
            <a:r>
              <a:rPr lang="fr-FR" dirty="0" err="1" smtClean="0"/>
              <a:t>cosa</a:t>
            </a:r>
            <a:r>
              <a:rPr lang="fr-FR" dirty="0" smtClean="0"/>
              <a:t>  </a:t>
            </a:r>
            <a:r>
              <a:rPr lang="fr-FR" dirty="0" err="1" smtClean="0"/>
              <a:t>succede</a:t>
            </a:r>
            <a:r>
              <a:rPr lang="fr-FR" dirty="0" smtClean="0"/>
              <a:t>  se l’</a:t>
            </a:r>
            <a:r>
              <a:rPr lang="fr-FR" dirty="0" err="1" smtClean="0"/>
              <a:t>offerta</a:t>
            </a:r>
            <a:r>
              <a:rPr lang="fr-FR" dirty="0" smtClean="0"/>
              <a:t> di euro è </a:t>
            </a:r>
            <a:r>
              <a:rPr lang="fr-FR" dirty="0" err="1" smtClean="0"/>
              <a:t>inclinata</a:t>
            </a:r>
            <a:r>
              <a:rPr lang="fr-FR" dirty="0" smtClean="0"/>
              <a:t> </a:t>
            </a:r>
            <a:r>
              <a:rPr lang="fr-FR" dirty="0" err="1" smtClean="0"/>
              <a:t>negativamente</a:t>
            </a:r>
            <a:r>
              <a:rPr lang="fr-FR" dirty="0" smtClean="0"/>
              <a:t> ma con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pendenza</a:t>
            </a:r>
            <a:r>
              <a:rPr lang="fr-FR" dirty="0" smtClean="0"/>
              <a:t> </a:t>
            </a:r>
            <a:r>
              <a:rPr lang="fr-FR" dirty="0" err="1" smtClean="0"/>
              <a:t>inferiore</a:t>
            </a:r>
            <a:r>
              <a:rPr lang="fr-FR" dirty="0" smtClean="0"/>
              <a:t> a </a:t>
            </a:r>
            <a:r>
              <a:rPr lang="fr-FR" dirty="0" err="1" smtClean="0"/>
              <a:t>quella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domanda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0022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25061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09037" y="190017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FR" smtClean="0"/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1227493" y="5517232"/>
            <a:ext cx="61926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V="1">
            <a:off x="1227493" y="1916832"/>
            <a:ext cx="0" cy="360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2091589" y="2348880"/>
            <a:ext cx="5184576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/>
              <p:cNvSpPr txBox="1"/>
              <p:nvPr/>
            </p:nvSpPr>
            <p:spPr>
              <a:xfrm>
                <a:off x="7276165" y="4941168"/>
                <a:ext cx="485967" cy="3754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fr-FR" dirty="0"/>
                            <m:t>€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6165" y="4941168"/>
                <a:ext cx="485967" cy="375487"/>
              </a:xfrm>
              <a:prstGeom prst="rect">
                <a:avLst/>
              </a:prstGeom>
              <a:blipFill rotWithShape="1"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oneTexte 9"/>
          <p:cNvSpPr txBox="1"/>
          <p:nvPr/>
        </p:nvSpPr>
        <p:spPr>
          <a:xfrm>
            <a:off x="651429" y="210149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6340061" y="5517232"/>
            <a:ext cx="2410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Miliardi</a:t>
            </a:r>
            <a:r>
              <a:rPr lang="fr-FR" dirty="0" smtClean="0"/>
              <a:t> di euro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/>
              <p:cNvSpPr txBox="1"/>
              <p:nvPr/>
            </p:nvSpPr>
            <p:spPr>
              <a:xfrm>
                <a:off x="435405" y="3320988"/>
                <a:ext cx="10302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fr-FR" b="0" i="1" smtClean="0">
                              <a:latin typeface="Cambria Math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05" y="3320988"/>
                <a:ext cx="103028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Connecteur droit 12"/>
          <p:cNvCxnSpPr/>
          <p:nvPr/>
        </p:nvCxnSpPr>
        <p:spPr>
          <a:xfrm>
            <a:off x="3459741" y="1900177"/>
            <a:ext cx="1728192" cy="3410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oneTexte 13"/>
              <p:cNvSpPr txBox="1"/>
              <p:nvPr/>
            </p:nvSpPr>
            <p:spPr>
              <a:xfrm>
                <a:off x="5331949" y="5157192"/>
                <a:ext cx="524438" cy="3754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fr-FR" dirty="0"/>
                            <m:t>€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1949" y="5157192"/>
                <a:ext cx="524438" cy="375487"/>
              </a:xfrm>
              <a:prstGeom prst="rect">
                <a:avLst/>
              </a:prstGeom>
              <a:blipFill rotWithShape="1">
                <a:blip r:embed="rId4"/>
                <a:stretch>
                  <a:fillRect b="-967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ZoneTexte 16"/>
          <p:cNvSpPr txBox="1"/>
          <p:nvPr/>
        </p:nvSpPr>
        <p:spPr>
          <a:xfrm>
            <a:off x="4467853" y="332098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</a:t>
            </a:r>
            <a:endParaRPr lang="fr-FR" dirty="0"/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4683877" y="3863181"/>
            <a:ext cx="752219" cy="7899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H="1" flipV="1">
            <a:off x="3131840" y="2470830"/>
            <a:ext cx="648072" cy="5981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40831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questo</a:t>
            </a:r>
            <a:r>
              <a:rPr lang="fr-FR" dirty="0" smtClean="0"/>
              <a:t> </a:t>
            </a:r>
            <a:r>
              <a:rPr lang="fr-FR" dirty="0" err="1" smtClean="0"/>
              <a:t>caso</a:t>
            </a:r>
            <a:r>
              <a:rPr lang="fr-FR" dirty="0" smtClean="0"/>
              <a:t> l’</a:t>
            </a:r>
            <a:r>
              <a:rPr lang="fr-FR" dirty="0" err="1" smtClean="0"/>
              <a:t>equilibrio</a:t>
            </a:r>
            <a:r>
              <a:rPr lang="fr-FR" dirty="0" smtClean="0"/>
              <a:t> è </a:t>
            </a:r>
            <a:r>
              <a:rPr lang="fr-FR" dirty="0" err="1" smtClean="0"/>
              <a:t>instabile</a:t>
            </a:r>
            <a:r>
              <a:rPr lang="fr-FR" dirty="0" smtClean="0"/>
              <a:t> </a:t>
            </a:r>
            <a:r>
              <a:rPr lang="fr-FR" dirty="0" err="1" smtClean="0"/>
              <a:t>ossia</a:t>
            </a:r>
            <a:r>
              <a:rPr lang="fr-FR" dirty="0" smtClean="0"/>
              <a:t> </a:t>
            </a:r>
            <a:r>
              <a:rPr lang="fr-FR" dirty="0" err="1" smtClean="0"/>
              <a:t>lo</a:t>
            </a:r>
            <a:r>
              <a:rPr lang="fr-FR" dirty="0" smtClean="0"/>
              <a:t> </a:t>
            </a:r>
            <a:r>
              <a:rPr lang="fr-FR" dirty="0" err="1" smtClean="0"/>
              <a:t>squilibrio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 si </a:t>
            </a:r>
            <a:r>
              <a:rPr lang="fr-FR" dirty="0" err="1" smtClean="0"/>
              <a:t>accresce</a:t>
            </a:r>
            <a:endParaRPr lang="fr-FR" dirty="0" smtClean="0"/>
          </a:p>
          <a:p>
            <a:pPr algn="just"/>
            <a:r>
              <a:rPr lang="fr-FR" dirty="0" smtClean="0"/>
              <a:t>Ci </a:t>
            </a:r>
            <a:r>
              <a:rPr lang="fr-FR" dirty="0" err="1" smtClean="0"/>
              <a:t>chiediamo</a:t>
            </a:r>
            <a:r>
              <a:rPr lang="fr-FR" dirty="0" smtClean="0"/>
              <a:t> </a:t>
            </a:r>
            <a:r>
              <a:rPr lang="fr-FR" dirty="0" err="1" smtClean="0"/>
              <a:t>ora</a:t>
            </a:r>
            <a:r>
              <a:rPr lang="fr-FR" dirty="0" smtClean="0"/>
              <a:t> </a:t>
            </a:r>
            <a:r>
              <a:rPr lang="fr-FR" dirty="0" err="1" smtClean="0"/>
              <a:t>sotto</a:t>
            </a:r>
            <a:r>
              <a:rPr lang="fr-FR" dirty="0" smtClean="0"/>
              <a:t> </a:t>
            </a:r>
            <a:r>
              <a:rPr lang="fr-FR" dirty="0" err="1" smtClean="0"/>
              <a:t>quali</a:t>
            </a:r>
            <a:r>
              <a:rPr lang="fr-FR" dirty="0" smtClean="0"/>
              <a:t> </a:t>
            </a:r>
            <a:r>
              <a:rPr lang="fr-FR" dirty="0" err="1" smtClean="0"/>
              <a:t>condizioni</a:t>
            </a:r>
            <a:r>
              <a:rPr lang="fr-FR" dirty="0" smtClean="0"/>
              <a:t> l’</a:t>
            </a:r>
            <a:r>
              <a:rPr lang="fr-FR" dirty="0" err="1" smtClean="0"/>
              <a:t>equilibrio</a:t>
            </a:r>
            <a:r>
              <a:rPr lang="fr-FR" dirty="0" smtClean="0"/>
              <a:t> è stabile</a:t>
            </a:r>
          </a:p>
          <a:p>
            <a:pPr algn="just"/>
            <a:r>
              <a:rPr lang="fr-FR" dirty="0" smtClean="0"/>
              <a:t>Le  </a:t>
            </a:r>
            <a:r>
              <a:rPr lang="fr-FR" dirty="0" err="1" smtClean="0"/>
              <a:t>condizioni</a:t>
            </a:r>
            <a:r>
              <a:rPr lang="fr-FR" dirty="0" smtClean="0"/>
              <a:t> dal </a:t>
            </a:r>
            <a:r>
              <a:rPr lang="fr-FR" dirty="0" err="1" smtClean="0"/>
              <a:t>punto</a:t>
            </a:r>
            <a:r>
              <a:rPr lang="fr-FR" dirty="0" smtClean="0"/>
              <a:t> di vista </a:t>
            </a:r>
            <a:r>
              <a:rPr lang="fr-FR" dirty="0" err="1" smtClean="0"/>
              <a:t>matematico</a:t>
            </a:r>
            <a:r>
              <a:rPr lang="fr-FR" dirty="0" smtClean="0"/>
              <a:t> sono un po’ </a:t>
            </a:r>
            <a:r>
              <a:rPr lang="fr-FR" dirty="0" err="1" smtClean="0"/>
              <a:t>complesse</a:t>
            </a:r>
            <a:r>
              <a:rPr lang="fr-FR" dirty="0" smtClean="0"/>
              <a:t>, </a:t>
            </a:r>
            <a:r>
              <a:rPr lang="fr-FR" dirty="0" err="1" smtClean="0"/>
              <a:t>quindi</a:t>
            </a:r>
            <a:r>
              <a:rPr lang="fr-FR" dirty="0" smtClean="0"/>
              <a:t> </a:t>
            </a:r>
            <a:r>
              <a:rPr lang="fr-FR" dirty="0" err="1" smtClean="0"/>
              <a:t>daremo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spiegazione</a:t>
            </a:r>
            <a:r>
              <a:rPr lang="fr-FR" dirty="0" smtClean="0"/>
              <a:t> </a:t>
            </a:r>
            <a:r>
              <a:rPr lang="fr-FR" dirty="0" err="1" smtClean="0"/>
              <a:t>intuitiva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11900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algn="just"/>
                <a:r>
                  <a:rPr lang="fr-FR" b="1" dirty="0" smtClean="0"/>
                  <a:t>La </a:t>
                </a:r>
                <a:r>
                  <a:rPr lang="fr-FR" b="1" dirty="0" err="1" smtClean="0"/>
                  <a:t>condizione</a:t>
                </a:r>
                <a:r>
                  <a:rPr lang="fr-FR" b="1" dirty="0" smtClean="0"/>
                  <a:t> di Marshall-</a:t>
                </a:r>
                <a:r>
                  <a:rPr lang="fr-FR" b="1" dirty="0" err="1" smtClean="0"/>
                  <a:t>Lerner</a:t>
                </a:r>
                <a:endParaRPr lang="fr-FR" b="1" dirty="0" smtClean="0"/>
              </a:p>
              <a:p>
                <a:pPr algn="just"/>
                <a:r>
                  <a:rPr lang="fr-FR" dirty="0" err="1" smtClean="0"/>
                  <a:t>Condizione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matematicamente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complessa</a:t>
                </a:r>
                <a:endParaRPr lang="fr-FR" dirty="0" smtClean="0"/>
              </a:p>
              <a:p>
                <a:pPr algn="just"/>
                <a:r>
                  <a:rPr lang="fr-FR" dirty="0" err="1" smtClean="0"/>
                  <a:t>Prende</a:t>
                </a:r>
                <a:r>
                  <a:rPr lang="fr-FR" dirty="0" smtClean="0"/>
                  <a:t> in </a:t>
                </a:r>
                <a:r>
                  <a:rPr lang="fr-FR" dirty="0" err="1" smtClean="0"/>
                  <a:t>conto</a:t>
                </a:r>
                <a:r>
                  <a:rPr lang="fr-FR" dirty="0" smtClean="0"/>
                  <a:t> la somma delle </a:t>
                </a:r>
                <a:r>
                  <a:rPr lang="fr-FR" dirty="0" err="1" smtClean="0"/>
                  <a:t>elasticità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della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domanda</a:t>
                </a:r>
                <a:r>
                  <a:rPr lang="fr-FR" dirty="0" smtClean="0"/>
                  <a:t> in euro di </a:t>
                </a:r>
                <a:r>
                  <a:rPr lang="fr-FR" dirty="0" err="1" smtClean="0"/>
                  <a:t>importazioni</a:t>
                </a:r>
                <a:r>
                  <a:rPr lang="fr-FR" dirty="0" smtClean="0"/>
                  <a:t> M(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fr-FR" dirty="0" smtClean="0"/>
                  <a:t>) e </a:t>
                </a:r>
                <a:r>
                  <a:rPr lang="fr-FR" dirty="0" err="1" smtClean="0"/>
                  <a:t>della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domanda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rin</a:t>
                </a:r>
                <a:r>
                  <a:rPr lang="fr-FR" dirty="0" smtClean="0"/>
                  <a:t> euro di </a:t>
                </a:r>
                <a:r>
                  <a:rPr lang="fr-FR" dirty="0" err="1" smtClean="0"/>
                  <a:t>esportazioni</a:t>
                </a:r>
                <a:r>
                  <a:rPr lang="fr-FR" dirty="0" smtClean="0"/>
                  <a:t> X(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fr-FR" dirty="0" smtClean="0"/>
                  <a:t>)</a:t>
                </a:r>
              </a:p>
              <a:p>
                <a:pPr algn="just"/>
                <a:r>
                  <a:rPr lang="fr-FR" dirty="0" err="1" smtClean="0"/>
                  <a:t>Elasticità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della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domanda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reale</a:t>
                </a:r>
                <a:r>
                  <a:rPr lang="fr-FR" dirty="0" smtClean="0"/>
                  <a:t> di </a:t>
                </a:r>
                <a:r>
                  <a:rPr lang="fr-FR" dirty="0" err="1" smtClean="0"/>
                  <a:t>importazioni</a:t>
                </a:r>
                <a:endParaRPr lang="fr-FR" dirty="0" smtClean="0"/>
              </a:p>
              <a:p>
                <a:pPr algn="just"/>
                <a:r>
                  <a:rPr lang="fr-FR" dirty="0"/>
                  <a:t> </a:t>
                </a:r>
                <a:r>
                  <a:rPr lang="fr-FR" dirty="0" smtClean="0"/>
                  <a:t>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 smtClean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fr-FR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dirty="0" smtClean="0">
                            <a:latin typeface="Cambria Math"/>
                          </a:rPr>
                          <m:t>𝑑𝑀</m:t>
                        </m:r>
                      </m:num>
                      <m:den>
                        <m:r>
                          <a:rPr lang="fr-FR" b="0" i="1" dirty="0" smtClean="0">
                            <a:latin typeface="Cambria Math"/>
                          </a:rPr>
                          <m:t>𝑑</m:t>
                        </m:r>
                        <m:sSub>
                          <m:sSubPr>
                            <m:ctrlPr>
                              <a:rPr lang="fr-FR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</a:rPr>
                              <m:t>𝑀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fr-FR" i="1" dirty="0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</a:rPr>
                              <m:t>𝑀</m:t>
                            </m:r>
                          </m:sub>
                        </m:sSub>
                      </m:num>
                      <m:den>
                        <m:r>
                          <a:rPr lang="fr-FR" b="0" i="1" dirty="0" smtClean="0">
                            <a:latin typeface="Cambria Math"/>
                          </a:rPr>
                          <m:t>𝑀</m:t>
                        </m:r>
                      </m:den>
                    </m:f>
                  </m:oMath>
                </a14:m>
                <a:endParaRPr lang="fr-FR" dirty="0" smtClean="0"/>
              </a:p>
              <a:p>
                <a:pPr algn="just"/>
                <a:r>
                  <a:rPr lang="fr-FR" dirty="0" smtClean="0"/>
                  <a:t>Elasticità </a:t>
                </a:r>
                <a:r>
                  <a:rPr lang="fr-FR" dirty="0" err="1" smtClean="0"/>
                  <a:t>della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domanda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reale</a:t>
                </a:r>
                <a:r>
                  <a:rPr lang="fr-FR" dirty="0" smtClean="0"/>
                  <a:t> di </a:t>
                </a:r>
                <a:r>
                  <a:rPr lang="fr-FR" dirty="0" err="1" smtClean="0"/>
                  <a:t>esportazioni</a:t>
                </a:r>
                <a:endParaRPr lang="fr-FR" dirty="0" smtClean="0"/>
              </a:p>
              <a:p>
                <a:pPr algn="just"/>
                <a:r>
                  <a:rPr lang="fr-FR" dirty="0"/>
                  <a:t> </a:t>
                </a:r>
                <a:r>
                  <a:rPr lang="fr-FR" dirty="0" smtClean="0"/>
                  <a:t>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 smtClean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fr-FR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dirty="0" smtClean="0">
                            <a:latin typeface="Cambria Math"/>
                          </a:rPr>
                          <m:t>𝑑𝑋</m:t>
                        </m:r>
                      </m:num>
                      <m:den>
                        <m:r>
                          <a:rPr lang="fr-FR" b="0" i="1" dirty="0" smtClean="0">
                            <a:latin typeface="Cambria Math"/>
                          </a:rPr>
                          <m:t>𝑑</m:t>
                        </m:r>
                        <m:sSub>
                          <m:sSubPr>
                            <m:ctrlPr>
                              <a:rPr lang="fr-FR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</a:rPr>
                              <m:t>𝑋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fr-FR" i="1" dirty="0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</a:rPr>
                              <m:t>𝑋</m:t>
                            </m:r>
                          </m:sub>
                        </m:sSub>
                      </m:num>
                      <m:den>
                        <m:r>
                          <a:rPr lang="fr-FR" b="0" i="1" dirty="0" smtClean="0">
                            <a:latin typeface="Cambria Math"/>
                          </a:rPr>
                          <m:t>𝑋</m:t>
                        </m:r>
                      </m:den>
                    </m:f>
                  </m:oMath>
                </a14:m>
                <a:endParaRPr lang="fr-FR" dirty="0" smtClean="0"/>
              </a:p>
              <a:p>
                <a:endParaRPr lang="fr-FR" dirty="0" smtClean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3504" r="-170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9235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 smtClean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fr-F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 smtClean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fr-FR" dirty="0" smtClean="0"/>
                  <a:t>&gt;1: </a:t>
                </a:r>
                <a:r>
                  <a:rPr lang="fr-FR" dirty="0" err="1" smtClean="0"/>
                  <a:t>equilibrio</a:t>
                </a:r>
                <a:r>
                  <a:rPr lang="fr-FR" dirty="0" smtClean="0"/>
                  <a:t> stabile. </a:t>
                </a:r>
                <a:r>
                  <a:rPr lang="fr-FR" dirty="0" err="1"/>
                  <a:t>V</a:t>
                </a:r>
                <a:r>
                  <a:rPr lang="fr-FR" dirty="0" err="1" smtClean="0"/>
                  <a:t>ariazioni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del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tasso</a:t>
                </a:r>
                <a:r>
                  <a:rPr lang="fr-FR" dirty="0" smtClean="0"/>
                  <a:t> di </a:t>
                </a:r>
                <a:r>
                  <a:rPr lang="fr-FR" dirty="0" err="1" smtClean="0"/>
                  <a:t>cambio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riducono</a:t>
                </a:r>
                <a:r>
                  <a:rPr lang="fr-FR" dirty="0" smtClean="0"/>
                  <a:t> il </a:t>
                </a:r>
                <a:r>
                  <a:rPr lang="fr-FR" dirty="0" err="1" smtClean="0"/>
                  <a:t>saldo</a:t>
                </a:r>
                <a:r>
                  <a:rPr lang="fr-FR" dirty="0" smtClean="0"/>
                  <a:t> delle partite </a:t>
                </a:r>
                <a:r>
                  <a:rPr lang="fr-FR" dirty="0" err="1" smtClean="0"/>
                  <a:t>correnti</a:t>
                </a:r>
                <a:endParaRPr lang="fr-FR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 smtClean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fr-F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 smtClean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sub>
                    </m:sSub>
                    <m:r>
                      <a:rPr lang="fr-FR" b="0" i="0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fr-FR" dirty="0" smtClean="0"/>
                  <a:t>1: </a:t>
                </a:r>
                <a:r>
                  <a:rPr lang="fr-FR" dirty="0" err="1" smtClean="0"/>
                  <a:t>variazioni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del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tasso</a:t>
                </a:r>
                <a:r>
                  <a:rPr lang="fr-FR" dirty="0" smtClean="0"/>
                  <a:t> di </a:t>
                </a:r>
                <a:r>
                  <a:rPr lang="fr-FR" dirty="0" err="1" smtClean="0"/>
                  <a:t>cambio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lasciano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invariato</a:t>
                </a:r>
                <a:r>
                  <a:rPr lang="fr-FR" dirty="0" smtClean="0"/>
                  <a:t> il </a:t>
                </a:r>
                <a:r>
                  <a:rPr lang="fr-FR" dirty="0" err="1" smtClean="0"/>
                  <a:t>saldo</a:t>
                </a:r>
                <a:r>
                  <a:rPr lang="fr-FR" dirty="0" smtClean="0"/>
                  <a:t> delle partite </a:t>
                </a:r>
                <a:r>
                  <a:rPr lang="fr-FR" dirty="0" err="1" smtClean="0"/>
                  <a:t>correnti</a:t>
                </a:r>
                <a:endParaRPr lang="fr-FR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 smtClean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fr-F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 smtClean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sub>
                    </m:sSub>
                    <m:r>
                      <a:rPr lang="fr-FR" b="0" i="0" smtClean="0"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fr-FR" dirty="0" smtClean="0"/>
                  <a:t>1: </a:t>
                </a:r>
                <a:r>
                  <a:rPr lang="fr-FR" dirty="0" err="1" smtClean="0"/>
                  <a:t>equilibrio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instabile</a:t>
                </a:r>
                <a:r>
                  <a:rPr lang="fr-FR" dirty="0" smtClean="0"/>
                  <a:t>. </a:t>
                </a:r>
                <a:r>
                  <a:rPr lang="fr-FR" dirty="0" err="1"/>
                  <a:t>V</a:t>
                </a:r>
                <a:r>
                  <a:rPr lang="fr-FR" dirty="0" err="1" smtClean="0"/>
                  <a:t>ariazioni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del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tasso</a:t>
                </a:r>
                <a:r>
                  <a:rPr lang="fr-FR" dirty="0" smtClean="0"/>
                  <a:t> di </a:t>
                </a:r>
                <a:r>
                  <a:rPr lang="fr-FR" dirty="0" err="1" smtClean="0"/>
                  <a:t>cambio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accentuano</a:t>
                </a:r>
                <a:r>
                  <a:rPr lang="fr-FR" dirty="0" smtClean="0"/>
                  <a:t> il </a:t>
                </a:r>
                <a:r>
                  <a:rPr lang="fr-FR" dirty="0" err="1" smtClean="0"/>
                  <a:t>saldo</a:t>
                </a:r>
                <a:r>
                  <a:rPr lang="fr-FR" dirty="0" smtClean="0"/>
                  <a:t> delle partite </a:t>
                </a:r>
                <a:r>
                  <a:rPr lang="fr-FR" dirty="0" err="1" smtClean="0"/>
                  <a:t>correnti</a:t>
                </a:r>
                <a:endParaRPr lang="fr-FR" dirty="0" smtClean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17" r="-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8275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b="1" dirty="0" err="1" smtClean="0"/>
              <a:t>Stime</a:t>
            </a:r>
            <a:r>
              <a:rPr lang="fr-FR" b="1" dirty="0" smtClean="0"/>
              <a:t> </a:t>
            </a:r>
            <a:r>
              <a:rPr lang="fr-FR" b="1" dirty="0" err="1" smtClean="0"/>
              <a:t>dell’elasticità</a:t>
            </a:r>
            <a:endParaRPr lang="fr-FR" b="1" dirty="0" smtClean="0"/>
          </a:p>
          <a:p>
            <a:pPr algn="just"/>
            <a:r>
              <a:rPr lang="fr-FR" dirty="0" err="1" smtClean="0"/>
              <a:t>Già</a:t>
            </a:r>
            <a:r>
              <a:rPr lang="fr-FR" dirty="0" smtClean="0"/>
              <a:t> Marshall </a:t>
            </a:r>
            <a:r>
              <a:rPr lang="fr-FR" dirty="0" err="1" smtClean="0"/>
              <a:t>nel</a:t>
            </a:r>
            <a:r>
              <a:rPr lang="fr-FR" dirty="0" smtClean="0"/>
              <a:t> 1923 </a:t>
            </a:r>
            <a:r>
              <a:rPr lang="fr-FR" dirty="0" err="1" smtClean="0"/>
              <a:t>avanzava</a:t>
            </a:r>
            <a:r>
              <a:rPr lang="fr-FR" dirty="0" smtClean="0"/>
              <a:t> l’</a:t>
            </a:r>
            <a:r>
              <a:rPr lang="fr-FR" dirty="0" err="1" smtClean="0"/>
              <a:t>opinione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il </a:t>
            </a:r>
            <a:r>
              <a:rPr lang="fr-FR" dirty="0" err="1" smtClean="0"/>
              <a:t>mercato</a:t>
            </a:r>
            <a:r>
              <a:rPr lang="fr-FR" dirty="0" smtClean="0"/>
              <a:t> dei </a:t>
            </a:r>
            <a:r>
              <a:rPr lang="fr-FR" dirty="0" err="1" smtClean="0"/>
              <a:t>cambi</a:t>
            </a:r>
            <a:r>
              <a:rPr lang="fr-FR" dirty="0" smtClean="0"/>
              <a:t> fosse stabile</a:t>
            </a:r>
          </a:p>
          <a:p>
            <a:pPr algn="just"/>
            <a:r>
              <a:rPr lang="fr-FR" dirty="0" err="1" smtClean="0"/>
              <a:t>Negli</a:t>
            </a:r>
            <a:r>
              <a:rPr lang="fr-FR" dirty="0" smtClean="0"/>
              <a:t> </a:t>
            </a:r>
            <a:r>
              <a:rPr lang="fr-FR" dirty="0" err="1" smtClean="0"/>
              <a:t>anni</a:t>
            </a:r>
            <a:r>
              <a:rPr lang="fr-FR" dirty="0" smtClean="0"/>
              <a:t> ‘40 Chang </a:t>
            </a:r>
            <a:r>
              <a:rPr lang="fr-FR" dirty="0" err="1" smtClean="0"/>
              <a:t>condusse</a:t>
            </a:r>
            <a:r>
              <a:rPr lang="fr-FR" dirty="0" smtClean="0"/>
              <a:t> 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stima</a:t>
            </a:r>
            <a:r>
              <a:rPr lang="fr-FR" dirty="0" smtClean="0"/>
              <a:t> </a:t>
            </a:r>
            <a:r>
              <a:rPr lang="fr-FR" dirty="0" err="1" smtClean="0"/>
              <a:t>econometrica</a:t>
            </a:r>
            <a:r>
              <a:rPr lang="fr-FR" dirty="0" smtClean="0"/>
              <a:t> e </a:t>
            </a:r>
            <a:r>
              <a:rPr lang="fr-FR" dirty="0" err="1" smtClean="0"/>
              <a:t>trovó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era</a:t>
            </a:r>
            <a:r>
              <a:rPr lang="fr-FR" dirty="0" smtClean="0"/>
              <a:t> stabile ma per poco</a:t>
            </a:r>
          </a:p>
          <a:p>
            <a:pPr algn="just"/>
            <a:r>
              <a:rPr lang="fr-FR" dirty="0" err="1" smtClean="0"/>
              <a:t>Dopo</a:t>
            </a:r>
            <a:r>
              <a:rPr lang="fr-FR" dirty="0" smtClean="0"/>
              <a:t> la </a:t>
            </a:r>
            <a:r>
              <a:rPr lang="fr-FR" dirty="0" err="1" smtClean="0"/>
              <a:t>guerra</a:t>
            </a:r>
            <a:r>
              <a:rPr lang="fr-FR" dirty="0" smtClean="0"/>
              <a:t> </a:t>
            </a:r>
            <a:r>
              <a:rPr lang="fr-FR" dirty="0" err="1" smtClean="0"/>
              <a:t>subentró</a:t>
            </a:r>
            <a:r>
              <a:rPr lang="fr-FR" dirty="0" smtClean="0"/>
              <a:t> il </a:t>
            </a:r>
            <a:r>
              <a:rPr lang="fr-FR" b="1" dirty="0" err="1" smtClean="0"/>
              <a:t>pessimismo</a:t>
            </a:r>
            <a:r>
              <a:rPr lang="fr-FR" b="1" dirty="0" smtClean="0"/>
              <a:t> </a:t>
            </a:r>
            <a:r>
              <a:rPr lang="fr-FR" b="1" dirty="0" err="1" smtClean="0"/>
              <a:t>sulle</a:t>
            </a:r>
            <a:r>
              <a:rPr lang="fr-FR" b="1" dirty="0" smtClean="0"/>
              <a:t> </a:t>
            </a:r>
            <a:r>
              <a:rPr lang="fr-FR" b="1" dirty="0" err="1" smtClean="0"/>
              <a:t>elasticità</a:t>
            </a:r>
            <a:r>
              <a:rPr lang="fr-FR" dirty="0" smtClean="0"/>
              <a:t> </a:t>
            </a:r>
            <a:r>
              <a:rPr lang="fr-FR" dirty="0" err="1" smtClean="0"/>
              <a:t>ossia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il </a:t>
            </a:r>
            <a:r>
              <a:rPr lang="fr-FR" dirty="0" err="1" smtClean="0"/>
              <a:t>mercato</a:t>
            </a:r>
            <a:r>
              <a:rPr lang="fr-FR" dirty="0" smtClean="0"/>
              <a:t> dei </a:t>
            </a:r>
            <a:r>
              <a:rPr lang="fr-FR" dirty="0" err="1" smtClean="0"/>
              <a:t>cambi</a:t>
            </a:r>
            <a:r>
              <a:rPr lang="fr-FR" dirty="0" smtClean="0"/>
              <a:t> è </a:t>
            </a:r>
            <a:r>
              <a:rPr lang="fr-FR" dirty="0" err="1" smtClean="0"/>
              <a:t>instabile</a:t>
            </a:r>
            <a:endParaRPr lang="fr-FR" dirty="0" smtClean="0"/>
          </a:p>
          <a:p>
            <a:pPr algn="just"/>
            <a:r>
              <a:rPr lang="fr-FR" dirty="0" err="1" smtClean="0"/>
              <a:t>Orcutt</a:t>
            </a:r>
            <a:r>
              <a:rPr lang="fr-FR" dirty="0"/>
              <a:t> </a:t>
            </a:r>
            <a:r>
              <a:rPr lang="fr-FR" dirty="0" err="1" smtClean="0"/>
              <a:t>propone</a:t>
            </a:r>
            <a:r>
              <a:rPr lang="fr-FR" dirty="0" smtClean="0"/>
              <a:t> il </a:t>
            </a:r>
            <a:r>
              <a:rPr lang="fr-FR" b="1" dirty="0" err="1" smtClean="0"/>
              <a:t>problema</a:t>
            </a:r>
            <a:r>
              <a:rPr lang="fr-FR" b="1" dirty="0" smtClean="0"/>
              <a:t> </a:t>
            </a:r>
            <a:r>
              <a:rPr lang="fr-FR" b="1" dirty="0" err="1" smtClean="0"/>
              <a:t>dell’identificazione</a:t>
            </a:r>
            <a:r>
              <a:rPr lang="fr-FR" dirty="0" smtClean="0"/>
              <a:t>. Si </a:t>
            </a:r>
            <a:r>
              <a:rPr lang="fr-FR" dirty="0" err="1" smtClean="0"/>
              <a:t>indentificano</a:t>
            </a:r>
            <a:r>
              <a:rPr lang="fr-FR" dirty="0" smtClean="0"/>
              <a:t> i </a:t>
            </a:r>
            <a:r>
              <a:rPr lang="fr-FR" dirty="0" err="1" smtClean="0"/>
              <a:t>punti</a:t>
            </a:r>
            <a:r>
              <a:rPr lang="fr-FR" dirty="0" smtClean="0"/>
              <a:t> di </a:t>
            </a:r>
            <a:r>
              <a:rPr lang="fr-FR" dirty="0" err="1" smtClean="0"/>
              <a:t>equilibrio</a:t>
            </a:r>
            <a:r>
              <a:rPr lang="fr-FR" dirty="0" smtClean="0"/>
              <a:t> ma non si sa se </a:t>
            </a:r>
            <a:r>
              <a:rPr lang="fr-FR" dirty="0" err="1" smtClean="0"/>
              <a:t>sia</a:t>
            </a:r>
            <a:r>
              <a:rPr lang="fr-FR" dirty="0" smtClean="0"/>
              <a:t> la </a:t>
            </a:r>
            <a:r>
              <a:rPr lang="fr-FR" dirty="0" err="1" smtClean="0"/>
              <a:t>curva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domanda</a:t>
            </a:r>
            <a:r>
              <a:rPr lang="fr-FR" dirty="0" smtClean="0"/>
              <a:t> o </a:t>
            </a:r>
            <a:r>
              <a:rPr lang="fr-FR" dirty="0" err="1" smtClean="0"/>
              <a:t>dell’offerta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si </a:t>
            </a:r>
            <a:r>
              <a:rPr lang="fr-FR" dirty="0" err="1" smtClean="0"/>
              <a:t>sposta</a:t>
            </a:r>
            <a:endParaRPr lang="fr-FR" dirty="0" smtClean="0"/>
          </a:p>
          <a:p>
            <a:endParaRPr lang="fr-FR" b="1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1375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fr-FR" b="1" dirty="0" smtClean="0"/>
              <a:t>La </a:t>
            </a:r>
            <a:r>
              <a:rPr lang="fr-FR" b="1" dirty="0" err="1" smtClean="0"/>
              <a:t>curva</a:t>
            </a:r>
            <a:r>
              <a:rPr lang="fr-FR" b="1" dirty="0" smtClean="0"/>
              <a:t> in J</a:t>
            </a:r>
          </a:p>
          <a:p>
            <a:pPr algn="just"/>
            <a:r>
              <a:rPr lang="fr-FR" dirty="0" smtClean="0"/>
              <a:t>Il </a:t>
            </a:r>
            <a:r>
              <a:rPr lang="fr-FR" dirty="0" err="1" smtClean="0"/>
              <a:t>saldo</a:t>
            </a:r>
            <a:r>
              <a:rPr lang="fr-FR" dirty="0" smtClean="0"/>
              <a:t> commerciale di un </a:t>
            </a:r>
            <a:r>
              <a:rPr lang="fr-FR" dirty="0" err="1" smtClean="0"/>
              <a:t>paese</a:t>
            </a:r>
            <a:r>
              <a:rPr lang="fr-FR" dirty="0" smtClean="0"/>
              <a:t> </a:t>
            </a:r>
            <a:r>
              <a:rPr lang="fr-FR" dirty="0" err="1" smtClean="0"/>
              <a:t>peggiora</a:t>
            </a:r>
            <a:r>
              <a:rPr lang="fr-FR" dirty="0" smtClean="0"/>
              <a:t> subito </a:t>
            </a:r>
            <a:r>
              <a:rPr lang="fr-FR" dirty="0" err="1" smtClean="0"/>
              <a:t>dopo</a:t>
            </a:r>
            <a:r>
              <a:rPr lang="fr-FR" dirty="0" smtClean="0"/>
              <a:t> un </a:t>
            </a:r>
            <a:r>
              <a:rPr lang="fr-FR" dirty="0" err="1" smtClean="0"/>
              <a:t>deprezzamento</a:t>
            </a:r>
            <a:r>
              <a:rPr lang="fr-FR" dirty="0" smtClean="0"/>
              <a:t> o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svalutazione</a:t>
            </a:r>
            <a:r>
              <a:rPr lang="fr-FR" dirty="0" smtClean="0"/>
              <a:t> per </a:t>
            </a:r>
            <a:r>
              <a:rPr lang="fr-FR" dirty="0" err="1" smtClean="0"/>
              <a:t>migliorare</a:t>
            </a:r>
            <a:r>
              <a:rPr lang="fr-FR" dirty="0" smtClean="0"/>
              <a:t> solo in </a:t>
            </a:r>
            <a:r>
              <a:rPr lang="fr-FR" dirty="0" err="1" smtClean="0"/>
              <a:t>seguito</a:t>
            </a:r>
            <a:endParaRPr lang="fr-FR" dirty="0" smtClean="0"/>
          </a:p>
          <a:p>
            <a:pPr algn="just"/>
            <a:r>
              <a:rPr lang="fr-FR" dirty="0" err="1" smtClean="0"/>
              <a:t>Dopo</a:t>
            </a:r>
            <a:r>
              <a:rPr lang="fr-FR" dirty="0" smtClean="0"/>
              <a:t> il </a:t>
            </a:r>
            <a:r>
              <a:rPr lang="fr-FR" dirty="0" err="1" smtClean="0"/>
              <a:t>deprezzamento</a:t>
            </a:r>
            <a:r>
              <a:rPr lang="fr-FR" dirty="0" smtClean="0"/>
              <a:t> o la </a:t>
            </a:r>
            <a:r>
              <a:rPr lang="fr-FR" dirty="0" err="1" smtClean="0"/>
              <a:t>svalutazione</a:t>
            </a:r>
            <a:r>
              <a:rPr lang="fr-FR" dirty="0" smtClean="0"/>
              <a:t> le </a:t>
            </a:r>
            <a:r>
              <a:rPr lang="fr-FR" dirty="0" err="1" smtClean="0"/>
              <a:t>quantità</a:t>
            </a:r>
            <a:r>
              <a:rPr lang="fr-FR" dirty="0" smtClean="0"/>
              <a:t> di </a:t>
            </a:r>
            <a:r>
              <a:rPr lang="fr-FR" dirty="0" err="1" smtClean="0"/>
              <a:t>importazioni</a:t>
            </a:r>
            <a:r>
              <a:rPr lang="fr-FR" dirty="0" smtClean="0"/>
              <a:t> </a:t>
            </a:r>
            <a:r>
              <a:rPr lang="fr-FR" dirty="0" err="1" smtClean="0"/>
              <a:t>ed</a:t>
            </a:r>
            <a:r>
              <a:rPr lang="fr-FR" dirty="0" smtClean="0"/>
              <a:t> </a:t>
            </a:r>
            <a:r>
              <a:rPr lang="fr-FR" dirty="0" err="1" smtClean="0"/>
              <a:t>esportazioni</a:t>
            </a:r>
            <a:r>
              <a:rPr lang="fr-FR" dirty="0" smtClean="0"/>
              <a:t> non </a:t>
            </a:r>
            <a:r>
              <a:rPr lang="fr-FR" dirty="0" err="1" smtClean="0"/>
              <a:t>variano</a:t>
            </a:r>
            <a:r>
              <a:rPr lang="fr-FR" dirty="0" smtClean="0"/>
              <a:t> subito (ci sono delle </a:t>
            </a:r>
            <a:r>
              <a:rPr lang="fr-FR" dirty="0" err="1" smtClean="0"/>
              <a:t>inerzie</a:t>
            </a:r>
            <a:r>
              <a:rPr lang="fr-FR" dirty="0" smtClean="0"/>
              <a:t>). </a:t>
            </a:r>
            <a:r>
              <a:rPr lang="fr-FR" dirty="0" err="1" smtClean="0"/>
              <a:t>Questo</a:t>
            </a:r>
            <a:r>
              <a:rPr lang="fr-FR" dirty="0" smtClean="0"/>
              <a:t> </a:t>
            </a:r>
            <a:r>
              <a:rPr lang="fr-FR" dirty="0" err="1" smtClean="0"/>
              <a:t>significa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ci </a:t>
            </a:r>
            <a:r>
              <a:rPr lang="fr-FR" dirty="0" err="1" smtClean="0"/>
              <a:t>vogliono</a:t>
            </a:r>
            <a:r>
              <a:rPr lang="fr-FR" dirty="0" smtClean="0"/>
              <a:t> più </a:t>
            </a:r>
            <a:r>
              <a:rPr lang="fr-FR" dirty="0" err="1" smtClean="0"/>
              <a:t>dollari</a:t>
            </a:r>
            <a:r>
              <a:rPr lang="fr-FR" dirty="0" smtClean="0"/>
              <a:t> per </a:t>
            </a:r>
            <a:r>
              <a:rPr lang="fr-FR" dirty="0" err="1" smtClean="0"/>
              <a:t>finanziare</a:t>
            </a:r>
            <a:r>
              <a:rPr lang="fr-FR" dirty="0" smtClean="0"/>
              <a:t> le </a:t>
            </a:r>
            <a:r>
              <a:rPr lang="fr-FR" dirty="0" err="1" smtClean="0"/>
              <a:t>importazioni</a:t>
            </a:r>
            <a:r>
              <a:rPr lang="fr-FR" dirty="0" smtClean="0"/>
              <a:t> e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entrano</a:t>
            </a:r>
            <a:r>
              <a:rPr lang="fr-FR" dirty="0" smtClean="0"/>
              <a:t> </a:t>
            </a:r>
            <a:r>
              <a:rPr lang="fr-FR" dirty="0" err="1" smtClean="0"/>
              <a:t>negli</a:t>
            </a:r>
            <a:r>
              <a:rPr lang="fr-FR" dirty="0" smtClean="0"/>
              <a:t> USA </a:t>
            </a:r>
            <a:r>
              <a:rPr lang="fr-FR" dirty="0" err="1" smtClean="0"/>
              <a:t>meno</a:t>
            </a:r>
            <a:r>
              <a:rPr lang="fr-FR" dirty="0" smtClean="0"/>
              <a:t> </a:t>
            </a:r>
            <a:r>
              <a:rPr lang="fr-FR" dirty="0" smtClean="0"/>
              <a:t>euro per </a:t>
            </a:r>
            <a:r>
              <a:rPr lang="fr-FR" dirty="0" err="1" smtClean="0"/>
              <a:t>finanziare</a:t>
            </a:r>
            <a:r>
              <a:rPr lang="fr-FR" dirty="0" smtClean="0"/>
              <a:t> le </a:t>
            </a:r>
            <a:r>
              <a:rPr lang="fr-FR" dirty="0" err="1" smtClean="0"/>
              <a:t>esportazioni</a:t>
            </a:r>
            <a:r>
              <a:rPr lang="fr-FR" dirty="0" smtClean="0"/>
              <a:t>. </a:t>
            </a:r>
            <a:r>
              <a:rPr lang="fr-FR" dirty="0" err="1" smtClean="0"/>
              <a:t>Quindi</a:t>
            </a:r>
            <a:r>
              <a:rPr lang="fr-FR" dirty="0" smtClean="0"/>
              <a:t>, </a:t>
            </a:r>
            <a:r>
              <a:rPr lang="fr-FR" dirty="0" err="1" smtClean="0"/>
              <a:t>espresso</a:t>
            </a:r>
            <a:r>
              <a:rPr lang="fr-FR" dirty="0" smtClean="0"/>
              <a:t> </a:t>
            </a:r>
            <a:r>
              <a:rPr lang="fr-FR" dirty="0" smtClean="0"/>
              <a:t>in </a:t>
            </a:r>
            <a:r>
              <a:rPr lang="fr-FR" dirty="0" err="1" smtClean="0"/>
              <a:t>dollari</a:t>
            </a:r>
            <a:r>
              <a:rPr lang="fr-FR" dirty="0" smtClean="0"/>
              <a:t>, </a:t>
            </a:r>
            <a:r>
              <a:rPr lang="fr-FR" dirty="0" smtClean="0"/>
              <a:t>il </a:t>
            </a:r>
            <a:r>
              <a:rPr lang="fr-FR" dirty="0" err="1" smtClean="0"/>
              <a:t>saldo</a:t>
            </a:r>
            <a:r>
              <a:rPr lang="fr-FR" dirty="0" smtClean="0"/>
              <a:t> delle partite </a:t>
            </a:r>
            <a:r>
              <a:rPr lang="fr-FR" dirty="0" err="1" smtClean="0"/>
              <a:t>correnti</a:t>
            </a:r>
            <a:r>
              <a:rPr lang="fr-FR" dirty="0" smtClean="0"/>
              <a:t> </a:t>
            </a:r>
            <a:r>
              <a:rPr lang="fr-FR" dirty="0" err="1" smtClean="0"/>
              <a:t>peggiora</a:t>
            </a:r>
            <a:r>
              <a:rPr lang="fr-FR" dirty="0" smtClean="0"/>
              <a:t>. </a:t>
            </a:r>
            <a:r>
              <a:rPr lang="fr-FR" dirty="0" err="1" smtClean="0"/>
              <a:t>Poi</a:t>
            </a:r>
            <a:r>
              <a:rPr lang="fr-FR" dirty="0" smtClean="0"/>
              <a:t> le </a:t>
            </a:r>
            <a:r>
              <a:rPr lang="fr-FR" dirty="0" err="1" smtClean="0"/>
              <a:t>quantità</a:t>
            </a:r>
            <a:r>
              <a:rPr lang="fr-FR" dirty="0" smtClean="0"/>
              <a:t> si </a:t>
            </a:r>
            <a:r>
              <a:rPr lang="fr-FR" dirty="0" err="1" smtClean="0"/>
              <a:t>aggiustano</a:t>
            </a:r>
            <a:r>
              <a:rPr lang="fr-FR" dirty="0" smtClean="0"/>
              <a:t> e il </a:t>
            </a:r>
            <a:r>
              <a:rPr lang="fr-FR" dirty="0" err="1" smtClean="0"/>
              <a:t>saldo</a:t>
            </a:r>
            <a:r>
              <a:rPr lang="fr-FR" dirty="0" smtClean="0"/>
              <a:t> </a:t>
            </a:r>
            <a:r>
              <a:rPr lang="fr-FR" dirty="0" err="1" smtClean="0"/>
              <a:t>comincia</a:t>
            </a:r>
            <a:r>
              <a:rPr lang="fr-FR" dirty="0" smtClean="0"/>
              <a:t> a </a:t>
            </a:r>
            <a:r>
              <a:rPr lang="fr-FR" dirty="0" err="1" smtClean="0"/>
              <a:t>migliorare</a:t>
            </a:r>
            <a:endParaRPr lang="fr-FR" dirty="0" smtClean="0"/>
          </a:p>
          <a:p>
            <a:pPr algn="just"/>
            <a:r>
              <a:rPr lang="fr-FR" dirty="0" err="1" smtClean="0"/>
              <a:t>Supponiamo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la </a:t>
            </a:r>
            <a:r>
              <a:rPr lang="fr-FR" dirty="0" err="1" smtClean="0"/>
              <a:t>svalutazione</a:t>
            </a:r>
            <a:r>
              <a:rPr lang="fr-FR" dirty="0" smtClean="0"/>
              <a:t> </a:t>
            </a:r>
            <a:r>
              <a:rPr lang="fr-FR" dirty="0" err="1" smtClean="0"/>
              <a:t>avvenga</a:t>
            </a:r>
            <a:r>
              <a:rPr lang="fr-FR" dirty="0" smtClean="0"/>
              <a:t> al tempo A. Solo  a </a:t>
            </a:r>
            <a:r>
              <a:rPr lang="fr-FR" dirty="0" err="1" smtClean="0"/>
              <a:t>partire</a:t>
            </a:r>
            <a:r>
              <a:rPr lang="fr-FR" dirty="0" smtClean="0"/>
              <a:t> dal </a:t>
            </a:r>
            <a:r>
              <a:rPr lang="fr-FR" dirty="0" err="1" smtClean="0"/>
              <a:t>periodo</a:t>
            </a:r>
            <a:r>
              <a:rPr lang="fr-FR" dirty="0" smtClean="0"/>
              <a:t> B il </a:t>
            </a:r>
            <a:r>
              <a:rPr lang="fr-FR" dirty="0" err="1" smtClean="0"/>
              <a:t>saldo</a:t>
            </a:r>
            <a:r>
              <a:rPr lang="fr-FR" dirty="0" smtClean="0"/>
              <a:t> delle partite </a:t>
            </a:r>
            <a:r>
              <a:rPr lang="fr-FR" dirty="0" err="1" smtClean="0"/>
              <a:t>correnti</a:t>
            </a:r>
            <a:r>
              <a:rPr lang="fr-FR" dirty="0" smtClean="0"/>
              <a:t> </a:t>
            </a:r>
            <a:r>
              <a:rPr lang="fr-FR" dirty="0" err="1" smtClean="0"/>
              <a:t>comincia</a:t>
            </a:r>
            <a:r>
              <a:rPr lang="fr-FR" dirty="0" smtClean="0"/>
              <a:t> ad </a:t>
            </a:r>
            <a:r>
              <a:rPr lang="fr-FR" dirty="0" err="1" smtClean="0"/>
              <a:t>essere</a:t>
            </a:r>
            <a:r>
              <a:rPr lang="fr-FR" dirty="0" smtClean="0"/>
              <a:t> </a:t>
            </a:r>
            <a:r>
              <a:rPr lang="fr-FR" dirty="0" err="1" smtClean="0"/>
              <a:t>positivo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02402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28</a:t>
            </a:fld>
            <a:endParaRPr lang="fr-FR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1691680" y="2060848"/>
            <a:ext cx="0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1691680" y="4005064"/>
            <a:ext cx="0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1691680" y="3861048"/>
            <a:ext cx="56886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en arc 13"/>
          <p:cNvCxnSpPr/>
          <p:nvPr/>
        </p:nvCxnSpPr>
        <p:spPr>
          <a:xfrm flipV="1">
            <a:off x="1691680" y="2708920"/>
            <a:ext cx="2952328" cy="2520280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1115616" y="1772816"/>
            <a:ext cx="716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BP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7092280" y="4149080"/>
            <a:ext cx="81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</a:t>
            </a:r>
            <a:r>
              <a:rPr lang="fr-FR" dirty="0" smtClean="0"/>
              <a:t>empo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167844" y="3861048"/>
            <a:ext cx="49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691680" y="3861048"/>
            <a:ext cx="458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20638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fr-FR" b="1" dirty="0" err="1" smtClean="0"/>
              <a:t>Trasmissione</a:t>
            </a:r>
            <a:r>
              <a:rPr lang="fr-FR" b="1" dirty="0" smtClean="0"/>
              <a:t> delle </a:t>
            </a:r>
            <a:r>
              <a:rPr lang="fr-FR" b="1" dirty="0" err="1" smtClean="0"/>
              <a:t>variazioni</a:t>
            </a:r>
            <a:r>
              <a:rPr lang="fr-FR" b="1" dirty="0" smtClean="0"/>
              <a:t> </a:t>
            </a:r>
            <a:r>
              <a:rPr lang="fr-FR" b="1" dirty="0" err="1" smtClean="0"/>
              <a:t>del</a:t>
            </a:r>
            <a:r>
              <a:rPr lang="fr-FR" b="1" dirty="0" smtClean="0"/>
              <a:t> </a:t>
            </a:r>
            <a:r>
              <a:rPr lang="fr-FR" b="1" dirty="0" err="1" smtClean="0"/>
              <a:t>tasso</a:t>
            </a:r>
            <a:r>
              <a:rPr lang="fr-FR" b="1" dirty="0" smtClean="0"/>
              <a:t> di </a:t>
            </a:r>
            <a:r>
              <a:rPr lang="fr-FR" b="1" dirty="0" err="1" smtClean="0"/>
              <a:t>cambio</a:t>
            </a:r>
            <a:endParaRPr lang="fr-FR" b="1" dirty="0" smtClean="0"/>
          </a:p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seguito</a:t>
            </a:r>
            <a:r>
              <a:rPr lang="fr-FR" dirty="0" smtClean="0"/>
              <a:t> a un </a:t>
            </a:r>
            <a:r>
              <a:rPr lang="fr-FR" dirty="0" err="1" smtClean="0"/>
              <a:t>deprezzamento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dollaro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10%, le </a:t>
            </a:r>
            <a:r>
              <a:rPr lang="fr-FR" dirty="0" err="1" smtClean="0"/>
              <a:t>imprese</a:t>
            </a:r>
            <a:r>
              <a:rPr lang="fr-FR" dirty="0" smtClean="0"/>
              <a:t> </a:t>
            </a:r>
            <a:r>
              <a:rPr lang="fr-FR" dirty="0" err="1" smtClean="0"/>
              <a:t>straniere</a:t>
            </a:r>
            <a:r>
              <a:rPr lang="fr-FR" dirty="0" smtClean="0"/>
              <a:t> </a:t>
            </a:r>
            <a:r>
              <a:rPr lang="fr-FR" dirty="0" err="1" smtClean="0"/>
              <a:t>potrebbero</a:t>
            </a:r>
            <a:r>
              <a:rPr lang="fr-FR" dirty="0" smtClean="0"/>
              <a:t> </a:t>
            </a:r>
            <a:r>
              <a:rPr lang="fr-FR" dirty="0" err="1" smtClean="0"/>
              <a:t>ridurre</a:t>
            </a:r>
            <a:r>
              <a:rPr lang="fr-FR" dirty="0" smtClean="0"/>
              <a:t> il </a:t>
            </a:r>
            <a:r>
              <a:rPr lang="fr-FR" dirty="0" err="1" smtClean="0"/>
              <a:t>prezzo</a:t>
            </a:r>
            <a:r>
              <a:rPr lang="fr-FR" dirty="0" smtClean="0"/>
              <a:t> in euro </a:t>
            </a:r>
            <a:r>
              <a:rPr lang="fr-FR" dirty="0" err="1" smtClean="0"/>
              <a:t>del</a:t>
            </a:r>
            <a:r>
              <a:rPr lang="fr-FR" dirty="0" smtClean="0"/>
              <a:t> 4% in modo da </a:t>
            </a:r>
            <a:r>
              <a:rPr lang="fr-FR" dirty="0" err="1" smtClean="0"/>
              <a:t>coservare</a:t>
            </a:r>
            <a:r>
              <a:rPr lang="fr-FR" dirty="0" smtClean="0"/>
              <a:t> la quota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mercato</a:t>
            </a:r>
            <a:r>
              <a:rPr lang="fr-FR" dirty="0" smtClean="0"/>
              <a:t> </a:t>
            </a:r>
            <a:r>
              <a:rPr lang="fr-FR" dirty="0" err="1" smtClean="0"/>
              <a:t>negli</a:t>
            </a:r>
            <a:r>
              <a:rPr lang="fr-FR" dirty="0" smtClean="0"/>
              <a:t> USA</a:t>
            </a:r>
          </a:p>
          <a:p>
            <a:pPr algn="just"/>
            <a:r>
              <a:rPr lang="fr-FR" dirty="0" smtClean="0"/>
              <a:t>Pure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esportatori</a:t>
            </a:r>
            <a:r>
              <a:rPr lang="fr-FR" dirty="0" smtClean="0"/>
              <a:t> USA </a:t>
            </a:r>
            <a:r>
              <a:rPr lang="fr-FR" dirty="0" err="1" smtClean="0"/>
              <a:t>potrebbero</a:t>
            </a:r>
            <a:r>
              <a:rPr lang="fr-FR" dirty="0" smtClean="0"/>
              <a:t> </a:t>
            </a:r>
            <a:r>
              <a:rPr lang="fr-FR" dirty="0" err="1" smtClean="0"/>
              <a:t>essere</a:t>
            </a:r>
            <a:r>
              <a:rPr lang="fr-FR" dirty="0" smtClean="0"/>
              <a:t> </a:t>
            </a:r>
            <a:r>
              <a:rPr lang="fr-FR" dirty="0" err="1" smtClean="0"/>
              <a:t>resti</a:t>
            </a:r>
            <a:r>
              <a:rPr lang="fr-FR" dirty="0" smtClean="0"/>
              <a:t> </a:t>
            </a:r>
            <a:r>
              <a:rPr lang="fr-FR" dirty="0" smtClean="0"/>
              <a:t>ad </a:t>
            </a:r>
            <a:r>
              <a:rPr lang="fr-FR" dirty="0" err="1" smtClean="0"/>
              <a:t>aumentare</a:t>
            </a:r>
            <a:r>
              <a:rPr lang="fr-FR" dirty="0" smtClean="0"/>
              <a:t> i </a:t>
            </a:r>
            <a:r>
              <a:rPr lang="fr-FR" dirty="0" err="1" smtClean="0"/>
              <a:t>prezzi</a:t>
            </a:r>
            <a:r>
              <a:rPr lang="fr-FR" dirty="0" smtClean="0"/>
              <a:t> in </a:t>
            </a:r>
            <a:r>
              <a:rPr lang="fr-FR" dirty="0" err="1" smtClean="0"/>
              <a:t>dollari</a:t>
            </a:r>
            <a:r>
              <a:rPr lang="fr-FR" dirty="0" smtClean="0"/>
              <a:t> dei </a:t>
            </a:r>
            <a:r>
              <a:rPr lang="fr-FR" dirty="0" err="1" smtClean="0"/>
              <a:t>beni</a:t>
            </a:r>
            <a:r>
              <a:rPr lang="fr-FR" dirty="0" smtClean="0"/>
              <a:t> </a:t>
            </a:r>
            <a:r>
              <a:rPr lang="fr-FR" dirty="0" err="1" smtClean="0"/>
              <a:t>destinati</a:t>
            </a:r>
            <a:r>
              <a:rPr lang="fr-FR" dirty="0" smtClean="0"/>
              <a:t> </a:t>
            </a:r>
            <a:r>
              <a:rPr lang="fr-FR" dirty="0" err="1" smtClean="0"/>
              <a:t>all’export</a:t>
            </a:r>
            <a:r>
              <a:rPr lang="fr-FR" dirty="0" smtClean="0"/>
              <a:t> </a:t>
            </a:r>
            <a:r>
              <a:rPr lang="fr-FR" dirty="0" err="1" smtClean="0"/>
              <a:t>nella</a:t>
            </a:r>
            <a:r>
              <a:rPr lang="fr-FR" dirty="0" smtClean="0"/>
              <a:t> </a:t>
            </a:r>
            <a:r>
              <a:rPr lang="fr-FR" dirty="0" err="1" smtClean="0"/>
              <a:t>stessa</a:t>
            </a:r>
            <a:r>
              <a:rPr lang="fr-FR" dirty="0" smtClean="0"/>
              <a:t> </a:t>
            </a:r>
            <a:r>
              <a:rPr lang="fr-FR" dirty="0" err="1" smtClean="0"/>
              <a:t>proporzione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deprezzamento</a:t>
            </a:r>
            <a:r>
              <a:rPr lang="fr-FR" dirty="0" smtClean="0"/>
              <a:t>. </a:t>
            </a:r>
            <a:r>
              <a:rPr lang="fr-FR" b="1" dirty="0" err="1" smtClean="0"/>
              <a:t>Effetto</a:t>
            </a:r>
            <a:r>
              <a:rPr lang="fr-FR" b="1" dirty="0" smtClean="0"/>
              <a:t> testa di ponte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305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realtà</a:t>
            </a:r>
            <a:r>
              <a:rPr lang="fr-FR" dirty="0" smtClean="0"/>
              <a:t> pure i </a:t>
            </a:r>
            <a:r>
              <a:rPr lang="fr-FR" dirty="0" err="1" smtClean="0"/>
              <a:t>flussi</a:t>
            </a:r>
            <a:r>
              <a:rPr lang="fr-FR" dirty="0" smtClean="0"/>
              <a:t> di capitale </a:t>
            </a:r>
            <a:r>
              <a:rPr lang="fr-FR" dirty="0" err="1" smtClean="0"/>
              <a:t>influenzano</a:t>
            </a:r>
            <a:r>
              <a:rPr lang="fr-FR" dirty="0" smtClean="0"/>
              <a:t> </a:t>
            </a:r>
            <a:r>
              <a:rPr lang="fr-FR" dirty="0" err="1" smtClean="0"/>
              <a:t>fortemente</a:t>
            </a:r>
            <a:r>
              <a:rPr lang="fr-FR" dirty="0" smtClean="0"/>
              <a:t> il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, ma </a:t>
            </a:r>
            <a:r>
              <a:rPr lang="fr-FR" dirty="0" err="1" smtClean="0"/>
              <a:t>noi</a:t>
            </a:r>
            <a:r>
              <a:rPr lang="fr-FR" dirty="0" smtClean="0"/>
              <a:t> </a:t>
            </a:r>
            <a:r>
              <a:rPr lang="fr-FR" dirty="0" err="1" smtClean="0"/>
              <a:t>addottiamo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semplificazione</a:t>
            </a:r>
            <a:r>
              <a:rPr lang="fr-FR" dirty="0" smtClean="0"/>
              <a:t> per </a:t>
            </a:r>
            <a:r>
              <a:rPr lang="fr-FR" dirty="0" err="1" smtClean="0"/>
              <a:t>isolare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effetti</a:t>
            </a:r>
            <a:r>
              <a:rPr lang="fr-FR" dirty="0" smtClean="0"/>
              <a:t> dei </a:t>
            </a:r>
            <a:r>
              <a:rPr lang="fr-FR" dirty="0" err="1" smtClean="0"/>
              <a:t>flussi</a:t>
            </a:r>
            <a:r>
              <a:rPr lang="fr-FR" dirty="0" smtClean="0"/>
              <a:t> </a:t>
            </a:r>
            <a:r>
              <a:rPr lang="fr-FR" dirty="0" err="1" smtClean="0"/>
              <a:t>commerciali</a:t>
            </a:r>
            <a:endParaRPr lang="fr-FR" dirty="0"/>
          </a:p>
          <a:p>
            <a:pPr algn="just"/>
            <a:r>
              <a:rPr lang="fr-FR" dirty="0" smtClean="0"/>
              <a:t>Difficile </a:t>
            </a:r>
            <a:r>
              <a:rPr lang="fr-FR" dirty="0" err="1" smtClean="0"/>
              <a:t>integrare</a:t>
            </a:r>
            <a:r>
              <a:rPr lang="fr-FR" dirty="0" smtClean="0"/>
              <a:t> in un </a:t>
            </a:r>
            <a:r>
              <a:rPr lang="fr-FR" dirty="0" err="1" smtClean="0"/>
              <a:t>modello</a:t>
            </a:r>
            <a:r>
              <a:rPr lang="fr-FR" dirty="0" smtClean="0"/>
              <a:t> </a:t>
            </a:r>
            <a:r>
              <a:rPr lang="fr-FR" dirty="0" err="1" smtClean="0"/>
              <a:t>unico</a:t>
            </a:r>
            <a:r>
              <a:rPr lang="fr-FR" dirty="0" smtClean="0"/>
              <a:t> i </a:t>
            </a:r>
            <a:r>
              <a:rPr lang="fr-FR" dirty="0" err="1" smtClean="0"/>
              <a:t>flussi</a:t>
            </a:r>
            <a:r>
              <a:rPr lang="fr-FR" dirty="0" smtClean="0"/>
              <a:t> </a:t>
            </a:r>
            <a:r>
              <a:rPr lang="fr-FR" dirty="0" err="1" smtClean="0"/>
              <a:t>commerciali</a:t>
            </a:r>
            <a:r>
              <a:rPr lang="fr-FR" dirty="0" smtClean="0"/>
              <a:t> e i </a:t>
            </a:r>
            <a:r>
              <a:rPr lang="fr-FR" dirty="0" err="1" smtClean="0"/>
              <a:t>flussi</a:t>
            </a:r>
            <a:r>
              <a:rPr lang="fr-FR" dirty="0" smtClean="0"/>
              <a:t> </a:t>
            </a:r>
            <a:r>
              <a:rPr lang="fr-FR" dirty="0" err="1" smtClean="0"/>
              <a:t>finanziari</a:t>
            </a:r>
            <a:endParaRPr lang="fr-FR" dirty="0" smtClean="0"/>
          </a:p>
          <a:p>
            <a:pPr algn="just"/>
            <a:r>
              <a:rPr lang="fr-FR" dirty="0" err="1" smtClean="0"/>
              <a:t>Stabiliremo</a:t>
            </a:r>
            <a:r>
              <a:rPr lang="fr-FR" dirty="0" smtClean="0"/>
              <a:t> </a:t>
            </a:r>
            <a:r>
              <a:rPr lang="fr-FR" dirty="0" smtClean="0"/>
              <a:t>le </a:t>
            </a:r>
            <a:r>
              <a:rPr lang="fr-FR" dirty="0" err="1" smtClean="0"/>
              <a:t>condizioni</a:t>
            </a:r>
            <a:r>
              <a:rPr lang="fr-FR" dirty="0" smtClean="0"/>
              <a:t> </a:t>
            </a:r>
            <a:r>
              <a:rPr lang="fr-FR" dirty="0" smtClean="0"/>
              <a:t>di </a:t>
            </a:r>
            <a:r>
              <a:rPr lang="fr-FR" dirty="0" err="1" smtClean="0"/>
              <a:t>equilibrio</a:t>
            </a:r>
            <a:r>
              <a:rPr lang="fr-FR" dirty="0" smtClean="0"/>
              <a:t> e il </a:t>
            </a:r>
            <a:r>
              <a:rPr lang="fr-FR" dirty="0" err="1" smtClean="0"/>
              <a:t>meccanismo</a:t>
            </a:r>
            <a:r>
              <a:rPr lang="fr-FR" dirty="0" smtClean="0"/>
              <a:t> di </a:t>
            </a:r>
            <a:r>
              <a:rPr lang="fr-FR" dirty="0" err="1" smtClean="0"/>
              <a:t>aggiustamento</a:t>
            </a:r>
            <a:r>
              <a:rPr lang="fr-FR" dirty="0" smtClean="0"/>
              <a:t> verso  l’</a:t>
            </a:r>
            <a:r>
              <a:rPr lang="fr-FR" dirty="0" err="1" smtClean="0"/>
              <a:t>equilibrio</a:t>
            </a:r>
            <a:r>
              <a:rPr lang="fr-FR" dirty="0" smtClean="0"/>
              <a:t>. </a:t>
            </a:r>
            <a:r>
              <a:rPr lang="fr-FR" dirty="0" err="1" smtClean="0"/>
              <a:t>Analizzerem</a:t>
            </a:r>
            <a:r>
              <a:rPr lang="fr-FR" dirty="0" smtClean="0"/>
              <a:t> il </a:t>
            </a:r>
            <a:r>
              <a:rPr lang="fr-FR" dirty="0" err="1" smtClean="0"/>
              <a:t>p</a:t>
            </a:r>
            <a:r>
              <a:rPr lang="fr-FR" dirty="0" err="1" smtClean="0"/>
              <a:t>roblema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stabilità</a:t>
            </a:r>
            <a:r>
              <a:rPr lang="fr-FR" dirty="0" smtClean="0"/>
              <a:t>, </a:t>
            </a:r>
            <a:r>
              <a:rPr lang="fr-FR" dirty="0" err="1" smtClean="0"/>
              <a:t>ossia</a:t>
            </a:r>
            <a:r>
              <a:rPr lang="fr-FR" dirty="0" smtClean="0"/>
              <a:t> se il </a:t>
            </a:r>
            <a:r>
              <a:rPr lang="fr-FR" dirty="0" err="1" smtClean="0"/>
              <a:t>sistema</a:t>
            </a:r>
            <a:r>
              <a:rPr lang="fr-FR" dirty="0" smtClean="0"/>
              <a:t> </a:t>
            </a:r>
            <a:r>
              <a:rPr lang="fr-FR" dirty="0" err="1" smtClean="0"/>
              <a:t>inizialmente</a:t>
            </a:r>
            <a:r>
              <a:rPr lang="fr-FR" dirty="0" smtClean="0"/>
              <a:t> in </a:t>
            </a:r>
            <a:r>
              <a:rPr lang="fr-FR" dirty="0" err="1" smtClean="0"/>
              <a:t>disequilibrio</a:t>
            </a:r>
            <a:r>
              <a:rPr lang="fr-FR" dirty="0" smtClean="0"/>
              <a:t> converge verso l’</a:t>
            </a:r>
            <a:r>
              <a:rPr lang="fr-FR" dirty="0" err="1" smtClean="0"/>
              <a:t>equilibrio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10628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b="1" dirty="0" smtClean="0"/>
              <a:t>Il Gold Standard</a:t>
            </a:r>
          </a:p>
          <a:p>
            <a:pPr algn="just"/>
            <a:r>
              <a:rPr lang="fr-FR" dirty="0" smtClean="0"/>
              <a:t>Il Gold Standard </a:t>
            </a:r>
            <a:r>
              <a:rPr lang="fr-FR" dirty="0" err="1" smtClean="0"/>
              <a:t>fu</a:t>
            </a:r>
            <a:r>
              <a:rPr lang="fr-FR" dirty="0" smtClean="0"/>
              <a:t> </a:t>
            </a:r>
            <a:r>
              <a:rPr lang="fr-FR" dirty="0" smtClean="0"/>
              <a:t>il </a:t>
            </a:r>
            <a:r>
              <a:rPr lang="fr-FR" dirty="0" err="1" smtClean="0"/>
              <a:t>sistema</a:t>
            </a:r>
            <a:r>
              <a:rPr lang="fr-FR" dirty="0" smtClean="0"/>
              <a:t> </a:t>
            </a:r>
            <a:r>
              <a:rPr lang="fr-FR" dirty="0" err="1" smtClean="0"/>
              <a:t>monetario</a:t>
            </a:r>
            <a:r>
              <a:rPr lang="fr-FR" dirty="0" smtClean="0"/>
              <a:t> </a:t>
            </a:r>
            <a:r>
              <a:rPr lang="fr-FR" dirty="0" err="1" smtClean="0"/>
              <a:t>internazionale</a:t>
            </a:r>
            <a:r>
              <a:rPr lang="fr-FR" dirty="0" smtClean="0"/>
              <a:t> </a:t>
            </a:r>
            <a:r>
              <a:rPr lang="fr-FR" dirty="0" err="1" smtClean="0"/>
              <a:t>operante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mondo</a:t>
            </a:r>
            <a:r>
              <a:rPr lang="fr-FR" dirty="0" smtClean="0"/>
              <a:t> dal 1880 </a:t>
            </a:r>
            <a:r>
              <a:rPr lang="fr-FR" dirty="0" err="1" smtClean="0"/>
              <a:t>fino</a:t>
            </a:r>
            <a:r>
              <a:rPr lang="fr-FR" dirty="0" smtClean="0"/>
              <a:t> al 1914</a:t>
            </a:r>
          </a:p>
          <a:p>
            <a:pPr algn="just"/>
            <a:r>
              <a:rPr lang="fr-FR" dirty="0" smtClean="0"/>
              <a:t>Vi </a:t>
            </a:r>
            <a:r>
              <a:rPr lang="fr-FR" dirty="0" err="1" smtClean="0"/>
              <a:t>fu</a:t>
            </a:r>
            <a:r>
              <a:rPr lang="fr-FR" dirty="0" smtClean="0"/>
              <a:t> un </a:t>
            </a:r>
            <a:r>
              <a:rPr lang="fr-FR" dirty="0" err="1" smtClean="0"/>
              <a:t>t</a:t>
            </a:r>
            <a:r>
              <a:rPr lang="fr-FR" dirty="0" err="1" smtClean="0"/>
              <a:t>entativo</a:t>
            </a:r>
            <a:r>
              <a:rPr lang="fr-FR" dirty="0" smtClean="0"/>
              <a:t> </a:t>
            </a:r>
            <a:r>
              <a:rPr lang="fr-FR" dirty="0" err="1" smtClean="0"/>
              <a:t>fallito</a:t>
            </a:r>
            <a:r>
              <a:rPr lang="fr-FR" dirty="0" smtClean="0"/>
              <a:t> di </a:t>
            </a:r>
            <a:r>
              <a:rPr lang="fr-FR" dirty="0" err="1" smtClean="0"/>
              <a:t>ripristinarlo</a:t>
            </a:r>
            <a:r>
              <a:rPr lang="fr-FR" dirty="0" smtClean="0"/>
              <a:t> </a:t>
            </a:r>
            <a:r>
              <a:rPr lang="fr-FR" dirty="0" err="1" smtClean="0"/>
              <a:t>dopo</a:t>
            </a:r>
            <a:r>
              <a:rPr lang="fr-FR" dirty="0" smtClean="0"/>
              <a:t> la </a:t>
            </a:r>
            <a:r>
              <a:rPr lang="fr-FR" dirty="0"/>
              <a:t>P</a:t>
            </a:r>
            <a:r>
              <a:rPr lang="fr-FR" dirty="0" smtClean="0"/>
              <a:t>rima </a:t>
            </a:r>
            <a:r>
              <a:rPr lang="fr-FR" dirty="0"/>
              <a:t>G</a:t>
            </a:r>
            <a:r>
              <a:rPr lang="fr-FR" dirty="0" smtClean="0"/>
              <a:t>uerra </a:t>
            </a:r>
            <a:r>
              <a:rPr lang="fr-FR" dirty="0"/>
              <a:t>M</a:t>
            </a:r>
            <a:r>
              <a:rPr lang="fr-FR" dirty="0" smtClean="0"/>
              <a:t>ondiale</a:t>
            </a:r>
            <a:endParaRPr lang="fr-FR" dirty="0" smtClean="0"/>
          </a:p>
          <a:p>
            <a:pPr algn="just"/>
            <a:r>
              <a:rPr lang="fr-FR" dirty="0" smtClean="0"/>
              <a:t>È importante </a:t>
            </a:r>
            <a:r>
              <a:rPr lang="fr-FR" dirty="0" err="1" smtClean="0"/>
              <a:t>capirlo</a:t>
            </a:r>
            <a:r>
              <a:rPr lang="fr-FR" dirty="0" smtClean="0"/>
              <a:t> perché i </a:t>
            </a:r>
            <a:r>
              <a:rPr lang="fr-FR" dirty="0" err="1" smtClean="0"/>
              <a:t>suoi</a:t>
            </a:r>
            <a:r>
              <a:rPr lang="fr-FR" dirty="0" smtClean="0"/>
              <a:t> </a:t>
            </a:r>
            <a:r>
              <a:rPr lang="fr-FR" dirty="0" err="1" smtClean="0"/>
              <a:t>vantaggi</a:t>
            </a:r>
            <a:r>
              <a:rPr lang="fr-FR" dirty="0" smtClean="0"/>
              <a:t> e i </a:t>
            </a:r>
            <a:r>
              <a:rPr lang="fr-FR" dirty="0" err="1" smtClean="0"/>
              <a:t>suoi</a:t>
            </a:r>
            <a:r>
              <a:rPr lang="fr-FR" dirty="0" smtClean="0"/>
              <a:t> </a:t>
            </a:r>
            <a:r>
              <a:rPr lang="fr-FR" dirty="0" err="1" smtClean="0"/>
              <a:t>svantaggi</a:t>
            </a:r>
            <a:r>
              <a:rPr lang="fr-FR" dirty="0" smtClean="0"/>
              <a:t> sono simili al </a:t>
            </a:r>
            <a:r>
              <a:rPr lang="fr-FR" dirty="0" err="1" smtClean="0"/>
              <a:t>sistema</a:t>
            </a:r>
            <a:r>
              <a:rPr lang="fr-FR" dirty="0" smtClean="0"/>
              <a:t> </a:t>
            </a:r>
            <a:r>
              <a:rPr lang="fr-FR" dirty="0" err="1" smtClean="0"/>
              <a:t>monetario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b="1" dirty="0" smtClean="0"/>
              <a:t>Gold </a:t>
            </a:r>
            <a:r>
              <a:rPr lang="fr-FR" b="1" dirty="0" smtClean="0"/>
              <a:t>Exchange Standard</a:t>
            </a:r>
            <a:r>
              <a:rPr lang="fr-FR" dirty="0" smtClean="0"/>
              <a:t> (</a:t>
            </a:r>
            <a:r>
              <a:rPr lang="fr-FR" b="1" dirty="0" err="1" smtClean="0"/>
              <a:t>Bretton</a:t>
            </a:r>
            <a:r>
              <a:rPr lang="fr-FR" b="1" dirty="0" smtClean="0"/>
              <a:t> </a:t>
            </a:r>
            <a:r>
              <a:rPr lang="fr-FR" b="1" dirty="0" err="1" smtClean="0"/>
              <a:t>Woods</a:t>
            </a:r>
            <a:r>
              <a:rPr lang="fr-FR" dirty="0" smtClean="0"/>
              <a:t>) in </a:t>
            </a:r>
            <a:r>
              <a:rPr lang="fr-FR" dirty="0" err="1" smtClean="0"/>
              <a:t>vigore</a:t>
            </a:r>
            <a:r>
              <a:rPr lang="fr-FR" dirty="0" smtClean="0"/>
              <a:t> dalla fine </a:t>
            </a:r>
            <a:r>
              <a:rPr lang="fr-FR" dirty="0" err="1" smtClean="0"/>
              <a:t>della</a:t>
            </a:r>
            <a:r>
              <a:rPr lang="fr-FR" dirty="0" smtClean="0"/>
              <a:t> Seconda Guerra Mondiale </a:t>
            </a:r>
            <a:r>
              <a:rPr lang="fr-FR" dirty="0" err="1" smtClean="0"/>
              <a:t>fino</a:t>
            </a:r>
            <a:r>
              <a:rPr lang="fr-FR" dirty="0" smtClean="0"/>
              <a:t> al 1971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1578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dirty="0" smtClean="0"/>
              <a:t>Ogni </a:t>
            </a:r>
            <a:r>
              <a:rPr lang="fr-FR" dirty="0" err="1" smtClean="0"/>
              <a:t>paese</a:t>
            </a:r>
            <a:r>
              <a:rPr lang="fr-FR" dirty="0" smtClean="0"/>
              <a:t> </a:t>
            </a:r>
            <a:r>
              <a:rPr lang="fr-FR" dirty="0" err="1" smtClean="0"/>
              <a:t>definisce</a:t>
            </a:r>
            <a:r>
              <a:rPr lang="fr-FR" dirty="0" smtClean="0"/>
              <a:t> il </a:t>
            </a:r>
            <a:r>
              <a:rPr lang="fr-FR" dirty="0" err="1" smtClean="0"/>
              <a:t>contenuto</a:t>
            </a:r>
            <a:r>
              <a:rPr lang="fr-FR" dirty="0" smtClean="0"/>
              <a:t> </a:t>
            </a:r>
            <a:r>
              <a:rPr lang="fr-FR" dirty="0" err="1" smtClean="0"/>
              <a:t>aureo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propria</a:t>
            </a:r>
            <a:r>
              <a:rPr lang="fr-FR" dirty="0" smtClean="0"/>
              <a:t>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smtClean="0"/>
              <a:t>e si </a:t>
            </a:r>
            <a:r>
              <a:rPr lang="fr-FR" dirty="0" err="1" smtClean="0"/>
              <a:t>dispone</a:t>
            </a:r>
            <a:r>
              <a:rPr lang="fr-FR" dirty="0" smtClean="0"/>
              <a:t> ad </a:t>
            </a:r>
            <a:r>
              <a:rPr lang="fr-FR" dirty="0" err="1" smtClean="0"/>
              <a:t>acquistare</a:t>
            </a:r>
            <a:r>
              <a:rPr lang="fr-FR" dirty="0" smtClean="0"/>
              <a:t> o </a:t>
            </a:r>
            <a:r>
              <a:rPr lang="fr-FR" dirty="0" err="1" smtClean="0"/>
              <a:t>vendere</a:t>
            </a:r>
            <a:r>
              <a:rPr lang="fr-FR" dirty="0" smtClean="0"/>
              <a:t> </a:t>
            </a:r>
            <a:r>
              <a:rPr lang="fr-FR" dirty="0" err="1" smtClean="0"/>
              <a:t>qualunque</a:t>
            </a:r>
            <a:r>
              <a:rPr lang="fr-FR" dirty="0" smtClean="0"/>
              <a:t> </a:t>
            </a:r>
            <a:r>
              <a:rPr lang="fr-FR" dirty="0" err="1" smtClean="0"/>
              <a:t>ammontare</a:t>
            </a:r>
            <a:r>
              <a:rPr lang="fr-FR" dirty="0" smtClean="0"/>
              <a:t> </a:t>
            </a:r>
            <a:r>
              <a:rPr lang="fr-FR" dirty="0" smtClean="0"/>
              <a:t>di </a:t>
            </a:r>
            <a:r>
              <a:rPr lang="fr-FR" dirty="0" err="1" smtClean="0"/>
              <a:t>oro</a:t>
            </a:r>
            <a:r>
              <a:rPr lang="fr-FR" dirty="0" smtClean="0"/>
              <a:t> </a:t>
            </a:r>
            <a:r>
              <a:rPr lang="fr-FR" dirty="0" err="1" smtClean="0"/>
              <a:t>richiesto</a:t>
            </a:r>
            <a:r>
              <a:rPr lang="fr-FR" dirty="0" smtClean="0"/>
              <a:t> a quel </a:t>
            </a:r>
            <a:r>
              <a:rPr lang="fr-FR" dirty="0" err="1" smtClean="0"/>
              <a:t>prezzo</a:t>
            </a:r>
            <a:r>
              <a:rPr lang="fr-FR" dirty="0" smtClean="0"/>
              <a:t>. </a:t>
            </a:r>
            <a:r>
              <a:rPr lang="fr-FR" dirty="0" err="1" smtClean="0"/>
              <a:t>Allora</a:t>
            </a:r>
            <a:r>
              <a:rPr lang="fr-FR" dirty="0" smtClean="0"/>
              <a:t> anche i </a:t>
            </a:r>
            <a:r>
              <a:rPr lang="fr-FR" dirty="0" err="1" smtClean="0"/>
              <a:t>tassi</a:t>
            </a:r>
            <a:r>
              <a:rPr lang="fr-FR" dirty="0" smtClean="0"/>
              <a:t> </a:t>
            </a:r>
            <a:r>
              <a:rPr lang="fr-FR" dirty="0" smtClean="0"/>
              <a:t>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smtClean="0"/>
              <a:t>sono </a:t>
            </a:r>
            <a:r>
              <a:rPr lang="fr-FR" dirty="0" err="1" smtClean="0"/>
              <a:t>fissati</a:t>
            </a:r>
            <a:r>
              <a:rPr lang="fr-FR" dirty="0" smtClean="0"/>
              <a:t>. </a:t>
            </a:r>
            <a:r>
              <a:rPr lang="fr-FR" dirty="0" err="1" smtClean="0"/>
              <a:t>Vediamo</a:t>
            </a:r>
            <a:r>
              <a:rPr lang="fr-FR" dirty="0" smtClean="0"/>
              <a:t> perché</a:t>
            </a:r>
            <a:endParaRPr lang="fr-FR" dirty="0" smtClean="0"/>
          </a:p>
          <a:p>
            <a:pPr algn="just"/>
            <a:r>
              <a:rPr lang="fr-FR" dirty="0" smtClean="0"/>
              <a:t>Se  1£=113.0016 </a:t>
            </a:r>
            <a:r>
              <a:rPr lang="fr-FR" dirty="0" err="1" smtClean="0"/>
              <a:t>grammi</a:t>
            </a:r>
            <a:r>
              <a:rPr lang="fr-FR" dirty="0" smtClean="0"/>
              <a:t> d’</a:t>
            </a:r>
            <a:r>
              <a:rPr lang="fr-FR" dirty="0" err="1" smtClean="0"/>
              <a:t>oro</a:t>
            </a:r>
            <a:r>
              <a:rPr lang="fr-FR" dirty="0" smtClean="0"/>
              <a:t> e 1$=23.22 </a:t>
            </a:r>
            <a:r>
              <a:rPr lang="fr-FR" dirty="0" err="1" smtClean="0"/>
              <a:t>grammi</a:t>
            </a:r>
            <a:r>
              <a:rPr lang="fr-FR" dirty="0" smtClean="0"/>
              <a:t> d’</a:t>
            </a:r>
            <a:r>
              <a:rPr lang="fr-FR" dirty="0" err="1" smtClean="0"/>
              <a:t>oro</a:t>
            </a:r>
            <a:r>
              <a:rPr lang="fr-FR" dirty="0" smtClean="0"/>
              <a:t> </a:t>
            </a:r>
            <a:r>
              <a:rPr lang="fr-FR" dirty="0" err="1" smtClean="0"/>
              <a:t>allora</a:t>
            </a:r>
            <a:r>
              <a:rPr lang="fr-FR" dirty="0" smtClean="0"/>
              <a:t> il </a:t>
            </a:r>
            <a:r>
              <a:rPr lang="fr-FR" dirty="0" err="1" smtClean="0"/>
              <a:t>il</a:t>
            </a:r>
            <a:r>
              <a:rPr lang="fr-FR" dirty="0" smtClean="0"/>
              <a:t> </a:t>
            </a:r>
            <a:r>
              <a:rPr lang="fr-FR" dirty="0" err="1" smtClean="0"/>
              <a:t>prezzo</a:t>
            </a:r>
            <a:r>
              <a:rPr lang="fr-FR" dirty="0" smtClean="0"/>
              <a:t> in </a:t>
            </a:r>
            <a:r>
              <a:rPr lang="fr-FR" dirty="0" err="1" smtClean="0"/>
              <a:t>dollari</a:t>
            </a:r>
            <a:r>
              <a:rPr lang="fr-FR" dirty="0" smtClean="0"/>
              <a:t> di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sterlina</a:t>
            </a:r>
            <a:r>
              <a:rPr lang="fr-FR" dirty="0" smtClean="0"/>
              <a:t> è 113.0016/23.22=4.87. Se </a:t>
            </a:r>
            <a:r>
              <a:rPr lang="fr-FR" dirty="0" smtClean="0"/>
              <a:t>il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fosse </a:t>
            </a:r>
            <a:r>
              <a:rPr lang="fr-FR" dirty="0" smtClean="0"/>
              <a:t>1, </a:t>
            </a:r>
            <a:r>
              <a:rPr lang="fr-FR" dirty="0" err="1" smtClean="0"/>
              <a:t>allora</a:t>
            </a:r>
            <a:r>
              <a:rPr lang="fr-FR" dirty="0" smtClean="0"/>
              <a:t> </a:t>
            </a:r>
            <a:r>
              <a:rPr lang="fr-FR" dirty="0" err="1" smtClean="0"/>
              <a:t>sarebbe</a:t>
            </a:r>
            <a:r>
              <a:rPr lang="fr-FR" dirty="0" smtClean="0"/>
              <a:t> </a:t>
            </a:r>
            <a:r>
              <a:rPr lang="fr-FR" dirty="0" err="1" smtClean="0"/>
              <a:t>possibile</a:t>
            </a:r>
            <a:r>
              <a:rPr lang="fr-FR" dirty="0" smtClean="0"/>
              <a:t> </a:t>
            </a:r>
            <a:r>
              <a:rPr lang="fr-FR" dirty="0" err="1" smtClean="0"/>
              <a:t>vendere</a:t>
            </a:r>
            <a:r>
              <a:rPr lang="fr-FR" dirty="0" smtClean="0"/>
              <a:t> 23.22 </a:t>
            </a:r>
            <a:r>
              <a:rPr lang="fr-FR" dirty="0" err="1" smtClean="0"/>
              <a:t>grammi</a:t>
            </a:r>
            <a:r>
              <a:rPr lang="fr-FR" dirty="0" smtClean="0"/>
              <a:t> d’</a:t>
            </a:r>
            <a:r>
              <a:rPr lang="fr-FR" dirty="0" err="1" smtClean="0"/>
              <a:t>oro</a:t>
            </a:r>
            <a:r>
              <a:rPr lang="fr-FR" dirty="0" smtClean="0"/>
              <a:t> in USA e </a:t>
            </a:r>
            <a:r>
              <a:rPr lang="fr-FR" dirty="0" err="1" smtClean="0"/>
              <a:t>ottenere</a:t>
            </a:r>
            <a:r>
              <a:rPr lang="fr-FR" dirty="0" smtClean="0"/>
              <a:t> 1 </a:t>
            </a:r>
            <a:r>
              <a:rPr lang="fr-FR" dirty="0" err="1" smtClean="0"/>
              <a:t>dollaro</a:t>
            </a:r>
            <a:r>
              <a:rPr lang="fr-FR" dirty="0" smtClean="0"/>
              <a:t>, </a:t>
            </a:r>
            <a:r>
              <a:rPr lang="fr-FR" dirty="0" err="1" smtClean="0"/>
              <a:t>comprare</a:t>
            </a:r>
            <a:r>
              <a:rPr lang="fr-FR" dirty="0" smtClean="0"/>
              <a:t> 1 </a:t>
            </a:r>
            <a:r>
              <a:rPr lang="fr-FR" dirty="0" err="1" smtClean="0"/>
              <a:t>sterlina</a:t>
            </a:r>
            <a:r>
              <a:rPr lang="fr-FR" dirty="0" smtClean="0"/>
              <a:t> e </a:t>
            </a:r>
            <a:r>
              <a:rPr lang="fr-FR" dirty="0" err="1" smtClean="0"/>
              <a:t>ottenere</a:t>
            </a:r>
            <a:r>
              <a:rPr lang="fr-FR" dirty="0" smtClean="0"/>
              <a:t> 113.0016 </a:t>
            </a:r>
            <a:r>
              <a:rPr lang="fr-FR" dirty="0" err="1" smtClean="0"/>
              <a:t>grammi</a:t>
            </a:r>
            <a:r>
              <a:rPr lang="fr-FR" dirty="0" smtClean="0"/>
              <a:t> d’</a:t>
            </a:r>
            <a:r>
              <a:rPr lang="fr-FR" dirty="0" err="1" smtClean="0"/>
              <a:t>oro</a:t>
            </a:r>
            <a:r>
              <a:rPr lang="fr-FR" dirty="0" smtClean="0"/>
              <a:t> in UK con </a:t>
            </a:r>
            <a:r>
              <a:rPr lang="fr-FR" dirty="0" err="1" smtClean="0"/>
              <a:t>cui</a:t>
            </a:r>
            <a:r>
              <a:rPr lang="fr-FR" dirty="0" smtClean="0"/>
              <a:t> </a:t>
            </a:r>
            <a:r>
              <a:rPr lang="fr-FR" dirty="0" err="1" smtClean="0"/>
              <a:t>comprare</a:t>
            </a:r>
            <a:r>
              <a:rPr lang="fr-FR" dirty="0" smtClean="0"/>
              <a:t> </a:t>
            </a:r>
            <a:r>
              <a:rPr lang="fr-FR" dirty="0" smtClean="0"/>
              <a:t>in USA 4.87 </a:t>
            </a:r>
            <a:r>
              <a:rPr lang="fr-FR" dirty="0" err="1" smtClean="0"/>
              <a:t>dollari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7391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dirty="0" err="1" smtClean="0"/>
              <a:t>Nessuno</a:t>
            </a:r>
            <a:r>
              <a:rPr lang="fr-FR" dirty="0" smtClean="0"/>
              <a:t> </a:t>
            </a:r>
            <a:r>
              <a:rPr lang="fr-FR" dirty="0" err="1" smtClean="0"/>
              <a:t>accetta</a:t>
            </a:r>
            <a:r>
              <a:rPr lang="fr-FR" dirty="0" smtClean="0"/>
              <a:t> di </a:t>
            </a:r>
            <a:r>
              <a:rPr lang="fr-FR" dirty="0" err="1" smtClean="0"/>
              <a:t>pagare</a:t>
            </a:r>
            <a:r>
              <a:rPr lang="fr-FR" dirty="0" smtClean="0"/>
              <a:t> più di $4.87 per 1£ perché </a:t>
            </a:r>
            <a:r>
              <a:rPr lang="fr-FR" dirty="0" smtClean="0"/>
              <a:t>si </a:t>
            </a:r>
            <a:r>
              <a:rPr lang="fr-FR" dirty="0" err="1" smtClean="0"/>
              <a:t>può</a:t>
            </a:r>
            <a:r>
              <a:rPr lang="fr-FR" dirty="0" smtClean="0"/>
              <a:t> </a:t>
            </a:r>
            <a:r>
              <a:rPr lang="fr-FR" dirty="0" err="1" smtClean="0"/>
              <a:t>comprare</a:t>
            </a:r>
            <a:r>
              <a:rPr lang="fr-FR" dirty="0" smtClean="0"/>
              <a:t> </a:t>
            </a:r>
            <a:r>
              <a:rPr lang="fr-FR" dirty="0" err="1" smtClean="0"/>
              <a:t>oro</a:t>
            </a:r>
            <a:r>
              <a:rPr lang="fr-FR" dirty="0" smtClean="0"/>
              <a:t> </a:t>
            </a:r>
            <a:r>
              <a:rPr lang="fr-FR" dirty="0" smtClean="0"/>
              <a:t>(23.22x4.87 </a:t>
            </a:r>
            <a:r>
              <a:rPr lang="fr-FR" dirty="0" err="1"/>
              <a:t>grammi</a:t>
            </a:r>
            <a:r>
              <a:rPr lang="fr-FR" dirty="0"/>
              <a:t> </a:t>
            </a:r>
            <a:r>
              <a:rPr lang="fr-FR" dirty="0" smtClean="0"/>
              <a:t>d’</a:t>
            </a:r>
            <a:r>
              <a:rPr lang="fr-FR" dirty="0" err="1" smtClean="0"/>
              <a:t>oro</a:t>
            </a:r>
            <a:r>
              <a:rPr lang="fr-FR" dirty="0" smtClean="0"/>
              <a:t> per 4.87$) dal </a:t>
            </a:r>
            <a:r>
              <a:rPr lang="fr-FR" dirty="0" err="1" smtClean="0"/>
              <a:t>Tesoro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USA, </a:t>
            </a:r>
            <a:r>
              <a:rPr lang="fr-FR" dirty="0" err="1" smtClean="0"/>
              <a:t>trasportarlo</a:t>
            </a:r>
            <a:r>
              <a:rPr lang="fr-FR" dirty="0" smtClean="0"/>
              <a:t> a </a:t>
            </a:r>
            <a:r>
              <a:rPr lang="fr-FR" dirty="0" err="1" smtClean="0"/>
              <a:t>Londra</a:t>
            </a:r>
            <a:r>
              <a:rPr lang="fr-FR" dirty="0" smtClean="0"/>
              <a:t> e </a:t>
            </a:r>
            <a:r>
              <a:rPr lang="fr-FR" dirty="0" err="1" smtClean="0"/>
              <a:t>venderlo</a:t>
            </a:r>
            <a:r>
              <a:rPr lang="fr-FR" dirty="0" smtClean="0"/>
              <a:t> per 1£. </a:t>
            </a:r>
          </a:p>
          <a:p>
            <a:pPr algn="just"/>
            <a:r>
              <a:rPr lang="fr-FR" dirty="0" err="1" smtClean="0"/>
              <a:t>Nessuno</a:t>
            </a:r>
            <a:r>
              <a:rPr lang="fr-FR" dirty="0" smtClean="0"/>
              <a:t> </a:t>
            </a:r>
            <a:r>
              <a:rPr lang="fr-FR" dirty="0" err="1" smtClean="0"/>
              <a:t>accetta</a:t>
            </a:r>
            <a:r>
              <a:rPr lang="fr-FR" dirty="0" smtClean="0"/>
              <a:t> di </a:t>
            </a:r>
            <a:r>
              <a:rPr lang="fr-FR" dirty="0" err="1" smtClean="0"/>
              <a:t>ricevere</a:t>
            </a:r>
            <a:r>
              <a:rPr lang="fr-FR" dirty="0" smtClean="0"/>
              <a:t> </a:t>
            </a:r>
            <a:r>
              <a:rPr lang="fr-FR" dirty="0" err="1" smtClean="0"/>
              <a:t>meno</a:t>
            </a:r>
            <a:r>
              <a:rPr lang="fr-FR" dirty="0" smtClean="0"/>
              <a:t> di $4.87 per </a:t>
            </a:r>
            <a:r>
              <a:rPr lang="fr-FR" dirty="0" err="1" smtClean="0"/>
              <a:t>ogni</a:t>
            </a:r>
            <a:r>
              <a:rPr lang="fr-FR" dirty="0" smtClean="0"/>
              <a:t> </a:t>
            </a:r>
            <a:r>
              <a:rPr lang="fr-FR" dirty="0" err="1" smtClean="0"/>
              <a:t>sterlina</a:t>
            </a:r>
            <a:r>
              <a:rPr lang="fr-FR" dirty="0" smtClean="0"/>
              <a:t> </a:t>
            </a:r>
            <a:r>
              <a:rPr lang="fr-FR" dirty="0" err="1" smtClean="0"/>
              <a:t>convertita</a:t>
            </a:r>
            <a:r>
              <a:rPr lang="fr-FR" dirty="0" smtClean="0"/>
              <a:t> in </a:t>
            </a:r>
            <a:r>
              <a:rPr lang="fr-FR" dirty="0" err="1" smtClean="0"/>
              <a:t>dollari</a:t>
            </a:r>
            <a:r>
              <a:rPr lang="fr-FR" dirty="0" smtClean="0"/>
              <a:t> perché </a:t>
            </a:r>
            <a:r>
              <a:rPr lang="fr-FR" dirty="0" err="1" smtClean="0"/>
              <a:t>può</a:t>
            </a:r>
            <a:r>
              <a:rPr lang="fr-FR" dirty="0" smtClean="0"/>
              <a:t> </a:t>
            </a:r>
            <a:r>
              <a:rPr lang="fr-FR" dirty="0" err="1" smtClean="0"/>
              <a:t>acquistare</a:t>
            </a:r>
            <a:r>
              <a:rPr lang="fr-FR" dirty="0" smtClean="0"/>
              <a:t> </a:t>
            </a:r>
            <a:r>
              <a:rPr lang="fr-FR" dirty="0" err="1" smtClean="0"/>
              <a:t>sul</a:t>
            </a:r>
            <a:r>
              <a:rPr lang="fr-FR" dirty="0" smtClean="0"/>
              <a:t> </a:t>
            </a:r>
            <a:r>
              <a:rPr lang="fr-FR" dirty="0" err="1" smtClean="0"/>
              <a:t>mercato</a:t>
            </a:r>
            <a:r>
              <a:rPr lang="fr-FR" dirty="0" smtClean="0"/>
              <a:t> di </a:t>
            </a:r>
            <a:r>
              <a:rPr lang="fr-FR" dirty="0" err="1" smtClean="0"/>
              <a:t>Londra</a:t>
            </a:r>
            <a:r>
              <a:rPr lang="fr-FR" dirty="0" smtClean="0"/>
              <a:t> il </a:t>
            </a:r>
            <a:r>
              <a:rPr lang="fr-FR" dirty="0" err="1" smtClean="0"/>
              <a:t>controvalore</a:t>
            </a:r>
            <a:r>
              <a:rPr lang="fr-FR" dirty="0" smtClean="0"/>
              <a:t> in </a:t>
            </a:r>
            <a:r>
              <a:rPr lang="fr-FR" dirty="0" err="1" smtClean="0"/>
              <a:t>oro</a:t>
            </a:r>
            <a:r>
              <a:rPr lang="fr-FR" dirty="0" smtClean="0"/>
              <a:t> di £</a:t>
            </a:r>
            <a:r>
              <a:rPr lang="fr-FR" dirty="0" smtClean="0"/>
              <a:t>1 (</a:t>
            </a:r>
            <a:r>
              <a:rPr lang="fr-FR" dirty="0" err="1" smtClean="0"/>
              <a:t>ossia</a:t>
            </a:r>
            <a:r>
              <a:rPr lang="fr-FR" dirty="0"/>
              <a:t> 113.0016 </a:t>
            </a:r>
            <a:r>
              <a:rPr lang="fr-FR" dirty="0" err="1"/>
              <a:t>grammi</a:t>
            </a:r>
            <a:r>
              <a:rPr lang="fr-FR" dirty="0"/>
              <a:t> </a:t>
            </a:r>
            <a:r>
              <a:rPr lang="fr-FR" dirty="0" smtClean="0"/>
              <a:t>d’</a:t>
            </a:r>
            <a:r>
              <a:rPr lang="fr-FR" dirty="0" err="1" smtClean="0"/>
              <a:t>oro</a:t>
            </a:r>
            <a:r>
              <a:rPr lang="fr-FR" dirty="0" smtClean="0"/>
              <a:t>) </a:t>
            </a:r>
            <a:r>
              <a:rPr lang="fr-FR" dirty="0" err="1" smtClean="0"/>
              <a:t>trasportarlo</a:t>
            </a:r>
            <a:r>
              <a:rPr lang="fr-FR" dirty="0" smtClean="0"/>
              <a:t> a New York e </a:t>
            </a:r>
            <a:r>
              <a:rPr lang="fr-FR" dirty="0" err="1" smtClean="0"/>
              <a:t>scambiarlo</a:t>
            </a:r>
            <a:r>
              <a:rPr lang="fr-FR" dirty="0" smtClean="0"/>
              <a:t> con $4.87</a:t>
            </a:r>
          </a:p>
          <a:p>
            <a:pPr algn="just"/>
            <a:r>
              <a:rPr lang="fr-FR" dirty="0" err="1" smtClean="0"/>
              <a:t>Ovviamente</a:t>
            </a:r>
            <a:r>
              <a:rPr lang="fr-FR" dirty="0" smtClean="0"/>
              <a:t> </a:t>
            </a:r>
            <a:r>
              <a:rPr lang="fr-FR" dirty="0" err="1" smtClean="0"/>
              <a:t>vanno</a:t>
            </a:r>
            <a:r>
              <a:rPr lang="fr-FR" dirty="0" smtClean="0"/>
              <a:t> </a:t>
            </a:r>
            <a:r>
              <a:rPr lang="fr-FR" dirty="0" err="1" smtClean="0"/>
              <a:t>presi</a:t>
            </a:r>
            <a:r>
              <a:rPr lang="fr-FR" dirty="0" smtClean="0"/>
              <a:t> in </a:t>
            </a:r>
            <a:r>
              <a:rPr lang="fr-FR" dirty="0" err="1" smtClean="0"/>
              <a:t>conto</a:t>
            </a:r>
            <a:r>
              <a:rPr lang="fr-FR" dirty="0" smtClean="0"/>
              <a:t> i </a:t>
            </a:r>
            <a:r>
              <a:rPr lang="fr-FR" dirty="0" err="1" smtClean="0"/>
              <a:t>costi</a:t>
            </a:r>
            <a:r>
              <a:rPr lang="fr-FR" dirty="0" smtClean="0"/>
              <a:t> di </a:t>
            </a:r>
            <a:r>
              <a:rPr lang="fr-FR" dirty="0" err="1" smtClean="0"/>
              <a:t>trasporto</a:t>
            </a:r>
            <a:r>
              <a:rPr lang="fr-FR" dirty="0" smtClean="0"/>
              <a:t> </a:t>
            </a:r>
            <a:r>
              <a:rPr lang="fr-FR" dirty="0" err="1" smtClean="0"/>
              <a:t>dell’oro</a:t>
            </a:r>
            <a:r>
              <a:rPr lang="fr-FR" dirty="0" smtClean="0"/>
              <a:t> (ad </a:t>
            </a:r>
            <a:r>
              <a:rPr lang="fr-FR" dirty="0" err="1" smtClean="0"/>
              <a:t>esempio</a:t>
            </a:r>
            <a:r>
              <a:rPr lang="fr-FR" dirty="0" smtClean="0"/>
              <a:t> 3%). </a:t>
            </a:r>
            <a:r>
              <a:rPr lang="fr-FR" b="1" dirty="0" err="1" smtClean="0"/>
              <a:t>Punto</a:t>
            </a:r>
            <a:r>
              <a:rPr lang="fr-FR" b="1" dirty="0" smtClean="0"/>
              <a:t> </a:t>
            </a:r>
            <a:r>
              <a:rPr lang="fr-FR" b="1" dirty="0" err="1" smtClean="0"/>
              <a:t>dell’oro</a:t>
            </a:r>
            <a:r>
              <a:rPr lang="fr-FR" b="1" dirty="0" smtClean="0"/>
              <a:t>  </a:t>
            </a:r>
            <a:r>
              <a:rPr lang="fr-FR" b="1" dirty="0" err="1" smtClean="0"/>
              <a:t>all’esportazione</a:t>
            </a:r>
            <a:r>
              <a:rPr lang="fr-FR" dirty="0" smtClean="0"/>
              <a:t> e </a:t>
            </a:r>
            <a:r>
              <a:rPr lang="fr-FR" b="1" dirty="0" err="1" smtClean="0"/>
              <a:t>punto</a:t>
            </a:r>
            <a:r>
              <a:rPr lang="fr-FR" b="1" dirty="0" smtClean="0"/>
              <a:t> </a:t>
            </a:r>
            <a:r>
              <a:rPr lang="fr-FR" b="1" dirty="0" err="1" smtClean="0"/>
              <a:t>dell’oro</a:t>
            </a:r>
            <a:r>
              <a:rPr lang="fr-FR" b="1" dirty="0" smtClean="0"/>
              <a:t> </a:t>
            </a:r>
            <a:r>
              <a:rPr lang="fr-FR" b="1" dirty="0" err="1" smtClean="0"/>
              <a:t>all’importazione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7595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dirty="0" smtClean="0"/>
              <a:t>Il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tra</a:t>
            </a:r>
            <a:r>
              <a:rPr lang="fr-FR" dirty="0" smtClean="0"/>
              <a:t> il </a:t>
            </a:r>
            <a:r>
              <a:rPr lang="fr-FR" dirty="0" err="1" smtClean="0"/>
              <a:t>dollaro</a:t>
            </a:r>
            <a:r>
              <a:rPr lang="fr-FR" dirty="0" smtClean="0"/>
              <a:t> e la </a:t>
            </a:r>
            <a:r>
              <a:rPr lang="fr-FR" dirty="0" err="1" smtClean="0"/>
              <a:t>sterlina</a:t>
            </a:r>
            <a:r>
              <a:rPr lang="fr-FR" dirty="0" smtClean="0"/>
              <a:t> </a:t>
            </a:r>
            <a:r>
              <a:rPr lang="fr-FR" dirty="0" err="1" smtClean="0"/>
              <a:t>veniva</a:t>
            </a:r>
            <a:r>
              <a:rPr lang="fr-FR" dirty="0" smtClean="0"/>
              <a:t> </a:t>
            </a:r>
            <a:r>
              <a:rPr lang="fr-FR" dirty="0" err="1" smtClean="0"/>
              <a:t>determinato</a:t>
            </a:r>
            <a:r>
              <a:rPr lang="fr-FR" dirty="0" smtClean="0"/>
              <a:t> in </a:t>
            </a:r>
            <a:r>
              <a:rPr lang="fr-FR" dirty="0" err="1" smtClean="0"/>
              <a:t>corrispondenza</a:t>
            </a:r>
            <a:r>
              <a:rPr lang="fr-FR" dirty="0" smtClean="0"/>
              <a:t> </a:t>
            </a:r>
            <a:r>
              <a:rPr lang="fr-FR" dirty="0" err="1" smtClean="0"/>
              <a:t>dell’intersezione</a:t>
            </a:r>
            <a:r>
              <a:rPr lang="fr-FR" dirty="0" smtClean="0"/>
              <a:t> </a:t>
            </a:r>
            <a:r>
              <a:rPr lang="fr-FR" dirty="0" err="1" smtClean="0"/>
              <a:t>tra</a:t>
            </a:r>
            <a:r>
              <a:rPr lang="fr-FR" dirty="0" smtClean="0"/>
              <a:t> le </a:t>
            </a:r>
            <a:r>
              <a:rPr lang="fr-FR" dirty="0" err="1" smtClean="0"/>
              <a:t>curve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domanda</a:t>
            </a:r>
            <a:r>
              <a:rPr lang="fr-FR" dirty="0" smtClean="0"/>
              <a:t>  e </a:t>
            </a:r>
            <a:r>
              <a:rPr lang="fr-FR" dirty="0" err="1" smtClean="0"/>
              <a:t>offerta</a:t>
            </a:r>
            <a:r>
              <a:rPr lang="fr-FR" dirty="0" smtClean="0"/>
              <a:t> di </a:t>
            </a:r>
            <a:r>
              <a:rPr lang="fr-FR" dirty="0" err="1" smtClean="0"/>
              <a:t>sterline</a:t>
            </a:r>
            <a:r>
              <a:rPr lang="fr-FR" dirty="0" smtClean="0"/>
              <a:t> da parte </a:t>
            </a:r>
            <a:r>
              <a:rPr lang="fr-FR" dirty="0" err="1" smtClean="0"/>
              <a:t>degli</a:t>
            </a:r>
            <a:r>
              <a:rPr lang="fr-FR" dirty="0" smtClean="0"/>
              <a:t> USA in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posizione</a:t>
            </a:r>
            <a:r>
              <a:rPr lang="fr-FR" dirty="0" smtClean="0"/>
              <a:t> </a:t>
            </a:r>
            <a:r>
              <a:rPr lang="fr-FR" dirty="0" err="1" smtClean="0"/>
              <a:t>intermedia</a:t>
            </a:r>
            <a:r>
              <a:rPr lang="fr-FR" dirty="0" smtClean="0"/>
              <a:t> fra i </a:t>
            </a:r>
            <a:r>
              <a:rPr lang="fr-FR" dirty="0" err="1" smtClean="0"/>
              <a:t>punti</a:t>
            </a:r>
            <a:r>
              <a:rPr lang="fr-FR" dirty="0" smtClean="0"/>
              <a:t> </a:t>
            </a:r>
            <a:r>
              <a:rPr lang="fr-FR" dirty="0" err="1" smtClean="0"/>
              <a:t>dell’oro</a:t>
            </a:r>
            <a:endParaRPr lang="fr-FR" dirty="0" smtClean="0"/>
          </a:p>
          <a:p>
            <a:pPr algn="just"/>
            <a:r>
              <a:rPr lang="fr-FR" dirty="0" err="1" smtClean="0"/>
              <a:t>Eventuali</a:t>
            </a:r>
            <a:r>
              <a:rPr lang="fr-FR" dirty="0" smtClean="0"/>
              <a:t> </a:t>
            </a:r>
            <a:r>
              <a:rPr lang="fr-FR" dirty="0" err="1" smtClean="0"/>
              <a:t>scostamenti</a:t>
            </a:r>
            <a:r>
              <a:rPr lang="fr-FR" dirty="0" smtClean="0"/>
              <a:t> al di </a:t>
            </a:r>
            <a:r>
              <a:rPr lang="fr-FR" dirty="0" err="1" smtClean="0"/>
              <a:t>fuori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punto</a:t>
            </a:r>
            <a:r>
              <a:rPr lang="fr-FR" dirty="0" smtClean="0"/>
              <a:t> </a:t>
            </a:r>
            <a:r>
              <a:rPr lang="fr-FR" dirty="0" err="1" smtClean="0"/>
              <a:t>dell’oro</a:t>
            </a:r>
            <a:r>
              <a:rPr lang="fr-FR" dirty="0" smtClean="0"/>
              <a:t> </a:t>
            </a:r>
            <a:r>
              <a:rPr lang="fr-FR" dirty="0" err="1" smtClean="0"/>
              <a:t>venivano</a:t>
            </a:r>
            <a:r>
              <a:rPr lang="fr-FR" dirty="0" smtClean="0"/>
              <a:t> </a:t>
            </a:r>
            <a:r>
              <a:rPr lang="fr-FR" dirty="0" err="1" smtClean="0"/>
              <a:t>contrastati</a:t>
            </a:r>
            <a:r>
              <a:rPr lang="fr-FR" dirty="0" smtClean="0"/>
              <a:t> da </a:t>
            </a:r>
            <a:r>
              <a:rPr lang="fr-FR" dirty="0" err="1" smtClean="0"/>
              <a:t>acquisti</a:t>
            </a:r>
            <a:r>
              <a:rPr lang="fr-FR" dirty="0" smtClean="0"/>
              <a:t> o </a:t>
            </a:r>
            <a:r>
              <a:rPr lang="fr-FR" dirty="0" err="1" smtClean="0"/>
              <a:t>vendite</a:t>
            </a:r>
            <a:r>
              <a:rPr lang="fr-FR" dirty="0" smtClean="0"/>
              <a:t> di </a:t>
            </a:r>
            <a:r>
              <a:rPr lang="fr-FR" dirty="0" err="1" smtClean="0"/>
              <a:t>oro</a:t>
            </a:r>
            <a:r>
              <a:rPr lang="fr-FR" dirty="0" smtClean="0"/>
              <a:t> </a:t>
            </a:r>
            <a:r>
              <a:rPr lang="fr-FR" dirty="0" err="1" smtClean="0"/>
              <a:t>sul</a:t>
            </a:r>
            <a:r>
              <a:rPr lang="fr-FR" dirty="0" smtClean="0"/>
              <a:t> </a:t>
            </a:r>
            <a:r>
              <a:rPr lang="fr-FR" dirty="0" err="1" smtClean="0"/>
              <a:t>mercato</a:t>
            </a:r>
            <a:r>
              <a:rPr lang="fr-FR" dirty="0" smtClean="0"/>
              <a:t> USA. </a:t>
            </a:r>
            <a:r>
              <a:rPr lang="fr-FR" dirty="0" err="1" smtClean="0"/>
              <a:t>Questi</a:t>
            </a:r>
            <a:r>
              <a:rPr lang="fr-FR" dirty="0" smtClean="0"/>
              <a:t> </a:t>
            </a:r>
            <a:r>
              <a:rPr lang="fr-FR" dirty="0" err="1" smtClean="0"/>
              <a:t>deflussi</a:t>
            </a:r>
            <a:r>
              <a:rPr lang="fr-FR" dirty="0" smtClean="0"/>
              <a:t> di </a:t>
            </a:r>
            <a:r>
              <a:rPr lang="fr-FR" dirty="0" err="1" smtClean="0"/>
              <a:t>oro</a:t>
            </a:r>
            <a:r>
              <a:rPr lang="fr-FR" dirty="0" smtClean="0"/>
              <a:t> </a:t>
            </a:r>
            <a:r>
              <a:rPr lang="fr-FR" dirty="0" err="1" smtClean="0"/>
              <a:t>rappresentavano</a:t>
            </a:r>
            <a:r>
              <a:rPr lang="fr-FR" dirty="0" smtClean="0"/>
              <a:t> la </a:t>
            </a:r>
            <a:r>
              <a:rPr lang="fr-FR" dirty="0" err="1" smtClean="0"/>
              <a:t>misura</a:t>
            </a:r>
            <a:r>
              <a:rPr lang="fr-FR" dirty="0" smtClean="0"/>
              <a:t> </a:t>
            </a:r>
            <a:r>
              <a:rPr lang="fr-FR" dirty="0" err="1" smtClean="0"/>
              <a:t>dell’entità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disavanzo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 americana</a:t>
            </a:r>
          </a:p>
          <a:p>
            <a:pPr algn="just"/>
            <a:r>
              <a:rPr lang="fr-FR" dirty="0" smtClean="0"/>
              <a:t>Le </a:t>
            </a:r>
            <a:r>
              <a:rPr lang="fr-FR" dirty="0" err="1" smtClean="0"/>
              <a:t>riserve</a:t>
            </a:r>
            <a:r>
              <a:rPr lang="fr-FR" dirty="0" smtClean="0"/>
              <a:t> </a:t>
            </a:r>
            <a:r>
              <a:rPr lang="fr-FR" dirty="0" err="1" smtClean="0"/>
              <a:t>auree</a:t>
            </a:r>
            <a:r>
              <a:rPr lang="fr-FR" dirty="0" smtClean="0"/>
              <a:t> sono </a:t>
            </a:r>
            <a:r>
              <a:rPr lang="fr-FR" dirty="0" err="1" smtClean="0"/>
              <a:t>limitate</a:t>
            </a:r>
            <a:r>
              <a:rPr lang="fr-FR" dirty="0" smtClean="0"/>
              <a:t>, </a:t>
            </a:r>
            <a:r>
              <a:rPr lang="fr-FR" dirty="0" err="1" smtClean="0"/>
              <a:t>quindi</a:t>
            </a:r>
            <a:r>
              <a:rPr lang="fr-FR" dirty="0" smtClean="0"/>
              <a:t> i </a:t>
            </a:r>
            <a:r>
              <a:rPr lang="fr-FR" dirty="0" err="1" smtClean="0"/>
              <a:t>disavanzi</a:t>
            </a:r>
            <a:r>
              <a:rPr lang="fr-FR" dirty="0" smtClean="0"/>
              <a:t> </a:t>
            </a:r>
            <a:r>
              <a:rPr lang="fr-FR" dirty="0" err="1" smtClean="0"/>
              <a:t>devono</a:t>
            </a:r>
            <a:r>
              <a:rPr lang="fr-FR" dirty="0" smtClean="0"/>
              <a:t> </a:t>
            </a:r>
            <a:r>
              <a:rPr lang="fr-FR" dirty="0" err="1" smtClean="0"/>
              <a:t>essere</a:t>
            </a:r>
            <a:r>
              <a:rPr lang="fr-FR" dirty="0" smtClean="0"/>
              <a:t> </a:t>
            </a:r>
            <a:r>
              <a:rPr lang="fr-FR" dirty="0" err="1" smtClean="0"/>
              <a:t>corretti</a:t>
            </a:r>
            <a:r>
              <a:rPr lang="fr-FR" dirty="0" smtClean="0"/>
              <a:t> </a:t>
            </a:r>
            <a:r>
              <a:rPr lang="fr-FR" dirty="0" err="1" smtClean="0"/>
              <a:t>immediatamente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04255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b="1" dirty="0" smtClean="0"/>
              <a:t>Il </a:t>
            </a:r>
            <a:r>
              <a:rPr lang="fr-FR" b="1" dirty="0" err="1" smtClean="0"/>
              <a:t>meccanismo</a:t>
            </a:r>
            <a:r>
              <a:rPr lang="fr-FR" b="1" dirty="0" smtClean="0"/>
              <a:t> </a:t>
            </a:r>
            <a:r>
              <a:rPr lang="fr-FR" b="1" dirty="0" err="1" smtClean="0"/>
              <a:t>price</a:t>
            </a:r>
            <a:r>
              <a:rPr lang="fr-FR" b="1" dirty="0" smtClean="0"/>
              <a:t>-</a:t>
            </a:r>
            <a:r>
              <a:rPr lang="fr-FR" b="1" dirty="0" err="1" smtClean="0"/>
              <a:t>specie</a:t>
            </a:r>
            <a:r>
              <a:rPr lang="fr-FR" b="1" dirty="0" smtClean="0"/>
              <a:t>-flow (</a:t>
            </a:r>
            <a:r>
              <a:rPr lang="fr-FR" b="1" dirty="0" err="1" smtClean="0"/>
              <a:t>variazioni</a:t>
            </a:r>
            <a:r>
              <a:rPr lang="fr-FR" b="1" dirty="0" smtClean="0"/>
              <a:t> </a:t>
            </a:r>
            <a:r>
              <a:rPr lang="fr-FR" b="1" dirty="0" smtClean="0"/>
              <a:t>dei </a:t>
            </a:r>
            <a:r>
              <a:rPr lang="fr-FR" b="1" dirty="0" err="1" smtClean="0"/>
              <a:t>prezzi</a:t>
            </a:r>
            <a:r>
              <a:rPr lang="fr-FR" b="1" dirty="0" smtClean="0"/>
              <a:t> </a:t>
            </a:r>
            <a:r>
              <a:rPr lang="fr-FR" b="1" dirty="0" err="1" smtClean="0"/>
              <a:t>basate</a:t>
            </a:r>
            <a:r>
              <a:rPr lang="fr-FR" b="1" dirty="0" smtClean="0"/>
              <a:t> sui </a:t>
            </a:r>
            <a:r>
              <a:rPr lang="fr-FR" b="1" dirty="0" err="1" smtClean="0"/>
              <a:t>flussi</a:t>
            </a:r>
            <a:r>
              <a:rPr lang="fr-FR" b="1" dirty="0" smtClean="0"/>
              <a:t> </a:t>
            </a:r>
            <a:r>
              <a:rPr lang="fr-FR" b="1" dirty="0" err="1" smtClean="0"/>
              <a:t>dell’oro</a:t>
            </a:r>
            <a:r>
              <a:rPr lang="fr-FR" b="1" dirty="0" smtClean="0"/>
              <a:t>)</a:t>
            </a:r>
          </a:p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ogni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 la </a:t>
            </a:r>
            <a:r>
              <a:rPr lang="fr-FR" dirty="0" err="1" smtClean="0"/>
              <a:t>quantità</a:t>
            </a:r>
            <a:r>
              <a:rPr lang="fr-FR" dirty="0" smtClean="0"/>
              <a:t> di </a:t>
            </a:r>
            <a:r>
              <a:rPr lang="fr-FR" dirty="0" err="1" smtClean="0"/>
              <a:t>moneta</a:t>
            </a:r>
            <a:r>
              <a:rPr lang="fr-FR" dirty="0" smtClean="0"/>
              <a:t> M in </a:t>
            </a:r>
            <a:r>
              <a:rPr lang="fr-FR" dirty="0" err="1" smtClean="0"/>
              <a:t>circolazione</a:t>
            </a:r>
            <a:r>
              <a:rPr lang="fr-FR" dirty="0" smtClean="0"/>
              <a:t> è data </a:t>
            </a:r>
            <a:r>
              <a:rPr lang="fr-FR" dirty="0" err="1" smtClean="0"/>
              <a:t>dall’oro</a:t>
            </a:r>
            <a:r>
              <a:rPr lang="fr-FR" dirty="0" smtClean="0"/>
              <a:t> o dalla </a:t>
            </a:r>
            <a:r>
              <a:rPr lang="fr-FR" dirty="0" err="1" smtClean="0"/>
              <a:t>moneta</a:t>
            </a:r>
            <a:r>
              <a:rPr lang="fr-FR" dirty="0" smtClean="0"/>
              <a:t> </a:t>
            </a:r>
            <a:r>
              <a:rPr lang="fr-FR" dirty="0" err="1" smtClean="0"/>
              <a:t>cartacea</a:t>
            </a:r>
            <a:r>
              <a:rPr lang="fr-FR" dirty="0" smtClean="0"/>
              <a:t> </a:t>
            </a:r>
            <a:r>
              <a:rPr lang="fr-FR" dirty="0" err="1" smtClean="0"/>
              <a:t>convertibile</a:t>
            </a:r>
            <a:r>
              <a:rPr lang="fr-FR" dirty="0" smtClean="0"/>
              <a:t> in </a:t>
            </a:r>
            <a:r>
              <a:rPr lang="fr-FR" dirty="0" err="1" smtClean="0"/>
              <a:t>oro</a:t>
            </a:r>
            <a:endParaRPr lang="fr-FR" dirty="0" smtClean="0"/>
          </a:p>
          <a:p>
            <a:pPr algn="just"/>
            <a:r>
              <a:rPr lang="fr-FR" dirty="0" smtClean="0"/>
              <a:t>Dalla </a:t>
            </a:r>
            <a:r>
              <a:rPr lang="fr-FR" dirty="0" err="1" smtClean="0"/>
              <a:t>teoria</a:t>
            </a:r>
            <a:r>
              <a:rPr lang="fr-FR" dirty="0" smtClean="0"/>
              <a:t> </a:t>
            </a:r>
            <a:r>
              <a:rPr lang="fr-FR" dirty="0" err="1" smtClean="0"/>
              <a:t>quantitativa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moneta</a:t>
            </a:r>
            <a:r>
              <a:rPr lang="fr-FR" dirty="0" smtClean="0"/>
              <a:t> </a:t>
            </a:r>
            <a:r>
              <a:rPr lang="fr-FR" dirty="0" err="1" smtClean="0"/>
              <a:t>abbiamo</a:t>
            </a:r>
            <a:endParaRPr lang="fr-FR" dirty="0" smtClean="0"/>
          </a:p>
          <a:p>
            <a:pPr algn="just"/>
            <a:r>
              <a:rPr lang="fr-FR" dirty="0" smtClean="0"/>
              <a:t>                                  MV=PQ</a:t>
            </a:r>
          </a:p>
          <a:p>
            <a:pPr algn="just"/>
            <a:r>
              <a:rPr lang="fr-FR" dirty="0" err="1"/>
              <a:t>d</a:t>
            </a:r>
            <a:r>
              <a:rPr lang="fr-FR" dirty="0" err="1" smtClean="0"/>
              <a:t>ove</a:t>
            </a:r>
            <a:r>
              <a:rPr lang="fr-FR" dirty="0" smtClean="0"/>
              <a:t> V=</a:t>
            </a:r>
            <a:r>
              <a:rPr lang="fr-FR" dirty="0" err="1" smtClean="0"/>
              <a:t>velocità</a:t>
            </a:r>
            <a:r>
              <a:rPr lang="fr-FR" dirty="0" smtClean="0"/>
              <a:t> di </a:t>
            </a:r>
            <a:r>
              <a:rPr lang="fr-FR" dirty="0" err="1" smtClean="0"/>
              <a:t>circolazione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moneta</a:t>
            </a:r>
            <a:r>
              <a:rPr lang="fr-FR" dirty="0" smtClean="0"/>
              <a:t>, P=</a:t>
            </a:r>
            <a:r>
              <a:rPr lang="fr-FR" dirty="0" err="1" smtClean="0"/>
              <a:t>livello</a:t>
            </a:r>
            <a:r>
              <a:rPr lang="fr-FR" dirty="0" smtClean="0"/>
              <a:t> dei </a:t>
            </a:r>
            <a:r>
              <a:rPr lang="fr-FR" dirty="0" err="1" smtClean="0"/>
              <a:t>prezzi</a:t>
            </a:r>
            <a:r>
              <a:rPr lang="fr-FR" dirty="0" smtClean="0"/>
              <a:t>, Q=</a:t>
            </a:r>
            <a:r>
              <a:rPr lang="fr-FR" dirty="0" err="1" smtClean="0"/>
              <a:t>produzione</a:t>
            </a:r>
            <a:r>
              <a:rPr lang="fr-FR" dirty="0" smtClean="0"/>
              <a:t>. </a:t>
            </a:r>
            <a:r>
              <a:rPr lang="fr-FR" dirty="0" err="1" smtClean="0"/>
              <a:t>Manipolando</a:t>
            </a:r>
            <a:r>
              <a:rPr lang="fr-FR" dirty="0" smtClean="0"/>
              <a:t>, </a:t>
            </a:r>
            <a:r>
              <a:rPr lang="fr-FR" dirty="0" err="1" smtClean="0"/>
              <a:t>abbiamo</a:t>
            </a:r>
            <a:r>
              <a:rPr lang="fr-FR" dirty="0" smtClean="0"/>
              <a:t>                      </a:t>
            </a:r>
            <a:endParaRPr lang="fr-FR" dirty="0" smtClean="0"/>
          </a:p>
          <a:p>
            <a:pPr algn="just"/>
            <a:r>
              <a:rPr lang="fr-FR" dirty="0"/>
              <a:t> </a:t>
            </a:r>
            <a:r>
              <a:rPr lang="fr-FR" dirty="0" smtClean="0"/>
              <a:t>                               P=(MV)/Q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92548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smtClean="0"/>
              <a:t>Se </a:t>
            </a:r>
            <a:r>
              <a:rPr lang="fr-FR" dirty="0" err="1" smtClean="0"/>
              <a:t>negli</a:t>
            </a:r>
            <a:r>
              <a:rPr lang="fr-FR" dirty="0" smtClean="0"/>
              <a:t> USA vi è un </a:t>
            </a:r>
            <a:r>
              <a:rPr lang="fr-FR" dirty="0" err="1" smtClean="0"/>
              <a:t>deficit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, </a:t>
            </a:r>
            <a:r>
              <a:rPr lang="fr-FR" dirty="0" err="1" smtClean="0"/>
              <a:t>allora</a:t>
            </a:r>
            <a:r>
              <a:rPr lang="fr-FR" dirty="0" smtClean="0"/>
              <a:t> vi è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fuga</a:t>
            </a:r>
            <a:r>
              <a:rPr lang="fr-FR" dirty="0" smtClean="0"/>
              <a:t> di </a:t>
            </a:r>
            <a:r>
              <a:rPr lang="fr-FR" dirty="0" err="1" smtClean="0"/>
              <a:t>oro</a:t>
            </a:r>
            <a:r>
              <a:rPr lang="fr-FR" dirty="0" smtClean="0"/>
              <a:t> in UK. </a:t>
            </a:r>
            <a:r>
              <a:rPr lang="fr-FR" dirty="0" err="1" smtClean="0"/>
              <a:t>Allora</a:t>
            </a:r>
            <a:r>
              <a:rPr lang="fr-FR" dirty="0" smtClean="0"/>
              <a:t> M </a:t>
            </a:r>
            <a:r>
              <a:rPr lang="fr-FR" dirty="0" err="1" smtClean="0"/>
              <a:t>diminuisce</a:t>
            </a:r>
            <a:r>
              <a:rPr lang="fr-FR" dirty="0" smtClean="0"/>
              <a:t> e P anche. </a:t>
            </a:r>
            <a:r>
              <a:rPr lang="fr-FR" dirty="0" err="1" smtClean="0"/>
              <a:t>Allora</a:t>
            </a:r>
            <a:r>
              <a:rPr lang="fr-FR" dirty="0" smtClean="0"/>
              <a:t> i </a:t>
            </a:r>
            <a:r>
              <a:rPr lang="fr-FR" dirty="0" err="1" smtClean="0"/>
              <a:t>beni</a:t>
            </a:r>
            <a:r>
              <a:rPr lang="fr-FR" dirty="0" smtClean="0"/>
              <a:t> USA </a:t>
            </a:r>
            <a:r>
              <a:rPr lang="fr-FR" dirty="0" err="1" smtClean="0"/>
              <a:t>diventano</a:t>
            </a:r>
            <a:r>
              <a:rPr lang="fr-FR" dirty="0" smtClean="0"/>
              <a:t> più </a:t>
            </a:r>
            <a:r>
              <a:rPr lang="fr-FR" dirty="0" err="1" smtClean="0"/>
              <a:t>competitivi</a:t>
            </a:r>
            <a:r>
              <a:rPr lang="fr-FR" dirty="0" smtClean="0"/>
              <a:t> e il </a:t>
            </a:r>
            <a:r>
              <a:rPr lang="fr-FR" dirty="0" err="1" smtClean="0"/>
              <a:t>saldo</a:t>
            </a:r>
            <a:r>
              <a:rPr lang="fr-FR" dirty="0" smtClean="0"/>
              <a:t> si </a:t>
            </a:r>
            <a:r>
              <a:rPr lang="fr-FR" dirty="0" err="1" smtClean="0"/>
              <a:t>aggiusta</a:t>
            </a:r>
            <a:endParaRPr lang="fr-FR" dirty="0" smtClean="0"/>
          </a:p>
          <a:p>
            <a:pPr algn="just"/>
            <a:r>
              <a:rPr lang="fr-FR" dirty="0" smtClean="0"/>
              <a:t>Se </a:t>
            </a:r>
            <a:r>
              <a:rPr lang="fr-FR" dirty="0" err="1" smtClean="0"/>
              <a:t>negli</a:t>
            </a:r>
            <a:r>
              <a:rPr lang="fr-FR" dirty="0" smtClean="0"/>
              <a:t> USA vi è un surplus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, vi è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entrata</a:t>
            </a:r>
            <a:r>
              <a:rPr lang="fr-FR" dirty="0" smtClean="0"/>
              <a:t> di </a:t>
            </a:r>
            <a:r>
              <a:rPr lang="fr-FR" dirty="0" err="1" smtClean="0"/>
              <a:t>oro</a:t>
            </a:r>
            <a:r>
              <a:rPr lang="fr-FR" dirty="0" smtClean="0"/>
              <a:t> da UK. </a:t>
            </a:r>
            <a:r>
              <a:rPr lang="fr-FR" dirty="0" err="1" smtClean="0"/>
              <a:t>Allora</a:t>
            </a:r>
            <a:r>
              <a:rPr lang="fr-FR" dirty="0" smtClean="0"/>
              <a:t> M </a:t>
            </a:r>
            <a:r>
              <a:rPr lang="fr-FR" dirty="0" err="1" smtClean="0"/>
              <a:t>aumenta</a:t>
            </a:r>
            <a:r>
              <a:rPr lang="fr-FR" dirty="0" smtClean="0"/>
              <a:t> e P anche. </a:t>
            </a:r>
            <a:r>
              <a:rPr lang="fr-FR" dirty="0" err="1" smtClean="0"/>
              <a:t>Allora</a:t>
            </a:r>
            <a:r>
              <a:rPr lang="fr-FR" dirty="0" smtClean="0"/>
              <a:t> i </a:t>
            </a:r>
            <a:r>
              <a:rPr lang="fr-FR" dirty="0" err="1" smtClean="0"/>
              <a:t>beni</a:t>
            </a:r>
            <a:r>
              <a:rPr lang="fr-FR" dirty="0" smtClean="0"/>
              <a:t> USA </a:t>
            </a:r>
            <a:r>
              <a:rPr lang="fr-FR" dirty="0" err="1" smtClean="0"/>
              <a:t>diventano</a:t>
            </a:r>
            <a:r>
              <a:rPr lang="fr-FR" dirty="0" smtClean="0"/>
              <a:t> </a:t>
            </a:r>
            <a:r>
              <a:rPr lang="fr-FR" dirty="0" err="1" smtClean="0"/>
              <a:t>meno</a:t>
            </a:r>
            <a:r>
              <a:rPr lang="fr-FR" dirty="0" smtClean="0"/>
              <a:t> </a:t>
            </a:r>
            <a:r>
              <a:rPr lang="fr-FR" dirty="0" err="1" smtClean="0"/>
              <a:t>competitivi</a:t>
            </a:r>
            <a:r>
              <a:rPr lang="fr-FR" dirty="0" smtClean="0"/>
              <a:t> e il </a:t>
            </a:r>
            <a:r>
              <a:rPr lang="fr-FR" dirty="0" err="1" smtClean="0"/>
              <a:t>saldo</a:t>
            </a:r>
            <a:r>
              <a:rPr lang="fr-FR" dirty="0" smtClean="0"/>
              <a:t> si </a:t>
            </a:r>
            <a:r>
              <a:rPr lang="fr-FR" dirty="0" err="1" smtClean="0"/>
              <a:t>aggiusta</a:t>
            </a:r>
            <a:endParaRPr lang="fr-FR" dirty="0" smtClean="0"/>
          </a:p>
          <a:p>
            <a:pPr algn="just"/>
            <a:r>
              <a:rPr lang="fr-FR" dirty="0" smtClean="0"/>
              <a:t>Il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è </a:t>
            </a:r>
            <a:r>
              <a:rPr lang="fr-FR" dirty="0" err="1" smtClean="0"/>
              <a:t>fisso</a:t>
            </a:r>
            <a:r>
              <a:rPr lang="fr-FR" dirty="0" smtClean="0"/>
              <a:t>, l’</a:t>
            </a:r>
            <a:r>
              <a:rPr lang="fr-FR" dirty="0" err="1" smtClean="0"/>
              <a:t>aggiustamento</a:t>
            </a:r>
            <a:r>
              <a:rPr lang="fr-FR" dirty="0" smtClean="0"/>
              <a:t> </a:t>
            </a:r>
            <a:r>
              <a:rPr lang="fr-FR" dirty="0" err="1" smtClean="0"/>
              <a:t>avviene</a:t>
            </a:r>
            <a:r>
              <a:rPr lang="fr-FR" dirty="0" smtClean="0"/>
              <a:t> </a:t>
            </a:r>
            <a:r>
              <a:rPr lang="fr-FR" dirty="0" err="1" smtClean="0"/>
              <a:t>tramite</a:t>
            </a:r>
            <a:r>
              <a:rPr lang="fr-FR" dirty="0" smtClean="0"/>
              <a:t> </a:t>
            </a:r>
            <a:r>
              <a:rPr lang="fr-FR" dirty="0" err="1" smtClean="0"/>
              <a:t>variazioni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livello</a:t>
            </a:r>
            <a:r>
              <a:rPr lang="fr-FR" dirty="0" smtClean="0"/>
              <a:t> dei </a:t>
            </a:r>
            <a:r>
              <a:rPr lang="fr-FR" dirty="0" err="1" smtClean="0"/>
              <a:t>prezzi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58205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dirty="0" err="1" smtClean="0"/>
              <a:t>Meccanismo</a:t>
            </a:r>
            <a:r>
              <a:rPr lang="fr-FR" dirty="0" smtClean="0"/>
              <a:t> </a:t>
            </a:r>
            <a:r>
              <a:rPr lang="fr-FR" dirty="0" err="1" smtClean="0"/>
              <a:t>già</a:t>
            </a:r>
            <a:r>
              <a:rPr lang="fr-FR" dirty="0" smtClean="0"/>
              <a:t> </a:t>
            </a:r>
            <a:r>
              <a:rPr lang="fr-FR" dirty="0" err="1" smtClean="0"/>
              <a:t>descritto</a:t>
            </a:r>
            <a:r>
              <a:rPr lang="fr-FR" dirty="0" smtClean="0"/>
              <a:t> da David Hume </a:t>
            </a:r>
            <a:r>
              <a:rPr lang="fr-FR" dirty="0" err="1" smtClean="0"/>
              <a:t>nel</a:t>
            </a:r>
            <a:r>
              <a:rPr lang="fr-FR" dirty="0" smtClean="0"/>
              <a:t> 1752</a:t>
            </a:r>
          </a:p>
          <a:p>
            <a:pPr algn="just"/>
            <a:r>
              <a:rPr lang="fr-FR" dirty="0" smtClean="0"/>
              <a:t>I </a:t>
            </a:r>
            <a:r>
              <a:rPr lang="fr-FR" dirty="0" err="1" smtClean="0"/>
              <a:t>paesi</a:t>
            </a:r>
            <a:r>
              <a:rPr lang="fr-FR" dirty="0" smtClean="0"/>
              <a:t> non </a:t>
            </a:r>
            <a:r>
              <a:rPr lang="fr-FR" dirty="0" err="1" smtClean="0"/>
              <a:t>possono</a:t>
            </a:r>
            <a:r>
              <a:rPr lang="fr-FR" dirty="0" smtClean="0"/>
              <a:t> </a:t>
            </a:r>
            <a:r>
              <a:rPr lang="fr-FR" dirty="0" err="1" smtClean="0"/>
              <a:t>utilizzare</a:t>
            </a:r>
            <a:r>
              <a:rPr lang="fr-FR" dirty="0" smtClean="0"/>
              <a:t> la </a:t>
            </a:r>
            <a:r>
              <a:rPr lang="fr-FR" dirty="0" err="1" smtClean="0"/>
              <a:t>politica</a:t>
            </a:r>
            <a:r>
              <a:rPr lang="fr-FR" dirty="0" smtClean="0"/>
              <a:t> </a:t>
            </a:r>
            <a:r>
              <a:rPr lang="fr-FR" dirty="0" err="1" smtClean="0"/>
              <a:t>monetaria</a:t>
            </a:r>
            <a:endParaRPr lang="fr-FR" dirty="0" smtClean="0"/>
          </a:p>
          <a:p>
            <a:pPr algn="just"/>
            <a:r>
              <a:rPr lang="fr-FR" b="1" dirty="0" err="1" smtClean="0"/>
              <a:t>Regole</a:t>
            </a:r>
            <a:r>
              <a:rPr lang="fr-FR" b="1" dirty="0" smtClean="0"/>
              <a:t> </a:t>
            </a:r>
            <a:r>
              <a:rPr lang="fr-FR" b="1" dirty="0" err="1" smtClean="0"/>
              <a:t>del</a:t>
            </a:r>
            <a:r>
              <a:rPr lang="fr-FR" b="1" dirty="0" smtClean="0"/>
              <a:t> </a:t>
            </a:r>
            <a:r>
              <a:rPr lang="fr-FR" b="1" dirty="0" err="1" smtClean="0"/>
              <a:t>gioco</a:t>
            </a:r>
            <a:r>
              <a:rPr lang="fr-FR" b="1" dirty="0" smtClean="0"/>
              <a:t> </a:t>
            </a:r>
            <a:r>
              <a:rPr lang="fr-FR" b="1" dirty="0" err="1" smtClean="0"/>
              <a:t>del</a:t>
            </a:r>
            <a:r>
              <a:rPr lang="fr-FR" b="1" dirty="0" smtClean="0"/>
              <a:t> Gold </a:t>
            </a:r>
            <a:r>
              <a:rPr lang="fr-FR" b="1" dirty="0" smtClean="0"/>
              <a:t>Standard</a:t>
            </a:r>
            <a:r>
              <a:rPr lang="fr-FR" dirty="0" smtClean="0"/>
              <a:t>: i </a:t>
            </a:r>
            <a:r>
              <a:rPr lang="fr-FR" dirty="0" err="1" smtClean="0"/>
              <a:t>paesi</a:t>
            </a:r>
            <a:r>
              <a:rPr lang="fr-FR" dirty="0" smtClean="0"/>
              <a:t> non </a:t>
            </a:r>
            <a:r>
              <a:rPr lang="fr-FR" dirty="0" err="1" smtClean="0"/>
              <a:t>devono</a:t>
            </a:r>
            <a:r>
              <a:rPr lang="fr-FR" dirty="0" smtClean="0"/>
              <a:t> </a:t>
            </a:r>
            <a:r>
              <a:rPr lang="fr-FR" dirty="0" err="1" smtClean="0"/>
              <a:t>sterilizzare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effetti</a:t>
            </a:r>
            <a:r>
              <a:rPr lang="fr-FR" dirty="0" smtClean="0"/>
              <a:t> </a:t>
            </a:r>
            <a:r>
              <a:rPr lang="fr-FR" dirty="0" err="1" smtClean="0"/>
              <a:t>prodotti</a:t>
            </a:r>
            <a:r>
              <a:rPr lang="fr-FR" dirty="0" smtClean="0"/>
              <a:t> da un </a:t>
            </a:r>
            <a:r>
              <a:rPr lang="fr-FR" dirty="0" err="1" smtClean="0"/>
              <a:t>avanzo</a:t>
            </a:r>
            <a:r>
              <a:rPr lang="fr-FR" dirty="0" smtClean="0"/>
              <a:t> o da un </a:t>
            </a:r>
            <a:r>
              <a:rPr lang="fr-FR" dirty="0" err="1" smtClean="0"/>
              <a:t>disavanzo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endParaRPr lang="fr-FR" dirty="0" smtClean="0"/>
          </a:p>
          <a:p>
            <a:pPr algn="just"/>
            <a:r>
              <a:rPr lang="fr-FR" dirty="0" smtClean="0"/>
              <a:t>Un </a:t>
            </a:r>
            <a:r>
              <a:rPr lang="fr-FR" dirty="0" err="1" smtClean="0"/>
              <a:t>paese</a:t>
            </a:r>
            <a:r>
              <a:rPr lang="fr-FR" dirty="0" smtClean="0"/>
              <a:t> in </a:t>
            </a:r>
            <a:r>
              <a:rPr lang="fr-FR" dirty="0" err="1" smtClean="0"/>
              <a:t>disavanzo</a:t>
            </a:r>
            <a:r>
              <a:rPr lang="fr-FR" dirty="0" smtClean="0"/>
              <a:t> </a:t>
            </a:r>
            <a:r>
              <a:rPr lang="fr-FR" dirty="0" err="1" smtClean="0"/>
              <a:t>deve</a:t>
            </a:r>
            <a:r>
              <a:rPr lang="fr-FR" dirty="0" smtClean="0"/>
              <a:t> </a:t>
            </a:r>
            <a:r>
              <a:rPr lang="fr-FR" dirty="0" err="1" smtClean="0"/>
              <a:t>restringere</a:t>
            </a:r>
            <a:r>
              <a:rPr lang="fr-FR" dirty="0" smtClean="0"/>
              <a:t> il </a:t>
            </a:r>
            <a:r>
              <a:rPr lang="fr-FR" dirty="0" err="1" smtClean="0"/>
              <a:t>credito</a:t>
            </a:r>
            <a:r>
              <a:rPr lang="fr-FR" dirty="0" smtClean="0"/>
              <a:t> per </a:t>
            </a:r>
            <a:r>
              <a:rPr lang="fr-FR" dirty="0" err="1" smtClean="0"/>
              <a:t>diminuire</a:t>
            </a:r>
            <a:r>
              <a:rPr lang="fr-FR" dirty="0" smtClean="0"/>
              <a:t> più </a:t>
            </a:r>
            <a:r>
              <a:rPr lang="fr-FR" dirty="0" err="1" smtClean="0"/>
              <a:t>velocemente</a:t>
            </a:r>
            <a:r>
              <a:rPr lang="fr-FR" dirty="0" smtClean="0"/>
              <a:t> il </a:t>
            </a:r>
            <a:r>
              <a:rPr lang="fr-FR" dirty="0" err="1" smtClean="0"/>
              <a:t>livello</a:t>
            </a:r>
            <a:r>
              <a:rPr lang="fr-FR" dirty="0" smtClean="0"/>
              <a:t> dei </a:t>
            </a:r>
            <a:r>
              <a:rPr lang="fr-FR" dirty="0" err="1" smtClean="0"/>
              <a:t>prezzi</a:t>
            </a:r>
            <a:endParaRPr lang="fr-FR" dirty="0" smtClean="0"/>
          </a:p>
          <a:p>
            <a:pPr algn="just"/>
            <a:r>
              <a:rPr lang="fr-FR" dirty="0" smtClean="0"/>
              <a:t>Un </a:t>
            </a:r>
            <a:r>
              <a:rPr lang="fr-FR" dirty="0" err="1" smtClean="0"/>
              <a:t>paese</a:t>
            </a:r>
            <a:r>
              <a:rPr lang="fr-FR" dirty="0" smtClean="0"/>
              <a:t> in </a:t>
            </a:r>
            <a:r>
              <a:rPr lang="fr-FR" dirty="0" err="1" smtClean="0"/>
              <a:t>avanzo</a:t>
            </a:r>
            <a:r>
              <a:rPr lang="fr-FR" dirty="0" smtClean="0"/>
              <a:t> </a:t>
            </a:r>
            <a:r>
              <a:rPr lang="fr-FR" dirty="0" err="1" smtClean="0"/>
              <a:t>deve</a:t>
            </a:r>
            <a:r>
              <a:rPr lang="fr-FR" dirty="0" smtClean="0"/>
              <a:t> </a:t>
            </a:r>
            <a:r>
              <a:rPr lang="fr-FR" dirty="0" err="1" smtClean="0"/>
              <a:t>aumentare</a:t>
            </a:r>
            <a:r>
              <a:rPr lang="fr-FR" dirty="0" smtClean="0"/>
              <a:t> il </a:t>
            </a:r>
            <a:r>
              <a:rPr lang="fr-FR" dirty="0" err="1" smtClean="0"/>
              <a:t>credito</a:t>
            </a:r>
            <a:r>
              <a:rPr lang="fr-FR" dirty="0" smtClean="0"/>
              <a:t> per </a:t>
            </a:r>
            <a:r>
              <a:rPr lang="fr-FR" dirty="0" err="1" smtClean="0"/>
              <a:t>aumentare</a:t>
            </a:r>
            <a:r>
              <a:rPr lang="fr-FR" dirty="0" smtClean="0"/>
              <a:t> più </a:t>
            </a:r>
            <a:r>
              <a:rPr lang="fr-FR" dirty="0" err="1" smtClean="0"/>
              <a:t>velocemente</a:t>
            </a:r>
            <a:r>
              <a:rPr lang="fr-FR" dirty="0" smtClean="0"/>
              <a:t> il </a:t>
            </a:r>
            <a:r>
              <a:rPr lang="fr-FR" dirty="0" err="1" smtClean="0"/>
              <a:t>livello</a:t>
            </a:r>
            <a:r>
              <a:rPr lang="fr-FR" dirty="0" smtClean="0"/>
              <a:t> dei </a:t>
            </a:r>
            <a:r>
              <a:rPr lang="fr-FR" dirty="0" err="1" smtClean="0"/>
              <a:t>prezzi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857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b="1" dirty="0" err="1" smtClean="0"/>
              <a:t>Meccanismo</a:t>
            </a:r>
            <a:r>
              <a:rPr lang="fr-FR" b="1" dirty="0" smtClean="0"/>
              <a:t> di </a:t>
            </a:r>
            <a:r>
              <a:rPr lang="fr-FR" b="1" dirty="0" err="1" smtClean="0"/>
              <a:t>aggiustamento</a:t>
            </a:r>
            <a:r>
              <a:rPr lang="fr-FR" b="1" dirty="0" smtClean="0"/>
              <a:t> </a:t>
            </a:r>
            <a:r>
              <a:rPr lang="fr-FR" b="1" dirty="0" err="1" smtClean="0"/>
              <a:t>tramite</a:t>
            </a:r>
            <a:r>
              <a:rPr lang="fr-FR" b="1" dirty="0" smtClean="0"/>
              <a:t> i </a:t>
            </a:r>
            <a:r>
              <a:rPr lang="fr-FR" b="1" dirty="0" err="1" smtClean="0"/>
              <a:t>prezzi</a:t>
            </a:r>
            <a:r>
              <a:rPr lang="fr-FR" dirty="0" smtClean="0"/>
              <a:t>: </a:t>
            </a:r>
            <a:r>
              <a:rPr lang="fr-FR" dirty="0" err="1" smtClean="0"/>
              <a:t>deprezzamento</a:t>
            </a:r>
            <a:r>
              <a:rPr lang="fr-FR" dirty="0" smtClean="0"/>
              <a:t> (</a:t>
            </a:r>
            <a:r>
              <a:rPr lang="fr-FR" dirty="0" err="1" smtClean="0"/>
              <a:t>cambi</a:t>
            </a:r>
            <a:r>
              <a:rPr lang="fr-FR" dirty="0" smtClean="0"/>
              <a:t> </a:t>
            </a:r>
            <a:r>
              <a:rPr lang="fr-FR" dirty="0" err="1" smtClean="0"/>
              <a:t>flessibili</a:t>
            </a:r>
            <a:r>
              <a:rPr lang="fr-FR" dirty="0" smtClean="0"/>
              <a:t>), </a:t>
            </a:r>
            <a:r>
              <a:rPr lang="fr-FR" dirty="0" err="1" smtClean="0"/>
              <a:t>svalutazione</a:t>
            </a:r>
            <a:r>
              <a:rPr lang="fr-FR" dirty="0" smtClean="0"/>
              <a:t> (</a:t>
            </a:r>
            <a:r>
              <a:rPr lang="fr-FR" dirty="0" err="1" smtClean="0"/>
              <a:t>cambi</a:t>
            </a:r>
            <a:r>
              <a:rPr lang="fr-FR" dirty="0" smtClean="0"/>
              <a:t> </a:t>
            </a:r>
            <a:r>
              <a:rPr lang="fr-FR" dirty="0" err="1" smtClean="0"/>
              <a:t>fissi</a:t>
            </a:r>
            <a:r>
              <a:rPr lang="fr-FR" dirty="0" smtClean="0"/>
              <a:t>)</a:t>
            </a:r>
          </a:p>
          <a:p>
            <a:pPr algn="just"/>
            <a:r>
              <a:rPr lang="fr-FR" b="1" dirty="0" err="1" smtClean="0"/>
              <a:t>Meccanismo</a:t>
            </a:r>
            <a:r>
              <a:rPr lang="fr-FR" b="1" dirty="0" smtClean="0"/>
              <a:t> di </a:t>
            </a:r>
            <a:r>
              <a:rPr lang="fr-FR" b="1" dirty="0" err="1" smtClean="0"/>
              <a:t>aggiustamento</a:t>
            </a:r>
            <a:r>
              <a:rPr lang="fr-FR" b="1" dirty="0" smtClean="0"/>
              <a:t> </a:t>
            </a:r>
            <a:r>
              <a:rPr lang="fr-FR" b="1" dirty="0" err="1" smtClean="0"/>
              <a:t>tramite</a:t>
            </a:r>
            <a:r>
              <a:rPr lang="fr-FR" b="1" dirty="0" smtClean="0"/>
              <a:t> il </a:t>
            </a:r>
            <a:r>
              <a:rPr lang="fr-FR" b="1" dirty="0" err="1" smtClean="0"/>
              <a:t>reddito</a:t>
            </a:r>
            <a:r>
              <a:rPr lang="fr-FR" dirty="0" smtClean="0"/>
              <a:t>: </a:t>
            </a:r>
            <a:r>
              <a:rPr lang="fr-FR" dirty="0" err="1" smtClean="0"/>
              <a:t>variazioni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reddito</a:t>
            </a:r>
            <a:r>
              <a:rPr lang="fr-FR" dirty="0" smtClean="0"/>
              <a:t> </a:t>
            </a:r>
            <a:r>
              <a:rPr lang="fr-FR" dirty="0" err="1" smtClean="0"/>
              <a:t>interno</a:t>
            </a:r>
            <a:r>
              <a:rPr lang="fr-FR" dirty="0" smtClean="0"/>
              <a:t> </a:t>
            </a:r>
            <a:r>
              <a:rPr lang="fr-FR" dirty="0" err="1" smtClean="0"/>
              <a:t>ed</a:t>
            </a:r>
            <a:r>
              <a:rPr lang="fr-FR" dirty="0" smtClean="0"/>
              <a:t> </a:t>
            </a:r>
            <a:r>
              <a:rPr lang="fr-FR" dirty="0" err="1" smtClean="0"/>
              <a:t>estero</a:t>
            </a:r>
            <a:endParaRPr lang="fr-FR" dirty="0" smtClean="0"/>
          </a:p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questo</a:t>
            </a:r>
            <a:r>
              <a:rPr lang="fr-FR" dirty="0" smtClean="0"/>
              <a:t> </a:t>
            </a:r>
            <a:r>
              <a:rPr lang="fr-FR" dirty="0" err="1" smtClean="0"/>
              <a:t>capitolo</a:t>
            </a:r>
            <a:r>
              <a:rPr lang="fr-FR" dirty="0" smtClean="0"/>
              <a:t> </a:t>
            </a:r>
            <a:r>
              <a:rPr lang="fr-FR" dirty="0" err="1" smtClean="0"/>
              <a:t>analizziamo</a:t>
            </a:r>
            <a:r>
              <a:rPr lang="fr-FR" dirty="0" smtClean="0"/>
              <a:t> solo il primo </a:t>
            </a:r>
            <a:r>
              <a:rPr lang="fr-FR" dirty="0" err="1" smtClean="0"/>
              <a:t>meccanismo</a:t>
            </a:r>
            <a:r>
              <a:rPr lang="fr-FR" dirty="0" smtClean="0"/>
              <a:t> di </a:t>
            </a:r>
            <a:r>
              <a:rPr lang="fr-FR" dirty="0" err="1" smtClean="0"/>
              <a:t>aggiustamento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87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fr-FR" b="1" dirty="0" err="1" smtClean="0"/>
              <a:t>Aggiustamento</a:t>
            </a:r>
            <a:r>
              <a:rPr lang="fr-FR" b="1" dirty="0" smtClean="0"/>
              <a:t> </a:t>
            </a:r>
            <a:r>
              <a:rPr lang="fr-FR" b="1" dirty="0" err="1" smtClean="0"/>
              <a:t>della</a:t>
            </a:r>
            <a:r>
              <a:rPr lang="fr-FR" b="1" dirty="0" smtClean="0"/>
              <a:t> </a:t>
            </a:r>
            <a:r>
              <a:rPr lang="fr-FR" b="1" dirty="0" err="1" smtClean="0"/>
              <a:t>bilancia</a:t>
            </a:r>
            <a:r>
              <a:rPr lang="fr-FR" b="1" dirty="0" smtClean="0"/>
              <a:t> dei </a:t>
            </a:r>
            <a:r>
              <a:rPr lang="fr-FR" b="1" dirty="0" err="1" smtClean="0"/>
              <a:t>pagamenti</a:t>
            </a:r>
            <a:r>
              <a:rPr lang="fr-FR" b="1" dirty="0" smtClean="0"/>
              <a:t> </a:t>
            </a:r>
            <a:r>
              <a:rPr lang="fr-FR" b="1" dirty="0" err="1" smtClean="0"/>
              <a:t>tramite</a:t>
            </a:r>
            <a:r>
              <a:rPr lang="fr-FR" b="1" dirty="0" smtClean="0"/>
              <a:t> </a:t>
            </a:r>
            <a:r>
              <a:rPr lang="fr-FR" b="1" dirty="0" err="1" smtClean="0"/>
              <a:t>variazioni</a:t>
            </a:r>
            <a:r>
              <a:rPr lang="fr-FR" b="1" dirty="0" smtClean="0"/>
              <a:t> </a:t>
            </a:r>
            <a:r>
              <a:rPr lang="fr-FR" b="1" dirty="0" err="1" smtClean="0"/>
              <a:t>del</a:t>
            </a:r>
            <a:r>
              <a:rPr lang="fr-FR" b="1" dirty="0" smtClean="0"/>
              <a:t> </a:t>
            </a:r>
            <a:r>
              <a:rPr lang="fr-FR" b="1" dirty="0" err="1" smtClean="0"/>
              <a:t>tasso</a:t>
            </a:r>
            <a:r>
              <a:rPr lang="fr-FR" b="1" dirty="0" smtClean="0"/>
              <a:t> di </a:t>
            </a:r>
            <a:r>
              <a:rPr lang="fr-FR" b="1" dirty="0" err="1" smtClean="0"/>
              <a:t>cambio</a:t>
            </a:r>
            <a:endParaRPr lang="fr-FR" b="1" dirty="0" smtClean="0"/>
          </a:p>
          <a:p>
            <a:pPr algn="just"/>
            <a:r>
              <a:rPr lang="fr-FR" dirty="0" smtClean="0"/>
              <a:t>Come </a:t>
            </a:r>
            <a:r>
              <a:rPr lang="fr-FR" dirty="0" err="1" smtClean="0"/>
              <a:t>abbiamo</a:t>
            </a:r>
            <a:r>
              <a:rPr lang="fr-FR" dirty="0" smtClean="0"/>
              <a:t> </a:t>
            </a:r>
            <a:r>
              <a:rPr lang="fr-FR" dirty="0" err="1" smtClean="0"/>
              <a:t>visto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capitolo</a:t>
            </a:r>
            <a:r>
              <a:rPr lang="fr-FR" dirty="0" smtClean="0"/>
              <a:t> 1, se vi  è un </a:t>
            </a:r>
            <a:r>
              <a:rPr lang="fr-FR" dirty="0" err="1" smtClean="0"/>
              <a:t>deficit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, </a:t>
            </a:r>
            <a:r>
              <a:rPr lang="fr-FR" dirty="0" err="1" smtClean="0"/>
              <a:t>allora</a:t>
            </a:r>
            <a:r>
              <a:rPr lang="fr-FR" dirty="0" smtClean="0"/>
              <a:t> si assiste ad un </a:t>
            </a:r>
            <a:r>
              <a:rPr lang="fr-FR" dirty="0" err="1" smtClean="0"/>
              <a:t>deprezzamento</a:t>
            </a:r>
            <a:r>
              <a:rPr lang="fr-FR" dirty="0" smtClean="0"/>
              <a:t> o a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svalutazione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nazionale</a:t>
            </a:r>
            <a:r>
              <a:rPr lang="fr-FR" dirty="0" smtClean="0"/>
              <a:t>. Se vi è un </a:t>
            </a:r>
            <a:r>
              <a:rPr lang="fr-FR" dirty="0" err="1" smtClean="0"/>
              <a:t>avanzo</a:t>
            </a:r>
            <a:r>
              <a:rPr lang="fr-FR" dirty="0" smtClean="0"/>
              <a:t>, </a:t>
            </a:r>
            <a:r>
              <a:rPr lang="fr-FR" dirty="0" err="1" smtClean="0"/>
              <a:t>allora</a:t>
            </a:r>
            <a:r>
              <a:rPr lang="fr-FR" dirty="0" smtClean="0"/>
              <a:t> si </a:t>
            </a:r>
            <a:r>
              <a:rPr lang="fr-FR" dirty="0" err="1" smtClean="0"/>
              <a:t>assite</a:t>
            </a:r>
            <a:r>
              <a:rPr lang="fr-FR" dirty="0" smtClean="0"/>
              <a:t> ad un </a:t>
            </a:r>
            <a:r>
              <a:rPr lang="fr-FR" dirty="0" err="1" smtClean="0"/>
              <a:t>apprezzamento</a:t>
            </a:r>
            <a:r>
              <a:rPr lang="fr-FR" dirty="0" smtClean="0"/>
              <a:t> </a:t>
            </a:r>
            <a:r>
              <a:rPr lang="fr-FR" dirty="0" smtClean="0"/>
              <a:t>o a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rivalutazione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nazionale</a:t>
            </a:r>
            <a:endParaRPr lang="fr-FR" dirty="0" smtClean="0"/>
          </a:p>
          <a:p>
            <a:pPr algn="just"/>
            <a:r>
              <a:rPr lang="fr-FR" dirty="0" smtClean="0"/>
              <a:t>Ma il </a:t>
            </a:r>
            <a:r>
              <a:rPr lang="fr-FR" dirty="0" err="1" smtClean="0"/>
              <a:t>processo</a:t>
            </a:r>
            <a:r>
              <a:rPr lang="fr-FR" dirty="0" smtClean="0"/>
              <a:t> di </a:t>
            </a:r>
            <a:r>
              <a:rPr lang="fr-FR" dirty="0" err="1" smtClean="0"/>
              <a:t>aggiustamento</a:t>
            </a:r>
            <a:r>
              <a:rPr lang="fr-FR" dirty="0" smtClean="0"/>
              <a:t> </a:t>
            </a:r>
            <a:r>
              <a:rPr lang="fr-FR" dirty="0" err="1" smtClean="0"/>
              <a:t>dipende</a:t>
            </a:r>
            <a:r>
              <a:rPr lang="fr-FR" dirty="0" smtClean="0"/>
              <a:t> </a:t>
            </a:r>
            <a:r>
              <a:rPr lang="fr-FR" dirty="0" err="1" smtClean="0"/>
              <a:t>crucialmente</a:t>
            </a:r>
            <a:r>
              <a:rPr lang="fr-FR" dirty="0" smtClean="0"/>
              <a:t> dalle </a:t>
            </a:r>
            <a:r>
              <a:rPr lang="fr-FR" dirty="0" err="1" smtClean="0"/>
              <a:t>pendenze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curva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domanda</a:t>
            </a:r>
            <a:r>
              <a:rPr lang="fr-FR" dirty="0" smtClean="0"/>
              <a:t> e </a:t>
            </a:r>
            <a:r>
              <a:rPr lang="fr-FR" dirty="0" err="1" smtClean="0"/>
              <a:t>dell’offerta</a:t>
            </a:r>
            <a:r>
              <a:rPr lang="fr-FR" dirty="0" smtClean="0"/>
              <a:t> di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estera</a:t>
            </a:r>
            <a:r>
              <a:rPr lang="fr-FR" dirty="0" smtClean="0"/>
              <a:t> </a:t>
            </a:r>
          </a:p>
          <a:p>
            <a:pPr algn="just"/>
            <a:r>
              <a:rPr lang="fr-FR" dirty="0" smtClean="0"/>
              <a:t>Ma ci sono </a:t>
            </a:r>
            <a:r>
              <a:rPr lang="fr-FR" dirty="0" err="1" smtClean="0"/>
              <a:t>situazioni</a:t>
            </a:r>
            <a:r>
              <a:rPr lang="fr-FR" dirty="0" smtClean="0"/>
              <a:t> in </a:t>
            </a:r>
            <a:r>
              <a:rPr lang="fr-FR" dirty="0" err="1" smtClean="0"/>
              <a:t>cui</a:t>
            </a:r>
            <a:r>
              <a:rPr lang="fr-FR" dirty="0" smtClean="0"/>
              <a:t> l’</a:t>
            </a:r>
            <a:r>
              <a:rPr lang="fr-FR" dirty="0" err="1" smtClean="0"/>
              <a:t>equilibrio</a:t>
            </a:r>
            <a:r>
              <a:rPr lang="fr-FR" dirty="0" smtClean="0"/>
              <a:t> è </a:t>
            </a:r>
            <a:r>
              <a:rPr lang="fr-FR" dirty="0" err="1" smtClean="0"/>
              <a:t>instabile</a:t>
            </a:r>
            <a:r>
              <a:rPr lang="fr-FR" dirty="0" smtClean="0"/>
              <a:t>, </a:t>
            </a:r>
            <a:r>
              <a:rPr lang="fr-FR" dirty="0" err="1" smtClean="0"/>
              <a:t>ossia</a:t>
            </a:r>
            <a:r>
              <a:rPr lang="fr-FR" dirty="0" smtClean="0"/>
              <a:t> il </a:t>
            </a:r>
            <a:r>
              <a:rPr lang="fr-FR" dirty="0" err="1" smtClean="0"/>
              <a:t>movimento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tasso</a:t>
            </a:r>
            <a:r>
              <a:rPr lang="fr-FR" dirty="0" smtClean="0"/>
              <a:t> </a:t>
            </a:r>
            <a:r>
              <a:rPr lang="fr-FR" dirty="0" smtClean="0"/>
              <a:t>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smtClean="0"/>
              <a:t>in </a:t>
            </a:r>
            <a:r>
              <a:rPr lang="fr-FR" dirty="0" err="1" smtClean="0"/>
              <a:t>reazione</a:t>
            </a:r>
            <a:r>
              <a:rPr lang="fr-FR" dirty="0" smtClean="0"/>
              <a:t> ad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situazione</a:t>
            </a:r>
            <a:r>
              <a:rPr lang="fr-FR" dirty="0" smtClean="0"/>
              <a:t> di </a:t>
            </a:r>
            <a:r>
              <a:rPr lang="fr-FR" dirty="0" err="1" smtClean="0"/>
              <a:t>disequilibrio</a:t>
            </a:r>
            <a:r>
              <a:rPr lang="fr-FR" dirty="0" smtClean="0"/>
              <a:t> </a:t>
            </a:r>
            <a:r>
              <a:rPr lang="fr-FR" dirty="0" err="1" smtClean="0"/>
              <a:t>accresce</a:t>
            </a:r>
            <a:r>
              <a:rPr lang="fr-FR" dirty="0" smtClean="0"/>
              <a:t> </a:t>
            </a:r>
            <a:r>
              <a:rPr lang="fr-FR" dirty="0" smtClean="0"/>
              <a:t>l’</a:t>
            </a:r>
            <a:r>
              <a:rPr lang="fr-FR" dirty="0" err="1" smtClean="0"/>
              <a:t>avanzo</a:t>
            </a:r>
            <a:r>
              <a:rPr lang="fr-FR" dirty="0" smtClean="0"/>
              <a:t> o il </a:t>
            </a:r>
            <a:r>
              <a:rPr lang="fr-FR" dirty="0" err="1" smtClean="0"/>
              <a:t>disavanzo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158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556792"/>
                <a:ext cx="8229600" cy="4525963"/>
              </a:xfrm>
            </p:spPr>
            <p:txBody>
              <a:bodyPr>
                <a:normAutofit fontScale="62500" lnSpcReduction="20000"/>
              </a:bodyPr>
              <a:lstStyle/>
              <a:p>
                <a:pPr algn="just"/>
                <a:r>
                  <a:rPr lang="fr-FR" b="1" dirty="0" smtClean="0"/>
                  <a:t>Derivazione </a:t>
                </a:r>
                <a:r>
                  <a:rPr lang="fr-FR" b="1" dirty="0" err="1" smtClean="0"/>
                  <a:t>della</a:t>
                </a:r>
                <a:r>
                  <a:rPr lang="fr-FR" b="1" dirty="0" smtClean="0"/>
                  <a:t> </a:t>
                </a:r>
                <a:r>
                  <a:rPr lang="fr-FR" b="1" dirty="0" err="1" smtClean="0"/>
                  <a:t>curva</a:t>
                </a:r>
                <a:r>
                  <a:rPr lang="fr-FR" b="1" dirty="0" smtClean="0"/>
                  <a:t> di </a:t>
                </a:r>
                <a:r>
                  <a:rPr lang="fr-FR" b="1" dirty="0" err="1" smtClean="0"/>
                  <a:t>domanda</a:t>
                </a:r>
                <a:r>
                  <a:rPr lang="fr-FR" b="1" dirty="0" smtClean="0"/>
                  <a:t> di </a:t>
                </a:r>
                <a:r>
                  <a:rPr lang="fr-FR" b="1" dirty="0" err="1" smtClean="0"/>
                  <a:t>valuta</a:t>
                </a:r>
                <a:r>
                  <a:rPr lang="fr-FR" b="1" dirty="0" smtClean="0"/>
                  <a:t> </a:t>
                </a:r>
                <a:r>
                  <a:rPr lang="fr-FR" b="1" dirty="0" err="1" smtClean="0"/>
                  <a:t>estera</a:t>
                </a:r>
                <a:endParaRPr lang="fr-FR" b="1" dirty="0" smtClean="0"/>
              </a:p>
              <a:p>
                <a:pPr algn="just"/>
                <a:r>
                  <a:rPr lang="fr-FR" dirty="0" err="1" smtClean="0"/>
                  <a:t>Domanda</a:t>
                </a:r>
                <a:r>
                  <a:rPr lang="fr-FR" dirty="0" smtClean="0"/>
                  <a:t> di euro da parte </a:t>
                </a:r>
                <a:r>
                  <a:rPr lang="fr-FR" dirty="0" err="1" smtClean="0"/>
                  <a:t>degli</a:t>
                </a:r>
                <a:r>
                  <a:rPr lang="fr-FR" dirty="0" smtClean="0"/>
                  <a:t> USA</a:t>
                </a:r>
              </a:p>
              <a:p>
                <a:pPr algn="just"/>
                <a:r>
                  <a:rPr lang="fr-FR" dirty="0" err="1" smtClean="0"/>
                  <a:t>Fissiamo</a:t>
                </a:r>
                <a:r>
                  <a:rPr lang="fr-FR" dirty="0" smtClean="0"/>
                  <a:t> il </a:t>
                </a:r>
                <a:r>
                  <a:rPr lang="fr-FR" dirty="0" err="1" smtClean="0"/>
                  <a:t>tasso</a:t>
                </a:r>
                <a:r>
                  <a:rPr lang="fr-FR" dirty="0" smtClean="0"/>
                  <a:t> di </a:t>
                </a:r>
                <a:r>
                  <a:rPr lang="fr-FR" dirty="0" err="1" smtClean="0"/>
                  <a:t>cambio</a:t>
                </a:r>
                <a:r>
                  <a:rPr lang="fr-FR" dirty="0" smtClean="0"/>
                  <a:t>, ad </a:t>
                </a:r>
                <a:r>
                  <a:rPr lang="fr-FR" dirty="0" err="1" smtClean="0"/>
                  <a:t>esempio</a:t>
                </a:r>
                <a:r>
                  <a:rPr lang="fr-FR" dirty="0" smtClean="0"/>
                  <a:t> </a:t>
                </a:r>
                <a:r>
                  <a:rPr lang="fr-FR" dirty="0" smtClean="0"/>
                  <a:t>R$=</a:t>
                </a:r>
                <a:r>
                  <a:rPr lang="fr-FR" dirty="0" smtClean="0"/>
                  <a:t>1€</a:t>
                </a:r>
                <a:r>
                  <a:rPr lang="fr-FR" dirty="0"/>
                  <a:t>. </a:t>
                </a:r>
                <a:r>
                  <a:rPr lang="fr-FR" dirty="0" err="1" smtClean="0"/>
                  <a:t>Lasciamo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variare</a:t>
                </a:r>
                <a:r>
                  <a:rPr lang="fr-FR" dirty="0" smtClean="0"/>
                  <a:t> il </a:t>
                </a:r>
                <a:r>
                  <a:rPr lang="fr-FR" dirty="0" err="1" smtClean="0"/>
                  <a:t>prezzo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fr-FR" dirty="0" smtClean="0"/>
                  <a:t> in euro per le </a:t>
                </a:r>
                <a:r>
                  <a:rPr lang="fr-FR" dirty="0" err="1" smtClean="0"/>
                  <a:t>importazioni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degli</a:t>
                </a:r>
                <a:r>
                  <a:rPr lang="fr-FR" dirty="0" smtClean="0"/>
                  <a:t> USA </a:t>
                </a:r>
                <a:r>
                  <a:rPr lang="fr-FR" dirty="0" err="1" smtClean="0"/>
                  <a:t>nella</a:t>
                </a:r>
                <a:r>
                  <a:rPr lang="fr-FR" dirty="0" smtClean="0"/>
                  <a:t> UE. </a:t>
                </a:r>
                <a:r>
                  <a:rPr lang="fr-FR" dirty="0" err="1" smtClean="0"/>
                  <a:t>Ovviamente</a:t>
                </a:r>
                <a:r>
                  <a:rPr lang="fr-FR" dirty="0" smtClean="0"/>
                  <a:t> più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fr-FR" dirty="0" smtClean="0"/>
                  <a:t> è </a:t>
                </a:r>
                <a:r>
                  <a:rPr lang="fr-FR" dirty="0" err="1" smtClean="0"/>
                  <a:t>elevato</a:t>
                </a:r>
                <a:r>
                  <a:rPr lang="fr-FR" dirty="0" smtClean="0"/>
                  <a:t> (</a:t>
                </a:r>
                <a:r>
                  <a:rPr lang="fr-FR" dirty="0" err="1" smtClean="0"/>
                  <a:t>dato</a:t>
                </a:r>
                <a:r>
                  <a:rPr lang="fr-FR" dirty="0" smtClean="0"/>
                  <a:t> R) </a:t>
                </a:r>
                <a:r>
                  <a:rPr lang="fr-FR" dirty="0" err="1" smtClean="0"/>
                  <a:t>meno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gli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americani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compreranno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beni</a:t>
                </a:r>
                <a:r>
                  <a:rPr lang="fr-FR" dirty="0" smtClean="0"/>
                  <a:t> e </a:t>
                </a:r>
                <a:r>
                  <a:rPr lang="fr-FR" dirty="0" err="1" smtClean="0"/>
                  <a:t>servizi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europei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ossia</a:t>
                </a:r>
                <a:r>
                  <a:rPr lang="fr-FR" dirty="0" smtClean="0"/>
                  <a:t> il </a:t>
                </a:r>
                <a:r>
                  <a:rPr lang="fr-FR" dirty="0" err="1" smtClean="0"/>
                  <a:t>valore</a:t>
                </a:r>
                <a:r>
                  <a:rPr lang="fr-FR" dirty="0" smtClean="0"/>
                  <a:t> </a:t>
                </a:r>
                <a:r>
                  <a:rPr lang="fr-FR" dirty="0" smtClean="0"/>
                  <a:t>in euro delle </a:t>
                </a:r>
                <a:r>
                  <a:rPr lang="fr-FR" dirty="0" err="1" smtClean="0"/>
                  <a:t>importazioni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diminuirà</a:t>
                </a:r>
                <a:r>
                  <a:rPr lang="fr-FR" dirty="0" smtClean="0"/>
                  <a:t>. </a:t>
                </a:r>
                <a:r>
                  <a:rPr lang="fr-FR" dirty="0" err="1" smtClean="0"/>
                  <a:t>Sia</a:t>
                </a:r>
                <a:r>
                  <a:rPr lang="fr-FR" dirty="0" smtClean="0"/>
                  <a:t> tale </a:t>
                </a:r>
                <a:r>
                  <a:rPr lang="fr-FR" dirty="0" err="1" smtClean="0"/>
                  <a:t>funzione</a:t>
                </a:r>
                <a:r>
                  <a:rPr lang="fr-FR" dirty="0" smtClean="0"/>
                  <a:t> di </a:t>
                </a:r>
                <a:r>
                  <a:rPr lang="fr-FR" dirty="0" err="1" smtClean="0"/>
                  <a:t>domanda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fr-FR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fr-FR" dirty="0" smtClean="0"/>
                  <a:t>). Ma in </a:t>
                </a:r>
                <a:r>
                  <a:rPr lang="fr-FR" dirty="0" err="1" smtClean="0"/>
                  <a:t>realtà</a:t>
                </a:r>
                <a:r>
                  <a:rPr lang="fr-FR" dirty="0" smtClean="0"/>
                  <a:t> la </a:t>
                </a:r>
                <a:r>
                  <a:rPr lang="fr-FR" dirty="0" err="1" smtClean="0"/>
                  <a:t>domanda</a:t>
                </a:r>
                <a:r>
                  <a:rPr lang="fr-FR" dirty="0" smtClean="0"/>
                  <a:t> di euro 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fr-FR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fr-FR" dirty="0"/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fr-FR" dirty="0" smtClean="0"/>
                  <a:t>.</a:t>
                </a:r>
                <a:endParaRPr lang="fr-FR" dirty="0"/>
              </a:p>
              <a:p>
                <a:pPr algn="just"/>
                <a:r>
                  <a:rPr lang="fr-FR" dirty="0" smtClean="0"/>
                  <a:t>L’</a:t>
                </a:r>
                <a:r>
                  <a:rPr lang="fr-FR" dirty="0" err="1" smtClean="0"/>
                  <a:t>offerta</a:t>
                </a:r>
                <a:r>
                  <a:rPr lang="fr-FR" dirty="0" smtClean="0"/>
                  <a:t> in euro dei </a:t>
                </a:r>
                <a:r>
                  <a:rPr lang="fr-FR" dirty="0" err="1" smtClean="0"/>
                  <a:t>beni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europei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destinati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all’export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negli</a:t>
                </a:r>
                <a:r>
                  <a:rPr lang="fr-FR" dirty="0" smtClean="0"/>
                  <a:t> USA è </a:t>
                </a:r>
                <a:r>
                  <a:rPr lang="fr-FR" dirty="0" err="1" smtClean="0"/>
                  <a:t>invece</a:t>
                </a:r>
                <a:r>
                  <a:rPr lang="fr-FR" dirty="0" smtClean="0"/>
                  <a:t>  </a:t>
                </a:r>
                <a:r>
                  <a:rPr lang="fr-FR" dirty="0" err="1" smtClean="0"/>
                  <a:t>una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funzione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cresc</a:t>
                </a:r>
                <a:r>
                  <a:rPr lang="fr-FR" dirty="0" err="1"/>
                  <a:t>e</a:t>
                </a:r>
                <a:r>
                  <a:rPr lang="fr-FR" dirty="0" err="1" smtClean="0"/>
                  <a:t>nte</a:t>
                </a:r>
                <a:r>
                  <a:rPr lang="fr-FR" dirty="0" smtClean="0"/>
                  <a:t> di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fr-FR" dirty="0" smtClean="0"/>
                  <a:t>. </a:t>
                </a:r>
                <a:r>
                  <a:rPr lang="fr-FR" dirty="0"/>
                  <a:t>Più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fr-FR" dirty="0" smtClean="0"/>
                  <a:t> è </a:t>
                </a:r>
                <a:r>
                  <a:rPr lang="fr-FR" dirty="0" err="1" smtClean="0"/>
                  <a:t>elevato</a:t>
                </a:r>
                <a:r>
                  <a:rPr lang="fr-FR" dirty="0" smtClean="0"/>
                  <a:t>, più le </a:t>
                </a:r>
                <a:r>
                  <a:rPr lang="fr-FR" dirty="0" err="1" smtClean="0"/>
                  <a:t>imprese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europee</a:t>
                </a:r>
                <a:r>
                  <a:rPr lang="fr-FR" dirty="0" smtClean="0"/>
                  <a:t> sono </a:t>
                </a:r>
                <a:r>
                  <a:rPr lang="fr-FR" dirty="0" err="1" smtClean="0"/>
                  <a:t>disposte</a:t>
                </a:r>
                <a:r>
                  <a:rPr lang="fr-FR" dirty="0" smtClean="0"/>
                  <a:t> a </a:t>
                </a:r>
                <a:r>
                  <a:rPr lang="fr-FR" dirty="0" err="1" smtClean="0"/>
                  <a:t>vendere</a:t>
                </a:r>
                <a:r>
                  <a:rPr lang="fr-FR" dirty="0" smtClean="0"/>
                  <a:t> merci </a:t>
                </a:r>
                <a:r>
                  <a:rPr lang="fr-FR" dirty="0" err="1" smtClean="0"/>
                  <a:t>agli</a:t>
                </a:r>
                <a:r>
                  <a:rPr lang="fr-FR" dirty="0" smtClean="0"/>
                  <a:t> USA. </a:t>
                </a:r>
                <a:r>
                  <a:rPr lang="fr-FR" dirty="0" err="1" smtClean="0"/>
                  <a:t>Definiamo</a:t>
                </a:r>
                <a:r>
                  <a:rPr lang="fr-FR" dirty="0" smtClean="0"/>
                  <a:t> </a:t>
                </a:r>
                <a:r>
                  <a:rPr lang="fr-FR" dirty="0" smtClean="0"/>
                  <a:t>tale </a:t>
                </a:r>
                <a:r>
                  <a:rPr lang="fr-FR" dirty="0" err="1" smtClean="0"/>
                  <a:t>offerta</a:t>
                </a:r>
                <a:r>
                  <a:rPr lang="fr-FR" dirty="0" smtClean="0"/>
                  <a:t> come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fr-FR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fr-FR" dirty="0"/>
                  <a:t>)</a:t>
                </a:r>
                <a:r>
                  <a:rPr lang="fr-FR" dirty="0" smtClean="0"/>
                  <a:t>. </a:t>
                </a:r>
                <a:r>
                  <a:rPr lang="fr-FR" dirty="0" smtClean="0"/>
                  <a:t>L’equilibrio </a:t>
                </a:r>
                <a:r>
                  <a:rPr lang="fr-FR" dirty="0" smtClean="0"/>
                  <a:t>è il </a:t>
                </a:r>
                <a:r>
                  <a:rPr lang="fr-FR" dirty="0" err="1" smtClean="0"/>
                  <a:t>punto</a:t>
                </a:r>
                <a:r>
                  <a:rPr lang="fr-FR" dirty="0" smtClean="0"/>
                  <a:t> B </a:t>
                </a:r>
                <a:r>
                  <a:rPr lang="fr-FR" dirty="0" err="1" smtClean="0"/>
                  <a:t>cui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corrisponde</a:t>
                </a:r>
                <a:r>
                  <a:rPr lang="fr-FR" dirty="0" smtClean="0"/>
                  <a:t> il </a:t>
                </a:r>
                <a:r>
                  <a:rPr lang="fr-FR" dirty="0" err="1" smtClean="0"/>
                  <a:t>prezzo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𝑀</m:t>
                        </m:r>
                        <m:r>
                          <a:rPr lang="fr-FR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fr-FR" dirty="0" smtClean="0"/>
              </a:p>
              <a:p>
                <a:pPr algn="just"/>
                <a:r>
                  <a:rPr lang="fr-FR" dirty="0" smtClean="0"/>
                  <a:t>Se il </a:t>
                </a:r>
                <a:r>
                  <a:rPr lang="fr-FR" dirty="0" err="1" smtClean="0"/>
                  <a:t>dollaro</a:t>
                </a:r>
                <a:r>
                  <a:rPr lang="fr-FR" dirty="0" smtClean="0"/>
                  <a:t> si </a:t>
                </a:r>
                <a:r>
                  <a:rPr lang="fr-FR" dirty="0" err="1" smtClean="0"/>
                  <a:t>deprezza</a:t>
                </a:r>
                <a:r>
                  <a:rPr lang="fr-FR" dirty="0" smtClean="0"/>
                  <a:t>, R’&gt;R, </a:t>
                </a:r>
                <a:r>
                  <a:rPr lang="fr-FR" dirty="0" err="1" smtClean="0"/>
                  <a:t>allora</a:t>
                </a:r>
                <a:r>
                  <a:rPr lang="fr-FR" dirty="0" smtClean="0"/>
                  <a:t> </a:t>
                </a:r>
                <a:r>
                  <a:rPr lang="fr-FR" dirty="0" smtClean="0"/>
                  <a:t>per </a:t>
                </a:r>
                <a:r>
                  <a:rPr lang="fr-FR" dirty="0" err="1" smtClean="0"/>
                  <a:t>ogni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prezzo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fr-FR" dirty="0" smtClean="0"/>
                  <a:t> </a:t>
                </a:r>
                <a:r>
                  <a:rPr lang="fr-FR" dirty="0" err="1" smtClean="0"/>
                  <a:t>gli</a:t>
                </a:r>
                <a:r>
                  <a:rPr lang="fr-FR" dirty="0" smtClean="0"/>
                  <a:t> USA </a:t>
                </a:r>
                <a:r>
                  <a:rPr lang="fr-FR" dirty="0" err="1" smtClean="0"/>
                  <a:t>importano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meno</a:t>
                </a:r>
                <a:r>
                  <a:rPr lang="fr-FR" dirty="0" smtClean="0"/>
                  <a:t> </a:t>
                </a:r>
                <a:r>
                  <a:rPr lang="fr-FR" dirty="0" smtClean="0"/>
                  <a:t>in </a:t>
                </a:r>
                <a:r>
                  <a:rPr lang="fr-FR" dirty="0" err="1" smtClean="0"/>
                  <a:t>valore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espresso</a:t>
                </a:r>
                <a:r>
                  <a:rPr lang="fr-FR" dirty="0" smtClean="0"/>
                  <a:t> in euro </a:t>
                </a:r>
                <a:r>
                  <a:rPr lang="fr-FR" dirty="0" err="1" smtClean="0"/>
                  <a:t>poiché</a:t>
                </a:r>
                <a:r>
                  <a:rPr lang="fr-FR" dirty="0" smtClean="0"/>
                  <a:t> </a:t>
                </a:r>
                <a:r>
                  <a:rPr lang="fr-FR" dirty="0" smtClean="0"/>
                  <a:t>i </a:t>
                </a:r>
                <a:r>
                  <a:rPr lang="fr-FR" dirty="0" err="1" smtClean="0"/>
                  <a:t>beni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europei</a:t>
                </a:r>
                <a:r>
                  <a:rPr lang="fr-FR" dirty="0" smtClean="0"/>
                  <a:t> sono </a:t>
                </a:r>
                <a:r>
                  <a:rPr lang="fr-FR" dirty="0" err="1" smtClean="0"/>
                  <a:t>diventati</a:t>
                </a:r>
                <a:r>
                  <a:rPr lang="fr-FR" dirty="0" smtClean="0"/>
                  <a:t> più </a:t>
                </a:r>
                <a:r>
                  <a:rPr lang="fr-FR" dirty="0" smtClean="0"/>
                  <a:t>cari (</a:t>
                </a:r>
                <a:r>
                  <a:rPr lang="fr-FR" dirty="0" err="1" smtClean="0"/>
                  <a:t>mentre</a:t>
                </a:r>
                <a:r>
                  <a:rPr lang="fr-FR" dirty="0" smtClean="0"/>
                  <a:t> il </a:t>
                </a:r>
                <a:r>
                  <a:rPr lang="fr-FR" dirty="0" err="1" smtClean="0"/>
                  <a:t>valore</a:t>
                </a:r>
                <a:r>
                  <a:rPr lang="fr-FR" dirty="0" smtClean="0"/>
                  <a:t> in </a:t>
                </a:r>
                <a:r>
                  <a:rPr lang="fr-FR" dirty="0" err="1" smtClean="0"/>
                  <a:t>dollari</a:t>
                </a:r>
                <a:r>
                  <a:rPr lang="fr-FR" dirty="0" smtClean="0"/>
                  <a:t> è </a:t>
                </a:r>
                <a:r>
                  <a:rPr lang="fr-FR" dirty="0" err="1" smtClean="0"/>
                  <a:t>ambiguo</a:t>
                </a:r>
                <a:r>
                  <a:rPr lang="fr-FR" dirty="0" smtClean="0"/>
                  <a:t>). </a:t>
                </a:r>
                <a:r>
                  <a:rPr lang="fr-FR" dirty="0" smtClean="0"/>
                  <a:t>La </a:t>
                </a:r>
                <a:r>
                  <a:rPr lang="fr-FR" dirty="0" err="1" smtClean="0"/>
                  <a:t>curva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fr-FR" dirty="0" smtClean="0"/>
                  <a:t> si </a:t>
                </a:r>
                <a:r>
                  <a:rPr lang="fr-FR" dirty="0" err="1" smtClean="0"/>
                  <a:t>sposta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allora</a:t>
                </a:r>
                <a:r>
                  <a:rPr lang="fr-FR" dirty="0" smtClean="0"/>
                  <a:t> in </a:t>
                </a:r>
                <a:r>
                  <a:rPr lang="fr-FR" dirty="0" err="1" smtClean="0"/>
                  <a:t>basso</a:t>
                </a:r>
                <a:r>
                  <a:rPr lang="fr-FR" dirty="0" smtClean="0"/>
                  <a:t> e </a:t>
                </a:r>
                <a:r>
                  <a:rPr lang="fr-FR" dirty="0" err="1" smtClean="0"/>
                  <a:t>diventa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𝐷</m:t>
                        </m:r>
                        <m:r>
                          <a:rPr lang="fr-FR" b="0" i="1" smtClean="0">
                            <a:latin typeface="Cambria Math"/>
                          </a:rPr>
                          <m:t>′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fr-FR" dirty="0" smtClean="0"/>
                  <a:t>. </a:t>
                </a:r>
                <a:r>
                  <a:rPr lang="fr-FR" dirty="0" err="1" smtClean="0"/>
                  <a:t>Invece</a:t>
                </a:r>
                <a:r>
                  <a:rPr lang="fr-FR" dirty="0" smtClean="0"/>
                  <a:t> l’</a:t>
                </a:r>
                <a:r>
                  <a:rPr lang="fr-FR" dirty="0" err="1" smtClean="0"/>
                  <a:t>offerta</a:t>
                </a:r>
                <a:r>
                  <a:rPr lang="fr-FR" dirty="0" smtClean="0"/>
                  <a:t> di </a:t>
                </a:r>
                <a:r>
                  <a:rPr lang="fr-FR" dirty="0" err="1" smtClean="0"/>
                  <a:t>esportazioni</a:t>
                </a:r>
                <a:r>
                  <a:rPr lang="fr-FR" dirty="0" smtClean="0"/>
                  <a:t> </a:t>
                </a:r>
                <a:r>
                  <a:rPr lang="fr-FR" dirty="0" smtClean="0"/>
                  <a:t>non varia in quanto </a:t>
                </a:r>
                <a:r>
                  <a:rPr lang="fr-FR" dirty="0" smtClean="0"/>
                  <a:t>i </a:t>
                </a:r>
                <a:r>
                  <a:rPr lang="fr-FR" dirty="0" err="1" smtClean="0"/>
                  <a:t>produttori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europei</a:t>
                </a:r>
                <a:r>
                  <a:rPr lang="fr-FR" dirty="0" smtClean="0"/>
                  <a:t> sono </a:t>
                </a:r>
                <a:r>
                  <a:rPr lang="fr-FR" dirty="0" err="1" smtClean="0"/>
                  <a:t>sensibili</a:t>
                </a:r>
                <a:r>
                  <a:rPr lang="fr-FR" dirty="0" smtClean="0"/>
                  <a:t> </a:t>
                </a:r>
                <a:r>
                  <a:rPr lang="fr-FR" dirty="0" smtClean="0"/>
                  <a:t>solo al </a:t>
                </a:r>
                <a:r>
                  <a:rPr lang="fr-FR" dirty="0" err="1" smtClean="0"/>
                  <a:t>prezzo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fr-FR" dirty="0" smtClean="0"/>
                  <a:t> </a:t>
                </a:r>
                <a:r>
                  <a:rPr lang="fr-FR" dirty="0" err="1" smtClean="0"/>
                  <a:t>espresso</a:t>
                </a:r>
                <a:r>
                  <a:rPr lang="fr-FR" dirty="0" smtClean="0"/>
                  <a:t> in euro. Il </a:t>
                </a:r>
                <a:r>
                  <a:rPr lang="fr-FR" dirty="0" err="1" smtClean="0"/>
                  <a:t>nuovo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equilibrio</a:t>
                </a:r>
                <a:r>
                  <a:rPr lang="fr-FR" dirty="0" smtClean="0"/>
                  <a:t>  è E </a:t>
                </a:r>
                <a:r>
                  <a:rPr lang="fr-FR" dirty="0" err="1" smtClean="0"/>
                  <a:t>cui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corrisponde</a:t>
                </a:r>
                <a:r>
                  <a:rPr lang="fr-FR" dirty="0" smtClean="0"/>
                  <a:t> il </a:t>
                </a:r>
                <a:r>
                  <a:rPr lang="fr-FR" dirty="0" err="1" smtClean="0"/>
                  <a:t>prezzo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𝑀</m:t>
                        </m:r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556792"/>
                <a:ext cx="8229600" cy="4525963"/>
              </a:xfrm>
              <a:blipFill rotWithShape="1">
                <a:blip r:embed="rId2"/>
                <a:stretch>
                  <a:fillRect l="-667" t="-1884" r="-741" b="-148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7431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547664" y="5517232"/>
            <a:ext cx="61926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V="1">
            <a:off x="1547664" y="1988840"/>
            <a:ext cx="0" cy="3528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6300193" y="558924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Miliardi</a:t>
            </a:r>
            <a:r>
              <a:rPr lang="fr-FR" dirty="0" smtClean="0"/>
              <a:t> di euro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/>
              <p:cNvSpPr txBox="1"/>
              <p:nvPr/>
            </p:nvSpPr>
            <p:spPr>
              <a:xfrm>
                <a:off x="971600" y="1988840"/>
                <a:ext cx="7325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fr-FR" b="0" i="1" smtClean="0">
                              <a:latin typeface="Cambria Math"/>
                            </a:rPr>
                            <m:t>𝑀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988840"/>
                <a:ext cx="73257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Connecteur droit 10"/>
          <p:cNvCxnSpPr/>
          <p:nvPr/>
        </p:nvCxnSpPr>
        <p:spPr>
          <a:xfrm>
            <a:off x="2195736" y="2564904"/>
            <a:ext cx="5184576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555776" y="1988840"/>
            <a:ext cx="4608513" cy="266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1979712" y="3320988"/>
            <a:ext cx="4608512" cy="18362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/>
              <p:cNvSpPr txBox="1"/>
              <p:nvPr/>
            </p:nvSpPr>
            <p:spPr>
              <a:xfrm>
                <a:off x="6876256" y="1988840"/>
                <a:ext cx="6222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fr-FR" b="0" i="1" smtClean="0">
                              <a:latin typeface="Cambria Math"/>
                            </a:rPr>
                            <m:t>𝑀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1988840"/>
                <a:ext cx="622259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/>
              <p:cNvSpPr txBox="1"/>
              <p:nvPr/>
            </p:nvSpPr>
            <p:spPr>
              <a:xfrm>
                <a:off x="7380312" y="4653136"/>
                <a:ext cx="5629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fr-FR" b="0" i="1" smtClean="0">
                              <a:latin typeface="Cambria Math"/>
                            </a:rPr>
                            <m:t>𝑀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ZoneText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312" y="4653136"/>
                <a:ext cx="56291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/>
              <p:cNvSpPr txBox="1"/>
              <p:nvPr/>
            </p:nvSpPr>
            <p:spPr>
              <a:xfrm>
                <a:off x="6732240" y="5157192"/>
                <a:ext cx="6222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/>
                            </a:rPr>
                            <m:t>𝐷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′</m:t>
                          </m:r>
                        </m:e>
                        <m:sub>
                          <m:r>
                            <a:rPr lang="fr-FR" b="0" i="1" smtClean="0">
                              <a:latin typeface="Cambria Math"/>
                            </a:rPr>
                            <m:t>𝑀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ZoneText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5157192"/>
                <a:ext cx="62222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ZoneTexte 18"/>
          <p:cNvSpPr txBox="1"/>
          <p:nvPr/>
        </p:nvSpPr>
        <p:spPr>
          <a:xfrm>
            <a:off x="4499992" y="332098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3491880" y="4005064"/>
            <a:ext cx="51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ZoneTexte 20"/>
              <p:cNvSpPr txBox="1"/>
              <p:nvPr/>
            </p:nvSpPr>
            <p:spPr>
              <a:xfrm>
                <a:off x="971600" y="3136322"/>
                <a:ext cx="7325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fr-FR" b="0" i="1" smtClean="0">
                              <a:latin typeface="Cambria Math"/>
                            </a:rPr>
                            <m:t>𝑀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1" name="ZoneText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136322"/>
                <a:ext cx="732576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ZoneTexte 21"/>
              <p:cNvSpPr txBox="1"/>
              <p:nvPr/>
            </p:nvSpPr>
            <p:spPr>
              <a:xfrm>
                <a:off x="683568" y="3861048"/>
                <a:ext cx="12645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fr-FR" b="0" i="1" smtClean="0">
                              <a:latin typeface="Cambria Math"/>
                            </a:rPr>
                            <m:t>𝑀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861048"/>
                <a:ext cx="1264552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14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err="1" smtClean="0"/>
              <a:t>Ovviamente</a:t>
            </a:r>
            <a:r>
              <a:rPr lang="fr-FR" dirty="0" smtClean="0"/>
              <a:t> il </a:t>
            </a:r>
            <a:r>
              <a:rPr lang="fr-FR" dirty="0" err="1" smtClean="0"/>
              <a:t>nuovo</a:t>
            </a:r>
            <a:r>
              <a:rPr lang="fr-FR" dirty="0" smtClean="0"/>
              <a:t> </a:t>
            </a:r>
            <a:r>
              <a:rPr lang="fr-FR" dirty="0" err="1" smtClean="0"/>
              <a:t>equilibrio</a:t>
            </a:r>
            <a:r>
              <a:rPr lang="fr-FR" dirty="0" smtClean="0"/>
              <a:t> </a:t>
            </a:r>
            <a:r>
              <a:rPr lang="fr-FR" dirty="0" err="1" smtClean="0"/>
              <a:t>dipende</a:t>
            </a:r>
            <a:r>
              <a:rPr lang="fr-FR" dirty="0" smtClean="0"/>
              <a:t> </a:t>
            </a:r>
            <a:r>
              <a:rPr lang="fr-FR" dirty="0"/>
              <a:t>d</a:t>
            </a:r>
            <a:r>
              <a:rPr lang="fr-FR" dirty="0" smtClean="0"/>
              <a:t>alle </a:t>
            </a:r>
            <a:r>
              <a:rPr lang="fr-FR" dirty="0" err="1" smtClean="0"/>
              <a:t>pendenze</a:t>
            </a:r>
            <a:r>
              <a:rPr lang="fr-FR" dirty="0" smtClean="0"/>
              <a:t>, </a:t>
            </a:r>
            <a:r>
              <a:rPr lang="fr-FR" dirty="0" err="1" smtClean="0"/>
              <a:t>ossia</a:t>
            </a:r>
            <a:r>
              <a:rPr lang="fr-FR" dirty="0" smtClean="0"/>
              <a:t> </a:t>
            </a:r>
            <a:r>
              <a:rPr lang="fr-FR" dirty="0" smtClean="0"/>
              <a:t>dalle </a:t>
            </a:r>
            <a:r>
              <a:rPr lang="fr-FR" dirty="0" err="1" smtClean="0"/>
              <a:t>elasticità</a:t>
            </a:r>
            <a:r>
              <a:rPr lang="fr-FR" dirty="0" smtClean="0"/>
              <a:t>, </a:t>
            </a:r>
            <a:r>
              <a:rPr lang="fr-FR" dirty="0" smtClean="0"/>
              <a:t>delle due </a:t>
            </a:r>
            <a:r>
              <a:rPr lang="fr-FR" dirty="0" err="1" smtClean="0"/>
              <a:t>curve</a:t>
            </a:r>
            <a:r>
              <a:rPr lang="fr-FR" dirty="0" smtClean="0"/>
              <a:t>. Se la </a:t>
            </a:r>
            <a:r>
              <a:rPr lang="fr-FR" dirty="0" err="1" smtClean="0"/>
              <a:t>funzione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domanda</a:t>
            </a:r>
            <a:r>
              <a:rPr lang="fr-FR" dirty="0" smtClean="0"/>
              <a:t> è </a:t>
            </a:r>
            <a:r>
              <a:rPr lang="fr-FR" dirty="0" err="1" smtClean="0"/>
              <a:t>inelastica</a:t>
            </a:r>
            <a:r>
              <a:rPr lang="fr-FR" dirty="0" smtClean="0"/>
              <a:t> (</a:t>
            </a:r>
            <a:r>
              <a:rPr lang="fr-FR" dirty="0" err="1" smtClean="0"/>
              <a:t>ossia</a:t>
            </a:r>
            <a:r>
              <a:rPr lang="fr-FR" dirty="0" smtClean="0"/>
              <a:t> non </a:t>
            </a:r>
            <a:r>
              <a:rPr lang="fr-FR" dirty="0" err="1" smtClean="0"/>
              <a:t>dipende</a:t>
            </a:r>
            <a:r>
              <a:rPr lang="fr-FR" dirty="0" smtClean="0"/>
              <a:t>  dal </a:t>
            </a:r>
            <a:r>
              <a:rPr lang="fr-FR" dirty="0" err="1" smtClean="0"/>
              <a:t>prezzo</a:t>
            </a:r>
            <a:r>
              <a:rPr lang="fr-FR" dirty="0" smtClean="0"/>
              <a:t>) </a:t>
            </a:r>
            <a:r>
              <a:rPr lang="fr-FR" dirty="0" err="1" smtClean="0"/>
              <a:t>allora</a:t>
            </a:r>
            <a:r>
              <a:rPr lang="fr-FR" dirty="0" smtClean="0"/>
              <a:t> </a:t>
            </a:r>
            <a:r>
              <a:rPr lang="fr-FR" dirty="0" err="1" smtClean="0"/>
              <a:t>abbiamo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essa</a:t>
            </a:r>
            <a:r>
              <a:rPr lang="fr-FR" dirty="0" smtClean="0"/>
              <a:t> non si </a:t>
            </a:r>
            <a:r>
              <a:rPr lang="fr-FR" dirty="0" err="1" smtClean="0"/>
              <a:t>sposta</a:t>
            </a:r>
            <a:r>
              <a:rPr lang="fr-FR" dirty="0" smtClean="0"/>
              <a:t>. In </a:t>
            </a:r>
            <a:r>
              <a:rPr lang="fr-FR" dirty="0" err="1" smtClean="0"/>
              <a:t>altre</a:t>
            </a:r>
            <a:r>
              <a:rPr lang="fr-FR" dirty="0" smtClean="0"/>
              <a:t> parole, la </a:t>
            </a:r>
            <a:r>
              <a:rPr lang="fr-FR" dirty="0" err="1" smtClean="0"/>
              <a:t>quantità</a:t>
            </a:r>
            <a:r>
              <a:rPr lang="fr-FR" dirty="0" smtClean="0"/>
              <a:t> di euro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americano</a:t>
            </a:r>
            <a:r>
              <a:rPr lang="fr-FR" dirty="0" smtClean="0"/>
              <a:t> sono </a:t>
            </a:r>
            <a:r>
              <a:rPr lang="fr-FR" dirty="0" err="1" smtClean="0"/>
              <a:t>disposti</a:t>
            </a:r>
            <a:r>
              <a:rPr lang="fr-FR" dirty="0" smtClean="0"/>
              <a:t> a </a:t>
            </a:r>
            <a:r>
              <a:rPr lang="fr-FR" dirty="0" err="1" smtClean="0"/>
              <a:t>spendere</a:t>
            </a:r>
            <a:r>
              <a:rPr lang="fr-FR" dirty="0" smtClean="0"/>
              <a:t> per </a:t>
            </a:r>
            <a:r>
              <a:rPr lang="fr-FR" dirty="0" err="1" smtClean="0"/>
              <a:t>acquistare</a:t>
            </a:r>
            <a:r>
              <a:rPr lang="fr-FR" dirty="0" smtClean="0"/>
              <a:t> merci </a:t>
            </a:r>
            <a:r>
              <a:rPr lang="fr-FR" dirty="0" err="1" smtClean="0"/>
              <a:t>europee</a:t>
            </a:r>
            <a:r>
              <a:rPr lang="fr-FR" dirty="0" smtClean="0"/>
              <a:t> è fissa</a:t>
            </a:r>
          </a:p>
          <a:p>
            <a:pPr algn="just"/>
            <a:r>
              <a:rPr lang="fr-FR" dirty="0" err="1" smtClean="0"/>
              <a:t>Questo</a:t>
            </a:r>
            <a:r>
              <a:rPr lang="fr-FR" dirty="0" smtClean="0"/>
              <a:t> </a:t>
            </a:r>
            <a:r>
              <a:rPr lang="fr-FR" dirty="0" err="1" smtClean="0"/>
              <a:t>significa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se il </a:t>
            </a:r>
            <a:r>
              <a:rPr lang="fr-FR" dirty="0" err="1" smtClean="0"/>
              <a:t>dollaro</a:t>
            </a:r>
            <a:r>
              <a:rPr lang="fr-FR" dirty="0" smtClean="0"/>
              <a:t> si </a:t>
            </a:r>
            <a:r>
              <a:rPr lang="fr-FR" dirty="0" err="1" smtClean="0"/>
              <a:t>deprezza</a:t>
            </a:r>
            <a:r>
              <a:rPr lang="fr-FR" dirty="0" smtClean="0"/>
              <a:t> ci </a:t>
            </a:r>
            <a:r>
              <a:rPr lang="fr-FR" dirty="0" err="1" smtClean="0"/>
              <a:t>sarà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riduzione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domanda</a:t>
            </a:r>
            <a:r>
              <a:rPr lang="fr-FR" dirty="0" smtClean="0"/>
              <a:t> </a:t>
            </a:r>
            <a:r>
              <a:rPr lang="fr-FR" dirty="0" smtClean="0"/>
              <a:t>di </a:t>
            </a:r>
            <a:r>
              <a:rPr lang="fr-FR" dirty="0" err="1" smtClean="0"/>
              <a:t>quantità</a:t>
            </a:r>
            <a:r>
              <a:rPr lang="fr-FR" dirty="0" smtClean="0"/>
              <a:t> di </a:t>
            </a:r>
            <a:r>
              <a:rPr lang="fr-FR" dirty="0" err="1" smtClean="0"/>
              <a:t>importazioni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600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FR" smtClean="0"/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547664" y="5517232"/>
            <a:ext cx="61926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flipV="1">
            <a:off x="1547664" y="1988840"/>
            <a:ext cx="0" cy="3528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6300193" y="558924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Miliardi</a:t>
            </a:r>
            <a:r>
              <a:rPr lang="fr-FR" dirty="0" smtClean="0"/>
              <a:t> di euro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971600" y="1988840"/>
                <a:ext cx="7325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fr-FR" b="0" i="1" smtClean="0">
                              <a:latin typeface="Cambria Math"/>
                            </a:rPr>
                            <m:t>𝑀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988840"/>
                <a:ext cx="73257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/>
              <p:cNvSpPr txBox="1"/>
              <p:nvPr/>
            </p:nvSpPr>
            <p:spPr>
              <a:xfrm>
                <a:off x="6876256" y="1988840"/>
                <a:ext cx="6222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fr-FR" b="0" i="1" smtClean="0">
                              <a:latin typeface="Cambria Math"/>
                            </a:rPr>
                            <m:t>𝑀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1988840"/>
                <a:ext cx="622259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ZoneTexte 14"/>
          <p:cNvSpPr txBox="1"/>
          <p:nvPr/>
        </p:nvSpPr>
        <p:spPr>
          <a:xfrm>
            <a:off x="4499992" y="332098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/>
              <p:cNvSpPr txBox="1"/>
              <p:nvPr/>
            </p:nvSpPr>
            <p:spPr>
              <a:xfrm>
                <a:off x="971600" y="3136322"/>
                <a:ext cx="7325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fr-FR" b="0" i="1" smtClean="0">
                              <a:latin typeface="Cambria Math"/>
                            </a:rPr>
                            <m:t>𝑀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ZoneText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136322"/>
                <a:ext cx="732576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necteur droit 19"/>
          <p:cNvCxnSpPr/>
          <p:nvPr/>
        </p:nvCxnSpPr>
        <p:spPr>
          <a:xfrm flipV="1">
            <a:off x="4654842" y="1700808"/>
            <a:ext cx="0" cy="3816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27784" y="2358172"/>
            <a:ext cx="4248472" cy="2294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ZoneTexte 25"/>
              <p:cNvSpPr txBox="1"/>
              <p:nvPr/>
            </p:nvSpPr>
            <p:spPr>
              <a:xfrm>
                <a:off x="4499992" y="1600200"/>
                <a:ext cx="100630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fr-FR" b="0" i="1" smtClean="0">
                              <a:latin typeface="Cambria Math"/>
                            </a:rPr>
                            <m:t>𝑀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26" name="ZoneText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1600200"/>
                <a:ext cx="1006308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3C0-AE10-43DE-AD27-814A5C3A4457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65063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2589</Words>
  <Application>Microsoft Office PowerPoint</Application>
  <PresentationFormat>Affichage à l'écran (4:3)</PresentationFormat>
  <Paragraphs>173</Paragraphs>
  <Slides>36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37" baseType="lpstr">
      <vt:lpstr>Thème Office</vt:lpstr>
      <vt:lpstr>CAPITOLO 4 IL MECCANISMO DI AGGIUSTAMENTO ATTRAVERSO I PREZZI CON TASSI DI CAMBIO FISSI E FLESSIBILI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Francesco Magris</dc:creator>
  <cp:lastModifiedBy>Francesco Magris</cp:lastModifiedBy>
  <cp:revision>53</cp:revision>
  <dcterms:created xsi:type="dcterms:W3CDTF">2019-10-20T06:10:51Z</dcterms:created>
  <dcterms:modified xsi:type="dcterms:W3CDTF">2019-10-20T17:09:01Z</dcterms:modified>
</cp:coreProperties>
</file>