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  <p:sldId id="270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9CEE8-77F1-48D4-8333-1E85BEF9ECEA}" type="datetimeFigureOut">
              <a:rPr lang="fr-FR" smtClean="0"/>
              <a:t>20/10/2019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63C20-A43F-47BF-AE46-09D73DEBB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17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3FD54-02DB-4C57-8177-9FDA501722B8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80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6D3E-FE15-4FD6-A468-83A6E30346CF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03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05E1-52B4-4FE3-AE9A-D75A74A4936A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66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4B1E-66A9-4FAB-966D-7AB0CF7777CF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63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87CA0-F184-475A-AEA1-EC88B2827A2A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74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41AF-2436-4AA4-82F0-38220A2AA4D4}" type="datetime1">
              <a:rPr lang="fr-FR" smtClean="0"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47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2071-CE97-4CD1-A2E0-9F34481FF0BA}" type="datetime1">
              <a:rPr lang="fr-FR" smtClean="0"/>
              <a:t>20/10/2019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34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E2D90-7D42-4211-B4D6-ECB278421A27}" type="datetime1">
              <a:rPr lang="fr-FR" smtClean="0"/>
              <a:t>20/10/2019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85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0F76-BB71-4883-BFC7-84153F1E9C8E}" type="datetime1">
              <a:rPr lang="fr-FR" smtClean="0"/>
              <a:t>20/10/2019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15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B7A0-947A-4017-8062-B6A0F46CF0F4}" type="datetime1">
              <a:rPr lang="fr-FR" smtClean="0"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26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017C-B65F-4811-ADD1-304544CE206D}" type="datetime1">
              <a:rPr lang="fr-FR" smtClean="0"/>
              <a:t>20/10/2019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89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0F9B6-EE18-4EA0-A428-01BFEEED2C25}" type="datetime1">
              <a:rPr lang="fr-FR" smtClean="0"/>
              <a:t>20/10/2019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C73C0-AE10-43DE-AD27-814A5C3A4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87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CAPITOLO 4</a:t>
            </a:r>
            <a:br>
              <a:rPr lang="fr-FR" dirty="0" smtClean="0"/>
            </a:br>
            <a:r>
              <a:rPr lang="fr-FR" dirty="0" smtClean="0"/>
              <a:t>IL MECCANISMO DI AGGIUSTAMENTO ATTRAVERSO I PREZZI CON TASSI DI CAMBIO FISSI E FLESSIBILI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656784" cy="112968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626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algn="just"/>
                <a:r>
                  <a:rPr lang="fr-FR" b="1" dirty="0" smtClean="0"/>
                  <a:t>Derivazione </a:t>
                </a:r>
                <a:r>
                  <a:rPr lang="fr-FR" b="1" dirty="0" err="1" smtClean="0"/>
                  <a:t>della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curva</a:t>
                </a:r>
                <a:r>
                  <a:rPr lang="fr-FR" b="1" dirty="0" smtClean="0"/>
                  <a:t> di </a:t>
                </a:r>
                <a:r>
                  <a:rPr lang="fr-FR" b="1" dirty="0" err="1" smtClean="0"/>
                  <a:t>offerta</a:t>
                </a:r>
                <a:r>
                  <a:rPr lang="fr-FR" b="1" dirty="0" smtClean="0"/>
                  <a:t> di </a:t>
                </a:r>
                <a:r>
                  <a:rPr lang="fr-FR" b="1" dirty="0" err="1" smtClean="0"/>
                  <a:t>valuta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estera</a:t>
                </a:r>
                <a:endParaRPr lang="fr-FR" b="1" dirty="0" smtClean="0"/>
              </a:p>
              <a:p>
                <a:pPr algn="just"/>
                <a:r>
                  <a:rPr lang="fr-FR" dirty="0" smtClean="0"/>
                  <a:t>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r>
                  <a:rPr lang="fr-FR" dirty="0"/>
                  <a:t> </a:t>
                </a:r>
                <a:r>
                  <a:rPr lang="fr-FR" dirty="0" smtClean="0"/>
                  <a:t>USA in euro da parte </a:t>
                </a:r>
                <a:r>
                  <a:rPr lang="fr-FR" dirty="0" err="1" smtClean="0"/>
                  <a:t>degli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 è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 delle merci </a:t>
                </a:r>
                <a:r>
                  <a:rPr lang="fr-FR" dirty="0" err="1" smtClean="0"/>
                  <a:t>americane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espresse</a:t>
                </a:r>
                <a:r>
                  <a:rPr lang="fr-FR" dirty="0" smtClean="0"/>
                  <a:t> in euro per </a:t>
                </a:r>
                <a:r>
                  <a:rPr lang="fr-FR" dirty="0" smtClean="0"/>
                  <a:t>un </a:t>
                </a:r>
                <a:r>
                  <a:rPr lang="fr-FR" dirty="0" err="1" smtClean="0"/>
                  <a:t>dato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americana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verso </a:t>
                </a:r>
                <a:r>
                  <a:rPr lang="fr-FR" dirty="0" smtClean="0"/>
                  <a:t>l’Europa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smtClean="0"/>
                  <a:t>in eur</a:t>
                </a:r>
                <a:r>
                  <a:rPr lang="fr-FR" dirty="0" smtClean="0"/>
                  <a:t>o </a:t>
                </a:r>
                <a:r>
                  <a:rPr lang="fr-FR" dirty="0" smtClean="0"/>
                  <a:t>è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. 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il </a:t>
                </a:r>
                <a:r>
                  <a:rPr lang="fr-FR" dirty="0" err="1" smtClean="0"/>
                  <a:t>punto</a:t>
                </a:r>
                <a:r>
                  <a:rPr lang="fr-FR" dirty="0" smtClean="0"/>
                  <a:t> B con il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fr-FR" dirty="0" smtClean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17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89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1547664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1547664" y="1988840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300193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/>
          <p:cNvCxnSpPr/>
          <p:nvPr/>
        </p:nvCxnSpPr>
        <p:spPr>
          <a:xfrm>
            <a:off x="2195736" y="2564904"/>
            <a:ext cx="5184576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555776" y="1988840"/>
            <a:ext cx="4608513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7380312" y="4653136"/>
                <a:ext cx="508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4653136"/>
                <a:ext cx="50892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3347864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 rot="10800000" flipV="1">
                <a:off x="755576" y="3016357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755576" y="3016357"/>
                <a:ext cx="79208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necteur droit 34"/>
          <p:cNvCxnSpPr/>
          <p:nvPr/>
        </p:nvCxnSpPr>
        <p:spPr>
          <a:xfrm flipV="1">
            <a:off x="2195736" y="1772816"/>
            <a:ext cx="3600400" cy="2090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/>
              <p:cNvSpPr txBox="1"/>
              <p:nvPr/>
            </p:nvSpPr>
            <p:spPr>
              <a:xfrm>
                <a:off x="5796136" y="1600200"/>
                <a:ext cx="759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600200"/>
                <a:ext cx="75931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ZoneTexte 36"/>
          <p:cNvSpPr txBox="1"/>
          <p:nvPr/>
        </p:nvSpPr>
        <p:spPr>
          <a:xfrm>
            <a:off x="4355976" y="3432481"/>
            <a:ext cx="51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/>
              <p:cNvSpPr txBox="1"/>
              <p:nvPr/>
            </p:nvSpPr>
            <p:spPr>
              <a:xfrm>
                <a:off x="457200" y="3681028"/>
                <a:ext cx="12684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81028"/>
                <a:ext cx="126848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Espace réservé du numéro de diapositive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78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fr-FR" dirty="0" smtClean="0"/>
                  <a:t>Se il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deprezza</a:t>
                </a:r>
                <a:r>
                  <a:rPr lang="fr-FR" dirty="0" smtClean="0"/>
                  <a:t> o si </a:t>
                </a:r>
                <a:r>
                  <a:rPr lang="fr-FR" dirty="0" err="1" smtClean="0"/>
                  <a:t>svaluta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americane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espresse</a:t>
                </a:r>
                <a:r>
                  <a:rPr lang="fr-FR" dirty="0" smtClean="0"/>
                  <a:t>  in euro non varia. </a:t>
                </a:r>
                <a:r>
                  <a:rPr lang="fr-FR" dirty="0" err="1" smtClean="0"/>
                  <a:t>Ricordiamo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infatti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 è </a:t>
                </a:r>
                <a:r>
                  <a:rPr lang="fr-FR" dirty="0" err="1" smtClean="0"/>
                  <a:t>espresso</a:t>
                </a:r>
                <a:r>
                  <a:rPr lang="fr-FR" dirty="0" smtClean="0"/>
                  <a:t> in euro e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incorpora  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degli</a:t>
                </a:r>
                <a:r>
                  <a:rPr lang="fr-FR" dirty="0" smtClean="0"/>
                  <a:t> USA si </a:t>
                </a:r>
                <a:r>
                  <a:rPr lang="fr-FR" dirty="0" err="1" smtClean="0"/>
                  <a:t>sposta</a:t>
                </a:r>
                <a:r>
                  <a:rPr lang="fr-FR" dirty="0" smtClean="0"/>
                  <a:t> verso il </a:t>
                </a:r>
                <a:r>
                  <a:rPr lang="fr-FR" dirty="0" err="1" smtClean="0"/>
                  <a:t>basso</a:t>
                </a:r>
                <a:r>
                  <a:rPr lang="fr-FR" dirty="0" smtClean="0"/>
                  <a:t>. Per  </a:t>
                </a:r>
                <a:r>
                  <a:rPr lang="fr-FR" dirty="0" err="1" smtClean="0"/>
                  <a:t>ogni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livello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espresso</a:t>
                </a:r>
                <a:r>
                  <a:rPr lang="fr-FR" dirty="0" smtClean="0"/>
                  <a:t> in euro, </a:t>
                </a:r>
                <a:r>
                  <a:rPr lang="fr-FR" dirty="0" err="1" smtClean="0"/>
                  <a:t>infatti</a:t>
                </a:r>
                <a:r>
                  <a:rPr lang="fr-FR" dirty="0" smtClean="0"/>
                  <a:t>, in </a:t>
                </a:r>
                <a:r>
                  <a:rPr lang="fr-FR" dirty="0" err="1" smtClean="0"/>
                  <a:t>seguito</a:t>
                </a:r>
                <a:r>
                  <a:rPr lang="fr-FR" dirty="0" smtClean="0"/>
                  <a:t> al </a:t>
                </a:r>
                <a:r>
                  <a:rPr lang="fr-FR" dirty="0" err="1" smtClean="0"/>
                  <a:t>deprezzamento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corrisponderà</a:t>
                </a:r>
                <a:r>
                  <a:rPr lang="fr-FR" dirty="0" smtClean="0"/>
                  <a:t> un </a:t>
                </a:r>
                <a:r>
                  <a:rPr lang="fr-FR" dirty="0" err="1" smtClean="0"/>
                  <a:t>aumento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domestico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espresso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USA </a:t>
                </a:r>
                <a:r>
                  <a:rPr lang="fr-FR" dirty="0" err="1" smtClean="0"/>
                  <a:t>aumenterà</a:t>
                </a:r>
                <a:r>
                  <a:rPr lang="fr-FR" dirty="0" smtClean="0"/>
                  <a:t>. Il </a:t>
                </a:r>
                <a:r>
                  <a:rPr lang="fr-FR" dirty="0" err="1" smtClean="0"/>
                  <a:t>nuovo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sarà</a:t>
                </a:r>
                <a:r>
                  <a:rPr lang="fr-FR" dirty="0" smtClean="0"/>
                  <a:t>  </a:t>
                </a:r>
                <a:r>
                  <a:rPr lang="fr-FR" dirty="0" err="1" smtClean="0"/>
                  <a:t>dunque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nuovo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7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878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Anche qui </a:t>
            </a:r>
            <a:r>
              <a:rPr lang="fr-FR" dirty="0" smtClean="0"/>
              <a:t>la </a:t>
            </a:r>
            <a:r>
              <a:rPr lang="fr-FR" dirty="0" err="1" smtClean="0"/>
              <a:t>variazione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prezzo</a:t>
            </a:r>
            <a:r>
              <a:rPr lang="fr-FR" dirty="0" smtClean="0"/>
              <a:t> di 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dalle </a:t>
            </a:r>
            <a:r>
              <a:rPr lang="fr-FR" dirty="0" err="1" smtClean="0"/>
              <a:t>pendenze</a:t>
            </a:r>
            <a:r>
              <a:rPr lang="fr-FR" dirty="0" smtClean="0"/>
              <a:t> delle due </a:t>
            </a:r>
            <a:r>
              <a:rPr lang="fr-FR" dirty="0" err="1" smtClean="0"/>
              <a:t>curve</a:t>
            </a:r>
            <a:r>
              <a:rPr lang="fr-FR" dirty="0" smtClean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dalla </a:t>
            </a:r>
            <a:r>
              <a:rPr lang="fr-FR" dirty="0" err="1" smtClean="0"/>
              <a:t>loro</a:t>
            </a:r>
            <a:r>
              <a:rPr lang="fr-FR" dirty="0" smtClean="0"/>
              <a:t> </a:t>
            </a:r>
            <a:r>
              <a:rPr lang="fr-FR" dirty="0" err="1" smtClean="0"/>
              <a:t>elasticità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005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algn="just"/>
                <a:r>
                  <a:rPr lang="fr-FR" dirty="0" smtClean="0"/>
                  <a:t>Consideriamo </a:t>
                </a:r>
                <a:r>
                  <a:rPr lang="fr-FR" dirty="0" err="1" smtClean="0"/>
                  <a:t>ora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espresse</a:t>
                </a:r>
                <a:r>
                  <a:rPr lang="fr-FR" dirty="0" smtClean="0"/>
                  <a:t> in euro da parte </a:t>
                </a:r>
                <a:r>
                  <a:rPr lang="fr-FR" dirty="0" err="1" smtClean="0"/>
                  <a:t>degli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americani</a:t>
                </a:r>
                <a:r>
                  <a:rPr lang="fr-FR" dirty="0" smtClean="0"/>
                  <a:t>. Se il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deprezza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americani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chiedono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meno</a:t>
                </a:r>
                <a:r>
                  <a:rPr lang="fr-FR" dirty="0" smtClean="0"/>
                  <a:t> merci </a:t>
                </a:r>
                <a:r>
                  <a:rPr lang="fr-FR" dirty="0" err="1" smtClean="0"/>
                  <a:t>europee</a:t>
                </a:r>
                <a:r>
                  <a:rPr lang="fr-FR" dirty="0" smtClean="0"/>
                  <a:t>. Ma  per  </a:t>
                </a:r>
                <a:r>
                  <a:rPr lang="fr-FR" dirty="0" err="1" smtClean="0"/>
                  <a:t>ognuna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loro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devono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cambiare</a:t>
                </a:r>
                <a:r>
                  <a:rPr lang="fr-FR" dirty="0" smtClean="0"/>
                  <a:t> più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Tuttavia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valore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espresse</a:t>
                </a:r>
                <a:r>
                  <a:rPr lang="fr-FR" dirty="0" smtClean="0"/>
                  <a:t> in euro </a:t>
                </a:r>
                <a:r>
                  <a:rPr lang="fr-FR" dirty="0" err="1" smtClean="0"/>
                  <a:t>diminuisice</a:t>
                </a:r>
                <a:r>
                  <a:rPr lang="fr-FR" dirty="0" smtClean="0"/>
                  <a:t>, il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conduce</a:t>
                </a:r>
                <a:r>
                  <a:rPr lang="fr-FR" dirty="0" smtClean="0"/>
                  <a:t> ad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 di euro  </a:t>
                </a:r>
                <a:r>
                  <a:rPr lang="fr-FR" dirty="0" err="1" smtClean="0"/>
                  <a:t>inclinata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negativamente</a:t>
                </a:r>
                <a:endParaRPr lang="fr-FR" dirty="0" smtClean="0"/>
              </a:p>
              <a:p>
                <a:pPr algn="just"/>
                <a:r>
                  <a:rPr lang="fr-FR" dirty="0" err="1" smtClean="0"/>
                  <a:t>Invece</a:t>
                </a:r>
                <a:r>
                  <a:rPr lang="fr-FR" dirty="0" smtClean="0"/>
                  <a:t>, in </a:t>
                </a:r>
                <a:r>
                  <a:rPr lang="fr-FR" dirty="0" err="1" smtClean="0"/>
                  <a:t>seguito</a:t>
                </a:r>
                <a:r>
                  <a:rPr lang="fr-FR" dirty="0" smtClean="0"/>
                  <a:t> ad un </a:t>
                </a:r>
                <a:r>
                  <a:rPr lang="fr-FR" dirty="0" err="1" smtClean="0"/>
                  <a:t>deprezzamento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domandano</a:t>
                </a:r>
                <a:r>
                  <a:rPr lang="fr-FR" dirty="0" smtClean="0"/>
                  <a:t> più merci USA e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domandano</a:t>
                </a:r>
                <a:r>
                  <a:rPr lang="fr-FR" dirty="0" smtClean="0"/>
                  <a:t> più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 (i </a:t>
                </a:r>
                <a:r>
                  <a:rPr lang="fr-FR" dirty="0" err="1" smtClean="0"/>
                  <a:t>prezzi</a:t>
                </a:r>
                <a:r>
                  <a:rPr lang="fr-FR" dirty="0" smtClean="0"/>
                  <a:t> non sono </a:t>
                </a:r>
                <a:r>
                  <a:rPr lang="fr-FR" dirty="0" err="1" smtClean="0"/>
                  <a:t>variati</a:t>
                </a:r>
                <a:r>
                  <a:rPr lang="fr-FR" dirty="0" smtClean="0"/>
                  <a:t>). Ma per </a:t>
                </a:r>
                <a:r>
                  <a:rPr lang="fr-FR" dirty="0" err="1" smtClean="0"/>
                  <a:t>ogni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ora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hanno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bisogno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meno</a:t>
                </a:r>
                <a:r>
                  <a:rPr lang="fr-FR" dirty="0" smtClean="0"/>
                  <a:t> euro.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euro in </a:t>
                </a:r>
                <a:r>
                  <a:rPr lang="fr-FR" dirty="0" err="1" smtClean="0"/>
                  <a:t>seguito</a:t>
                </a:r>
                <a:r>
                  <a:rPr lang="fr-FR" dirty="0" smtClean="0"/>
                  <a:t> al </a:t>
                </a:r>
                <a:r>
                  <a:rPr lang="fr-FR" dirty="0" err="1" smtClean="0"/>
                  <a:t>deprezzamento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può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aumentare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diminuire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ossia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curva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euro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smtClean="0"/>
                  <a:t>può essere </a:t>
                </a:r>
                <a:r>
                  <a:rPr lang="fr-FR" dirty="0" err="1" smtClean="0"/>
                  <a:t>inclinata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positivamente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negativamente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9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41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fr-FR" dirty="0" smtClean="0"/>
                  <a:t>Vediamo più in </a:t>
                </a:r>
                <a:r>
                  <a:rPr lang="fr-FR" dirty="0" err="1" smtClean="0"/>
                  <a:t>dettaglio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M(R) 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quantità</a:t>
                </a:r>
                <a:r>
                  <a:rPr lang="fr-FR" dirty="0" smtClean="0"/>
                  <a:t> </a:t>
                </a:r>
                <a:r>
                  <a:rPr lang="fr-FR" dirty="0" smtClean="0"/>
                  <a:t>di </a:t>
                </a:r>
                <a:r>
                  <a:rPr lang="fr-FR" dirty="0" smtClean="0"/>
                  <a:t>merci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americani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desiderano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importare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dall’Europa</a:t>
                </a:r>
                <a:r>
                  <a:rPr lang="fr-FR" dirty="0" smtClean="0"/>
                  <a:t>. In euro </a:t>
                </a:r>
                <a:r>
                  <a:rPr lang="fr-FR" dirty="0" err="1" smtClean="0"/>
                  <a:t>questo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equivale</a:t>
                </a:r>
                <a:r>
                  <a:rPr lang="fr-FR" dirty="0" smtClean="0"/>
                  <a:t> a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endParaRPr lang="fr-FR" dirty="0" smtClean="0"/>
              </a:p>
              <a:p>
                <a:pPr algn="just"/>
                <a:r>
                  <a:rPr lang="fr-FR" dirty="0" smtClean="0"/>
                  <a:t>                       </a:t>
                </a:r>
                <a:r>
                  <a:rPr lang="fr-FR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=</m:t>
                        </m:r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M(R) </a:t>
                </a:r>
              </a:p>
              <a:p>
                <a:pPr algn="just"/>
                <a:r>
                  <a:rPr lang="fr-FR" dirty="0" err="1" smtClean="0"/>
                  <a:t>Poiché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 non varia e M(R) è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decrescente</a:t>
                </a:r>
                <a:r>
                  <a:rPr lang="fr-FR" dirty="0" smtClean="0"/>
                  <a:t> in R </a:t>
                </a:r>
                <a:r>
                  <a:rPr lang="fr-FR" dirty="0" err="1" smtClean="0"/>
                  <a:t>abbiamo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 è pure lei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decrescente</a:t>
                </a:r>
                <a:r>
                  <a:rPr lang="fr-FR" dirty="0" smtClean="0"/>
                  <a:t> in R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77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fr-FR" dirty="0" smtClean="0"/>
                  <a:t>Sia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X(R) 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quantità</a:t>
                </a:r>
                <a:r>
                  <a:rPr lang="fr-FR" dirty="0" smtClean="0"/>
                  <a:t> di  merci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desiderano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importare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dagli</a:t>
                </a:r>
                <a:r>
                  <a:rPr lang="fr-FR" dirty="0" smtClean="0"/>
                  <a:t> USA. In euro </a:t>
                </a:r>
                <a:r>
                  <a:rPr lang="fr-FR" dirty="0" err="1" smtClean="0"/>
                  <a:t>questo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equivale</a:t>
                </a:r>
                <a:r>
                  <a:rPr lang="fr-FR" dirty="0" smtClean="0"/>
                  <a:t> a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</a:t>
                </a:r>
                <a:r>
                  <a:rPr lang="fr-FR" dirty="0" smtClean="0"/>
                  <a:t>euro</a:t>
                </a:r>
                <a:endParaRPr lang="fr-FR" dirty="0" smtClean="0"/>
              </a:p>
              <a:p>
                <a:pPr algn="just"/>
                <a:r>
                  <a:rPr lang="fr-FR" dirty="0" smtClean="0"/>
                  <a:t>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𝑅</m:t>
                        </m:r>
                      </m:den>
                    </m:f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$</m:t>
                        </m:r>
                      </m:sub>
                    </m:sSub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</a:rPr>
                      <m:t>X</m:t>
                    </m:r>
                  </m:oMath>
                </a14:m>
                <a:r>
                  <a:rPr lang="fr-FR" dirty="0" smtClean="0"/>
                  <a:t>(R) </a:t>
                </a:r>
              </a:p>
              <a:p>
                <a:pPr algn="just"/>
                <a:r>
                  <a:rPr lang="fr-FR" dirty="0" err="1" smtClean="0"/>
                  <a:t>Poiché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$</m:t>
                        </m:r>
                      </m:sub>
                    </m:sSub>
                  </m:oMath>
                </a14:m>
                <a:r>
                  <a:rPr lang="fr-FR" dirty="0" smtClean="0"/>
                  <a:t> non varia e X(R) è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in R </a:t>
                </a:r>
                <a:r>
                  <a:rPr lang="fr-FR" dirty="0" err="1" smtClean="0"/>
                  <a:t>abbiamo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m:rPr>
                            <m:nor/>
                          </m:rPr>
                          <a:rPr lang="fr-FR" dirty="0"/>
                          <m:t>€</m:t>
                        </m:r>
                      </m:sub>
                    </m:sSub>
                  </m:oMath>
                </a14:m>
                <a:r>
                  <a:rPr lang="fr-FR" dirty="0" smtClean="0"/>
                  <a:t> può essere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in R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decrecente</a:t>
                </a:r>
                <a:endParaRPr lang="fr-FR" dirty="0"/>
              </a:p>
              <a:p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 b="-26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199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, come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visto</a:t>
            </a:r>
            <a:r>
              <a:rPr lang="fr-FR" dirty="0" smtClean="0"/>
              <a:t> in </a:t>
            </a:r>
            <a:r>
              <a:rPr lang="fr-FR" dirty="0" err="1" smtClean="0"/>
              <a:t>precedenza</a:t>
            </a:r>
            <a:r>
              <a:rPr lang="fr-FR" dirty="0" smtClean="0"/>
              <a:t>, </a:t>
            </a:r>
            <a:r>
              <a:rPr lang="fr-FR" dirty="0" err="1" smtClean="0"/>
              <a:t>che</a:t>
            </a:r>
            <a:r>
              <a:rPr lang="fr-FR" dirty="0" smtClean="0"/>
              <a:t> se vi è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euro il </a:t>
            </a:r>
            <a:r>
              <a:rPr lang="fr-FR" dirty="0" err="1" smtClean="0"/>
              <a:t>dollaro</a:t>
            </a:r>
            <a:r>
              <a:rPr lang="fr-FR" dirty="0"/>
              <a:t> </a:t>
            </a:r>
            <a:r>
              <a:rPr lang="fr-FR" dirty="0" smtClean="0"/>
              <a:t>si </a:t>
            </a:r>
            <a:r>
              <a:rPr lang="fr-FR" dirty="0" err="1" smtClean="0"/>
              <a:t>deprezza</a:t>
            </a:r>
            <a:r>
              <a:rPr lang="fr-FR" dirty="0" smtClean="0"/>
              <a:t> (</a:t>
            </a:r>
            <a:r>
              <a:rPr lang="fr-FR" dirty="0" err="1" smtClean="0"/>
              <a:t>ossia</a:t>
            </a:r>
            <a:r>
              <a:rPr lang="fr-FR" dirty="0" smtClean="0"/>
              <a:t> R </a:t>
            </a:r>
            <a:r>
              <a:rPr lang="fr-FR" dirty="0" err="1" smtClean="0"/>
              <a:t>aumenta</a:t>
            </a:r>
            <a:r>
              <a:rPr lang="fr-FR" dirty="0" smtClean="0"/>
              <a:t>) </a:t>
            </a:r>
            <a:r>
              <a:rPr lang="fr-FR" dirty="0" err="1" smtClean="0"/>
              <a:t>mentre</a:t>
            </a:r>
            <a:r>
              <a:rPr lang="fr-FR" dirty="0" smtClean="0"/>
              <a:t> se vi è un </a:t>
            </a:r>
            <a:r>
              <a:rPr lang="fr-FR" dirty="0" err="1" smtClean="0"/>
              <a:t>eccesso</a:t>
            </a:r>
            <a:r>
              <a:rPr lang="fr-FR" dirty="0" smtClean="0"/>
              <a:t> di </a:t>
            </a:r>
            <a:r>
              <a:rPr lang="fr-FR" dirty="0" err="1" smtClean="0"/>
              <a:t>offerta</a:t>
            </a:r>
            <a:r>
              <a:rPr lang="fr-FR" dirty="0" smtClean="0"/>
              <a:t> di euro il </a:t>
            </a:r>
            <a:r>
              <a:rPr lang="fr-FR" dirty="0" err="1" smtClean="0"/>
              <a:t>dollaro</a:t>
            </a:r>
            <a:r>
              <a:rPr lang="fr-FR" dirty="0" smtClean="0"/>
              <a:t> si </a:t>
            </a:r>
            <a:r>
              <a:rPr lang="fr-FR" dirty="0" err="1" smtClean="0"/>
              <a:t>apprezza</a:t>
            </a:r>
            <a:r>
              <a:rPr lang="fr-FR" dirty="0" smtClean="0"/>
              <a:t> (R </a:t>
            </a:r>
            <a:r>
              <a:rPr lang="fr-FR" dirty="0" err="1" smtClean="0"/>
              <a:t>diminuisce</a:t>
            </a:r>
            <a:r>
              <a:rPr lang="fr-FR" dirty="0" smtClean="0"/>
              <a:t>). Ci </a:t>
            </a:r>
            <a:r>
              <a:rPr lang="fr-FR" dirty="0" err="1" smtClean="0"/>
              <a:t>chiediamo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se tale </a:t>
            </a:r>
            <a:r>
              <a:rPr lang="fr-FR" dirty="0" err="1" smtClean="0"/>
              <a:t>meccansimo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conduca</a:t>
            </a:r>
            <a:r>
              <a:rPr lang="fr-FR" dirty="0" smtClean="0"/>
              <a:t> a </a:t>
            </a:r>
            <a:r>
              <a:rPr lang="fr-FR" dirty="0" err="1" smtClean="0"/>
              <a:t>ristabilire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fra </a:t>
            </a:r>
            <a:r>
              <a:rPr lang="fr-FR" dirty="0" err="1" smtClean="0"/>
              <a:t>domanda</a:t>
            </a:r>
            <a:r>
              <a:rPr lang="fr-FR" dirty="0" smtClean="0"/>
              <a:t> e </a:t>
            </a:r>
            <a:r>
              <a:rPr lang="fr-FR" dirty="0" err="1" smtClean="0"/>
              <a:t>offerta</a:t>
            </a:r>
            <a:r>
              <a:rPr lang="fr-FR" dirty="0" smtClean="0"/>
              <a:t>  di euro o se </a:t>
            </a:r>
            <a:r>
              <a:rPr lang="fr-FR" dirty="0" err="1" smtClean="0"/>
              <a:t>accentui</a:t>
            </a:r>
            <a:r>
              <a:rPr lang="fr-FR" dirty="0" smtClean="0"/>
              <a:t> la </a:t>
            </a:r>
            <a:r>
              <a:rPr lang="fr-FR" dirty="0" err="1" smtClean="0"/>
              <a:t>divergenza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risposta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dalla </a:t>
            </a:r>
            <a:r>
              <a:rPr lang="fr-FR" dirty="0" err="1" smtClean="0"/>
              <a:t>pendenza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curva</a:t>
            </a:r>
            <a:r>
              <a:rPr lang="fr-FR" dirty="0" smtClean="0"/>
              <a:t> di </a:t>
            </a:r>
            <a:r>
              <a:rPr lang="fr-FR" dirty="0" err="1" smtClean="0"/>
              <a:t>offerta</a:t>
            </a:r>
            <a:r>
              <a:rPr lang="fr-FR" dirty="0" smtClean="0"/>
              <a:t> di euro </a:t>
            </a:r>
            <a:r>
              <a:rPr lang="fr-FR" dirty="0" err="1" smtClean="0"/>
              <a:t>rispetto</a:t>
            </a:r>
            <a:r>
              <a:rPr lang="fr-FR" dirty="0" smtClean="0"/>
              <a:t> alla </a:t>
            </a:r>
            <a:r>
              <a:rPr lang="fr-FR" dirty="0" err="1" smtClean="0"/>
              <a:t>pendenza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curva</a:t>
            </a:r>
            <a:r>
              <a:rPr lang="fr-FR" dirty="0" smtClean="0"/>
              <a:t> di </a:t>
            </a:r>
            <a:r>
              <a:rPr lang="fr-FR" dirty="0" err="1" smtClean="0"/>
              <a:t>domanda</a:t>
            </a:r>
            <a:r>
              <a:rPr lang="fr-FR" dirty="0" smtClean="0"/>
              <a:t> di euro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610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" y="190017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259632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259632" y="1916832"/>
            <a:ext cx="0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123728" y="2348880"/>
            <a:ext cx="5184576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835696" y="1916832"/>
            <a:ext cx="504056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7308304" y="4941168"/>
                <a:ext cx="524438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41168"/>
                <a:ext cx="524438" cy="375487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553467" y="1916832"/>
                <a:ext cx="485967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467" y="1916832"/>
                <a:ext cx="485967" cy="375487"/>
              </a:xfrm>
              <a:prstGeom prst="rect">
                <a:avLst/>
              </a:prstGeom>
              <a:blipFill rotWithShape="1">
                <a:blip r:embed="rId3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/>
          <p:cNvSpPr txBox="1"/>
          <p:nvPr/>
        </p:nvSpPr>
        <p:spPr>
          <a:xfrm>
            <a:off x="683568" y="21014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372200" y="5517232"/>
            <a:ext cx="241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467544" y="3320988"/>
                <a:ext cx="10302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20988"/>
                <a:ext cx="103028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avec flèche 17"/>
          <p:cNvCxnSpPr/>
          <p:nvPr/>
        </p:nvCxnSpPr>
        <p:spPr>
          <a:xfrm flipV="1">
            <a:off x="4355976" y="3753036"/>
            <a:ext cx="0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4211960" y="2479529"/>
            <a:ext cx="0" cy="7611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355976" y="3320988"/>
            <a:ext cx="58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169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l’</a:t>
            </a:r>
            <a:r>
              <a:rPr lang="fr-FR" dirty="0" err="1" smtClean="0"/>
              <a:t>equilibrio</a:t>
            </a:r>
            <a:r>
              <a:rPr lang="fr-FR" dirty="0" smtClean="0"/>
              <a:t> è stabile, </a:t>
            </a:r>
            <a:r>
              <a:rPr lang="fr-FR" dirty="0" err="1" smtClean="0"/>
              <a:t>ossia</a:t>
            </a:r>
            <a:r>
              <a:rPr lang="fr-FR" dirty="0" smtClean="0"/>
              <a:t> il </a:t>
            </a:r>
            <a:r>
              <a:rPr lang="fr-FR" dirty="0" err="1" smtClean="0"/>
              <a:t>processo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conduce</a:t>
            </a:r>
            <a:r>
              <a:rPr lang="fr-FR" dirty="0" smtClean="0"/>
              <a:t> a </a:t>
            </a:r>
            <a:r>
              <a:rPr lang="fr-FR" dirty="0" err="1" smtClean="0"/>
              <a:t>ristabilire</a:t>
            </a:r>
            <a:r>
              <a:rPr lang="fr-FR" dirty="0" smtClean="0"/>
              <a:t> l’</a:t>
            </a:r>
            <a:r>
              <a:rPr lang="fr-FR" dirty="0" err="1" smtClean="0"/>
              <a:t>uguaglianza</a:t>
            </a:r>
            <a:r>
              <a:rPr lang="fr-FR" dirty="0" smtClean="0"/>
              <a:t> fra </a:t>
            </a:r>
            <a:r>
              <a:rPr lang="fr-FR" dirty="0" err="1" smtClean="0"/>
              <a:t>domanda</a:t>
            </a:r>
            <a:r>
              <a:rPr lang="fr-FR" dirty="0" smtClean="0"/>
              <a:t> di euro e </a:t>
            </a:r>
            <a:r>
              <a:rPr lang="fr-FR" dirty="0" err="1" smtClean="0"/>
              <a:t>offerta</a:t>
            </a:r>
            <a:r>
              <a:rPr lang="fr-FR" dirty="0" smtClean="0"/>
              <a:t> </a:t>
            </a:r>
            <a:r>
              <a:rPr lang="fr-FR" dirty="0" smtClean="0"/>
              <a:t>di euro</a:t>
            </a:r>
          </a:p>
          <a:p>
            <a:pPr algn="just"/>
            <a:r>
              <a:rPr lang="fr-FR" dirty="0" err="1" smtClean="0"/>
              <a:t>Vediamo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cosa</a:t>
            </a:r>
            <a:r>
              <a:rPr lang="fr-FR" dirty="0" smtClean="0"/>
              <a:t>  </a:t>
            </a:r>
            <a:r>
              <a:rPr lang="fr-FR" dirty="0" err="1" smtClean="0"/>
              <a:t>succede</a:t>
            </a:r>
            <a:r>
              <a:rPr lang="fr-FR" dirty="0" smtClean="0"/>
              <a:t>  se l’</a:t>
            </a:r>
            <a:r>
              <a:rPr lang="fr-FR" dirty="0" err="1" smtClean="0"/>
              <a:t>offerta</a:t>
            </a:r>
            <a:r>
              <a:rPr lang="fr-FR" dirty="0" smtClean="0"/>
              <a:t> di euro è </a:t>
            </a:r>
            <a:r>
              <a:rPr lang="fr-FR" dirty="0" err="1" smtClean="0"/>
              <a:t>inclinata</a:t>
            </a:r>
            <a:r>
              <a:rPr lang="fr-FR" dirty="0" smtClean="0"/>
              <a:t> </a:t>
            </a:r>
            <a:r>
              <a:rPr lang="fr-FR" dirty="0" err="1" smtClean="0"/>
              <a:t>negativamente</a:t>
            </a:r>
            <a:r>
              <a:rPr lang="fr-FR" dirty="0" smtClean="0"/>
              <a:t> ma con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pendenza</a:t>
            </a:r>
            <a:r>
              <a:rPr lang="fr-FR" dirty="0" smtClean="0"/>
              <a:t> </a:t>
            </a:r>
            <a:r>
              <a:rPr lang="fr-FR" dirty="0" err="1" smtClean="0"/>
              <a:t>superiore</a:t>
            </a:r>
            <a:r>
              <a:rPr lang="fr-FR" dirty="0" smtClean="0"/>
              <a:t> a </a:t>
            </a:r>
            <a:r>
              <a:rPr lang="fr-FR" dirty="0" err="1" smtClean="0"/>
              <a:t>quellla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00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Qui si </a:t>
            </a:r>
            <a:r>
              <a:rPr lang="fr-FR" dirty="0" err="1" smtClean="0"/>
              <a:t>tratta</a:t>
            </a:r>
            <a:r>
              <a:rPr lang="fr-FR" dirty="0" smtClean="0"/>
              <a:t> di </a:t>
            </a:r>
            <a:r>
              <a:rPr lang="fr-FR" dirty="0" err="1" smtClean="0"/>
              <a:t>esaminare</a:t>
            </a:r>
            <a:r>
              <a:rPr lang="fr-FR" dirty="0" smtClean="0"/>
              <a:t> </a:t>
            </a:r>
            <a:r>
              <a:rPr lang="fr-FR" dirty="0" smtClean="0"/>
              <a:t>come la </a:t>
            </a:r>
            <a:r>
              <a:rPr lang="fr-FR" dirty="0" err="1" smtClean="0"/>
              <a:t>bilancia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influenzata</a:t>
            </a:r>
            <a:r>
              <a:rPr lang="fr-FR" dirty="0" smtClean="0"/>
              <a:t> da </a:t>
            </a:r>
            <a:r>
              <a:rPr lang="fr-FR" dirty="0" err="1" smtClean="0"/>
              <a:t>variazioni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 e </a:t>
            </a:r>
            <a:r>
              <a:rPr lang="fr-FR" dirty="0" err="1" smtClean="0"/>
              <a:t>fissi</a:t>
            </a:r>
            <a:endParaRPr lang="fr-FR" dirty="0" smtClean="0"/>
          </a:p>
          <a:p>
            <a:pPr algn="just"/>
            <a:r>
              <a:rPr lang="fr-FR" dirty="0" smtClean="0"/>
              <a:t>Non ci sono </a:t>
            </a:r>
            <a:r>
              <a:rPr lang="fr-FR" dirty="0" err="1" smtClean="0"/>
              <a:t>movimenti</a:t>
            </a:r>
            <a:r>
              <a:rPr lang="fr-FR" dirty="0" smtClean="0"/>
              <a:t> di capitale se non </a:t>
            </a:r>
            <a:r>
              <a:rPr lang="fr-FR" dirty="0" err="1" smtClean="0"/>
              <a:t>nella</a:t>
            </a:r>
            <a:r>
              <a:rPr lang="fr-FR" dirty="0" smtClean="0"/>
              <a:t> forma di </a:t>
            </a:r>
            <a:r>
              <a:rPr lang="fr-FR" dirty="0" err="1" smtClean="0"/>
              <a:t>quei</a:t>
            </a:r>
            <a:r>
              <a:rPr lang="fr-FR" dirty="0" smtClean="0"/>
              <a:t>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dovuti</a:t>
            </a:r>
            <a:r>
              <a:rPr lang="fr-FR" dirty="0" smtClean="0"/>
              <a:t> dalla </a:t>
            </a:r>
            <a:r>
              <a:rPr lang="fr-FR" dirty="0" err="1" smtClean="0"/>
              <a:t>necessità</a:t>
            </a:r>
            <a:r>
              <a:rPr lang="fr-FR" dirty="0" smtClean="0"/>
              <a:t> di </a:t>
            </a:r>
            <a:r>
              <a:rPr lang="fr-FR" dirty="0" err="1" smtClean="0"/>
              <a:t>compensare</a:t>
            </a:r>
            <a:r>
              <a:rPr lang="fr-FR" dirty="0" smtClean="0"/>
              <a:t> (</a:t>
            </a:r>
            <a:r>
              <a:rPr lang="fr-FR" dirty="0" err="1" smtClean="0"/>
              <a:t>finanziare</a:t>
            </a:r>
            <a:r>
              <a:rPr lang="fr-FR" dirty="0" smtClean="0"/>
              <a:t>) </a:t>
            </a:r>
            <a:r>
              <a:rPr lang="fr-FR" dirty="0" err="1" smtClean="0"/>
              <a:t>situazioni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di </a:t>
            </a:r>
            <a:r>
              <a:rPr lang="fr-FR" dirty="0" err="1" smtClean="0"/>
              <a:t>disequilibrio</a:t>
            </a:r>
            <a:r>
              <a:rPr lang="fr-FR" dirty="0" smtClean="0"/>
              <a:t> (</a:t>
            </a:r>
            <a:r>
              <a:rPr lang="fr-FR" dirty="0" err="1" smtClean="0"/>
              <a:t>flussi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)</a:t>
            </a:r>
            <a:endParaRPr lang="fr-FR" dirty="0" smtClean="0"/>
          </a:p>
          <a:p>
            <a:pPr algn="just"/>
            <a:r>
              <a:rPr lang="fr-FR" dirty="0" err="1" smtClean="0"/>
              <a:t>Studieremo</a:t>
            </a:r>
            <a:r>
              <a:rPr lang="fr-FR" dirty="0" smtClean="0"/>
              <a:t> le </a:t>
            </a:r>
            <a:r>
              <a:rPr lang="fr-FR" dirty="0" err="1" smtClean="0"/>
              <a:t>politiche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questa</a:t>
            </a:r>
            <a:r>
              <a:rPr lang="fr-FR" dirty="0" smtClean="0"/>
              <a:t> </a:t>
            </a:r>
            <a:r>
              <a:rPr lang="fr-FR" dirty="0" err="1" smtClean="0"/>
              <a:t>logica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è </a:t>
            </a:r>
            <a:r>
              <a:rPr lang="fr-FR" dirty="0" err="1" smtClean="0"/>
              <a:t>determinato</a:t>
            </a:r>
            <a:r>
              <a:rPr lang="fr-FR" dirty="0" smtClean="0"/>
              <a:t>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</a:t>
            </a:r>
            <a:r>
              <a:rPr lang="fr-FR" dirty="0" smtClean="0"/>
              <a:t>e </a:t>
            </a:r>
            <a:r>
              <a:rPr lang="fr-FR" dirty="0" smtClean="0"/>
              <a:t>la </a:t>
            </a:r>
            <a:r>
              <a:rPr lang="fr-FR" dirty="0" err="1" smtClean="0"/>
              <a:t>velocità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</a:t>
            </a:r>
            <a:r>
              <a:rPr lang="fr-FR" dirty="0" smtClean="0"/>
              <a:t>dalla </a:t>
            </a:r>
            <a:r>
              <a:rPr lang="fr-FR" dirty="0" err="1" smtClean="0"/>
              <a:t>sensibilità</a:t>
            </a:r>
            <a:r>
              <a:rPr lang="fr-FR" dirty="0" smtClean="0"/>
              <a:t> (</a:t>
            </a:r>
            <a:r>
              <a:rPr lang="fr-FR" dirty="0" err="1" smtClean="0"/>
              <a:t>elasticità</a:t>
            </a:r>
            <a:r>
              <a:rPr lang="fr-FR" dirty="0" smtClean="0"/>
              <a:t>) di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esportazioni</a:t>
            </a:r>
            <a:r>
              <a:rPr lang="fr-FR" dirty="0" smtClean="0"/>
              <a:t> a </a:t>
            </a:r>
            <a:r>
              <a:rPr lang="fr-FR" dirty="0" err="1" smtClean="0"/>
              <a:t>variazioni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e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. </a:t>
            </a:r>
            <a:r>
              <a:rPr lang="fr-FR" b="1" dirty="0" err="1" smtClean="0"/>
              <a:t>Approccio</a:t>
            </a:r>
            <a:r>
              <a:rPr lang="fr-FR" b="1" dirty="0" smtClean="0"/>
              <a:t> commerciale</a:t>
            </a:r>
            <a:r>
              <a:rPr lang="fr-FR" dirty="0" smtClean="0"/>
              <a:t> o </a:t>
            </a:r>
            <a:r>
              <a:rPr lang="fr-FR" b="1" dirty="0" err="1" smtClean="0"/>
              <a:t>approccio</a:t>
            </a:r>
            <a:r>
              <a:rPr lang="fr-FR" b="1" dirty="0" smtClean="0"/>
              <a:t> </a:t>
            </a:r>
            <a:r>
              <a:rPr lang="fr-FR" b="1" dirty="0" err="1" smtClean="0"/>
              <a:t>elasticità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550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41176" y="19001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259632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1259632" y="1916832"/>
            <a:ext cx="0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123728" y="2348880"/>
            <a:ext cx="5184576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7308304" y="4941168"/>
                <a:ext cx="524438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41168"/>
                <a:ext cx="524438" cy="375487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683568" y="21014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372200" y="5517232"/>
            <a:ext cx="241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467544" y="3320988"/>
                <a:ext cx="10302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20988"/>
                <a:ext cx="103028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/>
          <p:cNvCxnSpPr/>
          <p:nvPr/>
        </p:nvCxnSpPr>
        <p:spPr>
          <a:xfrm>
            <a:off x="3491880" y="1900177"/>
            <a:ext cx="1728192" cy="341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/>
              <p:cNvSpPr txBox="1"/>
              <p:nvPr/>
            </p:nvSpPr>
            <p:spPr>
              <a:xfrm>
                <a:off x="5364088" y="5157192"/>
                <a:ext cx="485967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157192"/>
                <a:ext cx="485967" cy="375487"/>
              </a:xfrm>
              <a:prstGeom prst="rect">
                <a:avLst/>
              </a:prstGeom>
              <a:blipFill rotWithShape="1">
                <a:blip r:embed="rId4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avec flèche 19"/>
          <p:cNvCxnSpPr/>
          <p:nvPr/>
        </p:nvCxnSpPr>
        <p:spPr>
          <a:xfrm flipH="1" flipV="1">
            <a:off x="4716016" y="3933056"/>
            <a:ext cx="87569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2915816" y="2101498"/>
            <a:ext cx="864096" cy="895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499992" y="332098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482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Anche 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è stabile</a:t>
            </a:r>
          </a:p>
          <a:p>
            <a:pPr algn="just"/>
            <a:r>
              <a:rPr lang="fr-FR" dirty="0" err="1" smtClean="0"/>
              <a:t>Vediamo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cosa</a:t>
            </a:r>
            <a:r>
              <a:rPr lang="fr-FR" dirty="0" smtClean="0"/>
              <a:t>  </a:t>
            </a:r>
            <a:r>
              <a:rPr lang="fr-FR" dirty="0" err="1" smtClean="0"/>
              <a:t>succede</a:t>
            </a:r>
            <a:r>
              <a:rPr lang="fr-FR" dirty="0" smtClean="0"/>
              <a:t>  se l’</a:t>
            </a:r>
            <a:r>
              <a:rPr lang="fr-FR" dirty="0" err="1" smtClean="0"/>
              <a:t>offerta</a:t>
            </a:r>
            <a:r>
              <a:rPr lang="fr-FR" dirty="0" smtClean="0"/>
              <a:t> di euro è </a:t>
            </a:r>
            <a:r>
              <a:rPr lang="fr-FR" dirty="0" err="1" smtClean="0"/>
              <a:t>inclinata</a:t>
            </a:r>
            <a:r>
              <a:rPr lang="fr-FR" dirty="0" smtClean="0"/>
              <a:t> </a:t>
            </a:r>
            <a:r>
              <a:rPr lang="fr-FR" dirty="0" err="1" smtClean="0"/>
              <a:t>negativamente</a:t>
            </a:r>
            <a:r>
              <a:rPr lang="fr-FR" dirty="0" smtClean="0"/>
              <a:t> ma con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pendenza</a:t>
            </a:r>
            <a:r>
              <a:rPr lang="fr-FR" dirty="0" smtClean="0"/>
              <a:t> </a:t>
            </a:r>
            <a:r>
              <a:rPr lang="fr-FR" dirty="0" err="1" smtClean="0"/>
              <a:t>inferiore</a:t>
            </a:r>
            <a:r>
              <a:rPr lang="fr-FR" dirty="0" smtClean="0"/>
              <a:t> a </a:t>
            </a:r>
            <a:r>
              <a:rPr lang="fr-FR" dirty="0" err="1" smtClean="0"/>
              <a:t>quella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002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25061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mtClean="0"/>
          </a:p>
          <a:p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09037" y="19001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227493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227493" y="1916832"/>
            <a:ext cx="0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091589" y="2348880"/>
            <a:ext cx="5184576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7276165" y="4941168"/>
                <a:ext cx="485967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165" y="4941168"/>
                <a:ext cx="485967" cy="375487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651429" y="210149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340061" y="5517232"/>
            <a:ext cx="241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435405" y="3320988"/>
                <a:ext cx="10302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05" y="3320988"/>
                <a:ext cx="103028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12"/>
          <p:cNvCxnSpPr/>
          <p:nvPr/>
        </p:nvCxnSpPr>
        <p:spPr>
          <a:xfrm>
            <a:off x="3459741" y="1900177"/>
            <a:ext cx="1728192" cy="341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5331949" y="5157192"/>
                <a:ext cx="524438" cy="375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dirty="0"/>
                            <m:t>€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949" y="5157192"/>
                <a:ext cx="524438" cy="375487"/>
              </a:xfrm>
              <a:prstGeom prst="rect">
                <a:avLst/>
              </a:prstGeom>
              <a:blipFill rotWithShape="1">
                <a:blip r:embed="rId4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/>
          <p:cNvSpPr txBox="1"/>
          <p:nvPr/>
        </p:nvSpPr>
        <p:spPr>
          <a:xfrm>
            <a:off x="4467853" y="332098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4683877" y="3863181"/>
            <a:ext cx="752219" cy="78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3131840" y="2470830"/>
            <a:ext cx="648072" cy="598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083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è </a:t>
            </a:r>
            <a:r>
              <a:rPr lang="fr-FR" dirty="0" err="1" smtClean="0"/>
              <a:t>instabile</a:t>
            </a:r>
            <a:r>
              <a:rPr lang="fr-FR" dirty="0" smtClean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squilibrio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si </a:t>
            </a:r>
            <a:r>
              <a:rPr lang="fr-FR" dirty="0" err="1" smtClean="0"/>
              <a:t>accresce</a:t>
            </a:r>
            <a:endParaRPr lang="fr-FR" dirty="0" smtClean="0"/>
          </a:p>
          <a:p>
            <a:pPr algn="just"/>
            <a:r>
              <a:rPr lang="fr-FR" dirty="0" smtClean="0"/>
              <a:t>Ci </a:t>
            </a:r>
            <a:r>
              <a:rPr lang="fr-FR" dirty="0" err="1" smtClean="0"/>
              <a:t>chiediamo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</a:t>
            </a:r>
            <a:r>
              <a:rPr lang="fr-FR" dirty="0" err="1" smtClean="0"/>
              <a:t>sotto</a:t>
            </a:r>
            <a:r>
              <a:rPr lang="fr-FR" dirty="0" smtClean="0"/>
              <a:t> </a:t>
            </a:r>
            <a:r>
              <a:rPr lang="fr-FR" dirty="0" err="1" smtClean="0"/>
              <a:t>quali</a:t>
            </a:r>
            <a:r>
              <a:rPr lang="fr-FR" dirty="0" smtClean="0"/>
              <a:t> </a:t>
            </a:r>
            <a:r>
              <a:rPr lang="fr-FR" dirty="0" err="1" smtClean="0"/>
              <a:t>condizioni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è stabile</a:t>
            </a:r>
          </a:p>
          <a:p>
            <a:pPr algn="just"/>
            <a:r>
              <a:rPr lang="fr-FR" dirty="0" smtClean="0"/>
              <a:t>Le  </a:t>
            </a:r>
            <a:r>
              <a:rPr lang="fr-FR" dirty="0" err="1" smtClean="0"/>
              <a:t>condizioni</a:t>
            </a:r>
            <a:r>
              <a:rPr lang="fr-FR" dirty="0" smtClean="0"/>
              <a:t> dal </a:t>
            </a:r>
            <a:r>
              <a:rPr lang="fr-FR" dirty="0" err="1" smtClean="0"/>
              <a:t>punto</a:t>
            </a:r>
            <a:r>
              <a:rPr lang="fr-FR" dirty="0" smtClean="0"/>
              <a:t> di vista </a:t>
            </a:r>
            <a:r>
              <a:rPr lang="fr-FR" dirty="0" err="1" smtClean="0"/>
              <a:t>matematico</a:t>
            </a:r>
            <a:r>
              <a:rPr lang="fr-FR" dirty="0" smtClean="0"/>
              <a:t> sono un po’ </a:t>
            </a:r>
            <a:r>
              <a:rPr lang="fr-FR" dirty="0" err="1" smtClean="0"/>
              <a:t>complesse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daremo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spiegazione</a:t>
            </a:r>
            <a:r>
              <a:rPr lang="fr-FR" dirty="0" smtClean="0"/>
              <a:t> </a:t>
            </a:r>
            <a:r>
              <a:rPr lang="fr-FR" dirty="0" err="1" smtClean="0"/>
              <a:t>intuitiva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190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fr-FR" b="1" dirty="0" smtClean="0"/>
                  <a:t>La </a:t>
                </a:r>
                <a:r>
                  <a:rPr lang="fr-FR" b="1" dirty="0" err="1" smtClean="0"/>
                  <a:t>condizione</a:t>
                </a:r>
                <a:r>
                  <a:rPr lang="fr-FR" b="1" dirty="0" smtClean="0"/>
                  <a:t> di Marshall-</a:t>
                </a:r>
                <a:r>
                  <a:rPr lang="fr-FR" b="1" dirty="0" err="1" smtClean="0"/>
                  <a:t>Lerner</a:t>
                </a:r>
                <a:endParaRPr lang="fr-FR" b="1" dirty="0" smtClean="0"/>
              </a:p>
              <a:p>
                <a:pPr algn="just"/>
                <a:r>
                  <a:rPr lang="fr-FR" dirty="0" err="1" smtClean="0"/>
                  <a:t>Condizione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matematicamente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complessa</a:t>
                </a:r>
                <a:endParaRPr lang="fr-FR" dirty="0" smtClean="0"/>
              </a:p>
              <a:p>
                <a:pPr algn="just"/>
                <a:r>
                  <a:rPr lang="fr-FR" dirty="0" err="1" smtClean="0"/>
                  <a:t>Prende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conto</a:t>
                </a:r>
                <a:r>
                  <a:rPr lang="fr-FR" dirty="0" smtClean="0"/>
                  <a:t> la somma delle </a:t>
                </a:r>
                <a:r>
                  <a:rPr lang="fr-FR" dirty="0" err="1" smtClean="0"/>
                  <a:t>elasticità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in euro di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) e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rin</a:t>
                </a:r>
                <a:r>
                  <a:rPr lang="fr-FR" dirty="0" smtClean="0"/>
                  <a:t> euro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)</a:t>
                </a:r>
              </a:p>
              <a:p>
                <a:pPr algn="just"/>
                <a:r>
                  <a:rPr lang="fr-FR" dirty="0" err="1" smtClean="0"/>
                  <a:t>Elasticità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reale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importazioni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𝑑𝑀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𝑀</m:t>
                        </m:r>
                      </m:den>
                    </m:f>
                  </m:oMath>
                </a14:m>
                <a:endParaRPr lang="fr-FR" dirty="0" smtClean="0"/>
              </a:p>
              <a:p>
                <a:pPr algn="just"/>
                <a:r>
                  <a:rPr lang="fr-FR" dirty="0" smtClean="0"/>
                  <a:t>Elasticità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reale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sub>
                    </m:sSub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𝑑𝑋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sub>
                        </m:sSub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𝑋</m:t>
                        </m:r>
                      </m:den>
                    </m:f>
                  </m:oMath>
                </a14:m>
                <a:endParaRPr lang="fr-FR" dirty="0" smtClean="0"/>
              </a:p>
              <a:p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7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923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fr-FR" dirty="0" smtClean="0"/>
                  <a:t>&gt;1: 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stabile. </a:t>
                </a:r>
                <a:r>
                  <a:rPr lang="fr-FR" dirty="0" err="1"/>
                  <a:t>V</a:t>
                </a:r>
                <a:r>
                  <a:rPr lang="fr-FR" dirty="0" err="1" smtClean="0"/>
                  <a:t>ariazioni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riducono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saldo</a:t>
                </a:r>
                <a:r>
                  <a:rPr lang="fr-FR" dirty="0" smtClean="0"/>
                  <a:t> delle partite </a:t>
                </a:r>
                <a:r>
                  <a:rPr lang="fr-FR" dirty="0" err="1" smtClean="0"/>
                  <a:t>correnti</a:t>
                </a:r>
                <a:endParaRPr lang="fr-F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sub>
                    </m:sSub>
                    <m:r>
                      <a:rPr lang="fr-FR" b="0" i="0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fr-FR" dirty="0" smtClean="0"/>
                  <a:t>1: </a:t>
                </a:r>
                <a:r>
                  <a:rPr lang="fr-FR" dirty="0" err="1" smtClean="0"/>
                  <a:t>variazioni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lasciano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invariato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saldo</a:t>
                </a:r>
                <a:r>
                  <a:rPr lang="fr-FR" dirty="0" smtClean="0"/>
                  <a:t> delle partite </a:t>
                </a:r>
                <a:r>
                  <a:rPr lang="fr-FR" dirty="0" err="1" smtClean="0"/>
                  <a:t>correnti</a:t>
                </a:r>
                <a:endParaRPr lang="fr-F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sub>
                    </m:sSub>
                    <m:r>
                      <a:rPr lang="fr-FR" b="0" i="0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fr-FR" dirty="0" smtClean="0"/>
                  <a:t>1: 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instabile</a:t>
                </a:r>
                <a:r>
                  <a:rPr lang="fr-FR" dirty="0" smtClean="0"/>
                  <a:t>. </a:t>
                </a:r>
                <a:r>
                  <a:rPr lang="fr-FR" dirty="0" err="1"/>
                  <a:t>V</a:t>
                </a:r>
                <a:r>
                  <a:rPr lang="fr-FR" dirty="0" err="1" smtClean="0"/>
                  <a:t>ariazioni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accentuano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saldo</a:t>
                </a:r>
                <a:r>
                  <a:rPr lang="fr-FR" dirty="0" smtClean="0"/>
                  <a:t> delle partite </a:t>
                </a:r>
                <a:r>
                  <a:rPr lang="fr-FR" dirty="0" err="1" smtClean="0"/>
                  <a:t>correnti</a:t>
                </a:r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 r="-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27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err="1" smtClean="0"/>
              <a:t>Stime</a:t>
            </a:r>
            <a:r>
              <a:rPr lang="fr-FR" b="1" dirty="0" smtClean="0"/>
              <a:t> </a:t>
            </a:r>
            <a:r>
              <a:rPr lang="fr-FR" b="1" dirty="0" err="1" smtClean="0"/>
              <a:t>dell’elasticità</a:t>
            </a:r>
            <a:endParaRPr lang="fr-FR" b="1" dirty="0" smtClean="0"/>
          </a:p>
          <a:p>
            <a:pPr algn="just"/>
            <a:r>
              <a:rPr lang="fr-FR" dirty="0" err="1" smtClean="0"/>
              <a:t>Già</a:t>
            </a:r>
            <a:r>
              <a:rPr lang="fr-FR" dirty="0" smtClean="0"/>
              <a:t> Marshall </a:t>
            </a:r>
            <a:r>
              <a:rPr lang="fr-FR" dirty="0" err="1" smtClean="0"/>
              <a:t>nel</a:t>
            </a:r>
            <a:r>
              <a:rPr lang="fr-FR" dirty="0" smtClean="0"/>
              <a:t> 1923 </a:t>
            </a:r>
            <a:r>
              <a:rPr lang="fr-FR" dirty="0" err="1" smtClean="0"/>
              <a:t>avanzava</a:t>
            </a:r>
            <a:r>
              <a:rPr lang="fr-FR" dirty="0" smtClean="0"/>
              <a:t> l’</a:t>
            </a:r>
            <a:r>
              <a:rPr lang="fr-FR" dirty="0" err="1" smtClean="0"/>
              <a:t>opinione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mercato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 fosse stabile</a:t>
            </a:r>
          </a:p>
          <a:p>
            <a:pPr algn="just"/>
            <a:r>
              <a:rPr lang="fr-FR" dirty="0" err="1" smtClean="0"/>
              <a:t>Negli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‘40 Chang </a:t>
            </a:r>
            <a:r>
              <a:rPr lang="fr-FR" dirty="0" err="1" smtClean="0"/>
              <a:t>condusse</a:t>
            </a:r>
            <a:r>
              <a:rPr lang="fr-FR" dirty="0" smtClean="0"/>
              <a:t> 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stima</a:t>
            </a:r>
            <a:r>
              <a:rPr lang="fr-FR" dirty="0" smtClean="0"/>
              <a:t> </a:t>
            </a:r>
            <a:r>
              <a:rPr lang="fr-FR" dirty="0" err="1" smtClean="0"/>
              <a:t>econometrica</a:t>
            </a:r>
            <a:r>
              <a:rPr lang="fr-FR" dirty="0" smtClean="0"/>
              <a:t> e </a:t>
            </a:r>
            <a:r>
              <a:rPr lang="fr-FR" dirty="0" err="1" smtClean="0"/>
              <a:t>trovó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era</a:t>
            </a:r>
            <a:r>
              <a:rPr lang="fr-FR" dirty="0" smtClean="0"/>
              <a:t> stabile ma per poco</a:t>
            </a:r>
          </a:p>
          <a:p>
            <a:pPr algn="just"/>
            <a:r>
              <a:rPr lang="fr-FR" dirty="0" err="1" smtClean="0"/>
              <a:t>Dopo</a:t>
            </a:r>
            <a:r>
              <a:rPr lang="fr-FR" dirty="0" smtClean="0"/>
              <a:t> la </a:t>
            </a:r>
            <a:r>
              <a:rPr lang="fr-FR" dirty="0" err="1" smtClean="0"/>
              <a:t>guerra</a:t>
            </a:r>
            <a:r>
              <a:rPr lang="fr-FR" dirty="0" smtClean="0"/>
              <a:t> </a:t>
            </a:r>
            <a:r>
              <a:rPr lang="fr-FR" dirty="0" err="1" smtClean="0"/>
              <a:t>subentró</a:t>
            </a:r>
            <a:r>
              <a:rPr lang="fr-FR" dirty="0" smtClean="0"/>
              <a:t> il </a:t>
            </a:r>
            <a:r>
              <a:rPr lang="fr-FR" b="1" dirty="0" err="1" smtClean="0"/>
              <a:t>pessimismo</a:t>
            </a:r>
            <a:r>
              <a:rPr lang="fr-FR" b="1" dirty="0" smtClean="0"/>
              <a:t> </a:t>
            </a:r>
            <a:r>
              <a:rPr lang="fr-FR" b="1" dirty="0" err="1" smtClean="0"/>
              <a:t>sulle</a:t>
            </a:r>
            <a:r>
              <a:rPr lang="fr-FR" b="1" dirty="0" smtClean="0"/>
              <a:t> </a:t>
            </a:r>
            <a:r>
              <a:rPr lang="fr-FR" b="1" dirty="0" err="1" smtClean="0"/>
              <a:t>elasticità</a:t>
            </a:r>
            <a:r>
              <a:rPr lang="fr-FR" dirty="0" smtClean="0"/>
              <a:t>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mercato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 è </a:t>
            </a:r>
            <a:r>
              <a:rPr lang="fr-FR" dirty="0" err="1" smtClean="0"/>
              <a:t>instabile</a:t>
            </a:r>
            <a:endParaRPr lang="fr-FR" dirty="0" smtClean="0"/>
          </a:p>
          <a:p>
            <a:pPr algn="just"/>
            <a:r>
              <a:rPr lang="fr-FR" dirty="0" err="1" smtClean="0"/>
              <a:t>Orcutt</a:t>
            </a:r>
            <a:r>
              <a:rPr lang="fr-FR" dirty="0"/>
              <a:t> </a:t>
            </a:r>
            <a:r>
              <a:rPr lang="fr-FR" dirty="0" err="1" smtClean="0"/>
              <a:t>propone</a:t>
            </a:r>
            <a:r>
              <a:rPr lang="fr-FR" dirty="0" smtClean="0"/>
              <a:t> il </a:t>
            </a:r>
            <a:r>
              <a:rPr lang="fr-FR" b="1" dirty="0" err="1" smtClean="0"/>
              <a:t>problema</a:t>
            </a:r>
            <a:r>
              <a:rPr lang="fr-FR" b="1" dirty="0" smtClean="0"/>
              <a:t> </a:t>
            </a:r>
            <a:r>
              <a:rPr lang="fr-FR" b="1" dirty="0" err="1" smtClean="0"/>
              <a:t>dell’identificazione</a:t>
            </a:r>
            <a:r>
              <a:rPr lang="fr-FR" dirty="0" smtClean="0"/>
              <a:t>. Si </a:t>
            </a:r>
            <a:r>
              <a:rPr lang="fr-FR" dirty="0" err="1" smtClean="0"/>
              <a:t>indentificano</a:t>
            </a:r>
            <a:r>
              <a:rPr lang="fr-FR" dirty="0" smtClean="0"/>
              <a:t> i </a:t>
            </a:r>
            <a:r>
              <a:rPr lang="fr-FR" dirty="0" err="1" smtClean="0"/>
              <a:t>punti</a:t>
            </a:r>
            <a:r>
              <a:rPr lang="fr-FR" dirty="0" smtClean="0"/>
              <a:t> di </a:t>
            </a:r>
            <a:r>
              <a:rPr lang="fr-FR" dirty="0" err="1" smtClean="0"/>
              <a:t>equilibrio</a:t>
            </a:r>
            <a:r>
              <a:rPr lang="fr-FR" dirty="0" smtClean="0"/>
              <a:t> ma non si sa se </a:t>
            </a:r>
            <a:r>
              <a:rPr lang="fr-FR" dirty="0" err="1" smtClean="0"/>
              <a:t>sia</a:t>
            </a:r>
            <a:r>
              <a:rPr lang="fr-FR" dirty="0" smtClean="0"/>
              <a:t> la </a:t>
            </a:r>
            <a:r>
              <a:rPr lang="fr-FR" dirty="0" err="1" smtClean="0"/>
              <a:t>curva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o </a:t>
            </a:r>
            <a:r>
              <a:rPr lang="fr-FR" dirty="0" err="1" smtClean="0"/>
              <a:t>dell’offerta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sposta</a:t>
            </a:r>
            <a:endParaRPr lang="fr-FR" dirty="0" smtClean="0"/>
          </a:p>
          <a:p>
            <a:endParaRPr lang="fr-FR" b="1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37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b="1" dirty="0" smtClean="0"/>
              <a:t>La </a:t>
            </a:r>
            <a:r>
              <a:rPr lang="fr-FR" b="1" dirty="0" err="1" smtClean="0"/>
              <a:t>curva</a:t>
            </a:r>
            <a:r>
              <a:rPr lang="fr-FR" b="1" dirty="0" smtClean="0"/>
              <a:t> in J</a:t>
            </a:r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saldo</a:t>
            </a:r>
            <a:r>
              <a:rPr lang="fr-FR" dirty="0" smtClean="0"/>
              <a:t> commerciale di un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peggiora</a:t>
            </a:r>
            <a:r>
              <a:rPr lang="fr-FR" dirty="0" smtClean="0"/>
              <a:t> subito </a:t>
            </a:r>
            <a:r>
              <a:rPr lang="fr-FR" dirty="0" err="1" smtClean="0"/>
              <a:t>dopo</a:t>
            </a:r>
            <a:r>
              <a:rPr lang="fr-FR" dirty="0" smtClean="0"/>
              <a:t> un </a:t>
            </a:r>
            <a:r>
              <a:rPr lang="fr-FR" dirty="0" err="1" smtClean="0"/>
              <a:t>deprezzamento</a:t>
            </a:r>
            <a:r>
              <a:rPr lang="fr-FR" dirty="0" smtClean="0"/>
              <a:t> o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svalutazione</a:t>
            </a:r>
            <a:r>
              <a:rPr lang="fr-FR" dirty="0" smtClean="0"/>
              <a:t> per </a:t>
            </a:r>
            <a:r>
              <a:rPr lang="fr-FR" dirty="0" err="1" smtClean="0"/>
              <a:t>migliorare</a:t>
            </a:r>
            <a:r>
              <a:rPr lang="fr-FR" dirty="0" smtClean="0"/>
              <a:t> solo in </a:t>
            </a:r>
            <a:r>
              <a:rPr lang="fr-FR" dirty="0" err="1" smtClean="0"/>
              <a:t>seguito</a:t>
            </a:r>
            <a:endParaRPr lang="fr-FR" dirty="0" smtClean="0"/>
          </a:p>
          <a:p>
            <a:pPr algn="just"/>
            <a:r>
              <a:rPr lang="fr-FR" dirty="0" err="1" smtClean="0"/>
              <a:t>Dopo</a:t>
            </a:r>
            <a:r>
              <a:rPr lang="fr-FR" dirty="0" smtClean="0"/>
              <a:t> il </a:t>
            </a:r>
            <a:r>
              <a:rPr lang="fr-FR" dirty="0" err="1" smtClean="0"/>
              <a:t>deprezzamento</a:t>
            </a:r>
            <a:r>
              <a:rPr lang="fr-FR" dirty="0" smtClean="0"/>
              <a:t> o la </a:t>
            </a:r>
            <a:r>
              <a:rPr lang="fr-FR" dirty="0" err="1" smtClean="0"/>
              <a:t>svalutazione</a:t>
            </a:r>
            <a:r>
              <a:rPr lang="fr-FR" dirty="0" smtClean="0"/>
              <a:t> le </a:t>
            </a:r>
            <a:r>
              <a:rPr lang="fr-FR" dirty="0" err="1" smtClean="0"/>
              <a:t>quantità</a:t>
            </a:r>
            <a:r>
              <a:rPr lang="fr-FR" dirty="0" smtClean="0"/>
              <a:t> di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esportazioni</a:t>
            </a:r>
            <a:r>
              <a:rPr lang="fr-FR" dirty="0" smtClean="0"/>
              <a:t> non </a:t>
            </a:r>
            <a:r>
              <a:rPr lang="fr-FR" dirty="0" err="1" smtClean="0"/>
              <a:t>variano</a:t>
            </a:r>
            <a:r>
              <a:rPr lang="fr-FR" dirty="0" smtClean="0"/>
              <a:t> subito (ci sono delle </a:t>
            </a:r>
            <a:r>
              <a:rPr lang="fr-FR" dirty="0" err="1" smtClean="0"/>
              <a:t>inerzie</a:t>
            </a:r>
            <a:r>
              <a:rPr lang="fr-FR" dirty="0" smtClean="0"/>
              <a:t>).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ci </a:t>
            </a:r>
            <a:r>
              <a:rPr lang="fr-FR" dirty="0" err="1" smtClean="0"/>
              <a:t>vogliono</a:t>
            </a:r>
            <a:r>
              <a:rPr lang="fr-FR" dirty="0" smtClean="0"/>
              <a:t> più </a:t>
            </a:r>
            <a:r>
              <a:rPr lang="fr-FR" dirty="0" err="1" smtClean="0"/>
              <a:t>dollari</a:t>
            </a:r>
            <a:r>
              <a:rPr lang="fr-FR" dirty="0" smtClean="0"/>
              <a:t> per </a:t>
            </a:r>
            <a:r>
              <a:rPr lang="fr-FR" dirty="0" err="1" smtClean="0"/>
              <a:t>finanziare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 e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entrano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smtClean="0"/>
              <a:t>euro per </a:t>
            </a:r>
            <a:r>
              <a:rPr lang="fr-FR" dirty="0" err="1" smtClean="0"/>
              <a:t>finanziare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. </a:t>
            </a:r>
            <a:r>
              <a:rPr lang="fr-FR" dirty="0" err="1" smtClean="0"/>
              <a:t>Quindi</a:t>
            </a:r>
            <a:r>
              <a:rPr lang="fr-FR" dirty="0" smtClean="0"/>
              <a:t>, </a:t>
            </a:r>
            <a:r>
              <a:rPr lang="fr-FR" dirty="0" err="1" smtClean="0"/>
              <a:t>espresso</a:t>
            </a:r>
            <a:r>
              <a:rPr lang="fr-FR" dirty="0" smtClean="0"/>
              <a:t> </a:t>
            </a:r>
            <a:r>
              <a:rPr lang="fr-FR" dirty="0" smtClean="0"/>
              <a:t>in </a:t>
            </a:r>
            <a:r>
              <a:rPr lang="fr-FR" dirty="0" err="1" smtClean="0"/>
              <a:t>dollari</a:t>
            </a:r>
            <a:r>
              <a:rPr lang="fr-FR" dirty="0" smtClean="0"/>
              <a:t>, </a:t>
            </a:r>
            <a:r>
              <a:rPr lang="fr-FR" dirty="0" smtClean="0"/>
              <a:t>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</a:t>
            </a:r>
            <a:r>
              <a:rPr lang="fr-FR" dirty="0" err="1" smtClean="0"/>
              <a:t>peggiora</a:t>
            </a:r>
            <a:r>
              <a:rPr lang="fr-FR" dirty="0" smtClean="0"/>
              <a:t>. </a:t>
            </a:r>
            <a:r>
              <a:rPr lang="fr-FR" dirty="0" err="1" smtClean="0"/>
              <a:t>Poi</a:t>
            </a:r>
            <a:r>
              <a:rPr lang="fr-FR" dirty="0" smtClean="0"/>
              <a:t> le </a:t>
            </a:r>
            <a:r>
              <a:rPr lang="fr-FR" dirty="0" err="1" smtClean="0"/>
              <a:t>quantità</a:t>
            </a:r>
            <a:r>
              <a:rPr lang="fr-FR" dirty="0" smtClean="0"/>
              <a:t> si </a:t>
            </a:r>
            <a:r>
              <a:rPr lang="fr-FR" dirty="0" err="1" smtClean="0"/>
              <a:t>aggiustano</a:t>
            </a:r>
            <a:r>
              <a:rPr lang="fr-FR" dirty="0" smtClean="0"/>
              <a:t> e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comincia</a:t>
            </a:r>
            <a:r>
              <a:rPr lang="fr-FR" dirty="0" smtClean="0"/>
              <a:t> a </a:t>
            </a:r>
            <a:r>
              <a:rPr lang="fr-FR" dirty="0" err="1" smtClean="0"/>
              <a:t>migliorare</a:t>
            </a:r>
            <a:endParaRPr lang="fr-FR" dirty="0" smtClean="0"/>
          </a:p>
          <a:p>
            <a:pPr algn="just"/>
            <a:r>
              <a:rPr lang="fr-FR" dirty="0" err="1" smtClean="0"/>
              <a:t>Supponiamo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la </a:t>
            </a:r>
            <a:r>
              <a:rPr lang="fr-FR" dirty="0" err="1" smtClean="0"/>
              <a:t>svalutazione</a:t>
            </a:r>
            <a:r>
              <a:rPr lang="fr-FR" dirty="0" smtClean="0"/>
              <a:t> </a:t>
            </a:r>
            <a:r>
              <a:rPr lang="fr-FR" dirty="0" err="1" smtClean="0"/>
              <a:t>avvenga</a:t>
            </a:r>
            <a:r>
              <a:rPr lang="fr-FR" dirty="0" smtClean="0"/>
              <a:t> al tempo A. Solo  a </a:t>
            </a:r>
            <a:r>
              <a:rPr lang="fr-FR" dirty="0" err="1" smtClean="0"/>
              <a:t>partire</a:t>
            </a:r>
            <a:r>
              <a:rPr lang="fr-FR" dirty="0" smtClean="0"/>
              <a:t> dal </a:t>
            </a:r>
            <a:r>
              <a:rPr lang="fr-FR" dirty="0" err="1" smtClean="0"/>
              <a:t>periodo</a:t>
            </a:r>
            <a:r>
              <a:rPr lang="fr-FR" dirty="0" smtClean="0"/>
              <a:t> B 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</a:t>
            </a:r>
            <a:r>
              <a:rPr lang="fr-FR" dirty="0" err="1" smtClean="0"/>
              <a:t>comincia</a:t>
            </a:r>
            <a:r>
              <a:rPr lang="fr-FR" dirty="0" smtClean="0"/>
              <a:t> ad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positivo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240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28</a:t>
            </a:fld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691680" y="2060848"/>
            <a:ext cx="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691680" y="4005064"/>
            <a:ext cx="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1691680" y="3861048"/>
            <a:ext cx="56886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rc 13"/>
          <p:cNvCxnSpPr/>
          <p:nvPr/>
        </p:nvCxnSpPr>
        <p:spPr>
          <a:xfrm flipV="1">
            <a:off x="1691680" y="2708920"/>
            <a:ext cx="2952328" cy="2520280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115616" y="1772816"/>
            <a:ext cx="71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BP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092280" y="4149080"/>
            <a:ext cx="81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  <a:r>
              <a:rPr lang="fr-FR" dirty="0" smtClean="0"/>
              <a:t>empo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167844" y="3861048"/>
            <a:ext cx="49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91680" y="3861048"/>
            <a:ext cx="45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2063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b="1" dirty="0" err="1" smtClean="0"/>
              <a:t>Trasmissione</a:t>
            </a:r>
            <a:r>
              <a:rPr lang="fr-FR" b="1" dirty="0" smtClean="0"/>
              <a:t> delle </a:t>
            </a:r>
            <a:r>
              <a:rPr lang="fr-FR" b="1" dirty="0" err="1" smtClean="0"/>
              <a:t>variazioni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tasso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endParaRPr lang="fr-FR" b="1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seguito</a:t>
            </a:r>
            <a:r>
              <a:rPr lang="fr-FR" dirty="0" smtClean="0"/>
              <a:t> a un </a:t>
            </a:r>
            <a:r>
              <a:rPr lang="fr-FR" dirty="0" err="1" smtClean="0"/>
              <a:t>deprezzamento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dollaro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10%, le </a:t>
            </a:r>
            <a:r>
              <a:rPr lang="fr-FR" dirty="0" err="1" smtClean="0"/>
              <a:t>imprese</a:t>
            </a:r>
            <a:r>
              <a:rPr lang="fr-FR" dirty="0" smtClean="0"/>
              <a:t> </a:t>
            </a:r>
            <a:r>
              <a:rPr lang="fr-FR" dirty="0" err="1" smtClean="0"/>
              <a:t>straniere</a:t>
            </a:r>
            <a:r>
              <a:rPr lang="fr-FR" dirty="0" smtClean="0"/>
              <a:t> </a:t>
            </a:r>
            <a:r>
              <a:rPr lang="fr-FR" dirty="0" err="1" smtClean="0"/>
              <a:t>potrebbero</a:t>
            </a:r>
            <a:r>
              <a:rPr lang="fr-FR" dirty="0" smtClean="0"/>
              <a:t> </a:t>
            </a:r>
            <a:r>
              <a:rPr lang="fr-FR" dirty="0" err="1" smtClean="0"/>
              <a:t>ridurre</a:t>
            </a:r>
            <a:r>
              <a:rPr lang="fr-FR" dirty="0" smtClean="0"/>
              <a:t> il </a:t>
            </a:r>
            <a:r>
              <a:rPr lang="fr-FR" dirty="0" err="1" smtClean="0"/>
              <a:t>prezzo</a:t>
            </a:r>
            <a:r>
              <a:rPr lang="fr-FR" dirty="0" smtClean="0"/>
              <a:t> in euro </a:t>
            </a:r>
            <a:r>
              <a:rPr lang="fr-FR" dirty="0" err="1" smtClean="0"/>
              <a:t>del</a:t>
            </a:r>
            <a:r>
              <a:rPr lang="fr-FR" dirty="0" smtClean="0"/>
              <a:t> 4% in modo da </a:t>
            </a:r>
            <a:r>
              <a:rPr lang="fr-FR" dirty="0" err="1" smtClean="0"/>
              <a:t>coservare</a:t>
            </a:r>
            <a:r>
              <a:rPr lang="fr-FR" dirty="0" smtClean="0"/>
              <a:t> la quota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</a:t>
            </a:r>
            <a:r>
              <a:rPr lang="fr-FR" dirty="0" err="1" smtClean="0"/>
              <a:t>negli</a:t>
            </a:r>
            <a:r>
              <a:rPr lang="fr-FR" dirty="0" smtClean="0"/>
              <a:t> USA</a:t>
            </a:r>
          </a:p>
          <a:p>
            <a:pPr algn="just"/>
            <a:r>
              <a:rPr lang="fr-FR" dirty="0" smtClean="0"/>
              <a:t>Pure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esportatori</a:t>
            </a:r>
            <a:r>
              <a:rPr lang="fr-FR" dirty="0" smtClean="0"/>
              <a:t> USA </a:t>
            </a:r>
            <a:r>
              <a:rPr lang="fr-FR" dirty="0" err="1" smtClean="0"/>
              <a:t>potrebbero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resti</a:t>
            </a:r>
            <a:r>
              <a:rPr lang="fr-FR" dirty="0" smtClean="0"/>
              <a:t> </a:t>
            </a:r>
            <a:r>
              <a:rPr lang="fr-FR" dirty="0" smtClean="0"/>
              <a:t>ad </a:t>
            </a:r>
            <a:r>
              <a:rPr lang="fr-FR" dirty="0" err="1" smtClean="0"/>
              <a:t>aumentare</a:t>
            </a:r>
            <a:r>
              <a:rPr lang="fr-FR" dirty="0" smtClean="0"/>
              <a:t> i </a:t>
            </a:r>
            <a:r>
              <a:rPr lang="fr-FR" dirty="0" err="1" smtClean="0"/>
              <a:t>prezzi</a:t>
            </a:r>
            <a:r>
              <a:rPr lang="fr-FR" dirty="0" smtClean="0"/>
              <a:t> in </a:t>
            </a:r>
            <a:r>
              <a:rPr lang="fr-FR" dirty="0" err="1" smtClean="0"/>
              <a:t>dollari</a:t>
            </a:r>
            <a:r>
              <a:rPr lang="fr-FR" dirty="0" smtClean="0"/>
              <a:t> dei </a:t>
            </a:r>
            <a:r>
              <a:rPr lang="fr-FR" dirty="0" err="1" smtClean="0"/>
              <a:t>beni</a:t>
            </a:r>
            <a:r>
              <a:rPr lang="fr-FR" dirty="0" smtClean="0"/>
              <a:t> </a:t>
            </a:r>
            <a:r>
              <a:rPr lang="fr-FR" dirty="0" err="1" smtClean="0"/>
              <a:t>destinati</a:t>
            </a:r>
            <a:r>
              <a:rPr lang="fr-FR" dirty="0" smtClean="0"/>
              <a:t> </a:t>
            </a:r>
            <a:r>
              <a:rPr lang="fr-FR" dirty="0" err="1" smtClean="0"/>
              <a:t>all’export</a:t>
            </a:r>
            <a:r>
              <a:rPr lang="fr-FR" dirty="0" smtClean="0"/>
              <a:t> </a:t>
            </a:r>
            <a:r>
              <a:rPr lang="fr-FR" dirty="0" err="1" smtClean="0"/>
              <a:t>nella</a:t>
            </a:r>
            <a:r>
              <a:rPr lang="fr-FR" dirty="0" smtClean="0"/>
              <a:t> </a:t>
            </a:r>
            <a:r>
              <a:rPr lang="fr-FR" dirty="0" err="1" smtClean="0"/>
              <a:t>stessa</a:t>
            </a:r>
            <a:r>
              <a:rPr lang="fr-FR" dirty="0" smtClean="0"/>
              <a:t> </a:t>
            </a:r>
            <a:r>
              <a:rPr lang="fr-FR" dirty="0" err="1" smtClean="0"/>
              <a:t>proporzione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deprezzamento</a:t>
            </a:r>
            <a:r>
              <a:rPr lang="fr-FR" dirty="0" smtClean="0"/>
              <a:t>. </a:t>
            </a:r>
            <a:r>
              <a:rPr lang="fr-FR" b="1" dirty="0" err="1" smtClean="0"/>
              <a:t>Effetto</a:t>
            </a:r>
            <a:r>
              <a:rPr lang="fr-FR" b="1" dirty="0" smtClean="0"/>
              <a:t> testa di ponte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30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realtà</a:t>
            </a:r>
            <a:r>
              <a:rPr lang="fr-FR" dirty="0" smtClean="0"/>
              <a:t> pure i </a:t>
            </a:r>
            <a:r>
              <a:rPr lang="fr-FR" dirty="0" err="1" smtClean="0"/>
              <a:t>flussi</a:t>
            </a:r>
            <a:r>
              <a:rPr lang="fr-FR" dirty="0" smtClean="0"/>
              <a:t> di capitale </a:t>
            </a:r>
            <a:r>
              <a:rPr lang="fr-FR" dirty="0" err="1" smtClean="0"/>
              <a:t>influenzano</a:t>
            </a:r>
            <a:r>
              <a:rPr lang="fr-FR" dirty="0" smtClean="0"/>
              <a:t> </a:t>
            </a:r>
            <a:r>
              <a:rPr lang="fr-FR" dirty="0" err="1" smtClean="0"/>
              <a:t>fortemente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, ma </a:t>
            </a:r>
            <a:r>
              <a:rPr lang="fr-FR" dirty="0" err="1" smtClean="0"/>
              <a:t>noi</a:t>
            </a:r>
            <a:r>
              <a:rPr lang="fr-FR" dirty="0" smtClean="0"/>
              <a:t> </a:t>
            </a:r>
            <a:r>
              <a:rPr lang="fr-FR" dirty="0" err="1" smtClean="0"/>
              <a:t>addottiamo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semplificazione</a:t>
            </a:r>
            <a:r>
              <a:rPr lang="fr-FR" dirty="0" smtClean="0"/>
              <a:t> per </a:t>
            </a:r>
            <a:r>
              <a:rPr lang="fr-FR" dirty="0" err="1" smtClean="0"/>
              <a:t>isolare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dei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endParaRPr lang="fr-FR" dirty="0"/>
          </a:p>
          <a:p>
            <a:pPr algn="just"/>
            <a:r>
              <a:rPr lang="fr-FR" dirty="0" smtClean="0"/>
              <a:t>Difficile </a:t>
            </a:r>
            <a:r>
              <a:rPr lang="fr-FR" dirty="0" err="1" smtClean="0"/>
              <a:t>integrare</a:t>
            </a:r>
            <a:r>
              <a:rPr lang="fr-FR" dirty="0" smtClean="0"/>
              <a:t> in un </a:t>
            </a:r>
            <a:r>
              <a:rPr lang="fr-FR" dirty="0" err="1" smtClean="0"/>
              <a:t>modello</a:t>
            </a:r>
            <a:r>
              <a:rPr lang="fr-FR" dirty="0" smtClean="0"/>
              <a:t> </a:t>
            </a:r>
            <a:r>
              <a:rPr lang="fr-FR" dirty="0" err="1" smtClean="0"/>
              <a:t>unico</a:t>
            </a:r>
            <a:r>
              <a:rPr lang="fr-FR" dirty="0" smtClean="0"/>
              <a:t> i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e i </a:t>
            </a:r>
            <a:r>
              <a:rPr lang="fr-FR" dirty="0" err="1" smtClean="0"/>
              <a:t>flussi</a:t>
            </a:r>
            <a:r>
              <a:rPr lang="fr-FR" dirty="0" smtClean="0"/>
              <a:t> </a:t>
            </a:r>
            <a:r>
              <a:rPr lang="fr-FR" dirty="0" err="1" smtClean="0"/>
              <a:t>finanziari</a:t>
            </a:r>
            <a:endParaRPr lang="fr-FR" dirty="0" smtClean="0"/>
          </a:p>
          <a:p>
            <a:pPr algn="just"/>
            <a:r>
              <a:rPr lang="fr-FR" dirty="0" err="1" smtClean="0"/>
              <a:t>Stabiliremo</a:t>
            </a:r>
            <a:r>
              <a:rPr lang="fr-FR" dirty="0" smtClean="0"/>
              <a:t> </a:t>
            </a:r>
            <a:r>
              <a:rPr lang="fr-FR" dirty="0" smtClean="0"/>
              <a:t>le </a:t>
            </a:r>
            <a:r>
              <a:rPr lang="fr-FR" dirty="0" err="1" smtClean="0"/>
              <a:t>condizioni</a:t>
            </a:r>
            <a:r>
              <a:rPr lang="fr-FR" dirty="0" smtClean="0"/>
              <a:t> </a:t>
            </a:r>
            <a:r>
              <a:rPr lang="fr-FR" dirty="0" smtClean="0"/>
              <a:t>di </a:t>
            </a:r>
            <a:r>
              <a:rPr lang="fr-FR" dirty="0" err="1" smtClean="0"/>
              <a:t>equilibrio</a:t>
            </a:r>
            <a:r>
              <a:rPr lang="fr-FR" dirty="0" smtClean="0"/>
              <a:t> e il </a:t>
            </a:r>
            <a:r>
              <a:rPr lang="fr-FR" dirty="0" err="1" smtClean="0"/>
              <a:t>meccanismo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verso  l’</a:t>
            </a:r>
            <a:r>
              <a:rPr lang="fr-FR" dirty="0" err="1" smtClean="0"/>
              <a:t>equilibrio</a:t>
            </a:r>
            <a:r>
              <a:rPr lang="fr-FR" dirty="0" smtClean="0"/>
              <a:t>. </a:t>
            </a:r>
            <a:r>
              <a:rPr lang="fr-FR" dirty="0" err="1" smtClean="0"/>
              <a:t>Analizzerem</a:t>
            </a:r>
            <a:r>
              <a:rPr lang="fr-FR" dirty="0" smtClean="0"/>
              <a:t> il </a:t>
            </a:r>
            <a:r>
              <a:rPr lang="fr-FR" dirty="0" err="1" smtClean="0"/>
              <a:t>p</a:t>
            </a:r>
            <a:r>
              <a:rPr lang="fr-FR" dirty="0" err="1" smtClean="0"/>
              <a:t>roblema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stabilità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se il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inizialmente</a:t>
            </a:r>
            <a:r>
              <a:rPr lang="fr-FR" dirty="0" smtClean="0"/>
              <a:t> in </a:t>
            </a:r>
            <a:r>
              <a:rPr lang="fr-FR" dirty="0" err="1" smtClean="0"/>
              <a:t>disequilibrio</a:t>
            </a:r>
            <a:r>
              <a:rPr lang="fr-FR" dirty="0" smtClean="0"/>
              <a:t> converge verso l’</a:t>
            </a:r>
            <a:r>
              <a:rPr lang="fr-FR" dirty="0" err="1" smtClean="0"/>
              <a:t>equilibrio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062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b="1" dirty="0" smtClean="0"/>
              <a:t>Il Gold Standard</a:t>
            </a:r>
          </a:p>
          <a:p>
            <a:pPr algn="just"/>
            <a:r>
              <a:rPr lang="fr-FR" dirty="0" smtClean="0"/>
              <a:t>Il Gold Standard </a:t>
            </a:r>
            <a:r>
              <a:rPr lang="fr-FR" dirty="0" err="1" smtClean="0"/>
              <a:t>fu</a:t>
            </a:r>
            <a:r>
              <a:rPr lang="fr-FR" dirty="0" smtClean="0"/>
              <a:t> </a:t>
            </a:r>
            <a:r>
              <a:rPr lang="fr-FR" dirty="0" smtClean="0"/>
              <a:t>il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r>
              <a:rPr lang="fr-FR" dirty="0" smtClean="0"/>
              <a:t> </a:t>
            </a:r>
            <a:r>
              <a:rPr lang="fr-FR" dirty="0" err="1" smtClean="0"/>
              <a:t>operante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mondo</a:t>
            </a:r>
            <a:r>
              <a:rPr lang="fr-FR" dirty="0" smtClean="0"/>
              <a:t> dal 1880 </a:t>
            </a:r>
            <a:r>
              <a:rPr lang="fr-FR" dirty="0" err="1" smtClean="0"/>
              <a:t>fino</a:t>
            </a:r>
            <a:r>
              <a:rPr lang="fr-FR" dirty="0" smtClean="0"/>
              <a:t> al 1914</a:t>
            </a:r>
          </a:p>
          <a:p>
            <a:pPr algn="just"/>
            <a:r>
              <a:rPr lang="fr-FR" dirty="0" smtClean="0"/>
              <a:t>Vi </a:t>
            </a:r>
            <a:r>
              <a:rPr lang="fr-FR" dirty="0" err="1" smtClean="0"/>
              <a:t>fu</a:t>
            </a:r>
            <a:r>
              <a:rPr lang="fr-FR" dirty="0" smtClean="0"/>
              <a:t> un </a:t>
            </a:r>
            <a:r>
              <a:rPr lang="fr-FR" dirty="0" err="1" smtClean="0"/>
              <a:t>t</a:t>
            </a:r>
            <a:r>
              <a:rPr lang="fr-FR" dirty="0" err="1" smtClean="0"/>
              <a:t>entativo</a:t>
            </a:r>
            <a:r>
              <a:rPr lang="fr-FR" dirty="0" smtClean="0"/>
              <a:t> </a:t>
            </a:r>
            <a:r>
              <a:rPr lang="fr-FR" dirty="0" err="1" smtClean="0"/>
              <a:t>fallito</a:t>
            </a:r>
            <a:r>
              <a:rPr lang="fr-FR" dirty="0" smtClean="0"/>
              <a:t> di </a:t>
            </a:r>
            <a:r>
              <a:rPr lang="fr-FR" dirty="0" err="1" smtClean="0"/>
              <a:t>ripristinarlo</a:t>
            </a:r>
            <a:r>
              <a:rPr lang="fr-FR" dirty="0" smtClean="0"/>
              <a:t> </a:t>
            </a:r>
            <a:r>
              <a:rPr lang="fr-FR" dirty="0" err="1" smtClean="0"/>
              <a:t>dopo</a:t>
            </a:r>
            <a:r>
              <a:rPr lang="fr-FR" dirty="0" smtClean="0"/>
              <a:t> la </a:t>
            </a:r>
            <a:r>
              <a:rPr lang="fr-FR" dirty="0"/>
              <a:t>P</a:t>
            </a:r>
            <a:r>
              <a:rPr lang="fr-FR" dirty="0" smtClean="0"/>
              <a:t>rima </a:t>
            </a:r>
            <a:r>
              <a:rPr lang="fr-FR" dirty="0"/>
              <a:t>G</a:t>
            </a:r>
            <a:r>
              <a:rPr lang="fr-FR" dirty="0" smtClean="0"/>
              <a:t>uerra </a:t>
            </a:r>
            <a:r>
              <a:rPr lang="fr-FR" dirty="0"/>
              <a:t>M</a:t>
            </a:r>
            <a:r>
              <a:rPr lang="fr-FR" dirty="0" smtClean="0"/>
              <a:t>ondiale</a:t>
            </a:r>
            <a:endParaRPr lang="fr-FR" dirty="0" smtClean="0"/>
          </a:p>
          <a:p>
            <a:pPr algn="just"/>
            <a:r>
              <a:rPr lang="fr-FR" dirty="0" smtClean="0"/>
              <a:t>È importante </a:t>
            </a:r>
            <a:r>
              <a:rPr lang="fr-FR" dirty="0" err="1" smtClean="0"/>
              <a:t>capirlo</a:t>
            </a:r>
            <a:r>
              <a:rPr lang="fr-FR" dirty="0" smtClean="0"/>
              <a:t> perché 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vantaggi</a:t>
            </a:r>
            <a:r>
              <a:rPr lang="fr-FR" dirty="0" smtClean="0"/>
              <a:t> e i </a:t>
            </a:r>
            <a:r>
              <a:rPr lang="fr-FR" dirty="0" err="1" smtClean="0"/>
              <a:t>suoi</a:t>
            </a:r>
            <a:r>
              <a:rPr lang="fr-FR" dirty="0" smtClean="0"/>
              <a:t> </a:t>
            </a:r>
            <a:r>
              <a:rPr lang="fr-FR" dirty="0" err="1" smtClean="0"/>
              <a:t>svantaggi</a:t>
            </a:r>
            <a:r>
              <a:rPr lang="fr-FR" dirty="0" smtClean="0"/>
              <a:t> sono simili al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b="1" dirty="0" smtClean="0"/>
              <a:t>Gold </a:t>
            </a:r>
            <a:r>
              <a:rPr lang="fr-FR" b="1" dirty="0" smtClean="0"/>
              <a:t>Exchange Standard</a:t>
            </a:r>
            <a:r>
              <a:rPr lang="fr-FR" dirty="0" smtClean="0"/>
              <a:t> (</a:t>
            </a:r>
            <a:r>
              <a:rPr lang="fr-FR" b="1" dirty="0" err="1" smtClean="0"/>
              <a:t>Bretton</a:t>
            </a:r>
            <a:r>
              <a:rPr lang="fr-FR" b="1" dirty="0" smtClean="0"/>
              <a:t> </a:t>
            </a:r>
            <a:r>
              <a:rPr lang="fr-FR" b="1" dirty="0" err="1" smtClean="0"/>
              <a:t>Woods</a:t>
            </a:r>
            <a:r>
              <a:rPr lang="fr-FR" dirty="0" smtClean="0"/>
              <a:t>) in </a:t>
            </a:r>
            <a:r>
              <a:rPr lang="fr-FR" dirty="0" err="1" smtClean="0"/>
              <a:t>vigore</a:t>
            </a:r>
            <a:r>
              <a:rPr lang="fr-FR" dirty="0" smtClean="0"/>
              <a:t> dalla fine </a:t>
            </a:r>
            <a:r>
              <a:rPr lang="fr-FR" dirty="0" err="1" smtClean="0"/>
              <a:t>della</a:t>
            </a:r>
            <a:r>
              <a:rPr lang="fr-FR" dirty="0" smtClean="0"/>
              <a:t> Seconda Guerra Mondiale </a:t>
            </a:r>
            <a:r>
              <a:rPr lang="fr-FR" dirty="0" err="1" smtClean="0"/>
              <a:t>fino</a:t>
            </a:r>
            <a:r>
              <a:rPr lang="fr-FR" dirty="0" smtClean="0"/>
              <a:t> al 1971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157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Ogni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definisce</a:t>
            </a:r>
            <a:r>
              <a:rPr lang="fr-FR" dirty="0" smtClean="0"/>
              <a:t> il </a:t>
            </a:r>
            <a:r>
              <a:rPr lang="fr-FR" dirty="0" err="1" smtClean="0"/>
              <a:t>contenuto</a:t>
            </a:r>
            <a:r>
              <a:rPr lang="fr-FR" dirty="0" smtClean="0"/>
              <a:t> </a:t>
            </a:r>
            <a:r>
              <a:rPr lang="fr-FR" dirty="0" err="1" smtClean="0"/>
              <a:t>aureo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propria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smtClean="0"/>
              <a:t>e si </a:t>
            </a:r>
            <a:r>
              <a:rPr lang="fr-FR" dirty="0" err="1" smtClean="0"/>
              <a:t>dispone</a:t>
            </a:r>
            <a:r>
              <a:rPr lang="fr-FR" dirty="0" smtClean="0"/>
              <a:t> ad </a:t>
            </a:r>
            <a:r>
              <a:rPr lang="fr-FR" dirty="0" err="1" smtClean="0"/>
              <a:t>acquistare</a:t>
            </a:r>
            <a:r>
              <a:rPr lang="fr-FR" dirty="0" smtClean="0"/>
              <a:t> o </a:t>
            </a:r>
            <a:r>
              <a:rPr lang="fr-FR" dirty="0" err="1" smtClean="0"/>
              <a:t>vendere</a:t>
            </a:r>
            <a:r>
              <a:rPr lang="fr-FR" dirty="0" smtClean="0"/>
              <a:t> </a:t>
            </a:r>
            <a:r>
              <a:rPr lang="fr-FR" dirty="0" err="1" smtClean="0"/>
              <a:t>qualunque</a:t>
            </a:r>
            <a:r>
              <a:rPr lang="fr-FR" dirty="0" smtClean="0"/>
              <a:t> </a:t>
            </a:r>
            <a:r>
              <a:rPr lang="fr-FR" dirty="0" err="1" smtClean="0"/>
              <a:t>ammontare</a:t>
            </a:r>
            <a:r>
              <a:rPr lang="fr-FR" dirty="0" smtClean="0"/>
              <a:t> </a:t>
            </a:r>
            <a:r>
              <a:rPr lang="fr-FR" dirty="0" smtClean="0"/>
              <a:t>di </a:t>
            </a:r>
            <a:r>
              <a:rPr lang="fr-FR" dirty="0" err="1" smtClean="0"/>
              <a:t>oro</a:t>
            </a:r>
            <a:r>
              <a:rPr lang="fr-FR" dirty="0" smtClean="0"/>
              <a:t> </a:t>
            </a:r>
            <a:r>
              <a:rPr lang="fr-FR" dirty="0" err="1" smtClean="0"/>
              <a:t>richiesto</a:t>
            </a:r>
            <a:r>
              <a:rPr lang="fr-FR" dirty="0" smtClean="0"/>
              <a:t> a quel </a:t>
            </a:r>
            <a:r>
              <a:rPr lang="fr-FR" dirty="0" err="1" smtClean="0"/>
              <a:t>prezzo</a:t>
            </a:r>
            <a:r>
              <a:rPr lang="fr-FR" dirty="0" smtClean="0"/>
              <a:t>. </a:t>
            </a:r>
            <a:r>
              <a:rPr lang="fr-FR" dirty="0" err="1" smtClean="0"/>
              <a:t>Allora</a:t>
            </a:r>
            <a:r>
              <a:rPr lang="fr-FR" dirty="0" smtClean="0"/>
              <a:t> anche i </a:t>
            </a:r>
            <a:r>
              <a:rPr lang="fr-FR" dirty="0" err="1" smtClean="0"/>
              <a:t>tassi</a:t>
            </a:r>
            <a:r>
              <a:rPr lang="fr-FR" dirty="0" smtClean="0"/>
              <a:t> </a:t>
            </a:r>
            <a:r>
              <a:rPr lang="fr-FR" dirty="0" smtClean="0"/>
              <a:t>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smtClean="0"/>
              <a:t>sono </a:t>
            </a:r>
            <a:r>
              <a:rPr lang="fr-FR" dirty="0" err="1" smtClean="0"/>
              <a:t>fissati</a:t>
            </a:r>
            <a:r>
              <a:rPr lang="fr-FR" dirty="0" smtClean="0"/>
              <a:t>. </a:t>
            </a:r>
            <a:r>
              <a:rPr lang="fr-FR" dirty="0" err="1" smtClean="0"/>
              <a:t>Vediamo</a:t>
            </a:r>
            <a:r>
              <a:rPr lang="fr-FR" dirty="0" smtClean="0"/>
              <a:t> perché</a:t>
            </a:r>
            <a:endParaRPr lang="fr-FR" dirty="0" smtClean="0"/>
          </a:p>
          <a:p>
            <a:pPr algn="just"/>
            <a:r>
              <a:rPr lang="fr-FR" dirty="0" smtClean="0"/>
              <a:t>Se  1£=113.0016 </a:t>
            </a:r>
            <a:r>
              <a:rPr lang="fr-FR" dirty="0" err="1" smtClean="0"/>
              <a:t>grammi</a:t>
            </a:r>
            <a:r>
              <a:rPr lang="fr-FR" dirty="0" smtClean="0"/>
              <a:t> d’</a:t>
            </a:r>
            <a:r>
              <a:rPr lang="fr-FR" dirty="0" err="1" smtClean="0"/>
              <a:t>oro</a:t>
            </a:r>
            <a:r>
              <a:rPr lang="fr-FR" dirty="0" smtClean="0"/>
              <a:t> e 1$=23.22 </a:t>
            </a:r>
            <a:r>
              <a:rPr lang="fr-FR" dirty="0" err="1" smtClean="0"/>
              <a:t>grammi</a:t>
            </a:r>
            <a:r>
              <a:rPr lang="fr-FR" dirty="0" smtClean="0"/>
              <a:t> d’</a:t>
            </a:r>
            <a:r>
              <a:rPr lang="fr-FR" dirty="0" err="1" smtClean="0"/>
              <a:t>oro</a:t>
            </a:r>
            <a:r>
              <a:rPr lang="fr-FR" dirty="0" smtClean="0"/>
              <a:t> </a:t>
            </a:r>
            <a:r>
              <a:rPr lang="fr-FR" dirty="0" err="1" smtClean="0"/>
              <a:t>allora</a:t>
            </a:r>
            <a:r>
              <a:rPr lang="fr-FR" dirty="0" smtClean="0"/>
              <a:t> il </a:t>
            </a:r>
            <a:r>
              <a:rPr lang="fr-FR" dirty="0" err="1" smtClean="0"/>
              <a:t>il</a:t>
            </a:r>
            <a:r>
              <a:rPr lang="fr-FR" dirty="0" smtClean="0"/>
              <a:t> </a:t>
            </a:r>
            <a:r>
              <a:rPr lang="fr-FR" dirty="0" err="1" smtClean="0"/>
              <a:t>prezzo</a:t>
            </a:r>
            <a:r>
              <a:rPr lang="fr-FR" dirty="0" smtClean="0"/>
              <a:t> in </a:t>
            </a:r>
            <a:r>
              <a:rPr lang="fr-FR" dirty="0" err="1" smtClean="0"/>
              <a:t>dollari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sterlina</a:t>
            </a:r>
            <a:r>
              <a:rPr lang="fr-FR" dirty="0" smtClean="0"/>
              <a:t> è 113.0016/23.22=4.87. Se </a:t>
            </a:r>
            <a:r>
              <a:rPr lang="fr-FR" dirty="0" smtClean="0"/>
              <a:t>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fosse </a:t>
            </a:r>
            <a:r>
              <a:rPr lang="fr-FR" dirty="0" smtClean="0"/>
              <a:t>1,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sarebbe</a:t>
            </a:r>
            <a:r>
              <a:rPr lang="fr-FR" dirty="0" smtClean="0"/>
              <a:t> </a:t>
            </a:r>
            <a:r>
              <a:rPr lang="fr-FR" dirty="0" err="1" smtClean="0"/>
              <a:t>possibile</a:t>
            </a:r>
            <a:r>
              <a:rPr lang="fr-FR" dirty="0" smtClean="0"/>
              <a:t> </a:t>
            </a:r>
            <a:r>
              <a:rPr lang="fr-FR" dirty="0" err="1" smtClean="0"/>
              <a:t>vendere</a:t>
            </a:r>
            <a:r>
              <a:rPr lang="fr-FR" dirty="0" smtClean="0"/>
              <a:t> 23.22 </a:t>
            </a:r>
            <a:r>
              <a:rPr lang="fr-FR" dirty="0" err="1" smtClean="0"/>
              <a:t>grammi</a:t>
            </a:r>
            <a:r>
              <a:rPr lang="fr-FR" dirty="0" smtClean="0"/>
              <a:t> d’</a:t>
            </a:r>
            <a:r>
              <a:rPr lang="fr-FR" dirty="0" err="1" smtClean="0"/>
              <a:t>oro</a:t>
            </a:r>
            <a:r>
              <a:rPr lang="fr-FR" dirty="0" smtClean="0"/>
              <a:t> in USA e </a:t>
            </a:r>
            <a:r>
              <a:rPr lang="fr-FR" dirty="0" err="1" smtClean="0"/>
              <a:t>ottenere</a:t>
            </a:r>
            <a:r>
              <a:rPr lang="fr-FR" dirty="0" smtClean="0"/>
              <a:t> 1 </a:t>
            </a:r>
            <a:r>
              <a:rPr lang="fr-FR" dirty="0" err="1" smtClean="0"/>
              <a:t>dollaro</a:t>
            </a:r>
            <a:r>
              <a:rPr lang="fr-FR" dirty="0" smtClean="0"/>
              <a:t>, </a:t>
            </a:r>
            <a:r>
              <a:rPr lang="fr-FR" dirty="0" err="1" smtClean="0"/>
              <a:t>comprare</a:t>
            </a:r>
            <a:r>
              <a:rPr lang="fr-FR" dirty="0" smtClean="0"/>
              <a:t> 1 </a:t>
            </a:r>
            <a:r>
              <a:rPr lang="fr-FR" dirty="0" err="1" smtClean="0"/>
              <a:t>sterlina</a:t>
            </a:r>
            <a:r>
              <a:rPr lang="fr-FR" dirty="0" smtClean="0"/>
              <a:t> e </a:t>
            </a:r>
            <a:r>
              <a:rPr lang="fr-FR" dirty="0" err="1" smtClean="0"/>
              <a:t>ottenere</a:t>
            </a:r>
            <a:r>
              <a:rPr lang="fr-FR" dirty="0" smtClean="0"/>
              <a:t> 113.0016 </a:t>
            </a:r>
            <a:r>
              <a:rPr lang="fr-FR" dirty="0" err="1" smtClean="0"/>
              <a:t>grammi</a:t>
            </a:r>
            <a:r>
              <a:rPr lang="fr-FR" dirty="0" smtClean="0"/>
              <a:t> d’</a:t>
            </a:r>
            <a:r>
              <a:rPr lang="fr-FR" dirty="0" err="1" smtClean="0"/>
              <a:t>oro</a:t>
            </a:r>
            <a:r>
              <a:rPr lang="fr-FR" dirty="0" smtClean="0"/>
              <a:t> in UK con </a:t>
            </a:r>
            <a:r>
              <a:rPr lang="fr-FR" dirty="0" err="1" smtClean="0"/>
              <a:t>cui</a:t>
            </a:r>
            <a:r>
              <a:rPr lang="fr-FR" dirty="0" smtClean="0"/>
              <a:t> </a:t>
            </a:r>
            <a:r>
              <a:rPr lang="fr-FR" dirty="0" err="1" smtClean="0"/>
              <a:t>comprare</a:t>
            </a:r>
            <a:r>
              <a:rPr lang="fr-FR" dirty="0" smtClean="0"/>
              <a:t> </a:t>
            </a:r>
            <a:r>
              <a:rPr lang="fr-FR" dirty="0" smtClean="0"/>
              <a:t>in USA 4.87 </a:t>
            </a:r>
            <a:r>
              <a:rPr lang="fr-FR" dirty="0" err="1" smtClean="0"/>
              <a:t>dollari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739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 smtClean="0"/>
              <a:t>Nessuno</a:t>
            </a:r>
            <a:r>
              <a:rPr lang="fr-FR" dirty="0" smtClean="0"/>
              <a:t> </a:t>
            </a:r>
            <a:r>
              <a:rPr lang="fr-FR" dirty="0" err="1" smtClean="0"/>
              <a:t>accetta</a:t>
            </a:r>
            <a:r>
              <a:rPr lang="fr-FR" dirty="0" smtClean="0"/>
              <a:t> di </a:t>
            </a:r>
            <a:r>
              <a:rPr lang="fr-FR" dirty="0" err="1" smtClean="0"/>
              <a:t>pagare</a:t>
            </a:r>
            <a:r>
              <a:rPr lang="fr-FR" dirty="0" smtClean="0"/>
              <a:t> più di $4.87 per 1£ perché </a:t>
            </a:r>
            <a:r>
              <a:rPr lang="fr-FR" dirty="0" smtClean="0"/>
              <a:t>si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comprare</a:t>
            </a:r>
            <a:r>
              <a:rPr lang="fr-FR" dirty="0" smtClean="0"/>
              <a:t> </a:t>
            </a:r>
            <a:r>
              <a:rPr lang="fr-FR" dirty="0" err="1" smtClean="0"/>
              <a:t>oro</a:t>
            </a:r>
            <a:r>
              <a:rPr lang="fr-FR" dirty="0" smtClean="0"/>
              <a:t> </a:t>
            </a:r>
            <a:r>
              <a:rPr lang="fr-FR" dirty="0" smtClean="0"/>
              <a:t>(23.22x4.87 </a:t>
            </a:r>
            <a:r>
              <a:rPr lang="fr-FR" dirty="0" err="1"/>
              <a:t>grammi</a:t>
            </a:r>
            <a:r>
              <a:rPr lang="fr-FR" dirty="0"/>
              <a:t> </a:t>
            </a:r>
            <a:r>
              <a:rPr lang="fr-FR" dirty="0" smtClean="0"/>
              <a:t>d’</a:t>
            </a:r>
            <a:r>
              <a:rPr lang="fr-FR" dirty="0" err="1" smtClean="0"/>
              <a:t>oro</a:t>
            </a:r>
            <a:r>
              <a:rPr lang="fr-FR" dirty="0" smtClean="0"/>
              <a:t> per 4.87$) dal </a:t>
            </a:r>
            <a:r>
              <a:rPr lang="fr-FR" dirty="0" err="1" smtClean="0"/>
              <a:t>Tesoro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USA, </a:t>
            </a:r>
            <a:r>
              <a:rPr lang="fr-FR" dirty="0" err="1" smtClean="0"/>
              <a:t>trasportarlo</a:t>
            </a:r>
            <a:r>
              <a:rPr lang="fr-FR" dirty="0" smtClean="0"/>
              <a:t> a </a:t>
            </a:r>
            <a:r>
              <a:rPr lang="fr-FR" dirty="0" err="1" smtClean="0"/>
              <a:t>Londra</a:t>
            </a:r>
            <a:r>
              <a:rPr lang="fr-FR" dirty="0" smtClean="0"/>
              <a:t> e </a:t>
            </a:r>
            <a:r>
              <a:rPr lang="fr-FR" dirty="0" err="1" smtClean="0"/>
              <a:t>venderlo</a:t>
            </a:r>
            <a:r>
              <a:rPr lang="fr-FR" dirty="0" smtClean="0"/>
              <a:t> per 1£. </a:t>
            </a:r>
          </a:p>
          <a:p>
            <a:pPr algn="just"/>
            <a:r>
              <a:rPr lang="fr-FR" dirty="0" err="1" smtClean="0"/>
              <a:t>Nessuno</a:t>
            </a:r>
            <a:r>
              <a:rPr lang="fr-FR" dirty="0" smtClean="0"/>
              <a:t> </a:t>
            </a:r>
            <a:r>
              <a:rPr lang="fr-FR" dirty="0" err="1" smtClean="0"/>
              <a:t>accetta</a:t>
            </a:r>
            <a:r>
              <a:rPr lang="fr-FR" dirty="0" smtClean="0"/>
              <a:t> di </a:t>
            </a:r>
            <a:r>
              <a:rPr lang="fr-FR" dirty="0" err="1" smtClean="0"/>
              <a:t>ricevere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di $4.87 per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sterlina</a:t>
            </a:r>
            <a:r>
              <a:rPr lang="fr-FR" dirty="0" smtClean="0"/>
              <a:t> </a:t>
            </a:r>
            <a:r>
              <a:rPr lang="fr-FR" dirty="0" err="1" smtClean="0"/>
              <a:t>convertita</a:t>
            </a:r>
            <a:r>
              <a:rPr lang="fr-FR" dirty="0" smtClean="0"/>
              <a:t> in </a:t>
            </a:r>
            <a:r>
              <a:rPr lang="fr-FR" dirty="0" err="1" smtClean="0"/>
              <a:t>dollari</a:t>
            </a:r>
            <a:r>
              <a:rPr lang="fr-FR" dirty="0" smtClean="0"/>
              <a:t> perché </a:t>
            </a:r>
            <a:r>
              <a:rPr lang="fr-FR" dirty="0" err="1" smtClean="0"/>
              <a:t>può</a:t>
            </a:r>
            <a:r>
              <a:rPr lang="fr-FR" dirty="0" smtClean="0"/>
              <a:t> </a:t>
            </a:r>
            <a:r>
              <a:rPr lang="fr-FR" dirty="0" err="1" smtClean="0"/>
              <a:t>acquistare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di </a:t>
            </a:r>
            <a:r>
              <a:rPr lang="fr-FR" dirty="0" err="1" smtClean="0"/>
              <a:t>Londra</a:t>
            </a:r>
            <a:r>
              <a:rPr lang="fr-FR" dirty="0" smtClean="0"/>
              <a:t> il </a:t>
            </a:r>
            <a:r>
              <a:rPr lang="fr-FR" dirty="0" err="1" smtClean="0"/>
              <a:t>controvalore</a:t>
            </a:r>
            <a:r>
              <a:rPr lang="fr-FR" dirty="0" smtClean="0"/>
              <a:t> in </a:t>
            </a:r>
            <a:r>
              <a:rPr lang="fr-FR" dirty="0" err="1" smtClean="0"/>
              <a:t>oro</a:t>
            </a:r>
            <a:r>
              <a:rPr lang="fr-FR" dirty="0" smtClean="0"/>
              <a:t> di £</a:t>
            </a:r>
            <a:r>
              <a:rPr lang="fr-FR" dirty="0" smtClean="0"/>
              <a:t>1 (</a:t>
            </a:r>
            <a:r>
              <a:rPr lang="fr-FR" dirty="0" err="1" smtClean="0"/>
              <a:t>ossia</a:t>
            </a:r>
            <a:r>
              <a:rPr lang="fr-FR" dirty="0"/>
              <a:t> 113.0016 </a:t>
            </a:r>
            <a:r>
              <a:rPr lang="fr-FR" dirty="0" err="1"/>
              <a:t>grammi</a:t>
            </a:r>
            <a:r>
              <a:rPr lang="fr-FR" dirty="0"/>
              <a:t> </a:t>
            </a:r>
            <a:r>
              <a:rPr lang="fr-FR" dirty="0" smtClean="0"/>
              <a:t>d’</a:t>
            </a:r>
            <a:r>
              <a:rPr lang="fr-FR" dirty="0" err="1" smtClean="0"/>
              <a:t>oro</a:t>
            </a:r>
            <a:r>
              <a:rPr lang="fr-FR" dirty="0" smtClean="0"/>
              <a:t>) </a:t>
            </a:r>
            <a:r>
              <a:rPr lang="fr-FR" dirty="0" err="1" smtClean="0"/>
              <a:t>trasportarlo</a:t>
            </a:r>
            <a:r>
              <a:rPr lang="fr-FR" dirty="0" smtClean="0"/>
              <a:t> a New York e </a:t>
            </a:r>
            <a:r>
              <a:rPr lang="fr-FR" dirty="0" err="1" smtClean="0"/>
              <a:t>scambiarlo</a:t>
            </a:r>
            <a:r>
              <a:rPr lang="fr-FR" dirty="0" smtClean="0"/>
              <a:t> con $4.87</a:t>
            </a:r>
          </a:p>
          <a:p>
            <a:pPr algn="just"/>
            <a:r>
              <a:rPr lang="fr-FR" dirty="0" err="1" smtClean="0"/>
              <a:t>Ovviamente</a:t>
            </a:r>
            <a:r>
              <a:rPr lang="fr-FR" dirty="0" smtClean="0"/>
              <a:t> </a:t>
            </a:r>
            <a:r>
              <a:rPr lang="fr-FR" dirty="0" err="1" smtClean="0"/>
              <a:t>vanno</a:t>
            </a:r>
            <a:r>
              <a:rPr lang="fr-FR" dirty="0" smtClean="0"/>
              <a:t> </a:t>
            </a:r>
            <a:r>
              <a:rPr lang="fr-FR" dirty="0" err="1" smtClean="0"/>
              <a:t>presi</a:t>
            </a:r>
            <a:r>
              <a:rPr lang="fr-FR" dirty="0" smtClean="0"/>
              <a:t> in </a:t>
            </a:r>
            <a:r>
              <a:rPr lang="fr-FR" dirty="0" err="1" smtClean="0"/>
              <a:t>conto</a:t>
            </a:r>
            <a:r>
              <a:rPr lang="fr-FR" dirty="0" smtClean="0"/>
              <a:t> i </a:t>
            </a:r>
            <a:r>
              <a:rPr lang="fr-FR" dirty="0" err="1" smtClean="0"/>
              <a:t>costi</a:t>
            </a:r>
            <a:r>
              <a:rPr lang="fr-FR" dirty="0" smtClean="0"/>
              <a:t> di </a:t>
            </a:r>
            <a:r>
              <a:rPr lang="fr-FR" dirty="0" err="1" smtClean="0"/>
              <a:t>trasporto</a:t>
            </a:r>
            <a:r>
              <a:rPr lang="fr-FR" dirty="0" smtClean="0"/>
              <a:t> </a:t>
            </a:r>
            <a:r>
              <a:rPr lang="fr-FR" dirty="0" err="1" smtClean="0"/>
              <a:t>dell’oro</a:t>
            </a:r>
            <a:r>
              <a:rPr lang="fr-FR" dirty="0" smtClean="0"/>
              <a:t> (ad </a:t>
            </a:r>
            <a:r>
              <a:rPr lang="fr-FR" dirty="0" err="1" smtClean="0"/>
              <a:t>esempio</a:t>
            </a:r>
            <a:r>
              <a:rPr lang="fr-FR" dirty="0" smtClean="0"/>
              <a:t> 3%). </a:t>
            </a:r>
            <a:r>
              <a:rPr lang="fr-FR" b="1" dirty="0" err="1" smtClean="0"/>
              <a:t>Punto</a:t>
            </a:r>
            <a:r>
              <a:rPr lang="fr-FR" b="1" dirty="0" smtClean="0"/>
              <a:t> </a:t>
            </a:r>
            <a:r>
              <a:rPr lang="fr-FR" b="1" dirty="0" err="1" smtClean="0"/>
              <a:t>dell’oro</a:t>
            </a:r>
            <a:r>
              <a:rPr lang="fr-FR" b="1" dirty="0" smtClean="0"/>
              <a:t>  </a:t>
            </a:r>
            <a:r>
              <a:rPr lang="fr-FR" b="1" dirty="0" err="1" smtClean="0"/>
              <a:t>all’esportazione</a:t>
            </a:r>
            <a:r>
              <a:rPr lang="fr-FR" dirty="0" smtClean="0"/>
              <a:t> e </a:t>
            </a:r>
            <a:r>
              <a:rPr lang="fr-FR" b="1" dirty="0" err="1" smtClean="0"/>
              <a:t>punto</a:t>
            </a:r>
            <a:r>
              <a:rPr lang="fr-FR" b="1" dirty="0" smtClean="0"/>
              <a:t> </a:t>
            </a:r>
            <a:r>
              <a:rPr lang="fr-FR" b="1" dirty="0" err="1" smtClean="0"/>
              <a:t>dell’oro</a:t>
            </a:r>
            <a:r>
              <a:rPr lang="fr-FR" b="1" dirty="0" smtClean="0"/>
              <a:t> </a:t>
            </a:r>
            <a:r>
              <a:rPr lang="fr-FR" b="1" dirty="0" err="1" smtClean="0"/>
              <a:t>all’importazione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759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tra</a:t>
            </a:r>
            <a:r>
              <a:rPr lang="fr-FR" dirty="0" smtClean="0"/>
              <a:t> il </a:t>
            </a:r>
            <a:r>
              <a:rPr lang="fr-FR" dirty="0" err="1" smtClean="0"/>
              <a:t>dollaro</a:t>
            </a:r>
            <a:r>
              <a:rPr lang="fr-FR" dirty="0" smtClean="0"/>
              <a:t> e la </a:t>
            </a:r>
            <a:r>
              <a:rPr lang="fr-FR" dirty="0" err="1" smtClean="0"/>
              <a:t>sterlina</a:t>
            </a:r>
            <a:r>
              <a:rPr lang="fr-FR" dirty="0" smtClean="0"/>
              <a:t> </a:t>
            </a:r>
            <a:r>
              <a:rPr lang="fr-FR" dirty="0" err="1" smtClean="0"/>
              <a:t>veniva</a:t>
            </a:r>
            <a:r>
              <a:rPr lang="fr-FR" dirty="0" smtClean="0"/>
              <a:t> </a:t>
            </a:r>
            <a:r>
              <a:rPr lang="fr-FR" dirty="0" err="1" smtClean="0"/>
              <a:t>determinato</a:t>
            </a:r>
            <a:r>
              <a:rPr lang="fr-FR" dirty="0" smtClean="0"/>
              <a:t> in </a:t>
            </a:r>
            <a:r>
              <a:rPr lang="fr-FR" dirty="0" err="1" smtClean="0"/>
              <a:t>corrispondenza</a:t>
            </a:r>
            <a:r>
              <a:rPr lang="fr-FR" dirty="0" smtClean="0"/>
              <a:t> </a:t>
            </a:r>
            <a:r>
              <a:rPr lang="fr-FR" dirty="0" err="1" smtClean="0"/>
              <a:t>dell’intersezione</a:t>
            </a:r>
            <a:r>
              <a:rPr lang="fr-FR" dirty="0" smtClean="0"/>
              <a:t> </a:t>
            </a:r>
            <a:r>
              <a:rPr lang="fr-FR" dirty="0" err="1" smtClean="0"/>
              <a:t>tra</a:t>
            </a:r>
            <a:r>
              <a:rPr lang="fr-FR" dirty="0" smtClean="0"/>
              <a:t> le </a:t>
            </a:r>
            <a:r>
              <a:rPr lang="fr-FR" dirty="0" err="1" smtClean="0"/>
              <a:t>curve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 e 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sterline</a:t>
            </a:r>
            <a:r>
              <a:rPr lang="fr-FR" dirty="0" smtClean="0"/>
              <a:t> da parte </a:t>
            </a:r>
            <a:r>
              <a:rPr lang="fr-FR" dirty="0" err="1" smtClean="0"/>
              <a:t>degli</a:t>
            </a:r>
            <a:r>
              <a:rPr lang="fr-FR" dirty="0" smtClean="0"/>
              <a:t> USA in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posizione</a:t>
            </a:r>
            <a:r>
              <a:rPr lang="fr-FR" dirty="0" smtClean="0"/>
              <a:t> </a:t>
            </a:r>
            <a:r>
              <a:rPr lang="fr-FR" dirty="0" err="1" smtClean="0"/>
              <a:t>intermedia</a:t>
            </a:r>
            <a:r>
              <a:rPr lang="fr-FR" dirty="0" smtClean="0"/>
              <a:t> fra i </a:t>
            </a:r>
            <a:r>
              <a:rPr lang="fr-FR" dirty="0" err="1" smtClean="0"/>
              <a:t>punti</a:t>
            </a:r>
            <a:r>
              <a:rPr lang="fr-FR" dirty="0" smtClean="0"/>
              <a:t> </a:t>
            </a:r>
            <a:r>
              <a:rPr lang="fr-FR" dirty="0" err="1" smtClean="0"/>
              <a:t>dell’oro</a:t>
            </a:r>
            <a:endParaRPr lang="fr-FR" dirty="0" smtClean="0"/>
          </a:p>
          <a:p>
            <a:pPr algn="just"/>
            <a:r>
              <a:rPr lang="fr-FR" dirty="0" err="1" smtClean="0"/>
              <a:t>Eventuali</a:t>
            </a:r>
            <a:r>
              <a:rPr lang="fr-FR" dirty="0" smtClean="0"/>
              <a:t> </a:t>
            </a:r>
            <a:r>
              <a:rPr lang="fr-FR" dirty="0" err="1" smtClean="0"/>
              <a:t>scostamenti</a:t>
            </a:r>
            <a:r>
              <a:rPr lang="fr-FR" dirty="0" smtClean="0"/>
              <a:t> al di </a:t>
            </a:r>
            <a:r>
              <a:rPr lang="fr-FR" dirty="0" err="1" smtClean="0"/>
              <a:t>fuori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punto</a:t>
            </a:r>
            <a:r>
              <a:rPr lang="fr-FR" dirty="0" smtClean="0"/>
              <a:t> </a:t>
            </a:r>
            <a:r>
              <a:rPr lang="fr-FR" dirty="0" err="1" smtClean="0"/>
              <a:t>dell’oro</a:t>
            </a:r>
            <a:r>
              <a:rPr lang="fr-FR" dirty="0" smtClean="0"/>
              <a:t> </a:t>
            </a:r>
            <a:r>
              <a:rPr lang="fr-FR" dirty="0" err="1" smtClean="0"/>
              <a:t>venivano</a:t>
            </a:r>
            <a:r>
              <a:rPr lang="fr-FR" dirty="0" smtClean="0"/>
              <a:t> </a:t>
            </a:r>
            <a:r>
              <a:rPr lang="fr-FR" dirty="0" err="1" smtClean="0"/>
              <a:t>contrastati</a:t>
            </a:r>
            <a:r>
              <a:rPr lang="fr-FR" dirty="0" smtClean="0"/>
              <a:t> da </a:t>
            </a:r>
            <a:r>
              <a:rPr lang="fr-FR" dirty="0" err="1" smtClean="0"/>
              <a:t>acquisti</a:t>
            </a:r>
            <a:r>
              <a:rPr lang="fr-FR" dirty="0" smtClean="0"/>
              <a:t> o </a:t>
            </a:r>
            <a:r>
              <a:rPr lang="fr-FR" dirty="0" err="1" smtClean="0"/>
              <a:t>vendite</a:t>
            </a:r>
            <a:r>
              <a:rPr lang="fr-FR" dirty="0" smtClean="0"/>
              <a:t> di </a:t>
            </a:r>
            <a:r>
              <a:rPr lang="fr-FR" dirty="0" err="1" smtClean="0"/>
              <a:t>oro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USA. </a:t>
            </a:r>
            <a:r>
              <a:rPr lang="fr-FR" dirty="0" err="1" smtClean="0"/>
              <a:t>Questi</a:t>
            </a:r>
            <a:r>
              <a:rPr lang="fr-FR" dirty="0" smtClean="0"/>
              <a:t> </a:t>
            </a:r>
            <a:r>
              <a:rPr lang="fr-FR" dirty="0" err="1" smtClean="0"/>
              <a:t>deflussi</a:t>
            </a:r>
            <a:r>
              <a:rPr lang="fr-FR" dirty="0" smtClean="0"/>
              <a:t> di </a:t>
            </a:r>
            <a:r>
              <a:rPr lang="fr-FR" dirty="0" err="1" smtClean="0"/>
              <a:t>oro</a:t>
            </a:r>
            <a:r>
              <a:rPr lang="fr-FR" dirty="0" smtClean="0"/>
              <a:t> </a:t>
            </a:r>
            <a:r>
              <a:rPr lang="fr-FR" dirty="0" err="1" smtClean="0"/>
              <a:t>rappresentavano</a:t>
            </a:r>
            <a:r>
              <a:rPr lang="fr-FR" dirty="0" smtClean="0"/>
              <a:t> la </a:t>
            </a:r>
            <a:r>
              <a:rPr lang="fr-FR" dirty="0" err="1" smtClean="0"/>
              <a:t>misura</a:t>
            </a:r>
            <a:r>
              <a:rPr lang="fr-FR" dirty="0" smtClean="0"/>
              <a:t> </a:t>
            </a:r>
            <a:r>
              <a:rPr lang="fr-FR" dirty="0" err="1" smtClean="0"/>
              <a:t>dell’entità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americana</a:t>
            </a:r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riserve</a:t>
            </a:r>
            <a:r>
              <a:rPr lang="fr-FR" dirty="0" smtClean="0"/>
              <a:t> </a:t>
            </a:r>
            <a:r>
              <a:rPr lang="fr-FR" dirty="0" err="1" smtClean="0"/>
              <a:t>auree</a:t>
            </a:r>
            <a:r>
              <a:rPr lang="fr-FR" dirty="0" smtClean="0"/>
              <a:t> sono </a:t>
            </a:r>
            <a:r>
              <a:rPr lang="fr-FR" dirty="0" err="1" smtClean="0"/>
              <a:t>limitate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i </a:t>
            </a:r>
            <a:r>
              <a:rPr lang="fr-FR" dirty="0" err="1" smtClean="0"/>
              <a:t>disavanzi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corretti</a:t>
            </a:r>
            <a:r>
              <a:rPr lang="fr-FR" dirty="0" smtClean="0"/>
              <a:t> </a:t>
            </a:r>
            <a:r>
              <a:rPr lang="fr-FR" dirty="0" err="1" smtClean="0"/>
              <a:t>immediatamente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425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b="1" dirty="0" smtClean="0"/>
              <a:t>Il </a:t>
            </a:r>
            <a:r>
              <a:rPr lang="fr-FR" b="1" dirty="0" err="1" smtClean="0"/>
              <a:t>meccanismo</a:t>
            </a:r>
            <a:r>
              <a:rPr lang="fr-FR" b="1" dirty="0" smtClean="0"/>
              <a:t> </a:t>
            </a:r>
            <a:r>
              <a:rPr lang="fr-FR" b="1" dirty="0" err="1" smtClean="0"/>
              <a:t>price</a:t>
            </a:r>
            <a:r>
              <a:rPr lang="fr-FR" b="1" dirty="0" smtClean="0"/>
              <a:t>-</a:t>
            </a:r>
            <a:r>
              <a:rPr lang="fr-FR" b="1" dirty="0" err="1" smtClean="0"/>
              <a:t>specie</a:t>
            </a:r>
            <a:r>
              <a:rPr lang="fr-FR" b="1" dirty="0" smtClean="0"/>
              <a:t>-flow (</a:t>
            </a:r>
            <a:r>
              <a:rPr lang="fr-FR" b="1" dirty="0" err="1" smtClean="0"/>
              <a:t>variazioni</a:t>
            </a:r>
            <a:r>
              <a:rPr lang="fr-FR" b="1" dirty="0" smtClean="0"/>
              <a:t> </a:t>
            </a:r>
            <a:r>
              <a:rPr lang="fr-FR" b="1" dirty="0" smtClean="0"/>
              <a:t>dei </a:t>
            </a:r>
            <a:r>
              <a:rPr lang="fr-FR" b="1" dirty="0" err="1" smtClean="0"/>
              <a:t>prezzi</a:t>
            </a:r>
            <a:r>
              <a:rPr lang="fr-FR" b="1" dirty="0" smtClean="0"/>
              <a:t> </a:t>
            </a:r>
            <a:r>
              <a:rPr lang="fr-FR" b="1" dirty="0" err="1" smtClean="0"/>
              <a:t>basate</a:t>
            </a:r>
            <a:r>
              <a:rPr lang="fr-FR" b="1" dirty="0" smtClean="0"/>
              <a:t> sui </a:t>
            </a:r>
            <a:r>
              <a:rPr lang="fr-FR" b="1" dirty="0" err="1" smtClean="0"/>
              <a:t>flussi</a:t>
            </a:r>
            <a:r>
              <a:rPr lang="fr-FR" b="1" dirty="0" smtClean="0"/>
              <a:t> </a:t>
            </a:r>
            <a:r>
              <a:rPr lang="fr-FR" b="1" dirty="0" err="1" smtClean="0"/>
              <a:t>dell’oro</a:t>
            </a:r>
            <a:r>
              <a:rPr lang="fr-FR" b="1" dirty="0" smtClean="0"/>
              <a:t>)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ogni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la </a:t>
            </a:r>
            <a:r>
              <a:rPr lang="fr-FR" dirty="0" err="1" smtClean="0"/>
              <a:t>quantità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 M in </a:t>
            </a:r>
            <a:r>
              <a:rPr lang="fr-FR" dirty="0" err="1" smtClean="0"/>
              <a:t>circolazione</a:t>
            </a:r>
            <a:r>
              <a:rPr lang="fr-FR" dirty="0" smtClean="0"/>
              <a:t> è data </a:t>
            </a:r>
            <a:r>
              <a:rPr lang="fr-FR" dirty="0" err="1" smtClean="0"/>
              <a:t>dall’oro</a:t>
            </a:r>
            <a:r>
              <a:rPr lang="fr-FR" dirty="0" smtClean="0"/>
              <a:t> o dalla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cartacea</a:t>
            </a:r>
            <a:r>
              <a:rPr lang="fr-FR" dirty="0" smtClean="0"/>
              <a:t> </a:t>
            </a:r>
            <a:r>
              <a:rPr lang="fr-FR" dirty="0" err="1" smtClean="0"/>
              <a:t>convertibile</a:t>
            </a:r>
            <a:r>
              <a:rPr lang="fr-FR" dirty="0" smtClean="0"/>
              <a:t> in </a:t>
            </a:r>
            <a:r>
              <a:rPr lang="fr-FR" dirty="0" err="1" smtClean="0"/>
              <a:t>oro</a:t>
            </a:r>
            <a:endParaRPr lang="fr-FR" dirty="0" smtClean="0"/>
          </a:p>
          <a:p>
            <a:pPr algn="just"/>
            <a:r>
              <a:rPr lang="fr-FR" dirty="0" smtClean="0"/>
              <a:t>Dalla </a:t>
            </a:r>
            <a:r>
              <a:rPr lang="fr-FR" dirty="0" err="1" smtClean="0"/>
              <a:t>teoria</a:t>
            </a:r>
            <a:r>
              <a:rPr lang="fr-FR" dirty="0" smtClean="0"/>
              <a:t> </a:t>
            </a:r>
            <a:r>
              <a:rPr lang="fr-FR" dirty="0" err="1" smtClean="0"/>
              <a:t>quantitativa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abbiamo</a:t>
            </a:r>
            <a:endParaRPr lang="fr-FR" dirty="0" smtClean="0"/>
          </a:p>
          <a:p>
            <a:pPr algn="just"/>
            <a:r>
              <a:rPr lang="fr-FR" dirty="0" smtClean="0"/>
              <a:t>                                  MV=PQ</a:t>
            </a:r>
          </a:p>
          <a:p>
            <a:pPr algn="just"/>
            <a:r>
              <a:rPr lang="fr-FR" dirty="0" err="1"/>
              <a:t>d</a:t>
            </a:r>
            <a:r>
              <a:rPr lang="fr-FR" dirty="0" err="1" smtClean="0"/>
              <a:t>ove</a:t>
            </a:r>
            <a:r>
              <a:rPr lang="fr-FR" dirty="0" smtClean="0"/>
              <a:t> V=</a:t>
            </a:r>
            <a:r>
              <a:rPr lang="fr-FR" dirty="0" err="1" smtClean="0"/>
              <a:t>velocità</a:t>
            </a:r>
            <a:r>
              <a:rPr lang="fr-FR" dirty="0" smtClean="0"/>
              <a:t> di </a:t>
            </a:r>
            <a:r>
              <a:rPr lang="fr-FR" dirty="0" err="1" smtClean="0"/>
              <a:t>circolazione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moneta</a:t>
            </a:r>
            <a:r>
              <a:rPr lang="fr-FR" dirty="0" smtClean="0"/>
              <a:t>, P=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, Q=</a:t>
            </a:r>
            <a:r>
              <a:rPr lang="fr-FR" dirty="0" err="1" smtClean="0"/>
              <a:t>produzione</a:t>
            </a:r>
            <a:r>
              <a:rPr lang="fr-FR" dirty="0" smtClean="0"/>
              <a:t>. </a:t>
            </a:r>
            <a:r>
              <a:rPr lang="fr-FR" dirty="0" err="1" smtClean="0"/>
              <a:t>Manipolando</a:t>
            </a:r>
            <a:r>
              <a:rPr lang="fr-FR" dirty="0" smtClean="0"/>
              <a:t>, </a:t>
            </a:r>
            <a:r>
              <a:rPr lang="fr-FR" dirty="0" err="1" smtClean="0"/>
              <a:t>abbiamo</a:t>
            </a:r>
            <a:r>
              <a:rPr lang="fr-FR" dirty="0" smtClean="0"/>
              <a:t>                      </a:t>
            </a:r>
            <a:endParaRPr lang="fr-FR" dirty="0" smtClean="0"/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            P=(MV)/Q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2548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negli</a:t>
            </a:r>
            <a:r>
              <a:rPr lang="fr-FR" dirty="0" smtClean="0"/>
              <a:t> USA vi è un </a:t>
            </a:r>
            <a:r>
              <a:rPr lang="fr-FR" dirty="0" err="1" smtClean="0"/>
              <a:t>deficit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vi è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fuga</a:t>
            </a:r>
            <a:r>
              <a:rPr lang="fr-FR" dirty="0" smtClean="0"/>
              <a:t> di </a:t>
            </a:r>
            <a:r>
              <a:rPr lang="fr-FR" dirty="0" err="1" smtClean="0"/>
              <a:t>oro</a:t>
            </a:r>
            <a:r>
              <a:rPr lang="fr-FR" dirty="0" smtClean="0"/>
              <a:t> in UK. </a:t>
            </a:r>
            <a:r>
              <a:rPr lang="fr-FR" dirty="0" err="1" smtClean="0"/>
              <a:t>Allora</a:t>
            </a:r>
            <a:r>
              <a:rPr lang="fr-FR" dirty="0" smtClean="0"/>
              <a:t> M </a:t>
            </a:r>
            <a:r>
              <a:rPr lang="fr-FR" dirty="0" err="1" smtClean="0"/>
              <a:t>diminuisce</a:t>
            </a:r>
            <a:r>
              <a:rPr lang="fr-FR" dirty="0" smtClean="0"/>
              <a:t> e P anche. </a:t>
            </a:r>
            <a:r>
              <a:rPr lang="fr-FR" dirty="0" err="1" smtClean="0"/>
              <a:t>Allora</a:t>
            </a:r>
            <a:r>
              <a:rPr lang="fr-FR" dirty="0" smtClean="0"/>
              <a:t> i </a:t>
            </a:r>
            <a:r>
              <a:rPr lang="fr-FR" dirty="0" err="1" smtClean="0"/>
              <a:t>beni</a:t>
            </a:r>
            <a:r>
              <a:rPr lang="fr-FR" dirty="0" smtClean="0"/>
              <a:t> USA </a:t>
            </a:r>
            <a:r>
              <a:rPr lang="fr-FR" dirty="0" err="1" smtClean="0"/>
              <a:t>diventano</a:t>
            </a:r>
            <a:r>
              <a:rPr lang="fr-FR" dirty="0" smtClean="0"/>
              <a:t> più </a:t>
            </a:r>
            <a:r>
              <a:rPr lang="fr-FR" dirty="0" err="1" smtClean="0"/>
              <a:t>competitivi</a:t>
            </a:r>
            <a:r>
              <a:rPr lang="fr-FR" dirty="0" smtClean="0"/>
              <a:t> e il </a:t>
            </a:r>
            <a:r>
              <a:rPr lang="fr-FR" dirty="0" err="1" smtClean="0"/>
              <a:t>saldo</a:t>
            </a:r>
            <a:r>
              <a:rPr lang="fr-FR" dirty="0" smtClean="0"/>
              <a:t> si </a:t>
            </a:r>
            <a:r>
              <a:rPr lang="fr-FR" dirty="0" err="1" smtClean="0"/>
              <a:t>aggiusta</a:t>
            </a:r>
            <a:endParaRPr lang="fr-FR" dirty="0" smtClean="0"/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negli</a:t>
            </a:r>
            <a:r>
              <a:rPr lang="fr-FR" dirty="0" smtClean="0"/>
              <a:t> USA vi è un surplus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, vi è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entrata</a:t>
            </a:r>
            <a:r>
              <a:rPr lang="fr-FR" dirty="0" smtClean="0"/>
              <a:t> di </a:t>
            </a:r>
            <a:r>
              <a:rPr lang="fr-FR" dirty="0" err="1" smtClean="0"/>
              <a:t>oro</a:t>
            </a:r>
            <a:r>
              <a:rPr lang="fr-FR" dirty="0" smtClean="0"/>
              <a:t> da UK. </a:t>
            </a:r>
            <a:r>
              <a:rPr lang="fr-FR" dirty="0" err="1" smtClean="0"/>
              <a:t>Allora</a:t>
            </a:r>
            <a:r>
              <a:rPr lang="fr-FR" dirty="0" smtClean="0"/>
              <a:t> M </a:t>
            </a:r>
            <a:r>
              <a:rPr lang="fr-FR" dirty="0" err="1" smtClean="0"/>
              <a:t>aumenta</a:t>
            </a:r>
            <a:r>
              <a:rPr lang="fr-FR" dirty="0" smtClean="0"/>
              <a:t> e P anche. </a:t>
            </a:r>
            <a:r>
              <a:rPr lang="fr-FR" dirty="0" err="1" smtClean="0"/>
              <a:t>Allora</a:t>
            </a:r>
            <a:r>
              <a:rPr lang="fr-FR" dirty="0" smtClean="0"/>
              <a:t> i </a:t>
            </a:r>
            <a:r>
              <a:rPr lang="fr-FR" dirty="0" err="1" smtClean="0"/>
              <a:t>beni</a:t>
            </a:r>
            <a:r>
              <a:rPr lang="fr-FR" dirty="0" smtClean="0"/>
              <a:t> USA </a:t>
            </a:r>
            <a:r>
              <a:rPr lang="fr-FR" dirty="0" err="1" smtClean="0"/>
              <a:t>diventano</a:t>
            </a:r>
            <a:r>
              <a:rPr lang="fr-FR" dirty="0" smtClean="0"/>
              <a:t> </a:t>
            </a:r>
            <a:r>
              <a:rPr lang="fr-FR" dirty="0" err="1" smtClean="0"/>
              <a:t>meno</a:t>
            </a:r>
            <a:r>
              <a:rPr lang="fr-FR" dirty="0" smtClean="0"/>
              <a:t> </a:t>
            </a:r>
            <a:r>
              <a:rPr lang="fr-FR" dirty="0" err="1" smtClean="0"/>
              <a:t>competitivi</a:t>
            </a:r>
            <a:r>
              <a:rPr lang="fr-FR" dirty="0" smtClean="0"/>
              <a:t> e il </a:t>
            </a:r>
            <a:r>
              <a:rPr lang="fr-FR" dirty="0" err="1" smtClean="0"/>
              <a:t>saldo</a:t>
            </a:r>
            <a:r>
              <a:rPr lang="fr-FR" dirty="0" smtClean="0"/>
              <a:t> si </a:t>
            </a:r>
            <a:r>
              <a:rPr lang="fr-FR" dirty="0" err="1" smtClean="0"/>
              <a:t>aggiusta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è </a:t>
            </a:r>
            <a:r>
              <a:rPr lang="fr-FR" dirty="0" err="1" smtClean="0"/>
              <a:t>fisso</a:t>
            </a:r>
            <a:r>
              <a:rPr lang="fr-FR" dirty="0" smtClean="0"/>
              <a:t>, l’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avviene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20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err="1" smtClean="0"/>
              <a:t>Meccanismo</a:t>
            </a:r>
            <a:r>
              <a:rPr lang="fr-FR" dirty="0" smtClean="0"/>
              <a:t> </a:t>
            </a:r>
            <a:r>
              <a:rPr lang="fr-FR" dirty="0" err="1" smtClean="0"/>
              <a:t>già</a:t>
            </a:r>
            <a:r>
              <a:rPr lang="fr-FR" dirty="0" smtClean="0"/>
              <a:t> </a:t>
            </a:r>
            <a:r>
              <a:rPr lang="fr-FR" dirty="0" err="1" smtClean="0"/>
              <a:t>descritto</a:t>
            </a:r>
            <a:r>
              <a:rPr lang="fr-FR" dirty="0" smtClean="0"/>
              <a:t> da David Hume </a:t>
            </a:r>
            <a:r>
              <a:rPr lang="fr-FR" dirty="0" err="1" smtClean="0"/>
              <a:t>nel</a:t>
            </a:r>
            <a:r>
              <a:rPr lang="fr-FR" dirty="0" smtClean="0"/>
              <a:t> 1752</a:t>
            </a:r>
          </a:p>
          <a:p>
            <a:pPr algn="just"/>
            <a:r>
              <a:rPr lang="fr-FR" dirty="0" smtClean="0"/>
              <a:t>I </a:t>
            </a:r>
            <a:r>
              <a:rPr lang="fr-FR" dirty="0" err="1" smtClean="0"/>
              <a:t>paesi</a:t>
            </a:r>
            <a:r>
              <a:rPr lang="fr-FR" dirty="0" smtClean="0"/>
              <a:t> non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utilizzare</a:t>
            </a:r>
            <a:r>
              <a:rPr lang="fr-FR" dirty="0" smtClean="0"/>
              <a:t> la </a:t>
            </a:r>
            <a:r>
              <a:rPr lang="fr-FR" dirty="0" err="1" smtClean="0"/>
              <a:t>politica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endParaRPr lang="fr-FR" dirty="0" smtClean="0"/>
          </a:p>
          <a:p>
            <a:pPr algn="just"/>
            <a:r>
              <a:rPr lang="fr-FR" b="1" dirty="0" err="1" smtClean="0"/>
              <a:t>Regole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gioco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Gold </a:t>
            </a:r>
            <a:r>
              <a:rPr lang="fr-FR" b="1" dirty="0" smtClean="0"/>
              <a:t>Standard</a:t>
            </a:r>
            <a:r>
              <a:rPr lang="fr-FR" dirty="0" smtClean="0"/>
              <a:t>: i </a:t>
            </a:r>
            <a:r>
              <a:rPr lang="fr-FR" dirty="0" err="1" smtClean="0"/>
              <a:t>paesi</a:t>
            </a:r>
            <a:r>
              <a:rPr lang="fr-FR" dirty="0" smtClean="0"/>
              <a:t> non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sterilizzare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</a:t>
            </a:r>
            <a:r>
              <a:rPr lang="fr-FR" dirty="0" err="1" smtClean="0"/>
              <a:t>prodotti</a:t>
            </a:r>
            <a:r>
              <a:rPr lang="fr-FR" dirty="0" smtClean="0"/>
              <a:t> da un </a:t>
            </a:r>
            <a:r>
              <a:rPr lang="fr-FR" dirty="0" err="1" smtClean="0"/>
              <a:t>avanzo</a:t>
            </a:r>
            <a:r>
              <a:rPr lang="fr-FR" dirty="0" smtClean="0"/>
              <a:t> o da un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smtClean="0"/>
              <a:t>Un </a:t>
            </a:r>
            <a:r>
              <a:rPr lang="fr-FR" dirty="0" err="1" smtClean="0"/>
              <a:t>paese</a:t>
            </a:r>
            <a:r>
              <a:rPr lang="fr-FR" dirty="0" smtClean="0"/>
              <a:t> in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restringere</a:t>
            </a:r>
            <a:r>
              <a:rPr lang="fr-FR" dirty="0" smtClean="0"/>
              <a:t> il </a:t>
            </a:r>
            <a:r>
              <a:rPr lang="fr-FR" dirty="0" err="1" smtClean="0"/>
              <a:t>credito</a:t>
            </a:r>
            <a:r>
              <a:rPr lang="fr-FR" dirty="0" smtClean="0"/>
              <a:t> per </a:t>
            </a:r>
            <a:r>
              <a:rPr lang="fr-FR" dirty="0" err="1" smtClean="0"/>
              <a:t>diminuire</a:t>
            </a:r>
            <a:r>
              <a:rPr lang="fr-FR" dirty="0" smtClean="0"/>
              <a:t> più </a:t>
            </a:r>
            <a:r>
              <a:rPr lang="fr-FR" dirty="0" err="1" smtClean="0"/>
              <a:t>velocemente</a:t>
            </a:r>
            <a:r>
              <a:rPr lang="fr-FR" dirty="0" smtClean="0"/>
              <a:t> il 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endParaRPr lang="fr-FR" dirty="0" smtClean="0"/>
          </a:p>
          <a:p>
            <a:pPr algn="just"/>
            <a:r>
              <a:rPr lang="fr-FR" dirty="0" smtClean="0"/>
              <a:t>Un </a:t>
            </a:r>
            <a:r>
              <a:rPr lang="fr-FR" dirty="0" err="1" smtClean="0"/>
              <a:t>paese</a:t>
            </a:r>
            <a:r>
              <a:rPr lang="fr-FR" dirty="0" smtClean="0"/>
              <a:t> in 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aumentare</a:t>
            </a:r>
            <a:r>
              <a:rPr lang="fr-FR" dirty="0" smtClean="0"/>
              <a:t> il </a:t>
            </a:r>
            <a:r>
              <a:rPr lang="fr-FR" dirty="0" err="1" smtClean="0"/>
              <a:t>credito</a:t>
            </a:r>
            <a:r>
              <a:rPr lang="fr-FR" dirty="0" smtClean="0"/>
              <a:t> per </a:t>
            </a:r>
            <a:r>
              <a:rPr lang="fr-FR" dirty="0" err="1" smtClean="0"/>
              <a:t>aumentare</a:t>
            </a:r>
            <a:r>
              <a:rPr lang="fr-FR" dirty="0" smtClean="0"/>
              <a:t> più </a:t>
            </a:r>
            <a:r>
              <a:rPr lang="fr-FR" dirty="0" err="1" smtClean="0"/>
              <a:t>velocemente</a:t>
            </a:r>
            <a:r>
              <a:rPr lang="fr-FR" dirty="0" smtClean="0"/>
              <a:t> il 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85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err="1" smtClean="0"/>
              <a:t>Meccanismo</a:t>
            </a:r>
            <a:r>
              <a:rPr lang="fr-FR" b="1" dirty="0" smtClean="0"/>
              <a:t> di </a:t>
            </a:r>
            <a:r>
              <a:rPr lang="fr-FR" b="1" dirty="0" err="1" smtClean="0"/>
              <a:t>aggiustamento</a:t>
            </a:r>
            <a:r>
              <a:rPr lang="fr-FR" b="1" dirty="0" smtClean="0"/>
              <a:t> </a:t>
            </a:r>
            <a:r>
              <a:rPr lang="fr-FR" b="1" dirty="0" err="1" smtClean="0"/>
              <a:t>tramite</a:t>
            </a:r>
            <a:r>
              <a:rPr lang="fr-FR" b="1" dirty="0" smtClean="0"/>
              <a:t> i </a:t>
            </a:r>
            <a:r>
              <a:rPr lang="fr-FR" b="1" dirty="0" err="1" smtClean="0"/>
              <a:t>prezzi</a:t>
            </a:r>
            <a:r>
              <a:rPr lang="fr-FR" dirty="0" smtClean="0"/>
              <a:t>: </a:t>
            </a:r>
            <a:r>
              <a:rPr lang="fr-FR" dirty="0" err="1" smtClean="0"/>
              <a:t>deprezzamento</a:t>
            </a:r>
            <a:r>
              <a:rPr lang="fr-FR" dirty="0" smtClean="0"/>
              <a:t> (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), </a:t>
            </a:r>
            <a:r>
              <a:rPr lang="fr-FR" dirty="0" err="1" smtClean="0"/>
              <a:t>svalutazione</a:t>
            </a:r>
            <a:r>
              <a:rPr lang="fr-FR" dirty="0" smtClean="0"/>
              <a:t> (</a:t>
            </a:r>
            <a:r>
              <a:rPr lang="fr-FR" dirty="0" err="1" smtClean="0"/>
              <a:t>cambi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)</a:t>
            </a:r>
          </a:p>
          <a:p>
            <a:pPr algn="just"/>
            <a:r>
              <a:rPr lang="fr-FR" b="1" dirty="0" err="1" smtClean="0"/>
              <a:t>Meccanismo</a:t>
            </a:r>
            <a:r>
              <a:rPr lang="fr-FR" b="1" dirty="0" smtClean="0"/>
              <a:t> di </a:t>
            </a:r>
            <a:r>
              <a:rPr lang="fr-FR" b="1" dirty="0" err="1" smtClean="0"/>
              <a:t>aggiustamento</a:t>
            </a:r>
            <a:r>
              <a:rPr lang="fr-FR" b="1" dirty="0" smtClean="0"/>
              <a:t> </a:t>
            </a:r>
            <a:r>
              <a:rPr lang="fr-FR" b="1" dirty="0" err="1" smtClean="0"/>
              <a:t>tramite</a:t>
            </a:r>
            <a:r>
              <a:rPr lang="fr-FR" b="1" dirty="0" smtClean="0"/>
              <a:t> il </a:t>
            </a:r>
            <a:r>
              <a:rPr lang="fr-FR" b="1" dirty="0" err="1" smtClean="0"/>
              <a:t>reddito</a:t>
            </a:r>
            <a:r>
              <a:rPr lang="fr-FR" dirty="0" smtClean="0"/>
              <a:t>: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interno</a:t>
            </a:r>
            <a:r>
              <a:rPr lang="fr-FR" dirty="0" smtClean="0"/>
              <a:t> 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estero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capitolo</a:t>
            </a:r>
            <a:r>
              <a:rPr lang="fr-FR" dirty="0" smtClean="0"/>
              <a:t> </a:t>
            </a:r>
            <a:r>
              <a:rPr lang="fr-FR" dirty="0" err="1" smtClean="0"/>
              <a:t>analizziamo</a:t>
            </a:r>
            <a:r>
              <a:rPr lang="fr-FR" dirty="0" smtClean="0"/>
              <a:t> solo il primo </a:t>
            </a:r>
            <a:r>
              <a:rPr lang="fr-FR" dirty="0" err="1" smtClean="0"/>
              <a:t>meccanismo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87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b="1" dirty="0" err="1" smtClean="0"/>
              <a:t>Aggiustamento</a:t>
            </a:r>
            <a:r>
              <a:rPr lang="fr-FR" b="1" dirty="0" smtClean="0"/>
              <a:t> </a:t>
            </a:r>
            <a:r>
              <a:rPr lang="fr-FR" b="1" dirty="0" err="1" smtClean="0"/>
              <a:t>della</a:t>
            </a:r>
            <a:r>
              <a:rPr lang="fr-FR" b="1" dirty="0" smtClean="0"/>
              <a:t> </a:t>
            </a:r>
            <a:r>
              <a:rPr lang="fr-FR" b="1" dirty="0" err="1" smtClean="0"/>
              <a:t>bilancia</a:t>
            </a:r>
            <a:r>
              <a:rPr lang="fr-FR" b="1" dirty="0" smtClean="0"/>
              <a:t> dei </a:t>
            </a:r>
            <a:r>
              <a:rPr lang="fr-FR" b="1" dirty="0" err="1" smtClean="0"/>
              <a:t>pagamenti</a:t>
            </a:r>
            <a:r>
              <a:rPr lang="fr-FR" b="1" dirty="0" smtClean="0"/>
              <a:t> </a:t>
            </a:r>
            <a:r>
              <a:rPr lang="fr-FR" b="1" dirty="0" err="1" smtClean="0"/>
              <a:t>tramite</a:t>
            </a:r>
            <a:r>
              <a:rPr lang="fr-FR" b="1" dirty="0" smtClean="0"/>
              <a:t> </a:t>
            </a:r>
            <a:r>
              <a:rPr lang="fr-FR" b="1" dirty="0" err="1" smtClean="0"/>
              <a:t>variazioni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tasso</a:t>
            </a:r>
            <a:r>
              <a:rPr lang="fr-FR" b="1" dirty="0" smtClean="0"/>
              <a:t> di </a:t>
            </a:r>
            <a:r>
              <a:rPr lang="fr-FR" b="1" dirty="0" err="1" smtClean="0"/>
              <a:t>cambio</a:t>
            </a:r>
            <a:endParaRPr lang="fr-FR" b="1" dirty="0" smtClean="0"/>
          </a:p>
          <a:p>
            <a:pPr algn="just"/>
            <a:r>
              <a:rPr lang="fr-FR" dirty="0" smtClean="0"/>
              <a:t>Come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visto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capitolo</a:t>
            </a:r>
            <a:r>
              <a:rPr lang="fr-FR" dirty="0" smtClean="0"/>
              <a:t> 1, se vi  è un </a:t>
            </a:r>
            <a:r>
              <a:rPr lang="fr-FR" dirty="0" err="1" smtClean="0"/>
              <a:t>deficit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si assiste ad un </a:t>
            </a:r>
            <a:r>
              <a:rPr lang="fr-FR" dirty="0" err="1" smtClean="0"/>
              <a:t>deprezzamento</a:t>
            </a:r>
            <a:r>
              <a:rPr lang="fr-FR" dirty="0" smtClean="0"/>
              <a:t> o 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svalutazione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. Se vi è un </a:t>
            </a:r>
            <a:r>
              <a:rPr lang="fr-FR" dirty="0" err="1" smtClean="0"/>
              <a:t>avanzo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si </a:t>
            </a:r>
            <a:r>
              <a:rPr lang="fr-FR" dirty="0" err="1" smtClean="0"/>
              <a:t>assite</a:t>
            </a:r>
            <a:r>
              <a:rPr lang="fr-FR" dirty="0" smtClean="0"/>
              <a:t> ad un </a:t>
            </a:r>
            <a:r>
              <a:rPr lang="fr-FR" dirty="0" err="1" smtClean="0"/>
              <a:t>apprezzamento</a:t>
            </a:r>
            <a:r>
              <a:rPr lang="fr-FR" dirty="0" smtClean="0"/>
              <a:t> </a:t>
            </a:r>
            <a:r>
              <a:rPr lang="fr-FR" dirty="0" smtClean="0"/>
              <a:t>o 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rivalutazione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endParaRPr lang="fr-FR" dirty="0" smtClean="0"/>
          </a:p>
          <a:p>
            <a:pPr algn="just"/>
            <a:r>
              <a:rPr lang="fr-FR" dirty="0" smtClean="0"/>
              <a:t>Ma il </a:t>
            </a:r>
            <a:r>
              <a:rPr lang="fr-FR" dirty="0" err="1" smtClean="0"/>
              <a:t>processo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</a:t>
            </a:r>
            <a:r>
              <a:rPr lang="fr-FR" dirty="0" err="1" smtClean="0"/>
              <a:t>crucialmente</a:t>
            </a:r>
            <a:r>
              <a:rPr lang="fr-FR" dirty="0" smtClean="0"/>
              <a:t> dalle </a:t>
            </a:r>
            <a:r>
              <a:rPr lang="fr-FR" dirty="0" err="1" smtClean="0"/>
              <a:t>pendenze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curva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e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estera</a:t>
            </a: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Ma ci sono </a:t>
            </a:r>
            <a:r>
              <a:rPr lang="fr-FR" dirty="0" err="1" smtClean="0"/>
              <a:t>situazioni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l’</a:t>
            </a:r>
            <a:r>
              <a:rPr lang="fr-FR" dirty="0" err="1" smtClean="0"/>
              <a:t>equilibrio</a:t>
            </a:r>
            <a:r>
              <a:rPr lang="fr-FR" dirty="0" smtClean="0"/>
              <a:t> è </a:t>
            </a:r>
            <a:r>
              <a:rPr lang="fr-FR" dirty="0" err="1" smtClean="0"/>
              <a:t>instabile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il </a:t>
            </a:r>
            <a:r>
              <a:rPr lang="fr-FR" dirty="0" err="1" smtClean="0"/>
              <a:t>movimento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</a:t>
            </a:r>
            <a:r>
              <a:rPr lang="fr-FR" dirty="0" smtClean="0"/>
              <a:t>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smtClean="0"/>
              <a:t>in </a:t>
            </a:r>
            <a:r>
              <a:rPr lang="fr-FR" dirty="0" err="1" smtClean="0"/>
              <a:t>reazione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situazione</a:t>
            </a:r>
            <a:r>
              <a:rPr lang="fr-FR" dirty="0" smtClean="0"/>
              <a:t> di </a:t>
            </a:r>
            <a:r>
              <a:rPr lang="fr-FR" dirty="0" err="1" smtClean="0"/>
              <a:t>disequilibrio</a:t>
            </a:r>
            <a:r>
              <a:rPr lang="fr-FR" dirty="0" smtClean="0"/>
              <a:t> </a:t>
            </a:r>
            <a:r>
              <a:rPr lang="fr-FR" dirty="0" err="1" smtClean="0"/>
              <a:t>accresce</a:t>
            </a:r>
            <a:r>
              <a:rPr lang="fr-FR" dirty="0" smtClean="0"/>
              <a:t> </a:t>
            </a:r>
            <a:r>
              <a:rPr lang="fr-FR" dirty="0" smtClean="0"/>
              <a:t>l’</a:t>
            </a:r>
            <a:r>
              <a:rPr lang="fr-FR" dirty="0" err="1" smtClean="0"/>
              <a:t>avanzo</a:t>
            </a:r>
            <a:r>
              <a:rPr lang="fr-FR" dirty="0" smtClean="0"/>
              <a:t> o il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15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4525963"/>
              </a:xfrm>
            </p:spPr>
            <p:txBody>
              <a:bodyPr>
                <a:normAutofit fontScale="62500" lnSpcReduction="20000"/>
              </a:bodyPr>
              <a:lstStyle/>
              <a:p>
                <a:pPr algn="just"/>
                <a:r>
                  <a:rPr lang="fr-FR" b="1" dirty="0" smtClean="0"/>
                  <a:t>Derivazione </a:t>
                </a:r>
                <a:r>
                  <a:rPr lang="fr-FR" b="1" dirty="0" err="1" smtClean="0"/>
                  <a:t>della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curva</a:t>
                </a:r>
                <a:r>
                  <a:rPr lang="fr-FR" b="1" dirty="0" smtClean="0"/>
                  <a:t> di </a:t>
                </a:r>
                <a:r>
                  <a:rPr lang="fr-FR" b="1" dirty="0" err="1" smtClean="0"/>
                  <a:t>domanda</a:t>
                </a:r>
                <a:r>
                  <a:rPr lang="fr-FR" b="1" dirty="0" smtClean="0"/>
                  <a:t> di </a:t>
                </a:r>
                <a:r>
                  <a:rPr lang="fr-FR" b="1" dirty="0" err="1" smtClean="0"/>
                  <a:t>valuta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estera</a:t>
                </a:r>
                <a:endParaRPr lang="fr-FR" b="1" dirty="0" smtClean="0"/>
              </a:p>
              <a:p>
                <a:pPr algn="just"/>
                <a:r>
                  <a:rPr lang="fr-FR" dirty="0" err="1" smtClean="0"/>
                  <a:t>Domanda</a:t>
                </a:r>
                <a:r>
                  <a:rPr lang="fr-FR" dirty="0" smtClean="0"/>
                  <a:t> di euro da parte </a:t>
                </a:r>
                <a:r>
                  <a:rPr lang="fr-FR" dirty="0" err="1" smtClean="0"/>
                  <a:t>degli</a:t>
                </a:r>
                <a:r>
                  <a:rPr lang="fr-FR" dirty="0" smtClean="0"/>
                  <a:t> USA</a:t>
                </a:r>
              </a:p>
              <a:p>
                <a:pPr algn="just"/>
                <a:r>
                  <a:rPr lang="fr-FR" dirty="0" err="1" smtClean="0"/>
                  <a:t>Fissiamo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, ad </a:t>
                </a:r>
                <a:r>
                  <a:rPr lang="fr-FR" dirty="0" err="1" smtClean="0"/>
                  <a:t>esempio</a:t>
                </a:r>
                <a:r>
                  <a:rPr lang="fr-FR" dirty="0" smtClean="0"/>
                  <a:t> </a:t>
                </a:r>
                <a:r>
                  <a:rPr lang="fr-FR" dirty="0" smtClean="0"/>
                  <a:t>R$=</a:t>
                </a:r>
                <a:r>
                  <a:rPr lang="fr-FR" dirty="0" smtClean="0"/>
                  <a:t>1€</a:t>
                </a:r>
                <a:r>
                  <a:rPr lang="fr-FR" dirty="0"/>
                  <a:t>. </a:t>
                </a:r>
                <a:r>
                  <a:rPr lang="fr-FR" dirty="0" err="1" smtClean="0"/>
                  <a:t>Lasciamo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variare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in euro per 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degli</a:t>
                </a:r>
                <a:r>
                  <a:rPr lang="fr-FR" dirty="0" smtClean="0"/>
                  <a:t> USA </a:t>
                </a:r>
                <a:r>
                  <a:rPr lang="fr-FR" dirty="0" err="1" smtClean="0"/>
                  <a:t>nella</a:t>
                </a:r>
                <a:r>
                  <a:rPr lang="fr-FR" dirty="0" smtClean="0"/>
                  <a:t> UE. </a:t>
                </a:r>
                <a:r>
                  <a:rPr lang="fr-FR" dirty="0" err="1" smtClean="0"/>
                  <a:t>Ovviamente</a:t>
                </a:r>
                <a:r>
                  <a:rPr lang="fr-FR" dirty="0" smtClean="0"/>
                  <a:t> più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è </a:t>
                </a:r>
                <a:r>
                  <a:rPr lang="fr-FR" dirty="0" err="1" smtClean="0"/>
                  <a:t>elevato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dato</a:t>
                </a:r>
                <a:r>
                  <a:rPr lang="fr-FR" dirty="0" smtClean="0"/>
                  <a:t> R) </a:t>
                </a:r>
                <a:r>
                  <a:rPr lang="fr-FR" dirty="0" err="1" smtClean="0"/>
                  <a:t>meno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americani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compreranno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beni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servizi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ossia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valore</a:t>
                </a:r>
                <a:r>
                  <a:rPr lang="fr-FR" dirty="0" smtClean="0"/>
                  <a:t> </a:t>
                </a:r>
                <a:r>
                  <a:rPr lang="fr-FR" dirty="0" smtClean="0"/>
                  <a:t>in euro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diminuirà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tale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). Ma in </a:t>
                </a:r>
                <a:r>
                  <a:rPr lang="fr-FR" dirty="0" err="1" smtClean="0"/>
                  <a:t>realtà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euro 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.</a:t>
                </a:r>
                <a:endParaRPr lang="fr-FR" dirty="0"/>
              </a:p>
              <a:p>
                <a:pPr algn="just"/>
                <a:r>
                  <a:rPr lang="fr-FR" dirty="0" smtClean="0"/>
                  <a:t>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in euro dei </a:t>
                </a:r>
                <a:r>
                  <a:rPr lang="fr-FR" dirty="0" err="1" smtClean="0"/>
                  <a:t>beni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destinati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all’export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negli</a:t>
                </a:r>
                <a:r>
                  <a:rPr lang="fr-FR" dirty="0" smtClean="0"/>
                  <a:t> USA è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</a:t>
                </a:r>
                <a:r>
                  <a:rPr lang="fr-FR" dirty="0" err="1"/>
                  <a:t>e</a:t>
                </a:r>
                <a:r>
                  <a:rPr lang="fr-FR" dirty="0" err="1" smtClean="0"/>
                  <a:t>nte</a:t>
                </a:r>
                <a:r>
                  <a:rPr lang="fr-FR" dirty="0" smtClean="0"/>
                  <a:t>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. </a:t>
                </a:r>
                <a:r>
                  <a:rPr lang="fr-FR" dirty="0"/>
                  <a:t>Più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è </a:t>
                </a:r>
                <a:r>
                  <a:rPr lang="fr-FR" dirty="0" err="1" smtClean="0"/>
                  <a:t>elevato</a:t>
                </a:r>
                <a:r>
                  <a:rPr lang="fr-FR" dirty="0" smtClean="0"/>
                  <a:t>, più le </a:t>
                </a:r>
                <a:r>
                  <a:rPr lang="fr-FR" dirty="0" err="1" smtClean="0"/>
                  <a:t>imprese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europee</a:t>
                </a:r>
                <a:r>
                  <a:rPr lang="fr-FR" dirty="0" smtClean="0"/>
                  <a:t> sono </a:t>
                </a:r>
                <a:r>
                  <a:rPr lang="fr-FR" dirty="0" err="1" smtClean="0"/>
                  <a:t>disposte</a:t>
                </a:r>
                <a:r>
                  <a:rPr lang="fr-FR" dirty="0" smtClean="0"/>
                  <a:t> a </a:t>
                </a:r>
                <a:r>
                  <a:rPr lang="fr-FR" dirty="0" err="1" smtClean="0"/>
                  <a:t>vendere</a:t>
                </a:r>
                <a:r>
                  <a:rPr lang="fr-FR" dirty="0" smtClean="0"/>
                  <a:t> merci </a:t>
                </a:r>
                <a:r>
                  <a:rPr lang="fr-FR" dirty="0" err="1" smtClean="0"/>
                  <a:t>agli</a:t>
                </a:r>
                <a:r>
                  <a:rPr lang="fr-FR" dirty="0" smtClean="0"/>
                  <a:t> USA. </a:t>
                </a:r>
                <a:r>
                  <a:rPr lang="fr-FR" dirty="0" err="1" smtClean="0"/>
                  <a:t>Definiamo</a:t>
                </a:r>
                <a:r>
                  <a:rPr lang="fr-FR" dirty="0" smtClean="0"/>
                  <a:t> </a:t>
                </a:r>
                <a:r>
                  <a:rPr lang="fr-FR" dirty="0" smtClean="0"/>
                  <a:t>tale 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come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/>
                  <a:t>)</a:t>
                </a:r>
                <a:r>
                  <a:rPr lang="fr-FR" dirty="0" smtClean="0"/>
                  <a:t>. </a:t>
                </a:r>
                <a:r>
                  <a:rPr lang="fr-FR" dirty="0" smtClean="0"/>
                  <a:t>L’equilibrio </a:t>
                </a:r>
                <a:r>
                  <a:rPr lang="fr-FR" dirty="0" smtClean="0"/>
                  <a:t>è il </a:t>
                </a:r>
                <a:r>
                  <a:rPr lang="fr-FR" dirty="0" err="1" smtClean="0"/>
                  <a:t>punto</a:t>
                </a:r>
                <a:r>
                  <a:rPr lang="fr-FR" dirty="0" smtClean="0"/>
                  <a:t> B </a:t>
                </a:r>
                <a:r>
                  <a:rPr lang="fr-FR" dirty="0" err="1" smtClean="0"/>
                  <a:t>cui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corrisponde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fr-FR" dirty="0" smtClean="0"/>
              </a:p>
              <a:p>
                <a:pPr algn="just"/>
                <a:r>
                  <a:rPr lang="fr-FR" dirty="0" smtClean="0"/>
                  <a:t>Se il </a:t>
                </a:r>
                <a:r>
                  <a:rPr lang="fr-FR" dirty="0" err="1" smtClean="0"/>
                  <a:t>dollaro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deprezza</a:t>
                </a:r>
                <a:r>
                  <a:rPr lang="fr-FR" dirty="0" smtClean="0"/>
                  <a:t>, R’&gt;R,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</a:t>
                </a:r>
                <a:r>
                  <a:rPr lang="fr-FR" dirty="0" smtClean="0"/>
                  <a:t>per </a:t>
                </a:r>
                <a:r>
                  <a:rPr lang="fr-FR" dirty="0" err="1" smtClean="0"/>
                  <a:t>ogni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gli</a:t>
                </a:r>
                <a:r>
                  <a:rPr lang="fr-FR" dirty="0" smtClean="0"/>
                  <a:t> USA </a:t>
                </a:r>
                <a:r>
                  <a:rPr lang="fr-FR" dirty="0" err="1" smtClean="0"/>
                  <a:t>importano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meno</a:t>
                </a:r>
                <a:r>
                  <a:rPr lang="fr-FR" dirty="0" smtClean="0"/>
                  <a:t> </a:t>
                </a:r>
                <a:r>
                  <a:rPr lang="fr-FR" dirty="0" smtClean="0"/>
                  <a:t>in </a:t>
                </a:r>
                <a:r>
                  <a:rPr lang="fr-FR" dirty="0" err="1" smtClean="0"/>
                  <a:t>valore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espresso</a:t>
                </a:r>
                <a:r>
                  <a:rPr lang="fr-FR" dirty="0" smtClean="0"/>
                  <a:t> in euro </a:t>
                </a:r>
                <a:r>
                  <a:rPr lang="fr-FR" dirty="0" err="1" smtClean="0"/>
                  <a:t>poiché</a:t>
                </a:r>
                <a:r>
                  <a:rPr lang="fr-FR" dirty="0" smtClean="0"/>
                  <a:t> </a:t>
                </a:r>
                <a:r>
                  <a:rPr lang="fr-FR" dirty="0" smtClean="0"/>
                  <a:t>i </a:t>
                </a:r>
                <a:r>
                  <a:rPr lang="fr-FR" dirty="0" err="1" smtClean="0"/>
                  <a:t>beni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sono </a:t>
                </a:r>
                <a:r>
                  <a:rPr lang="fr-FR" dirty="0" err="1" smtClean="0"/>
                  <a:t>diventati</a:t>
                </a:r>
                <a:r>
                  <a:rPr lang="fr-FR" dirty="0" smtClean="0"/>
                  <a:t> più </a:t>
                </a:r>
                <a:r>
                  <a:rPr lang="fr-FR" dirty="0" smtClean="0"/>
                  <a:t>cari (</a:t>
                </a:r>
                <a:r>
                  <a:rPr lang="fr-FR" dirty="0" err="1" smtClean="0"/>
                  <a:t>mentre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valore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ambiguo</a:t>
                </a:r>
                <a:r>
                  <a:rPr lang="fr-FR" dirty="0" smtClean="0"/>
                  <a:t>). </a:t>
                </a:r>
                <a:r>
                  <a:rPr lang="fr-FR" dirty="0" smtClean="0"/>
                  <a:t>La </a:t>
                </a:r>
                <a:r>
                  <a:rPr lang="fr-FR" dirty="0" err="1" smtClean="0"/>
                  <a:t>curva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si </a:t>
                </a:r>
                <a:r>
                  <a:rPr lang="fr-FR" dirty="0" err="1" smtClean="0"/>
                  <a:t>sposta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basso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diventa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  <m:r>
                          <a:rPr lang="fr-FR" b="0" i="1" smtClean="0">
                            <a:latin typeface="Cambria Math"/>
                          </a:rPr>
                          <m:t>′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.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</a:t>
                </a:r>
                <a:r>
                  <a:rPr lang="fr-FR" dirty="0" smtClean="0"/>
                  <a:t>non varia in quanto </a:t>
                </a:r>
                <a:r>
                  <a:rPr lang="fr-FR" dirty="0" smtClean="0"/>
                  <a:t>i </a:t>
                </a:r>
                <a:r>
                  <a:rPr lang="fr-FR" dirty="0" err="1" smtClean="0"/>
                  <a:t>produttori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europei</a:t>
                </a:r>
                <a:r>
                  <a:rPr lang="fr-FR" dirty="0" smtClean="0"/>
                  <a:t> sono </a:t>
                </a:r>
                <a:r>
                  <a:rPr lang="fr-FR" dirty="0" err="1" smtClean="0"/>
                  <a:t>sensibili</a:t>
                </a:r>
                <a:r>
                  <a:rPr lang="fr-FR" dirty="0" smtClean="0"/>
                  <a:t> </a:t>
                </a:r>
                <a:r>
                  <a:rPr lang="fr-FR" dirty="0" smtClean="0"/>
                  <a:t>solo al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espresso</a:t>
                </a:r>
                <a:r>
                  <a:rPr lang="fr-FR" dirty="0" smtClean="0"/>
                  <a:t> in euro. Il </a:t>
                </a:r>
                <a:r>
                  <a:rPr lang="fr-FR" dirty="0" err="1" smtClean="0"/>
                  <a:t>nuovo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 è E </a:t>
                </a:r>
                <a:r>
                  <a:rPr lang="fr-FR" dirty="0" err="1" smtClean="0"/>
                  <a:t>cui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corrisponde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prezzo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229600" cy="4525963"/>
              </a:xfrm>
              <a:blipFill rotWithShape="1">
                <a:blip r:embed="rId2"/>
                <a:stretch>
                  <a:fillRect l="-667" t="-1884" r="-741" b="-148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43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547664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547664" y="1988840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300193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10"/>
          <p:cNvCxnSpPr/>
          <p:nvPr/>
        </p:nvCxnSpPr>
        <p:spPr>
          <a:xfrm>
            <a:off x="2195736" y="2564904"/>
            <a:ext cx="5184576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555776" y="1988840"/>
            <a:ext cx="4608513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1979712" y="3320988"/>
            <a:ext cx="4608512" cy="1836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7380312" y="4653136"/>
                <a:ext cx="5629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4653136"/>
                <a:ext cx="56291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/>
              <p:cNvSpPr txBox="1"/>
              <p:nvPr/>
            </p:nvSpPr>
            <p:spPr>
              <a:xfrm>
                <a:off x="6732240" y="5157192"/>
                <a:ext cx="622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5157192"/>
                <a:ext cx="62222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ZoneTexte 18"/>
          <p:cNvSpPr txBox="1"/>
          <p:nvPr/>
        </p:nvSpPr>
        <p:spPr>
          <a:xfrm>
            <a:off x="4499992" y="33209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491880" y="4005064"/>
            <a:ext cx="51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oneTexte 20"/>
              <p:cNvSpPr txBox="1"/>
              <p:nvPr/>
            </p:nvSpPr>
            <p:spPr>
              <a:xfrm>
                <a:off x="971600" y="3136322"/>
                <a:ext cx="732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36322"/>
                <a:ext cx="73257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683568" y="3861048"/>
                <a:ext cx="12645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861048"/>
                <a:ext cx="126455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1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Ovviamente</a:t>
            </a:r>
            <a:r>
              <a:rPr lang="fr-FR" dirty="0" smtClean="0"/>
              <a:t> il </a:t>
            </a:r>
            <a:r>
              <a:rPr lang="fr-FR" dirty="0" err="1" smtClean="0"/>
              <a:t>nuovo</a:t>
            </a:r>
            <a:r>
              <a:rPr lang="fr-FR" dirty="0" smtClean="0"/>
              <a:t> </a:t>
            </a:r>
            <a:r>
              <a:rPr lang="fr-FR" dirty="0" err="1" smtClean="0"/>
              <a:t>equilibrio</a:t>
            </a:r>
            <a:r>
              <a:rPr lang="fr-FR" dirty="0" smtClean="0"/>
              <a:t> </a:t>
            </a:r>
            <a:r>
              <a:rPr lang="fr-FR" dirty="0" err="1" smtClean="0"/>
              <a:t>dipende</a:t>
            </a:r>
            <a:r>
              <a:rPr lang="fr-FR" dirty="0" smtClean="0"/>
              <a:t> </a:t>
            </a:r>
            <a:r>
              <a:rPr lang="fr-FR" dirty="0"/>
              <a:t>d</a:t>
            </a:r>
            <a:r>
              <a:rPr lang="fr-FR" dirty="0" smtClean="0"/>
              <a:t>alle </a:t>
            </a:r>
            <a:r>
              <a:rPr lang="fr-FR" dirty="0" err="1" smtClean="0"/>
              <a:t>pendenze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smtClean="0"/>
              <a:t>dalle </a:t>
            </a:r>
            <a:r>
              <a:rPr lang="fr-FR" dirty="0" err="1" smtClean="0"/>
              <a:t>elasticità</a:t>
            </a:r>
            <a:r>
              <a:rPr lang="fr-FR" dirty="0" smtClean="0"/>
              <a:t>, </a:t>
            </a:r>
            <a:r>
              <a:rPr lang="fr-FR" dirty="0" smtClean="0"/>
              <a:t>delle due </a:t>
            </a:r>
            <a:r>
              <a:rPr lang="fr-FR" dirty="0" err="1" smtClean="0"/>
              <a:t>curve</a:t>
            </a:r>
            <a:r>
              <a:rPr lang="fr-FR" dirty="0" smtClean="0"/>
              <a:t>. Se la </a:t>
            </a:r>
            <a:r>
              <a:rPr lang="fr-FR" dirty="0" err="1" smtClean="0"/>
              <a:t>funzione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è </a:t>
            </a:r>
            <a:r>
              <a:rPr lang="fr-FR" dirty="0" err="1" smtClean="0"/>
              <a:t>inelastica</a:t>
            </a:r>
            <a:r>
              <a:rPr lang="fr-FR" dirty="0" smtClean="0"/>
              <a:t> (</a:t>
            </a:r>
            <a:r>
              <a:rPr lang="fr-FR" dirty="0" err="1" smtClean="0"/>
              <a:t>ossia</a:t>
            </a:r>
            <a:r>
              <a:rPr lang="fr-FR" dirty="0" smtClean="0"/>
              <a:t> non </a:t>
            </a:r>
            <a:r>
              <a:rPr lang="fr-FR" dirty="0" err="1" smtClean="0"/>
              <a:t>dipende</a:t>
            </a:r>
            <a:r>
              <a:rPr lang="fr-FR" dirty="0" smtClean="0"/>
              <a:t>  dal </a:t>
            </a:r>
            <a:r>
              <a:rPr lang="fr-FR" dirty="0" err="1" smtClean="0"/>
              <a:t>prezzo</a:t>
            </a:r>
            <a:r>
              <a:rPr lang="fr-FR" dirty="0" smtClean="0"/>
              <a:t>) </a:t>
            </a:r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essa</a:t>
            </a:r>
            <a:r>
              <a:rPr lang="fr-FR" dirty="0" smtClean="0"/>
              <a:t> non si </a:t>
            </a:r>
            <a:r>
              <a:rPr lang="fr-FR" dirty="0" err="1" smtClean="0"/>
              <a:t>sposta</a:t>
            </a:r>
            <a:r>
              <a:rPr lang="fr-FR" dirty="0" smtClean="0"/>
              <a:t>. In </a:t>
            </a:r>
            <a:r>
              <a:rPr lang="fr-FR" dirty="0" err="1" smtClean="0"/>
              <a:t>altre</a:t>
            </a:r>
            <a:r>
              <a:rPr lang="fr-FR" dirty="0" smtClean="0"/>
              <a:t> parole, la </a:t>
            </a:r>
            <a:r>
              <a:rPr lang="fr-FR" dirty="0" err="1" smtClean="0"/>
              <a:t>quantità</a:t>
            </a:r>
            <a:r>
              <a:rPr lang="fr-FR" dirty="0" smtClean="0"/>
              <a:t> di euro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americano</a:t>
            </a:r>
            <a:r>
              <a:rPr lang="fr-FR" dirty="0" smtClean="0"/>
              <a:t> sono </a:t>
            </a:r>
            <a:r>
              <a:rPr lang="fr-FR" dirty="0" err="1" smtClean="0"/>
              <a:t>disposti</a:t>
            </a:r>
            <a:r>
              <a:rPr lang="fr-FR" dirty="0" smtClean="0"/>
              <a:t> a </a:t>
            </a:r>
            <a:r>
              <a:rPr lang="fr-FR" dirty="0" err="1" smtClean="0"/>
              <a:t>spendere</a:t>
            </a:r>
            <a:r>
              <a:rPr lang="fr-FR" dirty="0" smtClean="0"/>
              <a:t> per </a:t>
            </a:r>
            <a:r>
              <a:rPr lang="fr-FR" dirty="0" err="1" smtClean="0"/>
              <a:t>acquistare</a:t>
            </a:r>
            <a:r>
              <a:rPr lang="fr-FR" dirty="0" smtClean="0"/>
              <a:t> merci </a:t>
            </a:r>
            <a:r>
              <a:rPr lang="fr-FR" dirty="0" err="1" smtClean="0"/>
              <a:t>europee</a:t>
            </a:r>
            <a:r>
              <a:rPr lang="fr-FR" dirty="0" smtClean="0"/>
              <a:t> è fissa</a:t>
            </a:r>
          </a:p>
          <a:p>
            <a:pPr algn="just"/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significa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se il </a:t>
            </a:r>
            <a:r>
              <a:rPr lang="fr-FR" dirty="0" err="1" smtClean="0"/>
              <a:t>dollaro</a:t>
            </a:r>
            <a:r>
              <a:rPr lang="fr-FR" dirty="0" smtClean="0"/>
              <a:t> si </a:t>
            </a:r>
            <a:r>
              <a:rPr lang="fr-FR" dirty="0" err="1" smtClean="0"/>
              <a:t>deprezza</a:t>
            </a:r>
            <a:r>
              <a:rPr lang="fr-FR" dirty="0" smtClean="0"/>
              <a:t> ci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domanda</a:t>
            </a:r>
            <a:r>
              <a:rPr lang="fr-FR" dirty="0" smtClean="0"/>
              <a:t> </a:t>
            </a:r>
            <a:r>
              <a:rPr lang="fr-FR" dirty="0" smtClean="0"/>
              <a:t>di </a:t>
            </a:r>
            <a:r>
              <a:rPr lang="fr-FR" dirty="0" err="1" smtClean="0"/>
              <a:t>quantità</a:t>
            </a:r>
            <a:r>
              <a:rPr lang="fr-FR" dirty="0" smtClean="0"/>
              <a:t> di </a:t>
            </a:r>
            <a:r>
              <a:rPr lang="fr-FR" dirty="0" err="1" smtClean="0"/>
              <a:t>importazioni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00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547664" y="5517232"/>
            <a:ext cx="61926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1547664" y="1988840"/>
            <a:ext cx="0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300193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Miliardi</a:t>
            </a:r>
            <a:r>
              <a:rPr lang="fr-FR" dirty="0" smtClean="0"/>
              <a:t> di euro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88840"/>
                <a:ext cx="73257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988840"/>
                <a:ext cx="622259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/>
          <p:cNvSpPr txBox="1"/>
          <p:nvPr/>
        </p:nvSpPr>
        <p:spPr>
          <a:xfrm>
            <a:off x="4499992" y="33209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971600" y="3136322"/>
                <a:ext cx="732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fr-FR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36322"/>
                <a:ext cx="73257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/>
          <p:cNvCxnSpPr/>
          <p:nvPr/>
        </p:nvCxnSpPr>
        <p:spPr>
          <a:xfrm flipV="1">
            <a:off x="4654842" y="1700808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27784" y="2358172"/>
            <a:ext cx="4248472" cy="229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/>
              <p:cNvSpPr txBox="1"/>
              <p:nvPr/>
            </p:nvSpPr>
            <p:spPr>
              <a:xfrm>
                <a:off x="4499992" y="1600200"/>
                <a:ext cx="10063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600200"/>
                <a:ext cx="100630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C73C0-AE10-43DE-AD27-814A5C3A445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506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2589</Words>
  <Application>Microsoft Office PowerPoint</Application>
  <PresentationFormat>Affichage à l'écran (4:3)</PresentationFormat>
  <Paragraphs>173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Thème Office</vt:lpstr>
      <vt:lpstr>CAPITOLO 4 IL MECCANISMO DI AGGIUSTAMENTO ATTRAVERSO I PREZZI CON TASSI DI CAMBIO FISSI E FLESSIBILI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Francesco Magris</dc:creator>
  <cp:lastModifiedBy>Francesco Magris</cp:lastModifiedBy>
  <cp:revision>53</cp:revision>
  <dcterms:created xsi:type="dcterms:W3CDTF">2019-10-20T06:10:51Z</dcterms:created>
  <dcterms:modified xsi:type="dcterms:W3CDTF">2019-10-20T17:09:01Z</dcterms:modified>
</cp:coreProperties>
</file>