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9" r:id="rId21"/>
    <p:sldId id="280" r:id="rId22"/>
    <p:sldId id="281" r:id="rId23"/>
    <p:sldId id="282" r:id="rId24"/>
    <p:sldId id="283" r:id="rId25"/>
    <p:sldId id="293" r:id="rId26"/>
    <p:sldId id="294" r:id="rId27"/>
    <p:sldId id="295" r:id="rId28"/>
    <p:sldId id="273" r:id="rId29"/>
    <p:sldId id="276" r:id="rId30"/>
    <p:sldId id="277" r:id="rId31"/>
    <p:sldId id="278" r:id="rId32"/>
    <p:sldId id="284" r:id="rId33"/>
    <p:sldId id="285" r:id="rId34"/>
    <p:sldId id="287" r:id="rId35"/>
    <p:sldId id="288" r:id="rId36"/>
    <p:sldId id="289" r:id="rId37"/>
    <p:sldId id="290" r:id="rId38"/>
    <p:sldId id="291" r:id="rId39"/>
    <p:sldId id="292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04E6C-009A-4043-9B58-DE2754302F3A}" type="datetimeFigureOut">
              <a:rPr lang="fr-FR" smtClean="0"/>
              <a:t>28/10/2019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2BEF9-A135-41A6-A2A4-4FE5A149CB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517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4567-23D3-43BF-92C3-13B51519B94C}" type="datetime1">
              <a:rPr lang="fr-FR" smtClean="0"/>
              <a:t>28/10/2019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76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7463-A209-48AB-A95C-4F12B8FBF8BE}" type="datetime1">
              <a:rPr lang="fr-FR" smtClean="0"/>
              <a:t>28/10/2019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29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43813-443E-46B4-ABA5-8A7CE1A3C033}" type="datetime1">
              <a:rPr lang="fr-FR" smtClean="0"/>
              <a:t>28/10/2019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529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68447-BDD9-4C6B-B923-4B8EC634797B}" type="datetime1">
              <a:rPr lang="fr-FR" smtClean="0"/>
              <a:t>28/10/2019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733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ED9E-CB30-4254-8BA4-5B3C8E9BAF80}" type="datetime1">
              <a:rPr lang="fr-FR" smtClean="0"/>
              <a:t>28/10/2019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533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DC002-5436-4219-8546-14DF6C0373B3}" type="datetime1">
              <a:rPr lang="fr-FR" smtClean="0"/>
              <a:t>28/10/2019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2FC5B-8270-4163-834C-50C16D76A4D4}" type="datetime1">
              <a:rPr lang="fr-FR" smtClean="0"/>
              <a:t>28/10/2019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079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8582-ACAA-412E-A83C-EF90F9D772F5}" type="datetime1">
              <a:rPr lang="fr-FR" smtClean="0"/>
              <a:t>28/10/2019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286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B52D-3C93-4A67-B035-A7284BF7FD36}" type="datetime1">
              <a:rPr lang="fr-FR" smtClean="0"/>
              <a:t>28/10/2019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795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BEF0E-3DC6-492E-B07A-24465A7C111B}" type="datetime1">
              <a:rPr lang="fr-FR" smtClean="0"/>
              <a:t>28/10/2019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7532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266C1-9F73-48EA-9B06-48D0ED2F88A9}" type="datetime1">
              <a:rPr lang="fr-FR" smtClean="0"/>
              <a:t>28/10/2019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030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007FD-8CDE-40A7-8700-D066F51C2DBD}" type="datetime1">
              <a:rPr lang="fr-FR" smtClean="0"/>
              <a:t>28/10/2019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ACB2B-CB3D-442B-9F7A-C9A0D9F8C2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72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10800000" flipV="1">
            <a:off x="467544" y="1124744"/>
            <a:ext cx="8136904" cy="4392488"/>
          </a:xfrm>
        </p:spPr>
        <p:txBody>
          <a:bodyPr>
            <a:normAutofit/>
          </a:bodyPr>
          <a:lstStyle/>
          <a:p>
            <a:r>
              <a:rPr lang="fr-FR" dirty="0" smtClean="0"/>
              <a:t>CAPITOLO 5</a:t>
            </a:r>
            <a:br>
              <a:rPr lang="fr-FR" dirty="0" smtClean="0"/>
            </a:br>
            <a:r>
              <a:rPr lang="fr-FR" dirty="0" smtClean="0"/>
              <a:t>IL MECCANISMO DI AGGIUSTAMENTO TRAMITE VARIAZIONI DEL REDDITO E UNA SINTESI DEGLI AGGIUSTAMENTI AUTOMATICI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23728" y="5589240"/>
            <a:ext cx="5256584" cy="144016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963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fr-FR" b="1" dirty="0" smtClean="0"/>
                  <a:t>L’</a:t>
                </a:r>
                <a:r>
                  <a:rPr lang="fr-FR" b="1" dirty="0" err="1" smtClean="0"/>
                  <a:t>equilibrio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macroeconomico</a:t>
                </a:r>
                <a:r>
                  <a:rPr lang="fr-FR" b="1" dirty="0" smtClean="0"/>
                  <a:t> in </a:t>
                </a:r>
                <a:r>
                  <a:rPr lang="fr-FR" b="1" dirty="0" err="1" smtClean="0"/>
                  <a:t>economia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aperta</a:t>
                </a:r>
                <a:endParaRPr lang="fr-FR" b="1" dirty="0" smtClean="0"/>
              </a:p>
              <a:p>
                <a:pPr algn="just"/>
                <a:r>
                  <a:rPr lang="fr-FR" b="1" dirty="0" err="1" smtClean="0"/>
                  <a:t>Offerta</a:t>
                </a:r>
                <a:r>
                  <a:rPr lang="fr-FR" b="1" dirty="0" smtClean="0"/>
                  <a:t>:</a:t>
                </a:r>
              </a:p>
              <a:p>
                <a:pPr algn="just"/>
                <a:r>
                  <a:rPr lang="fr-FR" b="1" dirty="0"/>
                  <a:t> </a:t>
                </a:r>
                <a:r>
                  <a:rPr lang="fr-FR" b="1" dirty="0" smtClean="0"/>
                  <a:t>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/>
                      </a:rPr>
                      <m:t>Y</m:t>
                    </m:r>
                  </m:oMath>
                </a14:m>
                <a:endParaRPr lang="fr-FR" dirty="0" smtClean="0"/>
              </a:p>
              <a:p>
                <a:pPr algn="just"/>
                <a:r>
                  <a:rPr lang="fr-FR" dirty="0" smtClean="0"/>
                  <a:t>La </a:t>
                </a:r>
                <a:r>
                  <a:rPr lang="fr-FR" b="1" dirty="0" err="1" smtClean="0"/>
                  <a:t>domanda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:</a:t>
                </a: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                   </m:t>
                        </m:r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fr-F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b="0" i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 err="1" smtClean="0"/>
                  <a:t>mY</a:t>
                </a:r>
                <a:r>
                  <a:rPr lang="fr-FR" dirty="0" smtClean="0"/>
                  <a:t> +I+G</a:t>
                </a:r>
                <a:endParaRPr lang="fr-FR" dirty="0"/>
              </a:p>
              <a:p>
                <a:pPr algn="just"/>
                <a:r>
                  <a:rPr lang="fr-FR" dirty="0" smtClean="0"/>
                  <a:t>L’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ovviamente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ric</a:t>
                </a:r>
                <a:r>
                  <a:rPr lang="fr-FR" dirty="0" smtClean="0"/>
                  <a:t>hiede</a:t>
                </a:r>
              </a:p>
              <a:p>
                <a:pPr algn="just"/>
                <a:r>
                  <a:rPr lang="fr-FR" b="0" dirty="0" smtClean="0"/>
                  <a:t>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𝑠</m:t>
                        </m:r>
                      </m:sup>
                    </m:sSup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 dirty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i="1" dirty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fr-FR" b="1" dirty="0" smtClean="0"/>
                  <a:t>                         </a:t>
                </a:r>
              </a:p>
              <a:p>
                <a:pPr algn="just"/>
                <a:r>
                  <a:rPr lang="fr-FR" dirty="0" smtClean="0"/>
                  <a:t>Il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 d’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è Y*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 r="-1704" b="-25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515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67543" y="1637350"/>
            <a:ext cx="8229600" cy="4655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mtClean="0"/>
              <a:t> </a:t>
            </a:r>
            <a:endParaRPr lang="fr-FR" dirty="0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26BB28D-AC1A-4B57-9CD6-00C07AFB373B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mtClean="0"/>
              <a:t> </a:t>
            </a:r>
            <a:endParaRPr lang="fr-FR" dirty="0"/>
          </a:p>
        </p:txBody>
      </p:sp>
      <p:sp>
        <p:nvSpPr>
          <p:cNvPr id="7" name="Espace réservé du numéro de diapositive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6BB28D-AC1A-4B57-9CD6-00C07AFB373B}" type="slidenum">
              <a:rPr lang="fr-FR" smtClean="0"/>
              <a:pPr/>
              <a:t>11</a:t>
            </a:fld>
            <a:endParaRPr lang="fr-FR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1403648" y="5589240"/>
            <a:ext cx="60486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403648" y="20608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403648" y="2924944"/>
            <a:ext cx="6048672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V="1">
            <a:off x="1403648" y="1772816"/>
            <a:ext cx="0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1403648" y="1772816"/>
            <a:ext cx="4536504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7380312" y="5805264"/>
            <a:ext cx="25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/>
              <p:cNvSpPr txBox="1"/>
              <p:nvPr/>
            </p:nvSpPr>
            <p:spPr>
              <a:xfrm>
                <a:off x="7508681" y="2708920"/>
                <a:ext cx="526554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𝑌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4" name="ZoneText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681" y="2708920"/>
                <a:ext cx="526554" cy="3742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67543" y="1718261"/>
                <a:ext cx="936105" cy="374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fr-FR" dirty="0" smtClean="0"/>
                  <a:t>,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𝑠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1718261"/>
                <a:ext cx="936105" cy="374270"/>
              </a:xfrm>
              <a:prstGeom prst="rect">
                <a:avLst/>
              </a:prstGeom>
              <a:blipFill rotWithShape="1">
                <a:blip r:embed="rId3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/>
              <p:cNvSpPr txBox="1"/>
              <p:nvPr/>
            </p:nvSpPr>
            <p:spPr>
              <a:xfrm>
                <a:off x="5940152" y="155679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𝑌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𝑠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556792"/>
                <a:ext cx="5760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/>
          <p:cNvCxnSpPr/>
          <p:nvPr/>
        </p:nvCxnSpPr>
        <p:spPr>
          <a:xfrm>
            <a:off x="3419872" y="393305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419872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419872" y="53012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275857" y="5698121"/>
            <a:ext cx="564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Y*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1835696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45°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527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fr-FR" b="0" dirty="0" smtClean="0"/>
                  <a:t>Poichè Y</a:t>
                </a:r>
                <a:r>
                  <a:rPr lang="fr-F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𝑋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b="0" i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 err="1" smtClean="0"/>
                  <a:t>mY</a:t>
                </a:r>
                <a:r>
                  <a:rPr lang="fr-FR" dirty="0" smtClean="0"/>
                  <a:t> +I+G</a:t>
                </a:r>
              </a:p>
              <a:p>
                <a:r>
                  <a:rPr lang="fr-FR" dirty="0" err="1"/>
                  <a:t>a</a:t>
                </a:r>
                <a:r>
                  <a:rPr lang="fr-FR" dirty="0" err="1" smtClean="0"/>
                  <a:t>bbiamo</a:t>
                </a:r>
                <a:endParaRPr lang="fr-FR" dirty="0" smtClean="0"/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Y*=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r>
                  <a:rPr lang="fr-FR" dirty="0" smtClean="0"/>
                  <a:t>(I-</a:t>
                </a:r>
                <a:r>
                  <a:rPr lang="fr-FR" dirty="0" err="1" smtClean="0"/>
                  <a:t>cT</a:t>
                </a:r>
                <a:r>
                  <a:rPr lang="fr-FR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 smtClean="0"/>
                  <a:t>+G)  </a:t>
                </a:r>
              </a:p>
              <a:p>
                <a:r>
                  <a:rPr lang="fr-FR" dirty="0" err="1" smtClean="0"/>
                  <a:t>Abbiamo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allora</a:t>
                </a:r>
                <a:endParaRPr lang="fr-FR" dirty="0" smtClean="0"/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𝑑𝐺</m:t>
                        </m:r>
                      </m:den>
                    </m:f>
                  </m:oMath>
                </a14:m>
                <a:r>
                  <a:rPr lang="fr-FR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𝑑𝐼</m:t>
                        </m:r>
                      </m:den>
                    </m:f>
                  </m:oMath>
                </a14:m>
                <a:r>
                  <a:rPr lang="fr-FR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𝑑𝑋</m:t>
                        </m:r>
                      </m:den>
                    </m:f>
                  </m:oMath>
                </a14:m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r>
                      <a:rPr lang="fr-FR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𝑑𝑐𝑇</m:t>
                        </m:r>
                      </m:den>
                    </m:f>
                  </m:oMath>
                </a14:m>
                <a:r>
                  <a:rPr lang="fr-FR" dirty="0" smtClean="0"/>
                  <a:t> =-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fr-FR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fr-F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r>
                  <a:rPr lang="fr-FR" dirty="0" smtClean="0"/>
                  <a:t> </a:t>
                </a:r>
              </a:p>
              <a:p>
                <a:r>
                  <a:rPr lang="fr-FR" dirty="0" smtClean="0"/>
                  <a:t>Dove</a:t>
                </a:r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       k’=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r>
                  <a:rPr lang="fr-FR" dirty="0" smtClean="0"/>
                  <a:t> &lt;k</a:t>
                </a:r>
              </a:p>
              <a:p>
                <a:r>
                  <a:rPr lang="fr-FR" dirty="0"/>
                  <a:t>è</a:t>
                </a:r>
                <a:r>
                  <a:rPr lang="fr-FR" dirty="0" smtClean="0"/>
                  <a:t> il </a:t>
                </a:r>
                <a:r>
                  <a:rPr lang="fr-FR" b="1" dirty="0" err="1" smtClean="0"/>
                  <a:t>moltiplicatore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del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commercio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estero</a:t>
                </a:r>
                <a:endParaRPr lang="fr-FR" b="1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504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08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algn="just"/>
                <a:r>
                  <a:rPr lang="fr-FR" dirty="0" smtClean="0"/>
                  <a:t>Si </a:t>
                </a:r>
                <a:r>
                  <a:rPr lang="fr-FR" dirty="0" err="1" smtClean="0"/>
                  <a:t>noti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moltiplicatore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commercio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inferiore</a:t>
                </a:r>
                <a:r>
                  <a:rPr lang="fr-FR" dirty="0" smtClean="0"/>
                  <a:t> al </a:t>
                </a:r>
                <a:r>
                  <a:rPr lang="fr-FR" dirty="0" err="1" smtClean="0"/>
                  <a:t>moltiplicatore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economia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chiusa</a:t>
                </a:r>
                <a:endParaRPr lang="fr-FR" dirty="0" smtClean="0"/>
              </a:p>
              <a:p>
                <a:pPr algn="just"/>
                <a:r>
                  <a:rPr lang="fr-FR" dirty="0" err="1" smtClean="0"/>
                  <a:t>Infatti</a:t>
                </a:r>
                <a:r>
                  <a:rPr lang="fr-FR" dirty="0" smtClean="0"/>
                  <a:t>, in </a:t>
                </a:r>
                <a:r>
                  <a:rPr lang="fr-FR" dirty="0" err="1" smtClean="0"/>
                  <a:t>seguito</a:t>
                </a:r>
                <a:r>
                  <a:rPr lang="fr-FR" dirty="0" smtClean="0"/>
                  <a:t> ad un </a:t>
                </a:r>
                <a:r>
                  <a:rPr lang="fr-FR" dirty="0" err="1" smtClean="0"/>
                  <a:t>aumento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spesa</a:t>
                </a:r>
                <a:r>
                  <a:rPr lang="fr-FR" dirty="0" smtClean="0"/>
                  <a:t>  </a:t>
                </a:r>
                <a:r>
                  <a:rPr lang="fr-FR" dirty="0" err="1" smtClean="0"/>
                  <a:t>pubblica</a:t>
                </a:r>
                <a:r>
                  <a:rPr lang="fr-FR" dirty="0" smtClean="0"/>
                  <a:t> o </a:t>
                </a:r>
                <a:r>
                  <a:rPr lang="fr-FR" dirty="0" err="1" smtClean="0"/>
                  <a:t>dell’investimento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parte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aggiuntivo</a:t>
                </a:r>
                <a:r>
                  <a:rPr lang="fr-FR" dirty="0" smtClean="0"/>
                  <a:t> non è </a:t>
                </a:r>
                <a:r>
                  <a:rPr lang="fr-FR" dirty="0" err="1" smtClean="0"/>
                  <a:t>spesa</a:t>
                </a:r>
                <a:r>
                  <a:rPr lang="fr-FR" dirty="0" smtClean="0"/>
                  <a:t> per </a:t>
                </a:r>
                <a:r>
                  <a:rPr lang="fr-FR" dirty="0" err="1" smtClean="0"/>
                  <a:t>acquistare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beni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nazionali</a:t>
                </a:r>
                <a:r>
                  <a:rPr lang="fr-FR" dirty="0" smtClean="0"/>
                  <a:t> ma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impiegata</a:t>
                </a:r>
                <a:r>
                  <a:rPr lang="fr-FR" dirty="0" smtClean="0"/>
                  <a:t> per </a:t>
                </a:r>
                <a:r>
                  <a:rPr lang="fr-FR" dirty="0" err="1" smtClean="0"/>
                  <a:t>importare</a:t>
                </a:r>
                <a:r>
                  <a:rPr lang="fr-FR" dirty="0" smtClean="0"/>
                  <a:t> merci </a:t>
                </a:r>
                <a:r>
                  <a:rPr lang="fr-FR" dirty="0" err="1" smtClean="0"/>
                  <a:t>estere</a:t>
                </a:r>
                <a:endParaRPr lang="fr-FR" dirty="0" smtClean="0"/>
              </a:p>
              <a:p>
                <a:pPr algn="just"/>
                <a:r>
                  <a:rPr lang="fr-FR" dirty="0" smtClean="0"/>
                  <a:t>Il </a:t>
                </a:r>
                <a:r>
                  <a:rPr lang="fr-FR" dirty="0" err="1" smtClean="0"/>
                  <a:t>saldo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bilancia</a:t>
                </a:r>
                <a:r>
                  <a:rPr lang="fr-FR" dirty="0" smtClean="0"/>
                  <a:t> dei </a:t>
                </a:r>
                <a:r>
                  <a:rPr lang="fr-FR" dirty="0" err="1" smtClean="0"/>
                  <a:t>pagamenti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dato</a:t>
                </a:r>
                <a:r>
                  <a:rPr lang="fr-FR" dirty="0" smtClean="0"/>
                  <a:t> da</a:t>
                </a:r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BC=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  <m:r>
                          <a:rPr lang="fr-FR" b="0" i="1" smtClean="0">
                            <a:latin typeface="Cambria Math"/>
                          </a:rPr>
                          <m:t>−</m:t>
                        </m:r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b="0" i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fr-FR" dirty="0" err="1" smtClean="0"/>
                  <a:t>mY</a:t>
                </a:r>
                <a:r>
                  <a:rPr lang="fr-FR" dirty="0" smtClean="0"/>
                  <a:t>  </a:t>
                </a:r>
              </a:p>
              <a:p>
                <a:pPr algn="just"/>
                <a:r>
                  <a:rPr lang="fr-FR" dirty="0"/>
                  <a:t>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peggiora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quando</a:t>
                </a:r>
                <a:r>
                  <a:rPr lang="fr-FR" dirty="0" smtClean="0"/>
                  <a:t> Y </a:t>
                </a:r>
                <a:r>
                  <a:rPr lang="fr-FR" dirty="0" err="1" smtClean="0"/>
                  <a:t>aumenta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3504" r="-17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323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1331640" y="4077072"/>
            <a:ext cx="64087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 flipV="1">
            <a:off x="1331640" y="2060848"/>
            <a:ext cx="72008" cy="3600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7452320" y="4149080"/>
            <a:ext cx="44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99592" y="2060848"/>
            <a:ext cx="572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BC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>
            <a:off x="1619672" y="2708920"/>
            <a:ext cx="5832648" cy="2808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4355976" y="4149080"/>
                <a:ext cx="737545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𝑏𝑝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149080"/>
                <a:ext cx="737545" cy="390748"/>
              </a:xfrm>
              <a:prstGeom prst="rect">
                <a:avLst/>
              </a:prstGeom>
              <a:blipFill rotWithShape="1">
                <a:blip r:embed="rId2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/>
          <p:cNvSpPr txBox="1"/>
          <p:nvPr/>
        </p:nvSpPr>
        <p:spPr>
          <a:xfrm>
            <a:off x="7236296" y="5229200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4526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fr-FR" dirty="0" smtClean="0"/>
                  <a:t>Notiamo </a:t>
                </a:r>
                <a:r>
                  <a:rPr lang="fr-FR" dirty="0" err="1" smtClean="0"/>
                  <a:t>che</a:t>
                </a:r>
                <a:endParaRPr lang="fr-FR" dirty="0" smtClean="0"/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𝑏𝑝</m:t>
                        </m:r>
                      </m:sub>
                    </m:sSub>
                  </m:oMath>
                </a14:m>
                <a:r>
                  <a:rPr lang="fr-FR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𝑋</m:t>
                        </m:r>
                        <m:r>
                          <a:rPr lang="fr-FR" b="0" i="1" dirty="0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fr-FR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dirty="0" smtClean="0"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fr-FR" b="0" i="1" dirty="0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r>
                  <a:rPr lang="fr-FR" dirty="0" smtClean="0"/>
                  <a:t>                 </a:t>
                </a:r>
              </a:p>
              <a:p>
                <a:pPr algn="just"/>
                <a:r>
                  <a:rPr lang="fr-FR" dirty="0"/>
                  <a:t>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per Y&lt;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𝑏𝑝</m:t>
                        </m:r>
                      </m:sub>
                    </m:sSub>
                  </m:oMath>
                </a14:m>
                <a:r>
                  <a:rPr lang="fr-FR" dirty="0" smtClean="0"/>
                  <a:t>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BP&gt;0, </a:t>
                </a:r>
                <a:r>
                  <a:rPr lang="fr-FR" dirty="0" err="1" smtClean="0"/>
                  <a:t>mentre</a:t>
                </a:r>
                <a:r>
                  <a:rPr lang="fr-FR" dirty="0" smtClean="0"/>
                  <a:t> per Y&gt;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𝑏𝑝</m:t>
                        </m:r>
                      </m:sub>
                    </m:sSub>
                  </m:oMath>
                </a14:m>
                <a:r>
                  <a:rPr lang="fr-FR" dirty="0" smtClean="0"/>
                  <a:t>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BC&lt;0</a:t>
                </a:r>
              </a:p>
              <a:p>
                <a:pPr algn="just"/>
                <a:r>
                  <a:rPr lang="fr-FR" dirty="0" smtClean="0"/>
                  <a:t>Ne </a:t>
                </a:r>
                <a:r>
                  <a:rPr lang="fr-FR" dirty="0" err="1" smtClean="0"/>
                  <a:t>segue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a volte </a:t>
                </a:r>
                <a:r>
                  <a:rPr lang="fr-FR" dirty="0" err="1" smtClean="0"/>
                  <a:t>avere</a:t>
                </a:r>
                <a:r>
                  <a:rPr lang="fr-FR" dirty="0" smtClean="0"/>
                  <a:t> un </a:t>
                </a:r>
                <a:r>
                  <a:rPr lang="fr-FR" dirty="0" err="1" smtClean="0"/>
                  <a:t>saldo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negativo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bilancia</a:t>
                </a:r>
                <a:r>
                  <a:rPr lang="fr-FR" dirty="0" smtClean="0"/>
                  <a:t> commerciale è un </a:t>
                </a:r>
                <a:r>
                  <a:rPr lang="fr-FR" dirty="0" err="1" smtClean="0"/>
                  <a:t>segnale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elevato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un </a:t>
                </a:r>
                <a:r>
                  <a:rPr lang="fr-FR" dirty="0" err="1" smtClean="0"/>
                  <a:t>buon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segnale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819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b="1" dirty="0" err="1" smtClean="0"/>
              <a:t>Ripercussioni</a:t>
            </a:r>
            <a:r>
              <a:rPr lang="fr-FR" b="1" dirty="0" smtClean="0"/>
              <a:t> </a:t>
            </a:r>
            <a:r>
              <a:rPr lang="fr-FR" b="1" dirty="0" err="1" smtClean="0"/>
              <a:t>estere</a:t>
            </a:r>
            <a:endParaRPr lang="fr-FR" b="1" dirty="0" smtClean="0"/>
          </a:p>
          <a:p>
            <a:pPr algn="just"/>
            <a:r>
              <a:rPr lang="fr-FR" dirty="0" err="1" smtClean="0"/>
              <a:t>Consideriamo</a:t>
            </a:r>
            <a:r>
              <a:rPr lang="fr-FR" dirty="0" smtClean="0"/>
              <a:t> </a:t>
            </a:r>
            <a:r>
              <a:rPr lang="fr-FR" dirty="0" err="1" smtClean="0"/>
              <a:t>ora</a:t>
            </a:r>
            <a:r>
              <a:rPr lang="fr-FR" dirty="0" smtClean="0"/>
              <a:t> due </a:t>
            </a:r>
            <a:r>
              <a:rPr lang="fr-FR" dirty="0" err="1" smtClean="0"/>
              <a:t>paesi</a:t>
            </a:r>
            <a:r>
              <a:rPr lang="fr-FR" dirty="0" smtClean="0"/>
              <a:t>, 1 e 2, di </a:t>
            </a:r>
            <a:r>
              <a:rPr lang="fr-FR" dirty="0" err="1" smtClean="0"/>
              <a:t>taglia</a:t>
            </a:r>
            <a:r>
              <a:rPr lang="fr-FR" dirty="0" smtClean="0"/>
              <a:t> </a:t>
            </a:r>
            <a:r>
              <a:rPr lang="fr-FR" dirty="0" err="1" smtClean="0"/>
              <a:t>simile</a:t>
            </a:r>
            <a:r>
              <a:rPr lang="fr-FR" dirty="0" smtClean="0"/>
              <a:t>, </a:t>
            </a:r>
            <a:r>
              <a:rPr lang="fr-FR" dirty="0" err="1" smtClean="0"/>
              <a:t>ossia</a:t>
            </a:r>
            <a:r>
              <a:rPr lang="fr-FR" dirty="0" smtClean="0"/>
              <a:t> </a:t>
            </a:r>
            <a:r>
              <a:rPr lang="fr-FR" dirty="0" err="1" smtClean="0"/>
              <a:t>lasciamo</a:t>
            </a:r>
            <a:r>
              <a:rPr lang="fr-FR" dirty="0" smtClean="0"/>
              <a:t> </a:t>
            </a:r>
            <a:r>
              <a:rPr lang="fr-FR" dirty="0" err="1" smtClean="0"/>
              <a:t>cadere</a:t>
            </a:r>
            <a:r>
              <a:rPr lang="fr-FR" dirty="0" smtClean="0"/>
              <a:t> l’</a:t>
            </a:r>
            <a:r>
              <a:rPr lang="fr-FR" dirty="0" err="1" smtClean="0"/>
              <a:t>ipotesi</a:t>
            </a:r>
            <a:r>
              <a:rPr lang="fr-FR" dirty="0" smtClean="0"/>
              <a:t> di </a:t>
            </a:r>
            <a:r>
              <a:rPr lang="fr-FR" dirty="0" err="1" smtClean="0"/>
              <a:t>economia</a:t>
            </a:r>
            <a:r>
              <a:rPr lang="fr-FR" dirty="0" smtClean="0"/>
              <a:t> </a:t>
            </a:r>
            <a:r>
              <a:rPr lang="fr-FR" dirty="0" err="1" smtClean="0"/>
              <a:t>piccola</a:t>
            </a:r>
            <a:endParaRPr lang="fr-FR" dirty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caso</a:t>
            </a:r>
            <a:r>
              <a:rPr lang="fr-FR" dirty="0" smtClean="0"/>
              <a:t>, se la </a:t>
            </a:r>
            <a:r>
              <a:rPr lang="fr-FR" dirty="0" err="1" smtClean="0"/>
              <a:t>componente</a:t>
            </a:r>
            <a:r>
              <a:rPr lang="fr-FR" dirty="0" smtClean="0"/>
              <a:t> </a:t>
            </a:r>
            <a:r>
              <a:rPr lang="fr-FR" dirty="0" err="1" smtClean="0"/>
              <a:t>autonoma</a:t>
            </a:r>
            <a:r>
              <a:rPr lang="fr-FR" dirty="0" smtClean="0"/>
              <a:t> delle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 2 </a:t>
            </a:r>
            <a:r>
              <a:rPr lang="fr-FR" dirty="0" err="1" smtClean="0"/>
              <a:t>aumenta</a:t>
            </a:r>
            <a:r>
              <a:rPr lang="fr-FR" dirty="0" smtClean="0"/>
              <a:t>, </a:t>
            </a:r>
            <a:r>
              <a:rPr lang="fr-FR" dirty="0" err="1" smtClean="0"/>
              <a:t>allora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1 </a:t>
            </a:r>
            <a:r>
              <a:rPr lang="fr-FR" dirty="0" err="1" smtClean="0"/>
              <a:t>aumentano</a:t>
            </a:r>
            <a:r>
              <a:rPr lang="fr-FR" dirty="0" smtClean="0"/>
              <a:t>. Ma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2 </a:t>
            </a:r>
            <a:r>
              <a:rPr lang="fr-FR" dirty="0" err="1" smtClean="0"/>
              <a:t>diminuisce</a:t>
            </a:r>
            <a:r>
              <a:rPr lang="fr-FR" dirty="0" smtClean="0"/>
              <a:t> e </a:t>
            </a:r>
            <a:r>
              <a:rPr lang="fr-FR" dirty="0" err="1" smtClean="0"/>
              <a:t>allora</a:t>
            </a:r>
            <a:r>
              <a:rPr lang="fr-FR" dirty="0" smtClean="0"/>
              <a:t> pure le sue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diminuiscono</a:t>
            </a:r>
            <a:r>
              <a:rPr lang="fr-FR" dirty="0" smtClean="0"/>
              <a:t>, e con esse  le </a:t>
            </a:r>
            <a:r>
              <a:rPr lang="fr-FR" dirty="0" err="1" smtClean="0"/>
              <a:t>esportazioni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 1. </a:t>
            </a:r>
            <a:r>
              <a:rPr lang="fr-FR" dirty="0" err="1" smtClean="0"/>
              <a:t>Quindi</a:t>
            </a:r>
            <a:r>
              <a:rPr lang="fr-FR" dirty="0" smtClean="0"/>
              <a:t> tale </a:t>
            </a:r>
            <a:r>
              <a:rPr lang="fr-FR" dirty="0" err="1" smtClean="0"/>
              <a:t>effetto</a:t>
            </a:r>
            <a:r>
              <a:rPr lang="fr-FR" dirty="0" smtClean="0"/>
              <a:t> </a:t>
            </a:r>
            <a:r>
              <a:rPr lang="fr-FR" dirty="0" err="1" smtClean="0"/>
              <a:t>neutralizzerà</a:t>
            </a:r>
            <a:r>
              <a:rPr lang="fr-FR" dirty="0" smtClean="0"/>
              <a:t> in parte l’</a:t>
            </a:r>
            <a:r>
              <a:rPr lang="fr-FR" dirty="0" err="1" smtClean="0"/>
              <a:t>aumento</a:t>
            </a:r>
            <a:r>
              <a:rPr lang="fr-FR" dirty="0" smtClean="0"/>
              <a:t> delle </a:t>
            </a:r>
            <a:r>
              <a:rPr lang="fr-FR" dirty="0" err="1" smtClean="0"/>
              <a:t>esporatzioni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1. </a:t>
            </a:r>
            <a:r>
              <a:rPr lang="fr-FR" dirty="0" err="1" smtClean="0"/>
              <a:t>Inoltre</a:t>
            </a:r>
            <a:r>
              <a:rPr lang="fr-FR" dirty="0" smtClean="0"/>
              <a:t>,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 1 </a:t>
            </a:r>
            <a:r>
              <a:rPr lang="fr-FR" dirty="0" err="1" smtClean="0"/>
              <a:t>aumenterà</a:t>
            </a:r>
            <a:r>
              <a:rPr lang="fr-FR" dirty="0" smtClean="0"/>
              <a:t>, e con </a:t>
            </a:r>
            <a:r>
              <a:rPr lang="fr-FR" dirty="0" err="1" smtClean="0"/>
              <a:t>esso</a:t>
            </a:r>
            <a:r>
              <a:rPr lang="fr-FR" dirty="0" smtClean="0"/>
              <a:t>  le </a:t>
            </a:r>
            <a:r>
              <a:rPr lang="fr-FR" dirty="0" err="1" smtClean="0"/>
              <a:t>importazioni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2 con il </a:t>
            </a:r>
            <a:r>
              <a:rPr lang="fr-FR" dirty="0" err="1" smtClean="0"/>
              <a:t>risultato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pure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2 </a:t>
            </a:r>
            <a:r>
              <a:rPr lang="fr-FR" dirty="0" err="1" smtClean="0"/>
              <a:t>aumenterà</a:t>
            </a:r>
            <a:r>
              <a:rPr lang="fr-FR" dirty="0" smtClean="0"/>
              <a:t> e </a:t>
            </a:r>
            <a:r>
              <a:rPr lang="fr-FR" dirty="0" err="1" smtClean="0"/>
              <a:t>cosí</a:t>
            </a:r>
            <a:r>
              <a:rPr lang="fr-FR" dirty="0" smtClean="0"/>
              <a:t> via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725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Allora</a:t>
            </a:r>
            <a:r>
              <a:rPr lang="fr-FR" dirty="0" smtClean="0"/>
              <a:t> </a:t>
            </a:r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 </a:t>
            </a:r>
            <a:r>
              <a:rPr lang="fr-FR" dirty="0" err="1" smtClean="0"/>
              <a:t>cicli</a:t>
            </a:r>
            <a:r>
              <a:rPr lang="fr-FR" dirty="0" smtClean="0"/>
              <a:t> </a:t>
            </a:r>
            <a:r>
              <a:rPr lang="fr-FR" dirty="0" err="1" smtClean="0"/>
              <a:t>economici</a:t>
            </a:r>
            <a:r>
              <a:rPr lang="fr-FR" dirty="0" smtClean="0"/>
              <a:t> si </a:t>
            </a:r>
            <a:r>
              <a:rPr lang="fr-FR" dirty="0" err="1" smtClean="0"/>
              <a:t>propagano</a:t>
            </a:r>
            <a:r>
              <a:rPr lang="fr-FR" dirty="0" smtClean="0"/>
              <a:t> a </a:t>
            </a:r>
            <a:r>
              <a:rPr lang="fr-FR" dirty="0" err="1" smtClean="0"/>
              <a:t>livello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endParaRPr lang="fr-FR" dirty="0" smtClean="0"/>
          </a:p>
          <a:p>
            <a:pPr algn="just"/>
            <a:r>
              <a:rPr lang="fr-FR" dirty="0" smtClean="0"/>
              <a:t>Grande </a:t>
            </a:r>
            <a:r>
              <a:rPr lang="fr-FR" dirty="0" err="1" smtClean="0"/>
              <a:t>Depressione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anni</a:t>
            </a:r>
            <a:r>
              <a:rPr lang="fr-FR" dirty="0" smtClean="0"/>
              <a:t> ‘30, Grande </a:t>
            </a:r>
            <a:r>
              <a:rPr lang="fr-FR" dirty="0" err="1" smtClean="0"/>
              <a:t>Recessione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2008</a:t>
            </a:r>
          </a:p>
          <a:p>
            <a:pPr algn="just"/>
            <a:r>
              <a:rPr lang="fr-FR" dirty="0" err="1" smtClean="0"/>
              <a:t>Solamente</a:t>
            </a:r>
            <a:r>
              <a:rPr lang="fr-FR" dirty="0" smtClean="0"/>
              <a:t> un </a:t>
            </a:r>
            <a:r>
              <a:rPr lang="fr-FR" dirty="0" err="1" smtClean="0"/>
              <a:t>paese</a:t>
            </a:r>
            <a:r>
              <a:rPr lang="fr-FR" dirty="0" smtClean="0"/>
              <a:t> piccolo </a:t>
            </a:r>
            <a:r>
              <a:rPr lang="fr-FR" dirty="0" err="1" smtClean="0"/>
              <a:t>puó</a:t>
            </a:r>
            <a:r>
              <a:rPr lang="fr-FR" dirty="0" smtClean="0"/>
              <a:t> </a:t>
            </a:r>
            <a:r>
              <a:rPr lang="fr-FR" dirty="0" err="1" smtClean="0"/>
              <a:t>permettersi</a:t>
            </a:r>
            <a:r>
              <a:rPr lang="fr-FR" dirty="0" smtClean="0"/>
              <a:t> di </a:t>
            </a:r>
            <a:r>
              <a:rPr lang="fr-FR" dirty="0" err="1" smtClean="0"/>
              <a:t>ignorare</a:t>
            </a:r>
            <a:r>
              <a:rPr lang="fr-FR" dirty="0" smtClean="0"/>
              <a:t> le </a:t>
            </a:r>
            <a:r>
              <a:rPr lang="fr-FR" dirty="0" err="1" smtClean="0"/>
              <a:t>ripercurssioni</a:t>
            </a:r>
            <a:r>
              <a:rPr lang="fr-FR" dirty="0" smtClean="0"/>
              <a:t> </a:t>
            </a:r>
            <a:r>
              <a:rPr lang="fr-FR" dirty="0" err="1" smtClean="0"/>
              <a:t>internazionali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410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b="1" dirty="0" err="1" smtClean="0"/>
              <a:t>Approccio</a:t>
            </a:r>
            <a:r>
              <a:rPr lang="fr-FR" b="1" dirty="0" smtClean="0"/>
              <a:t> </a:t>
            </a:r>
            <a:r>
              <a:rPr lang="fr-FR" b="1" dirty="0" err="1" smtClean="0"/>
              <a:t>elasticità</a:t>
            </a:r>
            <a:r>
              <a:rPr lang="fr-FR" b="1" dirty="0" smtClean="0"/>
              <a:t> </a:t>
            </a:r>
            <a:r>
              <a:rPr lang="fr-FR" b="1" dirty="0" err="1" smtClean="0"/>
              <a:t>dell’aggiustamento</a:t>
            </a:r>
            <a:endParaRPr lang="fr-FR" b="1" dirty="0" smtClean="0"/>
          </a:p>
          <a:p>
            <a:pPr algn="just"/>
            <a:r>
              <a:rPr lang="fr-FR" dirty="0" smtClean="0"/>
              <a:t>Se l’</a:t>
            </a:r>
            <a:r>
              <a:rPr lang="fr-FR" dirty="0" err="1" smtClean="0"/>
              <a:t>economia</a:t>
            </a:r>
            <a:r>
              <a:rPr lang="fr-FR" dirty="0" smtClean="0"/>
              <a:t> </a:t>
            </a:r>
            <a:r>
              <a:rPr lang="fr-FR" dirty="0" err="1" smtClean="0"/>
              <a:t>considerata</a:t>
            </a:r>
            <a:r>
              <a:rPr lang="fr-FR" dirty="0" smtClean="0"/>
              <a:t> è al di </a:t>
            </a:r>
            <a:r>
              <a:rPr lang="fr-FR" dirty="0" err="1" smtClean="0"/>
              <a:t>sotto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livello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pieno</a:t>
            </a:r>
            <a:r>
              <a:rPr lang="fr-FR" dirty="0" smtClean="0"/>
              <a:t> </a:t>
            </a:r>
            <a:r>
              <a:rPr lang="fr-FR" dirty="0" err="1" smtClean="0"/>
              <a:t>impiego</a:t>
            </a:r>
            <a:r>
              <a:rPr lang="fr-FR" dirty="0" smtClean="0"/>
              <a:t> e </a:t>
            </a:r>
            <a:r>
              <a:rPr lang="fr-FR" dirty="0" err="1" smtClean="0"/>
              <a:t>conosce</a:t>
            </a:r>
            <a:r>
              <a:rPr lang="fr-FR" dirty="0" smtClean="0"/>
              <a:t>  un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commerciale, </a:t>
            </a:r>
            <a:r>
              <a:rPr lang="fr-FR" dirty="0" err="1" smtClean="0"/>
              <a:t>allora</a:t>
            </a:r>
            <a:r>
              <a:rPr lang="fr-FR" dirty="0" smtClean="0"/>
              <a:t> la sua </a:t>
            </a:r>
            <a:r>
              <a:rPr lang="fr-FR" dirty="0" err="1" smtClean="0"/>
              <a:t>valuta</a:t>
            </a:r>
            <a:r>
              <a:rPr lang="fr-FR" dirty="0" smtClean="0"/>
              <a:t> si </a:t>
            </a:r>
            <a:r>
              <a:rPr lang="fr-FR" dirty="0" err="1" smtClean="0"/>
              <a:t>deprezza</a:t>
            </a:r>
            <a:r>
              <a:rPr lang="fr-FR" dirty="0" smtClean="0"/>
              <a:t>.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stimola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e </a:t>
            </a:r>
            <a:r>
              <a:rPr lang="fr-FR" dirty="0" err="1" smtClean="0"/>
              <a:t>riduce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r>
              <a:rPr lang="fr-FR" dirty="0" smtClean="0"/>
              <a:t> e 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migliora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. </a:t>
            </a:r>
            <a:r>
              <a:rPr lang="fr-FR" dirty="0" err="1" smtClean="0"/>
              <a:t>Ovviamente</a:t>
            </a:r>
            <a:r>
              <a:rPr lang="fr-FR" dirty="0" smtClean="0"/>
              <a:t> pure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aumenta</a:t>
            </a:r>
            <a:r>
              <a:rPr lang="fr-FR" dirty="0" smtClean="0"/>
              <a:t>, il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conduce</a:t>
            </a:r>
            <a:r>
              <a:rPr lang="fr-FR" dirty="0" smtClean="0"/>
              <a:t> ad un </a:t>
            </a:r>
            <a:r>
              <a:rPr lang="fr-FR" dirty="0" err="1" smtClean="0"/>
              <a:t>aumento</a:t>
            </a:r>
            <a:r>
              <a:rPr lang="fr-FR" dirty="0" smtClean="0"/>
              <a:t> delle </a:t>
            </a:r>
            <a:r>
              <a:rPr lang="fr-FR" dirty="0" err="1" smtClean="0"/>
              <a:t>importazioni</a:t>
            </a:r>
            <a:r>
              <a:rPr lang="fr-FR" dirty="0" smtClean="0"/>
              <a:t> ma minore </a:t>
            </a:r>
            <a:r>
              <a:rPr lang="fr-FR" dirty="0" err="1" smtClean="0"/>
              <a:t>dell’iniziale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385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Se l’</a:t>
            </a:r>
            <a:r>
              <a:rPr lang="fr-FR" dirty="0" err="1" smtClean="0"/>
              <a:t>economia</a:t>
            </a:r>
            <a:r>
              <a:rPr lang="fr-FR" dirty="0" smtClean="0"/>
              <a:t> </a:t>
            </a:r>
            <a:r>
              <a:rPr lang="fr-FR" dirty="0" err="1" smtClean="0"/>
              <a:t>considerata</a:t>
            </a:r>
            <a:r>
              <a:rPr lang="fr-FR" dirty="0" smtClean="0"/>
              <a:t> è al di </a:t>
            </a:r>
            <a:r>
              <a:rPr lang="fr-FR" dirty="0" err="1" smtClean="0"/>
              <a:t>sotto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livello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pieno</a:t>
            </a:r>
            <a:r>
              <a:rPr lang="fr-FR" dirty="0" smtClean="0"/>
              <a:t> </a:t>
            </a:r>
            <a:r>
              <a:rPr lang="fr-FR" dirty="0" err="1" smtClean="0"/>
              <a:t>impiego</a:t>
            </a:r>
            <a:r>
              <a:rPr lang="fr-FR" dirty="0" smtClean="0"/>
              <a:t> e </a:t>
            </a:r>
            <a:r>
              <a:rPr lang="fr-FR" dirty="0" err="1" smtClean="0"/>
              <a:t>conosce</a:t>
            </a:r>
            <a:r>
              <a:rPr lang="fr-FR" dirty="0" smtClean="0"/>
              <a:t>  un </a:t>
            </a:r>
            <a:r>
              <a:rPr lang="fr-FR" dirty="0" err="1" smtClean="0"/>
              <a:t>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commerciale, </a:t>
            </a:r>
            <a:r>
              <a:rPr lang="fr-FR" dirty="0" err="1" smtClean="0"/>
              <a:t>allora</a:t>
            </a:r>
            <a:r>
              <a:rPr lang="fr-FR" dirty="0" smtClean="0"/>
              <a:t> la sua </a:t>
            </a:r>
            <a:r>
              <a:rPr lang="fr-FR" dirty="0" err="1" smtClean="0"/>
              <a:t>valuta</a:t>
            </a:r>
            <a:r>
              <a:rPr lang="fr-FR" dirty="0" smtClean="0"/>
              <a:t> si </a:t>
            </a:r>
            <a:r>
              <a:rPr lang="fr-FR" dirty="0" err="1" smtClean="0"/>
              <a:t>apprezza</a:t>
            </a:r>
            <a:r>
              <a:rPr lang="fr-FR" dirty="0" smtClean="0"/>
              <a:t>.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deprime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e </a:t>
            </a:r>
            <a:r>
              <a:rPr lang="fr-FR" dirty="0" err="1" smtClean="0"/>
              <a:t>aumenta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r>
              <a:rPr lang="fr-FR" dirty="0" smtClean="0"/>
              <a:t> e 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peggiora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. </a:t>
            </a:r>
            <a:r>
              <a:rPr lang="fr-FR" dirty="0" err="1" smtClean="0"/>
              <a:t>Ovviamente</a:t>
            </a:r>
            <a:r>
              <a:rPr lang="fr-FR" dirty="0" smtClean="0"/>
              <a:t> pure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diminuisce</a:t>
            </a:r>
            <a:r>
              <a:rPr lang="fr-FR" dirty="0" smtClean="0"/>
              <a:t>, il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conduce</a:t>
            </a:r>
            <a:r>
              <a:rPr lang="fr-FR" dirty="0" smtClean="0"/>
              <a:t> ad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diminuzione</a:t>
            </a:r>
            <a:r>
              <a:rPr lang="fr-FR" dirty="0" smtClean="0"/>
              <a:t> delle </a:t>
            </a:r>
            <a:r>
              <a:rPr lang="fr-FR" dirty="0" err="1" smtClean="0"/>
              <a:t>importazioni</a:t>
            </a:r>
            <a:r>
              <a:rPr lang="fr-FR" dirty="0" smtClean="0"/>
              <a:t> ma minore </a:t>
            </a:r>
            <a:r>
              <a:rPr lang="fr-FR" dirty="0" err="1" smtClean="0"/>
              <a:t>dell’iniziale</a:t>
            </a:r>
            <a:r>
              <a:rPr lang="fr-FR" dirty="0" smtClean="0"/>
              <a:t> </a:t>
            </a:r>
            <a:r>
              <a:rPr lang="fr-FR" dirty="0" err="1" smtClean="0"/>
              <a:t>aumento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324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questo</a:t>
            </a:r>
            <a:r>
              <a:rPr lang="fr-FR" dirty="0" smtClean="0"/>
              <a:t> </a:t>
            </a:r>
            <a:r>
              <a:rPr lang="fr-FR" dirty="0" err="1" smtClean="0"/>
              <a:t>capitolo</a:t>
            </a:r>
            <a:r>
              <a:rPr lang="fr-FR" dirty="0" smtClean="0"/>
              <a:t> </a:t>
            </a:r>
            <a:r>
              <a:rPr lang="fr-FR" dirty="0" err="1" smtClean="0"/>
              <a:t>studiamo</a:t>
            </a:r>
            <a:r>
              <a:rPr lang="fr-FR" dirty="0" smtClean="0"/>
              <a:t> il </a:t>
            </a:r>
            <a:r>
              <a:rPr lang="fr-FR" dirty="0" err="1" smtClean="0"/>
              <a:t>meccanismo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tramite</a:t>
            </a:r>
            <a:r>
              <a:rPr lang="fr-FR" dirty="0" smtClean="0"/>
              <a:t>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livello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 dei </a:t>
            </a:r>
            <a:r>
              <a:rPr lang="fr-FR" dirty="0" err="1" smtClean="0"/>
              <a:t>paesi</a:t>
            </a:r>
            <a:r>
              <a:rPr lang="fr-FR" dirty="0" smtClean="0"/>
              <a:t> in </a:t>
            </a:r>
            <a:r>
              <a:rPr lang="fr-FR" dirty="0" err="1" smtClean="0"/>
              <a:t>avanzo</a:t>
            </a:r>
            <a:r>
              <a:rPr lang="fr-FR" dirty="0" smtClean="0"/>
              <a:t> e in </a:t>
            </a:r>
            <a:r>
              <a:rPr lang="fr-FR" dirty="0" err="1" smtClean="0"/>
              <a:t>disavanzo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tratta</a:t>
            </a:r>
            <a:r>
              <a:rPr lang="fr-FR" dirty="0" smtClean="0"/>
              <a:t> </a:t>
            </a:r>
            <a:r>
              <a:rPr lang="fr-FR" dirty="0" err="1" smtClean="0"/>
              <a:t>dell’approccio</a:t>
            </a:r>
            <a:r>
              <a:rPr lang="fr-FR" dirty="0" smtClean="0"/>
              <a:t> </a:t>
            </a:r>
            <a:r>
              <a:rPr lang="fr-FR" dirty="0" err="1" smtClean="0"/>
              <a:t>keynesiano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si </a:t>
            </a:r>
            <a:r>
              <a:rPr lang="fr-FR" dirty="0" err="1" smtClean="0"/>
              <a:t>contrappone</a:t>
            </a:r>
            <a:r>
              <a:rPr lang="fr-FR" dirty="0" smtClean="0"/>
              <a:t> a </a:t>
            </a:r>
            <a:r>
              <a:rPr lang="fr-FR" dirty="0" err="1" smtClean="0"/>
              <a:t>quello</a:t>
            </a:r>
            <a:r>
              <a:rPr lang="fr-FR" dirty="0" smtClean="0"/>
              <a:t> classico </a:t>
            </a:r>
            <a:r>
              <a:rPr lang="fr-FR" dirty="0" err="1" smtClean="0"/>
              <a:t>che</a:t>
            </a:r>
            <a:r>
              <a:rPr lang="fr-FR" dirty="0" smtClean="0"/>
              <a:t> si basa </a:t>
            </a:r>
            <a:r>
              <a:rPr lang="fr-FR" dirty="0" err="1" smtClean="0"/>
              <a:t>sulle</a:t>
            </a:r>
            <a:r>
              <a:rPr lang="fr-FR" dirty="0" smtClean="0"/>
              <a:t>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automatiche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endParaRPr lang="fr-FR" dirty="0" smtClean="0"/>
          </a:p>
          <a:p>
            <a:pPr algn="just"/>
            <a:r>
              <a:rPr lang="fr-FR" dirty="0" err="1" smtClean="0"/>
              <a:t>Consideremo</a:t>
            </a:r>
            <a:r>
              <a:rPr lang="fr-FR" dirty="0" smtClean="0"/>
              <a:t> 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 e </a:t>
            </a:r>
            <a:r>
              <a:rPr lang="fr-FR" dirty="0" err="1" smtClean="0"/>
              <a:t>lascieremo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 a </a:t>
            </a:r>
            <a:r>
              <a:rPr lang="fr-FR" dirty="0" err="1" smtClean="0"/>
              <a:t>variare</a:t>
            </a:r>
            <a:r>
              <a:rPr lang="fr-FR" dirty="0" smtClean="0"/>
              <a:t>, </a:t>
            </a:r>
            <a:r>
              <a:rPr lang="fr-FR" dirty="0" err="1" smtClean="0"/>
              <a:t>mentre</a:t>
            </a:r>
            <a:r>
              <a:rPr lang="fr-FR" dirty="0" smtClean="0"/>
              <a:t> prima </a:t>
            </a:r>
            <a:r>
              <a:rPr lang="fr-FR" dirty="0" err="1" smtClean="0"/>
              <a:t>era</a:t>
            </a:r>
            <a:r>
              <a:rPr lang="fr-FR" dirty="0" smtClean="0"/>
              <a:t> </a:t>
            </a:r>
            <a:r>
              <a:rPr lang="fr-FR" dirty="0" err="1" smtClean="0"/>
              <a:t>vero</a:t>
            </a:r>
            <a:r>
              <a:rPr lang="fr-FR" dirty="0" smtClean="0"/>
              <a:t> il contrario</a:t>
            </a:r>
          </a:p>
          <a:p>
            <a:pPr algn="just"/>
            <a:r>
              <a:rPr lang="fr-FR" dirty="0" err="1" smtClean="0"/>
              <a:t>Cosidereremo</a:t>
            </a:r>
            <a:r>
              <a:rPr lang="fr-FR" dirty="0" smtClean="0"/>
              <a:t> il </a:t>
            </a:r>
            <a:r>
              <a:rPr lang="fr-FR" dirty="0" err="1" smtClean="0"/>
              <a:t>caso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la </a:t>
            </a:r>
            <a:r>
              <a:rPr lang="fr-FR" dirty="0" err="1" smtClean="0"/>
              <a:t>produzione</a:t>
            </a:r>
            <a:r>
              <a:rPr lang="fr-FR" dirty="0" smtClean="0"/>
              <a:t> </a:t>
            </a:r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considerato</a:t>
            </a:r>
            <a:r>
              <a:rPr lang="fr-FR" dirty="0" smtClean="0"/>
              <a:t> è </a:t>
            </a:r>
            <a:r>
              <a:rPr lang="fr-FR" dirty="0" err="1" smtClean="0"/>
              <a:t>inferiore</a:t>
            </a:r>
            <a:r>
              <a:rPr lang="fr-FR" dirty="0" smtClean="0"/>
              <a:t> a </a:t>
            </a:r>
            <a:r>
              <a:rPr lang="fr-FR" dirty="0" err="1" smtClean="0"/>
              <a:t>quella</a:t>
            </a:r>
            <a:r>
              <a:rPr lang="fr-FR" dirty="0" smtClean="0"/>
              <a:t> di </a:t>
            </a:r>
            <a:r>
              <a:rPr lang="fr-FR" dirty="0" err="1" smtClean="0"/>
              <a:t>pieno</a:t>
            </a:r>
            <a:r>
              <a:rPr lang="fr-FR" dirty="0" smtClean="0"/>
              <a:t> </a:t>
            </a:r>
            <a:r>
              <a:rPr lang="fr-FR" dirty="0" err="1" smtClean="0"/>
              <a:t>impiego</a:t>
            </a:r>
            <a:endParaRPr lang="fr-FR" dirty="0" smtClean="0"/>
          </a:p>
          <a:p>
            <a:pPr algn="just"/>
            <a:r>
              <a:rPr lang="fr-FR" dirty="0" err="1" smtClean="0"/>
              <a:t>Infine</a:t>
            </a:r>
            <a:r>
              <a:rPr lang="fr-FR" dirty="0" smtClean="0"/>
              <a:t>, </a:t>
            </a:r>
            <a:r>
              <a:rPr lang="fr-FR" dirty="0" err="1" smtClean="0"/>
              <a:t>faremo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sintesi</a:t>
            </a:r>
            <a:r>
              <a:rPr lang="fr-FR" dirty="0" smtClean="0"/>
              <a:t> di </a:t>
            </a:r>
            <a:r>
              <a:rPr lang="fr-FR" dirty="0" err="1" smtClean="0"/>
              <a:t>quando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squilibri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influenzano</a:t>
            </a:r>
            <a:r>
              <a:rPr lang="fr-FR" dirty="0" smtClean="0"/>
              <a:t> </a:t>
            </a:r>
            <a:r>
              <a:rPr lang="fr-FR" dirty="0" err="1" smtClean="0"/>
              <a:t>simultaneamente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,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, i </a:t>
            </a:r>
            <a:r>
              <a:rPr lang="fr-FR" dirty="0" err="1" smtClean="0"/>
              <a:t>prezzi</a:t>
            </a:r>
            <a:r>
              <a:rPr lang="fr-FR" dirty="0" smtClean="0"/>
              <a:t>, i </a:t>
            </a:r>
            <a:r>
              <a:rPr lang="fr-FR" dirty="0" err="1" smtClean="0"/>
              <a:t>salari</a:t>
            </a:r>
            <a:r>
              <a:rPr lang="fr-FR" dirty="0" smtClean="0"/>
              <a:t> e 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294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algn="just"/>
                <a:r>
                  <a:rPr lang="fr-FR" b="1" dirty="0" smtClean="0"/>
                  <a:t>Il </a:t>
                </a:r>
                <a:r>
                  <a:rPr lang="fr-FR" b="1" dirty="0" err="1" smtClean="0"/>
                  <a:t>modello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completo</a:t>
                </a:r>
                <a:endParaRPr lang="fr-FR" b="1" dirty="0" smtClean="0"/>
              </a:p>
              <a:p>
                <a:pPr algn="just"/>
                <a:r>
                  <a:rPr lang="fr-FR" dirty="0" err="1" smtClean="0"/>
                  <a:t>Supponiamo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ora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delle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R:</a:t>
                </a:r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                 X=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 smtClean="0"/>
                  <a:t>+</a:t>
                </a:r>
                <a:r>
                  <a:rPr lang="fr-FR" dirty="0" err="1" smtClean="0"/>
                  <a:t>aR</a:t>
                </a:r>
                <a:r>
                  <a:rPr lang="fr-FR" dirty="0" smtClean="0"/>
                  <a:t>, a&gt;0</a:t>
                </a:r>
              </a:p>
              <a:p>
                <a:pPr algn="just"/>
                <a:r>
                  <a:rPr lang="fr-FR" dirty="0" err="1" smtClean="0"/>
                  <a:t>Supponiamo</a:t>
                </a:r>
                <a:r>
                  <a:rPr lang="fr-FR" dirty="0" smtClean="0"/>
                  <a:t> allo </a:t>
                </a:r>
                <a:r>
                  <a:rPr lang="fr-FR" dirty="0" err="1" smtClean="0"/>
                  <a:t>stesso</a:t>
                </a:r>
                <a:r>
                  <a:rPr lang="fr-FR" dirty="0" smtClean="0"/>
                  <a:t> tempo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delle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 e </a:t>
                </a:r>
                <a:r>
                  <a:rPr lang="fr-FR" dirty="0" err="1" smtClean="0"/>
                  <a:t>decrescente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:</a:t>
                </a:r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                </a:t>
                </a:r>
                <a:r>
                  <a:rPr lang="fr-FR" dirty="0"/>
                  <a:t>M=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+</a:t>
                </a:r>
                <a:r>
                  <a:rPr lang="fr-FR" dirty="0" err="1" smtClean="0"/>
                  <a:t>mY-bR</a:t>
                </a:r>
                <a:r>
                  <a:rPr lang="fr-FR" dirty="0" smtClean="0"/>
                  <a:t>, b&gt;0</a:t>
                </a:r>
              </a:p>
              <a:p>
                <a:pPr algn="just"/>
                <a:r>
                  <a:rPr lang="fr-FR" dirty="0" smtClean="0"/>
                  <a:t>Le due </a:t>
                </a:r>
                <a:r>
                  <a:rPr lang="fr-FR" dirty="0" err="1" smtClean="0"/>
                  <a:t>equazioni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descrivono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simultaneamente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interno</a:t>
                </a:r>
                <a:r>
                  <a:rPr lang="fr-FR" dirty="0" smtClean="0"/>
                  <a:t> (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di merci=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di merci) e </a:t>
                </a:r>
                <a:r>
                  <a:rPr lang="fr-FR" dirty="0" err="1" smtClean="0"/>
                  <a:t>quello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esterno</a:t>
                </a:r>
                <a:r>
                  <a:rPr lang="fr-FR" dirty="0" smtClean="0"/>
                  <a:t> (BC=0) sono le </a:t>
                </a:r>
                <a:r>
                  <a:rPr lang="fr-FR" dirty="0" err="1" smtClean="0"/>
                  <a:t>seguenti</a:t>
                </a:r>
                <a:r>
                  <a:rPr lang="fr-FR" dirty="0" smtClean="0"/>
                  <a:t>:</a:t>
                </a:r>
                <a:endParaRPr lang="fr-FR" dirty="0"/>
              </a:p>
              <a:p>
                <a:endParaRPr lang="fr-FR" dirty="0" smtClean="0"/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          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96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1852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fr-FR" dirty="0" smtClean="0"/>
                  <a:t>           Y</a:t>
                </a:r>
                <a:r>
                  <a:rPr lang="fr-F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dirty="0" smtClean="0"/>
                  <a:t>+I+G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i="1">
                            <a:latin typeface="Cambria Math"/>
                          </a:rPr>
                          <m:t>(</m:t>
                        </m:r>
                        <m:r>
                          <a:rPr lang="fr-FR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+aR-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-</a:t>
                </a:r>
                <a:r>
                  <a:rPr lang="fr-FR" dirty="0" err="1"/>
                  <a:t>mY+bR</a:t>
                </a:r>
                <a:r>
                  <a:rPr lang="fr-FR" dirty="0" smtClean="0"/>
                  <a:t>)</a:t>
                </a:r>
              </a:p>
              <a:p>
                <a:r>
                  <a:rPr lang="fr-FR" dirty="0"/>
                  <a:t>e</a:t>
                </a:r>
                <a:endParaRPr lang="fr-FR" dirty="0" smtClean="0"/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+</a:t>
                </a:r>
                <a:r>
                  <a:rPr lang="fr-FR" dirty="0" smtClean="0"/>
                  <a:t>aR-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 smtClean="0"/>
                  <a:t>-</a:t>
                </a:r>
                <a:r>
                  <a:rPr lang="fr-FR" dirty="0" err="1" smtClean="0"/>
                  <a:t>mY+bR</a:t>
                </a:r>
                <a:r>
                  <a:rPr lang="fr-FR" dirty="0" smtClean="0"/>
                  <a:t>=0          </a:t>
                </a:r>
              </a:p>
              <a:p>
                <a:r>
                  <a:rPr lang="fr-FR" dirty="0" err="1" smtClean="0"/>
                  <a:t>Abbiamo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la prima </a:t>
                </a:r>
                <a:r>
                  <a:rPr lang="fr-FR" dirty="0" err="1" smtClean="0"/>
                  <a:t>equazione</a:t>
                </a:r>
                <a:r>
                  <a:rPr lang="fr-FR" dirty="0" smtClean="0"/>
                  <a:t> si </a:t>
                </a:r>
                <a:r>
                  <a:rPr lang="fr-FR" dirty="0" err="1" smtClean="0"/>
                  <a:t>puó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riscrivere</a:t>
                </a:r>
                <a:r>
                  <a:rPr lang="fr-FR" dirty="0" smtClean="0"/>
                  <a:t> come</a:t>
                </a:r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Y</a:t>
                </a:r>
                <a:r>
                  <a:rPr lang="fr-F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dirty="0"/>
                  <a:t>+</a:t>
                </a:r>
                <a:r>
                  <a:rPr lang="fr-FR" dirty="0" smtClean="0"/>
                  <a:t>I+G</a:t>
                </a:r>
              </a:p>
              <a:p>
                <a:r>
                  <a:rPr lang="fr-FR" dirty="0"/>
                  <a:t>d</a:t>
                </a:r>
                <a:r>
                  <a:rPr lang="fr-FR" dirty="0" smtClean="0"/>
                  <a:t>a </a:t>
                </a:r>
                <a:r>
                  <a:rPr lang="fr-FR" dirty="0" err="1" smtClean="0"/>
                  <a:t>cui</a:t>
                </a:r>
                <a:r>
                  <a:rPr lang="fr-FR" dirty="0" smtClean="0"/>
                  <a:t> si </a:t>
                </a:r>
                <a:r>
                  <a:rPr lang="fr-FR" dirty="0" err="1" smtClean="0"/>
                  <a:t>ottiene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interno</a:t>
                </a:r>
                <a:endParaRPr lang="fr-FR" dirty="0"/>
              </a:p>
              <a:p>
                <a:r>
                  <a:rPr lang="fr-FR" dirty="0" smtClean="0"/>
                  <a:t>                          </a:t>
                </a:r>
                <a:r>
                  <a:rPr lang="fr-FR" dirty="0"/>
                  <a:t>Y*=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1−</m:t>
                        </m:r>
                        <m:r>
                          <a:rPr lang="fr-FR" i="1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r>
                  <a:rPr lang="fr-FR" dirty="0"/>
                  <a:t>(</a:t>
                </a:r>
                <a:r>
                  <a:rPr lang="fr-FR" dirty="0" err="1"/>
                  <a:t>I-cT+G</a:t>
                </a:r>
                <a:r>
                  <a:rPr lang="fr-FR" dirty="0"/>
                  <a:t>)</a:t>
                </a: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69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8359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algn="just"/>
                <a:r>
                  <a:rPr lang="fr-FR" dirty="0" smtClean="0"/>
                  <a:t>Ma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d’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(</a:t>
                </a:r>
                <a:r>
                  <a:rPr lang="fr-FR" dirty="0" err="1" smtClean="0"/>
                  <a:t>esterno</a:t>
                </a:r>
                <a:r>
                  <a:rPr lang="fr-FR" dirty="0" smtClean="0"/>
                  <a:t>) </a:t>
                </a:r>
                <a:r>
                  <a:rPr lang="fr-FR" dirty="0" err="1" smtClean="0"/>
                  <a:t>deve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soddisfare</a:t>
                </a:r>
                <a:endParaRPr lang="fr-FR" dirty="0" smtClean="0"/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+aR-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-</a:t>
                </a:r>
                <a:r>
                  <a:rPr lang="fr-FR" dirty="0" smtClean="0"/>
                  <a:t>mY*+</a:t>
                </a:r>
                <a:r>
                  <a:rPr lang="fr-FR" dirty="0" err="1" smtClean="0"/>
                  <a:t>bR</a:t>
                </a:r>
                <a:r>
                  <a:rPr lang="fr-FR" dirty="0" smtClean="0"/>
                  <a:t>=0</a:t>
                </a:r>
              </a:p>
              <a:p>
                <a:pPr algn="just"/>
                <a:r>
                  <a:rPr lang="fr-FR" dirty="0" err="1"/>
                  <a:t>o</a:t>
                </a:r>
                <a:r>
                  <a:rPr lang="fr-FR" dirty="0" err="1" smtClean="0"/>
                  <a:t>ssia</a:t>
                </a:r>
                <a:r>
                  <a:rPr lang="fr-FR" dirty="0" smtClean="0"/>
                  <a:t> </a:t>
                </a:r>
              </a:p>
              <a:p>
                <a:pPr algn="just"/>
                <a:r>
                  <a:rPr lang="fr-FR"/>
                  <a:t> </a:t>
                </a:r>
                <a:r>
                  <a:rPr lang="fr-FR" smtClean="0"/>
                  <a:t>                               </a:t>
                </a:r>
                <a:r>
                  <a:rPr lang="fr-FR" dirty="0" smtClean="0"/>
                  <a:t>R*=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𝑎</m:t>
                        </m:r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r>
                          <a:rPr lang="fr-FR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fr-FR" dirty="0" smtClean="0"/>
                  <a:t>(</a:t>
                </a:r>
                <a:r>
                  <a:rPr lang="fr-FR" dirty="0" err="1" smtClean="0"/>
                  <a:t>mY</a:t>
                </a:r>
                <a:r>
                  <a:rPr lang="fr-FR" dirty="0" smtClean="0"/>
                  <a:t>*+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 smtClean="0"/>
                  <a:t>)</a:t>
                </a:r>
              </a:p>
              <a:p>
                <a:pPr algn="just"/>
                <a:r>
                  <a:rPr lang="fr-FR" dirty="0" err="1" smtClean="0"/>
                  <a:t>Osserviamo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d’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sarà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tanto</a:t>
                </a:r>
                <a:r>
                  <a:rPr lang="fr-FR" dirty="0" smtClean="0"/>
                  <a:t> più  </a:t>
                </a:r>
                <a:r>
                  <a:rPr lang="fr-FR" dirty="0" err="1" smtClean="0"/>
                  <a:t>elevato</a:t>
                </a:r>
                <a:r>
                  <a:rPr lang="fr-FR" dirty="0" smtClean="0"/>
                  <a:t> quanto il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 d’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è più </a:t>
                </a:r>
                <a:r>
                  <a:rPr lang="fr-FR" dirty="0" err="1" smtClean="0"/>
                  <a:t>elevato</a:t>
                </a:r>
                <a:r>
                  <a:rPr lang="fr-FR" dirty="0" smtClean="0"/>
                  <a:t> (perché </a:t>
                </a:r>
                <a:r>
                  <a:rPr lang="fr-FR" dirty="0" err="1" smtClean="0"/>
                  <a:t>incrementa</a:t>
                </a:r>
                <a:r>
                  <a:rPr lang="fr-FR" dirty="0" smtClean="0"/>
                  <a:t> 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)  e quanto più </a:t>
                </a:r>
                <a:r>
                  <a:rPr lang="fr-FR" dirty="0" err="1" smtClean="0"/>
                  <a:t>elevata</a:t>
                </a:r>
                <a:r>
                  <a:rPr lang="fr-FR" dirty="0" smtClean="0"/>
                  <a:t> è la </a:t>
                </a:r>
                <a:r>
                  <a:rPr lang="fr-FR" dirty="0" err="1" smtClean="0"/>
                  <a:t>differenza</a:t>
                </a:r>
                <a:r>
                  <a:rPr lang="fr-FR" dirty="0" smtClean="0"/>
                  <a:t> fra la </a:t>
                </a:r>
                <a:r>
                  <a:rPr lang="fr-FR" dirty="0" err="1" smtClean="0"/>
                  <a:t>componente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autonoma</a:t>
                </a:r>
                <a:r>
                  <a:rPr lang="fr-FR" dirty="0" smtClean="0"/>
                  <a:t> delle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e la </a:t>
                </a:r>
                <a:r>
                  <a:rPr lang="fr-FR" dirty="0" err="1" smtClean="0"/>
                  <a:t>componente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autonoma</a:t>
                </a:r>
                <a:r>
                  <a:rPr lang="fr-FR" dirty="0" smtClean="0"/>
                  <a:t> delle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d’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inversamente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correlato</a:t>
                </a:r>
                <a:r>
                  <a:rPr lang="fr-FR" dirty="0" smtClean="0"/>
                  <a:t> con la </a:t>
                </a:r>
                <a:r>
                  <a:rPr lang="fr-FR" dirty="0" err="1" smtClean="0"/>
                  <a:t>sensibilità</a:t>
                </a:r>
                <a:r>
                  <a:rPr lang="fr-FR" dirty="0" smtClean="0"/>
                  <a:t> delle </a:t>
                </a:r>
                <a:r>
                  <a:rPr lang="fr-FR" dirty="0" err="1" smtClean="0"/>
                  <a:t>esportazioni</a:t>
                </a:r>
                <a:r>
                  <a:rPr lang="fr-FR" dirty="0" smtClean="0"/>
                  <a:t> e delle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(a e b) allo </a:t>
                </a:r>
                <a:r>
                  <a:rPr lang="fr-FR" dirty="0" err="1" smtClean="0"/>
                  <a:t>stesso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37" t="-2426" r="-1185" b="-323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652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mtClean="0"/>
          </a:p>
          <a:p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467543" y="1637350"/>
            <a:ext cx="8229600" cy="4655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mtClean="0"/>
              <a:t> </a:t>
            </a:r>
            <a:endParaRPr lang="fr-FR"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26BB28D-AC1A-4B57-9CD6-00C07AFB373B}" type="slidenum">
              <a:rPr lang="fr-FR" smtClean="0"/>
              <a:t>23</a:t>
            </a:fld>
            <a:endParaRPr lang="fr-FR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mtClean="0"/>
              <a:t> </a:t>
            </a:r>
            <a:endParaRPr lang="fr-FR" dirty="0"/>
          </a:p>
        </p:txBody>
      </p:sp>
      <p:sp>
        <p:nvSpPr>
          <p:cNvPr id="8" name="Espace réservé du numéro de diapositive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26BB28D-AC1A-4B57-9CD6-00C07AFB373B}" type="slidenum">
              <a:rPr lang="fr-FR" smtClean="0"/>
              <a:pPr/>
              <a:t>23</a:t>
            </a:fld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1403648" y="5589240"/>
            <a:ext cx="60486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403648" y="206084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1403648" y="2924944"/>
            <a:ext cx="6048672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1403648" y="1772816"/>
            <a:ext cx="0" cy="38164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1403648" y="1772816"/>
            <a:ext cx="4536504" cy="38164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380312" y="5805264"/>
            <a:ext cx="25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/>
              <p:cNvSpPr txBox="1"/>
              <p:nvPr/>
            </p:nvSpPr>
            <p:spPr>
              <a:xfrm>
                <a:off x="7508681" y="2708920"/>
                <a:ext cx="526554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b="0" i="1" smtClean="0">
                              <a:latin typeface="Cambria Math"/>
                            </a:rPr>
                            <m:t>𝑌</m:t>
                          </m:r>
                        </m:e>
                        <m:sup>
                          <m:r>
                            <a:rPr lang="fr-FR" b="0" i="1" smtClean="0">
                              <a:latin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681" y="2708920"/>
                <a:ext cx="526554" cy="3742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67543" y="1718261"/>
                <a:ext cx="936105" cy="374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fr-FR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i="1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fr-FR" dirty="0" smtClean="0"/>
                  <a:t>,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𝑠</m:t>
                        </m:r>
                      </m:sup>
                    </m:sSup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3" y="1718261"/>
                <a:ext cx="936105" cy="374270"/>
              </a:xfrm>
              <a:prstGeom prst="rect">
                <a:avLst/>
              </a:prstGeom>
              <a:blipFill rotWithShape="1">
                <a:blip r:embed="rId3"/>
                <a:stretch>
                  <a:fillRect t="-6557" b="-2623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/>
              <p:cNvSpPr txBox="1"/>
              <p:nvPr/>
            </p:nvSpPr>
            <p:spPr>
              <a:xfrm>
                <a:off x="5940152" y="155679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i="1">
                              <a:latin typeface="Cambria Math"/>
                            </a:rPr>
                            <m:t>𝑌</m:t>
                          </m:r>
                        </m:e>
                        <m:sup>
                          <m:r>
                            <a:rPr lang="fr-FR" i="1">
                              <a:latin typeface="Cambria Math"/>
                            </a:rPr>
                            <m:t>𝑠</m:t>
                          </m:r>
                        </m:sup>
                      </m:sSup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1556792"/>
                <a:ext cx="57606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necteur droit 17"/>
          <p:cNvCxnSpPr/>
          <p:nvPr/>
        </p:nvCxnSpPr>
        <p:spPr>
          <a:xfrm>
            <a:off x="3419872" y="393305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419872" y="465313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3419872" y="53012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3275857" y="5698121"/>
            <a:ext cx="564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Y*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1835696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45°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4136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259632" y="4077072"/>
            <a:ext cx="62646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V="1">
            <a:off x="1259632" y="2132856"/>
            <a:ext cx="0" cy="3672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1259632" y="2132856"/>
            <a:ext cx="6264696" cy="3096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7452320" y="422108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827584" y="1988840"/>
            <a:ext cx="64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BC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7092280" y="1844824"/>
            <a:ext cx="577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BC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3491880" y="3784394"/>
            <a:ext cx="713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R*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240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algn="just"/>
                <a:r>
                  <a:rPr lang="fr-FR" b="1" dirty="0" smtClean="0"/>
                  <a:t>Il </a:t>
                </a:r>
                <a:r>
                  <a:rPr lang="fr-FR" b="1" dirty="0" err="1" smtClean="0"/>
                  <a:t>modello</a:t>
                </a:r>
                <a:r>
                  <a:rPr lang="fr-FR" b="1" dirty="0" smtClean="0"/>
                  <a:t> più </a:t>
                </a:r>
                <a:r>
                  <a:rPr lang="fr-FR" b="1" dirty="0" err="1" smtClean="0"/>
                  <a:t>corretto</a:t>
                </a:r>
                <a:endParaRPr lang="fr-FR" b="1" dirty="0" smtClean="0"/>
              </a:p>
              <a:p>
                <a:pPr algn="just"/>
                <a:r>
                  <a:rPr lang="fr-FR" dirty="0" smtClean="0"/>
                  <a:t>In </a:t>
                </a:r>
                <a:r>
                  <a:rPr lang="fr-FR" dirty="0" err="1" smtClean="0"/>
                  <a:t>realtà</a:t>
                </a:r>
                <a:r>
                  <a:rPr lang="fr-FR" dirty="0" smtClean="0"/>
                  <a:t>, 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sono </a:t>
                </a:r>
                <a:r>
                  <a:rPr lang="fr-FR" dirty="0" err="1" smtClean="0"/>
                  <a:t>pagate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valuta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estera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cosa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a sua volta </a:t>
                </a:r>
                <a:r>
                  <a:rPr lang="fr-FR" dirty="0" err="1" smtClean="0"/>
                  <a:t>richiede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conversione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dollari</a:t>
                </a:r>
                <a:r>
                  <a:rPr lang="fr-FR" dirty="0" smtClean="0"/>
                  <a:t>.</a:t>
                </a:r>
              </a:p>
              <a:p>
                <a:pPr algn="just"/>
                <a:r>
                  <a:rPr lang="fr-FR" dirty="0" smtClean="0"/>
                  <a:t> </a:t>
                </a:r>
                <a:r>
                  <a:rPr lang="fr-FR" b="1" dirty="0" err="1" smtClean="0"/>
                  <a:t>Effetto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quantità</a:t>
                </a:r>
                <a:r>
                  <a:rPr lang="fr-FR" dirty="0" smtClean="0"/>
                  <a:t>: un </a:t>
                </a:r>
                <a:r>
                  <a:rPr lang="fr-FR" dirty="0" err="1" smtClean="0"/>
                  <a:t>deprezzamento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valuta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nazionale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riduce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quantità</a:t>
                </a:r>
                <a:r>
                  <a:rPr lang="fr-FR" dirty="0" smtClean="0"/>
                  <a:t> di merci </a:t>
                </a:r>
                <a:r>
                  <a:rPr lang="fr-FR" dirty="0" err="1" smtClean="0"/>
                  <a:t>importate</a:t>
                </a:r>
                <a:endParaRPr lang="fr-FR" dirty="0" smtClean="0"/>
              </a:p>
              <a:p>
                <a:pPr algn="just"/>
                <a:r>
                  <a:rPr lang="fr-FR" b="1" dirty="0" err="1" smtClean="0"/>
                  <a:t>Effetto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prezzo</a:t>
                </a:r>
                <a:r>
                  <a:rPr lang="fr-FR" dirty="0" smtClean="0"/>
                  <a:t>: </a:t>
                </a:r>
                <a:r>
                  <a:rPr lang="fr-FR" dirty="0"/>
                  <a:t>un </a:t>
                </a:r>
                <a:r>
                  <a:rPr lang="fr-FR" dirty="0" err="1"/>
                  <a:t>deprezzamento</a:t>
                </a:r>
                <a:r>
                  <a:rPr lang="fr-FR" dirty="0"/>
                  <a:t> </a:t>
                </a:r>
                <a:r>
                  <a:rPr lang="fr-FR" dirty="0" err="1"/>
                  <a:t>della</a:t>
                </a:r>
                <a:r>
                  <a:rPr lang="fr-FR" dirty="0"/>
                  <a:t> </a:t>
                </a:r>
                <a:r>
                  <a:rPr lang="fr-FR" dirty="0" err="1"/>
                  <a:t>valuta</a:t>
                </a:r>
                <a:r>
                  <a:rPr lang="fr-FR" dirty="0"/>
                  <a:t> </a:t>
                </a:r>
                <a:r>
                  <a:rPr lang="fr-FR" dirty="0" err="1"/>
                  <a:t>nazionale</a:t>
                </a:r>
                <a:r>
                  <a:rPr lang="fr-FR" dirty="0"/>
                  <a:t> </a:t>
                </a:r>
                <a:r>
                  <a:rPr lang="fr-FR" dirty="0" err="1" smtClean="0"/>
                  <a:t>aumenta</a:t>
                </a:r>
                <a:r>
                  <a:rPr lang="fr-FR" dirty="0" smtClean="0"/>
                  <a:t> il </a:t>
                </a:r>
                <a:r>
                  <a:rPr lang="fr-FR" dirty="0" err="1" smtClean="0"/>
                  <a:t>costo</a:t>
                </a:r>
                <a:r>
                  <a:rPr lang="fr-FR" dirty="0" smtClean="0"/>
                  <a:t> in </a:t>
                </a:r>
                <a:r>
                  <a:rPr lang="fr-FR" dirty="0" err="1" smtClean="0"/>
                  <a:t>dollari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ogni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meerce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importata</a:t>
                </a:r>
                <a:endParaRPr lang="fr-FR" dirty="0"/>
              </a:p>
              <a:p>
                <a:pPr algn="just"/>
                <a:r>
                  <a:rPr lang="fr-FR" dirty="0" smtClean="0"/>
                  <a:t>L’</a:t>
                </a:r>
                <a:r>
                  <a:rPr lang="fr-FR" dirty="0" err="1" smtClean="0"/>
                  <a:t>equazione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 va </a:t>
                </a:r>
                <a:r>
                  <a:rPr lang="fr-FR" dirty="0" err="1" smtClean="0"/>
                  <a:t>riscritta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nella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seguente</a:t>
                </a:r>
                <a:r>
                  <a:rPr lang="fr-FR" dirty="0" smtClean="0"/>
                  <a:t> forma:</a:t>
                </a:r>
              </a:p>
              <a:p>
                <a:pPr algn="just"/>
                <a:r>
                  <a:rPr lang="fr-FR"/>
                  <a:t> </a:t>
                </a:r>
                <a:r>
                  <a:rPr lang="fr-FR" smtClean="0"/>
                  <a:t>                                   PY=PC+PI+PG+PX-RQM</a:t>
                </a:r>
                <a:endParaRPr lang="fr-FR" dirty="0" smtClean="0"/>
              </a:p>
              <a:p>
                <a:pPr algn="just"/>
                <a:r>
                  <a:rPr lang="fr-FR" dirty="0" err="1"/>
                  <a:t>d</a:t>
                </a:r>
                <a:r>
                  <a:rPr lang="fr-FR" dirty="0" err="1" smtClean="0"/>
                  <a:t>ove</a:t>
                </a:r>
                <a:r>
                  <a:rPr lang="fr-FR" dirty="0" smtClean="0"/>
                  <a:t> P è il </a:t>
                </a:r>
                <a:r>
                  <a:rPr lang="fr-FR" dirty="0" err="1" smtClean="0"/>
                  <a:t>livello</a:t>
                </a:r>
                <a:r>
                  <a:rPr lang="fr-FR" dirty="0" smtClean="0"/>
                  <a:t> dei </a:t>
                </a:r>
                <a:r>
                  <a:rPr lang="fr-FR" dirty="0" err="1" smtClean="0"/>
                  <a:t>prezzi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interni</a:t>
                </a:r>
                <a:r>
                  <a:rPr lang="fr-FR" dirty="0" smtClean="0"/>
                  <a:t> e Q </a:t>
                </a:r>
                <a:r>
                  <a:rPr lang="fr-FR" dirty="0" err="1" smtClean="0"/>
                  <a:t>quello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esterno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Dividendo</a:t>
                </a:r>
                <a:r>
                  <a:rPr lang="fr-FR" dirty="0" smtClean="0"/>
                  <a:t> per P </a:t>
                </a:r>
                <a:r>
                  <a:rPr lang="fr-FR" dirty="0" err="1" smtClean="0"/>
                  <a:t>otteniamo</a:t>
                </a:r>
                <a:endParaRPr lang="fr-FR" dirty="0" smtClean="0"/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            Y=C+I+G+X-R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𝑃</m:t>
                        </m:r>
                      </m:den>
                    </m:f>
                  </m:oMath>
                </a14:m>
                <a:r>
                  <a:rPr lang="fr-FR" dirty="0" smtClean="0"/>
                  <a:t>M</a:t>
                </a:r>
              </a:p>
              <a:p>
                <a:pPr algn="just"/>
                <a:r>
                  <a:rPr lang="fr-FR" dirty="0" err="1" smtClean="0"/>
                  <a:t>Notiamo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R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𝑃</m:t>
                        </m:r>
                      </m:den>
                    </m:f>
                  </m:oMath>
                </a14:m>
                <a:r>
                  <a:rPr lang="fr-FR" dirty="0" smtClean="0"/>
                  <a:t> è il </a:t>
                </a:r>
                <a:r>
                  <a:rPr lang="fr-FR" b="1" dirty="0" err="1" smtClean="0"/>
                  <a:t>tasso</a:t>
                </a:r>
                <a:r>
                  <a:rPr lang="fr-FR" b="1" dirty="0" smtClean="0"/>
                  <a:t> di </a:t>
                </a:r>
                <a:r>
                  <a:rPr lang="fr-FR" b="1" dirty="0" err="1" smtClean="0"/>
                  <a:t>cambio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reale</a:t>
                </a:r>
                <a:endParaRPr lang="fr-FR" b="1" dirty="0" smtClean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5" t="-2291" r="-96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3720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algn="just"/>
                <a:r>
                  <a:rPr lang="fr-FR" dirty="0" smtClean="0"/>
                  <a:t>Se </a:t>
                </a:r>
                <a:r>
                  <a:rPr lang="fr-FR" dirty="0" err="1" smtClean="0"/>
                  <a:t>poniamo</a:t>
                </a:r>
                <a:r>
                  <a:rPr lang="fr-FR" dirty="0" smtClean="0"/>
                  <a:t> P=Q (i </a:t>
                </a:r>
                <a:r>
                  <a:rPr lang="fr-FR" dirty="0" err="1" smtClean="0"/>
                  <a:t>prezzi</a:t>
                </a:r>
                <a:r>
                  <a:rPr lang="fr-FR" dirty="0" smtClean="0"/>
                  <a:t> sono </a:t>
                </a:r>
                <a:r>
                  <a:rPr lang="fr-FR" dirty="0" err="1" smtClean="0"/>
                  <a:t>fissi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possiamo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operare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questa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semplificazione</a:t>
                </a:r>
                <a:r>
                  <a:rPr lang="fr-FR" dirty="0" smtClean="0"/>
                  <a:t>), le due </a:t>
                </a:r>
                <a:r>
                  <a:rPr lang="fr-FR" dirty="0" err="1" smtClean="0"/>
                  <a:t>equazioni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diventano</a:t>
                </a:r>
                <a:endParaRPr lang="fr-FR" dirty="0" smtClean="0"/>
              </a:p>
              <a:p>
                <a:pPr marL="0" indent="0" algn="just">
                  <a:buNone/>
                </a:pPr>
                <a:r>
                  <a:rPr lang="fr-FR" dirty="0" smtClean="0"/>
                  <a:t>        Y</a:t>
                </a:r>
                <a:r>
                  <a:rPr lang="fr-F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dirty="0"/>
                  <a:t>+I+G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+(</m:t>
                        </m:r>
                        <m:r>
                          <a:rPr lang="fr-FR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+aR-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𝑅</m:t>
                        </m:r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-</a:t>
                </a:r>
                <a:r>
                  <a:rPr lang="fr-FR" dirty="0" smtClean="0"/>
                  <a:t>RmY+RbR</a:t>
                </a:r>
                <a:r>
                  <a:rPr lang="fr-FR" dirty="0"/>
                  <a:t>)</a:t>
                </a:r>
              </a:p>
              <a:p>
                <a:pPr algn="just"/>
                <a:r>
                  <a:rPr lang="fr-FR" dirty="0"/>
                  <a:t>e</a:t>
                </a:r>
              </a:p>
              <a:p>
                <a:pPr algn="just"/>
                <a:r>
                  <a:rPr lang="fr-FR" dirty="0"/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+aR-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𝑅</m:t>
                        </m:r>
                        <m:r>
                          <a:rPr lang="fr-FR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-</a:t>
                </a:r>
                <a:r>
                  <a:rPr lang="fr-FR" dirty="0" smtClean="0"/>
                  <a:t>mRY+RbR=0          </a:t>
                </a:r>
                <a:endParaRPr lang="fr-FR" dirty="0"/>
              </a:p>
              <a:p>
                <a:pPr algn="just"/>
                <a:r>
                  <a:rPr lang="fr-FR" dirty="0" err="1"/>
                  <a:t>Abbiamo</a:t>
                </a:r>
                <a:r>
                  <a:rPr lang="fr-FR" dirty="0"/>
                  <a:t> </a:t>
                </a:r>
                <a:r>
                  <a:rPr lang="fr-FR" dirty="0" err="1"/>
                  <a:t>allora</a:t>
                </a:r>
                <a:r>
                  <a:rPr lang="fr-FR" dirty="0"/>
                  <a:t> </a:t>
                </a:r>
                <a:r>
                  <a:rPr lang="fr-FR" dirty="0" err="1"/>
                  <a:t>che</a:t>
                </a:r>
                <a:r>
                  <a:rPr lang="fr-FR" dirty="0"/>
                  <a:t> la prima </a:t>
                </a:r>
                <a:r>
                  <a:rPr lang="fr-FR" dirty="0" err="1"/>
                  <a:t>equazione</a:t>
                </a:r>
                <a:r>
                  <a:rPr lang="fr-FR" dirty="0"/>
                  <a:t> si </a:t>
                </a:r>
                <a:r>
                  <a:rPr lang="fr-FR" dirty="0" err="1"/>
                  <a:t>puó</a:t>
                </a:r>
                <a:r>
                  <a:rPr lang="fr-FR" dirty="0"/>
                  <a:t> </a:t>
                </a:r>
                <a:r>
                  <a:rPr lang="fr-FR" dirty="0" err="1"/>
                  <a:t>riscrivere</a:t>
                </a:r>
                <a:r>
                  <a:rPr lang="fr-FR" dirty="0"/>
                  <a:t> come</a:t>
                </a:r>
              </a:p>
              <a:p>
                <a:pPr algn="just"/>
                <a:r>
                  <a:rPr lang="fr-FR" dirty="0"/>
                  <a:t>                  </a:t>
                </a:r>
                <a:r>
                  <a:rPr lang="fr-FR" dirty="0" smtClean="0"/>
                  <a:t>        Y</a:t>
                </a:r>
                <a:r>
                  <a:rPr lang="fr-F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dirty="0"/>
                  <a:t>+I+G</a:t>
                </a:r>
              </a:p>
              <a:p>
                <a:pPr algn="just"/>
                <a:r>
                  <a:rPr lang="fr-FR" dirty="0" smtClean="0"/>
                  <a:t>  da </a:t>
                </a:r>
                <a:r>
                  <a:rPr lang="fr-FR" dirty="0" err="1"/>
                  <a:t>cui</a:t>
                </a:r>
                <a:r>
                  <a:rPr lang="fr-FR" dirty="0"/>
                  <a:t> si </a:t>
                </a:r>
                <a:r>
                  <a:rPr lang="fr-FR" dirty="0" err="1"/>
                  <a:t>ottiene</a:t>
                </a:r>
                <a:r>
                  <a:rPr lang="fr-FR" dirty="0"/>
                  <a:t> l’</a:t>
                </a:r>
                <a:r>
                  <a:rPr lang="fr-FR" dirty="0" err="1"/>
                  <a:t>equilibrio</a:t>
                </a:r>
                <a:r>
                  <a:rPr lang="fr-FR" dirty="0"/>
                  <a:t> </a:t>
                </a:r>
                <a:r>
                  <a:rPr lang="fr-FR" dirty="0" err="1"/>
                  <a:t>interno</a:t>
                </a:r>
                <a:endParaRPr lang="fr-FR" dirty="0"/>
              </a:p>
              <a:p>
                <a:pPr algn="just"/>
                <a:r>
                  <a:rPr lang="fr-FR" dirty="0"/>
                  <a:t>                          </a:t>
                </a:r>
                <a:r>
                  <a:rPr lang="fr-FR" dirty="0" smtClean="0"/>
                  <a:t>       Y</a:t>
                </a:r>
                <a:r>
                  <a:rPr lang="fr-FR" dirty="0"/>
                  <a:t>*=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1−</m:t>
                        </m:r>
                        <m:r>
                          <a:rPr lang="fr-FR" i="1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r>
                  <a:rPr lang="fr-FR" dirty="0"/>
                  <a:t>(</a:t>
                </a:r>
                <a:r>
                  <a:rPr lang="fr-FR" dirty="0" err="1"/>
                  <a:t>I-cT+G</a:t>
                </a:r>
                <a:r>
                  <a:rPr lang="fr-FR" dirty="0"/>
                  <a:t>)</a:t>
                </a:r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407" b="-80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416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fr-FR" dirty="0" smtClean="0"/>
                  <a:t>Il </a:t>
                </a:r>
                <a:r>
                  <a:rPr lang="fr-FR" dirty="0" err="1" smtClean="0"/>
                  <a:t>tasso</a:t>
                </a:r>
                <a:r>
                  <a:rPr lang="fr-FR" dirty="0" smtClean="0"/>
                  <a:t>  di </a:t>
                </a:r>
                <a:r>
                  <a:rPr lang="fr-FR" dirty="0" err="1" smtClean="0"/>
                  <a:t>cambio</a:t>
                </a:r>
                <a:r>
                  <a:rPr lang="fr-FR" dirty="0" smtClean="0"/>
                  <a:t> d’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allora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soluzione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dell’equazione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seguente</a:t>
                </a:r>
                <a:endParaRPr lang="fr-FR" dirty="0" smtClean="0"/>
              </a:p>
              <a:p>
                <a:pPr algn="just"/>
                <a:r>
                  <a:rPr lang="fr-FR" dirty="0" smtClean="0"/>
                  <a:t>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+aR-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𝑅𝑀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/>
                  <a:t>-</a:t>
                </a:r>
                <a:r>
                  <a:rPr lang="fr-FR" dirty="0" smtClean="0"/>
                  <a:t>mRY*+</a:t>
                </a:r>
                <a:r>
                  <a:rPr lang="fr-FR" dirty="0" err="1" smtClean="0"/>
                  <a:t>RbR</a:t>
                </a:r>
                <a:r>
                  <a:rPr lang="fr-FR" dirty="0" smtClean="0"/>
                  <a:t>=0</a:t>
                </a:r>
              </a:p>
              <a:p>
                <a:pPr algn="just"/>
                <a:r>
                  <a:rPr lang="fr-FR" dirty="0" smtClean="0"/>
                  <a:t>Si </a:t>
                </a:r>
                <a:r>
                  <a:rPr lang="fr-FR" dirty="0" err="1" smtClean="0"/>
                  <a:t>noti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che</a:t>
                </a:r>
                <a:r>
                  <a:rPr lang="fr-FR" dirty="0" smtClean="0"/>
                  <a:t> tale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non è </a:t>
                </a:r>
                <a:r>
                  <a:rPr lang="fr-FR" dirty="0" err="1" smtClean="0"/>
                  <a:t>necessariamente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monotona</a:t>
                </a:r>
                <a:r>
                  <a:rPr lang="fr-FR" dirty="0" smtClean="0"/>
                  <a:t> in R  e </a:t>
                </a:r>
                <a:r>
                  <a:rPr lang="fr-FR" dirty="0" err="1" smtClean="0"/>
                  <a:t>quindi</a:t>
                </a:r>
                <a:r>
                  <a:rPr lang="fr-FR" dirty="0" smtClean="0"/>
                  <a:t> è difficile </a:t>
                </a:r>
                <a:r>
                  <a:rPr lang="fr-FR" dirty="0" err="1" smtClean="0"/>
                  <a:t>trovare</a:t>
                </a:r>
                <a:r>
                  <a:rPr lang="fr-FR" dirty="0" smtClean="0"/>
                  <a:t> l’espressione </a:t>
                </a:r>
                <a:r>
                  <a:rPr lang="fr-FR" dirty="0" err="1" smtClean="0"/>
                  <a:t>esplicita</a:t>
                </a:r>
                <a:r>
                  <a:rPr lang="fr-FR" dirty="0" smtClean="0"/>
                  <a:t> di R*. È </a:t>
                </a:r>
                <a:r>
                  <a:rPr lang="fr-FR" dirty="0" err="1" smtClean="0"/>
                  <a:t>un’equazione</a:t>
                </a:r>
                <a:r>
                  <a:rPr lang="fr-FR" dirty="0" smtClean="0"/>
                  <a:t> di </a:t>
                </a:r>
                <a:r>
                  <a:rPr lang="fr-FR" dirty="0" err="1" smtClean="0"/>
                  <a:t>secondo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grado</a:t>
                </a:r>
                <a:r>
                  <a:rPr lang="fr-FR" dirty="0" smtClean="0"/>
                  <a:t>, di </a:t>
                </a:r>
                <a:r>
                  <a:rPr lang="fr-FR" dirty="0" err="1" smtClean="0"/>
                  <a:t>cui</a:t>
                </a:r>
                <a:r>
                  <a:rPr lang="fr-FR" dirty="0" smtClean="0"/>
                  <a:t> si </a:t>
                </a:r>
                <a:r>
                  <a:rPr lang="fr-FR" dirty="0" err="1" smtClean="0"/>
                  <a:t>trattiene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soluzione</a:t>
                </a:r>
                <a:r>
                  <a:rPr lang="fr-FR" dirty="0" smtClean="0"/>
                  <a:t> positiva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776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b="1" dirty="0" smtClean="0"/>
              <a:t>L’</a:t>
            </a:r>
            <a:r>
              <a:rPr lang="fr-FR" b="1" dirty="0" err="1" smtClean="0"/>
              <a:t>approccio</a:t>
            </a:r>
            <a:r>
              <a:rPr lang="fr-FR" b="1" dirty="0" smtClean="0"/>
              <a:t> </a:t>
            </a:r>
            <a:r>
              <a:rPr lang="fr-FR" b="1" dirty="0" err="1" smtClean="0"/>
              <a:t>assorbimento</a:t>
            </a:r>
            <a:endParaRPr lang="fr-FR" b="1" dirty="0" smtClean="0"/>
          </a:p>
          <a:p>
            <a:pPr algn="just"/>
            <a:r>
              <a:rPr lang="fr-FR" dirty="0" err="1" smtClean="0"/>
              <a:t>Meccanimo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automatico </a:t>
            </a:r>
            <a:r>
              <a:rPr lang="fr-FR" dirty="0" err="1" smtClean="0"/>
              <a:t>basato</a:t>
            </a:r>
            <a:r>
              <a:rPr lang="fr-FR" dirty="0" smtClean="0"/>
              <a:t> sui </a:t>
            </a:r>
            <a:r>
              <a:rPr lang="fr-FR" dirty="0" err="1" smtClean="0"/>
              <a:t>prezzi</a:t>
            </a:r>
            <a:r>
              <a:rPr lang="fr-FR" dirty="0" smtClean="0"/>
              <a:t> e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suppone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nostro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sia</a:t>
            </a:r>
            <a:r>
              <a:rPr lang="fr-FR" dirty="0" smtClean="0"/>
              <a:t> </a:t>
            </a:r>
            <a:r>
              <a:rPr lang="fr-FR" dirty="0" err="1" smtClean="0"/>
              <a:t>prossimo</a:t>
            </a:r>
            <a:r>
              <a:rPr lang="fr-FR" dirty="0" smtClean="0"/>
              <a:t> al </a:t>
            </a:r>
            <a:r>
              <a:rPr lang="fr-FR" dirty="0" err="1" smtClean="0"/>
              <a:t>pieno</a:t>
            </a:r>
            <a:r>
              <a:rPr lang="fr-FR" dirty="0" smtClean="0"/>
              <a:t> </a:t>
            </a:r>
            <a:r>
              <a:rPr lang="fr-FR" dirty="0" err="1" smtClean="0"/>
              <a:t>impiego</a:t>
            </a:r>
            <a:endParaRPr lang="fr-FR" dirty="0" smtClean="0"/>
          </a:p>
          <a:p>
            <a:pPr algn="just"/>
            <a:r>
              <a:rPr lang="fr-FR" dirty="0" smtClean="0"/>
              <a:t>Il </a:t>
            </a:r>
            <a:r>
              <a:rPr lang="fr-FR" dirty="0" err="1" smtClean="0"/>
              <a:t>reddito</a:t>
            </a:r>
            <a:r>
              <a:rPr lang="fr-FR" dirty="0" smtClean="0"/>
              <a:t> è </a:t>
            </a:r>
            <a:r>
              <a:rPr lang="fr-FR" dirty="0" err="1" smtClean="0"/>
              <a:t>dato</a:t>
            </a:r>
            <a:r>
              <a:rPr lang="fr-FR" dirty="0" smtClean="0"/>
              <a:t> da</a:t>
            </a:r>
          </a:p>
          <a:p>
            <a:pPr algn="just"/>
            <a:r>
              <a:rPr lang="fr-FR" dirty="0"/>
              <a:t> </a:t>
            </a:r>
            <a:r>
              <a:rPr lang="fr-FR" dirty="0" smtClean="0"/>
              <a:t>                             Y=C+I+G+X-M</a:t>
            </a:r>
          </a:p>
          <a:p>
            <a:pPr algn="just"/>
            <a:r>
              <a:rPr lang="fr-FR" dirty="0" err="1" smtClean="0"/>
              <a:t>Sia</a:t>
            </a:r>
            <a:r>
              <a:rPr lang="fr-FR" dirty="0" smtClean="0"/>
              <a:t> A=C+I+G </a:t>
            </a:r>
            <a:r>
              <a:rPr lang="fr-FR" b="1" dirty="0" smtClean="0"/>
              <a:t>l’</a:t>
            </a:r>
            <a:r>
              <a:rPr lang="fr-FR" b="1" dirty="0" err="1" smtClean="0"/>
              <a:t>assorbimento</a:t>
            </a:r>
            <a:r>
              <a:rPr lang="fr-FR" b="1" dirty="0" smtClean="0"/>
              <a:t> </a:t>
            </a:r>
            <a:r>
              <a:rPr lang="fr-FR" b="1" dirty="0" err="1" smtClean="0"/>
              <a:t>interno</a:t>
            </a:r>
            <a:r>
              <a:rPr lang="fr-FR" b="1" dirty="0" smtClean="0"/>
              <a:t> </a:t>
            </a:r>
          </a:p>
          <a:p>
            <a:pPr algn="just"/>
            <a:r>
              <a:rPr lang="fr-FR" dirty="0" err="1" smtClean="0"/>
              <a:t>Sia</a:t>
            </a:r>
            <a:r>
              <a:rPr lang="fr-FR" dirty="0" smtClean="0"/>
              <a:t> B=X-M il </a:t>
            </a:r>
            <a:r>
              <a:rPr lang="fr-FR" b="1" dirty="0" err="1" smtClean="0"/>
              <a:t>saldo</a:t>
            </a:r>
            <a:r>
              <a:rPr lang="fr-FR" b="1" dirty="0" smtClean="0"/>
              <a:t> </a:t>
            </a:r>
            <a:r>
              <a:rPr lang="fr-FR" b="1" dirty="0" err="1" smtClean="0"/>
              <a:t>della</a:t>
            </a:r>
            <a:r>
              <a:rPr lang="fr-FR" b="1" dirty="0" smtClean="0"/>
              <a:t> </a:t>
            </a:r>
            <a:r>
              <a:rPr lang="fr-FR" b="1" dirty="0" err="1" smtClean="0"/>
              <a:t>bilancia</a:t>
            </a:r>
            <a:r>
              <a:rPr lang="fr-FR" b="1" dirty="0" smtClean="0"/>
              <a:t> commerciale</a:t>
            </a:r>
          </a:p>
          <a:p>
            <a:pPr algn="just"/>
            <a:r>
              <a:rPr lang="fr-FR" dirty="0"/>
              <a:t> </a:t>
            </a:r>
            <a:r>
              <a:rPr lang="fr-FR" dirty="0" smtClean="0"/>
              <a:t>                   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2417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 smtClean="0"/>
              <a:t>Abbiamo</a:t>
            </a:r>
            <a:r>
              <a:rPr lang="fr-FR" dirty="0" smtClean="0"/>
              <a:t> </a:t>
            </a:r>
            <a:r>
              <a:rPr lang="fr-FR" dirty="0" err="1" smtClean="0"/>
              <a:t>quindi</a:t>
            </a:r>
            <a:endParaRPr lang="fr-FR" dirty="0" smtClean="0"/>
          </a:p>
          <a:p>
            <a:pPr algn="just"/>
            <a:r>
              <a:rPr lang="fr-FR" dirty="0"/>
              <a:t> </a:t>
            </a:r>
            <a:r>
              <a:rPr lang="fr-FR" dirty="0" smtClean="0"/>
              <a:t>                                 Y=A+B</a:t>
            </a:r>
          </a:p>
          <a:p>
            <a:pPr algn="just"/>
            <a:r>
              <a:rPr lang="fr-FR" dirty="0" err="1"/>
              <a:t>o</a:t>
            </a:r>
            <a:r>
              <a:rPr lang="fr-FR" dirty="0" err="1" smtClean="0"/>
              <a:t>ssia</a:t>
            </a:r>
            <a:r>
              <a:rPr lang="fr-FR" dirty="0" smtClean="0"/>
              <a:t> </a:t>
            </a:r>
          </a:p>
          <a:p>
            <a:pPr algn="just"/>
            <a:r>
              <a:rPr lang="fr-FR" dirty="0"/>
              <a:t> </a:t>
            </a:r>
            <a:r>
              <a:rPr lang="fr-FR" dirty="0" smtClean="0"/>
              <a:t>                                 Y-A=B</a:t>
            </a:r>
          </a:p>
          <a:p>
            <a:pPr algn="just"/>
            <a:r>
              <a:rPr lang="fr-FR" dirty="0" smtClean="0"/>
              <a:t>Se </a:t>
            </a:r>
            <a:r>
              <a:rPr lang="fr-FR" dirty="0" err="1" smtClean="0"/>
              <a:t>vogliamo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B </a:t>
            </a:r>
            <a:r>
              <a:rPr lang="fr-FR" dirty="0" err="1" smtClean="0"/>
              <a:t>migliori</a:t>
            </a:r>
            <a:r>
              <a:rPr lang="fr-FR" dirty="0" smtClean="0"/>
              <a:t> (</a:t>
            </a:r>
            <a:r>
              <a:rPr lang="fr-FR" dirty="0" err="1" smtClean="0"/>
              <a:t>aumenti</a:t>
            </a:r>
            <a:r>
              <a:rPr lang="fr-FR" dirty="0" smtClean="0"/>
              <a:t>), </a:t>
            </a:r>
            <a:r>
              <a:rPr lang="fr-FR" dirty="0" err="1" smtClean="0"/>
              <a:t>bisogna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Y </a:t>
            </a:r>
            <a:r>
              <a:rPr lang="fr-FR" dirty="0" err="1" smtClean="0"/>
              <a:t>aumenti</a:t>
            </a:r>
            <a:r>
              <a:rPr lang="fr-FR" dirty="0" smtClean="0"/>
              <a:t> o A </a:t>
            </a:r>
            <a:r>
              <a:rPr lang="fr-FR" dirty="0" err="1" smtClean="0"/>
              <a:t>diminuisca</a:t>
            </a:r>
            <a:endParaRPr lang="fr-FR" dirty="0"/>
          </a:p>
          <a:p>
            <a:pPr algn="just"/>
            <a:r>
              <a:rPr lang="fr-FR" dirty="0" smtClean="0"/>
              <a:t>Ma Y non </a:t>
            </a:r>
            <a:r>
              <a:rPr lang="fr-FR" dirty="0" err="1" smtClean="0"/>
              <a:t>puó</a:t>
            </a:r>
            <a:r>
              <a:rPr lang="fr-FR" dirty="0" smtClean="0"/>
              <a:t> </a:t>
            </a:r>
            <a:r>
              <a:rPr lang="fr-FR" dirty="0" err="1" smtClean="0"/>
              <a:t>aumentare</a:t>
            </a:r>
            <a:r>
              <a:rPr lang="fr-FR" dirty="0" smtClean="0"/>
              <a:t> in quanto è </a:t>
            </a:r>
            <a:r>
              <a:rPr lang="fr-FR" dirty="0" err="1" smtClean="0"/>
              <a:t>già</a:t>
            </a:r>
            <a:r>
              <a:rPr lang="fr-FR" dirty="0" smtClean="0"/>
              <a:t> al </a:t>
            </a:r>
            <a:r>
              <a:rPr lang="fr-FR" dirty="0" err="1" smtClean="0"/>
              <a:t>suo</a:t>
            </a:r>
            <a:r>
              <a:rPr lang="fr-FR" dirty="0" smtClean="0"/>
              <a:t> </a:t>
            </a:r>
            <a:r>
              <a:rPr lang="fr-FR" dirty="0" err="1" smtClean="0"/>
              <a:t>livello</a:t>
            </a:r>
            <a:r>
              <a:rPr lang="fr-FR" dirty="0" smtClean="0"/>
              <a:t> di </a:t>
            </a:r>
            <a:r>
              <a:rPr lang="fr-FR" dirty="0" err="1" smtClean="0"/>
              <a:t>pieno</a:t>
            </a:r>
            <a:r>
              <a:rPr lang="fr-FR" dirty="0" smtClean="0"/>
              <a:t> </a:t>
            </a:r>
            <a:r>
              <a:rPr lang="fr-FR" dirty="0" err="1" smtClean="0"/>
              <a:t>impiego</a:t>
            </a:r>
            <a:r>
              <a:rPr lang="fr-FR" dirty="0" smtClean="0"/>
              <a:t>. </a:t>
            </a:r>
            <a:r>
              <a:rPr lang="fr-FR" dirty="0" err="1" smtClean="0"/>
              <a:t>Quindi</a:t>
            </a:r>
            <a:r>
              <a:rPr lang="fr-FR" dirty="0" smtClean="0"/>
              <a:t>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A </a:t>
            </a:r>
            <a:r>
              <a:rPr lang="fr-FR" dirty="0" err="1" smtClean="0"/>
              <a:t>a</a:t>
            </a:r>
            <a:r>
              <a:rPr lang="fr-FR" dirty="0" smtClean="0"/>
              <a:t> </a:t>
            </a:r>
            <a:r>
              <a:rPr lang="fr-FR" dirty="0" err="1" smtClean="0"/>
              <a:t>diminuire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30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algn="just"/>
                <a:r>
                  <a:rPr lang="fr-FR" dirty="0" smtClean="0"/>
                  <a:t>Abbiamo </a:t>
                </a:r>
                <a:r>
                  <a:rPr lang="fr-FR" dirty="0" err="1" smtClean="0"/>
                  <a:t>visto</a:t>
                </a:r>
                <a:r>
                  <a:rPr lang="fr-FR" dirty="0" smtClean="0"/>
                  <a:t> l’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macroeconomico</a:t>
                </a:r>
                <a:r>
                  <a:rPr lang="fr-FR" dirty="0" smtClean="0"/>
                  <a:t> </a:t>
                </a:r>
                <a:r>
                  <a:rPr lang="fr-FR" dirty="0"/>
                  <a:t>i</a:t>
                </a:r>
                <a:r>
                  <a:rPr lang="fr-FR" dirty="0" smtClean="0"/>
                  <a:t>n </a:t>
                </a:r>
                <a:r>
                  <a:rPr lang="fr-FR" dirty="0" err="1" smtClean="0"/>
                  <a:t>economia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chiusa</a:t>
                </a:r>
                <a:r>
                  <a:rPr lang="fr-FR" dirty="0" smtClean="0"/>
                  <a:t>. L’</a:t>
                </a:r>
                <a:r>
                  <a:rPr lang="fr-FR" dirty="0" err="1" smtClean="0"/>
                  <a:t>offerta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infinitamente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elastica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ossia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poichè</a:t>
                </a:r>
                <a:r>
                  <a:rPr lang="fr-FR" dirty="0" smtClean="0"/>
                  <a:t> non si </a:t>
                </a:r>
                <a:r>
                  <a:rPr lang="fr-FR" dirty="0" err="1" smtClean="0"/>
                  <a:t>sta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sfruttando</a:t>
                </a:r>
                <a:r>
                  <a:rPr lang="fr-FR" dirty="0" smtClean="0"/>
                  <a:t> la </a:t>
                </a:r>
                <a:r>
                  <a:rPr lang="fr-FR" dirty="0" err="1" smtClean="0"/>
                  <a:t>capacità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produttiva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paese</a:t>
                </a:r>
                <a:r>
                  <a:rPr lang="fr-FR" dirty="0" smtClean="0"/>
                  <a:t>, </a:t>
                </a:r>
                <a:r>
                  <a:rPr lang="fr-FR" dirty="0" err="1" smtClean="0"/>
                  <a:t>essa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pronta</a:t>
                </a:r>
                <a:r>
                  <a:rPr lang="fr-FR" dirty="0" smtClean="0"/>
                  <a:t> a </a:t>
                </a:r>
                <a:r>
                  <a:rPr lang="fr-FR" dirty="0" err="1" smtClean="0"/>
                  <a:t>soddisfare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qualunque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quantità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domandata</a:t>
                </a:r>
                <a:r>
                  <a:rPr lang="fr-FR" dirty="0" smtClean="0"/>
                  <a:t>:</a:t>
                </a:r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fr-FR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fr-FR" b="0" i="0" smtClean="0">
                        <a:latin typeface="Cambria Math"/>
                      </a:rPr>
                      <m:t>Y</m:t>
                    </m:r>
                  </m:oMath>
                </a14:m>
                <a:endParaRPr lang="fr-FR" dirty="0" smtClean="0"/>
              </a:p>
              <a:p>
                <a:pPr algn="just"/>
                <a:r>
                  <a:rPr lang="fr-FR" dirty="0" smtClean="0"/>
                  <a:t>La </a:t>
                </a:r>
                <a:r>
                  <a:rPr lang="fr-FR" dirty="0" err="1" smtClean="0"/>
                  <a:t>domanda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invece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del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:</a:t>
                </a:r>
              </a:p>
              <a:p>
                <a:pPr marL="0" indent="0" algn="just">
                  <a:buNone/>
                </a:pPr>
                <a:r>
                  <a:rPr lang="fr-FR" dirty="0" smtClean="0"/>
                  <a:t>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dirty="0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dirty="0" smtClean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fr-FR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fr-FR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fr-FR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𝑐</m:t>
                    </m:r>
                    <m:d>
                      <m:dPr>
                        <m:ctrlPr>
                          <a:rPr lang="fr-FR" i="1">
                            <a:latin typeface="Cambria Math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𝑌</m:t>
                        </m:r>
                        <m:r>
                          <a:rPr lang="fr-FR" i="1">
                            <a:latin typeface="Cambria Math"/>
                          </a:rPr>
                          <m:t>−</m:t>
                        </m:r>
                        <m:r>
                          <a:rPr lang="fr-FR" i="1">
                            <a:latin typeface="Cambria Math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dirty="0"/>
                  <a:t>+I+G</a:t>
                </a:r>
              </a:p>
              <a:p>
                <a:pPr algn="just"/>
                <a:r>
                  <a:rPr lang="fr-FR" dirty="0" smtClean="0"/>
                  <a:t>L’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ovviamente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richiede</a:t>
                </a:r>
                <a:endParaRPr lang="fr-FR" dirty="0" smtClean="0"/>
              </a:p>
              <a:p>
                <a:pPr algn="just"/>
                <a:r>
                  <a:rPr lang="fr-FR" b="0" dirty="0" smtClean="0"/>
                  <a:t>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b="0" i="1" smtClean="0">
                            <a:latin typeface="Cambria Math"/>
                          </a:rPr>
                          <m:t>   </m:t>
                        </m:r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b="0" i="1" smtClean="0">
                            <a:latin typeface="Cambria Math"/>
                          </a:rPr>
                          <m:t>𝑠</m:t>
                        </m:r>
                      </m:sup>
                    </m:sSup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fr-F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fr-FR" i="1" dirty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fr-FR" i="1" dirty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fr-FR" dirty="0" smtClean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4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90416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seguito</a:t>
            </a:r>
            <a:r>
              <a:rPr lang="fr-FR" dirty="0" smtClean="0"/>
              <a:t> al </a:t>
            </a:r>
            <a:r>
              <a:rPr lang="fr-FR" dirty="0" err="1" smtClean="0"/>
              <a:t>deprezzamento</a:t>
            </a:r>
            <a:r>
              <a:rPr lang="fr-FR" dirty="0" smtClean="0"/>
              <a:t>, pure 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r>
              <a:rPr lang="fr-FR" dirty="0" err="1" smtClean="0"/>
              <a:t>interni</a:t>
            </a:r>
            <a:r>
              <a:rPr lang="fr-FR" dirty="0" smtClean="0"/>
              <a:t> </a:t>
            </a:r>
            <a:r>
              <a:rPr lang="fr-FR" dirty="0" err="1" smtClean="0"/>
              <a:t>devono</a:t>
            </a:r>
            <a:r>
              <a:rPr lang="fr-FR" dirty="0" smtClean="0"/>
              <a:t> </a:t>
            </a:r>
            <a:r>
              <a:rPr lang="fr-FR" dirty="0" err="1" smtClean="0"/>
              <a:t>aumentare</a:t>
            </a:r>
            <a:r>
              <a:rPr lang="fr-FR" dirty="0" smtClean="0"/>
              <a:t>, per </a:t>
            </a:r>
            <a:r>
              <a:rPr lang="fr-FR" dirty="0" err="1" smtClean="0"/>
              <a:t>ripristinare</a:t>
            </a:r>
            <a:r>
              <a:rPr lang="fr-FR" dirty="0" smtClean="0"/>
              <a:t> la PPP </a:t>
            </a:r>
            <a:r>
              <a:rPr lang="fr-FR" dirty="0" err="1" smtClean="0"/>
              <a:t>assoluta</a:t>
            </a:r>
            <a:endParaRPr lang="fr-FR" dirty="0" smtClean="0"/>
          </a:p>
          <a:p>
            <a:pPr algn="just"/>
            <a:r>
              <a:rPr lang="fr-FR" dirty="0" err="1" smtClean="0"/>
              <a:t>Questo</a:t>
            </a:r>
            <a:r>
              <a:rPr lang="fr-FR" dirty="0" smtClean="0"/>
              <a:t> comporta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redistribuzione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dai</a:t>
            </a:r>
            <a:r>
              <a:rPr lang="fr-FR" dirty="0" smtClean="0"/>
              <a:t> </a:t>
            </a:r>
            <a:r>
              <a:rPr lang="fr-FR" dirty="0" err="1" smtClean="0"/>
              <a:t>salari</a:t>
            </a:r>
            <a:r>
              <a:rPr lang="fr-FR" dirty="0" smtClean="0"/>
              <a:t> ai </a:t>
            </a:r>
            <a:r>
              <a:rPr lang="fr-FR" dirty="0" err="1" smtClean="0"/>
              <a:t>profitti</a:t>
            </a:r>
            <a:r>
              <a:rPr lang="fr-FR" dirty="0" smtClean="0"/>
              <a:t>. Ma la </a:t>
            </a:r>
            <a:r>
              <a:rPr lang="fr-FR" dirty="0" err="1" smtClean="0"/>
              <a:t>propensione</a:t>
            </a:r>
            <a:r>
              <a:rPr lang="fr-FR" dirty="0" smtClean="0"/>
              <a:t> marginale a </a:t>
            </a:r>
            <a:r>
              <a:rPr lang="fr-FR" dirty="0" err="1" smtClean="0"/>
              <a:t>consumare</a:t>
            </a:r>
            <a:r>
              <a:rPr lang="fr-FR" dirty="0" smtClean="0"/>
              <a:t> dei </a:t>
            </a:r>
            <a:r>
              <a:rPr lang="fr-FR" dirty="0" err="1" smtClean="0"/>
              <a:t>percettori</a:t>
            </a:r>
            <a:r>
              <a:rPr lang="fr-FR" dirty="0" smtClean="0"/>
              <a:t> di </a:t>
            </a:r>
            <a:r>
              <a:rPr lang="fr-FR" dirty="0" err="1" smtClean="0"/>
              <a:t>profitti</a:t>
            </a:r>
            <a:r>
              <a:rPr lang="fr-FR" dirty="0" smtClean="0"/>
              <a:t> è </a:t>
            </a:r>
            <a:r>
              <a:rPr lang="fr-FR" dirty="0" err="1" smtClean="0"/>
              <a:t>inferiore</a:t>
            </a:r>
            <a:r>
              <a:rPr lang="fr-FR" dirty="0" smtClean="0"/>
              <a:t> a </a:t>
            </a:r>
            <a:r>
              <a:rPr lang="fr-FR" dirty="0" err="1" smtClean="0"/>
              <a:t>quella</a:t>
            </a:r>
            <a:r>
              <a:rPr lang="fr-FR" dirty="0" smtClean="0"/>
              <a:t> dei </a:t>
            </a:r>
            <a:r>
              <a:rPr lang="fr-FR" dirty="0" err="1" smtClean="0"/>
              <a:t>percettori</a:t>
            </a:r>
            <a:r>
              <a:rPr lang="fr-FR" dirty="0" smtClean="0"/>
              <a:t> di </a:t>
            </a:r>
            <a:r>
              <a:rPr lang="fr-FR" dirty="0" err="1" smtClean="0"/>
              <a:t>sallri</a:t>
            </a:r>
            <a:r>
              <a:rPr lang="fr-FR" dirty="0" smtClean="0"/>
              <a:t>, </a:t>
            </a:r>
            <a:r>
              <a:rPr lang="fr-FR" dirty="0" err="1" smtClean="0"/>
              <a:t>quindi</a:t>
            </a:r>
            <a:r>
              <a:rPr lang="fr-FR" dirty="0" smtClean="0"/>
              <a:t> C </a:t>
            </a:r>
            <a:r>
              <a:rPr lang="fr-FR" dirty="0" err="1" smtClean="0"/>
              <a:t>diminuisce</a:t>
            </a:r>
            <a:r>
              <a:rPr lang="fr-FR" dirty="0" smtClean="0"/>
              <a:t> e con </a:t>
            </a:r>
            <a:r>
              <a:rPr lang="fr-FR" dirty="0" err="1" smtClean="0"/>
              <a:t>esso</a:t>
            </a:r>
            <a:r>
              <a:rPr lang="fr-FR" dirty="0" smtClean="0"/>
              <a:t> l’</a:t>
            </a:r>
            <a:r>
              <a:rPr lang="fr-FR" dirty="0" err="1" smtClean="0"/>
              <a:t>assorbimento</a:t>
            </a:r>
            <a:r>
              <a:rPr lang="fr-FR" dirty="0" smtClean="0"/>
              <a:t> A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571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 err="1"/>
              <a:t>I</a:t>
            </a:r>
            <a:r>
              <a:rPr lang="fr-FR" dirty="0" err="1" smtClean="0"/>
              <a:t>noltre</a:t>
            </a:r>
            <a:r>
              <a:rPr lang="fr-FR" dirty="0" smtClean="0"/>
              <a:t>, se i </a:t>
            </a:r>
            <a:r>
              <a:rPr lang="fr-FR" dirty="0" err="1" smtClean="0"/>
              <a:t>prezzi</a:t>
            </a:r>
            <a:r>
              <a:rPr lang="fr-FR" dirty="0" smtClean="0"/>
              <a:t> </a:t>
            </a:r>
            <a:r>
              <a:rPr lang="fr-FR" dirty="0" err="1" smtClean="0"/>
              <a:t>aumentano</a:t>
            </a:r>
            <a:r>
              <a:rPr lang="fr-FR" dirty="0" smtClean="0"/>
              <a:t>,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agenti</a:t>
            </a:r>
            <a:r>
              <a:rPr lang="fr-FR" dirty="0" smtClean="0"/>
              <a:t> </a:t>
            </a:r>
            <a:r>
              <a:rPr lang="fr-FR" dirty="0" err="1" smtClean="0"/>
              <a:t>vogliono</a:t>
            </a:r>
            <a:r>
              <a:rPr lang="fr-FR" dirty="0" smtClean="0"/>
              <a:t> </a:t>
            </a:r>
            <a:r>
              <a:rPr lang="fr-FR" dirty="0" err="1" smtClean="0"/>
              <a:t>incrementare</a:t>
            </a:r>
            <a:r>
              <a:rPr lang="fr-FR" dirty="0" smtClean="0"/>
              <a:t> le </a:t>
            </a:r>
            <a:r>
              <a:rPr lang="fr-FR" dirty="0" err="1" smtClean="0"/>
              <a:t>proprie</a:t>
            </a:r>
            <a:r>
              <a:rPr lang="fr-FR" dirty="0" smtClean="0"/>
              <a:t> </a:t>
            </a:r>
            <a:r>
              <a:rPr lang="fr-FR" dirty="0" err="1" smtClean="0"/>
              <a:t>scorte</a:t>
            </a:r>
            <a:r>
              <a:rPr lang="fr-FR" dirty="0" smtClean="0"/>
              <a:t> </a:t>
            </a:r>
            <a:r>
              <a:rPr lang="fr-FR" dirty="0" err="1" smtClean="0"/>
              <a:t>monetarie</a:t>
            </a:r>
            <a:r>
              <a:rPr lang="fr-FR" dirty="0" smtClean="0"/>
              <a:t> e a </a:t>
            </a:r>
            <a:r>
              <a:rPr lang="fr-FR" dirty="0" err="1" smtClean="0"/>
              <a:t>tal</a:t>
            </a:r>
            <a:r>
              <a:rPr lang="fr-FR" dirty="0" smtClean="0"/>
              <a:t> fine </a:t>
            </a:r>
            <a:r>
              <a:rPr lang="fr-FR" dirty="0" err="1" smtClean="0"/>
              <a:t>riducono</a:t>
            </a:r>
            <a:r>
              <a:rPr lang="fr-FR" dirty="0" smtClean="0"/>
              <a:t> il </a:t>
            </a:r>
            <a:r>
              <a:rPr lang="fr-FR" dirty="0" err="1" smtClean="0"/>
              <a:t>consumo</a:t>
            </a:r>
            <a:r>
              <a:rPr lang="fr-FR" dirty="0" smtClean="0"/>
              <a:t> C e </a:t>
            </a:r>
            <a:r>
              <a:rPr lang="fr-FR" dirty="0" err="1" smtClean="0"/>
              <a:t>quindi</a:t>
            </a:r>
            <a:r>
              <a:rPr lang="fr-FR" dirty="0" smtClean="0"/>
              <a:t> A</a:t>
            </a:r>
          </a:p>
          <a:p>
            <a:pPr algn="just"/>
            <a:r>
              <a:rPr lang="fr-FR" dirty="0" err="1" smtClean="0"/>
              <a:t>Inoltre</a:t>
            </a:r>
            <a:r>
              <a:rPr lang="fr-FR" dirty="0" smtClean="0"/>
              <a:t> l’</a:t>
            </a:r>
            <a:r>
              <a:rPr lang="fr-FR" dirty="0" err="1" smtClean="0"/>
              <a:t>inflazione</a:t>
            </a:r>
            <a:r>
              <a:rPr lang="fr-FR" dirty="0" smtClean="0"/>
              <a:t> </a:t>
            </a:r>
            <a:r>
              <a:rPr lang="fr-FR" dirty="0" err="1" smtClean="0"/>
              <a:t>provoca</a:t>
            </a:r>
            <a:r>
              <a:rPr lang="fr-FR" dirty="0" smtClean="0"/>
              <a:t> il </a:t>
            </a:r>
            <a:r>
              <a:rPr lang="fr-FR" dirty="0" err="1" smtClean="0"/>
              <a:t>fenomeno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b="1" dirty="0" err="1" smtClean="0"/>
              <a:t>drenaggio</a:t>
            </a:r>
            <a:r>
              <a:rPr lang="fr-FR" b="1" dirty="0" smtClean="0"/>
              <a:t> fiscale: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agenti</a:t>
            </a:r>
            <a:r>
              <a:rPr lang="fr-FR" dirty="0" smtClean="0"/>
              <a:t> si </a:t>
            </a:r>
            <a:r>
              <a:rPr lang="fr-FR" dirty="0" err="1" smtClean="0"/>
              <a:t>trovano</a:t>
            </a:r>
            <a:r>
              <a:rPr lang="fr-FR" dirty="0" smtClean="0"/>
              <a:t> in </a:t>
            </a:r>
            <a:r>
              <a:rPr lang="fr-FR" dirty="0" err="1" smtClean="0"/>
              <a:t>scaglioni</a:t>
            </a:r>
            <a:r>
              <a:rPr lang="fr-FR" dirty="0" smtClean="0"/>
              <a:t> </a:t>
            </a:r>
            <a:r>
              <a:rPr lang="fr-FR" dirty="0" err="1" smtClean="0"/>
              <a:t>impositivi</a:t>
            </a:r>
            <a:r>
              <a:rPr lang="fr-FR" dirty="0" smtClean="0"/>
              <a:t> più </a:t>
            </a:r>
            <a:r>
              <a:rPr lang="fr-FR" dirty="0" err="1" smtClean="0"/>
              <a:t>elevati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pagano più tasse.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disponibile</a:t>
            </a:r>
            <a:r>
              <a:rPr lang="fr-FR" dirty="0" smtClean="0"/>
              <a:t> </a:t>
            </a:r>
            <a:r>
              <a:rPr lang="fr-FR" dirty="0" err="1" smtClean="0"/>
              <a:t>alllora</a:t>
            </a:r>
            <a:r>
              <a:rPr lang="fr-FR" dirty="0" smtClean="0"/>
              <a:t> </a:t>
            </a:r>
            <a:r>
              <a:rPr lang="fr-FR" dirty="0" err="1" smtClean="0"/>
              <a:t>diminuisce</a:t>
            </a:r>
            <a:r>
              <a:rPr lang="fr-FR" dirty="0" smtClean="0"/>
              <a:t>, e con </a:t>
            </a:r>
            <a:r>
              <a:rPr lang="fr-FR" dirty="0" err="1" smtClean="0"/>
              <a:t>esso</a:t>
            </a:r>
            <a:r>
              <a:rPr lang="fr-FR" dirty="0" smtClean="0"/>
              <a:t> il </a:t>
            </a:r>
            <a:r>
              <a:rPr lang="fr-FR" dirty="0" err="1" smtClean="0"/>
              <a:t>consumo</a:t>
            </a:r>
            <a:r>
              <a:rPr lang="fr-FR" dirty="0" smtClean="0"/>
              <a:t> C e </a:t>
            </a:r>
            <a:r>
              <a:rPr lang="fr-FR" dirty="0" err="1" smtClean="0"/>
              <a:t>quindi</a:t>
            </a:r>
            <a:r>
              <a:rPr lang="fr-FR" dirty="0" smtClean="0"/>
              <a:t> A</a:t>
            </a:r>
          </a:p>
          <a:p>
            <a:pPr algn="just"/>
            <a:r>
              <a:rPr lang="fr-FR" dirty="0" err="1" smtClean="0"/>
              <a:t>Quindi</a:t>
            </a:r>
            <a:r>
              <a:rPr lang="fr-FR" dirty="0" smtClean="0"/>
              <a:t> l’</a:t>
            </a:r>
            <a:r>
              <a:rPr lang="fr-FR" dirty="0" err="1" smtClean="0"/>
              <a:t>iniziale</a:t>
            </a:r>
            <a:r>
              <a:rPr lang="fr-FR" dirty="0" smtClean="0"/>
              <a:t>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commerciale si </a:t>
            </a:r>
            <a:r>
              <a:rPr lang="fr-FR" dirty="0" err="1" smtClean="0"/>
              <a:t>riduce</a:t>
            </a:r>
            <a:r>
              <a:rPr lang="fr-FR" dirty="0" smtClean="0"/>
              <a:t> </a:t>
            </a:r>
            <a:r>
              <a:rPr lang="fr-FR" dirty="0" err="1" smtClean="0"/>
              <a:t>fino</a:t>
            </a:r>
            <a:r>
              <a:rPr lang="fr-FR" dirty="0" smtClean="0"/>
              <a:t> a </a:t>
            </a:r>
            <a:r>
              <a:rPr lang="fr-FR" dirty="0" err="1" smtClean="0"/>
              <a:t>scomparire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68995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b="1" dirty="0" err="1" smtClean="0"/>
              <a:t>Aggiustamenti</a:t>
            </a:r>
            <a:r>
              <a:rPr lang="fr-FR" b="1" dirty="0" smtClean="0"/>
              <a:t> </a:t>
            </a:r>
            <a:r>
              <a:rPr lang="fr-FR" b="1" dirty="0" err="1" smtClean="0"/>
              <a:t>monetari</a:t>
            </a:r>
            <a:endParaRPr lang="fr-FR" b="1" dirty="0" smtClean="0"/>
          </a:p>
          <a:p>
            <a:pPr algn="just"/>
            <a:r>
              <a:rPr lang="fr-FR" dirty="0" smtClean="0"/>
              <a:t>Se il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non è </a:t>
            </a:r>
            <a:r>
              <a:rPr lang="fr-FR" dirty="0" err="1" smtClean="0"/>
              <a:t>perfettamente</a:t>
            </a:r>
            <a:r>
              <a:rPr lang="fr-FR" dirty="0" smtClean="0"/>
              <a:t> </a:t>
            </a:r>
            <a:r>
              <a:rPr lang="fr-FR" dirty="0" err="1" smtClean="0"/>
              <a:t>flessibile</a:t>
            </a:r>
            <a:r>
              <a:rPr lang="fr-FR" dirty="0" smtClean="0"/>
              <a:t>, un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puó</a:t>
            </a:r>
            <a:r>
              <a:rPr lang="fr-FR" dirty="0" smtClean="0"/>
              <a:t> </a:t>
            </a:r>
            <a:r>
              <a:rPr lang="fr-FR" dirty="0" err="1" smtClean="0"/>
              <a:t>comportare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delle </a:t>
            </a:r>
            <a:r>
              <a:rPr lang="fr-FR" dirty="0" err="1" smtClean="0"/>
              <a:t>riserve</a:t>
            </a:r>
            <a:r>
              <a:rPr lang="fr-FR" dirty="0" smtClean="0"/>
              <a:t> di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detenute</a:t>
            </a:r>
            <a:r>
              <a:rPr lang="fr-FR" dirty="0" smtClean="0"/>
              <a:t> dalla </a:t>
            </a:r>
            <a:r>
              <a:rPr lang="fr-FR" dirty="0" err="1" smtClean="0"/>
              <a:t>Banca</a:t>
            </a:r>
            <a:r>
              <a:rPr lang="fr-FR" dirty="0" smtClean="0"/>
              <a:t> Centrale e in un </a:t>
            </a:r>
            <a:r>
              <a:rPr lang="fr-FR" dirty="0" err="1" smtClean="0"/>
              <a:t>sistema</a:t>
            </a:r>
            <a:r>
              <a:rPr lang="fr-FR" dirty="0" smtClean="0"/>
              <a:t> </a:t>
            </a:r>
            <a:r>
              <a:rPr lang="fr-FR" dirty="0" err="1" smtClean="0"/>
              <a:t>bancario</a:t>
            </a:r>
            <a:r>
              <a:rPr lang="fr-FR" dirty="0" smtClean="0"/>
              <a:t> </a:t>
            </a:r>
            <a:r>
              <a:rPr lang="fr-FR" dirty="0" err="1" smtClean="0"/>
              <a:t>puó</a:t>
            </a:r>
            <a:r>
              <a:rPr lang="fr-FR" dirty="0" smtClean="0"/>
              <a:t> </a:t>
            </a:r>
            <a:r>
              <a:rPr lang="fr-FR" dirty="0" err="1" smtClean="0"/>
              <a:t>comportare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dell’offerta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 per un </a:t>
            </a:r>
            <a:r>
              <a:rPr lang="fr-FR" dirty="0" err="1" smtClean="0"/>
              <a:t>valore</a:t>
            </a:r>
            <a:r>
              <a:rPr lang="fr-FR" dirty="0" smtClean="0"/>
              <a:t> </a:t>
            </a:r>
            <a:r>
              <a:rPr lang="fr-FR" dirty="0" err="1" smtClean="0"/>
              <a:t>multiplo</a:t>
            </a:r>
            <a:r>
              <a:rPr lang="fr-FR" dirty="0" smtClean="0"/>
              <a:t> </a:t>
            </a:r>
            <a:r>
              <a:rPr lang="fr-FR" dirty="0" err="1" smtClean="0"/>
              <a:t>dello</a:t>
            </a:r>
            <a:r>
              <a:rPr lang="fr-FR" dirty="0" smtClean="0"/>
              <a:t> </a:t>
            </a:r>
            <a:r>
              <a:rPr lang="fr-FR" dirty="0" err="1" smtClean="0"/>
              <a:t>stesso</a:t>
            </a:r>
            <a:r>
              <a:rPr lang="fr-FR" dirty="0" smtClean="0"/>
              <a:t> </a:t>
            </a:r>
            <a:r>
              <a:rPr lang="fr-FR" dirty="0" err="1" smtClean="0"/>
              <a:t>disavanzo</a:t>
            </a:r>
            <a:endParaRPr lang="fr-FR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reazione</a:t>
            </a:r>
            <a:r>
              <a:rPr lang="fr-FR" dirty="0" smtClean="0"/>
              <a:t> alla </a:t>
            </a:r>
            <a:r>
              <a:rPr lang="fr-FR" dirty="0" err="1" smtClean="0"/>
              <a:t>contrazione</a:t>
            </a:r>
            <a:r>
              <a:rPr lang="fr-FR" dirty="0" smtClean="0"/>
              <a:t> </a:t>
            </a:r>
            <a:r>
              <a:rPr lang="fr-FR" dirty="0" err="1" smtClean="0"/>
              <a:t>dell’offerta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, il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nominale </a:t>
            </a:r>
            <a:r>
              <a:rPr lang="fr-FR" dirty="0" err="1" smtClean="0"/>
              <a:t>aumenta</a:t>
            </a:r>
            <a:r>
              <a:rPr lang="fr-FR" dirty="0" smtClean="0"/>
              <a:t> e </a:t>
            </a:r>
            <a:r>
              <a:rPr lang="fr-FR" dirty="0" err="1" smtClean="0"/>
              <a:t>conseguentemente</a:t>
            </a:r>
            <a:r>
              <a:rPr lang="fr-FR" dirty="0" smtClean="0"/>
              <a:t> l’</a:t>
            </a:r>
            <a:r>
              <a:rPr lang="fr-FR" dirty="0" err="1" smtClean="0"/>
              <a:t>investimento</a:t>
            </a:r>
            <a:r>
              <a:rPr lang="fr-FR" dirty="0" smtClean="0"/>
              <a:t> e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calano</a:t>
            </a:r>
            <a:endParaRPr lang="fr-FR" dirty="0" smtClean="0"/>
          </a:p>
          <a:p>
            <a:pPr algn="just"/>
            <a:r>
              <a:rPr lang="fr-FR" dirty="0" smtClean="0"/>
              <a:t>A sua volta, la </a:t>
            </a:r>
            <a:r>
              <a:rPr lang="fr-FR" dirty="0" err="1" smtClean="0"/>
              <a:t>contrazione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riduce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delle partite </a:t>
            </a:r>
            <a:r>
              <a:rPr lang="fr-FR" dirty="0" err="1" smtClean="0"/>
              <a:t>correnti</a:t>
            </a:r>
            <a:r>
              <a:rPr lang="fr-FR" dirty="0" smtClean="0"/>
              <a:t> </a:t>
            </a:r>
            <a:r>
              <a:rPr lang="fr-FR" dirty="0" err="1" smtClean="0"/>
              <a:t>migliora</a:t>
            </a:r>
            <a:endParaRPr lang="fr-FR" dirty="0" smtClean="0"/>
          </a:p>
          <a:p>
            <a:pPr algn="just"/>
            <a:r>
              <a:rPr lang="fr-FR" dirty="0" smtClean="0"/>
              <a:t>A sua volta, l’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 </a:t>
            </a:r>
            <a:r>
              <a:rPr lang="fr-FR" dirty="0" err="1" smtClean="0"/>
              <a:t>attrae</a:t>
            </a:r>
            <a:r>
              <a:rPr lang="fr-FR" dirty="0" smtClean="0"/>
              <a:t> </a:t>
            </a:r>
            <a:r>
              <a:rPr lang="fr-FR" dirty="0" err="1" smtClean="0"/>
              <a:t>capitali</a:t>
            </a:r>
            <a:r>
              <a:rPr lang="fr-FR" dirty="0" smtClean="0"/>
              <a:t> </a:t>
            </a:r>
            <a:r>
              <a:rPr lang="fr-FR" dirty="0" err="1" smtClean="0"/>
              <a:t>dall’estero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si </a:t>
            </a:r>
            <a:r>
              <a:rPr lang="fr-FR" dirty="0" err="1" smtClean="0"/>
              <a:t>aggiusta</a:t>
            </a:r>
            <a:r>
              <a:rPr lang="fr-FR" dirty="0" smtClean="0"/>
              <a:t> </a:t>
            </a:r>
            <a:r>
              <a:rPr lang="fr-FR" dirty="0" err="1" smtClean="0"/>
              <a:t>ancora</a:t>
            </a:r>
            <a:r>
              <a:rPr lang="fr-FR" dirty="0" smtClean="0"/>
              <a:t> di più</a:t>
            </a:r>
          </a:p>
          <a:p>
            <a:pPr algn="just"/>
            <a:r>
              <a:rPr lang="fr-FR" dirty="0" err="1" smtClean="0"/>
              <a:t>Infine</a:t>
            </a:r>
            <a:r>
              <a:rPr lang="fr-FR" dirty="0" smtClean="0"/>
              <a:t>, la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 e </a:t>
            </a:r>
            <a:r>
              <a:rPr lang="fr-FR" dirty="0" err="1" smtClean="0"/>
              <a:t>dell’offerta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provocano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livello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,  e </a:t>
            </a:r>
            <a:r>
              <a:rPr lang="fr-FR" dirty="0" err="1" smtClean="0"/>
              <a:t>quindi</a:t>
            </a:r>
            <a:r>
              <a:rPr lang="fr-FR" dirty="0" smtClean="0"/>
              <a:t> la </a:t>
            </a:r>
            <a:r>
              <a:rPr lang="fr-FR" dirty="0" err="1" smtClean="0"/>
              <a:t>competitività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</a:t>
            </a:r>
            <a:r>
              <a:rPr lang="fr-FR" dirty="0" err="1" smtClean="0"/>
              <a:t>aumenta</a:t>
            </a:r>
            <a:r>
              <a:rPr lang="fr-FR" dirty="0" smtClean="0"/>
              <a:t>, con un </a:t>
            </a:r>
            <a:r>
              <a:rPr lang="fr-FR" dirty="0" err="1" smtClean="0"/>
              <a:t>ulteriore</a:t>
            </a:r>
            <a:r>
              <a:rPr lang="fr-FR" dirty="0" smtClean="0"/>
              <a:t> </a:t>
            </a:r>
            <a:r>
              <a:rPr lang="fr-FR" dirty="0" err="1" smtClean="0"/>
              <a:t>miglioramento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commerciale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7379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fr-FR" dirty="0"/>
              <a:t>Se il </a:t>
            </a:r>
            <a:r>
              <a:rPr lang="fr-FR" dirty="0" err="1"/>
              <a:t>tasso</a:t>
            </a:r>
            <a:r>
              <a:rPr lang="fr-FR" dirty="0"/>
              <a:t> di </a:t>
            </a:r>
            <a:r>
              <a:rPr lang="fr-FR" dirty="0" err="1"/>
              <a:t>cambio</a:t>
            </a:r>
            <a:r>
              <a:rPr lang="fr-FR" dirty="0"/>
              <a:t> non è </a:t>
            </a:r>
            <a:r>
              <a:rPr lang="fr-FR" dirty="0" err="1"/>
              <a:t>perfettamente</a:t>
            </a:r>
            <a:r>
              <a:rPr lang="fr-FR" dirty="0"/>
              <a:t> </a:t>
            </a:r>
            <a:r>
              <a:rPr lang="fr-FR" dirty="0" err="1"/>
              <a:t>flessibile</a:t>
            </a:r>
            <a:r>
              <a:rPr lang="fr-FR" dirty="0"/>
              <a:t>, un </a:t>
            </a:r>
            <a:r>
              <a:rPr lang="fr-FR" dirty="0" err="1" smtClean="0"/>
              <a:t>avanzo</a:t>
            </a:r>
            <a:r>
              <a:rPr lang="fr-FR" dirty="0" smtClean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bilancia</a:t>
            </a:r>
            <a:r>
              <a:rPr lang="fr-FR" dirty="0"/>
              <a:t> dei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/>
              <a:t>puó</a:t>
            </a:r>
            <a:r>
              <a:rPr lang="fr-FR" dirty="0"/>
              <a:t> </a:t>
            </a:r>
            <a:r>
              <a:rPr lang="fr-FR" dirty="0" err="1"/>
              <a:t>comportare</a:t>
            </a:r>
            <a:r>
              <a:rPr lang="fr-FR" dirty="0"/>
              <a:t> </a:t>
            </a:r>
            <a:r>
              <a:rPr lang="fr-FR" dirty="0" smtClean="0"/>
              <a:t>un </a:t>
            </a:r>
            <a:r>
              <a:rPr lang="fr-FR" dirty="0" err="1" smtClean="0"/>
              <a:t>aumento</a:t>
            </a:r>
            <a:r>
              <a:rPr lang="fr-FR" dirty="0" smtClean="0"/>
              <a:t> delle </a:t>
            </a:r>
            <a:r>
              <a:rPr lang="fr-FR" dirty="0" err="1"/>
              <a:t>riserve</a:t>
            </a:r>
            <a:r>
              <a:rPr lang="fr-FR" dirty="0"/>
              <a:t> di </a:t>
            </a:r>
            <a:r>
              <a:rPr lang="fr-FR" dirty="0" err="1"/>
              <a:t>valuta</a:t>
            </a:r>
            <a:r>
              <a:rPr lang="fr-FR" dirty="0"/>
              <a:t> </a:t>
            </a:r>
            <a:r>
              <a:rPr lang="fr-FR" dirty="0" err="1"/>
              <a:t>detenute</a:t>
            </a:r>
            <a:r>
              <a:rPr lang="fr-FR" dirty="0"/>
              <a:t> dalla </a:t>
            </a:r>
            <a:r>
              <a:rPr lang="fr-FR" dirty="0" err="1"/>
              <a:t>Banca</a:t>
            </a:r>
            <a:r>
              <a:rPr lang="fr-FR" dirty="0"/>
              <a:t> Centrale e in un </a:t>
            </a:r>
            <a:r>
              <a:rPr lang="fr-FR" dirty="0" err="1"/>
              <a:t>sistema</a:t>
            </a:r>
            <a:r>
              <a:rPr lang="fr-FR" dirty="0"/>
              <a:t> </a:t>
            </a:r>
            <a:r>
              <a:rPr lang="fr-FR" dirty="0" err="1"/>
              <a:t>bancario</a:t>
            </a:r>
            <a:r>
              <a:rPr lang="fr-FR" dirty="0"/>
              <a:t> </a:t>
            </a:r>
            <a:r>
              <a:rPr lang="fr-FR" dirty="0" err="1"/>
              <a:t>puó</a:t>
            </a:r>
            <a:r>
              <a:rPr lang="fr-FR" dirty="0"/>
              <a:t> </a:t>
            </a:r>
            <a:r>
              <a:rPr lang="fr-FR" dirty="0" err="1"/>
              <a:t>comportare</a:t>
            </a:r>
            <a:r>
              <a:rPr lang="fr-FR" dirty="0"/>
              <a:t> </a:t>
            </a:r>
            <a:r>
              <a:rPr lang="fr-FR" dirty="0" smtClean="0"/>
              <a:t>un 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/>
              <a:t>dell’offerta</a:t>
            </a:r>
            <a:r>
              <a:rPr lang="fr-FR" dirty="0"/>
              <a:t> di </a:t>
            </a:r>
            <a:r>
              <a:rPr lang="fr-FR" dirty="0" err="1"/>
              <a:t>moneta</a:t>
            </a:r>
            <a:r>
              <a:rPr lang="fr-FR" dirty="0"/>
              <a:t> per un </a:t>
            </a:r>
            <a:r>
              <a:rPr lang="fr-FR" dirty="0" err="1"/>
              <a:t>valore</a:t>
            </a:r>
            <a:r>
              <a:rPr lang="fr-FR" dirty="0"/>
              <a:t> </a:t>
            </a:r>
            <a:r>
              <a:rPr lang="fr-FR" dirty="0" err="1"/>
              <a:t>multiplo</a:t>
            </a:r>
            <a:r>
              <a:rPr lang="fr-FR" dirty="0"/>
              <a:t> </a:t>
            </a:r>
            <a:r>
              <a:rPr lang="fr-FR" dirty="0" err="1"/>
              <a:t>dello</a:t>
            </a:r>
            <a:r>
              <a:rPr lang="fr-FR" dirty="0"/>
              <a:t> </a:t>
            </a:r>
            <a:r>
              <a:rPr lang="fr-FR" dirty="0" err="1"/>
              <a:t>stesso</a:t>
            </a:r>
            <a:r>
              <a:rPr lang="fr-FR" dirty="0"/>
              <a:t> </a:t>
            </a:r>
            <a:r>
              <a:rPr lang="fr-FR" dirty="0" err="1"/>
              <a:t>disavanzo</a:t>
            </a:r>
            <a:endParaRPr lang="fr-FR" dirty="0"/>
          </a:p>
          <a:p>
            <a:pPr algn="just"/>
            <a:r>
              <a:rPr lang="fr-FR" dirty="0"/>
              <a:t>In </a:t>
            </a:r>
            <a:r>
              <a:rPr lang="fr-FR" dirty="0" err="1"/>
              <a:t>reazione</a:t>
            </a:r>
            <a:r>
              <a:rPr lang="fr-FR" dirty="0"/>
              <a:t> </a:t>
            </a:r>
            <a:r>
              <a:rPr lang="fr-FR" dirty="0" err="1" smtClean="0"/>
              <a:t>all’aumento</a:t>
            </a:r>
            <a:r>
              <a:rPr lang="fr-FR" dirty="0" smtClean="0"/>
              <a:t> </a:t>
            </a:r>
            <a:r>
              <a:rPr lang="fr-FR" dirty="0" err="1" smtClean="0"/>
              <a:t>dell’offerta</a:t>
            </a:r>
            <a:r>
              <a:rPr lang="fr-FR" dirty="0" smtClean="0"/>
              <a:t> </a:t>
            </a:r>
            <a:r>
              <a:rPr lang="fr-FR" dirty="0"/>
              <a:t>di </a:t>
            </a:r>
            <a:r>
              <a:rPr lang="fr-FR" dirty="0" err="1"/>
              <a:t>moneta</a:t>
            </a:r>
            <a:r>
              <a:rPr lang="fr-FR" dirty="0"/>
              <a:t>, il </a:t>
            </a:r>
            <a:r>
              <a:rPr lang="fr-FR" dirty="0" err="1"/>
              <a:t>tasso</a:t>
            </a:r>
            <a:r>
              <a:rPr lang="fr-FR" dirty="0"/>
              <a:t> d’</a:t>
            </a:r>
            <a:r>
              <a:rPr lang="fr-FR" dirty="0" err="1"/>
              <a:t>interesse</a:t>
            </a:r>
            <a:r>
              <a:rPr lang="fr-FR" dirty="0"/>
              <a:t> nominale </a:t>
            </a:r>
            <a:r>
              <a:rPr lang="fr-FR" dirty="0" err="1" smtClean="0"/>
              <a:t>diminuisce</a:t>
            </a:r>
            <a:r>
              <a:rPr lang="fr-FR" dirty="0" smtClean="0"/>
              <a:t> </a:t>
            </a:r>
            <a:r>
              <a:rPr lang="fr-FR" dirty="0"/>
              <a:t>e </a:t>
            </a:r>
            <a:r>
              <a:rPr lang="fr-FR" dirty="0" err="1"/>
              <a:t>conseguentemente</a:t>
            </a:r>
            <a:r>
              <a:rPr lang="fr-FR" dirty="0"/>
              <a:t> l’</a:t>
            </a:r>
            <a:r>
              <a:rPr lang="fr-FR" dirty="0" err="1"/>
              <a:t>investimento</a:t>
            </a:r>
            <a:r>
              <a:rPr lang="fr-FR" dirty="0"/>
              <a:t> e il </a:t>
            </a:r>
            <a:r>
              <a:rPr lang="fr-FR" dirty="0" err="1"/>
              <a:t>reddito</a:t>
            </a:r>
            <a:r>
              <a:rPr lang="fr-FR" dirty="0"/>
              <a:t> </a:t>
            </a:r>
            <a:r>
              <a:rPr lang="fr-FR" dirty="0" err="1" smtClean="0"/>
              <a:t>aumentano</a:t>
            </a:r>
            <a:endParaRPr lang="fr-FR" dirty="0"/>
          </a:p>
          <a:p>
            <a:pPr algn="just"/>
            <a:r>
              <a:rPr lang="fr-FR" dirty="0"/>
              <a:t>A sua volta, </a:t>
            </a:r>
            <a:r>
              <a:rPr lang="fr-FR" dirty="0" smtClean="0"/>
              <a:t>l’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/>
              <a:t>reddito</a:t>
            </a:r>
            <a:r>
              <a:rPr lang="fr-FR" dirty="0"/>
              <a:t> </a:t>
            </a:r>
            <a:r>
              <a:rPr lang="fr-FR" dirty="0" err="1" smtClean="0"/>
              <a:t>incrementa</a:t>
            </a:r>
            <a:r>
              <a:rPr lang="fr-FR" dirty="0" smtClean="0"/>
              <a:t> </a:t>
            </a:r>
            <a:r>
              <a:rPr lang="fr-FR" dirty="0"/>
              <a:t>le </a:t>
            </a:r>
            <a:r>
              <a:rPr lang="fr-FR" dirty="0" err="1"/>
              <a:t>importazioni</a:t>
            </a:r>
            <a:r>
              <a:rPr lang="fr-FR" dirty="0"/>
              <a:t> e </a:t>
            </a:r>
            <a:r>
              <a:rPr lang="fr-FR" dirty="0" err="1"/>
              <a:t>quindi</a:t>
            </a:r>
            <a:r>
              <a:rPr lang="fr-FR" dirty="0"/>
              <a:t> il </a:t>
            </a:r>
            <a:r>
              <a:rPr lang="fr-FR" dirty="0" err="1"/>
              <a:t>saldo</a:t>
            </a:r>
            <a:r>
              <a:rPr lang="fr-FR" dirty="0"/>
              <a:t> delle partite </a:t>
            </a:r>
            <a:r>
              <a:rPr lang="fr-FR" dirty="0" err="1"/>
              <a:t>correnti</a:t>
            </a:r>
            <a:r>
              <a:rPr lang="fr-FR" dirty="0"/>
              <a:t> </a:t>
            </a:r>
            <a:r>
              <a:rPr lang="fr-FR" dirty="0" err="1" smtClean="0"/>
              <a:t>peggiora</a:t>
            </a:r>
            <a:endParaRPr lang="fr-FR" dirty="0" smtClean="0"/>
          </a:p>
          <a:p>
            <a:pPr algn="just"/>
            <a:r>
              <a:rPr lang="fr-FR" dirty="0"/>
              <a:t>A sua volta, </a:t>
            </a:r>
            <a:r>
              <a:rPr lang="fr-FR" dirty="0" smtClean="0"/>
              <a:t>la </a:t>
            </a:r>
            <a:r>
              <a:rPr lang="fr-FR" dirty="0" err="1" smtClean="0"/>
              <a:t>diminuzione</a:t>
            </a:r>
            <a:r>
              <a:rPr lang="fr-FR" dirty="0" smtClean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tasso</a:t>
            </a:r>
            <a:r>
              <a:rPr lang="fr-FR" dirty="0"/>
              <a:t> d’</a:t>
            </a:r>
            <a:r>
              <a:rPr lang="fr-FR" dirty="0" err="1"/>
              <a:t>interesse</a:t>
            </a:r>
            <a:r>
              <a:rPr lang="fr-FR" dirty="0"/>
              <a:t>  </a:t>
            </a:r>
            <a:r>
              <a:rPr lang="fr-FR" dirty="0" err="1" smtClean="0"/>
              <a:t>provoca</a:t>
            </a:r>
            <a:r>
              <a:rPr lang="fr-FR" dirty="0" smtClean="0"/>
              <a:t> un </a:t>
            </a:r>
            <a:r>
              <a:rPr lang="fr-FR" dirty="0" err="1" smtClean="0"/>
              <a:t>deflusso</a:t>
            </a:r>
            <a:r>
              <a:rPr lang="fr-FR" dirty="0" smtClean="0"/>
              <a:t> di </a:t>
            </a:r>
            <a:r>
              <a:rPr lang="fr-FR" dirty="0" err="1"/>
              <a:t>capitali</a:t>
            </a:r>
            <a:r>
              <a:rPr lang="fr-FR" dirty="0"/>
              <a:t> </a:t>
            </a:r>
            <a:r>
              <a:rPr lang="fr-FR" dirty="0" err="1" smtClean="0"/>
              <a:t>all’estero</a:t>
            </a:r>
            <a:r>
              <a:rPr lang="fr-FR" dirty="0" smtClean="0"/>
              <a:t> </a:t>
            </a:r>
            <a:r>
              <a:rPr lang="fr-FR" dirty="0"/>
              <a:t>e </a:t>
            </a:r>
            <a:r>
              <a:rPr lang="fr-FR" dirty="0" err="1"/>
              <a:t>quindi</a:t>
            </a:r>
            <a:r>
              <a:rPr lang="fr-FR" dirty="0"/>
              <a:t> il </a:t>
            </a:r>
            <a:r>
              <a:rPr lang="fr-FR" dirty="0" err="1"/>
              <a:t>saldo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bilancia</a:t>
            </a:r>
            <a:r>
              <a:rPr lang="fr-FR" dirty="0"/>
              <a:t> dei </a:t>
            </a:r>
            <a:r>
              <a:rPr lang="fr-FR" dirty="0" err="1"/>
              <a:t>pagamenti</a:t>
            </a:r>
            <a:r>
              <a:rPr lang="fr-FR" dirty="0"/>
              <a:t> </a:t>
            </a:r>
            <a:r>
              <a:rPr lang="fr-FR" dirty="0" err="1" smtClean="0"/>
              <a:t>peggiora</a:t>
            </a:r>
            <a:r>
              <a:rPr lang="fr-FR" dirty="0" smtClean="0"/>
              <a:t> </a:t>
            </a:r>
            <a:r>
              <a:rPr lang="fr-FR" dirty="0" err="1" smtClean="0"/>
              <a:t>ancora</a:t>
            </a:r>
            <a:r>
              <a:rPr lang="fr-FR" dirty="0" smtClean="0"/>
              <a:t> </a:t>
            </a:r>
            <a:r>
              <a:rPr lang="fr-FR" dirty="0"/>
              <a:t>di </a:t>
            </a:r>
            <a:r>
              <a:rPr lang="fr-FR" dirty="0" smtClean="0"/>
              <a:t>più</a:t>
            </a:r>
          </a:p>
          <a:p>
            <a:pPr algn="just"/>
            <a:r>
              <a:rPr lang="fr-FR" dirty="0" err="1"/>
              <a:t>Infine</a:t>
            </a:r>
            <a:r>
              <a:rPr lang="fr-FR" dirty="0"/>
              <a:t>, </a:t>
            </a:r>
            <a:r>
              <a:rPr lang="fr-FR" dirty="0" smtClean="0"/>
              <a:t>l’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/>
              <a:t>reddito</a:t>
            </a:r>
            <a:r>
              <a:rPr lang="fr-FR" dirty="0"/>
              <a:t> e </a:t>
            </a:r>
            <a:r>
              <a:rPr lang="fr-FR" dirty="0" err="1"/>
              <a:t>dell’offerta</a:t>
            </a:r>
            <a:r>
              <a:rPr lang="fr-FR" dirty="0"/>
              <a:t> di </a:t>
            </a:r>
            <a:r>
              <a:rPr lang="fr-FR" dirty="0" err="1"/>
              <a:t>moneta</a:t>
            </a:r>
            <a:r>
              <a:rPr lang="fr-FR" dirty="0"/>
              <a:t> </a:t>
            </a:r>
            <a:r>
              <a:rPr lang="fr-FR" dirty="0" err="1"/>
              <a:t>provocano</a:t>
            </a:r>
            <a:r>
              <a:rPr lang="fr-FR" dirty="0"/>
              <a:t> </a:t>
            </a:r>
            <a:r>
              <a:rPr lang="fr-FR" dirty="0" smtClean="0"/>
              <a:t>un 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livello</a:t>
            </a:r>
            <a:r>
              <a:rPr lang="fr-FR" dirty="0"/>
              <a:t> dei </a:t>
            </a:r>
            <a:r>
              <a:rPr lang="fr-FR" dirty="0" err="1"/>
              <a:t>prezzi</a:t>
            </a:r>
            <a:r>
              <a:rPr lang="fr-FR" dirty="0"/>
              <a:t>,  e </a:t>
            </a:r>
            <a:r>
              <a:rPr lang="fr-FR" dirty="0" err="1"/>
              <a:t>quindi</a:t>
            </a:r>
            <a:r>
              <a:rPr lang="fr-FR" dirty="0"/>
              <a:t> la </a:t>
            </a:r>
            <a:r>
              <a:rPr lang="fr-FR" dirty="0" err="1"/>
              <a:t>competitività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paese</a:t>
            </a:r>
            <a:r>
              <a:rPr lang="fr-FR" dirty="0"/>
              <a:t> </a:t>
            </a:r>
            <a:r>
              <a:rPr lang="fr-FR" dirty="0" err="1" smtClean="0"/>
              <a:t>peggiora</a:t>
            </a:r>
            <a:r>
              <a:rPr lang="fr-FR" dirty="0" smtClean="0"/>
              <a:t>, </a:t>
            </a:r>
            <a:r>
              <a:rPr lang="fr-FR" dirty="0"/>
              <a:t>con un </a:t>
            </a:r>
            <a:r>
              <a:rPr lang="fr-FR" dirty="0" err="1"/>
              <a:t>ulteriore</a:t>
            </a:r>
            <a:r>
              <a:rPr lang="fr-FR" dirty="0"/>
              <a:t> </a:t>
            </a:r>
            <a:r>
              <a:rPr lang="fr-FR" dirty="0" err="1" smtClean="0"/>
              <a:t>peggioramento</a:t>
            </a:r>
            <a:r>
              <a:rPr lang="fr-FR" dirty="0" smtClean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saldo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bilancia</a:t>
            </a:r>
            <a:r>
              <a:rPr lang="fr-FR" dirty="0"/>
              <a:t> commerciale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906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err="1" smtClean="0"/>
              <a:t>Sintesi</a:t>
            </a:r>
            <a:r>
              <a:rPr lang="fr-FR" b="1" dirty="0" smtClean="0"/>
              <a:t> </a:t>
            </a:r>
            <a:r>
              <a:rPr lang="fr-FR" b="1" dirty="0" err="1" smtClean="0"/>
              <a:t>degli</a:t>
            </a:r>
            <a:r>
              <a:rPr lang="fr-FR" b="1" dirty="0" smtClean="0"/>
              <a:t> </a:t>
            </a:r>
            <a:r>
              <a:rPr lang="fr-FR" b="1" dirty="0" err="1" smtClean="0"/>
              <a:t>aggiustamenti</a:t>
            </a:r>
            <a:r>
              <a:rPr lang="fr-FR" b="1" dirty="0" smtClean="0"/>
              <a:t> </a:t>
            </a:r>
            <a:r>
              <a:rPr lang="fr-FR" b="1" dirty="0" err="1" smtClean="0"/>
              <a:t>automatici</a:t>
            </a:r>
            <a:endParaRPr lang="fr-FR" b="1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un </a:t>
            </a:r>
            <a:r>
              <a:rPr lang="fr-FR" dirty="0" err="1" smtClean="0"/>
              <a:t>deprezzamento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valuta</a:t>
            </a:r>
            <a:r>
              <a:rPr lang="fr-FR" dirty="0" smtClean="0"/>
              <a:t> </a:t>
            </a:r>
            <a:r>
              <a:rPr lang="fr-FR" dirty="0" err="1" smtClean="0"/>
              <a:t>nazionale</a:t>
            </a:r>
            <a:r>
              <a:rPr lang="fr-FR" dirty="0" smtClean="0"/>
              <a:t> </a:t>
            </a:r>
            <a:r>
              <a:rPr lang="fr-FR" dirty="0" err="1" smtClean="0"/>
              <a:t>aumenta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a sua volta </a:t>
            </a:r>
            <a:r>
              <a:rPr lang="fr-FR" dirty="0" err="1" smtClean="0"/>
              <a:t>aumenta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r>
              <a:rPr lang="fr-FR" dirty="0" smtClean="0"/>
              <a:t>. </a:t>
            </a:r>
            <a:r>
              <a:rPr lang="fr-FR" dirty="0" err="1" smtClean="0"/>
              <a:t>Allora</a:t>
            </a:r>
            <a:r>
              <a:rPr lang="fr-FR" dirty="0" smtClean="0"/>
              <a:t> il </a:t>
            </a:r>
            <a:r>
              <a:rPr lang="fr-FR" dirty="0" err="1" smtClean="0"/>
              <a:t>deprezzamento</a:t>
            </a:r>
            <a:r>
              <a:rPr lang="fr-FR" dirty="0" smtClean="0"/>
              <a:t> </a:t>
            </a:r>
            <a:r>
              <a:rPr lang="fr-FR" dirty="0" err="1" smtClean="0"/>
              <a:t>deve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superiore</a:t>
            </a:r>
            <a:r>
              <a:rPr lang="fr-FR" dirty="0" smtClean="0"/>
              <a:t> </a:t>
            </a:r>
            <a:r>
              <a:rPr lang="fr-FR" dirty="0" err="1" smtClean="0"/>
              <a:t>rispetto</a:t>
            </a:r>
            <a:r>
              <a:rPr lang="fr-FR" dirty="0" smtClean="0"/>
              <a:t> al </a:t>
            </a:r>
            <a:r>
              <a:rPr lang="fr-FR" dirty="0" err="1" smtClean="0"/>
              <a:t>caso</a:t>
            </a:r>
            <a:r>
              <a:rPr lang="fr-FR" dirty="0" smtClean="0"/>
              <a:t> in </a:t>
            </a:r>
            <a:r>
              <a:rPr lang="fr-FR" dirty="0" err="1" smtClean="0"/>
              <a:t>cui</a:t>
            </a:r>
            <a:r>
              <a:rPr lang="fr-FR" dirty="0" smtClean="0"/>
              <a:t> non ci </a:t>
            </a:r>
            <a:r>
              <a:rPr lang="fr-FR" dirty="0" err="1" smtClean="0"/>
              <a:t>fossero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aggiustamenti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3734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un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riduce</a:t>
            </a:r>
            <a:r>
              <a:rPr lang="fr-FR" dirty="0" smtClean="0"/>
              <a:t> l’</a:t>
            </a:r>
            <a:r>
              <a:rPr lang="fr-FR" dirty="0" err="1" smtClean="0"/>
              <a:t>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 e </a:t>
            </a:r>
            <a:r>
              <a:rPr lang="fr-FR" dirty="0" err="1" smtClean="0"/>
              <a:t>aumenta</a:t>
            </a:r>
            <a:r>
              <a:rPr lang="fr-FR" dirty="0" smtClean="0"/>
              <a:t> il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. Tale 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riduce</a:t>
            </a:r>
            <a:r>
              <a:rPr lang="fr-FR" dirty="0" smtClean="0"/>
              <a:t> l’</a:t>
            </a:r>
            <a:r>
              <a:rPr lang="fr-FR" dirty="0" err="1" smtClean="0"/>
              <a:t>investimento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. </a:t>
            </a:r>
            <a:r>
              <a:rPr lang="fr-FR" dirty="0" err="1" smtClean="0"/>
              <a:t>Allora</a:t>
            </a:r>
            <a:r>
              <a:rPr lang="fr-FR" dirty="0" smtClean="0"/>
              <a:t>, a </a:t>
            </a:r>
            <a:r>
              <a:rPr lang="fr-FR" dirty="0" err="1" smtClean="0"/>
              <a:t>loro</a:t>
            </a:r>
            <a:r>
              <a:rPr lang="fr-FR" dirty="0" smtClean="0"/>
              <a:t> volta, le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diminuiscono</a:t>
            </a:r>
            <a:r>
              <a:rPr lang="fr-FR" dirty="0" smtClean="0"/>
              <a:t> e con esse il </a:t>
            </a:r>
            <a:r>
              <a:rPr lang="fr-FR" dirty="0" err="1" smtClean="0"/>
              <a:t>disavanzo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endParaRPr lang="fr-FR" dirty="0" smtClean="0"/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 </a:t>
            </a:r>
            <a:r>
              <a:rPr lang="fr-FR" dirty="0" err="1" smtClean="0"/>
              <a:t>provoca</a:t>
            </a:r>
            <a:r>
              <a:rPr lang="fr-FR" dirty="0" smtClean="0"/>
              <a:t> un </a:t>
            </a:r>
            <a:r>
              <a:rPr lang="fr-FR" dirty="0" err="1" smtClean="0"/>
              <a:t>afflusso</a:t>
            </a:r>
            <a:r>
              <a:rPr lang="fr-FR" dirty="0" smtClean="0"/>
              <a:t> di </a:t>
            </a:r>
            <a:r>
              <a:rPr lang="fr-FR" dirty="0" err="1" smtClean="0"/>
              <a:t>capitali</a:t>
            </a:r>
            <a:r>
              <a:rPr lang="fr-FR" dirty="0" smtClean="0"/>
              <a:t> e </a:t>
            </a:r>
            <a:r>
              <a:rPr lang="fr-FR" dirty="0" err="1" smtClean="0"/>
              <a:t>quindi</a:t>
            </a:r>
            <a:r>
              <a:rPr lang="fr-FR" dirty="0" smtClean="0"/>
              <a:t> il </a:t>
            </a:r>
            <a:r>
              <a:rPr lang="fr-FR" dirty="0" err="1" smtClean="0"/>
              <a:t>saldo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bilancia</a:t>
            </a:r>
            <a:r>
              <a:rPr lang="fr-FR" dirty="0" smtClean="0"/>
              <a:t> dei </a:t>
            </a:r>
            <a:r>
              <a:rPr lang="fr-FR" dirty="0" err="1" smtClean="0"/>
              <a:t>pagamenti</a:t>
            </a:r>
            <a:r>
              <a:rPr lang="fr-FR" dirty="0" smtClean="0"/>
              <a:t> </a:t>
            </a:r>
            <a:r>
              <a:rPr lang="fr-FR" dirty="0" err="1" smtClean="0"/>
              <a:t>migliora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dell’offerta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r>
              <a:rPr lang="fr-FR" dirty="0" smtClean="0"/>
              <a:t> </a:t>
            </a:r>
            <a:r>
              <a:rPr lang="fr-FR" dirty="0" err="1" smtClean="0"/>
              <a:t>provoca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livello</a:t>
            </a:r>
            <a:r>
              <a:rPr lang="fr-FR" dirty="0" smtClean="0"/>
              <a:t> dei </a:t>
            </a:r>
            <a:r>
              <a:rPr lang="fr-FR" dirty="0" err="1" smtClean="0"/>
              <a:t>prezzi</a:t>
            </a:r>
            <a:r>
              <a:rPr lang="fr-FR" dirty="0" smtClean="0"/>
              <a:t>, il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stimola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e </a:t>
            </a:r>
            <a:r>
              <a:rPr lang="fr-FR" dirty="0" err="1" smtClean="0"/>
              <a:t>frena</a:t>
            </a:r>
            <a:r>
              <a:rPr lang="fr-FR" dirty="0" smtClean="0"/>
              <a:t> le </a:t>
            </a:r>
            <a:r>
              <a:rPr lang="fr-FR" dirty="0" err="1" smtClean="0"/>
              <a:t>importazioni</a:t>
            </a:r>
            <a:r>
              <a:rPr lang="fr-FR" dirty="0" smtClean="0"/>
              <a:t>, </a:t>
            </a:r>
            <a:r>
              <a:rPr lang="fr-FR" dirty="0" err="1" smtClean="0"/>
              <a:t>acccelerando</a:t>
            </a:r>
            <a:r>
              <a:rPr lang="fr-FR" dirty="0" smtClean="0"/>
              <a:t> il </a:t>
            </a:r>
            <a:r>
              <a:rPr lang="fr-FR" dirty="0" err="1" smtClean="0"/>
              <a:t>processo</a:t>
            </a:r>
            <a:r>
              <a:rPr lang="fr-FR" dirty="0" smtClean="0"/>
              <a:t> di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disavanzo</a:t>
            </a:r>
            <a:r>
              <a:rPr lang="fr-FR" dirty="0" smtClean="0"/>
              <a:t> commerciale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70905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l’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avviene</a:t>
            </a:r>
            <a:r>
              <a:rPr lang="fr-FR" dirty="0" smtClean="0"/>
              <a:t> </a:t>
            </a:r>
            <a:r>
              <a:rPr lang="fr-FR" dirty="0" err="1" smtClean="0"/>
              <a:t>tramite</a:t>
            </a:r>
            <a:r>
              <a:rPr lang="fr-FR" dirty="0" smtClean="0"/>
              <a:t> </a:t>
            </a:r>
            <a:r>
              <a:rPr lang="fr-FR" dirty="0" err="1" smtClean="0"/>
              <a:t>aggiustamenti</a:t>
            </a:r>
            <a:r>
              <a:rPr lang="fr-FR" dirty="0" smtClean="0"/>
              <a:t> </a:t>
            </a:r>
            <a:r>
              <a:rPr lang="fr-FR" dirty="0" err="1" smtClean="0"/>
              <a:t>monetari</a:t>
            </a:r>
            <a:r>
              <a:rPr lang="fr-FR" dirty="0" smtClean="0"/>
              <a:t> (a </a:t>
            </a:r>
            <a:r>
              <a:rPr lang="fr-FR" dirty="0" err="1" smtClean="0"/>
              <a:t>meno</a:t>
            </a:r>
            <a:r>
              <a:rPr lang="fr-FR" dirty="0" smtClean="0"/>
              <a:t> di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svalutazione</a:t>
            </a:r>
            <a:r>
              <a:rPr lang="fr-FR" dirty="0" smtClean="0"/>
              <a:t>/</a:t>
            </a:r>
            <a:r>
              <a:rPr lang="fr-FR" dirty="0" err="1" smtClean="0"/>
              <a:t>rivalutazione</a:t>
            </a:r>
            <a:r>
              <a:rPr lang="fr-FR" dirty="0" smtClean="0"/>
              <a:t>)</a:t>
            </a:r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regime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l’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avviene</a:t>
            </a:r>
            <a:r>
              <a:rPr lang="fr-FR" dirty="0" smtClean="0"/>
              <a:t> </a:t>
            </a:r>
            <a:r>
              <a:rPr lang="fr-FR" dirty="0" err="1" smtClean="0"/>
              <a:t>principalmente</a:t>
            </a:r>
            <a:r>
              <a:rPr lang="fr-FR" dirty="0" smtClean="0"/>
              <a:t> </a:t>
            </a:r>
            <a:r>
              <a:rPr lang="fr-FR" dirty="0" err="1" smtClean="0"/>
              <a:t>tramite</a:t>
            </a:r>
            <a:r>
              <a:rPr lang="fr-FR" dirty="0" smtClean="0"/>
              <a:t>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err="1" smtClean="0"/>
              <a:t>Tali</a:t>
            </a:r>
            <a:r>
              <a:rPr lang="fr-FR" dirty="0" smtClean="0"/>
              <a:t> </a:t>
            </a:r>
            <a:r>
              <a:rPr lang="fr-FR" dirty="0" err="1" smtClean="0"/>
              <a:t>aggiustamenti</a:t>
            </a:r>
            <a:r>
              <a:rPr lang="fr-FR" dirty="0" smtClean="0"/>
              <a:t> </a:t>
            </a:r>
            <a:r>
              <a:rPr lang="fr-FR" dirty="0" err="1" smtClean="0"/>
              <a:t>comporrtano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svantagggi</a:t>
            </a:r>
            <a:r>
              <a:rPr lang="fr-FR" dirty="0" smtClean="0"/>
              <a:t>. </a:t>
            </a:r>
            <a:r>
              <a:rPr lang="fr-FR" dirty="0" err="1" smtClean="0"/>
              <a:t>Allora</a:t>
            </a:r>
            <a:r>
              <a:rPr lang="fr-FR" dirty="0" smtClean="0"/>
              <a:t> 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operano</a:t>
            </a:r>
            <a:r>
              <a:rPr lang="fr-FR" dirty="0" smtClean="0"/>
              <a:t> delle </a:t>
            </a:r>
            <a:r>
              <a:rPr lang="fr-FR" dirty="0" err="1" smtClean="0"/>
              <a:t>politiche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37327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err="1" smtClean="0"/>
              <a:t>Nel</a:t>
            </a:r>
            <a:r>
              <a:rPr lang="fr-FR" dirty="0" smtClean="0"/>
              <a:t> </a:t>
            </a:r>
            <a:r>
              <a:rPr lang="fr-FR" dirty="0" err="1" smtClean="0"/>
              <a:t>mondo</a:t>
            </a:r>
            <a:r>
              <a:rPr lang="fr-FR" dirty="0" smtClean="0"/>
              <a:t> </a:t>
            </a:r>
            <a:r>
              <a:rPr lang="fr-FR" dirty="0" err="1" smtClean="0"/>
              <a:t>reale</a:t>
            </a:r>
            <a:r>
              <a:rPr lang="fr-FR" dirty="0" smtClean="0"/>
              <a:t> ci sono </a:t>
            </a:r>
            <a:r>
              <a:rPr lang="fr-FR" dirty="0" err="1" smtClean="0"/>
              <a:t>tanti</a:t>
            </a:r>
            <a:r>
              <a:rPr lang="fr-FR" dirty="0" smtClean="0"/>
              <a:t> </a:t>
            </a:r>
            <a:r>
              <a:rPr lang="fr-FR" dirty="0" err="1" smtClean="0"/>
              <a:t>disturbi</a:t>
            </a:r>
            <a:r>
              <a:rPr lang="fr-FR" dirty="0" smtClean="0"/>
              <a:t> </a:t>
            </a:r>
            <a:r>
              <a:rPr lang="fr-FR" dirty="0" err="1" smtClean="0"/>
              <a:t>esogeni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colpiscono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, i </a:t>
            </a:r>
            <a:r>
              <a:rPr lang="fr-FR" dirty="0" err="1" smtClean="0"/>
              <a:t>prezzi</a:t>
            </a:r>
            <a:r>
              <a:rPr lang="fr-FR" dirty="0" smtClean="0"/>
              <a:t>, i </a:t>
            </a:r>
            <a:r>
              <a:rPr lang="fr-FR" dirty="0" err="1" smtClean="0"/>
              <a:t>tassi</a:t>
            </a:r>
            <a:r>
              <a:rPr lang="fr-FR" dirty="0" smtClean="0"/>
              <a:t> d’</a:t>
            </a:r>
            <a:r>
              <a:rPr lang="fr-FR" dirty="0" err="1" smtClean="0"/>
              <a:t>interesse</a:t>
            </a:r>
            <a:r>
              <a:rPr lang="fr-FR" dirty="0" smtClean="0"/>
              <a:t>, 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endParaRPr lang="fr-FR" dirty="0" smtClean="0"/>
          </a:p>
          <a:p>
            <a:pPr algn="just"/>
            <a:r>
              <a:rPr lang="fr-FR" dirty="0" err="1" smtClean="0"/>
              <a:t>Relazioni</a:t>
            </a:r>
            <a:r>
              <a:rPr lang="fr-FR" dirty="0" smtClean="0"/>
              <a:t> molto </a:t>
            </a:r>
            <a:r>
              <a:rPr lang="fr-FR" dirty="0" err="1" smtClean="0"/>
              <a:t>complesse</a:t>
            </a:r>
            <a:r>
              <a:rPr lang="fr-FR" dirty="0" smtClean="0"/>
              <a:t>  fra  le </a:t>
            </a:r>
            <a:r>
              <a:rPr lang="fr-FR" dirty="0" err="1" smtClean="0"/>
              <a:t>variabili</a:t>
            </a:r>
            <a:r>
              <a:rPr lang="fr-FR" dirty="0" smtClean="0"/>
              <a:t>. </a:t>
            </a:r>
            <a:r>
              <a:rPr lang="fr-FR" dirty="0" err="1" smtClean="0"/>
              <a:t>Bisogna</a:t>
            </a:r>
            <a:r>
              <a:rPr lang="fr-FR" dirty="0" smtClean="0"/>
              <a:t> </a:t>
            </a:r>
            <a:r>
              <a:rPr lang="fr-FR" dirty="0" err="1" smtClean="0"/>
              <a:t>simulare</a:t>
            </a:r>
            <a:r>
              <a:rPr lang="fr-FR" dirty="0" smtClean="0"/>
              <a:t> dei </a:t>
            </a:r>
            <a:r>
              <a:rPr lang="fr-FR" dirty="0" err="1" smtClean="0"/>
              <a:t>modelli</a:t>
            </a:r>
            <a:r>
              <a:rPr lang="fr-FR" dirty="0" smtClean="0"/>
              <a:t> al computer, </a:t>
            </a:r>
            <a:r>
              <a:rPr lang="fr-FR" dirty="0" err="1" smtClean="0"/>
              <a:t>stimando</a:t>
            </a:r>
            <a:r>
              <a:rPr lang="fr-FR" dirty="0" smtClean="0"/>
              <a:t>  i </a:t>
            </a:r>
            <a:r>
              <a:rPr lang="fr-FR" dirty="0" err="1" smtClean="0"/>
              <a:t>parametri</a:t>
            </a:r>
            <a:r>
              <a:rPr lang="fr-FR" dirty="0" smtClean="0"/>
              <a:t> e </a:t>
            </a:r>
            <a:r>
              <a:rPr lang="fr-FR" dirty="0" err="1" smtClean="0"/>
              <a:t>analizzando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effetti</a:t>
            </a:r>
            <a:r>
              <a:rPr lang="fr-FR" dirty="0" smtClean="0"/>
              <a:t> di </a:t>
            </a:r>
            <a:r>
              <a:rPr lang="fr-FR" dirty="0" err="1" smtClean="0"/>
              <a:t>uno</a:t>
            </a:r>
            <a:r>
              <a:rPr lang="fr-FR" dirty="0" smtClean="0"/>
              <a:t> </a:t>
            </a:r>
            <a:r>
              <a:rPr lang="fr-FR" dirty="0" err="1" smtClean="0"/>
              <a:t>shock</a:t>
            </a:r>
            <a:r>
              <a:rPr lang="fr-FR" dirty="0" smtClean="0"/>
              <a:t> </a:t>
            </a:r>
            <a:r>
              <a:rPr lang="fr-FR" dirty="0" err="1" smtClean="0"/>
              <a:t>esogeno</a:t>
            </a:r>
            <a:r>
              <a:rPr lang="fr-FR" dirty="0" smtClean="0"/>
              <a:t> su  tutte le </a:t>
            </a:r>
            <a:r>
              <a:rPr lang="fr-FR" dirty="0" err="1" smtClean="0"/>
              <a:t>variabili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2072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fr-FR" b="1" dirty="0" err="1" smtClean="0"/>
              <a:t>Svantaggi</a:t>
            </a:r>
            <a:r>
              <a:rPr lang="fr-FR" b="1" dirty="0" smtClean="0"/>
              <a:t> </a:t>
            </a:r>
            <a:r>
              <a:rPr lang="fr-FR" b="1" dirty="0" err="1" smtClean="0"/>
              <a:t>degli</a:t>
            </a:r>
            <a:r>
              <a:rPr lang="fr-FR" b="1" dirty="0" smtClean="0"/>
              <a:t> </a:t>
            </a:r>
            <a:r>
              <a:rPr lang="fr-FR" b="1" dirty="0" err="1" smtClean="0"/>
              <a:t>aggiustamenti</a:t>
            </a:r>
            <a:r>
              <a:rPr lang="fr-FR" b="1" dirty="0" smtClean="0"/>
              <a:t> </a:t>
            </a:r>
            <a:r>
              <a:rPr lang="fr-FR" b="1" dirty="0" err="1" smtClean="0"/>
              <a:t>automatici</a:t>
            </a:r>
            <a:endParaRPr lang="fr-FR" b="1" dirty="0" smtClean="0"/>
          </a:p>
          <a:p>
            <a:pPr algn="just"/>
            <a:r>
              <a:rPr lang="fr-FR" dirty="0" smtClean="0"/>
              <a:t>In un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flessibili</a:t>
            </a:r>
            <a:r>
              <a:rPr lang="fr-FR" dirty="0" smtClean="0"/>
              <a:t>, </a:t>
            </a:r>
            <a:r>
              <a:rPr lang="fr-FR" dirty="0" err="1" smtClean="0"/>
              <a:t>lo</a:t>
            </a:r>
            <a:r>
              <a:rPr lang="fr-FR" dirty="0" smtClean="0"/>
              <a:t> </a:t>
            </a:r>
            <a:r>
              <a:rPr lang="fr-FR" dirty="0" err="1" smtClean="0"/>
              <a:t>svantaggio</a:t>
            </a:r>
            <a:r>
              <a:rPr lang="fr-FR" dirty="0" smtClean="0"/>
              <a:t> consiste </a:t>
            </a:r>
            <a:r>
              <a:rPr lang="fr-FR" dirty="0" err="1" smtClean="0"/>
              <a:t>nell’erraticità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tasso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crea</a:t>
            </a:r>
            <a:r>
              <a:rPr lang="fr-FR" dirty="0" smtClean="0"/>
              <a:t> </a:t>
            </a:r>
            <a:r>
              <a:rPr lang="fr-FR" dirty="0" err="1" smtClean="0"/>
              <a:t>incertezza</a:t>
            </a:r>
            <a:r>
              <a:rPr lang="fr-FR" dirty="0" smtClean="0"/>
              <a:t> e </a:t>
            </a:r>
            <a:r>
              <a:rPr lang="fr-FR" dirty="0" err="1" smtClean="0"/>
              <a:t>frena</a:t>
            </a:r>
            <a:r>
              <a:rPr lang="fr-FR" dirty="0" smtClean="0"/>
              <a:t>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scambi</a:t>
            </a:r>
            <a:endParaRPr lang="fr-FR" dirty="0" smtClean="0"/>
          </a:p>
          <a:p>
            <a:pPr algn="just"/>
            <a:r>
              <a:rPr lang="fr-FR" dirty="0" smtClean="0"/>
              <a:t>In un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controllati</a:t>
            </a:r>
            <a:r>
              <a:rPr lang="fr-FR" dirty="0" smtClean="0"/>
              <a:t>, le </a:t>
            </a:r>
            <a:r>
              <a:rPr lang="fr-FR" dirty="0" err="1" smtClean="0"/>
              <a:t>fluttuazioni</a:t>
            </a:r>
            <a:r>
              <a:rPr lang="fr-FR" dirty="0" smtClean="0"/>
              <a:t>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essere</a:t>
            </a:r>
            <a:r>
              <a:rPr lang="fr-FR" dirty="0" smtClean="0"/>
              <a:t> </a:t>
            </a:r>
            <a:r>
              <a:rPr lang="fr-FR" dirty="0" err="1" smtClean="0"/>
              <a:t>evitate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autorità</a:t>
            </a:r>
            <a:r>
              <a:rPr lang="fr-FR" dirty="0" smtClean="0"/>
              <a:t> </a:t>
            </a:r>
            <a:r>
              <a:rPr lang="fr-FR" dirty="0" err="1" smtClean="0"/>
              <a:t>monetarie</a:t>
            </a:r>
            <a:r>
              <a:rPr lang="fr-FR" dirty="0" smtClean="0"/>
              <a:t>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intervenire</a:t>
            </a:r>
            <a:r>
              <a:rPr lang="fr-FR" dirty="0" smtClean="0"/>
              <a:t> </a:t>
            </a:r>
            <a:r>
              <a:rPr lang="fr-FR" dirty="0" err="1" smtClean="0"/>
              <a:t>sul</a:t>
            </a:r>
            <a:r>
              <a:rPr lang="fr-FR" dirty="0" smtClean="0"/>
              <a:t> </a:t>
            </a:r>
            <a:r>
              <a:rPr lang="fr-FR" dirty="0" err="1" smtClean="0"/>
              <a:t>mercato</a:t>
            </a:r>
            <a:r>
              <a:rPr lang="fr-FR" dirty="0" smtClean="0"/>
              <a:t> dei </a:t>
            </a:r>
            <a:r>
              <a:rPr lang="fr-FR" dirty="0" err="1" smtClean="0"/>
              <a:t>cambi</a:t>
            </a:r>
            <a:r>
              <a:rPr lang="fr-FR" dirty="0" smtClean="0"/>
              <a:t> e </a:t>
            </a:r>
            <a:r>
              <a:rPr lang="fr-FR" dirty="0" err="1" smtClean="0"/>
              <a:t>mantenere</a:t>
            </a:r>
            <a:r>
              <a:rPr lang="fr-FR" dirty="0" smtClean="0"/>
              <a:t>, ad </a:t>
            </a:r>
            <a:r>
              <a:rPr lang="fr-FR" dirty="0" err="1" smtClean="0"/>
              <a:t>esempio</a:t>
            </a:r>
            <a:r>
              <a:rPr lang="fr-FR" dirty="0" smtClean="0"/>
              <a:t>, </a:t>
            </a:r>
            <a:r>
              <a:rPr lang="fr-FR" dirty="0" err="1" smtClean="0"/>
              <a:t>svalutata</a:t>
            </a:r>
            <a:r>
              <a:rPr lang="fr-FR" dirty="0" smtClean="0"/>
              <a:t> la </a:t>
            </a:r>
            <a:r>
              <a:rPr lang="fr-FR" dirty="0" err="1" smtClean="0"/>
              <a:t>propria</a:t>
            </a:r>
            <a:r>
              <a:rPr lang="fr-FR" dirty="0" smtClean="0"/>
              <a:t>  </a:t>
            </a:r>
            <a:r>
              <a:rPr lang="fr-FR" dirty="0" err="1" smtClean="0"/>
              <a:t>valuta</a:t>
            </a:r>
            <a:endParaRPr lang="fr-FR" dirty="0" smtClean="0"/>
          </a:p>
          <a:p>
            <a:pPr algn="just"/>
            <a:r>
              <a:rPr lang="fr-FR" dirty="0" smtClean="0"/>
              <a:t>Si </a:t>
            </a:r>
            <a:r>
              <a:rPr lang="fr-FR" dirty="0" err="1" smtClean="0"/>
              <a:t>apre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guerra</a:t>
            </a:r>
            <a:r>
              <a:rPr lang="fr-FR" dirty="0" smtClean="0"/>
              <a:t> commerciale, con il </a:t>
            </a:r>
            <a:r>
              <a:rPr lang="fr-FR" dirty="0" err="1" smtClean="0"/>
              <a:t>circolo</a:t>
            </a:r>
            <a:r>
              <a:rPr lang="fr-FR" dirty="0" smtClean="0"/>
              <a:t> </a:t>
            </a:r>
            <a:r>
              <a:rPr lang="fr-FR" dirty="0" err="1" smtClean="0"/>
              <a:t>vizioso</a:t>
            </a:r>
            <a:r>
              <a:rPr lang="fr-FR" dirty="0" smtClean="0"/>
              <a:t> di </a:t>
            </a:r>
            <a:r>
              <a:rPr lang="fr-FR" dirty="0" err="1" smtClean="0"/>
              <a:t>ritorsioni</a:t>
            </a:r>
            <a:r>
              <a:rPr lang="fr-FR" dirty="0" smtClean="0"/>
              <a:t> a  </a:t>
            </a:r>
            <a:r>
              <a:rPr lang="fr-FR" dirty="0" err="1" smtClean="0"/>
              <a:t>catena</a:t>
            </a:r>
            <a:r>
              <a:rPr lang="fr-FR" dirty="0" smtClean="0"/>
              <a:t> </a:t>
            </a:r>
            <a:r>
              <a:rPr lang="fr-FR" dirty="0" err="1" smtClean="0"/>
              <a:t>distruttive</a:t>
            </a:r>
            <a:r>
              <a:rPr lang="fr-FR" dirty="0" smtClean="0"/>
              <a:t> per il </a:t>
            </a:r>
            <a:r>
              <a:rPr lang="fr-FR" dirty="0" err="1" smtClean="0"/>
              <a:t>commercio</a:t>
            </a:r>
            <a:r>
              <a:rPr lang="fr-FR" dirty="0" smtClean="0"/>
              <a:t> </a:t>
            </a:r>
            <a:r>
              <a:rPr lang="fr-FR" dirty="0" err="1" smtClean="0"/>
              <a:t>internazionale</a:t>
            </a:r>
            <a:endParaRPr lang="fr-FR" dirty="0" smtClean="0"/>
          </a:p>
          <a:p>
            <a:pPr algn="just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8453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fr-FR" dirty="0" smtClean="0"/>
              <a:t>In un </a:t>
            </a:r>
            <a:r>
              <a:rPr lang="fr-FR" dirty="0" err="1" smtClean="0"/>
              <a:t>sistema</a:t>
            </a:r>
            <a:r>
              <a:rPr lang="fr-FR" dirty="0" smtClean="0"/>
              <a:t> di </a:t>
            </a:r>
            <a:r>
              <a:rPr lang="fr-FR" dirty="0" err="1" smtClean="0"/>
              <a:t>tassi</a:t>
            </a:r>
            <a:r>
              <a:rPr lang="fr-FR" dirty="0" smtClean="0"/>
              <a:t> di </a:t>
            </a:r>
            <a:r>
              <a:rPr lang="fr-FR" dirty="0" err="1" smtClean="0"/>
              <a:t>cambio</a:t>
            </a:r>
            <a:r>
              <a:rPr lang="fr-FR" dirty="0" smtClean="0"/>
              <a:t> </a:t>
            </a:r>
            <a:r>
              <a:rPr lang="fr-FR" dirty="0" err="1" smtClean="0"/>
              <a:t>fissi</a:t>
            </a:r>
            <a:r>
              <a:rPr lang="fr-FR" dirty="0" smtClean="0"/>
              <a:t>, la </a:t>
            </a:r>
            <a:r>
              <a:rPr lang="fr-FR" dirty="0" err="1" smtClean="0"/>
              <a:t>possibilità</a:t>
            </a:r>
            <a:r>
              <a:rPr lang="fr-FR" dirty="0" smtClean="0"/>
              <a:t> di </a:t>
            </a:r>
            <a:r>
              <a:rPr lang="fr-FR" dirty="0" err="1" smtClean="0"/>
              <a:t>svalutazioni</a:t>
            </a:r>
            <a:r>
              <a:rPr lang="fr-FR" dirty="0" smtClean="0"/>
              <a:t> </a:t>
            </a:r>
            <a:r>
              <a:rPr lang="fr-FR" dirty="0" err="1" smtClean="0"/>
              <a:t>conduce</a:t>
            </a:r>
            <a:r>
              <a:rPr lang="fr-FR" dirty="0" smtClean="0"/>
              <a:t> a </a:t>
            </a:r>
            <a:r>
              <a:rPr lang="fr-FR" dirty="0" err="1" smtClean="0"/>
              <a:t>flussi</a:t>
            </a:r>
            <a:r>
              <a:rPr lang="fr-FR" dirty="0" smtClean="0"/>
              <a:t> dii capitale </a:t>
            </a:r>
            <a:r>
              <a:rPr lang="fr-FR" dirty="0" err="1" smtClean="0"/>
              <a:t>destabilizzanti</a:t>
            </a:r>
            <a:r>
              <a:rPr lang="fr-FR" dirty="0" smtClean="0"/>
              <a:t>.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aggiustamenti</a:t>
            </a:r>
            <a:r>
              <a:rPr lang="fr-FR" dirty="0" smtClean="0"/>
              <a:t> sono </a:t>
            </a:r>
            <a:r>
              <a:rPr lang="fr-FR" dirty="0" err="1" smtClean="0"/>
              <a:t>infatti</a:t>
            </a:r>
            <a:r>
              <a:rPr lang="fr-FR" dirty="0" smtClean="0"/>
              <a:t> di </a:t>
            </a:r>
            <a:r>
              <a:rPr lang="fr-FR" dirty="0" err="1" smtClean="0"/>
              <a:t>natura</a:t>
            </a:r>
            <a:r>
              <a:rPr lang="fr-FR" dirty="0" smtClean="0"/>
              <a:t>  </a:t>
            </a:r>
            <a:r>
              <a:rPr lang="fr-FR" dirty="0" err="1" smtClean="0"/>
              <a:t>principalmente</a:t>
            </a:r>
            <a:r>
              <a:rPr lang="fr-FR" dirty="0" smtClean="0"/>
              <a:t> </a:t>
            </a:r>
            <a:r>
              <a:rPr lang="fr-FR" dirty="0" err="1" smtClean="0"/>
              <a:t>monetaria</a:t>
            </a:r>
            <a:endParaRPr lang="fr-FR" dirty="0" smtClean="0"/>
          </a:p>
          <a:p>
            <a:pPr algn="just"/>
            <a:r>
              <a:rPr lang="fr-FR" dirty="0" smtClean="0"/>
              <a:t>Anche </a:t>
            </a:r>
            <a:r>
              <a:rPr lang="fr-FR" dirty="0" err="1" smtClean="0"/>
              <a:t>gli</a:t>
            </a:r>
            <a:r>
              <a:rPr lang="fr-FR" dirty="0" smtClean="0"/>
              <a:t> </a:t>
            </a:r>
            <a:r>
              <a:rPr lang="fr-FR" dirty="0" err="1" smtClean="0"/>
              <a:t>aggiustamenti</a:t>
            </a:r>
            <a:r>
              <a:rPr lang="fr-FR" dirty="0" smtClean="0"/>
              <a:t> </a:t>
            </a:r>
            <a:r>
              <a:rPr lang="fr-FR" dirty="0" err="1" smtClean="0"/>
              <a:t>basati</a:t>
            </a:r>
            <a:r>
              <a:rPr lang="fr-FR" dirty="0" smtClean="0"/>
              <a:t> su </a:t>
            </a:r>
            <a:r>
              <a:rPr lang="fr-FR" dirty="0" err="1" smtClean="0"/>
              <a:t>variazioni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comportano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svantaggi</a:t>
            </a:r>
            <a:r>
              <a:rPr lang="fr-FR" dirty="0" smtClean="0"/>
              <a:t>. Per </a:t>
            </a:r>
            <a:r>
              <a:rPr lang="fr-FR" dirty="0" err="1" smtClean="0"/>
              <a:t>ridurre</a:t>
            </a:r>
            <a:r>
              <a:rPr lang="fr-FR" dirty="0" smtClean="0"/>
              <a:t> </a:t>
            </a:r>
            <a:r>
              <a:rPr lang="fr-FR" dirty="0" err="1" smtClean="0"/>
              <a:t>infatti</a:t>
            </a:r>
            <a:r>
              <a:rPr lang="fr-FR" dirty="0" smtClean="0"/>
              <a:t> il </a:t>
            </a:r>
            <a:r>
              <a:rPr lang="fr-FR" dirty="0" err="1" smtClean="0"/>
              <a:t>disavanzo</a:t>
            </a:r>
            <a:r>
              <a:rPr lang="fr-FR" dirty="0" smtClean="0"/>
              <a:t> commerciale in </a:t>
            </a:r>
            <a:r>
              <a:rPr lang="fr-FR" dirty="0" err="1" smtClean="0"/>
              <a:t>seguito</a:t>
            </a:r>
            <a:r>
              <a:rPr lang="fr-FR" dirty="0" smtClean="0"/>
              <a:t> ad un 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della</a:t>
            </a:r>
            <a:r>
              <a:rPr lang="fr-FR" dirty="0" smtClean="0"/>
              <a:t> </a:t>
            </a:r>
            <a:r>
              <a:rPr lang="fr-FR" dirty="0" err="1" smtClean="0"/>
              <a:t>componente</a:t>
            </a:r>
            <a:r>
              <a:rPr lang="fr-FR" dirty="0" smtClean="0"/>
              <a:t> </a:t>
            </a:r>
            <a:r>
              <a:rPr lang="fr-FR" dirty="0" err="1" smtClean="0"/>
              <a:t>autonoma</a:t>
            </a:r>
            <a:r>
              <a:rPr lang="fr-FR" dirty="0" smtClean="0"/>
              <a:t> delle </a:t>
            </a:r>
            <a:r>
              <a:rPr lang="fr-FR" dirty="0" err="1" smtClean="0"/>
              <a:t>importazioni</a:t>
            </a:r>
            <a:r>
              <a:rPr lang="fr-FR" dirty="0" smtClean="0"/>
              <a:t> </a:t>
            </a:r>
            <a:r>
              <a:rPr lang="fr-FR" dirty="0" err="1" smtClean="0"/>
              <a:t>bisogna</a:t>
            </a:r>
            <a:r>
              <a:rPr lang="fr-FR" dirty="0" smtClean="0"/>
              <a:t> </a:t>
            </a:r>
            <a:r>
              <a:rPr lang="fr-FR" dirty="0" err="1" smtClean="0"/>
              <a:t>accettare</a:t>
            </a:r>
            <a:r>
              <a:rPr lang="fr-FR" dirty="0" smtClean="0"/>
              <a:t>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riduzione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reddito</a:t>
            </a:r>
            <a:endParaRPr lang="fr-FR" dirty="0" smtClean="0"/>
          </a:p>
          <a:p>
            <a:pPr algn="just"/>
            <a:r>
              <a:rPr lang="fr-FR" dirty="0" smtClean="0"/>
              <a:t>Se il </a:t>
            </a:r>
            <a:r>
              <a:rPr lang="fr-FR" dirty="0" err="1" smtClean="0"/>
              <a:t>paese</a:t>
            </a:r>
            <a:r>
              <a:rPr lang="fr-FR" dirty="0" smtClean="0"/>
              <a:t> è in </a:t>
            </a:r>
            <a:r>
              <a:rPr lang="fr-FR" dirty="0" err="1" smtClean="0"/>
              <a:t>una</a:t>
            </a:r>
            <a:r>
              <a:rPr lang="fr-FR" dirty="0" smtClean="0"/>
              <a:t> </a:t>
            </a:r>
            <a:r>
              <a:rPr lang="fr-FR" dirty="0" err="1" smtClean="0"/>
              <a:t>situazione</a:t>
            </a:r>
            <a:r>
              <a:rPr lang="fr-FR" dirty="0" smtClean="0"/>
              <a:t> di </a:t>
            </a:r>
            <a:r>
              <a:rPr lang="fr-FR" dirty="0" err="1" smtClean="0"/>
              <a:t>pieno</a:t>
            </a:r>
            <a:r>
              <a:rPr lang="fr-FR" dirty="0" smtClean="0"/>
              <a:t> </a:t>
            </a:r>
            <a:r>
              <a:rPr lang="fr-FR" dirty="0" err="1" smtClean="0"/>
              <a:t>impiego</a:t>
            </a:r>
            <a:r>
              <a:rPr lang="fr-FR" dirty="0" smtClean="0"/>
              <a:t>, un </a:t>
            </a:r>
            <a:r>
              <a:rPr lang="fr-FR" dirty="0" err="1" smtClean="0"/>
              <a:t>aumento</a:t>
            </a:r>
            <a:r>
              <a:rPr lang="fr-FR" dirty="0" smtClean="0"/>
              <a:t> </a:t>
            </a:r>
            <a:r>
              <a:rPr lang="fr-FR" dirty="0" err="1" smtClean="0"/>
              <a:t>esogeno</a:t>
            </a:r>
            <a:r>
              <a:rPr lang="fr-FR" dirty="0" smtClean="0"/>
              <a:t> delle </a:t>
            </a:r>
            <a:r>
              <a:rPr lang="fr-FR" dirty="0" err="1" smtClean="0"/>
              <a:t>esportazioni</a:t>
            </a:r>
            <a:r>
              <a:rPr lang="fr-FR" dirty="0" smtClean="0"/>
              <a:t> comporta </a:t>
            </a:r>
            <a:r>
              <a:rPr lang="fr-FR" dirty="0" err="1" smtClean="0"/>
              <a:t>inflazione</a:t>
            </a:r>
            <a:endParaRPr lang="fr-FR" dirty="0" smtClean="0"/>
          </a:p>
          <a:p>
            <a:pPr algn="just"/>
            <a:r>
              <a:rPr lang="fr-FR" dirty="0" err="1" smtClean="0"/>
              <a:t>Affinché</a:t>
            </a:r>
            <a:r>
              <a:rPr lang="fr-FR" dirty="0" smtClean="0"/>
              <a:t> </a:t>
            </a:r>
            <a:r>
              <a:rPr lang="fr-FR" dirty="0" err="1" smtClean="0"/>
              <a:t>operi</a:t>
            </a:r>
            <a:r>
              <a:rPr lang="fr-FR" dirty="0" smtClean="0"/>
              <a:t> il </a:t>
            </a:r>
            <a:r>
              <a:rPr lang="fr-FR" dirty="0" err="1" smtClean="0"/>
              <a:t>meccanismo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r>
              <a:rPr lang="fr-FR" dirty="0" smtClean="0"/>
              <a:t> </a:t>
            </a:r>
            <a:r>
              <a:rPr lang="fr-FR" dirty="0" err="1" smtClean="0"/>
              <a:t>monetario</a:t>
            </a:r>
            <a:r>
              <a:rPr lang="fr-FR" dirty="0" smtClean="0"/>
              <a:t>,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devono</a:t>
            </a:r>
            <a:r>
              <a:rPr lang="fr-FR" dirty="0" smtClean="0"/>
              <a:t> </a:t>
            </a:r>
            <a:r>
              <a:rPr lang="fr-FR" dirty="0" err="1" smtClean="0"/>
              <a:t>perdere</a:t>
            </a:r>
            <a:r>
              <a:rPr lang="fr-FR" dirty="0" smtClean="0"/>
              <a:t> il </a:t>
            </a:r>
            <a:r>
              <a:rPr lang="fr-FR" dirty="0" err="1" smtClean="0"/>
              <a:t>controllo</a:t>
            </a:r>
            <a:r>
              <a:rPr lang="fr-FR" dirty="0" smtClean="0"/>
              <a:t> </a:t>
            </a:r>
            <a:r>
              <a:rPr lang="fr-FR" dirty="0" err="1" smtClean="0"/>
              <a:t>dell’offerta</a:t>
            </a:r>
            <a:r>
              <a:rPr lang="fr-FR" dirty="0" smtClean="0"/>
              <a:t> di </a:t>
            </a:r>
            <a:r>
              <a:rPr lang="fr-FR" dirty="0" err="1" smtClean="0"/>
              <a:t>moneta</a:t>
            </a:r>
            <a:endParaRPr lang="fr-FR" dirty="0" smtClean="0"/>
          </a:p>
          <a:p>
            <a:pPr algn="just"/>
            <a:r>
              <a:rPr lang="fr-FR" dirty="0" smtClean="0"/>
              <a:t>Per </a:t>
            </a:r>
            <a:r>
              <a:rPr lang="fr-FR" dirty="0" err="1" smtClean="0"/>
              <a:t>queste</a:t>
            </a:r>
            <a:r>
              <a:rPr lang="fr-FR" dirty="0" smtClean="0"/>
              <a:t> </a:t>
            </a:r>
            <a:r>
              <a:rPr lang="fr-FR" dirty="0" err="1" smtClean="0"/>
              <a:t>ragioni</a:t>
            </a:r>
            <a:r>
              <a:rPr lang="fr-FR" dirty="0" smtClean="0"/>
              <a:t>, i </a:t>
            </a:r>
            <a:r>
              <a:rPr lang="fr-FR" dirty="0" err="1" smtClean="0"/>
              <a:t>paesi</a:t>
            </a:r>
            <a:r>
              <a:rPr lang="fr-FR" dirty="0" smtClean="0"/>
              <a:t> </a:t>
            </a:r>
            <a:r>
              <a:rPr lang="fr-FR" dirty="0" err="1" smtClean="0"/>
              <a:t>ricorrono</a:t>
            </a:r>
            <a:r>
              <a:rPr lang="fr-FR" dirty="0" smtClean="0"/>
              <a:t> a </a:t>
            </a:r>
            <a:r>
              <a:rPr lang="fr-FR" dirty="0" err="1" smtClean="0"/>
              <a:t>specifiche</a:t>
            </a:r>
            <a:r>
              <a:rPr lang="fr-FR" dirty="0" smtClean="0"/>
              <a:t> </a:t>
            </a:r>
            <a:r>
              <a:rPr lang="fr-FR" dirty="0" err="1" smtClean="0"/>
              <a:t>politiche</a:t>
            </a:r>
            <a:r>
              <a:rPr lang="fr-FR" dirty="0" smtClean="0"/>
              <a:t> di </a:t>
            </a:r>
            <a:r>
              <a:rPr lang="fr-FR" dirty="0" err="1" smtClean="0"/>
              <a:t>aggiustamente</a:t>
            </a:r>
            <a:r>
              <a:rPr lang="fr-FR" dirty="0" smtClean="0"/>
              <a:t> </a:t>
            </a:r>
            <a:r>
              <a:rPr lang="fr-FR" dirty="0" err="1" smtClean="0"/>
              <a:t>piuttosto</a:t>
            </a:r>
            <a:r>
              <a:rPr lang="fr-FR" dirty="0" smtClean="0"/>
              <a:t> </a:t>
            </a:r>
            <a:r>
              <a:rPr lang="fr-FR" dirty="0" err="1" smtClean="0"/>
              <a:t>che</a:t>
            </a:r>
            <a:r>
              <a:rPr lang="fr-FR" dirty="0" smtClean="0"/>
              <a:t> </a:t>
            </a:r>
            <a:r>
              <a:rPr lang="fr-FR" dirty="0" err="1" smtClean="0"/>
              <a:t>basarsi</a:t>
            </a:r>
            <a:r>
              <a:rPr lang="fr-FR" dirty="0" smtClean="0"/>
              <a:t> sui </a:t>
            </a:r>
            <a:r>
              <a:rPr lang="fr-FR" dirty="0" err="1" smtClean="0"/>
              <a:t>meccanismi</a:t>
            </a:r>
            <a:r>
              <a:rPr lang="fr-FR" dirty="0" smtClean="0"/>
              <a:t> </a:t>
            </a:r>
            <a:r>
              <a:rPr lang="fr-FR" dirty="0" err="1" smtClean="0"/>
              <a:t>automatici</a:t>
            </a:r>
            <a:r>
              <a:rPr lang="fr-FR" dirty="0" smtClean="0"/>
              <a:t> di </a:t>
            </a:r>
            <a:r>
              <a:rPr lang="fr-FR" dirty="0" err="1" smtClean="0"/>
              <a:t>aggiustamento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093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algn="just"/>
                <a:r>
                  <a:rPr lang="fr-FR" dirty="0" smtClean="0"/>
                  <a:t>Allora il </a:t>
                </a:r>
                <a:r>
                  <a:rPr lang="fr-FR" dirty="0" err="1" smtClean="0"/>
                  <a:t>reddito</a:t>
                </a:r>
                <a:r>
                  <a:rPr lang="fr-FR" dirty="0" smtClean="0"/>
                  <a:t> d’</a:t>
                </a:r>
                <a:r>
                  <a:rPr lang="fr-FR" dirty="0" err="1" smtClean="0"/>
                  <a:t>equilibrio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dato</a:t>
                </a:r>
                <a:r>
                  <a:rPr lang="fr-FR" dirty="0" smtClean="0"/>
                  <a:t> da</a:t>
                </a:r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Y*=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r>
                  <a:rPr lang="fr-FR" dirty="0" smtClean="0"/>
                  <a:t>(</a:t>
                </a:r>
                <a:r>
                  <a:rPr lang="fr-FR" dirty="0" err="1" smtClean="0"/>
                  <a:t>I-cT+G</a:t>
                </a:r>
                <a:r>
                  <a:rPr lang="fr-FR" dirty="0" smtClean="0"/>
                  <a:t>) </a:t>
                </a:r>
              </a:p>
              <a:p>
                <a:pPr algn="just"/>
                <a:r>
                  <a:rPr lang="fr-FR" dirty="0" err="1" smtClean="0"/>
                  <a:t>Quindi</a:t>
                </a:r>
                <a:endParaRPr lang="fr-FR" dirty="0" smtClean="0"/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𝑑𝐺</m:t>
                        </m:r>
                      </m:den>
                    </m:f>
                  </m:oMath>
                </a14:m>
                <a:r>
                  <a:rPr lang="fr-FR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𝑑𝐼</m:t>
                        </m:r>
                      </m:den>
                    </m:f>
                  </m:oMath>
                </a14:m>
                <a:r>
                  <a:rPr lang="fr-FR" dirty="0" smtClean="0"/>
                  <a:t> = </a:t>
                </a:r>
                <a14:m>
                  <m:oMath xmlns:m="http://schemas.openxmlformats.org/officeDocument/2006/math">
                    <m:r>
                      <a:rPr lang="fr-FR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𝑑𝑐𝑇</m:t>
                        </m:r>
                      </m:den>
                    </m:f>
                  </m:oMath>
                </a14:m>
                <a:r>
                  <a:rPr lang="fr-FR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endParaRPr lang="fr-FR" dirty="0" smtClean="0"/>
              </a:p>
              <a:p>
                <a:pPr algn="just"/>
                <a:r>
                  <a:rPr lang="fr-FR" dirty="0" err="1" smtClean="0"/>
                  <a:t>dove</a:t>
                </a:r>
                <a:r>
                  <a:rPr lang="fr-FR" dirty="0" smtClean="0"/>
                  <a:t> </a:t>
                </a:r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1−</m:t>
                        </m:r>
                        <m:r>
                          <a:rPr lang="fr-FR" b="0" i="1" smtClean="0">
                            <a:latin typeface="Cambria Math"/>
                          </a:rPr>
                          <m:t>𝑐</m:t>
                        </m:r>
                      </m:den>
                    </m:f>
                  </m:oMath>
                </a14:m>
                <a:r>
                  <a:rPr lang="fr-FR" dirty="0" smtClean="0"/>
                  <a:t>&gt;1</a:t>
                </a:r>
              </a:p>
              <a:p>
                <a:pPr algn="just"/>
                <a:r>
                  <a:rPr lang="fr-FR" dirty="0" smtClean="0"/>
                  <a:t>è il </a:t>
                </a:r>
                <a:r>
                  <a:rPr lang="fr-FR" b="1" dirty="0" err="1" smtClean="0"/>
                  <a:t>moltiplicatore</a:t>
                </a:r>
                <a:r>
                  <a:rPr lang="fr-FR" b="1" dirty="0" smtClean="0"/>
                  <a:t> in </a:t>
                </a:r>
                <a:r>
                  <a:rPr lang="fr-FR" b="1" dirty="0" err="1" smtClean="0"/>
                  <a:t>economia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chiusa</a:t>
                </a:r>
                <a:endParaRPr lang="fr-FR" b="1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830" b="-242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514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dirty="0" smtClean="0"/>
              <a:t>La </a:t>
            </a:r>
            <a:r>
              <a:rPr lang="fr-FR" b="1" dirty="0" err="1" smtClean="0"/>
              <a:t>determinazione</a:t>
            </a:r>
            <a:r>
              <a:rPr lang="fr-FR" b="1" dirty="0" smtClean="0"/>
              <a:t> </a:t>
            </a:r>
            <a:r>
              <a:rPr lang="fr-FR" b="1" dirty="0" err="1" smtClean="0"/>
              <a:t>del</a:t>
            </a:r>
            <a:r>
              <a:rPr lang="fr-FR" b="1" dirty="0" smtClean="0"/>
              <a:t> </a:t>
            </a:r>
            <a:r>
              <a:rPr lang="fr-FR" b="1" dirty="0" err="1" smtClean="0"/>
              <a:t>reddito</a:t>
            </a:r>
            <a:r>
              <a:rPr lang="fr-FR" b="1" dirty="0" smtClean="0"/>
              <a:t> in </a:t>
            </a:r>
            <a:r>
              <a:rPr lang="fr-FR" b="1" dirty="0" err="1" smtClean="0"/>
              <a:t>una</a:t>
            </a:r>
            <a:r>
              <a:rPr lang="fr-FR" b="1" dirty="0" smtClean="0"/>
              <a:t> «</a:t>
            </a:r>
            <a:r>
              <a:rPr lang="fr-FR" b="1" dirty="0" err="1" smtClean="0"/>
              <a:t>piccola</a:t>
            </a:r>
            <a:r>
              <a:rPr lang="fr-FR" b="1" dirty="0" smtClean="0"/>
              <a:t>» </a:t>
            </a:r>
            <a:r>
              <a:rPr lang="fr-FR" b="1" dirty="0" err="1" smtClean="0"/>
              <a:t>economia</a:t>
            </a:r>
            <a:r>
              <a:rPr lang="fr-FR" b="1" dirty="0" smtClean="0"/>
              <a:t> </a:t>
            </a:r>
            <a:r>
              <a:rPr lang="fr-FR" b="1" dirty="0" err="1" smtClean="0"/>
              <a:t>aperta</a:t>
            </a:r>
            <a:endParaRPr lang="fr-FR" b="1" dirty="0" smtClean="0"/>
          </a:p>
          <a:p>
            <a:pPr algn="just"/>
            <a:r>
              <a:rPr lang="fr-FR" dirty="0" smtClean="0"/>
              <a:t>Le </a:t>
            </a:r>
            <a:r>
              <a:rPr lang="fr-FR" dirty="0" err="1" smtClean="0"/>
              <a:t>transazioni</a:t>
            </a:r>
            <a:r>
              <a:rPr lang="fr-FR" dirty="0" smtClean="0"/>
              <a:t> </a:t>
            </a:r>
            <a:r>
              <a:rPr lang="fr-FR" dirty="0" err="1" smtClean="0"/>
              <a:t>del</a:t>
            </a:r>
            <a:r>
              <a:rPr lang="fr-FR" dirty="0" smtClean="0"/>
              <a:t> </a:t>
            </a:r>
            <a:r>
              <a:rPr lang="fr-FR" dirty="0" err="1" smtClean="0"/>
              <a:t>paese</a:t>
            </a:r>
            <a:r>
              <a:rPr lang="fr-FR" dirty="0" smtClean="0"/>
              <a:t> in </a:t>
            </a:r>
            <a:r>
              <a:rPr lang="fr-FR" dirty="0" err="1" smtClean="0"/>
              <a:t>considerazione</a:t>
            </a:r>
            <a:r>
              <a:rPr lang="fr-FR" dirty="0" smtClean="0"/>
              <a:t> non </a:t>
            </a:r>
            <a:r>
              <a:rPr lang="fr-FR" dirty="0" err="1" smtClean="0"/>
              <a:t>influenzano</a:t>
            </a:r>
            <a:r>
              <a:rPr lang="fr-FR" dirty="0" smtClean="0"/>
              <a:t> il </a:t>
            </a:r>
            <a:r>
              <a:rPr lang="fr-FR" dirty="0" err="1" smtClean="0"/>
              <a:t>reddito</a:t>
            </a:r>
            <a:r>
              <a:rPr lang="fr-FR" dirty="0" smtClean="0"/>
              <a:t> </a:t>
            </a:r>
            <a:r>
              <a:rPr lang="fr-FR" dirty="0" err="1" smtClean="0"/>
              <a:t>degli</a:t>
            </a:r>
            <a:r>
              <a:rPr lang="fr-FR" dirty="0" smtClean="0"/>
              <a:t> </a:t>
            </a:r>
            <a:r>
              <a:rPr lang="fr-FR" dirty="0" err="1" smtClean="0"/>
              <a:t>altri</a:t>
            </a:r>
            <a:r>
              <a:rPr lang="fr-FR" dirty="0" smtClean="0"/>
              <a:t> </a:t>
            </a:r>
            <a:r>
              <a:rPr lang="fr-FR" dirty="0" err="1" smtClean="0"/>
              <a:t>partner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endParaRPr lang="fr-FR" dirty="0" smtClean="0"/>
          </a:p>
          <a:p>
            <a:pPr algn="just"/>
            <a:r>
              <a:rPr lang="fr-FR" dirty="0" smtClean="0"/>
              <a:t>L’</a:t>
            </a:r>
            <a:r>
              <a:rPr lang="fr-FR" dirty="0" err="1" smtClean="0"/>
              <a:t>economia</a:t>
            </a:r>
            <a:r>
              <a:rPr lang="fr-FR" dirty="0" smtClean="0"/>
              <a:t> </a:t>
            </a:r>
            <a:r>
              <a:rPr lang="fr-FR" dirty="0" err="1" smtClean="0"/>
              <a:t>opera</a:t>
            </a:r>
            <a:r>
              <a:rPr lang="fr-FR" dirty="0" smtClean="0"/>
              <a:t> a un </a:t>
            </a:r>
            <a:r>
              <a:rPr lang="fr-FR" dirty="0" err="1" smtClean="0"/>
              <a:t>livello</a:t>
            </a:r>
            <a:r>
              <a:rPr lang="fr-FR" dirty="0" smtClean="0"/>
              <a:t> di </a:t>
            </a:r>
            <a:r>
              <a:rPr lang="fr-FR" dirty="0" err="1" smtClean="0"/>
              <a:t>produzione</a:t>
            </a:r>
            <a:r>
              <a:rPr lang="fr-FR" dirty="0" smtClean="0"/>
              <a:t> </a:t>
            </a:r>
            <a:r>
              <a:rPr lang="fr-FR" dirty="0" err="1" smtClean="0"/>
              <a:t>inferiore</a:t>
            </a:r>
            <a:r>
              <a:rPr lang="fr-FR" dirty="0" smtClean="0"/>
              <a:t> a </a:t>
            </a:r>
            <a:r>
              <a:rPr lang="fr-FR" dirty="0" err="1" smtClean="0"/>
              <a:t>quello</a:t>
            </a:r>
            <a:r>
              <a:rPr lang="fr-FR" dirty="0" smtClean="0"/>
              <a:t> di </a:t>
            </a:r>
            <a:r>
              <a:rPr lang="fr-FR" dirty="0" err="1" smtClean="0"/>
              <a:t>pieno</a:t>
            </a:r>
            <a:r>
              <a:rPr lang="fr-FR" dirty="0" smtClean="0"/>
              <a:t> </a:t>
            </a:r>
            <a:r>
              <a:rPr lang="fr-FR" dirty="0" err="1" smtClean="0"/>
              <a:t>impiego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342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algn="just"/>
                <a:r>
                  <a:rPr lang="fr-FR" b="1" dirty="0" smtClean="0"/>
                  <a:t>La </a:t>
                </a:r>
                <a:r>
                  <a:rPr lang="fr-FR" b="1" dirty="0" err="1" smtClean="0"/>
                  <a:t>funzione</a:t>
                </a:r>
                <a:r>
                  <a:rPr lang="fr-FR" b="1" dirty="0" smtClean="0"/>
                  <a:t> delle </a:t>
                </a:r>
                <a:r>
                  <a:rPr lang="fr-FR" b="1" dirty="0" err="1" smtClean="0"/>
                  <a:t>importazioni</a:t>
                </a:r>
                <a:endParaRPr lang="fr-FR" b="1" dirty="0" smtClean="0"/>
              </a:p>
              <a:p>
                <a:pPr algn="just"/>
                <a:r>
                  <a:rPr lang="fr-FR" dirty="0" err="1" smtClean="0"/>
                  <a:t>Chiamiamo</a:t>
                </a:r>
                <a:r>
                  <a:rPr lang="fr-FR" dirty="0" smtClean="0"/>
                  <a:t> M(Y) la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 delle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. </a:t>
                </a:r>
                <a:r>
                  <a:rPr lang="fr-FR" dirty="0" err="1" smtClean="0"/>
                  <a:t>Ovviamente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essa</a:t>
                </a:r>
                <a:r>
                  <a:rPr lang="fr-FR" dirty="0" smtClean="0"/>
                  <a:t> è </a:t>
                </a:r>
                <a:r>
                  <a:rPr lang="fr-FR" dirty="0" err="1" smtClean="0"/>
                  <a:t>crescente</a:t>
                </a:r>
                <a:r>
                  <a:rPr lang="fr-FR" dirty="0" smtClean="0"/>
                  <a:t>: più si è </a:t>
                </a:r>
                <a:r>
                  <a:rPr lang="fr-FR" dirty="0" err="1" smtClean="0"/>
                  <a:t>ricchi</a:t>
                </a:r>
                <a:r>
                  <a:rPr lang="fr-FR" dirty="0" smtClean="0"/>
                  <a:t>, più si </a:t>
                </a:r>
                <a:r>
                  <a:rPr lang="fr-FR" dirty="0" err="1" smtClean="0"/>
                  <a:t>consumano</a:t>
                </a:r>
                <a:r>
                  <a:rPr lang="fr-FR" dirty="0" smtClean="0"/>
                  <a:t> anche </a:t>
                </a:r>
                <a:r>
                  <a:rPr lang="fr-FR" dirty="0" err="1" smtClean="0"/>
                  <a:t>beni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stranieri</a:t>
                </a:r>
                <a:endParaRPr lang="fr-FR" dirty="0"/>
              </a:p>
              <a:p>
                <a:pPr algn="just"/>
                <a:r>
                  <a:rPr lang="fr-FR" dirty="0" err="1" smtClean="0"/>
                  <a:t>Consideriamo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una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funzione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lineare</a:t>
                </a:r>
                <a:endParaRPr lang="fr-FR" dirty="0" smtClean="0"/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  M(Y)=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 smtClean="0"/>
                  <a:t>+mY</a:t>
                </a:r>
              </a:p>
              <a:p>
                <a:pPr algn="just"/>
                <a:r>
                  <a:rPr lang="fr-FR" dirty="0" err="1"/>
                  <a:t>d</a:t>
                </a:r>
                <a:r>
                  <a:rPr lang="fr-FR" dirty="0" err="1" smtClean="0"/>
                  <a:t>ove</a:t>
                </a:r>
                <a:r>
                  <a:rPr lang="fr-FR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fr-FR" dirty="0" smtClean="0"/>
                  <a:t>&gt;0 è la </a:t>
                </a:r>
                <a:r>
                  <a:rPr lang="fr-FR" dirty="0" err="1" smtClean="0"/>
                  <a:t>componente</a:t>
                </a:r>
                <a:r>
                  <a:rPr lang="fr-FR" dirty="0" smtClean="0"/>
                  <a:t> </a:t>
                </a:r>
                <a:r>
                  <a:rPr lang="fr-FR" dirty="0" err="1" smtClean="0"/>
                  <a:t>autonoma</a:t>
                </a:r>
                <a:r>
                  <a:rPr lang="fr-FR" dirty="0" smtClean="0"/>
                  <a:t> delle </a:t>
                </a:r>
                <a:r>
                  <a:rPr lang="fr-FR" dirty="0" err="1" smtClean="0"/>
                  <a:t>importazioni</a:t>
                </a:r>
                <a:r>
                  <a:rPr lang="fr-FR" dirty="0" smtClean="0"/>
                  <a:t> e 0&lt;m&lt;1 è la </a:t>
                </a:r>
                <a:r>
                  <a:rPr lang="fr-FR" b="1" dirty="0" err="1" smtClean="0"/>
                  <a:t>propensione</a:t>
                </a:r>
                <a:r>
                  <a:rPr lang="fr-FR" b="1" dirty="0" smtClean="0"/>
                  <a:t> marginale </a:t>
                </a:r>
                <a:r>
                  <a:rPr lang="fr-FR" b="1" dirty="0" err="1" smtClean="0"/>
                  <a:t>all’importazione</a:t>
                </a:r>
                <a:r>
                  <a:rPr lang="fr-FR" dirty="0" smtClean="0"/>
                  <a:t> (</a:t>
                </a:r>
                <a:r>
                  <a:rPr lang="fr-FR" b="1" dirty="0" smtClean="0"/>
                  <a:t>MGM</a:t>
                </a:r>
                <a:r>
                  <a:rPr lang="fr-FR" dirty="0" smtClean="0"/>
                  <a:t>, </a:t>
                </a:r>
                <a:r>
                  <a:rPr lang="fr-FR" b="1" dirty="0" smtClean="0"/>
                  <a:t>Marginal </a:t>
                </a:r>
                <a:r>
                  <a:rPr lang="fr-FR" b="1" dirty="0" err="1" smtClean="0"/>
                  <a:t>Propensity</a:t>
                </a:r>
                <a:r>
                  <a:rPr lang="fr-FR" b="1" dirty="0" smtClean="0"/>
                  <a:t> to Import</a:t>
                </a:r>
                <a:r>
                  <a:rPr lang="fr-FR" dirty="0" smtClean="0"/>
                  <a:t>):</a:t>
                </a:r>
              </a:p>
              <a:p>
                <a:pPr algn="just"/>
                <a:r>
                  <a:rPr lang="fr-FR" dirty="0"/>
                  <a:t> </a:t>
                </a:r>
                <a:r>
                  <a:rPr lang="fr-FR" dirty="0" smtClean="0"/>
                  <a:t>          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𝑑𝑀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𝑑𝑌</m:t>
                        </m:r>
                      </m:den>
                    </m:f>
                  </m:oMath>
                </a14:m>
                <a:r>
                  <a:rPr lang="fr-FR" dirty="0" smtClean="0"/>
                  <a:t>=m</a:t>
                </a:r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695" r="-14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476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 smtClean="0"/>
                  <a:t>La  </a:t>
                </a:r>
                <a:r>
                  <a:rPr lang="fr-FR" b="1" dirty="0" err="1" smtClean="0"/>
                  <a:t>propensione</a:t>
                </a:r>
                <a:r>
                  <a:rPr lang="fr-FR" b="1" dirty="0" smtClean="0"/>
                  <a:t> media </a:t>
                </a:r>
                <a:r>
                  <a:rPr lang="fr-FR" b="1" dirty="0" err="1" smtClean="0"/>
                  <a:t>all’importazione</a:t>
                </a:r>
                <a:r>
                  <a:rPr lang="fr-FR" dirty="0" smtClean="0"/>
                  <a:t> (</a:t>
                </a:r>
                <a:r>
                  <a:rPr lang="fr-FR" b="1" dirty="0" smtClean="0"/>
                  <a:t>APM, </a:t>
                </a:r>
                <a:r>
                  <a:rPr lang="fr-FR" b="1" dirty="0" err="1" smtClean="0"/>
                  <a:t>Avarage</a:t>
                </a:r>
                <a:r>
                  <a:rPr lang="fr-FR" b="1" dirty="0" smtClean="0"/>
                  <a:t> </a:t>
                </a:r>
                <a:r>
                  <a:rPr lang="fr-FR" b="1" dirty="0" err="1" smtClean="0"/>
                  <a:t>propensity</a:t>
                </a:r>
                <a:r>
                  <a:rPr lang="fr-FR" b="1" dirty="0" smtClean="0"/>
                  <a:t> to import</a:t>
                </a:r>
                <a:r>
                  <a:rPr lang="fr-FR" dirty="0" smtClean="0"/>
                  <a:t>) è data da:</a:t>
                </a:r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/>
                          </a:rPr>
                          <m:t>𝑀</m:t>
                        </m:r>
                      </m:num>
                      <m:den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den>
                    </m:f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fr-FR" b="0" i="1" dirty="0" smtClean="0">
                                <a:latin typeface="Cambria Math"/>
                              </a:rPr>
                              <m:t>𝑀</m:t>
                            </m:r>
                          </m:e>
                          <m:sub>
                            <m:r>
                              <a:rPr lang="fr-FR" b="0" i="1" dirty="0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𝑌</m:t>
                        </m:r>
                      </m:den>
                    </m:f>
                  </m:oMath>
                </a14:m>
                <a:r>
                  <a:rPr lang="fr-FR" dirty="0" smtClean="0"/>
                  <a:t>+m</a:t>
                </a:r>
              </a:p>
              <a:p>
                <a:r>
                  <a:rPr lang="fr-FR" dirty="0" smtClean="0"/>
                  <a:t>e </a:t>
                </a:r>
                <a:r>
                  <a:rPr lang="fr-FR" dirty="0" err="1" smtClean="0"/>
                  <a:t>decresce</a:t>
                </a:r>
                <a:r>
                  <a:rPr lang="fr-FR" dirty="0" smtClean="0"/>
                  <a:t> con Y</a:t>
                </a:r>
              </a:p>
              <a:p>
                <a:r>
                  <a:rPr lang="fr-FR" b="1" dirty="0" err="1" smtClean="0"/>
                  <a:t>Elasticità</a:t>
                </a:r>
                <a:r>
                  <a:rPr lang="fr-FR" b="1" dirty="0" smtClean="0"/>
                  <a:t> delle </a:t>
                </a:r>
                <a:r>
                  <a:rPr lang="fr-FR" b="1" dirty="0" err="1" smtClean="0"/>
                  <a:t>importazioni</a:t>
                </a:r>
                <a:r>
                  <a:rPr lang="fr-FR" b="1" dirty="0" smtClean="0"/>
                  <a:t> al </a:t>
                </a:r>
                <a:r>
                  <a:rPr lang="fr-FR" b="1" dirty="0" err="1" smtClean="0"/>
                  <a:t>reddito</a:t>
                </a:r>
                <a:endParaRPr lang="fr-FR" b="1" dirty="0" smtClean="0"/>
              </a:p>
              <a:p>
                <a:r>
                  <a:rPr lang="fr-FR" dirty="0"/>
                  <a:t> </a:t>
                </a:r>
                <a:r>
                  <a:rPr lang="fr-FR" dirty="0" smtClean="0"/>
                  <a:t>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/>
                          </a:rPr>
                          <m:t>  </m:t>
                        </m:r>
                        <m:r>
                          <a:rPr lang="fr-FR" b="0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fr-FR" b="0" i="1" smtClean="0">
                            <a:latin typeface="Cambria Math"/>
                          </a:rPr>
                          <m:t>𝑌</m:t>
                        </m:r>
                      </m:sub>
                    </m:sSub>
                  </m:oMath>
                </a14:m>
                <a:r>
                  <a:rPr lang="fr-FR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𝑑𝑀</m:t>
                        </m:r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𝑑𝑌</m:t>
                        </m:r>
                      </m:den>
                    </m:f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b="0" i="1" dirty="0" smtClean="0">
                            <a:latin typeface="Cambria Math"/>
                          </a:rPr>
                          <m:t>𝑌</m:t>
                        </m:r>
                      </m:num>
                      <m:den>
                        <m:r>
                          <a:rPr lang="fr-FR" b="0" i="1" dirty="0" smtClean="0">
                            <a:latin typeface="Cambria Math"/>
                          </a:rPr>
                          <m:t>𝑀</m:t>
                        </m:r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817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 flipV="1">
            <a:off x="1619672" y="5301208"/>
            <a:ext cx="60486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flipH="1" flipV="1">
            <a:off x="1547664" y="1844824"/>
            <a:ext cx="72008" cy="3492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7308304" y="537321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Y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827584" y="1844824"/>
            <a:ext cx="106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M(Y)</a:t>
            </a:r>
            <a:endParaRPr lang="fr-FR" dirty="0"/>
          </a:p>
        </p:txBody>
      </p:sp>
      <p:cxnSp>
        <p:nvCxnSpPr>
          <p:cNvPr id="11" name="Connecteur droit 10"/>
          <p:cNvCxnSpPr/>
          <p:nvPr/>
        </p:nvCxnSpPr>
        <p:spPr>
          <a:xfrm flipV="1">
            <a:off x="1619672" y="2420888"/>
            <a:ext cx="5832648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7452320" y="2214156"/>
            <a:ext cx="81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M(Y)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/>
              <p:cNvSpPr txBox="1"/>
              <p:nvPr/>
            </p:nvSpPr>
            <p:spPr>
              <a:xfrm>
                <a:off x="1182409" y="4102669"/>
                <a:ext cx="5968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fr-FR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409" y="4102669"/>
                <a:ext cx="596899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829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La </a:t>
            </a:r>
            <a:r>
              <a:rPr lang="fr-FR" b="1" dirty="0" err="1" smtClean="0"/>
              <a:t>funzione</a:t>
            </a:r>
            <a:r>
              <a:rPr lang="fr-FR" b="1" dirty="0" smtClean="0"/>
              <a:t> delle </a:t>
            </a:r>
            <a:r>
              <a:rPr lang="fr-FR" b="1" dirty="0" err="1" smtClean="0"/>
              <a:t>esportazioni</a:t>
            </a:r>
            <a:endParaRPr lang="fr-FR" b="1" dirty="0" smtClean="0"/>
          </a:p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un’economia</a:t>
            </a:r>
            <a:r>
              <a:rPr lang="fr-FR" dirty="0" smtClean="0"/>
              <a:t> </a:t>
            </a:r>
            <a:r>
              <a:rPr lang="fr-FR" dirty="0" err="1" smtClean="0"/>
              <a:t>piccola</a:t>
            </a:r>
            <a:r>
              <a:rPr lang="fr-FR" dirty="0" smtClean="0"/>
              <a:t> le </a:t>
            </a:r>
            <a:r>
              <a:rPr lang="fr-FR" dirty="0" err="1" smtClean="0"/>
              <a:t>esportazioni</a:t>
            </a:r>
            <a:r>
              <a:rPr lang="fr-FR" dirty="0" smtClean="0"/>
              <a:t> </a:t>
            </a:r>
            <a:r>
              <a:rPr lang="fr-FR" dirty="0" err="1" smtClean="0"/>
              <a:t>dipendono</a:t>
            </a:r>
            <a:r>
              <a:rPr lang="fr-FR" dirty="0" smtClean="0"/>
              <a:t> dal </a:t>
            </a:r>
            <a:r>
              <a:rPr lang="fr-FR" dirty="0" err="1" smtClean="0"/>
              <a:t>reddito</a:t>
            </a:r>
            <a:r>
              <a:rPr lang="fr-FR" dirty="0" smtClean="0"/>
              <a:t> dei </a:t>
            </a:r>
            <a:r>
              <a:rPr lang="fr-FR" dirty="0" err="1" smtClean="0"/>
              <a:t>partner</a:t>
            </a:r>
            <a:r>
              <a:rPr lang="fr-FR" dirty="0" smtClean="0"/>
              <a:t> </a:t>
            </a:r>
            <a:r>
              <a:rPr lang="fr-FR" dirty="0" err="1" smtClean="0"/>
              <a:t>commerciali</a:t>
            </a:r>
            <a:r>
              <a:rPr lang="fr-FR" dirty="0" smtClean="0"/>
              <a:t> e </a:t>
            </a:r>
            <a:r>
              <a:rPr lang="fr-FR" dirty="0" err="1" smtClean="0"/>
              <a:t>possono</a:t>
            </a:r>
            <a:r>
              <a:rPr lang="fr-FR" dirty="0" smtClean="0"/>
              <a:t> </a:t>
            </a:r>
            <a:r>
              <a:rPr lang="fr-FR" dirty="0" err="1" smtClean="0"/>
              <a:t>vinire</a:t>
            </a:r>
            <a:r>
              <a:rPr lang="fr-FR" dirty="0" smtClean="0"/>
              <a:t> </a:t>
            </a:r>
            <a:r>
              <a:rPr lang="fr-FR" dirty="0" err="1" smtClean="0"/>
              <a:t>considerate</a:t>
            </a:r>
            <a:r>
              <a:rPr lang="fr-FR" dirty="0" smtClean="0"/>
              <a:t> come </a:t>
            </a:r>
            <a:r>
              <a:rPr lang="fr-FR" dirty="0" err="1" smtClean="0"/>
              <a:t>esogene</a:t>
            </a:r>
            <a:r>
              <a:rPr lang="fr-FR" dirty="0" smtClean="0"/>
              <a:t>:</a:t>
            </a:r>
          </a:p>
          <a:p>
            <a:pPr algn="just"/>
            <a:r>
              <a:rPr lang="fr-FR" dirty="0"/>
              <a:t> </a:t>
            </a:r>
            <a:r>
              <a:rPr lang="fr-FR" dirty="0" smtClean="0"/>
              <a:t>                                 X= X</a:t>
            </a:r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ACB2B-CB3D-442B-9F7A-C9A0D9F8C29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9200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2668</Words>
  <Application>Microsoft Office PowerPoint</Application>
  <PresentationFormat>Affichage à l'écran (4:3)</PresentationFormat>
  <Paragraphs>230</Paragraphs>
  <Slides>39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Thème Office</vt:lpstr>
      <vt:lpstr>CAPITOLO 5 IL MECCANISMO DI AGGIUSTAMENTO TRAMITE VARIAZIONI DEL REDDITO E UNA SINTESI DEGLI AGGIUSTAMENTI AUTOMATICI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Francesco Magris</dc:creator>
  <cp:lastModifiedBy>Francesco Magris</cp:lastModifiedBy>
  <cp:revision>50</cp:revision>
  <dcterms:created xsi:type="dcterms:W3CDTF">2019-10-21T15:54:15Z</dcterms:created>
  <dcterms:modified xsi:type="dcterms:W3CDTF">2019-10-28T14:45:05Z</dcterms:modified>
</cp:coreProperties>
</file>