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312" r:id="rId15"/>
    <p:sldId id="269" r:id="rId16"/>
    <p:sldId id="270" r:id="rId17"/>
    <p:sldId id="284" r:id="rId18"/>
    <p:sldId id="279" r:id="rId19"/>
    <p:sldId id="281" r:id="rId20"/>
    <p:sldId id="280" r:id="rId21"/>
    <p:sldId id="282" r:id="rId22"/>
    <p:sldId id="283" r:id="rId23"/>
    <p:sldId id="285" r:id="rId24"/>
    <p:sldId id="286" r:id="rId25"/>
    <p:sldId id="274" r:id="rId26"/>
    <p:sldId id="277" r:id="rId27"/>
    <p:sldId id="278" r:id="rId28"/>
    <p:sldId id="275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314" r:id="rId38"/>
    <p:sldId id="295" r:id="rId39"/>
    <p:sldId id="296" r:id="rId40"/>
    <p:sldId id="313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8" r:id="rId50"/>
    <p:sldId id="309" r:id="rId51"/>
    <p:sldId id="305" r:id="rId52"/>
    <p:sldId id="306" r:id="rId53"/>
    <p:sldId id="307" r:id="rId54"/>
    <p:sldId id="310" r:id="rId55"/>
    <p:sldId id="311" r:id="rId56"/>
    <p:sldId id="315" r:id="rId57"/>
    <p:sldId id="316" r:id="rId58"/>
    <p:sldId id="320" r:id="rId59"/>
    <p:sldId id="321" r:id="rId60"/>
    <p:sldId id="322" r:id="rId61"/>
    <p:sldId id="324" r:id="rId62"/>
    <p:sldId id="317" r:id="rId63"/>
    <p:sldId id="318" r:id="rId64"/>
    <p:sldId id="319" r:id="rId65"/>
    <p:sldId id="325" r:id="rId66"/>
    <p:sldId id="326" r:id="rId67"/>
    <p:sldId id="327" r:id="rId68"/>
    <p:sldId id="328" r:id="rId69"/>
    <p:sldId id="329" r:id="rId70"/>
    <p:sldId id="330" r:id="rId71"/>
    <p:sldId id="331" r:id="rId72"/>
    <p:sldId id="334" r:id="rId73"/>
    <p:sldId id="332" r:id="rId74"/>
    <p:sldId id="335" r:id="rId75"/>
    <p:sldId id="336" r:id="rId76"/>
    <p:sldId id="337" r:id="rId77"/>
    <p:sldId id="338" r:id="rId78"/>
    <p:sldId id="339" r:id="rId79"/>
    <p:sldId id="340" r:id="rId80"/>
    <p:sldId id="341" r:id="rId81"/>
    <p:sldId id="342" r:id="rId82"/>
    <p:sldId id="343" r:id="rId8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F3ACBE-0D29-437D-8213-643AD4AF466F}" type="datetimeFigureOut">
              <a:rPr lang="fr-FR" smtClean="0"/>
              <a:t>09/11/2019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C709FB-2323-40E2-A459-35690B91E3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8859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6CA0E-E80D-4552-8854-03331289761F}" type="datetime1">
              <a:rPr lang="fr-FR" smtClean="0"/>
              <a:t>09/11/2019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D0152-4BBF-461D-BD62-2DF9B514CD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9895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F5B29-9FE1-4AD1-A4C8-B3C20387A333}" type="datetime1">
              <a:rPr lang="fr-FR" smtClean="0"/>
              <a:t>09/11/2019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D0152-4BBF-461D-BD62-2DF9B514CD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2943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6B0DB-5BB9-49E1-8C0C-08DD16B7C452}" type="datetime1">
              <a:rPr lang="fr-FR" smtClean="0"/>
              <a:t>09/11/2019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D0152-4BBF-461D-BD62-2DF9B514CD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5762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E4962-1DB4-4CB6-A397-B86E253BD4FE}" type="datetime1">
              <a:rPr lang="fr-FR" smtClean="0"/>
              <a:t>09/11/2019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D0152-4BBF-461D-BD62-2DF9B514CD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8851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A53E7-5A66-49EC-9481-B285E28A8597}" type="datetime1">
              <a:rPr lang="fr-FR" smtClean="0"/>
              <a:t>09/11/2019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D0152-4BBF-461D-BD62-2DF9B514CD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1825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8BAEE-2C4A-470A-B5E7-E191BC740BE9}" type="datetime1">
              <a:rPr lang="fr-FR" smtClean="0"/>
              <a:t>09/11/2019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D0152-4BBF-461D-BD62-2DF9B514CD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0104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9D234-3B25-4F44-817D-025E7FE19124}" type="datetime1">
              <a:rPr lang="fr-FR" smtClean="0"/>
              <a:t>09/11/2019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D0152-4BBF-461D-BD62-2DF9B514CD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5118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50039-3B74-4ED6-990F-0A8F207AE104}" type="datetime1">
              <a:rPr lang="fr-FR" smtClean="0"/>
              <a:t>09/11/2019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D0152-4BBF-461D-BD62-2DF9B514CD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7381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78439-D34F-4E0C-9D36-8DF365D080C0}" type="datetime1">
              <a:rPr lang="fr-FR" smtClean="0"/>
              <a:t>09/11/2019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D0152-4BBF-461D-BD62-2DF9B514CD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8531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714A8-577D-4DD2-8F1D-AEA15D7E0CC3}" type="datetime1">
              <a:rPr lang="fr-FR" smtClean="0"/>
              <a:t>09/11/2019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D0152-4BBF-461D-BD62-2DF9B514CD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5313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E7763-E7F7-42C8-89EB-5450006CF04D}" type="datetime1">
              <a:rPr lang="fr-FR" smtClean="0"/>
              <a:t>09/11/2019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D0152-4BBF-461D-BD62-2DF9B514CD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5325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4798E0-1DF2-4A76-8299-367E3A1E59FC}" type="datetime1">
              <a:rPr lang="fr-FR" smtClean="0"/>
              <a:t>09/11/2019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FD0152-4BBF-461D-BD62-2DF9B514CD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1478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1700808"/>
            <a:ext cx="7704856" cy="2622153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CAPITOLO 6</a:t>
            </a:r>
            <a:br>
              <a:rPr lang="fr-FR" dirty="0" smtClean="0"/>
            </a:br>
            <a:r>
              <a:rPr lang="fr-FR" dirty="0" smtClean="0"/>
              <a:t>MACROECONOMIA </a:t>
            </a:r>
            <a:r>
              <a:rPr lang="fr-FR" smtClean="0"/>
              <a:t>IN ECONOMIA </a:t>
            </a:r>
            <a:r>
              <a:rPr lang="fr-FR" dirty="0" smtClean="0"/>
              <a:t>APERTA: LE POLITICHE DI AGGIUSTAMENTO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75656" y="4437112"/>
            <a:ext cx="6624736" cy="1512168"/>
          </a:xfrm>
        </p:spPr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D0152-4BBF-461D-BD62-2DF9B514CD51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93606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  <p:cxnSp>
        <p:nvCxnSpPr>
          <p:cNvPr id="5" name="Connecteur droit avec flèche 4"/>
          <p:cNvCxnSpPr/>
          <p:nvPr/>
        </p:nvCxnSpPr>
        <p:spPr>
          <a:xfrm flipV="1">
            <a:off x="1475656" y="5373216"/>
            <a:ext cx="6480720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 flipV="1">
            <a:off x="1475656" y="1844824"/>
            <a:ext cx="0" cy="35643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flipV="1">
            <a:off x="2195736" y="2420888"/>
            <a:ext cx="4896544" cy="23042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>
            <a:off x="2195736" y="1988840"/>
            <a:ext cx="5256584" cy="28803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7792709" y="5459377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D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1187624" y="1988840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R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7092280" y="2173506"/>
            <a:ext cx="625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EE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7512847" y="4725144"/>
            <a:ext cx="409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YY</a:t>
            </a:r>
            <a:endParaRPr lang="fr-FR" dirty="0"/>
          </a:p>
        </p:txBody>
      </p:sp>
      <p:sp>
        <p:nvSpPr>
          <p:cNvPr id="16" name="ZoneTexte 15"/>
          <p:cNvSpPr txBox="1"/>
          <p:nvPr/>
        </p:nvSpPr>
        <p:spPr>
          <a:xfrm>
            <a:off x="4824028" y="3140968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F</a:t>
            </a:r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2483768" y="2996952"/>
            <a:ext cx="16450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I</a:t>
            </a:r>
          </a:p>
          <a:p>
            <a:r>
              <a:rPr lang="fr-FR" dirty="0" err="1" smtClean="0"/>
              <a:t>Avanzo</a:t>
            </a:r>
            <a:endParaRPr lang="fr-FR" dirty="0" smtClean="0"/>
          </a:p>
          <a:p>
            <a:r>
              <a:rPr lang="fr-FR" dirty="0" err="1" smtClean="0"/>
              <a:t>Disoccupazione</a:t>
            </a:r>
            <a:endParaRPr lang="fr-FR" dirty="0"/>
          </a:p>
        </p:txBody>
      </p:sp>
      <p:sp>
        <p:nvSpPr>
          <p:cNvPr id="18" name="ZoneTexte 17"/>
          <p:cNvSpPr txBox="1"/>
          <p:nvPr/>
        </p:nvSpPr>
        <p:spPr>
          <a:xfrm>
            <a:off x="4211960" y="3933056"/>
            <a:ext cx="21490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IV</a:t>
            </a:r>
          </a:p>
          <a:p>
            <a:r>
              <a:rPr lang="fr-FR" dirty="0" err="1" smtClean="0"/>
              <a:t>Disavanzo</a:t>
            </a:r>
            <a:endParaRPr lang="fr-FR" dirty="0"/>
          </a:p>
          <a:p>
            <a:r>
              <a:rPr lang="fr-FR" dirty="0" err="1" smtClean="0"/>
              <a:t>Disoccupazione</a:t>
            </a:r>
            <a:endParaRPr lang="fr-FR" dirty="0"/>
          </a:p>
        </p:txBody>
      </p:sp>
      <p:sp>
        <p:nvSpPr>
          <p:cNvPr id="19" name="ZoneTexte 18"/>
          <p:cNvSpPr txBox="1"/>
          <p:nvPr/>
        </p:nvSpPr>
        <p:spPr>
          <a:xfrm>
            <a:off x="6228184" y="3140968"/>
            <a:ext cx="16221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III</a:t>
            </a:r>
          </a:p>
          <a:p>
            <a:r>
              <a:rPr lang="fr-FR" dirty="0" err="1" smtClean="0"/>
              <a:t>Disavanzo</a:t>
            </a:r>
            <a:endParaRPr lang="fr-FR" dirty="0" smtClean="0"/>
          </a:p>
          <a:p>
            <a:r>
              <a:rPr lang="fr-FR" dirty="0" err="1" smtClean="0"/>
              <a:t>Inflazione</a:t>
            </a:r>
            <a:endParaRPr lang="fr-FR" dirty="0"/>
          </a:p>
        </p:txBody>
      </p:sp>
      <p:sp>
        <p:nvSpPr>
          <p:cNvPr id="20" name="ZoneTexte 19"/>
          <p:cNvSpPr txBox="1"/>
          <p:nvPr/>
        </p:nvSpPr>
        <p:spPr>
          <a:xfrm>
            <a:off x="4355976" y="1988840"/>
            <a:ext cx="2160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II</a:t>
            </a:r>
          </a:p>
          <a:p>
            <a:r>
              <a:rPr lang="fr-FR" dirty="0" err="1" smtClean="0"/>
              <a:t>Avanzo</a:t>
            </a:r>
            <a:r>
              <a:rPr lang="fr-FR" dirty="0" smtClean="0"/>
              <a:t>,</a:t>
            </a:r>
          </a:p>
          <a:p>
            <a:r>
              <a:rPr lang="fr-FR" dirty="0" err="1" smtClean="0"/>
              <a:t>Inflazione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D0152-4BBF-461D-BD62-2DF9B514CD51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83471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fr-FR" dirty="0" err="1" smtClean="0"/>
              <a:t>Nell’area</a:t>
            </a:r>
            <a:r>
              <a:rPr lang="fr-FR" dirty="0" smtClean="0"/>
              <a:t> I </a:t>
            </a:r>
            <a:r>
              <a:rPr lang="fr-FR" dirty="0" err="1" smtClean="0"/>
              <a:t>Ia</a:t>
            </a:r>
            <a:r>
              <a:rPr lang="fr-FR" dirty="0" smtClean="0"/>
              <a:t> </a:t>
            </a:r>
            <a:r>
              <a:rPr lang="fr-FR" dirty="0" err="1" smtClean="0"/>
              <a:t>spesa</a:t>
            </a:r>
            <a:r>
              <a:rPr lang="fr-FR" dirty="0" smtClean="0"/>
              <a:t> interna è bassa e R è alto </a:t>
            </a:r>
            <a:r>
              <a:rPr lang="fr-FR" dirty="0" err="1" smtClean="0"/>
              <a:t>tanto</a:t>
            </a:r>
            <a:r>
              <a:rPr lang="fr-FR" dirty="0" smtClean="0"/>
              <a:t> da </a:t>
            </a:r>
            <a:r>
              <a:rPr lang="fr-FR" dirty="0" err="1" smtClean="0"/>
              <a:t>creare</a:t>
            </a:r>
            <a:r>
              <a:rPr lang="fr-FR" dirty="0" smtClean="0"/>
              <a:t> un </a:t>
            </a:r>
            <a:r>
              <a:rPr lang="fr-FR" dirty="0" err="1" smtClean="0"/>
              <a:t>avanzo</a:t>
            </a:r>
            <a:r>
              <a:rPr lang="fr-FR" dirty="0" smtClean="0"/>
              <a:t> </a:t>
            </a:r>
            <a:r>
              <a:rPr lang="fr-FR" dirty="0" err="1" smtClean="0"/>
              <a:t>della</a:t>
            </a:r>
            <a:r>
              <a:rPr lang="fr-FR" dirty="0" smtClean="0"/>
              <a:t> </a:t>
            </a:r>
            <a:r>
              <a:rPr lang="fr-FR" dirty="0" err="1" smtClean="0"/>
              <a:t>bilancia</a:t>
            </a:r>
            <a:r>
              <a:rPr lang="fr-FR" dirty="0" smtClean="0"/>
              <a:t> commerciale. </a:t>
            </a:r>
            <a:r>
              <a:rPr lang="fr-FR" dirty="0" err="1" smtClean="0"/>
              <a:t>Tuttavia</a:t>
            </a:r>
            <a:r>
              <a:rPr lang="fr-FR" dirty="0" smtClean="0"/>
              <a:t> la </a:t>
            </a:r>
            <a:r>
              <a:rPr lang="fr-FR" dirty="0" err="1" smtClean="0"/>
              <a:t>spesa</a:t>
            </a:r>
            <a:r>
              <a:rPr lang="fr-FR" dirty="0" smtClean="0"/>
              <a:t> è </a:t>
            </a:r>
            <a:r>
              <a:rPr lang="fr-FR" dirty="0" err="1" smtClean="0"/>
              <a:t>insufficiente</a:t>
            </a:r>
            <a:r>
              <a:rPr lang="fr-FR" dirty="0" smtClean="0"/>
              <a:t> per </a:t>
            </a:r>
            <a:r>
              <a:rPr lang="fr-FR" dirty="0" err="1" smtClean="0"/>
              <a:t>assicurare</a:t>
            </a:r>
            <a:r>
              <a:rPr lang="fr-FR" dirty="0" smtClean="0"/>
              <a:t> il </a:t>
            </a:r>
            <a:r>
              <a:rPr lang="fr-FR" dirty="0" err="1" smtClean="0"/>
              <a:t>pieno</a:t>
            </a:r>
            <a:r>
              <a:rPr lang="fr-FR" dirty="0" smtClean="0"/>
              <a:t> </a:t>
            </a:r>
            <a:r>
              <a:rPr lang="fr-FR" dirty="0" err="1" smtClean="0"/>
              <a:t>impiego</a:t>
            </a:r>
            <a:endParaRPr lang="fr-FR" dirty="0" smtClean="0"/>
          </a:p>
          <a:p>
            <a:pPr algn="just"/>
            <a:r>
              <a:rPr lang="fr-FR" dirty="0" err="1" smtClean="0"/>
              <a:t>Nell’area</a:t>
            </a:r>
            <a:r>
              <a:rPr lang="fr-FR" dirty="0" smtClean="0"/>
              <a:t> II la </a:t>
            </a:r>
            <a:r>
              <a:rPr lang="fr-FR" dirty="0" err="1" smtClean="0"/>
              <a:t>spesa</a:t>
            </a:r>
            <a:r>
              <a:rPr lang="fr-FR" dirty="0" smtClean="0"/>
              <a:t>  interna </a:t>
            </a:r>
            <a:r>
              <a:rPr lang="fr-FR" dirty="0" err="1" smtClean="0"/>
              <a:t>elevata</a:t>
            </a:r>
            <a:r>
              <a:rPr lang="fr-FR" dirty="0" smtClean="0"/>
              <a:t> è </a:t>
            </a:r>
            <a:r>
              <a:rPr lang="fr-FR" dirty="0" err="1" smtClean="0"/>
              <a:t>associata</a:t>
            </a:r>
            <a:r>
              <a:rPr lang="fr-FR" dirty="0" smtClean="0"/>
              <a:t> ad un alto R tale da </a:t>
            </a:r>
            <a:r>
              <a:rPr lang="fr-FR" dirty="0" err="1" smtClean="0"/>
              <a:t>assicurare</a:t>
            </a:r>
            <a:r>
              <a:rPr lang="fr-FR" dirty="0" smtClean="0"/>
              <a:t> un </a:t>
            </a:r>
            <a:r>
              <a:rPr lang="fr-FR" dirty="0" err="1" smtClean="0"/>
              <a:t>avanzo</a:t>
            </a:r>
            <a:r>
              <a:rPr lang="fr-FR" dirty="0" smtClean="0"/>
              <a:t> </a:t>
            </a:r>
            <a:r>
              <a:rPr lang="fr-FR" dirty="0" err="1" smtClean="0"/>
              <a:t>della</a:t>
            </a:r>
            <a:r>
              <a:rPr lang="fr-FR" dirty="0" smtClean="0"/>
              <a:t> </a:t>
            </a:r>
            <a:r>
              <a:rPr lang="fr-FR" dirty="0" err="1" smtClean="0"/>
              <a:t>bilancia</a:t>
            </a:r>
            <a:r>
              <a:rPr lang="fr-FR" dirty="0" smtClean="0"/>
              <a:t> commerciale </a:t>
            </a:r>
            <a:r>
              <a:rPr lang="fr-FR" dirty="0" err="1" smtClean="0"/>
              <a:t>ed</a:t>
            </a:r>
            <a:r>
              <a:rPr lang="fr-FR" dirty="0" smtClean="0"/>
              <a:t> a </a:t>
            </a:r>
            <a:r>
              <a:rPr lang="fr-FR" dirty="0" err="1" smtClean="0"/>
              <a:t>surriscaldare</a:t>
            </a:r>
            <a:r>
              <a:rPr lang="fr-FR" dirty="0" smtClean="0"/>
              <a:t> l’</a:t>
            </a:r>
            <a:r>
              <a:rPr lang="fr-FR" dirty="0" err="1" smtClean="0"/>
              <a:t>economia</a:t>
            </a:r>
            <a:r>
              <a:rPr lang="fr-FR" dirty="0" smtClean="0"/>
              <a:t> (</a:t>
            </a:r>
            <a:r>
              <a:rPr lang="fr-FR" dirty="0" err="1" smtClean="0"/>
              <a:t>inflazione</a:t>
            </a:r>
            <a:r>
              <a:rPr lang="fr-FR" dirty="0" smtClean="0"/>
              <a:t>)</a:t>
            </a:r>
          </a:p>
          <a:p>
            <a:pPr algn="just"/>
            <a:r>
              <a:rPr lang="fr-FR" dirty="0" err="1" smtClean="0"/>
              <a:t>Nell’area</a:t>
            </a:r>
            <a:r>
              <a:rPr lang="fr-FR" dirty="0" smtClean="0"/>
              <a:t> III l’</a:t>
            </a:r>
            <a:r>
              <a:rPr lang="fr-FR" dirty="0" err="1" smtClean="0"/>
              <a:t>assorbimento</a:t>
            </a:r>
            <a:r>
              <a:rPr lang="fr-FR" dirty="0" smtClean="0"/>
              <a:t> è </a:t>
            </a:r>
            <a:r>
              <a:rPr lang="fr-FR" dirty="0" err="1" smtClean="0"/>
              <a:t>sufficientemente</a:t>
            </a:r>
            <a:r>
              <a:rPr lang="fr-FR" dirty="0" smtClean="0"/>
              <a:t> alto per </a:t>
            </a:r>
            <a:r>
              <a:rPr lang="fr-FR" dirty="0" err="1" smtClean="0"/>
              <a:t>creare</a:t>
            </a:r>
            <a:r>
              <a:rPr lang="fr-FR" dirty="0" smtClean="0"/>
              <a:t> un </a:t>
            </a:r>
            <a:r>
              <a:rPr lang="fr-FR" dirty="0" err="1" smtClean="0"/>
              <a:t>disavanzo</a:t>
            </a:r>
            <a:r>
              <a:rPr lang="fr-FR" dirty="0" smtClean="0"/>
              <a:t> </a:t>
            </a:r>
            <a:r>
              <a:rPr lang="fr-FR" dirty="0" err="1" smtClean="0"/>
              <a:t>della</a:t>
            </a:r>
            <a:r>
              <a:rPr lang="fr-FR" dirty="0" smtClean="0"/>
              <a:t> </a:t>
            </a:r>
            <a:r>
              <a:rPr lang="fr-FR" dirty="0" err="1" smtClean="0"/>
              <a:t>bilancia</a:t>
            </a:r>
            <a:r>
              <a:rPr lang="fr-FR" dirty="0" smtClean="0"/>
              <a:t>  commerciale. Allo </a:t>
            </a:r>
            <a:r>
              <a:rPr lang="fr-FR" dirty="0" err="1" smtClean="0"/>
              <a:t>stesso</a:t>
            </a:r>
            <a:r>
              <a:rPr lang="fr-FR" dirty="0" smtClean="0"/>
              <a:t> tempo </a:t>
            </a:r>
            <a:r>
              <a:rPr lang="fr-FR" dirty="0" err="1" smtClean="0"/>
              <a:t>esso</a:t>
            </a:r>
            <a:r>
              <a:rPr lang="fr-FR" dirty="0" smtClean="0"/>
              <a:t> </a:t>
            </a:r>
            <a:r>
              <a:rPr lang="fr-FR" dirty="0" err="1" smtClean="0"/>
              <a:t>surriscalda</a:t>
            </a:r>
            <a:r>
              <a:rPr lang="fr-FR" dirty="0" smtClean="0"/>
              <a:t> l’</a:t>
            </a:r>
            <a:r>
              <a:rPr lang="fr-FR" dirty="0" err="1" smtClean="0"/>
              <a:t>economia</a:t>
            </a:r>
            <a:r>
              <a:rPr lang="fr-FR" dirty="0" smtClean="0"/>
              <a:t> (</a:t>
            </a:r>
            <a:r>
              <a:rPr lang="fr-FR" dirty="0" err="1" smtClean="0"/>
              <a:t>inflazione</a:t>
            </a:r>
            <a:r>
              <a:rPr lang="fr-FR" dirty="0" smtClean="0"/>
              <a:t>)</a:t>
            </a:r>
            <a:endParaRPr lang="fr-FR" dirty="0"/>
          </a:p>
          <a:p>
            <a:pPr algn="just"/>
            <a:r>
              <a:rPr lang="fr-FR" dirty="0" err="1" smtClean="0"/>
              <a:t>Nell’area</a:t>
            </a:r>
            <a:r>
              <a:rPr lang="fr-FR" dirty="0" smtClean="0"/>
              <a:t> IV </a:t>
            </a:r>
            <a:r>
              <a:rPr lang="fr-FR" dirty="0"/>
              <a:t>l’</a:t>
            </a:r>
            <a:r>
              <a:rPr lang="fr-FR" dirty="0" err="1"/>
              <a:t>assorbimento</a:t>
            </a:r>
            <a:r>
              <a:rPr lang="fr-FR" dirty="0"/>
              <a:t> </a:t>
            </a:r>
            <a:r>
              <a:rPr lang="fr-FR" dirty="0" smtClean="0"/>
              <a:t>è </a:t>
            </a:r>
            <a:r>
              <a:rPr lang="fr-FR" dirty="0" err="1" smtClean="0"/>
              <a:t>sufficientemente</a:t>
            </a:r>
            <a:r>
              <a:rPr lang="fr-FR" dirty="0" smtClean="0"/>
              <a:t> </a:t>
            </a:r>
            <a:r>
              <a:rPr lang="fr-FR" dirty="0"/>
              <a:t>alto </a:t>
            </a:r>
            <a:r>
              <a:rPr lang="fr-FR" dirty="0" smtClean="0"/>
              <a:t>per </a:t>
            </a:r>
            <a:r>
              <a:rPr lang="fr-FR" dirty="0" err="1" smtClean="0"/>
              <a:t>creare</a:t>
            </a:r>
            <a:r>
              <a:rPr lang="fr-FR" dirty="0" smtClean="0"/>
              <a:t> </a:t>
            </a:r>
            <a:r>
              <a:rPr lang="fr-FR" dirty="0"/>
              <a:t>un </a:t>
            </a:r>
            <a:r>
              <a:rPr lang="fr-FR" dirty="0" err="1"/>
              <a:t>disavanzo</a:t>
            </a:r>
            <a:r>
              <a:rPr lang="fr-FR" dirty="0"/>
              <a:t> </a:t>
            </a:r>
            <a:r>
              <a:rPr lang="fr-FR" dirty="0" err="1"/>
              <a:t>della</a:t>
            </a:r>
            <a:r>
              <a:rPr lang="fr-FR" dirty="0"/>
              <a:t> </a:t>
            </a:r>
            <a:r>
              <a:rPr lang="fr-FR" dirty="0" err="1" smtClean="0"/>
              <a:t>bilancia</a:t>
            </a:r>
            <a:r>
              <a:rPr lang="fr-FR" dirty="0" smtClean="0"/>
              <a:t>  commerciale ma non </a:t>
            </a:r>
            <a:r>
              <a:rPr lang="fr-FR" dirty="0" err="1" smtClean="0"/>
              <a:t>tanto</a:t>
            </a:r>
            <a:r>
              <a:rPr lang="fr-FR" dirty="0" smtClean="0"/>
              <a:t> da </a:t>
            </a:r>
            <a:r>
              <a:rPr lang="fr-FR" dirty="0" err="1" smtClean="0"/>
              <a:t>assicurare</a:t>
            </a:r>
            <a:r>
              <a:rPr lang="fr-FR" dirty="0" smtClean="0"/>
              <a:t> il </a:t>
            </a:r>
            <a:r>
              <a:rPr lang="fr-FR" dirty="0" err="1" smtClean="0"/>
              <a:t>pieno</a:t>
            </a:r>
            <a:r>
              <a:rPr lang="fr-FR" dirty="0" smtClean="0"/>
              <a:t> </a:t>
            </a:r>
            <a:r>
              <a:rPr lang="fr-FR" dirty="0" err="1" smtClean="0"/>
              <a:t>impiego</a:t>
            </a:r>
            <a:endParaRPr lang="fr-FR" dirty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D0152-4BBF-461D-BD62-2DF9B514CD51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36558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fr-FR" dirty="0" smtClean="0"/>
              <a:t>Se in un </a:t>
            </a:r>
            <a:r>
              <a:rPr lang="fr-FR" dirty="0" err="1" smtClean="0"/>
              <a:t>sistema</a:t>
            </a:r>
            <a:r>
              <a:rPr lang="fr-FR" dirty="0" smtClean="0"/>
              <a:t> di </a:t>
            </a:r>
            <a:r>
              <a:rPr lang="fr-FR" dirty="0" err="1" smtClean="0"/>
              <a:t>tassi</a:t>
            </a:r>
            <a:r>
              <a:rPr lang="fr-FR" dirty="0" smtClean="0"/>
              <a:t> di </a:t>
            </a:r>
            <a:r>
              <a:rPr lang="fr-FR" dirty="0" err="1" smtClean="0"/>
              <a:t>cambio</a:t>
            </a:r>
            <a:r>
              <a:rPr lang="fr-FR" dirty="0" smtClean="0"/>
              <a:t> </a:t>
            </a:r>
            <a:r>
              <a:rPr lang="fr-FR" dirty="0" err="1" smtClean="0"/>
              <a:t>fissi</a:t>
            </a:r>
            <a:r>
              <a:rPr lang="fr-FR" dirty="0" smtClean="0"/>
              <a:t> il </a:t>
            </a:r>
            <a:r>
              <a:rPr lang="fr-FR" dirty="0" err="1" smtClean="0"/>
              <a:t>governo</a:t>
            </a:r>
            <a:r>
              <a:rPr lang="fr-FR" dirty="0" smtClean="0"/>
              <a:t> </a:t>
            </a:r>
            <a:r>
              <a:rPr lang="fr-FR" dirty="0" err="1" smtClean="0"/>
              <a:t>controlla</a:t>
            </a:r>
            <a:r>
              <a:rPr lang="fr-FR" dirty="0" smtClean="0"/>
              <a:t> D (</a:t>
            </a:r>
            <a:r>
              <a:rPr lang="fr-FR" dirty="0" err="1" smtClean="0"/>
              <a:t>tramite</a:t>
            </a:r>
            <a:r>
              <a:rPr lang="fr-FR" dirty="0" smtClean="0"/>
              <a:t> G e T) </a:t>
            </a:r>
            <a:r>
              <a:rPr lang="fr-FR" dirty="0" err="1" smtClean="0"/>
              <a:t>ed</a:t>
            </a:r>
            <a:r>
              <a:rPr lang="fr-FR" dirty="0" smtClean="0"/>
              <a:t> R, </a:t>
            </a:r>
            <a:r>
              <a:rPr lang="fr-FR" dirty="0" err="1" smtClean="0"/>
              <a:t>allora</a:t>
            </a:r>
            <a:r>
              <a:rPr lang="fr-FR" dirty="0" smtClean="0"/>
              <a:t> si </a:t>
            </a:r>
            <a:r>
              <a:rPr lang="fr-FR" dirty="0" err="1" smtClean="0"/>
              <a:t>raggiungerà</a:t>
            </a:r>
            <a:r>
              <a:rPr lang="fr-FR" dirty="0" smtClean="0"/>
              <a:t> il </a:t>
            </a:r>
            <a:r>
              <a:rPr lang="fr-FR" dirty="0" err="1" smtClean="0"/>
              <a:t>punto</a:t>
            </a:r>
            <a:r>
              <a:rPr lang="fr-FR" dirty="0" smtClean="0"/>
              <a:t> F, </a:t>
            </a:r>
            <a:r>
              <a:rPr lang="fr-FR" dirty="0" err="1" smtClean="0"/>
              <a:t>dove</a:t>
            </a:r>
            <a:r>
              <a:rPr lang="fr-FR" dirty="0" smtClean="0"/>
              <a:t> </a:t>
            </a:r>
            <a:r>
              <a:rPr lang="fr-FR" dirty="0" err="1" smtClean="0"/>
              <a:t>sia</a:t>
            </a:r>
            <a:r>
              <a:rPr lang="fr-FR" dirty="0" smtClean="0"/>
              <a:t> l’</a:t>
            </a:r>
            <a:r>
              <a:rPr lang="fr-FR" dirty="0" err="1" smtClean="0"/>
              <a:t>equilibrio</a:t>
            </a:r>
            <a:r>
              <a:rPr lang="fr-FR" dirty="0" smtClean="0"/>
              <a:t> </a:t>
            </a:r>
            <a:r>
              <a:rPr lang="fr-FR" dirty="0" err="1" smtClean="0"/>
              <a:t>interno</a:t>
            </a:r>
            <a:r>
              <a:rPr lang="fr-FR" dirty="0" smtClean="0"/>
              <a:t> </a:t>
            </a:r>
            <a:r>
              <a:rPr lang="fr-FR" dirty="0" err="1" smtClean="0"/>
              <a:t>sia</a:t>
            </a:r>
            <a:r>
              <a:rPr lang="fr-FR" dirty="0" smtClean="0"/>
              <a:t> </a:t>
            </a:r>
            <a:r>
              <a:rPr lang="fr-FR" dirty="0" err="1" smtClean="0"/>
              <a:t>quello</a:t>
            </a:r>
            <a:r>
              <a:rPr lang="fr-FR" dirty="0" smtClean="0"/>
              <a:t> </a:t>
            </a:r>
            <a:r>
              <a:rPr lang="fr-FR" dirty="0" err="1" smtClean="0"/>
              <a:t>esterno</a:t>
            </a:r>
            <a:r>
              <a:rPr lang="fr-FR" dirty="0" smtClean="0"/>
              <a:t> sono </a:t>
            </a:r>
            <a:r>
              <a:rPr lang="fr-FR" dirty="0" err="1" smtClean="0"/>
              <a:t>verificati</a:t>
            </a:r>
            <a:r>
              <a:rPr lang="fr-FR" dirty="0" smtClean="0"/>
              <a:t>, ma solo </a:t>
            </a:r>
            <a:r>
              <a:rPr lang="fr-FR" dirty="0" err="1" smtClean="0"/>
              <a:t>manovrando</a:t>
            </a:r>
            <a:r>
              <a:rPr lang="fr-FR" dirty="0" smtClean="0"/>
              <a:t> </a:t>
            </a:r>
            <a:r>
              <a:rPr lang="fr-FR" b="1" dirty="0" err="1" smtClean="0"/>
              <a:t>simultaneamente</a:t>
            </a:r>
            <a:r>
              <a:rPr lang="fr-FR" dirty="0" smtClean="0"/>
              <a:t> G </a:t>
            </a:r>
            <a:r>
              <a:rPr lang="fr-FR" dirty="0" err="1" smtClean="0"/>
              <a:t>ed</a:t>
            </a:r>
            <a:r>
              <a:rPr lang="fr-FR" dirty="0" smtClean="0"/>
              <a:t> R</a:t>
            </a:r>
          </a:p>
          <a:p>
            <a:pPr algn="just"/>
            <a:r>
              <a:rPr lang="fr-FR" dirty="0" err="1" smtClean="0"/>
              <a:t>Nel</a:t>
            </a:r>
            <a:r>
              <a:rPr lang="fr-FR" dirty="0" smtClean="0"/>
              <a:t> </a:t>
            </a:r>
            <a:r>
              <a:rPr lang="fr-FR" dirty="0" err="1" smtClean="0"/>
              <a:t>sistema</a:t>
            </a:r>
            <a:r>
              <a:rPr lang="fr-FR" dirty="0" smtClean="0"/>
              <a:t> di </a:t>
            </a:r>
            <a:r>
              <a:rPr lang="fr-FR" dirty="0" err="1" smtClean="0"/>
              <a:t>tassi</a:t>
            </a:r>
            <a:r>
              <a:rPr lang="fr-FR" dirty="0" smtClean="0"/>
              <a:t> di </a:t>
            </a:r>
            <a:r>
              <a:rPr lang="fr-FR" dirty="0" err="1" smtClean="0"/>
              <a:t>cambio</a:t>
            </a:r>
            <a:r>
              <a:rPr lang="fr-FR" dirty="0" smtClean="0"/>
              <a:t> </a:t>
            </a:r>
            <a:r>
              <a:rPr lang="fr-FR" dirty="0" err="1" smtClean="0"/>
              <a:t>fissi</a:t>
            </a:r>
            <a:r>
              <a:rPr lang="fr-FR" dirty="0" smtClean="0"/>
              <a:t> (</a:t>
            </a:r>
            <a:r>
              <a:rPr lang="fr-FR" dirty="0" err="1" smtClean="0"/>
              <a:t>fino</a:t>
            </a:r>
            <a:r>
              <a:rPr lang="fr-FR" dirty="0" smtClean="0"/>
              <a:t> al 1971) i </a:t>
            </a:r>
            <a:r>
              <a:rPr lang="fr-FR" dirty="0" err="1" smtClean="0"/>
              <a:t>paesi</a:t>
            </a:r>
            <a:r>
              <a:rPr lang="fr-FR" dirty="0" smtClean="0"/>
              <a:t> in </a:t>
            </a:r>
            <a:r>
              <a:rPr lang="fr-FR" dirty="0" err="1" smtClean="0"/>
              <a:t>avanzo</a:t>
            </a:r>
            <a:r>
              <a:rPr lang="fr-FR" dirty="0" smtClean="0"/>
              <a:t> </a:t>
            </a:r>
            <a:r>
              <a:rPr lang="fr-FR" dirty="0" err="1" smtClean="0"/>
              <a:t>erano</a:t>
            </a:r>
            <a:r>
              <a:rPr lang="fr-FR" dirty="0" smtClean="0"/>
              <a:t> </a:t>
            </a:r>
            <a:r>
              <a:rPr lang="fr-FR" dirty="0" err="1" smtClean="0"/>
              <a:t>riluttanti</a:t>
            </a:r>
            <a:r>
              <a:rPr lang="fr-FR" dirty="0" smtClean="0"/>
              <a:t> a </a:t>
            </a:r>
            <a:r>
              <a:rPr lang="fr-FR" dirty="0" err="1" smtClean="0"/>
              <a:t>rivalutare</a:t>
            </a:r>
            <a:r>
              <a:rPr lang="fr-FR" dirty="0" smtClean="0"/>
              <a:t> (</a:t>
            </a:r>
            <a:r>
              <a:rPr lang="fr-FR" dirty="0" err="1" smtClean="0"/>
              <a:t>prestigio</a:t>
            </a:r>
            <a:r>
              <a:rPr lang="fr-FR" dirty="0" smtClean="0"/>
              <a:t>, </a:t>
            </a:r>
            <a:r>
              <a:rPr lang="fr-FR" dirty="0" err="1" smtClean="0"/>
              <a:t>accumulazione</a:t>
            </a:r>
            <a:r>
              <a:rPr lang="fr-FR" dirty="0" smtClean="0"/>
              <a:t> di </a:t>
            </a:r>
            <a:r>
              <a:rPr lang="fr-FR" dirty="0" err="1" smtClean="0"/>
              <a:t>riserve</a:t>
            </a:r>
            <a:r>
              <a:rPr lang="fr-FR" dirty="0" smtClean="0"/>
              <a:t>) e i </a:t>
            </a:r>
            <a:r>
              <a:rPr lang="fr-FR" dirty="0" err="1" smtClean="0"/>
              <a:t>paesi</a:t>
            </a:r>
            <a:r>
              <a:rPr lang="fr-FR" dirty="0" smtClean="0"/>
              <a:t> in </a:t>
            </a:r>
            <a:r>
              <a:rPr lang="fr-FR" dirty="0" err="1" smtClean="0"/>
              <a:t>disavanzo</a:t>
            </a:r>
            <a:r>
              <a:rPr lang="fr-FR" dirty="0" smtClean="0"/>
              <a:t> </a:t>
            </a:r>
            <a:r>
              <a:rPr lang="fr-FR" dirty="0" err="1" smtClean="0"/>
              <a:t>erano</a:t>
            </a:r>
            <a:r>
              <a:rPr lang="fr-FR" dirty="0" smtClean="0"/>
              <a:t> </a:t>
            </a:r>
            <a:r>
              <a:rPr lang="fr-FR" dirty="0" err="1" smtClean="0"/>
              <a:t>riluttanti</a:t>
            </a:r>
            <a:r>
              <a:rPr lang="fr-FR" dirty="0" smtClean="0"/>
              <a:t> a </a:t>
            </a:r>
            <a:r>
              <a:rPr lang="fr-FR" dirty="0" err="1" smtClean="0"/>
              <a:t>svalutare</a:t>
            </a:r>
            <a:r>
              <a:rPr lang="fr-FR" dirty="0" smtClean="0"/>
              <a:t> (</a:t>
            </a:r>
            <a:r>
              <a:rPr lang="fr-FR" dirty="0" err="1" smtClean="0"/>
              <a:t>prestigio</a:t>
            </a:r>
            <a:r>
              <a:rPr lang="fr-FR" dirty="0" smtClean="0"/>
              <a:t>, </a:t>
            </a:r>
            <a:r>
              <a:rPr lang="fr-FR" dirty="0" err="1" smtClean="0"/>
              <a:t>timore</a:t>
            </a:r>
            <a:r>
              <a:rPr lang="fr-FR" dirty="0" smtClean="0"/>
              <a:t>  di </a:t>
            </a:r>
            <a:r>
              <a:rPr lang="fr-FR" dirty="0" err="1" smtClean="0"/>
              <a:t>fughe</a:t>
            </a:r>
            <a:r>
              <a:rPr lang="fr-FR" dirty="0" smtClean="0"/>
              <a:t> di </a:t>
            </a:r>
            <a:r>
              <a:rPr lang="fr-FR" dirty="0" err="1" smtClean="0"/>
              <a:t>capitali</a:t>
            </a:r>
            <a:r>
              <a:rPr lang="fr-FR" dirty="0" smtClean="0"/>
              <a:t>)</a:t>
            </a:r>
          </a:p>
          <a:p>
            <a:pPr algn="just"/>
            <a:r>
              <a:rPr lang="fr-FR" dirty="0" smtClean="0"/>
              <a:t>C’</a:t>
            </a:r>
            <a:r>
              <a:rPr lang="fr-FR" dirty="0" err="1" smtClean="0"/>
              <a:t>erano</a:t>
            </a:r>
            <a:r>
              <a:rPr lang="fr-FR" dirty="0" smtClean="0"/>
              <a:t> </a:t>
            </a:r>
            <a:r>
              <a:rPr lang="fr-FR" dirty="0" err="1" smtClean="0"/>
              <a:t>quindi</a:t>
            </a:r>
            <a:r>
              <a:rPr lang="fr-FR" dirty="0" smtClean="0"/>
              <a:t> </a:t>
            </a:r>
            <a:r>
              <a:rPr lang="fr-FR" dirty="0" err="1" smtClean="0"/>
              <a:t>degli</a:t>
            </a:r>
            <a:r>
              <a:rPr lang="fr-FR" dirty="0" smtClean="0"/>
              <a:t> </a:t>
            </a:r>
            <a:r>
              <a:rPr lang="fr-FR" b="1" dirty="0" err="1" smtClean="0"/>
              <a:t>squilibri</a:t>
            </a:r>
            <a:r>
              <a:rPr lang="fr-FR" b="1" dirty="0" smtClean="0"/>
              <a:t> di </a:t>
            </a:r>
            <a:r>
              <a:rPr lang="fr-FR" b="1" dirty="0" err="1" smtClean="0"/>
              <a:t>fondo</a:t>
            </a:r>
            <a:endParaRPr lang="fr-FR" b="1" dirty="0" smtClean="0"/>
          </a:p>
          <a:p>
            <a:pPr algn="just"/>
            <a:r>
              <a:rPr lang="fr-FR" dirty="0" err="1" smtClean="0"/>
              <a:t>Mundell</a:t>
            </a:r>
            <a:r>
              <a:rPr lang="fr-FR" dirty="0" smtClean="0"/>
              <a:t> </a:t>
            </a:r>
            <a:r>
              <a:rPr lang="fr-FR" dirty="0" err="1" smtClean="0"/>
              <a:t>mostrerà</a:t>
            </a:r>
            <a:r>
              <a:rPr lang="fr-FR" dirty="0" smtClean="0"/>
              <a:t> come si </a:t>
            </a:r>
            <a:r>
              <a:rPr lang="fr-FR" dirty="0" err="1" smtClean="0"/>
              <a:t>puó</a:t>
            </a:r>
            <a:r>
              <a:rPr lang="fr-FR" dirty="0" smtClean="0"/>
              <a:t> </a:t>
            </a:r>
            <a:r>
              <a:rPr lang="fr-FR" dirty="0" err="1" smtClean="0"/>
              <a:t>ottenere</a:t>
            </a:r>
            <a:r>
              <a:rPr lang="fr-FR" dirty="0" smtClean="0"/>
              <a:t> l’</a:t>
            </a:r>
            <a:r>
              <a:rPr lang="fr-FR" dirty="0" err="1" smtClean="0"/>
              <a:t>equilibrio</a:t>
            </a:r>
            <a:r>
              <a:rPr lang="fr-FR" dirty="0" smtClean="0"/>
              <a:t> </a:t>
            </a:r>
            <a:r>
              <a:rPr lang="fr-FR" dirty="0" err="1" smtClean="0"/>
              <a:t>interno</a:t>
            </a:r>
            <a:r>
              <a:rPr lang="fr-FR" dirty="0" smtClean="0"/>
              <a:t> con la </a:t>
            </a:r>
            <a:r>
              <a:rPr lang="fr-FR" dirty="0" err="1" smtClean="0"/>
              <a:t>politica</a:t>
            </a:r>
            <a:r>
              <a:rPr lang="fr-FR" dirty="0" smtClean="0"/>
              <a:t> fiscale e l’</a:t>
            </a:r>
            <a:r>
              <a:rPr lang="fr-FR" dirty="0" err="1" smtClean="0"/>
              <a:t>equilibrio</a:t>
            </a:r>
            <a:r>
              <a:rPr lang="fr-FR" dirty="0" smtClean="0"/>
              <a:t> </a:t>
            </a:r>
            <a:r>
              <a:rPr lang="fr-FR" dirty="0" err="1" smtClean="0"/>
              <a:t>esterno</a:t>
            </a:r>
            <a:r>
              <a:rPr lang="fr-FR" dirty="0" smtClean="0"/>
              <a:t> con la </a:t>
            </a:r>
            <a:r>
              <a:rPr lang="fr-FR" dirty="0" err="1" smtClean="0"/>
              <a:t>politica</a:t>
            </a:r>
            <a:r>
              <a:rPr lang="fr-FR" dirty="0" smtClean="0"/>
              <a:t> </a:t>
            </a:r>
            <a:r>
              <a:rPr lang="fr-FR" dirty="0" err="1" smtClean="0"/>
              <a:t>monetaria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D0152-4BBF-461D-BD62-2DF9B514CD51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37479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fr-FR" b="1" dirty="0" smtClean="0"/>
              <a:t>Modello di </a:t>
            </a:r>
            <a:r>
              <a:rPr lang="fr-FR" b="1" dirty="0" err="1" smtClean="0"/>
              <a:t>Mundell</a:t>
            </a:r>
            <a:r>
              <a:rPr lang="fr-FR" b="1" dirty="0" smtClean="0"/>
              <a:t>-Fleming con </a:t>
            </a:r>
            <a:r>
              <a:rPr lang="fr-FR" b="1" dirty="0" err="1" smtClean="0"/>
              <a:t>tassi</a:t>
            </a:r>
            <a:r>
              <a:rPr lang="fr-FR" b="1" dirty="0" smtClean="0"/>
              <a:t> di </a:t>
            </a:r>
            <a:r>
              <a:rPr lang="fr-FR" b="1" dirty="0" err="1" smtClean="0"/>
              <a:t>cambio</a:t>
            </a:r>
            <a:r>
              <a:rPr lang="fr-FR" b="1" dirty="0" smtClean="0"/>
              <a:t> </a:t>
            </a:r>
            <a:r>
              <a:rPr lang="fr-FR" b="1" dirty="0" err="1" smtClean="0"/>
              <a:t>fissi</a:t>
            </a:r>
            <a:endParaRPr lang="fr-FR" b="1" dirty="0" smtClean="0"/>
          </a:p>
          <a:p>
            <a:pPr algn="just"/>
            <a:r>
              <a:rPr lang="fr-FR" dirty="0" err="1" smtClean="0"/>
              <a:t>Supponiamo</a:t>
            </a:r>
            <a:r>
              <a:rPr lang="fr-FR" dirty="0" smtClean="0"/>
              <a:t> un </a:t>
            </a:r>
            <a:r>
              <a:rPr lang="fr-FR" dirty="0" err="1" smtClean="0"/>
              <a:t>regime</a:t>
            </a:r>
            <a:r>
              <a:rPr lang="fr-FR" dirty="0" smtClean="0"/>
              <a:t> di </a:t>
            </a:r>
            <a:r>
              <a:rPr lang="fr-FR" dirty="0" err="1" smtClean="0"/>
              <a:t>tassi</a:t>
            </a:r>
            <a:r>
              <a:rPr lang="fr-FR" dirty="0" smtClean="0"/>
              <a:t> di </a:t>
            </a:r>
            <a:r>
              <a:rPr lang="fr-FR" dirty="0" err="1" smtClean="0"/>
              <a:t>cambio</a:t>
            </a:r>
            <a:r>
              <a:rPr lang="fr-FR" dirty="0" smtClean="0"/>
              <a:t> </a:t>
            </a:r>
            <a:r>
              <a:rPr lang="fr-FR" dirty="0" err="1" smtClean="0"/>
              <a:t>fissi</a:t>
            </a:r>
            <a:r>
              <a:rPr lang="fr-FR" dirty="0" smtClean="0"/>
              <a:t>  e </a:t>
            </a:r>
            <a:r>
              <a:rPr lang="fr-FR" dirty="0" err="1" smtClean="0"/>
              <a:t>prezzi</a:t>
            </a:r>
            <a:r>
              <a:rPr lang="fr-FR" dirty="0" smtClean="0"/>
              <a:t> </a:t>
            </a:r>
            <a:r>
              <a:rPr lang="fr-FR" dirty="0" err="1" smtClean="0"/>
              <a:t>rigidi</a:t>
            </a:r>
            <a:endParaRPr lang="fr-FR" dirty="0" smtClean="0"/>
          </a:p>
          <a:p>
            <a:pPr algn="just"/>
            <a:r>
              <a:rPr lang="fr-FR" dirty="0" smtClean="0"/>
              <a:t>In </a:t>
            </a:r>
            <a:r>
              <a:rPr lang="fr-FR" dirty="0" err="1" smtClean="0"/>
              <a:t>regime</a:t>
            </a:r>
            <a:r>
              <a:rPr lang="fr-FR" dirty="0" smtClean="0"/>
              <a:t> di </a:t>
            </a:r>
            <a:r>
              <a:rPr lang="fr-FR" dirty="0" err="1" smtClean="0"/>
              <a:t>tassi</a:t>
            </a:r>
            <a:r>
              <a:rPr lang="fr-FR" dirty="0" smtClean="0"/>
              <a:t> di </a:t>
            </a:r>
            <a:r>
              <a:rPr lang="fr-FR" dirty="0" err="1" smtClean="0"/>
              <a:t>cambio</a:t>
            </a:r>
            <a:r>
              <a:rPr lang="fr-FR" dirty="0" smtClean="0"/>
              <a:t> </a:t>
            </a:r>
            <a:r>
              <a:rPr lang="fr-FR" dirty="0" err="1" smtClean="0"/>
              <a:t>fissi</a:t>
            </a:r>
            <a:r>
              <a:rPr lang="fr-FR" dirty="0" smtClean="0"/>
              <a:t> </a:t>
            </a:r>
            <a:r>
              <a:rPr lang="fr-FR" dirty="0" err="1" smtClean="0"/>
              <a:t>gli</a:t>
            </a:r>
            <a:r>
              <a:rPr lang="fr-FR" dirty="0" smtClean="0"/>
              <a:t> </a:t>
            </a:r>
            <a:r>
              <a:rPr lang="fr-FR" dirty="0" err="1" smtClean="0"/>
              <a:t>strumenti</a:t>
            </a:r>
            <a:r>
              <a:rPr lang="fr-FR" dirty="0" smtClean="0"/>
              <a:t> di </a:t>
            </a:r>
            <a:r>
              <a:rPr lang="fr-FR" dirty="0" err="1" smtClean="0"/>
              <a:t>politica</a:t>
            </a:r>
            <a:r>
              <a:rPr lang="fr-FR" dirty="0" smtClean="0"/>
              <a:t> </a:t>
            </a:r>
            <a:r>
              <a:rPr lang="fr-FR" dirty="0" err="1" smtClean="0"/>
              <a:t>economica</a:t>
            </a:r>
            <a:r>
              <a:rPr lang="fr-FR" dirty="0" smtClean="0"/>
              <a:t> sono la </a:t>
            </a:r>
            <a:r>
              <a:rPr lang="fr-FR" dirty="0" err="1" smtClean="0"/>
              <a:t>spesa</a:t>
            </a:r>
            <a:r>
              <a:rPr lang="fr-FR" dirty="0" smtClean="0"/>
              <a:t> </a:t>
            </a:r>
            <a:r>
              <a:rPr lang="fr-FR" dirty="0" err="1" smtClean="0"/>
              <a:t>pubblica</a:t>
            </a:r>
            <a:r>
              <a:rPr lang="fr-FR" dirty="0" smtClean="0"/>
              <a:t> (e le imposte nette) e il </a:t>
            </a:r>
            <a:r>
              <a:rPr lang="fr-FR" dirty="0" err="1" smtClean="0"/>
              <a:t>tasso</a:t>
            </a:r>
            <a:r>
              <a:rPr lang="fr-FR" dirty="0" smtClean="0"/>
              <a:t> di </a:t>
            </a:r>
            <a:r>
              <a:rPr lang="fr-FR" dirty="0" err="1" smtClean="0"/>
              <a:t>cambio</a:t>
            </a:r>
            <a:r>
              <a:rPr lang="fr-FR" dirty="0" smtClean="0"/>
              <a:t>. </a:t>
            </a:r>
            <a:r>
              <a:rPr lang="fr-FR" dirty="0" err="1" smtClean="0"/>
              <a:t>Invece</a:t>
            </a:r>
            <a:r>
              <a:rPr lang="fr-FR" dirty="0" smtClean="0"/>
              <a:t> l’</a:t>
            </a:r>
            <a:r>
              <a:rPr lang="fr-FR" dirty="0" err="1" smtClean="0"/>
              <a:t>offerta</a:t>
            </a:r>
            <a:r>
              <a:rPr lang="fr-FR" dirty="0" smtClean="0"/>
              <a:t> di </a:t>
            </a:r>
            <a:r>
              <a:rPr lang="fr-FR" dirty="0" err="1" smtClean="0"/>
              <a:t>moneta</a:t>
            </a:r>
            <a:r>
              <a:rPr lang="fr-FR" dirty="0" smtClean="0"/>
              <a:t> è </a:t>
            </a:r>
            <a:r>
              <a:rPr lang="fr-FR" dirty="0" err="1" smtClean="0"/>
              <a:t>endogena</a:t>
            </a:r>
            <a:endParaRPr lang="fr-FR" dirty="0" smtClean="0"/>
          </a:p>
          <a:p>
            <a:pPr algn="just"/>
            <a:r>
              <a:rPr lang="fr-FR" dirty="0" err="1" smtClean="0"/>
              <a:t>Gli</a:t>
            </a:r>
            <a:r>
              <a:rPr lang="fr-FR" dirty="0" smtClean="0"/>
              <a:t> </a:t>
            </a:r>
            <a:r>
              <a:rPr lang="fr-FR" dirty="0" err="1" smtClean="0"/>
              <a:t>obiettivi</a:t>
            </a:r>
            <a:r>
              <a:rPr lang="fr-FR" dirty="0" smtClean="0"/>
              <a:t> sono il </a:t>
            </a:r>
            <a:r>
              <a:rPr lang="fr-FR" dirty="0" err="1" smtClean="0"/>
              <a:t>reddito</a:t>
            </a:r>
            <a:r>
              <a:rPr lang="fr-FR" dirty="0" smtClean="0"/>
              <a:t> e il </a:t>
            </a:r>
            <a:r>
              <a:rPr lang="fr-FR" dirty="0" err="1" smtClean="0"/>
              <a:t>tasso</a:t>
            </a:r>
            <a:r>
              <a:rPr lang="fr-FR" dirty="0" smtClean="0"/>
              <a:t> d’</a:t>
            </a:r>
            <a:r>
              <a:rPr lang="fr-FR" dirty="0" err="1" smtClean="0"/>
              <a:t>interesse</a:t>
            </a:r>
            <a:endParaRPr lang="fr-FR" dirty="0" smtClean="0"/>
          </a:p>
          <a:p>
            <a:pPr algn="just"/>
            <a:r>
              <a:rPr lang="fr-FR" dirty="0" err="1" smtClean="0"/>
              <a:t>Supponiamo</a:t>
            </a:r>
            <a:r>
              <a:rPr lang="fr-FR" dirty="0" smtClean="0"/>
              <a:t> </a:t>
            </a:r>
            <a:r>
              <a:rPr lang="fr-FR" dirty="0" err="1" smtClean="0"/>
              <a:t>un’imperfetta</a:t>
            </a:r>
            <a:r>
              <a:rPr lang="fr-FR" dirty="0" smtClean="0"/>
              <a:t> </a:t>
            </a:r>
            <a:r>
              <a:rPr lang="fr-FR" dirty="0" err="1" smtClean="0"/>
              <a:t>mobilità</a:t>
            </a:r>
            <a:r>
              <a:rPr lang="fr-FR" dirty="0" smtClean="0"/>
              <a:t> di </a:t>
            </a:r>
            <a:r>
              <a:rPr lang="fr-FR" dirty="0" err="1" smtClean="0"/>
              <a:t>capitali</a:t>
            </a:r>
            <a:r>
              <a:rPr lang="fr-FR" dirty="0" smtClean="0"/>
              <a:t>. Per </a:t>
            </a:r>
            <a:r>
              <a:rPr lang="fr-FR" dirty="0" err="1" smtClean="0"/>
              <a:t>mantenere</a:t>
            </a:r>
            <a:r>
              <a:rPr lang="fr-FR" dirty="0" smtClean="0"/>
              <a:t> in </a:t>
            </a:r>
            <a:r>
              <a:rPr lang="fr-FR" dirty="0" err="1" smtClean="0"/>
              <a:t>equilibrio</a:t>
            </a:r>
            <a:r>
              <a:rPr lang="fr-FR" dirty="0" smtClean="0"/>
              <a:t> la </a:t>
            </a:r>
            <a:r>
              <a:rPr lang="fr-FR" dirty="0" err="1" smtClean="0"/>
              <a:t>bilancia</a:t>
            </a:r>
            <a:r>
              <a:rPr lang="fr-FR" dirty="0" smtClean="0"/>
              <a:t> dei </a:t>
            </a:r>
            <a:r>
              <a:rPr lang="fr-FR" dirty="0" err="1" smtClean="0"/>
              <a:t>pagamenti</a:t>
            </a:r>
            <a:r>
              <a:rPr lang="fr-FR" dirty="0"/>
              <a:t> </a:t>
            </a:r>
            <a:r>
              <a:rPr lang="fr-FR" dirty="0" smtClean="0"/>
              <a:t>(BP) in </a:t>
            </a:r>
            <a:r>
              <a:rPr lang="fr-FR" dirty="0" err="1" smtClean="0"/>
              <a:t>seguito</a:t>
            </a:r>
            <a:r>
              <a:rPr lang="fr-FR" dirty="0" smtClean="0"/>
              <a:t> ad un </a:t>
            </a:r>
            <a:r>
              <a:rPr lang="fr-FR" dirty="0" err="1" smtClean="0"/>
              <a:t>aumento</a:t>
            </a:r>
            <a:r>
              <a:rPr lang="fr-FR" dirty="0" smtClean="0"/>
              <a:t> di Y (le </a:t>
            </a:r>
            <a:r>
              <a:rPr lang="fr-FR" dirty="0" err="1" smtClean="0"/>
              <a:t>importazioni</a:t>
            </a:r>
            <a:r>
              <a:rPr lang="fr-FR" dirty="0" smtClean="0"/>
              <a:t> </a:t>
            </a:r>
            <a:r>
              <a:rPr lang="fr-FR" dirty="0" err="1" smtClean="0"/>
              <a:t>aumentano</a:t>
            </a:r>
            <a:r>
              <a:rPr lang="fr-FR" dirty="0" smtClean="0"/>
              <a:t>) il </a:t>
            </a:r>
            <a:r>
              <a:rPr lang="fr-FR" dirty="0" err="1" smtClean="0"/>
              <a:t>tasso</a:t>
            </a:r>
            <a:r>
              <a:rPr lang="fr-FR" dirty="0" smtClean="0"/>
              <a:t> d’</a:t>
            </a:r>
            <a:r>
              <a:rPr lang="fr-FR" dirty="0" err="1" smtClean="0"/>
              <a:t>interesse</a:t>
            </a:r>
            <a:r>
              <a:rPr lang="fr-FR" dirty="0" smtClean="0"/>
              <a:t>  i </a:t>
            </a:r>
            <a:r>
              <a:rPr lang="fr-FR" dirty="0" err="1" smtClean="0"/>
              <a:t>deve</a:t>
            </a:r>
            <a:r>
              <a:rPr lang="fr-FR" dirty="0" smtClean="0"/>
              <a:t> </a:t>
            </a:r>
            <a:r>
              <a:rPr lang="fr-FR" dirty="0" err="1" smtClean="0"/>
              <a:t>aumentare</a:t>
            </a:r>
            <a:r>
              <a:rPr lang="fr-FR" dirty="0" smtClean="0"/>
              <a:t> per </a:t>
            </a:r>
            <a:r>
              <a:rPr lang="fr-FR" dirty="0" err="1" smtClean="0"/>
              <a:t>attirare</a:t>
            </a:r>
            <a:r>
              <a:rPr lang="fr-FR" dirty="0" smtClean="0"/>
              <a:t> </a:t>
            </a:r>
            <a:r>
              <a:rPr lang="fr-FR" dirty="0" err="1" smtClean="0"/>
              <a:t>capitali</a:t>
            </a:r>
            <a:r>
              <a:rPr lang="fr-FR" dirty="0" smtClean="0"/>
              <a:t>, anche se tale </a:t>
            </a:r>
            <a:r>
              <a:rPr lang="fr-FR" dirty="0" err="1" smtClean="0"/>
              <a:t>afflusso</a:t>
            </a:r>
            <a:r>
              <a:rPr lang="fr-FR" dirty="0" smtClean="0"/>
              <a:t> non è «</a:t>
            </a:r>
            <a:r>
              <a:rPr lang="fr-FR" dirty="0" err="1" smtClean="0"/>
              <a:t>infinito</a:t>
            </a:r>
            <a:r>
              <a:rPr lang="fr-FR" dirty="0" smtClean="0"/>
              <a:t>» come </a:t>
            </a:r>
            <a:r>
              <a:rPr lang="fr-FR" dirty="0" err="1" smtClean="0"/>
              <a:t>nel</a:t>
            </a:r>
            <a:r>
              <a:rPr lang="fr-FR" dirty="0" smtClean="0"/>
              <a:t> </a:t>
            </a:r>
            <a:r>
              <a:rPr lang="fr-FR" dirty="0" err="1" smtClean="0"/>
              <a:t>caso</a:t>
            </a:r>
            <a:r>
              <a:rPr lang="fr-FR" dirty="0" smtClean="0"/>
              <a:t> di </a:t>
            </a:r>
            <a:r>
              <a:rPr lang="fr-FR" dirty="0" err="1" smtClean="0"/>
              <a:t>perfetta</a:t>
            </a:r>
            <a:r>
              <a:rPr lang="fr-FR" dirty="0" smtClean="0"/>
              <a:t> </a:t>
            </a:r>
            <a:r>
              <a:rPr lang="fr-FR" dirty="0" err="1" smtClean="0"/>
              <a:t>mobilità</a:t>
            </a:r>
            <a:r>
              <a:rPr lang="fr-FR" dirty="0" smtClean="0"/>
              <a:t> di </a:t>
            </a:r>
            <a:r>
              <a:rPr lang="fr-FR" dirty="0" err="1" smtClean="0"/>
              <a:t>capitali</a:t>
            </a:r>
            <a:r>
              <a:rPr lang="fr-FR" dirty="0" smtClean="0"/>
              <a:t>. </a:t>
            </a:r>
            <a:r>
              <a:rPr lang="fr-FR" dirty="0" err="1" smtClean="0"/>
              <a:t>Nel</a:t>
            </a:r>
            <a:r>
              <a:rPr lang="fr-FR" dirty="0" smtClean="0"/>
              <a:t> piano (</a:t>
            </a:r>
            <a:r>
              <a:rPr lang="fr-FR" dirty="0" err="1" smtClean="0"/>
              <a:t>Y,i</a:t>
            </a:r>
            <a:r>
              <a:rPr lang="fr-FR" dirty="0" smtClean="0"/>
              <a:t>) BP è </a:t>
            </a:r>
            <a:r>
              <a:rPr lang="fr-FR" dirty="0" err="1" smtClean="0"/>
              <a:t>inclinata</a:t>
            </a:r>
            <a:r>
              <a:rPr lang="fr-FR" dirty="0" smtClean="0"/>
              <a:t>  </a:t>
            </a:r>
            <a:r>
              <a:rPr lang="fr-FR" dirty="0" err="1" smtClean="0"/>
              <a:t>positivamente</a:t>
            </a:r>
            <a:r>
              <a:rPr lang="fr-FR" dirty="0" smtClean="0"/>
              <a:t> e </a:t>
            </a:r>
            <a:r>
              <a:rPr lang="fr-FR" dirty="0" err="1" smtClean="0"/>
              <a:t>poiché</a:t>
            </a:r>
            <a:r>
              <a:rPr lang="fr-FR" dirty="0" smtClean="0"/>
              <a:t> R è </a:t>
            </a:r>
            <a:r>
              <a:rPr lang="fr-FR" dirty="0" err="1" smtClean="0"/>
              <a:t>costante</a:t>
            </a:r>
            <a:r>
              <a:rPr lang="fr-FR" dirty="0" smtClean="0"/>
              <a:t>, non si muove. In </a:t>
            </a:r>
            <a:r>
              <a:rPr lang="fr-FR" dirty="0" err="1" smtClean="0"/>
              <a:t>altre</a:t>
            </a:r>
            <a:r>
              <a:rPr lang="fr-FR" dirty="0" smtClean="0"/>
              <a:t> parole, </a:t>
            </a:r>
            <a:r>
              <a:rPr lang="fr-FR" dirty="0" err="1" smtClean="0"/>
              <a:t>abbiamo</a:t>
            </a:r>
            <a:endParaRPr lang="fr-FR" dirty="0" smtClean="0"/>
          </a:p>
          <a:p>
            <a:pPr algn="just"/>
            <a:r>
              <a:rPr lang="fr-FR"/>
              <a:t> </a:t>
            </a:r>
            <a:r>
              <a:rPr lang="fr-FR" smtClean="0"/>
              <a:t>                                      </a:t>
            </a:r>
            <a:r>
              <a:rPr lang="fr-FR" dirty="0" smtClean="0"/>
              <a:t>BP(Y(-), i(+))=0</a:t>
            </a:r>
          </a:p>
          <a:p>
            <a:pPr algn="just"/>
            <a:endParaRPr lang="fr-FR" dirty="0" smtClean="0"/>
          </a:p>
          <a:p>
            <a:pPr algn="just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D0152-4BBF-461D-BD62-2DF9B514CD51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53890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pPr algn="just"/>
                <a:r>
                  <a:rPr lang="fr-FR" dirty="0" smtClean="0"/>
                  <a:t>La </a:t>
                </a:r>
                <a:r>
                  <a:rPr lang="fr-FR" dirty="0" err="1"/>
                  <a:t>curva</a:t>
                </a:r>
                <a:r>
                  <a:rPr lang="fr-FR" dirty="0"/>
                  <a:t> IS </a:t>
                </a:r>
                <a:r>
                  <a:rPr lang="fr-FR" dirty="0" err="1"/>
                  <a:t>denota</a:t>
                </a:r>
                <a:r>
                  <a:rPr lang="fr-FR" dirty="0"/>
                  <a:t> l’</a:t>
                </a:r>
                <a:r>
                  <a:rPr lang="fr-FR" dirty="0" err="1"/>
                  <a:t>equilibrio</a:t>
                </a:r>
                <a:r>
                  <a:rPr lang="fr-FR" dirty="0"/>
                  <a:t> </a:t>
                </a:r>
                <a:r>
                  <a:rPr lang="fr-FR" dirty="0" err="1"/>
                  <a:t>sul</a:t>
                </a:r>
                <a:r>
                  <a:rPr lang="fr-FR" dirty="0"/>
                  <a:t> </a:t>
                </a:r>
                <a:r>
                  <a:rPr lang="fr-FR" dirty="0" err="1"/>
                  <a:t>mercato</a:t>
                </a:r>
                <a:r>
                  <a:rPr lang="fr-FR" dirty="0"/>
                  <a:t> dei </a:t>
                </a:r>
                <a:r>
                  <a:rPr lang="fr-FR" dirty="0" err="1"/>
                  <a:t>beni</a:t>
                </a:r>
                <a:r>
                  <a:rPr lang="fr-FR" dirty="0"/>
                  <a:t> e </a:t>
                </a:r>
                <a:r>
                  <a:rPr lang="fr-FR" dirty="0" err="1"/>
                  <a:t>servizi</a:t>
                </a:r>
                <a:endParaRPr lang="fr-FR" dirty="0"/>
              </a:p>
              <a:p>
                <a:pPr algn="just"/>
                <a:r>
                  <a:rPr lang="fr-FR" dirty="0"/>
                  <a:t>     </a:t>
                </a:r>
                <a:r>
                  <a:rPr lang="fr-FR" dirty="0" smtClean="0"/>
                  <a:t>    </a:t>
                </a:r>
                <a:r>
                  <a:rPr lang="fr-FR" dirty="0"/>
                  <a:t>Y=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fr-FR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fr-FR" i="1">
                        <a:latin typeface="Cambria Math"/>
                      </a:rPr>
                      <m:t>+</m:t>
                    </m:r>
                    <m:r>
                      <a:rPr lang="fr-FR" i="1">
                        <a:latin typeface="Cambria Math"/>
                      </a:rPr>
                      <m:t>𝑐</m:t>
                    </m:r>
                    <m:d>
                      <m:dPr>
                        <m:ctrlPr>
                          <a:rPr lang="fr-FR" i="1">
                            <a:latin typeface="Cambria Math"/>
                          </a:rPr>
                        </m:ctrlPr>
                      </m:dPr>
                      <m:e>
                        <m:r>
                          <a:rPr lang="fr-FR" i="1">
                            <a:latin typeface="Cambria Math"/>
                          </a:rPr>
                          <m:t>𝑌</m:t>
                        </m:r>
                        <m:r>
                          <a:rPr lang="fr-FR" i="1">
                            <a:latin typeface="Cambria Math"/>
                          </a:rPr>
                          <m:t>−</m:t>
                        </m:r>
                        <m:r>
                          <a:rPr lang="fr-FR" i="1">
                            <a:latin typeface="Cambria Math"/>
                          </a:rPr>
                          <m:t>𝑇</m:t>
                        </m:r>
                      </m:e>
                    </m:d>
                  </m:oMath>
                </a14:m>
                <a:r>
                  <a:rPr lang="fr-FR" dirty="0"/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fr-FR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fr-FR" dirty="0"/>
                  <a:t>-ai+G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/>
                          </a:rPr>
                          <m:t>+(</m:t>
                        </m:r>
                        <m:r>
                          <a:rPr lang="fr-FR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fr-FR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fr-FR" dirty="0"/>
                  <a:t>+aR-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/>
                          </a:rPr>
                          <m:t>𝑅</m:t>
                        </m:r>
                        <m:r>
                          <a:rPr lang="fr-FR" b="0" i="1" smtClean="0">
                            <a:latin typeface="Cambria Math"/>
                          </a:rPr>
                          <m:t>(</m:t>
                        </m:r>
                        <m:r>
                          <a:rPr lang="fr-FR" i="1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fr-FR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fr-FR" b="0" i="0" smtClean="0">
                        <a:latin typeface="Cambria Math"/>
                      </a:rPr>
                      <m:t>+</m:t>
                    </m:r>
                  </m:oMath>
                </a14:m>
                <a:r>
                  <a:rPr lang="fr-FR" dirty="0" smtClean="0"/>
                  <a:t>mY-bR)</a:t>
                </a:r>
                <a:endParaRPr lang="fr-FR" dirty="0"/>
              </a:p>
              <a:p>
                <a:pPr algn="just"/>
                <a:r>
                  <a:rPr lang="fr-FR" dirty="0" err="1"/>
                  <a:t>Nel</a:t>
                </a:r>
                <a:r>
                  <a:rPr lang="fr-FR" dirty="0"/>
                  <a:t> piano (</a:t>
                </a:r>
                <a:r>
                  <a:rPr lang="fr-FR" dirty="0" err="1"/>
                  <a:t>Y,i</a:t>
                </a:r>
                <a:r>
                  <a:rPr lang="fr-FR" dirty="0"/>
                  <a:t>) la </a:t>
                </a:r>
                <a:r>
                  <a:rPr lang="fr-FR" dirty="0" err="1"/>
                  <a:t>curva</a:t>
                </a:r>
                <a:r>
                  <a:rPr lang="fr-FR" dirty="0"/>
                  <a:t> IS è </a:t>
                </a:r>
                <a:r>
                  <a:rPr lang="fr-FR" dirty="0" err="1"/>
                  <a:t>inclinata</a:t>
                </a:r>
                <a:r>
                  <a:rPr lang="fr-FR" dirty="0"/>
                  <a:t> </a:t>
                </a:r>
                <a:r>
                  <a:rPr lang="fr-FR" dirty="0" err="1"/>
                  <a:t>negativamente</a:t>
                </a:r>
                <a:endParaRPr lang="fr-FR" dirty="0"/>
              </a:p>
              <a:p>
                <a:pPr algn="just"/>
                <a:r>
                  <a:rPr lang="fr-FR" dirty="0"/>
                  <a:t>La </a:t>
                </a:r>
                <a:r>
                  <a:rPr lang="fr-FR" dirty="0" err="1"/>
                  <a:t>curva</a:t>
                </a:r>
                <a:r>
                  <a:rPr lang="fr-FR" dirty="0"/>
                  <a:t> LM </a:t>
                </a:r>
                <a:r>
                  <a:rPr lang="fr-FR" dirty="0" err="1"/>
                  <a:t>denota</a:t>
                </a:r>
                <a:r>
                  <a:rPr lang="fr-FR" dirty="0"/>
                  <a:t> l’</a:t>
                </a:r>
                <a:r>
                  <a:rPr lang="fr-FR" dirty="0" err="1"/>
                  <a:t>equilibrio</a:t>
                </a:r>
                <a:r>
                  <a:rPr lang="fr-FR" dirty="0"/>
                  <a:t> </a:t>
                </a:r>
                <a:r>
                  <a:rPr lang="fr-FR" dirty="0" err="1"/>
                  <a:t>sul</a:t>
                </a:r>
                <a:r>
                  <a:rPr lang="fr-FR" dirty="0"/>
                  <a:t> </a:t>
                </a:r>
                <a:r>
                  <a:rPr lang="fr-FR" dirty="0" err="1"/>
                  <a:t>mercato</a:t>
                </a:r>
                <a:r>
                  <a:rPr lang="fr-FR" dirty="0"/>
                  <a:t> </a:t>
                </a:r>
                <a:r>
                  <a:rPr lang="fr-FR" dirty="0" err="1"/>
                  <a:t>della</a:t>
                </a:r>
                <a:r>
                  <a:rPr lang="fr-FR" dirty="0"/>
                  <a:t> </a:t>
                </a:r>
                <a:r>
                  <a:rPr lang="fr-FR" dirty="0" err="1"/>
                  <a:t>moneta</a:t>
                </a:r>
                <a:endParaRPr lang="fr-FR" dirty="0"/>
              </a:p>
              <a:p>
                <a:pPr algn="just"/>
                <a:r>
                  <a:rPr lang="fr-FR" dirty="0" smtClean="0"/>
                  <a:t>                             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i="1">
                            <a:latin typeface="Cambria Math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fr-FR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fr-FR" i="1">
                                <a:latin typeface="Cambria Math"/>
                              </a:rPr>
                              <m:t>𝑀</m:t>
                            </m:r>
                          </m:e>
                        </m:acc>
                      </m:num>
                      <m:den>
                        <m:r>
                          <a:rPr lang="fr-FR" i="1">
                            <a:latin typeface="Cambria Math"/>
                          </a:rPr>
                          <m:t>𝑝</m:t>
                        </m:r>
                      </m:den>
                    </m:f>
                  </m:oMath>
                </a14:m>
                <a:r>
                  <a:rPr lang="fr-FR" dirty="0"/>
                  <a:t>=bY-di</a:t>
                </a:r>
              </a:p>
              <a:p>
                <a:pPr algn="just"/>
                <a:r>
                  <a:rPr lang="fr-FR" dirty="0" err="1"/>
                  <a:t>Nel</a:t>
                </a:r>
                <a:r>
                  <a:rPr lang="fr-FR" dirty="0"/>
                  <a:t> piano (</a:t>
                </a:r>
                <a:r>
                  <a:rPr lang="fr-FR" dirty="0" err="1"/>
                  <a:t>Y,i</a:t>
                </a:r>
                <a:r>
                  <a:rPr lang="fr-FR" dirty="0"/>
                  <a:t>) la </a:t>
                </a:r>
                <a:r>
                  <a:rPr lang="fr-FR" dirty="0" err="1"/>
                  <a:t>curva</a:t>
                </a:r>
                <a:r>
                  <a:rPr lang="fr-FR" dirty="0"/>
                  <a:t> LM è </a:t>
                </a:r>
                <a:r>
                  <a:rPr lang="fr-FR" dirty="0" err="1"/>
                  <a:t>inclinata</a:t>
                </a:r>
                <a:r>
                  <a:rPr lang="fr-FR" dirty="0"/>
                  <a:t> </a:t>
                </a:r>
                <a:r>
                  <a:rPr lang="fr-FR" dirty="0" err="1"/>
                  <a:t>negativamente</a:t>
                </a:r>
                <a:endParaRPr lang="fr-FR" dirty="0"/>
              </a:p>
              <a:p>
                <a:pPr algn="just"/>
                <a:r>
                  <a:rPr lang="fr-FR" dirty="0" err="1"/>
                  <a:t>Nella</a:t>
                </a:r>
                <a:r>
                  <a:rPr lang="fr-FR" dirty="0"/>
                  <a:t> figura </a:t>
                </a:r>
                <a:r>
                  <a:rPr lang="fr-FR" dirty="0" err="1"/>
                  <a:t>seguente</a:t>
                </a:r>
                <a:r>
                  <a:rPr lang="fr-FR" dirty="0"/>
                  <a:t> il </a:t>
                </a:r>
                <a:r>
                  <a:rPr lang="fr-FR" dirty="0" err="1"/>
                  <a:t>punto</a:t>
                </a:r>
                <a:r>
                  <a:rPr lang="fr-FR" dirty="0"/>
                  <a:t> E </a:t>
                </a:r>
                <a:r>
                  <a:rPr lang="fr-FR" dirty="0" err="1"/>
                  <a:t>corrisponde</a:t>
                </a:r>
                <a:r>
                  <a:rPr lang="fr-FR" dirty="0"/>
                  <a:t> </a:t>
                </a:r>
                <a:r>
                  <a:rPr lang="fr-FR" dirty="0" err="1"/>
                  <a:t>all’intersecazione</a:t>
                </a:r>
                <a:r>
                  <a:rPr lang="fr-FR" dirty="0"/>
                  <a:t> </a:t>
                </a:r>
                <a:r>
                  <a:rPr lang="fr-FR" dirty="0" err="1"/>
                  <a:t>simultanea</a:t>
                </a:r>
                <a:r>
                  <a:rPr lang="fr-FR" dirty="0"/>
                  <a:t> di IS, LM e BP. Ma Y* </a:t>
                </a:r>
                <a:r>
                  <a:rPr lang="fr-FR" dirty="0" err="1"/>
                  <a:t>puó</a:t>
                </a:r>
                <a:r>
                  <a:rPr lang="fr-FR" dirty="0"/>
                  <a:t> </a:t>
                </a:r>
                <a:r>
                  <a:rPr lang="fr-FR" dirty="0" err="1"/>
                  <a:t>essere</a:t>
                </a:r>
                <a:r>
                  <a:rPr lang="fr-FR" dirty="0"/>
                  <a:t> </a:t>
                </a:r>
                <a:r>
                  <a:rPr lang="fr-FR" dirty="0" err="1"/>
                  <a:t>inferiore</a:t>
                </a:r>
                <a:r>
                  <a:rPr lang="fr-FR" dirty="0"/>
                  <a:t> al </a:t>
                </a:r>
                <a:r>
                  <a:rPr lang="fr-FR" dirty="0" err="1"/>
                  <a:t>reddito</a:t>
                </a:r>
                <a:r>
                  <a:rPr lang="fr-FR" dirty="0"/>
                  <a:t> di </a:t>
                </a:r>
                <a:r>
                  <a:rPr lang="fr-FR" dirty="0" err="1"/>
                  <a:t>pieno</a:t>
                </a:r>
                <a:r>
                  <a:rPr lang="fr-FR" dirty="0"/>
                  <a:t> </a:t>
                </a:r>
                <a:r>
                  <a:rPr lang="fr-FR" dirty="0" err="1"/>
                  <a:t>impiego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fr-FR" i="1">
                            <a:latin typeface="Cambria Math"/>
                          </a:rPr>
                          <m:t>𝑝</m:t>
                        </m:r>
                      </m:sub>
                    </m:sSub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37" t="-2426" r="-118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D0152-4BBF-461D-BD62-2DF9B514CD51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47728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5192" y="1473259"/>
            <a:ext cx="8229600" cy="4525963"/>
          </a:xfrm>
        </p:spPr>
        <p:txBody>
          <a:bodyPr/>
          <a:lstStyle/>
          <a:p>
            <a:endParaRPr lang="fr-FR" dirty="0" smtClean="0"/>
          </a:p>
          <a:p>
            <a:endParaRPr lang="fr-FR" dirty="0"/>
          </a:p>
        </p:txBody>
      </p:sp>
      <p:cxnSp>
        <p:nvCxnSpPr>
          <p:cNvPr id="5" name="Connecteur droit avec flèche 4"/>
          <p:cNvCxnSpPr/>
          <p:nvPr/>
        </p:nvCxnSpPr>
        <p:spPr>
          <a:xfrm flipV="1">
            <a:off x="1331640" y="5373216"/>
            <a:ext cx="6624736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 flipV="1">
            <a:off x="1331640" y="1844824"/>
            <a:ext cx="0" cy="35643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flipV="1">
            <a:off x="2339752" y="1844824"/>
            <a:ext cx="4536504" cy="28803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 flipV="1">
            <a:off x="2195736" y="2132856"/>
            <a:ext cx="4968552" cy="22322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>
            <a:off x="3131840" y="1700808"/>
            <a:ext cx="3312368" cy="34563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7884368" y="5445224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Y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1043608" y="1988840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i</a:t>
            </a:r>
            <a:endParaRPr lang="fr-FR" dirty="0"/>
          </a:p>
        </p:txBody>
      </p:sp>
      <p:sp>
        <p:nvSpPr>
          <p:cNvPr id="16" name="ZoneTexte 15"/>
          <p:cNvSpPr txBox="1"/>
          <p:nvPr/>
        </p:nvSpPr>
        <p:spPr>
          <a:xfrm>
            <a:off x="6444208" y="1700808"/>
            <a:ext cx="572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BP</a:t>
            </a:r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7164288" y="1988840"/>
            <a:ext cx="623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LM</a:t>
            </a:r>
            <a:endParaRPr lang="fr-FR" dirty="0"/>
          </a:p>
        </p:txBody>
      </p:sp>
      <p:sp>
        <p:nvSpPr>
          <p:cNvPr id="18" name="ZoneTexte 17"/>
          <p:cNvSpPr txBox="1"/>
          <p:nvPr/>
        </p:nvSpPr>
        <p:spPr>
          <a:xfrm>
            <a:off x="6444208" y="486916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IS</a:t>
            </a:r>
            <a:endParaRPr lang="fr-FR" dirty="0"/>
          </a:p>
        </p:txBody>
      </p:sp>
      <p:sp>
        <p:nvSpPr>
          <p:cNvPr id="19" name="ZoneTexte 18"/>
          <p:cNvSpPr txBox="1"/>
          <p:nvPr/>
        </p:nvSpPr>
        <p:spPr>
          <a:xfrm>
            <a:off x="4499992" y="3037602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</a:t>
            </a:r>
            <a:endParaRPr lang="fr-FR" dirty="0"/>
          </a:p>
        </p:txBody>
      </p:sp>
      <p:cxnSp>
        <p:nvCxnSpPr>
          <p:cNvPr id="21" name="Connecteur droit 20"/>
          <p:cNvCxnSpPr/>
          <p:nvPr/>
        </p:nvCxnSpPr>
        <p:spPr>
          <a:xfrm>
            <a:off x="4644008" y="3429000"/>
            <a:ext cx="36004" cy="648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>
            <a:off x="4680012" y="4365104"/>
            <a:ext cx="0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>
            <a:off x="4680012" y="5157192"/>
            <a:ext cx="0" cy="2520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/>
          <p:nvPr/>
        </p:nvCxnSpPr>
        <p:spPr>
          <a:xfrm flipH="1">
            <a:off x="3923928" y="3248980"/>
            <a:ext cx="4320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/>
          <p:nvPr/>
        </p:nvCxnSpPr>
        <p:spPr>
          <a:xfrm flipH="1">
            <a:off x="2915816" y="3284984"/>
            <a:ext cx="6480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/>
        </p:nvCxnSpPr>
        <p:spPr>
          <a:xfrm flipH="1">
            <a:off x="1907704" y="3248980"/>
            <a:ext cx="6480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/>
          <p:cNvCxnSpPr/>
          <p:nvPr/>
        </p:nvCxnSpPr>
        <p:spPr>
          <a:xfrm flipH="1">
            <a:off x="1331640" y="3284984"/>
            <a:ext cx="360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ZoneTexte 33"/>
          <p:cNvSpPr txBox="1"/>
          <p:nvPr/>
        </p:nvSpPr>
        <p:spPr>
          <a:xfrm>
            <a:off x="4499992" y="5461287"/>
            <a:ext cx="1122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Y*</a:t>
            </a:r>
            <a:endParaRPr lang="fr-FR" dirty="0"/>
          </a:p>
        </p:txBody>
      </p:sp>
      <p:sp>
        <p:nvSpPr>
          <p:cNvPr id="35" name="ZoneTexte 34"/>
          <p:cNvSpPr txBox="1"/>
          <p:nvPr/>
        </p:nvSpPr>
        <p:spPr>
          <a:xfrm>
            <a:off x="1043608" y="3037602"/>
            <a:ext cx="352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i*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ZoneTexte 3"/>
              <p:cNvSpPr txBox="1"/>
              <p:nvPr/>
            </p:nvSpPr>
            <p:spPr>
              <a:xfrm>
                <a:off x="5622032" y="5373216"/>
                <a:ext cx="822176" cy="3907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/>
                            </a:rPr>
                            <m:t>𝑌</m:t>
                          </m:r>
                        </m:e>
                        <m:sub>
                          <m:r>
                            <a:rPr lang="fr-FR" b="0" i="1" smtClean="0">
                              <a:latin typeface="Cambria Math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4" name="ZoneText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2032" y="5373216"/>
                <a:ext cx="822176" cy="390748"/>
              </a:xfrm>
              <a:prstGeom prst="rect">
                <a:avLst/>
              </a:prstGeom>
              <a:blipFill rotWithShape="1">
                <a:blip r:embed="rId2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D0152-4BBF-461D-BD62-2DF9B514CD51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45483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fr-FR" b="1" dirty="0" err="1" smtClean="0"/>
              <a:t>Meccanismo</a:t>
            </a:r>
            <a:r>
              <a:rPr lang="fr-FR" b="1" dirty="0" smtClean="0"/>
              <a:t> di </a:t>
            </a:r>
            <a:r>
              <a:rPr lang="fr-FR" b="1" dirty="0" err="1" smtClean="0"/>
              <a:t>aggiustamento</a:t>
            </a:r>
            <a:r>
              <a:rPr lang="fr-FR" b="1" dirty="0" smtClean="0"/>
              <a:t> verso l’</a:t>
            </a:r>
            <a:r>
              <a:rPr lang="fr-FR" b="1" dirty="0" err="1" smtClean="0"/>
              <a:t>équilibrio</a:t>
            </a:r>
            <a:r>
              <a:rPr lang="fr-FR" b="1" dirty="0" smtClean="0"/>
              <a:t> </a:t>
            </a:r>
            <a:r>
              <a:rPr lang="fr-FR" b="1" dirty="0" err="1" smtClean="0"/>
              <a:t>esterno</a:t>
            </a:r>
            <a:r>
              <a:rPr lang="fr-FR" b="1" dirty="0" smtClean="0"/>
              <a:t> con </a:t>
            </a:r>
            <a:r>
              <a:rPr lang="fr-FR" b="1" dirty="0" err="1" smtClean="0"/>
              <a:t>sottoccupazione</a:t>
            </a:r>
            <a:endParaRPr lang="fr-FR" b="1" dirty="0" smtClean="0"/>
          </a:p>
          <a:p>
            <a:pPr algn="just"/>
            <a:r>
              <a:rPr lang="fr-FR" dirty="0" err="1" smtClean="0"/>
              <a:t>Nel</a:t>
            </a:r>
            <a:r>
              <a:rPr lang="fr-FR" dirty="0" smtClean="0"/>
              <a:t> </a:t>
            </a:r>
            <a:r>
              <a:rPr lang="fr-FR" dirty="0" err="1" smtClean="0"/>
              <a:t>punto</a:t>
            </a:r>
            <a:r>
              <a:rPr lang="fr-FR" dirty="0" smtClean="0"/>
              <a:t> E </a:t>
            </a:r>
            <a:r>
              <a:rPr lang="fr-FR" dirty="0" err="1" smtClean="0"/>
              <a:t>della</a:t>
            </a:r>
            <a:r>
              <a:rPr lang="fr-FR" dirty="0" smtClean="0"/>
              <a:t> figura </a:t>
            </a:r>
            <a:r>
              <a:rPr lang="fr-FR" dirty="0" err="1" smtClean="0"/>
              <a:t>seguente</a:t>
            </a:r>
            <a:r>
              <a:rPr lang="fr-FR" dirty="0" smtClean="0"/>
              <a:t> </a:t>
            </a:r>
            <a:r>
              <a:rPr lang="fr-FR" dirty="0" err="1" smtClean="0"/>
              <a:t>abbiamo</a:t>
            </a:r>
            <a:r>
              <a:rPr lang="fr-FR" dirty="0" smtClean="0"/>
              <a:t> un </a:t>
            </a:r>
            <a:r>
              <a:rPr lang="fr-FR" dirty="0" err="1" smtClean="0"/>
              <a:t>tasso</a:t>
            </a:r>
            <a:r>
              <a:rPr lang="fr-FR" dirty="0" smtClean="0"/>
              <a:t> d’</a:t>
            </a:r>
            <a:r>
              <a:rPr lang="fr-FR" dirty="0" err="1" smtClean="0"/>
              <a:t>interesse</a:t>
            </a:r>
            <a:r>
              <a:rPr lang="fr-FR" dirty="0" smtClean="0"/>
              <a:t> i* </a:t>
            </a:r>
            <a:r>
              <a:rPr lang="fr-FR" dirty="0" err="1" smtClean="0"/>
              <a:t>troppo</a:t>
            </a:r>
            <a:r>
              <a:rPr lang="fr-FR" dirty="0" smtClean="0"/>
              <a:t> </a:t>
            </a:r>
            <a:r>
              <a:rPr lang="fr-FR" dirty="0" err="1" smtClean="0"/>
              <a:t>basso</a:t>
            </a:r>
            <a:r>
              <a:rPr lang="fr-FR" dirty="0" smtClean="0"/>
              <a:t> </a:t>
            </a:r>
            <a:r>
              <a:rPr lang="fr-FR" dirty="0" err="1" smtClean="0"/>
              <a:t>affinché</a:t>
            </a:r>
            <a:r>
              <a:rPr lang="fr-FR" dirty="0" smtClean="0"/>
              <a:t> il </a:t>
            </a:r>
            <a:r>
              <a:rPr lang="fr-FR" dirty="0" err="1" smtClean="0"/>
              <a:t>saldo</a:t>
            </a:r>
            <a:r>
              <a:rPr lang="fr-FR" dirty="0" smtClean="0"/>
              <a:t> di BP </a:t>
            </a:r>
            <a:r>
              <a:rPr lang="fr-FR" dirty="0" err="1" smtClean="0"/>
              <a:t>sia</a:t>
            </a:r>
            <a:r>
              <a:rPr lang="fr-FR" dirty="0" smtClean="0"/>
              <a:t> </a:t>
            </a:r>
            <a:r>
              <a:rPr lang="fr-FR" dirty="0" err="1" smtClean="0"/>
              <a:t>nullo</a:t>
            </a:r>
            <a:r>
              <a:rPr lang="fr-FR" dirty="0" smtClean="0"/>
              <a:t>. Vi è </a:t>
            </a:r>
            <a:r>
              <a:rPr lang="fr-FR" dirty="0" err="1" smtClean="0"/>
              <a:t>allora</a:t>
            </a:r>
            <a:r>
              <a:rPr lang="fr-FR" dirty="0" smtClean="0"/>
              <a:t> un </a:t>
            </a:r>
            <a:r>
              <a:rPr lang="fr-FR" dirty="0" err="1" smtClean="0"/>
              <a:t>disavanzo</a:t>
            </a:r>
            <a:r>
              <a:rPr lang="fr-FR" dirty="0" smtClean="0"/>
              <a:t> </a:t>
            </a:r>
            <a:r>
              <a:rPr lang="fr-FR" dirty="0" err="1" smtClean="0"/>
              <a:t>della</a:t>
            </a:r>
            <a:r>
              <a:rPr lang="fr-FR" dirty="0" smtClean="0"/>
              <a:t> BP (&lt;0). </a:t>
            </a:r>
            <a:r>
              <a:rPr lang="fr-FR" dirty="0" err="1" smtClean="0"/>
              <a:t>Questo</a:t>
            </a:r>
            <a:r>
              <a:rPr lang="fr-FR" dirty="0" smtClean="0"/>
              <a:t> </a:t>
            </a:r>
            <a:r>
              <a:rPr lang="fr-FR" dirty="0" err="1" smtClean="0"/>
              <a:t>implica</a:t>
            </a:r>
            <a:r>
              <a:rPr lang="fr-FR" dirty="0" smtClean="0"/>
              <a:t> </a:t>
            </a:r>
            <a:r>
              <a:rPr lang="fr-FR" dirty="0" err="1" smtClean="0"/>
              <a:t>una</a:t>
            </a:r>
            <a:r>
              <a:rPr lang="fr-FR" dirty="0" smtClean="0"/>
              <a:t> </a:t>
            </a:r>
            <a:r>
              <a:rPr lang="fr-FR" dirty="0" err="1" smtClean="0"/>
              <a:t>riduzione</a:t>
            </a:r>
            <a:r>
              <a:rPr lang="fr-FR" dirty="0" smtClean="0"/>
              <a:t> delle </a:t>
            </a:r>
            <a:r>
              <a:rPr lang="fr-FR" dirty="0" err="1" smtClean="0"/>
              <a:t>riserve</a:t>
            </a:r>
            <a:r>
              <a:rPr lang="fr-FR" dirty="0" smtClean="0"/>
              <a:t> e </a:t>
            </a:r>
            <a:r>
              <a:rPr lang="fr-FR" dirty="0" err="1" smtClean="0"/>
              <a:t>quindi</a:t>
            </a:r>
            <a:r>
              <a:rPr lang="fr-FR" dirty="0" smtClean="0"/>
              <a:t> </a:t>
            </a:r>
            <a:r>
              <a:rPr lang="fr-FR" dirty="0" err="1" smtClean="0"/>
              <a:t>dell’offerta</a:t>
            </a:r>
            <a:r>
              <a:rPr lang="fr-FR" dirty="0" smtClean="0"/>
              <a:t> di </a:t>
            </a:r>
            <a:r>
              <a:rPr lang="fr-FR" dirty="0" err="1" smtClean="0"/>
              <a:t>moneta</a:t>
            </a:r>
            <a:r>
              <a:rPr lang="fr-FR" dirty="0" smtClean="0"/>
              <a:t>. La </a:t>
            </a:r>
            <a:r>
              <a:rPr lang="fr-FR" dirty="0" err="1" smtClean="0"/>
              <a:t>curva</a:t>
            </a:r>
            <a:r>
              <a:rPr lang="fr-FR" dirty="0" smtClean="0"/>
              <a:t> LM si </a:t>
            </a:r>
            <a:r>
              <a:rPr lang="fr-FR" dirty="0" err="1" smtClean="0"/>
              <a:t>sposta</a:t>
            </a:r>
            <a:r>
              <a:rPr lang="fr-FR" dirty="0" smtClean="0"/>
              <a:t> </a:t>
            </a:r>
            <a:r>
              <a:rPr lang="fr-FR" dirty="0" err="1" smtClean="0"/>
              <a:t>allora</a:t>
            </a:r>
            <a:r>
              <a:rPr lang="fr-FR" dirty="0" smtClean="0"/>
              <a:t> in alto in LM’ </a:t>
            </a:r>
            <a:r>
              <a:rPr lang="fr-FR" dirty="0" err="1" smtClean="0"/>
              <a:t>fino</a:t>
            </a:r>
            <a:r>
              <a:rPr lang="fr-FR" dirty="0" smtClean="0"/>
              <a:t> a </a:t>
            </a:r>
            <a:r>
              <a:rPr lang="fr-FR" dirty="0" err="1" smtClean="0"/>
              <a:t>che</a:t>
            </a:r>
            <a:r>
              <a:rPr lang="fr-FR" dirty="0" smtClean="0"/>
              <a:t> l’</a:t>
            </a:r>
            <a:r>
              <a:rPr lang="fr-FR" dirty="0" err="1" smtClean="0"/>
              <a:t>equilibrio</a:t>
            </a:r>
            <a:r>
              <a:rPr lang="fr-FR" dirty="0" smtClean="0"/>
              <a:t> </a:t>
            </a:r>
            <a:r>
              <a:rPr lang="fr-FR" dirty="0" err="1" smtClean="0"/>
              <a:t>interno</a:t>
            </a:r>
            <a:r>
              <a:rPr lang="fr-FR" dirty="0" smtClean="0"/>
              <a:t> E’ è </a:t>
            </a:r>
            <a:r>
              <a:rPr lang="fr-FR" dirty="0" err="1" smtClean="0"/>
              <a:t>raggiunto</a:t>
            </a:r>
            <a:r>
              <a:rPr lang="fr-FR" dirty="0" smtClean="0"/>
              <a:t>. Si </a:t>
            </a:r>
            <a:r>
              <a:rPr lang="fr-FR" dirty="0" err="1" smtClean="0"/>
              <a:t>noti</a:t>
            </a:r>
            <a:r>
              <a:rPr lang="fr-FR" dirty="0" smtClean="0"/>
              <a:t> </a:t>
            </a:r>
            <a:r>
              <a:rPr lang="fr-FR" dirty="0" err="1" smtClean="0"/>
              <a:t>che</a:t>
            </a:r>
            <a:r>
              <a:rPr lang="fr-FR" dirty="0" smtClean="0"/>
              <a:t> il </a:t>
            </a:r>
            <a:r>
              <a:rPr lang="fr-FR" dirty="0" err="1" smtClean="0"/>
              <a:t>nuovo</a:t>
            </a:r>
            <a:r>
              <a:rPr lang="fr-FR" dirty="0" smtClean="0"/>
              <a:t> </a:t>
            </a:r>
            <a:r>
              <a:rPr lang="fr-FR" dirty="0" err="1" smtClean="0"/>
              <a:t>reddito</a:t>
            </a:r>
            <a:r>
              <a:rPr lang="fr-FR" dirty="0" smtClean="0"/>
              <a:t> d’</a:t>
            </a:r>
            <a:r>
              <a:rPr lang="fr-FR" dirty="0" err="1" smtClean="0"/>
              <a:t>equilibrio</a:t>
            </a:r>
            <a:r>
              <a:rPr lang="fr-FR" dirty="0" smtClean="0"/>
              <a:t> Y** è minore di </a:t>
            </a:r>
            <a:r>
              <a:rPr lang="fr-FR" dirty="0" err="1" smtClean="0"/>
              <a:t>quello</a:t>
            </a:r>
            <a:r>
              <a:rPr lang="fr-FR" dirty="0" smtClean="0"/>
              <a:t> </a:t>
            </a:r>
            <a:r>
              <a:rPr lang="fr-FR" dirty="0" err="1" smtClean="0"/>
              <a:t>iniziale</a:t>
            </a:r>
            <a:r>
              <a:rPr lang="fr-FR" dirty="0" smtClean="0"/>
              <a:t> Y*  e il </a:t>
            </a:r>
            <a:r>
              <a:rPr lang="fr-FR" dirty="0" err="1" smtClean="0"/>
              <a:t>nuovo</a:t>
            </a:r>
            <a:r>
              <a:rPr lang="fr-FR" dirty="0" smtClean="0"/>
              <a:t> </a:t>
            </a:r>
            <a:r>
              <a:rPr lang="fr-FR" dirty="0" err="1" smtClean="0"/>
              <a:t>tasso</a:t>
            </a:r>
            <a:r>
              <a:rPr lang="fr-FR" dirty="0" smtClean="0"/>
              <a:t> d’</a:t>
            </a:r>
            <a:r>
              <a:rPr lang="fr-FR" dirty="0" err="1" smtClean="0"/>
              <a:t>interesse</a:t>
            </a:r>
            <a:r>
              <a:rPr lang="fr-FR" dirty="0" smtClean="0"/>
              <a:t> i** è </a:t>
            </a:r>
            <a:r>
              <a:rPr lang="fr-FR" dirty="0" err="1" smtClean="0"/>
              <a:t>maggiore</a:t>
            </a:r>
            <a:r>
              <a:rPr lang="fr-FR" dirty="0" smtClean="0"/>
              <a:t> di </a:t>
            </a:r>
            <a:r>
              <a:rPr lang="fr-FR" dirty="0" err="1" smtClean="0"/>
              <a:t>quello</a:t>
            </a:r>
            <a:r>
              <a:rPr lang="fr-FR" dirty="0" smtClean="0"/>
              <a:t> </a:t>
            </a:r>
            <a:r>
              <a:rPr lang="fr-FR" dirty="0" err="1" smtClean="0"/>
              <a:t>iniziale</a:t>
            </a:r>
            <a:r>
              <a:rPr lang="fr-FR" dirty="0" smtClean="0"/>
              <a:t> i*</a:t>
            </a:r>
          </a:p>
          <a:p>
            <a:pPr algn="just"/>
            <a:r>
              <a:rPr lang="fr-FR" dirty="0" smtClean="0"/>
              <a:t>In </a:t>
            </a:r>
            <a:r>
              <a:rPr lang="fr-FR" dirty="0" err="1" smtClean="0"/>
              <a:t>questo</a:t>
            </a:r>
            <a:r>
              <a:rPr lang="fr-FR" dirty="0" smtClean="0"/>
              <a:t> </a:t>
            </a:r>
            <a:r>
              <a:rPr lang="fr-FR" dirty="0" err="1" smtClean="0"/>
              <a:t>caso</a:t>
            </a:r>
            <a:r>
              <a:rPr lang="fr-FR" dirty="0" smtClean="0"/>
              <a:t>, le </a:t>
            </a:r>
            <a:r>
              <a:rPr lang="fr-FR" dirty="0" err="1" smtClean="0"/>
              <a:t>variabili</a:t>
            </a:r>
            <a:r>
              <a:rPr lang="fr-FR" dirty="0" smtClean="0"/>
              <a:t> di </a:t>
            </a:r>
            <a:r>
              <a:rPr lang="fr-FR" dirty="0" err="1" smtClean="0"/>
              <a:t>aggiustamento</a:t>
            </a:r>
            <a:r>
              <a:rPr lang="fr-FR" dirty="0" smtClean="0"/>
              <a:t> sono Y, i e l’</a:t>
            </a:r>
            <a:r>
              <a:rPr lang="fr-FR" dirty="0" err="1" smtClean="0"/>
              <a:t>offerta</a:t>
            </a:r>
            <a:r>
              <a:rPr lang="fr-FR" dirty="0" smtClean="0"/>
              <a:t> di </a:t>
            </a:r>
            <a:r>
              <a:rPr lang="fr-FR" dirty="0" err="1" smtClean="0"/>
              <a:t>moneta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D0152-4BBF-461D-BD62-2DF9B514CD51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83332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dirty="0" smtClean="0"/>
          </a:p>
          <a:p>
            <a:endParaRPr lang="fr-FR" dirty="0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385192" y="147325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endParaRPr lang="fr-FR" dirty="0"/>
          </a:p>
        </p:txBody>
      </p:sp>
      <p:cxnSp>
        <p:nvCxnSpPr>
          <p:cNvPr id="6" name="Connecteur droit avec flèche 5"/>
          <p:cNvCxnSpPr/>
          <p:nvPr/>
        </p:nvCxnSpPr>
        <p:spPr>
          <a:xfrm flipV="1">
            <a:off x="1331640" y="5373216"/>
            <a:ext cx="6624736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 flipV="1">
            <a:off x="1331640" y="1844824"/>
            <a:ext cx="0" cy="35643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 flipV="1">
            <a:off x="1912077" y="1597442"/>
            <a:ext cx="4536504" cy="28803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flipV="1">
            <a:off x="2195736" y="2132856"/>
            <a:ext cx="4968552" cy="22322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>
            <a:off x="3131840" y="1700808"/>
            <a:ext cx="3312368" cy="34563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7884368" y="5445224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Y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1043608" y="1988840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i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6084168" y="1597442"/>
            <a:ext cx="932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BP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7164288" y="1988840"/>
            <a:ext cx="623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LM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6444208" y="486916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IS</a:t>
            </a:r>
            <a:endParaRPr lang="fr-FR" dirty="0"/>
          </a:p>
        </p:txBody>
      </p:sp>
      <p:sp>
        <p:nvSpPr>
          <p:cNvPr id="16" name="ZoneTexte 15"/>
          <p:cNvSpPr txBox="1"/>
          <p:nvPr/>
        </p:nvSpPr>
        <p:spPr>
          <a:xfrm>
            <a:off x="4499992" y="3037602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</a:t>
            </a:r>
            <a:endParaRPr lang="fr-FR" dirty="0"/>
          </a:p>
        </p:txBody>
      </p:sp>
      <p:cxnSp>
        <p:nvCxnSpPr>
          <p:cNvPr id="17" name="Connecteur droit 16"/>
          <p:cNvCxnSpPr/>
          <p:nvPr/>
        </p:nvCxnSpPr>
        <p:spPr>
          <a:xfrm>
            <a:off x="4644008" y="3429000"/>
            <a:ext cx="36004" cy="648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>
            <a:off x="4680012" y="4365104"/>
            <a:ext cx="0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>
            <a:off x="4680012" y="5157192"/>
            <a:ext cx="0" cy="2520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 flipH="1">
            <a:off x="3923928" y="3248980"/>
            <a:ext cx="4320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 flipH="1">
            <a:off x="2915816" y="3284984"/>
            <a:ext cx="6480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 flipH="1">
            <a:off x="1907704" y="3248980"/>
            <a:ext cx="6480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 flipH="1">
            <a:off x="1331640" y="3284984"/>
            <a:ext cx="360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oneTexte 23"/>
          <p:cNvSpPr txBox="1"/>
          <p:nvPr/>
        </p:nvSpPr>
        <p:spPr>
          <a:xfrm>
            <a:off x="4499992" y="5461287"/>
            <a:ext cx="1122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Y*</a:t>
            </a:r>
            <a:endParaRPr lang="fr-FR" dirty="0"/>
          </a:p>
        </p:txBody>
      </p:sp>
      <p:sp>
        <p:nvSpPr>
          <p:cNvPr id="25" name="ZoneTexte 24"/>
          <p:cNvSpPr txBox="1"/>
          <p:nvPr/>
        </p:nvSpPr>
        <p:spPr>
          <a:xfrm>
            <a:off x="1043608" y="3037602"/>
            <a:ext cx="352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i*</a:t>
            </a:r>
            <a:endParaRPr lang="fr-FR" dirty="0"/>
          </a:p>
        </p:txBody>
      </p:sp>
      <p:cxnSp>
        <p:nvCxnSpPr>
          <p:cNvPr id="26" name="Connecteur droit 25"/>
          <p:cNvCxnSpPr/>
          <p:nvPr/>
        </p:nvCxnSpPr>
        <p:spPr>
          <a:xfrm>
            <a:off x="1691680" y="362702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/>
          <p:nvPr/>
        </p:nvCxnSpPr>
        <p:spPr>
          <a:xfrm>
            <a:off x="6448581" y="170080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/>
          <p:nvPr/>
        </p:nvCxnSpPr>
        <p:spPr>
          <a:xfrm flipV="1">
            <a:off x="2051720" y="1597442"/>
            <a:ext cx="4964826" cy="24796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ZoneTexte 28"/>
          <p:cNvSpPr txBox="1"/>
          <p:nvPr/>
        </p:nvSpPr>
        <p:spPr>
          <a:xfrm>
            <a:off x="6876256" y="1597442"/>
            <a:ext cx="677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LM’</a:t>
            </a:r>
            <a:endParaRPr lang="fr-FR" dirty="0"/>
          </a:p>
        </p:txBody>
      </p:sp>
      <p:cxnSp>
        <p:nvCxnSpPr>
          <p:cNvPr id="30" name="Connecteur droit 29"/>
          <p:cNvCxnSpPr/>
          <p:nvPr/>
        </p:nvCxnSpPr>
        <p:spPr>
          <a:xfrm>
            <a:off x="4355976" y="30376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/>
        </p:nvCxnSpPr>
        <p:spPr>
          <a:xfrm>
            <a:off x="4355976" y="2954270"/>
            <a:ext cx="0" cy="5894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/>
          <p:nvPr/>
        </p:nvCxnSpPr>
        <p:spPr>
          <a:xfrm>
            <a:off x="4355976" y="3933056"/>
            <a:ext cx="0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/>
          <p:cNvCxnSpPr/>
          <p:nvPr/>
        </p:nvCxnSpPr>
        <p:spPr>
          <a:xfrm>
            <a:off x="4355976" y="4869160"/>
            <a:ext cx="0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ZoneTexte 33"/>
          <p:cNvSpPr txBox="1"/>
          <p:nvPr/>
        </p:nvSpPr>
        <p:spPr>
          <a:xfrm>
            <a:off x="4102085" y="5445120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Y**</a:t>
            </a:r>
            <a:endParaRPr lang="fr-FR" dirty="0"/>
          </a:p>
        </p:txBody>
      </p:sp>
      <p:cxnSp>
        <p:nvCxnSpPr>
          <p:cNvPr id="35" name="Connecteur droit 34"/>
          <p:cNvCxnSpPr/>
          <p:nvPr/>
        </p:nvCxnSpPr>
        <p:spPr>
          <a:xfrm>
            <a:off x="4139952" y="2837257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/>
          <p:cNvCxnSpPr/>
          <p:nvPr/>
        </p:nvCxnSpPr>
        <p:spPr>
          <a:xfrm>
            <a:off x="4180329" y="2837257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/>
          <p:cNvCxnSpPr/>
          <p:nvPr/>
        </p:nvCxnSpPr>
        <p:spPr>
          <a:xfrm>
            <a:off x="4102085" y="2837257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/>
          <p:cNvCxnSpPr/>
          <p:nvPr/>
        </p:nvCxnSpPr>
        <p:spPr>
          <a:xfrm flipH="1">
            <a:off x="2699792" y="2999989"/>
            <a:ext cx="1008112" cy="181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/>
          <p:cNvCxnSpPr/>
          <p:nvPr/>
        </p:nvCxnSpPr>
        <p:spPr>
          <a:xfrm flipH="1">
            <a:off x="1691680" y="2999989"/>
            <a:ext cx="5400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ZoneTexte 39"/>
          <p:cNvSpPr txBox="1"/>
          <p:nvPr/>
        </p:nvSpPr>
        <p:spPr>
          <a:xfrm rot="10800000" flipV="1">
            <a:off x="899592" y="2708920"/>
            <a:ext cx="496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i**</a:t>
            </a:r>
            <a:endParaRPr lang="fr-FR" dirty="0"/>
          </a:p>
        </p:txBody>
      </p:sp>
      <p:sp>
        <p:nvSpPr>
          <p:cNvPr id="41" name="ZoneTexte 40"/>
          <p:cNvSpPr txBox="1"/>
          <p:nvPr/>
        </p:nvSpPr>
        <p:spPr>
          <a:xfrm>
            <a:off x="4141682" y="2577060"/>
            <a:ext cx="608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E’</a:t>
            </a:r>
            <a:endParaRPr lang="fr-FR" dirty="0"/>
          </a:p>
        </p:txBody>
      </p:sp>
      <p:cxnSp>
        <p:nvCxnSpPr>
          <p:cNvPr id="43" name="Connecteur droit 42"/>
          <p:cNvCxnSpPr>
            <a:endCxn id="16" idx="1"/>
          </p:cNvCxnSpPr>
          <p:nvPr/>
        </p:nvCxnSpPr>
        <p:spPr>
          <a:xfrm flipV="1">
            <a:off x="4499992" y="3222268"/>
            <a:ext cx="0" cy="267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Espace réservé du numéro de diapositive 4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D0152-4BBF-461D-BD62-2DF9B514CD51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63359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fr-FR" b="1" dirty="0" err="1" smtClean="0"/>
              <a:t>Effetti</a:t>
            </a:r>
            <a:r>
              <a:rPr lang="fr-FR" b="1" dirty="0" smtClean="0"/>
              <a:t> di </a:t>
            </a:r>
            <a:r>
              <a:rPr lang="fr-FR" b="1" dirty="0" err="1" smtClean="0"/>
              <a:t>una</a:t>
            </a:r>
            <a:r>
              <a:rPr lang="fr-FR" b="1" dirty="0" smtClean="0"/>
              <a:t> </a:t>
            </a:r>
            <a:r>
              <a:rPr lang="fr-FR" b="1" dirty="0" err="1" smtClean="0"/>
              <a:t>politica</a:t>
            </a:r>
            <a:r>
              <a:rPr lang="fr-FR" b="1" dirty="0" smtClean="0"/>
              <a:t> fiscale </a:t>
            </a:r>
            <a:r>
              <a:rPr lang="fr-FR" b="1" dirty="0" err="1" smtClean="0"/>
              <a:t>espansiva</a:t>
            </a:r>
            <a:endParaRPr lang="fr-FR" b="1" dirty="0" smtClean="0"/>
          </a:p>
          <a:p>
            <a:pPr algn="just"/>
            <a:r>
              <a:rPr lang="fr-FR" dirty="0" smtClean="0"/>
              <a:t>In </a:t>
            </a:r>
            <a:r>
              <a:rPr lang="fr-FR" dirty="0" err="1" smtClean="0"/>
              <a:t>regime</a:t>
            </a:r>
            <a:r>
              <a:rPr lang="fr-FR" dirty="0" smtClean="0"/>
              <a:t> di </a:t>
            </a:r>
            <a:r>
              <a:rPr lang="fr-FR" dirty="0" err="1" smtClean="0"/>
              <a:t>tassi</a:t>
            </a:r>
            <a:r>
              <a:rPr lang="fr-FR" dirty="0" smtClean="0"/>
              <a:t> di </a:t>
            </a:r>
            <a:r>
              <a:rPr lang="fr-FR" dirty="0" err="1" smtClean="0"/>
              <a:t>cambio</a:t>
            </a:r>
            <a:r>
              <a:rPr lang="fr-FR" dirty="0" smtClean="0"/>
              <a:t> </a:t>
            </a:r>
            <a:r>
              <a:rPr lang="fr-FR" dirty="0" err="1" smtClean="0"/>
              <a:t>fissi</a:t>
            </a:r>
            <a:r>
              <a:rPr lang="fr-FR" dirty="0" smtClean="0"/>
              <a:t> la </a:t>
            </a:r>
            <a:r>
              <a:rPr lang="fr-FR" dirty="0" err="1" smtClean="0"/>
              <a:t>Banca</a:t>
            </a:r>
            <a:r>
              <a:rPr lang="fr-FR" dirty="0" smtClean="0"/>
              <a:t> Centrale non </a:t>
            </a:r>
            <a:r>
              <a:rPr lang="fr-FR" dirty="0" err="1" smtClean="0"/>
              <a:t>controlla</a:t>
            </a:r>
            <a:r>
              <a:rPr lang="fr-FR" dirty="0" smtClean="0"/>
              <a:t> l’</a:t>
            </a:r>
            <a:r>
              <a:rPr lang="fr-FR" dirty="0" err="1" smtClean="0"/>
              <a:t>offerta</a:t>
            </a:r>
            <a:r>
              <a:rPr lang="fr-FR" dirty="0" smtClean="0"/>
              <a:t> di </a:t>
            </a:r>
            <a:r>
              <a:rPr lang="fr-FR" dirty="0" err="1" smtClean="0"/>
              <a:t>moneta</a:t>
            </a:r>
            <a:endParaRPr lang="fr-FR" dirty="0" smtClean="0"/>
          </a:p>
          <a:p>
            <a:pPr algn="just"/>
            <a:r>
              <a:rPr lang="fr-FR" dirty="0" err="1" smtClean="0"/>
              <a:t>Inoltre</a:t>
            </a:r>
            <a:r>
              <a:rPr lang="fr-FR" dirty="0" smtClean="0"/>
              <a:t> il </a:t>
            </a:r>
            <a:r>
              <a:rPr lang="fr-FR" dirty="0" err="1" smtClean="0"/>
              <a:t>tasso</a:t>
            </a:r>
            <a:r>
              <a:rPr lang="fr-FR" dirty="0" smtClean="0"/>
              <a:t> di </a:t>
            </a:r>
            <a:r>
              <a:rPr lang="fr-FR" dirty="0" err="1" smtClean="0"/>
              <a:t>cambio</a:t>
            </a:r>
            <a:r>
              <a:rPr lang="fr-FR" dirty="0" smtClean="0"/>
              <a:t> non </a:t>
            </a:r>
            <a:r>
              <a:rPr lang="fr-FR" dirty="0" err="1" smtClean="0"/>
              <a:t>puó</a:t>
            </a:r>
            <a:r>
              <a:rPr lang="fr-FR" dirty="0" smtClean="0"/>
              <a:t> per il </a:t>
            </a:r>
            <a:r>
              <a:rPr lang="fr-FR" dirty="0" err="1" smtClean="0"/>
              <a:t>momento</a:t>
            </a:r>
            <a:r>
              <a:rPr lang="fr-FR" dirty="0" smtClean="0"/>
              <a:t> </a:t>
            </a:r>
            <a:r>
              <a:rPr lang="fr-FR" dirty="0" err="1" smtClean="0"/>
              <a:t>variare</a:t>
            </a:r>
            <a:r>
              <a:rPr lang="fr-FR" dirty="0" smtClean="0"/>
              <a:t>. Resta la </a:t>
            </a:r>
            <a:r>
              <a:rPr lang="fr-FR" dirty="0" err="1" smtClean="0"/>
              <a:t>politica</a:t>
            </a:r>
            <a:r>
              <a:rPr lang="fr-FR" dirty="0" smtClean="0"/>
              <a:t> fiscale, </a:t>
            </a:r>
            <a:r>
              <a:rPr lang="fr-FR" dirty="0" err="1" smtClean="0"/>
              <a:t>ossia</a:t>
            </a:r>
            <a:r>
              <a:rPr lang="fr-FR" dirty="0" smtClean="0"/>
              <a:t> G e T</a:t>
            </a:r>
          </a:p>
          <a:p>
            <a:pPr algn="just"/>
            <a:r>
              <a:rPr lang="fr-FR" dirty="0" err="1" smtClean="0"/>
              <a:t>Supponiamo</a:t>
            </a:r>
            <a:r>
              <a:rPr lang="fr-FR" dirty="0" smtClean="0"/>
              <a:t> </a:t>
            </a:r>
            <a:r>
              <a:rPr lang="fr-FR" dirty="0" err="1" smtClean="0"/>
              <a:t>che</a:t>
            </a:r>
            <a:r>
              <a:rPr lang="fr-FR" dirty="0" smtClean="0"/>
              <a:t> G </a:t>
            </a:r>
            <a:r>
              <a:rPr lang="fr-FR" dirty="0" err="1" smtClean="0"/>
              <a:t>aumenti</a:t>
            </a:r>
            <a:r>
              <a:rPr lang="fr-FR" dirty="0" smtClean="0"/>
              <a:t> (o </a:t>
            </a:r>
            <a:r>
              <a:rPr lang="fr-FR" dirty="0" err="1" smtClean="0"/>
              <a:t>che</a:t>
            </a:r>
            <a:r>
              <a:rPr lang="fr-FR" dirty="0" smtClean="0"/>
              <a:t> T </a:t>
            </a:r>
            <a:r>
              <a:rPr lang="fr-FR" dirty="0" err="1" smtClean="0"/>
              <a:t>diminuisca</a:t>
            </a:r>
            <a:r>
              <a:rPr lang="fr-FR" dirty="0" smtClean="0"/>
              <a:t>)</a:t>
            </a:r>
          </a:p>
          <a:p>
            <a:pPr algn="just"/>
            <a:r>
              <a:rPr lang="fr-FR" dirty="0" err="1" smtClean="0"/>
              <a:t>Supponiamo</a:t>
            </a:r>
            <a:r>
              <a:rPr lang="fr-FR" dirty="0" smtClean="0"/>
              <a:t> per il </a:t>
            </a:r>
            <a:r>
              <a:rPr lang="fr-FR" dirty="0" err="1" smtClean="0"/>
              <a:t>momento</a:t>
            </a:r>
            <a:r>
              <a:rPr lang="fr-FR" dirty="0" smtClean="0"/>
              <a:t> </a:t>
            </a:r>
            <a:r>
              <a:rPr lang="fr-FR" dirty="0" err="1" smtClean="0"/>
              <a:t>che</a:t>
            </a:r>
            <a:r>
              <a:rPr lang="fr-FR" dirty="0" smtClean="0"/>
              <a:t> la </a:t>
            </a:r>
            <a:r>
              <a:rPr lang="fr-FR" dirty="0" err="1" smtClean="0"/>
              <a:t>pendenza</a:t>
            </a:r>
            <a:r>
              <a:rPr lang="fr-FR" dirty="0" smtClean="0"/>
              <a:t> di BP </a:t>
            </a:r>
            <a:r>
              <a:rPr lang="fr-FR" dirty="0" err="1" smtClean="0"/>
              <a:t>sia</a:t>
            </a:r>
            <a:r>
              <a:rPr lang="fr-FR" dirty="0" smtClean="0"/>
              <a:t> </a:t>
            </a:r>
            <a:r>
              <a:rPr lang="fr-FR" dirty="0" err="1" smtClean="0"/>
              <a:t>superiore</a:t>
            </a:r>
            <a:r>
              <a:rPr lang="fr-FR" dirty="0" smtClean="0"/>
              <a:t> a </a:t>
            </a:r>
            <a:r>
              <a:rPr lang="fr-FR" dirty="0" err="1" smtClean="0"/>
              <a:t>quella</a:t>
            </a:r>
            <a:r>
              <a:rPr lang="fr-FR" dirty="0" smtClean="0"/>
              <a:t> di LM (</a:t>
            </a:r>
            <a:r>
              <a:rPr lang="fr-FR" dirty="0" err="1" smtClean="0"/>
              <a:t>capitali</a:t>
            </a:r>
            <a:r>
              <a:rPr lang="fr-FR" dirty="0" smtClean="0"/>
              <a:t> poco </a:t>
            </a:r>
            <a:r>
              <a:rPr lang="fr-FR" dirty="0" err="1" smtClean="0"/>
              <a:t>mobili</a:t>
            </a:r>
            <a:r>
              <a:rPr lang="fr-FR" dirty="0" smtClean="0"/>
              <a:t>, </a:t>
            </a:r>
            <a:r>
              <a:rPr lang="fr-FR" dirty="0" err="1" smtClean="0"/>
              <a:t>ossia</a:t>
            </a:r>
            <a:r>
              <a:rPr lang="fr-FR" dirty="0" smtClean="0"/>
              <a:t> ci </a:t>
            </a:r>
            <a:r>
              <a:rPr lang="fr-FR" dirty="0" err="1" smtClean="0"/>
              <a:t>vuole</a:t>
            </a:r>
            <a:r>
              <a:rPr lang="fr-FR" dirty="0" smtClean="0"/>
              <a:t> un </a:t>
            </a:r>
            <a:r>
              <a:rPr lang="fr-FR" dirty="0" err="1" smtClean="0"/>
              <a:t>incremento</a:t>
            </a:r>
            <a:r>
              <a:rPr lang="fr-FR" dirty="0" smtClean="0"/>
              <a:t> importante </a:t>
            </a:r>
            <a:r>
              <a:rPr lang="fr-FR" dirty="0" err="1" smtClean="0"/>
              <a:t>del</a:t>
            </a:r>
            <a:r>
              <a:rPr lang="fr-FR" dirty="0" smtClean="0"/>
              <a:t> </a:t>
            </a:r>
            <a:r>
              <a:rPr lang="fr-FR" dirty="0" err="1" smtClean="0"/>
              <a:t>tasso</a:t>
            </a:r>
            <a:r>
              <a:rPr lang="fr-FR" dirty="0" smtClean="0"/>
              <a:t> d’</a:t>
            </a:r>
            <a:r>
              <a:rPr lang="fr-FR" dirty="0" err="1" smtClean="0"/>
              <a:t>interesse</a:t>
            </a:r>
            <a:r>
              <a:rPr lang="fr-FR" dirty="0" smtClean="0"/>
              <a:t> per </a:t>
            </a:r>
            <a:r>
              <a:rPr lang="fr-FR" dirty="0" err="1" smtClean="0"/>
              <a:t>compensare</a:t>
            </a:r>
            <a:r>
              <a:rPr lang="fr-FR" dirty="0" smtClean="0"/>
              <a:t> un </a:t>
            </a:r>
            <a:r>
              <a:rPr lang="fr-FR" dirty="0" err="1" smtClean="0"/>
              <a:t>disavanzo</a:t>
            </a:r>
            <a:r>
              <a:rPr lang="fr-FR" dirty="0" smtClean="0"/>
              <a:t> </a:t>
            </a:r>
            <a:r>
              <a:rPr lang="fr-FR" dirty="0" err="1" smtClean="0"/>
              <a:t>della</a:t>
            </a:r>
            <a:r>
              <a:rPr lang="fr-FR" dirty="0" smtClean="0"/>
              <a:t> </a:t>
            </a:r>
            <a:r>
              <a:rPr lang="fr-FR" dirty="0" err="1" smtClean="0"/>
              <a:t>bilancia</a:t>
            </a:r>
            <a:r>
              <a:rPr lang="fr-FR" dirty="0" smtClean="0"/>
              <a:t> commerciale)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D0152-4BBF-461D-BD62-2DF9B514CD51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47720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fr-FR" dirty="0" smtClean="0"/>
              <a:t>In </a:t>
            </a:r>
            <a:r>
              <a:rPr lang="fr-FR" dirty="0" err="1" smtClean="0"/>
              <a:t>seguito</a:t>
            </a:r>
            <a:r>
              <a:rPr lang="fr-FR" dirty="0" smtClean="0"/>
              <a:t> </a:t>
            </a:r>
            <a:r>
              <a:rPr lang="fr-FR" dirty="0" err="1" smtClean="0"/>
              <a:t>all’aumento</a:t>
            </a:r>
            <a:r>
              <a:rPr lang="fr-FR" dirty="0" smtClean="0"/>
              <a:t> di G, la IS si </a:t>
            </a:r>
            <a:r>
              <a:rPr lang="fr-FR" dirty="0" err="1" smtClean="0"/>
              <a:t>sposta</a:t>
            </a:r>
            <a:r>
              <a:rPr lang="fr-FR" dirty="0" smtClean="0"/>
              <a:t> a IS’ e il </a:t>
            </a:r>
            <a:r>
              <a:rPr lang="fr-FR" dirty="0" err="1" smtClean="0"/>
              <a:t>nuovo</a:t>
            </a:r>
            <a:r>
              <a:rPr lang="fr-FR" dirty="0" smtClean="0"/>
              <a:t> </a:t>
            </a:r>
            <a:r>
              <a:rPr lang="fr-FR" dirty="0" err="1" smtClean="0"/>
              <a:t>equilibrio</a:t>
            </a:r>
            <a:r>
              <a:rPr lang="fr-FR" dirty="0" smtClean="0"/>
              <a:t> </a:t>
            </a:r>
            <a:r>
              <a:rPr lang="fr-FR" dirty="0" err="1" smtClean="0"/>
              <a:t>sul</a:t>
            </a:r>
            <a:r>
              <a:rPr lang="fr-FR" dirty="0" smtClean="0"/>
              <a:t> </a:t>
            </a:r>
            <a:r>
              <a:rPr lang="fr-FR" dirty="0" err="1" smtClean="0"/>
              <a:t>mercato</a:t>
            </a:r>
            <a:r>
              <a:rPr lang="fr-FR" dirty="0" smtClean="0"/>
              <a:t> dei </a:t>
            </a:r>
            <a:r>
              <a:rPr lang="fr-FR" dirty="0" err="1" smtClean="0"/>
              <a:t>beni</a:t>
            </a:r>
            <a:r>
              <a:rPr lang="fr-FR" dirty="0" smtClean="0"/>
              <a:t> e </a:t>
            </a:r>
            <a:r>
              <a:rPr lang="fr-FR" dirty="0" err="1" smtClean="0"/>
              <a:t>della</a:t>
            </a:r>
            <a:r>
              <a:rPr lang="fr-FR" dirty="0" smtClean="0"/>
              <a:t> </a:t>
            </a:r>
            <a:r>
              <a:rPr lang="fr-FR" dirty="0" err="1" smtClean="0"/>
              <a:t>moneta</a:t>
            </a:r>
            <a:r>
              <a:rPr lang="fr-FR" dirty="0" smtClean="0"/>
              <a:t> è il </a:t>
            </a:r>
            <a:r>
              <a:rPr lang="fr-FR" dirty="0" err="1" smtClean="0"/>
              <a:t>punto</a:t>
            </a:r>
            <a:r>
              <a:rPr lang="fr-FR" dirty="0" smtClean="0"/>
              <a:t> Z</a:t>
            </a:r>
          </a:p>
          <a:p>
            <a:pPr algn="just"/>
            <a:r>
              <a:rPr lang="fr-FR" dirty="0" smtClean="0"/>
              <a:t>Ma in </a:t>
            </a:r>
            <a:r>
              <a:rPr lang="fr-FR" dirty="0" err="1" smtClean="0"/>
              <a:t>corrispondenza</a:t>
            </a:r>
            <a:r>
              <a:rPr lang="fr-FR" dirty="0" smtClean="0"/>
              <a:t> di Z vi è un </a:t>
            </a:r>
            <a:r>
              <a:rPr lang="fr-FR" dirty="0" err="1" smtClean="0"/>
              <a:t>disavanzo</a:t>
            </a:r>
            <a:r>
              <a:rPr lang="fr-FR" dirty="0" smtClean="0"/>
              <a:t> </a:t>
            </a:r>
            <a:r>
              <a:rPr lang="fr-FR" dirty="0" err="1" smtClean="0"/>
              <a:t>della</a:t>
            </a:r>
            <a:r>
              <a:rPr lang="fr-FR" dirty="0" smtClean="0"/>
              <a:t> BP</a:t>
            </a:r>
          </a:p>
          <a:p>
            <a:pPr algn="just"/>
            <a:r>
              <a:rPr lang="fr-FR" dirty="0" err="1" smtClean="0"/>
              <a:t>Allora</a:t>
            </a:r>
            <a:r>
              <a:rPr lang="fr-FR" dirty="0" smtClean="0"/>
              <a:t> l’</a:t>
            </a:r>
            <a:r>
              <a:rPr lang="fr-FR" dirty="0" err="1" smtClean="0"/>
              <a:t>offerta</a:t>
            </a:r>
            <a:r>
              <a:rPr lang="fr-FR" dirty="0" smtClean="0"/>
              <a:t> di </a:t>
            </a:r>
            <a:r>
              <a:rPr lang="fr-FR" dirty="0" err="1" smtClean="0"/>
              <a:t>moneta</a:t>
            </a:r>
            <a:r>
              <a:rPr lang="fr-FR" dirty="0" smtClean="0"/>
              <a:t> si </a:t>
            </a:r>
            <a:r>
              <a:rPr lang="fr-FR" dirty="0" err="1" smtClean="0"/>
              <a:t>riduce</a:t>
            </a:r>
            <a:r>
              <a:rPr lang="fr-FR" dirty="0" smtClean="0"/>
              <a:t> e la LM si </a:t>
            </a:r>
            <a:r>
              <a:rPr lang="fr-FR" dirty="0" err="1" smtClean="0"/>
              <a:t>sposta</a:t>
            </a:r>
            <a:r>
              <a:rPr lang="fr-FR" dirty="0" smtClean="0"/>
              <a:t> in alto in LM’</a:t>
            </a:r>
          </a:p>
          <a:p>
            <a:pPr algn="just"/>
            <a:r>
              <a:rPr lang="fr-FR" dirty="0" smtClean="0"/>
              <a:t>Il </a:t>
            </a:r>
            <a:r>
              <a:rPr lang="fr-FR" dirty="0" err="1" smtClean="0"/>
              <a:t>nuovo</a:t>
            </a:r>
            <a:r>
              <a:rPr lang="fr-FR" dirty="0" smtClean="0"/>
              <a:t> </a:t>
            </a:r>
            <a:r>
              <a:rPr lang="fr-FR" dirty="0" err="1" smtClean="0"/>
              <a:t>equilibrio</a:t>
            </a:r>
            <a:r>
              <a:rPr lang="fr-FR" dirty="0" smtClean="0"/>
              <a:t> </a:t>
            </a:r>
            <a:r>
              <a:rPr lang="fr-FR" dirty="0" err="1" smtClean="0"/>
              <a:t>sarà</a:t>
            </a:r>
            <a:r>
              <a:rPr lang="fr-FR" dirty="0" smtClean="0"/>
              <a:t> il </a:t>
            </a:r>
            <a:r>
              <a:rPr lang="fr-FR" dirty="0" err="1" smtClean="0"/>
              <a:t>punto</a:t>
            </a:r>
            <a:r>
              <a:rPr lang="fr-FR" dirty="0" smtClean="0"/>
              <a:t> E’</a:t>
            </a:r>
          </a:p>
          <a:p>
            <a:pPr algn="just"/>
            <a:r>
              <a:rPr lang="fr-FR" dirty="0" smtClean="0"/>
              <a:t>Vi è il </a:t>
            </a:r>
            <a:r>
              <a:rPr lang="fr-FR" dirty="0" err="1" smtClean="0"/>
              <a:t>fenomeno</a:t>
            </a:r>
            <a:r>
              <a:rPr lang="fr-FR" dirty="0" smtClean="0"/>
              <a:t> </a:t>
            </a:r>
            <a:r>
              <a:rPr lang="fr-FR" dirty="0" err="1" smtClean="0"/>
              <a:t>dello</a:t>
            </a:r>
            <a:r>
              <a:rPr lang="fr-FR" dirty="0" smtClean="0"/>
              <a:t> </a:t>
            </a:r>
            <a:r>
              <a:rPr lang="fr-FR" dirty="0" err="1" smtClean="0"/>
              <a:t>spiazzamento</a:t>
            </a:r>
            <a:r>
              <a:rPr lang="fr-FR" dirty="0" smtClean="0"/>
              <a:t>. Il </a:t>
            </a:r>
            <a:r>
              <a:rPr lang="fr-FR" dirty="0" err="1" smtClean="0"/>
              <a:t>deficit</a:t>
            </a:r>
            <a:r>
              <a:rPr lang="fr-FR" dirty="0" smtClean="0"/>
              <a:t> </a:t>
            </a:r>
            <a:r>
              <a:rPr lang="fr-FR" dirty="0" err="1" smtClean="0"/>
              <a:t>della</a:t>
            </a:r>
            <a:r>
              <a:rPr lang="fr-FR" dirty="0" smtClean="0"/>
              <a:t> BP ha </a:t>
            </a:r>
            <a:r>
              <a:rPr lang="fr-FR" dirty="0" err="1" smtClean="0"/>
              <a:t>comportato</a:t>
            </a:r>
            <a:r>
              <a:rPr lang="fr-FR" dirty="0" smtClean="0"/>
              <a:t> la </a:t>
            </a:r>
            <a:r>
              <a:rPr lang="fr-FR" dirty="0" err="1" smtClean="0"/>
              <a:t>contrazione</a:t>
            </a:r>
            <a:r>
              <a:rPr lang="fr-FR" dirty="0" smtClean="0"/>
              <a:t> </a:t>
            </a:r>
            <a:r>
              <a:rPr lang="fr-FR" dirty="0" err="1" smtClean="0"/>
              <a:t>dell’offerta</a:t>
            </a:r>
            <a:r>
              <a:rPr lang="fr-FR" dirty="0" smtClean="0"/>
              <a:t> di </a:t>
            </a:r>
            <a:r>
              <a:rPr lang="fr-FR" dirty="0" err="1" smtClean="0"/>
              <a:t>moneta</a:t>
            </a:r>
            <a:r>
              <a:rPr lang="fr-FR" dirty="0" smtClean="0"/>
              <a:t> e con </a:t>
            </a:r>
            <a:r>
              <a:rPr lang="fr-FR" dirty="0" err="1" smtClean="0"/>
              <a:t>essa</a:t>
            </a:r>
            <a:r>
              <a:rPr lang="fr-FR" dirty="0" smtClean="0"/>
              <a:t> l’</a:t>
            </a:r>
            <a:r>
              <a:rPr lang="fr-FR" dirty="0" err="1" smtClean="0"/>
              <a:t>aumento</a:t>
            </a:r>
            <a:r>
              <a:rPr lang="fr-FR" dirty="0" smtClean="0"/>
              <a:t> </a:t>
            </a:r>
            <a:r>
              <a:rPr lang="fr-FR" dirty="0" err="1" smtClean="0"/>
              <a:t>del</a:t>
            </a:r>
            <a:r>
              <a:rPr lang="fr-FR" dirty="0" smtClean="0"/>
              <a:t> </a:t>
            </a:r>
            <a:r>
              <a:rPr lang="fr-FR" dirty="0" err="1" smtClean="0"/>
              <a:t>tasso</a:t>
            </a:r>
            <a:r>
              <a:rPr lang="fr-FR" dirty="0" smtClean="0"/>
              <a:t> di </a:t>
            </a:r>
            <a:r>
              <a:rPr lang="fr-FR" dirty="0" err="1" smtClean="0"/>
              <a:t>interesse</a:t>
            </a:r>
            <a:r>
              <a:rPr lang="fr-FR" dirty="0" smtClean="0"/>
              <a:t> e </a:t>
            </a:r>
            <a:r>
              <a:rPr lang="fr-FR" dirty="0" err="1" smtClean="0"/>
              <a:t>quindi</a:t>
            </a:r>
            <a:r>
              <a:rPr lang="fr-FR" dirty="0" smtClean="0"/>
              <a:t> </a:t>
            </a:r>
            <a:r>
              <a:rPr lang="fr-FR" dirty="0" err="1" smtClean="0"/>
              <a:t>una</a:t>
            </a:r>
            <a:r>
              <a:rPr lang="fr-FR" dirty="0" smtClean="0"/>
              <a:t> </a:t>
            </a:r>
            <a:r>
              <a:rPr lang="fr-FR" dirty="0" err="1" smtClean="0"/>
              <a:t>riduzione</a:t>
            </a:r>
            <a:r>
              <a:rPr lang="fr-FR" dirty="0" smtClean="0"/>
              <a:t> di </a:t>
            </a:r>
            <a:r>
              <a:rPr lang="fr-FR" dirty="0" err="1" smtClean="0"/>
              <a:t>reddito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D0152-4BBF-461D-BD62-2DF9B514CD51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3748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fr-FR" smtClean="0"/>
              <a:t>Abbiamo</a:t>
            </a:r>
            <a:r>
              <a:rPr lang="fr-FR" dirty="0" smtClean="0"/>
              <a:t> </a:t>
            </a:r>
            <a:r>
              <a:rPr lang="fr-FR" dirty="0" err="1" smtClean="0"/>
              <a:t>visto</a:t>
            </a:r>
            <a:r>
              <a:rPr lang="fr-FR" dirty="0" smtClean="0"/>
              <a:t> i </a:t>
            </a:r>
            <a:r>
              <a:rPr lang="fr-FR" dirty="0" err="1" smtClean="0"/>
              <a:t>problemi</a:t>
            </a:r>
            <a:r>
              <a:rPr lang="fr-FR" dirty="0" smtClean="0"/>
              <a:t> </a:t>
            </a:r>
            <a:r>
              <a:rPr lang="fr-FR" dirty="0" err="1" smtClean="0"/>
              <a:t>degli</a:t>
            </a:r>
            <a:r>
              <a:rPr lang="fr-FR" dirty="0" smtClean="0"/>
              <a:t> </a:t>
            </a:r>
            <a:r>
              <a:rPr lang="fr-FR" dirty="0" err="1" smtClean="0"/>
              <a:t>aggiustamenti</a:t>
            </a:r>
            <a:r>
              <a:rPr lang="fr-FR" dirty="0" smtClean="0"/>
              <a:t> </a:t>
            </a:r>
            <a:r>
              <a:rPr lang="fr-FR" dirty="0" err="1" smtClean="0"/>
              <a:t>automatici</a:t>
            </a:r>
            <a:endParaRPr lang="fr-FR" dirty="0" smtClean="0"/>
          </a:p>
          <a:p>
            <a:pPr algn="just"/>
            <a:r>
              <a:rPr lang="fr-FR" dirty="0" err="1" smtClean="0"/>
              <a:t>Vedremo</a:t>
            </a:r>
            <a:r>
              <a:rPr lang="fr-FR" dirty="0" smtClean="0"/>
              <a:t> </a:t>
            </a:r>
            <a:r>
              <a:rPr lang="fr-FR" dirty="0" err="1" smtClean="0"/>
              <a:t>quali</a:t>
            </a:r>
            <a:r>
              <a:rPr lang="fr-FR" dirty="0" smtClean="0"/>
              <a:t> sono le </a:t>
            </a:r>
            <a:r>
              <a:rPr lang="fr-FR" dirty="0" err="1" smtClean="0"/>
              <a:t>politiche</a:t>
            </a:r>
            <a:r>
              <a:rPr lang="fr-FR" dirty="0" smtClean="0"/>
              <a:t> di </a:t>
            </a:r>
            <a:r>
              <a:rPr lang="fr-FR" dirty="0" err="1" smtClean="0"/>
              <a:t>aggiustamento</a:t>
            </a:r>
            <a:r>
              <a:rPr lang="fr-FR" dirty="0" smtClean="0"/>
              <a:t> (James Meade) </a:t>
            </a:r>
            <a:r>
              <a:rPr lang="fr-FR" dirty="0" err="1" smtClean="0"/>
              <a:t>che</a:t>
            </a:r>
            <a:r>
              <a:rPr lang="fr-FR" dirty="0" smtClean="0"/>
              <a:t> </a:t>
            </a:r>
            <a:r>
              <a:rPr lang="fr-FR" dirty="0" err="1" smtClean="0"/>
              <a:t>permettono</a:t>
            </a:r>
            <a:r>
              <a:rPr lang="fr-FR" dirty="0" smtClean="0"/>
              <a:t> di </a:t>
            </a:r>
            <a:r>
              <a:rPr lang="fr-FR" dirty="0" err="1" smtClean="0"/>
              <a:t>raggiungere</a:t>
            </a:r>
            <a:r>
              <a:rPr lang="fr-FR" dirty="0" smtClean="0"/>
              <a:t>: </a:t>
            </a:r>
          </a:p>
          <a:p>
            <a:pPr algn="just"/>
            <a:r>
              <a:rPr lang="fr-FR" dirty="0" smtClean="0"/>
              <a:t>L’</a:t>
            </a:r>
            <a:r>
              <a:rPr lang="fr-FR" b="1" dirty="0" err="1" smtClean="0"/>
              <a:t>equilibrio</a:t>
            </a:r>
            <a:r>
              <a:rPr lang="fr-FR" b="1" dirty="0" smtClean="0"/>
              <a:t> </a:t>
            </a:r>
            <a:r>
              <a:rPr lang="fr-FR" b="1" dirty="0" err="1" smtClean="0"/>
              <a:t>interno</a:t>
            </a:r>
            <a:r>
              <a:rPr lang="fr-FR" b="1" dirty="0" smtClean="0"/>
              <a:t> </a:t>
            </a:r>
            <a:r>
              <a:rPr lang="fr-FR" dirty="0" smtClean="0"/>
              <a:t>(</a:t>
            </a:r>
            <a:r>
              <a:rPr lang="fr-FR" dirty="0" err="1" smtClean="0"/>
              <a:t>piena</a:t>
            </a:r>
            <a:r>
              <a:rPr lang="fr-FR" dirty="0" smtClean="0"/>
              <a:t> </a:t>
            </a:r>
            <a:r>
              <a:rPr lang="fr-FR" dirty="0" err="1" smtClean="0"/>
              <a:t>occupazione</a:t>
            </a:r>
            <a:r>
              <a:rPr lang="fr-FR" dirty="0" smtClean="0"/>
              <a:t>, </a:t>
            </a:r>
            <a:r>
              <a:rPr lang="fr-FR" dirty="0" err="1" smtClean="0"/>
              <a:t>disoccupazione</a:t>
            </a:r>
            <a:r>
              <a:rPr lang="fr-FR" dirty="0" smtClean="0"/>
              <a:t> </a:t>
            </a:r>
            <a:r>
              <a:rPr lang="fr-FR" dirty="0" err="1" smtClean="0"/>
              <a:t>frizionale</a:t>
            </a:r>
            <a:r>
              <a:rPr lang="fr-FR" dirty="0" smtClean="0"/>
              <a:t> </a:t>
            </a:r>
            <a:r>
              <a:rPr lang="fr-FR" dirty="0" err="1" smtClean="0"/>
              <a:t>del</a:t>
            </a:r>
            <a:r>
              <a:rPr lang="fr-FR" dirty="0" smtClean="0"/>
              <a:t> </a:t>
            </a:r>
            <a:r>
              <a:rPr lang="fr-FR" dirty="0"/>
              <a:t>5% </a:t>
            </a:r>
            <a:r>
              <a:rPr lang="fr-FR" dirty="0" err="1"/>
              <a:t>annuo</a:t>
            </a:r>
            <a:r>
              <a:rPr lang="fr-FR" dirty="0" smtClean="0"/>
              <a:t>, </a:t>
            </a:r>
            <a:r>
              <a:rPr lang="fr-FR" dirty="0" err="1" smtClean="0"/>
              <a:t>tasso</a:t>
            </a:r>
            <a:r>
              <a:rPr lang="fr-FR" dirty="0" smtClean="0"/>
              <a:t> d’</a:t>
            </a:r>
            <a:r>
              <a:rPr lang="fr-FR" dirty="0" err="1" smtClean="0"/>
              <a:t>inflazione</a:t>
            </a:r>
            <a:r>
              <a:rPr lang="fr-FR" dirty="0" smtClean="0"/>
              <a:t> </a:t>
            </a:r>
            <a:r>
              <a:rPr lang="fr-FR" dirty="0" err="1" smtClean="0"/>
              <a:t>del</a:t>
            </a:r>
            <a:r>
              <a:rPr lang="fr-FR" dirty="0" smtClean="0"/>
              <a:t> 2% o 3%)</a:t>
            </a:r>
          </a:p>
          <a:p>
            <a:pPr algn="just"/>
            <a:r>
              <a:rPr lang="fr-FR" dirty="0" smtClean="0"/>
              <a:t>L’</a:t>
            </a:r>
            <a:r>
              <a:rPr lang="fr-FR" b="1" dirty="0" err="1" smtClean="0"/>
              <a:t>equilibrio</a:t>
            </a:r>
            <a:r>
              <a:rPr lang="fr-FR" b="1" dirty="0" smtClean="0"/>
              <a:t> </a:t>
            </a:r>
            <a:r>
              <a:rPr lang="fr-FR" b="1" dirty="0" err="1" smtClean="0"/>
              <a:t>esterno</a:t>
            </a:r>
            <a:r>
              <a:rPr lang="fr-FR" b="1" dirty="0" smtClean="0"/>
              <a:t> </a:t>
            </a:r>
            <a:r>
              <a:rPr lang="fr-FR" dirty="0" smtClean="0"/>
              <a:t>(</a:t>
            </a:r>
            <a:r>
              <a:rPr lang="fr-FR" dirty="0" err="1"/>
              <a:t>b</a:t>
            </a:r>
            <a:r>
              <a:rPr lang="fr-FR" dirty="0" err="1" smtClean="0"/>
              <a:t>ilancia</a:t>
            </a:r>
            <a:r>
              <a:rPr lang="fr-FR" dirty="0" smtClean="0"/>
              <a:t> dei </a:t>
            </a:r>
            <a:r>
              <a:rPr lang="fr-FR" dirty="0" err="1" smtClean="0"/>
              <a:t>pagamenti</a:t>
            </a:r>
            <a:r>
              <a:rPr lang="fr-FR" dirty="0" smtClean="0"/>
              <a:t> </a:t>
            </a:r>
            <a:r>
              <a:rPr lang="fr-FR" dirty="0" err="1" smtClean="0"/>
              <a:t>all’equilibrio</a:t>
            </a:r>
            <a:r>
              <a:rPr lang="fr-FR" dirty="0" smtClean="0"/>
              <a:t>, </a:t>
            </a:r>
            <a:r>
              <a:rPr lang="fr-FR" dirty="0" err="1" smtClean="0"/>
              <a:t>possibile</a:t>
            </a:r>
            <a:r>
              <a:rPr lang="fr-FR" dirty="0" smtClean="0"/>
              <a:t> </a:t>
            </a:r>
            <a:r>
              <a:rPr lang="fr-FR" dirty="0" err="1" smtClean="0"/>
              <a:t>avanzo</a:t>
            </a:r>
            <a:r>
              <a:rPr lang="fr-FR" dirty="0" smtClean="0"/>
              <a:t> </a:t>
            </a:r>
            <a:r>
              <a:rPr lang="fr-FR" dirty="0" err="1" smtClean="0"/>
              <a:t>programmato</a:t>
            </a:r>
            <a:r>
              <a:rPr lang="fr-FR" dirty="0" smtClean="0"/>
              <a:t> per </a:t>
            </a:r>
            <a:r>
              <a:rPr lang="fr-FR" dirty="0" err="1" smtClean="0"/>
              <a:t>accumulare</a:t>
            </a:r>
            <a:r>
              <a:rPr lang="fr-FR" dirty="0" smtClean="0"/>
              <a:t> </a:t>
            </a:r>
            <a:r>
              <a:rPr lang="fr-FR" dirty="0" err="1" smtClean="0"/>
              <a:t>riserve</a:t>
            </a:r>
            <a:r>
              <a:rPr lang="fr-FR" dirty="0" smtClean="0"/>
              <a:t> )</a:t>
            </a:r>
          </a:p>
          <a:p>
            <a:pPr algn="just"/>
            <a:r>
              <a:rPr lang="fr-FR" dirty="0" err="1" smtClean="0"/>
              <a:t>Ragionevole</a:t>
            </a:r>
            <a:r>
              <a:rPr lang="fr-FR" dirty="0" smtClean="0"/>
              <a:t> </a:t>
            </a:r>
            <a:r>
              <a:rPr lang="fr-FR" b="1" dirty="0" err="1" smtClean="0"/>
              <a:t>tasso</a:t>
            </a:r>
            <a:r>
              <a:rPr lang="fr-FR" b="1" dirty="0" smtClean="0"/>
              <a:t> di </a:t>
            </a:r>
            <a:r>
              <a:rPr lang="fr-FR" b="1" dirty="0" err="1" smtClean="0"/>
              <a:t>crescita</a:t>
            </a:r>
            <a:endParaRPr lang="fr-FR" b="1" dirty="0" smtClean="0"/>
          </a:p>
          <a:p>
            <a:pPr algn="just"/>
            <a:r>
              <a:rPr lang="fr-FR" dirty="0" err="1" smtClean="0"/>
              <a:t>Un’equa</a:t>
            </a:r>
            <a:r>
              <a:rPr lang="fr-FR" dirty="0" smtClean="0"/>
              <a:t> </a:t>
            </a:r>
            <a:r>
              <a:rPr lang="fr-FR" b="1" dirty="0" err="1" smtClean="0"/>
              <a:t>distribuzione</a:t>
            </a:r>
            <a:r>
              <a:rPr lang="fr-FR" b="1" dirty="0" smtClean="0"/>
              <a:t> </a:t>
            </a:r>
            <a:r>
              <a:rPr lang="fr-FR" b="1" dirty="0" err="1" smtClean="0"/>
              <a:t>del</a:t>
            </a:r>
            <a:r>
              <a:rPr lang="fr-FR" b="1" dirty="0" smtClean="0"/>
              <a:t> </a:t>
            </a:r>
            <a:r>
              <a:rPr lang="fr-FR" b="1" dirty="0" err="1" smtClean="0"/>
              <a:t>reddito</a:t>
            </a:r>
            <a:endParaRPr lang="fr-FR" b="1" dirty="0" smtClean="0"/>
          </a:p>
          <a:p>
            <a:pPr algn="just"/>
            <a:r>
              <a:rPr lang="fr-FR" dirty="0" err="1" smtClean="0"/>
              <a:t>Un’adeguata</a:t>
            </a:r>
            <a:r>
              <a:rPr lang="fr-FR" dirty="0" smtClean="0"/>
              <a:t> </a:t>
            </a:r>
            <a:r>
              <a:rPr lang="fr-FR" b="1" dirty="0" err="1" smtClean="0"/>
              <a:t>protezione</a:t>
            </a:r>
            <a:r>
              <a:rPr lang="fr-FR" b="1" dirty="0" smtClean="0"/>
              <a:t> </a:t>
            </a:r>
            <a:r>
              <a:rPr lang="fr-FR" b="1" dirty="0" err="1" smtClean="0"/>
              <a:t>dell’ambiente</a:t>
            </a:r>
            <a:endParaRPr lang="fr-FR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D0152-4BBF-461D-BD62-2DF9B514CD51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43825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29208" y="1590169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mtClean="0"/>
          </a:p>
          <a:p>
            <a:endParaRPr lang="fr-FR" dirty="0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385192" y="147325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endParaRPr lang="fr-FR" dirty="0"/>
          </a:p>
        </p:txBody>
      </p:sp>
      <p:cxnSp>
        <p:nvCxnSpPr>
          <p:cNvPr id="6" name="Connecteur droit avec flèche 5"/>
          <p:cNvCxnSpPr/>
          <p:nvPr/>
        </p:nvCxnSpPr>
        <p:spPr>
          <a:xfrm flipV="1">
            <a:off x="1331640" y="5373216"/>
            <a:ext cx="6624736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 flipV="1">
            <a:off x="1331640" y="1844824"/>
            <a:ext cx="0" cy="35643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 flipV="1">
            <a:off x="1912077" y="1597442"/>
            <a:ext cx="4536504" cy="28803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>
            <a:off x="3131840" y="1700808"/>
            <a:ext cx="3312368" cy="34563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7884368" y="5445224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Y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899592" y="1822825"/>
            <a:ext cx="381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i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6082748" y="1473259"/>
            <a:ext cx="933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BP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6900693" y="2184383"/>
            <a:ext cx="623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LM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6444208" y="486916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IS</a:t>
            </a:r>
            <a:endParaRPr lang="fr-FR" dirty="0"/>
          </a:p>
        </p:txBody>
      </p:sp>
      <p:sp>
        <p:nvSpPr>
          <p:cNvPr id="24" name="ZoneTexte 23"/>
          <p:cNvSpPr txBox="1"/>
          <p:nvPr/>
        </p:nvSpPr>
        <p:spPr>
          <a:xfrm>
            <a:off x="4180329" y="5461287"/>
            <a:ext cx="1441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Y*</a:t>
            </a:r>
            <a:endParaRPr lang="fr-FR" dirty="0"/>
          </a:p>
        </p:txBody>
      </p:sp>
      <p:sp>
        <p:nvSpPr>
          <p:cNvPr id="25" name="ZoneTexte 24"/>
          <p:cNvSpPr txBox="1"/>
          <p:nvPr/>
        </p:nvSpPr>
        <p:spPr>
          <a:xfrm>
            <a:off x="808832" y="2948781"/>
            <a:ext cx="472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i*</a:t>
            </a:r>
            <a:endParaRPr lang="fr-FR" dirty="0"/>
          </a:p>
        </p:txBody>
      </p:sp>
      <p:cxnSp>
        <p:nvCxnSpPr>
          <p:cNvPr id="26" name="Connecteur droit 25"/>
          <p:cNvCxnSpPr/>
          <p:nvPr/>
        </p:nvCxnSpPr>
        <p:spPr>
          <a:xfrm>
            <a:off x="1691680" y="362702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/>
          <p:nvPr/>
        </p:nvCxnSpPr>
        <p:spPr>
          <a:xfrm>
            <a:off x="6448581" y="170080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/>
          <p:nvPr/>
        </p:nvCxnSpPr>
        <p:spPr>
          <a:xfrm flipV="1">
            <a:off x="1912077" y="2245822"/>
            <a:ext cx="5288214" cy="1381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ZoneTexte 28"/>
          <p:cNvSpPr txBox="1"/>
          <p:nvPr/>
        </p:nvSpPr>
        <p:spPr>
          <a:xfrm>
            <a:off x="6876256" y="1405503"/>
            <a:ext cx="648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LM’</a:t>
            </a:r>
            <a:endParaRPr lang="fr-FR" dirty="0"/>
          </a:p>
        </p:txBody>
      </p:sp>
      <p:cxnSp>
        <p:nvCxnSpPr>
          <p:cNvPr id="30" name="Connecteur droit 29"/>
          <p:cNvCxnSpPr/>
          <p:nvPr/>
        </p:nvCxnSpPr>
        <p:spPr>
          <a:xfrm>
            <a:off x="4355976" y="30376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/>
        </p:nvCxnSpPr>
        <p:spPr>
          <a:xfrm>
            <a:off x="4355976" y="3055745"/>
            <a:ext cx="0" cy="5894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/>
          <p:nvPr/>
        </p:nvCxnSpPr>
        <p:spPr>
          <a:xfrm>
            <a:off x="4355976" y="3933056"/>
            <a:ext cx="0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/>
          <p:cNvCxnSpPr/>
          <p:nvPr/>
        </p:nvCxnSpPr>
        <p:spPr>
          <a:xfrm>
            <a:off x="4355976" y="4869160"/>
            <a:ext cx="0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/>
          <p:cNvCxnSpPr/>
          <p:nvPr/>
        </p:nvCxnSpPr>
        <p:spPr>
          <a:xfrm>
            <a:off x="4139952" y="2837257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/>
          <p:cNvCxnSpPr/>
          <p:nvPr/>
        </p:nvCxnSpPr>
        <p:spPr>
          <a:xfrm>
            <a:off x="4180329" y="2837257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/>
          <p:cNvCxnSpPr/>
          <p:nvPr/>
        </p:nvCxnSpPr>
        <p:spPr>
          <a:xfrm>
            <a:off x="4102085" y="2837257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/>
          <p:cNvCxnSpPr/>
          <p:nvPr/>
        </p:nvCxnSpPr>
        <p:spPr>
          <a:xfrm flipH="1">
            <a:off x="2699792" y="2999989"/>
            <a:ext cx="1008112" cy="181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/>
          <p:cNvCxnSpPr/>
          <p:nvPr/>
        </p:nvCxnSpPr>
        <p:spPr>
          <a:xfrm flipH="1">
            <a:off x="1691680" y="2999989"/>
            <a:ext cx="5400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42"/>
          <p:cNvCxnSpPr/>
          <p:nvPr/>
        </p:nvCxnSpPr>
        <p:spPr>
          <a:xfrm>
            <a:off x="4932040" y="1700808"/>
            <a:ext cx="2855882" cy="30243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ZoneTexte 43"/>
          <p:cNvSpPr txBox="1"/>
          <p:nvPr/>
        </p:nvSpPr>
        <p:spPr>
          <a:xfrm>
            <a:off x="4355976" y="2708920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E</a:t>
            </a:r>
            <a:endParaRPr lang="fr-FR" dirty="0"/>
          </a:p>
        </p:txBody>
      </p:sp>
      <p:cxnSp>
        <p:nvCxnSpPr>
          <p:cNvPr id="48" name="Connecteur droit 47"/>
          <p:cNvCxnSpPr/>
          <p:nvPr/>
        </p:nvCxnSpPr>
        <p:spPr>
          <a:xfrm flipV="1">
            <a:off x="1331640" y="1822825"/>
            <a:ext cx="5803702" cy="14381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ZoneTexte 49"/>
          <p:cNvSpPr txBox="1"/>
          <p:nvPr/>
        </p:nvSpPr>
        <p:spPr>
          <a:xfrm>
            <a:off x="5292080" y="1966774"/>
            <a:ext cx="49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E’</a:t>
            </a:r>
            <a:endParaRPr lang="fr-FR" dirty="0"/>
          </a:p>
        </p:txBody>
      </p:sp>
      <p:sp>
        <p:nvSpPr>
          <p:cNvPr id="51" name="ZoneTexte 50"/>
          <p:cNvSpPr txBox="1"/>
          <p:nvPr/>
        </p:nvSpPr>
        <p:spPr>
          <a:xfrm>
            <a:off x="7884368" y="4365104"/>
            <a:ext cx="404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IS’</a:t>
            </a:r>
            <a:endParaRPr lang="fr-FR" dirty="0"/>
          </a:p>
        </p:txBody>
      </p:sp>
      <p:sp>
        <p:nvSpPr>
          <p:cNvPr id="52" name="ZoneTexte 51"/>
          <p:cNvSpPr txBox="1"/>
          <p:nvPr/>
        </p:nvSpPr>
        <p:spPr>
          <a:xfrm>
            <a:off x="5622032" y="2579449"/>
            <a:ext cx="818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Z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5541380" y="5461287"/>
            <a:ext cx="608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Y**</a:t>
            </a:r>
            <a:endParaRPr lang="fr-FR" dirty="0"/>
          </a:p>
        </p:txBody>
      </p:sp>
      <p:sp>
        <p:nvSpPr>
          <p:cNvPr id="16" name="ZoneTexte 15"/>
          <p:cNvSpPr txBox="1"/>
          <p:nvPr/>
        </p:nvSpPr>
        <p:spPr>
          <a:xfrm>
            <a:off x="808832" y="2336106"/>
            <a:ext cx="88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i**</a:t>
            </a:r>
            <a:endParaRPr lang="fr-FR" dirty="0"/>
          </a:p>
        </p:txBody>
      </p:sp>
      <p:sp>
        <p:nvSpPr>
          <p:cNvPr id="17" name="Espace réservé du numéro de diapositive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D0152-4BBF-461D-BD62-2DF9B514CD51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79404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fr-FR" dirty="0" err="1" smtClean="0"/>
              <a:t>Vediamo</a:t>
            </a:r>
            <a:r>
              <a:rPr lang="fr-FR" dirty="0" smtClean="0"/>
              <a:t> </a:t>
            </a:r>
            <a:r>
              <a:rPr lang="fr-FR" dirty="0" err="1" smtClean="0"/>
              <a:t>cosa</a:t>
            </a:r>
            <a:r>
              <a:rPr lang="fr-FR" dirty="0" smtClean="0"/>
              <a:t> </a:t>
            </a:r>
            <a:r>
              <a:rPr lang="fr-FR" dirty="0" err="1" smtClean="0"/>
              <a:t>succede</a:t>
            </a:r>
            <a:r>
              <a:rPr lang="fr-FR" dirty="0" smtClean="0"/>
              <a:t> se la </a:t>
            </a:r>
            <a:r>
              <a:rPr lang="fr-FR" dirty="0" err="1" smtClean="0"/>
              <a:t>pendenza</a:t>
            </a:r>
            <a:r>
              <a:rPr lang="fr-FR" dirty="0" smtClean="0"/>
              <a:t>  </a:t>
            </a:r>
            <a:r>
              <a:rPr lang="fr-FR" dirty="0" err="1" smtClean="0"/>
              <a:t>della</a:t>
            </a:r>
            <a:r>
              <a:rPr lang="fr-FR" dirty="0" smtClean="0"/>
              <a:t> BP è </a:t>
            </a:r>
            <a:r>
              <a:rPr lang="fr-FR" dirty="0" err="1" smtClean="0"/>
              <a:t>inferiore</a:t>
            </a:r>
            <a:r>
              <a:rPr lang="fr-FR" dirty="0" smtClean="0"/>
              <a:t> a </a:t>
            </a:r>
            <a:r>
              <a:rPr lang="fr-FR" dirty="0" err="1" smtClean="0"/>
              <a:t>quella</a:t>
            </a:r>
            <a:r>
              <a:rPr lang="fr-FR" dirty="0" smtClean="0"/>
              <a:t> </a:t>
            </a:r>
            <a:r>
              <a:rPr lang="fr-FR" dirty="0" err="1" smtClean="0"/>
              <a:t>della</a:t>
            </a:r>
            <a:r>
              <a:rPr lang="fr-FR" dirty="0" smtClean="0"/>
              <a:t> LM (</a:t>
            </a:r>
            <a:r>
              <a:rPr lang="fr-FR" dirty="0" err="1" smtClean="0"/>
              <a:t>capitali</a:t>
            </a:r>
            <a:r>
              <a:rPr lang="fr-FR" dirty="0" smtClean="0"/>
              <a:t> </a:t>
            </a:r>
            <a:r>
              <a:rPr lang="fr-FR" dirty="0" err="1" smtClean="0"/>
              <a:t>mobili</a:t>
            </a:r>
            <a:r>
              <a:rPr lang="fr-FR" dirty="0" smtClean="0"/>
              <a:t>)</a:t>
            </a:r>
          </a:p>
          <a:p>
            <a:pPr algn="just"/>
            <a:r>
              <a:rPr lang="fr-FR" dirty="0" smtClean="0"/>
              <a:t>In </a:t>
            </a:r>
            <a:r>
              <a:rPr lang="fr-FR" dirty="0" err="1" smtClean="0"/>
              <a:t>seguito</a:t>
            </a:r>
            <a:r>
              <a:rPr lang="fr-FR" dirty="0" smtClean="0"/>
              <a:t> </a:t>
            </a:r>
            <a:r>
              <a:rPr lang="fr-FR" dirty="0" err="1" smtClean="0"/>
              <a:t>all’aumento</a:t>
            </a:r>
            <a:r>
              <a:rPr lang="fr-FR" dirty="0" smtClean="0"/>
              <a:t> </a:t>
            </a:r>
            <a:r>
              <a:rPr lang="fr-FR" dirty="0" err="1" smtClean="0"/>
              <a:t>della</a:t>
            </a:r>
            <a:r>
              <a:rPr lang="fr-FR" dirty="0" smtClean="0"/>
              <a:t> </a:t>
            </a:r>
            <a:r>
              <a:rPr lang="fr-FR" dirty="0" err="1" smtClean="0"/>
              <a:t>spesa</a:t>
            </a:r>
            <a:r>
              <a:rPr lang="fr-FR" dirty="0" smtClean="0"/>
              <a:t> </a:t>
            </a:r>
            <a:r>
              <a:rPr lang="fr-FR" dirty="0" err="1" smtClean="0"/>
              <a:t>pubblica</a:t>
            </a:r>
            <a:r>
              <a:rPr lang="fr-FR" dirty="0" smtClean="0"/>
              <a:t> G, </a:t>
            </a:r>
            <a:r>
              <a:rPr lang="fr-FR" dirty="0" err="1" smtClean="0"/>
              <a:t>abbiamo</a:t>
            </a:r>
            <a:r>
              <a:rPr lang="fr-FR" dirty="0" smtClean="0"/>
              <a:t> </a:t>
            </a:r>
            <a:r>
              <a:rPr lang="fr-FR" dirty="0" err="1" smtClean="0"/>
              <a:t>che</a:t>
            </a:r>
            <a:r>
              <a:rPr lang="fr-FR" dirty="0" smtClean="0"/>
              <a:t> il </a:t>
            </a:r>
            <a:r>
              <a:rPr lang="fr-FR" dirty="0" err="1" smtClean="0"/>
              <a:t>nuovo</a:t>
            </a:r>
            <a:r>
              <a:rPr lang="fr-FR" dirty="0" smtClean="0"/>
              <a:t> </a:t>
            </a:r>
            <a:r>
              <a:rPr lang="fr-FR" dirty="0" err="1" smtClean="0"/>
              <a:t>equilibrio</a:t>
            </a:r>
            <a:r>
              <a:rPr lang="fr-FR" dirty="0" smtClean="0"/>
              <a:t> </a:t>
            </a:r>
            <a:r>
              <a:rPr lang="fr-FR" dirty="0" err="1" smtClean="0"/>
              <a:t>sul</a:t>
            </a:r>
            <a:r>
              <a:rPr lang="fr-FR" dirty="0" smtClean="0"/>
              <a:t> </a:t>
            </a:r>
            <a:r>
              <a:rPr lang="fr-FR" dirty="0" err="1" smtClean="0"/>
              <a:t>mercato</a:t>
            </a:r>
            <a:r>
              <a:rPr lang="fr-FR" dirty="0"/>
              <a:t> </a:t>
            </a:r>
            <a:r>
              <a:rPr lang="fr-FR" dirty="0" smtClean="0"/>
              <a:t>dei </a:t>
            </a:r>
            <a:r>
              <a:rPr lang="fr-FR" dirty="0" err="1" smtClean="0"/>
              <a:t>beni</a:t>
            </a:r>
            <a:r>
              <a:rPr lang="fr-FR" dirty="0" smtClean="0"/>
              <a:t> e su </a:t>
            </a:r>
            <a:r>
              <a:rPr lang="fr-FR" dirty="0" err="1" smtClean="0"/>
              <a:t>quello</a:t>
            </a:r>
            <a:r>
              <a:rPr lang="fr-FR" dirty="0" smtClean="0"/>
              <a:t> </a:t>
            </a:r>
            <a:r>
              <a:rPr lang="fr-FR" dirty="0" err="1" smtClean="0"/>
              <a:t>della</a:t>
            </a:r>
            <a:r>
              <a:rPr lang="fr-FR" dirty="0" smtClean="0"/>
              <a:t> </a:t>
            </a:r>
            <a:r>
              <a:rPr lang="fr-FR" dirty="0" err="1" smtClean="0"/>
              <a:t>moneta</a:t>
            </a:r>
            <a:r>
              <a:rPr lang="fr-FR" dirty="0" smtClean="0"/>
              <a:t> è Z</a:t>
            </a:r>
          </a:p>
          <a:p>
            <a:pPr algn="just"/>
            <a:r>
              <a:rPr lang="fr-FR" dirty="0" smtClean="0"/>
              <a:t>Ma in </a:t>
            </a:r>
            <a:r>
              <a:rPr lang="fr-FR" dirty="0" err="1" smtClean="0"/>
              <a:t>corrispondenza</a:t>
            </a:r>
            <a:r>
              <a:rPr lang="fr-FR" dirty="0" smtClean="0"/>
              <a:t> di Z, vi è un </a:t>
            </a:r>
            <a:r>
              <a:rPr lang="fr-FR" dirty="0" err="1" smtClean="0"/>
              <a:t>avanzo</a:t>
            </a:r>
            <a:r>
              <a:rPr lang="fr-FR" dirty="0" smtClean="0"/>
              <a:t> </a:t>
            </a:r>
            <a:r>
              <a:rPr lang="fr-FR" dirty="0" err="1" smtClean="0"/>
              <a:t>della</a:t>
            </a:r>
            <a:r>
              <a:rPr lang="fr-FR" dirty="0" smtClean="0"/>
              <a:t> BP. </a:t>
            </a:r>
            <a:r>
              <a:rPr lang="fr-FR" dirty="0" err="1" smtClean="0"/>
              <a:t>Allora</a:t>
            </a:r>
            <a:r>
              <a:rPr lang="fr-FR" dirty="0" smtClean="0"/>
              <a:t> l’</a:t>
            </a:r>
            <a:r>
              <a:rPr lang="fr-FR" dirty="0" err="1" smtClean="0"/>
              <a:t>offerta</a:t>
            </a:r>
            <a:r>
              <a:rPr lang="fr-FR" dirty="0" smtClean="0"/>
              <a:t> di </a:t>
            </a:r>
            <a:r>
              <a:rPr lang="fr-FR" dirty="0" err="1" smtClean="0"/>
              <a:t>moneta</a:t>
            </a:r>
            <a:r>
              <a:rPr lang="fr-FR" dirty="0" smtClean="0"/>
              <a:t> </a:t>
            </a:r>
            <a:r>
              <a:rPr lang="fr-FR" dirty="0" err="1" smtClean="0"/>
              <a:t>aumenta</a:t>
            </a:r>
            <a:r>
              <a:rPr lang="fr-FR" dirty="0" smtClean="0"/>
              <a:t> e la </a:t>
            </a:r>
            <a:r>
              <a:rPr lang="fr-FR" dirty="0" err="1" smtClean="0"/>
              <a:t>curva</a:t>
            </a:r>
            <a:r>
              <a:rPr lang="fr-FR" dirty="0" smtClean="0"/>
              <a:t> LM si </a:t>
            </a:r>
            <a:r>
              <a:rPr lang="fr-FR" dirty="0" err="1" smtClean="0"/>
              <a:t>sposta</a:t>
            </a:r>
            <a:r>
              <a:rPr lang="fr-FR" dirty="0" smtClean="0"/>
              <a:t> in </a:t>
            </a:r>
            <a:r>
              <a:rPr lang="fr-FR" dirty="0" err="1" smtClean="0"/>
              <a:t>basso</a:t>
            </a:r>
            <a:r>
              <a:rPr lang="fr-FR" dirty="0" smtClean="0"/>
              <a:t> in LM’. Il </a:t>
            </a:r>
            <a:r>
              <a:rPr lang="fr-FR" dirty="0" err="1" smtClean="0"/>
              <a:t>nuovo</a:t>
            </a:r>
            <a:r>
              <a:rPr lang="fr-FR" dirty="0" smtClean="0"/>
              <a:t> </a:t>
            </a:r>
            <a:r>
              <a:rPr lang="fr-FR" dirty="0" err="1" smtClean="0"/>
              <a:t>equilibrio</a:t>
            </a:r>
            <a:r>
              <a:rPr lang="fr-FR" dirty="0" smtClean="0"/>
              <a:t>  </a:t>
            </a:r>
            <a:r>
              <a:rPr lang="fr-FR" dirty="0" err="1" smtClean="0"/>
              <a:t>sarà</a:t>
            </a:r>
            <a:r>
              <a:rPr lang="fr-FR" dirty="0" smtClean="0"/>
              <a:t> E’ con un </a:t>
            </a:r>
            <a:r>
              <a:rPr lang="fr-FR" dirty="0" err="1" smtClean="0"/>
              <a:t>ulteriore</a:t>
            </a:r>
            <a:r>
              <a:rPr lang="fr-FR" dirty="0" smtClean="0"/>
              <a:t> </a:t>
            </a:r>
            <a:r>
              <a:rPr lang="fr-FR" dirty="0" err="1" smtClean="0"/>
              <a:t>incremento</a:t>
            </a:r>
            <a:r>
              <a:rPr lang="fr-FR" dirty="0" smtClean="0"/>
              <a:t> </a:t>
            </a:r>
            <a:r>
              <a:rPr lang="fr-FR" dirty="0" err="1" smtClean="0"/>
              <a:t>del</a:t>
            </a:r>
            <a:r>
              <a:rPr lang="fr-FR" dirty="0" smtClean="0"/>
              <a:t> </a:t>
            </a:r>
            <a:r>
              <a:rPr lang="fr-FR" dirty="0" err="1" smtClean="0"/>
              <a:t>reddito</a:t>
            </a:r>
            <a:r>
              <a:rPr lang="fr-FR" dirty="0" smtClean="0"/>
              <a:t>, </a:t>
            </a:r>
            <a:r>
              <a:rPr lang="fr-FR" dirty="0" err="1" smtClean="0"/>
              <a:t>dovuto</a:t>
            </a:r>
            <a:r>
              <a:rPr lang="fr-FR" dirty="0" smtClean="0"/>
              <a:t> alla </a:t>
            </a:r>
            <a:r>
              <a:rPr lang="fr-FR" dirty="0" err="1" smtClean="0"/>
              <a:t>riduzione</a:t>
            </a:r>
            <a:r>
              <a:rPr lang="fr-FR" dirty="0" smtClean="0"/>
              <a:t> </a:t>
            </a:r>
            <a:r>
              <a:rPr lang="fr-FR" dirty="0" err="1" smtClean="0"/>
              <a:t>del</a:t>
            </a:r>
            <a:r>
              <a:rPr lang="fr-FR" dirty="0" smtClean="0"/>
              <a:t> </a:t>
            </a:r>
            <a:r>
              <a:rPr lang="fr-FR" dirty="0" err="1" smtClean="0"/>
              <a:t>tasso</a:t>
            </a:r>
            <a:r>
              <a:rPr lang="fr-FR" dirty="0" smtClean="0"/>
              <a:t> d’</a:t>
            </a:r>
            <a:r>
              <a:rPr lang="fr-FR" dirty="0" err="1" smtClean="0"/>
              <a:t>interesse</a:t>
            </a:r>
            <a:r>
              <a:rPr lang="fr-FR" dirty="0" smtClean="0"/>
              <a:t> i. L’</a:t>
            </a:r>
            <a:r>
              <a:rPr lang="fr-FR" dirty="0" err="1" smtClean="0"/>
              <a:t>effetto</a:t>
            </a:r>
            <a:r>
              <a:rPr lang="fr-FR" dirty="0" smtClean="0"/>
              <a:t> </a:t>
            </a:r>
            <a:r>
              <a:rPr lang="fr-FR" dirty="0" err="1" smtClean="0"/>
              <a:t>positivo</a:t>
            </a:r>
            <a:r>
              <a:rPr lang="fr-FR" dirty="0" smtClean="0"/>
              <a:t> </a:t>
            </a:r>
            <a:r>
              <a:rPr lang="fr-FR" dirty="0" err="1" smtClean="0"/>
              <a:t>sul</a:t>
            </a:r>
            <a:r>
              <a:rPr lang="fr-FR" dirty="0" smtClean="0"/>
              <a:t> </a:t>
            </a:r>
            <a:r>
              <a:rPr lang="fr-FR" dirty="0" err="1" smtClean="0"/>
              <a:t>reddito</a:t>
            </a:r>
            <a:r>
              <a:rPr lang="fr-FR" dirty="0" smtClean="0"/>
              <a:t> è </a:t>
            </a:r>
            <a:r>
              <a:rPr lang="fr-FR" dirty="0" err="1" smtClean="0"/>
              <a:t>dunque</a:t>
            </a:r>
            <a:r>
              <a:rPr lang="fr-FR" dirty="0" smtClean="0"/>
              <a:t> </a:t>
            </a:r>
            <a:r>
              <a:rPr lang="fr-FR" dirty="0" err="1" smtClean="0"/>
              <a:t>potenziato</a:t>
            </a:r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D0152-4BBF-461D-BD62-2DF9B514CD51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00386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529208" y="159016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FR" smtClean="0"/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dirty="0" smtClean="0"/>
          </a:p>
          <a:p>
            <a:endParaRPr lang="fr-FR" dirty="0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385192" y="147325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endParaRPr lang="fr-FR" dirty="0"/>
          </a:p>
        </p:txBody>
      </p:sp>
      <p:cxnSp>
        <p:nvCxnSpPr>
          <p:cNvPr id="7" name="Connecteur droit avec flèche 6"/>
          <p:cNvCxnSpPr/>
          <p:nvPr/>
        </p:nvCxnSpPr>
        <p:spPr>
          <a:xfrm flipV="1">
            <a:off x="1331640" y="5373216"/>
            <a:ext cx="6624736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/>
          <p:nvPr/>
        </p:nvCxnSpPr>
        <p:spPr>
          <a:xfrm flipV="1">
            <a:off x="1331640" y="1844824"/>
            <a:ext cx="0" cy="35643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>
            <a:off x="3131840" y="1700808"/>
            <a:ext cx="3312368" cy="34563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7884368" y="5445224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Y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1043608" y="1988840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i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6660231" y="1473259"/>
            <a:ext cx="648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LM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6444208" y="486916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IS</a:t>
            </a:r>
            <a:endParaRPr lang="fr-FR" dirty="0"/>
          </a:p>
        </p:txBody>
      </p:sp>
      <p:sp>
        <p:nvSpPr>
          <p:cNvPr id="16" name="ZoneTexte 15"/>
          <p:cNvSpPr txBox="1"/>
          <p:nvPr/>
        </p:nvSpPr>
        <p:spPr>
          <a:xfrm>
            <a:off x="4180329" y="5461287"/>
            <a:ext cx="1441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Y*</a:t>
            </a:r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899592" y="2708920"/>
            <a:ext cx="496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i*</a:t>
            </a:r>
            <a:endParaRPr lang="fr-FR" dirty="0"/>
          </a:p>
        </p:txBody>
      </p:sp>
      <p:cxnSp>
        <p:nvCxnSpPr>
          <p:cNvPr id="18" name="Connecteur droit 17"/>
          <p:cNvCxnSpPr/>
          <p:nvPr/>
        </p:nvCxnSpPr>
        <p:spPr>
          <a:xfrm>
            <a:off x="1691680" y="362702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>
            <a:off x="6448581" y="170080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 flipV="1">
            <a:off x="1937887" y="1545759"/>
            <a:ext cx="4964826" cy="24796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>
            <a:off x="4355976" y="30376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>
            <a:off x="4254591" y="3055745"/>
            <a:ext cx="0" cy="5894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>
            <a:off x="4254591" y="3933056"/>
            <a:ext cx="0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>
            <a:off x="4254591" y="4869160"/>
            <a:ext cx="0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>
            <a:off x="4139952" y="2837257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/>
          <p:nvPr/>
        </p:nvCxnSpPr>
        <p:spPr>
          <a:xfrm>
            <a:off x="4180329" y="2837257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/>
          <p:nvPr/>
        </p:nvCxnSpPr>
        <p:spPr>
          <a:xfrm>
            <a:off x="4102085" y="2837257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/>
          <p:nvPr/>
        </p:nvCxnSpPr>
        <p:spPr>
          <a:xfrm flipH="1">
            <a:off x="2699792" y="2999989"/>
            <a:ext cx="1008112" cy="181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/>
        </p:nvCxnSpPr>
        <p:spPr>
          <a:xfrm flipH="1">
            <a:off x="1691680" y="2999989"/>
            <a:ext cx="5400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/>
        </p:nvCxnSpPr>
        <p:spPr>
          <a:xfrm>
            <a:off x="4932040" y="1700808"/>
            <a:ext cx="2855882" cy="30243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ZoneTexte 31"/>
          <p:cNvSpPr txBox="1"/>
          <p:nvPr/>
        </p:nvSpPr>
        <p:spPr>
          <a:xfrm>
            <a:off x="4355976" y="2708920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E</a:t>
            </a:r>
            <a:endParaRPr lang="fr-FR" dirty="0"/>
          </a:p>
        </p:txBody>
      </p:sp>
      <p:sp>
        <p:nvSpPr>
          <p:cNvPr id="34" name="ZoneTexte 33"/>
          <p:cNvSpPr txBox="1"/>
          <p:nvPr/>
        </p:nvSpPr>
        <p:spPr>
          <a:xfrm>
            <a:off x="5622032" y="2408622"/>
            <a:ext cx="460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E’</a:t>
            </a:r>
            <a:endParaRPr lang="fr-FR" dirty="0"/>
          </a:p>
        </p:txBody>
      </p:sp>
      <p:sp>
        <p:nvSpPr>
          <p:cNvPr id="35" name="ZoneTexte 34"/>
          <p:cNvSpPr txBox="1"/>
          <p:nvPr/>
        </p:nvSpPr>
        <p:spPr>
          <a:xfrm>
            <a:off x="7884368" y="4365104"/>
            <a:ext cx="404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IS’</a:t>
            </a:r>
            <a:endParaRPr lang="fr-FR" dirty="0"/>
          </a:p>
        </p:txBody>
      </p:sp>
      <p:sp>
        <p:nvSpPr>
          <p:cNvPr id="36" name="ZoneTexte 35"/>
          <p:cNvSpPr txBox="1"/>
          <p:nvPr/>
        </p:nvSpPr>
        <p:spPr>
          <a:xfrm>
            <a:off x="5436096" y="2173506"/>
            <a:ext cx="646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Z</a:t>
            </a:r>
            <a:endParaRPr lang="fr-FR" dirty="0"/>
          </a:p>
        </p:txBody>
      </p:sp>
      <p:cxnSp>
        <p:nvCxnSpPr>
          <p:cNvPr id="38" name="Connecteur droit 37"/>
          <p:cNvCxnSpPr/>
          <p:nvPr/>
        </p:nvCxnSpPr>
        <p:spPr>
          <a:xfrm flipV="1">
            <a:off x="1691680" y="2358172"/>
            <a:ext cx="6264696" cy="8548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ZoneTexte 40"/>
          <p:cNvSpPr txBox="1"/>
          <p:nvPr/>
        </p:nvSpPr>
        <p:spPr>
          <a:xfrm>
            <a:off x="8086507" y="2358172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BP</a:t>
            </a:r>
            <a:endParaRPr lang="fr-FR" dirty="0"/>
          </a:p>
        </p:txBody>
      </p:sp>
      <p:cxnSp>
        <p:nvCxnSpPr>
          <p:cNvPr id="43" name="Connecteur droit 42"/>
          <p:cNvCxnSpPr/>
          <p:nvPr/>
        </p:nvCxnSpPr>
        <p:spPr>
          <a:xfrm flipV="1">
            <a:off x="2483768" y="1700808"/>
            <a:ext cx="4896544" cy="28489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ZoneTexte 45"/>
          <p:cNvSpPr txBox="1"/>
          <p:nvPr/>
        </p:nvSpPr>
        <p:spPr>
          <a:xfrm>
            <a:off x="7380312" y="1657925"/>
            <a:ext cx="681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LM’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D0152-4BBF-461D-BD62-2DF9B514CD51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14884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fr-FR" dirty="0" err="1" smtClean="0"/>
              <a:t>Nel</a:t>
            </a:r>
            <a:r>
              <a:rPr lang="fr-FR" dirty="0" smtClean="0"/>
              <a:t> </a:t>
            </a:r>
            <a:r>
              <a:rPr lang="fr-FR" dirty="0" err="1" smtClean="0"/>
              <a:t>caso</a:t>
            </a:r>
            <a:r>
              <a:rPr lang="fr-FR" dirty="0" smtClean="0"/>
              <a:t> di </a:t>
            </a:r>
            <a:r>
              <a:rPr lang="fr-FR" dirty="0" err="1" smtClean="0"/>
              <a:t>perfetta</a:t>
            </a:r>
            <a:r>
              <a:rPr lang="fr-FR" dirty="0" smtClean="0"/>
              <a:t> </a:t>
            </a:r>
            <a:r>
              <a:rPr lang="fr-FR" dirty="0" err="1" smtClean="0"/>
              <a:t>mobilità</a:t>
            </a:r>
            <a:r>
              <a:rPr lang="fr-FR" dirty="0" smtClean="0"/>
              <a:t> di </a:t>
            </a:r>
            <a:r>
              <a:rPr lang="fr-FR" dirty="0" err="1" smtClean="0"/>
              <a:t>capitali</a:t>
            </a:r>
            <a:r>
              <a:rPr lang="fr-FR" dirty="0" smtClean="0"/>
              <a:t>, l’</a:t>
            </a:r>
            <a:r>
              <a:rPr lang="fr-FR" dirty="0" err="1" smtClean="0"/>
              <a:t>efficacia</a:t>
            </a:r>
            <a:r>
              <a:rPr lang="fr-FR" dirty="0" smtClean="0"/>
              <a:t> </a:t>
            </a:r>
            <a:r>
              <a:rPr lang="fr-FR" dirty="0" err="1" smtClean="0"/>
              <a:t>della</a:t>
            </a:r>
            <a:r>
              <a:rPr lang="fr-FR" dirty="0" smtClean="0"/>
              <a:t> </a:t>
            </a:r>
            <a:r>
              <a:rPr lang="fr-FR" dirty="0" err="1" smtClean="0"/>
              <a:t>politica</a:t>
            </a:r>
            <a:r>
              <a:rPr lang="fr-FR" dirty="0" smtClean="0"/>
              <a:t> fiscale </a:t>
            </a:r>
            <a:r>
              <a:rPr lang="fr-FR" dirty="0" err="1" smtClean="0"/>
              <a:t>sarà</a:t>
            </a:r>
            <a:r>
              <a:rPr lang="fr-FR" dirty="0" smtClean="0"/>
              <a:t> </a:t>
            </a:r>
            <a:r>
              <a:rPr lang="fr-FR" dirty="0" err="1" smtClean="0"/>
              <a:t>massima</a:t>
            </a:r>
            <a:endParaRPr lang="fr-FR" dirty="0" smtClean="0"/>
          </a:p>
          <a:p>
            <a:pPr algn="just"/>
            <a:r>
              <a:rPr lang="fr-FR" dirty="0" smtClean="0"/>
              <a:t>In </a:t>
            </a:r>
            <a:r>
              <a:rPr lang="fr-FR" dirty="0" err="1" smtClean="0"/>
              <a:t>questo</a:t>
            </a:r>
            <a:r>
              <a:rPr lang="fr-FR" dirty="0" smtClean="0"/>
              <a:t> </a:t>
            </a:r>
            <a:r>
              <a:rPr lang="fr-FR" dirty="0" err="1" smtClean="0"/>
              <a:t>caso</a:t>
            </a:r>
            <a:r>
              <a:rPr lang="fr-FR" dirty="0" smtClean="0"/>
              <a:t> </a:t>
            </a:r>
            <a:r>
              <a:rPr lang="fr-FR" dirty="0" err="1" smtClean="0"/>
              <a:t>infatti</a:t>
            </a:r>
            <a:r>
              <a:rPr lang="fr-FR" dirty="0" smtClean="0"/>
              <a:t> i=i*, </a:t>
            </a:r>
            <a:r>
              <a:rPr lang="fr-FR" dirty="0" err="1" smtClean="0"/>
              <a:t>ossia</a:t>
            </a:r>
            <a:r>
              <a:rPr lang="fr-FR" dirty="0" smtClean="0"/>
              <a:t> il </a:t>
            </a:r>
            <a:r>
              <a:rPr lang="fr-FR" dirty="0" err="1" smtClean="0"/>
              <a:t>tasso</a:t>
            </a:r>
            <a:r>
              <a:rPr lang="fr-FR" dirty="0" smtClean="0"/>
              <a:t> d’</a:t>
            </a:r>
            <a:r>
              <a:rPr lang="fr-FR" dirty="0" err="1" smtClean="0"/>
              <a:t>interesse</a:t>
            </a:r>
            <a:r>
              <a:rPr lang="fr-FR" dirty="0" smtClean="0"/>
              <a:t> </a:t>
            </a:r>
            <a:r>
              <a:rPr lang="fr-FR" dirty="0" err="1" smtClean="0"/>
              <a:t>interno</a:t>
            </a:r>
            <a:r>
              <a:rPr lang="fr-FR" dirty="0" smtClean="0"/>
              <a:t> </a:t>
            </a:r>
            <a:r>
              <a:rPr lang="fr-FR" dirty="0" err="1" smtClean="0"/>
              <a:t>deve</a:t>
            </a:r>
            <a:r>
              <a:rPr lang="fr-FR" dirty="0" smtClean="0"/>
              <a:t> </a:t>
            </a:r>
            <a:r>
              <a:rPr lang="fr-FR" dirty="0" err="1" smtClean="0"/>
              <a:t>uguagliare</a:t>
            </a:r>
            <a:r>
              <a:rPr lang="fr-FR" dirty="0" smtClean="0"/>
              <a:t> </a:t>
            </a:r>
            <a:r>
              <a:rPr lang="fr-FR" dirty="0" err="1" smtClean="0"/>
              <a:t>quello</a:t>
            </a:r>
            <a:r>
              <a:rPr lang="fr-FR" dirty="0" smtClean="0"/>
              <a:t> </a:t>
            </a:r>
            <a:r>
              <a:rPr lang="fr-FR" dirty="0" err="1" smtClean="0"/>
              <a:t>estero</a:t>
            </a:r>
            <a:r>
              <a:rPr lang="fr-FR" dirty="0" smtClean="0"/>
              <a:t> (</a:t>
            </a:r>
            <a:r>
              <a:rPr lang="fr-FR" dirty="0" err="1" smtClean="0"/>
              <a:t>dato</a:t>
            </a:r>
            <a:r>
              <a:rPr lang="fr-FR" dirty="0" smtClean="0"/>
              <a:t>)</a:t>
            </a:r>
          </a:p>
          <a:p>
            <a:pPr algn="just"/>
            <a:r>
              <a:rPr lang="fr-FR" dirty="0" err="1" smtClean="0"/>
              <a:t>Allora</a:t>
            </a:r>
            <a:r>
              <a:rPr lang="fr-FR" dirty="0" smtClean="0"/>
              <a:t> in </a:t>
            </a:r>
            <a:r>
              <a:rPr lang="fr-FR" dirty="0" err="1" smtClean="0"/>
              <a:t>seguito</a:t>
            </a:r>
            <a:r>
              <a:rPr lang="fr-FR" dirty="0" smtClean="0"/>
              <a:t> ad </a:t>
            </a:r>
            <a:r>
              <a:rPr lang="fr-FR" dirty="0" err="1" smtClean="0"/>
              <a:t>una</a:t>
            </a:r>
            <a:r>
              <a:rPr lang="fr-FR" dirty="0" smtClean="0"/>
              <a:t> </a:t>
            </a:r>
            <a:r>
              <a:rPr lang="fr-FR" dirty="0" err="1" smtClean="0"/>
              <a:t>politica</a:t>
            </a:r>
            <a:r>
              <a:rPr lang="fr-FR" dirty="0" smtClean="0"/>
              <a:t> fiscale </a:t>
            </a:r>
            <a:r>
              <a:rPr lang="fr-FR" dirty="0" err="1" smtClean="0"/>
              <a:t>espansiva</a:t>
            </a:r>
            <a:r>
              <a:rPr lang="fr-FR" dirty="0" smtClean="0"/>
              <a:t>, se i </a:t>
            </a:r>
            <a:r>
              <a:rPr lang="fr-FR" dirty="0" err="1" smtClean="0"/>
              <a:t>aumenta</a:t>
            </a:r>
            <a:r>
              <a:rPr lang="fr-FR" dirty="0" smtClean="0"/>
              <a:t> vi </a:t>
            </a:r>
            <a:r>
              <a:rPr lang="fr-FR" dirty="0" err="1" smtClean="0"/>
              <a:t>sarà</a:t>
            </a:r>
            <a:r>
              <a:rPr lang="fr-FR" dirty="0" smtClean="0"/>
              <a:t> un </a:t>
            </a:r>
            <a:r>
              <a:rPr lang="fr-FR" dirty="0" err="1" smtClean="0"/>
              <a:t>ingente</a:t>
            </a:r>
            <a:r>
              <a:rPr lang="fr-FR" dirty="0" smtClean="0"/>
              <a:t> </a:t>
            </a:r>
            <a:r>
              <a:rPr lang="fr-FR" dirty="0" err="1" smtClean="0"/>
              <a:t>afflusso</a:t>
            </a:r>
            <a:r>
              <a:rPr lang="fr-FR" dirty="0" smtClean="0"/>
              <a:t> di </a:t>
            </a:r>
            <a:r>
              <a:rPr lang="fr-FR" dirty="0" err="1" smtClean="0"/>
              <a:t>capitali</a:t>
            </a:r>
            <a:r>
              <a:rPr lang="fr-FR" dirty="0" smtClean="0"/>
              <a:t> con la </a:t>
            </a:r>
            <a:r>
              <a:rPr lang="fr-FR" dirty="0" err="1" smtClean="0"/>
              <a:t>conseguenza</a:t>
            </a:r>
            <a:r>
              <a:rPr lang="fr-FR" dirty="0" smtClean="0"/>
              <a:t> di </a:t>
            </a:r>
            <a:r>
              <a:rPr lang="fr-FR" dirty="0" err="1" smtClean="0"/>
              <a:t>aumentare</a:t>
            </a:r>
            <a:r>
              <a:rPr lang="fr-FR" dirty="0" smtClean="0"/>
              <a:t> l’</a:t>
            </a:r>
            <a:r>
              <a:rPr lang="fr-FR" dirty="0" err="1" smtClean="0"/>
              <a:t>offerta</a:t>
            </a:r>
            <a:r>
              <a:rPr lang="fr-FR" dirty="0" smtClean="0"/>
              <a:t> di </a:t>
            </a:r>
            <a:r>
              <a:rPr lang="fr-FR" dirty="0" err="1" smtClean="0"/>
              <a:t>moneta</a:t>
            </a:r>
            <a:r>
              <a:rPr lang="fr-FR" dirty="0" smtClean="0"/>
              <a:t> e </a:t>
            </a:r>
            <a:r>
              <a:rPr lang="fr-FR" dirty="0" err="1" smtClean="0"/>
              <a:t>quindi</a:t>
            </a:r>
            <a:r>
              <a:rPr lang="fr-FR" dirty="0" smtClean="0"/>
              <a:t> di </a:t>
            </a:r>
            <a:r>
              <a:rPr lang="fr-FR" dirty="0" err="1" smtClean="0"/>
              <a:t>spostare</a:t>
            </a:r>
            <a:r>
              <a:rPr lang="fr-FR" dirty="0" smtClean="0"/>
              <a:t> in </a:t>
            </a:r>
            <a:r>
              <a:rPr lang="fr-FR" dirty="0" err="1" smtClean="0"/>
              <a:t>giù</a:t>
            </a:r>
            <a:r>
              <a:rPr lang="fr-FR" dirty="0" smtClean="0"/>
              <a:t> di molto la </a:t>
            </a:r>
            <a:r>
              <a:rPr lang="fr-FR" dirty="0" err="1" smtClean="0"/>
              <a:t>curva</a:t>
            </a:r>
            <a:r>
              <a:rPr lang="fr-FR" dirty="0" smtClean="0"/>
              <a:t> LM (in LM’)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D0152-4BBF-461D-BD62-2DF9B514CD51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32874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mtClean="0"/>
          </a:p>
          <a:p>
            <a:endParaRPr lang="fr-FR" dirty="0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529208" y="159016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FR" smtClean="0"/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dirty="0" smtClean="0"/>
          </a:p>
          <a:p>
            <a:endParaRPr lang="fr-FR" dirty="0"/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385192" y="147325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endParaRPr lang="fr-FR" dirty="0"/>
          </a:p>
        </p:txBody>
      </p:sp>
      <p:cxnSp>
        <p:nvCxnSpPr>
          <p:cNvPr id="8" name="Connecteur droit avec flèche 7"/>
          <p:cNvCxnSpPr/>
          <p:nvPr/>
        </p:nvCxnSpPr>
        <p:spPr>
          <a:xfrm flipV="1">
            <a:off x="1331640" y="5373216"/>
            <a:ext cx="6624736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 flipV="1">
            <a:off x="1331640" y="1844824"/>
            <a:ext cx="0" cy="35643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>
            <a:off x="3131840" y="1700808"/>
            <a:ext cx="3312368" cy="34563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7884368" y="5445224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Y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1043608" y="1988840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i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6660231" y="1473259"/>
            <a:ext cx="648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LM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6444208" y="486916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IS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4180329" y="5461287"/>
            <a:ext cx="1441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Y*</a:t>
            </a:r>
            <a:endParaRPr lang="fr-FR" dirty="0"/>
          </a:p>
        </p:txBody>
      </p:sp>
      <p:sp>
        <p:nvSpPr>
          <p:cNvPr id="16" name="ZoneTexte 15"/>
          <p:cNvSpPr txBox="1"/>
          <p:nvPr/>
        </p:nvSpPr>
        <p:spPr>
          <a:xfrm>
            <a:off x="899592" y="2708920"/>
            <a:ext cx="496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i*</a:t>
            </a:r>
            <a:endParaRPr lang="fr-FR" dirty="0"/>
          </a:p>
        </p:txBody>
      </p:sp>
      <p:cxnSp>
        <p:nvCxnSpPr>
          <p:cNvPr id="17" name="Connecteur droit 16"/>
          <p:cNvCxnSpPr/>
          <p:nvPr/>
        </p:nvCxnSpPr>
        <p:spPr>
          <a:xfrm>
            <a:off x="1691680" y="362702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>
            <a:off x="6448581" y="170080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 flipV="1">
            <a:off x="1937887" y="1545759"/>
            <a:ext cx="4964826" cy="24796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>
            <a:off x="4355976" y="30376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>
            <a:off x="4254591" y="3055745"/>
            <a:ext cx="0" cy="5894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>
            <a:off x="4254591" y="3933056"/>
            <a:ext cx="0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>
            <a:off x="4254591" y="4869160"/>
            <a:ext cx="0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>
            <a:off x="4139952" y="2837257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>
            <a:off x="4180329" y="2837257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>
            <a:off x="4102085" y="2837257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/>
          <p:nvPr/>
        </p:nvCxnSpPr>
        <p:spPr>
          <a:xfrm>
            <a:off x="4932040" y="1700808"/>
            <a:ext cx="2855882" cy="30243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ZoneTexte 29"/>
          <p:cNvSpPr txBox="1"/>
          <p:nvPr/>
        </p:nvSpPr>
        <p:spPr>
          <a:xfrm>
            <a:off x="4355976" y="2708920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E</a:t>
            </a:r>
            <a:endParaRPr lang="fr-FR" dirty="0"/>
          </a:p>
        </p:txBody>
      </p:sp>
      <p:sp>
        <p:nvSpPr>
          <p:cNvPr id="31" name="ZoneTexte 30"/>
          <p:cNvSpPr txBox="1"/>
          <p:nvPr/>
        </p:nvSpPr>
        <p:spPr>
          <a:xfrm flipH="1">
            <a:off x="5975446" y="2902849"/>
            <a:ext cx="6847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E’</a:t>
            </a:r>
            <a:endParaRPr lang="fr-FR" dirty="0"/>
          </a:p>
        </p:txBody>
      </p:sp>
      <p:sp>
        <p:nvSpPr>
          <p:cNvPr id="32" name="ZoneTexte 31"/>
          <p:cNvSpPr txBox="1"/>
          <p:nvPr/>
        </p:nvSpPr>
        <p:spPr>
          <a:xfrm>
            <a:off x="7884368" y="4365104"/>
            <a:ext cx="404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IS’</a:t>
            </a:r>
            <a:endParaRPr lang="fr-FR" dirty="0"/>
          </a:p>
        </p:txBody>
      </p:sp>
      <p:sp>
        <p:nvSpPr>
          <p:cNvPr id="33" name="ZoneTexte 32"/>
          <p:cNvSpPr txBox="1"/>
          <p:nvPr/>
        </p:nvSpPr>
        <p:spPr>
          <a:xfrm>
            <a:off x="5436096" y="2173506"/>
            <a:ext cx="646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Z</a:t>
            </a:r>
            <a:endParaRPr lang="fr-FR" dirty="0"/>
          </a:p>
        </p:txBody>
      </p:sp>
      <p:cxnSp>
        <p:nvCxnSpPr>
          <p:cNvPr id="34" name="Connecteur droit 33"/>
          <p:cNvCxnSpPr>
            <a:endCxn id="35" idx="1"/>
          </p:cNvCxnSpPr>
          <p:nvPr/>
        </p:nvCxnSpPr>
        <p:spPr>
          <a:xfrm>
            <a:off x="1691680" y="2893586"/>
            <a:ext cx="655869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ZoneTexte 34"/>
          <p:cNvSpPr txBox="1"/>
          <p:nvPr/>
        </p:nvSpPr>
        <p:spPr>
          <a:xfrm>
            <a:off x="8250370" y="2708920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BP</a:t>
            </a:r>
            <a:endParaRPr lang="fr-FR" dirty="0"/>
          </a:p>
        </p:txBody>
      </p:sp>
      <p:cxnSp>
        <p:nvCxnSpPr>
          <p:cNvPr id="36" name="Connecteur droit 35"/>
          <p:cNvCxnSpPr/>
          <p:nvPr/>
        </p:nvCxnSpPr>
        <p:spPr>
          <a:xfrm flipV="1">
            <a:off x="2818670" y="1961321"/>
            <a:ext cx="4896544" cy="28489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ZoneTexte 36"/>
          <p:cNvSpPr txBox="1"/>
          <p:nvPr/>
        </p:nvSpPr>
        <p:spPr>
          <a:xfrm>
            <a:off x="7380312" y="1657925"/>
            <a:ext cx="681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LM’</a:t>
            </a:r>
            <a:endParaRPr lang="fr-FR" dirty="0"/>
          </a:p>
        </p:txBody>
      </p:sp>
      <p:sp>
        <p:nvSpPr>
          <p:cNvPr id="43" name="ZoneTexte 42"/>
          <p:cNvSpPr txBox="1"/>
          <p:nvPr/>
        </p:nvSpPr>
        <p:spPr>
          <a:xfrm>
            <a:off x="6082748" y="5445224"/>
            <a:ext cx="1441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Y**</a:t>
            </a:r>
            <a:endParaRPr lang="fr-FR" dirty="0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D0152-4BBF-461D-BD62-2DF9B514CD51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56253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62500" lnSpcReduction="20000"/>
              </a:bodyPr>
              <a:lstStyle/>
              <a:p>
                <a:pPr algn="just"/>
                <a:r>
                  <a:rPr lang="fr-FR" dirty="0" smtClean="0"/>
                  <a:t>Supponiamo </a:t>
                </a:r>
                <a:r>
                  <a:rPr lang="fr-FR" dirty="0" err="1" smtClean="0"/>
                  <a:t>che</a:t>
                </a:r>
                <a:r>
                  <a:rPr lang="fr-FR" dirty="0" smtClean="0"/>
                  <a:t> si </a:t>
                </a:r>
                <a:r>
                  <a:rPr lang="fr-FR" dirty="0" err="1" smtClean="0"/>
                  <a:t>voglia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ottenere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simultaneamente</a:t>
                </a:r>
                <a:r>
                  <a:rPr lang="fr-FR" dirty="0" smtClean="0"/>
                  <a:t> l’</a:t>
                </a:r>
                <a:r>
                  <a:rPr lang="fr-FR" dirty="0" err="1" smtClean="0"/>
                  <a:t>equilibrio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interno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ed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esterno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partendo</a:t>
                </a:r>
                <a:r>
                  <a:rPr lang="fr-FR" dirty="0" smtClean="0"/>
                  <a:t> dal </a:t>
                </a:r>
                <a:r>
                  <a:rPr lang="fr-FR" dirty="0" err="1" smtClean="0"/>
                  <a:t>punto</a:t>
                </a:r>
                <a:r>
                  <a:rPr lang="fr-FR" dirty="0" smtClean="0"/>
                  <a:t> E con Y*&lt;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fr-FR" b="0" i="1" smtClean="0">
                            <a:latin typeface="Cambria Math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fr-FR" dirty="0" smtClean="0"/>
                  <a:t> e i*. Se si </a:t>
                </a:r>
                <a:r>
                  <a:rPr lang="fr-FR" dirty="0" err="1" smtClean="0"/>
                  <a:t>aumenta</a:t>
                </a:r>
                <a:r>
                  <a:rPr lang="fr-FR" dirty="0" smtClean="0"/>
                  <a:t> la </a:t>
                </a:r>
                <a:r>
                  <a:rPr lang="fr-FR" dirty="0" err="1" smtClean="0"/>
                  <a:t>spesa</a:t>
                </a:r>
                <a:r>
                  <a:rPr lang="fr-FR" dirty="0" smtClean="0"/>
                  <a:t>  </a:t>
                </a:r>
                <a:r>
                  <a:rPr lang="fr-FR" dirty="0" err="1" smtClean="0"/>
                  <a:t>pubblica</a:t>
                </a:r>
                <a:r>
                  <a:rPr lang="fr-FR" dirty="0" smtClean="0"/>
                  <a:t> G in modo </a:t>
                </a:r>
                <a:r>
                  <a:rPr lang="fr-FR" dirty="0" err="1" smtClean="0"/>
                  <a:t>che</a:t>
                </a:r>
                <a:r>
                  <a:rPr lang="fr-FR" dirty="0" smtClean="0"/>
                  <a:t> la </a:t>
                </a:r>
                <a:r>
                  <a:rPr lang="fr-FR" dirty="0" err="1" smtClean="0"/>
                  <a:t>curva</a:t>
                </a:r>
                <a:r>
                  <a:rPr lang="fr-FR" dirty="0" smtClean="0"/>
                  <a:t> IS si </a:t>
                </a:r>
                <a:r>
                  <a:rPr lang="fr-FR" dirty="0" err="1" smtClean="0"/>
                  <a:t>sposti</a:t>
                </a:r>
                <a:r>
                  <a:rPr lang="fr-FR" dirty="0" smtClean="0"/>
                  <a:t> verso IS’, </a:t>
                </a:r>
                <a:r>
                  <a:rPr lang="fr-FR" dirty="0" err="1" smtClean="0"/>
                  <a:t>allora</a:t>
                </a:r>
                <a:r>
                  <a:rPr lang="fr-FR" dirty="0" smtClean="0"/>
                  <a:t> in primo </a:t>
                </a:r>
                <a:r>
                  <a:rPr lang="fr-FR" dirty="0" err="1" smtClean="0"/>
                  <a:t>luogo</a:t>
                </a:r>
                <a:r>
                  <a:rPr lang="fr-FR" dirty="0" smtClean="0"/>
                  <a:t> si </a:t>
                </a:r>
                <a:r>
                  <a:rPr lang="fr-FR" dirty="0" err="1" smtClean="0"/>
                  <a:t>raggiunge</a:t>
                </a:r>
                <a:r>
                  <a:rPr lang="fr-FR" dirty="0" smtClean="0"/>
                  <a:t> il </a:t>
                </a:r>
                <a:r>
                  <a:rPr lang="fr-FR" dirty="0" err="1" smtClean="0"/>
                  <a:t>punto</a:t>
                </a:r>
                <a:r>
                  <a:rPr lang="fr-FR" dirty="0" smtClean="0"/>
                  <a:t> Z. Ma in </a:t>
                </a:r>
                <a:r>
                  <a:rPr lang="fr-FR" dirty="0" err="1" smtClean="0"/>
                  <a:t>corrispondenza</a:t>
                </a:r>
                <a:r>
                  <a:rPr lang="fr-FR" dirty="0" smtClean="0"/>
                  <a:t> di Z vi è un </a:t>
                </a:r>
                <a:r>
                  <a:rPr lang="fr-FR" dirty="0" err="1" smtClean="0"/>
                  <a:t>deficit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della</a:t>
                </a:r>
                <a:r>
                  <a:rPr lang="fr-FR" dirty="0" smtClean="0"/>
                  <a:t> BP e un </a:t>
                </a:r>
                <a:r>
                  <a:rPr lang="fr-FR" dirty="0" err="1" smtClean="0"/>
                  <a:t>eccesso</a:t>
                </a:r>
                <a:r>
                  <a:rPr lang="fr-FR" dirty="0" smtClean="0"/>
                  <a:t> di </a:t>
                </a:r>
                <a:r>
                  <a:rPr lang="fr-FR" dirty="0" err="1" smtClean="0"/>
                  <a:t>domanda</a:t>
                </a:r>
                <a:r>
                  <a:rPr lang="fr-FR" dirty="0" smtClean="0"/>
                  <a:t> di </a:t>
                </a:r>
                <a:r>
                  <a:rPr lang="fr-FR" dirty="0" err="1" smtClean="0"/>
                  <a:t>beni</a:t>
                </a:r>
                <a:r>
                  <a:rPr lang="fr-FR" dirty="0" smtClean="0"/>
                  <a:t> e </a:t>
                </a:r>
                <a:r>
                  <a:rPr lang="fr-FR" dirty="0" err="1" smtClean="0"/>
                  <a:t>servizi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rispetto</a:t>
                </a:r>
                <a:r>
                  <a:rPr lang="fr-FR" dirty="0" smtClean="0"/>
                  <a:t> al </a:t>
                </a:r>
                <a:r>
                  <a:rPr lang="fr-FR" dirty="0" err="1" smtClean="0"/>
                  <a:t>reddito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potenziale</a:t>
                </a:r>
                <a:r>
                  <a:rPr lang="fr-FR" dirty="0" smtClean="0"/>
                  <a:t>. Ne </a:t>
                </a:r>
                <a:r>
                  <a:rPr lang="fr-FR" dirty="0" err="1" smtClean="0"/>
                  <a:t>segue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che</a:t>
                </a:r>
                <a:r>
                  <a:rPr lang="fr-FR" dirty="0" smtClean="0"/>
                  <a:t> l’</a:t>
                </a:r>
                <a:r>
                  <a:rPr lang="fr-FR" dirty="0" err="1" smtClean="0"/>
                  <a:t>offerta</a:t>
                </a:r>
                <a:r>
                  <a:rPr lang="fr-FR" dirty="0" smtClean="0"/>
                  <a:t> di </a:t>
                </a:r>
                <a:r>
                  <a:rPr lang="fr-FR" dirty="0" err="1" smtClean="0"/>
                  <a:t>moneta</a:t>
                </a:r>
                <a:r>
                  <a:rPr lang="fr-FR" dirty="0" smtClean="0"/>
                  <a:t> nominale </a:t>
                </a:r>
                <a:r>
                  <a:rPr lang="fr-FR" dirty="0" err="1" smtClean="0"/>
                  <a:t>diminuisce</a:t>
                </a:r>
                <a:r>
                  <a:rPr lang="fr-FR" dirty="0" smtClean="0"/>
                  <a:t> e </a:t>
                </a:r>
                <a:r>
                  <a:rPr lang="fr-FR" dirty="0" err="1" smtClean="0"/>
                  <a:t>poiché</a:t>
                </a:r>
                <a:r>
                  <a:rPr lang="fr-FR" dirty="0" smtClean="0"/>
                  <a:t> i </a:t>
                </a:r>
                <a:r>
                  <a:rPr lang="fr-FR" dirty="0" err="1" smtClean="0"/>
                  <a:t>prezzi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aumentano</a:t>
                </a:r>
                <a:r>
                  <a:rPr lang="fr-FR" dirty="0" smtClean="0"/>
                  <a:t>, pure l’</a:t>
                </a:r>
                <a:r>
                  <a:rPr lang="fr-FR" dirty="0" err="1" smtClean="0"/>
                  <a:t>offerta</a:t>
                </a:r>
                <a:r>
                  <a:rPr lang="fr-FR" dirty="0" smtClean="0"/>
                  <a:t> di </a:t>
                </a:r>
                <a:r>
                  <a:rPr lang="fr-FR" dirty="0" err="1" smtClean="0"/>
                  <a:t>moneta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reale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diminuisce</a:t>
                </a:r>
                <a:r>
                  <a:rPr lang="fr-FR" dirty="0" smtClean="0"/>
                  <a:t>. </a:t>
                </a:r>
                <a:r>
                  <a:rPr lang="fr-FR" dirty="0" err="1" smtClean="0"/>
                  <a:t>Allora</a:t>
                </a:r>
                <a:r>
                  <a:rPr lang="fr-FR" dirty="0" smtClean="0"/>
                  <a:t> la </a:t>
                </a:r>
                <a:r>
                  <a:rPr lang="fr-FR" dirty="0" err="1" smtClean="0"/>
                  <a:t>curva</a:t>
                </a:r>
                <a:r>
                  <a:rPr lang="fr-FR" dirty="0" smtClean="0"/>
                  <a:t> LM si </a:t>
                </a:r>
                <a:r>
                  <a:rPr lang="fr-FR" dirty="0" err="1" smtClean="0"/>
                  <a:t>sposta</a:t>
                </a:r>
                <a:r>
                  <a:rPr lang="fr-FR" dirty="0" smtClean="0"/>
                  <a:t> in LM’ e si </a:t>
                </a:r>
                <a:r>
                  <a:rPr lang="fr-FR" dirty="0" err="1" smtClean="0"/>
                  <a:t>raggiunge</a:t>
                </a:r>
                <a:r>
                  <a:rPr lang="fr-FR" dirty="0" smtClean="0"/>
                  <a:t> l’</a:t>
                </a:r>
                <a:r>
                  <a:rPr lang="fr-FR" dirty="0" err="1" smtClean="0"/>
                  <a:t>equilibrio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interno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ed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esterno</a:t>
                </a:r>
                <a:r>
                  <a:rPr lang="fr-FR" dirty="0" smtClean="0"/>
                  <a:t> E’</a:t>
                </a:r>
              </a:p>
              <a:p>
                <a:pPr algn="just"/>
                <a:r>
                  <a:rPr lang="fr-FR" dirty="0" smtClean="0"/>
                  <a:t>In </a:t>
                </a:r>
                <a:r>
                  <a:rPr lang="fr-FR" dirty="0" err="1" smtClean="0"/>
                  <a:t>questo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caso</a:t>
                </a:r>
                <a:r>
                  <a:rPr lang="fr-FR" dirty="0" smtClean="0"/>
                  <a:t>, è </a:t>
                </a:r>
                <a:r>
                  <a:rPr lang="fr-FR" dirty="0" err="1" smtClean="0"/>
                  <a:t>sufficiente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una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manovra</a:t>
                </a:r>
                <a:r>
                  <a:rPr lang="fr-FR" dirty="0" smtClean="0"/>
                  <a:t> fiscale, </a:t>
                </a:r>
                <a:r>
                  <a:rPr lang="fr-FR" dirty="0" err="1" smtClean="0"/>
                  <a:t>poi</a:t>
                </a:r>
                <a:r>
                  <a:rPr lang="fr-FR" dirty="0" smtClean="0"/>
                  <a:t> è l’</a:t>
                </a:r>
                <a:r>
                  <a:rPr lang="fr-FR" dirty="0" err="1" smtClean="0"/>
                  <a:t>offerta</a:t>
                </a:r>
                <a:r>
                  <a:rPr lang="fr-FR" dirty="0" smtClean="0"/>
                  <a:t> di </a:t>
                </a:r>
                <a:r>
                  <a:rPr lang="fr-FR" dirty="0" err="1" smtClean="0"/>
                  <a:t>moneta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che</a:t>
                </a:r>
                <a:r>
                  <a:rPr lang="fr-FR" dirty="0" smtClean="0"/>
                  <a:t> si </a:t>
                </a:r>
                <a:r>
                  <a:rPr lang="fr-FR" dirty="0" err="1" smtClean="0"/>
                  <a:t>aggiusta</a:t>
                </a:r>
                <a:r>
                  <a:rPr lang="fr-FR" dirty="0" smtClean="0"/>
                  <a:t> per </a:t>
                </a:r>
                <a:r>
                  <a:rPr lang="fr-FR" dirty="0" err="1" smtClean="0"/>
                  <a:t>conseguire</a:t>
                </a:r>
                <a:r>
                  <a:rPr lang="fr-FR" dirty="0" smtClean="0"/>
                  <a:t> l’</a:t>
                </a:r>
                <a:r>
                  <a:rPr lang="fr-FR" dirty="0" err="1" smtClean="0"/>
                  <a:t>equilibrio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esterno</a:t>
                </a:r>
                <a:r>
                  <a:rPr lang="fr-FR" dirty="0" smtClean="0"/>
                  <a:t>. Y e i si </a:t>
                </a:r>
                <a:r>
                  <a:rPr lang="fr-FR" dirty="0" err="1" smtClean="0"/>
                  <a:t>aggiustano</a:t>
                </a:r>
                <a:r>
                  <a:rPr lang="fr-FR" dirty="0" smtClean="0"/>
                  <a:t> per </a:t>
                </a:r>
                <a:r>
                  <a:rPr lang="fr-FR" dirty="0" err="1" smtClean="0"/>
                  <a:t>assicurare</a:t>
                </a:r>
                <a:r>
                  <a:rPr lang="fr-FR" dirty="0" smtClean="0"/>
                  <a:t> l’</a:t>
                </a:r>
                <a:r>
                  <a:rPr lang="fr-FR" dirty="0" err="1" smtClean="0"/>
                  <a:t>equilibrio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sul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mercato</a:t>
                </a:r>
                <a:r>
                  <a:rPr lang="fr-FR" dirty="0" smtClean="0"/>
                  <a:t> dei </a:t>
                </a:r>
                <a:r>
                  <a:rPr lang="fr-FR" dirty="0" err="1" smtClean="0"/>
                  <a:t>beni</a:t>
                </a:r>
                <a:r>
                  <a:rPr lang="fr-FR" dirty="0" smtClean="0"/>
                  <a:t> e </a:t>
                </a:r>
                <a:r>
                  <a:rPr lang="fr-FR" dirty="0" err="1" smtClean="0"/>
                  <a:t>servizi</a:t>
                </a:r>
                <a:r>
                  <a:rPr lang="fr-FR" dirty="0" smtClean="0"/>
                  <a:t> e su </a:t>
                </a:r>
                <a:r>
                  <a:rPr lang="fr-FR" dirty="0" err="1" smtClean="0"/>
                  <a:t>quello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della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moneta</a:t>
                </a:r>
                <a:r>
                  <a:rPr lang="fr-FR" dirty="0" smtClean="0"/>
                  <a:t>. </a:t>
                </a:r>
                <a:r>
                  <a:rPr lang="fr-FR" dirty="0" err="1" smtClean="0"/>
                  <a:t>Poi</a:t>
                </a:r>
                <a:r>
                  <a:rPr lang="fr-FR" dirty="0" smtClean="0"/>
                  <a:t> l’</a:t>
                </a:r>
                <a:r>
                  <a:rPr lang="fr-FR" dirty="0" err="1" smtClean="0"/>
                  <a:t>offerta</a:t>
                </a:r>
                <a:r>
                  <a:rPr lang="fr-FR" dirty="0" smtClean="0"/>
                  <a:t> di </a:t>
                </a:r>
                <a:r>
                  <a:rPr lang="fr-FR" dirty="0" err="1" smtClean="0"/>
                  <a:t>moneta</a:t>
                </a:r>
                <a:r>
                  <a:rPr lang="fr-FR" dirty="0" smtClean="0"/>
                  <a:t> si </a:t>
                </a:r>
                <a:r>
                  <a:rPr lang="fr-FR" dirty="0" err="1" smtClean="0"/>
                  <a:t>aggiusta</a:t>
                </a:r>
                <a:r>
                  <a:rPr lang="fr-FR" dirty="0" smtClean="0"/>
                  <a:t> per </a:t>
                </a:r>
                <a:r>
                  <a:rPr lang="fr-FR" dirty="0" err="1" smtClean="0"/>
                  <a:t>assicurare</a:t>
                </a:r>
                <a:r>
                  <a:rPr lang="fr-FR" dirty="0" smtClean="0"/>
                  <a:t> l’</a:t>
                </a:r>
                <a:r>
                  <a:rPr lang="fr-FR" dirty="0" err="1" smtClean="0"/>
                  <a:t>equilibrio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esterno</a:t>
                </a:r>
                <a:endParaRPr lang="fr-FR" dirty="0" smtClean="0"/>
              </a:p>
              <a:p>
                <a:pPr algn="just"/>
                <a:r>
                  <a:rPr lang="fr-FR" dirty="0" err="1" smtClean="0"/>
                  <a:t>Poiché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esiste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un’unica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combinazione</a:t>
                </a:r>
                <a:r>
                  <a:rPr lang="fr-FR" dirty="0" smtClean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FR" b="0" i="1" dirty="0" smtClean="0">
                            <a:latin typeface="Cambria Math"/>
                          </a:rPr>
                          <m:t>𝑖</m:t>
                        </m:r>
                      </m:e>
                      <m:sub>
                        <m:r>
                          <a:rPr lang="fr-FR" b="0" i="1" dirty="0" smtClean="0">
                            <a:latin typeface="Cambria Math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fr-FR" dirty="0" smtClean="0"/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fr-FR" b="0" i="1" smtClean="0">
                            <a:latin typeface="Cambria Math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fr-FR" dirty="0" smtClean="0"/>
                  <a:t>) tale </a:t>
                </a:r>
                <a:r>
                  <a:rPr lang="fr-FR" dirty="0" err="1" smtClean="0"/>
                  <a:t>che</a:t>
                </a:r>
                <a:r>
                  <a:rPr lang="fr-FR" dirty="0" smtClean="0"/>
                  <a:t> BP=0, </a:t>
                </a:r>
                <a:r>
                  <a:rPr lang="fr-FR" dirty="0" err="1" smtClean="0"/>
                  <a:t>allora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nella</a:t>
                </a:r>
                <a:r>
                  <a:rPr lang="fr-FR" dirty="0" smtClean="0"/>
                  <a:t> IS si </a:t>
                </a:r>
                <a:r>
                  <a:rPr lang="fr-FR" dirty="0" err="1" smtClean="0"/>
                  <a:t>sostituiscono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questi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valori</a:t>
                </a:r>
                <a:r>
                  <a:rPr lang="fr-FR" dirty="0" smtClean="0"/>
                  <a:t> e si </a:t>
                </a:r>
                <a:r>
                  <a:rPr lang="fr-FR" dirty="0" err="1" smtClean="0"/>
                  <a:t>trova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univocamente</a:t>
                </a:r>
                <a:r>
                  <a:rPr lang="fr-FR" dirty="0" smtClean="0"/>
                  <a:t> G ( o T). L’</a:t>
                </a:r>
                <a:r>
                  <a:rPr lang="fr-FR" dirty="0" err="1" smtClean="0"/>
                  <a:t>offerta</a:t>
                </a:r>
                <a:r>
                  <a:rPr lang="fr-FR" dirty="0" smtClean="0"/>
                  <a:t> di </a:t>
                </a:r>
                <a:r>
                  <a:rPr lang="fr-FR" dirty="0" err="1" smtClean="0"/>
                  <a:t>moneta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endogena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completerà</a:t>
                </a:r>
                <a:r>
                  <a:rPr lang="fr-FR" dirty="0" smtClean="0"/>
                  <a:t> il </a:t>
                </a:r>
                <a:r>
                  <a:rPr lang="fr-FR" dirty="0" err="1" smtClean="0"/>
                  <a:t>processo</a:t>
                </a:r>
                <a:r>
                  <a:rPr lang="fr-FR" dirty="0" smtClean="0"/>
                  <a:t> di </a:t>
                </a:r>
                <a:r>
                  <a:rPr lang="fr-FR" dirty="0" err="1" smtClean="0"/>
                  <a:t>convergenza</a:t>
                </a:r>
                <a:r>
                  <a:rPr lang="fr-FR" dirty="0" smtClean="0"/>
                  <a:t> verso l’</a:t>
                </a:r>
                <a:r>
                  <a:rPr lang="fr-FR" dirty="0" err="1" smtClean="0"/>
                  <a:t>equilibrio</a:t>
                </a:r>
                <a:endParaRPr lang="fr-FR" dirty="0" smtClean="0"/>
              </a:p>
              <a:p>
                <a:pPr algn="just"/>
                <a:endParaRPr lang="fr-FR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t="-1887" r="-74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D0152-4BBF-461D-BD62-2DF9B514CD51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28054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FR" smtClean="0"/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dirty="0" smtClean="0"/>
          </a:p>
          <a:p>
            <a:endParaRPr lang="fr-FR" dirty="0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385192" y="147325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endParaRPr lang="fr-FR" dirty="0"/>
          </a:p>
        </p:txBody>
      </p:sp>
      <p:cxnSp>
        <p:nvCxnSpPr>
          <p:cNvPr id="7" name="Connecteur droit avec flèche 6"/>
          <p:cNvCxnSpPr/>
          <p:nvPr/>
        </p:nvCxnSpPr>
        <p:spPr>
          <a:xfrm flipV="1">
            <a:off x="1331640" y="5373216"/>
            <a:ext cx="6624736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/>
          <p:nvPr/>
        </p:nvCxnSpPr>
        <p:spPr>
          <a:xfrm flipV="1">
            <a:off x="1331640" y="1844824"/>
            <a:ext cx="0" cy="35643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flipV="1">
            <a:off x="1396590" y="1600200"/>
            <a:ext cx="5818474" cy="14780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 flipV="1">
            <a:off x="1617809" y="1196752"/>
            <a:ext cx="4968552" cy="22322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>
            <a:off x="3131840" y="1700808"/>
            <a:ext cx="3312368" cy="34563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7884368" y="5445224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Y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1043608" y="1988840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i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 flipH="1">
            <a:off x="6448581" y="980728"/>
            <a:ext cx="1584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BP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6444208" y="486916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IS</a:t>
            </a:r>
            <a:endParaRPr lang="fr-FR" dirty="0"/>
          </a:p>
        </p:txBody>
      </p:sp>
      <p:cxnSp>
        <p:nvCxnSpPr>
          <p:cNvPr id="16" name="Connecteur droit 15"/>
          <p:cNvCxnSpPr/>
          <p:nvPr/>
        </p:nvCxnSpPr>
        <p:spPr>
          <a:xfrm>
            <a:off x="1691680" y="362702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>
            <a:off x="6448581" y="170080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>
            <a:off x="4355976" y="30376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>
            <a:off x="4139952" y="2837257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>
            <a:off x="4180329" y="2837257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>
            <a:off x="4102085" y="2837257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ZoneTexte 21"/>
              <p:cNvSpPr txBox="1"/>
              <p:nvPr/>
            </p:nvSpPr>
            <p:spPr>
              <a:xfrm>
                <a:off x="5724128" y="5461287"/>
                <a:ext cx="600551" cy="3907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/>
                            </a:rPr>
                            <m:t>𝑌</m:t>
                          </m:r>
                        </m:e>
                        <m:sub>
                          <m:r>
                            <a:rPr lang="fr-FR" b="0" i="1" smtClean="0">
                              <a:latin typeface="Cambria Math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2" name="ZoneTexte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128" y="5461287"/>
                <a:ext cx="600551" cy="390748"/>
              </a:xfrm>
              <a:prstGeom prst="rect">
                <a:avLst/>
              </a:prstGeom>
              <a:blipFill rotWithShape="1">
                <a:blip r:embed="rId2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Connecteur droit 22"/>
          <p:cNvCxnSpPr>
            <a:stCxn id="22" idx="0"/>
          </p:cNvCxnSpPr>
          <p:nvPr/>
        </p:nvCxnSpPr>
        <p:spPr>
          <a:xfrm flipH="1" flipV="1">
            <a:off x="6024403" y="1340768"/>
            <a:ext cx="1" cy="41205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oneTexte 23"/>
          <p:cNvSpPr txBox="1"/>
          <p:nvPr/>
        </p:nvSpPr>
        <p:spPr>
          <a:xfrm>
            <a:off x="3707905" y="2312876"/>
            <a:ext cx="944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</a:t>
            </a:r>
            <a:endParaRPr lang="fr-FR" dirty="0"/>
          </a:p>
        </p:txBody>
      </p:sp>
      <p:cxnSp>
        <p:nvCxnSpPr>
          <p:cNvPr id="25" name="Connecteur droit 24"/>
          <p:cNvCxnSpPr/>
          <p:nvPr/>
        </p:nvCxnSpPr>
        <p:spPr>
          <a:xfrm flipH="1" flipV="1">
            <a:off x="5858707" y="1315368"/>
            <a:ext cx="3034680" cy="24597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25"/>
          <p:cNvSpPr txBox="1"/>
          <p:nvPr/>
        </p:nvSpPr>
        <p:spPr>
          <a:xfrm>
            <a:off x="8614792" y="3627022"/>
            <a:ext cx="404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IS’</a:t>
            </a:r>
            <a:endParaRPr lang="fr-FR" dirty="0"/>
          </a:p>
        </p:txBody>
      </p:sp>
      <p:sp>
        <p:nvSpPr>
          <p:cNvPr id="27" name="ZoneTexte 26"/>
          <p:cNvSpPr txBox="1"/>
          <p:nvPr/>
        </p:nvSpPr>
        <p:spPr>
          <a:xfrm>
            <a:off x="6448581" y="1566084"/>
            <a:ext cx="766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Z</a:t>
            </a:r>
            <a:endParaRPr lang="fr-FR" dirty="0"/>
          </a:p>
        </p:txBody>
      </p:sp>
      <p:sp>
        <p:nvSpPr>
          <p:cNvPr id="28" name="ZoneTexte 27"/>
          <p:cNvSpPr txBox="1"/>
          <p:nvPr/>
        </p:nvSpPr>
        <p:spPr>
          <a:xfrm>
            <a:off x="5868144" y="1473259"/>
            <a:ext cx="456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E’</a:t>
            </a:r>
            <a:endParaRPr lang="fr-FR" dirty="0"/>
          </a:p>
        </p:txBody>
      </p:sp>
      <p:sp>
        <p:nvSpPr>
          <p:cNvPr id="29" name="ZoneTexte 28"/>
          <p:cNvSpPr txBox="1"/>
          <p:nvPr/>
        </p:nvSpPr>
        <p:spPr>
          <a:xfrm>
            <a:off x="7215064" y="1566084"/>
            <a:ext cx="644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LM</a:t>
            </a:r>
            <a:endParaRPr lang="fr-FR" dirty="0"/>
          </a:p>
        </p:txBody>
      </p:sp>
      <p:cxnSp>
        <p:nvCxnSpPr>
          <p:cNvPr id="30" name="Connecteur droit 29"/>
          <p:cNvCxnSpPr/>
          <p:nvPr/>
        </p:nvCxnSpPr>
        <p:spPr>
          <a:xfrm flipH="1">
            <a:off x="1732988" y="1350060"/>
            <a:ext cx="4894681" cy="8970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ZoneTexte 30"/>
          <p:cNvSpPr txBox="1"/>
          <p:nvPr/>
        </p:nvSpPr>
        <p:spPr>
          <a:xfrm>
            <a:off x="6660233" y="1165394"/>
            <a:ext cx="715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LM’</a:t>
            </a:r>
            <a:endParaRPr lang="fr-FR" dirty="0"/>
          </a:p>
        </p:txBody>
      </p:sp>
      <p:sp>
        <p:nvSpPr>
          <p:cNvPr id="32" name="ZoneTexte 31"/>
          <p:cNvSpPr txBox="1"/>
          <p:nvPr/>
        </p:nvSpPr>
        <p:spPr>
          <a:xfrm>
            <a:off x="3851920" y="5461287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Y*</a:t>
            </a:r>
            <a:endParaRPr lang="fr-FR" dirty="0"/>
          </a:p>
        </p:txBody>
      </p:sp>
      <p:sp>
        <p:nvSpPr>
          <p:cNvPr id="33" name="Espace réservé du numéro de diapositive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D0152-4BBF-461D-BD62-2DF9B514CD51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60384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pPr algn="just"/>
                <a:r>
                  <a:rPr lang="fr-FR" dirty="0" smtClean="0"/>
                  <a:t>Un </a:t>
                </a:r>
                <a:r>
                  <a:rPr lang="fr-FR" dirty="0" err="1" smtClean="0"/>
                  <a:t>analogo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aggiustamento</a:t>
                </a:r>
                <a:r>
                  <a:rPr lang="fr-FR" dirty="0" smtClean="0"/>
                  <a:t> ha </a:t>
                </a:r>
                <a:r>
                  <a:rPr lang="fr-FR" dirty="0" err="1" smtClean="0"/>
                  <a:t>luogo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sotto</a:t>
                </a:r>
                <a:r>
                  <a:rPr lang="fr-FR" dirty="0" smtClean="0"/>
                  <a:t> l’</a:t>
                </a:r>
                <a:r>
                  <a:rPr lang="fr-FR" dirty="0" err="1" smtClean="0"/>
                  <a:t>ipotesi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che</a:t>
                </a:r>
                <a:r>
                  <a:rPr lang="fr-FR" dirty="0" smtClean="0"/>
                  <a:t> la </a:t>
                </a:r>
                <a:r>
                  <a:rPr lang="fr-FR" dirty="0" err="1" smtClean="0"/>
                  <a:t>pendenza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della</a:t>
                </a:r>
                <a:r>
                  <a:rPr lang="fr-FR" dirty="0" smtClean="0"/>
                  <a:t> BP </a:t>
                </a:r>
                <a:r>
                  <a:rPr lang="fr-FR" dirty="0" err="1" smtClean="0"/>
                  <a:t>sia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inferiore</a:t>
                </a:r>
                <a:r>
                  <a:rPr lang="fr-FR" dirty="0" smtClean="0"/>
                  <a:t> a </a:t>
                </a:r>
                <a:r>
                  <a:rPr lang="fr-FR" dirty="0" err="1" smtClean="0"/>
                  <a:t>quella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della</a:t>
                </a:r>
                <a:r>
                  <a:rPr lang="fr-FR" dirty="0" smtClean="0"/>
                  <a:t> LM</a:t>
                </a:r>
              </a:p>
              <a:p>
                <a:pPr algn="just"/>
                <a:r>
                  <a:rPr lang="fr-FR" dirty="0" smtClean="0"/>
                  <a:t>In </a:t>
                </a:r>
                <a:r>
                  <a:rPr lang="fr-FR" dirty="0" err="1" smtClean="0"/>
                  <a:t>questo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caso</a:t>
                </a:r>
                <a:r>
                  <a:rPr lang="fr-FR" dirty="0" smtClean="0"/>
                  <a:t>, in </a:t>
                </a:r>
                <a:r>
                  <a:rPr lang="fr-FR" dirty="0" err="1" smtClean="0"/>
                  <a:t>seguito</a:t>
                </a:r>
                <a:r>
                  <a:rPr lang="fr-FR" dirty="0" smtClean="0"/>
                  <a:t> allo </a:t>
                </a:r>
                <a:r>
                  <a:rPr lang="fr-FR" dirty="0" err="1" smtClean="0"/>
                  <a:t>spostamento</a:t>
                </a:r>
                <a:r>
                  <a:rPr lang="fr-FR" dirty="0" smtClean="0"/>
                  <a:t> da IS a IS’ (G </a:t>
                </a:r>
                <a:r>
                  <a:rPr lang="fr-FR" dirty="0" err="1" smtClean="0"/>
                  <a:t>aumenta</a:t>
                </a:r>
                <a:r>
                  <a:rPr lang="fr-FR" dirty="0" smtClean="0"/>
                  <a:t>), </a:t>
                </a:r>
                <a:r>
                  <a:rPr lang="fr-FR" dirty="0" err="1" smtClean="0"/>
                  <a:t>nel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punto</a:t>
                </a:r>
                <a:r>
                  <a:rPr lang="fr-FR" dirty="0" smtClean="0"/>
                  <a:t> Z vi è un </a:t>
                </a:r>
                <a:r>
                  <a:rPr lang="fr-FR" dirty="0" err="1" smtClean="0"/>
                  <a:t>avanzo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della</a:t>
                </a:r>
                <a:r>
                  <a:rPr lang="fr-FR" dirty="0" smtClean="0"/>
                  <a:t> BP</a:t>
                </a:r>
              </a:p>
              <a:p>
                <a:pPr algn="just"/>
                <a:r>
                  <a:rPr lang="fr-FR" dirty="0" err="1" smtClean="0"/>
                  <a:t>Questo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incrementa</a:t>
                </a:r>
                <a:r>
                  <a:rPr lang="fr-FR" dirty="0" smtClean="0"/>
                  <a:t> l’</a:t>
                </a:r>
                <a:r>
                  <a:rPr lang="fr-FR" dirty="0" err="1" smtClean="0"/>
                  <a:t>offerta</a:t>
                </a:r>
                <a:r>
                  <a:rPr lang="fr-FR" dirty="0" smtClean="0"/>
                  <a:t> di </a:t>
                </a:r>
                <a:r>
                  <a:rPr lang="fr-FR" dirty="0" err="1" smtClean="0"/>
                  <a:t>moneta</a:t>
                </a:r>
                <a:r>
                  <a:rPr lang="fr-FR" dirty="0" smtClean="0"/>
                  <a:t> e </a:t>
                </a:r>
                <a:r>
                  <a:rPr lang="fr-FR" dirty="0" err="1" smtClean="0"/>
                  <a:t>sposta</a:t>
                </a:r>
                <a:r>
                  <a:rPr lang="fr-FR" dirty="0" smtClean="0"/>
                  <a:t> la LM in LM’</a:t>
                </a:r>
              </a:p>
              <a:p>
                <a:pPr algn="just"/>
                <a:r>
                  <a:rPr lang="fr-FR" dirty="0" smtClean="0"/>
                  <a:t>Il </a:t>
                </a:r>
                <a:r>
                  <a:rPr lang="fr-FR" dirty="0" err="1" smtClean="0"/>
                  <a:t>nuovo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equilibrio</a:t>
                </a:r>
                <a:r>
                  <a:rPr lang="fr-FR" dirty="0" smtClean="0"/>
                  <a:t> E’ </a:t>
                </a:r>
                <a:r>
                  <a:rPr lang="fr-FR" dirty="0" err="1" smtClean="0"/>
                  <a:t>corrisponde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all’equilibrio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interno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ed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esterno</a:t>
                </a:r>
                <a:endParaRPr lang="fr-FR" dirty="0" smtClean="0"/>
              </a:p>
              <a:p>
                <a:pPr algn="just"/>
                <a:r>
                  <a:rPr lang="fr-FR" dirty="0"/>
                  <a:t>Poiché </a:t>
                </a:r>
                <a:r>
                  <a:rPr lang="fr-FR" dirty="0" err="1"/>
                  <a:t>esiste</a:t>
                </a:r>
                <a:r>
                  <a:rPr lang="fr-FR" dirty="0"/>
                  <a:t> </a:t>
                </a:r>
                <a:r>
                  <a:rPr lang="fr-FR" dirty="0" err="1"/>
                  <a:t>un’unica</a:t>
                </a:r>
                <a:r>
                  <a:rPr lang="fr-FR" dirty="0"/>
                  <a:t> </a:t>
                </a:r>
                <a:r>
                  <a:rPr lang="fr-FR" dirty="0" err="1"/>
                  <a:t>combinazione</a:t>
                </a:r>
                <a:r>
                  <a:rPr lang="fr-FR" dirty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fr-FR" i="1" dirty="0">
                            <a:latin typeface="Cambria Math"/>
                          </a:rPr>
                          <m:t>𝑖</m:t>
                        </m:r>
                      </m:e>
                      <m:sub>
                        <m:r>
                          <a:rPr lang="fr-FR" i="1" dirty="0">
                            <a:latin typeface="Cambria Math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fr-FR" dirty="0"/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fr-FR" i="1">
                            <a:latin typeface="Cambria Math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fr-FR" dirty="0"/>
                  <a:t>) tale </a:t>
                </a:r>
                <a:r>
                  <a:rPr lang="fr-FR" dirty="0" err="1"/>
                  <a:t>che</a:t>
                </a:r>
                <a:r>
                  <a:rPr lang="fr-FR" dirty="0"/>
                  <a:t> BP=0, </a:t>
                </a:r>
                <a:r>
                  <a:rPr lang="fr-FR" dirty="0" err="1"/>
                  <a:t>allora</a:t>
                </a:r>
                <a:r>
                  <a:rPr lang="fr-FR" dirty="0"/>
                  <a:t> </a:t>
                </a:r>
                <a:r>
                  <a:rPr lang="fr-FR" dirty="0" err="1" smtClean="0"/>
                  <a:t>nella</a:t>
                </a:r>
                <a:r>
                  <a:rPr lang="fr-FR" dirty="0" smtClean="0"/>
                  <a:t> </a:t>
                </a:r>
                <a:r>
                  <a:rPr lang="fr-FR" dirty="0"/>
                  <a:t>IS si </a:t>
                </a:r>
                <a:r>
                  <a:rPr lang="fr-FR" dirty="0" err="1" smtClean="0"/>
                  <a:t>sostituiscono</a:t>
                </a:r>
                <a:r>
                  <a:rPr lang="fr-FR" dirty="0" smtClean="0"/>
                  <a:t> </a:t>
                </a:r>
                <a:r>
                  <a:rPr lang="fr-FR" dirty="0" err="1"/>
                  <a:t>questi</a:t>
                </a:r>
                <a:r>
                  <a:rPr lang="fr-FR" dirty="0"/>
                  <a:t> </a:t>
                </a:r>
                <a:r>
                  <a:rPr lang="fr-FR" dirty="0" err="1"/>
                  <a:t>valori</a:t>
                </a:r>
                <a:r>
                  <a:rPr lang="fr-FR" dirty="0"/>
                  <a:t> e si </a:t>
                </a:r>
                <a:r>
                  <a:rPr lang="fr-FR" dirty="0" err="1"/>
                  <a:t>trova</a:t>
                </a:r>
                <a:r>
                  <a:rPr lang="fr-FR" dirty="0"/>
                  <a:t> </a:t>
                </a:r>
                <a:r>
                  <a:rPr lang="fr-FR" dirty="0" err="1"/>
                  <a:t>univocamente</a:t>
                </a:r>
                <a:r>
                  <a:rPr lang="fr-FR" dirty="0"/>
                  <a:t> G ( o T). L’</a:t>
                </a:r>
                <a:r>
                  <a:rPr lang="fr-FR" dirty="0" err="1"/>
                  <a:t>offerta</a:t>
                </a:r>
                <a:r>
                  <a:rPr lang="fr-FR" dirty="0"/>
                  <a:t> di </a:t>
                </a:r>
                <a:r>
                  <a:rPr lang="fr-FR" dirty="0" err="1"/>
                  <a:t>moneta</a:t>
                </a:r>
                <a:r>
                  <a:rPr lang="fr-FR" dirty="0"/>
                  <a:t> </a:t>
                </a:r>
                <a:r>
                  <a:rPr lang="fr-FR" dirty="0" err="1"/>
                  <a:t>endogena</a:t>
                </a:r>
                <a:r>
                  <a:rPr lang="fr-FR" dirty="0"/>
                  <a:t> </a:t>
                </a:r>
                <a:r>
                  <a:rPr lang="fr-FR" dirty="0" err="1"/>
                  <a:t>completerà</a:t>
                </a:r>
                <a:r>
                  <a:rPr lang="fr-FR" dirty="0"/>
                  <a:t> il </a:t>
                </a:r>
                <a:r>
                  <a:rPr lang="fr-FR" dirty="0" err="1" smtClean="0"/>
                  <a:t>processo</a:t>
                </a:r>
                <a:r>
                  <a:rPr lang="fr-FR" dirty="0" smtClean="0"/>
                  <a:t> </a:t>
                </a:r>
                <a:r>
                  <a:rPr lang="fr-FR" dirty="0"/>
                  <a:t>d</a:t>
                </a:r>
                <a:r>
                  <a:rPr lang="fr-FR" dirty="0" smtClean="0"/>
                  <a:t>i </a:t>
                </a:r>
                <a:r>
                  <a:rPr lang="fr-FR" dirty="0" err="1"/>
                  <a:t>convergenza</a:t>
                </a:r>
                <a:r>
                  <a:rPr lang="fr-FR" dirty="0"/>
                  <a:t> verso </a:t>
                </a:r>
                <a:r>
                  <a:rPr lang="fr-FR" dirty="0" smtClean="0"/>
                  <a:t>l’</a:t>
                </a:r>
                <a:r>
                  <a:rPr lang="fr-FR" dirty="0" err="1" smtClean="0"/>
                  <a:t>equilibrio</a:t>
                </a:r>
                <a:endParaRPr lang="fr-FR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37" t="-2426" r="-118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D0152-4BBF-461D-BD62-2DF9B514CD51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88374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8716" y="525417"/>
            <a:ext cx="7882002" cy="719828"/>
          </a:xfrm>
        </p:spPr>
        <p:txBody>
          <a:bodyPr>
            <a:normAutofit fontScale="90000"/>
          </a:bodyPr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87715" y="1645774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mtClean="0"/>
          </a:p>
          <a:p>
            <a:endParaRPr lang="fr-FR" dirty="0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364559" y="1340768"/>
            <a:ext cx="8229600" cy="48860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endParaRPr lang="fr-FR" dirty="0"/>
          </a:p>
        </p:txBody>
      </p:sp>
      <p:cxnSp>
        <p:nvCxnSpPr>
          <p:cNvPr id="6" name="Connecteur droit avec flèche 5"/>
          <p:cNvCxnSpPr/>
          <p:nvPr/>
        </p:nvCxnSpPr>
        <p:spPr>
          <a:xfrm flipV="1">
            <a:off x="1331640" y="5373216"/>
            <a:ext cx="6624736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 flipV="1">
            <a:off x="1331640" y="1844824"/>
            <a:ext cx="0" cy="35643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 flipV="1">
            <a:off x="2531238" y="2083241"/>
            <a:ext cx="5650006" cy="21840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flipV="1">
            <a:off x="2159732" y="1423487"/>
            <a:ext cx="4968552" cy="22322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>
            <a:off x="3131840" y="1700808"/>
            <a:ext cx="3312368" cy="34563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7884368" y="5445224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Y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1043608" y="1988840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i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 flipH="1">
            <a:off x="7880871" y="2053552"/>
            <a:ext cx="780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BP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6444208" y="486916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IS</a:t>
            </a:r>
            <a:endParaRPr lang="fr-FR" dirty="0"/>
          </a:p>
        </p:txBody>
      </p:sp>
      <p:cxnSp>
        <p:nvCxnSpPr>
          <p:cNvPr id="26" name="Connecteur droit 25"/>
          <p:cNvCxnSpPr/>
          <p:nvPr/>
        </p:nvCxnSpPr>
        <p:spPr>
          <a:xfrm>
            <a:off x="1691680" y="362702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/>
          <p:nvPr/>
        </p:nvCxnSpPr>
        <p:spPr>
          <a:xfrm>
            <a:off x="6448581" y="170080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/>
        </p:nvCxnSpPr>
        <p:spPr>
          <a:xfrm>
            <a:off x="4355976" y="30376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/>
          <p:cNvCxnSpPr/>
          <p:nvPr/>
        </p:nvCxnSpPr>
        <p:spPr>
          <a:xfrm>
            <a:off x="4139952" y="2837257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/>
          <p:cNvCxnSpPr/>
          <p:nvPr/>
        </p:nvCxnSpPr>
        <p:spPr>
          <a:xfrm>
            <a:off x="4180329" y="2837257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/>
          <p:cNvCxnSpPr/>
          <p:nvPr/>
        </p:nvCxnSpPr>
        <p:spPr>
          <a:xfrm>
            <a:off x="4102085" y="2837257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ZoneTexte 41"/>
              <p:cNvSpPr txBox="1"/>
              <p:nvPr/>
            </p:nvSpPr>
            <p:spPr>
              <a:xfrm>
                <a:off x="6876255" y="5461287"/>
                <a:ext cx="905465" cy="3907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/>
                            </a:rPr>
                            <m:t>𝑌</m:t>
                          </m:r>
                        </m:e>
                        <m:sub>
                          <m:r>
                            <a:rPr lang="fr-FR" b="0" i="1" smtClean="0">
                              <a:latin typeface="Cambria Math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42" name="ZoneTexte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6255" y="5461287"/>
                <a:ext cx="905465" cy="390748"/>
              </a:xfrm>
              <a:prstGeom prst="rect">
                <a:avLst/>
              </a:prstGeom>
              <a:blipFill rotWithShape="1">
                <a:blip r:embed="rId2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Connecteur droit 43"/>
          <p:cNvCxnSpPr/>
          <p:nvPr/>
        </p:nvCxnSpPr>
        <p:spPr>
          <a:xfrm flipH="1" flipV="1">
            <a:off x="7380312" y="1443280"/>
            <a:ext cx="1" cy="41205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ZoneTexte 44"/>
          <p:cNvSpPr txBox="1"/>
          <p:nvPr/>
        </p:nvSpPr>
        <p:spPr>
          <a:xfrm>
            <a:off x="3923422" y="2363872"/>
            <a:ext cx="484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</a:t>
            </a:r>
            <a:endParaRPr lang="fr-FR" dirty="0"/>
          </a:p>
        </p:txBody>
      </p:sp>
      <p:cxnSp>
        <p:nvCxnSpPr>
          <p:cNvPr id="47" name="Connecteur droit 46"/>
          <p:cNvCxnSpPr/>
          <p:nvPr/>
        </p:nvCxnSpPr>
        <p:spPr>
          <a:xfrm flipH="1" flipV="1">
            <a:off x="5974114" y="1318526"/>
            <a:ext cx="3034680" cy="24597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ZoneTexte 47"/>
          <p:cNvSpPr txBox="1"/>
          <p:nvPr/>
        </p:nvSpPr>
        <p:spPr>
          <a:xfrm>
            <a:off x="8614792" y="3627022"/>
            <a:ext cx="404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IS’</a:t>
            </a:r>
            <a:endParaRPr lang="fr-FR" dirty="0"/>
          </a:p>
        </p:txBody>
      </p:sp>
      <p:cxnSp>
        <p:nvCxnSpPr>
          <p:cNvPr id="67" name="Connecteur droit 66"/>
          <p:cNvCxnSpPr/>
          <p:nvPr/>
        </p:nvCxnSpPr>
        <p:spPr>
          <a:xfrm flipH="1">
            <a:off x="2159732" y="2334005"/>
            <a:ext cx="5724636" cy="7035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ZoneTexte 68"/>
          <p:cNvSpPr txBox="1"/>
          <p:nvPr/>
        </p:nvSpPr>
        <p:spPr>
          <a:xfrm>
            <a:off x="6559616" y="899176"/>
            <a:ext cx="931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LM’</a:t>
            </a:r>
            <a:endParaRPr lang="fr-FR" dirty="0"/>
          </a:p>
        </p:txBody>
      </p:sp>
      <p:sp>
        <p:nvSpPr>
          <p:cNvPr id="71" name="ZoneTexte 70"/>
          <p:cNvSpPr txBox="1"/>
          <p:nvPr/>
        </p:nvSpPr>
        <p:spPr>
          <a:xfrm>
            <a:off x="6444208" y="1700808"/>
            <a:ext cx="1084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Z</a:t>
            </a:r>
            <a:endParaRPr lang="fr-FR" dirty="0"/>
          </a:p>
        </p:txBody>
      </p:sp>
      <p:sp>
        <p:nvSpPr>
          <p:cNvPr id="75" name="ZoneTexte 74"/>
          <p:cNvSpPr txBox="1"/>
          <p:nvPr/>
        </p:nvSpPr>
        <p:spPr>
          <a:xfrm>
            <a:off x="7128284" y="1268508"/>
            <a:ext cx="653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LM</a:t>
            </a:r>
            <a:endParaRPr lang="fr-FR" dirty="0"/>
          </a:p>
        </p:txBody>
      </p:sp>
      <p:sp>
        <p:nvSpPr>
          <p:cNvPr id="76" name="ZoneTexte 75"/>
          <p:cNvSpPr txBox="1"/>
          <p:nvPr/>
        </p:nvSpPr>
        <p:spPr>
          <a:xfrm>
            <a:off x="8181244" y="1844824"/>
            <a:ext cx="53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LM’</a:t>
            </a:r>
            <a:endParaRPr lang="fr-FR" dirty="0"/>
          </a:p>
        </p:txBody>
      </p:sp>
      <p:sp>
        <p:nvSpPr>
          <p:cNvPr id="77" name="ZoneTexte 76"/>
          <p:cNvSpPr txBox="1"/>
          <p:nvPr/>
        </p:nvSpPr>
        <p:spPr>
          <a:xfrm>
            <a:off x="7128284" y="2422884"/>
            <a:ext cx="681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E’</a:t>
            </a:r>
            <a:endParaRPr lang="fr-FR" dirty="0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D0152-4BBF-461D-BD62-2DF9B514CD51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78195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fr-FR" b="1" dirty="0" err="1" smtClean="0"/>
              <a:t>Effetti</a:t>
            </a:r>
            <a:r>
              <a:rPr lang="fr-FR" b="1" dirty="0" smtClean="0"/>
              <a:t> di </a:t>
            </a:r>
            <a:r>
              <a:rPr lang="fr-FR" b="1" dirty="0" err="1" smtClean="0"/>
              <a:t>una</a:t>
            </a:r>
            <a:r>
              <a:rPr lang="fr-FR" b="1" dirty="0" smtClean="0"/>
              <a:t> </a:t>
            </a:r>
            <a:r>
              <a:rPr lang="fr-FR" b="1" dirty="0" err="1" smtClean="0"/>
              <a:t>svalutazione</a:t>
            </a:r>
            <a:endParaRPr lang="fr-FR" b="1" dirty="0" smtClean="0"/>
          </a:p>
          <a:p>
            <a:pPr algn="just"/>
            <a:r>
              <a:rPr lang="fr-FR" dirty="0" smtClean="0"/>
              <a:t>Se R </a:t>
            </a:r>
            <a:r>
              <a:rPr lang="fr-FR" dirty="0" err="1" smtClean="0"/>
              <a:t>aumenta</a:t>
            </a:r>
            <a:r>
              <a:rPr lang="fr-FR" dirty="0" smtClean="0"/>
              <a:t> </a:t>
            </a:r>
            <a:r>
              <a:rPr lang="fr-FR" dirty="0" err="1" smtClean="0"/>
              <a:t>permanentemente</a:t>
            </a:r>
            <a:r>
              <a:rPr lang="fr-FR" dirty="0" smtClean="0"/>
              <a:t>, la </a:t>
            </a:r>
            <a:r>
              <a:rPr lang="fr-FR" dirty="0" err="1" smtClean="0"/>
              <a:t>curva</a:t>
            </a:r>
            <a:r>
              <a:rPr lang="fr-FR" dirty="0" smtClean="0"/>
              <a:t> BP si </a:t>
            </a:r>
            <a:r>
              <a:rPr lang="fr-FR" dirty="0" err="1" smtClean="0"/>
              <a:t>sposta</a:t>
            </a:r>
            <a:r>
              <a:rPr lang="fr-FR" dirty="0" smtClean="0"/>
              <a:t> verso il </a:t>
            </a:r>
            <a:r>
              <a:rPr lang="fr-FR" dirty="0" err="1" smtClean="0"/>
              <a:t>basso</a:t>
            </a:r>
            <a:r>
              <a:rPr lang="fr-FR" dirty="0" smtClean="0"/>
              <a:t> in BP’: per  </a:t>
            </a:r>
            <a:r>
              <a:rPr lang="fr-FR" dirty="0" err="1" smtClean="0"/>
              <a:t>ogni</a:t>
            </a:r>
            <a:r>
              <a:rPr lang="fr-FR" dirty="0" smtClean="0"/>
              <a:t> </a:t>
            </a:r>
            <a:r>
              <a:rPr lang="fr-FR" dirty="0" err="1" smtClean="0"/>
              <a:t>livello</a:t>
            </a:r>
            <a:r>
              <a:rPr lang="fr-FR" dirty="0" smtClean="0"/>
              <a:t> di </a:t>
            </a:r>
            <a:r>
              <a:rPr lang="fr-FR" dirty="0" err="1" smtClean="0"/>
              <a:t>reddito</a:t>
            </a:r>
            <a:r>
              <a:rPr lang="fr-FR" dirty="0" smtClean="0"/>
              <a:t>, </a:t>
            </a:r>
            <a:r>
              <a:rPr lang="fr-FR" dirty="0" err="1" smtClean="0"/>
              <a:t>ora</a:t>
            </a:r>
            <a:r>
              <a:rPr lang="fr-FR" dirty="0" smtClean="0"/>
              <a:t> è </a:t>
            </a:r>
            <a:r>
              <a:rPr lang="fr-FR" dirty="0" err="1" smtClean="0"/>
              <a:t>sufficiente</a:t>
            </a:r>
            <a:r>
              <a:rPr lang="fr-FR" dirty="0" smtClean="0"/>
              <a:t> un </a:t>
            </a:r>
            <a:r>
              <a:rPr lang="fr-FR" dirty="0" err="1" smtClean="0"/>
              <a:t>aumento</a:t>
            </a:r>
            <a:r>
              <a:rPr lang="fr-FR" dirty="0" smtClean="0"/>
              <a:t> minore </a:t>
            </a:r>
            <a:r>
              <a:rPr lang="fr-FR" dirty="0" err="1" smtClean="0"/>
              <a:t>del</a:t>
            </a:r>
            <a:r>
              <a:rPr lang="fr-FR" dirty="0" smtClean="0"/>
              <a:t> </a:t>
            </a:r>
            <a:r>
              <a:rPr lang="fr-FR" dirty="0" err="1" smtClean="0"/>
              <a:t>tasso</a:t>
            </a:r>
            <a:r>
              <a:rPr lang="fr-FR" dirty="0" smtClean="0"/>
              <a:t> d’</a:t>
            </a:r>
            <a:r>
              <a:rPr lang="fr-FR" dirty="0" err="1" smtClean="0"/>
              <a:t>interesse</a:t>
            </a:r>
            <a:r>
              <a:rPr lang="fr-FR" dirty="0" smtClean="0"/>
              <a:t> perché il </a:t>
            </a:r>
            <a:r>
              <a:rPr lang="fr-FR" dirty="0" err="1" smtClean="0"/>
              <a:t>saldo</a:t>
            </a:r>
            <a:r>
              <a:rPr lang="fr-FR" dirty="0" smtClean="0"/>
              <a:t> X-M è </a:t>
            </a:r>
            <a:r>
              <a:rPr lang="fr-FR" dirty="0" err="1" smtClean="0"/>
              <a:t>migliorato</a:t>
            </a:r>
            <a:r>
              <a:rPr lang="fr-FR" dirty="0" smtClean="0"/>
              <a:t> in </a:t>
            </a:r>
            <a:r>
              <a:rPr lang="fr-FR" dirty="0" err="1" smtClean="0"/>
              <a:t>virtù</a:t>
            </a:r>
            <a:r>
              <a:rPr lang="fr-FR" dirty="0" smtClean="0"/>
              <a:t> </a:t>
            </a:r>
            <a:r>
              <a:rPr lang="fr-FR" dirty="0" err="1" smtClean="0"/>
              <a:t>della</a:t>
            </a:r>
            <a:r>
              <a:rPr lang="fr-FR" dirty="0" smtClean="0"/>
              <a:t> </a:t>
            </a:r>
            <a:r>
              <a:rPr lang="fr-FR" dirty="0" err="1" smtClean="0"/>
              <a:t>svalutazione</a:t>
            </a:r>
            <a:endParaRPr lang="fr-FR" dirty="0" smtClean="0"/>
          </a:p>
          <a:p>
            <a:pPr algn="just"/>
            <a:r>
              <a:rPr lang="fr-FR" dirty="0" err="1" smtClean="0"/>
              <a:t>Partendo</a:t>
            </a:r>
            <a:r>
              <a:rPr lang="fr-FR" dirty="0" smtClean="0"/>
              <a:t> </a:t>
            </a:r>
            <a:r>
              <a:rPr lang="fr-FR" dirty="0" err="1" smtClean="0"/>
              <a:t>dall’equilibrio</a:t>
            </a:r>
            <a:r>
              <a:rPr lang="fr-FR" dirty="0" smtClean="0"/>
              <a:t> E, in </a:t>
            </a:r>
            <a:r>
              <a:rPr lang="fr-FR" dirty="0" err="1" smtClean="0"/>
              <a:t>seguito</a:t>
            </a:r>
            <a:r>
              <a:rPr lang="fr-FR" dirty="0" smtClean="0"/>
              <a:t> alla </a:t>
            </a:r>
            <a:r>
              <a:rPr lang="fr-FR" dirty="0" err="1" smtClean="0"/>
              <a:t>svalutazione</a:t>
            </a:r>
            <a:r>
              <a:rPr lang="fr-FR" dirty="0" smtClean="0"/>
              <a:t> si va a </a:t>
            </a:r>
            <a:r>
              <a:rPr lang="fr-FR" dirty="0" err="1" smtClean="0"/>
              <a:t>creare</a:t>
            </a:r>
            <a:r>
              <a:rPr lang="fr-FR" dirty="0" smtClean="0"/>
              <a:t> un </a:t>
            </a:r>
            <a:r>
              <a:rPr lang="fr-FR" dirty="0" err="1" smtClean="0"/>
              <a:t>avanzo</a:t>
            </a:r>
            <a:r>
              <a:rPr lang="fr-FR" dirty="0" smtClean="0"/>
              <a:t> di BP’. </a:t>
            </a:r>
            <a:r>
              <a:rPr lang="fr-FR" dirty="0" err="1" smtClean="0"/>
              <a:t>Allora</a:t>
            </a:r>
            <a:r>
              <a:rPr lang="fr-FR" dirty="0" smtClean="0"/>
              <a:t>  l’</a:t>
            </a:r>
            <a:r>
              <a:rPr lang="fr-FR" dirty="0" err="1" smtClean="0"/>
              <a:t>offerta</a:t>
            </a:r>
            <a:r>
              <a:rPr lang="fr-FR" dirty="0" smtClean="0"/>
              <a:t> di </a:t>
            </a:r>
            <a:r>
              <a:rPr lang="fr-FR" dirty="0" err="1" smtClean="0"/>
              <a:t>moneta</a:t>
            </a:r>
            <a:r>
              <a:rPr lang="fr-FR" dirty="0" smtClean="0"/>
              <a:t> </a:t>
            </a:r>
            <a:r>
              <a:rPr lang="fr-FR" dirty="0" err="1" smtClean="0"/>
              <a:t>aumenta</a:t>
            </a:r>
            <a:r>
              <a:rPr lang="fr-FR" dirty="0" smtClean="0"/>
              <a:t> e la </a:t>
            </a:r>
            <a:r>
              <a:rPr lang="fr-FR" dirty="0" err="1" smtClean="0"/>
              <a:t>curva</a:t>
            </a:r>
            <a:r>
              <a:rPr lang="fr-FR" dirty="0" smtClean="0"/>
              <a:t> LM si </a:t>
            </a:r>
            <a:r>
              <a:rPr lang="fr-FR" dirty="0" err="1" smtClean="0"/>
              <a:t>sposta</a:t>
            </a:r>
            <a:r>
              <a:rPr lang="fr-FR" dirty="0" smtClean="0"/>
              <a:t> in </a:t>
            </a:r>
            <a:r>
              <a:rPr lang="fr-FR" dirty="0" err="1" smtClean="0"/>
              <a:t>basso</a:t>
            </a:r>
            <a:r>
              <a:rPr lang="fr-FR" dirty="0" smtClean="0"/>
              <a:t> in LM’. Ma pure la </a:t>
            </a:r>
            <a:r>
              <a:rPr lang="fr-FR" dirty="0" err="1" smtClean="0"/>
              <a:t>curva</a:t>
            </a:r>
            <a:r>
              <a:rPr lang="fr-FR" dirty="0" smtClean="0"/>
              <a:t> IS si </a:t>
            </a:r>
            <a:r>
              <a:rPr lang="fr-FR" dirty="0" err="1" smtClean="0"/>
              <a:t>sposta</a:t>
            </a:r>
            <a:r>
              <a:rPr lang="fr-FR" dirty="0" smtClean="0"/>
              <a:t> a </a:t>
            </a:r>
            <a:r>
              <a:rPr lang="fr-FR" dirty="0" err="1" smtClean="0"/>
              <a:t>destra</a:t>
            </a:r>
            <a:r>
              <a:rPr lang="fr-FR" dirty="0" smtClean="0"/>
              <a:t> (più </a:t>
            </a:r>
            <a:r>
              <a:rPr lang="fr-FR" dirty="0" err="1" smtClean="0"/>
              <a:t>esportazioni</a:t>
            </a:r>
            <a:r>
              <a:rPr lang="fr-FR" dirty="0" smtClean="0"/>
              <a:t>, </a:t>
            </a:r>
            <a:r>
              <a:rPr lang="fr-FR" dirty="0" err="1" smtClean="0"/>
              <a:t>meno</a:t>
            </a:r>
            <a:r>
              <a:rPr lang="fr-FR" dirty="0" smtClean="0"/>
              <a:t> </a:t>
            </a:r>
            <a:r>
              <a:rPr lang="fr-FR" dirty="0" err="1" smtClean="0"/>
              <a:t>importazioni</a:t>
            </a:r>
            <a:r>
              <a:rPr lang="fr-FR" dirty="0" smtClean="0"/>
              <a:t>) e il </a:t>
            </a:r>
            <a:r>
              <a:rPr lang="fr-FR" dirty="0" err="1" smtClean="0"/>
              <a:t>nuovo</a:t>
            </a:r>
            <a:r>
              <a:rPr lang="fr-FR" dirty="0" smtClean="0"/>
              <a:t> </a:t>
            </a:r>
            <a:r>
              <a:rPr lang="fr-FR" dirty="0" err="1" smtClean="0"/>
              <a:t>equilibrio</a:t>
            </a:r>
            <a:r>
              <a:rPr lang="fr-FR" dirty="0" smtClean="0"/>
              <a:t> E’ </a:t>
            </a:r>
            <a:r>
              <a:rPr lang="fr-FR" dirty="0" err="1" smtClean="0"/>
              <a:t>coincide</a:t>
            </a:r>
            <a:r>
              <a:rPr lang="fr-FR" dirty="0" smtClean="0"/>
              <a:t> con un </a:t>
            </a:r>
            <a:r>
              <a:rPr lang="fr-FR" dirty="0" err="1" smtClean="0"/>
              <a:t>maggiore</a:t>
            </a:r>
            <a:r>
              <a:rPr lang="fr-FR" dirty="0" smtClean="0"/>
              <a:t>  </a:t>
            </a:r>
            <a:r>
              <a:rPr lang="fr-FR" dirty="0" err="1" smtClean="0"/>
              <a:t>reddito</a:t>
            </a:r>
            <a:r>
              <a:rPr lang="fr-FR" dirty="0" smtClean="0"/>
              <a:t>, un minore </a:t>
            </a:r>
            <a:r>
              <a:rPr lang="fr-FR" dirty="0" err="1" smtClean="0"/>
              <a:t>tasso</a:t>
            </a:r>
            <a:r>
              <a:rPr lang="fr-FR" dirty="0" smtClean="0"/>
              <a:t> d’</a:t>
            </a:r>
            <a:r>
              <a:rPr lang="fr-FR" dirty="0" err="1" smtClean="0"/>
              <a:t>interesse</a:t>
            </a:r>
            <a:r>
              <a:rPr lang="fr-FR" dirty="0" smtClean="0"/>
              <a:t> e con l’</a:t>
            </a:r>
            <a:r>
              <a:rPr lang="fr-FR" dirty="0" err="1" smtClean="0"/>
              <a:t>equilibrio</a:t>
            </a:r>
            <a:r>
              <a:rPr lang="fr-FR" dirty="0" smtClean="0"/>
              <a:t> </a:t>
            </a:r>
            <a:r>
              <a:rPr lang="fr-FR" dirty="0" err="1" smtClean="0"/>
              <a:t>esterno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D0152-4BBF-461D-BD62-2DF9B514CD51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0245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fr-FR" dirty="0" err="1" smtClean="0"/>
              <a:t>Strumenti</a:t>
            </a:r>
            <a:r>
              <a:rPr lang="fr-FR" dirty="0" smtClean="0"/>
              <a:t> di </a:t>
            </a:r>
            <a:r>
              <a:rPr lang="fr-FR" dirty="0" err="1" smtClean="0"/>
              <a:t>politica</a:t>
            </a:r>
            <a:r>
              <a:rPr lang="fr-FR" dirty="0" smtClean="0"/>
              <a:t> </a:t>
            </a:r>
            <a:r>
              <a:rPr lang="fr-FR" dirty="0" err="1" smtClean="0"/>
              <a:t>economica</a:t>
            </a:r>
            <a:r>
              <a:rPr lang="fr-FR" dirty="0" smtClean="0"/>
              <a:t> per </a:t>
            </a:r>
            <a:r>
              <a:rPr lang="fr-FR" dirty="0" err="1" smtClean="0"/>
              <a:t>raggiungere</a:t>
            </a:r>
            <a:r>
              <a:rPr lang="fr-FR" dirty="0" smtClean="0"/>
              <a:t> </a:t>
            </a:r>
            <a:r>
              <a:rPr lang="fr-FR" dirty="0" err="1" smtClean="0"/>
              <a:t>tali</a:t>
            </a:r>
            <a:r>
              <a:rPr lang="fr-FR" dirty="0" smtClean="0"/>
              <a:t> </a:t>
            </a:r>
            <a:r>
              <a:rPr lang="fr-FR" dirty="0" err="1" smtClean="0"/>
              <a:t>obiettivi</a:t>
            </a:r>
            <a:r>
              <a:rPr lang="fr-FR" dirty="0" smtClean="0"/>
              <a:t>:</a:t>
            </a:r>
          </a:p>
          <a:p>
            <a:pPr algn="just"/>
            <a:r>
              <a:rPr lang="fr-FR" b="1" dirty="0" err="1" smtClean="0"/>
              <a:t>Politiche</a:t>
            </a:r>
            <a:r>
              <a:rPr lang="fr-FR" b="1" dirty="0" smtClean="0"/>
              <a:t> di </a:t>
            </a:r>
            <a:r>
              <a:rPr lang="fr-FR" b="1" dirty="0" err="1" smtClean="0"/>
              <a:t>variazione</a:t>
            </a:r>
            <a:r>
              <a:rPr lang="fr-FR" b="1" dirty="0" smtClean="0"/>
              <a:t> </a:t>
            </a:r>
            <a:r>
              <a:rPr lang="fr-FR" b="1" dirty="0" err="1" smtClean="0"/>
              <a:t>della</a:t>
            </a:r>
            <a:r>
              <a:rPr lang="fr-FR" b="1" dirty="0" smtClean="0"/>
              <a:t> </a:t>
            </a:r>
            <a:r>
              <a:rPr lang="fr-FR" b="1" dirty="0" err="1" smtClean="0"/>
              <a:t>spesa</a:t>
            </a:r>
            <a:endParaRPr lang="fr-FR" b="1" dirty="0" smtClean="0"/>
          </a:p>
          <a:p>
            <a:pPr algn="just"/>
            <a:r>
              <a:rPr lang="fr-FR" b="1" dirty="0" err="1" smtClean="0"/>
              <a:t>Politiche</a:t>
            </a:r>
            <a:r>
              <a:rPr lang="fr-FR" b="1" dirty="0" smtClean="0"/>
              <a:t> </a:t>
            </a:r>
            <a:r>
              <a:rPr lang="fr-FR" b="1" dirty="0" err="1" smtClean="0"/>
              <a:t>espansive</a:t>
            </a:r>
            <a:r>
              <a:rPr lang="fr-FR" dirty="0" smtClean="0"/>
              <a:t>: la </a:t>
            </a:r>
            <a:r>
              <a:rPr lang="fr-FR" dirty="0" err="1" smtClean="0"/>
              <a:t>spesa</a:t>
            </a:r>
            <a:r>
              <a:rPr lang="fr-FR" dirty="0" smtClean="0"/>
              <a:t> </a:t>
            </a:r>
            <a:r>
              <a:rPr lang="fr-FR" dirty="0" err="1" smtClean="0"/>
              <a:t>pubblica</a:t>
            </a:r>
            <a:r>
              <a:rPr lang="fr-FR" dirty="0" smtClean="0"/>
              <a:t> G </a:t>
            </a:r>
            <a:r>
              <a:rPr lang="fr-FR" dirty="0" err="1" smtClean="0"/>
              <a:t>aumenta</a:t>
            </a:r>
            <a:r>
              <a:rPr lang="fr-FR" dirty="0" smtClean="0"/>
              <a:t>, le imposte nette T </a:t>
            </a:r>
            <a:r>
              <a:rPr lang="fr-FR" dirty="0" err="1" smtClean="0"/>
              <a:t>diminuiscono</a:t>
            </a:r>
            <a:r>
              <a:rPr lang="fr-FR" dirty="0" smtClean="0"/>
              <a:t>. Il </a:t>
            </a:r>
            <a:r>
              <a:rPr lang="fr-FR" dirty="0" err="1" smtClean="0"/>
              <a:t>reddito</a:t>
            </a:r>
            <a:r>
              <a:rPr lang="fr-FR" dirty="0" smtClean="0"/>
              <a:t> </a:t>
            </a:r>
            <a:r>
              <a:rPr lang="fr-FR" dirty="0" err="1" smtClean="0"/>
              <a:t>aumenta</a:t>
            </a:r>
            <a:r>
              <a:rPr lang="fr-FR" dirty="0" smtClean="0"/>
              <a:t>, le </a:t>
            </a:r>
            <a:r>
              <a:rPr lang="fr-FR" dirty="0" err="1" smtClean="0"/>
              <a:t>importazioni</a:t>
            </a:r>
            <a:r>
              <a:rPr lang="fr-FR" dirty="0" smtClean="0"/>
              <a:t> </a:t>
            </a:r>
            <a:r>
              <a:rPr lang="fr-FR" dirty="0" err="1" smtClean="0"/>
              <a:t>aumentano</a:t>
            </a:r>
            <a:endParaRPr lang="fr-FR" dirty="0" smtClean="0"/>
          </a:p>
          <a:p>
            <a:pPr algn="just"/>
            <a:r>
              <a:rPr lang="fr-FR" b="1" dirty="0" err="1" smtClean="0"/>
              <a:t>Politiche</a:t>
            </a:r>
            <a:r>
              <a:rPr lang="fr-FR" b="1" dirty="0" smtClean="0"/>
              <a:t> </a:t>
            </a:r>
            <a:r>
              <a:rPr lang="fr-FR" b="1" dirty="0" err="1" smtClean="0"/>
              <a:t>restrittive</a:t>
            </a:r>
            <a:r>
              <a:rPr lang="fr-FR" dirty="0" smtClean="0"/>
              <a:t>: </a:t>
            </a:r>
            <a:r>
              <a:rPr lang="fr-FR" dirty="0"/>
              <a:t>la </a:t>
            </a:r>
            <a:r>
              <a:rPr lang="fr-FR" dirty="0" err="1"/>
              <a:t>spesa</a:t>
            </a:r>
            <a:r>
              <a:rPr lang="fr-FR" dirty="0"/>
              <a:t> </a:t>
            </a:r>
            <a:r>
              <a:rPr lang="fr-FR" dirty="0" err="1"/>
              <a:t>pubblica</a:t>
            </a:r>
            <a:r>
              <a:rPr lang="fr-FR" dirty="0"/>
              <a:t> G </a:t>
            </a:r>
            <a:r>
              <a:rPr lang="fr-FR" dirty="0" err="1" smtClean="0"/>
              <a:t>diminuisce</a:t>
            </a:r>
            <a:r>
              <a:rPr lang="fr-FR" dirty="0" smtClean="0"/>
              <a:t>, </a:t>
            </a:r>
            <a:r>
              <a:rPr lang="fr-FR" dirty="0"/>
              <a:t>le imposte </a:t>
            </a:r>
            <a:r>
              <a:rPr lang="fr-FR" dirty="0" smtClean="0"/>
              <a:t>nette T </a:t>
            </a:r>
            <a:r>
              <a:rPr lang="fr-FR" dirty="0" err="1" smtClean="0"/>
              <a:t>aumentano</a:t>
            </a:r>
            <a:r>
              <a:rPr lang="fr-FR" dirty="0" smtClean="0"/>
              <a:t>. Il </a:t>
            </a:r>
            <a:r>
              <a:rPr lang="fr-FR" dirty="0" err="1" smtClean="0"/>
              <a:t>reddito</a:t>
            </a:r>
            <a:r>
              <a:rPr lang="fr-FR" dirty="0" smtClean="0"/>
              <a:t> e le </a:t>
            </a:r>
            <a:r>
              <a:rPr lang="fr-FR" dirty="0" err="1" smtClean="0"/>
              <a:t>importazioni</a:t>
            </a:r>
            <a:r>
              <a:rPr lang="fr-FR" dirty="0" smtClean="0"/>
              <a:t> </a:t>
            </a:r>
            <a:r>
              <a:rPr lang="fr-FR" dirty="0" err="1" smtClean="0"/>
              <a:t>diminuiscono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D0152-4BBF-461D-BD62-2DF9B514CD51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98428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385192" y="147325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mtClean="0"/>
          </a:p>
          <a:p>
            <a:endParaRPr lang="fr-FR" dirty="0"/>
          </a:p>
        </p:txBody>
      </p:sp>
      <p:cxnSp>
        <p:nvCxnSpPr>
          <p:cNvPr id="5" name="Connecteur droit avec flèche 4"/>
          <p:cNvCxnSpPr/>
          <p:nvPr/>
        </p:nvCxnSpPr>
        <p:spPr>
          <a:xfrm flipV="1">
            <a:off x="1331640" y="5373216"/>
            <a:ext cx="6624736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avec flèche 5"/>
          <p:cNvCxnSpPr/>
          <p:nvPr/>
        </p:nvCxnSpPr>
        <p:spPr>
          <a:xfrm flipV="1">
            <a:off x="1331640" y="1844824"/>
            <a:ext cx="0" cy="35643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 flipV="1">
            <a:off x="2339752" y="1844824"/>
            <a:ext cx="4536504" cy="28803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 flipV="1">
            <a:off x="2195736" y="2132856"/>
            <a:ext cx="4968552" cy="22322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>
            <a:off x="3645169" y="1412776"/>
            <a:ext cx="3312368" cy="34563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7884368" y="5445224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Y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1043608" y="1988840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i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6444208" y="1700808"/>
            <a:ext cx="572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BP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7164288" y="1988840"/>
            <a:ext cx="623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LM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6588224" y="4725144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IS’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4499992" y="3037602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</a:t>
            </a:r>
            <a:endParaRPr lang="fr-FR" dirty="0"/>
          </a:p>
        </p:txBody>
      </p:sp>
      <p:cxnSp>
        <p:nvCxnSpPr>
          <p:cNvPr id="16" name="Connecteur droit 15"/>
          <p:cNvCxnSpPr/>
          <p:nvPr/>
        </p:nvCxnSpPr>
        <p:spPr>
          <a:xfrm>
            <a:off x="4644008" y="3429000"/>
            <a:ext cx="36004" cy="648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>
            <a:off x="4680012" y="4365104"/>
            <a:ext cx="0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>
            <a:off x="4680012" y="5157192"/>
            <a:ext cx="0" cy="2520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 flipH="1">
            <a:off x="3923928" y="3248980"/>
            <a:ext cx="4320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 flipH="1">
            <a:off x="2915816" y="3284984"/>
            <a:ext cx="6480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 flipH="1">
            <a:off x="1907704" y="3248980"/>
            <a:ext cx="6480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 flipH="1">
            <a:off x="1331640" y="3284984"/>
            <a:ext cx="360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22"/>
          <p:cNvSpPr txBox="1"/>
          <p:nvPr/>
        </p:nvSpPr>
        <p:spPr>
          <a:xfrm>
            <a:off x="4499992" y="5461287"/>
            <a:ext cx="1122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Y*</a:t>
            </a:r>
            <a:endParaRPr lang="fr-FR" dirty="0"/>
          </a:p>
        </p:txBody>
      </p:sp>
      <p:sp>
        <p:nvSpPr>
          <p:cNvPr id="24" name="ZoneTexte 23"/>
          <p:cNvSpPr txBox="1"/>
          <p:nvPr/>
        </p:nvSpPr>
        <p:spPr>
          <a:xfrm>
            <a:off x="1043608" y="3037602"/>
            <a:ext cx="352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i*</a:t>
            </a:r>
            <a:endParaRPr lang="fr-FR" dirty="0"/>
          </a:p>
        </p:txBody>
      </p:sp>
      <p:cxnSp>
        <p:nvCxnSpPr>
          <p:cNvPr id="26" name="Connecteur droit 25"/>
          <p:cNvCxnSpPr>
            <a:endCxn id="13" idx="3"/>
          </p:cNvCxnSpPr>
          <p:nvPr/>
        </p:nvCxnSpPr>
        <p:spPr>
          <a:xfrm flipV="1">
            <a:off x="3563888" y="2173506"/>
            <a:ext cx="4224034" cy="28803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ZoneTexte 26"/>
          <p:cNvSpPr txBox="1"/>
          <p:nvPr/>
        </p:nvSpPr>
        <p:spPr>
          <a:xfrm>
            <a:off x="7787922" y="2070140"/>
            <a:ext cx="659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BP’</a:t>
            </a:r>
            <a:endParaRPr lang="fr-FR" dirty="0"/>
          </a:p>
        </p:txBody>
      </p:sp>
      <p:cxnSp>
        <p:nvCxnSpPr>
          <p:cNvPr id="29" name="Connecteur droit 28"/>
          <p:cNvCxnSpPr/>
          <p:nvPr/>
        </p:nvCxnSpPr>
        <p:spPr>
          <a:xfrm flipV="1">
            <a:off x="3239852" y="2528900"/>
            <a:ext cx="5076564" cy="20882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ZoneTexte 29"/>
          <p:cNvSpPr txBox="1"/>
          <p:nvPr/>
        </p:nvSpPr>
        <p:spPr>
          <a:xfrm>
            <a:off x="8181244" y="2636912"/>
            <a:ext cx="672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LM’</a:t>
            </a:r>
            <a:endParaRPr lang="fr-FR" dirty="0"/>
          </a:p>
        </p:txBody>
      </p:sp>
      <p:sp>
        <p:nvSpPr>
          <p:cNvPr id="31" name="ZoneTexte 30"/>
          <p:cNvSpPr txBox="1"/>
          <p:nvPr/>
        </p:nvSpPr>
        <p:spPr>
          <a:xfrm>
            <a:off x="5481100" y="3627022"/>
            <a:ext cx="387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E’</a:t>
            </a:r>
            <a:endParaRPr lang="fr-FR" dirty="0"/>
          </a:p>
        </p:txBody>
      </p:sp>
      <p:cxnSp>
        <p:nvCxnSpPr>
          <p:cNvPr id="28" name="Connecteur droit 27"/>
          <p:cNvCxnSpPr/>
          <p:nvPr/>
        </p:nvCxnSpPr>
        <p:spPr>
          <a:xfrm flipH="1" flipV="1">
            <a:off x="3239852" y="1700808"/>
            <a:ext cx="3204356" cy="33530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ZoneTexte 31"/>
          <p:cNvSpPr txBox="1"/>
          <p:nvPr/>
        </p:nvSpPr>
        <p:spPr>
          <a:xfrm>
            <a:off x="5868144" y="4617132"/>
            <a:ext cx="348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IS</a:t>
            </a:r>
            <a:endParaRPr lang="fr-FR" dirty="0"/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D0152-4BBF-461D-BD62-2DF9B514CD51}" type="slidenum">
              <a:rPr lang="fr-FR" smtClean="0"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41652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fr-FR" b="1" dirty="0" err="1"/>
              <a:t>Effetti</a:t>
            </a:r>
            <a:r>
              <a:rPr lang="fr-FR" b="1" dirty="0"/>
              <a:t> di </a:t>
            </a:r>
            <a:r>
              <a:rPr lang="fr-FR" b="1" dirty="0" err="1"/>
              <a:t>una</a:t>
            </a:r>
            <a:r>
              <a:rPr lang="fr-FR" b="1" dirty="0"/>
              <a:t> </a:t>
            </a:r>
            <a:r>
              <a:rPr lang="fr-FR" b="1" dirty="0" err="1" smtClean="0"/>
              <a:t>rivalutazione</a:t>
            </a:r>
            <a:endParaRPr lang="fr-FR" b="1" dirty="0"/>
          </a:p>
          <a:p>
            <a:pPr algn="just"/>
            <a:r>
              <a:rPr lang="fr-FR" dirty="0"/>
              <a:t>Se R </a:t>
            </a:r>
            <a:r>
              <a:rPr lang="fr-FR" dirty="0" err="1" smtClean="0"/>
              <a:t>diminuisce</a:t>
            </a:r>
            <a:r>
              <a:rPr lang="fr-FR" dirty="0" smtClean="0"/>
              <a:t> </a:t>
            </a:r>
            <a:r>
              <a:rPr lang="fr-FR" dirty="0" err="1"/>
              <a:t>permanentemente</a:t>
            </a:r>
            <a:r>
              <a:rPr lang="fr-FR" dirty="0"/>
              <a:t>, la </a:t>
            </a:r>
            <a:r>
              <a:rPr lang="fr-FR" dirty="0" err="1"/>
              <a:t>curva</a:t>
            </a:r>
            <a:r>
              <a:rPr lang="fr-FR" dirty="0"/>
              <a:t> BP si </a:t>
            </a:r>
            <a:r>
              <a:rPr lang="fr-FR" dirty="0" err="1"/>
              <a:t>sposta</a:t>
            </a:r>
            <a:r>
              <a:rPr lang="fr-FR" dirty="0"/>
              <a:t> verso </a:t>
            </a:r>
            <a:r>
              <a:rPr lang="fr-FR" dirty="0" smtClean="0"/>
              <a:t>l’alto in </a:t>
            </a:r>
            <a:r>
              <a:rPr lang="fr-FR" dirty="0"/>
              <a:t>BP’: per  </a:t>
            </a:r>
            <a:r>
              <a:rPr lang="fr-FR" dirty="0" err="1"/>
              <a:t>ogni</a:t>
            </a:r>
            <a:r>
              <a:rPr lang="fr-FR" dirty="0"/>
              <a:t> </a:t>
            </a:r>
            <a:r>
              <a:rPr lang="fr-FR" dirty="0" err="1"/>
              <a:t>livello</a:t>
            </a:r>
            <a:r>
              <a:rPr lang="fr-FR" dirty="0"/>
              <a:t> di </a:t>
            </a:r>
            <a:r>
              <a:rPr lang="fr-FR" dirty="0" err="1"/>
              <a:t>reddito</a:t>
            </a:r>
            <a:r>
              <a:rPr lang="fr-FR" dirty="0"/>
              <a:t>, </a:t>
            </a:r>
            <a:r>
              <a:rPr lang="fr-FR" dirty="0" err="1"/>
              <a:t>ora</a:t>
            </a:r>
            <a:r>
              <a:rPr lang="fr-FR" dirty="0"/>
              <a:t> </a:t>
            </a:r>
            <a:r>
              <a:rPr lang="fr-FR" dirty="0" smtClean="0"/>
              <a:t>ci </a:t>
            </a:r>
            <a:r>
              <a:rPr lang="fr-FR" dirty="0" err="1" smtClean="0"/>
              <a:t>vuole</a:t>
            </a:r>
            <a:r>
              <a:rPr lang="fr-FR" dirty="0" smtClean="0"/>
              <a:t> un </a:t>
            </a:r>
            <a:r>
              <a:rPr lang="fr-FR" dirty="0" err="1"/>
              <a:t>aumento</a:t>
            </a:r>
            <a:r>
              <a:rPr lang="fr-FR" dirty="0"/>
              <a:t> </a:t>
            </a:r>
            <a:r>
              <a:rPr lang="fr-FR" dirty="0" err="1" smtClean="0"/>
              <a:t>maggiore</a:t>
            </a:r>
            <a:r>
              <a:rPr lang="fr-FR" dirty="0" smtClean="0"/>
              <a:t> </a:t>
            </a:r>
            <a:r>
              <a:rPr lang="fr-FR" dirty="0" err="1"/>
              <a:t>del</a:t>
            </a:r>
            <a:r>
              <a:rPr lang="fr-FR" dirty="0"/>
              <a:t> </a:t>
            </a:r>
            <a:r>
              <a:rPr lang="fr-FR" dirty="0" err="1"/>
              <a:t>tasso</a:t>
            </a:r>
            <a:r>
              <a:rPr lang="fr-FR" dirty="0"/>
              <a:t> d’</a:t>
            </a:r>
            <a:r>
              <a:rPr lang="fr-FR" dirty="0" err="1"/>
              <a:t>interesse</a:t>
            </a:r>
            <a:endParaRPr lang="fr-FR" dirty="0"/>
          </a:p>
          <a:p>
            <a:pPr algn="just"/>
            <a:r>
              <a:rPr lang="fr-FR" dirty="0" err="1"/>
              <a:t>Partendo</a:t>
            </a:r>
            <a:r>
              <a:rPr lang="fr-FR" dirty="0"/>
              <a:t> </a:t>
            </a:r>
            <a:r>
              <a:rPr lang="fr-FR" dirty="0" err="1"/>
              <a:t>dall’equilibrio</a:t>
            </a:r>
            <a:r>
              <a:rPr lang="fr-FR" dirty="0"/>
              <a:t> E, in </a:t>
            </a:r>
            <a:r>
              <a:rPr lang="fr-FR" dirty="0" err="1"/>
              <a:t>seguito</a:t>
            </a:r>
            <a:r>
              <a:rPr lang="fr-FR" dirty="0"/>
              <a:t> alla </a:t>
            </a:r>
            <a:r>
              <a:rPr lang="fr-FR" dirty="0" err="1" smtClean="0"/>
              <a:t>rivalutazione</a:t>
            </a:r>
            <a:r>
              <a:rPr lang="fr-FR" dirty="0" smtClean="0"/>
              <a:t> </a:t>
            </a:r>
            <a:r>
              <a:rPr lang="fr-FR" dirty="0"/>
              <a:t>si va a </a:t>
            </a:r>
            <a:r>
              <a:rPr lang="fr-FR" dirty="0" err="1"/>
              <a:t>creare</a:t>
            </a:r>
            <a:r>
              <a:rPr lang="fr-FR" dirty="0"/>
              <a:t> un </a:t>
            </a:r>
            <a:r>
              <a:rPr lang="fr-FR" dirty="0" err="1" smtClean="0"/>
              <a:t>disavanzo</a:t>
            </a:r>
            <a:r>
              <a:rPr lang="fr-FR" dirty="0" smtClean="0"/>
              <a:t> </a:t>
            </a:r>
            <a:r>
              <a:rPr lang="fr-FR" dirty="0"/>
              <a:t>di </a:t>
            </a:r>
            <a:r>
              <a:rPr lang="fr-FR" dirty="0" smtClean="0"/>
              <a:t>BP’. </a:t>
            </a:r>
            <a:r>
              <a:rPr lang="fr-FR" dirty="0" err="1"/>
              <a:t>Allora</a:t>
            </a:r>
            <a:r>
              <a:rPr lang="fr-FR" dirty="0"/>
              <a:t>  l’</a:t>
            </a:r>
            <a:r>
              <a:rPr lang="fr-FR" dirty="0" err="1"/>
              <a:t>offerta</a:t>
            </a:r>
            <a:r>
              <a:rPr lang="fr-FR" dirty="0"/>
              <a:t> di </a:t>
            </a:r>
            <a:r>
              <a:rPr lang="fr-FR" dirty="0" err="1"/>
              <a:t>moneta</a:t>
            </a:r>
            <a:r>
              <a:rPr lang="fr-FR" dirty="0"/>
              <a:t> </a:t>
            </a:r>
            <a:r>
              <a:rPr lang="fr-FR" dirty="0" err="1" smtClean="0"/>
              <a:t>diminuisce</a:t>
            </a:r>
            <a:r>
              <a:rPr lang="fr-FR" dirty="0" smtClean="0"/>
              <a:t> </a:t>
            </a:r>
            <a:r>
              <a:rPr lang="fr-FR" dirty="0"/>
              <a:t>e la </a:t>
            </a:r>
            <a:r>
              <a:rPr lang="fr-FR" dirty="0" err="1"/>
              <a:t>curva</a:t>
            </a:r>
            <a:r>
              <a:rPr lang="fr-FR" dirty="0"/>
              <a:t> LM si </a:t>
            </a:r>
            <a:r>
              <a:rPr lang="fr-FR" dirty="0" err="1"/>
              <a:t>sposta</a:t>
            </a:r>
            <a:r>
              <a:rPr lang="fr-FR" dirty="0"/>
              <a:t> </a:t>
            </a:r>
            <a:r>
              <a:rPr lang="fr-FR" dirty="0" smtClean="0"/>
              <a:t>in alto in </a:t>
            </a:r>
            <a:r>
              <a:rPr lang="fr-FR" dirty="0"/>
              <a:t>LM</a:t>
            </a:r>
            <a:r>
              <a:rPr lang="fr-FR" dirty="0" smtClean="0"/>
              <a:t>’. Ma pure la </a:t>
            </a:r>
            <a:r>
              <a:rPr lang="fr-FR" dirty="0" err="1" smtClean="0"/>
              <a:t>curva</a:t>
            </a:r>
            <a:r>
              <a:rPr lang="fr-FR" dirty="0" smtClean="0"/>
              <a:t> IS si </a:t>
            </a:r>
            <a:r>
              <a:rPr lang="fr-FR" dirty="0" err="1" smtClean="0"/>
              <a:t>sposta</a:t>
            </a:r>
            <a:r>
              <a:rPr lang="fr-FR" dirty="0" smtClean="0"/>
              <a:t> a </a:t>
            </a:r>
            <a:r>
              <a:rPr lang="fr-FR" dirty="0" err="1" smtClean="0"/>
              <a:t>sinistra</a:t>
            </a:r>
            <a:r>
              <a:rPr lang="fr-FR" dirty="0" smtClean="0"/>
              <a:t> </a:t>
            </a:r>
            <a:r>
              <a:rPr lang="fr-FR" dirty="0"/>
              <a:t>e il </a:t>
            </a:r>
            <a:r>
              <a:rPr lang="fr-FR" dirty="0" err="1"/>
              <a:t>nuovo</a:t>
            </a:r>
            <a:r>
              <a:rPr lang="fr-FR" dirty="0"/>
              <a:t> </a:t>
            </a:r>
            <a:r>
              <a:rPr lang="fr-FR" dirty="0" err="1"/>
              <a:t>equilibrio</a:t>
            </a:r>
            <a:r>
              <a:rPr lang="fr-FR" dirty="0"/>
              <a:t> E’ </a:t>
            </a:r>
            <a:r>
              <a:rPr lang="fr-FR" dirty="0" err="1"/>
              <a:t>coincide</a:t>
            </a:r>
            <a:r>
              <a:rPr lang="fr-FR" dirty="0"/>
              <a:t> con un </a:t>
            </a:r>
            <a:r>
              <a:rPr lang="fr-FR" dirty="0" smtClean="0"/>
              <a:t>minore  </a:t>
            </a:r>
            <a:r>
              <a:rPr lang="fr-FR" dirty="0" err="1"/>
              <a:t>reddito</a:t>
            </a:r>
            <a:r>
              <a:rPr lang="fr-FR" dirty="0"/>
              <a:t>, un </a:t>
            </a:r>
            <a:r>
              <a:rPr lang="fr-FR" dirty="0" err="1" smtClean="0"/>
              <a:t>maggiore</a:t>
            </a:r>
            <a:r>
              <a:rPr lang="fr-FR" dirty="0" smtClean="0"/>
              <a:t> </a:t>
            </a:r>
            <a:r>
              <a:rPr lang="fr-FR" dirty="0" err="1" smtClean="0"/>
              <a:t>tasso</a:t>
            </a:r>
            <a:r>
              <a:rPr lang="fr-FR" dirty="0" smtClean="0"/>
              <a:t> </a:t>
            </a:r>
            <a:r>
              <a:rPr lang="fr-FR" dirty="0"/>
              <a:t>d’</a:t>
            </a:r>
            <a:r>
              <a:rPr lang="fr-FR" dirty="0" err="1"/>
              <a:t>interesse</a:t>
            </a:r>
            <a:r>
              <a:rPr lang="fr-FR" dirty="0"/>
              <a:t> e con l’</a:t>
            </a:r>
            <a:r>
              <a:rPr lang="fr-FR" dirty="0" err="1"/>
              <a:t>equilibrio</a:t>
            </a:r>
            <a:r>
              <a:rPr lang="fr-FR" dirty="0"/>
              <a:t> </a:t>
            </a:r>
            <a:r>
              <a:rPr lang="fr-FR" dirty="0" err="1"/>
              <a:t>esterno</a:t>
            </a:r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D0152-4BBF-461D-BD62-2DF9B514CD51}" type="slidenum">
              <a:rPr lang="fr-FR" smtClean="0"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13909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FR" smtClean="0"/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385192" y="147325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mtClean="0"/>
          </a:p>
          <a:p>
            <a:endParaRPr lang="fr-FR" dirty="0"/>
          </a:p>
        </p:txBody>
      </p:sp>
      <p:cxnSp>
        <p:nvCxnSpPr>
          <p:cNvPr id="6" name="Connecteur droit avec flèche 5"/>
          <p:cNvCxnSpPr/>
          <p:nvPr/>
        </p:nvCxnSpPr>
        <p:spPr>
          <a:xfrm flipV="1">
            <a:off x="1331640" y="5373216"/>
            <a:ext cx="6624736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 flipV="1">
            <a:off x="1331640" y="1844824"/>
            <a:ext cx="0" cy="35643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 flipV="1">
            <a:off x="2339752" y="1844824"/>
            <a:ext cx="4536504" cy="28803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flipV="1">
            <a:off x="2231740" y="2254806"/>
            <a:ext cx="5040560" cy="21102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>
            <a:off x="3131840" y="1700808"/>
            <a:ext cx="3312368" cy="34563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7884368" y="5445224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Y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1043608" y="1988840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i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6444208" y="1700808"/>
            <a:ext cx="572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BP’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7164288" y="1988840"/>
            <a:ext cx="623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LM’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6444208" y="486916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IS</a:t>
            </a:r>
            <a:endParaRPr lang="fr-FR" dirty="0"/>
          </a:p>
        </p:txBody>
      </p:sp>
      <p:sp>
        <p:nvSpPr>
          <p:cNvPr id="16" name="ZoneTexte 15"/>
          <p:cNvSpPr txBox="1"/>
          <p:nvPr/>
        </p:nvSpPr>
        <p:spPr>
          <a:xfrm>
            <a:off x="3964354" y="3410880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E’</a:t>
            </a:r>
            <a:endParaRPr lang="fr-FR" dirty="0"/>
          </a:p>
        </p:txBody>
      </p:sp>
      <p:sp>
        <p:nvSpPr>
          <p:cNvPr id="24" name="ZoneTexte 23"/>
          <p:cNvSpPr txBox="1"/>
          <p:nvPr/>
        </p:nvSpPr>
        <p:spPr>
          <a:xfrm>
            <a:off x="3779912" y="5423158"/>
            <a:ext cx="1842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Y**</a:t>
            </a:r>
            <a:endParaRPr lang="fr-FR" dirty="0"/>
          </a:p>
        </p:txBody>
      </p:sp>
      <p:cxnSp>
        <p:nvCxnSpPr>
          <p:cNvPr id="26" name="Connecteur droit 25"/>
          <p:cNvCxnSpPr>
            <a:endCxn id="14" idx="3"/>
          </p:cNvCxnSpPr>
          <p:nvPr/>
        </p:nvCxnSpPr>
        <p:spPr>
          <a:xfrm flipV="1">
            <a:off x="3563888" y="2173506"/>
            <a:ext cx="4224034" cy="28803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/>
          <p:nvPr/>
        </p:nvCxnSpPr>
        <p:spPr>
          <a:xfrm flipV="1">
            <a:off x="3239852" y="2636912"/>
            <a:ext cx="5076564" cy="20882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ZoneTexte 28"/>
          <p:cNvSpPr txBox="1"/>
          <p:nvPr/>
        </p:nvSpPr>
        <p:spPr>
          <a:xfrm>
            <a:off x="8181244" y="2636912"/>
            <a:ext cx="672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LM</a:t>
            </a:r>
            <a:endParaRPr lang="fr-FR" dirty="0"/>
          </a:p>
        </p:txBody>
      </p:sp>
      <p:sp>
        <p:nvSpPr>
          <p:cNvPr id="30" name="ZoneTexte 29"/>
          <p:cNvSpPr txBox="1"/>
          <p:nvPr/>
        </p:nvSpPr>
        <p:spPr>
          <a:xfrm>
            <a:off x="5184068" y="3753036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E</a:t>
            </a:r>
            <a:endParaRPr lang="fr-FR" dirty="0"/>
          </a:p>
        </p:txBody>
      </p:sp>
      <p:sp>
        <p:nvSpPr>
          <p:cNvPr id="31" name="ZoneTexte 30"/>
          <p:cNvSpPr txBox="1"/>
          <p:nvPr/>
        </p:nvSpPr>
        <p:spPr>
          <a:xfrm>
            <a:off x="7787922" y="2070140"/>
            <a:ext cx="596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BP</a:t>
            </a:r>
            <a:endParaRPr lang="fr-FR" dirty="0"/>
          </a:p>
        </p:txBody>
      </p:sp>
      <p:sp>
        <p:nvSpPr>
          <p:cNvPr id="32" name="ZoneTexte 31"/>
          <p:cNvSpPr txBox="1"/>
          <p:nvPr/>
        </p:nvSpPr>
        <p:spPr>
          <a:xfrm>
            <a:off x="5184068" y="5445224"/>
            <a:ext cx="709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Y*</a:t>
            </a:r>
            <a:endParaRPr lang="fr-FR" dirty="0"/>
          </a:p>
        </p:txBody>
      </p:sp>
      <p:cxnSp>
        <p:nvCxnSpPr>
          <p:cNvPr id="33" name="Connecteur droit 32"/>
          <p:cNvCxnSpPr/>
          <p:nvPr/>
        </p:nvCxnSpPr>
        <p:spPr>
          <a:xfrm flipV="1">
            <a:off x="3239852" y="3937702"/>
            <a:ext cx="0" cy="1393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/>
          <p:cNvCxnSpPr/>
          <p:nvPr/>
        </p:nvCxnSpPr>
        <p:spPr>
          <a:xfrm flipH="1" flipV="1">
            <a:off x="2529499" y="1910506"/>
            <a:ext cx="3222358" cy="32943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ZoneTexte 36"/>
          <p:cNvSpPr txBox="1"/>
          <p:nvPr/>
        </p:nvSpPr>
        <p:spPr>
          <a:xfrm>
            <a:off x="5332506" y="5053826"/>
            <a:ext cx="404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IS’</a:t>
            </a:r>
            <a:endParaRPr lang="fr-FR" dirty="0"/>
          </a:p>
        </p:txBody>
      </p:sp>
      <p:cxnSp>
        <p:nvCxnSpPr>
          <p:cNvPr id="39" name="Connecteur droit 38"/>
          <p:cNvCxnSpPr/>
          <p:nvPr/>
        </p:nvCxnSpPr>
        <p:spPr>
          <a:xfrm flipV="1">
            <a:off x="5332506" y="4725144"/>
            <a:ext cx="0" cy="648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/>
          <p:cNvCxnSpPr>
            <a:endCxn id="30" idx="2"/>
          </p:cNvCxnSpPr>
          <p:nvPr/>
        </p:nvCxnSpPr>
        <p:spPr>
          <a:xfrm flipV="1">
            <a:off x="5332506" y="4122368"/>
            <a:ext cx="0" cy="2427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42"/>
          <p:cNvCxnSpPr/>
          <p:nvPr/>
        </p:nvCxnSpPr>
        <p:spPr>
          <a:xfrm>
            <a:off x="4140678" y="3681028"/>
            <a:ext cx="0" cy="4413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44"/>
          <p:cNvCxnSpPr/>
          <p:nvPr/>
        </p:nvCxnSpPr>
        <p:spPr>
          <a:xfrm>
            <a:off x="4140678" y="4365104"/>
            <a:ext cx="0" cy="6840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46"/>
          <p:cNvCxnSpPr/>
          <p:nvPr/>
        </p:nvCxnSpPr>
        <p:spPr>
          <a:xfrm>
            <a:off x="4140678" y="5204872"/>
            <a:ext cx="0" cy="2043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space réservé du numéro de diapositive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D0152-4BBF-461D-BD62-2DF9B514CD51}" type="slidenum">
              <a:rPr lang="fr-FR" smtClean="0"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17632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fr-FR" b="1" dirty="0" smtClean="0"/>
                  <a:t>Equilibrio </a:t>
                </a:r>
                <a:r>
                  <a:rPr lang="fr-FR" b="1" dirty="0" err="1" smtClean="0"/>
                  <a:t>interno</a:t>
                </a:r>
                <a:r>
                  <a:rPr lang="fr-FR" b="1" dirty="0" smtClean="0"/>
                  <a:t> </a:t>
                </a:r>
                <a:r>
                  <a:rPr lang="fr-FR" b="1" dirty="0" err="1" smtClean="0"/>
                  <a:t>ed</a:t>
                </a:r>
                <a:r>
                  <a:rPr lang="fr-FR" b="1" dirty="0" smtClean="0"/>
                  <a:t> </a:t>
                </a:r>
                <a:r>
                  <a:rPr lang="fr-FR" b="1" dirty="0" err="1" smtClean="0"/>
                  <a:t>esterno</a:t>
                </a:r>
                <a:r>
                  <a:rPr lang="fr-FR" b="1" dirty="0" smtClean="0"/>
                  <a:t> per mezzo di </a:t>
                </a:r>
                <a:r>
                  <a:rPr lang="fr-FR" b="1" dirty="0" err="1" smtClean="0"/>
                  <a:t>una</a:t>
                </a:r>
                <a:r>
                  <a:rPr lang="fr-FR" b="1" dirty="0" smtClean="0"/>
                  <a:t> </a:t>
                </a:r>
                <a:r>
                  <a:rPr lang="fr-FR" b="1" dirty="0" err="1" smtClean="0"/>
                  <a:t>svalutazione</a:t>
                </a:r>
                <a:endParaRPr lang="fr-FR" b="1" dirty="0" smtClean="0"/>
              </a:p>
              <a:p>
                <a:pPr algn="just"/>
                <a:r>
                  <a:rPr lang="fr-FR" dirty="0" smtClean="0"/>
                  <a:t>In </a:t>
                </a:r>
                <a:r>
                  <a:rPr lang="fr-FR" dirty="0" err="1" smtClean="0"/>
                  <a:t>questo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caso</a:t>
                </a:r>
                <a:r>
                  <a:rPr lang="fr-FR" dirty="0" smtClean="0"/>
                  <a:t>, in </a:t>
                </a:r>
                <a:r>
                  <a:rPr lang="fr-FR" dirty="0" err="1" smtClean="0"/>
                  <a:t>seguito</a:t>
                </a:r>
                <a:r>
                  <a:rPr lang="fr-FR" dirty="0" smtClean="0"/>
                  <a:t> alla </a:t>
                </a:r>
                <a:r>
                  <a:rPr lang="fr-FR" dirty="0" err="1" smtClean="0"/>
                  <a:t>svalutazione</a:t>
                </a:r>
                <a:r>
                  <a:rPr lang="fr-FR" dirty="0" smtClean="0"/>
                  <a:t>, la IS si muove in alto a </a:t>
                </a:r>
                <a:r>
                  <a:rPr lang="fr-FR" dirty="0" err="1" smtClean="0"/>
                  <a:t>destra</a:t>
                </a:r>
                <a:r>
                  <a:rPr lang="fr-FR" dirty="0" smtClean="0"/>
                  <a:t> in IS’ e la BP in </a:t>
                </a:r>
                <a:r>
                  <a:rPr lang="fr-FR" dirty="0" err="1" smtClean="0"/>
                  <a:t>basso</a:t>
                </a:r>
                <a:r>
                  <a:rPr lang="fr-FR" dirty="0" smtClean="0"/>
                  <a:t> in BP’. Il </a:t>
                </a:r>
                <a:r>
                  <a:rPr lang="fr-FR" dirty="0" err="1" smtClean="0"/>
                  <a:t>loro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nuovo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punto</a:t>
                </a:r>
                <a:r>
                  <a:rPr lang="fr-FR" dirty="0" smtClean="0"/>
                  <a:t> di </a:t>
                </a:r>
                <a:r>
                  <a:rPr lang="fr-FR" dirty="0" err="1" smtClean="0"/>
                  <a:t>intersezione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deve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passare</a:t>
                </a:r>
                <a:r>
                  <a:rPr lang="fr-FR" dirty="0" smtClean="0"/>
                  <a:t> per il </a:t>
                </a:r>
                <a:r>
                  <a:rPr lang="fr-FR" dirty="0" err="1" smtClean="0"/>
                  <a:t>reddito</a:t>
                </a:r>
                <a:r>
                  <a:rPr lang="fr-FR" dirty="0" smtClean="0"/>
                  <a:t> di </a:t>
                </a:r>
                <a:r>
                  <a:rPr lang="fr-FR" dirty="0" err="1" smtClean="0"/>
                  <a:t>pieno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impiego</a:t>
                </a:r>
                <a:r>
                  <a:rPr lang="fr-FR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fr-FR" b="0" i="1" smtClean="0">
                            <a:latin typeface="Cambria Math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fr-FR" dirty="0" smtClean="0"/>
                  <a:t>. </a:t>
                </a:r>
                <a:r>
                  <a:rPr lang="fr-FR" dirty="0" err="1" smtClean="0"/>
                  <a:t>Siccome</a:t>
                </a:r>
                <a:r>
                  <a:rPr lang="fr-FR" dirty="0" smtClean="0"/>
                  <a:t> in </a:t>
                </a:r>
                <a:r>
                  <a:rPr lang="fr-FR" dirty="0" err="1" smtClean="0"/>
                  <a:t>corrispondenza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dell’equilibrio</a:t>
                </a:r>
                <a:r>
                  <a:rPr lang="fr-FR" dirty="0" smtClean="0"/>
                  <a:t> Z ci </a:t>
                </a:r>
                <a:r>
                  <a:rPr lang="fr-FR" dirty="0" err="1" smtClean="0"/>
                  <a:t>sarà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ora</a:t>
                </a:r>
                <a:r>
                  <a:rPr lang="fr-FR" dirty="0" smtClean="0"/>
                  <a:t> un </a:t>
                </a:r>
                <a:r>
                  <a:rPr lang="fr-FR" dirty="0" err="1" smtClean="0"/>
                  <a:t>avanzo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della</a:t>
                </a:r>
                <a:r>
                  <a:rPr lang="fr-FR" dirty="0" smtClean="0"/>
                  <a:t> BP’, la </a:t>
                </a:r>
                <a:r>
                  <a:rPr lang="fr-FR" dirty="0" err="1" smtClean="0"/>
                  <a:t>curva</a:t>
                </a:r>
                <a:r>
                  <a:rPr lang="fr-FR" dirty="0" smtClean="0"/>
                  <a:t> LM si </a:t>
                </a:r>
                <a:r>
                  <a:rPr lang="fr-FR" dirty="0" err="1" smtClean="0"/>
                  <a:t>sposterà</a:t>
                </a:r>
                <a:r>
                  <a:rPr lang="fr-FR" dirty="0" smtClean="0"/>
                  <a:t> in </a:t>
                </a:r>
                <a:r>
                  <a:rPr lang="fr-FR" dirty="0" err="1" smtClean="0"/>
                  <a:t>basso</a:t>
                </a:r>
                <a:r>
                  <a:rPr lang="fr-FR" dirty="0" smtClean="0"/>
                  <a:t> in LM’ </a:t>
                </a:r>
                <a:r>
                  <a:rPr lang="fr-FR" dirty="0" err="1" smtClean="0"/>
                  <a:t>dove</a:t>
                </a:r>
                <a:r>
                  <a:rPr lang="fr-FR" dirty="0" smtClean="0"/>
                  <a:t> la BP’  è di </a:t>
                </a:r>
                <a:r>
                  <a:rPr lang="fr-FR" dirty="0" err="1" smtClean="0"/>
                  <a:t>nuovo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all’equilibrio</a:t>
                </a:r>
                <a:endParaRPr lang="fr-FR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1" t="-1617" r="-170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D0152-4BBF-461D-BD62-2DF9B514CD51}" type="slidenum">
              <a:rPr lang="fr-FR" smtClean="0"/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587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083842"/>
            <a:ext cx="8229600" cy="5042321"/>
          </a:xfrm>
        </p:spPr>
        <p:txBody>
          <a:bodyPr/>
          <a:lstStyle/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487715" y="164577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FR" smtClean="0"/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dirty="0" smtClean="0"/>
          </a:p>
          <a:p>
            <a:endParaRPr lang="fr-FR" dirty="0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429976" y="1412897"/>
            <a:ext cx="8229600" cy="48860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endParaRPr lang="fr-FR" dirty="0"/>
          </a:p>
        </p:txBody>
      </p:sp>
      <p:cxnSp>
        <p:nvCxnSpPr>
          <p:cNvPr id="7" name="Connecteur droit avec flèche 6"/>
          <p:cNvCxnSpPr/>
          <p:nvPr/>
        </p:nvCxnSpPr>
        <p:spPr>
          <a:xfrm flipV="1">
            <a:off x="1331640" y="5373216"/>
            <a:ext cx="6624736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/>
          <p:nvPr/>
        </p:nvCxnSpPr>
        <p:spPr>
          <a:xfrm flipV="1">
            <a:off x="1331640" y="1844824"/>
            <a:ext cx="0" cy="35643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flipV="1">
            <a:off x="1899070" y="2173507"/>
            <a:ext cx="6057306" cy="6637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 flipV="1">
            <a:off x="2159732" y="1423487"/>
            <a:ext cx="4968552" cy="22322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>
            <a:off x="3131840" y="1700808"/>
            <a:ext cx="4752528" cy="29523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7884368" y="5445224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Y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1043608" y="1988840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i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 flipH="1">
            <a:off x="8271971" y="2334005"/>
            <a:ext cx="572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BP’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7777574" y="4434454"/>
            <a:ext cx="1066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IS</a:t>
            </a:r>
            <a:endParaRPr lang="fr-FR" dirty="0"/>
          </a:p>
        </p:txBody>
      </p:sp>
      <p:cxnSp>
        <p:nvCxnSpPr>
          <p:cNvPr id="16" name="Connecteur droit 15"/>
          <p:cNvCxnSpPr/>
          <p:nvPr/>
        </p:nvCxnSpPr>
        <p:spPr>
          <a:xfrm>
            <a:off x="1691680" y="362702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>
            <a:off x="6448581" y="170080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>
            <a:off x="4355976" y="30376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>
            <a:off x="4139952" y="2837257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>
            <a:off x="4180329" y="2837257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>
            <a:off x="4102085" y="2837257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ZoneTexte 21"/>
              <p:cNvSpPr txBox="1"/>
              <p:nvPr/>
            </p:nvSpPr>
            <p:spPr>
              <a:xfrm>
                <a:off x="6876255" y="5461287"/>
                <a:ext cx="905465" cy="3907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/>
                            </a:rPr>
                            <m:t>𝑌</m:t>
                          </m:r>
                        </m:e>
                        <m:sub>
                          <m:r>
                            <a:rPr lang="fr-FR" b="0" i="1" smtClean="0">
                              <a:latin typeface="Cambria Math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2" name="ZoneTexte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6255" y="5461287"/>
                <a:ext cx="905465" cy="390748"/>
              </a:xfrm>
              <a:prstGeom prst="rect">
                <a:avLst/>
              </a:prstGeom>
              <a:blipFill rotWithShape="1">
                <a:blip r:embed="rId2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Connecteur droit 22"/>
          <p:cNvCxnSpPr/>
          <p:nvPr/>
        </p:nvCxnSpPr>
        <p:spPr>
          <a:xfrm flipH="1" flipV="1">
            <a:off x="7380312" y="1443280"/>
            <a:ext cx="1" cy="41205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oneTexte 23"/>
          <p:cNvSpPr txBox="1"/>
          <p:nvPr/>
        </p:nvSpPr>
        <p:spPr>
          <a:xfrm>
            <a:off x="4180328" y="2363872"/>
            <a:ext cx="607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</a:t>
            </a:r>
            <a:endParaRPr lang="fr-FR" dirty="0"/>
          </a:p>
        </p:txBody>
      </p:sp>
      <p:cxnSp>
        <p:nvCxnSpPr>
          <p:cNvPr id="27" name="Connecteur droit 26"/>
          <p:cNvCxnSpPr/>
          <p:nvPr/>
        </p:nvCxnSpPr>
        <p:spPr>
          <a:xfrm flipH="1">
            <a:off x="2615689" y="2363872"/>
            <a:ext cx="5779716" cy="6236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ZoneTexte 27"/>
          <p:cNvSpPr txBox="1"/>
          <p:nvPr/>
        </p:nvSpPr>
        <p:spPr>
          <a:xfrm>
            <a:off x="6559616" y="899176"/>
            <a:ext cx="931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LM’</a:t>
            </a:r>
            <a:endParaRPr lang="fr-FR" dirty="0"/>
          </a:p>
        </p:txBody>
      </p:sp>
      <p:sp>
        <p:nvSpPr>
          <p:cNvPr id="29" name="ZoneTexte 28"/>
          <p:cNvSpPr txBox="1"/>
          <p:nvPr/>
        </p:nvSpPr>
        <p:spPr>
          <a:xfrm>
            <a:off x="6444208" y="1700808"/>
            <a:ext cx="1084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Z</a:t>
            </a:r>
            <a:endParaRPr lang="fr-FR" dirty="0"/>
          </a:p>
        </p:txBody>
      </p:sp>
      <p:sp>
        <p:nvSpPr>
          <p:cNvPr id="30" name="ZoneTexte 29"/>
          <p:cNvSpPr txBox="1"/>
          <p:nvPr/>
        </p:nvSpPr>
        <p:spPr>
          <a:xfrm>
            <a:off x="7128284" y="1268508"/>
            <a:ext cx="653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LM</a:t>
            </a:r>
            <a:endParaRPr lang="fr-FR" dirty="0"/>
          </a:p>
        </p:txBody>
      </p:sp>
      <p:sp>
        <p:nvSpPr>
          <p:cNvPr id="31" name="ZoneTexte 30"/>
          <p:cNvSpPr txBox="1"/>
          <p:nvPr/>
        </p:nvSpPr>
        <p:spPr>
          <a:xfrm>
            <a:off x="8181244" y="1844824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BP</a:t>
            </a:r>
            <a:endParaRPr lang="fr-FR" dirty="0"/>
          </a:p>
        </p:txBody>
      </p:sp>
      <p:sp>
        <p:nvSpPr>
          <p:cNvPr id="32" name="ZoneTexte 31"/>
          <p:cNvSpPr txBox="1"/>
          <p:nvPr/>
        </p:nvSpPr>
        <p:spPr>
          <a:xfrm>
            <a:off x="7128284" y="2422884"/>
            <a:ext cx="681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E’</a:t>
            </a:r>
            <a:endParaRPr lang="fr-FR" dirty="0"/>
          </a:p>
        </p:txBody>
      </p:sp>
      <p:cxnSp>
        <p:nvCxnSpPr>
          <p:cNvPr id="39" name="Connecteur droit 38"/>
          <p:cNvCxnSpPr/>
          <p:nvPr/>
        </p:nvCxnSpPr>
        <p:spPr>
          <a:xfrm flipV="1">
            <a:off x="4600375" y="2214156"/>
            <a:ext cx="3209211" cy="17256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ZoneTexte 41"/>
          <p:cNvSpPr txBox="1"/>
          <p:nvPr/>
        </p:nvSpPr>
        <p:spPr>
          <a:xfrm rot="10800000" flipV="1">
            <a:off x="4600374" y="3540550"/>
            <a:ext cx="3083194" cy="380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LM’</a:t>
            </a:r>
            <a:endParaRPr lang="fr-FR" dirty="0"/>
          </a:p>
        </p:txBody>
      </p:sp>
      <p:sp>
        <p:nvSpPr>
          <p:cNvPr id="43" name="ZoneTexte 42"/>
          <p:cNvSpPr txBox="1"/>
          <p:nvPr/>
        </p:nvSpPr>
        <p:spPr>
          <a:xfrm>
            <a:off x="7112709" y="3921348"/>
            <a:ext cx="570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E’</a:t>
            </a:r>
            <a:endParaRPr lang="fr-FR" dirty="0"/>
          </a:p>
        </p:txBody>
      </p:sp>
      <p:cxnSp>
        <p:nvCxnSpPr>
          <p:cNvPr id="46" name="Connecteur droit 45"/>
          <p:cNvCxnSpPr/>
          <p:nvPr/>
        </p:nvCxnSpPr>
        <p:spPr>
          <a:xfrm>
            <a:off x="6444208" y="1453174"/>
            <a:ext cx="437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cteur droit 56"/>
          <p:cNvCxnSpPr/>
          <p:nvPr/>
        </p:nvCxnSpPr>
        <p:spPr>
          <a:xfrm>
            <a:off x="5796136" y="1600200"/>
            <a:ext cx="3240360" cy="19033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ZoneTexte 57"/>
          <p:cNvSpPr txBox="1"/>
          <p:nvPr/>
        </p:nvSpPr>
        <p:spPr>
          <a:xfrm>
            <a:off x="8395405" y="3176972"/>
            <a:ext cx="404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IS’</a:t>
            </a:r>
            <a:endParaRPr lang="fr-FR" dirty="0"/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D0152-4BBF-461D-BD62-2DF9B514CD51}" type="slidenum">
              <a:rPr lang="fr-FR" smtClean="0"/>
              <a:t>34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5526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fr-FR" dirty="0" smtClean="0"/>
              <a:t>In </a:t>
            </a:r>
            <a:r>
              <a:rPr lang="fr-FR" dirty="0" err="1" smtClean="0"/>
              <a:t>regime</a:t>
            </a:r>
            <a:r>
              <a:rPr lang="fr-FR" dirty="0" smtClean="0"/>
              <a:t> di </a:t>
            </a:r>
            <a:r>
              <a:rPr lang="fr-FR" dirty="0" err="1" smtClean="0"/>
              <a:t>tassi</a:t>
            </a:r>
            <a:r>
              <a:rPr lang="fr-FR" dirty="0" smtClean="0"/>
              <a:t> di </a:t>
            </a:r>
            <a:r>
              <a:rPr lang="fr-FR" dirty="0" err="1" smtClean="0"/>
              <a:t>cambio</a:t>
            </a:r>
            <a:r>
              <a:rPr lang="fr-FR" dirty="0" smtClean="0"/>
              <a:t> </a:t>
            </a:r>
            <a:r>
              <a:rPr lang="fr-FR" dirty="0" err="1" smtClean="0"/>
              <a:t>fissi</a:t>
            </a:r>
            <a:r>
              <a:rPr lang="fr-FR" dirty="0" smtClean="0"/>
              <a:t> </a:t>
            </a:r>
            <a:r>
              <a:rPr lang="fr-FR" dirty="0" err="1" smtClean="0"/>
              <a:t>allora</a:t>
            </a:r>
            <a:r>
              <a:rPr lang="fr-FR" dirty="0" smtClean="0"/>
              <a:t> la </a:t>
            </a:r>
            <a:r>
              <a:rPr lang="fr-FR" dirty="0" err="1" smtClean="0"/>
              <a:t>politica</a:t>
            </a:r>
            <a:r>
              <a:rPr lang="fr-FR" dirty="0" smtClean="0"/>
              <a:t> fiscale o di </a:t>
            </a:r>
            <a:r>
              <a:rPr lang="fr-FR" dirty="0" err="1" smtClean="0"/>
              <a:t>orientamento</a:t>
            </a:r>
            <a:r>
              <a:rPr lang="fr-FR" dirty="0" smtClean="0"/>
              <a:t> da sole </a:t>
            </a:r>
            <a:r>
              <a:rPr lang="fr-FR" dirty="0" err="1" smtClean="0"/>
              <a:t>possono</a:t>
            </a:r>
            <a:r>
              <a:rPr lang="fr-FR" dirty="0" smtClean="0"/>
              <a:t> </a:t>
            </a:r>
            <a:r>
              <a:rPr lang="fr-FR" dirty="0" err="1" smtClean="0"/>
              <a:t>permettere</a:t>
            </a:r>
            <a:r>
              <a:rPr lang="fr-FR" dirty="0" smtClean="0"/>
              <a:t> l’</a:t>
            </a:r>
            <a:r>
              <a:rPr lang="fr-FR" dirty="0" err="1" smtClean="0"/>
              <a:t>ottenimento</a:t>
            </a:r>
            <a:r>
              <a:rPr lang="fr-FR" dirty="0" smtClean="0"/>
              <a:t> </a:t>
            </a:r>
            <a:r>
              <a:rPr lang="fr-FR" dirty="0" err="1" smtClean="0"/>
              <a:t>dell’equilibrio</a:t>
            </a:r>
            <a:r>
              <a:rPr lang="fr-FR" dirty="0" smtClean="0"/>
              <a:t> </a:t>
            </a:r>
            <a:r>
              <a:rPr lang="fr-FR" dirty="0" err="1" smtClean="0"/>
              <a:t>interno</a:t>
            </a:r>
            <a:endParaRPr lang="fr-FR" dirty="0" smtClean="0"/>
          </a:p>
          <a:p>
            <a:pPr algn="just"/>
            <a:r>
              <a:rPr lang="fr-FR" dirty="0" smtClean="0"/>
              <a:t>L’</a:t>
            </a:r>
            <a:r>
              <a:rPr lang="fr-FR" dirty="0" err="1" smtClean="0"/>
              <a:t>equilibrio</a:t>
            </a:r>
            <a:r>
              <a:rPr lang="fr-FR" dirty="0" smtClean="0"/>
              <a:t> </a:t>
            </a:r>
            <a:r>
              <a:rPr lang="fr-FR" dirty="0" err="1" smtClean="0"/>
              <a:t>esterno</a:t>
            </a:r>
            <a:r>
              <a:rPr lang="fr-FR" dirty="0" smtClean="0"/>
              <a:t> </a:t>
            </a:r>
            <a:r>
              <a:rPr lang="fr-FR" dirty="0" err="1" smtClean="0"/>
              <a:t>avverà</a:t>
            </a:r>
            <a:r>
              <a:rPr lang="fr-FR" dirty="0" smtClean="0"/>
              <a:t> </a:t>
            </a:r>
            <a:r>
              <a:rPr lang="fr-FR" dirty="0" err="1" smtClean="0"/>
              <a:t>poi</a:t>
            </a:r>
            <a:r>
              <a:rPr lang="fr-FR" dirty="0" smtClean="0"/>
              <a:t> in maniera </a:t>
            </a:r>
            <a:r>
              <a:rPr lang="fr-FR" dirty="0" err="1" smtClean="0"/>
              <a:t>automatica</a:t>
            </a:r>
            <a:r>
              <a:rPr lang="fr-FR" dirty="0" smtClean="0"/>
              <a:t> in </a:t>
            </a:r>
            <a:r>
              <a:rPr lang="fr-FR" dirty="0" err="1" smtClean="0"/>
              <a:t>seguito</a:t>
            </a:r>
            <a:r>
              <a:rPr lang="fr-FR" dirty="0" smtClean="0"/>
              <a:t> alla </a:t>
            </a:r>
            <a:r>
              <a:rPr lang="fr-FR" dirty="0" err="1" smtClean="0"/>
              <a:t>variazione</a:t>
            </a:r>
            <a:r>
              <a:rPr lang="fr-FR" dirty="0" smtClean="0"/>
              <a:t> </a:t>
            </a:r>
            <a:r>
              <a:rPr lang="fr-FR" dirty="0" err="1" smtClean="0"/>
              <a:t>dell’offerta</a:t>
            </a:r>
            <a:r>
              <a:rPr lang="fr-FR" dirty="0" smtClean="0"/>
              <a:t> di </a:t>
            </a:r>
            <a:r>
              <a:rPr lang="fr-FR" dirty="0" err="1" smtClean="0"/>
              <a:t>moneta</a:t>
            </a:r>
            <a:r>
              <a:rPr lang="fr-FR" dirty="0" smtClean="0"/>
              <a:t> in </a:t>
            </a:r>
            <a:r>
              <a:rPr lang="fr-FR" dirty="0" err="1" smtClean="0"/>
              <a:t>reazione</a:t>
            </a:r>
            <a:r>
              <a:rPr lang="fr-FR" dirty="0" smtClean="0"/>
              <a:t> </a:t>
            </a:r>
            <a:r>
              <a:rPr lang="fr-FR" dirty="0" err="1" smtClean="0"/>
              <a:t>agli</a:t>
            </a:r>
            <a:r>
              <a:rPr lang="fr-FR" dirty="0" smtClean="0"/>
              <a:t> </a:t>
            </a:r>
            <a:r>
              <a:rPr lang="fr-FR" dirty="0" err="1" smtClean="0"/>
              <a:t>squilibri</a:t>
            </a:r>
            <a:r>
              <a:rPr lang="fr-FR" dirty="0" smtClean="0"/>
              <a:t> </a:t>
            </a:r>
            <a:r>
              <a:rPr lang="fr-FR" dirty="0" err="1" smtClean="0"/>
              <a:t>della</a:t>
            </a:r>
            <a:r>
              <a:rPr lang="fr-FR" dirty="0" smtClean="0"/>
              <a:t> </a:t>
            </a:r>
            <a:r>
              <a:rPr lang="fr-FR" dirty="0" err="1" smtClean="0"/>
              <a:t>bilancia</a:t>
            </a:r>
            <a:r>
              <a:rPr lang="fr-FR" dirty="0" smtClean="0"/>
              <a:t> dei </a:t>
            </a:r>
            <a:r>
              <a:rPr lang="fr-FR" dirty="0" err="1" smtClean="0"/>
              <a:t>pagamenti</a:t>
            </a:r>
            <a:endParaRPr lang="fr-FR" dirty="0" smtClean="0"/>
          </a:p>
          <a:p>
            <a:pPr algn="just"/>
            <a:r>
              <a:rPr lang="fr-FR" dirty="0" smtClean="0"/>
              <a:t>La </a:t>
            </a:r>
            <a:r>
              <a:rPr lang="fr-FR" dirty="0" err="1" smtClean="0"/>
              <a:t>procedura</a:t>
            </a:r>
            <a:r>
              <a:rPr lang="fr-FR" dirty="0" smtClean="0"/>
              <a:t> consiste </a:t>
            </a:r>
            <a:r>
              <a:rPr lang="fr-FR" dirty="0" err="1" smtClean="0"/>
              <a:t>nell’aumentare</a:t>
            </a:r>
            <a:r>
              <a:rPr lang="fr-FR" dirty="0" smtClean="0"/>
              <a:t> R </a:t>
            </a:r>
            <a:r>
              <a:rPr lang="fr-FR" dirty="0" err="1" smtClean="0"/>
              <a:t>finché</a:t>
            </a:r>
            <a:r>
              <a:rPr lang="fr-FR" dirty="0" smtClean="0"/>
              <a:t> la IS e la BP si </a:t>
            </a:r>
            <a:r>
              <a:rPr lang="fr-FR" dirty="0" err="1" smtClean="0"/>
              <a:t>spostano</a:t>
            </a:r>
            <a:r>
              <a:rPr lang="fr-FR" dirty="0" smtClean="0"/>
              <a:t> </a:t>
            </a:r>
            <a:r>
              <a:rPr lang="fr-FR" dirty="0" err="1" smtClean="0"/>
              <a:t>continuamente</a:t>
            </a:r>
            <a:r>
              <a:rPr lang="fr-FR" dirty="0" smtClean="0"/>
              <a:t> e si </a:t>
            </a:r>
            <a:r>
              <a:rPr lang="fr-FR" dirty="0" err="1" smtClean="0"/>
              <a:t>intersecano</a:t>
            </a:r>
            <a:r>
              <a:rPr lang="fr-FR" dirty="0" smtClean="0"/>
              <a:t> in </a:t>
            </a:r>
            <a:r>
              <a:rPr lang="fr-FR" dirty="0" err="1" smtClean="0"/>
              <a:t>corrispondenza</a:t>
            </a:r>
            <a:r>
              <a:rPr lang="fr-FR" dirty="0" smtClean="0"/>
              <a:t> </a:t>
            </a:r>
            <a:r>
              <a:rPr lang="fr-FR" dirty="0" err="1" smtClean="0"/>
              <a:t>del</a:t>
            </a:r>
            <a:r>
              <a:rPr lang="fr-FR" dirty="0" smtClean="0"/>
              <a:t> </a:t>
            </a:r>
            <a:r>
              <a:rPr lang="fr-FR" dirty="0" err="1" smtClean="0"/>
              <a:t>reddito</a:t>
            </a:r>
            <a:r>
              <a:rPr lang="fr-FR" dirty="0" smtClean="0"/>
              <a:t> di </a:t>
            </a:r>
            <a:r>
              <a:rPr lang="fr-FR" dirty="0" err="1" smtClean="0"/>
              <a:t>pieno</a:t>
            </a:r>
            <a:r>
              <a:rPr lang="fr-FR" dirty="0" smtClean="0"/>
              <a:t> </a:t>
            </a:r>
            <a:r>
              <a:rPr lang="fr-FR" dirty="0" err="1" smtClean="0"/>
              <a:t>impiego</a:t>
            </a:r>
            <a:endParaRPr lang="fr-FR" dirty="0" smtClean="0"/>
          </a:p>
          <a:p>
            <a:pPr algn="just"/>
            <a:r>
              <a:rPr lang="fr-FR" dirty="0" err="1" smtClean="0"/>
              <a:t>Nel</a:t>
            </a:r>
            <a:r>
              <a:rPr lang="fr-FR" dirty="0" smtClean="0"/>
              <a:t> </a:t>
            </a:r>
            <a:r>
              <a:rPr lang="fr-FR" dirty="0" err="1" smtClean="0"/>
              <a:t>caso</a:t>
            </a:r>
            <a:r>
              <a:rPr lang="fr-FR" dirty="0" smtClean="0"/>
              <a:t> di </a:t>
            </a:r>
            <a:r>
              <a:rPr lang="fr-FR" dirty="0" err="1" smtClean="0"/>
              <a:t>perfetta</a:t>
            </a:r>
            <a:r>
              <a:rPr lang="fr-FR" dirty="0" smtClean="0"/>
              <a:t> </a:t>
            </a:r>
            <a:r>
              <a:rPr lang="fr-FR" dirty="0" err="1" smtClean="0"/>
              <a:t>mobilità</a:t>
            </a:r>
            <a:r>
              <a:rPr lang="fr-FR" dirty="0" smtClean="0"/>
              <a:t> di </a:t>
            </a:r>
            <a:r>
              <a:rPr lang="fr-FR" dirty="0" err="1" smtClean="0"/>
              <a:t>capitali</a:t>
            </a:r>
            <a:r>
              <a:rPr lang="fr-FR" dirty="0" smtClean="0"/>
              <a:t>, la </a:t>
            </a:r>
            <a:r>
              <a:rPr lang="fr-FR" dirty="0" err="1" smtClean="0"/>
              <a:t>svalutazione</a:t>
            </a:r>
            <a:r>
              <a:rPr lang="fr-FR" dirty="0" smtClean="0"/>
              <a:t> </a:t>
            </a:r>
            <a:r>
              <a:rPr lang="fr-FR" dirty="0" err="1" smtClean="0"/>
              <a:t>comporterà</a:t>
            </a:r>
            <a:r>
              <a:rPr lang="fr-FR" dirty="0" smtClean="0"/>
              <a:t> un </a:t>
            </a:r>
            <a:r>
              <a:rPr lang="fr-FR" dirty="0" err="1" smtClean="0"/>
              <a:t>infinitesimo</a:t>
            </a:r>
            <a:r>
              <a:rPr lang="fr-FR" dirty="0" smtClean="0"/>
              <a:t> </a:t>
            </a:r>
            <a:r>
              <a:rPr lang="fr-FR" dirty="0" err="1" smtClean="0"/>
              <a:t>spostamento</a:t>
            </a:r>
            <a:r>
              <a:rPr lang="fr-FR" dirty="0" smtClean="0"/>
              <a:t> di BP </a:t>
            </a:r>
            <a:r>
              <a:rPr lang="fr-FR" dirty="0" err="1" smtClean="0"/>
              <a:t>cui</a:t>
            </a:r>
            <a:r>
              <a:rPr lang="fr-FR" dirty="0" smtClean="0"/>
              <a:t> </a:t>
            </a:r>
            <a:r>
              <a:rPr lang="fr-FR" dirty="0" err="1" smtClean="0"/>
              <a:t>sarà</a:t>
            </a:r>
            <a:r>
              <a:rPr lang="fr-FR" dirty="0" smtClean="0"/>
              <a:t> </a:t>
            </a:r>
            <a:r>
              <a:rPr lang="fr-FR" dirty="0" err="1" smtClean="0"/>
              <a:t>accompagnata</a:t>
            </a:r>
            <a:r>
              <a:rPr lang="fr-FR" dirty="0" smtClean="0"/>
              <a:t> un grande </a:t>
            </a:r>
            <a:r>
              <a:rPr lang="fr-FR" dirty="0" err="1" smtClean="0"/>
              <a:t>spostamento</a:t>
            </a:r>
            <a:r>
              <a:rPr lang="fr-FR" dirty="0" smtClean="0"/>
              <a:t> di IS e LM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D0152-4BBF-461D-BD62-2DF9B514CD51}" type="slidenum">
              <a:rPr lang="fr-FR" smtClean="0"/>
              <a:t>35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66517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pPr algn="just"/>
                <a:r>
                  <a:rPr lang="fr-FR" dirty="0" smtClean="0"/>
                  <a:t>Se si </a:t>
                </a:r>
                <a:r>
                  <a:rPr lang="fr-FR" dirty="0" err="1" smtClean="0"/>
                  <a:t>vuole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quindi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ottenere</a:t>
                </a:r>
                <a:r>
                  <a:rPr lang="fr-FR" dirty="0" smtClean="0"/>
                  <a:t> l’</a:t>
                </a:r>
                <a:r>
                  <a:rPr lang="fr-FR" dirty="0" err="1" smtClean="0"/>
                  <a:t>equilibrio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interno</a:t>
                </a:r>
                <a:r>
                  <a:rPr lang="fr-FR" dirty="0" smtClean="0"/>
                  <a:t>, l’</a:t>
                </a:r>
                <a:r>
                  <a:rPr lang="fr-FR" dirty="0" err="1" smtClean="0"/>
                  <a:t>equilibrio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esterno</a:t>
                </a:r>
                <a:r>
                  <a:rPr lang="fr-FR" dirty="0" smtClean="0"/>
                  <a:t> e un </a:t>
                </a:r>
                <a:r>
                  <a:rPr lang="fr-FR" dirty="0" err="1" smtClean="0"/>
                  <a:t>dato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tasso</a:t>
                </a:r>
                <a:r>
                  <a:rPr lang="fr-FR" dirty="0" smtClean="0"/>
                  <a:t> d’</a:t>
                </a:r>
                <a:r>
                  <a:rPr lang="fr-FR" dirty="0" err="1" smtClean="0"/>
                  <a:t>interesse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bisogna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attuare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una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politica</a:t>
                </a:r>
                <a:r>
                  <a:rPr lang="fr-FR" dirty="0" smtClean="0"/>
                  <a:t> fiscale </a:t>
                </a:r>
                <a:r>
                  <a:rPr lang="fr-FR" dirty="0" err="1" smtClean="0"/>
                  <a:t>opportuna</a:t>
                </a:r>
                <a:r>
                  <a:rPr lang="fr-FR" dirty="0" smtClean="0"/>
                  <a:t> e </a:t>
                </a:r>
                <a:r>
                  <a:rPr lang="fr-FR" dirty="0" err="1" smtClean="0"/>
                  <a:t>una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politica</a:t>
                </a:r>
                <a:r>
                  <a:rPr lang="fr-FR" dirty="0" smtClean="0"/>
                  <a:t> di </a:t>
                </a:r>
                <a:r>
                  <a:rPr lang="fr-FR" dirty="0" err="1" smtClean="0"/>
                  <a:t>orientamento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della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spesa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opportuna</a:t>
                </a:r>
                <a:r>
                  <a:rPr lang="fr-FR" dirty="0" smtClean="0"/>
                  <a:t>: due </a:t>
                </a:r>
                <a:r>
                  <a:rPr lang="fr-FR" dirty="0" err="1" smtClean="0"/>
                  <a:t>obiettivi</a:t>
                </a:r>
                <a:r>
                  <a:rPr lang="fr-FR" dirty="0" smtClean="0"/>
                  <a:t> (</a:t>
                </a:r>
                <a:r>
                  <a:rPr lang="fr-FR" dirty="0" err="1" smtClean="0"/>
                  <a:t>reddito</a:t>
                </a:r>
                <a:r>
                  <a:rPr lang="fr-FR" dirty="0" smtClean="0"/>
                  <a:t> e </a:t>
                </a:r>
                <a:r>
                  <a:rPr lang="fr-FR" dirty="0" err="1" smtClean="0"/>
                  <a:t>tasso</a:t>
                </a:r>
                <a:r>
                  <a:rPr lang="fr-FR" dirty="0" smtClean="0"/>
                  <a:t> d’</a:t>
                </a:r>
                <a:r>
                  <a:rPr lang="fr-FR" dirty="0" err="1" smtClean="0"/>
                  <a:t>interesse</a:t>
                </a:r>
                <a:r>
                  <a:rPr lang="fr-FR" dirty="0" smtClean="0"/>
                  <a:t>) e due </a:t>
                </a:r>
                <a:r>
                  <a:rPr lang="fr-FR" dirty="0" err="1" smtClean="0"/>
                  <a:t>strumenti</a:t>
                </a:r>
                <a:r>
                  <a:rPr lang="fr-FR" dirty="0" smtClean="0"/>
                  <a:t> (G e R)</a:t>
                </a:r>
              </a:p>
              <a:p>
                <a:pPr algn="just"/>
                <a:r>
                  <a:rPr lang="fr-FR" dirty="0" smtClean="0"/>
                  <a:t>Prima si </a:t>
                </a:r>
                <a:r>
                  <a:rPr lang="fr-FR" dirty="0" err="1" smtClean="0"/>
                  <a:t>sceglie</a:t>
                </a:r>
                <a:r>
                  <a:rPr lang="fr-FR" dirty="0" smtClean="0"/>
                  <a:t> il </a:t>
                </a:r>
                <a:r>
                  <a:rPr lang="fr-FR" dirty="0" err="1" smtClean="0"/>
                  <a:t>tasso</a:t>
                </a:r>
                <a:r>
                  <a:rPr lang="fr-FR" dirty="0" smtClean="0"/>
                  <a:t> di </a:t>
                </a:r>
                <a:r>
                  <a:rPr lang="fr-FR" dirty="0" err="1" smtClean="0"/>
                  <a:t>cambio</a:t>
                </a:r>
                <a:r>
                  <a:rPr lang="fr-FR" dirty="0" smtClean="0"/>
                  <a:t> in maniera tale per </a:t>
                </a:r>
                <a:r>
                  <a:rPr lang="fr-FR" dirty="0" err="1" smtClean="0"/>
                  <a:t>cui</a:t>
                </a:r>
                <a:r>
                  <a:rPr lang="fr-FR" dirty="0" smtClean="0"/>
                  <a:t> la </a:t>
                </a:r>
                <a:r>
                  <a:rPr lang="fr-FR" dirty="0" err="1"/>
                  <a:t>n</a:t>
                </a:r>
                <a:r>
                  <a:rPr lang="fr-FR" dirty="0" err="1" smtClean="0"/>
                  <a:t>uova</a:t>
                </a:r>
                <a:r>
                  <a:rPr lang="fr-FR" dirty="0" smtClean="0"/>
                  <a:t> BP’ </a:t>
                </a:r>
                <a:r>
                  <a:rPr lang="fr-FR" dirty="0" err="1" smtClean="0"/>
                  <a:t>passi</a:t>
                </a:r>
                <a:r>
                  <a:rPr lang="fr-FR" dirty="0" smtClean="0"/>
                  <a:t> per il </a:t>
                </a:r>
                <a:r>
                  <a:rPr lang="fr-FR" dirty="0" err="1" smtClean="0"/>
                  <a:t>reddito</a:t>
                </a:r>
                <a:r>
                  <a:rPr lang="fr-FR" dirty="0" smtClean="0"/>
                  <a:t> di </a:t>
                </a:r>
                <a:r>
                  <a:rPr lang="fr-FR" dirty="0" err="1" smtClean="0"/>
                  <a:t>pieno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impiego</a:t>
                </a:r>
                <a:r>
                  <a:rPr lang="fr-FR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fr-FR" b="0" i="1" smtClean="0">
                            <a:latin typeface="Cambria Math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fr-FR" dirty="0" smtClean="0"/>
                  <a:t> e per il </a:t>
                </a:r>
                <a:r>
                  <a:rPr lang="fr-FR" dirty="0" err="1" smtClean="0"/>
                  <a:t>tasso</a:t>
                </a:r>
                <a:r>
                  <a:rPr lang="fr-FR" dirty="0" smtClean="0"/>
                  <a:t> d’</a:t>
                </a:r>
                <a:r>
                  <a:rPr lang="fr-FR" dirty="0" err="1" smtClean="0"/>
                  <a:t>interesse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desiderato</a:t>
                </a:r>
                <a:r>
                  <a:rPr lang="fr-FR" dirty="0" smtClean="0"/>
                  <a:t> i* (</a:t>
                </a:r>
                <a:r>
                  <a:rPr lang="fr-FR" dirty="0" err="1" smtClean="0"/>
                  <a:t>punto</a:t>
                </a:r>
                <a:r>
                  <a:rPr lang="fr-FR" dirty="0" smtClean="0"/>
                  <a:t> E’)</a:t>
                </a:r>
              </a:p>
              <a:p>
                <a:pPr algn="just"/>
                <a:r>
                  <a:rPr lang="fr-FR" dirty="0" smtClean="0"/>
                  <a:t>In </a:t>
                </a:r>
                <a:r>
                  <a:rPr lang="fr-FR" dirty="0" err="1" smtClean="0"/>
                  <a:t>seguito</a:t>
                </a:r>
                <a:r>
                  <a:rPr lang="fr-FR" dirty="0" smtClean="0"/>
                  <a:t> si </a:t>
                </a:r>
                <a:r>
                  <a:rPr lang="fr-FR" dirty="0" err="1" smtClean="0"/>
                  <a:t>sceglie</a:t>
                </a:r>
                <a:r>
                  <a:rPr lang="fr-FR" dirty="0" smtClean="0"/>
                  <a:t> G (o T) in maniera tale </a:t>
                </a:r>
                <a:r>
                  <a:rPr lang="fr-FR" dirty="0" err="1" smtClean="0"/>
                  <a:t>che</a:t>
                </a:r>
                <a:r>
                  <a:rPr lang="fr-FR" dirty="0" smtClean="0"/>
                  <a:t> la </a:t>
                </a:r>
                <a:r>
                  <a:rPr lang="fr-FR" dirty="0" err="1" smtClean="0"/>
                  <a:t>nuova</a:t>
                </a:r>
                <a:r>
                  <a:rPr lang="fr-FR" dirty="0" smtClean="0"/>
                  <a:t> IS’ </a:t>
                </a:r>
                <a:r>
                  <a:rPr lang="fr-FR" dirty="0" err="1" smtClean="0"/>
                  <a:t>passi</a:t>
                </a:r>
                <a:r>
                  <a:rPr lang="fr-FR" dirty="0" smtClean="0"/>
                  <a:t> per </a:t>
                </a:r>
                <a:r>
                  <a:rPr lang="fr-FR" dirty="0" err="1" smtClean="0"/>
                  <a:t>lo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stesso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punto</a:t>
                </a:r>
                <a:r>
                  <a:rPr lang="fr-FR" dirty="0" smtClean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fr-FR" i="1">
                            <a:latin typeface="Cambria Math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fr-FR" dirty="0" smtClean="0"/>
                  <a:t>,i*)</a:t>
                </a:r>
              </a:p>
              <a:p>
                <a:pPr algn="just"/>
                <a:r>
                  <a:rPr lang="fr-FR" dirty="0" err="1" smtClean="0"/>
                  <a:t>Infine</a:t>
                </a:r>
                <a:r>
                  <a:rPr lang="fr-FR" dirty="0" smtClean="0"/>
                  <a:t>, dal </a:t>
                </a:r>
                <a:r>
                  <a:rPr lang="fr-FR" dirty="0" err="1" smtClean="0"/>
                  <a:t>punto</a:t>
                </a:r>
                <a:r>
                  <a:rPr lang="fr-FR" dirty="0" smtClean="0"/>
                  <a:t> Z in </a:t>
                </a:r>
                <a:r>
                  <a:rPr lang="fr-FR" dirty="0" err="1" smtClean="0"/>
                  <a:t>cui</a:t>
                </a:r>
                <a:r>
                  <a:rPr lang="fr-FR" dirty="0" smtClean="0"/>
                  <a:t> vi è un </a:t>
                </a:r>
                <a:r>
                  <a:rPr lang="fr-FR" dirty="0" err="1" smtClean="0"/>
                  <a:t>avanzo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della</a:t>
                </a:r>
                <a:r>
                  <a:rPr lang="fr-FR" dirty="0" smtClean="0"/>
                  <a:t> BP’, l’</a:t>
                </a:r>
                <a:r>
                  <a:rPr lang="fr-FR" dirty="0" err="1" smtClean="0"/>
                  <a:t>offerta</a:t>
                </a:r>
                <a:r>
                  <a:rPr lang="fr-FR" dirty="0" smtClean="0"/>
                  <a:t> di </a:t>
                </a:r>
                <a:r>
                  <a:rPr lang="fr-FR" dirty="0" err="1" smtClean="0"/>
                  <a:t>moneta</a:t>
                </a:r>
                <a:r>
                  <a:rPr lang="fr-FR" dirty="0"/>
                  <a:t> </a:t>
                </a:r>
                <a:r>
                  <a:rPr lang="fr-FR" dirty="0" err="1" smtClean="0"/>
                  <a:t>aumenterà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facendo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spostare</a:t>
                </a:r>
                <a:r>
                  <a:rPr lang="fr-FR" dirty="0" smtClean="0"/>
                  <a:t> la LM in LM’ </a:t>
                </a:r>
                <a:r>
                  <a:rPr lang="fr-FR" dirty="0" err="1" smtClean="0"/>
                  <a:t>che</a:t>
                </a:r>
                <a:r>
                  <a:rPr lang="fr-FR" dirty="0" smtClean="0"/>
                  <a:t> passa </a:t>
                </a:r>
                <a:r>
                  <a:rPr lang="fr-FR" dirty="0" err="1" smtClean="0"/>
                  <a:t>anch</a:t>
                </a:r>
                <a:r>
                  <a:rPr lang="fr-FR" dirty="0" smtClean="0"/>
                  <a:t> ’</a:t>
                </a:r>
                <a:r>
                  <a:rPr lang="fr-FR" dirty="0" err="1" smtClean="0"/>
                  <a:t>essa</a:t>
                </a:r>
                <a:r>
                  <a:rPr lang="fr-FR" dirty="0" smtClean="0"/>
                  <a:t> per il </a:t>
                </a:r>
                <a:r>
                  <a:rPr lang="fr-FR" dirty="0" err="1" smtClean="0"/>
                  <a:t>punto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desiderato</a:t>
                </a:r>
                <a:r>
                  <a:rPr lang="fr-FR" dirty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fr-FR" i="1">
                            <a:latin typeface="Cambria Math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fr-FR" dirty="0"/>
                  <a:t>,i</a:t>
                </a:r>
                <a:r>
                  <a:rPr lang="fr-FR" dirty="0" smtClean="0"/>
                  <a:t>*)</a:t>
                </a:r>
              </a:p>
              <a:p>
                <a:pPr algn="just"/>
                <a:r>
                  <a:rPr lang="fr-FR" dirty="0" smtClean="0"/>
                  <a:t>Due </a:t>
                </a:r>
                <a:r>
                  <a:rPr lang="fr-FR" dirty="0" err="1" smtClean="0"/>
                  <a:t>obiettivi</a:t>
                </a:r>
                <a:r>
                  <a:rPr lang="fr-FR" dirty="0" smtClean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fr-FR" i="1">
                            <a:latin typeface="Cambria Math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fr-FR" dirty="0" smtClean="0"/>
                  <a:t>e i*, due </a:t>
                </a:r>
                <a:r>
                  <a:rPr lang="fr-FR" dirty="0" err="1" smtClean="0"/>
                  <a:t>strumenti</a:t>
                </a:r>
                <a:r>
                  <a:rPr lang="fr-FR" dirty="0" smtClean="0"/>
                  <a:t>: G (o T) e R. </a:t>
                </a:r>
                <a:r>
                  <a:rPr lang="fr-FR" dirty="0" err="1" smtClean="0"/>
                  <a:t>Principio</a:t>
                </a:r>
                <a:r>
                  <a:rPr lang="fr-FR" dirty="0" smtClean="0"/>
                  <a:t> di Tinbergen</a:t>
                </a:r>
                <a:endParaRPr lang="fr-FR" dirty="0"/>
              </a:p>
              <a:p>
                <a:pPr algn="just"/>
                <a:endParaRPr lang="fr-FR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815" t="-2156" r="-96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D0152-4BBF-461D-BD62-2DF9B514CD51}" type="slidenum">
              <a:rPr lang="fr-FR" smtClean="0"/>
              <a:t>36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9785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457200" y="1083842"/>
            <a:ext cx="8229600" cy="50423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mtClean="0"/>
          </a:p>
          <a:p>
            <a:endParaRPr lang="fr-FR" dirty="0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487715" y="164577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FR" smtClean="0"/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dirty="0" smtClean="0"/>
          </a:p>
          <a:p>
            <a:endParaRPr lang="fr-FR" dirty="0"/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429976" y="1412897"/>
            <a:ext cx="8229600" cy="48860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endParaRPr lang="fr-FR" dirty="0"/>
          </a:p>
        </p:txBody>
      </p:sp>
      <p:cxnSp>
        <p:nvCxnSpPr>
          <p:cNvPr id="8" name="Connecteur droit avec flèche 7"/>
          <p:cNvCxnSpPr/>
          <p:nvPr/>
        </p:nvCxnSpPr>
        <p:spPr>
          <a:xfrm flipV="1">
            <a:off x="1331640" y="5373216"/>
            <a:ext cx="6624736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 flipV="1">
            <a:off x="1331640" y="1844824"/>
            <a:ext cx="0" cy="35643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 flipV="1">
            <a:off x="1899070" y="2173507"/>
            <a:ext cx="6057306" cy="6637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 flipV="1">
            <a:off x="2159732" y="1423487"/>
            <a:ext cx="4968552" cy="22322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>
            <a:off x="3131840" y="1700808"/>
            <a:ext cx="4752528" cy="29523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7884368" y="5445224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Y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1043608" y="1988840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i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 flipH="1">
            <a:off x="8271971" y="2334005"/>
            <a:ext cx="572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BP’</a:t>
            </a:r>
            <a:endParaRPr lang="fr-FR" dirty="0"/>
          </a:p>
        </p:txBody>
      </p:sp>
      <p:sp>
        <p:nvSpPr>
          <p:cNvPr id="16" name="ZoneTexte 15"/>
          <p:cNvSpPr txBox="1"/>
          <p:nvPr/>
        </p:nvSpPr>
        <p:spPr>
          <a:xfrm>
            <a:off x="7777574" y="4434454"/>
            <a:ext cx="1066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IS</a:t>
            </a:r>
            <a:endParaRPr lang="fr-FR" dirty="0"/>
          </a:p>
        </p:txBody>
      </p:sp>
      <p:cxnSp>
        <p:nvCxnSpPr>
          <p:cNvPr id="17" name="Connecteur droit 16"/>
          <p:cNvCxnSpPr/>
          <p:nvPr/>
        </p:nvCxnSpPr>
        <p:spPr>
          <a:xfrm>
            <a:off x="1691680" y="362702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>
            <a:off x="6448581" y="170080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>
            <a:off x="4355976" y="30376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>
            <a:off x="4139952" y="2837257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>
            <a:off x="4180329" y="2837257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>
            <a:off x="4102085" y="2837257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ZoneTexte 22"/>
              <p:cNvSpPr txBox="1"/>
              <p:nvPr/>
            </p:nvSpPr>
            <p:spPr>
              <a:xfrm>
                <a:off x="6876255" y="5461287"/>
                <a:ext cx="905465" cy="3907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/>
                            </a:rPr>
                            <m:t>𝑌</m:t>
                          </m:r>
                        </m:e>
                        <m:sub>
                          <m:r>
                            <a:rPr lang="fr-FR" b="0" i="1" smtClean="0">
                              <a:latin typeface="Cambria Math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3" name="ZoneTexte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6255" y="5461287"/>
                <a:ext cx="905465" cy="390748"/>
              </a:xfrm>
              <a:prstGeom prst="rect">
                <a:avLst/>
              </a:prstGeom>
              <a:blipFill rotWithShape="1">
                <a:blip r:embed="rId2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Connecteur droit 23"/>
          <p:cNvCxnSpPr/>
          <p:nvPr/>
        </p:nvCxnSpPr>
        <p:spPr>
          <a:xfrm flipH="1" flipV="1">
            <a:off x="7380312" y="1443280"/>
            <a:ext cx="1" cy="41205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ZoneTexte 24"/>
          <p:cNvSpPr txBox="1"/>
          <p:nvPr/>
        </p:nvSpPr>
        <p:spPr>
          <a:xfrm>
            <a:off x="4180328" y="2363872"/>
            <a:ext cx="607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</a:t>
            </a:r>
            <a:endParaRPr lang="fr-FR" dirty="0"/>
          </a:p>
        </p:txBody>
      </p:sp>
      <p:cxnSp>
        <p:nvCxnSpPr>
          <p:cNvPr id="26" name="Connecteur droit 25"/>
          <p:cNvCxnSpPr/>
          <p:nvPr/>
        </p:nvCxnSpPr>
        <p:spPr>
          <a:xfrm flipH="1">
            <a:off x="2615689" y="2363872"/>
            <a:ext cx="5779716" cy="6236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ZoneTexte 26"/>
          <p:cNvSpPr txBox="1"/>
          <p:nvPr/>
        </p:nvSpPr>
        <p:spPr>
          <a:xfrm>
            <a:off x="6559616" y="899176"/>
            <a:ext cx="931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LM’</a:t>
            </a:r>
            <a:endParaRPr lang="fr-FR" dirty="0"/>
          </a:p>
        </p:txBody>
      </p:sp>
      <p:sp>
        <p:nvSpPr>
          <p:cNvPr id="28" name="ZoneTexte 27"/>
          <p:cNvSpPr txBox="1"/>
          <p:nvPr/>
        </p:nvSpPr>
        <p:spPr>
          <a:xfrm>
            <a:off x="6444208" y="1700808"/>
            <a:ext cx="1084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Z</a:t>
            </a:r>
            <a:endParaRPr lang="fr-FR" dirty="0"/>
          </a:p>
        </p:txBody>
      </p:sp>
      <p:sp>
        <p:nvSpPr>
          <p:cNvPr id="29" name="ZoneTexte 28"/>
          <p:cNvSpPr txBox="1"/>
          <p:nvPr/>
        </p:nvSpPr>
        <p:spPr>
          <a:xfrm>
            <a:off x="7128284" y="1268508"/>
            <a:ext cx="653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LM</a:t>
            </a:r>
            <a:endParaRPr lang="fr-FR" dirty="0"/>
          </a:p>
        </p:txBody>
      </p:sp>
      <p:sp>
        <p:nvSpPr>
          <p:cNvPr id="30" name="ZoneTexte 29"/>
          <p:cNvSpPr txBox="1"/>
          <p:nvPr/>
        </p:nvSpPr>
        <p:spPr>
          <a:xfrm>
            <a:off x="8181244" y="1844824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BP</a:t>
            </a:r>
            <a:endParaRPr lang="fr-FR" dirty="0"/>
          </a:p>
        </p:txBody>
      </p:sp>
      <p:sp>
        <p:nvSpPr>
          <p:cNvPr id="31" name="ZoneTexte 30"/>
          <p:cNvSpPr txBox="1"/>
          <p:nvPr/>
        </p:nvSpPr>
        <p:spPr>
          <a:xfrm>
            <a:off x="7128284" y="2422884"/>
            <a:ext cx="681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E’</a:t>
            </a:r>
            <a:endParaRPr lang="fr-FR" dirty="0"/>
          </a:p>
        </p:txBody>
      </p:sp>
      <p:cxnSp>
        <p:nvCxnSpPr>
          <p:cNvPr id="32" name="Connecteur droit 31"/>
          <p:cNvCxnSpPr/>
          <p:nvPr/>
        </p:nvCxnSpPr>
        <p:spPr>
          <a:xfrm flipV="1">
            <a:off x="4600375" y="2214156"/>
            <a:ext cx="3209211" cy="17256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ZoneTexte 32"/>
          <p:cNvSpPr txBox="1"/>
          <p:nvPr/>
        </p:nvSpPr>
        <p:spPr>
          <a:xfrm rot="10800000" flipV="1">
            <a:off x="4600374" y="3540550"/>
            <a:ext cx="3083194" cy="380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LM’</a:t>
            </a:r>
            <a:endParaRPr lang="fr-FR" dirty="0"/>
          </a:p>
        </p:txBody>
      </p:sp>
      <p:sp>
        <p:nvSpPr>
          <p:cNvPr id="34" name="ZoneTexte 33"/>
          <p:cNvSpPr txBox="1"/>
          <p:nvPr/>
        </p:nvSpPr>
        <p:spPr>
          <a:xfrm>
            <a:off x="7112709" y="3921348"/>
            <a:ext cx="570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E’</a:t>
            </a:r>
            <a:endParaRPr lang="fr-FR" dirty="0"/>
          </a:p>
        </p:txBody>
      </p:sp>
      <p:cxnSp>
        <p:nvCxnSpPr>
          <p:cNvPr id="35" name="Connecteur droit 34"/>
          <p:cNvCxnSpPr/>
          <p:nvPr/>
        </p:nvCxnSpPr>
        <p:spPr>
          <a:xfrm>
            <a:off x="6444208" y="1453174"/>
            <a:ext cx="437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/>
          <p:cNvCxnSpPr/>
          <p:nvPr/>
        </p:nvCxnSpPr>
        <p:spPr>
          <a:xfrm>
            <a:off x="5796136" y="1600200"/>
            <a:ext cx="3240360" cy="19033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ZoneTexte 36"/>
          <p:cNvSpPr txBox="1"/>
          <p:nvPr/>
        </p:nvSpPr>
        <p:spPr>
          <a:xfrm>
            <a:off x="8395405" y="3176972"/>
            <a:ext cx="404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IS’</a:t>
            </a:r>
            <a:endParaRPr lang="fr-FR" dirty="0"/>
          </a:p>
        </p:txBody>
      </p:sp>
      <p:sp>
        <p:nvSpPr>
          <p:cNvPr id="38" name="Espace réservé du numéro de diapositive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D0152-4BBF-461D-BD62-2DF9B514CD51}" type="slidenum">
              <a:rPr lang="fr-FR" smtClean="0"/>
              <a:t>37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720291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fr-FR" b="1" dirty="0" smtClean="0"/>
              <a:t>Il </a:t>
            </a:r>
            <a:r>
              <a:rPr lang="fr-FR" b="1" dirty="0" err="1" smtClean="0"/>
              <a:t>modello</a:t>
            </a:r>
            <a:r>
              <a:rPr lang="fr-FR" b="1" dirty="0" smtClean="0"/>
              <a:t> di </a:t>
            </a:r>
            <a:r>
              <a:rPr lang="fr-FR" b="1" dirty="0" err="1" smtClean="0"/>
              <a:t>Mundell</a:t>
            </a:r>
            <a:r>
              <a:rPr lang="fr-FR" b="1" dirty="0" smtClean="0"/>
              <a:t>-Fleming con </a:t>
            </a:r>
            <a:r>
              <a:rPr lang="fr-FR" b="1" dirty="0" err="1" smtClean="0"/>
              <a:t>tassi</a:t>
            </a:r>
            <a:r>
              <a:rPr lang="fr-FR" b="1" dirty="0" smtClean="0"/>
              <a:t> di </a:t>
            </a:r>
            <a:r>
              <a:rPr lang="fr-FR" b="1" dirty="0" err="1" smtClean="0"/>
              <a:t>cambio</a:t>
            </a:r>
            <a:r>
              <a:rPr lang="fr-FR" b="1" dirty="0" smtClean="0"/>
              <a:t> </a:t>
            </a:r>
            <a:r>
              <a:rPr lang="fr-FR" b="1" dirty="0" err="1" smtClean="0"/>
              <a:t>flessibili</a:t>
            </a:r>
            <a:endParaRPr lang="fr-FR" b="1" dirty="0" smtClean="0"/>
          </a:p>
          <a:p>
            <a:pPr algn="just"/>
            <a:r>
              <a:rPr lang="fr-FR" dirty="0" err="1" smtClean="0"/>
              <a:t>Siano</a:t>
            </a:r>
            <a:r>
              <a:rPr lang="fr-FR" dirty="0" smtClean="0"/>
              <a:t> i </a:t>
            </a:r>
            <a:r>
              <a:rPr lang="fr-FR" dirty="0" err="1" smtClean="0"/>
              <a:t>tassi</a:t>
            </a:r>
            <a:r>
              <a:rPr lang="fr-FR" dirty="0" smtClean="0"/>
              <a:t> </a:t>
            </a:r>
            <a:r>
              <a:rPr lang="fr-FR" dirty="0" err="1" smtClean="0"/>
              <a:t>perfettamente</a:t>
            </a:r>
            <a:r>
              <a:rPr lang="fr-FR" dirty="0" smtClean="0"/>
              <a:t> </a:t>
            </a:r>
            <a:r>
              <a:rPr lang="fr-FR" dirty="0" err="1" smtClean="0"/>
              <a:t>flessibili</a:t>
            </a:r>
            <a:endParaRPr lang="fr-FR" dirty="0" smtClean="0"/>
          </a:p>
          <a:p>
            <a:pPr algn="just"/>
            <a:r>
              <a:rPr lang="fr-FR" dirty="0" err="1" smtClean="0"/>
              <a:t>Siano</a:t>
            </a:r>
            <a:r>
              <a:rPr lang="fr-FR" dirty="0" smtClean="0"/>
              <a:t> i </a:t>
            </a:r>
            <a:r>
              <a:rPr lang="fr-FR" dirty="0" err="1" smtClean="0"/>
              <a:t>prezzi</a:t>
            </a:r>
            <a:r>
              <a:rPr lang="fr-FR" dirty="0" smtClean="0"/>
              <a:t> </a:t>
            </a:r>
            <a:r>
              <a:rPr lang="fr-FR" dirty="0" err="1" smtClean="0"/>
              <a:t>perfettamente</a:t>
            </a:r>
            <a:r>
              <a:rPr lang="fr-FR" dirty="0" smtClean="0"/>
              <a:t> </a:t>
            </a:r>
            <a:r>
              <a:rPr lang="fr-FR" dirty="0" err="1" smtClean="0"/>
              <a:t>rigidi</a:t>
            </a:r>
            <a:endParaRPr lang="fr-FR" dirty="0" smtClean="0"/>
          </a:p>
          <a:p>
            <a:pPr algn="just"/>
            <a:r>
              <a:rPr lang="fr-FR" dirty="0" smtClean="0"/>
              <a:t>In </a:t>
            </a:r>
            <a:r>
              <a:rPr lang="fr-FR" dirty="0" err="1" smtClean="0"/>
              <a:t>tal</a:t>
            </a:r>
            <a:r>
              <a:rPr lang="fr-FR" dirty="0" smtClean="0"/>
              <a:t> </a:t>
            </a:r>
            <a:r>
              <a:rPr lang="fr-FR" dirty="0" err="1" smtClean="0"/>
              <a:t>caso</a:t>
            </a:r>
            <a:r>
              <a:rPr lang="fr-FR" dirty="0" smtClean="0"/>
              <a:t> il </a:t>
            </a:r>
            <a:r>
              <a:rPr lang="fr-FR" dirty="0" err="1" smtClean="0"/>
              <a:t>reddito</a:t>
            </a:r>
            <a:r>
              <a:rPr lang="fr-FR" dirty="0" smtClean="0"/>
              <a:t> e il </a:t>
            </a:r>
            <a:r>
              <a:rPr lang="fr-FR" dirty="0" err="1" smtClean="0"/>
              <a:t>tasso</a:t>
            </a:r>
            <a:r>
              <a:rPr lang="fr-FR" dirty="0" smtClean="0"/>
              <a:t> d’</a:t>
            </a:r>
            <a:r>
              <a:rPr lang="fr-FR" dirty="0" err="1" smtClean="0"/>
              <a:t>interesse</a:t>
            </a:r>
            <a:r>
              <a:rPr lang="fr-FR" dirty="0" smtClean="0"/>
              <a:t> si </a:t>
            </a:r>
            <a:r>
              <a:rPr lang="fr-FR" dirty="0" err="1" smtClean="0"/>
              <a:t>muovono</a:t>
            </a:r>
            <a:r>
              <a:rPr lang="fr-FR" dirty="0" smtClean="0"/>
              <a:t> per </a:t>
            </a:r>
            <a:r>
              <a:rPr lang="fr-FR" dirty="0" err="1" smtClean="0"/>
              <a:t>assicurare</a:t>
            </a:r>
            <a:r>
              <a:rPr lang="fr-FR" dirty="0" smtClean="0"/>
              <a:t> l’</a:t>
            </a:r>
            <a:r>
              <a:rPr lang="fr-FR" dirty="0" err="1" smtClean="0"/>
              <a:t>equilibrio</a:t>
            </a:r>
            <a:r>
              <a:rPr lang="fr-FR" dirty="0" smtClean="0"/>
              <a:t> </a:t>
            </a:r>
            <a:r>
              <a:rPr lang="fr-FR" dirty="0" err="1" smtClean="0"/>
              <a:t>sul</a:t>
            </a:r>
            <a:r>
              <a:rPr lang="fr-FR" dirty="0" smtClean="0"/>
              <a:t> </a:t>
            </a:r>
            <a:r>
              <a:rPr lang="fr-FR" dirty="0" err="1" smtClean="0"/>
              <a:t>mercato</a:t>
            </a:r>
            <a:r>
              <a:rPr lang="fr-FR" dirty="0" smtClean="0"/>
              <a:t> delle merci e </a:t>
            </a:r>
            <a:r>
              <a:rPr lang="fr-FR" dirty="0" err="1" smtClean="0"/>
              <a:t>della</a:t>
            </a:r>
            <a:r>
              <a:rPr lang="fr-FR" dirty="0" smtClean="0"/>
              <a:t> </a:t>
            </a:r>
            <a:r>
              <a:rPr lang="fr-FR" dirty="0" err="1" smtClean="0"/>
              <a:t>moneta</a:t>
            </a:r>
            <a:r>
              <a:rPr lang="fr-FR" dirty="0" smtClean="0"/>
              <a:t>, mente il </a:t>
            </a:r>
            <a:r>
              <a:rPr lang="fr-FR" dirty="0" err="1" smtClean="0"/>
              <a:t>tasso</a:t>
            </a:r>
            <a:r>
              <a:rPr lang="fr-FR" dirty="0" smtClean="0"/>
              <a:t> di </a:t>
            </a:r>
            <a:r>
              <a:rPr lang="fr-FR" dirty="0" err="1" smtClean="0"/>
              <a:t>cambio</a:t>
            </a:r>
            <a:r>
              <a:rPr lang="fr-FR" dirty="0" smtClean="0"/>
              <a:t> </a:t>
            </a:r>
            <a:r>
              <a:rPr lang="fr-FR" dirty="0" err="1" smtClean="0"/>
              <a:t>reagisce</a:t>
            </a:r>
            <a:r>
              <a:rPr lang="fr-FR" dirty="0" smtClean="0"/>
              <a:t> in </a:t>
            </a:r>
            <a:r>
              <a:rPr lang="fr-FR" dirty="0" err="1" smtClean="0"/>
              <a:t>funzione</a:t>
            </a:r>
            <a:r>
              <a:rPr lang="fr-FR" dirty="0" smtClean="0"/>
              <a:t> </a:t>
            </a:r>
            <a:r>
              <a:rPr lang="fr-FR" dirty="0" err="1" smtClean="0"/>
              <a:t>degli</a:t>
            </a:r>
            <a:r>
              <a:rPr lang="fr-FR" dirty="0" smtClean="0"/>
              <a:t> </a:t>
            </a:r>
            <a:r>
              <a:rPr lang="fr-FR" dirty="0" err="1" smtClean="0"/>
              <a:t>squilibri</a:t>
            </a:r>
            <a:r>
              <a:rPr lang="fr-FR" dirty="0" smtClean="0"/>
              <a:t> </a:t>
            </a:r>
            <a:r>
              <a:rPr lang="fr-FR" dirty="0" err="1" smtClean="0"/>
              <a:t>della</a:t>
            </a:r>
            <a:r>
              <a:rPr lang="fr-FR" dirty="0" smtClean="0"/>
              <a:t> </a:t>
            </a:r>
            <a:r>
              <a:rPr lang="fr-FR" dirty="0" err="1" smtClean="0"/>
              <a:t>bilancia</a:t>
            </a:r>
            <a:r>
              <a:rPr lang="fr-FR" dirty="0" smtClean="0"/>
              <a:t> dei </a:t>
            </a:r>
            <a:r>
              <a:rPr lang="fr-FR" dirty="0" err="1" smtClean="0"/>
              <a:t>pagamenti</a:t>
            </a:r>
            <a:r>
              <a:rPr lang="fr-FR" dirty="0" smtClean="0"/>
              <a:t> (si </a:t>
            </a:r>
            <a:r>
              <a:rPr lang="fr-FR" dirty="0" err="1" smtClean="0"/>
              <a:t>suppone</a:t>
            </a:r>
            <a:r>
              <a:rPr lang="fr-FR" dirty="0" smtClean="0"/>
              <a:t> </a:t>
            </a:r>
            <a:r>
              <a:rPr lang="fr-FR" dirty="0" err="1" smtClean="0"/>
              <a:t>che</a:t>
            </a:r>
            <a:r>
              <a:rPr lang="fr-FR" dirty="0" smtClean="0"/>
              <a:t> la </a:t>
            </a:r>
            <a:r>
              <a:rPr lang="fr-FR" dirty="0" err="1" smtClean="0"/>
              <a:t>condizione</a:t>
            </a:r>
            <a:r>
              <a:rPr lang="fr-FR" dirty="0" smtClean="0"/>
              <a:t> di Marshall-</a:t>
            </a:r>
            <a:r>
              <a:rPr lang="fr-FR" dirty="0" err="1" smtClean="0"/>
              <a:t>Lerner</a:t>
            </a:r>
            <a:r>
              <a:rPr lang="fr-FR" dirty="0" smtClean="0"/>
              <a:t> </a:t>
            </a:r>
            <a:r>
              <a:rPr lang="fr-FR" dirty="0" err="1" smtClean="0"/>
              <a:t>sia</a:t>
            </a:r>
            <a:r>
              <a:rPr lang="fr-FR" dirty="0" smtClean="0"/>
              <a:t> </a:t>
            </a:r>
            <a:r>
              <a:rPr lang="fr-FR" dirty="0" err="1" smtClean="0"/>
              <a:t>soddisfatta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D0152-4BBF-461D-BD62-2DF9B514CD51}" type="slidenum">
              <a:rPr lang="fr-FR" smtClean="0"/>
              <a:t>38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586740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fr-FR" dirty="0"/>
              <a:t>Supponiamo </a:t>
            </a:r>
            <a:r>
              <a:rPr lang="fr-FR" dirty="0" err="1"/>
              <a:t>un’imperfetta</a:t>
            </a:r>
            <a:r>
              <a:rPr lang="fr-FR" dirty="0"/>
              <a:t> </a:t>
            </a:r>
            <a:r>
              <a:rPr lang="fr-FR" dirty="0" err="1"/>
              <a:t>mobilità</a:t>
            </a:r>
            <a:r>
              <a:rPr lang="fr-FR" dirty="0"/>
              <a:t> di </a:t>
            </a:r>
            <a:r>
              <a:rPr lang="fr-FR" dirty="0" err="1"/>
              <a:t>capitali</a:t>
            </a:r>
            <a:r>
              <a:rPr lang="fr-FR" dirty="0"/>
              <a:t>. Per </a:t>
            </a:r>
            <a:r>
              <a:rPr lang="fr-FR" dirty="0" err="1"/>
              <a:t>mantenere</a:t>
            </a:r>
            <a:r>
              <a:rPr lang="fr-FR" dirty="0"/>
              <a:t> in </a:t>
            </a:r>
            <a:r>
              <a:rPr lang="fr-FR" dirty="0" err="1"/>
              <a:t>equilibrio</a:t>
            </a:r>
            <a:r>
              <a:rPr lang="fr-FR" dirty="0"/>
              <a:t> la </a:t>
            </a:r>
            <a:r>
              <a:rPr lang="fr-FR" dirty="0" err="1"/>
              <a:t>bilancia</a:t>
            </a:r>
            <a:r>
              <a:rPr lang="fr-FR" dirty="0"/>
              <a:t> dei </a:t>
            </a:r>
            <a:r>
              <a:rPr lang="fr-FR" dirty="0" err="1"/>
              <a:t>pagamenti</a:t>
            </a:r>
            <a:r>
              <a:rPr lang="fr-FR" dirty="0"/>
              <a:t> (BP) in </a:t>
            </a:r>
            <a:r>
              <a:rPr lang="fr-FR" dirty="0" err="1"/>
              <a:t>seguito</a:t>
            </a:r>
            <a:r>
              <a:rPr lang="fr-FR" dirty="0"/>
              <a:t> ad un </a:t>
            </a:r>
            <a:r>
              <a:rPr lang="fr-FR" dirty="0" err="1"/>
              <a:t>aumento</a:t>
            </a:r>
            <a:r>
              <a:rPr lang="fr-FR" dirty="0"/>
              <a:t> di Y (le </a:t>
            </a:r>
            <a:r>
              <a:rPr lang="fr-FR" dirty="0" err="1"/>
              <a:t>importazioni</a:t>
            </a:r>
            <a:r>
              <a:rPr lang="fr-FR" dirty="0"/>
              <a:t> </a:t>
            </a:r>
            <a:r>
              <a:rPr lang="fr-FR" dirty="0" err="1"/>
              <a:t>aumentano</a:t>
            </a:r>
            <a:r>
              <a:rPr lang="fr-FR" dirty="0"/>
              <a:t>) il </a:t>
            </a:r>
            <a:r>
              <a:rPr lang="fr-FR" dirty="0" err="1"/>
              <a:t>tasso</a:t>
            </a:r>
            <a:r>
              <a:rPr lang="fr-FR" dirty="0"/>
              <a:t> d’</a:t>
            </a:r>
            <a:r>
              <a:rPr lang="fr-FR" dirty="0" err="1"/>
              <a:t>interesse</a:t>
            </a:r>
            <a:r>
              <a:rPr lang="fr-FR" dirty="0"/>
              <a:t>  i </a:t>
            </a:r>
            <a:r>
              <a:rPr lang="fr-FR" dirty="0" err="1"/>
              <a:t>deve</a:t>
            </a:r>
            <a:r>
              <a:rPr lang="fr-FR" dirty="0"/>
              <a:t> </a:t>
            </a:r>
            <a:r>
              <a:rPr lang="fr-FR" dirty="0" err="1"/>
              <a:t>aumentare</a:t>
            </a:r>
            <a:r>
              <a:rPr lang="fr-FR" dirty="0"/>
              <a:t> per </a:t>
            </a:r>
            <a:r>
              <a:rPr lang="fr-FR" dirty="0" err="1"/>
              <a:t>attirare</a:t>
            </a:r>
            <a:r>
              <a:rPr lang="fr-FR" dirty="0"/>
              <a:t> </a:t>
            </a:r>
            <a:r>
              <a:rPr lang="fr-FR" dirty="0" err="1"/>
              <a:t>capitali</a:t>
            </a:r>
            <a:r>
              <a:rPr lang="fr-FR" dirty="0"/>
              <a:t>, anche se tale </a:t>
            </a:r>
            <a:r>
              <a:rPr lang="fr-FR" dirty="0" err="1"/>
              <a:t>afflusso</a:t>
            </a:r>
            <a:r>
              <a:rPr lang="fr-FR" dirty="0"/>
              <a:t> non è «</a:t>
            </a:r>
            <a:r>
              <a:rPr lang="fr-FR" dirty="0" err="1"/>
              <a:t>infinito</a:t>
            </a:r>
            <a:r>
              <a:rPr lang="fr-FR" dirty="0"/>
              <a:t>» come </a:t>
            </a:r>
            <a:r>
              <a:rPr lang="fr-FR" dirty="0" err="1"/>
              <a:t>nel</a:t>
            </a:r>
            <a:r>
              <a:rPr lang="fr-FR" dirty="0"/>
              <a:t> </a:t>
            </a:r>
            <a:r>
              <a:rPr lang="fr-FR" dirty="0" err="1"/>
              <a:t>caso</a:t>
            </a:r>
            <a:r>
              <a:rPr lang="fr-FR" dirty="0"/>
              <a:t> di </a:t>
            </a:r>
            <a:r>
              <a:rPr lang="fr-FR" dirty="0" err="1"/>
              <a:t>perfetta</a:t>
            </a:r>
            <a:r>
              <a:rPr lang="fr-FR" dirty="0"/>
              <a:t> </a:t>
            </a:r>
            <a:r>
              <a:rPr lang="fr-FR" dirty="0" err="1"/>
              <a:t>mobilità</a:t>
            </a:r>
            <a:r>
              <a:rPr lang="fr-FR" dirty="0"/>
              <a:t> di </a:t>
            </a:r>
            <a:r>
              <a:rPr lang="fr-FR" dirty="0" err="1"/>
              <a:t>capitali</a:t>
            </a:r>
            <a:r>
              <a:rPr lang="fr-FR" dirty="0"/>
              <a:t>. </a:t>
            </a:r>
            <a:r>
              <a:rPr lang="fr-FR" dirty="0" err="1"/>
              <a:t>Nel</a:t>
            </a:r>
            <a:r>
              <a:rPr lang="fr-FR" dirty="0"/>
              <a:t> piano (</a:t>
            </a:r>
            <a:r>
              <a:rPr lang="fr-FR" dirty="0" err="1"/>
              <a:t>Y,i</a:t>
            </a:r>
            <a:r>
              <a:rPr lang="fr-FR" dirty="0"/>
              <a:t>) BP è </a:t>
            </a:r>
            <a:r>
              <a:rPr lang="fr-FR" dirty="0" err="1"/>
              <a:t>inclinata</a:t>
            </a:r>
            <a:r>
              <a:rPr lang="fr-FR" dirty="0"/>
              <a:t>  </a:t>
            </a:r>
            <a:r>
              <a:rPr lang="fr-FR" dirty="0" err="1"/>
              <a:t>positivamente</a:t>
            </a:r>
            <a:r>
              <a:rPr lang="fr-FR" dirty="0"/>
              <a:t> </a:t>
            </a:r>
            <a:r>
              <a:rPr lang="fr-FR" dirty="0" smtClean="0"/>
              <a:t>e, per un </a:t>
            </a:r>
            <a:r>
              <a:rPr lang="fr-FR" dirty="0" err="1" smtClean="0"/>
              <a:t>dato</a:t>
            </a:r>
            <a:r>
              <a:rPr lang="fr-FR" dirty="0" smtClean="0"/>
              <a:t> R, </a:t>
            </a:r>
            <a:r>
              <a:rPr lang="fr-FR" dirty="0"/>
              <a:t>non si muove. In </a:t>
            </a:r>
            <a:r>
              <a:rPr lang="fr-FR" dirty="0" err="1"/>
              <a:t>altre</a:t>
            </a:r>
            <a:r>
              <a:rPr lang="fr-FR" dirty="0"/>
              <a:t> parole, </a:t>
            </a:r>
            <a:r>
              <a:rPr lang="fr-FR" dirty="0" smtClean="0"/>
              <a:t>come </a:t>
            </a:r>
            <a:r>
              <a:rPr lang="fr-FR" dirty="0" err="1" smtClean="0"/>
              <a:t>nel</a:t>
            </a:r>
            <a:r>
              <a:rPr lang="fr-FR" dirty="0" smtClean="0"/>
              <a:t> </a:t>
            </a:r>
            <a:r>
              <a:rPr lang="fr-FR" dirty="0" err="1" smtClean="0"/>
              <a:t>caso</a:t>
            </a:r>
            <a:r>
              <a:rPr lang="fr-FR" dirty="0" smtClean="0"/>
              <a:t> </a:t>
            </a:r>
            <a:r>
              <a:rPr lang="fr-FR" dirty="0" err="1" smtClean="0"/>
              <a:t>precedente</a:t>
            </a:r>
            <a:r>
              <a:rPr lang="fr-FR" dirty="0" smtClean="0"/>
              <a:t>, </a:t>
            </a:r>
            <a:r>
              <a:rPr lang="fr-FR" dirty="0" err="1" smtClean="0"/>
              <a:t>abbiamo</a:t>
            </a:r>
            <a:endParaRPr lang="fr-FR" dirty="0"/>
          </a:p>
          <a:p>
            <a:pPr algn="just"/>
            <a:r>
              <a:rPr lang="fr-FR" dirty="0"/>
              <a:t>                          </a:t>
            </a:r>
            <a:r>
              <a:rPr lang="fr-FR" dirty="0" smtClean="0"/>
              <a:t>     BP(Y</a:t>
            </a:r>
            <a:r>
              <a:rPr lang="fr-FR" dirty="0"/>
              <a:t>(-), i(+))=0</a:t>
            </a:r>
          </a:p>
          <a:p>
            <a:pPr algn="just"/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D0152-4BBF-461D-BD62-2DF9B514CD51}" type="slidenum">
              <a:rPr lang="fr-FR" smtClean="0"/>
              <a:t>39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1401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fr-FR" dirty="0" smtClean="0"/>
              <a:t>A </a:t>
            </a:r>
            <a:r>
              <a:rPr lang="fr-FR" dirty="0" err="1" smtClean="0"/>
              <a:t>partire</a:t>
            </a:r>
            <a:r>
              <a:rPr lang="fr-FR" dirty="0" smtClean="0"/>
              <a:t> dalle </a:t>
            </a:r>
            <a:r>
              <a:rPr lang="fr-FR" dirty="0" err="1" smtClean="0"/>
              <a:t>equazioni</a:t>
            </a:r>
            <a:r>
              <a:rPr lang="fr-FR" dirty="0" smtClean="0"/>
              <a:t> </a:t>
            </a:r>
            <a:r>
              <a:rPr lang="fr-FR" dirty="0" err="1" smtClean="0"/>
              <a:t>contabili</a:t>
            </a:r>
            <a:endParaRPr lang="fr-FR" dirty="0" smtClean="0"/>
          </a:p>
          <a:p>
            <a:pPr algn="just"/>
            <a:r>
              <a:rPr lang="fr-FR" dirty="0"/>
              <a:t> </a:t>
            </a:r>
            <a:r>
              <a:rPr lang="fr-FR" dirty="0" smtClean="0"/>
              <a:t>                                        Y=C+I+G+X-M</a:t>
            </a:r>
          </a:p>
          <a:p>
            <a:pPr algn="just"/>
            <a:r>
              <a:rPr lang="fr-FR" dirty="0"/>
              <a:t>e</a:t>
            </a:r>
            <a:endParaRPr lang="fr-FR" dirty="0" smtClean="0"/>
          </a:p>
          <a:p>
            <a:pPr algn="just"/>
            <a:r>
              <a:rPr lang="fr-FR" dirty="0"/>
              <a:t> </a:t>
            </a:r>
            <a:r>
              <a:rPr lang="fr-FR" dirty="0" smtClean="0"/>
              <a:t>                                            Y-T=C+S</a:t>
            </a:r>
          </a:p>
          <a:p>
            <a:pPr algn="just"/>
            <a:r>
              <a:rPr lang="fr-FR" dirty="0" err="1"/>
              <a:t>o</a:t>
            </a:r>
            <a:r>
              <a:rPr lang="fr-FR" dirty="0" err="1" smtClean="0"/>
              <a:t>tteniamo</a:t>
            </a:r>
            <a:endParaRPr lang="fr-FR" dirty="0" smtClean="0"/>
          </a:p>
          <a:p>
            <a:pPr algn="just"/>
            <a:r>
              <a:rPr lang="fr-FR" dirty="0"/>
              <a:t> </a:t>
            </a:r>
            <a:r>
              <a:rPr lang="fr-FR" dirty="0" smtClean="0"/>
              <a:t>                                   C+S+T=C+I+G+X-M</a:t>
            </a:r>
          </a:p>
          <a:p>
            <a:pPr algn="just"/>
            <a:r>
              <a:rPr lang="fr-FR" dirty="0" err="1"/>
              <a:t>o</a:t>
            </a:r>
            <a:r>
              <a:rPr lang="fr-FR" dirty="0" err="1" smtClean="0"/>
              <a:t>ssia</a:t>
            </a:r>
            <a:endParaRPr lang="fr-FR" dirty="0" smtClean="0"/>
          </a:p>
          <a:p>
            <a:pPr algn="just"/>
            <a:r>
              <a:rPr lang="fr-FR" dirty="0"/>
              <a:t> </a:t>
            </a:r>
            <a:r>
              <a:rPr lang="fr-FR" dirty="0" smtClean="0"/>
              <a:t>                                    (G-T)=(S-I)+(M-X)</a:t>
            </a:r>
          </a:p>
          <a:p>
            <a:pPr algn="just"/>
            <a:r>
              <a:rPr lang="fr-FR" dirty="0" err="1" smtClean="0"/>
              <a:t>Cioè</a:t>
            </a:r>
            <a:r>
              <a:rPr lang="fr-FR" dirty="0" smtClean="0"/>
              <a:t> il </a:t>
            </a:r>
            <a:r>
              <a:rPr lang="fr-FR" dirty="0" err="1" smtClean="0"/>
              <a:t>disavanzo</a:t>
            </a:r>
            <a:r>
              <a:rPr lang="fr-FR" dirty="0" smtClean="0"/>
              <a:t> </a:t>
            </a:r>
            <a:r>
              <a:rPr lang="fr-FR" dirty="0" err="1" smtClean="0"/>
              <a:t>pubblico</a:t>
            </a:r>
            <a:r>
              <a:rPr lang="fr-FR" dirty="0" smtClean="0"/>
              <a:t> </a:t>
            </a:r>
            <a:r>
              <a:rPr lang="fr-FR" dirty="0" err="1" smtClean="0"/>
              <a:t>deve</a:t>
            </a:r>
            <a:r>
              <a:rPr lang="fr-FR" dirty="0" smtClean="0"/>
              <a:t> </a:t>
            </a:r>
            <a:r>
              <a:rPr lang="fr-FR" dirty="0" err="1" smtClean="0"/>
              <a:t>essere</a:t>
            </a:r>
            <a:r>
              <a:rPr lang="fr-FR" dirty="0" smtClean="0"/>
              <a:t> </a:t>
            </a:r>
            <a:r>
              <a:rPr lang="fr-FR" dirty="0" err="1" smtClean="0"/>
              <a:t>finanziato</a:t>
            </a:r>
            <a:r>
              <a:rPr lang="fr-FR" dirty="0" smtClean="0"/>
              <a:t> </a:t>
            </a:r>
            <a:r>
              <a:rPr lang="fr-FR" dirty="0" err="1" smtClean="0"/>
              <a:t>tramite</a:t>
            </a:r>
            <a:r>
              <a:rPr lang="fr-FR" dirty="0" smtClean="0"/>
              <a:t> un </a:t>
            </a:r>
            <a:r>
              <a:rPr lang="fr-FR" dirty="0" err="1" smtClean="0"/>
              <a:t>eccesso</a:t>
            </a:r>
            <a:r>
              <a:rPr lang="fr-FR" dirty="0" smtClean="0"/>
              <a:t> </a:t>
            </a:r>
            <a:r>
              <a:rPr lang="fr-FR" dirty="0" err="1" smtClean="0"/>
              <a:t>del</a:t>
            </a:r>
            <a:r>
              <a:rPr lang="fr-FR" dirty="0" smtClean="0"/>
              <a:t> </a:t>
            </a:r>
            <a:r>
              <a:rPr lang="fr-FR" dirty="0" err="1" smtClean="0"/>
              <a:t>risparmio</a:t>
            </a:r>
            <a:r>
              <a:rPr lang="fr-FR" dirty="0" smtClean="0"/>
              <a:t> S </a:t>
            </a:r>
            <a:r>
              <a:rPr lang="fr-FR" dirty="0" err="1" smtClean="0"/>
              <a:t>sull’investimento</a:t>
            </a:r>
            <a:r>
              <a:rPr lang="fr-FR" dirty="0" smtClean="0"/>
              <a:t> I e/o da </a:t>
            </a:r>
            <a:r>
              <a:rPr lang="fr-FR" dirty="0" err="1" smtClean="0"/>
              <a:t>un’eccesso</a:t>
            </a:r>
            <a:r>
              <a:rPr lang="fr-FR" dirty="0" smtClean="0"/>
              <a:t> delle </a:t>
            </a:r>
            <a:r>
              <a:rPr lang="fr-FR" dirty="0" err="1" smtClean="0"/>
              <a:t>importazioni</a:t>
            </a:r>
            <a:r>
              <a:rPr lang="fr-FR" dirty="0" smtClean="0"/>
              <a:t> M </a:t>
            </a:r>
            <a:r>
              <a:rPr lang="fr-FR" dirty="0" err="1" smtClean="0"/>
              <a:t>sulle</a:t>
            </a:r>
            <a:r>
              <a:rPr lang="fr-FR" dirty="0" smtClean="0"/>
              <a:t> </a:t>
            </a:r>
            <a:r>
              <a:rPr lang="fr-FR" dirty="0" err="1" smtClean="0"/>
              <a:t>esportazioni</a:t>
            </a:r>
            <a:r>
              <a:rPr lang="fr-FR" dirty="0" smtClean="0"/>
              <a:t> X (il </a:t>
            </a:r>
            <a:r>
              <a:rPr lang="fr-FR" dirty="0" err="1" smtClean="0"/>
              <a:t>che</a:t>
            </a:r>
            <a:r>
              <a:rPr lang="fr-FR" dirty="0" smtClean="0"/>
              <a:t> comporta un </a:t>
            </a:r>
            <a:r>
              <a:rPr lang="fr-FR" dirty="0" err="1" smtClean="0"/>
              <a:t>afflusso</a:t>
            </a:r>
            <a:r>
              <a:rPr lang="fr-FR" dirty="0" smtClean="0"/>
              <a:t> di </a:t>
            </a:r>
            <a:r>
              <a:rPr lang="fr-FR" dirty="0" err="1" smtClean="0"/>
              <a:t>capitali</a:t>
            </a:r>
            <a:r>
              <a:rPr lang="fr-FR" dirty="0" smtClean="0"/>
              <a:t> </a:t>
            </a:r>
            <a:r>
              <a:rPr lang="fr-FR" dirty="0" err="1" smtClean="0"/>
              <a:t>poiché</a:t>
            </a:r>
            <a:r>
              <a:rPr lang="fr-FR" dirty="0" smtClean="0"/>
              <a:t> la </a:t>
            </a:r>
            <a:r>
              <a:rPr lang="fr-FR" dirty="0" err="1" smtClean="0"/>
              <a:t>bilancia</a:t>
            </a:r>
            <a:r>
              <a:rPr lang="fr-FR" dirty="0" smtClean="0"/>
              <a:t> dei </a:t>
            </a:r>
            <a:r>
              <a:rPr lang="fr-FR" dirty="0" err="1" smtClean="0"/>
              <a:t>pagamenti</a:t>
            </a:r>
            <a:r>
              <a:rPr lang="fr-FR" dirty="0" smtClean="0"/>
              <a:t> </a:t>
            </a:r>
            <a:r>
              <a:rPr lang="fr-FR" dirty="0" err="1" smtClean="0"/>
              <a:t>deve</a:t>
            </a:r>
            <a:r>
              <a:rPr lang="fr-FR" dirty="0" smtClean="0"/>
              <a:t> </a:t>
            </a:r>
            <a:r>
              <a:rPr lang="fr-FR" dirty="0" err="1" smtClean="0"/>
              <a:t>essere</a:t>
            </a:r>
            <a:r>
              <a:rPr lang="fr-FR" dirty="0" smtClean="0"/>
              <a:t> </a:t>
            </a:r>
            <a:r>
              <a:rPr lang="fr-FR" dirty="0" err="1" smtClean="0"/>
              <a:t>all’equilibrio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D0152-4BBF-461D-BD62-2DF9B514CD51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934430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pPr algn="just"/>
                <a:r>
                  <a:rPr lang="fr-FR" dirty="0" smtClean="0"/>
                  <a:t>La </a:t>
                </a:r>
                <a:r>
                  <a:rPr lang="fr-FR" dirty="0" err="1"/>
                  <a:t>curva</a:t>
                </a:r>
                <a:r>
                  <a:rPr lang="fr-FR" dirty="0"/>
                  <a:t> IS </a:t>
                </a:r>
                <a:r>
                  <a:rPr lang="fr-FR" dirty="0" err="1"/>
                  <a:t>denota</a:t>
                </a:r>
                <a:r>
                  <a:rPr lang="fr-FR" dirty="0"/>
                  <a:t> l’</a:t>
                </a:r>
                <a:r>
                  <a:rPr lang="fr-FR" dirty="0" err="1"/>
                  <a:t>equilibrio</a:t>
                </a:r>
                <a:r>
                  <a:rPr lang="fr-FR" dirty="0"/>
                  <a:t> </a:t>
                </a:r>
                <a:r>
                  <a:rPr lang="fr-FR" dirty="0" err="1"/>
                  <a:t>sul</a:t>
                </a:r>
                <a:r>
                  <a:rPr lang="fr-FR" dirty="0"/>
                  <a:t> </a:t>
                </a:r>
                <a:r>
                  <a:rPr lang="fr-FR" dirty="0" err="1"/>
                  <a:t>mercato</a:t>
                </a:r>
                <a:r>
                  <a:rPr lang="fr-FR" dirty="0"/>
                  <a:t> dei </a:t>
                </a:r>
                <a:r>
                  <a:rPr lang="fr-FR" dirty="0" err="1"/>
                  <a:t>beni</a:t>
                </a:r>
                <a:r>
                  <a:rPr lang="fr-FR" dirty="0"/>
                  <a:t> e </a:t>
                </a:r>
                <a:r>
                  <a:rPr lang="fr-FR" dirty="0" err="1"/>
                  <a:t>servizi</a:t>
                </a:r>
                <a:endParaRPr lang="fr-FR" dirty="0"/>
              </a:p>
              <a:p>
                <a:pPr algn="just"/>
                <a:r>
                  <a:rPr lang="fr-FR" dirty="0"/>
                  <a:t>        </a:t>
                </a:r>
                <a:r>
                  <a:rPr lang="fr-FR" dirty="0" smtClean="0"/>
                  <a:t>  </a:t>
                </a:r>
                <a:r>
                  <a:rPr lang="fr-FR" dirty="0"/>
                  <a:t>Y=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fr-FR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fr-FR" i="1">
                        <a:latin typeface="Cambria Math"/>
                      </a:rPr>
                      <m:t>+</m:t>
                    </m:r>
                    <m:r>
                      <a:rPr lang="fr-FR" i="1">
                        <a:latin typeface="Cambria Math"/>
                      </a:rPr>
                      <m:t>𝑐</m:t>
                    </m:r>
                    <m:d>
                      <m:dPr>
                        <m:ctrlPr>
                          <a:rPr lang="fr-FR" i="1">
                            <a:latin typeface="Cambria Math"/>
                          </a:rPr>
                        </m:ctrlPr>
                      </m:dPr>
                      <m:e>
                        <m:r>
                          <a:rPr lang="fr-FR" i="1">
                            <a:latin typeface="Cambria Math"/>
                          </a:rPr>
                          <m:t>𝑌</m:t>
                        </m:r>
                        <m:r>
                          <a:rPr lang="fr-FR" i="1">
                            <a:latin typeface="Cambria Math"/>
                          </a:rPr>
                          <m:t>−</m:t>
                        </m:r>
                        <m:r>
                          <a:rPr lang="fr-FR" i="1">
                            <a:latin typeface="Cambria Math"/>
                          </a:rPr>
                          <m:t>𝑇</m:t>
                        </m:r>
                      </m:e>
                    </m:d>
                  </m:oMath>
                </a14:m>
                <a:r>
                  <a:rPr lang="fr-FR" dirty="0"/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fr-FR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fr-FR" dirty="0"/>
                  <a:t>-ai+G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/>
                          </a:rPr>
                          <m:t>+(</m:t>
                        </m:r>
                        <m:r>
                          <a:rPr lang="fr-FR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fr-FR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fr-FR" dirty="0"/>
                  <a:t>+aR-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/>
                          </a:rPr>
                          <m:t>𝑅</m:t>
                        </m:r>
                        <m:r>
                          <a:rPr lang="fr-FR" b="0" i="1" smtClean="0">
                            <a:latin typeface="Cambria Math"/>
                          </a:rPr>
                          <m:t>(</m:t>
                        </m:r>
                        <m:r>
                          <a:rPr lang="fr-FR" i="1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fr-FR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fr-FR" b="0" i="0" smtClean="0">
                        <a:latin typeface="Cambria Math"/>
                      </a:rPr>
                      <m:t>+</m:t>
                    </m:r>
                  </m:oMath>
                </a14:m>
                <a:r>
                  <a:rPr lang="fr-FR" dirty="0" smtClean="0"/>
                  <a:t>mY-bR))</a:t>
                </a:r>
                <a:endParaRPr lang="fr-FR" dirty="0"/>
              </a:p>
              <a:p>
                <a:pPr algn="just"/>
                <a:r>
                  <a:rPr lang="fr-FR" dirty="0" err="1"/>
                  <a:t>Nel</a:t>
                </a:r>
                <a:r>
                  <a:rPr lang="fr-FR" dirty="0"/>
                  <a:t> piano (</a:t>
                </a:r>
                <a:r>
                  <a:rPr lang="fr-FR" dirty="0" err="1"/>
                  <a:t>Y,i</a:t>
                </a:r>
                <a:r>
                  <a:rPr lang="fr-FR" dirty="0"/>
                  <a:t>) la </a:t>
                </a:r>
                <a:r>
                  <a:rPr lang="fr-FR" dirty="0" err="1"/>
                  <a:t>curva</a:t>
                </a:r>
                <a:r>
                  <a:rPr lang="fr-FR" dirty="0"/>
                  <a:t> IS è </a:t>
                </a:r>
                <a:r>
                  <a:rPr lang="fr-FR" dirty="0" err="1"/>
                  <a:t>inclinata</a:t>
                </a:r>
                <a:r>
                  <a:rPr lang="fr-FR" dirty="0"/>
                  <a:t> </a:t>
                </a:r>
                <a:r>
                  <a:rPr lang="fr-FR" dirty="0" err="1"/>
                  <a:t>negativamente</a:t>
                </a:r>
                <a:endParaRPr lang="fr-FR" dirty="0"/>
              </a:p>
              <a:p>
                <a:pPr algn="just"/>
                <a:r>
                  <a:rPr lang="fr-FR" dirty="0"/>
                  <a:t>La </a:t>
                </a:r>
                <a:r>
                  <a:rPr lang="fr-FR" dirty="0" err="1"/>
                  <a:t>curva</a:t>
                </a:r>
                <a:r>
                  <a:rPr lang="fr-FR" dirty="0"/>
                  <a:t> LM </a:t>
                </a:r>
                <a:r>
                  <a:rPr lang="fr-FR" dirty="0" err="1"/>
                  <a:t>denota</a:t>
                </a:r>
                <a:r>
                  <a:rPr lang="fr-FR" dirty="0"/>
                  <a:t> l’</a:t>
                </a:r>
                <a:r>
                  <a:rPr lang="fr-FR" dirty="0" err="1"/>
                  <a:t>equilibrio</a:t>
                </a:r>
                <a:r>
                  <a:rPr lang="fr-FR" dirty="0"/>
                  <a:t> </a:t>
                </a:r>
                <a:r>
                  <a:rPr lang="fr-FR" dirty="0" err="1"/>
                  <a:t>sul</a:t>
                </a:r>
                <a:r>
                  <a:rPr lang="fr-FR" dirty="0"/>
                  <a:t> </a:t>
                </a:r>
                <a:r>
                  <a:rPr lang="fr-FR" dirty="0" err="1"/>
                  <a:t>mercato</a:t>
                </a:r>
                <a:r>
                  <a:rPr lang="fr-FR" dirty="0"/>
                  <a:t> </a:t>
                </a:r>
                <a:r>
                  <a:rPr lang="fr-FR" dirty="0" err="1"/>
                  <a:t>della</a:t>
                </a:r>
                <a:r>
                  <a:rPr lang="fr-FR" dirty="0"/>
                  <a:t> </a:t>
                </a:r>
                <a:r>
                  <a:rPr lang="fr-FR" dirty="0" err="1"/>
                  <a:t>moneta</a:t>
                </a:r>
                <a:endParaRPr lang="fr-FR" dirty="0"/>
              </a:p>
              <a:p>
                <a:pPr algn="just"/>
                <a:r>
                  <a:rPr lang="fr-FR" dirty="0"/>
                  <a:t>                               </a:t>
                </a:r>
                <a:r>
                  <a:rPr lang="fr-FR" dirty="0" smtClean="0"/>
                  <a:t>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i="1">
                            <a:latin typeface="Cambria Math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fr-FR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fr-FR" i="1">
                                <a:latin typeface="Cambria Math"/>
                              </a:rPr>
                              <m:t>𝑀</m:t>
                            </m:r>
                          </m:e>
                        </m:acc>
                      </m:num>
                      <m:den>
                        <m:r>
                          <a:rPr lang="fr-FR" i="1">
                            <a:latin typeface="Cambria Math"/>
                          </a:rPr>
                          <m:t>𝑝</m:t>
                        </m:r>
                      </m:den>
                    </m:f>
                  </m:oMath>
                </a14:m>
                <a:r>
                  <a:rPr lang="fr-FR" dirty="0"/>
                  <a:t>=bY-di</a:t>
                </a:r>
              </a:p>
              <a:p>
                <a:pPr algn="just"/>
                <a:r>
                  <a:rPr lang="fr-FR" dirty="0" err="1"/>
                  <a:t>Nel</a:t>
                </a:r>
                <a:r>
                  <a:rPr lang="fr-FR" dirty="0"/>
                  <a:t> piano (</a:t>
                </a:r>
                <a:r>
                  <a:rPr lang="fr-FR" dirty="0" err="1"/>
                  <a:t>Y,i</a:t>
                </a:r>
                <a:r>
                  <a:rPr lang="fr-FR" dirty="0"/>
                  <a:t>) la </a:t>
                </a:r>
                <a:r>
                  <a:rPr lang="fr-FR" dirty="0" err="1"/>
                  <a:t>curva</a:t>
                </a:r>
                <a:r>
                  <a:rPr lang="fr-FR" dirty="0"/>
                  <a:t> LM è </a:t>
                </a:r>
                <a:r>
                  <a:rPr lang="fr-FR" dirty="0" err="1"/>
                  <a:t>inclinata</a:t>
                </a:r>
                <a:r>
                  <a:rPr lang="fr-FR" dirty="0"/>
                  <a:t> </a:t>
                </a:r>
                <a:r>
                  <a:rPr lang="fr-FR" dirty="0" err="1"/>
                  <a:t>negativamente</a:t>
                </a:r>
                <a:endParaRPr lang="fr-FR" dirty="0"/>
              </a:p>
              <a:p>
                <a:pPr algn="just"/>
                <a:r>
                  <a:rPr lang="fr-FR" dirty="0" err="1"/>
                  <a:t>Nella</a:t>
                </a:r>
                <a:r>
                  <a:rPr lang="fr-FR" dirty="0"/>
                  <a:t> figura </a:t>
                </a:r>
                <a:r>
                  <a:rPr lang="fr-FR" dirty="0" err="1"/>
                  <a:t>seguente</a:t>
                </a:r>
                <a:r>
                  <a:rPr lang="fr-FR" dirty="0"/>
                  <a:t> il </a:t>
                </a:r>
                <a:r>
                  <a:rPr lang="fr-FR" dirty="0" err="1"/>
                  <a:t>punto</a:t>
                </a:r>
                <a:r>
                  <a:rPr lang="fr-FR" dirty="0"/>
                  <a:t> E </a:t>
                </a:r>
                <a:r>
                  <a:rPr lang="fr-FR" dirty="0" err="1"/>
                  <a:t>corrisponde</a:t>
                </a:r>
                <a:r>
                  <a:rPr lang="fr-FR" dirty="0"/>
                  <a:t> </a:t>
                </a:r>
                <a:r>
                  <a:rPr lang="fr-FR" dirty="0" err="1"/>
                  <a:t>all’intersecazione</a:t>
                </a:r>
                <a:r>
                  <a:rPr lang="fr-FR" dirty="0"/>
                  <a:t> </a:t>
                </a:r>
                <a:r>
                  <a:rPr lang="fr-FR" dirty="0" err="1"/>
                  <a:t>simultanea</a:t>
                </a:r>
                <a:r>
                  <a:rPr lang="fr-FR" dirty="0"/>
                  <a:t> di IS, LM e BP. Ma Y* </a:t>
                </a:r>
                <a:r>
                  <a:rPr lang="fr-FR" dirty="0" err="1"/>
                  <a:t>puó</a:t>
                </a:r>
                <a:r>
                  <a:rPr lang="fr-FR" dirty="0"/>
                  <a:t> </a:t>
                </a:r>
                <a:r>
                  <a:rPr lang="fr-FR" dirty="0" err="1"/>
                  <a:t>essere</a:t>
                </a:r>
                <a:r>
                  <a:rPr lang="fr-FR" dirty="0"/>
                  <a:t> </a:t>
                </a:r>
                <a:r>
                  <a:rPr lang="fr-FR" dirty="0" err="1"/>
                  <a:t>inferiore</a:t>
                </a:r>
                <a:r>
                  <a:rPr lang="fr-FR" dirty="0"/>
                  <a:t> al </a:t>
                </a:r>
                <a:r>
                  <a:rPr lang="fr-FR" dirty="0" err="1"/>
                  <a:t>reddito</a:t>
                </a:r>
                <a:r>
                  <a:rPr lang="fr-FR" dirty="0"/>
                  <a:t> di </a:t>
                </a:r>
                <a:r>
                  <a:rPr lang="fr-FR" dirty="0" err="1"/>
                  <a:t>pieno</a:t>
                </a:r>
                <a:r>
                  <a:rPr lang="fr-FR" dirty="0"/>
                  <a:t> </a:t>
                </a:r>
                <a:r>
                  <a:rPr lang="fr-FR" dirty="0" err="1"/>
                  <a:t>impiego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fr-FR" i="1">
                            <a:latin typeface="Cambria Math"/>
                          </a:rPr>
                          <m:t>𝑝</m:t>
                        </m:r>
                      </m:sub>
                    </m:sSub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37" t="-2426" r="-118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D0152-4BBF-461D-BD62-2DF9B514CD51}" type="slidenum">
              <a:rPr lang="fr-FR" smtClean="0"/>
              <a:t>40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623911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385192" y="147325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cxnSp>
        <p:nvCxnSpPr>
          <p:cNvPr id="5" name="Connecteur droit avec flèche 4"/>
          <p:cNvCxnSpPr/>
          <p:nvPr/>
        </p:nvCxnSpPr>
        <p:spPr>
          <a:xfrm flipV="1">
            <a:off x="1331640" y="5373216"/>
            <a:ext cx="6624736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avec flèche 5"/>
          <p:cNvCxnSpPr/>
          <p:nvPr/>
        </p:nvCxnSpPr>
        <p:spPr>
          <a:xfrm flipV="1">
            <a:off x="1331640" y="1844824"/>
            <a:ext cx="0" cy="35643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 flipV="1">
            <a:off x="2339752" y="1844824"/>
            <a:ext cx="4536504" cy="28803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 flipV="1">
            <a:off x="2195736" y="2132856"/>
            <a:ext cx="4968552" cy="22322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>
            <a:off x="3131840" y="1700808"/>
            <a:ext cx="3312368" cy="34563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7884368" y="5445224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Y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1043608" y="1988840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i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6444208" y="1700808"/>
            <a:ext cx="572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BP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7164288" y="1988840"/>
            <a:ext cx="623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LM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6444208" y="486916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IS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4499992" y="3037602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</a:t>
            </a:r>
            <a:endParaRPr lang="fr-FR" dirty="0"/>
          </a:p>
        </p:txBody>
      </p:sp>
      <p:cxnSp>
        <p:nvCxnSpPr>
          <p:cNvPr id="16" name="Connecteur droit 15"/>
          <p:cNvCxnSpPr/>
          <p:nvPr/>
        </p:nvCxnSpPr>
        <p:spPr>
          <a:xfrm>
            <a:off x="4644008" y="3429000"/>
            <a:ext cx="36004" cy="648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>
            <a:off x="4680012" y="4365104"/>
            <a:ext cx="0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>
            <a:off x="4680012" y="5157192"/>
            <a:ext cx="0" cy="2520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 flipH="1">
            <a:off x="3923928" y="3248980"/>
            <a:ext cx="4320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 flipH="1">
            <a:off x="2915816" y="3284984"/>
            <a:ext cx="6480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 flipH="1">
            <a:off x="1907704" y="3248980"/>
            <a:ext cx="6480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 flipH="1">
            <a:off x="1331640" y="3284984"/>
            <a:ext cx="360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22"/>
          <p:cNvSpPr txBox="1"/>
          <p:nvPr/>
        </p:nvSpPr>
        <p:spPr>
          <a:xfrm>
            <a:off x="4499992" y="5461287"/>
            <a:ext cx="1122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Y*</a:t>
            </a:r>
            <a:endParaRPr lang="fr-FR" dirty="0"/>
          </a:p>
        </p:txBody>
      </p:sp>
      <p:sp>
        <p:nvSpPr>
          <p:cNvPr id="24" name="ZoneTexte 23"/>
          <p:cNvSpPr txBox="1"/>
          <p:nvPr/>
        </p:nvSpPr>
        <p:spPr>
          <a:xfrm>
            <a:off x="1043608" y="3037602"/>
            <a:ext cx="352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i*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ZoneTexte 24"/>
              <p:cNvSpPr txBox="1"/>
              <p:nvPr/>
            </p:nvSpPr>
            <p:spPr>
              <a:xfrm>
                <a:off x="5622032" y="5373216"/>
                <a:ext cx="822176" cy="3907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/>
                            </a:rPr>
                            <m:t>𝑌</m:t>
                          </m:r>
                        </m:e>
                        <m:sub>
                          <m:r>
                            <a:rPr lang="fr-FR" b="0" i="1" smtClean="0">
                              <a:latin typeface="Cambria Math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5" name="ZoneTexte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2032" y="5373216"/>
                <a:ext cx="822176" cy="390748"/>
              </a:xfrm>
              <a:prstGeom prst="rect">
                <a:avLst/>
              </a:prstGeom>
              <a:blipFill rotWithShape="1">
                <a:blip r:embed="rId2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Espace réservé du numéro de diapositive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D0152-4BBF-461D-BD62-2DF9B514CD51}" type="slidenum">
              <a:rPr lang="fr-FR" smtClean="0"/>
              <a:t>41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543472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pPr algn="just"/>
                <a:r>
                  <a:rPr lang="fr-FR" dirty="0" smtClean="0"/>
                  <a:t>Analizziamo come la BP si muove </a:t>
                </a:r>
                <a:r>
                  <a:rPr lang="fr-FR" dirty="0" err="1" smtClean="0"/>
                  <a:t>nel</a:t>
                </a:r>
                <a:r>
                  <a:rPr lang="fr-FR" dirty="0" smtClean="0"/>
                  <a:t> piano (</a:t>
                </a:r>
                <a:r>
                  <a:rPr lang="fr-FR" dirty="0" err="1" smtClean="0"/>
                  <a:t>Y,i</a:t>
                </a:r>
                <a:r>
                  <a:rPr lang="fr-FR" dirty="0" smtClean="0"/>
                  <a:t>) </a:t>
                </a:r>
                <a:r>
                  <a:rPr lang="fr-FR" dirty="0" err="1" smtClean="0"/>
                  <a:t>quando</a:t>
                </a:r>
                <a:r>
                  <a:rPr lang="fr-FR" dirty="0" smtClean="0"/>
                  <a:t> R varia</a:t>
                </a:r>
              </a:p>
              <a:p>
                <a:pPr algn="just"/>
                <a:r>
                  <a:rPr lang="fr-FR" dirty="0" smtClean="0"/>
                  <a:t>Se il </a:t>
                </a:r>
                <a:r>
                  <a:rPr lang="fr-FR" dirty="0" err="1" smtClean="0"/>
                  <a:t>tasso</a:t>
                </a:r>
                <a:r>
                  <a:rPr lang="fr-FR" dirty="0" smtClean="0"/>
                  <a:t> di </a:t>
                </a:r>
                <a:r>
                  <a:rPr lang="fr-FR" dirty="0" err="1" smtClean="0"/>
                  <a:t>cambio</a:t>
                </a:r>
                <a:r>
                  <a:rPr lang="fr-FR" dirty="0" smtClean="0"/>
                  <a:t> a </a:t>
                </a:r>
                <a:r>
                  <a:rPr lang="fr-FR" dirty="0" err="1" smtClean="0"/>
                  <a:t>pronti</a:t>
                </a:r>
                <a:r>
                  <a:rPr lang="fr-FR" dirty="0" smtClean="0"/>
                  <a:t> R </a:t>
                </a:r>
                <a:r>
                  <a:rPr lang="fr-FR" dirty="0" err="1" smtClean="0"/>
                  <a:t>aumenta</a:t>
                </a:r>
                <a:r>
                  <a:rPr lang="fr-FR" dirty="0" smtClean="0"/>
                  <a:t> (</a:t>
                </a:r>
                <a:r>
                  <a:rPr lang="fr-FR" dirty="0" err="1" smtClean="0"/>
                  <a:t>ossia</a:t>
                </a:r>
                <a:r>
                  <a:rPr lang="fr-FR" dirty="0" smtClean="0"/>
                  <a:t> la </a:t>
                </a:r>
                <a:r>
                  <a:rPr lang="fr-FR" dirty="0" err="1" smtClean="0"/>
                  <a:t>valuta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nazionale</a:t>
                </a:r>
                <a:r>
                  <a:rPr lang="fr-FR" dirty="0" smtClean="0"/>
                  <a:t> si  </a:t>
                </a:r>
                <a:r>
                  <a:rPr lang="fr-FR" dirty="0" err="1" smtClean="0"/>
                  <a:t>deprezza</a:t>
                </a:r>
                <a:r>
                  <a:rPr lang="fr-FR" dirty="0" smtClean="0"/>
                  <a:t>), per </a:t>
                </a:r>
                <a:r>
                  <a:rPr lang="fr-FR" dirty="0" err="1" smtClean="0"/>
                  <a:t>una</a:t>
                </a:r>
                <a:r>
                  <a:rPr lang="fr-FR" dirty="0" smtClean="0"/>
                  <a:t> data </a:t>
                </a:r>
                <a:r>
                  <a:rPr lang="fr-FR" dirty="0" err="1" smtClean="0"/>
                  <a:t>aspettativa</a:t>
                </a:r>
                <a:r>
                  <a:rPr lang="fr-FR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fr-FR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fr-FR" b="0" i="1" smtClean="0">
                            <a:latin typeface="Cambria Math"/>
                          </a:rPr>
                          <m:t>𝑅</m:t>
                        </m:r>
                      </m:e>
                    </m:acc>
                  </m:oMath>
                </a14:m>
                <a:r>
                  <a:rPr lang="fr-FR" dirty="0" err="1" smtClean="0"/>
                  <a:t>circa</a:t>
                </a:r>
                <a:r>
                  <a:rPr lang="fr-FR" dirty="0" smtClean="0"/>
                  <a:t> il </a:t>
                </a:r>
                <a:r>
                  <a:rPr lang="fr-FR" dirty="0" err="1" smtClean="0"/>
                  <a:t>suo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valore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futuro</a:t>
                </a:r>
                <a:r>
                  <a:rPr lang="fr-FR" dirty="0" smtClean="0"/>
                  <a:t>, l’</a:t>
                </a:r>
                <a:r>
                  <a:rPr lang="fr-FR" dirty="0" err="1" smtClean="0"/>
                  <a:t>apprezzamento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atteso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della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valuta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straniera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diminuisce</a:t>
                </a:r>
                <a:r>
                  <a:rPr lang="fr-FR" dirty="0" smtClean="0"/>
                  <a:t>. </a:t>
                </a:r>
                <a:r>
                  <a:rPr lang="fr-FR" dirty="0" err="1" smtClean="0"/>
                  <a:t>Questo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significa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che</a:t>
                </a:r>
                <a:r>
                  <a:rPr lang="fr-FR" dirty="0" smtClean="0"/>
                  <a:t> per un </a:t>
                </a:r>
                <a:r>
                  <a:rPr lang="fr-FR" dirty="0" err="1" smtClean="0"/>
                  <a:t>dato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livello</a:t>
                </a:r>
                <a:r>
                  <a:rPr lang="fr-FR" dirty="0" smtClean="0"/>
                  <a:t> di </a:t>
                </a:r>
                <a:r>
                  <a:rPr lang="fr-FR" dirty="0" err="1" smtClean="0"/>
                  <a:t>reddito</a:t>
                </a:r>
                <a:r>
                  <a:rPr lang="fr-FR" dirty="0" smtClean="0"/>
                  <a:t> e </a:t>
                </a:r>
                <a:r>
                  <a:rPr lang="fr-FR" dirty="0" err="1" smtClean="0"/>
                  <a:t>del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tasso</a:t>
                </a:r>
                <a:r>
                  <a:rPr lang="fr-FR" dirty="0" smtClean="0"/>
                  <a:t> d’</a:t>
                </a:r>
                <a:r>
                  <a:rPr lang="fr-FR" dirty="0" err="1" smtClean="0"/>
                  <a:t>interesse</a:t>
                </a:r>
                <a:r>
                  <a:rPr lang="fr-FR" dirty="0" smtClean="0"/>
                  <a:t> ci </a:t>
                </a:r>
                <a:r>
                  <a:rPr lang="fr-FR" dirty="0" err="1" smtClean="0"/>
                  <a:t>sarà</a:t>
                </a:r>
                <a:r>
                  <a:rPr lang="fr-FR" dirty="0" smtClean="0"/>
                  <a:t> un </a:t>
                </a:r>
                <a:r>
                  <a:rPr lang="fr-FR" dirty="0" err="1" smtClean="0"/>
                  <a:t>maggiore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afflusso</a:t>
                </a:r>
                <a:r>
                  <a:rPr lang="fr-FR" dirty="0" smtClean="0"/>
                  <a:t> di </a:t>
                </a:r>
                <a:r>
                  <a:rPr lang="fr-FR" dirty="0" err="1" smtClean="0"/>
                  <a:t>capitali</a:t>
                </a:r>
                <a:r>
                  <a:rPr lang="fr-FR" dirty="0" smtClean="0"/>
                  <a:t>. </a:t>
                </a:r>
                <a:r>
                  <a:rPr lang="fr-FR" dirty="0" err="1" smtClean="0"/>
                  <a:t>Inoltre</a:t>
                </a:r>
                <a:r>
                  <a:rPr lang="fr-FR" dirty="0" smtClean="0"/>
                  <a:t> il </a:t>
                </a:r>
                <a:r>
                  <a:rPr lang="fr-FR" dirty="0" err="1" smtClean="0"/>
                  <a:t>saldo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della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bilancia</a:t>
                </a:r>
                <a:r>
                  <a:rPr lang="fr-FR" dirty="0" smtClean="0"/>
                  <a:t> commerciale </a:t>
                </a:r>
                <a:r>
                  <a:rPr lang="fr-FR" dirty="0" err="1" smtClean="0"/>
                  <a:t>migliora</a:t>
                </a:r>
                <a:r>
                  <a:rPr lang="fr-FR" dirty="0" smtClean="0"/>
                  <a:t>. </a:t>
                </a:r>
                <a:r>
                  <a:rPr lang="fr-FR" dirty="0" err="1" smtClean="0"/>
                  <a:t>Allora</a:t>
                </a:r>
                <a:r>
                  <a:rPr lang="fr-FR" dirty="0" smtClean="0"/>
                  <a:t> per un </a:t>
                </a:r>
                <a:r>
                  <a:rPr lang="fr-FR" dirty="0" err="1" smtClean="0"/>
                  <a:t>dato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reddito</a:t>
                </a:r>
                <a:r>
                  <a:rPr lang="fr-FR" dirty="0" smtClean="0"/>
                  <a:t>, </a:t>
                </a:r>
                <a:r>
                  <a:rPr lang="fr-FR" dirty="0" err="1" smtClean="0"/>
                  <a:t>sarà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sufficiente</a:t>
                </a:r>
                <a:r>
                  <a:rPr lang="fr-FR" dirty="0" smtClean="0"/>
                  <a:t> un </a:t>
                </a:r>
                <a:r>
                  <a:rPr lang="fr-FR" dirty="0" err="1" smtClean="0"/>
                  <a:t>aumento</a:t>
                </a:r>
                <a:r>
                  <a:rPr lang="fr-FR" dirty="0" smtClean="0"/>
                  <a:t> più </a:t>
                </a:r>
                <a:r>
                  <a:rPr lang="fr-FR" dirty="0" err="1" smtClean="0"/>
                  <a:t>contenuto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del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tasso</a:t>
                </a:r>
                <a:r>
                  <a:rPr lang="fr-FR" dirty="0" smtClean="0"/>
                  <a:t> d’</a:t>
                </a:r>
                <a:r>
                  <a:rPr lang="fr-FR" dirty="0" err="1" smtClean="0"/>
                  <a:t>interesse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interno</a:t>
                </a:r>
                <a:r>
                  <a:rPr lang="fr-FR" dirty="0" smtClean="0"/>
                  <a:t> per </a:t>
                </a:r>
                <a:r>
                  <a:rPr lang="fr-FR" dirty="0" err="1" smtClean="0"/>
                  <a:t>equilibrare</a:t>
                </a:r>
                <a:r>
                  <a:rPr lang="fr-FR" dirty="0" smtClean="0"/>
                  <a:t> la BP. </a:t>
                </a:r>
                <a:r>
                  <a:rPr lang="fr-FR" dirty="0" err="1" smtClean="0"/>
                  <a:t>Sia</a:t>
                </a:r>
                <a:r>
                  <a:rPr lang="fr-FR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fr-FR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fr-FR" dirty="0" smtClean="0"/>
                  <a:t>&lt;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fr-FR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fr-FR" dirty="0" smtClean="0"/>
                  <a:t>. </a:t>
                </a:r>
                <a:r>
                  <a:rPr lang="fr-FR" dirty="0" err="1" smtClean="0"/>
                  <a:t>Abbiamo</a:t>
                </a:r>
                <a:r>
                  <a:rPr lang="fr-FR" dirty="0" smtClean="0"/>
                  <a:t> il </a:t>
                </a:r>
                <a:r>
                  <a:rPr lang="fr-FR" dirty="0" err="1" smtClean="0"/>
                  <a:t>seguente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spostamento</a:t>
                </a:r>
                <a:r>
                  <a:rPr lang="fr-FR" dirty="0" smtClean="0"/>
                  <a:t> di BP</a:t>
                </a:r>
                <a:endParaRPr lang="fr-FR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85" t="-2695" r="-140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D0152-4BBF-461D-BD62-2DF9B514CD51}" type="slidenum">
              <a:rPr lang="fr-FR" smtClean="0"/>
              <a:t>42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367285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FR" smtClean="0"/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385192" y="147325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cxnSp>
        <p:nvCxnSpPr>
          <p:cNvPr id="6" name="Connecteur droit avec flèche 5"/>
          <p:cNvCxnSpPr/>
          <p:nvPr/>
        </p:nvCxnSpPr>
        <p:spPr>
          <a:xfrm flipV="1">
            <a:off x="1331640" y="5373216"/>
            <a:ext cx="6624736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 flipV="1">
            <a:off x="1331640" y="1844824"/>
            <a:ext cx="0" cy="35643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 flipV="1">
            <a:off x="2339752" y="1844824"/>
            <a:ext cx="4536504" cy="28803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7884368" y="5445224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Y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1043608" y="1988840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i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12"/>
              <p:cNvSpPr txBox="1"/>
              <p:nvPr/>
            </p:nvSpPr>
            <p:spPr>
              <a:xfrm>
                <a:off x="6392685" y="1700808"/>
                <a:ext cx="158859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 smtClean="0"/>
                  <a:t>BP(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fr-FR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fr-FR" dirty="0" smtClean="0"/>
                  <a:t>)</a:t>
                </a:r>
                <a:endParaRPr lang="fr-FR" dirty="0"/>
              </a:p>
            </p:txBody>
          </p:sp>
        </mc:Choice>
        <mc:Fallback xmlns="">
          <p:sp>
            <p:nvSpPr>
              <p:cNvPr id="13" name="ZoneText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2685" y="1700808"/>
                <a:ext cx="1588598" cy="369332"/>
              </a:xfrm>
              <a:prstGeom prst="rect">
                <a:avLst/>
              </a:prstGeom>
              <a:blipFill rotWithShape="1">
                <a:blip r:embed="rId2"/>
                <a:stretch>
                  <a:fillRect l="-3462" t="-8197" b="-2459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Connecteur droit 27"/>
          <p:cNvCxnSpPr/>
          <p:nvPr/>
        </p:nvCxnSpPr>
        <p:spPr>
          <a:xfrm flipV="1">
            <a:off x="4067944" y="2492896"/>
            <a:ext cx="3964862" cy="26642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ZoneTexte 28"/>
              <p:cNvSpPr txBox="1"/>
              <p:nvPr/>
            </p:nvSpPr>
            <p:spPr>
              <a:xfrm>
                <a:off x="8181244" y="2358172"/>
                <a:ext cx="82022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 smtClean="0"/>
                  <a:t>BP(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fr-FR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fr-FR" dirty="0"/>
                  <a:t>)</a:t>
                </a:r>
              </a:p>
              <a:p>
                <a:endParaRPr lang="fr-FR" dirty="0"/>
              </a:p>
            </p:txBody>
          </p:sp>
        </mc:Choice>
        <mc:Fallback xmlns="">
          <p:sp>
            <p:nvSpPr>
              <p:cNvPr id="29" name="ZoneTexte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1244" y="2358172"/>
                <a:ext cx="820225" cy="646331"/>
              </a:xfrm>
              <a:prstGeom prst="rect">
                <a:avLst/>
              </a:prstGeom>
              <a:blipFill rotWithShape="1">
                <a:blip r:embed="rId3"/>
                <a:stretch>
                  <a:fillRect l="-5926" t="-4717" r="-740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D0152-4BBF-461D-BD62-2DF9B514CD51}" type="slidenum">
              <a:rPr lang="fr-FR" smtClean="0"/>
              <a:t>43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660469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fr-FR" b="1" dirty="0" err="1"/>
              <a:t>Meccanismo</a:t>
            </a:r>
            <a:r>
              <a:rPr lang="fr-FR" b="1" dirty="0"/>
              <a:t> di </a:t>
            </a:r>
            <a:r>
              <a:rPr lang="fr-FR" b="1" dirty="0" err="1"/>
              <a:t>aggiustamento</a:t>
            </a:r>
            <a:r>
              <a:rPr lang="fr-FR" b="1" dirty="0"/>
              <a:t> verso l’</a:t>
            </a:r>
            <a:r>
              <a:rPr lang="fr-FR" b="1" dirty="0" err="1"/>
              <a:t>équilibrio</a:t>
            </a:r>
            <a:r>
              <a:rPr lang="fr-FR" b="1" dirty="0"/>
              <a:t> </a:t>
            </a:r>
            <a:r>
              <a:rPr lang="fr-FR" b="1" dirty="0" err="1"/>
              <a:t>esterno</a:t>
            </a:r>
            <a:r>
              <a:rPr lang="fr-FR" b="1" dirty="0"/>
              <a:t> con </a:t>
            </a:r>
            <a:r>
              <a:rPr lang="fr-FR" b="1" dirty="0" err="1"/>
              <a:t>sottoccupazione</a:t>
            </a:r>
            <a:endParaRPr lang="fr-FR" b="1" dirty="0"/>
          </a:p>
          <a:p>
            <a:pPr algn="just"/>
            <a:r>
              <a:rPr lang="fr-FR" dirty="0" err="1"/>
              <a:t>Nel</a:t>
            </a:r>
            <a:r>
              <a:rPr lang="fr-FR" dirty="0"/>
              <a:t> </a:t>
            </a:r>
            <a:r>
              <a:rPr lang="fr-FR" dirty="0" err="1"/>
              <a:t>punto</a:t>
            </a:r>
            <a:r>
              <a:rPr lang="fr-FR" dirty="0"/>
              <a:t> E </a:t>
            </a:r>
            <a:r>
              <a:rPr lang="fr-FR" dirty="0" err="1"/>
              <a:t>della</a:t>
            </a:r>
            <a:r>
              <a:rPr lang="fr-FR" dirty="0"/>
              <a:t> figura </a:t>
            </a:r>
            <a:r>
              <a:rPr lang="fr-FR" dirty="0" err="1"/>
              <a:t>seguente</a:t>
            </a:r>
            <a:r>
              <a:rPr lang="fr-FR" dirty="0"/>
              <a:t> </a:t>
            </a:r>
            <a:r>
              <a:rPr lang="fr-FR" dirty="0" err="1"/>
              <a:t>abbiamo</a:t>
            </a:r>
            <a:r>
              <a:rPr lang="fr-FR" dirty="0"/>
              <a:t> un </a:t>
            </a:r>
            <a:r>
              <a:rPr lang="fr-FR" dirty="0" err="1"/>
              <a:t>tasso</a:t>
            </a:r>
            <a:r>
              <a:rPr lang="fr-FR" dirty="0"/>
              <a:t> d’</a:t>
            </a:r>
            <a:r>
              <a:rPr lang="fr-FR" dirty="0" err="1"/>
              <a:t>interesse</a:t>
            </a:r>
            <a:r>
              <a:rPr lang="fr-FR" dirty="0"/>
              <a:t> i* </a:t>
            </a:r>
            <a:r>
              <a:rPr lang="fr-FR" dirty="0" err="1"/>
              <a:t>troppo</a:t>
            </a:r>
            <a:r>
              <a:rPr lang="fr-FR" dirty="0"/>
              <a:t> </a:t>
            </a:r>
            <a:r>
              <a:rPr lang="fr-FR" dirty="0" err="1" smtClean="0"/>
              <a:t>elevato</a:t>
            </a:r>
            <a:r>
              <a:rPr lang="fr-FR" dirty="0" smtClean="0"/>
              <a:t> </a:t>
            </a:r>
            <a:r>
              <a:rPr lang="fr-FR" dirty="0" err="1"/>
              <a:t>affinché</a:t>
            </a:r>
            <a:r>
              <a:rPr lang="fr-FR" dirty="0"/>
              <a:t> il </a:t>
            </a:r>
            <a:r>
              <a:rPr lang="fr-FR" dirty="0" err="1"/>
              <a:t>saldo</a:t>
            </a:r>
            <a:r>
              <a:rPr lang="fr-FR" dirty="0"/>
              <a:t> di BP </a:t>
            </a:r>
            <a:r>
              <a:rPr lang="fr-FR" dirty="0" err="1"/>
              <a:t>sia</a:t>
            </a:r>
            <a:r>
              <a:rPr lang="fr-FR" dirty="0"/>
              <a:t> </a:t>
            </a:r>
            <a:r>
              <a:rPr lang="fr-FR" dirty="0" err="1"/>
              <a:t>nullo</a:t>
            </a:r>
            <a:r>
              <a:rPr lang="fr-FR" dirty="0"/>
              <a:t>. Vi è </a:t>
            </a:r>
            <a:r>
              <a:rPr lang="fr-FR" dirty="0" err="1"/>
              <a:t>allora</a:t>
            </a:r>
            <a:r>
              <a:rPr lang="fr-FR" dirty="0"/>
              <a:t> un </a:t>
            </a:r>
            <a:r>
              <a:rPr lang="fr-FR" dirty="0" err="1" smtClean="0"/>
              <a:t>avanzo</a:t>
            </a:r>
            <a:r>
              <a:rPr lang="fr-FR" dirty="0" smtClean="0"/>
              <a:t> </a:t>
            </a:r>
            <a:r>
              <a:rPr lang="fr-FR" dirty="0" err="1"/>
              <a:t>della</a:t>
            </a:r>
            <a:r>
              <a:rPr lang="fr-FR" dirty="0"/>
              <a:t> BP </a:t>
            </a:r>
            <a:r>
              <a:rPr lang="fr-FR" dirty="0" smtClean="0"/>
              <a:t>(&gt;0</a:t>
            </a:r>
            <a:r>
              <a:rPr lang="fr-FR" dirty="0"/>
              <a:t>). </a:t>
            </a:r>
            <a:r>
              <a:rPr lang="fr-FR" dirty="0" err="1"/>
              <a:t>Questo</a:t>
            </a:r>
            <a:r>
              <a:rPr lang="fr-FR" dirty="0"/>
              <a:t> </a:t>
            </a:r>
            <a:r>
              <a:rPr lang="fr-FR" dirty="0" err="1"/>
              <a:t>implica</a:t>
            </a:r>
            <a:r>
              <a:rPr lang="fr-FR" dirty="0"/>
              <a:t> </a:t>
            </a:r>
            <a:r>
              <a:rPr lang="fr-FR" dirty="0" smtClean="0"/>
              <a:t>un </a:t>
            </a:r>
            <a:r>
              <a:rPr lang="fr-FR" dirty="0" err="1"/>
              <a:t>a</a:t>
            </a:r>
            <a:r>
              <a:rPr lang="fr-FR" dirty="0" err="1" smtClean="0"/>
              <a:t>prezzamento</a:t>
            </a:r>
            <a:r>
              <a:rPr lang="fr-FR" dirty="0" smtClean="0"/>
              <a:t> </a:t>
            </a:r>
            <a:r>
              <a:rPr lang="fr-FR" dirty="0" err="1" smtClean="0"/>
              <a:t>della</a:t>
            </a:r>
            <a:r>
              <a:rPr lang="fr-FR" dirty="0" smtClean="0"/>
              <a:t> </a:t>
            </a:r>
            <a:r>
              <a:rPr lang="fr-FR" dirty="0" err="1" smtClean="0"/>
              <a:t>valuta</a:t>
            </a:r>
            <a:r>
              <a:rPr lang="fr-FR" dirty="0" smtClean="0"/>
              <a:t> </a:t>
            </a:r>
            <a:r>
              <a:rPr lang="fr-FR" dirty="0" err="1" smtClean="0"/>
              <a:t>nazionale</a:t>
            </a:r>
            <a:r>
              <a:rPr lang="fr-FR" dirty="0" smtClean="0"/>
              <a:t> (R </a:t>
            </a:r>
            <a:r>
              <a:rPr lang="fr-FR" dirty="0" err="1" smtClean="0"/>
              <a:t>diminuisce</a:t>
            </a:r>
            <a:r>
              <a:rPr lang="fr-FR" dirty="0" smtClean="0"/>
              <a:t>) e </a:t>
            </a:r>
            <a:r>
              <a:rPr lang="fr-FR" dirty="0" err="1" smtClean="0"/>
              <a:t>quindi</a:t>
            </a:r>
            <a:r>
              <a:rPr lang="fr-FR" dirty="0" smtClean="0"/>
              <a:t> </a:t>
            </a:r>
            <a:r>
              <a:rPr lang="fr-FR" dirty="0" err="1" smtClean="0"/>
              <a:t>uno</a:t>
            </a:r>
            <a:r>
              <a:rPr lang="fr-FR" dirty="0" smtClean="0"/>
              <a:t> </a:t>
            </a:r>
            <a:r>
              <a:rPr lang="fr-FR" dirty="0" err="1" smtClean="0"/>
              <a:t>spostamento</a:t>
            </a:r>
            <a:r>
              <a:rPr lang="fr-FR" dirty="0" smtClean="0"/>
              <a:t> verso l’alto di BP in BP’ e verso </a:t>
            </a:r>
            <a:r>
              <a:rPr lang="fr-FR" dirty="0" err="1" smtClean="0"/>
              <a:t>sinistra</a:t>
            </a:r>
            <a:r>
              <a:rPr lang="fr-FR" dirty="0" smtClean="0"/>
              <a:t> </a:t>
            </a:r>
            <a:r>
              <a:rPr lang="fr-FR" dirty="0" err="1" smtClean="0"/>
              <a:t>della</a:t>
            </a:r>
            <a:r>
              <a:rPr lang="fr-FR" dirty="0" smtClean="0"/>
              <a:t> IS in IS’. La </a:t>
            </a:r>
            <a:r>
              <a:rPr lang="fr-FR" dirty="0" err="1" smtClean="0"/>
              <a:t>curva</a:t>
            </a:r>
            <a:r>
              <a:rPr lang="fr-FR" dirty="0" smtClean="0"/>
              <a:t> LM </a:t>
            </a:r>
            <a:r>
              <a:rPr lang="fr-FR" dirty="0" err="1" smtClean="0"/>
              <a:t>invece</a:t>
            </a:r>
            <a:r>
              <a:rPr lang="fr-FR" dirty="0" smtClean="0"/>
              <a:t> non si muove. Il </a:t>
            </a:r>
            <a:r>
              <a:rPr lang="fr-FR" dirty="0" err="1" smtClean="0"/>
              <a:t>nuovo</a:t>
            </a:r>
            <a:r>
              <a:rPr lang="fr-FR" dirty="0" smtClean="0"/>
              <a:t> </a:t>
            </a:r>
            <a:r>
              <a:rPr lang="fr-FR" dirty="0" err="1" smtClean="0"/>
              <a:t>equilibrio</a:t>
            </a:r>
            <a:r>
              <a:rPr lang="fr-FR" dirty="0" smtClean="0"/>
              <a:t> è E’. Si </a:t>
            </a:r>
            <a:r>
              <a:rPr lang="fr-FR" dirty="0" err="1"/>
              <a:t>noti</a:t>
            </a:r>
            <a:r>
              <a:rPr lang="fr-FR" dirty="0"/>
              <a:t> </a:t>
            </a:r>
            <a:r>
              <a:rPr lang="fr-FR" dirty="0" err="1"/>
              <a:t>che</a:t>
            </a:r>
            <a:r>
              <a:rPr lang="fr-FR" dirty="0"/>
              <a:t> il </a:t>
            </a:r>
            <a:r>
              <a:rPr lang="fr-FR" dirty="0" err="1"/>
              <a:t>nuovo</a:t>
            </a:r>
            <a:r>
              <a:rPr lang="fr-FR" dirty="0"/>
              <a:t> </a:t>
            </a:r>
            <a:r>
              <a:rPr lang="fr-FR" dirty="0" err="1"/>
              <a:t>reddito</a:t>
            </a:r>
            <a:r>
              <a:rPr lang="fr-FR" dirty="0"/>
              <a:t> d’</a:t>
            </a:r>
            <a:r>
              <a:rPr lang="fr-FR" dirty="0" err="1"/>
              <a:t>equilibrio</a:t>
            </a:r>
            <a:r>
              <a:rPr lang="fr-FR" dirty="0"/>
              <a:t> Y** è </a:t>
            </a:r>
            <a:r>
              <a:rPr lang="fr-FR" dirty="0" err="1" smtClean="0"/>
              <a:t>inferiore</a:t>
            </a:r>
            <a:r>
              <a:rPr lang="fr-FR" dirty="0" smtClean="0"/>
              <a:t> </a:t>
            </a:r>
            <a:r>
              <a:rPr lang="fr-FR" dirty="0"/>
              <a:t>di </a:t>
            </a:r>
            <a:r>
              <a:rPr lang="fr-FR" dirty="0" err="1"/>
              <a:t>quello</a:t>
            </a:r>
            <a:r>
              <a:rPr lang="fr-FR" dirty="0"/>
              <a:t> </a:t>
            </a:r>
            <a:r>
              <a:rPr lang="fr-FR" dirty="0" err="1"/>
              <a:t>iniziale</a:t>
            </a:r>
            <a:r>
              <a:rPr lang="fr-FR" dirty="0"/>
              <a:t> Y</a:t>
            </a:r>
            <a:r>
              <a:rPr lang="fr-FR" dirty="0" smtClean="0"/>
              <a:t>* </a:t>
            </a:r>
            <a:r>
              <a:rPr lang="fr-FR" dirty="0"/>
              <a:t>e il </a:t>
            </a:r>
            <a:r>
              <a:rPr lang="fr-FR" dirty="0" err="1"/>
              <a:t>nuovo</a:t>
            </a:r>
            <a:r>
              <a:rPr lang="fr-FR" dirty="0"/>
              <a:t> </a:t>
            </a:r>
            <a:r>
              <a:rPr lang="fr-FR" dirty="0" err="1"/>
              <a:t>tasso</a:t>
            </a:r>
            <a:r>
              <a:rPr lang="fr-FR" dirty="0"/>
              <a:t> d’</a:t>
            </a:r>
            <a:r>
              <a:rPr lang="fr-FR" dirty="0" err="1"/>
              <a:t>interesse</a:t>
            </a:r>
            <a:r>
              <a:rPr lang="fr-FR" dirty="0"/>
              <a:t> i** è </a:t>
            </a:r>
            <a:r>
              <a:rPr lang="fr-FR" dirty="0" err="1" smtClean="0"/>
              <a:t>inferiore</a:t>
            </a:r>
            <a:r>
              <a:rPr lang="fr-FR" dirty="0" smtClean="0"/>
              <a:t> a </a:t>
            </a:r>
            <a:r>
              <a:rPr lang="fr-FR" dirty="0" err="1" smtClean="0"/>
              <a:t>quello</a:t>
            </a:r>
            <a:r>
              <a:rPr lang="fr-FR" dirty="0" smtClean="0"/>
              <a:t> </a:t>
            </a:r>
            <a:r>
              <a:rPr lang="fr-FR" dirty="0" err="1"/>
              <a:t>iniziale</a:t>
            </a:r>
            <a:r>
              <a:rPr lang="fr-FR" dirty="0"/>
              <a:t> i</a:t>
            </a:r>
            <a:r>
              <a:rPr lang="fr-FR" dirty="0" smtClean="0"/>
              <a:t>* per </a:t>
            </a:r>
            <a:r>
              <a:rPr lang="fr-FR" dirty="0" err="1" smtClean="0"/>
              <a:t>ristabilire</a:t>
            </a:r>
            <a:r>
              <a:rPr lang="fr-FR" dirty="0" smtClean="0"/>
              <a:t> l’</a:t>
            </a:r>
            <a:r>
              <a:rPr lang="fr-FR" dirty="0" err="1" smtClean="0"/>
              <a:t>equilibrio</a:t>
            </a:r>
            <a:r>
              <a:rPr lang="fr-FR" dirty="0" smtClean="0"/>
              <a:t> </a:t>
            </a:r>
            <a:r>
              <a:rPr lang="fr-FR" dirty="0" err="1" smtClean="0"/>
              <a:t>sul</a:t>
            </a:r>
            <a:r>
              <a:rPr lang="fr-FR" dirty="0" smtClean="0"/>
              <a:t> </a:t>
            </a:r>
            <a:r>
              <a:rPr lang="fr-FR" dirty="0" err="1" smtClean="0"/>
              <a:t>mercato</a:t>
            </a:r>
            <a:r>
              <a:rPr lang="fr-FR" dirty="0" smtClean="0"/>
              <a:t> </a:t>
            </a:r>
            <a:r>
              <a:rPr lang="fr-FR" dirty="0" err="1" smtClean="0"/>
              <a:t>della</a:t>
            </a:r>
            <a:r>
              <a:rPr lang="fr-FR" dirty="0" smtClean="0"/>
              <a:t> </a:t>
            </a:r>
            <a:r>
              <a:rPr lang="fr-FR" dirty="0" err="1" smtClean="0"/>
              <a:t>moneta</a:t>
            </a:r>
            <a:endParaRPr lang="fr-FR" dirty="0"/>
          </a:p>
          <a:p>
            <a:pPr algn="just"/>
            <a:r>
              <a:rPr lang="fr-FR" dirty="0"/>
              <a:t>In </a:t>
            </a:r>
            <a:r>
              <a:rPr lang="fr-FR" dirty="0" err="1"/>
              <a:t>questo</a:t>
            </a:r>
            <a:r>
              <a:rPr lang="fr-FR" dirty="0"/>
              <a:t> </a:t>
            </a:r>
            <a:r>
              <a:rPr lang="fr-FR" dirty="0" err="1"/>
              <a:t>caso</a:t>
            </a:r>
            <a:r>
              <a:rPr lang="fr-FR" dirty="0"/>
              <a:t>, le </a:t>
            </a:r>
            <a:r>
              <a:rPr lang="fr-FR" dirty="0" err="1"/>
              <a:t>variabili</a:t>
            </a:r>
            <a:r>
              <a:rPr lang="fr-FR" dirty="0"/>
              <a:t> di </a:t>
            </a:r>
            <a:r>
              <a:rPr lang="fr-FR" dirty="0" err="1"/>
              <a:t>aggiustamento</a:t>
            </a:r>
            <a:r>
              <a:rPr lang="fr-FR" dirty="0"/>
              <a:t> sono Y, i e </a:t>
            </a:r>
            <a:r>
              <a:rPr lang="fr-FR" dirty="0" smtClean="0"/>
              <a:t>R. Si </a:t>
            </a:r>
            <a:r>
              <a:rPr lang="fr-FR" dirty="0" err="1" smtClean="0"/>
              <a:t>noti</a:t>
            </a:r>
            <a:r>
              <a:rPr lang="fr-FR" dirty="0" smtClean="0"/>
              <a:t> </a:t>
            </a:r>
            <a:r>
              <a:rPr lang="fr-FR" dirty="0" err="1" smtClean="0"/>
              <a:t>che</a:t>
            </a:r>
            <a:r>
              <a:rPr lang="fr-FR" dirty="0" smtClean="0"/>
              <a:t> la </a:t>
            </a:r>
            <a:r>
              <a:rPr lang="fr-FR" dirty="0" err="1" smtClean="0"/>
              <a:t>curva</a:t>
            </a:r>
            <a:r>
              <a:rPr lang="fr-FR" dirty="0" smtClean="0"/>
              <a:t> LM </a:t>
            </a:r>
            <a:r>
              <a:rPr lang="fr-FR" dirty="0" err="1" smtClean="0"/>
              <a:t>ora</a:t>
            </a:r>
            <a:r>
              <a:rPr lang="fr-FR" dirty="0" smtClean="0"/>
              <a:t> non si muove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D0152-4BBF-461D-BD62-2DF9B514CD51}" type="slidenum">
              <a:rPr lang="fr-FR" smtClean="0"/>
              <a:t>44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115693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FR" smtClean="0"/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dirty="0" smtClean="0"/>
          </a:p>
          <a:p>
            <a:endParaRPr lang="fr-FR" dirty="0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385192" y="147325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endParaRPr lang="fr-FR" dirty="0"/>
          </a:p>
        </p:txBody>
      </p:sp>
      <p:cxnSp>
        <p:nvCxnSpPr>
          <p:cNvPr id="7" name="Connecteur droit avec flèche 6"/>
          <p:cNvCxnSpPr/>
          <p:nvPr/>
        </p:nvCxnSpPr>
        <p:spPr>
          <a:xfrm flipV="1">
            <a:off x="1331640" y="5373216"/>
            <a:ext cx="6624736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/>
          <p:nvPr/>
        </p:nvCxnSpPr>
        <p:spPr>
          <a:xfrm flipV="1">
            <a:off x="1331640" y="1844824"/>
            <a:ext cx="0" cy="35643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 flipV="1">
            <a:off x="1912077" y="1988841"/>
            <a:ext cx="5046497" cy="18743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7884368" y="5445224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Y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1043608" y="1988840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i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6012160" y="1473259"/>
            <a:ext cx="1391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BP’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6444208" y="2173506"/>
            <a:ext cx="1564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LM</a:t>
            </a:r>
            <a:endParaRPr lang="fr-FR" dirty="0"/>
          </a:p>
        </p:txBody>
      </p:sp>
      <p:sp>
        <p:nvSpPr>
          <p:cNvPr id="16" name="ZoneTexte 15"/>
          <p:cNvSpPr txBox="1"/>
          <p:nvPr/>
        </p:nvSpPr>
        <p:spPr>
          <a:xfrm flipH="1">
            <a:off x="5340301" y="4869160"/>
            <a:ext cx="527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IS’</a:t>
            </a:r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4102085" y="2708920"/>
            <a:ext cx="1766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</a:t>
            </a:r>
            <a:endParaRPr lang="fr-FR" dirty="0"/>
          </a:p>
        </p:txBody>
      </p:sp>
      <p:sp>
        <p:nvSpPr>
          <p:cNvPr id="26" name="ZoneTexte 25"/>
          <p:cNvSpPr txBox="1"/>
          <p:nvPr/>
        </p:nvSpPr>
        <p:spPr>
          <a:xfrm>
            <a:off x="1043608" y="3037602"/>
            <a:ext cx="352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i*</a:t>
            </a:r>
            <a:endParaRPr lang="fr-FR" dirty="0"/>
          </a:p>
        </p:txBody>
      </p:sp>
      <p:cxnSp>
        <p:nvCxnSpPr>
          <p:cNvPr id="27" name="Connecteur droit 26"/>
          <p:cNvCxnSpPr/>
          <p:nvPr/>
        </p:nvCxnSpPr>
        <p:spPr>
          <a:xfrm>
            <a:off x="1691680" y="362702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/>
          <p:nvPr/>
        </p:nvCxnSpPr>
        <p:spPr>
          <a:xfrm>
            <a:off x="6448581" y="170080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/>
        </p:nvCxnSpPr>
        <p:spPr>
          <a:xfrm>
            <a:off x="4355976" y="30376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/>
          <p:nvPr/>
        </p:nvCxnSpPr>
        <p:spPr>
          <a:xfrm>
            <a:off x="4355240" y="2954270"/>
            <a:ext cx="0" cy="5894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/>
          <p:cNvCxnSpPr/>
          <p:nvPr/>
        </p:nvCxnSpPr>
        <p:spPr>
          <a:xfrm>
            <a:off x="4355976" y="3933056"/>
            <a:ext cx="0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/>
          <p:cNvCxnSpPr/>
          <p:nvPr/>
        </p:nvCxnSpPr>
        <p:spPr>
          <a:xfrm>
            <a:off x="4355976" y="4869160"/>
            <a:ext cx="0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/>
          <p:cNvCxnSpPr/>
          <p:nvPr/>
        </p:nvCxnSpPr>
        <p:spPr>
          <a:xfrm>
            <a:off x="4139952" y="2837257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/>
          <p:cNvCxnSpPr/>
          <p:nvPr/>
        </p:nvCxnSpPr>
        <p:spPr>
          <a:xfrm>
            <a:off x="4180329" y="2837257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/>
          <p:cNvCxnSpPr/>
          <p:nvPr/>
        </p:nvCxnSpPr>
        <p:spPr>
          <a:xfrm>
            <a:off x="4102085" y="2837257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/>
          <p:cNvCxnSpPr/>
          <p:nvPr/>
        </p:nvCxnSpPr>
        <p:spPr>
          <a:xfrm flipH="1">
            <a:off x="2699792" y="2999989"/>
            <a:ext cx="1008112" cy="181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/>
          <p:cNvCxnSpPr/>
          <p:nvPr/>
        </p:nvCxnSpPr>
        <p:spPr>
          <a:xfrm flipH="1">
            <a:off x="1691680" y="2999989"/>
            <a:ext cx="5400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45"/>
          <p:cNvCxnSpPr/>
          <p:nvPr/>
        </p:nvCxnSpPr>
        <p:spPr>
          <a:xfrm>
            <a:off x="2842767" y="1973419"/>
            <a:ext cx="3062203" cy="31683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47"/>
          <p:cNvCxnSpPr/>
          <p:nvPr/>
        </p:nvCxnSpPr>
        <p:spPr>
          <a:xfrm flipV="1">
            <a:off x="2123728" y="1772816"/>
            <a:ext cx="4438802" cy="28803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ZoneTexte 50"/>
          <p:cNvSpPr txBox="1"/>
          <p:nvPr/>
        </p:nvSpPr>
        <p:spPr>
          <a:xfrm>
            <a:off x="6518424" y="1700808"/>
            <a:ext cx="971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BP</a:t>
            </a:r>
            <a:endParaRPr lang="fr-FR" dirty="0"/>
          </a:p>
        </p:txBody>
      </p:sp>
      <p:sp>
        <p:nvSpPr>
          <p:cNvPr id="54" name="ZoneTexte 53"/>
          <p:cNvSpPr txBox="1"/>
          <p:nvPr/>
        </p:nvSpPr>
        <p:spPr>
          <a:xfrm>
            <a:off x="4180329" y="5629890"/>
            <a:ext cx="587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Y*</a:t>
            </a:r>
            <a:endParaRPr lang="fr-FR" dirty="0"/>
          </a:p>
        </p:txBody>
      </p:sp>
      <p:sp>
        <p:nvSpPr>
          <p:cNvPr id="59" name="ZoneTexte 58"/>
          <p:cNvSpPr txBox="1"/>
          <p:nvPr/>
        </p:nvSpPr>
        <p:spPr>
          <a:xfrm>
            <a:off x="3703960" y="3104625"/>
            <a:ext cx="570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E’</a:t>
            </a:r>
            <a:endParaRPr lang="fr-FR" dirty="0"/>
          </a:p>
        </p:txBody>
      </p:sp>
      <p:cxnSp>
        <p:nvCxnSpPr>
          <p:cNvPr id="61" name="Connecteur droit 60"/>
          <p:cNvCxnSpPr/>
          <p:nvPr/>
        </p:nvCxnSpPr>
        <p:spPr>
          <a:xfrm flipH="1" flipV="1">
            <a:off x="3491880" y="2070140"/>
            <a:ext cx="2808312" cy="3051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ZoneTexte 62"/>
          <p:cNvSpPr txBox="1"/>
          <p:nvPr/>
        </p:nvSpPr>
        <p:spPr>
          <a:xfrm>
            <a:off x="6300192" y="4869160"/>
            <a:ext cx="348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IS</a:t>
            </a:r>
            <a:endParaRPr lang="fr-FR" dirty="0"/>
          </a:p>
        </p:txBody>
      </p:sp>
      <p:cxnSp>
        <p:nvCxnSpPr>
          <p:cNvPr id="65" name="Connecteur droit 64"/>
          <p:cNvCxnSpPr/>
          <p:nvPr/>
        </p:nvCxnSpPr>
        <p:spPr>
          <a:xfrm flipH="1">
            <a:off x="1835696" y="1674644"/>
            <a:ext cx="4338482" cy="28803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ZoneTexte 66"/>
          <p:cNvSpPr txBox="1"/>
          <p:nvPr/>
        </p:nvSpPr>
        <p:spPr>
          <a:xfrm>
            <a:off x="3707904" y="5629890"/>
            <a:ext cx="2740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Y**</a:t>
            </a:r>
            <a:endParaRPr lang="fr-FR" dirty="0"/>
          </a:p>
        </p:txBody>
      </p:sp>
      <p:sp>
        <p:nvSpPr>
          <p:cNvPr id="68" name="ZoneTexte 67"/>
          <p:cNvSpPr txBox="1"/>
          <p:nvPr/>
        </p:nvSpPr>
        <p:spPr>
          <a:xfrm>
            <a:off x="899592" y="254283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i**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D0152-4BBF-461D-BD62-2DF9B514CD51}" type="slidenum">
              <a:rPr lang="fr-FR" smtClean="0"/>
              <a:t>45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777282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fr-FR" b="1" dirty="0" err="1"/>
              <a:t>Effetti</a:t>
            </a:r>
            <a:r>
              <a:rPr lang="fr-FR" b="1" dirty="0"/>
              <a:t> di </a:t>
            </a:r>
            <a:r>
              <a:rPr lang="fr-FR" b="1" dirty="0" err="1"/>
              <a:t>una</a:t>
            </a:r>
            <a:r>
              <a:rPr lang="fr-FR" b="1" dirty="0"/>
              <a:t> </a:t>
            </a:r>
            <a:r>
              <a:rPr lang="fr-FR" b="1" dirty="0" err="1"/>
              <a:t>politica</a:t>
            </a:r>
            <a:r>
              <a:rPr lang="fr-FR" b="1" dirty="0"/>
              <a:t> fiscale </a:t>
            </a:r>
            <a:r>
              <a:rPr lang="fr-FR" b="1" dirty="0" err="1"/>
              <a:t>espansiva</a:t>
            </a:r>
            <a:endParaRPr lang="fr-FR" b="1" dirty="0"/>
          </a:p>
          <a:p>
            <a:pPr algn="just"/>
            <a:r>
              <a:rPr lang="fr-FR" dirty="0"/>
              <a:t>In </a:t>
            </a:r>
            <a:r>
              <a:rPr lang="fr-FR" dirty="0" err="1"/>
              <a:t>regime</a:t>
            </a:r>
            <a:r>
              <a:rPr lang="fr-FR" dirty="0"/>
              <a:t> di </a:t>
            </a:r>
            <a:r>
              <a:rPr lang="fr-FR" dirty="0" err="1"/>
              <a:t>tassi</a:t>
            </a:r>
            <a:r>
              <a:rPr lang="fr-FR" dirty="0"/>
              <a:t> di </a:t>
            </a:r>
            <a:r>
              <a:rPr lang="fr-FR" dirty="0" err="1"/>
              <a:t>cambio</a:t>
            </a:r>
            <a:r>
              <a:rPr lang="fr-FR" dirty="0"/>
              <a:t> </a:t>
            </a:r>
            <a:r>
              <a:rPr lang="fr-FR" dirty="0" err="1" smtClean="0"/>
              <a:t>flessibili</a:t>
            </a:r>
            <a:r>
              <a:rPr lang="fr-FR" dirty="0" smtClean="0"/>
              <a:t> </a:t>
            </a:r>
            <a:r>
              <a:rPr lang="fr-FR" dirty="0"/>
              <a:t>la </a:t>
            </a:r>
            <a:r>
              <a:rPr lang="fr-FR" dirty="0" err="1"/>
              <a:t>Banca</a:t>
            </a:r>
            <a:r>
              <a:rPr lang="fr-FR" dirty="0"/>
              <a:t> Centrale </a:t>
            </a:r>
            <a:r>
              <a:rPr lang="fr-FR" dirty="0" err="1" smtClean="0"/>
              <a:t>controlla</a:t>
            </a:r>
            <a:r>
              <a:rPr lang="fr-FR" dirty="0" smtClean="0"/>
              <a:t> </a:t>
            </a:r>
            <a:r>
              <a:rPr lang="fr-FR" dirty="0"/>
              <a:t>l’</a:t>
            </a:r>
            <a:r>
              <a:rPr lang="fr-FR" dirty="0" err="1"/>
              <a:t>offerta</a:t>
            </a:r>
            <a:r>
              <a:rPr lang="fr-FR" dirty="0"/>
              <a:t> di </a:t>
            </a:r>
            <a:r>
              <a:rPr lang="fr-FR" dirty="0" err="1"/>
              <a:t>moneta</a:t>
            </a:r>
            <a:r>
              <a:rPr lang="fr-FR" dirty="0"/>
              <a:t>.</a:t>
            </a:r>
          </a:p>
          <a:p>
            <a:pPr algn="just"/>
            <a:r>
              <a:rPr lang="fr-FR" dirty="0" err="1"/>
              <a:t>Inoltre</a:t>
            </a:r>
            <a:r>
              <a:rPr lang="fr-FR" dirty="0"/>
              <a:t> il </a:t>
            </a:r>
            <a:r>
              <a:rPr lang="fr-FR" dirty="0" err="1"/>
              <a:t>tasso</a:t>
            </a:r>
            <a:r>
              <a:rPr lang="fr-FR" dirty="0"/>
              <a:t> di </a:t>
            </a:r>
            <a:r>
              <a:rPr lang="fr-FR" dirty="0" err="1"/>
              <a:t>cambio</a:t>
            </a:r>
            <a:r>
              <a:rPr lang="fr-FR" dirty="0"/>
              <a:t> </a:t>
            </a:r>
            <a:r>
              <a:rPr lang="fr-FR" dirty="0" err="1" smtClean="0"/>
              <a:t>puó</a:t>
            </a:r>
            <a:r>
              <a:rPr lang="fr-FR" dirty="0" smtClean="0"/>
              <a:t> </a:t>
            </a:r>
            <a:r>
              <a:rPr lang="fr-FR" dirty="0" err="1"/>
              <a:t>variare</a:t>
            </a:r>
            <a:r>
              <a:rPr lang="fr-FR" dirty="0"/>
              <a:t>. </a:t>
            </a:r>
            <a:r>
              <a:rPr lang="fr-FR" dirty="0" err="1" smtClean="0"/>
              <a:t>Inoltre</a:t>
            </a:r>
            <a:r>
              <a:rPr lang="fr-FR" dirty="0" smtClean="0"/>
              <a:t> vi è </a:t>
            </a:r>
            <a:r>
              <a:rPr lang="fr-FR" dirty="0" err="1" smtClean="0"/>
              <a:t>spazio</a:t>
            </a:r>
            <a:r>
              <a:rPr lang="fr-FR" dirty="0" smtClean="0"/>
              <a:t> per </a:t>
            </a:r>
            <a:r>
              <a:rPr lang="fr-FR" dirty="0"/>
              <a:t>la </a:t>
            </a:r>
            <a:r>
              <a:rPr lang="fr-FR" dirty="0" err="1"/>
              <a:t>politica</a:t>
            </a:r>
            <a:r>
              <a:rPr lang="fr-FR" dirty="0"/>
              <a:t> fiscale, </a:t>
            </a:r>
            <a:r>
              <a:rPr lang="fr-FR" dirty="0" err="1"/>
              <a:t>ossia</a:t>
            </a:r>
            <a:r>
              <a:rPr lang="fr-FR" dirty="0"/>
              <a:t> G e T</a:t>
            </a:r>
          </a:p>
          <a:p>
            <a:pPr algn="just"/>
            <a:r>
              <a:rPr lang="fr-FR" dirty="0" err="1"/>
              <a:t>Supponiamo</a:t>
            </a:r>
            <a:r>
              <a:rPr lang="fr-FR" dirty="0"/>
              <a:t> </a:t>
            </a:r>
            <a:r>
              <a:rPr lang="fr-FR" dirty="0" err="1"/>
              <a:t>che</a:t>
            </a:r>
            <a:r>
              <a:rPr lang="fr-FR" dirty="0"/>
              <a:t> G </a:t>
            </a:r>
            <a:r>
              <a:rPr lang="fr-FR" dirty="0" err="1"/>
              <a:t>aumenti</a:t>
            </a:r>
            <a:r>
              <a:rPr lang="fr-FR" dirty="0"/>
              <a:t> (o </a:t>
            </a:r>
            <a:r>
              <a:rPr lang="fr-FR" dirty="0" err="1" smtClean="0"/>
              <a:t>che</a:t>
            </a:r>
            <a:r>
              <a:rPr lang="fr-FR" dirty="0" smtClean="0"/>
              <a:t> T </a:t>
            </a:r>
            <a:r>
              <a:rPr lang="fr-FR" dirty="0" err="1"/>
              <a:t>diminuisca</a:t>
            </a:r>
            <a:r>
              <a:rPr lang="fr-FR" dirty="0"/>
              <a:t>)</a:t>
            </a:r>
          </a:p>
          <a:p>
            <a:pPr algn="just"/>
            <a:r>
              <a:rPr lang="fr-FR" dirty="0" err="1"/>
              <a:t>Supponiamo</a:t>
            </a:r>
            <a:r>
              <a:rPr lang="fr-FR" dirty="0"/>
              <a:t> per il </a:t>
            </a:r>
            <a:r>
              <a:rPr lang="fr-FR" dirty="0" err="1"/>
              <a:t>momento</a:t>
            </a:r>
            <a:r>
              <a:rPr lang="fr-FR" dirty="0"/>
              <a:t> </a:t>
            </a:r>
            <a:r>
              <a:rPr lang="fr-FR" dirty="0" err="1"/>
              <a:t>che</a:t>
            </a:r>
            <a:r>
              <a:rPr lang="fr-FR" dirty="0"/>
              <a:t> la </a:t>
            </a:r>
            <a:r>
              <a:rPr lang="fr-FR" dirty="0" err="1"/>
              <a:t>pendenza</a:t>
            </a:r>
            <a:r>
              <a:rPr lang="fr-FR" dirty="0"/>
              <a:t> di BP </a:t>
            </a:r>
            <a:r>
              <a:rPr lang="fr-FR" dirty="0" err="1"/>
              <a:t>sia</a:t>
            </a:r>
            <a:r>
              <a:rPr lang="fr-FR" dirty="0"/>
              <a:t> </a:t>
            </a:r>
            <a:r>
              <a:rPr lang="fr-FR" dirty="0" err="1"/>
              <a:t>superiore</a:t>
            </a:r>
            <a:r>
              <a:rPr lang="fr-FR" dirty="0"/>
              <a:t> a </a:t>
            </a:r>
            <a:r>
              <a:rPr lang="fr-FR" dirty="0" err="1"/>
              <a:t>quella</a:t>
            </a:r>
            <a:r>
              <a:rPr lang="fr-FR" dirty="0"/>
              <a:t> di LM (</a:t>
            </a:r>
            <a:r>
              <a:rPr lang="fr-FR" dirty="0" err="1"/>
              <a:t>capitali</a:t>
            </a:r>
            <a:r>
              <a:rPr lang="fr-FR" dirty="0"/>
              <a:t> poco </a:t>
            </a:r>
            <a:r>
              <a:rPr lang="fr-FR" dirty="0" err="1"/>
              <a:t>mobili</a:t>
            </a:r>
            <a:r>
              <a:rPr lang="fr-FR" dirty="0"/>
              <a:t>, </a:t>
            </a:r>
            <a:r>
              <a:rPr lang="fr-FR" dirty="0" err="1"/>
              <a:t>ossia</a:t>
            </a:r>
            <a:r>
              <a:rPr lang="fr-FR" dirty="0"/>
              <a:t> ci </a:t>
            </a:r>
            <a:r>
              <a:rPr lang="fr-FR" dirty="0" err="1"/>
              <a:t>vuole</a:t>
            </a:r>
            <a:r>
              <a:rPr lang="fr-FR" dirty="0"/>
              <a:t> un </a:t>
            </a:r>
            <a:r>
              <a:rPr lang="fr-FR" dirty="0" err="1"/>
              <a:t>incremento</a:t>
            </a:r>
            <a:r>
              <a:rPr lang="fr-FR" dirty="0"/>
              <a:t> importante </a:t>
            </a:r>
            <a:r>
              <a:rPr lang="fr-FR" dirty="0" err="1"/>
              <a:t>del</a:t>
            </a:r>
            <a:r>
              <a:rPr lang="fr-FR" dirty="0"/>
              <a:t> </a:t>
            </a:r>
            <a:r>
              <a:rPr lang="fr-FR" dirty="0" err="1"/>
              <a:t>tasso</a:t>
            </a:r>
            <a:r>
              <a:rPr lang="fr-FR" dirty="0"/>
              <a:t> d’</a:t>
            </a:r>
            <a:r>
              <a:rPr lang="fr-FR" dirty="0" err="1"/>
              <a:t>interesse</a:t>
            </a:r>
            <a:r>
              <a:rPr lang="fr-FR" dirty="0"/>
              <a:t> per </a:t>
            </a:r>
            <a:r>
              <a:rPr lang="fr-FR" dirty="0" err="1"/>
              <a:t>compensare</a:t>
            </a:r>
            <a:r>
              <a:rPr lang="fr-FR" dirty="0"/>
              <a:t> un </a:t>
            </a:r>
            <a:r>
              <a:rPr lang="fr-FR" dirty="0" err="1"/>
              <a:t>disavanzo</a:t>
            </a:r>
            <a:r>
              <a:rPr lang="fr-FR" dirty="0" smtClean="0"/>
              <a:t>)</a:t>
            </a:r>
          </a:p>
          <a:p>
            <a:pPr algn="just"/>
            <a:r>
              <a:rPr lang="fr-FR" dirty="0" err="1" smtClean="0"/>
              <a:t>Siamo</a:t>
            </a:r>
            <a:r>
              <a:rPr lang="fr-FR" dirty="0" smtClean="0"/>
              <a:t> </a:t>
            </a:r>
            <a:r>
              <a:rPr lang="fr-FR" dirty="0" err="1" smtClean="0"/>
              <a:t>all’inizio</a:t>
            </a:r>
            <a:r>
              <a:rPr lang="fr-FR" dirty="0" smtClean="0"/>
              <a:t>  </a:t>
            </a:r>
            <a:r>
              <a:rPr lang="fr-FR" dirty="0" err="1" smtClean="0"/>
              <a:t>all’equilibrio</a:t>
            </a:r>
            <a:r>
              <a:rPr lang="fr-FR" dirty="0" smtClean="0"/>
              <a:t> E</a:t>
            </a:r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D0152-4BBF-461D-BD62-2DF9B514CD51}" type="slidenum">
              <a:rPr lang="fr-FR" smtClean="0"/>
              <a:t>46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723151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fr-FR" dirty="0"/>
              <a:t>In </a:t>
            </a:r>
            <a:r>
              <a:rPr lang="fr-FR" dirty="0" err="1"/>
              <a:t>seguito</a:t>
            </a:r>
            <a:r>
              <a:rPr lang="fr-FR" dirty="0"/>
              <a:t> </a:t>
            </a:r>
            <a:r>
              <a:rPr lang="fr-FR" dirty="0" err="1"/>
              <a:t>all’aumento</a:t>
            </a:r>
            <a:r>
              <a:rPr lang="fr-FR" dirty="0"/>
              <a:t> di G, la IS si </a:t>
            </a:r>
            <a:r>
              <a:rPr lang="fr-FR" dirty="0" err="1"/>
              <a:t>sposta</a:t>
            </a:r>
            <a:r>
              <a:rPr lang="fr-FR" dirty="0"/>
              <a:t> a IS’ e il </a:t>
            </a:r>
            <a:r>
              <a:rPr lang="fr-FR" dirty="0" err="1"/>
              <a:t>nuovo</a:t>
            </a:r>
            <a:r>
              <a:rPr lang="fr-FR" dirty="0"/>
              <a:t> </a:t>
            </a:r>
            <a:r>
              <a:rPr lang="fr-FR" dirty="0" err="1"/>
              <a:t>equilibrio</a:t>
            </a:r>
            <a:r>
              <a:rPr lang="fr-FR" dirty="0"/>
              <a:t> </a:t>
            </a:r>
            <a:r>
              <a:rPr lang="fr-FR" dirty="0" err="1"/>
              <a:t>sul</a:t>
            </a:r>
            <a:r>
              <a:rPr lang="fr-FR" dirty="0"/>
              <a:t> </a:t>
            </a:r>
            <a:r>
              <a:rPr lang="fr-FR" dirty="0" err="1"/>
              <a:t>mercato</a:t>
            </a:r>
            <a:r>
              <a:rPr lang="fr-FR" dirty="0"/>
              <a:t> dei </a:t>
            </a:r>
            <a:r>
              <a:rPr lang="fr-FR" dirty="0" err="1"/>
              <a:t>beni</a:t>
            </a:r>
            <a:r>
              <a:rPr lang="fr-FR" dirty="0"/>
              <a:t> e </a:t>
            </a:r>
            <a:r>
              <a:rPr lang="fr-FR" dirty="0" err="1"/>
              <a:t>della</a:t>
            </a:r>
            <a:r>
              <a:rPr lang="fr-FR" dirty="0"/>
              <a:t> </a:t>
            </a:r>
            <a:r>
              <a:rPr lang="fr-FR" dirty="0" err="1"/>
              <a:t>moneta</a:t>
            </a:r>
            <a:r>
              <a:rPr lang="fr-FR" dirty="0"/>
              <a:t> è il </a:t>
            </a:r>
            <a:r>
              <a:rPr lang="fr-FR" dirty="0" err="1"/>
              <a:t>punto</a:t>
            </a:r>
            <a:r>
              <a:rPr lang="fr-FR" dirty="0"/>
              <a:t> Z</a:t>
            </a:r>
          </a:p>
          <a:p>
            <a:pPr algn="just"/>
            <a:r>
              <a:rPr lang="fr-FR" dirty="0"/>
              <a:t>Ma in </a:t>
            </a:r>
            <a:r>
              <a:rPr lang="fr-FR" dirty="0" err="1"/>
              <a:t>corrispondenza</a:t>
            </a:r>
            <a:r>
              <a:rPr lang="fr-FR" dirty="0"/>
              <a:t> di Z vi è un </a:t>
            </a:r>
            <a:r>
              <a:rPr lang="fr-FR" dirty="0" err="1"/>
              <a:t>disavanzo</a:t>
            </a:r>
            <a:r>
              <a:rPr lang="fr-FR" dirty="0"/>
              <a:t> </a:t>
            </a:r>
            <a:r>
              <a:rPr lang="fr-FR" dirty="0" err="1"/>
              <a:t>della</a:t>
            </a:r>
            <a:r>
              <a:rPr lang="fr-FR" dirty="0"/>
              <a:t> BP</a:t>
            </a:r>
          </a:p>
          <a:p>
            <a:pPr algn="just"/>
            <a:r>
              <a:rPr lang="fr-FR" dirty="0" err="1"/>
              <a:t>Allora</a:t>
            </a:r>
            <a:r>
              <a:rPr lang="fr-FR" dirty="0"/>
              <a:t> </a:t>
            </a:r>
            <a:r>
              <a:rPr lang="fr-FR" dirty="0" smtClean="0"/>
              <a:t>il </a:t>
            </a:r>
            <a:r>
              <a:rPr lang="fr-FR" dirty="0" err="1" smtClean="0"/>
              <a:t>tasso</a:t>
            </a:r>
            <a:r>
              <a:rPr lang="fr-FR" dirty="0" smtClean="0"/>
              <a:t> di </a:t>
            </a:r>
            <a:r>
              <a:rPr lang="fr-FR" dirty="0" err="1" smtClean="0"/>
              <a:t>cambio</a:t>
            </a:r>
            <a:r>
              <a:rPr lang="fr-FR" dirty="0" smtClean="0"/>
              <a:t> </a:t>
            </a:r>
            <a:r>
              <a:rPr lang="fr-FR" dirty="0" err="1" smtClean="0"/>
              <a:t>aumenta</a:t>
            </a:r>
            <a:r>
              <a:rPr lang="fr-FR" dirty="0" smtClean="0"/>
              <a:t> (</a:t>
            </a:r>
            <a:r>
              <a:rPr lang="fr-FR" dirty="0" err="1" smtClean="0"/>
              <a:t>deprezzamento</a:t>
            </a:r>
            <a:r>
              <a:rPr lang="fr-FR" dirty="0" smtClean="0"/>
              <a:t> </a:t>
            </a:r>
            <a:r>
              <a:rPr lang="fr-FR" dirty="0" err="1" smtClean="0"/>
              <a:t>della</a:t>
            </a:r>
            <a:r>
              <a:rPr lang="fr-FR" dirty="0" smtClean="0"/>
              <a:t> </a:t>
            </a:r>
            <a:r>
              <a:rPr lang="fr-FR" dirty="0" err="1" smtClean="0"/>
              <a:t>valuta</a:t>
            </a:r>
            <a:r>
              <a:rPr lang="fr-FR" dirty="0" smtClean="0"/>
              <a:t> </a:t>
            </a:r>
            <a:r>
              <a:rPr lang="fr-FR" dirty="0" err="1" smtClean="0"/>
              <a:t>nazionale</a:t>
            </a:r>
            <a:r>
              <a:rPr lang="fr-FR" dirty="0" smtClean="0"/>
              <a:t>). </a:t>
            </a:r>
            <a:r>
              <a:rPr lang="fr-FR" dirty="0" err="1" smtClean="0"/>
              <a:t>Quindi</a:t>
            </a:r>
            <a:r>
              <a:rPr lang="fr-FR" dirty="0" smtClean="0"/>
              <a:t> BP si muove in </a:t>
            </a:r>
            <a:r>
              <a:rPr lang="fr-FR" dirty="0" err="1" smtClean="0"/>
              <a:t>basso</a:t>
            </a:r>
            <a:r>
              <a:rPr lang="fr-FR" dirty="0" smtClean="0"/>
              <a:t> in BP’ e IS a </a:t>
            </a:r>
            <a:r>
              <a:rPr lang="fr-FR" dirty="0" err="1" smtClean="0"/>
              <a:t>destra</a:t>
            </a:r>
            <a:r>
              <a:rPr lang="fr-FR" dirty="0" smtClean="0"/>
              <a:t> a IS’’. La </a:t>
            </a:r>
            <a:r>
              <a:rPr lang="fr-FR" dirty="0" err="1" smtClean="0"/>
              <a:t>curva</a:t>
            </a:r>
            <a:r>
              <a:rPr lang="fr-FR" dirty="0" smtClean="0"/>
              <a:t> LM </a:t>
            </a:r>
            <a:r>
              <a:rPr lang="fr-FR" dirty="0" err="1" smtClean="0"/>
              <a:t>invece</a:t>
            </a:r>
            <a:r>
              <a:rPr lang="fr-FR" dirty="0" smtClean="0"/>
              <a:t> non si muove</a:t>
            </a:r>
            <a:endParaRPr lang="fr-FR" dirty="0"/>
          </a:p>
          <a:p>
            <a:pPr algn="just"/>
            <a:r>
              <a:rPr lang="fr-FR" dirty="0"/>
              <a:t>Il </a:t>
            </a:r>
            <a:r>
              <a:rPr lang="fr-FR" dirty="0" err="1"/>
              <a:t>nuovo</a:t>
            </a:r>
            <a:r>
              <a:rPr lang="fr-FR" dirty="0"/>
              <a:t> </a:t>
            </a:r>
            <a:r>
              <a:rPr lang="fr-FR" dirty="0" err="1"/>
              <a:t>equilibrio</a:t>
            </a:r>
            <a:r>
              <a:rPr lang="fr-FR" dirty="0"/>
              <a:t> </a:t>
            </a:r>
            <a:r>
              <a:rPr lang="fr-FR" dirty="0" err="1"/>
              <a:t>sarà</a:t>
            </a:r>
            <a:r>
              <a:rPr lang="fr-FR" dirty="0"/>
              <a:t> il </a:t>
            </a:r>
            <a:r>
              <a:rPr lang="fr-FR" dirty="0" err="1"/>
              <a:t>punto</a:t>
            </a:r>
            <a:r>
              <a:rPr lang="fr-FR" dirty="0"/>
              <a:t> E’</a:t>
            </a:r>
          </a:p>
          <a:p>
            <a:pPr algn="just"/>
            <a:r>
              <a:rPr lang="fr-FR" dirty="0" smtClean="0"/>
              <a:t>L’</a:t>
            </a:r>
            <a:r>
              <a:rPr lang="fr-FR" dirty="0" err="1" smtClean="0"/>
              <a:t>effetto</a:t>
            </a:r>
            <a:r>
              <a:rPr lang="fr-FR" dirty="0" smtClean="0"/>
              <a:t> </a:t>
            </a:r>
            <a:r>
              <a:rPr lang="fr-FR" dirty="0" err="1" smtClean="0"/>
              <a:t>sul</a:t>
            </a:r>
            <a:r>
              <a:rPr lang="fr-FR" dirty="0" smtClean="0"/>
              <a:t> </a:t>
            </a:r>
            <a:r>
              <a:rPr lang="fr-FR" dirty="0" err="1" smtClean="0"/>
              <a:t>reddito</a:t>
            </a:r>
            <a:r>
              <a:rPr lang="fr-FR" dirty="0" smtClean="0"/>
              <a:t> è </a:t>
            </a:r>
            <a:r>
              <a:rPr lang="fr-FR" dirty="0" err="1" smtClean="0"/>
              <a:t>potenziato</a:t>
            </a:r>
            <a:r>
              <a:rPr lang="fr-FR" dirty="0" smtClean="0"/>
              <a:t>. Non solo la </a:t>
            </a:r>
            <a:r>
              <a:rPr lang="fr-FR" dirty="0" err="1" smtClean="0"/>
              <a:t>spesa</a:t>
            </a:r>
            <a:r>
              <a:rPr lang="fr-FR" dirty="0" smtClean="0"/>
              <a:t> </a:t>
            </a:r>
            <a:r>
              <a:rPr lang="fr-FR" dirty="0" err="1" smtClean="0"/>
              <a:t>pubblica</a:t>
            </a:r>
            <a:r>
              <a:rPr lang="fr-FR" dirty="0" smtClean="0"/>
              <a:t> </a:t>
            </a:r>
            <a:r>
              <a:rPr lang="fr-FR" dirty="0" err="1" smtClean="0"/>
              <a:t>aumenta</a:t>
            </a:r>
            <a:r>
              <a:rPr lang="fr-FR" dirty="0" smtClean="0"/>
              <a:t> il </a:t>
            </a:r>
            <a:r>
              <a:rPr lang="fr-FR" dirty="0" err="1" smtClean="0"/>
              <a:t>reddito</a:t>
            </a:r>
            <a:r>
              <a:rPr lang="fr-FR" dirty="0" smtClean="0"/>
              <a:t>, ma pure si assiste ad un forte  </a:t>
            </a:r>
            <a:r>
              <a:rPr lang="fr-FR" dirty="0" err="1" smtClean="0"/>
              <a:t>deprezzamento</a:t>
            </a:r>
            <a:r>
              <a:rPr lang="fr-FR" dirty="0" smtClean="0"/>
              <a:t> </a:t>
            </a:r>
            <a:r>
              <a:rPr lang="fr-FR" dirty="0" err="1" smtClean="0"/>
              <a:t>che</a:t>
            </a:r>
            <a:r>
              <a:rPr lang="fr-FR" dirty="0" smtClean="0"/>
              <a:t> </a:t>
            </a:r>
            <a:r>
              <a:rPr lang="fr-FR" dirty="0" err="1" smtClean="0"/>
              <a:t>accresce</a:t>
            </a:r>
            <a:r>
              <a:rPr lang="fr-FR" dirty="0" smtClean="0"/>
              <a:t> il </a:t>
            </a:r>
            <a:r>
              <a:rPr lang="fr-FR" dirty="0" err="1" smtClean="0"/>
              <a:t>reddito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D0152-4BBF-461D-BD62-2DF9B514CD51}" type="slidenum">
              <a:rPr lang="fr-FR" smtClean="0"/>
              <a:t>47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821976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FR" smtClean="0"/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FR" smtClean="0"/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dirty="0" smtClean="0"/>
          </a:p>
          <a:p>
            <a:endParaRPr lang="fr-FR" dirty="0"/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385192" y="147325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endParaRPr lang="fr-FR" dirty="0"/>
          </a:p>
        </p:txBody>
      </p:sp>
      <p:cxnSp>
        <p:nvCxnSpPr>
          <p:cNvPr id="8" name="Connecteur droit avec flèche 7"/>
          <p:cNvCxnSpPr/>
          <p:nvPr/>
        </p:nvCxnSpPr>
        <p:spPr>
          <a:xfrm flipV="1">
            <a:off x="1331640" y="5373216"/>
            <a:ext cx="6624736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 flipV="1">
            <a:off x="1331640" y="1844824"/>
            <a:ext cx="0" cy="35643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 flipV="1">
            <a:off x="1912077" y="1988841"/>
            <a:ext cx="5046497" cy="18743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7884368" y="5445224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Y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1043608" y="1988840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i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6300192" y="1473259"/>
            <a:ext cx="1103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BP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6444208" y="2173506"/>
            <a:ext cx="1564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LM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 flipH="1">
            <a:off x="6876254" y="4653136"/>
            <a:ext cx="527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IS’’</a:t>
            </a:r>
            <a:endParaRPr lang="fr-FR" dirty="0"/>
          </a:p>
        </p:txBody>
      </p:sp>
      <p:sp>
        <p:nvSpPr>
          <p:cNvPr id="16" name="ZoneTexte 15"/>
          <p:cNvSpPr txBox="1"/>
          <p:nvPr/>
        </p:nvSpPr>
        <p:spPr>
          <a:xfrm>
            <a:off x="4202382" y="2708920"/>
            <a:ext cx="1766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</a:t>
            </a:r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1043608" y="3037602"/>
            <a:ext cx="352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i*</a:t>
            </a:r>
            <a:endParaRPr lang="fr-FR" dirty="0"/>
          </a:p>
        </p:txBody>
      </p:sp>
      <p:cxnSp>
        <p:nvCxnSpPr>
          <p:cNvPr id="18" name="Connecteur droit 17"/>
          <p:cNvCxnSpPr/>
          <p:nvPr/>
        </p:nvCxnSpPr>
        <p:spPr>
          <a:xfrm>
            <a:off x="1691680" y="362702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>
            <a:off x="6448581" y="170080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>
            <a:off x="4355976" y="30376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>
            <a:off x="4355240" y="2954270"/>
            <a:ext cx="0" cy="5894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>
            <a:off x="4355976" y="3933056"/>
            <a:ext cx="0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>
            <a:off x="4355976" y="4869160"/>
            <a:ext cx="0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>
            <a:off x="4139952" y="2837257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>
            <a:off x="4180329" y="2837257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>
            <a:off x="4102085" y="2837257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/>
          <p:nvPr/>
        </p:nvCxnSpPr>
        <p:spPr>
          <a:xfrm flipH="1">
            <a:off x="2699792" y="2999989"/>
            <a:ext cx="1008112" cy="181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/>
          <p:nvPr/>
        </p:nvCxnSpPr>
        <p:spPr>
          <a:xfrm flipH="1">
            <a:off x="1691680" y="2999989"/>
            <a:ext cx="5400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/>
          <p:nvPr/>
        </p:nvCxnSpPr>
        <p:spPr>
          <a:xfrm>
            <a:off x="4102085" y="1700808"/>
            <a:ext cx="3062203" cy="31683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/>
        </p:nvCxnSpPr>
        <p:spPr>
          <a:xfrm flipV="1">
            <a:off x="2123728" y="1772816"/>
            <a:ext cx="4438802" cy="28803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ZoneTexte 30"/>
          <p:cNvSpPr txBox="1"/>
          <p:nvPr/>
        </p:nvSpPr>
        <p:spPr>
          <a:xfrm>
            <a:off x="6518424" y="1700808"/>
            <a:ext cx="971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BP’</a:t>
            </a:r>
            <a:endParaRPr lang="fr-FR" dirty="0"/>
          </a:p>
        </p:txBody>
      </p:sp>
      <p:sp>
        <p:nvSpPr>
          <p:cNvPr id="32" name="ZoneTexte 31"/>
          <p:cNvSpPr txBox="1"/>
          <p:nvPr/>
        </p:nvSpPr>
        <p:spPr>
          <a:xfrm>
            <a:off x="4180329" y="5629890"/>
            <a:ext cx="587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Y*</a:t>
            </a:r>
            <a:endParaRPr lang="fr-FR" dirty="0"/>
          </a:p>
        </p:txBody>
      </p:sp>
      <p:sp>
        <p:nvSpPr>
          <p:cNvPr id="33" name="ZoneTexte 32"/>
          <p:cNvSpPr txBox="1"/>
          <p:nvPr/>
        </p:nvSpPr>
        <p:spPr>
          <a:xfrm>
            <a:off x="5076056" y="2542838"/>
            <a:ext cx="570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E’</a:t>
            </a:r>
            <a:endParaRPr lang="fr-FR" dirty="0"/>
          </a:p>
        </p:txBody>
      </p:sp>
      <p:cxnSp>
        <p:nvCxnSpPr>
          <p:cNvPr id="34" name="Connecteur droit 33"/>
          <p:cNvCxnSpPr/>
          <p:nvPr/>
        </p:nvCxnSpPr>
        <p:spPr>
          <a:xfrm flipH="1" flipV="1">
            <a:off x="3491880" y="2070140"/>
            <a:ext cx="2808312" cy="3051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ZoneTexte 34"/>
          <p:cNvSpPr txBox="1"/>
          <p:nvPr/>
        </p:nvSpPr>
        <p:spPr>
          <a:xfrm>
            <a:off x="6300192" y="4869160"/>
            <a:ext cx="348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IS</a:t>
            </a:r>
            <a:endParaRPr lang="fr-FR" dirty="0"/>
          </a:p>
        </p:txBody>
      </p:sp>
      <p:cxnSp>
        <p:nvCxnSpPr>
          <p:cNvPr id="36" name="Connecteur droit 35"/>
          <p:cNvCxnSpPr/>
          <p:nvPr/>
        </p:nvCxnSpPr>
        <p:spPr>
          <a:xfrm flipH="1">
            <a:off x="1932844" y="1700808"/>
            <a:ext cx="4338482" cy="28803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ZoneTexte 36"/>
          <p:cNvSpPr txBox="1"/>
          <p:nvPr/>
        </p:nvSpPr>
        <p:spPr>
          <a:xfrm>
            <a:off x="5361360" y="5629890"/>
            <a:ext cx="1087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Y**</a:t>
            </a:r>
            <a:endParaRPr lang="fr-FR" dirty="0"/>
          </a:p>
        </p:txBody>
      </p:sp>
      <p:sp>
        <p:nvSpPr>
          <p:cNvPr id="38" name="ZoneTexte 37"/>
          <p:cNvSpPr txBox="1"/>
          <p:nvPr/>
        </p:nvSpPr>
        <p:spPr>
          <a:xfrm>
            <a:off x="899592" y="254283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i**</a:t>
            </a:r>
            <a:endParaRPr lang="fr-FR" dirty="0"/>
          </a:p>
        </p:txBody>
      </p:sp>
      <p:cxnSp>
        <p:nvCxnSpPr>
          <p:cNvPr id="40" name="Connecteur droit 39"/>
          <p:cNvCxnSpPr/>
          <p:nvPr/>
        </p:nvCxnSpPr>
        <p:spPr>
          <a:xfrm flipH="1" flipV="1">
            <a:off x="3923928" y="1842591"/>
            <a:ext cx="2928216" cy="31798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ZoneTexte 40"/>
          <p:cNvSpPr txBox="1"/>
          <p:nvPr/>
        </p:nvSpPr>
        <p:spPr>
          <a:xfrm>
            <a:off x="6648364" y="4869160"/>
            <a:ext cx="404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IS’</a:t>
            </a:r>
            <a:endParaRPr lang="fr-FR" dirty="0"/>
          </a:p>
        </p:txBody>
      </p:sp>
      <p:sp>
        <p:nvSpPr>
          <p:cNvPr id="42" name="ZoneTexte 41"/>
          <p:cNvSpPr txBox="1"/>
          <p:nvPr/>
        </p:nvSpPr>
        <p:spPr>
          <a:xfrm>
            <a:off x="4644008" y="2727504"/>
            <a:ext cx="54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Z</a:t>
            </a:r>
            <a:endParaRPr lang="fr-FR" dirty="0"/>
          </a:p>
        </p:txBody>
      </p:sp>
      <p:sp>
        <p:nvSpPr>
          <p:cNvPr id="39" name="Espace réservé du numéro de diapositive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D0152-4BBF-461D-BD62-2DF9B514CD51}" type="slidenum">
              <a:rPr lang="fr-FR" smtClean="0"/>
              <a:t>48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517131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fr-FR" dirty="0" err="1"/>
              <a:t>Supponiamo</a:t>
            </a:r>
            <a:r>
              <a:rPr lang="fr-FR" dirty="0"/>
              <a:t> </a:t>
            </a:r>
            <a:r>
              <a:rPr lang="fr-FR" dirty="0" err="1" smtClean="0"/>
              <a:t>ora</a:t>
            </a:r>
            <a:r>
              <a:rPr lang="fr-FR" dirty="0" smtClean="0"/>
              <a:t> </a:t>
            </a:r>
            <a:r>
              <a:rPr lang="fr-FR" dirty="0" err="1" smtClean="0"/>
              <a:t>che</a:t>
            </a:r>
            <a:r>
              <a:rPr lang="fr-FR" dirty="0" smtClean="0"/>
              <a:t> </a:t>
            </a:r>
            <a:r>
              <a:rPr lang="fr-FR" dirty="0"/>
              <a:t>la </a:t>
            </a:r>
            <a:r>
              <a:rPr lang="fr-FR" dirty="0" err="1"/>
              <a:t>pendenza</a:t>
            </a:r>
            <a:r>
              <a:rPr lang="fr-FR" dirty="0"/>
              <a:t> di BP </a:t>
            </a:r>
            <a:r>
              <a:rPr lang="fr-FR" dirty="0" err="1"/>
              <a:t>sia</a:t>
            </a:r>
            <a:r>
              <a:rPr lang="fr-FR" dirty="0"/>
              <a:t> </a:t>
            </a:r>
            <a:r>
              <a:rPr lang="fr-FR" dirty="0" err="1" smtClean="0"/>
              <a:t>inferiore</a:t>
            </a:r>
            <a:r>
              <a:rPr lang="fr-FR" dirty="0" smtClean="0"/>
              <a:t> </a:t>
            </a:r>
            <a:r>
              <a:rPr lang="fr-FR" dirty="0"/>
              <a:t>a </a:t>
            </a:r>
            <a:r>
              <a:rPr lang="fr-FR" dirty="0" err="1"/>
              <a:t>quella</a:t>
            </a:r>
            <a:r>
              <a:rPr lang="fr-FR" dirty="0"/>
              <a:t> di LM (</a:t>
            </a:r>
            <a:r>
              <a:rPr lang="fr-FR" dirty="0" err="1"/>
              <a:t>capitali</a:t>
            </a:r>
            <a:r>
              <a:rPr lang="fr-FR" dirty="0"/>
              <a:t> </a:t>
            </a:r>
            <a:r>
              <a:rPr lang="fr-FR" dirty="0" err="1" smtClean="0"/>
              <a:t>mobili</a:t>
            </a:r>
            <a:r>
              <a:rPr lang="fr-FR" dirty="0"/>
              <a:t>, </a:t>
            </a:r>
            <a:r>
              <a:rPr lang="fr-FR" dirty="0" err="1"/>
              <a:t>ossia</a:t>
            </a:r>
            <a:r>
              <a:rPr lang="fr-FR" dirty="0"/>
              <a:t> </a:t>
            </a:r>
            <a:r>
              <a:rPr lang="fr-FR" dirty="0" smtClean="0"/>
              <a:t>basta un piccolo </a:t>
            </a:r>
            <a:r>
              <a:rPr lang="fr-FR" dirty="0" err="1" smtClean="0"/>
              <a:t>incremento</a:t>
            </a:r>
            <a:r>
              <a:rPr lang="fr-FR" dirty="0" smtClean="0"/>
              <a:t> </a:t>
            </a:r>
            <a:r>
              <a:rPr lang="fr-FR" dirty="0" err="1" smtClean="0"/>
              <a:t>del</a:t>
            </a:r>
            <a:r>
              <a:rPr lang="fr-FR" dirty="0" smtClean="0"/>
              <a:t> </a:t>
            </a:r>
            <a:r>
              <a:rPr lang="fr-FR" dirty="0" err="1"/>
              <a:t>tasso</a:t>
            </a:r>
            <a:r>
              <a:rPr lang="fr-FR" dirty="0"/>
              <a:t> d’</a:t>
            </a:r>
            <a:r>
              <a:rPr lang="fr-FR" dirty="0" err="1"/>
              <a:t>interesse</a:t>
            </a:r>
            <a:r>
              <a:rPr lang="fr-FR" dirty="0"/>
              <a:t> per </a:t>
            </a:r>
            <a:r>
              <a:rPr lang="fr-FR" dirty="0" err="1"/>
              <a:t>compensare</a:t>
            </a:r>
            <a:r>
              <a:rPr lang="fr-FR" dirty="0"/>
              <a:t> un </a:t>
            </a:r>
            <a:r>
              <a:rPr lang="fr-FR" dirty="0" err="1"/>
              <a:t>disavanzo</a:t>
            </a:r>
            <a:r>
              <a:rPr lang="fr-FR" dirty="0" smtClean="0"/>
              <a:t>)</a:t>
            </a:r>
          </a:p>
          <a:p>
            <a:pPr algn="just"/>
            <a:r>
              <a:rPr lang="fr-FR" dirty="0" smtClean="0"/>
              <a:t>In </a:t>
            </a:r>
            <a:r>
              <a:rPr lang="fr-FR" dirty="0" err="1" smtClean="0"/>
              <a:t>seguito</a:t>
            </a:r>
            <a:r>
              <a:rPr lang="fr-FR" dirty="0" smtClean="0"/>
              <a:t> </a:t>
            </a:r>
            <a:r>
              <a:rPr lang="fr-FR" dirty="0" err="1" smtClean="0"/>
              <a:t>all’incremento</a:t>
            </a:r>
            <a:r>
              <a:rPr lang="fr-FR" dirty="0" smtClean="0"/>
              <a:t> di G (o </a:t>
            </a:r>
            <a:r>
              <a:rPr lang="fr-FR" dirty="0" err="1" smtClean="0"/>
              <a:t>diminuzione</a:t>
            </a:r>
            <a:r>
              <a:rPr lang="fr-FR" dirty="0" smtClean="0"/>
              <a:t> di T) la </a:t>
            </a:r>
            <a:r>
              <a:rPr lang="fr-FR" dirty="0" err="1" smtClean="0"/>
              <a:t>curva</a:t>
            </a:r>
            <a:r>
              <a:rPr lang="fr-FR" dirty="0" smtClean="0"/>
              <a:t> IS si </a:t>
            </a:r>
            <a:r>
              <a:rPr lang="fr-FR" dirty="0" err="1" smtClean="0"/>
              <a:t>sposta</a:t>
            </a:r>
            <a:r>
              <a:rPr lang="fr-FR" dirty="0" smtClean="0"/>
              <a:t> in IS’ il </a:t>
            </a:r>
            <a:r>
              <a:rPr lang="fr-FR" dirty="0" err="1" smtClean="0"/>
              <a:t>nuovo</a:t>
            </a:r>
            <a:r>
              <a:rPr lang="fr-FR" dirty="0" smtClean="0"/>
              <a:t> </a:t>
            </a:r>
            <a:r>
              <a:rPr lang="fr-FR" dirty="0" err="1" smtClean="0"/>
              <a:t>equilibrio</a:t>
            </a:r>
            <a:r>
              <a:rPr lang="fr-FR" dirty="0" smtClean="0"/>
              <a:t> </a:t>
            </a:r>
            <a:r>
              <a:rPr lang="fr-FR" dirty="0" err="1" smtClean="0"/>
              <a:t>sul</a:t>
            </a:r>
            <a:r>
              <a:rPr lang="fr-FR" dirty="0" smtClean="0"/>
              <a:t> </a:t>
            </a:r>
            <a:r>
              <a:rPr lang="fr-FR" dirty="0" err="1" smtClean="0"/>
              <a:t>mercato</a:t>
            </a:r>
            <a:r>
              <a:rPr lang="fr-FR" dirty="0" smtClean="0"/>
              <a:t> delle merci e </a:t>
            </a:r>
            <a:r>
              <a:rPr lang="fr-FR" dirty="0" err="1" smtClean="0"/>
              <a:t>della</a:t>
            </a:r>
            <a:r>
              <a:rPr lang="fr-FR" dirty="0" smtClean="0"/>
              <a:t> </a:t>
            </a:r>
            <a:r>
              <a:rPr lang="fr-FR" dirty="0" err="1" smtClean="0"/>
              <a:t>moneta</a:t>
            </a:r>
            <a:r>
              <a:rPr lang="fr-FR" dirty="0" smtClean="0"/>
              <a:t> è Z</a:t>
            </a:r>
          </a:p>
          <a:p>
            <a:pPr algn="just"/>
            <a:r>
              <a:rPr lang="fr-FR" dirty="0" smtClean="0"/>
              <a:t>Ma in </a:t>
            </a:r>
            <a:r>
              <a:rPr lang="fr-FR" dirty="0" err="1" smtClean="0"/>
              <a:t>corrispondenza</a:t>
            </a:r>
            <a:r>
              <a:rPr lang="fr-FR" dirty="0" smtClean="0"/>
              <a:t> di Z l’</a:t>
            </a:r>
            <a:r>
              <a:rPr lang="fr-FR" dirty="0" err="1" smtClean="0"/>
              <a:t>aumento</a:t>
            </a:r>
            <a:r>
              <a:rPr lang="fr-FR" dirty="0" smtClean="0"/>
              <a:t> </a:t>
            </a:r>
            <a:r>
              <a:rPr lang="fr-FR" dirty="0" err="1" smtClean="0"/>
              <a:t>del</a:t>
            </a:r>
            <a:r>
              <a:rPr lang="fr-FR" dirty="0" smtClean="0"/>
              <a:t> </a:t>
            </a:r>
            <a:r>
              <a:rPr lang="fr-FR" dirty="0" err="1" smtClean="0"/>
              <a:t>tasso</a:t>
            </a:r>
            <a:r>
              <a:rPr lang="fr-FR" dirty="0" smtClean="0"/>
              <a:t> d’</a:t>
            </a:r>
            <a:r>
              <a:rPr lang="fr-FR" dirty="0" err="1" smtClean="0"/>
              <a:t>interesse</a:t>
            </a:r>
            <a:r>
              <a:rPr lang="fr-FR" dirty="0" smtClean="0"/>
              <a:t> </a:t>
            </a:r>
            <a:r>
              <a:rPr lang="fr-FR" dirty="0" err="1" smtClean="0"/>
              <a:t>crea</a:t>
            </a:r>
            <a:r>
              <a:rPr lang="fr-FR" dirty="0" smtClean="0"/>
              <a:t> un </a:t>
            </a:r>
            <a:r>
              <a:rPr lang="fr-FR" dirty="0" err="1" smtClean="0"/>
              <a:t>avanzo</a:t>
            </a:r>
            <a:r>
              <a:rPr lang="fr-FR" dirty="0" smtClean="0"/>
              <a:t> </a:t>
            </a:r>
            <a:r>
              <a:rPr lang="fr-FR" dirty="0" err="1" smtClean="0"/>
              <a:t>della</a:t>
            </a:r>
            <a:r>
              <a:rPr lang="fr-FR" dirty="0" smtClean="0"/>
              <a:t> </a:t>
            </a:r>
            <a:r>
              <a:rPr lang="fr-FR" dirty="0" err="1" smtClean="0"/>
              <a:t>bilancia</a:t>
            </a:r>
            <a:r>
              <a:rPr lang="fr-FR" dirty="0" smtClean="0"/>
              <a:t> dei </a:t>
            </a:r>
            <a:r>
              <a:rPr lang="fr-FR" dirty="0" err="1" smtClean="0"/>
              <a:t>pagamenti</a:t>
            </a:r>
            <a:endParaRPr lang="fr-FR" dirty="0" smtClean="0"/>
          </a:p>
          <a:p>
            <a:pPr algn="just"/>
            <a:r>
              <a:rPr lang="fr-FR" dirty="0" err="1" smtClean="0"/>
              <a:t>Allora</a:t>
            </a:r>
            <a:r>
              <a:rPr lang="fr-FR" dirty="0" smtClean="0"/>
              <a:t> R </a:t>
            </a:r>
            <a:r>
              <a:rPr lang="fr-FR" dirty="0" err="1" smtClean="0"/>
              <a:t>aumenta</a:t>
            </a:r>
            <a:r>
              <a:rPr lang="fr-FR" dirty="0" smtClean="0"/>
              <a:t>. </a:t>
            </a:r>
            <a:r>
              <a:rPr lang="fr-FR" dirty="0" err="1" smtClean="0"/>
              <a:t>Quindi</a:t>
            </a:r>
            <a:r>
              <a:rPr lang="fr-FR" dirty="0" smtClean="0"/>
              <a:t> IS’ si </a:t>
            </a:r>
            <a:r>
              <a:rPr lang="fr-FR" dirty="0" err="1" smtClean="0"/>
              <a:t>sposta</a:t>
            </a:r>
            <a:r>
              <a:rPr lang="fr-FR" dirty="0" smtClean="0"/>
              <a:t>  a </a:t>
            </a:r>
            <a:r>
              <a:rPr lang="fr-FR" dirty="0" err="1" smtClean="0"/>
              <a:t>sinistra</a:t>
            </a:r>
            <a:r>
              <a:rPr lang="fr-FR" dirty="0" smtClean="0"/>
              <a:t> in IS’’ e BP si </a:t>
            </a:r>
            <a:r>
              <a:rPr lang="fr-FR" dirty="0" err="1" smtClean="0"/>
              <a:t>sposta</a:t>
            </a:r>
            <a:r>
              <a:rPr lang="fr-FR" dirty="0" smtClean="0"/>
              <a:t> in alto in BP’</a:t>
            </a:r>
          </a:p>
          <a:p>
            <a:pPr algn="just"/>
            <a:r>
              <a:rPr lang="fr-FR" dirty="0" smtClean="0"/>
              <a:t>Il </a:t>
            </a:r>
            <a:r>
              <a:rPr lang="fr-FR" dirty="0" err="1" smtClean="0"/>
              <a:t>nuovo</a:t>
            </a:r>
            <a:r>
              <a:rPr lang="fr-FR" dirty="0" smtClean="0"/>
              <a:t> </a:t>
            </a:r>
            <a:r>
              <a:rPr lang="fr-FR" dirty="0" err="1" smtClean="0"/>
              <a:t>equilibrio</a:t>
            </a:r>
            <a:r>
              <a:rPr lang="fr-FR" dirty="0" smtClean="0"/>
              <a:t> è E’, con un </a:t>
            </a:r>
            <a:r>
              <a:rPr lang="fr-FR" dirty="0" err="1" smtClean="0"/>
              <a:t>reddito</a:t>
            </a:r>
            <a:r>
              <a:rPr lang="fr-FR" dirty="0" smtClean="0"/>
              <a:t> e un </a:t>
            </a:r>
            <a:r>
              <a:rPr lang="fr-FR" dirty="0" err="1" smtClean="0"/>
              <a:t>tasso</a:t>
            </a:r>
            <a:r>
              <a:rPr lang="fr-FR" dirty="0" smtClean="0"/>
              <a:t> d’</a:t>
            </a:r>
            <a:r>
              <a:rPr lang="fr-FR" dirty="0" err="1" smtClean="0"/>
              <a:t>interesse</a:t>
            </a:r>
            <a:r>
              <a:rPr lang="fr-FR" dirty="0" smtClean="0"/>
              <a:t> più </a:t>
            </a:r>
            <a:r>
              <a:rPr lang="fr-FR" dirty="0" err="1" smtClean="0"/>
              <a:t>elevati</a:t>
            </a:r>
            <a:r>
              <a:rPr lang="fr-FR" dirty="0" smtClean="0"/>
              <a:t>. </a:t>
            </a:r>
            <a:r>
              <a:rPr lang="fr-FR" dirty="0" err="1" smtClean="0"/>
              <a:t>Quindi</a:t>
            </a:r>
            <a:r>
              <a:rPr lang="fr-FR" dirty="0" smtClean="0"/>
              <a:t> vi è un </a:t>
            </a:r>
            <a:r>
              <a:rPr lang="fr-FR" dirty="0" err="1" smtClean="0"/>
              <a:t>fenomeno</a:t>
            </a:r>
            <a:r>
              <a:rPr lang="fr-FR" dirty="0" smtClean="0"/>
              <a:t> di </a:t>
            </a:r>
            <a:r>
              <a:rPr lang="fr-FR" dirty="0" err="1" smtClean="0"/>
              <a:t>spiazzamento</a:t>
            </a:r>
            <a:r>
              <a:rPr lang="fr-FR" dirty="0" smtClean="0"/>
              <a:t> </a:t>
            </a:r>
            <a:r>
              <a:rPr lang="fr-FR" dirty="0" err="1" smtClean="0"/>
              <a:t>dovuto</a:t>
            </a:r>
            <a:r>
              <a:rPr lang="fr-FR" dirty="0" smtClean="0"/>
              <a:t> </a:t>
            </a:r>
            <a:r>
              <a:rPr lang="fr-FR" dirty="0" err="1" smtClean="0"/>
              <a:t>all’aumento</a:t>
            </a:r>
            <a:r>
              <a:rPr lang="fr-FR" dirty="0" smtClean="0"/>
              <a:t> di i (l’</a:t>
            </a:r>
            <a:r>
              <a:rPr lang="fr-FR" dirty="0" err="1" smtClean="0"/>
              <a:t>investimento</a:t>
            </a:r>
            <a:r>
              <a:rPr lang="fr-FR" dirty="0"/>
              <a:t> </a:t>
            </a:r>
            <a:r>
              <a:rPr lang="fr-FR" dirty="0" smtClean="0"/>
              <a:t>cala) e </a:t>
            </a:r>
            <a:r>
              <a:rPr lang="fr-FR" dirty="0" err="1" smtClean="0"/>
              <a:t>all’apprezzammento</a:t>
            </a:r>
            <a:r>
              <a:rPr lang="fr-FR" dirty="0" smtClean="0"/>
              <a:t> </a:t>
            </a:r>
            <a:r>
              <a:rPr lang="fr-FR" dirty="0" err="1" smtClean="0"/>
              <a:t>della</a:t>
            </a:r>
            <a:r>
              <a:rPr lang="fr-FR" dirty="0"/>
              <a:t> </a:t>
            </a:r>
            <a:r>
              <a:rPr lang="fr-FR" dirty="0" err="1" smtClean="0"/>
              <a:t>valuta</a:t>
            </a:r>
            <a:r>
              <a:rPr lang="fr-FR" dirty="0" smtClean="0"/>
              <a:t> </a:t>
            </a:r>
            <a:r>
              <a:rPr lang="fr-FR" dirty="0" err="1" smtClean="0"/>
              <a:t>nazionale</a:t>
            </a:r>
            <a:r>
              <a:rPr lang="fr-FR" dirty="0" smtClean="0"/>
              <a:t> (le </a:t>
            </a:r>
            <a:r>
              <a:rPr lang="fr-FR" dirty="0" err="1" smtClean="0"/>
              <a:t>esportazioni</a:t>
            </a:r>
            <a:r>
              <a:rPr lang="fr-FR" dirty="0" smtClean="0"/>
              <a:t> </a:t>
            </a:r>
            <a:r>
              <a:rPr lang="fr-FR" dirty="0" err="1" smtClean="0"/>
              <a:t>calano</a:t>
            </a:r>
            <a:r>
              <a:rPr lang="fr-FR" dirty="0" smtClean="0"/>
              <a:t>, le </a:t>
            </a:r>
            <a:r>
              <a:rPr lang="fr-FR" dirty="0" err="1" smtClean="0"/>
              <a:t>importazioni</a:t>
            </a:r>
            <a:r>
              <a:rPr lang="fr-FR" dirty="0" smtClean="0"/>
              <a:t> </a:t>
            </a:r>
            <a:r>
              <a:rPr lang="fr-FR" dirty="0" err="1" smtClean="0"/>
              <a:t>aumentano</a:t>
            </a:r>
            <a:r>
              <a:rPr lang="fr-FR" dirty="0"/>
              <a:t>)</a:t>
            </a:r>
            <a:endParaRPr lang="fr-FR" dirty="0" smtClean="0"/>
          </a:p>
          <a:p>
            <a:pPr algn="just"/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D0152-4BBF-461D-BD62-2DF9B514CD51}" type="slidenum">
              <a:rPr lang="fr-FR" smtClean="0"/>
              <a:t>49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61100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fr-FR" dirty="0" smtClean="0"/>
              <a:t>La </a:t>
            </a:r>
            <a:r>
              <a:rPr lang="fr-FR" b="1" dirty="0" err="1" smtClean="0"/>
              <a:t>politica</a:t>
            </a:r>
            <a:r>
              <a:rPr lang="fr-FR" b="1" dirty="0" smtClean="0"/>
              <a:t> </a:t>
            </a:r>
            <a:r>
              <a:rPr lang="fr-FR" b="1" dirty="0" err="1" smtClean="0"/>
              <a:t>monetaria</a:t>
            </a:r>
            <a:r>
              <a:rPr lang="fr-FR" dirty="0" smtClean="0"/>
              <a:t> consiste </a:t>
            </a:r>
            <a:r>
              <a:rPr lang="fr-FR" dirty="0" err="1" smtClean="0"/>
              <a:t>nella</a:t>
            </a:r>
            <a:r>
              <a:rPr lang="fr-FR" dirty="0" smtClean="0"/>
              <a:t> </a:t>
            </a:r>
            <a:r>
              <a:rPr lang="fr-FR" dirty="0" err="1" smtClean="0"/>
              <a:t>fissazione</a:t>
            </a:r>
            <a:r>
              <a:rPr lang="fr-FR" dirty="0" smtClean="0"/>
              <a:t> </a:t>
            </a:r>
            <a:r>
              <a:rPr lang="fr-FR" dirty="0" err="1" smtClean="0"/>
              <a:t>dell’offerta</a:t>
            </a:r>
            <a:r>
              <a:rPr lang="fr-FR" dirty="0" smtClean="0"/>
              <a:t> di </a:t>
            </a:r>
            <a:r>
              <a:rPr lang="fr-FR" dirty="0" err="1" smtClean="0"/>
              <a:t>moneta</a:t>
            </a:r>
            <a:r>
              <a:rPr lang="fr-FR" dirty="0" smtClean="0"/>
              <a:t> </a:t>
            </a:r>
            <a:r>
              <a:rPr lang="fr-FR" dirty="0" err="1" smtClean="0"/>
              <a:t>che</a:t>
            </a:r>
            <a:r>
              <a:rPr lang="fr-FR" dirty="0" smtClean="0"/>
              <a:t> influenza  i </a:t>
            </a:r>
            <a:r>
              <a:rPr lang="fr-FR" dirty="0" err="1" smtClean="0"/>
              <a:t>tassi</a:t>
            </a:r>
            <a:r>
              <a:rPr lang="fr-FR" dirty="0" smtClean="0"/>
              <a:t> d’</a:t>
            </a:r>
            <a:r>
              <a:rPr lang="fr-FR" dirty="0" err="1" smtClean="0"/>
              <a:t>interesse</a:t>
            </a:r>
            <a:r>
              <a:rPr lang="fr-FR" dirty="0" smtClean="0"/>
              <a:t> </a:t>
            </a:r>
            <a:r>
              <a:rPr lang="fr-FR" dirty="0" err="1" smtClean="0"/>
              <a:t>interni</a:t>
            </a:r>
            <a:endParaRPr lang="fr-FR" dirty="0" smtClean="0"/>
          </a:p>
          <a:p>
            <a:pPr algn="just"/>
            <a:r>
              <a:rPr lang="fr-FR" b="1" dirty="0" err="1" smtClean="0"/>
              <a:t>Politica</a:t>
            </a:r>
            <a:r>
              <a:rPr lang="fr-FR" b="1" dirty="0" smtClean="0"/>
              <a:t> </a:t>
            </a:r>
            <a:r>
              <a:rPr lang="fr-FR" b="1" dirty="0" err="1" smtClean="0"/>
              <a:t>monetaria</a:t>
            </a:r>
            <a:r>
              <a:rPr lang="fr-FR" b="1" dirty="0" smtClean="0"/>
              <a:t> </a:t>
            </a:r>
            <a:r>
              <a:rPr lang="fr-FR" b="1" dirty="0" err="1" smtClean="0"/>
              <a:t>espansiva</a:t>
            </a:r>
            <a:r>
              <a:rPr lang="fr-FR" dirty="0" smtClean="0"/>
              <a:t>: l’</a:t>
            </a:r>
            <a:r>
              <a:rPr lang="fr-FR" dirty="0" err="1" smtClean="0"/>
              <a:t>offerta</a:t>
            </a:r>
            <a:r>
              <a:rPr lang="fr-FR" dirty="0" smtClean="0"/>
              <a:t> di </a:t>
            </a:r>
            <a:r>
              <a:rPr lang="fr-FR" dirty="0" err="1" smtClean="0"/>
              <a:t>moneta</a:t>
            </a:r>
            <a:r>
              <a:rPr lang="fr-FR" dirty="0" smtClean="0"/>
              <a:t> </a:t>
            </a:r>
            <a:r>
              <a:rPr lang="fr-FR" dirty="0" err="1" smtClean="0"/>
              <a:t>aumenta</a:t>
            </a:r>
            <a:r>
              <a:rPr lang="fr-FR" dirty="0" smtClean="0"/>
              <a:t> e i </a:t>
            </a:r>
            <a:r>
              <a:rPr lang="fr-FR" dirty="0" err="1" smtClean="0"/>
              <a:t>tassi</a:t>
            </a:r>
            <a:r>
              <a:rPr lang="fr-FR" dirty="0" smtClean="0"/>
              <a:t> d’</a:t>
            </a:r>
            <a:r>
              <a:rPr lang="fr-FR" dirty="0" err="1" smtClean="0"/>
              <a:t>interesse</a:t>
            </a:r>
            <a:r>
              <a:rPr lang="fr-FR" dirty="0" smtClean="0"/>
              <a:t> </a:t>
            </a:r>
            <a:r>
              <a:rPr lang="fr-FR" dirty="0" err="1" smtClean="0"/>
              <a:t>dimunuiscono</a:t>
            </a:r>
            <a:r>
              <a:rPr lang="fr-FR" dirty="0" smtClean="0"/>
              <a:t>. L’</a:t>
            </a:r>
            <a:r>
              <a:rPr lang="fr-FR" dirty="0" err="1" smtClean="0"/>
              <a:t>investimento</a:t>
            </a:r>
            <a:r>
              <a:rPr lang="fr-FR" dirty="0" smtClean="0"/>
              <a:t>, il </a:t>
            </a:r>
            <a:r>
              <a:rPr lang="fr-FR" dirty="0" err="1" smtClean="0"/>
              <a:t>reddito</a:t>
            </a:r>
            <a:r>
              <a:rPr lang="fr-FR" dirty="0" smtClean="0"/>
              <a:t> e le </a:t>
            </a:r>
            <a:r>
              <a:rPr lang="fr-FR" dirty="0" err="1" smtClean="0"/>
              <a:t>importazioni</a:t>
            </a:r>
            <a:r>
              <a:rPr lang="fr-FR" dirty="0" smtClean="0"/>
              <a:t> </a:t>
            </a:r>
            <a:r>
              <a:rPr lang="fr-FR" dirty="0" err="1" smtClean="0"/>
              <a:t>aumentano</a:t>
            </a:r>
            <a:endParaRPr lang="fr-FR" dirty="0" smtClean="0"/>
          </a:p>
          <a:p>
            <a:pPr algn="just"/>
            <a:r>
              <a:rPr lang="fr-FR" b="1" dirty="0" err="1" smtClean="0"/>
              <a:t>Politica</a:t>
            </a:r>
            <a:r>
              <a:rPr lang="fr-FR" b="1" dirty="0" smtClean="0"/>
              <a:t>  </a:t>
            </a:r>
            <a:r>
              <a:rPr lang="fr-FR" b="1" dirty="0" err="1" smtClean="0"/>
              <a:t>monetaria</a:t>
            </a:r>
            <a:r>
              <a:rPr lang="fr-FR" b="1" dirty="0" smtClean="0"/>
              <a:t> </a:t>
            </a:r>
            <a:r>
              <a:rPr lang="fr-FR" b="1" dirty="0" err="1" smtClean="0"/>
              <a:t>restrittiva</a:t>
            </a:r>
            <a:r>
              <a:rPr lang="fr-FR" dirty="0" smtClean="0"/>
              <a:t>: l’</a:t>
            </a:r>
            <a:r>
              <a:rPr lang="fr-FR" dirty="0" err="1" smtClean="0"/>
              <a:t>offerta</a:t>
            </a:r>
            <a:r>
              <a:rPr lang="fr-FR" dirty="0" smtClean="0"/>
              <a:t> di </a:t>
            </a:r>
            <a:r>
              <a:rPr lang="fr-FR" dirty="0" err="1" smtClean="0"/>
              <a:t>moneta</a:t>
            </a:r>
            <a:r>
              <a:rPr lang="fr-FR" dirty="0" smtClean="0"/>
              <a:t> </a:t>
            </a:r>
            <a:r>
              <a:rPr lang="fr-FR" dirty="0" err="1" smtClean="0"/>
              <a:t>diminuisce</a:t>
            </a:r>
            <a:r>
              <a:rPr lang="fr-FR" dirty="0" smtClean="0"/>
              <a:t> e i </a:t>
            </a:r>
            <a:r>
              <a:rPr lang="fr-FR" dirty="0" err="1" smtClean="0"/>
              <a:t>tassi</a:t>
            </a:r>
            <a:r>
              <a:rPr lang="fr-FR" dirty="0" smtClean="0"/>
              <a:t> d’</a:t>
            </a:r>
            <a:r>
              <a:rPr lang="fr-FR" dirty="0" err="1" smtClean="0"/>
              <a:t>interesse</a:t>
            </a:r>
            <a:r>
              <a:rPr lang="fr-FR" dirty="0" smtClean="0"/>
              <a:t> </a:t>
            </a:r>
            <a:r>
              <a:rPr lang="fr-FR" dirty="0" err="1" smtClean="0"/>
              <a:t>aumentano</a:t>
            </a:r>
            <a:r>
              <a:rPr lang="fr-FR" dirty="0" smtClean="0"/>
              <a:t>. L’</a:t>
            </a:r>
            <a:r>
              <a:rPr lang="fr-FR" dirty="0" err="1" smtClean="0"/>
              <a:t>investimento</a:t>
            </a:r>
            <a:r>
              <a:rPr lang="fr-FR" dirty="0" smtClean="0"/>
              <a:t>, il </a:t>
            </a:r>
            <a:r>
              <a:rPr lang="fr-FR" dirty="0" err="1" smtClean="0"/>
              <a:t>reddito</a:t>
            </a:r>
            <a:r>
              <a:rPr lang="fr-FR" dirty="0" smtClean="0"/>
              <a:t> e le </a:t>
            </a:r>
            <a:r>
              <a:rPr lang="fr-FR" dirty="0" err="1" smtClean="0"/>
              <a:t>importazioni</a:t>
            </a:r>
            <a:r>
              <a:rPr lang="fr-FR" dirty="0" smtClean="0"/>
              <a:t> </a:t>
            </a:r>
            <a:r>
              <a:rPr lang="fr-FR" dirty="0" err="1" smtClean="0"/>
              <a:t>diminuiscono</a:t>
            </a:r>
            <a:endParaRPr lang="fr-FR" dirty="0" smtClean="0"/>
          </a:p>
          <a:p>
            <a:pPr algn="just"/>
            <a:r>
              <a:rPr lang="fr-FR" dirty="0" err="1" smtClean="0"/>
              <a:t>Ovviamente</a:t>
            </a:r>
            <a:r>
              <a:rPr lang="fr-FR" dirty="0" smtClean="0"/>
              <a:t> la </a:t>
            </a:r>
            <a:r>
              <a:rPr lang="fr-FR" dirty="0" err="1" smtClean="0"/>
              <a:t>Banca</a:t>
            </a:r>
            <a:r>
              <a:rPr lang="fr-FR" dirty="0" smtClean="0"/>
              <a:t> Centrale </a:t>
            </a:r>
            <a:r>
              <a:rPr lang="fr-FR" dirty="0" err="1" smtClean="0"/>
              <a:t>controlla</a:t>
            </a:r>
            <a:r>
              <a:rPr lang="fr-FR" dirty="0" smtClean="0"/>
              <a:t> l’</a:t>
            </a:r>
            <a:r>
              <a:rPr lang="fr-FR" dirty="0" err="1" smtClean="0"/>
              <a:t>offerta</a:t>
            </a:r>
            <a:r>
              <a:rPr lang="fr-FR" dirty="0" smtClean="0"/>
              <a:t> di </a:t>
            </a:r>
            <a:r>
              <a:rPr lang="fr-FR" dirty="0" err="1" smtClean="0"/>
              <a:t>moneta</a:t>
            </a:r>
            <a:r>
              <a:rPr lang="fr-FR" dirty="0" smtClean="0"/>
              <a:t>, e </a:t>
            </a:r>
            <a:r>
              <a:rPr lang="fr-FR" dirty="0" err="1" smtClean="0"/>
              <a:t>quindi</a:t>
            </a:r>
            <a:r>
              <a:rPr lang="fr-FR" dirty="0" smtClean="0"/>
              <a:t> </a:t>
            </a:r>
            <a:r>
              <a:rPr lang="fr-FR" dirty="0" err="1" smtClean="0"/>
              <a:t>puó</a:t>
            </a:r>
            <a:r>
              <a:rPr lang="fr-FR" dirty="0" smtClean="0"/>
              <a:t> </a:t>
            </a:r>
            <a:r>
              <a:rPr lang="fr-FR" dirty="0" err="1" smtClean="0"/>
              <a:t>condurre</a:t>
            </a:r>
            <a:r>
              <a:rPr lang="fr-FR" dirty="0" smtClean="0"/>
              <a:t> la </a:t>
            </a:r>
            <a:r>
              <a:rPr lang="fr-FR" dirty="0" err="1" smtClean="0"/>
              <a:t>politica</a:t>
            </a:r>
            <a:r>
              <a:rPr lang="fr-FR" dirty="0" smtClean="0"/>
              <a:t> </a:t>
            </a:r>
            <a:r>
              <a:rPr lang="fr-FR" dirty="0" err="1" smtClean="0"/>
              <a:t>monetaria</a:t>
            </a:r>
            <a:r>
              <a:rPr lang="fr-FR" dirty="0" smtClean="0"/>
              <a:t>, solo in </a:t>
            </a:r>
            <a:r>
              <a:rPr lang="fr-FR" dirty="0" err="1" smtClean="0"/>
              <a:t>regime</a:t>
            </a:r>
            <a:r>
              <a:rPr lang="fr-FR" dirty="0" smtClean="0"/>
              <a:t> di </a:t>
            </a:r>
            <a:r>
              <a:rPr lang="fr-FR" dirty="0" err="1" smtClean="0"/>
              <a:t>tassi</a:t>
            </a:r>
            <a:r>
              <a:rPr lang="fr-FR" dirty="0" smtClean="0"/>
              <a:t> di </a:t>
            </a:r>
            <a:r>
              <a:rPr lang="fr-FR" dirty="0" err="1" smtClean="0"/>
              <a:t>cambio</a:t>
            </a:r>
            <a:r>
              <a:rPr lang="fr-FR" dirty="0" smtClean="0"/>
              <a:t> </a:t>
            </a:r>
            <a:r>
              <a:rPr lang="fr-FR" dirty="0" err="1" smtClean="0"/>
              <a:t>flessibili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D0152-4BBF-461D-BD62-2DF9B514CD51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201063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mtClean="0"/>
          </a:p>
          <a:p>
            <a:endParaRPr lang="fr-FR" dirty="0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529208" y="159016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FR" smtClean="0"/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dirty="0" smtClean="0"/>
          </a:p>
          <a:p>
            <a:endParaRPr lang="fr-FR" dirty="0"/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385192" y="147325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endParaRPr lang="fr-FR" dirty="0"/>
          </a:p>
        </p:txBody>
      </p:sp>
      <p:cxnSp>
        <p:nvCxnSpPr>
          <p:cNvPr id="8" name="Connecteur droit avec flèche 7"/>
          <p:cNvCxnSpPr/>
          <p:nvPr/>
        </p:nvCxnSpPr>
        <p:spPr>
          <a:xfrm flipV="1">
            <a:off x="1331640" y="5373216"/>
            <a:ext cx="6624736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 flipV="1">
            <a:off x="1331640" y="1844824"/>
            <a:ext cx="0" cy="35643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>
            <a:off x="3131840" y="1700808"/>
            <a:ext cx="3312368" cy="34563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7884368" y="5445224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Y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1043608" y="1988840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i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6660231" y="1473259"/>
            <a:ext cx="648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LM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6444208" y="486916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IS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4180329" y="5461287"/>
            <a:ext cx="1441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Y*</a:t>
            </a:r>
            <a:endParaRPr lang="fr-FR" dirty="0"/>
          </a:p>
        </p:txBody>
      </p:sp>
      <p:sp>
        <p:nvSpPr>
          <p:cNvPr id="16" name="ZoneTexte 15"/>
          <p:cNvSpPr txBox="1"/>
          <p:nvPr/>
        </p:nvSpPr>
        <p:spPr>
          <a:xfrm>
            <a:off x="899592" y="2708920"/>
            <a:ext cx="496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i*</a:t>
            </a:r>
            <a:endParaRPr lang="fr-FR" dirty="0"/>
          </a:p>
        </p:txBody>
      </p:sp>
      <p:cxnSp>
        <p:nvCxnSpPr>
          <p:cNvPr id="17" name="Connecteur droit 16"/>
          <p:cNvCxnSpPr/>
          <p:nvPr/>
        </p:nvCxnSpPr>
        <p:spPr>
          <a:xfrm>
            <a:off x="1691680" y="362702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>
            <a:off x="6448581" y="170080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 flipV="1">
            <a:off x="1937887" y="1545759"/>
            <a:ext cx="4964826" cy="24796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>
            <a:off x="4355976" y="30376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>
            <a:off x="4254591" y="3055745"/>
            <a:ext cx="0" cy="5894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>
            <a:off x="4254591" y="3933056"/>
            <a:ext cx="0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>
            <a:off x="4254591" y="4869160"/>
            <a:ext cx="0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>
            <a:off x="4139952" y="2837257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>
            <a:off x="4180329" y="2837257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>
            <a:off x="4102085" y="2837257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/>
          <p:nvPr/>
        </p:nvCxnSpPr>
        <p:spPr>
          <a:xfrm>
            <a:off x="4932040" y="1700808"/>
            <a:ext cx="2855882" cy="30243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ZoneTexte 29"/>
          <p:cNvSpPr txBox="1"/>
          <p:nvPr/>
        </p:nvSpPr>
        <p:spPr>
          <a:xfrm>
            <a:off x="4355976" y="2708920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E</a:t>
            </a:r>
            <a:endParaRPr lang="fr-FR" dirty="0"/>
          </a:p>
        </p:txBody>
      </p:sp>
      <p:sp>
        <p:nvSpPr>
          <p:cNvPr id="31" name="ZoneTexte 30"/>
          <p:cNvSpPr txBox="1"/>
          <p:nvPr/>
        </p:nvSpPr>
        <p:spPr>
          <a:xfrm>
            <a:off x="5364088" y="2027257"/>
            <a:ext cx="718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Z</a:t>
            </a:r>
          </a:p>
        </p:txBody>
      </p:sp>
      <p:sp>
        <p:nvSpPr>
          <p:cNvPr id="32" name="ZoneTexte 31"/>
          <p:cNvSpPr txBox="1"/>
          <p:nvPr/>
        </p:nvSpPr>
        <p:spPr>
          <a:xfrm>
            <a:off x="7884368" y="4365104"/>
            <a:ext cx="404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IS’</a:t>
            </a:r>
            <a:endParaRPr lang="fr-FR" dirty="0"/>
          </a:p>
        </p:txBody>
      </p:sp>
      <p:cxnSp>
        <p:nvCxnSpPr>
          <p:cNvPr id="34" name="Connecteur droit 33"/>
          <p:cNvCxnSpPr/>
          <p:nvPr/>
        </p:nvCxnSpPr>
        <p:spPr>
          <a:xfrm flipV="1">
            <a:off x="1691680" y="2358172"/>
            <a:ext cx="6264696" cy="8548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ZoneTexte 34"/>
          <p:cNvSpPr txBox="1"/>
          <p:nvPr/>
        </p:nvSpPr>
        <p:spPr>
          <a:xfrm>
            <a:off x="8086507" y="2358172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BP</a:t>
            </a:r>
            <a:endParaRPr lang="fr-FR" dirty="0"/>
          </a:p>
        </p:txBody>
      </p:sp>
      <p:sp>
        <p:nvSpPr>
          <p:cNvPr id="37" name="ZoneTexte 36"/>
          <p:cNvSpPr txBox="1"/>
          <p:nvPr/>
        </p:nvSpPr>
        <p:spPr>
          <a:xfrm>
            <a:off x="7543696" y="1759248"/>
            <a:ext cx="681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BP’</a:t>
            </a:r>
            <a:endParaRPr lang="fr-FR" dirty="0"/>
          </a:p>
        </p:txBody>
      </p:sp>
      <p:cxnSp>
        <p:nvCxnSpPr>
          <p:cNvPr id="39" name="Connecteur droit 38"/>
          <p:cNvCxnSpPr/>
          <p:nvPr/>
        </p:nvCxnSpPr>
        <p:spPr>
          <a:xfrm flipH="1" flipV="1">
            <a:off x="4420300" y="1700808"/>
            <a:ext cx="2888004" cy="31683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42"/>
          <p:cNvCxnSpPr/>
          <p:nvPr/>
        </p:nvCxnSpPr>
        <p:spPr>
          <a:xfrm flipV="1">
            <a:off x="1961710" y="2027257"/>
            <a:ext cx="5922658" cy="810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ZoneTexte 43"/>
          <p:cNvSpPr txBox="1"/>
          <p:nvPr/>
        </p:nvSpPr>
        <p:spPr>
          <a:xfrm>
            <a:off x="6984267" y="4725144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IS’’</a:t>
            </a:r>
            <a:endParaRPr lang="fr-FR" dirty="0"/>
          </a:p>
        </p:txBody>
      </p:sp>
      <p:sp>
        <p:nvSpPr>
          <p:cNvPr id="45" name="ZoneTexte 44"/>
          <p:cNvSpPr txBox="1"/>
          <p:nvPr/>
        </p:nvSpPr>
        <p:spPr>
          <a:xfrm>
            <a:off x="4932040" y="2128580"/>
            <a:ext cx="49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E’</a:t>
            </a:r>
            <a:endParaRPr lang="fr-FR" dirty="0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D0152-4BBF-461D-BD62-2DF9B514CD51}" type="slidenum">
              <a:rPr lang="fr-FR" smtClean="0"/>
              <a:t>50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415735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fr-FR" b="1" dirty="0" err="1"/>
              <a:t>Effetti</a:t>
            </a:r>
            <a:r>
              <a:rPr lang="fr-FR" b="1" dirty="0"/>
              <a:t> di </a:t>
            </a:r>
            <a:r>
              <a:rPr lang="fr-FR" b="1" dirty="0" err="1"/>
              <a:t>una</a:t>
            </a:r>
            <a:r>
              <a:rPr lang="fr-FR" b="1" dirty="0"/>
              <a:t> </a:t>
            </a:r>
            <a:r>
              <a:rPr lang="fr-FR" b="1" dirty="0" err="1"/>
              <a:t>politica</a:t>
            </a:r>
            <a:r>
              <a:rPr lang="fr-FR" b="1" dirty="0"/>
              <a:t> </a:t>
            </a:r>
            <a:r>
              <a:rPr lang="fr-FR" b="1" dirty="0" err="1" smtClean="0"/>
              <a:t>monetaria</a:t>
            </a:r>
            <a:r>
              <a:rPr lang="fr-FR" b="1" dirty="0" smtClean="0"/>
              <a:t> </a:t>
            </a:r>
            <a:r>
              <a:rPr lang="fr-FR" b="1" dirty="0" err="1"/>
              <a:t>espansiva</a:t>
            </a:r>
            <a:endParaRPr lang="fr-FR" b="1" dirty="0"/>
          </a:p>
          <a:p>
            <a:pPr algn="just"/>
            <a:r>
              <a:rPr lang="fr-FR" dirty="0"/>
              <a:t>In </a:t>
            </a:r>
            <a:r>
              <a:rPr lang="fr-FR" dirty="0" err="1"/>
              <a:t>regime</a:t>
            </a:r>
            <a:r>
              <a:rPr lang="fr-FR" dirty="0"/>
              <a:t> di </a:t>
            </a:r>
            <a:r>
              <a:rPr lang="fr-FR" dirty="0" err="1"/>
              <a:t>tassi</a:t>
            </a:r>
            <a:r>
              <a:rPr lang="fr-FR" dirty="0"/>
              <a:t> di </a:t>
            </a:r>
            <a:r>
              <a:rPr lang="fr-FR" dirty="0" err="1"/>
              <a:t>cambio</a:t>
            </a:r>
            <a:r>
              <a:rPr lang="fr-FR" dirty="0"/>
              <a:t> </a:t>
            </a:r>
            <a:r>
              <a:rPr lang="fr-FR" dirty="0" err="1"/>
              <a:t>flessibili</a:t>
            </a:r>
            <a:r>
              <a:rPr lang="fr-FR" dirty="0"/>
              <a:t> la </a:t>
            </a:r>
            <a:r>
              <a:rPr lang="fr-FR" dirty="0" err="1"/>
              <a:t>Banca</a:t>
            </a:r>
            <a:r>
              <a:rPr lang="fr-FR" dirty="0"/>
              <a:t> Centrale </a:t>
            </a:r>
            <a:r>
              <a:rPr lang="fr-FR" dirty="0" err="1"/>
              <a:t>controlla</a:t>
            </a:r>
            <a:r>
              <a:rPr lang="fr-FR" dirty="0"/>
              <a:t> l’</a:t>
            </a:r>
            <a:r>
              <a:rPr lang="fr-FR" dirty="0" err="1"/>
              <a:t>offerta</a:t>
            </a:r>
            <a:r>
              <a:rPr lang="fr-FR" dirty="0"/>
              <a:t> di </a:t>
            </a:r>
            <a:r>
              <a:rPr lang="fr-FR" dirty="0" err="1" smtClean="0"/>
              <a:t>moneta</a:t>
            </a:r>
            <a:endParaRPr lang="fr-FR" dirty="0"/>
          </a:p>
          <a:p>
            <a:pPr algn="just"/>
            <a:r>
              <a:rPr lang="fr-FR" dirty="0" err="1"/>
              <a:t>Inoltre</a:t>
            </a:r>
            <a:r>
              <a:rPr lang="fr-FR" dirty="0"/>
              <a:t> il </a:t>
            </a:r>
            <a:r>
              <a:rPr lang="fr-FR" dirty="0" err="1"/>
              <a:t>tasso</a:t>
            </a:r>
            <a:r>
              <a:rPr lang="fr-FR" dirty="0"/>
              <a:t> di </a:t>
            </a:r>
            <a:r>
              <a:rPr lang="fr-FR" dirty="0" err="1"/>
              <a:t>cambio</a:t>
            </a:r>
            <a:r>
              <a:rPr lang="fr-FR" dirty="0"/>
              <a:t> </a:t>
            </a:r>
            <a:r>
              <a:rPr lang="fr-FR" dirty="0" err="1"/>
              <a:t>puó</a:t>
            </a:r>
            <a:r>
              <a:rPr lang="fr-FR" dirty="0"/>
              <a:t> </a:t>
            </a:r>
            <a:r>
              <a:rPr lang="fr-FR" dirty="0" err="1"/>
              <a:t>variare</a:t>
            </a:r>
            <a:r>
              <a:rPr lang="fr-FR" dirty="0"/>
              <a:t>. </a:t>
            </a:r>
            <a:r>
              <a:rPr lang="fr-FR" dirty="0" err="1"/>
              <a:t>Inoltre</a:t>
            </a:r>
            <a:r>
              <a:rPr lang="fr-FR" dirty="0"/>
              <a:t> vi è </a:t>
            </a:r>
            <a:r>
              <a:rPr lang="fr-FR" dirty="0" err="1"/>
              <a:t>spazio</a:t>
            </a:r>
            <a:r>
              <a:rPr lang="fr-FR" dirty="0"/>
              <a:t> per la </a:t>
            </a:r>
            <a:r>
              <a:rPr lang="fr-FR" dirty="0" err="1"/>
              <a:t>politica</a:t>
            </a:r>
            <a:r>
              <a:rPr lang="fr-FR" dirty="0"/>
              <a:t> </a:t>
            </a:r>
            <a:r>
              <a:rPr lang="fr-FR" dirty="0" err="1" smtClean="0"/>
              <a:t>monetaria</a:t>
            </a:r>
            <a:r>
              <a:rPr lang="fr-FR" dirty="0" smtClean="0"/>
              <a:t>, </a:t>
            </a:r>
            <a:r>
              <a:rPr lang="fr-FR" dirty="0" err="1"/>
              <a:t>ossia</a:t>
            </a:r>
            <a:r>
              <a:rPr lang="fr-FR" dirty="0"/>
              <a:t> </a:t>
            </a:r>
            <a:r>
              <a:rPr lang="fr-FR" dirty="0" smtClean="0"/>
              <a:t>M</a:t>
            </a:r>
            <a:endParaRPr lang="fr-FR" dirty="0"/>
          </a:p>
          <a:p>
            <a:pPr algn="just"/>
            <a:r>
              <a:rPr lang="fr-FR" dirty="0" err="1"/>
              <a:t>Supponiamo</a:t>
            </a:r>
            <a:r>
              <a:rPr lang="fr-FR" dirty="0"/>
              <a:t> </a:t>
            </a:r>
            <a:r>
              <a:rPr lang="fr-FR" dirty="0" err="1"/>
              <a:t>che</a:t>
            </a:r>
            <a:r>
              <a:rPr lang="fr-FR" dirty="0"/>
              <a:t> </a:t>
            </a:r>
            <a:r>
              <a:rPr lang="fr-FR" dirty="0" smtClean="0"/>
              <a:t>M </a:t>
            </a:r>
            <a:r>
              <a:rPr lang="fr-FR" dirty="0" err="1"/>
              <a:t>aumenti</a:t>
            </a:r>
            <a:r>
              <a:rPr lang="fr-FR" dirty="0"/>
              <a:t> </a:t>
            </a:r>
            <a:endParaRPr lang="fr-FR" dirty="0" smtClean="0"/>
          </a:p>
          <a:p>
            <a:pPr algn="just"/>
            <a:r>
              <a:rPr lang="fr-FR" dirty="0" err="1" smtClean="0"/>
              <a:t>Supponiamo</a:t>
            </a:r>
            <a:r>
              <a:rPr lang="fr-FR" dirty="0" smtClean="0"/>
              <a:t> </a:t>
            </a:r>
            <a:r>
              <a:rPr lang="fr-FR" dirty="0"/>
              <a:t>per il </a:t>
            </a:r>
            <a:r>
              <a:rPr lang="fr-FR" dirty="0" err="1"/>
              <a:t>momento</a:t>
            </a:r>
            <a:r>
              <a:rPr lang="fr-FR" dirty="0"/>
              <a:t> </a:t>
            </a:r>
            <a:r>
              <a:rPr lang="fr-FR" dirty="0" err="1"/>
              <a:t>che</a:t>
            </a:r>
            <a:r>
              <a:rPr lang="fr-FR" dirty="0"/>
              <a:t> la </a:t>
            </a:r>
            <a:r>
              <a:rPr lang="fr-FR" dirty="0" err="1"/>
              <a:t>pendenza</a:t>
            </a:r>
            <a:r>
              <a:rPr lang="fr-FR" dirty="0"/>
              <a:t> di BP </a:t>
            </a:r>
            <a:r>
              <a:rPr lang="fr-FR" dirty="0" err="1"/>
              <a:t>sia</a:t>
            </a:r>
            <a:r>
              <a:rPr lang="fr-FR" dirty="0"/>
              <a:t> </a:t>
            </a:r>
            <a:r>
              <a:rPr lang="fr-FR" dirty="0" err="1"/>
              <a:t>superiore</a:t>
            </a:r>
            <a:r>
              <a:rPr lang="fr-FR" dirty="0"/>
              <a:t> a </a:t>
            </a:r>
            <a:r>
              <a:rPr lang="fr-FR" dirty="0" err="1"/>
              <a:t>quella</a:t>
            </a:r>
            <a:r>
              <a:rPr lang="fr-FR" dirty="0"/>
              <a:t> di LM (</a:t>
            </a:r>
            <a:r>
              <a:rPr lang="fr-FR" dirty="0" err="1"/>
              <a:t>capitali</a:t>
            </a:r>
            <a:r>
              <a:rPr lang="fr-FR" dirty="0"/>
              <a:t> poco </a:t>
            </a:r>
            <a:r>
              <a:rPr lang="fr-FR" dirty="0" err="1"/>
              <a:t>mobili</a:t>
            </a:r>
            <a:r>
              <a:rPr lang="fr-FR" dirty="0"/>
              <a:t>, </a:t>
            </a:r>
            <a:r>
              <a:rPr lang="fr-FR" dirty="0" err="1"/>
              <a:t>ossia</a:t>
            </a:r>
            <a:r>
              <a:rPr lang="fr-FR" dirty="0"/>
              <a:t> ci </a:t>
            </a:r>
            <a:r>
              <a:rPr lang="fr-FR" dirty="0" err="1"/>
              <a:t>vuole</a:t>
            </a:r>
            <a:r>
              <a:rPr lang="fr-FR" dirty="0"/>
              <a:t> un </a:t>
            </a:r>
            <a:r>
              <a:rPr lang="fr-FR" dirty="0" err="1"/>
              <a:t>incremento</a:t>
            </a:r>
            <a:r>
              <a:rPr lang="fr-FR" dirty="0"/>
              <a:t> importante </a:t>
            </a:r>
            <a:r>
              <a:rPr lang="fr-FR" dirty="0" err="1"/>
              <a:t>del</a:t>
            </a:r>
            <a:r>
              <a:rPr lang="fr-FR" dirty="0"/>
              <a:t> </a:t>
            </a:r>
            <a:r>
              <a:rPr lang="fr-FR" dirty="0" err="1"/>
              <a:t>tasso</a:t>
            </a:r>
            <a:r>
              <a:rPr lang="fr-FR" dirty="0"/>
              <a:t> d’</a:t>
            </a:r>
            <a:r>
              <a:rPr lang="fr-FR" dirty="0" err="1"/>
              <a:t>interesse</a:t>
            </a:r>
            <a:r>
              <a:rPr lang="fr-FR" dirty="0"/>
              <a:t> per </a:t>
            </a:r>
            <a:r>
              <a:rPr lang="fr-FR" dirty="0" err="1"/>
              <a:t>compensare</a:t>
            </a:r>
            <a:r>
              <a:rPr lang="fr-FR" dirty="0"/>
              <a:t> un </a:t>
            </a:r>
            <a:r>
              <a:rPr lang="fr-FR" dirty="0" err="1"/>
              <a:t>disavanzo</a:t>
            </a:r>
            <a:r>
              <a:rPr lang="fr-FR" dirty="0"/>
              <a:t>)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D0152-4BBF-461D-BD62-2DF9B514CD51}" type="slidenum">
              <a:rPr lang="fr-FR" smtClean="0"/>
              <a:t>51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902348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fr-FR" dirty="0"/>
              <a:t>In </a:t>
            </a:r>
            <a:r>
              <a:rPr lang="fr-FR" dirty="0" err="1"/>
              <a:t>seguito</a:t>
            </a:r>
            <a:r>
              <a:rPr lang="fr-FR" dirty="0"/>
              <a:t> </a:t>
            </a:r>
            <a:r>
              <a:rPr lang="fr-FR" dirty="0" err="1"/>
              <a:t>all’aumento</a:t>
            </a:r>
            <a:r>
              <a:rPr lang="fr-FR" dirty="0"/>
              <a:t> di </a:t>
            </a:r>
            <a:r>
              <a:rPr lang="fr-FR" dirty="0" smtClean="0"/>
              <a:t>M, </a:t>
            </a:r>
            <a:r>
              <a:rPr lang="fr-FR" dirty="0"/>
              <a:t>la </a:t>
            </a:r>
            <a:r>
              <a:rPr lang="fr-FR" dirty="0" smtClean="0"/>
              <a:t>LM </a:t>
            </a:r>
            <a:r>
              <a:rPr lang="fr-FR" dirty="0"/>
              <a:t>si </a:t>
            </a:r>
            <a:r>
              <a:rPr lang="fr-FR" dirty="0" err="1"/>
              <a:t>sposta</a:t>
            </a:r>
            <a:r>
              <a:rPr lang="fr-FR" dirty="0"/>
              <a:t> </a:t>
            </a:r>
            <a:r>
              <a:rPr lang="fr-FR" dirty="0" smtClean="0"/>
              <a:t>in </a:t>
            </a:r>
            <a:r>
              <a:rPr lang="fr-FR" dirty="0" err="1" smtClean="0"/>
              <a:t>basso</a:t>
            </a:r>
            <a:r>
              <a:rPr lang="fr-FR" dirty="0" smtClean="0"/>
              <a:t> a LM’ </a:t>
            </a:r>
            <a:r>
              <a:rPr lang="fr-FR" dirty="0"/>
              <a:t>e il </a:t>
            </a:r>
            <a:r>
              <a:rPr lang="fr-FR" dirty="0" err="1"/>
              <a:t>nuovo</a:t>
            </a:r>
            <a:r>
              <a:rPr lang="fr-FR" dirty="0"/>
              <a:t> </a:t>
            </a:r>
            <a:r>
              <a:rPr lang="fr-FR" dirty="0" err="1"/>
              <a:t>equilibrio</a:t>
            </a:r>
            <a:r>
              <a:rPr lang="fr-FR" dirty="0"/>
              <a:t> </a:t>
            </a:r>
            <a:r>
              <a:rPr lang="fr-FR" dirty="0" err="1"/>
              <a:t>sul</a:t>
            </a:r>
            <a:r>
              <a:rPr lang="fr-FR" dirty="0"/>
              <a:t> </a:t>
            </a:r>
            <a:r>
              <a:rPr lang="fr-FR" dirty="0" err="1"/>
              <a:t>mercato</a:t>
            </a:r>
            <a:r>
              <a:rPr lang="fr-FR" dirty="0"/>
              <a:t> dei </a:t>
            </a:r>
            <a:r>
              <a:rPr lang="fr-FR" dirty="0" err="1"/>
              <a:t>beni</a:t>
            </a:r>
            <a:r>
              <a:rPr lang="fr-FR" dirty="0"/>
              <a:t> e </a:t>
            </a:r>
            <a:r>
              <a:rPr lang="fr-FR" dirty="0" err="1"/>
              <a:t>della</a:t>
            </a:r>
            <a:r>
              <a:rPr lang="fr-FR" dirty="0"/>
              <a:t> </a:t>
            </a:r>
            <a:r>
              <a:rPr lang="fr-FR" dirty="0" err="1"/>
              <a:t>moneta</a:t>
            </a:r>
            <a:r>
              <a:rPr lang="fr-FR" dirty="0"/>
              <a:t> è il </a:t>
            </a:r>
            <a:r>
              <a:rPr lang="fr-FR" dirty="0" err="1"/>
              <a:t>punto</a:t>
            </a:r>
            <a:r>
              <a:rPr lang="fr-FR" dirty="0"/>
              <a:t> Z</a:t>
            </a:r>
          </a:p>
          <a:p>
            <a:pPr algn="just"/>
            <a:r>
              <a:rPr lang="fr-FR" dirty="0"/>
              <a:t>Ma in </a:t>
            </a:r>
            <a:r>
              <a:rPr lang="fr-FR" dirty="0" err="1"/>
              <a:t>corrispondenza</a:t>
            </a:r>
            <a:r>
              <a:rPr lang="fr-FR" dirty="0"/>
              <a:t> di Z vi è un </a:t>
            </a:r>
            <a:r>
              <a:rPr lang="fr-FR" dirty="0" err="1"/>
              <a:t>disavanzo</a:t>
            </a:r>
            <a:r>
              <a:rPr lang="fr-FR" dirty="0"/>
              <a:t> </a:t>
            </a:r>
            <a:r>
              <a:rPr lang="fr-FR" dirty="0" err="1"/>
              <a:t>della</a:t>
            </a:r>
            <a:r>
              <a:rPr lang="fr-FR" dirty="0"/>
              <a:t> BP</a:t>
            </a:r>
          </a:p>
          <a:p>
            <a:pPr algn="just"/>
            <a:r>
              <a:rPr lang="fr-FR" dirty="0" err="1"/>
              <a:t>Allora</a:t>
            </a:r>
            <a:r>
              <a:rPr lang="fr-FR" dirty="0"/>
              <a:t> il </a:t>
            </a:r>
            <a:r>
              <a:rPr lang="fr-FR" dirty="0" err="1"/>
              <a:t>tasso</a:t>
            </a:r>
            <a:r>
              <a:rPr lang="fr-FR" dirty="0"/>
              <a:t> di </a:t>
            </a:r>
            <a:r>
              <a:rPr lang="fr-FR" dirty="0" err="1"/>
              <a:t>cambio</a:t>
            </a:r>
            <a:r>
              <a:rPr lang="fr-FR" dirty="0"/>
              <a:t> </a:t>
            </a:r>
            <a:r>
              <a:rPr lang="fr-FR" dirty="0" err="1"/>
              <a:t>aumenta</a:t>
            </a:r>
            <a:r>
              <a:rPr lang="fr-FR" dirty="0"/>
              <a:t> (</a:t>
            </a:r>
            <a:r>
              <a:rPr lang="fr-FR" dirty="0" err="1"/>
              <a:t>deprezzamento</a:t>
            </a:r>
            <a:r>
              <a:rPr lang="fr-FR" dirty="0"/>
              <a:t> </a:t>
            </a:r>
            <a:r>
              <a:rPr lang="fr-FR" dirty="0" err="1"/>
              <a:t>della</a:t>
            </a:r>
            <a:r>
              <a:rPr lang="fr-FR" dirty="0"/>
              <a:t> </a:t>
            </a:r>
            <a:r>
              <a:rPr lang="fr-FR" dirty="0" err="1"/>
              <a:t>valuta</a:t>
            </a:r>
            <a:r>
              <a:rPr lang="fr-FR" dirty="0"/>
              <a:t> </a:t>
            </a:r>
            <a:r>
              <a:rPr lang="fr-FR" dirty="0" err="1"/>
              <a:t>nazionale</a:t>
            </a:r>
            <a:r>
              <a:rPr lang="fr-FR" dirty="0"/>
              <a:t>). </a:t>
            </a:r>
            <a:r>
              <a:rPr lang="fr-FR" dirty="0" err="1"/>
              <a:t>Quindi</a:t>
            </a:r>
            <a:r>
              <a:rPr lang="fr-FR" dirty="0"/>
              <a:t> BP si muove in </a:t>
            </a:r>
            <a:r>
              <a:rPr lang="fr-FR" dirty="0" err="1"/>
              <a:t>basso</a:t>
            </a:r>
            <a:r>
              <a:rPr lang="fr-FR" dirty="0"/>
              <a:t> in BP’ e IS a </a:t>
            </a:r>
            <a:r>
              <a:rPr lang="fr-FR" dirty="0" err="1"/>
              <a:t>destra</a:t>
            </a:r>
            <a:r>
              <a:rPr lang="fr-FR" dirty="0"/>
              <a:t> a IS’. </a:t>
            </a:r>
          </a:p>
          <a:p>
            <a:pPr algn="just"/>
            <a:r>
              <a:rPr lang="fr-FR" dirty="0"/>
              <a:t>Il </a:t>
            </a:r>
            <a:r>
              <a:rPr lang="fr-FR" dirty="0" err="1"/>
              <a:t>nuovo</a:t>
            </a:r>
            <a:r>
              <a:rPr lang="fr-FR" dirty="0"/>
              <a:t> </a:t>
            </a:r>
            <a:r>
              <a:rPr lang="fr-FR" dirty="0" err="1"/>
              <a:t>equilibrio</a:t>
            </a:r>
            <a:r>
              <a:rPr lang="fr-FR" dirty="0"/>
              <a:t> </a:t>
            </a:r>
            <a:r>
              <a:rPr lang="fr-FR" dirty="0" err="1"/>
              <a:t>sarà</a:t>
            </a:r>
            <a:r>
              <a:rPr lang="fr-FR" dirty="0"/>
              <a:t> il </a:t>
            </a:r>
            <a:r>
              <a:rPr lang="fr-FR" dirty="0" err="1"/>
              <a:t>punto</a:t>
            </a:r>
            <a:r>
              <a:rPr lang="fr-FR" dirty="0"/>
              <a:t> E’</a:t>
            </a:r>
          </a:p>
          <a:p>
            <a:pPr algn="just"/>
            <a:r>
              <a:rPr lang="fr-FR" dirty="0" smtClean="0"/>
              <a:t>In </a:t>
            </a:r>
            <a:r>
              <a:rPr lang="fr-FR" dirty="0" err="1" smtClean="0"/>
              <a:t>questo</a:t>
            </a:r>
            <a:r>
              <a:rPr lang="fr-FR" dirty="0" smtClean="0"/>
              <a:t> </a:t>
            </a:r>
            <a:r>
              <a:rPr lang="fr-FR" dirty="0" err="1" smtClean="0"/>
              <a:t>caso</a:t>
            </a:r>
            <a:r>
              <a:rPr lang="fr-FR" dirty="0" smtClean="0"/>
              <a:t> il </a:t>
            </a:r>
            <a:r>
              <a:rPr lang="fr-FR" dirty="0" err="1" smtClean="0"/>
              <a:t>deprezzamento</a:t>
            </a:r>
            <a:r>
              <a:rPr lang="fr-FR" dirty="0" smtClean="0"/>
              <a:t> </a:t>
            </a:r>
            <a:r>
              <a:rPr lang="fr-FR" dirty="0" err="1" smtClean="0"/>
              <a:t>potenzia</a:t>
            </a:r>
            <a:r>
              <a:rPr lang="fr-FR" dirty="0" smtClean="0"/>
              <a:t> l’</a:t>
            </a:r>
            <a:r>
              <a:rPr lang="fr-FR" dirty="0" err="1" smtClean="0"/>
              <a:t>effetto</a:t>
            </a:r>
            <a:r>
              <a:rPr lang="fr-FR" dirty="0" smtClean="0"/>
              <a:t> </a:t>
            </a:r>
            <a:r>
              <a:rPr lang="fr-FR" dirty="0" err="1" smtClean="0"/>
              <a:t>positivo</a:t>
            </a:r>
            <a:r>
              <a:rPr lang="fr-FR" dirty="0" smtClean="0"/>
              <a:t> </a:t>
            </a:r>
            <a:r>
              <a:rPr lang="fr-FR" dirty="0" err="1" smtClean="0"/>
              <a:t>sul</a:t>
            </a:r>
            <a:r>
              <a:rPr lang="fr-FR" dirty="0" smtClean="0"/>
              <a:t> </a:t>
            </a:r>
            <a:r>
              <a:rPr lang="fr-FR" dirty="0" err="1" smtClean="0"/>
              <a:t>reddito</a:t>
            </a:r>
            <a:r>
              <a:rPr lang="fr-FR" dirty="0" smtClean="0"/>
              <a:t> </a:t>
            </a:r>
            <a:r>
              <a:rPr lang="fr-FR" dirty="0" err="1" smtClean="0"/>
              <a:t>dovuto</a:t>
            </a:r>
            <a:r>
              <a:rPr lang="fr-FR" dirty="0" smtClean="0"/>
              <a:t> a </a:t>
            </a:r>
            <a:r>
              <a:rPr lang="fr-FR" dirty="0" err="1" smtClean="0"/>
              <a:t>una</a:t>
            </a:r>
            <a:r>
              <a:rPr lang="fr-FR" dirty="0" smtClean="0"/>
              <a:t> </a:t>
            </a:r>
            <a:r>
              <a:rPr lang="fr-FR" dirty="0" err="1" smtClean="0"/>
              <a:t>caduta</a:t>
            </a:r>
            <a:r>
              <a:rPr lang="fr-FR" dirty="0" smtClean="0"/>
              <a:t> </a:t>
            </a:r>
            <a:r>
              <a:rPr lang="fr-FR" dirty="0" err="1" smtClean="0"/>
              <a:t>del</a:t>
            </a:r>
            <a:r>
              <a:rPr lang="fr-FR" dirty="0" smtClean="0"/>
              <a:t> </a:t>
            </a:r>
            <a:r>
              <a:rPr lang="fr-FR" dirty="0" err="1" smtClean="0"/>
              <a:t>tasso</a:t>
            </a:r>
            <a:r>
              <a:rPr lang="fr-FR" dirty="0" smtClean="0"/>
              <a:t> d’</a:t>
            </a:r>
            <a:r>
              <a:rPr lang="fr-FR" dirty="0" err="1" smtClean="0"/>
              <a:t>interesse</a:t>
            </a:r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D0152-4BBF-461D-BD62-2DF9B514CD51}" type="slidenum">
              <a:rPr lang="fr-FR" smtClean="0"/>
              <a:t>52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097932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FR" smtClean="0"/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FR" smtClean="0"/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FR" smtClean="0"/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dirty="0" smtClean="0"/>
          </a:p>
          <a:p>
            <a:endParaRPr lang="fr-FR" dirty="0"/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385192" y="147325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endParaRPr lang="fr-FR" dirty="0"/>
          </a:p>
        </p:txBody>
      </p:sp>
      <p:cxnSp>
        <p:nvCxnSpPr>
          <p:cNvPr id="9" name="Connecteur droit avec flèche 8"/>
          <p:cNvCxnSpPr/>
          <p:nvPr/>
        </p:nvCxnSpPr>
        <p:spPr>
          <a:xfrm flipV="1">
            <a:off x="1331640" y="5373216"/>
            <a:ext cx="6624736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 flipV="1">
            <a:off x="1331640" y="1844824"/>
            <a:ext cx="0" cy="35643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 flipV="1">
            <a:off x="1912077" y="1988841"/>
            <a:ext cx="5046497" cy="18743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7884368" y="5445224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Y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1043608" y="1988840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i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6300192" y="1473259"/>
            <a:ext cx="1103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BP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5868144" y="2173506"/>
            <a:ext cx="2140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LM</a:t>
            </a:r>
            <a:endParaRPr lang="fr-FR" dirty="0"/>
          </a:p>
        </p:txBody>
      </p:sp>
      <p:sp>
        <p:nvSpPr>
          <p:cNvPr id="16" name="ZoneTexte 15"/>
          <p:cNvSpPr txBox="1"/>
          <p:nvPr/>
        </p:nvSpPr>
        <p:spPr>
          <a:xfrm flipH="1">
            <a:off x="6876254" y="4653136"/>
            <a:ext cx="527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IS’</a:t>
            </a:r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4102085" y="2708920"/>
            <a:ext cx="1766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</a:t>
            </a:r>
            <a:endParaRPr lang="fr-FR" dirty="0"/>
          </a:p>
        </p:txBody>
      </p:sp>
      <p:sp>
        <p:nvSpPr>
          <p:cNvPr id="18" name="ZoneTexte 17"/>
          <p:cNvSpPr txBox="1"/>
          <p:nvPr/>
        </p:nvSpPr>
        <p:spPr>
          <a:xfrm>
            <a:off x="1043608" y="3037602"/>
            <a:ext cx="352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i*</a:t>
            </a:r>
            <a:endParaRPr lang="fr-FR" dirty="0"/>
          </a:p>
        </p:txBody>
      </p:sp>
      <p:cxnSp>
        <p:nvCxnSpPr>
          <p:cNvPr id="19" name="Connecteur droit 18"/>
          <p:cNvCxnSpPr/>
          <p:nvPr/>
        </p:nvCxnSpPr>
        <p:spPr>
          <a:xfrm>
            <a:off x="1691680" y="362702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>
            <a:off x="6448581" y="170080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>
            <a:off x="4355976" y="30376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>
            <a:off x="4355240" y="2954270"/>
            <a:ext cx="0" cy="5894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>
            <a:off x="4355976" y="3933056"/>
            <a:ext cx="0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>
            <a:off x="4355976" y="4869160"/>
            <a:ext cx="0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>
            <a:off x="4139952" y="2837257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>
            <a:off x="4180329" y="2837257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/>
          <p:nvPr/>
        </p:nvCxnSpPr>
        <p:spPr>
          <a:xfrm>
            <a:off x="4102085" y="2837257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/>
          <p:nvPr/>
        </p:nvCxnSpPr>
        <p:spPr>
          <a:xfrm flipH="1">
            <a:off x="2699792" y="2999989"/>
            <a:ext cx="1008112" cy="181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/>
          <p:nvPr/>
        </p:nvCxnSpPr>
        <p:spPr>
          <a:xfrm flipH="1">
            <a:off x="1691680" y="2999989"/>
            <a:ext cx="5400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/>
        </p:nvCxnSpPr>
        <p:spPr>
          <a:xfrm>
            <a:off x="4181972" y="1628800"/>
            <a:ext cx="3062203" cy="31683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/>
        </p:nvCxnSpPr>
        <p:spPr>
          <a:xfrm flipV="1">
            <a:off x="2519772" y="1981183"/>
            <a:ext cx="4438802" cy="28803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ZoneTexte 31"/>
          <p:cNvSpPr txBox="1"/>
          <p:nvPr/>
        </p:nvSpPr>
        <p:spPr>
          <a:xfrm>
            <a:off x="6958574" y="1700808"/>
            <a:ext cx="637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BP’</a:t>
            </a:r>
            <a:endParaRPr lang="fr-FR" dirty="0"/>
          </a:p>
        </p:txBody>
      </p:sp>
      <p:sp>
        <p:nvSpPr>
          <p:cNvPr id="33" name="ZoneTexte 32"/>
          <p:cNvSpPr txBox="1"/>
          <p:nvPr/>
        </p:nvSpPr>
        <p:spPr>
          <a:xfrm>
            <a:off x="4180329" y="5629890"/>
            <a:ext cx="587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Y*</a:t>
            </a:r>
            <a:endParaRPr lang="fr-FR" dirty="0"/>
          </a:p>
        </p:txBody>
      </p:sp>
      <p:sp>
        <p:nvSpPr>
          <p:cNvPr id="34" name="ZoneTexte 33"/>
          <p:cNvSpPr txBox="1"/>
          <p:nvPr/>
        </p:nvSpPr>
        <p:spPr>
          <a:xfrm>
            <a:off x="5361360" y="2837256"/>
            <a:ext cx="50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E’</a:t>
            </a:r>
            <a:endParaRPr lang="fr-FR" dirty="0"/>
          </a:p>
        </p:txBody>
      </p:sp>
      <p:cxnSp>
        <p:nvCxnSpPr>
          <p:cNvPr id="35" name="Connecteur droit 34"/>
          <p:cNvCxnSpPr/>
          <p:nvPr/>
        </p:nvCxnSpPr>
        <p:spPr>
          <a:xfrm flipH="1" flipV="1">
            <a:off x="3491880" y="2070140"/>
            <a:ext cx="2808312" cy="3051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ZoneTexte 35"/>
          <p:cNvSpPr txBox="1"/>
          <p:nvPr/>
        </p:nvSpPr>
        <p:spPr>
          <a:xfrm>
            <a:off x="6300192" y="4869160"/>
            <a:ext cx="348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IS</a:t>
            </a:r>
            <a:endParaRPr lang="fr-FR" dirty="0"/>
          </a:p>
        </p:txBody>
      </p:sp>
      <p:cxnSp>
        <p:nvCxnSpPr>
          <p:cNvPr id="37" name="Connecteur droit 36"/>
          <p:cNvCxnSpPr/>
          <p:nvPr/>
        </p:nvCxnSpPr>
        <p:spPr>
          <a:xfrm flipH="1">
            <a:off x="1932844" y="1700808"/>
            <a:ext cx="4338482" cy="28803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ZoneTexte 37"/>
          <p:cNvSpPr txBox="1"/>
          <p:nvPr/>
        </p:nvSpPr>
        <p:spPr>
          <a:xfrm>
            <a:off x="5868144" y="5629890"/>
            <a:ext cx="580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Y**</a:t>
            </a:r>
            <a:endParaRPr lang="fr-FR" dirty="0"/>
          </a:p>
        </p:txBody>
      </p:sp>
      <p:cxnSp>
        <p:nvCxnSpPr>
          <p:cNvPr id="41" name="Connecteur droit 40"/>
          <p:cNvCxnSpPr/>
          <p:nvPr/>
        </p:nvCxnSpPr>
        <p:spPr>
          <a:xfrm flipV="1">
            <a:off x="2123728" y="2358172"/>
            <a:ext cx="5102679" cy="17909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ZoneTexte 41"/>
          <p:cNvSpPr txBox="1"/>
          <p:nvPr/>
        </p:nvSpPr>
        <p:spPr>
          <a:xfrm>
            <a:off x="4499992" y="3078252"/>
            <a:ext cx="560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Z</a:t>
            </a:r>
            <a:endParaRPr lang="fr-FR" dirty="0"/>
          </a:p>
        </p:txBody>
      </p:sp>
      <p:sp>
        <p:nvSpPr>
          <p:cNvPr id="43" name="ZoneTexte 42"/>
          <p:cNvSpPr txBox="1"/>
          <p:nvPr/>
        </p:nvSpPr>
        <p:spPr>
          <a:xfrm>
            <a:off x="7140175" y="2358172"/>
            <a:ext cx="623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LM’</a:t>
            </a:r>
            <a:endParaRPr lang="fr-FR" dirty="0"/>
          </a:p>
        </p:txBody>
      </p:sp>
      <p:sp>
        <p:nvSpPr>
          <p:cNvPr id="39" name="Espace réservé du numéro de diapositive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D0152-4BBF-461D-BD62-2DF9B514CD51}" type="slidenum">
              <a:rPr lang="fr-FR" smtClean="0"/>
              <a:t>53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015613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FR" dirty="0" err="1"/>
              <a:t>Supponiamo</a:t>
            </a:r>
            <a:r>
              <a:rPr lang="fr-FR" dirty="0"/>
              <a:t> </a:t>
            </a:r>
            <a:r>
              <a:rPr lang="fr-FR" dirty="0" err="1" smtClean="0"/>
              <a:t>ora</a:t>
            </a:r>
            <a:r>
              <a:rPr lang="fr-FR" dirty="0" smtClean="0"/>
              <a:t> </a:t>
            </a:r>
            <a:r>
              <a:rPr lang="fr-FR" dirty="0" err="1" smtClean="0"/>
              <a:t>che</a:t>
            </a:r>
            <a:r>
              <a:rPr lang="fr-FR" dirty="0" smtClean="0"/>
              <a:t> </a:t>
            </a:r>
            <a:r>
              <a:rPr lang="fr-FR" dirty="0"/>
              <a:t>la </a:t>
            </a:r>
            <a:r>
              <a:rPr lang="fr-FR" dirty="0" err="1"/>
              <a:t>pendenza</a:t>
            </a:r>
            <a:r>
              <a:rPr lang="fr-FR" dirty="0"/>
              <a:t> di BP </a:t>
            </a:r>
            <a:r>
              <a:rPr lang="fr-FR" dirty="0" err="1"/>
              <a:t>sia</a:t>
            </a:r>
            <a:r>
              <a:rPr lang="fr-FR" dirty="0"/>
              <a:t> </a:t>
            </a:r>
            <a:r>
              <a:rPr lang="fr-FR" dirty="0" err="1" smtClean="0"/>
              <a:t>inferiore</a:t>
            </a:r>
            <a:r>
              <a:rPr lang="fr-FR" dirty="0" smtClean="0"/>
              <a:t> </a:t>
            </a:r>
            <a:r>
              <a:rPr lang="fr-FR" dirty="0"/>
              <a:t>a </a:t>
            </a:r>
            <a:r>
              <a:rPr lang="fr-FR" dirty="0" err="1"/>
              <a:t>quella</a:t>
            </a:r>
            <a:r>
              <a:rPr lang="fr-FR" dirty="0"/>
              <a:t> di LM (</a:t>
            </a:r>
            <a:r>
              <a:rPr lang="fr-FR" dirty="0" err="1"/>
              <a:t>capitali</a:t>
            </a:r>
            <a:r>
              <a:rPr lang="fr-FR" dirty="0"/>
              <a:t> </a:t>
            </a:r>
            <a:r>
              <a:rPr lang="fr-FR" dirty="0" err="1" smtClean="0"/>
              <a:t>mobili</a:t>
            </a:r>
            <a:r>
              <a:rPr lang="fr-FR" dirty="0"/>
              <a:t>, </a:t>
            </a:r>
            <a:r>
              <a:rPr lang="fr-FR" dirty="0" err="1"/>
              <a:t>ossia</a:t>
            </a:r>
            <a:r>
              <a:rPr lang="fr-FR" dirty="0"/>
              <a:t> </a:t>
            </a:r>
            <a:r>
              <a:rPr lang="fr-FR" dirty="0" smtClean="0"/>
              <a:t>basta un piccolo </a:t>
            </a:r>
            <a:r>
              <a:rPr lang="fr-FR" dirty="0" err="1" smtClean="0"/>
              <a:t>incremento</a:t>
            </a:r>
            <a:r>
              <a:rPr lang="fr-FR" dirty="0" smtClean="0"/>
              <a:t> </a:t>
            </a:r>
            <a:r>
              <a:rPr lang="fr-FR" dirty="0" err="1" smtClean="0"/>
              <a:t>del</a:t>
            </a:r>
            <a:r>
              <a:rPr lang="fr-FR" dirty="0" smtClean="0"/>
              <a:t> </a:t>
            </a:r>
            <a:r>
              <a:rPr lang="fr-FR" dirty="0" err="1"/>
              <a:t>tasso</a:t>
            </a:r>
            <a:r>
              <a:rPr lang="fr-FR" dirty="0"/>
              <a:t> d’</a:t>
            </a:r>
            <a:r>
              <a:rPr lang="fr-FR" dirty="0" err="1"/>
              <a:t>interesse</a:t>
            </a:r>
            <a:r>
              <a:rPr lang="fr-FR" dirty="0"/>
              <a:t> per </a:t>
            </a:r>
            <a:r>
              <a:rPr lang="fr-FR" dirty="0" err="1"/>
              <a:t>compensare</a:t>
            </a:r>
            <a:r>
              <a:rPr lang="fr-FR" dirty="0"/>
              <a:t> un </a:t>
            </a:r>
            <a:r>
              <a:rPr lang="fr-FR" dirty="0" err="1"/>
              <a:t>disavanzo</a:t>
            </a:r>
            <a:r>
              <a:rPr lang="fr-FR" dirty="0" smtClean="0"/>
              <a:t>)</a:t>
            </a:r>
          </a:p>
          <a:p>
            <a:r>
              <a:rPr lang="fr-FR" dirty="0" smtClean="0"/>
              <a:t>In </a:t>
            </a:r>
            <a:r>
              <a:rPr lang="fr-FR" dirty="0" err="1" smtClean="0"/>
              <a:t>seguito</a:t>
            </a:r>
            <a:r>
              <a:rPr lang="fr-FR" dirty="0" smtClean="0"/>
              <a:t> </a:t>
            </a:r>
            <a:r>
              <a:rPr lang="fr-FR" dirty="0" err="1" smtClean="0"/>
              <a:t>all’aumento</a:t>
            </a:r>
            <a:r>
              <a:rPr lang="fr-FR" dirty="0" smtClean="0"/>
              <a:t> di M, la </a:t>
            </a:r>
            <a:r>
              <a:rPr lang="fr-FR" dirty="0" err="1" smtClean="0"/>
              <a:t>curva</a:t>
            </a:r>
            <a:r>
              <a:rPr lang="fr-FR" dirty="0" smtClean="0"/>
              <a:t> LM si </a:t>
            </a:r>
            <a:r>
              <a:rPr lang="fr-FR" dirty="0" err="1" smtClean="0"/>
              <a:t>sposta</a:t>
            </a:r>
            <a:r>
              <a:rPr lang="fr-FR" dirty="0" smtClean="0"/>
              <a:t> in LM’</a:t>
            </a:r>
          </a:p>
          <a:p>
            <a:r>
              <a:rPr lang="fr-FR" dirty="0" smtClean="0"/>
              <a:t>L’</a:t>
            </a:r>
            <a:r>
              <a:rPr lang="fr-FR" dirty="0" err="1" smtClean="0"/>
              <a:t>equilibrio</a:t>
            </a:r>
            <a:r>
              <a:rPr lang="fr-FR" dirty="0" smtClean="0"/>
              <a:t> </a:t>
            </a:r>
            <a:r>
              <a:rPr lang="fr-FR" dirty="0" err="1" smtClean="0"/>
              <a:t>del</a:t>
            </a:r>
            <a:r>
              <a:rPr lang="fr-FR" dirty="0" smtClean="0"/>
              <a:t> </a:t>
            </a:r>
            <a:r>
              <a:rPr lang="fr-FR" dirty="0" err="1" smtClean="0"/>
              <a:t>mercato</a:t>
            </a:r>
            <a:r>
              <a:rPr lang="fr-FR" dirty="0" smtClean="0"/>
              <a:t> delle merci e </a:t>
            </a:r>
            <a:r>
              <a:rPr lang="fr-FR" dirty="0" err="1" smtClean="0"/>
              <a:t>della</a:t>
            </a:r>
            <a:r>
              <a:rPr lang="fr-FR" dirty="0" smtClean="0"/>
              <a:t> </a:t>
            </a:r>
            <a:r>
              <a:rPr lang="fr-FR" dirty="0" err="1" smtClean="0"/>
              <a:t>moneta</a:t>
            </a:r>
            <a:r>
              <a:rPr lang="fr-FR" dirty="0" smtClean="0"/>
              <a:t> è Z</a:t>
            </a:r>
          </a:p>
          <a:p>
            <a:r>
              <a:rPr lang="fr-FR" dirty="0" smtClean="0"/>
              <a:t>Ma in Z vi è un </a:t>
            </a:r>
            <a:r>
              <a:rPr lang="fr-FR" dirty="0" err="1" smtClean="0"/>
              <a:t>disavanzo</a:t>
            </a:r>
            <a:r>
              <a:rPr lang="fr-FR" dirty="0" smtClean="0"/>
              <a:t> </a:t>
            </a:r>
            <a:r>
              <a:rPr lang="fr-FR" dirty="0" err="1" smtClean="0"/>
              <a:t>della</a:t>
            </a:r>
            <a:r>
              <a:rPr lang="fr-FR" dirty="0" smtClean="0"/>
              <a:t> BP. </a:t>
            </a:r>
            <a:r>
              <a:rPr lang="fr-FR" dirty="0" err="1" smtClean="0"/>
              <a:t>Allora</a:t>
            </a:r>
            <a:r>
              <a:rPr lang="fr-FR" dirty="0" smtClean="0"/>
              <a:t> R </a:t>
            </a:r>
            <a:r>
              <a:rPr lang="fr-FR" dirty="0" err="1" smtClean="0"/>
              <a:t>aumenta</a:t>
            </a:r>
            <a:endParaRPr lang="fr-FR" dirty="0" smtClean="0"/>
          </a:p>
          <a:p>
            <a:r>
              <a:rPr lang="fr-FR" dirty="0" smtClean="0"/>
              <a:t>Ne </a:t>
            </a:r>
            <a:r>
              <a:rPr lang="fr-FR" dirty="0" err="1" smtClean="0"/>
              <a:t>segue</a:t>
            </a:r>
            <a:r>
              <a:rPr lang="fr-FR" dirty="0" smtClean="0"/>
              <a:t> </a:t>
            </a:r>
            <a:r>
              <a:rPr lang="fr-FR" dirty="0" err="1" smtClean="0"/>
              <a:t>che</a:t>
            </a:r>
            <a:r>
              <a:rPr lang="fr-FR" dirty="0" smtClean="0"/>
              <a:t> la BP </a:t>
            </a:r>
            <a:r>
              <a:rPr lang="fr-FR" dirty="0" err="1" smtClean="0"/>
              <a:t>scende</a:t>
            </a:r>
            <a:r>
              <a:rPr lang="fr-FR" dirty="0" smtClean="0"/>
              <a:t> in BP’ e la IS si muove a </a:t>
            </a:r>
            <a:r>
              <a:rPr lang="fr-FR" dirty="0" err="1" smtClean="0"/>
              <a:t>destra</a:t>
            </a:r>
            <a:r>
              <a:rPr lang="fr-FR" dirty="0" smtClean="0"/>
              <a:t> in IS’ Il </a:t>
            </a:r>
            <a:r>
              <a:rPr lang="fr-FR" dirty="0" err="1" smtClean="0"/>
              <a:t>nuovo</a:t>
            </a:r>
            <a:r>
              <a:rPr lang="fr-FR" dirty="0" smtClean="0"/>
              <a:t> </a:t>
            </a:r>
            <a:r>
              <a:rPr lang="fr-FR" dirty="0" err="1" smtClean="0"/>
              <a:t>equilibrio</a:t>
            </a:r>
            <a:r>
              <a:rPr lang="fr-FR" dirty="0" smtClean="0"/>
              <a:t> è E’</a:t>
            </a:r>
          </a:p>
          <a:p>
            <a:r>
              <a:rPr lang="fr-FR" dirty="0" smtClean="0"/>
              <a:t>L’</a:t>
            </a:r>
            <a:r>
              <a:rPr lang="fr-FR" dirty="0" err="1" smtClean="0"/>
              <a:t>effetto</a:t>
            </a:r>
            <a:r>
              <a:rPr lang="fr-FR" dirty="0" smtClean="0"/>
              <a:t> </a:t>
            </a:r>
            <a:r>
              <a:rPr lang="fr-FR" dirty="0" err="1" smtClean="0"/>
              <a:t>dell’aumento</a:t>
            </a:r>
            <a:r>
              <a:rPr lang="fr-FR" dirty="0" smtClean="0"/>
              <a:t> di M </a:t>
            </a:r>
            <a:r>
              <a:rPr lang="fr-FR" dirty="0" err="1" smtClean="0"/>
              <a:t>sul</a:t>
            </a:r>
            <a:r>
              <a:rPr lang="fr-FR" dirty="0" smtClean="0"/>
              <a:t> </a:t>
            </a:r>
            <a:r>
              <a:rPr lang="fr-FR" dirty="0" err="1" smtClean="0"/>
              <a:t>reddito</a:t>
            </a:r>
            <a:r>
              <a:rPr lang="fr-FR" dirty="0" smtClean="0"/>
              <a:t>, via </a:t>
            </a:r>
            <a:r>
              <a:rPr lang="fr-FR" dirty="0" err="1" smtClean="0"/>
              <a:t>una</a:t>
            </a:r>
            <a:r>
              <a:rPr lang="fr-FR" dirty="0" smtClean="0"/>
              <a:t> </a:t>
            </a:r>
            <a:r>
              <a:rPr lang="fr-FR" dirty="0" err="1" smtClean="0"/>
              <a:t>riduzione</a:t>
            </a:r>
            <a:r>
              <a:rPr lang="fr-FR" dirty="0" smtClean="0"/>
              <a:t> </a:t>
            </a:r>
            <a:r>
              <a:rPr lang="fr-FR" dirty="0" err="1" smtClean="0"/>
              <a:t>del</a:t>
            </a:r>
            <a:r>
              <a:rPr lang="fr-FR" dirty="0" smtClean="0"/>
              <a:t> </a:t>
            </a:r>
            <a:r>
              <a:rPr lang="fr-FR" dirty="0" err="1" smtClean="0"/>
              <a:t>tasso</a:t>
            </a:r>
            <a:r>
              <a:rPr lang="fr-FR" dirty="0" smtClean="0"/>
              <a:t> d’</a:t>
            </a:r>
            <a:r>
              <a:rPr lang="fr-FR" dirty="0" err="1" smtClean="0"/>
              <a:t>interesse</a:t>
            </a:r>
            <a:r>
              <a:rPr lang="fr-FR" dirty="0" smtClean="0"/>
              <a:t>, è </a:t>
            </a:r>
            <a:r>
              <a:rPr lang="fr-FR" dirty="0" err="1" smtClean="0"/>
              <a:t>accresciuto</a:t>
            </a:r>
            <a:r>
              <a:rPr lang="fr-FR" dirty="0" smtClean="0"/>
              <a:t> </a:t>
            </a:r>
            <a:r>
              <a:rPr lang="fr-FR" dirty="0" err="1" smtClean="0"/>
              <a:t>grazie</a:t>
            </a:r>
            <a:r>
              <a:rPr lang="fr-FR" dirty="0" smtClean="0"/>
              <a:t> al </a:t>
            </a:r>
            <a:r>
              <a:rPr lang="fr-FR" dirty="0" err="1" smtClean="0"/>
              <a:t>deprezzamento</a:t>
            </a:r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D0152-4BBF-461D-BD62-2DF9B514CD51}" type="slidenum">
              <a:rPr lang="fr-FR" smtClean="0"/>
              <a:t>54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15854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FR" smtClean="0"/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mtClean="0"/>
          </a:p>
          <a:p>
            <a:endParaRPr lang="fr-FR" dirty="0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529208" y="159016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FR" smtClean="0"/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dirty="0" smtClean="0"/>
          </a:p>
          <a:p>
            <a:endParaRPr lang="fr-FR" dirty="0"/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385192" y="147325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endParaRPr lang="fr-FR" dirty="0"/>
          </a:p>
        </p:txBody>
      </p:sp>
      <p:cxnSp>
        <p:nvCxnSpPr>
          <p:cNvPr id="9" name="Connecteur droit avec flèche 8"/>
          <p:cNvCxnSpPr/>
          <p:nvPr/>
        </p:nvCxnSpPr>
        <p:spPr>
          <a:xfrm flipV="1">
            <a:off x="1331640" y="5373216"/>
            <a:ext cx="6624736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 flipV="1">
            <a:off x="1331640" y="1844824"/>
            <a:ext cx="0" cy="35643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>
            <a:off x="3131840" y="1700808"/>
            <a:ext cx="3312368" cy="34563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7884368" y="5445224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Y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1043608" y="1988840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i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6660231" y="1473259"/>
            <a:ext cx="648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LM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6444208" y="486916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IS</a:t>
            </a:r>
            <a:endParaRPr lang="fr-FR" dirty="0"/>
          </a:p>
        </p:txBody>
      </p:sp>
      <p:sp>
        <p:nvSpPr>
          <p:cNvPr id="16" name="ZoneTexte 15"/>
          <p:cNvSpPr txBox="1"/>
          <p:nvPr/>
        </p:nvSpPr>
        <p:spPr>
          <a:xfrm>
            <a:off x="4180329" y="5461287"/>
            <a:ext cx="1441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Y*</a:t>
            </a:r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899592" y="2708920"/>
            <a:ext cx="496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i*</a:t>
            </a:r>
            <a:endParaRPr lang="fr-FR" dirty="0"/>
          </a:p>
        </p:txBody>
      </p:sp>
      <p:cxnSp>
        <p:nvCxnSpPr>
          <p:cNvPr id="18" name="Connecteur droit 17"/>
          <p:cNvCxnSpPr/>
          <p:nvPr/>
        </p:nvCxnSpPr>
        <p:spPr>
          <a:xfrm>
            <a:off x="1691680" y="362702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>
            <a:off x="6448581" y="170080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 flipV="1">
            <a:off x="1937887" y="1545759"/>
            <a:ext cx="4964826" cy="24796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>
            <a:off x="4355976" y="30376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>
            <a:off x="4254591" y="3055745"/>
            <a:ext cx="0" cy="5894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>
            <a:off x="4254591" y="3933056"/>
            <a:ext cx="0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>
            <a:off x="4254591" y="4869160"/>
            <a:ext cx="0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>
            <a:off x="4139952" y="2837257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>
            <a:off x="4180329" y="2837257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/>
          <p:nvPr/>
        </p:nvCxnSpPr>
        <p:spPr>
          <a:xfrm>
            <a:off x="4102085" y="2837257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ZoneTexte 28"/>
          <p:cNvSpPr txBox="1"/>
          <p:nvPr/>
        </p:nvSpPr>
        <p:spPr>
          <a:xfrm>
            <a:off x="4355976" y="2708920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E</a:t>
            </a:r>
            <a:endParaRPr lang="fr-FR" dirty="0"/>
          </a:p>
        </p:txBody>
      </p:sp>
      <p:cxnSp>
        <p:nvCxnSpPr>
          <p:cNvPr id="32" name="Connecteur droit 31"/>
          <p:cNvCxnSpPr/>
          <p:nvPr/>
        </p:nvCxnSpPr>
        <p:spPr>
          <a:xfrm flipV="1">
            <a:off x="1691680" y="2358172"/>
            <a:ext cx="6264696" cy="8548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ZoneTexte 32"/>
          <p:cNvSpPr txBox="1"/>
          <p:nvPr/>
        </p:nvSpPr>
        <p:spPr>
          <a:xfrm>
            <a:off x="7956376" y="2173506"/>
            <a:ext cx="558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BP</a:t>
            </a:r>
            <a:endParaRPr lang="fr-FR" dirty="0"/>
          </a:p>
        </p:txBody>
      </p:sp>
      <p:sp>
        <p:nvSpPr>
          <p:cNvPr id="34" name="ZoneTexte 33"/>
          <p:cNvSpPr txBox="1"/>
          <p:nvPr/>
        </p:nvSpPr>
        <p:spPr>
          <a:xfrm>
            <a:off x="7543696" y="1759248"/>
            <a:ext cx="681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LM’</a:t>
            </a:r>
            <a:endParaRPr lang="fr-FR" dirty="0"/>
          </a:p>
        </p:txBody>
      </p:sp>
      <p:cxnSp>
        <p:nvCxnSpPr>
          <p:cNvPr id="35" name="Connecteur droit 34"/>
          <p:cNvCxnSpPr/>
          <p:nvPr/>
        </p:nvCxnSpPr>
        <p:spPr>
          <a:xfrm flipH="1" flipV="1">
            <a:off x="3919919" y="1842591"/>
            <a:ext cx="2888004" cy="31683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/>
          <p:cNvCxnSpPr/>
          <p:nvPr/>
        </p:nvCxnSpPr>
        <p:spPr>
          <a:xfrm flipV="1">
            <a:off x="2402759" y="2807977"/>
            <a:ext cx="5922658" cy="810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/>
          <p:cNvCxnSpPr/>
          <p:nvPr/>
        </p:nvCxnSpPr>
        <p:spPr>
          <a:xfrm flipV="1">
            <a:off x="3131840" y="1759248"/>
            <a:ext cx="4536504" cy="26058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ZoneTexte 40"/>
          <p:cNvSpPr txBox="1"/>
          <p:nvPr/>
        </p:nvSpPr>
        <p:spPr>
          <a:xfrm>
            <a:off x="4652852" y="3350455"/>
            <a:ext cx="463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Z</a:t>
            </a:r>
            <a:endParaRPr lang="fr-FR" dirty="0"/>
          </a:p>
        </p:txBody>
      </p:sp>
      <p:sp>
        <p:nvSpPr>
          <p:cNvPr id="42" name="ZoneTexte 41"/>
          <p:cNvSpPr txBox="1"/>
          <p:nvPr/>
        </p:nvSpPr>
        <p:spPr>
          <a:xfrm>
            <a:off x="6807923" y="4783584"/>
            <a:ext cx="404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IS’</a:t>
            </a:r>
            <a:endParaRPr lang="fr-FR" dirty="0"/>
          </a:p>
        </p:txBody>
      </p:sp>
      <p:sp>
        <p:nvSpPr>
          <p:cNvPr id="43" name="ZoneTexte 42"/>
          <p:cNvSpPr txBox="1"/>
          <p:nvPr/>
        </p:nvSpPr>
        <p:spPr>
          <a:xfrm>
            <a:off x="5220072" y="3062176"/>
            <a:ext cx="354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E’</a:t>
            </a:r>
            <a:endParaRPr lang="fr-FR" dirty="0"/>
          </a:p>
        </p:txBody>
      </p:sp>
      <p:sp>
        <p:nvSpPr>
          <p:cNvPr id="44" name="ZoneTexte 43"/>
          <p:cNvSpPr txBox="1"/>
          <p:nvPr/>
        </p:nvSpPr>
        <p:spPr>
          <a:xfrm>
            <a:off x="8032806" y="2785574"/>
            <a:ext cx="694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BP’</a:t>
            </a:r>
            <a:endParaRPr lang="fr-FR" dirty="0"/>
          </a:p>
        </p:txBody>
      </p:sp>
      <p:sp>
        <p:nvSpPr>
          <p:cNvPr id="28" name="Espace réservé du numéro de diapositive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D0152-4BBF-461D-BD62-2DF9B514CD51}" type="slidenum">
              <a:rPr lang="fr-FR" smtClean="0"/>
              <a:t>55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321606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pPr algn="just"/>
                <a:r>
                  <a:rPr lang="fr-FR" b="1" dirty="0" smtClean="0"/>
                  <a:t>Equilibrio </a:t>
                </a:r>
                <a:r>
                  <a:rPr lang="fr-FR" b="1" dirty="0" err="1" smtClean="0"/>
                  <a:t>interno</a:t>
                </a:r>
                <a:r>
                  <a:rPr lang="fr-FR" b="1" dirty="0" smtClean="0"/>
                  <a:t> </a:t>
                </a:r>
                <a:r>
                  <a:rPr lang="fr-FR" b="1" dirty="0" err="1" smtClean="0"/>
                  <a:t>ed</a:t>
                </a:r>
                <a:r>
                  <a:rPr lang="fr-FR" b="1" dirty="0" smtClean="0"/>
                  <a:t> </a:t>
                </a:r>
                <a:r>
                  <a:rPr lang="fr-FR" b="1" dirty="0" err="1" smtClean="0"/>
                  <a:t>esterno</a:t>
                </a:r>
                <a:r>
                  <a:rPr lang="fr-FR" b="1" dirty="0" smtClean="0"/>
                  <a:t> con la </a:t>
                </a:r>
                <a:r>
                  <a:rPr lang="fr-FR" b="1" dirty="0" err="1" smtClean="0"/>
                  <a:t>politica</a:t>
                </a:r>
                <a:r>
                  <a:rPr lang="fr-FR" b="1" dirty="0" smtClean="0"/>
                  <a:t> fiscale</a:t>
                </a:r>
              </a:p>
              <a:p>
                <a:pPr algn="just"/>
                <a:r>
                  <a:rPr lang="fr-FR" dirty="0" smtClean="0"/>
                  <a:t>Se </a:t>
                </a:r>
                <a:r>
                  <a:rPr lang="fr-FR" dirty="0" err="1" smtClean="0"/>
                  <a:t>voglio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muovermi</a:t>
                </a:r>
                <a:r>
                  <a:rPr lang="fr-FR" dirty="0" smtClean="0"/>
                  <a:t> dal </a:t>
                </a:r>
                <a:r>
                  <a:rPr lang="fr-FR" dirty="0" err="1" smtClean="0"/>
                  <a:t>punto</a:t>
                </a:r>
                <a:r>
                  <a:rPr lang="fr-FR" dirty="0" smtClean="0"/>
                  <a:t> E al </a:t>
                </a:r>
                <a:r>
                  <a:rPr lang="fr-FR" dirty="0" err="1" smtClean="0"/>
                  <a:t>punto</a:t>
                </a:r>
                <a:r>
                  <a:rPr lang="fr-FR" dirty="0" smtClean="0"/>
                  <a:t> E’ </a:t>
                </a:r>
                <a:r>
                  <a:rPr lang="fr-FR" dirty="0" err="1" smtClean="0"/>
                  <a:t>della</a:t>
                </a:r>
                <a:r>
                  <a:rPr lang="fr-FR" dirty="0" smtClean="0"/>
                  <a:t> figura </a:t>
                </a:r>
                <a:r>
                  <a:rPr lang="fr-FR" dirty="0" err="1" smtClean="0"/>
                  <a:t>seguente</a:t>
                </a:r>
                <a:r>
                  <a:rPr lang="fr-FR" dirty="0"/>
                  <a:t> </a:t>
                </a:r>
                <a:r>
                  <a:rPr lang="fr-FR" dirty="0" err="1" smtClean="0"/>
                  <a:t>manovrando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esclusivamente</a:t>
                </a:r>
                <a:r>
                  <a:rPr lang="fr-FR" dirty="0" smtClean="0"/>
                  <a:t> G, </a:t>
                </a:r>
                <a:r>
                  <a:rPr lang="fr-FR" dirty="0" err="1" smtClean="0"/>
                  <a:t>allora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devo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fissare</a:t>
                </a:r>
                <a:r>
                  <a:rPr lang="fr-FR" dirty="0" smtClean="0"/>
                  <a:t> G in maniera tale </a:t>
                </a:r>
                <a:r>
                  <a:rPr lang="fr-FR" dirty="0" err="1" smtClean="0"/>
                  <a:t>che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sia</a:t>
                </a:r>
                <a:r>
                  <a:rPr lang="fr-FR" dirty="0" smtClean="0"/>
                  <a:t> la BP’ </a:t>
                </a:r>
                <a:r>
                  <a:rPr lang="fr-FR" dirty="0" err="1" smtClean="0"/>
                  <a:t>che</a:t>
                </a:r>
                <a:r>
                  <a:rPr lang="fr-FR" dirty="0" smtClean="0"/>
                  <a:t> la IS’’ </a:t>
                </a:r>
                <a:r>
                  <a:rPr lang="fr-FR" dirty="0" err="1" smtClean="0"/>
                  <a:t>passino</a:t>
                </a:r>
                <a:r>
                  <a:rPr lang="fr-FR" dirty="0" smtClean="0"/>
                  <a:t> per il </a:t>
                </a:r>
                <a:r>
                  <a:rPr lang="fr-FR" dirty="0" err="1" smtClean="0"/>
                  <a:t>punto</a:t>
                </a:r>
                <a:r>
                  <a:rPr lang="fr-FR" dirty="0" smtClean="0"/>
                  <a:t> E’. </a:t>
                </a:r>
                <a:r>
                  <a:rPr lang="fr-FR" dirty="0" err="1" smtClean="0"/>
                  <a:t>Ovviamente</a:t>
                </a:r>
                <a:r>
                  <a:rPr lang="fr-FR" dirty="0" smtClean="0"/>
                  <a:t>, in </a:t>
                </a:r>
                <a:r>
                  <a:rPr lang="fr-FR" dirty="0" err="1" smtClean="0"/>
                  <a:t>questo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caso</a:t>
                </a:r>
                <a:r>
                  <a:rPr lang="fr-FR" dirty="0" smtClean="0"/>
                  <a:t>, il </a:t>
                </a:r>
                <a:r>
                  <a:rPr lang="fr-FR" dirty="0" err="1" smtClean="0"/>
                  <a:t>tasso</a:t>
                </a:r>
                <a:r>
                  <a:rPr lang="fr-FR" dirty="0" smtClean="0"/>
                  <a:t> d’</a:t>
                </a:r>
                <a:r>
                  <a:rPr lang="fr-FR" dirty="0" err="1" smtClean="0"/>
                  <a:t>interesse</a:t>
                </a:r>
                <a:r>
                  <a:rPr lang="fr-FR" dirty="0" smtClean="0"/>
                  <a:t> è </a:t>
                </a:r>
                <a:r>
                  <a:rPr lang="fr-FR" dirty="0" err="1" smtClean="0"/>
                  <a:t>dato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dall’intersezione</a:t>
                </a:r>
                <a:r>
                  <a:rPr lang="fr-FR" dirty="0" smtClean="0"/>
                  <a:t> di LM con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fr-FR" i="1">
                            <a:latin typeface="Cambria Math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fr-FR" dirty="0" smtClean="0"/>
                  <a:t>. </a:t>
                </a:r>
              </a:p>
              <a:p>
                <a:pPr algn="just"/>
                <a:r>
                  <a:rPr lang="fr-FR" dirty="0" err="1" smtClean="0"/>
                  <a:t>Allora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devo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trovare</a:t>
                </a:r>
                <a:r>
                  <a:rPr lang="fr-FR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fr-FR" b="0" i="1" smtClean="0">
                            <a:latin typeface="Cambria Math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fr-FR" dirty="0" smtClean="0"/>
                  <a:t> tale per </a:t>
                </a:r>
                <a:r>
                  <a:rPr lang="fr-FR" dirty="0" err="1" smtClean="0"/>
                  <a:t>cui</a:t>
                </a:r>
                <a:r>
                  <a:rPr lang="fr-FR" dirty="0" smtClean="0"/>
                  <a:t> BP(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fr-FR" i="1">
                            <a:latin typeface="Cambria Math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fr-FR" dirty="0" smtClean="0"/>
                  <a:t>) </a:t>
                </a:r>
                <a:r>
                  <a:rPr lang="fr-FR" dirty="0" err="1" smtClean="0"/>
                  <a:t>passi</a:t>
                </a:r>
                <a:r>
                  <a:rPr lang="fr-FR" dirty="0" smtClean="0"/>
                  <a:t> per il </a:t>
                </a:r>
                <a:r>
                  <a:rPr lang="fr-FR" dirty="0" err="1" smtClean="0"/>
                  <a:t>punto</a:t>
                </a:r>
                <a:r>
                  <a:rPr lang="fr-FR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/>
                          </a:rPr>
                          <m:t>(</m:t>
                        </m:r>
                        <m:r>
                          <a:rPr lang="fr-FR" i="1"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fr-FR" i="1">
                            <a:latin typeface="Cambria Math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fr-FR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/>
                          </a:rPr>
                          <m:t>𝑖</m:t>
                        </m:r>
                      </m:e>
                      <m:sub>
                        <m:r>
                          <a:rPr lang="fr-FR" i="1">
                            <a:latin typeface="Cambria Math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fr-FR" dirty="0"/>
                  <a:t>)</a:t>
                </a:r>
                <a:r>
                  <a:rPr lang="fr-FR" dirty="0" smtClean="0"/>
                  <a:t> . BP è </a:t>
                </a:r>
                <a:r>
                  <a:rPr lang="fr-FR" dirty="0" err="1" smtClean="0"/>
                  <a:t>crescente</a:t>
                </a:r>
                <a:r>
                  <a:rPr lang="fr-FR" dirty="0" smtClean="0"/>
                  <a:t> in R, </a:t>
                </a:r>
                <a:r>
                  <a:rPr lang="fr-FR" dirty="0" err="1" smtClean="0"/>
                  <a:t>quindi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esiste</a:t>
                </a:r>
                <a:r>
                  <a:rPr lang="fr-FR" dirty="0" smtClean="0"/>
                  <a:t> tale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fr-FR" i="1">
                            <a:latin typeface="Cambria Math"/>
                          </a:rPr>
                          <m:t>𝑝</m:t>
                        </m:r>
                      </m:sub>
                    </m:sSub>
                  </m:oMath>
                </a14:m>
                <a:endParaRPr lang="fr-FR" dirty="0" smtClean="0"/>
              </a:p>
              <a:p>
                <a:pPr algn="just"/>
                <a:r>
                  <a:rPr lang="fr-FR" dirty="0" smtClean="0"/>
                  <a:t>In </a:t>
                </a:r>
                <a:r>
                  <a:rPr lang="fr-FR" dirty="0" err="1" smtClean="0"/>
                  <a:t>seguito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trovo</a:t>
                </a:r>
                <a:r>
                  <a:rPr lang="fr-FR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fr-FR" i="1">
                            <a:latin typeface="Cambria Math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fr-FR" dirty="0" smtClean="0"/>
                  <a:t> tale per </a:t>
                </a:r>
                <a:r>
                  <a:rPr lang="fr-FR" dirty="0" err="1" smtClean="0"/>
                  <a:t>cui</a:t>
                </a:r>
                <a:r>
                  <a:rPr lang="fr-FR" dirty="0" smtClean="0"/>
                  <a:t> IS’’ </a:t>
                </a:r>
                <a:r>
                  <a:rPr lang="fr-FR" dirty="0" err="1" smtClean="0"/>
                  <a:t>passi</a:t>
                </a:r>
                <a:r>
                  <a:rPr lang="fr-FR" dirty="0" smtClean="0"/>
                  <a:t> per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/>
                          </a:rPr>
                          <m:t>(</m:t>
                        </m:r>
                        <m:r>
                          <a:rPr lang="fr-FR" i="1"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fr-FR" i="1">
                            <a:latin typeface="Cambria Math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fr-FR" dirty="0" smtClean="0"/>
                  <a:t>,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/>
                          </a:rPr>
                          <m:t>𝑖</m:t>
                        </m:r>
                      </m:e>
                      <m:sub>
                        <m:r>
                          <a:rPr lang="fr-FR" i="1">
                            <a:latin typeface="Cambria Math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fr-FR" dirty="0" smtClean="0"/>
                  <a:t>,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fr-FR" i="1">
                            <a:latin typeface="Cambria Math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fr-FR" dirty="0" smtClean="0"/>
                  <a:t>). </a:t>
                </a:r>
                <a:r>
                  <a:rPr lang="fr-FR" dirty="0" err="1" smtClean="0"/>
                  <a:t>Nella</a:t>
                </a:r>
                <a:r>
                  <a:rPr lang="fr-FR" dirty="0"/>
                  <a:t> </a:t>
                </a:r>
                <a:r>
                  <a:rPr lang="fr-FR" dirty="0" smtClean="0"/>
                  <a:t>IS’’, </a:t>
                </a:r>
                <a:r>
                  <a:rPr lang="fr-FR" dirty="0" err="1" smtClean="0"/>
                  <a:t>fissati</a:t>
                </a:r>
                <a:r>
                  <a:rPr lang="fr-FR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/>
                          </a:rPr>
                          <m:t>(</m:t>
                        </m:r>
                        <m:r>
                          <a:rPr lang="fr-FR" i="1"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fr-FR" i="1">
                            <a:latin typeface="Cambria Math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fr-FR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/>
                          </a:rPr>
                          <m:t>𝑖</m:t>
                        </m:r>
                      </m:e>
                      <m:sub>
                        <m:r>
                          <a:rPr lang="fr-FR" i="1">
                            <a:latin typeface="Cambria Math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fr-FR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fr-FR" i="1">
                            <a:latin typeface="Cambria Math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fr-FR" dirty="0"/>
                  <a:t>)</a:t>
                </a:r>
                <a:r>
                  <a:rPr lang="fr-FR" dirty="0" smtClean="0"/>
                  <a:t>, si ha </a:t>
                </a:r>
                <a:r>
                  <a:rPr lang="fr-FR" dirty="0" err="1" smtClean="0"/>
                  <a:t>che</a:t>
                </a:r>
                <a:r>
                  <a:rPr lang="fr-FR" dirty="0" smtClean="0"/>
                  <a:t> l’</a:t>
                </a:r>
                <a:r>
                  <a:rPr lang="fr-FR" dirty="0" err="1" smtClean="0"/>
                  <a:t>eccesso</a:t>
                </a:r>
                <a:r>
                  <a:rPr lang="fr-FR" dirty="0" smtClean="0"/>
                  <a:t> di </a:t>
                </a:r>
                <a:r>
                  <a:rPr lang="fr-FR" dirty="0" err="1" smtClean="0"/>
                  <a:t>offerta</a:t>
                </a:r>
                <a:r>
                  <a:rPr lang="fr-FR" dirty="0" smtClean="0"/>
                  <a:t> e </a:t>
                </a:r>
                <a:r>
                  <a:rPr lang="fr-FR" dirty="0" err="1" smtClean="0"/>
                  <a:t>monotono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decrescente</a:t>
                </a:r>
                <a:r>
                  <a:rPr lang="fr-FR" dirty="0" smtClean="0"/>
                  <a:t> in G. </a:t>
                </a:r>
                <a:r>
                  <a:rPr lang="fr-FR" dirty="0" err="1" smtClean="0"/>
                  <a:t>Quindi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esiste</a:t>
                </a:r>
                <a:r>
                  <a:rPr lang="fr-FR" dirty="0" smtClean="0"/>
                  <a:t> un </a:t>
                </a:r>
                <a:r>
                  <a:rPr lang="fr-FR" dirty="0" err="1" smtClean="0"/>
                  <a:t>unico</a:t>
                </a:r>
                <a:r>
                  <a:rPr lang="fr-FR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fr-FR" i="1">
                            <a:latin typeface="Cambria Math"/>
                          </a:rPr>
                          <m:t>𝑝</m:t>
                        </m:r>
                      </m:sub>
                    </m:sSub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37" t="-2426" r="-118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D0152-4BBF-461D-BD62-2DF9B514CD51}" type="slidenum">
              <a:rPr lang="fr-FR" smtClean="0"/>
              <a:t>56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992851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FR" smtClean="0"/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FR" smtClean="0"/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FR" smtClean="0"/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dirty="0" smtClean="0"/>
          </a:p>
          <a:p>
            <a:endParaRPr lang="fr-FR" dirty="0"/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385192" y="147325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endParaRPr lang="fr-FR" dirty="0"/>
          </a:p>
        </p:txBody>
      </p:sp>
      <p:cxnSp>
        <p:nvCxnSpPr>
          <p:cNvPr id="9" name="Connecteur droit avec flèche 8"/>
          <p:cNvCxnSpPr/>
          <p:nvPr/>
        </p:nvCxnSpPr>
        <p:spPr>
          <a:xfrm flipV="1">
            <a:off x="1331640" y="5373216"/>
            <a:ext cx="6624736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 flipV="1">
            <a:off x="1331640" y="1844824"/>
            <a:ext cx="0" cy="35643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 flipV="1">
            <a:off x="1912077" y="1988841"/>
            <a:ext cx="5046497" cy="18743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7884368" y="5445224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Y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1043608" y="1988840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i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6300192" y="1473259"/>
            <a:ext cx="1103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BP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6444208" y="2173506"/>
            <a:ext cx="1564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LM</a:t>
            </a:r>
            <a:endParaRPr lang="fr-FR" dirty="0"/>
          </a:p>
        </p:txBody>
      </p:sp>
      <p:sp>
        <p:nvSpPr>
          <p:cNvPr id="16" name="ZoneTexte 15"/>
          <p:cNvSpPr txBox="1"/>
          <p:nvPr/>
        </p:nvSpPr>
        <p:spPr>
          <a:xfrm flipH="1">
            <a:off x="6876254" y="4653136"/>
            <a:ext cx="527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IS’’</a:t>
            </a:r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4202382" y="2708920"/>
            <a:ext cx="1766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</a:t>
            </a:r>
            <a:endParaRPr lang="fr-FR" dirty="0"/>
          </a:p>
        </p:txBody>
      </p:sp>
      <p:sp>
        <p:nvSpPr>
          <p:cNvPr id="18" name="ZoneTexte 17"/>
          <p:cNvSpPr txBox="1"/>
          <p:nvPr/>
        </p:nvSpPr>
        <p:spPr>
          <a:xfrm>
            <a:off x="1043608" y="3037602"/>
            <a:ext cx="352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i*</a:t>
            </a:r>
            <a:endParaRPr lang="fr-FR" dirty="0"/>
          </a:p>
        </p:txBody>
      </p:sp>
      <p:cxnSp>
        <p:nvCxnSpPr>
          <p:cNvPr id="19" name="Connecteur droit 18"/>
          <p:cNvCxnSpPr/>
          <p:nvPr/>
        </p:nvCxnSpPr>
        <p:spPr>
          <a:xfrm>
            <a:off x="1691680" y="362702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>
            <a:off x="6448581" y="170080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>
            <a:off x="4355976" y="30376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>
            <a:off x="4355240" y="2954270"/>
            <a:ext cx="0" cy="5894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>
            <a:off x="4355976" y="3933056"/>
            <a:ext cx="0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>
            <a:off x="4355976" y="4869160"/>
            <a:ext cx="0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>
            <a:off x="4139952" y="2837257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>
            <a:off x="4180329" y="2837257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/>
          <p:nvPr/>
        </p:nvCxnSpPr>
        <p:spPr>
          <a:xfrm>
            <a:off x="4102085" y="2837257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/>
          <p:nvPr/>
        </p:nvCxnSpPr>
        <p:spPr>
          <a:xfrm flipH="1">
            <a:off x="2699792" y="2999989"/>
            <a:ext cx="1008112" cy="181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/>
          <p:nvPr/>
        </p:nvCxnSpPr>
        <p:spPr>
          <a:xfrm flipH="1">
            <a:off x="1691680" y="2999989"/>
            <a:ext cx="5400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/>
        </p:nvCxnSpPr>
        <p:spPr>
          <a:xfrm>
            <a:off x="4102085" y="1700808"/>
            <a:ext cx="3062203" cy="31683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/>
        </p:nvCxnSpPr>
        <p:spPr>
          <a:xfrm flipV="1">
            <a:off x="2123728" y="1772816"/>
            <a:ext cx="4438802" cy="28803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ZoneTexte 31"/>
          <p:cNvSpPr txBox="1"/>
          <p:nvPr/>
        </p:nvSpPr>
        <p:spPr>
          <a:xfrm>
            <a:off x="6518424" y="1700808"/>
            <a:ext cx="971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BP’</a:t>
            </a:r>
            <a:endParaRPr lang="fr-FR" dirty="0"/>
          </a:p>
        </p:txBody>
      </p:sp>
      <p:sp>
        <p:nvSpPr>
          <p:cNvPr id="33" name="ZoneTexte 32"/>
          <p:cNvSpPr txBox="1"/>
          <p:nvPr/>
        </p:nvSpPr>
        <p:spPr>
          <a:xfrm>
            <a:off x="4180329" y="5629890"/>
            <a:ext cx="587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Y*</a:t>
            </a:r>
            <a:endParaRPr lang="fr-FR" dirty="0"/>
          </a:p>
        </p:txBody>
      </p:sp>
      <p:sp>
        <p:nvSpPr>
          <p:cNvPr id="34" name="ZoneTexte 33"/>
          <p:cNvSpPr txBox="1"/>
          <p:nvPr/>
        </p:nvSpPr>
        <p:spPr>
          <a:xfrm>
            <a:off x="5076056" y="2542838"/>
            <a:ext cx="570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E’</a:t>
            </a:r>
            <a:endParaRPr lang="fr-FR" dirty="0"/>
          </a:p>
        </p:txBody>
      </p:sp>
      <p:cxnSp>
        <p:nvCxnSpPr>
          <p:cNvPr id="35" name="Connecteur droit 34"/>
          <p:cNvCxnSpPr/>
          <p:nvPr/>
        </p:nvCxnSpPr>
        <p:spPr>
          <a:xfrm flipH="1" flipV="1">
            <a:off x="3491880" y="2070140"/>
            <a:ext cx="2808312" cy="3051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ZoneTexte 35"/>
          <p:cNvSpPr txBox="1"/>
          <p:nvPr/>
        </p:nvSpPr>
        <p:spPr>
          <a:xfrm>
            <a:off x="6300192" y="4869160"/>
            <a:ext cx="348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IS</a:t>
            </a:r>
            <a:endParaRPr lang="fr-FR" dirty="0"/>
          </a:p>
        </p:txBody>
      </p:sp>
      <p:cxnSp>
        <p:nvCxnSpPr>
          <p:cNvPr id="37" name="Connecteur droit 36"/>
          <p:cNvCxnSpPr/>
          <p:nvPr/>
        </p:nvCxnSpPr>
        <p:spPr>
          <a:xfrm flipH="1">
            <a:off x="1932844" y="1700808"/>
            <a:ext cx="4338482" cy="28803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ZoneTexte 38"/>
              <p:cNvSpPr txBox="1"/>
              <p:nvPr/>
            </p:nvSpPr>
            <p:spPr>
              <a:xfrm>
                <a:off x="899592" y="2542838"/>
                <a:ext cx="648072" cy="3907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/>
                          </a:rPr>
                          <m:t>𝑖</m:t>
                        </m:r>
                      </m:e>
                      <m:sub>
                        <m:r>
                          <a:rPr lang="fr-FR" b="0" i="1" smtClean="0">
                            <a:latin typeface="Cambria Math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fr-FR" dirty="0" smtClean="0"/>
                  <a:t>p</a:t>
                </a:r>
                <a:endParaRPr lang="fr-FR" dirty="0"/>
              </a:p>
            </p:txBody>
          </p:sp>
        </mc:Choice>
        <mc:Fallback xmlns="">
          <p:sp>
            <p:nvSpPr>
              <p:cNvPr id="39" name="ZoneTexte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2542838"/>
                <a:ext cx="648072" cy="390748"/>
              </a:xfrm>
              <a:prstGeom prst="rect">
                <a:avLst/>
              </a:prstGeom>
              <a:blipFill rotWithShape="1">
                <a:blip r:embed="rId2"/>
                <a:stretch>
                  <a:fillRect t="-6250" b="-2031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Connecteur droit 39"/>
          <p:cNvCxnSpPr/>
          <p:nvPr/>
        </p:nvCxnSpPr>
        <p:spPr>
          <a:xfrm flipH="1" flipV="1">
            <a:off x="3923928" y="1842591"/>
            <a:ext cx="2928216" cy="31798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ZoneTexte 40"/>
          <p:cNvSpPr txBox="1"/>
          <p:nvPr/>
        </p:nvSpPr>
        <p:spPr>
          <a:xfrm>
            <a:off x="6648364" y="4869160"/>
            <a:ext cx="404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IS’</a:t>
            </a:r>
            <a:endParaRPr lang="fr-FR" dirty="0"/>
          </a:p>
        </p:txBody>
      </p:sp>
      <p:sp>
        <p:nvSpPr>
          <p:cNvPr id="42" name="ZoneTexte 41"/>
          <p:cNvSpPr txBox="1"/>
          <p:nvPr/>
        </p:nvSpPr>
        <p:spPr>
          <a:xfrm>
            <a:off x="4644008" y="2727504"/>
            <a:ext cx="54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Z</a:t>
            </a:r>
            <a:endParaRPr lang="fr-FR" dirty="0"/>
          </a:p>
        </p:txBody>
      </p:sp>
      <p:cxnSp>
        <p:nvCxnSpPr>
          <p:cNvPr id="44" name="Connecteur droit 43"/>
          <p:cNvCxnSpPr/>
          <p:nvPr/>
        </p:nvCxnSpPr>
        <p:spPr>
          <a:xfrm flipH="1">
            <a:off x="5361360" y="5373216"/>
            <a:ext cx="266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47"/>
          <p:cNvCxnSpPr/>
          <p:nvPr/>
        </p:nvCxnSpPr>
        <p:spPr>
          <a:xfrm>
            <a:off x="5085411" y="1657925"/>
            <a:ext cx="102693" cy="37512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ZoneTexte 48"/>
              <p:cNvSpPr txBox="1"/>
              <p:nvPr/>
            </p:nvSpPr>
            <p:spPr>
              <a:xfrm>
                <a:off x="4652952" y="5458649"/>
                <a:ext cx="993712" cy="3907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/>
                            </a:rPr>
                            <m:t>𝑌</m:t>
                          </m:r>
                        </m:e>
                        <m:sub>
                          <m:r>
                            <a:rPr lang="fr-FR" b="0" i="1" smtClean="0">
                              <a:latin typeface="Cambria Math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49" name="ZoneTexte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2952" y="5458649"/>
                <a:ext cx="993712" cy="390748"/>
              </a:xfrm>
              <a:prstGeom prst="rect">
                <a:avLst/>
              </a:prstGeom>
              <a:blipFill rotWithShape="1">
                <a:blip r:embed="rId3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Espace réservé du numéro de diapositive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D0152-4BBF-461D-BD62-2DF9B514CD51}" type="slidenum">
              <a:rPr lang="fr-FR" smtClean="0"/>
              <a:t>57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400885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algn="just"/>
                <a:r>
                  <a:rPr lang="fr-FR" dirty="0" err="1" smtClean="0"/>
                  <a:t>Sia</a:t>
                </a:r>
                <a:r>
                  <a:rPr lang="fr-FR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fr-FR" i="1">
                            <a:latin typeface="Cambria Math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fr-FR" dirty="0" smtClean="0"/>
                  <a:t> il </a:t>
                </a:r>
                <a:r>
                  <a:rPr lang="fr-FR" dirty="0" err="1"/>
                  <a:t>target</a:t>
                </a:r>
                <a:r>
                  <a:rPr lang="fr-FR" dirty="0"/>
                  <a:t> e </a:t>
                </a:r>
                <a:r>
                  <a:rPr lang="fr-FR" dirty="0" smtClean="0"/>
                  <a:t>G </a:t>
                </a:r>
                <a:r>
                  <a:rPr lang="fr-FR" dirty="0" err="1" smtClean="0"/>
                  <a:t>lo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strumento</a:t>
                </a:r>
                <a:r>
                  <a:rPr lang="fr-FR" dirty="0" smtClean="0"/>
                  <a:t>.</a:t>
                </a:r>
                <a:endParaRPr lang="fr-FR" dirty="0"/>
              </a:p>
              <a:p>
                <a:pPr algn="just"/>
                <a:r>
                  <a:rPr lang="fr-FR" dirty="0"/>
                  <a:t>La </a:t>
                </a:r>
                <a:r>
                  <a:rPr lang="fr-FR" dirty="0" err="1"/>
                  <a:t>curva</a:t>
                </a:r>
                <a:r>
                  <a:rPr lang="fr-FR" dirty="0"/>
                  <a:t> IS è </a:t>
                </a:r>
                <a:r>
                  <a:rPr lang="fr-FR" dirty="0" err="1"/>
                  <a:t>del</a:t>
                </a:r>
                <a:r>
                  <a:rPr lang="fr-FR" dirty="0"/>
                  <a:t> </a:t>
                </a:r>
                <a:r>
                  <a:rPr lang="fr-FR" dirty="0" err="1"/>
                  <a:t>tipo</a:t>
                </a:r>
                <a:endParaRPr lang="fr-FR" dirty="0"/>
              </a:p>
              <a:p>
                <a:pPr algn="just"/>
                <a:r>
                  <a:rPr lang="fr-FR" dirty="0"/>
                  <a:t>                            </a:t>
                </a:r>
                <a:r>
                  <a:rPr lang="fr-FR" dirty="0" smtClean="0"/>
                  <a:t> </a:t>
                </a:r>
                <a:r>
                  <a:rPr lang="fr-FR" dirty="0"/>
                  <a:t>IS(</a:t>
                </a:r>
                <a:r>
                  <a:rPr lang="fr-FR" dirty="0" err="1"/>
                  <a:t>Y,i,R,G</a:t>
                </a:r>
                <a:r>
                  <a:rPr lang="fr-FR" dirty="0"/>
                  <a:t>)=0 (</a:t>
                </a:r>
                <a:r>
                  <a:rPr lang="fr-FR" dirty="0" err="1"/>
                  <a:t>monotona</a:t>
                </a:r>
                <a:r>
                  <a:rPr lang="fr-FR" dirty="0"/>
                  <a:t> in G)</a:t>
                </a:r>
              </a:p>
              <a:p>
                <a:pPr algn="just"/>
                <a:r>
                  <a:rPr lang="fr-FR" dirty="0"/>
                  <a:t>La </a:t>
                </a:r>
                <a:r>
                  <a:rPr lang="fr-FR" dirty="0" err="1"/>
                  <a:t>curva</a:t>
                </a:r>
                <a:r>
                  <a:rPr lang="fr-FR" dirty="0"/>
                  <a:t> LM è </a:t>
                </a:r>
                <a:r>
                  <a:rPr lang="fr-FR" dirty="0" err="1"/>
                  <a:t>del</a:t>
                </a:r>
                <a:r>
                  <a:rPr lang="fr-FR" dirty="0"/>
                  <a:t> </a:t>
                </a:r>
                <a:r>
                  <a:rPr lang="fr-FR" dirty="0" err="1"/>
                  <a:t>tipo</a:t>
                </a:r>
                <a:endParaRPr lang="fr-FR" dirty="0"/>
              </a:p>
              <a:p>
                <a:pPr algn="just"/>
                <a:r>
                  <a:rPr lang="fr-FR" dirty="0"/>
                  <a:t>                              </a:t>
                </a:r>
                <a:r>
                  <a:rPr lang="fr-FR" dirty="0" smtClean="0"/>
                  <a:t>LM(</a:t>
                </a:r>
                <a:r>
                  <a:rPr lang="fr-FR" dirty="0" err="1" smtClean="0"/>
                  <a:t>Y,i,M</a:t>
                </a:r>
                <a:r>
                  <a:rPr lang="fr-FR" dirty="0"/>
                  <a:t>)=0 (</a:t>
                </a:r>
                <a:r>
                  <a:rPr lang="fr-FR" dirty="0" err="1"/>
                  <a:t>monotona</a:t>
                </a:r>
                <a:r>
                  <a:rPr lang="fr-FR" dirty="0"/>
                  <a:t> in </a:t>
                </a:r>
                <a:r>
                  <a:rPr lang="fr-FR" dirty="0" smtClean="0"/>
                  <a:t>i)</a:t>
                </a:r>
                <a:endParaRPr lang="fr-FR" dirty="0"/>
              </a:p>
              <a:p>
                <a:pPr algn="just"/>
                <a:r>
                  <a:rPr lang="fr-FR" dirty="0"/>
                  <a:t>La </a:t>
                </a:r>
                <a:r>
                  <a:rPr lang="fr-FR" dirty="0" err="1"/>
                  <a:t>curva</a:t>
                </a:r>
                <a:r>
                  <a:rPr lang="fr-FR" dirty="0"/>
                  <a:t> BP è </a:t>
                </a:r>
                <a:r>
                  <a:rPr lang="fr-FR" dirty="0" err="1"/>
                  <a:t>del</a:t>
                </a:r>
                <a:r>
                  <a:rPr lang="fr-FR" dirty="0"/>
                  <a:t> </a:t>
                </a:r>
                <a:r>
                  <a:rPr lang="fr-FR" dirty="0" err="1"/>
                  <a:t>tipo</a:t>
                </a:r>
                <a:endParaRPr lang="fr-FR" dirty="0"/>
              </a:p>
              <a:p>
                <a:pPr algn="just"/>
                <a:r>
                  <a:rPr lang="fr-FR" dirty="0"/>
                  <a:t>                               </a:t>
                </a:r>
                <a:r>
                  <a:rPr lang="fr-FR" dirty="0" smtClean="0"/>
                  <a:t>BP(</a:t>
                </a:r>
                <a:r>
                  <a:rPr lang="fr-FR" dirty="0" err="1" smtClean="0"/>
                  <a:t>Y,i,R</a:t>
                </a:r>
                <a:r>
                  <a:rPr lang="fr-FR" dirty="0"/>
                  <a:t>)=0   (</a:t>
                </a:r>
                <a:r>
                  <a:rPr lang="fr-FR" dirty="0" err="1"/>
                  <a:t>monotona</a:t>
                </a:r>
                <a:r>
                  <a:rPr lang="fr-FR" dirty="0"/>
                  <a:t> in R)</a:t>
                </a:r>
              </a:p>
              <a:p>
                <a:endParaRPr lang="fr-FR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617" r="-14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D0152-4BBF-461D-BD62-2DF9B514CD51}" type="slidenum">
              <a:rPr lang="fr-FR" smtClean="0"/>
              <a:t>58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247023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fr-FR" dirty="0" smtClean="0"/>
                  <a:t>Ma </a:t>
                </a:r>
                <a:r>
                  <a:rPr lang="fr-FR" dirty="0" err="1" smtClean="0"/>
                  <a:t>poiché</a:t>
                </a:r>
                <a:r>
                  <a:rPr lang="fr-FR" dirty="0" smtClean="0"/>
                  <a:t> M è data, </a:t>
                </a:r>
                <a:r>
                  <a:rPr lang="fr-FR" dirty="0" err="1" smtClean="0"/>
                  <a:t>esiste</a:t>
                </a:r>
                <a:r>
                  <a:rPr lang="fr-FR" dirty="0" smtClean="0"/>
                  <a:t> un </a:t>
                </a:r>
                <a:r>
                  <a:rPr lang="fr-FR" dirty="0" err="1" smtClean="0"/>
                  <a:t>unico</a:t>
                </a:r>
                <a:r>
                  <a:rPr lang="fr-FR" dirty="0" smtClean="0"/>
                  <a:t> i* tale </a:t>
                </a:r>
                <a:r>
                  <a:rPr lang="fr-FR" dirty="0" err="1" smtClean="0"/>
                  <a:t>che</a:t>
                </a:r>
                <a:endParaRPr lang="fr-FR" dirty="0" smtClean="0"/>
              </a:p>
              <a:p>
                <a:r>
                  <a:rPr lang="fr-FR" dirty="0"/>
                  <a:t> </a:t>
                </a:r>
                <a:r>
                  <a:rPr lang="fr-FR" dirty="0" smtClean="0"/>
                  <a:t>                           LM(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fr-FR" i="1">
                            <a:latin typeface="Cambria Math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fr-FR" dirty="0" smtClean="0"/>
                  <a:t>,i*,M</a:t>
                </a:r>
                <a:r>
                  <a:rPr lang="fr-FR" dirty="0"/>
                  <a:t>)=</a:t>
                </a:r>
                <a:r>
                  <a:rPr lang="fr-FR" dirty="0" smtClean="0"/>
                  <a:t>0</a:t>
                </a:r>
              </a:p>
              <a:p>
                <a:r>
                  <a:rPr lang="fr-FR" dirty="0" err="1" smtClean="0"/>
                  <a:t>Allora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esiste</a:t>
                </a:r>
                <a:r>
                  <a:rPr lang="fr-FR" dirty="0" smtClean="0"/>
                  <a:t> un </a:t>
                </a:r>
                <a:r>
                  <a:rPr lang="fr-FR" dirty="0" err="1" smtClean="0"/>
                  <a:t>unico</a:t>
                </a:r>
                <a:r>
                  <a:rPr lang="fr-FR" dirty="0" smtClean="0"/>
                  <a:t> R* tale </a:t>
                </a:r>
                <a:r>
                  <a:rPr lang="fr-FR" dirty="0" err="1" smtClean="0"/>
                  <a:t>che</a:t>
                </a:r>
                <a:endParaRPr lang="fr-FR" dirty="0" smtClean="0"/>
              </a:p>
              <a:p>
                <a:r>
                  <a:rPr lang="fr-FR" dirty="0"/>
                  <a:t> </a:t>
                </a:r>
                <a:r>
                  <a:rPr lang="fr-FR" dirty="0" smtClean="0"/>
                  <a:t>                            BP(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fr-FR" i="1">
                            <a:latin typeface="Cambria Math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fr-FR" dirty="0" smtClean="0"/>
                  <a:t>,i*,R*)=</a:t>
                </a:r>
                <a:r>
                  <a:rPr lang="fr-FR" dirty="0"/>
                  <a:t>0 </a:t>
                </a:r>
                <a:endParaRPr lang="fr-FR" dirty="0" smtClean="0"/>
              </a:p>
              <a:p>
                <a:r>
                  <a:rPr lang="fr-FR" dirty="0" err="1" smtClean="0"/>
                  <a:t>Quindi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esiste</a:t>
                </a:r>
                <a:r>
                  <a:rPr lang="fr-FR" dirty="0" smtClean="0"/>
                  <a:t> un </a:t>
                </a:r>
                <a:r>
                  <a:rPr lang="fr-FR" dirty="0" err="1" smtClean="0"/>
                  <a:t>unico</a:t>
                </a:r>
                <a:r>
                  <a:rPr lang="fr-FR" dirty="0" smtClean="0"/>
                  <a:t> G* tale </a:t>
                </a:r>
                <a:r>
                  <a:rPr lang="fr-FR" dirty="0" err="1" smtClean="0"/>
                  <a:t>che</a:t>
                </a:r>
                <a:r>
                  <a:rPr lang="fr-FR" dirty="0" smtClean="0"/>
                  <a:t> </a:t>
                </a:r>
              </a:p>
              <a:p>
                <a:r>
                  <a:rPr lang="fr-FR" dirty="0"/>
                  <a:t> </a:t>
                </a:r>
                <a:r>
                  <a:rPr lang="fr-FR" dirty="0" smtClean="0"/>
                  <a:t>                            IS</a:t>
                </a:r>
                <a:r>
                  <a:rPr lang="fr-FR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fr-FR" i="1">
                            <a:latin typeface="Cambria Math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fr-FR" dirty="0"/>
                  <a:t>,</a:t>
                </a:r>
                <a:r>
                  <a:rPr lang="fr-FR" dirty="0" smtClean="0"/>
                  <a:t>i*,R*,G*)=</a:t>
                </a:r>
                <a:r>
                  <a:rPr lang="fr-FR" dirty="0"/>
                  <a:t>0 </a:t>
                </a:r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D0152-4BBF-461D-BD62-2DF9B514CD51}" type="slidenum">
              <a:rPr lang="fr-FR" smtClean="0"/>
              <a:t>59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85477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fr-FR" b="1" dirty="0" err="1" smtClean="0"/>
              <a:t>Politiche</a:t>
            </a:r>
            <a:r>
              <a:rPr lang="fr-FR" b="1" dirty="0" smtClean="0"/>
              <a:t> di </a:t>
            </a:r>
            <a:r>
              <a:rPr lang="fr-FR" b="1" dirty="0" err="1" smtClean="0"/>
              <a:t>orientamento</a:t>
            </a:r>
            <a:r>
              <a:rPr lang="fr-FR" b="1" dirty="0" smtClean="0"/>
              <a:t> </a:t>
            </a:r>
            <a:r>
              <a:rPr lang="fr-FR" b="1" dirty="0" err="1" smtClean="0"/>
              <a:t>della</a:t>
            </a:r>
            <a:r>
              <a:rPr lang="fr-FR" b="1" dirty="0" smtClean="0"/>
              <a:t> </a:t>
            </a:r>
            <a:r>
              <a:rPr lang="fr-FR" b="1" dirty="0" err="1" smtClean="0"/>
              <a:t>spesa</a:t>
            </a:r>
            <a:endParaRPr lang="fr-FR" b="1" dirty="0" smtClean="0"/>
          </a:p>
          <a:p>
            <a:pPr algn="just"/>
            <a:r>
              <a:rPr lang="fr-FR" b="1" dirty="0" err="1" smtClean="0"/>
              <a:t>Variazione</a:t>
            </a:r>
            <a:r>
              <a:rPr lang="fr-FR" b="1" dirty="0" smtClean="0"/>
              <a:t> </a:t>
            </a:r>
            <a:r>
              <a:rPr lang="fr-FR" b="1" dirty="0" err="1" smtClean="0"/>
              <a:t>del</a:t>
            </a:r>
            <a:r>
              <a:rPr lang="fr-FR" b="1" dirty="0" smtClean="0"/>
              <a:t> </a:t>
            </a:r>
            <a:r>
              <a:rPr lang="fr-FR" b="1" dirty="0" err="1" smtClean="0"/>
              <a:t>tasso</a:t>
            </a:r>
            <a:r>
              <a:rPr lang="fr-FR" b="1" dirty="0" smtClean="0"/>
              <a:t> di </a:t>
            </a:r>
            <a:r>
              <a:rPr lang="fr-FR" b="1" dirty="0" err="1" smtClean="0"/>
              <a:t>cambio</a:t>
            </a:r>
            <a:r>
              <a:rPr lang="fr-FR" b="1" dirty="0" smtClean="0"/>
              <a:t> (</a:t>
            </a:r>
            <a:r>
              <a:rPr lang="fr-FR" b="1" dirty="0" err="1" smtClean="0"/>
              <a:t>tassi</a:t>
            </a:r>
            <a:r>
              <a:rPr lang="fr-FR" b="1" dirty="0" smtClean="0"/>
              <a:t> di </a:t>
            </a:r>
            <a:r>
              <a:rPr lang="fr-FR" b="1" dirty="0" err="1" smtClean="0"/>
              <a:t>cambio</a:t>
            </a:r>
            <a:r>
              <a:rPr lang="fr-FR" b="1" dirty="0" smtClean="0"/>
              <a:t> </a:t>
            </a:r>
            <a:r>
              <a:rPr lang="fr-FR" b="1" dirty="0" err="1" smtClean="0"/>
              <a:t>fissi</a:t>
            </a:r>
            <a:r>
              <a:rPr lang="fr-FR" b="1" dirty="0" smtClean="0"/>
              <a:t>)</a:t>
            </a:r>
            <a:endParaRPr lang="fr-FR" b="1" dirty="0"/>
          </a:p>
          <a:p>
            <a:pPr algn="just"/>
            <a:r>
              <a:rPr lang="fr-FR" b="1" dirty="0" err="1" smtClean="0"/>
              <a:t>Svalutazione</a:t>
            </a:r>
            <a:r>
              <a:rPr lang="fr-FR" dirty="0" smtClean="0"/>
              <a:t>. </a:t>
            </a:r>
            <a:r>
              <a:rPr lang="fr-FR" dirty="0" err="1" smtClean="0"/>
              <a:t>Attuata</a:t>
            </a:r>
            <a:r>
              <a:rPr lang="fr-FR" dirty="0" smtClean="0"/>
              <a:t> per </a:t>
            </a:r>
            <a:r>
              <a:rPr lang="fr-FR" dirty="0" err="1" smtClean="0"/>
              <a:t>ridurre</a:t>
            </a:r>
            <a:r>
              <a:rPr lang="fr-FR" dirty="0" smtClean="0"/>
              <a:t> il </a:t>
            </a:r>
            <a:r>
              <a:rPr lang="fr-FR" dirty="0" err="1" smtClean="0"/>
              <a:t>disavanzo</a:t>
            </a:r>
            <a:r>
              <a:rPr lang="fr-FR" dirty="0" smtClean="0"/>
              <a:t> </a:t>
            </a:r>
            <a:r>
              <a:rPr lang="fr-FR" dirty="0" err="1" smtClean="0"/>
              <a:t>della</a:t>
            </a:r>
            <a:r>
              <a:rPr lang="fr-FR" dirty="0" smtClean="0"/>
              <a:t> </a:t>
            </a:r>
            <a:r>
              <a:rPr lang="fr-FR" dirty="0" err="1" smtClean="0"/>
              <a:t>bilancia</a:t>
            </a:r>
            <a:r>
              <a:rPr lang="fr-FR" dirty="0" smtClean="0"/>
              <a:t> dei </a:t>
            </a:r>
            <a:r>
              <a:rPr lang="fr-FR" dirty="0" err="1" smtClean="0"/>
              <a:t>pagamenti</a:t>
            </a:r>
            <a:r>
              <a:rPr lang="fr-FR" dirty="0" smtClean="0"/>
              <a:t>. </a:t>
            </a:r>
            <a:r>
              <a:rPr lang="fr-FR" dirty="0" err="1" smtClean="0"/>
              <a:t>Sposta</a:t>
            </a:r>
            <a:r>
              <a:rPr lang="fr-FR" dirty="0" smtClean="0"/>
              <a:t> la </a:t>
            </a:r>
            <a:r>
              <a:rPr lang="fr-FR" dirty="0" err="1" smtClean="0"/>
              <a:t>domanda</a:t>
            </a:r>
            <a:r>
              <a:rPr lang="fr-FR" dirty="0" smtClean="0"/>
              <a:t> interna sui </a:t>
            </a:r>
            <a:r>
              <a:rPr lang="fr-FR" dirty="0" err="1" smtClean="0"/>
              <a:t>beni</a:t>
            </a:r>
            <a:r>
              <a:rPr lang="fr-FR" dirty="0" smtClean="0"/>
              <a:t>  </a:t>
            </a:r>
            <a:r>
              <a:rPr lang="fr-FR" dirty="0" err="1" smtClean="0"/>
              <a:t>nazionali</a:t>
            </a:r>
            <a:r>
              <a:rPr lang="fr-FR" dirty="0" smtClean="0"/>
              <a:t> e pure la </a:t>
            </a:r>
            <a:r>
              <a:rPr lang="fr-FR" dirty="0" err="1" smtClean="0"/>
              <a:t>domanda</a:t>
            </a:r>
            <a:r>
              <a:rPr lang="fr-FR" dirty="0" smtClean="0"/>
              <a:t> </a:t>
            </a:r>
            <a:r>
              <a:rPr lang="fr-FR" dirty="0" err="1" smtClean="0"/>
              <a:t>estera</a:t>
            </a:r>
            <a:r>
              <a:rPr lang="fr-FR" dirty="0" smtClean="0"/>
              <a:t> di </a:t>
            </a:r>
            <a:r>
              <a:rPr lang="fr-FR" dirty="0" err="1" smtClean="0"/>
              <a:t>beni</a:t>
            </a:r>
            <a:r>
              <a:rPr lang="fr-FR" dirty="0" smtClean="0"/>
              <a:t> </a:t>
            </a:r>
            <a:r>
              <a:rPr lang="fr-FR" dirty="0" err="1" smtClean="0"/>
              <a:t>nazionali</a:t>
            </a:r>
            <a:r>
              <a:rPr lang="fr-FR" dirty="0" smtClean="0"/>
              <a:t>. Il </a:t>
            </a:r>
            <a:r>
              <a:rPr lang="fr-FR" dirty="0" err="1" smtClean="0"/>
              <a:t>reddito</a:t>
            </a:r>
            <a:r>
              <a:rPr lang="fr-FR" dirty="0" smtClean="0"/>
              <a:t> </a:t>
            </a:r>
            <a:r>
              <a:rPr lang="fr-FR" dirty="0" err="1" smtClean="0"/>
              <a:t>aumenta</a:t>
            </a:r>
            <a:r>
              <a:rPr lang="fr-FR" dirty="0" smtClean="0"/>
              <a:t> e in </a:t>
            </a:r>
            <a:r>
              <a:rPr lang="fr-FR" dirty="0" err="1" smtClean="0"/>
              <a:t>seguito</a:t>
            </a:r>
            <a:r>
              <a:rPr lang="fr-FR" dirty="0" smtClean="0"/>
              <a:t> le </a:t>
            </a:r>
            <a:r>
              <a:rPr lang="fr-FR" dirty="0" err="1" smtClean="0"/>
              <a:t>importazioni</a:t>
            </a:r>
            <a:r>
              <a:rPr lang="fr-FR" dirty="0" smtClean="0"/>
              <a:t> pure e in parte  </a:t>
            </a:r>
            <a:r>
              <a:rPr lang="fr-FR" dirty="0" err="1" smtClean="0"/>
              <a:t>neutralizzano</a:t>
            </a:r>
            <a:r>
              <a:rPr lang="fr-FR" dirty="0" smtClean="0"/>
              <a:t> la </a:t>
            </a:r>
            <a:r>
              <a:rPr lang="fr-FR" dirty="0" err="1" smtClean="0"/>
              <a:t>loro</a:t>
            </a:r>
            <a:r>
              <a:rPr lang="fr-FR" dirty="0" smtClean="0"/>
              <a:t> </a:t>
            </a:r>
            <a:r>
              <a:rPr lang="fr-FR" dirty="0" err="1" smtClean="0"/>
              <a:t>precedente</a:t>
            </a:r>
            <a:r>
              <a:rPr lang="fr-FR" dirty="0" smtClean="0"/>
              <a:t> </a:t>
            </a:r>
            <a:r>
              <a:rPr lang="fr-FR" dirty="0" err="1" smtClean="0"/>
              <a:t>diminuzione</a:t>
            </a:r>
            <a:endParaRPr lang="fr-FR" dirty="0" smtClean="0"/>
          </a:p>
          <a:p>
            <a:pPr algn="just"/>
            <a:r>
              <a:rPr lang="fr-FR" b="1" dirty="0" err="1" smtClean="0"/>
              <a:t>Rivalutazione</a:t>
            </a:r>
            <a:r>
              <a:rPr lang="fr-FR" dirty="0" smtClean="0"/>
              <a:t>. </a:t>
            </a:r>
            <a:r>
              <a:rPr lang="fr-FR" dirty="0" err="1" smtClean="0"/>
              <a:t>Attuata</a:t>
            </a:r>
            <a:r>
              <a:rPr lang="fr-FR" dirty="0" smtClean="0"/>
              <a:t> per </a:t>
            </a:r>
            <a:r>
              <a:rPr lang="fr-FR" dirty="0" err="1" smtClean="0"/>
              <a:t>ridurre</a:t>
            </a:r>
            <a:r>
              <a:rPr lang="fr-FR" dirty="0" smtClean="0"/>
              <a:t> l’</a:t>
            </a:r>
            <a:r>
              <a:rPr lang="fr-FR" dirty="0" err="1" smtClean="0"/>
              <a:t>avanzo</a:t>
            </a:r>
            <a:r>
              <a:rPr lang="fr-FR" dirty="0" smtClean="0"/>
              <a:t> </a:t>
            </a:r>
            <a:r>
              <a:rPr lang="fr-FR" dirty="0" err="1" smtClean="0"/>
              <a:t>della</a:t>
            </a:r>
            <a:r>
              <a:rPr lang="fr-FR" dirty="0" smtClean="0"/>
              <a:t> </a:t>
            </a:r>
            <a:r>
              <a:rPr lang="fr-FR" dirty="0" err="1" smtClean="0"/>
              <a:t>bilancia</a:t>
            </a:r>
            <a:r>
              <a:rPr lang="fr-FR" dirty="0" smtClean="0"/>
              <a:t> dei </a:t>
            </a:r>
            <a:r>
              <a:rPr lang="fr-FR" dirty="0" err="1" smtClean="0"/>
              <a:t>pagamenti</a:t>
            </a:r>
            <a:r>
              <a:rPr lang="fr-FR" dirty="0" smtClean="0"/>
              <a:t>. </a:t>
            </a:r>
            <a:r>
              <a:rPr lang="fr-FR" dirty="0" err="1" smtClean="0"/>
              <a:t>Sposta</a:t>
            </a:r>
            <a:r>
              <a:rPr lang="fr-FR" dirty="0" smtClean="0"/>
              <a:t> </a:t>
            </a:r>
            <a:r>
              <a:rPr lang="fr-FR" dirty="0"/>
              <a:t>la </a:t>
            </a:r>
            <a:r>
              <a:rPr lang="fr-FR" dirty="0" err="1"/>
              <a:t>domanda</a:t>
            </a:r>
            <a:r>
              <a:rPr lang="fr-FR" dirty="0"/>
              <a:t> interna sui </a:t>
            </a:r>
            <a:r>
              <a:rPr lang="fr-FR" dirty="0" err="1" smtClean="0"/>
              <a:t>beni</a:t>
            </a:r>
            <a:r>
              <a:rPr lang="fr-FR" dirty="0" smtClean="0"/>
              <a:t> </a:t>
            </a:r>
            <a:r>
              <a:rPr lang="fr-FR" dirty="0" err="1" smtClean="0"/>
              <a:t>esteri</a:t>
            </a:r>
            <a:r>
              <a:rPr lang="fr-FR" dirty="0" smtClean="0"/>
              <a:t> </a:t>
            </a:r>
            <a:r>
              <a:rPr lang="fr-FR" dirty="0"/>
              <a:t>e </a:t>
            </a:r>
            <a:r>
              <a:rPr lang="fr-FR" dirty="0" err="1" smtClean="0"/>
              <a:t>riduce</a:t>
            </a:r>
            <a:r>
              <a:rPr lang="fr-FR" dirty="0" smtClean="0"/>
              <a:t> pure </a:t>
            </a:r>
            <a:r>
              <a:rPr lang="fr-FR" dirty="0"/>
              <a:t>la </a:t>
            </a:r>
            <a:r>
              <a:rPr lang="fr-FR" dirty="0" err="1"/>
              <a:t>domanda</a:t>
            </a:r>
            <a:r>
              <a:rPr lang="fr-FR" dirty="0"/>
              <a:t> </a:t>
            </a:r>
            <a:r>
              <a:rPr lang="fr-FR" dirty="0" err="1"/>
              <a:t>estera</a:t>
            </a:r>
            <a:r>
              <a:rPr lang="fr-FR" dirty="0"/>
              <a:t> di </a:t>
            </a:r>
            <a:r>
              <a:rPr lang="fr-FR" dirty="0" err="1"/>
              <a:t>beni</a:t>
            </a:r>
            <a:r>
              <a:rPr lang="fr-FR" dirty="0"/>
              <a:t> </a:t>
            </a:r>
            <a:r>
              <a:rPr lang="fr-FR" dirty="0" err="1" smtClean="0"/>
              <a:t>nazionali</a:t>
            </a:r>
            <a:r>
              <a:rPr lang="fr-FR" dirty="0" smtClean="0"/>
              <a:t>. </a:t>
            </a:r>
            <a:r>
              <a:rPr lang="fr-FR" dirty="0"/>
              <a:t>Il </a:t>
            </a:r>
            <a:r>
              <a:rPr lang="fr-FR" dirty="0" err="1"/>
              <a:t>reddito</a:t>
            </a:r>
            <a:r>
              <a:rPr lang="fr-FR" dirty="0"/>
              <a:t> </a:t>
            </a:r>
            <a:r>
              <a:rPr lang="fr-FR" dirty="0" err="1" smtClean="0"/>
              <a:t>diminuisce</a:t>
            </a:r>
            <a:r>
              <a:rPr lang="fr-FR" dirty="0" smtClean="0"/>
              <a:t> </a:t>
            </a:r>
            <a:r>
              <a:rPr lang="fr-FR" dirty="0"/>
              <a:t>e in </a:t>
            </a:r>
            <a:r>
              <a:rPr lang="fr-FR" dirty="0" err="1"/>
              <a:t>seguito</a:t>
            </a:r>
            <a:r>
              <a:rPr lang="fr-FR" dirty="0"/>
              <a:t> le </a:t>
            </a:r>
            <a:r>
              <a:rPr lang="fr-FR" dirty="0" err="1"/>
              <a:t>importazioni</a:t>
            </a:r>
            <a:r>
              <a:rPr lang="fr-FR" dirty="0"/>
              <a:t> pure e in parte  </a:t>
            </a:r>
            <a:r>
              <a:rPr lang="fr-FR" dirty="0" err="1"/>
              <a:t>neutralizzano</a:t>
            </a:r>
            <a:r>
              <a:rPr lang="fr-FR" dirty="0"/>
              <a:t> </a:t>
            </a:r>
            <a:r>
              <a:rPr lang="fr-FR" dirty="0" smtClean="0"/>
              <a:t>il </a:t>
            </a:r>
            <a:r>
              <a:rPr lang="fr-FR" dirty="0" err="1"/>
              <a:t>loro</a:t>
            </a:r>
            <a:r>
              <a:rPr lang="fr-FR" dirty="0"/>
              <a:t> </a:t>
            </a:r>
            <a:r>
              <a:rPr lang="fr-FR" dirty="0" err="1"/>
              <a:t>precedente</a:t>
            </a:r>
            <a:r>
              <a:rPr lang="fr-FR" dirty="0"/>
              <a:t> </a:t>
            </a:r>
            <a:r>
              <a:rPr lang="fr-FR" dirty="0" err="1" smtClean="0"/>
              <a:t>aumento</a:t>
            </a:r>
            <a:endParaRPr lang="fr-FR" dirty="0"/>
          </a:p>
          <a:p>
            <a:pPr algn="just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D0152-4BBF-461D-BD62-2DF9B514CD51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296771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fr-FR" b="1" dirty="0" err="1"/>
                  <a:t>Equilibrio</a:t>
                </a:r>
                <a:r>
                  <a:rPr lang="fr-FR" b="1" dirty="0"/>
                  <a:t> </a:t>
                </a:r>
                <a:r>
                  <a:rPr lang="fr-FR" b="1" dirty="0" err="1"/>
                  <a:t>interno</a:t>
                </a:r>
                <a:r>
                  <a:rPr lang="fr-FR" b="1" dirty="0"/>
                  <a:t> </a:t>
                </a:r>
                <a:r>
                  <a:rPr lang="fr-FR" b="1" dirty="0" err="1"/>
                  <a:t>ed</a:t>
                </a:r>
                <a:r>
                  <a:rPr lang="fr-FR" b="1" dirty="0"/>
                  <a:t> </a:t>
                </a:r>
                <a:r>
                  <a:rPr lang="fr-FR" b="1" dirty="0" err="1"/>
                  <a:t>esterno</a:t>
                </a:r>
                <a:r>
                  <a:rPr lang="fr-FR" b="1" dirty="0"/>
                  <a:t> con la </a:t>
                </a:r>
                <a:r>
                  <a:rPr lang="fr-FR" b="1" dirty="0" err="1"/>
                  <a:t>politica</a:t>
                </a:r>
                <a:r>
                  <a:rPr lang="fr-FR" b="1" dirty="0"/>
                  <a:t> </a:t>
                </a:r>
                <a:r>
                  <a:rPr lang="fr-FR" b="1" dirty="0" err="1" smtClean="0"/>
                  <a:t>monetaria</a:t>
                </a:r>
                <a:endParaRPr lang="fr-FR" b="1" dirty="0" smtClean="0"/>
              </a:p>
              <a:p>
                <a:pPr algn="just"/>
                <a:r>
                  <a:rPr lang="fr-FR" dirty="0"/>
                  <a:t>Sia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fr-FR" i="1">
                            <a:latin typeface="Cambria Math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fr-FR" dirty="0"/>
                  <a:t> il </a:t>
                </a:r>
                <a:r>
                  <a:rPr lang="fr-FR" dirty="0" err="1"/>
                  <a:t>target</a:t>
                </a:r>
                <a:r>
                  <a:rPr lang="fr-FR" dirty="0"/>
                  <a:t> e </a:t>
                </a:r>
                <a:r>
                  <a:rPr lang="fr-FR" dirty="0" smtClean="0"/>
                  <a:t>M </a:t>
                </a:r>
                <a:r>
                  <a:rPr lang="fr-FR" dirty="0" err="1"/>
                  <a:t>lo</a:t>
                </a:r>
                <a:r>
                  <a:rPr lang="fr-FR" dirty="0"/>
                  <a:t> </a:t>
                </a:r>
                <a:r>
                  <a:rPr lang="fr-FR" dirty="0" err="1"/>
                  <a:t>strumento</a:t>
                </a:r>
                <a:r>
                  <a:rPr lang="fr-FR" dirty="0"/>
                  <a:t>.</a:t>
                </a:r>
              </a:p>
              <a:p>
                <a:pPr algn="just"/>
                <a:r>
                  <a:rPr lang="fr-FR" dirty="0"/>
                  <a:t>La </a:t>
                </a:r>
                <a:r>
                  <a:rPr lang="fr-FR" dirty="0" err="1"/>
                  <a:t>curva</a:t>
                </a:r>
                <a:r>
                  <a:rPr lang="fr-FR" dirty="0"/>
                  <a:t> IS è </a:t>
                </a:r>
                <a:r>
                  <a:rPr lang="fr-FR" dirty="0" err="1"/>
                  <a:t>del</a:t>
                </a:r>
                <a:r>
                  <a:rPr lang="fr-FR" dirty="0"/>
                  <a:t> </a:t>
                </a:r>
                <a:r>
                  <a:rPr lang="fr-FR" dirty="0" err="1"/>
                  <a:t>tipo</a:t>
                </a:r>
                <a:endParaRPr lang="fr-FR" dirty="0"/>
              </a:p>
              <a:p>
                <a:pPr algn="just"/>
                <a:r>
                  <a:rPr lang="fr-FR" dirty="0"/>
                  <a:t>                            </a:t>
                </a:r>
                <a:r>
                  <a:rPr lang="fr-FR" dirty="0" smtClean="0"/>
                  <a:t> </a:t>
                </a:r>
                <a:r>
                  <a:rPr lang="fr-FR" dirty="0"/>
                  <a:t>IS(</a:t>
                </a:r>
                <a:r>
                  <a:rPr lang="fr-FR" dirty="0" err="1"/>
                  <a:t>Y,i,R,G</a:t>
                </a:r>
                <a:r>
                  <a:rPr lang="fr-FR" dirty="0"/>
                  <a:t>)=0 (</a:t>
                </a:r>
                <a:r>
                  <a:rPr lang="fr-FR" dirty="0" err="1"/>
                  <a:t>monotona</a:t>
                </a:r>
                <a:r>
                  <a:rPr lang="fr-FR" dirty="0"/>
                  <a:t> in </a:t>
                </a:r>
                <a:r>
                  <a:rPr lang="fr-FR" dirty="0" smtClean="0"/>
                  <a:t>i e R)</a:t>
                </a:r>
                <a:endParaRPr lang="fr-FR" dirty="0"/>
              </a:p>
              <a:p>
                <a:pPr algn="just"/>
                <a:r>
                  <a:rPr lang="fr-FR" dirty="0"/>
                  <a:t>La </a:t>
                </a:r>
                <a:r>
                  <a:rPr lang="fr-FR" dirty="0" err="1"/>
                  <a:t>curva</a:t>
                </a:r>
                <a:r>
                  <a:rPr lang="fr-FR" dirty="0"/>
                  <a:t> LM è </a:t>
                </a:r>
                <a:r>
                  <a:rPr lang="fr-FR" dirty="0" err="1"/>
                  <a:t>del</a:t>
                </a:r>
                <a:r>
                  <a:rPr lang="fr-FR" dirty="0"/>
                  <a:t> </a:t>
                </a:r>
                <a:r>
                  <a:rPr lang="fr-FR" dirty="0" err="1"/>
                  <a:t>tipo</a:t>
                </a:r>
                <a:endParaRPr lang="fr-FR" dirty="0"/>
              </a:p>
              <a:p>
                <a:pPr algn="just"/>
                <a:r>
                  <a:rPr lang="fr-FR" dirty="0"/>
                  <a:t>                              </a:t>
                </a:r>
                <a:r>
                  <a:rPr lang="fr-FR" dirty="0" smtClean="0"/>
                  <a:t>LM(</a:t>
                </a:r>
                <a:r>
                  <a:rPr lang="fr-FR" dirty="0" err="1" smtClean="0"/>
                  <a:t>Y,i,M</a:t>
                </a:r>
                <a:r>
                  <a:rPr lang="fr-FR" dirty="0"/>
                  <a:t>)=0 (</a:t>
                </a:r>
                <a:r>
                  <a:rPr lang="fr-FR" dirty="0" err="1"/>
                  <a:t>monotona</a:t>
                </a:r>
                <a:r>
                  <a:rPr lang="fr-FR" dirty="0"/>
                  <a:t> in </a:t>
                </a:r>
                <a:r>
                  <a:rPr lang="fr-FR" dirty="0" smtClean="0"/>
                  <a:t>i e M)</a:t>
                </a:r>
                <a:endParaRPr lang="fr-FR" dirty="0"/>
              </a:p>
              <a:p>
                <a:pPr algn="just"/>
                <a:r>
                  <a:rPr lang="fr-FR" dirty="0"/>
                  <a:t>La </a:t>
                </a:r>
                <a:r>
                  <a:rPr lang="fr-FR" dirty="0" err="1"/>
                  <a:t>curva</a:t>
                </a:r>
                <a:r>
                  <a:rPr lang="fr-FR" dirty="0"/>
                  <a:t> BP è </a:t>
                </a:r>
                <a:r>
                  <a:rPr lang="fr-FR" dirty="0" err="1"/>
                  <a:t>del</a:t>
                </a:r>
                <a:r>
                  <a:rPr lang="fr-FR" dirty="0"/>
                  <a:t> </a:t>
                </a:r>
                <a:r>
                  <a:rPr lang="fr-FR" dirty="0" err="1"/>
                  <a:t>tipo</a:t>
                </a:r>
                <a:endParaRPr lang="fr-FR" dirty="0"/>
              </a:p>
              <a:p>
                <a:pPr algn="just"/>
                <a:r>
                  <a:rPr lang="fr-FR" dirty="0"/>
                  <a:t>                               </a:t>
                </a:r>
                <a:r>
                  <a:rPr lang="fr-FR" dirty="0" smtClean="0"/>
                  <a:t>BP(</a:t>
                </a:r>
                <a:r>
                  <a:rPr lang="fr-FR" dirty="0" err="1" smtClean="0"/>
                  <a:t>Y,i,R</a:t>
                </a:r>
                <a:r>
                  <a:rPr lang="fr-FR" dirty="0"/>
                  <a:t>)=0   (</a:t>
                </a:r>
                <a:r>
                  <a:rPr lang="fr-FR" dirty="0" err="1"/>
                  <a:t>monotona</a:t>
                </a:r>
                <a:r>
                  <a:rPr lang="fr-FR" dirty="0"/>
                  <a:t> in </a:t>
                </a:r>
                <a:r>
                  <a:rPr lang="fr-FR" dirty="0" smtClean="0"/>
                  <a:t>i e R</a:t>
                </a:r>
                <a:r>
                  <a:rPr lang="fr-FR" dirty="0"/>
                  <a:t>)</a:t>
                </a:r>
              </a:p>
              <a:p>
                <a:endParaRPr lang="fr-FR" b="1" dirty="0"/>
              </a:p>
              <a:p>
                <a:endParaRPr lang="fr-FR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1" t="-2695" r="-222" b="-296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D0152-4BBF-461D-BD62-2DF9B514CD51}" type="slidenum">
              <a:rPr lang="fr-FR" smtClean="0"/>
              <a:t>60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528051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fr-FR" dirty="0"/>
                  <a:t>Ma </a:t>
                </a:r>
                <a:r>
                  <a:rPr lang="fr-FR" dirty="0" err="1"/>
                  <a:t>poiché</a:t>
                </a:r>
                <a:r>
                  <a:rPr lang="fr-FR" dirty="0"/>
                  <a:t> </a:t>
                </a:r>
                <a:r>
                  <a:rPr lang="fr-FR" dirty="0" smtClean="0"/>
                  <a:t>G* </a:t>
                </a:r>
                <a:r>
                  <a:rPr lang="fr-FR" dirty="0"/>
                  <a:t>è data, </a:t>
                </a:r>
                <a:r>
                  <a:rPr lang="fr-FR" dirty="0" err="1"/>
                  <a:t>esiste</a:t>
                </a:r>
                <a:r>
                  <a:rPr lang="fr-FR" dirty="0"/>
                  <a:t> </a:t>
                </a:r>
                <a:r>
                  <a:rPr lang="fr-FR" dirty="0" err="1" smtClean="0"/>
                  <a:t>un’unica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coppia</a:t>
                </a:r>
                <a:r>
                  <a:rPr lang="fr-FR" dirty="0" smtClean="0"/>
                  <a:t> </a:t>
                </a:r>
                <a:r>
                  <a:rPr lang="fr-FR" dirty="0"/>
                  <a:t>i</a:t>
                </a:r>
                <a:r>
                  <a:rPr lang="fr-FR" dirty="0" smtClean="0"/>
                  <a:t>* e R* </a:t>
                </a:r>
                <a:r>
                  <a:rPr lang="fr-FR" dirty="0" err="1" smtClean="0"/>
                  <a:t>soluzione</a:t>
                </a:r>
                <a:r>
                  <a:rPr lang="fr-FR" dirty="0" smtClean="0"/>
                  <a:t> di </a:t>
                </a:r>
              </a:p>
              <a:p>
                <a:r>
                  <a:rPr lang="fr-FR" dirty="0"/>
                  <a:t> </a:t>
                </a:r>
                <a:r>
                  <a:rPr lang="fr-FR" dirty="0" smtClean="0"/>
                  <a:t>                           BP</a:t>
                </a:r>
                <a:r>
                  <a:rPr lang="fr-FR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fr-FR" i="1">
                            <a:latin typeface="Cambria Math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fr-FR" dirty="0"/>
                  <a:t>,</a:t>
                </a:r>
                <a:r>
                  <a:rPr lang="fr-FR" dirty="0" smtClean="0"/>
                  <a:t>i,R)=</a:t>
                </a:r>
                <a:r>
                  <a:rPr lang="fr-FR" dirty="0"/>
                  <a:t>0 </a:t>
                </a:r>
                <a:endParaRPr lang="fr-FR" dirty="0" smtClean="0"/>
              </a:p>
              <a:p>
                <a:r>
                  <a:rPr lang="fr-FR" dirty="0" smtClean="0"/>
                  <a:t>e</a:t>
                </a:r>
              </a:p>
              <a:p>
                <a:r>
                  <a:rPr lang="fr-FR" dirty="0" smtClean="0"/>
                  <a:t>                           IS</a:t>
                </a:r>
                <a:r>
                  <a:rPr lang="fr-FR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fr-FR" i="1">
                            <a:latin typeface="Cambria Math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fr-FR" dirty="0"/>
                  <a:t>,</a:t>
                </a:r>
                <a:r>
                  <a:rPr lang="fr-FR" dirty="0" err="1" smtClean="0"/>
                  <a:t>i,R,G</a:t>
                </a:r>
                <a:r>
                  <a:rPr lang="fr-FR" dirty="0" smtClean="0"/>
                  <a:t>*)=</a:t>
                </a:r>
                <a:r>
                  <a:rPr lang="fr-FR" dirty="0"/>
                  <a:t>0</a:t>
                </a:r>
              </a:p>
              <a:p>
                <a:r>
                  <a:rPr lang="fr-FR" dirty="0" err="1"/>
                  <a:t>Quindi</a:t>
                </a:r>
                <a:r>
                  <a:rPr lang="fr-FR" dirty="0"/>
                  <a:t> </a:t>
                </a:r>
                <a:r>
                  <a:rPr lang="fr-FR" dirty="0" err="1"/>
                  <a:t>esiste</a:t>
                </a:r>
                <a:r>
                  <a:rPr lang="fr-FR" dirty="0"/>
                  <a:t> un </a:t>
                </a:r>
                <a:r>
                  <a:rPr lang="fr-FR" dirty="0" err="1"/>
                  <a:t>unico</a:t>
                </a:r>
                <a:r>
                  <a:rPr lang="fr-FR" dirty="0"/>
                  <a:t> </a:t>
                </a:r>
                <a:r>
                  <a:rPr lang="fr-FR" dirty="0" smtClean="0"/>
                  <a:t>M* </a:t>
                </a:r>
                <a:r>
                  <a:rPr lang="fr-FR" dirty="0"/>
                  <a:t>tale </a:t>
                </a:r>
                <a:r>
                  <a:rPr lang="fr-FR" dirty="0" err="1"/>
                  <a:t>che</a:t>
                </a:r>
                <a:r>
                  <a:rPr lang="fr-FR" dirty="0"/>
                  <a:t> </a:t>
                </a:r>
              </a:p>
              <a:p>
                <a:r>
                  <a:rPr lang="fr-FR" dirty="0" smtClean="0"/>
                  <a:t>                             LM</a:t>
                </a:r>
                <a:r>
                  <a:rPr lang="fr-FR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fr-FR" i="1">
                            <a:latin typeface="Cambria Math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fr-FR" dirty="0"/>
                  <a:t>,i*,M)=0</a:t>
                </a:r>
              </a:p>
              <a:p>
                <a:endParaRPr lang="fr-FR" dirty="0"/>
              </a:p>
              <a:p>
                <a:endParaRPr lang="fr-FR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 r="-207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D0152-4BBF-461D-BD62-2DF9B514CD51}" type="slidenum">
              <a:rPr lang="fr-FR" smtClean="0"/>
              <a:t>61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852542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FR" smtClean="0"/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FR" smtClean="0"/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FR" smtClean="0"/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FR" smtClean="0"/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endParaRPr lang="fr-FR" dirty="0"/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>
          <a:xfrm>
            <a:off x="385192" y="147325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endParaRPr lang="fr-FR" dirty="0"/>
          </a:p>
        </p:txBody>
      </p:sp>
      <p:cxnSp>
        <p:nvCxnSpPr>
          <p:cNvPr id="10" name="Connecteur droit avec flèche 9"/>
          <p:cNvCxnSpPr/>
          <p:nvPr/>
        </p:nvCxnSpPr>
        <p:spPr>
          <a:xfrm flipV="1">
            <a:off x="1331640" y="5373216"/>
            <a:ext cx="6624736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 flipV="1">
            <a:off x="1331640" y="1844824"/>
            <a:ext cx="0" cy="35643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 flipV="1">
            <a:off x="1912077" y="1988841"/>
            <a:ext cx="5046497" cy="18743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7884368" y="5445224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Y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1043608" y="1988840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i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6300192" y="1473259"/>
            <a:ext cx="1103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BP</a:t>
            </a:r>
            <a:endParaRPr lang="fr-FR" dirty="0"/>
          </a:p>
        </p:txBody>
      </p:sp>
      <p:sp>
        <p:nvSpPr>
          <p:cNvPr id="16" name="ZoneTexte 15"/>
          <p:cNvSpPr txBox="1"/>
          <p:nvPr/>
        </p:nvSpPr>
        <p:spPr>
          <a:xfrm>
            <a:off x="6444208" y="2173506"/>
            <a:ext cx="1564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LM</a:t>
            </a:r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 flipH="1">
            <a:off x="6876254" y="4653136"/>
            <a:ext cx="527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IS’’</a:t>
            </a:r>
            <a:endParaRPr lang="fr-FR" dirty="0"/>
          </a:p>
        </p:txBody>
      </p:sp>
      <p:sp>
        <p:nvSpPr>
          <p:cNvPr id="18" name="ZoneTexte 17"/>
          <p:cNvSpPr txBox="1"/>
          <p:nvPr/>
        </p:nvSpPr>
        <p:spPr>
          <a:xfrm>
            <a:off x="4202382" y="2708920"/>
            <a:ext cx="1766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</a:t>
            </a:r>
            <a:endParaRPr lang="fr-FR" dirty="0"/>
          </a:p>
        </p:txBody>
      </p:sp>
      <p:sp>
        <p:nvSpPr>
          <p:cNvPr id="19" name="ZoneTexte 18"/>
          <p:cNvSpPr txBox="1"/>
          <p:nvPr/>
        </p:nvSpPr>
        <p:spPr>
          <a:xfrm>
            <a:off x="1043608" y="3037602"/>
            <a:ext cx="352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i*</a:t>
            </a:r>
            <a:endParaRPr lang="fr-FR" dirty="0"/>
          </a:p>
        </p:txBody>
      </p:sp>
      <p:cxnSp>
        <p:nvCxnSpPr>
          <p:cNvPr id="20" name="Connecteur droit 19"/>
          <p:cNvCxnSpPr/>
          <p:nvPr/>
        </p:nvCxnSpPr>
        <p:spPr>
          <a:xfrm>
            <a:off x="1691680" y="362702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>
            <a:off x="6448581" y="170080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>
            <a:off x="4355976" y="30376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>
            <a:off x="4355240" y="2954270"/>
            <a:ext cx="0" cy="5894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>
            <a:off x="4355976" y="3933056"/>
            <a:ext cx="0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>
            <a:off x="4355976" y="4869160"/>
            <a:ext cx="0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>
            <a:off x="4139952" y="2837257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/>
          <p:nvPr/>
        </p:nvCxnSpPr>
        <p:spPr>
          <a:xfrm>
            <a:off x="4180329" y="2837257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/>
          <p:nvPr/>
        </p:nvCxnSpPr>
        <p:spPr>
          <a:xfrm>
            <a:off x="4102085" y="2837257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/>
          <p:nvPr/>
        </p:nvCxnSpPr>
        <p:spPr>
          <a:xfrm flipH="1">
            <a:off x="2699792" y="2999989"/>
            <a:ext cx="1008112" cy="181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/>
        </p:nvCxnSpPr>
        <p:spPr>
          <a:xfrm flipH="1">
            <a:off x="1691680" y="2999989"/>
            <a:ext cx="5400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/>
        </p:nvCxnSpPr>
        <p:spPr>
          <a:xfrm>
            <a:off x="4102085" y="1700808"/>
            <a:ext cx="3062203" cy="31683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/>
          <p:nvPr/>
        </p:nvCxnSpPr>
        <p:spPr>
          <a:xfrm flipV="1">
            <a:off x="2787605" y="2492896"/>
            <a:ext cx="4438802" cy="28803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ZoneTexte 32"/>
          <p:cNvSpPr txBox="1"/>
          <p:nvPr/>
        </p:nvSpPr>
        <p:spPr>
          <a:xfrm rot="11007067" flipV="1">
            <a:off x="6995807" y="2297370"/>
            <a:ext cx="616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BP’</a:t>
            </a:r>
            <a:endParaRPr lang="fr-FR" dirty="0"/>
          </a:p>
        </p:txBody>
      </p:sp>
      <p:sp>
        <p:nvSpPr>
          <p:cNvPr id="34" name="ZoneTexte 33"/>
          <p:cNvSpPr txBox="1"/>
          <p:nvPr/>
        </p:nvSpPr>
        <p:spPr>
          <a:xfrm>
            <a:off x="4180329" y="5629890"/>
            <a:ext cx="587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Y*</a:t>
            </a:r>
            <a:endParaRPr lang="fr-FR" dirty="0"/>
          </a:p>
        </p:txBody>
      </p:sp>
      <p:sp>
        <p:nvSpPr>
          <p:cNvPr id="35" name="ZoneTexte 34"/>
          <p:cNvSpPr txBox="1"/>
          <p:nvPr/>
        </p:nvSpPr>
        <p:spPr>
          <a:xfrm>
            <a:off x="5076056" y="2542838"/>
            <a:ext cx="570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E’</a:t>
            </a:r>
            <a:endParaRPr lang="fr-FR" dirty="0"/>
          </a:p>
        </p:txBody>
      </p:sp>
      <p:cxnSp>
        <p:nvCxnSpPr>
          <p:cNvPr id="36" name="Connecteur droit 35"/>
          <p:cNvCxnSpPr/>
          <p:nvPr/>
        </p:nvCxnSpPr>
        <p:spPr>
          <a:xfrm flipH="1" flipV="1">
            <a:off x="3491880" y="2070140"/>
            <a:ext cx="2808312" cy="3051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ZoneTexte 36"/>
          <p:cNvSpPr txBox="1"/>
          <p:nvPr/>
        </p:nvSpPr>
        <p:spPr>
          <a:xfrm>
            <a:off x="6300192" y="4869160"/>
            <a:ext cx="348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IS</a:t>
            </a:r>
            <a:endParaRPr lang="fr-FR" dirty="0"/>
          </a:p>
        </p:txBody>
      </p:sp>
      <p:cxnSp>
        <p:nvCxnSpPr>
          <p:cNvPr id="38" name="Connecteur droit 37"/>
          <p:cNvCxnSpPr/>
          <p:nvPr/>
        </p:nvCxnSpPr>
        <p:spPr>
          <a:xfrm flipH="1">
            <a:off x="1932844" y="1700808"/>
            <a:ext cx="4338482" cy="28803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ZoneTexte 38"/>
              <p:cNvSpPr txBox="1"/>
              <p:nvPr/>
            </p:nvSpPr>
            <p:spPr>
              <a:xfrm>
                <a:off x="899592" y="2542838"/>
                <a:ext cx="648072" cy="3907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/>
                          </a:rPr>
                          <m:t>𝑖</m:t>
                        </m:r>
                      </m:e>
                      <m:sub>
                        <m:r>
                          <a:rPr lang="fr-FR" b="0" i="1" smtClean="0">
                            <a:latin typeface="Cambria Math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fr-FR" dirty="0" smtClean="0"/>
                  <a:t>p</a:t>
                </a:r>
                <a:endParaRPr lang="fr-FR" dirty="0"/>
              </a:p>
            </p:txBody>
          </p:sp>
        </mc:Choice>
        <mc:Fallback xmlns="">
          <p:sp>
            <p:nvSpPr>
              <p:cNvPr id="39" name="ZoneTexte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2542838"/>
                <a:ext cx="648072" cy="390748"/>
              </a:xfrm>
              <a:prstGeom prst="rect">
                <a:avLst/>
              </a:prstGeom>
              <a:blipFill rotWithShape="1">
                <a:blip r:embed="rId2"/>
                <a:stretch>
                  <a:fillRect t="-6250" b="-2031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Connecteur droit 39"/>
          <p:cNvCxnSpPr/>
          <p:nvPr/>
        </p:nvCxnSpPr>
        <p:spPr>
          <a:xfrm flipH="1" flipV="1">
            <a:off x="3923928" y="1842591"/>
            <a:ext cx="2928216" cy="31798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ZoneTexte 40"/>
          <p:cNvSpPr txBox="1"/>
          <p:nvPr/>
        </p:nvSpPr>
        <p:spPr>
          <a:xfrm>
            <a:off x="6648364" y="4869160"/>
            <a:ext cx="404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IS’</a:t>
            </a:r>
            <a:endParaRPr lang="fr-FR" dirty="0"/>
          </a:p>
        </p:txBody>
      </p:sp>
      <p:sp>
        <p:nvSpPr>
          <p:cNvPr id="42" name="ZoneTexte 41"/>
          <p:cNvSpPr txBox="1"/>
          <p:nvPr/>
        </p:nvSpPr>
        <p:spPr>
          <a:xfrm>
            <a:off x="4644008" y="2727504"/>
            <a:ext cx="54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Z</a:t>
            </a:r>
            <a:endParaRPr lang="fr-FR" dirty="0"/>
          </a:p>
        </p:txBody>
      </p:sp>
      <p:cxnSp>
        <p:nvCxnSpPr>
          <p:cNvPr id="43" name="Connecteur droit 42"/>
          <p:cNvCxnSpPr/>
          <p:nvPr/>
        </p:nvCxnSpPr>
        <p:spPr>
          <a:xfrm flipH="1">
            <a:off x="5361360" y="5373216"/>
            <a:ext cx="266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43"/>
          <p:cNvCxnSpPr/>
          <p:nvPr/>
        </p:nvCxnSpPr>
        <p:spPr>
          <a:xfrm>
            <a:off x="5085411" y="1657925"/>
            <a:ext cx="102693" cy="37512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ZoneTexte 44"/>
              <p:cNvSpPr txBox="1"/>
              <p:nvPr/>
            </p:nvSpPr>
            <p:spPr>
              <a:xfrm>
                <a:off x="4652952" y="5458649"/>
                <a:ext cx="993712" cy="3907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/>
                            </a:rPr>
                            <m:t>𝑌</m:t>
                          </m:r>
                        </m:e>
                        <m:sub>
                          <m:r>
                            <a:rPr lang="fr-FR" b="0" i="1" smtClean="0">
                              <a:latin typeface="Cambria Math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45" name="ZoneTexte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2952" y="5458649"/>
                <a:ext cx="993712" cy="390748"/>
              </a:xfrm>
              <a:prstGeom prst="rect">
                <a:avLst/>
              </a:prstGeom>
              <a:blipFill rotWithShape="1">
                <a:blip r:embed="rId3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Connecteur droit 46"/>
          <p:cNvCxnSpPr/>
          <p:nvPr/>
        </p:nvCxnSpPr>
        <p:spPr>
          <a:xfrm flipV="1">
            <a:off x="2787605" y="2999989"/>
            <a:ext cx="5096763" cy="15811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ZoneTexte 47"/>
          <p:cNvSpPr txBox="1"/>
          <p:nvPr/>
        </p:nvSpPr>
        <p:spPr>
          <a:xfrm>
            <a:off x="7956376" y="2999989"/>
            <a:ext cx="53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LM’</a:t>
            </a:r>
            <a:endParaRPr lang="fr-FR" dirty="0"/>
          </a:p>
        </p:txBody>
      </p:sp>
      <p:sp>
        <p:nvSpPr>
          <p:cNvPr id="46" name="Espace réservé du numéro de diapositive 4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D0152-4BBF-461D-BD62-2DF9B514CD51}" type="slidenum">
              <a:rPr lang="fr-FR" smtClean="0"/>
              <a:t>62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681468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algn="just"/>
                <a:r>
                  <a:rPr lang="fr-FR" b="1" dirty="0" smtClean="0"/>
                  <a:t>Policy mix per </a:t>
                </a:r>
                <a:r>
                  <a:rPr lang="fr-FR" b="1" dirty="0" err="1" smtClean="0"/>
                  <a:t>ottenere</a:t>
                </a:r>
                <a:r>
                  <a:rPr lang="fr-FR" b="1" dirty="0" smtClean="0"/>
                  <a:t> l’</a:t>
                </a:r>
                <a:r>
                  <a:rPr lang="fr-FR" b="1" dirty="0" err="1" smtClean="0"/>
                  <a:t>equilibrio</a:t>
                </a:r>
                <a:r>
                  <a:rPr lang="fr-FR" b="1" dirty="0" smtClean="0"/>
                  <a:t> </a:t>
                </a:r>
                <a:r>
                  <a:rPr lang="fr-FR" b="1" dirty="0" err="1" smtClean="0"/>
                  <a:t>interno</a:t>
                </a:r>
                <a:r>
                  <a:rPr lang="fr-FR" b="1" dirty="0" smtClean="0"/>
                  <a:t>, </a:t>
                </a:r>
                <a:r>
                  <a:rPr lang="fr-FR" b="1" dirty="0" err="1" smtClean="0"/>
                  <a:t>esterno</a:t>
                </a:r>
                <a:r>
                  <a:rPr lang="fr-FR" b="1" dirty="0" smtClean="0"/>
                  <a:t> e un </a:t>
                </a:r>
                <a:r>
                  <a:rPr lang="fr-FR" b="1" dirty="0" err="1" smtClean="0"/>
                  <a:t>dato</a:t>
                </a:r>
                <a:r>
                  <a:rPr lang="fr-FR" b="1" dirty="0" smtClean="0"/>
                  <a:t> </a:t>
                </a:r>
                <a:r>
                  <a:rPr lang="fr-FR" b="1" dirty="0" err="1" smtClean="0"/>
                  <a:t>tasso</a:t>
                </a:r>
                <a:r>
                  <a:rPr lang="fr-FR" b="1" dirty="0" smtClean="0"/>
                  <a:t> d’</a:t>
                </a:r>
                <a:r>
                  <a:rPr lang="fr-FR" b="1" dirty="0" err="1" smtClean="0"/>
                  <a:t>interesse</a:t>
                </a:r>
                <a:endParaRPr lang="fr-FR" b="1" dirty="0" smtClean="0"/>
              </a:p>
              <a:p>
                <a:pPr algn="just"/>
                <a:r>
                  <a:rPr lang="fr-FR" dirty="0" err="1" smtClean="0"/>
                  <a:t>Siano</a:t>
                </a:r>
                <a:r>
                  <a:rPr lang="fr-FR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/>
                          </a:rPr>
                          <m:t>(</m:t>
                        </m:r>
                        <m:r>
                          <a:rPr lang="fr-FR" i="1"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fr-FR" i="1">
                            <a:latin typeface="Cambria Math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fr-FR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/>
                          </a:rPr>
                          <m:t>𝑖</m:t>
                        </m:r>
                      </m:e>
                      <m:sub>
                        <m:r>
                          <a:rPr lang="fr-FR" i="1">
                            <a:latin typeface="Cambria Math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fr-FR" dirty="0"/>
                  <a:t>) </a:t>
                </a:r>
                <a:r>
                  <a:rPr lang="fr-FR" dirty="0" smtClean="0"/>
                  <a:t> i </a:t>
                </a:r>
                <a:r>
                  <a:rPr lang="fr-FR" dirty="0" err="1" smtClean="0"/>
                  <a:t>target</a:t>
                </a:r>
                <a:r>
                  <a:rPr lang="fr-FR" dirty="0" smtClean="0"/>
                  <a:t> e M e G </a:t>
                </a:r>
                <a:r>
                  <a:rPr lang="fr-FR" dirty="0" err="1" smtClean="0"/>
                  <a:t>gli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strumenti</a:t>
                </a:r>
                <a:r>
                  <a:rPr lang="fr-FR" dirty="0" smtClean="0"/>
                  <a:t>.</a:t>
                </a:r>
              </a:p>
              <a:p>
                <a:pPr algn="just"/>
                <a:r>
                  <a:rPr lang="fr-FR" dirty="0" smtClean="0"/>
                  <a:t>La </a:t>
                </a:r>
                <a:r>
                  <a:rPr lang="fr-FR" dirty="0" err="1" smtClean="0"/>
                  <a:t>curva</a:t>
                </a:r>
                <a:r>
                  <a:rPr lang="fr-FR" dirty="0" smtClean="0"/>
                  <a:t> IS è </a:t>
                </a:r>
                <a:r>
                  <a:rPr lang="fr-FR" dirty="0" err="1" smtClean="0"/>
                  <a:t>del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tipo</a:t>
                </a:r>
                <a:endParaRPr lang="fr-FR" dirty="0" smtClean="0"/>
              </a:p>
              <a:p>
                <a:pPr algn="just"/>
                <a:r>
                  <a:rPr lang="fr-FR" dirty="0" smtClean="0"/>
                  <a:t>                            IS(</a:t>
                </a:r>
                <a:r>
                  <a:rPr lang="fr-FR" dirty="0" err="1" smtClean="0"/>
                  <a:t>Y,i,R,G</a:t>
                </a:r>
                <a:r>
                  <a:rPr lang="fr-FR" dirty="0" smtClean="0"/>
                  <a:t>)=0 (</a:t>
                </a:r>
                <a:r>
                  <a:rPr lang="fr-FR" dirty="0" err="1" smtClean="0"/>
                  <a:t>monotona</a:t>
                </a:r>
                <a:r>
                  <a:rPr lang="fr-FR" dirty="0" smtClean="0"/>
                  <a:t> in G)</a:t>
                </a:r>
              </a:p>
              <a:p>
                <a:pPr algn="just"/>
                <a:r>
                  <a:rPr lang="fr-FR" dirty="0" smtClean="0"/>
                  <a:t>La </a:t>
                </a:r>
                <a:r>
                  <a:rPr lang="fr-FR" dirty="0" err="1" smtClean="0"/>
                  <a:t>curva</a:t>
                </a:r>
                <a:r>
                  <a:rPr lang="fr-FR" dirty="0" smtClean="0"/>
                  <a:t> LM è </a:t>
                </a:r>
                <a:r>
                  <a:rPr lang="fr-FR" dirty="0" err="1" smtClean="0"/>
                  <a:t>del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tipo</a:t>
                </a:r>
                <a:endParaRPr lang="fr-FR" dirty="0" smtClean="0"/>
              </a:p>
              <a:p>
                <a:pPr algn="just"/>
                <a:r>
                  <a:rPr lang="fr-FR" dirty="0"/>
                  <a:t> </a:t>
                </a:r>
                <a:r>
                  <a:rPr lang="fr-FR" dirty="0" smtClean="0"/>
                  <a:t>                            LM(</a:t>
                </a:r>
                <a:r>
                  <a:rPr lang="fr-FR" dirty="0" err="1" smtClean="0"/>
                  <a:t>Y,i,M</a:t>
                </a:r>
                <a:r>
                  <a:rPr lang="fr-FR" dirty="0" smtClean="0"/>
                  <a:t>)=0 </a:t>
                </a:r>
                <a:r>
                  <a:rPr lang="fr-FR" dirty="0"/>
                  <a:t>(</a:t>
                </a:r>
                <a:r>
                  <a:rPr lang="fr-FR" dirty="0" err="1"/>
                  <a:t>monotona</a:t>
                </a:r>
                <a:r>
                  <a:rPr lang="fr-FR" dirty="0"/>
                  <a:t> in </a:t>
                </a:r>
                <a:r>
                  <a:rPr lang="fr-FR" dirty="0" smtClean="0"/>
                  <a:t>M)</a:t>
                </a:r>
              </a:p>
              <a:p>
                <a:pPr algn="just"/>
                <a:r>
                  <a:rPr lang="fr-FR" dirty="0" smtClean="0"/>
                  <a:t>La </a:t>
                </a:r>
                <a:r>
                  <a:rPr lang="fr-FR" dirty="0" err="1" smtClean="0"/>
                  <a:t>curva</a:t>
                </a:r>
                <a:r>
                  <a:rPr lang="fr-FR" dirty="0" smtClean="0"/>
                  <a:t> BP è </a:t>
                </a:r>
                <a:r>
                  <a:rPr lang="fr-FR" dirty="0" err="1" smtClean="0"/>
                  <a:t>del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tipo</a:t>
                </a:r>
                <a:endParaRPr lang="fr-FR" dirty="0" smtClean="0"/>
              </a:p>
              <a:p>
                <a:pPr algn="just"/>
                <a:r>
                  <a:rPr lang="fr-FR" dirty="0"/>
                  <a:t> </a:t>
                </a:r>
                <a:r>
                  <a:rPr lang="fr-FR" dirty="0" smtClean="0"/>
                  <a:t>                             BP(</a:t>
                </a:r>
                <a:r>
                  <a:rPr lang="fr-FR" dirty="0" err="1" smtClean="0"/>
                  <a:t>Y,i,R</a:t>
                </a:r>
                <a:r>
                  <a:rPr lang="fr-FR" dirty="0" smtClean="0"/>
                  <a:t>)=0   </a:t>
                </a:r>
                <a:r>
                  <a:rPr lang="fr-FR" dirty="0"/>
                  <a:t>(</a:t>
                </a:r>
                <a:r>
                  <a:rPr lang="fr-FR" dirty="0" err="1"/>
                  <a:t>monotona</a:t>
                </a:r>
                <a:r>
                  <a:rPr lang="fr-FR" dirty="0"/>
                  <a:t> in </a:t>
                </a:r>
                <a:r>
                  <a:rPr lang="fr-FR" dirty="0" smtClean="0"/>
                  <a:t>R)</a:t>
                </a:r>
                <a:endParaRPr lang="fr-FR" dirty="0"/>
              </a:p>
              <a:p>
                <a:endParaRPr lang="fr-FR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1" t="-2695" r="-1704" b="-296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D0152-4BBF-461D-BD62-2DF9B514CD51}" type="slidenum">
              <a:rPr lang="fr-FR" smtClean="0"/>
              <a:t>63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961082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pPr algn="just"/>
                <a:r>
                  <a:rPr lang="fr-FR" dirty="0" smtClean="0"/>
                  <a:t>Devo </a:t>
                </a:r>
                <a:r>
                  <a:rPr lang="fr-FR" dirty="0" err="1" smtClean="0"/>
                  <a:t>trovare</a:t>
                </a:r>
                <a:r>
                  <a:rPr lang="fr-FR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FR" b="0" i="1" dirty="0" smtClean="0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fr-FR" b="0" i="1" dirty="0" smtClean="0">
                            <a:latin typeface="Cambria Math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fr-FR" dirty="0" smtClean="0"/>
                  <a:t> </a:t>
                </a:r>
                <a:r>
                  <a:rPr lang="fr-FR" dirty="0"/>
                  <a:t>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fr-FR" i="1" dirty="0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fr-FR" i="1" dirty="0">
                            <a:latin typeface="Cambria Math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fr-FR" dirty="0"/>
                  <a:t> </a:t>
                </a:r>
                <a:r>
                  <a:rPr lang="fr-FR" dirty="0" smtClean="0"/>
                  <a:t>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fr-FR" b="0" i="1" dirty="0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fr-FR" i="1" dirty="0">
                            <a:latin typeface="Cambria Math"/>
                          </a:rPr>
                          <m:t>𝑝</m:t>
                        </m:r>
                      </m:sub>
                    </m:sSub>
                    <m:r>
                      <a:rPr lang="fr-FR" i="1" dirty="0">
                        <a:latin typeface="Cambria Math"/>
                      </a:rPr>
                      <m:t> </m:t>
                    </m:r>
                  </m:oMath>
                </a14:m>
                <a:r>
                  <a:rPr lang="fr-FR" dirty="0" smtClean="0"/>
                  <a:t>soluzione di</a:t>
                </a:r>
                <a:endParaRPr lang="fr-FR" dirty="0"/>
              </a:p>
              <a:p>
                <a:pPr algn="just"/>
                <a:r>
                  <a:rPr lang="fr-FR" dirty="0" smtClean="0"/>
                  <a:t>                               IS(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fr-FR" b="0" i="1" dirty="0" smtClean="0"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fr-FR" i="1" dirty="0">
                            <a:latin typeface="Cambria Math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fr-FR" dirty="0" err="1" smtClean="0"/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fr-FR" b="0" i="1" dirty="0" smtClean="0">
                            <a:latin typeface="Cambria Math"/>
                          </a:rPr>
                          <m:t>𝑖</m:t>
                        </m:r>
                      </m:e>
                      <m:sub>
                        <m:r>
                          <a:rPr lang="fr-FR" i="1" dirty="0">
                            <a:latin typeface="Cambria Math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fr-FR" dirty="0" err="1" smtClean="0"/>
                  <a:t>,R,G</a:t>
                </a:r>
                <a:r>
                  <a:rPr lang="fr-FR" dirty="0"/>
                  <a:t>)=0 </a:t>
                </a:r>
                <a:endParaRPr lang="fr-FR" dirty="0" smtClean="0"/>
              </a:p>
              <a:p>
                <a:pPr algn="just"/>
                <a:r>
                  <a:rPr lang="fr-FR" dirty="0" smtClean="0"/>
                  <a:t>                               LM(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fr-FR" i="1" dirty="0"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fr-FR" i="1" dirty="0">
                            <a:latin typeface="Cambria Math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fr-FR" dirty="0" err="1" smtClean="0"/>
                  <a:t>,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fr-FR" b="0" i="1" dirty="0" smtClean="0">
                            <a:latin typeface="Cambria Math"/>
                          </a:rPr>
                          <m:t>𝑖</m:t>
                        </m:r>
                      </m:e>
                      <m:sub>
                        <m:r>
                          <a:rPr lang="fr-FR" i="1" dirty="0">
                            <a:latin typeface="Cambria Math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fr-FR" dirty="0" err="1" smtClean="0"/>
                  <a:t>,M</a:t>
                </a:r>
                <a:r>
                  <a:rPr lang="fr-FR" dirty="0"/>
                  <a:t>)=0 </a:t>
                </a:r>
                <a:endParaRPr lang="fr-FR" dirty="0" smtClean="0"/>
              </a:p>
              <a:p>
                <a:pPr algn="just"/>
                <a:r>
                  <a:rPr lang="fr-FR" dirty="0" smtClean="0"/>
                  <a:t>                               BP(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fr-FR" i="1" dirty="0"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fr-FR" i="1" dirty="0">
                            <a:latin typeface="Cambria Math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fr-FR" dirty="0" err="1"/>
                  <a:t>,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fr-FR" i="1" dirty="0">
                            <a:latin typeface="Cambria Math"/>
                          </a:rPr>
                          <m:t>𝑖</m:t>
                        </m:r>
                      </m:e>
                      <m:sub>
                        <m:r>
                          <a:rPr lang="fr-FR" i="1" dirty="0">
                            <a:latin typeface="Cambria Math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fr-FR" dirty="0" smtClean="0"/>
                  <a:t>,R</a:t>
                </a:r>
                <a:r>
                  <a:rPr lang="fr-FR" dirty="0"/>
                  <a:t>)=</a:t>
                </a:r>
                <a:r>
                  <a:rPr lang="fr-FR" dirty="0" smtClean="0"/>
                  <a:t>0</a:t>
                </a:r>
              </a:p>
              <a:p>
                <a:pPr algn="just"/>
                <a:r>
                  <a:rPr lang="fr-FR" dirty="0" smtClean="0"/>
                  <a:t>Dalla terza </a:t>
                </a:r>
                <a:r>
                  <a:rPr lang="fr-FR" dirty="0" err="1" smtClean="0"/>
                  <a:t>equazione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troviamo</a:t>
                </a:r>
                <a:r>
                  <a:rPr lang="fr-FR" dirty="0" smtClean="0"/>
                  <a:t> un </a:t>
                </a:r>
                <a:r>
                  <a:rPr lang="fr-FR" dirty="0" err="1" smtClean="0"/>
                  <a:t>unico</a:t>
                </a:r>
                <a:r>
                  <a:rPr lang="fr-FR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fr-FR" b="0" i="1" dirty="0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fr-FR" i="1" dirty="0">
                            <a:latin typeface="Cambria Math"/>
                          </a:rPr>
                          <m:t>𝑝</m:t>
                        </m:r>
                      </m:sub>
                    </m:sSub>
                  </m:oMath>
                </a14:m>
                <a:endParaRPr lang="fr-FR" dirty="0" smtClean="0"/>
              </a:p>
              <a:p>
                <a:pPr algn="just"/>
                <a:r>
                  <a:rPr lang="fr-FR" dirty="0" err="1" smtClean="0"/>
                  <a:t>Dall’equazione</a:t>
                </a:r>
                <a:r>
                  <a:rPr lang="fr-FR" dirty="0" smtClean="0"/>
                  <a:t> </a:t>
                </a:r>
                <a:r>
                  <a:rPr lang="fr-FR" dirty="0"/>
                  <a:t>IS(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fr-FR" i="1" dirty="0"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fr-FR" i="1" dirty="0">
                            <a:latin typeface="Cambria Math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fr-FR" dirty="0" err="1"/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fr-FR" i="1" dirty="0">
                            <a:latin typeface="Cambria Math"/>
                          </a:rPr>
                          <m:t>𝑖</m:t>
                        </m:r>
                      </m:e>
                      <m:sub>
                        <m:r>
                          <a:rPr lang="fr-FR" i="1" dirty="0">
                            <a:latin typeface="Cambria Math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fr-FR" dirty="0" err="1"/>
                  <a:t>,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fr-FR" i="1" dirty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fr-FR" i="1" dirty="0">
                            <a:latin typeface="Cambria Math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fr-FR" dirty="0"/>
                  <a:t>,G)=0 </a:t>
                </a:r>
                <a:r>
                  <a:rPr lang="fr-FR" dirty="0" err="1" smtClean="0"/>
                  <a:t>troviamo</a:t>
                </a:r>
                <a:r>
                  <a:rPr lang="fr-FR" dirty="0" smtClean="0"/>
                  <a:t> un </a:t>
                </a:r>
                <a:r>
                  <a:rPr lang="fr-FR" dirty="0" err="1" smtClean="0"/>
                  <a:t>unico</a:t>
                </a:r>
                <a:r>
                  <a:rPr lang="fr-FR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fr-FR" b="0" i="1" dirty="0" smtClean="0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fr-FR" i="1" dirty="0">
                            <a:latin typeface="Cambria Math"/>
                          </a:rPr>
                          <m:t>𝑝</m:t>
                        </m:r>
                      </m:sub>
                    </m:sSub>
                  </m:oMath>
                </a14:m>
                <a:endParaRPr lang="fr-FR" dirty="0" smtClean="0"/>
              </a:p>
              <a:p>
                <a:pPr algn="just"/>
                <a:r>
                  <a:rPr lang="fr-FR" dirty="0" err="1" smtClean="0"/>
                  <a:t>Dall’equazione</a:t>
                </a:r>
                <a:r>
                  <a:rPr lang="fr-FR" dirty="0" smtClean="0"/>
                  <a:t> </a:t>
                </a:r>
                <a:r>
                  <a:rPr lang="fr-FR" dirty="0"/>
                  <a:t>LM(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fr-FR" i="1" dirty="0"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fr-FR" i="1" dirty="0">
                            <a:latin typeface="Cambria Math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fr-FR" dirty="0" err="1"/>
                  <a:t>,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fr-FR" i="1" dirty="0">
                            <a:latin typeface="Cambria Math"/>
                          </a:rPr>
                          <m:t>𝑖</m:t>
                        </m:r>
                      </m:e>
                      <m:sub>
                        <m:r>
                          <a:rPr lang="fr-FR" i="1" dirty="0">
                            <a:latin typeface="Cambria Math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fr-FR" dirty="0" err="1"/>
                  <a:t>,M</a:t>
                </a:r>
                <a:r>
                  <a:rPr lang="fr-FR" dirty="0"/>
                  <a:t>)=0 troviamo un </a:t>
                </a:r>
                <a:r>
                  <a:rPr lang="fr-FR" dirty="0" err="1"/>
                  <a:t>unico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fr-FR" b="0" i="1" dirty="0" smtClean="0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fr-FR" i="1" dirty="0">
                            <a:latin typeface="Cambria Math"/>
                          </a:rPr>
                          <m:t>𝑝</m:t>
                        </m:r>
                      </m:sub>
                    </m:sSub>
                  </m:oMath>
                </a14:m>
                <a:endParaRPr lang="fr-FR" dirty="0" smtClean="0"/>
              </a:p>
              <a:p>
                <a:pPr algn="just"/>
                <a:r>
                  <a:rPr lang="fr-FR" dirty="0" err="1" smtClean="0"/>
                  <a:t>Notiamo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che</a:t>
                </a:r>
                <a:r>
                  <a:rPr lang="fr-FR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fr-FR" i="1" dirty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fr-FR" i="1" dirty="0">
                            <a:latin typeface="Cambria Math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fr-FR" dirty="0" smtClean="0"/>
                  <a:t> non è </a:t>
                </a:r>
                <a:r>
                  <a:rPr lang="fr-FR" dirty="0" err="1" smtClean="0"/>
                  <a:t>scelto</a:t>
                </a:r>
                <a:r>
                  <a:rPr lang="fr-FR" dirty="0" smtClean="0"/>
                  <a:t> ma </a:t>
                </a:r>
                <a:r>
                  <a:rPr lang="fr-FR" dirty="0" err="1" smtClean="0"/>
                  <a:t>fissato</a:t>
                </a:r>
                <a:r>
                  <a:rPr lang="fr-FR" dirty="0" smtClean="0"/>
                  <a:t> dal </a:t>
                </a:r>
                <a:r>
                  <a:rPr lang="fr-FR" dirty="0" err="1" smtClean="0"/>
                  <a:t>mercato</a:t>
                </a:r>
                <a:r>
                  <a:rPr lang="fr-FR" dirty="0" smtClean="0"/>
                  <a:t>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fr-FR" i="1" dirty="0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fr-FR" i="1" dirty="0">
                            <a:latin typeface="Cambria Math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fr-FR" dirty="0"/>
                  <a:t> 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fr-FR" i="1" dirty="0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fr-FR" i="1" dirty="0">
                            <a:latin typeface="Cambria Math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fr-FR" dirty="0" smtClean="0"/>
                  <a:t> sono </a:t>
                </a:r>
                <a:r>
                  <a:rPr lang="fr-FR" dirty="0" err="1" smtClean="0"/>
                  <a:t>invece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gli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strumenti</a:t>
                </a:r>
                <a:r>
                  <a:rPr lang="fr-FR" dirty="0" smtClean="0"/>
                  <a:t> a </a:t>
                </a:r>
                <a:r>
                  <a:rPr lang="fr-FR" dirty="0" err="1" smtClean="0"/>
                  <a:t>disposizione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del</a:t>
                </a:r>
                <a:r>
                  <a:rPr lang="fr-FR" dirty="0" smtClean="0"/>
                  <a:t> </a:t>
                </a:r>
                <a:r>
                  <a:rPr lang="fr-FR" dirty="0" err="1"/>
                  <a:t>G</a:t>
                </a:r>
                <a:r>
                  <a:rPr lang="fr-FR" dirty="0" err="1" smtClean="0"/>
                  <a:t>overno</a:t>
                </a:r>
                <a:r>
                  <a:rPr lang="fr-FR" dirty="0" smtClean="0"/>
                  <a:t> e </a:t>
                </a:r>
                <a:r>
                  <a:rPr lang="fr-FR" dirty="0" err="1" smtClean="0"/>
                  <a:t>della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Banca</a:t>
                </a:r>
                <a:r>
                  <a:rPr lang="fr-FR" dirty="0" smtClean="0"/>
                  <a:t> Centrale</a:t>
                </a:r>
                <a:endParaRPr lang="fr-FR" dirty="0"/>
              </a:p>
              <a:p>
                <a:endParaRPr lang="fr-FR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85" t="-2426" r="-140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D0152-4BBF-461D-BD62-2DF9B514CD51}" type="slidenum">
              <a:rPr lang="fr-FR" smtClean="0"/>
              <a:t>64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160417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D0152-4BBF-461D-BD62-2DF9B514CD51}" type="slidenum">
              <a:rPr lang="fr-FR" smtClean="0"/>
              <a:t>65</a:t>
            </a:fld>
            <a:endParaRPr lang="fr-FR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FR" smtClean="0"/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FR" smtClean="0"/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FR" smtClean="0"/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FR" smtClean="0"/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FR" smtClean="0"/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</p:txBody>
      </p:sp>
      <p:sp>
        <p:nvSpPr>
          <p:cNvPr id="10" name="Espace réservé du contenu 2"/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endParaRPr lang="fr-FR" dirty="0"/>
          </a:p>
        </p:txBody>
      </p:sp>
      <p:sp>
        <p:nvSpPr>
          <p:cNvPr id="11" name="Espace réservé du contenu 2"/>
          <p:cNvSpPr txBox="1">
            <a:spLocks/>
          </p:cNvSpPr>
          <p:nvPr/>
        </p:nvSpPr>
        <p:spPr>
          <a:xfrm>
            <a:off x="537592" y="162565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endParaRPr lang="fr-FR" dirty="0"/>
          </a:p>
        </p:txBody>
      </p:sp>
      <p:cxnSp>
        <p:nvCxnSpPr>
          <p:cNvPr id="12" name="Connecteur droit avec flèche 11"/>
          <p:cNvCxnSpPr/>
          <p:nvPr/>
        </p:nvCxnSpPr>
        <p:spPr>
          <a:xfrm flipV="1">
            <a:off x="1484040" y="5525616"/>
            <a:ext cx="6624736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 flipV="1">
            <a:off x="1484040" y="1997224"/>
            <a:ext cx="0" cy="35643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8036768" y="5597624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Y</a:t>
            </a:r>
            <a:endParaRPr lang="fr-FR" dirty="0"/>
          </a:p>
        </p:txBody>
      </p:sp>
      <p:sp>
        <p:nvSpPr>
          <p:cNvPr id="16" name="ZoneTexte 15"/>
          <p:cNvSpPr txBox="1"/>
          <p:nvPr/>
        </p:nvSpPr>
        <p:spPr>
          <a:xfrm>
            <a:off x="1196008" y="2141240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i</a:t>
            </a:r>
            <a:endParaRPr lang="fr-FR" dirty="0"/>
          </a:p>
        </p:txBody>
      </p:sp>
      <p:cxnSp>
        <p:nvCxnSpPr>
          <p:cNvPr id="22" name="Connecteur droit 21"/>
          <p:cNvCxnSpPr/>
          <p:nvPr/>
        </p:nvCxnSpPr>
        <p:spPr>
          <a:xfrm>
            <a:off x="1844080" y="377942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>
            <a:off x="6600981" y="185320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>
            <a:off x="4508376" y="31900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/>
          <p:nvPr/>
        </p:nvCxnSpPr>
        <p:spPr>
          <a:xfrm>
            <a:off x="4292352" y="2989657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/>
          <p:nvPr/>
        </p:nvCxnSpPr>
        <p:spPr>
          <a:xfrm>
            <a:off x="4332729" y="2989657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/>
        </p:nvCxnSpPr>
        <p:spPr>
          <a:xfrm>
            <a:off x="4254485" y="2989657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/>
          <p:cNvCxnSpPr/>
          <p:nvPr/>
        </p:nvCxnSpPr>
        <p:spPr>
          <a:xfrm flipV="1">
            <a:off x="2940005" y="2645296"/>
            <a:ext cx="4438802" cy="28803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ZoneTexte 34"/>
          <p:cNvSpPr txBox="1"/>
          <p:nvPr/>
        </p:nvSpPr>
        <p:spPr>
          <a:xfrm rot="11007067" flipV="1">
            <a:off x="7148207" y="2449770"/>
            <a:ext cx="616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BP</a:t>
            </a:r>
            <a:endParaRPr lang="fr-FR" dirty="0"/>
          </a:p>
        </p:txBody>
      </p:sp>
      <p:cxnSp>
        <p:nvCxnSpPr>
          <p:cNvPr id="38" name="Connecteur droit 37"/>
          <p:cNvCxnSpPr/>
          <p:nvPr/>
        </p:nvCxnSpPr>
        <p:spPr>
          <a:xfrm flipH="1" flipV="1">
            <a:off x="3644280" y="2222540"/>
            <a:ext cx="2808312" cy="3051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ZoneTexte 38"/>
          <p:cNvSpPr txBox="1"/>
          <p:nvPr/>
        </p:nvSpPr>
        <p:spPr>
          <a:xfrm>
            <a:off x="6452592" y="5021560"/>
            <a:ext cx="348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IS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ZoneTexte 40"/>
              <p:cNvSpPr txBox="1"/>
              <p:nvPr/>
            </p:nvSpPr>
            <p:spPr>
              <a:xfrm>
                <a:off x="916400" y="3820207"/>
                <a:ext cx="559215" cy="3907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/>
                            </a:rPr>
                            <m:t>𝑖</m:t>
                          </m:r>
                        </m:e>
                        <m:sub>
                          <m:r>
                            <a:rPr lang="fr-FR" b="0" i="1" smtClean="0">
                              <a:latin typeface="Cambria Math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41" name="ZoneTexte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400" y="3820207"/>
                <a:ext cx="559215" cy="390748"/>
              </a:xfrm>
              <a:prstGeom prst="rect">
                <a:avLst/>
              </a:prstGeom>
              <a:blipFill rotWithShape="1">
                <a:blip r:embed="rId2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Connecteur droit 44"/>
          <p:cNvCxnSpPr/>
          <p:nvPr/>
        </p:nvCxnSpPr>
        <p:spPr>
          <a:xfrm flipH="1">
            <a:off x="5513760" y="5525616"/>
            <a:ext cx="266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45"/>
          <p:cNvCxnSpPr/>
          <p:nvPr/>
        </p:nvCxnSpPr>
        <p:spPr>
          <a:xfrm>
            <a:off x="5237811" y="1810325"/>
            <a:ext cx="102693" cy="37512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ZoneTexte 46"/>
              <p:cNvSpPr txBox="1"/>
              <p:nvPr/>
            </p:nvSpPr>
            <p:spPr>
              <a:xfrm>
                <a:off x="4805352" y="5611049"/>
                <a:ext cx="993712" cy="3907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/>
                            </a:rPr>
                            <m:t>𝑌</m:t>
                          </m:r>
                        </m:e>
                        <m:sub>
                          <m:r>
                            <a:rPr lang="fr-FR" b="0" i="1" smtClean="0">
                              <a:latin typeface="Cambria Math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47" name="ZoneTexte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5352" y="5611049"/>
                <a:ext cx="993712" cy="390748"/>
              </a:xfrm>
              <a:prstGeom prst="rect">
                <a:avLst/>
              </a:prstGeom>
              <a:blipFill rotWithShape="1">
                <a:blip r:embed="rId3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Connecteur droit 47"/>
          <p:cNvCxnSpPr/>
          <p:nvPr/>
        </p:nvCxnSpPr>
        <p:spPr>
          <a:xfrm flipV="1">
            <a:off x="2940005" y="3152389"/>
            <a:ext cx="5096763" cy="15811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ZoneTexte 48"/>
          <p:cNvSpPr txBox="1"/>
          <p:nvPr/>
        </p:nvSpPr>
        <p:spPr>
          <a:xfrm>
            <a:off x="8108776" y="3152389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LM</a:t>
            </a:r>
            <a:endParaRPr lang="fr-FR" dirty="0"/>
          </a:p>
        </p:txBody>
      </p:sp>
      <p:sp>
        <p:nvSpPr>
          <p:cNvPr id="50" name="Espace réservé du numéro de diapositive 45"/>
          <p:cNvSpPr txBox="1">
            <a:spLocks/>
          </p:cNvSpPr>
          <p:nvPr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5FD0152-4BBF-461D-BD62-2DF9B514CD51}" type="slidenum">
              <a:rPr lang="fr-FR" smtClean="0"/>
              <a:pPr/>
              <a:t>65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787870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fr-FR" b="1" dirty="0" err="1" smtClean="0"/>
              <a:t>Classificazione</a:t>
            </a:r>
            <a:r>
              <a:rPr lang="fr-FR" b="1" dirty="0" smtClean="0"/>
              <a:t> </a:t>
            </a:r>
            <a:r>
              <a:rPr lang="fr-FR" b="1" dirty="0" err="1" smtClean="0"/>
              <a:t>degli</a:t>
            </a:r>
            <a:r>
              <a:rPr lang="fr-FR" b="1" dirty="0" smtClean="0"/>
              <a:t> </a:t>
            </a:r>
            <a:r>
              <a:rPr lang="fr-FR" b="1" dirty="0" err="1" smtClean="0"/>
              <a:t>strumenti</a:t>
            </a:r>
            <a:r>
              <a:rPr lang="fr-FR" b="1" dirty="0" smtClean="0"/>
              <a:t> per </a:t>
            </a:r>
            <a:r>
              <a:rPr lang="fr-FR" b="1" dirty="0" err="1" smtClean="0"/>
              <a:t>efficacia</a:t>
            </a:r>
            <a:r>
              <a:rPr lang="fr-FR" b="1" dirty="0" smtClean="0"/>
              <a:t> e mix di </a:t>
            </a:r>
            <a:r>
              <a:rPr lang="fr-FR" b="1" dirty="0" err="1" smtClean="0"/>
              <a:t>politiche</a:t>
            </a:r>
            <a:r>
              <a:rPr lang="fr-FR" b="1" dirty="0" smtClean="0"/>
              <a:t> </a:t>
            </a:r>
            <a:r>
              <a:rPr lang="fr-FR" b="1" dirty="0" err="1" smtClean="0"/>
              <a:t>economiche</a:t>
            </a:r>
            <a:endParaRPr lang="fr-FR" b="1" dirty="0" smtClean="0"/>
          </a:p>
          <a:p>
            <a:pPr algn="just"/>
            <a:r>
              <a:rPr lang="fr-FR" dirty="0" err="1" smtClean="0"/>
              <a:t>Nel</a:t>
            </a:r>
            <a:r>
              <a:rPr lang="fr-FR" dirty="0" smtClean="0"/>
              <a:t> </a:t>
            </a:r>
            <a:r>
              <a:rPr lang="fr-FR" dirty="0" err="1" smtClean="0"/>
              <a:t>grafico</a:t>
            </a:r>
            <a:r>
              <a:rPr lang="fr-FR" dirty="0" smtClean="0"/>
              <a:t> </a:t>
            </a:r>
            <a:r>
              <a:rPr lang="fr-FR" dirty="0" err="1" smtClean="0"/>
              <a:t>seguente</a:t>
            </a:r>
            <a:r>
              <a:rPr lang="fr-FR" dirty="0" smtClean="0"/>
              <a:t>, </a:t>
            </a:r>
            <a:r>
              <a:rPr lang="fr-FR" dirty="0" err="1" smtClean="0"/>
              <a:t>mettiamo</a:t>
            </a:r>
            <a:r>
              <a:rPr lang="fr-FR" dirty="0" smtClean="0"/>
              <a:t> in </a:t>
            </a:r>
            <a:r>
              <a:rPr lang="fr-FR" dirty="0" err="1" smtClean="0"/>
              <a:t>ascissa</a:t>
            </a:r>
            <a:r>
              <a:rPr lang="fr-FR" dirty="0" smtClean="0"/>
              <a:t> la </a:t>
            </a:r>
            <a:r>
              <a:rPr lang="fr-FR" dirty="0" err="1" smtClean="0"/>
              <a:t>spesa</a:t>
            </a:r>
            <a:r>
              <a:rPr lang="fr-FR" dirty="0" smtClean="0"/>
              <a:t> </a:t>
            </a:r>
            <a:r>
              <a:rPr lang="fr-FR" dirty="0" err="1" smtClean="0"/>
              <a:t>pubblica</a:t>
            </a:r>
            <a:r>
              <a:rPr lang="fr-FR" dirty="0" smtClean="0"/>
              <a:t> G (</a:t>
            </a:r>
            <a:r>
              <a:rPr lang="fr-FR" dirty="0" err="1" smtClean="0"/>
              <a:t>che</a:t>
            </a:r>
            <a:r>
              <a:rPr lang="fr-FR" dirty="0" smtClean="0"/>
              <a:t> </a:t>
            </a:r>
            <a:r>
              <a:rPr lang="fr-FR" dirty="0" err="1" smtClean="0"/>
              <a:t>aumenta</a:t>
            </a:r>
            <a:r>
              <a:rPr lang="fr-FR" dirty="0" smtClean="0"/>
              <a:t> Y) e in </a:t>
            </a:r>
            <a:r>
              <a:rPr lang="fr-FR" dirty="0" err="1" smtClean="0"/>
              <a:t>ordinata</a:t>
            </a:r>
            <a:r>
              <a:rPr lang="fr-FR" dirty="0" smtClean="0"/>
              <a:t> la </a:t>
            </a:r>
            <a:r>
              <a:rPr lang="fr-FR" dirty="0" err="1" smtClean="0"/>
              <a:t>politica</a:t>
            </a:r>
            <a:r>
              <a:rPr lang="fr-FR" dirty="0" smtClean="0"/>
              <a:t> </a:t>
            </a:r>
            <a:r>
              <a:rPr lang="fr-FR" dirty="0" err="1" smtClean="0"/>
              <a:t>monetaria</a:t>
            </a:r>
            <a:r>
              <a:rPr lang="fr-FR" dirty="0" smtClean="0"/>
              <a:t> M (M più </a:t>
            </a:r>
            <a:r>
              <a:rPr lang="fr-FR" dirty="0" err="1" smtClean="0"/>
              <a:t>basso</a:t>
            </a:r>
            <a:r>
              <a:rPr lang="fr-FR" dirty="0" smtClean="0"/>
              <a:t> </a:t>
            </a:r>
            <a:r>
              <a:rPr lang="fr-FR" dirty="0" err="1" smtClean="0"/>
              <a:t>aumenta</a:t>
            </a:r>
            <a:r>
              <a:rPr lang="fr-FR" dirty="0" smtClean="0"/>
              <a:t> i)</a:t>
            </a:r>
          </a:p>
          <a:p>
            <a:pPr algn="just"/>
            <a:r>
              <a:rPr lang="fr-FR" dirty="0" err="1" smtClean="0"/>
              <a:t>Consideriamo</a:t>
            </a:r>
            <a:r>
              <a:rPr lang="fr-FR" dirty="0" smtClean="0"/>
              <a:t> la </a:t>
            </a:r>
            <a:r>
              <a:rPr lang="fr-FR" dirty="0" err="1" smtClean="0"/>
              <a:t>curva</a:t>
            </a:r>
            <a:r>
              <a:rPr lang="fr-FR" dirty="0" smtClean="0"/>
              <a:t> IB </a:t>
            </a:r>
            <a:r>
              <a:rPr lang="fr-FR" dirty="0" err="1" smtClean="0"/>
              <a:t>che</a:t>
            </a:r>
            <a:r>
              <a:rPr lang="fr-FR" dirty="0" smtClean="0"/>
              <a:t> </a:t>
            </a:r>
            <a:r>
              <a:rPr lang="fr-FR" dirty="0" err="1" smtClean="0"/>
              <a:t>assicura</a:t>
            </a:r>
            <a:r>
              <a:rPr lang="fr-FR" dirty="0" smtClean="0"/>
              <a:t> l’</a:t>
            </a:r>
            <a:r>
              <a:rPr lang="fr-FR" dirty="0" err="1" smtClean="0"/>
              <a:t>equilibrio</a:t>
            </a:r>
            <a:r>
              <a:rPr lang="fr-FR" dirty="0" smtClean="0"/>
              <a:t> </a:t>
            </a:r>
            <a:r>
              <a:rPr lang="fr-FR" dirty="0" err="1" smtClean="0"/>
              <a:t>interno</a:t>
            </a:r>
            <a:r>
              <a:rPr lang="fr-FR" dirty="0" smtClean="0"/>
              <a:t> (</a:t>
            </a:r>
            <a:r>
              <a:rPr lang="fr-FR" dirty="0" err="1" smtClean="0"/>
              <a:t>pieno</a:t>
            </a:r>
            <a:r>
              <a:rPr lang="fr-FR" dirty="0" smtClean="0"/>
              <a:t> </a:t>
            </a:r>
            <a:r>
              <a:rPr lang="fr-FR" dirty="0" err="1" smtClean="0"/>
              <a:t>impiego</a:t>
            </a:r>
            <a:r>
              <a:rPr lang="fr-FR" dirty="0" smtClean="0"/>
              <a:t>)</a:t>
            </a:r>
          </a:p>
          <a:p>
            <a:pPr algn="just"/>
            <a:r>
              <a:rPr lang="fr-FR" dirty="0" smtClean="0"/>
              <a:t>Se i </a:t>
            </a:r>
            <a:r>
              <a:rPr lang="fr-FR" dirty="0" err="1" smtClean="0"/>
              <a:t>aumenta</a:t>
            </a:r>
            <a:r>
              <a:rPr lang="fr-FR" dirty="0" smtClean="0"/>
              <a:t> (M </a:t>
            </a:r>
            <a:r>
              <a:rPr lang="fr-FR" dirty="0" err="1" smtClean="0"/>
              <a:t>diminuisce</a:t>
            </a:r>
            <a:r>
              <a:rPr lang="fr-FR" dirty="0" smtClean="0"/>
              <a:t>), </a:t>
            </a:r>
            <a:r>
              <a:rPr lang="fr-FR" dirty="0" err="1" smtClean="0"/>
              <a:t>allora</a:t>
            </a:r>
            <a:r>
              <a:rPr lang="fr-FR" dirty="0" smtClean="0"/>
              <a:t> </a:t>
            </a:r>
            <a:r>
              <a:rPr lang="fr-FR" dirty="0" err="1" smtClean="0"/>
              <a:t>bisogna</a:t>
            </a:r>
            <a:r>
              <a:rPr lang="fr-FR" dirty="0" smtClean="0"/>
              <a:t> </a:t>
            </a:r>
            <a:r>
              <a:rPr lang="fr-FR" dirty="0" err="1" smtClean="0"/>
              <a:t>compensare</a:t>
            </a:r>
            <a:r>
              <a:rPr lang="fr-FR" dirty="0" smtClean="0"/>
              <a:t> la </a:t>
            </a:r>
            <a:r>
              <a:rPr lang="fr-FR" dirty="0" err="1" smtClean="0"/>
              <a:t>caduta</a:t>
            </a:r>
            <a:r>
              <a:rPr lang="fr-FR" dirty="0" smtClean="0"/>
              <a:t> </a:t>
            </a:r>
            <a:r>
              <a:rPr lang="fr-FR" dirty="0" err="1" smtClean="0"/>
              <a:t>dell’investimento</a:t>
            </a:r>
            <a:r>
              <a:rPr lang="fr-FR" dirty="0" smtClean="0"/>
              <a:t> (Y </a:t>
            </a:r>
            <a:r>
              <a:rPr lang="fr-FR" dirty="0" err="1" smtClean="0"/>
              <a:t>diminuisce</a:t>
            </a:r>
            <a:r>
              <a:rPr lang="fr-FR" dirty="0" smtClean="0"/>
              <a:t>) con un </a:t>
            </a:r>
            <a:r>
              <a:rPr lang="fr-FR" dirty="0" err="1" smtClean="0"/>
              <a:t>un</a:t>
            </a:r>
            <a:r>
              <a:rPr lang="fr-FR" dirty="0" smtClean="0"/>
              <a:t> </a:t>
            </a:r>
            <a:r>
              <a:rPr lang="fr-FR" dirty="0" err="1" smtClean="0"/>
              <a:t>aumento</a:t>
            </a:r>
            <a:r>
              <a:rPr lang="fr-FR" dirty="0" smtClean="0"/>
              <a:t> di G (Y </a:t>
            </a:r>
            <a:r>
              <a:rPr lang="fr-FR" dirty="0" err="1" smtClean="0"/>
              <a:t>aumenta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D0152-4BBF-461D-BD62-2DF9B514CD51}" type="slidenum">
              <a:rPr lang="fr-FR" smtClean="0"/>
              <a:t>66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320209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D0152-4BBF-461D-BD62-2DF9B514CD51}" type="slidenum">
              <a:rPr lang="fr-FR" smtClean="0"/>
              <a:t>67</a:t>
            </a:fld>
            <a:endParaRPr lang="fr-FR"/>
          </a:p>
        </p:txBody>
      </p:sp>
      <p:cxnSp>
        <p:nvCxnSpPr>
          <p:cNvPr id="10" name="Connecteur droit avec flèche 9"/>
          <p:cNvCxnSpPr/>
          <p:nvPr/>
        </p:nvCxnSpPr>
        <p:spPr>
          <a:xfrm flipV="1">
            <a:off x="1403648" y="1916832"/>
            <a:ext cx="0" cy="3600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 flipV="1">
            <a:off x="1403648" y="5445224"/>
            <a:ext cx="6552728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7452320" y="5445224"/>
            <a:ext cx="474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G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1187624" y="1916832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i</a:t>
            </a:r>
            <a:endParaRPr lang="fr-FR" dirty="0"/>
          </a:p>
        </p:txBody>
      </p:sp>
      <p:cxnSp>
        <p:nvCxnSpPr>
          <p:cNvPr id="16" name="Connecteur droit 15"/>
          <p:cNvCxnSpPr/>
          <p:nvPr/>
        </p:nvCxnSpPr>
        <p:spPr>
          <a:xfrm flipV="1">
            <a:off x="2339752" y="1916832"/>
            <a:ext cx="3024336" cy="32403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5364088" y="1916832"/>
            <a:ext cx="367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IB</a:t>
            </a:r>
            <a:endParaRPr lang="fr-FR" dirty="0"/>
          </a:p>
        </p:txBody>
      </p:sp>
      <p:sp>
        <p:nvSpPr>
          <p:cNvPr id="18" name="ZoneTexte 17"/>
          <p:cNvSpPr txBox="1"/>
          <p:nvPr/>
        </p:nvSpPr>
        <p:spPr>
          <a:xfrm>
            <a:off x="2483768" y="2492896"/>
            <a:ext cx="2221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Disoccupazione</a:t>
            </a:r>
            <a:endParaRPr lang="fr-FR" dirty="0"/>
          </a:p>
        </p:txBody>
      </p:sp>
      <p:sp>
        <p:nvSpPr>
          <p:cNvPr id="19" name="ZoneTexte 18"/>
          <p:cNvSpPr txBox="1"/>
          <p:nvPr/>
        </p:nvSpPr>
        <p:spPr>
          <a:xfrm>
            <a:off x="5547792" y="3537012"/>
            <a:ext cx="1100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Inflazione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2532651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fr-FR" dirty="0" err="1" smtClean="0"/>
              <a:t>Sia</a:t>
            </a:r>
            <a:r>
              <a:rPr lang="fr-FR" dirty="0" smtClean="0"/>
              <a:t> </a:t>
            </a:r>
            <a:r>
              <a:rPr lang="fr-FR" dirty="0" err="1" smtClean="0"/>
              <a:t>invece</a:t>
            </a:r>
            <a:r>
              <a:rPr lang="fr-FR" dirty="0" smtClean="0"/>
              <a:t> la </a:t>
            </a:r>
            <a:r>
              <a:rPr lang="fr-FR" dirty="0" err="1" smtClean="0"/>
              <a:t>curva</a:t>
            </a:r>
            <a:r>
              <a:rPr lang="fr-FR" dirty="0" smtClean="0"/>
              <a:t> EB il </a:t>
            </a:r>
            <a:r>
              <a:rPr lang="fr-FR" dirty="0" err="1" smtClean="0"/>
              <a:t>luogo</a:t>
            </a:r>
            <a:r>
              <a:rPr lang="fr-FR" dirty="0" smtClean="0"/>
              <a:t> delle </a:t>
            </a:r>
            <a:r>
              <a:rPr lang="fr-FR" dirty="0" err="1" smtClean="0"/>
              <a:t>combinazioni</a:t>
            </a:r>
            <a:r>
              <a:rPr lang="fr-FR" dirty="0" smtClean="0"/>
              <a:t> G e i </a:t>
            </a:r>
            <a:r>
              <a:rPr lang="fr-FR" dirty="0" err="1" smtClean="0"/>
              <a:t>tali</a:t>
            </a:r>
            <a:r>
              <a:rPr lang="fr-FR" dirty="0" smtClean="0"/>
              <a:t> </a:t>
            </a:r>
            <a:r>
              <a:rPr lang="fr-FR" dirty="0" err="1" smtClean="0"/>
              <a:t>che</a:t>
            </a:r>
            <a:r>
              <a:rPr lang="fr-FR" dirty="0" smtClean="0"/>
              <a:t> l’</a:t>
            </a:r>
            <a:r>
              <a:rPr lang="fr-FR" dirty="0" err="1" smtClean="0"/>
              <a:t>equilibrio</a:t>
            </a:r>
            <a:r>
              <a:rPr lang="fr-FR" dirty="0" smtClean="0"/>
              <a:t> </a:t>
            </a:r>
            <a:r>
              <a:rPr lang="fr-FR" dirty="0" err="1" smtClean="0"/>
              <a:t>esterno</a:t>
            </a:r>
            <a:r>
              <a:rPr lang="fr-FR" dirty="0" smtClean="0"/>
              <a:t> è </a:t>
            </a:r>
            <a:r>
              <a:rPr lang="fr-FR" dirty="0" err="1" smtClean="0"/>
              <a:t>verificato</a:t>
            </a:r>
            <a:r>
              <a:rPr lang="fr-FR" dirty="0" smtClean="0"/>
              <a:t>. Se G </a:t>
            </a:r>
            <a:r>
              <a:rPr lang="fr-FR" dirty="0" err="1" smtClean="0"/>
              <a:t>aumenta</a:t>
            </a:r>
            <a:r>
              <a:rPr lang="fr-FR" dirty="0" smtClean="0"/>
              <a:t>, Y </a:t>
            </a:r>
            <a:r>
              <a:rPr lang="fr-FR" dirty="0" err="1" smtClean="0"/>
              <a:t>aumenta</a:t>
            </a:r>
            <a:r>
              <a:rPr lang="fr-FR" dirty="0" smtClean="0"/>
              <a:t> e </a:t>
            </a:r>
            <a:r>
              <a:rPr lang="fr-FR" dirty="0" err="1" smtClean="0"/>
              <a:t>quindi</a:t>
            </a:r>
            <a:r>
              <a:rPr lang="fr-FR" dirty="0" smtClean="0"/>
              <a:t> le </a:t>
            </a:r>
            <a:r>
              <a:rPr lang="fr-FR" dirty="0" err="1" smtClean="0"/>
              <a:t>importazioni</a:t>
            </a:r>
            <a:r>
              <a:rPr lang="fr-FR" dirty="0" smtClean="0"/>
              <a:t> </a:t>
            </a:r>
            <a:r>
              <a:rPr lang="fr-FR" dirty="0" err="1" smtClean="0"/>
              <a:t>aumentano</a:t>
            </a:r>
            <a:r>
              <a:rPr lang="fr-FR" dirty="0" smtClean="0"/>
              <a:t>. </a:t>
            </a:r>
            <a:r>
              <a:rPr lang="fr-FR" dirty="0" err="1" smtClean="0"/>
              <a:t>Alora</a:t>
            </a:r>
            <a:r>
              <a:rPr lang="fr-FR" dirty="0" smtClean="0"/>
              <a:t> per </a:t>
            </a:r>
            <a:r>
              <a:rPr lang="fr-FR" dirty="0" err="1" smtClean="0"/>
              <a:t>compensare</a:t>
            </a:r>
            <a:r>
              <a:rPr lang="fr-FR" dirty="0" smtClean="0"/>
              <a:t> </a:t>
            </a:r>
            <a:r>
              <a:rPr lang="fr-FR" dirty="0" err="1" smtClean="0"/>
              <a:t>deve</a:t>
            </a:r>
            <a:r>
              <a:rPr lang="fr-FR" dirty="0" smtClean="0"/>
              <a:t> </a:t>
            </a:r>
            <a:r>
              <a:rPr lang="fr-FR" dirty="0" err="1" smtClean="0"/>
              <a:t>aumentare</a:t>
            </a:r>
            <a:r>
              <a:rPr lang="fr-FR" dirty="0" smtClean="0"/>
              <a:t> il </a:t>
            </a:r>
            <a:r>
              <a:rPr lang="fr-FR" dirty="0" err="1" smtClean="0"/>
              <a:t>tasso</a:t>
            </a:r>
            <a:r>
              <a:rPr lang="fr-FR" dirty="0" smtClean="0"/>
              <a:t> d’</a:t>
            </a:r>
            <a:r>
              <a:rPr lang="fr-FR" dirty="0" err="1" smtClean="0"/>
              <a:t>interesse</a:t>
            </a:r>
            <a:r>
              <a:rPr lang="fr-FR" dirty="0" smtClean="0"/>
              <a:t> i </a:t>
            </a:r>
            <a:r>
              <a:rPr lang="fr-FR" dirty="0" err="1" smtClean="0"/>
              <a:t>che</a:t>
            </a:r>
            <a:r>
              <a:rPr lang="fr-FR" dirty="0" smtClean="0"/>
              <a:t> </a:t>
            </a:r>
            <a:r>
              <a:rPr lang="fr-FR" dirty="0" err="1" smtClean="0"/>
              <a:t>provoca</a:t>
            </a:r>
            <a:r>
              <a:rPr lang="fr-FR" dirty="0" smtClean="0"/>
              <a:t> un </a:t>
            </a:r>
            <a:r>
              <a:rPr lang="fr-FR" dirty="0" err="1" smtClean="0"/>
              <a:t>afflusso</a:t>
            </a:r>
            <a:r>
              <a:rPr lang="fr-FR" dirty="0" smtClean="0"/>
              <a:t> di </a:t>
            </a:r>
            <a:r>
              <a:rPr lang="fr-FR" dirty="0" err="1" smtClean="0"/>
              <a:t>capitali</a:t>
            </a:r>
            <a:endParaRPr lang="fr-FR" dirty="0" smtClean="0"/>
          </a:p>
          <a:p>
            <a:pPr algn="just"/>
            <a:r>
              <a:rPr lang="fr-FR" dirty="0" smtClean="0"/>
              <a:t>La </a:t>
            </a:r>
            <a:r>
              <a:rPr lang="fr-FR" dirty="0" err="1" smtClean="0"/>
              <a:t>curva</a:t>
            </a:r>
            <a:r>
              <a:rPr lang="fr-FR" dirty="0" smtClean="0"/>
              <a:t> EB è più </a:t>
            </a:r>
            <a:r>
              <a:rPr lang="fr-FR" dirty="0" err="1" smtClean="0"/>
              <a:t>piatta</a:t>
            </a:r>
            <a:r>
              <a:rPr lang="fr-FR" dirty="0" smtClean="0"/>
              <a:t> </a:t>
            </a:r>
            <a:r>
              <a:rPr lang="fr-FR" dirty="0" err="1" smtClean="0"/>
              <a:t>della</a:t>
            </a:r>
            <a:r>
              <a:rPr lang="fr-FR" dirty="0" smtClean="0"/>
              <a:t> IB. In </a:t>
            </a:r>
            <a:r>
              <a:rPr lang="fr-FR" dirty="0" err="1" smtClean="0"/>
              <a:t>seguito</a:t>
            </a:r>
            <a:r>
              <a:rPr lang="fr-FR" dirty="0" smtClean="0"/>
              <a:t> ad un </a:t>
            </a:r>
            <a:r>
              <a:rPr lang="fr-FR" dirty="0" err="1" smtClean="0"/>
              <a:t>incremento</a:t>
            </a:r>
            <a:r>
              <a:rPr lang="fr-FR" dirty="0" smtClean="0"/>
              <a:t> di i, la </a:t>
            </a:r>
            <a:r>
              <a:rPr lang="fr-FR" dirty="0" err="1" smtClean="0"/>
              <a:t>spesa</a:t>
            </a:r>
            <a:r>
              <a:rPr lang="fr-FR" dirty="0" smtClean="0"/>
              <a:t> </a:t>
            </a:r>
            <a:r>
              <a:rPr lang="fr-FR" dirty="0" err="1" smtClean="0"/>
              <a:t>pubblica</a:t>
            </a:r>
            <a:r>
              <a:rPr lang="fr-FR" dirty="0" smtClean="0"/>
              <a:t> </a:t>
            </a:r>
            <a:r>
              <a:rPr lang="fr-FR" dirty="0" err="1" smtClean="0"/>
              <a:t>aumenta</a:t>
            </a:r>
            <a:r>
              <a:rPr lang="fr-FR" dirty="0" smtClean="0"/>
              <a:t> </a:t>
            </a:r>
            <a:r>
              <a:rPr lang="fr-FR" dirty="0" err="1" smtClean="0"/>
              <a:t>direttamente</a:t>
            </a:r>
            <a:r>
              <a:rPr lang="fr-FR" dirty="0" smtClean="0"/>
              <a:t> Y </a:t>
            </a:r>
            <a:r>
              <a:rPr lang="fr-FR" dirty="0" err="1" smtClean="0"/>
              <a:t>mentre</a:t>
            </a:r>
            <a:r>
              <a:rPr lang="fr-FR" dirty="0" smtClean="0"/>
              <a:t> con Y le </a:t>
            </a:r>
            <a:r>
              <a:rPr lang="fr-FR" dirty="0" err="1" smtClean="0"/>
              <a:t>importazioni</a:t>
            </a:r>
            <a:r>
              <a:rPr lang="fr-FR" dirty="0" smtClean="0"/>
              <a:t> </a:t>
            </a:r>
            <a:r>
              <a:rPr lang="fr-FR" dirty="0" err="1" smtClean="0"/>
              <a:t>aumentano</a:t>
            </a:r>
            <a:r>
              <a:rPr lang="fr-FR" dirty="0" smtClean="0"/>
              <a:t> solo di </a:t>
            </a:r>
            <a:r>
              <a:rPr lang="fr-FR" dirty="0" err="1" smtClean="0"/>
              <a:t>una</a:t>
            </a:r>
            <a:r>
              <a:rPr lang="fr-FR" dirty="0" smtClean="0"/>
              <a:t> </a:t>
            </a:r>
            <a:r>
              <a:rPr lang="fr-FR" dirty="0" err="1" smtClean="0"/>
              <a:t>frazione</a:t>
            </a:r>
            <a:r>
              <a:rPr lang="fr-FR" dirty="0" smtClean="0"/>
              <a:t> e </a:t>
            </a:r>
            <a:r>
              <a:rPr lang="fr-FR" dirty="0" err="1" smtClean="0"/>
              <a:t>quindi</a:t>
            </a:r>
            <a:r>
              <a:rPr lang="fr-FR" dirty="0" smtClean="0"/>
              <a:t> l’</a:t>
            </a:r>
            <a:r>
              <a:rPr lang="fr-FR" dirty="0" err="1" smtClean="0"/>
              <a:t>aumento</a:t>
            </a:r>
            <a:r>
              <a:rPr lang="fr-FR" dirty="0" smtClean="0"/>
              <a:t> di G </a:t>
            </a:r>
            <a:r>
              <a:rPr lang="fr-FR" dirty="0" err="1" smtClean="0"/>
              <a:t>deve</a:t>
            </a:r>
            <a:r>
              <a:rPr lang="fr-FR" dirty="0" smtClean="0"/>
              <a:t> </a:t>
            </a:r>
            <a:r>
              <a:rPr lang="fr-FR" dirty="0" err="1" smtClean="0"/>
              <a:t>essere</a:t>
            </a:r>
            <a:r>
              <a:rPr lang="fr-FR" dirty="0" smtClean="0"/>
              <a:t> più </a:t>
            </a:r>
            <a:r>
              <a:rPr lang="fr-FR" dirty="0" err="1" smtClean="0"/>
              <a:t>pronunciato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D0152-4BBF-461D-BD62-2DF9B514CD51}" type="slidenum">
              <a:rPr lang="fr-FR" smtClean="0"/>
              <a:t>68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346447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D0152-4BBF-461D-BD62-2DF9B514CD51}" type="slidenum">
              <a:rPr lang="fr-FR" smtClean="0"/>
              <a:t>69</a:t>
            </a:fld>
            <a:endParaRPr lang="fr-FR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mtClean="0"/>
          </a:p>
          <a:p>
            <a:endParaRPr lang="fr-FR" smtClean="0"/>
          </a:p>
          <a:p>
            <a:endParaRPr lang="fr-FR" dirty="0"/>
          </a:p>
        </p:txBody>
      </p:sp>
      <p:sp>
        <p:nvSpPr>
          <p:cNvPr id="6" name="Espace réservé du numéro de diapositive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5FD0152-4BBF-461D-BD62-2DF9B514CD51}" type="slidenum">
              <a:rPr lang="fr-FR" smtClean="0"/>
              <a:pPr/>
              <a:t>69</a:t>
            </a:fld>
            <a:endParaRPr lang="fr-FR"/>
          </a:p>
        </p:txBody>
      </p:sp>
      <p:cxnSp>
        <p:nvCxnSpPr>
          <p:cNvPr id="7" name="Connecteur droit avec flèche 6"/>
          <p:cNvCxnSpPr/>
          <p:nvPr/>
        </p:nvCxnSpPr>
        <p:spPr>
          <a:xfrm flipV="1">
            <a:off x="1403648" y="1916832"/>
            <a:ext cx="0" cy="3600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/>
          <p:nvPr/>
        </p:nvCxnSpPr>
        <p:spPr>
          <a:xfrm flipV="1">
            <a:off x="1403648" y="5445224"/>
            <a:ext cx="6552728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7452320" y="5445224"/>
            <a:ext cx="474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G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1187624" y="1916832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i</a:t>
            </a:r>
            <a:endParaRPr lang="fr-FR" dirty="0"/>
          </a:p>
        </p:txBody>
      </p:sp>
      <p:cxnSp>
        <p:nvCxnSpPr>
          <p:cNvPr id="11" name="Connecteur droit 10"/>
          <p:cNvCxnSpPr/>
          <p:nvPr/>
        </p:nvCxnSpPr>
        <p:spPr>
          <a:xfrm flipV="1">
            <a:off x="2411760" y="2286164"/>
            <a:ext cx="4464496" cy="21509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6876256" y="1916832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E</a:t>
            </a:r>
            <a:r>
              <a:rPr lang="fr-FR" dirty="0" smtClean="0"/>
              <a:t>B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4283968" y="2492896"/>
            <a:ext cx="854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Avanzo</a:t>
            </a:r>
            <a:endParaRPr lang="fr-FR" dirty="0"/>
          </a:p>
        </p:txBody>
      </p:sp>
      <p:sp>
        <p:nvSpPr>
          <p:cNvPr id="16" name="ZoneTexte 15"/>
          <p:cNvSpPr txBox="1"/>
          <p:nvPr/>
        </p:nvSpPr>
        <p:spPr>
          <a:xfrm>
            <a:off x="5004048" y="3863181"/>
            <a:ext cx="1118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Disavanzo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719925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fr-FR" b="1" dirty="0" err="1" smtClean="0"/>
              <a:t>Controlli</a:t>
            </a:r>
            <a:r>
              <a:rPr lang="fr-FR" b="1" dirty="0" smtClean="0"/>
              <a:t> </a:t>
            </a:r>
            <a:r>
              <a:rPr lang="fr-FR" b="1" dirty="0" err="1" smtClean="0"/>
              <a:t>diretti</a:t>
            </a:r>
            <a:r>
              <a:rPr lang="fr-FR" dirty="0" smtClean="0"/>
              <a:t>. </a:t>
            </a:r>
            <a:r>
              <a:rPr lang="fr-FR" dirty="0" err="1" smtClean="0"/>
              <a:t>Dazi</a:t>
            </a:r>
            <a:r>
              <a:rPr lang="fr-FR" dirty="0" smtClean="0"/>
              <a:t>, </a:t>
            </a:r>
            <a:r>
              <a:rPr lang="fr-FR" dirty="0" err="1" smtClean="0"/>
              <a:t>quote</a:t>
            </a:r>
            <a:r>
              <a:rPr lang="fr-FR" dirty="0" smtClean="0"/>
              <a:t> e </a:t>
            </a:r>
            <a:r>
              <a:rPr lang="fr-FR" dirty="0" err="1" smtClean="0"/>
              <a:t>altre</a:t>
            </a:r>
            <a:r>
              <a:rPr lang="fr-FR" dirty="0" smtClean="0"/>
              <a:t>  </a:t>
            </a:r>
            <a:r>
              <a:rPr lang="fr-FR" dirty="0" err="1" smtClean="0"/>
              <a:t>restrizioni</a:t>
            </a:r>
            <a:r>
              <a:rPr lang="fr-FR" dirty="0" smtClean="0"/>
              <a:t> sui </a:t>
            </a:r>
            <a:r>
              <a:rPr lang="fr-FR" dirty="0" err="1" smtClean="0"/>
              <a:t>flussi</a:t>
            </a:r>
            <a:r>
              <a:rPr lang="fr-FR" dirty="0" smtClean="0"/>
              <a:t> </a:t>
            </a:r>
            <a:r>
              <a:rPr lang="fr-FR" dirty="0" err="1" smtClean="0"/>
              <a:t>internazionali</a:t>
            </a:r>
            <a:r>
              <a:rPr lang="fr-FR" dirty="0" smtClean="0"/>
              <a:t> di merci e </a:t>
            </a:r>
            <a:r>
              <a:rPr lang="fr-FR" dirty="0" err="1" smtClean="0"/>
              <a:t>capitali</a:t>
            </a:r>
            <a:r>
              <a:rPr lang="fr-FR" dirty="0" smtClean="0"/>
              <a:t>. </a:t>
            </a:r>
            <a:r>
              <a:rPr lang="fr-FR" dirty="0" err="1" smtClean="0"/>
              <a:t>Circoscritti</a:t>
            </a:r>
            <a:r>
              <a:rPr lang="fr-FR" dirty="0" smtClean="0"/>
              <a:t> a </a:t>
            </a:r>
            <a:r>
              <a:rPr lang="fr-FR" dirty="0" err="1" smtClean="0"/>
              <a:t>voci</a:t>
            </a:r>
            <a:r>
              <a:rPr lang="fr-FR" dirty="0" smtClean="0"/>
              <a:t> </a:t>
            </a:r>
            <a:r>
              <a:rPr lang="fr-FR" dirty="0" err="1" smtClean="0"/>
              <a:t>specifiche</a:t>
            </a:r>
            <a:r>
              <a:rPr lang="fr-FR" dirty="0" smtClean="0"/>
              <a:t>, </a:t>
            </a:r>
            <a:r>
              <a:rPr lang="fr-FR" dirty="0" err="1" smtClean="0"/>
              <a:t>mentre</a:t>
            </a:r>
            <a:r>
              <a:rPr lang="fr-FR" dirty="0" smtClean="0"/>
              <a:t> le </a:t>
            </a:r>
            <a:r>
              <a:rPr lang="fr-FR" dirty="0" err="1" smtClean="0"/>
              <a:t>politiche</a:t>
            </a:r>
            <a:r>
              <a:rPr lang="fr-FR" dirty="0" smtClean="0"/>
              <a:t> di </a:t>
            </a:r>
            <a:r>
              <a:rPr lang="fr-FR" dirty="0" err="1" smtClean="0"/>
              <a:t>orientamento</a:t>
            </a:r>
            <a:r>
              <a:rPr lang="fr-FR" dirty="0" smtClean="0"/>
              <a:t> </a:t>
            </a:r>
            <a:r>
              <a:rPr lang="fr-FR" dirty="0" err="1" smtClean="0"/>
              <a:t>della</a:t>
            </a:r>
            <a:r>
              <a:rPr lang="fr-FR" dirty="0" smtClean="0"/>
              <a:t> </a:t>
            </a:r>
            <a:r>
              <a:rPr lang="fr-FR" dirty="0" err="1" smtClean="0"/>
              <a:t>spesa</a:t>
            </a:r>
            <a:r>
              <a:rPr lang="fr-FR" dirty="0" smtClean="0"/>
              <a:t> </a:t>
            </a:r>
            <a:r>
              <a:rPr lang="fr-FR" dirty="0" err="1" smtClean="0"/>
              <a:t>colpiscono</a:t>
            </a:r>
            <a:r>
              <a:rPr lang="fr-FR" dirty="0" smtClean="0"/>
              <a:t> tutte le merci. Anche </a:t>
            </a:r>
            <a:r>
              <a:rPr lang="fr-FR" dirty="0" err="1" smtClean="0"/>
              <a:t>controlli</a:t>
            </a:r>
            <a:r>
              <a:rPr lang="fr-FR" dirty="0" smtClean="0"/>
              <a:t> sui </a:t>
            </a:r>
            <a:r>
              <a:rPr lang="fr-FR" dirty="0" err="1" smtClean="0"/>
              <a:t>prezzi</a:t>
            </a:r>
            <a:r>
              <a:rPr lang="fr-FR" dirty="0" smtClean="0"/>
              <a:t> e </a:t>
            </a:r>
            <a:r>
              <a:rPr lang="fr-FR" dirty="0" err="1" smtClean="0"/>
              <a:t>salari</a:t>
            </a:r>
            <a:r>
              <a:rPr lang="fr-FR" dirty="0" smtClean="0"/>
              <a:t> per </a:t>
            </a:r>
            <a:r>
              <a:rPr lang="fr-FR" dirty="0" err="1" smtClean="0"/>
              <a:t>contenere</a:t>
            </a:r>
            <a:r>
              <a:rPr lang="fr-FR" dirty="0" smtClean="0"/>
              <a:t> l’</a:t>
            </a:r>
            <a:r>
              <a:rPr lang="fr-FR" dirty="0" err="1" smtClean="0"/>
              <a:t>inflazione</a:t>
            </a:r>
            <a:endParaRPr lang="fr-FR" dirty="0" smtClean="0"/>
          </a:p>
          <a:p>
            <a:pPr algn="just"/>
            <a:r>
              <a:rPr lang="fr-FR" b="1" dirty="0" err="1" smtClean="0"/>
              <a:t>Principio</a:t>
            </a:r>
            <a:r>
              <a:rPr lang="fr-FR" b="1" dirty="0" smtClean="0"/>
              <a:t> di Tinbergen</a:t>
            </a:r>
            <a:r>
              <a:rPr lang="fr-FR" dirty="0" smtClean="0"/>
              <a:t>. Ci </a:t>
            </a:r>
            <a:r>
              <a:rPr lang="fr-FR" dirty="0" err="1" smtClean="0"/>
              <a:t>vuole</a:t>
            </a:r>
            <a:r>
              <a:rPr lang="fr-FR" dirty="0" smtClean="0"/>
              <a:t> un </a:t>
            </a:r>
            <a:r>
              <a:rPr lang="fr-FR" dirty="0" err="1" smtClean="0"/>
              <a:t>numero</a:t>
            </a:r>
            <a:r>
              <a:rPr lang="fr-FR" dirty="0" smtClean="0"/>
              <a:t> di </a:t>
            </a:r>
            <a:r>
              <a:rPr lang="fr-FR" dirty="0" err="1" smtClean="0"/>
              <a:t>strumenti</a:t>
            </a:r>
            <a:r>
              <a:rPr lang="fr-FR" dirty="0" smtClean="0"/>
              <a:t> di </a:t>
            </a:r>
            <a:r>
              <a:rPr lang="fr-FR" dirty="0" err="1" smtClean="0"/>
              <a:t>politica</a:t>
            </a:r>
            <a:r>
              <a:rPr lang="fr-FR" dirty="0" smtClean="0"/>
              <a:t> </a:t>
            </a:r>
            <a:r>
              <a:rPr lang="fr-FR" dirty="0" err="1" smtClean="0"/>
              <a:t>economica</a:t>
            </a:r>
            <a:r>
              <a:rPr lang="fr-FR" dirty="0" smtClean="0"/>
              <a:t> </a:t>
            </a:r>
            <a:r>
              <a:rPr lang="fr-FR" dirty="0" err="1" smtClean="0"/>
              <a:t>uguale</a:t>
            </a:r>
            <a:r>
              <a:rPr lang="fr-FR" dirty="0" smtClean="0"/>
              <a:t> al </a:t>
            </a:r>
            <a:r>
              <a:rPr lang="fr-FR" dirty="0" err="1" smtClean="0"/>
              <a:t>numero</a:t>
            </a:r>
            <a:r>
              <a:rPr lang="fr-FR" dirty="0" smtClean="0"/>
              <a:t> </a:t>
            </a:r>
            <a:r>
              <a:rPr lang="fr-FR" dirty="0" err="1" smtClean="0"/>
              <a:t>degli</a:t>
            </a:r>
            <a:r>
              <a:rPr lang="fr-FR" dirty="0" smtClean="0"/>
              <a:t> </a:t>
            </a:r>
            <a:r>
              <a:rPr lang="fr-FR" dirty="0" err="1" smtClean="0"/>
              <a:t>obiettivi</a:t>
            </a:r>
            <a:r>
              <a:rPr lang="fr-FR" dirty="0" smtClean="0"/>
              <a:t> </a:t>
            </a:r>
            <a:r>
              <a:rPr lang="fr-FR" dirty="0" err="1" smtClean="0"/>
              <a:t>che</a:t>
            </a:r>
            <a:r>
              <a:rPr lang="fr-FR" dirty="0" smtClean="0"/>
              <a:t> ci si </a:t>
            </a:r>
            <a:r>
              <a:rPr lang="fr-FR" dirty="0" err="1" smtClean="0"/>
              <a:t>prefigge</a:t>
            </a:r>
            <a:endParaRPr lang="fr-FR" dirty="0" smtClean="0"/>
          </a:p>
          <a:p>
            <a:pPr algn="just"/>
            <a:r>
              <a:rPr lang="fr-FR" dirty="0" smtClean="0"/>
              <a:t>Ad </a:t>
            </a:r>
            <a:r>
              <a:rPr lang="fr-FR" dirty="0" err="1" smtClean="0"/>
              <a:t>esempio</a:t>
            </a:r>
            <a:r>
              <a:rPr lang="fr-FR" dirty="0" smtClean="0"/>
              <a:t>, se si </a:t>
            </a:r>
            <a:r>
              <a:rPr lang="fr-FR" dirty="0" err="1" smtClean="0"/>
              <a:t>accresce</a:t>
            </a:r>
            <a:r>
              <a:rPr lang="fr-FR" dirty="0" smtClean="0"/>
              <a:t> la </a:t>
            </a:r>
            <a:r>
              <a:rPr lang="fr-FR" dirty="0" err="1" smtClean="0"/>
              <a:t>spesa</a:t>
            </a:r>
            <a:r>
              <a:rPr lang="fr-FR" dirty="0" smtClean="0"/>
              <a:t> </a:t>
            </a:r>
            <a:r>
              <a:rPr lang="fr-FR" dirty="0" err="1" smtClean="0"/>
              <a:t>pubblica</a:t>
            </a:r>
            <a:r>
              <a:rPr lang="fr-FR" dirty="0" smtClean="0"/>
              <a:t>, il </a:t>
            </a:r>
            <a:r>
              <a:rPr lang="fr-FR" dirty="0" err="1" smtClean="0"/>
              <a:t>reddito</a:t>
            </a:r>
            <a:r>
              <a:rPr lang="fr-FR" dirty="0" smtClean="0"/>
              <a:t> </a:t>
            </a:r>
            <a:r>
              <a:rPr lang="fr-FR" dirty="0" err="1" smtClean="0"/>
              <a:t>aumenta</a:t>
            </a:r>
            <a:r>
              <a:rPr lang="fr-FR" dirty="0" smtClean="0"/>
              <a:t> e il </a:t>
            </a:r>
            <a:r>
              <a:rPr lang="fr-FR" dirty="0" err="1" smtClean="0"/>
              <a:t>disavanzo</a:t>
            </a:r>
            <a:r>
              <a:rPr lang="fr-FR" dirty="0" smtClean="0"/>
              <a:t> </a:t>
            </a:r>
            <a:r>
              <a:rPr lang="fr-FR" dirty="0" err="1" smtClean="0"/>
              <a:t>della</a:t>
            </a:r>
            <a:r>
              <a:rPr lang="fr-FR" dirty="0" smtClean="0"/>
              <a:t> </a:t>
            </a:r>
            <a:r>
              <a:rPr lang="fr-FR" dirty="0" err="1" smtClean="0"/>
              <a:t>bilancia</a:t>
            </a:r>
            <a:r>
              <a:rPr lang="fr-FR" dirty="0" smtClean="0"/>
              <a:t> dei </a:t>
            </a:r>
            <a:r>
              <a:rPr lang="fr-FR" dirty="0" err="1" smtClean="0"/>
              <a:t>pagamenti</a:t>
            </a:r>
            <a:r>
              <a:rPr lang="fr-FR" dirty="0" smtClean="0"/>
              <a:t> si </a:t>
            </a:r>
            <a:r>
              <a:rPr lang="fr-FR" dirty="0" err="1" smtClean="0"/>
              <a:t>accresce</a:t>
            </a:r>
            <a:r>
              <a:rPr lang="fr-FR" dirty="0" smtClean="0"/>
              <a:t> (più </a:t>
            </a:r>
            <a:r>
              <a:rPr lang="fr-FR" dirty="0" err="1" smtClean="0"/>
              <a:t>importazioni</a:t>
            </a:r>
            <a:r>
              <a:rPr lang="fr-FR" dirty="0" smtClean="0"/>
              <a:t>). Se si </a:t>
            </a:r>
            <a:r>
              <a:rPr lang="fr-FR" dirty="0" err="1" smtClean="0"/>
              <a:t>era</a:t>
            </a:r>
            <a:r>
              <a:rPr lang="fr-FR" dirty="0" smtClean="0"/>
              <a:t> in </a:t>
            </a:r>
            <a:r>
              <a:rPr lang="fr-FR" dirty="0" err="1" smtClean="0"/>
              <a:t>avanzo</a:t>
            </a:r>
            <a:r>
              <a:rPr lang="fr-FR" dirty="0" smtClean="0"/>
              <a:t> tale </a:t>
            </a:r>
            <a:r>
              <a:rPr lang="fr-FR" dirty="0" err="1" smtClean="0"/>
              <a:t>strumento</a:t>
            </a:r>
            <a:r>
              <a:rPr lang="fr-FR" dirty="0" smtClean="0"/>
              <a:t> permette di </a:t>
            </a:r>
            <a:r>
              <a:rPr lang="fr-FR" dirty="0" err="1" smtClean="0"/>
              <a:t>avvicinarsi</a:t>
            </a:r>
            <a:r>
              <a:rPr lang="fr-FR" dirty="0" smtClean="0"/>
              <a:t> ad </a:t>
            </a:r>
            <a:r>
              <a:rPr lang="fr-FR" dirty="0" err="1" smtClean="0"/>
              <a:t>entrambi</a:t>
            </a:r>
            <a:r>
              <a:rPr lang="fr-FR" dirty="0" smtClean="0"/>
              <a:t> </a:t>
            </a:r>
            <a:r>
              <a:rPr lang="fr-FR" dirty="0" err="1" smtClean="0"/>
              <a:t>gli</a:t>
            </a:r>
            <a:r>
              <a:rPr lang="fr-FR" dirty="0" smtClean="0"/>
              <a:t> </a:t>
            </a:r>
            <a:r>
              <a:rPr lang="fr-FR" dirty="0" err="1" smtClean="0"/>
              <a:t>obiettivi</a:t>
            </a:r>
            <a:endParaRPr lang="fr-FR" dirty="0" smtClean="0"/>
          </a:p>
          <a:p>
            <a:pPr algn="just"/>
            <a:r>
              <a:rPr lang="fr-FR" b="1" dirty="0" err="1"/>
              <a:t>Principio</a:t>
            </a:r>
            <a:r>
              <a:rPr lang="fr-FR" b="1" dirty="0"/>
              <a:t> </a:t>
            </a:r>
            <a:r>
              <a:rPr lang="fr-FR" b="1" dirty="0" err="1"/>
              <a:t>della</a:t>
            </a:r>
            <a:r>
              <a:rPr lang="fr-FR" b="1" dirty="0"/>
              <a:t> </a:t>
            </a:r>
            <a:r>
              <a:rPr lang="fr-FR" b="1" dirty="0" err="1"/>
              <a:t>classificazione</a:t>
            </a:r>
            <a:r>
              <a:rPr lang="fr-FR" b="1" dirty="0"/>
              <a:t> per </a:t>
            </a:r>
            <a:r>
              <a:rPr lang="fr-FR" b="1" dirty="0" err="1"/>
              <a:t>efficacia</a:t>
            </a:r>
            <a:r>
              <a:rPr lang="fr-FR" b="1" dirty="0"/>
              <a:t> di </a:t>
            </a:r>
            <a:r>
              <a:rPr lang="fr-FR" b="1" dirty="0" err="1"/>
              <a:t>Mundell</a:t>
            </a:r>
            <a:r>
              <a:rPr lang="fr-FR" dirty="0"/>
              <a:t>. Ogni </a:t>
            </a:r>
            <a:r>
              <a:rPr lang="fr-FR" dirty="0" err="1"/>
              <a:t>strumento</a:t>
            </a:r>
            <a:r>
              <a:rPr lang="fr-FR" dirty="0"/>
              <a:t> </a:t>
            </a:r>
            <a:r>
              <a:rPr lang="fr-FR" dirty="0" err="1"/>
              <a:t>deve</a:t>
            </a:r>
            <a:r>
              <a:rPr lang="fr-FR" dirty="0"/>
              <a:t> </a:t>
            </a:r>
            <a:r>
              <a:rPr lang="fr-FR" dirty="0" err="1"/>
              <a:t>venire</a:t>
            </a:r>
            <a:r>
              <a:rPr lang="fr-FR" dirty="0"/>
              <a:t> </a:t>
            </a:r>
            <a:r>
              <a:rPr lang="fr-FR" dirty="0" err="1"/>
              <a:t>associato</a:t>
            </a:r>
            <a:r>
              <a:rPr lang="fr-FR" dirty="0"/>
              <a:t> </a:t>
            </a:r>
            <a:r>
              <a:rPr lang="fr-FR" dirty="0" err="1"/>
              <a:t>all’obiettivo</a:t>
            </a:r>
            <a:r>
              <a:rPr lang="fr-FR" dirty="0"/>
              <a:t> per il </a:t>
            </a:r>
            <a:r>
              <a:rPr lang="fr-FR" dirty="0" err="1"/>
              <a:t>quale</a:t>
            </a:r>
            <a:r>
              <a:rPr lang="fr-FR" dirty="0"/>
              <a:t> </a:t>
            </a:r>
            <a:r>
              <a:rPr lang="fr-FR" dirty="0" err="1"/>
              <a:t>risulta</a:t>
            </a:r>
            <a:r>
              <a:rPr lang="fr-FR" dirty="0"/>
              <a:t> </a:t>
            </a:r>
            <a:r>
              <a:rPr lang="fr-FR" dirty="0" err="1"/>
              <a:t>maggiormente</a:t>
            </a:r>
            <a:r>
              <a:rPr lang="fr-FR" dirty="0"/>
              <a:t> </a:t>
            </a:r>
            <a:r>
              <a:rPr lang="fr-FR" dirty="0" smtClean="0"/>
              <a:t>efficace. </a:t>
            </a:r>
            <a:r>
              <a:rPr lang="fr-FR" dirty="0" err="1" smtClean="0"/>
              <a:t>Altrimenti</a:t>
            </a:r>
            <a:r>
              <a:rPr lang="fr-FR" dirty="0" smtClean="0"/>
              <a:t> si </a:t>
            </a:r>
            <a:r>
              <a:rPr lang="fr-FR" dirty="0" err="1" smtClean="0"/>
              <a:t>rischia</a:t>
            </a:r>
            <a:r>
              <a:rPr lang="fr-FR" dirty="0" smtClean="0"/>
              <a:t> di </a:t>
            </a:r>
            <a:r>
              <a:rPr lang="fr-FR" dirty="0" err="1" smtClean="0"/>
              <a:t>allontanarsi</a:t>
            </a:r>
            <a:r>
              <a:rPr lang="fr-FR" dirty="0" smtClean="0"/>
              <a:t> </a:t>
            </a:r>
            <a:r>
              <a:rPr lang="fr-FR" dirty="0" err="1" smtClean="0"/>
              <a:t>dagli</a:t>
            </a:r>
            <a:r>
              <a:rPr lang="fr-FR" dirty="0" smtClean="0"/>
              <a:t> </a:t>
            </a:r>
            <a:r>
              <a:rPr lang="fr-FR" dirty="0" err="1" smtClean="0"/>
              <a:t>obiettivi</a:t>
            </a:r>
            <a:endParaRPr lang="fr-FR" b="1" dirty="0"/>
          </a:p>
          <a:p>
            <a:pPr algn="just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D0152-4BBF-461D-BD62-2DF9B514CD51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5422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D0152-4BBF-461D-BD62-2DF9B514CD51}" type="slidenum">
              <a:rPr lang="fr-FR" smtClean="0"/>
              <a:t>70</a:t>
            </a:fld>
            <a:endParaRPr lang="fr-FR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mtClean="0"/>
          </a:p>
          <a:p>
            <a:endParaRPr lang="fr-FR" smtClean="0"/>
          </a:p>
          <a:p>
            <a:endParaRPr lang="fr-FR" dirty="0"/>
          </a:p>
        </p:txBody>
      </p:sp>
      <p:sp>
        <p:nvSpPr>
          <p:cNvPr id="6" name="Espace réservé du numéro de diapositive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5FD0152-4BBF-461D-BD62-2DF9B514CD51}" type="slidenum">
              <a:rPr lang="fr-FR" smtClean="0"/>
              <a:pPr/>
              <a:t>70</a:t>
            </a:fld>
            <a:endParaRPr lang="fr-FR"/>
          </a:p>
        </p:txBody>
      </p:sp>
      <p:cxnSp>
        <p:nvCxnSpPr>
          <p:cNvPr id="7" name="Connecteur droit avec flèche 6"/>
          <p:cNvCxnSpPr/>
          <p:nvPr/>
        </p:nvCxnSpPr>
        <p:spPr>
          <a:xfrm flipV="1">
            <a:off x="1403648" y="1916832"/>
            <a:ext cx="0" cy="3600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/>
          <p:nvPr/>
        </p:nvCxnSpPr>
        <p:spPr>
          <a:xfrm flipV="1">
            <a:off x="1403648" y="5445224"/>
            <a:ext cx="6552728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7452320" y="5445224"/>
            <a:ext cx="474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G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1187624" y="1916832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i</a:t>
            </a:r>
            <a:endParaRPr lang="fr-FR" dirty="0"/>
          </a:p>
        </p:txBody>
      </p:sp>
      <p:cxnSp>
        <p:nvCxnSpPr>
          <p:cNvPr id="11" name="Connecteur droit 10"/>
          <p:cNvCxnSpPr/>
          <p:nvPr/>
        </p:nvCxnSpPr>
        <p:spPr>
          <a:xfrm flipV="1">
            <a:off x="2627784" y="1772816"/>
            <a:ext cx="2520280" cy="33843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5148064" y="1600200"/>
            <a:ext cx="399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IB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2195736" y="2286164"/>
            <a:ext cx="25090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Disoccupazione</a:t>
            </a:r>
            <a:endParaRPr lang="fr-FR" dirty="0" smtClean="0"/>
          </a:p>
          <a:p>
            <a:r>
              <a:rPr lang="fr-FR" dirty="0" err="1" smtClean="0"/>
              <a:t>Avanzo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5547792" y="3537012"/>
            <a:ext cx="11181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Inflazione</a:t>
            </a:r>
            <a:endParaRPr lang="fr-FR" dirty="0" smtClean="0"/>
          </a:p>
          <a:p>
            <a:r>
              <a:rPr lang="fr-FR" dirty="0" err="1" smtClean="0"/>
              <a:t>Disavanzo</a:t>
            </a:r>
            <a:endParaRPr lang="fr-FR" dirty="0"/>
          </a:p>
        </p:txBody>
      </p:sp>
      <p:cxnSp>
        <p:nvCxnSpPr>
          <p:cNvPr id="16" name="Connecteur droit 15"/>
          <p:cNvCxnSpPr/>
          <p:nvPr/>
        </p:nvCxnSpPr>
        <p:spPr>
          <a:xfrm flipV="1">
            <a:off x="1979712" y="2286164"/>
            <a:ext cx="4668318" cy="17909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6648030" y="2101498"/>
            <a:ext cx="578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EB</a:t>
            </a:r>
            <a:endParaRPr lang="fr-FR" dirty="0"/>
          </a:p>
        </p:txBody>
      </p:sp>
      <p:sp>
        <p:nvSpPr>
          <p:cNvPr id="20" name="ZoneTexte 19"/>
          <p:cNvSpPr txBox="1"/>
          <p:nvPr/>
        </p:nvSpPr>
        <p:spPr>
          <a:xfrm>
            <a:off x="5547792" y="1600200"/>
            <a:ext cx="13893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Inflazione</a:t>
            </a:r>
            <a:endParaRPr lang="fr-FR" dirty="0" smtClean="0"/>
          </a:p>
          <a:p>
            <a:r>
              <a:rPr lang="fr-FR" dirty="0" err="1" smtClean="0"/>
              <a:t>Avanzo</a:t>
            </a:r>
            <a:endParaRPr lang="fr-FR" dirty="0"/>
          </a:p>
        </p:txBody>
      </p:sp>
      <p:sp>
        <p:nvSpPr>
          <p:cNvPr id="21" name="ZoneTexte 20"/>
          <p:cNvSpPr txBox="1"/>
          <p:nvPr/>
        </p:nvSpPr>
        <p:spPr>
          <a:xfrm>
            <a:off x="1619672" y="4077072"/>
            <a:ext cx="2293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Disoccupazione</a:t>
            </a:r>
            <a:endParaRPr lang="fr-FR" dirty="0" smtClean="0"/>
          </a:p>
          <a:p>
            <a:r>
              <a:rPr lang="fr-FR" dirty="0" err="1" smtClean="0"/>
              <a:t>Disavanzo</a:t>
            </a:r>
            <a:endParaRPr lang="fr-FR" dirty="0"/>
          </a:p>
        </p:txBody>
      </p:sp>
      <p:sp>
        <p:nvSpPr>
          <p:cNvPr id="22" name="ZoneTexte 21"/>
          <p:cNvSpPr txBox="1"/>
          <p:nvPr/>
        </p:nvSpPr>
        <p:spPr>
          <a:xfrm>
            <a:off x="3995936" y="3181618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F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3754483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fr-FR" dirty="0" smtClean="0"/>
              <a:t>In base al </a:t>
            </a:r>
            <a:r>
              <a:rPr lang="fr-FR" dirty="0" err="1" smtClean="0"/>
              <a:t>principio</a:t>
            </a:r>
            <a:r>
              <a:rPr lang="fr-FR" dirty="0" smtClean="0"/>
              <a:t> </a:t>
            </a:r>
            <a:r>
              <a:rPr lang="fr-FR" dirty="0" err="1" smtClean="0"/>
              <a:t>della</a:t>
            </a:r>
            <a:r>
              <a:rPr lang="fr-FR" dirty="0" smtClean="0"/>
              <a:t> </a:t>
            </a:r>
            <a:r>
              <a:rPr lang="fr-FR" dirty="0" err="1" smtClean="0"/>
              <a:t>classificazione</a:t>
            </a:r>
            <a:r>
              <a:rPr lang="fr-FR" dirty="0" smtClean="0"/>
              <a:t> </a:t>
            </a:r>
            <a:r>
              <a:rPr lang="fr-FR" dirty="0" err="1" smtClean="0"/>
              <a:t>degli</a:t>
            </a:r>
            <a:r>
              <a:rPr lang="fr-FR" dirty="0" smtClean="0"/>
              <a:t> </a:t>
            </a:r>
            <a:r>
              <a:rPr lang="fr-FR" dirty="0" err="1" smtClean="0"/>
              <a:t>strumenti</a:t>
            </a:r>
            <a:r>
              <a:rPr lang="fr-FR" dirty="0" smtClean="0"/>
              <a:t> per </a:t>
            </a:r>
            <a:r>
              <a:rPr lang="fr-FR" dirty="0" err="1" smtClean="0"/>
              <a:t>efficacia</a:t>
            </a:r>
            <a:r>
              <a:rPr lang="fr-FR" dirty="0" smtClean="0"/>
              <a:t>, la </a:t>
            </a:r>
            <a:r>
              <a:rPr lang="fr-FR" dirty="0" err="1" smtClean="0"/>
              <a:t>politica</a:t>
            </a:r>
            <a:r>
              <a:rPr lang="fr-FR" dirty="0" smtClean="0"/>
              <a:t> </a:t>
            </a:r>
            <a:r>
              <a:rPr lang="fr-FR" dirty="0" err="1" smtClean="0"/>
              <a:t>monetaria</a:t>
            </a:r>
            <a:r>
              <a:rPr lang="fr-FR" dirty="0" smtClean="0"/>
              <a:t> </a:t>
            </a:r>
            <a:r>
              <a:rPr lang="fr-FR" dirty="0" err="1" smtClean="0"/>
              <a:t>dovrebbe</a:t>
            </a:r>
            <a:r>
              <a:rPr lang="fr-FR" dirty="0" smtClean="0"/>
              <a:t> </a:t>
            </a:r>
            <a:r>
              <a:rPr lang="fr-FR" dirty="0" err="1" smtClean="0"/>
              <a:t>essere</a:t>
            </a:r>
            <a:r>
              <a:rPr lang="fr-FR" dirty="0" smtClean="0"/>
              <a:t> </a:t>
            </a:r>
            <a:r>
              <a:rPr lang="fr-FR" dirty="0" err="1" smtClean="0"/>
              <a:t>finalizzata</a:t>
            </a:r>
            <a:r>
              <a:rPr lang="fr-FR" dirty="0" smtClean="0"/>
              <a:t> al </a:t>
            </a:r>
            <a:r>
              <a:rPr lang="fr-FR" dirty="0" err="1" smtClean="0"/>
              <a:t>raggiungimento</a:t>
            </a:r>
            <a:r>
              <a:rPr lang="fr-FR" dirty="0" smtClean="0"/>
              <a:t> </a:t>
            </a:r>
            <a:r>
              <a:rPr lang="fr-FR" dirty="0" err="1" smtClean="0"/>
              <a:t>dell’equilibrio</a:t>
            </a:r>
            <a:r>
              <a:rPr lang="fr-FR" dirty="0" smtClean="0"/>
              <a:t> </a:t>
            </a:r>
            <a:r>
              <a:rPr lang="fr-FR" dirty="0" err="1" smtClean="0"/>
              <a:t>esterno</a:t>
            </a:r>
            <a:r>
              <a:rPr lang="fr-FR" dirty="0" smtClean="0"/>
              <a:t> e la </a:t>
            </a:r>
            <a:r>
              <a:rPr lang="fr-FR" dirty="0" err="1" smtClean="0"/>
              <a:t>politica</a:t>
            </a:r>
            <a:r>
              <a:rPr lang="fr-FR" dirty="0" smtClean="0"/>
              <a:t> fiscale al </a:t>
            </a:r>
            <a:r>
              <a:rPr lang="fr-FR" dirty="0" err="1" smtClean="0"/>
              <a:t>raggiungimento</a:t>
            </a:r>
            <a:r>
              <a:rPr lang="fr-FR" dirty="0" smtClean="0"/>
              <a:t> </a:t>
            </a:r>
            <a:r>
              <a:rPr lang="fr-FR" dirty="0" err="1" smtClean="0"/>
              <a:t>dell’equilibrio</a:t>
            </a:r>
            <a:r>
              <a:rPr lang="fr-FR" dirty="0" smtClean="0"/>
              <a:t> </a:t>
            </a:r>
            <a:r>
              <a:rPr lang="fr-FR" dirty="0" err="1" smtClean="0"/>
              <a:t>interno</a:t>
            </a:r>
            <a:endParaRPr lang="fr-FR" dirty="0" smtClean="0"/>
          </a:p>
          <a:p>
            <a:pPr algn="just"/>
            <a:r>
              <a:rPr lang="fr-FR" dirty="0" smtClean="0"/>
              <a:t>In </a:t>
            </a:r>
            <a:r>
              <a:rPr lang="fr-FR" dirty="0" err="1" smtClean="0"/>
              <a:t>altre</a:t>
            </a:r>
            <a:r>
              <a:rPr lang="fr-FR" dirty="0" smtClean="0"/>
              <a:t> parole, </a:t>
            </a:r>
            <a:r>
              <a:rPr lang="fr-FR" dirty="0" err="1" smtClean="0"/>
              <a:t>quando</a:t>
            </a:r>
            <a:r>
              <a:rPr lang="fr-FR" dirty="0" smtClean="0"/>
              <a:t> vi è un </a:t>
            </a:r>
            <a:r>
              <a:rPr lang="fr-FR" dirty="0" err="1" smtClean="0"/>
              <a:t>disavanzo</a:t>
            </a:r>
            <a:r>
              <a:rPr lang="fr-FR" dirty="0" smtClean="0"/>
              <a:t> </a:t>
            </a:r>
            <a:r>
              <a:rPr lang="fr-FR" dirty="0" err="1" smtClean="0"/>
              <a:t>della</a:t>
            </a:r>
            <a:r>
              <a:rPr lang="fr-FR" dirty="0" smtClean="0"/>
              <a:t> </a:t>
            </a:r>
            <a:r>
              <a:rPr lang="fr-FR" dirty="0" err="1" smtClean="0"/>
              <a:t>bilancia</a:t>
            </a:r>
            <a:r>
              <a:rPr lang="fr-FR" dirty="0" smtClean="0"/>
              <a:t> dei </a:t>
            </a:r>
            <a:r>
              <a:rPr lang="fr-FR" dirty="0" err="1" smtClean="0"/>
              <a:t>pagamenti</a:t>
            </a:r>
            <a:r>
              <a:rPr lang="fr-FR" dirty="0" smtClean="0"/>
              <a:t> il </a:t>
            </a:r>
            <a:r>
              <a:rPr lang="fr-FR" dirty="0" err="1" smtClean="0"/>
              <a:t>tasso</a:t>
            </a:r>
            <a:r>
              <a:rPr lang="fr-FR" dirty="0" smtClean="0"/>
              <a:t> d’</a:t>
            </a:r>
            <a:r>
              <a:rPr lang="fr-FR" dirty="0" err="1" smtClean="0"/>
              <a:t>interesse</a:t>
            </a:r>
            <a:r>
              <a:rPr lang="fr-FR" dirty="0" smtClean="0"/>
              <a:t> </a:t>
            </a:r>
            <a:r>
              <a:rPr lang="fr-FR" dirty="0" err="1" smtClean="0"/>
              <a:t>deve</a:t>
            </a:r>
            <a:r>
              <a:rPr lang="fr-FR" dirty="0" smtClean="0"/>
              <a:t> </a:t>
            </a:r>
            <a:r>
              <a:rPr lang="fr-FR" dirty="0" err="1" smtClean="0"/>
              <a:t>venire</a:t>
            </a:r>
            <a:r>
              <a:rPr lang="fr-FR" dirty="0" smtClean="0"/>
              <a:t> </a:t>
            </a:r>
            <a:r>
              <a:rPr lang="fr-FR" dirty="0" err="1" smtClean="0"/>
              <a:t>incrementato</a:t>
            </a:r>
            <a:r>
              <a:rPr lang="fr-FR" dirty="0" smtClean="0"/>
              <a:t> (</a:t>
            </a:r>
            <a:r>
              <a:rPr lang="fr-FR" dirty="0" err="1" smtClean="0"/>
              <a:t>politica</a:t>
            </a:r>
            <a:r>
              <a:rPr lang="fr-FR" dirty="0" smtClean="0"/>
              <a:t> </a:t>
            </a:r>
            <a:r>
              <a:rPr lang="fr-FR" dirty="0" err="1" smtClean="0"/>
              <a:t>monetaria</a:t>
            </a:r>
            <a:r>
              <a:rPr lang="fr-FR" dirty="0" smtClean="0"/>
              <a:t> </a:t>
            </a:r>
            <a:r>
              <a:rPr lang="fr-FR" dirty="0" err="1" smtClean="0"/>
              <a:t>restrittiva</a:t>
            </a:r>
            <a:r>
              <a:rPr lang="fr-FR" dirty="0" smtClean="0"/>
              <a:t>) e </a:t>
            </a:r>
            <a:r>
              <a:rPr lang="fr-FR" dirty="0" err="1" smtClean="0"/>
              <a:t>quando</a:t>
            </a:r>
            <a:r>
              <a:rPr lang="fr-FR" dirty="0" smtClean="0"/>
              <a:t> vi è un </a:t>
            </a:r>
            <a:r>
              <a:rPr lang="fr-FR" dirty="0" err="1" smtClean="0"/>
              <a:t>avanzo</a:t>
            </a:r>
            <a:r>
              <a:rPr lang="fr-FR" dirty="0" smtClean="0"/>
              <a:t> </a:t>
            </a:r>
            <a:r>
              <a:rPr lang="fr-FR" dirty="0" err="1" smtClean="0"/>
              <a:t>della</a:t>
            </a:r>
            <a:r>
              <a:rPr lang="fr-FR" dirty="0" smtClean="0"/>
              <a:t> </a:t>
            </a:r>
            <a:r>
              <a:rPr lang="fr-FR" dirty="0" err="1" smtClean="0"/>
              <a:t>bilancia</a:t>
            </a:r>
            <a:r>
              <a:rPr lang="fr-FR" dirty="0" smtClean="0"/>
              <a:t> dei </a:t>
            </a:r>
            <a:r>
              <a:rPr lang="fr-FR" dirty="0" err="1" smtClean="0"/>
              <a:t>pagamenti</a:t>
            </a:r>
            <a:r>
              <a:rPr lang="fr-FR" dirty="0" smtClean="0"/>
              <a:t> il </a:t>
            </a:r>
            <a:r>
              <a:rPr lang="fr-FR" dirty="0" err="1" smtClean="0"/>
              <a:t>tasso</a:t>
            </a:r>
            <a:r>
              <a:rPr lang="fr-FR" dirty="0" smtClean="0"/>
              <a:t> d’</a:t>
            </a:r>
            <a:r>
              <a:rPr lang="fr-FR" dirty="0" err="1" smtClean="0"/>
              <a:t>interesse</a:t>
            </a:r>
            <a:r>
              <a:rPr lang="fr-FR" dirty="0" smtClean="0"/>
              <a:t>  </a:t>
            </a:r>
            <a:r>
              <a:rPr lang="fr-FR" dirty="0" err="1" smtClean="0"/>
              <a:t>deve</a:t>
            </a:r>
            <a:r>
              <a:rPr lang="fr-FR" dirty="0" smtClean="0"/>
              <a:t> </a:t>
            </a:r>
            <a:r>
              <a:rPr lang="fr-FR" dirty="0" err="1" smtClean="0"/>
              <a:t>venire</a:t>
            </a:r>
            <a:r>
              <a:rPr lang="fr-FR" dirty="0" smtClean="0"/>
              <a:t> </a:t>
            </a:r>
            <a:r>
              <a:rPr lang="fr-FR" dirty="0" err="1" smtClean="0"/>
              <a:t>abbassato</a:t>
            </a:r>
            <a:r>
              <a:rPr lang="fr-FR" dirty="0" smtClean="0"/>
              <a:t> (</a:t>
            </a:r>
            <a:r>
              <a:rPr lang="fr-FR" dirty="0" err="1" smtClean="0"/>
              <a:t>politica</a:t>
            </a:r>
            <a:r>
              <a:rPr lang="fr-FR" dirty="0" smtClean="0"/>
              <a:t> </a:t>
            </a:r>
            <a:r>
              <a:rPr lang="fr-FR" dirty="0" err="1" smtClean="0"/>
              <a:t>monetaria</a:t>
            </a:r>
            <a:r>
              <a:rPr lang="fr-FR" dirty="0" smtClean="0"/>
              <a:t> </a:t>
            </a:r>
            <a:r>
              <a:rPr lang="fr-FR" dirty="0" err="1" smtClean="0"/>
              <a:t>espansiva</a:t>
            </a:r>
            <a:r>
              <a:rPr lang="fr-FR" dirty="0" smtClean="0"/>
              <a:t>)</a:t>
            </a:r>
          </a:p>
          <a:p>
            <a:pPr algn="just"/>
            <a:r>
              <a:rPr lang="fr-FR" dirty="0" err="1" smtClean="0"/>
              <a:t>Quando</a:t>
            </a:r>
            <a:r>
              <a:rPr lang="fr-FR" dirty="0" smtClean="0"/>
              <a:t> </a:t>
            </a:r>
            <a:r>
              <a:rPr lang="fr-FR" dirty="0" err="1" smtClean="0"/>
              <a:t>invece</a:t>
            </a:r>
            <a:r>
              <a:rPr lang="fr-FR" dirty="0" smtClean="0"/>
              <a:t> la </a:t>
            </a:r>
            <a:r>
              <a:rPr lang="fr-FR" dirty="0" err="1" smtClean="0"/>
              <a:t>produzione</a:t>
            </a:r>
            <a:r>
              <a:rPr lang="fr-FR" dirty="0" smtClean="0"/>
              <a:t> è </a:t>
            </a:r>
            <a:r>
              <a:rPr lang="fr-FR" dirty="0" err="1" smtClean="0"/>
              <a:t>inferiore</a:t>
            </a:r>
            <a:r>
              <a:rPr lang="fr-FR" dirty="0" smtClean="0"/>
              <a:t> al </a:t>
            </a:r>
            <a:r>
              <a:rPr lang="fr-FR" dirty="0" err="1" smtClean="0"/>
              <a:t>livello</a:t>
            </a:r>
            <a:r>
              <a:rPr lang="fr-FR" dirty="0" smtClean="0"/>
              <a:t> di </a:t>
            </a:r>
            <a:r>
              <a:rPr lang="fr-FR" dirty="0" err="1" smtClean="0"/>
              <a:t>pieno</a:t>
            </a:r>
            <a:r>
              <a:rPr lang="fr-FR" dirty="0" smtClean="0"/>
              <a:t> </a:t>
            </a:r>
            <a:r>
              <a:rPr lang="fr-FR" dirty="0" err="1" smtClean="0"/>
              <a:t>impiego</a:t>
            </a:r>
            <a:r>
              <a:rPr lang="fr-FR" dirty="0" smtClean="0"/>
              <a:t> (</a:t>
            </a:r>
            <a:r>
              <a:rPr lang="fr-FR" dirty="0" err="1" smtClean="0"/>
              <a:t>disoccupazione</a:t>
            </a:r>
            <a:r>
              <a:rPr lang="fr-FR" dirty="0" smtClean="0"/>
              <a:t>), la </a:t>
            </a:r>
            <a:r>
              <a:rPr lang="fr-FR" dirty="0" err="1" smtClean="0"/>
              <a:t>spesa</a:t>
            </a:r>
            <a:r>
              <a:rPr lang="fr-FR" dirty="0"/>
              <a:t> </a:t>
            </a:r>
            <a:r>
              <a:rPr lang="fr-FR" dirty="0" err="1" smtClean="0"/>
              <a:t>pubblica</a:t>
            </a:r>
            <a:r>
              <a:rPr lang="fr-FR" dirty="0" smtClean="0"/>
              <a:t> </a:t>
            </a:r>
            <a:r>
              <a:rPr lang="fr-FR" dirty="0" err="1" smtClean="0"/>
              <a:t>deve</a:t>
            </a:r>
            <a:r>
              <a:rPr lang="fr-FR" dirty="0" smtClean="0"/>
              <a:t> </a:t>
            </a:r>
            <a:r>
              <a:rPr lang="fr-FR" dirty="0" err="1" smtClean="0"/>
              <a:t>venire</a:t>
            </a:r>
            <a:r>
              <a:rPr lang="fr-FR" dirty="0" smtClean="0"/>
              <a:t> </a:t>
            </a:r>
            <a:r>
              <a:rPr lang="fr-FR" dirty="0" err="1" smtClean="0"/>
              <a:t>incrementata</a:t>
            </a:r>
            <a:r>
              <a:rPr lang="fr-FR" dirty="0" smtClean="0"/>
              <a:t> (</a:t>
            </a:r>
            <a:r>
              <a:rPr lang="fr-FR" dirty="0" err="1" smtClean="0"/>
              <a:t>politica</a:t>
            </a:r>
            <a:r>
              <a:rPr lang="fr-FR" dirty="0" smtClean="0"/>
              <a:t> fiscale </a:t>
            </a:r>
            <a:r>
              <a:rPr lang="fr-FR" dirty="0" err="1" smtClean="0"/>
              <a:t>espansiva</a:t>
            </a:r>
            <a:r>
              <a:rPr lang="fr-FR" dirty="0" smtClean="0"/>
              <a:t>) </a:t>
            </a:r>
            <a:r>
              <a:rPr lang="fr-FR" dirty="0" err="1" smtClean="0"/>
              <a:t>mentre</a:t>
            </a:r>
            <a:r>
              <a:rPr lang="fr-FR" dirty="0" smtClean="0"/>
              <a:t> </a:t>
            </a:r>
            <a:r>
              <a:rPr lang="fr-FR" dirty="0" err="1" smtClean="0"/>
              <a:t>quando</a:t>
            </a:r>
            <a:r>
              <a:rPr lang="fr-FR" dirty="0" smtClean="0"/>
              <a:t> vi è </a:t>
            </a:r>
            <a:r>
              <a:rPr lang="fr-FR" dirty="0" err="1" smtClean="0"/>
              <a:t>sovraproduziione</a:t>
            </a:r>
            <a:r>
              <a:rPr lang="fr-FR" dirty="0" smtClean="0"/>
              <a:t> la </a:t>
            </a:r>
            <a:r>
              <a:rPr lang="fr-FR" dirty="0" err="1" smtClean="0"/>
              <a:t>spesa</a:t>
            </a:r>
            <a:r>
              <a:rPr lang="fr-FR" dirty="0" smtClean="0"/>
              <a:t> </a:t>
            </a:r>
            <a:r>
              <a:rPr lang="fr-FR" dirty="0" err="1" smtClean="0"/>
              <a:t>pubblici</a:t>
            </a:r>
            <a:r>
              <a:rPr lang="fr-FR" dirty="0" smtClean="0"/>
              <a:t> </a:t>
            </a:r>
            <a:r>
              <a:rPr lang="fr-FR" dirty="0" err="1" smtClean="0"/>
              <a:t>deve</a:t>
            </a:r>
            <a:r>
              <a:rPr lang="fr-FR" dirty="0" smtClean="0"/>
              <a:t> </a:t>
            </a:r>
            <a:r>
              <a:rPr lang="fr-FR" dirty="0" err="1" smtClean="0"/>
              <a:t>venire</a:t>
            </a:r>
            <a:r>
              <a:rPr lang="fr-FR" dirty="0" smtClean="0"/>
              <a:t> </a:t>
            </a:r>
            <a:r>
              <a:rPr lang="fr-FR" dirty="0" err="1" smtClean="0"/>
              <a:t>tagliata</a:t>
            </a:r>
            <a:r>
              <a:rPr lang="fr-FR" dirty="0" smtClean="0"/>
              <a:t> (</a:t>
            </a:r>
            <a:r>
              <a:rPr lang="fr-FR" dirty="0" err="1" smtClean="0"/>
              <a:t>politica</a:t>
            </a:r>
            <a:r>
              <a:rPr lang="fr-FR" dirty="0" smtClean="0"/>
              <a:t>  fiscale </a:t>
            </a:r>
            <a:r>
              <a:rPr lang="fr-FR" dirty="0" err="1" smtClean="0"/>
              <a:t>restrittiva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D0152-4BBF-461D-BD62-2DF9B514CD51}" type="slidenum">
              <a:rPr lang="fr-FR" smtClean="0"/>
              <a:t>71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282302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just"/>
            <a:r>
              <a:rPr lang="fr-FR" dirty="0"/>
              <a:t>Come si </a:t>
            </a:r>
            <a:r>
              <a:rPr lang="fr-FR" dirty="0" err="1" smtClean="0"/>
              <a:t>può</a:t>
            </a:r>
            <a:r>
              <a:rPr lang="fr-FR" dirty="0" smtClean="0"/>
              <a:t> </a:t>
            </a:r>
            <a:r>
              <a:rPr lang="fr-FR" dirty="0" err="1"/>
              <a:t>vedere</a:t>
            </a:r>
            <a:r>
              <a:rPr lang="fr-FR" dirty="0"/>
              <a:t> dal </a:t>
            </a:r>
            <a:r>
              <a:rPr lang="fr-FR" dirty="0" err="1"/>
              <a:t>grafico</a:t>
            </a:r>
            <a:r>
              <a:rPr lang="fr-FR" dirty="0"/>
              <a:t> </a:t>
            </a:r>
            <a:r>
              <a:rPr lang="fr-FR" dirty="0" err="1" smtClean="0"/>
              <a:t>seguente</a:t>
            </a:r>
            <a:r>
              <a:rPr lang="fr-FR" dirty="0" smtClean="0"/>
              <a:t>, se si </a:t>
            </a:r>
            <a:r>
              <a:rPr lang="fr-FR" dirty="0" err="1" smtClean="0"/>
              <a:t>utilizzano</a:t>
            </a:r>
            <a:r>
              <a:rPr lang="fr-FR" dirty="0" smtClean="0"/>
              <a:t> </a:t>
            </a:r>
            <a:r>
              <a:rPr lang="fr-FR" dirty="0" err="1" smtClean="0"/>
              <a:t>lo</a:t>
            </a:r>
            <a:r>
              <a:rPr lang="fr-FR" dirty="0" smtClean="0"/>
              <a:t> </a:t>
            </a:r>
            <a:r>
              <a:rPr lang="fr-FR" dirty="0" err="1" smtClean="0"/>
              <a:t>strumento</a:t>
            </a:r>
            <a:r>
              <a:rPr lang="fr-FR" dirty="0" smtClean="0"/>
              <a:t> fiscale e </a:t>
            </a:r>
            <a:r>
              <a:rPr lang="fr-FR" dirty="0" err="1" smtClean="0"/>
              <a:t>monetario</a:t>
            </a:r>
            <a:r>
              <a:rPr lang="fr-FR" dirty="0" smtClean="0"/>
              <a:t> </a:t>
            </a:r>
            <a:r>
              <a:rPr lang="fr-FR" dirty="0" err="1" smtClean="0"/>
              <a:t>secondo</a:t>
            </a:r>
            <a:r>
              <a:rPr lang="fr-FR" dirty="0" smtClean="0"/>
              <a:t> </a:t>
            </a:r>
            <a:r>
              <a:rPr lang="fr-FR" dirty="0" err="1" smtClean="0"/>
              <a:t>queste</a:t>
            </a:r>
            <a:r>
              <a:rPr lang="fr-FR" dirty="0" smtClean="0"/>
              <a:t> </a:t>
            </a:r>
            <a:r>
              <a:rPr lang="fr-FR" dirty="0" err="1" smtClean="0"/>
              <a:t>regole</a:t>
            </a:r>
            <a:r>
              <a:rPr lang="fr-FR" dirty="0" smtClean="0"/>
              <a:t>, il </a:t>
            </a:r>
            <a:r>
              <a:rPr lang="fr-FR" dirty="0" err="1" smtClean="0"/>
              <a:t>sistema</a:t>
            </a:r>
            <a:r>
              <a:rPr lang="fr-FR" dirty="0" smtClean="0"/>
              <a:t> converge verso il </a:t>
            </a:r>
            <a:r>
              <a:rPr lang="fr-FR" dirty="0" err="1" smtClean="0"/>
              <a:t>punto</a:t>
            </a:r>
            <a:r>
              <a:rPr lang="fr-FR" dirty="0" smtClean="0"/>
              <a:t> F </a:t>
            </a:r>
            <a:r>
              <a:rPr lang="fr-FR" dirty="0" err="1" smtClean="0"/>
              <a:t>dove</a:t>
            </a:r>
            <a:r>
              <a:rPr lang="fr-FR" dirty="0" smtClean="0"/>
              <a:t> si assiste alla </a:t>
            </a:r>
            <a:r>
              <a:rPr lang="fr-FR" dirty="0" err="1" smtClean="0"/>
              <a:t>soddisfazione</a:t>
            </a:r>
            <a:r>
              <a:rPr lang="fr-FR" dirty="0" smtClean="0"/>
              <a:t> </a:t>
            </a:r>
            <a:r>
              <a:rPr lang="fr-FR" dirty="0" err="1" smtClean="0"/>
              <a:t>simultanea</a:t>
            </a:r>
            <a:r>
              <a:rPr lang="fr-FR" dirty="0" smtClean="0"/>
              <a:t> </a:t>
            </a:r>
            <a:r>
              <a:rPr lang="fr-FR" dirty="0" err="1" smtClean="0"/>
              <a:t>dell’equilibrio</a:t>
            </a:r>
            <a:r>
              <a:rPr lang="fr-FR" dirty="0" smtClean="0"/>
              <a:t> </a:t>
            </a:r>
            <a:r>
              <a:rPr lang="fr-FR" dirty="0" err="1" smtClean="0"/>
              <a:t>interno</a:t>
            </a:r>
            <a:r>
              <a:rPr lang="fr-FR" dirty="0" smtClean="0"/>
              <a:t> </a:t>
            </a:r>
            <a:r>
              <a:rPr lang="fr-FR" dirty="0" err="1" smtClean="0"/>
              <a:t>ed</a:t>
            </a:r>
            <a:r>
              <a:rPr lang="fr-FR" dirty="0" smtClean="0"/>
              <a:t> </a:t>
            </a:r>
            <a:r>
              <a:rPr lang="fr-FR" dirty="0" err="1" smtClean="0"/>
              <a:t>esterno</a:t>
            </a:r>
            <a:endParaRPr lang="fr-FR" dirty="0" smtClean="0"/>
          </a:p>
          <a:p>
            <a:pPr algn="just"/>
            <a:r>
              <a:rPr lang="fr-FR" dirty="0" smtClean="0"/>
              <a:t>In </a:t>
            </a:r>
            <a:r>
              <a:rPr lang="fr-FR" dirty="0" err="1" smtClean="0"/>
              <a:t>altre</a:t>
            </a:r>
            <a:r>
              <a:rPr lang="fr-FR" dirty="0" smtClean="0"/>
              <a:t> parole, </a:t>
            </a:r>
            <a:r>
              <a:rPr lang="fr-FR" dirty="0" err="1" smtClean="0"/>
              <a:t>sulla</a:t>
            </a:r>
            <a:r>
              <a:rPr lang="fr-FR" dirty="0" smtClean="0"/>
              <a:t> base di </a:t>
            </a:r>
            <a:r>
              <a:rPr lang="fr-FR" dirty="0" err="1" smtClean="0"/>
              <a:t>questo</a:t>
            </a:r>
            <a:r>
              <a:rPr lang="fr-FR" dirty="0" smtClean="0"/>
              <a:t> </a:t>
            </a:r>
            <a:r>
              <a:rPr lang="fr-FR" dirty="0" err="1" smtClean="0"/>
              <a:t>processo</a:t>
            </a:r>
            <a:r>
              <a:rPr lang="fr-FR" dirty="0" smtClean="0"/>
              <a:t> di </a:t>
            </a:r>
            <a:r>
              <a:rPr lang="fr-FR" dirty="0" err="1" smtClean="0"/>
              <a:t>aggiustamento</a:t>
            </a:r>
            <a:r>
              <a:rPr lang="fr-FR" dirty="0" smtClean="0"/>
              <a:t>, il </a:t>
            </a:r>
            <a:r>
              <a:rPr lang="fr-FR" dirty="0" err="1" smtClean="0"/>
              <a:t>punto</a:t>
            </a:r>
            <a:r>
              <a:rPr lang="fr-FR" dirty="0" smtClean="0"/>
              <a:t> F </a:t>
            </a:r>
            <a:r>
              <a:rPr lang="fr-FR" dirty="0" err="1" smtClean="0"/>
              <a:t>risulta</a:t>
            </a:r>
            <a:r>
              <a:rPr lang="fr-FR" dirty="0" smtClean="0"/>
              <a:t> </a:t>
            </a:r>
            <a:r>
              <a:rPr lang="fr-FR" b="1" dirty="0" err="1" smtClean="0"/>
              <a:t>globalmente</a:t>
            </a:r>
            <a:r>
              <a:rPr lang="fr-FR" b="1" dirty="0" smtClean="0"/>
              <a:t> stabile</a:t>
            </a:r>
          </a:p>
          <a:p>
            <a:pPr algn="just"/>
            <a:r>
              <a:rPr lang="fr-FR" dirty="0" err="1" smtClean="0"/>
              <a:t>Ricordiamo</a:t>
            </a:r>
            <a:r>
              <a:rPr lang="fr-FR" dirty="0" smtClean="0"/>
              <a:t> </a:t>
            </a:r>
            <a:r>
              <a:rPr lang="fr-FR" dirty="0" err="1" smtClean="0"/>
              <a:t>che</a:t>
            </a:r>
            <a:r>
              <a:rPr lang="fr-FR" dirty="0" smtClean="0"/>
              <a:t> </a:t>
            </a:r>
            <a:r>
              <a:rPr lang="fr-FR" dirty="0" err="1" smtClean="0"/>
              <a:t>questo</a:t>
            </a:r>
            <a:r>
              <a:rPr lang="fr-FR" dirty="0" smtClean="0"/>
              <a:t> </a:t>
            </a:r>
            <a:r>
              <a:rPr lang="fr-FR" dirty="0" err="1" smtClean="0"/>
              <a:t>schema</a:t>
            </a:r>
            <a:r>
              <a:rPr lang="fr-FR" dirty="0" smtClean="0"/>
              <a:t> </a:t>
            </a:r>
            <a:r>
              <a:rPr lang="fr-FR" dirty="0" err="1" smtClean="0"/>
              <a:t>vale</a:t>
            </a:r>
            <a:r>
              <a:rPr lang="fr-FR" dirty="0" smtClean="0"/>
              <a:t> </a:t>
            </a:r>
            <a:r>
              <a:rPr lang="fr-FR" dirty="0" err="1" smtClean="0"/>
              <a:t>principalmente</a:t>
            </a:r>
            <a:r>
              <a:rPr lang="fr-FR" dirty="0" smtClean="0"/>
              <a:t> in </a:t>
            </a:r>
            <a:r>
              <a:rPr lang="fr-FR" dirty="0" err="1" smtClean="0"/>
              <a:t>regime</a:t>
            </a:r>
            <a:r>
              <a:rPr lang="fr-FR" dirty="0" smtClean="0"/>
              <a:t> di </a:t>
            </a:r>
            <a:r>
              <a:rPr lang="fr-FR" dirty="0" err="1" smtClean="0"/>
              <a:t>tassi</a:t>
            </a:r>
            <a:r>
              <a:rPr lang="fr-FR" dirty="0" smtClean="0"/>
              <a:t> di </a:t>
            </a:r>
            <a:r>
              <a:rPr lang="fr-FR" dirty="0" err="1" smtClean="0"/>
              <a:t>cambio</a:t>
            </a:r>
            <a:r>
              <a:rPr lang="fr-FR" dirty="0" smtClean="0"/>
              <a:t> </a:t>
            </a:r>
            <a:r>
              <a:rPr lang="fr-FR" dirty="0" err="1" smtClean="0"/>
              <a:t>flessibili</a:t>
            </a:r>
            <a:r>
              <a:rPr lang="fr-FR" dirty="0" smtClean="0"/>
              <a:t> in quanto </a:t>
            </a:r>
            <a:r>
              <a:rPr lang="fr-FR" dirty="0" err="1" smtClean="0"/>
              <a:t>sotto</a:t>
            </a:r>
            <a:r>
              <a:rPr lang="fr-FR" dirty="0" smtClean="0"/>
              <a:t> l’</a:t>
            </a:r>
            <a:r>
              <a:rPr lang="fr-FR" dirty="0" err="1" smtClean="0"/>
              <a:t>ipotesi</a:t>
            </a:r>
            <a:r>
              <a:rPr lang="fr-FR" dirty="0" smtClean="0"/>
              <a:t> di </a:t>
            </a:r>
            <a:r>
              <a:rPr lang="fr-FR" dirty="0" err="1" smtClean="0"/>
              <a:t>tassi</a:t>
            </a:r>
            <a:r>
              <a:rPr lang="fr-FR" dirty="0" smtClean="0"/>
              <a:t> di </a:t>
            </a:r>
            <a:r>
              <a:rPr lang="fr-FR" dirty="0" err="1" smtClean="0"/>
              <a:t>cambio</a:t>
            </a:r>
            <a:r>
              <a:rPr lang="fr-FR" dirty="0" smtClean="0"/>
              <a:t> </a:t>
            </a:r>
            <a:r>
              <a:rPr lang="fr-FR" dirty="0" err="1" smtClean="0"/>
              <a:t>fissi</a:t>
            </a:r>
            <a:r>
              <a:rPr lang="fr-FR" dirty="0" smtClean="0"/>
              <a:t> la </a:t>
            </a:r>
            <a:r>
              <a:rPr lang="fr-FR" dirty="0" err="1" smtClean="0"/>
              <a:t>Banca</a:t>
            </a:r>
            <a:r>
              <a:rPr lang="fr-FR" dirty="0" smtClean="0"/>
              <a:t> Centrale perde il </a:t>
            </a:r>
            <a:r>
              <a:rPr lang="fr-FR" dirty="0" err="1" smtClean="0"/>
              <a:t>controllo</a:t>
            </a:r>
            <a:r>
              <a:rPr lang="fr-FR" dirty="0" smtClean="0"/>
              <a:t> </a:t>
            </a:r>
            <a:r>
              <a:rPr lang="fr-FR" dirty="0" err="1" smtClean="0"/>
              <a:t>dell’offerta</a:t>
            </a:r>
            <a:r>
              <a:rPr lang="fr-FR" dirty="0" smtClean="0"/>
              <a:t> di </a:t>
            </a:r>
            <a:r>
              <a:rPr lang="fr-FR" dirty="0" err="1" smtClean="0"/>
              <a:t>moneta</a:t>
            </a:r>
            <a:r>
              <a:rPr lang="fr-FR" dirty="0" smtClean="0"/>
              <a:t> e </a:t>
            </a:r>
            <a:r>
              <a:rPr lang="fr-FR" dirty="0" err="1" smtClean="0"/>
              <a:t>quindi</a:t>
            </a:r>
            <a:r>
              <a:rPr lang="fr-FR" dirty="0" smtClean="0"/>
              <a:t> </a:t>
            </a:r>
            <a:r>
              <a:rPr lang="fr-FR" dirty="0" err="1" smtClean="0"/>
              <a:t>della</a:t>
            </a:r>
            <a:r>
              <a:rPr lang="fr-FR" dirty="0" smtClean="0"/>
              <a:t> </a:t>
            </a:r>
            <a:r>
              <a:rPr lang="fr-FR" dirty="0" err="1" smtClean="0"/>
              <a:t>politica</a:t>
            </a:r>
            <a:r>
              <a:rPr lang="fr-FR" dirty="0" smtClean="0"/>
              <a:t> </a:t>
            </a:r>
            <a:r>
              <a:rPr lang="fr-FR" dirty="0" err="1" smtClean="0"/>
              <a:t>monetaria</a:t>
            </a:r>
            <a:endParaRPr lang="fr-FR" dirty="0" smtClean="0"/>
          </a:p>
          <a:p>
            <a:pPr algn="just"/>
            <a:r>
              <a:rPr lang="fr-FR" dirty="0" err="1" smtClean="0"/>
              <a:t>Ovviamente</a:t>
            </a:r>
            <a:r>
              <a:rPr lang="fr-FR" dirty="0" smtClean="0"/>
              <a:t> il </a:t>
            </a:r>
            <a:r>
              <a:rPr lang="fr-FR" dirty="0" err="1" smtClean="0"/>
              <a:t>processo</a:t>
            </a:r>
            <a:r>
              <a:rPr lang="fr-FR" dirty="0" smtClean="0"/>
              <a:t> di </a:t>
            </a:r>
            <a:r>
              <a:rPr lang="fr-FR" dirty="0" err="1" smtClean="0"/>
              <a:t>aggiustamento</a:t>
            </a:r>
            <a:r>
              <a:rPr lang="fr-FR" dirty="0" smtClean="0"/>
              <a:t> </a:t>
            </a:r>
            <a:r>
              <a:rPr lang="fr-FR" dirty="0" err="1" smtClean="0"/>
              <a:t>coinvolgerà</a:t>
            </a:r>
            <a:r>
              <a:rPr lang="fr-FR" dirty="0" smtClean="0"/>
              <a:t> pure i </a:t>
            </a:r>
            <a:r>
              <a:rPr lang="fr-FR" dirty="0" err="1" smtClean="0"/>
              <a:t>movimenti</a:t>
            </a:r>
            <a:r>
              <a:rPr lang="fr-FR" dirty="0" smtClean="0"/>
              <a:t> </a:t>
            </a:r>
            <a:r>
              <a:rPr lang="fr-FR" dirty="0" err="1" smtClean="0"/>
              <a:t>del</a:t>
            </a:r>
            <a:r>
              <a:rPr lang="fr-FR" dirty="0" smtClean="0"/>
              <a:t> </a:t>
            </a:r>
            <a:r>
              <a:rPr lang="fr-FR" dirty="0" err="1" smtClean="0"/>
              <a:t>tasso</a:t>
            </a:r>
            <a:r>
              <a:rPr lang="fr-FR" dirty="0" smtClean="0"/>
              <a:t> di </a:t>
            </a:r>
            <a:r>
              <a:rPr lang="fr-FR" dirty="0" err="1" smtClean="0"/>
              <a:t>cambio</a:t>
            </a:r>
            <a:endParaRPr lang="fr-FR" dirty="0" smtClean="0"/>
          </a:p>
          <a:p>
            <a:pPr algn="just"/>
            <a:r>
              <a:rPr lang="fr-FR" dirty="0" smtClean="0"/>
              <a:t>In </a:t>
            </a:r>
            <a:r>
              <a:rPr lang="fr-FR" dirty="0" err="1" smtClean="0"/>
              <a:t>realtà</a:t>
            </a:r>
            <a:r>
              <a:rPr lang="fr-FR" dirty="0" smtClean="0"/>
              <a:t>, </a:t>
            </a:r>
            <a:r>
              <a:rPr lang="fr-FR" dirty="0" err="1" smtClean="0"/>
              <a:t>abbiamo</a:t>
            </a:r>
            <a:r>
              <a:rPr lang="fr-FR" dirty="0" smtClean="0"/>
              <a:t> </a:t>
            </a:r>
            <a:r>
              <a:rPr lang="fr-FR" dirty="0" err="1" smtClean="0"/>
              <a:t>visto</a:t>
            </a:r>
            <a:r>
              <a:rPr lang="fr-FR" dirty="0" smtClean="0"/>
              <a:t> </a:t>
            </a:r>
            <a:r>
              <a:rPr lang="fr-FR" dirty="0" err="1" smtClean="0"/>
              <a:t>che</a:t>
            </a:r>
            <a:r>
              <a:rPr lang="fr-FR" dirty="0" smtClean="0"/>
              <a:t> l’</a:t>
            </a:r>
            <a:r>
              <a:rPr lang="fr-FR" dirty="0" err="1" smtClean="0"/>
              <a:t>equilibrio</a:t>
            </a:r>
            <a:r>
              <a:rPr lang="fr-FR" dirty="0" smtClean="0"/>
              <a:t> </a:t>
            </a:r>
            <a:r>
              <a:rPr lang="fr-FR" dirty="0" err="1" smtClean="0"/>
              <a:t>interno</a:t>
            </a:r>
            <a:r>
              <a:rPr lang="fr-FR" dirty="0" smtClean="0"/>
              <a:t> è </a:t>
            </a:r>
            <a:r>
              <a:rPr lang="fr-FR" dirty="0" err="1" smtClean="0"/>
              <a:t>ottenuto</a:t>
            </a:r>
            <a:r>
              <a:rPr lang="fr-FR" dirty="0" smtClean="0"/>
              <a:t> </a:t>
            </a:r>
            <a:r>
              <a:rPr lang="fr-FR" dirty="0" err="1" smtClean="0"/>
              <a:t>automaticamente</a:t>
            </a:r>
            <a:r>
              <a:rPr lang="fr-FR" dirty="0" smtClean="0"/>
              <a:t> per mezzo </a:t>
            </a:r>
            <a:r>
              <a:rPr lang="fr-FR" dirty="0" err="1" smtClean="0"/>
              <a:t>degli</a:t>
            </a:r>
            <a:r>
              <a:rPr lang="fr-FR" dirty="0" smtClean="0"/>
              <a:t> </a:t>
            </a:r>
            <a:r>
              <a:rPr lang="fr-FR" dirty="0" err="1" smtClean="0"/>
              <a:t>aggiustamenti</a:t>
            </a:r>
            <a:r>
              <a:rPr lang="fr-FR" dirty="0" smtClean="0"/>
              <a:t> </a:t>
            </a:r>
            <a:r>
              <a:rPr lang="fr-FR" dirty="0" err="1" smtClean="0"/>
              <a:t>dell’offerta</a:t>
            </a:r>
            <a:r>
              <a:rPr lang="fr-FR" dirty="0" smtClean="0"/>
              <a:t> di </a:t>
            </a:r>
            <a:r>
              <a:rPr lang="fr-FR" dirty="0" err="1" smtClean="0"/>
              <a:t>moneta</a:t>
            </a:r>
            <a:r>
              <a:rPr lang="fr-FR" dirty="0" smtClean="0"/>
              <a:t> (</a:t>
            </a:r>
            <a:r>
              <a:rPr lang="fr-FR" dirty="0" err="1" smtClean="0"/>
              <a:t>tassi</a:t>
            </a:r>
            <a:r>
              <a:rPr lang="fr-FR" dirty="0" smtClean="0"/>
              <a:t> di </a:t>
            </a:r>
            <a:r>
              <a:rPr lang="fr-FR" dirty="0" err="1" smtClean="0"/>
              <a:t>cambio</a:t>
            </a:r>
            <a:r>
              <a:rPr lang="fr-FR" dirty="0" smtClean="0"/>
              <a:t> </a:t>
            </a:r>
            <a:r>
              <a:rPr lang="fr-FR" dirty="0" err="1" smtClean="0"/>
              <a:t>fissi</a:t>
            </a:r>
            <a:r>
              <a:rPr lang="fr-FR" dirty="0" smtClean="0"/>
              <a:t>) o </a:t>
            </a:r>
            <a:r>
              <a:rPr lang="fr-FR" dirty="0" err="1" smtClean="0"/>
              <a:t>del</a:t>
            </a:r>
            <a:r>
              <a:rPr lang="fr-FR" dirty="0" smtClean="0"/>
              <a:t> </a:t>
            </a:r>
            <a:r>
              <a:rPr lang="fr-FR" dirty="0" err="1" smtClean="0"/>
              <a:t>tasso</a:t>
            </a:r>
            <a:r>
              <a:rPr lang="fr-FR" dirty="0" smtClean="0"/>
              <a:t> di </a:t>
            </a:r>
            <a:r>
              <a:rPr lang="fr-FR" dirty="0" err="1" smtClean="0"/>
              <a:t>cambio</a:t>
            </a:r>
            <a:r>
              <a:rPr lang="fr-FR" dirty="0" smtClean="0"/>
              <a:t> (</a:t>
            </a:r>
            <a:r>
              <a:rPr lang="fr-FR" dirty="0" err="1" smtClean="0"/>
              <a:t>tassi</a:t>
            </a:r>
            <a:r>
              <a:rPr lang="fr-FR" dirty="0" smtClean="0"/>
              <a:t> di </a:t>
            </a:r>
            <a:r>
              <a:rPr lang="fr-FR" dirty="0" err="1" smtClean="0"/>
              <a:t>cambio</a:t>
            </a:r>
            <a:r>
              <a:rPr lang="fr-FR" dirty="0" smtClean="0"/>
              <a:t> </a:t>
            </a:r>
            <a:r>
              <a:rPr lang="fr-FR" dirty="0" err="1" smtClean="0"/>
              <a:t>flessibili</a:t>
            </a:r>
            <a:r>
              <a:rPr lang="fr-FR" dirty="0"/>
              <a:t>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D0152-4BBF-461D-BD62-2DF9B514CD51}" type="slidenum">
              <a:rPr lang="fr-FR" smtClean="0"/>
              <a:t>72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605072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D0152-4BBF-461D-BD62-2DF9B514CD51}" type="slidenum">
              <a:rPr lang="fr-FR" smtClean="0"/>
              <a:t>73</a:t>
            </a:fld>
            <a:endParaRPr lang="fr-FR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mtClean="0"/>
          </a:p>
          <a:p>
            <a:endParaRPr lang="fr-FR" dirty="0"/>
          </a:p>
        </p:txBody>
      </p:sp>
      <p:sp>
        <p:nvSpPr>
          <p:cNvPr id="6" name="Espace réservé du numéro de diapositive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5FD0152-4BBF-461D-BD62-2DF9B514CD51}" type="slidenum">
              <a:rPr lang="fr-FR" smtClean="0"/>
              <a:pPr/>
              <a:t>73</a:t>
            </a:fld>
            <a:endParaRPr lang="fr-FR"/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mtClean="0"/>
          </a:p>
          <a:p>
            <a:endParaRPr lang="fr-FR" smtClean="0"/>
          </a:p>
          <a:p>
            <a:endParaRPr lang="fr-FR" dirty="0"/>
          </a:p>
        </p:txBody>
      </p:sp>
      <p:sp>
        <p:nvSpPr>
          <p:cNvPr id="8" name="Espace réservé du numéro de diapositive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5FD0152-4BBF-461D-BD62-2DF9B514CD51}" type="slidenum">
              <a:rPr lang="fr-FR" smtClean="0"/>
              <a:pPr/>
              <a:t>73</a:t>
            </a:fld>
            <a:endParaRPr lang="fr-FR"/>
          </a:p>
        </p:txBody>
      </p:sp>
      <p:cxnSp>
        <p:nvCxnSpPr>
          <p:cNvPr id="9" name="Connecteur droit avec flèche 8"/>
          <p:cNvCxnSpPr/>
          <p:nvPr/>
        </p:nvCxnSpPr>
        <p:spPr>
          <a:xfrm flipV="1">
            <a:off x="1403648" y="1916832"/>
            <a:ext cx="0" cy="3600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 flipV="1">
            <a:off x="1403648" y="5445224"/>
            <a:ext cx="6552728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7452320" y="5445224"/>
            <a:ext cx="474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G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1187624" y="1916832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i</a:t>
            </a:r>
            <a:endParaRPr lang="fr-FR" dirty="0"/>
          </a:p>
        </p:txBody>
      </p:sp>
      <p:cxnSp>
        <p:nvCxnSpPr>
          <p:cNvPr id="13" name="Connecteur droit 12"/>
          <p:cNvCxnSpPr/>
          <p:nvPr/>
        </p:nvCxnSpPr>
        <p:spPr>
          <a:xfrm flipV="1">
            <a:off x="2627784" y="1772816"/>
            <a:ext cx="2520280" cy="33843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5148064" y="1600200"/>
            <a:ext cx="399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IB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1979712" y="2101498"/>
            <a:ext cx="2725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Disoccupazione</a:t>
            </a:r>
            <a:endParaRPr lang="fr-FR" dirty="0" smtClean="0"/>
          </a:p>
          <a:p>
            <a:r>
              <a:rPr lang="fr-FR" dirty="0" err="1" smtClean="0"/>
              <a:t>Avanzo</a:t>
            </a:r>
            <a:endParaRPr lang="fr-FR" dirty="0"/>
          </a:p>
        </p:txBody>
      </p:sp>
      <p:sp>
        <p:nvSpPr>
          <p:cNvPr id="16" name="ZoneTexte 15"/>
          <p:cNvSpPr txBox="1"/>
          <p:nvPr/>
        </p:nvSpPr>
        <p:spPr>
          <a:xfrm>
            <a:off x="5547792" y="3537012"/>
            <a:ext cx="11181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Inflazione</a:t>
            </a:r>
            <a:endParaRPr lang="fr-FR" dirty="0" smtClean="0"/>
          </a:p>
          <a:p>
            <a:r>
              <a:rPr lang="fr-FR" dirty="0" err="1" smtClean="0"/>
              <a:t>Disavanzo</a:t>
            </a:r>
            <a:endParaRPr lang="fr-FR" dirty="0"/>
          </a:p>
        </p:txBody>
      </p:sp>
      <p:cxnSp>
        <p:nvCxnSpPr>
          <p:cNvPr id="17" name="Connecteur droit 16"/>
          <p:cNvCxnSpPr/>
          <p:nvPr/>
        </p:nvCxnSpPr>
        <p:spPr>
          <a:xfrm flipV="1">
            <a:off x="1979712" y="2286164"/>
            <a:ext cx="4668318" cy="17909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6648030" y="2101498"/>
            <a:ext cx="578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EB</a:t>
            </a:r>
            <a:endParaRPr lang="fr-FR" dirty="0"/>
          </a:p>
        </p:txBody>
      </p:sp>
      <p:sp>
        <p:nvSpPr>
          <p:cNvPr id="19" name="ZoneTexte 18"/>
          <p:cNvSpPr txBox="1"/>
          <p:nvPr/>
        </p:nvSpPr>
        <p:spPr>
          <a:xfrm>
            <a:off x="5547792" y="1600200"/>
            <a:ext cx="13893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Inflazione</a:t>
            </a:r>
            <a:endParaRPr lang="fr-FR" dirty="0" smtClean="0"/>
          </a:p>
          <a:p>
            <a:r>
              <a:rPr lang="fr-FR" dirty="0" err="1" smtClean="0"/>
              <a:t>Avanzo</a:t>
            </a:r>
            <a:endParaRPr lang="fr-FR" dirty="0"/>
          </a:p>
        </p:txBody>
      </p:sp>
      <p:sp>
        <p:nvSpPr>
          <p:cNvPr id="20" name="ZoneTexte 19"/>
          <p:cNvSpPr txBox="1"/>
          <p:nvPr/>
        </p:nvSpPr>
        <p:spPr>
          <a:xfrm>
            <a:off x="1547664" y="4293096"/>
            <a:ext cx="23650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 smtClean="0"/>
          </a:p>
          <a:p>
            <a:r>
              <a:rPr lang="fr-FR" dirty="0" err="1" smtClean="0"/>
              <a:t>Disoccupazione</a:t>
            </a:r>
            <a:endParaRPr lang="fr-FR" dirty="0" smtClean="0"/>
          </a:p>
          <a:p>
            <a:r>
              <a:rPr lang="fr-FR" dirty="0" err="1" smtClean="0"/>
              <a:t>Disavanzo</a:t>
            </a:r>
            <a:endParaRPr lang="fr-FR" dirty="0"/>
          </a:p>
        </p:txBody>
      </p:sp>
      <p:sp>
        <p:nvSpPr>
          <p:cNvPr id="21" name="ZoneTexte 20"/>
          <p:cNvSpPr txBox="1"/>
          <p:nvPr/>
        </p:nvSpPr>
        <p:spPr>
          <a:xfrm>
            <a:off x="3995936" y="3181618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F</a:t>
            </a:r>
            <a:endParaRPr lang="fr-FR" dirty="0"/>
          </a:p>
        </p:txBody>
      </p:sp>
      <p:cxnSp>
        <p:nvCxnSpPr>
          <p:cNvPr id="23" name="Connecteur droit avec flèche 22"/>
          <p:cNvCxnSpPr/>
          <p:nvPr/>
        </p:nvCxnSpPr>
        <p:spPr>
          <a:xfrm flipH="1">
            <a:off x="4141168" y="4077072"/>
            <a:ext cx="56366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/>
          <p:nvPr/>
        </p:nvCxnSpPr>
        <p:spPr>
          <a:xfrm flipV="1">
            <a:off x="4680012" y="3537012"/>
            <a:ext cx="0" cy="5400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/>
          <p:nvPr/>
        </p:nvCxnSpPr>
        <p:spPr>
          <a:xfrm flipH="1">
            <a:off x="4860032" y="2286164"/>
            <a:ext cx="48789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/>
          <p:nvPr/>
        </p:nvCxnSpPr>
        <p:spPr>
          <a:xfrm>
            <a:off x="5347928" y="2286164"/>
            <a:ext cx="0" cy="4227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/>
          <p:cNvCxnSpPr/>
          <p:nvPr/>
        </p:nvCxnSpPr>
        <p:spPr>
          <a:xfrm>
            <a:off x="2766209" y="4183343"/>
            <a:ext cx="50964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avec flèche 38"/>
          <p:cNvCxnSpPr/>
          <p:nvPr/>
        </p:nvCxnSpPr>
        <p:spPr>
          <a:xfrm flipV="1">
            <a:off x="2766209" y="3863181"/>
            <a:ext cx="0" cy="3201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avec flèche 42"/>
          <p:cNvCxnSpPr>
            <a:stCxn id="15" idx="2"/>
          </p:cNvCxnSpPr>
          <p:nvPr/>
        </p:nvCxnSpPr>
        <p:spPr>
          <a:xfrm>
            <a:off x="3342273" y="2747829"/>
            <a:ext cx="65366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avec flèche 44"/>
          <p:cNvCxnSpPr>
            <a:stCxn id="15" idx="2"/>
          </p:cNvCxnSpPr>
          <p:nvPr/>
        </p:nvCxnSpPr>
        <p:spPr>
          <a:xfrm>
            <a:off x="3342273" y="2747829"/>
            <a:ext cx="0" cy="6184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698624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fr-FR" b="1" dirty="0" err="1" smtClean="0"/>
              <a:t>Valutazione</a:t>
            </a:r>
            <a:r>
              <a:rPr lang="fr-FR" b="1" dirty="0" smtClean="0"/>
              <a:t> </a:t>
            </a:r>
            <a:r>
              <a:rPr lang="fr-FR" b="1" dirty="0" err="1" smtClean="0"/>
              <a:t>del</a:t>
            </a:r>
            <a:r>
              <a:rPr lang="fr-FR" b="1" dirty="0" smtClean="0"/>
              <a:t> mix di </a:t>
            </a:r>
            <a:r>
              <a:rPr lang="fr-FR" b="1" dirty="0" err="1" smtClean="0"/>
              <a:t>politiche</a:t>
            </a:r>
            <a:r>
              <a:rPr lang="fr-FR" b="1" dirty="0" smtClean="0"/>
              <a:t> </a:t>
            </a:r>
            <a:r>
              <a:rPr lang="fr-FR" b="1" dirty="0" err="1" smtClean="0"/>
              <a:t>economiche</a:t>
            </a:r>
            <a:endParaRPr lang="fr-FR" b="1" dirty="0" smtClean="0"/>
          </a:p>
          <a:p>
            <a:pPr algn="just"/>
            <a:r>
              <a:rPr lang="fr-FR" dirty="0" smtClean="0"/>
              <a:t>L’</a:t>
            </a:r>
            <a:r>
              <a:rPr lang="fr-FR" dirty="0" err="1" smtClean="0"/>
              <a:t>uso</a:t>
            </a:r>
            <a:r>
              <a:rPr lang="fr-FR" dirty="0" smtClean="0"/>
              <a:t> </a:t>
            </a:r>
            <a:r>
              <a:rPr lang="fr-FR" dirty="0" err="1" smtClean="0"/>
              <a:t>del</a:t>
            </a:r>
            <a:r>
              <a:rPr lang="fr-FR" dirty="0" smtClean="0"/>
              <a:t> mix di </a:t>
            </a:r>
            <a:r>
              <a:rPr lang="fr-FR" dirty="0" err="1" smtClean="0"/>
              <a:t>politiche</a:t>
            </a:r>
            <a:r>
              <a:rPr lang="fr-FR" dirty="0"/>
              <a:t> </a:t>
            </a:r>
            <a:r>
              <a:rPr lang="fr-FR" dirty="0" smtClean="0"/>
              <a:t>prima </a:t>
            </a:r>
            <a:r>
              <a:rPr lang="fr-FR" dirty="0" err="1" smtClean="0"/>
              <a:t>descritto</a:t>
            </a:r>
            <a:r>
              <a:rPr lang="fr-FR" dirty="0" smtClean="0"/>
              <a:t> è </a:t>
            </a:r>
            <a:r>
              <a:rPr lang="fr-FR" dirty="0" err="1" smtClean="0"/>
              <a:t>soggetto</a:t>
            </a:r>
            <a:r>
              <a:rPr lang="fr-FR" dirty="0" smtClean="0"/>
              <a:t> a </a:t>
            </a:r>
            <a:r>
              <a:rPr lang="fr-FR" dirty="0" err="1" smtClean="0"/>
              <a:t>molte</a:t>
            </a:r>
            <a:r>
              <a:rPr lang="fr-FR" dirty="0" smtClean="0"/>
              <a:t> </a:t>
            </a:r>
            <a:r>
              <a:rPr lang="fr-FR" dirty="0" err="1" smtClean="0"/>
              <a:t>critiche</a:t>
            </a:r>
            <a:endParaRPr lang="fr-FR" dirty="0" smtClean="0"/>
          </a:p>
          <a:p>
            <a:pPr algn="just"/>
            <a:r>
              <a:rPr lang="fr-FR" dirty="0" err="1" smtClean="0"/>
              <a:t>Scarsa</a:t>
            </a:r>
            <a:r>
              <a:rPr lang="fr-FR" dirty="0" smtClean="0"/>
              <a:t> </a:t>
            </a:r>
            <a:r>
              <a:rPr lang="fr-FR" dirty="0" err="1" smtClean="0"/>
              <a:t>reattività</a:t>
            </a:r>
            <a:r>
              <a:rPr lang="fr-FR" dirty="0" smtClean="0"/>
              <a:t> dei </a:t>
            </a:r>
            <a:r>
              <a:rPr lang="fr-FR" dirty="0" err="1" smtClean="0"/>
              <a:t>movimenti</a:t>
            </a:r>
            <a:r>
              <a:rPr lang="fr-FR" dirty="0" smtClean="0"/>
              <a:t> di capitale ai </a:t>
            </a:r>
            <a:r>
              <a:rPr lang="fr-FR" dirty="0" err="1" smtClean="0"/>
              <a:t>differenziali</a:t>
            </a:r>
            <a:r>
              <a:rPr lang="fr-FR" dirty="0" smtClean="0"/>
              <a:t> d’</a:t>
            </a:r>
            <a:r>
              <a:rPr lang="fr-FR" dirty="0" err="1" smtClean="0"/>
              <a:t>interesse</a:t>
            </a:r>
            <a:endParaRPr lang="fr-FR" dirty="0" smtClean="0"/>
          </a:p>
          <a:p>
            <a:pPr algn="just"/>
            <a:r>
              <a:rPr lang="fr-FR" dirty="0" err="1" smtClean="0"/>
              <a:t>Ritardi</a:t>
            </a:r>
            <a:r>
              <a:rPr lang="fr-FR" dirty="0" smtClean="0"/>
              <a:t> </a:t>
            </a:r>
            <a:r>
              <a:rPr lang="fr-FR" dirty="0" err="1" smtClean="0"/>
              <a:t>degli</a:t>
            </a:r>
            <a:r>
              <a:rPr lang="fr-FR" dirty="0" smtClean="0"/>
              <a:t> </a:t>
            </a:r>
            <a:r>
              <a:rPr lang="fr-FR" dirty="0" err="1" smtClean="0"/>
              <a:t>effetti</a:t>
            </a:r>
            <a:r>
              <a:rPr lang="fr-FR" dirty="0" smtClean="0"/>
              <a:t> delle </a:t>
            </a:r>
            <a:r>
              <a:rPr lang="fr-FR" dirty="0" err="1" smtClean="0"/>
              <a:t>politiche</a:t>
            </a:r>
            <a:r>
              <a:rPr lang="fr-FR" dirty="0" smtClean="0"/>
              <a:t> </a:t>
            </a:r>
            <a:r>
              <a:rPr lang="fr-FR" dirty="0" err="1" smtClean="0"/>
              <a:t>economiche</a:t>
            </a:r>
            <a:endParaRPr lang="fr-FR" dirty="0" smtClean="0"/>
          </a:p>
          <a:p>
            <a:pPr algn="just"/>
            <a:r>
              <a:rPr lang="fr-FR" dirty="0" err="1" smtClean="0"/>
              <a:t>Coordinamento</a:t>
            </a:r>
            <a:r>
              <a:rPr lang="fr-FR" dirty="0" smtClean="0"/>
              <a:t> difficile fra la </a:t>
            </a:r>
            <a:r>
              <a:rPr lang="fr-FR" dirty="0" err="1" smtClean="0"/>
              <a:t>politica</a:t>
            </a:r>
            <a:r>
              <a:rPr lang="fr-FR" dirty="0" smtClean="0"/>
              <a:t> fiscale (</a:t>
            </a:r>
            <a:r>
              <a:rPr lang="fr-FR" dirty="0" err="1" smtClean="0"/>
              <a:t>Governo</a:t>
            </a:r>
            <a:r>
              <a:rPr lang="fr-FR" dirty="0" smtClean="0"/>
              <a:t>) e </a:t>
            </a:r>
            <a:r>
              <a:rPr lang="fr-FR" dirty="0" err="1" smtClean="0"/>
              <a:t>monetaria</a:t>
            </a:r>
            <a:r>
              <a:rPr lang="fr-FR" dirty="0" smtClean="0"/>
              <a:t> (</a:t>
            </a:r>
            <a:r>
              <a:rPr lang="fr-FR" dirty="0" err="1" smtClean="0"/>
              <a:t>Banca</a:t>
            </a:r>
            <a:r>
              <a:rPr lang="fr-FR" dirty="0" smtClean="0"/>
              <a:t> Centrale)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D0152-4BBF-461D-BD62-2DF9B514CD51}" type="slidenum">
              <a:rPr lang="fr-FR" smtClean="0"/>
              <a:t>74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692919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fr-FR" dirty="0" smtClean="0"/>
              <a:t>In </a:t>
            </a:r>
            <a:r>
              <a:rPr lang="fr-FR" dirty="0" err="1" smtClean="0"/>
              <a:t>presenza</a:t>
            </a:r>
            <a:r>
              <a:rPr lang="fr-FR" dirty="0" smtClean="0"/>
              <a:t> di </a:t>
            </a:r>
            <a:r>
              <a:rPr lang="fr-FR" dirty="0" err="1" smtClean="0"/>
              <a:t>prezzi</a:t>
            </a:r>
            <a:r>
              <a:rPr lang="fr-FR" dirty="0" smtClean="0"/>
              <a:t> </a:t>
            </a:r>
            <a:r>
              <a:rPr lang="fr-FR" dirty="0" err="1" smtClean="0"/>
              <a:t>flessibili</a:t>
            </a:r>
            <a:r>
              <a:rPr lang="fr-FR" dirty="0" smtClean="0"/>
              <a:t> si </a:t>
            </a:r>
            <a:r>
              <a:rPr lang="fr-FR" dirty="0" err="1" smtClean="0"/>
              <a:t>può</a:t>
            </a:r>
            <a:r>
              <a:rPr lang="fr-FR" dirty="0" smtClean="0"/>
              <a:t> </a:t>
            </a:r>
            <a:r>
              <a:rPr lang="fr-FR" dirty="0" err="1" smtClean="0"/>
              <a:t>assistere</a:t>
            </a:r>
            <a:r>
              <a:rPr lang="fr-FR" dirty="0" smtClean="0"/>
              <a:t> a </a:t>
            </a:r>
            <a:r>
              <a:rPr lang="fr-FR" dirty="0" err="1" smtClean="0"/>
              <a:t>pressioni</a:t>
            </a:r>
            <a:r>
              <a:rPr lang="fr-FR" dirty="0" smtClean="0"/>
              <a:t> </a:t>
            </a:r>
            <a:r>
              <a:rPr lang="fr-FR" dirty="0" err="1" smtClean="0"/>
              <a:t>inflazioniste</a:t>
            </a:r>
            <a:r>
              <a:rPr lang="fr-FR" dirty="0" smtClean="0"/>
              <a:t> anche prima </a:t>
            </a:r>
            <a:r>
              <a:rPr lang="fr-FR" dirty="0" err="1" smtClean="0"/>
              <a:t>che</a:t>
            </a:r>
            <a:r>
              <a:rPr lang="fr-FR" dirty="0" smtClean="0"/>
              <a:t> il </a:t>
            </a:r>
            <a:r>
              <a:rPr lang="fr-FR" dirty="0" err="1" smtClean="0"/>
              <a:t>reddito</a:t>
            </a:r>
            <a:r>
              <a:rPr lang="fr-FR" dirty="0" smtClean="0"/>
              <a:t> </a:t>
            </a:r>
            <a:r>
              <a:rPr lang="fr-FR" dirty="0" err="1" smtClean="0"/>
              <a:t>sia</a:t>
            </a:r>
            <a:r>
              <a:rPr lang="fr-FR" dirty="0" smtClean="0"/>
              <a:t> </a:t>
            </a:r>
            <a:r>
              <a:rPr lang="fr-FR" dirty="0" err="1" smtClean="0"/>
              <a:t>prossimo</a:t>
            </a:r>
            <a:r>
              <a:rPr lang="fr-FR" dirty="0" smtClean="0"/>
              <a:t> a </a:t>
            </a:r>
            <a:r>
              <a:rPr lang="fr-FR" dirty="0" err="1" smtClean="0"/>
              <a:t>quello</a:t>
            </a:r>
            <a:r>
              <a:rPr lang="fr-FR" dirty="0" smtClean="0"/>
              <a:t> di </a:t>
            </a:r>
            <a:r>
              <a:rPr lang="fr-FR" dirty="0" err="1" smtClean="0"/>
              <a:t>pieno</a:t>
            </a:r>
            <a:r>
              <a:rPr lang="fr-FR" dirty="0" smtClean="0"/>
              <a:t> </a:t>
            </a:r>
            <a:r>
              <a:rPr lang="fr-FR" dirty="0" err="1" smtClean="0"/>
              <a:t>impiego</a:t>
            </a:r>
            <a:endParaRPr lang="fr-FR" dirty="0" smtClean="0"/>
          </a:p>
          <a:p>
            <a:pPr algn="just"/>
            <a:r>
              <a:rPr lang="fr-FR" dirty="0" err="1" smtClean="0"/>
              <a:t>Allora</a:t>
            </a:r>
            <a:r>
              <a:rPr lang="fr-FR" dirty="0" smtClean="0"/>
              <a:t> </a:t>
            </a:r>
            <a:r>
              <a:rPr lang="fr-FR" dirty="0" err="1" smtClean="0"/>
              <a:t>bisogna</a:t>
            </a:r>
            <a:r>
              <a:rPr lang="fr-FR" dirty="0" smtClean="0"/>
              <a:t> </a:t>
            </a:r>
            <a:r>
              <a:rPr lang="fr-FR" dirty="0" err="1" smtClean="0"/>
              <a:t>assegnare</a:t>
            </a:r>
            <a:r>
              <a:rPr lang="fr-FR" dirty="0" smtClean="0"/>
              <a:t> alla </a:t>
            </a:r>
            <a:r>
              <a:rPr lang="fr-FR" dirty="0" err="1" smtClean="0"/>
              <a:t>politica</a:t>
            </a:r>
            <a:r>
              <a:rPr lang="fr-FR" dirty="0" smtClean="0"/>
              <a:t> fiscale il </a:t>
            </a:r>
            <a:r>
              <a:rPr lang="fr-FR" dirty="0" err="1" smtClean="0"/>
              <a:t>compito</a:t>
            </a:r>
            <a:r>
              <a:rPr lang="fr-FR" dirty="0" smtClean="0"/>
              <a:t> di </a:t>
            </a:r>
            <a:r>
              <a:rPr lang="fr-FR" dirty="0" err="1" smtClean="0"/>
              <a:t>perseguire</a:t>
            </a:r>
            <a:r>
              <a:rPr lang="fr-FR" dirty="0" smtClean="0"/>
              <a:t> la </a:t>
            </a:r>
            <a:r>
              <a:rPr lang="fr-FR" dirty="0" err="1" smtClean="0"/>
              <a:t>piena</a:t>
            </a:r>
            <a:r>
              <a:rPr lang="fr-FR" dirty="0" smtClean="0"/>
              <a:t> </a:t>
            </a:r>
            <a:r>
              <a:rPr lang="fr-FR" dirty="0" err="1" smtClean="0"/>
              <a:t>occupazione</a:t>
            </a:r>
            <a:r>
              <a:rPr lang="fr-FR" dirty="0" smtClean="0"/>
              <a:t>, alla </a:t>
            </a:r>
            <a:r>
              <a:rPr lang="fr-FR" dirty="0" err="1" smtClean="0"/>
              <a:t>politica</a:t>
            </a:r>
            <a:r>
              <a:rPr lang="fr-FR" dirty="0" smtClean="0"/>
              <a:t> </a:t>
            </a:r>
            <a:r>
              <a:rPr lang="fr-FR" dirty="0" err="1" smtClean="0"/>
              <a:t>monetaria</a:t>
            </a:r>
            <a:r>
              <a:rPr lang="fr-FR" dirty="0" smtClean="0"/>
              <a:t> </a:t>
            </a:r>
            <a:r>
              <a:rPr lang="fr-FR" dirty="0" err="1" smtClean="0"/>
              <a:t>quello</a:t>
            </a:r>
            <a:r>
              <a:rPr lang="fr-FR" dirty="0" smtClean="0"/>
              <a:t> di </a:t>
            </a:r>
            <a:r>
              <a:rPr lang="fr-FR" dirty="0" err="1" smtClean="0"/>
              <a:t>stabilizzare</a:t>
            </a:r>
            <a:r>
              <a:rPr lang="fr-FR" dirty="0" smtClean="0"/>
              <a:t> i </a:t>
            </a:r>
            <a:r>
              <a:rPr lang="fr-FR" dirty="0" err="1" smtClean="0"/>
              <a:t>prezzi</a:t>
            </a:r>
            <a:r>
              <a:rPr lang="fr-FR" dirty="0" smtClean="0"/>
              <a:t> e </a:t>
            </a:r>
            <a:r>
              <a:rPr lang="fr-FR" dirty="0" err="1" smtClean="0"/>
              <a:t>alle</a:t>
            </a:r>
            <a:r>
              <a:rPr lang="fr-FR" dirty="0" smtClean="0"/>
              <a:t> </a:t>
            </a:r>
            <a:r>
              <a:rPr lang="fr-FR" dirty="0" err="1" smtClean="0"/>
              <a:t>variazioni</a:t>
            </a:r>
            <a:r>
              <a:rPr lang="fr-FR" dirty="0" smtClean="0"/>
              <a:t> </a:t>
            </a:r>
            <a:r>
              <a:rPr lang="fr-FR" dirty="0" err="1" smtClean="0"/>
              <a:t>del</a:t>
            </a:r>
            <a:r>
              <a:rPr lang="fr-FR" dirty="0"/>
              <a:t> </a:t>
            </a:r>
            <a:r>
              <a:rPr lang="fr-FR" dirty="0" err="1" smtClean="0"/>
              <a:t>tasso</a:t>
            </a:r>
            <a:r>
              <a:rPr lang="fr-FR" dirty="0" smtClean="0"/>
              <a:t> di </a:t>
            </a:r>
            <a:r>
              <a:rPr lang="fr-FR" dirty="0" err="1" smtClean="0"/>
              <a:t>cambio</a:t>
            </a:r>
            <a:r>
              <a:rPr lang="fr-FR" dirty="0" smtClean="0"/>
              <a:t> </a:t>
            </a:r>
            <a:r>
              <a:rPr lang="fr-FR" dirty="0" err="1" smtClean="0"/>
              <a:t>quello</a:t>
            </a:r>
            <a:r>
              <a:rPr lang="fr-FR" dirty="0" smtClean="0"/>
              <a:t> di </a:t>
            </a:r>
            <a:r>
              <a:rPr lang="fr-FR" dirty="0" err="1" smtClean="0"/>
              <a:t>equilibrare</a:t>
            </a:r>
            <a:r>
              <a:rPr lang="fr-FR" dirty="0" smtClean="0"/>
              <a:t> la </a:t>
            </a:r>
            <a:r>
              <a:rPr lang="fr-FR" dirty="0" err="1" smtClean="0"/>
              <a:t>bilancia</a:t>
            </a:r>
            <a:r>
              <a:rPr lang="fr-FR" dirty="0" smtClean="0"/>
              <a:t> dei </a:t>
            </a:r>
            <a:r>
              <a:rPr lang="fr-FR" dirty="0" err="1" smtClean="0"/>
              <a:t>pagamenti</a:t>
            </a:r>
            <a:endParaRPr lang="fr-FR" dirty="0" smtClean="0"/>
          </a:p>
          <a:p>
            <a:pPr algn="just"/>
            <a:r>
              <a:rPr lang="fr-FR" dirty="0" smtClean="0"/>
              <a:t>Con la </a:t>
            </a:r>
            <a:r>
              <a:rPr lang="fr-FR" dirty="0" err="1" smtClean="0"/>
              <a:t>globalizzazione</a:t>
            </a:r>
            <a:r>
              <a:rPr lang="fr-FR" dirty="0" smtClean="0"/>
              <a:t> le </a:t>
            </a:r>
            <a:r>
              <a:rPr lang="fr-FR" dirty="0" err="1" smtClean="0"/>
              <a:t>imprese</a:t>
            </a:r>
            <a:r>
              <a:rPr lang="fr-FR" dirty="0" smtClean="0"/>
              <a:t> non </a:t>
            </a:r>
            <a:r>
              <a:rPr lang="fr-FR" dirty="0" err="1" smtClean="0"/>
              <a:t>aumentano</a:t>
            </a:r>
            <a:r>
              <a:rPr lang="fr-FR" dirty="0" smtClean="0"/>
              <a:t> i </a:t>
            </a:r>
            <a:r>
              <a:rPr lang="fr-FR" dirty="0" err="1" smtClean="0"/>
              <a:t>prezzi</a:t>
            </a:r>
            <a:r>
              <a:rPr lang="fr-FR" dirty="0" smtClean="0"/>
              <a:t> (</a:t>
            </a:r>
            <a:r>
              <a:rPr lang="fr-FR" dirty="0" err="1" smtClean="0"/>
              <a:t>esposizione</a:t>
            </a:r>
            <a:r>
              <a:rPr lang="fr-FR" dirty="0" smtClean="0"/>
              <a:t> alla </a:t>
            </a:r>
            <a:r>
              <a:rPr lang="fr-FR" dirty="0" err="1" smtClean="0"/>
              <a:t>concorrenza</a:t>
            </a:r>
            <a:r>
              <a:rPr lang="fr-FR" dirty="0" smtClean="0"/>
              <a:t>) e i </a:t>
            </a:r>
            <a:r>
              <a:rPr lang="fr-FR" dirty="0" err="1" smtClean="0"/>
              <a:t>lavoratori</a:t>
            </a:r>
            <a:r>
              <a:rPr lang="fr-FR" dirty="0" smtClean="0"/>
              <a:t> </a:t>
            </a:r>
            <a:r>
              <a:rPr lang="fr-FR" dirty="0" err="1" smtClean="0"/>
              <a:t>moderano</a:t>
            </a:r>
            <a:r>
              <a:rPr lang="fr-FR" dirty="0" smtClean="0"/>
              <a:t> le </a:t>
            </a:r>
            <a:r>
              <a:rPr lang="fr-FR" dirty="0" err="1" smtClean="0"/>
              <a:t>rivendicazioni</a:t>
            </a:r>
            <a:r>
              <a:rPr lang="fr-FR" dirty="0" smtClean="0"/>
              <a:t> </a:t>
            </a:r>
            <a:r>
              <a:rPr lang="fr-FR" dirty="0" err="1" smtClean="0"/>
              <a:t>salariali</a:t>
            </a:r>
            <a:r>
              <a:rPr lang="fr-FR" dirty="0" smtClean="0"/>
              <a:t> (</a:t>
            </a:r>
            <a:r>
              <a:rPr lang="fr-FR" dirty="0" err="1" smtClean="0"/>
              <a:t>timore</a:t>
            </a:r>
            <a:r>
              <a:rPr lang="fr-FR" dirty="0" smtClean="0"/>
              <a:t> di </a:t>
            </a:r>
            <a:r>
              <a:rPr lang="fr-FR" dirty="0" err="1" smtClean="0"/>
              <a:t>perdere</a:t>
            </a:r>
            <a:r>
              <a:rPr lang="fr-FR" dirty="0" smtClean="0"/>
              <a:t> il proprio </a:t>
            </a:r>
            <a:r>
              <a:rPr lang="fr-FR" dirty="0" err="1" smtClean="0"/>
              <a:t>impiego</a:t>
            </a:r>
            <a:r>
              <a:rPr lang="fr-FR" dirty="0" smtClean="0"/>
              <a:t>)</a:t>
            </a:r>
          </a:p>
          <a:p>
            <a:pPr algn="just"/>
            <a:r>
              <a:rPr lang="fr-FR" dirty="0" err="1" smtClean="0"/>
              <a:t>Obiettivo</a:t>
            </a:r>
            <a:r>
              <a:rPr lang="fr-FR" dirty="0" smtClean="0"/>
              <a:t> di </a:t>
            </a:r>
            <a:r>
              <a:rPr lang="fr-FR" dirty="0" err="1" smtClean="0"/>
              <a:t>sostenere</a:t>
            </a:r>
            <a:r>
              <a:rPr lang="fr-FR" dirty="0" smtClean="0"/>
              <a:t> un </a:t>
            </a:r>
            <a:r>
              <a:rPr lang="fr-FR" dirty="0" err="1" smtClean="0"/>
              <a:t>tasso</a:t>
            </a:r>
            <a:r>
              <a:rPr lang="fr-FR" dirty="0" smtClean="0"/>
              <a:t> di </a:t>
            </a:r>
            <a:r>
              <a:rPr lang="fr-FR" dirty="0" err="1" smtClean="0"/>
              <a:t>crescita</a:t>
            </a:r>
            <a:r>
              <a:rPr lang="fr-FR" dirty="0" smtClean="0"/>
              <a:t> </a:t>
            </a:r>
            <a:r>
              <a:rPr lang="fr-FR" dirty="0" err="1" smtClean="0"/>
              <a:t>adeguato</a:t>
            </a:r>
            <a:r>
              <a:rPr lang="fr-FR" dirty="0" smtClean="0"/>
              <a:t>: </a:t>
            </a:r>
            <a:r>
              <a:rPr lang="fr-FR" dirty="0" err="1" smtClean="0"/>
              <a:t>tassi</a:t>
            </a:r>
            <a:r>
              <a:rPr lang="fr-FR" dirty="0" smtClean="0"/>
              <a:t> a </a:t>
            </a:r>
            <a:r>
              <a:rPr lang="fr-FR" dirty="0" err="1" smtClean="0"/>
              <a:t>breve</a:t>
            </a:r>
            <a:r>
              <a:rPr lang="fr-FR" dirty="0" smtClean="0"/>
              <a:t> </a:t>
            </a:r>
            <a:r>
              <a:rPr lang="fr-FR" dirty="0" err="1" smtClean="0"/>
              <a:t>elevati</a:t>
            </a:r>
            <a:r>
              <a:rPr lang="fr-FR" dirty="0" smtClean="0"/>
              <a:t> (</a:t>
            </a:r>
            <a:r>
              <a:rPr lang="fr-FR" dirty="0" err="1" smtClean="0"/>
              <a:t>lotta</a:t>
            </a:r>
            <a:r>
              <a:rPr lang="fr-FR" dirty="0" smtClean="0"/>
              <a:t> </a:t>
            </a:r>
            <a:r>
              <a:rPr lang="fr-FR" dirty="0" err="1" smtClean="0"/>
              <a:t>all’inflazione</a:t>
            </a:r>
            <a:r>
              <a:rPr lang="fr-FR" dirty="0" smtClean="0"/>
              <a:t>), </a:t>
            </a:r>
            <a:r>
              <a:rPr lang="fr-FR" dirty="0" err="1" smtClean="0"/>
              <a:t>tassi</a:t>
            </a:r>
            <a:r>
              <a:rPr lang="fr-FR" dirty="0" smtClean="0"/>
              <a:t> di </a:t>
            </a:r>
            <a:r>
              <a:rPr lang="fr-FR" dirty="0" err="1" smtClean="0"/>
              <a:t>lungo</a:t>
            </a:r>
            <a:r>
              <a:rPr lang="fr-FR" dirty="0" smtClean="0"/>
              <a:t> </a:t>
            </a:r>
            <a:r>
              <a:rPr lang="fr-FR" dirty="0" err="1" smtClean="0"/>
              <a:t>periodo</a:t>
            </a:r>
            <a:r>
              <a:rPr lang="fr-FR" dirty="0" smtClean="0"/>
              <a:t> più </a:t>
            </a:r>
            <a:r>
              <a:rPr lang="fr-FR" dirty="0" err="1" smtClean="0"/>
              <a:t>contenuti</a:t>
            </a:r>
            <a:r>
              <a:rPr lang="fr-FR" dirty="0" smtClean="0"/>
              <a:t> (per </a:t>
            </a:r>
            <a:r>
              <a:rPr lang="fr-FR" dirty="0" err="1" smtClean="0"/>
              <a:t>stimolare</a:t>
            </a:r>
            <a:r>
              <a:rPr lang="fr-FR" dirty="0" smtClean="0"/>
              <a:t> l’</a:t>
            </a:r>
            <a:r>
              <a:rPr lang="fr-FR" dirty="0" err="1" smtClean="0"/>
              <a:t>investimento</a:t>
            </a:r>
            <a:r>
              <a:rPr lang="fr-FR" dirty="0" smtClean="0"/>
              <a:t>)</a:t>
            </a:r>
          </a:p>
          <a:p>
            <a:pPr algn="just"/>
            <a:r>
              <a:rPr lang="fr-FR" dirty="0" smtClean="0"/>
              <a:t>Si </a:t>
            </a:r>
            <a:r>
              <a:rPr lang="fr-FR" dirty="0" err="1" smtClean="0"/>
              <a:t>vendono</a:t>
            </a:r>
            <a:r>
              <a:rPr lang="fr-FR" dirty="0" smtClean="0"/>
              <a:t> </a:t>
            </a:r>
            <a:r>
              <a:rPr lang="fr-FR" dirty="0" err="1" smtClean="0"/>
              <a:t>Buoni</a:t>
            </a:r>
            <a:r>
              <a:rPr lang="fr-FR" dirty="0" smtClean="0"/>
              <a:t> </a:t>
            </a:r>
            <a:r>
              <a:rPr lang="fr-FR" dirty="0" err="1" smtClean="0"/>
              <a:t>del</a:t>
            </a:r>
            <a:r>
              <a:rPr lang="fr-FR" dirty="0" smtClean="0"/>
              <a:t> </a:t>
            </a:r>
            <a:r>
              <a:rPr lang="fr-FR" dirty="0" err="1" smtClean="0"/>
              <a:t>Tesoro</a:t>
            </a:r>
            <a:r>
              <a:rPr lang="fr-FR" dirty="0" smtClean="0"/>
              <a:t> a </a:t>
            </a:r>
            <a:r>
              <a:rPr lang="fr-FR" dirty="0" err="1" smtClean="0"/>
              <a:t>breve</a:t>
            </a:r>
            <a:r>
              <a:rPr lang="fr-FR" dirty="0" smtClean="0"/>
              <a:t>, si </a:t>
            </a:r>
            <a:r>
              <a:rPr lang="fr-FR" dirty="0" err="1" smtClean="0"/>
              <a:t>acquistano</a:t>
            </a:r>
            <a:r>
              <a:rPr lang="fr-FR" dirty="0" smtClean="0"/>
              <a:t> </a:t>
            </a:r>
            <a:r>
              <a:rPr lang="fr-FR" dirty="0" err="1" smtClean="0"/>
              <a:t>obbligazioni</a:t>
            </a:r>
            <a:r>
              <a:rPr lang="fr-FR" dirty="0" smtClean="0"/>
              <a:t> a </a:t>
            </a:r>
            <a:r>
              <a:rPr lang="fr-FR" dirty="0" err="1" smtClean="0"/>
              <a:t>lunga</a:t>
            </a:r>
            <a:r>
              <a:rPr lang="fr-FR" dirty="0" smtClean="0"/>
              <a:t> </a:t>
            </a:r>
            <a:r>
              <a:rPr lang="fr-FR" dirty="0" err="1" smtClean="0"/>
              <a:t>scadenza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D0152-4BBF-461D-BD62-2DF9B514CD51}" type="slidenum">
              <a:rPr lang="fr-FR" smtClean="0"/>
              <a:t>75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771567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fr-FR" dirty="0" err="1" smtClean="0"/>
              <a:t>Estrema</a:t>
            </a:r>
            <a:r>
              <a:rPr lang="fr-FR" dirty="0" smtClean="0"/>
              <a:t> </a:t>
            </a:r>
            <a:r>
              <a:rPr lang="fr-FR" dirty="0" err="1" smtClean="0"/>
              <a:t>volatilità</a:t>
            </a:r>
            <a:r>
              <a:rPr lang="fr-FR" dirty="0" smtClean="0"/>
              <a:t> dei </a:t>
            </a:r>
            <a:r>
              <a:rPr lang="fr-FR" dirty="0" err="1" smtClean="0"/>
              <a:t>movimenti</a:t>
            </a:r>
            <a:r>
              <a:rPr lang="fr-FR" dirty="0" smtClean="0"/>
              <a:t> di </a:t>
            </a:r>
            <a:r>
              <a:rPr lang="fr-FR" dirty="0" err="1" smtClean="0"/>
              <a:t>capitali</a:t>
            </a:r>
            <a:r>
              <a:rPr lang="fr-FR" dirty="0" smtClean="0"/>
              <a:t> (</a:t>
            </a:r>
            <a:r>
              <a:rPr lang="fr-FR" dirty="0" err="1" smtClean="0"/>
              <a:t>ruolo</a:t>
            </a:r>
            <a:r>
              <a:rPr lang="fr-FR" dirty="0" smtClean="0"/>
              <a:t> delle </a:t>
            </a:r>
            <a:r>
              <a:rPr lang="fr-FR" dirty="0" err="1" smtClean="0"/>
              <a:t>aspettative</a:t>
            </a:r>
            <a:r>
              <a:rPr lang="fr-FR" dirty="0" smtClean="0"/>
              <a:t>, </a:t>
            </a:r>
            <a:r>
              <a:rPr lang="fr-FR" dirty="0" err="1" smtClean="0"/>
              <a:t>speculazione</a:t>
            </a:r>
            <a:r>
              <a:rPr lang="fr-FR" dirty="0" smtClean="0"/>
              <a:t>, </a:t>
            </a:r>
            <a:r>
              <a:rPr lang="fr-FR" dirty="0" err="1" smtClean="0"/>
              <a:t>bolle</a:t>
            </a:r>
            <a:r>
              <a:rPr lang="fr-FR" dirty="0" smtClean="0"/>
              <a:t>)</a:t>
            </a:r>
          </a:p>
          <a:p>
            <a:pPr algn="just"/>
            <a:r>
              <a:rPr lang="fr-FR" dirty="0" smtClean="0"/>
              <a:t>USA: verso 1985 grande </a:t>
            </a:r>
            <a:r>
              <a:rPr lang="fr-FR" dirty="0" err="1" smtClean="0"/>
              <a:t>disavanzo</a:t>
            </a:r>
            <a:r>
              <a:rPr lang="fr-FR" dirty="0" smtClean="0"/>
              <a:t> commerciale, grande </a:t>
            </a:r>
            <a:r>
              <a:rPr lang="fr-FR" dirty="0" err="1" smtClean="0"/>
              <a:t>afflusso</a:t>
            </a:r>
            <a:r>
              <a:rPr lang="fr-FR" dirty="0" smtClean="0"/>
              <a:t> di </a:t>
            </a:r>
            <a:r>
              <a:rPr lang="fr-FR" dirty="0" err="1" smtClean="0"/>
              <a:t>capitali</a:t>
            </a:r>
            <a:endParaRPr lang="fr-FR" dirty="0" smtClean="0"/>
          </a:p>
          <a:p>
            <a:pPr algn="just"/>
            <a:r>
              <a:rPr lang="fr-FR" dirty="0" err="1" smtClean="0"/>
              <a:t>Finanziarizzazione</a:t>
            </a:r>
            <a:r>
              <a:rPr lang="fr-FR" dirty="0" smtClean="0"/>
              <a:t> </a:t>
            </a:r>
            <a:r>
              <a:rPr lang="fr-FR" dirty="0" err="1" smtClean="0"/>
              <a:t>dell’economia</a:t>
            </a:r>
            <a:r>
              <a:rPr lang="fr-FR" dirty="0" smtClean="0"/>
              <a:t> (Wall Street)</a:t>
            </a:r>
          </a:p>
          <a:p>
            <a:pPr algn="just"/>
            <a:r>
              <a:rPr lang="fr-FR" dirty="0" err="1" smtClean="0"/>
              <a:t>Dollaro</a:t>
            </a:r>
            <a:r>
              <a:rPr lang="fr-FR" dirty="0" smtClean="0"/>
              <a:t> molto </a:t>
            </a:r>
            <a:r>
              <a:rPr lang="fr-FR" dirty="0" err="1" smtClean="0"/>
              <a:t>sopravalutato</a:t>
            </a:r>
            <a:endParaRPr lang="fr-FR" dirty="0" smtClean="0"/>
          </a:p>
          <a:p>
            <a:pPr algn="just"/>
            <a:r>
              <a:rPr lang="fr-FR" dirty="0" smtClean="0"/>
              <a:t>Si </a:t>
            </a:r>
            <a:r>
              <a:rPr lang="fr-FR" dirty="0" err="1" smtClean="0"/>
              <a:t>invocano</a:t>
            </a:r>
            <a:r>
              <a:rPr lang="fr-FR" dirty="0" smtClean="0"/>
              <a:t> </a:t>
            </a:r>
            <a:r>
              <a:rPr lang="fr-FR" dirty="0" err="1" smtClean="0"/>
              <a:t>misure</a:t>
            </a:r>
            <a:r>
              <a:rPr lang="fr-FR" dirty="0" smtClean="0"/>
              <a:t> di </a:t>
            </a:r>
            <a:r>
              <a:rPr lang="fr-FR" dirty="0" err="1" smtClean="0"/>
              <a:t>protezionsimo</a:t>
            </a:r>
            <a:r>
              <a:rPr lang="fr-FR" dirty="0" smtClean="0"/>
              <a:t> (</a:t>
            </a:r>
            <a:r>
              <a:rPr lang="fr-FR" dirty="0" err="1" smtClean="0"/>
              <a:t>fino</a:t>
            </a:r>
            <a:r>
              <a:rPr lang="fr-FR" dirty="0" smtClean="0"/>
              <a:t> ad </a:t>
            </a:r>
            <a:r>
              <a:rPr lang="fr-FR" dirty="0" err="1" smtClean="0"/>
              <a:t>oggi</a:t>
            </a:r>
            <a:r>
              <a:rPr lang="fr-FR" dirty="0" smtClean="0"/>
              <a:t>, </a:t>
            </a:r>
            <a:r>
              <a:rPr lang="fr-FR" dirty="0" err="1" smtClean="0"/>
              <a:t>Trump</a:t>
            </a:r>
            <a:r>
              <a:rPr lang="fr-FR" dirty="0" smtClean="0"/>
              <a:t>), come i </a:t>
            </a:r>
            <a:r>
              <a:rPr lang="fr-FR" dirty="0" err="1" smtClean="0"/>
              <a:t>controlli</a:t>
            </a:r>
            <a:r>
              <a:rPr lang="fr-FR" dirty="0" smtClean="0"/>
              <a:t> </a:t>
            </a:r>
            <a:r>
              <a:rPr lang="fr-FR" dirty="0" err="1" smtClean="0"/>
              <a:t>diretti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D0152-4BBF-461D-BD62-2DF9B514CD51}" type="slidenum">
              <a:rPr lang="fr-FR" smtClean="0"/>
              <a:t>76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343074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fr-FR" b="1" dirty="0" err="1" smtClean="0"/>
              <a:t>Controlli</a:t>
            </a:r>
            <a:r>
              <a:rPr lang="fr-FR" b="1" dirty="0" smtClean="0"/>
              <a:t> </a:t>
            </a:r>
            <a:r>
              <a:rPr lang="fr-FR" b="1" dirty="0" err="1" smtClean="0"/>
              <a:t>diretti</a:t>
            </a:r>
            <a:r>
              <a:rPr lang="fr-FR" dirty="0" smtClean="0"/>
              <a:t> (per </a:t>
            </a:r>
            <a:r>
              <a:rPr lang="fr-FR" dirty="0" err="1" smtClean="0"/>
              <a:t>influenzare</a:t>
            </a:r>
            <a:r>
              <a:rPr lang="fr-FR" dirty="0" smtClean="0"/>
              <a:t> la </a:t>
            </a:r>
            <a:r>
              <a:rPr lang="fr-FR" dirty="0" err="1" smtClean="0"/>
              <a:t>bilancia</a:t>
            </a:r>
            <a:r>
              <a:rPr lang="fr-FR" dirty="0" smtClean="0"/>
              <a:t> dei </a:t>
            </a:r>
            <a:r>
              <a:rPr lang="fr-FR" dirty="0" err="1" smtClean="0"/>
              <a:t>pagamenti</a:t>
            </a:r>
            <a:r>
              <a:rPr lang="fr-FR" dirty="0" smtClean="0"/>
              <a:t>)</a:t>
            </a:r>
            <a:endParaRPr lang="fr-FR" b="1" dirty="0" smtClean="0"/>
          </a:p>
          <a:p>
            <a:pPr algn="just"/>
            <a:r>
              <a:rPr lang="fr-FR" b="1" dirty="0" err="1" smtClean="0"/>
              <a:t>Controlli</a:t>
            </a:r>
            <a:r>
              <a:rPr lang="fr-FR" b="1" dirty="0" smtClean="0"/>
              <a:t> </a:t>
            </a:r>
            <a:r>
              <a:rPr lang="fr-FR" b="1" dirty="0" err="1" smtClean="0"/>
              <a:t>sul</a:t>
            </a:r>
            <a:r>
              <a:rPr lang="fr-FR" b="1" dirty="0" smtClean="0"/>
              <a:t> </a:t>
            </a:r>
            <a:r>
              <a:rPr lang="fr-FR" b="1" dirty="0" err="1" smtClean="0"/>
              <a:t>commercio</a:t>
            </a:r>
            <a:r>
              <a:rPr lang="fr-FR" b="1" dirty="0" smtClean="0"/>
              <a:t> </a:t>
            </a:r>
            <a:r>
              <a:rPr lang="fr-FR" b="1" dirty="0" err="1" smtClean="0"/>
              <a:t>internazionale</a:t>
            </a:r>
            <a:r>
              <a:rPr lang="fr-FR" dirty="0" smtClean="0"/>
              <a:t>: </a:t>
            </a:r>
            <a:r>
              <a:rPr lang="fr-FR" dirty="0" err="1" smtClean="0"/>
              <a:t>dazi</a:t>
            </a:r>
            <a:r>
              <a:rPr lang="fr-FR" dirty="0" smtClean="0"/>
              <a:t>, </a:t>
            </a:r>
            <a:r>
              <a:rPr lang="fr-FR" dirty="0" err="1" smtClean="0"/>
              <a:t>quote</a:t>
            </a:r>
            <a:r>
              <a:rPr lang="fr-FR" dirty="0" smtClean="0"/>
              <a:t> e </a:t>
            </a:r>
            <a:r>
              <a:rPr lang="fr-FR" dirty="0" err="1" smtClean="0"/>
              <a:t>altre</a:t>
            </a:r>
            <a:r>
              <a:rPr lang="fr-FR" dirty="0" smtClean="0"/>
              <a:t> </a:t>
            </a:r>
            <a:r>
              <a:rPr lang="fr-FR" dirty="0" err="1" smtClean="0"/>
              <a:t>restrizioni</a:t>
            </a:r>
            <a:r>
              <a:rPr lang="fr-FR" dirty="0" smtClean="0"/>
              <a:t> quantitative sui </a:t>
            </a:r>
            <a:r>
              <a:rPr lang="fr-FR" dirty="0" err="1" smtClean="0"/>
              <a:t>flussi</a:t>
            </a:r>
            <a:r>
              <a:rPr lang="fr-FR" dirty="0" smtClean="0"/>
              <a:t> </a:t>
            </a:r>
            <a:r>
              <a:rPr lang="fr-FR" dirty="0" err="1" smtClean="0"/>
              <a:t>del</a:t>
            </a:r>
            <a:r>
              <a:rPr lang="fr-FR" dirty="0" smtClean="0"/>
              <a:t> </a:t>
            </a:r>
            <a:r>
              <a:rPr lang="fr-FR" dirty="0" err="1" smtClean="0"/>
              <a:t>commercio</a:t>
            </a:r>
            <a:r>
              <a:rPr lang="fr-FR" dirty="0" smtClean="0"/>
              <a:t> </a:t>
            </a:r>
            <a:r>
              <a:rPr lang="fr-FR" dirty="0" err="1" smtClean="0"/>
              <a:t>internazionale</a:t>
            </a:r>
            <a:endParaRPr lang="fr-FR" dirty="0" smtClean="0"/>
          </a:p>
          <a:p>
            <a:pPr algn="just"/>
            <a:r>
              <a:rPr lang="fr-FR" b="1" dirty="0" err="1" smtClean="0"/>
              <a:t>Controlli</a:t>
            </a:r>
            <a:r>
              <a:rPr lang="fr-FR" b="1" dirty="0" smtClean="0"/>
              <a:t> </a:t>
            </a:r>
            <a:r>
              <a:rPr lang="fr-FR" b="1" dirty="0" err="1" smtClean="0"/>
              <a:t>valutari</a:t>
            </a:r>
            <a:r>
              <a:rPr lang="fr-FR" b="1" dirty="0" smtClean="0"/>
              <a:t> o </a:t>
            </a:r>
            <a:r>
              <a:rPr lang="fr-FR" b="1" dirty="0" err="1" smtClean="0"/>
              <a:t>finanziari</a:t>
            </a:r>
            <a:r>
              <a:rPr lang="fr-FR" dirty="0" smtClean="0"/>
              <a:t>: </a:t>
            </a:r>
            <a:r>
              <a:rPr lang="fr-FR" dirty="0" err="1" smtClean="0"/>
              <a:t>restrizioni</a:t>
            </a:r>
            <a:r>
              <a:rPr lang="fr-FR" dirty="0" smtClean="0"/>
              <a:t>   ai </a:t>
            </a:r>
            <a:r>
              <a:rPr lang="fr-FR" dirty="0" err="1" smtClean="0"/>
              <a:t>movimenti</a:t>
            </a:r>
            <a:r>
              <a:rPr lang="fr-FR" dirty="0" smtClean="0"/>
              <a:t> di </a:t>
            </a:r>
            <a:r>
              <a:rPr lang="fr-FR" dirty="0" err="1" smtClean="0"/>
              <a:t>capitali</a:t>
            </a:r>
            <a:r>
              <a:rPr lang="fr-FR" dirty="0" smtClean="0"/>
              <a:t> e </a:t>
            </a:r>
            <a:r>
              <a:rPr lang="fr-FR" dirty="0" err="1" smtClean="0"/>
              <a:t>tassi</a:t>
            </a:r>
            <a:r>
              <a:rPr lang="fr-FR" dirty="0" smtClean="0"/>
              <a:t> di </a:t>
            </a:r>
            <a:r>
              <a:rPr lang="fr-FR" dirty="0" err="1" smtClean="0"/>
              <a:t>cambio</a:t>
            </a:r>
            <a:r>
              <a:rPr lang="fr-FR" dirty="0" smtClean="0"/>
              <a:t> </a:t>
            </a:r>
            <a:r>
              <a:rPr lang="fr-FR" dirty="0" err="1" smtClean="0"/>
              <a:t>multipli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D0152-4BBF-461D-BD62-2DF9B514CD51}" type="slidenum">
              <a:rPr lang="fr-FR" smtClean="0"/>
              <a:t>77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845494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fr-FR" b="1" dirty="0" err="1" smtClean="0"/>
              <a:t>Controlli</a:t>
            </a:r>
            <a:r>
              <a:rPr lang="fr-FR" b="1" dirty="0" smtClean="0"/>
              <a:t> </a:t>
            </a:r>
            <a:r>
              <a:rPr lang="fr-FR" b="1" dirty="0" err="1" smtClean="0"/>
              <a:t>commerciali</a:t>
            </a:r>
            <a:endParaRPr lang="fr-FR" b="1" dirty="0" smtClean="0"/>
          </a:p>
          <a:p>
            <a:pPr algn="just"/>
            <a:r>
              <a:rPr lang="fr-FR" b="1" dirty="0" err="1" smtClean="0"/>
              <a:t>Dazio</a:t>
            </a:r>
            <a:r>
              <a:rPr lang="fr-FR" dirty="0" smtClean="0"/>
              <a:t>: </a:t>
            </a:r>
            <a:r>
              <a:rPr lang="fr-FR" dirty="0" err="1" smtClean="0"/>
              <a:t>innalza</a:t>
            </a:r>
            <a:r>
              <a:rPr lang="fr-FR" dirty="0" smtClean="0"/>
              <a:t> il </a:t>
            </a:r>
            <a:r>
              <a:rPr lang="fr-FR" dirty="0" err="1" smtClean="0"/>
              <a:t>prezzo</a:t>
            </a:r>
            <a:r>
              <a:rPr lang="fr-FR" dirty="0" smtClean="0"/>
              <a:t> dei </a:t>
            </a:r>
            <a:r>
              <a:rPr lang="fr-FR" dirty="0" err="1" smtClean="0"/>
              <a:t>beni</a:t>
            </a:r>
            <a:r>
              <a:rPr lang="fr-FR" dirty="0" smtClean="0"/>
              <a:t> </a:t>
            </a:r>
            <a:r>
              <a:rPr lang="fr-FR" dirty="0" err="1" smtClean="0"/>
              <a:t>importati</a:t>
            </a:r>
            <a:r>
              <a:rPr lang="fr-FR" dirty="0" smtClean="0"/>
              <a:t> e </a:t>
            </a:r>
            <a:r>
              <a:rPr lang="fr-FR" dirty="0" err="1" smtClean="0"/>
              <a:t>stimola</a:t>
            </a:r>
            <a:r>
              <a:rPr lang="fr-FR" dirty="0" smtClean="0"/>
              <a:t> la </a:t>
            </a:r>
            <a:r>
              <a:rPr lang="fr-FR" dirty="0" err="1" smtClean="0"/>
              <a:t>produzione</a:t>
            </a:r>
            <a:r>
              <a:rPr lang="fr-FR" dirty="0" smtClean="0"/>
              <a:t> interna dei </a:t>
            </a:r>
            <a:r>
              <a:rPr lang="fr-FR" dirty="0" err="1" smtClean="0"/>
              <a:t>beni</a:t>
            </a:r>
            <a:r>
              <a:rPr lang="fr-FR" dirty="0" smtClean="0"/>
              <a:t> </a:t>
            </a:r>
            <a:r>
              <a:rPr lang="fr-FR" dirty="0" err="1" smtClean="0"/>
              <a:t>sostituti</a:t>
            </a:r>
            <a:r>
              <a:rPr lang="fr-FR" dirty="0" smtClean="0"/>
              <a:t>. </a:t>
            </a:r>
            <a:r>
              <a:rPr lang="fr-FR" dirty="0" err="1" smtClean="0"/>
              <a:t>Scoraggia</a:t>
            </a:r>
            <a:r>
              <a:rPr lang="fr-FR" dirty="0" smtClean="0"/>
              <a:t> le </a:t>
            </a:r>
            <a:r>
              <a:rPr lang="fr-FR" dirty="0" err="1" smtClean="0"/>
              <a:t>importazioni</a:t>
            </a:r>
            <a:r>
              <a:rPr lang="fr-FR" dirty="0" smtClean="0"/>
              <a:t> (</a:t>
            </a:r>
            <a:r>
              <a:rPr lang="fr-FR" dirty="0" err="1" smtClean="0"/>
              <a:t>noccioline</a:t>
            </a:r>
            <a:r>
              <a:rPr lang="fr-FR" dirty="0" smtClean="0"/>
              <a:t> USA)</a:t>
            </a:r>
            <a:endParaRPr lang="fr-FR" dirty="0"/>
          </a:p>
          <a:p>
            <a:pPr algn="just"/>
            <a:r>
              <a:rPr lang="fr-FR" b="1" dirty="0" err="1" smtClean="0"/>
              <a:t>Sussidio</a:t>
            </a:r>
            <a:r>
              <a:rPr lang="fr-FR" dirty="0"/>
              <a:t> </a:t>
            </a:r>
            <a:r>
              <a:rPr lang="fr-FR" dirty="0" err="1" smtClean="0"/>
              <a:t>alle</a:t>
            </a:r>
            <a:r>
              <a:rPr lang="fr-FR" dirty="0" smtClean="0"/>
              <a:t> </a:t>
            </a:r>
            <a:r>
              <a:rPr lang="fr-FR" dirty="0" err="1" smtClean="0"/>
              <a:t>esportazioni</a:t>
            </a:r>
            <a:r>
              <a:rPr lang="fr-FR" dirty="0" smtClean="0"/>
              <a:t>: </a:t>
            </a:r>
            <a:r>
              <a:rPr lang="fr-FR" dirty="0" err="1" smtClean="0"/>
              <a:t>beni</a:t>
            </a:r>
            <a:r>
              <a:rPr lang="fr-FR" dirty="0" smtClean="0"/>
              <a:t> </a:t>
            </a:r>
            <a:r>
              <a:rPr lang="fr-FR" dirty="0" err="1" smtClean="0"/>
              <a:t>interni</a:t>
            </a:r>
            <a:r>
              <a:rPr lang="fr-FR" dirty="0" smtClean="0"/>
              <a:t> più </a:t>
            </a:r>
            <a:r>
              <a:rPr lang="fr-FR" dirty="0" err="1" smtClean="0"/>
              <a:t>convenienti</a:t>
            </a:r>
            <a:r>
              <a:rPr lang="fr-FR" dirty="0" smtClean="0"/>
              <a:t> per i </a:t>
            </a:r>
            <a:r>
              <a:rPr lang="fr-FR" dirty="0" err="1" smtClean="0"/>
              <a:t>consumatori</a:t>
            </a:r>
            <a:r>
              <a:rPr lang="fr-FR" dirty="0" smtClean="0"/>
              <a:t> </a:t>
            </a:r>
            <a:r>
              <a:rPr lang="fr-FR" dirty="0" err="1" smtClean="0"/>
              <a:t>esteri</a:t>
            </a:r>
            <a:r>
              <a:rPr lang="fr-FR" dirty="0" smtClean="0"/>
              <a:t> e </a:t>
            </a:r>
            <a:r>
              <a:rPr lang="fr-FR" dirty="0" err="1" smtClean="0"/>
              <a:t>incoraggiano</a:t>
            </a:r>
            <a:r>
              <a:rPr lang="fr-FR" dirty="0" smtClean="0"/>
              <a:t> le </a:t>
            </a:r>
            <a:r>
              <a:rPr lang="fr-FR" dirty="0" err="1" smtClean="0"/>
              <a:t>esportazioni</a:t>
            </a:r>
            <a:r>
              <a:rPr lang="fr-FR" dirty="0" smtClean="0"/>
              <a:t> (Europa con Airbus)</a:t>
            </a:r>
          </a:p>
          <a:p>
            <a:pPr algn="just"/>
            <a:r>
              <a:rPr lang="fr-FR" dirty="0" err="1"/>
              <a:t>Obbligo</a:t>
            </a:r>
            <a:r>
              <a:rPr lang="fr-FR" dirty="0"/>
              <a:t> per l’</a:t>
            </a:r>
            <a:r>
              <a:rPr lang="fr-FR" dirty="0" err="1"/>
              <a:t>importatore</a:t>
            </a:r>
            <a:r>
              <a:rPr lang="fr-FR" dirty="0"/>
              <a:t> di </a:t>
            </a:r>
            <a:r>
              <a:rPr lang="fr-FR" b="1" dirty="0" err="1"/>
              <a:t>versare</a:t>
            </a:r>
            <a:r>
              <a:rPr lang="fr-FR" dirty="0"/>
              <a:t> </a:t>
            </a:r>
            <a:r>
              <a:rPr lang="fr-FR" dirty="0" err="1"/>
              <a:t>anticipatamente</a:t>
            </a:r>
            <a:r>
              <a:rPr lang="fr-FR" dirty="0"/>
              <a:t> un </a:t>
            </a:r>
            <a:r>
              <a:rPr lang="fr-FR" b="1" dirty="0" err="1"/>
              <a:t>deposito</a:t>
            </a:r>
            <a:r>
              <a:rPr lang="fr-FR" b="1" dirty="0"/>
              <a:t> </a:t>
            </a:r>
            <a:r>
              <a:rPr lang="fr-FR" b="1" dirty="0" err="1"/>
              <a:t>infruttifero</a:t>
            </a:r>
            <a:r>
              <a:rPr lang="fr-FR" b="1" dirty="0"/>
              <a:t> </a:t>
            </a:r>
            <a:r>
              <a:rPr lang="fr-FR" dirty="0"/>
              <a:t>presso </a:t>
            </a:r>
            <a:r>
              <a:rPr lang="fr-FR" dirty="0" err="1"/>
              <a:t>una</a:t>
            </a:r>
            <a:r>
              <a:rPr lang="fr-FR" dirty="0"/>
              <a:t> </a:t>
            </a:r>
            <a:r>
              <a:rPr lang="fr-FR" dirty="0" err="1"/>
              <a:t>banca</a:t>
            </a:r>
            <a:r>
              <a:rPr lang="fr-FR" dirty="0"/>
              <a:t>. </a:t>
            </a:r>
            <a:r>
              <a:rPr lang="fr-FR" dirty="0" err="1"/>
              <a:t>Aumenta</a:t>
            </a:r>
            <a:r>
              <a:rPr lang="fr-FR" dirty="0"/>
              <a:t> il </a:t>
            </a:r>
            <a:r>
              <a:rPr lang="fr-FR" dirty="0" err="1"/>
              <a:t>costo</a:t>
            </a:r>
            <a:r>
              <a:rPr lang="fr-FR" dirty="0"/>
              <a:t> </a:t>
            </a:r>
            <a:r>
              <a:rPr lang="fr-FR" dirty="0" err="1"/>
              <a:t>opportunità</a:t>
            </a:r>
            <a:r>
              <a:rPr lang="fr-FR" dirty="0"/>
              <a:t>. </a:t>
            </a:r>
            <a:r>
              <a:rPr lang="fr-FR" dirty="0" err="1" smtClean="0"/>
              <a:t>Utilizzato</a:t>
            </a:r>
            <a:r>
              <a:rPr lang="fr-FR" dirty="0" smtClean="0"/>
              <a:t> </a:t>
            </a:r>
            <a:r>
              <a:rPr lang="fr-FR" dirty="0" err="1" smtClean="0"/>
              <a:t>dai</a:t>
            </a:r>
            <a:r>
              <a:rPr lang="fr-FR" dirty="0" smtClean="0"/>
              <a:t> </a:t>
            </a:r>
            <a:r>
              <a:rPr lang="fr-FR" dirty="0" err="1" smtClean="0"/>
              <a:t>paesi</a:t>
            </a:r>
            <a:r>
              <a:rPr lang="fr-FR" dirty="0" smtClean="0"/>
              <a:t> </a:t>
            </a:r>
            <a:r>
              <a:rPr lang="fr-FR" dirty="0"/>
              <a:t>in via di </a:t>
            </a:r>
            <a:r>
              <a:rPr lang="fr-FR" dirty="0" err="1" smtClean="0"/>
              <a:t>sviluppo</a:t>
            </a:r>
            <a:endParaRPr lang="fr-FR" dirty="0" smtClean="0"/>
          </a:p>
          <a:p>
            <a:pPr algn="just"/>
            <a:r>
              <a:rPr lang="fr-FR" dirty="0" smtClean="0"/>
              <a:t>Quelle </a:t>
            </a:r>
            <a:r>
              <a:rPr lang="fr-FR" dirty="0" err="1" smtClean="0"/>
              <a:t>sopra</a:t>
            </a:r>
            <a:r>
              <a:rPr lang="fr-FR" dirty="0" smtClean="0"/>
              <a:t> sono </a:t>
            </a:r>
            <a:r>
              <a:rPr lang="fr-FR" dirty="0" err="1" smtClean="0"/>
              <a:t>politiche</a:t>
            </a:r>
            <a:r>
              <a:rPr lang="fr-FR" dirty="0" smtClean="0"/>
              <a:t> di </a:t>
            </a:r>
            <a:r>
              <a:rPr lang="fr-FR" dirty="0" err="1" smtClean="0"/>
              <a:t>orientamento</a:t>
            </a:r>
            <a:r>
              <a:rPr lang="fr-FR" dirty="0" smtClean="0"/>
              <a:t> </a:t>
            </a:r>
            <a:r>
              <a:rPr lang="fr-FR" dirty="0" err="1" smtClean="0"/>
              <a:t>della</a:t>
            </a:r>
            <a:r>
              <a:rPr lang="fr-FR" dirty="0" smtClean="0"/>
              <a:t> </a:t>
            </a:r>
            <a:r>
              <a:rPr lang="fr-FR" dirty="0" err="1" smtClean="0"/>
              <a:t>spesa</a:t>
            </a:r>
            <a:r>
              <a:rPr lang="fr-FR" dirty="0" smtClean="0"/>
              <a:t> (come la </a:t>
            </a:r>
            <a:r>
              <a:rPr lang="fr-FR" dirty="0" err="1" smtClean="0"/>
              <a:t>svalutazione</a:t>
            </a:r>
            <a:r>
              <a:rPr lang="fr-FR" dirty="0" smtClean="0"/>
              <a:t>) e sono </a:t>
            </a:r>
            <a:r>
              <a:rPr lang="fr-FR" dirty="0" err="1" smtClean="0"/>
              <a:t>applicate</a:t>
            </a:r>
            <a:r>
              <a:rPr lang="fr-FR" dirty="0" smtClean="0"/>
              <a:t> su </a:t>
            </a:r>
            <a:r>
              <a:rPr lang="fr-FR" dirty="0" err="1" smtClean="0"/>
              <a:t>prodotti</a:t>
            </a:r>
            <a:r>
              <a:rPr lang="fr-FR" dirty="0" smtClean="0"/>
              <a:t> </a:t>
            </a:r>
            <a:r>
              <a:rPr lang="fr-FR" dirty="0" err="1" smtClean="0"/>
              <a:t>specifici</a:t>
            </a:r>
            <a:r>
              <a:rPr lang="fr-FR" dirty="0" smtClean="0"/>
              <a:t>, non </a:t>
            </a:r>
            <a:r>
              <a:rPr lang="fr-FR" dirty="0" err="1" smtClean="0"/>
              <a:t>generalizzati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D0152-4BBF-461D-BD62-2DF9B514CD51}" type="slidenum">
              <a:rPr lang="fr-FR" smtClean="0"/>
              <a:t>78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690017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fr-FR" b="1" dirty="0" err="1" smtClean="0"/>
              <a:t>Controlli</a:t>
            </a:r>
            <a:r>
              <a:rPr lang="fr-FR" b="1" dirty="0" smtClean="0"/>
              <a:t> </a:t>
            </a:r>
            <a:r>
              <a:rPr lang="fr-FR" b="1" dirty="0" err="1" smtClean="0"/>
              <a:t>valutari</a:t>
            </a:r>
            <a:endParaRPr lang="fr-FR" b="1" dirty="0" smtClean="0"/>
          </a:p>
          <a:p>
            <a:pPr algn="just"/>
            <a:r>
              <a:rPr lang="fr-FR" dirty="0" err="1" smtClean="0"/>
              <a:t>Restrizioni</a:t>
            </a:r>
            <a:r>
              <a:rPr lang="fr-FR" dirty="0" smtClean="0"/>
              <a:t> </a:t>
            </a:r>
            <a:r>
              <a:rPr lang="fr-FR" dirty="0" err="1" smtClean="0"/>
              <a:t>alle</a:t>
            </a:r>
            <a:r>
              <a:rPr lang="fr-FR" dirty="0" smtClean="0"/>
              <a:t> </a:t>
            </a:r>
            <a:r>
              <a:rPr lang="fr-FR" dirty="0" err="1" smtClean="0"/>
              <a:t>esortazioni</a:t>
            </a:r>
            <a:r>
              <a:rPr lang="fr-FR" dirty="0" smtClean="0"/>
              <a:t> di </a:t>
            </a:r>
            <a:r>
              <a:rPr lang="fr-FR" dirty="0" err="1" smtClean="0"/>
              <a:t>capitali</a:t>
            </a:r>
            <a:r>
              <a:rPr lang="fr-FR" dirty="0" smtClean="0"/>
              <a:t> (se vi è un </a:t>
            </a:r>
            <a:r>
              <a:rPr lang="fr-FR" dirty="0" err="1" smtClean="0"/>
              <a:t>disavanzo</a:t>
            </a:r>
            <a:r>
              <a:rPr lang="fr-FR" dirty="0" smtClean="0"/>
              <a:t> </a:t>
            </a:r>
            <a:r>
              <a:rPr lang="fr-FR" dirty="0" err="1" smtClean="0"/>
              <a:t>della</a:t>
            </a:r>
            <a:r>
              <a:rPr lang="fr-FR" dirty="0" smtClean="0"/>
              <a:t> </a:t>
            </a:r>
            <a:r>
              <a:rPr lang="fr-FR" dirty="0" err="1" smtClean="0"/>
              <a:t>bilancia</a:t>
            </a:r>
            <a:r>
              <a:rPr lang="fr-FR" dirty="0" smtClean="0"/>
              <a:t> dei </a:t>
            </a:r>
            <a:r>
              <a:rPr lang="fr-FR" dirty="0" err="1" smtClean="0"/>
              <a:t>pagamenti</a:t>
            </a:r>
            <a:r>
              <a:rPr lang="fr-FR" dirty="0" smtClean="0"/>
              <a:t>) o </a:t>
            </a:r>
            <a:r>
              <a:rPr lang="fr-FR" dirty="0" err="1" smtClean="0"/>
              <a:t>alle</a:t>
            </a:r>
            <a:r>
              <a:rPr lang="fr-FR" dirty="0" smtClean="0"/>
              <a:t> </a:t>
            </a:r>
            <a:r>
              <a:rPr lang="fr-FR" dirty="0" err="1" smtClean="0"/>
              <a:t>importazioni</a:t>
            </a:r>
            <a:r>
              <a:rPr lang="fr-FR" dirty="0" smtClean="0"/>
              <a:t> di </a:t>
            </a:r>
            <a:r>
              <a:rPr lang="fr-FR" dirty="0" err="1" smtClean="0"/>
              <a:t>capitali</a:t>
            </a:r>
            <a:r>
              <a:rPr lang="fr-FR" dirty="0" smtClean="0"/>
              <a:t> (se vi è un </a:t>
            </a:r>
            <a:r>
              <a:rPr lang="fr-FR" dirty="0" err="1" smtClean="0"/>
              <a:t>avanzo</a:t>
            </a:r>
            <a:r>
              <a:rPr lang="fr-FR" dirty="0" smtClean="0"/>
              <a:t>)</a:t>
            </a:r>
          </a:p>
          <a:p>
            <a:pPr algn="just"/>
            <a:r>
              <a:rPr lang="fr-FR" dirty="0" smtClean="0"/>
              <a:t>USA: 1963, </a:t>
            </a:r>
            <a:r>
              <a:rPr lang="fr-FR" i="1" dirty="0" err="1" smtClean="0"/>
              <a:t>Interest</a:t>
            </a:r>
            <a:r>
              <a:rPr lang="fr-FR" i="1" dirty="0" smtClean="0"/>
              <a:t> </a:t>
            </a:r>
            <a:r>
              <a:rPr lang="fr-FR" i="1" dirty="0" err="1" smtClean="0"/>
              <a:t>Equalization</a:t>
            </a:r>
            <a:r>
              <a:rPr lang="fr-FR" i="1" dirty="0" smtClean="0"/>
              <a:t> Rate</a:t>
            </a:r>
            <a:r>
              <a:rPr lang="fr-FR" dirty="0" smtClean="0"/>
              <a:t>. </a:t>
            </a:r>
            <a:r>
              <a:rPr lang="fr-FR" dirty="0" err="1" smtClean="0"/>
              <a:t>Effetti</a:t>
            </a:r>
            <a:r>
              <a:rPr lang="fr-FR" dirty="0" smtClean="0"/>
              <a:t> </a:t>
            </a:r>
            <a:r>
              <a:rPr lang="fr-FR" dirty="0" err="1" smtClean="0"/>
              <a:t>ambigui</a:t>
            </a:r>
            <a:r>
              <a:rPr lang="fr-FR" dirty="0" smtClean="0"/>
              <a:t>. </a:t>
            </a:r>
            <a:r>
              <a:rPr lang="fr-FR" dirty="0" err="1" smtClean="0"/>
              <a:t>Anni</a:t>
            </a:r>
            <a:r>
              <a:rPr lang="fr-FR" dirty="0" smtClean="0"/>
              <a:t> ‘70: Francia e </a:t>
            </a:r>
            <a:r>
              <a:rPr lang="fr-FR" dirty="0" err="1" smtClean="0"/>
              <a:t>Belgio</a:t>
            </a:r>
            <a:r>
              <a:rPr lang="fr-FR" dirty="0" smtClean="0"/>
              <a:t>, </a:t>
            </a:r>
            <a:r>
              <a:rPr lang="fr-FR" dirty="0" err="1" smtClean="0"/>
              <a:t>doppio</a:t>
            </a:r>
            <a:r>
              <a:rPr lang="fr-FR" dirty="0" smtClean="0"/>
              <a:t> </a:t>
            </a:r>
            <a:r>
              <a:rPr lang="fr-FR" dirty="0" err="1" smtClean="0"/>
              <a:t>mercato</a:t>
            </a:r>
            <a:r>
              <a:rPr lang="fr-FR" dirty="0" smtClean="0"/>
              <a:t> dei </a:t>
            </a:r>
            <a:r>
              <a:rPr lang="fr-FR" dirty="0" err="1" smtClean="0"/>
              <a:t>cambi</a:t>
            </a:r>
            <a:r>
              <a:rPr lang="fr-FR" dirty="0" smtClean="0"/>
              <a:t>, «franco commerciale» </a:t>
            </a:r>
            <a:r>
              <a:rPr lang="fr-FR" dirty="0" err="1" smtClean="0"/>
              <a:t>svalutato</a:t>
            </a:r>
            <a:r>
              <a:rPr lang="fr-FR" dirty="0" smtClean="0"/>
              <a:t>, «franco </a:t>
            </a:r>
            <a:r>
              <a:rPr lang="fr-FR" dirty="0" err="1" smtClean="0"/>
              <a:t>finanziario</a:t>
            </a:r>
            <a:r>
              <a:rPr lang="fr-FR" dirty="0" smtClean="0"/>
              <a:t>» </a:t>
            </a:r>
            <a:r>
              <a:rPr lang="fr-FR" dirty="0" err="1" smtClean="0"/>
              <a:t>rivalutato</a:t>
            </a:r>
            <a:r>
              <a:rPr lang="fr-FR" dirty="0" smtClean="0"/>
              <a:t> »</a:t>
            </a:r>
          </a:p>
          <a:p>
            <a:pPr algn="just"/>
            <a:r>
              <a:rPr lang="fr-FR" dirty="0" err="1" smtClean="0"/>
              <a:t>Paesi</a:t>
            </a:r>
            <a:r>
              <a:rPr lang="fr-FR" dirty="0" smtClean="0"/>
              <a:t> in </a:t>
            </a:r>
            <a:r>
              <a:rPr lang="fr-FR" dirty="0" err="1" smtClean="0"/>
              <a:t>avanzo</a:t>
            </a:r>
            <a:r>
              <a:rPr lang="fr-FR" dirty="0" smtClean="0"/>
              <a:t>: </a:t>
            </a:r>
            <a:r>
              <a:rPr lang="fr-FR" dirty="0" err="1" smtClean="0"/>
              <a:t>vendite</a:t>
            </a:r>
            <a:r>
              <a:rPr lang="fr-FR" dirty="0" smtClean="0"/>
              <a:t> a </a:t>
            </a:r>
            <a:r>
              <a:rPr lang="fr-FR" dirty="0" err="1" smtClean="0"/>
              <a:t>termini</a:t>
            </a:r>
            <a:r>
              <a:rPr lang="fr-FR" dirty="0" smtClean="0"/>
              <a:t> </a:t>
            </a:r>
            <a:r>
              <a:rPr lang="fr-FR" dirty="0" err="1" smtClean="0"/>
              <a:t>della</a:t>
            </a:r>
            <a:r>
              <a:rPr lang="fr-FR" dirty="0" smtClean="0"/>
              <a:t> </a:t>
            </a:r>
            <a:r>
              <a:rPr lang="fr-FR" dirty="0" err="1" smtClean="0"/>
              <a:t>propria</a:t>
            </a:r>
            <a:r>
              <a:rPr lang="fr-FR" dirty="0" smtClean="0"/>
              <a:t> </a:t>
            </a:r>
            <a:r>
              <a:rPr lang="fr-FR" dirty="0" err="1" smtClean="0"/>
              <a:t>valuta</a:t>
            </a:r>
            <a:r>
              <a:rPr lang="fr-FR" dirty="0" smtClean="0"/>
              <a:t> per </a:t>
            </a:r>
            <a:r>
              <a:rPr lang="fr-FR" dirty="0" err="1" smtClean="0"/>
              <a:t>scoraggiare</a:t>
            </a:r>
            <a:r>
              <a:rPr lang="fr-FR" dirty="0" smtClean="0"/>
              <a:t> l’</a:t>
            </a:r>
            <a:r>
              <a:rPr lang="fr-FR" dirty="0" err="1" smtClean="0"/>
              <a:t>afflusso</a:t>
            </a:r>
            <a:r>
              <a:rPr lang="fr-FR" dirty="0" smtClean="0"/>
              <a:t>  di </a:t>
            </a:r>
            <a:r>
              <a:rPr lang="fr-FR" dirty="0" err="1" smtClean="0"/>
              <a:t>capitali</a:t>
            </a:r>
            <a:r>
              <a:rPr lang="fr-FR" dirty="0" smtClean="0"/>
              <a:t> (si </a:t>
            </a:r>
            <a:r>
              <a:rPr lang="fr-FR" dirty="0" err="1" smtClean="0"/>
              <a:t>deprezza</a:t>
            </a:r>
            <a:r>
              <a:rPr lang="fr-FR" dirty="0" smtClean="0"/>
              <a:t> il </a:t>
            </a:r>
            <a:r>
              <a:rPr lang="fr-FR" dirty="0" err="1" smtClean="0"/>
              <a:t>cambio</a:t>
            </a:r>
            <a:r>
              <a:rPr lang="fr-FR" dirty="0" smtClean="0"/>
              <a:t> a termine)</a:t>
            </a:r>
          </a:p>
          <a:p>
            <a:pPr algn="just"/>
            <a:r>
              <a:rPr lang="fr-FR" dirty="0" err="1" smtClean="0"/>
              <a:t>Paesi</a:t>
            </a:r>
            <a:r>
              <a:rPr lang="fr-FR" dirty="0" smtClean="0"/>
              <a:t> in </a:t>
            </a:r>
            <a:r>
              <a:rPr lang="fr-FR" dirty="0" err="1" smtClean="0"/>
              <a:t>disavanzo</a:t>
            </a:r>
            <a:r>
              <a:rPr lang="fr-FR" dirty="0" smtClean="0"/>
              <a:t>: </a:t>
            </a:r>
            <a:r>
              <a:rPr lang="fr-FR" dirty="0" err="1" smtClean="0"/>
              <a:t>acquisti</a:t>
            </a:r>
            <a:r>
              <a:rPr lang="fr-FR" dirty="0" smtClean="0"/>
              <a:t> a </a:t>
            </a:r>
            <a:r>
              <a:rPr lang="fr-FR" dirty="0" err="1" smtClean="0"/>
              <a:t>termini</a:t>
            </a:r>
            <a:r>
              <a:rPr lang="fr-FR" dirty="0" smtClean="0"/>
              <a:t> </a:t>
            </a:r>
            <a:r>
              <a:rPr lang="fr-FR" dirty="0" err="1" smtClean="0"/>
              <a:t>della</a:t>
            </a:r>
            <a:r>
              <a:rPr lang="fr-FR" dirty="0" smtClean="0"/>
              <a:t> </a:t>
            </a:r>
            <a:r>
              <a:rPr lang="fr-FR" dirty="0" err="1" smtClean="0"/>
              <a:t>propria</a:t>
            </a:r>
            <a:r>
              <a:rPr lang="fr-FR" dirty="0" smtClean="0"/>
              <a:t> </a:t>
            </a:r>
            <a:r>
              <a:rPr lang="fr-FR" dirty="0" err="1" smtClean="0"/>
              <a:t>valuta</a:t>
            </a:r>
            <a:r>
              <a:rPr lang="fr-FR" dirty="0" smtClean="0"/>
              <a:t> per </a:t>
            </a:r>
            <a:r>
              <a:rPr lang="fr-FR" dirty="0" err="1" smtClean="0"/>
              <a:t>incoraggiare</a:t>
            </a:r>
            <a:r>
              <a:rPr lang="fr-FR" dirty="0" smtClean="0"/>
              <a:t> l’</a:t>
            </a:r>
            <a:r>
              <a:rPr lang="fr-FR" dirty="0" err="1" smtClean="0"/>
              <a:t>afflusso</a:t>
            </a:r>
            <a:r>
              <a:rPr lang="fr-FR" dirty="0" smtClean="0"/>
              <a:t> di </a:t>
            </a:r>
            <a:r>
              <a:rPr lang="fr-FR" dirty="0" err="1" smtClean="0"/>
              <a:t>capitali</a:t>
            </a:r>
            <a:r>
              <a:rPr lang="fr-FR" dirty="0" smtClean="0"/>
              <a:t> (si </a:t>
            </a:r>
            <a:r>
              <a:rPr lang="fr-FR" dirty="0" err="1" smtClean="0"/>
              <a:t>apprezza</a:t>
            </a:r>
            <a:r>
              <a:rPr lang="fr-FR" dirty="0" smtClean="0"/>
              <a:t> il </a:t>
            </a:r>
            <a:r>
              <a:rPr lang="fr-FR" dirty="0" err="1" smtClean="0"/>
              <a:t>cambio</a:t>
            </a:r>
            <a:r>
              <a:rPr lang="fr-FR" dirty="0" smtClean="0"/>
              <a:t> a termine)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D0152-4BBF-461D-BD62-2DF9B514CD51}" type="slidenum">
              <a:rPr lang="fr-FR" smtClean="0"/>
              <a:t>79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72298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fr-FR" b="1" dirty="0" err="1" smtClean="0"/>
              <a:t>Equilibrio</a:t>
            </a:r>
            <a:r>
              <a:rPr lang="fr-FR" b="1" dirty="0" smtClean="0"/>
              <a:t> </a:t>
            </a:r>
            <a:r>
              <a:rPr lang="fr-FR" b="1" dirty="0" err="1" smtClean="0"/>
              <a:t>interno</a:t>
            </a:r>
            <a:r>
              <a:rPr lang="fr-FR" b="1" dirty="0" smtClean="0"/>
              <a:t> </a:t>
            </a:r>
            <a:r>
              <a:rPr lang="fr-FR" b="1" dirty="0" err="1" smtClean="0"/>
              <a:t>ed</a:t>
            </a:r>
            <a:r>
              <a:rPr lang="fr-FR" b="1" dirty="0" smtClean="0"/>
              <a:t> </a:t>
            </a:r>
            <a:r>
              <a:rPr lang="fr-FR" b="1" dirty="0" err="1" smtClean="0"/>
              <a:t>esterno</a:t>
            </a:r>
            <a:r>
              <a:rPr lang="fr-FR" b="1" dirty="0" smtClean="0"/>
              <a:t> con </a:t>
            </a:r>
            <a:r>
              <a:rPr lang="fr-FR" b="1" dirty="0" err="1" smtClean="0"/>
              <a:t>politiche</a:t>
            </a:r>
            <a:r>
              <a:rPr lang="fr-FR" b="1" dirty="0" smtClean="0"/>
              <a:t> di </a:t>
            </a:r>
            <a:r>
              <a:rPr lang="fr-FR" b="1" dirty="0" err="1" smtClean="0"/>
              <a:t>variazione</a:t>
            </a:r>
            <a:r>
              <a:rPr lang="fr-FR" b="1" dirty="0" smtClean="0"/>
              <a:t> e di </a:t>
            </a:r>
            <a:r>
              <a:rPr lang="fr-FR" b="1" dirty="0" err="1" smtClean="0"/>
              <a:t>orientamento</a:t>
            </a:r>
            <a:r>
              <a:rPr lang="fr-FR" b="1" dirty="0" smtClean="0"/>
              <a:t> </a:t>
            </a:r>
            <a:r>
              <a:rPr lang="fr-FR" b="1" dirty="0" err="1" smtClean="0"/>
              <a:t>della</a:t>
            </a:r>
            <a:r>
              <a:rPr lang="fr-FR" b="1" dirty="0" smtClean="0"/>
              <a:t> </a:t>
            </a:r>
            <a:r>
              <a:rPr lang="fr-FR" b="1" dirty="0" err="1" smtClean="0"/>
              <a:t>spesa</a:t>
            </a:r>
            <a:endParaRPr lang="fr-FR" b="1" dirty="0" smtClean="0"/>
          </a:p>
          <a:p>
            <a:pPr algn="just"/>
            <a:r>
              <a:rPr lang="fr-FR" dirty="0" smtClean="0"/>
              <a:t>Non ci sono </a:t>
            </a:r>
            <a:r>
              <a:rPr lang="fr-FR" dirty="0" err="1" smtClean="0"/>
              <a:t>movimenti</a:t>
            </a:r>
            <a:r>
              <a:rPr lang="fr-FR" dirty="0" smtClean="0"/>
              <a:t> di capitale (la </a:t>
            </a:r>
            <a:r>
              <a:rPr lang="fr-FR" dirty="0" err="1" smtClean="0"/>
              <a:t>bilancia</a:t>
            </a:r>
            <a:r>
              <a:rPr lang="fr-FR" dirty="0" smtClean="0"/>
              <a:t> dei </a:t>
            </a:r>
            <a:r>
              <a:rPr lang="fr-FR" dirty="0" err="1" smtClean="0"/>
              <a:t>pagamenti</a:t>
            </a:r>
            <a:r>
              <a:rPr lang="fr-FR" dirty="0" smtClean="0"/>
              <a:t> </a:t>
            </a:r>
            <a:r>
              <a:rPr lang="fr-FR" dirty="0" err="1" smtClean="0"/>
              <a:t>coincide</a:t>
            </a:r>
            <a:r>
              <a:rPr lang="fr-FR" dirty="0" smtClean="0"/>
              <a:t> con la </a:t>
            </a:r>
            <a:r>
              <a:rPr lang="fr-FR" dirty="0" err="1" smtClean="0"/>
              <a:t>bilancia</a:t>
            </a:r>
            <a:r>
              <a:rPr lang="fr-FR" dirty="0" smtClean="0"/>
              <a:t> commerciale)</a:t>
            </a:r>
          </a:p>
          <a:p>
            <a:pPr algn="just"/>
            <a:r>
              <a:rPr lang="fr-FR" dirty="0" smtClean="0"/>
              <a:t>I </a:t>
            </a:r>
            <a:r>
              <a:rPr lang="fr-FR" dirty="0" err="1" smtClean="0"/>
              <a:t>prezzi</a:t>
            </a:r>
            <a:r>
              <a:rPr lang="fr-FR" dirty="0" smtClean="0"/>
              <a:t> sono </a:t>
            </a:r>
            <a:r>
              <a:rPr lang="fr-FR" dirty="0" err="1" smtClean="0"/>
              <a:t>fissi</a:t>
            </a:r>
            <a:r>
              <a:rPr lang="fr-FR" dirty="0" smtClean="0"/>
              <a:t> (</a:t>
            </a:r>
            <a:r>
              <a:rPr lang="fr-FR" dirty="0" err="1" smtClean="0"/>
              <a:t>fino</a:t>
            </a:r>
            <a:r>
              <a:rPr lang="fr-FR" dirty="0" smtClean="0"/>
              <a:t> al </a:t>
            </a:r>
            <a:r>
              <a:rPr lang="fr-FR" dirty="0" err="1" smtClean="0"/>
              <a:t>raggiungimento</a:t>
            </a:r>
            <a:r>
              <a:rPr lang="fr-FR" dirty="0" smtClean="0"/>
              <a:t> </a:t>
            </a:r>
            <a:r>
              <a:rPr lang="fr-FR" dirty="0" err="1" smtClean="0"/>
              <a:t>del</a:t>
            </a:r>
            <a:r>
              <a:rPr lang="fr-FR" dirty="0" smtClean="0"/>
              <a:t> </a:t>
            </a:r>
            <a:r>
              <a:rPr lang="fr-FR" dirty="0" err="1" smtClean="0"/>
              <a:t>pieno</a:t>
            </a:r>
            <a:r>
              <a:rPr lang="fr-FR" dirty="0" smtClean="0"/>
              <a:t> </a:t>
            </a:r>
            <a:r>
              <a:rPr lang="fr-FR" dirty="0" err="1" smtClean="0"/>
              <a:t>impiego</a:t>
            </a:r>
            <a:r>
              <a:rPr lang="fr-FR" dirty="0" smtClean="0"/>
              <a:t>)</a:t>
            </a:r>
          </a:p>
          <a:p>
            <a:pPr algn="just"/>
            <a:r>
              <a:rPr lang="fr-FR" dirty="0" smtClean="0"/>
              <a:t>In </a:t>
            </a:r>
            <a:r>
              <a:rPr lang="fr-FR" dirty="0" err="1" smtClean="0"/>
              <a:t>seguito</a:t>
            </a:r>
            <a:r>
              <a:rPr lang="fr-FR" dirty="0" smtClean="0"/>
              <a:t> </a:t>
            </a:r>
            <a:r>
              <a:rPr lang="fr-FR" dirty="0" err="1" smtClean="0"/>
              <a:t>lasceremo</a:t>
            </a:r>
            <a:r>
              <a:rPr lang="fr-FR" dirty="0" smtClean="0"/>
              <a:t> </a:t>
            </a:r>
            <a:r>
              <a:rPr lang="fr-FR" dirty="0" err="1" smtClean="0"/>
              <a:t>cadere</a:t>
            </a:r>
            <a:r>
              <a:rPr lang="fr-FR" dirty="0" smtClean="0"/>
              <a:t> </a:t>
            </a:r>
            <a:r>
              <a:rPr lang="fr-FR" dirty="0" err="1" smtClean="0"/>
              <a:t>queste</a:t>
            </a:r>
            <a:r>
              <a:rPr lang="fr-FR" dirty="0" smtClean="0"/>
              <a:t> </a:t>
            </a:r>
            <a:r>
              <a:rPr lang="fr-FR" dirty="0" err="1" smtClean="0"/>
              <a:t>ipotesi</a:t>
            </a:r>
            <a:r>
              <a:rPr lang="fr-FR" dirty="0" smtClean="0"/>
              <a:t> </a:t>
            </a:r>
            <a:r>
              <a:rPr lang="fr-FR" dirty="0" err="1" smtClean="0"/>
              <a:t>restrittive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D0152-4BBF-461D-BD62-2DF9B514CD51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3600756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fr-FR" b="1" dirty="0" err="1" smtClean="0"/>
              <a:t>Tassi</a:t>
            </a:r>
            <a:r>
              <a:rPr lang="fr-FR" b="1" dirty="0" smtClean="0"/>
              <a:t> di </a:t>
            </a:r>
            <a:r>
              <a:rPr lang="fr-FR" b="1" dirty="0" err="1" smtClean="0"/>
              <a:t>cambio</a:t>
            </a:r>
            <a:r>
              <a:rPr lang="fr-FR" b="1" dirty="0" smtClean="0"/>
              <a:t> </a:t>
            </a:r>
            <a:r>
              <a:rPr lang="fr-FR" b="1" dirty="0" err="1" smtClean="0"/>
              <a:t>multipli</a:t>
            </a:r>
            <a:endParaRPr lang="fr-FR" b="1" dirty="0" smtClean="0"/>
          </a:p>
          <a:p>
            <a:pPr algn="just"/>
            <a:r>
              <a:rPr lang="fr-FR" dirty="0" err="1" smtClean="0"/>
              <a:t>Tassi</a:t>
            </a:r>
            <a:r>
              <a:rPr lang="fr-FR" dirty="0" smtClean="0"/>
              <a:t> di </a:t>
            </a:r>
            <a:r>
              <a:rPr lang="fr-FR" dirty="0" err="1" smtClean="0"/>
              <a:t>cambio</a:t>
            </a:r>
            <a:r>
              <a:rPr lang="fr-FR" dirty="0" smtClean="0"/>
              <a:t> più </a:t>
            </a:r>
            <a:r>
              <a:rPr lang="fr-FR" dirty="0" err="1" smtClean="0"/>
              <a:t>elevati</a:t>
            </a:r>
            <a:r>
              <a:rPr lang="fr-FR" dirty="0" smtClean="0"/>
              <a:t> sui </a:t>
            </a:r>
            <a:r>
              <a:rPr lang="fr-FR" dirty="0" err="1" smtClean="0"/>
              <a:t>beni</a:t>
            </a:r>
            <a:r>
              <a:rPr lang="fr-FR" dirty="0" smtClean="0"/>
              <a:t> </a:t>
            </a:r>
            <a:r>
              <a:rPr lang="fr-FR" dirty="0" err="1" smtClean="0"/>
              <a:t>importati</a:t>
            </a:r>
            <a:r>
              <a:rPr lang="fr-FR" dirty="0" smtClean="0"/>
              <a:t> non </a:t>
            </a:r>
            <a:r>
              <a:rPr lang="fr-FR" dirty="0" err="1" smtClean="0"/>
              <a:t>essenziali</a:t>
            </a:r>
            <a:r>
              <a:rPr lang="fr-FR" dirty="0" smtClean="0"/>
              <a:t> e di </a:t>
            </a:r>
            <a:r>
              <a:rPr lang="fr-FR" dirty="0" err="1" smtClean="0"/>
              <a:t>lusso</a:t>
            </a:r>
            <a:r>
              <a:rPr lang="fr-FR" dirty="0" smtClean="0"/>
              <a:t> (per </a:t>
            </a:r>
            <a:r>
              <a:rPr lang="fr-FR" dirty="0" err="1" smtClean="0"/>
              <a:t>penalizzare</a:t>
            </a:r>
            <a:r>
              <a:rPr lang="fr-FR" dirty="0" smtClean="0"/>
              <a:t> le </a:t>
            </a:r>
            <a:r>
              <a:rPr lang="fr-FR" dirty="0" err="1" smtClean="0"/>
              <a:t>importazioni</a:t>
            </a:r>
            <a:r>
              <a:rPr lang="fr-FR" dirty="0" smtClean="0"/>
              <a:t>) e </a:t>
            </a:r>
            <a:r>
              <a:rPr lang="fr-FR" dirty="0" err="1" smtClean="0"/>
              <a:t>tassi</a:t>
            </a:r>
            <a:r>
              <a:rPr lang="fr-FR" dirty="0" smtClean="0"/>
              <a:t> di </a:t>
            </a:r>
            <a:r>
              <a:rPr lang="fr-FR" dirty="0" err="1" smtClean="0"/>
              <a:t>cambio</a:t>
            </a:r>
            <a:r>
              <a:rPr lang="fr-FR" dirty="0" smtClean="0"/>
              <a:t> più </a:t>
            </a:r>
            <a:r>
              <a:rPr lang="fr-FR" dirty="0" err="1" smtClean="0"/>
              <a:t>bassi</a:t>
            </a:r>
            <a:r>
              <a:rPr lang="fr-FR" dirty="0" smtClean="0"/>
              <a:t> sui </a:t>
            </a:r>
            <a:r>
              <a:rPr lang="fr-FR" dirty="0" err="1" smtClean="0"/>
              <a:t>beni</a:t>
            </a:r>
            <a:r>
              <a:rPr lang="fr-FR" dirty="0" smtClean="0"/>
              <a:t> </a:t>
            </a:r>
            <a:r>
              <a:rPr lang="fr-FR" dirty="0" err="1" smtClean="0"/>
              <a:t>essenziali</a:t>
            </a:r>
            <a:r>
              <a:rPr lang="fr-FR" dirty="0" smtClean="0"/>
              <a:t>  per </a:t>
            </a:r>
            <a:r>
              <a:rPr lang="fr-FR" dirty="0" err="1" smtClean="0"/>
              <a:t>incoraggiare</a:t>
            </a:r>
            <a:r>
              <a:rPr lang="fr-FR" dirty="0" smtClean="0"/>
              <a:t> le </a:t>
            </a:r>
            <a:r>
              <a:rPr lang="fr-FR" dirty="0" err="1" smtClean="0"/>
              <a:t>importazioni</a:t>
            </a:r>
            <a:endParaRPr lang="fr-FR" dirty="0" smtClean="0"/>
          </a:p>
          <a:p>
            <a:pPr algn="just"/>
            <a:r>
              <a:rPr lang="fr-FR" dirty="0" err="1" smtClean="0"/>
              <a:t>Obbligo</a:t>
            </a:r>
            <a:r>
              <a:rPr lang="fr-FR" dirty="0" smtClean="0"/>
              <a:t> di </a:t>
            </a:r>
            <a:r>
              <a:rPr lang="fr-FR" dirty="0" err="1" smtClean="0"/>
              <a:t>versare</a:t>
            </a:r>
            <a:r>
              <a:rPr lang="fr-FR" dirty="0" smtClean="0"/>
              <a:t> i </a:t>
            </a:r>
            <a:r>
              <a:rPr lang="fr-FR" dirty="0" err="1" smtClean="0"/>
              <a:t>redditi</a:t>
            </a:r>
            <a:r>
              <a:rPr lang="fr-FR" dirty="0" smtClean="0"/>
              <a:t> in </a:t>
            </a:r>
            <a:r>
              <a:rPr lang="fr-FR" dirty="0" err="1" smtClean="0"/>
              <a:t>valuta</a:t>
            </a:r>
            <a:r>
              <a:rPr lang="fr-FR" dirty="0" smtClean="0"/>
              <a:t> </a:t>
            </a:r>
            <a:r>
              <a:rPr lang="fr-FR" dirty="0" err="1" smtClean="0"/>
              <a:t>alle</a:t>
            </a:r>
            <a:r>
              <a:rPr lang="fr-FR" dirty="0" smtClean="0"/>
              <a:t> </a:t>
            </a:r>
            <a:r>
              <a:rPr lang="fr-FR" dirty="0" err="1" smtClean="0"/>
              <a:t>autorità</a:t>
            </a:r>
            <a:r>
              <a:rPr lang="fr-FR" dirty="0" smtClean="0"/>
              <a:t> </a:t>
            </a:r>
            <a:r>
              <a:rPr lang="fr-FR" dirty="0" err="1" smtClean="0"/>
              <a:t>monetarie</a:t>
            </a:r>
            <a:r>
              <a:rPr lang="fr-FR" dirty="0" smtClean="0"/>
              <a:t> </a:t>
            </a:r>
            <a:r>
              <a:rPr lang="fr-FR" dirty="0" err="1" smtClean="0"/>
              <a:t>nazionali</a:t>
            </a:r>
            <a:r>
              <a:rPr lang="fr-FR" dirty="0" smtClean="0"/>
              <a:t> </a:t>
            </a:r>
            <a:r>
              <a:rPr lang="fr-FR" dirty="0" err="1" smtClean="0"/>
              <a:t>che</a:t>
            </a:r>
            <a:r>
              <a:rPr lang="fr-FR" dirty="0" smtClean="0"/>
              <a:t> le </a:t>
            </a:r>
            <a:r>
              <a:rPr lang="fr-FR" dirty="0" err="1" smtClean="0"/>
              <a:t>versano</a:t>
            </a:r>
            <a:r>
              <a:rPr lang="fr-FR" dirty="0" smtClean="0"/>
              <a:t> </a:t>
            </a:r>
            <a:r>
              <a:rPr lang="fr-FR" dirty="0" err="1" smtClean="0"/>
              <a:t>agli</a:t>
            </a:r>
            <a:r>
              <a:rPr lang="fr-FR" dirty="0" smtClean="0"/>
              <a:t> </a:t>
            </a:r>
            <a:r>
              <a:rPr lang="fr-FR" dirty="0" err="1" smtClean="0"/>
              <a:t>importatori</a:t>
            </a:r>
            <a:r>
              <a:rPr lang="fr-FR" dirty="0" smtClean="0"/>
              <a:t>. Ma </a:t>
            </a:r>
            <a:r>
              <a:rPr lang="fr-FR" dirty="0" err="1" smtClean="0"/>
              <a:t>stimola</a:t>
            </a:r>
            <a:r>
              <a:rPr lang="fr-FR" dirty="0" smtClean="0"/>
              <a:t> il </a:t>
            </a:r>
            <a:r>
              <a:rPr lang="fr-FR" dirty="0" err="1" smtClean="0"/>
              <a:t>mercato</a:t>
            </a:r>
            <a:r>
              <a:rPr lang="fr-FR" dirty="0" smtClean="0"/>
              <a:t> </a:t>
            </a:r>
            <a:r>
              <a:rPr lang="fr-FR" dirty="0" err="1" smtClean="0"/>
              <a:t>nero</a:t>
            </a:r>
            <a:r>
              <a:rPr lang="fr-FR" dirty="0" smtClean="0"/>
              <a:t> e la </a:t>
            </a:r>
            <a:r>
              <a:rPr lang="fr-FR" dirty="0" err="1" smtClean="0"/>
              <a:t>corruzione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D0152-4BBF-461D-BD62-2DF9B514CD51}" type="slidenum">
              <a:rPr lang="fr-FR" smtClean="0"/>
              <a:t>80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5671616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fr-FR" b="1" dirty="0" err="1" smtClean="0"/>
              <a:t>Altri</a:t>
            </a:r>
            <a:r>
              <a:rPr lang="fr-FR" b="1" dirty="0" smtClean="0"/>
              <a:t> </a:t>
            </a:r>
            <a:r>
              <a:rPr lang="fr-FR" b="1" dirty="0" err="1" smtClean="0"/>
              <a:t>controlli</a:t>
            </a:r>
            <a:r>
              <a:rPr lang="fr-FR" b="1" dirty="0" smtClean="0"/>
              <a:t> </a:t>
            </a:r>
            <a:r>
              <a:rPr lang="fr-FR" b="1" dirty="0" err="1" smtClean="0"/>
              <a:t>diretti</a:t>
            </a:r>
            <a:r>
              <a:rPr lang="fr-FR" b="1" dirty="0" smtClean="0"/>
              <a:t> e la </a:t>
            </a:r>
            <a:r>
              <a:rPr lang="fr-FR" b="1" dirty="0" err="1" smtClean="0"/>
              <a:t>cooperazione</a:t>
            </a:r>
            <a:r>
              <a:rPr lang="fr-FR" b="1" dirty="0" smtClean="0"/>
              <a:t> </a:t>
            </a:r>
            <a:r>
              <a:rPr lang="fr-FR" b="1" dirty="0" err="1" smtClean="0"/>
              <a:t>internazionale</a:t>
            </a:r>
            <a:endParaRPr lang="fr-FR" b="1" dirty="0" smtClean="0"/>
          </a:p>
          <a:p>
            <a:pPr algn="just"/>
            <a:r>
              <a:rPr lang="fr-FR" dirty="0" err="1" smtClean="0"/>
              <a:t>Controlli</a:t>
            </a:r>
            <a:r>
              <a:rPr lang="fr-FR" dirty="0" smtClean="0"/>
              <a:t> </a:t>
            </a:r>
            <a:r>
              <a:rPr lang="fr-FR" dirty="0" err="1" smtClean="0"/>
              <a:t>diretti</a:t>
            </a:r>
            <a:r>
              <a:rPr lang="fr-FR" dirty="0" smtClean="0"/>
              <a:t> </a:t>
            </a:r>
            <a:r>
              <a:rPr lang="fr-FR" dirty="0" err="1" smtClean="0"/>
              <a:t>sull’inflazione</a:t>
            </a:r>
            <a:r>
              <a:rPr lang="fr-FR" dirty="0" smtClean="0"/>
              <a:t> (</a:t>
            </a:r>
            <a:r>
              <a:rPr lang="fr-FR" dirty="0" err="1" smtClean="0"/>
              <a:t>prezzi</a:t>
            </a:r>
            <a:r>
              <a:rPr lang="fr-FR" dirty="0" smtClean="0"/>
              <a:t>, </a:t>
            </a:r>
            <a:r>
              <a:rPr lang="fr-FR" dirty="0" err="1" smtClean="0"/>
              <a:t>salari</a:t>
            </a:r>
            <a:r>
              <a:rPr lang="fr-FR" dirty="0" smtClean="0"/>
              <a:t>, </a:t>
            </a:r>
            <a:r>
              <a:rPr lang="fr-FR" dirty="0" err="1" smtClean="0"/>
              <a:t>politiche</a:t>
            </a:r>
            <a:r>
              <a:rPr lang="fr-FR" dirty="0" smtClean="0"/>
              <a:t> dei </a:t>
            </a:r>
            <a:r>
              <a:rPr lang="fr-FR" dirty="0" err="1" smtClean="0"/>
              <a:t>redditi</a:t>
            </a:r>
            <a:r>
              <a:rPr lang="fr-FR" dirty="0" smtClean="0"/>
              <a:t>)</a:t>
            </a:r>
          </a:p>
          <a:p>
            <a:pPr algn="just"/>
            <a:r>
              <a:rPr lang="fr-FR" dirty="0" smtClean="0"/>
              <a:t>Sono </a:t>
            </a:r>
            <a:r>
              <a:rPr lang="fr-FR" dirty="0" err="1" smtClean="0"/>
              <a:t>politiche</a:t>
            </a:r>
            <a:r>
              <a:rPr lang="fr-FR" dirty="0" smtClean="0"/>
              <a:t> </a:t>
            </a:r>
            <a:r>
              <a:rPr lang="fr-FR" dirty="0" err="1" smtClean="0"/>
              <a:t>che</a:t>
            </a:r>
            <a:r>
              <a:rPr lang="fr-FR" dirty="0" smtClean="0"/>
              <a:t> </a:t>
            </a:r>
            <a:r>
              <a:rPr lang="fr-FR" b="1" dirty="0" err="1" smtClean="0"/>
              <a:t>interferiscono</a:t>
            </a:r>
            <a:r>
              <a:rPr lang="fr-FR" dirty="0" smtClean="0"/>
              <a:t> con l’</a:t>
            </a:r>
            <a:r>
              <a:rPr lang="fr-FR" dirty="0" err="1" smtClean="0"/>
              <a:t>operare</a:t>
            </a:r>
            <a:r>
              <a:rPr lang="fr-FR" dirty="0" smtClean="0"/>
              <a:t> </a:t>
            </a:r>
            <a:r>
              <a:rPr lang="fr-FR" dirty="0" err="1" smtClean="0"/>
              <a:t>del</a:t>
            </a:r>
            <a:r>
              <a:rPr lang="fr-FR" dirty="0" smtClean="0"/>
              <a:t> </a:t>
            </a:r>
            <a:r>
              <a:rPr lang="fr-FR" dirty="0" err="1" smtClean="0"/>
              <a:t>mercato</a:t>
            </a:r>
            <a:r>
              <a:rPr lang="fr-FR" dirty="0" smtClean="0"/>
              <a:t> </a:t>
            </a:r>
            <a:r>
              <a:rPr lang="fr-FR" dirty="0" err="1" smtClean="0"/>
              <a:t>mentre</a:t>
            </a:r>
            <a:r>
              <a:rPr lang="fr-FR" dirty="0" smtClean="0"/>
              <a:t> le </a:t>
            </a:r>
            <a:r>
              <a:rPr lang="fr-FR" dirty="0" err="1" smtClean="0"/>
              <a:t>politiche</a:t>
            </a:r>
            <a:r>
              <a:rPr lang="fr-FR" dirty="0" smtClean="0"/>
              <a:t> di </a:t>
            </a:r>
            <a:r>
              <a:rPr lang="fr-FR" dirty="0" err="1" smtClean="0"/>
              <a:t>variazione</a:t>
            </a:r>
            <a:r>
              <a:rPr lang="fr-FR" dirty="0" smtClean="0"/>
              <a:t> o di </a:t>
            </a:r>
            <a:r>
              <a:rPr lang="fr-FR" dirty="0" err="1" smtClean="0"/>
              <a:t>orientamento</a:t>
            </a:r>
            <a:r>
              <a:rPr lang="fr-FR" dirty="0" smtClean="0"/>
              <a:t> </a:t>
            </a:r>
            <a:r>
              <a:rPr lang="fr-FR" dirty="0" err="1" smtClean="0"/>
              <a:t>della</a:t>
            </a:r>
            <a:r>
              <a:rPr lang="fr-FR" dirty="0" smtClean="0"/>
              <a:t> </a:t>
            </a:r>
            <a:r>
              <a:rPr lang="fr-FR" dirty="0" err="1" smtClean="0"/>
              <a:t>spesa</a:t>
            </a:r>
            <a:r>
              <a:rPr lang="fr-FR" dirty="0" smtClean="0"/>
              <a:t> </a:t>
            </a:r>
            <a:r>
              <a:rPr lang="fr-FR" dirty="0" err="1" smtClean="0"/>
              <a:t>operano</a:t>
            </a:r>
            <a:r>
              <a:rPr lang="fr-FR" dirty="0" smtClean="0"/>
              <a:t> </a:t>
            </a:r>
            <a:r>
              <a:rPr lang="fr-FR" b="1" dirty="0" err="1" smtClean="0"/>
              <a:t>attraverso</a:t>
            </a:r>
            <a:r>
              <a:rPr lang="fr-FR" dirty="0" smtClean="0"/>
              <a:t> il </a:t>
            </a:r>
            <a:r>
              <a:rPr lang="fr-FR" dirty="0" err="1" smtClean="0"/>
              <a:t>mercato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D0152-4BBF-461D-BD62-2DF9B514CD51}" type="slidenum">
              <a:rPr lang="fr-FR" smtClean="0"/>
              <a:t>81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6401860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fr-FR" dirty="0" err="1" smtClean="0"/>
              <a:t>Affinché</a:t>
            </a:r>
            <a:r>
              <a:rPr lang="fr-FR" dirty="0" smtClean="0"/>
              <a:t> i </a:t>
            </a:r>
            <a:r>
              <a:rPr lang="fr-FR" dirty="0" err="1" smtClean="0"/>
              <a:t>controlli</a:t>
            </a:r>
            <a:r>
              <a:rPr lang="fr-FR" dirty="0" smtClean="0"/>
              <a:t> </a:t>
            </a:r>
            <a:r>
              <a:rPr lang="fr-FR" dirty="0" err="1" smtClean="0"/>
              <a:t>diretti</a:t>
            </a:r>
            <a:r>
              <a:rPr lang="fr-FR" dirty="0" smtClean="0"/>
              <a:t> </a:t>
            </a:r>
            <a:r>
              <a:rPr lang="fr-FR" dirty="0" err="1" smtClean="0"/>
              <a:t>producano</a:t>
            </a:r>
            <a:r>
              <a:rPr lang="fr-FR" dirty="0" smtClean="0"/>
              <a:t> </a:t>
            </a:r>
            <a:r>
              <a:rPr lang="fr-FR" dirty="0" err="1" smtClean="0"/>
              <a:t>degli</a:t>
            </a:r>
            <a:r>
              <a:rPr lang="fr-FR" dirty="0" smtClean="0"/>
              <a:t> </a:t>
            </a:r>
            <a:r>
              <a:rPr lang="fr-FR" dirty="0" err="1" smtClean="0"/>
              <a:t>effetti</a:t>
            </a:r>
            <a:r>
              <a:rPr lang="fr-FR" dirty="0" smtClean="0"/>
              <a:t> è </a:t>
            </a:r>
            <a:r>
              <a:rPr lang="fr-FR" dirty="0" err="1" smtClean="0"/>
              <a:t>necessaria</a:t>
            </a:r>
            <a:r>
              <a:rPr lang="fr-FR" dirty="0" smtClean="0"/>
              <a:t> la </a:t>
            </a:r>
            <a:r>
              <a:rPr lang="fr-FR" b="1" dirty="0" err="1" smtClean="0"/>
              <a:t>cooperazione</a:t>
            </a:r>
            <a:r>
              <a:rPr lang="fr-FR" b="1" dirty="0" smtClean="0"/>
              <a:t> </a:t>
            </a:r>
            <a:r>
              <a:rPr lang="fr-FR" b="1" dirty="0" err="1" smtClean="0"/>
              <a:t>internazionale</a:t>
            </a:r>
            <a:endParaRPr lang="fr-FR" b="1" dirty="0" smtClean="0"/>
          </a:p>
          <a:p>
            <a:pPr algn="just"/>
            <a:r>
              <a:rPr lang="fr-FR" dirty="0" smtClean="0"/>
              <a:t>Le </a:t>
            </a:r>
            <a:r>
              <a:rPr lang="fr-FR" dirty="0" err="1" smtClean="0"/>
              <a:t>quote</a:t>
            </a:r>
            <a:r>
              <a:rPr lang="fr-FR" dirty="0" smtClean="0"/>
              <a:t> </a:t>
            </a:r>
            <a:r>
              <a:rPr lang="fr-FR" dirty="0" err="1" smtClean="0"/>
              <a:t>sulle</a:t>
            </a:r>
            <a:r>
              <a:rPr lang="fr-FR" dirty="0" smtClean="0"/>
              <a:t> </a:t>
            </a:r>
            <a:r>
              <a:rPr lang="fr-FR" dirty="0" err="1" smtClean="0"/>
              <a:t>importazioni</a:t>
            </a:r>
            <a:r>
              <a:rPr lang="fr-FR" dirty="0" smtClean="0"/>
              <a:t>, le </a:t>
            </a:r>
            <a:r>
              <a:rPr lang="fr-FR" dirty="0" err="1" smtClean="0"/>
              <a:t>politiche</a:t>
            </a:r>
            <a:r>
              <a:rPr lang="fr-FR" dirty="0" smtClean="0"/>
              <a:t> </a:t>
            </a:r>
            <a:r>
              <a:rPr lang="fr-FR" dirty="0" err="1" smtClean="0"/>
              <a:t>del</a:t>
            </a:r>
            <a:r>
              <a:rPr lang="fr-FR" dirty="0" smtClean="0"/>
              <a:t> </a:t>
            </a:r>
            <a:r>
              <a:rPr lang="fr-FR" dirty="0" err="1" smtClean="0"/>
              <a:t>tasso</a:t>
            </a:r>
            <a:r>
              <a:rPr lang="fr-FR" dirty="0" smtClean="0"/>
              <a:t> di </a:t>
            </a:r>
            <a:r>
              <a:rPr lang="fr-FR" dirty="0" err="1" smtClean="0"/>
              <a:t>cambio</a:t>
            </a:r>
            <a:r>
              <a:rPr lang="fr-FR" dirty="0" smtClean="0"/>
              <a:t> </a:t>
            </a:r>
            <a:r>
              <a:rPr lang="fr-FR" dirty="0" err="1" smtClean="0"/>
              <a:t>svalutato</a:t>
            </a:r>
            <a:r>
              <a:rPr lang="fr-FR" dirty="0" smtClean="0"/>
              <a:t> e </a:t>
            </a:r>
            <a:r>
              <a:rPr lang="fr-FR" dirty="0" err="1" smtClean="0"/>
              <a:t>del</a:t>
            </a:r>
            <a:r>
              <a:rPr lang="fr-FR" dirty="0" smtClean="0"/>
              <a:t> </a:t>
            </a:r>
            <a:r>
              <a:rPr lang="fr-FR" dirty="0" err="1" smtClean="0"/>
              <a:t>tasso</a:t>
            </a:r>
            <a:r>
              <a:rPr lang="fr-FR" dirty="0" smtClean="0"/>
              <a:t> d’</a:t>
            </a:r>
            <a:r>
              <a:rPr lang="fr-FR" dirty="0" err="1" smtClean="0"/>
              <a:t>interesse</a:t>
            </a:r>
            <a:r>
              <a:rPr lang="fr-FR" dirty="0" smtClean="0"/>
              <a:t> </a:t>
            </a:r>
            <a:r>
              <a:rPr lang="fr-FR" dirty="0" err="1" smtClean="0"/>
              <a:t>elevato</a:t>
            </a:r>
            <a:r>
              <a:rPr lang="fr-FR" dirty="0" smtClean="0"/>
              <a:t> </a:t>
            </a:r>
            <a:r>
              <a:rPr lang="fr-FR" dirty="0" err="1" smtClean="0"/>
              <a:t>devono</a:t>
            </a:r>
            <a:r>
              <a:rPr lang="fr-FR" dirty="0" smtClean="0"/>
              <a:t> </a:t>
            </a:r>
            <a:r>
              <a:rPr lang="fr-FR" dirty="0" err="1" smtClean="0"/>
              <a:t>essere</a:t>
            </a:r>
            <a:r>
              <a:rPr lang="fr-FR" dirty="0" smtClean="0"/>
              <a:t> </a:t>
            </a:r>
            <a:r>
              <a:rPr lang="fr-FR" dirty="0" err="1" smtClean="0"/>
              <a:t>accettate</a:t>
            </a:r>
            <a:r>
              <a:rPr lang="fr-FR" dirty="0" smtClean="0"/>
              <a:t> </a:t>
            </a:r>
            <a:r>
              <a:rPr lang="fr-FR" dirty="0" err="1" smtClean="0"/>
              <a:t>dai</a:t>
            </a:r>
            <a:r>
              <a:rPr lang="fr-FR" dirty="0" smtClean="0"/>
              <a:t> </a:t>
            </a:r>
            <a:r>
              <a:rPr lang="fr-FR" dirty="0" err="1" smtClean="0"/>
              <a:t>parters</a:t>
            </a:r>
            <a:r>
              <a:rPr lang="fr-FR" dirty="0" smtClean="0"/>
              <a:t>, </a:t>
            </a:r>
            <a:r>
              <a:rPr lang="fr-FR" dirty="0" err="1" smtClean="0"/>
              <a:t>altrimenti</a:t>
            </a:r>
            <a:r>
              <a:rPr lang="fr-FR" dirty="0" smtClean="0"/>
              <a:t> si </a:t>
            </a:r>
            <a:r>
              <a:rPr lang="fr-FR" dirty="0" err="1" smtClean="0"/>
              <a:t>scatena</a:t>
            </a:r>
            <a:r>
              <a:rPr lang="fr-FR" dirty="0" smtClean="0"/>
              <a:t> </a:t>
            </a:r>
            <a:r>
              <a:rPr lang="fr-FR" dirty="0" err="1" smtClean="0"/>
              <a:t>una</a:t>
            </a:r>
            <a:r>
              <a:rPr lang="fr-FR" dirty="0" smtClean="0"/>
              <a:t> </a:t>
            </a:r>
            <a:r>
              <a:rPr lang="fr-FR" dirty="0" err="1" smtClean="0"/>
              <a:t>guerra</a:t>
            </a:r>
            <a:r>
              <a:rPr lang="fr-FR" dirty="0" smtClean="0"/>
              <a:t> commerciale</a:t>
            </a:r>
          </a:p>
          <a:p>
            <a:pPr algn="just"/>
            <a:r>
              <a:rPr lang="fr-FR" dirty="0" err="1" smtClean="0"/>
              <a:t>Ruolo</a:t>
            </a:r>
            <a:r>
              <a:rPr lang="fr-FR" dirty="0" smtClean="0"/>
              <a:t> </a:t>
            </a:r>
            <a:r>
              <a:rPr lang="fr-FR" dirty="0" err="1" smtClean="0"/>
              <a:t>del</a:t>
            </a:r>
            <a:r>
              <a:rPr lang="fr-FR" dirty="0" smtClean="0"/>
              <a:t> FMI e </a:t>
            </a:r>
            <a:r>
              <a:rPr lang="fr-FR" smtClean="0"/>
              <a:t>del </a:t>
            </a:r>
            <a:r>
              <a:rPr lang="fr-FR" dirty="0" smtClean="0"/>
              <a:t>GATT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D0152-4BBF-461D-BD62-2DF9B514CD51}" type="slidenum">
              <a:rPr lang="fr-FR" smtClean="0"/>
              <a:t>82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16437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just"/>
            <a:r>
              <a:rPr lang="fr-FR" b="1" dirty="0" err="1" smtClean="0"/>
              <a:t>Diagramma</a:t>
            </a:r>
            <a:r>
              <a:rPr lang="fr-FR" b="1" dirty="0" smtClean="0"/>
              <a:t> di Swan</a:t>
            </a:r>
          </a:p>
          <a:p>
            <a:pPr algn="just"/>
            <a:r>
              <a:rPr lang="fr-FR" dirty="0" err="1" smtClean="0"/>
              <a:t>Sia</a:t>
            </a:r>
            <a:r>
              <a:rPr lang="fr-FR" dirty="0" smtClean="0"/>
              <a:t> D l’</a:t>
            </a:r>
            <a:r>
              <a:rPr lang="fr-FR" dirty="0" err="1" smtClean="0"/>
              <a:t>assorbimento</a:t>
            </a:r>
            <a:r>
              <a:rPr lang="fr-FR" dirty="0" smtClean="0"/>
              <a:t>:</a:t>
            </a:r>
          </a:p>
          <a:p>
            <a:pPr algn="just"/>
            <a:r>
              <a:rPr lang="fr-FR" dirty="0"/>
              <a:t> </a:t>
            </a:r>
            <a:r>
              <a:rPr lang="fr-FR" dirty="0" smtClean="0"/>
              <a:t>                                                      D=C+I+G</a:t>
            </a:r>
          </a:p>
          <a:p>
            <a:pPr algn="just"/>
            <a:r>
              <a:rPr lang="fr-FR" dirty="0" err="1" smtClean="0"/>
              <a:t>Abbiamo</a:t>
            </a:r>
            <a:r>
              <a:rPr lang="fr-FR" dirty="0" smtClean="0"/>
              <a:t> </a:t>
            </a:r>
            <a:r>
              <a:rPr lang="fr-FR" dirty="0" err="1" smtClean="0"/>
              <a:t>allora</a:t>
            </a:r>
            <a:r>
              <a:rPr lang="fr-FR" dirty="0" smtClean="0"/>
              <a:t> </a:t>
            </a:r>
            <a:r>
              <a:rPr lang="fr-FR" dirty="0" err="1" smtClean="0"/>
              <a:t>che</a:t>
            </a:r>
            <a:endParaRPr lang="fr-FR" dirty="0" smtClean="0"/>
          </a:p>
          <a:p>
            <a:pPr algn="just"/>
            <a:r>
              <a:rPr lang="fr-FR" dirty="0"/>
              <a:t> </a:t>
            </a:r>
            <a:r>
              <a:rPr lang="fr-FR" dirty="0" smtClean="0"/>
              <a:t>                                                      Y-D=X-M</a:t>
            </a:r>
          </a:p>
          <a:p>
            <a:pPr algn="just"/>
            <a:r>
              <a:rPr lang="fr-FR" dirty="0" smtClean="0"/>
              <a:t>Dove Y è il </a:t>
            </a:r>
            <a:r>
              <a:rPr lang="fr-FR" dirty="0" err="1" smtClean="0"/>
              <a:t>reddito</a:t>
            </a:r>
            <a:r>
              <a:rPr lang="fr-FR" dirty="0" smtClean="0"/>
              <a:t> di </a:t>
            </a:r>
            <a:r>
              <a:rPr lang="fr-FR" dirty="0" err="1" smtClean="0"/>
              <a:t>pieno</a:t>
            </a:r>
            <a:r>
              <a:rPr lang="fr-FR" dirty="0" smtClean="0"/>
              <a:t> </a:t>
            </a:r>
            <a:r>
              <a:rPr lang="fr-FR" dirty="0" err="1" smtClean="0"/>
              <a:t>impiego</a:t>
            </a:r>
            <a:r>
              <a:rPr lang="fr-FR" dirty="0" smtClean="0"/>
              <a:t>. Se il </a:t>
            </a:r>
            <a:r>
              <a:rPr lang="fr-FR" dirty="0" err="1" smtClean="0"/>
              <a:t>tasso</a:t>
            </a:r>
            <a:r>
              <a:rPr lang="fr-FR" dirty="0" smtClean="0"/>
              <a:t> di </a:t>
            </a:r>
            <a:r>
              <a:rPr lang="fr-FR" dirty="0" err="1" smtClean="0"/>
              <a:t>cambio</a:t>
            </a:r>
            <a:r>
              <a:rPr lang="fr-FR" dirty="0" smtClean="0"/>
              <a:t> R </a:t>
            </a:r>
            <a:r>
              <a:rPr lang="fr-FR" dirty="0" err="1" smtClean="0"/>
              <a:t>aumenta</a:t>
            </a:r>
            <a:r>
              <a:rPr lang="fr-FR" dirty="0" smtClean="0"/>
              <a:t> (la  </a:t>
            </a:r>
            <a:r>
              <a:rPr lang="fr-FR" dirty="0" err="1" smtClean="0"/>
              <a:t>valuta</a:t>
            </a:r>
            <a:r>
              <a:rPr lang="fr-FR" dirty="0" smtClean="0"/>
              <a:t> </a:t>
            </a:r>
            <a:r>
              <a:rPr lang="fr-FR" dirty="0" err="1" smtClean="0"/>
              <a:t>nazionale</a:t>
            </a:r>
            <a:r>
              <a:rPr lang="fr-FR" dirty="0" smtClean="0"/>
              <a:t> si </a:t>
            </a:r>
            <a:r>
              <a:rPr lang="fr-FR" dirty="0" err="1" smtClean="0"/>
              <a:t>svaluta</a:t>
            </a:r>
            <a:r>
              <a:rPr lang="fr-FR" dirty="0" smtClean="0"/>
              <a:t>) </a:t>
            </a:r>
            <a:r>
              <a:rPr lang="fr-FR" dirty="0" err="1" smtClean="0"/>
              <a:t>allora</a:t>
            </a:r>
            <a:r>
              <a:rPr lang="fr-FR" dirty="0" smtClean="0"/>
              <a:t> X-M&gt;0 (se </a:t>
            </a:r>
            <a:r>
              <a:rPr lang="fr-FR" dirty="0" err="1" smtClean="0"/>
              <a:t>vale</a:t>
            </a:r>
            <a:r>
              <a:rPr lang="fr-FR" dirty="0" smtClean="0"/>
              <a:t> la </a:t>
            </a:r>
            <a:r>
              <a:rPr lang="fr-FR" dirty="0" err="1" smtClean="0"/>
              <a:t>condizione</a:t>
            </a:r>
            <a:r>
              <a:rPr lang="fr-FR" dirty="0" smtClean="0"/>
              <a:t> di Marshall-</a:t>
            </a:r>
            <a:r>
              <a:rPr lang="fr-FR" dirty="0" err="1" smtClean="0"/>
              <a:t>Lerner</a:t>
            </a:r>
            <a:r>
              <a:rPr lang="fr-FR" dirty="0" smtClean="0"/>
              <a:t>). </a:t>
            </a:r>
            <a:r>
              <a:rPr lang="fr-FR" dirty="0" err="1" smtClean="0"/>
              <a:t>Allora</a:t>
            </a:r>
            <a:r>
              <a:rPr lang="fr-FR" dirty="0" smtClean="0"/>
              <a:t>, per far </a:t>
            </a:r>
            <a:r>
              <a:rPr lang="fr-FR" dirty="0" err="1" smtClean="0"/>
              <a:t>diminuire</a:t>
            </a:r>
            <a:r>
              <a:rPr lang="fr-FR" dirty="0" smtClean="0"/>
              <a:t> X-M, D </a:t>
            </a:r>
            <a:r>
              <a:rPr lang="fr-FR" dirty="0" err="1" smtClean="0"/>
              <a:t>deve</a:t>
            </a:r>
            <a:r>
              <a:rPr lang="fr-FR" dirty="0" smtClean="0"/>
              <a:t> </a:t>
            </a:r>
            <a:r>
              <a:rPr lang="fr-FR" dirty="0" err="1" smtClean="0"/>
              <a:t>aumentare</a:t>
            </a:r>
            <a:endParaRPr lang="fr-FR" dirty="0" smtClean="0"/>
          </a:p>
          <a:p>
            <a:pPr algn="just"/>
            <a:r>
              <a:rPr lang="fr-FR" dirty="0" err="1" smtClean="0"/>
              <a:t>Quindi</a:t>
            </a:r>
            <a:r>
              <a:rPr lang="fr-FR" dirty="0" smtClean="0"/>
              <a:t> la </a:t>
            </a:r>
            <a:r>
              <a:rPr lang="fr-FR" dirty="0" err="1" smtClean="0"/>
              <a:t>curva</a:t>
            </a:r>
            <a:r>
              <a:rPr lang="fr-FR" dirty="0" smtClean="0"/>
              <a:t> EE è il </a:t>
            </a:r>
            <a:r>
              <a:rPr lang="fr-FR" dirty="0" err="1" smtClean="0"/>
              <a:t>luogo</a:t>
            </a:r>
            <a:r>
              <a:rPr lang="fr-FR" dirty="0" smtClean="0"/>
              <a:t> delle </a:t>
            </a:r>
            <a:r>
              <a:rPr lang="fr-FR" dirty="0" err="1" smtClean="0"/>
              <a:t>combinazioni</a:t>
            </a:r>
            <a:r>
              <a:rPr lang="fr-FR" dirty="0" smtClean="0"/>
              <a:t> (R, D) </a:t>
            </a:r>
            <a:r>
              <a:rPr lang="fr-FR" dirty="0" err="1" smtClean="0"/>
              <a:t>tali</a:t>
            </a:r>
            <a:r>
              <a:rPr lang="fr-FR" dirty="0" smtClean="0"/>
              <a:t> </a:t>
            </a:r>
            <a:r>
              <a:rPr lang="fr-FR" dirty="0" err="1" smtClean="0"/>
              <a:t>che</a:t>
            </a:r>
            <a:r>
              <a:rPr lang="fr-FR" dirty="0" smtClean="0"/>
              <a:t> l’</a:t>
            </a:r>
            <a:r>
              <a:rPr lang="fr-FR" dirty="0" err="1" smtClean="0"/>
              <a:t>equilibrio</a:t>
            </a:r>
            <a:r>
              <a:rPr lang="fr-FR" dirty="0" smtClean="0"/>
              <a:t> </a:t>
            </a:r>
            <a:r>
              <a:rPr lang="fr-FR" dirty="0" err="1" smtClean="0"/>
              <a:t>esterno</a:t>
            </a:r>
            <a:r>
              <a:rPr lang="fr-FR" dirty="0" smtClean="0"/>
              <a:t> è </a:t>
            </a:r>
            <a:r>
              <a:rPr lang="fr-FR" dirty="0" err="1" smtClean="0"/>
              <a:t>preservato</a:t>
            </a:r>
            <a:r>
              <a:rPr lang="fr-FR" dirty="0" smtClean="0"/>
              <a:t>.  EE è </a:t>
            </a:r>
            <a:r>
              <a:rPr lang="fr-FR" dirty="0" err="1" smtClean="0"/>
              <a:t>inclinata</a:t>
            </a:r>
            <a:r>
              <a:rPr lang="fr-FR" dirty="0" smtClean="0"/>
              <a:t> </a:t>
            </a:r>
            <a:r>
              <a:rPr lang="fr-FR" dirty="0" err="1" smtClean="0"/>
              <a:t>positivamente</a:t>
            </a:r>
            <a:endParaRPr lang="fr-FR" dirty="0" smtClean="0"/>
          </a:p>
          <a:p>
            <a:pPr algn="just"/>
            <a:r>
              <a:rPr lang="fr-FR" dirty="0" smtClean="0"/>
              <a:t>La </a:t>
            </a:r>
            <a:r>
              <a:rPr lang="fr-FR" dirty="0" err="1" smtClean="0"/>
              <a:t>curva</a:t>
            </a:r>
            <a:r>
              <a:rPr lang="fr-FR" dirty="0" smtClean="0"/>
              <a:t> YY </a:t>
            </a:r>
            <a:r>
              <a:rPr lang="fr-FR" dirty="0" err="1" smtClean="0"/>
              <a:t>che</a:t>
            </a:r>
            <a:r>
              <a:rPr lang="fr-FR" dirty="0" smtClean="0"/>
              <a:t> </a:t>
            </a:r>
            <a:r>
              <a:rPr lang="fr-FR" dirty="0" err="1" smtClean="0"/>
              <a:t>rappresenta</a:t>
            </a:r>
            <a:r>
              <a:rPr lang="fr-FR" dirty="0" smtClean="0"/>
              <a:t> le </a:t>
            </a:r>
            <a:r>
              <a:rPr lang="fr-FR" dirty="0" err="1" smtClean="0"/>
              <a:t>combinazioni</a:t>
            </a:r>
            <a:r>
              <a:rPr lang="fr-FR" dirty="0" smtClean="0"/>
              <a:t> (R, D) </a:t>
            </a:r>
            <a:r>
              <a:rPr lang="fr-FR" dirty="0" err="1" smtClean="0"/>
              <a:t>tali</a:t>
            </a:r>
            <a:r>
              <a:rPr lang="fr-FR" dirty="0" smtClean="0"/>
              <a:t> </a:t>
            </a:r>
            <a:r>
              <a:rPr lang="fr-FR" dirty="0" err="1" smtClean="0"/>
              <a:t>che</a:t>
            </a:r>
            <a:r>
              <a:rPr lang="fr-FR" dirty="0" smtClean="0"/>
              <a:t> vi </a:t>
            </a:r>
            <a:r>
              <a:rPr lang="fr-FR" dirty="0" err="1" smtClean="0"/>
              <a:t>sia</a:t>
            </a:r>
            <a:r>
              <a:rPr lang="fr-FR" dirty="0" smtClean="0"/>
              <a:t> l’</a:t>
            </a:r>
            <a:r>
              <a:rPr lang="fr-FR" dirty="0" err="1" smtClean="0"/>
              <a:t>equilibrio</a:t>
            </a:r>
            <a:r>
              <a:rPr lang="fr-FR" dirty="0" smtClean="0"/>
              <a:t> </a:t>
            </a:r>
            <a:r>
              <a:rPr lang="fr-FR" dirty="0" err="1" smtClean="0"/>
              <a:t>interno</a:t>
            </a:r>
            <a:r>
              <a:rPr lang="fr-FR" dirty="0" smtClean="0"/>
              <a:t> è </a:t>
            </a:r>
            <a:r>
              <a:rPr lang="fr-FR" dirty="0" err="1" smtClean="0"/>
              <a:t>inclinata</a:t>
            </a:r>
            <a:r>
              <a:rPr lang="fr-FR" dirty="0" smtClean="0"/>
              <a:t> </a:t>
            </a:r>
            <a:r>
              <a:rPr lang="fr-FR" dirty="0" err="1" smtClean="0"/>
              <a:t>negativamente</a:t>
            </a:r>
            <a:r>
              <a:rPr lang="fr-FR" dirty="0" smtClean="0"/>
              <a:t>. Se R </a:t>
            </a:r>
            <a:r>
              <a:rPr lang="fr-FR" dirty="0" err="1" smtClean="0"/>
              <a:t>aumenta</a:t>
            </a:r>
            <a:r>
              <a:rPr lang="fr-FR" dirty="0" smtClean="0"/>
              <a:t>, </a:t>
            </a:r>
            <a:r>
              <a:rPr lang="fr-FR" dirty="0" err="1" smtClean="0"/>
              <a:t>allora</a:t>
            </a:r>
            <a:r>
              <a:rPr lang="fr-FR" dirty="0" smtClean="0"/>
              <a:t> il </a:t>
            </a:r>
            <a:r>
              <a:rPr lang="fr-FR" dirty="0" err="1" smtClean="0"/>
              <a:t>reddito</a:t>
            </a:r>
            <a:r>
              <a:rPr lang="fr-FR" dirty="0" smtClean="0"/>
              <a:t> </a:t>
            </a:r>
            <a:r>
              <a:rPr lang="fr-FR" dirty="0" err="1" smtClean="0"/>
              <a:t>aumenta</a:t>
            </a:r>
            <a:r>
              <a:rPr lang="fr-FR" dirty="0" smtClean="0"/>
              <a:t> e </a:t>
            </a:r>
            <a:r>
              <a:rPr lang="fr-FR" dirty="0" err="1" smtClean="0"/>
              <a:t>quindi</a:t>
            </a:r>
            <a:r>
              <a:rPr lang="fr-FR" dirty="0" smtClean="0"/>
              <a:t> D </a:t>
            </a:r>
            <a:r>
              <a:rPr lang="fr-FR" dirty="0" err="1" smtClean="0"/>
              <a:t>deve</a:t>
            </a:r>
            <a:r>
              <a:rPr lang="fr-FR" dirty="0" smtClean="0"/>
              <a:t> </a:t>
            </a:r>
            <a:r>
              <a:rPr lang="fr-FR" dirty="0" err="1" smtClean="0"/>
              <a:t>diminuire</a:t>
            </a:r>
            <a:r>
              <a:rPr lang="fr-FR" dirty="0" smtClean="0"/>
              <a:t> per </a:t>
            </a:r>
            <a:r>
              <a:rPr lang="fr-FR" dirty="0" err="1" smtClean="0"/>
              <a:t>compensare</a:t>
            </a:r>
            <a:r>
              <a:rPr lang="fr-FR" dirty="0" smtClean="0"/>
              <a:t> l’</a:t>
            </a:r>
            <a:r>
              <a:rPr lang="fr-FR" dirty="0" err="1" smtClean="0"/>
              <a:t>incremento</a:t>
            </a:r>
            <a:r>
              <a:rPr lang="fr-FR" dirty="0" smtClean="0"/>
              <a:t> </a:t>
            </a:r>
            <a:r>
              <a:rPr lang="fr-FR" dirty="0" err="1" smtClean="0"/>
              <a:t>del</a:t>
            </a:r>
            <a:r>
              <a:rPr lang="fr-FR" dirty="0" smtClean="0"/>
              <a:t> </a:t>
            </a:r>
            <a:r>
              <a:rPr lang="fr-FR" dirty="0" err="1" smtClean="0"/>
              <a:t>reddito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D0152-4BBF-461D-BD62-2DF9B514CD51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405684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1130</TotalTime>
  <Words>5906</Words>
  <Application>Microsoft Office PowerPoint</Application>
  <PresentationFormat>Affichage à l'écran (4:3)</PresentationFormat>
  <Paragraphs>686</Paragraphs>
  <Slides>82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82</vt:i4>
      </vt:variant>
    </vt:vector>
  </HeadingPairs>
  <TitlesOfParts>
    <vt:vector size="83" baseType="lpstr">
      <vt:lpstr>Thème Office</vt:lpstr>
      <vt:lpstr>CAPITOLO 6 MACROECONOMIA IN ECONOMIA APERTA: LE POLITICHE DI AGGIUSTAMENTO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Francesco Magris</dc:creator>
  <cp:lastModifiedBy>Francesco Magris</cp:lastModifiedBy>
  <cp:revision>119</cp:revision>
  <dcterms:created xsi:type="dcterms:W3CDTF">2019-10-25T16:12:08Z</dcterms:created>
  <dcterms:modified xsi:type="dcterms:W3CDTF">2019-11-09T16:53:57Z</dcterms:modified>
</cp:coreProperties>
</file>