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7" r:id="rId111"/>
    <p:sldId id="366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6" r:id="rId148"/>
    <p:sldId id="407" r:id="rId149"/>
    <p:sldId id="408" r:id="rId150"/>
    <p:sldId id="404" r:id="rId151"/>
    <p:sldId id="405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F1AD-967B-4D3A-8FFA-B4269B1002C8}" type="datetimeFigureOut">
              <a:rPr lang="fr-FR" smtClean="0"/>
              <a:t>11/11/2019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1A1B0-A971-4D01-8AD3-8604B880E29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45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7FFA-CEA7-4C1C-B98D-4FEF8FA0AF8E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6D5-E378-44BC-A348-DC8E59F48305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C93-981E-4BE8-8EE7-E936C037F0B0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0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10E8-44E9-4263-AACB-3D0C2E614698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91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A80F-8452-4C29-A9A8-D88063E69378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0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6FF-E48E-4053-A18B-79D4289C2EB1}" type="datetime1">
              <a:rPr lang="fr-FR" smtClean="0"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5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D83C-42BF-4DC0-9C3D-31A22DD15A82}" type="datetime1">
              <a:rPr lang="fr-FR" smtClean="0"/>
              <a:t>11/11/2019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4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E643-BA0D-486F-8C11-04DC2B67A856}" type="datetime1">
              <a:rPr lang="fr-FR" smtClean="0"/>
              <a:t>11/11/2019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2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3DE3-3244-45D5-AF19-A5A52F5EE9A2}" type="datetime1">
              <a:rPr lang="fr-FR" smtClean="0"/>
              <a:t>11/11/2019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73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769-9814-4D78-B9D0-55B71B39233E}" type="datetime1">
              <a:rPr lang="fr-FR" smtClean="0"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45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B77C-0BC6-4F18-912E-AC7DE8327AE2}" type="datetime1">
              <a:rPr lang="fr-FR" smtClean="0"/>
              <a:t>11/11/2019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263B-30BE-4C64-A62D-CE93E96C7379}" type="datetime1">
              <a:rPr lang="fr-FR" smtClean="0"/>
              <a:t>11/11/2019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9284-45DC-4D6B-88B6-B72975B9D19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0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5.png"/><Relationship Id="rId4" Type="http://schemas.openxmlformats.org/officeDocument/2006/relationships/image" Target="../media/image140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5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8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55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69.png"/><Relationship Id="rId4" Type="http://schemas.openxmlformats.org/officeDocument/2006/relationships/image" Target="../media/image175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103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990656" cy="4248472"/>
          </a:xfrm>
        </p:spPr>
        <p:txBody>
          <a:bodyPr>
            <a:normAutofit/>
          </a:bodyPr>
          <a:lstStyle/>
          <a:p>
            <a:r>
              <a:rPr lang="fr-FR" dirty="0" smtClean="0"/>
              <a:t>CAPITOLO 7</a:t>
            </a:r>
            <a:br>
              <a:rPr lang="fr-FR" dirty="0" smtClean="0"/>
            </a:br>
            <a:r>
              <a:rPr lang="fr-FR" dirty="0" smtClean="0"/>
              <a:t>PREZZI E PRODUZIONE IN ECONOMIA APERTA: DOMANDA AGGREGATA E OFFERTA AGGREGATA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10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20272" y="5013176"/>
            <a:ext cx="5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542897" y="3068960"/>
            <a:ext cx="0" cy="83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4427984" y="4437112"/>
            <a:ext cx="1303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3131840" y="4437112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835696" y="44371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353182" y="4437112"/>
            <a:ext cx="241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826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, l’</a:t>
            </a:r>
            <a:r>
              <a:rPr lang="fr-FR" dirty="0" err="1" smtClean="0"/>
              <a:t>aumento</a:t>
            </a:r>
            <a:r>
              <a:rPr lang="fr-FR" dirty="0" smtClean="0"/>
              <a:t> di G e di R </a:t>
            </a:r>
            <a:r>
              <a:rPr lang="fr-FR" dirty="0" err="1" smtClean="0"/>
              <a:t>spostano</a:t>
            </a:r>
            <a:r>
              <a:rPr lang="fr-FR" dirty="0" smtClean="0"/>
              <a:t> verso </a:t>
            </a:r>
            <a:r>
              <a:rPr lang="fr-FR" dirty="0" err="1" smtClean="0"/>
              <a:t>destra</a:t>
            </a:r>
            <a:r>
              <a:rPr lang="fr-FR" dirty="0" smtClean="0"/>
              <a:t> e in alto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endParaRPr lang="fr-FR" dirty="0"/>
          </a:p>
          <a:p>
            <a:pPr algn="just"/>
            <a:r>
              <a:rPr lang="fr-FR" dirty="0" err="1" smtClean="0"/>
              <a:t>Partendo</a:t>
            </a:r>
            <a:r>
              <a:rPr lang="fr-FR" dirty="0" smtClean="0"/>
              <a:t>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, è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fissare</a:t>
            </a:r>
            <a:r>
              <a:rPr lang="fr-FR" dirty="0" smtClean="0"/>
              <a:t> G o R in maniera tale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nuova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aggreagata</a:t>
            </a:r>
            <a:r>
              <a:rPr lang="fr-FR" dirty="0" smtClean="0"/>
              <a:t>  </a:t>
            </a:r>
            <a:r>
              <a:rPr lang="fr-FR" dirty="0" err="1" smtClean="0"/>
              <a:t>intesechi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d’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 proprio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non </a:t>
            </a:r>
            <a:r>
              <a:rPr lang="fr-FR" dirty="0" err="1" smtClean="0"/>
              <a:t>subirà</a:t>
            </a:r>
            <a:r>
              <a:rPr lang="fr-FR" dirty="0" smtClean="0"/>
              <a:t> </a:t>
            </a:r>
            <a:r>
              <a:rPr lang="fr-FR" dirty="0" err="1" smtClean="0"/>
              <a:t>variazioni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aumenterà</a:t>
            </a:r>
            <a:r>
              <a:rPr lang="fr-FR" dirty="0" smtClean="0"/>
              <a:t>, </a:t>
            </a:r>
            <a:r>
              <a:rPr lang="fr-FR" dirty="0" err="1" smtClean="0"/>
              <a:t>facendo</a:t>
            </a:r>
            <a:r>
              <a:rPr lang="fr-FR" dirty="0" smtClean="0"/>
              <a:t> </a:t>
            </a:r>
            <a:r>
              <a:rPr lang="fr-FR" dirty="0" err="1" smtClean="0"/>
              <a:t>diminuire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246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101</a:t>
            </a:fld>
            <a:endParaRPr lang="fr-FR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101</a:t>
            </a:fld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553200" y="4653136"/>
            <a:ext cx="6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H="1" flipV="1">
            <a:off x="4680012" y="1628800"/>
            <a:ext cx="3420380" cy="250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965220" y="3863181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6390202" y="27445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6555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Notiamo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C </a:t>
            </a:r>
            <a:r>
              <a:rPr lang="fr-FR" dirty="0" err="1" smtClean="0"/>
              <a:t>rispetto</a:t>
            </a:r>
            <a:r>
              <a:rPr lang="fr-FR" dirty="0" smtClean="0"/>
              <a:t> al </a:t>
            </a:r>
            <a:r>
              <a:rPr lang="fr-FR" dirty="0" err="1" smtClean="0"/>
              <a:t>punto</a:t>
            </a:r>
            <a:r>
              <a:rPr lang="fr-FR" dirty="0" smtClean="0"/>
              <a:t> A, 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di G o di R,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espansivi</a:t>
            </a:r>
            <a:r>
              <a:rPr lang="fr-FR" dirty="0" smtClean="0"/>
              <a:t>, si è </a:t>
            </a:r>
            <a:r>
              <a:rPr lang="fr-FR" dirty="0" err="1" smtClean="0"/>
              <a:t>accompagnato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ha un 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depressivo</a:t>
            </a:r>
            <a:endParaRPr lang="fr-FR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Y,i</a:t>
            </a:r>
            <a:r>
              <a:rPr lang="fr-FR" dirty="0" smtClean="0"/>
              <a:t>) </a:t>
            </a:r>
            <a:r>
              <a:rPr lang="fr-FR" dirty="0" err="1" smtClean="0"/>
              <a:t>allora</a:t>
            </a:r>
            <a:r>
              <a:rPr lang="fr-FR" dirty="0" smtClean="0"/>
              <a:t> si assiste ad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più moderato delle </a:t>
            </a:r>
            <a:r>
              <a:rPr lang="fr-FR" dirty="0" err="1" smtClean="0"/>
              <a:t>curve</a:t>
            </a:r>
            <a:r>
              <a:rPr lang="fr-FR" dirty="0" smtClean="0"/>
              <a:t> IS, LM  e BP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4656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Politiche</a:t>
            </a:r>
            <a:r>
              <a:rPr lang="fr-FR" b="1" dirty="0" smtClean="0"/>
              <a:t> di </a:t>
            </a:r>
            <a:r>
              <a:rPr lang="fr-FR" b="1" dirty="0" err="1" smtClean="0"/>
              <a:t>crescita</a:t>
            </a:r>
            <a:r>
              <a:rPr lang="fr-FR" b="1" dirty="0" smtClean="0"/>
              <a:t> e </a:t>
            </a:r>
            <a:r>
              <a:rPr lang="fr-FR" b="1" dirty="0" err="1" smtClean="0"/>
              <a:t>shock</a:t>
            </a:r>
            <a:r>
              <a:rPr lang="fr-FR" b="1" dirty="0" smtClean="0"/>
              <a:t> </a:t>
            </a:r>
            <a:r>
              <a:rPr lang="fr-FR" b="1" dirty="0" err="1" smtClean="0"/>
              <a:t>dell’offerta</a:t>
            </a:r>
            <a:endParaRPr lang="fr-FR" b="1" dirty="0" smtClean="0"/>
          </a:p>
          <a:p>
            <a:pPr algn="just"/>
            <a:r>
              <a:rPr lang="fr-FR" dirty="0" err="1" smtClean="0"/>
              <a:t>Molte</a:t>
            </a:r>
            <a:r>
              <a:rPr lang="fr-FR" dirty="0" smtClean="0"/>
              <a:t> volte,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/>
              <a:t> </a:t>
            </a:r>
            <a:r>
              <a:rPr lang="fr-FR" dirty="0" err="1" smtClean="0"/>
              <a:t>positivi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colpiscono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colpiscono</a:t>
            </a:r>
            <a:r>
              <a:rPr lang="fr-FR" dirty="0" smtClean="0"/>
              <a:t> pure l’</a:t>
            </a:r>
            <a:r>
              <a:rPr lang="fr-FR" dirty="0" err="1" smtClean="0"/>
              <a:t>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e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endParaRPr lang="fr-FR" dirty="0" smtClean="0"/>
          </a:p>
          <a:p>
            <a:pPr algn="just"/>
            <a:r>
              <a:rPr lang="fr-FR" dirty="0" smtClean="0"/>
              <a:t>Ad </a:t>
            </a:r>
            <a:r>
              <a:rPr lang="fr-FR" dirty="0" err="1" smtClean="0"/>
              <a:t>esempio</a:t>
            </a:r>
            <a:r>
              <a:rPr lang="fr-FR" dirty="0" smtClean="0"/>
              <a:t>,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 non solo </a:t>
            </a:r>
            <a:r>
              <a:rPr lang="fr-FR" dirty="0" err="1" smtClean="0"/>
              <a:t>accresce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, ma pure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consistere</a:t>
            </a:r>
            <a:r>
              <a:rPr lang="fr-FR" dirty="0" smtClean="0"/>
              <a:t> </a:t>
            </a:r>
            <a:r>
              <a:rPr lang="fr-FR" dirty="0" err="1" smtClean="0"/>
              <a:t>nell’aumento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per le </a:t>
            </a:r>
            <a:r>
              <a:rPr lang="fr-FR" dirty="0" err="1" smtClean="0"/>
              <a:t>infrastrutture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r>
              <a:rPr lang="fr-FR" dirty="0" smtClean="0"/>
              <a:t> la </a:t>
            </a:r>
            <a:r>
              <a:rPr lang="fr-FR" dirty="0" err="1" smtClean="0"/>
              <a:t>produttività</a:t>
            </a:r>
            <a:r>
              <a:rPr lang="fr-FR" dirty="0" smtClean="0"/>
              <a:t> di tutti i </a:t>
            </a:r>
            <a:r>
              <a:rPr lang="fr-FR" dirty="0" err="1" smtClean="0"/>
              <a:t>fattori</a:t>
            </a:r>
            <a:r>
              <a:rPr lang="fr-FR" dirty="0" smtClean="0"/>
              <a:t> </a:t>
            </a:r>
            <a:r>
              <a:rPr lang="fr-FR" dirty="0" err="1" smtClean="0"/>
              <a:t>produttivi</a:t>
            </a:r>
            <a:r>
              <a:rPr lang="fr-FR" dirty="0" smtClean="0"/>
              <a:t>, </a:t>
            </a:r>
            <a:r>
              <a:rPr lang="fr-FR" dirty="0" err="1" smtClean="0"/>
              <a:t>incluso</a:t>
            </a:r>
            <a:r>
              <a:rPr lang="fr-FR" dirty="0" smtClean="0"/>
              <a:t> il </a:t>
            </a:r>
            <a:r>
              <a:rPr lang="fr-FR" dirty="0" err="1" smtClean="0"/>
              <a:t>lavoro</a:t>
            </a:r>
            <a:endParaRPr lang="fr-FR" dirty="0" smtClean="0"/>
          </a:p>
          <a:p>
            <a:pPr algn="just"/>
            <a:r>
              <a:rPr lang="fr-FR" dirty="0" err="1" smtClean="0"/>
              <a:t>Analogamente</a:t>
            </a:r>
            <a:r>
              <a:rPr lang="fr-FR" dirty="0" smtClean="0"/>
              <a:t>,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svalutazione</a:t>
            </a:r>
            <a:r>
              <a:rPr lang="fr-FR" dirty="0" smtClean="0"/>
              <a:t>, </a:t>
            </a:r>
            <a:r>
              <a:rPr lang="fr-FR" dirty="0" err="1" smtClean="0"/>
              <a:t>poiché</a:t>
            </a:r>
            <a:r>
              <a:rPr lang="fr-FR" dirty="0" smtClean="0"/>
              <a:t>  comporta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domestico</a:t>
            </a:r>
            <a:r>
              <a:rPr lang="fr-FR" dirty="0" smtClean="0"/>
              <a:t>, </a:t>
            </a:r>
            <a:r>
              <a:rPr lang="fr-FR" dirty="0" err="1" smtClean="0"/>
              <a:t>stimola</a:t>
            </a:r>
            <a:r>
              <a:rPr lang="fr-FR" dirty="0" smtClean="0"/>
              <a:t> l’</a:t>
            </a:r>
            <a:r>
              <a:rPr lang="fr-FR" dirty="0" err="1" smtClean="0"/>
              <a:t>investimento</a:t>
            </a:r>
            <a:r>
              <a:rPr lang="fr-FR" dirty="0" smtClean="0"/>
              <a:t> il </a:t>
            </a:r>
            <a:r>
              <a:rPr lang="fr-FR" dirty="0" err="1" smtClean="0"/>
              <a:t>quale</a:t>
            </a:r>
            <a:r>
              <a:rPr lang="fr-FR" dirty="0" smtClean="0"/>
              <a:t> comporta un </a:t>
            </a:r>
            <a:r>
              <a:rPr lang="fr-FR" dirty="0" err="1" smtClean="0"/>
              <a:t>aumento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/>
              <a:t> </a:t>
            </a:r>
            <a:r>
              <a:rPr lang="fr-FR" dirty="0" err="1" smtClean="0"/>
              <a:t>produttivi</a:t>
            </a:r>
            <a:r>
              <a:rPr lang="fr-FR" dirty="0" smtClean="0"/>
              <a:t> </a:t>
            </a:r>
            <a:r>
              <a:rPr lang="fr-FR" dirty="0" err="1" smtClean="0"/>
              <a:t>capitali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761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Nell’esempio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consideriamo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G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alto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AD ma pure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 e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r>
                  <a:rPr lang="fr-FR" dirty="0" smtClean="0"/>
                  <a:t> in, </a:t>
                </a:r>
                <a:r>
                  <a:rPr lang="fr-FR" dirty="0" err="1" smtClean="0"/>
                  <a:t>respettivamente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Consideriamo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iniziale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E</a:t>
                </a:r>
              </a:p>
              <a:p>
                <a:pPr algn="just"/>
                <a:r>
                  <a:rPr lang="fr-FR" dirty="0" smtClean="0"/>
                  <a:t>Se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fiscale </a:t>
                </a:r>
                <a:r>
                  <a:rPr lang="fr-FR" dirty="0" err="1" smtClean="0"/>
                  <a:t>espansiva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spostasse</a:t>
                </a:r>
                <a:r>
                  <a:rPr lang="fr-FR" dirty="0" smtClean="0"/>
                  <a:t> solo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in AD’ 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coinciderebbe</a:t>
                </a:r>
                <a:r>
                  <a:rPr lang="fr-FR" dirty="0" smtClean="0"/>
                  <a:t> col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C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 è </a:t>
                </a:r>
                <a:r>
                  <a:rPr lang="fr-FR" dirty="0" err="1" smtClean="0"/>
                  <a:t>aumentato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stessa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proporzione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3052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Ma se pure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e di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si </a:t>
            </a:r>
            <a:r>
              <a:rPr lang="fr-FR" dirty="0" err="1" smtClean="0"/>
              <a:t>spostano</a:t>
            </a:r>
            <a:r>
              <a:rPr lang="fr-FR" dirty="0" smtClean="0"/>
              <a:t> a </a:t>
            </a:r>
            <a:r>
              <a:rPr lang="fr-FR" dirty="0" err="1" smtClean="0"/>
              <a:t>destra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G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caratterizzato</a:t>
            </a:r>
            <a:r>
              <a:rPr lang="fr-FR" dirty="0" smtClean="0"/>
              <a:t> da un 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contenuto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e da </a:t>
            </a:r>
            <a:r>
              <a:rPr lang="fr-FR" dirty="0" err="1" smtClean="0"/>
              <a:t>un’altrettanto</a:t>
            </a:r>
            <a:r>
              <a:rPr lang="fr-FR" dirty="0" smtClean="0"/>
              <a:t> </a:t>
            </a:r>
            <a:r>
              <a:rPr lang="fr-FR" dirty="0" err="1" smtClean="0"/>
              <a:t>contenuta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altre</a:t>
            </a:r>
            <a:r>
              <a:rPr lang="fr-FR" dirty="0" smtClean="0"/>
              <a:t> parole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diminuirà</a:t>
            </a:r>
            <a:r>
              <a:rPr lang="fr-FR" dirty="0" smtClean="0"/>
              <a:t> </a:t>
            </a:r>
            <a:r>
              <a:rPr lang="fr-FR" dirty="0" err="1" smtClean="0"/>
              <a:t>leggermente</a:t>
            </a:r>
            <a:r>
              <a:rPr lang="fr-FR" dirty="0" smtClean="0"/>
              <a:t> per </a:t>
            </a: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compatibile</a:t>
            </a:r>
            <a:r>
              <a:rPr lang="fr-FR" dirty="0" smtClean="0"/>
              <a:t> con un </a:t>
            </a:r>
            <a:r>
              <a:rPr lang="fr-FR" dirty="0" err="1" smtClean="0"/>
              <a:t>livello</a:t>
            </a:r>
            <a:r>
              <a:rPr lang="fr-FR" dirty="0" smtClean="0"/>
              <a:t> d’</a:t>
            </a:r>
            <a:r>
              <a:rPr lang="fr-FR" dirty="0" err="1" smtClean="0"/>
              <a:t>impiego</a:t>
            </a:r>
            <a:r>
              <a:rPr lang="fr-FR" dirty="0" smtClean="0"/>
              <a:t> molto più </a:t>
            </a:r>
            <a:r>
              <a:rPr lang="fr-FR" dirty="0" err="1" smtClean="0"/>
              <a:t>elevato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crescita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produttività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 ha </a:t>
            </a:r>
            <a:r>
              <a:rPr lang="fr-FR" dirty="0" err="1" smtClean="0"/>
              <a:t>comportato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</a:t>
            </a:r>
            <a:r>
              <a:rPr lang="fr-FR" dirty="0" err="1" smtClean="0"/>
              <a:t>compatibile</a:t>
            </a:r>
            <a:r>
              <a:rPr lang="fr-FR" dirty="0" smtClean="0"/>
              <a:t> con un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non </a:t>
            </a:r>
            <a:r>
              <a:rPr lang="fr-FR" dirty="0" err="1" smtClean="0"/>
              <a:t>troppo</a:t>
            </a:r>
            <a:r>
              <a:rPr lang="fr-FR" dirty="0" smtClean="0"/>
              <a:t> più </a:t>
            </a:r>
            <a:r>
              <a:rPr lang="fr-FR" dirty="0" err="1" smtClean="0"/>
              <a:t>elevato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333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106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106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380312" y="1998132"/>
                <a:ext cx="540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54072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10526" y="2988730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10969848" flipV="1">
            <a:off x="5491324" y="5183185"/>
            <a:ext cx="17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427984" y="3428999"/>
            <a:ext cx="53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220072" y="1998132"/>
                <a:ext cx="486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98132"/>
                <a:ext cx="4867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>
            <a:stCxn id="31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553200" y="4581128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3203848" y="373822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998411" y="2306461"/>
            <a:ext cx="60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54" name="Connecteur droit 53"/>
          <p:cNvCxnSpPr/>
          <p:nvPr/>
        </p:nvCxnSpPr>
        <p:spPr>
          <a:xfrm flipH="1" flipV="1">
            <a:off x="2611279" y="2207245"/>
            <a:ext cx="3952491" cy="256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3934762" y="2988730"/>
            <a:ext cx="36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2276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 smtClean="0"/>
              <a:t>Risulta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r>
              <a:rPr lang="fr-FR" dirty="0" smtClean="0"/>
              <a:t> la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per mezzo di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spostino</a:t>
            </a:r>
            <a:r>
              <a:rPr lang="fr-FR" dirty="0" smtClean="0"/>
              <a:t> a </a:t>
            </a:r>
            <a:r>
              <a:rPr lang="fr-FR" dirty="0" err="1" smtClean="0"/>
              <a:t>destra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austerità</a:t>
            </a:r>
            <a:r>
              <a:rPr lang="fr-FR" dirty="0" smtClean="0"/>
              <a:t>, </a:t>
            </a:r>
            <a:r>
              <a:rPr lang="fr-FR" dirty="0" err="1" smtClean="0"/>
              <a:t>oggi</a:t>
            </a:r>
            <a:r>
              <a:rPr lang="fr-FR" dirty="0" smtClean="0"/>
              <a:t> è </a:t>
            </a:r>
            <a:r>
              <a:rPr lang="fr-FR" dirty="0" err="1" smtClean="0"/>
              <a:t>sempre</a:t>
            </a:r>
            <a:r>
              <a:rPr lang="fr-FR" dirty="0" smtClean="0"/>
              <a:t> più difficile </a:t>
            </a:r>
            <a:r>
              <a:rPr lang="fr-FR" dirty="0" err="1" smtClean="0"/>
              <a:t>farlo</a:t>
            </a:r>
            <a:r>
              <a:rPr lang="fr-FR" dirty="0" smtClean="0"/>
              <a:t> per mezzo di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fiscali</a:t>
            </a:r>
            <a:r>
              <a:rPr lang="fr-FR" dirty="0" smtClean="0"/>
              <a:t> </a:t>
            </a:r>
            <a:r>
              <a:rPr lang="fr-FR" dirty="0" err="1" smtClean="0"/>
              <a:t>espansive</a:t>
            </a:r>
            <a:r>
              <a:rPr lang="fr-FR" dirty="0" smtClean="0"/>
              <a:t> </a:t>
            </a:r>
            <a:r>
              <a:rPr lang="fr-FR" dirty="0" err="1" smtClean="0"/>
              <a:t>finalizzate</a:t>
            </a:r>
            <a:r>
              <a:rPr lang="fr-FR" dirty="0" smtClean="0"/>
              <a:t> a </a:t>
            </a:r>
            <a:r>
              <a:rPr lang="fr-FR" dirty="0" err="1" smtClean="0"/>
              <a:t>potenziare</a:t>
            </a:r>
            <a:r>
              <a:rPr lang="fr-FR" dirty="0" smtClean="0"/>
              <a:t>, ad </a:t>
            </a:r>
            <a:r>
              <a:rPr lang="fr-FR" dirty="0" err="1" smtClean="0"/>
              <a:t>esempio</a:t>
            </a:r>
            <a:r>
              <a:rPr lang="fr-FR" dirty="0" smtClean="0"/>
              <a:t>, le </a:t>
            </a:r>
            <a:r>
              <a:rPr lang="fr-FR" dirty="0" err="1" smtClean="0"/>
              <a:t>infrastrutture</a:t>
            </a:r>
            <a:endParaRPr lang="fr-FR" dirty="0" smtClean="0"/>
          </a:p>
          <a:p>
            <a:pPr algn="just"/>
            <a:r>
              <a:rPr lang="fr-FR" dirty="0" err="1" smtClean="0"/>
              <a:t>Sull’onda</a:t>
            </a:r>
            <a:r>
              <a:rPr lang="fr-FR" dirty="0" smtClean="0"/>
              <a:t> </a:t>
            </a:r>
            <a:r>
              <a:rPr lang="fr-FR" dirty="0" err="1" smtClean="0"/>
              <a:t>dell’</a:t>
            </a:r>
            <a:r>
              <a:rPr lang="fr-FR" b="1" dirty="0" err="1" smtClean="0"/>
              <a:t>economia</a:t>
            </a:r>
            <a:r>
              <a:rPr lang="fr-FR" b="1" dirty="0" smtClean="0"/>
              <a:t> </a:t>
            </a:r>
            <a:r>
              <a:rPr lang="fr-FR" b="1" dirty="0" err="1" smtClean="0"/>
              <a:t>dell’offerta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b="1" dirty="0" err="1" smtClean="0"/>
              <a:t>supply</a:t>
            </a:r>
            <a:r>
              <a:rPr lang="fr-FR" b="1" dirty="0" smtClean="0"/>
              <a:t> </a:t>
            </a:r>
            <a:r>
              <a:rPr lang="fr-FR" b="1" dirty="0" err="1" smtClean="0"/>
              <a:t>side</a:t>
            </a:r>
            <a:r>
              <a:rPr lang="fr-FR" b="1" dirty="0" smtClean="0"/>
              <a:t> </a:t>
            </a:r>
            <a:r>
              <a:rPr lang="fr-FR" b="1" dirty="0" err="1" smtClean="0"/>
              <a:t>economics</a:t>
            </a:r>
            <a:r>
              <a:rPr lang="fr-FR" dirty="0" smtClean="0"/>
              <a:t>), </a:t>
            </a:r>
            <a:r>
              <a:rPr lang="fr-FR" dirty="0" err="1" smtClean="0"/>
              <a:t>oggi</a:t>
            </a:r>
            <a:r>
              <a:rPr lang="fr-FR" dirty="0" smtClean="0"/>
              <a:t> si tende a </a:t>
            </a:r>
            <a:r>
              <a:rPr lang="fr-FR" dirty="0" err="1" smtClean="0"/>
              <a:t>spostare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per mezzo di </a:t>
            </a:r>
            <a:r>
              <a:rPr lang="fr-FR" dirty="0" err="1" smtClean="0"/>
              <a:t>misure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massimizzino</a:t>
            </a:r>
            <a:r>
              <a:rPr lang="fr-FR" dirty="0" smtClean="0"/>
              <a:t> il </a:t>
            </a:r>
            <a:r>
              <a:rPr lang="fr-FR" dirty="0" err="1" smtClean="0"/>
              <a:t>potenziale</a:t>
            </a:r>
            <a:r>
              <a:rPr lang="fr-FR" dirty="0" smtClean="0"/>
              <a:t> </a:t>
            </a:r>
            <a:r>
              <a:rPr lang="fr-FR" dirty="0" err="1" smtClean="0"/>
              <a:t>produttivo</a:t>
            </a:r>
            <a:r>
              <a:rPr lang="fr-FR" dirty="0" smtClean="0"/>
              <a:t> delle </a:t>
            </a:r>
            <a:r>
              <a:rPr lang="fr-FR" dirty="0" err="1" smtClean="0"/>
              <a:t>imprese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106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Ad </a:t>
            </a:r>
            <a:r>
              <a:rPr lang="fr-FR" dirty="0" err="1" smtClean="0"/>
              <a:t>esempio</a:t>
            </a:r>
            <a:r>
              <a:rPr lang="fr-FR" dirty="0" smtClean="0"/>
              <a:t>, per </a:t>
            </a:r>
            <a:r>
              <a:rPr lang="fr-FR" dirty="0" err="1" smtClean="0"/>
              <a:t>ridurre</a:t>
            </a:r>
            <a:r>
              <a:rPr lang="fr-FR" dirty="0" smtClean="0"/>
              <a:t> il </a:t>
            </a:r>
            <a:r>
              <a:rPr lang="fr-FR" dirty="0" err="1" smtClean="0"/>
              <a:t>costo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,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aumentare</a:t>
            </a:r>
            <a:r>
              <a:rPr lang="fr-FR" dirty="0" smtClean="0"/>
              <a:t> la sua </a:t>
            </a:r>
            <a:r>
              <a:rPr lang="fr-FR" dirty="0" err="1" smtClean="0"/>
              <a:t>produttività</a:t>
            </a:r>
            <a:r>
              <a:rPr lang="fr-FR" dirty="0" smtClean="0"/>
              <a:t>, si mira a </a:t>
            </a:r>
            <a:r>
              <a:rPr lang="fr-FR" dirty="0" err="1" smtClean="0"/>
              <a:t>esentare</a:t>
            </a:r>
            <a:r>
              <a:rPr lang="fr-FR" dirty="0" smtClean="0"/>
              <a:t> le </a:t>
            </a:r>
            <a:r>
              <a:rPr lang="fr-FR" dirty="0" err="1" smtClean="0"/>
              <a:t>imprese</a:t>
            </a:r>
            <a:r>
              <a:rPr lang="fr-FR" dirty="0" smtClean="0"/>
              <a:t>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serie</a:t>
            </a:r>
            <a:r>
              <a:rPr lang="fr-FR" dirty="0" smtClean="0"/>
              <a:t> di </a:t>
            </a:r>
            <a:r>
              <a:rPr lang="fr-FR" dirty="0" err="1" smtClean="0"/>
              <a:t>costi</a:t>
            </a:r>
            <a:r>
              <a:rPr lang="fr-FR" dirty="0" smtClean="0"/>
              <a:t>, con delle </a:t>
            </a:r>
            <a:r>
              <a:rPr lang="fr-FR" dirty="0" err="1" smtClean="0"/>
              <a:t>esenzioni</a:t>
            </a:r>
            <a:r>
              <a:rPr lang="fr-FR" dirty="0" smtClean="0"/>
              <a:t> </a:t>
            </a:r>
            <a:r>
              <a:rPr lang="fr-FR" dirty="0" err="1" smtClean="0"/>
              <a:t>fiscali</a:t>
            </a:r>
            <a:r>
              <a:rPr lang="fr-FR" dirty="0" smtClean="0"/>
              <a:t> e diminuendo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oneri</a:t>
            </a:r>
            <a:r>
              <a:rPr lang="fr-FR" dirty="0" smtClean="0"/>
              <a:t> </a:t>
            </a:r>
            <a:r>
              <a:rPr lang="fr-FR" dirty="0" err="1" smtClean="0"/>
              <a:t>contributivi</a:t>
            </a:r>
            <a:r>
              <a:rPr lang="fr-FR" dirty="0" smtClean="0"/>
              <a:t> e </a:t>
            </a:r>
            <a:r>
              <a:rPr lang="fr-FR" dirty="0" err="1" smtClean="0"/>
              <a:t>pensionistici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gravano</a:t>
            </a:r>
            <a:r>
              <a:rPr lang="fr-FR" dirty="0" smtClean="0"/>
              <a:t> su di esse</a:t>
            </a:r>
          </a:p>
          <a:p>
            <a:pPr algn="just"/>
            <a:r>
              <a:rPr lang="fr-FR" dirty="0" smtClean="0"/>
              <a:t>Allo </a:t>
            </a:r>
            <a:r>
              <a:rPr lang="fr-FR" dirty="0" err="1" smtClean="0"/>
              <a:t>stesso</a:t>
            </a:r>
            <a:r>
              <a:rPr lang="fr-FR" dirty="0" smtClean="0"/>
              <a:t> tempo, si mira a </a:t>
            </a:r>
            <a:r>
              <a:rPr lang="fr-FR" dirty="0" err="1" smtClean="0"/>
              <a:t>rendere</a:t>
            </a:r>
            <a:r>
              <a:rPr lang="fr-FR" dirty="0" smtClean="0"/>
              <a:t> il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 più </a:t>
            </a:r>
            <a:r>
              <a:rPr lang="fr-FR" dirty="0" err="1" smtClean="0"/>
              <a:t>flessibile</a:t>
            </a:r>
            <a:r>
              <a:rPr lang="fr-FR" dirty="0" smtClean="0"/>
              <a:t>, </a:t>
            </a:r>
            <a:r>
              <a:rPr lang="fr-FR" dirty="0" err="1" smtClean="0"/>
              <a:t>rimuovendo</a:t>
            </a:r>
            <a:r>
              <a:rPr lang="fr-FR" dirty="0" smtClean="0"/>
              <a:t> delle </a:t>
            </a:r>
            <a:r>
              <a:rPr lang="fr-FR" dirty="0" err="1" smtClean="0"/>
              <a:t>tutele</a:t>
            </a:r>
            <a:r>
              <a:rPr lang="fr-FR" dirty="0" smtClean="0"/>
              <a:t> </a:t>
            </a:r>
            <a:r>
              <a:rPr lang="fr-FR" dirty="0" err="1" smtClean="0"/>
              <a:t>sindacali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,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occhi</a:t>
            </a:r>
            <a:r>
              <a:rPr lang="fr-FR" dirty="0" smtClean="0"/>
              <a:t> di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economisti</a:t>
            </a:r>
            <a:r>
              <a:rPr lang="fr-FR" dirty="0" smtClean="0"/>
              <a:t>, </a:t>
            </a:r>
            <a:r>
              <a:rPr lang="fr-FR" dirty="0" err="1" smtClean="0"/>
              <a:t>gravano</a:t>
            </a:r>
            <a:r>
              <a:rPr lang="fr-FR" dirty="0" smtClean="0"/>
              <a:t> sui </a:t>
            </a:r>
            <a:r>
              <a:rPr lang="fr-FR" dirty="0" err="1" smtClean="0"/>
              <a:t>bilanci</a:t>
            </a:r>
            <a:r>
              <a:rPr lang="fr-FR" dirty="0" smtClean="0"/>
              <a:t> delle </a:t>
            </a:r>
            <a:r>
              <a:rPr lang="fr-FR" dirty="0" err="1" smtClean="0"/>
              <a:t>imprese</a:t>
            </a:r>
            <a:r>
              <a:rPr lang="fr-FR" dirty="0" smtClean="0"/>
              <a:t>. Si </a:t>
            </a:r>
            <a:r>
              <a:rPr lang="fr-FR" dirty="0" err="1" smtClean="0"/>
              <a:t>facilitanoi</a:t>
            </a:r>
            <a:r>
              <a:rPr lang="fr-FR" dirty="0" smtClean="0"/>
              <a:t> </a:t>
            </a:r>
            <a:r>
              <a:rPr lang="fr-FR" dirty="0" err="1" smtClean="0"/>
              <a:t>licenziamenti</a:t>
            </a:r>
            <a:r>
              <a:rPr lang="fr-FR" dirty="0" smtClean="0"/>
              <a:t> per </a:t>
            </a:r>
            <a:r>
              <a:rPr lang="fr-FR" dirty="0" err="1" smtClean="0"/>
              <a:t>incentivare</a:t>
            </a:r>
            <a:r>
              <a:rPr lang="fr-FR" dirty="0" smtClean="0"/>
              <a:t> le </a:t>
            </a:r>
            <a:r>
              <a:rPr lang="fr-FR" dirty="0" err="1" smtClean="0"/>
              <a:t>assunzioni</a:t>
            </a:r>
            <a:endParaRPr lang="fr-FR" dirty="0" smtClean="0"/>
          </a:p>
          <a:p>
            <a:pPr algn="just"/>
            <a:r>
              <a:rPr lang="fr-FR" dirty="0" smtClean="0"/>
              <a:t>Con </a:t>
            </a: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misure</a:t>
            </a:r>
            <a:r>
              <a:rPr lang="fr-FR" dirty="0" smtClean="0"/>
              <a:t>, si mire pure  a </a:t>
            </a:r>
            <a:r>
              <a:rPr lang="fr-FR" dirty="0" err="1" smtClean="0"/>
              <a:t>ridurre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frizionale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sarebbe</a:t>
            </a:r>
            <a:r>
              <a:rPr lang="fr-FR" dirty="0" smtClean="0"/>
              <a:t> il </a:t>
            </a:r>
            <a:r>
              <a:rPr lang="fr-FR" dirty="0" err="1" smtClean="0"/>
              <a:t>frutto</a:t>
            </a:r>
            <a:r>
              <a:rPr lang="fr-FR" dirty="0" smtClean="0"/>
              <a:t> di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potere</a:t>
            </a:r>
            <a:r>
              <a:rPr lang="fr-FR" dirty="0" smtClean="0"/>
              <a:t> </a:t>
            </a:r>
            <a:r>
              <a:rPr lang="fr-FR" dirty="0" err="1" smtClean="0"/>
              <a:t>contrattuale</a:t>
            </a:r>
            <a:r>
              <a:rPr lang="fr-FR" dirty="0" smtClean="0"/>
              <a:t> da parte dei </a:t>
            </a:r>
            <a:r>
              <a:rPr lang="fr-FR" dirty="0" err="1" smtClean="0"/>
              <a:t>sindacati</a:t>
            </a:r>
            <a:r>
              <a:rPr lang="fr-FR" dirty="0" smtClean="0"/>
              <a:t> e dei </a:t>
            </a:r>
            <a:r>
              <a:rPr lang="fr-FR" dirty="0" err="1" smtClean="0"/>
              <a:t>lavoratori</a:t>
            </a:r>
            <a:endParaRPr lang="fr-FR" dirty="0" smtClean="0"/>
          </a:p>
          <a:p>
            <a:pPr algn="just"/>
            <a:r>
              <a:rPr lang="fr-FR" dirty="0" smtClean="0"/>
              <a:t>Diminuendo i </a:t>
            </a:r>
            <a:r>
              <a:rPr lang="fr-FR" dirty="0" err="1" smtClean="0"/>
              <a:t>sussidi</a:t>
            </a:r>
            <a:r>
              <a:rPr lang="fr-FR" dirty="0" smtClean="0"/>
              <a:t> alla </a:t>
            </a:r>
            <a:r>
              <a:rPr lang="fr-FR" dirty="0" err="1" smtClean="0"/>
              <a:t>disoccupazione</a:t>
            </a:r>
            <a:r>
              <a:rPr lang="fr-FR" dirty="0" smtClean="0"/>
              <a:t> e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trasferimenti</a:t>
            </a:r>
            <a:r>
              <a:rPr lang="fr-FR" dirty="0" smtClean="0"/>
              <a:t>, i </a:t>
            </a:r>
            <a:r>
              <a:rPr lang="fr-FR" dirty="0" err="1" smtClean="0"/>
              <a:t>sindacati</a:t>
            </a:r>
            <a:r>
              <a:rPr lang="fr-FR" dirty="0" smtClean="0"/>
              <a:t> sono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capaci</a:t>
            </a:r>
            <a:r>
              <a:rPr lang="fr-FR" dirty="0" smtClean="0"/>
              <a:t> di </a:t>
            </a:r>
            <a:r>
              <a:rPr lang="fr-FR" dirty="0" err="1" smtClean="0"/>
              <a:t>accettare</a:t>
            </a:r>
            <a:r>
              <a:rPr lang="fr-FR" dirty="0" smtClean="0"/>
              <a:t> un </a:t>
            </a:r>
            <a:r>
              <a:rPr lang="fr-FR" dirty="0" err="1" smtClean="0"/>
              <a:t>certo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mantenendo</a:t>
            </a:r>
            <a:r>
              <a:rPr lang="fr-FR" dirty="0" smtClean="0"/>
              <a:t> </a:t>
            </a:r>
            <a:r>
              <a:rPr lang="fr-FR" dirty="0" err="1" smtClean="0"/>
              <a:t>salari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 </a:t>
            </a:r>
            <a:r>
              <a:rPr lang="fr-FR" dirty="0" err="1" smtClean="0"/>
              <a:t>elevati</a:t>
            </a:r>
            <a:endParaRPr lang="fr-FR" dirty="0" smtClean="0"/>
          </a:p>
          <a:p>
            <a:pPr algn="just"/>
            <a:r>
              <a:rPr lang="fr-FR" dirty="0" err="1" smtClean="0"/>
              <a:t>Pensiamo</a:t>
            </a:r>
            <a:r>
              <a:rPr lang="fr-FR" dirty="0" smtClean="0"/>
              <a:t>, in </a:t>
            </a:r>
            <a:r>
              <a:rPr lang="fr-FR" dirty="0" err="1" smtClean="0"/>
              <a:t>Italia</a:t>
            </a:r>
            <a:r>
              <a:rPr lang="fr-FR" dirty="0" smtClean="0"/>
              <a:t>, al Jobs </a:t>
            </a:r>
            <a:r>
              <a:rPr lang="fr-FR" dirty="0" err="1" smtClean="0"/>
              <a:t>Act</a:t>
            </a:r>
            <a:r>
              <a:rPr lang="fr-FR" dirty="0" smtClean="0"/>
              <a:t> o, in Francia, alla Loi Travail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16969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b="1" dirty="0" smtClean="0"/>
                  <a:t>Derivazione </a:t>
                </a:r>
                <a:r>
                  <a:rPr lang="fr-FR" b="1" dirty="0" err="1" smtClean="0"/>
                  <a:t>della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curva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della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domanda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aggregata</a:t>
                </a:r>
                <a:r>
                  <a:rPr lang="fr-FR" b="1" dirty="0" smtClean="0"/>
                  <a:t> con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cambio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flessibili</a:t>
                </a:r>
                <a:endParaRPr lang="fr-FR" b="1" dirty="0" smtClean="0"/>
              </a:p>
              <a:p>
                <a:pPr algn="just"/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inizialmente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e il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/>
                  <a:t> </a:t>
                </a:r>
                <a:r>
                  <a:rPr lang="fr-FR" dirty="0" err="1" smtClean="0"/>
                  <a:t>nonché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 anche il </a:t>
                </a:r>
                <a:r>
                  <a:rPr lang="fr-FR" dirty="0" err="1" smtClean="0"/>
                  <a:t>saldo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nullo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verso il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in LM</a:t>
                </a:r>
                <a:r>
                  <a:rPr lang="fr-FR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aumentata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Ma pure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alto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</a:t>
                </a:r>
                <a:r>
                  <a:rPr lang="fr-FR" dirty="0"/>
                  <a:t>IS</a:t>
                </a:r>
                <a:r>
                  <a:rPr lang="fr-FR" dirty="0" smtClean="0"/>
                  <a:t>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.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, è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aumentata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esportazioni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diminuita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importazioni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Infine</a:t>
                </a:r>
                <a:r>
                  <a:rPr lang="fr-FR" dirty="0" smtClean="0"/>
                  <a:t>, pure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BP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in BP’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.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sufficiente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 minore per </a:t>
                </a:r>
                <a:r>
                  <a:rPr lang="fr-FR" dirty="0" err="1" smtClean="0"/>
                  <a:t>garantire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poiché</a:t>
                </a:r>
                <a:r>
                  <a:rPr lang="fr-FR" dirty="0" smtClean="0"/>
                  <a:t> le merci </a:t>
                </a:r>
                <a:r>
                  <a:rPr lang="fr-FR" dirty="0" err="1" smtClean="0"/>
                  <a:t>nazionali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sono più </a:t>
                </a:r>
                <a:r>
                  <a:rPr lang="fr-FR" dirty="0" err="1" smtClean="0"/>
                  <a:t>competitive</a:t>
                </a:r>
                <a:endParaRPr lang="fr-FR" dirty="0"/>
              </a:p>
              <a:p>
                <a:pPr algn="just"/>
                <a:endParaRPr lang="fr-FR" dirty="0"/>
              </a:p>
              <a:p>
                <a:pPr algn="just"/>
                <a:endParaRPr lang="fr-FR" dirty="0"/>
              </a:p>
              <a:p>
                <a:pPr algn="just"/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109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6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ci </a:t>
            </a:r>
            <a:r>
              <a:rPr lang="fr-FR" dirty="0" err="1" smtClean="0"/>
              <a:t>domandiamo</a:t>
            </a:r>
            <a:r>
              <a:rPr lang="fr-FR" dirty="0" smtClean="0"/>
              <a:t> come la </a:t>
            </a:r>
            <a:r>
              <a:rPr lang="fr-FR" dirty="0" err="1" smtClean="0"/>
              <a:t>funzione</a:t>
            </a:r>
            <a:r>
              <a:rPr lang="fr-FR" dirty="0" smtClean="0"/>
              <a:t> AD si </a:t>
            </a:r>
            <a:r>
              <a:rPr lang="fr-FR" dirty="0" err="1" smtClean="0"/>
              <a:t>sposta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Y,p</a:t>
            </a:r>
            <a:r>
              <a:rPr lang="fr-FR" dirty="0" smtClean="0"/>
              <a:t>)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 (</a:t>
            </a:r>
            <a:r>
              <a:rPr lang="fr-FR" dirty="0" err="1" smtClean="0"/>
              <a:t>aumento</a:t>
            </a:r>
            <a:r>
              <a:rPr lang="fr-FR" dirty="0" smtClean="0"/>
              <a:t> di G o </a:t>
            </a:r>
            <a:r>
              <a:rPr lang="fr-FR" dirty="0" err="1" smtClean="0"/>
              <a:t>diminuzione</a:t>
            </a:r>
            <a:r>
              <a:rPr lang="fr-FR" dirty="0" smtClean="0"/>
              <a:t> di T)</a:t>
            </a:r>
          </a:p>
          <a:p>
            <a:pPr algn="just"/>
            <a:r>
              <a:rPr lang="fr-FR" dirty="0" err="1" smtClean="0"/>
              <a:t>Nella</a:t>
            </a:r>
            <a:r>
              <a:rPr lang="fr-FR" dirty="0" smtClean="0"/>
              <a:t> figura </a:t>
            </a:r>
            <a:r>
              <a:rPr lang="fr-FR" dirty="0" err="1" smtClean="0"/>
              <a:t>seguente</a:t>
            </a:r>
            <a:r>
              <a:rPr lang="fr-FR" dirty="0" smtClean="0"/>
              <a:t>, </a:t>
            </a:r>
            <a:r>
              <a:rPr lang="fr-FR" dirty="0" err="1" smtClean="0"/>
              <a:t>sappiamo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ad un </a:t>
            </a:r>
            <a:r>
              <a:rPr lang="fr-FR" dirty="0" err="1" smtClean="0"/>
              <a:t>aumento</a:t>
            </a:r>
            <a:r>
              <a:rPr lang="fr-FR" dirty="0" smtClean="0"/>
              <a:t> di G </a:t>
            </a:r>
            <a:r>
              <a:rPr lang="fr-FR" dirty="0" err="1" smtClean="0"/>
              <a:t>fino</a:t>
            </a:r>
            <a:r>
              <a:rPr lang="fr-FR" dirty="0" smtClean="0"/>
              <a:t> a G’ (o </a:t>
            </a:r>
            <a:r>
              <a:rPr lang="fr-FR" dirty="0" err="1" smtClean="0"/>
              <a:t>diminuzione</a:t>
            </a:r>
            <a:r>
              <a:rPr lang="fr-FR" dirty="0" smtClean="0"/>
              <a:t> di T)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in alto e a </a:t>
            </a:r>
            <a:r>
              <a:rPr lang="fr-FR" dirty="0" err="1" smtClean="0"/>
              <a:t>destra</a:t>
            </a:r>
            <a:r>
              <a:rPr lang="fr-FR" dirty="0" smtClean="0"/>
              <a:t> in IS’</a:t>
            </a:r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significa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per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più </a:t>
            </a:r>
            <a:r>
              <a:rPr lang="fr-FR" dirty="0" err="1" smtClean="0"/>
              <a:t>elevata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7916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intersezione</a:t>
                </a:r>
                <a:r>
                  <a:rPr lang="fr-FR" dirty="0" smtClean="0"/>
                  <a:t> fra 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/>
                  <a:t>IS’(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</a:t>
                </a:r>
                <a:r>
                  <a:rPr lang="fr-FR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ha </a:t>
                </a:r>
                <a:r>
                  <a:rPr lang="fr-FR" dirty="0" err="1" smtClean="0"/>
                  <a:t>luogo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</a:t>
                </a:r>
              </a:p>
              <a:p>
                <a:pPr algn="just"/>
                <a:r>
                  <a:rPr lang="fr-FR" dirty="0" smtClean="0"/>
                  <a:t>Ma,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alla BP</a:t>
                </a:r>
                <a:r>
                  <a:rPr lang="fr-FR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 si ha un </a:t>
                </a:r>
                <a:r>
                  <a:rPr lang="fr-FR" dirty="0" err="1" smtClean="0"/>
                  <a:t>disavanzo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deprezza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R </a:t>
                </a:r>
                <a:r>
                  <a:rPr lang="fr-FR" dirty="0" err="1" smtClean="0"/>
                  <a:t>aumenta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provoca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ulteriore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in </a:t>
                </a:r>
                <a:r>
                  <a:rPr lang="fr-FR" dirty="0"/>
                  <a:t>IS’</a:t>
                </a:r>
                <a:r>
                  <a:rPr lang="fr-FR" dirty="0" smtClean="0"/>
                  <a:t>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Allo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tempo, il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 comporta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ulteriore</a:t>
                </a:r>
                <a:r>
                  <a:rPr lang="fr-FR" dirty="0" smtClean="0"/>
                  <a:t> verso il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 in </a:t>
                </a:r>
                <a:r>
                  <a:rPr lang="fr-FR" dirty="0"/>
                  <a:t>BP</a:t>
                </a:r>
                <a:r>
                  <a:rPr lang="fr-FR" dirty="0" smtClean="0"/>
                  <a:t>’</a:t>
                </a:r>
                <a:r>
                  <a:rPr lang="fr-FR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non si muove più da </a:t>
                </a:r>
                <a:r>
                  <a:rPr lang="fr-FR" dirty="0"/>
                  <a:t>LM’(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E’’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all’equilibrio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6807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111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797" t="-8197" r="-652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627" t="-8197" r="-593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2267744" y="2996952"/>
            <a:ext cx="56166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884368" y="2708920"/>
                <a:ext cx="941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708920"/>
                <a:ext cx="941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16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427984" y="3366284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4484361" y="1998132"/>
            <a:ext cx="3877025" cy="258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8361386" y="4437112"/>
                <a:ext cx="8249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IS’’(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86" y="4437112"/>
                <a:ext cx="82490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667" t="-4717" r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V="1">
            <a:off x="2555776" y="3663513"/>
            <a:ext cx="5328592" cy="91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7884368" y="3550950"/>
                <a:ext cx="94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BP’’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50950"/>
                <a:ext cx="941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161" t="-8333" r="-3226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/>
          <p:nvPr/>
        </p:nvCxnSpPr>
        <p:spPr>
          <a:xfrm flipV="1">
            <a:off x="4868876" y="3289630"/>
            <a:ext cx="3015492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7620000" y="3078249"/>
                <a:ext cx="13665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078249"/>
                <a:ext cx="136658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7236296" y="366351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  <p:cxnSp>
        <p:nvCxnSpPr>
          <p:cNvPr id="48" name="Connecteur droit 47"/>
          <p:cNvCxnSpPr>
            <a:endCxn id="47" idx="1"/>
          </p:cNvCxnSpPr>
          <p:nvPr/>
        </p:nvCxnSpPr>
        <p:spPr>
          <a:xfrm flipV="1">
            <a:off x="7236296" y="3848179"/>
            <a:ext cx="0" cy="1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7196856" y="40770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96856" y="4760277"/>
            <a:ext cx="0" cy="25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7020272" y="5701898"/>
                <a:ext cx="623053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01898"/>
                <a:ext cx="623053" cy="3782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52"/>
          <p:cNvCxnSpPr/>
          <p:nvPr/>
        </p:nvCxnSpPr>
        <p:spPr>
          <a:xfrm>
            <a:off x="3707904" y="2306018"/>
            <a:ext cx="4176464" cy="2777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7884368" y="4869160"/>
                <a:ext cx="7736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IS’(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869160"/>
                <a:ext cx="77361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299" t="-4717" r="-7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55"/>
          <p:cNvCxnSpPr/>
          <p:nvPr/>
        </p:nvCxnSpPr>
        <p:spPr>
          <a:xfrm flipV="1">
            <a:off x="2555776" y="3222268"/>
            <a:ext cx="5409444" cy="1021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2267744" y="4032846"/>
                <a:ext cx="1080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32846"/>
                <a:ext cx="1080365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4520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6376622" y="4005064"/>
            <a:ext cx="53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1563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Se </a:t>
            </a:r>
            <a:r>
              <a:rPr lang="fr-FR" dirty="0" err="1"/>
              <a:t>ripetiamo</a:t>
            </a:r>
            <a:r>
              <a:rPr lang="fr-FR" dirty="0"/>
              <a:t> l’</a:t>
            </a:r>
            <a:r>
              <a:rPr lang="fr-FR" dirty="0" err="1"/>
              <a:t>esperimento</a:t>
            </a:r>
            <a:r>
              <a:rPr lang="fr-FR" dirty="0"/>
              <a:t> </a:t>
            </a:r>
            <a:r>
              <a:rPr lang="fr-FR" dirty="0" err="1"/>
              <a:t>abbassando</a:t>
            </a:r>
            <a:r>
              <a:rPr lang="fr-FR" dirty="0"/>
              <a:t> </a:t>
            </a:r>
            <a:r>
              <a:rPr lang="fr-FR" dirty="0" err="1"/>
              <a:t>ulteriormente</a:t>
            </a:r>
            <a:r>
              <a:rPr lang="fr-FR" dirty="0"/>
              <a:t> il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, </a:t>
            </a:r>
            <a:r>
              <a:rPr lang="fr-FR" dirty="0" err="1"/>
              <a:t>otteniamo</a:t>
            </a:r>
            <a:r>
              <a:rPr lang="fr-FR" dirty="0"/>
              <a:t> dei </a:t>
            </a:r>
            <a:r>
              <a:rPr lang="fr-FR" dirty="0" err="1"/>
              <a:t>redditi</a:t>
            </a:r>
            <a:r>
              <a:rPr lang="fr-FR" dirty="0"/>
              <a:t> </a:t>
            </a:r>
            <a:r>
              <a:rPr lang="fr-FR" dirty="0" err="1"/>
              <a:t>domandati</a:t>
            </a:r>
            <a:r>
              <a:rPr lang="fr-FR" dirty="0"/>
              <a:t> via </a:t>
            </a:r>
            <a:r>
              <a:rPr lang="fr-FR" dirty="0" err="1"/>
              <a:t>via</a:t>
            </a:r>
            <a:r>
              <a:rPr lang="fr-FR" dirty="0"/>
              <a:t> </a:t>
            </a:r>
            <a:r>
              <a:rPr lang="fr-FR" dirty="0" err="1"/>
              <a:t>crescenti</a:t>
            </a:r>
            <a:endParaRPr lang="fr-FR" dirty="0"/>
          </a:p>
          <a:p>
            <a:pPr algn="just"/>
            <a:r>
              <a:rPr lang="fr-FR" dirty="0" err="1"/>
              <a:t>Ora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riportare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 le </a:t>
            </a:r>
            <a:r>
              <a:rPr lang="fr-FR" dirty="0" err="1"/>
              <a:t>combinazioni</a:t>
            </a:r>
            <a:r>
              <a:rPr lang="fr-FR" dirty="0"/>
              <a:t> fra Y e p </a:t>
            </a:r>
            <a:r>
              <a:rPr lang="fr-FR" dirty="0" err="1"/>
              <a:t>trovate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grafico</a:t>
            </a:r>
            <a:r>
              <a:rPr lang="fr-FR" dirty="0"/>
              <a:t> </a:t>
            </a:r>
            <a:r>
              <a:rPr lang="fr-FR" dirty="0" err="1"/>
              <a:t>precedente</a:t>
            </a:r>
            <a:endParaRPr lang="fr-FR" dirty="0"/>
          </a:p>
          <a:p>
            <a:pPr algn="just"/>
            <a:r>
              <a:rPr lang="fr-FR" dirty="0"/>
              <a:t>È 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troviamo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relazione</a:t>
            </a:r>
            <a:r>
              <a:rPr lang="fr-FR" dirty="0"/>
              <a:t> </a:t>
            </a:r>
            <a:r>
              <a:rPr lang="fr-FR" dirty="0" err="1"/>
              <a:t>decrescente</a:t>
            </a:r>
            <a:r>
              <a:rPr lang="fr-FR" dirty="0"/>
              <a:t> fra Y e p</a:t>
            </a:r>
          </a:p>
          <a:p>
            <a:pPr algn="just"/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relazione</a:t>
            </a:r>
            <a:r>
              <a:rPr lang="fr-FR" dirty="0"/>
              <a:t> </a:t>
            </a:r>
            <a:r>
              <a:rPr lang="fr-FR" dirty="0" err="1"/>
              <a:t>decrescente</a:t>
            </a:r>
            <a:r>
              <a:rPr lang="fr-FR" dirty="0"/>
              <a:t> </a:t>
            </a:r>
            <a:r>
              <a:rPr lang="fr-FR" dirty="0" err="1"/>
              <a:t>viene</a:t>
            </a:r>
            <a:r>
              <a:rPr lang="fr-FR" dirty="0"/>
              <a:t> </a:t>
            </a:r>
            <a:r>
              <a:rPr lang="fr-FR" dirty="0" err="1"/>
              <a:t>detta</a:t>
            </a:r>
            <a:r>
              <a:rPr lang="fr-FR" dirty="0"/>
              <a:t> «</a:t>
            </a:r>
            <a:r>
              <a:rPr lang="fr-FR" b="1" dirty="0" err="1"/>
              <a:t>funzione</a:t>
            </a:r>
            <a:r>
              <a:rPr lang="fr-FR" b="1" dirty="0"/>
              <a:t> </a:t>
            </a:r>
            <a:r>
              <a:rPr lang="fr-FR" b="1" dirty="0" err="1"/>
              <a:t>della</a:t>
            </a:r>
            <a:r>
              <a:rPr lang="fr-FR" b="1" dirty="0"/>
              <a:t> </a:t>
            </a:r>
            <a:r>
              <a:rPr lang="fr-FR" b="1" dirty="0" err="1"/>
              <a:t>domanda</a:t>
            </a:r>
            <a:r>
              <a:rPr lang="fr-FR" b="1" dirty="0"/>
              <a:t> </a:t>
            </a:r>
            <a:r>
              <a:rPr lang="fr-FR" b="1" dirty="0" err="1" smtClean="0"/>
              <a:t>aggregata</a:t>
            </a:r>
            <a:r>
              <a:rPr lang="fr-FR" b="1" dirty="0" smtClean="0"/>
              <a:t>» </a:t>
            </a:r>
            <a:r>
              <a:rPr lang="fr-FR" dirty="0" smtClean="0"/>
              <a:t>(«</a:t>
            </a:r>
            <a:r>
              <a:rPr lang="fr-FR" b="1" dirty="0" err="1" smtClean="0"/>
              <a:t>aggregate</a:t>
            </a:r>
            <a:r>
              <a:rPr lang="fr-FR" b="1" dirty="0" smtClean="0"/>
              <a:t> </a:t>
            </a:r>
            <a:r>
              <a:rPr lang="fr-FR" b="1" dirty="0" err="1" smtClean="0"/>
              <a:t>demand</a:t>
            </a:r>
            <a:r>
              <a:rPr lang="fr-FR" dirty="0" smtClean="0"/>
              <a:t>»)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275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113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113</a:t>
            </a:fld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20272" y="5013176"/>
            <a:ext cx="5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542897" y="3068960"/>
            <a:ext cx="0" cy="83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427984" y="4437112"/>
            <a:ext cx="1303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131840" y="4437112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1835696" y="44371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1353182" y="4437112"/>
            <a:ext cx="241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950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Si </a:t>
            </a:r>
            <a:r>
              <a:rPr lang="fr-FR" dirty="0" err="1"/>
              <a:t>noti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in 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aperta</a:t>
            </a:r>
            <a:r>
              <a:rPr lang="fr-FR" dirty="0"/>
              <a:t> è più </a:t>
            </a:r>
            <a:r>
              <a:rPr lang="fr-FR" dirty="0" err="1"/>
              <a:t>elastica</a:t>
            </a:r>
            <a:r>
              <a:rPr lang="fr-FR" dirty="0"/>
              <a:t> (più </a:t>
            </a:r>
            <a:r>
              <a:rPr lang="fr-FR" dirty="0" err="1"/>
              <a:t>piatta</a:t>
            </a:r>
            <a:r>
              <a:rPr lang="fr-FR" dirty="0"/>
              <a:t>) </a:t>
            </a:r>
            <a:r>
              <a:rPr lang="fr-FR" dirty="0" err="1"/>
              <a:t>rispetto</a:t>
            </a:r>
            <a:r>
              <a:rPr lang="fr-FR" dirty="0"/>
              <a:t> al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quella</a:t>
            </a:r>
            <a:r>
              <a:rPr lang="fr-FR" dirty="0"/>
              <a:t> in 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chiusa</a:t>
            </a:r>
            <a:endParaRPr lang="fr-FR" dirty="0"/>
          </a:p>
          <a:p>
            <a:pPr algn="just"/>
            <a:r>
              <a:rPr lang="fr-FR" dirty="0" err="1"/>
              <a:t>Infatti</a:t>
            </a:r>
            <a:r>
              <a:rPr lang="fr-FR" dirty="0"/>
              <a:t>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diminuzione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, l’</a:t>
            </a:r>
            <a:r>
              <a:rPr lang="fr-FR" dirty="0" err="1"/>
              <a:t>effetto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/>
              <a:t>potenziato</a:t>
            </a:r>
            <a:endParaRPr lang="fr-FR" dirty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non </a:t>
            </a:r>
            <a:r>
              <a:rPr lang="fr-FR" dirty="0"/>
              <a:t>solo l’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/>
              <a:t>moneta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</a:t>
            </a:r>
            <a:r>
              <a:rPr lang="fr-FR" dirty="0" err="1" smtClean="0"/>
              <a:t>aumenta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provoca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LM), </a:t>
            </a:r>
            <a:r>
              <a:rPr lang="fr-FR" dirty="0"/>
              <a:t>ma pure </a:t>
            </a:r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in alto a </a:t>
            </a:r>
            <a:r>
              <a:rPr lang="fr-FR" dirty="0" err="1" smtClean="0"/>
              <a:t>destra</a:t>
            </a:r>
            <a:r>
              <a:rPr lang="fr-FR" dirty="0" smtClean="0"/>
              <a:t> </a:t>
            </a:r>
          </a:p>
          <a:p>
            <a:pPr algn="just"/>
            <a:r>
              <a:rPr lang="fr-FR" dirty="0" err="1" smtClean="0"/>
              <a:t>Inoltre</a:t>
            </a:r>
            <a:r>
              <a:rPr lang="fr-FR" dirty="0" smtClean="0"/>
              <a:t> si </a:t>
            </a:r>
            <a:r>
              <a:rPr lang="fr-FR" dirty="0" err="1" smtClean="0"/>
              <a:t>viene</a:t>
            </a:r>
            <a:r>
              <a:rPr lang="fr-FR" dirty="0" smtClean="0"/>
              <a:t> a </a:t>
            </a:r>
            <a:r>
              <a:rPr lang="fr-FR" dirty="0" err="1" smtClean="0"/>
              <a:t>creare</a:t>
            </a:r>
            <a:r>
              <a:rPr lang="fr-FR" dirty="0" smtClean="0"/>
              <a:t>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/>
              <a:t>bilancia</a:t>
            </a:r>
            <a:r>
              <a:rPr lang="fr-FR" dirty="0"/>
              <a:t> </a:t>
            </a:r>
            <a:r>
              <a:rPr lang="fr-FR" dirty="0" smtClean="0"/>
              <a:t>dei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comporta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induce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</a:t>
            </a:r>
            <a:r>
              <a:rPr lang="fr-FR" dirty="0" err="1" smtClean="0"/>
              <a:t>ulteriore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588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115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115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115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115</a:t>
            </a:fld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8" name="Connecteur droit 17"/>
          <p:cNvCxnSpPr>
            <a:endCxn id="19" idx="1"/>
          </p:cNvCxnSpPr>
          <p:nvPr/>
        </p:nvCxnSpPr>
        <p:spPr>
          <a:xfrm>
            <a:off x="2627784" y="1998132"/>
            <a:ext cx="4392488" cy="31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020272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AD(</a:t>
            </a:r>
            <a:r>
              <a:rPr lang="fr-FR" dirty="0" err="1" smtClean="0"/>
              <a:t>chiusa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979712" y="2780928"/>
            <a:ext cx="62646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744774" y="3863181"/>
            <a:ext cx="121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AD(</a:t>
            </a:r>
            <a:r>
              <a:rPr lang="fr-FR" dirty="0" err="1" smtClean="0"/>
              <a:t>aperta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6096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err="1"/>
              <a:t>Vediamo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, </a:t>
            </a:r>
            <a:r>
              <a:rPr lang="fr-FR" dirty="0" err="1"/>
              <a:t>sempre</a:t>
            </a:r>
            <a:r>
              <a:rPr lang="fr-FR" dirty="0"/>
              <a:t> in </a:t>
            </a:r>
            <a:r>
              <a:rPr lang="fr-FR" dirty="0" err="1"/>
              <a:t>regime</a:t>
            </a:r>
            <a:r>
              <a:rPr lang="fr-FR" dirty="0"/>
              <a:t> di </a:t>
            </a:r>
            <a:r>
              <a:rPr lang="fr-FR" dirty="0" err="1"/>
              <a:t>tassi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, </a:t>
            </a:r>
            <a:r>
              <a:rPr lang="fr-FR" dirty="0"/>
              <a:t>come si </a:t>
            </a:r>
            <a:r>
              <a:rPr lang="fr-FR" dirty="0" err="1"/>
              <a:t>sposta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AD 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 in </a:t>
            </a:r>
            <a:r>
              <a:rPr lang="fr-FR" dirty="0" err="1"/>
              <a:t>seguito</a:t>
            </a:r>
            <a:r>
              <a:rPr lang="fr-FR" dirty="0"/>
              <a:t> a: </a:t>
            </a:r>
          </a:p>
          <a:p>
            <a:pPr algn="just"/>
            <a:r>
              <a:rPr lang="fr-FR" dirty="0"/>
              <a:t>1) Una </a:t>
            </a:r>
            <a:r>
              <a:rPr lang="fr-FR" dirty="0" err="1"/>
              <a:t>politica</a:t>
            </a:r>
            <a:r>
              <a:rPr lang="fr-FR" dirty="0"/>
              <a:t> fiscale </a:t>
            </a:r>
            <a:r>
              <a:rPr lang="fr-FR" dirty="0" err="1"/>
              <a:t>espansiva</a:t>
            </a:r>
            <a:r>
              <a:rPr lang="fr-FR" dirty="0"/>
              <a:t> (</a:t>
            </a:r>
            <a:r>
              <a:rPr lang="fr-FR" dirty="0" err="1"/>
              <a:t>aumento</a:t>
            </a:r>
            <a:r>
              <a:rPr lang="fr-FR" dirty="0"/>
              <a:t> di G o </a:t>
            </a:r>
            <a:r>
              <a:rPr lang="fr-FR" dirty="0" err="1"/>
              <a:t>diminuzione</a:t>
            </a:r>
            <a:r>
              <a:rPr lang="fr-FR" dirty="0"/>
              <a:t> di T)</a:t>
            </a:r>
          </a:p>
          <a:p>
            <a:pPr algn="just"/>
            <a:r>
              <a:rPr lang="fr-FR" dirty="0"/>
              <a:t>2) Una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espansiva</a:t>
            </a:r>
            <a:r>
              <a:rPr lang="fr-FR" dirty="0" smtClean="0"/>
              <a:t> (</a:t>
            </a:r>
            <a:r>
              <a:rPr lang="fr-FR" dirty="0" err="1" smtClean="0"/>
              <a:t>aumento</a:t>
            </a:r>
            <a:r>
              <a:rPr lang="fr-FR" dirty="0" smtClean="0"/>
              <a:t> di M)</a:t>
            </a:r>
            <a:endParaRPr lang="fr-FR" dirty="0"/>
          </a:p>
          <a:p>
            <a:pPr algn="just"/>
            <a:r>
              <a:rPr lang="fr-FR" dirty="0"/>
              <a:t>3) Un </a:t>
            </a:r>
            <a:r>
              <a:rPr lang="fr-FR" dirty="0" err="1"/>
              <a:t>aumento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esteri</a:t>
            </a:r>
            <a:r>
              <a:rPr lang="fr-FR" dirty="0"/>
              <a:t> e/o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positivo</a:t>
            </a:r>
            <a:r>
              <a:rPr lang="fr-FR" dirty="0"/>
              <a:t> </a:t>
            </a:r>
            <a:r>
              <a:rPr lang="fr-FR" dirty="0" err="1"/>
              <a:t>sulla</a:t>
            </a:r>
            <a:r>
              <a:rPr lang="fr-FR" dirty="0"/>
              <a:t> </a:t>
            </a:r>
            <a:r>
              <a:rPr lang="fr-FR" dirty="0" err="1"/>
              <a:t>domanda</a:t>
            </a:r>
            <a:r>
              <a:rPr lang="fr-FR" dirty="0"/>
              <a:t> di </a:t>
            </a:r>
            <a:r>
              <a:rPr lang="fr-FR" dirty="0" err="1"/>
              <a:t>esportazioni</a:t>
            </a:r>
            <a:r>
              <a:rPr lang="fr-FR" dirty="0"/>
              <a:t> (e/o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negativo</a:t>
            </a:r>
            <a:r>
              <a:rPr lang="fr-FR" dirty="0"/>
              <a:t> </a:t>
            </a:r>
            <a:r>
              <a:rPr lang="fr-FR" dirty="0" err="1"/>
              <a:t>sulla</a:t>
            </a:r>
            <a:r>
              <a:rPr lang="fr-FR" dirty="0"/>
              <a:t> </a:t>
            </a:r>
            <a:r>
              <a:rPr lang="fr-FR" dirty="0" err="1"/>
              <a:t>domanda</a:t>
            </a:r>
            <a:r>
              <a:rPr lang="fr-FR" dirty="0"/>
              <a:t> di </a:t>
            </a:r>
            <a:r>
              <a:rPr lang="fr-FR" dirty="0" err="1"/>
              <a:t>importazioni</a:t>
            </a:r>
            <a:r>
              <a:rPr lang="fr-FR" dirty="0"/>
              <a:t>)</a:t>
            </a:r>
          </a:p>
          <a:p>
            <a:pPr algn="just"/>
            <a:r>
              <a:rPr lang="fr-FR" dirty="0"/>
              <a:t>4) Una </a:t>
            </a:r>
            <a:r>
              <a:rPr lang="fr-FR" dirty="0" err="1"/>
              <a:t>riduzione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 </a:t>
            </a:r>
            <a:r>
              <a:rPr lang="fr-FR" dirty="0" err="1"/>
              <a:t>estero</a:t>
            </a:r>
            <a:r>
              <a:rPr lang="fr-FR" dirty="0"/>
              <a:t> e/o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variazione</a:t>
            </a:r>
            <a:r>
              <a:rPr lang="fr-FR" dirty="0"/>
              <a:t> delle </a:t>
            </a:r>
            <a:r>
              <a:rPr lang="fr-FR" dirty="0" err="1"/>
              <a:t>preferenze</a:t>
            </a:r>
            <a:r>
              <a:rPr lang="fr-FR" dirty="0"/>
              <a:t> (dei </a:t>
            </a:r>
            <a:r>
              <a:rPr lang="fr-FR" dirty="0" err="1"/>
              <a:t>residenti</a:t>
            </a:r>
            <a:r>
              <a:rPr lang="fr-FR" dirty="0"/>
              <a:t> e dei non </a:t>
            </a:r>
            <a:r>
              <a:rPr lang="fr-FR" dirty="0" err="1"/>
              <a:t>residenti</a:t>
            </a:r>
            <a:r>
              <a:rPr lang="fr-FR" dirty="0"/>
              <a:t>)  per  i </a:t>
            </a:r>
            <a:r>
              <a:rPr lang="fr-FR" dirty="0" err="1"/>
              <a:t>titoli</a:t>
            </a:r>
            <a:r>
              <a:rPr lang="fr-FR" dirty="0"/>
              <a:t> </a:t>
            </a:r>
            <a:r>
              <a:rPr lang="fr-FR" dirty="0" err="1"/>
              <a:t>domestici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02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b="1" dirty="0" smtClean="0"/>
                  <a:t>1) </a:t>
                </a:r>
                <a:r>
                  <a:rPr lang="fr-FR" b="1" dirty="0" err="1"/>
                  <a:t>Politica</a:t>
                </a:r>
                <a:r>
                  <a:rPr lang="fr-FR" b="1" dirty="0"/>
                  <a:t> fiscale </a:t>
                </a:r>
                <a:r>
                  <a:rPr lang="fr-FR" b="1" dirty="0" err="1"/>
                  <a:t>espansiva</a:t>
                </a:r>
                <a:endParaRPr lang="fr-FR" b="1" dirty="0"/>
              </a:p>
              <a:p>
                <a:pPr algn="just"/>
                <a:r>
                  <a:rPr lang="fr-FR" dirty="0" err="1"/>
                  <a:t>Abbiamo</a:t>
                </a:r>
                <a:r>
                  <a:rPr lang="fr-FR" dirty="0"/>
                  <a:t> </a:t>
                </a:r>
                <a:r>
                  <a:rPr lang="fr-FR" dirty="0" err="1"/>
                  <a:t>visto</a:t>
                </a:r>
                <a:r>
                  <a:rPr lang="fr-FR" dirty="0"/>
                  <a:t>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capitolo</a:t>
                </a:r>
                <a:r>
                  <a:rPr lang="fr-FR" dirty="0"/>
                  <a:t> </a:t>
                </a:r>
                <a:r>
                  <a:rPr lang="fr-FR" dirty="0" err="1"/>
                  <a:t>precedente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, per  un </a:t>
                </a:r>
                <a:r>
                  <a:rPr lang="fr-FR" dirty="0" err="1"/>
                  <a:t>dato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, un </a:t>
                </a:r>
                <a:r>
                  <a:rPr lang="fr-FR" dirty="0" err="1"/>
                  <a:t>incremento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spesa</a:t>
                </a:r>
                <a:r>
                  <a:rPr lang="fr-FR" dirty="0"/>
                  <a:t> </a:t>
                </a:r>
                <a:r>
                  <a:rPr lang="fr-FR" dirty="0" err="1"/>
                  <a:t>pubblica</a:t>
                </a:r>
                <a:r>
                  <a:rPr lang="fr-FR" dirty="0"/>
                  <a:t> G (o 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riduzione</a:t>
                </a:r>
                <a:r>
                  <a:rPr lang="fr-FR" dirty="0"/>
                  <a:t> delle imposte T) </a:t>
                </a:r>
                <a:r>
                  <a:rPr lang="fr-FR" dirty="0" err="1"/>
                  <a:t>provoca</a:t>
                </a:r>
                <a:r>
                  <a:rPr lang="fr-FR" dirty="0"/>
                  <a:t> un </a:t>
                </a:r>
                <a:r>
                  <a:rPr lang="fr-FR" dirty="0" err="1"/>
                  <a:t>aumento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reddito</a:t>
                </a:r>
                <a:endParaRPr lang="fr-FR" dirty="0"/>
              </a:p>
              <a:p>
                <a:pPr algn="just"/>
                <a:r>
                  <a:rPr lang="fr-FR" dirty="0" err="1"/>
                  <a:t>Infatti</a:t>
                </a:r>
                <a:r>
                  <a:rPr lang="fr-FR" dirty="0"/>
                  <a:t> se G </a:t>
                </a:r>
                <a:r>
                  <a:rPr lang="fr-FR" dirty="0" err="1"/>
                  <a:t>aumenta</a:t>
                </a:r>
                <a:r>
                  <a:rPr lang="fr-FR" dirty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si </a:t>
                </a:r>
                <a:r>
                  <a:rPr lang="fr-FR" dirty="0" err="1"/>
                  <a:t>sposta</a:t>
                </a:r>
                <a:r>
                  <a:rPr lang="fr-FR" dirty="0"/>
                  <a:t> in alto e a </a:t>
                </a:r>
                <a:r>
                  <a:rPr lang="fr-FR" dirty="0" err="1"/>
                  <a:t>destra</a:t>
                </a:r>
                <a:r>
                  <a:rPr lang="fr-FR" dirty="0"/>
                  <a:t> in IS’ </a:t>
                </a:r>
                <a:r>
                  <a:rPr lang="fr-FR" dirty="0" err="1"/>
                  <a:t>mentre</a:t>
                </a:r>
                <a:r>
                  <a:rPr lang="fr-FR" dirty="0"/>
                  <a:t> la BP </a:t>
                </a:r>
                <a:r>
                  <a:rPr lang="fr-FR" dirty="0" err="1"/>
                  <a:t>rimane</a:t>
                </a:r>
                <a:r>
                  <a:rPr lang="fr-FR" dirty="0"/>
                  <a:t> </a:t>
                </a:r>
                <a:r>
                  <a:rPr lang="fr-FR" dirty="0" err="1" smtClean="0"/>
                  <a:t>inizialmente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invariata</a:t>
                </a:r>
                <a:r>
                  <a:rPr lang="fr-FR" dirty="0" smtClean="0"/>
                  <a:t> e pure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non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. </a:t>
                </a:r>
                <a:r>
                  <a:rPr lang="fr-FR" dirty="0"/>
                  <a:t>Ma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punto</a:t>
                </a:r>
                <a:r>
                  <a:rPr lang="fr-FR" dirty="0"/>
                  <a:t> Z </a:t>
                </a:r>
                <a:r>
                  <a:rPr lang="fr-FR" dirty="0" smtClean="0"/>
                  <a:t>(</a:t>
                </a:r>
                <a:r>
                  <a:rPr lang="fr-FR" dirty="0" err="1" smtClean="0"/>
                  <a:t>intersezione</a:t>
                </a:r>
                <a:r>
                  <a:rPr lang="fr-FR" dirty="0" smtClean="0"/>
                  <a:t> fra IS’ e LM) vi </a:t>
                </a:r>
                <a:r>
                  <a:rPr lang="fr-FR" dirty="0"/>
                  <a:t>è un </a:t>
                </a:r>
                <a:r>
                  <a:rPr lang="fr-FR" dirty="0" err="1"/>
                  <a:t>avanzo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bilancia</a:t>
                </a:r>
                <a:r>
                  <a:rPr lang="fr-FR" dirty="0"/>
                  <a:t> dei </a:t>
                </a:r>
                <a:r>
                  <a:rPr lang="fr-FR" dirty="0" err="1"/>
                  <a:t>pagamenti</a:t>
                </a:r>
                <a:r>
                  <a:rPr lang="fr-FR" dirty="0"/>
                  <a:t>, </a:t>
                </a:r>
                <a:r>
                  <a:rPr lang="fr-FR" dirty="0" err="1"/>
                  <a:t>cosa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err="1"/>
                  <a:t>provoca</a:t>
                </a:r>
                <a:r>
                  <a:rPr lang="fr-FR" dirty="0"/>
                  <a:t> </a:t>
                </a:r>
                <a:r>
                  <a:rPr lang="fr-FR" dirty="0" smtClean="0"/>
                  <a:t>un </a:t>
                </a:r>
                <a:r>
                  <a:rPr lang="fr-FR" dirty="0" err="1" smtClean="0"/>
                  <a:t>apprezzamento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induce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/>
                  <a:t>spostamento</a:t>
                </a:r>
                <a:r>
                  <a:rPr lang="fr-FR" dirty="0"/>
                  <a:t> in </a:t>
                </a:r>
                <a:r>
                  <a:rPr lang="fr-FR" dirty="0" smtClean="0"/>
                  <a:t>alto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BP </a:t>
                </a:r>
                <a:r>
                  <a:rPr lang="fr-FR" dirty="0"/>
                  <a:t>in </a:t>
                </a:r>
                <a:r>
                  <a:rPr lang="fr-FR" dirty="0" smtClean="0"/>
                  <a:t>BP’ e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sinistra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IS’ in IS’’.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punto</a:t>
                </a:r>
                <a:r>
                  <a:rPr lang="fr-FR" dirty="0"/>
                  <a:t> di </a:t>
                </a:r>
                <a:r>
                  <a:rPr lang="fr-FR" dirty="0" err="1"/>
                  <a:t>equilibrio</a:t>
                </a:r>
                <a:r>
                  <a:rPr lang="fr-FR" dirty="0"/>
                  <a:t> E’ il </a:t>
                </a:r>
                <a:r>
                  <a:rPr lang="fr-FR" dirty="0" err="1"/>
                  <a:t>reddito</a:t>
                </a:r>
                <a:r>
                  <a:rPr lang="fr-FR" dirty="0"/>
                  <a:t> è più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ma c’è il </a:t>
                </a:r>
                <a:r>
                  <a:rPr lang="fr-FR" dirty="0" err="1" smtClean="0"/>
                  <a:t>fenomeno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spiazzamento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parziale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dovuto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all’apprezzamento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 (a sua volta </a:t>
                </a:r>
                <a:r>
                  <a:rPr lang="fr-FR" dirty="0" err="1" smtClean="0"/>
                  <a:t>dovuto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3918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118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5913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31142" y="17425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5913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7126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433574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33574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233774" y="18532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986302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5542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62165" y="16256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546142" y="50215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282263" y="56136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01526" y="28613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793614" y="37794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550515" y="1853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039821" y="16981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57910" y="3190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56525" y="32081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356525" y="40854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356525" y="50215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241886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282263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204019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801726" y="31523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793614" y="31523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067638" y="149316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457910" y="2861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067638" y="2376356"/>
            <a:ext cx="88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986302" y="45175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723966" y="1997224"/>
            <a:ext cx="46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1793614" y="2510572"/>
            <a:ext cx="6264696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188441" y="25105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41" name="Espace réservé du numéro de diapositive 8"/>
          <p:cNvSpPr txBox="1">
            <a:spLocks/>
          </p:cNvSpPr>
          <p:nvPr/>
        </p:nvSpPr>
        <p:spPr>
          <a:xfrm>
            <a:off x="6655134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118</a:t>
            </a:fld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1793614" y="2141240"/>
            <a:ext cx="6264696" cy="90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134740" y="1994991"/>
            <a:ext cx="49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4673934" y="1853208"/>
            <a:ext cx="2946066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7410238" y="470217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3194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politica</a:t>
            </a:r>
            <a:r>
              <a:rPr lang="fr-FR" dirty="0"/>
              <a:t> fiscale </a:t>
            </a:r>
            <a:r>
              <a:rPr lang="fr-FR" dirty="0" err="1"/>
              <a:t>espansiva</a:t>
            </a:r>
            <a:r>
              <a:rPr lang="fr-FR" dirty="0"/>
              <a:t>, 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/>
              <a:t>destra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018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7020272" y="5013176"/>
            <a:ext cx="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1043608" y="35370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2843808" y="2636912"/>
            <a:ext cx="4776192" cy="256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620000" y="2492896"/>
                <a:ext cx="973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492896"/>
                <a:ext cx="97372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00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4067944" y="3140968"/>
            <a:ext cx="3897276" cy="224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7884368" y="2996952"/>
                <a:ext cx="1071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96952"/>
                <a:ext cx="107144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545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5724128" y="4369750"/>
            <a:ext cx="0" cy="355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283968" y="1998132"/>
            <a:ext cx="3681252" cy="254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958596" y="422084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5724128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5508104" y="5517232"/>
                <a:ext cx="661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17232"/>
                <a:ext cx="66198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47"/>
          <p:cNvCxnSpPr/>
          <p:nvPr/>
        </p:nvCxnSpPr>
        <p:spPr>
          <a:xfrm flipV="1">
            <a:off x="5724128" y="3537012"/>
            <a:ext cx="0" cy="68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5724128" y="2996952"/>
            <a:ext cx="0" cy="27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038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120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120</a:t>
            </a:fld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369" t="-4717" r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err="1" smtClean="0"/>
              <a:t>Politica</a:t>
            </a:r>
            <a:r>
              <a:rPr lang="fr-FR" b="1" dirty="0" smtClean="0"/>
              <a:t> 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 smtClean="0"/>
              <a:t>espansiva</a:t>
            </a:r>
            <a:endParaRPr lang="fr-FR" b="1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, vi è </a:t>
            </a:r>
            <a:r>
              <a:rPr lang="fr-FR" dirty="0" err="1" smtClean="0"/>
              <a:t>posto</a:t>
            </a:r>
            <a:r>
              <a:rPr lang="fr-FR" dirty="0" smtClean="0"/>
              <a:t> per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endParaRPr lang="fr-FR" dirty="0" smtClean="0"/>
          </a:p>
          <a:p>
            <a:pPr algn="just"/>
            <a:r>
              <a:rPr lang="fr-FR" dirty="0" err="1" smtClean="0"/>
              <a:t>Infatti</a:t>
            </a:r>
            <a:r>
              <a:rPr lang="fr-FR" dirty="0" smtClean="0"/>
              <a:t> l’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non </a:t>
            </a:r>
            <a:r>
              <a:rPr lang="fr-FR" dirty="0" err="1" smtClean="0"/>
              <a:t>avviene</a:t>
            </a:r>
            <a:r>
              <a:rPr lang="fr-FR" dirty="0" smtClean="0"/>
              <a:t> </a:t>
            </a:r>
            <a:r>
              <a:rPr lang="fr-FR" dirty="0" err="1" smtClean="0"/>
              <a:t>tramite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ma </a:t>
            </a:r>
            <a:r>
              <a:rPr lang="fr-FR" dirty="0" err="1" smtClean="0"/>
              <a:t>tramite</a:t>
            </a:r>
            <a:r>
              <a:rPr lang="fr-FR" dirty="0" smtClean="0"/>
              <a:t>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un’espansione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(per un </a:t>
            </a:r>
            <a:r>
              <a:rPr lang="fr-FR" dirty="0" err="1" smtClean="0"/>
              <a:t>dato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), 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e a </a:t>
            </a:r>
            <a:r>
              <a:rPr lang="fr-FR" dirty="0" err="1" smtClean="0"/>
              <a:t>destra</a:t>
            </a:r>
            <a:r>
              <a:rPr lang="fr-FR" dirty="0" smtClean="0"/>
              <a:t> in LM’</a:t>
            </a:r>
          </a:p>
          <a:p>
            <a:pPr algn="just"/>
            <a:r>
              <a:rPr lang="fr-FR" dirty="0" err="1" smtClean="0"/>
              <a:t>Partendo</a:t>
            </a:r>
            <a:r>
              <a:rPr lang="fr-FR" dirty="0" smtClean="0"/>
              <a:t> </a:t>
            </a:r>
            <a:r>
              <a:rPr lang="fr-FR" dirty="0" err="1" smtClean="0"/>
              <a:t>dall’equilibrio</a:t>
            </a:r>
            <a:r>
              <a:rPr lang="fr-FR" dirty="0" smtClean="0"/>
              <a:t> E, in </a:t>
            </a:r>
            <a:r>
              <a:rPr lang="fr-FR" dirty="0" err="1" smtClean="0"/>
              <a:t>seguito</a:t>
            </a:r>
            <a:r>
              <a:rPr lang="fr-FR" dirty="0" smtClean="0"/>
              <a:t> allo </a:t>
            </a:r>
            <a:r>
              <a:rPr lang="fr-FR" dirty="0" err="1" smtClean="0"/>
              <a:t>spostamento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LM in LM’,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d’</a:t>
            </a:r>
            <a:r>
              <a:rPr lang="fr-FR" dirty="0" err="1" smtClean="0"/>
              <a:t>intersezione</a:t>
            </a:r>
            <a:r>
              <a:rPr lang="fr-FR" dirty="0" smtClean="0"/>
              <a:t> con la IS è Z</a:t>
            </a:r>
          </a:p>
          <a:p>
            <a:pPr algn="just"/>
            <a:r>
              <a:rPr lang="fr-FR" dirty="0" smtClean="0"/>
              <a:t>Ma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Z vi è un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provoca</a:t>
            </a:r>
            <a:r>
              <a:rPr lang="fr-FR" dirty="0" smtClean="0"/>
              <a:t>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endParaRPr lang="fr-FR" dirty="0" smtClean="0"/>
          </a:p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conseguenza</a:t>
            </a:r>
            <a:r>
              <a:rPr lang="fr-FR" dirty="0" smtClean="0"/>
              <a:t>,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in IS’ e la BP in BP’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E’ il </a:t>
            </a:r>
            <a:r>
              <a:rPr lang="fr-FR" dirty="0" err="1" smtClean="0"/>
              <a:t>reddito</a:t>
            </a:r>
            <a:r>
              <a:rPr lang="fr-FR" dirty="0" smtClean="0"/>
              <a:t> è più </a:t>
            </a:r>
            <a:r>
              <a:rPr lang="fr-FR" dirty="0" err="1" smtClean="0"/>
              <a:t>elevato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122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97569" y="156517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316688" y="21412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740624" y="48775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30" name="Connecteur droit 29"/>
          <p:cNvCxnSpPr>
            <a:endCxn id="18" idx="3"/>
          </p:cNvCxnSpPr>
          <p:nvPr/>
        </p:nvCxnSpPr>
        <p:spPr>
          <a:xfrm flipV="1">
            <a:off x="3716288" y="232590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940322" y="2222540"/>
            <a:ext cx="65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774432" y="3725416"/>
            <a:ext cx="82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7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122</a:t>
            </a:fld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5336468" y="3926391"/>
            <a:ext cx="4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politica</a:t>
            </a:r>
            <a:r>
              <a:rPr lang="fr-FR" dirty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/>
              <a:t>espansiva</a:t>
            </a:r>
            <a:r>
              <a:rPr lang="fr-FR" dirty="0"/>
              <a:t>, 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/>
              <a:t>destra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124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124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124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124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884368" y="4149080"/>
                <a:ext cx="9784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7840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969" t="-4717" r="-1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/>
              <a:t>3) </a:t>
            </a:r>
            <a:r>
              <a:rPr lang="fr-FR" b="1" dirty="0" err="1"/>
              <a:t>Aumento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livello</a:t>
            </a:r>
            <a:r>
              <a:rPr lang="fr-FR" b="1" dirty="0"/>
              <a:t> dei </a:t>
            </a:r>
            <a:r>
              <a:rPr lang="fr-FR" b="1" dirty="0" err="1"/>
              <a:t>prezzi</a:t>
            </a:r>
            <a:r>
              <a:rPr lang="fr-FR" b="1" dirty="0"/>
              <a:t> </a:t>
            </a:r>
            <a:r>
              <a:rPr lang="fr-FR" b="1" dirty="0" err="1"/>
              <a:t>esteri</a:t>
            </a:r>
            <a:r>
              <a:rPr lang="fr-FR" b="1" dirty="0"/>
              <a:t> e/o </a:t>
            </a:r>
            <a:r>
              <a:rPr lang="fr-FR" b="1" dirty="0" err="1"/>
              <a:t>shock</a:t>
            </a:r>
            <a:r>
              <a:rPr lang="fr-FR" b="1" dirty="0"/>
              <a:t> </a:t>
            </a:r>
            <a:r>
              <a:rPr lang="fr-FR" b="1" dirty="0" err="1"/>
              <a:t>positivo</a:t>
            </a:r>
            <a:r>
              <a:rPr lang="fr-FR" b="1" dirty="0"/>
              <a:t> </a:t>
            </a:r>
            <a:r>
              <a:rPr lang="fr-FR" b="1" dirty="0" err="1"/>
              <a:t>sulle</a:t>
            </a:r>
            <a:r>
              <a:rPr lang="fr-FR" b="1" dirty="0"/>
              <a:t> </a:t>
            </a:r>
            <a:r>
              <a:rPr lang="fr-FR" b="1" dirty="0" err="1"/>
              <a:t>preferenze</a:t>
            </a:r>
            <a:r>
              <a:rPr lang="fr-FR" b="1" dirty="0"/>
              <a:t> per i </a:t>
            </a:r>
            <a:r>
              <a:rPr lang="fr-FR" b="1" dirty="0" err="1"/>
              <a:t>prodotti</a:t>
            </a:r>
            <a:r>
              <a:rPr lang="fr-FR" b="1" dirty="0"/>
              <a:t> </a:t>
            </a:r>
            <a:r>
              <a:rPr lang="fr-FR" b="1" dirty="0" err="1"/>
              <a:t>domestici</a:t>
            </a:r>
            <a:r>
              <a:rPr lang="fr-FR" b="1" dirty="0"/>
              <a:t> </a:t>
            </a:r>
          </a:p>
          <a:p>
            <a:pPr algn="just"/>
            <a:r>
              <a:rPr lang="fr-FR" dirty="0"/>
              <a:t>Se il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esteri</a:t>
            </a:r>
            <a:r>
              <a:rPr lang="fr-FR" dirty="0"/>
              <a:t> </a:t>
            </a:r>
            <a:r>
              <a:rPr lang="fr-FR" dirty="0" err="1"/>
              <a:t>aumenta</a:t>
            </a:r>
            <a:r>
              <a:rPr lang="fr-FR" dirty="0"/>
              <a:t> da p* a p**, a </a:t>
            </a:r>
            <a:r>
              <a:rPr lang="fr-FR" dirty="0" err="1"/>
              <a:t>parità</a:t>
            </a:r>
            <a:r>
              <a:rPr lang="fr-FR" dirty="0"/>
              <a:t> di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nominale R, </a:t>
            </a:r>
            <a:r>
              <a:rPr lang="fr-FR" dirty="0" err="1"/>
              <a:t>ora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</a:t>
            </a:r>
            <a:r>
              <a:rPr lang="fr-FR" dirty="0"/>
              <a:t>(i </a:t>
            </a:r>
            <a:r>
              <a:rPr lang="fr-FR" dirty="0" err="1"/>
              <a:t>prodotti</a:t>
            </a:r>
            <a:r>
              <a:rPr lang="fr-FR" dirty="0"/>
              <a:t> </a:t>
            </a:r>
            <a:r>
              <a:rPr lang="fr-FR" dirty="0" err="1"/>
              <a:t>domestici</a:t>
            </a:r>
            <a:r>
              <a:rPr lang="fr-FR" dirty="0"/>
              <a:t> sono </a:t>
            </a:r>
            <a:r>
              <a:rPr lang="fr-FR" dirty="0" err="1"/>
              <a:t>ora</a:t>
            </a:r>
            <a:r>
              <a:rPr lang="fr-FR" dirty="0"/>
              <a:t> a più </a:t>
            </a:r>
            <a:r>
              <a:rPr lang="fr-FR" dirty="0" err="1"/>
              <a:t>buon</a:t>
            </a:r>
            <a:r>
              <a:rPr lang="fr-FR" dirty="0"/>
              <a:t> </a:t>
            </a:r>
            <a:r>
              <a:rPr lang="fr-FR" dirty="0" err="1"/>
              <a:t>mercato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Partendo</a:t>
            </a:r>
            <a:r>
              <a:rPr lang="fr-FR" dirty="0" smtClean="0"/>
              <a:t> dal </a:t>
            </a:r>
            <a:r>
              <a:rPr lang="fr-FR" dirty="0" err="1" smtClean="0"/>
              <a:t>punto</a:t>
            </a:r>
            <a:r>
              <a:rPr lang="fr-FR" dirty="0" smtClean="0"/>
              <a:t> di </a:t>
            </a:r>
            <a:r>
              <a:rPr lang="fr-FR" dirty="0" err="1" smtClean="0"/>
              <a:t>equilibrio</a:t>
            </a:r>
            <a:r>
              <a:rPr lang="fr-FR" dirty="0" smtClean="0"/>
              <a:t> E, </a:t>
            </a:r>
            <a:r>
              <a:rPr lang="fr-FR" dirty="0" err="1" smtClean="0"/>
              <a:t>ora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IS si </a:t>
            </a:r>
            <a:r>
              <a:rPr lang="fr-FR" dirty="0" err="1" smtClean="0"/>
              <a:t>sposta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e a </a:t>
            </a:r>
            <a:r>
              <a:rPr lang="fr-FR" dirty="0" err="1" smtClean="0"/>
              <a:t>destra</a:t>
            </a:r>
            <a:r>
              <a:rPr lang="fr-FR" dirty="0" smtClean="0"/>
              <a:t> in IS’ e la BP in </a:t>
            </a:r>
            <a:r>
              <a:rPr lang="fr-FR" dirty="0" err="1" smtClean="0"/>
              <a:t>basso</a:t>
            </a:r>
            <a:r>
              <a:rPr lang="fr-FR" dirty="0" smtClean="0"/>
              <a:t> in BP’</a:t>
            </a:r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LM non si muove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Z vi è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di </a:t>
            </a:r>
            <a:r>
              <a:rPr lang="fr-FR" dirty="0" err="1" smtClean="0"/>
              <a:t>apprezza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provoca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IS’ in IS’’ e </a:t>
            </a:r>
            <a:r>
              <a:rPr lang="fr-FR" dirty="0" err="1" smtClean="0"/>
              <a:t>della</a:t>
            </a:r>
            <a:r>
              <a:rPr lang="fr-FR" dirty="0" smtClean="0"/>
              <a:t> BP’ in BP’’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E’’ il </a:t>
            </a:r>
            <a:r>
              <a:rPr lang="fr-FR" dirty="0" err="1" smtClean="0"/>
              <a:t>reddito</a:t>
            </a:r>
            <a:r>
              <a:rPr lang="fr-FR" dirty="0" smtClean="0"/>
              <a:t> è più </a:t>
            </a:r>
            <a:r>
              <a:rPr lang="fr-FR" dirty="0" err="1" smtClean="0"/>
              <a:t>elevato</a:t>
            </a:r>
            <a:endParaRPr lang="fr-FR" dirty="0" smtClean="0"/>
          </a:p>
          <a:p>
            <a:pPr algn="just"/>
            <a:r>
              <a:rPr lang="fr-FR" dirty="0" smtClean="0"/>
              <a:t>Vi è un </a:t>
            </a:r>
            <a:r>
              <a:rPr lang="fr-FR" dirty="0" err="1" smtClean="0"/>
              <a:t>effetto</a:t>
            </a:r>
            <a:r>
              <a:rPr lang="fr-FR" dirty="0" smtClean="0"/>
              <a:t> di </a:t>
            </a:r>
            <a:r>
              <a:rPr lang="fr-FR" dirty="0" err="1" smtClean="0"/>
              <a:t>spiazzamento</a:t>
            </a:r>
            <a:r>
              <a:rPr lang="fr-FR" dirty="0" smtClean="0"/>
              <a:t> </a:t>
            </a:r>
            <a:r>
              <a:rPr lang="fr-FR" dirty="0" err="1" smtClean="0"/>
              <a:t>dovuto</a:t>
            </a:r>
            <a:r>
              <a:rPr lang="fr-FR" dirty="0" smtClean="0"/>
              <a:t> </a:t>
            </a:r>
            <a:r>
              <a:rPr lang="fr-FR" dirty="0" err="1" smtClean="0"/>
              <a:t>all’aprezzamento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126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364360" y="124578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316688" y="21412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460704" y="46320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9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126</a:t>
            </a:fld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5774432" y="2562444"/>
            <a:ext cx="36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H="1" flipV="1">
            <a:off x="4076328" y="1752600"/>
            <a:ext cx="2952328" cy="324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028656" y="476953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IS’’</a:t>
            </a:r>
            <a:endParaRPr lang="fr-FR" dirty="0"/>
          </a:p>
        </p:txBody>
      </p:sp>
      <p:cxnSp>
        <p:nvCxnSpPr>
          <p:cNvPr id="46" name="Connecteur droit 45"/>
          <p:cNvCxnSpPr>
            <a:endCxn id="40" idx="2"/>
          </p:cNvCxnSpPr>
          <p:nvPr/>
        </p:nvCxnSpPr>
        <p:spPr>
          <a:xfrm flipV="1">
            <a:off x="2348136" y="2222540"/>
            <a:ext cx="4920329" cy="2142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705600" y="2037874"/>
            <a:ext cx="71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BP’’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5213412" y="2789312"/>
            <a:ext cx="5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5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smtClean="0"/>
              <a:t>un 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, </a:t>
            </a:r>
            <a:r>
              <a:rPr lang="fr-FR" dirty="0"/>
              <a:t>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/>
              <a:t>destra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128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128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128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128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020272" y="5013176"/>
            <a:ext cx="9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AD(p*)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884368" y="4149080"/>
            <a:ext cx="101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AD’(p**)</a:t>
            </a:r>
            <a:endParaRPr lang="fr-FR" dirty="0"/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4) </a:t>
            </a:r>
            <a:r>
              <a:rPr lang="fr-FR" b="1" dirty="0" err="1"/>
              <a:t>Riduzione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tasso</a:t>
            </a:r>
            <a:r>
              <a:rPr lang="fr-FR" b="1" dirty="0"/>
              <a:t> d’</a:t>
            </a:r>
            <a:r>
              <a:rPr lang="fr-FR" b="1" dirty="0" err="1"/>
              <a:t>interesse</a:t>
            </a:r>
            <a:r>
              <a:rPr lang="fr-FR" b="1" dirty="0"/>
              <a:t>  </a:t>
            </a:r>
            <a:r>
              <a:rPr lang="fr-FR" b="1" dirty="0" err="1"/>
              <a:t>estero</a:t>
            </a:r>
            <a:endParaRPr lang="fr-FR" b="1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diminuzione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estero</a:t>
            </a:r>
            <a:r>
              <a:rPr lang="fr-FR" dirty="0"/>
              <a:t> da i* a i**&lt;i* (o un </a:t>
            </a:r>
            <a:r>
              <a:rPr lang="fr-FR" dirty="0" err="1"/>
              <a:t>incremento</a:t>
            </a:r>
            <a:r>
              <a:rPr lang="fr-FR" dirty="0"/>
              <a:t> delle </a:t>
            </a:r>
            <a:r>
              <a:rPr lang="fr-FR" dirty="0" err="1"/>
              <a:t>preferenze</a:t>
            </a:r>
            <a:r>
              <a:rPr lang="fr-FR" dirty="0"/>
              <a:t> per i </a:t>
            </a:r>
            <a:r>
              <a:rPr lang="fr-FR" dirty="0" err="1"/>
              <a:t>titoli</a:t>
            </a:r>
            <a:r>
              <a:rPr lang="fr-FR" dirty="0"/>
              <a:t> </a:t>
            </a:r>
            <a:r>
              <a:rPr lang="fr-FR" dirty="0" err="1"/>
              <a:t>nazionali</a:t>
            </a:r>
            <a:r>
              <a:rPr lang="fr-FR" dirty="0"/>
              <a:t>), la </a:t>
            </a:r>
            <a:r>
              <a:rPr lang="fr-FR" dirty="0" err="1"/>
              <a:t>curva</a:t>
            </a:r>
            <a:r>
              <a:rPr lang="fr-FR" dirty="0"/>
              <a:t> BP si </a:t>
            </a:r>
            <a:r>
              <a:rPr lang="fr-FR" dirty="0" err="1"/>
              <a:t>sposta</a:t>
            </a:r>
            <a:r>
              <a:rPr lang="fr-FR" dirty="0"/>
              <a:t> in </a:t>
            </a:r>
            <a:r>
              <a:rPr lang="fr-FR" dirty="0" err="1"/>
              <a:t>basso</a:t>
            </a:r>
            <a:r>
              <a:rPr lang="fr-FR" dirty="0"/>
              <a:t> e a </a:t>
            </a:r>
            <a:r>
              <a:rPr lang="fr-FR" dirty="0" err="1"/>
              <a:t>destra</a:t>
            </a:r>
            <a:r>
              <a:rPr lang="fr-FR" dirty="0"/>
              <a:t> in BP’ (</a:t>
            </a:r>
            <a:r>
              <a:rPr lang="fr-FR" dirty="0" err="1"/>
              <a:t>ora</a:t>
            </a:r>
            <a:r>
              <a:rPr lang="fr-FR" dirty="0"/>
              <a:t> basta un </a:t>
            </a:r>
            <a:r>
              <a:rPr lang="fr-FR" dirty="0" err="1"/>
              <a:t>aumento</a:t>
            </a:r>
            <a:r>
              <a:rPr lang="fr-FR" dirty="0"/>
              <a:t> più </a:t>
            </a:r>
            <a:r>
              <a:rPr lang="fr-FR" dirty="0" err="1"/>
              <a:t>contenuto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domestico</a:t>
            </a:r>
            <a:r>
              <a:rPr lang="fr-FR" dirty="0"/>
              <a:t> per </a:t>
            </a:r>
            <a:r>
              <a:rPr lang="fr-FR" dirty="0" err="1"/>
              <a:t>equilibrare</a:t>
            </a:r>
            <a:r>
              <a:rPr lang="fr-FR" dirty="0"/>
              <a:t> il </a:t>
            </a:r>
            <a:r>
              <a:rPr lang="fr-FR" dirty="0" err="1"/>
              <a:t>saldo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bilancia</a:t>
            </a:r>
            <a:r>
              <a:rPr lang="fr-FR" dirty="0"/>
              <a:t> dei </a:t>
            </a:r>
            <a:r>
              <a:rPr lang="fr-FR" dirty="0" err="1"/>
              <a:t>pagamenti</a:t>
            </a:r>
            <a:r>
              <a:rPr lang="fr-FR" dirty="0"/>
              <a:t>). </a:t>
            </a:r>
            <a:r>
              <a:rPr lang="fr-FR" dirty="0" err="1"/>
              <a:t>Invece</a:t>
            </a:r>
            <a:r>
              <a:rPr lang="fr-FR" dirty="0"/>
              <a:t> la IS </a:t>
            </a:r>
            <a:r>
              <a:rPr lang="fr-FR" dirty="0" smtClean="0"/>
              <a:t>e la LM </a:t>
            </a:r>
            <a:r>
              <a:rPr lang="fr-FR" dirty="0" err="1" smtClean="0"/>
              <a:t>inizialmente</a:t>
            </a:r>
            <a:r>
              <a:rPr lang="fr-FR" dirty="0" smtClean="0"/>
              <a:t> non </a:t>
            </a:r>
            <a:r>
              <a:rPr lang="fr-FR" dirty="0"/>
              <a:t>si </a:t>
            </a:r>
            <a:r>
              <a:rPr lang="fr-FR" dirty="0" err="1" smtClean="0"/>
              <a:t>muovono</a:t>
            </a:r>
            <a:endParaRPr lang="fr-FR" dirty="0"/>
          </a:p>
          <a:p>
            <a:pPr algn="just"/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/>
              <a:t>n</a:t>
            </a:r>
            <a:r>
              <a:rPr lang="fr-FR" dirty="0" err="1" smtClean="0"/>
              <a:t>el</a:t>
            </a:r>
            <a:r>
              <a:rPr lang="fr-FR" dirty="0" smtClean="0"/>
              <a:t> </a:t>
            </a:r>
            <a:r>
              <a:rPr lang="fr-FR" dirty="0" err="1"/>
              <a:t>punto</a:t>
            </a:r>
            <a:r>
              <a:rPr lang="fr-FR" dirty="0"/>
              <a:t> d’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iniziale</a:t>
            </a:r>
            <a:r>
              <a:rPr lang="fr-FR" dirty="0"/>
              <a:t> E  vi è </a:t>
            </a:r>
            <a:r>
              <a:rPr lang="fr-FR" dirty="0" err="1"/>
              <a:t>ora</a:t>
            </a:r>
            <a:r>
              <a:rPr lang="fr-FR" dirty="0"/>
              <a:t> un </a:t>
            </a:r>
            <a:r>
              <a:rPr lang="fr-FR" dirty="0" err="1"/>
              <a:t>avanzo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bilancia</a:t>
            </a:r>
            <a:r>
              <a:rPr lang="fr-FR" dirty="0"/>
              <a:t> dei </a:t>
            </a:r>
            <a:r>
              <a:rPr lang="fr-FR" dirty="0" err="1"/>
              <a:t>pagamenti</a:t>
            </a:r>
            <a:r>
              <a:rPr lang="fr-FR" dirty="0"/>
              <a:t> BP’. </a:t>
            </a:r>
            <a:r>
              <a:rPr lang="fr-FR" dirty="0" smtClean="0"/>
              <a:t>La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si </a:t>
            </a:r>
            <a:r>
              <a:rPr lang="fr-FR" dirty="0" err="1" smtClean="0"/>
              <a:t>apprezza</a:t>
            </a:r>
            <a:endParaRPr lang="fr-FR" dirty="0"/>
          </a:p>
          <a:p>
            <a:pPr algn="just"/>
            <a:r>
              <a:rPr lang="fr-FR" dirty="0"/>
              <a:t>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smtClean="0"/>
              <a:t>BP’ </a:t>
            </a:r>
            <a:r>
              <a:rPr lang="fr-FR" dirty="0"/>
              <a:t>si </a:t>
            </a:r>
            <a:r>
              <a:rPr lang="fr-FR" dirty="0" err="1"/>
              <a:t>sposta</a:t>
            </a:r>
            <a:r>
              <a:rPr lang="fr-FR" dirty="0"/>
              <a:t> in </a:t>
            </a:r>
            <a:r>
              <a:rPr lang="fr-FR" dirty="0" smtClean="0"/>
              <a:t>BP’’ e la </a:t>
            </a:r>
            <a:r>
              <a:rPr lang="fr-FR" dirty="0" err="1" smtClean="0"/>
              <a:t>curva</a:t>
            </a:r>
            <a:r>
              <a:rPr lang="fr-FR" dirty="0" smtClean="0"/>
              <a:t> IS in IS’.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di </a:t>
            </a:r>
            <a:r>
              <a:rPr lang="fr-FR" dirty="0" err="1"/>
              <a:t>equilibrio</a:t>
            </a:r>
            <a:r>
              <a:rPr lang="fr-FR" dirty="0"/>
              <a:t> E’ il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/>
              <a:t>elevato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7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fr-FR" dirty="0" smtClean="0"/>
                  <a:t>Sul piano (</a:t>
                </a:r>
                <a:r>
                  <a:rPr lang="fr-FR" dirty="0" err="1" smtClean="0"/>
                  <a:t>Y,p</a:t>
                </a:r>
                <a:r>
                  <a:rPr lang="fr-FR" dirty="0" smtClean="0"/>
                  <a:t>),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in maniera </a:t>
                </a:r>
                <a:r>
                  <a:rPr lang="fr-FR" dirty="0" err="1" smtClean="0"/>
                  <a:t>parallela</a:t>
                </a:r>
                <a:r>
                  <a:rPr lang="fr-FR" dirty="0" smtClean="0"/>
                  <a:t> in alto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: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la </a:t>
                </a:r>
                <a:r>
                  <a:rPr lang="fr-FR" dirty="0" err="1" smtClean="0"/>
                  <a:t>corrispondente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G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diventa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6452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130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130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130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708176" y="18532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268465" y="2037874"/>
            <a:ext cx="6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10800000" flipV="1">
            <a:off x="5552492" y="4970819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8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130</a:t>
            </a:fld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2492152" y="2366102"/>
            <a:ext cx="4920329" cy="2142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136402" y="2392607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BP’’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 rot="10800000" flipV="1">
            <a:off x="4173049" y="3539351"/>
            <a:ext cx="6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, 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</a:t>
            </a:r>
            <a:r>
              <a:rPr lang="fr-FR" dirty="0" smtClean="0"/>
              <a:t>il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/>
              <a:t>e a </a:t>
            </a:r>
            <a:r>
              <a:rPr lang="fr-FR" dirty="0" err="1" smtClean="0"/>
              <a:t>sinistra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132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132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132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132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132</a:t>
            </a:fld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020272" y="5013176"/>
            <a:ext cx="9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AD’(i**)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884368" y="4149080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AD(i*)</a:t>
            </a:r>
            <a:endParaRPr lang="fr-FR" dirty="0"/>
          </a:p>
          <a:p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/>
              <a:t>Offerta</a:t>
            </a:r>
            <a:r>
              <a:rPr lang="fr-FR" b="1" dirty="0"/>
              <a:t> </a:t>
            </a:r>
            <a:r>
              <a:rPr lang="fr-FR" b="1" dirty="0" err="1"/>
              <a:t>aggregata</a:t>
            </a:r>
            <a:r>
              <a:rPr lang="fr-FR" b="1" dirty="0"/>
              <a:t> di </a:t>
            </a:r>
            <a:r>
              <a:rPr lang="fr-FR" b="1" dirty="0" err="1"/>
              <a:t>lungo</a:t>
            </a:r>
            <a:r>
              <a:rPr lang="fr-FR" b="1" dirty="0"/>
              <a:t> </a:t>
            </a:r>
            <a:r>
              <a:rPr lang="fr-FR" b="1" dirty="0" err="1"/>
              <a:t>periodo</a:t>
            </a:r>
            <a:r>
              <a:rPr lang="fr-FR" b="1" dirty="0"/>
              <a:t> in </a:t>
            </a:r>
            <a:r>
              <a:rPr lang="fr-FR" b="1" dirty="0" err="1"/>
              <a:t>economia</a:t>
            </a:r>
            <a:r>
              <a:rPr lang="fr-FR" b="1" dirty="0"/>
              <a:t> </a:t>
            </a:r>
            <a:r>
              <a:rPr lang="fr-FR" b="1" dirty="0" err="1"/>
              <a:t>aperta</a:t>
            </a:r>
            <a:r>
              <a:rPr lang="fr-FR" b="1" dirty="0"/>
              <a:t> con </a:t>
            </a:r>
            <a:r>
              <a:rPr lang="fr-FR" b="1" dirty="0" err="1"/>
              <a:t>tassi</a:t>
            </a:r>
            <a:r>
              <a:rPr lang="fr-FR" b="1" dirty="0"/>
              <a:t> di </a:t>
            </a:r>
            <a:r>
              <a:rPr lang="fr-FR" b="1" dirty="0" err="1"/>
              <a:t>cambio</a:t>
            </a:r>
            <a:r>
              <a:rPr lang="fr-FR" b="1" dirty="0"/>
              <a:t> </a:t>
            </a:r>
            <a:r>
              <a:rPr lang="fr-FR" b="1" dirty="0" err="1" smtClean="0"/>
              <a:t>flessibili</a:t>
            </a:r>
            <a:endParaRPr lang="fr-FR" b="1" dirty="0"/>
          </a:p>
          <a:p>
            <a:pPr algn="just"/>
            <a:r>
              <a:rPr lang="fr-FR" dirty="0"/>
              <a:t>L’</a:t>
            </a:r>
            <a:r>
              <a:rPr lang="fr-FR" dirty="0" err="1"/>
              <a:t>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di </a:t>
            </a:r>
            <a:r>
              <a:rPr lang="fr-FR" dirty="0" err="1"/>
              <a:t>lungo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non </a:t>
            </a:r>
            <a:r>
              <a:rPr lang="fr-FR" dirty="0" err="1"/>
              <a:t>subisce</a:t>
            </a:r>
            <a:r>
              <a:rPr lang="fr-FR" dirty="0"/>
              <a:t> </a:t>
            </a:r>
            <a:r>
              <a:rPr lang="fr-FR" dirty="0" err="1"/>
              <a:t>nessuna</a:t>
            </a:r>
            <a:r>
              <a:rPr lang="fr-FR" dirty="0"/>
              <a:t> </a:t>
            </a:r>
            <a:r>
              <a:rPr lang="fr-FR" dirty="0" err="1"/>
              <a:t>variazione</a:t>
            </a:r>
            <a:r>
              <a:rPr lang="fr-FR" dirty="0"/>
              <a:t> </a:t>
            </a:r>
            <a:r>
              <a:rPr lang="fr-FR" dirty="0" err="1"/>
              <a:t>rispetto</a:t>
            </a:r>
            <a:r>
              <a:rPr lang="fr-FR" dirty="0"/>
              <a:t> a </a:t>
            </a:r>
            <a:r>
              <a:rPr lang="fr-FR" dirty="0" err="1"/>
              <a:t>quella</a:t>
            </a:r>
            <a:r>
              <a:rPr lang="fr-FR" dirty="0"/>
              <a:t> in 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chiusa</a:t>
            </a:r>
            <a:endParaRPr lang="fr-FR" dirty="0"/>
          </a:p>
          <a:p>
            <a:pPr algn="just"/>
            <a:r>
              <a:rPr lang="fr-FR" dirty="0" err="1"/>
              <a:t>Essa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dunque</a:t>
            </a:r>
            <a:r>
              <a:rPr lang="fr-FR" dirty="0"/>
              <a:t> </a:t>
            </a:r>
            <a:r>
              <a:rPr lang="fr-FR" dirty="0" err="1"/>
              <a:t>indipendente</a:t>
            </a:r>
            <a:r>
              <a:rPr lang="fr-FR" dirty="0"/>
              <a:t> dal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interni</a:t>
            </a:r>
            <a:r>
              <a:rPr lang="fr-FR" dirty="0"/>
              <a:t> (il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si </a:t>
            </a:r>
            <a:r>
              <a:rPr lang="fr-FR" dirty="0" err="1"/>
              <a:t>aggiusta</a:t>
            </a:r>
            <a:r>
              <a:rPr lang="fr-FR" dirty="0"/>
              <a:t> per </a:t>
            </a:r>
            <a:r>
              <a:rPr lang="fr-FR" dirty="0" err="1"/>
              <a:t>garantire</a:t>
            </a:r>
            <a:r>
              <a:rPr lang="fr-FR" dirty="0"/>
              <a:t> il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) e </a:t>
            </a:r>
            <a:r>
              <a:rPr lang="fr-FR" dirty="0" err="1"/>
              <a:t>quindi</a:t>
            </a:r>
            <a:r>
              <a:rPr lang="fr-FR" dirty="0"/>
              <a:t> verticale in </a:t>
            </a:r>
            <a:r>
              <a:rPr lang="fr-FR" dirty="0" err="1"/>
              <a:t>corrispondenza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134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134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134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904148" y="1998132"/>
            <a:ext cx="0" cy="3519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b="1" dirty="0"/>
                  <a:t>Offerta </a:t>
                </a:r>
                <a:r>
                  <a:rPr lang="fr-FR" b="1" dirty="0" err="1"/>
                  <a:t>aggregata</a:t>
                </a:r>
                <a:r>
                  <a:rPr lang="fr-FR" b="1" dirty="0"/>
                  <a:t> di </a:t>
                </a:r>
                <a:r>
                  <a:rPr lang="fr-FR" b="1" dirty="0" err="1"/>
                  <a:t>breve</a:t>
                </a:r>
                <a:r>
                  <a:rPr lang="fr-FR" b="1" dirty="0"/>
                  <a:t> </a:t>
                </a:r>
                <a:r>
                  <a:rPr lang="fr-FR" b="1" dirty="0" err="1"/>
                  <a:t>periodo</a:t>
                </a:r>
                <a:r>
                  <a:rPr lang="fr-FR" b="1" dirty="0"/>
                  <a:t> in </a:t>
                </a:r>
                <a:r>
                  <a:rPr lang="fr-FR" b="1" dirty="0" err="1"/>
                  <a:t>economia</a:t>
                </a:r>
                <a:r>
                  <a:rPr lang="fr-FR" b="1" dirty="0"/>
                  <a:t> </a:t>
                </a:r>
                <a:r>
                  <a:rPr lang="fr-FR" b="1" dirty="0" err="1"/>
                  <a:t>aperta</a:t>
                </a:r>
                <a:r>
                  <a:rPr lang="fr-FR" b="1" dirty="0"/>
                  <a:t> con </a:t>
                </a:r>
                <a:r>
                  <a:rPr lang="fr-FR" b="1" dirty="0" err="1"/>
                  <a:t>tassi</a:t>
                </a:r>
                <a:r>
                  <a:rPr lang="fr-FR" b="1" dirty="0"/>
                  <a:t> di </a:t>
                </a:r>
                <a:r>
                  <a:rPr lang="fr-FR" b="1" dirty="0" err="1"/>
                  <a:t>cambio</a:t>
                </a:r>
                <a:r>
                  <a:rPr lang="fr-FR" b="1" dirty="0"/>
                  <a:t> </a:t>
                </a:r>
                <a:r>
                  <a:rPr lang="fr-FR" b="1" dirty="0" err="1" smtClean="0"/>
                  <a:t>flessibili</a:t>
                </a:r>
                <a:endParaRPr lang="fr-FR" b="1" dirty="0"/>
              </a:p>
              <a:p>
                <a:pPr algn="just"/>
                <a:r>
                  <a:rPr lang="fr-FR" dirty="0"/>
                  <a:t>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non </a:t>
                </a:r>
                <a:r>
                  <a:rPr lang="fr-FR" dirty="0" err="1"/>
                  <a:t>subisce</a:t>
                </a:r>
                <a:r>
                  <a:rPr lang="fr-FR" dirty="0"/>
                  <a:t> </a:t>
                </a:r>
                <a:r>
                  <a:rPr lang="fr-FR" dirty="0" err="1"/>
                  <a:t>nessuna</a:t>
                </a:r>
                <a:r>
                  <a:rPr lang="fr-FR" dirty="0"/>
                  <a:t> </a:t>
                </a:r>
                <a:r>
                  <a:rPr lang="fr-FR" dirty="0" err="1"/>
                  <a:t>variazione</a:t>
                </a:r>
                <a:r>
                  <a:rPr lang="fr-FR" dirty="0"/>
                  <a:t> </a:t>
                </a:r>
                <a:r>
                  <a:rPr lang="fr-FR" dirty="0" err="1"/>
                  <a:t>rispetto</a:t>
                </a:r>
                <a:r>
                  <a:rPr lang="fr-FR" dirty="0"/>
                  <a:t> a </a:t>
                </a:r>
                <a:r>
                  <a:rPr lang="fr-FR" dirty="0" err="1"/>
                  <a:t>quella</a:t>
                </a:r>
                <a:r>
                  <a:rPr lang="fr-FR" dirty="0"/>
                  <a:t> in </a:t>
                </a:r>
                <a:r>
                  <a:rPr lang="fr-FR" dirty="0" err="1"/>
                  <a:t>economia</a:t>
                </a:r>
                <a:r>
                  <a:rPr lang="fr-FR" dirty="0"/>
                  <a:t> </a:t>
                </a:r>
                <a:r>
                  <a:rPr lang="fr-FR" dirty="0" err="1"/>
                  <a:t>chiusa</a:t>
                </a:r>
                <a:endParaRPr lang="fr-FR" dirty="0"/>
              </a:p>
              <a:p>
                <a:pPr algn="just"/>
                <a:r>
                  <a:rPr lang="fr-FR" dirty="0" err="1"/>
                  <a:t>Supponendo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il </a:t>
                </a:r>
                <a:r>
                  <a:rPr lang="fr-FR" dirty="0" err="1"/>
                  <a:t>salario</a:t>
                </a:r>
                <a:r>
                  <a:rPr lang="fr-FR" dirty="0"/>
                  <a:t> nominale w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:r>
                  <a:rPr lang="fr-FR" dirty="0" err="1"/>
                  <a:t>sia</a:t>
                </a:r>
                <a:r>
                  <a:rPr lang="fr-FR" dirty="0"/>
                  <a:t> </a:t>
                </a:r>
                <a:r>
                  <a:rPr lang="fr-FR" dirty="0" err="1"/>
                  <a:t>rigido</a:t>
                </a:r>
                <a:r>
                  <a:rPr lang="fr-FR" dirty="0"/>
                  <a:t> e </a:t>
                </a:r>
                <a:r>
                  <a:rPr lang="fr-FR" dirty="0" err="1"/>
                  <a:t>uguale</a:t>
                </a:r>
                <a:r>
                  <a:rPr lang="fr-FR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/>
                  <a:t>, l’</a:t>
                </a:r>
                <a:r>
                  <a:rPr lang="fr-FR" dirty="0" err="1"/>
                  <a:t>offerta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:r>
                  <a:rPr lang="fr-FR" dirty="0" err="1"/>
                  <a:t>avrà</a:t>
                </a:r>
                <a:r>
                  <a:rPr lang="fr-FR" dirty="0"/>
                  <a:t> </a:t>
                </a:r>
                <a:r>
                  <a:rPr lang="fr-FR" dirty="0" err="1"/>
                  <a:t>inclinazione</a:t>
                </a:r>
                <a:r>
                  <a:rPr lang="fr-FR" dirty="0"/>
                  <a:t> positiva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4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b="1" dirty="0"/>
                  <a:t>Equilibrio di </a:t>
                </a:r>
                <a:r>
                  <a:rPr lang="fr-FR" b="1" dirty="0" err="1"/>
                  <a:t>breve</a:t>
                </a:r>
                <a:r>
                  <a:rPr lang="fr-FR" b="1" dirty="0"/>
                  <a:t> </a:t>
                </a:r>
                <a:r>
                  <a:rPr lang="fr-FR" b="1" dirty="0" err="1"/>
                  <a:t>periodo</a:t>
                </a:r>
                <a:r>
                  <a:rPr lang="fr-FR" b="1" dirty="0"/>
                  <a:t> con </a:t>
                </a:r>
                <a:r>
                  <a:rPr lang="fr-FR" b="1" dirty="0" err="1"/>
                  <a:t>tassi</a:t>
                </a:r>
                <a:r>
                  <a:rPr lang="fr-FR" b="1" dirty="0"/>
                  <a:t> di </a:t>
                </a:r>
                <a:r>
                  <a:rPr lang="fr-FR" b="1" dirty="0" err="1"/>
                  <a:t>cambio</a:t>
                </a:r>
                <a:r>
                  <a:rPr lang="fr-FR" b="1" dirty="0"/>
                  <a:t> </a:t>
                </a:r>
                <a:r>
                  <a:rPr lang="fr-FR" b="1" dirty="0" err="1" smtClean="0"/>
                  <a:t>flessibili</a:t>
                </a:r>
                <a:endParaRPr lang="fr-FR" b="1" dirty="0"/>
              </a:p>
              <a:p>
                <a:pPr algn="just"/>
                <a:r>
                  <a:rPr lang="fr-FR" dirty="0"/>
                  <a:t>L’</a:t>
                </a:r>
                <a:r>
                  <a:rPr lang="fr-FR" dirty="0" err="1"/>
                  <a:t>equilibrio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è </a:t>
                </a:r>
                <a:r>
                  <a:rPr lang="fr-FR" dirty="0" err="1"/>
                  <a:t>determinato</a:t>
                </a:r>
                <a:r>
                  <a:rPr lang="fr-FR" dirty="0"/>
                  <a:t> </a:t>
                </a:r>
                <a:r>
                  <a:rPr lang="fr-FR" dirty="0" err="1"/>
                  <a:t>dall’intersezione</a:t>
                </a:r>
                <a:r>
                  <a:rPr lang="fr-FR" dirty="0"/>
                  <a:t> fra la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e 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, la </a:t>
                </a:r>
                <a:r>
                  <a:rPr lang="fr-FR" dirty="0" err="1"/>
                  <a:t>quale</a:t>
                </a:r>
                <a:r>
                  <a:rPr lang="fr-FR" dirty="0"/>
                  <a:t> è </a:t>
                </a:r>
                <a:r>
                  <a:rPr lang="fr-FR" dirty="0" err="1"/>
                  <a:t>funzione</a:t>
                </a:r>
                <a:r>
                  <a:rPr lang="fr-FR" dirty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p per </a:t>
                </a:r>
                <a:r>
                  <a:rPr lang="fr-FR" dirty="0"/>
                  <a:t>un </a:t>
                </a:r>
                <a:r>
                  <a:rPr lang="fr-FR" dirty="0" err="1"/>
                  <a:t>dato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 per il </a:t>
                </a:r>
                <a:r>
                  <a:rPr lang="fr-FR" dirty="0" err="1"/>
                  <a:t>momento</a:t>
                </a:r>
                <a:r>
                  <a:rPr lang="fr-FR" dirty="0"/>
                  <a:t> </a:t>
                </a:r>
                <a:r>
                  <a:rPr lang="fr-FR" dirty="0" err="1"/>
                  <a:t>supposto</a:t>
                </a:r>
                <a:r>
                  <a:rPr lang="fr-FR" dirty="0"/>
                  <a:t> </a:t>
                </a:r>
                <a:r>
                  <a:rPr lang="fr-FR" dirty="0" err="1"/>
                  <a:t>rigido</a:t>
                </a:r>
                <a:r>
                  <a:rPr lang="fr-FR" dirty="0"/>
                  <a:t> e </a:t>
                </a:r>
                <a:r>
                  <a:rPr lang="fr-FR" dirty="0" err="1"/>
                  <a:t>uguale</a:t>
                </a:r>
                <a:r>
                  <a:rPr lang="fr-FR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Poiché</a:t>
                </a:r>
                <a:r>
                  <a:rPr lang="fr-FR" dirty="0"/>
                  <a:t> si </a:t>
                </a:r>
                <a:r>
                  <a:rPr lang="fr-FR" dirty="0" err="1"/>
                  <a:t>suppone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 </a:t>
                </a:r>
                <a:r>
                  <a:rPr lang="fr-FR" dirty="0" err="1"/>
                  <a:t>prezzi</a:t>
                </a:r>
                <a:r>
                  <a:rPr lang="fr-FR" dirty="0"/>
                  <a:t> </a:t>
                </a:r>
                <a:r>
                  <a:rPr lang="fr-FR" dirty="0" err="1"/>
                  <a:t>siano</a:t>
                </a:r>
                <a:r>
                  <a:rPr lang="fr-FR" dirty="0"/>
                  <a:t> </a:t>
                </a:r>
                <a:r>
                  <a:rPr lang="fr-FR" dirty="0" err="1"/>
                  <a:t>flessibili</a:t>
                </a:r>
                <a:r>
                  <a:rPr lang="fr-FR" dirty="0"/>
                  <a:t> pure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, </a:t>
                </a:r>
                <a:r>
                  <a:rPr lang="fr-FR" dirty="0" err="1"/>
                  <a:t>essi</a:t>
                </a:r>
                <a:r>
                  <a:rPr lang="fr-FR" dirty="0"/>
                  <a:t>  </a:t>
                </a:r>
                <a:r>
                  <a:rPr lang="fr-FR" dirty="0" err="1"/>
                  <a:t>aumenteranno</a:t>
                </a:r>
                <a:r>
                  <a:rPr lang="fr-FR" dirty="0"/>
                  <a:t> se vi è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/>
                  <a:t>domanda</a:t>
                </a:r>
                <a:r>
                  <a:rPr lang="fr-FR" dirty="0"/>
                  <a:t> e </a:t>
                </a:r>
                <a:r>
                  <a:rPr lang="fr-FR" dirty="0" err="1"/>
                  <a:t>diminuiranno</a:t>
                </a:r>
                <a:r>
                  <a:rPr lang="fr-FR" dirty="0"/>
                  <a:t> se vi è 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/>
                  <a:t>offerta</a:t>
                </a:r>
                <a:r>
                  <a:rPr lang="fr-FR" dirty="0"/>
                  <a:t>.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meccanismo</a:t>
                </a:r>
                <a:r>
                  <a:rPr lang="fr-FR" dirty="0"/>
                  <a:t> permette  di </a:t>
                </a:r>
                <a:r>
                  <a:rPr lang="fr-FR" dirty="0" err="1"/>
                  <a:t>implementare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endParaRPr lang="fr-FR" dirty="0"/>
              </a:p>
              <a:p>
                <a:pPr algn="just"/>
                <a:r>
                  <a:rPr lang="fr-FR" dirty="0"/>
                  <a:t>Supponiamo per il </a:t>
                </a:r>
                <a:r>
                  <a:rPr lang="fr-FR" dirty="0" err="1"/>
                  <a:t>momento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tale </a:t>
                </a:r>
                <a:r>
                  <a:rPr lang="fr-FR" dirty="0" err="1"/>
                  <a:t>intersezione</a:t>
                </a:r>
                <a:r>
                  <a:rPr lang="fr-FR" dirty="0"/>
                  <a:t> </a:t>
                </a:r>
                <a:r>
                  <a:rPr lang="fr-FR" dirty="0" err="1"/>
                  <a:t>avvenga</a:t>
                </a:r>
                <a:r>
                  <a:rPr lang="fr-FR" dirty="0"/>
                  <a:t> in </a:t>
                </a:r>
                <a:r>
                  <a:rPr lang="fr-FR" dirty="0" err="1"/>
                  <a:t>corrispondenza</a:t>
                </a:r>
                <a:r>
                  <a:rPr lang="fr-FR" dirty="0"/>
                  <a:t>  di un </a:t>
                </a:r>
                <a:r>
                  <a:rPr lang="fr-FR" dirty="0" err="1"/>
                  <a:t>reddito</a:t>
                </a:r>
                <a:r>
                  <a:rPr lang="fr-FR" dirty="0"/>
                  <a:t> Y* </a:t>
                </a:r>
                <a:r>
                  <a:rPr lang="fr-FR" dirty="0" err="1"/>
                  <a:t>inferiore</a:t>
                </a:r>
                <a:r>
                  <a:rPr lang="fr-FR" dirty="0"/>
                  <a:t> a </a:t>
                </a:r>
                <a:r>
                  <a:rPr lang="fr-FR" dirty="0" err="1"/>
                  <a:t>quello</a:t>
                </a:r>
                <a:r>
                  <a:rPr lang="fr-FR" dirty="0"/>
                  <a:t> di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137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137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137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427984" y="54783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89959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H="1">
            <a:off x="3347864" y="375768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2079542" y="3757682"/>
            <a:ext cx="836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endCxn id="32" idx="3"/>
          </p:cNvCxnSpPr>
          <p:nvPr/>
        </p:nvCxnSpPr>
        <p:spPr>
          <a:xfrm flipH="1">
            <a:off x="1475656" y="375768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È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corrispondenza</a:t>
            </a:r>
            <a:r>
              <a:rPr lang="fr-FR" dirty="0"/>
              <a:t> di (Y*,p*) vi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r>
              <a:rPr lang="fr-FR" dirty="0"/>
              <a:t> in quanto il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/>
              <a:t>inferiore</a:t>
            </a:r>
            <a:r>
              <a:rPr lang="fr-FR" dirty="0"/>
              <a:t>  a </a:t>
            </a:r>
            <a:r>
              <a:rPr lang="fr-FR" dirty="0" err="1"/>
              <a:t>quello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/>
              <a:t>Ci </a:t>
            </a:r>
            <a:r>
              <a:rPr lang="fr-FR" dirty="0" err="1"/>
              <a:t>chiediamo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come </a:t>
            </a:r>
            <a:r>
              <a:rPr lang="fr-FR" dirty="0" err="1"/>
              <a:t>reagisce</a:t>
            </a:r>
            <a:r>
              <a:rPr lang="fr-FR" dirty="0"/>
              <a:t> il </a:t>
            </a:r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quando</a:t>
            </a:r>
            <a:r>
              <a:rPr lang="fr-FR" dirty="0"/>
              <a:t> ci si </a:t>
            </a:r>
            <a:r>
              <a:rPr lang="fr-FR" dirty="0" err="1"/>
              <a:t>trova</a:t>
            </a:r>
            <a:r>
              <a:rPr lang="fr-FR" dirty="0"/>
              <a:t> in </a:t>
            </a: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endParaRPr lang="fr-FR" dirty="0"/>
          </a:p>
          <a:p>
            <a:pPr algn="just"/>
            <a:r>
              <a:rPr lang="fr-FR" dirty="0"/>
              <a:t>L’</a:t>
            </a:r>
            <a:r>
              <a:rPr lang="fr-FR" dirty="0" err="1"/>
              <a:t>ipotesi</a:t>
            </a:r>
            <a:r>
              <a:rPr lang="fr-FR" dirty="0"/>
              <a:t> cruciale consiste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presenza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diminuisce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virtù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disoccupazione</a:t>
            </a:r>
            <a:r>
              <a:rPr lang="fr-FR" dirty="0"/>
              <a:t> i </a:t>
            </a:r>
            <a:r>
              <a:rPr lang="fr-FR" dirty="0" err="1"/>
              <a:t>sindacati</a:t>
            </a:r>
            <a:r>
              <a:rPr lang="fr-FR" dirty="0"/>
              <a:t> </a:t>
            </a:r>
            <a:r>
              <a:rPr lang="fr-FR" dirty="0" err="1"/>
              <a:t>godono</a:t>
            </a:r>
            <a:r>
              <a:rPr lang="fr-FR" dirty="0"/>
              <a:t> di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/>
              <a:t>potere</a:t>
            </a:r>
            <a:r>
              <a:rPr lang="fr-FR" dirty="0"/>
              <a:t> </a:t>
            </a:r>
            <a:r>
              <a:rPr lang="fr-FR" dirty="0" err="1"/>
              <a:t>contrattuale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negoziano</a:t>
            </a:r>
            <a:r>
              <a:rPr lang="fr-FR" dirty="0"/>
              <a:t> un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inferiore</a:t>
            </a:r>
            <a:r>
              <a:rPr lang="fr-FR" dirty="0"/>
              <a:t>. </a:t>
            </a:r>
            <a:r>
              <a:rPr lang="fr-FR" dirty="0" err="1"/>
              <a:t>Oppure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 </a:t>
            </a:r>
            <a:r>
              <a:rPr lang="fr-FR" dirty="0" err="1"/>
              <a:t>disoccupati</a:t>
            </a:r>
            <a:r>
              <a:rPr lang="fr-FR" dirty="0"/>
              <a:t> si </a:t>
            </a:r>
            <a:r>
              <a:rPr lang="fr-FR" dirty="0" err="1"/>
              <a:t>fanno</a:t>
            </a:r>
            <a:r>
              <a:rPr lang="fr-FR" dirty="0"/>
              <a:t> </a:t>
            </a:r>
            <a:r>
              <a:rPr lang="fr-FR" dirty="0" err="1"/>
              <a:t>concorrenza</a:t>
            </a:r>
            <a:r>
              <a:rPr lang="fr-FR" dirty="0"/>
              <a:t> fra </a:t>
            </a:r>
            <a:r>
              <a:rPr lang="fr-FR" dirty="0" err="1"/>
              <a:t>loro</a:t>
            </a:r>
            <a:r>
              <a:rPr lang="fr-FR" dirty="0"/>
              <a:t> </a:t>
            </a:r>
            <a:r>
              <a:rPr lang="fr-FR" dirty="0" err="1"/>
              <a:t>accettando</a:t>
            </a:r>
            <a:r>
              <a:rPr lang="fr-FR" dirty="0"/>
              <a:t> </a:t>
            </a:r>
            <a:r>
              <a:rPr lang="fr-FR" dirty="0" err="1"/>
              <a:t>salari</a:t>
            </a:r>
            <a:r>
              <a:rPr lang="fr-FR" dirty="0"/>
              <a:t> </a:t>
            </a:r>
            <a:r>
              <a:rPr lang="fr-FR" dirty="0" err="1"/>
              <a:t>nominali</a:t>
            </a:r>
            <a:r>
              <a:rPr lang="fr-FR" dirty="0"/>
              <a:t> più </a:t>
            </a:r>
            <a:r>
              <a:rPr lang="fr-FR" dirty="0" err="1"/>
              <a:t>bassi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/>
                  <a:t>Sia </a:t>
                </a:r>
                <a:r>
                  <a:rPr lang="fr-FR" dirty="0" err="1"/>
                  <a:t>ora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nominale. </a:t>
                </a:r>
                <a:r>
                  <a:rPr lang="fr-FR" dirty="0" err="1"/>
                  <a:t>Ora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di </a:t>
                </a:r>
                <a:r>
                  <a:rPr lang="fr-FR" dirty="0" err="1"/>
                  <a:t>lavoro</a:t>
                </a:r>
                <a:r>
                  <a:rPr lang="fr-FR" dirty="0"/>
                  <a:t> è</a:t>
                </a:r>
              </a:p>
              <a:p>
                <a:pPr algn="just"/>
                <a:r>
                  <a:rPr lang="fr-FR" dirty="0"/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è</a:t>
                </a:r>
              </a:p>
              <a:p>
                <a:pPr algn="just"/>
                <a:r>
                  <a:rPr lang="fr-FR" dirty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Tale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funzione</a:t>
                </a:r>
                <a:r>
                  <a:rPr lang="fr-FR" dirty="0"/>
                  <a:t> per </a:t>
                </a:r>
                <a:r>
                  <a:rPr lang="fr-FR" dirty="0" err="1"/>
                  <a:t>ogni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prezzo</a:t>
                </a:r>
                <a:r>
                  <a:rPr lang="fr-FR" dirty="0"/>
                  <a:t> associa </a:t>
                </a:r>
                <a:r>
                  <a:rPr lang="fr-FR" dirty="0" err="1"/>
                  <a:t>un’offerta</a:t>
                </a:r>
                <a:r>
                  <a:rPr lang="fr-FR" dirty="0"/>
                  <a:t> </a:t>
                </a:r>
                <a:r>
                  <a:rPr lang="fr-FR" dirty="0" err="1"/>
                  <a:t>superiore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14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369" t="-4717" r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353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140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140</a:t>
            </a:fld>
            <a:endParaRPr lang="fr-FR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140</a:t>
            </a:fld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9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/>
                  <a:t>Nel </a:t>
                </a:r>
                <a:r>
                  <a:rPr lang="fr-FR" dirty="0" err="1"/>
                  <a:t>punto</a:t>
                </a:r>
                <a:r>
                  <a:rPr lang="fr-FR" dirty="0"/>
                  <a:t> B la </a:t>
                </a:r>
                <a:r>
                  <a:rPr lang="fr-FR" dirty="0" err="1"/>
                  <a:t>produzione</a:t>
                </a:r>
                <a:r>
                  <a:rPr lang="fr-FR" dirty="0"/>
                  <a:t> è </a:t>
                </a:r>
                <a:r>
                  <a:rPr lang="fr-FR" dirty="0" err="1"/>
                  <a:t>aumentata</a:t>
                </a:r>
                <a:r>
                  <a:rPr lang="fr-FR" dirty="0"/>
                  <a:t> (i </a:t>
                </a:r>
                <a:r>
                  <a:rPr lang="fr-FR" dirty="0" err="1"/>
                  <a:t>prezzi</a:t>
                </a:r>
                <a:r>
                  <a:rPr lang="fr-FR" dirty="0"/>
                  <a:t> sono </a:t>
                </a:r>
                <a:r>
                  <a:rPr lang="fr-FR" dirty="0" err="1"/>
                  <a:t>diminuiti</a:t>
                </a:r>
                <a:r>
                  <a:rPr lang="fr-FR" dirty="0"/>
                  <a:t>) ma </a:t>
                </a:r>
                <a:r>
                  <a:rPr lang="fr-FR" dirty="0" err="1"/>
                  <a:t>tuttavia</a:t>
                </a:r>
                <a:r>
                  <a:rPr lang="fr-FR" dirty="0"/>
                  <a:t> vi è </a:t>
                </a:r>
                <a:r>
                  <a:rPr lang="fr-FR" dirty="0" err="1"/>
                  <a:t>ancora</a:t>
                </a:r>
                <a:r>
                  <a:rPr lang="fr-FR" dirty="0"/>
                  <a:t> </a:t>
                </a:r>
                <a:r>
                  <a:rPr lang="fr-FR" dirty="0" err="1"/>
                  <a:t>disoccupazione</a:t>
                </a:r>
                <a:r>
                  <a:rPr lang="fr-FR" dirty="0"/>
                  <a:t>. Ne </a:t>
                </a:r>
                <a:r>
                  <a:rPr lang="fr-FR" dirty="0" err="1"/>
                  <a:t>segue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il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:r>
                  <a:rPr lang="fr-FR" dirty="0" err="1"/>
                  <a:t>continuerà</a:t>
                </a:r>
                <a:r>
                  <a:rPr lang="fr-FR" dirty="0"/>
                  <a:t> a </a:t>
                </a:r>
                <a:r>
                  <a:rPr lang="fr-FR" dirty="0" err="1"/>
                  <a:t>diminuire</a:t>
                </a:r>
                <a:endParaRPr lang="fr-FR" dirty="0"/>
              </a:p>
              <a:p>
                <a:pPr algn="just"/>
                <a:r>
                  <a:rPr lang="fr-FR" dirty="0"/>
                  <a:t>Il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:r>
                  <a:rPr lang="fr-FR" dirty="0" err="1"/>
                  <a:t>continuerà</a:t>
                </a:r>
                <a:r>
                  <a:rPr lang="fr-FR" dirty="0"/>
                  <a:t> a </a:t>
                </a:r>
                <a:r>
                  <a:rPr lang="fr-FR" dirty="0" err="1"/>
                  <a:t>diminuire</a:t>
                </a:r>
                <a:r>
                  <a:rPr lang="fr-FR" dirty="0"/>
                  <a:t> </a:t>
                </a:r>
                <a:r>
                  <a:rPr lang="fr-FR" dirty="0" err="1"/>
                  <a:t>fino</a:t>
                </a:r>
                <a:r>
                  <a:rPr lang="fr-FR" dirty="0"/>
                  <a:t> al </a:t>
                </a:r>
                <a:r>
                  <a:rPr lang="fr-FR" dirty="0" err="1"/>
                  <a:t>punto</a:t>
                </a:r>
                <a:r>
                  <a:rPr lang="fr-FR" dirty="0"/>
                  <a:t> in </a:t>
                </a:r>
                <a:r>
                  <a:rPr lang="fr-FR" dirty="0" err="1"/>
                  <a:t>cui</a:t>
                </a:r>
                <a:r>
                  <a:rPr lang="fr-FR" dirty="0"/>
                  <a:t> la </a:t>
                </a:r>
                <a:r>
                  <a:rPr lang="fr-FR" dirty="0" err="1"/>
                  <a:t>curva</a:t>
                </a:r>
                <a:r>
                  <a:rPr lang="fr-FR" dirty="0"/>
                  <a:t> di </a:t>
                </a:r>
                <a:r>
                  <a:rPr lang="fr-FR" dirty="0" err="1"/>
                  <a:t>offerta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:r>
                  <a:rPr lang="fr-FR" dirty="0" err="1"/>
                  <a:t>interseca</a:t>
                </a:r>
                <a:r>
                  <a:rPr lang="fr-FR" dirty="0"/>
                  <a:t> la </a:t>
                </a:r>
                <a:r>
                  <a:rPr lang="fr-FR" dirty="0" err="1"/>
                  <a:t>curva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AD in </a:t>
                </a:r>
                <a:r>
                  <a:rPr lang="fr-FR" dirty="0" err="1"/>
                  <a:t>corrispondenza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(</a:t>
                </a:r>
                <a:r>
                  <a:rPr lang="fr-FR" dirty="0" err="1"/>
                  <a:t>punto</a:t>
                </a:r>
                <a:r>
                  <a:rPr lang="fr-FR" dirty="0"/>
                  <a:t> C). </a:t>
                </a:r>
                <a:r>
                  <a:rPr lang="fr-FR" dirty="0" err="1"/>
                  <a:t>Sia</a:t>
                </a:r>
                <a:r>
                  <a:rPr lang="fr-FR" dirty="0"/>
                  <a:t>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In C anche il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lavoro</a:t>
                </a:r>
                <a:r>
                  <a:rPr lang="fr-FR" dirty="0"/>
                  <a:t> è </a:t>
                </a:r>
                <a:r>
                  <a:rPr lang="fr-FR" dirty="0" err="1"/>
                  <a:t>all’equilibrio</a:t>
                </a:r>
                <a:r>
                  <a:rPr lang="fr-FR" dirty="0"/>
                  <a:t> e </a:t>
                </a:r>
                <a:r>
                  <a:rPr lang="fr-FR" dirty="0" err="1"/>
                  <a:t>quindi</a:t>
                </a:r>
                <a:r>
                  <a:rPr lang="fr-FR" dirty="0"/>
                  <a:t> in tutti i </a:t>
                </a:r>
                <a:r>
                  <a:rPr lang="fr-FR" dirty="0" err="1"/>
                  <a:t>mercati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uguglia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endParaRPr lang="fr-FR" dirty="0"/>
              </a:p>
              <a:p>
                <a:pPr algn="just"/>
                <a:r>
                  <a:rPr lang="fr-FR" dirty="0" err="1"/>
                  <a:t>Tutto</a:t>
                </a:r>
                <a:r>
                  <a:rPr lang="fr-FR" dirty="0"/>
                  <a:t> è in </a:t>
                </a:r>
                <a:r>
                  <a:rPr lang="fr-FR" dirty="0" err="1"/>
                  <a:t>quiete</a:t>
                </a:r>
                <a:r>
                  <a:rPr lang="fr-FR" dirty="0"/>
                  <a:t> e il </a:t>
                </a:r>
                <a:r>
                  <a:rPr lang="fr-FR" dirty="0" err="1"/>
                  <a:t>sistema</a:t>
                </a:r>
                <a:r>
                  <a:rPr lang="fr-FR" dirty="0"/>
                  <a:t> non è più </a:t>
                </a:r>
                <a:r>
                  <a:rPr lang="fr-FR" dirty="0" err="1"/>
                  <a:t>sollecitato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 b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142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142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142</a:t>
            </a:fld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1409998" y="4653136"/>
            <a:ext cx="661203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r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6300192" y="46531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avec flèche 51"/>
          <p:cNvCxnSpPr>
            <a:stCxn id="46" idx="2"/>
          </p:cNvCxnSpPr>
          <p:nvPr/>
        </p:nvCxnSpPr>
        <p:spPr>
          <a:xfrm>
            <a:off x="4730858" y="3798332"/>
            <a:ext cx="345199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529772" y="4345643"/>
            <a:ext cx="410380" cy="307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50" idx="1"/>
          </p:cNvCxnSpPr>
          <p:nvPr/>
        </p:nvCxnSpPr>
        <p:spPr>
          <a:xfrm>
            <a:off x="6084168" y="4653136"/>
            <a:ext cx="21602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Notiamo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C 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è </a:t>
            </a:r>
            <a:r>
              <a:rPr lang="fr-FR" dirty="0" err="1"/>
              <a:t>diminuito</a:t>
            </a:r>
            <a:r>
              <a:rPr lang="fr-FR" dirty="0"/>
              <a:t>, </a:t>
            </a:r>
            <a:r>
              <a:rPr lang="fr-FR" dirty="0" err="1"/>
              <a:t>ossia</a:t>
            </a:r>
            <a:r>
              <a:rPr lang="fr-FR" dirty="0"/>
              <a:t> il calo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salario</a:t>
            </a:r>
            <a:r>
              <a:rPr lang="fr-FR" dirty="0"/>
              <a:t> nominale è </a:t>
            </a:r>
            <a:r>
              <a:rPr lang="fr-FR" dirty="0" err="1"/>
              <a:t>superiore</a:t>
            </a:r>
            <a:r>
              <a:rPr lang="fr-FR" dirty="0"/>
              <a:t> </a:t>
            </a:r>
            <a:r>
              <a:rPr lang="fr-FR" dirty="0" smtClean="0"/>
              <a:t>al </a:t>
            </a:r>
            <a:r>
              <a:rPr lang="fr-FR" dirty="0"/>
              <a:t>calo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endParaRPr lang="fr-FR" dirty="0"/>
          </a:p>
          <a:p>
            <a:pPr algn="just"/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Y,i</a:t>
            </a:r>
            <a:r>
              <a:rPr lang="fr-FR" dirty="0"/>
              <a:t>) il calo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ha </a:t>
            </a:r>
            <a:r>
              <a:rPr lang="fr-FR" dirty="0" err="1"/>
              <a:t>prodotto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curva</a:t>
            </a:r>
            <a:r>
              <a:rPr lang="fr-FR" dirty="0"/>
              <a:t> IS,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in </a:t>
            </a:r>
            <a:r>
              <a:rPr lang="fr-FR" dirty="0" err="1"/>
              <a:t>basso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curva</a:t>
            </a:r>
            <a:r>
              <a:rPr lang="fr-FR" dirty="0"/>
              <a:t> BP e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in </a:t>
            </a:r>
            <a:r>
              <a:rPr lang="fr-FR" dirty="0" err="1"/>
              <a:t>basso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curva</a:t>
            </a:r>
            <a:r>
              <a:rPr lang="fr-FR" dirty="0"/>
              <a:t> LM (</a:t>
            </a:r>
            <a:r>
              <a:rPr lang="fr-FR" dirty="0" err="1"/>
              <a:t>punto</a:t>
            </a:r>
            <a:r>
              <a:rPr lang="fr-FR" dirty="0"/>
              <a:t> E’’)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/>
              <a:t>Shock</a:t>
            </a:r>
            <a:r>
              <a:rPr lang="fr-FR" b="1" dirty="0"/>
              <a:t> </a:t>
            </a:r>
            <a:r>
              <a:rPr lang="fr-FR" b="1" dirty="0" err="1"/>
              <a:t>della</a:t>
            </a:r>
            <a:r>
              <a:rPr lang="fr-FR" b="1" dirty="0"/>
              <a:t> </a:t>
            </a:r>
            <a:r>
              <a:rPr lang="fr-FR" b="1" dirty="0" err="1"/>
              <a:t>domanda</a:t>
            </a:r>
            <a:r>
              <a:rPr lang="fr-FR" dirty="0"/>
              <a:t> </a:t>
            </a:r>
          </a:p>
          <a:p>
            <a:pPr algn="just"/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positivo</a:t>
            </a:r>
            <a:r>
              <a:rPr lang="fr-FR" dirty="0"/>
              <a:t> fiscale, o </a:t>
            </a:r>
            <a:r>
              <a:rPr lang="fr-FR" dirty="0" err="1" smtClean="0"/>
              <a:t>sull’offerta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o sui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o (</a:t>
            </a:r>
            <a:r>
              <a:rPr lang="fr-FR" dirty="0" err="1" smtClean="0"/>
              <a:t>positivo</a:t>
            </a:r>
            <a:r>
              <a:rPr lang="fr-FR" dirty="0" smtClean="0"/>
              <a:t>)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esterno</a:t>
            </a:r>
            <a:r>
              <a:rPr lang="fr-FR" dirty="0"/>
              <a:t>,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</a:t>
            </a:r>
            <a:r>
              <a:rPr lang="fr-FR" dirty="0" err="1"/>
              <a:t>intersechi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dell’offerta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di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in </a:t>
            </a:r>
            <a:r>
              <a:rPr lang="fr-FR" dirty="0" err="1"/>
              <a:t>corrispondenza</a:t>
            </a:r>
            <a:r>
              <a:rPr lang="fr-FR" dirty="0"/>
              <a:t> di un </a:t>
            </a:r>
            <a:r>
              <a:rPr lang="fr-FR" dirty="0" err="1"/>
              <a:t>reddito</a:t>
            </a:r>
            <a:r>
              <a:rPr lang="fr-FR" dirty="0"/>
              <a:t> Y*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145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145</a:t>
            </a:fld>
            <a:endParaRPr lang="fr-FR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145</a:t>
            </a:fld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È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corrispondenza</a:t>
            </a:r>
            <a:r>
              <a:rPr lang="fr-FR" dirty="0"/>
              <a:t> di (Y*,p*) vi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/>
              <a:t>quanto il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/>
              <a:t>superiore</a:t>
            </a:r>
            <a:r>
              <a:rPr lang="fr-FR" dirty="0"/>
              <a:t>  a </a:t>
            </a:r>
            <a:r>
              <a:rPr lang="fr-FR" dirty="0" err="1"/>
              <a:t>quello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. Le </a:t>
            </a:r>
            <a:r>
              <a:rPr lang="fr-FR" dirty="0" err="1"/>
              <a:t>imprese</a:t>
            </a:r>
            <a:r>
              <a:rPr lang="fr-FR" dirty="0"/>
              <a:t> </a:t>
            </a:r>
            <a:r>
              <a:rPr lang="fr-FR" dirty="0" err="1"/>
              <a:t>ricorrono</a:t>
            </a:r>
            <a:r>
              <a:rPr lang="fr-FR" dirty="0"/>
              <a:t> al </a:t>
            </a:r>
            <a:r>
              <a:rPr lang="fr-FR" dirty="0" err="1"/>
              <a:t>lavoro</a:t>
            </a:r>
            <a:r>
              <a:rPr lang="fr-FR" dirty="0"/>
              <a:t> </a:t>
            </a:r>
            <a:r>
              <a:rPr lang="fr-FR" dirty="0" err="1"/>
              <a:t>straordinario</a:t>
            </a:r>
            <a:r>
              <a:rPr lang="fr-FR" dirty="0"/>
              <a:t>, </a:t>
            </a:r>
            <a:r>
              <a:rPr lang="fr-FR" dirty="0" err="1"/>
              <a:t>turni</a:t>
            </a:r>
            <a:r>
              <a:rPr lang="fr-FR" dirty="0"/>
              <a:t> più </a:t>
            </a:r>
            <a:r>
              <a:rPr lang="fr-FR" dirty="0" err="1"/>
              <a:t>lunghi</a:t>
            </a:r>
            <a:endParaRPr lang="fr-FR" dirty="0"/>
          </a:p>
          <a:p>
            <a:pPr algn="just"/>
            <a:r>
              <a:rPr lang="fr-FR" dirty="0"/>
              <a:t>Ci </a:t>
            </a:r>
            <a:r>
              <a:rPr lang="fr-FR" dirty="0" err="1"/>
              <a:t>chiediamo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come </a:t>
            </a:r>
            <a:r>
              <a:rPr lang="fr-FR" dirty="0" err="1"/>
              <a:t>reagisce</a:t>
            </a:r>
            <a:r>
              <a:rPr lang="fr-FR" dirty="0"/>
              <a:t> il </a:t>
            </a:r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quando</a:t>
            </a:r>
            <a:r>
              <a:rPr lang="fr-FR" dirty="0"/>
              <a:t> ci si </a:t>
            </a:r>
            <a:r>
              <a:rPr lang="fr-FR" dirty="0" err="1"/>
              <a:t>trova</a:t>
            </a:r>
            <a:r>
              <a:rPr lang="fr-FR" dirty="0"/>
              <a:t> in </a:t>
            </a: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. L’</a:t>
            </a:r>
            <a:r>
              <a:rPr lang="fr-FR" dirty="0" err="1"/>
              <a:t>ipotesi</a:t>
            </a:r>
            <a:r>
              <a:rPr lang="fr-FR" dirty="0"/>
              <a:t> cruciale consiste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presenza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aumenta</a:t>
            </a:r>
            <a:r>
              <a:rPr lang="fr-FR" dirty="0"/>
              <a:t>. Le </a:t>
            </a:r>
            <a:r>
              <a:rPr lang="fr-FR" dirty="0" err="1"/>
              <a:t>imprese</a:t>
            </a:r>
            <a:r>
              <a:rPr lang="fr-FR" dirty="0"/>
              <a:t> </a:t>
            </a:r>
            <a:r>
              <a:rPr lang="fr-FR" dirty="0" err="1"/>
              <a:t>cercano</a:t>
            </a:r>
            <a:r>
              <a:rPr lang="fr-FR" dirty="0"/>
              <a:t> di «</a:t>
            </a:r>
            <a:r>
              <a:rPr lang="fr-FR" dirty="0" err="1"/>
              <a:t>rubarsi</a:t>
            </a:r>
            <a:r>
              <a:rPr lang="fr-FR" dirty="0"/>
              <a:t>» i </a:t>
            </a:r>
            <a:r>
              <a:rPr lang="fr-FR" dirty="0" err="1"/>
              <a:t>lavoratori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virtù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sovraoccupazione</a:t>
            </a:r>
            <a:r>
              <a:rPr lang="fr-FR" dirty="0"/>
              <a:t> i </a:t>
            </a:r>
            <a:r>
              <a:rPr lang="fr-FR" dirty="0" err="1"/>
              <a:t>sindacati</a:t>
            </a:r>
            <a:r>
              <a:rPr lang="fr-FR" dirty="0"/>
              <a:t> </a:t>
            </a:r>
            <a:r>
              <a:rPr lang="fr-FR" dirty="0" err="1"/>
              <a:t>godono</a:t>
            </a:r>
            <a:r>
              <a:rPr lang="fr-FR" dirty="0"/>
              <a:t> di più </a:t>
            </a:r>
            <a:r>
              <a:rPr lang="fr-FR" dirty="0" err="1"/>
              <a:t>potere</a:t>
            </a:r>
            <a:r>
              <a:rPr lang="fr-FR" dirty="0"/>
              <a:t> </a:t>
            </a:r>
            <a:r>
              <a:rPr lang="fr-FR" dirty="0" err="1"/>
              <a:t>contrattuale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negoziano</a:t>
            </a:r>
            <a:r>
              <a:rPr lang="fr-FR" dirty="0"/>
              <a:t> un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superiore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2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/>
                  <a:t>Sia </a:t>
                </a:r>
                <a:r>
                  <a:rPr lang="fr-FR" dirty="0" err="1"/>
                  <a:t>ora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nominale. </a:t>
                </a:r>
                <a:r>
                  <a:rPr lang="fr-FR" dirty="0" err="1"/>
                  <a:t>Ora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di </a:t>
                </a:r>
                <a:r>
                  <a:rPr lang="fr-FR" dirty="0" err="1"/>
                  <a:t>lavoro</a:t>
                </a:r>
                <a:r>
                  <a:rPr lang="fr-FR" dirty="0"/>
                  <a:t> è</a:t>
                </a:r>
              </a:p>
              <a:p>
                <a:pPr algn="just"/>
                <a:r>
                  <a:rPr lang="fr-FR" dirty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è</a:t>
                </a:r>
              </a:p>
              <a:p>
                <a:pPr algn="just"/>
                <a:r>
                  <a:rPr lang="fr-FR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Tale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funzione</a:t>
                </a:r>
                <a:r>
                  <a:rPr lang="fr-FR" dirty="0"/>
                  <a:t> per </a:t>
                </a:r>
                <a:r>
                  <a:rPr lang="fr-FR" dirty="0" err="1"/>
                  <a:t>ogni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prezzo</a:t>
                </a:r>
                <a:r>
                  <a:rPr lang="fr-FR" dirty="0"/>
                  <a:t> associa </a:t>
                </a:r>
                <a:r>
                  <a:rPr lang="fr-FR" dirty="0" err="1"/>
                  <a:t>un’offerta</a:t>
                </a:r>
                <a:r>
                  <a:rPr lang="fr-FR" dirty="0"/>
                  <a:t> </a:t>
                </a:r>
                <a:r>
                  <a:rPr lang="fr-FR" dirty="0" err="1"/>
                  <a:t>inferiore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148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148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148</a:t>
            </a:fld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5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In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all’aumento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salario</a:t>
            </a:r>
            <a:r>
              <a:rPr lang="fr-FR" dirty="0"/>
              <a:t> nominale l’</a:t>
            </a:r>
            <a:r>
              <a:rPr lang="fr-FR" dirty="0" err="1"/>
              <a:t>offerta</a:t>
            </a:r>
            <a:r>
              <a:rPr lang="fr-FR" dirty="0"/>
              <a:t> si </a:t>
            </a:r>
            <a:r>
              <a:rPr lang="fr-FR" dirty="0" err="1"/>
              <a:t>contrae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B il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e la </a:t>
            </a:r>
            <a:r>
              <a:rPr lang="fr-FR" dirty="0" err="1"/>
              <a:t>produzione</a:t>
            </a:r>
            <a:r>
              <a:rPr lang="fr-FR" dirty="0"/>
              <a:t> </a:t>
            </a:r>
            <a:r>
              <a:rPr lang="fr-FR" dirty="0" err="1" smtClean="0"/>
              <a:t>inferiore</a:t>
            </a:r>
            <a:r>
              <a:rPr lang="fr-FR" dirty="0" smtClean="0"/>
              <a:t>. Ma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B vi è </a:t>
            </a:r>
            <a:r>
              <a:rPr lang="fr-FR" dirty="0" err="1" smtClean="0"/>
              <a:t>ancora</a:t>
            </a:r>
            <a:r>
              <a:rPr lang="fr-FR" dirty="0" smtClean="0"/>
              <a:t> </a:t>
            </a:r>
            <a:r>
              <a:rPr lang="fr-FR" dirty="0" err="1" smtClean="0"/>
              <a:t>sovraoccupazione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processo</a:t>
            </a:r>
            <a:r>
              <a:rPr lang="fr-FR" dirty="0"/>
              <a:t> </a:t>
            </a:r>
            <a:r>
              <a:rPr lang="fr-FR" dirty="0" err="1"/>
              <a:t>spingerà</a:t>
            </a:r>
            <a:r>
              <a:rPr lang="fr-FR" dirty="0"/>
              <a:t> in su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finché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dell’offerta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</a:t>
            </a:r>
            <a:r>
              <a:rPr lang="fr-FR" dirty="0" err="1"/>
              <a:t>intersecherà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 AD in </a:t>
            </a:r>
            <a:r>
              <a:rPr lang="fr-FR" dirty="0" err="1"/>
              <a:t>corrispondenza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 err="1"/>
              <a:t>Chiaramente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quello</a:t>
            </a:r>
            <a:r>
              <a:rPr lang="fr-FR" dirty="0"/>
              <a:t> </a:t>
            </a:r>
            <a:r>
              <a:rPr lang="fr-FR" dirty="0" err="1"/>
              <a:t>iniziale</a:t>
            </a:r>
            <a:r>
              <a:rPr lang="fr-FR" dirty="0"/>
              <a:t>: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aumenterà</a:t>
            </a:r>
            <a:r>
              <a:rPr lang="fr-FR" dirty="0"/>
              <a:t> più </a:t>
            </a:r>
            <a:r>
              <a:rPr lang="fr-FR" dirty="0" err="1"/>
              <a:t>velocemente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fr-FR" dirty="0" smtClean="0"/>
                  <a:t>A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ci </a:t>
                </a:r>
                <a:r>
                  <a:rPr lang="fr-FR" dirty="0" err="1" smtClean="0"/>
                  <a:t>domandiamo</a:t>
                </a:r>
                <a:r>
                  <a:rPr lang="fr-FR" dirty="0" smtClean="0"/>
                  <a:t> come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AD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Y,p</a:t>
                </a:r>
                <a:r>
                  <a:rPr lang="fr-FR" dirty="0" smtClean="0"/>
                  <a:t>)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espansiva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di M)</a:t>
                </a:r>
              </a:p>
              <a:p>
                <a:pPr algn="just"/>
                <a:r>
                  <a:rPr lang="fr-FR" dirty="0" err="1" smtClean="0"/>
                  <a:t>Nella</a:t>
                </a:r>
                <a:r>
                  <a:rPr lang="fr-FR" dirty="0" smtClean="0"/>
                  <a:t> figura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sappiamo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ad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di M a M’&gt;M (e </a:t>
                </a:r>
                <a:r>
                  <a:rPr lang="fr-FR" dirty="0" err="1" smtClean="0"/>
                  <a:t>mantenendo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costante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)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LM’. 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passerà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b="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b="0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elevata</a:t>
                </a: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704" b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6415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150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150</a:t>
            </a:fld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150</a:t>
            </a:fld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914054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1353182" y="1998132"/>
            <a:ext cx="242673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67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3203848" y="27089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>
          <a:xfrm flipH="1" flipV="1">
            <a:off x="4089612" y="3438292"/>
            <a:ext cx="338372" cy="24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4" idx="1"/>
          </p:cNvCxnSpPr>
          <p:nvPr/>
        </p:nvCxnSpPr>
        <p:spPr>
          <a:xfrm flipH="1" flipV="1">
            <a:off x="3511946" y="3078252"/>
            <a:ext cx="267966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7" idx="2"/>
            <a:endCxn id="47" idx="1"/>
          </p:cNvCxnSpPr>
          <p:nvPr/>
        </p:nvCxnSpPr>
        <p:spPr>
          <a:xfrm flipH="1" flipV="1">
            <a:off x="3203848" y="2893586"/>
            <a:ext cx="154049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Ne </a:t>
            </a:r>
            <a:r>
              <a:rPr lang="fr-FR" dirty="0" err="1"/>
              <a:t>segue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è </a:t>
            </a:r>
            <a:r>
              <a:rPr lang="fr-FR" dirty="0" err="1"/>
              <a:t>possibile</a:t>
            </a:r>
            <a:r>
              <a:rPr lang="fr-FR" dirty="0"/>
              <a:t> </a:t>
            </a:r>
            <a:r>
              <a:rPr lang="fr-FR" dirty="0" err="1"/>
              <a:t>mantenere</a:t>
            </a:r>
            <a:r>
              <a:rPr lang="fr-FR" dirty="0"/>
              <a:t> l’</a:t>
            </a:r>
            <a:r>
              <a:rPr lang="fr-FR" dirty="0" err="1"/>
              <a:t>economia</a:t>
            </a:r>
            <a:r>
              <a:rPr lang="fr-FR" dirty="0"/>
              <a:t> al di </a:t>
            </a:r>
            <a:r>
              <a:rPr lang="fr-FR" dirty="0" err="1"/>
              <a:t>sopra</a:t>
            </a:r>
            <a:r>
              <a:rPr lang="fr-FR" dirty="0"/>
              <a:t> (o al di </a:t>
            </a:r>
            <a:r>
              <a:rPr lang="fr-FR" dirty="0" err="1"/>
              <a:t>sotto</a:t>
            </a:r>
            <a:r>
              <a:rPr lang="fr-FR" dirty="0"/>
              <a:t>)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 solo </a:t>
            </a:r>
            <a:r>
              <a:rPr lang="fr-FR" dirty="0" err="1" smtClean="0"/>
              <a:t>temporeanamente</a:t>
            </a:r>
            <a:endParaRPr lang="fr-FR" dirty="0"/>
          </a:p>
          <a:p>
            <a:pPr algn="just"/>
            <a:r>
              <a:rPr lang="fr-FR" dirty="0"/>
              <a:t>La </a:t>
            </a:r>
            <a:r>
              <a:rPr lang="fr-FR" dirty="0" err="1"/>
              <a:t>flessibilità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salario</a:t>
            </a:r>
            <a:r>
              <a:rPr lang="fr-FR" dirty="0"/>
              <a:t> nominale,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lungo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, </a:t>
            </a:r>
            <a:r>
              <a:rPr lang="fr-FR" dirty="0" err="1"/>
              <a:t>assicura</a:t>
            </a:r>
            <a:r>
              <a:rPr lang="fr-FR" dirty="0"/>
              <a:t> l’</a:t>
            </a:r>
            <a:r>
              <a:rPr lang="fr-FR" dirty="0" err="1"/>
              <a:t>implementazione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 err="1"/>
              <a:t>Tuttavia</a:t>
            </a:r>
            <a:r>
              <a:rPr lang="fr-FR" dirty="0"/>
              <a:t>,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processo</a:t>
            </a:r>
            <a:r>
              <a:rPr lang="fr-FR" dirty="0"/>
              <a:t> </a:t>
            </a:r>
            <a:r>
              <a:rPr lang="fr-FR" dirty="0" err="1"/>
              <a:t>potrebbe</a:t>
            </a:r>
            <a:r>
              <a:rPr lang="fr-FR" dirty="0"/>
              <a:t> </a:t>
            </a:r>
            <a:r>
              <a:rPr lang="fr-FR" dirty="0" err="1"/>
              <a:t>essere</a:t>
            </a:r>
            <a:r>
              <a:rPr lang="fr-FR" dirty="0"/>
              <a:t> </a:t>
            </a:r>
            <a:r>
              <a:rPr lang="fr-FR" dirty="0" err="1"/>
              <a:t>lungo</a:t>
            </a:r>
            <a:r>
              <a:rPr lang="fr-FR" dirty="0"/>
              <a:t>, </a:t>
            </a:r>
            <a:r>
              <a:rPr lang="fr-FR" dirty="0" err="1"/>
              <a:t>costoso</a:t>
            </a:r>
            <a:r>
              <a:rPr lang="fr-FR" dirty="0"/>
              <a:t> e </a:t>
            </a:r>
            <a:r>
              <a:rPr lang="fr-FR" dirty="0" err="1"/>
              <a:t>doloroso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A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proposito</a:t>
            </a:r>
            <a:r>
              <a:rPr lang="fr-FR" dirty="0"/>
              <a:t>, </a:t>
            </a:r>
            <a:r>
              <a:rPr lang="fr-FR" dirty="0" err="1"/>
              <a:t>ricordiamo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regime</a:t>
            </a:r>
            <a:r>
              <a:rPr lang="fr-FR" dirty="0"/>
              <a:t> di </a:t>
            </a:r>
            <a:r>
              <a:rPr lang="fr-FR" dirty="0" err="1"/>
              <a:t>tassi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,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strumenti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l’</a:t>
            </a:r>
            <a:r>
              <a:rPr lang="fr-FR" dirty="0" err="1"/>
              <a:t>autorità</a:t>
            </a:r>
            <a:r>
              <a:rPr lang="fr-FR" dirty="0"/>
              <a:t> </a:t>
            </a:r>
            <a:r>
              <a:rPr lang="fr-FR" dirty="0" err="1"/>
              <a:t>pubblica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manovrare</a:t>
            </a:r>
            <a:r>
              <a:rPr lang="fr-FR" dirty="0"/>
              <a:t>  sono la </a:t>
            </a:r>
            <a:r>
              <a:rPr lang="fr-FR" dirty="0" err="1"/>
              <a:t>spesa</a:t>
            </a:r>
            <a:r>
              <a:rPr lang="fr-FR" dirty="0"/>
              <a:t> </a:t>
            </a:r>
            <a:r>
              <a:rPr lang="fr-FR" dirty="0" err="1"/>
              <a:t>pubblica</a:t>
            </a:r>
            <a:r>
              <a:rPr lang="fr-FR" dirty="0"/>
              <a:t> (G e T) e </a:t>
            </a:r>
            <a:r>
              <a:rPr lang="fr-FR" dirty="0" smtClean="0"/>
              <a:t>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M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Come </a:t>
            </a:r>
            <a:r>
              <a:rPr lang="fr-FR" dirty="0" err="1"/>
              <a:t>abbiamo</a:t>
            </a:r>
            <a:r>
              <a:rPr lang="fr-FR" dirty="0"/>
              <a:t> </a:t>
            </a:r>
            <a:r>
              <a:rPr lang="fr-FR" dirty="0" err="1"/>
              <a:t>visto</a:t>
            </a:r>
            <a:r>
              <a:rPr lang="fr-FR" dirty="0"/>
              <a:t>, l’</a:t>
            </a:r>
            <a:r>
              <a:rPr lang="fr-FR" dirty="0" err="1"/>
              <a:t>aumento</a:t>
            </a:r>
            <a:r>
              <a:rPr lang="fr-FR" dirty="0"/>
              <a:t> di G e di </a:t>
            </a:r>
            <a:r>
              <a:rPr lang="fr-FR" dirty="0" smtClean="0"/>
              <a:t>M </a:t>
            </a:r>
            <a:r>
              <a:rPr lang="fr-FR" dirty="0" err="1"/>
              <a:t>spostano</a:t>
            </a:r>
            <a:r>
              <a:rPr lang="fr-FR" dirty="0"/>
              <a:t> verso </a:t>
            </a:r>
            <a:r>
              <a:rPr lang="fr-FR" dirty="0" err="1"/>
              <a:t>destra</a:t>
            </a:r>
            <a:r>
              <a:rPr lang="fr-FR" dirty="0"/>
              <a:t> e in alto la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aggregata</a:t>
            </a:r>
            <a:endParaRPr lang="fr-FR" dirty="0"/>
          </a:p>
          <a:p>
            <a:pPr algn="just"/>
            <a:r>
              <a:rPr lang="fr-FR" dirty="0" err="1"/>
              <a:t>Partendo</a:t>
            </a:r>
            <a:r>
              <a:rPr lang="fr-FR" dirty="0"/>
              <a:t> da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, è </a:t>
            </a:r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possibile</a:t>
            </a:r>
            <a:r>
              <a:rPr lang="fr-FR" dirty="0"/>
              <a:t> </a:t>
            </a:r>
            <a:r>
              <a:rPr lang="fr-FR" dirty="0" err="1"/>
              <a:t>fissare</a:t>
            </a:r>
            <a:r>
              <a:rPr lang="fr-FR" dirty="0"/>
              <a:t> G o </a:t>
            </a:r>
            <a:r>
              <a:rPr lang="fr-FR" dirty="0" smtClean="0"/>
              <a:t>M </a:t>
            </a:r>
            <a:r>
              <a:rPr lang="fr-FR" dirty="0"/>
              <a:t>in maniera tale </a:t>
            </a:r>
            <a:r>
              <a:rPr lang="fr-FR" dirty="0" err="1"/>
              <a:t>che</a:t>
            </a:r>
            <a:r>
              <a:rPr lang="fr-FR" dirty="0"/>
              <a:t> la </a:t>
            </a:r>
            <a:r>
              <a:rPr lang="fr-FR" dirty="0" err="1"/>
              <a:t>nuova</a:t>
            </a:r>
            <a:r>
              <a:rPr lang="fr-FR" dirty="0"/>
              <a:t>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 </a:t>
            </a:r>
            <a:r>
              <a:rPr lang="fr-FR" dirty="0" err="1"/>
              <a:t>intesechi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d’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 proprio in </a:t>
            </a:r>
            <a:r>
              <a:rPr lang="fr-FR" dirty="0" err="1"/>
              <a:t>corrispondenza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caso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nominale non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variazioni</a:t>
            </a:r>
            <a:r>
              <a:rPr lang="fr-FR" dirty="0"/>
              <a:t>, </a:t>
            </a:r>
            <a:r>
              <a:rPr lang="fr-FR" dirty="0" err="1"/>
              <a:t>mentre</a:t>
            </a:r>
            <a:r>
              <a:rPr lang="fr-FR" dirty="0"/>
              <a:t> il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aumenterà</a:t>
            </a:r>
            <a:r>
              <a:rPr lang="fr-FR" dirty="0"/>
              <a:t>, </a:t>
            </a:r>
            <a:r>
              <a:rPr lang="fr-FR" dirty="0" err="1"/>
              <a:t>facendo</a:t>
            </a:r>
            <a:r>
              <a:rPr lang="fr-FR" dirty="0"/>
              <a:t> </a:t>
            </a:r>
            <a:r>
              <a:rPr lang="fr-FR" dirty="0" err="1"/>
              <a:t>diminuire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153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153</a:t>
            </a:fld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153</a:t>
            </a:fld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553200" y="4653136"/>
            <a:ext cx="6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/>
          <p:cNvCxnSpPr/>
          <p:nvPr/>
        </p:nvCxnSpPr>
        <p:spPr>
          <a:xfrm flipH="1" flipV="1">
            <a:off x="4680012" y="1628800"/>
            <a:ext cx="3420380" cy="250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965220" y="3863181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390202" y="27445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Notiamo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C </a:t>
            </a:r>
            <a:r>
              <a:rPr lang="fr-FR" dirty="0" err="1"/>
              <a:t>rispetto</a:t>
            </a:r>
            <a:r>
              <a:rPr lang="fr-FR" dirty="0"/>
              <a:t> al </a:t>
            </a:r>
            <a:r>
              <a:rPr lang="fr-FR" dirty="0" err="1"/>
              <a:t>punto</a:t>
            </a:r>
            <a:r>
              <a:rPr lang="fr-FR" dirty="0"/>
              <a:t> A, in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all’aumento</a:t>
            </a:r>
            <a:r>
              <a:rPr lang="fr-FR" dirty="0"/>
              <a:t> di G o di </a:t>
            </a:r>
            <a:r>
              <a:rPr lang="fr-FR" dirty="0" smtClean="0"/>
              <a:t>M,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hanno</a:t>
            </a:r>
            <a:r>
              <a:rPr lang="fr-FR" dirty="0"/>
              <a:t> </a:t>
            </a:r>
            <a:r>
              <a:rPr lang="fr-FR" dirty="0" err="1"/>
              <a:t>effetti</a:t>
            </a:r>
            <a:r>
              <a:rPr lang="fr-FR" dirty="0"/>
              <a:t> </a:t>
            </a:r>
            <a:r>
              <a:rPr lang="fr-FR" dirty="0" err="1"/>
              <a:t>espansivi</a:t>
            </a:r>
            <a:r>
              <a:rPr lang="fr-FR" dirty="0"/>
              <a:t>, si è </a:t>
            </a:r>
            <a:r>
              <a:rPr lang="fr-FR" dirty="0" err="1"/>
              <a:t>accompagnato</a:t>
            </a:r>
            <a:r>
              <a:rPr lang="fr-FR" dirty="0"/>
              <a:t> un </a:t>
            </a:r>
            <a:r>
              <a:rPr lang="fr-FR" dirty="0" err="1"/>
              <a:t>incremento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ha un </a:t>
            </a:r>
            <a:r>
              <a:rPr lang="fr-FR" dirty="0" err="1"/>
              <a:t>effetto</a:t>
            </a:r>
            <a:r>
              <a:rPr lang="fr-FR" dirty="0"/>
              <a:t> </a:t>
            </a:r>
            <a:r>
              <a:rPr lang="fr-FR" dirty="0" err="1"/>
              <a:t>depressivo</a:t>
            </a:r>
            <a:endParaRPr lang="fr-FR" dirty="0"/>
          </a:p>
          <a:p>
            <a:pPr algn="just"/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Y,i</a:t>
            </a:r>
            <a:r>
              <a:rPr lang="fr-FR" dirty="0"/>
              <a:t>) </a:t>
            </a:r>
            <a:r>
              <a:rPr lang="fr-FR" dirty="0" err="1"/>
              <a:t>allora</a:t>
            </a:r>
            <a:r>
              <a:rPr lang="fr-FR" dirty="0"/>
              <a:t> si assiste ad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più moderato delle </a:t>
            </a:r>
            <a:r>
              <a:rPr lang="fr-FR" dirty="0" err="1"/>
              <a:t>curve</a:t>
            </a:r>
            <a:r>
              <a:rPr lang="fr-FR" dirty="0"/>
              <a:t> IS, LM  e BP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/>
              <a:t>Politiche</a:t>
            </a:r>
            <a:r>
              <a:rPr lang="fr-FR" b="1" dirty="0"/>
              <a:t> di </a:t>
            </a:r>
            <a:r>
              <a:rPr lang="fr-FR" b="1" dirty="0" err="1"/>
              <a:t>crescita</a:t>
            </a:r>
            <a:r>
              <a:rPr lang="fr-FR" b="1" dirty="0"/>
              <a:t> e </a:t>
            </a:r>
            <a:r>
              <a:rPr lang="fr-FR" b="1" dirty="0" err="1"/>
              <a:t>shock</a:t>
            </a:r>
            <a:r>
              <a:rPr lang="fr-FR" b="1" dirty="0"/>
              <a:t> </a:t>
            </a:r>
            <a:r>
              <a:rPr lang="fr-FR" b="1" dirty="0" err="1"/>
              <a:t>dell’offerta</a:t>
            </a:r>
            <a:endParaRPr lang="fr-FR" b="1" dirty="0"/>
          </a:p>
          <a:p>
            <a:pPr algn="just"/>
            <a:r>
              <a:rPr lang="fr-FR" dirty="0" err="1"/>
              <a:t>Molte</a:t>
            </a:r>
            <a:r>
              <a:rPr lang="fr-FR" dirty="0"/>
              <a:t> volte,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positivi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colpiscono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</a:t>
            </a:r>
            <a:r>
              <a:rPr lang="fr-FR" dirty="0" err="1"/>
              <a:t>colpiscono</a:t>
            </a:r>
            <a:r>
              <a:rPr lang="fr-FR" dirty="0"/>
              <a:t> pure l’</a:t>
            </a:r>
            <a:r>
              <a:rPr lang="fr-FR" dirty="0" err="1"/>
              <a:t>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di </a:t>
            </a:r>
            <a:r>
              <a:rPr lang="fr-FR" dirty="0" err="1"/>
              <a:t>breve</a:t>
            </a:r>
            <a:r>
              <a:rPr lang="fr-FR" dirty="0"/>
              <a:t> e </a:t>
            </a:r>
            <a:r>
              <a:rPr lang="fr-FR" dirty="0" err="1"/>
              <a:t>lungo</a:t>
            </a:r>
            <a:r>
              <a:rPr lang="fr-FR" dirty="0"/>
              <a:t> </a:t>
            </a:r>
            <a:r>
              <a:rPr lang="fr-FR" dirty="0" err="1"/>
              <a:t>periodo</a:t>
            </a:r>
            <a:endParaRPr lang="fr-FR" dirty="0"/>
          </a:p>
          <a:p>
            <a:pPr algn="just"/>
            <a:r>
              <a:rPr lang="fr-FR" dirty="0"/>
              <a:t>Ad </a:t>
            </a:r>
            <a:r>
              <a:rPr lang="fr-FR" dirty="0" err="1"/>
              <a:t>esempio</a:t>
            </a:r>
            <a:r>
              <a:rPr lang="fr-FR" dirty="0"/>
              <a:t>,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politica</a:t>
            </a:r>
            <a:r>
              <a:rPr lang="fr-FR" dirty="0"/>
              <a:t> fiscale </a:t>
            </a:r>
            <a:r>
              <a:rPr lang="fr-FR" dirty="0" err="1"/>
              <a:t>espansiva</a:t>
            </a:r>
            <a:r>
              <a:rPr lang="fr-FR" dirty="0"/>
              <a:t> non solo </a:t>
            </a:r>
            <a:r>
              <a:rPr lang="fr-FR" dirty="0" err="1"/>
              <a:t>accresce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, ma pure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consistere</a:t>
            </a:r>
            <a:r>
              <a:rPr lang="fr-FR" dirty="0"/>
              <a:t> </a:t>
            </a:r>
            <a:r>
              <a:rPr lang="fr-FR" dirty="0" err="1"/>
              <a:t>nell’aumento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spesa</a:t>
            </a:r>
            <a:r>
              <a:rPr lang="fr-FR" dirty="0"/>
              <a:t> per le </a:t>
            </a:r>
            <a:r>
              <a:rPr lang="fr-FR" dirty="0" err="1"/>
              <a:t>infrastrutture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aumentare</a:t>
            </a:r>
            <a:r>
              <a:rPr lang="fr-FR" dirty="0"/>
              <a:t> la </a:t>
            </a:r>
            <a:r>
              <a:rPr lang="fr-FR" dirty="0" err="1"/>
              <a:t>produttività</a:t>
            </a:r>
            <a:r>
              <a:rPr lang="fr-FR" dirty="0"/>
              <a:t> di tutti i </a:t>
            </a:r>
            <a:r>
              <a:rPr lang="fr-FR" dirty="0" err="1"/>
              <a:t>fattori</a:t>
            </a:r>
            <a:r>
              <a:rPr lang="fr-FR" dirty="0"/>
              <a:t> </a:t>
            </a:r>
            <a:r>
              <a:rPr lang="fr-FR" dirty="0" err="1"/>
              <a:t>produttivi</a:t>
            </a:r>
            <a:r>
              <a:rPr lang="fr-FR" dirty="0"/>
              <a:t>, </a:t>
            </a:r>
            <a:r>
              <a:rPr lang="fr-FR" dirty="0" err="1"/>
              <a:t>incluso</a:t>
            </a:r>
            <a:r>
              <a:rPr lang="fr-FR" dirty="0"/>
              <a:t> il </a:t>
            </a:r>
            <a:r>
              <a:rPr lang="fr-FR" dirty="0" err="1"/>
              <a:t>lavoro</a:t>
            </a:r>
            <a:endParaRPr lang="fr-FR" dirty="0"/>
          </a:p>
          <a:p>
            <a:pPr algn="just"/>
            <a:r>
              <a:rPr lang="fr-FR" dirty="0" err="1"/>
              <a:t>Analogamente</a:t>
            </a:r>
            <a:r>
              <a:rPr lang="fr-FR" dirty="0"/>
              <a:t>, </a:t>
            </a:r>
            <a:r>
              <a:rPr lang="fr-FR" dirty="0" smtClean="0"/>
              <a:t>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, </a:t>
            </a:r>
            <a:r>
              <a:rPr lang="fr-FR" dirty="0" err="1" smtClean="0"/>
              <a:t>poiché</a:t>
            </a:r>
            <a:r>
              <a:rPr lang="fr-FR" dirty="0"/>
              <a:t> </a:t>
            </a:r>
            <a:r>
              <a:rPr lang="fr-FR" dirty="0" smtClean="0"/>
              <a:t>comporta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riduzione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domestico</a:t>
            </a:r>
            <a:r>
              <a:rPr lang="fr-FR" dirty="0"/>
              <a:t>, </a:t>
            </a:r>
            <a:r>
              <a:rPr lang="fr-FR" dirty="0" err="1"/>
              <a:t>stimola</a:t>
            </a:r>
            <a:r>
              <a:rPr lang="fr-FR" dirty="0"/>
              <a:t> l’</a:t>
            </a:r>
            <a:r>
              <a:rPr lang="fr-FR" dirty="0" err="1"/>
              <a:t>investimento</a:t>
            </a:r>
            <a:r>
              <a:rPr lang="fr-FR" dirty="0"/>
              <a:t> il </a:t>
            </a:r>
            <a:r>
              <a:rPr lang="fr-FR" dirty="0" err="1"/>
              <a:t>quale</a:t>
            </a:r>
            <a:r>
              <a:rPr lang="fr-FR" dirty="0"/>
              <a:t> comporta un </a:t>
            </a:r>
            <a:r>
              <a:rPr lang="fr-FR" dirty="0" err="1"/>
              <a:t>aumento</a:t>
            </a:r>
            <a:r>
              <a:rPr lang="fr-FR" dirty="0"/>
              <a:t> di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err="1"/>
              <a:t>produttivi</a:t>
            </a:r>
            <a:r>
              <a:rPr lang="fr-FR" dirty="0"/>
              <a:t> </a:t>
            </a:r>
            <a:r>
              <a:rPr lang="fr-FR" dirty="0" err="1"/>
              <a:t>capitali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/>
                  <a:t>Nell’esempio </a:t>
                </a:r>
                <a:r>
                  <a:rPr lang="fr-FR" dirty="0" err="1"/>
                  <a:t>seguente</a:t>
                </a:r>
                <a:r>
                  <a:rPr lang="fr-FR" dirty="0"/>
                  <a:t>, </a:t>
                </a:r>
                <a:r>
                  <a:rPr lang="fr-FR" dirty="0" err="1"/>
                  <a:t>consideriamo</a:t>
                </a:r>
                <a:r>
                  <a:rPr lang="fr-FR" dirty="0"/>
                  <a:t> un </a:t>
                </a:r>
                <a:r>
                  <a:rPr lang="fr-FR" dirty="0" err="1"/>
                  <a:t>aumento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spesa</a:t>
                </a:r>
                <a:r>
                  <a:rPr lang="fr-FR" dirty="0"/>
                  <a:t> </a:t>
                </a:r>
                <a:r>
                  <a:rPr lang="fr-FR" dirty="0" err="1"/>
                  <a:t>pubblica</a:t>
                </a:r>
                <a:r>
                  <a:rPr lang="fr-FR" dirty="0"/>
                  <a:t> G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err="1"/>
                  <a:t>sposta</a:t>
                </a:r>
                <a:r>
                  <a:rPr lang="fr-FR" dirty="0"/>
                  <a:t> in alto a </a:t>
                </a:r>
                <a:r>
                  <a:rPr lang="fr-FR" dirty="0" err="1"/>
                  <a:t>destra</a:t>
                </a:r>
                <a:r>
                  <a:rPr lang="fr-FR" dirty="0"/>
                  <a:t> la </a:t>
                </a:r>
                <a:r>
                  <a:rPr lang="fr-FR" dirty="0" err="1"/>
                  <a:t>curva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AD ma pure la </a:t>
                </a:r>
                <a:r>
                  <a:rPr lang="fr-FR" dirty="0" err="1"/>
                  <a:t>curva</a:t>
                </a:r>
                <a:r>
                  <a:rPr lang="fr-FR" dirty="0"/>
                  <a:t> </a:t>
                </a:r>
                <a:r>
                  <a:rPr lang="fr-FR" dirty="0" err="1"/>
                  <a:t>dell’offerta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 e </a:t>
                </a:r>
                <a:r>
                  <a:rPr lang="fr-FR" dirty="0" err="1"/>
                  <a:t>quella</a:t>
                </a:r>
                <a:r>
                  <a:rPr lang="fr-FR" dirty="0"/>
                  <a:t> di </a:t>
                </a:r>
                <a:r>
                  <a:rPr lang="fr-FR" dirty="0" err="1"/>
                  <a:t>lungo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r>
                  <a:rPr lang="fr-FR" dirty="0"/>
                  <a:t> in, </a:t>
                </a:r>
                <a:r>
                  <a:rPr lang="fr-FR" dirty="0" err="1"/>
                  <a:t>respettivamente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Consideriamo</a:t>
                </a:r>
                <a:r>
                  <a:rPr lang="fr-FR" dirty="0"/>
                  <a:t>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iniziale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e </a:t>
                </a:r>
                <a:r>
                  <a:rPr lang="fr-FR" dirty="0" err="1"/>
                  <a:t>lungo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E</a:t>
                </a:r>
              </a:p>
              <a:p>
                <a:pPr algn="just"/>
                <a:r>
                  <a:rPr lang="fr-FR" dirty="0"/>
                  <a:t>Se in </a:t>
                </a:r>
                <a:r>
                  <a:rPr lang="fr-FR" dirty="0" err="1"/>
                  <a:t>seguito</a:t>
                </a:r>
                <a:r>
                  <a:rPr lang="fr-FR" dirty="0"/>
                  <a:t> alla </a:t>
                </a:r>
                <a:r>
                  <a:rPr lang="fr-FR" dirty="0" err="1"/>
                  <a:t>politica</a:t>
                </a:r>
                <a:r>
                  <a:rPr lang="fr-FR" dirty="0"/>
                  <a:t> fiscale </a:t>
                </a:r>
                <a:r>
                  <a:rPr lang="fr-FR" dirty="0" err="1"/>
                  <a:t>espansiva</a:t>
                </a:r>
                <a:r>
                  <a:rPr lang="fr-FR" dirty="0"/>
                  <a:t> si </a:t>
                </a:r>
                <a:r>
                  <a:rPr lang="fr-FR" dirty="0" err="1"/>
                  <a:t>spostasse</a:t>
                </a:r>
                <a:r>
                  <a:rPr lang="fr-FR" dirty="0"/>
                  <a:t> solo la </a:t>
                </a:r>
                <a:r>
                  <a:rPr lang="fr-FR" dirty="0" err="1"/>
                  <a:t>curva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in AD’ 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equilibrio</a:t>
                </a:r>
                <a:r>
                  <a:rPr lang="fr-FR" dirty="0"/>
                  <a:t> di </a:t>
                </a:r>
                <a:r>
                  <a:rPr lang="fr-FR" dirty="0" err="1"/>
                  <a:t>lungo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:r>
                  <a:rPr lang="fr-FR" dirty="0" err="1"/>
                  <a:t>coinciderebbe</a:t>
                </a:r>
                <a:r>
                  <a:rPr lang="fr-FR" dirty="0"/>
                  <a:t> col </a:t>
                </a:r>
                <a:r>
                  <a:rPr lang="fr-FR" dirty="0" err="1"/>
                  <a:t>punto</a:t>
                </a:r>
                <a:r>
                  <a:rPr lang="fr-FR" dirty="0"/>
                  <a:t> C </a:t>
                </a:r>
                <a:r>
                  <a:rPr lang="fr-FR" dirty="0" err="1"/>
                  <a:t>dove</a:t>
                </a:r>
                <a:r>
                  <a:rPr lang="fr-FR" dirty="0"/>
                  <a:t> il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  è </a:t>
                </a:r>
                <a:r>
                  <a:rPr lang="fr-FR" dirty="0" err="1"/>
                  <a:t>aumentato</a:t>
                </a:r>
                <a:r>
                  <a:rPr lang="fr-FR" dirty="0"/>
                  <a:t> (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stessa</a:t>
                </a:r>
                <a:r>
                  <a:rPr lang="fr-FR" dirty="0"/>
                  <a:t> </a:t>
                </a:r>
                <a:r>
                  <a:rPr lang="fr-FR" dirty="0" err="1"/>
                  <a:t>proporzione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 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Ma se pure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dell’offerta</a:t>
            </a:r>
            <a:r>
              <a:rPr lang="fr-FR" dirty="0"/>
              <a:t> di </a:t>
            </a:r>
            <a:r>
              <a:rPr lang="fr-FR" dirty="0" err="1"/>
              <a:t>lungo</a:t>
            </a:r>
            <a:r>
              <a:rPr lang="fr-FR" dirty="0"/>
              <a:t> e di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si </a:t>
            </a:r>
            <a:r>
              <a:rPr lang="fr-FR" dirty="0" err="1"/>
              <a:t>spostano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, </a:t>
            </a:r>
            <a:r>
              <a:rPr lang="fr-FR" dirty="0" err="1"/>
              <a:t>allora</a:t>
            </a:r>
            <a:r>
              <a:rPr lang="fr-FR" dirty="0"/>
              <a:t>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G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caratterizzato</a:t>
            </a:r>
            <a:r>
              <a:rPr lang="fr-FR" dirty="0"/>
              <a:t> da un </a:t>
            </a:r>
            <a:r>
              <a:rPr lang="fr-FR" dirty="0" err="1"/>
              <a:t>aumento</a:t>
            </a:r>
            <a:r>
              <a:rPr lang="fr-FR" dirty="0"/>
              <a:t> </a:t>
            </a:r>
            <a:r>
              <a:rPr lang="fr-FR" dirty="0" err="1"/>
              <a:t>contenuto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e da </a:t>
            </a:r>
            <a:r>
              <a:rPr lang="fr-FR" dirty="0" err="1"/>
              <a:t>un’altrettanto</a:t>
            </a:r>
            <a:r>
              <a:rPr lang="fr-FR" dirty="0"/>
              <a:t> </a:t>
            </a:r>
            <a:r>
              <a:rPr lang="fr-FR" dirty="0" err="1"/>
              <a:t>contenuta</a:t>
            </a:r>
            <a:r>
              <a:rPr lang="fr-FR" dirty="0"/>
              <a:t> </a:t>
            </a:r>
            <a:r>
              <a:rPr lang="fr-FR" dirty="0" err="1"/>
              <a:t>riduzione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salario</a:t>
            </a:r>
            <a:r>
              <a:rPr lang="fr-FR" dirty="0"/>
              <a:t> nominale</a:t>
            </a:r>
          </a:p>
          <a:p>
            <a:pPr algn="just"/>
            <a:r>
              <a:rPr lang="fr-FR" dirty="0"/>
              <a:t>In </a:t>
            </a:r>
            <a:r>
              <a:rPr lang="fr-FR" dirty="0" err="1"/>
              <a:t>altre</a:t>
            </a:r>
            <a:r>
              <a:rPr lang="fr-FR" dirty="0"/>
              <a:t> parole 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</a:t>
            </a:r>
            <a:r>
              <a:rPr lang="fr-FR" dirty="0" err="1"/>
              <a:t>diminuirà</a:t>
            </a:r>
            <a:r>
              <a:rPr lang="fr-FR" dirty="0"/>
              <a:t> </a:t>
            </a:r>
            <a:r>
              <a:rPr lang="fr-FR" dirty="0" err="1"/>
              <a:t>leggermente</a:t>
            </a:r>
            <a:r>
              <a:rPr lang="fr-FR" dirty="0"/>
              <a:t> per </a:t>
            </a:r>
            <a:r>
              <a:rPr lang="fr-FR" dirty="0" err="1"/>
              <a:t>invece</a:t>
            </a:r>
            <a:r>
              <a:rPr lang="fr-FR" dirty="0"/>
              <a:t> </a:t>
            </a:r>
            <a:r>
              <a:rPr lang="fr-FR" dirty="0" err="1"/>
              <a:t>essere</a:t>
            </a:r>
            <a:r>
              <a:rPr lang="fr-FR" dirty="0"/>
              <a:t> </a:t>
            </a:r>
            <a:r>
              <a:rPr lang="fr-FR" dirty="0" err="1"/>
              <a:t>compatibile</a:t>
            </a:r>
            <a:r>
              <a:rPr lang="fr-FR" dirty="0"/>
              <a:t> con un </a:t>
            </a:r>
            <a:r>
              <a:rPr lang="fr-FR" dirty="0" err="1"/>
              <a:t>livello</a:t>
            </a:r>
            <a:r>
              <a:rPr lang="fr-FR" dirty="0"/>
              <a:t> d’</a:t>
            </a:r>
            <a:r>
              <a:rPr lang="fr-FR" dirty="0" err="1"/>
              <a:t>impiego</a:t>
            </a:r>
            <a:r>
              <a:rPr lang="fr-FR" dirty="0"/>
              <a:t> molto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La </a:t>
            </a:r>
            <a:r>
              <a:rPr lang="fr-FR" dirty="0" err="1"/>
              <a:t>crescita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produttività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lavoro</a:t>
            </a:r>
            <a:r>
              <a:rPr lang="fr-FR" dirty="0"/>
              <a:t> ha </a:t>
            </a:r>
            <a:r>
              <a:rPr lang="fr-FR" dirty="0" err="1"/>
              <a:t>comportato</a:t>
            </a:r>
            <a:r>
              <a:rPr lang="fr-FR" dirty="0"/>
              <a:t> un </a:t>
            </a:r>
            <a:r>
              <a:rPr lang="fr-FR" dirty="0" err="1"/>
              <a:t>incremento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 </a:t>
            </a:r>
            <a:r>
              <a:rPr lang="fr-FR" dirty="0" err="1"/>
              <a:t>compatibile</a:t>
            </a:r>
            <a:r>
              <a:rPr lang="fr-FR" dirty="0"/>
              <a:t> con un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non </a:t>
            </a:r>
            <a:r>
              <a:rPr lang="fr-FR" dirty="0" err="1"/>
              <a:t>troppo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158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158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158</a:t>
            </a:fld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380312" y="1998132"/>
                <a:ext cx="540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54072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10526" y="2988730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 rot="10969848" flipV="1">
            <a:off x="5491324" y="5183185"/>
            <a:ext cx="17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427984" y="3428999"/>
            <a:ext cx="53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220072" y="1998132"/>
                <a:ext cx="486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98132"/>
                <a:ext cx="4867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>
            <a:stCxn id="33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553200" y="4581128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203848" y="373822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998411" y="2306461"/>
            <a:ext cx="60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2611279" y="2207245"/>
            <a:ext cx="3952491" cy="256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934762" y="2988730"/>
            <a:ext cx="36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3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/>
              <a:t>Risulta</a:t>
            </a:r>
            <a:r>
              <a:rPr lang="fr-FR" dirty="0"/>
              <a:t>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possibile</a:t>
            </a:r>
            <a:r>
              <a:rPr lang="fr-FR" dirty="0"/>
              <a:t> </a:t>
            </a:r>
            <a:r>
              <a:rPr lang="fr-FR" dirty="0" err="1"/>
              <a:t>aumentare</a:t>
            </a:r>
            <a:r>
              <a:rPr lang="fr-FR" dirty="0"/>
              <a:t> la </a:t>
            </a:r>
            <a:r>
              <a:rPr lang="fr-FR" dirty="0" err="1"/>
              <a:t>produzione</a:t>
            </a:r>
            <a:r>
              <a:rPr lang="fr-FR" dirty="0"/>
              <a:t> di </a:t>
            </a:r>
            <a:r>
              <a:rPr lang="fr-FR" dirty="0" err="1"/>
              <a:t>lungo</a:t>
            </a:r>
            <a:r>
              <a:rPr lang="fr-FR" dirty="0"/>
              <a:t> </a:t>
            </a:r>
            <a:r>
              <a:rPr lang="fr-FR" dirty="0" err="1"/>
              <a:t>periodo</a:t>
            </a:r>
            <a:r>
              <a:rPr lang="fr-FR" dirty="0"/>
              <a:t> per mezzo di </a:t>
            </a:r>
            <a:r>
              <a:rPr lang="fr-FR" dirty="0" err="1"/>
              <a:t>politiche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spostino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dell’offerta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di </a:t>
            </a:r>
            <a:r>
              <a:rPr lang="fr-FR" dirty="0" err="1"/>
              <a:t>lungo</a:t>
            </a:r>
            <a:r>
              <a:rPr lang="fr-FR" dirty="0"/>
              <a:t> </a:t>
            </a:r>
            <a:r>
              <a:rPr lang="fr-FR" dirty="0" err="1"/>
              <a:t>periodo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regime</a:t>
            </a:r>
            <a:r>
              <a:rPr lang="fr-FR" dirty="0"/>
              <a:t> di </a:t>
            </a:r>
            <a:r>
              <a:rPr lang="fr-FR" dirty="0" err="1"/>
              <a:t>austerità</a:t>
            </a:r>
            <a:r>
              <a:rPr lang="fr-FR" dirty="0"/>
              <a:t>, </a:t>
            </a:r>
            <a:r>
              <a:rPr lang="fr-FR" dirty="0" err="1"/>
              <a:t>oggi</a:t>
            </a:r>
            <a:r>
              <a:rPr lang="fr-FR" dirty="0"/>
              <a:t> è </a:t>
            </a:r>
            <a:r>
              <a:rPr lang="fr-FR" dirty="0" err="1"/>
              <a:t>sempre</a:t>
            </a:r>
            <a:r>
              <a:rPr lang="fr-FR" dirty="0"/>
              <a:t> più difficile </a:t>
            </a:r>
            <a:r>
              <a:rPr lang="fr-FR" dirty="0" err="1"/>
              <a:t>farlo</a:t>
            </a:r>
            <a:r>
              <a:rPr lang="fr-FR" dirty="0"/>
              <a:t> per mezzo di </a:t>
            </a:r>
            <a:r>
              <a:rPr lang="fr-FR" dirty="0" err="1"/>
              <a:t>politiche</a:t>
            </a:r>
            <a:r>
              <a:rPr lang="fr-FR" dirty="0"/>
              <a:t> </a:t>
            </a:r>
            <a:r>
              <a:rPr lang="fr-FR" dirty="0" err="1"/>
              <a:t>fiscali</a:t>
            </a:r>
            <a:r>
              <a:rPr lang="fr-FR" dirty="0"/>
              <a:t> </a:t>
            </a:r>
            <a:r>
              <a:rPr lang="fr-FR" dirty="0" err="1"/>
              <a:t>espansive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spending</a:t>
            </a:r>
            <a:r>
              <a:rPr lang="fr-FR" dirty="0" smtClean="0"/>
              <a:t>) </a:t>
            </a:r>
            <a:r>
              <a:rPr lang="fr-FR" dirty="0" err="1" smtClean="0"/>
              <a:t>finalizzate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potenziare</a:t>
            </a:r>
            <a:r>
              <a:rPr lang="fr-FR" dirty="0"/>
              <a:t>, ad </a:t>
            </a:r>
            <a:r>
              <a:rPr lang="fr-FR" dirty="0" err="1"/>
              <a:t>esempio</a:t>
            </a:r>
            <a:r>
              <a:rPr lang="fr-FR" dirty="0"/>
              <a:t>, le </a:t>
            </a:r>
            <a:r>
              <a:rPr lang="fr-FR" dirty="0" err="1"/>
              <a:t>infrastrutture</a:t>
            </a:r>
            <a:endParaRPr lang="fr-FR" dirty="0"/>
          </a:p>
          <a:p>
            <a:pPr algn="just"/>
            <a:r>
              <a:rPr lang="fr-FR" dirty="0" err="1"/>
              <a:t>Sull’onda</a:t>
            </a:r>
            <a:r>
              <a:rPr lang="fr-FR" dirty="0"/>
              <a:t> </a:t>
            </a:r>
            <a:r>
              <a:rPr lang="fr-FR" dirty="0" err="1"/>
              <a:t>dell’</a:t>
            </a:r>
            <a:r>
              <a:rPr lang="fr-FR" b="1" dirty="0" err="1"/>
              <a:t>economia</a:t>
            </a:r>
            <a:r>
              <a:rPr lang="fr-FR" b="1" dirty="0"/>
              <a:t> </a:t>
            </a:r>
            <a:r>
              <a:rPr lang="fr-FR" b="1" dirty="0" err="1"/>
              <a:t>dell’offerta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side</a:t>
            </a:r>
            <a:r>
              <a:rPr lang="fr-FR" b="1" dirty="0"/>
              <a:t> </a:t>
            </a:r>
            <a:r>
              <a:rPr lang="fr-FR" b="1" dirty="0" err="1"/>
              <a:t>economics</a:t>
            </a:r>
            <a:r>
              <a:rPr lang="fr-FR" dirty="0"/>
              <a:t>), </a:t>
            </a:r>
            <a:r>
              <a:rPr lang="fr-FR" dirty="0" err="1"/>
              <a:t>oggi</a:t>
            </a:r>
            <a:r>
              <a:rPr lang="fr-FR" dirty="0"/>
              <a:t> si tende a </a:t>
            </a:r>
            <a:r>
              <a:rPr lang="fr-FR" dirty="0" err="1"/>
              <a:t>spostare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di </a:t>
            </a:r>
            <a:r>
              <a:rPr lang="fr-FR" dirty="0" err="1"/>
              <a:t>offerta</a:t>
            </a:r>
            <a:r>
              <a:rPr lang="fr-FR" dirty="0"/>
              <a:t> per mezzo di </a:t>
            </a:r>
            <a:r>
              <a:rPr lang="fr-FR" dirty="0" err="1"/>
              <a:t>misure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massimizzino</a:t>
            </a:r>
            <a:r>
              <a:rPr lang="fr-FR" dirty="0"/>
              <a:t> il </a:t>
            </a:r>
            <a:r>
              <a:rPr lang="fr-FR" dirty="0" err="1"/>
              <a:t>potenziale</a:t>
            </a:r>
            <a:r>
              <a:rPr lang="fr-FR" dirty="0"/>
              <a:t> </a:t>
            </a:r>
            <a:r>
              <a:rPr lang="fr-FR" dirty="0" err="1"/>
              <a:t>produttivo</a:t>
            </a:r>
            <a:r>
              <a:rPr lang="fr-FR" dirty="0"/>
              <a:t> delle </a:t>
            </a:r>
            <a:r>
              <a:rPr lang="fr-FR" dirty="0" err="1"/>
              <a:t>imprese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16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,M)</a:t>
                </a:r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018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7020272" y="5013176"/>
            <a:ext cx="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1043608" y="35370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067944" y="3140968"/>
            <a:ext cx="3897276" cy="224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744774" y="2996952"/>
                <a:ext cx="12110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,M’)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74" y="2996952"/>
                <a:ext cx="121103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020" t="-4717" r="-3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5724128" y="4369750"/>
            <a:ext cx="0" cy="355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724128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508104" y="5517232"/>
                <a:ext cx="661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17232"/>
                <a:ext cx="66198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3764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/>
              <a:t>Ad </a:t>
            </a:r>
            <a:r>
              <a:rPr lang="fr-FR" dirty="0" err="1"/>
              <a:t>esempio</a:t>
            </a:r>
            <a:r>
              <a:rPr lang="fr-FR" dirty="0"/>
              <a:t>, per </a:t>
            </a:r>
            <a:r>
              <a:rPr lang="fr-FR" dirty="0" err="1"/>
              <a:t>ridurre</a:t>
            </a:r>
            <a:r>
              <a:rPr lang="fr-FR" dirty="0"/>
              <a:t> il </a:t>
            </a:r>
            <a:r>
              <a:rPr lang="fr-FR" dirty="0" err="1"/>
              <a:t>costo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lavoro</a:t>
            </a:r>
            <a:r>
              <a:rPr lang="fr-FR" dirty="0"/>
              <a:t>,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aumentare</a:t>
            </a:r>
            <a:r>
              <a:rPr lang="fr-FR" dirty="0"/>
              <a:t> la sua </a:t>
            </a:r>
            <a:r>
              <a:rPr lang="fr-FR" dirty="0" err="1"/>
              <a:t>produttività</a:t>
            </a:r>
            <a:r>
              <a:rPr lang="fr-FR" dirty="0"/>
              <a:t>, si mira a </a:t>
            </a:r>
            <a:r>
              <a:rPr lang="fr-FR" dirty="0" err="1"/>
              <a:t>esentare</a:t>
            </a:r>
            <a:r>
              <a:rPr lang="fr-FR" dirty="0"/>
              <a:t> le </a:t>
            </a:r>
            <a:r>
              <a:rPr lang="fr-FR" dirty="0" err="1"/>
              <a:t>imprese</a:t>
            </a:r>
            <a:r>
              <a:rPr lang="fr-FR" dirty="0"/>
              <a:t> da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serie</a:t>
            </a:r>
            <a:r>
              <a:rPr lang="fr-FR" dirty="0"/>
              <a:t> di </a:t>
            </a:r>
            <a:r>
              <a:rPr lang="fr-FR" dirty="0" err="1"/>
              <a:t>costi</a:t>
            </a:r>
            <a:r>
              <a:rPr lang="fr-FR" dirty="0"/>
              <a:t>, con delle </a:t>
            </a:r>
            <a:r>
              <a:rPr lang="fr-FR" dirty="0" err="1"/>
              <a:t>esenzioni</a:t>
            </a:r>
            <a:r>
              <a:rPr lang="fr-FR" dirty="0"/>
              <a:t> </a:t>
            </a:r>
            <a:r>
              <a:rPr lang="fr-FR" dirty="0" err="1"/>
              <a:t>fiscali</a:t>
            </a:r>
            <a:r>
              <a:rPr lang="fr-FR" dirty="0"/>
              <a:t> e diminuendo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oneri</a:t>
            </a:r>
            <a:r>
              <a:rPr lang="fr-FR" dirty="0"/>
              <a:t> </a:t>
            </a:r>
            <a:r>
              <a:rPr lang="fr-FR" dirty="0" err="1"/>
              <a:t>contributivi</a:t>
            </a:r>
            <a:r>
              <a:rPr lang="fr-FR" dirty="0"/>
              <a:t> e </a:t>
            </a:r>
            <a:r>
              <a:rPr lang="fr-FR" dirty="0" err="1"/>
              <a:t>pensionistici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gravano</a:t>
            </a:r>
            <a:r>
              <a:rPr lang="fr-FR" dirty="0"/>
              <a:t> su di esse</a:t>
            </a:r>
          </a:p>
          <a:p>
            <a:pPr algn="just"/>
            <a:r>
              <a:rPr lang="fr-FR" dirty="0"/>
              <a:t>Allo </a:t>
            </a:r>
            <a:r>
              <a:rPr lang="fr-FR" dirty="0" err="1"/>
              <a:t>stesso</a:t>
            </a:r>
            <a:r>
              <a:rPr lang="fr-FR" dirty="0"/>
              <a:t> tempo, si mira a </a:t>
            </a:r>
            <a:r>
              <a:rPr lang="fr-FR" dirty="0" err="1"/>
              <a:t>rendere</a:t>
            </a:r>
            <a:r>
              <a:rPr lang="fr-FR" dirty="0"/>
              <a:t> il </a:t>
            </a:r>
            <a:r>
              <a:rPr lang="fr-FR" dirty="0" err="1"/>
              <a:t>mercato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lavoro</a:t>
            </a:r>
            <a:r>
              <a:rPr lang="fr-FR" dirty="0"/>
              <a:t> più </a:t>
            </a:r>
            <a:r>
              <a:rPr lang="fr-FR" dirty="0" err="1"/>
              <a:t>flessibile</a:t>
            </a:r>
            <a:r>
              <a:rPr lang="fr-FR" dirty="0"/>
              <a:t>, </a:t>
            </a:r>
            <a:r>
              <a:rPr lang="fr-FR" dirty="0" err="1"/>
              <a:t>rimuovendo</a:t>
            </a:r>
            <a:r>
              <a:rPr lang="fr-FR" dirty="0"/>
              <a:t> delle </a:t>
            </a:r>
            <a:r>
              <a:rPr lang="fr-FR" dirty="0" err="1"/>
              <a:t>tutele</a:t>
            </a:r>
            <a:r>
              <a:rPr lang="fr-FR" dirty="0"/>
              <a:t> </a:t>
            </a:r>
            <a:r>
              <a:rPr lang="fr-FR" dirty="0" err="1"/>
              <a:t>sindacali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, </a:t>
            </a:r>
            <a:r>
              <a:rPr lang="fr-FR" dirty="0" err="1"/>
              <a:t>agli</a:t>
            </a:r>
            <a:r>
              <a:rPr lang="fr-FR" dirty="0"/>
              <a:t> </a:t>
            </a:r>
            <a:r>
              <a:rPr lang="fr-FR" dirty="0" err="1"/>
              <a:t>occhi</a:t>
            </a:r>
            <a:r>
              <a:rPr lang="fr-FR" dirty="0"/>
              <a:t> di </a:t>
            </a:r>
            <a:r>
              <a:rPr lang="fr-FR" dirty="0" err="1"/>
              <a:t>molti</a:t>
            </a:r>
            <a:r>
              <a:rPr lang="fr-FR" dirty="0"/>
              <a:t> </a:t>
            </a:r>
            <a:r>
              <a:rPr lang="fr-FR" dirty="0" err="1"/>
              <a:t>economisti</a:t>
            </a:r>
            <a:r>
              <a:rPr lang="fr-FR" dirty="0"/>
              <a:t>, </a:t>
            </a:r>
            <a:r>
              <a:rPr lang="fr-FR" dirty="0" err="1"/>
              <a:t>gravano</a:t>
            </a:r>
            <a:r>
              <a:rPr lang="fr-FR" dirty="0"/>
              <a:t> sui </a:t>
            </a:r>
            <a:r>
              <a:rPr lang="fr-FR" dirty="0" err="1"/>
              <a:t>bilanci</a:t>
            </a:r>
            <a:r>
              <a:rPr lang="fr-FR" dirty="0"/>
              <a:t> delle </a:t>
            </a:r>
            <a:r>
              <a:rPr lang="fr-FR" dirty="0" err="1"/>
              <a:t>imprese</a:t>
            </a:r>
            <a:r>
              <a:rPr lang="fr-FR" dirty="0"/>
              <a:t>. Si </a:t>
            </a:r>
            <a:r>
              <a:rPr lang="fr-FR" dirty="0" err="1" smtClean="0"/>
              <a:t>facilitano</a:t>
            </a:r>
            <a:r>
              <a:rPr lang="fr-FR" dirty="0" smtClean="0"/>
              <a:t> i </a:t>
            </a:r>
            <a:r>
              <a:rPr lang="fr-FR" dirty="0" err="1"/>
              <a:t>licenziamenti</a:t>
            </a:r>
            <a:r>
              <a:rPr lang="fr-FR" dirty="0"/>
              <a:t> per </a:t>
            </a:r>
            <a:r>
              <a:rPr lang="fr-FR" dirty="0" err="1"/>
              <a:t>incentivare</a:t>
            </a:r>
            <a:r>
              <a:rPr lang="fr-FR" dirty="0"/>
              <a:t> le </a:t>
            </a:r>
            <a:r>
              <a:rPr lang="fr-FR" dirty="0" err="1"/>
              <a:t>assunzioni</a:t>
            </a:r>
            <a:endParaRPr lang="fr-FR" dirty="0"/>
          </a:p>
          <a:p>
            <a:pPr algn="just"/>
            <a:r>
              <a:rPr lang="fr-FR" dirty="0"/>
              <a:t>Con </a:t>
            </a:r>
            <a:r>
              <a:rPr lang="fr-FR" dirty="0" err="1"/>
              <a:t>queste</a:t>
            </a:r>
            <a:r>
              <a:rPr lang="fr-FR" dirty="0"/>
              <a:t> </a:t>
            </a:r>
            <a:r>
              <a:rPr lang="fr-FR" dirty="0" err="1"/>
              <a:t>misure</a:t>
            </a:r>
            <a:r>
              <a:rPr lang="fr-FR" dirty="0"/>
              <a:t>, si mire pure  a </a:t>
            </a:r>
            <a:r>
              <a:rPr lang="fr-FR" dirty="0" err="1"/>
              <a:t>ridurre</a:t>
            </a:r>
            <a:r>
              <a:rPr lang="fr-FR" dirty="0"/>
              <a:t> il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frizionale</a:t>
            </a:r>
            <a:r>
              <a:rPr lang="fr-FR" dirty="0"/>
              <a:t>,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sarebbe</a:t>
            </a:r>
            <a:r>
              <a:rPr lang="fr-FR" dirty="0"/>
              <a:t> il </a:t>
            </a:r>
            <a:r>
              <a:rPr lang="fr-FR" dirty="0" err="1"/>
              <a:t>frutto</a:t>
            </a:r>
            <a:r>
              <a:rPr lang="fr-FR" dirty="0"/>
              <a:t> di </a:t>
            </a:r>
            <a:r>
              <a:rPr lang="fr-FR" dirty="0" err="1"/>
              <a:t>troppo</a:t>
            </a:r>
            <a:r>
              <a:rPr lang="fr-FR" dirty="0"/>
              <a:t> </a:t>
            </a:r>
            <a:r>
              <a:rPr lang="fr-FR" dirty="0" err="1"/>
              <a:t>potere</a:t>
            </a:r>
            <a:r>
              <a:rPr lang="fr-FR" dirty="0"/>
              <a:t> </a:t>
            </a:r>
            <a:r>
              <a:rPr lang="fr-FR" dirty="0" err="1"/>
              <a:t>contrattuale</a:t>
            </a:r>
            <a:r>
              <a:rPr lang="fr-FR" dirty="0"/>
              <a:t> da parte dei </a:t>
            </a:r>
            <a:r>
              <a:rPr lang="fr-FR" dirty="0" err="1"/>
              <a:t>sindacati</a:t>
            </a:r>
            <a:r>
              <a:rPr lang="fr-FR" dirty="0"/>
              <a:t> e dei </a:t>
            </a:r>
            <a:r>
              <a:rPr lang="fr-FR" dirty="0" err="1"/>
              <a:t>lavoratori</a:t>
            </a:r>
            <a:endParaRPr lang="fr-FR" dirty="0"/>
          </a:p>
          <a:p>
            <a:pPr algn="just"/>
            <a:r>
              <a:rPr lang="fr-FR" dirty="0"/>
              <a:t>Diminuendo i </a:t>
            </a:r>
            <a:r>
              <a:rPr lang="fr-FR" dirty="0" err="1"/>
              <a:t>sussidi</a:t>
            </a:r>
            <a:r>
              <a:rPr lang="fr-FR" dirty="0"/>
              <a:t> alla </a:t>
            </a:r>
            <a:r>
              <a:rPr lang="fr-FR" dirty="0" err="1"/>
              <a:t>disoccupazione</a:t>
            </a:r>
            <a:r>
              <a:rPr lang="fr-FR" dirty="0"/>
              <a:t> e </a:t>
            </a:r>
            <a:r>
              <a:rPr lang="fr-FR" dirty="0" err="1"/>
              <a:t>altri</a:t>
            </a:r>
            <a:r>
              <a:rPr lang="fr-FR" dirty="0"/>
              <a:t> </a:t>
            </a:r>
            <a:r>
              <a:rPr lang="fr-FR" dirty="0" err="1"/>
              <a:t>trasferimenti</a:t>
            </a:r>
            <a:r>
              <a:rPr lang="fr-FR" dirty="0"/>
              <a:t>, i </a:t>
            </a:r>
            <a:r>
              <a:rPr lang="fr-FR" dirty="0" err="1"/>
              <a:t>sindacati</a:t>
            </a:r>
            <a:r>
              <a:rPr lang="fr-FR" dirty="0"/>
              <a:t> sono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/>
              <a:t>capaci</a:t>
            </a:r>
            <a:r>
              <a:rPr lang="fr-FR" dirty="0"/>
              <a:t> di </a:t>
            </a:r>
            <a:r>
              <a:rPr lang="fr-FR" dirty="0" err="1"/>
              <a:t>accettare</a:t>
            </a:r>
            <a:r>
              <a:rPr lang="fr-FR" dirty="0"/>
              <a:t> un </a:t>
            </a:r>
            <a:r>
              <a:rPr lang="fr-FR" dirty="0" err="1"/>
              <a:t>certo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mantenendo</a:t>
            </a:r>
            <a:r>
              <a:rPr lang="fr-FR" dirty="0"/>
              <a:t> </a:t>
            </a:r>
            <a:r>
              <a:rPr lang="fr-FR" dirty="0" err="1"/>
              <a:t>salari</a:t>
            </a:r>
            <a:r>
              <a:rPr lang="fr-FR" dirty="0"/>
              <a:t> </a:t>
            </a:r>
            <a:r>
              <a:rPr lang="fr-FR" dirty="0" err="1"/>
              <a:t>reali</a:t>
            </a:r>
            <a:r>
              <a:rPr lang="fr-FR" dirty="0"/>
              <a:t> </a:t>
            </a:r>
            <a:r>
              <a:rPr lang="fr-FR" dirty="0" err="1"/>
              <a:t>elevati</a:t>
            </a:r>
            <a:endParaRPr lang="fr-FR" dirty="0"/>
          </a:p>
          <a:p>
            <a:pPr algn="just"/>
            <a:r>
              <a:rPr lang="fr-FR" dirty="0" err="1"/>
              <a:t>Pensiamo</a:t>
            </a:r>
            <a:r>
              <a:rPr lang="fr-FR" dirty="0"/>
              <a:t>, in </a:t>
            </a:r>
            <a:r>
              <a:rPr lang="fr-FR" dirty="0" err="1"/>
              <a:t>Italia</a:t>
            </a:r>
            <a:r>
              <a:rPr lang="fr-FR" dirty="0"/>
              <a:t>, al Jobs </a:t>
            </a:r>
            <a:r>
              <a:rPr lang="fr-FR" dirty="0" err="1"/>
              <a:t>Act</a:t>
            </a:r>
            <a:r>
              <a:rPr lang="fr-FR" dirty="0"/>
              <a:t> o, in Francia, alla Loi Travail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smtClean="0"/>
              <a:t>Il </a:t>
            </a:r>
            <a:r>
              <a:rPr lang="fr-FR" b="1" dirty="0" err="1" smtClean="0"/>
              <a:t>fenomeno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stagflazione</a:t>
            </a:r>
            <a:r>
              <a:rPr lang="fr-FR" b="1" dirty="0" smtClean="0"/>
              <a:t> in </a:t>
            </a:r>
            <a:r>
              <a:rPr lang="fr-FR" b="1" dirty="0" err="1" smtClean="0"/>
              <a:t>presenza</a:t>
            </a:r>
            <a:r>
              <a:rPr lang="fr-FR" b="1" dirty="0" smtClean="0"/>
              <a:t> di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flessibili</a:t>
            </a:r>
            <a:endParaRPr lang="fr-FR" b="1" dirty="0" smtClean="0"/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se vi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e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tendono</a:t>
            </a:r>
            <a:r>
              <a:rPr lang="fr-FR" dirty="0" smtClean="0"/>
              <a:t>  a </a:t>
            </a:r>
            <a:r>
              <a:rPr lang="fr-FR" dirty="0" err="1" smtClean="0"/>
              <a:t>diminuire</a:t>
            </a:r>
            <a:r>
              <a:rPr lang="fr-FR" dirty="0" smtClean="0"/>
              <a:t>. Il </a:t>
            </a:r>
            <a:r>
              <a:rPr lang="fr-FR" dirty="0" err="1" smtClean="0"/>
              <a:t>salario</a:t>
            </a:r>
            <a:r>
              <a:rPr lang="fr-FR" dirty="0" smtClean="0"/>
              <a:t> nominale cala più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livelllo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in modo tale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si </a:t>
            </a:r>
            <a:r>
              <a:rPr lang="fr-FR" dirty="0" err="1" smtClean="0"/>
              <a:t>riduce</a:t>
            </a:r>
            <a:endParaRPr lang="fr-FR" dirty="0" smtClean="0"/>
          </a:p>
          <a:p>
            <a:pPr algn="just"/>
            <a:r>
              <a:rPr lang="fr-FR" dirty="0" err="1" smtClean="0"/>
              <a:t>Tuttavia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, il calo dei </a:t>
            </a:r>
            <a:r>
              <a:rPr lang="fr-FR" dirty="0" err="1" smtClean="0"/>
              <a:t>salari</a:t>
            </a:r>
            <a:r>
              <a:rPr lang="fr-FR" dirty="0" smtClean="0"/>
              <a:t> </a:t>
            </a:r>
            <a:r>
              <a:rPr lang="fr-FR" dirty="0" err="1" smtClean="0"/>
              <a:t>nominali</a:t>
            </a:r>
            <a:r>
              <a:rPr lang="fr-FR" dirty="0" smtClean="0"/>
              <a:t> è  più forte di </a:t>
            </a:r>
            <a:r>
              <a:rPr lang="fr-FR" dirty="0" err="1" smtClean="0"/>
              <a:t>quello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modo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(</a:t>
            </a:r>
            <a:r>
              <a:rPr lang="fr-FR" dirty="0" err="1" smtClean="0"/>
              <a:t>ossia</a:t>
            </a:r>
            <a:r>
              <a:rPr lang="fr-FR" dirty="0" smtClean="0"/>
              <a:t> il </a:t>
            </a:r>
            <a:r>
              <a:rPr lang="fr-FR" dirty="0" err="1" smtClean="0"/>
              <a:t>costo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) e </a:t>
            </a:r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disoccupazione</a:t>
            </a:r>
            <a:r>
              <a:rPr lang="fr-FR" dirty="0" smtClean="0"/>
              <a:t> è </a:t>
            </a:r>
            <a:r>
              <a:rPr lang="fr-FR" dirty="0" err="1" smtClean="0"/>
              <a:t>totalmente</a:t>
            </a:r>
            <a:r>
              <a:rPr lang="fr-FR" dirty="0" smtClean="0"/>
              <a:t> </a:t>
            </a:r>
            <a:r>
              <a:rPr lang="fr-FR" dirty="0" err="1" smtClean="0"/>
              <a:t>assorbita</a:t>
            </a:r>
            <a:endParaRPr lang="fr-FR" dirty="0" smtClean="0"/>
          </a:p>
          <a:p>
            <a:pPr algn="just"/>
            <a:r>
              <a:rPr lang="fr-FR" dirty="0" smtClean="0"/>
              <a:t>Ma </a:t>
            </a:r>
            <a:r>
              <a:rPr lang="fr-FR" dirty="0" err="1" smtClean="0"/>
              <a:t>nel</a:t>
            </a:r>
            <a:r>
              <a:rPr lang="fr-FR" dirty="0" smtClean="0"/>
              <a:t> 1973-74 vi è </a:t>
            </a:r>
            <a:r>
              <a:rPr lang="fr-FR" dirty="0" err="1" smtClean="0"/>
              <a:t>stato</a:t>
            </a:r>
            <a:r>
              <a:rPr lang="fr-FR" dirty="0" smtClean="0"/>
              <a:t> un </a:t>
            </a:r>
            <a:r>
              <a:rPr lang="fr-FR" dirty="0" err="1" smtClean="0"/>
              <a:t>processo</a:t>
            </a:r>
            <a:r>
              <a:rPr lang="fr-FR" dirty="0" smtClean="0"/>
              <a:t> </a:t>
            </a:r>
            <a:r>
              <a:rPr lang="fr-FR" dirty="0" err="1" smtClean="0"/>
              <a:t>inflattivo</a:t>
            </a:r>
            <a:r>
              <a:rPr lang="fr-FR" dirty="0" smtClean="0"/>
              <a:t> </a:t>
            </a:r>
            <a:r>
              <a:rPr lang="fr-FR" dirty="0" err="1" smtClean="0"/>
              <a:t>accompagnato</a:t>
            </a:r>
            <a:r>
              <a:rPr lang="fr-FR" dirty="0" smtClean="0"/>
              <a:t>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contestuale</a:t>
            </a:r>
            <a:r>
              <a:rPr lang="fr-FR" dirty="0" smtClean="0"/>
              <a:t> </a:t>
            </a:r>
            <a:r>
              <a:rPr lang="fr-FR" dirty="0" err="1" smtClean="0"/>
              <a:t>recessione</a:t>
            </a:r>
            <a:endParaRPr lang="fr-FR" dirty="0" smtClean="0"/>
          </a:p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spiegare</a:t>
            </a:r>
            <a:r>
              <a:rPr lang="fr-FR" dirty="0" smtClean="0"/>
              <a:t> </a:t>
            </a:r>
            <a:r>
              <a:rPr lang="fr-FR" dirty="0" err="1" smtClean="0"/>
              <a:t>ciò</a:t>
            </a:r>
            <a:r>
              <a:rPr lang="fr-FR" dirty="0" smtClean="0"/>
              <a:t> </a:t>
            </a:r>
            <a:r>
              <a:rPr lang="fr-FR" dirty="0" err="1" smtClean="0"/>
              <a:t>all’interno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nostro</a:t>
            </a:r>
            <a:r>
              <a:rPr lang="fr-FR" dirty="0" smtClean="0"/>
              <a:t> </a:t>
            </a:r>
            <a:r>
              <a:rPr lang="fr-FR" dirty="0" err="1" smtClean="0"/>
              <a:t>modello</a:t>
            </a:r>
            <a:r>
              <a:rPr lang="fr-FR" dirty="0" smtClean="0"/>
              <a:t> (il </a:t>
            </a:r>
            <a:r>
              <a:rPr lang="fr-FR" dirty="0" err="1" smtClean="0"/>
              <a:t>quale</a:t>
            </a:r>
            <a:r>
              <a:rPr lang="fr-FR" dirty="0" smtClean="0"/>
              <a:t> </a:t>
            </a:r>
            <a:r>
              <a:rPr lang="fr-FR" dirty="0" err="1" smtClean="0"/>
              <a:t>prevede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diminuisca</a:t>
            </a:r>
            <a:r>
              <a:rPr lang="fr-FR" dirty="0" smtClean="0"/>
              <a:t> </a:t>
            </a:r>
            <a:r>
              <a:rPr lang="fr-FR" dirty="0" err="1" smtClean="0"/>
              <a:t>cosí</a:t>
            </a:r>
            <a:r>
              <a:rPr lang="fr-FR" dirty="0" smtClean="0"/>
              <a:t> come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)?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1973 l’</a:t>
            </a:r>
            <a:r>
              <a:rPr lang="fr-FR" dirty="0" err="1" smtClean="0"/>
              <a:t>aumento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petrolio</a:t>
            </a:r>
            <a:r>
              <a:rPr lang="fr-FR" dirty="0" smtClean="0"/>
              <a:t> ha </a:t>
            </a:r>
            <a:r>
              <a:rPr lang="fr-FR" dirty="0" err="1" smtClean="0"/>
              <a:t>determinato</a:t>
            </a:r>
            <a:r>
              <a:rPr lang="fr-FR" dirty="0" smtClean="0"/>
              <a:t> l’</a:t>
            </a:r>
            <a:r>
              <a:rPr lang="fr-FR" dirty="0" err="1" smtClean="0"/>
              <a:t>aumento</a:t>
            </a:r>
            <a:r>
              <a:rPr lang="fr-FR" dirty="0" smtClean="0"/>
              <a:t> dei </a:t>
            </a:r>
            <a:r>
              <a:rPr lang="fr-FR" dirty="0" err="1" smtClean="0"/>
              <a:t>costi</a:t>
            </a:r>
            <a:r>
              <a:rPr lang="fr-FR" dirty="0" smtClean="0"/>
              <a:t> di </a:t>
            </a:r>
            <a:r>
              <a:rPr lang="fr-FR" dirty="0" err="1" smtClean="0"/>
              <a:t>produzione</a:t>
            </a:r>
            <a:r>
              <a:rPr lang="fr-FR" dirty="0" smtClean="0"/>
              <a:t> in tutti 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importatori</a:t>
            </a:r>
            <a:r>
              <a:rPr lang="fr-FR" dirty="0" smtClean="0"/>
              <a:t> di </a:t>
            </a:r>
            <a:r>
              <a:rPr lang="fr-FR" dirty="0" err="1" smtClean="0"/>
              <a:t>petrolio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significa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costo</a:t>
            </a:r>
            <a:r>
              <a:rPr lang="fr-FR" dirty="0" smtClean="0"/>
              <a:t> </a:t>
            </a:r>
            <a:r>
              <a:rPr lang="fr-FR" dirty="0" err="1" smtClean="0"/>
              <a:t>unitario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 è </a:t>
            </a:r>
            <a:r>
              <a:rPr lang="fr-FR" dirty="0" err="1" smtClean="0"/>
              <a:t>aumentato</a:t>
            </a:r>
            <a:r>
              <a:rPr lang="fr-FR" dirty="0" smtClean="0"/>
              <a:t> (la </a:t>
            </a:r>
            <a:r>
              <a:rPr lang="fr-FR" dirty="0" err="1" smtClean="0"/>
              <a:t>produttività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conseguenza</a:t>
            </a:r>
            <a:r>
              <a:rPr lang="fr-FR" dirty="0" smtClean="0"/>
              <a:t>, si ha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verso </a:t>
            </a:r>
            <a:r>
              <a:rPr lang="fr-FR" dirty="0" err="1" smtClean="0"/>
              <a:t>sinistra</a:t>
            </a:r>
            <a:r>
              <a:rPr lang="fr-FR" dirty="0" smtClean="0"/>
              <a:t> delle </a:t>
            </a:r>
            <a:r>
              <a:rPr lang="fr-FR" dirty="0" err="1" smtClean="0"/>
              <a:t>curve</a:t>
            </a:r>
            <a:r>
              <a:rPr lang="fr-FR" dirty="0" smtClean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e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(</a:t>
            </a:r>
            <a:r>
              <a:rPr lang="fr-FR" dirty="0" err="1" smtClean="0"/>
              <a:t>aparità</a:t>
            </a:r>
            <a:r>
              <a:rPr lang="fr-FR" dirty="0" smtClean="0"/>
              <a:t> di </a:t>
            </a:r>
            <a:r>
              <a:rPr lang="fr-FR" dirty="0" err="1" smtClean="0"/>
              <a:t>salario</a:t>
            </a:r>
            <a:r>
              <a:rPr lang="fr-FR" dirty="0" smtClean="0"/>
              <a:t> nominale)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4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163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163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163</a:t>
            </a:fld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/>
              <p:cNvSpPr txBox="1"/>
              <p:nvPr/>
            </p:nvSpPr>
            <p:spPr>
              <a:xfrm>
                <a:off x="5076056" y="1628800"/>
                <a:ext cx="63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28800"/>
                <a:ext cx="6307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>
            <a:stCxn id="35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sono </a:t>
            </a:r>
            <a:r>
              <a:rPr lang="fr-FR" dirty="0" err="1" smtClean="0"/>
              <a:t>stati</a:t>
            </a:r>
            <a:r>
              <a:rPr lang="fr-FR" dirty="0" smtClean="0"/>
              <a:t>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chiari</a:t>
            </a:r>
            <a:endParaRPr lang="fr-FR" dirty="0" smtClean="0"/>
          </a:p>
          <a:p>
            <a:pPr algn="just"/>
            <a:r>
              <a:rPr lang="fr-FR" dirty="0" smtClean="0"/>
              <a:t>A prima vista, il </a:t>
            </a:r>
            <a:r>
              <a:rPr lang="fr-FR" dirty="0" err="1" smtClean="0"/>
              <a:t>rincaro</a:t>
            </a:r>
            <a:r>
              <a:rPr lang="fr-FR" dirty="0" smtClean="0"/>
              <a:t> delle </a:t>
            </a:r>
            <a:r>
              <a:rPr lang="fr-FR" dirty="0" err="1" smtClean="0"/>
              <a:t>importazioni</a:t>
            </a:r>
            <a:r>
              <a:rPr lang="fr-FR" dirty="0" smtClean="0"/>
              <a:t> </a:t>
            </a:r>
            <a:r>
              <a:rPr lang="fr-FR" dirty="0" err="1" smtClean="0"/>
              <a:t>avrebbe</a:t>
            </a:r>
            <a:r>
              <a:rPr lang="fr-FR" dirty="0" smtClean="0"/>
              <a:t> </a:t>
            </a:r>
            <a:r>
              <a:rPr lang="fr-FR" dirty="0" err="1" smtClean="0"/>
              <a:t>comportato</a:t>
            </a:r>
            <a:r>
              <a:rPr lang="fr-FR" dirty="0" smtClean="0"/>
              <a:t> un </a:t>
            </a:r>
            <a:r>
              <a:rPr lang="fr-FR" dirty="0" err="1" smtClean="0"/>
              <a:t>deterioramento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dollaro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avrebbe</a:t>
            </a:r>
            <a:r>
              <a:rPr lang="fr-FR" dirty="0" smtClean="0"/>
              <a:t> </a:t>
            </a:r>
            <a:r>
              <a:rPr lang="fr-FR" dirty="0" err="1" smtClean="0"/>
              <a:t>dovuto</a:t>
            </a:r>
            <a:r>
              <a:rPr lang="fr-FR" dirty="0" smtClean="0"/>
              <a:t> </a:t>
            </a:r>
            <a:r>
              <a:rPr lang="fr-FR" dirty="0" err="1" smtClean="0"/>
              <a:t>spostarsi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in alto e a </a:t>
            </a:r>
            <a:r>
              <a:rPr lang="fr-FR" dirty="0" err="1" smtClean="0"/>
              <a:t>destra</a:t>
            </a:r>
            <a:endParaRPr lang="fr-FR" dirty="0" smtClean="0"/>
          </a:p>
          <a:p>
            <a:pPr algn="just"/>
            <a:r>
              <a:rPr lang="fr-FR" dirty="0" err="1" smtClean="0"/>
              <a:t>Tuttavia</a:t>
            </a:r>
            <a:r>
              <a:rPr lang="fr-FR" dirty="0" smtClean="0"/>
              <a:t> l’</a:t>
            </a:r>
            <a:r>
              <a:rPr lang="fr-FR" dirty="0" err="1" smtClean="0"/>
              <a:t>aumento</a:t>
            </a:r>
            <a:r>
              <a:rPr lang="fr-FR" dirty="0" smtClean="0"/>
              <a:t> delle </a:t>
            </a:r>
            <a:r>
              <a:rPr lang="fr-FR" dirty="0" err="1" smtClean="0"/>
              <a:t>importazioni</a:t>
            </a:r>
            <a:r>
              <a:rPr lang="fr-FR" dirty="0" smtClean="0"/>
              <a:t> di </a:t>
            </a:r>
            <a:r>
              <a:rPr lang="fr-FR" dirty="0" err="1" smtClean="0"/>
              <a:t>petrolio</a:t>
            </a:r>
            <a:r>
              <a:rPr lang="fr-FR" dirty="0" smtClean="0"/>
              <a:t> (</a:t>
            </a:r>
            <a:r>
              <a:rPr lang="fr-FR" dirty="0" err="1" smtClean="0"/>
              <a:t>che</a:t>
            </a:r>
            <a:r>
              <a:rPr lang="fr-FR" dirty="0" smtClean="0"/>
              <a:t> sono </a:t>
            </a:r>
            <a:r>
              <a:rPr lang="fr-FR" dirty="0" err="1" smtClean="0"/>
              <a:t>inelastiche</a:t>
            </a:r>
            <a:r>
              <a:rPr lang="fr-FR" dirty="0" smtClean="0"/>
              <a:t>) </a:t>
            </a:r>
            <a:r>
              <a:rPr lang="fr-FR" dirty="0" err="1" smtClean="0"/>
              <a:t>potrebbe</a:t>
            </a:r>
            <a:r>
              <a:rPr lang="fr-FR" dirty="0" smtClean="0"/>
              <a:t> </a:t>
            </a:r>
            <a:r>
              <a:rPr lang="fr-FR" dirty="0" err="1" smtClean="0"/>
              <a:t>andare</a:t>
            </a:r>
            <a:r>
              <a:rPr lang="fr-FR" dirty="0" smtClean="0"/>
              <a:t> a </a:t>
            </a:r>
            <a:r>
              <a:rPr lang="fr-FR" dirty="0" err="1" smtClean="0"/>
              <a:t>scapito</a:t>
            </a:r>
            <a:r>
              <a:rPr lang="fr-FR" dirty="0" smtClean="0"/>
              <a:t> delle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importazioni</a:t>
            </a:r>
            <a:endParaRPr lang="fr-FR" dirty="0" smtClean="0"/>
          </a:p>
          <a:p>
            <a:pPr algn="just"/>
            <a:r>
              <a:rPr lang="fr-FR" dirty="0" err="1" smtClean="0"/>
              <a:t>Quindi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 è </a:t>
            </a:r>
            <a:r>
              <a:rPr lang="fr-FR" dirty="0" err="1" smtClean="0"/>
              <a:t>incerto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err="1" smtClean="0"/>
              <a:t>Inoltre</a:t>
            </a:r>
            <a:r>
              <a:rPr lang="fr-FR" dirty="0" smtClean="0"/>
              <a:t> se 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esportatori</a:t>
            </a:r>
            <a:r>
              <a:rPr lang="fr-FR" dirty="0" smtClean="0"/>
              <a:t> di </a:t>
            </a:r>
            <a:r>
              <a:rPr lang="fr-FR" dirty="0" err="1" smtClean="0"/>
              <a:t>petrolio</a:t>
            </a:r>
            <a:r>
              <a:rPr lang="fr-FR" dirty="0" smtClean="0"/>
              <a:t> </a:t>
            </a:r>
            <a:r>
              <a:rPr lang="fr-FR" dirty="0" err="1" smtClean="0"/>
              <a:t>investono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 i </a:t>
            </a:r>
            <a:r>
              <a:rPr lang="fr-FR" dirty="0" err="1" smtClean="0"/>
              <a:t>proventi</a:t>
            </a:r>
            <a:r>
              <a:rPr lang="fr-FR" dirty="0" smtClean="0"/>
              <a:t> delle </a:t>
            </a:r>
            <a:r>
              <a:rPr lang="fr-FR" dirty="0" err="1" smtClean="0"/>
              <a:t>vendite</a:t>
            </a:r>
            <a:r>
              <a:rPr lang="fr-FR" dirty="0" smtClean="0"/>
              <a:t> di </a:t>
            </a:r>
            <a:r>
              <a:rPr lang="fr-FR" dirty="0" err="1" smtClean="0"/>
              <a:t>petrolio</a:t>
            </a:r>
            <a:r>
              <a:rPr lang="fr-FR" dirty="0" smtClean="0"/>
              <a:t>, vi </a:t>
            </a:r>
            <a:r>
              <a:rPr lang="fr-FR" dirty="0" err="1" smtClean="0"/>
              <a:t>sarebbe</a:t>
            </a:r>
            <a:r>
              <a:rPr lang="fr-FR" dirty="0" smtClean="0"/>
              <a:t> un forte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dei </a:t>
            </a:r>
            <a:r>
              <a:rPr lang="fr-FR" dirty="0" err="1" smtClean="0"/>
              <a:t>movimenti</a:t>
            </a:r>
            <a:r>
              <a:rPr lang="fr-FR" dirty="0" smtClean="0"/>
              <a:t> di capitale </a:t>
            </a:r>
            <a:r>
              <a:rPr lang="fr-FR" dirty="0" err="1" smtClean="0"/>
              <a:t>negli</a:t>
            </a:r>
            <a:r>
              <a:rPr lang="fr-FR" dirty="0" smtClean="0"/>
              <a:t> USA</a:t>
            </a:r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indurebbe</a:t>
            </a:r>
            <a:r>
              <a:rPr lang="fr-FR" dirty="0" smtClean="0"/>
              <a:t> un 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dollaro</a:t>
            </a:r>
            <a:r>
              <a:rPr lang="fr-FR" dirty="0" smtClean="0"/>
              <a:t>, come è </a:t>
            </a:r>
            <a:r>
              <a:rPr lang="fr-FR" dirty="0" err="1" smtClean="0"/>
              <a:t>realmente</a:t>
            </a:r>
            <a:r>
              <a:rPr lang="fr-FR" dirty="0" smtClean="0"/>
              <a:t> </a:t>
            </a:r>
            <a:r>
              <a:rPr lang="fr-FR" dirty="0" err="1" smtClean="0"/>
              <a:t>successo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suponiamo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allo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petrolio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non si </a:t>
            </a:r>
            <a:r>
              <a:rPr lang="fr-FR" dirty="0" err="1" smtClean="0"/>
              <a:t>muova</a:t>
            </a:r>
            <a:r>
              <a:rPr lang="fr-FR" dirty="0" smtClean="0"/>
              <a:t> (se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facesse</a:t>
            </a:r>
            <a:r>
              <a:rPr lang="fr-FR" dirty="0" smtClean="0"/>
              <a:t>, il </a:t>
            </a:r>
            <a:r>
              <a:rPr lang="fr-FR" dirty="0" err="1" smtClean="0"/>
              <a:t>risultato</a:t>
            </a:r>
            <a:r>
              <a:rPr lang="fr-FR" dirty="0" smtClean="0"/>
              <a:t> </a:t>
            </a:r>
            <a:r>
              <a:rPr lang="fr-FR" dirty="0" err="1" smtClean="0"/>
              <a:t>sarebbe</a:t>
            </a:r>
            <a:r>
              <a:rPr lang="fr-FR" dirty="0" smtClean="0"/>
              <a:t> </a:t>
            </a:r>
            <a:r>
              <a:rPr lang="fr-FR" dirty="0" err="1" smtClean="0"/>
              <a:t>simile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166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166</a:t>
            </a:fld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403166" y="4107553"/>
            <a:ext cx="6283634" cy="115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810526" y="2988730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0969848" flipV="1">
            <a:off x="5491324" y="5183185"/>
            <a:ext cx="17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374875" y="5243062"/>
            <a:ext cx="102829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4572001" y="4667330"/>
            <a:ext cx="3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>
            <a:stCxn id="35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203848" y="37382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47" name="ZoneTexte 46"/>
          <p:cNvSpPr txBox="1"/>
          <p:nvPr/>
        </p:nvSpPr>
        <p:spPr>
          <a:xfrm rot="10997663" flipV="1">
            <a:off x="2413126" y="3430098"/>
            <a:ext cx="78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1374875" y="1813466"/>
            <a:ext cx="2604820" cy="366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prima </a:t>
                </a:r>
                <a:r>
                  <a:rPr lang="fr-FR" dirty="0" err="1" smtClean="0"/>
                  <a:t>dello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shock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E,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inteseca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AD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allo </a:t>
                </a:r>
                <a:r>
                  <a:rPr lang="fr-FR" dirty="0" err="1" smtClean="0"/>
                  <a:t>shock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petrolio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si muove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perido</a:t>
                </a:r>
                <a:r>
                  <a:rPr lang="fr-FR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è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C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704" b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Ma in C vi è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comincia</a:t>
            </a:r>
            <a:r>
              <a:rPr lang="fr-FR" dirty="0" smtClean="0"/>
              <a:t> a </a:t>
            </a:r>
            <a:r>
              <a:rPr lang="fr-FR" dirty="0" err="1" smtClean="0"/>
              <a:t>diminuire</a:t>
            </a:r>
            <a:endParaRPr lang="fr-FR" dirty="0" smtClean="0"/>
          </a:p>
          <a:p>
            <a:pPr algn="just"/>
            <a:r>
              <a:rPr lang="fr-FR" dirty="0" err="1" smtClean="0"/>
              <a:t>Finché</a:t>
            </a:r>
            <a:r>
              <a:rPr lang="fr-FR" dirty="0" smtClean="0"/>
              <a:t> si </a:t>
            </a:r>
            <a:r>
              <a:rPr lang="fr-FR" dirty="0" err="1" smtClean="0"/>
              <a:t>raggiunge</a:t>
            </a:r>
            <a:r>
              <a:rPr lang="fr-FR" dirty="0" smtClean="0"/>
              <a:t>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G </a:t>
            </a:r>
            <a:r>
              <a:rPr lang="fr-FR" dirty="0" err="1" smtClean="0"/>
              <a:t>dove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inferiore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ad E </a:t>
            </a:r>
            <a:r>
              <a:rPr lang="fr-FR" dirty="0" err="1" smtClean="0"/>
              <a:t>e</a:t>
            </a:r>
            <a:r>
              <a:rPr lang="fr-FR" dirty="0" smtClean="0"/>
              <a:t>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superiore</a:t>
            </a:r>
            <a:endParaRPr lang="fr-FR" dirty="0" smtClean="0"/>
          </a:p>
          <a:p>
            <a:pPr algn="just"/>
            <a:r>
              <a:rPr lang="fr-FR" dirty="0" smtClean="0"/>
              <a:t>Se, come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Italia</a:t>
            </a:r>
            <a:r>
              <a:rPr lang="fr-FR" dirty="0" smtClean="0"/>
              <a:t> e Francia, si </a:t>
            </a:r>
            <a:r>
              <a:rPr lang="fr-FR" dirty="0" err="1" smtClean="0"/>
              <a:t>cerca</a:t>
            </a:r>
            <a:r>
              <a:rPr lang="fr-FR" dirty="0" smtClean="0"/>
              <a:t> di </a:t>
            </a:r>
            <a:r>
              <a:rPr lang="fr-FR" dirty="0" err="1" smtClean="0"/>
              <a:t>contrastare</a:t>
            </a:r>
            <a:r>
              <a:rPr lang="fr-FR" dirty="0" smtClean="0"/>
              <a:t> la </a:t>
            </a:r>
            <a:r>
              <a:rPr lang="fr-FR" dirty="0" err="1" smtClean="0"/>
              <a:t>caduta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con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espansiva</a:t>
            </a:r>
            <a:r>
              <a:rPr lang="fr-FR" dirty="0" smtClean="0"/>
              <a:t>,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si </a:t>
            </a:r>
            <a:r>
              <a:rPr lang="fr-FR" dirty="0" err="1" smtClean="0"/>
              <a:t>sposta</a:t>
            </a:r>
            <a:r>
              <a:rPr lang="fr-FR" dirty="0" smtClean="0"/>
              <a:t> in AD’ e il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E’’ è </a:t>
            </a:r>
            <a:r>
              <a:rPr lang="fr-FR" dirty="0" err="1" smtClean="0"/>
              <a:t>caratterizzato</a:t>
            </a:r>
            <a:r>
              <a:rPr lang="fr-FR" dirty="0" smtClean="0"/>
              <a:t> </a:t>
            </a:r>
            <a:r>
              <a:rPr lang="fr-FR" dirty="0" err="1" smtClean="0"/>
              <a:t>dallo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e da un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ancora</a:t>
            </a:r>
            <a:r>
              <a:rPr lang="fr-FR" dirty="0" smtClean="0"/>
              <a:t> più  </a:t>
            </a:r>
            <a:r>
              <a:rPr lang="fr-FR" dirty="0" err="1" smtClean="0"/>
              <a:t>elevato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169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169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169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169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2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169</a:t>
            </a:fld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169</a:t>
            </a:fld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403166" y="4107553"/>
            <a:ext cx="6283634" cy="115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810526" y="2988730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 rot="10969848" flipV="1">
            <a:off x="5491324" y="5183185"/>
            <a:ext cx="17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1374875" y="5243062"/>
            <a:ext cx="102829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572001" y="4667330"/>
            <a:ext cx="3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>
            <a:stCxn id="37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203848" y="37382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47" name="ZoneTexte 46"/>
          <p:cNvSpPr txBox="1"/>
          <p:nvPr/>
        </p:nvSpPr>
        <p:spPr>
          <a:xfrm rot="10997663" flipV="1">
            <a:off x="2413126" y="3430098"/>
            <a:ext cx="78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1374875" y="1813466"/>
            <a:ext cx="2604820" cy="366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/>
          <p:cNvCxnSpPr/>
          <p:nvPr/>
        </p:nvCxnSpPr>
        <p:spPr>
          <a:xfrm>
            <a:off x="1979712" y="2182798"/>
            <a:ext cx="4573488" cy="285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553200" y="4851996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3203848" y="27089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1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fr-FR" dirty="0" smtClean="0"/>
                  <a:t>Sul piano (</a:t>
                </a:r>
                <a:r>
                  <a:rPr lang="fr-FR" dirty="0" err="1" smtClean="0"/>
                  <a:t>Y,p</a:t>
                </a:r>
                <a:r>
                  <a:rPr lang="fr-FR" dirty="0" smtClean="0"/>
                  <a:t>),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sposterà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in maniera </a:t>
                </a:r>
                <a:r>
                  <a:rPr lang="fr-FR" dirty="0" err="1" smtClean="0"/>
                  <a:t>parallela</a:t>
                </a:r>
                <a:r>
                  <a:rPr lang="fr-FR" dirty="0" smtClean="0"/>
                  <a:t> in alto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: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diventa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455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Sarebbe</a:t>
            </a:r>
            <a:r>
              <a:rPr lang="fr-FR" dirty="0" smtClean="0"/>
              <a:t> </a:t>
            </a:r>
            <a:r>
              <a:rPr lang="fr-FR" dirty="0" err="1" smtClean="0"/>
              <a:t>stato</a:t>
            </a:r>
            <a:r>
              <a:rPr lang="fr-FR" dirty="0" smtClean="0"/>
              <a:t> più </a:t>
            </a:r>
            <a:r>
              <a:rPr lang="fr-FR" dirty="0" err="1" smtClean="0"/>
              <a:t>opportuno</a:t>
            </a:r>
            <a:r>
              <a:rPr lang="fr-FR" dirty="0" smtClean="0"/>
              <a:t> </a:t>
            </a:r>
            <a:r>
              <a:rPr lang="fr-FR" dirty="0" err="1" smtClean="0"/>
              <a:t>implementare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severa</a:t>
            </a:r>
            <a:r>
              <a:rPr lang="fr-FR" dirty="0" smtClean="0"/>
              <a:t> e </a:t>
            </a:r>
            <a:r>
              <a:rPr lang="fr-FR" dirty="0" err="1" smtClean="0"/>
              <a:t>restrittiva</a:t>
            </a:r>
            <a:r>
              <a:rPr lang="fr-FR" dirty="0" smtClean="0"/>
              <a:t>  (come la Germania e il </a:t>
            </a:r>
            <a:r>
              <a:rPr lang="fr-FR" dirty="0" err="1" smtClean="0"/>
              <a:t>Giappone</a:t>
            </a:r>
            <a:r>
              <a:rPr lang="fr-FR" dirty="0" smtClean="0"/>
              <a:t>) 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 </a:t>
            </a:r>
            <a:r>
              <a:rPr lang="fr-FR" dirty="0" err="1" smtClean="0"/>
              <a:t>aggregata</a:t>
            </a:r>
            <a:r>
              <a:rPr lang="fr-FR" dirty="0" smtClean="0"/>
              <a:t> si </a:t>
            </a:r>
            <a:r>
              <a:rPr lang="fr-FR" dirty="0" err="1" smtClean="0"/>
              <a:t>sarebbe</a:t>
            </a:r>
            <a:r>
              <a:rPr lang="fr-FR" dirty="0" smtClean="0"/>
              <a:t> </a:t>
            </a:r>
            <a:r>
              <a:rPr lang="fr-FR" dirty="0" err="1" smtClean="0"/>
              <a:t>spostata</a:t>
            </a:r>
            <a:r>
              <a:rPr lang="fr-FR" dirty="0" smtClean="0"/>
              <a:t> in AD’ come </a:t>
            </a:r>
            <a:r>
              <a:rPr lang="fr-FR" dirty="0" err="1" smtClean="0"/>
              <a:t>nella</a:t>
            </a:r>
            <a:r>
              <a:rPr lang="fr-FR" dirty="0" smtClean="0"/>
              <a:t> figura </a:t>
            </a:r>
            <a:r>
              <a:rPr lang="fr-FR" dirty="0" err="1" smtClean="0"/>
              <a:t>seguente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E’’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sarebbe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ma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più </a:t>
            </a:r>
            <a:r>
              <a:rPr lang="fr-FR" dirty="0" err="1" smtClean="0"/>
              <a:t>contenuto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171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171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171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171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171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2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171</a:t>
            </a:fld>
            <a:endParaRPr lang="fr-FR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171</a:t>
            </a:fld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367644" y="5490007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403166" y="4107553"/>
            <a:ext cx="6283634" cy="115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280698" y="3838364"/>
                <a:ext cx="40987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810526" y="2988730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10969848" flipV="1">
            <a:off x="5491324" y="5183185"/>
            <a:ext cx="17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95" y="5517232"/>
                <a:ext cx="1600417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1374875" y="5243062"/>
            <a:ext cx="102829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79" y="5517233"/>
                <a:ext cx="1368416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572001" y="4667330"/>
            <a:ext cx="3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98132"/>
                <a:ext cx="5957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>
            <a:stCxn id="39" idx="0"/>
          </p:cNvCxnSpPr>
          <p:nvPr/>
        </p:nvCxnSpPr>
        <p:spPr>
          <a:xfrm flipV="1">
            <a:off x="4779904" y="1844824"/>
            <a:ext cx="4412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203848" y="37382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1374875" y="1813466"/>
            <a:ext cx="2604820" cy="366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i="1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62" y="1628800"/>
                <a:ext cx="53642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51"/>
          <p:cNvCxnSpPr/>
          <p:nvPr/>
        </p:nvCxnSpPr>
        <p:spPr>
          <a:xfrm>
            <a:off x="1444637" y="4015505"/>
            <a:ext cx="3322712" cy="2070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553200" y="4851996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3105993" y="4851996"/>
            <a:ext cx="5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3698919" y="5267337"/>
            <a:ext cx="67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2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18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884368" y="4149080"/>
                <a:ext cx="9504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5045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128" t="-4717" r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fr-FR" b="1" dirty="0" smtClean="0"/>
                  <a:t>Offerta </a:t>
                </a:r>
                <a:r>
                  <a:rPr lang="fr-FR" b="1" dirty="0" err="1" smtClean="0"/>
                  <a:t>aggregata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lungo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periodo</a:t>
                </a:r>
                <a:endParaRPr lang="fr-FR" b="1" dirty="0" smtClean="0"/>
              </a:p>
              <a:p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tutto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stock di capitale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impiegato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insieme</a:t>
                </a:r>
                <a:r>
                  <a:rPr lang="fr-FR" dirty="0" smtClean="0"/>
                  <a:t> a tutte le </a:t>
                </a:r>
                <a:r>
                  <a:rPr lang="fr-FR" dirty="0" err="1" smtClean="0"/>
                  <a:t>risorse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naturali</a:t>
                </a:r>
                <a:endParaRPr lang="fr-FR" dirty="0" smtClean="0"/>
              </a:p>
              <a:p>
                <a:r>
                  <a:rPr lang="fr-FR" dirty="0" smtClean="0"/>
                  <a:t>Il solo </a:t>
                </a:r>
                <a:r>
                  <a:rPr lang="fr-FR" dirty="0" err="1" smtClean="0"/>
                  <a:t>fattore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variabile</a:t>
                </a:r>
                <a:r>
                  <a:rPr lang="fr-FR" dirty="0" smtClean="0"/>
                  <a:t> è il </a:t>
                </a:r>
                <a:r>
                  <a:rPr lang="fr-FR" dirty="0" err="1" smtClean="0"/>
                  <a:t>lavoro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Consideriamo</a:t>
                </a:r>
                <a:r>
                  <a:rPr lang="fr-FR" dirty="0"/>
                  <a:t>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/>
                  <a:t>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</a:t>
                </a:r>
                <a:r>
                  <a:rPr lang="fr-FR" dirty="0" err="1"/>
                  <a:t>sotto</a:t>
                </a:r>
                <a:r>
                  <a:rPr lang="fr-FR" dirty="0"/>
                  <a:t> l’</a:t>
                </a:r>
                <a:r>
                  <a:rPr lang="fr-FR" dirty="0" err="1"/>
                  <a:t>ipotesi</a:t>
                </a:r>
                <a:r>
                  <a:rPr lang="fr-FR" dirty="0"/>
                  <a:t> 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nominali</a:t>
                </a:r>
                <a:r>
                  <a:rPr lang="fr-FR" dirty="0" smtClean="0"/>
                  <a:t> p (</a:t>
                </a:r>
                <a:r>
                  <a:rPr lang="fr-FR" dirty="0" err="1" smtClean="0"/>
                  <a:t>incluso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w)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dati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prenda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impresa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rappresentativa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concava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unicamente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L (il capitale come </a:t>
                </a:r>
                <a:r>
                  <a:rPr lang="fr-FR" dirty="0" err="1" smtClean="0"/>
                  <a:t>fattore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tutto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impiegato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rappresenta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costo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fisso</a:t>
                </a:r>
                <a:r>
                  <a:rPr lang="fr-FR" dirty="0" smtClean="0"/>
                  <a:t>):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                             </m:t>
                    </m:r>
                    <m:r>
                      <a:rPr lang="fr-FR" b="0" i="1" smtClean="0">
                        <a:latin typeface="Cambria Math"/>
                      </a:rPr>
                      <m:t>𝑌</m:t>
                    </m:r>
                    <m:r>
                      <a:rPr lang="fr-FR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/>
                  <a:t>il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 è </a:t>
                </a:r>
                <a:r>
                  <a:rPr lang="fr-FR" dirty="0" smtClean="0"/>
                  <a:t>p, i </a:t>
                </a:r>
                <a:r>
                  <a:rPr lang="fr-FR" dirty="0" err="1" smtClean="0"/>
                  <a:t>ricavi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dunque</a:t>
                </a:r>
                <a:r>
                  <a:rPr lang="fr-FR" dirty="0"/>
                  <a:t> </a:t>
                </a:r>
                <a:r>
                  <a:rPr lang="fr-FR" dirty="0" err="1" smtClean="0"/>
                  <a:t>dati</a:t>
                </a:r>
                <a:r>
                  <a:rPr lang="fr-FR" dirty="0" smtClean="0"/>
                  <a:t> da: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   R(L)= 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 </a:t>
                </a:r>
                <a:r>
                  <a:rPr lang="fr-FR" dirty="0" err="1" smtClean="0"/>
                  <a:t>costi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totali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variabili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denotando</a:t>
                </a:r>
                <a:r>
                  <a:rPr lang="fr-FR" dirty="0" smtClean="0"/>
                  <a:t> con w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unitario</a:t>
                </a:r>
                <a:r>
                  <a:rPr lang="fr-FR" dirty="0" smtClean="0"/>
                  <a:t> e L il </a:t>
                </a:r>
                <a:r>
                  <a:rPr lang="fr-FR" dirty="0" err="1" smtClean="0"/>
                  <a:t>numero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lavoratori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impiegati</a:t>
                </a:r>
                <a:r>
                  <a:rPr lang="fr-FR" dirty="0" smtClean="0"/>
                  <a:t>, sono </a:t>
                </a:r>
                <a:r>
                  <a:rPr lang="fr-FR" dirty="0" err="1" smtClean="0"/>
                  <a:t>costituiti</a:t>
                </a:r>
                <a:r>
                  <a:rPr lang="fr-FR" dirty="0" smtClean="0"/>
                  <a:t> dal monte </a:t>
                </a:r>
                <a:r>
                  <a:rPr lang="fr-FR" dirty="0" err="1" smtClean="0"/>
                  <a:t>salari</a:t>
                </a:r>
                <a:r>
                  <a:rPr lang="fr-FR" dirty="0" smtClean="0"/>
                  <a:t>: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                          C(L)= </a:t>
                </a:r>
                <a:r>
                  <a:rPr lang="fr-FR" dirty="0" err="1" smtClean="0"/>
                  <a:t>wL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1">
                <a:blip r:embed="rId2"/>
                <a:stretch>
                  <a:fillRect l="-519" t="-1750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capitolo</a:t>
            </a:r>
            <a:r>
              <a:rPr lang="fr-FR" dirty="0" smtClean="0"/>
              <a:t> </a:t>
            </a:r>
            <a:r>
              <a:rPr lang="fr-FR" dirty="0" err="1" smtClean="0"/>
              <a:t>abbandoniamo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di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rigidi</a:t>
            </a:r>
            <a:r>
              <a:rPr lang="fr-FR" dirty="0" smtClean="0"/>
              <a:t> e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</a:t>
            </a:r>
            <a:r>
              <a:rPr lang="fr-FR" dirty="0" err="1" smtClean="0"/>
              <a:t>possano</a:t>
            </a:r>
            <a:r>
              <a:rPr lang="fr-FR" dirty="0" smtClean="0"/>
              <a:t> </a:t>
            </a:r>
            <a:r>
              <a:rPr lang="fr-FR" dirty="0" err="1" smtClean="0"/>
              <a:t>variare</a:t>
            </a:r>
            <a:endParaRPr lang="fr-FR" dirty="0" smtClean="0"/>
          </a:p>
          <a:p>
            <a:pPr algn="just"/>
            <a:r>
              <a:rPr lang="fr-FR" dirty="0" err="1" smtClean="0"/>
              <a:t>Introduceremo</a:t>
            </a:r>
            <a:r>
              <a:rPr lang="fr-FR" dirty="0" smtClean="0"/>
              <a:t> il </a:t>
            </a:r>
            <a:r>
              <a:rPr lang="fr-FR" dirty="0" err="1" smtClean="0"/>
              <a:t>modello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/</a:t>
            </a:r>
            <a:r>
              <a:rPr lang="fr-FR" dirty="0" err="1" smtClean="0"/>
              <a:t>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e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endParaRPr lang="fr-FR" dirty="0" smtClean="0"/>
          </a:p>
          <a:p>
            <a:pPr algn="just"/>
            <a:r>
              <a:rPr lang="fr-FR" dirty="0" err="1" smtClean="0"/>
              <a:t>Analizzeremo</a:t>
            </a:r>
            <a:r>
              <a:rPr lang="fr-FR" dirty="0" smtClean="0"/>
              <a:t> i </a:t>
            </a:r>
            <a:r>
              <a:rPr lang="fr-FR" dirty="0" err="1" smtClean="0"/>
              <a:t>meccanismi</a:t>
            </a:r>
            <a:r>
              <a:rPr lang="fr-FR" dirty="0" smtClean="0"/>
              <a:t> </a:t>
            </a:r>
            <a:r>
              <a:rPr lang="fr-FR" dirty="0" err="1" smtClean="0"/>
              <a:t>automatici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conducono</a:t>
            </a:r>
            <a:r>
              <a:rPr lang="fr-FR" dirty="0" smtClean="0"/>
              <a:t> l’</a:t>
            </a:r>
            <a:r>
              <a:rPr lang="fr-FR" dirty="0" err="1" smtClean="0"/>
              <a:t>economia</a:t>
            </a:r>
            <a:r>
              <a:rPr lang="fr-FR" dirty="0" smtClean="0"/>
              <a:t> verso l’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</a:t>
            </a:r>
            <a:r>
              <a:rPr lang="fr-FR" dirty="0" err="1" smtClean="0"/>
              <a:t>nonché</a:t>
            </a:r>
            <a:r>
              <a:rPr lang="fr-FR" dirty="0" smtClean="0"/>
              <a:t> le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endParaRPr lang="fr-FR" dirty="0" smtClean="0"/>
          </a:p>
          <a:p>
            <a:pPr algn="just"/>
            <a:r>
              <a:rPr lang="fr-FR" dirty="0" err="1" smtClean="0"/>
              <a:t>Comincieremo</a:t>
            </a:r>
            <a:r>
              <a:rPr lang="fr-FR" dirty="0" smtClean="0"/>
              <a:t> con l’</a:t>
            </a:r>
            <a:r>
              <a:rPr lang="fr-FR" dirty="0" err="1" smtClean="0"/>
              <a:t>analizzare</a:t>
            </a:r>
            <a:r>
              <a:rPr lang="fr-FR" dirty="0" smtClean="0"/>
              <a:t> il </a:t>
            </a:r>
            <a:r>
              <a:rPr lang="fr-FR" dirty="0" err="1" smtClean="0"/>
              <a:t>modello</a:t>
            </a:r>
            <a:r>
              <a:rPr lang="fr-FR" dirty="0" smtClean="0"/>
              <a:t> in </a:t>
            </a:r>
            <a:r>
              <a:rPr lang="fr-FR" dirty="0" err="1" smtClean="0"/>
              <a:t>economica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integreremo</a:t>
            </a:r>
            <a:r>
              <a:rPr lang="fr-FR" dirty="0" smtClean="0"/>
              <a:t> l’</a:t>
            </a:r>
            <a:r>
              <a:rPr lang="fr-FR" dirty="0" err="1" smtClean="0"/>
              <a:t>analisi</a:t>
            </a:r>
            <a:r>
              <a:rPr lang="fr-FR" dirty="0" smtClean="0"/>
              <a:t> </a:t>
            </a:r>
            <a:r>
              <a:rPr lang="fr-FR" dirty="0" err="1" smtClean="0"/>
              <a:t>incorporando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scambi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r>
              <a:rPr lang="fr-FR" dirty="0" smtClean="0"/>
              <a:t> e dei </a:t>
            </a:r>
            <a:r>
              <a:rPr lang="fr-FR" dirty="0" err="1" smtClean="0"/>
              <a:t>movimenti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1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da</a:t>
                </a:r>
              </a:p>
              <a:p>
                <a:pPr algn="just"/>
                <a:r>
                  <a:rPr lang="fr-FR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FR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dirty="0"/>
                  <a:t>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 smtClean="0"/>
                  <a:t>-wL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massimiziamo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 L </a:t>
                </a:r>
                <a:r>
                  <a:rPr lang="fr-FR" dirty="0" err="1" smtClean="0"/>
                  <a:t>otteniamo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 smtClean="0"/>
                  <a:t>-w=0 </a:t>
                </a:r>
              </a:p>
              <a:p>
                <a:pPr algn="just"/>
                <a:r>
                  <a:rPr lang="fr-FR" dirty="0" err="1"/>
                  <a:t>o</a:t>
                </a:r>
                <a:r>
                  <a:rPr lang="fr-FR" dirty="0" err="1" smtClean="0"/>
                  <a:t>ssia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/>
                  <a:t>mentre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</a:t>
                </a:r>
                <a:r>
                  <a:rPr lang="fr-FR" dirty="0" smtClean="0"/>
                  <a:t>è</a:t>
                </a:r>
              </a:p>
              <a:p>
                <a:pPr algn="just"/>
                <a:r>
                  <a:rPr lang="fr-FR" dirty="0" smtClean="0"/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3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inelastica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fr-FR" dirty="0" smtClean="0"/>
                  <a:t>. Se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salari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perfettamente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flessibili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 smtClean="0"/>
                  <a:t> si </a:t>
                </a:r>
                <a:r>
                  <a:rPr lang="fr-FR" dirty="0" err="1" smtClean="0"/>
                  <a:t>aggiusterà</a:t>
                </a:r>
                <a:r>
                  <a:rPr lang="fr-FR" dirty="0" smtClean="0"/>
                  <a:t> in modo da </a:t>
                </a:r>
                <a:r>
                  <a:rPr lang="fr-FR" dirty="0" err="1" smtClean="0"/>
                  <a:t>assicurare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uguaglianza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:r>
                  <a:rPr lang="fr-FR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</m:acc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  <m:sup>
                        <m:f>
                          <m:f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dirty="0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fr-FR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È </a:t>
                </a:r>
                <a:r>
                  <a:rPr lang="fr-FR" dirty="0" err="1" smtClean="0"/>
                  <a:t>ovvio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se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fr-FR" dirty="0" smtClean="0"/>
                  <a:t> aumenta i </a:t>
                </a:r>
                <a:r>
                  <a:rPr lang="fr-FR" dirty="0" err="1" smtClean="0"/>
                  <a:t>lavoratori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fanno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concorrenza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dimininuisce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Notiamo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condizione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sopra</a:t>
                </a:r>
                <a:r>
                  <a:rPr lang="fr-FR" dirty="0" smtClean="0"/>
                  <a:t> fissa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e non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p e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w. </a:t>
                </a:r>
                <a:r>
                  <a:rPr lang="fr-FR" dirty="0" err="1" smtClean="0"/>
                  <a:t>Questi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ultimi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aggiustano</a:t>
                </a:r>
                <a:r>
                  <a:rPr lang="fr-FR" dirty="0" smtClean="0"/>
                  <a:t> con un </a:t>
                </a:r>
                <a:r>
                  <a:rPr lang="fr-FR" dirty="0" err="1" smtClean="0"/>
                  <a:t>grado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indeterminazione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raggiungere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7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Allo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tempo,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AS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denotata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data da</a:t>
                </a:r>
              </a:p>
              <a:p>
                <a:pPr algn="just"/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                         </m:t>
                        </m:r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b="0" dirty="0" smtClean="0"/>
                          <m:t>(</m:t>
                        </m:r>
                        <m:acc>
                          <m:accPr>
                            <m:chr m:val="̅"/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</m:acc>
                        <m:sSup>
                          <m:sSup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sup>
                            <m:f>
                              <m:f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fr-FR" b="0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 smtClean="0"/>
                          <m:t>)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b="0" dirty="0" smtClean="0"/>
                  <a:t> =</a:t>
                </a:r>
                <a:r>
                  <a:rPr lang="fr-FR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</m:acc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  <m:sup>
                        <m:f>
                          <m:f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Notiamo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</a:t>
                </a:r>
                <a:r>
                  <a:rPr lang="fr-FR" dirty="0" err="1"/>
                  <a:t>n</a:t>
                </a:r>
                <a:r>
                  <a:rPr lang="fr-FR" dirty="0" err="1" smtClean="0"/>
                  <a:t>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r>
                  <a:rPr lang="fr-FR" dirty="0" smtClean="0"/>
                  <a:t>: più alto è il </a:t>
                </a:r>
                <a:r>
                  <a:rPr lang="fr-FR" dirty="0" err="1" smtClean="0"/>
                  <a:t>numero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lavoratori</a:t>
                </a:r>
                <a:r>
                  <a:rPr lang="fr-FR" dirty="0" smtClean="0"/>
                  <a:t>, più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(il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) e più alto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lungo</a:t>
                </a:r>
                <a:r>
                  <a:rPr lang="fr-FR" dirty="0" smtClean="0"/>
                  <a:t> termine è </a:t>
                </a:r>
                <a:r>
                  <a:rPr lang="fr-FR" dirty="0" err="1" smtClean="0"/>
                  <a:t>indipendente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corrisponde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di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(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di </a:t>
                </a:r>
                <a:r>
                  <a:rPr lang="fr-FR" dirty="0" err="1" smtClean="0"/>
                  <a:t>aggiusta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istantaneamente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raggiungere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  <a:blipFill rotWithShape="1">
                <a:blip r:embed="rId2"/>
                <a:stretch>
                  <a:fillRect l="-889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6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23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5904148" y="1998132"/>
            <a:ext cx="0" cy="3519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4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fr-FR" b="1" dirty="0" smtClean="0"/>
                  <a:t>Offerta </a:t>
                </a:r>
                <a:r>
                  <a:rPr lang="fr-FR" b="1" dirty="0" err="1" smtClean="0"/>
                  <a:t>aggregata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breve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periodo</a:t>
                </a:r>
                <a:endParaRPr lang="fr-FR" b="1" dirty="0" smtClean="0"/>
              </a:p>
              <a:p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ancora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tutto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stock di capitale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impiegato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insieme</a:t>
                </a:r>
                <a:r>
                  <a:rPr lang="fr-FR" dirty="0" smtClean="0"/>
                  <a:t> a tutte le </a:t>
                </a:r>
                <a:r>
                  <a:rPr lang="fr-FR" dirty="0" err="1" smtClean="0"/>
                  <a:t>risorse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naturali</a:t>
                </a:r>
                <a:endParaRPr lang="fr-FR" dirty="0" smtClean="0"/>
              </a:p>
              <a:p>
                <a:r>
                  <a:rPr lang="fr-FR" dirty="0" smtClean="0"/>
                  <a:t>Il solo </a:t>
                </a:r>
                <a:r>
                  <a:rPr lang="fr-FR" dirty="0" err="1" smtClean="0"/>
                  <a:t>fattore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variabile</a:t>
                </a:r>
                <a:r>
                  <a:rPr lang="fr-FR" dirty="0" smtClean="0"/>
                  <a:t> è il </a:t>
                </a:r>
                <a:r>
                  <a:rPr lang="fr-FR" dirty="0" err="1" smtClean="0"/>
                  <a:t>lavoro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Consideriamo</a:t>
                </a:r>
                <a:r>
                  <a:rPr lang="fr-FR" dirty="0"/>
                  <a:t>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/>
                  <a:t>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</a:t>
                </a:r>
                <a:r>
                  <a:rPr lang="fr-FR" dirty="0" err="1"/>
                  <a:t>sotto</a:t>
                </a:r>
                <a:r>
                  <a:rPr lang="fr-FR" dirty="0"/>
                  <a:t> l’</a:t>
                </a:r>
                <a:r>
                  <a:rPr lang="fr-FR" dirty="0" err="1"/>
                  <a:t>ipotesi</a:t>
                </a:r>
                <a:r>
                  <a:rPr lang="fr-FR" dirty="0"/>
                  <a:t> 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nominali</a:t>
                </a:r>
                <a:r>
                  <a:rPr lang="fr-FR" dirty="0" smtClean="0"/>
                  <a:t> p (</a:t>
                </a:r>
                <a:r>
                  <a:rPr lang="fr-FR" dirty="0" err="1" smtClean="0"/>
                  <a:t>incluso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w)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dati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prenda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impresa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rappresentativa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concava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unicamente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L (il capitale come </a:t>
                </a:r>
                <a:r>
                  <a:rPr lang="fr-FR" dirty="0" err="1" smtClean="0"/>
                  <a:t>fattore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tutto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impiegato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rappresenta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costo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fisso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                           </m:t>
                    </m:r>
                    <m:r>
                      <a:rPr lang="fr-FR" b="0" i="1" smtClean="0">
                        <a:latin typeface="Cambria Math"/>
                      </a:rPr>
                      <m:t>𝑌</m:t>
                    </m:r>
                    <m:r>
                      <a:rPr lang="fr-FR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/>
                  <a:t>il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 è </a:t>
                </a:r>
                <a:r>
                  <a:rPr lang="fr-FR" dirty="0" smtClean="0"/>
                  <a:t>p, i </a:t>
                </a:r>
                <a:r>
                  <a:rPr lang="fr-FR" dirty="0" err="1" smtClean="0"/>
                  <a:t>ricavi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dunque</a:t>
                </a:r>
                <a:r>
                  <a:rPr lang="fr-FR" dirty="0"/>
                  <a:t> </a:t>
                </a:r>
                <a:r>
                  <a:rPr lang="fr-FR" dirty="0" err="1" smtClean="0"/>
                  <a:t>dati</a:t>
                </a:r>
                <a:r>
                  <a:rPr lang="fr-FR" dirty="0" smtClean="0"/>
                  <a:t> da: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R(L)= 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 </a:t>
                </a:r>
                <a:r>
                  <a:rPr lang="fr-FR" dirty="0" err="1" smtClean="0"/>
                  <a:t>costi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totali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variabili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denotando</a:t>
                </a:r>
                <a:r>
                  <a:rPr lang="fr-FR" dirty="0" smtClean="0"/>
                  <a:t> con w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unitario</a:t>
                </a:r>
                <a:r>
                  <a:rPr lang="fr-FR" dirty="0" smtClean="0"/>
                  <a:t>, sono </a:t>
                </a:r>
                <a:r>
                  <a:rPr lang="fr-FR" dirty="0" err="1" smtClean="0"/>
                  <a:t>costituiti</a:t>
                </a:r>
                <a:r>
                  <a:rPr lang="fr-FR" dirty="0" smtClean="0"/>
                  <a:t> dal monte </a:t>
                </a:r>
                <a:r>
                  <a:rPr lang="fr-FR" dirty="0" err="1" smtClean="0"/>
                  <a:t>salari</a:t>
                </a:r>
                <a:r>
                  <a:rPr lang="fr-FR" dirty="0" smtClean="0"/>
                  <a:t>: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                        C(L)= </a:t>
                </a:r>
                <a:r>
                  <a:rPr lang="fr-FR" dirty="0" err="1" smtClean="0"/>
                  <a:t>wL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752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01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da</a:t>
                </a:r>
              </a:p>
              <a:p>
                <a:pPr algn="just"/>
                <a:r>
                  <a:rPr lang="fr-FR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FR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dirty="0"/>
                  <a:t>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 smtClean="0"/>
                  <a:t>-wL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massimiziamo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 L </a:t>
                </a:r>
                <a:r>
                  <a:rPr lang="fr-FR" dirty="0" err="1" smtClean="0"/>
                  <a:t>otteniamo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 smtClean="0"/>
                  <a:t>-w=0 </a:t>
                </a:r>
              </a:p>
              <a:p>
                <a:pPr algn="just"/>
                <a:r>
                  <a:rPr lang="fr-FR" dirty="0" err="1"/>
                  <a:t>o</a:t>
                </a:r>
                <a:r>
                  <a:rPr lang="fr-FR" dirty="0" err="1" smtClean="0"/>
                  <a:t>ssia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/>
                  <a:t>mentre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</a:t>
                </a:r>
                <a:r>
                  <a:rPr lang="fr-FR" dirty="0" smtClean="0"/>
                  <a:t>è</a:t>
                </a:r>
              </a:p>
              <a:p>
                <a:pPr algn="just"/>
                <a:r>
                  <a:rPr lang="fr-FR" dirty="0" smtClean="0"/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17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,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lasciati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liberi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variare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w è </a:t>
                </a:r>
                <a:r>
                  <a:rPr lang="fr-FR" dirty="0" err="1" smtClean="0"/>
                  <a:t>rigido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spiegazioni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è da ricercare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fatto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corso delle </a:t>
                </a:r>
                <a:r>
                  <a:rPr lang="fr-FR" dirty="0" err="1" smtClean="0"/>
                  <a:t>negoziazioni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salariali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contrattato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rimane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voga</a:t>
                </a:r>
                <a:r>
                  <a:rPr lang="fr-FR" dirty="0" smtClean="0"/>
                  <a:t> per un </a:t>
                </a:r>
                <a:r>
                  <a:rPr lang="fr-FR" dirty="0" err="1" smtClean="0"/>
                  <a:t>certo</a:t>
                </a:r>
                <a:r>
                  <a:rPr lang="fr-FR" dirty="0" smtClean="0"/>
                  <a:t> (per quanto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) lasso di tempo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850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fr-FR" dirty="0" smtClean="0"/>
                  <a:t>Ora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Ossia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. Più </a:t>
                </a:r>
                <a:r>
                  <a:rPr lang="fr-FR" dirty="0" err="1" smtClean="0"/>
                  <a:t>questi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elevati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meno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è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)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più 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disposte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assumere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lavoratori</a:t>
                </a:r>
                <a:r>
                  <a:rPr lang="fr-FR" dirty="0" smtClean="0"/>
                  <a:t>.</a:t>
                </a:r>
              </a:p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</a:t>
                </a:r>
                <a:r>
                  <a:rPr lang="fr-FR" dirty="0" smtClean="0"/>
                  <a:t>è</a:t>
                </a:r>
              </a:p>
              <a:p>
                <a:pPr algn="just"/>
                <a:r>
                  <a:rPr lang="fr-FR" dirty="0" smtClean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err="1"/>
                  <a:t>e</a:t>
                </a:r>
                <a:r>
                  <a:rPr lang="fr-FR" dirty="0" err="1" smtClean="0"/>
                  <a:t>d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 b="-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7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28</a:t>
            </a:fld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3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7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smtClean="0"/>
                  <a:t>Equilibrio di </a:t>
                </a:r>
                <a:r>
                  <a:rPr lang="fr-FR" b="1" dirty="0" err="1" smtClean="0"/>
                  <a:t>breve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periodo</a:t>
                </a:r>
                <a:endParaRPr lang="fr-FR" b="1" dirty="0" smtClean="0"/>
              </a:p>
              <a:p>
                <a:pPr algn="just"/>
                <a:r>
                  <a:rPr lang="fr-FR" dirty="0" smtClean="0"/>
                  <a:t>Come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visto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è </a:t>
                </a:r>
                <a:r>
                  <a:rPr lang="fr-FR" dirty="0" err="1" smtClean="0"/>
                  <a:t>fisso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inclinata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positivamente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Y,p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all’intersezione</a:t>
                </a:r>
                <a:r>
                  <a:rPr lang="fr-FR" dirty="0" smtClean="0"/>
                  <a:t> fra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AD 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fr-FR" b="0" dirty="0" smtClean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meccanismo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aggiustamento</a:t>
                </a:r>
                <a:r>
                  <a:rPr lang="fr-FR" dirty="0" smtClean="0"/>
                  <a:t> consiste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fatto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quando</a:t>
                </a:r>
                <a:r>
                  <a:rPr lang="fr-FR" dirty="0" smtClean="0"/>
                  <a:t> vi è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e si </a:t>
                </a:r>
                <a:r>
                  <a:rPr lang="fr-FR" dirty="0" err="1" smtClean="0"/>
                  <a:t>riduce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presenza</a:t>
                </a:r>
                <a:r>
                  <a:rPr lang="fr-FR" dirty="0" smtClean="0"/>
                  <a:t> di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endParaRPr lang="fr-FR" b="0" dirty="0" smtClean="0"/>
              </a:p>
              <a:p>
                <a:pPr algn="just"/>
                <a:r>
                  <a:rPr lang="fr-FR" dirty="0" err="1" smtClean="0"/>
                  <a:t>Supponiamo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momento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tale </a:t>
                </a:r>
                <a:r>
                  <a:rPr lang="fr-FR" dirty="0" err="1" smtClean="0"/>
                  <a:t>intersezione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avvenga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di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Y* </a:t>
                </a:r>
                <a:r>
                  <a:rPr lang="fr-FR" dirty="0" err="1" smtClean="0"/>
                  <a:t>inferiore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1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b="1" dirty="0" err="1" smtClean="0"/>
              <a:t>Domanda</a:t>
            </a:r>
            <a:r>
              <a:rPr lang="fr-FR" b="1" dirty="0" smtClean="0"/>
              <a:t> </a:t>
            </a:r>
            <a:r>
              <a:rPr lang="fr-FR" b="1" dirty="0" err="1" smtClean="0"/>
              <a:t>aggregata</a:t>
            </a:r>
            <a:r>
              <a:rPr lang="fr-FR" b="1" dirty="0" smtClean="0"/>
              <a:t>, </a:t>
            </a:r>
            <a:r>
              <a:rPr lang="fr-FR" b="1" dirty="0" err="1" smtClean="0"/>
              <a:t>offerta</a:t>
            </a:r>
            <a:r>
              <a:rPr lang="fr-FR" b="1" dirty="0" smtClean="0"/>
              <a:t> </a:t>
            </a:r>
            <a:r>
              <a:rPr lang="fr-FR" b="1" dirty="0" err="1" smtClean="0"/>
              <a:t>aggregata</a:t>
            </a:r>
            <a:r>
              <a:rPr lang="fr-FR" b="1" dirty="0" smtClean="0"/>
              <a:t> </a:t>
            </a:r>
            <a:r>
              <a:rPr lang="fr-FR" b="1" dirty="0" err="1" smtClean="0"/>
              <a:t>ed</a:t>
            </a:r>
            <a:r>
              <a:rPr lang="fr-FR" b="1" dirty="0" smtClean="0"/>
              <a:t> </a:t>
            </a:r>
            <a:r>
              <a:rPr lang="fr-FR" b="1" dirty="0" err="1" smtClean="0"/>
              <a:t>equilibrio</a:t>
            </a:r>
            <a:r>
              <a:rPr lang="fr-FR" b="1" dirty="0" smtClean="0"/>
              <a:t> in </a:t>
            </a:r>
            <a:r>
              <a:rPr lang="fr-FR" b="1" dirty="0" err="1" smtClean="0"/>
              <a:t>un’economia</a:t>
            </a:r>
            <a:r>
              <a:rPr lang="fr-FR" b="1" dirty="0" smtClean="0"/>
              <a:t> </a:t>
            </a:r>
            <a:r>
              <a:rPr lang="fr-FR" b="1" dirty="0" err="1" smtClean="0"/>
              <a:t>chiusa</a:t>
            </a:r>
            <a:endParaRPr lang="fr-FR" b="1" dirty="0" smtClean="0"/>
          </a:p>
          <a:p>
            <a:pPr algn="just"/>
            <a:r>
              <a:rPr lang="fr-FR" dirty="0" err="1" smtClean="0"/>
              <a:t>Ipotizzeremo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</a:t>
            </a:r>
            <a:r>
              <a:rPr lang="fr-FR" dirty="0" err="1" smtClean="0"/>
              <a:t>possano</a:t>
            </a:r>
            <a:r>
              <a:rPr lang="fr-FR" dirty="0" smtClean="0"/>
              <a:t> </a:t>
            </a:r>
            <a:r>
              <a:rPr lang="fr-FR" dirty="0" err="1" smtClean="0"/>
              <a:t>variare</a:t>
            </a:r>
            <a:r>
              <a:rPr lang="fr-FR" dirty="0" smtClean="0"/>
              <a:t> pure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. </a:t>
            </a:r>
            <a:r>
              <a:rPr lang="fr-FR" dirty="0" err="1" smtClean="0"/>
              <a:t>Ovviamente</a:t>
            </a:r>
            <a:r>
              <a:rPr lang="fr-FR" dirty="0" smtClean="0"/>
              <a:t>, </a:t>
            </a:r>
            <a:r>
              <a:rPr lang="fr-FR" dirty="0" err="1" smtClean="0"/>
              <a:t>essendo</a:t>
            </a:r>
            <a:r>
              <a:rPr lang="fr-FR" dirty="0" smtClean="0"/>
              <a:t> </a:t>
            </a:r>
            <a:r>
              <a:rPr lang="fr-FR" dirty="0" err="1" smtClean="0"/>
              <a:t>un’economia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r>
              <a:rPr lang="fr-FR" dirty="0" smtClean="0"/>
              <a:t>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modello</a:t>
            </a:r>
            <a:r>
              <a:rPr lang="fr-FR" dirty="0" smtClean="0"/>
              <a:t> non </a:t>
            </a:r>
            <a:r>
              <a:rPr lang="fr-FR" dirty="0" err="1" smtClean="0"/>
              <a:t>appaiono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esterni</a:t>
            </a:r>
            <a:r>
              <a:rPr lang="fr-FR" dirty="0" smtClean="0"/>
              <a:t> </a:t>
            </a:r>
            <a:r>
              <a:rPr lang="fr-FR" dirty="0" err="1" smtClean="0"/>
              <a:t>nè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err="1" smtClean="0"/>
              <a:t>Iniziamo</a:t>
            </a:r>
            <a:r>
              <a:rPr lang="fr-FR" dirty="0" smtClean="0"/>
              <a:t> a </a:t>
            </a:r>
            <a:r>
              <a:rPr lang="fr-FR" dirty="0" err="1" smtClean="0"/>
              <a:t>derivare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. La </a:t>
            </a:r>
            <a:r>
              <a:rPr lang="fr-FR" dirty="0" err="1" smtClean="0"/>
              <a:t>collocheremo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Y,p</a:t>
            </a:r>
            <a:r>
              <a:rPr lang="fr-FR" dirty="0" smtClean="0"/>
              <a:t>),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analizzeremo</a:t>
            </a:r>
            <a:r>
              <a:rPr lang="fr-FR" dirty="0" smtClean="0"/>
              <a:t> come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domandato</a:t>
            </a:r>
            <a:r>
              <a:rPr lang="fr-FR" dirty="0" smtClean="0"/>
              <a:t> varia in </a:t>
            </a:r>
            <a:r>
              <a:rPr lang="fr-FR" dirty="0" err="1" smtClean="0"/>
              <a:t>funzione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6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30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427984" y="54783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9959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/>
          <p:cNvCxnSpPr/>
          <p:nvPr/>
        </p:nvCxnSpPr>
        <p:spPr>
          <a:xfrm flipH="1">
            <a:off x="3347864" y="375768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2079542" y="3757682"/>
            <a:ext cx="836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endCxn id="30" idx="3"/>
          </p:cNvCxnSpPr>
          <p:nvPr/>
        </p:nvCxnSpPr>
        <p:spPr>
          <a:xfrm flipH="1">
            <a:off x="1475656" y="375768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2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di (Y*,p*) vi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r>
              <a:rPr lang="fr-FR" dirty="0" smtClean="0"/>
              <a:t> in quanto il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inferiore</a:t>
            </a:r>
            <a:r>
              <a:rPr lang="fr-FR" dirty="0" smtClean="0"/>
              <a:t>  a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smtClean="0"/>
              <a:t>Ci </a:t>
            </a:r>
            <a:r>
              <a:rPr lang="fr-FR" dirty="0" err="1" smtClean="0"/>
              <a:t>chiediamo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come </a:t>
            </a:r>
            <a:r>
              <a:rPr lang="fr-FR" dirty="0" err="1" smtClean="0"/>
              <a:t>reagisce</a:t>
            </a:r>
            <a:r>
              <a:rPr lang="fr-FR" dirty="0" smtClean="0"/>
              <a:t> il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ci si </a:t>
            </a:r>
            <a:r>
              <a:rPr lang="fr-FR" dirty="0" err="1" smtClean="0"/>
              <a:t>trova</a:t>
            </a:r>
            <a:r>
              <a:rPr lang="fr-FR" dirty="0" smtClean="0"/>
              <a:t> in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endParaRPr lang="fr-FR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ipotesi</a:t>
            </a:r>
            <a:r>
              <a:rPr lang="fr-FR" dirty="0" smtClean="0"/>
              <a:t> cruciale consiste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diminuisce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è </a:t>
            </a:r>
            <a:r>
              <a:rPr lang="fr-FR" dirty="0" err="1" smtClean="0"/>
              <a:t>dovuto</a:t>
            </a:r>
            <a:r>
              <a:rPr lang="fr-FR" dirty="0" smtClean="0"/>
              <a:t> al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virtù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disoccupazione</a:t>
            </a:r>
            <a:r>
              <a:rPr lang="fr-FR" dirty="0" smtClean="0"/>
              <a:t> i </a:t>
            </a:r>
            <a:r>
              <a:rPr lang="fr-FR" dirty="0" err="1" smtClean="0"/>
              <a:t>sindacati</a:t>
            </a:r>
            <a:r>
              <a:rPr lang="fr-FR" dirty="0" smtClean="0"/>
              <a:t> </a:t>
            </a:r>
            <a:r>
              <a:rPr lang="fr-FR" dirty="0" err="1" smtClean="0"/>
              <a:t>godono</a:t>
            </a:r>
            <a:r>
              <a:rPr lang="fr-FR" dirty="0" smtClean="0"/>
              <a:t> di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potere</a:t>
            </a:r>
            <a:r>
              <a:rPr lang="fr-FR" dirty="0" smtClean="0"/>
              <a:t> </a:t>
            </a:r>
            <a:r>
              <a:rPr lang="fr-FR" dirty="0" err="1" smtClean="0"/>
              <a:t>contrattuale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negoziano</a:t>
            </a:r>
            <a:r>
              <a:rPr lang="fr-FR" dirty="0" smtClean="0"/>
              <a:t> un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inferiore</a:t>
            </a:r>
            <a:r>
              <a:rPr lang="fr-FR" dirty="0" smtClean="0"/>
              <a:t>. </a:t>
            </a:r>
            <a:r>
              <a:rPr lang="fr-FR" dirty="0" err="1" smtClean="0"/>
              <a:t>Oppure</a:t>
            </a:r>
            <a:r>
              <a:rPr lang="fr-FR" dirty="0" smtClean="0"/>
              <a:t> è </a:t>
            </a:r>
            <a:r>
              <a:rPr lang="fr-FR" dirty="0" err="1" smtClean="0"/>
              <a:t>dovuto</a:t>
            </a:r>
            <a:r>
              <a:rPr lang="fr-FR" dirty="0" smtClean="0"/>
              <a:t> al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disoccupati</a:t>
            </a:r>
            <a:r>
              <a:rPr lang="fr-FR" dirty="0" smtClean="0"/>
              <a:t> si </a:t>
            </a:r>
            <a:r>
              <a:rPr lang="fr-FR" dirty="0" err="1" smtClean="0"/>
              <a:t>fanno</a:t>
            </a:r>
            <a:r>
              <a:rPr lang="fr-FR" dirty="0" smtClean="0"/>
              <a:t> </a:t>
            </a:r>
            <a:r>
              <a:rPr lang="fr-FR" dirty="0" err="1" smtClean="0"/>
              <a:t>concorrenza</a:t>
            </a:r>
            <a:r>
              <a:rPr lang="fr-FR" dirty="0" smtClean="0"/>
              <a:t> fra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accettando</a:t>
            </a:r>
            <a:r>
              <a:rPr lang="fr-FR" dirty="0" smtClean="0"/>
              <a:t> </a:t>
            </a:r>
            <a:r>
              <a:rPr lang="fr-FR" dirty="0" err="1" smtClean="0"/>
              <a:t>salari</a:t>
            </a:r>
            <a:r>
              <a:rPr lang="fr-FR" dirty="0" smtClean="0"/>
              <a:t> </a:t>
            </a:r>
            <a:r>
              <a:rPr lang="fr-FR" dirty="0" err="1" smtClean="0"/>
              <a:t>nominali</a:t>
            </a:r>
            <a:r>
              <a:rPr lang="fr-FR" dirty="0" smtClean="0"/>
              <a:t> più </a:t>
            </a:r>
            <a:r>
              <a:rPr lang="fr-FR" dirty="0" err="1" smtClean="0"/>
              <a:t>bassi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7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fr-FR" dirty="0" smtClean="0"/>
                  <a:t>Sia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 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nominale.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è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Tale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associa </a:t>
                </a:r>
                <a:r>
                  <a:rPr lang="fr-FR" dirty="0" err="1" smtClean="0"/>
                  <a:t>un’offerta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superiore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8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33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948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smtClean="0"/>
                  <a:t>Nel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B 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aumentata</a:t>
                </a:r>
                <a:r>
                  <a:rPr lang="fr-FR" dirty="0" smtClean="0"/>
                  <a:t> (i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diminuiti</a:t>
                </a:r>
                <a:r>
                  <a:rPr lang="fr-FR" dirty="0" smtClean="0"/>
                  <a:t>) ma </a:t>
                </a:r>
                <a:r>
                  <a:rPr lang="fr-FR" dirty="0" err="1" smtClean="0"/>
                  <a:t>tuttavia</a:t>
                </a:r>
                <a:r>
                  <a:rPr lang="fr-FR" dirty="0" smtClean="0"/>
                  <a:t> vi è </a:t>
                </a:r>
                <a:r>
                  <a:rPr lang="fr-FR" dirty="0" err="1" smtClean="0"/>
                  <a:t>ancora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disoccupazione</a:t>
                </a:r>
                <a:r>
                  <a:rPr lang="fr-FR" dirty="0" smtClean="0"/>
                  <a:t>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continuerà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diminuire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continuerà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diminuire</a:t>
                </a:r>
                <a:r>
                  <a:rPr lang="fr-FR" dirty="0" smtClean="0"/>
                  <a:t> </a:t>
                </a:r>
                <a:r>
                  <a:rPr lang="fr-FR" dirty="0" err="1"/>
                  <a:t>f</a:t>
                </a:r>
                <a:r>
                  <a:rPr lang="fr-FR" dirty="0" err="1" smtClean="0"/>
                  <a:t>ino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interseca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agggreagata</a:t>
                </a:r>
                <a:r>
                  <a:rPr lang="fr-FR" dirty="0" smtClean="0"/>
                  <a:t> AD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C).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In C anche il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in tutti i </a:t>
                </a:r>
                <a:r>
                  <a:rPr lang="fr-FR" dirty="0" err="1" smtClean="0"/>
                  <a:t>mercati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uguglia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Tutto</a:t>
                </a:r>
                <a:r>
                  <a:rPr lang="fr-FR" dirty="0" smtClean="0"/>
                  <a:t> è in </a:t>
                </a:r>
                <a:r>
                  <a:rPr lang="fr-FR" dirty="0" err="1" smtClean="0"/>
                  <a:t>quiete</a:t>
                </a:r>
                <a:r>
                  <a:rPr lang="fr-FR" dirty="0" smtClean="0"/>
                  <a:t> e il </a:t>
                </a:r>
                <a:r>
                  <a:rPr lang="fr-FR" dirty="0" err="1" smtClean="0"/>
                  <a:t>sistema</a:t>
                </a:r>
                <a:r>
                  <a:rPr lang="fr-FR" dirty="0" smtClean="0"/>
                  <a:t> non è più </a:t>
                </a:r>
                <a:r>
                  <a:rPr lang="fr-FR" dirty="0" err="1" smtClean="0"/>
                  <a:t>sollecitato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 b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348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35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35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1409998" y="4653136"/>
            <a:ext cx="661203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r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6300192" y="46531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avec flèche 50"/>
          <p:cNvCxnSpPr>
            <a:stCxn id="42" idx="2"/>
          </p:cNvCxnSpPr>
          <p:nvPr/>
        </p:nvCxnSpPr>
        <p:spPr>
          <a:xfrm>
            <a:off x="4730858" y="3798332"/>
            <a:ext cx="345199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529772" y="4345643"/>
            <a:ext cx="410380" cy="307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47" idx="1"/>
          </p:cNvCxnSpPr>
          <p:nvPr/>
        </p:nvCxnSpPr>
        <p:spPr>
          <a:xfrm>
            <a:off x="6084168" y="4653136"/>
            <a:ext cx="21602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9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Nel</a:t>
            </a:r>
            <a:r>
              <a:rPr lang="fr-FR" dirty="0"/>
              <a:t> </a:t>
            </a:r>
            <a:r>
              <a:rPr lang="fr-FR" dirty="0" smtClean="0"/>
              <a:t>piano (</a:t>
            </a:r>
            <a:r>
              <a:rPr lang="fr-FR" dirty="0" err="1" smtClean="0"/>
              <a:t>Y,i</a:t>
            </a:r>
            <a:r>
              <a:rPr lang="fr-FR" dirty="0" smtClean="0"/>
              <a:t>), la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comporta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slittamento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e a </a:t>
            </a:r>
            <a:r>
              <a:rPr lang="fr-FR" dirty="0" err="1" smtClean="0"/>
              <a:t>destra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LM </a:t>
            </a:r>
            <a:r>
              <a:rPr lang="fr-FR" dirty="0" err="1" smtClean="0"/>
              <a:t>finché</a:t>
            </a:r>
            <a:r>
              <a:rPr lang="fr-FR" dirty="0" smtClean="0"/>
              <a:t> non </a:t>
            </a:r>
            <a:r>
              <a:rPr lang="fr-FR" dirty="0" err="1" smtClean="0"/>
              <a:t>interseca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IS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675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37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380312" y="19387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804248" y="465313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427984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5364088" y="3609020"/>
            <a:ext cx="2880320" cy="186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100392" y="34290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93611" y="46531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449526" y="3613666"/>
            <a:ext cx="54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06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dirty="0" err="1" smtClean="0"/>
              <a:t>Chiaramente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C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inferiore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r>
              <a:rPr lang="fr-FR" dirty="0" smtClean="0"/>
              <a:t> </a:t>
            </a:r>
            <a:r>
              <a:rPr lang="fr-FR" dirty="0" err="1" smtClean="0"/>
              <a:t>corrispondente</a:t>
            </a:r>
            <a:r>
              <a:rPr lang="fr-FR" dirty="0" smtClean="0"/>
              <a:t> al </a:t>
            </a:r>
            <a:r>
              <a:rPr lang="fr-FR" dirty="0" err="1" smtClean="0"/>
              <a:t>punto</a:t>
            </a:r>
            <a:r>
              <a:rPr lang="fr-FR" dirty="0" smtClean="0"/>
              <a:t> A. </a:t>
            </a:r>
            <a:r>
              <a:rPr lang="fr-FR" dirty="0" err="1" smtClean="0"/>
              <a:t>Ossia</a:t>
            </a:r>
            <a:r>
              <a:rPr lang="fr-FR" dirty="0" smtClean="0"/>
              <a:t> la </a:t>
            </a:r>
            <a:r>
              <a:rPr lang="fr-FR" dirty="0" err="1" smtClean="0"/>
              <a:t>caduta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sarà</a:t>
            </a:r>
            <a:r>
              <a:rPr lang="fr-FR" dirty="0" smtClean="0"/>
              <a:t> più forte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/>
              <a:t>c</a:t>
            </a:r>
            <a:r>
              <a:rPr lang="fr-FR" dirty="0" err="1" smtClean="0"/>
              <a:t>aduta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endParaRPr lang="fr-FR" dirty="0" smtClean="0"/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un </a:t>
            </a:r>
            <a:r>
              <a:rPr lang="fr-FR" dirty="0" err="1" smtClean="0"/>
              <a:t>meccanismo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automatico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conduce</a:t>
            </a:r>
            <a:r>
              <a:rPr lang="fr-FR" dirty="0" smtClean="0"/>
              <a:t> il </a:t>
            </a:r>
            <a:r>
              <a:rPr lang="fr-FR" dirty="0" err="1" smtClean="0"/>
              <a:t>sistema</a:t>
            </a:r>
            <a:r>
              <a:rPr lang="fr-FR" dirty="0" smtClean="0"/>
              <a:t> verso l’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</a:t>
            </a:r>
            <a:r>
              <a:rPr lang="fr-FR" dirty="0" err="1" smtClean="0"/>
              <a:t>tramite</a:t>
            </a:r>
            <a:r>
              <a:rPr lang="fr-FR" dirty="0" smtClean="0"/>
              <a:t> </a:t>
            </a:r>
            <a:r>
              <a:rPr lang="fr-FR" dirty="0" err="1" smtClean="0"/>
              <a:t>variazioni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e dei </a:t>
            </a:r>
            <a:r>
              <a:rPr lang="fr-FR" dirty="0" err="1" smtClean="0"/>
              <a:t>salari</a:t>
            </a:r>
            <a:r>
              <a:rPr lang="fr-FR" dirty="0" smtClean="0"/>
              <a:t> </a:t>
            </a:r>
            <a:r>
              <a:rPr lang="fr-FR" dirty="0" err="1" smtClean="0"/>
              <a:t>nominali</a:t>
            </a:r>
            <a:endParaRPr lang="fr-FR" dirty="0" smtClean="0"/>
          </a:p>
          <a:p>
            <a:pPr algn="just"/>
            <a:r>
              <a:rPr lang="fr-FR" dirty="0" smtClean="0"/>
              <a:t>La causa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disoccupazione</a:t>
            </a:r>
            <a:r>
              <a:rPr lang="fr-FR" dirty="0" smtClean="0"/>
              <a:t> è da ricercare in un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elevato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problema</a:t>
            </a:r>
            <a:r>
              <a:rPr lang="fr-FR" dirty="0" smtClean="0"/>
              <a:t> è </a:t>
            </a:r>
            <a:r>
              <a:rPr lang="fr-FR" dirty="0" err="1" smtClean="0"/>
              <a:t>che</a:t>
            </a:r>
            <a:r>
              <a:rPr lang="fr-FR" dirty="0" smtClean="0"/>
              <a:t> tale </a:t>
            </a:r>
            <a:r>
              <a:rPr lang="fr-FR" dirty="0" err="1" smtClean="0"/>
              <a:t>meccanismo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potrebbe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, </a:t>
            </a:r>
            <a:r>
              <a:rPr lang="fr-FR" dirty="0" err="1" smtClean="0"/>
              <a:t>costoso</a:t>
            </a:r>
            <a:r>
              <a:rPr lang="fr-FR" dirty="0" smtClean="0"/>
              <a:t> e </a:t>
            </a:r>
            <a:r>
              <a:rPr lang="fr-FR" dirty="0" err="1" smtClean="0"/>
              <a:t>doloroso</a:t>
            </a:r>
            <a:endParaRPr lang="fr-FR" dirty="0" smtClean="0"/>
          </a:p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raggiungere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più </a:t>
            </a:r>
            <a:r>
              <a:rPr lang="fr-FR" dirty="0" err="1" smtClean="0"/>
              <a:t>rapidamente</a:t>
            </a:r>
            <a:r>
              <a:rPr lang="fr-FR" dirty="0" smtClean="0"/>
              <a:t>?</a:t>
            </a:r>
          </a:p>
          <a:p>
            <a:pPr algn="just"/>
            <a:r>
              <a:rPr lang="fr-FR" dirty="0" smtClean="0"/>
              <a:t>Con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o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espansive</a:t>
            </a:r>
            <a:endParaRPr lang="fr-FR" dirty="0" smtClean="0"/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entrambe</a:t>
            </a:r>
            <a:r>
              <a:rPr lang="fr-FR" dirty="0" smtClean="0"/>
              <a:t> </a:t>
            </a:r>
            <a:r>
              <a:rPr lang="fr-FR" dirty="0" err="1" smtClean="0"/>
              <a:t>spostano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AD in alto a </a:t>
            </a:r>
            <a:r>
              <a:rPr lang="fr-FR" dirty="0" err="1" smtClean="0"/>
              <a:t>destra</a:t>
            </a:r>
            <a:endParaRPr lang="fr-FR" dirty="0"/>
          </a:p>
          <a:p>
            <a:pPr algn="just"/>
            <a:r>
              <a:rPr lang="fr-FR" dirty="0" smtClean="0"/>
              <a:t>Si fissa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o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in maniera tale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AD </a:t>
            </a:r>
            <a:r>
              <a:rPr lang="fr-FR" dirty="0" err="1" smtClean="0"/>
              <a:t>intersechi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13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39</a:t>
            </a:fld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39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53200" y="4653136"/>
            <a:ext cx="6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5223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7965220" y="4437112"/>
                <a:ext cx="25026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7DE356D-FDED-4A8E-8D7C-E3307852863A}" type="mathplaceholder">
                        <a:rPr lang="fr-FR" i="1" smtClean="0">
                          <a:latin typeface="Cambria Math"/>
                        </a:rPr>
                        <a:t>Tapez une équation ici.</a:t>
                      </a:fld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4437112"/>
                <a:ext cx="250260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52"/>
          <p:cNvCxnSpPr/>
          <p:nvPr/>
        </p:nvCxnSpPr>
        <p:spPr>
          <a:xfrm flipH="1" flipV="1">
            <a:off x="4680012" y="1628800"/>
            <a:ext cx="3420380" cy="250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7965220" y="3863181"/>
            <a:ext cx="51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390202" y="27445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1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FR" dirty="0" smtClean="0"/>
                  <a:t>A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proposito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riprendiamo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modello</a:t>
                </a:r>
                <a:r>
                  <a:rPr lang="fr-FR" dirty="0" smtClean="0"/>
                  <a:t> IS/LM </a:t>
                </a:r>
                <a:r>
                  <a:rPr lang="fr-FR" dirty="0" err="1" smtClean="0"/>
                  <a:t>trattato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nell’introduzione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equazione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è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 smtClean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-ai+G</a:t>
                </a:r>
              </a:p>
              <a:p>
                <a:pPr algn="just"/>
                <a:r>
                  <a:rPr lang="fr-FR" dirty="0" smtClean="0"/>
                  <a:t>Questa </a:t>
                </a:r>
                <a:r>
                  <a:rPr lang="fr-FR" dirty="0" err="1" smtClean="0"/>
                  <a:t>equazione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dà</a:t>
                </a:r>
                <a:r>
                  <a:rPr lang="fr-FR" dirty="0" smtClean="0"/>
                  <a:t> origine alla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stabilisce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quali</a:t>
                </a:r>
                <a:r>
                  <a:rPr lang="fr-FR" dirty="0" smtClean="0"/>
                  <a:t> sono le </a:t>
                </a:r>
                <a:r>
                  <a:rPr lang="fr-FR" dirty="0" err="1" smtClean="0"/>
                  <a:t>combinazioni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tali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eguaglia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 Y si </a:t>
                </a:r>
                <a:r>
                  <a:rPr lang="fr-FR" dirty="0" err="1" smtClean="0"/>
                  <a:t>riferisce</a:t>
                </a:r>
                <a:r>
                  <a:rPr lang="fr-FR" dirty="0" smtClean="0"/>
                  <a:t> ad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«</a:t>
                </a:r>
                <a:r>
                  <a:rPr lang="fr-FR" dirty="0" err="1" smtClean="0"/>
                  <a:t>domandato</a:t>
                </a:r>
                <a:r>
                  <a:rPr lang="fr-FR" dirty="0" smtClean="0"/>
                  <a:t>» in quanto 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vincolata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lato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.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è </a:t>
                </a:r>
                <a:r>
                  <a:rPr lang="fr-FR" dirty="0" err="1" smtClean="0"/>
                  <a:t>inclinata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926" b="-1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95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noti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trovato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grazie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meccanismo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aggiustamento</a:t>
                </a:r>
                <a:r>
                  <a:rPr lang="fr-FR" dirty="0" smtClean="0"/>
                  <a:t> automatico.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e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sono più </a:t>
                </a:r>
                <a:r>
                  <a:rPr lang="fr-FR" dirty="0" err="1" smtClean="0"/>
                  <a:t>elevati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meccansimo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aggiustamento</a:t>
                </a:r>
                <a:r>
                  <a:rPr lang="fr-FR" dirty="0" smtClean="0"/>
                  <a:t> automatico</a:t>
                </a:r>
              </a:p>
              <a:p>
                <a:pPr algn="just"/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intersezione</a:t>
                </a:r>
                <a:r>
                  <a:rPr lang="fr-FR" dirty="0" smtClean="0"/>
                  <a:t> fra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avvenga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 ad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Y* </a:t>
                </a:r>
                <a:r>
                  <a:rPr lang="fr-FR" dirty="0" err="1" smtClean="0"/>
                  <a:t>superiore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776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41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41</a:t>
            </a:fld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42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di (Y*,p*) vi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sovraoccupazione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r>
              <a:rPr lang="fr-FR" dirty="0" smtClean="0"/>
              <a:t> in quanto il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superiore</a:t>
            </a:r>
            <a:r>
              <a:rPr lang="fr-FR" dirty="0" smtClean="0"/>
              <a:t>  a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. Le </a:t>
            </a:r>
            <a:r>
              <a:rPr lang="fr-FR" dirty="0" err="1" smtClean="0"/>
              <a:t>imprese</a:t>
            </a:r>
            <a:r>
              <a:rPr lang="fr-FR" dirty="0" smtClean="0"/>
              <a:t> </a:t>
            </a:r>
            <a:r>
              <a:rPr lang="fr-FR" dirty="0" err="1" smtClean="0"/>
              <a:t>ricorrono</a:t>
            </a:r>
            <a:r>
              <a:rPr lang="fr-FR" dirty="0" smtClean="0"/>
              <a:t> al </a:t>
            </a:r>
            <a:r>
              <a:rPr lang="fr-FR" dirty="0" err="1" smtClean="0"/>
              <a:t>lavoro</a:t>
            </a:r>
            <a:r>
              <a:rPr lang="fr-FR" dirty="0" smtClean="0"/>
              <a:t> </a:t>
            </a:r>
            <a:r>
              <a:rPr lang="fr-FR" dirty="0" err="1" smtClean="0"/>
              <a:t>straordinario</a:t>
            </a:r>
            <a:r>
              <a:rPr lang="fr-FR" dirty="0" smtClean="0"/>
              <a:t>, </a:t>
            </a:r>
            <a:r>
              <a:rPr lang="fr-FR" dirty="0" err="1" smtClean="0"/>
              <a:t>turni</a:t>
            </a:r>
            <a:r>
              <a:rPr lang="fr-FR" dirty="0" smtClean="0"/>
              <a:t> più </a:t>
            </a:r>
            <a:r>
              <a:rPr lang="fr-FR" dirty="0" err="1" smtClean="0"/>
              <a:t>lunghi</a:t>
            </a:r>
            <a:endParaRPr lang="fr-FR" dirty="0" smtClean="0"/>
          </a:p>
          <a:p>
            <a:pPr algn="just"/>
            <a:r>
              <a:rPr lang="fr-FR" dirty="0" smtClean="0"/>
              <a:t>Ci </a:t>
            </a:r>
            <a:r>
              <a:rPr lang="fr-FR" dirty="0" err="1" smtClean="0"/>
              <a:t>chiediamo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come </a:t>
            </a:r>
            <a:r>
              <a:rPr lang="fr-FR" dirty="0" err="1" smtClean="0"/>
              <a:t>reagisce</a:t>
            </a:r>
            <a:r>
              <a:rPr lang="fr-FR" dirty="0" smtClean="0"/>
              <a:t> il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ci si </a:t>
            </a:r>
            <a:r>
              <a:rPr lang="fr-FR" dirty="0" err="1" smtClean="0"/>
              <a:t>trova</a:t>
            </a:r>
            <a:r>
              <a:rPr lang="fr-FR" dirty="0" smtClean="0"/>
              <a:t> in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di </a:t>
            </a:r>
            <a:r>
              <a:rPr lang="fr-FR" dirty="0" err="1" smtClean="0"/>
              <a:t>sovraoccupazione</a:t>
            </a:r>
            <a:r>
              <a:rPr lang="fr-FR" dirty="0" smtClean="0"/>
              <a:t>. L’</a:t>
            </a:r>
            <a:r>
              <a:rPr lang="fr-FR" dirty="0" err="1" smtClean="0"/>
              <a:t>ipotesi</a:t>
            </a:r>
            <a:r>
              <a:rPr lang="fr-FR" dirty="0" smtClean="0"/>
              <a:t> cruciale consiste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sovraoccupazione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aumenta</a:t>
            </a:r>
            <a:r>
              <a:rPr lang="fr-FR" dirty="0" smtClean="0"/>
              <a:t>. Le </a:t>
            </a:r>
            <a:r>
              <a:rPr lang="fr-FR" dirty="0" err="1" smtClean="0"/>
              <a:t>imprese</a:t>
            </a:r>
            <a:r>
              <a:rPr lang="fr-FR" dirty="0" smtClean="0"/>
              <a:t> </a:t>
            </a:r>
            <a:r>
              <a:rPr lang="fr-FR" dirty="0" err="1" smtClean="0"/>
              <a:t>cercano</a:t>
            </a:r>
            <a:r>
              <a:rPr lang="fr-FR" dirty="0" smtClean="0"/>
              <a:t> di « </a:t>
            </a:r>
            <a:r>
              <a:rPr lang="fr-FR" dirty="0" err="1" smtClean="0"/>
              <a:t>rubarsi</a:t>
            </a:r>
            <a:r>
              <a:rPr lang="fr-FR" dirty="0" smtClean="0"/>
              <a:t> » i </a:t>
            </a:r>
            <a:r>
              <a:rPr lang="fr-FR" dirty="0" err="1" smtClean="0"/>
              <a:t>lavoratori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è </a:t>
            </a:r>
            <a:r>
              <a:rPr lang="fr-FR" dirty="0" err="1" smtClean="0"/>
              <a:t>dovuto</a:t>
            </a:r>
            <a:r>
              <a:rPr lang="fr-FR" dirty="0" smtClean="0"/>
              <a:t> al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virtù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sovraoccupazione</a:t>
            </a:r>
            <a:r>
              <a:rPr lang="fr-FR" dirty="0" smtClean="0"/>
              <a:t> i </a:t>
            </a:r>
            <a:r>
              <a:rPr lang="fr-FR" dirty="0" err="1" smtClean="0"/>
              <a:t>sindacati</a:t>
            </a:r>
            <a:r>
              <a:rPr lang="fr-FR" dirty="0" smtClean="0"/>
              <a:t> </a:t>
            </a:r>
            <a:r>
              <a:rPr lang="fr-FR" dirty="0" err="1" smtClean="0"/>
              <a:t>godono</a:t>
            </a:r>
            <a:r>
              <a:rPr lang="fr-FR" dirty="0" smtClean="0"/>
              <a:t> di più </a:t>
            </a:r>
            <a:r>
              <a:rPr lang="fr-FR" dirty="0" err="1" smtClean="0"/>
              <a:t>potere</a:t>
            </a:r>
            <a:r>
              <a:rPr lang="fr-FR" dirty="0" smtClean="0"/>
              <a:t> </a:t>
            </a:r>
            <a:r>
              <a:rPr lang="fr-FR" dirty="0" err="1" smtClean="0"/>
              <a:t>contrattuale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negoziano</a:t>
            </a:r>
            <a:r>
              <a:rPr lang="fr-FR" dirty="0" smtClean="0"/>
              <a:t> un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superiore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316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 smtClean="0"/>
                  <a:t>Sia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 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nominale.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è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 smtClean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Tale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associa </a:t>
                </a:r>
                <a:r>
                  <a:rPr lang="fr-FR" dirty="0" err="1" smtClean="0"/>
                  <a:t>un’offerta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inferiore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19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44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44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31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 l’</a:t>
            </a:r>
            <a:r>
              <a:rPr lang="fr-FR" dirty="0" err="1" smtClean="0"/>
              <a:t>offerta</a:t>
            </a:r>
            <a:r>
              <a:rPr lang="fr-FR" dirty="0" smtClean="0"/>
              <a:t> si </a:t>
            </a:r>
            <a:r>
              <a:rPr lang="fr-FR" dirty="0" err="1" smtClean="0"/>
              <a:t>contrae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B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superiore</a:t>
            </a:r>
            <a:r>
              <a:rPr lang="fr-FR" dirty="0" smtClean="0"/>
              <a:t> e la </a:t>
            </a:r>
            <a:r>
              <a:rPr lang="fr-FR" dirty="0" err="1" smtClean="0"/>
              <a:t>produzione</a:t>
            </a:r>
            <a:r>
              <a:rPr lang="fr-FR" dirty="0" smtClean="0"/>
              <a:t> </a:t>
            </a:r>
            <a:r>
              <a:rPr lang="fr-FR" dirty="0" err="1" smtClean="0"/>
              <a:t>inferiore</a:t>
            </a:r>
            <a:endParaRPr lang="fr-FR" dirty="0" smtClean="0"/>
          </a:p>
          <a:p>
            <a:pPr algn="just"/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processo</a:t>
            </a:r>
            <a:r>
              <a:rPr lang="fr-FR" dirty="0" smtClean="0"/>
              <a:t> </a:t>
            </a:r>
            <a:r>
              <a:rPr lang="fr-FR" dirty="0" err="1" smtClean="0"/>
              <a:t>spingerà</a:t>
            </a:r>
            <a:r>
              <a:rPr lang="fr-FR" dirty="0" smtClean="0"/>
              <a:t> in su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finché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intersecherà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 AD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err="1" smtClean="0"/>
              <a:t>Chiaramente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superiore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r>
              <a:rPr lang="fr-FR" dirty="0" smtClean="0"/>
              <a:t>: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aumenterà</a:t>
            </a:r>
            <a:r>
              <a:rPr lang="fr-FR" dirty="0" smtClean="0"/>
              <a:t> più </a:t>
            </a:r>
            <a:r>
              <a:rPr lang="fr-FR" dirty="0" err="1" smtClean="0"/>
              <a:t>velocemente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40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46</a:t>
            </a:fld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46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1353182" y="1998132"/>
            <a:ext cx="242673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67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/>
        </p:nvSpPr>
        <p:spPr>
          <a:xfrm>
            <a:off x="3203848" y="27089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H="1" flipV="1">
            <a:off x="4089612" y="3438292"/>
            <a:ext cx="338372" cy="24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0" idx="1"/>
          </p:cNvCxnSpPr>
          <p:nvPr/>
        </p:nvCxnSpPr>
        <p:spPr>
          <a:xfrm flipH="1" flipV="1">
            <a:off x="3511946" y="3078252"/>
            <a:ext cx="267966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4" idx="2"/>
            <a:endCxn id="44" idx="1"/>
          </p:cNvCxnSpPr>
          <p:nvPr/>
        </p:nvCxnSpPr>
        <p:spPr>
          <a:xfrm flipH="1" flipV="1">
            <a:off x="3203848" y="2893586"/>
            <a:ext cx="154049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48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Y,i</a:t>
            </a:r>
            <a:r>
              <a:rPr lang="fr-FR" dirty="0" smtClean="0"/>
              <a:t>), l’</a:t>
            </a:r>
            <a:r>
              <a:rPr lang="fr-FR" dirty="0" err="1" smtClean="0"/>
              <a:t>aumento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comporta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slittamento</a:t>
            </a:r>
            <a:r>
              <a:rPr lang="fr-FR" dirty="0" smtClean="0"/>
              <a:t> in alto e  a </a:t>
            </a:r>
            <a:r>
              <a:rPr lang="fr-FR" dirty="0" err="1" smtClean="0"/>
              <a:t>sinistra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LM </a:t>
            </a:r>
            <a:r>
              <a:rPr lang="fr-FR" dirty="0" err="1" smtClean="0"/>
              <a:t>finché</a:t>
            </a:r>
            <a:r>
              <a:rPr lang="fr-FR" dirty="0" smtClean="0"/>
              <a:t> non </a:t>
            </a:r>
            <a:r>
              <a:rPr lang="fr-FR" dirty="0" err="1" smtClean="0"/>
              <a:t>interseca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IS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107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48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460978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380312" y="193876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04248" y="465313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flipH="1">
            <a:off x="899592" y="4596827"/>
            <a:ext cx="38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067945" y="5517232"/>
                <a:ext cx="1152128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5" y="5517232"/>
                <a:ext cx="1152128" cy="6552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V="1">
            <a:off x="5364088" y="3609020"/>
            <a:ext cx="2880320" cy="186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393611" y="46531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449526" y="3613666"/>
            <a:ext cx="54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43" name="Connecteur droit 42"/>
          <p:cNvCxnSpPr>
            <a:stCxn id="37" idx="0"/>
          </p:cNvCxnSpPr>
          <p:nvPr/>
        </p:nvCxnSpPr>
        <p:spPr>
          <a:xfrm flipV="1">
            <a:off x="4644009" y="1938767"/>
            <a:ext cx="0" cy="357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244408" y="3429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6300192" y="5496481"/>
            <a:ext cx="12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17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La causa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sovraoccupazione</a:t>
            </a:r>
            <a:r>
              <a:rPr lang="fr-FR" dirty="0" smtClean="0"/>
              <a:t> è da ricercare in un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basso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problema</a:t>
            </a:r>
            <a:r>
              <a:rPr lang="fr-FR" dirty="0" smtClean="0"/>
              <a:t> è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meccanismo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basato</a:t>
            </a:r>
            <a:r>
              <a:rPr lang="fr-FR" dirty="0" smtClean="0"/>
              <a:t> </a:t>
            </a:r>
            <a:r>
              <a:rPr lang="fr-FR" dirty="0" err="1" smtClean="0"/>
              <a:t>sull’incremento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potrebbe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e </a:t>
            </a:r>
            <a:r>
              <a:rPr lang="fr-FR" dirty="0" err="1" smtClean="0"/>
              <a:t>costoso</a:t>
            </a:r>
            <a:endParaRPr lang="fr-FR" dirty="0" smtClean="0"/>
          </a:p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raggiungere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più </a:t>
            </a:r>
            <a:r>
              <a:rPr lang="fr-FR" dirty="0" err="1" smtClean="0"/>
              <a:t>rapidamente</a:t>
            </a:r>
            <a:r>
              <a:rPr lang="fr-FR" dirty="0" smtClean="0"/>
              <a:t>?</a:t>
            </a:r>
          </a:p>
          <a:p>
            <a:pPr algn="just"/>
            <a:r>
              <a:rPr lang="fr-FR" dirty="0" smtClean="0"/>
              <a:t>Con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o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restrittive</a:t>
            </a:r>
            <a:endParaRPr lang="fr-FR" dirty="0" smtClean="0"/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entrambe</a:t>
            </a:r>
            <a:r>
              <a:rPr lang="fr-FR" dirty="0" smtClean="0"/>
              <a:t> </a:t>
            </a:r>
            <a:r>
              <a:rPr lang="fr-FR" dirty="0" err="1" smtClean="0"/>
              <a:t>spostano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AD in </a:t>
            </a:r>
            <a:r>
              <a:rPr lang="fr-FR" dirty="0" err="1" smtClean="0"/>
              <a:t>basso</a:t>
            </a:r>
            <a:r>
              <a:rPr lang="fr-FR" dirty="0" smtClean="0"/>
              <a:t> e a </a:t>
            </a:r>
            <a:r>
              <a:rPr lang="fr-FR" dirty="0" err="1" smtClean="0"/>
              <a:t>sinistra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prezzo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</a:t>
            </a:r>
            <a:r>
              <a:rPr lang="fr-FR" dirty="0" err="1" smtClean="0"/>
              <a:t>mentre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non varia.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6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, come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visto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uguagli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bY-di</a:t>
                </a:r>
              </a:p>
              <a:p>
                <a:pPr marL="0" indent="0" algn="just">
                  <a:buNone/>
                </a:pPr>
                <a:r>
                  <a:rPr lang="fr-FR" dirty="0" err="1"/>
                  <a:t>c</a:t>
                </a:r>
                <a:r>
                  <a:rPr lang="fr-FR" dirty="0" err="1" smtClean="0"/>
                  <a:t>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dà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luogo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la </a:t>
                </a:r>
                <a:r>
                  <a:rPr lang="fr-FR" dirty="0" err="1" smtClean="0"/>
                  <a:t>quale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inclinata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positivamente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Fino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avevamo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supposto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p fosse </a:t>
                </a:r>
                <a:r>
                  <a:rPr lang="fr-FR" dirty="0" err="1" smtClean="0"/>
                  <a:t>dato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avevamo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visto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simultaneo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e su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dall’intersezione</a:t>
                </a:r>
                <a:r>
                  <a:rPr lang="fr-FR" dirty="0" smtClean="0"/>
                  <a:t> fra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e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LM, il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79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50</a:t>
            </a:fld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553200" y="4653136"/>
            <a:ext cx="6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AD’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rot="10800000" flipV="1">
            <a:off x="6084168" y="5659507"/>
            <a:ext cx="864096" cy="38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3995936" y="5517232"/>
                <a:ext cx="122413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517232"/>
                <a:ext cx="1224136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572000" y="342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646700" y="3440413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0" y="3440413"/>
                <a:ext cx="8864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H="1" flipV="1">
            <a:off x="4680012" y="1628800"/>
            <a:ext cx="3420380" cy="250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390202" y="27445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cxnSp>
        <p:nvCxnSpPr>
          <p:cNvPr id="48" name="Connecteur droit 47"/>
          <p:cNvCxnSpPr>
            <a:endCxn id="3" idx="0"/>
          </p:cNvCxnSpPr>
          <p:nvPr/>
        </p:nvCxnSpPr>
        <p:spPr>
          <a:xfrm flipV="1">
            <a:off x="4572000" y="1600200"/>
            <a:ext cx="0" cy="3917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100392" y="379833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899592" y="274455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118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err="1" smtClean="0"/>
              <a:t>Domanda</a:t>
            </a:r>
            <a:r>
              <a:rPr lang="fr-FR" b="1" dirty="0" smtClean="0"/>
              <a:t> </a:t>
            </a:r>
            <a:r>
              <a:rPr lang="fr-FR" b="1" dirty="0" err="1" smtClean="0"/>
              <a:t>aggregata</a:t>
            </a:r>
            <a:r>
              <a:rPr lang="fr-FR" b="1" dirty="0" smtClean="0"/>
              <a:t> in </a:t>
            </a:r>
            <a:r>
              <a:rPr lang="fr-FR" b="1" dirty="0" err="1" smtClean="0"/>
              <a:t>economia</a:t>
            </a:r>
            <a:r>
              <a:rPr lang="fr-FR" b="1" dirty="0" smtClean="0"/>
              <a:t> </a:t>
            </a:r>
            <a:r>
              <a:rPr lang="fr-FR" b="1" dirty="0" err="1" smtClean="0"/>
              <a:t>aperta</a:t>
            </a:r>
            <a:r>
              <a:rPr lang="fr-FR" b="1" dirty="0" smtClean="0"/>
              <a:t> con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fissi</a:t>
            </a:r>
            <a:endParaRPr lang="fr-FR" b="1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apertura</a:t>
            </a:r>
            <a:r>
              <a:rPr lang="fr-FR" dirty="0" smtClean="0"/>
              <a:t> </a:t>
            </a:r>
            <a:r>
              <a:rPr lang="fr-FR" dirty="0" err="1" smtClean="0"/>
              <a:t>dell’economia</a:t>
            </a:r>
            <a:r>
              <a:rPr lang="fr-FR" dirty="0" smtClean="0"/>
              <a:t>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e medio </a:t>
            </a:r>
            <a:r>
              <a:rPr lang="fr-FR" dirty="0" err="1" smtClean="0"/>
              <a:t>periodo</a:t>
            </a:r>
            <a:r>
              <a:rPr lang="fr-FR" dirty="0" smtClean="0"/>
              <a:t>, </a:t>
            </a:r>
            <a:r>
              <a:rPr lang="fr-FR" dirty="0" err="1" smtClean="0"/>
              <a:t>genera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principalmente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endParaRPr lang="fr-FR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l’</a:t>
            </a:r>
            <a:r>
              <a:rPr lang="fr-FR" dirty="0" err="1" smtClean="0"/>
              <a:t>apertura</a:t>
            </a:r>
            <a:r>
              <a:rPr lang="fr-FR" dirty="0" smtClean="0"/>
              <a:t> </a:t>
            </a:r>
            <a:r>
              <a:rPr lang="fr-FR" dirty="0" err="1" smtClean="0"/>
              <a:t>dell’economia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generar</a:t>
            </a:r>
            <a:r>
              <a:rPr lang="fr-FR" dirty="0" smtClean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effetti</a:t>
            </a:r>
            <a:r>
              <a:rPr lang="fr-FR" dirty="0"/>
              <a:t> </a:t>
            </a:r>
            <a:r>
              <a:rPr lang="fr-FR" dirty="0" smtClean="0"/>
              <a:t>pure </a:t>
            </a:r>
            <a:r>
              <a:rPr lang="fr-FR" dirty="0" err="1" smtClean="0"/>
              <a:t>sull’offerta</a:t>
            </a:r>
            <a:r>
              <a:rPr lang="fr-FR" dirty="0" smtClean="0"/>
              <a:t>  </a:t>
            </a:r>
            <a:r>
              <a:rPr lang="fr-FR" dirty="0" err="1" smtClean="0"/>
              <a:t>aggregata</a:t>
            </a:r>
            <a:endParaRPr lang="fr-FR" dirty="0"/>
          </a:p>
          <a:p>
            <a:pPr algn="just"/>
            <a:r>
              <a:rPr lang="fr-FR" dirty="0" err="1" smtClean="0"/>
              <a:t>Considereremo</a:t>
            </a:r>
            <a:r>
              <a:rPr lang="fr-FR" dirty="0" smtClean="0"/>
              <a:t> i </a:t>
            </a:r>
            <a:r>
              <a:rPr lang="fr-FR" dirty="0" err="1" smtClean="0"/>
              <a:t>casi</a:t>
            </a:r>
            <a:r>
              <a:rPr lang="fr-FR" dirty="0" smtClean="0"/>
              <a:t> con </a:t>
            </a:r>
            <a:r>
              <a:rPr lang="fr-FR" dirty="0" err="1" smtClean="0"/>
              <a:t>un’elevata</a:t>
            </a:r>
            <a:r>
              <a:rPr lang="fr-FR" dirty="0" smtClean="0"/>
              <a:t> (per quanto </a:t>
            </a:r>
            <a:r>
              <a:rPr lang="fr-FR" dirty="0" err="1" smtClean="0"/>
              <a:t>imperfetta</a:t>
            </a:r>
            <a:r>
              <a:rPr lang="fr-FR" dirty="0" smtClean="0"/>
              <a:t>) </a:t>
            </a:r>
            <a:r>
              <a:rPr lang="fr-FR" dirty="0" err="1" smtClean="0"/>
              <a:t>mobilità</a:t>
            </a:r>
            <a:r>
              <a:rPr lang="fr-FR" dirty="0" smtClean="0"/>
              <a:t> di </a:t>
            </a:r>
            <a:r>
              <a:rPr lang="fr-FR" dirty="0" err="1" smtClean="0"/>
              <a:t>capitalli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BP è più </a:t>
            </a:r>
            <a:r>
              <a:rPr lang="fr-FR" dirty="0" err="1" smtClean="0"/>
              <a:t>piatta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LM. Il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opposto</a:t>
            </a:r>
            <a:r>
              <a:rPr lang="fr-FR" dirty="0" smtClean="0"/>
              <a:t> (BP più </a:t>
            </a:r>
            <a:r>
              <a:rPr lang="fr-FR" dirty="0" err="1" smtClean="0"/>
              <a:t>ripida</a:t>
            </a:r>
            <a:r>
              <a:rPr lang="fr-FR" dirty="0" smtClean="0"/>
              <a:t> di LM) è </a:t>
            </a:r>
            <a:r>
              <a:rPr lang="fr-FR" dirty="0" err="1" smtClean="0"/>
              <a:t>simile</a:t>
            </a:r>
            <a:endParaRPr lang="fr-FR" dirty="0" smtClean="0"/>
          </a:p>
          <a:p>
            <a:pPr algn="just"/>
            <a:r>
              <a:rPr lang="fr-FR" dirty="0" err="1" smtClean="0"/>
              <a:t>Inizieremo</a:t>
            </a:r>
            <a:r>
              <a:rPr lang="fr-FR" dirty="0" smtClean="0"/>
              <a:t> l’</a:t>
            </a:r>
            <a:r>
              <a:rPr lang="fr-FR" dirty="0" err="1" smtClean="0"/>
              <a:t>analisi</a:t>
            </a:r>
            <a:r>
              <a:rPr lang="fr-FR" dirty="0" smtClean="0"/>
              <a:t> </a:t>
            </a:r>
            <a:r>
              <a:rPr lang="fr-FR" dirty="0" err="1" smtClean="0"/>
              <a:t>sotto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050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inizialmente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sistema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inizialmente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nonché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verificato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noti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iniziale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non è </a:t>
                </a:r>
                <a:r>
                  <a:rPr lang="fr-FR" dirty="0" err="1" smtClean="0"/>
                  <a:t>necessariamente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pieno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impiego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33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53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797" t="-8197" r="-652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627" t="-8197" r="-593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99592" y="3366284"/>
                <a:ext cx="557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66284"/>
                <a:ext cx="55733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 flipV="1">
            <a:off x="2267744" y="2996952"/>
            <a:ext cx="56166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7965220" y="2996952"/>
                <a:ext cx="792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79233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923" t="-8333" r="-692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4427984" y="3366284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067944" y="5517232"/>
                <a:ext cx="85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85756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46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diminuisca</a:t>
                </a:r>
                <a:r>
                  <a:rPr lang="fr-FR" dirty="0"/>
                  <a:t> </a:t>
                </a:r>
                <a:r>
                  <a:rPr lang="fr-FR" dirty="0" smtClean="0"/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ricordi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è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da, </a:t>
                </a:r>
                <a:r>
                  <a:rPr lang="fr-FR" dirty="0" err="1" smtClean="0"/>
                  <a:t>denotando</a:t>
                </a:r>
                <a:r>
                  <a:rPr lang="fr-FR" dirty="0" smtClean="0"/>
                  <a:t> con R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nominale e p*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esteri</a:t>
                </a:r>
                <a:r>
                  <a:rPr lang="fr-FR" dirty="0" smtClean="0"/>
                  <a:t>,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𝑅𝑝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Dunque</a:t>
                </a:r>
                <a:r>
                  <a:rPr lang="fr-FR" dirty="0" smtClean="0"/>
                  <a:t> se p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err="1" smtClean="0"/>
                  <a:t>aumenta</a:t>
                </a:r>
                <a:r>
                  <a:rPr lang="fr-FR" dirty="0" smtClean="0"/>
                  <a:t> e si assiste ad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svalutazione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Allora</a:t>
                </a:r>
                <a:r>
                  <a:rPr lang="fr-FR" dirty="0" smtClean="0"/>
                  <a:t>, se le </a:t>
                </a:r>
                <a:r>
                  <a:rPr lang="fr-FR" dirty="0" err="1" smtClean="0"/>
                  <a:t>condizioni</a:t>
                </a:r>
                <a:r>
                  <a:rPr lang="fr-FR" dirty="0" smtClean="0"/>
                  <a:t> di Marshall-</a:t>
                </a:r>
                <a:r>
                  <a:rPr lang="fr-FR" dirty="0" err="1" smtClean="0"/>
                  <a:t>Lerner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soddisfatte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, per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R,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esportazioni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diminuzione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importazioni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608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Questo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alto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IS’ 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BP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BP’ (per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sufficiente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incremento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contenuto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). </a:t>
                </a:r>
                <a:r>
                  <a:rPr lang="fr-FR" dirty="0" err="1" smtClean="0"/>
                  <a:t>Infine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diminuzione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</a:t>
                </a:r>
                <a:r>
                  <a:rPr lang="fr-FR" dirty="0" err="1" smtClean="0"/>
                  <a:t>inizia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spostarsi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e verso il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(ma per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non si </a:t>
                </a:r>
                <a:r>
                  <a:rPr lang="fr-FR" dirty="0" err="1" smtClean="0"/>
                  <a:t>muova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smtClean="0"/>
                  <a:t>Ma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E’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incontrano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nuova</a:t>
                </a:r>
                <a:r>
                  <a:rPr lang="fr-FR" dirty="0" smtClean="0"/>
                  <a:t> IS’ e la «</a:t>
                </a:r>
                <a:r>
                  <a:rPr lang="fr-FR" dirty="0" err="1" smtClean="0"/>
                  <a:t>vecchia</a:t>
                </a:r>
                <a:r>
                  <a:rPr lang="fr-FR" dirty="0" smtClean="0"/>
                  <a:t>» LM, si va a </a:t>
                </a:r>
                <a:r>
                  <a:rPr lang="fr-FR" dirty="0" err="1" smtClean="0"/>
                  <a:t>creare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 BP’).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comporta un </a:t>
                </a:r>
                <a:r>
                  <a:rPr lang="fr-FR" dirty="0" err="1" smtClean="0"/>
                  <a:t>incremento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accumulo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riserve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provoca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verso LM’</a:t>
                </a:r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E’’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associato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 b="-3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88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56</a:t>
            </a:fld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797" t="-8197" r="-652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627" t="-8197" r="-593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2267744" y="2996952"/>
            <a:ext cx="56166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7884368" y="2852936"/>
                <a:ext cx="873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852936"/>
                <a:ext cx="87318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55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4427984" y="3366284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4484361" y="1998132"/>
            <a:ext cx="3877025" cy="258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8361386" y="4437112"/>
                <a:ext cx="7688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IS’(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86" y="4437112"/>
                <a:ext cx="7688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7143" t="-4717" r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2555776" y="3663513"/>
            <a:ext cx="5328592" cy="91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965220" y="3663513"/>
                <a:ext cx="86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BP’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3663513"/>
                <a:ext cx="86074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383" t="-8197" r="-63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/>
          <p:cNvCxnSpPr/>
          <p:nvPr/>
        </p:nvCxnSpPr>
        <p:spPr>
          <a:xfrm flipV="1">
            <a:off x="4868876" y="3289630"/>
            <a:ext cx="3015492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7658110" y="3222268"/>
                <a:ext cx="1328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10" y="3222268"/>
                <a:ext cx="132847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3670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/>
          <p:cNvSpPr txBox="1"/>
          <p:nvPr/>
        </p:nvSpPr>
        <p:spPr>
          <a:xfrm>
            <a:off x="5796136" y="2708920"/>
            <a:ext cx="4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236296" y="366351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  <p:cxnSp>
        <p:nvCxnSpPr>
          <p:cNvPr id="52" name="Connecteur droit 51"/>
          <p:cNvCxnSpPr>
            <a:endCxn id="47" idx="1"/>
          </p:cNvCxnSpPr>
          <p:nvPr/>
        </p:nvCxnSpPr>
        <p:spPr>
          <a:xfrm flipV="1">
            <a:off x="7236296" y="3848179"/>
            <a:ext cx="0" cy="1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7196856" y="40770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196856" y="4760277"/>
            <a:ext cx="0" cy="25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7020272" y="5701898"/>
                <a:ext cx="623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01898"/>
                <a:ext cx="62305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183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Se </a:t>
            </a:r>
            <a:r>
              <a:rPr lang="fr-FR" dirty="0" err="1" smtClean="0"/>
              <a:t>ripetiamo</a:t>
            </a:r>
            <a:r>
              <a:rPr lang="fr-FR" dirty="0" smtClean="0"/>
              <a:t> l’</a:t>
            </a:r>
            <a:r>
              <a:rPr lang="fr-FR" dirty="0" err="1" smtClean="0"/>
              <a:t>esperimento</a:t>
            </a:r>
            <a:r>
              <a:rPr lang="fr-FR" dirty="0" smtClean="0"/>
              <a:t> </a:t>
            </a:r>
            <a:r>
              <a:rPr lang="fr-FR" dirty="0" err="1" smtClean="0"/>
              <a:t>abbassando</a:t>
            </a:r>
            <a:r>
              <a:rPr lang="fr-FR" dirty="0" smtClean="0"/>
              <a:t> </a:t>
            </a:r>
            <a:r>
              <a:rPr lang="fr-FR" dirty="0" err="1" smtClean="0"/>
              <a:t>ulteriormente</a:t>
            </a:r>
            <a:r>
              <a:rPr lang="fr-FR" dirty="0" smtClean="0"/>
              <a:t>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</a:t>
            </a:r>
            <a:r>
              <a:rPr lang="fr-FR" dirty="0" err="1" smtClean="0"/>
              <a:t>otteniamo</a:t>
            </a:r>
            <a:r>
              <a:rPr lang="fr-FR" dirty="0" smtClean="0"/>
              <a:t> dei </a:t>
            </a:r>
            <a:r>
              <a:rPr lang="fr-FR" dirty="0" err="1" smtClean="0"/>
              <a:t>redditi</a:t>
            </a:r>
            <a:r>
              <a:rPr lang="fr-FR" dirty="0" smtClean="0"/>
              <a:t> </a:t>
            </a:r>
            <a:r>
              <a:rPr lang="fr-FR" dirty="0" err="1" smtClean="0"/>
              <a:t>domandati</a:t>
            </a:r>
            <a:r>
              <a:rPr lang="fr-FR" dirty="0" smtClean="0"/>
              <a:t> via </a:t>
            </a:r>
            <a:r>
              <a:rPr lang="fr-FR" dirty="0" err="1" smtClean="0"/>
              <a:t>via</a:t>
            </a:r>
            <a:r>
              <a:rPr lang="fr-FR" dirty="0" smtClean="0"/>
              <a:t> </a:t>
            </a:r>
            <a:r>
              <a:rPr lang="fr-FR" dirty="0" err="1" smtClean="0"/>
              <a:t>crescenti</a:t>
            </a:r>
            <a:endParaRPr lang="fr-FR" dirty="0" smtClean="0"/>
          </a:p>
          <a:p>
            <a:pPr algn="just"/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riportare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 le </a:t>
            </a:r>
            <a:r>
              <a:rPr lang="fr-FR" dirty="0" err="1"/>
              <a:t>combinazioni</a:t>
            </a:r>
            <a:r>
              <a:rPr lang="fr-FR" dirty="0"/>
              <a:t> fra Y e p </a:t>
            </a:r>
            <a:r>
              <a:rPr lang="fr-FR" dirty="0" err="1"/>
              <a:t>trovate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grafico</a:t>
            </a:r>
            <a:r>
              <a:rPr lang="fr-FR" dirty="0"/>
              <a:t> </a:t>
            </a:r>
            <a:r>
              <a:rPr lang="fr-FR" dirty="0" err="1"/>
              <a:t>precedente</a:t>
            </a:r>
            <a:endParaRPr lang="fr-FR" dirty="0"/>
          </a:p>
          <a:p>
            <a:pPr algn="just"/>
            <a:r>
              <a:rPr lang="fr-FR" dirty="0"/>
              <a:t>È 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troviamo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relazione</a:t>
            </a:r>
            <a:r>
              <a:rPr lang="fr-FR" dirty="0"/>
              <a:t> </a:t>
            </a:r>
            <a:r>
              <a:rPr lang="fr-FR" dirty="0" err="1"/>
              <a:t>decrescente</a:t>
            </a:r>
            <a:r>
              <a:rPr lang="fr-FR" dirty="0"/>
              <a:t> fra Y e p</a:t>
            </a:r>
          </a:p>
          <a:p>
            <a:pPr algn="just"/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relazione</a:t>
            </a:r>
            <a:r>
              <a:rPr lang="fr-FR" dirty="0"/>
              <a:t> </a:t>
            </a:r>
            <a:r>
              <a:rPr lang="fr-FR" dirty="0" err="1"/>
              <a:t>decrescente</a:t>
            </a:r>
            <a:r>
              <a:rPr lang="fr-FR" dirty="0"/>
              <a:t> </a:t>
            </a:r>
            <a:r>
              <a:rPr lang="fr-FR" dirty="0" err="1"/>
              <a:t>viene</a:t>
            </a:r>
            <a:r>
              <a:rPr lang="fr-FR" dirty="0"/>
              <a:t> </a:t>
            </a:r>
            <a:r>
              <a:rPr lang="fr-FR" dirty="0" err="1"/>
              <a:t>detta</a:t>
            </a:r>
            <a:r>
              <a:rPr lang="fr-FR" dirty="0"/>
              <a:t> «</a:t>
            </a:r>
            <a:r>
              <a:rPr lang="fr-FR" b="1" dirty="0" err="1"/>
              <a:t>funzione</a:t>
            </a:r>
            <a:r>
              <a:rPr lang="fr-FR" b="1" dirty="0"/>
              <a:t> </a:t>
            </a:r>
            <a:r>
              <a:rPr lang="fr-FR" b="1" dirty="0" err="1"/>
              <a:t>della</a:t>
            </a:r>
            <a:r>
              <a:rPr lang="fr-FR" b="1" dirty="0"/>
              <a:t> </a:t>
            </a:r>
            <a:r>
              <a:rPr lang="fr-FR" b="1" dirty="0" err="1"/>
              <a:t>domanda</a:t>
            </a:r>
            <a:r>
              <a:rPr lang="fr-FR" b="1" dirty="0"/>
              <a:t> </a:t>
            </a:r>
            <a:r>
              <a:rPr lang="fr-FR" b="1" dirty="0" err="1"/>
              <a:t>aggregata</a:t>
            </a:r>
            <a:r>
              <a:rPr lang="fr-FR" dirty="0"/>
              <a:t>» e </a:t>
            </a:r>
            <a:r>
              <a:rPr lang="fr-FR" dirty="0" err="1"/>
              <a:t>viene</a:t>
            </a:r>
            <a:r>
              <a:rPr lang="fr-FR" dirty="0"/>
              <a:t> </a:t>
            </a:r>
            <a:r>
              <a:rPr lang="fr-FR" dirty="0" err="1"/>
              <a:t>denotata</a:t>
            </a:r>
            <a:r>
              <a:rPr lang="fr-FR" dirty="0"/>
              <a:t> con AD (</a:t>
            </a:r>
            <a:r>
              <a:rPr lang="fr-FR" b="1" dirty="0" err="1"/>
              <a:t>aggregate</a:t>
            </a:r>
            <a:r>
              <a:rPr lang="fr-FR" b="1" dirty="0"/>
              <a:t> </a:t>
            </a:r>
            <a:r>
              <a:rPr lang="fr-FR" b="1" dirty="0" err="1"/>
              <a:t>demand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116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20272" y="5013176"/>
            <a:ext cx="5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37012"/>
                <a:ext cx="57421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542897" y="3068960"/>
            <a:ext cx="0" cy="83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17232"/>
                <a:ext cx="7345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4427984" y="4437112"/>
            <a:ext cx="1303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3131840" y="4437112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1835696" y="44371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1353182" y="4437112"/>
            <a:ext cx="241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49080"/>
                <a:ext cx="83664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66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Si </a:t>
            </a:r>
            <a:r>
              <a:rPr lang="fr-FR" dirty="0" err="1" smtClean="0"/>
              <a:t>noti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aperta</a:t>
            </a:r>
            <a:r>
              <a:rPr lang="fr-FR" dirty="0" smtClean="0"/>
              <a:t> è più </a:t>
            </a:r>
            <a:r>
              <a:rPr lang="fr-FR" dirty="0" err="1" smtClean="0"/>
              <a:t>elastica</a:t>
            </a:r>
            <a:r>
              <a:rPr lang="fr-FR" dirty="0" smtClean="0"/>
              <a:t> (più </a:t>
            </a:r>
            <a:r>
              <a:rPr lang="fr-FR" dirty="0" err="1" smtClean="0"/>
              <a:t>piatta</a:t>
            </a:r>
            <a:r>
              <a:rPr lang="fr-FR" dirty="0" smtClean="0"/>
              <a:t>) </a:t>
            </a:r>
            <a:r>
              <a:rPr lang="fr-FR" dirty="0" err="1" smtClean="0"/>
              <a:t>rispetto</a:t>
            </a:r>
            <a:r>
              <a:rPr lang="fr-FR" dirty="0" smtClean="0"/>
              <a:t> al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quella</a:t>
            </a:r>
            <a:r>
              <a:rPr lang="fr-FR" dirty="0" smtClean="0"/>
              <a:t>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endParaRPr lang="fr-FR" dirty="0" smtClean="0"/>
          </a:p>
          <a:p>
            <a:pPr algn="just"/>
            <a:r>
              <a:rPr lang="fr-FR" dirty="0" err="1" smtClean="0"/>
              <a:t>Infatti</a:t>
            </a:r>
            <a:r>
              <a:rPr lang="fr-FR" dirty="0" smtClean="0"/>
              <a:t>,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l’</a:t>
            </a:r>
            <a:r>
              <a:rPr lang="fr-FR" dirty="0" err="1" smtClean="0"/>
              <a:t>effetto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è </a:t>
            </a:r>
            <a:r>
              <a:rPr lang="fr-FR" dirty="0" err="1" smtClean="0"/>
              <a:t>potenziato</a:t>
            </a:r>
            <a:endParaRPr lang="fr-FR" dirty="0" smtClean="0"/>
          </a:p>
          <a:p>
            <a:pPr algn="just"/>
            <a:r>
              <a:rPr lang="fr-FR" dirty="0" smtClean="0"/>
              <a:t>Non solo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ma pure il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/>
              <a:t> </a:t>
            </a:r>
            <a:r>
              <a:rPr lang="fr-FR" dirty="0" smtClean="0"/>
              <a:t>commerciale </a:t>
            </a:r>
            <a:r>
              <a:rPr lang="fr-FR" dirty="0" err="1" smtClean="0"/>
              <a:t>migliora</a:t>
            </a:r>
            <a:r>
              <a:rPr lang="fr-FR" dirty="0" smtClean="0"/>
              <a:t> (</a:t>
            </a:r>
            <a:r>
              <a:rPr lang="fr-FR" dirty="0" err="1" smtClean="0"/>
              <a:t>spostamento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IS) e si </a:t>
            </a:r>
            <a:r>
              <a:rPr lang="fr-FR" dirty="0" err="1" smtClean="0"/>
              <a:t>viene</a:t>
            </a:r>
            <a:r>
              <a:rPr lang="fr-FR" dirty="0" smtClean="0"/>
              <a:t> a </a:t>
            </a:r>
            <a:r>
              <a:rPr lang="fr-FR" dirty="0" err="1" smtClean="0"/>
              <a:t>creare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induce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ulteriore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0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36296" y="20608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0272" y="5013176"/>
            <a:ext cx="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27984" y="57018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043608" y="353701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427984" y="353701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655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60</a:t>
            </a:fld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6" name="Connecteur droit 15"/>
          <p:cNvCxnSpPr>
            <a:endCxn id="17" idx="1"/>
          </p:cNvCxnSpPr>
          <p:nvPr/>
        </p:nvCxnSpPr>
        <p:spPr>
          <a:xfrm>
            <a:off x="2627784" y="1998132"/>
            <a:ext cx="4392488" cy="31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20272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AD(</a:t>
            </a:r>
            <a:r>
              <a:rPr lang="fr-FR" dirty="0" err="1" smtClean="0"/>
              <a:t>chiusa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979712" y="2780928"/>
            <a:ext cx="62646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744774" y="3863181"/>
            <a:ext cx="121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AD(</a:t>
            </a:r>
            <a:r>
              <a:rPr lang="fr-FR" dirty="0" err="1" smtClean="0"/>
              <a:t>aperta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614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 smtClean="0"/>
              <a:t>Vediamo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, </a:t>
            </a:r>
            <a:r>
              <a:rPr lang="fr-FR" dirty="0" err="1" smtClean="0"/>
              <a:t>sempre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, come si </a:t>
            </a:r>
            <a:r>
              <a:rPr lang="fr-FR" dirty="0" err="1" smtClean="0"/>
              <a:t>sposta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AD 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Y,p</a:t>
            </a:r>
            <a:r>
              <a:rPr lang="fr-FR" dirty="0" smtClean="0"/>
              <a:t>) in </a:t>
            </a:r>
            <a:r>
              <a:rPr lang="fr-FR" dirty="0" err="1" smtClean="0"/>
              <a:t>seguito</a:t>
            </a:r>
            <a:r>
              <a:rPr lang="fr-FR" dirty="0" smtClean="0"/>
              <a:t> a: </a:t>
            </a:r>
          </a:p>
          <a:p>
            <a:pPr algn="just"/>
            <a:r>
              <a:rPr lang="fr-FR" dirty="0" smtClean="0"/>
              <a:t>1) Una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 (</a:t>
            </a:r>
            <a:r>
              <a:rPr lang="fr-FR" dirty="0" err="1" smtClean="0"/>
              <a:t>aumento</a:t>
            </a:r>
            <a:r>
              <a:rPr lang="fr-FR" dirty="0" smtClean="0"/>
              <a:t> di G o </a:t>
            </a:r>
            <a:r>
              <a:rPr lang="fr-FR" dirty="0" err="1" smtClean="0"/>
              <a:t>diminuzione</a:t>
            </a:r>
            <a:r>
              <a:rPr lang="fr-FR" dirty="0" smtClean="0"/>
              <a:t> di T)</a:t>
            </a:r>
          </a:p>
          <a:p>
            <a:pPr algn="just"/>
            <a:r>
              <a:rPr lang="fr-FR" dirty="0" smtClean="0"/>
              <a:t>2) Una </a:t>
            </a:r>
            <a:r>
              <a:rPr lang="fr-FR" dirty="0" err="1" smtClean="0"/>
              <a:t>svalutazione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3) Un 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e/o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esportazioni</a:t>
            </a:r>
            <a:r>
              <a:rPr lang="fr-FR" dirty="0" smtClean="0"/>
              <a:t> (e/o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negativo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importazioni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4) Una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 </a:t>
            </a:r>
            <a:r>
              <a:rPr lang="fr-FR" dirty="0" err="1" smtClean="0"/>
              <a:t>estero</a:t>
            </a:r>
            <a:r>
              <a:rPr lang="fr-FR" dirty="0" smtClean="0"/>
              <a:t> e/o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delle </a:t>
            </a:r>
            <a:r>
              <a:rPr lang="fr-FR" dirty="0" err="1" smtClean="0"/>
              <a:t>preferenze</a:t>
            </a:r>
            <a:r>
              <a:rPr lang="fr-FR" dirty="0" smtClean="0"/>
              <a:t> (dei </a:t>
            </a:r>
            <a:r>
              <a:rPr lang="fr-FR" dirty="0" err="1" smtClean="0"/>
              <a:t>residenti</a:t>
            </a:r>
            <a:r>
              <a:rPr lang="fr-FR" dirty="0" smtClean="0"/>
              <a:t> e dei non </a:t>
            </a:r>
            <a:r>
              <a:rPr lang="fr-FR" dirty="0" err="1" smtClean="0"/>
              <a:t>residenti</a:t>
            </a:r>
            <a:r>
              <a:rPr lang="fr-FR" dirty="0" smtClean="0"/>
              <a:t>)  per  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domestici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9494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b="1" dirty="0" smtClean="0"/>
                  <a:t>1) </a:t>
                </a:r>
                <a:r>
                  <a:rPr lang="fr-FR" b="1" dirty="0" err="1"/>
                  <a:t>P</a:t>
                </a:r>
                <a:r>
                  <a:rPr lang="fr-FR" b="1" dirty="0" err="1" smtClean="0"/>
                  <a:t>olitica</a:t>
                </a:r>
                <a:r>
                  <a:rPr lang="fr-FR" b="1" dirty="0" smtClean="0"/>
                  <a:t> </a:t>
                </a:r>
                <a:r>
                  <a:rPr lang="fr-FR" b="1" dirty="0"/>
                  <a:t>fiscale </a:t>
                </a:r>
                <a:r>
                  <a:rPr lang="fr-FR" b="1" dirty="0" err="1" smtClean="0"/>
                  <a:t>espansiva</a:t>
                </a:r>
                <a:endParaRPr lang="fr-FR" b="1" dirty="0" smtClean="0"/>
              </a:p>
              <a:p>
                <a:pPr algn="just"/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visto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capitolo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precedente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, per 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, un </a:t>
                </a:r>
                <a:r>
                  <a:rPr lang="fr-FR" dirty="0" err="1" smtClean="0"/>
                  <a:t>incremento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G (o 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riduzione</a:t>
                </a:r>
                <a:r>
                  <a:rPr lang="fr-FR" dirty="0" smtClean="0"/>
                  <a:t> delle imposte T) </a:t>
                </a:r>
                <a:r>
                  <a:rPr lang="fr-FR" dirty="0" err="1" smtClean="0"/>
                  <a:t>provoca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Infatti</a:t>
                </a:r>
                <a:r>
                  <a:rPr lang="fr-FR" dirty="0" smtClean="0"/>
                  <a:t> se G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alto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in IS’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la BP </a:t>
                </a:r>
                <a:r>
                  <a:rPr lang="fr-FR" dirty="0" err="1" smtClean="0"/>
                  <a:t>rimane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invariata</a:t>
                </a:r>
                <a:r>
                  <a:rPr lang="fr-FR" dirty="0" smtClean="0"/>
                  <a:t>. Ma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Z vi è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cosa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provoca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LM in LM’.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E’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è più </a:t>
                </a:r>
                <a:r>
                  <a:rPr lang="fr-FR" dirty="0" err="1" smtClean="0"/>
                  <a:t>elevato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97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5913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31142" y="17425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5913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87126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433574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433574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33774" y="1853208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86302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45542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62165" y="162565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46142" y="50215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282263" y="5613687"/>
            <a:ext cx="14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1526" y="2861320"/>
            <a:ext cx="4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793614" y="37794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550515" y="1853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039821" y="1698159"/>
            <a:ext cx="4964826" cy="247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57910" y="3190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6525" y="3208145"/>
            <a:ext cx="0" cy="58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356525" y="40854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56525" y="50215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241886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282263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204019" y="29896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801726" y="3152389"/>
            <a:ext cx="1008112" cy="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793614" y="3152389"/>
            <a:ext cx="54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033974" y="1853208"/>
            <a:ext cx="2855882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457910" y="2861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23966" y="2561022"/>
            <a:ext cx="46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986302" y="451750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538030" y="2325906"/>
            <a:ext cx="64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1793614" y="2510572"/>
            <a:ext cx="6264696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188441" y="25105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2585702" y="1853208"/>
            <a:ext cx="4896544" cy="284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482246" y="1810325"/>
            <a:ext cx="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sp>
        <p:nvSpPr>
          <p:cNvPr id="39" name="Espace réservé du numéro de diapositive 8"/>
          <p:cNvSpPr txBox="1">
            <a:spLocks/>
          </p:cNvSpPr>
          <p:nvPr/>
        </p:nvSpPr>
        <p:spPr>
          <a:xfrm>
            <a:off x="6655134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891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Y,p</a:t>
            </a:r>
            <a:r>
              <a:rPr lang="fr-FR" dirty="0" smtClean="0"/>
              <a:t>),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, ad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p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associato</a:t>
            </a:r>
            <a:r>
              <a:rPr lang="fr-FR" dirty="0" smtClean="0"/>
              <a:t> un </a:t>
            </a:r>
            <a:r>
              <a:rPr lang="fr-FR" dirty="0" err="1" smtClean="0"/>
              <a:t>reddito</a:t>
            </a:r>
            <a:r>
              <a:rPr lang="fr-FR" dirty="0" smtClean="0"/>
              <a:t> più </a:t>
            </a:r>
            <a:r>
              <a:rPr lang="fr-FR" dirty="0" err="1" smtClean="0"/>
              <a:t>elevato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altra</a:t>
            </a:r>
            <a:r>
              <a:rPr lang="fr-FR" dirty="0" smtClean="0"/>
              <a:t> parole la </a:t>
            </a:r>
            <a:r>
              <a:rPr lang="fr-FR" dirty="0" err="1" smtClean="0"/>
              <a:t>curva</a:t>
            </a:r>
            <a:r>
              <a:rPr lang="fr-FR" dirty="0" smtClean="0"/>
              <a:t> AD </a:t>
            </a:r>
            <a:r>
              <a:rPr lang="fr-FR" dirty="0" err="1" smtClean="0"/>
              <a:t>subirà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verso l’alto e a </a:t>
            </a:r>
            <a:r>
              <a:rPr lang="fr-FR" dirty="0" err="1" smtClean="0"/>
              <a:t>destra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26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65</a:t>
            </a:fld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0595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369" t="-4717" r="-5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575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r-FR" b="1" dirty="0" smtClean="0"/>
                  <a:t>2) </a:t>
                </a:r>
                <a:r>
                  <a:rPr lang="fr-FR" b="1" dirty="0" err="1" smtClean="0"/>
                  <a:t>Svalutazione</a:t>
                </a:r>
                <a:r>
                  <a:rPr lang="fr-FR" b="1" dirty="0" smtClean="0"/>
                  <a:t> </a:t>
                </a:r>
                <a:r>
                  <a:rPr lang="fr-FR" b="1" dirty="0" err="1"/>
                  <a:t>del</a:t>
                </a:r>
                <a:r>
                  <a:rPr lang="fr-FR" b="1" dirty="0"/>
                  <a:t> </a:t>
                </a:r>
                <a:r>
                  <a:rPr lang="fr-FR" b="1" dirty="0" err="1"/>
                  <a:t>tasso</a:t>
                </a:r>
                <a:r>
                  <a:rPr lang="fr-FR" b="1" dirty="0"/>
                  <a:t> di </a:t>
                </a:r>
                <a:r>
                  <a:rPr lang="fr-FR" b="1" dirty="0" err="1" smtClean="0"/>
                  <a:t>cambio</a:t>
                </a:r>
                <a:endParaRPr lang="fr-FR" b="1" dirty="0" smtClean="0"/>
              </a:p>
              <a:p>
                <a:pPr algn="just"/>
                <a:r>
                  <a:rPr lang="fr-FR" dirty="0" smtClean="0"/>
                  <a:t>Per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, Se </a:t>
                </a:r>
                <a:r>
                  <a:rPr lang="fr-FR" dirty="0"/>
                  <a:t>R </a:t>
                </a:r>
                <a:r>
                  <a:rPr lang="fr-FR" dirty="0" err="1"/>
                  <a:t>aumenta</a:t>
                </a:r>
                <a:r>
                  <a:rPr lang="fr-FR" dirty="0"/>
                  <a:t> </a:t>
                </a:r>
                <a:r>
                  <a:rPr lang="fr-FR" dirty="0" err="1" smtClean="0"/>
                  <a:t>permanentemente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BP si </a:t>
                </a:r>
                <a:r>
                  <a:rPr lang="fr-FR" dirty="0" err="1"/>
                  <a:t>sposta</a:t>
                </a:r>
                <a:r>
                  <a:rPr lang="fr-FR" dirty="0"/>
                  <a:t> verso il </a:t>
                </a:r>
                <a:r>
                  <a:rPr lang="fr-FR" dirty="0" err="1"/>
                  <a:t>basso</a:t>
                </a:r>
                <a:r>
                  <a:rPr lang="fr-FR" dirty="0"/>
                  <a:t> in BP’: per  </a:t>
                </a:r>
                <a:r>
                  <a:rPr lang="fr-FR" dirty="0" err="1"/>
                  <a:t>ogni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reddito</a:t>
                </a:r>
                <a:r>
                  <a:rPr lang="fr-FR" dirty="0"/>
                  <a:t>, </a:t>
                </a:r>
                <a:r>
                  <a:rPr lang="fr-FR" dirty="0" err="1"/>
                  <a:t>ora</a:t>
                </a:r>
                <a:r>
                  <a:rPr lang="fr-FR" dirty="0"/>
                  <a:t> è </a:t>
                </a:r>
                <a:r>
                  <a:rPr lang="fr-FR" dirty="0" err="1"/>
                  <a:t>sufficiente</a:t>
                </a:r>
                <a:r>
                  <a:rPr lang="fr-FR" dirty="0"/>
                  <a:t> un </a:t>
                </a:r>
                <a:r>
                  <a:rPr lang="fr-FR" dirty="0" err="1"/>
                  <a:t>aumento</a:t>
                </a:r>
                <a:r>
                  <a:rPr lang="fr-FR" dirty="0"/>
                  <a:t> minore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tasso</a:t>
                </a:r>
                <a:r>
                  <a:rPr lang="fr-FR" dirty="0"/>
                  <a:t> d’</a:t>
                </a:r>
                <a:r>
                  <a:rPr lang="fr-FR" dirty="0" err="1"/>
                  <a:t>interesse</a:t>
                </a:r>
                <a:r>
                  <a:rPr lang="fr-FR" dirty="0"/>
                  <a:t> perché il </a:t>
                </a:r>
                <a:r>
                  <a:rPr lang="fr-FR" dirty="0" err="1"/>
                  <a:t>saldo</a:t>
                </a:r>
                <a:r>
                  <a:rPr lang="fr-FR" dirty="0"/>
                  <a:t> X-M è </a:t>
                </a:r>
                <a:r>
                  <a:rPr lang="fr-FR" dirty="0" err="1"/>
                  <a:t>migliorato</a:t>
                </a:r>
                <a:r>
                  <a:rPr lang="fr-FR" dirty="0"/>
                  <a:t> in </a:t>
                </a:r>
                <a:r>
                  <a:rPr lang="fr-FR" dirty="0" err="1"/>
                  <a:t>virtù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svalutazione</a:t>
                </a:r>
                <a:endParaRPr lang="fr-FR" dirty="0"/>
              </a:p>
              <a:p>
                <a:pPr algn="just"/>
                <a:r>
                  <a:rPr lang="fr-FR" dirty="0" err="1"/>
                  <a:t>Partendo</a:t>
                </a:r>
                <a:r>
                  <a:rPr lang="fr-FR" dirty="0"/>
                  <a:t> </a:t>
                </a:r>
                <a:r>
                  <a:rPr lang="fr-FR" dirty="0" err="1"/>
                  <a:t>dall’equilibrio</a:t>
                </a:r>
                <a:r>
                  <a:rPr lang="fr-FR" dirty="0"/>
                  <a:t> E, in </a:t>
                </a:r>
                <a:r>
                  <a:rPr lang="fr-FR" dirty="0" err="1"/>
                  <a:t>seguito</a:t>
                </a:r>
                <a:r>
                  <a:rPr lang="fr-FR" dirty="0"/>
                  <a:t> alla </a:t>
                </a:r>
                <a:r>
                  <a:rPr lang="fr-FR" dirty="0" err="1" smtClean="0"/>
                  <a:t>svalutazione</a:t>
                </a:r>
                <a:r>
                  <a:rPr lang="fr-FR" dirty="0" smtClean="0"/>
                  <a:t> </a:t>
                </a:r>
                <a:r>
                  <a:rPr lang="fr-FR" dirty="0"/>
                  <a:t>la </a:t>
                </a:r>
                <a:r>
                  <a:rPr lang="fr-FR" dirty="0" err="1"/>
                  <a:t>curva</a:t>
                </a:r>
                <a:r>
                  <a:rPr lang="fr-FR" dirty="0"/>
                  <a:t> IS si </a:t>
                </a:r>
                <a:r>
                  <a:rPr lang="fr-FR" dirty="0" err="1"/>
                  <a:t>sposta</a:t>
                </a:r>
                <a:r>
                  <a:rPr lang="fr-FR" dirty="0"/>
                  <a:t> a </a:t>
                </a:r>
                <a:r>
                  <a:rPr lang="fr-FR" dirty="0" err="1"/>
                  <a:t>destra</a:t>
                </a:r>
                <a:r>
                  <a:rPr lang="fr-FR" dirty="0"/>
                  <a:t> (più </a:t>
                </a:r>
                <a:r>
                  <a:rPr lang="fr-FR" dirty="0" err="1"/>
                  <a:t>esportazioni</a:t>
                </a:r>
                <a:r>
                  <a:rPr lang="fr-FR" dirty="0"/>
                  <a:t>, </a:t>
                </a:r>
                <a:r>
                  <a:rPr lang="fr-FR" dirty="0" err="1"/>
                  <a:t>meno</a:t>
                </a:r>
                <a:r>
                  <a:rPr lang="fr-FR" dirty="0"/>
                  <a:t> </a:t>
                </a:r>
                <a:r>
                  <a:rPr lang="fr-FR" dirty="0" err="1"/>
                  <a:t>importazioni</a:t>
                </a:r>
                <a:r>
                  <a:rPr lang="fr-FR" dirty="0"/>
                  <a:t>) </a:t>
                </a:r>
                <a:r>
                  <a:rPr lang="fr-FR" dirty="0" smtClean="0"/>
                  <a:t>e si </a:t>
                </a:r>
                <a:r>
                  <a:rPr lang="fr-FR" dirty="0"/>
                  <a:t>va a </a:t>
                </a:r>
                <a:r>
                  <a:rPr lang="fr-FR" dirty="0" err="1"/>
                  <a:t>creare</a:t>
                </a:r>
                <a:r>
                  <a:rPr lang="fr-FR" dirty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Z un </a:t>
                </a:r>
                <a:r>
                  <a:rPr lang="fr-FR" dirty="0" err="1"/>
                  <a:t>avanzo</a:t>
                </a:r>
                <a:r>
                  <a:rPr lang="fr-FR" dirty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 </a:t>
                </a:r>
                <a:r>
                  <a:rPr lang="fr-FR" dirty="0"/>
                  <a:t>BP’. </a:t>
                </a:r>
                <a:r>
                  <a:rPr lang="fr-FR" dirty="0" err="1"/>
                  <a:t>Allora</a:t>
                </a:r>
                <a:r>
                  <a:rPr lang="fr-FR" dirty="0"/>
                  <a:t>  l’</a:t>
                </a:r>
                <a:r>
                  <a:rPr lang="fr-FR" dirty="0" err="1"/>
                  <a:t>offerta</a:t>
                </a:r>
                <a:r>
                  <a:rPr lang="fr-FR" dirty="0"/>
                  <a:t> di </a:t>
                </a:r>
                <a:r>
                  <a:rPr lang="fr-FR" dirty="0" err="1"/>
                  <a:t>moneta</a:t>
                </a:r>
                <a:r>
                  <a:rPr lang="fr-FR" dirty="0"/>
                  <a:t> </a:t>
                </a:r>
                <a:r>
                  <a:rPr lang="fr-FR" dirty="0" err="1"/>
                  <a:t>aumenta</a:t>
                </a:r>
                <a:r>
                  <a:rPr lang="fr-FR" dirty="0"/>
                  <a:t> e la </a:t>
                </a:r>
                <a:r>
                  <a:rPr lang="fr-FR" dirty="0" err="1"/>
                  <a:t>curva</a:t>
                </a:r>
                <a:r>
                  <a:rPr lang="fr-FR" dirty="0"/>
                  <a:t> LM si </a:t>
                </a:r>
                <a:r>
                  <a:rPr lang="fr-FR" dirty="0" err="1"/>
                  <a:t>sposta</a:t>
                </a:r>
                <a:r>
                  <a:rPr lang="fr-FR" dirty="0"/>
                  <a:t> in </a:t>
                </a:r>
                <a:r>
                  <a:rPr lang="fr-FR" dirty="0" err="1"/>
                  <a:t>basso</a:t>
                </a:r>
                <a:r>
                  <a:rPr lang="fr-FR" dirty="0"/>
                  <a:t> in LM’. </a:t>
                </a:r>
                <a:r>
                  <a:rPr lang="fr-FR" dirty="0" smtClean="0"/>
                  <a:t>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equilibrio</a:t>
                </a:r>
                <a:r>
                  <a:rPr lang="fr-FR" dirty="0"/>
                  <a:t> E’ </a:t>
                </a:r>
                <a:r>
                  <a:rPr lang="fr-FR" dirty="0" err="1"/>
                  <a:t>coincide</a:t>
                </a:r>
                <a:r>
                  <a:rPr lang="fr-FR" dirty="0"/>
                  <a:t> con un </a:t>
                </a:r>
                <a:r>
                  <a:rPr lang="fr-FR" dirty="0" err="1"/>
                  <a:t>maggiore</a:t>
                </a:r>
                <a:r>
                  <a:rPr lang="fr-FR" dirty="0"/>
                  <a:t>  </a:t>
                </a:r>
                <a:r>
                  <a:rPr lang="fr-FR" dirty="0" err="1"/>
                  <a:t>reddito</a:t>
                </a:r>
                <a:r>
                  <a:rPr lang="fr-FR" dirty="0"/>
                  <a:t>, un minore </a:t>
                </a:r>
                <a:r>
                  <a:rPr lang="fr-FR" dirty="0" err="1"/>
                  <a:t>tasso</a:t>
                </a:r>
                <a:r>
                  <a:rPr lang="fr-FR" dirty="0"/>
                  <a:t> d’</a:t>
                </a:r>
                <a:r>
                  <a:rPr lang="fr-FR" dirty="0" err="1"/>
                  <a:t>interesse</a:t>
                </a:r>
                <a:r>
                  <a:rPr lang="fr-FR" dirty="0"/>
                  <a:t> e con l’</a:t>
                </a:r>
                <a:r>
                  <a:rPr lang="fr-FR" dirty="0" err="1"/>
                  <a:t>equilibrio</a:t>
                </a:r>
                <a:r>
                  <a:rPr lang="fr-FR" dirty="0"/>
                  <a:t> </a:t>
                </a:r>
                <a:r>
                  <a:rPr lang="fr-FR" dirty="0" err="1"/>
                  <a:t>esterno</a:t>
                </a:r>
                <a:endParaRPr lang="fr-FR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8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797569" y="156517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316688" y="21412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40624" y="48775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7" name="Connecteur droit 26"/>
          <p:cNvCxnSpPr>
            <a:endCxn id="15" idx="3"/>
          </p:cNvCxnSpPr>
          <p:nvPr/>
        </p:nvCxnSpPr>
        <p:spPr>
          <a:xfrm flipV="1">
            <a:off x="3716288" y="232590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940322" y="2222540"/>
            <a:ext cx="65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774432" y="3725416"/>
            <a:ext cx="82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4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213412" y="2789312"/>
            <a:ext cx="4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916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</a:t>
            </a:r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svalutazione</a:t>
            </a:r>
            <a:r>
              <a:rPr lang="fr-FR" dirty="0" smtClean="0"/>
              <a:t>, 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/>
              <a:t>destra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62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69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69</a:t>
            </a:fld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944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80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7884368" y="4149080"/>
                <a:ext cx="910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AD’(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149080"/>
                <a:ext cx="91031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333" t="-4717" r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diminuire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progressivamente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. Dalla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, a </a:t>
                </a:r>
                <a:r>
                  <a:rPr lang="fr-FR" dirty="0" err="1" smtClean="0"/>
                  <a:t>parità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condizioni</a:t>
                </a:r>
                <a:r>
                  <a:rPr lang="fr-FR" dirty="0" smtClean="0"/>
                  <a:t>,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 err="1" smtClean="0"/>
                  <a:t>aumenta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provocherà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spostamento</a:t>
                </a:r>
                <a:r>
                  <a:rPr lang="fr-FR" dirty="0" smtClean="0"/>
                  <a:t> verso il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e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</a:t>
                </a:r>
              </a:p>
              <a:p>
                <a:pPr algn="just"/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 smtClean="0"/>
                  <a:t>. Le </a:t>
                </a:r>
                <a:r>
                  <a:rPr lang="fr-FR" dirty="0" err="1" smtClean="0"/>
                  <a:t>corrispondenti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curve</a:t>
                </a:r>
                <a:r>
                  <a:rPr lang="fr-FR" dirty="0" smtClean="0"/>
                  <a:t> 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), 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 e 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3 </m:t>
                        </m:r>
                      </m:sub>
                    </m:sSub>
                  </m:oMath>
                </a14:m>
                <a:r>
                  <a:rPr lang="fr-FR" dirty="0" smtClean="0"/>
                  <a:t>) sono </a:t>
                </a:r>
                <a:r>
                  <a:rPr lang="fr-FR" dirty="0" err="1" smtClean="0"/>
                  <a:t>tracciate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. I </a:t>
                </a:r>
                <a:r>
                  <a:rPr lang="fr-FR" dirty="0" err="1" smtClean="0"/>
                  <a:t>corrispondenti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soddisfano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704" b="-3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169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smtClean="0"/>
              <a:t>3) </a:t>
            </a:r>
            <a:r>
              <a:rPr lang="fr-FR" b="1" dirty="0" err="1" smtClean="0"/>
              <a:t>Aumento</a:t>
            </a:r>
            <a:r>
              <a:rPr lang="fr-FR" b="1" dirty="0" smtClean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livello</a:t>
            </a:r>
            <a:r>
              <a:rPr lang="fr-FR" b="1" dirty="0"/>
              <a:t> dei </a:t>
            </a:r>
            <a:r>
              <a:rPr lang="fr-FR" b="1" dirty="0" err="1"/>
              <a:t>prezzi</a:t>
            </a:r>
            <a:r>
              <a:rPr lang="fr-FR" b="1" dirty="0"/>
              <a:t> </a:t>
            </a:r>
            <a:r>
              <a:rPr lang="fr-FR" b="1" dirty="0" err="1" smtClean="0"/>
              <a:t>esteri</a:t>
            </a:r>
            <a:r>
              <a:rPr lang="fr-FR" b="1" dirty="0" smtClean="0"/>
              <a:t> e/o </a:t>
            </a:r>
            <a:r>
              <a:rPr lang="fr-FR" b="1" dirty="0" err="1" smtClean="0"/>
              <a:t>shock</a:t>
            </a:r>
            <a:r>
              <a:rPr lang="fr-FR" b="1" dirty="0" smtClean="0"/>
              <a:t> </a:t>
            </a:r>
            <a:r>
              <a:rPr lang="fr-FR" b="1" dirty="0" err="1" smtClean="0"/>
              <a:t>positivo</a:t>
            </a:r>
            <a:r>
              <a:rPr lang="fr-FR" b="1" dirty="0" smtClean="0"/>
              <a:t> </a:t>
            </a:r>
            <a:r>
              <a:rPr lang="fr-FR" b="1" dirty="0" err="1" smtClean="0"/>
              <a:t>sulle</a:t>
            </a:r>
            <a:r>
              <a:rPr lang="fr-FR" b="1" dirty="0" smtClean="0"/>
              <a:t> </a:t>
            </a:r>
            <a:r>
              <a:rPr lang="fr-FR" b="1" dirty="0" err="1" smtClean="0"/>
              <a:t>preferenze</a:t>
            </a:r>
            <a:r>
              <a:rPr lang="fr-FR" b="1" dirty="0" smtClean="0"/>
              <a:t> per i </a:t>
            </a:r>
            <a:r>
              <a:rPr lang="fr-FR" b="1" dirty="0" err="1" smtClean="0"/>
              <a:t>prodotti</a:t>
            </a:r>
            <a:r>
              <a:rPr lang="fr-FR" b="1" dirty="0" smtClean="0"/>
              <a:t> </a:t>
            </a:r>
            <a:r>
              <a:rPr lang="fr-FR" b="1" dirty="0" err="1" smtClean="0"/>
              <a:t>domestici</a:t>
            </a:r>
            <a:r>
              <a:rPr lang="fr-FR" b="1" dirty="0" smtClean="0"/>
              <a:t> </a:t>
            </a:r>
          </a:p>
          <a:p>
            <a:pPr algn="just"/>
            <a:r>
              <a:rPr lang="fr-FR" dirty="0" smtClean="0"/>
              <a:t>Se 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da p* a p**, a </a:t>
            </a:r>
            <a:r>
              <a:rPr lang="fr-FR" dirty="0" err="1" smtClean="0"/>
              <a:t>parità</a:t>
            </a:r>
            <a:r>
              <a:rPr lang="fr-FR" dirty="0" smtClean="0"/>
              <a:t> di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nominale R, </a:t>
            </a:r>
            <a:r>
              <a:rPr lang="fr-FR" dirty="0" err="1" smtClean="0"/>
              <a:t>ora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si </a:t>
            </a:r>
            <a:r>
              <a:rPr lang="fr-FR" dirty="0" err="1" smtClean="0"/>
              <a:t>svaluta</a:t>
            </a:r>
            <a:r>
              <a:rPr lang="fr-FR" dirty="0" smtClean="0"/>
              <a:t> (i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domestici</a:t>
            </a:r>
            <a:r>
              <a:rPr lang="fr-FR" dirty="0" smtClean="0"/>
              <a:t> sono </a:t>
            </a:r>
            <a:r>
              <a:rPr lang="fr-FR" dirty="0" err="1" smtClean="0"/>
              <a:t>ora</a:t>
            </a:r>
            <a:r>
              <a:rPr lang="fr-FR" dirty="0" smtClean="0"/>
              <a:t> a più </a:t>
            </a:r>
            <a:r>
              <a:rPr lang="fr-FR" dirty="0" err="1" smtClean="0"/>
              <a:t>buon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)</a:t>
            </a:r>
          </a:p>
          <a:p>
            <a:pPr algn="just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41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Per un </a:t>
            </a:r>
            <a:r>
              <a:rPr lang="fr-FR" dirty="0" err="1"/>
              <a:t>dato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, Se </a:t>
            </a:r>
            <a:r>
              <a:rPr lang="fr-FR" dirty="0" smtClean="0"/>
              <a:t>il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</a:t>
            </a:r>
            <a:r>
              <a:rPr lang="fr-FR" dirty="0" err="1"/>
              <a:t>aumenta</a:t>
            </a:r>
            <a:r>
              <a:rPr lang="fr-FR" dirty="0"/>
              <a:t> </a:t>
            </a:r>
            <a:r>
              <a:rPr lang="fr-FR" dirty="0" err="1"/>
              <a:t>permanentemente</a:t>
            </a:r>
            <a:r>
              <a:rPr lang="fr-FR" dirty="0"/>
              <a:t> da </a:t>
            </a:r>
            <a:r>
              <a:rPr lang="fr-FR" dirty="0" smtClean="0"/>
              <a:t>p* a p**, </a:t>
            </a:r>
            <a:r>
              <a:rPr lang="fr-FR" dirty="0"/>
              <a:t>la </a:t>
            </a:r>
            <a:r>
              <a:rPr lang="fr-FR" dirty="0" err="1"/>
              <a:t>curva</a:t>
            </a:r>
            <a:r>
              <a:rPr lang="fr-FR" dirty="0"/>
              <a:t> BP si </a:t>
            </a:r>
            <a:r>
              <a:rPr lang="fr-FR" dirty="0" err="1"/>
              <a:t>sposta</a:t>
            </a:r>
            <a:r>
              <a:rPr lang="fr-FR" dirty="0"/>
              <a:t> verso il </a:t>
            </a:r>
            <a:r>
              <a:rPr lang="fr-FR" dirty="0" err="1"/>
              <a:t>basso</a:t>
            </a:r>
            <a:r>
              <a:rPr lang="fr-FR" dirty="0"/>
              <a:t> in BP’: per 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di </a:t>
            </a:r>
            <a:r>
              <a:rPr lang="fr-FR" dirty="0" err="1"/>
              <a:t>reddito</a:t>
            </a:r>
            <a:r>
              <a:rPr lang="fr-FR" dirty="0"/>
              <a:t>, </a:t>
            </a:r>
            <a:r>
              <a:rPr lang="fr-FR" dirty="0" err="1"/>
              <a:t>ora</a:t>
            </a:r>
            <a:r>
              <a:rPr lang="fr-FR" dirty="0"/>
              <a:t> è </a:t>
            </a:r>
            <a:r>
              <a:rPr lang="fr-FR" dirty="0" err="1"/>
              <a:t>sufficiente</a:t>
            </a:r>
            <a:r>
              <a:rPr lang="fr-FR" dirty="0"/>
              <a:t> un </a:t>
            </a:r>
            <a:r>
              <a:rPr lang="fr-FR" dirty="0" err="1"/>
              <a:t>aumento</a:t>
            </a:r>
            <a:r>
              <a:rPr lang="fr-FR" dirty="0"/>
              <a:t> minore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perché il </a:t>
            </a:r>
            <a:r>
              <a:rPr lang="fr-FR" dirty="0" err="1"/>
              <a:t>saldo</a:t>
            </a:r>
            <a:r>
              <a:rPr lang="fr-FR" dirty="0"/>
              <a:t> X-M è </a:t>
            </a:r>
            <a:r>
              <a:rPr lang="fr-FR" dirty="0" err="1"/>
              <a:t>migliorato</a:t>
            </a:r>
            <a:r>
              <a:rPr lang="fr-FR" dirty="0"/>
              <a:t> in </a:t>
            </a:r>
            <a:r>
              <a:rPr lang="fr-FR" dirty="0" err="1"/>
              <a:t>virtù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 smtClean="0"/>
              <a:t>svalutazione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endParaRPr lang="fr-FR" dirty="0"/>
          </a:p>
          <a:p>
            <a:pPr algn="just"/>
            <a:r>
              <a:rPr lang="fr-FR" dirty="0" err="1"/>
              <a:t>Partendo</a:t>
            </a:r>
            <a:r>
              <a:rPr lang="fr-FR" dirty="0"/>
              <a:t> </a:t>
            </a:r>
            <a:r>
              <a:rPr lang="fr-FR" dirty="0" err="1"/>
              <a:t>dall’equilibrio</a:t>
            </a:r>
            <a:r>
              <a:rPr lang="fr-FR" dirty="0"/>
              <a:t> E, in </a:t>
            </a:r>
            <a:r>
              <a:rPr lang="fr-FR" dirty="0" err="1"/>
              <a:t>seguito</a:t>
            </a:r>
            <a:r>
              <a:rPr lang="fr-FR" dirty="0"/>
              <a:t> alla </a:t>
            </a:r>
            <a:r>
              <a:rPr lang="fr-FR" dirty="0" err="1"/>
              <a:t>svalutazione</a:t>
            </a:r>
            <a:r>
              <a:rPr lang="fr-FR" dirty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la </a:t>
            </a:r>
            <a:r>
              <a:rPr lang="fr-FR" dirty="0" err="1"/>
              <a:t>curva</a:t>
            </a:r>
            <a:r>
              <a:rPr lang="fr-FR" dirty="0"/>
              <a:t> IS si </a:t>
            </a:r>
            <a:r>
              <a:rPr lang="fr-FR" dirty="0" err="1"/>
              <a:t>sposta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 (più </a:t>
            </a:r>
            <a:r>
              <a:rPr lang="fr-FR" dirty="0" err="1"/>
              <a:t>esportazioni</a:t>
            </a:r>
            <a:r>
              <a:rPr lang="fr-FR" dirty="0"/>
              <a:t>,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/>
              <a:t>importazioni</a:t>
            </a:r>
            <a:r>
              <a:rPr lang="fr-FR" dirty="0"/>
              <a:t>) e si va a </a:t>
            </a:r>
            <a:r>
              <a:rPr lang="fr-FR" dirty="0" err="1"/>
              <a:t>creare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Z un </a:t>
            </a:r>
            <a:r>
              <a:rPr lang="fr-FR" dirty="0" err="1"/>
              <a:t>avanzo</a:t>
            </a:r>
            <a:r>
              <a:rPr lang="fr-FR" dirty="0"/>
              <a:t> di BP’. </a:t>
            </a:r>
            <a:r>
              <a:rPr lang="fr-FR" dirty="0" err="1"/>
              <a:t>Allora</a:t>
            </a:r>
            <a:r>
              <a:rPr lang="fr-FR" dirty="0"/>
              <a:t>  l’</a:t>
            </a:r>
            <a:r>
              <a:rPr lang="fr-FR" dirty="0" err="1"/>
              <a:t>offerta</a:t>
            </a:r>
            <a:r>
              <a:rPr lang="fr-FR" dirty="0"/>
              <a:t> di </a:t>
            </a:r>
            <a:r>
              <a:rPr lang="fr-FR" dirty="0" err="1"/>
              <a:t>moneta</a:t>
            </a:r>
            <a:r>
              <a:rPr lang="fr-FR" dirty="0"/>
              <a:t> </a:t>
            </a:r>
            <a:r>
              <a:rPr lang="fr-FR" dirty="0" err="1"/>
              <a:t>aumenta</a:t>
            </a:r>
            <a:r>
              <a:rPr lang="fr-FR" dirty="0"/>
              <a:t> e la </a:t>
            </a:r>
            <a:r>
              <a:rPr lang="fr-FR" dirty="0" err="1"/>
              <a:t>curva</a:t>
            </a:r>
            <a:r>
              <a:rPr lang="fr-FR" dirty="0"/>
              <a:t> LM si </a:t>
            </a:r>
            <a:r>
              <a:rPr lang="fr-FR" dirty="0" err="1"/>
              <a:t>sposta</a:t>
            </a:r>
            <a:r>
              <a:rPr lang="fr-FR" dirty="0"/>
              <a:t> in </a:t>
            </a:r>
            <a:r>
              <a:rPr lang="fr-FR" dirty="0" err="1"/>
              <a:t>basso</a:t>
            </a:r>
            <a:r>
              <a:rPr lang="fr-FR" dirty="0"/>
              <a:t> in LM’. 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equilibrio</a:t>
            </a:r>
            <a:r>
              <a:rPr lang="fr-FR" dirty="0"/>
              <a:t> E’ </a:t>
            </a:r>
            <a:r>
              <a:rPr lang="fr-FR" dirty="0" err="1"/>
              <a:t>coincide</a:t>
            </a:r>
            <a:r>
              <a:rPr lang="fr-FR" dirty="0"/>
              <a:t> con un </a:t>
            </a:r>
            <a:r>
              <a:rPr lang="fr-FR" dirty="0" err="1"/>
              <a:t>maggiore</a:t>
            </a:r>
            <a:r>
              <a:rPr lang="fr-FR" dirty="0"/>
              <a:t>  </a:t>
            </a:r>
            <a:r>
              <a:rPr lang="fr-FR" dirty="0" err="1"/>
              <a:t>reddito</a:t>
            </a:r>
            <a:r>
              <a:rPr lang="fr-FR" dirty="0"/>
              <a:t>, un minore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e con l’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 smtClean="0"/>
              <a:t>esterno</a:t>
            </a:r>
            <a:endParaRPr lang="fr-FR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effetto</a:t>
            </a:r>
            <a:r>
              <a:rPr lang="fr-FR" dirty="0" smtClean="0"/>
              <a:t> è </a:t>
            </a:r>
            <a:r>
              <a:rPr lang="fr-FR" dirty="0" err="1" smtClean="0"/>
              <a:t>identico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generato</a:t>
            </a:r>
            <a:r>
              <a:rPr lang="fr-FR" dirty="0" smtClean="0"/>
              <a:t> da un 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nominale (</a:t>
            </a:r>
            <a:r>
              <a:rPr lang="fr-FR" dirty="0" err="1" smtClean="0"/>
              <a:t>svalutazione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4382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97569" y="156517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316688" y="21412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740624" y="48775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IS’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28" name="Connecteur droit 27"/>
          <p:cNvCxnSpPr>
            <a:endCxn id="16" idx="3"/>
          </p:cNvCxnSpPr>
          <p:nvPr/>
        </p:nvCxnSpPr>
        <p:spPr>
          <a:xfrm flipV="1">
            <a:off x="3716288" y="232590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940322" y="2222540"/>
            <a:ext cx="65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74432" y="3725416"/>
            <a:ext cx="82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5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213412" y="2789312"/>
            <a:ext cx="4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4887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 smtClean="0"/>
              <a:t>svalutazione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(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), </a:t>
            </a:r>
            <a:r>
              <a:rPr lang="fr-FR" dirty="0"/>
              <a:t>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/>
              <a:t>destra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269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74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020272" y="5013176"/>
            <a:ext cx="9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AD(p*)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884368" y="4149080"/>
            <a:ext cx="101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AD’(p**)</a:t>
            </a:r>
            <a:endParaRPr lang="fr-FR" dirty="0"/>
          </a:p>
          <a:p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6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4) </a:t>
            </a:r>
            <a:r>
              <a:rPr lang="fr-FR" b="1" dirty="0" err="1"/>
              <a:t>R</a:t>
            </a:r>
            <a:r>
              <a:rPr lang="fr-FR" b="1" dirty="0" err="1" smtClean="0"/>
              <a:t>iduzione</a:t>
            </a:r>
            <a:r>
              <a:rPr lang="fr-FR" b="1" dirty="0" smtClean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tasso</a:t>
            </a:r>
            <a:r>
              <a:rPr lang="fr-FR" b="1" dirty="0"/>
              <a:t> d’</a:t>
            </a:r>
            <a:r>
              <a:rPr lang="fr-FR" b="1" dirty="0" err="1"/>
              <a:t>interesse</a:t>
            </a:r>
            <a:r>
              <a:rPr lang="fr-FR" b="1" dirty="0"/>
              <a:t>  </a:t>
            </a:r>
            <a:r>
              <a:rPr lang="fr-FR" b="1" dirty="0" err="1" smtClean="0"/>
              <a:t>estero</a:t>
            </a:r>
            <a:endParaRPr lang="fr-FR" b="1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da i* a i**&lt;i* (o un </a:t>
            </a:r>
            <a:r>
              <a:rPr lang="fr-FR" dirty="0" err="1" smtClean="0"/>
              <a:t>incremento</a:t>
            </a:r>
            <a:r>
              <a:rPr lang="fr-FR" dirty="0" smtClean="0"/>
              <a:t> delle </a:t>
            </a:r>
            <a:r>
              <a:rPr lang="fr-FR" dirty="0" err="1" smtClean="0"/>
              <a:t>preferenze</a:t>
            </a:r>
            <a:r>
              <a:rPr lang="fr-FR" dirty="0" smtClean="0"/>
              <a:t> per 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), la </a:t>
            </a:r>
            <a:r>
              <a:rPr lang="fr-FR" dirty="0" err="1" smtClean="0"/>
              <a:t>curva</a:t>
            </a:r>
            <a:r>
              <a:rPr lang="fr-FR" dirty="0" smtClean="0"/>
              <a:t> BP si </a:t>
            </a:r>
            <a:r>
              <a:rPr lang="fr-FR" dirty="0" err="1" smtClean="0"/>
              <a:t>sposta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e a </a:t>
            </a:r>
            <a:r>
              <a:rPr lang="fr-FR" dirty="0" err="1" smtClean="0"/>
              <a:t>destra</a:t>
            </a:r>
            <a:r>
              <a:rPr lang="fr-FR" dirty="0" smtClean="0"/>
              <a:t> in BP’ (</a:t>
            </a:r>
            <a:r>
              <a:rPr lang="fr-FR" dirty="0" err="1" smtClean="0"/>
              <a:t>ora</a:t>
            </a:r>
            <a:r>
              <a:rPr lang="fr-FR" dirty="0" smtClean="0"/>
              <a:t> basta un </a:t>
            </a:r>
            <a:r>
              <a:rPr lang="fr-FR" dirty="0" err="1" smtClean="0"/>
              <a:t>aumento</a:t>
            </a:r>
            <a:r>
              <a:rPr lang="fr-FR" dirty="0" smtClean="0"/>
              <a:t> più </a:t>
            </a:r>
            <a:r>
              <a:rPr lang="fr-FR" dirty="0" err="1" smtClean="0"/>
              <a:t>contenuto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domestico</a:t>
            </a:r>
            <a:r>
              <a:rPr lang="fr-FR" dirty="0" smtClean="0"/>
              <a:t> per </a:t>
            </a:r>
            <a:r>
              <a:rPr lang="fr-FR" dirty="0" err="1" smtClean="0"/>
              <a:t>equilibrare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). </a:t>
            </a:r>
            <a:r>
              <a:rPr lang="fr-FR" dirty="0" err="1" smtClean="0"/>
              <a:t>Invece</a:t>
            </a:r>
            <a:r>
              <a:rPr lang="fr-FR" dirty="0" smtClean="0"/>
              <a:t> la IS non si muove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r>
              <a:rPr lang="fr-FR" dirty="0" smtClean="0"/>
              <a:t> E  vi è </a:t>
            </a:r>
            <a:r>
              <a:rPr lang="fr-FR" dirty="0" err="1" smtClean="0"/>
              <a:t>ora</a:t>
            </a:r>
            <a:r>
              <a:rPr lang="fr-FR" dirty="0" smtClean="0"/>
              <a:t> un </a:t>
            </a:r>
            <a:r>
              <a:rPr lang="fr-FR" dirty="0" err="1" smtClean="0"/>
              <a:t>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BP’.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curva</a:t>
            </a:r>
            <a:r>
              <a:rPr lang="fr-FR" dirty="0" smtClean="0"/>
              <a:t> LM si </a:t>
            </a:r>
            <a:r>
              <a:rPr lang="fr-FR" dirty="0" err="1" smtClean="0"/>
              <a:t>sposta</a:t>
            </a:r>
            <a:r>
              <a:rPr lang="fr-FR" dirty="0" smtClean="0"/>
              <a:t> in LM’ 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di </a:t>
            </a:r>
            <a:r>
              <a:rPr lang="fr-FR" dirty="0" err="1" smtClean="0"/>
              <a:t>equilibrio</a:t>
            </a:r>
            <a:r>
              <a:rPr lang="fr-FR" dirty="0" smtClean="0"/>
              <a:t> E’ il </a:t>
            </a:r>
            <a:r>
              <a:rPr lang="fr-FR" dirty="0" err="1" smtClean="0"/>
              <a:t>reddito</a:t>
            </a:r>
            <a:r>
              <a:rPr lang="fr-FR" dirty="0" smtClean="0"/>
              <a:t> è più </a:t>
            </a:r>
            <a:r>
              <a:rPr lang="fr-FR" dirty="0" err="1" smtClean="0"/>
              <a:t>elevato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60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37592" y="1625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484040" y="5525616"/>
            <a:ext cx="66247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84040" y="1997224"/>
            <a:ext cx="0" cy="356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492152" y="1997224"/>
            <a:ext cx="453650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48136" y="2285256"/>
            <a:ext cx="49685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36768" y="55976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96008" y="2141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316688" y="2141240"/>
            <a:ext cx="6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52392" y="31900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796408" y="3581400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32412" y="45175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832412" y="53095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076328" y="34013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068216" y="343738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060104" y="34013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484040" y="34373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52392" y="5613687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196008" y="319000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655175" y="2294926"/>
            <a:ext cx="422403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940322" y="2222540"/>
            <a:ext cx="65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LM’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3392252" y="2681300"/>
            <a:ext cx="507656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333644" y="2789312"/>
            <a:ext cx="6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BP’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 rot="10800000" flipV="1">
            <a:off x="5213412" y="3905436"/>
            <a:ext cx="138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3392252" y="1853208"/>
            <a:ext cx="3204356" cy="335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020544" y="47695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37" name="Espace réservé du numéro de diapositive 2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0152-4BBF-461D-BD62-2DF9B514CD51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028656" y="1853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688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/>
              <a:t>Allora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piano (</a:t>
            </a:r>
            <a:r>
              <a:rPr lang="fr-FR" dirty="0" err="1"/>
              <a:t>Y,p</a:t>
            </a:r>
            <a:r>
              <a:rPr lang="fr-FR" dirty="0"/>
              <a:t>), in </a:t>
            </a:r>
            <a:r>
              <a:rPr lang="fr-FR" dirty="0" err="1"/>
              <a:t>seguito</a:t>
            </a:r>
            <a:r>
              <a:rPr lang="fr-FR" dirty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diminuzione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(da i* a i**&lt;i*), </a:t>
            </a:r>
            <a:r>
              <a:rPr lang="fr-FR" dirty="0"/>
              <a:t>ad </a:t>
            </a:r>
            <a:r>
              <a:rPr lang="fr-FR" dirty="0" err="1"/>
              <a:t>ogni</a:t>
            </a:r>
            <a:r>
              <a:rPr lang="fr-FR" dirty="0"/>
              <a:t> </a:t>
            </a:r>
            <a:r>
              <a:rPr lang="fr-FR" dirty="0" err="1"/>
              <a:t>prezzo</a:t>
            </a:r>
            <a:r>
              <a:rPr lang="fr-FR" dirty="0"/>
              <a:t> p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associato</a:t>
            </a:r>
            <a:r>
              <a:rPr lang="fr-FR" dirty="0"/>
              <a:t> un </a:t>
            </a:r>
            <a:r>
              <a:rPr lang="fr-FR" dirty="0" err="1"/>
              <a:t>reddito</a:t>
            </a:r>
            <a:r>
              <a:rPr lang="fr-FR" dirty="0"/>
              <a:t> più </a:t>
            </a:r>
            <a:r>
              <a:rPr lang="fr-FR" dirty="0" err="1"/>
              <a:t>elevato</a:t>
            </a:r>
            <a:endParaRPr lang="fr-FR" dirty="0"/>
          </a:p>
          <a:p>
            <a:pPr algn="just"/>
            <a:r>
              <a:rPr lang="fr-FR" dirty="0"/>
              <a:t>In </a:t>
            </a:r>
            <a:r>
              <a:rPr lang="fr-FR" dirty="0" err="1"/>
              <a:t>altra</a:t>
            </a:r>
            <a:r>
              <a:rPr lang="fr-FR" dirty="0"/>
              <a:t> parole la </a:t>
            </a:r>
            <a:r>
              <a:rPr lang="fr-FR" dirty="0" err="1"/>
              <a:t>curva</a:t>
            </a:r>
            <a:r>
              <a:rPr lang="fr-FR" dirty="0"/>
              <a:t> AD </a:t>
            </a:r>
            <a:r>
              <a:rPr lang="fr-FR" dirty="0" err="1"/>
              <a:t>subirà</a:t>
            </a:r>
            <a:r>
              <a:rPr lang="fr-FR" dirty="0"/>
              <a:t>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spostamento</a:t>
            </a:r>
            <a:r>
              <a:rPr lang="fr-FR" dirty="0"/>
              <a:t> verso l’alto e a </a:t>
            </a:r>
            <a:r>
              <a:rPr lang="fr-FR" dirty="0" err="1" smtClean="0"/>
              <a:t>destra</a:t>
            </a:r>
            <a:endParaRPr lang="fr-FR" dirty="0" smtClean="0"/>
          </a:p>
          <a:p>
            <a:pPr algn="just"/>
            <a:r>
              <a:rPr lang="fr-FR" dirty="0" err="1" smtClean="0"/>
              <a:t>Infine</a:t>
            </a:r>
            <a:r>
              <a:rPr lang="fr-FR" dirty="0" smtClean="0"/>
              <a:t> </a:t>
            </a:r>
            <a:r>
              <a:rPr lang="fr-FR" dirty="0" err="1" smtClean="0"/>
              <a:t>ricordiamo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fiissi</a:t>
            </a:r>
            <a:r>
              <a:rPr lang="fr-FR" dirty="0" smtClean="0"/>
              <a:t>, l’</a:t>
            </a:r>
            <a:r>
              <a:rPr lang="fr-FR" dirty="0" err="1" smtClean="0"/>
              <a:t>autorità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perde il </a:t>
            </a:r>
            <a:r>
              <a:rPr lang="fr-FR" dirty="0" err="1" smtClean="0"/>
              <a:t>controllo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79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78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020272" y="5013176"/>
            <a:ext cx="9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AD(i*)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1143" y="5557996"/>
                <a:ext cx="82350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3542897" y="44371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555776" y="3068960"/>
            <a:ext cx="987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594439" y="3068960"/>
            <a:ext cx="673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852936"/>
                <a:ext cx="68730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’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32"/>
          <p:cNvCxnSpPr/>
          <p:nvPr/>
        </p:nvCxnSpPr>
        <p:spPr>
          <a:xfrm flipV="1">
            <a:off x="5731338" y="486916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731338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923928" y="1844824"/>
            <a:ext cx="3960440" cy="267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884368" y="4149080"/>
            <a:ext cx="94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AD’(i**)</a:t>
            </a:r>
            <a:endParaRPr lang="fr-FR" dirty="0"/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653898" y="3068960"/>
            <a:ext cx="2077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542897" y="3222268"/>
            <a:ext cx="0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731338" y="3181618"/>
            <a:ext cx="0" cy="96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364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/>
              <a:t>Offerta</a:t>
            </a:r>
            <a:r>
              <a:rPr lang="fr-FR" b="1" dirty="0" smtClean="0"/>
              <a:t> </a:t>
            </a:r>
            <a:r>
              <a:rPr lang="fr-FR" b="1" dirty="0" err="1" smtClean="0"/>
              <a:t>aggregata</a:t>
            </a:r>
            <a:r>
              <a:rPr lang="fr-FR" b="1" dirty="0" smtClean="0"/>
              <a:t> di </a:t>
            </a:r>
            <a:r>
              <a:rPr lang="fr-FR" b="1" dirty="0" err="1" smtClean="0"/>
              <a:t>lungo</a:t>
            </a:r>
            <a:r>
              <a:rPr lang="fr-FR" b="1" dirty="0" smtClean="0"/>
              <a:t> </a:t>
            </a:r>
            <a:r>
              <a:rPr lang="fr-FR" b="1" dirty="0" err="1" smtClean="0"/>
              <a:t>periodo</a:t>
            </a:r>
            <a:r>
              <a:rPr lang="fr-FR" b="1" dirty="0" smtClean="0"/>
              <a:t> in </a:t>
            </a:r>
            <a:r>
              <a:rPr lang="fr-FR" b="1" dirty="0" err="1" smtClean="0"/>
              <a:t>economia</a:t>
            </a:r>
            <a:r>
              <a:rPr lang="fr-FR" b="1" dirty="0" smtClean="0"/>
              <a:t> </a:t>
            </a:r>
            <a:r>
              <a:rPr lang="fr-FR" b="1" dirty="0" err="1" smtClean="0"/>
              <a:t>aperta</a:t>
            </a:r>
            <a:r>
              <a:rPr lang="fr-FR" b="1" dirty="0" smtClean="0"/>
              <a:t> con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fissi</a:t>
            </a:r>
            <a:endParaRPr lang="fr-FR" b="1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non </a:t>
            </a:r>
            <a:r>
              <a:rPr lang="fr-FR" dirty="0" err="1" smtClean="0"/>
              <a:t>subisce</a:t>
            </a:r>
            <a:r>
              <a:rPr lang="fr-FR" dirty="0" smtClean="0"/>
              <a:t> </a:t>
            </a:r>
            <a:r>
              <a:rPr lang="fr-FR" dirty="0" err="1" smtClean="0"/>
              <a:t>nessuna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 </a:t>
            </a:r>
            <a:r>
              <a:rPr lang="fr-FR" dirty="0" err="1" smtClean="0"/>
              <a:t>quella</a:t>
            </a:r>
            <a:r>
              <a:rPr lang="fr-FR" dirty="0" smtClean="0"/>
              <a:t>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endParaRPr lang="fr-FR" dirty="0" smtClean="0"/>
          </a:p>
          <a:p>
            <a:pPr algn="just"/>
            <a:r>
              <a:rPr lang="fr-FR" dirty="0" err="1" smtClean="0"/>
              <a:t>Essa</a:t>
            </a:r>
            <a:r>
              <a:rPr lang="fr-FR" dirty="0" smtClean="0"/>
              <a:t> </a:t>
            </a:r>
            <a:r>
              <a:rPr lang="fr-FR" dirty="0" err="1" smtClean="0"/>
              <a:t>sarà</a:t>
            </a:r>
            <a:r>
              <a:rPr lang="fr-FR" dirty="0" smtClean="0"/>
              <a:t> </a:t>
            </a:r>
            <a:r>
              <a:rPr lang="fr-FR" dirty="0" err="1" smtClean="0"/>
              <a:t>dunque</a:t>
            </a:r>
            <a:r>
              <a:rPr lang="fr-FR" dirty="0" smtClean="0"/>
              <a:t> </a:t>
            </a:r>
            <a:r>
              <a:rPr lang="fr-FR" dirty="0" err="1" smtClean="0"/>
              <a:t>indipendente</a:t>
            </a:r>
            <a:r>
              <a:rPr lang="fr-FR" dirty="0" smtClean="0"/>
              <a:t> dal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(il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si </a:t>
            </a:r>
            <a:r>
              <a:rPr lang="fr-FR" dirty="0" err="1" smtClean="0"/>
              <a:t>aggiusta</a:t>
            </a:r>
            <a:r>
              <a:rPr lang="fr-FR" dirty="0" smtClean="0"/>
              <a:t> per </a:t>
            </a:r>
            <a:r>
              <a:rPr lang="fr-FR" dirty="0" err="1" smtClean="0"/>
              <a:t>garantire</a:t>
            </a:r>
            <a:r>
              <a:rPr lang="fr-FR" dirty="0" smtClean="0"/>
              <a:t> il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) e </a:t>
            </a:r>
            <a:r>
              <a:rPr lang="fr-FR" dirty="0" err="1" smtClean="0"/>
              <a:t>quindi</a:t>
            </a:r>
            <a:r>
              <a:rPr lang="fr-FR" dirty="0" smtClean="0"/>
              <a:t> verticale in </a:t>
            </a:r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0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6BB28D-AC1A-4B57-9CD6-00C07AFB373B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998132"/>
                <a:ext cx="13681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018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7020272" y="5013176"/>
            <a:ext cx="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517232"/>
                <a:ext cx="68407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 flipV="1">
            <a:off x="2843808" y="2636912"/>
            <a:ext cx="4776192" cy="256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620000" y="2492896"/>
                <a:ext cx="973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492896"/>
                <a:ext cx="9737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00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4067944" y="3140968"/>
            <a:ext cx="3897276" cy="224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884368" y="2996952"/>
                <a:ext cx="1071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96952"/>
                <a:ext cx="107144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545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517994" y="5517232"/>
                <a:ext cx="1004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94" y="5517232"/>
                <a:ext cx="10045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231904" y="5517232"/>
                <a:ext cx="1231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5517232"/>
                <a:ext cx="123114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 flipV="1">
            <a:off x="5003444" y="4725144"/>
            <a:ext cx="0" cy="65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5020735" y="415372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5724128" y="4869160"/>
            <a:ext cx="0" cy="513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24128" y="4369750"/>
            <a:ext cx="0" cy="355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899592" y="4005064"/>
                <a:ext cx="640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64011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899592" y="4547447"/>
                <a:ext cx="733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47447"/>
                <a:ext cx="73337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1018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80</a:t>
            </a:fld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1"/>
                <a:ext cx="648072" cy="3782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5904148" y="1998132"/>
            <a:ext cx="0" cy="3519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203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b="1" dirty="0" err="1"/>
                  <a:t>Offerta</a:t>
                </a:r>
                <a:r>
                  <a:rPr lang="fr-FR" b="1" dirty="0"/>
                  <a:t> </a:t>
                </a:r>
                <a:r>
                  <a:rPr lang="fr-FR" b="1" dirty="0" err="1"/>
                  <a:t>aggregata</a:t>
                </a:r>
                <a:r>
                  <a:rPr lang="fr-FR" b="1" dirty="0"/>
                  <a:t> di </a:t>
                </a:r>
                <a:r>
                  <a:rPr lang="fr-FR" b="1" dirty="0" err="1" smtClean="0"/>
                  <a:t>breve</a:t>
                </a:r>
                <a:r>
                  <a:rPr lang="fr-FR" b="1" dirty="0" smtClean="0"/>
                  <a:t> </a:t>
                </a:r>
                <a:r>
                  <a:rPr lang="fr-FR" b="1" dirty="0" err="1"/>
                  <a:t>periodo</a:t>
                </a:r>
                <a:r>
                  <a:rPr lang="fr-FR" b="1" dirty="0"/>
                  <a:t> in </a:t>
                </a:r>
                <a:r>
                  <a:rPr lang="fr-FR" b="1" dirty="0" err="1"/>
                  <a:t>economia</a:t>
                </a:r>
                <a:r>
                  <a:rPr lang="fr-FR" b="1" dirty="0"/>
                  <a:t> </a:t>
                </a:r>
                <a:r>
                  <a:rPr lang="fr-FR" b="1" dirty="0" err="1"/>
                  <a:t>aperta</a:t>
                </a:r>
                <a:r>
                  <a:rPr lang="fr-FR" b="1" dirty="0"/>
                  <a:t> con </a:t>
                </a:r>
                <a:r>
                  <a:rPr lang="fr-FR" b="1" dirty="0" err="1"/>
                  <a:t>tassi</a:t>
                </a:r>
                <a:r>
                  <a:rPr lang="fr-FR" b="1" dirty="0"/>
                  <a:t> di </a:t>
                </a:r>
                <a:r>
                  <a:rPr lang="fr-FR" b="1" dirty="0" err="1"/>
                  <a:t>cambio</a:t>
                </a:r>
                <a:r>
                  <a:rPr lang="fr-FR" b="1" dirty="0"/>
                  <a:t> </a:t>
                </a:r>
                <a:r>
                  <a:rPr lang="fr-FR" b="1" dirty="0" err="1"/>
                  <a:t>fissi</a:t>
                </a:r>
                <a:endParaRPr lang="fr-FR" b="1" dirty="0"/>
              </a:p>
              <a:p>
                <a:pPr algn="just"/>
                <a:r>
                  <a:rPr lang="fr-FR" dirty="0"/>
                  <a:t>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non </a:t>
                </a:r>
                <a:r>
                  <a:rPr lang="fr-FR" dirty="0" err="1"/>
                  <a:t>subisce</a:t>
                </a:r>
                <a:r>
                  <a:rPr lang="fr-FR" dirty="0"/>
                  <a:t> </a:t>
                </a:r>
                <a:r>
                  <a:rPr lang="fr-FR" dirty="0" err="1"/>
                  <a:t>nessuna</a:t>
                </a:r>
                <a:r>
                  <a:rPr lang="fr-FR" dirty="0"/>
                  <a:t> </a:t>
                </a:r>
                <a:r>
                  <a:rPr lang="fr-FR" dirty="0" err="1"/>
                  <a:t>variazione</a:t>
                </a:r>
                <a:r>
                  <a:rPr lang="fr-FR" dirty="0"/>
                  <a:t> </a:t>
                </a:r>
                <a:r>
                  <a:rPr lang="fr-FR" dirty="0" err="1"/>
                  <a:t>rispetto</a:t>
                </a:r>
                <a:r>
                  <a:rPr lang="fr-FR" dirty="0"/>
                  <a:t> a </a:t>
                </a:r>
                <a:r>
                  <a:rPr lang="fr-FR" dirty="0" err="1"/>
                  <a:t>quella</a:t>
                </a:r>
                <a:r>
                  <a:rPr lang="fr-FR" dirty="0"/>
                  <a:t> in </a:t>
                </a:r>
                <a:r>
                  <a:rPr lang="fr-FR" dirty="0" err="1"/>
                  <a:t>economia</a:t>
                </a:r>
                <a:r>
                  <a:rPr lang="fr-FR" dirty="0"/>
                  <a:t> </a:t>
                </a:r>
                <a:r>
                  <a:rPr lang="fr-FR" dirty="0" err="1"/>
                  <a:t>chiusa</a:t>
                </a:r>
                <a:endParaRPr lang="fr-FR" dirty="0"/>
              </a:p>
              <a:p>
                <a:pPr algn="just"/>
                <a:r>
                  <a:rPr lang="fr-FR" dirty="0" err="1" smtClean="0"/>
                  <a:t>Supponendo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w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/>
                  <a:t>rigido</a:t>
                </a:r>
                <a:r>
                  <a:rPr lang="fr-FR" dirty="0"/>
                  <a:t> e </a:t>
                </a:r>
                <a:r>
                  <a:rPr lang="fr-FR" dirty="0" err="1"/>
                  <a:t>uguale</a:t>
                </a:r>
                <a:r>
                  <a:rPr lang="fr-FR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,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inclinazione</a:t>
                </a:r>
                <a:r>
                  <a:rPr lang="fr-FR" dirty="0" smtClean="0"/>
                  <a:t> positiva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849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82</a:t>
            </a:fld>
            <a:endParaRPr lang="fr-FR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82</a:t>
            </a:fld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014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b="1" dirty="0" err="1" smtClean="0"/>
                  <a:t>Equilibrio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breve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periodo</a:t>
                </a:r>
                <a:r>
                  <a:rPr lang="fr-FR" b="1" dirty="0" smtClean="0"/>
                  <a:t> con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cambio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fissi</a:t>
                </a:r>
                <a:endParaRPr lang="fr-FR" b="1" dirty="0" smtClean="0"/>
              </a:p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determinato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dall’intersezione</a:t>
                </a:r>
                <a:r>
                  <a:rPr lang="fr-FR" dirty="0" smtClean="0"/>
                  <a:t> fra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e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quale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di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 per il </a:t>
                </a:r>
                <a:r>
                  <a:rPr lang="fr-FR" dirty="0" err="1" smtClean="0"/>
                  <a:t>momento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supposto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rigido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Poiché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suppone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flessibili</a:t>
                </a:r>
                <a:r>
                  <a:rPr lang="fr-FR" dirty="0" smtClean="0"/>
                  <a:t> pure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essi</a:t>
                </a:r>
                <a:r>
                  <a:rPr lang="fr-FR" dirty="0" smtClean="0"/>
                  <a:t>  </a:t>
                </a:r>
                <a:r>
                  <a:rPr lang="fr-FR" dirty="0" err="1" smtClean="0"/>
                  <a:t>aumenteranno</a:t>
                </a:r>
                <a:r>
                  <a:rPr lang="fr-FR" dirty="0" smtClean="0"/>
                  <a:t> se vi è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diminuiranno</a:t>
                </a:r>
                <a:r>
                  <a:rPr lang="fr-FR" dirty="0" smtClean="0"/>
                  <a:t> se vi è 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meccanismo</a:t>
                </a:r>
                <a:r>
                  <a:rPr lang="fr-FR" dirty="0" smtClean="0"/>
                  <a:t> permette  di </a:t>
                </a:r>
                <a:r>
                  <a:rPr lang="fr-FR" dirty="0" err="1" smtClean="0"/>
                  <a:t>implementare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endParaRPr lang="fr-FR" dirty="0" smtClean="0"/>
              </a:p>
              <a:p>
                <a:pPr algn="just"/>
                <a:r>
                  <a:rPr lang="fr-FR" dirty="0"/>
                  <a:t>Supponiamo per il </a:t>
                </a:r>
                <a:r>
                  <a:rPr lang="fr-FR" dirty="0" err="1"/>
                  <a:t>momento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tale </a:t>
                </a:r>
                <a:r>
                  <a:rPr lang="fr-FR" dirty="0" err="1"/>
                  <a:t>intersezione</a:t>
                </a:r>
                <a:r>
                  <a:rPr lang="fr-FR" dirty="0"/>
                  <a:t> </a:t>
                </a:r>
                <a:r>
                  <a:rPr lang="fr-FR" dirty="0" err="1"/>
                  <a:t>avvenga</a:t>
                </a:r>
                <a:r>
                  <a:rPr lang="fr-FR" dirty="0"/>
                  <a:t> in </a:t>
                </a:r>
                <a:r>
                  <a:rPr lang="fr-FR" dirty="0" err="1"/>
                  <a:t>corrispondenza</a:t>
                </a:r>
                <a:r>
                  <a:rPr lang="fr-FR" dirty="0"/>
                  <a:t>  di un </a:t>
                </a:r>
                <a:r>
                  <a:rPr lang="fr-FR" dirty="0" err="1"/>
                  <a:t>reddito</a:t>
                </a:r>
                <a:r>
                  <a:rPr lang="fr-FR" dirty="0"/>
                  <a:t> Y* </a:t>
                </a:r>
                <a:r>
                  <a:rPr lang="fr-FR" dirty="0" err="1"/>
                  <a:t>inferiore</a:t>
                </a:r>
                <a:r>
                  <a:rPr lang="fr-FR" dirty="0"/>
                  <a:t> a </a:t>
                </a:r>
                <a:r>
                  <a:rPr lang="fr-FR" dirty="0" err="1"/>
                  <a:t>quello</a:t>
                </a:r>
                <a:r>
                  <a:rPr lang="fr-FR" dirty="0"/>
                  <a:t> di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𝑝𝑖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4935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84</a:t>
            </a:fld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84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427984" y="54783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59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H="1">
            <a:off x="3347864" y="375768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079542" y="3757682"/>
            <a:ext cx="836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endCxn id="31" idx="3"/>
          </p:cNvCxnSpPr>
          <p:nvPr/>
        </p:nvCxnSpPr>
        <p:spPr>
          <a:xfrm flipH="1">
            <a:off x="1475656" y="375768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412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È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corrispondenza</a:t>
            </a:r>
            <a:r>
              <a:rPr lang="fr-FR" dirty="0"/>
              <a:t> di (Y*,p*) vi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r>
              <a:rPr lang="fr-FR" dirty="0"/>
              <a:t> in quanto il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/>
              <a:t>inferiore</a:t>
            </a:r>
            <a:r>
              <a:rPr lang="fr-FR" dirty="0"/>
              <a:t>  a </a:t>
            </a:r>
            <a:r>
              <a:rPr lang="fr-FR" dirty="0" err="1"/>
              <a:t>quello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/>
              <a:t>Ci </a:t>
            </a:r>
            <a:r>
              <a:rPr lang="fr-FR" dirty="0" err="1"/>
              <a:t>chiediamo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come </a:t>
            </a:r>
            <a:r>
              <a:rPr lang="fr-FR" dirty="0" err="1"/>
              <a:t>reagisce</a:t>
            </a:r>
            <a:r>
              <a:rPr lang="fr-FR" dirty="0"/>
              <a:t> il </a:t>
            </a:r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quando</a:t>
            </a:r>
            <a:r>
              <a:rPr lang="fr-FR" dirty="0"/>
              <a:t> ci si </a:t>
            </a:r>
            <a:r>
              <a:rPr lang="fr-FR" dirty="0" err="1"/>
              <a:t>trova</a:t>
            </a:r>
            <a:r>
              <a:rPr lang="fr-FR" dirty="0"/>
              <a:t> in </a:t>
            </a: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endParaRPr lang="fr-FR" dirty="0"/>
          </a:p>
          <a:p>
            <a:pPr algn="just"/>
            <a:r>
              <a:rPr lang="fr-FR" dirty="0"/>
              <a:t>L’</a:t>
            </a:r>
            <a:r>
              <a:rPr lang="fr-FR" dirty="0" err="1"/>
              <a:t>ipotesi</a:t>
            </a:r>
            <a:r>
              <a:rPr lang="fr-FR" dirty="0"/>
              <a:t> cruciale consiste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presenza</a:t>
            </a:r>
            <a:r>
              <a:rPr lang="fr-FR" dirty="0"/>
              <a:t> di </a:t>
            </a:r>
            <a:r>
              <a:rPr lang="fr-FR" dirty="0" err="1"/>
              <a:t>disoccupazione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diminuisce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virtù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disoccupazione</a:t>
            </a:r>
            <a:r>
              <a:rPr lang="fr-FR" dirty="0"/>
              <a:t> i </a:t>
            </a:r>
            <a:r>
              <a:rPr lang="fr-FR" dirty="0" err="1"/>
              <a:t>sindacati</a:t>
            </a:r>
            <a:r>
              <a:rPr lang="fr-FR" dirty="0"/>
              <a:t> </a:t>
            </a:r>
            <a:r>
              <a:rPr lang="fr-FR" dirty="0" err="1"/>
              <a:t>godono</a:t>
            </a:r>
            <a:r>
              <a:rPr lang="fr-FR" dirty="0"/>
              <a:t> di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/>
              <a:t>potere</a:t>
            </a:r>
            <a:r>
              <a:rPr lang="fr-FR" dirty="0"/>
              <a:t> </a:t>
            </a:r>
            <a:r>
              <a:rPr lang="fr-FR" dirty="0" err="1"/>
              <a:t>contrattuale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negoziano</a:t>
            </a:r>
            <a:r>
              <a:rPr lang="fr-FR" dirty="0"/>
              <a:t> un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inferiore</a:t>
            </a:r>
            <a:r>
              <a:rPr lang="fr-FR" dirty="0"/>
              <a:t>. </a:t>
            </a:r>
            <a:r>
              <a:rPr lang="fr-FR" dirty="0" err="1"/>
              <a:t>Oppure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 </a:t>
            </a:r>
            <a:r>
              <a:rPr lang="fr-FR" dirty="0" err="1"/>
              <a:t>disoccupati</a:t>
            </a:r>
            <a:r>
              <a:rPr lang="fr-FR" dirty="0"/>
              <a:t> si </a:t>
            </a:r>
            <a:r>
              <a:rPr lang="fr-FR" dirty="0" err="1"/>
              <a:t>fanno</a:t>
            </a:r>
            <a:r>
              <a:rPr lang="fr-FR" dirty="0"/>
              <a:t> </a:t>
            </a:r>
            <a:r>
              <a:rPr lang="fr-FR" dirty="0" err="1"/>
              <a:t>concorrenza</a:t>
            </a:r>
            <a:r>
              <a:rPr lang="fr-FR" dirty="0"/>
              <a:t> fra </a:t>
            </a:r>
            <a:r>
              <a:rPr lang="fr-FR" dirty="0" err="1"/>
              <a:t>loro</a:t>
            </a:r>
            <a:r>
              <a:rPr lang="fr-FR" dirty="0"/>
              <a:t> </a:t>
            </a:r>
            <a:r>
              <a:rPr lang="fr-FR" dirty="0" err="1"/>
              <a:t>accettando</a:t>
            </a:r>
            <a:r>
              <a:rPr lang="fr-FR" dirty="0"/>
              <a:t> </a:t>
            </a:r>
            <a:r>
              <a:rPr lang="fr-FR" dirty="0" err="1"/>
              <a:t>salari</a:t>
            </a:r>
            <a:r>
              <a:rPr lang="fr-FR" dirty="0"/>
              <a:t> </a:t>
            </a:r>
            <a:r>
              <a:rPr lang="fr-FR" dirty="0" err="1"/>
              <a:t>nominali</a:t>
            </a:r>
            <a:r>
              <a:rPr lang="fr-FR" dirty="0"/>
              <a:t> più </a:t>
            </a:r>
            <a:r>
              <a:rPr lang="fr-FR" dirty="0" err="1"/>
              <a:t>bassi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/>
                  <a:t>Sia </a:t>
                </a:r>
                <a:r>
                  <a:rPr lang="fr-FR" dirty="0" err="1"/>
                  <a:t>ora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nominale. </a:t>
                </a:r>
                <a:r>
                  <a:rPr lang="fr-FR" dirty="0" err="1"/>
                  <a:t>Ora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di </a:t>
                </a:r>
                <a:r>
                  <a:rPr lang="fr-FR" dirty="0" err="1"/>
                  <a:t>lavoro</a:t>
                </a:r>
                <a:r>
                  <a:rPr lang="fr-FR" dirty="0"/>
                  <a:t> è</a:t>
                </a:r>
              </a:p>
              <a:p>
                <a:pPr algn="just"/>
                <a:r>
                  <a:rPr lang="fr-FR" dirty="0"/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è</a:t>
                </a:r>
              </a:p>
              <a:p>
                <a:pPr algn="just"/>
                <a:r>
                  <a:rPr lang="fr-FR" dirty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Tale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funzione</a:t>
                </a:r>
                <a:r>
                  <a:rPr lang="fr-FR" dirty="0"/>
                  <a:t> per </a:t>
                </a:r>
                <a:r>
                  <a:rPr lang="fr-FR" dirty="0" err="1"/>
                  <a:t>ogni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prezzo</a:t>
                </a:r>
                <a:r>
                  <a:rPr lang="fr-FR" dirty="0"/>
                  <a:t> associa </a:t>
                </a:r>
                <a:r>
                  <a:rPr lang="fr-FR" dirty="0" err="1"/>
                  <a:t>un’offerta</a:t>
                </a:r>
                <a:r>
                  <a:rPr lang="fr-FR" dirty="0"/>
                  <a:t> </a:t>
                </a:r>
                <a:r>
                  <a:rPr lang="fr-FR" dirty="0" err="1"/>
                  <a:t>superiore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68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87</a:t>
            </a:fld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87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1706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/>
                  <a:t>Nel </a:t>
                </a:r>
                <a:r>
                  <a:rPr lang="fr-FR" dirty="0" err="1"/>
                  <a:t>punto</a:t>
                </a:r>
                <a:r>
                  <a:rPr lang="fr-FR" dirty="0"/>
                  <a:t> B la </a:t>
                </a:r>
                <a:r>
                  <a:rPr lang="fr-FR" dirty="0" err="1"/>
                  <a:t>produzione</a:t>
                </a:r>
                <a:r>
                  <a:rPr lang="fr-FR" dirty="0"/>
                  <a:t> è </a:t>
                </a:r>
                <a:r>
                  <a:rPr lang="fr-FR" dirty="0" err="1"/>
                  <a:t>aumentata</a:t>
                </a:r>
                <a:r>
                  <a:rPr lang="fr-FR" dirty="0"/>
                  <a:t> (i </a:t>
                </a:r>
                <a:r>
                  <a:rPr lang="fr-FR" dirty="0" err="1"/>
                  <a:t>prezzi</a:t>
                </a:r>
                <a:r>
                  <a:rPr lang="fr-FR" dirty="0"/>
                  <a:t> sono </a:t>
                </a:r>
                <a:r>
                  <a:rPr lang="fr-FR" dirty="0" err="1"/>
                  <a:t>diminuiti</a:t>
                </a:r>
                <a:r>
                  <a:rPr lang="fr-FR" dirty="0"/>
                  <a:t>) ma </a:t>
                </a:r>
                <a:r>
                  <a:rPr lang="fr-FR" dirty="0" err="1"/>
                  <a:t>tuttavia</a:t>
                </a:r>
                <a:r>
                  <a:rPr lang="fr-FR" dirty="0"/>
                  <a:t> vi è </a:t>
                </a:r>
                <a:r>
                  <a:rPr lang="fr-FR" dirty="0" err="1"/>
                  <a:t>ancora</a:t>
                </a:r>
                <a:r>
                  <a:rPr lang="fr-FR" dirty="0"/>
                  <a:t> </a:t>
                </a:r>
                <a:r>
                  <a:rPr lang="fr-FR" dirty="0" err="1"/>
                  <a:t>disoccupazione</a:t>
                </a:r>
                <a:r>
                  <a:rPr lang="fr-FR" dirty="0"/>
                  <a:t>. Ne </a:t>
                </a:r>
                <a:r>
                  <a:rPr lang="fr-FR" dirty="0" err="1"/>
                  <a:t>segue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il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:r>
                  <a:rPr lang="fr-FR" dirty="0" err="1"/>
                  <a:t>continuerà</a:t>
                </a:r>
                <a:r>
                  <a:rPr lang="fr-FR" dirty="0"/>
                  <a:t> a </a:t>
                </a:r>
                <a:r>
                  <a:rPr lang="fr-FR" dirty="0" err="1"/>
                  <a:t>diminuire</a:t>
                </a:r>
                <a:endParaRPr lang="fr-FR" dirty="0"/>
              </a:p>
              <a:p>
                <a:pPr algn="just"/>
                <a:r>
                  <a:rPr lang="fr-FR" dirty="0"/>
                  <a:t>Il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:r>
                  <a:rPr lang="fr-FR" dirty="0" err="1"/>
                  <a:t>continuerà</a:t>
                </a:r>
                <a:r>
                  <a:rPr lang="fr-FR" dirty="0"/>
                  <a:t> a </a:t>
                </a:r>
                <a:r>
                  <a:rPr lang="fr-FR" dirty="0" err="1"/>
                  <a:t>diminuire</a:t>
                </a:r>
                <a:r>
                  <a:rPr lang="fr-FR" dirty="0"/>
                  <a:t> </a:t>
                </a:r>
                <a:r>
                  <a:rPr lang="fr-FR" dirty="0" err="1"/>
                  <a:t>fino</a:t>
                </a:r>
                <a:r>
                  <a:rPr lang="fr-FR" dirty="0"/>
                  <a:t> al </a:t>
                </a:r>
                <a:r>
                  <a:rPr lang="fr-FR" dirty="0" err="1"/>
                  <a:t>punto</a:t>
                </a:r>
                <a:r>
                  <a:rPr lang="fr-FR" dirty="0"/>
                  <a:t> in </a:t>
                </a:r>
                <a:r>
                  <a:rPr lang="fr-FR" dirty="0" err="1"/>
                  <a:t>cui</a:t>
                </a:r>
                <a:r>
                  <a:rPr lang="fr-FR" dirty="0"/>
                  <a:t> la </a:t>
                </a:r>
                <a:r>
                  <a:rPr lang="fr-FR" dirty="0" err="1"/>
                  <a:t>curva</a:t>
                </a:r>
                <a:r>
                  <a:rPr lang="fr-FR" dirty="0"/>
                  <a:t> di </a:t>
                </a:r>
                <a:r>
                  <a:rPr lang="fr-FR" dirty="0" err="1"/>
                  <a:t>offerta</a:t>
                </a:r>
                <a:r>
                  <a:rPr lang="fr-FR" dirty="0"/>
                  <a:t> di </a:t>
                </a:r>
                <a:r>
                  <a:rPr lang="fr-FR" dirty="0" err="1"/>
                  <a:t>breve</a:t>
                </a:r>
                <a:r>
                  <a:rPr lang="fr-FR" dirty="0"/>
                  <a:t> </a:t>
                </a:r>
                <a:r>
                  <a:rPr lang="fr-FR" dirty="0" err="1"/>
                  <a:t>periodo</a:t>
                </a:r>
                <a:r>
                  <a:rPr lang="fr-FR" dirty="0"/>
                  <a:t> </a:t>
                </a:r>
                <a:r>
                  <a:rPr lang="fr-FR" dirty="0" err="1"/>
                  <a:t>interseca</a:t>
                </a:r>
                <a:r>
                  <a:rPr lang="fr-FR" dirty="0"/>
                  <a:t> la </a:t>
                </a:r>
                <a:r>
                  <a:rPr lang="fr-FR" dirty="0" err="1"/>
                  <a:t>curva</a:t>
                </a:r>
                <a:r>
                  <a:rPr lang="fr-FR" dirty="0"/>
                  <a:t>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</a:t>
                </a:r>
                <a:r>
                  <a:rPr lang="fr-FR" dirty="0"/>
                  <a:t>AD in </a:t>
                </a:r>
                <a:r>
                  <a:rPr lang="fr-FR" dirty="0" err="1"/>
                  <a:t>corrispondenza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pieno</a:t>
                </a:r>
                <a:r>
                  <a:rPr lang="fr-FR" dirty="0"/>
                  <a:t> </a:t>
                </a:r>
                <a:r>
                  <a:rPr lang="fr-FR" dirty="0" err="1"/>
                  <a:t>impiego</a:t>
                </a:r>
                <a:r>
                  <a:rPr lang="fr-FR" dirty="0"/>
                  <a:t> (</a:t>
                </a:r>
                <a:r>
                  <a:rPr lang="fr-FR" dirty="0" err="1"/>
                  <a:t>punto</a:t>
                </a:r>
                <a:r>
                  <a:rPr lang="fr-FR" dirty="0"/>
                  <a:t> C). </a:t>
                </a:r>
                <a:r>
                  <a:rPr lang="fr-FR" dirty="0" err="1"/>
                  <a:t>Sia</a:t>
                </a:r>
                <a:r>
                  <a:rPr lang="fr-FR" dirty="0"/>
                  <a:t>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In C anche il </a:t>
                </a:r>
                <a:r>
                  <a:rPr lang="fr-FR" dirty="0" err="1"/>
                  <a:t>mercato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lavoro</a:t>
                </a:r>
                <a:r>
                  <a:rPr lang="fr-FR" dirty="0"/>
                  <a:t> è </a:t>
                </a:r>
                <a:r>
                  <a:rPr lang="fr-FR" dirty="0" err="1"/>
                  <a:t>all’equilibrio</a:t>
                </a:r>
                <a:r>
                  <a:rPr lang="fr-FR" dirty="0"/>
                  <a:t> e </a:t>
                </a:r>
                <a:r>
                  <a:rPr lang="fr-FR" dirty="0" err="1"/>
                  <a:t>quindi</a:t>
                </a:r>
                <a:r>
                  <a:rPr lang="fr-FR" dirty="0"/>
                  <a:t> in tutti i </a:t>
                </a:r>
                <a:r>
                  <a:rPr lang="fr-FR" dirty="0" err="1"/>
                  <a:t>mercati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/>
                  <a:t>uguglia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endParaRPr lang="fr-FR" dirty="0"/>
              </a:p>
              <a:p>
                <a:pPr algn="just"/>
                <a:r>
                  <a:rPr lang="fr-FR" dirty="0" err="1"/>
                  <a:t>Tutto</a:t>
                </a:r>
                <a:r>
                  <a:rPr lang="fr-FR" dirty="0"/>
                  <a:t> è in </a:t>
                </a:r>
                <a:r>
                  <a:rPr lang="fr-FR" dirty="0" err="1"/>
                  <a:t>quiete</a:t>
                </a:r>
                <a:r>
                  <a:rPr lang="fr-FR" dirty="0"/>
                  <a:t> e il </a:t>
                </a:r>
                <a:r>
                  <a:rPr lang="fr-FR" dirty="0" err="1"/>
                  <a:t>sistema</a:t>
                </a:r>
                <a:r>
                  <a:rPr lang="fr-FR" dirty="0"/>
                  <a:t> non è più </a:t>
                </a:r>
                <a:r>
                  <a:rPr lang="fr-FR" dirty="0" err="1"/>
                  <a:t>sollecitato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 b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940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89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89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89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936104" cy="377091"/>
              </a:xfrm>
              <a:prstGeom prst="rect">
                <a:avLst/>
              </a:prstGeom>
              <a:blipFill rotWithShape="1">
                <a:blip r:embed="rId2"/>
                <a:stretch>
                  <a:fillRect t="-8065" r="-653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355977" y="5478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300192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1194951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V="1">
            <a:off x="1367644" y="3212976"/>
            <a:ext cx="6480720" cy="22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2996952"/>
                <a:ext cx="86478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>
            <a:off x="5220072" y="4131078"/>
            <a:ext cx="0" cy="70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220072" y="5085184"/>
            <a:ext cx="0" cy="39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478310"/>
                <a:ext cx="8371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064"/>
                <a:ext cx="8313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220072" y="40050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1409998" y="4653136"/>
            <a:ext cx="661203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4437112"/>
                <a:ext cx="88229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r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oneTexte 47"/>
          <p:cNvSpPr txBox="1"/>
          <p:nvPr/>
        </p:nvSpPr>
        <p:spPr>
          <a:xfrm>
            <a:off x="6300192" y="46531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88646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/>
          <p:cNvCxnSpPr>
            <a:stCxn id="44" idx="2"/>
          </p:cNvCxnSpPr>
          <p:nvPr/>
        </p:nvCxnSpPr>
        <p:spPr>
          <a:xfrm>
            <a:off x="4730858" y="3798332"/>
            <a:ext cx="345199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529772" y="4345643"/>
            <a:ext cx="410380" cy="307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endCxn id="48" idx="1"/>
          </p:cNvCxnSpPr>
          <p:nvPr/>
        </p:nvCxnSpPr>
        <p:spPr>
          <a:xfrm>
            <a:off x="6084168" y="4653136"/>
            <a:ext cx="21602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1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possiamo</a:t>
            </a:r>
            <a:r>
              <a:rPr lang="fr-FR" dirty="0" smtClean="0"/>
              <a:t> </a:t>
            </a:r>
            <a:r>
              <a:rPr lang="fr-FR" dirty="0" err="1" smtClean="0"/>
              <a:t>riportare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Y,p</a:t>
            </a:r>
            <a:r>
              <a:rPr lang="fr-FR" dirty="0" smtClean="0"/>
              <a:t>) le </a:t>
            </a:r>
            <a:r>
              <a:rPr lang="fr-FR" dirty="0" err="1" smtClean="0"/>
              <a:t>combinazioni</a:t>
            </a:r>
            <a:r>
              <a:rPr lang="fr-FR" dirty="0" smtClean="0"/>
              <a:t> fra Y e p </a:t>
            </a:r>
            <a:r>
              <a:rPr lang="fr-FR" dirty="0" err="1" smtClean="0"/>
              <a:t>trovate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grafico</a:t>
            </a:r>
            <a:r>
              <a:rPr lang="fr-FR" dirty="0" smtClean="0"/>
              <a:t> </a:t>
            </a:r>
            <a:r>
              <a:rPr lang="fr-FR" dirty="0" err="1" smtClean="0"/>
              <a:t>precedente</a:t>
            </a:r>
            <a:endParaRPr lang="fr-FR" dirty="0" smtClean="0"/>
          </a:p>
          <a:p>
            <a:pPr algn="just"/>
            <a:r>
              <a:rPr lang="fr-FR" dirty="0" smtClean="0"/>
              <a:t>È 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troviamo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relazione</a:t>
            </a:r>
            <a:r>
              <a:rPr lang="fr-FR" dirty="0" smtClean="0"/>
              <a:t> </a:t>
            </a:r>
            <a:r>
              <a:rPr lang="fr-FR" dirty="0" err="1" smtClean="0"/>
              <a:t>decrescente</a:t>
            </a:r>
            <a:r>
              <a:rPr lang="fr-FR" dirty="0" smtClean="0"/>
              <a:t> fra Y e p</a:t>
            </a:r>
          </a:p>
          <a:p>
            <a:pPr algn="just"/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relazione</a:t>
            </a:r>
            <a:r>
              <a:rPr lang="fr-FR" dirty="0" smtClean="0"/>
              <a:t> </a:t>
            </a:r>
            <a:r>
              <a:rPr lang="fr-FR" dirty="0" err="1" smtClean="0"/>
              <a:t>decrescente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detta</a:t>
            </a:r>
            <a:r>
              <a:rPr lang="fr-FR" dirty="0" smtClean="0"/>
              <a:t> «</a:t>
            </a:r>
            <a:r>
              <a:rPr lang="fr-FR" b="1" dirty="0" err="1" smtClean="0"/>
              <a:t>funzione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domanda</a:t>
            </a:r>
            <a:r>
              <a:rPr lang="fr-FR" b="1" dirty="0" smtClean="0"/>
              <a:t> </a:t>
            </a:r>
            <a:r>
              <a:rPr lang="fr-FR" b="1" dirty="0" err="1" smtClean="0"/>
              <a:t>aggregata</a:t>
            </a:r>
            <a:r>
              <a:rPr lang="fr-FR" dirty="0" smtClean="0"/>
              <a:t>» e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denotata</a:t>
            </a:r>
            <a:r>
              <a:rPr lang="fr-FR" dirty="0" smtClean="0"/>
              <a:t> con AD (</a:t>
            </a:r>
            <a:r>
              <a:rPr lang="fr-FR" b="1" dirty="0" err="1" smtClean="0"/>
              <a:t>aggregate</a:t>
            </a:r>
            <a:r>
              <a:rPr lang="fr-FR" b="1" dirty="0" smtClean="0"/>
              <a:t> </a:t>
            </a:r>
            <a:r>
              <a:rPr lang="fr-FR" b="1" dirty="0" err="1" smtClean="0"/>
              <a:t>demand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113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Notiamo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punto</a:t>
            </a:r>
            <a:r>
              <a:rPr lang="fr-FR" dirty="0" smtClean="0"/>
              <a:t> C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è </a:t>
            </a:r>
            <a:r>
              <a:rPr lang="fr-FR" dirty="0" err="1" smtClean="0"/>
              <a:t>diminuito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il calo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 è </a:t>
            </a:r>
            <a:r>
              <a:rPr lang="fr-FR" dirty="0" err="1" smtClean="0"/>
              <a:t>superiore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calo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endParaRPr lang="fr-FR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piano (</a:t>
            </a:r>
            <a:r>
              <a:rPr lang="fr-FR" dirty="0" err="1" smtClean="0"/>
              <a:t>Y,i</a:t>
            </a:r>
            <a:r>
              <a:rPr lang="fr-FR" dirty="0" smtClean="0"/>
              <a:t>) il calo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ha </a:t>
            </a:r>
            <a:r>
              <a:rPr lang="fr-FR" dirty="0" err="1" smtClean="0"/>
              <a:t>prodotto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a </a:t>
            </a:r>
            <a:r>
              <a:rPr lang="fr-FR" dirty="0" err="1" smtClean="0"/>
              <a:t>destra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IS,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BP e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spostamento</a:t>
            </a:r>
            <a:r>
              <a:rPr lang="fr-FR" dirty="0" smtClean="0"/>
              <a:t> in </a:t>
            </a:r>
            <a:r>
              <a:rPr lang="fr-FR" dirty="0" err="1" smtClean="0"/>
              <a:t>basso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curva</a:t>
            </a:r>
            <a:r>
              <a:rPr lang="fr-FR" dirty="0" smtClean="0"/>
              <a:t> LM (</a:t>
            </a:r>
            <a:r>
              <a:rPr lang="fr-FR" dirty="0" err="1" smtClean="0"/>
              <a:t>punto</a:t>
            </a:r>
            <a:r>
              <a:rPr lang="fr-FR" dirty="0" smtClean="0"/>
              <a:t> E’’)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12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9284-45DC-4D6B-88B6-B72975B9D197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91</a:t>
            </a:fld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60848"/>
                <a:ext cx="84362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797" t="-8197" r="-652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72450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627" t="-8197" r="-593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37012"/>
                <a:ext cx="4133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/>
          <p:cNvCxnSpPr/>
          <p:nvPr/>
        </p:nvCxnSpPr>
        <p:spPr>
          <a:xfrm flipV="1">
            <a:off x="2267744" y="2996952"/>
            <a:ext cx="56166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7884368" y="2852936"/>
                <a:ext cx="873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852936"/>
                <a:ext cx="87318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55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4427984" y="3366284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4484361" y="1998132"/>
            <a:ext cx="3877025" cy="258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361386" y="4437112"/>
                <a:ext cx="7688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IS’(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86" y="4437112"/>
                <a:ext cx="7688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7143" t="-4717" r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/>
          <p:cNvCxnSpPr/>
          <p:nvPr/>
        </p:nvCxnSpPr>
        <p:spPr>
          <a:xfrm flipV="1">
            <a:off x="2555776" y="3663513"/>
            <a:ext cx="5328592" cy="91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965220" y="3663513"/>
                <a:ext cx="86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BP’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20" y="3663513"/>
                <a:ext cx="86074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383" t="-8197" r="-63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V="1">
            <a:off x="4868876" y="3289630"/>
            <a:ext cx="3015492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7658110" y="3222268"/>
                <a:ext cx="1328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LM’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10" y="3222268"/>
                <a:ext cx="132847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3670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/>
          <p:cNvSpPr txBox="1"/>
          <p:nvPr/>
        </p:nvSpPr>
        <p:spPr>
          <a:xfrm>
            <a:off x="5796136" y="2708920"/>
            <a:ext cx="4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E’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7236296" y="366351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E’’</a:t>
            </a:r>
            <a:endParaRPr lang="fr-FR" dirty="0"/>
          </a:p>
        </p:txBody>
      </p:sp>
      <p:cxnSp>
        <p:nvCxnSpPr>
          <p:cNvPr id="46" name="Connecteur droit 45"/>
          <p:cNvCxnSpPr>
            <a:endCxn id="45" idx="1"/>
          </p:cNvCxnSpPr>
          <p:nvPr/>
        </p:nvCxnSpPr>
        <p:spPr>
          <a:xfrm flipV="1">
            <a:off x="7236296" y="3848179"/>
            <a:ext cx="0" cy="1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7196856" y="40770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196856" y="4760277"/>
            <a:ext cx="0" cy="25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020272" y="5701898"/>
                <a:ext cx="623053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𝑆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01898"/>
                <a:ext cx="623053" cy="3782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9350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 err="1" smtClean="0"/>
              <a:t>Shock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domanda</a:t>
            </a:r>
            <a:r>
              <a:rPr lang="fr-FR" dirty="0" smtClean="0"/>
              <a:t> </a:t>
            </a:r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ad </a:t>
            </a:r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</a:t>
            </a:r>
            <a:r>
              <a:rPr lang="fr-FR" dirty="0" err="1" smtClean="0"/>
              <a:t>positivo</a:t>
            </a:r>
            <a:r>
              <a:rPr lang="fr-FR" dirty="0" smtClean="0"/>
              <a:t> fiscale, o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, o sui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esterni</a:t>
            </a:r>
            <a:r>
              <a:rPr lang="fr-FR" dirty="0" smtClean="0"/>
              <a:t> o (</a:t>
            </a:r>
            <a:r>
              <a:rPr lang="fr-FR" dirty="0" err="1" smtClean="0"/>
              <a:t>negativo</a:t>
            </a:r>
            <a:r>
              <a:rPr lang="fr-FR" dirty="0" smtClean="0"/>
              <a:t>)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,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intersechi</a:t>
            </a:r>
            <a:r>
              <a:rPr lang="fr-FR" dirty="0" smtClean="0"/>
              <a:t> la </a:t>
            </a:r>
            <a:r>
              <a:rPr lang="fr-FR" dirty="0" err="1" smtClean="0"/>
              <a:t>curva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in </a:t>
            </a:r>
            <a:r>
              <a:rPr lang="fr-FR" dirty="0" err="1" smtClean="0"/>
              <a:t>corrispondenza</a:t>
            </a:r>
            <a:r>
              <a:rPr lang="fr-FR" dirty="0" smtClean="0"/>
              <a:t> di un </a:t>
            </a:r>
            <a:r>
              <a:rPr lang="fr-FR" dirty="0" err="1" smtClean="0"/>
              <a:t>reddito</a:t>
            </a:r>
            <a:r>
              <a:rPr lang="fr-FR" dirty="0" smtClean="0"/>
              <a:t> Y* </a:t>
            </a:r>
            <a:r>
              <a:rPr lang="fr-FR" dirty="0" err="1" smtClean="0"/>
              <a:t>superiore</a:t>
            </a:r>
            <a:r>
              <a:rPr lang="fr-FR" dirty="0" smtClean="0"/>
              <a:t> a </a:t>
            </a:r>
            <a:r>
              <a:rPr lang="fr-FR" dirty="0" err="1" smtClean="0"/>
              <a:t>quello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047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93</a:t>
            </a:fld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93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4867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59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2914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È </a:t>
            </a:r>
            <a:r>
              <a:rPr lang="fr-FR" dirty="0" err="1"/>
              <a:t>chiaro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corrispondenza</a:t>
            </a:r>
            <a:r>
              <a:rPr lang="fr-FR" dirty="0"/>
              <a:t> di (Y*,p*) vi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 </a:t>
            </a:r>
            <a:r>
              <a:rPr lang="fr-FR" dirty="0" err="1"/>
              <a:t>involontaria</a:t>
            </a:r>
            <a:r>
              <a:rPr lang="fr-FR" dirty="0"/>
              <a:t> in quanto il </a:t>
            </a:r>
            <a:r>
              <a:rPr lang="fr-FR" dirty="0" err="1"/>
              <a:t>reddito</a:t>
            </a:r>
            <a:r>
              <a:rPr lang="fr-FR" dirty="0"/>
              <a:t> è </a:t>
            </a:r>
            <a:r>
              <a:rPr lang="fr-FR" dirty="0" err="1"/>
              <a:t>superiore</a:t>
            </a:r>
            <a:r>
              <a:rPr lang="fr-FR" dirty="0"/>
              <a:t>  a </a:t>
            </a:r>
            <a:r>
              <a:rPr lang="fr-FR" dirty="0" err="1"/>
              <a:t>quello</a:t>
            </a:r>
            <a:r>
              <a:rPr lang="fr-FR" dirty="0"/>
              <a:t> di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r>
              <a:rPr lang="fr-FR" dirty="0"/>
              <a:t>. Le </a:t>
            </a:r>
            <a:r>
              <a:rPr lang="fr-FR" dirty="0" err="1"/>
              <a:t>imprese</a:t>
            </a:r>
            <a:r>
              <a:rPr lang="fr-FR" dirty="0"/>
              <a:t> </a:t>
            </a:r>
            <a:r>
              <a:rPr lang="fr-FR" dirty="0" err="1"/>
              <a:t>ricorrono</a:t>
            </a:r>
            <a:r>
              <a:rPr lang="fr-FR" dirty="0"/>
              <a:t> al </a:t>
            </a:r>
            <a:r>
              <a:rPr lang="fr-FR" dirty="0" err="1"/>
              <a:t>lavoro</a:t>
            </a:r>
            <a:r>
              <a:rPr lang="fr-FR" dirty="0"/>
              <a:t> </a:t>
            </a:r>
            <a:r>
              <a:rPr lang="fr-FR" dirty="0" err="1"/>
              <a:t>straordinario</a:t>
            </a:r>
            <a:r>
              <a:rPr lang="fr-FR" dirty="0"/>
              <a:t>, </a:t>
            </a:r>
            <a:r>
              <a:rPr lang="fr-FR" dirty="0" err="1"/>
              <a:t>turni</a:t>
            </a:r>
            <a:r>
              <a:rPr lang="fr-FR" dirty="0"/>
              <a:t> più </a:t>
            </a:r>
            <a:r>
              <a:rPr lang="fr-FR" dirty="0" err="1" smtClean="0"/>
              <a:t>lunghi</a:t>
            </a:r>
            <a:endParaRPr lang="fr-FR" dirty="0"/>
          </a:p>
          <a:p>
            <a:pPr algn="just"/>
            <a:r>
              <a:rPr lang="fr-FR" dirty="0"/>
              <a:t>Ci </a:t>
            </a:r>
            <a:r>
              <a:rPr lang="fr-FR" dirty="0" err="1"/>
              <a:t>chiediamo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come </a:t>
            </a:r>
            <a:r>
              <a:rPr lang="fr-FR" dirty="0" err="1"/>
              <a:t>reagisce</a:t>
            </a:r>
            <a:r>
              <a:rPr lang="fr-FR" dirty="0"/>
              <a:t> il </a:t>
            </a:r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quando</a:t>
            </a:r>
            <a:r>
              <a:rPr lang="fr-FR" dirty="0"/>
              <a:t> ci si </a:t>
            </a:r>
            <a:r>
              <a:rPr lang="fr-FR" dirty="0" err="1"/>
              <a:t>trova</a:t>
            </a:r>
            <a:r>
              <a:rPr lang="fr-FR" dirty="0"/>
              <a:t> in </a:t>
            </a: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situazione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. L’</a:t>
            </a:r>
            <a:r>
              <a:rPr lang="fr-FR" dirty="0" err="1"/>
              <a:t>ipotesi</a:t>
            </a:r>
            <a:r>
              <a:rPr lang="fr-FR" dirty="0"/>
              <a:t> cruciale consiste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presenza</a:t>
            </a:r>
            <a:r>
              <a:rPr lang="fr-FR" dirty="0"/>
              <a:t> di </a:t>
            </a:r>
            <a:r>
              <a:rPr lang="fr-FR" dirty="0" err="1"/>
              <a:t>sovraoccupazione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aumenta</a:t>
            </a:r>
            <a:r>
              <a:rPr lang="fr-FR" dirty="0"/>
              <a:t>. Le </a:t>
            </a:r>
            <a:r>
              <a:rPr lang="fr-FR" dirty="0" err="1"/>
              <a:t>imprese</a:t>
            </a:r>
            <a:r>
              <a:rPr lang="fr-FR" dirty="0"/>
              <a:t> </a:t>
            </a:r>
            <a:r>
              <a:rPr lang="fr-FR" dirty="0" err="1"/>
              <a:t>cercano</a:t>
            </a:r>
            <a:r>
              <a:rPr lang="fr-FR" dirty="0"/>
              <a:t> di </a:t>
            </a:r>
            <a:r>
              <a:rPr lang="fr-FR" dirty="0" smtClean="0"/>
              <a:t>«</a:t>
            </a:r>
            <a:r>
              <a:rPr lang="fr-FR" dirty="0" err="1" smtClean="0"/>
              <a:t>rubarsi</a:t>
            </a:r>
            <a:r>
              <a:rPr lang="fr-FR" dirty="0" smtClean="0"/>
              <a:t>» </a:t>
            </a:r>
            <a:r>
              <a:rPr lang="fr-FR" dirty="0"/>
              <a:t>i </a:t>
            </a:r>
            <a:r>
              <a:rPr lang="fr-FR" dirty="0" err="1"/>
              <a:t>lavoratori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è </a:t>
            </a:r>
            <a:r>
              <a:rPr lang="fr-FR" dirty="0" err="1"/>
              <a:t>dovuto</a:t>
            </a:r>
            <a:r>
              <a:rPr lang="fr-FR" dirty="0"/>
              <a:t> al </a:t>
            </a:r>
            <a:r>
              <a:rPr lang="fr-FR" dirty="0" err="1"/>
              <a:t>fatto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virtù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sovraoccupazione</a:t>
            </a:r>
            <a:r>
              <a:rPr lang="fr-FR" dirty="0"/>
              <a:t> i </a:t>
            </a:r>
            <a:r>
              <a:rPr lang="fr-FR" dirty="0" err="1"/>
              <a:t>sindacati</a:t>
            </a:r>
            <a:r>
              <a:rPr lang="fr-FR" dirty="0"/>
              <a:t> </a:t>
            </a:r>
            <a:r>
              <a:rPr lang="fr-FR" dirty="0" err="1"/>
              <a:t>godono</a:t>
            </a:r>
            <a:r>
              <a:rPr lang="fr-FR" dirty="0"/>
              <a:t> di più </a:t>
            </a:r>
            <a:r>
              <a:rPr lang="fr-FR" dirty="0" err="1"/>
              <a:t>potere</a:t>
            </a:r>
            <a:r>
              <a:rPr lang="fr-FR" dirty="0"/>
              <a:t> </a:t>
            </a:r>
            <a:r>
              <a:rPr lang="fr-FR" dirty="0" err="1"/>
              <a:t>contrattuale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negoziano</a:t>
            </a:r>
            <a:r>
              <a:rPr lang="fr-FR" dirty="0"/>
              <a:t> un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superiore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943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/>
                  <a:t>Sia </a:t>
                </a:r>
                <a:r>
                  <a:rPr lang="fr-FR" dirty="0" err="1"/>
                  <a:t>ora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il </a:t>
                </a:r>
                <a:r>
                  <a:rPr lang="fr-FR" dirty="0" err="1"/>
                  <a:t>nuovo</a:t>
                </a:r>
                <a:r>
                  <a:rPr lang="fr-FR" dirty="0"/>
                  <a:t> </a:t>
                </a:r>
                <a:r>
                  <a:rPr lang="fr-FR" dirty="0" err="1"/>
                  <a:t>salario</a:t>
                </a:r>
                <a:r>
                  <a:rPr lang="fr-FR" dirty="0"/>
                  <a:t> nominale. </a:t>
                </a:r>
                <a:r>
                  <a:rPr lang="fr-FR" dirty="0" err="1"/>
                  <a:t>Ora</a:t>
                </a:r>
                <a:r>
                  <a:rPr lang="fr-FR" dirty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di </a:t>
                </a:r>
                <a:r>
                  <a:rPr lang="fr-FR" dirty="0" err="1"/>
                  <a:t>lavoro</a:t>
                </a:r>
                <a:r>
                  <a:rPr lang="fr-FR" dirty="0"/>
                  <a:t> è</a:t>
                </a:r>
              </a:p>
              <a:p>
                <a:pPr algn="just"/>
                <a:r>
                  <a:rPr lang="fr-FR" dirty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è</a:t>
                </a:r>
              </a:p>
              <a:p>
                <a:pPr algn="just"/>
                <a:r>
                  <a:rPr lang="fr-FR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Tale </a:t>
                </a:r>
                <a:r>
                  <a:rPr lang="fr-FR" dirty="0" err="1"/>
                  <a:t>nuova</a:t>
                </a:r>
                <a:r>
                  <a:rPr lang="fr-FR" dirty="0"/>
                  <a:t> </a:t>
                </a:r>
                <a:r>
                  <a:rPr lang="fr-FR" dirty="0" err="1"/>
                  <a:t>funzione</a:t>
                </a:r>
                <a:r>
                  <a:rPr lang="fr-FR" dirty="0"/>
                  <a:t> per </a:t>
                </a:r>
                <a:r>
                  <a:rPr lang="fr-FR" dirty="0" err="1"/>
                  <a:t>ogni</a:t>
                </a:r>
                <a:r>
                  <a:rPr lang="fr-FR" dirty="0"/>
                  <a:t>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prezzo</a:t>
                </a:r>
                <a:r>
                  <a:rPr lang="fr-FR" dirty="0"/>
                  <a:t> associa </a:t>
                </a:r>
                <a:r>
                  <a:rPr lang="fr-FR" dirty="0" err="1"/>
                  <a:t>un’offerta</a:t>
                </a:r>
                <a:r>
                  <a:rPr lang="fr-FR" dirty="0"/>
                  <a:t> </a:t>
                </a:r>
                <a:r>
                  <a:rPr lang="fr-FR" dirty="0" err="1"/>
                  <a:t>inferiore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 b="-2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520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96</a:t>
            </a:fld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96</a:t>
            </a:fld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914054" y="3780246"/>
            <a:ext cx="46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09" y="5658519"/>
                <a:ext cx="1378986" cy="378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78310"/>
                <a:ext cx="8120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6703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In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all’aumento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salario</a:t>
            </a:r>
            <a:r>
              <a:rPr lang="fr-FR" dirty="0"/>
              <a:t> nominale l’</a:t>
            </a:r>
            <a:r>
              <a:rPr lang="fr-FR" dirty="0" err="1"/>
              <a:t>offerta</a:t>
            </a:r>
            <a:r>
              <a:rPr lang="fr-FR" dirty="0"/>
              <a:t> si </a:t>
            </a:r>
            <a:r>
              <a:rPr lang="fr-FR" dirty="0" err="1"/>
              <a:t>contrae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</a:t>
            </a:r>
            <a:r>
              <a:rPr lang="fr-FR" dirty="0" err="1"/>
              <a:t>punto</a:t>
            </a:r>
            <a:r>
              <a:rPr lang="fr-FR" dirty="0"/>
              <a:t> B il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e la </a:t>
            </a:r>
            <a:r>
              <a:rPr lang="fr-FR" dirty="0" err="1"/>
              <a:t>produzione</a:t>
            </a:r>
            <a:r>
              <a:rPr lang="fr-FR" dirty="0"/>
              <a:t> </a:t>
            </a:r>
            <a:r>
              <a:rPr lang="fr-FR" dirty="0" err="1"/>
              <a:t>inferiore</a:t>
            </a:r>
            <a:endParaRPr lang="fr-FR" dirty="0"/>
          </a:p>
          <a:p>
            <a:pPr algn="just"/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processo</a:t>
            </a:r>
            <a:r>
              <a:rPr lang="fr-FR" dirty="0"/>
              <a:t> </a:t>
            </a:r>
            <a:r>
              <a:rPr lang="fr-FR" dirty="0" err="1"/>
              <a:t>spingerà</a:t>
            </a:r>
            <a:r>
              <a:rPr lang="fr-FR" dirty="0"/>
              <a:t> in su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finché</a:t>
            </a:r>
            <a:r>
              <a:rPr lang="fr-FR" dirty="0"/>
              <a:t> la </a:t>
            </a:r>
            <a:r>
              <a:rPr lang="fr-FR" dirty="0" err="1"/>
              <a:t>curva</a:t>
            </a:r>
            <a:r>
              <a:rPr lang="fr-FR" dirty="0"/>
              <a:t> </a:t>
            </a:r>
            <a:r>
              <a:rPr lang="fr-FR" dirty="0" err="1"/>
              <a:t>dell’offerta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</a:t>
            </a:r>
            <a:r>
              <a:rPr lang="fr-FR" dirty="0" err="1"/>
              <a:t>intersecherà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 AD in </a:t>
            </a:r>
            <a:r>
              <a:rPr lang="fr-FR" dirty="0" err="1"/>
              <a:t>corrispondenza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pieno</a:t>
            </a:r>
            <a:r>
              <a:rPr lang="fr-FR" dirty="0"/>
              <a:t> </a:t>
            </a:r>
            <a:r>
              <a:rPr lang="fr-FR" dirty="0" err="1"/>
              <a:t>impiego</a:t>
            </a:r>
            <a:endParaRPr lang="fr-FR" dirty="0"/>
          </a:p>
          <a:p>
            <a:pPr algn="just"/>
            <a:r>
              <a:rPr lang="fr-FR" dirty="0" err="1"/>
              <a:t>Chiaramente</a:t>
            </a:r>
            <a:r>
              <a:rPr lang="fr-FR" dirty="0"/>
              <a:t> il </a:t>
            </a:r>
            <a:r>
              <a:rPr lang="fr-FR" dirty="0" err="1"/>
              <a:t>salario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</a:t>
            </a:r>
            <a:r>
              <a:rPr lang="fr-FR" dirty="0" err="1"/>
              <a:t>sarà</a:t>
            </a:r>
            <a:r>
              <a:rPr lang="fr-FR" dirty="0"/>
              <a:t> </a:t>
            </a:r>
            <a:r>
              <a:rPr lang="fr-FR" dirty="0" err="1"/>
              <a:t>superiore</a:t>
            </a:r>
            <a:r>
              <a:rPr lang="fr-FR" dirty="0"/>
              <a:t> a </a:t>
            </a:r>
            <a:r>
              <a:rPr lang="fr-FR" dirty="0" err="1"/>
              <a:t>quello</a:t>
            </a:r>
            <a:r>
              <a:rPr lang="fr-FR" dirty="0"/>
              <a:t> </a:t>
            </a:r>
            <a:r>
              <a:rPr lang="fr-FR" dirty="0" err="1"/>
              <a:t>iniziale</a:t>
            </a:r>
            <a:r>
              <a:rPr lang="fr-FR" dirty="0"/>
              <a:t>: il </a:t>
            </a:r>
            <a:r>
              <a:rPr lang="fr-FR" dirty="0" err="1"/>
              <a:t>salario</a:t>
            </a:r>
            <a:r>
              <a:rPr lang="fr-FR" dirty="0"/>
              <a:t> nominale </a:t>
            </a:r>
            <a:r>
              <a:rPr lang="fr-FR" dirty="0" err="1"/>
              <a:t>aumenterà</a:t>
            </a:r>
            <a:r>
              <a:rPr lang="fr-FR" dirty="0"/>
              <a:t> più </a:t>
            </a:r>
            <a:r>
              <a:rPr lang="fr-FR" dirty="0" err="1"/>
              <a:t>velocemente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livello</a:t>
            </a:r>
            <a:r>
              <a:rPr lang="fr-FR" dirty="0"/>
              <a:t> dei </a:t>
            </a:r>
            <a:r>
              <a:rPr lang="fr-FR" dirty="0" err="1"/>
              <a:t>prezzi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893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98</a:t>
            </a:fld>
            <a:endParaRPr lang="fr-FR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98</a:t>
            </a:fld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14054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123728" y="2204864"/>
            <a:ext cx="540060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998132"/>
                <a:ext cx="7515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252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1126387" y="19981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55776" y="2492896"/>
            <a:ext cx="424847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804248" y="465313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57200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914054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572000" y="46531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572000" y="382504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203848" y="1998132"/>
            <a:ext cx="0" cy="35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87454" y="5046262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𝑝𝑖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701898"/>
                <a:ext cx="1440160" cy="382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 flipV="1">
            <a:off x="1353182" y="1998132"/>
            <a:ext cx="386689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8391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5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4572000" y="3429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779912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1353182" y="1998132"/>
            <a:ext cx="2426730" cy="348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44824"/>
                <a:ext cx="8566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67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3203848" y="27089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H="1" flipV="1">
            <a:off x="4089612" y="3438292"/>
            <a:ext cx="338372" cy="24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2" idx="1"/>
          </p:cNvCxnSpPr>
          <p:nvPr/>
        </p:nvCxnSpPr>
        <p:spPr>
          <a:xfrm flipH="1" flipV="1">
            <a:off x="3511946" y="3078252"/>
            <a:ext cx="267966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5" idx="2"/>
            <a:endCxn id="45" idx="1"/>
          </p:cNvCxnSpPr>
          <p:nvPr/>
        </p:nvCxnSpPr>
        <p:spPr>
          <a:xfrm flipH="1" flipV="1">
            <a:off x="3203848" y="2893586"/>
            <a:ext cx="154049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546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Ne </a:t>
            </a:r>
            <a:r>
              <a:rPr lang="fr-FR" dirty="0" err="1" smtClean="0"/>
              <a:t>segue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è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mantenere</a:t>
            </a:r>
            <a:r>
              <a:rPr lang="fr-FR" dirty="0" smtClean="0"/>
              <a:t> l’</a:t>
            </a:r>
            <a:r>
              <a:rPr lang="fr-FR" dirty="0" err="1" smtClean="0"/>
              <a:t>economia</a:t>
            </a:r>
            <a:r>
              <a:rPr lang="fr-FR" dirty="0" smtClean="0"/>
              <a:t> al di </a:t>
            </a:r>
            <a:r>
              <a:rPr lang="fr-FR" dirty="0" err="1" smtClean="0"/>
              <a:t>sopra</a:t>
            </a:r>
            <a:r>
              <a:rPr lang="fr-FR" dirty="0" smtClean="0"/>
              <a:t> (o al di </a:t>
            </a:r>
            <a:r>
              <a:rPr lang="fr-FR" dirty="0" err="1" smtClean="0"/>
              <a:t>sotto</a:t>
            </a:r>
            <a:r>
              <a:rPr lang="fr-FR" dirty="0" smtClean="0"/>
              <a:t>)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solo </a:t>
            </a:r>
            <a:r>
              <a:rPr lang="fr-FR" dirty="0" err="1" smtClean="0"/>
              <a:t>temporeneamente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flessibilità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salario</a:t>
            </a:r>
            <a:r>
              <a:rPr lang="fr-FR" dirty="0" smtClean="0"/>
              <a:t> nominale,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, </a:t>
            </a:r>
            <a:r>
              <a:rPr lang="fr-FR" dirty="0" err="1" smtClean="0"/>
              <a:t>assicura</a:t>
            </a:r>
            <a:r>
              <a:rPr lang="fr-FR" dirty="0" smtClean="0"/>
              <a:t> l’</a:t>
            </a:r>
            <a:r>
              <a:rPr lang="fr-FR" dirty="0" err="1" smtClean="0"/>
              <a:t>implementazione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di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endParaRPr lang="fr-FR" dirty="0" smtClean="0"/>
          </a:p>
          <a:p>
            <a:pPr algn="just"/>
            <a:r>
              <a:rPr lang="fr-FR" dirty="0" err="1" smtClean="0"/>
              <a:t>Tuttavia</a:t>
            </a:r>
            <a:r>
              <a:rPr lang="fr-FR" dirty="0" smtClean="0"/>
              <a:t>,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processo</a:t>
            </a:r>
            <a:r>
              <a:rPr lang="fr-FR" dirty="0" smtClean="0"/>
              <a:t> </a:t>
            </a:r>
            <a:r>
              <a:rPr lang="fr-FR" dirty="0" err="1" smtClean="0"/>
              <a:t>potrebbe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, </a:t>
            </a:r>
            <a:r>
              <a:rPr lang="fr-FR" dirty="0" err="1" smtClean="0"/>
              <a:t>costoso</a:t>
            </a:r>
            <a:r>
              <a:rPr lang="fr-FR" dirty="0" smtClean="0"/>
              <a:t> e </a:t>
            </a:r>
            <a:r>
              <a:rPr lang="fr-FR" dirty="0" err="1" smtClean="0"/>
              <a:t>doloroso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proposito</a:t>
            </a:r>
            <a:r>
              <a:rPr lang="fr-FR" dirty="0" smtClean="0"/>
              <a:t>, </a:t>
            </a:r>
            <a:r>
              <a:rPr lang="fr-FR" dirty="0" err="1" smtClean="0"/>
              <a:t>ricordiamo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,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strumenti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autorità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manovrare</a:t>
            </a:r>
            <a:r>
              <a:rPr lang="fr-FR" dirty="0" smtClean="0"/>
              <a:t>  sono la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(G e T) 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nominale 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9284-45DC-4D6B-88B6-B72975B9D197}" type="slidenum">
              <a:rPr lang="fr-FR" smtClean="0"/>
              <a:t>99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666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7682</Words>
  <Application>Microsoft Office PowerPoint</Application>
  <PresentationFormat>Presentazione su schermo (4:3)</PresentationFormat>
  <Paragraphs>1615</Paragraphs>
  <Slides>171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171</vt:i4>
      </vt:variant>
    </vt:vector>
  </HeadingPairs>
  <TitlesOfParts>
    <vt:vector size="175" baseType="lpstr">
      <vt:lpstr>Arial</vt:lpstr>
      <vt:lpstr>Calibri</vt:lpstr>
      <vt:lpstr>Cambria Math</vt:lpstr>
      <vt:lpstr>Thème Office</vt:lpstr>
      <vt:lpstr>CAPITOLO 7 PREZZI E PRODUZIONE IN ECONOMIA APERTA: DOMANDA AGGREGATA E OFFERTA AGGREGATA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Magris</dc:creator>
  <cp:lastModifiedBy>MAGRIS FRANCESCO</cp:lastModifiedBy>
  <cp:revision>118</cp:revision>
  <dcterms:created xsi:type="dcterms:W3CDTF">2019-11-02T09:29:48Z</dcterms:created>
  <dcterms:modified xsi:type="dcterms:W3CDTF">2019-11-11T09:25:58Z</dcterms:modified>
</cp:coreProperties>
</file>