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7" r:id="rId2"/>
    <p:sldId id="256" r:id="rId3"/>
    <p:sldId id="258" r:id="rId4"/>
    <p:sldId id="259" r:id="rId5"/>
    <p:sldId id="261" r:id="rId6"/>
    <p:sldId id="262" r:id="rId7"/>
    <p:sldId id="263" r:id="rId8"/>
    <p:sldId id="264" r:id="rId9"/>
    <p:sldId id="275" r:id="rId10"/>
    <p:sldId id="276" r:id="rId11"/>
    <p:sldId id="279" r:id="rId12"/>
    <p:sldId id="278" r:id="rId13"/>
    <p:sldId id="277" r:id="rId14"/>
    <p:sldId id="281" r:id="rId15"/>
    <p:sldId id="269" r:id="rId16"/>
    <p:sldId id="266" r:id="rId17"/>
    <p:sldId id="268" r:id="rId18"/>
    <p:sldId id="283" r:id="rId19"/>
    <p:sldId id="282" r:id="rId20"/>
    <p:sldId id="267" r:id="rId21"/>
    <p:sldId id="265" r:id="rId22"/>
    <p:sldId id="271" r:id="rId23"/>
    <p:sldId id="292" r:id="rId24"/>
    <p:sldId id="290" r:id="rId25"/>
    <p:sldId id="285" r:id="rId26"/>
    <p:sldId id="286" r:id="rId27"/>
    <p:sldId id="287" r:id="rId28"/>
    <p:sldId id="288" r:id="rId29"/>
    <p:sldId id="293" r:id="rId30"/>
    <p:sldId id="294" r:id="rId31"/>
    <p:sldId id="299" r:id="rId32"/>
    <p:sldId id="300" r:id="rId33"/>
    <p:sldId id="295" r:id="rId34"/>
    <p:sldId id="297" r:id="rId35"/>
    <p:sldId id="296" r:id="rId36"/>
    <p:sldId id="301" r:id="rId37"/>
    <p:sldId id="302" r:id="rId38"/>
    <p:sldId id="298" r:id="rId39"/>
    <p:sldId id="303" r:id="rId40"/>
    <p:sldId id="304" r:id="rId41"/>
    <p:sldId id="260" r:id="rId4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3" autoAdjust="0"/>
  </p:normalViewPr>
  <p:slideViewPr>
    <p:cSldViewPr snapToGrid="0" snapToObjects="1">
      <p:cViewPr>
        <p:scale>
          <a:sx n="94" d="100"/>
          <a:sy n="94" d="100"/>
        </p:scale>
        <p:origin x="-768" y="-72"/>
      </p:cViewPr>
      <p:guideLst>
        <p:guide orient="horz" pos="2160"/>
        <p:guide pos="2880"/>
      </p:guideLst>
    </p:cSldViewPr>
  </p:slideViewPr>
  <p:notesTextViewPr>
    <p:cViewPr>
      <p:scale>
        <a:sx n="100" d="100"/>
        <a:sy n="100" d="100"/>
      </p:scale>
      <p:origin x="0" y="0"/>
    </p:cViewPr>
  </p:notesTextViewPr>
  <p:sorterViewPr>
    <p:cViewPr>
      <p:scale>
        <a:sx n="145" d="100"/>
        <a:sy n="145" d="100"/>
      </p:scale>
      <p:origin x="0" y="1088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7C2716-A683-0840-B1C7-74BE8872A338}" type="datetimeFigureOut">
              <a:rPr lang="it-IT" smtClean="0"/>
              <a:t>29/11/19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D2EA4B-A3E6-EC43-BD98-F7E3B76E052B}" type="slidenum">
              <a:rPr lang="it-IT" smtClean="0"/>
              <a:t>‹n.›</a:t>
            </a:fld>
            <a:endParaRPr lang="it-IT"/>
          </a:p>
        </p:txBody>
      </p:sp>
    </p:spTree>
    <p:extLst>
      <p:ext uri="{BB962C8B-B14F-4D97-AF65-F5344CB8AC3E}">
        <p14:creationId xmlns:p14="http://schemas.microsoft.com/office/powerpoint/2010/main" val="21699715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12C36-2F74-A94D-9519-62835F76DA6F}" type="datetimeFigureOut">
              <a:rPr lang="it-IT" smtClean="0"/>
              <a:t>29/11/19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57924-3BAE-204B-B989-EB68492ED600}" type="slidenum">
              <a:rPr lang="it-IT" smtClean="0"/>
              <a:t>‹n.›</a:t>
            </a:fld>
            <a:endParaRPr lang="it-IT"/>
          </a:p>
        </p:txBody>
      </p:sp>
    </p:spTree>
    <p:extLst>
      <p:ext uri="{BB962C8B-B14F-4D97-AF65-F5344CB8AC3E}">
        <p14:creationId xmlns:p14="http://schemas.microsoft.com/office/powerpoint/2010/main" val="1182268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Cell. </a:t>
            </a:r>
            <a:r>
              <a:rPr lang="it-IT" dirty="0" err="1" smtClean="0"/>
              <a:t>Mol</a:t>
            </a:r>
            <a:r>
              <a:rPr lang="it-IT" dirty="0" smtClean="0"/>
              <a:t>. Life Sci. (2016) 73:705–722</a:t>
            </a:r>
          </a:p>
          <a:p>
            <a:r>
              <a:rPr lang="it-IT" dirty="0" smtClean="0"/>
              <a:t>DOI 10.1007/s00018-015-2079-8</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a:t>
            </a:fld>
            <a:endParaRPr lang="it-IT"/>
          </a:p>
        </p:txBody>
      </p:sp>
    </p:spTree>
    <p:extLst>
      <p:ext uri="{BB962C8B-B14F-4D97-AF65-F5344CB8AC3E}">
        <p14:creationId xmlns:p14="http://schemas.microsoft.com/office/powerpoint/2010/main" val="344603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Trends in </a:t>
            </a:r>
            <a:r>
              <a:rPr lang="it-IT" dirty="0" err="1" smtClean="0"/>
              <a:t>Neurosciences</a:t>
            </a:r>
            <a:r>
              <a:rPr lang="it-IT" dirty="0" smtClean="0"/>
              <a:t>, </a:t>
            </a:r>
            <a:r>
              <a:rPr lang="it-IT" dirty="0" err="1" smtClean="0"/>
              <a:t>October</a:t>
            </a:r>
            <a:r>
              <a:rPr lang="it-IT" dirty="0" smtClean="0"/>
              <a:t> 2013, Vol. 36, No. 10 587</a:t>
            </a:r>
          </a:p>
          <a:p>
            <a:r>
              <a:rPr lang="de-DE" dirty="0" smtClean="0"/>
              <a:t>http://</a:t>
            </a:r>
            <a:r>
              <a:rPr lang="de-DE" dirty="0" err="1" smtClean="0"/>
              <a:t>dx.doi.org</a:t>
            </a:r>
            <a:r>
              <a:rPr lang="de-DE" dirty="0" smtClean="0"/>
              <a:t>/10.1016/j.tins.2013.07.001</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13</a:t>
            </a:fld>
            <a:endParaRPr lang="it-IT"/>
          </a:p>
        </p:txBody>
      </p:sp>
    </p:spTree>
    <p:extLst>
      <p:ext uri="{BB962C8B-B14F-4D97-AF65-F5344CB8AC3E}">
        <p14:creationId xmlns:p14="http://schemas.microsoft.com/office/powerpoint/2010/main" val="3126368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16</a:t>
            </a:fld>
            <a:endParaRPr lang="it-IT"/>
          </a:p>
        </p:txBody>
      </p:sp>
    </p:spTree>
    <p:extLst>
      <p:ext uri="{BB962C8B-B14F-4D97-AF65-F5344CB8AC3E}">
        <p14:creationId xmlns:p14="http://schemas.microsoft.com/office/powerpoint/2010/main" val="95718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17</a:t>
            </a:fld>
            <a:endParaRPr lang="it-IT"/>
          </a:p>
        </p:txBody>
      </p:sp>
    </p:spTree>
    <p:extLst>
      <p:ext uri="{BB962C8B-B14F-4D97-AF65-F5344CB8AC3E}">
        <p14:creationId xmlns:p14="http://schemas.microsoft.com/office/powerpoint/2010/main" val="81198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Ketone</a:t>
            </a:r>
            <a:r>
              <a:rPr lang="it-IT" dirty="0" smtClean="0"/>
              <a:t> </a:t>
            </a:r>
            <a:r>
              <a:rPr lang="it-IT" dirty="0" err="1" smtClean="0"/>
              <a:t>bodies</a:t>
            </a:r>
            <a:r>
              <a:rPr lang="it-IT" dirty="0" smtClean="0"/>
              <a:t> </a:t>
            </a:r>
            <a:r>
              <a:rPr lang="it-IT" dirty="0" err="1" smtClean="0"/>
              <a:t>as</a:t>
            </a:r>
            <a:r>
              <a:rPr lang="it-IT" dirty="0" smtClean="0"/>
              <a:t> </a:t>
            </a:r>
            <a:r>
              <a:rPr lang="it-IT" dirty="0" err="1" smtClean="0"/>
              <a:t>signaling</a:t>
            </a:r>
            <a:r>
              <a:rPr lang="it-IT" dirty="0" smtClean="0"/>
              <a:t> </a:t>
            </a:r>
            <a:r>
              <a:rPr lang="it-IT" dirty="0" err="1" smtClean="0"/>
              <a:t>metabolites</a:t>
            </a:r>
            <a:endParaRPr lang="it-IT" dirty="0" smtClean="0"/>
          </a:p>
          <a:p>
            <a:r>
              <a:rPr lang="hr-HR" dirty="0" smtClean="0"/>
              <a:t>DOI:https://doi.org/10.1016/j.tem.2013.09.002</a:t>
            </a:r>
          </a:p>
          <a:p>
            <a:endParaRPr lang="it-IT" dirty="0" smtClean="0"/>
          </a:p>
          <a:p>
            <a:endParaRPr lang="it-IT" dirty="0" smtClean="0"/>
          </a:p>
          <a:p>
            <a:r>
              <a:rPr lang="it-IT" dirty="0" smtClean="0"/>
              <a:t>Metabolismo dei corpi chetonici</a:t>
            </a:r>
            <a:r>
              <a:rPr lang="it-IT" baseline="0" dirty="0" smtClean="0"/>
              <a:t> </a:t>
            </a:r>
          </a:p>
          <a:p>
            <a:r>
              <a:rPr lang="it-IT" dirty="0" smtClean="0"/>
              <a:t>(A) La chetogenesi nei mitocondri epatici è</a:t>
            </a:r>
            <a:r>
              <a:rPr lang="it-IT" baseline="0" dirty="0" smtClean="0"/>
              <a:t> </a:t>
            </a:r>
            <a:r>
              <a:rPr lang="it-IT" dirty="0" smtClean="0"/>
              <a:t>la fonte primaria di corpi chetonici circolanti,</a:t>
            </a:r>
            <a:r>
              <a:rPr lang="it-IT" baseline="0" dirty="0" smtClean="0"/>
              <a:t> </a:t>
            </a:r>
            <a:r>
              <a:rPr lang="it-IT" dirty="0" smtClean="0"/>
              <a:t>che richiede l'enzima </a:t>
            </a:r>
            <a:r>
              <a:rPr lang="it-IT" dirty="0" err="1" smtClean="0"/>
              <a:t>idrossimetilglutarilCoA</a:t>
            </a:r>
            <a:r>
              <a:rPr lang="it-IT" baseline="0" dirty="0" smtClean="0"/>
              <a:t> </a:t>
            </a:r>
            <a:r>
              <a:rPr lang="it-IT" baseline="0" dirty="0" err="1" smtClean="0"/>
              <a:t>sintetasi</a:t>
            </a:r>
            <a:r>
              <a:rPr lang="it-IT" baseline="0" dirty="0" smtClean="0"/>
              <a:t> 2, </a:t>
            </a:r>
            <a:r>
              <a:rPr lang="it-IT" dirty="0" smtClean="0"/>
              <a:t>HMGCS2.  </a:t>
            </a:r>
          </a:p>
          <a:p>
            <a:r>
              <a:rPr lang="it-IT" dirty="0" smtClean="0"/>
              <a:t>I corpi chetonici sono secreti e il loro principale</a:t>
            </a:r>
            <a:r>
              <a:rPr lang="it-IT" baseline="0" dirty="0" smtClean="0"/>
              <a:t> </a:t>
            </a:r>
            <a:r>
              <a:rPr lang="it-IT" dirty="0" smtClean="0"/>
              <a:t>destino metabolico è l'ossidazione terminale nei mitocondri dei tessuti extraepatici attraverso reazioni</a:t>
            </a:r>
          </a:p>
          <a:p>
            <a:r>
              <a:rPr lang="it-IT" dirty="0" smtClean="0"/>
              <a:t>che richiedono l'enzima Succinyl-CoA:3-ketoacid-CoA </a:t>
            </a:r>
            <a:r>
              <a:rPr lang="it-IT" dirty="0" err="1" smtClean="0"/>
              <a:t>transferase</a:t>
            </a:r>
            <a:r>
              <a:rPr lang="it-IT" dirty="0" smtClean="0"/>
              <a:t> (SCOT). </a:t>
            </a:r>
          </a:p>
          <a:p>
            <a:r>
              <a:rPr lang="it-IT" dirty="0" err="1" smtClean="0"/>
              <a:t>Abbreviaioni</a:t>
            </a:r>
            <a:r>
              <a:rPr lang="it-IT" dirty="0" smtClean="0"/>
              <a:t>: </a:t>
            </a:r>
            <a:r>
              <a:rPr lang="it-IT" dirty="0" err="1" smtClean="0"/>
              <a:t>mtiolasi</a:t>
            </a:r>
            <a:r>
              <a:rPr lang="it-IT" dirty="0" smtClean="0"/>
              <a:t>, </a:t>
            </a:r>
            <a:r>
              <a:rPr lang="it-IT" dirty="0" err="1" smtClean="0"/>
              <a:t>tiolasi</a:t>
            </a:r>
            <a:r>
              <a:rPr lang="it-IT" dirty="0" smtClean="0"/>
              <a:t> mitocondriale; e, elettroni provenienti da</a:t>
            </a:r>
            <a:r>
              <a:rPr lang="it-IT" baseline="0" dirty="0" smtClean="0"/>
              <a:t> </a:t>
            </a:r>
            <a:r>
              <a:rPr lang="it-IT" dirty="0" smtClean="0"/>
              <a:t>il ciclo TCA come NADH e FADH2; ETC, catena di trasporto degli </a:t>
            </a:r>
            <a:r>
              <a:rPr lang="it-IT" dirty="0" smtClean="0"/>
              <a:t>elettroni</a:t>
            </a:r>
            <a:r>
              <a:rPr lang="it-IT" dirty="0" smtClean="0"/>
              <a:t>. </a:t>
            </a:r>
          </a:p>
          <a:p>
            <a:r>
              <a:rPr lang="it-IT" dirty="0" smtClean="0"/>
              <a:t>I punti interrogativi riflettono l'incertezza del meccanismo responsabile del trasporto dei chetoni attraverso la</a:t>
            </a:r>
            <a:r>
              <a:rPr lang="it-IT" baseline="0" dirty="0" smtClean="0"/>
              <a:t> </a:t>
            </a:r>
            <a:r>
              <a:rPr lang="it-IT" dirty="0" smtClean="0"/>
              <a:t>membrana mitocondriale interna.</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19</a:t>
            </a:fld>
            <a:endParaRPr lang="it-IT"/>
          </a:p>
        </p:txBody>
      </p:sp>
    </p:spTree>
    <p:extLst>
      <p:ext uri="{BB962C8B-B14F-4D97-AF65-F5344CB8AC3E}">
        <p14:creationId xmlns:p14="http://schemas.microsoft.com/office/powerpoint/2010/main" val="91821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20</a:t>
            </a:fld>
            <a:endParaRPr lang="it-IT"/>
          </a:p>
        </p:txBody>
      </p:sp>
    </p:spTree>
    <p:extLst>
      <p:ext uri="{BB962C8B-B14F-4D97-AF65-F5344CB8AC3E}">
        <p14:creationId xmlns:p14="http://schemas.microsoft.com/office/powerpoint/2010/main" val="2131978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p:txBody>
      </p:sp>
      <p:sp>
        <p:nvSpPr>
          <p:cNvPr id="4" name="Segnaposto numero diapositiva 3"/>
          <p:cNvSpPr>
            <a:spLocks noGrp="1"/>
          </p:cNvSpPr>
          <p:nvPr>
            <p:ph type="sldNum" sz="quarter" idx="10"/>
          </p:nvPr>
        </p:nvSpPr>
        <p:spPr/>
        <p:txBody>
          <a:bodyPr/>
          <a:lstStyle/>
          <a:p>
            <a:fld id="{67457924-3BAE-204B-B989-EB68492ED600}" type="slidenum">
              <a:rPr lang="it-IT" smtClean="0"/>
              <a:t>21</a:t>
            </a:fld>
            <a:endParaRPr lang="it-IT"/>
          </a:p>
        </p:txBody>
      </p:sp>
    </p:spTree>
    <p:extLst>
      <p:ext uri="{BB962C8B-B14F-4D97-AF65-F5344CB8AC3E}">
        <p14:creationId xmlns:p14="http://schemas.microsoft.com/office/powerpoint/2010/main" val="811982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pt-BR" dirty="0" err="1" smtClean="0"/>
              <a:t>NeuroMolecular</a:t>
            </a:r>
            <a:r>
              <a:rPr lang="pt-BR" dirty="0" smtClean="0"/>
              <a:t> Medicine (2018) 20:281–300</a:t>
            </a:r>
          </a:p>
          <a:p>
            <a:r>
              <a:rPr lang="pt-BR" dirty="0" err="1" smtClean="0"/>
              <a:t>https</a:t>
            </a:r>
            <a:r>
              <a:rPr lang="pt-BR" dirty="0" smtClean="0"/>
              <a:t>://</a:t>
            </a:r>
            <a:r>
              <a:rPr lang="pt-BR" dirty="0" err="1" smtClean="0"/>
              <a:t>doi.org</a:t>
            </a:r>
            <a:r>
              <a:rPr lang="pt-BR" dirty="0" smtClean="0"/>
              <a:t>/10.1007/s12017-018-8503-0</a:t>
            </a:r>
            <a:endParaRPr lang="it-IT" dirty="0" smtClean="0"/>
          </a:p>
          <a:p>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67457924-3BAE-204B-B989-EB68492ED600}" type="slidenum">
              <a:rPr lang="it-IT" smtClean="0"/>
              <a:t>22</a:t>
            </a:fld>
            <a:endParaRPr lang="it-IT"/>
          </a:p>
        </p:txBody>
      </p:sp>
    </p:spTree>
    <p:extLst>
      <p:ext uri="{BB962C8B-B14F-4D97-AF65-F5344CB8AC3E}">
        <p14:creationId xmlns:p14="http://schemas.microsoft.com/office/powerpoint/2010/main" val="86159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smtClean="0"/>
          </a:p>
          <a:p>
            <a:pPr>
              <a:lnSpc>
                <a:spcPct val="90000"/>
              </a:lnSpc>
            </a:pPr>
            <a:r>
              <a:rPr lang="it-IT" sz="1600" dirty="0" smtClean="0"/>
              <a:t>Cellula alfa</a:t>
            </a:r>
          </a:p>
          <a:p>
            <a:pPr>
              <a:lnSpc>
                <a:spcPct val="90000"/>
              </a:lnSpc>
            </a:pPr>
            <a:endParaRPr lang="it-IT" sz="1600" dirty="0" smtClean="0"/>
          </a:p>
          <a:p>
            <a:pPr>
              <a:lnSpc>
                <a:spcPct val="90000"/>
              </a:lnSpc>
            </a:pPr>
            <a:r>
              <a:rPr lang="it-IT" sz="1600" b="1" dirty="0" smtClean="0"/>
              <a:t>ADP chiude il </a:t>
            </a:r>
            <a:r>
              <a:rPr lang="it-IT" sz="1600" b="1" dirty="0" smtClean="0">
                <a:sym typeface="Wingdings"/>
              </a:rPr>
              <a:t>canale</a:t>
            </a:r>
          </a:p>
          <a:p>
            <a:pPr lvl="1">
              <a:lnSpc>
                <a:spcPct val="90000"/>
              </a:lnSpc>
            </a:pPr>
            <a:r>
              <a:rPr lang="it-IT" sz="1400" dirty="0" smtClean="0">
                <a:latin typeface="Wingdings"/>
                <a:ea typeface="Wingdings"/>
                <a:cs typeface="Wingdings"/>
                <a:sym typeface="Wingdings"/>
              </a:rPr>
              <a:t></a:t>
            </a:r>
            <a:r>
              <a:rPr lang="it-IT" sz="1400" dirty="0" smtClean="0">
                <a:sym typeface="Wingdings"/>
              </a:rPr>
              <a:t> [K</a:t>
            </a:r>
            <a:r>
              <a:rPr lang="it-IT" sz="1400" baseline="30000" dirty="0" smtClean="0">
                <a:sym typeface="Wingdings"/>
              </a:rPr>
              <a:t>+</a:t>
            </a:r>
            <a:r>
              <a:rPr lang="it-IT" sz="1400" dirty="0" smtClean="0">
                <a:sym typeface="Wingdings"/>
              </a:rPr>
              <a:t>]</a:t>
            </a:r>
            <a:r>
              <a:rPr lang="it-IT" sz="1400" baseline="-25000" dirty="0" err="1" smtClean="0">
                <a:sym typeface="Wingdings"/>
              </a:rPr>
              <a:t>intracellualre</a:t>
            </a:r>
            <a:endParaRPr lang="it-IT" sz="1400" baseline="-25000" dirty="0" smtClean="0">
              <a:sym typeface="Wingdings"/>
            </a:endParaRPr>
          </a:p>
          <a:p>
            <a:pPr>
              <a:lnSpc>
                <a:spcPct val="90000"/>
              </a:lnSpc>
            </a:pPr>
            <a:r>
              <a:rPr lang="it-IT" sz="1600" dirty="0" smtClean="0">
                <a:sym typeface="Wingdings"/>
              </a:rPr>
              <a:t>depolarizzazione</a:t>
            </a:r>
          </a:p>
          <a:p>
            <a:pPr lvl="1">
              <a:lnSpc>
                <a:spcPct val="90000"/>
              </a:lnSpc>
            </a:pPr>
            <a:r>
              <a:rPr lang="it-IT" sz="1400" dirty="0" smtClean="0">
                <a:latin typeface="Wingdings"/>
                <a:ea typeface="Wingdings"/>
                <a:cs typeface="Wingdings"/>
                <a:sym typeface="Wingdings"/>
              </a:rPr>
              <a:t></a:t>
            </a:r>
            <a:r>
              <a:rPr lang="it-IT" sz="1400" dirty="0" smtClean="0">
                <a:sym typeface="Wingdings"/>
              </a:rPr>
              <a:t> </a:t>
            </a:r>
            <a:r>
              <a:rPr lang="it-IT" sz="1400" dirty="0" err="1" smtClean="0">
                <a:sym typeface="Wingdings"/>
              </a:rPr>
              <a:t>Vm</a:t>
            </a:r>
            <a:r>
              <a:rPr lang="it-IT" sz="1400" dirty="0" smtClean="0">
                <a:sym typeface="Wingdings"/>
              </a:rPr>
              <a:t> </a:t>
            </a:r>
          </a:p>
          <a:p>
            <a:pPr>
              <a:lnSpc>
                <a:spcPct val="90000"/>
              </a:lnSpc>
            </a:pPr>
            <a:r>
              <a:rPr lang="it-IT" sz="1600" dirty="0" smtClean="0">
                <a:latin typeface="Wingdings"/>
                <a:ea typeface="Wingdings"/>
                <a:cs typeface="Wingdings"/>
                <a:sym typeface="Wingdings"/>
              </a:rPr>
              <a:t> </a:t>
            </a:r>
            <a:r>
              <a:rPr lang="it-IT" sz="1600" dirty="0" smtClean="0">
                <a:sym typeface="Wingdings"/>
              </a:rPr>
              <a:t>canali del calcio dipendenti da </a:t>
            </a:r>
            <a:r>
              <a:rPr lang="it-IT" sz="1600" dirty="0" err="1" smtClean="0">
                <a:sym typeface="Wingdings"/>
              </a:rPr>
              <a:t>Vm</a:t>
            </a:r>
            <a:endParaRPr lang="it-IT" sz="1600" dirty="0" smtClean="0">
              <a:sym typeface="Wingdings"/>
            </a:endParaRPr>
          </a:p>
          <a:p>
            <a:pPr>
              <a:lnSpc>
                <a:spcPct val="90000"/>
              </a:lnSpc>
            </a:pPr>
            <a:r>
              <a:rPr lang="it-IT" sz="1600" dirty="0" smtClean="0">
                <a:latin typeface="Wingdings"/>
                <a:ea typeface="Wingdings"/>
                <a:cs typeface="Wingdings"/>
                <a:sym typeface="Wingdings"/>
              </a:rPr>
              <a:t> </a:t>
            </a:r>
            <a:r>
              <a:rPr lang="it-IT" sz="1600" dirty="0" smtClean="0">
                <a:sym typeface="Wingdings"/>
              </a:rPr>
              <a:t>[Ca</a:t>
            </a:r>
            <a:r>
              <a:rPr lang="it-IT" sz="1600" baseline="30000" dirty="0" smtClean="0">
                <a:sym typeface="Wingdings"/>
              </a:rPr>
              <a:t>++</a:t>
            </a:r>
            <a:r>
              <a:rPr lang="it-IT" sz="1600" dirty="0" smtClean="0">
                <a:sym typeface="Wingdings"/>
              </a:rPr>
              <a:t>]</a:t>
            </a:r>
            <a:r>
              <a:rPr lang="it-IT" sz="1600" baseline="-25000" dirty="0" smtClean="0">
                <a:sym typeface="Wingdings"/>
              </a:rPr>
              <a:t>intracellulare </a:t>
            </a:r>
            <a:r>
              <a:rPr lang="it-IT" sz="1600" dirty="0" smtClean="0">
                <a:sym typeface="Wingdings"/>
              </a:rPr>
              <a:t> </a:t>
            </a:r>
          </a:p>
          <a:p>
            <a:pPr>
              <a:lnSpc>
                <a:spcPct val="90000"/>
              </a:lnSpc>
            </a:pPr>
            <a:r>
              <a:rPr lang="it-IT" sz="1600" b="1" dirty="0" smtClean="0">
                <a:sym typeface="Wingdings"/>
              </a:rPr>
              <a:t>ESOCITOSI</a:t>
            </a:r>
          </a:p>
          <a:p>
            <a:pPr>
              <a:lnSpc>
                <a:spcPct val="90000"/>
              </a:lnSpc>
            </a:pPr>
            <a:endParaRPr lang="it-IT" sz="1600" b="1" dirty="0" smtClean="0">
              <a:sym typeface="Wingdings"/>
            </a:endParaRPr>
          </a:p>
          <a:p>
            <a:pPr marL="0" indent="0" algn="l">
              <a:lnSpc>
                <a:spcPct val="90000"/>
              </a:lnSpc>
              <a:buNone/>
            </a:pPr>
            <a:r>
              <a:rPr lang="it-IT" sz="1600" b="1" dirty="0" smtClean="0">
                <a:solidFill>
                  <a:srgbClr val="FF0000"/>
                </a:solidFill>
              </a:rPr>
              <a:t>Cellula beta</a:t>
            </a:r>
          </a:p>
          <a:p>
            <a:pPr marL="0" indent="0" algn="l">
              <a:lnSpc>
                <a:spcPct val="90000"/>
              </a:lnSpc>
              <a:buNone/>
            </a:pPr>
            <a:endParaRPr lang="it-IT" sz="1600" b="1" dirty="0" smtClean="0">
              <a:solidFill>
                <a:srgbClr val="FF0000"/>
              </a:solidFill>
            </a:endParaRPr>
          </a:p>
          <a:p>
            <a:pPr marL="0" indent="0" algn="l">
              <a:lnSpc>
                <a:spcPct val="90000"/>
              </a:lnSpc>
              <a:buNone/>
            </a:pPr>
            <a:r>
              <a:rPr lang="it-IT" sz="1600" b="1" dirty="0" smtClean="0">
                <a:solidFill>
                  <a:srgbClr val="FF0000"/>
                </a:solidFill>
              </a:rPr>
              <a:t>ADP apre il </a:t>
            </a:r>
            <a:r>
              <a:rPr lang="it-IT" sz="1600" b="1" dirty="0" smtClean="0">
                <a:solidFill>
                  <a:srgbClr val="FF0000"/>
                </a:solidFill>
                <a:sym typeface="Wingdings"/>
              </a:rPr>
              <a:t>canale per il K+</a:t>
            </a:r>
          </a:p>
          <a:p>
            <a:pPr lvl="1">
              <a:lnSpc>
                <a:spcPct val="90000"/>
              </a:lnSpc>
            </a:pPr>
            <a:r>
              <a:rPr lang="it-IT" sz="1400" dirty="0" smtClean="0">
                <a:sym typeface="Wingdings"/>
              </a:rPr>
              <a:t> </a:t>
            </a:r>
            <a:r>
              <a:rPr lang="it-IT" sz="1400" dirty="0" smtClean="0">
                <a:latin typeface="Wingdings"/>
                <a:ea typeface="Wingdings"/>
                <a:cs typeface="Wingdings"/>
                <a:sym typeface="Wingdings"/>
              </a:rPr>
              <a:t> </a:t>
            </a:r>
            <a:r>
              <a:rPr lang="it-IT" sz="1400" dirty="0" smtClean="0">
                <a:sym typeface="Wingdings"/>
              </a:rPr>
              <a:t>[K</a:t>
            </a:r>
            <a:r>
              <a:rPr lang="it-IT" sz="1400" baseline="30000" dirty="0" smtClean="0">
                <a:sym typeface="Wingdings"/>
              </a:rPr>
              <a:t>+</a:t>
            </a:r>
            <a:r>
              <a:rPr lang="it-IT" sz="1400" dirty="0" smtClean="0">
                <a:sym typeface="Wingdings"/>
              </a:rPr>
              <a:t>]</a:t>
            </a:r>
            <a:r>
              <a:rPr lang="it-IT" sz="1400" baseline="-25000" dirty="0" err="1" smtClean="0">
                <a:sym typeface="Wingdings"/>
              </a:rPr>
              <a:t>intracellualre</a:t>
            </a:r>
            <a:endParaRPr lang="it-IT" sz="1400" baseline="-25000" dirty="0" smtClean="0">
              <a:sym typeface="Wingdings"/>
            </a:endParaRPr>
          </a:p>
          <a:p>
            <a:pPr>
              <a:lnSpc>
                <a:spcPct val="90000"/>
              </a:lnSpc>
            </a:pPr>
            <a:r>
              <a:rPr lang="it-IT" sz="1600" dirty="0" err="1" smtClean="0">
                <a:sym typeface="Wingdings"/>
              </a:rPr>
              <a:t>iperpolarizzazione</a:t>
            </a:r>
            <a:endParaRPr lang="it-IT" sz="1600" dirty="0" smtClean="0">
              <a:sym typeface="Wingdings"/>
            </a:endParaRPr>
          </a:p>
          <a:p>
            <a:pPr lvl="1">
              <a:lnSpc>
                <a:spcPct val="90000"/>
              </a:lnSpc>
            </a:pPr>
            <a:r>
              <a:rPr lang="it-IT" sz="1400" dirty="0" smtClean="0">
                <a:latin typeface="Wingdings"/>
                <a:ea typeface="Wingdings"/>
                <a:cs typeface="Wingdings"/>
                <a:sym typeface="Wingdings"/>
              </a:rPr>
              <a:t></a:t>
            </a:r>
            <a:r>
              <a:rPr lang="it-IT" sz="1400" dirty="0" smtClean="0">
                <a:sym typeface="Wingdings"/>
              </a:rPr>
              <a:t> </a:t>
            </a:r>
            <a:r>
              <a:rPr lang="it-IT" sz="1400" dirty="0" err="1" smtClean="0">
                <a:sym typeface="Wingdings"/>
              </a:rPr>
              <a:t>Vm</a:t>
            </a:r>
            <a:r>
              <a:rPr lang="it-IT" sz="1400" dirty="0" smtClean="0">
                <a:sym typeface="Wingdings"/>
              </a:rPr>
              <a:t> </a:t>
            </a:r>
          </a:p>
          <a:p>
            <a:pPr>
              <a:lnSpc>
                <a:spcPct val="90000"/>
              </a:lnSpc>
            </a:pPr>
            <a:r>
              <a:rPr lang="it-IT" sz="1600" dirty="0" smtClean="0">
                <a:latin typeface="Wingdings"/>
                <a:ea typeface="Wingdings"/>
                <a:cs typeface="Wingdings"/>
                <a:sym typeface="Wingdings"/>
              </a:rPr>
              <a:t> </a:t>
            </a:r>
            <a:r>
              <a:rPr lang="it-IT" sz="1600" dirty="0" smtClean="0">
                <a:sym typeface="Wingdings"/>
              </a:rPr>
              <a:t>canali del calcio dipendenti da </a:t>
            </a:r>
            <a:r>
              <a:rPr lang="it-IT" sz="1600" dirty="0" err="1" smtClean="0">
                <a:sym typeface="Wingdings"/>
              </a:rPr>
              <a:t>Vm</a:t>
            </a:r>
            <a:endParaRPr lang="it-IT" sz="1600" dirty="0" smtClean="0">
              <a:sym typeface="Wingdings"/>
            </a:endParaRPr>
          </a:p>
          <a:p>
            <a:pPr>
              <a:lnSpc>
                <a:spcPct val="90000"/>
              </a:lnSpc>
            </a:pPr>
            <a:r>
              <a:rPr lang="it-IT" sz="1600" dirty="0" smtClean="0">
                <a:latin typeface="Wingdings"/>
                <a:ea typeface="Wingdings"/>
                <a:cs typeface="Wingdings"/>
                <a:sym typeface="Wingdings"/>
              </a:rPr>
              <a:t> </a:t>
            </a:r>
            <a:r>
              <a:rPr lang="it-IT" sz="1600" dirty="0" smtClean="0">
                <a:sym typeface="Wingdings"/>
              </a:rPr>
              <a:t>[Ca</a:t>
            </a:r>
            <a:r>
              <a:rPr lang="it-IT" sz="1600" baseline="30000" dirty="0" smtClean="0">
                <a:sym typeface="Wingdings"/>
              </a:rPr>
              <a:t>++</a:t>
            </a:r>
            <a:r>
              <a:rPr lang="it-IT" sz="1600" dirty="0" smtClean="0">
                <a:sym typeface="Wingdings"/>
              </a:rPr>
              <a:t>]</a:t>
            </a:r>
            <a:r>
              <a:rPr lang="it-IT" sz="1600" baseline="-25000" dirty="0" smtClean="0">
                <a:sym typeface="Wingdings"/>
              </a:rPr>
              <a:t>intracellulare </a:t>
            </a:r>
            <a:r>
              <a:rPr lang="it-IT" sz="1600" dirty="0" smtClean="0">
                <a:sym typeface="Wingdings"/>
              </a:rPr>
              <a:t> </a:t>
            </a:r>
          </a:p>
          <a:p>
            <a:pPr>
              <a:lnSpc>
                <a:spcPct val="90000"/>
              </a:lnSpc>
            </a:pPr>
            <a:r>
              <a:rPr lang="it-IT" sz="1600" b="1" dirty="0" smtClean="0">
                <a:sym typeface="Wingdings"/>
              </a:rPr>
              <a:t>NO ESOCITOSI</a:t>
            </a:r>
            <a:endParaRPr lang="it-IT" sz="1600" b="1" dirty="0" smtClean="0"/>
          </a:p>
          <a:p>
            <a:pPr>
              <a:lnSpc>
                <a:spcPct val="90000"/>
              </a:lnSpc>
            </a:pPr>
            <a:endParaRPr lang="it-IT" sz="1600" b="1" dirty="0" smtClean="0"/>
          </a:p>
          <a:p>
            <a:endParaRPr lang="it-IT" dirty="0"/>
          </a:p>
        </p:txBody>
      </p:sp>
      <p:sp>
        <p:nvSpPr>
          <p:cNvPr id="4" name="Segnaposto numero diapositiva 3"/>
          <p:cNvSpPr>
            <a:spLocks noGrp="1"/>
          </p:cNvSpPr>
          <p:nvPr>
            <p:ph type="sldNum" sz="quarter" idx="10"/>
          </p:nvPr>
        </p:nvSpPr>
        <p:spPr/>
        <p:txBody>
          <a:bodyPr/>
          <a:lstStyle/>
          <a:p>
            <a:fld id="{D1AD2313-36F5-5348-9689-D0F62DF51AB1}" type="slidenum">
              <a:rPr lang="it-IT" smtClean="0"/>
              <a:t>24</a:t>
            </a:fld>
            <a:endParaRPr lang="it-IT"/>
          </a:p>
        </p:txBody>
      </p:sp>
    </p:spTree>
    <p:extLst>
      <p:ext uri="{BB962C8B-B14F-4D97-AF65-F5344CB8AC3E}">
        <p14:creationId xmlns:p14="http://schemas.microsoft.com/office/powerpoint/2010/main" val="799645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s-IS" dirty="0" smtClean="0"/>
              <a:t>J Clin Invest. 2018;128(9):3739-3741. https://doi.org/10.1172/JCI122449.</a:t>
            </a:r>
            <a:endParaRPr lang="it-IT" dirty="0" smtClean="0"/>
          </a:p>
          <a:p>
            <a:endParaRPr lang="it-IT" dirty="0" smtClean="0"/>
          </a:p>
          <a:p>
            <a:pPr marL="228600" indent="-228600">
              <a:buAutoNum type="alphaUcParenBoth"/>
            </a:pPr>
            <a:r>
              <a:rPr lang="it-IT" dirty="0" smtClean="0"/>
              <a:t>In risposta a una riduzione isolata della glicemia, il cervello rileva l'ipoglicemia a una concentrazione di glucosio di circa 65 mg / dl e attiva il sistema nervoso simpatico. Questa attivazione provoca la stimolazione delle cellule cromaffini della midollare del surrene, che a sua volta porta al rilascio di epinefrina e </a:t>
            </a:r>
            <a:r>
              <a:rPr lang="it-IT" dirty="0" err="1" smtClean="0"/>
              <a:t>neuropeptide</a:t>
            </a:r>
            <a:r>
              <a:rPr lang="it-IT" dirty="0" smtClean="0"/>
              <a:t> Y, NPY. Il rilascio di epinefrina a seguito di un singolo episodio di ipoglicemia aumenta l'attività della tirosina </a:t>
            </a:r>
            <a:r>
              <a:rPr lang="it-IT" dirty="0" err="1" smtClean="0"/>
              <a:t>idrossilasi</a:t>
            </a:r>
            <a:r>
              <a:rPr lang="it-IT" dirty="0" smtClean="0"/>
              <a:t>, con conseguente reintegro delle riserve di secrezione di adrenalina. </a:t>
            </a:r>
          </a:p>
          <a:p>
            <a:pPr marL="228600" indent="-228600">
              <a:buAutoNum type="alphaUcParenBoth"/>
            </a:pPr>
            <a:endParaRPr lang="it-IT" dirty="0" smtClean="0"/>
          </a:p>
          <a:p>
            <a:pPr marL="228600" indent="-228600">
              <a:buAutoNum type="alphaUcParenBoth"/>
            </a:pPr>
            <a:r>
              <a:rPr lang="it-IT" dirty="0" smtClean="0"/>
              <a:t>In risposta a episodi ripetuti di ipoglicemia, il cervello rileva l'ipoglicemia a una concentrazione di glucosio inferiore rispetto a quella successiva all'esposizione a un singolo episodio. Ciò comporta l'attivazione del sistema nervoso simpatico, seguita dalla stimolazione delle </a:t>
            </a:r>
            <a:r>
              <a:rPr lang="it-IT" dirty="0" smtClean="0"/>
              <a:t>cellule cromaffini della midollare del surrene</a:t>
            </a:r>
            <a:r>
              <a:rPr lang="it-IT" dirty="0" smtClean="0"/>
              <a:t>. Poiché l'NPY rilasciato durante precedenti episodi di ipoglicemia ha ridotto l'attività della tirosina </a:t>
            </a:r>
            <a:r>
              <a:rPr lang="it-IT" dirty="0" err="1" smtClean="0"/>
              <a:t>idrossilasi</a:t>
            </a:r>
            <a:r>
              <a:rPr lang="it-IT" dirty="0" smtClean="0"/>
              <a:t>, la capacità di secrezione di adrenalina delle cellule di </a:t>
            </a:r>
            <a:r>
              <a:rPr lang="it-IT" dirty="0" err="1" smtClean="0"/>
              <a:t>cromaffina</a:t>
            </a:r>
            <a:r>
              <a:rPr lang="it-IT" dirty="0" smtClean="0"/>
              <a:t> è ridotta, con conseguente risposta </a:t>
            </a:r>
            <a:r>
              <a:rPr lang="it-IT" dirty="0" err="1" smtClean="0"/>
              <a:t>controregolatoria</a:t>
            </a:r>
            <a:r>
              <a:rPr lang="it-IT" dirty="0" smtClean="0"/>
              <a:t> attenuta.</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25</a:t>
            </a:fld>
            <a:endParaRPr lang="it-IT"/>
          </a:p>
        </p:txBody>
      </p:sp>
    </p:spTree>
    <p:extLst>
      <p:ext uri="{BB962C8B-B14F-4D97-AF65-F5344CB8AC3E}">
        <p14:creationId xmlns:p14="http://schemas.microsoft.com/office/powerpoint/2010/main" val="126291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www.cyberounds.com</a:t>
            </a:r>
            <a:r>
              <a:rPr lang="it-IT" dirty="0" smtClean="0"/>
              <a:t>/</a:t>
            </a:r>
            <a:r>
              <a:rPr lang="it-IT" dirty="0" err="1" smtClean="0"/>
              <a:t>cmecontent</a:t>
            </a:r>
            <a:r>
              <a:rPr lang="it-IT" dirty="0" smtClean="0"/>
              <a:t>/art453.html?pf=yes</a:t>
            </a:r>
          </a:p>
          <a:p>
            <a:endParaRPr lang="it-IT" dirty="0" smtClean="0"/>
          </a:p>
          <a:p>
            <a:r>
              <a:rPr lang="it-IT" dirty="0" smtClean="0"/>
              <a:t>Nella normale risposta all'ipoglicemia, il cervello (specialmente l'ipotalamo) coordina e innesca una risposta allo stress per ripristinare l'</a:t>
            </a:r>
            <a:r>
              <a:rPr lang="it-IT" dirty="0" err="1" smtClean="0"/>
              <a:t>euglicemia</a:t>
            </a:r>
            <a:r>
              <a:rPr lang="it-IT" dirty="0" smtClean="0"/>
              <a:t>. Le aree chiave dell'ipotalamo che rilevano e rispondono all'ipoglicemia sono </a:t>
            </a:r>
            <a:r>
              <a:rPr lang="it-IT" b="1" dirty="0" smtClean="0"/>
              <a:t>l'ipotalamo </a:t>
            </a:r>
            <a:r>
              <a:rPr lang="it-IT" b="1" dirty="0" err="1" smtClean="0"/>
              <a:t>ventromediale</a:t>
            </a:r>
            <a:r>
              <a:rPr lang="it-IT" b="1" dirty="0" smtClean="0"/>
              <a:t> (VMH), il nucleo arcuato (ARC) e il nucleo </a:t>
            </a:r>
            <a:r>
              <a:rPr lang="it-IT" b="1" dirty="0" err="1" smtClean="0"/>
              <a:t>paraventricolare</a:t>
            </a:r>
            <a:r>
              <a:rPr lang="it-IT" b="1" dirty="0" smtClean="0"/>
              <a:t> (PVN)</a:t>
            </a:r>
            <a:r>
              <a:rPr lang="it-IT" dirty="0" smtClean="0"/>
              <a:t>. </a:t>
            </a:r>
          </a:p>
          <a:p>
            <a:r>
              <a:rPr lang="it-IT" dirty="0" smtClean="0"/>
              <a:t>Segnali efferenti dall'ipotalamo provocano </a:t>
            </a:r>
            <a:r>
              <a:rPr lang="it-IT" b="1" dirty="0" smtClean="0"/>
              <a:t>l'attivazione dell'asse ipotalamo-ipofisi-surrene (HPA)</a:t>
            </a:r>
            <a:r>
              <a:rPr lang="it-IT" dirty="0" smtClean="0"/>
              <a:t> e del </a:t>
            </a:r>
            <a:r>
              <a:rPr lang="it-IT" b="1" dirty="0" smtClean="0"/>
              <a:t>sistema nervoso simpatico </a:t>
            </a:r>
            <a:r>
              <a:rPr lang="it-IT" dirty="0" smtClean="0"/>
              <a:t>per aumentare la produzione di ormoni </a:t>
            </a:r>
            <a:r>
              <a:rPr lang="it-IT" dirty="0" err="1" smtClean="0"/>
              <a:t>controregolatori</a:t>
            </a:r>
            <a:r>
              <a:rPr lang="it-IT" dirty="0" smtClean="0"/>
              <a:t> chiave. </a:t>
            </a:r>
          </a:p>
          <a:p>
            <a:r>
              <a:rPr lang="it-IT" dirty="0" smtClean="0"/>
              <a:t>Le secrezioni di cortisolo (tramite rilascio di ACTH) ed epinefrina derivano rispettivamente dalla corticale</a:t>
            </a:r>
            <a:r>
              <a:rPr lang="it-IT" baseline="0" dirty="0" smtClean="0"/>
              <a:t> e dalla midollare del </a:t>
            </a:r>
            <a:r>
              <a:rPr lang="it-IT" dirty="0" smtClean="0"/>
              <a:t>surrene. </a:t>
            </a:r>
          </a:p>
          <a:p>
            <a:r>
              <a:rPr lang="it-IT" dirty="0" smtClean="0"/>
              <a:t>L'attivazione del sistema nervoso simpatico aumenta sia il </a:t>
            </a:r>
            <a:r>
              <a:rPr lang="it-IT" b="1" dirty="0" smtClean="0"/>
              <a:t>rilascio di noradrenalina (che causa tremori, vigilanza e palpitazioni</a:t>
            </a:r>
            <a:r>
              <a:rPr lang="it-IT" dirty="0" smtClean="0"/>
              <a:t>) </a:t>
            </a:r>
            <a:r>
              <a:rPr lang="it-IT" b="1" dirty="0" smtClean="0"/>
              <a:t>sia il rilascio di acetilcolina </a:t>
            </a:r>
            <a:r>
              <a:rPr lang="it-IT" dirty="0" smtClean="0"/>
              <a:t>(che provoca </a:t>
            </a:r>
            <a:r>
              <a:rPr lang="it-IT" b="1" dirty="0" smtClean="0"/>
              <a:t>fame e sudorazione</a:t>
            </a:r>
            <a:r>
              <a:rPr lang="it-IT" dirty="0" smtClean="0"/>
              <a:t>). </a:t>
            </a:r>
          </a:p>
          <a:p>
            <a:r>
              <a:rPr lang="it-IT" dirty="0" smtClean="0"/>
              <a:t>A livello del pancreas, in risposta all'ipoglicemia, la secrezione endogena di insulina dalla cellula β viene soppressa mentre il rilascio di </a:t>
            </a:r>
            <a:r>
              <a:rPr lang="it-IT" dirty="0" err="1" smtClean="0"/>
              <a:t>glucagone</a:t>
            </a:r>
            <a:r>
              <a:rPr lang="it-IT" dirty="0" smtClean="0"/>
              <a:t> dalla cellula α è elevato. Antagonizzando gli effetti dell'insulina, questi ormoni </a:t>
            </a:r>
            <a:r>
              <a:rPr lang="it-IT" dirty="0" err="1" smtClean="0"/>
              <a:t>controregolatori</a:t>
            </a:r>
            <a:r>
              <a:rPr lang="it-IT" dirty="0" smtClean="0"/>
              <a:t> lavorano per aumentare i livelli di glucosio nel sangue stimolando il rilascio endogeno di glucosio dal fegato, stimolando il comportamento alimentare e sopprimendo la clearance del glucosio.</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26</a:t>
            </a:fld>
            <a:endParaRPr lang="it-IT"/>
          </a:p>
        </p:txBody>
      </p:sp>
    </p:spTree>
    <p:extLst>
      <p:ext uri="{BB962C8B-B14F-4D97-AF65-F5344CB8AC3E}">
        <p14:creationId xmlns:p14="http://schemas.microsoft.com/office/powerpoint/2010/main" val="1082843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4</a:t>
            </a:fld>
            <a:endParaRPr lang="it-IT"/>
          </a:p>
        </p:txBody>
      </p:sp>
    </p:spTree>
    <p:extLst>
      <p:ext uri="{BB962C8B-B14F-4D97-AF65-F5344CB8AC3E}">
        <p14:creationId xmlns:p14="http://schemas.microsoft.com/office/powerpoint/2010/main" val="2937084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www.cyberounds.com</a:t>
            </a:r>
            <a:r>
              <a:rPr lang="it-IT" dirty="0" smtClean="0"/>
              <a:t>/</a:t>
            </a:r>
            <a:r>
              <a:rPr lang="it-IT" dirty="0" err="1" smtClean="0"/>
              <a:t>cmecontent</a:t>
            </a:r>
            <a:r>
              <a:rPr lang="it-IT" dirty="0" smtClean="0"/>
              <a:t>/art453.html?pf=yes</a:t>
            </a:r>
          </a:p>
          <a:p>
            <a:endParaRPr lang="it-IT" dirty="0" smtClean="0"/>
          </a:p>
          <a:p>
            <a:r>
              <a:rPr lang="it-IT" dirty="0" smtClean="0"/>
              <a:t>Il rilevamento del glucosio nelle cellule glucosio-eccitato (GE) richiede l'assunzione di glucosio attraverso i trasportatori di glucosio (GLUT), la fosforilazione del glucosio da parte dell'enzima </a:t>
            </a:r>
            <a:r>
              <a:rPr lang="it-IT" dirty="0" err="1" smtClean="0"/>
              <a:t>glucocinasi</a:t>
            </a:r>
            <a:r>
              <a:rPr lang="it-IT" dirty="0" smtClean="0"/>
              <a:t> e il successivo metabolismo del glucosio per aumentare il rapporto ATP/ADP intracellulare. </a:t>
            </a:r>
          </a:p>
          <a:p>
            <a:endParaRPr lang="it-IT" dirty="0" smtClean="0"/>
          </a:p>
          <a:p>
            <a:r>
              <a:rPr lang="it-IT" dirty="0" smtClean="0"/>
              <a:t>Nell’</a:t>
            </a:r>
            <a:r>
              <a:rPr lang="it-IT" dirty="0" err="1" smtClean="0"/>
              <a:t>euglicemia</a:t>
            </a:r>
            <a:r>
              <a:rPr lang="it-IT" dirty="0" smtClean="0"/>
              <a:t>, i canali K + sensibili all'ATP sono chiusi, la membrana viene depolarizzata e si verifica un innesco neuronale, che sopprime l’eventuale risposta </a:t>
            </a:r>
            <a:r>
              <a:rPr lang="it-IT" dirty="0" err="1" smtClean="0"/>
              <a:t>controregolatoria</a:t>
            </a:r>
            <a:r>
              <a:rPr lang="it-IT" dirty="0" smtClean="0"/>
              <a:t> dell’ipoglicemia. Pertanto, un aumento del glucosio plasmatico aumenta l'attività neuronale nei neuroni GE. </a:t>
            </a:r>
          </a:p>
          <a:p>
            <a:r>
              <a:rPr lang="it-IT" b="1" dirty="0" smtClean="0"/>
              <a:t>Tuttavia, durante l'ipoglicemia, il ridotto metabolismo del glucosio porta all'apertura dei canali K-ATP e alla </a:t>
            </a:r>
            <a:r>
              <a:rPr lang="it-IT" b="1" dirty="0" err="1" smtClean="0"/>
              <a:t>iperpolarizzazione</a:t>
            </a:r>
            <a:r>
              <a:rPr lang="it-IT" b="1" dirty="0" smtClean="0"/>
              <a:t> di questi neuroni</a:t>
            </a:r>
            <a:r>
              <a:rPr lang="it-IT" dirty="0" smtClean="0"/>
              <a:t>,</a:t>
            </a:r>
            <a:r>
              <a:rPr lang="it-IT" baseline="0" dirty="0" smtClean="0"/>
              <a:t> che non sono più </a:t>
            </a:r>
            <a:r>
              <a:rPr lang="it-IT" dirty="0" smtClean="0"/>
              <a:t>eccitati dal glucosio.  (</a:t>
            </a:r>
            <a:r>
              <a:rPr lang="it-IT" dirty="0" err="1" smtClean="0"/>
              <a:t>ΔVm</a:t>
            </a:r>
            <a:r>
              <a:rPr lang="it-IT" dirty="0" smtClean="0"/>
              <a:t>: variazione del potenziale di membrana, depolarizzazione di membrana). </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27</a:t>
            </a:fld>
            <a:endParaRPr lang="it-IT"/>
          </a:p>
        </p:txBody>
      </p:sp>
    </p:spTree>
    <p:extLst>
      <p:ext uri="{BB962C8B-B14F-4D97-AF65-F5344CB8AC3E}">
        <p14:creationId xmlns:p14="http://schemas.microsoft.com/office/powerpoint/2010/main" val="355213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Problem</a:t>
            </a:r>
            <a:r>
              <a:rPr lang="it-IT" dirty="0" smtClean="0"/>
              <a:t> or </a:t>
            </a:r>
            <a:r>
              <a:rPr lang="it-IT" dirty="0" err="1" smtClean="0"/>
              <a:t>solution</a:t>
            </a:r>
            <a:r>
              <a:rPr lang="it-IT" dirty="0" smtClean="0"/>
              <a:t>: The strange story of </a:t>
            </a:r>
            <a:r>
              <a:rPr lang="it-IT" dirty="0" err="1" smtClean="0"/>
              <a:t>glucagon</a:t>
            </a:r>
            <a:endParaRPr lang="it-IT" dirty="0" smtClean="0"/>
          </a:p>
          <a:p>
            <a:r>
              <a:rPr lang="it-IT" dirty="0" err="1" smtClean="0"/>
              <a:t>February</a:t>
            </a:r>
            <a:r>
              <a:rPr lang="it-IT" dirty="0" smtClean="0"/>
              <a:t> 2018Peptides 100:36-41</a:t>
            </a:r>
          </a:p>
          <a:p>
            <a:r>
              <a:rPr lang="it-IT" dirty="0" smtClean="0"/>
              <a:t>DOI: 10.1016/j.peptides.2017.11.013</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28</a:t>
            </a:fld>
            <a:endParaRPr lang="it-IT"/>
          </a:p>
        </p:txBody>
      </p:sp>
    </p:spTree>
    <p:extLst>
      <p:ext uri="{BB962C8B-B14F-4D97-AF65-F5344CB8AC3E}">
        <p14:creationId xmlns:p14="http://schemas.microsoft.com/office/powerpoint/2010/main" val="396468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Alpha-Cell </a:t>
            </a:r>
            <a:r>
              <a:rPr lang="it-IT" dirty="0" err="1" smtClean="0"/>
              <a:t>as</a:t>
            </a:r>
            <a:r>
              <a:rPr lang="it-IT" dirty="0" smtClean="0"/>
              <a:t> Target for </a:t>
            </a:r>
            <a:r>
              <a:rPr lang="it-IT" dirty="0" err="1" smtClean="0"/>
              <a:t>Type</a:t>
            </a:r>
            <a:r>
              <a:rPr lang="it-IT" dirty="0" smtClean="0"/>
              <a:t> 2 </a:t>
            </a:r>
            <a:r>
              <a:rPr lang="it-IT" dirty="0" err="1" smtClean="0"/>
              <a:t>Diabetes</a:t>
            </a:r>
            <a:r>
              <a:rPr lang="it-IT" dirty="0" smtClean="0"/>
              <a:t> </a:t>
            </a:r>
            <a:r>
              <a:rPr lang="it-IT" dirty="0" err="1" smtClean="0"/>
              <a:t>Therapy</a:t>
            </a:r>
            <a:endParaRPr lang="it-IT" dirty="0" smtClean="0"/>
          </a:p>
          <a:p>
            <a:r>
              <a:rPr lang="it-IT" dirty="0" err="1" smtClean="0"/>
              <a:t>October</a:t>
            </a:r>
            <a:r>
              <a:rPr lang="it-IT" dirty="0" smtClean="0"/>
              <a:t> 2011The </a:t>
            </a:r>
            <a:r>
              <a:rPr lang="it-IT" dirty="0" err="1" smtClean="0"/>
              <a:t>Review</a:t>
            </a:r>
            <a:r>
              <a:rPr lang="it-IT" dirty="0" smtClean="0"/>
              <a:t> of </a:t>
            </a:r>
            <a:r>
              <a:rPr lang="it-IT" dirty="0" err="1" smtClean="0"/>
              <a:t>Diabetic</a:t>
            </a:r>
            <a:r>
              <a:rPr lang="it-IT" dirty="0" smtClean="0"/>
              <a:t> </a:t>
            </a:r>
            <a:r>
              <a:rPr lang="it-IT" dirty="0" err="1" smtClean="0"/>
              <a:t>Studies</a:t>
            </a:r>
            <a:r>
              <a:rPr lang="it-IT" dirty="0" smtClean="0"/>
              <a:t> 8(3):369-81</a:t>
            </a:r>
          </a:p>
          <a:p>
            <a:r>
              <a:rPr lang="it-IT" dirty="0" smtClean="0"/>
              <a:t>DOI: 10.1900/RDS.2011.8.369</a:t>
            </a:r>
          </a:p>
          <a:p>
            <a:endParaRPr lang="it-IT" dirty="0" smtClean="0"/>
          </a:p>
          <a:p>
            <a:r>
              <a:rPr lang="it-IT" dirty="0" smtClean="0"/>
              <a:t>Effetti farmacologici organo-specifici del </a:t>
            </a:r>
            <a:r>
              <a:rPr lang="it-IT" dirty="0" err="1" smtClean="0"/>
              <a:t>glucagone</a:t>
            </a:r>
            <a:r>
              <a:rPr lang="it-IT" dirty="0" smtClean="0"/>
              <a:t>. </a:t>
            </a:r>
          </a:p>
          <a:p>
            <a:r>
              <a:rPr lang="it-IT" dirty="0" smtClean="0"/>
              <a:t>Nel sistema nervoso centrale, il </a:t>
            </a:r>
            <a:r>
              <a:rPr lang="it-IT" dirty="0" err="1" smtClean="0"/>
              <a:t>glucagone</a:t>
            </a:r>
            <a:r>
              <a:rPr lang="it-IT" dirty="0" smtClean="0"/>
              <a:t> media la sazietà. Altri possibili effetti centrali del </a:t>
            </a:r>
            <a:r>
              <a:rPr lang="it-IT" dirty="0" err="1" smtClean="0"/>
              <a:t>glucagone</a:t>
            </a:r>
            <a:r>
              <a:rPr lang="it-IT" dirty="0" smtClean="0"/>
              <a:t> sono l'aumento del dispendio energetico e, a lungo termine, la riduzione del peso corporeo. </a:t>
            </a:r>
          </a:p>
          <a:p>
            <a:r>
              <a:rPr lang="it-IT" dirty="0" smtClean="0"/>
              <a:t>Nel tratto gastrointestinale (GI), il </a:t>
            </a:r>
            <a:r>
              <a:rPr lang="it-IT" dirty="0" err="1" smtClean="0"/>
              <a:t>glucagone</a:t>
            </a:r>
            <a:r>
              <a:rPr lang="it-IT" dirty="0" smtClean="0"/>
              <a:t> riduce la motilità e può rallentare lo svuotamento gastrico. </a:t>
            </a:r>
          </a:p>
          <a:p>
            <a:r>
              <a:rPr lang="it-IT" dirty="0" smtClean="0"/>
              <a:t>Nel pancreas, il </a:t>
            </a:r>
            <a:r>
              <a:rPr lang="it-IT" dirty="0" err="1" smtClean="0"/>
              <a:t>glucagone</a:t>
            </a:r>
            <a:r>
              <a:rPr lang="it-IT" dirty="0" smtClean="0"/>
              <a:t> induce il rilascio di insulina ed esercita l'inibizione del feedback del rilascio di </a:t>
            </a:r>
            <a:r>
              <a:rPr lang="it-IT" dirty="0" err="1" smtClean="0"/>
              <a:t>glucagone</a:t>
            </a:r>
            <a:r>
              <a:rPr lang="it-IT" dirty="0" smtClean="0"/>
              <a:t>. </a:t>
            </a:r>
          </a:p>
          <a:p>
            <a:r>
              <a:rPr lang="it-IT" dirty="0" smtClean="0"/>
              <a:t>Nel fegato, il </a:t>
            </a:r>
            <a:r>
              <a:rPr lang="it-IT" dirty="0" err="1" smtClean="0"/>
              <a:t>glucagone</a:t>
            </a:r>
            <a:r>
              <a:rPr lang="it-IT" dirty="0" smtClean="0"/>
              <a:t> aumenta la produzione di glucosio epatico e influenza il metabolismo degli aminoacidi e il metabolismo lipidico. </a:t>
            </a:r>
          </a:p>
          <a:p>
            <a:r>
              <a:rPr lang="it-IT" dirty="0" smtClean="0"/>
              <a:t>Nel cuore, il </a:t>
            </a:r>
            <a:r>
              <a:rPr lang="it-IT" dirty="0" err="1" smtClean="0"/>
              <a:t>glucagone</a:t>
            </a:r>
            <a:r>
              <a:rPr lang="it-IT" dirty="0" smtClean="0"/>
              <a:t> aumenta la contrattilità e la frequenza cardiaca.</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29</a:t>
            </a:fld>
            <a:endParaRPr lang="it-IT"/>
          </a:p>
        </p:txBody>
      </p:sp>
    </p:spTree>
    <p:extLst>
      <p:ext uri="{BB962C8B-B14F-4D97-AF65-F5344CB8AC3E}">
        <p14:creationId xmlns:p14="http://schemas.microsoft.com/office/powerpoint/2010/main" val="3534349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www.memorangapp.com</a:t>
            </a:r>
            <a:r>
              <a:rPr lang="it-IT" dirty="0" smtClean="0"/>
              <a:t>/</a:t>
            </a:r>
            <a:r>
              <a:rPr lang="it-IT" dirty="0" err="1" smtClean="0"/>
              <a:t>flashcards</a:t>
            </a:r>
            <a:r>
              <a:rPr lang="it-IT" dirty="0" smtClean="0"/>
              <a:t>/117587/</a:t>
            </a:r>
            <a:r>
              <a:rPr lang="it-IT" dirty="0" err="1" smtClean="0"/>
              <a:t>Biochemistry+of+Diabetes</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30</a:t>
            </a:fld>
            <a:endParaRPr lang="it-IT"/>
          </a:p>
        </p:txBody>
      </p:sp>
    </p:spTree>
    <p:extLst>
      <p:ext uri="{BB962C8B-B14F-4D97-AF65-F5344CB8AC3E}">
        <p14:creationId xmlns:p14="http://schemas.microsoft.com/office/powerpoint/2010/main" val="2770495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www.memorangapp.com</a:t>
            </a:r>
            <a:r>
              <a:rPr lang="it-IT" dirty="0" smtClean="0"/>
              <a:t>/</a:t>
            </a:r>
            <a:r>
              <a:rPr lang="it-IT" dirty="0" err="1" smtClean="0"/>
              <a:t>flashcards</a:t>
            </a:r>
            <a:r>
              <a:rPr lang="it-IT" dirty="0" smtClean="0"/>
              <a:t>/117587/</a:t>
            </a:r>
            <a:r>
              <a:rPr lang="it-IT" dirty="0" err="1" smtClean="0"/>
              <a:t>Biochemistry+of+Diabetes</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32</a:t>
            </a:fld>
            <a:endParaRPr lang="it-IT"/>
          </a:p>
        </p:txBody>
      </p:sp>
    </p:spTree>
    <p:extLst>
      <p:ext uri="{BB962C8B-B14F-4D97-AF65-F5344CB8AC3E}">
        <p14:creationId xmlns:p14="http://schemas.microsoft.com/office/powerpoint/2010/main" val="2770495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oregonstate.edu</a:t>
            </a:r>
            <a:r>
              <a:rPr lang="it-IT" dirty="0" smtClean="0"/>
              <a:t>/</a:t>
            </a:r>
            <a:r>
              <a:rPr lang="it-IT" dirty="0" err="1" smtClean="0"/>
              <a:t>instruct</a:t>
            </a:r>
            <a:r>
              <a:rPr lang="it-IT" dirty="0" smtClean="0"/>
              <a:t>/bb450/450material/</a:t>
            </a:r>
            <a:r>
              <a:rPr lang="it-IT" dirty="0" err="1" smtClean="0"/>
              <a:t>lecture</a:t>
            </a:r>
            <a:r>
              <a:rPr lang="it-IT" dirty="0" smtClean="0"/>
              <a:t>/</a:t>
            </a:r>
            <a:r>
              <a:rPr lang="it-IT" dirty="0" err="1" smtClean="0"/>
              <a:t>glycolysisoutline.html</a:t>
            </a:r>
            <a:endParaRPr lang="it-IT" dirty="0" smtClean="0"/>
          </a:p>
        </p:txBody>
      </p:sp>
      <p:sp>
        <p:nvSpPr>
          <p:cNvPr id="4" name="Segnaposto numero diapositiva 3"/>
          <p:cNvSpPr>
            <a:spLocks noGrp="1"/>
          </p:cNvSpPr>
          <p:nvPr>
            <p:ph type="sldNum" sz="quarter" idx="10"/>
          </p:nvPr>
        </p:nvSpPr>
        <p:spPr/>
        <p:txBody>
          <a:bodyPr/>
          <a:lstStyle/>
          <a:p>
            <a:fld id="{67457924-3BAE-204B-B989-EB68492ED600}" type="slidenum">
              <a:rPr lang="it-IT" smtClean="0"/>
              <a:t>33</a:t>
            </a:fld>
            <a:endParaRPr lang="it-IT"/>
          </a:p>
        </p:txBody>
      </p:sp>
    </p:spTree>
    <p:extLst>
      <p:ext uri="{BB962C8B-B14F-4D97-AF65-F5344CB8AC3E}">
        <p14:creationId xmlns:p14="http://schemas.microsoft.com/office/powerpoint/2010/main" val="222109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www.memorangapp.com</a:t>
            </a:r>
            <a:r>
              <a:rPr lang="it-IT" dirty="0" smtClean="0"/>
              <a:t>/</a:t>
            </a:r>
            <a:r>
              <a:rPr lang="it-IT" dirty="0" err="1" smtClean="0"/>
              <a:t>flashcards</a:t>
            </a:r>
            <a:r>
              <a:rPr lang="it-IT" dirty="0" smtClean="0"/>
              <a:t>/117587/</a:t>
            </a:r>
            <a:r>
              <a:rPr lang="it-IT" dirty="0" err="1" smtClean="0"/>
              <a:t>Biochemistry+of+Diabetes</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36</a:t>
            </a:fld>
            <a:endParaRPr lang="it-IT"/>
          </a:p>
        </p:txBody>
      </p:sp>
    </p:spTree>
    <p:extLst>
      <p:ext uri="{BB962C8B-B14F-4D97-AF65-F5344CB8AC3E}">
        <p14:creationId xmlns:p14="http://schemas.microsoft.com/office/powerpoint/2010/main" val="277049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oregonstate.edu</a:t>
            </a:r>
            <a:r>
              <a:rPr lang="it-IT" dirty="0" smtClean="0"/>
              <a:t>/</a:t>
            </a:r>
            <a:r>
              <a:rPr lang="it-IT" dirty="0" err="1" smtClean="0"/>
              <a:t>instruct</a:t>
            </a:r>
            <a:r>
              <a:rPr lang="it-IT" dirty="0" smtClean="0"/>
              <a:t>/bb450/450material/stryer7/16/figure_16_21.jpg</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38</a:t>
            </a:fld>
            <a:endParaRPr lang="it-IT"/>
          </a:p>
        </p:txBody>
      </p:sp>
    </p:spTree>
    <p:extLst>
      <p:ext uri="{BB962C8B-B14F-4D97-AF65-F5344CB8AC3E}">
        <p14:creationId xmlns:p14="http://schemas.microsoft.com/office/powerpoint/2010/main" val="3587151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ksumsc.com</a:t>
            </a:r>
            <a:r>
              <a:rPr lang="it-IT" dirty="0" smtClean="0"/>
              <a:t>/</a:t>
            </a:r>
            <a:r>
              <a:rPr lang="it-IT" dirty="0" err="1" smtClean="0"/>
              <a:t>download_center</a:t>
            </a:r>
            <a:r>
              <a:rPr lang="it-IT" dirty="0" smtClean="0"/>
              <a:t>/Archive/1st/438/1.%20Foundation%20Block/Team%20Work/</a:t>
            </a:r>
            <a:r>
              <a:rPr lang="it-IT" dirty="0" err="1" smtClean="0"/>
              <a:t>Biochemistry</a:t>
            </a:r>
            <a:r>
              <a:rPr lang="it-IT" dirty="0" smtClean="0"/>
              <a:t>/15-%20Gloconeogeniesis%20TEAM438.pdf</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39</a:t>
            </a:fld>
            <a:endParaRPr lang="it-IT"/>
          </a:p>
        </p:txBody>
      </p:sp>
    </p:spTree>
    <p:extLst>
      <p:ext uri="{BB962C8B-B14F-4D97-AF65-F5344CB8AC3E}">
        <p14:creationId xmlns:p14="http://schemas.microsoft.com/office/powerpoint/2010/main" val="3169953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themedicalbiochemistrypage.org</a:t>
            </a:r>
            <a:r>
              <a:rPr lang="it-IT" dirty="0" smtClean="0"/>
              <a:t>/</a:t>
            </a:r>
            <a:r>
              <a:rPr lang="it-IT" dirty="0" err="1" smtClean="0"/>
              <a:t>fatty</a:t>
            </a:r>
            <a:r>
              <a:rPr lang="it-IT" dirty="0" smtClean="0"/>
              <a:t>-acid-</a:t>
            </a:r>
            <a:r>
              <a:rPr lang="it-IT" dirty="0" err="1" smtClean="0"/>
              <a:t>oxidation.php</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40</a:t>
            </a:fld>
            <a:endParaRPr lang="it-IT"/>
          </a:p>
        </p:txBody>
      </p:sp>
    </p:spTree>
    <p:extLst>
      <p:ext uri="{BB962C8B-B14F-4D97-AF65-F5344CB8AC3E}">
        <p14:creationId xmlns:p14="http://schemas.microsoft.com/office/powerpoint/2010/main" val="132490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endParaRPr lang="it-IT" dirty="0" smtClean="0"/>
          </a:p>
          <a:p>
            <a:endParaRPr lang="it-IT" dirty="0" smtClean="0"/>
          </a:p>
          <a:p>
            <a:r>
              <a:rPr lang="it-IT" dirty="0" smtClean="0"/>
              <a:t>Cos’è log</a:t>
            </a:r>
            <a:r>
              <a:rPr lang="it-IT" baseline="0" dirty="0" smtClean="0"/>
              <a:t> </a:t>
            </a:r>
            <a:r>
              <a:rPr lang="it-IT" i="1" baseline="0" dirty="0" err="1" smtClean="0"/>
              <a:t>P</a:t>
            </a:r>
            <a:r>
              <a:rPr lang="it-IT" i="0" baseline="-25000" dirty="0" err="1" smtClean="0"/>
              <a:t>oct</a:t>
            </a:r>
            <a:r>
              <a:rPr lang="it-IT" i="1" baseline="-25000" dirty="0" smtClean="0"/>
              <a:t> </a:t>
            </a:r>
            <a:r>
              <a:rPr lang="it-IT" i="1" baseline="0" dirty="0" smtClean="0"/>
              <a:t>?</a:t>
            </a:r>
          </a:p>
          <a:p>
            <a:r>
              <a:rPr lang="it-IT" dirty="0" smtClean="0"/>
              <a:t>In fisica, un coefficiente di ripartizione (</a:t>
            </a:r>
            <a:r>
              <a:rPr lang="it-IT" dirty="0" err="1" smtClean="0"/>
              <a:t>P</a:t>
            </a:r>
            <a:r>
              <a:rPr lang="it-IT" dirty="0" smtClean="0"/>
              <a:t>) o coefficiente di distribuzione (D) è il rapporto tra le concentrazioni di un composto in una miscela di due solventi immiscibili all'equilibrio. Questo rapporto è quindi un confronto delle solubilità del soluto in questi due liquidi. Il coefficiente di ripartizione si riferisce generalmente al rapporto di concentrazione di specie non ionizzate di composto, mentre il coefficiente di distribuzione si riferisce al rapporto di concentrazione di tutte le specie del composto (ionizzato più non ionizzato).</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5</a:t>
            </a:fld>
            <a:endParaRPr lang="it-IT"/>
          </a:p>
        </p:txBody>
      </p:sp>
    </p:spTree>
    <p:extLst>
      <p:ext uri="{BB962C8B-B14F-4D97-AF65-F5344CB8AC3E}">
        <p14:creationId xmlns:p14="http://schemas.microsoft.com/office/powerpoint/2010/main" val="2083518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a:p>
            <a:r>
              <a:rPr lang="it-IT" dirty="0" smtClean="0"/>
              <a:t>La faccia endoteliale</a:t>
            </a:r>
            <a:r>
              <a:rPr lang="it-IT" baseline="0" dirty="0" smtClean="0"/>
              <a:t> rivolta al lume vascolare (sangue) si chiama </a:t>
            </a:r>
            <a:r>
              <a:rPr lang="it-IT" b="1" baseline="0" dirty="0" smtClean="0"/>
              <a:t>membrana luminale</a:t>
            </a:r>
            <a:r>
              <a:rPr lang="it-IT"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La faccia endoteliale</a:t>
            </a:r>
            <a:r>
              <a:rPr lang="it-IT" baseline="0" dirty="0" smtClean="0"/>
              <a:t> rivolta allo spazio extra-vascolare (liquido interstiziale) si chiama </a:t>
            </a:r>
            <a:r>
              <a:rPr lang="it-IT" b="1" baseline="0" dirty="0" smtClean="0"/>
              <a:t>membrana </a:t>
            </a:r>
            <a:r>
              <a:rPr lang="it-IT" b="1" baseline="0" dirty="0" err="1" smtClean="0"/>
              <a:t>abluminale</a:t>
            </a:r>
            <a:r>
              <a:rPr lang="it-IT"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it-IT" baseline="0" dirty="0" smtClean="0"/>
          </a:p>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PROTEINE ​​DI TRASPORTO SULLE CELLULE ENDOTELIALI DELLA BARRIERA EMATO-ENCEFALICA </a:t>
            </a:r>
          </a:p>
          <a:p>
            <a:pPr marL="0" marR="0" indent="0" algn="l" defTabSz="457200" rtl="0" eaLnBrk="1" fontAlgn="auto" latinLnBrk="0" hangingPunct="1">
              <a:lnSpc>
                <a:spcPct val="100000"/>
              </a:lnSpc>
              <a:spcBef>
                <a:spcPts val="0"/>
              </a:spcBef>
              <a:spcAft>
                <a:spcPts val="0"/>
              </a:spcAft>
              <a:buClrTx/>
              <a:buSzTx/>
              <a:buFontTx/>
              <a:buNone/>
              <a:tabLst/>
              <a:defRPr/>
            </a:pPr>
            <a:r>
              <a:rPr lang="it-IT" u="sng" dirty="0" smtClean="0"/>
              <a:t>Esempi </a:t>
            </a:r>
            <a:r>
              <a:rPr lang="it-IT" dirty="0" smtClean="0"/>
              <a:t>delle principali proteine ​​di trasporto presenti nelle membrane luminali e </a:t>
            </a:r>
            <a:r>
              <a:rPr lang="it-IT" dirty="0" err="1" smtClean="0"/>
              <a:t>abluminali</a:t>
            </a:r>
            <a:r>
              <a:rPr lang="it-IT" dirty="0" smtClean="0"/>
              <a:t> delle cellule endoteliali sono illustrati da forme ovali e raggruppati in base alla natura dei loro substrati. </a:t>
            </a:r>
            <a:r>
              <a:rPr lang="it-IT" dirty="0" smtClean="0"/>
              <a:t>Le frecce indicano la direzione o le direzioni del trasporto.</a:t>
            </a:r>
          </a:p>
          <a:p>
            <a:endParaRPr lang="it-IT" dirty="0" smtClean="0"/>
          </a:p>
          <a:p>
            <a:endParaRPr lang="it-IT" dirty="0" smtClean="0"/>
          </a:p>
          <a:p>
            <a:r>
              <a:rPr lang="it-IT" b="1" dirty="0" smtClean="0"/>
              <a:t>Trasportatori di sostanze nutritive (verde):</a:t>
            </a:r>
          </a:p>
          <a:p>
            <a:pPr marL="171450" indent="-171450">
              <a:buFont typeface="Arial"/>
              <a:buChar char="•"/>
            </a:pPr>
            <a:r>
              <a:rPr lang="it-IT" dirty="0" smtClean="0"/>
              <a:t>trasportatore</a:t>
            </a:r>
            <a:r>
              <a:rPr lang="it-IT" baseline="0" dirty="0" smtClean="0"/>
              <a:t> del glucosio </a:t>
            </a:r>
            <a:r>
              <a:rPr lang="it-IT" dirty="0" smtClean="0"/>
              <a:t>GLUT1 (bi-direzionale),</a:t>
            </a:r>
          </a:p>
          <a:p>
            <a:pPr marL="171450" indent="-171450">
              <a:buFont typeface="Arial"/>
              <a:buChar char="•"/>
            </a:pPr>
            <a:r>
              <a:rPr lang="it-IT" dirty="0" smtClean="0"/>
              <a:t>trasportatore degli</a:t>
            </a:r>
            <a:r>
              <a:rPr lang="it-IT" baseline="0" dirty="0" smtClean="0"/>
              <a:t> acidi monocarbossilici, come il lattato </a:t>
            </a:r>
            <a:r>
              <a:rPr lang="it-IT" dirty="0" smtClean="0"/>
              <a:t>MCT1 </a:t>
            </a:r>
          </a:p>
          <a:p>
            <a:pPr marL="171450" indent="-171450">
              <a:buFont typeface="Arial"/>
              <a:buChar char="•"/>
            </a:pPr>
            <a:r>
              <a:rPr lang="it-IT" dirty="0" smtClean="0"/>
              <a:t>trasportatore degli amminoacidi L1 (amminoacidi neutri)</a:t>
            </a:r>
          </a:p>
          <a:p>
            <a:pPr marL="171450" indent="-171450">
              <a:buFont typeface="Arial"/>
              <a:buChar char="•"/>
            </a:pPr>
            <a:r>
              <a:rPr lang="it-IT" dirty="0" smtClean="0"/>
              <a:t>trasportatore degli amminoacidi </a:t>
            </a:r>
            <a:r>
              <a:rPr lang="it-IT" dirty="0" smtClean="0"/>
              <a:t>Y + (aminoacidi essenziali cationici) </a:t>
            </a:r>
          </a:p>
          <a:p>
            <a:pPr marL="171450" indent="-171450">
              <a:buFont typeface="Arial"/>
              <a:buChar char="•"/>
            </a:pPr>
            <a:r>
              <a:rPr lang="it-IT" dirty="0" smtClean="0"/>
              <a:t>trasportatori </a:t>
            </a:r>
            <a:r>
              <a:rPr lang="it-IT" dirty="0" smtClean="0"/>
              <a:t>degli amminoacidi sodio-</a:t>
            </a:r>
            <a:r>
              <a:rPr lang="it-IT" dirty="0" smtClean="0"/>
              <a:t>dipendenti A (piccoli aminoacidi neutri non essenziali), </a:t>
            </a:r>
          </a:p>
          <a:p>
            <a:pPr marL="171450" indent="-171450">
              <a:buFont typeface="Arial"/>
              <a:buChar char="•"/>
            </a:pPr>
            <a:r>
              <a:rPr lang="it-IT" dirty="0" smtClean="0"/>
              <a:t>trasportatori degli amminoacidi sodio-dipendenti </a:t>
            </a:r>
            <a:r>
              <a:rPr lang="it-IT" dirty="0" smtClean="0"/>
              <a:t>ASC (aminoacidi non essenziali) </a:t>
            </a:r>
          </a:p>
          <a:p>
            <a:pPr marL="171450" indent="-171450">
              <a:buFont typeface="Arial"/>
              <a:buChar char="•"/>
            </a:pPr>
            <a:r>
              <a:rPr lang="it-IT" dirty="0" smtClean="0"/>
              <a:t>trasportatori degli amminoacidi sodio-dipendenti </a:t>
            </a:r>
            <a:r>
              <a:rPr lang="it-IT" dirty="0" smtClean="0"/>
              <a:t>EAAT 1– 3 (glutammato)</a:t>
            </a:r>
          </a:p>
          <a:p>
            <a:pPr marL="0" indent="0">
              <a:buFont typeface="Arial"/>
              <a:buNone/>
            </a:pPr>
            <a:endParaRPr lang="it-IT" dirty="0" smtClean="0"/>
          </a:p>
          <a:p>
            <a:pPr marL="0" indent="0">
              <a:buFont typeface="Arial"/>
              <a:buNone/>
            </a:pPr>
            <a:r>
              <a:rPr lang="it-IT" b="1" dirty="0" smtClean="0"/>
              <a:t>Trasportatori di peptidi (giallo): </a:t>
            </a:r>
          </a:p>
          <a:p>
            <a:pPr marL="171450" indent="-171450">
              <a:buFont typeface="Arial"/>
              <a:buChar char="•"/>
            </a:pPr>
            <a:r>
              <a:rPr lang="it-IT" dirty="0" err="1" smtClean="0"/>
              <a:t>transcitosi</a:t>
            </a:r>
            <a:r>
              <a:rPr lang="it-IT" dirty="0" smtClean="0"/>
              <a:t> mediata dal recettore di insulina (IR)</a:t>
            </a:r>
          </a:p>
          <a:p>
            <a:pPr marL="171450" indent="-171450">
              <a:buFont typeface="Arial"/>
              <a:buChar char="•"/>
            </a:pPr>
            <a:r>
              <a:rPr lang="it-IT" dirty="0" err="1" smtClean="0"/>
              <a:t>transcitosi</a:t>
            </a:r>
            <a:r>
              <a:rPr lang="it-IT" dirty="0" smtClean="0"/>
              <a:t> mediata dal recettore di </a:t>
            </a:r>
            <a:r>
              <a:rPr lang="it-IT" dirty="0" smtClean="0"/>
              <a:t>transferrina (TFR)</a:t>
            </a:r>
          </a:p>
          <a:p>
            <a:pPr marL="171450" indent="-171450">
              <a:buFont typeface="Arial"/>
              <a:buChar char="•"/>
            </a:pPr>
            <a:r>
              <a:rPr lang="it-IT" dirty="0" smtClean="0"/>
              <a:t>trasporto unidirezionale di amiloide-β da parte di LRP1 </a:t>
            </a:r>
          </a:p>
          <a:p>
            <a:pPr marL="171450" indent="-171450">
              <a:buFont typeface="Arial"/>
              <a:buChar char="•"/>
            </a:pPr>
            <a:r>
              <a:rPr lang="it-IT" dirty="0" smtClean="0"/>
              <a:t>trasporto bidirezionale facilitante di encefaline da PTS1 </a:t>
            </a:r>
          </a:p>
          <a:p>
            <a:pPr marL="171450" indent="-171450">
              <a:buFont typeface="Arial"/>
              <a:buChar char="•"/>
            </a:pPr>
            <a:endParaRPr lang="it-IT" dirty="0" smtClean="0"/>
          </a:p>
          <a:p>
            <a:pPr marL="0" indent="0">
              <a:buFont typeface="Arial"/>
              <a:buNone/>
            </a:pPr>
            <a:r>
              <a:rPr lang="it-IT" b="1" dirty="0" smtClean="0"/>
              <a:t>Trasportatori ABC (rosa):</a:t>
            </a:r>
            <a:r>
              <a:rPr lang="it-IT" dirty="0" smtClean="0"/>
              <a:t> </a:t>
            </a:r>
          </a:p>
          <a:p>
            <a:pPr marL="171450" indent="-171450">
              <a:buFont typeface="Arial"/>
              <a:buChar char="•"/>
            </a:pPr>
            <a:r>
              <a:rPr lang="it-IT" dirty="0" smtClean="0"/>
              <a:t>trasportatori attivi primari</a:t>
            </a:r>
            <a:r>
              <a:rPr lang="it-IT" baseline="0" dirty="0" smtClean="0"/>
              <a:t> </a:t>
            </a:r>
            <a:r>
              <a:rPr lang="it-IT" dirty="0" smtClean="0"/>
              <a:t>ABCB1 (glicoproteina </a:t>
            </a:r>
            <a:r>
              <a:rPr lang="it-IT" dirty="0" err="1" smtClean="0"/>
              <a:t>P</a:t>
            </a:r>
            <a:r>
              <a:rPr lang="it-IT" dirty="0" smtClean="0"/>
              <a:t>) (</a:t>
            </a:r>
            <a:r>
              <a:rPr lang="it-IT" dirty="0" smtClean="0"/>
              <a:t>per ​​l’efflusso di farmaci)</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it-IT" dirty="0" smtClean="0"/>
              <a:t>trasportatori attivi primari</a:t>
            </a:r>
            <a:r>
              <a:rPr lang="it-IT" baseline="0" dirty="0" smtClean="0"/>
              <a:t> </a:t>
            </a:r>
            <a:r>
              <a:rPr lang="it-IT" dirty="0" smtClean="0"/>
              <a:t>ABCG2 </a:t>
            </a:r>
            <a:r>
              <a:rPr lang="it-IT" dirty="0" smtClean="0"/>
              <a:t>(per ​​l’efflusso di farmaci)</a:t>
            </a:r>
          </a:p>
          <a:p>
            <a:pPr marL="171450" indent="-171450">
              <a:buFont typeface="Arial"/>
              <a:buChar char="•"/>
            </a:pPr>
            <a:r>
              <a:rPr lang="it-IT" dirty="0" smtClean="0"/>
              <a:t>trasportatori di ormoni tiroidei unidirezionali MCT8 e OATP1C1</a:t>
            </a:r>
          </a:p>
          <a:p>
            <a:pPr marL="171450" indent="-171450">
              <a:buFont typeface="Arial"/>
              <a:buChar char="•"/>
            </a:pPr>
            <a:endParaRPr lang="it-IT" dirty="0" smtClean="0"/>
          </a:p>
          <a:p>
            <a:pPr marL="0" indent="0">
              <a:buFont typeface="Arial"/>
              <a:buNone/>
            </a:pPr>
            <a:r>
              <a:rPr lang="it-IT" b="1" dirty="0" smtClean="0"/>
              <a:t>Trasportatori di ioni (blu): </a:t>
            </a:r>
          </a:p>
          <a:p>
            <a:pPr marL="171450" indent="-171450">
              <a:buFont typeface="Arial"/>
              <a:buChar char="•"/>
            </a:pPr>
            <a:r>
              <a:rPr lang="it-IT" dirty="0" smtClean="0"/>
              <a:t>Na +, K + -</a:t>
            </a:r>
            <a:r>
              <a:rPr lang="it-IT" dirty="0" err="1" smtClean="0"/>
              <a:t>ATPasi</a:t>
            </a:r>
            <a:r>
              <a:rPr lang="it-IT" baseline="0" dirty="0" smtClean="0"/>
              <a:t> </a:t>
            </a:r>
            <a:r>
              <a:rPr lang="it-IT" dirty="0" smtClean="0"/>
              <a:t>. </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6</a:t>
            </a:fld>
            <a:endParaRPr lang="it-IT"/>
          </a:p>
        </p:txBody>
      </p:sp>
    </p:spTree>
    <p:extLst>
      <p:ext uri="{BB962C8B-B14F-4D97-AF65-F5344CB8AC3E}">
        <p14:creationId xmlns:p14="http://schemas.microsoft.com/office/powerpoint/2010/main" val="327670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Patching, S.G. </a:t>
            </a:r>
            <a:r>
              <a:rPr lang="en-US" dirty="0" err="1" smtClean="0"/>
              <a:t>Mol</a:t>
            </a:r>
            <a:r>
              <a:rPr lang="en-US" dirty="0" smtClean="0"/>
              <a:t> </a:t>
            </a:r>
            <a:r>
              <a:rPr lang="en-US" dirty="0" err="1" smtClean="0"/>
              <a:t>Neurobiol</a:t>
            </a:r>
            <a:r>
              <a:rPr lang="en-US" dirty="0" smtClean="0"/>
              <a:t> (2017) 54: 1046. https://</a:t>
            </a:r>
            <a:r>
              <a:rPr lang="en-US" dirty="0" err="1" smtClean="0"/>
              <a:t>doi.org</a:t>
            </a:r>
            <a:r>
              <a:rPr lang="en-US" dirty="0" smtClean="0"/>
              <a:t>/10.1007/s12035-015-9672-6</a:t>
            </a:r>
          </a:p>
          <a:p>
            <a:endParaRPr lang="it-IT" dirty="0" smtClean="0"/>
          </a:p>
          <a:p>
            <a:endParaRPr lang="it-IT" dirty="0" smtClean="0"/>
          </a:p>
          <a:p>
            <a:r>
              <a:rPr lang="it-IT" dirty="0" smtClean="0"/>
              <a:t>Movimento delle molecole di glucosio attraverso l'unità </a:t>
            </a:r>
            <a:r>
              <a:rPr lang="it-IT" dirty="0" err="1" smtClean="0"/>
              <a:t>neurovascolare</a:t>
            </a:r>
            <a:r>
              <a:rPr lang="it-IT" dirty="0" smtClean="0"/>
              <a:t> della barriera </a:t>
            </a:r>
            <a:r>
              <a:rPr lang="it-IT" dirty="0" err="1" smtClean="0"/>
              <a:t>emato</a:t>
            </a:r>
            <a:r>
              <a:rPr lang="it-IT" dirty="0" smtClean="0"/>
              <a:t>-encefalica. </a:t>
            </a:r>
          </a:p>
          <a:p>
            <a:endParaRPr lang="it-IT" dirty="0" smtClean="0"/>
          </a:p>
          <a:p>
            <a:r>
              <a:rPr lang="it-IT" dirty="0" smtClean="0"/>
              <a:t>In condizioni fisiologiche normali, le molecole di glucosio (punti neri) si spostano dal sangue, dove la concentrazione è 4–6 </a:t>
            </a:r>
            <a:r>
              <a:rPr lang="it-IT" dirty="0" err="1" smtClean="0"/>
              <a:t>mM</a:t>
            </a:r>
            <a:r>
              <a:rPr lang="it-IT" dirty="0" smtClean="0"/>
              <a:t>,</a:t>
            </a:r>
            <a:r>
              <a:rPr lang="it-IT" baseline="0" dirty="0" smtClean="0"/>
              <a:t> allo spazio </a:t>
            </a:r>
            <a:r>
              <a:rPr lang="it-IT" dirty="0" smtClean="0"/>
              <a:t>extracellulare (liquido  interstiziale),</a:t>
            </a:r>
            <a:r>
              <a:rPr lang="it-IT" baseline="0" dirty="0" smtClean="0"/>
              <a:t> dove la </a:t>
            </a:r>
            <a:r>
              <a:rPr lang="it-IT" dirty="0" smtClean="0"/>
              <a:t>concentrazione è più bassa (1–2 </a:t>
            </a:r>
            <a:r>
              <a:rPr lang="it-IT" dirty="0" err="1" smtClean="0"/>
              <a:t>mM</a:t>
            </a:r>
            <a:r>
              <a:rPr lang="it-IT" dirty="0" smtClean="0"/>
              <a:t>), attraverso le cellule endoteliali.</a:t>
            </a:r>
            <a:r>
              <a:rPr lang="it-IT" baseline="0" dirty="0" smtClean="0"/>
              <a:t> Il glucosio si sposta poi dallo spazio extracellulare negli </a:t>
            </a:r>
            <a:r>
              <a:rPr lang="it-IT" dirty="0" err="1" smtClean="0"/>
              <a:t>astrociti</a:t>
            </a:r>
            <a:r>
              <a:rPr lang="it-IT" dirty="0" smtClean="0"/>
              <a:t>, neuroni e </a:t>
            </a:r>
            <a:r>
              <a:rPr lang="it-IT" dirty="0" err="1" smtClean="0"/>
              <a:t>microglia</a:t>
            </a:r>
            <a:r>
              <a:rPr lang="it-IT" dirty="0" smtClean="0"/>
              <a:t>,</a:t>
            </a:r>
            <a:r>
              <a:rPr lang="it-IT" baseline="0" dirty="0" smtClean="0"/>
              <a:t> dove </a:t>
            </a:r>
            <a:r>
              <a:rPr lang="it-IT" dirty="0" smtClean="0"/>
              <a:t>viene fosforilato dalla </a:t>
            </a:r>
            <a:r>
              <a:rPr lang="it-IT" dirty="0" err="1" smtClean="0"/>
              <a:t>esochinasi</a:t>
            </a:r>
            <a:r>
              <a:rPr lang="it-IT" baseline="0" dirty="0" smtClean="0"/>
              <a:t> e poi metabolizzato</a:t>
            </a:r>
            <a:r>
              <a:rPr lang="it-IT" dirty="0" smtClean="0"/>
              <a:t>. </a:t>
            </a:r>
          </a:p>
          <a:p>
            <a:endParaRPr lang="it-IT" dirty="0" smtClean="0"/>
          </a:p>
          <a:p>
            <a:r>
              <a:rPr lang="it-IT" dirty="0" smtClean="0"/>
              <a:t>Lo</a:t>
            </a:r>
            <a:r>
              <a:rPr lang="it-IT" baseline="0" dirty="0" smtClean="0"/>
              <a:t> schema mostra che il </a:t>
            </a:r>
            <a:r>
              <a:rPr lang="it-IT" dirty="0" smtClean="0"/>
              <a:t>trasporto del glucosio attraverso le membrane dipende da:</a:t>
            </a:r>
            <a:r>
              <a:rPr lang="it-IT" dirty="0" smtClean="0"/>
              <a:t> </a:t>
            </a:r>
          </a:p>
          <a:p>
            <a:pPr marL="171450" indent="-171450">
              <a:buFont typeface="Arial"/>
              <a:buChar char="•"/>
            </a:pPr>
            <a:r>
              <a:rPr lang="it-IT" dirty="0" smtClean="0"/>
              <a:t>trasportatori di glucosio (</a:t>
            </a:r>
            <a:r>
              <a:rPr lang="it-IT" b="1" dirty="0" smtClean="0"/>
              <a:t>GLUT</a:t>
            </a:r>
            <a:r>
              <a:rPr lang="it-IT" dirty="0" smtClean="0"/>
              <a:t>, ovali), che catalizzano</a:t>
            </a:r>
            <a:r>
              <a:rPr lang="it-IT" baseline="0" dirty="0" smtClean="0"/>
              <a:t> il trasporto facilitato, per cui il glucosio raggiunge l’equilibrio di concentrazione tra compartimento extra- ed intracellulare;</a:t>
            </a:r>
          </a:p>
          <a:p>
            <a:pPr marL="171450" indent="-171450">
              <a:buFont typeface="Arial"/>
              <a:buChar char="•"/>
            </a:pPr>
            <a:r>
              <a:rPr lang="it-IT" dirty="0" smtClean="0"/>
              <a:t>trasportatori di glucosio dipendenti dal sodio (</a:t>
            </a:r>
            <a:r>
              <a:rPr lang="it-IT" b="1" dirty="0" smtClean="0"/>
              <a:t>SGLT</a:t>
            </a:r>
            <a:r>
              <a:rPr lang="it-IT" dirty="0" smtClean="0"/>
              <a:t>, rettangoli), </a:t>
            </a:r>
            <a:r>
              <a:rPr lang="it-IT" dirty="0" smtClean="0"/>
              <a:t>che catalizzano</a:t>
            </a:r>
            <a:r>
              <a:rPr lang="it-IT" baseline="0" dirty="0" smtClean="0"/>
              <a:t> il trasporto attivo secondario, per cui la concentrazione di glucosio intracellulare è maggiore di quella extracellulare. Ciò è possibile perché il trasporto i glucosio è accoppiato al co-trasporto di sodio, che si sposta secondo un elevato gradiente di concentrazione, generato dalla pompa Na</a:t>
            </a:r>
            <a:r>
              <a:rPr lang="it-IT" baseline="30000" dirty="0" smtClean="0"/>
              <a:t>+</a:t>
            </a:r>
            <a:r>
              <a:rPr lang="it-IT" baseline="0" dirty="0" smtClean="0"/>
              <a:t>/K</a:t>
            </a:r>
            <a:r>
              <a:rPr lang="it-IT" baseline="30000" dirty="0" smtClean="0"/>
              <a:t>+</a:t>
            </a:r>
            <a:r>
              <a:rPr lang="it-IT" baseline="0" dirty="0" smtClean="0"/>
              <a:t> </a:t>
            </a:r>
            <a:r>
              <a:rPr lang="it-IT" baseline="0" dirty="0" err="1" smtClean="0"/>
              <a:t>ATPasi</a:t>
            </a:r>
            <a:r>
              <a:rPr lang="it-IT" baseline="0" dirty="0" smtClean="0"/>
              <a:t>.</a:t>
            </a:r>
            <a:endParaRPr lang="it-IT" dirty="0" smtClean="0"/>
          </a:p>
          <a:p>
            <a:endParaRPr lang="it-IT" dirty="0" smtClean="0"/>
          </a:p>
          <a:p>
            <a:r>
              <a:rPr lang="it-IT" dirty="0" smtClean="0"/>
              <a:t>Il trasportatore di glucosio più abbondante è </a:t>
            </a:r>
            <a:r>
              <a:rPr lang="it-IT" b="1" dirty="0" smtClean="0"/>
              <a:t>GLUT1 (rosso)</a:t>
            </a:r>
            <a:r>
              <a:rPr lang="it-IT" dirty="0" smtClean="0"/>
              <a:t>, che è presente nei globuli rossi e nelle cellule endoteliali in forma fortemente </a:t>
            </a:r>
            <a:r>
              <a:rPr lang="it-IT" dirty="0" err="1" smtClean="0"/>
              <a:t>glicosilata</a:t>
            </a:r>
            <a:r>
              <a:rPr lang="it-IT" dirty="0" smtClean="0"/>
              <a:t> (55 </a:t>
            </a:r>
            <a:r>
              <a:rPr lang="it-IT" dirty="0" err="1" smtClean="0"/>
              <a:t>kDa</a:t>
            </a:r>
            <a:r>
              <a:rPr lang="it-IT" dirty="0" smtClean="0"/>
              <a:t>, bordo spesso) e in </a:t>
            </a:r>
            <a:r>
              <a:rPr lang="it-IT" dirty="0" err="1" smtClean="0"/>
              <a:t>astrociti</a:t>
            </a:r>
            <a:r>
              <a:rPr lang="it-IT" dirty="0" smtClean="0"/>
              <a:t>, neuroni e </a:t>
            </a:r>
            <a:r>
              <a:rPr lang="it-IT" dirty="0" err="1" smtClean="0"/>
              <a:t>microglia</a:t>
            </a:r>
            <a:r>
              <a:rPr lang="it-IT" dirty="0" smtClean="0"/>
              <a:t> in forma </a:t>
            </a:r>
            <a:r>
              <a:rPr lang="it-IT" dirty="0" err="1" smtClean="0"/>
              <a:t>glicosilata</a:t>
            </a:r>
            <a:r>
              <a:rPr lang="it-IT" dirty="0" smtClean="0"/>
              <a:t> bassa (45 </a:t>
            </a:r>
            <a:r>
              <a:rPr lang="it-IT" dirty="0" err="1" smtClean="0"/>
              <a:t>kDa</a:t>
            </a:r>
            <a:r>
              <a:rPr lang="it-IT" dirty="0" smtClean="0"/>
              <a:t>, bordo sottile). La sua affinità per il glucosio (Km=3 </a:t>
            </a:r>
            <a:r>
              <a:rPr lang="it-IT" dirty="0" err="1" smtClean="0"/>
              <a:t>mM</a:t>
            </a:r>
            <a:r>
              <a:rPr lang="it-IT" dirty="0" smtClean="0"/>
              <a:t>) è adatta</a:t>
            </a:r>
            <a:r>
              <a:rPr lang="it-IT" baseline="0" dirty="0" smtClean="0"/>
              <a:t> a trasportare il glucosio dal sangue (4-6 </a:t>
            </a:r>
            <a:r>
              <a:rPr lang="it-IT" baseline="0" dirty="0" err="1" smtClean="0"/>
              <a:t>mM</a:t>
            </a:r>
            <a:r>
              <a:rPr lang="it-IT" baseline="0" dirty="0" smtClean="0"/>
              <a:t>) alle cellule.</a:t>
            </a:r>
            <a:endParaRPr lang="it-IT" dirty="0" smtClean="0"/>
          </a:p>
          <a:p>
            <a:endParaRPr lang="it-IT" dirty="0" smtClean="0"/>
          </a:p>
          <a:p>
            <a:r>
              <a:rPr lang="it-IT" dirty="0" smtClean="0"/>
              <a:t>Nei neuroni, </a:t>
            </a:r>
            <a:r>
              <a:rPr lang="it-IT" b="1" dirty="0" smtClean="0"/>
              <a:t>GLUT3 (rosa) </a:t>
            </a:r>
            <a:r>
              <a:rPr lang="it-IT" dirty="0" smtClean="0"/>
              <a:t>è il principale trasportatore di glucosio. </a:t>
            </a:r>
            <a:r>
              <a:rPr lang="it-IT" dirty="0" smtClean="0"/>
              <a:t>La sua affinità per il glucosio (Km=1,4 </a:t>
            </a:r>
            <a:r>
              <a:rPr lang="it-IT" dirty="0" err="1" smtClean="0"/>
              <a:t>mM</a:t>
            </a:r>
            <a:r>
              <a:rPr lang="it-IT" dirty="0" smtClean="0"/>
              <a:t>) è adatta</a:t>
            </a:r>
            <a:r>
              <a:rPr lang="it-IT" baseline="0" dirty="0" smtClean="0"/>
              <a:t> a trasportare il glucosio dal liquido interstiziale </a:t>
            </a:r>
            <a:r>
              <a:rPr lang="it-IT" dirty="0" smtClean="0"/>
              <a:t>(1–2 </a:t>
            </a:r>
            <a:r>
              <a:rPr lang="it-IT" dirty="0" err="1" smtClean="0"/>
              <a:t>mM</a:t>
            </a:r>
            <a:r>
              <a:rPr lang="it-IT" dirty="0" smtClean="0"/>
              <a:t>) </a:t>
            </a:r>
            <a:r>
              <a:rPr lang="it-IT" baseline="0" dirty="0" smtClean="0"/>
              <a:t>alle cellule.</a:t>
            </a:r>
            <a:endParaRPr lang="it-IT" dirty="0" smtClean="0"/>
          </a:p>
          <a:p>
            <a:endParaRPr lang="it-IT" dirty="0" smtClean="0"/>
          </a:p>
          <a:p>
            <a:r>
              <a:rPr lang="it-IT" dirty="0" smtClean="0"/>
              <a:t>Nella </a:t>
            </a:r>
            <a:r>
              <a:rPr lang="it-IT" dirty="0" err="1" smtClean="0"/>
              <a:t>microglia</a:t>
            </a:r>
            <a:r>
              <a:rPr lang="it-IT" dirty="0" smtClean="0"/>
              <a:t>, </a:t>
            </a:r>
            <a:r>
              <a:rPr lang="it-IT" b="1" dirty="0" smtClean="0"/>
              <a:t>GLUT5 (verde) </a:t>
            </a:r>
            <a:r>
              <a:rPr lang="it-IT" dirty="0" smtClean="0"/>
              <a:t>è il principale trasportatore di GLUT, che trasporta il fruttosio e ha solo una bassa affinità per il glucosio (Km=5 </a:t>
            </a:r>
            <a:r>
              <a:rPr lang="it-IT" dirty="0" err="1" smtClean="0"/>
              <a:t>mM</a:t>
            </a:r>
            <a:r>
              <a:rPr lang="it-IT" dirty="0" smtClean="0"/>
              <a:t>). </a:t>
            </a:r>
          </a:p>
          <a:p>
            <a:endParaRPr lang="it-IT" dirty="0" smtClean="0"/>
          </a:p>
          <a:p>
            <a:r>
              <a:rPr lang="it-IT" dirty="0" smtClean="0"/>
              <a:t>Altri trasportatori di glucosio sono stati rilevati su cellule nell'unità </a:t>
            </a:r>
            <a:r>
              <a:rPr lang="it-IT" dirty="0" err="1" smtClean="0"/>
              <a:t>neurovascolare</a:t>
            </a:r>
            <a:r>
              <a:rPr lang="it-IT" dirty="0" smtClean="0"/>
              <a:t> della barriera </a:t>
            </a:r>
            <a:r>
              <a:rPr lang="it-IT" dirty="0" err="1" smtClean="0"/>
              <a:t>emato</a:t>
            </a:r>
            <a:r>
              <a:rPr lang="it-IT" dirty="0" smtClean="0"/>
              <a:t>-encefalica come indicato: GLUT2 (viola), GLUT4 (blu), GLUT6 (oro), GLUT7 (verde chiaro), GLUT8 (ciano) , SGLT1 (giallo), SGLT2 (arancione)</a:t>
            </a:r>
          </a:p>
          <a:p>
            <a:endParaRPr lang="it-IT" dirty="0" smtClean="0"/>
          </a:p>
          <a:p>
            <a:r>
              <a:rPr lang="it-IT" dirty="0" smtClean="0"/>
              <a:t>Dettagli sui GLUT: vedi prossima slide</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7</a:t>
            </a:fld>
            <a:endParaRPr lang="it-IT"/>
          </a:p>
        </p:txBody>
      </p:sp>
    </p:spTree>
    <p:extLst>
      <p:ext uri="{BB962C8B-B14F-4D97-AF65-F5344CB8AC3E}">
        <p14:creationId xmlns:p14="http://schemas.microsoft.com/office/powerpoint/2010/main" val="343452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pt-BR" dirty="0" err="1" smtClean="0"/>
              <a:t>NeuroMolecular</a:t>
            </a:r>
            <a:r>
              <a:rPr lang="pt-BR" dirty="0" smtClean="0"/>
              <a:t> Medicine (2018) 20:281–300</a:t>
            </a:r>
          </a:p>
          <a:p>
            <a:r>
              <a:rPr lang="pt-BR" dirty="0" err="1" smtClean="0"/>
              <a:t>https</a:t>
            </a:r>
            <a:r>
              <a:rPr lang="pt-BR" dirty="0" smtClean="0"/>
              <a:t>://</a:t>
            </a:r>
            <a:r>
              <a:rPr lang="pt-BR" dirty="0" err="1" smtClean="0"/>
              <a:t>doi.org</a:t>
            </a:r>
            <a:r>
              <a:rPr lang="pt-BR" dirty="0" smtClean="0"/>
              <a:t>/10.1007/s12017-018-8503-0</a:t>
            </a:r>
            <a:endParaRPr lang="it-IT" dirty="0" smtClean="0"/>
          </a:p>
        </p:txBody>
      </p:sp>
      <p:sp>
        <p:nvSpPr>
          <p:cNvPr id="4" name="Segnaposto numero diapositiva 3"/>
          <p:cNvSpPr>
            <a:spLocks noGrp="1"/>
          </p:cNvSpPr>
          <p:nvPr>
            <p:ph type="sldNum" sz="quarter" idx="10"/>
          </p:nvPr>
        </p:nvSpPr>
        <p:spPr/>
        <p:txBody>
          <a:bodyPr/>
          <a:lstStyle/>
          <a:p>
            <a:fld id="{67457924-3BAE-204B-B989-EB68492ED600}" type="slidenum">
              <a:rPr lang="it-IT" smtClean="0"/>
              <a:t>9</a:t>
            </a:fld>
            <a:endParaRPr lang="it-IT"/>
          </a:p>
        </p:txBody>
      </p:sp>
    </p:spTree>
    <p:extLst>
      <p:ext uri="{BB962C8B-B14F-4D97-AF65-F5344CB8AC3E}">
        <p14:creationId xmlns:p14="http://schemas.microsoft.com/office/powerpoint/2010/main" val="1654517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Trends in </a:t>
            </a:r>
            <a:r>
              <a:rPr lang="it-IT" dirty="0" err="1" smtClean="0"/>
              <a:t>Neurosciences</a:t>
            </a:r>
            <a:r>
              <a:rPr lang="it-IT" dirty="0" smtClean="0"/>
              <a:t>, </a:t>
            </a:r>
            <a:r>
              <a:rPr lang="it-IT" dirty="0" err="1" smtClean="0"/>
              <a:t>October</a:t>
            </a:r>
            <a:r>
              <a:rPr lang="it-IT" dirty="0" smtClean="0"/>
              <a:t> 2013, Vol. 36, No. 10 587</a:t>
            </a:r>
          </a:p>
          <a:p>
            <a:r>
              <a:rPr lang="de-DE" dirty="0" smtClean="0"/>
              <a:t>http://</a:t>
            </a:r>
            <a:r>
              <a:rPr lang="de-DE" dirty="0" err="1" smtClean="0"/>
              <a:t>dx.doi.org</a:t>
            </a:r>
            <a:r>
              <a:rPr lang="de-DE" dirty="0" smtClean="0"/>
              <a:t>/10.1016/j.tins.2013.07.001</a:t>
            </a:r>
            <a:endParaRPr lang="it-IT" dirty="0" smtClean="0"/>
          </a:p>
          <a:p>
            <a:endParaRPr lang="it-IT" dirty="0" smtClean="0"/>
          </a:p>
          <a:p>
            <a:endParaRPr lang="it-IT" dirty="0" smtClean="0"/>
          </a:p>
          <a:p>
            <a:r>
              <a:rPr lang="it-IT" dirty="0" smtClean="0"/>
              <a:t>Principali vie del metabolismo del glucosio</a:t>
            </a:r>
          </a:p>
          <a:p>
            <a:r>
              <a:rPr lang="it-IT" dirty="0" smtClean="0"/>
              <a:t>L’</a:t>
            </a:r>
            <a:r>
              <a:rPr lang="it-IT" dirty="0" err="1" smtClean="0"/>
              <a:t>esochinasi</a:t>
            </a:r>
            <a:r>
              <a:rPr lang="it-IT" dirty="0" smtClean="0"/>
              <a:t> utilizza ATP per fosforilare glucosio (</a:t>
            </a:r>
            <a:r>
              <a:rPr lang="it-IT" dirty="0" err="1" smtClean="0"/>
              <a:t>Glc</a:t>
            </a:r>
            <a:r>
              <a:rPr lang="it-IT" dirty="0" smtClean="0"/>
              <a:t>) a glucosio-6-fosfato (Glc-6-P) nella prima fase irreversibile della via glicolitica.</a:t>
            </a:r>
          </a:p>
          <a:p>
            <a:r>
              <a:rPr lang="it-IT" dirty="0" smtClean="0"/>
              <a:t>Glc-6-P regola</a:t>
            </a:r>
            <a:r>
              <a:rPr lang="it-IT" baseline="0" dirty="0" smtClean="0"/>
              <a:t> l’</a:t>
            </a:r>
            <a:r>
              <a:rPr lang="it-IT" dirty="0" smtClean="0"/>
              <a:t>attività di </a:t>
            </a:r>
            <a:r>
              <a:rPr lang="it-IT" dirty="0" err="1" smtClean="0"/>
              <a:t>esochinasi</a:t>
            </a:r>
            <a:r>
              <a:rPr lang="it-IT" dirty="0" smtClean="0"/>
              <a:t> mediante inibizione del feedback, ed è un metabolita situato al "punto di diramazione" che ha destini metabolici alternativi. Glc-6-P può continuare lungo il percorso glicolitico e</a:t>
            </a:r>
            <a:r>
              <a:rPr lang="it-IT" baseline="0" dirty="0" smtClean="0"/>
              <a:t> </a:t>
            </a:r>
            <a:r>
              <a:rPr lang="it-IT" dirty="0" smtClean="0"/>
              <a:t>generare piruvato, che può quindi essere utilizzato nei mitocondri dal metabolismo ossidativo attraverso il ciclo dell'acido tricarbossilico (TCA). Può anche entrare nello shunt del pentoso fosfato</a:t>
            </a:r>
            <a:r>
              <a:rPr lang="it-IT" baseline="0" dirty="0" smtClean="0"/>
              <a:t> </a:t>
            </a:r>
            <a:r>
              <a:rPr lang="it-IT" dirty="0" smtClean="0"/>
              <a:t>(PPP, </a:t>
            </a:r>
            <a:r>
              <a:rPr lang="it-IT" dirty="0" err="1" smtClean="0"/>
              <a:t>pathway</a:t>
            </a:r>
            <a:r>
              <a:rPr lang="it-IT" dirty="0" smtClean="0"/>
              <a:t>) per generare NADPH. Questo sarà utilizzato dagli enzimi  coinvolti nella gestione dello stress ossidativo, mentre i pentosi fosfati sono</a:t>
            </a:r>
            <a:r>
              <a:rPr lang="it-IT" baseline="0" dirty="0" smtClean="0"/>
              <a:t> i</a:t>
            </a:r>
            <a:r>
              <a:rPr lang="it-IT" dirty="0" smtClean="0"/>
              <a:t> precursori della biosintesi dell'acido nucleico e, negli </a:t>
            </a:r>
            <a:r>
              <a:rPr lang="it-IT" dirty="0" err="1" smtClean="0"/>
              <a:t>astrociti</a:t>
            </a:r>
            <a:r>
              <a:rPr lang="it-IT" dirty="0" smtClean="0"/>
              <a:t>, Glc-6-P è un precursore del glicogeno.</a:t>
            </a:r>
          </a:p>
          <a:p>
            <a:r>
              <a:rPr lang="it-IT" dirty="0" smtClean="0"/>
              <a:t>La maggior parte dei prodotti di PPP (metaboliti</a:t>
            </a:r>
            <a:r>
              <a:rPr lang="it-IT" baseline="0" dirty="0" smtClean="0"/>
              <a:t> fosforilati)</a:t>
            </a:r>
            <a:r>
              <a:rPr lang="it-IT" dirty="0" smtClean="0"/>
              <a:t> rientra nella via glicolitica a valle del Glc-6-P. </a:t>
            </a:r>
          </a:p>
          <a:p>
            <a:r>
              <a:rPr lang="it-IT" dirty="0" smtClean="0"/>
              <a:t>La via glicolitica produce 2 ATP per molecola di</a:t>
            </a:r>
            <a:r>
              <a:rPr lang="it-IT" baseline="0" dirty="0" smtClean="0"/>
              <a:t> </a:t>
            </a:r>
            <a:r>
              <a:rPr lang="it-IT" dirty="0" smtClean="0"/>
              <a:t>glucosio e l'ossidazione del piruvato tramite </a:t>
            </a:r>
            <a:r>
              <a:rPr lang="it-IT" dirty="0" err="1" smtClean="0"/>
              <a:t>acetil</a:t>
            </a:r>
            <a:r>
              <a:rPr lang="it-IT" dirty="0" smtClean="0"/>
              <a:t> coenzima A (</a:t>
            </a:r>
            <a:r>
              <a:rPr lang="it-IT" dirty="0" err="1" smtClean="0"/>
              <a:t>acetil</a:t>
            </a:r>
            <a:r>
              <a:rPr lang="it-IT" dirty="0" smtClean="0"/>
              <a:t> </a:t>
            </a:r>
            <a:r>
              <a:rPr lang="it-IT" dirty="0" err="1" smtClean="0"/>
              <a:t>CoA</a:t>
            </a:r>
            <a:r>
              <a:rPr lang="it-IT" dirty="0" smtClean="0"/>
              <a:t>) nel ciclo TCA producono circa 30 ATP per un totale di circa 32 ATP. </a:t>
            </a:r>
          </a:p>
          <a:p>
            <a:r>
              <a:rPr lang="it-IT" dirty="0" smtClean="0"/>
              <a:t>La formazione di</a:t>
            </a:r>
            <a:r>
              <a:rPr lang="it-IT" baseline="0" dirty="0" smtClean="0"/>
              <a:t> </a:t>
            </a:r>
            <a:r>
              <a:rPr lang="it-IT" dirty="0" smtClean="0"/>
              <a:t>piruvato dal glucosio richiede la rigenerazione del NAD + dal NADH (prodotto dalla reazione gliceraldeide-3-fosfato deidrogenasi) mediante lo shuttle malato-</a:t>
            </a:r>
            <a:r>
              <a:rPr lang="it-IT" dirty="0" err="1" smtClean="0"/>
              <a:t>aspartato</a:t>
            </a:r>
            <a:r>
              <a:rPr lang="it-IT" baseline="0" dirty="0" smtClean="0"/>
              <a:t> </a:t>
            </a:r>
            <a:r>
              <a:rPr lang="it-IT" dirty="0" smtClean="0"/>
              <a:t>(MAS). Infatti, il NADH non può attraversare la membrana mitocondriale e il MAS trasferisce il NADH citoplasmatico ai mitocondri, dove viene ossidato attraverso la catena di trasporto di elettroni</a:t>
            </a:r>
            <a:r>
              <a:rPr lang="it-IT" baseline="0" dirty="0" smtClean="0"/>
              <a:t> </a:t>
            </a:r>
            <a:r>
              <a:rPr lang="it-IT" dirty="0" smtClean="0"/>
              <a:t>catena (ETC). </a:t>
            </a:r>
          </a:p>
          <a:p>
            <a:r>
              <a:rPr lang="it-IT" dirty="0" smtClean="0"/>
              <a:t>Quando il flusso glicolitico supera l’attività del ciclo MAS o TCA o in condizioni ipossiche o anossiche, il NAD + viene rigenerato dalla lattato deidrogenasi</a:t>
            </a:r>
          </a:p>
          <a:p>
            <a:r>
              <a:rPr lang="it-IT" dirty="0" smtClean="0"/>
              <a:t>(LDH), reazione che converte il piruvato in lattato. </a:t>
            </a:r>
          </a:p>
          <a:p>
            <a:r>
              <a:rPr lang="it-IT" dirty="0" smtClean="0"/>
              <a:t>Poiché l'accumulo intracellulare di lattato causerebbe l'inversione della reazione di LDH (ridotta rigenerazione del NAD+), il lattato deve essere rilasciato dal</a:t>
            </a:r>
          </a:p>
          <a:p>
            <a:r>
              <a:rPr lang="it-IT" dirty="0" smtClean="0"/>
              <a:t>cellula da trasportatori di acido monocarbossilico (MCT). L'uscita del lattato elimina il piruvato come substrato ossidabile per quella cellula e limita la resa ATP della glicolisi per molecola</a:t>
            </a:r>
            <a:r>
              <a:rPr lang="it-IT" baseline="0" dirty="0" smtClean="0"/>
              <a:t> </a:t>
            </a:r>
            <a:r>
              <a:rPr lang="it-IT" dirty="0" smtClean="0"/>
              <a:t>glucosio a due.</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10</a:t>
            </a:fld>
            <a:endParaRPr lang="it-IT"/>
          </a:p>
        </p:txBody>
      </p:sp>
    </p:spTree>
    <p:extLst>
      <p:ext uri="{BB962C8B-B14F-4D97-AF65-F5344CB8AC3E}">
        <p14:creationId xmlns:p14="http://schemas.microsoft.com/office/powerpoint/2010/main" val="155676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en-US" dirty="0" smtClean="0"/>
              <a:t>Gray, L.R., Tompkins, S.C. &amp; Taylor, E.B. Cell. Mol. Life Sci. (2014) 71: 2577. https://</a:t>
            </a:r>
            <a:r>
              <a:rPr lang="en-US" dirty="0" err="1" smtClean="0"/>
              <a:t>doi.org</a:t>
            </a:r>
            <a:r>
              <a:rPr lang="en-US" dirty="0" smtClean="0"/>
              <a:t>/10.1007/s00018-013-1539-2</a:t>
            </a:r>
            <a:endParaRPr lang="it-IT" dirty="0" smtClean="0"/>
          </a:p>
          <a:p>
            <a:endParaRPr lang="it-IT" dirty="0" smtClean="0"/>
          </a:p>
          <a:p>
            <a:r>
              <a:rPr lang="it-IT" dirty="0" smtClean="0"/>
              <a:t>Enzimi coinvolti nel metabolismo del piruvato. </a:t>
            </a:r>
          </a:p>
          <a:p>
            <a:r>
              <a:rPr lang="it-IT" dirty="0" smtClean="0"/>
              <a:t>Il piruvato svolge un ruolo essenziale nel metabolismo. Il piruvato viene generato da diverse fonti, tra cui </a:t>
            </a:r>
          </a:p>
          <a:p>
            <a:pPr marL="171450" indent="-171450">
              <a:buFont typeface="Arial"/>
              <a:buChar char="•"/>
            </a:pPr>
            <a:r>
              <a:rPr lang="it-IT" dirty="0" smtClean="0"/>
              <a:t>l'ossidazione del lattato, </a:t>
            </a:r>
          </a:p>
          <a:p>
            <a:pPr marL="171450" indent="-171450">
              <a:buFont typeface="Arial"/>
              <a:buChar char="•"/>
            </a:pPr>
            <a:r>
              <a:rPr lang="it-IT" dirty="0" smtClean="0"/>
              <a:t>la transaminazione dell'alanina </a:t>
            </a:r>
          </a:p>
          <a:p>
            <a:pPr marL="171450" indent="-171450">
              <a:buFont typeface="Arial"/>
              <a:buChar char="•"/>
            </a:pPr>
            <a:r>
              <a:rPr lang="it-IT" dirty="0" smtClean="0"/>
              <a:t>come prodotto terminale della glicolisi. </a:t>
            </a:r>
          </a:p>
          <a:p>
            <a:endParaRPr lang="it-IT" dirty="0" smtClean="0"/>
          </a:p>
          <a:p>
            <a:r>
              <a:rPr lang="it-IT" dirty="0" smtClean="0"/>
              <a:t>L'ingresso del piruvato nella matrice mitocondriale è mediato dal trasportatore mitocondriale del piruvato (</a:t>
            </a:r>
            <a:r>
              <a:rPr lang="it-IT" b="1" dirty="0" err="1" smtClean="0"/>
              <a:t>mitochondrial</a:t>
            </a:r>
            <a:r>
              <a:rPr lang="it-IT" b="1" dirty="0" smtClean="0"/>
              <a:t> </a:t>
            </a:r>
            <a:r>
              <a:rPr lang="it-IT" b="1" dirty="0" err="1" smtClean="0"/>
              <a:t>pyruvate</a:t>
            </a:r>
            <a:r>
              <a:rPr lang="it-IT" b="1" dirty="0" smtClean="0"/>
              <a:t> </a:t>
            </a:r>
            <a:r>
              <a:rPr lang="it-IT" b="1" dirty="0" err="1" smtClean="0"/>
              <a:t>carrier</a:t>
            </a:r>
            <a:r>
              <a:rPr lang="it-IT" b="1" dirty="0" smtClean="0"/>
              <a:t>,</a:t>
            </a:r>
            <a:r>
              <a:rPr lang="it-IT" b="1" baseline="0" dirty="0" smtClean="0"/>
              <a:t> </a:t>
            </a:r>
            <a:r>
              <a:rPr lang="it-IT" b="1" dirty="0" smtClean="0"/>
              <a:t>MPC</a:t>
            </a:r>
            <a:r>
              <a:rPr lang="it-IT" dirty="0" smtClean="0"/>
              <a:t>). </a:t>
            </a:r>
          </a:p>
          <a:p>
            <a:r>
              <a:rPr lang="it-IT" dirty="0" smtClean="0"/>
              <a:t>Una volta nella matrice, il piruvato può essere convertito in</a:t>
            </a:r>
          </a:p>
          <a:p>
            <a:pPr marL="171450" indent="-171450">
              <a:buFont typeface="Arial"/>
              <a:buChar char="•"/>
            </a:pPr>
            <a:r>
              <a:rPr lang="it-IT" dirty="0" smtClean="0"/>
              <a:t> </a:t>
            </a:r>
            <a:r>
              <a:rPr lang="it-IT" dirty="0" err="1" smtClean="0"/>
              <a:t>acetil-CoA</a:t>
            </a:r>
            <a:r>
              <a:rPr lang="it-IT" dirty="0" smtClean="0"/>
              <a:t>, oppure </a:t>
            </a:r>
          </a:p>
          <a:p>
            <a:pPr marL="171450" indent="-171450">
              <a:buFont typeface="Arial"/>
              <a:buChar char="•"/>
            </a:pPr>
            <a:r>
              <a:rPr lang="it-IT" dirty="0" err="1" smtClean="0"/>
              <a:t>ossaloacetato</a:t>
            </a:r>
            <a:r>
              <a:rPr lang="it-IT" dirty="0" smtClean="0"/>
              <a:t>. </a:t>
            </a:r>
          </a:p>
          <a:p>
            <a:pPr marL="171450" indent="-171450">
              <a:buFont typeface="Arial"/>
              <a:buChar char="•"/>
            </a:pPr>
            <a:endParaRPr lang="it-IT" dirty="0" smtClean="0"/>
          </a:p>
          <a:p>
            <a:pPr marL="0" indent="0">
              <a:buFont typeface="Arial"/>
              <a:buNone/>
            </a:pPr>
            <a:r>
              <a:rPr lang="it-IT" dirty="0" smtClean="0"/>
              <a:t>L'</a:t>
            </a:r>
            <a:r>
              <a:rPr lang="it-IT" dirty="0" err="1" smtClean="0"/>
              <a:t>ossaloacetato</a:t>
            </a:r>
            <a:r>
              <a:rPr lang="it-IT" dirty="0" smtClean="0"/>
              <a:t> può: </a:t>
            </a:r>
          </a:p>
          <a:p>
            <a:pPr marL="171450" indent="-171450">
              <a:buFont typeface="Arial"/>
              <a:buChar char="•"/>
            </a:pPr>
            <a:r>
              <a:rPr lang="it-IT" dirty="0" smtClean="0"/>
              <a:t>entrare nel ciclo dell'acido citrico per ricostituire gli intermedi,</a:t>
            </a:r>
            <a:r>
              <a:rPr lang="it-IT" baseline="0" dirty="0" smtClean="0"/>
              <a:t> oppure</a:t>
            </a:r>
            <a:r>
              <a:rPr lang="it-IT" dirty="0" smtClean="0"/>
              <a:t> </a:t>
            </a:r>
          </a:p>
          <a:p>
            <a:pPr marL="171450" indent="-171450">
              <a:buFont typeface="Arial"/>
              <a:buChar char="•"/>
            </a:pPr>
            <a:r>
              <a:rPr lang="it-IT" dirty="0" smtClean="0"/>
              <a:t>essere convertito in </a:t>
            </a:r>
            <a:r>
              <a:rPr lang="it-IT" dirty="0" err="1" smtClean="0"/>
              <a:t>fosfoenolpiruvato</a:t>
            </a:r>
            <a:r>
              <a:rPr lang="it-IT" dirty="0" smtClean="0"/>
              <a:t> come parte della </a:t>
            </a:r>
            <a:r>
              <a:rPr lang="it-IT" dirty="0" err="1" smtClean="0"/>
              <a:t>gluconeogenesi</a:t>
            </a:r>
            <a:r>
              <a:rPr lang="it-IT" dirty="0" smtClean="0"/>
              <a:t>. </a:t>
            </a:r>
          </a:p>
          <a:p>
            <a:pPr marL="171450" indent="-171450">
              <a:buFont typeface="Arial"/>
              <a:buChar char="•"/>
            </a:pPr>
            <a:endParaRPr lang="it-IT" dirty="0" smtClean="0"/>
          </a:p>
          <a:p>
            <a:pPr marL="0" indent="0">
              <a:buFont typeface="Arial"/>
              <a:buNone/>
            </a:pPr>
            <a:r>
              <a:rPr lang="it-IT" dirty="0" smtClean="0"/>
              <a:t>Il </a:t>
            </a:r>
            <a:r>
              <a:rPr lang="it-IT" dirty="0" err="1" smtClean="0"/>
              <a:t>fosfoenolpiruvato</a:t>
            </a:r>
            <a:r>
              <a:rPr lang="it-IT" dirty="0" smtClean="0"/>
              <a:t> può essere formato dall'</a:t>
            </a:r>
            <a:r>
              <a:rPr lang="it-IT" dirty="0" err="1" smtClean="0"/>
              <a:t>ossaloacetato</a:t>
            </a:r>
            <a:r>
              <a:rPr lang="it-IT" dirty="0" smtClean="0"/>
              <a:t> dalla </a:t>
            </a:r>
            <a:r>
              <a:rPr lang="it-IT" dirty="0" err="1" smtClean="0"/>
              <a:t>fosofoeneol</a:t>
            </a:r>
            <a:r>
              <a:rPr lang="it-IT" dirty="0" smtClean="0"/>
              <a:t> piruvato </a:t>
            </a:r>
            <a:r>
              <a:rPr lang="it-IT" dirty="0" err="1" smtClean="0"/>
              <a:t>carbossi</a:t>
            </a:r>
            <a:r>
              <a:rPr lang="it-IT" dirty="0" smtClean="0"/>
              <a:t> </a:t>
            </a:r>
            <a:r>
              <a:rPr lang="it-IT" dirty="0" err="1" smtClean="0"/>
              <a:t>chinasi</a:t>
            </a:r>
            <a:r>
              <a:rPr lang="it-IT" baseline="0" dirty="0" smtClean="0"/>
              <a:t> (</a:t>
            </a:r>
            <a:r>
              <a:rPr lang="it-IT" dirty="0" smtClean="0"/>
              <a:t>PEPCK) all'interno dei mitocondri o all'interno del citoplasma. </a:t>
            </a:r>
          </a:p>
          <a:p>
            <a:pPr marL="0" indent="0">
              <a:buFont typeface="Arial"/>
              <a:buNone/>
            </a:pPr>
            <a:endParaRPr lang="it-IT" dirty="0" smtClean="0"/>
          </a:p>
          <a:p>
            <a:pPr marL="0" indent="0">
              <a:buFont typeface="Arial"/>
              <a:buNone/>
            </a:pPr>
            <a:r>
              <a:rPr lang="it-IT" dirty="0" smtClean="0"/>
              <a:t>Vengono mostrate le strutture molecolari del piruvato e dei relativi metaboliti, nonché i nomi degli enzimi coinvolti nella loro catalisi. PK piruvato </a:t>
            </a:r>
            <a:r>
              <a:rPr lang="it-IT" dirty="0" err="1" smtClean="0"/>
              <a:t>chinasi</a:t>
            </a:r>
            <a:r>
              <a:rPr lang="it-IT" dirty="0" smtClean="0"/>
              <a:t>, LDH lattato deidrogenasi, ALT alanina aminotransferasi, </a:t>
            </a:r>
            <a:r>
              <a:rPr lang="it-IT" dirty="0" err="1" smtClean="0"/>
              <a:t>carrier</a:t>
            </a:r>
            <a:r>
              <a:rPr lang="it-IT" dirty="0" smtClean="0"/>
              <a:t> </a:t>
            </a:r>
            <a:r>
              <a:rPr lang="it-IT" dirty="0" err="1" smtClean="0"/>
              <a:t>pirocato</a:t>
            </a:r>
            <a:r>
              <a:rPr lang="it-IT" dirty="0" smtClean="0"/>
              <a:t> mitocondriale MPC, PDH piruvato deidrogenasi, </a:t>
            </a:r>
            <a:r>
              <a:rPr lang="it-IT" dirty="0" err="1" smtClean="0"/>
              <a:t>CoA</a:t>
            </a:r>
            <a:r>
              <a:rPr lang="it-IT" dirty="0" smtClean="0"/>
              <a:t> Coenzima A, IMS spazio mitocondriale della membrana interna, PEPCK </a:t>
            </a:r>
            <a:r>
              <a:rPr lang="it-IT" dirty="0" err="1" smtClean="0"/>
              <a:t>fosfoenolpiruvato</a:t>
            </a:r>
            <a:r>
              <a:rPr lang="it-IT" dirty="0" smtClean="0"/>
              <a:t> </a:t>
            </a:r>
            <a:r>
              <a:rPr lang="it-IT" dirty="0" err="1" smtClean="0"/>
              <a:t>carbossichkinasi</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11</a:t>
            </a:fld>
            <a:endParaRPr lang="it-IT"/>
          </a:p>
        </p:txBody>
      </p:sp>
    </p:spTree>
    <p:extLst>
      <p:ext uri="{BB962C8B-B14F-4D97-AF65-F5344CB8AC3E}">
        <p14:creationId xmlns:p14="http://schemas.microsoft.com/office/powerpoint/2010/main" val="101086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Trends in </a:t>
            </a:r>
            <a:r>
              <a:rPr lang="it-IT" dirty="0" err="1" smtClean="0"/>
              <a:t>Neurosciences</a:t>
            </a:r>
            <a:r>
              <a:rPr lang="it-IT" dirty="0" smtClean="0"/>
              <a:t>, </a:t>
            </a:r>
            <a:r>
              <a:rPr lang="it-IT" dirty="0" err="1" smtClean="0"/>
              <a:t>October</a:t>
            </a:r>
            <a:r>
              <a:rPr lang="it-IT" dirty="0" smtClean="0"/>
              <a:t> 2013, Vol. 36, No. 10 587</a:t>
            </a:r>
          </a:p>
          <a:p>
            <a:r>
              <a:rPr lang="de-DE" dirty="0" smtClean="0"/>
              <a:t>http://</a:t>
            </a:r>
            <a:r>
              <a:rPr lang="de-DE" dirty="0" err="1" smtClean="0"/>
              <a:t>dx.doi.org</a:t>
            </a:r>
            <a:r>
              <a:rPr lang="de-DE" dirty="0" smtClean="0"/>
              <a:t>/10.1016/j.tins.2013.07.001</a:t>
            </a:r>
            <a:endParaRPr lang="it-IT" dirty="0" smtClean="0"/>
          </a:p>
          <a:p>
            <a:endParaRPr lang="it-IT" dirty="0" smtClean="0"/>
          </a:p>
          <a:p>
            <a:endParaRPr lang="it-IT" dirty="0" smtClean="0"/>
          </a:p>
          <a:p>
            <a:r>
              <a:rPr lang="it-IT" dirty="0" smtClean="0"/>
              <a:t>Principali vie del metabolismo del glucosio</a:t>
            </a:r>
          </a:p>
          <a:p>
            <a:r>
              <a:rPr lang="it-IT" dirty="0" smtClean="0"/>
              <a:t>L’</a:t>
            </a:r>
            <a:r>
              <a:rPr lang="it-IT" dirty="0" err="1" smtClean="0"/>
              <a:t>esochinasi</a:t>
            </a:r>
            <a:r>
              <a:rPr lang="it-IT" dirty="0" smtClean="0"/>
              <a:t> utilizza ATP per fosforilare glucosio (</a:t>
            </a:r>
            <a:r>
              <a:rPr lang="it-IT" dirty="0" err="1" smtClean="0"/>
              <a:t>Glc</a:t>
            </a:r>
            <a:r>
              <a:rPr lang="it-IT" dirty="0" smtClean="0"/>
              <a:t>) a glucosio-6-fosfato (Glc-6-P) nella prima fase irreversibile della via glicolitica.</a:t>
            </a:r>
          </a:p>
          <a:p>
            <a:r>
              <a:rPr lang="it-IT" dirty="0" smtClean="0"/>
              <a:t>Glc-6-P regola</a:t>
            </a:r>
            <a:r>
              <a:rPr lang="it-IT" baseline="0" dirty="0" smtClean="0"/>
              <a:t> l’</a:t>
            </a:r>
            <a:r>
              <a:rPr lang="it-IT" dirty="0" smtClean="0"/>
              <a:t>attività di </a:t>
            </a:r>
            <a:r>
              <a:rPr lang="it-IT" dirty="0" err="1" smtClean="0"/>
              <a:t>esochinasi</a:t>
            </a:r>
            <a:r>
              <a:rPr lang="it-IT" dirty="0" smtClean="0"/>
              <a:t> mediante inibizione del feedback, ed è un metabolita situato al "punto di diramazione" che ha destini metabolici alternativi. Glc-6-P può continuare lungo il percorso glicolitico e</a:t>
            </a:r>
            <a:r>
              <a:rPr lang="it-IT" baseline="0" dirty="0" smtClean="0"/>
              <a:t> </a:t>
            </a:r>
            <a:r>
              <a:rPr lang="it-IT" dirty="0" smtClean="0"/>
              <a:t>generare piruvato, che può quindi essere utilizzato nei mitocondri dal metabolismo ossidativo attraverso il ciclo dell'acido tricarbossilico (TCA). Può anche entrare nello shunt del pentoso fosfato</a:t>
            </a:r>
            <a:r>
              <a:rPr lang="it-IT" baseline="0" dirty="0" smtClean="0"/>
              <a:t> </a:t>
            </a:r>
            <a:r>
              <a:rPr lang="it-IT" dirty="0" smtClean="0"/>
              <a:t>(PPP, </a:t>
            </a:r>
            <a:r>
              <a:rPr lang="it-IT" dirty="0" err="1" smtClean="0"/>
              <a:t>pathway</a:t>
            </a:r>
            <a:r>
              <a:rPr lang="it-IT" dirty="0" smtClean="0"/>
              <a:t>) per generare NADPH. Questo sarà utilizzato dagli enzimi  coinvolti nella gestione dello stress ossidativo, mentre i pentosi fosfati sono</a:t>
            </a:r>
            <a:r>
              <a:rPr lang="it-IT" baseline="0" dirty="0" smtClean="0"/>
              <a:t> i</a:t>
            </a:r>
            <a:r>
              <a:rPr lang="it-IT" dirty="0" smtClean="0"/>
              <a:t> precursori della biosintesi dell'acido nucleico e, negli </a:t>
            </a:r>
            <a:r>
              <a:rPr lang="it-IT" dirty="0" err="1" smtClean="0"/>
              <a:t>astrociti</a:t>
            </a:r>
            <a:r>
              <a:rPr lang="it-IT" dirty="0" smtClean="0"/>
              <a:t>, Glc-6-P è un precursore del glicogeno.</a:t>
            </a:r>
          </a:p>
          <a:p>
            <a:r>
              <a:rPr lang="it-IT" dirty="0" smtClean="0"/>
              <a:t>La maggior parte dei prodotti di PPP (metaboliti</a:t>
            </a:r>
            <a:r>
              <a:rPr lang="it-IT" baseline="0" dirty="0" smtClean="0"/>
              <a:t> fosforilati)</a:t>
            </a:r>
            <a:r>
              <a:rPr lang="it-IT" dirty="0" smtClean="0"/>
              <a:t> rientra nella via glicolitica a valle del Glc-6-P. </a:t>
            </a:r>
          </a:p>
          <a:p>
            <a:r>
              <a:rPr lang="it-IT" dirty="0" smtClean="0"/>
              <a:t>La via glicolitica produce 2 ATP per molecola di</a:t>
            </a:r>
            <a:r>
              <a:rPr lang="it-IT" baseline="0" dirty="0" smtClean="0"/>
              <a:t> </a:t>
            </a:r>
            <a:r>
              <a:rPr lang="it-IT" dirty="0" smtClean="0"/>
              <a:t>glucosio e l'ossidazione del piruvato tramite </a:t>
            </a:r>
            <a:r>
              <a:rPr lang="it-IT" dirty="0" err="1" smtClean="0"/>
              <a:t>acetil</a:t>
            </a:r>
            <a:r>
              <a:rPr lang="it-IT" dirty="0" smtClean="0"/>
              <a:t> coenzima A (</a:t>
            </a:r>
            <a:r>
              <a:rPr lang="it-IT" dirty="0" err="1" smtClean="0"/>
              <a:t>acetil</a:t>
            </a:r>
            <a:r>
              <a:rPr lang="it-IT" dirty="0" smtClean="0"/>
              <a:t> </a:t>
            </a:r>
            <a:r>
              <a:rPr lang="it-IT" dirty="0" err="1" smtClean="0"/>
              <a:t>CoA</a:t>
            </a:r>
            <a:r>
              <a:rPr lang="it-IT" dirty="0" smtClean="0"/>
              <a:t>) nel ciclo TCA producono circa 30 ATP per un totale di circa 32 ATP. </a:t>
            </a:r>
          </a:p>
          <a:p>
            <a:r>
              <a:rPr lang="it-IT" dirty="0" smtClean="0"/>
              <a:t>La formazione di</a:t>
            </a:r>
            <a:r>
              <a:rPr lang="it-IT" baseline="0" dirty="0" smtClean="0"/>
              <a:t> </a:t>
            </a:r>
            <a:r>
              <a:rPr lang="it-IT" dirty="0" smtClean="0"/>
              <a:t>piruvato dal glucosio richiede la rigenerazione del NAD + dal NADH (prodotto dalla reazione gliceraldeide-3-fosfato deidrogenasi) mediante lo shuttle malato-</a:t>
            </a:r>
            <a:r>
              <a:rPr lang="it-IT" dirty="0" err="1" smtClean="0"/>
              <a:t>aspartato</a:t>
            </a:r>
            <a:r>
              <a:rPr lang="it-IT" baseline="0" dirty="0" smtClean="0"/>
              <a:t> </a:t>
            </a:r>
            <a:r>
              <a:rPr lang="it-IT" dirty="0" smtClean="0"/>
              <a:t>(MAS). Infatti, il NADH non può attraversare la membrana mitocondriale e il MAS trasferisce il NADH citoplasmatico ai mitocondri, dove viene ossidato attraverso la catena di trasporto di elettroni</a:t>
            </a:r>
            <a:r>
              <a:rPr lang="it-IT" baseline="0" dirty="0" smtClean="0"/>
              <a:t> </a:t>
            </a:r>
            <a:r>
              <a:rPr lang="it-IT" dirty="0" smtClean="0"/>
              <a:t>catena (ETC). </a:t>
            </a:r>
          </a:p>
          <a:p>
            <a:r>
              <a:rPr lang="it-IT" dirty="0" smtClean="0"/>
              <a:t>Quando il flusso glicolitico supera l’attività del ciclo MAS o TCA o in condizioni ipossiche o anossiche, il NAD + viene rigenerato dalla lattato deidrogenasi</a:t>
            </a:r>
          </a:p>
          <a:p>
            <a:r>
              <a:rPr lang="it-IT" dirty="0" smtClean="0"/>
              <a:t>(LDH), reazione che converte il piruvato in lattato. </a:t>
            </a:r>
          </a:p>
          <a:p>
            <a:r>
              <a:rPr lang="it-IT" dirty="0" smtClean="0"/>
              <a:t>Poiché l'accumulo intracellulare di lattato causerebbe l'inversione della reazione di LDH (ridotta rigenerazione del NAD+), il lattato deve essere rilasciato dal</a:t>
            </a:r>
          </a:p>
          <a:p>
            <a:r>
              <a:rPr lang="it-IT" dirty="0" smtClean="0"/>
              <a:t>cellula da trasportatori di acido monocarbossilico (MCT). L'uscita del lattato elimina il piruvato come substrato ossidabile per quella cellula e limita la resa ATP della glicolisi per molecola</a:t>
            </a:r>
            <a:r>
              <a:rPr lang="it-IT" baseline="0" dirty="0" smtClean="0"/>
              <a:t> </a:t>
            </a:r>
            <a:r>
              <a:rPr lang="it-IT" dirty="0" smtClean="0"/>
              <a:t>glucosio a due.</a:t>
            </a:r>
            <a:endParaRPr lang="it-IT" dirty="0"/>
          </a:p>
        </p:txBody>
      </p:sp>
      <p:sp>
        <p:nvSpPr>
          <p:cNvPr id="4" name="Segnaposto numero diapositiva 3"/>
          <p:cNvSpPr>
            <a:spLocks noGrp="1"/>
          </p:cNvSpPr>
          <p:nvPr>
            <p:ph type="sldNum" sz="quarter" idx="10"/>
          </p:nvPr>
        </p:nvSpPr>
        <p:spPr/>
        <p:txBody>
          <a:bodyPr/>
          <a:lstStyle/>
          <a:p>
            <a:fld id="{67457924-3BAE-204B-B989-EB68492ED600}" type="slidenum">
              <a:rPr lang="it-IT" smtClean="0"/>
              <a:t>12</a:t>
            </a:fld>
            <a:endParaRPr lang="it-IT"/>
          </a:p>
        </p:txBody>
      </p:sp>
    </p:spTree>
    <p:extLst>
      <p:ext uri="{BB962C8B-B14F-4D97-AF65-F5344CB8AC3E}">
        <p14:creationId xmlns:p14="http://schemas.microsoft.com/office/powerpoint/2010/main" val="155676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296467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212863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224395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1194949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1948397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02/12/2019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311972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02/12/2019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340417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417979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02/12/2019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212842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02/12/2019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2667188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02/12/2019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DF0B00A5-D533-EE46-9B24-258C239AEF93}" type="slidenum">
              <a:rPr lang="it-IT" smtClean="0"/>
              <a:t>‹n.›</a:t>
            </a:fld>
            <a:endParaRPr lang="it-IT"/>
          </a:p>
        </p:txBody>
      </p:sp>
    </p:spTree>
    <p:extLst>
      <p:ext uri="{BB962C8B-B14F-4D97-AF65-F5344CB8AC3E}">
        <p14:creationId xmlns:p14="http://schemas.microsoft.com/office/powerpoint/2010/main" val="30386923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02/12/2019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091FA - BIOCHIMICA APPLICATA MEDICA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0B00A5-D533-EE46-9B24-258C239AEF93}" type="slidenum">
              <a:rPr lang="it-IT" smtClean="0"/>
              <a:t>‹n.›</a:t>
            </a:fld>
            <a:endParaRPr lang="it-IT"/>
          </a:p>
        </p:txBody>
      </p:sp>
    </p:spTree>
    <p:extLst>
      <p:ext uri="{BB962C8B-B14F-4D97-AF65-F5344CB8AC3E}">
        <p14:creationId xmlns:p14="http://schemas.microsoft.com/office/powerpoint/2010/main" val="297528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Lezione </a:t>
            </a:r>
            <a:r>
              <a:rPr lang="it-IT" dirty="0" smtClean="0"/>
              <a:t>27</a:t>
            </a:r>
            <a:endParaRPr lang="it-IT" dirty="0"/>
          </a:p>
        </p:txBody>
      </p:sp>
      <p:sp>
        <p:nvSpPr>
          <p:cNvPr id="3" name="Sottotitolo 2"/>
          <p:cNvSpPr>
            <a:spLocks noGrp="1"/>
          </p:cNvSpPr>
          <p:nvPr>
            <p:ph type="subTitle" idx="1"/>
          </p:nvPr>
        </p:nvSpPr>
        <p:spPr/>
        <p:txBody>
          <a:bodyPr>
            <a:normAutofit/>
          </a:bodyPr>
          <a:lstStyle/>
          <a:p>
            <a:r>
              <a:rPr lang="it-IT" dirty="0" smtClean="0"/>
              <a:t>Cervello</a:t>
            </a:r>
          </a:p>
          <a:p>
            <a:r>
              <a:rPr lang="it-IT" dirty="0" smtClean="0"/>
              <a:t>Ipoglicemia </a:t>
            </a:r>
            <a:r>
              <a:rPr lang="it-IT" smtClean="0"/>
              <a:t>e </a:t>
            </a:r>
            <a:r>
              <a:rPr lang="it-IT" smtClean="0"/>
              <a:t>risposta ormonale</a:t>
            </a:r>
            <a:endParaRPr lang="it-IT" dirty="0" smtClean="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E857E7F4-FCE3-2342-B07D-46835EA8A820}" type="slidenum">
              <a:rPr lang="it-IT" smtClean="0"/>
              <a:t>1</a:t>
            </a:fld>
            <a:endParaRPr lang="it-IT"/>
          </a:p>
        </p:txBody>
      </p:sp>
    </p:spTree>
    <p:extLst>
      <p:ext uri="{BB962C8B-B14F-4D97-AF65-F5344CB8AC3E}">
        <p14:creationId xmlns:p14="http://schemas.microsoft.com/office/powerpoint/2010/main" val="15896123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3200" dirty="0" smtClean="0"/>
              <a:t>Schema generale del metabolismo del glucosio nei neuroni e nella glia (</a:t>
            </a:r>
            <a:r>
              <a:rPr lang="it-IT" sz="3200" dirty="0" err="1" smtClean="0"/>
              <a:t>astrociti</a:t>
            </a:r>
            <a:r>
              <a:rPr lang="it-IT" sz="3200" dirty="0" smtClean="0"/>
              <a:t>)</a:t>
            </a:r>
            <a:endParaRPr lang="it-IT" sz="3200" dirty="0"/>
          </a:p>
        </p:txBody>
      </p:sp>
      <p:sp>
        <p:nvSpPr>
          <p:cNvPr id="2" name="Segnaposto contenuto 1"/>
          <p:cNvSpPr>
            <a:spLocks noGrp="1"/>
          </p:cNvSpPr>
          <p:nvPr>
            <p:ph idx="1"/>
          </p:nvPr>
        </p:nvSpPr>
        <p:spPr>
          <a:xfrm>
            <a:off x="457200" y="1600200"/>
            <a:ext cx="4165600" cy="4938713"/>
          </a:xfrm>
        </p:spPr>
        <p:txBody>
          <a:bodyPr>
            <a:normAutofit fontScale="92500" lnSpcReduction="20000"/>
          </a:bodyPr>
          <a:lstStyle/>
          <a:p>
            <a:r>
              <a:rPr lang="it-IT" dirty="0" smtClean="0"/>
              <a:t>Trasporto di membrana (</a:t>
            </a:r>
            <a:r>
              <a:rPr lang="it-IT" b="1" dirty="0" smtClean="0"/>
              <a:t>GLUT3</a:t>
            </a:r>
            <a:r>
              <a:rPr lang="it-IT" dirty="0" smtClean="0"/>
              <a:t>)</a:t>
            </a:r>
          </a:p>
          <a:p>
            <a:r>
              <a:rPr lang="it-IT" dirty="0" smtClean="0"/>
              <a:t>Fosforilazione (</a:t>
            </a:r>
            <a:r>
              <a:rPr lang="it-IT" b="1" dirty="0" err="1" smtClean="0"/>
              <a:t>esochinasi</a:t>
            </a:r>
            <a:r>
              <a:rPr lang="it-IT" dirty="0" smtClean="0"/>
              <a:t>) e tre destini possibili</a:t>
            </a:r>
          </a:p>
          <a:p>
            <a:pPr marL="971550" lvl="1" indent="-514350">
              <a:buFont typeface="+mj-lt"/>
              <a:buAutoNum type="arabicPeriod"/>
            </a:pPr>
            <a:r>
              <a:rPr lang="it-IT" dirty="0" smtClean="0"/>
              <a:t>sintesi di </a:t>
            </a:r>
            <a:r>
              <a:rPr lang="it-IT" b="1" dirty="0" smtClean="0"/>
              <a:t>glicogeno</a:t>
            </a:r>
            <a:r>
              <a:rPr lang="it-IT" dirty="0" smtClean="0"/>
              <a:t> solo nella glia</a:t>
            </a:r>
          </a:p>
          <a:p>
            <a:pPr marL="971550" lvl="1" indent="-514350">
              <a:buFont typeface="+mj-lt"/>
              <a:buAutoNum type="arabicPeriod"/>
            </a:pPr>
            <a:r>
              <a:rPr lang="it-IT" dirty="0" smtClean="0"/>
              <a:t>via dei </a:t>
            </a:r>
            <a:r>
              <a:rPr lang="it-IT" b="1" dirty="0" smtClean="0"/>
              <a:t>pentosi-</a:t>
            </a:r>
            <a:r>
              <a:rPr lang="it-IT" b="1" dirty="0" err="1" smtClean="0"/>
              <a:t>P</a:t>
            </a:r>
            <a:r>
              <a:rPr lang="it-IT" dirty="0" smtClean="0"/>
              <a:t> per il ciclo del </a:t>
            </a:r>
            <a:r>
              <a:rPr lang="it-IT" dirty="0" err="1" smtClean="0"/>
              <a:t>glutatione</a:t>
            </a:r>
            <a:r>
              <a:rPr lang="it-IT" dirty="0" smtClean="0"/>
              <a:t> e eliminazione dei ROS</a:t>
            </a:r>
          </a:p>
          <a:p>
            <a:pPr marL="971550" lvl="1" indent="-514350">
              <a:buFont typeface="+mj-lt"/>
              <a:buAutoNum type="arabicPeriod"/>
            </a:pPr>
            <a:r>
              <a:rPr lang="it-IT" b="1" dirty="0" smtClean="0"/>
              <a:t>glicolisi</a:t>
            </a:r>
            <a:r>
              <a:rPr lang="it-IT" dirty="0" smtClean="0"/>
              <a:t> e ossidazione a PIRUVATO</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10</a:t>
            </a:fld>
            <a:endParaRPr lang="it-IT"/>
          </a:p>
        </p:txBody>
      </p:sp>
      <p:pic>
        <p:nvPicPr>
          <p:cNvPr id="8" name="Immagine 7"/>
          <p:cNvPicPr>
            <a:picLocks noChangeAspect="1"/>
          </p:cNvPicPr>
          <p:nvPr/>
        </p:nvPicPr>
        <p:blipFill>
          <a:blip r:embed="rId3"/>
          <a:stretch>
            <a:fillRect/>
          </a:stretch>
        </p:blipFill>
        <p:spPr>
          <a:xfrm>
            <a:off x="4835596" y="1417638"/>
            <a:ext cx="3800403" cy="5121275"/>
          </a:xfrm>
          <a:prstGeom prst="rect">
            <a:avLst/>
          </a:prstGeom>
        </p:spPr>
      </p:pic>
    </p:spTree>
    <p:extLst>
      <p:ext uri="{BB962C8B-B14F-4D97-AF65-F5344CB8AC3E}">
        <p14:creationId xmlns:p14="http://schemas.microsoft.com/office/powerpoint/2010/main" val="17641980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dirty="0" smtClean="0"/>
              <a:t>I destini del piruvato (in generale)</a:t>
            </a:r>
            <a:endParaRPr lang="it-IT" dirty="0"/>
          </a:p>
        </p:txBody>
      </p:sp>
      <p:sp>
        <p:nvSpPr>
          <p:cNvPr id="9" name="Segnaposto contenuto 8"/>
          <p:cNvSpPr>
            <a:spLocks noGrp="1"/>
          </p:cNvSpPr>
          <p:nvPr>
            <p:ph idx="1"/>
          </p:nvPr>
        </p:nvSpPr>
        <p:spPr>
          <a:xfrm>
            <a:off x="457200" y="1600200"/>
            <a:ext cx="2515360" cy="4525963"/>
          </a:xfrm>
        </p:spPr>
        <p:txBody>
          <a:bodyPr>
            <a:normAutofit/>
          </a:bodyPr>
          <a:lstStyle/>
          <a:p>
            <a:pPr marL="0" indent="0">
              <a:buNone/>
            </a:pPr>
            <a:r>
              <a:rPr lang="it-IT" sz="2000" b="1" dirty="0" smtClean="0"/>
              <a:t>Nel </a:t>
            </a:r>
            <a:r>
              <a:rPr lang="it-IT" sz="2000" b="1" dirty="0" err="1" smtClean="0"/>
              <a:t>citosol</a:t>
            </a:r>
            <a:r>
              <a:rPr lang="it-IT" sz="2000" b="1" dirty="0" smtClean="0"/>
              <a:t>:</a:t>
            </a:r>
          </a:p>
          <a:p>
            <a:pPr marL="514350" indent="-514350">
              <a:buFont typeface="+mj-lt"/>
              <a:buAutoNum type="arabicPeriod"/>
            </a:pPr>
            <a:r>
              <a:rPr lang="it-IT" sz="2000" dirty="0" smtClean="0"/>
              <a:t>lattato (LDH)</a:t>
            </a:r>
          </a:p>
          <a:p>
            <a:pPr marL="514350" indent="-514350">
              <a:buFont typeface="+mj-lt"/>
              <a:buAutoNum type="arabicPeriod"/>
            </a:pPr>
            <a:r>
              <a:rPr lang="it-IT" sz="2000" dirty="0" smtClean="0"/>
              <a:t>alanina (ALT)</a:t>
            </a:r>
          </a:p>
          <a:p>
            <a:pPr marL="514350" indent="-514350">
              <a:buFont typeface="+mj-lt"/>
              <a:buAutoNum type="arabicPeriod"/>
            </a:pPr>
            <a:r>
              <a:rPr lang="it-IT" sz="2000" dirty="0" smtClean="0"/>
              <a:t>trasporto nel mitocondrio (MPC)</a:t>
            </a:r>
          </a:p>
          <a:p>
            <a:pPr marL="0" indent="0">
              <a:buNone/>
            </a:pPr>
            <a:r>
              <a:rPr lang="it-IT" sz="2000" b="1" dirty="0" smtClean="0"/>
              <a:t>Nel mitocondrio:</a:t>
            </a:r>
          </a:p>
          <a:p>
            <a:pPr marL="457200" indent="-457200">
              <a:buFont typeface="+mj-lt"/>
              <a:buAutoNum type="arabicPeriod"/>
            </a:pPr>
            <a:r>
              <a:rPr lang="it-IT" sz="2000" dirty="0" err="1" smtClean="0"/>
              <a:t>acetilCoA</a:t>
            </a:r>
            <a:r>
              <a:rPr lang="it-IT" sz="2000" dirty="0" smtClean="0"/>
              <a:t> (PDH)</a:t>
            </a:r>
          </a:p>
          <a:p>
            <a:pPr marL="457200" indent="-457200">
              <a:buFont typeface="+mj-lt"/>
              <a:buAutoNum type="arabicPeriod"/>
            </a:pPr>
            <a:r>
              <a:rPr lang="it-IT" sz="2000" dirty="0" smtClean="0"/>
              <a:t>alanina (ALT)</a:t>
            </a:r>
          </a:p>
          <a:p>
            <a:pPr marL="457200" indent="-457200">
              <a:buFont typeface="+mj-lt"/>
              <a:buAutoNum type="arabicPeriod"/>
            </a:pPr>
            <a:r>
              <a:rPr lang="it-IT" sz="2000" dirty="0" err="1" smtClean="0"/>
              <a:t>oassalacetato</a:t>
            </a:r>
            <a:r>
              <a:rPr lang="it-IT" sz="2000" dirty="0" smtClean="0"/>
              <a:t> (PEPK)</a:t>
            </a:r>
          </a:p>
          <a:p>
            <a:pPr marL="457200" indent="-457200">
              <a:buFont typeface="+mj-lt"/>
              <a:buAutoNum type="arabicPeriod"/>
            </a:pPr>
            <a:endParaRPr lang="it-IT" sz="2000"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11</a:t>
            </a:fld>
            <a:endParaRPr lang="it-IT"/>
          </a:p>
        </p:txBody>
      </p:sp>
      <p:pic>
        <p:nvPicPr>
          <p:cNvPr id="8" name="Immagine 7"/>
          <p:cNvPicPr>
            <a:picLocks noChangeAspect="1"/>
          </p:cNvPicPr>
          <p:nvPr/>
        </p:nvPicPr>
        <p:blipFill>
          <a:blip r:embed="rId3"/>
          <a:stretch>
            <a:fillRect/>
          </a:stretch>
        </p:blipFill>
        <p:spPr>
          <a:xfrm>
            <a:off x="3246131" y="1417638"/>
            <a:ext cx="5547337" cy="5332096"/>
          </a:xfrm>
          <a:prstGeom prst="rect">
            <a:avLst/>
          </a:prstGeom>
        </p:spPr>
      </p:pic>
    </p:spTree>
    <p:extLst>
      <p:ext uri="{BB962C8B-B14F-4D97-AF65-F5344CB8AC3E}">
        <p14:creationId xmlns:p14="http://schemas.microsoft.com/office/powerpoint/2010/main" val="1480289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792650"/>
          </a:xfrm>
        </p:spPr>
        <p:txBody>
          <a:bodyPr>
            <a:noAutofit/>
          </a:bodyPr>
          <a:lstStyle/>
          <a:p>
            <a:r>
              <a:rPr lang="it-IT" sz="3200" dirty="0" smtClean="0"/>
              <a:t>L’ossidazione del NADH, prodotto dalla </a:t>
            </a:r>
            <a:r>
              <a:rPr lang="it-IT" sz="3200" dirty="0" err="1" smtClean="0"/>
              <a:t>gliceraldeide</a:t>
            </a:r>
            <a:r>
              <a:rPr lang="it-IT" sz="3200" dirty="0" smtClean="0"/>
              <a:t> 3-P deidrogenasi</a:t>
            </a:r>
            <a:endParaRPr lang="it-IT" sz="3200" dirty="0"/>
          </a:p>
        </p:txBody>
      </p:sp>
      <p:sp>
        <p:nvSpPr>
          <p:cNvPr id="2" name="Segnaposto contenuto 1"/>
          <p:cNvSpPr>
            <a:spLocks noGrp="1"/>
          </p:cNvSpPr>
          <p:nvPr>
            <p:ph idx="1"/>
          </p:nvPr>
        </p:nvSpPr>
        <p:spPr>
          <a:xfrm>
            <a:off x="457200" y="1193800"/>
            <a:ext cx="4165600" cy="5345113"/>
          </a:xfrm>
        </p:spPr>
        <p:txBody>
          <a:bodyPr>
            <a:normAutofit/>
          </a:bodyPr>
          <a:lstStyle/>
          <a:p>
            <a:pPr marL="571500" indent="-514350">
              <a:buFont typeface="+mj-lt"/>
              <a:buAutoNum type="arabicPeriod"/>
            </a:pPr>
            <a:r>
              <a:rPr lang="it-IT" dirty="0" smtClean="0"/>
              <a:t>Navetta mitocondriale (shuttle) malato-</a:t>
            </a:r>
            <a:r>
              <a:rPr lang="it-IT" dirty="0" err="1" smtClean="0"/>
              <a:t>aspartato</a:t>
            </a:r>
            <a:r>
              <a:rPr lang="it-IT" dirty="0" smtClean="0"/>
              <a:t> </a:t>
            </a:r>
          </a:p>
          <a:p>
            <a:pPr marL="571500" indent="-514350">
              <a:buFont typeface="+mj-lt"/>
              <a:buAutoNum type="arabicPeriod"/>
            </a:pPr>
            <a:r>
              <a:rPr lang="it-IT" dirty="0" smtClean="0"/>
              <a:t>Lattato deidrogenasi</a:t>
            </a:r>
          </a:p>
          <a:p>
            <a:pPr lvl="1"/>
            <a:r>
              <a:rPr lang="it-IT" dirty="0" smtClean="0"/>
              <a:t>il lattato esce dal neurone tramite il trasportatore degli acidi monocarbossilici, MCT</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12</a:t>
            </a:fld>
            <a:endParaRPr lang="it-IT"/>
          </a:p>
        </p:txBody>
      </p:sp>
      <p:pic>
        <p:nvPicPr>
          <p:cNvPr id="8" name="Immagine 7"/>
          <p:cNvPicPr>
            <a:picLocks noChangeAspect="1"/>
          </p:cNvPicPr>
          <p:nvPr/>
        </p:nvPicPr>
        <p:blipFill>
          <a:blip r:embed="rId3"/>
          <a:stretch>
            <a:fillRect/>
          </a:stretch>
        </p:blipFill>
        <p:spPr>
          <a:xfrm>
            <a:off x="4835596" y="1417638"/>
            <a:ext cx="3800403" cy="5121275"/>
          </a:xfrm>
          <a:prstGeom prst="rect">
            <a:avLst/>
          </a:prstGeom>
        </p:spPr>
      </p:pic>
    </p:spTree>
    <p:extLst>
      <p:ext uri="{BB962C8B-B14F-4D97-AF65-F5344CB8AC3E}">
        <p14:creationId xmlns:p14="http://schemas.microsoft.com/office/powerpoint/2010/main" val="27902057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I neuroni e gli </a:t>
            </a:r>
            <a:r>
              <a:rPr lang="it-IT" sz="3600" dirty="0" err="1" smtClean="0"/>
              <a:t>astrociti</a:t>
            </a:r>
            <a:r>
              <a:rPr lang="it-IT" sz="3600" dirty="0" smtClean="0"/>
              <a:t> scambiano il lattato e la coppia glutammato/glutammina</a:t>
            </a:r>
            <a:endParaRPr lang="it-IT" sz="36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13</a:t>
            </a:fld>
            <a:endParaRPr lang="it-IT"/>
          </a:p>
        </p:txBody>
      </p:sp>
      <p:pic>
        <p:nvPicPr>
          <p:cNvPr id="6" name="Immagine 5"/>
          <p:cNvPicPr>
            <a:picLocks noChangeAspect="1"/>
          </p:cNvPicPr>
          <p:nvPr/>
        </p:nvPicPr>
        <p:blipFill>
          <a:blip r:embed="rId3"/>
          <a:stretch>
            <a:fillRect/>
          </a:stretch>
        </p:blipFill>
        <p:spPr>
          <a:xfrm>
            <a:off x="774700" y="1441450"/>
            <a:ext cx="7581900" cy="4914900"/>
          </a:xfrm>
          <a:prstGeom prst="rect">
            <a:avLst/>
          </a:prstGeom>
        </p:spPr>
      </p:pic>
    </p:spTree>
    <p:extLst>
      <p:ext uri="{BB962C8B-B14F-4D97-AF65-F5344CB8AC3E}">
        <p14:creationId xmlns:p14="http://schemas.microsoft.com/office/powerpoint/2010/main" val="2389835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Gli effetti del mancato apporto di ossigeno e/o glucosio al cervello </a:t>
            </a:r>
            <a:endParaRPr lang="it-IT" dirty="0"/>
          </a:p>
        </p:txBody>
      </p:sp>
      <p:sp>
        <p:nvSpPr>
          <p:cNvPr id="3" name="Segnaposto contenuto 2"/>
          <p:cNvSpPr>
            <a:spLocks noGrp="1"/>
          </p:cNvSpPr>
          <p:nvPr>
            <p:ph idx="1"/>
          </p:nvPr>
        </p:nvSpPr>
        <p:spPr/>
        <p:txBody>
          <a:bodyPr/>
          <a:lstStyle/>
          <a:p>
            <a:r>
              <a:rPr lang="it-IT" dirty="0" smtClean="0"/>
              <a:t>ISCHEMIA</a:t>
            </a:r>
          </a:p>
          <a:p>
            <a:pPr lvl="1"/>
            <a:r>
              <a:rPr lang="it-IT" dirty="0" smtClean="0"/>
              <a:t>riduzione del flusso ematico cerebrale, quindi sia ossigeno che glucosio e altri substrati ossidativi</a:t>
            </a:r>
          </a:p>
          <a:p>
            <a:r>
              <a:rPr lang="it-IT" dirty="0" smtClean="0"/>
              <a:t>IPOGLICEMIA</a:t>
            </a:r>
          </a:p>
          <a:p>
            <a:pPr lvl="1"/>
            <a:r>
              <a:rPr lang="it-IT" dirty="0" smtClean="0"/>
              <a:t>normale flusso ematico cerebrale, quindi normale apporto di ossigeno, ma ridotto apporto di glucosio</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14</a:t>
            </a:fld>
            <a:endParaRPr lang="it-IT"/>
          </a:p>
        </p:txBody>
      </p:sp>
    </p:spTree>
    <p:extLst>
      <p:ext uri="{BB962C8B-B14F-4D97-AF65-F5344CB8AC3E}">
        <p14:creationId xmlns:p14="http://schemas.microsoft.com/office/powerpoint/2010/main" val="163789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Ischemia cerebrale</a:t>
            </a:r>
            <a:endParaRPr lang="it-IT" dirty="0"/>
          </a:p>
        </p:txBody>
      </p:sp>
      <p:sp>
        <p:nvSpPr>
          <p:cNvPr id="3" name="Segnaposto contenuto 2"/>
          <p:cNvSpPr>
            <a:spLocks noGrp="1"/>
          </p:cNvSpPr>
          <p:nvPr>
            <p:ph idx="1"/>
          </p:nvPr>
        </p:nvSpPr>
        <p:spPr>
          <a:xfrm>
            <a:off x="457200" y="1417638"/>
            <a:ext cx="8432800" cy="5121275"/>
          </a:xfrm>
        </p:spPr>
        <p:txBody>
          <a:bodyPr>
            <a:normAutofit fontScale="77500" lnSpcReduction="20000"/>
          </a:bodyPr>
          <a:lstStyle/>
          <a:p>
            <a:pPr marL="0" indent="0" algn="ctr">
              <a:buNone/>
            </a:pPr>
            <a:r>
              <a:rPr lang="it-IT" dirty="0" smtClean="0"/>
              <a:t>CAUSA</a:t>
            </a:r>
          </a:p>
          <a:p>
            <a:r>
              <a:rPr lang="it-IT" dirty="0"/>
              <a:t>R</a:t>
            </a:r>
            <a:r>
              <a:rPr lang="it-IT" dirty="0" smtClean="0"/>
              <a:t>iduzione del flusso ematico cerebrale, locale o generale</a:t>
            </a:r>
          </a:p>
          <a:p>
            <a:pPr marL="0" indent="0" algn="ctr">
              <a:buNone/>
            </a:pPr>
            <a:r>
              <a:rPr lang="it-IT" dirty="0" smtClean="0"/>
              <a:t>EFFETTO</a:t>
            </a:r>
          </a:p>
          <a:p>
            <a:r>
              <a:rPr lang="it-IT" dirty="0" smtClean="0"/>
              <a:t>Ipossia e ipoglicemia </a:t>
            </a:r>
            <a:r>
              <a:rPr lang="it-IT" dirty="0" err="1" smtClean="0"/>
              <a:t>cerberale</a:t>
            </a:r>
            <a:endParaRPr lang="it-IT" dirty="0" smtClean="0"/>
          </a:p>
          <a:p>
            <a:pPr marL="0" indent="0" algn="ctr">
              <a:buNone/>
            </a:pPr>
            <a:r>
              <a:rPr lang="it-IT" dirty="0" smtClean="0"/>
              <a:t>CONSEGUENZE</a:t>
            </a:r>
          </a:p>
          <a:p>
            <a:r>
              <a:rPr lang="it-IT" b="1" dirty="0" smtClean="0"/>
              <a:t>deplezione di ATP </a:t>
            </a:r>
            <a:r>
              <a:rPr lang="it-IT" dirty="0" smtClean="0"/>
              <a:t>(aumenta ADP e AMP), </a:t>
            </a:r>
          </a:p>
          <a:p>
            <a:r>
              <a:rPr lang="it-IT" b="1" dirty="0" smtClean="0"/>
              <a:t>riduzione dell’attività delle pompe ioniche </a:t>
            </a:r>
            <a:r>
              <a:rPr lang="it-IT" dirty="0" smtClean="0"/>
              <a:t>(Na</a:t>
            </a:r>
            <a:r>
              <a:rPr lang="it-IT" baseline="30000" dirty="0" smtClean="0"/>
              <a:t>+</a:t>
            </a:r>
            <a:r>
              <a:rPr lang="it-IT" dirty="0" smtClean="0"/>
              <a:t>/K</a:t>
            </a:r>
            <a:r>
              <a:rPr lang="it-IT" baseline="30000" dirty="0" smtClean="0"/>
              <a:t>+</a:t>
            </a:r>
            <a:r>
              <a:rPr lang="it-IT" dirty="0" smtClean="0"/>
              <a:t>, Ca</a:t>
            </a:r>
            <a:r>
              <a:rPr lang="it-IT" baseline="30000" dirty="0" smtClean="0"/>
              <a:t>++</a:t>
            </a:r>
            <a:r>
              <a:rPr lang="it-IT" dirty="0" smtClean="0"/>
              <a:t>)</a:t>
            </a:r>
          </a:p>
          <a:p>
            <a:r>
              <a:rPr lang="it-IT" b="1" dirty="0" smtClean="0"/>
              <a:t>dissipazione dei gradienti ionici e aumento del </a:t>
            </a:r>
            <a:r>
              <a:rPr lang="it-IT" b="1" dirty="0" smtClean="0"/>
              <a:t>Ca</a:t>
            </a:r>
            <a:r>
              <a:rPr lang="it-IT" b="1" baseline="30000" dirty="0" smtClean="0"/>
              <a:t>++</a:t>
            </a:r>
            <a:r>
              <a:rPr lang="it-IT" b="1" dirty="0"/>
              <a:t> </a:t>
            </a:r>
            <a:r>
              <a:rPr lang="it-IT" b="1" dirty="0" smtClean="0"/>
              <a:t>intracellulare</a:t>
            </a:r>
            <a:endParaRPr lang="it-IT" b="1" dirty="0" smtClean="0"/>
          </a:p>
          <a:p>
            <a:r>
              <a:rPr lang="it-IT" dirty="0" err="1" smtClean="0"/>
              <a:t>eccitotossicità</a:t>
            </a:r>
            <a:r>
              <a:rPr lang="it-IT" dirty="0" smtClean="0"/>
              <a:t>, stress ossidativo, infiammazione e edema (accumulo di ioni e liquidi)</a:t>
            </a:r>
          </a:p>
          <a:p>
            <a:r>
              <a:rPr lang="it-IT" b="1" dirty="0" smtClean="0"/>
              <a:t>Danni alla barriera </a:t>
            </a:r>
            <a:r>
              <a:rPr lang="it-IT" b="1" dirty="0" err="1" smtClean="0"/>
              <a:t>emato</a:t>
            </a:r>
            <a:r>
              <a:rPr lang="it-IT" b="1" dirty="0" smtClean="0"/>
              <a:t>-encefalica ed edema </a:t>
            </a:r>
            <a:r>
              <a:rPr lang="it-IT" b="1" dirty="0" err="1" smtClean="0"/>
              <a:t>vasogenico</a:t>
            </a:r>
            <a:endParaRPr lang="it-IT" b="1" dirty="0" smtClean="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15</a:t>
            </a:fld>
            <a:endParaRPr lang="it-IT"/>
          </a:p>
        </p:txBody>
      </p:sp>
    </p:spTree>
    <p:extLst>
      <p:ext uri="{BB962C8B-B14F-4D97-AF65-F5344CB8AC3E}">
        <p14:creationId xmlns:p14="http://schemas.microsoft.com/office/powerpoint/2010/main" val="3011069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96838"/>
            <a:ext cx="8229600" cy="563562"/>
          </a:xfrm>
        </p:spPr>
        <p:txBody>
          <a:bodyPr>
            <a:normAutofit fontScale="90000"/>
          </a:bodyPr>
          <a:lstStyle/>
          <a:p>
            <a:r>
              <a:rPr lang="it-IT" dirty="0" smtClean="0"/>
              <a:t>Cause di ipoglicemia</a:t>
            </a:r>
            <a:endParaRPr lang="it-IT" dirty="0"/>
          </a:p>
        </p:txBody>
      </p:sp>
      <p:sp>
        <p:nvSpPr>
          <p:cNvPr id="2" name="Segnaposto data 1"/>
          <p:cNvSpPr>
            <a:spLocks noGrp="1"/>
          </p:cNvSpPr>
          <p:nvPr>
            <p:ph type="dt" sz="half" idx="10"/>
          </p:nvPr>
        </p:nvSpPr>
        <p:spPr/>
        <p:txBody>
          <a:bodyPr/>
          <a:lstStyle/>
          <a:p>
            <a:r>
              <a:rPr lang="it-IT" smtClean="0"/>
              <a:t>02/12/2019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DF0B00A5-D533-EE46-9B24-258C239AEF93}" type="slidenum">
              <a:rPr lang="it-IT" smtClean="0"/>
              <a:t>16</a:t>
            </a:fld>
            <a:endParaRPr lang="it-IT"/>
          </a:p>
        </p:txBody>
      </p:sp>
      <p:sp>
        <p:nvSpPr>
          <p:cNvPr id="6" name="Segnaposto contenuto 5"/>
          <p:cNvSpPr>
            <a:spLocks noGrp="1"/>
          </p:cNvSpPr>
          <p:nvPr>
            <p:ph idx="1"/>
          </p:nvPr>
        </p:nvSpPr>
        <p:spPr>
          <a:xfrm>
            <a:off x="457200" y="634999"/>
            <a:ext cx="8229600" cy="6086475"/>
          </a:xfrm>
          <a:solidFill>
            <a:srgbClr val="FFFFFF"/>
          </a:solidFill>
        </p:spPr>
        <p:txBody>
          <a:bodyPr>
            <a:noAutofit/>
          </a:bodyPr>
          <a:lstStyle/>
          <a:p>
            <a:r>
              <a:rPr lang="it-IT" sz="2400" dirty="0" smtClean="0"/>
              <a:t>fame (mancato apporto di alimenti)</a:t>
            </a:r>
          </a:p>
          <a:p>
            <a:r>
              <a:rPr lang="it-IT" sz="2400" dirty="0" smtClean="0"/>
              <a:t>insufficienza renale (mancato riassorbimento tubulare del glucosio) </a:t>
            </a:r>
          </a:p>
          <a:p>
            <a:r>
              <a:rPr lang="it-IT" sz="2400" dirty="0" smtClean="0"/>
              <a:t>malattie del fegato (mancata capacità di produrre glucosio-</a:t>
            </a:r>
            <a:r>
              <a:rPr lang="it-IT" sz="2400" dirty="0" err="1" smtClean="0"/>
              <a:t>glicogenolisi</a:t>
            </a:r>
            <a:r>
              <a:rPr lang="it-IT" sz="2400" dirty="0" smtClean="0"/>
              <a:t> e </a:t>
            </a:r>
            <a:r>
              <a:rPr lang="it-IT" sz="2400" dirty="0" err="1" smtClean="0"/>
              <a:t>gluconeogenesi</a:t>
            </a:r>
            <a:r>
              <a:rPr lang="it-IT" sz="2400" dirty="0" smtClean="0"/>
              <a:t>)</a:t>
            </a:r>
          </a:p>
          <a:p>
            <a:r>
              <a:rPr lang="it-IT" sz="2400" dirty="0" smtClean="0"/>
              <a:t>alcuni tumori (elevata proliferazione e consumo di glucosio) </a:t>
            </a:r>
          </a:p>
          <a:p>
            <a:r>
              <a:rPr lang="it-IT" sz="2400" dirty="0" smtClean="0"/>
              <a:t>infezioni gravi (ipertermia ed elevato consumo di glucosio)</a:t>
            </a:r>
          </a:p>
          <a:p>
            <a:r>
              <a:rPr lang="it-IT" sz="2400" dirty="0" smtClean="0"/>
              <a:t>errori congeniti del metabolismo ((enzimi e trasportatori)</a:t>
            </a:r>
          </a:p>
          <a:p>
            <a:r>
              <a:rPr lang="it-IT" sz="2400" dirty="0" smtClean="0"/>
              <a:t>alcol (mancato apporto di alimenti ed insufficienza epatica) </a:t>
            </a:r>
          </a:p>
          <a:p>
            <a:r>
              <a:rPr lang="it-IT" sz="2400" dirty="0" smtClean="0"/>
              <a:t>alcuni farmaci:</a:t>
            </a:r>
            <a:r>
              <a:rPr lang="it-IT" sz="2400" dirty="0"/>
              <a:t> </a:t>
            </a:r>
            <a:r>
              <a:rPr lang="it-IT" sz="2400" b="1" dirty="0"/>
              <a:t>l</a:t>
            </a:r>
            <a:r>
              <a:rPr lang="it-IT" sz="2400" b="1" dirty="0" smtClean="0"/>
              <a:t>e incidenze più comuni di ipoglicemia si verificano </a:t>
            </a:r>
            <a:r>
              <a:rPr lang="it-IT" sz="2400" b="1" u="sng" dirty="0" smtClean="0"/>
              <a:t>nei diabetici</a:t>
            </a:r>
            <a:r>
              <a:rPr lang="it-IT" sz="2400" b="1" dirty="0" smtClean="0"/>
              <a:t>, che spesso sono dovute ai farmaci usati per trattare il diabete </a:t>
            </a:r>
            <a:r>
              <a:rPr lang="it-IT" sz="2400" b="1" u="sng" dirty="0" smtClean="0"/>
              <a:t>come insulina, </a:t>
            </a:r>
            <a:r>
              <a:rPr lang="it-IT" sz="2400" b="1" u="sng" dirty="0" err="1" smtClean="0"/>
              <a:t>sulfoniluree</a:t>
            </a:r>
            <a:r>
              <a:rPr lang="it-IT" sz="2400" b="1" u="sng" dirty="0" smtClean="0"/>
              <a:t> e </a:t>
            </a:r>
            <a:r>
              <a:rPr lang="it-IT" sz="2400" b="1" u="sng" dirty="0" err="1" smtClean="0"/>
              <a:t>biguanid</a:t>
            </a:r>
            <a:r>
              <a:rPr lang="it-IT" sz="2400" b="1" dirty="0" err="1" smtClean="0"/>
              <a:t>i</a:t>
            </a:r>
            <a:r>
              <a:rPr lang="it-IT" sz="2400" b="1" dirty="0" smtClean="0"/>
              <a:t>, oltre a mangiare meno del solito, fare esercizio fisico più del solito o bere alcolici.</a:t>
            </a:r>
            <a:endParaRPr lang="it-IT" sz="2400" b="1" dirty="0"/>
          </a:p>
        </p:txBody>
      </p:sp>
    </p:spTree>
    <p:extLst>
      <p:ext uri="{BB962C8B-B14F-4D97-AF65-F5344CB8AC3E}">
        <p14:creationId xmlns:p14="http://schemas.microsoft.com/office/powerpoint/2010/main" val="263915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Sintomi dell’ipoglicemia</a:t>
            </a:r>
            <a:endParaRPr lang="it-IT" dirty="0"/>
          </a:p>
        </p:txBody>
      </p:sp>
      <p:sp>
        <p:nvSpPr>
          <p:cNvPr id="6" name="Segnaposto contenuto 5"/>
          <p:cNvSpPr>
            <a:spLocks noGrp="1"/>
          </p:cNvSpPr>
          <p:nvPr>
            <p:ph idx="1"/>
          </p:nvPr>
        </p:nvSpPr>
        <p:spPr>
          <a:xfrm>
            <a:off x="457200" y="1260475"/>
            <a:ext cx="8229600" cy="5121275"/>
          </a:xfrm>
        </p:spPr>
        <p:txBody>
          <a:bodyPr>
            <a:normAutofit lnSpcReduction="10000"/>
          </a:bodyPr>
          <a:lstStyle/>
          <a:p>
            <a:pPr marL="0" indent="0" algn="ctr">
              <a:buNone/>
            </a:pPr>
            <a:r>
              <a:rPr lang="it-IT" b="1" dirty="0" smtClean="0"/>
              <a:t>Valore normale: 80-110 mg/</a:t>
            </a:r>
            <a:r>
              <a:rPr lang="it-IT" b="1" dirty="0" err="1" smtClean="0"/>
              <a:t>dL</a:t>
            </a:r>
            <a:r>
              <a:rPr lang="it-IT" b="1" dirty="0" smtClean="0"/>
              <a:t> o 4-6 </a:t>
            </a:r>
            <a:r>
              <a:rPr lang="it-IT" b="1" dirty="0" err="1" smtClean="0"/>
              <a:t>mM</a:t>
            </a:r>
            <a:endParaRPr lang="it-IT" b="1" dirty="0" smtClean="0"/>
          </a:p>
          <a:p>
            <a:r>
              <a:rPr lang="it-IT" dirty="0" smtClean="0"/>
              <a:t>Se 65 mg/</a:t>
            </a:r>
            <a:r>
              <a:rPr lang="it-IT" dirty="0" err="1" smtClean="0"/>
              <a:t>dL</a:t>
            </a:r>
            <a:r>
              <a:rPr lang="it-IT" dirty="0" smtClean="0"/>
              <a:t> o 3,6 </a:t>
            </a:r>
            <a:r>
              <a:rPr lang="it-IT" dirty="0" err="1" smtClean="0"/>
              <a:t>mM</a:t>
            </a:r>
            <a:r>
              <a:rPr lang="it-IT" dirty="0" smtClean="0"/>
              <a:t>:</a:t>
            </a:r>
          </a:p>
          <a:p>
            <a:pPr lvl="1"/>
            <a:r>
              <a:rPr lang="it-IT" dirty="0" smtClean="0"/>
              <a:t>lieve riduzioni dell'efficienza mentale </a:t>
            </a:r>
          </a:p>
          <a:p>
            <a:pPr lvl="1"/>
            <a:r>
              <a:rPr lang="it-IT" dirty="0" smtClean="0"/>
              <a:t>alterazioni dell'azione e del giudizio. </a:t>
            </a:r>
          </a:p>
          <a:p>
            <a:pPr lvl="1"/>
            <a:r>
              <a:rPr lang="it-IT" dirty="0" smtClean="0"/>
              <a:t>fame, sudorazione, tremori e debolezza. </a:t>
            </a:r>
          </a:p>
          <a:p>
            <a:r>
              <a:rPr lang="it-IT" dirty="0" smtClean="0"/>
              <a:t>Se </a:t>
            </a:r>
            <a:r>
              <a:rPr lang="it-IT" dirty="0" smtClean="0"/>
              <a:t>10 mg/</a:t>
            </a:r>
            <a:r>
              <a:rPr lang="it-IT" dirty="0" err="1" smtClean="0"/>
              <a:t>dL</a:t>
            </a:r>
            <a:r>
              <a:rPr lang="it-IT" dirty="0" smtClean="0"/>
              <a:t> o 0,55 </a:t>
            </a:r>
            <a:r>
              <a:rPr lang="it-IT" dirty="0" err="1" smtClean="0"/>
              <a:t>mM</a:t>
            </a:r>
            <a:endParaRPr lang="it-IT" dirty="0" smtClean="0"/>
          </a:p>
          <a:p>
            <a:pPr lvl="1"/>
            <a:r>
              <a:rPr lang="it-IT" dirty="0" smtClean="0"/>
              <a:t>deficit cognitivi</a:t>
            </a:r>
          </a:p>
          <a:p>
            <a:pPr lvl="1"/>
            <a:r>
              <a:rPr lang="it-IT" dirty="0" smtClean="0"/>
              <a:t>convulsioni</a:t>
            </a:r>
          </a:p>
          <a:p>
            <a:pPr lvl="1"/>
            <a:r>
              <a:rPr lang="it-IT" dirty="0" smtClean="0"/>
              <a:t>coma </a:t>
            </a:r>
          </a:p>
          <a:p>
            <a:pPr lvl="1"/>
            <a:r>
              <a:rPr lang="it-IT" dirty="0" smtClean="0"/>
              <a:t>morte</a:t>
            </a:r>
            <a:endParaRPr lang="it-IT" dirty="0"/>
          </a:p>
        </p:txBody>
      </p:sp>
      <p:sp>
        <p:nvSpPr>
          <p:cNvPr id="2" name="Segnaposto data 1"/>
          <p:cNvSpPr>
            <a:spLocks noGrp="1"/>
          </p:cNvSpPr>
          <p:nvPr>
            <p:ph type="dt" sz="half" idx="10"/>
          </p:nvPr>
        </p:nvSpPr>
        <p:spPr/>
        <p:txBody>
          <a:bodyPr/>
          <a:lstStyle/>
          <a:p>
            <a:r>
              <a:rPr lang="it-IT" smtClean="0"/>
              <a:t>02/12/2019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DF0B00A5-D533-EE46-9B24-258C239AEF93}" type="slidenum">
              <a:rPr lang="it-IT" smtClean="0"/>
              <a:t>17</a:t>
            </a:fld>
            <a:endParaRPr lang="it-IT"/>
          </a:p>
        </p:txBody>
      </p:sp>
    </p:spTree>
    <p:extLst>
      <p:ext uri="{BB962C8B-B14F-4D97-AF65-F5344CB8AC3E}">
        <p14:creationId xmlns:p14="http://schemas.microsoft.com/office/powerpoint/2010/main" val="1560166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Nell’ipoglicemia prolungata il cervello può ossidare i corpi chetonici</a:t>
            </a:r>
            <a:endParaRPr lang="it-IT" dirty="0"/>
          </a:p>
        </p:txBody>
      </p:sp>
      <p:sp>
        <p:nvSpPr>
          <p:cNvPr id="8" name="Sottotitolo 7"/>
          <p:cNvSpPr>
            <a:spLocks noGrp="1"/>
          </p:cNvSpPr>
          <p:nvPr>
            <p:ph idx="1"/>
          </p:nvPr>
        </p:nvSpPr>
        <p:spPr/>
        <p:txBody>
          <a:bodyPr/>
          <a:lstStyle/>
          <a:p>
            <a:r>
              <a:rPr lang="it-IT" dirty="0" smtClean="0"/>
              <a:t>chetolisi</a:t>
            </a:r>
          </a:p>
          <a:p>
            <a:r>
              <a:rPr lang="it-IT" dirty="0" smtClean="0"/>
              <a:t>Dipende dalla lipolisi</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18</a:t>
            </a:fld>
            <a:endParaRPr lang="it-IT"/>
          </a:p>
        </p:txBody>
      </p:sp>
    </p:spTree>
    <p:extLst>
      <p:ext uri="{BB962C8B-B14F-4D97-AF65-F5344CB8AC3E}">
        <p14:creationId xmlns:p14="http://schemas.microsoft.com/office/powerpoint/2010/main" val="305816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7"/>
            <a:ext cx="8229600" cy="603511"/>
          </a:xfrm>
        </p:spPr>
        <p:txBody>
          <a:bodyPr>
            <a:normAutofit fontScale="90000"/>
          </a:bodyPr>
          <a:lstStyle/>
          <a:p>
            <a:r>
              <a:rPr lang="it-IT" dirty="0" smtClean="0"/>
              <a:t>Metabolismo dei corpi chetonici</a:t>
            </a:r>
            <a:endParaRPr lang="it-IT" dirty="0"/>
          </a:p>
        </p:txBody>
      </p:sp>
      <p:sp>
        <p:nvSpPr>
          <p:cNvPr id="7" name="Segnaposto contenuto 6"/>
          <p:cNvSpPr>
            <a:spLocks noGrp="1"/>
          </p:cNvSpPr>
          <p:nvPr>
            <p:ph idx="1"/>
          </p:nvPr>
        </p:nvSpPr>
        <p:spPr>
          <a:xfrm>
            <a:off x="567489" y="1269938"/>
            <a:ext cx="2556711" cy="3045889"/>
          </a:xfrm>
        </p:spPr>
        <p:txBody>
          <a:bodyPr>
            <a:normAutofit fontScale="92500" lnSpcReduction="10000"/>
          </a:bodyPr>
          <a:lstStyle/>
          <a:p>
            <a:r>
              <a:rPr lang="it-IT" sz="2400" dirty="0" smtClean="0"/>
              <a:t>Il trasportatore degli acidi monocarbossilici (MCT) trasporta lattato e corpi chetonici</a:t>
            </a:r>
          </a:p>
          <a:p>
            <a:r>
              <a:rPr lang="it-IT" sz="2400" dirty="0" smtClean="0"/>
              <a:t>Dal fegato ai tessuti extraepatici</a:t>
            </a:r>
            <a:endParaRPr lang="it-IT" sz="24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19</a:t>
            </a:fld>
            <a:endParaRPr lang="it-IT"/>
          </a:p>
        </p:txBody>
      </p:sp>
      <p:pic>
        <p:nvPicPr>
          <p:cNvPr id="8" name="Immagine 7"/>
          <p:cNvPicPr>
            <a:picLocks noChangeAspect="1"/>
          </p:cNvPicPr>
          <p:nvPr/>
        </p:nvPicPr>
        <p:blipFill>
          <a:blip r:embed="rId3"/>
          <a:stretch>
            <a:fillRect/>
          </a:stretch>
        </p:blipFill>
        <p:spPr>
          <a:xfrm>
            <a:off x="3124200" y="1100040"/>
            <a:ext cx="5588000" cy="4495800"/>
          </a:xfrm>
          <a:prstGeom prst="rect">
            <a:avLst/>
          </a:prstGeom>
        </p:spPr>
      </p:pic>
    </p:spTree>
    <p:extLst>
      <p:ext uri="{BB962C8B-B14F-4D97-AF65-F5344CB8AC3E}">
        <p14:creationId xmlns:p14="http://schemas.microsoft.com/office/powerpoint/2010/main" val="33990241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639762"/>
          </a:xfrm>
        </p:spPr>
        <p:txBody>
          <a:bodyPr>
            <a:normAutofit fontScale="90000"/>
          </a:bodyPr>
          <a:lstStyle/>
          <a:p>
            <a:r>
              <a:rPr lang="it-IT" dirty="0" smtClean="0"/>
              <a:t>Il metabolismo del cervello</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2</a:t>
            </a:fld>
            <a:endParaRPr lang="it-IT"/>
          </a:p>
        </p:txBody>
      </p:sp>
      <p:sp>
        <p:nvSpPr>
          <p:cNvPr id="8" name="Segnaposto contenuto 7"/>
          <p:cNvSpPr>
            <a:spLocks noGrp="1"/>
          </p:cNvSpPr>
          <p:nvPr>
            <p:ph idx="1"/>
          </p:nvPr>
        </p:nvSpPr>
        <p:spPr>
          <a:xfrm>
            <a:off x="533400" y="990599"/>
            <a:ext cx="8229600" cy="5730876"/>
          </a:xfrm>
          <a:solidFill>
            <a:srgbClr val="FFFFFF"/>
          </a:solidFill>
        </p:spPr>
        <p:txBody>
          <a:bodyPr>
            <a:noAutofit/>
          </a:bodyPr>
          <a:lstStyle/>
          <a:p>
            <a:pPr marL="0" indent="0" algn="ctr">
              <a:buNone/>
            </a:pPr>
            <a:r>
              <a:rPr lang="it-IT" sz="2800" b="1" dirty="0" smtClean="0"/>
              <a:t>Il cervello ha un metabolismo molto più attivo degli altri organi</a:t>
            </a:r>
            <a:endParaRPr lang="it-IT" sz="2400" dirty="0" smtClean="0"/>
          </a:p>
          <a:p>
            <a:r>
              <a:rPr lang="it-IT" sz="2400" dirty="0" smtClean="0"/>
              <a:t>Il peso del cervello è circa il 2% del peso corporeo totale </a:t>
            </a:r>
          </a:p>
          <a:p>
            <a:r>
              <a:rPr lang="it-IT" sz="2400" dirty="0" smtClean="0"/>
              <a:t>Il consumo di ossigeno è circa il 20% del totale</a:t>
            </a:r>
          </a:p>
          <a:p>
            <a:r>
              <a:rPr lang="it-IT" sz="2400" dirty="0" smtClean="0"/>
              <a:t>Il consumo di glucosio è circa il 25% </a:t>
            </a:r>
            <a:r>
              <a:rPr lang="it-IT" sz="2400" dirty="0" smtClean="0"/>
              <a:t>del totale</a:t>
            </a:r>
            <a:endParaRPr lang="it-IT" sz="2400" dirty="0" smtClean="0"/>
          </a:p>
          <a:p>
            <a:pPr marL="0" indent="0" algn="ctr">
              <a:buNone/>
            </a:pPr>
            <a:r>
              <a:rPr lang="it-IT" sz="2800" dirty="0" smtClean="0"/>
              <a:t>Nei giovani adulti, il cervello "a riposo" consuma circa </a:t>
            </a:r>
            <a:r>
              <a:rPr lang="it-IT" sz="2800" b="1" dirty="0" smtClean="0"/>
              <a:t>110-120 g di glucosio al giorno</a:t>
            </a:r>
            <a:endParaRPr lang="it-IT" sz="2400" b="1" dirty="0"/>
          </a:p>
          <a:p>
            <a:r>
              <a:rPr lang="it-IT" sz="2400" dirty="0" smtClean="0">
                <a:solidFill>
                  <a:srgbClr val="FF0000"/>
                </a:solidFill>
              </a:rPr>
              <a:t>Le riserve di substrati per il metabolismo ossidativo del cervello sono esigue</a:t>
            </a:r>
          </a:p>
          <a:p>
            <a:r>
              <a:rPr lang="it-IT" sz="2400" dirty="0" smtClean="0"/>
              <a:t>la normale funzione cerebrale dipende dal continuo apporto di glucosio con il sangue. </a:t>
            </a:r>
            <a:endParaRPr lang="it-IT" sz="2400" b="1" dirty="0" smtClean="0"/>
          </a:p>
          <a:p>
            <a:pPr marL="0" indent="0" algn="ctr">
              <a:buNone/>
            </a:pPr>
            <a:r>
              <a:rPr lang="it-IT" sz="2800" b="1" dirty="0" smtClean="0"/>
              <a:t>Il metabolismo cerebrale dipende strettamente dall’omeostasi glicemica</a:t>
            </a:r>
            <a:endParaRPr lang="it-IT" sz="2800" b="1" dirty="0"/>
          </a:p>
        </p:txBody>
      </p:sp>
    </p:spTree>
    <p:extLst>
      <p:ext uri="{BB962C8B-B14F-4D97-AF65-F5344CB8AC3E}">
        <p14:creationId xmlns:p14="http://schemas.microsoft.com/office/powerpoint/2010/main" val="13293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563562"/>
          </a:xfrm>
        </p:spPr>
        <p:txBody>
          <a:bodyPr>
            <a:normAutofit fontScale="90000"/>
          </a:bodyPr>
          <a:lstStyle/>
          <a:p>
            <a:r>
              <a:rPr lang="it-IT" dirty="0" smtClean="0"/>
              <a:t>Cause di iperglicemia</a:t>
            </a:r>
            <a:endParaRPr lang="it-IT" dirty="0"/>
          </a:p>
        </p:txBody>
      </p:sp>
      <p:sp>
        <p:nvSpPr>
          <p:cNvPr id="6" name="Segnaposto contenuto 5"/>
          <p:cNvSpPr>
            <a:spLocks noGrp="1"/>
          </p:cNvSpPr>
          <p:nvPr>
            <p:ph idx="1"/>
          </p:nvPr>
        </p:nvSpPr>
        <p:spPr>
          <a:xfrm>
            <a:off x="457200" y="1397000"/>
            <a:ext cx="8229600" cy="4959350"/>
          </a:xfrm>
        </p:spPr>
        <p:txBody>
          <a:bodyPr>
            <a:noAutofit/>
          </a:bodyPr>
          <a:lstStyle/>
          <a:p>
            <a:r>
              <a:rPr lang="it-IT" sz="2800" dirty="0" smtClean="0"/>
              <a:t>Diabete di tipo I (insulino-dipendente o giovanile)</a:t>
            </a:r>
          </a:p>
          <a:p>
            <a:r>
              <a:rPr lang="it-IT" sz="2800" dirty="0" smtClean="0"/>
              <a:t>Diabete di tipo II (</a:t>
            </a:r>
            <a:r>
              <a:rPr lang="it-IT" sz="2800" dirty="0" err="1" smtClean="0"/>
              <a:t>insulino</a:t>
            </a:r>
            <a:r>
              <a:rPr lang="it-IT" sz="2800" dirty="0" smtClean="0"/>
              <a:t>-indipendente)</a:t>
            </a:r>
          </a:p>
          <a:p>
            <a:r>
              <a:rPr lang="it-IT" sz="2800" dirty="0" smtClean="0"/>
              <a:t>pancreatite (rilascio </a:t>
            </a:r>
            <a:r>
              <a:rPr lang="it-IT" sz="2800" dirty="0" err="1" smtClean="0"/>
              <a:t>glucagone</a:t>
            </a:r>
            <a:r>
              <a:rPr lang="it-IT" sz="2800" dirty="0" smtClean="0"/>
              <a:t>)</a:t>
            </a:r>
          </a:p>
          <a:p>
            <a:r>
              <a:rPr lang="it-IT" sz="2800" dirty="0" smtClean="0"/>
              <a:t>carcinoma pancreatico (proliferazione </a:t>
            </a:r>
            <a:r>
              <a:rPr lang="it-IT" sz="2800" dirty="0" err="1" smtClean="0"/>
              <a:t>cell</a:t>
            </a:r>
            <a:r>
              <a:rPr lang="it-IT" sz="2800" dirty="0" smtClean="0"/>
              <a:t> alfa- </a:t>
            </a:r>
            <a:r>
              <a:rPr lang="it-IT" sz="2800" dirty="0" smtClean="0"/>
              <a:t>rilascio </a:t>
            </a:r>
            <a:r>
              <a:rPr lang="it-IT" sz="2800" dirty="0" err="1" smtClean="0"/>
              <a:t>glucagone</a:t>
            </a:r>
            <a:r>
              <a:rPr lang="it-IT" sz="2800" dirty="0" smtClean="0"/>
              <a:t>)</a:t>
            </a:r>
            <a:endParaRPr lang="it-IT" sz="2800" dirty="0" smtClean="0"/>
          </a:p>
          <a:p>
            <a:r>
              <a:rPr lang="it-IT" sz="2800" dirty="0" smtClean="0"/>
              <a:t>tumori della corticale del surrene (</a:t>
            </a:r>
            <a:r>
              <a:rPr lang="it-IT" sz="2800" dirty="0" err="1" smtClean="0"/>
              <a:t>ipercortisolismo</a:t>
            </a:r>
            <a:r>
              <a:rPr lang="it-IT" sz="2800" dirty="0"/>
              <a:t> </a:t>
            </a:r>
            <a:r>
              <a:rPr lang="it-IT" sz="2800" dirty="0" smtClean="0"/>
              <a:t>o  sindrome di </a:t>
            </a:r>
            <a:r>
              <a:rPr lang="it-IT" sz="2800" dirty="0" err="1" smtClean="0"/>
              <a:t>Cushing</a:t>
            </a:r>
            <a:r>
              <a:rPr lang="it-IT" sz="2800" dirty="0" smtClean="0"/>
              <a:t>)</a:t>
            </a:r>
          </a:p>
          <a:p>
            <a:r>
              <a:rPr lang="it-IT" sz="2800" dirty="0" smtClean="0"/>
              <a:t>eventi acuti come ictus o infarto del miocardio (risposta allo stress)</a:t>
            </a:r>
          </a:p>
          <a:p>
            <a:r>
              <a:rPr lang="it-IT" sz="2800" dirty="0" smtClean="0"/>
              <a:t>anche alcuni farmaci.</a:t>
            </a:r>
            <a:endParaRPr lang="it-IT" sz="2800" dirty="0"/>
          </a:p>
        </p:txBody>
      </p:sp>
      <p:sp>
        <p:nvSpPr>
          <p:cNvPr id="2" name="Segnaposto data 1"/>
          <p:cNvSpPr>
            <a:spLocks noGrp="1"/>
          </p:cNvSpPr>
          <p:nvPr>
            <p:ph type="dt" sz="half" idx="10"/>
          </p:nvPr>
        </p:nvSpPr>
        <p:spPr/>
        <p:txBody>
          <a:bodyPr/>
          <a:lstStyle/>
          <a:p>
            <a:r>
              <a:rPr lang="it-IT" smtClean="0"/>
              <a:t>02/12/2019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DF0B00A5-D533-EE46-9B24-258C239AEF93}" type="slidenum">
              <a:rPr lang="it-IT" smtClean="0"/>
              <a:t>20</a:t>
            </a:fld>
            <a:endParaRPr lang="it-IT"/>
          </a:p>
        </p:txBody>
      </p:sp>
    </p:spTree>
    <p:extLst>
      <p:ext uri="{BB962C8B-B14F-4D97-AF65-F5344CB8AC3E}">
        <p14:creationId xmlns:p14="http://schemas.microsoft.com/office/powerpoint/2010/main" val="2501908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Sintomi dell’iperglicemia</a:t>
            </a:r>
            <a:endParaRPr lang="it-IT" dirty="0"/>
          </a:p>
        </p:txBody>
      </p:sp>
      <p:sp>
        <p:nvSpPr>
          <p:cNvPr id="6" name="Segnaposto contenuto 5"/>
          <p:cNvSpPr>
            <a:spLocks noGrp="1"/>
          </p:cNvSpPr>
          <p:nvPr>
            <p:ph idx="1"/>
          </p:nvPr>
        </p:nvSpPr>
        <p:spPr>
          <a:xfrm>
            <a:off x="457200" y="1260475"/>
            <a:ext cx="8229600" cy="4860925"/>
          </a:xfrm>
        </p:spPr>
        <p:txBody>
          <a:bodyPr>
            <a:normAutofit fontScale="85000" lnSpcReduction="10000"/>
          </a:bodyPr>
          <a:lstStyle/>
          <a:p>
            <a:pPr marL="0" indent="0" algn="ctr">
              <a:buNone/>
            </a:pPr>
            <a:r>
              <a:rPr lang="it-IT" b="1" dirty="0" smtClean="0"/>
              <a:t>Valore normale a digiuno: 80-110 mg/</a:t>
            </a:r>
            <a:r>
              <a:rPr lang="it-IT" b="1" dirty="0" err="1" smtClean="0"/>
              <a:t>dL</a:t>
            </a:r>
            <a:r>
              <a:rPr lang="it-IT" b="1" dirty="0" smtClean="0"/>
              <a:t> o 4-6 </a:t>
            </a:r>
            <a:r>
              <a:rPr lang="it-IT" b="1" dirty="0" err="1" smtClean="0"/>
              <a:t>mM</a:t>
            </a:r>
            <a:endParaRPr lang="it-IT" b="1" dirty="0" smtClean="0"/>
          </a:p>
          <a:p>
            <a:r>
              <a:rPr lang="it-IT" dirty="0" smtClean="0"/>
              <a:t>Se 126 mg/</a:t>
            </a:r>
            <a:r>
              <a:rPr lang="it-IT" dirty="0" err="1" smtClean="0"/>
              <a:t>dL</a:t>
            </a:r>
            <a:r>
              <a:rPr lang="it-IT" dirty="0" smtClean="0"/>
              <a:t> </a:t>
            </a:r>
            <a:r>
              <a:rPr lang="it-IT" dirty="0"/>
              <a:t>o</a:t>
            </a:r>
            <a:r>
              <a:rPr lang="it-IT" dirty="0" smtClean="0"/>
              <a:t> 7, 0 </a:t>
            </a:r>
            <a:r>
              <a:rPr lang="it-IT" dirty="0" err="1" smtClean="0"/>
              <a:t>mM</a:t>
            </a:r>
            <a:r>
              <a:rPr lang="it-IT" dirty="0" smtClean="0"/>
              <a:t> a digiuno</a:t>
            </a:r>
          </a:p>
          <a:p>
            <a:r>
              <a:rPr lang="it-IT" dirty="0" smtClean="0"/>
              <a:t>Se 200 mg/</a:t>
            </a:r>
            <a:r>
              <a:rPr lang="it-IT" dirty="0" err="1" smtClean="0"/>
              <a:t>dL</a:t>
            </a:r>
            <a:r>
              <a:rPr lang="it-IT" dirty="0" smtClean="0"/>
              <a:t> o 11.0 </a:t>
            </a:r>
            <a:r>
              <a:rPr lang="it-IT" dirty="0" err="1" smtClean="0"/>
              <a:t>mM</a:t>
            </a:r>
            <a:r>
              <a:rPr lang="it-IT" dirty="0" smtClean="0"/>
              <a:t> 2 h dopo i pasti</a:t>
            </a:r>
          </a:p>
          <a:p>
            <a:pPr lvl="1"/>
            <a:r>
              <a:rPr lang="it-IT" dirty="0" smtClean="0"/>
              <a:t>sete &amp; polidipsia (aumento dell’assunzione di bevande)</a:t>
            </a:r>
          </a:p>
          <a:p>
            <a:pPr lvl="1"/>
            <a:r>
              <a:rPr lang="it-IT" dirty="0" smtClean="0"/>
              <a:t>poliuria (aumento della frequenza e volume della diuresi)</a:t>
            </a:r>
          </a:p>
          <a:p>
            <a:pPr lvl="1"/>
            <a:r>
              <a:rPr lang="it-IT" dirty="0" smtClean="0"/>
              <a:t>polifagia (fame)</a:t>
            </a:r>
          </a:p>
          <a:p>
            <a:r>
              <a:rPr lang="it-IT" dirty="0" smtClean="0"/>
              <a:t>Se </a:t>
            </a:r>
            <a:r>
              <a:rPr lang="it-IT" dirty="0" smtClean="0"/>
              <a:t>prolungata</a:t>
            </a:r>
            <a:endParaRPr lang="it-IT" dirty="0" smtClean="0"/>
          </a:p>
          <a:p>
            <a:pPr lvl="1"/>
            <a:r>
              <a:rPr lang="it-IT" dirty="0" smtClean="0"/>
              <a:t>insufficienza renale</a:t>
            </a:r>
          </a:p>
          <a:p>
            <a:pPr lvl="1"/>
            <a:r>
              <a:rPr lang="it-IT" dirty="0" smtClean="0"/>
              <a:t>neuriti</a:t>
            </a:r>
          </a:p>
          <a:p>
            <a:pPr lvl="1"/>
            <a:r>
              <a:rPr lang="it-IT" dirty="0" err="1" smtClean="0"/>
              <a:t>vasculopatie</a:t>
            </a:r>
            <a:r>
              <a:rPr lang="it-IT" dirty="0" smtClean="0"/>
              <a:t> periferiche (arti inferiori; “piede diabetico”)</a:t>
            </a:r>
          </a:p>
          <a:p>
            <a:pPr lvl="1"/>
            <a:r>
              <a:rPr lang="it-IT" dirty="0" smtClean="0"/>
              <a:t>retinopatie</a:t>
            </a:r>
            <a:endParaRPr lang="it-IT" dirty="0"/>
          </a:p>
        </p:txBody>
      </p:sp>
      <p:sp>
        <p:nvSpPr>
          <p:cNvPr id="2" name="Segnaposto data 1"/>
          <p:cNvSpPr>
            <a:spLocks noGrp="1"/>
          </p:cNvSpPr>
          <p:nvPr>
            <p:ph type="dt" sz="half" idx="10"/>
          </p:nvPr>
        </p:nvSpPr>
        <p:spPr/>
        <p:txBody>
          <a:bodyPr/>
          <a:lstStyle/>
          <a:p>
            <a:r>
              <a:rPr lang="it-IT" smtClean="0"/>
              <a:t>02/12/2019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DF0B00A5-D533-EE46-9B24-258C239AEF93}" type="slidenum">
              <a:rPr lang="it-IT" smtClean="0"/>
              <a:t>21</a:t>
            </a:fld>
            <a:endParaRPr lang="it-IT"/>
          </a:p>
        </p:txBody>
      </p:sp>
    </p:spTree>
    <p:extLst>
      <p:ext uri="{BB962C8B-B14F-4D97-AF65-F5344CB8AC3E}">
        <p14:creationId xmlns:p14="http://schemas.microsoft.com/office/powerpoint/2010/main" val="512890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risposta fisiologica all’ipoglicemia</a:t>
            </a:r>
            <a:endParaRPr lang="it-IT" dirty="0"/>
          </a:p>
        </p:txBody>
      </p:sp>
      <p:sp>
        <p:nvSpPr>
          <p:cNvPr id="3" name="Segnaposto contenuto 2"/>
          <p:cNvSpPr>
            <a:spLocks noGrp="1"/>
          </p:cNvSpPr>
          <p:nvPr>
            <p:ph idx="1"/>
          </p:nvPr>
        </p:nvSpPr>
        <p:spPr/>
        <p:txBody>
          <a:bodyPr>
            <a:normAutofit/>
          </a:bodyPr>
          <a:lstStyle/>
          <a:p>
            <a:pPr marL="514350" indent="-514350">
              <a:buFont typeface="+mj-lt"/>
              <a:buAutoNum type="arabicPeriod"/>
            </a:pPr>
            <a:r>
              <a:rPr lang="it-IT" dirty="0" smtClean="0"/>
              <a:t>rilevamento della diminuzione del livello di glucosio </a:t>
            </a:r>
          </a:p>
          <a:p>
            <a:pPr marL="514350" indent="-514350">
              <a:buFont typeface="+mj-lt"/>
              <a:buAutoNum type="arabicPeriod"/>
            </a:pPr>
            <a:r>
              <a:rPr lang="it-IT" dirty="0" smtClean="0"/>
              <a:t>attivazione della secrezione di ormoni iperglicemizzanti:</a:t>
            </a:r>
          </a:p>
          <a:p>
            <a:r>
              <a:rPr lang="it-IT" dirty="0" err="1" smtClean="0"/>
              <a:t>glucagone</a:t>
            </a:r>
            <a:endParaRPr lang="it-IT" dirty="0" smtClean="0"/>
          </a:p>
          <a:p>
            <a:r>
              <a:rPr lang="it-IT" dirty="0" smtClean="0"/>
              <a:t>adrenalina </a:t>
            </a:r>
          </a:p>
          <a:p>
            <a:r>
              <a:rPr lang="it-IT" dirty="0" smtClean="0"/>
              <a:t>cortisolo</a:t>
            </a:r>
          </a:p>
          <a:p>
            <a:r>
              <a:rPr lang="it-IT" dirty="0" smtClean="0"/>
              <a:t>ormone della </a:t>
            </a:r>
            <a:r>
              <a:rPr lang="it-IT" dirty="0" smtClean="0"/>
              <a:t>crescita</a:t>
            </a:r>
          </a:p>
          <a:p>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22</a:t>
            </a:fld>
            <a:endParaRPr lang="it-IT"/>
          </a:p>
        </p:txBody>
      </p:sp>
    </p:spTree>
    <p:extLst>
      <p:ext uri="{BB962C8B-B14F-4D97-AF65-F5344CB8AC3E}">
        <p14:creationId xmlns:p14="http://schemas.microsoft.com/office/powerpoint/2010/main" val="35776664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76516"/>
            <a:ext cx="7772400" cy="1470025"/>
          </a:xfrm>
        </p:spPr>
        <p:txBody>
          <a:bodyPr>
            <a:normAutofit fontScale="90000"/>
          </a:bodyPr>
          <a:lstStyle/>
          <a:p>
            <a:r>
              <a:rPr lang="it-IT" dirty="0" smtClean="0"/>
              <a:t>Il controllo del rilascio degli ormoni </a:t>
            </a:r>
            <a:r>
              <a:rPr lang="it-IT" dirty="0" err="1" smtClean="0"/>
              <a:t>glucagone</a:t>
            </a:r>
            <a:r>
              <a:rPr lang="it-IT" dirty="0" smtClean="0"/>
              <a:t> e insulina</a:t>
            </a:r>
            <a:br>
              <a:rPr lang="it-IT" dirty="0" smtClean="0"/>
            </a:br>
            <a:r>
              <a:rPr lang="it-IT" dirty="0" smtClean="0"/>
              <a:t>nell’ipoglicemia</a:t>
            </a:r>
            <a:endParaRPr lang="it-IT" dirty="0"/>
          </a:p>
        </p:txBody>
      </p:sp>
      <p:sp>
        <p:nvSpPr>
          <p:cNvPr id="3" name="Sottotitolo 2"/>
          <p:cNvSpPr>
            <a:spLocks noGrp="1"/>
          </p:cNvSpPr>
          <p:nvPr>
            <p:ph type="subTitle" idx="1"/>
          </p:nvPr>
        </p:nvSpPr>
        <p:spPr/>
        <p:txBody>
          <a:bodyPr>
            <a:normAutofit fontScale="92500"/>
          </a:bodyPr>
          <a:lstStyle/>
          <a:p>
            <a:r>
              <a:rPr lang="it-IT" dirty="0" smtClean="0"/>
              <a:t>rilascio coordinato</a:t>
            </a:r>
          </a:p>
          <a:p>
            <a:r>
              <a:rPr lang="it-IT" dirty="0" smtClean="0"/>
              <a:t>aumenta il </a:t>
            </a:r>
            <a:r>
              <a:rPr lang="it-IT" dirty="0" err="1" smtClean="0"/>
              <a:t>glucagone</a:t>
            </a:r>
            <a:r>
              <a:rPr lang="it-IT" dirty="0" smtClean="0"/>
              <a:t>, ma non l’insulina</a:t>
            </a:r>
          </a:p>
          <a:p>
            <a:r>
              <a:rPr lang="it-IT" dirty="0" smtClean="0"/>
              <a:t>vedi lezione 14</a:t>
            </a:r>
          </a:p>
          <a:p>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23</a:t>
            </a:fld>
            <a:endParaRPr lang="it-IT"/>
          </a:p>
        </p:txBody>
      </p:sp>
    </p:spTree>
    <p:extLst>
      <p:ext uri="{BB962C8B-B14F-4D97-AF65-F5344CB8AC3E}">
        <p14:creationId xmlns:p14="http://schemas.microsoft.com/office/powerpoint/2010/main" val="26430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817562"/>
          </a:xfrm>
        </p:spPr>
        <p:txBody>
          <a:bodyPr>
            <a:noAutofit/>
          </a:bodyPr>
          <a:lstStyle/>
          <a:p>
            <a:r>
              <a:rPr lang="it-IT" sz="3200" dirty="0" smtClean="0"/>
              <a:t>Lo stato dei canali per il potassio ATP-dipendenti nell’ipoglicemia </a:t>
            </a:r>
            <a:endParaRPr lang="it-IT" sz="3200" dirty="0"/>
          </a:p>
        </p:txBody>
      </p:sp>
      <p:sp>
        <p:nvSpPr>
          <p:cNvPr id="4" name="Segnaposto data 3"/>
          <p:cNvSpPr>
            <a:spLocks noGrp="1"/>
          </p:cNvSpPr>
          <p:nvPr>
            <p:ph type="dt" sz="half" idx="10"/>
          </p:nvPr>
        </p:nvSpPr>
        <p:spPr/>
        <p:txBody>
          <a:bodyPr/>
          <a:lstStyle/>
          <a:p>
            <a:r>
              <a:rPr lang="it-IT" smtClean="0"/>
              <a:t>29/10/19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1CF8891-8D52-C14E-A2EB-9D763FA82DF6}" type="slidenum">
              <a:rPr lang="it-IT" smtClean="0"/>
              <a:t>24</a:t>
            </a:fld>
            <a:endParaRPr lang="it-IT"/>
          </a:p>
        </p:txBody>
      </p:sp>
      <p:pic>
        <p:nvPicPr>
          <p:cNvPr id="8" name="Immagine 7"/>
          <p:cNvPicPr>
            <a:picLocks noChangeAspect="1"/>
          </p:cNvPicPr>
          <p:nvPr/>
        </p:nvPicPr>
        <p:blipFill>
          <a:blip r:embed="rId3"/>
          <a:stretch>
            <a:fillRect/>
          </a:stretch>
        </p:blipFill>
        <p:spPr>
          <a:xfrm>
            <a:off x="28533" y="2796989"/>
            <a:ext cx="9137733" cy="3353174"/>
          </a:xfrm>
          <a:prstGeom prst="rect">
            <a:avLst/>
          </a:prstGeom>
        </p:spPr>
      </p:pic>
      <p:sp>
        <p:nvSpPr>
          <p:cNvPr id="10" name="Segnaposto contenuto 8"/>
          <p:cNvSpPr txBox="1">
            <a:spLocks/>
          </p:cNvSpPr>
          <p:nvPr/>
        </p:nvSpPr>
        <p:spPr>
          <a:xfrm>
            <a:off x="5026330" y="1329766"/>
            <a:ext cx="3853212" cy="1429871"/>
          </a:xfrm>
          <a:prstGeom prst="rect">
            <a:avLst/>
          </a:prstGeom>
        </p:spPr>
        <p:txBody>
          <a:bodyPr vert="horz" lIns="91440" tIns="45720" rIns="91440" bIns="45720" rtlCol="0">
            <a:noAutofit/>
          </a:bodyPr>
          <a:lstStyle>
            <a:defPPr>
              <a:defRPr lang="it-IT"/>
            </a:defPPr>
            <a:lvl1pPr indent="0" algn="ctr">
              <a:lnSpc>
                <a:spcPct val="90000"/>
              </a:lnSpc>
              <a:spcBef>
                <a:spcPct val="20000"/>
              </a:spcBef>
              <a:buFont typeface="Arial"/>
              <a:buNone/>
              <a:defRPr sz="2400" b="1"/>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it-IT" dirty="0"/>
              <a:t>cellula alfa </a:t>
            </a:r>
          </a:p>
          <a:p>
            <a:r>
              <a:rPr lang="it-IT" dirty="0">
                <a:solidFill>
                  <a:srgbClr val="008000"/>
                </a:solidFill>
              </a:rPr>
              <a:t>ADP chiude il </a:t>
            </a:r>
            <a:r>
              <a:rPr lang="it-IT" dirty="0" smtClean="0">
                <a:solidFill>
                  <a:srgbClr val="008000"/>
                </a:solidFill>
                <a:sym typeface="Wingdings"/>
              </a:rPr>
              <a:t>canale </a:t>
            </a:r>
            <a:r>
              <a:rPr lang="it-IT" dirty="0">
                <a:solidFill>
                  <a:srgbClr val="008000"/>
                </a:solidFill>
                <a:sym typeface="Wingdings"/>
              </a:rPr>
              <a:t>per il K</a:t>
            </a:r>
            <a:r>
              <a:rPr lang="it-IT" dirty="0" smtClean="0">
                <a:solidFill>
                  <a:srgbClr val="008000"/>
                </a:solidFill>
                <a:sym typeface="Wingdings"/>
              </a:rPr>
              <a:t>+</a:t>
            </a:r>
            <a:endParaRPr lang="it-IT" dirty="0" smtClean="0">
              <a:solidFill>
                <a:srgbClr val="008000"/>
              </a:solidFill>
              <a:sym typeface="Wingdings"/>
            </a:endParaRPr>
          </a:p>
          <a:p>
            <a:r>
              <a:rPr lang="it-IT" sz="2000" b="0" i="1" dirty="0" smtClean="0">
                <a:sym typeface="Wingdings"/>
              </a:rPr>
              <a:t>depolarizzazione</a:t>
            </a:r>
            <a:endParaRPr lang="it-IT" sz="2000" b="0" i="1" dirty="0">
              <a:sym typeface="Wingdings"/>
            </a:endParaRPr>
          </a:p>
          <a:p>
            <a:r>
              <a:rPr lang="it-IT" dirty="0">
                <a:solidFill>
                  <a:srgbClr val="008000"/>
                </a:solidFill>
                <a:sym typeface="Wingdings"/>
              </a:rPr>
              <a:t>ESOCITOSI</a:t>
            </a:r>
            <a:endParaRPr lang="it-IT" dirty="0">
              <a:solidFill>
                <a:srgbClr val="008000"/>
              </a:solidFill>
            </a:endParaRPr>
          </a:p>
        </p:txBody>
      </p:sp>
      <p:sp>
        <p:nvSpPr>
          <p:cNvPr id="12" name="Segnaposto contenuto 8"/>
          <p:cNvSpPr txBox="1">
            <a:spLocks/>
          </p:cNvSpPr>
          <p:nvPr/>
        </p:nvSpPr>
        <p:spPr>
          <a:xfrm>
            <a:off x="911411" y="1344707"/>
            <a:ext cx="3685989" cy="139998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buFont typeface="Arial"/>
              <a:buNone/>
            </a:pPr>
            <a:r>
              <a:rPr lang="it-IT" sz="2400" b="1" dirty="0" smtClean="0"/>
              <a:t>cellula beta</a:t>
            </a:r>
          </a:p>
          <a:p>
            <a:pPr marL="0" indent="0" algn="ctr">
              <a:lnSpc>
                <a:spcPct val="90000"/>
              </a:lnSpc>
              <a:buNone/>
            </a:pPr>
            <a:r>
              <a:rPr lang="it-IT" sz="2400" b="1" dirty="0" smtClean="0">
                <a:solidFill>
                  <a:srgbClr val="FF0000"/>
                </a:solidFill>
              </a:rPr>
              <a:t>ADP apre il </a:t>
            </a:r>
            <a:r>
              <a:rPr lang="it-IT" sz="2400" b="1" dirty="0" smtClean="0">
                <a:solidFill>
                  <a:srgbClr val="FF0000"/>
                </a:solidFill>
                <a:sym typeface="Wingdings"/>
              </a:rPr>
              <a:t>canale per il K+</a:t>
            </a:r>
          </a:p>
          <a:p>
            <a:pPr marL="0" indent="0" algn="ctr">
              <a:lnSpc>
                <a:spcPct val="90000"/>
              </a:lnSpc>
              <a:buNone/>
            </a:pPr>
            <a:r>
              <a:rPr lang="it-IT" sz="2000" b="0" i="1" dirty="0" err="1" smtClean="0">
                <a:sym typeface="Wingdings"/>
              </a:rPr>
              <a:t>iperpolarizzazione</a:t>
            </a:r>
            <a:endParaRPr lang="it-IT" sz="2000" b="0" i="1" dirty="0" smtClean="0">
              <a:sym typeface="Wingdings"/>
            </a:endParaRPr>
          </a:p>
          <a:p>
            <a:pPr marL="0" indent="0" algn="ctr">
              <a:lnSpc>
                <a:spcPct val="90000"/>
              </a:lnSpc>
              <a:buNone/>
            </a:pPr>
            <a:r>
              <a:rPr lang="it-IT" sz="2400" b="1" dirty="0" smtClean="0">
                <a:solidFill>
                  <a:srgbClr val="FF0000"/>
                </a:solidFill>
                <a:sym typeface="Wingdings"/>
              </a:rPr>
              <a:t>NO ESOCITOSI</a:t>
            </a:r>
            <a:endParaRPr lang="it-IT" sz="2400" b="1" dirty="0">
              <a:solidFill>
                <a:srgbClr val="FF0000"/>
              </a:solidFill>
            </a:endParaRPr>
          </a:p>
        </p:txBody>
      </p:sp>
      <p:sp>
        <p:nvSpPr>
          <p:cNvPr id="13" name="Rettangolo 12"/>
          <p:cNvSpPr/>
          <p:nvPr/>
        </p:nvSpPr>
        <p:spPr>
          <a:xfrm>
            <a:off x="343647" y="3421529"/>
            <a:ext cx="687293" cy="167341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7814235" y="3421529"/>
            <a:ext cx="872565" cy="1825812"/>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2626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2800" dirty="0" smtClean="0"/>
              <a:t>Il controllo del rilascio di adrenalina nell’ipoglicemia</a:t>
            </a:r>
            <a:endParaRPr lang="it-IT" sz="2800"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25</a:t>
            </a:fld>
            <a:endParaRPr lang="it-IT"/>
          </a:p>
        </p:txBody>
      </p:sp>
      <p:pic>
        <p:nvPicPr>
          <p:cNvPr id="8" name="Immagine 7"/>
          <p:cNvPicPr>
            <a:picLocks noChangeAspect="1"/>
          </p:cNvPicPr>
          <p:nvPr/>
        </p:nvPicPr>
        <p:blipFill>
          <a:blip r:embed="rId3"/>
          <a:stretch>
            <a:fillRect/>
          </a:stretch>
        </p:blipFill>
        <p:spPr>
          <a:xfrm>
            <a:off x="1577427" y="1134838"/>
            <a:ext cx="5545635" cy="5331732"/>
          </a:xfrm>
          <a:prstGeom prst="rect">
            <a:avLst/>
          </a:prstGeom>
        </p:spPr>
      </p:pic>
    </p:spTree>
    <p:extLst>
      <p:ext uri="{BB962C8B-B14F-4D97-AF65-F5344CB8AC3E}">
        <p14:creationId xmlns:p14="http://schemas.microsoft.com/office/powerpoint/2010/main" val="916930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risposta cerebrale all’ipoglicemia</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26</a:t>
            </a:fld>
            <a:endParaRPr lang="it-IT"/>
          </a:p>
        </p:txBody>
      </p:sp>
      <p:pic>
        <p:nvPicPr>
          <p:cNvPr id="6" name="Immagine 5"/>
          <p:cNvPicPr>
            <a:picLocks noChangeAspect="1"/>
          </p:cNvPicPr>
          <p:nvPr/>
        </p:nvPicPr>
        <p:blipFill>
          <a:blip r:embed="rId3"/>
          <a:stretch>
            <a:fillRect/>
          </a:stretch>
        </p:blipFill>
        <p:spPr>
          <a:xfrm>
            <a:off x="1270000" y="1417638"/>
            <a:ext cx="6604000" cy="4406900"/>
          </a:xfrm>
          <a:prstGeom prst="rect">
            <a:avLst/>
          </a:prstGeom>
        </p:spPr>
      </p:pic>
    </p:spTree>
    <p:extLst>
      <p:ext uri="{BB962C8B-B14F-4D97-AF65-F5344CB8AC3E}">
        <p14:creationId xmlns:p14="http://schemas.microsoft.com/office/powerpoint/2010/main" val="2682706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smtClean="0"/>
              <a:t>Il sensore dell’ipoglicemia nell’ipotalamo</a:t>
            </a:r>
            <a:br>
              <a:rPr lang="it-IT" sz="3200" dirty="0" smtClean="0"/>
            </a:br>
            <a:r>
              <a:rPr lang="it-IT" sz="3200" i="1" dirty="0" smtClean="0"/>
              <a:t>funziona come la cellula beta del pancreas</a:t>
            </a:r>
            <a:endParaRPr lang="it-IT" sz="3200" i="1"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27</a:t>
            </a:fld>
            <a:endParaRPr lang="it-IT"/>
          </a:p>
        </p:txBody>
      </p:sp>
      <p:pic>
        <p:nvPicPr>
          <p:cNvPr id="6" name="Immagine 5"/>
          <p:cNvPicPr>
            <a:picLocks noChangeAspect="1"/>
          </p:cNvPicPr>
          <p:nvPr/>
        </p:nvPicPr>
        <p:blipFill>
          <a:blip r:embed="rId3"/>
          <a:stretch>
            <a:fillRect/>
          </a:stretch>
        </p:blipFill>
        <p:spPr>
          <a:xfrm>
            <a:off x="1270000" y="1417638"/>
            <a:ext cx="6604000" cy="4406900"/>
          </a:xfrm>
          <a:prstGeom prst="rect">
            <a:avLst/>
          </a:prstGeom>
        </p:spPr>
      </p:pic>
    </p:spTree>
    <p:extLst>
      <p:ext uri="{BB962C8B-B14F-4D97-AF65-F5344CB8AC3E}">
        <p14:creationId xmlns:p14="http://schemas.microsoft.com/office/powerpoint/2010/main" val="793380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Gli effetti del </a:t>
            </a:r>
            <a:r>
              <a:rPr lang="it-IT" sz="3600" dirty="0" err="1" smtClean="0"/>
              <a:t>glucagone</a:t>
            </a:r>
            <a:r>
              <a:rPr lang="it-IT" sz="3600" dirty="0" smtClean="0"/>
              <a:t> sul metabolismo</a:t>
            </a:r>
            <a:endParaRPr lang="it-IT" sz="36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28</a:t>
            </a:fld>
            <a:endParaRPr lang="it-IT"/>
          </a:p>
        </p:txBody>
      </p:sp>
      <p:pic>
        <p:nvPicPr>
          <p:cNvPr id="6" name="Immagine 5"/>
          <p:cNvPicPr>
            <a:picLocks noChangeAspect="1"/>
          </p:cNvPicPr>
          <p:nvPr/>
        </p:nvPicPr>
        <p:blipFill>
          <a:blip r:embed="rId3"/>
          <a:stretch>
            <a:fillRect/>
          </a:stretch>
        </p:blipFill>
        <p:spPr>
          <a:xfrm>
            <a:off x="457200" y="1634707"/>
            <a:ext cx="8176320" cy="3593722"/>
          </a:xfrm>
          <a:prstGeom prst="rect">
            <a:avLst/>
          </a:prstGeom>
        </p:spPr>
      </p:pic>
    </p:spTree>
    <p:extLst>
      <p:ext uri="{BB962C8B-B14F-4D97-AF65-F5344CB8AC3E}">
        <p14:creationId xmlns:p14="http://schemas.microsoft.com/office/powerpoint/2010/main" val="3449887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Gli effetti farmacologici del </a:t>
            </a:r>
            <a:r>
              <a:rPr lang="it-IT" dirty="0" err="1" smtClean="0"/>
              <a:t>glucagone</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29</a:t>
            </a:fld>
            <a:endParaRPr lang="it-IT"/>
          </a:p>
        </p:txBody>
      </p:sp>
      <p:pic>
        <p:nvPicPr>
          <p:cNvPr id="6" name="Immagine 5"/>
          <p:cNvPicPr>
            <a:picLocks noChangeAspect="1"/>
          </p:cNvPicPr>
          <p:nvPr/>
        </p:nvPicPr>
        <p:blipFill>
          <a:blip r:embed="rId3"/>
          <a:stretch>
            <a:fillRect/>
          </a:stretch>
        </p:blipFill>
        <p:spPr>
          <a:xfrm>
            <a:off x="1574800" y="1476375"/>
            <a:ext cx="5981700" cy="5245100"/>
          </a:xfrm>
          <a:prstGeom prst="rect">
            <a:avLst/>
          </a:prstGeom>
        </p:spPr>
      </p:pic>
    </p:spTree>
    <p:extLst>
      <p:ext uri="{BB962C8B-B14F-4D97-AF65-F5344CB8AC3E}">
        <p14:creationId xmlns:p14="http://schemas.microsoft.com/office/powerpoint/2010/main" val="340110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trasporto del glucosio nel cervello</a:t>
            </a:r>
            <a:endParaRPr lang="it-IT" dirty="0"/>
          </a:p>
        </p:txBody>
      </p:sp>
      <p:sp>
        <p:nvSpPr>
          <p:cNvPr id="3" name="Segnaposto contenuto 2"/>
          <p:cNvSpPr>
            <a:spLocks noGrp="1"/>
          </p:cNvSpPr>
          <p:nvPr>
            <p:ph idx="1"/>
          </p:nvPr>
        </p:nvSpPr>
        <p:spPr/>
        <p:txBody>
          <a:bodyPr/>
          <a:lstStyle/>
          <a:p>
            <a:pPr marL="514350" indent="-514350">
              <a:buFont typeface="+mj-lt"/>
              <a:buAutoNum type="arabicPeriod"/>
            </a:pPr>
            <a:r>
              <a:rPr lang="it-IT" dirty="0" smtClean="0"/>
              <a:t>Dal sangue al liquido interstiziale (nello spazio extracellulare)</a:t>
            </a:r>
          </a:p>
          <a:p>
            <a:pPr marL="914400" lvl="1" indent="-514350">
              <a:buFont typeface="Arial"/>
              <a:buChar char="•"/>
            </a:pPr>
            <a:r>
              <a:rPr lang="it-IT" dirty="0" smtClean="0"/>
              <a:t>attraverso la </a:t>
            </a:r>
            <a:r>
              <a:rPr lang="it-IT" b="1" dirty="0" smtClean="0"/>
              <a:t>barriera ematoencefalica</a:t>
            </a:r>
          </a:p>
          <a:p>
            <a:pPr marL="514350" indent="-514350">
              <a:buFont typeface="+mj-lt"/>
              <a:buAutoNum type="arabicPeriod"/>
            </a:pPr>
            <a:r>
              <a:rPr lang="it-IT" dirty="0" smtClean="0"/>
              <a:t>Dal liquido interstiziale a: </a:t>
            </a:r>
          </a:p>
          <a:p>
            <a:pPr marL="914400" lvl="1" indent="-514350"/>
            <a:r>
              <a:rPr lang="it-IT" dirty="0" smtClean="0"/>
              <a:t>neuroni (100 miliardi)</a:t>
            </a:r>
          </a:p>
          <a:p>
            <a:pPr marL="914400" lvl="1" indent="-514350"/>
            <a:r>
              <a:rPr lang="it-IT" dirty="0" smtClean="0"/>
              <a:t>cellule gliali (100 miliardi)</a:t>
            </a:r>
          </a:p>
          <a:p>
            <a:pPr marL="857250" lvl="1" indent="-457200">
              <a:buFont typeface="Arial"/>
              <a:buChar char="•"/>
            </a:pPr>
            <a:r>
              <a:rPr lang="it-IT" dirty="0" smtClean="0"/>
              <a:t>attraverso la </a:t>
            </a:r>
            <a:r>
              <a:rPr lang="it-IT" b="1" dirty="0" smtClean="0"/>
              <a:t>membrana plasmatica</a:t>
            </a:r>
            <a:endParaRPr lang="it-IT" b="1"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3</a:t>
            </a:fld>
            <a:endParaRPr lang="it-IT"/>
          </a:p>
        </p:txBody>
      </p:sp>
    </p:spTree>
    <p:extLst>
      <p:ext uri="{BB962C8B-B14F-4D97-AF65-F5344CB8AC3E}">
        <p14:creationId xmlns:p14="http://schemas.microsoft.com/office/powerpoint/2010/main" val="3721674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136756" cy="1143000"/>
          </a:xfrm>
        </p:spPr>
        <p:txBody>
          <a:bodyPr>
            <a:normAutofit fontScale="90000"/>
          </a:bodyPr>
          <a:lstStyle/>
          <a:p>
            <a:r>
              <a:rPr lang="it-IT" dirty="0" smtClean="0"/>
              <a:t>Il </a:t>
            </a:r>
            <a:r>
              <a:rPr lang="it-IT" dirty="0" err="1" smtClean="0"/>
              <a:t>glucagone</a:t>
            </a:r>
            <a:r>
              <a:rPr lang="it-IT" dirty="0" smtClean="0"/>
              <a:t> inibisce la glicolisi</a:t>
            </a:r>
            <a:endParaRPr lang="it-IT" dirty="0"/>
          </a:p>
        </p:txBody>
      </p:sp>
      <p:sp>
        <p:nvSpPr>
          <p:cNvPr id="7" name="Segnaposto contenuto 6"/>
          <p:cNvSpPr>
            <a:spLocks noGrp="1"/>
          </p:cNvSpPr>
          <p:nvPr>
            <p:ph idx="1"/>
          </p:nvPr>
        </p:nvSpPr>
        <p:spPr>
          <a:xfrm>
            <a:off x="457200" y="1600200"/>
            <a:ext cx="4136756" cy="4525963"/>
          </a:xfrm>
        </p:spPr>
        <p:txBody>
          <a:bodyPr>
            <a:normAutofit lnSpcReduction="10000"/>
          </a:bodyPr>
          <a:lstStyle/>
          <a:p>
            <a:pPr marL="0" indent="0">
              <a:buNone/>
            </a:pPr>
            <a:r>
              <a:rPr lang="it-IT" dirty="0" smtClean="0"/>
              <a:t>Punti di controllo</a:t>
            </a:r>
          </a:p>
          <a:p>
            <a:pPr>
              <a:buFont typeface="Wingdings" charset="2"/>
              <a:buChar char="ü"/>
            </a:pPr>
            <a:r>
              <a:rPr lang="it-IT" dirty="0" err="1" smtClean="0"/>
              <a:t>glucochinasi</a:t>
            </a:r>
            <a:endParaRPr lang="it-IT" dirty="0" smtClean="0"/>
          </a:p>
          <a:p>
            <a:pPr marL="514350" indent="-514350">
              <a:buFont typeface="+mj-lt"/>
              <a:buAutoNum type="arabicPeriod"/>
            </a:pPr>
            <a:r>
              <a:rPr lang="it-IT" dirty="0" err="1" smtClean="0"/>
              <a:t>fosfofruttochinasi</a:t>
            </a:r>
            <a:r>
              <a:rPr lang="it-IT" dirty="0" smtClean="0"/>
              <a:t> 1</a:t>
            </a:r>
          </a:p>
          <a:p>
            <a:pPr marL="514350" indent="-514350">
              <a:buFont typeface="+mj-lt"/>
              <a:buAutoNum type="arabicPeriod"/>
            </a:pPr>
            <a:r>
              <a:rPr lang="it-IT" dirty="0" smtClean="0"/>
              <a:t>piruvato </a:t>
            </a:r>
            <a:r>
              <a:rPr lang="it-IT" dirty="0" err="1" smtClean="0"/>
              <a:t>chinasi</a:t>
            </a:r>
            <a:endParaRPr lang="it-IT" dirty="0" smtClean="0"/>
          </a:p>
          <a:p>
            <a:pPr marL="514350" indent="-514350">
              <a:buFont typeface="+mj-lt"/>
              <a:buAutoNum type="arabicPeriod"/>
            </a:pPr>
            <a:endParaRPr lang="it-IT" dirty="0"/>
          </a:p>
          <a:p>
            <a:pPr marL="514350" indent="-514350">
              <a:buFont typeface="+mj-lt"/>
              <a:buAutoNum type="arabicPeriod"/>
            </a:pPr>
            <a:endParaRPr lang="it-IT" dirty="0" smtClean="0"/>
          </a:p>
          <a:p>
            <a:r>
              <a:rPr lang="it-IT" dirty="0" smtClean="0"/>
              <a:t>L’insulina agisce in modo opposto</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30</a:t>
            </a:fld>
            <a:endParaRPr lang="it-IT"/>
          </a:p>
        </p:txBody>
      </p:sp>
      <p:pic>
        <p:nvPicPr>
          <p:cNvPr id="6" name="Immagine 5"/>
          <p:cNvPicPr>
            <a:picLocks noChangeAspect="1"/>
          </p:cNvPicPr>
          <p:nvPr/>
        </p:nvPicPr>
        <p:blipFill>
          <a:blip r:embed="rId3"/>
          <a:stretch>
            <a:fillRect/>
          </a:stretch>
        </p:blipFill>
        <p:spPr>
          <a:xfrm>
            <a:off x="4895850" y="274638"/>
            <a:ext cx="3314700" cy="6057900"/>
          </a:xfrm>
          <a:prstGeom prst="rect">
            <a:avLst/>
          </a:prstGeom>
        </p:spPr>
      </p:pic>
    </p:spTree>
    <p:extLst>
      <p:ext uri="{BB962C8B-B14F-4D97-AF65-F5344CB8AC3E}">
        <p14:creationId xmlns:p14="http://schemas.microsoft.com/office/powerpoint/2010/main" val="36201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smtClean="0"/>
              <a:t>Regolazione della </a:t>
            </a:r>
            <a:r>
              <a:rPr lang="it-IT" dirty="0" err="1" smtClean="0"/>
              <a:t>glucochinasi</a:t>
            </a:r>
            <a:r>
              <a:rPr lang="it-IT" dirty="0" smtClean="0"/>
              <a:t> nel fegato</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31</a:t>
            </a:fld>
            <a:endParaRPr lang="it-IT"/>
          </a:p>
        </p:txBody>
      </p:sp>
      <p:pic>
        <p:nvPicPr>
          <p:cNvPr id="8" name="Immagine 7"/>
          <p:cNvPicPr>
            <a:picLocks noChangeAspect="1"/>
          </p:cNvPicPr>
          <p:nvPr/>
        </p:nvPicPr>
        <p:blipFill>
          <a:blip r:embed="rId2"/>
          <a:stretch>
            <a:fillRect/>
          </a:stretch>
        </p:blipFill>
        <p:spPr>
          <a:xfrm>
            <a:off x="0" y="1562100"/>
            <a:ext cx="9144000" cy="3722748"/>
          </a:xfrm>
          <a:prstGeom prst="rect">
            <a:avLst/>
          </a:prstGeom>
        </p:spPr>
      </p:pic>
    </p:spTree>
    <p:extLst>
      <p:ext uri="{BB962C8B-B14F-4D97-AF65-F5344CB8AC3E}">
        <p14:creationId xmlns:p14="http://schemas.microsoft.com/office/powerpoint/2010/main" val="650366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136756" cy="1143000"/>
          </a:xfrm>
        </p:spPr>
        <p:txBody>
          <a:bodyPr>
            <a:normAutofit fontScale="90000"/>
          </a:bodyPr>
          <a:lstStyle/>
          <a:p>
            <a:r>
              <a:rPr lang="it-IT" dirty="0" smtClean="0"/>
              <a:t>Il </a:t>
            </a:r>
            <a:r>
              <a:rPr lang="it-IT" dirty="0" err="1" smtClean="0"/>
              <a:t>glucagone</a:t>
            </a:r>
            <a:r>
              <a:rPr lang="it-IT" dirty="0" smtClean="0"/>
              <a:t> inibisce la glicolisi</a:t>
            </a:r>
            <a:endParaRPr lang="it-IT" dirty="0"/>
          </a:p>
        </p:txBody>
      </p:sp>
      <p:sp>
        <p:nvSpPr>
          <p:cNvPr id="7" name="Segnaposto contenuto 6"/>
          <p:cNvSpPr>
            <a:spLocks noGrp="1"/>
          </p:cNvSpPr>
          <p:nvPr>
            <p:ph idx="1"/>
          </p:nvPr>
        </p:nvSpPr>
        <p:spPr>
          <a:xfrm>
            <a:off x="457200" y="1600200"/>
            <a:ext cx="4136756" cy="4525963"/>
          </a:xfrm>
        </p:spPr>
        <p:txBody>
          <a:bodyPr>
            <a:normAutofit lnSpcReduction="10000"/>
          </a:bodyPr>
          <a:lstStyle/>
          <a:p>
            <a:pPr marL="0" indent="0">
              <a:buNone/>
            </a:pPr>
            <a:r>
              <a:rPr lang="it-IT" dirty="0" smtClean="0"/>
              <a:t>Punti di controllo</a:t>
            </a:r>
          </a:p>
          <a:p>
            <a:pPr marL="514350" indent="-514350">
              <a:buFont typeface="+mj-lt"/>
              <a:buAutoNum type="arabicPeriod"/>
            </a:pPr>
            <a:r>
              <a:rPr lang="it-IT" dirty="0" err="1" smtClean="0"/>
              <a:t>glucochinasi</a:t>
            </a:r>
            <a:endParaRPr lang="it-IT" dirty="0" smtClean="0"/>
          </a:p>
          <a:p>
            <a:pPr marL="514350" indent="-514350">
              <a:buFont typeface="+mj-lt"/>
              <a:buAutoNum type="arabicPeriod"/>
            </a:pPr>
            <a:r>
              <a:rPr lang="it-IT" dirty="0" err="1" smtClean="0"/>
              <a:t>fosfofruttochinasi</a:t>
            </a:r>
            <a:r>
              <a:rPr lang="it-IT" dirty="0" smtClean="0"/>
              <a:t> 1</a:t>
            </a:r>
          </a:p>
          <a:p>
            <a:pPr marL="514350" indent="-514350">
              <a:buFont typeface="+mj-lt"/>
              <a:buAutoNum type="arabicPeriod"/>
            </a:pPr>
            <a:r>
              <a:rPr lang="it-IT" dirty="0" smtClean="0"/>
              <a:t>piruvato </a:t>
            </a:r>
            <a:r>
              <a:rPr lang="it-IT" dirty="0" err="1" smtClean="0"/>
              <a:t>chinasi</a:t>
            </a:r>
            <a:endParaRPr lang="it-IT" dirty="0" smtClean="0"/>
          </a:p>
          <a:p>
            <a:pPr marL="514350" indent="-514350">
              <a:buFont typeface="+mj-lt"/>
              <a:buAutoNum type="arabicPeriod"/>
            </a:pPr>
            <a:endParaRPr lang="it-IT" dirty="0"/>
          </a:p>
          <a:p>
            <a:pPr marL="514350" indent="-514350">
              <a:buFont typeface="+mj-lt"/>
              <a:buAutoNum type="arabicPeriod"/>
            </a:pPr>
            <a:endParaRPr lang="it-IT" dirty="0" smtClean="0"/>
          </a:p>
          <a:p>
            <a:r>
              <a:rPr lang="it-IT" dirty="0" smtClean="0"/>
              <a:t>L’insulina agisce in modo opposto</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32</a:t>
            </a:fld>
            <a:endParaRPr lang="it-IT"/>
          </a:p>
        </p:txBody>
      </p:sp>
      <p:pic>
        <p:nvPicPr>
          <p:cNvPr id="6" name="Immagine 5"/>
          <p:cNvPicPr>
            <a:picLocks noChangeAspect="1"/>
          </p:cNvPicPr>
          <p:nvPr/>
        </p:nvPicPr>
        <p:blipFill>
          <a:blip r:embed="rId3"/>
          <a:stretch>
            <a:fillRect/>
          </a:stretch>
        </p:blipFill>
        <p:spPr>
          <a:xfrm>
            <a:off x="4895850" y="274638"/>
            <a:ext cx="3314700" cy="6057900"/>
          </a:xfrm>
          <a:prstGeom prst="rect">
            <a:avLst/>
          </a:prstGeom>
        </p:spPr>
      </p:pic>
    </p:spTree>
    <p:extLst>
      <p:ext uri="{BB962C8B-B14F-4D97-AF65-F5344CB8AC3E}">
        <p14:creationId xmlns:p14="http://schemas.microsoft.com/office/powerpoint/2010/main" val="2761401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Il fruttosio 2,6-bisfosfato regola la </a:t>
            </a:r>
            <a:r>
              <a:rPr lang="it-IT" sz="2800" dirty="0" err="1" smtClean="0"/>
              <a:t>fosfofruttochinasi</a:t>
            </a:r>
            <a:r>
              <a:rPr lang="it-IT" sz="2800" dirty="0" smtClean="0"/>
              <a:t> 1</a:t>
            </a:r>
            <a:br>
              <a:rPr lang="it-IT" sz="2800" dirty="0" smtClean="0"/>
            </a:br>
            <a:r>
              <a:rPr lang="it-IT" sz="2800" dirty="0" smtClean="0"/>
              <a:t>agisce da </a:t>
            </a:r>
            <a:r>
              <a:rPr lang="it-IT" sz="2800" dirty="0" smtClean="0"/>
              <a:t>effettore allosterico positivo</a:t>
            </a:r>
            <a:endParaRPr lang="it-IT" sz="2800" dirty="0"/>
          </a:p>
        </p:txBody>
      </p:sp>
      <p:sp>
        <p:nvSpPr>
          <p:cNvPr id="7" name="Segnaposto contenuto 6"/>
          <p:cNvSpPr>
            <a:spLocks noGrp="1"/>
          </p:cNvSpPr>
          <p:nvPr>
            <p:ph idx="1"/>
          </p:nvPr>
        </p:nvSpPr>
        <p:spPr>
          <a:xfrm>
            <a:off x="457200" y="1600200"/>
            <a:ext cx="3893547" cy="4525963"/>
          </a:xfrm>
        </p:spPr>
        <p:txBody>
          <a:bodyPr>
            <a:normAutofit lnSpcReduction="10000"/>
          </a:bodyPr>
          <a:lstStyle/>
          <a:p>
            <a:r>
              <a:rPr lang="it-IT" dirty="0" smtClean="0"/>
              <a:t>il fruttosio 2,6-bisfosfato NON è un metabolita</a:t>
            </a:r>
          </a:p>
          <a:p>
            <a:r>
              <a:rPr lang="it-IT" dirty="0" smtClean="0"/>
              <a:t>esso è un messaggero intracellulare, che traduce il rapporto insulina/</a:t>
            </a:r>
            <a:r>
              <a:rPr lang="it-IT" dirty="0" err="1" smtClean="0"/>
              <a:t>glucagone</a:t>
            </a:r>
            <a:r>
              <a:rPr lang="it-IT" dirty="0" smtClean="0"/>
              <a:t> nel sangue</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33</a:t>
            </a:fld>
            <a:endParaRPr lang="it-IT"/>
          </a:p>
        </p:txBody>
      </p:sp>
      <p:pic>
        <p:nvPicPr>
          <p:cNvPr id="6" name="Immagine 5"/>
          <p:cNvPicPr>
            <a:picLocks noChangeAspect="1"/>
          </p:cNvPicPr>
          <p:nvPr/>
        </p:nvPicPr>
        <p:blipFill>
          <a:blip r:embed="rId3"/>
          <a:stretch>
            <a:fillRect/>
          </a:stretch>
        </p:blipFill>
        <p:spPr>
          <a:xfrm>
            <a:off x="4239735" y="1406891"/>
            <a:ext cx="4626930" cy="5314584"/>
          </a:xfrm>
          <a:prstGeom prst="rect">
            <a:avLst/>
          </a:prstGeom>
        </p:spPr>
      </p:pic>
    </p:spTree>
    <p:extLst>
      <p:ext uri="{BB962C8B-B14F-4D97-AF65-F5344CB8AC3E}">
        <p14:creationId xmlns:p14="http://schemas.microsoft.com/office/powerpoint/2010/main" val="6405375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Sintesi e idrolisi del fruttosio 2,6-bisfosfato</a:t>
            </a:r>
            <a:endParaRPr lang="it-IT" sz="36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34</a:t>
            </a:fld>
            <a:endParaRPr lang="it-IT"/>
          </a:p>
        </p:txBody>
      </p:sp>
      <p:pic>
        <p:nvPicPr>
          <p:cNvPr id="6" name="Immagine 5"/>
          <p:cNvPicPr>
            <a:picLocks noChangeAspect="1"/>
          </p:cNvPicPr>
          <p:nvPr/>
        </p:nvPicPr>
        <p:blipFill>
          <a:blip r:embed="rId2"/>
          <a:stretch>
            <a:fillRect/>
          </a:stretch>
        </p:blipFill>
        <p:spPr>
          <a:xfrm>
            <a:off x="0" y="1061650"/>
            <a:ext cx="9144000" cy="5399415"/>
          </a:xfrm>
          <a:prstGeom prst="rect">
            <a:avLst/>
          </a:prstGeom>
        </p:spPr>
      </p:pic>
    </p:spTree>
    <p:extLst>
      <p:ext uri="{BB962C8B-B14F-4D97-AF65-F5344CB8AC3E}">
        <p14:creationId xmlns:p14="http://schemas.microsoft.com/office/powerpoint/2010/main" val="4212959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92650"/>
          </a:xfrm>
        </p:spPr>
        <p:txBody>
          <a:bodyPr>
            <a:normAutofit fontScale="90000"/>
          </a:bodyPr>
          <a:lstStyle/>
          <a:p>
            <a:r>
              <a:rPr lang="it-IT" dirty="0" smtClean="0"/>
              <a:t>Effetto dell’insulina e del </a:t>
            </a:r>
            <a:r>
              <a:rPr lang="it-IT" dirty="0" err="1" smtClean="0"/>
              <a:t>glucagone</a:t>
            </a:r>
            <a:r>
              <a:rPr lang="it-IT" dirty="0" smtClean="0"/>
              <a:t> sulla sintesi di F-2,6-P2</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35</a:t>
            </a:fld>
            <a:endParaRPr lang="it-IT"/>
          </a:p>
        </p:txBody>
      </p:sp>
      <p:pic>
        <p:nvPicPr>
          <p:cNvPr id="6" name="Immagine 5"/>
          <p:cNvPicPr>
            <a:picLocks noChangeAspect="1"/>
          </p:cNvPicPr>
          <p:nvPr/>
        </p:nvPicPr>
        <p:blipFill>
          <a:blip r:embed="rId2"/>
          <a:stretch>
            <a:fillRect/>
          </a:stretch>
        </p:blipFill>
        <p:spPr>
          <a:xfrm>
            <a:off x="0" y="1272139"/>
            <a:ext cx="9144000" cy="5212080"/>
          </a:xfrm>
          <a:prstGeom prst="rect">
            <a:avLst/>
          </a:prstGeom>
        </p:spPr>
      </p:pic>
    </p:spTree>
    <p:extLst>
      <p:ext uri="{BB962C8B-B14F-4D97-AF65-F5344CB8AC3E}">
        <p14:creationId xmlns:p14="http://schemas.microsoft.com/office/powerpoint/2010/main" val="3419257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4136756" cy="1143000"/>
          </a:xfrm>
        </p:spPr>
        <p:txBody>
          <a:bodyPr>
            <a:normAutofit fontScale="90000"/>
          </a:bodyPr>
          <a:lstStyle/>
          <a:p>
            <a:r>
              <a:rPr lang="it-IT" dirty="0" smtClean="0"/>
              <a:t>Il </a:t>
            </a:r>
            <a:r>
              <a:rPr lang="it-IT" dirty="0" err="1" smtClean="0"/>
              <a:t>glucagone</a:t>
            </a:r>
            <a:r>
              <a:rPr lang="it-IT" dirty="0" smtClean="0"/>
              <a:t> inibisce la glicolisi</a:t>
            </a:r>
            <a:endParaRPr lang="it-IT" dirty="0"/>
          </a:p>
        </p:txBody>
      </p:sp>
      <p:sp>
        <p:nvSpPr>
          <p:cNvPr id="7" name="Segnaposto contenuto 6"/>
          <p:cNvSpPr>
            <a:spLocks noGrp="1"/>
          </p:cNvSpPr>
          <p:nvPr>
            <p:ph idx="1"/>
          </p:nvPr>
        </p:nvSpPr>
        <p:spPr>
          <a:xfrm>
            <a:off x="457200" y="1600200"/>
            <a:ext cx="4136756" cy="4525963"/>
          </a:xfrm>
        </p:spPr>
        <p:txBody>
          <a:bodyPr>
            <a:normAutofit lnSpcReduction="10000"/>
          </a:bodyPr>
          <a:lstStyle/>
          <a:p>
            <a:pPr marL="0" indent="0">
              <a:buNone/>
            </a:pPr>
            <a:r>
              <a:rPr lang="it-IT" dirty="0" smtClean="0"/>
              <a:t>Punti di controllo</a:t>
            </a:r>
          </a:p>
          <a:p>
            <a:pPr>
              <a:buFont typeface="Wingdings" charset="2"/>
              <a:buChar char="ü"/>
            </a:pPr>
            <a:r>
              <a:rPr lang="it-IT" dirty="0" err="1" smtClean="0"/>
              <a:t>glucochinasi</a:t>
            </a:r>
            <a:endParaRPr lang="it-IT" dirty="0" smtClean="0"/>
          </a:p>
          <a:p>
            <a:pPr>
              <a:buFont typeface="Wingdings" charset="2"/>
              <a:buChar char="ü"/>
            </a:pPr>
            <a:r>
              <a:rPr lang="it-IT" dirty="0" err="1" smtClean="0"/>
              <a:t>fosfofruttochinasi</a:t>
            </a:r>
            <a:r>
              <a:rPr lang="it-IT" dirty="0" smtClean="0"/>
              <a:t> 1</a:t>
            </a:r>
          </a:p>
          <a:p>
            <a:pPr marL="514350" indent="-514350">
              <a:buFont typeface="+mj-lt"/>
              <a:buAutoNum type="arabicPeriod"/>
            </a:pPr>
            <a:r>
              <a:rPr lang="it-IT" dirty="0" smtClean="0"/>
              <a:t>piruvato </a:t>
            </a:r>
            <a:r>
              <a:rPr lang="it-IT" dirty="0" err="1" smtClean="0"/>
              <a:t>chinasi</a:t>
            </a:r>
            <a:endParaRPr lang="it-IT" dirty="0" smtClean="0"/>
          </a:p>
          <a:p>
            <a:pPr marL="514350" indent="-514350">
              <a:buFont typeface="+mj-lt"/>
              <a:buAutoNum type="arabicPeriod"/>
            </a:pPr>
            <a:endParaRPr lang="it-IT" dirty="0"/>
          </a:p>
          <a:p>
            <a:pPr marL="514350" indent="-514350">
              <a:buFont typeface="+mj-lt"/>
              <a:buAutoNum type="arabicPeriod"/>
            </a:pPr>
            <a:endParaRPr lang="it-IT" dirty="0" smtClean="0"/>
          </a:p>
          <a:p>
            <a:r>
              <a:rPr lang="it-IT" dirty="0" smtClean="0"/>
              <a:t>L’insulina agisce in modo opposto</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36</a:t>
            </a:fld>
            <a:endParaRPr lang="it-IT"/>
          </a:p>
        </p:txBody>
      </p:sp>
      <p:pic>
        <p:nvPicPr>
          <p:cNvPr id="6" name="Immagine 5"/>
          <p:cNvPicPr>
            <a:picLocks noChangeAspect="1"/>
          </p:cNvPicPr>
          <p:nvPr/>
        </p:nvPicPr>
        <p:blipFill>
          <a:blip r:embed="rId3"/>
          <a:stretch>
            <a:fillRect/>
          </a:stretch>
        </p:blipFill>
        <p:spPr>
          <a:xfrm>
            <a:off x="4895850" y="274638"/>
            <a:ext cx="3314700" cy="6057900"/>
          </a:xfrm>
          <a:prstGeom prst="rect">
            <a:avLst/>
          </a:prstGeom>
        </p:spPr>
      </p:pic>
    </p:spTree>
    <p:extLst>
      <p:ext uri="{BB962C8B-B14F-4D97-AF65-F5344CB8AC3E}">
        <p14:creationId xmlns:p14="http://schemas.microsoft.com/office/powerpoint/2010/main" val="1523846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50072"/>
          </a:xfrm>
        </p:spPr>
        <p:txBody>
          <a:bodyPr>
            <a:normAutofit fontScale="90000"/>
          </a:bodyPr>
          <a:lstStyle/>
          <a:p>
            <a:r>
              <a:rPr lang="it-IT" sz="3600" dirty="0" smtClean="0"/>
              <a:t>La piruvato </a:t>
            </a:r>
            <a:r>
              <a:rPr lang="it-IT" sz="3600" dirty="0" err="1" smtClean="0"/>
              <a:t>chinasi</a:t>
            </a:r>
            <a:r>
              <a:rPr lang="it-IT" sz="3600" dirty="0" smtClean="0"/>
              <a:t> è inibita nell’ipoglicemia</a:t>
            </a:r>
            <a:br>
              <a:rPr lang="it-IT" sz="3600" dirty="0" smtClean="0"/>
            </a:br>
            <a:r>
              <a:rPr lang="it-IT" sz="2200" dirty="0" smtClean="0"/>
              <a:t>dal </a:t>
            </a:r>
            <a:r>
              <a:rPr lang="it-IT" sz="2200" dirty="0" err="1" smtClean="0"/>
              <a:t>glucagone</a:t>
            </a:r>
            <a:r>
              <a:rPr lang="it-IT" sz="2200" dirty="0" smtClean="0"/>
              <a:t> nel fegato e da effettori allosterici nei tessuti glicolitici</a:t>
            </a:r>
            <a:endParaRPr lang="it-IT" sz="36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37</a:t>
            </a:fld>
            <a:endParaRPr lang="it-IT"/>
          </a:p>
        </p:txBody>
      </p:sp>
      <p:pic>
        <p:nvPicPr>
          <p:cNvPr id="6" name="Immagine 5"/>
          <p:cNvPicPr>
            <a:picLocks noChangeAspect="1"/>
          </p:cNvPicPr>
          <p:nvPr/>
        </p:nvPicPr>
        <p:blipFill>
          <a:blip r:embed="rId2"/>
          <a:stretch>
            <a:fillRect/>
          </a:stretch>
        </p:blipFill>
        <p:spPr>
          <a:xfrm>
            <a:off x="457200" y="1024710"/>
            <a:ext cx="8238720" cy="5395933"/>
          </a:xfrm>
          <a:prstGeom prst="rect">
            <a:avLst/>
          </a:prstGeom>
        </p:spPr>
      </p:pic>
    </p:spTree>
    <p:extLst>
      <p:ext uri="{BB962C8B-B14F-4D97-AF65-F5344CB8AC3E}">
        <p14:creationId xmlns:p14="http://schemas.microsoft.com/office/powerpoint/2010/main" val="1305442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regolazione della piruvato </a:t>
            </a:r>
            <a:r>
              <a:rPr lang="it-IT" dirty="0" err="1" smtClean="0"/>
              <a:t>chinasi</a:t>
            </a:r>
            <a:r>
              <a:rPr lang="it-IT" dirty="0" smtClean="0"/>
              <a:t> nel fegato</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38</a:t>
            </a:fld>
            <a:endParaRPr lang="it-IT"/>
          </a:p>
        </p:txBody>
      </p:sp>
      <p:pic>
        <p:nvPicPr>
          <p:cNvPr id="6" name="Immagine 5"/>
          <p:cNvPicPr>
            <a:picLocks noChangeAspect="1"/>
          </p:cNvPicPr>
          <p:nvPr/>
        </p:nvPicPr>
        <p:blipFill>
          <a:blip r:embed="rId3"/>
          <a:stretch>
            <a:fillRect/>
          </a:stretch>
        </p:blipFill>
        <p:spPr>
          <a:xfrm>
            <a:off x="729628" y="1441345"/>
            <a:ext cx="7455045" cy="4915005"/>
          </a:xfrm>
          <a:prstGeom prst="rect">
            <a:avLst/>
          </a:prstGeom>
        </p:spPr>
      </p:pic>
    </p:spTree>
    <p:extLst>
      <p:ext uri="{BB962C8B-B14F-4D97-AF65-F5344CB8AC3E}">
        <p14:creationId xmlns:p14="http://schemas.microsoft.com/office/powerpoint/2010/main" val="323540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Nell’ipoglicemia, la piruvato carbossilasi è attivata </a:t>
            </a:r>
            <a:r>
              <a:rPr lang="it-IT" sz="3600" dirty="0" err="1" smtClean="0"/>
              <a:t>allostericamente</a:t>
            </a:r>
            <a:r>
              <a:rPr lang="it-IT" sz="3600" dirty="0" smtClean="0"/>
              <a:t> da </a:t>
            </a:r>
            <a:r>
              <a:rPr lang="it-IT" sz="3600" dirty="0" err="1" smtClean="0"/>
              <a:t>acetil</a:t>
            </a:r>
            <a:r>
              <a:rPr lang="it-IT" sz="3600" dirty="0" smtClean="0"/>
              <a:t> </a:t>
            </a:r>
            <a:r>
              <a:rPr lang="it-IT" sz="3600" dirty="0" err="1" smtClean="0"/>
              <a:t>CoA</a:t>
            </a:r>
            <a:endParaRPr lang="it-IT" sz="36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39</a:t>
            </a:fld>
            <a:endParaRPr lang="it-IT"/>
          </a:p>
        </p:txBody>
      </p:sp>
      <p:pic>
        <p:nvPicPr>
          <p:cNvPr id="6" name="Immagine 5"/>
          <p:cNvPicPr>
            <a:picLocks noChangeAspect="1"/>
          </p:cNvPicPr>
          <p:nvPr/>
        </p:nvPicPr>
        <p:blipFill>
          <a:blip r:embed="rId3"/>
          <a:stretch>
            <a:fillRect/>
          </a:stretch>
        </p:blipFill>
        <p:spPr>
          <a:xfrm>
            <a:off x="2120900" y="1563429"/>
            <a:ext cx="4902200" cy="4610100"/>
          </a:xfrm>
          <a:prstGeom prst="rect">
            <a:avLst/>
          </a:prstGeom>
        </p:spPr>
      </p:pic>
    </p:spTree>
    <p:extLst>
      <p:ext uri="{BB962C8B-B14F-4D97-AF65-F5344CB8AC3E}">
        <p14:creationId xmlns:p14="http://schemas.microsoft.com/office/powerpoint/2010/main" val="253586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173858"/>
            <a:ext cx="8229600" cy="753306"/>
          </a:xfrm>
        </p:spPr>
        <p:txBody>
          <a:bodyPr>
            <a:normAutofit fontScale="90000"/>
          </a:bodyPr>
          <a:lstStyle/>
          <a:p>
            <a:r>
              <a:rPr lang="it-IT" dirty="0" smtClean="0"/>
              <a:t>La barriera </a:t>
            </a:r>
            <a:r>
              <a:rPr lang="it-IT" dirty="0" err="1" smtClean="0"/>
              <a:t>emato</a:t>
            </a:r>
            <a:r>
              <a:rPr lang="it-IT" dirty="0" smtClean="0"/>
              <a:t>-encefalica</a:t>
            </a:r>
            <a:endParaRPr lang="it-IT" dirty="0"/>
          </a:p>
        </p:txBody>
      </p:sp>
      <p:sp>
        <p:nvSpPr>
          <p:cNvPr id="10" name="Segnaposto contenuto 9"/>
          <p:cNvSpPr>
            <a:spLocks noGrp="1"/>
          </p:cNvSpPr>
          <p:nvPr>
            <p:ph idx="1"/>
          </p:nvPr>
        </p:nvSpPr>
        <p:spPr>
          <a:xfrm>
            <a:off x="457200" y="4393956"/>
            <a:ext cx="8229600" cy="2035732"/>
          </a:xfrm>
        </p:spPr>
        <p:txBody>
          <a:bodyPr>
            <a:normAutofit fontScale="77500" lnSpcReduction="20000"/>
          </a:bodyPr>
          <a:lstStyle/>
          <a:p>
            <a:pPr marL="0" indent="0" algn="ctr">
              <a:buNone/>
            </a:pPr>
            <a:r>
              <a:rPr lang="it-IT" sz="2400" b="1" dirty="0" smtClean="0"/>
              <a:t>La barriera è formata da 4 componenti cellulari, che costituiscono l’unità neuro-vascolare</a:t>
            </a:r>
          </a:p>
          <a:p>
            <a:pPr marL="457200" indent="-457200">
              <a:buFont typeface="+mj-lt"/>
              <a:buAutoNum type="arabicPeriod"/>
            </a:pPr>
            <a:r>
              <a:rPr lang="it-IT" sz="2400" dirty="0" smtClean="0"/>
              <a:t>anello di cellule endoteliali unite da giunzioni serrate, che risiede sulla membrana basale</a:t>
            </a:r>
          </a:p>
          <a:p>
            <a:pPr marL="457200" indent="-457200">
              <a:buFont typeface="+mj-lt"/>
              <a:buAutoNum type="arabicPeriod"/>
            </a:pPr>
            <a:r>
              <a:rPr lang="it-IT" sz="2400" dirty="0" err="1" smtClean="0"/>
              <a:t>pericita</a:t>
            </a:r>
            <a:r>
              <a:rPr lang="it-IT" sz="2400" dirty="0" smtClean="0"/>
              <a:t>, avvolto da due lamine di membrana basale</a:t>
            </a:r>
          </a:p>
          <a:p>
            <a:pPr marL="457200" indent="-457200">
              <a:buFont typeface="+mj-lt"/>
              <a:buAutoNum type="arabicPeriod"/>
            </a:pPr>
            <a:r>
              <a:rPr lang="it-IT" sz="2400" dirty="0" smtClean="0"/>
              <a:t>anello di </a:t>
            </a:r>
            <a:r>
              <a:rPr lang="it-IT" sz="2400" dirty="0" err="1" smtClean="0"/>
              <a:t>podociti</a:t>
            </a:r>
            <a:r>
              <a:rPr lang="it-IT" sz="2400" dirty="0" smtClean="0"/>
              <a:t>, che diramano da </a:t>
            </a:r>
            <a:r>
              <a:rPr lang="it-IT" sz="2400" dirty="0" err="1" smtClean="0"/>
              <a:t>astrociti</a:t>
            </a:r>
            <a:endParaRPr lang="it-IT" sz="2400" dirty="0" smtClean="0"/>
          </a:p>
          <a:p>
            <a:pPr marL="457200" indent="-457200">
              <a:buFont typeface="+mj-lt"/>
              <a:buAutoNum type="arabicPeriod"/>
            </a:pPr>
            <a:r>
              <a:rPr lang="it-IT" sz="2400" dirty="0" smtClean="0"/>
              <a:t>neuroni, connessi agli </a:t>
            </a:r>
            <a:r>
              <a:rPr lang="it-IT" sz="2400" dirty="0" err="1" smtClean="0"/>
              <a:t>astrociti</a:t>
            </a:r>
            <a:r>
              <a:rPr lang="it-IT" sz="2400" dirty="0" smtClean="0"/>
              <a:t> tramite sinapsi neuro-gliali</a:t>
            </a:r>
          </a:p>
          <a:p>
            <a:endParaRPr lang="it-IT" sz="2400"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4</a:t>
            </a:fld>
            <a:endParaRPr lang="it-IT"/>
          </a:p>
        </p:txBody>
      </p:sp>
      <p:pic>
        <p:nvPicPr>
          <p:cNvPr id="9" name="Immagine 8"/>
          <p:cNvPicPr>
            <a:picLocks noChangeAspect="1"/>
          </p:cNvPicPr>
          <p:nvPr/>
        </p:nvPicPr>
        <p:blipFill>
          <a:blip r:embed="rId3"/>
          <a:stretch>
            <a:fillRect/>
          </a:stretch>
        </p:blipFill>
        <p:spPr>
          <a:xfrm>
            <a:off x="698500" y="967988"/>
            <a:ext cx="7734300" cy="3365500"/>
          </a:xfrm>
          <a:prstGeom prst="rect">
            <a:avLst/>
          </a:prstGeom>
        </p:spPr>
      </p:pic>
    </p:spTree>
    <p:extLst>
      <p:ext uri="{BB962C8B-B14F-4D97-AF65-F5344CB8AC3E}">
        <p14:creationId xmlns:p14="http://schemas.microsoft.com/office/powerpoint/2010/main" val="19132375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25100"/>
          </a:xfrm>
        </p:spPr>
        <p:txBody>
          <a:bodyPr>
            <a:normAutofit fontScale="90000"/>
          </a:bodyPr>
          <a:lstStyle/>
          <a:p>
            <a:r>
              <a:rPr lang="it-IT" sz="2800" dirty="0" smtClean="0"/>
              <a:t>L’</a:t>
            </a:r>
            <a:r>
              <a:rPr lang="it-IT" sz="2800" dirty="0" err="1" smtClean="0"/>
              <a:t>acetilCoA</a:t>
            </a:r>
            <a:r>
              <a:rPr lang="it-IT" sz="2800" dirty="0" smtClean="0"/>
              <a:t> deriva dalla beta ossidazione degli acidi grassi, conseguente alla lipolisi, attivata dal </a:t>
            </a:r>
            <a:r>
              <a:rPr lang="it-IT" sz="2800" dirty="0" err="1" smtClean="0"/>
              <a:t>glucagone</a:t>
            </a:r>
            <a:endParaRPr lang="it-IT" sz="2800"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40</a:t>
            </a:fld>
            <a:endParaRPr lang="it-IT"/>
          </a:p>
        </p:txBody>
      </p:sp>
      <p:pic>
        <p:nvPicPr>
          <p:cNvPr id="7" name="Immagine 6"/>
          <p:cNvPicPr>
            <a:picLocks noChangeAspect="1"/>
          </p:cNvPicPr>
          <p:nvPr/>
        </p:nvPicPr>
        <p:blipFill>
          <a:blip r:embed="rId3"/>
          <a:stretch>
            <a:fillRect/>
          </a:stretch>
        </p:blipFill>
        <p:spPr>
          <a:xfrm>
            <a:off x="945815" y="1140684"/>
            <a:ext cx="7057352" cy="5460626"/>
          </a:xfrm>
          <a:prstGeom prst="rect">
            <a:avLst/>
          </a:prstGeom>
        </p:spPr>
      </p:pic>
      <p:pic>
        <p:nvPicPr>
          <p:cNvPr id="8" name="Immagine 7"/>
          <p:cNvPicPr>
            <a:picLocks noChangeAspect="1"/>
          </p:cNvPicPr>
          <p:nvPr/>
        </p:nvPicPr>
        <p:blipFill>
          <a:blip r:embed="rId3"/>
          <a:stretch>
            <a:fillRect/>
          </a:stretch>
        </p:blipFill>
        <p:spPr>
          <a:xfrm>
            <a:off x="-1272233" y="3335665"/>
            <a:ext cx="7057352" cy="5460626"/>
          </a:xfrm>
          <a:prstGeom prst="rect">
            <a:avLst/>
          </a:prstGeom>
        </p:spPr>
      </p:pic>
    </p:spTree>
    <p:extLst>
      <p:ext uri="{BB962C8B-B14F-4D97-AF65-F5344CB8AC3E}">
        <p14:creationId xmlns:p14="http://schemas.microsoft.com/office/powerpoint/2010/main" val="508221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Fine</a:t>
            </a:r>
            <a:endParaRPr lang="it-IT" dirty="0"/>
          </a:p>
        </p:txBody>
      </p:sp>
      <p:sp>
        <p:nvSpPr>
          <p:cNvPr id="3" name="Sottotitolo 2"/>
          <p:cNvSpPr>
            <a:spLocks noGrp="1"/>
          </p:cNvSpPr>
          <p:nvPr>
            <p:ph type="subTitle" idx="1"/>
          </p:nvPr>
        </p:nvSpPr>
        <p:spPr/>
        <p:txBody>
          <a:bodyPr>
            <a:normAutofit fontScale="92500" lnSpcReduction="20000"/>
          </a:bodyPr>
          <a:lstStyle/>
          <a:p>
            <a:r>
              <a:rPr lang="it-IT" dirty="0" smtClean="0"/>
              <a:t>‘</a:t>
            </a:r>
            <a:r>
              <a:rPr lang="it-IT" dirty="0" err="1" smtClean="0"/>
              <a:t>Nobody</a:t>
            </a:r>
            <a:r>
              <a:rPr lang="it-IT" dirty="0" smtClean="0"/>
              <a:t> </a:t>
            </a:r>
            <a:r>
              <a:rPr lang="it-IT" dirty="0" err="1" smtClean="0"/>
              <a:t>realizes</a:t>
            </a:r>
            <a:r>
              <a:rPr lang="it-IT" dirty="0" smtClean="0"/>
              <a:t> </a:t>
            </a:r>
            <a:r>
              <a:rPr lang="it-IT" dirty="0" err="1" smtClean="0"/>
              <a:t>that</a:t>
            </a:r>
            <a:r>
              <a:rPr lang="it-IT" dirty="0" smtClean="0"/>
              <a:t> some </a:t>
            </a:r>
            <a:r>
              <a:rPr lang="it-IT" dirty="0" err="1" smtClean="0"/>
              <a:t>people</a:t>
            </a:r>
            <a:r>
              <a:rPr lang="it-IT" dirty="0" smtClean="0"/>
              <a:t> </a:t>
            </a:r>
            <a:r>
              <a:rPr lang="it-IT" dirty="0" err="1" smtClean="0"/>
              <a:t>expend</a:t>
            </a:r>
            <a:r>
              <a:rPr lang="it-IT" dirty="0" smtClean="0"/>
              <a:t> </a:t>
            </a:r>
            <a:r>
              <a:rPr lang="it-IT" dirty="0" err="1" smtClean="0"/>
              <a:t>tremendous</a:t>
            </a:r>
            <a:r>
              <a:rPr lang="it-IT" dirty="0"/>
              <a:t> </a:t>
            </a:r>
            <a:r>
              <a:rPr lang="it-IT" dirty="0" err="1" smtClean="0"/>
              <a:t>energy</a:t>
            </a:r>
            <a:r>
              <a:rPr lang="it-IT" dirty="0" smtClean="0"/>
              <a:t> </a:t>
            </a:r>
            <a:r>
              <a:rPr lang="it-IT" dirty="0" err="1" smtClean="0"/>
              <a:t>merely</a:t>
            </a:r>
            <a:r>
              <a:rPr lang="it-IT" dirty="0" smtClean="0"/>
              <a:t> to be </a:t>
            </a:r>
            <a:r>
              <a:rPr lang="it-IT" dirty="0" err="1" smtClean="0"/>
              <a:t>normal</a:t>
            </a:r>
            <a:r>
              <a:rPr lang="it-IT" dirty="0" smtClean="0"/>
              <a:t>.’ Albert </a:t>
            </a:r>
            <a:r>
              <a:rPr lang="it-IT" dirty="0" err="1" smtClean="0"/>
              <a:t>Camus</a:t>
            </a:r>
            <a:r>
              <a:rPr lang="it-IT" dirty="0" smtClean="0"/>
              <a:t>,</a:t>
            </a:r>
          </a:p>
          <a:p>
            <a:r>
              <a:rPr lang="it-IT" dirty="0" smtClean="0"/>
              <a:t>Notebooks 1942–1951.</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41</a:t>
            </a:fld>
            <a:endParaRPr lang="it-IT"/>
          </a:p>
        </p:txBody>
      </p:sp>
    </p:spTree>
    <p:extLst>
      <p:ext uri="{BB962C8B-B14F-4D97-AF65-F5344CB8AC3E}">
        <p14:creationId xmlns:p14="http://schemas.microsoft.com/office/powerpoint/2010/main" val="39632995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68362"/>
          </a:xfrm>
        </p:spPr>
        <p:txBody>
          <a:bodyPr>
            <a:noAutofit/>
          </a:bodyPr>
          <a:lstStyle/>
          <a:p>
            <a:r>
              <a:rPr lang="it-IT" sz="3200" dirty="0" smtClean="0"/>
              <a:t>La barriera </a:t>
            </a:r>
            <a:r>
              <a:rPr lang="it-IT" sz="3200" dirty="0" err="1" smtClean="0"/>
              <a:t>emato</a:t>
            </a:r>
            <a:r>
              <a:rPr lang="it-IT" sz="3200" dirty="0" smtClean="0"/>
              <a:t>-encefalica è molto selettiva</a:t>
            </a:r>
            <a:br>
              <a:rPr lang="it-IT" sz="3200" dirty="0" smtClean="0"/>
            </a:br>
            <a:r>
              <a:rPr lang="it-IT" sz="2400" dirty="0" smtClean="0"/>
              <a:t>98% delle molecole presenti nel sangue non passano</a:t>
            </a:r>
            <a:endParaRPr lang="it-IT" sz="2400"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5</a:t>
            </a:fld>
            <a:endParaRPr lang="it-IT"/>
          </a:p>
        </p:txBody>
      </p:sp>
      <p:sp>
        <p:nvSpPr>
          <p:cNvPr id="3" name="Segnaposto contenuto 2"/>
          <p:cNvSpPr>
            <a:spLocks noGrp="1"/>
          </p:cNvSpPr>
          <p:nvPr>
            <p:ph idx="1"/>
          </p:nvPr>
        </p:nvSpPr>
        <p:spPr>
          <a:xfrm>
            <a:off x="457200" y="1492250"/>
            <a:ext cx="8229600" cy="5213350"/>
          </a:xfrm>
          <a:solidFill>
            <a:schemeClr val="bg1"/>
          </a:solidFill>
        </p:spPr>
        <p:txBody>
          <a:bodyPr>
            <a:noAutofit/>
          </a:bodyPr>
          <a:lstStyle/>
          <a:p>
            <a:pPr marL="0" indent="0" algn="ctr">
              <a:lnSpc>
                <a:spcPct val="80000"/>
              </a:lnSpc>
              <a:buNone/>
            </a:pPr>
            <a:r>
              <a:rPr lang="it-IT" sz="2800" u="sng" dirty="0" smtClean="0"/>
              <a:t>I MECCANISMI DI TRASPORTO SELETTIVO IN ENTRATA</a:t>
            </a:r>
          </a:p>
          <a:p>
            <a:pPr>
              <a:lnSpc>
                <a:spcPct val="80000"/>
              </a:lnSpc>
            </a:pPr>
            <a:r>
              <a:rPr lang="it-IT" sz="2400" dirty="0" smtClean="0"/>
              <a:t>CANALI</a:t>
            </a:r>
          </a:p>
          <a:p>
            <a:pPr lvl="1">
              <a:lnSpc>
                <a:spcPct val="80000"/>
              </a:lnSpc>
            </a:pPr>
            <a:r>
              <a:rPr lang="it-IT" sz="1600" dirty="0" smtClean="0"/>
              <a:t>Piccoli ioni (ad es. Na +, K +, Cl−)  e acqua </a:t>
            </a:r>
          </a:p>
          <a:p>
            <a:pPr>
              <a:lnSpc>
                <a:spcPct val="80000"/>
              </a:lnSpc>
            </a:pPr>
            <a:r>
              <a:rPr lang="it-IT" sz="2400" dirty="0" smtClean="0"/>
              <a:t>PROTEINE DI TRASPORTO </a:t>
            </a:r>
            <a:endParaRPr lang="it-IT" sz="2400" dirty="0" smtClean="0"/>
          </a:p>
          <a:p>
            <a:pPr lvl="1">
              <a:lnSpc>
                <a:spcPct val="80000"/>
              </a:lnSpc>
            </a:pPr>
            <a:r>
              <a:rPr lang="it-IT" sz="1600" dirty="0" smtClean="0"/>
              <a:t>Molecole varie </a:t>
            </a:r>
            <a:endParaRPr lang="it-IT" sz="1600" dirty="0" smtClean="0">
              <a:sym typeface="Wingdings"/>
            </a:endParaRPr>
          </a:p>
          <a:p>
            <a:pPr>
              <a:lnSpc>
                <a:spcPct val="80000"/>
              </a:lnSpc>
            </a:pPr>
            <a:r>
              <a:rPr lang="it-IT" sz="2400" dirty="0" smtClean="0"/>
              <a:t>TRASPORTO MEDIATO DA RECETTORI </a:t>
            </a:r>
          </a:p>
          <a:p>
            <a:pPr lvl="1">
              <a:lnSpc>
                <a:spcPct val="80000"/>
              </a:lnSpc>
            </a:pPr>
            <a:r>
              <a:rPr lang="it-IT" sz="1600" dirty="0" smtClean="0"/>
              <a:t>Molecole varie, legate a proteine (es. Albumina)</a:t>
            </a:r>
            <a:endParaRPr lang="it-IT" sz="1600" dirty="0" smtClean="0"/>
          </a:p>
          <a:p>
            <a:pPr>
              <a:lnSpc>
                <a:spcPct val="80000"/>
              </a:lnSpc>
            </a:pPr>
            <a:r>
              <a:rPr lang="it-IT" sz="2400" dirty="0" smtClean="0"/>
              <a:t>DIFFUSIONE SEMPLICE</a:t>
            </a:r>
          </a:p>
          <a:p>
            <a:pPr lvl="1">
              <a:lnSpc>
                <a:spcPct val="80000"/>
              </a:lnSpc>
            </a:pPr>
            <a:r>
              <a:rPr lang="it-IT" sz="1600" dirty="0" smtClean="0"/>
              <a:t>Piccole molecole gassose (ad es. O</a:t>
            </a:r>
            <a:r>
              <a:rPr lang="it-IT" sz="1600" baseline="-25000" dirty="0" smtClean="0"/>
              <a:t>2</a:t>
            </a:r>
            <a:r>
              <a:rPr lang="it-IT" sz="1600" dirty="0" smtClean="0"/>
              <a:t>, CO</a:t>
            </a:r>
            <a:r>
              <a:rPr lang="it-IT" sz="1600" baseline="-25000" dirty="0" smtClean="0"/>
              <a:t>2</a:t>
            </a:r>
            <a:r>
              <a:rPr lang="it-IT" sz="1600" dirty="0" smtClean="0"/>
              <a:t>, NO, CO)</a:t>
            </a:r>
            <a:endParaRPr lang="it-IT" sz="1600" dirty="0"/>
          </a:p>
          <a:p>
            <a:pPr lvl="1">
              <a:lnSpc>
                <a:spcPct val="80000"/>
              </a:lnSpc>
            </a:pPr>
            <a:r>
              <a:rPr lang="it-IT" sz="1600" dirty="0" smtClean="0"/>
              <a:t>piccole molecole lipofile (meno di 500 Da, </a:t>
            </a:r>
            <a:r>
              <a:rPr lang="it-IT" sz="1600" dirty="0" err="1" smtClean="0"/>
              <a:t>logP</a:t>
            </a:r>
            <a:r>
              <a:rPr lang="it-IT" sz="1600" baseline="-25000" dirty="0" err="1" smtClean="0"/>
              <a:t>oct</a:t>
            </a:r>
            <a:r>
              <a:rPr lang="it-IT" sz="1600" dirty="0" smtClean="0"/>
              <a:t> 2-4, meno di 5 donatori di legame idrogeno), che non sono substrato di pompe di efflusso, come </a:t>
            </a:r>
            <a:r>
              <a:rPr lang="it-IT" sz="1400" dirty="0" err="1" smtClean="0"/>
              <a:t>a</a:t>
            </a:r>
            <a:r>
              <a:rPr lang="it-IT" sz="1400" dirty="0" err="1" smtClean="0"/>
              <a:t>nestetic,ietanolo</a:t>
            </a:r>
            <a:r>
              <a:rPr lang="it-IT" sz="1400" dirty="0" smtClean="0"/>
              <a:t>, nicotina</a:t>
            </a:r>
            <a:r>
              <a:rPr lang="it-IT" sz="1400" dirty="0"/>
              <a:t> </a:t>
            </a:r>
            <a:r>
              <a:rPr lang="it-IT" sz="1400" dirty="0" smtClean="0"/>
              <a:t>caffeina</a:t>
            </a:r>
            <a:endParaRPr lang="it-IT" sz="1400" dirty="0" smtClean="0"/>
          </a:p>
          <a:p>
            <a:pPr>
              <a:lnSpc>
                <a:spcPct val="80000"/>
              </a:lnSpc>
            </a:pPr>
            <a:r>
              <a:rPr lang="it-IT" sz="2400" dirty="0" smtClean="0"/>
              <a:t>NON PASSANO</a:t>
            </a:r>
          </a:p>
          <a:p>
            <a:pPr lvl="1">
              <a:lnSpc>
                <a:spcPct val="80000"/>
              </a:lnSpc>
            </a:pPr>
            <a:r>
              <a:rPr lang="it-IT" sz="1600" dirty="0" smtClean="0"/>
              <a:t>batteri, macromolecole</a:t>
            </a:r>
          </a:p>
          <a:p>
            <a:pPr marL="457200" lvl="1" indent="0">
              <a:lnSpc>
                <a:spcPct val="80000"/>
              </a:lnSpc>
              <a:buNone/>
            </a:pPr>
            <a:endParaRPr lang="it-IT" sz="1600" dirty="0" smtClean="0"/>
          </a:p>
          <a:p>
            <a:pPr marL="0" indent="0" algn="ctr">
              <a:lnSpc>
                <a:spcPct val="80000"/>
              </a:lnSpc>
              <a:buNone/>
            </a:pPr>
            <a:r>
              <a:rPr lang="it-IT" sz="2800" u="sng" dirty="0" smtClean="0"/>
              <a:t>I MECCANISMI DI TRASPORTO SELETTIVO IN USCITA</a:t>
            </a:r>
            <a:endParaRPr lang="it-IT" sz="2800" u="sng" dirty="0"/>
          </a:p>
          <a:p>
            <a:pPr>
              <a:lnSpc>
                <a:spcPct val="80000"/>
              </a:lnSpc>
            </a:pPr>
            <a:r>
              <a:rPr lang="it-IT" sz="2400" dirty="0" smtClean="0"/>
              <a:t>TRASPORTATORI ATTIVI (pompe </a:t>
            </a:r>
            <a:r>
              <a:rPr lang="it-IT" sz="2400" dirty="0" err="1" smtClean="0"/>
              <a:t>ATPasi</a:t>
            </a:r>
            <a:r>
              <a:rPr lang="it-IT" sz="2400" dirty="0" smtClean="0"/>
              <a:t>)</a:t>
            </a:r>
            <a:endParaRPr lang="it-IT" sz="2400" dirty="0"/>
          </a:p>
        </p:txBody>
      </p:sp>
    </p:spTree>
    <p:extLst>
      <p:ext uri="{BB962C8B-B14F-4D97-AF65-F5344CB8AC3E}">
        <p14:creationId xmlns:p14="http://schemas.microsoft.com/office/powerpoint/2010/main" val="39711150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3073400" cy="1325562"/>
          </a:xfrm>
        </p:spPr>
        <p:txBody>
          <a:bodyPr>
            <a:normAutofit fontScale="90000"/>
          </a:bodyPr>
          <a:lstStyle/>
          <a:p>
            <a:pPr algn="l"/>
            <a:r>
              <a:rPr lang="it-IT" sz="2800" dirty="0" smtClean="0"/>
              <a:t>I trasportatori dell’endotelio della barriera </a:t>
            </a:r>
            <a:r>
              <a:rPr lang="it-IT" sz="2800" dirty="0" err="1" smtClean="0"/>
              <a:t>emato</a:t>
            </a:r>
            <a:r>
              <a:rPr lang="it-IT" sz="2800" dirty="0" smtClean="0"/>
              <a:t>-encefalica </a:t>
            </a:r>
            <a:br>
              <a:rPr lang="it-IT" sz="2800" dirty="0" smtClean="0"/>
            </a:br>
            <a:endParaRPr lang="it-IT" sz="2800" dirty="0"/>
          </a:p>
        </p:txBody>
      </p:sp>
      <p:sp>
        <p:nvSpPr>
          <p:cNvPr id="10" name="Segnaposto contenuto 9"/>
          <p:cNvSpPr>
            <a:spLocks noGrp="1"/>
          </p:cNvSpPr>
          <p:nvPr>
            <p:ph idx="1"/>
          </p:nvPr>
        </p:nvSpPr>
        <p:spPr>
          <a:xfrm>
            <a:off x="457200" y="1600200"/>
            <a:ext cx="3073400" cy="4756150"/>
          </a:xfrm>
        </p:spPr>
        <p:txBody>
          <a:bodyPr>
            <a:normAutofit fontScale="85000" lnSpcReduction="20000"/>
          </a:bodyPr>
          <a:lstStyle/>
          <a:p>
            <a:r>
              <a:rPr lang="it-IT" dirty="0" smtClean="0"/>
              <a:t>10-15% delle </a:t>
            </a:r>
          </a:p>
          <a:p>
            <a:pPr marL="0" indent="0">
              <a:buNone/>
            </a:pPr>
            <a:r>
              <a:rPr lang="it-IT" dirty="0" smtClean="0"/>
              <a:t>proteine totali</a:t>
            </a:r>
            <a:br>
              <a:rPr lang="it-IT" dirty="0" smtClean="0"/>
            </a:br>
            <a:r>
              <a:rPr lang="it-IT" dirty="0" smtClean="0"/>
              <a:t/>
            </a:r>
            <a:br>
              <a:rPr lang="it-IT" dirty="0" smtClean="0"/>
            </a:br>
            <a:r>
              <a:rPr lang="it-IT" b="1" dirty="0" smtClean="0"/>
              <a:t>GLUCOSIO</a:t>
            </a:r>
            <a:br>
              <a:rPr lang="it-IT" b="1" dirty="0" smtClean="0"/>
            </a:br>
            <a:r>
              <a:rPr lang="it-IT" b="1" dirty="0" smtClean="0"/>
              <a:t>LATTATO</a:t>
            </a:r>
            <a:br>
              <a:rPr lang="it-IT" b="1" dirty="0" smtClean="0"/>
            </a:br>
            <a:r>
              <a:rPr lang="it-IT" b="1" dirty="0" smtClean="0"/>
              <a:t>AMMINOACIDI</a:t>
            </a:r>
            <a:br>
              <a:rPr lang="it-IT" b="1" dirty="0" smtClean="0"/>
            </a:br>
            <a:endParaRPr lang="it-IT" b="1" dirty="0" smtClean="0"/>
          </a:p>
          <a:p>
            <a:pPr marL="0" indent="0">
              <a:buNone/>
            </a:pPr>
            <a:r>
              <a:rPr lang="it-IT" dirty="0" smtClean="0"/>
              <a:t>PEPTIDI</a:t>
            </a:r>
            <a:br>
              <a:rPr lang="it-IT" dirty="0" smtClean="0"/>
            </a:br>
            <a:endParaRPr lang="it-IT" dirty="0" smtClean="0"/>
          </a:p>
          <a:p>
            <a:pPr marL="0" indent="0">
              <a:buNone/>
            </a:pPr>
            <a:r>
              <a:rPr lang="it-IT" b="1" dirty="0" smtClean="0"/>
              <a:t>Na</a:t>
            </a:r>
            <a:r>
              <a:rPr lang="it-IT" b="1" baseline="30000" dirty="0" smtClean="0"/>
              <a:t>+</a:t>
            </a:r>
            <a:r>
              <a:rPr lang="it-IT" b="1" dirty="0" smtClean="0"/>
              <a:t>/K</a:t>
            </a:r>
            <a:r>
              <a:rPr lang="it-IT" b="1" baseline="30000" dirty="0" smtClean="0"/>
              <a:t>+</a:t>
            </a:r>
            <a:r>
              <a:rPr lang="it-IT" b="1" dirty="0" smtClean="0"/>
              <a:t>-</a:t>
            </a:r>
            <a:r>
              <a:rPr lang="it-IT" b="1" dirty="0" err="1" smtClean="0"/>
              <a:t>ATPasi</a:t>
            </a:r>
            <a:endParaRPr lang="it-IT" b="1" dirty="0" smtClean="0"/>
          </a:p>
          <a:p>
            <a:pPr marL="0" indent="0">
              <a:buNone/>
            </a:pPr>
            <a:endParaRPr lang="it-IT" b="1" dirty="0" smtClean="0"/>
          </a:p>
          <a:p>
            <a:pPr marL="0" indent="0">
              <a:buNone/>
            </a:pPr>
            <a:r>
              <a:rPr lang="it-IT" b="1" dirty="0" smtClean="0"/>
              <a:t>Pompe </a:t>
            </a:r>
            <a:r>
              <a:rPr lang="it-IT" b="1" dirty="0" err="1" smtClean="0"/>
              <a:t>ATPasi</a:t>
            </a:r>
            <a:endParaRPr lang="it-IT" b="1" dirty="0" smtClean="0"/>
          </a:p>
          <a:p>
            <a:pPr marL="0" indent="0">
              <a:buNone/>
            </a:pP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6</a:t>
            </a:fld>
            <a:endParaRPr lang="it-IT"/>
          </a:p>
        </p:txBody>
      </p:sp>
      <p:pic>
        <p:nvPicPr>
          <p:cNvPr id="8" name="Immagine 7"/>
          <p:cNvPicPr>
            <a:picLocks noChangeAspect="1"/>
          </p:cNvPicPr>
          <p:nvPr/>
        </p:nvPicPr>
        <p:blipFill>
          <a:blip r:embed="rId3"/>
          <a:stretch>
            <a:fillRect/>
          </a:stretch>
        </p:blipFill>
        <p:spPr>
          <a:xfrm>
            <a:off x="4096789" y="0"/>
            <a:ext cx="4912822" cy="6858000"/>
          </a:xfrm>
          <a:prstGeom prst="rect">
            <a:avLst/>
          </a:prstGeom>
        </p:spPr>
      </p:pic>
      <p:sp>
        <p:nvSpPr>
          <p:cNvPr id="9" name="Rettangolo 8"/>
          <p:cNvSpPr/>
          <p:nvPr/>
        </p:nvSpPr>
        <p:spPr>
          <a:xfrm>
            <a:off x="4733405" y="287338"/>
            <a:ext cx="3639589"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83031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1528762"/>
          </a:xfrm>
        </p:spPr>
        <p:txBody>
          <a:bodyPr>
            <a:normAutofit fontScale="90000"/>
          </a:bodyPr>
          <a:lstStyle/>
          <a:p>
            <a:r>
              <a:rPr lang="it-IT" dirty="0" smtClean="0"/>
              <a:t>Espressione di trasportatori GLUT nell’unità neuro-vascolare</a:t>
            </a:r>
            <a:br>
              <a:rPr lang="it-IT" dirty="0" smtClean="0"/>
            </a:br>
            <a:r>
              <a:rPr lang="it-IT" sz="2700" b="1" dirty="0" smtClean="0"/>
              <a:t>Focus su GLUT 1 (rosso), GLUT 3 (rosa), GLUT 5 (verde)</a:t>
            </a:r>
            <a:endParaRPr lang="it-IT" sz="2700" b="1"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7</a:t>
            </a:fld>
            <a:endParaRPr lang="it-IT"/>
          </a:p>
        </p:txBody>
      </p:sp>
      <p:pic>
        <p:nvPicPr>
          <p:cNvPr id="8" name="Immagine 7"/>
          <p:cNvPicPr>
            <a:picLocks noChangeAspect="1"/>
          </p:cNvPicPr>
          <p:nvPr/>
        </p:nvPicPr>
        <p:blipFill>
          <a:blip r:embed="rId3"/>
          <a:stretch>
            <a:fillRect/>
          </a:stretch>
        </p:blipFill>
        <p:spPr>
          <a:xfrm>
            <a:off x="698500" y="1885950"/>
            <a:ext cx="7747000" cy="4470400"/>
          </a:xfrm>
          <a:prstGeom prst="rect">
            <a:avLst/>
          </a:prstGeom>
        </p:spPr>
      </p:pic>
    </p:spTree>
    <p:extLst>
      <p:ext uri="{BB962C8B-B14F-4D97-AF65-F5344CB8AC3E}">
        <p14:creationId xmlns:p14="http://schemas.microsoft.com/office/powerpoint/2010/main" val="26622439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r>
              <a:rPr lang="it-IT" dirty="0" smtClean="0"/>
              <a:t>Le </a:t>
            </a:r>
            <a:r>
              <a:rPr lang="it-IT" dirty="0" err="1" smtClean="0"/>
              <a:t>isoforme</a:t>
            </a:r>
            <a:r>
              <a:rPr lang="it-IT" dirty="0" smtClean="0"/>
              <a:t> dei trasportatori GLUT</a:t>
            </a:r>
            <a:endParaRPr lang="it-IT" dirty="0"/>
          </a:p>
        </p:txBody>
      </p:sp>
      <p:sp>
        <p:nvSpPr>
          <p:cNvPr id="3" name="Segnaposto data 2"/>
          <p:cNvSpPr>
            <a:spLocks noGrp="1"/>
          </p:cNvSpPr>
          <p:nvPr>
            <p:ph type="dt" sz="half" idx="10"/>
          </p:nvPr>
        </p:nvSpPr>
        <p:spPr/>
        <p:txBody>
          <a:bodyPr/>
          <a:lstStyle/>
          <a:p>
            <a:r>
              <a:rPr lang="it-IT" smtClean="0"/>
              <a:t>02/12/2019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DF0B00A5-D533-EE46-9B24-258C239AEF93}" type="slidenum">
              <a:rPr lang="it-IT" smtClean="0"/>
              <a:t>8</a:t>
            </a:fld>
            <a:endParaRPr lang="it-IT"/>
          </a:p>
        </p:txBody>
      </p:sp>
      <p:pic>
        <p:nvPicPr>
          <p:cNvPr id="6" name="Immagine 5"/>
          <p:cNvPicPr>
            <a:picLocks noChangeAspect="1"/>
          </p:cNvPicPr>
          <p:nvPr/>
        </p:nvPicPr>
        <p:blipFill>
          <a:blip r:embed="rId2"/>
          <a:stretch>
            <a:fillRect/>
          </a:stretch>
        </p:blipFill>
        <p:spPr>
          <a:xfrm>
            <a:off x="0" y="1355717"/>
            <a:ext cx="9144000" cy="5502283"/>
          </a:xfrm>
          <a:prstGeom prst="rect">
            <a:avLst/>
          </a:prstGeom>
        </p:spPr>
      </p:pic>
    </p:spTree>
    <p:extLst>
      <p:ext uri="{BB962C8B-B14F-4D97-AF65-F5344CB8AC3E}">
        <p14:creationId xmlns:p14="http://schemas.microsoft.com/office/powerpoint/2010/main" val="27769855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Substrati per il metabolismo ossidativo del cervello</a:t>
            </a:r>
            <a:endParaRPr lang="it-IT" dirty="0"/>
          </a:p>
        </p:txBody>
      </p:sp>
      <p:sp>
        <p:nvSpPr>
          <p:cNvPr id="3" name="Segnaposto contenuto 2"/>
          <p:cNvSpPr>
            <a:spLocks noGrp="1"/>
          </p:cNvSpPr>
          <p:nvPr>
            <p:ph idx="1"/>
          </p:nvPr>
        </p:nvSpPr>
        <p:spPr/>
        <p:txBody>
          <a:bodyPr>
            <a:normAutofit/>
          </a:bodyPr>
          <a:lstStyle/>
          <a:p>
            <a:pPr marL="514350" indent="-514350">
              <a:buFont typeface="+mj-lt"/>
              <a:buAutoNum type="arabicPeriod"/>
            </a:pPr>
            <a:r>
              <a:rPr lang="it-IT" dirty="0" smtClean="0"/>
              <a:t>Glucosio</a:t>
            </a:r>
          </a:p>
          <a:p>
            <a:pPr marL="0" indent="0" algn="ctr">
              <a:buNone/>
            </a:pPr>
            <a:r>
              <a:rPr lang="it-IT" dirty="0" smtClean="0"/>
              <a:t>NEL DIGIUNO PROLUNGATO</a:t>
            </a:r>
          </a:p>
          <a:p>
            <a:pPr marL="514350" indent="-514350">
              <a:buFont typeface="+mj-lt"/>
              <a:buAutoNum type="arabicPeriod"/>
            </a:pPr>
            <a:r>
              <a:rPr lang="it-IT" dirty="0"/>
              <a:t>C</a:t>
            </a:r>
            <a:r>
              <a:rPr lang="it-IT" dirty="0" smtClean="0"/>
              <a:t>orpi chetonici</a:t>
            </a:r>
          </a:p>
          <a:p>
            <a:pPr marL="514350" indent="-514350">
              <a:buFont typeface="+mj-lt"/>
              <a:buAutoNum type="arabicPeriod"/>
            </a:pPr>
            <a:r>
              <a:rPr lang="it-IT" dirty="0" smtClean="0"/>
              <a:t>Acidi grassi</a:t>
            </a:r>
          </a:p>
          <a:p>
            <a:pPr marL="514350" indent="-514350">
              <a:buFont typeface="+mj-lt"/>
              <a:buAutoNum type="arabicPeriod"/>
            </a:pPr>
            <a:r>
              <a:rPr lang="it-IT" dirty="0" smtClean="0"/>
              <a:t>Lattato</a:t>
            </a:r>
          </a:p>
          <a:p>
            <a:pPr marL="514350" indent="-514350">
              <a:buFont typeface="+mj-lt"/>
              <a:buAutoNum type="arabicPeriod"/>
            </a:pPr>
            <a:r>
              <a:rPr lang="it-IT" dirty="0"/>
              <a:t>A</a:t>
            </a:r>
            <a:r>
              <a:rPr lang="it-IT" dirty="0" smtClean="0"/>
              <a:t>cetato </a:t>
            </a:r>
          </a:p>
          <a:p>
            <a:pPr marL="514350" indent="-514350">
              <a:buFont typeface="+mj-lt"/>
              <a:buAutoNum type="arabicPeriod"/>
            </a:pPr>
            <a:r>
              <a:rPr lang="it-IT" dirty="0"/>
              <a:t>A</a:t>
            </a:r>
            <a:r>
              <a:rPr lang="it-IT" dirty="0" smtClean="0"/>
              <a:t>lcuni aminoacidi </a:t>
            </a:r>
            <a:endParaRPr lang="it-IT" dirty="0"/>
          </a:p>
        </p:txBody>
      </p:sp>
      <p:sp>
        <p:nvSpPr>
          <p:cNvPr id="4" name="Segnaposto data 3"/>
          <p:cNvSpPr>
            <a:spLocks noGrp="1"/>
          </p:cNvSpPr>
          <p:nvPr>
            <p:ph type="dt" sz="half" idx="10"/>
          </p:nvPr>
        </p:nvSpPr>
        <p:spPr/>
        <p:txBody>
          <a:bodyPr/>
          <a:lstStyle/>
          <a:p>
            <a:r>
              <a:rPr lang="it-IT" smtClean="0"/>
              <a:t>02/12/2019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DF0B00A5-D533-EE46-9B24-258C239AEF93}" type="slidenum">
              <a:rPr lang="it-IT" smtClean="0"/>
              <a:t>9</a:t>
            </a:fld>
            <a:endParaRPr lang="it-IT"/>
          </a:p>
        </p:txBody>
      </p:sp>
    </p:spTree>
    <p:extLst>
      <p:ext uri="{BB962C8B-B14F-4D97-AF65-F5344CB8AC3E}">
        <p14:creationId xmlns:p14="http://schemas.microsoft.com/office/powerpoint/2010/main" val="33698362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4436</TotalTime>
  <Words>4790</Words>
  <Application>Microsoft Macintosh PowerPoint</Application>
  <PresentationFormat>Presentazione su schermo (4:3)</PresentationFormat>
  <Paragraphs>568</Paragraphs>
  <Slides>41</Slides>
  <Notes>29</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Lezione 27</vt:lpstr>
      <vt:lpstr>Il metabolismo del cervello</vt:lpstr>
      <vt:lpstr>Il trasporto del glucosio nel cervello</vt:lpstr>
      <vt:lpstr>La barriera emato-encefalica</vt:lpstr>
      <vt:lpstr>La barriera emato-encefalica è molto selettiva 98% delle molecole presenti nel sangue non passano</vt:lpstr>
      <vt:lpstr>I trasportatori dell’endotelio della barriera emato-encefalica  </vt:lpstr>
      <vt:lpstr>Espressione di trasportatori GLUT nell’unità neuro-vascolare Focus su GLUT 1 (rosso), GLUT 3 (rosa), GLUT 5 (verde)</vt:lpstr>
      <vt:lpstr>Le isoforme dei trasportatori GLUT</vt:lpstr>
      <vt:lpstr>Substrati per il metabolismo ossidativo del cervello</vt:lpstr>
      <vt:lpstr>Schema generale del metabolismo del glucosio nei neuroni e nella glia (astrociti)</vt:lpstr>
      <vt:lpstr>I destini del piruvato (in generale)</vt:lpstr>
      <vt:lpstr>L’ossidazione del NADH, prodotto dalla gliceraldeide 3-P deidrogenasi</vt:lpstr>
      <vt:lpstr>I neuroni e gli astrociti scambiano il lattato e la coppia glutammato/glutammina</vt:lpstr>
      <vt:lpstr>Gli effetti del mancato apporto di ossigeno e/o glucosio al cervello </vt:lpstr>
      <vt:lpstr>Ischemia cerebrale</vt:lpstr>
      <vt:lpstr>Cause di ipoglicemia</vt:lpstr>
      <vt:lpstr>Sintomi dell’ipoglicemia</vt:lpstr>
      <vt:lpstr>Nell’ipoglicemia prolungata il cervello può ossidare i corpi chetonici</vt:lpstr>
      <vt:lpstr>Metabolismo dei corpi chetonici</vt:lpstr>
      <vt:lpstr>Cause di iperglicemia</vt:lpstr>
      <vt:lpstr>Sintomi dell’iperglicemia</vt:lpstr>
      <vt:lpstr>La risposta fisiologica all’ipoglicemia</vt:lpstr>
      <vt:lpstr>Il controllo del rilascio degli ormoni glucagone e insulina nell’ipoglicemia</vt:lpstr>
      <vt:lpstr>Lo stato dei canali per il potassio ATP-dipendenti nell’ipoglicemia </vt:lpstr>
      <vt:lpstr>Il controllo del rilascio di adrenalina nell’ipoglicemia</vt:lpstr>
      <vt:lpstr>La risposta cerebrale all’ipoglicemia</vt:lpstr>
      <vt:lpstr>Il sensore dell’ipoglicemia nell’ipotalamo funziona come la cellula beta del pancreas</vt:lpstr>
      <vt:lpstr>Gli effetti del glucagone sul metabolismo</vt:lpstr>
      <vt:lpstr>Gli effetti farmacologici del glucagone</vt:lpstr>
      <vt:lpstr>Il glucagone inibisce la glicolisi</vt:lpstr>
      <vt:lpstr>Regolazione della glucochinasi nel fegato</vt:lpstr>
      <vt:lpstr>Il glucagone inibisce la glicolisi</vt:lpstr>
      <vt:lpstr>Il fruttosio 2,6-bisfosfato regola la fosfofruttochinasi 1 agisce da effettore allosterico positivo</vt:lpstr>
      <vt:lpstr>Sintesi e idrolisi del fruttosio 2,6-bisfosfato</vt:lpstr>
      <vt:lpstr>Effetto dell’insulina e del glucagone sulla sintesi di F-2,6-P2</vt:lpstr>
      <vt:lpstr>Il glucagone inibisce la glicolisi</vt:lpstr>
      <vt:lpstr>La piruvato chinasi è inibita nell’ipoglicemia dal glucagone nel fegato e da effettori allosterici nei tessuti glicolitici</vt:lpstr>
      <vt:lpstr>La regolazione della piruvato chinasi nel fegato</vt:lpstr>
      <vt:lpstr>Nell’ipoglicemia, la piruvato carbossilasi è attivata allostericamente da acetil CoA</vt:lpstr>
      <vt:lpstr>L’acetilCoA deriva dalla beta ossidazione degli acidi grassi, conseguente alla lipolisi, attivata dal glucagone</vt:lpstr>
      <vt:lpstr>Fine</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27</dc:title>
  <dc:creator>Sabina Passamonti</dc:creator>
  <cp:lastModifiedBy>Sabina Passamonti</cp:lastModifiedBy>
  <cp:revision>124</cp:revision>
  <dcterms:created xsi:type="dcterms:W3CDTF">2019-11-29T06:47:58Z</dcterms:created>
  <dcterms:modified xsi:type="dcterms:W3CDTF">2019-12-02T08:44:48Z</dcterms:modified>
</cp:coreProperties>
</file>