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20" r:id="rId23"/>
    <p:sldId id="321" r:id="rId24"/>
    <p:sldId id="322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5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11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64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5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3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8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5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1137-A3E0-4095-98AA-28216E3026D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-euro.ucsc.edu/cgi-bin/hgGateway" TargetMode="External"/><Relationship Id="rId2" Type="http://schemas.openxmlformats.org/officeDocument/2006/relationships/hyperlink" Target="http://www.ensembl.or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genome/gd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GENOME BROWSERS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6959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the previous lection we have talked about sequence annotation (functional and structural)</a:t>
            </a:r>
          </a:p>
          <a:p>
            <a:r>
              <a:rPr lang="en-US" sz="2400" dirty="0" smtClean="0"/>
              <a:t>However, genomes are large and complex and visualizing this information is not easy</a:t>
            </a:r>
          </a:p>
          <a:p>
            <a:r>
              <a:rPr lang="en-US" sz="2400" dirty="0" smtClean="0"/>
              <a:t>You need to imagine that the raw annotation information, by itself, can be contained in a text file, which could include positional information (coordinates relative to the reference genome) and different features (e.g. annotation type – gene, mRNA, intron/exon, variant, UTR, etc.)</a:t>
            </a:r>
          </a:p>
          <a:p>
            <a:r>
              <a:rPr lang="en-US" sz="2400" dirty="0" smtClean="0"/>
              <a:t>Genome browsers are tools</a:t>
            </a:r>
            <a:r>
              <a:rPr lang="en-US" sz="2400" dirty="0" smtClean="0"/>
              <a:t> that enable an integration of sequence and annotations, making this information available to a graphical user-friendly </a:t>
            </a:r>
            <a:r>
              <a:rPr lang="it-IT" sz="2400" dirty="0" err="1" smtClean="0"/>
              <a:t>interface</a:t>
            </a:r>
            <a:endParaRPr lang="it-IT" sz="2400" dirty="0" smtClean="0"/>
          </a:p>
          <a:p>
            <a:r>
              <a:rPr lang="it-IT" sz="2400" dirty="0" smtClean="0"/>
              <a:t>N.B. </a:t>
            </a:r>
            <a:r>
              <a:rPr lang="en-US" sz="2400" dirty="0" smtClean="0"/>
              <a:t>Here we will only study examples of genome browsers, but keep in mind that visualization tools based on similar concepts can be also developed for the visualization of </a:t>
            </a:r>
            <a:r>
              <a:rPr lang="en-US" sz="2400" dirty="0" err="1" smtClean="0"/>
              <a:t>transcriptomics</a:t>
            </a:r>
            <a:r>
              <a:rPr lang="en-US" sz="2400" dirty="0" smtClean="0"/>
              <a:t> and proteomics </a:t>
            </a:r>
            <a:r>
              <a:rPr lang="it-IT" sz="2400" dirty="0" smtClean="0"/>
              <a:t>data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518922"/>
            <a:ext cx="9509760" cy="78409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ANNOTATION MANAGEMENT SYSTEM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42146" y="1817370"/>
            <a:ext cx="3424848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b="1" u="sng" dirty="0" smtClean="0"/>
              <a:t>INTERNAL ENSEML ID STRUCTURE</a:t>
            </a:r>
            <a:endParaRPr lang="en-GB" altLang="en-US" b="1" u="sng" dirty="0" smtClean="0"/>
          </a:p>
          <a:p>
            <a:pPr>
              <a:lnSpc>
                <a:spcPct val="90000"/>
              </a:lnSpc>
            </a:pP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 smtClean="0"/>
              <a:t>ENS</a:t>
            </a:r>
            <a:r>
              <a:rPr lang="en-GB" altLang="en-US" b="1" dirty="0" smtClean="0">
                <a:solidFill>
                  <a:srgbClr val="A40000"/>
                </a:solidFill>
              </a:rPr>
              <a:t>G</a:t>
            </a:r>
            <a:r>
              <a:rPr lang="en-GB" altLang="en-US" b="1" dirty="0" smtClean="0"/>
              <a:t>###	</a:t>
            </a:r>
            <a:r>
              <a:rPr lang="en-GB" altLang="en-US" b="1" dirty="0" err="1" smtClean="0"/>
              <a:t>Ensembl</a:t>
            </a:r>
            <a:r>
              <a:rPr lang="en-GB" altLang="en-US" b="1" dirty="0" smtClean="0"/>
              <a:t> </a:t>
            </a:r>
            <a:r>
              <a:rPr lang="en-GB" altLang="en-US" b="1" dirty="0">
                <a:solidFill>
                  <a:srgbClr val="A40000"/>
                </a:solidFill>
              </a:rPr>
              <a:t>Gene</a:t>
            </a:r>
            <a:r>
              <a:rPr lang="en-GB" altLang="en-US" b="1" dirty="0"/>
              <a:t> ID</a:t>
            </a:r>
          </a:p>
          <a:p>
            <a:pPr>
              <a:lnSpc>
                <a:spcPct val="90000"/>
              </a:lnSpc>
            </a:pPr>
            <a:r>
              <a:rPr lang="en-GB" altLang="en-US" b="1" dirty="0"/>
              <a:t>ENS</a:t>
            </a:r>
            <a:r>
              <a:rPr lang="en-GB" altLang="en-US" b="1" dirty="0">
                <a:solidFill>
                  <a:srgbClr val="A40000"/>
                </a:solidFill>
              </a:rPr>
              <a:t>T</a:t>
            </a:r>
            <a:r>
              <a:rPr lang="en-GB" altLang="en-US" b="1" dirty="0"/>
              <a:t>###</a:t>
            </a:r>
            <a:r>
              <a:rPr lang="en-GB" altLang="en-US" b="1" dirty="0">
                <a:solidFill>
                  <a:schemeClr val="accent2"/>
                </a:solidFill>
              </a:rPr>
              <a:t>	</a:t>
            </a:r>
            <a:r>
              <a:rPr lang="en-GB" altLang="en-US" b="1" dirty="0" err="1" smtClean="0"/>
              <a:t>Ensembl</a:t>
            </a:r>
            <a:r>
              <a:rPr lang="en-GB" altLang="en-US" b="1" dirty="0" smtClean="0"/>
              <a:t> </a:t>
            </a:r>
            <a:r>
              <a:rPr lang="en-GB" altLang="en-US" b="1" dirty="0">
                <a:solidFill>
                  <a:srgbClr val="A40000"/>
                </a:solidFill>
              </a:rPr>
              <a:t>Transcript</a:t>
            </a:r>
            <a:r>
              <a:rPr lang="en-GB" altLang="en-US" b="1" dirty="0"/>
              <a:t> ID</a:t>
            </a:r>
          </a:p>
          <a:p>
            <a:pPr>
              <a:lnSpc>
                <a:spcPct val="90000"/>
              </a:lnSpc>
            </a:pPr>
            <a:r>
              <a:rPr lang="en-GB" altLang="en-US" b="1" dirty="0"/>
              <a:t>ENS</a:t>
            </a:r>
            <a:r>
              <a:rPr lang="en-GB" altLang="en-US" b="1" dirty="0">
                <a:solidFill>
                  <a:srgbClr val="A40000"/>
                </a:solidFill>
              </a:rPr>
              <a:t>P</a:t>
            </a:r>
            <a:r>
              <a:rPr lang="en-GB" altLang="en-US" b="1" dirty="0" smtClean="0"/>
              <a:t>###	</a:t>
            </a:r>
            <a:r>
              <a:rPr lang="en-GB" altLang="en-US" b="1" dirty="0" err="1" smtClean="0"/>
              <a:t>Ensembl</a:t>
            </a:r>
            <a:r>
              <a:rPr lang="en-GB" altLang="en-US" b="1" dirty="0" smtClean="0"/>
              <a:t> </a:t>
            </a:r>
            <a:r>
              <a:rPr lang="en-GB" altLang="en-US" b="1" dirty="0">
                <a:solidFill>
                  <a:srgbClr val="A40000"/>
                </a:solidFill>
              </a:rPr>
              <a:t>Peptide </a:t>
            </a:r>
            <a:r>
              <a:rPr lang="en-GB" altLang="en-US" b="1" dirty="0"/>
              <a:t>ID</a:t>
            </a:r>
          </a:p>
          <a:p>
            <a:pPr>
              <a:lnSpc>
                <a:spcPct val="90000"/>
              </a:lnSpc>
            </a:pPr>
            <a:r>
              <a:rPr lang="en-GB" altLang="en-US" b="1" dirty="0"/>
              <a:t>ENS</a:t>
            </a:r>
            <a:r>
              <a:rPr lang="en-GB" altLang="en-US" b="1" dirty="0">
                <a:solidFill>
                  <a:srgbClr val="A40000"/>
                </a:solidFill>
              </a:rPr>
              <a:t>E</a:t>
            </a:r>
            <a:r>
              <a:rPr lang="en-GB" altLang="en-US" b="1" dirty="0" smtClean="0"/>
              <a:t>###</a:t>
            </a:r>
            <a:r>
              <a:rPr lang="en-GB" altLang="en-US" b="1" dirty="0" smtClean="0">
                <a:solidFill>
                  <a:schemeClr val="accent2"/>
                </a:solidFill>
              </a:rPr>
              <a:t>	</a:t>
            </a:r>
            <a:r>
              <a:rPr lang="en-GB" altLang="en-US" b="1" dirty="0" err="1" smtClean="0"/>
              <a:t>Ensembl</a:t>
            </a:r>
            <a:r>
              <a:rPr lang="en-GB" altLang="en-US" b="1" dirty="0" smtClean="0"/>
              <a:t> </a:t>
            </a:r>
            <a:r>
              <a:rPr lang="en-GB" altLang="en-US" b="1" dirty="0">
                <a:solidFill>
                  <a:srgbClr val="A40000"/>
                </a:solidFill>
              </a:rPr>
              <a:t>Exon</a:t>
            </a:r>
            <a:r>
              <a:rPr lang="en-GB" altLang="en-US" b="1" dirty="0"/>
              <a:t> ID</a:t>
            </a:r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82981" y="1897380"/>
            <a:ext cx="5406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gene, mRNA, protein</a:t>
            </a:r>
            <a:r>
              <a:rPr lang="en-US" dirty="0" smtClean="0"/>
              <a:t> and exon has its own internal ID </a:t>
            </a:r>
            <a:r>
              <a:rPr lang="en-US" dirty="0" smtClean="0"/>
              <a:t>(see the box at the side), which allows their unique identification and linking to other tabs (e.g. a gene will be linked with many separate pages corresponding to the </a:t>
            </a:r>
            <a:r>
              <a:rPr lang="en-US" dirty="0" err="1" smtClean="0"/>
              <a:t>vatious</a:t>
            </a:r>
            <a:r>
              <a:rPr lang="en-US" dirty="0" smtClean="0"/>
              <a:t> mRNA splicing isoforms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These IDs also allow internal searching with a user-friendly </a:t>
            </a:r>
            <a:r>
              <a:rPr lang="en-US" dirty="0" err="1" smtClean="0"/>
              <a:t>serch</a:t>
            </a:r>
            <a:r>
              <a:rPr lang="en-US" dirty="0" smtClean="0"/>
              <a:t> engine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46" y="4358565"/>
            <a:ext cx="422016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333500" y="1364742"/>
            <a:ext cx="9509760" cy="4343400"/>
          </a:xfrm>
        </p:spPr>
        <p:txBody>
          <a:bodyPr/>
          <a:lstStyle/>
          <a:p>
            <a:r>
              <a:rPr lang="it-IT" dirty="0" smtClean="0"/>
              <a:t>«</a:t>
            </a:r>
            <a:r>
              <a:rPr lang="it-IT" dirty="0" err="1" smtClean="0"/>
              <a:t>view</a:t>
            </a:r>
            <a:r>
              <a:rPr lang="it-IT" dirty="0" smtClean="0"/>
              <a:t> </a:t>
            </a:r>
            <a:r>
              <a:rPr lang="it-IT" dirty="0" err="1" smtClean="0"/>
              <a:t>karyotype</a:t>
            </a:r>
            <a:r>
              <a:rPr lang="it-IT" dirty="0" smtClean="0"/>
              <a:t>»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to </a:t>
            </a:r>
            <a:r>
              <a:rPr lang="it-IT" dirty="0" err="1" smtClean="0"/>
              <a:t>inspect</a:t>
            </a:r>
            <a:r>
              <a:rPr lang="it-IT" dirty="0" smtClean="0"/>
              <a:t> single </a:t>
            </a:r>
            <a:r>
              <a:rPr lang="it-IT" dirty="0" err="1" smtClean="0"/>
              <a:t>chromosomes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b="1" dirty="0" err="1" smtClean="0"/>
              <a:t>chromosome</a:t>
            </a:r>
            <a:r>
              <a:rPr lang="it-IT" b="1" dirty="0" smtClean="0"/>
              <a:t> </a:t>
            </a:r>
            <a:r>
              <a:rPr lang="it-IT" b="1" dirty="0" err="1" smtClean="0"/>
              <a:t>summary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3500" y="214851"/>
            <a:ext cx="9509760" cy="60810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FIRST STEPS – GENOME VISUALIZATION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419026"/>
            <a:ext cx="8149277" cy="41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566660" y="1669542"/>
            <a:ext cx="3836670" cy="4343400"/>
          </a:xfrm>
        </p:spPr>
        <p:txBody>
          <a:bodyPr/>
          <a:lstStyle/>
          <a:p>
            <a:r>
              <a:rPr lang="it-IT" dirty="0" err="1" smtClean="0"/>
              <a:t>Banding</a:t>
            </a:r>
            <a:r>
              <a:rPr lang="it-IT" dirty="0" smtClean="0"/>
              <a:t> </a:t>
            </a:r>
            <a:r>
              <a:rPr lang="it-IT" dirty="0" err="1" smtClean="0"/>
              <a:t>overview</a:t>
            </a:r>
            <a:endParaRPr lang="it-IT" dirty="0" smtClean="0"/>
          </a:p>
          <a:p>
            <a:r>
              <a:rPr lang="it-IT" dirty="0" smtClean="0"/>
              <a:t>Gene </a:t>
            </a:r>
            <a:r>
              <a:rPr lang="it-IT" dirty="0" err="1" smtClean="0"/>
              <a:t>density</a:t>
            </a:r>
            <a:endParaRPr lang="it-IT" dirty="0" smtClean="0"/>
          </a:p>
          <a:p>
            <a:r>
              <a:rPr lang="it-IT" dirty="0" smtClean="0"/>
              <a:t>Non-</a:t>
            </a:r>
            <a:r>
              <a:rPr lang="it-IT" dirty="0" err="1" smtClean="0"/>
              <a:t>coding</a:t>
            </a:r>
            <a:r>
              <a:rPr lang="it-IT" dirty="0" smtClean="0"/>
              <a:t> </a:t>
            </a:r>
            <a:r>
              <a:rPr lang="it-IT" dirty="0" err="1" smtClean="0"/>
              <a:t>genes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(long and </a:t>
            </a:r>
            <a:r>
              <a:rPr lang="it-IT" dirty="0" smtClean="0"/>
              <a:t>short)</a:t>
            </a:r>
          </a:p>
          <a:p>
            <a:r>
              <a:rPr lang="it-IT" dirty="0" err="1" smtClean="0"/>
              <a:t>Pseudogene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endParaRPr lang="it-IT" dirty="0" smtClean="0"/>
          </a:p>
          <a:p>
            <a:r>
              <a:rPr lang="it-IT" dirty="0" smtClean="0"/>
              <a:t>GC </a:t>
            </a:r>
            <a:r>
              <a:rPr lang="it-IT" dirty="0" err="1" smtClean="0"/>
              <a:t>content</a:t>
            </a:r>
            <a:endParaRPr lang="it-IT" dirty="0" smtClean="0"/>
          </a:p>
          <a:p>
            <a:r>
              <a:rPr lang="it-IT" dirty="0" err="1" smtClean="0"/>
              <a:t>Genetic</a:t>
            </a:r>
            <a:r>
              <a:rPr lang="it-IT" dirty="0" smtClean="0"/>
              <a:t> </a:t>
            </a:r>
            <a:r>
              <a:rPr lang="it-IT" dirty="0" err="1" smtClean="0"/>
              <a:t>variants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endParaRPr lang="it-IT" dirty="0" smtClean="0"/>
          </a:p>
          <a:p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3500" y="214851"/>
            <a:ext cx="9509760" cy="60810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CHROMOSOME SUMMARY (I)</a:t>
            </a:r>
            <a:endParaRPr lang="it-IT" dirty="0"/>
          </a:p>
        </p:txBody>
      </p:sp>
      <p:pic>
        <p:nvPicPr>
          <p:cNvPr id="4098" name="Picture 2" descr="https://static.ensembl.org/img-tmp/temporary/2018_03_20/LKYZMGNDCdJTMCBcOAAAADH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" y="1155192"/>
            <a:ext cx="7105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7220" y="3612642"/>
            <a:ext cx="9140190" cy="4343400"/>
          </a:xfrm>
        </p:spPr>
        <p:txBody>
          <a:bodyPr/>
          <a:lstStyle/>
          <a:p>
            <a:r>
              <a:rPr lang="it-IT" dirty="0" err="1" smtClean="0"/>
              <a:t>Chromozome</a:t>
            </a:r>
            <a:r>
              <a:rPr lang="it-IT" dirty="0" smtClean="0"/>
              <a:t> </a:t>
            </a:r>
            <a:r>
              <a:rPr lang="it-IT" dirty="0" err="1" smtClean="0"/>
              <a:t>size</a:t>
            </a:r>
            <a:r>
              <a:rPr lang="it-IT" dirty="0"/>
              <a:t> </a:t>
            </a:r>
            <a:r>
              <a:rPr lang="it-IT" dirty="0" smtClean="0"/>
              <a:t>(the </a:t>
            </a:r>
            <a:r>
              <a:rPr lang="it-IT" dirty="0" err="1" smtClean="0"/>
              <a:t>size</a:t>
            </a:r>
            <a:r>
              <a:rPr lang="it-IT" dirty="0" smtClean="0"/>
              <a:t> of the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genome</a:t>
            </a:r>
            <a:r>
              <a:rPr lang="it-IT" dirty="0" smtClean="0"/>
              <a:t> can </a:t>
            </a:r>
            <a:r>
              <a:rPr lang="it-IT" dirty="0" smtClean="0"/>
              <a:t>be </a:t>
            </a:r>
            <a:r>
              <a:rPr lang="it-IT" dirty="0" err="1" smtClean="0"/>
              <a:t>found</a:t>
            </a:r>
            <a:r>
              <a:rPr lang="it-IT" dirty="0" smtClean="0"/>
              <a:t> from </a:t>
            </a:r>
            <a:r>
              <a:rPr lang="it-IT" dirty="0" smtClean="0"/>
              <a:t>«more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genebuild</a:t>
            </a:r>
            <a:r>
              <a:rPr lang="it-IT" dirty="0" smtClean="0"/>
              <a:t>»)</a:t>
            </a:r>
          </a:p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protein-coding</a:t>
            </a:r>
            <a:r>
              <a:rPr lang="it-IT" dirty="0" smtClean="0"/>
              <a:t> and non-</a:t>
            </a:r>
            <a:r>
              <a:rPr lang="it-IT" dirty="0" err="1" smtClean="0"/>
              <a:t>coding</a:t>
            </a:r>
            <a:r>
              <a:rPr lang="it-IT" dirty="0" smtClean="0"/>
              <a:t> </a:t>
            </a:r>
            <a:r>
              <a:rPr lang="it-IT" dirty="0" err="1" smtClean="0"/>
              <a:t>genes</a:t>
            </a:r>
            <a:endParaRPr lang="it-IT" dirty="0" smtClean="0"/>
          </a:p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pseudogenes</a:t>
            </a:r>
            <a:endParaRPr lang="it-IT" dirty="0" smtClean="0"/>
          </a:p>
          <a:p>
            <a:r>
              <a:rPr lang="it-IT" dirty="0" err="1" smtClean="0"/>
              <a:t>Variant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endParaRPr lang="it-IT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3500" y="214851"/>
            <a:ext cx="9509760" cy="60810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CHROMOSOME SUMMARY (II)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4" y="1188957"/>
            <a:ext cx="7211431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342899"/>
            <a:ext cx="9509760" cy="176458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it-IT" dirty="0" smtClean="0"/>
              <a:t>From the home page click on «</a:t>
            </a:r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»</a:t>
            </a:r>
          </a:p>
          <a:p>
            <a:pPr marL="45720" indent="0">
              <a:buNone/>
            </a:pPr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looking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? The </a:t>
            </a:r>
            <a:r>
              <a:rPr lang="it-IT" dirty="0" err="1" smtClean="0"/>
              <a:t>red</a:t>
            </a:r>
            <a:r>
              <a:rPr lang="it-IT" dirty="0" smtClean="0"/>
              <a:t> box </a:t>
            </a:r>
            <a:r>
              <a:rPr lang="it-IT" dirty="0" err="1" smtClean="0"/>
              <a:t>tells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(long </a:t>
            </a:r>
            <a:r>
              <a:rPr lang="it-IT" dirty="0" err="1" smtClean="0"/>
              <a:t>arm</a:t>
            </a:r>
            <a:r>
              <a:rPr lang="it-IT" dirty="0" smtClean="0"/>
              <a:t> of </a:t>
            </a:r>
            <a:r>
              <a:rPr lang="it-IT" dirty="0" err="1" smtClean="0"/>
              <a:t>chromosome</a:t>
            </a:r>
            <a:r>
              <a:rPr lang="it-IT" dirty="0" smtClean="0"/>
              <a:t> </a:t>
            </a:r>
            <a:r>
              <a:rPr lang="it-IT" dirty="0" smtClean="0"/>
              <a:t>17)</a:t>
            </a:r>
          </a:p>
          <a:p>
            <a:pPr marL="4572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zoomed</a:t>
            </a:r>
            <a:r>
              <a:rPr lang="it-IT" dirty="0" smtClean="0"/>
              <a:t> in </a:t>
            </a:r>
            <a:r>
              <a:rPr lang="it-IT" dirty="0" err="1" smtClean="0"/>
              <a:t>in</a:t>
            </a:r>
            <a:r>
              <a:rPr lang="it-IT" dirty="0" smtClean="0"/>
              <a:t> the </a:t>
            </a:r>
            <a:r>
              <a:rPr lang="it-IT" dirty="0" err="1" smtClean="0"/>
              <a:t>lower</a:t>
            </a:r>
            <a:r>
              <a:rPr lang="it-IT" dirty="0" smtClean="0"/>
              <a:t> part of the </a:t>
            </a:r>
            <a:r>
              <a:rPr lang="it-IT" dirty="0" err="1" smtClean="0"/>
              <a:t>graph</a:t>
            </a:r>
            <a:endParaRPr lang="it-IT" dirty="0" smtClean="0"/>
          </a:p>
          <a:p>
            <a:pPr marL="4572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can start to </a:t>
            </a:r>
            <a:r>
              <a:rPr lang="it-IT" dirty="0" err="1" smtClean="0"/>
              <a:t>see</a:t>
            </a:r>
            <a:r>
              <a:rPr lang="it-IT" dirty="0"/>
              <a:t> </a:t>
            </a:r>
            <a:r>
              <a:rPr lang="it-IT" dirty="0" smtClean="0"/>
              <a:t>some </a:t>
            </a:r>
            <a:r>
              <a:rPr lang="it-IT" dirty="0" err="1" smtClean="0"/>
              <a:t>annotations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do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of </a:t>
            </a:r>
            <a:r>
              <a:rPr lang="it-IT" dirty="0" err="1" smtClean="0"/>
              <a:t>zooming</a:t>
            </a:r>
            <a:r>
              <a:rPr lang="it-IT" dirty="0" smtClean="0"/>
              <a:t>-in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red</a:t>
            </a:r>
            <a:r>
              <a:rPr lang="it-IT" dirty="0" smtClean="0"/>
              <a:t> box)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2107487"/>
            <a:ext cx="10058400" cy="4500214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4708634" y="977265"/>
            <a:ext cx="4081036" cy="1731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862814" y="703666"/>
            <a:ext cx="1381848" cy="273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/>
          <p:nvPr/>
        </p:nvCxnSpPr>
        <p:spPr>
          <a:xfrm>
            <a:off x="2621280" y="2000250"/>
            <a:ext cx="3619500" cy="2571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5380" y="290322"/>
            <a:ext cx="9509760" cy="4343400"/>
          </a:xfrm>
        </p:spPr>
        <p:txBody>
          <a:bodyPr/>
          <a:lstStyle/>
          <a:p>
            <a:pPr marL="45720" indent="0">
              <a:buNone/>
            </a:pPr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move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to </a:t>
            </a:r>
            <a:r>
              <a:rPr lang="it-IT" dirty="0" err="1" smtClean="0"/>
              <a:t>see</a:t>
            </a:r>
            <a:r>
              <a:rPr lang="it-IT" dirty="0" smtClean="0"/>
              <a:t> the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of zoom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" y="674370"/>
            <a:ext cx="10058400" cy="59663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46221" y="3098387"/>
            <a:ext cx="14516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GENE PRR29</a:t>
            </a:r>
          </a:p>
          <a:p>
            <a:pPr algn="ctr"/>
            <a:r>
              <a:rPr lang="it-IT" sz="1400" b="1" dirty="0" err="1" smtClean="0">
                <a:solidFill>
                  <a:srgbClr val="FF0000"/>
                </a:solidFill>
              </a:rPr>
              <a:t>Splicing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variants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3966210" y="1771650"/>
            <a:ext cx="537210" cy="12687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793231" y="3098387"/>
            <a:ext cx="14516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GENE ICAM2</a:t>
            </a:r>
          </a:p>
          <a:p>
            <a:pPr algn="ctr"/>
            <a:r>
              <a:rPr lang="it-IT" sz="1400" b="1" dirty="0" err="1" smtClean="0">
                <a:solidFill>
                  <a:srgbClr val="FF0000"/>
                </a:solidFill>
              </a:rPr>
              <a:t>Splicing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variants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5741670" y="3999357"/>
            <a:ext cx="1607820" cy="9515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67841" y="5696807"/>
            <a:ext cx="14516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FF0000"/>
                </a:solidFill>
              </a:rPr>
              <a:t>Antisense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lncRNA</a:t>
            </a:r>
            <a:endParaRPr lang="it-IT" sz="1400" b="1" dirty="0" smtClean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708813" y="5327475"/>
            <a:ext cx="240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STRAND ORIENTATION + or </a:t>
            </a:r>
            <a:r>
              <a:rPr lang="it-IT" b="1" dirty="0" smtClean="0"/>
              <a:t>– </a:t>
            </a:r>
            <a:r>
              <a:rPr lang="it-IT" b="1" dirty="0" err="1" smtClean="0"/>
              <a:t>shown</a:t>
            </a:r>
            <a:r>
              <a:rPr lang="it-IT" b="1" dirty="0" smtClean="0"/>
              <a:t> by &gt; </a:t>
            </a:r>
            <a:r>
              <a:rPr lang="it-IT" b="1" dirty="0" smtClean="0"/>
              <a:t>o </a:t>
            </a:r>
            <a:r>
              <a:rPr lang="it-IT" b="1" dirty="0" smtClean="0"/>
              <a:t>&lt; </a:t>
            </a:r>
            <a:r>
              <a:rPr lang="it-IT" b="1" dirty="0" err="1" smtClean="0"/>
              <a:t>symbols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9689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98"/>
            <a:ext cx="10058400" cy="52034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5516" y="241738"/>
            <a:ext cx="43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EXAMPE GENE: </a:t>
            </a:r>
            <a:r>
              <a:rPr lang="it-IT" sz="2400" b="1" dirty="0" smtClean="0"/>
              <a:t>GAPDH</a:t>
            </a:r>
            <a:endParaRPr lang="en-US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974317" y="1108898"/>
            <a:ext cx="22176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ZOOM IN/OUT</a:t>
            </a:r>
          </a:p>
          <a:p>
            <a:r>
              <a:rPr lang="it-IT" sz="1200" dirty="0" smtClean="0"/>
              <a:t>SIDE SCROLL</a:t>
            </a:r>
            <a:endParaRPr lang="it-IT" sz="1200" dirty="0" smtClean="0"/>
          </a:p>
          <a:p>
            <a:endParaRPr lang="it-IT" sz="1200" dirty="0"/>
          </a:p>
          <a:p>
            <a:r>
              <a:rPr lang="it-IT" sz="1200" dirty="0" smtClean="0"/>
              <a:t>GENOME COORDINATES</a:t>
            </a:r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r>
              <a:rPr lang="it-IT" sz="1200" dirty="0" smtClean="0"/>
              <a:t>ALIGNMENT WITH KNOWN </a:t>
            </a:r>
            <a:r>
              <a:rPr lang="it-IT" sz="1200" dirty="0" err="1" smtClean="0"/>
              <a:t>cDNAs</a:t>
            </a:r>
            <a:r>
              <a:rPr lang="it-IT" sz="1200" dirty="0" smtClean="0"/>
              <a:t>, FOLLOWED BY </a:t>
            </a:r>
            <a:r>
              <a:rPr lang="it-IT" sz="1200" dirty="0" err="1" smtClean="0"/>
              <a:t>mRNA</a:t>
            </a:r>
            <a:r>
              <a:rPr lang="it-IT" sz="1200" dirty="0" smtClean="0"/>
              <a:t> ANNOTATIONS</a:t>
            </a:r>
            <a:endParaRPr lang="it-IT" sz="1200" dirty="0"/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RED AND ORANGE= </a:t>
            </a:r>
            <a:r>
              <a:rPr lang="it-IT" sz="1200" dirty="0" err="1" smtClean="0"/>
              <a:t>mRNA</a:t>
            </a:r>
            <a:r>
              <a:rPr lang="it-IT" sz="1200" dirty="0" smtClean="0"/>
              <a:t> </a:t>
            </a:r>
            <a:r>
              <a:rPr lang="it-IT" sz="1200" dirty="0" smtClean="0"/>
              <a:t>ANNOTATED WITH DIFFERENT PREDICTION METHODS (ENSEBML </a:t>
            </a:r>
            <a:r>
              <a:rPr lang="it-IT" sz="1200" dirty="0" smtClean="0"/>
              <a:t>o HAVANA)</a:t>
            </a:r>
          </a:p>
          <a:p>
            <a:endParaRPr lang="it-IT" sz="1200" dirty="0"/>
          </a:p>
          <a:p>
            <a:r>
              <a:rPr lang="it-IT" sz="1200" dirty="0" smtClean="0"/>
              <a:t>BLUE: NON-CODING TRANSCIPTS (</a:t>
            </a:r>
            <a:r>
              <a:rPr lang="it-IT" sz="1200" dirty="0" err="1" smtClean="0"/>
              <a:t>aberrant</a:t>
            </a:r>
            <a:r>
              <a:rPr lang="it-IT" sz="1200" dirty="0" smtClean="0"/>
              <a:t> </a:t>
            </a:r>
            <a:r>
              <a:rPr lang="it-IT" sz="1200" dirty="0" err="1" smtClean="0"/>
              <a:t>splicing</a:t>
            </a:r>
            <a:r>
              <a:rPr lang="it-IT" sz="1200" dirty="0" smtClean="0"/>
              <a:t>, </a:t>
            </a:r>
            <a:r>
              <a:rPr lang="it-IT" sz="1200" dirty="0" err="1" smtClean="0"/>
              <a:t>antisense</a:t>
            </a:r>
            <a:r>
              <a:rPr lang="it-IT" sz="1200" dirty="0" smtClean="0"/>
              <a:t> </a:t>
            </a:r>
            <a:r>
              <a:rPr lang="it-IT" sz="1200" dirty="0" err="1" smtClean="0"/>
              <a:t>transcription</a:t>
            </a:r>
            <a:r>
              <a:rPr lang="it-IT" sz="1200" dirty="0" smtClean="0"/>
              <a:t>, etc.)</a:t>
            </a:r>
            <a:endParaRPr lang="it-IT" sz="1200" dirty="0" smtClean="0"/>
          </a:p>
          <a:p>
            <a:endParaRPr lang="it-IT" sz="1200" dirty="0"/>
          </a:p>
          <a:p>
            <a:r>
              <a:rPr lang="it-IT" sz="1200" dirty="0" smtClean="0"/>
              <a:t>CDS </a:t>
            </a:r>
            <a:r>
              <a:rPr lang="it-IT" sz="1200" dirty="0" err="1" smtClean="0"/>
              <a:t>is</a:t>
            </a:r>
            <a:r>
              <a:rPr lang="it-IT" sz="1200" dirty="0" smtClean="0"/>
              <a:t> </a:t>
            </a:r>
            <a:r>
              <a:rPr lang="it-IT" sz="1200" dirty="0" err="1" smtClean="0"/>
              <a:t>indicated</a:t>
            </a:r>
            <a:r>
              <a:rPr lang="it-IT" sz="1200" dirty="0" smtClean="0"/>
              <a:t> by the </a:t>
            </a:r>
            <a:r>
              <a:rPr lang="it-IT" sz="1200" dirty="0" err="1" smtClean="0"/>
              <a:t>fully-colored</a:t>
            </a:r>
            <a:r>
              <a:rPr lang="it-IT" sz="1200" dirty="0" smtClean="0"/>
              <a:t> part of the boxes (from the ATG to the STOP </a:t>
            </a:r>
            <a:r>
              <a:rPr lang="it-IT" sz="1200" dirty="0" err="1" smtClean="0"/>
              <a:t>codon</a:t>
            </a:r>
            <a:r>
              <a:rPr lang="it-IT" sz="1200" dirty="0" smtClean="0"/>
              <a:t>)</a:t>
            </a:r>
            <a:endParaRPr lang="it-IT" sz="1200" dirty="0" smtClean="0"/>
          </a:p>
          <a:p>
            <a:endParaRPr lang="it-IT" sz="1200" dirty="0"/>
          </a:p>
          <a:p>
            <a:r>
              <a:rPr lang="it-IT" sz="1200" dirty="0" smtClean="0"/>
              <a:t>THE «EMPTY» REGIONS are THE </a:t>
            </a:r>
            <a:r>
              <a:rPr lang="it-IT" sz="1200" dirty="0" err="1" smtClean="0"/>
              <a:t>UTRs</a:t>
            </a:r>
            <a:endParaRPr lang="en-US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703403"/>
            <a:ext cx="345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LOCALIZATION </a:t>
            </a:r>
            <a:r>
              <a:rPr lang="it-IT" sz="1200" dirty="0" smtClean="0"/>
              <a:t>-&gt; #</a:t>
            </a:r>
            <a:r>
              <a:rPr lang="it-IT" sz="1200" dirty="0" smtClean="0"/>
              <a:t>CHROMOSOME: START-END NUCLEOTIDE POSITION</a:t>
            </a:r>
            <a:endParaRPr lang="en-US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53449" y="795736"/>
            <a:ext cx="13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SEARCH BAR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5993" y="4558011"/>
            <a:ext cx="125073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&gt; And &lt; </a:t>
            </a:r>
            <a:r>
              <a:rPr lang="it-IT" dirty="0" err="1" smtClean="0"/>
              <a:t>symbols</a:t>
            </a:r>
            <a:r>
              <a:rPr lang="it-IT" dirty="0" smtClean="0"/>
              <a:t> indicate the </a:t>
            </a:r>
            <a:r>
              <a:rPr lang="it-IT" dirty="0" err="1" smtClean="0"/>
              <a:t>coding</a:t>
            </a:r>
            <a:r>
              <a:rPr lang="it-IT" dirty="0" smtClean="0"/>
              <a:t> </a:t>
            </a:r>
            <a:r>
              <a:rPr lang="it-IT" dirty="0" err="1" smtClean="0"/>
              <a:t>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4649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MORE ANNOTATIONS…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6926" y="1061537"/>
            <a:ext cx="9509760" cy="434340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The part </a:t>
            </a:r>
            <a:r>
              <a:rPr lang="it-IT" dirty="0" err="1" smtClean="0"/>
              <a:t>below</a:t>
            </a:r>
            <a:r>
              <a:rPr lang="it-IT" dirty="0" smtClean="0"/>
              <a:t> </a:t>
            </a:r>
            <a:r>
              <a:rPr lang="it-IT" dirty="0" err="1" smtClean="0"/>
              <a:t>displays</a:t>
            </a:r>
            <a:r>
              <a:rPr lang="it-IT" dirty="0" smtClean="0"/>
              <a:t> some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possibilities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498064"/>
            <a:ext cx="10058400" cy="37728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2480" y="5559972"/>
            <a:ext cx="1015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color </a:t>
            </a:r>
            <a:r>
              <a:rPr lang="it-IT" dirty="0" err="1" smtClean="0"/>
              <a:t>legend</a:t>
            </a:r>
            <a:r>
              <a:rPr lang="it-IT" dirty="0" smtClean="0"/>
              <a:t> </a:t>
            </a:r>
            <a:r>
              <a:rPr lang="it-IT" dirty="0" err="1" smtClean="0"/>
              <a:t>clarifies</a:t>
            </a:r>
            <a:r>
              <a:rPr lang="it-IT" dirty="0" smtClean="0"/>
              <a:t> the </a:t>
            </a:r>
            <a:r>
              <a:rPr lang="it-IT" dirty="0" err="1" smtClean="0"/>
              <a:t>interpretation</a:t>
            </a:r>
            <a:endParaRPr lang="it-IT" dirty="0" smtClean="0"/>
          </a:p>
          <a:p>
            <a:r>
              <a:rPr lang="it-IT" dirty="0" smtClean="0"/>
              <a:t>SNP/</a:t>
            </a:r>
            <a:r>
              <a:rPr lang="it-IT" dirty="0" err="1" smtClean="0"/>
              <a:t>indel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, </a:t>
            </a:r>
            <a:r>
              <a:rPr lang="it-IT" dirty="0" err="1" smtClean="0"/>
              <a:t>regulatory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, GC </a:t>
            </a:r>
            <a:r>
              <a:rPr lang="it-IT" dirty="0" err="1" smtClean="0"/>
              <a:t>content</a:t>
            </a:r>
            <a:r>
              <a:rPr lang="it-IT" dirty="0" smtClean="0"/>
              <a:t>, etc.</a:t>
            </a:r>
            <a:endParaRPr lang="it-IT" dirty="0" smtClean="0"/>
          </a:p>
          <a:p>
            <a:r>
              <a:rPr lang="it-IT" dirty="0" smtClean="0"/>
              <a:t>604 </a:t>
            </a:r>
            <a:r>
              <a:rPr lang="it-IT" dirty="0" err="1" smtClean="0"/>
              <a:t>annotation</a:t>
            </a:r>
            <a:r>
              <a:rPr lang="it-IT" dirty="0" smtClean="0"/>
              <a:t> «</a:t>
            </a:r>
            <a:r>
              <a:rPr lang="it-IT" dirty="0" err="1" smtClean="0"/>
              <a:t>tracks</a:t>
            </a:r>
            <a:r>
              <a:rPr lang="it-IT" dirty="0" smtClean="0"/>
              <a:t>» are </a:t>
            </a:r>
            <a:r>
              <a:rPr lang="it-IT" dirty="0" smtClean="0"/>
              <a:t>«</a:t>
            </a:r>
            <a:r>
              <a:rPr lang="it-IT" dirty="0" err="1" smtClean="0"/>
              <a:t>turned</a:t>
            </a:r>
            <a:r>
              <a:rPr lang="it-IT" dirty="0" smtClean="0"/>
              <a:t> off» </a:t>
            </a:r>
            <a:r>
              <a:rPr lang="it-IT" dirty="0" smtClean="0"/>
              <a:t>and </a:t>
            </a:r>
            <a:r>
              <a:rPr lang="it-IT" dirty="0" err="1" smtClean="0"/>
              <a:t>hidden</a:t>
            </a:r>
            <a:r>
              <a:rPr lang="it-IT" dirty="0" smtClean="0"/>
              <a:t>…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show </a:t>
            </a:r>
            <a:r>
              <a:rPr lang="it-IT" dirty="0" err="1" smtClean="0"/>
              <a:t>them</a:t>
            </a:r>
            <a:r>
              <a:rPr lang="it-IT" dirty="0" smtClean="0"/>
              <a:t> by </a:t>
            </a:r>
            <a:r>
              <a:rPr lang="it-IT" dirty="0" err="1" smtClean="0"/>
              <a:t>clicking</a:t>
            </a:r>
            <a:r>
              <a:rPr lang="it-IT" dirty="0" smtClean="0"/>
              <a:t> on the </a:t>
            </a:r>
            <a:r>
              <a:rPr lang="it-IT" dirty="0" err="1" smtClean="0"/>
              <a:t>gear</a:t>
            </a:r>
            <a:r>
              <a:rPr lang="it-IT" dirty="0" smtClean="0"/>
              <a:t> </a:t>
            </a:r>
            <a:r>
              <a:rPr lang="it-IT" dirty="0" err="1" smtClean="0"/>
              <a:t>symbol</a:t>
            </a:r>
            <a:endParaRPr lang="en-US" dirty="0"/>
          </a:p>
        </p:txBody>
      </p:sp>
      <p:sp>
        <p:nvSpPr>
          <p:cNvPr id="11" name="Ovale 10"/>
          <p:cNvSpPr/>
          <p:nvPr/>
        </p:nvSpPr>
        <p:spPr>
          <a:xfrm>
            <a:off x="636926" y="4960883"/>
            <a:ext cx="393088" cy="310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3493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TYPES OF ANNOTATION TRAKCS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1" y="903890"/>
            <a:ext cx="6645725" cy="5161955"/>
          </a:xfrm>
        </p:spPr>
      </p:pic>
      <p:sp>
        <p:nvSpPr>
          <p:cNvPr id="5" name="CasellaDiTesto 4"/>
          <p:cNvSpPr txBox="1"/>
          <p:nvPr/>
        </p:nvSpPr>
        <p:spPr>
          <a:xfrm>
            <a:off x="7420303" y="1072055"/>
            <a:ext cx="36949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Beisdes</a:t>
            </a:r>
            <a:r>
              <a:rPr lang="it-IT" dirty="0" smtClean="0"/>
              <a:t> </a:t>
            </a:r>
            <a:r>
              <a:rPr lang="it-IT" dirty="0" err="1" smtClean="0"/>
              <a:t>genes</a:t>
            </a:r>
            <a:r>
              <a:rPr lang="it-IT" dirty="0" smtClean="0"/>
              <a:t> and </a:t>
            </a:r>
            <a:r>
              <a:rPr lang="it-IT" dirty="0" err="1" smtClean="0"/>
              <a:t>transcripts</a:t>
            </a:r>
            <a:r>
              <a:rPr lang="it-IT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Genetic</a:t>
            </a:r>
            <a:r>
              <a:rPr lang="it-IT" dirty="0" smtClean="0"/>
              <a:t> </a:t>
            </a:r>
            <a:r>
              <a:rPr lang="it-IT" dirty="0" err="1" smtClean="0"/>
              <a:t>variants</a:t>
            </a:r>
            <a:r>
              <a:rPr lang="it-IT" dirty="0" smtClean="0"/>
              <a:t> (SNP and </a:t>
            </a:r>
            <a:r>
              <a:rPr lang="it-IT" dirty="0" err="1" smtClean="0"/>
              <a:t>indels</a:t>
            </a:r>
            <a:r>
              <a:rPr lang="it-IT" dirty="0" smtClean="0"/>
              <a:t> from </a:t>
            </a:r>
            <a:r>
              <a:rPr lang="it-IT" dirty="0" err="1" smtClean="0"/>
              <a:t>genome</a:t>
            </a:r>
            <a:r>
              <a:rPr lang="it-IT" dirty="0" smtClean="0"/>
              <a:t> </a:t>
            </a:r>
            <a:r>
              <a:rPr lang="it-IT" dirty="0" err="1" smtClean="0"/>
              <a:t>resequencing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Regulatory</a:t>
            </a:r>
            <a:r>
              <a:rPr lang="it-IT" dirty="0" smtClean="0"/>
              <a:t> </a:t>
            </a:r>
            <a:r>
              <a:rPr lang="it-IT" dirty="0" err="1" smtClean="0"/>
              <a:t>build</a:t>
            </a:r>
            <a:r>
              <a:rPr lang="it-IT" dirty="0" smtClean="0"/>
              <a:t>: </a:t>
            </a:r>
            <a:r>
              <a:rPr lang="it-IT" dirty="0" smtClean="0"/>
              <a:t>promoters, </a:t>
            </a:r>
            <a:r>
              <a:rPr lang="it-IT" dirty="0" err="1" smtClean="0"/>
              <a:t>enhancers</a:t>
            </a:r>
            <a:r>
              <a:rPr lang="it-IT" dirty="0" smtClean="0"/>
              <a:t>, </a:t>
            </a:r>
            <a:r>
              <a:rPr lang="it-IT" dirty="0" err="1" smtClean="0"/>
              <a:t>eyc</a:t>
            </a:r>
            <a:r>
              <a:rPr lang="it-IT" dirty="0" smtClean="0"/>
              <a:t>.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Comparative </a:t>
            </a:r>
            <a:r>
              <a:rPr lang="it-IT" dirty="0" err="1" smtClean="0"/>
              <a:t>genomics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Each</a:t>
            </a:r>
            <a:r>
              <a:rPr lang="it-IT" dirty="0" smtClean="0"/>
              <a:t> of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ID and </a:t>
            </a:r>
            <a:r>
              <a:rPr lang="it-IT" dirty="0" err="1" smtClean="0"/>
              <a:t>links</a:t>
            </a:r>
            <a:r>
              <a:rPr lang="it-IT" dirty="0" smtClean="0"/>
              <a:t> to a </a:t>
            </a:r>
            <a:r>
              <a:rPr lang="it-IT" dirty="0" err="1" smtClean="0"/>
              <a:t>detailed</a:t>
            </a:r>
            <a:r>
              <a:rPr lang="it-IT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3493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EXAMPLE: a </a:t>
            </a:r>
            <a:r>
              <a:rPr lang="it-IT" dirty="0" err="1" smtClean="0"/>
              <a:t>mRNA</a:t>
            </a:r>
            <a:r>
              <a:rPr lang="it-IT" dirty="0" smtClean="0"/>
              <a:t> </a:t>
            </a:r>
            <a:r>
              <a:rPr lang="it-IT" dirty="0" err="1" smtClean="0"/>
              <a:t>detailed</a:t>
            </a:r>
            <a:r>
              <a:rPr lang="it-IT" dirty="0" smtClean="0"/>
              <a:t> page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0707" y="979669"/>
            <a:ext cx="9509760" cy="43434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This type of visualization might be useful to study gene organization in detail</a:t>
            </a:r>
          </a:p>
          <a:p>
            <a:pPr marL="45720" indent="0">
              <a:buNone/>
            </a:pPr>
            <a:r>
              <a:rPr lang="en-US" dirty="0" smtClean="0"/>
              <a:t>Cross references can be found here, linking the mRNA to genetic variants and other </a:t>
            </a:r>
            <a:r>
              <a:rPr lang="en-US" dirty="0" smtClean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685420"/>
            <a:ext cx="10058400" cy="35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729" y="311369"/>
            <a:ext cx="9509760" cy="43434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2400" b="1" dirty="0" smtClean="0"/>
              <a:t>But how can we efficiently represent in a graphically informative way a genome of over 3 billion base pairs</a:t>
            </a:r>
            <a:r>
              <a:rPr lang="it-IT" sz="2400" b="1" dirty="0" smtClean="0"/>
              <a:t>?</a:t>
            </a:r>
            <a:endParaRPr 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62" y="1219364"/>
            <a:ext cx="2143125" cy="19335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7084" y="3639106"/>
            <a:ext cx="478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Jim Kent, one of the best genome scientists in the world, describing in a press conference the human genome</a:t>
            </a:r>
            <a:r>
              <a:rPr lang="it-IT" dirty="0" smtClean="0"/>
              <a:t>: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b="1" i="1" dirty="0" smtClean="0"/>
              <a:t>«</a:t>
            </a:r>
            <a:r>
              <a:rPr lang="en-US" altLang="en-US" b="1" i="1" dirty="0"/>
              <a:t>Well, it has a lot of G, C, A and </a:t>
            </a:r>
            <a:r>
              <a:rPr lang="en-US" altLang="en-US" b="1" i="1" dirty="0" err="1" smtClean="0"/>
              <a:t>Ts</a:t>
            </a:r>
            <a:r>
              <a:rPr lang="en-US" altLang="en-US" b="1" i="1" dirty="0" smtClean="0"/>
              <a:t>”</a:t>
            </a:r>
          </a:p>
          <a:p>
            <a:pPr algn="just"/>
            <a:endParaRPr lang="it-IT" dirty="0"/>
          </a:p>
          <a:p>
            <a:pPr algn="just"/>
            <a:r>
              <a:rPr lang="en-US" dirty="0" smtClean="0"/>
              <a:t>This is true: without annotation, genome data will not tell us much about the functional significance of </a:t>
            </a:r>
            <a:r>
              <a:rPr lang="it-IT" dirty="0" err="1" smtClean="0"/>
              <a:t>nucleotides</a:t>
            </a:r>
            <a:endParaRPr lang="en-US" dirty="0"/>
          </a:p>
        </p:txBody>
      </p:sp>
      <p:pic>
        <p:nvPicPr>
          <p:cNvPr id="7" name="Picture 3" descr="e0d8735e4989d616fa6025124ef02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34" y="1449767"/>
            <a:ext cx="6667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0d8735e4989d616fa6025124ef02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34" y="3271345"/>
            <a:ext cx="6667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 rot="5400000">
            <a:off x="8152078" y="2567289"/>
            <a:ext cx="838200" cy="417512"/>
          </a:xfrm>
          <a:prstGeom prst="rightArrow">
            <a:avLst>
              <a:gd name="adj1" fmla="val 50000"/>
              <a:gd name="adj2" fmla="val 50190"/>
            </a:avLst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3493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SCHEDA RELATIVA AD UN TRASCRITTO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0707" y="979669"/>
            <a:ext cx="9509760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«transcript table» shows all the alternative splicing isoforms, with their length, info about the encoded proteins and cross-reference to other databases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Flags</a:t>
            </a:r>
            <a:r>
              <a:rPr lang="en-US" sz="2000" dirty="0" smtClean="0"/>
              <a:t> </a:t>
            </a:r>
            <a:r>
              <a:rPr lang="en-US" sz="2000" dirty="0" err="1" smtClean="0"/>
              <a:t>colums</a:t>
            </a:r>
            <a:r>
              <a:rPr lang="en-US" sz="2000" dirty="0" smtClean="0"/>
              <a:t> </a:t>
            </a:r>
            <a:r>
              <a:rPr lang="en-US" sz="2000" dirty="0" smtClean="0"/>
              <a:t>reports useful information, such as the </a:t>
            </a:r>
            <a:r>
              <a:rPr lang="en-US" sz="2000" b="1" dirty="0" smtClean="0"/>
              <a:t>TLS</a:t>
            </a:r>
            <a:r>
              <a:rPr lang="en-US" sz="2000" dirty="0" smtClean="0"/>
              <a:t> (transcript support level), which indicates </a:t>
            </a:r>
            <a:r>
              <a:rPr lang="en-US" sz="2000" dirty="0" err="1" smtClean="0"/>
              <a:t>hiw</a:t>
            </a:r>
            <a:r>
              <a:rPr lang="en-US" sz="2000" dirty="0" smtClean="0"/>
              <a:t> much can we «trust» the correctness of a mRNA annotation (from 1 to 5, with 1 being the highest and 5 being the lowest)</a:t>
            </a:r>
            <a:endParaRPr lang="en-US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88" y="3235695"/>
            <a:ext cx="8433501" cy="33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3493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EXPLORING GENETIC VARIATION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0497" y="1221407"/>
            <a:ext cx="5044965" cy="479051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Each gene is linked to known genetic variants, under the «variant table» link</a:t>
            </a:r>
          </a:p>
          <a:p>
            <a:pPr marL="45720" indent="0">
              <a:buNone/>
            </a:pPr>
            <a:r>
              <a:rPr lang="en-US" dirty="0" smtClean="0"/>
              <a:t>The can be </a:t>
            </a:r>
            <a:r>
              <a:rPr lang="en-US" b="1" dirty="0" smtClean="0"/>
              <a:t>SNPs</a:t>
            </a:r>
            <a:r>
              <a:rPr lang="en-US" dirty="0" smtClean="0"/>
              <a:t> (single nucleotide </a:t>
            </a:r>
            <a:r>
              <a:rPr lang="en-US" dirty="0" err="1" smtClean="0"/>
              <a:t>polymorphsms</a:t>
            </a:r>
            <a:r>
              <a:rPr lang="en-US" dirty="0" smtClean="0"/>
              <a:t>), </a:t>
            </a:r>
            <a:r>
              <a:rPr lang="en-US" b="1" dirty="0" smtClean="0"/>
              <a:t>deletions </a:t>
            </a:r>
            <a:r>
              <a:rPr lang="en-US" dirty="0" smtClean="0"/>
              <a:t>or </a:t>
            </a:r>
            <a:r>
              <a:rPr lang="en-US" dirty="0" err="1" smtClean="0"/>
              <a:t>inseryions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Depending on their placement (5’ UTR, 3’ UTR or coding sequence), SNP can be either synonymous or non-synonymous</a:t>
            </a:r>
            <a:endParaRPr lang="en-US" b="1" dirty="0" smtClean="0"/>
          </a:p>
          <a:p>
            <a:pPr marL="45720" indent="0">
              <a:buNone/>
            </a:pPr>
            <a:r>
              <a:rPr lang="en-US" dirty="0" smtClean="0"/>
              <a:t>The variants are often linked with phenotypes or diseases-&gt; «</a:t>
            </a:r>
            <a:r>
              <a:rPr lang="en-US" b="1" dirty="0" smtClean="0"/>
              <a:t>clinical significance</a:t>
            </a:r>
            <a:r>
              <a:rPr lang="en-US" dirty="0" smtClean="0"/>
              <a:t>» column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4" y="1357458"/>
            <a:ext cx="5745715" cy="45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3493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VARIANT DETAILS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20909" y="1221407"/>
            <a:ext cx="4078013" cy="479051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Which </a:t>
            </a:r>
            <a:r>
              <a:rPr lang="en-US" dirty="0" err="1" smtClean="0"/>
              <a:t>transcrupts</a:t>
            </a:r>
            <a:r>
              <a:rPr lang="en-US" dirty="0" smtClean="0"/>
              <a:t> are affected?</a:t>
            </a:r>
          </a:p>
          <a:p>
            <a:pPr marL="45720" indent="0">
              <a:buNone/>
            </a:pPr>
            <a:r>
              <a:rPr lang="en-US" dirty="0" smtClean="0"/>
              <a:t>Which proteins are effected?</a:t>
            </a:r>
          </a:p>
          <a:p>
            <a:pPr marL="45720" indent="0">
              <a:buNone/>
            </a:pPr>
            <a:r>
              <a:rPr lang="en-US" dirty="0" smtClean="0"/>
              <a:t>Synonymous or not?</a:t>
            </a:r>
          </a:p>
          <a:p>
            <a:pPr marL="45720" indent="0">
              <a:buNone/>
            </a:pPr>
            <a:r>
              <a:rPr lang="en-US" dirty="0" smtClean="0"/>
              <a:t>Which frequency does it show in human populations?</a:t>
            </a:r>
          </a:p>
          <a:p>
            <a:pPr marL="45720" indent="0">
              <a:buNone/>
            </a:pPr>
            <a:r>
              <a:rPr lang="en-US" dirty="0" smtClean="0"/>
              <a:t>Is it associated with phenotypic variation or with a disease?</a:t>
            </a:r>
          </a:p>
          <a:p>
            <a:pPr marL="45720" indent="0">
              <a:buNone/>
            </a:pPr>
            <a:r>
              <a:rPr lang="en-US" dirty="0" smtClean="0"/>
              <a:t>This page enables us to answer all these questions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1032939"/>
            <a:ext cx="5328744" cy="55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3493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VARIANT DETAILS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20909" y="1221406"/>
            <a:ext cx="4677105" cy="524460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Many links can be found below «</a:t>
            </a:r>
            <a:r>
              <a:rPr lang="en-US" b="1" dirty="0" smtClean="0"/>
              <a:t>explore this variant</a:t>
            </a:r>
            <a:r>
              <a:rPr lang="en-US" dirty="0" smtClean="0"/>
              <a:t>»: these might help to find out additional information</a:t>
            </a:r>
          </a:p>
          <a:p>
            <a:pPr marL="45720" indent="0">
              <a:buNone/>
            </a:pPr>
            <a:r>
              <a:rPr lang="en-US" dirty="0" smtClean="0"/>
              <a:t>«</a:t>
            </a:r>
            <a:r>
              <a:rPr lang="en-US" b="1" dirty="0" smtClean="0"/>
              <a:t>population genetics</a:t>
            </a:r>
            <a:r>
              <a:rPr lang="en-US" dirty="0" smtClean="0"/>
              <a:t>» </a:t>
            </a:r>
            <a:r>
              <a:rPr lang="en-US" dirty="0" smtClean="0"/>
              <a:t>contains data about the frequency of a mutation in the general human population, or in a particular ethnic group </a:t>
            </a:r>
          </a:p>
          <a:p>
            <a:pPr marL="45720" indent="0">
              <a:buNone/>
            </a:pPr>
            <a:r>
              <a:rPr lang="it-IT" dirty="0" smtClean="0"/>
              <a:t>«</a:t>
            </a:r>
            <a:r>
              <a:rPr lang="it-IT" b="1" dirty="0" err="1" smtClean="0"/>
              <a:t>citations</a:t>
            </a:r>
            <a:r>
              <a:rPr lang="it-IT" dirty="0" smtClean="0"/>
              <a:t>» </a:t>
            </a:r>
            <a:r>
              <a:rPr lang="it-IT" dirty="0" smtClean="0"/>
              <a:t>reports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papers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report data </a:t>
            </a:r>
            <a:r>
              <a:rPr lang="it-IT" dirty="0" err="1" smtClean="0"/>
              <a:t>about</a:t>
            </a:r>
            <a:r>
              <a:rPr lang="it-IT" dirty="0" smtClean="0"/>
              <a:t> a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variant</a:t>
            </a:r>
            <a:endParaRPr lang="it-IT" dirty="0" smtClean="0"/>
          </a:p>
          <a:p>
            <a:pPr marL="45720" indent="0">
              <a:buNone/>
            </a:pPr>
            <a:r>
              <a:rPr lang="it-IT" dirty="0" smtClean="0"/>
              <a:t>«</a:t>
            </a:r>
            <a:r>
              <a:rPr lang="it-IT" b="1" dirty="0" err="1" smtClean="0"/>
              <a:t>genes</a:t>
            </a:r>
            <a:r>
              <a:rPr lang="it-IT" b="1" dirty="0" smtClean="0"/>
              <a:t> and </a:t>
            </a:r>
            <a:r>
              <a:rPr lang="it-IT" b="1" dirty="0" err="1" smtClean="0"/>
              <a:t>regulation</a:t>
            </a:r>
            <a:r>
              <a:rPr lang="it-IT" dirty="0" smtClean="0"/>
              <a:t>» </a:t>
            </a:r>
            <a:r>
              <a:rPr lang="it-IT" dirty="0" smtClean="0"/>
              <a:t>reports the </a:t>
            </a:r>
            <a:r>
              <a:rPr lang="it-IT" dirty="0" err="1" smtClean="0"/>
              <a:t>effects</a:t>
            </a:r>
            <a:r>
              <a:rPr lang="it-IT" dirty="0" smtClean="0"/>
              <a:t> on gene </a:t>
            </a:r>
            <a:r>
              <a:rPr lang="it-IT" dirty="0" err="1" smtClean="0"/>
              <a:t>expreson</a:t>
            </a:r>
            <a:r>
              <a:rPr lang="it-IT" dirty="0" smtClean="0"/>
              <a:t> and </a:t>
            </a:r>
            <a:r>
              <a:rPr lang="it-IT" dirty="0" err="1" smtClean="0"/>
              <a:t>localizes</a:t>
            </a:r>
            <a:r>
              <a:rPr lang="it-IT" dirty="0" smtClean="0"/>
              <a:t> </a:t>
            </a:r>
            <a:r>
              <a:rPr lang="it-IT" dirty="0" err="1" smtClean="0"/>
              <a:t>SNPs</a:t>
            </a:r>
            <a:r>
              <a:rPr lang="it-IT" dirty="0" smtClean="0"/>
              <a:t> on </a:t>
            </a:r>
            <a:r>
              <a:rPr lang="it-IT" dirty="0" err="1" smtClean="0"/>
              <a:t>mRNAs</a:t>
            </a:r>
            <a:r>
              <a:rPr lang="it-IT" dirty="0" smtClean="0"/>
              <a:t> and </a:t>
            </a:r>
            <a:r>
              <a:rPr lang="it-IT" dirty="0" err="1" smtClean="0"/>
              <a:t>proteins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4" y="1082566"/>
            <a:ext cx="6369554" cy="38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5809" y="231061"/>
            <a:ext cx="9509760" cy="349364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POPULATION GENETICS – </a:t>
            </a:r>
            <a:r>
              <a:rPr lang="it-IT" sz="2400" dirty="0" smtClean="0"/>
              <a:t>ALLELIC AND GENOTYPE FREQUENCIES</a:t>
            </a:r>
            <a:endParaRPr lang="en-US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986" y="864054"/>
            <a:ext cx="11172497" cy="149026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Frequency data is organized in pie and histogram charts for the global population and several ethnic groups</a:t>
            </a:r>
          </a:p>
          <a:p>
            <a:pPr marL="45720" indent="0">
              <a:buNone/>
            </a:pPr>
            <a:r>
              <a:rPr lang="en-US" dirty="0" smtClean="0"/>
              <a:t>These data are derived from whole genome resequencing projects. Both frequencies and absolute numbers are reported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3" y="2503369"/>
            <a:ext cx="7607019" cy="37918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97767" y="2503369"/>
            <a:ext cx="3520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derived</a:t>
            </a:r>
            <a:r>
              <a:rPr lang="it-IT" dirty="0" smtClean="0"/>
              <a:t> from </a:t>
            </a:r>
            <a:r>
              <a:rPr lang="it-IT" dirty="0" err="1" smtClean="0"/>
              <a:t>projects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b="1" dirty="0" err="1" smtClean="0"/>
              <a:t>HapMap</a:t>
            </a:r>
            <a:r>
              <a:rPr lang="it-IT" b="1" dirty="0" smtClean="0"/>
              <a:t> </a:t>
            </a:r>
            <a:r>
              <a:rPr lang="it-IT" b="1" dirty="0" smtClean="0"/>
              <a:t>e 1000 </a:t>
            </a:r>
            <a:r>
              <a:rPr lang="it-IT" b="1" dirty="0" err="1" smtClean="0"/>
              <a:t>Genomes</a:t>
            </a:r>
            <a:r>
              <a:rPr lang="it-IT" b="1" dirty="0" smtClean="0"/>
              <a:t> Project, </a:t>
            </a:r>
            <a:r>
              <a:rPr lang="it-IT" b="1" dirty="0" err="1" smtClean="0"/>
              <a:t>GnomAD</a:t>
            </a:r>
            <a:r>
              <a:rPr lang="it-IT" dirty="0" smtClean="0"/>
              <a:t>, ecc.</a:t>
            </a:r>
          </a:p>
          <a:p>
            <a:endParaRPr lang="it-IT" dirty="0"/>
          </a:p>
          <a:p>
            <a:r>
              <a:rPr lang="en-US" dirty="0" smtClean="0"/>
              <a:t>Not all variants have known frequencies! We often do not have frequency data simply because a variant is extremely rare and it has been only descried in a very few cases in scientific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729" y="337106"/>
            <a:ext cx="9509760" cy="249017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it-IT" dirty="0" smtClean="0"/>
              <a:t>The human </a:t>
            </a:r>
            <a:r>
              <a:rPr lang="it-IT" dirty="0" err="1" smtClean="0"/>
              <a:t>genome</a:t>
            </a:r>
            <a:r>
              <a:rPr lang="it-IT" dirty="0" smtClean="0"/>
              <a:t> </a:t>
            </a:r>
            <a:r>
              <a:rPr lang="it-IT" dirty="0" err="1" smtClean="0"/>
              <a:t>contains</a:t>
            </a:r>
            <a:r>
              <a:rPr lang="it-IT" dirty="0" smtClean="0"/>
              <a:t> an </a:t>
            </a:r>
            <a:r>
              <a:rPr lang="it-IT" dirty="0" err="1" smtClean="0"/>
              <a:t>enormous</a:t>
            </a:r>
            <a:r>
              <a:rPr lang="it-IT" dirty="0" smtClean="0"/>
              <a:t> </a:t>
            </a:r>
            <a:r>
              <a:rPr lang="it-IT" dirty="0" err="1" smtClean="0"/>
              <a:t>amount</a:t>
            </a:r>
            <a:r>
              <a:rPr lang="it-IT" dirty="0" smtClean="0"/>
              <a:t> of information…</a:t>
            </a:r>
            <a:endParaRPr lang="it-IT" dirty="0" smtClean="0"/>
          </a:p>
          <a:p>
            <a:pPr marL="45720" indent="0" algn="just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genome</a:t>
            </a:r>
            <a:r>
              <a:rPr lang="it-IT" dirty="0" smtClean="0"/>
              <a:t> </a:t>
            </a:r>
            <a:r>
              <a:rPr lang="it-IT" dirty="0" err="1" smtClean="0"/>
              <a:t>assembly</a:t>
            </a:r>
            <a:r>
              <a:rPr lang="it-IT" dirty="0" smtClean="0"/>
              <a:t> in </a:t>
            </a:r>
            <a:r>
              <a:rPr lang="it-IT" dirty="0" err="1" smtClean="0"/>
              <a:t>Ensembl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currently</a:t>
            </a:r>
            <a:r>
              <a:rPr lang="it-IT" dirty="0" smtClean="0"/>
              <a:t> </a:t>
            </a:r>
            <a:r>
              <a:rPr lang="en-US" b="1" u="sng" dirty="0" smtClean="0"/>
              <a:t>3,609,003,417 base pairs</a:t>
            </a:r>
            <a:endParaRPr lang="en-US" b="1" u="sng" dirty="0" smtClean="0"/>
          </a:p>
          <a:p>
            <a:pPr marL="45720" indent="0" algn="just"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</a:t>
            </a:r>
            <a:r>
              <a:rPr lang="en-US" b="1" u="sng" dirty="0" smtClean="0"/>
              <a:t>20,418</a:t>
            </a:r>
            <a:r>
              <a:rPr lang="en-US" dirty="0" smtClean="0"/>
              <a:t> </a:t>
            </a:r>
            <a:r>
              <a:rPr lang="en-US" dirty="0" smtClean="0"/>
              <a:t>protein-coding genes, </a:t>
            </a:r>
            <a:r>
              <a:rPr lang="en-US" b="1" u="sng" dirty="0" smtClean="0"/>
              <a:t>22,107</a:t>
            </a:r>
            <a:r>
              <a:rPr lang="en-US" dirty="0" smtClean="0"/>
              <a:t> </a:t>
            </a:r>
            <a:r>
              <a:rPr lang="en-US" dirty="0" smtClean="0"/>
              <a:t>non-coding genes and </a:t>
            </a:r>
            <a:r>
              <a:rPr lang="en-US" b="1" u="sng" dirty="0" smtClean="0"/>
              <a:t>15,195</a:t>
            </a:r>
            <a:r>
              <a:rPr lang="en-US" dirty="0" smtClean="0"/>
              <a:t> </a:t>
            </a:r>
            <a:r>
              <a:rPr lang="en-US" dirty="0" smtClean="0"/>
              <a:t>pseudogenes, with over </a:t>
            </a:r>
            <a:r>
              <a:rPr lang="en-US" b="1" u="sng" dirty="0" smtClean="0"/>
              <a:t>200,000</a:t>
            </a:r>
            <a:r>
              <a:rPr lang="en-US" dirty="0" smtClean="0"/>
              <a:t> </a:t>
            </a:r>
            <a:r>
              <a:rPr lang="en-US" dirty="0" smtClean="0"/>
              <a:t>transcripts!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91" y="3406782"/>
            <a:ext cx="8973802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73864" y="430923"/>
            <a:ext cx="10924453" cy="106154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dirty="0" smtClean="0"/>
              <a:t>The product of many years of work cannot lead to results that are easily accessible to the «casual user», who might not be an expert in big data and bioinformatics</a:t>
            </a:r>
            <a:endParaRPr lang="en-US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6609"/>
          <a:stretch>
            <a:fillRect/>
          </a:stretch>
        </p:blipFill>
        <p:spPr>
          <a:xfrm>
            <a:off x="5948855" y="2329613"/>
            <a:ext cx="5636698" cy="34170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3864" y="1818289"/>
            <a:ext cx="51332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Genome</a:t>
            </a:r>
            <a:r>
              <a:rPr lang="it-IT" dirty="0" smtClean="0"/>
              <a:t> </a:t>
            </a:r>
            <a:r>
              <a:rPr lang="it-IT" dirty="0" err="1" smtClean="0"/>
              <a:t>Browsers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to:</a:t>
            </a:r>
            <a:endParaRPr lang="it-IT" dirty="0" smtClean="0"/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b="1" dirty="0" err="1" smtClean="0"/>
              <a:t>Explore</a:t>
            </a:r>
            <a:r>
              <a:rPr lang="it-IT" b="1" dirty="0" smtClean="0"/>
              <a:t> </a:t>
            </a:r>
            <a:r>
              <a:rPr lang="it-IT" b="1" dirty="0" err="1" smtClean="0"/>
              <a:t>chromosomal</a:t>
            </a:r>
            <a:r>
              <a:rPr lang="it-IT" b="1" dirty="0" smtClean="0"/>
              <a:t> </a:t>
            </a:r>
            <a:r>
              <a:rPr lang="it-IT" b="1" dirty="0" err="1" smtClean="0"/>
              <a:t>regions</a:t>
            </a:r>
            <a:endParaRPr lang="it-IT" b="1" dirty="0" smtClean="0"/>
          </a:p>
          <a:p>
            <a:pPr marL="342900" indent="-342900">
              <a:buAutoNum type="arabicParenR"/>
            </a:pPr>
            <a:endParaRPr lang="it-IT" b="1" dirty="0" smtClean="0"/>
          </a:p>
          <a:p>
            <a:pPr marL="342900" indent="-342900">
              <a:buAutoNum type="arabicParenR"/>
            </a:pPr>
            <a:r>
              <a:rPr lang="it-IT" b="1" dirty="0" err="1" smtClean="0"/>
              <a:t>Explore</a:t>
            </a:r>
            <a:r>
              <a:rPr lang="it-IT" b="1" dirty="0" smtClean="0"/>
              <a:t> </a:t>
            </a:r>
            <a:r>
              <a:rPr lang="it-IT" b="1" dirty="0" err="1" smtClean="0"/>
              <a:t>regulatory</a:t>
            </a:r>
            <a:r>
              <a:rPr lang="it-IT" b="1" dirty="0" smtClean="0"/>
              <a:t> </a:t>
            </a:r>
            <a:r>
              <a:rPr lang="it-IT" b="1" dirty="0" err="1" smtClean="0"/>
              <a:t>regions</a:t>
            </a:r>
            <a:r>
              <a:rPr lang="it-IT" b="1" dirty="0" smtClean="0"/>
              <a:t> </a:t>
            </a:r>
            <a:r>
              <a:rPr lang="it-IT" b="1" dirty="0" err="1" smtClean="0"/>
              <a:t>flanking</a:t>
            </a:r>
            <a:r>
              <a:rPr lang="it-IT" b="1" dirty="0" smtClean="0"/>
              <a:t> </a:t>
            </a:r>
            <a:r>
              <a:rPr lang="it-IT" b="1" dirty="0" err="1" smtClean="0"/>
              <a:t>genes</a:t>
            </a:r>
            <a:r>
              <a:rPr lang="it-IT" b="1" dirty="0" smtClean="0"/>
              <a:t> (i.e. promoters, </a:t>
            </a:r>
            <a:r>
              <a:rPr lang="it-IT" b="1" dirty="0" err="1" smtClean="0"/>
              <a:t>enhancers</a:t>
            </a:r>
            <a:r>
              <a:rPr lang="it-IT" b="1" dirty="0" smtClean="0"/>
              <a:t>, etc.)</a:t>
            </a:r>
            <a:endParaRPr lang="it-IT" b="1" dirty="0" smtClean="0"/>
          </a:p>
          <a:p>
            <a:pPr marL="342900" indent="-342900">
              <a:buAutoNum type="arabicParenR"/>
            </a:pPr>
            <a:endParaRPr lang="it-IT" b="1" dirty="0" smtClean="0"/>
          </a:p>
          <a:p>
            <a:pPr marL="342900" indent="-342900">
              <a:buAutoNum type="arabicParenR"/>
            </a:pPr>
            <a:r>
              <a:rPr lang="it-IT" b="1" dirty="0" err="1" smtClean="0"/>
              <a:t>Perform</a:t>
            </a:r>
            <a:r>
              <a:rPr lang="it-IT" b="1" dirty="0" smtClean="0"/>
              <a:t> </a:t>
            </a:r>
            <a:r>
              <a:rPr lang="it-IT" b="1" dirty="0" err="1" smtClean="0"/>
              <a:t>searches</a:t>
            </a:r>
            <a:r>
              <a:rPr lang="it-IT" b="1" dirty="0" smtClean="0"/>
              <a:t> (</a:t>
            </a:r>
            <a:r>
              <a:rPr lang="it-IT" b="1" dirty="0" err="1" smtClean="0"/>
              <a:t>using</a:t>
            </a:r>
            <a:r>
              <a:rPr lang="it-IT" b="1" dirty="0" smtClean="0"/>
              <a:t> </a:t>
            </a:r>
            <a:r>
              <a:rPr lang="it-IT" b="1" dirty="0" err="1" smtClean="0"/>
              <a:t>keywords</a:t>
            </a:r>
            <a:r>
              <a:rPr lang="it-IT" b="1" dirty="0" smtClean="0"/>
              <a:t> and/or </a:t>
            </a:r>
            <a:r>
              <a:rPr lang="it-IT" b="1" dirty="0" err="1" smtClean="0"/>
              <a:t>positional</a:t>
            </a:r>
            <a:r>
              <a:rPr lang="it-IT" b="1" dirty="0" smtClean="0"/>
              <a:t> </a:t>
            </a:r>
            <a:r>
              <a:rPr lang="it-IT" b="1" dirty="0" err="1" smtClean="0"/>
              <a:t>coordinates</a:t>
            </a:r>
            <a:r>
              <a:rPr lang="it-IT" b="1" dirty="0" smtClean="0"/>
              <a:t>) </a:t>
            </a:r>
            <a:r>
              <a:rPr lang="it-IT" b="1" dirty="0" err="1" smtClean="0"/>
              <a:t>at</a:t>
            </a:r>
            <a:r>
              <a:rPr lang="it-IT" b="1" dirty="0" smtClean="0"/>
              <a:t> the </a:t>
            </a:r>
            <a:r>
              <a:rPr lang="it-IT" b="1" dirty="0" err="1" smtClean="0"/>
              <a:t>whole-genome</a:t>
            </a:r>
            <a:r>
              <a:rPr lang="it-IT" b="1" dirty="0" smtClean="0"/>
              <a:t> scale</a:t>
            </a:r>
            <a:endParaRPr lang="it-IT" b="1" dirty="0" smtClean="0"/>
          </a:p>
          <a:p>
            <a:pPr marL="342900" indent="-342900">
              <a:buAutoNum type="arabicParenR"/>
            </a:pPr>
            <a:endParaRPr lang="it-IT" b="1" dirty="0" smtClean="0"/>
          </a:p>
          <a:p>
            <a:pPr marL="342900" indent="-342900">
              <a:buAutoNum type="arabicParenR"/>
            </a:pPr>
            <a:r>
              <a:rPr lang="it-IT" b="1" dirty="0" err="1" smtClean="0"/>
              <a:t>Stydy</a:t>
            </a:r>
            <a:r>
              <a:rPr lang="it-IT" b="1" dirty="0" smtClean="0"/>
              <a:t> </a:t>
            </a:r>
            <a:r>
              <a:rPr lang="it-IT" b="1" dirty="0" err="1" smtClean="0"/>
              <a:t>genome</a:t>
            </a:r>
            <a:r>
              <a:rPr lang="it-IT" b="1" dirty="0" smtClean="0"/>
              <a:t> </a:t>
            </a:r>
            <a:r>
              <a:rPr lang="it-IT" b="1" dirty="0" err="1" smtClean="0"/>
              <a:t>architecture</a:t>
            </a:r>
            <a:endParaRPr lang="it-IT" b="1" dirty="0" smtClean="0"/>
          </a:p>
          <a:p>
            <a:pPr marL="342900" indent="-342900">
              <a:buAutoNum type="arabicParenR"/>
            </a:pPr>
            <a:endParaRPr lang="it-IT" b="1" dirty="0" smtClean="0"/>
          </a:p>
          <a:p>
            <a:pPr marL="342900" indent="-342900">
              <a:buAutoNum type="arabicParenR"/>
            </a:pPr>
            <a:r>
              <a:rPr lang="it-IT" b="1" dirty="0" err="1" smtClean="0"/>
              <a:t>Comparing</a:t>
            </a:r>
            <a:r>
              <a:rPr lang="it-IT" b="1" dirty="0" smtClean="0"/>
              <a:t> </a:t>
            </a:r>
            <a:r>
              <a:rPr lang="it-IT" b="1" dirty="0" err="1" smtClean="0"/>
              <a:t>genome</a:t>
            </a:r>
            <a:r>
              <a:rPr lang="it-IT" b="1" dirty="0" smtClean="0"/>
              <a:t> </a:t>
            </a:r>
            <a:r>
              <a:rPr lang="it-IT" b="1" dirty="0" err="1" smtClean="0"/>
              <a:t>architecture</a:t>
            </a:r>
            <a:r>
              <a:rPr lang="it-IT" b="1" dirty="0" smtClean="0"/>
              <a:t> n </a:t>
            </a:r>
            <a:r>
              <a:rPr lang="it-IT" b="1" dirty="0" err="1" smtClean="0"/>
              <a:t>different</a:t>
            </a:r>
            <a:r>
              <a:rPr lang="it-IT" b="1" dirty="0" smtClean="0"/>
              <a:t> </a:t>
            </a:r>
            <a:r>
              <a:rPr lang="it-IT" b="1" dirty="0" err="1" smtClean="0"/>
              <a:t>organisms</a:t>
            </a:r>
            <a:r>
              <a:rPr lang="it-IT" b="1" dirty="0" smtClean="0"/>
              <a:t> (comparative </a:t>
            </a:r>
            <a:r>
              <a:rPr lang="it-IT" b="1" dirty="0" err="1" smtClean="0"/>
              <a:t>genomics</a:t>
            </a:r>
            <a:r>
              <a:rPr lang="it-IT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0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GENOME BROWSERS – </a:t>
            </a:r>
            <a:r>
              <a:rPr lang="it-IT" dirty="0" smtClean="0"/>
              <a:t>AVAILABILITY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arenR"/>
            </a:pPr>
            <a:r>
              <a:rPr lang="it-IT" sz="2400" dirty="0" smtClean="0"/>
              <a:t>ENSEMBL – </a:t>
            </a:r>
            <a:r>
              <a:rPr lang="it-IT" sz="2400" u="sng" dirty="0" smtClean="0"/>
              <a:t>the </a:t>
            </a:r>
            <a:r>
              <a:rPr lang="it-IT" sz="2400" u="sng" dirty="0" err="1" smtClean="0"/>
              <a:t>example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we</a:t>
            </a:r>
            <a:r>
              <a:rPr lang="it-IT" sz="2400" u="sng" dirty="0" smtClean="0"/>
              <a:t> are </a:t>
            </a:r>
            <a:r>
              <a:rPr lang="it-IT" sz="2400" u="sng" dirty="0" err="1" smtClean="0"/>
              <a:t>going</a:t>
            </a:r>
            <a:r>
              <a:rPr lang="it-IT" sz="2400" u="sng" dirty="0" smtClean="0"/>
              <a:t> to </a:t>
            </a:r>
            <a:r>
              <a:rPr lang="it-IT" sz="2400" u="sng" dirty="0" err="1" smtClean="0"/>
              <a:t>explore</a:t>
            </a:r>
            <a:r>
              <a:rPr lang="it-IT" sz="2400" u="sng" dirty="0" smtClean="0"/>
              <a:t> in the </a:t>
            </a:r>
            <a:r>
              <a:rPr lang="it-IT" sz="2400" u="sng" dirty="0" err="1" smtClean="0"/>
              <a:t>bioinformatics</a:t>
            </a:r>
            <a:r>
              <a:rPr lang="it-IT" sz="2400" u="sng" dirty="0" smtClean="0"/>
              <a:t> lab</a:t>
            </a:r>
            <a:endParaRPr lang="en-US" sz="2400" u="sng" dirty="0" smtClean="0"/>
          </a:p>
          <a:p>
            <a:pPr marL="45720" indent="0">
              <a:buNone/>
            </a:pP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www.ensembl.org/index.html</a:t>
            </a:r>
            <a:endParaRPr lang="it-IT" dirty="0" smtClean="0"/>
          </a:p>
          <a:p>
            <a:pPr marL="45720" indent="0">
              <a:buNone/>
            </a:pPr>
            <a:r>
              <a:rPr lang="it-IT" dirty="0" smtClean="0"/>
              <a:t>2) UCSC </a:t>
            </a:r>
            <a:r>
              <a:rPr lang="it-IT" dirty="0" err="1" smtClean="0"/>
              <a:t>genome</a:t>
            </a:r>
            <a:r>
              <a:rPr lang="it-IT" dirty="0" smtClean="0"/>
              <a:t> Browser Gateway</a:t>
            </a:r>
          </a:p>
          <a:p>
            <a:pPr marL="45720" indent="0">
              <a:buNone/>
            </a:pPr>
            <a:r>
              <a:rPr lang="it-IT" dirty="0">
                <a:hlinkClick r:id="rId3"/>
              </a:rPr>
              <a:t>https://genome-euro.ucsc.edu/cgi-bin/hgGateway</a:t>
            </a:r>
            <a:r>
              <a:rPr lang="it-IT" dirty="0" smtClean="0"/>
              <a:t>?</a:t>
            </a:r>
          </a:p>
          <a:p>
            <a:pPr marL="45720" indent="0">
              <a:buNone/>
            </a:pPr>
            <a:r>
              <a:rPr lang="it-IT" dirty="0" smtClean="0"/>
              <a:t>3) NCBI </a:t>
            </a:r>
            <a:r>
              <a:rPr lang="it-IT" dirty="0" err="1" smtClean="0"/>
              <a:t>Genome</a:t>
            </a:r>
            <a:r>
              <a:rPr lang="it-IT" dirty="0" smtClean="0"/>
              <a:t> Data Viewer</a:t>
            </a:r>
          </a:p>
          <a:p>
            <a:pPr marL="45720" indent="0">
              <a:buNone/>
            </a:pPr>
            <a:r>
              <a:rPr lang="it-IT" dirty="0">
                <a:hlinkClick r:id="rId4"/>
              </a:rPr>
              <a:t>https://www.ncbi.nlm.nih.gov/genome/gdv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pPr marL="45720" indent="0">
              <a:buNone/>
            </a:pPr>
            <a:r>
              <a:rPr lang="it-IT" dirty="0" smtClean="0"/>
              <a:t>4) </a:t>
            </a:r>
            <a:r>
              <a:rPr lang="it-IT" dirty="0" smtClean="0"/>
              <a:t>Custom </a:t>
            </a:r>
            <a:r>
              <a:rPr lang="it-IT" dirty="0" err="1" smtClean="0"/>
              <a:t>genome</a:t>
            </a:r>
            <a:r>
              <a:rPr lang="it-IT" dirty="0" smtClean="0"/>
              <a:t> browser,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linked</a:t>
            </a:r>
            <a:r>
              <a:rPr lang="it-IT" dirty="0" smtClean="0"/>
              <a:t> to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genome</a:t>
            </a:r>
            <a:r>
              <a:rPr lang="it-IT" dirty="0" smtClean="0"/>
              <a:t> </a:t>
            </a:r>
            <a:r>
              <a:rPr lang="it-IT" dirty="0" err="1" smtClean="0"/>
              <a:t>sequencing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 and </a:t>
            </a:r>
            <a:r>
              <a:rPr lang="it-IT" dirty="0" err="1" smtClean="0"/>
              <a:t>dedicated</a:t>
            </a:r>
            <a:r>
              <a:rPr lang="it-IT" dirty="0" smtClean="0"/>
              <a:t> to target </a:t>
            </a:r>
            <a:r>
              <a:rPr lang="it-IT" dirty="0" err="1" smtClean="0"/>
              <a:t>species</a:t>
            </a:r>
            <a:endParaRPr lang="it-IT" dirty="0" smtClean="0"/>
          </a:p>
          <a:p>
            <a:pPr marL="4572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3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26948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WHAT KIND OF INFO ARE AVAILABLE IN A GENOME BROWSER?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«BASIC» ANNOTATIONS, LINKED TO COORDINATES, WITH RESPECT WITH A GIVEN CHROMOSOME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 smtClean="0"/>
              <a:t>Genes (introns, exons, 5’ and 3’ UTR)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Transcripts (including alternative splicing isoforms, with CDS and UTR details)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Non-coding RNAs (</a:t>
            </a:r>
            <a:r>
              <a:rPr lang="en-US" dirty="0" err="1" smtClean="0"/>
              <a:t>rRNA</a:t>
            </a:r>
            <a:r>
              <a:rPr lang="en-US" dirty="0" smtClean="0"/>
              <a:t>, </a:t>
            </a:r>
            <a:r>
              <a:rPr lang="en-US" dirty="0" err="1" smtClean="0"/>
              <a:t>tRNA</a:t>
            </a:r>
            <a:r>
              <a:rPr lang="en-US" dirty="0" smtClean="0"/>
              <a:t>, </a:t>
            </a:r>
            <a:r>
              <a:rPr lang="en-US" dirty="0" err="1" smtClean="0"/>
              <a:t>lncRNAs</a:t>
            </a:r>
            <a:r>
              <a:rPr lang="en-US" dirty="0" smtClean="0"/>
              <a:t>, </a:t>
            </a:r>
            <a:r>
              <a:rPr lang="en-US" dirty="0" err="1" smtClean="0"/>
              <a:t>ecc</a:t>
            </a:r>
            <a:r>
              <a:rPr lang="en-US" dirty="0" smtClean="0"/>
              <a:t>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Pseudogenes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Link to additional information (e.g. to a page with details about the protein encoded by a given mRNA)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1589270"/>
            <a:ext cx="9509760" cy="43434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«ADVANCED» ANNOTATIONS</a:t>
            </a: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Cytogenetic information (e.g. chromosome bands)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Genetic variants(SNPs, STRs, </a:t>
            </a:r>
            <a:r>
              <a:rPr lang="en-US" dirty="0" err="1" smtClean="0"/>
              <a:t>indels</a:t>
            </a:r>
            <a:r>
              <a:rPr lang="en-US" dirty="0" smtClean="0"/>
              <a:t>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Repeated elements (LINE, SINE, DNA transposons, etc.; these are often «masked» in genomes, i.e. shown as long «N» stretches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Gene expression data (either from microarray or RNA-sequencing experiments)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Alignments with homologous genomic sequences from related species (comparative genomics tools)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And many </a:t>
            </a:r>
            <a:r>
              <a:rPr lang="en-US" dirty="0" err="1" smtClean="0"/>
              <a:t>many</a:t>
            </a:r>
            <a:r>
              <a:rPr lang="en-US" dirty="0" smtClean="0"/>
              <a:t> more…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3520" y="591312"/>
            <a:ext cx="9509760" cy="72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WHAT KIND OF INFO ARE AVAILABLE IN A GENOME BROWSER?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5740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5957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ENSEMBL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" y="1242301"/>
            <a:ext cx="6104889" cy="4343400"/>
          </a:xfrm>
        </p:spPr>
      </p:pic>
      <p:sp>
        <p:nvSpPr>
          <p:cNvPr id="6" name="CasellaDiTesto 5"/>
          <p:cNvSpPr txBox="1"/>
          <p:nvPr/>
        </p:nvSpPr>
        <p:spPr>
          <a:xfrm>
            <a:off x="7273160" y="1355834"/>
            <a:ext cx="4277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Joint project from EBI and </a:t>
            </a:r>
            <a:r>
              <a:rPr lang="en-US" dirty="0" err="1" smtClean="0"/>
              <a:t>Wellcome</a:t>
            </a:r>
            <a:r>
              <a:rPr lang="en-US" dirty="0" smtClean="0"/>
              <a:t> Trust Sanger Institute, launched in 1999 right before the release of the human genome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Initially designed for model organisms genomes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Now includes over 80 genomes, with main focus on vertebrates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Includes man, mouse and zebrafish, among the </a:t>
            </a:r>
            <a:r>
              <a:rPr lang="en-US" dirty="0" err="1" smtClean="0"/>
              <a:t>otehrs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 smtClean="0"/>
              <a:t>Drosophila, </a:t>
            </a:r>
            <a:r>
              <a:rPr lang="en-US" i="1" dirty="0" err="1" smtClean="0"/>
              <a:t>Caenorhabditis</a:t>
            </a:r>
            <a:r>
              <a:rPr lang="en-US" dirty="0" smtClean="0"/>
              <a:t> </a:t>
            </a:r>
            <a:r>
              <a:rPr lang="en-US" dirty="0" smtClean="0"/>
              <a:t>and yeast are available as</a:t>
            </a:r>
            <a:r>
              <a:rPr lang="en-US" dirty="0" smtClean="0"/>
              <a:t> «</a:t>
            </a:r>
            <a:r>
              <a:rPr lang="en-US" dirty="0" err="1" smtClean="0"/>
              <a:t>outgrops</a:t>
            </a:r>
            <a:r>
              <a:rPr lang="en-US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52120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ENSEMBL – </a:t>
            </a:r>
            <a:r>
              <a:rPr lang="it-IT" dirty="0" smtClean="0"/>
              <a:t>SOME NOTES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1177290"/>
            <a:ext cx="5596890" cy="500634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Ensembl</a:t>
            </a:r>
            <a:r>
              <a:rPr lang="en-US" dirty="0" smtClean="0"/>
              <a:t> genomes have been annotated using the same consolidated pipeline (=with the same methodologies), ensuring the same high qualitative standards</a:t>
            </a:r>
          </a:p>
          <a:p>
            <a:pPr marL="45720" indent="0">
              <a:buNone/>
            </a:pPr>
            <a:r>
              <a:rPr lang="en-US" b="1" dirty="0" smtClean="0"/>
              <a:t>Each genome is </a:t>
            </a:r>
            <a:r>
              <a:rPr lang="en-US" b="1" dirty="0" err="1" smtClean="0"/>
              <a:t>periodocally</a:t>
            </a:r>
            <a:r>
              <a:rPr lang="en-US" b="1" dirty="0" smtClean="0"/>
              <a:t> updated</a:t>
            </a:r>
            <a:r>
              <a:rPr lang="en-US" b="1" dirty="0" smtClean="0"/>
              <a:t> with new information- Hence, many annotation versions are available, characterized by a different code</a:t>
            </a:r>
          </a:p>
          <a:p>
            <a:pPr marL="45720" indent="0">
              <a:buNone/>
            </a:pPr>
            <a:r>
              <a:rPr lang="en-US" dirty="0" smtClean="0"/>
              <a:t>The most recent release for the human genome is GRCh38.p12</a:t>
            </a:r>
          </a:p>
          <a:p>
            <a:pPr marL="45720" indent="0">
              <a:buNone/>
            </a:pPr>
            <a:r>
              <a:rPr lang="en-US" dirty="0" smtClean="0"/>
              <a:t>Each new release may include new or remove previous annotations based on experimental evidence and improved in </a:t>
            </a:r>
            <a:r>
              <a:rPr lang="en-US" dirty="0" err="1" smtClean="0"/>
              <a:t>silico</a:t>
            </a:r>
            <a:r>
              <a:rPr lang="en-US" dirty="0" smtClean="0"/>
              <a:t> predictions</a:t>
            </a:r>
            <a:endParaRPr lang="en-US" dirty="0" smtClean="0"/>
          </a:p>
          <a:p>
            <a:pPr marL="45720" indent="0">
              <a:buNone/>
            </a:pPr>
            <a:r>
              <a:rPr lang="en-US" b="1" dirty="0" smtClean="0"/>
              <a:t>«More about this </a:t>
            </a:r>
            <a:r>
              <a:rPr lang="en-US" b="1" dirty="0" err="1" smtClean="0"/>
              <a:t>genebuild</a:t>
            </a:r>
            <a:r>
              <a:rPr lang="en-US" b="1" dirty="0" smtClean="0"/>
              <a:t>» </a:t>
            </a:r>
            <a:r>
              <a:rPr lang="en-US" dirty="0" smtClean="0"/>
              <a:t>will tell us much more about the main features of a genome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34" y="1028700"/>
            <a:ext cx="2333951" cy="8764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086377"/>
            <a:ext cx="5312568" cy="42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1557</Words>
  <Application>Microsoft Office PowerPoint</Application>
  <PresentationFormat>Widescreen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GENOME BROWSERS</vt:lpstr>
      <vt:lpstr>Presentazione standard di PowerPoint</vt:lpstr>
      <vt:lpstr>Presentazione standard di PowerPoint</vt:lpstr>
      <vt:lpstr>Presentazione standard di PowerPoint</vt:lpstr>
      <vt:lpstr>GENOME BROWSERS – AVAILABILITY</vt:lpstr>
      <vt:lpstr>WHAT KIND OF INFO ARE AVAILABLE IN A GENOME BROWSER?</vt:lpstr>
      <vt:lpstr>Presentazione standard di PowerPoint</vt:lpstr>
      <vt:lpstr>ENSEMBL</vt:lpstr>
      <vt:lpstr>ENSEMBL – SOME NOTES</vt:lpstr>
      <vt:lpstr>ANNOTATION MANAGEMENT SYSTEM</vt:lpstr>
      <vt:lpstr>THE FIRST STEPS – GENOME VISUALIZATION</vt:lpstr>
      <vt:lpstr>CHROMOSOME SUMMARY (I)</vt:lpstr>
      <vt:lpstr>CHROMOSOME SUMMARY (II)</vt:lpstr>
      <vt:lpstr>Presentazione standard di PowerPoint</vt:lpstr>
      <vt:lpstr>Presentazione standard di PowerPoint</vt:lpstr>
      <vt:lpstr>Presentazione standard di PowerPoint</vt:lpstr>
      <vt:lpstr>MORE ANNOTATIONS…</vt:lpstr>
      <vt:lpstr>TYPES OF ANNOTATION TRAKCS</vt:lpstr>
      <vt:lpstr>EXAMPLE: a mRNA detailed page</vt:lpstr>
      <vt:lpstr>SCHEDA RELATIVA AD UN TRASCRITTO</vt:lpstr>
      <vt:lpstr>EXPLORING GENETIC VARIATION</vt:lpstr>
      <vt:lpstr>VARIANT DETAILS</vt:lpstr>
      <vt:lpstr>VARIANT DETAILS</vt:lpstr>
      <vt:lpstr>POPULATION GENETICS – ALLELIC AND GENOTYPE FREQUENCIES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silico cloning</dc:title>
  <dc:creator>marco gerdol</dc:creator>
  <cp:lastModifiedBy>marco gerdol</cp:lastModifiedBy>
  <cp:revision>64</cp:revision>
  <dcterms:created xsi:type="dcterms:W3CDTF">2016-10-13T10:31:15Z</dcterms:created>
  <dcterms:modified xsi:type="dcterms:W3CDTF">2019-12-03T00:33:32Z</dcterms:modified>
</cp:coreProperties>
</file>