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3" r:id="rId4"/>
    <p:sldId id="310" r:id="rId5"/>
    <p:sldId id="294" r:id="rId6"/>
    <p:sldId id="311" r:id="rId7"/>
    <p:sldId id="312" r:id="rId8"/>
    <p:sldId id="259" r:id="rId9"/>
    <p:sldId id="313" r:id="rId10"/>
    <p:sldId id="314" r:id="rId11"/>
    <p:sldId id="315" r:id="rId12"/>
    <p:sldId id="316" r:id="rId13"/>
    <p:sldId id="317" r:id="rId14"/>
    <p:sldId id="319" r:id="rId15"/>
    <p:sldId id="318" r:id="rId16"/>
    <p:sldId id="320" r:id="rId17"/>
    <p:sldId id="321" r:id="rId18"/>
    <p:sldId id="322" r:id="rId19"/>
    <p:sldId id="323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771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52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33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02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04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66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32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69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21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73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82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DA433-4C89-4451-986E-3EFCB59C0405}" type="datetimeFigureOut">
              <a:rPr lang="it-IT" smtClean="0"/>
              <a:t>03/12/2019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A46E1-82E6-449F-9F7D-F9F0E78570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26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omim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Gestione delle tracce di annotazione e studio di varianti genetiche associate a malattie</a:t>
            </a:r>
            <a:endParaRPr lang="it-IT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19952" cy="4351338"/>
          </a:xfrm>
        </p:spPr>
        <p:txBody>
          <a:bodyPr/>
          <a:lstStyle/>
          <a:p>
            <a:pPr marL="0" indent="0">
              <a:buNone/>
            </a:pPr>
            <a:r>
              <a:rPr lang="it-IT" u="sng" dirty="0" smtClean="0"/>
              <a:t>OBIETTIVO DELL’ESPERIENZA</a:t>
            </a:r>
          </a:p>
          <a:p>
            <a:pPr marL="0" indent="0">
              <a:buNone/>
            </a:pPr>
            <a:r>
              <a:rPr lang="it-IT" dirty="0" smtClean="0"/>
              <a:t>Imparare e visualizzare il genoma umano e le sue annotazioni, con funzioni di zoom-in, zoom-out e selezione tracce</a:t>
            </a:r>
          </a:p>
          <a:p>
            <a:pPr marL="0" indent="0">
              <a:buNone/>
            </a:pPr>
            <a:r>
              <a:rPr lang="it-IT" dirty="0" smtClean="0"/>
              <a:t>Imparare ad interpretare il significato funzionale di varianti geniche associate a malattie tramite </a:t>
            </a:r>
            <a:r>
              <a:rPr lang="it-IT" dirty="0" err="1" smtClean="0"/>
              <a:t>Ensembl</a:t>
            </a:r>
            <a:r>
              <a:rPr lang="it-IT" dirty="0" smtClean="0"/>
              <a:t> ed OMIM</a:t>
            </a:r>
          </a:p>
          <a:p>
            <a:pPr marL="0" indent="0">
              <a:buNone/>
            </a:pPr>
            <a:r>
              <a:rPr lang="it-IT" dirty="0" smtClean="0"/>
              <a:t>Scoprire la frequenza di determinate mutazioni nella popolazione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502" y="1690688"/>
            <a:ext cx="3783725" cy="496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3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Cerchiamo un caso alternativo, in cui un gene sia associato a varianti genetiche di rilevo in ambito clinico</a:t>
            </a:r>
            <a:endParaRPr lang="it-I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2081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Il gene NPHS2 sembra fare al caso nostro! Notate quante varianti sono presenti nella </a:t>
            </a:r>
            <a:r>
              <a:rPr lang="it-IT" sz="2000" dirty="0" err="1" smtClean="0"/>
              <a:t>track</a:t>
            </a:r>
            <a:r>
              <a:rPr lang="it-IT" sz="2000" dirty="0" smtClean="0"/>
              <a:t> di </a:t>
            </a:r>
            <a:r>
              <a:rPr lang="it-IT" sz="2000" dirty="0" err="1" smtClean="0"/>
              <a:t>clinvar</a:t>
            </a:r>
            <a:r>
              <a:rPr lang="it-IT" sz="2000" dirty="0" smtClean="0"/>
              <a:t>… restano sempre una piccola frazione di quelle presenti in </a:t>
            </a:r>
            <a:r>
              <a:rPr lang="it-IT" sz="2000" dirty="0" err="1" smtClean="0"/>
              <a:t>dbSNP</a:t>
            </a:r>
            <a:r>
              <a:rPr lang="it-IT" sz="2000" dirty="0" smtClean="0"/>
              <a:t>, ma ciò è del tutto normale visto che la maggior parte delle varianti genetiche sono silenti o presenti in regioni non codificanti (e quindi non hanno impatto su struttura e funzione delle proteine)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865901" y="3246029"/>
            <a:ext cx="47059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Come nel caso precedente è possibile zoomare per localizzare le varianti associate a significato clinico. Notate la loro presenza in regioni </a:t>
            </a:r>
            <a:r>
              <a:rPr lang="it-IT" dirty="0" err="1" smtClean="0"/>
              <a:t>esoniche</a:t>
            </a:r>
            <a:r>
              <a:rPr lang="it-IT" dirty="0" smtClean="0"/>
              <a:t>… come mai ciò accade secondo voi?</a:t>
            </a:r>
          </a:p>
          <a:p>
            <a:endParaRPr lang="it-IT" dirty="0"/>
          </a:p>
          <a:p>
            <a:r>
              <a:rPr lang="it-IT" dirty="0" smtClean="0"/>
              <a:t>Ipotizziamo ora di aver identificato alcune di queste tramite un approccio di </a:t>
            </a:r>
            <a:r>
              <a:rPr lang="it-IT" dirty="0" err="1" smtClean="0"/>
              <a:t>risequenziamento</a:t>
            </a:r>
            <a:r>
              <a:rPr lang="it-IT" dirty="0" smtClean="0"/>
              <a:t> genomico oppure </a:t>
            </a:r>
            <a:r>
              <a:rPr lang="it-IT" dirty="0" err="1" smtClean="0"/>
              <a:t>exome</a:t>
            </a:r>
            <a:r>
              <a:rPr lang="it-IT" dirty="0" smtClean="0"/>
              <a:t> </a:t>
            </a:r>
            <a:r>
              <a:rPr lang="it-IT" dirty="0" err="1" smtClean="0"/>
              <a:t>sequencing</a:t>
            </a:r>
            <a:r>
              <a:rPr lang="it-IT" dirty="0" smtClean="0"/>
              <a:t>: quale potrebbe essere la loro conseguenza sul fenotipo oppure sullo sviluppo di malattie?</a:t>
            </a:r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62" y="2951597"/>
            <a:ext cx="6027700" cy="360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STEP 1: ispezioniamo la funzione del gene su </a:t>
            </a:r>
            <a:r>
              <a:rPr lang="it-IT" sz="3200" dirty="0" err="1" smtClean="0"/>
              <a:t>Ensembl</a:t>
            </a:r>
            <a:endParaRPr lang="it-I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097" y="4244702"/>
            <a:ext cx="102081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Da </a:t>
            </a:r>
            <a:r>
              <a:rPr lang="it-IT" sz="2000" dirty="0" err="1" smtClean="0"/>
              <a:t>Ensembl</a:t>
            </a:r>
            <a:r>
              <a:rPr lang="it-IT" sz="2000" dirty="0" smtClean="0"/>
              <a:t> possiamo come prima cosa scoprire il nome completo del gene: </a:t>
            </a:r>
            <a:r>
              <a:rPr lang="en-US" sz="2000" b="1" dirty="0"/>
              <a:t>NPHS2 </a:t>
            </a:r>
            <a:r>
              <a:rPr lang="en-US" sz="2000" b="1" dirty="0" err="1"/>
              <a:t>stomatin</a:t>
            </a:r>
            <a:r>
              <a:rPr lang="en-US" sz="2000" b="1" dirty="0"/>
              <a:t> family member, </a:t>
            </a:r>
            <a:r>
              <a:rPr lang="en-US" sz="2000" b="1" dirty="0" err="1" smtClean="0"/>
              <a:t>podocin</a:t>
            </a:r>
            <a:endParaRPr lang="en-US" sz="2000" b="1" dirty="0" smtClean="0"/>
          </a:p>
          <a:p>
            <a:pPr marL="0" indent="0">
              <a:buNone/>
            </a:pPr>
            <a:r>
              <a:rPr lang="it-IT" sz="2000" dirty="0" smtClean="0"/>
              <a:t>Questo può già essere utile per una ricerca in letteratura, ma ancora di più lo saranno i termini Gene </a:t>
            </a:r>
            <a:r>
              <a:rPr lang="it-IT" sz="2000" dirty="0" err="1" smtClean="0"/>
              <a:t>Ontology</a:t>
            </a:r>
            <a:r>
              <a:rPr lang="it-IT" sz="2000" dirty="0" smtClean="0"/>
              <a:t> (</a:t>
            </a:r>
            <a:r>
              <a:rPr lang="it-IT" sz="2000" dirty="0" err="1" smtClean="0"/>
              <a:t>Biological</a:t>
            </a:r>
            <a:r>
              <a:rPr lang="it-IT" sz="2000" dirty="0" smtClean="0"/>
              <a:t> </a:t>
            </a:r>
            <a:r>
              <a:rPr lang="it-IT" sz="2000" dirty="0" err="1"/>
              <a:t>p</a:t>
            </a:r>
            <a:r>
              <a:rPr lang="it-IT" sz="2000" dirty="0" err="1" smtClean="0"/>
              <a:t>rocess</a:t>
            </a:r>
            <a:r>
              <a:rPr lang="it-IT" sz="2000" dirty="0" smtClean="0"/>
              <a:t>, </a:t>
            </a:r>
            <a:r>
              <a:rPr lang="it-IT" sz="2000" dirty="0" err="1" smtClean="0"/>
              <a:t>Moleculr</a:t>
            </a:r>
            <a:r>
              <a:rPr lang="it-IT" sz="2000" dirty="0" smtClean="0"/>
              <a:t> </a:t>
            </a:r>
            <a:r>
              <a:rPr lang="it-IT" sz="2000" dirty="0" err="1" smtClean="0"/>
              <a:t>function</a:t>
            </a:r>
            <a:r>
              <a:rPr lang="it-IT" sz="2000" dirty="0" smtClean="0"/>
              <a:t> e Cellular component)</a:t>
            </a:r>
          </a:p>
          <a:p>
            <a:pPr marL="0" indent="0">
              <a:buNone/>
            </a:pPr>
            <a:r>
              <a:rPr lang="it-IT" sz="2000" dirty="0" smtClean="0"/>
              <a:t>Tramite queste scopriamo che, tra le altre cose, la proteina codificata dal gene probabilmente è coinvolta nella riorganizzazione del citoscheletro e nello sviluppo di un particolare tipo di cellule. Queste informazioni possono aiutarci a focalizzare meglio i possibili impatti delle mutazioni a suo carico </a:t>
            </a:r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9"/>
          <a:stretch/>
        </p:blipFill>
        <p:spPr>
          <a:xfrm>
            <a:off x="733097" y="1450428"/>
            <a:ext cx="10058400" cy="264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STEP 2: OMIM</a:t>
            </a:r>
            <a:endParaRPr lang="it-I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07" y="1427930"/>
            <a:ext cx="102081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OMIM è un database molto importante che raccoglie informazioni relative a malattie genetiche caratterizzate da classica ereditarietà </a:t>
            </a:r>
            <a:r>
              <a:rPr lang="it-IT" sz="2000" dirty="0" err="1" smtClean="0"/>
              <a:t>Medeliana</a:t>
            </a:r>
            <a:r>
              <a:rPr lang="it-IT" sz="2000" dirty="0" smtClean="0"/>
              <a:t>.</a:t>
            </a:r>
          </a:p>
          <a:p>
            <a:pPr marL="0" indent="0">
              <a:buNone/>
            </a:pPr>
            <a:r>
              <a:rPr lang="it-IT" sz="2000" dirty="0">
                <a:hlinkClick r:id="rId2"/>
              </a:rPr>
              <a:t>https://</a:t>
            </a:r>
            <a:r>
              <a:rPr lang="it-IT" sz="2000" dirty="0" smtClean="0">
                <a:hlinkClick r:id="rId2"/>
              </a:rPr>
              <a:t>omim.org</a:t>
            </a:r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632" y="2676051"/>
            <a:ext cx="6850401" cy="334637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43607" y="2869324"/>
            <a:ext cx="38178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scheda relativa ad NPHS2 (raggiungibile con una semplice ricerca testuale) ci spiega subito che mutazioni a carico di questo gene sono legati ad una malattia nota come «</a:t>
            </a:r>
            <a:r>
              <a:rPr lang="it-IT" dirty="0" err="1" smtClean="0"/>
              <a:t>nephrotic</a:t>
            </a:r>
            <a:r>
              <a:rPr lang="it-IT" dirty="0" smtClean="0"/>
              <a:t> </a:t>
            </a:r>
            <a:r>
              <a:rPr lang="it-IT" dirty="0" err="1" smtClean="0"/>
              <a:t>syndrome</a:t>
            </a:r>
            <a:r>
              <a:rPr lang="it-IT" dirty="0" smtClean="0"/>
              <a:t>, </a:t>
            </a:r>
            <a:r>
              <a:rPr lang="it-IT" dirty="0" err="1" smtClean="0"/>
              <a:t>type</a:t>
            </a:r>
            <a:r>
              <a:rPr lang="it-IT" dirty="0" smtClean="0"/>
              <a:t> 2»</a:t>
            </a:r>
          </a:p>
          <a:p>
            <a:endParaRPr lang="it-IT" dirty="0"/>
          </a:p>
          <a:p>
            <a:r>
              <a:rPr lang="it-IT" dirty="0" smtClean="0"/>
              <a:t>Il tipo di ereditarietà è «AR», ovvero autosomico recessivo. Con altri esempi potreste trovare AD (dominante), Mu (multifattoriale), oppure altri simboli che indicano ereditarietà X-</a:t>
            </a:r>
            <a:r>
              <a:rPr lang="it-IT" dirty="0" err="1" smtClean="0"/>
              <a:t>linked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OMIM – RELAZIONE TRA MUTAZIONE E FENOTIPO</a:t>
            </a:r>
            <a:endParaRPr lang="it-I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07" y="1427930"/>
            <a:ext cx="102081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E’ possibile cliccare sul codice identificativo presente dotto «</a:t>
            </a:r>
            <a:r>
              <a:rPr lang="it-IT" sz="2000" dirty="0" err="1" smtClean="0"/>
              <a:t>Phenotype</a:t>
            </a:r>
            <a:r>
              <a:rPr lang="it-IT" sz="2000" dirty="0" smtClean="0"/>
              <a:t> MIM </a:t>
            </a:r>
            <a:r>
              <a:rPr lang="it-IT" sz="2000" dirty="0" err="1" smtClean="0"/>
              <a:t>number</a:t>
            </a:r>
            <a:r>
              <a:rPr lang="it-IT" sz="2000" dirty="0" smtClean="0"/>
              <a:t>» per essere reindirizzati alla scheda relativa alla malattia. Oltre ad un testo molto dettagliato, «</a:t>
            </a:r>
            <a:r>
              <a:rPr lang="it-IT" sz="2000" dirty="0" err="1" smtClean="0"/>
              <a:t>clinical</a:t>
            </a:r>
            <a:r>
              <a:rPr lang="it-IT" sz="2000" dirty="0" smtClean="0"/>
              <a:t> </a:t>
            </a:r>
            <a:r>
              <a:rPr lang="it-IT" sz="2000" dirty="0" err="1" smtClean="0"/>
              <a:t>synopsis</a:t>
            </a:r>
            <a:r>
              <a:rPr lang="it-IT" sz="2000" dirty="0" smtClean="0"/>
              <a:t>» ci permette di sapere qualcosa di più sulle manifestazioni più rilevanti di questa patologia</a:t>
            </a:r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743607" y="2869324"/>
            <a:ext cx="59619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 resta da chiederci quali siano le mutazioni (tra tutte quelle presenti sul nostro </a:t>
            </a:r>
            <a:r>
              <a:rPr lang="it-IT" dirty="0" err="1" smtClean="0"/>
              <a:t>genome</a:t>
            </a:r>
            <a:r>
              <a:rPr lang="it-IT" dirty="0" smtClean="0"/>
              <a:t> browser) che sono associate allo sviluppo di questa malattia</a:t>
            </a:r>
          </a:p>
          <a:p>
            <a:endParaRPr lang="it-IT" dirty="0"/>
          </a:p>
          <a:p>
            <a:r>
              <a:rPr lang="it-IT" dirty="0" smtClean="0"/>
              <a:t>In parte ciò può essere visto dalle sezioni «</a:t>
            </a:r>
            <a:r>
              <a:rPr lang="it-IT" dirty="0" err="1" smtClean="0"/>
              <a:t>molecular</a:t>
            </a:r>
            <a:r>
              <a:rPr lang="it-IT" dirty="0" smtClean="0"/>
              <a:t> </a:t>
            </a:r>
            <a:r>
              <a:rPr lang="it-IT" dirty="0" err="1" smtClean="0"/>
              <a:t>genetics</a:t>
            </a:r>
            <a:r>
              <a:rPr lang="it-IT" dirty="0" smtClean="0"/>
              <a:t>» e «</a:t>
            </a:r>
            <a:r>
              <a:rPr lang="it-IT" dirty="0" err="1" smtClean="0"/>
              <a:t>genotype</a:t>
            </a:r>
            <a:r>
              <a:rPr lang="it-IT" dirty="0" smtClean="0"/>
              <a:t>/</a:t>
            </a:r>
            <a:r>
              <a:rPr lang="it-IT" dirty="0" err="1" smtClean="0"/>
              <a:t>phenotype</a:t>
            </a:r>
            <a:r>
              <a:rPr lang="it-IT" dirty="0" smtClean="0"/>
              <a:t> </a:t>
            </a:r>
            <a:r>
              <a:rPr lang="it-IT" dirty="0" err="1" smtClean="0"/>
              <a:t>correlations</a:t>
            </a:r>
            <a:r>
              <a:rPr lang="it-IT" dirty="0" smtClean="0"/>
              <a:t>» in OMIM, in particolare per quanto riguarda le mutazioni maggiormente studiate o che si ritrovano con la maggior frequenza</a:t>
            </a:r>
          </a:p>
          <a:p>
            <a:endParaRPr lang="it-IT" dirty="0"/>
          </a:p>
          <a:p>
            <a:r>
              <a:rPr lang="it-IT" dirty="0" smtClean="0"/>
              <a:t>Tuttavia possiamo avere una panoramica forse più completa dal </a:t>
            </a:r>
            <a:r>
              <a:rPr lang="it-IT" dirty="0" err="1" smtClean="0"/>
              <a:t>genome</a:t>
            </a:r>
            <a:r>
              <a:rPr lang="it-IT" dirty="0" smtClean="0"/>
              <a:t> browser (sia in CLC che in </a:t>
            </a:r>
            <a:r>
              <a:rPr lang="it-IT" dirty="0" err="1" smtClean="0"/>
              <a:t>Ensembl</a:t>
            </a:r>
            <a:r>
              <a:rPr lang="it-IT" dirty="0" smtClean="0"/>
              <a:t>)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438" y="2587989"/>
            <a:ext cx="3686351" cy="405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ISPEZIONE NEL DETTAGLIO DI UNA SNP – CLC </a:t>
            </a:r>
            <a:r>
              <a:rPr lang="it-IT" sz="3200" dirty="0" err="1" smtClean="0"/>
              <a:t>Genomics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2033" y="1511843"/>
            <a:ext cx="40966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Prendiamo in esame questa </a:t>
            </a:r>
            <a:r>
              <a:rPr lang="it-IT" dirty="0" err="1" smtClean="0"/>
              <a:t>SNP:dove</a:t>
            </a:r>
            <a:r>
              <a:rPr lang="it-IT" dirty="0" smtClean="0"/>
              <a:t> è localizzata? Guardiamo la posizione rispetto alle annotazioni di esoni e CDS</a:t>
            </a:r>
          </a:p>
          <a:p>
            <a:endParaRPr lang="it-IT" dirty="0"/>
          </a:p>
          <a:p>
            <a:r>
              <a:rPr lang="it-IT" dirty="0" smtClean="0"/>
              <a:t>In questo caso la </a:t>
            </a:r>
            <a:r>
              <a:rPr lang="it-IT" dirty="0" err="1" smtClean="0"/>
              <a:t>clinical</a:t>
            </a:r>
            <a:r>
              <a:rPr lang="it-IT" dirty="0" smtClean="0"/>
              <a:t> </a:t>
            </a:r>
            <a:r>
              <a:rPr lang="it-IT" dirty="0" err="1" smtClean="0"/>
              <a:t>significance</a:t>
            </a:r>
            <a:r>
              <a:rPr lang="it-IT" dirty="0" smtClean="0"/>
              <a:t> è indicata come «</a:t>
            </a:r>
            <a:r>
              <a:rPr lang="it-IT" dirty="0" err="1" smtClean="0"/>
              <a:t>pathogenic</a:t>
            </a:r>
            <a:r>
              <a:rPr lang="it-IT" dirty="0" smtClean="0"/>
              <a:t>». Come mai secondo voi? Pensiamo ai possibili effetti che questa mutazione potrebbe avere sullo </a:t>
            </a:r>
            <a:r>
              <a:rPr lang="it-IT" dirty="0" err="1" smtClean="0"/>
              <a:t>splicing</a:t>
            </a:r>
            <a:r>
              <a:rPr lang="it-IT" dirty="0" smtClean="0"/>
              <a:t>…</a:t>
            </a:r>
          </a:p>
          <a:p>
            <a:endParaRPr lang="it-IT" dirty="0"/>
          </a:p>
          <a:p>
            <a:r>
              <a:rPr lang="it-IT" dirty="0" smtClean="0"/>
              <a:t>Sulla destra vedete alcune mutazioni </a:t>
            </a:r>
            <a:r>
              <a:rPr lang="it-IT" dirty="0" err="1" smtClean="0"/>
              <a:t>esoniche</a:t>
            </a:r>
            <a:r>
              <a:rPr lang="it-IT" dirty="0" smtClean="0"/>
              <a:t> che però non sembrano essere presenti nella </a:t>
            </a:r>
            <a:r>
              <a:rPr lang="it-IT" dirty="0" err="1" smtClean="0"/>
              <a:t>track</a:t>
            </a:r>
            <a:r>
              <a:rPr lang="it-IT" dirty="0" smtClean="0"/>
              <a:t> di </a:t>
            </a:r>
            <a:r>
              <a:rPr lang="it-IT" dirty="0" err="1" smtClean="0"/>
              <a:t>Clinvar</a:t>
            </a:r>
            <a:r>
              <a:rPr lang="it-IT" dirty="0" smtClean="0"/>
              <a:t>, ma solo in quella </a:t>
            </a:r>
            <a:r>
              <a:rPr lang="it-IT" dirty="0" err="1" smtClean="0"/>
              <a:t>dbSNP</a:t>
            </a:r>
            <a:r>
              <a:rPr lang="it-IT" dirty="0" smtClean="0"/>
              <a:t>. Questo potrebbe essere legato al fatto che le mutazioni sono sinonime (non comportano il cambio di aa), oppure alla sostituzione </a:t>
            </a:r>
            <a:r>
              <a:rPr lang="it-IT" dirty="0" err="1" smtClean="0"/>
              <a:t>consevativa</a:t>
            </a:r>
            <a:r>
              <a:rPr lang="it-IT" dirty="0" smtClean="0"/>
              <a:t> con aa «simili»</a:t>
            </a:r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732" y="1327375"/>
            <a:ext cx="6850312" cy="508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ISPEZIONE NEL DETTAGLIO DI UNA SNP – ENSEMBL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2033" y="1511843"/>
            <a:ext cx="50635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stesse identiche informazioni, e con più dettaglio, sono recuperabili tramite </a:t>
            </a:r>
            <a:r>
              <a:rPr lang="it-IT" dirty="0" err="1" smtClean="0"/>
              <a:t>Ensembl</a:t>
            </a:r>
            <a:r>
              <a:rPr lang="it-IT" dirty="0" smtClean="0"/>
              <a:t>, da «</a:t>
            </a:r>
            <a:r>
              <a:rPr lang="it-IT" dirty="0" err="1" smtClean="0"/>
              <a:t>Genetic</a:t>
            </a:r>
            <a:r>
              <a:rPr lang="it-IT" dirty="0" smtClean="0"/>
              <a:t> </a:t>
            </a:r>
            <a:r>
              <a:rPr lang="it-IT" dirty="0" err="1" smtClean="0"/>
              <a:t>Variation</a:t>
            </a:r>
            <a:r>
              <a:rPr lang="it-IT" dirty="0" smtClean="0"/>
              <a:t>» e poi «</a:t>
            </a:r>
            <a:r>
              <a:rPr lang="it-IT" dirty="0" err="1" smtClean="0"/>
              <a:t>Variant</a:t>
            </a:r>
            <a:r>
              <a:rPr lang="it-IT" dirty="0" smtClean="0"/>
              <a:t> </a:t>
            </a:r>
            <a:r>
              <a:rPr lang="it-IT" dirty="0" err="1" smtClean="0"/>
              <a:t>Table</a:t>
            </a:r>
            <a:r>
              <a:rPr lang="it-IT" dirty="0" smtClean="0"/>
              <a:t>»</a:t>
            </a:r>
          </a:p>
          <a:p>
            <a:endParaRPr lang="it-IT" dirty="0"/>
          </a:p>
          <a:p>
            <a:r>
              <a:rPr lang="it-IT" dirty="0" smtClean="0"/>
              <a:t>Ci verrà mostrata una tabella molto ampia, contenente tutte le varianti note in </a:t>
            </a:r>
            <a:r>
              <a:rPr lang="it-IT" dirty="0" err="1" smtClean="0"/>
              <a:t>dbSNP</a:t>
            </a:r>
            <a:r>
              <a:rPr lang="it-IT" dirty="0" smtClean="0"/>
              <a:t> (la maggior parte delle quali non sono legate allo sviluppo di patologie»</a:t>
            </a:r>
          </a:p>
          <a:p>
            <a:endParaRPr lang="it-IT" dirty="0"/>
          </a:p>
          <a:p>
            <a:r>
              <a:rPr lang="it-IT" dirty="0" smtClean="0"/>
              <a:t>Importante notare la posizione (</a:t>
            </a:r>
            <a:r>
              <a:rPr lang="it-IT" dirty="0" err="1" smtClean="0"/>
              <a:t>Chr:bp</a:t>
            </a:r>
            <a:r>
              <a:rPr lang="it-IT" dirty="0" smtClean="0"/>
              <a:t>), la classe (SNP, </a:t>
            </a:r>
            <a:r>
              <a:rPr lang="it-IT" dirty="0" err="1" smtClean="0"/>
              <a:t>insertion</a:t>
            </a:r>
            <a:r>
              <a:rPr lang="it-IT" dirty="0" smtClean="0"/>
              <a:t>, </a:t>
            </a:r>
            <a:r>
              <a:rPr lang="it-IT" dirty="0" err="1" smtClean="0"/>
              <a:t>deletion</a:t>
            </a:r>
            <a:r>
              <a:rPr lang="it-IT" dirty="0" smtClean="0"/>
              <a:t>, ecc.) e </a:t>
            </a:r>
            <a:r>
              <a:rPr lang="it-IT" dirty="0" err="1" smtClean="0"/>
              <a:t>e</a:t>
            </a:r>
            <a:r>
              <a:rPr lang="it-IT" dirty="0" smtClean="0"/>
              <a:t> la localizzazione sul gene (3’UTR, 5’UTR, </a:t>
            </a:r>
            <a:r>
              <a:rPr lang="it-IT" dirty="0" err="1" smtClean="0"/>
              <a:t>intron</a:t>
            </a:r>
            <a:r>
              <a:rPr lang="it-IT" dirty="0" smtClean="0"/>
              <a:t>, </a:t>
            </a:r>
            <a:r>
              <a:rPr lang="it-IT" dirty="0" err="1" smtClean="0"/>
              <a:t>exon</a:t>
            </a:r>
            <a:r>
              <a:rPr lang="it-IT" dirty="0" smtClean="0"/>
              <a:t>, </a:t>
            </a:r>
            <a:r>
              <a:rPr lang="it-IT" dirty="0" err="1" smtClean="0"/>
              <a:t>intergenic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Possiamo però ordinare le mutazioni sulla base del loro significato clinico (colonna (</a:t>
            </a:r>
            <a:r>
              <a:rPr lang="it-IT" dirty="0" err="1" smtClean="0"/>
              <a:t>Clin</a:t>
            </a:r>
            <a:r>
              <a:rPr lang="it-IT" dirty="0" smtClean="0"/>
              <a:t>. Sig.))</a:t>
            </a:r>
            <a:endParaRPr lang="en-US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712" y="1585584"/>
            <a:ext cx="5203088" cy="482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ISPEZIONE NEL DETTAGLIO DI UNA SNP – ENSEMBL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2033" y="1511843"/>
            <a:ext cx="50635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Notiamo ora la presenza di alcune mutazioni contrassegnate da un triangolo rosso (</a:t>
            </a:r>
            <a:r>
              <a:rPr lang="it-IT" dirty="0" err="1" smtClean="0"/>
              <a:t>pathogenic</a:t>
            </a:r>
            <a:r>
              <a:rPr lang="it-IT" dirty="0" smtClean="0"/>
              <a:t>), giallo (</a:t>
            </a:r>
            <a:r>
              <a:rPr lang="it-IT" dirty="0" err="1" smtClean="0"/>
              <a:t>likely</a:t>
            </a:r>
            <a:r>
              <a:rPr lang="it-IT" dirty="0" smtClean="0"/>
              <a:t> </a:t>
            </a:r>
            <a:r>
              <a:rPr lang="it-IT" dirty="0" err="1" smtClean="0"/>
              <a:t>pathogenic</a:t>
            </a:r>
            <a:r>
              <a:rPr lang="it-IT" dirty="0" smtClean="0"/>
              <a:t>) e ? (incerto). A volte potrebbero essere anche presenti simboli con croci blu o verdi (benigne e probabilmente benigne)</a:t>
            </a:r>
          </a:p>
          <a:p>
            <a:endParaRPr lang="it-IT" dirty="0"/>
          </a:p>
          <a:p>
            <a:r>
              <a:rPr lang="it-IT" dirty="0"/>
              <a:t>I</a:t>
            </a:r>
            <a:r>
              <a:rPr lang="it-IT" dirty="0" smtClean="0"/>
              <a:t>n questo caso le due varianti </a:t>
            </a:r>
            <a:r>
              <a:rPr lang="it-IT" dirty="0" err="1" smtClean="0"/>
              <a:t>patogeniche</a:t>
            </a:r>
            <a:r>
              <a:rPr lang="it-IT" dirty="0" smtClean="0"/>
              <a:t> sono legate a mutazioni </a:t>
            </a:r>
            <a:r>
              <a:rPr lang="it-IT" dirty="0" err="1" smtClean="0"/>
              <a:t>missenso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La prima è legata ad una SNP A -&gt; T, con conseguente variazione dell’aa in posizione 260 da V ad E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753" y="1511843"/>
            <a:ext cx="6073206" cy="340188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662152" y="5591503"/>
            <a:ext cx="11130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Riuscite ad identificare la stessa mutazione nel </a:t>
            </a:r>
            <a:r>
              <a:rPr lang="it-IT" dirty="0" err="1" smtClean="0"/>
              <a:t>genome</a:t>
            </a:r>
            <a:r>
              <a:rPr lang="it-IT" dirty="0" smtClean="0"/>
              <a:t> browser del CLC </a:t>
            </a:r>
            <a:r>
              <a:rPr lang="it-IT" dirty="0" err="1"/>
              <a:t>G</a:t>
            </a:r>
            <a:r>
              <a:rPr lang="it-IT" dirty="0" err="1" smtClean="0"/>
              <a:t>enomics</a:t>
            </a:r>
            <a:r>
              <a:rPr lang="it-IT" dirty="0" smtClean="0"/>
              <a:t> Workbench? Teniamo presente che ognuna di queste mutazioni può essere studiata nel dettaglio cliccando sul link «</a:t>
            </a:r>
            <a:r>
              <a:rPr lang="it-IT" dirty="0" err="1" smtClean="0"/>
              <a:t>variant</a:t>
            </a:r>
            <a:r>
              <a:rPr lang="it-IT" dirty="0" smtClean="0"/>
              <a:t> ID»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DETTAGLI – FREQUENZA, LETTERATURA ED ALTRO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57849" y="1690688"/>
            <a:ext cx="43959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Utile ad esempio studiare la letteratura scientifica (se disponibile la troverei sotto «</a:t>
            </a:r>
            <a:r>
              <a:rPr lang="it-IT" dirty="0" err="1" smtClean="0"/>
              <a:t>citations</a:t>
            </a:r>
            <a:r>
              <a:rPr lang="it-IT" dirty="0" smtClean="0"/>
              <a:t>»), «</a:t>
            </a:r>
            <a:r>
              <a:rPr lang="it-IT" dirty="0" err="1" smtClean="0"/>
              <a:t>phenotype</a:t>
            </a:r>
            <a:r>
              <a:rPr lang="it-IT" dirty="0" smtClean="0"/>
              <a:t> data» (collegamento a malattie), «</a:t>
            </a:r>
            <a:r>
              <a:rPr lang="it-IT" dirty="0" err="1" smtClean="0"/>
              <a:t>genes</a:t>
            </a:r>
            <a:r>
              <a:rPr lang="it-IT" dirty="0" smtClean="0"/>
              <a:t> and </a:t>
            </a:r>
            <a:r>
              <a:rPr lang="it-IT" dirty="0" err="1" smtClean="0"/>
              <a:t>regulation</a:t>
            </a:r>
            <a:r>
              <a:rPr lang="it-IT" dirty="0" smtClean="0"/>
              <a:t>» (localizzazione su </a:t>
            </a:r>
            <a:r>
              <a:rPr lang="it-IT" dirty="0" err="1" smtClean="0"/>
              <a:t>mRNA</a:t>
            </a:r>
            <a:r>
              <a:rPr lang="it-IT" dirty="0" smtClean="0"/>
              <a:t> e proteine, conseguenze funzionali. N.B. in quest’ultimo caso ogni mutazione potrebbe avere un effetto diverso su varianti di </a:t>
            </a:r>
            <a:r>
              <a:rPr lang="it-IT" dirty="0" err="1" smtClean="0"/>
              <a:t>splicing</a:t>
            </a:r>
            <a:r>
              <a:rPr lang="it-IT" dirty="0" smtClean="0"/>
              <a:t> alternativo distinte (le coordinate numeriche cambiano!</a:t>
            </a:r>
          </a:p>
          <a:p>
            <a:endParaRPr lang="it-IT" dirty="0"/>
          </a:p>
          <a:p>
            <a:r>
              <a:rPr lang="it-IT" dirty="0" smtClean="0"/>
              <a:t>La cosa forse più interessante per la nostra esercitazione potrebbe essere lo studio della frequenza, cliccando su «</a:t>
            </a:r>
            <a:r>
              <a:rPr lang="it-IT" dirty="0" err="1" smtClean="0"/>
              <a:t>population</a:t>
            </a:r>
            <a:r>
              <a:rPr lang="it-IT" dirty="0" smtClean="0"/>
              <a:t> </a:t>
            </a:r>
            <a:r>
              <a:rPr lang="it-IT" dirty="0" err="1" smtClean="0"/>
              <a:t>genetics</a:t>
            </a:r>
            <a:r>
              <a:rPr lang="it-IT" dirty="0" smtClean="0"/>
              <a:t>»</a:t>
            </a:r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96" y="1764260"/>
            <a:ext cx="6139492" cy="459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DETTAGLI – FREQUENZA, LETTERATURA ED ALTRO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57849" y="1690688"/>
            <a:ext cx="43959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Diagrammi a torta ed istogrammi ci aiutano a capire quale sia la frequenza di una variante nella popolazione</a:t>
            </a:r>
          </a:p>
          <a:p>
            <a:endParaRPr lang="it-IT" dirty="0"/>
          </a:p>
          <a:p>
            <a:r>
              <a:rPr lang="it-IT" dirty="0" smtClean="0"/>
              <a:t>In questo caso è estremamente rara, in quanto presente (per arrotondamento) nello 0% degli individui su scala mondiale.</a:t>
            </a:r>
          </a:p>
          <a:p>
            <a:endParaRPr lang="it-IT" dirty="0"/>
          </a:p>
          <a:p>
            <a:r>
              <a:rPr lang="it-IT" dirty="0" smtClean="0"/>
              <a:t>In </a:t>
            </a:r>
            <a:r>
              <a:rPr lang="it-IT" dirty="0" err="1" smtClean="0"/>
              <a:t>relatà</a:t>
            </a:r>
            <a:r>
              <a:rPr lang="it-IT" dirty="0" smtClean="0"/>
              <a:t> i casi sono 4 su 251264 (i numero assoluti sono tra parentesi), e la cosa interessante è che tutti questi casi sono stati ritrovati in individui di una determinata popolazione, «</a:t>
            </a:r>
            <a:r>
              <a:rPr lang="it-IT" dirty="0" err="1" smtClean="0"/>
              <a:t>afr</a:t>
            </a:r>
            <a:r>
              <a:rPr lang="it-IT" dirty="0" smtClean="0"/>
              <a:t>» (individui di discendenza africana): 4 su 16254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42" y="1690688"/>
            <a:ext cx="6038510" cy="323509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14842" y="5223642"/>
            <a:ext cx="6295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Vista la gravità della malattia, questa bassa frequenza non è inattesa… naturalmente la diagnosi può acquisire una ulteriore valenza sulla base del background etnico del paziente, in quanto spesso alcune patologie sono maggiormente associate ad alcune popolazioni umane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ESERCITAZIONE PRATICA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38200" y="1690688"/>
            <a:ext cx="10515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Potete scegliere un qualsiasi gene di vostro interesse (anche navigando a casaccio sul genoma umano nel CLC </a:t>
            </a:r>
            <a:r>
              <a:rPr lang="it-IT" dirty="0" err="1" smtClean="0"/>
              <a:t>Genomics</a:t>
            </a:r>
            <a:r>
              <a:rPr lang="it-IT" dirty="0" smtClean="0"/>
              <a:t> Workbench): identificatene uno caratterizzato dalla presenza di almeno una variante con significato clinico!</a:t>
            </a:r>
          </a:p>
          <a:p>
            <a:endParaRPr lang="it-IT" dirty="0"/>
          </a:p>
          <a:p>
            <a:r>
              <a:rPr lang="it-IT" dirty="0" smtClean="0"/>
              <a:t>Cecate di capire dove siano localizzate queste varianti rispetto ad introni, esoni e regioni codificanti proteine</a:t>
            </a:r>
          </a:p>
          <a:p>
            <a:endParaRPr lang="it-IT" dirty="0"/>
          </a:p>
          <a:p>
            <a:r>
              <a:rPr lang="it-IT" dirty="0" smtClean="0"/>
              <a:t>Tentate di individuare la possibile funzione del gene tramite </a:t>
            </a:r>
            <a:r>
              <a:rPr lang="it-IT" dirty="0" err="1" smtClean="0"/>
              <a:t>Ensembl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Studiate il possibile effetto fenotipico e patologico della mutazione individuata con l’aiuto di OMIM. Da che modalità di ereditarietà è caratterizzata?</a:t>
            </a:r>
          </a:p>
          <a:p>
            <a:endParaRPr lang="it-IT" dirty="0"/>
          </a:p>
          <a:p>
            <a:r>
              <a:rPr lang="it-IT" dirty="0" smtClean="0"/>
              <a:t>Selezionate una singola variante tra quelle identificate: quale è il suo effetto sull’</a:t>
            </a:r>
            <a:r>
              <a:rPr lang="it-IT" dirty="0" err="1" smtClean="0"/>
              <a:t>mRNA</a:t>
            </a:r>
            <a:r>
              <a:rPr lang="it-IT" dirty="0" smtClean="0"/>
              <a:t> e sulla proteina codificata? Riuscite ad identificare le sue </a:t>
            </a:r>
            <a:r>
              <a:rPr lang="it-IT" dirty="0" err="1" smtClean="0"/>
              <a:t>coorinate</a:t>
            </a:r>
            <a:r>
              <a:rPr lang="it-IT" dirty="0" smtClean="0"/>
              <a:t> (genomiche, sul trascritto e sulla proteina). Se questa mutazione ha un effetto sulla proteina, di che effetto si tratta?</a:t>
            </a:r>
          </a:p>
          <a:p>
            <a:endParaRPr lang="it-IT" dirty="0"/>
          </a:p>
          <a:p>
            <a:r>
              <a:rPr lang="it-IT" dirty="0" smtClean="0"/>
              <a:t>E’ disponibile letteratura scientifica a riguardo? Quale è la frequenza di questa mutazione nella popolazione mondiale? E in particolari popolazioni? C’è una associazione con gruppi etnici?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Materiali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076" y="1825625"/>
            <a:ext cx="64743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Abbiamo a disposizione:</a:t>
            </a:r>
          </a:p>
          <a:p>
            <a:pPr marL="514350" indent="-514350">
              <a:buAutoNum type="arabicParenR"/>
            </a:pPr>
            <a:r>
              <a:rPr lang="it-IT" sz="2400" dirty="0" smtClean="0"/>
              <a:t>Il genoma completo </a:t>
            </a:r>
            <a:r>
              <a:rPr lang="it-IT" sz="2400" dirty="0" smtClean="0"/>
              <a:t>umano</a:t>
            </a:r>
            <a:endParaRPr lang="it-IT" sz="2400" dirty="0" smtClean="0"/>
          </a:p>
          <a:p>
            <a:pPr marL="514350" indent="-514350">
              <a:buAutoNum type="arabicParenR"/>
            </a:pPr>
            <a:r>
              <a:rPr lang="it-IT" sz="2400" dirty="0" smtClean="0"/>
              <a:t>Numerose tracce di annotazione scaricate da </a:t>
            </a:r>
            <a:r>
              <a:rPr lang="it-IT" sz="2400" dirty="0" err="1" smtClean="0"/>
              <a:t>Ensembl</a:t>
            </a:r>
            <a:endParaRPr lang="it-IT" sz="2400" dirty="0" smtClean="0"/>
          </a:p>
          <a:p>
            <a:pPr marL="514350" indent="-514350">
              <a:buAutoNum type="arabicParenR"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Le annotazioni «base» sono quelle legate a geni, trascritti e proteine (CDS)</a:t>
            </a:r>
          </a:p>
          <a:p>
            <a:pPr marL="0" indent="0">
              <a:buNone/>
            </a:pPr>
            <a:r>
              <a:rPr lang="it-IT" sz="2400" dirty="0" smtClean="0"/>
              <a:t>Abbiamo però annotazioni ben più avanzate, come quelle relative ai singoli esoni, agli UTR, ma soprattutto alle varianti genetiche note</a:t>
            </a:r>
            <a:endParaRPr lang="it-IT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04" y="1825625"/>
            <a:ext cx="3743847" cy="37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2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Visualizzare le «</a:t>
            </a:r>
            <a:r>
              <a:rPr lang="it-IT" dirty="0" err="1" smtClean="0"/>
              <a:t>annotation</a:t>
            </a:r>
            <a:r>
              <a:rPr lang="it-IT" dirty="0" smtClean="0"/>
              <a:t> </a:t>
            </a:r>
            <a:r>
              <a:rPr lang="it-IT" dirty="0" err="1" smtClean="0"/>
              <a:t>tracks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075" y="1825625"/>
            <a:ext cx="106890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Ciascuno di questi </a:t>
            </a:r>
            <a:r>
              <a:rPr lang="it-IT" sz="2400" dirty="0" err="1" smtClean="0"/>
              <a:t>files</a:t>
            </a:r>
            <a:r>
              <a:rPr lang="it-IT" sz="2400" dirty="0" smtClean="0"/>
              <a:t> può essere aperto singolarmente con un doppio click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La prima traccia è quella relativa alla sequenza genomica umana: in questo momento stiamo visualizzando il cromosoma 1, ma possiamo spostarci alla visualizzazione degli altri dal menù a tendina sulla destra (cerchio rosso).</a:t>
            </a:r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6" y="2427793"/>
            <a:ext cx="10058400" cy="1338640"/>
          </a:xfrm>
          <a:prstGeom prst="rect">
            <a:avLst/>
          </a:prstGeom>
        </p:spPr>
      </p:pic>
      <p:sp>
        <p:nvSpPr>
          <p:cNvPr id="5" name="Ovale 4"/>
          <p:cNvSpPr/>
          <p:nvPr/>
        </p:nvSpPr>
        <p:spPr>
          <a:xfrm>
            <a:off x="7921382" y="2692680"/>
            <a:ext cx="3432418" cy="12086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99" y="5616350"/>
            <a:ext cx="3429001" cy="8255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931746" y="5705934"/>
            <a:ext cx="6726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E’ possibile effettuare uno zoom utilizzando il pulsante che trovate in basso a destra (mostrato a fianco)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Visualizzare più «</a:t>
            </a:r>
            <a:r>
              <a:rPr lang="it-IT" dirty="0" err="1" smtClean="0"/>
              <a:t>annotation</a:t>
            </a:r>
            <a:r>
              <a:rPr lang="it-IT" dirty="0" smtClean="0"/>
              <a:t> </a:t>
            </a:r>
            <a:r>
              <a:rPr lang="it-IT" dirty="0" err="1" smtClean="0"/>
              <a:t>tracks</a:t>
            </a:r>
            <a:r>
              <a:rPr lang="it-IT" dirty="0" smtClean="0"/>
              <a:t>» simultaneamente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075" y="1825625"/>
            <a:ext cx="106890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Ciascuno di questi </a:t>
            </a:r>
            <a:r>
              <a:rPr lang="it-IT" sz="2400" dirty="0" err="1" smtClean="0"/>
              <a:t>files</a:t>
            </a:r>
            <a:r>
              <a:rPr lang="it-IT" sz="2400" dirty="0" smtClean="0"/>
              <a:t> può essere aperto singolarmente con un doppio click</a:t>
            </a:r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6" y="2427793"/>
            <a:ext cx="10058400" cy="1338640"/>
          </a:xfrm>
          <a:prstGeom prst="rect">
            <a:avLst/>
          </a:prstGeom>
        </p:spPr>
      </p:pic>
      <p:sp>
        <p:nvSpPr>
          <p:cNvPr id="5" name="Ovale 4"/>
          <p:cNvSpPr/>
          <p:nvPr/>
        </p:nvSpPr>
        <p:spPr>
          <a:xfrm>
            <a:off x="6348248" y="2554014"/>
            <a:ext cx="1839311" cy="6726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008" y="3892654"/>
            <a:ext cx="3146167" cy="2666399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931746" y="4099852"/>
            <a:ext cx="65095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Potete selezionare le </a:t>
            </a:r>
            <a:r>
              <a:rPr lang="it-IT" dirty="0" err="1" smtClean="0"/>
              <a:t>tracks</a:t>
            </a:r>
            <a:r>
              <a:rPr lang="it-IT" dirty="0" smtClean="0"/>
              <a:t> che ritenete più utili (sarà poi semplice rimuoverle con un click con il tasto destro, selezionando «</a:t>
            </a:r>
            <a:r>
              <a:rPr lang="it-IT" dirty="0" err="1" smtClean="0"/>
              <a:t>remove</a:t>
            </a:r>
            <a:r>
              <a:rPr lang="it-IT" dirty="0" smtClean="0"/>
              <a:t> </a:t>
            </a:r>
            <a:r>
              <a:rPr lang="it-IT" dirty="0" err="1" smtClean="0"/>
              <a:t>track</a:t>
            </a:r>
            <a:r>
              <a:rPr lang="it-IT" dirty="0" smtClean="0"/>
              <a:t>»), di modo che queste vengano aggiunte alla visualizzazione</a:t>
            </a:r>
          </a:p>
          <a:p>
            <a:endParaRPr lang="it-IT" dirty="0"/>
          </a:p>
          <a:p>
            <a:r>
              <a:rPr lang="it-IT" dirty="0" smtClean="0"/>
              <a:t>Proviamo ad iniziare includendo le informazioni di base: sequenza genomica, bandeggi (</a:t>
            </a:r>
            <a:r>
              <a:rPr lang="it-IT" dirty="0" err="1" smtClean="0"/>
              <a:t>ideograms</a:t>
            </a:r>
            <a:r>
              <a:rPr lang="it-IT" dirty="0" smtClean="0"/>
              <a:t>), geni, </a:t>
            </a:r>
            <a:r>
              <a:rPr lang="it-IT" dirty="0" err="1" smtClean="0"/>
              <a:t>mRNA</a:t>
            </a:r>
            <a:r>
              <a:rPr lang="it-IT" dirty="0" smtClean="0"/>
              <a:t> e CDS</a:t>
            </a:r>
          </a:p>
          <a:p>
            <a:endParaRPr lang="it-IT" dirty="0"/>
          </a:p>
          <a:p>
            <a:r>
              <a:rPr lang="it-IT" dirty="0" smtClean="0"/>
              <a:t>Potete salvare questa «</a:t>
            </a:r>
            <a:r>
              <a:rPr lang="it-IT" dirty="0" err="1" smtClean="0"/>
              <a:t>track</a:t>
            </a:r>
            <a:r>
              <a:rPr lang="it-IT" dirty="0" smtClean="0"/>
              <a:t> list» nella vostra cartella e modificarla a piacimento in un secondo momento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presenta la visualizzazione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626" y="1572749"/>
            <a:ext cx="7144747" cy="272453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35724" y="4929352"/>
            <a:ext cx="107894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Inizialmente la visualizzazione non è forse chiarissima, ma solo perché stiamo visualizzando un intero cromosoma ed i dati sono moltissimi e pertanto rappresentati sotto forma di istogrammi. In realtà i dati contenuti sono gli stessi di quelli presenti in un normalissimo </a:t>
            </a:r>
            <a:r>
              <a:rPr lang="it-IT" dirty="0" err="1" smtClean="0"/>
              <a:t>genome</a:t>
            </a:r>
            <a:r>
              <a:rPr lang="it-IT" dirty="0" smtClean="0"/>
              <a:t> browser come </a:t>
            </a:r>
            <a:r>
              <a:rPr lang="it-IT" dirty="0" err="1" smtClean="0"/>
              <a:t>Ensembl</a:t>
            </a:r>
            <a:r>
              <a:rPr lang="it-IT" dirty="0" smtClean="0"/>
              <a:t> o UCSC, e ce ne possiamo rendere facilmente conto zoomando su un qualsiasi regione genomica fino a quando non riusciamo ad identificare un 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presenta la visualizzazione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35724" y="4929352"/>
            <a:ext cx="107894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Ad esempio ora abbiamo centrato la visualizzazione su un gene localizzato sul cromosoma 1: le sue coordinate genomiche sono indicate dalla barra di navigazione a destra (siamo nella regione tra circa 170 e 180 milioni di </a:t>
            </a:r>
            <a:r>
              <a:rPr lang="it-IT" dirty="0" err="1" smtClean="0"/>
              <a:t>bp</a:t>
            </a:r>
            <a:r>
              <a:rPr lang="it-IT" dirty="0" smtClean="0"/>
              <a:t>) e la </a:t>
            </a:r>
            <a:r>
              <a:rPr lang="it-IT" dirty="0" err="1" smtClean="0"/>
              <a:t>track</a:t>
            </a:r>
            <a:r>
              <a:rPr lang="it-IT" dirty="0" smtClean="0"/>
              <a:t> dei bandeggi indica che ci troviamo nella banda q25.2</a:t>
            </a:r>
          </a:p>
          <a:p>
            <a:r>
              <a:rPr lang="it-IT" dirty="0" smtClean="0"/>
              <a:t>Il gene mostra apparentemente 4 </a:t>
            </a:r>
            <a:r>
              <a:rPr lang="it-IT" dirty="0" err="1" smtClean="0"/>
              <a:t>isoforme</a:t>
            </a:r>
            <a:r>
              <a:rPr lang="it-IT" dirty="0" smtClean="0"/>
              <a:t> di </a:t>
            </a:r>
            <a:r>
              <a:rPr lang="it-IT" dirty="0" err="1" smtClean="0"/>
              <a:t>splicing</a:t>
            </a:r>
            <a:r>
              <a:rPr lang="it-IT" dirty="0" smtClean="0"/>
              <a:t> alternativo (</a:t>
            </a:r>
            <a:r>
              <a:rPr lang="it-IT" dirty="0" err="1" smtClean="0"/>
              <a:t>mRNA</a:t>
            </a:r>
            <a:r>
              <a:rPr lang="it-IT" dirty="0" smtClean="0"/>
              <a:t> </a:t>
            </a:r>
            <a:r>
              <a:rPr lang="it-IT" dirty="0" err="1" smtClean="0"/>
              <a:t>track</a:t>
            </a:r>
            <a:r>
              <a:rPr lang="it-IT" dirty="0" smtClean="0"/>
              <a:t>) che codificano quindi 4 proteine distinte (CDS </a:t>
            </a:r>
            <a:r>
              <a:rPr lang="it-IT" dirty="0" err="1" smtClean="0"/>
              <a:t>track</a:t>
            </a:r>
            <a:r>
              <a:rPr lang="it-IT" dirty="0" smtClean="0"/>
              <a:t>). Il gene in questione, se volete cercarlo (barra «</a:t>
            </a:r>
            <a:r>
              <a:rPr lang="it-IT" dirty="0" err="1" smtClean="0"/>
              <a:t>find</a:t>
            </a:r>
            <a:r>
              <a:rPr lang="it-IT" dirty="0" smtClean="0"/>
              <a:t>» cercata in rosso, da cui dovrete selezionare la traccia relativa ai geni dal menu a tendina), è il gene </a:t>
            </a:r>
            <a:r>
              <a:rPr lang="it-IT" b="1" dirty="0" smtClean="0"/>
              <a:t>TDRD5</a:t>
            </a:r>
            <a:endParaRPr lang="en-US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30" y="1690688"/>
            <a:ext cx="10058400" cy="2958900"/>
          </a:xfrm>
          <a:prstGeom prst="rect">
            <a:avLst/>
          </a:prstGeom>
        </p:spPr>
      </p:pic>
      <p:sp>
        <p:nvSpPr>
          <p:cNvPr id="6" name="Ovale 5"/>
          <p:cNvSpPr/>
          <p:nvPr/>
        </p:nvSpPr>
        <p:spPr>
          <a:xfrm>
            <a:off x="7914290" y="3170138"/>
            <a:ext cx="3321269" cy="6726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rapido confronto con </a:t>
            </a:r>
            <a:r>
              <a:rPr lang="it-IT" dirty="0" err="1" smtClean="0"/>
              <a:t>Ensembl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98190"/>
            <a:ext cx="10058400" cy="311646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838200" y="5065986"/>
            <a:ext cx="1082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Come vedete i dati sono gli stessi e da qui possiamo ricavare alcuni dettagli in più riguardo ai 4 trascritti: ad esempio la lunghezza di </a:t>
            </a:r>
            <a:r>
              <a:rPr lang="it-IT" dirty="0" err="1" smtClean="0"/>
              <a:t>mRNA</a:t>
            </a:r>
            <a:r>
              <a:rPr lang="it-IT" dirty="0" smtClean="0"/>
              <a:t> e proteine codificate, il loro </a:t>
            </a:r>
            <a:r>
              <a:rPr lang="it-IT" dirty="0" err="1" smtClean="0"/>
              <a:t>transcript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(massimo in questo caso, cioè 1) e link </a:t>
            </a:r>
            <a:r>
              <a:rPr lang="it-IT" dirty="0" err="1" smtClean="0"/>
              <a:t>clickabili</a:t>
            </a:r>
            <a:r>
              <a:rPr lang="it-IT" dirty="0" smtClean="0"/>
              <a:t> che ci permetterebbero di recuperare le sequenze nucleotidiche e proteiche corrispondenti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Domanda: il gene TDRD5 è associato a varianti genetiche? In caso affermativo, queste possono determinare patologie?</a:t>
            </a:r>
            <a:endParaRPr lang="it-I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2081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Possiamo valutarlo semplicemente partendo dal </a:t>
            </a:r>
            <a:r>
              <a:rPr lang="it-IT" sz="2000" dirty="0" err="1" smtClean="0"/>
              <a:t>genome</a:t>
            </a:r>
            <a:r>
              <a:rPr lang="it-IT" sz="2000" dirty="0" smtClean="0"/>
              <a:t> browser del CLC: aggiungiamo alla visualizzazione le tracce relative a varianti genetiche di </a:t>
            </a:r>
            <a:r>
              <a:rPr lang="it-IT" sz="2000" dirty="0" err="1" smtClean="0"/>
              <a:t>dbSNP</a:t>
            </a:r>
            <a:r>
              <a:rPr lang="it-IT" sz="2000" dirty="0" smtClean="0"/>
              <a:t> (il database più ampio, che include tutte le varianti, anche non </a:t>
            </a:r>
            <a:r>
              <a:rPr lang="it-IT" sz="2000" dirty="0" err="1" smtClean="0"/>
              <a:t>patogeniche</a:t>
            </a:r>
            <a:r>
              <a:rPr lang="it-IT" sz="2000" dirty="0" smtClean="0"/>
              <a:t>), e quelle di </a:t>
            </a:r>
            <a:r>
              <a:rPr lang="it-IT" sz="2000" dirty="0" err="1" smtClean="0"/>
              <a:t>ClinVar</a:t>
            </a:r>
            <a:r>
              <a:rPr lang="it-IT" sz="2000" dirty="0" smtClean="0"/>
              <a:t> (cioè con rilevanza clinica, quindi molto più interessanti per i nostri scopi</a:t>
            </a:r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53" y="3104258"/>
            <a:ext cx="6710047" cy="355809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548247" y="3246029"/>
            <a:ext cx="40236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Potete notare che la </a:t>
            </a:r>
            <a:r>
              <a:rPr lang="it-IT" dirty="0" err="1" smtClean="0"/>
              <a:t>track</a:t>
            </a:r>
            <a:r>
              <a:rPr lang="it-IT" dirty="0" smtClean="0"/>
              <a:t> relativa a </a:t>
            </a:r>
            <a:r>
              <a:rPr lang="it-IT" dirty="0" err="1" smtClean="0"/>
              <a:t>dbSNP</a:t>
            </a:r>
            <a:r>
              <a:rPr lang="it-IT" dirty="0" smtClean="0"/>
              <a:t> si è popolata di numerose varianti, mentre quella di </a:t>
            </a:r>
            <a:r>
              <a:rPr lang="it-IT" dirty="0" err="1" smtClean="0"/>
              <a:t>clinvar</a:t>
            </a:r>
            <a:r>
              <a:rPr lang="it-IT" dirty="0" smtClean="0"/>
              <a:t> è vuota -&gt; è molto probabile che non siano note mutazioni a carico di questo gene che possano portare a fenotipi patologici di rilievo.</a:t>
            </a:r>
          </a:p>
          <a:p>
            <a:endParaRPr lang="it-IT" dirty="0"/>
          </a:p>
          <a:p>
            <a:r>
              <a:rPr lang="it-IT" dirty="0" smtClean="0"/>
              <a:t>Posso ad ogni modo studiare meglio le varianti associate a questo gene, e per farlo potremmo zoomare sull’ultimo esone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Domanda: il gene TDRD5 è associato a varianti genetiche? In caso affermativo, queste possono determinare patologie?</a:t>
            </a:r>
            <a:endParaRPr lang="it-I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2081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Le mutazioni note sono molte e ciascuna di queste è associata ad una freccia rossa… possiamo zoomare ulteriormente per capire di che tipo di varianti si tratti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09009" y="5483794"/>
            <a:ext cx="5333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Notate le SNP in rosso, che riportano le varianti relativamente alla sequenza del genoma di riferimento, in alto</a:t>
            </a:r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20884"/>
            <a:ext cx="5295367" cy="289094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410" y="2629444"/>
            <a:ext cx="5182323" cy="395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8727</TotalTime>
  <Words>1967</Words>
  <Application>Microsoft Office PowerPoint</Application>
  <PresentationFormat>Widescreen</PresentationFormat>
  <Paragraphs>108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Gestione delle tracce di annotazione e studio di varianti genetiche associate a malattie</vt:lpstr>
      <vt:lpstr>Materiali</vt:lpstr>
      <vt:lpstr>Visualizzare le «annotation tracks»</vt:lpstr>
      <vt:lpstr>Visualizzare più «annotation tracks» simultaneamente</vt:lpstr>
      <vt:lpstr>Come si presenta la visualizzazione</vt:lpstr>
      <vt:lpstr>Come si presenta la visualizzazione</vt:lpstr>
      <vt:lpstr>Un rapido confronto con Ensembl</vt:lpstr>
      <vt:lpstr>Domanda: il gene TDRD5 è associato a varianti genetiche? In caso affermativo, queste possono determinare patologie?</vt:lpstr>
      <vt:lpstr>Domanda: il gene TDRD5 è associato a varianti genetiche? In caso affermativo, queste possono determinare patologie?</vt:lpstr>
      <vt:lpstr>Cerchiamo un caso alternativo, in cui un gene sia associato a varianti genetiche di rilevo in ambito clinico</vt:lpstr>
      <vt:lpstr>STEP 1: ispezioniamo la funzione del gene su Ensembl</vt:lpstr>
      <vt:lpstr>STEP 2: OMIM</vt:lpstr>
      <vt:lpstr>OMIM – RELAZIONE TRA MUTAZIONE E FENOTIPO</vt:lpstr>
      <vt:lpstr>ISPEZIONE NEL DETTAGLIO DI UNA SNP – CLC Genomics</vt:lpstr>
      <vt:lpstr>ISPEZIONE NEL DETTAGLIO DI UNA SNP – ENSEMBL</vt:lpstr>
      <vt:lpstr>ISPEZIONE NEL DETTAGLIO DI UNA SNP – ENSEMBL</vt:lpstr>
      <vt:lpstr>DETTAGLI – FREQUENZA, LETTERATURA ED ALTRO</vt:lpstr>
      <vt:lpstr>DETTAGLI – FREQUENZA, LETTERATURA ED ALTRO</vt:lpstr>
      <vt:lpstr>ESERCITAZIONE PRATICA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Qualche cenno sulle metodiche di assemblaggio</dc:title>
  <dc:creator>marco gerdol</dc:creator>
  <cp:lastModifiedBy>marco gerdol</cp:lastModifiedBy>
  <cp:revision>126</cp:revision>
  <dcterms:created xsi:type="dcterms:W3CDTF">2016-12-06T22:28:50Z</dcterms:created>
  <dcterms:modified xsi:type="dcterms:W3CDTF">2019-12-03T11:47:24Z</dcterms:modified>
</cp:coreProperties>
</file>