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71" r:id="rId11"/>
    <p:sldId id="275" r:id="rId12"/>
    <p:sldId id="272" r:id="rId13"/>
    <p:sldId id="276" r:id="rId14"/>
    <p:sldId id="277" r:id="rId15"/>
    <p:sldId id="274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23186-686E-4E4B-B4CA-91BA9E92B0F9}" type="datetimeFigureOut">
              <a:rPr lang="it-IT" smtClean="0"/>
              <a:t>04/12/2019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4A9B0-B984-45A6-A62F-1DCB139D7B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8451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4A9B0-B984-45A6-A62F-1DCB139D7BB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7031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4A9B0-B984-45A6-A62F-1DCB139D7BB7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3116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4A9B0-B984-45A6-A62F-1DCB139D7BB7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7031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C821-736B-4572-B3FE-A41FEB031EE7}" type="datetimeFigureOut">
              <a:rPr lang="it-IT" smtClean="0"/>
              <a:t>04/12/2019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AB8-9441-41A0-9F10-80AB9C93C3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3251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C821-736B-4572-B3FE-A41FEB031EE7}" type="datetimeFigureOut">
              <a:rPr lang="it-IT" smtClean="0"/>
              <a:t>04/12/2019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AB8-9441-41A0-9F10-80AB9C93C3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2844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C821-736B-4572-B3FE-A41FEB031EE7}" type="datetimeFigureOut">
              <a:rPr lang="it-IT" smtClean="0"/>
              <a:t>04/12/2019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AB8-9441-41A0-9F10-80AB9C93C3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634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C821-736B-4572-B3FE-A41FEB031EE7}" type="datetimeFigureOut">
              <a:rPr lang="it-IT" smtClean="0"/>
              <a:t>04/12/2019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AB8-9441-41A0-9F10-80AB9C93C3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670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C821-736B-4572-B3FE-A41FEB031EE7}" type="datetimeFigureOut">
              <a:rPr lang="it-IT" smtClean="0"/>
              <a:t>04/12/2019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AB8-9441-41A0-9F10-80AB9C93C3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5598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C821-736B-4572-B3FE-A41FEB031EE7}" type="datetimeFigureOut">
              <a:rPr lang="it-IT" smtClean="0"/>
              <a:t>04/12/2019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AB8-9441-41A0-9F10-80AB9C93C3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1113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C821-736B-4572-B3FE-A41FEB031EE7}" type="datetimeFigureOut">
              <a:rPr lang="it-IT" smtClean="0"/>
              <a:t>04/12/2019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AB8-9441-41A0-9F10-80AB9C93C3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704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C821-736B-4572-B3FE-A41FEB031EE7}" type="datetimeFigureOut">
              <a:rPr lang="it-IT" smtClean="0"/>
              <a:t>04/12/2019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AB8-9441-41A0-9F10-80AB9C93C3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5574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C821-736B-4572-B3FE-A41FEB031EE7}" type="datetimeFigureOut">
              <a:rPr lang="it-IT" smtClean="0"/>
              <a:t>04/12/2019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AB8-9441-41A0-9F10-80AB9C93C3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9372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C821-736B-4572-B3FE-A41FEB031EE7}" type="datetimeFigureOut">
              <a:rPr lang="it-IT" smtClean="0"/>
              <a:t>04/12/2019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AB8-9441-41A0-9F10-80AB9C93C3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9815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C821-736B-4572-B3FE-A41FEB031EE7}" type="datetimeFigureOut">
              <a:rPr lang="it-IT" smtClean="0"/>
              <a:t>04/12/2019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AB8-9441-41A0-9F10-80AB9C93C3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722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C821-736B-4572-B3FE-A41FEB031EE7}" type="datetimeFigureOut">
              <a:rPr lang="it-IT" smtClean="0"/>
              <a:t>04/12/2019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58AB8-9441-41A0-9F10-80AB9C93C3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820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ctrTitle"/>
          </p:nvPr>
        </p:nvSpPr>
        <p:spPr>
          <a:xfrm>
            <a:off x="-10818" y="1916832"/>
            <a:ext cx="9144000" cy="2808311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Fiume e Città</a:t>
            </a:r>
            <a:br>
              <a:rPr lang="it-IT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it-IT" sz="2000" dirty="0" smtClean="0">
                <a:latin typeface="Comic Sans MS" panose="030F0702030302020204" pitchFamily="66" charset="0"/>
              </a:rPr>
              <a:t/>
            </a:r>
            <a:br>
              <a:rPr lang="it-IT" sz="2000" dirty="0" smtClean="0">
                <a:latin typeface="Comic Sans MS" panose="030F0702030302020204" pitchFamily="66" charset="0"/>
              </a:rPr>
            </a:br>
            <a:r>
              <a:rPr lang="it-IT" sz="4000" dirty="0" smtClean="0">
                <a:latin typeface="Comic Sans MS" panose="030F0702030302020204" pitchFamily="66" charset="0"/>
              </a:rPr>
              <a:t>- dinamiche di un rapporto aperto - </a:t>
            </a:r>
            <a:endParaRPr lang="it-IT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86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7504" y="116632"/>
            <a:ext cx="8928992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-285750" algn="just">
              <a:buFontTx/>
              <a:buChar char="-"/>
            </a:pPr>
            <a:r>
              <a:rPr lang="it-IT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la relazione del </a:t>
            </a:r>
            <a:r>
              <a:rPr lang="it-IT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fiume</a:t>
            </a:r>
            <a:r>
              <a:rPr lang="it-IT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con il </a:t>
            </a:r>
            <a:r>
              <a:rPr lang="it-IT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contesto urbano </a:t>
            </a:r>
            <a:r>
              <a:rPr lang="it-IT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oggetto di intervento: sovrapposizione, integrazione, esclusione/inclusione, </a:t>
            </a:r>
            <a:r>
              <a:rPr lang="it-IT" sz="2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accessibilità, partecipazione diffusa, </a:t>
            </a:r>
            <a:r>
              <a:rPr lang="it-IT" sz="22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governance</a:t>
            </a:r>
            <a:r>
              <a:rPr lang="it-IT" sz="2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delle </a:t>
            </a:r>
            <a:r>
              <a:rPr lang="it-IT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relazioni </a:t>
            </a:r>
            <a:r>
              <a:rPr lang="it-IT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nello spazio e nel tempo </a:t>
            </a:r>
            <a:r>
              <a:rPr lang="it-IT" sz="2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….</a:t>
            </a:r>
          </a:p>
          <a:p>
            <a:pPr lvl="0" algn="just"/>
            <a:endParaRPr lang="it-IT" sz="2000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400" dirty="0" smtClean="0">
                <a:latin typeface="Comic Sans MS" panose="030F0702030302020204" pitchFamily="66" charset="0"/>
              </a:rPr>
              <a:t>A questo punto, il </a:t>
            </a:r>
            <a:r>
              <a:rPr 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concetto chiave </a:t>
            </a:r>
            <a:r>
              <a:rPr lang="it-IT" sz="2400" dirty="0" smtClean="0">
                <a:latin typeface="Comic Sans MS" panose="030F0702030302020204" pitchFamily="66" charset="0"/>
              </a:rPr>
              <a:t>di ‘’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cerniera</a:t>
            </a:r>
            <a:r>
              <a:rPr lang="it-IT" sz="2400" dirty="0" smtClean="0">
                <a:latin typeface="Comic Sans MS" panose="030F0702030302020204" pitchFamily="66" charset="0"/>
              </a:rPr>
              <a:t>’’ (riconnessione, ricucitura della trama territoriale) tra </a:t>
            </a:r>
            <a:r>
              <a:rPr lang="it-IT" sz="2400" dirty="0">
                <a:latin typeface="Comic Sans MS" panose="030F0702030302020204" pitchFamily="66" charset="0"/>
              </a:rPr>
              <a:t>tutela dell’ambiente e sviluppo </a:t>
            </a:r>
            <a:r>
              <a:rPr lang="it-IT" sz="2400" dirty="0" smtClean="0">
                <a:latin typeface="Comic Sans MS" panose="030F0702030302020204" pitchFamily="66" charset="0"/>
              </a:rPr>
              <a:t>urbano sostenibile/durevole si </a:t>
            </a:r>
            <a:r>
              <a:rPr lang="it-IT" sz="2400" dirty="0">
                <a:latin typeface="Comic Sans MS" panose="030F0702030302020204" pitchFamily="66" charset="0"/>
              </a:rPr>
              <a:t>estrinseca in </a:t>
            </a:r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tre </a:t>
            </a:r>
            <a:r>
              <a:rPr lang="it-IT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diverse dimensioni</a:t>
            </a:r>
            <a:r>
              <a:rPr lang="it-IT" sz="2400" dirty="0" smtClean="0">
                <a:latin typeface="Comic Sans MS" panose="030F0702030302020204" pitchFamily="66" charset="0"/>
              </a:rPr>
              <a:t>:</a:t>
            </a:r>
          </a:p>
          <a:p>
            <a:pPr algn="just"/>
            <a:endParaRPr lang="it-IT" sz="2000" dirty="0">
              <a:latin typeface="Comic Sans MS" panose="030F0702030302020204" pitchFamily="66" charset="0"/>
            </a:endParaRPr>
          </a:p>
          <a:p>
            <a:pPr algn="just"/>
            <a:r>
              <a:rPr lang="it-IT" sz="2400" dirty="0">
                <a:latin typeface="Comic Sans MS" panose="030F0702030302020204" pitchFamily="66" charset="0"/>
              </a:rPr>
              <a:t>• </a:t>
            </a:r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it-IT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riterio </a:t>
            </a:r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della continuità</a:t>
            </a:r>
            <a:r>
              <a:rPr lang="it-IT" sz="2400" dirty="0">
                <a:latin typeface="Comic Sans MS" panose="030F0702030302020204" pitchFamily="66" charset="0"/>
              </a:rPr>
              <a:t>: il concetto di </a:t>
            </a:r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confine</a:t>
            </a:r>
            <a:r>
              <a:rPr lang="it-IT" sz="2400" dirty="0">
                <a:latin typeface="Comic Sans MS" panose="030F0702030302020204" pitchFamily="66" charset="0"/>
              </a:rPr>
              <a:t>, </a:t>
            </a:r>
            <a:r>
              <a:rPr lang="it-IT" sz="2400" dirty="0" smtClean="0">
                <a:latin typeface="Comic Sans MS" panose="030F0702030302020204" pitchFamily="66" charset="0"/>
              </a:rPr>
              <a:t>bordo, argine, margine, barriera architettonica, confine </a:t>
            </a:r>
            <a:r>
              <a:rPr lang="it-IT" sz="2400" dirty="0">
                <a:latin typeface="Comic Sans MS" panose="030F0702030302020204" pitchFamily="66" charset="0"/>
              </a:rPr>
              <a:t>amministrativo </a:t>
            </a:r>
            <a:r>
              <a:rPr lang="it-IT" sz="2400" b="1" dirty="0">
                <a:latin typeface="Comic Sans MS" panose="030F0702030302020204" pitchFamily="66" charset="0"/>
              </a:rPr>
              <a:t>male si confà </a:t>
            </a:r>
            <a:r>
              <a:rPr lang="it-IT" sz="2400" dirty="0">
                <a:latin typeface="Comic Sans MS" panose="030F0702030302020204" pitchFamily="66" charset="0"/>
              </a:rPr>
              <a:t>al fiume che ha bisogno di non </a:t>
            </a:r>
            <a:r>
              <a:rPr lang="it-IT" sz="2400" dirty="0" smtClean="0">
                <a:latin typeface="Comic Sans MS" panose="030F0702030302020204" pitchFamily="66" charset="0"/>
              </a:rPr>
              <a:t>essere interrotto</a:t>
            </a:r>
            <a:r>
              <a:rPr lang="it-IT" sz="2400" dirty="0">
                <a:latin typeface="Comic Sans MS" panose="030F0702030302020204" pitchFamily="66" charset="0"/>
              </a:rPr>
              <a:t>, nelle sue aree adiacenti, con destinazioni o realizzazioni che </a:t>
            </a:r>
            <a:r>
              <a:rPr lang="it-IT" sz="2400" dirty="0" smtClean="0">
                <a:latin typeface="Comic Sans MS" panose="030F0702030302020204" pitchFamily="66" charset="0"/>
              </a:rPr>
              <a:t>si caratterizzino </a:t>
            </a:r>
            <a:r>
              <a:rPr lang="it-IT" sz="2400" dirty="0">
                <a:latin typeface="Comic Sans MS" panose="030F0702030302020204" pitchFamily="66" charset="0"/>
              </a:rPr>
              <a:t>come </a:t>
            </a:r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barriere i senso trasversale e longitudinale</a:t>
            </a:r>
            <a:r>
              <a:rPr lang="it-IT" sz="2400" dirty="0">
                <a:latin typeface="Comic Sans MS" panose="030F0702030302020204" pitchFamily="66" charset="0"/>
              </a:rPr>
              <a:t> </a:t>
            </a:r>
            <a:r>
              <a:rPr lang="it-IT" sz="2400" dirty="0" smtClean="0">
                <a:latin typeface="Comic Sans MS" panose="030F0702030302020204" pitchFamily="66" charset="0"/>
              </a:rPr>
              <a:t>(composizione e/o continuità </a:t>
            </a:r>
            <a:r>
              <a:rPr lang="it-IT" sz="2400" dirty="0">
                <a:latin typeface="Comic Sans MS" panose="030F0702030302020204" pitchFamily="66" charset="0"/>
              </a:rPr>
              <a:t>architettonica </a:t>
            </a:r>
            <a:r>
              <a:rPr lang="it-IT" sz="2400" dirty="0" smtClean="0">
                <a:latin typeface="Comic Sans MS" panose="030F0702030302020204" pitchFamily="66" charset="0"/>
              </a:rPr>
              <a:t>in relazione alle esigenze di salvaguardia e valorizzazione delle reti ecologiche; continuità biologica dell’ecosistema, </a:t>
            </a:r>
            <a:r>
              <a:rPr lang="it-IT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disegno dello spazio</a:t>
            </a:r>
            <a:r>
              <a:rPr lang="it-IT" sz="2400" dirty="0" smtClean="0">
                <a:latin typeface="Comic Sans MS" panose="030F0702030302020204" pitchFamily="66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81531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7504" y="548680"/>
            <a:ext cx="892899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t-IT" sz="2400" dirty="0" smtClean="0">
                <a:latin typeface="Comic Sans MS" panose="030F0702030302020204" pitchFamily="66" charset="0"/>
              </a:rPr>
              <a:t>•</a:t>
            </a:r>
            <a:r>
              <a:rPr lang="it-IT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criterio della naturalità</a:t>
            </a: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: </a:t>
            </a:r>
            <a:r>
              <a:rPr lang="it-IT" sz="2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forma/e, </a:t>
            </a: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materiali e volumi devono essere compatibili con </a:t>
            </a:r>
            <a:r>
              <a:rPr lang="it-IT" sz="2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la/e caratteristica/e </a:t>
            </a: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di naturalità del fiume e soddisfare i criteri più moderni di architettura del </a:t>
            </a:r>
            <a:r>
              <a:rPr lang="it-IT" sz="2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paesaggio (integrità del corso d’acqua, recupero, valorizzazione della struttura/e primaria e/o originale).</a:t>
            </a:r>
          </a:p>
          <a:p>
            <a:pPr lvl="0" algn="just"/>
            <a:endParaRPr lang="it-IT" sz="2400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 algn="just"/>
            <a:endParaRPr lang="it-IT" sz="2400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 algn="just"/>
            <a:endParaRPr lang="it-IT" sz="2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 algn="just"/>
            <a:r>
              <a:rPr lang="it-IT" sz="2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• </a:t>
            </a:r>
            <a:r>
              <a:rPr lang="it-IT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criterio </a:t>
            </a:r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della fruibilità</a:t>
            </a: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: la complementarità rispetto all’ambiente urbano è assicurata da un collegamento razionale e sostenibile con la città </a:t>
            </a:r>
            <a:r>
              <a:rPr lang="it-IT" sz="2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consolidata </a:t>
            </a: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con punti di </a:t>
            </a:r>
            <a:r>
              <a:rPr lang="it-IT" sz="2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accesso e/o uscita; sosta; ristoro; modalità di fruizione diversificate; interscambi </a:t>
            </a:r>
            <a:r>
              <a:rPr lang="it-IT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che si inseriscono in maniera armoniosa nell’architettura urbana fluviale</a:t>
            </a:r>
            <a:r>
              <a:rPr lang="it-IT" sz="2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.</a:t>
            </a:r>
          </a:p>
          <a:p>
            <a:pPr lvl="0"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101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32858" y="86916"/>
            <a:ext cx="8928992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 smtClean="0">
                <a:latin typeface="Comic Sans MS" panose="030F0702030302020204" pitchFamily="66" charset="0"/>
              </a:rPr>
              <a:t>IN SINTESI -  </a:t>
            </a:r>
            <a:r>
              <a:rPr lang="it-IT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riqualificare </a:t>
            </a:r>
            <a:r>
              <a:rPr lang="it-IT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il fiume in </a:t>
            </a:r>
            <a:r>
              <a:rPr lang="it-IT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città significa  </a:t>
            </a:r>
            <a:r>
              <a:rPr lang="it-IT" sz="2200" dirty="0" smtClean="0">
                <a:latin typeface="Comic Sans MS" panose="030F0702030302020204" pitchFamily="66" charset="0"/>
              </a:rPr>
              <a:t>-</a:t>
            </a:r>
          </a:p>
          <a:p>
            <a:endParaRPr lang="it-IT" sz="2200" dirty="0">
              <a:latin typeface="Comic Sans MS" panose="030F0702030302020204" pitchFamily="66" charset="0"/>
            </a:endParaRPr>
          </a:p>
          <a:p>
            <a:r>
              <a:rPr lang="it-IT" sz="2200" dirty="0">
                <a:latin typeface="Comic Sans MS" panose="030F0702030302020204" pitchFamily="66" charset="0"/>
              </a:rPr>
              <a:t>• ripristinare la qualità degli spazi mediante azioni di </a:t>
            </a:r>
            <a:r>
              <a:rPr lang="it-IT" sz="2200" b="1" dirty="0" smtClean="0">
                <a:latin typeface="Comic Sans MS" panose="030F0702030302020204" pitchFamily="66" charset="0"/>
              </a:rPr>
              <a:t>bonifica paesaggistica </a:t>
            </a:r>
            <a:r>
              <a:rPr lang="it-IT" sz="2200" dirty="0">
                <a:latin typeface="Comic Sans MS" panose="030F0702030302020204" pitchFamily="66" charset="0"/>
              </a:rPr>
              <a:t>(garantendo così la continuità spaziale del fiume</a:t>
            </a:r>
            <a:r>
              <a:rPr lang="it-IT" sz="2200" dirty="0" smtClean="0">
                <a:latin typeface="Comic Sans MS" panose="030F0702030302020204" pitchFamily="66" charset="0"/>
              </a:rPr>
              <a:t>);</a:t>
            </a:r>
          </a:p>
          <a:p>
            <a:endParaRPr lang="it-IT" sz="2000" dirty="0">
              <a:latin typeface="Comic Sans MS" panose="030F0702030302020204" pitchFamily="66" charset="0"/>
            </a:endParaRPr>
          </a:p>
          <a:p>
            <a:r>
              <a:rPr lang="it-IT" sz="2200" dirty="0">
                <a:latin typeface="Comic Sans MS" panose="030F0702030302020204" pitchFamily="66" charset="0"/>
              </a:rPr>
              <a:t>• lavorare sugli </a:t>
            </a:r>
            <a:r>
              <a:rPr lang="it-IT" sz="2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interstizi</a:t>
            </a:r>
            <a:r>
              <a:rPr lang="it-IT" sz="2200" dirty="0" smtClean="0">
                <a:latin typeface="Comic Sans MS" panose="030F0702030302020204" pitchFamily="66" charset="0"/>
              </a:rPr>
              <a:t> </a:t>
            </a:r>
            <a:r>
              <a:rPr lang="it-IT" sz="2200" dirty="0">
                <a:latin typeface="Comic Sans MS" panose="030F0702030302020204" pitchFamily="66" charset="0"/>
              </a:rPr>
              <a:t>con attenzione </a:t>
            </a:r>
            <a:r>
              <a:rPr lang="it-IT" sz="2200" dirty="0" smtClean="0">
                <a:latin typeface="Comic Sans MS" panose="030F0702030302020204" pitchFamily="66" charset="0"/>
              </a:rPr>
              <a:t>a </a:t>
            </a:r>
            <a:r>
              <a:rPr lang="it-IT" sz="2200" dirty="0">
                <a:latin typeface="Comic Sans MS" panose="030F0702030302020204" pitchFamily="66" charset="0"/>
              </a:rPr>
              <a:t>rendere gli </a:t>
            </a:r>
            <a:r>
              <a:rPr lang="it-IT" sz="2200" dirty="0" smtClean="0">
                <a:latin typeface="Comic Sans MS" panose="030F0702030302020204" pitchFamily="66" charset="0"/>
              </a:rPr>
              <a:t>interventi e/o i micro-interventi come punti </a:t>
            </a:r>
            <a:r>
              <a:rPr lang="it-IT" sz="2200" dirty="0">
                <a:latin typeface="Comic Sans MS" panose="030F0702030302020204" pitchFamily="66" charset="0"/>
              </a:rPr>
              <a:t>di una maglia capace di interconnettersi non </a:t>
            </a:r>
            <a:r>
              <a:rPr lang="it-IT" sz="2200" dirty="0" smtClean="0">
                <a:latin typeface="Comic Sans MS" panose="030F0702030302020204" pitchFamily="66" charset="0"/>
              </a:rPr>
              <a:t>solo spazialmente</a:t>
            </a:r>
            <a:r>
              <a:rPr lang="it-IT" sz="2200" dirty="0">
                <a:latin typeface="Comic Sans MS" panose="030F0702030302020204" pitchFamily="66" charset="0"/>
              </a:rPr>
              <a:t>, ma anche idealmente (</a:t>
            </a:r>
            <a:r>
              <a:rPr lang="it-IT" sz="2200" b="1" dirty="0">
                <a:latin typeface="Comic Sans MS" panose="030F0702030302020204" pitchFamily="66" charset="0"/>
              </a:rPr>
              <a:t>continuità virtuale</a:t>
            </a:r>
            <a:r>
              <a:rPr lang="it-IT" sz="2200" dirty="0" smtClean="0">
                <a:latin typeface="Comic Sans MS" panose="030F0702030302020204" pitchFamily="66" charset="0"/>
              </a:rPr>
              <a:t>);</a:t>
            </a:r>
          </a:p>
          <a:p>
            <a:endParaRPr lang="it-IT" sz="2000" dirty="0">
              <a:latin typeface="Comic Sans MS" panose="030F0702030302020204" pitchFamily="66" charset="0"/>
            </a:endParaRPr>
          </a:p>
          <a:p>
            <a:r>
              <a:rPr lang="it-IT" sz="2200" dirty="0">
                <a:latin typeface="Comic Sans MS" panose="030F0702030302020204" pitchFamily="66" charset="0"/>
              </a:rPr>
              <a:t>• utilizzare le categorie del “</a:t>
            </a:r>
            <a:r>
              <a:rPr lang="it-IT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design naturale</a:t>
            </a:r>
            <a:r>
              <a:rPr lang="it-IT" sz="2200" dirty="0">
                <a:latin typeface="Comic Sans MS" panose="030F0702030302020204" pitchFamily="66" charset="0"/>
              </a:rPr>
              <a:t>” (attenzione alle </a:t>
            </a:r>
            <a:r>
              <a:rPr lang="it-IT" sz="2200" dirty="0" smtClean="0">
                <a:latin typeface="Comic Sans MS" panose="030F0702030302020204" pitchFamily="66" charset="0"/>
              </a:rPr>
              <a:t>forme vs una </a:t>
            </a:r>
            <a:r>
              <a:rPr lang="it-IT" sz="2200" dirty="0">
                <a:latin typeface="Comic Sans MS" panose="030F0702030302020204" pitchFamily="66" charset="0"/>
              </a:rPr>
              <a:t>visione </a:t>
            </a:r>
            <a:r>
              <a:rPr lang="it-IT" sz="2200" dirty="0" smtClean="0">
                <a:latin typeface="Comic Sans MS" panose="030F0702030302020204" pitchFamily="66" charset="0"/>
              </a:rPr>
              <a:t>troppo funzionalista o razionalista dell’oggetto </a:t>
            </a:r>
            <a:r>
              <a:rPr lang="it-IT" sz="2200" dirty="0">
                <a:latin typeface="Comic Sans MS" panose="030F0702030302020204" pitchFamily="66" charset="0"/>
              </a:rPr>
              <a:t>architettonico). </a:t>
            </a:r>
            <a:r>
              <a:rPr lang="it-IT" sz="2200" dirty="0" smtClean="0">
                <a:latin typeface="Comic Sans MS" panose="030F0702030302020204" pitchFamily="66" charset="0"/>
              </a:rPr>
              <a:t> La </a:t>
            </a:r>
            <a:r>
              <a:rPr lang="it-IT" sz="2200" dirty="0">
                <a:latin typeface="Comic Sans MS" panose="030F0702030302020204" pitchFamily="66" charset="0"/>
              </a:rPr>
              <a:t>forma ha infatti un suo </a:t>
            </a:r>
            <a:r>
              <a:rPr lang="it-IT" sz="2200" dirty="0" smtClean="0">
                <a:latin typeface="Comic Sans MS" panose="030F0702030302020204" pitchFamily="66" charset="0"/>
              </a:rPr>
              <a:t>significato comunicativo </a:t>
            </a:r>
            <a:r>
              <a:rPr lang="it-IT" sz="2200" dirty="0">
                <a:latin typeface="Comic Sans MS" panose="030F0702030302020204" pitchFamily="66" charset="0"/>
              </a:rPr>
              <a:t>e in grado di ridare senso di appartenenza al </a:t>
            </a:r>
            <a:r>
              <a:rPr lang="it-IT" sz="2200" dirty="0" smtClean="0">
                <a:latin typeface="Comic Sans MS" panose="030F0702030302020204" pitchFamily="66" charset="0"/>
              </a:rPr>
              <a:t>territorio (</a:t>
            </a:r>
            <a:r>
              <a:rPr lang="it-IT" sz="2200" b="1" dirty="0" smtClean="0">
                <a:latin typeface="Comic Sans MS" panose="030F0702030302020204" pitchFamily="66" charset="0"/>
              </a:rPr>
              <a:t>coerenza </a:t>
            </a:r>
            <a:r>
              <a:rPr lang="it-IT" sz="2200" b="1" dirty="0">
                <a:latin typeface="Comic Sans MS" panose="030F0702030302020204" pitchFamily="66" charset="0"/>
              </a:rPr>
              <a:t>formale</a:t>
            </a:r>
            <a:r>
              <a:rPr lang="it-IT" sz="2200" dirty="0" smtClean="0">
                <a:latin typeface="Comic Sans MS" panose="030F0702030302020204" pitchFamily="66" charset="0"/>
              </a:rPr>
              <a:t>);</a:t>
            </a:r>
          </a:p>
          <a:p>
            <a:endParaRPr lang="it-IT" sz="2000" dirty="0">
              <a:latin typeface="Comic Sans MS" panose="030F0702030302020204" pitchFamily="66" charset="0"/>
            </a:endParaRPr>
          </a:p>
          <a:p>
            <a:r>
              <a:rPr lang="it-IT" sz="2200" dirty="0">
                <a:latin typeface="Comic Sans MS" panose="030F0702030302020204" pitchFamily="66" charset="0"/>
              </a:rPr>
              <a:t>• </a:t>
            </a:r>
            <a:r>
              <a:rPr lang="it-IT" sz="2200" dirty="0" smtClean="0">
                <a:latin typeface="Comic Sans MS" panose="030F0702030302020204" pitchFamily="66" charset="0"/>
              </a:rPr>
              <a:t>convertire  </a:t>
            </a:r>
            <a:r>
              <a:rPr lang="it-IT" sz="2200" dirty="0">
                <a:latin typeface="Comic Sans MS" panose="030F0702030302020204" pitchFamily="66" charset="0"/>
              </a:rPr>
              <a:t>gli interventi in </a:t>
            </a:r>
            <a:r>
              <a:rPr lang="it-IT" sz="2200" dirty="0" smtClean="0">
                <a:latin typeface="Comic Sans MS" panose="030F0702030302020204" pitchFamily="66" charset="0"/>
              </a:rPr>
              <a:t>‘’</a:t>
            </a:r>
            <a:r>
              <a:rPr lang="it-IT" sz="2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immagini </a:t>
            </a:r>
            <a:r>
              <a:rPr lang="it-IT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di </a:t>
            </a:r>
            <a:r>
              <a:rPr lang="it-IT" sz="2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territorio</a:t>
            </a:r>
            <a:r>
              <a:rPr lang="it-IT" sz="2200" dirty="0" smtClean="0">
                <a:latin typeface="Comic Sans MS" panose="030F0702030302020204" pitchFamily="66" charset="0"/>
              </a:rPr>
              <a:t>’’, </a:t>
            </a:r>
            <a:r>
              <a:rPr lang="it-IT" sz="2200" dirty="0">
                <a:latin typeface="Comic Sans MS" panose="030F0702030302020204" pitchFamily="66" charset="0"/>
              </a:rPr>
              <a:t>di città </a:t>
            </a:r>
            <a:r>
              <a:rPr lang="it-IT" sz="2200" dirty="0" smtClean="0">
                <a:latin typeface="Comic Sans MS" panose="030F0702030302020204" pitchFamily="66" charset="0"/>
              </a:rPr>
              <a:t>, immagini</a:t>
            </a:r>
            <a:r>
              <a:rPr lang="it-IT" sz="2200" dirty="0">
                <a:latin typeface="Comic Sans MS" panose="030F0702030302020204" pitchFamily="66" charset="0"/>
              </a:rPr>
              <a:t> </a:t>
            </a:r>
            <a:r>
              <a:rPr lang="it-IT" sz="2200" dirty="0" smtClean="0">
                <a:latin typeface="Comic Sans MS" panose="030F0702030302020204" pitchFamily="66" charset="0"/>
              </a:rPr>
              <a:t>di luoghi, contestualizzando, se possibile le </a:t>
            </a:r>
            <a:r>
              <a:rPr lang="it-IT" sz="2200" dirty="0">
                <a:latin typeface="Comic Sans MS" panose="030F0702030302020204" pitchFamily="66" charset="0"/>
              </a:rPr>
              <a:t>singole azioni </a:t>
            </a:r>
            <a:r>
              <a:rPr lang="it-IT" sz="2200" dirty="0" smtClean="0">
                <a:latin typeface="Comic Sans MS" panose="030F0702030302020204" pitchFamily="66" charset="0"/>
              </a:rPr>
              <a:t>di progetto </a:t>
            </a:r>
            <a:r>
              <a:rPr lang="it-IT" sz="2200" dirty="0">
                <a:latin typeface="Comic Sans MS" panose="030F0702030302020204" pitchFamily="66" charset="0"/>
              </a:rPr>
              <a:t>e inserendole in </a:t>
            </a:r>
            <a:r>
              <a:rPr lang="it-IT" sz="2200" dirty="0" smtClean="0">
                <a:latin typeface="Comic Sans MS" panose="030F0702030302020204" pitchFamily="66" charset="0"/>
              </a:rPr>
              <a:t>uno ‘’</a:t>
            </a:r>
            <a:r>
              <a:rPr lang="it-IT" sz="2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scenario</a:t>
            </a:r>
            <a:r>
              <a:rPr lang="it-IT" sz="2200" dirty="0" smtClean="0">
                <a:latin typeface="Comic Sans MS" panose="030F0702030302020204" pitchFamily="66" charset="0"/>
              </a:rPr>
              <a:t>’’ di </a:t>
            </a:r>
            <a:r>
              <a:rPr lang="it-IT" sz="2200" dirty="0">
                <a:latin typeface="Comic Sans MS" panose="030F0702030302020204" pitchFamily="66" charset="0"/>
              </a:rPr>
              <a:t>comunità </a:t>
            </a:r>
            <a:r>
              <a:rPr lang="it-IT" sz="2200" dirty="0" smtClean="0">
                <a:latin typeface="Comic Sans MS" panose="030F0702030302020204" pitchFamily="66" charset="0"/>
              </a:rPr>
              <a:t>territoriale completo  (</a:t>
            </a:r>
            <a:r>
              <a:rPr lang="it-IT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coerenza </a:t>
            </a:r>
            <a:r>
              <a:rPr lang="it-IT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territoriale</a:t>
            </a:r>
            <a:r>
              <a:rPr lang="it-IT" sz="2200" dirty="0" smtClean="0">
                <a:latin typeface="Comic Sans MS" panose="030F0702030302020204" pitchFamily="66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1531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1206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200" b="1" dirty="0">
                <a:latin typeface="Comic Sans MS" panose="030F0702030302020204" pitchFamily="66" charset="0"/>
              </a:rPr>
              <a:t>RIFERIMENTI BIBLIOGRAFICI</a:t>
            </a:r>
          </a:p>
          <a:p>
            <a:pPr marL="0" indent="0" algn="just">
              <a:buNone/>
            </a:pPr>
            <a:endParaRPr lang="it-IT" sz="3000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it-IT" sz="2200" dirty="0">
                <a:latin typeface="Comic Sans MS" panose="030F0702030302020204" pitchFamily="66" charset="0"/>
              </a:rPr>
              <a:t>Anguillari E., Ferrario V., Gissi E., </a:t>
            </a:r>
            <a:r>
              <a:rPr lang="it-IT" sz="2200" dirty="0" err="1">
                <a:latin typeface="Comic Sans MS" panose="030F0702030302020204" pitchFamily="66" charset="0"/>
              </a:rPr>
              <a:t>Lancerini</a:t>
            </a:r>
            <a:r>
              <a:rPr lang="it-IT" sz="2200" dirty="0">
                <a:latin typeface="Comic Sans MS" panose="030F0702030302020204" pitchFamily="66" charset="0"/>
              </a:rPr>
              <a:t> E. (a cura di) (2011), </a:t>
            </a:r>
            <a:r>
              <a:rPr lang="it-IT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Paesaggio e benessere</a:t>
            </a:r>
            <a:r>
              <a:rPr lang="it-IT" sz="2200" dirty="0">
                <a:latin typeface="Comic Sans MS" panose="030F0702030302020204" pitchFamily="66" charset="0"/>
              </a:rPr>
              <a:t>, Franco Angeli Edizioni, Milano</a:t>
            </a:r>
            <a:r>
              <a:rPr lang="it-IT" sz="2200" dirty="0" smtClean="0">
                <a:latin typeface="Comic Sans MS" panose="030F0702030302020204" pitchFamily="66" charset="0"/>
              </a:rPr>
              <a:t>.</a:t>
            </a:r>
          </a:p>
          <a:p>
            <a:pPr marL="0" indent="0" algn="just">
              <a:buNone/>
            </a:pPr>
            <a:endParaRPr lang="it-IT" sz="2500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it-IT" sz="2200" dirty="0" err="1" smtClean="0">
                <a:latin typeface="Comic Sans MS" panose="030F0702030302020204" pitchFamily="66" charset="0"/>
              </a:rPr>
              <a:t>Balmori</a:t>
            </a:r>
            <a:r>
              <a:rPr lang="it-IT" sz="2200" dirty="0" smtClean="0">
                <a:latin typeface="Comic Sans MS" panose="030F0702030302020204" pitchFamily="66" charset="0"/>
              </a:rPr>
              <a:t> </a:t>
            </a:r>
            <a:r>
              <a:rPr lang="it-IT" sz="2200" dirty="0">
                <a:latin typeface="Comic Sans MS" panose="030F0702030302020204" pitchFamily="66" charset="0"/>
              </a:rPr>
              <a:t>D. (2009), </a:t>
            </a:r>
            <a:r>
              <a:rPr lang="it-IT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Tra fiume e città. Paesaggi, progetti e principi</a:t>
            </a:r>
            <a:r>
              <a:rPr lang="it-IT" sz="2200" dirty="0">
                <a:latin typeface="Comic Sans MS" panose="030F0702030302020204" pitchFamily="66" charset="0"/>
              </a:rPr>
              <a:t>, Collana - Oltre i giardini -, Bollati </a:t>
            </a:r>
            <a:r>
              <a:rPr lang="it-IT" sz="2200" dirty="0" err="1">
                <a:latin typeface="Comic Sans MS" panose="030F0702030302020204" pitchFamily="66" charset="0"/>
              </a:rPr>
              <a:t>Boringhieri</a:t>
            </a:r>
            <a:r>
              <a:rPr lang="it-IT" sz="2200" dirty="0">
                <a:latin typeface="Comic Sans MS" panose="030F0702030302020204" pitchFamily="66" charset="0"/>
              </a:rPr>
              <a:t> Editore, Torino.</a:t>
            </a:r>
          </a:p>
          <a:p>
            <a:pPr marL="0" indent="0" algn="just">
              <a:buNone/>
            </a:pPr>
            <a:endParaRPr lang="it-IT" sz="2500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it-IT" sz="2200" dirty="0" err="1">
                <a:latin typeface="Comic Sans MS" panose="030F0702030302020204" pitchFamily="66" charset="0"/>
              </a:rPr>
              <a:t>Brunori</a:t>
            </a:r>
            <a:r>
              <a:rPr lang="it-IT" sz="2200" dirty="0">
                <a:latin typeface="Comic Sans MS" panose="030F0702030302020204" pitchFamily="66" charset="0"/>
              </a:rPr>
              <a:t> G., Marangon F., </a:t>
            </a:r>
            <a:r>
              <a:rPr lang="it-IT" sz="2200" dirty="0" err="1">
                <a:latin typeface="Comic Sans MS" panose="030F0702030302020204" pitchFamily="66" charset="0"/>
              </a:rPr>
              <a:t>Reho</a:t>
            </a:r>
            <a:r>
              <a:rPr lang="it-IT" sz="2200" dirty="0">
                <a:latin typeface="Comic Sans MS" panose="030F0702030302020204" pitchFamily="66" charset="0"/>
              </a:rPr>
              <a:t> M. (a cura di) (2007), </a:t>
            </a:r>
            <a:r>
              <a:rPr lang="it-IT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La gestione del paesaggio rurale tra governo e governance territoriale. Continuità e innovazione</a:t>
            </a:r>
            <a:r>
              <a:rPr lang="it-IT" sz="2200" dirty="0">
                <a:latin typeface="Comic Sans MS" panose="030F0702030302020204" pitchFamily="66" charset="0"/>
              </a:rPr>
              <a:t>, Collana Economia - Ricerche, Franco Angeli, Milano.</a:t>
            </a:r>
          </a:p>
          <a:p>
            <a:pPr marL="0" indent="0" algn="just">
              <a:buNone/>
            </a:pPr>
            <a:endParaRPr lang="it-IT" sz="2500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it-IT" sz="2200" dirty="0">
                <a:latin typeface="Comic Sans MS" panose="030F0702030302020204" pitchFamily="66" charset="0"/>
              </a:rPr>
              <a:t>Fabbri P. (2007), </a:t>
            </a:r>
            <a:r>
              <a:rPr lang="it-IT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Principi ecologici per la progettazione del paesaggio</a:t>
            </a:r>
            <a:r>
              <a:rPr lang="it-IT" sz="2200" dirty="0">
                <a:latin typeface="Comic Sans MS" panose="030F0702030302020204" pitchFamily="66" charset="0"/>
              </a:rPr>
              <a:t>, Collana - Il Paesaggio, Franco Angeli, Milano</a:t>
            </a:r>
            <a:r>
              <a:rPr lang="it-IT" sz="2200" dirty="0" smtClean="0">
                <a:latin typeface="Comic Sans MS" panose="030F0702030302020204" pitchFamily="66" charset="0"/>
              </a:rPr>
              <a:t>.</a:t>
            </a:r>
            <a:endParaRPr lang="it-IT" sz="25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276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5472608"/>
          </a:xfrm>
        </p:spPr>
        <p:txBody>
          <a:bodyPr/>
          <a:lstStyle/>
          <a:p>
            <a:pPr marL="0" lvl="0" indent="0" algn="just">
              <a:buNone/>
            </a:pPr>
            <a:r>
              <a:rPr lang="it-IT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McHarg</a:t>
            </a:r>
            <a:r>
              <a:rPr lang="it-IT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it-IT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Ian</a:t>
            </a:r>
            <a:r>
              <a:rPr lang="it-IT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L. (2007), </a:t>
            </a:r>
            <a:r>
              <a:rPr lang="it-IT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Progettare con la natura</a:t>
            </a:r>
            <a:r>
              <a:rPr lang="it-IT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, Franco </a:t>
            </a:r>
            <a:r>
              <a:rPr lang="it-IT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Muzzio</a:t>
            </a:r>
            <a:r>
              <a:rPr lang="it-IT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Editore, Bologna, ristampa 1989/2007, ISBN 978-88-7413-152-5</a:t>
            </a:r>
          </a:p>
          <a:p>
            <a:pPr marL="0" lvl="0" indent="0" algn="just">
              <a:buNone/>
            </a:pPr>
            <a:endParaRPr lang="it-IT" sz="2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just">
              <a:buNone/>
            </a:pPr>
            <a:r>
              <a:rPr lang="it-IT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Tempesta T., Thiene M. (a cura di) (2006), </a:t>
            </a:r>
            <a:r>
              <a:rPr lang="it-IT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Percezione e valore del paesaggio</a:t>
            </a:r>
            <a:r>
              <a:rPr lang="it-IT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, Franco Angeli, Milano.</a:t>
            </a:r>
          </a:p>
          <a:p>
            <a:pPr marL="0" lvl="0" indent="0" algn="just">
              <a:buNone/>
            </a:pPr>
            <a:endParaRPr lang="it-IT" sz="2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just">
              <a:buNone/>
            </a:pPr>
            <a:r>
              <a:rPr lang="it-IT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Sabbion P. (2016), </a:t>
            </a:r>
            <a:r>
              <a:rPr lang="it-IT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Paesaggio come esperienza. Evoluzione di un’idea tra storia, natura ed ecologia</a:t>
            </a:r>
            <a:r>
              <a:rPr lang="it-IT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, Collana Il Paesaggio, Franco </a:t>
            </a:r>
            <a:r>
              <a:rPr lang="it-IT" sz="2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Angeli </a:t>
            </a:r>
            <a:r>
              <a:rPr lang="it-IT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Edizioni, Milano</a:t>
            </a:r>
            <a:r>
              <a:rPr lang="it-IT" sz="2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.</a:t>
            </a:r>
          </a:p>
          <a:p>
            <a:pPr marL="0" lvl="0" indent="0" algn="just">
              <a:buNone/>
            </a:pPr>
            <a:endParaRPr lang="it-IT" sz="22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just">
              <a:buNone/>
            </a:pPr>
            <a:endParaRPr lang="it-IT" sz="22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86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076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188640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200" dirty="0" smtClean="0">
                <a:latin typeface="Comic Sans MS" panose="030F0702030302020204" pitchFamily="66" charset="0"/>
              </a:rPr>
              <a:t>-</a:t>
            </a:r>
            <a:r>
              <a:rPr lang="it-IT" sz="32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 Evoluzione storica</a:t>
            </a:r>
          </a:p>
          <a:p>
            <a:endParaRPr lang="it-IT" sz="3200" dirty="0">
              <a:latin typeface="Comic Sans MS" panose="030F0702030302020204" pitchFamily="66" charset="0"/>
            </a:endParaRPr>
          </a:p>
          <a:p>
            <a:pPr algn="just"/>
            <a:r>
              <a:rPr lang="it-IT" sz="3200" dirty="0">
                <a:latin typeface="Comic Sans MS" panose="030F0702030302020204" pitchFamily="66" charset="0"/>
              </a:rPr>
              <a:t>La </a:t>
            </a:r>
            <a:r>
              <a:rPr lang="it-IT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città</a:t>
            </a:r>
            <a:r>
              <a:rPr lang="it-IT" sz="3200" dirty="0">
                <a:latin typeface="Comic Sans MS" panose="030F0702030302020204" pitchFamily="66" charset="0"/>
              </a:rPr>
              <a:t> nei suoi </a:t>
            </a:r>
            <a:r>
              <a:rPr lang="it-IT" sz="3200" i="1" dirty="0">
                <a:latin typeface="Comic Sans MS" panose="030F0702030302020204" pitchFamily="66" charset="0"/>
              </a:rPr>
              <a:t>processi </a:t>
            </a:r>
            <a:r>
              <a:rPr lang="it-IT" sz="3200" i="1" dirty="0" smtClean="0">
                <a:latin typeface="Comic Sans MS" panose="030F0702030302020204" pitchFamily="66" charset="0"/>
              </a:rPr>
              <a:t>evolutivi contemporanei </a:t>
            </a:r>
            <a:r>
              <a:rPr lang="it-IT" sz="3200" dirty="0">
                <a:latin typeface="Comic Sans MS" panose="030F0702030302020204" pitchFamily="66" charset="0"/>
              </a:rPr>
              <a:t>ha giocato spesso un </a:t>
            </a:r>
            <a:r>
              <a:rPr lang="it-IT" sz="3200" dirty="0" smtClean="0">
                <a:latin typeface="Comic Sans MS" panose="030F0702030302020204" pitchFamily="66" charset="0"/>
              </a:rPr>
              <a:t>ruolo di ‘’</a:t>
            </a:r>
            <a:r>
              <a:rPr lang="it-IT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riduzione</a:t>
            </a:r>
            <a:r>
              <a:rPr lang="it-IT" sz="3200" dirty="0" smtClean="0">
                <a:latin typeface="Comic Sans MS" panose="030F0702030302020204" pitchFamily="66" charset="0"/>
              </a:rPr>
              <a:t>’’</a:t>
            </a:r>
            <a:r>
              <a:rPr lang="it-IT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delle funzioni spaziali dei </a:t>
            </a:r>
            <a:r>
              <a:rPr lang="it-IT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suoi corsi </a:t>
            </a:r>
            <a:r>
              <a:rPr lang="it-IT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d’acqua </a:t>
            </a:r>
            <a:r>
              <a:rPr lang="it-IT" sz="3200" dirty="0">
                <a:latin typeface="Comic Sans MS" panose="030F0702030302020204" pitchFamily="66" charset="0"/>
              </a:rPr>
              <a:t>secondo una doppia logica</a:t>
            </a:r>
            <a:r>
              <a:rPr lang="it-IT" sz="3200" dirty="0" smtClean="0">
                <a:latin typeface="Comic Sans MS" panose="030F0702030302020204" pitchFamily="66" charset="0"/>
              </a:rPr>
              <a:t>:</a:t>
            </a:r>
          </a:p>
          <a:p>
            <a:pPr algn="just"/>
            <a:endParaRPr lang="it-IT" sz="3200" dirty="0">
              <a:latin typeface="Comic Sans MS" panose="030F0702030302020204" pitchFamily="66" charset="0"/>
            </a:endParaRPr>
          </a:p>
          <a:p>
            <a:pPr algn="just"/>
            <a:r>
              <a:rPr lang="it-IT" sz="3200" dirty="0" smtClean="0">
                <a:latin typeface="Comic Sans MS" panose="030F0702030302020204" pitchFamily="66" charset="0"/>
              </a:rPr>
              <a:t>a) </a:t>
            </a:r>
            <a:r>
              <a:rPr lang="it-IT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funzionalizzazione </a:t>
            </a:r>
            <a:r>
              <a:rPr lang="it-IT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dello spazio </a:t>
            </a:r>
            <a:r>
              <a:rPr lang="it-IT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fluviale urbano</a:t>
            </a:r>
            <a:r>
              <a:rPr lang="it-IT" sz="3200" dirty="0" smtClean="0">
                <a:latin typeface="Comic Sans MS" panose="030F0702030302020204" pitchFamily="66" charset="0"/>
              </a:rPr>
              <a:t> </a:t>
            </a:r>
            <a:r>
              <a:rPr lang="it-IT" sz="3200" dirty="0">
                <a:latin typeface="Comic Sans MS" panose="030F0702030302020204" pitchFamily="66" charset="0"/>
              </a:rPr>
              <a:t>alle esigenze </a:t>
            </a:r>
            <a:r>
              <a:rPr lang="it-IT" sz="3200" dirty="0" smtClean="0">
                <a:latin typeface="Comic Sans MS" panose="030F0702030302020204" pitchFamily="66" charset="0"/>
              </a:rPr>
              <a:t>del mero sviluppo economico </a:t>
            </a:r>
            <a:r>
              <a:rPr lang="it-IT" sz="3200" dirty="0">
                <a:latin typeface="Comic Sans MS" panose="030F0702030302020204" pitchFamily="66" charset="0"/>
              </a:rPr>
              <a:t>delle </a:t>
            </a:r>
            <a:r>
              <a:rPr lang="it-IT" sz="3200" dirty="0" smtClean="0">
                <a:latin typeface="Comic Sans MS" panose="030F0702030302020204" pitchFamily="66" charset="0"/>
              </a:rPr>
              <a:t>città;</a:t>
            </a:r>
          </a:p>
          <a:p>
            <a:pPr algn="just"/>
            <a:endParaRPr lang="it-IT" sz="3200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3200" dirty="0" smtClean="0">
                <a:latin typeface="Comic Sans MS" panose="030F0702030302020204" pitchFamily="66" charset="0"/>
              </a:rPr>
              <a:t>b) </a:t>
            </a:r>
            <a:r>
              <a:rPr lang="it-IT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identificazione </a:t>
            </a:r>
            <a:r>
              <a:rPr lang="it-IT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di un’unica </a:t>
            </a:r>
            <a:r>
              <a:rPr lang="it-IT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funzione urbana specifica </a:t>
            </a:r>
            <a:r>
              <a:rPr lang="it-IT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del </a:t>
            </a:r>
            <a:r>
              <a:rPr lang="it-IT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fiume</a:t>
            </a:r>
            <a:r>
              <a:rPr lang="it-IT" sz="3200" dirty="0" smtClean="0">
                <a:latin typeface="Comic Sans MS" panose="030F0702030302020204" pitchFamily="66" charset="0"/>
              </a:rPr>
              <a:t>, </a:t>
            </a:r>
            <a:r>
              <a:rPr lang="it-IT" sz="3200" dirty="0">
                <a:latin typeface="Comic Sans MS" panose="030F0702030302020204" pitchFamily="66" charset="0"/>
              </a:rPr>
              <a:t>la </a:t>
            </a:r>
            <a:r>
              <a:rPr lang="it-IT" sz="3200" dirty="0" smtClean="0">
                <a:latin typeface="Comic Sans MS" panose="030F0702030302020204" pitchFamily="66" charset="0"/>
              </a:rPr>
              <a:t>sicurezza idraulica: ciò </a:t>
            </a:r>
          </a:p>
        </p:txBody>
      </p:sp>
    </p:spTree>
    <p:extLst>
      <p:ext uri="{BB962C8B-B14F-4D97-AF65-F5344CB8AC3E}">
        <p14:creationId xmlns:p14="http://schemas.microsoft.com/office/powerpoint/2010/main" val="299721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116632"/>
            <a:ext cx="9144000" cy="669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>
                <a:latin typeface="Comic Sans MS" panose="030F0702030302020204" pitchFamily="66" charset="0"/>
              </a:rPr>
              <a:t>ha determinato </a:t>
            </a:r>
            <a:r>
              <a:rPr lang="it-IT" sz="2400" dirty="0">
                <a:latin typeface="Comic Sans MS" panose="030F0702030302020204" pitchFamily="66" charset="0"/>
              </a:rPr>
              <a:t>le </a:t>
            </a:r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politiche pubbliche </a:t>
            </a:r>
            <a:r>
              <a:rPr lang="it-IT" sz="2400" dirty="0">
                <a:latin typeface="Comic Sans MS" panose="030F0702030302020204" pitchFamily="66" charset="0"/>
              </a:rPr>
              <a:t>presentate </a:t>
            </a:r>
            <a:r>
              <a:rPr lang="it-IT" sz="2400" dirty="0" smtClean="0">
                <a:latin typeface="Comic Sans MS" panose="030F0702030302020204" pitchFamily="66" charset="0"/>
              </a:rPr>
              <a:t>e attuate nel </a:t>
            </a:r>
            <a:r>
              <a:rPr lang="it-IT" sz="2400" dirty="0">
                <a:latin typeface="Comic Sans MS" panose="030F0702030302020204" pitchFamily="66" charset="0"/>
              </a:rPr>
              <a:t>corso del novecento: opere di </a:t>
            </a:r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regimazione e canalizzazione delle acque, continui interventi di difesa idraulica, nonché il grande rilievo dato agli interventi emergenziali </a:t>
            </a:r>
            <a:r>
              <a:rPr lang="it-IT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post-alluvionali</a:t>
            </a:r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2400" dirty="0" smtClean="0">
                <a:latin typeface="Comic Sans MS" panose="030F0702030302020204" pitchFamily="66" charset="0"/>
              </a:rPr>
              <a:t>… (emergenze ambientali, cambiamenti climatici …)</a:t>
            </a:r>
          </a:p>
          <a:p>
            <a:endParaRPr lang="it-IT" sz="4000" dirty="0">
              <a:latin typeface="Comic Sans MS" panose="030F0702030302020204" pitchFamily="66" charset="0"/>
            </a:endParaRPr>
          </a:p>
          <a:p>
            <a:pPr algn="ctr"/>
            <a:r>
              <a:rPr lang="it-IT" sz="24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WATERFRONT REGENERATION</a:t>
            </a:r>
            <a:endParaRPr lang="it-IT" sz="2400" i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2900" i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- Nuovo Orientamento -</a:t>
            </a:r>
            <a:endParaRPr lang="it-IT" sz="2900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pPr algn="just"/>
            <a:endParaRPr lang="it-IT" sz="800" dirty="0" smtClean="0">
              <a:latin typeface="Comic Sans MS" panose="030F0702030302020204" pitchFamily="66" charset="0"/>
            </a:endParaRPr>
          </a:p>
          <a:p>
            <a:pPr algn="just"/>
            <a:endParaRPr lang="it-IT" sz="1600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400" dirty="0" smtClean="0">
                <a:latin typeface="Comic Sans MS" panose="030F0702030302020204" pitchFamily="66" charset="0"/>
              </a:rPr>
              <a:t>• da </a:t>
            </a:r>
            <a:r>
              <a:rPr lang="it-IT" sz="2400" dirty="0">
                <a:latin typeface="Comic Sans MS" panose="030F0702030302020204" pitchFamily="66" charset="0"/>
              </a:rPr>
              <a:t>aree urbane degradate a zone di </a:t>
            </a:r>
            <a:r>
              <a:rPr lang="it-IT" sz="2400" dirty="0" smtClean="0">
                <a:latin typeface="Comic Sans MS" panose="030F0702030302020204" pitchFamily="66" charset="0"/>
              </a:rPr>
              <a:t>pregio (creazione di valore, ritessitura della trama del paesaggio urbano)</a:t>
            </a:r>
            <a:endParaRPr lang="it-IT" sz="2400" dirty="0">
              <a:latin typeface="Comic Sans MS" panose="030F0702030302020204" pitchFamily="66" charset="0"/>
            </a:endParaRPr>
          </a:p>
          <a:p>
            <a:pPr algn="just"/>
            <a:r>
              <a:rPr lang="it-IT" sz="2400" dirty="0" smtClean="0">
                <a:latin typeface="Comic Sans MS" panose="030F0702030302020204" pitchFamily="66" charset="0"/>
              </a:rPr>
              <a:t>• caratterizzazione </a:t>
            </a:r>
            <a:r>
              <a:rPr lang="it-IT" sz="2400" dirty="0">
                <a:latin typeface="Comic Sans MS" panose="030F0702030302020204" pitchFamily="66" charset="0"/>
              </a:rPr>
              <a:t>specifica delle </a:t>
            </a:r>
            <a:r>
              <a:rPr lang="it-IT" sz="2400" dirty="0" smtClean="0">
                <a:latin typeface="Comic Sans MS" panose="030F0702030302020204" pitchFamily="66" charset="0"/>
              </a:rPr>
              <a:t>città con </a:t>
            </a:r>
            <a:r>
              <a:rPr lang="it-IT" sz="2400" dirty="0" smtClean="0">
                <a:latin typeface="Comic Sans MS" panose="030F0702030302020204" pitchFamily="66" charset="0"/>
              </a:rPr>
              <a:t>fiume:</a:t>
            </a:r>
          </a:p>
          <a:p>
            <a:pPr algn="just"/>
            <a:r>
              <a:rPr lang="it-IT" sz="2400" dirty="0" smtClean="0">
                <a:latin typeface="Comic Sans MS" panose="030F0702030302020204" pitchFamily="66" charset="0"/>
              </a:rPr>
              <a:t>  (</a:t>
            </a:r>
            <a:r>
              <a:rPr lang="it-IT" sz="2400" i="1" dirty="0" err="1" smtClean="0">
                <a:latin typeface="Comic Sans MS" panose="030F0702030302020204" pitchFamily="66" charset="0"/>
              </a:rPr>
              <a:t>waterfront</a:t>
            </a:r>
            <a:r>
              <a:rPr lang="it-IT" sz="2400" i="1" dirty="0" smtClean="0">
                <a:latin typeface="Comic Sans MS" panose="030F0702030302020204" pitchFamily="66" charset="0"/>
              </a:rPr>
              <a:t> </a:t>
            </a:r>
            <a:r>
              <a:rPr lang="it-IT" sz="2400" i="1" dirty="0" err="1" smtClean="0">
                <a:latin typeface="Comic Sans MS" panose="030F0702030302020204" pitchFamily="66" charset="0"/>
              </a:rPr>
              <a:t>cities</a:t>
            </a:r>
            <a:r>
              <a:rPr lang="it-IT" sz="2400" dirty="0" smtClean="0">
                <a:latin typeface="Comic Sans MS" panose="030F0702030302020204" pitchFamily="66" charset="0"/>
              </a:rPr>
              <a:t>)</a:t>
            </a:r>
          </a:p>
          <a:p>
            <a:pPr algn="just"/>
            <a:r>
              <a:rPr lang="it-IT" sz="2400" dirty="0" smtClean="0">
                <a:latin typeface="Comic Sans MS" panose="030F0702030302020204" pitchFamily="66" charset="0"/>
              </a:rPr>
              <a:t>• caratterizzazione </a:t>
            </a:r>
            <a:r>
              <a:rPr lang="it-IT" sz="2400" dirty="0" smtClean="0">
                <a:latin typeface="Comic Sans MS" panose="030F0702030302020204" pitchFamily="66" charset="0"/>
              </a:rPr>
              <a:t>di nuovi ambiti, strutture e funzioni</a:t>
            </a:r>
          </a:p>
          <a:p>
            <a:pPr algn="just"/>
            <a:r>
              <a:rPr lang="it-IT" sz="2400" dirty="0" smtClean="0">
                <a:latin typeface="Comic Sans MS" panose="030F0702030302020204" pitchFamily="66" charset="0"/>
              </a:rPr>
              <a:t>• da </a:t>
            </a:r>
            <a:r>
              <a:rPr lang="it-IT" sz="2400" dirty="0" smtClean="0">
                <a:latin typeface="Comic Sans MS" panose="030F0702030302020204" pitchFamily="66" charset="0"/>
              </a:rPr>
              <a:t>elemento di discontinuità/criticità a </a:t>
            </a:r>
            <a:r>
              <a:rPr lang="it-IT" sz="2400" dirty="0" smtClean="0">
                <a:latin typeface="Comic Sans MS" panose="030F0702030302020204" pitchFamily="66" charset="0"/>
              </a:rPr>
              <a:t>risorsa/opportunità</a:t>
            </a:r>
          </a:p>
          <a:p>
            <a:pPr algn="just"/>
            <a:r>
              <a:rPr lang="it-IT" sz="2400" dirty="0" smtClean="0">
                <a:latin typeface="Comic Sans MS" panose="030F0702030302020204" pitchFamily="66" charset="0"/>
              </a:rPr>
              <a:t>• da «</a:t>
            </a:r>
            <a:r>
              <a:rPr lang="it-IT" sz="24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spazio intermedio</a:t>
            </a:r>
            <a:r>
              <a:rPr lang="it-IT" sz="2400" dirty="0" smtClean="0">
                <a:latin typeface="Comic Sans MS" panose="030F0702030302020204" pitchFamily="66" charset="0"/>
              </a:rPr>
              <a:t> di difesa» a spazio di progetto (nuova dinamica di fruizione, es: parchi fluviali…</a:t>
            </a:r>
          </a:p>
        </p:txBody>
      </p:sp>
      <p:sp>
        <p:nvSpPr>
          <p:cNvPr id="3" name="Freccia circolare in giù 2"/>
          <p:cNvSpPr/>
          <p:nvPr/>
        </p:nvSpPr>
        <p:spPr>
          <a:xfrm>
            <a:off x="1039718" y="2708219"/>
            <a:ext cx="752061" cy="432048"/>
          </a:xfrm>
          <a:prstGeom prst="curved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4" name="Freccia circolare in giù 3"/>
          <p:cNvSpPr/>
          <p:nvPr/>
        </p:nvSpPr>
        <p:spPr>
          <a:xfrm>
            <a:off x="7357458" y="2708219"/>
            <a:ext cx="752061" cy="432048"/>
          </a:xfrm>
          <a:prstGeom prst="curved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31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11" y="116632"/>
            <a:ext cx="91440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900" dirty="0">
                <a:latin typeface="Comic Sans MS" panose="030F0702030302020204" pitchFamily="66" charset="0"/>
              </a:rPr>
              <a:t>Gli studi </a:t>
            </a:r>
            <a:r>
              <a:rPr lang="it-IT" sz="2900" dirty="0" smtClean="0">
                <a:latin typeface="Comic Sans MS" panose="030F0702030302020204" pitchFamily="66" charset="0"/>
              </a:rPr>
              <a:t>sui fiumi </a:t>
            </a:r>
            <a:r>
              <a:rPr lang="it-IT" sz="2900" dirty="0">
                <a:latin typeface="Comic Sans MS" panose="030F0702030302020204" pitchFamily="66" charset="0"/>
              </a:rPr>
              <a:t>hanno dimostrato </a:t>
            </a:r>
            <a:r>
              <a:rPr lang="it-IT" sz="2900" dirty="0" smtClean="0">
                <a:latin typeface="Comic Sans MS" panose="030F0702030302020204" pitchFamily="66" charset="0"/>
              </a:rPr>
              <a:t>come l’applicazione </a:t>
            </a:r>
            <a:r>
              <a:rPr lang="it-IT" sz="2900" dirty="0">
                <a:latin typeface="Comic Sans MS" panose="030F0702030302020204" pitchFamily="66" charset="0"/>
              </a:rPr>
              <a:t>delle politiche di </a:t>
            </a:r>
            <a:r>
              <a:rPr lang="it-IT" sz="2900" dirty="0" smtClean="0">
                <a:latin typeface="Comic Sans MS" panose="030F0702030302020204" pitchFamily="66" charset="0"/>
              </a:rPr>
              <a:t>difesa idraulica </a:t>
            </a:r>
            <a:r>
              <a:rPr lang="it-IT" sz="2900" dirty="0">
                <a:latin typeface="Comic Sans MS" panose="030F0702030302020204" pitchFamily="66" charset="0"/>
              </a:rPr>
              <a:t>con l’unica funzione di </a:t>
            </a:r>
            <a:r>
              <a:rPr lang="it-IT" sz="2900" dirty="0" smtClean="0">
                <a:latin typeface="Comic Sans MS" panose="030F0702030302020204" pitchFamily="66" charset="0"/>
              </a:rPr>
              <a:t>assicurare la </a:t>
            </a:r>
            <a:r>
              <a:rPr lang="it-IT" sz="2900" dirty="0">
                <a:solidFill>
                  <a:srgbClr val="FF0000"/>
                </a:solidFill>
                <a:latin typeface="Comic Sans MS" panose="030F0702030302020204" pitchFamily="66" charset="0"/>
              </a:rPr>
              <a:t>sicurezza</a:t>
            </a:r>
            <a:r>
              <a:rPr lang="it-IT" sz="2900" dirty="0">
                <a:latin typeface="Comic Sans MS" panose="030F0702030302020204" pitchFamily="66" charset="0"/>
              </a:rPr>
              <a:t> agli abitanti delle città </a:t>
            </a:r>
            <a:r>
              <a:rPr lang="it-IT" sz="2900" dirty="0" smtClean="0">
                <a:latin typeface="Comic Sans MS" panose="030F0702030302020204" pitchFamily="66" charset="0"/>
              </a:rPr>
              <a:t>fallisca nei </a:t>
            </a:r>
            <a:r>
              <a:rPr lang="it-IT" sz="2900" dirty="0">
                <a:latin typeface="Comic Sans MS" panose="030F0702030302020204" pitchFamily="66" charset="0"/>
              </a:rPr>
              <a:t>suoi </a:t>
            </a:r>
            <a:r>
              <a:rPr lang="it-IT" sz="2900" dirty="0" smtClean="0">
                <a:latin typeface="Comic Sans MS" panose="030F0702030302020204" pitchFamily="66" charset="0"/>
              </a:rPr>
              <a:t>obiettivi di fondo (</a:t>
            </a:r>
            <a:r>
              <a:rPr lang="it-IT" sz="29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riqualificazione del tessuto territoriale; riassegnazione morfo-funzionale degli elementi naturali, semi-naturali, antropici ed insediativi</a:t>
            </a:r>
            <a:r>
              <a:rPr lang="it-IT" sz="2900" dirty="0" smtClean="0">
                <a:latin typeface="Comic Sans MS" panose="030F0702030302020204" pitchFamily="66" charset="0"/>
              </a:rPr>
              <a:t>,</a:t>
            </a:r>
            <a:r>
              <a:rPr lang="it-IT" sz="29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29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valorizzazione</a:t>
            </a:r>
            <a:r>
              <a:rPr lang="it-IT" sz="29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, intesa come </a:t>
            </a:r>
            <a:r>
              <a:rPr lang="it-IT" sz="29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creazione di valore</a:t>
            </a:r>
            <a:r>
              <a:rPr lang="it-IT" sz="29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,  del/i paesaggi del fiume …</a:t>
            </a:r>
            <a:r>
              <a:rPr lang="it-IT" sz="2900" dirty="0" smtClean="0">
                <a:latin typeface="Comic Sans MS" panose="030F0702030302020204" pitchFamily="66" charset="0"/>
              </a:rPr>
              <a:t>).</a:t>
            </a:r>
          </a:p>
          <a:p>
            <a:pPr algn="just"/>
            <a:endParaRPr lang="it-IT" sz="3000" dirty="0">
              <a:latin typeface="Comic Sans MS" panose="030F0702030302020204" pitchFamily="66" charset="0"/>
            </a:endParaRPr>
          </a:p>
          <a:p>
            <a:pPr algn="just"/>
            <a:r>
              <a:rPr lang="it-IT" sz="2900" dirty="0" smtClean="0">
                <a:latin typeface="Comic Sans MS" panose="030F0702030302020204" pitchFamily="66" charset="0"/>
              </a:rPr>
              <a:t>Ciò </a:t>
            </a:r>
            <a:r>
              <a:rPr lang="it-IT" sz="2900" dirty="0">
                <a:latin typeface="Comic Sans MS" panose="030F0702030302020204" pitchFamily="66" charset="0"/>
              </a:rPr>
              <a:t>determina </a:t>
            </a:r>
            <a:r>
              <a:rPr lang="it-IT" sz="2900" dirty="0" smtClean="0">
                <a:latin typeface="Comic Sans MS" panose="030F0702030302020204" pitchFamily="66" charset="0"/>
              </a:rPr>
              <a:t>l’esigenza di ‘’</a:t>
            </a:r>
            <a:r>
              <a:rPr lang="it-IT" sz="29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riconsiderare</a:t>
            </a:r>
            <a:r>
              <a:rPr lang="it-IT" sz="2900" dirty="0" smtClean="0">
                <a:latin typeface="Comic Sans MS" panose="030F0702030302020204" pitchFamily="66" charset="0"/>
              </a:rPr>
              <a:t>’’</a:t>
            </a:r>
            <a:r>
              <a:rPr lang="it-IT" sz="29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2900" dirty="0">
                <a:solidFill>
                  <a:srgbClr val="FF0000"/>
                </a:solidFill>
                <a:latin typeface="Comic Sans MS" panose="030F0702030302020204" pitchFamily="66" charset="0"/>
              </a:rPr>
              <a:t>il rapporto tra città e </a:t>
            </a:r>
            <a:r>
              <a:rPr lang="it-IT" sz="29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fiume</a:t>
            </a:r>
            <a:r>
              <a:rPr lang="it-IT" sz="2900" dirty="0" smtClean="0">
                <a:latin typeface="Comic Sans MS" panose="030F0702030302020204" pitchFamily="66" charset="0"/>
              </a:rPr>
              <a:t> a </a:t>
            </a:r>
            <a:r>
              <a:rPr lang="it-IT" sz="2900" dirty="0">
                <a:latin typeface="Comic Sans MS" panose="030F0702030302020204" pitchFamily="66" charset="0"/>
              </a:rPr>
              <a:t>partire da una </a:t>
            </a:r>
            <a:r>
              <a:rPr lang="it-IT" sz="2900" dirty="0">
                <a:solidFill>
                  <a:srgbClr val="FF0000"/>
                </a:solidFill>
                <a:latin typeface="Comic Sans MS" panose="030F0702030302020204" pitchFamily="66" charset="0"/>
              </a:rPr>
              <a:t>concezione olistica </a:t>
            </a:r>
            <a:r>
              <a:rPr lang="it-IT" sz="2900" dirty="0" smtClean="0">
                <a:latin typeface="Comic Sans MS" panose="030F0702030302020204" pitchFamily="66" charset="0"/>
              </a:rPr>
              <a:t>che recuperi e valorizzi elementi strutturali, funzioni, fruizioni e contesti presenti sui fiumi </a:t>
            </a:r>
            <a:r>
              <a:rPr lang="it-IT" sz="2900" dirty="0">
                <a:latin typeface="Comic Sans MS" panose="030F0702030302020204" pitchFamily="66" charset="0"/>
              </a:rPr>
              <a:t>urbani</a:t>
            </a:r>
            <a:r>
              <a:rPr lang="it-IT" sz="2900" dirty="0" smtClean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531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-1" y="116632"/>
            <a:ext cx="913230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Il fiume - </a:t>
            </a:r>
            <a:r>
              <a:rPr lang="it-IT" sz="3000" dirty="0" smtClean="0">
                <a:latin typeface="Comic Sans MS" panose="030F0702030302020204" pitchFamily="66" charset="0"/>
              </a:rPr>
              <a:t>come </a:t>
            </a:r>
            <a:r>
              <a:rPr lang="it-IT" sz="3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elemento ordinatore (orientatore/</a:t>
            </a:r>
            <a:r>
              <a:rPr lang="it-IT" sz="30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ri</a:t>
            </a:r>
            <a:r>
              <a:rPr lang="it-IT" sz="3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-orientatore</a:t>
            </a:r>
            <a:r>
              <a:rPr lang="it-IT" sz="3000" dirty="0" smtClean="0">
                <a:latin typeface="Comic Sans MS" panose="030F0702030302020204" pitchFamily="66" charset="0"/>
              </a:rPr>
              <a:t>)</a:t>
            </a:r>
            <a:r>
              <a:rPr lang="it-IT" sz="3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3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degli equilibri </a:t>
            </a:r>
            <a:r>
              <a:rPr lang="it-IT" sz="3000" dirty="0">
                <a:solidFill>
                  <a:srgbClr val="FF0000"/>
                </a:solidFill>
                <a:latin typeface="Comic Sans MS" panose="030F0702030302020204" pitchFamily="66" charset="0"/>
              </a:rPr>
              <a:t>urbani </a:t>
            </a:r>
            <a:r>
              <a:rPr lang="it-IT" sz="3000" dirty="0">
                <a:latin typeface="Comic Sans MS" panose="030F0702030302020204" pitchFamily="66" charset="0"/>
              </a:rPr>
              <a:t>(‘’</a:t>
            </a:r>
            <a:r>
              <a:rPr lang="it-IT" sz="3000" dirty="0">
                <a:solidFill>
                  <a:srgbClr val="FF0000"/>
                </a:solidFill>
                <a:latin typeface="Comic Sans MS" panose="030F0702030302020204" pitchFamily="66" charset="0"/>
              </a:rPr>
              <a:t>ricucitura</a:t>
            </a:r>
            <a:r>
              <a:rPr lang="it-IT" sz="3000" dirty="0">
                <a:latin typeface="Comic Sans MS" panose="030F0702030302020204" pitchFamily="66" charset="0"/>
              </a:rPr>
              <a:t>’’ del fiume rispetto alla </a:t>
            </a:r>
            <a:r>
              <a:rPr lang="it-IT" sz="3000" dirty="0">
                <a:solidFill>
                  <a:srgbClr val="FF0000"/>
                </a:solidFill>
                <a:latin typeface="Comic Sans MS" panose="030F0702030302020204" pitchFamily="66" charset="0"/>
              </a:rPr>
              <a:t>città </a:t>
            </a:r>
            <a:r>
              <a:rPr lang="it-IT" sz="3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consolidata</a:t>
            </a:r>
            <a:r>
              <a:rPr lang="it-IT" sz="3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it-IT" sz="3000" dirty="0" smtClean="0">
                <a:latin typeface="Comic Sans MS" panose="030F0702030302020204" pitchFamily="66" charset="0"/>
              </a:rPr>
              <a:t>e viceversa); approccio multidimensionale e multilivello; </a:t>
            </a:r>
            <a:r>
              <a:rPr lang="it-IT" sz="3000" dirty="0">
                <a:latin typeface="Comic Sans MS" panose="030F0702030302020204" pitchFamily="66" charset="0"/>
              </a:rPr>
              <a:t>fattore di trasformazione urbana e </a:t>
            </a:r>
            <a:r>
              <a:rPr lang="it-IT" sz="3000" dirty="0" smtClean="0">
                <a:latin typeface="Comic Sans MS" panose="030F0702030302020204" pitchFamily="66" charset="0"/>
              </a:rPr>
              <a:t>territoriale.</a:t>
            </a:r>
            <a:endParaRPr lang="it-IT" sz="3000" dirty="0">
              <a:latin typeface="Comic Sans MS" panose="030F0702030302020204" pitchFamily="66" charset="0"/>
            </a:endParaRPr>
          </a:p>
          <a:p>
            <a:pPr algn="just"/>
            <a:endParaRPr lang="it-IT" sz="3000" dirty="0">
              <a:latin typeface="Comic Sans MS" panose="030F0702030302020204" pitchFamily="66" charset="0"/>
            </a:endParaRPr>
          </a:p>
          <a:p>
            <a:pPr algn="just"/>
            <a:r>
              <a:rPr lang="it-IT" sz="3000" dirty="0" smtClean="0">
                <a:latin typeface="Comic Sans MS" panose="030F0702030302020204" pitchFamily="66" charset="0"/>
              </a:rPr>
              <a:t>Ne </a:t>
            </a:r>
            <a:r>
              <a:rPr lang="it-IT" sz="3000" dirty="0">
                <a:latin typeface="Comic Sans MS" panose="030F0702030302020204" pitchFamily="66" charset="0"/>
              </a:rPr>
              <a:t>deriva un’inevitabile partita attorno alla </a:t>
            </a:r>
            <a:r>
              <a:rPr lang="it-IT" sz="3000" dirty="0">
                <a:solidFill>
                  <a:srgbClr val="FF0000"/>
                </a:solidFill>
                <a:latin typeface="Comic Sans MS" panose="030F0702030302020204" pitchFamily="66" charset="0"/>
              </a:rPr>
              <a:t>destinazione </a:t>
            </a:r>
            <a:r>
              <a:rPr lang="it-IT" sz="3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e/o </a:t>
            </a:r>
            <a:r>
              <a:rPr lang="it-IT" sz="30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ri</a:t>
            </a:r>
            <a:r>
              <a:rPr lang="it-IT" sz="3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-destinazione </a:t>
            </a:r>
            <a:r>
              <a:rPr lang="it-IT" sz="3000" dirty="0" smtClean="0">
                <a:latin typeface="Comic Sans MS" panose="030F0702030302020204" pitchFamily="66" charset="0"/>
              </a:rPr>
              <a:t>d’uso </a:t>
            </a:r>
            <a:r>
              <a:rPr lang="it-IT" sz="3000" dirty="0">
                <a:latin typeface="Comic Sans MS" panose="030F0702030302020204" pitchFamily="66" charset="0"/>
              </a:rPr>
              <a:t>di </a:t>
            </a:r>
            <a:r>
              <a:rPr lang="it-IT" sz="3000" dirty="0" smtClean="0">
                <a:latin typeface="Comic Sans MS" panose="030F0702030302020204" pitchFamily="66" charset="0"/>
              </a:rPr>
              <a:t>quei terreni, che </a:t>
            </a:r>
            <a:r>
              <a:rPr lang="it-IT" sz="3000" dirty="0">
                <a:latin typeface="Comic Sans MS" panose="030F0702030302020204" pitchFamily="66" charset="0"/>
              </a:rPr>
              <a:t>vede coinvolti ragioni e attori dei più diversi </a:t>
            </a:r>
            <a:r>
              <a:rPr lang="it-IT" sz="3000" dirty="0" smtClean="0">
                <a:latin typeface="Comic Sans MS" panose="030F0702030302020204" pitchFamily="66" charset="0"/>
              </a:rPr>
              <a:t>tipi. La </a:t>
            </a:r>
            <a:r>
              <a:rPr lang="it-IT" sz="3000" dirty="0">
                <a:latin typeface="Comic Sans MS" panose="030F0702030302020204" pitchFamily="66" charset="0"/>
              </a:rPr>
              <a:t>partita si gioca con gli strumenti della pianificazione e progettazione urbana </a:t>
            </a:r>
            <a:r>
              <a:rPr lang="it-IT" sz="3000" dirty="0" smtClean="0">
                <a:latin typeface="Comic Sans MS" panose="030F0702030302020204" pitchFamily="66" charset="0"/>
              </a:rPr>
              <a:t>partecipata (</a:t>
            </a:r>
            <a:r>
              <a:rPr lang="it-IT" sz="3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nuova </a:t>
            </a:r>
            <a:r>
              <a:rPr lang="it-IT" sz="3000" dirty="0">
                <a:solidFill>
                  <a:srgbClr val="FF0000"/>
                </a:solidFill>
                <a:latin typeface="Comic Sans MS" panose="030F0702030302020204" pitchFamily="66" charset="0"/>
              </a:rPr>
              <a:t>centralità del </a:t>
            </a:r>
            <a:r>
              <a:rPr lang="it-IT" sz="3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fiume</a:t>
            </a:r>
            <a:r>
              <a:rPr lang="it-IT" sz="3000" dirty="0" smtClean="0">
                <a:latin typeface="Comic Sans MS" panose="030F0702030302020204" pitchFamily="66" charset="0"/>
              </a:rPr>
              <a:t>;</a:t>
            </a:r>
            <a:r>
              <a:rPr lang="it-IT" sz="3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nuova funzione </a:t>
            </a:r>
            <a:r>
              <a:rPr lang="it-IT" sz="3000" dirty="0">
                <a:solidFill>
                  <a:srgbClr val="FF0000"/>
                </a:solidFill>
                <a:latin typeface="Comic Sans MS" panose="030F0702030302020204" pitchFamily="66" charset="0"/>
              </a:rPr>
              <a:t>ordinatoria del </a:t>
            </a:r>
            <a:r>
              <a:rPr lang="it-IT" sz="3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fiume sul territorio</a:t>
            </a:r>
            <a:r>
              <a:rPr lang="it-IT" sz="3000" dirty="0" smtClean="0">
                <a:latin typeface="Comic Sans MS" panose="030F0702030302020204" pitchFamily="66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81531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188640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Pianificazione strategica </a:t>
            </a:r>
            <a:r>
              <a:rPr lang="it-IT" sz="2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 trasformazioni </a:t>
            </a:r>
            <a:r>
              <a:rPr lang="it-IT" sz="2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urbane</a:t>
            </a:r>
          </a:p>
          <a:p>
            <a:pPr algn="just"/>
            <a:endParaRPr lang="it-IT" sz="2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it-IT" sz="2600" dirty="0" smtClean="0">
                <a:latin typeface="Comic Sans MS" panose="030F0702030302020204" pitchFamily="66" charset="0"/>
              </a:rPr>
              <a:t> ….“</a:t>
            </a:r>
            <a:r>
              <a:rPr lang="it-IT" sz="2600" dirty="0">
                <a:latin typeface="Comic Sans MS" panose="030F0702030302020204" pitchFamily="66" charset="0"/>
              </a:rPr>
              <a:t>La pianificazione territoriale è lo strumento principale </a:t>
            </a:r>
            <a:r>
              <a:rPr lang="it-IT" sz="2600" dirty="0" smtClean="0">
                <a:latin typeface="Comic Sans MS" panose="030F0702030302020204" pitchFamily="66" charset="0"/>
              </a:rPr>
              <a:t>per sottrarre </a:t>
            </a:r>
            <a:r>
              <a:rPr lang="it-IT" sz="2600" dirty="0">
                <a:latin typeface="Comic Sans MS" panose="030F0702030302020204" pitchFamily="66" charset="0"/>
              </a:rPr>
              <a:t>l’ambiente al saccheggio prodotto dal “</a:t>
            </a:r>
            <a:r>
              <a:rPr lang="it-IT" sz="2600" dirty="0" smtClean="0">
                <a:latin typeface="Comic Sans MS" panose="030F0702030302020204" pitchFamily="66" charset="0"/>
              </a:rPr>
              <a:t>libero gioco</a:t>
            </a:r>
            <a:r>
              <a:rPr lang="it-IT" sz="2600" dirty="0">
                <a:latin typeface="Comic Sans MS" panose="030F0702030302020204" pitchFamily="66" charset="0"/>
              </a:rPr>
              <a:t>” delle forze di mercato. Alla logica quantitativa </a:t>
            </a:r>
            <a:r>
              <a:rPr lang="it-IT" sz="2600" dirty="0" smtClean="0">
                <a:latin typeface="Comic Sans MS" panose="030F0702030302020204" pitchFamily="66" charset="0"/>
              </a:rPr>
              <a:t>della accumulazione </a:t>
            </a:r>
            <a:r>
              <a:rPr lang="it-IT" sz="2600" dirty="0">
                <a:latin typeface="Comic Sans MS" panose="030F0702030302020204" pitchFamily="66" charset="0"/>
              </a:rPr>
              <a:t>di cose, essa oppone la logica </a:t>
            </a:r>
            <a:r>
              <a:rPr lang="it-IT" sz="2600" dirty="0" smtClean="0">
                <a:latin typeface="Comic Sans MS" panose="030F0702030302020204" pitchFamily="66" charset="0"/>
              </a:rPr>
              <a:t>qualitativa della </a:t>
            </a:r>
            <a:r>
              <a:rPr lang="it-IT" sz="2600" dirty="0">
                <a:latin typeface="Comic Sans MS" panose="030F0702030302020204" pitchFamily="66" charset="0"/>
              </a:rPr>
              <a:t>loro “disposizione”, che consiste nel dare alle </a:t>
            </a:r>
            <a:r>
              <a:rPr lang="it-IT" sz="2600" dirty="0" smtClean="0">
                <a:latin typeface="Comic Sans MS" panose="030F0702030302020204" pitchFamily="66" charset="0"/>
              </a:rPr>
              <a:t>cose una </a:t>
            </a:r>
            <a:r>
              <a:rPr lang="it-IT" sz="2600" dirty="0">
                <a:latin typeface="Comic Sans MS" panose="030F0702030302020204" pitchFamily="66" charset="0"/>
              </a:rPr>
              <a:t>forma ordinata (</a:t>
            </a:r>
            <a:r>
              <a:rPr lang="it-IT" sz="2600" dirty="0">
                <a:solidFill>
                  <a:srgbClr val="FF0000"/>
                </a:solidFill>
                <a:latin typeface="Comic Sans MS" panose="030F0702030302020204" pitchFamily="66" charset="0"/>
              </a:rPr>
              <a:t>in-formarle</a:t>
            </a:r>
            <a:r>
              <a:rPr lang="it-IT" sz="2600" dirty="0">
                <a:latin typeface="Comic Sans MS" panose="030F0702030302020204" pitchFamily="66" charset="0"/>
              </a:rPr>
              <a:t>) e armoniosa. Non </a:t>
            </a:r>
            <a:r>
              <a:rPr lang="it-IT" sz="2600" dirty="0" smtClean="0">
                <a:latin typeface="Comic Sans MS" panose="030F0702030302020204" pitchFamily="66" charset="0"/>
              </a:rPr>
              <a:t>si tratta</a:t>
            </a:r>
            <a:r>
              <a:rPr lang="it-IT" sz="2600" dirty="0">
                <a:latin typeface="Comic Sans MS" panose="030F0702030302020204" pitchFamily="66" charset="0"/>
              </a:rPr>
              <a:t>, soltanto, di porre limiti e </a:t>
            </a:r>
            <a:r>
              <a:rPr lang="it-IT" sz="2600" dirty="0" smtClean="0">
                <a:latin typeface="Comic Sans MS" panose="030F0702030302020204" pitchFamily="66" charset="0"/>
              </a:rPr>
              <a:t>vincoli. Ma di inventare </a:t>
            </a:r>
            <a:r>
              <a:rPr lang="it-IT" sz="2600" dirty="0">
                <a:latin typeface="Comic Sans MS" panose="030F0702030302020204" pitchFamily="66" charset="0"/>
              </a:rPr>
              <a:t>nuovi modelli spazio-temporali, </a:t>
            </a:r>
            <a:r>
              <a:rPr lang="it-IT" sz="2600" dirty="0" smtClean="0">
                <a:latin typeface="Comic Sans MS" panose="030F0702030302020204" pitchFamily="66" charset="0"/>
              </a:rPr>
              <a:t>che producano </a:t>
            </a:r>
            <a:r>
              <a:rPr lang="it-IT" sz="2600" dirty="0">
                <a:solidFill>
                  <a:srgbClr val="FF0000"/>
                </a:solidFill>
                <a:latin typeface="Comic Sans MS" panose="030F0702030302020204" pitchFamily="66" charset="0"/>
              </a:rPr>
              <a:t>spazio</a:t>
            </a:r>
            <a:r>
              <a:rPr lang="it-IT" sz="2600" dirty="0">
                <a:latin typeface="Comic Sans MS" panose="030F0702030302020204" pitchFamily="66" charset="0"/>
              </a:rPr>
              <a:t> (là dove la civiltà quantitativa </a:t>
            </a:r>
            <a:r>
              <a:rPr lang="it-IT" sz="2600" dirty="0" smtClean="0">
                <a:latin typeface="Comic Sans MS" panose="030F0702030302020204" pitchFamily="66" charset="0"/>
              </a:rPr>
              <a:t>della congestione </a:t>
            </a:r>
            <a:r>
              <a:rPr lang="it-IT" sz="2600" dirty="0">
                <a:latin typeface="Comic Sans MS" panose="030F0702030302020204" pitchFamily="66" charset="0"/>
              </a:rPr>
              <a:t>lo distrugge), che producano </a:t>
            </a:r>
            <a:r>
              <a:rPr lang="it-IT" sz="2600" dirty="0">
                <a:solidFill>
                  <a:srgbClr val="FF0000"/>
                </a:solidFill>
                <a:latin typeface="Comic Sans MS" panose="030F0702030302020204" pitchFamily="66" charset="0"/>
              </a:rPr>
              <a:t>tempo</a:t>
            </a:r>
            <a:r>
              <a:rPr lang="it-IT" sz="2600" dirty="0">
                <a:latin typeface="Comic Sans MS" panose="030F0702030302020204" pitchFamily="66" charset="0"/>
              </a:rPr>
              <a:t> (</a:t>
            </a:r>
            <a:r>
              <a:rPr lang="it-IT" sz="2600" dirty="0" smtClean="0">
                <a:latin typeface="Comic Sans MS" panose="030F0702030302020204" pitchFamily="66" charset="0"/>
              </a:rPr>
              <a:t>là dove </a:t>
            </a:r>
            <a:r>
              <a:rPr lang="it-IT" sz="2600" dirty="0">
                <a:latin typeface="Comic Sans MS" panose="030F0702030302020204" pitchFamily="66" charset="0"/>
              </a:rPr>
              <a:t>la civiltà quantitativa della congestione lo </a:t>
            </a:r>
            <a:r>
              <a:rPr lang="it-IT" sz="2600" dirty="0" smtClean="0">
                <a:latin typeface="Comic Sans MS" panose="030F0702030302020204" pitchFamily="66" charset="0"/>
              </a:rPr>
              <a:t>dissipa) e </a:t>
            </a:r>
            <a:r>
              <a:rPr lang="it-IT" sz="2600" dirty="0">
                <a:latin typeface="Comic Sans MS" panose="030F0702030302020204" pitchFamily="66" charset="0"/>
              </a:rPr>
              <a:t>che producano </a:t>
            </a:r>
            <a:r>
              <a:rPr lang="it-IT" sz="2600" dirty="0">
                <a:solidFill>
                  <a:srgbClr val="FF0000"/>
                </a:solidFill>
                <a:latin typeface="Comic Sans MS" panose="030F0702030302020204" pitchFamily="66" charset="0"/>
              </a:rPr>
              <a:t>valore aggiunto </a:t>
            </a:r>
            <a:r>
              <a:rPr lang="it-IT" sz="2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estetico (paesaggio)</a:t>
            </a:r>
            <a:r>
              <a:rPr lang="it-IT" sz="2600" dirty="0" smtClean="0">
                <a:latin typeface="Comic Sans MS" panose="030F0702030302020204" pitchFamily="66" charset="0"/>
              </a:rPr>
              <a:t>”….</a:t>
            </a:r>
          </a:p>
          <a:p>
            <a:pPr algn="just"/>
            <a:endParaRPr lang="it-IT" sz="2600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600" dirty="0" smtClean="0">
                <a:latin typeface="Comic Sans MS" panose="030F0702030302020204" pitchFamily="66" charset="0"/>
              </a:rPr>
              <a:t>(Giorgio Ruffolo</a:t>
            </a:r>
            <a:r>
              <a:rPr lang="it-IT" sz="2600" dirty="0">
                <a:latin typeface="Comic Sans MS" panose="030F0702030302020204" pitchFamily="66" charset="0"/>
              </a:rPr>
              <a:t>, Il carro degli Indios, </a:t>
            </a:r>
            <a:r>
              <a:rPr lang="it-IT" sz="2600" dirty="0" err="1" smtClean="0">
                <a:latin typeface="Comic Sans MS" panose="030F0702030302020204" pitchFamily="66" charset="0"/>
              </a:rPr>
              <a:t>Micromega</a:t>
            </a:r>
            <a:r>
              <a:rPr lang="it-IT" sz="2600" dirty="0" smtClean="0">
                <a:latin typeface="Comic Sans MS" panose="030F0702030302020204" pitchFamily="66" charset="0"/>
              </a:rPr>
              <a:t>/3/96)</a:t>
            </a:r>
            <a:endParaRPr lang="it-IT" sz="2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31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3394" y="260648"/>
            <a:ext cx="9144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>
                <a:latin typeface="Comic Sans MS" panose="030F0702030302020204" pitchFamily="66" charset="0"/>
              </a:rPr>
              <a:t>La pianificazione urbanistica e territoriale è incappata </a:t>
            </a:r>
            <a:r>
              <a:rPr lang="it-IT" sz="2200" dirty="0" smtClean="0">
                <a:latin typeface="Comic Sans MS" panose="030F0702030302020204" pitchFamily="66" charset="0"/>
              </a:rPr>
              <a:t>in fallimenti </a:t>
            </a:r>
            <a:r>
              <a:rPr lang="it-IT" sz="2200" dirty="0">
                <a:latin typeface="Comic Sans MS" panose="030F0702030302020204" pitchFamily="66" charset="0"/>
              </a:rPr>
              <a:t>di governo (</a:t>
            </a:r>
            <a:r>
              <a:rPr lang="it-IT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pianificazione </a:t>
            </a:r>
            <a:r>
              <a:rPr lang="it-IT" sz="2200" i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regolatoria</a:t>
            </a:r>
            <a:r>
              <a:rPr lang="it-IT" sz="2200" i="1" dirty="0">
                <a:latin typeface="Comic Sans MS" panose="030F0702030302020204" pitchFamily="66" charset="0"/>
              </a:rPr>
              <a:t>) </a:t>
            </a:r>
            <a:r>
              <a:rPr lang="it-IT" sz="2200" dirty="0">
                <a:latin typeface="Comic Sans MS" panose="030F0702030302020204" pitchFamily="66" charset="0"/>
              </a:rPr>
              <a:t>che </a:t>
            </a:r>
            <a:r>
              <a:rPr lang="it-IT" sz="2200" dirty="0" smtClean="0">
                <a:latin typeface="Comic Sans MS" panose="030F0702030302020204" pitchFamily="66" charset="0"/>
              </a:rPr>
              <a:t>ne hanno </a:t>
            </a:r>
            <a:r>
              <a:rPr lang="it-IT" sz="2200" dirty="0">
                <a:latin typeface="Comic Sans MS" panose="030F0702030302020204" pitchFamily="66" charset="0"/>
              </a:rPr>
              <a:t>impedito la capacità di conseguire </a:t>
            </a:r>
            <a:r>
              <a:rPr lang="it-IT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risultati </a:t>
            </a:r>
            <a:r>
              <a:rPr lang="it-IT" sz="2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di equilibrio </a:t>
            </a:r>
            <a:r>
              <a:rPr lang="it-IT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spazio-temporale nei modelli di crescita urbana.</a:t>
            </a:r>
          </a:p>
          <a:p>
            <a:pPr algn="just"/>
            <a:endParaRPr lang="it-IT" sz="2200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200" dirty="0" smtClean="0">
                <a:latin typeface="Comic Sans MS" panose="030F0702030302020204" pitchFamily="66" charset="0"/>
              </a:rPr>
              <a:t>La </a:t>
            </a:r>
            <a:r>
              <a:rPr lang="it-IT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pianificazione strategica </a:t>
            </a:r>
            <a:r>
              <a:rPr lang="it-IT" sz="2200" dirty="0">
                <a:latin typeface="Comic Sans MS" panose="030F0702030302020204" pitchFamily="66" charset="0"/>
              </a:rPr>
              <a:t>mira a correggere </a:t>
            </a:r>
            <a:r>
              <a:rPr lang="it-IT" sz="2200" dirty="0" smtClean="0">
                <a:latin typeface="Comic Sans MS" panose="030F0702030302020204" pitchFamily="66" charset="0"/>
              </a:rPr>
              <a:t>questi fallimenti </a:t>
            </a:r>
            <a:r>
              <a:rPr lang="it-IT" sz="2200" dirty="0">
                <a:latin typeface="Comic Sans MS" panose="030F0702030302020204" pitchFamily="66" charset="0"/>
              </a:rPr>
              <a:t>di  </a:t>
            </a:r>
            <a:r>
              <a:rPr lang="it-IT" sz="2200" dirty="0" smtClean="0">
                <a:latin typeface="Comic Sans MS" panose="030F0702030302020204" pitchFamily="66" charset="0"/>
              </a:rPr>
              <a:t>governo: alla </a:t>
            </a:r>
            <a:r>
              <a:rPr lang="it-IT" sz="2200" dirty="0">
                <a:latin typeface="Comic Sans MS" panose="030F0702030302020204" pitchFamily="66" charset="0"/>
              </a:rPr>
              <a:t>logica </a:t>
            </a:r>
            <a:r>
              <a:rPr lang="it-IT" sz="2200" dirty="0" smtClean="0">
                <a:latin typeface="Comic Sans MS" panose="030F0702030302020204" pitchFamily="66" charset="0"/>
              </a:rPr>
              <a:t>dell’appropriazione “privatistica</a:t>
            </a:r>
            <a:r>
              <a:rPr lang="it-IT" sz="2200" dirty="0">
                <a:latin typeface="Comic Sans MS" panose="030F0702030302020204" pitchFamily="66" charset="0"/>
              </a:rPr>
              <a:t>” del bene comune “città” contrappone </a:t>
            </a:r>
            <a:r>
              <a:rPr lang="it-IT" sz="2200" dirty="0" smtClean="0">
                <a:latin typeface="Comic Sans MS" panose="030F0702030302020204" pitchFamily="66" charset="0"/>
              </a:rPr>
              <a:t>la ricerca </a:t>
            </a:r>
            <a:r>
              <a:rPr lang="it-IT" sz="2200" dirty="0">
                <a:latin typeface="Comic Sans MS" panose="030F0702030302020204" pitchFamily="66" charset="0"/>
              </a:rPr>
              <a:t>di </a:t>
            </a:r>
            <a:r>
              <a:rPr lang="it-IT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condizioni di sostenibilità</a:t>
            </a:r>
            <a:r>
              <a:rPr lang="it-IT" sz="2200" dirty="0">
                <a:latin typeface="Comic Sans MS" panose="030F0702030302020204" pitchFamily="66" charset="0"/>
              </a:rPr>
              <a:t>, assieme </a:t>
            </a:r>
            <a:r>
              <a:rPr lang="it-IT" sz="2200" dirty="0" smtClean="0">
                <a:latin typeface="Comic Sans MS" panose="030F0702030302020204" pitchFamily="66" charset="0"/>
              </a:rPr>
              <a:t>ambientale, economica</a:t>
            </a:r>
            <a:r>
              <a:rPr lang="it-IT" sz="2200" dirty="0">
                <a:latin typeface="Comic Sans MS" panose="030F0702030302020204" pitchFamily="66" charset="0"/>
              </a:rPr>
              <a:t>, sociale e </a:t>
            </a:r>
            <a:r>
              <a:rPr lang="it-IT" sz="2200" dirty="0" smtClean="0">
                <a:latin typeface="Comic Sans MS" panose="030F0702030302020204" pitchFamily="66" charset="0"/>
              </a:rPr>
              <a:t>intergenerazionale  e di partecipazione e sviluppo di </a:t>
            </a:r>
            <a:r>
              <a:rPr lang="it-IT" sz="2200" dirty="0">
                <a:latin typeface="Comic Sans MS" panose="030F0702030302020204" pitchFamily="66" charset="0"/>
              </a:rPr>
              <a:t>lungo periodo</a:t>
            </a:r>
            <a:r>
              <a:rPr lang="it-IT" sz="2200" dirty="0" smtClean="0"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it-IT" sz="2200" dirty="0">
              <a:latin typeface="Comic Sans MS" panose="030F0702030302020204" pitchFamily="66" charset="0"/>
            </a:endParaRPr>
          </a:p>
          <a:p>
            <a:pPr algn="just"/>
            <a:r>
              <a:rPr lang="it-IT" sz="2200" dirty="0">
                <a:latin typeface="Comic Sans MS" panose="030F0702030302020204" pitchFamily="66" charset="0"/>
              </a:rPr>
              <a:t>La pianificazione strategica, nella sua accezione </a:t>
            </a:r>
            <a:r>
              <a:rPr lang="it-IT" sz="2200" dirty="0" smtClean="0">
                <a:latin typeface="Comic Sans MS" panose="030F0702030302020204" pitchFamily="66" charset="0"/>
              </a:rPr>
              <a:t>ideale deve placare </a:t>
            </a:r>
            <a:r>
              <a:rPr lang="it-IT" sz="2200" dirty="0">
                <a:latin typeface="Comic Sans MS" panose="030F0702030302020204" pitchFamily="66" charset="0"/>
              </a:rPr>
              <a:t>ogni ipotesi di acquisizione privatistica dei </a:t>
            </a:r>
            <a:r>
              <a:rPr lang="it-IT" sz="2200" dirty="0" smtClean="0">
                <a:latin typeface="Comic Sans MS" panose="030F0702030302020204" pitchFamily="66" charset="0"/>
              </a:rPr>
              <a:t>beni comuni </a:t>
            </a:r>
            <a:r>
              <a:rPr lang="it-IT" sz="2200" dirty="0">
                <a:latin typeface="Comic Sans MS" panose="030F0702030302020204" pitchFamily="66" charset="0"/>
              </a:rPr>
              <a:t>che affiorano in ogni </a:t>
            </a:r>
            <a:r>
              <a:rPr lang="it-IT" sz="2200" dirty="0" smtClean="0">
                <a:latin typeface="Comic Sans MS" panose="030F0702030302020204" pitchFamily="66" charset="0"/>
              </a:rPr>
              <a:t>città, al </a:t>
            </a:r>
            <a:r>
              <a:rPr lang="it-IT" sz="2200" dirty="0">
                <a:latin typeface="Comic Sans MS" panose="030F0702030302020204" pitchFamily="66" charset="0"/>
              </a:rPr>
              <a:t>fine di garantire </a:t>
            </a:r>
            <a:r>
              <a:rPr lang="it-IT" sz="2200" dirty="0" smtClean="0">
                <a:latin typeface="Comic Sans MS" panose="030F0702030302020204" pitchFamily="66" charset="0"/>
              </a:rPr>
              <a:t>un </a:t>
            </a:r>
            <a:r>
              <a:rPr lang="it-IT" sz="2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uso sostenibile/durevole </a:t>
            </a:r>
            <a:r>
              <a:rPr lang="it-IT" sz="2200" dirty="0">
                <a:latin typeface="Comic Sans MS" panose="030F0702030302020204" pitchFamily="66" charset="0"/>
              </a:rPr>
              <a:t>degli stessi e una eventuale </a:t>
            </a:r>
            <a:r>
              <a:rPr lang="it-IT" sz="2200" dirty="0" smtClean="0">
                <a:latin typeface="Comic Sans MS" panose="030F0702030302020204" pitchFamily="66" charset="0"/>
              </a:rPr>
              <a:t>loro trasformazione </a:t>
            </a:r>
            <a:r>
              <a:rPr lang="it-IT" sz="2200" dirty="0">
                <a:latin typeface="Comic Sans MS" panose="030F0702030302020204" pitchFamily="66" charset="0"/>
              </a:rPr>
              <a:t>in beni </a:t>
            </a:r>
            <a:r>
              <a:rPr lang="it-IT" sz="2200" dirty="0" smtClean="0">
                <a:latin typeface="Comic Sans MS" panose="030F0702030302020204" pitchFamily="66" charset="0"/>
              </a:rPr>
              <a:t>collettivi, </a:t>
            </a:r>
            <a:r>
              <a:rPr lang="it-IT" sz="2200" dirty="0">
                <a:latin typeface="Comic Sans MS" panose="030F0702030302020204" pitchFamily="66" charset="0"/>
              </a:rPr>
              <a:t>il cui utilizzo genera </a:t>
            </a:r>
            <a:r>
              <a:rPr lang="it-IT" sz="2200" dirty="0" smtClean="0">
                <a:latin typeface="Comic Sans MS" panose="030F0702030302020204" pitchFamily="66" charset="0"/>
              </a:rPr>
              <a:t>una valorizzazione </a:t>
            </a:r>
            <a:r>
              <a:rPr lang="it-IT" sz="2200" dirty="0">
                <a:latin typeface="Comic Sans MS" panose="030F0702030302020204" pitchFamily="66" charset="0"/>
              </a:rPr>
              <a:t>diffusa e generale </a:t>
            </a:r>
            <a:r>
              <a:rPr lang="it-IT" sz="2200" dirty="0" smtClean="0">
                <a:latin typeface="Comic Sans MS" panose="030F0702030302020204" pitchFamily="66" charset="0"/>
              </a:rPr>
              <a:t>(</a:t>
            </a:r>
            <a:r>
              <a:rPr lang="it-IT" sz="2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ritorno al </a:t>
            </a:r>
            <a:r>
              <a:rPr lang="it-IT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“valore d’uso” dei beni </a:t>
            </a:r>
            <a:r>
              <a:rPr lang="it-IT" sz="2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comuni territoriali </a:t>
            </a:r>
            <a:r>
              <a:rPr lang="it-IT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contro </a:t>
            </a:r>
            <a:r>
              <a:rPr lang="it-IT" sz="2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il “valore </a:t>
            </a:r>
            <a:r>
              <a:rPr lang="it-IT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di scambio” che ad essi viene attribuito da </a:t>
            </a:r>
            <a:r>
              <a:rPr lang="it-IT" sz="2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gestioni privatistiche</a:t>
            </a:r>
            <a:r>
              <a:rPr lang="it-IT" sz="2200" dirty="0" smtClean="0">
                <a:latin typeface="Comic Sans MS" panose="030F0702030302020204" pitchFamily="66" charset="0"/>
              </a:rPr>
              <a:t>).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531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7504" y="116632"/>
            <a:ext cx="8928992" cy="6663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OBIETTIVI DI FONDO</a:t>
            </a:r>
          </a:p>
          <a:p>
            <a:pPr algn="just"/>
            <a:endParaRPr lang="it-IT" sz="2300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400" dirty="0" smtClean="0">
                <a:latin typeface="Comic Sans MS" panose="030F0702030302020204" pitchFamily="66" charset="0"/>
              </a:rPr>
              <a:t>- riqualificazione </a:t>
            </a:r>
            <a:r>
              <a:rPr lang="it-IT" sz="2400" dirty="0">
                <a:latin typeface="Comic Sans MS" panose="030F0702030302020204" pitchFamily="66" charset="0"/>
              </a:rPr>
              <a:t>paesaggistica, territoriale e urbana </a:t>
            </a:r>
            <a:r>
              <a:rPr lang="it-IT" sz="2400" dirty="0" smtClean="0">
                <a:latin typeface="Comic Sans MS" panose="030F0702030302020204" pitchFamily="66" charset="0"/>
              </a:rPr>
              <a:t>dei tratti fluviali;</a:t>
            </a:r>
          </a:p>
          <a:p>
            <a:pPr algn="just"/>
            <a:endParaRPr lang="it-IT" sz="2300" dirty="0">
              <a:latin typeface="Comic Sans MS" panose="030F0702030302020204" pitchFamily="66" charset="0"/>
            </a:endParaRPr>
          </a:p>
          <a:p>
            <a:pPr algn="just"/>
            <a:r>
              <a:rPr lang="it-IT" sz="2400" dirty="0" smtClean="0">
                <a:latin typeface="Comic Sans MS" panose="030F0702030302020204" pitchFamily="66" charset="0"/>
              </a:rPr>
              <a:t>- rigenerazione urbana delle </a:t>
            </a:r>
            <a:r>
              <a:rPr lang="it-IT" sz="2400" dirty="0">
                <a:latin typeface="Comic Sans MS" panose="030F0702030302020204" pitchFamily="66" charset="0"/>
              </a:rPr>
              <a:t>proprie comunità </a:t>
            </a:r>
            <a:r>
              <a:rPr lang="it-IT" sz="2400" dirty="0" smtClean="0">
                <a:latin typeface="Comic Sans MS" panose="030F0702030302020204" pitchFamily="66" charset="0"/>
              </a:rPr>
              <a:t>residenti;</a:t>
            </a:r>
          </a:p>
          <a:p>
            <a:pPr algn="just"/>
            <a:endParaRPr lang="it-IT" sz="2300" dirty="0">
              <a:latin typeface="Comic Sans MS" panose="030F0702030302020204" pitchFamily="66" charset="0"/>
            </a:endParaRPr>
          </a:p>
          <a:p>
            <a:pPr algn="just"/>
            <a:r>
              <a:rPr lang="it-IT" sz="2400" dirty="0" smtClean="0">
                <a:latin typeface="Comic Sans MS" panose="030F0702030302020204" pitchFamily="66" charset="0"/>
              </a:rPr>
              <a:t>- </a:t>
            </a:r>
            <a:r>
              <a:rPr lang="it-IT" sz="2400" dirty="0" err="1" smtClean="0">
                <a:latin typeface="Comic Sans MS" panose="030F0702030302020204" pitchFamily="66" charset="0"/>
              </a:rPr>
              <a:t>ri</a:t>
            </a:r>
            <a:r>
              <a:rPr lang="it-IT" sz="2400" dirty="0" smtClean="0">
                <a:latin typeface="Comic Sans MS" panose="030F0702030302020204" pitchFamily="66" charset="0"/>
              </a:rPr>
              <a:t>-orientamenti sostenibili nell’uso delle risorse naturali (acqua, suolo, verde …) del/i territorio/i;</a:t>
            </a:r>
          </a:p>
          <a:p>
            <a:pPr algn="just"/>
            <a:endParaRPr lang="it-IT" sz="2300" dirty="0">
              <a:latin typeface="Comic Sans MS" panose="030F0702030302020204" pitchFamily="66" charset="0"/>
            </a:endParaRPr>
          </a:p>
          <a:p>
            <a:pPr algn="just"/>
            <a:r>
              <a:rPr lang="it-IT" sz="2400" dirty="0" smtClean="0">
                <a:latin typeface="Comic Sans MS" panose="030F0702030302020204" pitchFamily="66" charset="0"/>
              </a:rPr>
              <a:t>- ipotesi di uso pro/vs. abuso del </a:t>
            </a:r>
            <a:r>
              <a:rPr lang="it-IT" sz="2400" dirty="0" err="1" smtClean="0">
                <a:latin typeface="Comic Sans MS" panose="030F0702030302020204" pitchFamily="66" charset="0"/>
              </a:rPr>
              <a:t>river</a:t>
            </a:r>
            <a:r>
              <a:rPr lang="it-IT" sz="2400" dirty="0" smtClean="0">
                <a:latin typeface="Comic Sans MS" panose="030F0702030302020204" pitchFamily="66" charset="0"/>
              </a:rPr>
              <a:t> front;</a:t>
            </a:r>
            <a:endParaRPr lang="it-IT" sz="2400" dirty="0">
              <a:latin typeface="Comic Sans MS" panose="030F0702030302020204" pitchFamily="66" charset="0"/>
            </a:endParaRPr>
          </a:p>
          <a:p>
            <a:pPr algn="just"/>
            <a:endParaRPr lang="it-IT" sz="2300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400" dirty="0" smtClean="0">
                <a:latin typeface="Comic Sans MS" panose="030F0702030302020204" pitchFamily="66" charset="0"/>
              </a:rPr>
              <a:t>- individuazione di </a:t>
            </a:r>
            <a:r>
              <a:rPr lang="it-IT" sz="2400" b="1" dirty="0" smtClean="0">
                <a:latin typeface="Comic Sans MS" panose="030F0702030302020204" pitchFamily="66" charset="0"/>
              </a:rPr>
              <a:t>caratterizzazioni </a:t>
            </a:r>
            <a:r>
              <a:rPr lang="it-IT" sz="2400" dirty="0">
                <a:latin typeface="Comic Sans MS" panose="030F0702030302020204" pitchFamily="66" charset="0"/>
              </a:rPr>
              <a:t>e </a:t>
            </a:r>
            <a:r>
              <a:rPr lang="it-IT" sz="2400" dirty="0" smtClean="0">
                <a:latin typeface="Comic Sans MS" panose="030F0702030302020204" pitchFamily="66" charset="0"/>
              </a:rPr>
              <a:t>analisi complesse </a:t>
            </a:r>
            <a:r>
              <a:rPr lang="it-IT" sz="2400" dirty="0">
                <a:latin typeface="Comic Sans MS" panose="030F0702030302020204" pitchFamily="66" charset="0"/>
              </a:rPr>
              <a:t>dei territori su cui le azioni di progetto e </a:t>
            </a:r>
            <a:r>
              <a:rPr lang="it-IT" sz="2400" dirty="0" smtClean="0">
                <a:latin typeface="Comic Sans MS" panose="030F0702030302020204" pitchFamily="66" charset="0"/>
              </a:rPr>
              <a:t>degli </a:t>
            </a:r>
            <a:r>
              <a:rPr lang="it-IT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attori </a:t>
            </a:r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urbani </a:t>
            </a:r>
            <a:r>
              <a:rPr lang="it-IT" sz="2400" dirty="0">
                <a:latin typeface="Comic Sans MS" panose="030F0702030302020204" pitchFamily="66" charset="0"/>
              </a:rPr>
              <a:t>si </a:t>
            </a:r>
            <a:r>
              <a:rPr lang="it-IT" sz="2400" dirty="0" smtClean="0">
                <a:latin typeface="Comic Sans MS" panose="030F0702030302020204" pitchFamily="66" charset="0"/>
              </a:rPr>
              <a:t>esercitano. Non </a:t>
            </a:r>
            <a:r>
              <a:rPr lang="it-IT" sz="2400" dirty="0">
                <a:latin typeface="Comic Sans MS" panose="030F0702030302020204" pitchFamily="66" charset="0"/>
              </a:rPr>
              <a:t>una mera descrizione, </a:t>
            </a:r>
            <a:r>
              <a:rPr lang="it-IT" sz="2400" dirty="0" smtClean="0">
                <a:latin typeface="Comic Sans MS" panose="030F0702030302020204" pitchFamily="66" charset="0"/>
              </a:rPr>
              <a:t>ma una </a:t>
            </a:r>
            <a:r>
              <a:rPr lang="it-IT" sz="2400" dirty="0">
                <a:latin typeface="Comic Sans MS" panose="030F0702030302020204" pitchFamily="66" charset="0"/>
              </a:rPr>
              <a:t>vera e </a:t>
            </a:r>
            <a:r>
              <a:rPr lang="it-IT" sz="2400" dirty="0" smtClean="0">
                <a:latin typeface="Comic Sans MS" panose="030F0702030302020204" pitchFamily="66" charset="0"/>
              </a:rPr>
              <a:t>propria </a:t>
            </a:r>
            <a:r>
              <a:rPr lang="it-IT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interpretazione</a:t>
            </a:r>
            <a:r>
              <a:rPr lang="it-IT" sz="2400" dirty="0">
                <a:latin typeface="Comic Sans MS" panose="030F0702030302020204" pitchFamily="66" charset="0"/>
              </a:rPr>
              <a:t>, anche storica, che </a:t>
            </a:r>
            <a:r>
              <a:rPr lang="it-IT" sz="2400" dirty="0" smtClean="0">
                <a:latin typeface="Comic Sans MS" panose="030F0702030302020204" pitchFamily="66" charset="0"/>
              </a:rPr>
              <a:t>si muova </a:t>
            </a:r>
            <a:r>
              <a:rPr lang="it-IT" sz="2400" dirty="0">
                <a:latin typeface="Comic Sans MS" panose="030F0702030302020204" pitchFamily="66" charset="0"/>
              </a:rPr>
              <a:t>nella direzione della “</a:t>
            </a:r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comprensione</a:t>
            </a:r>
            <a:r>
              <a:rPr lang="it-IT" sz="2400" dirty="0">
                <a:latin typeface="Comic Sans MS" panose="030F0702030302020204" pitchFamily="66" charset="0"/>
              </a:rPr>
              <a:t>” </a:t>
            </a:r>
            <a:r>
              <a:rPr lang="it-IT" sz="2400" dirty="0" smtClean="0">
                <a:latin typeface="Comic Sans MS" panose="030F0702030302020204" pitchFamily="66" charset="0"/>
              </a:rPr>
              <a:t>e ‘’</a:t>
            </a:r>
            <a:r>
              <a:rPr lang="it-IT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valorizzazione</a:t>
            </a:r>
            <a:r>
              <a:rPr lang="it-IT" sz="2400" dirty="0" smtClean="0">
                <a:latin typeface="Comic Sans MS" panose="030F0702030302020204" pitchFamily="66" charset="0"/>
              </a:rPr>
              <a:t>’’ dello ‘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’spirito del luogo</a:t>
            </a:r>
            <a:r>
              <a:rPr lang="it-IT" sz="2400" dirty="0" smtClean="0">
                <a:latin typeface="Comic Sans MS" panose="030F0702030302020204" pitchFamily="66" charset="0"/>
              </a:rPr>
              <a:t>’’ (ruolo del tempo, ruolo della memoria).</a:t>
            </a:r>
            <a:endParaRPr lang="it-IT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31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7504" y="188640"/>
            <a:ext cx="8928992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 smtClean="0">
                <a:latin typeface="Comic Sans MS" panose="030F0702030302020204" pitchFamily="66" charset="0"/>
              </a:rPr>
              <a:t>- valutazione </a:t>
            </a:r>
            <a:r>
              <a:rPr lang="it-IT" sz="2200" dirty="0">
                <a:latin typeface="Comic Sans MS" panose="030F0702030302020204" pitchFamily="66" charset="0"/>
              </a:rPr>
              <a:t>degli effetti degli interventi sul territorio e nello spazio in una dinamica temporale di medio e lungo periodo (verifica e controllo dei risultati nel tempo</a:t>
            </a:r>
            <a:r>
              <a:rPr lang="it-IT" sz="2200" dirty="0" smtClean="0">
                <a:latin typeface="Comic Sans MS" panose="030F0702030302020204" pitchFamily="66" charset="0"/>
              </a:rPr>
              <a:t>).</a:t>
            </a:r>
          </a:p>
          <a:p>
            <a:pPr algn="just"/>
            <a:endParaRPr lang="it-IT" sz="2200" dirty="0" smtClean="0">
              <a:latin typeface="Comic Sans MS" panose="030F0702030302020204" pitchFamily="66" charset="0"/>
            </a:endParaRPr>
          </a:p>
          <a:p>
            <a:pPr algn="just"/>
            <a:endParaRPr lang="it-IT" sz="2200" dirty="0" smtClean="0">
              <a:latin typeface="Comic Sans MS" panose="030F0702030302020204" pitchFamily="66" charset="0"/>
            </a:endParaRPr>
          </a:p>
          <a:p>
            <a:pPr algn="ctr"/>
            <a:r>
              <a:rPr lang="it-IT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ELEMENTI DI INTERESSE</a:t>
            </a:r>
            <a:endParaRPr lang="it-IT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endParaRPr lang="it-IT" sz="1600" dirty="0" smtClean="0">
              <a:latin typeface="Comic Sans MS" panose="030F0702030302020204" pitchFamily="66" charset="0"/>
            </a:endParaRPr>
          </a:p>
          <a:p>
            <a:pPr algn="just"/>
            <a:endParaRPr lang="it-IT" dirty="0">
              <a:latin typeface="Comic Sans MS" panose="030F0702030302020204" pitchFamily="66" charset="0"/>
            </a:endParaRPr>
          </a:p>
          <a:p>
            <a:pPr algn="just"/>
            <a:r>
              <a:rPr lang="it-IT" sz="2200" dirty="0">
                <a:latin typeface="Comic Sans MS" panose="030F0702030302020204" pitchFamily="66" charset="0"/>
              </a:rPr>
              <a:t>- </a:t>
            </a:r>
            <a:r>
              <a:rPr lang="it-IT" sz="2200" dirty="0" smtClean="0">
                <a:latin typeface="Comic Sans MS" panose="030F0702030302020204" pitchFamily="66" charset="0"/>
              </a:rPr>
              <a:t>la </a:t>
            </a:r>
            <a:r>
              <a:rPr lang="it-IT" sz="2200" dirty="0">
                <a:latin typeface="Comic Sans MS" panose="030F0702030302020204" pitchFamily="66" charset="0"/>
              </a:rPr>
              <a:t>questione della scala territoriale su cui far valere l’impatto (inteso come risultato dell’intervento): il quartiere, la città, l’area, la regione ….</a:t>
            </a:r>
          </a:p>
          <a:p>
            <a:pPr algn="just"/>
            <a:endParaRPr lang="it-IT" dirty="0">
              <a:latin typeface="Comic Sans MS" panose="030F0702030302020204" pitchFamily="66" charset="0"/>
            </a:endParaRPr>
          </a:p>
          <a:p>
            <a:pPr indent="-285750" algn="just">
              <a:buFontTx/>
              <a:buChar char="-"/>
            </a:pPr>
            <a:r>
              <a:rPr lang="it-IT" sz="2200" dirty="0" smtClean="0">
                <a:latin typeface="Comic Sans MS" panose="030F0702030302020204" pitchFamily="66" charset="0"/>
              </a:rPr>
              <a:t>il </a:t>
            </a:r>
            <a:r>
              <a:rPr lang="it-IT" sz="2200" dirty="0">
                <a:latin typeface="Comic Sans MS" panose="030F0702030302020204" pitchFamily="66" charset="0"/>
              </a:rPr>
              <a:t>contesto su cui incide l’azione progettuale: spazio, luoghi, parchi….</a:t>
            </a:r>
          </a:p>
          <a:p>
            <a:pPr algn="just"/>
            <a:endParaRPr lang="it-IT" dirty="0">
              <a:latin typeface="Comic Sans MS" panose="030F0702030302020204" pitchFamily="66" charset="0"/>
            </a:endParaRPr>
          </a:p>
          <a:p>
            <a:pPr indent="-285750" algn="just">
              <a:buFontTx/>
              <a:buChar char="-"/>
            </a:pPr>
            <a:r>
              <a:rPr lang="it-IT" sz="2200" dirty="0" smtClean="0">
                <a:latin typeface="Comic Sans MS" panose="030F0702030302020204" pitchFamily="66" charset="0"/>
              </a:rPr>
              <a:t>la </a:t>
            </a:r>
            <a:r>
              <a:rPr lang="it-IT" sz="2200" dirty="0">
                <a:latin typeface="Comic Sans MS" panose="030F0702030302020204" pitchFamily="66" charset="0"/>
              </a:rPr>
              <a:t>forma con cui si articola l’intervento: natura, artificio, cultura</a:t>
            </a:r>
            <a:r>
              <a:rPr lang="it-IT" sz="2200" dirty="0" smtClean="0">
                <a:latin typeface="Comic Sans MS" panose="030F0702030302020204" pitchFamily="66" charset="0"/>
              </a:rPr>
              <a:t>….</a:t>
            </a:r>
          </a:p>
          <a:p>
            <a:pPr algn="just"/>
            <a:endParaRPr lang="it-IT" dirty="0" smtClean="0">
              <a:latin typeface="Comic Sans MS" panose="030F0702030302020204" pitchFamily="66" charset="0"/>
            </a:endParaRPr>
          </a:p>
          <a:p>
            <a:pPr indent="-285750" algn="just">
              <a:buFontTx/>
              <a:buChar char="-"/>
            </a:pPr>
            <a:r>
              <a:rPr lang="it-IT" sz="2200" dirty="0" smtClean="0">
                <a:latin typeface="Comic Sans MS" panose="030F0702030302020204" pitchFamily="66" charset="0"/>
              </a:rPr>
              <a:t>l’intenzione progettuale: conservazione/valorizzazione, </a:t>
            </a:r>
            <a:r>
              <a:rPr lang="it-IT" sz="2200" dirty="0" err="1" smtClean="0">
                <a:latin typeface="Comic Sans MS" panose="030F0702030302020204" pitchFamily="66" charset="0"/>
              </a:rPr>
              <a:t>ri</a:t>
            </a:r>
            <a:r>
              <a:rPr lang="it-IT" sz="2200" dirty="0" smtClean="0">
                <a:latin typeface="Comic Sans MS" panose="030F0702030302020204" pitchFamily="66" charset="0"/>
              </a:rPr>
              <a:t>-scoperta/re-invenzione/costruzione/de-costruzione/provocazione..</a:t>
            </a:r>
          </a:p>
        </p:txBody>
      </p:sp>
    </p:spTree>
    <p:extLst>
      <p:ext uri="{BB962C8B-B14F-4D97-AF65-F5344CB8AC3E}">
        <p14:creationId xmlns:p14="http://schemas.microsoft.com/office/powerpoint/2010/main" val="181531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1466</Words>
  <Application>Microsoft Office PowerPoint</Application>
  <PresentationFormat>Presentazione su schermo (4:3)</PresentationFormat>
  <Paragraphs>96</Paragraphs>
  <Slides>15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Fiume e Città  - dinamiche di un rapporto aperto -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Fiume e Città  un rapporto in evoluzione</dc:title>
  <dc:creator>PRESTAMBURGO SONIA</dc:creator>
  <cp:lastModifiedBy>PRESTAMBURGO SONIA</cp:lastModifiedBy>
  <cp:revision>59</cp:revision>
  <dcterms:created xsi:type="dcterms:W3CDTF">2015-11-09T20:13:56Z</dcterms:created>
  <dcterms:modified xsi:type="dcterms:W3CDTF">2019-12-04T13:38:04Z</dcterms:modified>
</cp:coreProperties>
</file>