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napToGrid="0" snapToObjects="1">
      <p:cViewPr varScale="1">
        <p:scale>
          <a:sx n="104" d="100"/>
          <a:sy n="104" d="100"/>
        </p:scale>
        <p:origin x="8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385DD-C011-B445-B0E4-CAF5C3DA012D}" type="datetimeFigureOut">
              <a:rPr lang="it-IT" smtClean="0"/>
              <a:t>05/12/19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01AB8-FD22-994C-8AF2-BF6073172A90}" type="slidenum">
              <a:rPr lang="it-IT" smtClean="0"/>
              <a:t>‹N›</a:t>
            </a:fld>
            <a:endParaRPr lang="it-IT"/>
          </a:p>
        </p:txBody>
      </p:sp>
    </p:spTree>
    <p:extLst>
      <p:ext uri="{BB962C8B-B14F-4D97-AF65-F5344CB8AC3E}">
        <p14:creationId xmlns:p14="http://schemas.microsoft.com/office/powerpoint/2010/main" val="2263909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7C01AB8-FD22-994C-8AF2-BF6073172A90}" type="slidenum">
              <a:rPr lang="it-IT" smtClean="0"/>
              <a:t>5</a:t>
            </a:fld>
            <a:endParaRPr lang="it-IT"/>
          </a:p>
        </p:txBody>
      </p:sp>
    </p:spTree>
    <p:extLst>
      <p:ext uri="{BB962C8B-B14F-4D97-AF65-F5344CB8AC3E}">
        <p14:creationId xmlns:p14="http://schemas.microsoft.com/office/powerpoint/2010/main" val="107625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B3652-3CE6-9343-83D0-F4154127811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7543680-2DD9-5B42-9763-266B8B650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A3FC28F-28F5-A440-BC28-530A9BFD156E}"/>
              </a:ext>
            </a:extLst>
          </p:cNvPr>
          <p:cNvSpPr>
            <a:spLocks noGrp="1"/>
          </p:cNvSpPr>
          <p:nvPr>
            <p:ph type="dt" sz="half" idx="10"/>
          </p:nvPr>
        </p:nvSpPr>
        <p:spPr/>
        <p:txBody>
          <a:bodyPr/>
          <a:lstStyle/>
          <a:p>
            <a:fld id="{E4C9D3FD-A7AD-7E4B-812C-2A5EAFB6200F}" type="datetimeFigureOut">
              <a:rPr lang="it-IT" smtClean="0"/>
              <a:t>05/12/19</a:t>
            </a:fld>
            <a:endParaRPr lang="it-IT"/>
          </a:p>
        </p:txBody>
      </p:sp>
      <p:sp>
        <p:nvSpPr>
          <p:cNvPr id="5" name="Segnaposto piè di pagina 4">
            <a:extLst>
              <a:ext uri="{FF2B5EF4-FFF2-40B4-BE49-F238E27FC236}">
                <a16:creationId xmlns:a16="http://schemas.microsoft.com/office/drawing/2014/main" id="{8EEAE910-DDD9-F54E-9890-AFD7BB5B6C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3F5FEA-B316-EC41-94FB-E5E0AFCF80EA}"/>
              </a:ext>
            </a:extLst>
          </p:cNvPr>
          <p:cNvSpPr>
            <a:spLocks noGrp="1"/>
          </p:cNvSpPr>
          <p:nvPr>
            <p:ph type="sldNum" sz="quarter" idx="12"/>
          </p:nvPr>
        </p:nvSpPr>
        <p:spPr/>
        <p:txBody>
          <a:bodyPr/>
          <a:lstStyle/>
          <a:p>
            <a:fld id="{8C168C0D-80F4-8D45-A8F6-79607FA61D70}" type="slidenum">
              <a:rPr lang="it-IT" smtClean="0"/>
              <a:t>‹N›</a:t>
            </a:fld>
            <a:endParaRPr lang="it-IT"/>
          </a:p>
        </p:txBody>
      </p:sp>
    </p:spTree>
    <p:extLst>
      <p:ext uri="{BB962C8B-B14F-4D97-AF65-F5344CB8AC3E}">
        <p14:creationId xmlns:p14="http://schemas.microsoft.com/office/powerpoint/2010/main" val="368472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62B6D1-A5E7-C048-B4AC-7BAB25BAFAF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610FFD7-BB5E-D04B-A737-BCA11F4D57AA}"/>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00EF3CAA-2565-1F4D-93EF-69F82BB3D46B}"/>
              </a:ext>
            </a:extLst>
          </p:cNvPr>
          <p:cNvSpPr>
            <a:spLocks noGrp="1"/>
          </p:cNvSpPr>
          <p:nvPr>
            <p:ph type="dt" sz="half" idx="10"/>
          </p:nvPr>
        </p:nvSpPr>
        <p:spPr/>
        <p:txBody>
          <a:bodyPr/>
          <a:lstStyle/>
          <a:p>
            <a:fld id="{E4C9D3FD-A7AD-7E4B-812C-2A5EAFB6200F}" type="datetimeFigureOut">
              <a:rPr lang="it-IT" smtClean="0"/>
              <a:t>05/12/19</a:t>
            </a:fld>
            <a:endParaRPr lang="it-IT"/>
          </a:p>
        </p:txBody>
      </p:sp>
      <p:sp>
        <p:nvSpPr>
          <p:cNvPr id="5" name="Segnaposto piè di pagina 4">
            <a:extLst>
              <a:ext uri="{FF2B5EF4-FFF2-40B4-BE49-F238E27FC236}">
                <a16:creationId xmlns:a16="http://schemas.microsoft.com/office/drawing/2014/main" id="{9B4DC7C4-456E-F14B-8B99-A41C589EB6E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8B92D3-75DB-D147-A9C6-3F51DBC91C46}"/>
              </a:ext>
            </a:extLst>
          </p:cNvPr>
          <p:cNvSpPr>
            <a:spLocks noGrp="1"/>
          </p:cNvSpPr>
          <p:nvPr>
            <p:ph type="sldNum" sz="quarter" idx="12"/>
          </p:nvPr>
        </p:nvSpPr>
        <p:spPr/>
        <p:txBody>
          <a:bodyPr/>
          <a:lstStyle/>
          <a:p>
            <a:fld id="{8C168C0D-80F4-8D45-A8F6-79607FA61D70}" type="slidenum">
              <a:rPr lang="it-IT" smtClean="0"/>
              <a:t>‹N›</a:t>
            </a:fld>
            <a:endParaRPr lang="it-IT"/>
          </a:p>
        </p:txBody>
      </p:sp>
    </p:spTree>
    <p:extLst>
      <p:ext uri="{BB962C8B-B14F-4D97-AF65-F5344CB8AC3E}">
        <p14:creationId xmlns:p14="http://schemas.microsoft.com/office/powerpoint/2010/main" val="60002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C4CDC7B-4D12-BF40-9784-6A1E324BD08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E1D18AB-3974-B445-8740-84FBEAC1F820}"/>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1F2B523-5BB0-3D45-A825-ACDE2063044A}"/>
              </a:ext>
            </a:extLst>
          </p:cNvPr>
          <p:cNvSpPr>
            <a:spLocks noGrp="1"/>
          </p:cNvSpPr>
          <p:nvPr>
            <p:ph type="dt" sz="half" idx="10"/>
          </p:nvPr>
        </p:nvSpPr>
        <p:spPr/>
        <p:txBody>
          <a:bodyPr/>
          <a:lstStyle/>
          <a:p>
            <a:fld id="{E4C9D3FD-A7AD-7E4B-812C-2A5EAFB6200F}" type="datetimeFigureOut">
              <a:rPr lang="it-IT" smtClean="0"/>
              <a:t>05/12/19</a:t>
            </a:fld>
            <a:endParaRPr lang="it-IT"/>
          </a:p>
        </p:txBody>
      </p:sp>
      <p:sp>
        <p:nvSpPr>
          <p:cNvPr id="5" name="Segnaposto piè di pagina 4">
            <a:extLst>
              <a:ext uri="{FF2B5EF4-FFF2-40B4-BE49-F238E27FC236}">
                <a16:creationId xmlns:a16="http://schemas.microsoft.com/office/drawing/2014/main" id="{A10DC05C-1EE6-A343-8A01-69A12287DE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B737F5A-B421-9842-9124-728580732922}"/>
              </a:ext>
            </a:extLst>
          </p:cNvPr>
          <p:cNvSpPr>
            <a:spLocks noGrp="1"/>
          </p:cNvSpPr>
          <p:nvPr>
            <p:ph type="sldNum" sz="quarter" idx="12"/>
          </p:nvPr>
        </p:nvSpPr>
        <p:spPr/>
        <p:txBody>
          <a:bodyPr/>
          <a:lstStyle/>
          <a:p>
            <a:fld id="{8C168C0D-80F4-8D45-A8F6-79607FA61D70}" type="slidenum">
              <a:rPr lang="it-IT" smtClean="0"/>
              <a:t>‹N›</a:t>
            </a:fld>
            <a:endParaRPr lang="it-IT"/>
          </a:p>
        </p:txBody>
      </p:sp>
    </p:spTree>
    <p:extLst>
      <p:ext uri="{BB962C8B-B14F-4D97-AF65-F5344CB8AC3E}">
        <p14:creationId xmlns:p14="http://schemas.microsoft.com/office/powerpoint/2010/main" val="422079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563BA-571E-F84C-B07C-0483A1E44D1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F753EE3-0BFD-DE49-8B1E-C6863CDE6C10}"/>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B6D1B48-1F9E-C246-8E31-694462680E59}"/>
              </a:ext>
            </a:extLst>
          </p:cNvPr>
          <p:cNvSpPr>
            <a:spLocks noGrp="1"/>
          </p:cNvSpPr>
          <p:nvPr>
            <p:ph type="dt" sz="half" idx="10"/>
          </p:nvPr>
        </p:nvSpPr>
        <p:spPr/>
        <p:txBody>
          <a:bodyPr/>
          <a:lstStyle/>
          <a:p>
            <a:fld id="{E4C9D3FD-A7AD-7E4B-812C-2A5EAFB6200F}" type="datetimeFigureOut">
              <a:rPr lang="it-IT" smtClean="0"/>
              <a:t>05/12/19</a:t>
            </a:fld>
            <a:endParaRPr lang="it-IT"/>
          </a:p>
        </p:txBody>
      </p:sp>
      <p:sp>
        <p:nvSpPr>
          <p:cNvPr id="5" name="Segnaposto piè di pagina 4">
            <a:extLst>
              <a:ext uri="{FF2B5EF4-FFF2-40B4-BE49-F238E27FC236}">
                <a16:creationId xmlns:a16="http://schemas.microsoft.com/office/drawing/2014/main" id="{6BD8F47D-6024-634B-B061-BE335E7A7A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02821B-DBFE-944A-8BA1-C43D1777DC41}"/>
              </a:ext>
            </a:extLst>
          </p:cNvPr>
          <p:cNvSpPr>
            <a:spLocks noGrp="1"/>
          </p:cNvSpPr>
          <p:nvPr>
            <p:ph type="sldNum" sz="quarter" idx="12"/>
          </p:nvPr>
        </p:nvSpPr>
        <p:spPr/>
        <p:txBody>
          <a:bodyPr/>
          <a:lstStyle/>
          <a:p>
            <a:fld id="{8C168C0D-80F4-8D45-A8F6-79607FA61D70}" type="slidenum">
              <a:rPr lang="it-IT" smtClean="0"/>
              <a:t>‹N›</a:t>
            </a:fld>
            <a:endParaRPr lang="it-IT"/>
          </a:p>
        </p:txBody>
      </p:sp>
    </p:spTree>
    <p:extLst>
      <p:ext uri="{BB962C8B-B14F-4D97-AF65-F5344CB8AC3E}">
        <p14:creationId xmlns:p14="http://schemas.microsoft.com/office/powerpoint/2010/main" val="263039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B37581-767D-9547-A980-BF518B8A4B0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8F5EFE0-04AB-2142-AF6E-E0B2646267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B7E0AEDE-C0DC-3149-BAAE-175F7052EC36}"/>
              </a:ext>
            </a:extLst>
          </p:cNvPr>
          <p:cNvSpPr>
            <a:spLocks noGrp="1"/>
          </p:cNvSpPr>
          <p:nvPr>
            <p:ph type="dt" sz="half" idx="10"/>
          </p:nvPr>
        </p:nvSpPr>
        <p:spPr/>
        <p:txBody>
          <a:bodyPr/>
          <a:lstStyle/>
          <a:p>
            <a:fld id="{E4C9D3FD-A7AD-7E4B-812C-2A5EAFB6200F}" type="datetimeFigureOut">
              <a:rPr lang="it-IT" smtClean="0"/>
              <a:t>05/12/19</a:t>
            </a:fld>
            <a:endParaRPr lang="it-IT"/>
          </a:p>
        </p:txBody>
      </p:sp>
      <p:sp>
        <p:nvSpPr>
          <p:cNvPr id="5" name="Segnaposto piè di pagina 4">
            <a:extLst>
              <a:ext uri="{FF2B5EF4-FFF2-40B4-BE49-F238E27FC236}">
                <a16:creationId xmlns:a16="http://schemas.microsoft.com/office/drawing/2014/main" id="{FCFE1B78-EB1B-404F-93E3-CF2BC3CF846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8642D0-250C-644D-AD6A-CB8E5F03E5DD}"/>
              </a:ext>
            </a:extLst>
          </p:cNvPr>
          <p:cNvSpPr>
            <a:spLocks noGrp="1"/>
          </p:cNvSpPr>
          <p:nvPr>
            <p:ph type="sldNum" sz="quarter" idx="12"/>
          </p:nvPr>
        </p:nvSpPr>
        <p:spPr/>
        <p:txBody>
          <a:bodyPr/>
          <a:lstStyle/>
          <a:p>
            <a:fld id="{8C168C0D-80F4-8D45-A8F6-79607FA61D70}" type="slidenum">
              <a:rPr lang="it-IT" smtClean="0"/>
              <a:t>‹N›</a:t>
            </a:fld>
            <a:endParaRPr lang="it-IT"/>
          </a:p>
        </p:txBody>
      </p:sp>
    </p:spTree>
    <p:extLst>
      <p:ext uri="{BB962C8B-B14F-4D97-AF65-F5344CB8AC3E}">
        <p14:creationId xmlns:p14="http://schemas.microsoft.com/office/powerpoint/2010/main" val="2640499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AE8100-A016-594D-9F6A-A7DE838C9E4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DC9F5F-3120-E943-898E-9C3DAEEC22DA}"/>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4F643BEE-74A9-284D-A878-416FD8B2F06C}"/>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DF000C03-F6F1-D049-893A-F9DC5B60F3DD}"/>
              </a:ext>
            </a:extLst>
          </p:cNvPr>
          <p:cNvSpPr>
            <a:spLocks noGrp="1"/>
          </p:cNvSpPr>
          <p:nvPr>
            <p:ph type="dt" sz="half" idx="10"/>
          </p:nvPr>
        </p:nvSpPr>
        <p:spPr/>
        <p:txBody>
          <a:bodyPr/>
          <a:lstStyle/>
          <a:p>
            <a:fld id="{E4C9D3FD-A7AD-7E4B-812C-2A5EAFB6200F}" type="datetimeFigureOut">
              <a:rPr lang="it-IT" smtClean="0"/>
              <a:t>05/12/19</a:t>
            </a:fld>
            <a:endParaRPr lang="it-IT"/>
          </a:p>
        </p:txBody>
      </p:sp>
      <p:sp>
        <p:nvSpPr>
          <p:cNvPr id="6" name="Segnaposto piè di pagina 5">
            <a:extLst>
              <a:ext uri="{FF2B5EF4-FFF2-40B4-BE49-F238E27FC236}">
                <a16:creationId xmlns:a16="http://schemas.microsoft.com/office/drawing/2014/main" id="{5358E21A-193B-1349-A99E-150D269AE4A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A3E976-7A61-1143-83FD-23286A7065EF}"/>
              </a:ext>
            </a:extLst>
          </p:cNvPr>
          <p:cNvSpPr>
            <a:spLocks noGrp="1"/>
          </p:cNvSpPr>
          <p:nvPr>
            <p:ph type="sldNum" sz="quarter" idx="12"/>
          </p:nvPr>
        </p:nvSpPr>
        <p:spPr/>
        <p:txBody>
          <a:bodyPr/>
          <a:lstStyle/>
          <a:p>
            <a:fld id="{8C168C0D-80F4-8D45-A8F6-79607FA61D70}" type="slidenum">
              <a:rPr lang="it-IT" smtClean="0"/>
              <a:t>‹N›</a:t>
            </a:fld>
            <a:endParaRPr lang="it-IT"/>
          </a:p>
        </p:txBody>
      </p:sp>
    </p:spTree>
    <p:extLst>
      <p:ext uri="{BB962C8B-B14F-4D97-AF65-F5344CB8AC3E}">
        <p14:creationId xmlns:p14="http://schemas.microsoft.com/office/powerpoint/2010/main" val="217560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222F75-BC31-4E49-963F-F32ADBDC8CC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4B827BB-A123-0243-8B34-C11AFF192A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BE78AAA2-D915-E743-8ECA-159F187C238B}"/>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B08A68CE-2F2B-294E-A4D8-0950642DA5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5156CBD7-CBA6-634C-B3F4-9E017A0AE071}"/>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79F1C5AB-A1E5-F14D-8A87-0E89ED560DB6}"/>
              </a:ext>
            </a:extLst>
          </p:cNvPr>
          <p:cNvSpPr>
            <a:spLocks noGrp="1"/>
          </p:cNvSpPr>
          <p:nvPr>
            <p:ph type="dt" sz="half" idx="10"/>
          </p:nvPr>
        </p:nvSpPr>
        <p:spPr/>
        <p:txBody>
          <a:bodyPr/>
          <a:lstStyle/>
          <a:p>
            <a:fld id="{E4C9D3FD-A7AD-7E4B-812C-2A5EAFB6200F}" type="datetimeFigureOut">
              <a:rPr lang="it-IT" smtClean="0"/>
              <a:t>05/12/19</a:t>
            </a:fld>
            <a:endParaRPr lang="it-IT"/>
          </a:p>
        </p:txBody>
      </p:sp>
      <p:sp>
        <p:nvSpPr>
          <p:cNvPr id="8" name="Segnaposto piè di pagina 7">
            <a:extLst>
              <a:ext uri="{FF2B5EF4-FFF2-40B4-BE49-F238E27FC236}">
                <a16:creationId xmlns:a16="http://schemas.microsoft.com/office/drawing/2014/main" id="{BB6CA08B-482E-DA40-8FB4-6E71CBCF754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835ED72-801C-4745-9999-4FF9E6E30DE0}"/>
              </a:ext>
            </a:extLst>
          </p:cNvPr>
          <p:cNvSpPr>
            <a:spLocks noGrp="1"/>
          </p:cNvSpPr>
          <p:nvPr>
            <p:ph type="sldNum" sz="quarter" idx="12"/>
          </p:nvPr>
        </p:nvSpPr>
        <p:spPr/>
        <p:txBody>
          <a:bodyPr/>
          <a:lstStyle/>
          <a:p>
            <a:fld id="{8C168C0D-80F4-8D45-A8F6-79607FA61D70}" type="slidenum">
              <a:rPr lang="it-IT" smtClean="0"/>
              <a:t>‹N›</a:t>
            </a:fld>
            <a:endParaRPr lang="it-IT"/>
          </a:p>
        </p:txBody>
      </p:sp>
    </p:spTree>
    <p:extLst>
      <p:ext uri="{BB962C8B-B14F-4D97-AF65-F5344CB8AC3E}">
        <p14:creationId xmlns:p14="http://schemas.microsoft.com/office/powerpoint/2010/main" val="56392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4E8F0D-DFA1-8845-8E0E-690C1401A1C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DD5E04A-1597-D940-8F0F-B591D4B90C81}"/>
              </a:ext>
            </a:extLst>
          </p:cNvPr>
          <p:cNvSpPr>
            <a:spLocks noGrp="1"/>
          </p:cNvSpPr>
          <p:nvPr>
            <p:ph type="dt" sz="half" idx="10"/>
          </p:nvPr>
        </p:nvSpPr>
        <p:spPr/>
        <p:txBody>
          <a:bodyPr/>
          <a:lstStyle/>
          <a:p>
            <a:fld id="{E4C9D3FD-A7AD-7E4B-812C-2A5EAFB6200F}" type="datetimeFigureOut">
              <a:rPr lang="it-IT" smtClean="0"/>
              <a:t>05/12/19</a:t>
            </a:fld>
            <a:endParaRPr lang="it-IT"/>
          </a:p>
        </p:txBody>
      </p:sp>
      <p:sp>
        <p:nvSpPr>
          <p:cNvPr id="4" name="Segnaposto piè di pagina 3">
            <a:extLst>
              <a:ext uri="{FF2B5EF4-FFF2-40B4-BE49-F238E27FC236}">
                <a16:creationId xmlns:a16="http://schemas.microsoft.com/office/drawing/2014/main" id="{21811E71-1879-2049-A873-1B1C02AB258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A0DFDE0-5896-D64C-9266-90804CEDF39C}"/>
              </a:ext>
            </a:extLst>
          </p:cNvPr>
          <p:cNvSpPr>
            <a:spLocks noGrp="1"/>
          </p:cNvSpPr>
          <p:nvPr>
            <p:ph type="sldNum" sz="quarter" idx="12"/>
          </p:nvPr>
        </p:nvSpPr>
        <p:spPr/>
        <p:txBody>
          <a:bodyPr/>
          <a:lstStyle/>
          <a:p>
            <a:fld id="{8C168C0D-80F4-8D45-A8F6-79607FA61D70}" type="slidenum">
              <a:rPr lang="it-IT" smtClean="0"/>
              <a:t>‹N›</a:t>
            </a:fld>
            <a:endParaRPr lang="it-IT"/>
          </a:p>
        </p:txBody>
      </p:sp>
    </p:spTree>
    <p:extLst>
      <p:ext uri="{BB962C8B-B14F-4D97-AF65-F5344CB8AC3E}">
        <p14:creationId xmlns:p14="http://schemas.microsoft.com/office/powerpoint/2010/main" val="337245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A113AE0-69C7-6C4D-97EE-FAE615CB7010}"/>
              </a:ext>
            </a:extLst>
          </p:cNvPr>
          <p:cNvSpPr>
            <a:spLocks noGrp="1"/>
          </p:cNvSpPr>
          <p:nvPr>
            <p:ph type="dt" sz="half" idx="10"/>
          </p:nvPr>
        </p:nvSpPr>
        <p:spPr/>
        <p:txBody>
          <a:bodyPr/>
          <a:lstStyle/>
          <a:p>
            <a:fld id="{E4C9D3FD-A7AD-7E4B-812C-2A5EAFB6200F}" type="datetimeFigureOut">
              <a:rPr lang="it-IT" smtClean="0"/>
              <a:t>05/12/19</a:t>
            </a:fld>
            <a:endParaRPr lang="it-IT"/>
          </a:p>
        </p:txBody>
      </p:sp>
      <p:sp>
        <p:nvSpPr>
          <p:cNvPr id="3" name="Segnaposto piè di pagina 2">
            <a:extLst>
              <a:ext uri="{FF2B5EF4-FFF2-40B4-BE49-F238E27FC236}">
                <a16:creationId xmlns:a16="http://schemas.microsoft.com/office/drawing/2014/main" id="{C12885C6-F801-7A4B-97BB-E9B82B01604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B9C655A-A3EE-6942-84A1-02095CB4573D}"/>
              </a:ext>
            </a:extLst>
          </p:cNvPr>
          <p:cNvSpPr>
            <a:spLocks noGrp="1"/>
          </p:cNvSpPr>
          <p:nvPr>
            <p:ph type="sldNum" sz="quarter" idx="12"/>
          </p:nvPr>
        </p:nvSpPr>
        <p:spPr/>
        <p:txBody>
          <a:bodyPr/>
          <a:lstStyle/>
          <a:p>
            <a:fld id="{8C168C0D-80F4-8D45-A8F6-79607FA61D70}" type="slidenum">
              <a:rPr lang="it-IT" smtClean="0"/>
              <a:t>‹N›</a:t>
            </a:fld>
            <a:endParaRPr lang="it-IT"/>
          </a:p>
        </p:txBody>
      </p:sp>
    </p:spTree>
    <p:extLst>
      <p:ext uri="{BB962C8B-B14F-4D97-AF65-F5344CB8AC3E}">
        <p14:creationId xmlns:p14="http://schemas.microsoft.com/office/powerpoint/2010/main" val="26089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9CF54D-3A66-D64D-93D7-6978B0224F2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69039E-03E2-0542-B38F-A04ACD270A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8E6AA813-A013-3643-B9D8-64A96F4D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ABFA55E5-BB61-7540-9844-41A162BA36EC}"/>
              </a:ext>
            </a:extLst>
          </p:cNvPr>
          <p:cNvSpPr>
            <a:spLocks noGrp="1"/>
          </p:cNvSpPr>
          <p:nvPr>
            <p:ph type="dt" sz="half" idx="10"/>
          </p:nvPr>
        </p:nvSpPr>
        <p:spPr/>
        <p:txBody>
          <a:bodyPr/>
          <a:lstStyle/>
          <a:p>
            <a:fld id="{E4C9D3FD-A7AD-7E4B-812C-2A5EAFB6200F}" type="datetimeFigureOut">
              <a:rPr lang="it-IT" smtClean="0"/>
              <a:t>05/12/19</a:t>
            </a:fld>
            <a:endParaRPr lang="it-IT"/>
          </a:p>
        </p:txBody>
      </p:sp>
      <p:sp>
        <p:nvSpPr>
          <p:cNvPr id="6" name="Segnaposto piè di pagina 5">
            <a:extLst>
              <a:ext uri="{FF2B5EF4-FFF2-40B4-BE49-F238E27FC236}">
                <a16:creationId xmlns:a16="http://schemas.microsoft.com/office/drawing/2014/main" id="{059B92BD-4D7E-8449-9FB8-64264876A68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B76A69C-C4C1-414A-941D-2ACD678F1AC2}"/>
              </a:ext>
            </a:extLst>
          </p:cNvPr>
          <p:cNvSpPr>
            <a:spLocks noGrp="1"/>
          </p:cNvSpPr>
          <p:nvPr>
            <p:ph type="sldNum" sz="quarter" idx="12"/>
          </p:nvPr>
        </p:nvSpPr>
        <p:spPr/>
        <p:txBody>
          <a:bodyPr/>
          <a:lstStyle/>
          <a:p>
            <a:fld id="{8C168C0D-80F4-8D45-A8F6-79607FA61D70}" type="slidenum">
              <a:rPr lang="it-IT" smtClean="0"/>
              <a:t>‹N›</a:t>
            </a:fld>
            <a:endParaRPr lang="it-IT"/>
          </a:p>
        </p:txBody>
      </p:sp>
    </p:spTree>
    <p:extLst>
      <p:ext uri="{BB962C8B-B14F-4D97-AF65-F5344CB8AC3E}">
        <p14:creationId xmlns:p14="http://schemas.microsoft.com/office/powerpoint/2010/main" val="321199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F2DEA-C8E1-CE4D-85B8-ADCED2ED127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B63A2E4-A286-CA48-AF64-E3B3F55D0A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2EBBE79-7C3B-084D-8FE3-0A8BFDCD1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783ED90E-3304-8445-82E3-5E4D55856442}"/>
              </a:ext>
            </a:extLst>
          </p:cNvPr>
          <p:cNvSpPr>
            <a:spLocks noGrp="1"/>
          </p:cNvSpPr>
          <p:nvPr>
            <p:ph type="dt" sz="half" idx="10"/>
          </p:nvPr>
        </p:nvSpPr>
        <p:spPr/>
        <p:txBody>
          <a:bodyPr/>
          <a:lstStyle/>
          <a:p>
            <a:fld id="{E4C9D3FD-A7AD-7E4B-812C-2A5EAFB6200F}" type="datetimeFigureOut">
              <a:rPr lang="it-IT" smtClean="0"/>
              <a:t>05/12/19</a:t>
            </a:fld>
            <a:endParaRPr lang="it-IT"/>
          </a:p>
        </p:txBody>
      </p:sp>
      <p:sp>
        <p:nvSpPr>
          <p:cNvPr id="6" name="Segnaposto piè di pagina 5">
            <a:extLst>
              <a:ext uri="{FF2B5EF4-FFF2-40B4-BE49-F238E27FC236}">
                <a16:creationId xmlns:a16="http://schemas.microsoft.com/office/drawing/2014/main" id="{FBF9A54F-E9F2-754B-82CB-8FB656D939A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1C71321-C340-8C46-B29E-162CFBE43AFB}"/>
              </a:ext>
            </a:extLst>
          </p:cNvPr>
          <p:cNvSpPr>
            <a:spLocks noGrp="1"/>
          </p:cNvSpPr>
          <p:nvPr>
            <p:ph type="sldNum" sz="quarter" idx="12"/>
          </p:nvPr>
        </p:nvSpPr>
        <p:spPr/>
        <p:txBody>
          <a:bodyPr/>
          <a:lstStyle/>
          <a:p>
            <a:fld id="{8C168C0D-80F4-8D45-A8F6-79607FA61D70}" type="slidenum">
              <a:rPr lang="it-IT" smtClean="0"/>
              <a:t>‹N›</a:t>
            </a:fld>
            <a:endParaRPr lang="it-IT"/>
          </a:p>
        </p:txBody>
      </p:sp>
    </p:spTree>
    <p:extLst>
      <p:ext uri="{BB962C8B-B14F-4D97-AF65-F5344CB8AC3E}">
        <p14:creationId xmlns:p14="http://schemas.microsoft.com/office/powerpoint/2010/main" val="66343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1787B8D-8BDC-734C-956F-D99414D703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16033AD-3A4B-FE4C-909D-B1AF2A2277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4CFDCDC-D436-8B49-88FB-82A5C095C4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9D3FD-A7AD-7E4B-812C-2A5EAFB6200F}" type="datetimeFigureOut">
              <a:rPr lang="it-IT" smtClean="0"/>
              <a:t>05/12/19</a:t>
            </a:fld>
            <a:endParaRPr lang="it-IT"/>
          </a:p>
        </p:txBody>
      </p:sp>
      <p:sp>
        <p:nvSpPr>
          <p:cNvPr id="5" name="Segnaposto piè di pagina 4">
            <a:extLst>
              <a:ext uri="{FF2B5EF4-FFF2-40B4-BE49-F238E27FC236}">
                <a16:creationId xmlns:a16="http://schemas.microsoft.com/office/drawing/2014/main" id="{667F1AA6-7FB3-3642-80B2-B5F9E338F0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9F16014-4EB8-7E41-92A3-63D936B50A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68C0D-80F4-8D45-A8F6-79607FA61D70}" type="slidenum">
              <a:rPr lang="it-IT" smtClean="0"/>
              <a:t>‹N›</a:t>
            </a:fld>
            <a:endParaRPr lang="it-IT"/>
          </a:p>
        </p:txBody>
      </p:sp>
    </p:spTree>
    <p:extLst>
      <p:ext uri="{BB962C8B-B14F-4D97-AF65-F5344CB8AC3E}">
        <p14:creationId xmlns:p14="http://schemas.microsoft.com/office/powerpoint/2010/main" val="805277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it.wikipedia.org/wiki/Cimitero" TargetMode="External"/><Relationship Id="rId3" Type="http://schemas.openxmlformats.org/officeDocument/2006/relationships/hyperlink" Target="https://it.wikipedia.org/wiki/1950" TargetMode="External"/><Relationship Id="rId7" Type="http://schemas.openxmlformats.org/officeDocument/2006/relationships/hyperlink" Target="https://it.wikipedia.org/wiki/Jugoslavia" TargetMode="External"/><Relationship Id="rId12" Type="http://schemas.openxmlformats.org/officeDocument/2006/relationships/hyperlink" Target="https://it.wikipedia.org/wiki/Sloveni" TargetMode="External"/><Relationship Id="rId2" Type="http://schemas.openxmlformats.org/officeDocument/2006/relationships/hyperlink" Target="https://it.wikipedia.org/wiki/Film" TargetMode="External"/><Relationship Id="rId1" Type="http://schemas.openxmlformats.org/officeDocument/2006/relationships/slideLayout" Target="../slideLayouts/slideLayout2.xml"/><Relationship Id="rId6" Type="http://schemas.openxmlformats.org/officeDocument/2006/relationships/hyperlink" Target="https://it.wikipedia.org/wiki/Italia" TargetMode="External"/><Relationship Id="rId11" Type="http://schemas.openxmlformats.org/officeDocument/2006/relationships/hyperlink" Target="https://it.wikipedia.org/wiki/Carso" TargetMode="External"/><Relationship Id="rId5" Type="http://schemas.openxmlformats.org/officeDocument/2006/relationships/hyperlink" Target="https://it.wikipedia.org/wiki/Seconda_guerra_mondiale" TargetMode="External"/><Relationship Id="rId10" Type="http://schemas.openxmlformats.org/officeDocument/2006/relationships/hyperlink" Target="https://it.wikipedia.org/wiki/1947" TargetMode="External"/><Relationship Id="rId4" Type="http://schemas.openxmlformats.org/officeDocument/2006/relationships/hyperlink" Target="https://it.wikipedia.org/wiki/Luigi_Zampa" TargetMode="External"/><Relationship Id="rId9" Type="http://schemas.openxmlformats.org/officeDocument/2006/relationships/hyperlink" Target="https://it.wikipedia.org/wiki/Gorizi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omingsoon.it/film/cuori-senza-frontiere/22334/scheda/" TargetMode="External"/><Relationship Id="rId2" Type="http://schemas.openxmlformats.org/officeDocument/2006/relationships/hyperlink" Target="http://www.cinetecadelfriuli.org/cdf/home/spazio_Gaberscek/Cuori_senza_frontiere.html" TargetMode="External"/><Relationship Id="rId1" Type="http://schemas.openxmlformats.org/officeDocument/2006/relationships/slideLayout" Target="../slideLayouts/slideLayout2.xml"/><Relationship Id="rId6" Type="http://schemas.openxmlformats.org/officeDocument/2006/relationships/hyperlink" Target="http://www.anvgd.it/rassegna-stampa/9542-il-set-triestino-di-cuori-senza-frontiere-il-piccolo-14-ago" TargetMode="External"/><Relationship Id="rId5" Type="http://schemas.openxmlformats.org/officeDocument/2006/relationships/hyperlink" Target="https://www.casadelcinematrieste.it/events/cuori-senza-frontiere-trieste-estate-cinemanordest/" TargetMode="External"/><Relationship Id="rId4" Type="http://schemas.openxmlformats.org/officeDocument/2006/relationships/hyperlink" Target="https://www.cinematografo.it/cinedatabase/film/cuori-senza-frontiere/6646/"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it.wikipedia.org/wiki/Luigi_Zampa" TargetMode="External"/><Relationship Id="rId13" Type="http://schemas.openxmlformats.org/officeDocument/2006/relationships/hyperlink" Target="https://it.wikipedia.org/wiki/Produttore_cinematografico" TargetMode="External"/><Relationship Id="rId18" Type="http://schemas.openxmlformats.org/officeDocument/2006/relationships/hyperlink" Target="https://it.wikipedia.org/wiki/Distribuzione_cinematografica" TargetMode="External"/><Relationship Id="rId3" Type="http://schemas.openxmlformats.org/officeDocument/2006/relationships/hyperlink" Target="https://it.wikipedia.org/wiki/1950" TargetMode="External"/><Relationship Id="rId21" Type="http://schemas.openxmlformats.org/officeDocument/2006/relationships/hyperlink" Target="https://it.wikipedia.org/wiki/Colonna_sonora" TargetMode="External"/><Relationship Id="rId7" Type="http://schemas.openxmlformats.org/officeDocument/2006/relationships/hyperlink" Target="https://it.wikipedia.org/wiki/Regia_cinematografica" TargetMode="External"/><Relationship Id="rId12" Type="http://schemas.openxmlformats.org/officeDocument/2006/relationships/hyperlink" Target="https://it.wikipedia.org/wiki/Sceneggiatura" TargetMode="External"/><Relationship Id="rId17" Type="http://schemas.openxmlformats.org/officeDocument/2006/relationships/hyperlink" Target="https://it.wikipedia.org/wiki/Lux_Film" TargetMode="External"/><Relationship Id="rId2" Type="http://schemas.openxmlformats.org/officeDocument/2006/relationships/hyperlink" Target="https://it.wikipedia.org/wiki/Italia" TargetMode="External"/><Relationship Id="rId16" Type="http://schemas.openxmlformats.org/officeDocument/2006/relationships/hyperlink" Target="https://it.wikipedia.org/wiki/Casa_di_produzione_cinematografica" TargetMode="External"/><Relationship Id="rId20" Type="http://schemas.openxmlformats.org/officeDocument/2006/relationships/hyperlink" Target="https://it.wikipedia.org/wiki/Carlo_Montuori" TargetMode="External"/><Relationship Id="rId1" Type="http://schemas.openxmlformats.org/officeDocument/2006/relationships/slideLayout" Target="../slideLayouts/slideLayout2.xml"/><Relationship Id="rId6" Type="http://schemas.openxmlformats.org/officeDocument/2006/relationships/hyperlink" Target="https://it.wikipedia.org/wiki/Film_drammatico" TargetMode="External"/><Relationship Id="rId11" Type="http://schemas.openxmlformats.org/officeDocument/2006/relationships/hyperlink" Target="https://it.wikipedia.org/wiki/Stefano_Terra" TargetMode="External"/><Relationship Id="rId24" Type="http://schemas.openxmlformats.org/officeDocument/2006/relationships/hyperlink" Target="https://it.wikipedia.org/wiki/Aldo_Buzzi" TargetMode="External"/><Relationship Id="rId5" Type="http://schemas.openxmlformats.org/officeDocument/2006/relationships/hyperlink" Target="https://it.wikipedia.org/wiki/Genere_cinematografico" TargetMode="External"/><Relationship Id="rId15" Type="http://schemas.openxmlformats.org/officeDocument/2006/relationships/hyperlink" Target="https://it.wikipedia.org/wiki/Carlo_Ponti" TargetMode="External"/><Relationship Id="rId23" Type="http://schemas.openxmlformats.org/officeDocument/2006/relationships/hyperlink" Target="https://it.wikipedia.org/wiki/Scenografia" TargetMode="External"/><Relationship Id="rId10" Type="http://schemas.openxmlformats.org/officeDocument/2006/relationships/hyperlink" Target="https://it.wikipedia.org/wiki/Piero_Tellini" TargetMode="External"/><Relationship Id="rId19" Type="http://schemas.openxmlformats.org/officeDocument/2006/relationships/hyperlink" Target="https://it.wikipedia.org/wiki/Direttore_della_fotografia" TargetMode="External"/><Relationship Id="rId4" Type="http://schemas.openxmlformats.org/officeDocument/2006/relationships/hyperlink" Target="https://it.wikipedia.org/wiki/Bianco_e_nero" TargetMode="External"/><Relationship Id="rId9" Type="http://schemas.openxmlformats.org/officeDocument/2006/relationships/hyperlink" Target="https://it.wikipedia.org/wiki/Soggetto_(cinema)" TargetMode="External"/><Relationship Id="rId14" Type="http://schemas.openxmlformats.org/officeDocument/2006/relationships/hyperlink" Target="https://it.wikipedia.org/wiki/Bianca_Lattuada" TargetMode="External"/><Relationship Id="rId22" Type="http://schemas.openxmlformats.org/officeDocument/2006/relationships/hyperlink" Target="https://it.wikipedia.org/wiki/Carlo_Rustichelli"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pOKpRRLKoC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CDF983-1391-564E-82C1-CC6F62D1ED28}"/>
              </a:ext>
            </a:extLst>
          </p:cNvPr>
          <p:cNvSpPr>
            <a:spLocks noGrp="1"/>
          </p:cNvSpPr>
          <p:nvPr>
            <p:ph type="ctrTitle"/>
          </p:nvPr>
        </p:nvSpPr>
        <p:spPr>
          <a:xfrm>
            <a:off x="271850" y="2234471"/>
            <a:ext cx="6969210" cy="2387600"/>
          </a:xfrm>
        </p:spPr>
        <p:txBody>
          <a:bodyPr/>
          <a:lstStyle/>
          <a:p>
            <a:r>
              <a:rPr lang="it-IT" dirty="0"/>
              <a:t>Cuori senza frontiera (1950)</a:t>
            </a:r>
          </a:p>
        </p:txBody>
      </p:sp>
      <p:sp>
        <p:nvSpPr>
          <p:cNvPr id="3" name="Sottotitolo 2">
            <a:extLst>
              <a:ext uri="{FF2B5EF4-FFF2-40B4-BE49-F238E27FC236}">
                <a16:creationId xmlns:a16="http://schemas.microsoft.com/office/drawing/2014/main" id="{5C0C9B19-8A9A-E24C-964A-42348276CC57}"/>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D7D38A9A-DED6-9D4E-BC93-7255100D3585}"/>
              </a:ext>
            </a:extLst>
          </p:cNvPr>
          <p:cNvPicPr/>
          <p:nvPr/>
        </p:nvPicPr>
        <p:blipFill>
          <a:blip r:embed="rId2">
            <a:extLst>
              <a:ext uri="{28A0092B-C50C-407E-A947-70E740481C1C}">
                <a14:useLocalDpi xmlns:a14="http://schemas.microsoft.com/office/drawing/2010/main" val="0"/>
              </a:ext>
            </a:extLst>
          </a:blip>
          <a:stretch>
            <a:fillRect/>
          </a:stretch>
        </p:blipFill>
        <p:spPr>
          <a:xfrm>
            <a:off x="7648833" y="246148"/>
            <a:ext cx="4271317" cy="6611852"/>
          </a:xfrm>
          <a:prstGeom prst="rect">
            <a:avLst/>
          </a:prstGeom>
        </p:spPr>
      </p:pic>
    </p:spTree>
    <p:extLst>
      <p:ext uri="{BB962C8B-B14F-4D97-AF65-F5344CB8AC3E}">
        <p14:creationId xmlns:p14="http://schemas.microsoft.com/office/powerpoint/2010/main" val="4180091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7077CE3-9664-C74B-A5CA-1857D09F7373}"/>
              </a:ext>
            </a:extLst>
          </p:cNvPr>
          <p:cNvSpPr>
            <a:spLocks noGrp="1"/>
          </p:cNvSpPr>
          <p:nvPr>
            <p:ph idx="1"/>
          </p:nvPr>
        </p:nvSpPr>
        <p:spPr>
          <a:xfrm>
            <a:off x="630195" y="135924"/>
            <a:ext cx="10723605" cy="6041039"/>
          </a:xfrm>
        </p:spPr>
        <p:txBody>
          <a:bodyPr>
            <a:normAutofit lnSpcReduction="10000"/>
          </a:bodyPr>
          <a:lstStyle/>
          <a:p>
            <a:r>
              <a:rPr lang="it-IT" dirty="0"/>
              <a:t>Gli adulti ‘italiani’ e ‘jugoslavi’ s’incolpano a vicenda della scomparsa del paletto; anche molti civili si affiancano armati ai militari. I bambini, spaventati, decidono che Pasqualino, avendo il padre che picchia di meno, deve confessargli la rimozione del paletto. Pasqualino si rifiuta, ma alla fine, spaventato dalla corsa agli armamenti degli adulti, va a recuperare il paletto per rimetterlo al suo posto. </a:t>
            </a:r>
          </a:p>
          <a:p>
            <a:r>
              <a:rPr lang="it-IT" dirty="0"/>
              <a:t>Domenico, armato, varca clandestinamente il confine per andare a trovare Donata, ma viene sorpreso da Stefano, che inizia una sparatoria con lui, a cui segue una sparatoria fra ‘italiani’ e ‘jugoslavi’ sul confine, che provoca il ferimento di Pasqualino. Di fronte al bambino ferito, le guardie di frontiera della zona orientale e della zona occidentale si commuovono e alzano le sbarre. Il medico dichiara che Pasqualino </a:t>
            </a:r>
            <a:r>
              <a:rPr lang="it-IT" dirty="0" err="1"/>
              <a:t>puo</a:t>
            </a:r>
            <a:r>
              <a:rPr lang="it-IT" dirty="0"/>
              <a:t>̀ essere salvato solo se portato rapidamente all’ospedale di Gorizia, in Italia. Stefano offre il camion ai Sebastian e ne cede la guida a Domenico, che riporta tutta la famiglia Sebastian in Italia. Tuttavia, Pasqualino morrà e la linea bianca </a:t>
            </a:r>
            <a:r>
              <a:rPr lang="it-IT" dirty="0" err="1"/>
              <a:t>salira</a:t>
            </a:r>
            <a:r>
              <a:rPr lang="it-IT" dirty="0"/>
              <a:t>̀ a nord fino a dividere l’intero continente europeo. </a:t>
            </a:r>
          </a:p>
          <a:p>
            <a:endParaRPr lang="it-IT" dirty="0"/>
          </a:p>
        </p:txBody>
      </p:sp>
    </p:spTree>
    <p:extLst>
      <p:ext uri="{BB962C8B-B14F-4D97-AF65-F5344CB8AC3E}">
        <p14:creationId xmlns:p14="http://schemas.microsoft.com/office/powerpoint/2010/main" val="90672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035A8D7-56FF-8E41-966A-8EB2F4006E61}"/>
              </a:ext>
            </a:extLst>
          </p:cNvPr>
          <p:cNvSpPr>
            <a:spLocks noGrp="1"/>
          </p:cNvSpPr>
          <p:nvPr>
            <p:ph idx="1"/>
          </p:nvPr>
        </p:nvSpPr>
        <p:spPr>
          <a:xfrm>
            <a:off x="803189" y="840259"/>
            <a:ext cx="10550611" cy="5336704"/>
          </a:xfrm>
        </p:spPr>
        <p:txBody>
          <a:bodyPr>
            <a:normAutofit lnSpcReduction="10000"/>
          </a:bodyPr>
          <a:lstStyle/>
          <a:p>
            <a:r>
              <a:rPr lang="it-IT" dirty="0"/>
              <a:t>3. Titolo </a:t>
            </a:r>
          </a:p>
          <a:p>
            <a:r>
              <a:rPr lang="it-IT" dirty="0"/>
              <a:t>Il titolo originale del film era La linea bianca3. In effetti, la linea bianca spicca in una delle prime sequenze del film, in cui se ne vede la costruzione materiale, in altre sequenze e verbalmente, come metafora della frontiera della guerra fredda, nel commento finale </a:t>
            </a:r>
          </a:p>
          <a:p>
            <a:r>
              <a:rPr lang="it-IT" dirty="0"/>
              <a:t>della voce fuori campo, che parla di una linea bianca destinata a dividere un continente intero. Per breve tempo, durante la lavorazione, il film ebbe anche il titolo Guerra o pace. Il titolo definitivo sembra alludere, da una parte, ai veri "cuori senza frontiere" del film, </a:t>
            </a:r>
            <a:r>
              <a:rPr lang="it-IT" dirty="0" err="1"/>
              <a:t>cioe</a:t>
            </a:r>
            <a:r>
              <a:rPr lang="it-IT" dirty="0"/>
              <a:t>̀ quelli dei bambini; dall'altro, però, con un'eco del melodramma, sembra rinviare alle divisioni che il nuovo confine politico crea nella coppia Donata - Stefano e al triangolo amoroso con Domenico. </a:t>
            </a:r>
          </a:p>
        </p:txBody>
      </p:sp>
    </p:spTree>
    <p:extLst>
      <p:ext uri="{BB962C8B-B14F-4D97-AF65-F5344CB8AC3E}">
        <p14:creationId xmlns:p14="http://schemas.microsoft.com/office/powerpoint/2010/main" val="3241266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1A0125B-3E6C-5E42-9755-2C9617115A1E}"/>
              </a:ext>
            </a:extLst>
          </p:cNvPr>
          <p:cNvSpPr>
            <a:spLocks noGrp="1"/>
          </p:cNvSpPr>
          <p:nvPr>
            <p:ph idx="1"/>
          </p:nvPr>
        </p:nvSpPr>
        <p:spPr>
          <a:xfrm>
            <a:off x="568411" y="271848"/>
            <a:ext cx="10785389" cy="6289589"/>
          </a:xfrm>
        </p:spPr>
        <p:txBody>
          <a:bodyPr>
            <a:normAutofit fontScale="77500" lnSpcReduction="20000"/>
          </a:bodyPr>
          <a:lstStyle/>
          <a:p>
            <a:pPr marL="0" indent="0">
              <a:buNone/>
            </a:pPr>
            <a:r>
              <a:rPr lang="it-IT" dirty="0"/>
              <a:t>4. Inizio/incipit</a:t>
            </a:r>
            <a:br>
              <a:rPr lang="it-IT" dirty="0"/>
            </a:br>
            <a:r>
              <a:rPr lang="it-IT" dirty="0"/>
              <a:t>Prima </a:t>
            </a:r>
            <a:r>
              <a:rPr lang="it-IT" dirty="0" err="1"/>
              <a:t>macrosequenza</a:t>
            </a:r>
            <a:r>
              <a:rPr lang="it-IT" dirty="0"/>
              <a:t> dopo i titoli di testa. Panoramica su un paese di confine fra Italia e Jugoslavia; poi declivio. Esterno. Giorno. Voce fuori campo: "Questo piccolo paese di confine, del quale non vi diremo il nome, non è stato tanto piccolo da non accogliere nelle sue case le distruzioni, gli odi, le trepidazioni, le paure e le speranze, tutti insieme gli accidenti e i sentimenti che fra il '39 e il '45 hanno afflitto l'</a:t>
            </a:r>
            <a:r>
              <a:rPr lang="it-IT" dirty="0" err="1"/>
              <a:t>umanita</a:t>
            </a:r>
            <a:r>
              <a:rPr lang="it-IT" dirty="0"/>
              <a:t>̀. Ma intorno al 1947 la tempesta si era un po' calmata. I grandi avevano ricominciato a lavorare e i bambini, i primi ad avvertire i segni del sereno, avevano trovato questo declivio per cui essi scendevano a precipizio, lanciando grida di felicità". Segue la presentazione (con voce fuori campo) in primo piano di dieci bambini (Lampadina, Michele, Acquasanta, Luca, Libero, Antonio, Romeo, Cacciavite, Pasqualino e Gaspare), mentre “scivolano” per il declivio su diversi tipi di “carriole” (rudimentali slitte, con o senza ruote): ad ogni ragazzino vengono dedicati un'inquadratura e un commento della voce fuori campo, che ne dice il nome, l’eventuale soprannome e l'estrazione sociale e familiare. La voce fuori campo prosegue: "Ma un giorno, in questo paese, arrivò una ‘Commissione’ che parlava molte lingue. [...] Una linea bianca scese inesorabile a dividere in due il paesino", mentre si alternano immagini dei membri della Commissione, che parlano diverse lingue, e poi di camion che scaricano cartelli con scritte confinarie in italiano e in sloveno, filo spinato, cavalli di Frisia, paletti e un macchinario per tracciare la linea bianca. Con la voce rotta per l'emozione, il sindaco parla al microfono ai cittadini per informarli del fatto che, per ordine della Commissione internazionale del trattato di pace, in base agli accordi dell'Assemblea dell'ONU del 9 agosto 1947, viene tracciata la nuova linea di confine italo- jugoslavo e delle sanzioni previste contro chi sconfina; per il dolore, però, non riesce a finire il discorso, che viene completato da un ufficiale francese; alla fine si vede la linea bianca prolungarsi all'infinito.</a:t>
            </a:r>
            <a:br>
              <a:rPr lang="it-IT" dirty="0"/>
            </a:br>
            <a:r>
              <a:rPr lang="it-IT" dirty="0"/>
              <a:t>La sequenza iniziale, con la panoramica del paese di frontiera e la voce fuori campo, sembra quasi tratta da un documentario di un cinegiornale dell'epoca. </a:t>
            </a:r>
          </a:p>
          <a:p>
            <a:endParaRPr lang="it-IT" dirty="0"/>
          </a:p>
        </p:txBody>
      </p:sp>
    </p:spTree>
    <p:extLst>
      <p:ext uri="{BB962C8B-B14F-4D97-AF65-F5344CB8AC3E}">
        <p14:creationId xmlns:p14="http://schemas.microsoft.com/office/powerpoint/2010/main" val="2719711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B42D246-B1A3-BE45-B6BB-11649CC46297}"/>
              </a:ext>
            </a:extLst>
          </p:cNvPr>
          <p:cNvSpPr>
            <a:spLocks noGrp="1"/>
          </p:cNvSpPr>
          <p:nvPr>
            <p:ph idx="1"/>
          </p:nvPr>
        </p:nvSpPr>
        <p:spPr>
          <a:xfrm>
            <a:off x="457200" y="379884"/>
            <a:ext cx="10600038" cy="6156839"/>
          </a:xfrm>
        </p:spPr>
        <p:txBody>
          <a:bodyPr>
            <a:normAutofit fontScale="70000" lnSpcReduction="20000"/>
          </a:bodyPr>
          <a:lstStyle/>
          <a:p>
            <a:pPr marL="0" indent="0">
              <a:buNone/>
            </a:pPr>
            <a:r>
              <a:rPr lang="it-IT" dirty="0"/>
              <a:t>5. Finale </a:t>
            </a:r>
          </a:p>
          <a:p>
            <a:pPr marL="0" indent="0">
              <a:buNone/>
            </a:pPr>
            <a:r>
              <a:rPr lang="it-IT" dirty="0"/>
              <a:t>La </a:t>
            </a:r>
            <a:r>
              <a:rPr lang="it-IT" dirty="0" err="1"/>
              <a:t>macrosequenza</a:t>
            </a:r>
            <a:r>
              <a:rPr lang="it-IT" dirty="0"/>
              <a:t> finale si apre col montaggio alternato delle scene del duello fra Domenico e Stefano e di una sorta di via crucis di Pasqualino: mentre il ragazzo, nella boscaglia, recupera il paletto e se lo carica come una croce sulla schiena per rimetterlo a posto, nel paese Domenico, venuto a riprendere Donata, si scontra con Stefano: agli spari fra i due rivali seguono quelli sul confine. Pasqualino viene ferito. </a:t>
            </a:r>
          </a:p>
          <a:p>
            <a:pPr marL="0" indent="0">
              <a:buNone/>
            </a:pPr>
            <a:r>
              <a:rPr lang="it-IT" dirty="0"/>
              <a:t>Donata lo riporta in braccio a casa. Nel letto Pasqualino dice: "[...] è colpa mia se sparano. Io non sono bravo. Non è stato nessuno col paletto. Volevamo solamente giocare tutti insieme". Arriva il medico.</a:t>
            </a:r>
            <a:br>
              <a:rPr lang="it-IT" dirty="0"/>
            </a:br>
            <a:r>
              <a:rPr lang="it-IT" dirty="0"/>
              <a:t>Vengono sollevate le sbarre del confine. La voce fuori campo dice: "[...] non occorrono </a:t>
            </a:r>
            <a:r>
              <a:rPr lang="it-IT" dirty="0" err="1"/>
              <a:t>piu</a:t>
            </a:r>
            <a:r>
              <a:rPr lang="it-IT" dirty="0"/>
              <a:t>̀ permessi per passare. [...] Oggi tutti i bambini possono passare dall’altra parte. È la loro vittoria, ma quanto </a:t>
            </a:r>
            <a:r>
              <a:rPr lang="it-IT" dirty="0" err="1"/>
              <a:t>durera</a:t>
            </a:r>
            <a:r>
              <a:rPr lang="it-IT" dirty="0"/>
              <a:t>̀?”. </a:t>
            </a:r>
          </a:p>
          <a:p>
            <a:pPr marL="0" indent="0">
              <a:buNone/>
            </a:pPr>
            <a:r>
              <a:rPr lang="it-IT" dirty="0"/>
              <a:t>Mentre Pasqualino si accomiata dagli amici, fuori gli adulti riprendono a parlare fra loro come prima dell’inizio delle </a:t>
            </a:r>
            <a:r>
              <a:rPr lang="it-IT" dirty="0" err="1"/>
              <a:t>ostilita</a:t>
            </a:r>
            <a:r>
              <a:rPr lang="it-IT" dirty="0"/>
              <a:t>̀ e i due sindaci ricordano un'infanzia vissuta insieme. </a:t>
            </a:r>
          </a:p>
          <a:p>
            <a:pPr marL="0" indent="0">
              <a:buNone/>
            </a:pPr>
            <a:r>
              <a:rPr lang="it-IT" dirty="0"/>
              <a:t>"</a:t>
            </a:r>
            <a:r>
              <a:rPr lang="it-IT" dirty="0" err="1"/>
              <a:t>Chissa</a:t>
            </a:r>
            <a:r>
              <a:rPr lang="it-IT" dirty="0"/>
              <a:t>̀ chi l’</a:t>
            </a:r>
            <a:r>
              <a:rPr lang="it-IT" dirty="0" err="1"/>
              <a:t>avra</a:t>
            </a:r>
            <a:r>
              <a:rPr lang="it-IT" dirty="0"/>
              <a:t>̀ colpito?", si chiede il sindaco italiano. “Tutti... tutti noi l’abbiamo colpito”, conclude Domenico.</a:t>
            </a:r>
            <a:br>
              <a:rPr lang="it-IT" dirty="0"/>
            </a:br>
            <a:r>
              <a:rPr lang="it-IT" dirty="0"/>
              <a:t>Il dottore consiglia di portare Pasqualino all’ospedale </a:t>
            </a:r>
            <a:r>
              <a:rPr lang="it-IT" dirty="0" err="1"/>
              <a:t>piu</a:t>
            </a:r>
            <a:r>
              <a:rPr lang="it-IT" dirty="0"/>
              <a:t>̀ vicino, quello di Gorizia. Primi piani di Donata, Stefano e Domenico. Alla fine Stefano offre il camion ai Sebastian e ne cede la guida a Domenico. </a:t>
            </a:r>
          </a:p>
          <a:p>
            <a:pPr marL="0" indent="0">
              <a:buNone/>
            </a:pPr>
            <a:r>
              <a:rPr lang="it-IT" dirty="0"/>
              <a:t>Il camion con la famiglia, la roba e la mucca dei Sebastian ritorna in Italia. La voce fuori campo, che prosegue su fondo nero, dopo la scritta “Fine”, spiega che Pasqualino </a:t>
            </a:r>
            <a:r>
              <a:rPr lang="it-IT" dirty="0" err="1"/>
              <a:t>lascera</a:t>
            </a:r>
            <a:r>
              <a:rPr lang="it-IT" dirty="0"/>
              <a:t>̀ in seguito anche la sua vita e che la linea bianca </a:t>
            </a:r>
            <a:r>
              <a:rPr lang="it-IT" dirty="0" err="1"/>
              <a:t>andra</a:t>
            </a:r>
            <a:r>
              <a:rPr lang="it-IT" dirty="0"/>
              <a:t>̀ “[...] oltre le case, oltre il paese, attraverso altri paesi, altre case, per nazioni intere, su su fino al nord. Una linea che ormai non divideva </a:t>
            </a:r>
            <a:r>
              <a:rPr lang="it-IT" dirty="0" err="1"/>
              <a:t>piu</a:t>
            </a:r>
            <a:r>
              <a:rPr lang="it-IT" dirty="0"/>
              <a:t>̀ un campo da una casa, ma un continente intero”. </a:t>
            </a:r>
          </a:p>
          <a:p>
            <a:pPr marL="0" indent="0">
              <a:buNone/>
            </a:pPr>
            <a:endParaRPr lang="it-IT" dirty="0"/>
          </a:p>
        </p:txBody>
      </p:sp>
    </p:spTree>
    <p:extLst>
      <p:ext uri="{BB962C8B-B14F-4D97-AF65-F5344CB8AC3E}">
        <p14:creationId xmlns:p14="http://schemas.microsoft.com/office/powerpoint/2010/main" val="4007270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9F5AAE-EB98-6E4B-B9F5-532675048047}"/>
              </a:ext>
            </a:extLst>
          </p:cNvPr>
          <p:cNvSpPr>
            <a:spLocks noGrp="1"/>
          </p:cNvSpPr>
          <p:nvPr>
            <p:ph idx="1"/>
          </p:nvPr>
        </p:nvSpPr>
        <p:spPr>
          <a:xfrm>
            <a:off x="383059" y="197708"/>
            <a:ext cx="10970741" cy="6240162"/>
          </a:xfrm>
        </p:spPr>
        <p:txBody>
          <a:bodyPr>
            <a:normAutofit fontScale="70000" lnSpcReduction="20000"/>
          </a:bodyPr>
          <a:lstStyle/>
          <a:p>
            <a:pPr marL="0" indent="0">
              <a:buNone/>
            </a:pPr>
            <a:r>
              <a:rPr lang="it-IT" dirty="0"/>
              <a:t>6. Ambientazione spaziale </a:t>
            </a:r>
          </a:p>
          <a:p>
            <a:pPr marL="0" indent="0">
              <a:buNone/>
            </a:pPr>
            <a:r>
              <a:rPr lang="it-IT" dirty="0"/>
              <a:t>Il film, ambientato in un indefinito paese, presumibilmente giuliano, diviso in due dalla nuova frontiera fra Italia e Jugoslavia, è stato girato nei dintorni di Trieste: a Monrupino, sul Carso, allora appena al di qua del confine fra la Zona A del Territorio Libero di Trieste (TLT) e la Jugoslavia; nelle frazioni triestine di Santa Croce e </a:t>
            </a:r>
            <a:r>
              <a:rPr lang="it-IT" dirty="0" err="1"/>
              <a:t>Gropada</a:t>
            </a:r>
            <a:r>
              <a:rPr lang="it-IT" dirty="0"/>
              <a:t> e a San Dorligo della Valle, a sud del Monte Carso, tutte </a:t>
            </a:r>
            <a:r>
              <a:rPr lang="it-IT" dirty="0" err="1"/>
              <a:t>localita</a:t>
            </a:r>
            <a:r>
              <a:rPr lang="it-IT" dirty="0"/>
              <a:t>̀ allora nella Zona A. </a:t>
            </a:r>
          </a:p>
          <a:p>
            <a:pPr marL="0" indent="0">
              <a:buNone/>
            </a:pPr>
            <a:r>
              <a:rPr lang="it-IT" dirty="0"/>
              <a:t>Luogo centrale del film è la frontiera, sia materiale, sia simbolica. Si tratta di uno dei rari film in cui si vede costruire materialmente un confine politico-militare, con tanto di paletti, filo spinato e linea bianca, che dividono irrazionalmente e drammaticamente </a:t>
            </a:r>
            <a:r>
              <a:rPr lang="it-IT" dirty="0" err="1"/>
              <a:t>cio</a:t>
            </a:r>
            <a:r>
              <a:rPr lang="it-IT" dirty="0"/>
              <a:t>̀ che prima era unito: casa, campo e mucca della famiglia Sebastian, la discesa dei giochi dei bambini, una coppia di fidanzati (Donata e Stefano), un'intera </a:t>
            </a:r>
            <a:r>
              <a:rPr lang="it-IT" dirty="0" err="1"/>
              <a:t>comunita</a:t>
            </a:r>
            <a:r>
              <a:rPr lang="it-IT" dirty="0"/>
              <a:t>̀. Il paletto, manomesso dai bambini e poi riportato a spalle da Pasqualino come una croce in una via crucis sacrificale che lo </a:t>
            </a:r>
            <a:r>
              <a:rPr lang="it-IT" dirty="0" err="1"/>
              <a:t>condurra</a:t>
            </a:r>
            <a:r>
              <a:rPr lang="it-IT" dirty="0"/>
              <a:t>̀ a un ferimento mortale, rappresenta il culmine simbolico e catartico dell'assurda contesa spaziale fra adulti accecati dall'ossessione del controllo del territorio. </a:t>
            </a:r>
          </a:p>
          <a:p>
            <a:pPr marL="0" indent="0">
              <a:buNone/>
            </a:pPr>
            <a:r>
              <a:rPr lang="it-IT" dirty="0"/>
              <a:t>La frontiera è talmente assurda che provoca un doppio esodo ad est e ad ovest, il blocco di spostamenti abituali (un battesimo, la vendita di un toro) e un continuo attraversamento involontario e inconsapevole (la vacca Bianchina) o clandestino del confine: prima Domenico passa illegalmente dalla Jugoslavia in Italia; poi Stefano trasferisce di notte clandestinamente con il camion la famiglia Sebastian dalla parte italiana del paesino a quella jugoslava; quindi Donata va a trovare di nascosto nella parte italiana Domenico, che, infine, sconfina clandestinamente nella parte jugoslava per cercare di convincere Donata a seguirlo in Italia. </a:t>
            </a:r>
          </a:p>
          <a:p>
            <a:pPr marL="0" indent="0">
              <a:buNone/>
            </a:pPr>
            <a:r>
              <a:rPr lang="it-IT" dirty="0"/>
              <a:t>La breve linea bianca che divide in due il paese rappresenta, però, simbolicamente i confini molto </a:t>
            </a:r>
            <a:r>
              <a:rPr lang="it-IT" dirty="0" err="1"/>
              <a:t>piu</a:t>
            </a:r>
            <a:r>
              <a:rPr lang="it-IT" dirty="0"/>
              <a:t>̀ estesi della guerra fredda ben prima che la voce fuori campo della sequenza finale lo espliciti verbalmente. In effetti, storicamente le cose andarono in modo diverso: l'esodo fu </a:t>
            </a:r>
            <a:r>
              <a:rPr lang="it-IT" dirty="0" err="1"/>
              <a:t>piu</a:t>
            </a:r>
            <a:r>
              <a:rPr lang="it-IT" dirty="0"/>
              <a:t>̀ diluito nel tempo e non fu così bilaterale e simmetrico, ma fu composto soprattutto da profughi italiani dalla zona jugoslava (e dalla Zona B) a quella italiana (e alla Zona A). </a:t>
            </a:r>
          </a:p>
          <a:p>
            <a:endParaRPr lang="it-IT" dirty="0"/>
          </a:p>
        </p:txBody>
      </p:sp>
    </p:spTree>
    <p:extLst>
      <p:ext uri="{BB962C8B-B14F-4D97-AF65-F5344CB8AC3E}">
        <p14:creationId xmlns:p14="http://schemas.microsoft.com/office/powerpoint/2010/main" val="148789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C172689-BE42-4A4B-9F5E-58A013B0DBD3}"/>
              </a:ext>
            </a:extLst>
          </p:cNvPr>
          <p:cNvSpPr>
            <a:spLocks noGrp="1"/>
          </p:cNvSpPr>
          <p:nvPr>
            <p:ph idx="1"/>
          </p:nvPr>
        </p:nvSpPr>
        <p:spPr>
          <a:xfrm>
            <a:off x="481915" y="148281"/>
            <a:ext cx="10871886" cy="6536724"/>
          </a:xfrm>
        </p:spPr>
        <p:txBody>
          <a:bodyPr>
            <a:normAutofit fontScale="70000" lnSpcReduction="20000"/>
          </a:bodyPr>
          <a:lstStyle/>
          <a:p>
            <a:pPr marL="0" indent="0">
              <a:buNone/>
            </a:pPr>
            <a:r>
              <a:rPr lang="it-IT" dirty="0"/>
              <a:t>7. Ambientazione temporale e riferimenti storici </a:t>
            </a:r>
          </a:p>
          <a:p>
            <a:pPr marL="0" indent="0">
              <a:buNone/>
            </a:pPr>
            <a:r>
              <a:rPr lang="it-IT" dirty="0"/>
              <a:t>All'inizio del film si vede tracciare la nuova linea di confine italo-jugoslavo e si vede all'opera una commissione formata da militari statunitensi, britannici, francesi, sovietici e jugoslavi. Il trattato di pace di Parigi del 10 febbraio 1947 entrò in vigore a partire dal 10 settembre 1947. </a:t>
            </a:r>
          </a:p>
          <a:p>
            <a:pPr marL="0" indent="0">
              <a:buNone/>
            </a:pPr>
            <a:r>
              <a:rPr lang="it-IT" dirty="0"/>
              <a:t>In una scena successiva, Pasqualino trova sopra le masserizie una specie di precettazione/convocazione della famiglia Sebastian per il Campo Profughi di </a:t>
            </a:r>
            <a:r>
              <a:rPr lang="it-IT" dirty="0" err="1"/>
              <a:t>Cinecitta</a:t>
            </a:r>
            <a:r>
              <a:rPr lang="it-IT" dirty="0"/>
              <a:t>̀ (realmente utilizzato per i profughi istriani), intestata AMG (o GMA: Governo Militare </a:t>
            </a:r>
          </a:p>
          <a:p>
            <a:pPr marL="0" indent="0">
              <a:buNone/>
            </a:pPr>
            <a:r>
              <a:rPr lang="it-IT" dirty="0"/>
              <a:t>Alleato) – Centro Smistamento Profughi, indirizzata al Centro Raccolta Profughi di Roma e datata Trieste, 4 ottobre 1949.</a:t>
            </a:r>
            <a:br>
              <a:rPr lang="it-IT" dirty="0"/>
            </a:br>
            <a:r>
              <a:rPr lang="it-IT" dirty="0"/>
              <a:t>In base all'accordo di Belgrado del 9 giugno 1945 fra Regno Unito, USA e Jugoslavia sull'amministrazione provvisoria della Venezia Giulia, il territorio giuliano era stato diviso in due zone, separate dalla Linea Morgan: ad ovest la Zona A (che comprendeva Trieste, Gorizia e Pola), amministrata dal GMA; ad est la Zona B, amministrata dal Governo militare dell'Armata jugoslava (VUJA), che comprendeva tutta l’Istria, a eccezione di Pola. </a:t>
            </a:r>
          </a:p>
          <a:p>
            <a:pPr marL="0" indent="0">
              <a:buNone/>
            </a:pPr>
            <a:r>
              <a:rPr lang="it-IT" dirty="0"/>
              <a:t>Dopo la ratifica del trattato di pace di Parigi, il 15 settembre 1947 venne istituito il TLT, diviso in due zone: la Zona A, amministrata dal GMA e formata dai Comuni di Trieste, Muggia, San Dorligo della Valle, Monrupino, Sgonico, Duino-Aurisina, e la Zona B, amministrata dalla VUJA e composta dai comuni di Capodistria, Pirano, Buie, Umago, Cittanova e Verteneglio; la Jugoslavia prese possesso del territorio della Zona B della Venezia Giulia e di parte del territorio (compresa Pola) della Zona A della Venezia Giulia all’epoca della Linea Morgan; l'Italia prese possesso della provincia di Udine e di parte (compresa Gorizia) della zona A della Venezia Giulia all’epoca della Linea Morgan. In seguito al Memorandum d'Intesa di Londra del 5 ottobre 1954 tra i governi d'Italia, del Regno Unito, degli USA e della Jugoslavia, il GMA cedette al governo italiano l'amministrazione della Zona A del TLT, mentre la VUJA cedette l'amministrazione della Zona B al governo jugoslavo; cfr. Aa. </a:t>
            </a:r>
            <a:r>
              <a:rPr lang="it-IT" dirty="0" err="1"/>
              <a:t>Vv</a:t>
            </a:r>
            <a:r>
              <a:rPr lang="it-IT" dirty="0"/>
              <a:t>., Il confine mobile. Atlante storico dell’Alto Adriatico 1866-1992. Austria Croazia Italia Slovenia, Edizioni della Laguna, Monfalcone (GO), 1995, pp. 48-60. </a:t>
            </a:r>
          </a:p>
          <a:p>
            <a:endParaRPr lang="it-IT" dirty="0"/>
          </a:p>
        </p:txBody>
      </p:sp>
    </p:spTree>
    <p:extLst>
      <p:ext uri="{BB962C8B-B14F-4D97-AF65-F5344CB8AC3E}">
        <p14:creationId xmlns:p14="http://schemas.microsoft.com/office/powerpoint/2010/main" val="1732245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2FB0AEB-986F-2A43-92F7-A41DBCC3BF0A}"/>
              </a:ext>
            </a:extLst>
          </p:cNvPr>
          <p:cNvSpPr>
            <a:spLocks noGrp="1"/>
          </p:cNvSpPr>
          <p:nvPr>
            <p:ph idx="1"/>
          </p:nvPr>
        </p:nvSpPr>
        <p:spPr>
          <a:xfrm>
            <a:off x="395416" y="247134"/>
            <a:ext cx="10958384" cy="6376087"/>
          </a:xfrm>
        </p:spPr>
        <p:txBody>
          <a:bodyPr>
            <a:normAutofit fontScale="62500" lnSpcReduction="20000"/>
          </a:bodyPr>
          <a:lstStyle/>
          <a:p>
            <a:pPr marL="0" indent="0">
              <a:buNone/>
            </a:pPr>
            <a:r>
              <a:rPr lang="it-IT" dirty="0"/>
              <a:t>Riprendiamo da due studiosi del confine orientale, Giampaolo </a:t>
            </a:r>
            <a:r>
              <a:rPr lang="it-IT" dirty="0" err="1"/>
              <a:t>Valdevit</a:t>
            </a:r>
            <a:r>
              <a:rPr lang="it-IT" dirty="0"/>
              <a:t> e Raoul Pupo, gli elementi essenziali del periodo.</a:t>
            </a:r>
            <a:br>
              <a:rPr lang="it-IT" dirty="0"/>
            </a:br>
            <a:r>
              <a:rPr lang="it-IT" dirty="0"/>
              <a:t>"In </a:t>
            </a:r>
            <a:r>
              <a:rPr lang="it-IT" dirty="0" err="1"/>
              <a:t>realta</a:t>
            </a:r>
            <a:r>
              <a:rPr lang="it-IT" dirty="0"/>
              <a:t>̀ il </a:t>
            </a:r>
            <a:r>
              <a:rPr lang="it-IT" dirty="0" err="1"/>
              <a:t>Tlt</a:t>
            </a:r>
            <a:r>
              <a:rPr lang="it-IT" dirty="0"/>
              <a:t> </a:t>
            </a:r>
            <a:r>
              <a:rPr lang="it-IT" dirty="0" err="1"/>
              <a:t>rimarra</a:t>
            </a:r>
            <a:r>
              <a:rPr lang="it-IT" dirty="0"/>
              <a:t>̀ lettera morta fin quasi dalla sua nascita. [...] </a:t>
            </a:r>
            <a:r>
              <a:rPr lang="it-IT" dirty="0" err="1"/>
              <a:t>Cio</a:t>
            </a:r>
            <a:r>
              <a:rPr lang="it-IT" dirty="0"/>
              <a:t>̀ che impedisce l'istituzione del </a:t>
            </a:r>
            <a:r>
              <a:rPr lang="it-IT" dirty="0" err="1"/>
              <a:t>Tlt</a:t>
            </a:r>
            <a:r>
              <a:rPr lang="it-IT" dirty="0"/>
              <a:t> è [...] la guerra fredda, la situazione di progressiva tensione che caratterizza le relazioni fra le due superpotenze, Stati Uniti e Unione Sovietica, e che ha riverberi notevoli in tutta la </a:t>
            </a:r>
            <a:r>
              <a:rPr lang="it-IT" dirty="0" err="1"/>
              <a:t>societa</a:t>
            </a:r>
            <a:r>
              <a:rPr lang="it-IT" dirty="0"/>
              <a:t>̀ europea. Quella di Trieste diventa una </a:t>
            </a:r>
            <a:r>
              <a:rPr lang="it-IT" dirty="0" err="1"/>
              <a:t>cold</a:t>
            </a:r>
            <a:r>
              <a:rPr lang="it-IT" dirty="0"/>
              <a:t> war </a:t>
            </a:r>
            <a:r>
              <a:rPr lang="it-IT" dirty="0" err="1"/>
              <a:t>issue</a:t>
            </a:r>
            <a:r>
              <a:rPr lang="it-IT" dirty="0"/>
              <a:t>, un problema della guerra fredda, un problema comunque minore, che sta piuttosto in basso nella scala di </a:t>
            </a:r>
            <a:r>
              <a:rPr lang="it-IT" dirty="0" err="1"/>
              <a:t>priorita</a:t>
            </a:r>
            <a:r>
              <a:rPr lang="it-IT" dirty="0"/>
              <a:t>̀ che si stabilisce a Washington (e forse ancora di </a:t>
            </a:r>
            <a:r>
              <a:rPr lang="it-IT" dirty="0" err="1"/>
              <a:t>piu</a:t>
            </a:r>
            <a:r>
              <a:rPr lang="it-IT" dirty="0"/>
              <a:t>̀ in basso in quella che si stabilisce a Mosca). [...] nella seconda metà del 1947 Trieste diventa uno dei 'domini' della presenza americana in Europa. In base alla teoria del domino tenere la Zona A del </a:t>
            </a:r>
            <a:r>
              <a:rPr lang="it-IT" dirty="0" err="1"/>
              <a:t>Tlt</a:t>
            </a:r>
            <a:r>
              <a:rPr lang="it-IT" dirty="0"/>
              <a:t> significa impedire la caduta di altre e </a:t>
            </a:r>
            <a:r>
              <a:rPr lang="it-IT" dirty="0" err="1"/>
              <a:t>piu</a:t>
            </a:r>
            <a:r>
              <a:rPr lang="it-IT" dirty="0"/>
              <a:t>̀ importanti pedine nel teatro europeo e mediterraneo. [...] </a:t>
            </a:r>
          </a:p>
          <a:p>
            <a:pPr marL="0" indent="0">
              <a:buNone/>
            </a:pPr>
            <a:r>
              <a:rPr lang="it-IT" dirty="0"/>
              <a:t>[...] il problema ossessivo per gli schieramenti contrapposti è la ricerca del consenso. Esso ruota fondamentalmente attorno alla questione del confine, per cui entrambi gli schieramenti contrapposti - il fronte filoitaliano e quello </a:t>
            </a:r>
            <a:r>
              <a:rPr lang="it-IT" dirty="0" err="1"/>
              <a:t>filojugoslavo</a:t>
            </a:r>
            <a:r>
              <a:rPr lang="it-IT" dirty="0"/>
              <a:t>, al quale aderisce gran parte della classe operaia triestina - si legittimano figurando come portatori dell'interesse nazionale (o anche sovranazionale: gli interessi del comunismo </a:t>
            </a:r>
            <a:r>
              <a:rPr lang="it-IT" dirty="0" err="1"/>
              <a:t>cioe</a:t>
            </a:r>
            <a:r>
              <a:rPr lang="it-IT" dirty="0"/>
              <a:t>̀). Prova ne sia che chi sta sul versante opposto viene definito come 'antinazionale' dagli italiani e come 'servo della reazione internazionale' dai comunisti. [...] Un ulteriore ingrediente tipico del clima politico locale è lo scontro ideologico: </a:t>
            </a:r>
            <a:r>
              <a:rPr lang="it-IT" dirty="0" err="1"/>
              <a:t>italianita</a:t>
            </a:r>
            <a:r>
              <a:rPr lang="it-IT" dirty="0"/>
              <a:t>̀ contro slavismo, libertà contro oppressione, </a:t>
            </a:r>
            <a:r>
              <a:rPr lang="it-IT" dirty="0" err="1"/>
              <a:t>civilta</a:t>
            </a:r>
            <a:r>
              <a:rPr lang="it-IT" dirty="0"/>
              <a:t>̀ contro barbarie, </a:t>
            </a:r>
            <a:r>
              <a:rPr lang="it-IT" dirty="0" err="1"/>
              <a:t>umanita</a:t>
            </a:r>
            <a:r>
              <a:rPr lang="it-IT" dirty="0"/>
              <a:t>̀ contro </a:t>
            </a:r>
            <a:r>
              <a:rPr lang="it-IT" dirty="0" err="1"/>
              <a:t>disumanita</a:t>
            </a:r>
            <a:r>
              <a:rPr lang="it-IT" dirty="0"/>
              <a:t>̀. [...] </a:t>
            </a:r>
          </a:p>
          <a:p>
            <a:pPr marL="0" indent="0">
              <a:buNone/>
            </a:pPr>
            <a:r>
              <a:rPr lang="it-IT" dirty="0"/>
              <a:t>L'esigenza di controllare direttamente il 'domino' Trieste comincia a modificarsi in conseguenza dello scisma fra Tito e Stalin nel giugno 1948. Da parte americana si vede immediatamente nello scisma di Tito un potenziale seme di disunione all'interno del mondo comunista, un fenomeno </a:t>
            </a:r>
            <a:r>
              <a:rPr lang="it-IT" dirty="0" err="1"/>
              <a:t>percio</a:t>
            </a:r>
            <a:r>
              <a:rPr lang="it-IT" dirty="0"/>
              <a:t>̀ da far proliferare. A tal fine [...] si avvia dalla metà del 1949 la politica riassunta dall'espressione 'mantenere Tito a galla'. </a:t>
            </a:r>
          </a:p>
          <a:p>
            <a:pPr marL="0" indent="0">
              <a:buNone/>
            </a:pPr>
            <a:r>
              <a:rPr lang="it-IT" dirty="0"/>
              <a:t>[...] Dopo lo scoppio della guerra di Corea nel giugno 1950 [...], si comincia a vedere nella Jugoslavia una pedina da attrarre entro la struttura della sicurezza europea, entro la Nato </a:t>
            </a:r>
            <a:r>
              <a:rPr lang="it-IT" dirty="0" err="1"/>
              <a:t>cioe</a:t>
            </a:r>
            <a:r>
              <a:rPr lang="it-IT" dirty="0"/>
              <a:t>̀. Da allora la questione di Trieste cessa di costituire una </a:t>
            </a:r>
            <a:r>
              <a:rPr lang="it-IT" dirty="0" err="1"/>
              <a:t>cold</a:t>
            </a:r>
            <a:r>
              <a:rPr lang="it-IT" dirty="0"/>
              <a:t> war </a:t>
            </a:r>
            <a:r>
              <a:rPr lang="it-IT" dirty="0" err="1"/>
              <a:t>issue</a:t>
            </a:r>
            <a:r>
              <a:rPr lang="it-IT" dirty="0"/>
              <a:t>. Al contrario, a Washington si delinea l'idea di spingere l'Italia e la Jugoslavia a [...] negoziare bilateralmente la soluzione della vertenza; ma </a:t>
            </a:r>
            <a:r>
              <a:rPr lang="it-IT" dirty="0" err="1"/>
              <a:t>cio</a:t>
            </a:r>
            <a:r>
              <a:rPr lang="it-IT" dirty="0"/>
              <a:t>̀ non dà alcun frutto. [...] Il Memorandum d'intesa siglato a Londra il 5 ottobre 1954 spartisce le due zone del </a:t>
            </a:r>
            <a:r>
              <a:rPr lang="it-IT" dirty="0" err="1"/>
              <a:t>Tlt</a:t>
            </a:r>
            <a:r>
              <a:rPr lang="it-IT" dirty="0"/>
              <a:t> fra Italia e Jugoslavia con lievi aggiustamenti territoriali a favore della seconda, ma contiene poco di vincolante e di formalmente definitivo. [...] </a:t>
            </a:r>
          </a:p>
          <a:p>
            <a:endParaRPr lang="it-IT" dirty="0"/>
          </a:p>
        </p:txBody>
      </p:sp>
    </p:spTree>
    <p:extLst>
      <p:ext uri="{BB962C8B-B14F-4D97-AF65-F5344CB8AC3E}">
        <p14:creationId xmlns:p14="http://schemas.microsoft.com/office/powerpoint/2010/main" val="54327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D247C6-97B3-9D4C-84E0-DAA3D9716923}"/>
              </a:ext>
            </a:extLst>
          </p:cNvPr>
          <p:cNvSpPr>
            <a:spLocks noGrp="1"/>
          </p:cNvSpPr>
          <p:nvPr>
            <p:ph idx="1"/>
          </p:nvPr>
        </p:nvSpPr>
        <p:spPr>
          <a:xfrm>
            <a:off x="642551" y="197708"/>
            <a:ext cx="10711249" cy="5979255"/>
          </a:xfrm>
        </p:spPr>
        <p:txBody>
          <a:bodyPr>
            <a:normAutofit fontScale="70000" lnSpcReduction="20000"/>
          </a:bodyPr>
          <a:lstStyle/>
          <a:p>
            <a:pPr marL="0" indent="0">
              <a:buNone/>
            </a:pPr>
            <a:r>
              <a:rPr lang="it-IT" dirty="0"/>
              <a:t>Se quello italo-jugoslavo </a:t>
            </a:r>
            <a:r>
              <a:rPr lang="it-IT" dirty="0" err="1"/>
              <a:t>diverra</a:t>
            </a:r>
            <a:r>
              <a:rPr lang="it-IT" dirty="0"/>
              <a:t>̀ poco alla volta 'il confine </a:t>
            </a:r>
            <a:r>
              <a:rPr lang="it-IT" dirty="0" err="1"/>
              <a:t>piu</a:t>
            </a:r>
            <a:r>
              <a:rPr lang="it-IT" dirty="0"/>
              <a:t>̀ aperto d'Europa', a livello politico nessuno dei due stati ha invece interesse a dare veste definitiva all'intesa raggiunta nel 1954. Ci vorranno così </a:t>
            </a:r>
            <a:r>
              <a:rPr lang="it-IT" dirty="0" err="1"/>
              <a:t>piu</a:t>
            </a:r>
            <a:r>
              <a:rPr lang="it-IT" dirty="0"/>
              <a:t>̀ di vent'anni </a:t>
            </a:r>
            <a:r>
              <a:rPr lang="it-IT" dirty="0" err="1"/>
              <a:t>perche</a:t>
            </a:r>
            <a:r>
              <a:rPr lang="it-IT" dirty="0"/>
              <a:t>́ </a:t>
            </a:r>
            <a:r>
              <a:rPr lang="it-IT" dirty="0" err="1"/>
              <a:t>cio</a:t>
            </a:r>
            <a:r>
              <a:rPr lang="it-IT" dirty="0"/>
              <a:t>̀ avvenga con il trattato di Osimo dell'ottobre 1975": G. </a:t>
            </a:r>
            <a:r>
              <a:rPr lang="it-IT" dirty="0" err="1"/>
              <a:t>Valdevit</a:t>
            </a:r>
            <a:r>
              <a:rPr lang="it-IT" dirty="0"/>
              <a:t>, Trieste, la Venezia Giulia e la politica internazionale (1945-1954), “I viaggi di Erodoto”, 1998, n. 34, pp. 121-122. </a:t>
            </a:r>
          </a:p>
          <a:p>
            <a:pPr marL="0" indent="0">
              <a:buNone/>
            </a:pPr>
            <a:r>
              <a:rPr lang="it-IT" dirty="0"/>
              <a:t>"Tra la fine del 1943 e quella del 1956 la quasi </a:t>
            </a:r>
            <a:r>
              <a:rPr lang="it-IT" dirty="0" err="1"/>
              <a:t>totalita</a:t>
            </a:r>
            <a:r>
              <a:rPr lang="it-IT" dirty="0"/>
              <a:t>̀ degli italiani che vivevano nei territori passati, a vario titolo giuridico, sotto il definitivo controllo della Jugoslavia, abbandonò la propria terra di origine. Sul loro numero le stime variano di molto (quelle </a:t>
            </a:r>
            <a:r>
              <a:rPr lang="it-IT" dirty="0" err="1"/>
              <a:t>piu</a:t>
            </a:r>
            <a:r>
              <a:rPr lang="it-IT" dirty="0"/>
              <a:t>̀ attendibili oscillano fra le 250 e le 300 mila unità), ma non vi è dubbio che a prendere la via dell'esilio fu un'intera </a:t>
            </a:r>
            <a:r>
              <a:rPr lang="it-IT" dirty="0" err="1"/>
              <a:t>comunita</a:t>
            </a:r>
            <a:r>
              <a:rPr lang="it-IT" dirty="0"/>
              <a:t>̀ nazionale, al completo nelle sue articolazioni sociali - da </a:t>
            </a:r>
            <a:r>
              <a:rPr lang="it-IT" dirty="0" err="1"/>
              <a:t>cio</a:t>
            </a:r>
            <a:r>
              <a:rPr lang="it-IT" dirty="0"/>
              <a:t>̀ il nome di 'esodo', riferito a un intero popolo in fuga -, che si disperse poi nel mondo: solo parte degli esuli trovò infatti </a:t>
            </a:r>
            <a:r>
              <a:rPr lang="it-IT" dirty="0" err="1"/>
              <a:t>ospitalita</a:t>
            </a:r>
            <a:r>
              <a:rPr lang="it-IT" dirty="0"/>
              <a:t>̀ in Italia, mentre gli altri furono costretti a emigrare nelle Americhe o in Oceania. [...] </a:t>
            </a:r>
          </a:p>
          <a:p>
            <a:pPr marL="0" indent="0">
              <a:buNone/>
            </a:pPr>
            <a:r>
              <a:rPr lang="it-IT" dirty="0" err="1"/>
              <a:t>Piu</a:t>
            </a:r>
            <a:r>
              <a:rPr lang="it-IT" dirty="0"/>
              <a:t>̀ a lungo degli altri resistettero sulla propria terra gli abitanti della cosiddetta Zona B del mai costituito Territorio libero di Trieste [...] che avrebbe dovuto concorrere, insieme a Trieste, alla costituzione di uno stato-cuscinetto fra Italia e Jugoslavia, ma che rimase di fatto controllata dalle </a:t>
            </a:r>
            <a:r>
              <a:rPr lang="it-IT" dirty="0" err="1"/>
              <a:t>autorita</a:t>
            </a:r>
            <a:r>
              <a:rPr lang="it-IT" dirty="0"/>
              <a:t>̀ jugoslave. Durante tutta la seconda metà degli anni quaranta la durezza della politica jugoslava produsse anche qui un flusso continuo di partenze e di fughe, anche con esito tragico, ma nel complesso la maggioranza della popolazione non si mosse, sperando che i negoziati avviatisi fra i due paesi confinanti consentissero la restituzione di parte almeno della zona all'Italia. [...] </a:t>
            </a:r>
          </a:p>
          <a:p>
            <a:pPr marL="0" indent="0">
              <a:buNone/>
            </a:pPr>
            <a:r>
              <a:rPr lang="it-IT" dirty="0"/>
              <a:t>L'</a:t>
            </a:r>
            <a:r>
              <a:rPr lang="it-IT" dirty="0" err="1"/>
              <a:t>animosita</a:t>
            </a:r>
            <a:r>
              <a:rPr lang="it-IT" dirty="0"/>
              <a:t>̀ accumulata da sloveni e croati per la dura oppressione fascista spiega in parte l'asprezza dei comportamenti tenuti nei primi tempi dall'occupazione jugoslava dell'Istria, ma il perpetuarsi degli atteggiamenti persecutori nei confronti degli italiani da parte degli attivisti e delle </a:t>
            </a:r>
            <a:r>
              <a:rPr lang="it-IT" dirty="0" err="1"/>
              <a:t>autorita</a:t>
            </a:r>
            <a:r>
              <a:rPr lang="it-IT" dirty="0"/>
              <a:t>̀ locali rimanda piuttosto all'intento di farla finita una volta per tutte con un gruppo nazionale percepito come 'nemico storico' del nazionalismo sloveno e croato. [...] </a:t>
            </a:r>
          </a:p>
          <a:p>
            <a:endParaRPr lang="it-IT" dirty="0"/>
          </a:p>
        </p:txBody>
      </p:sp>
    </p:spTree>
    <p:extLst>
      <p:ext uri="{BB962C8B-B14F-4D97-AF65-F5344CB8AC3E}">
        <p14:creationId xmlns:p14="http://schemas.microsoft.com/office/powerpoint/2010/main" val="2086138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17AEBB6-8219-914C-B7B7-E5CF948695FD}"/>
              </a:ext>
            </a:extLst>
          </p:cNvPr>
          <p:cNvSpPr>
            <a:spLocks noGrp="1"/>
          </p:cNvSpPr>
          <p:nvPr>
            <p:ph idx="1"/>
          </p:nvPr>
        </p:nvSpPr>
        <p:spPr>
          <a:xfrm>
            <a:off x="481915" y="259492"/>
            <a:ext cx="10871886" cy="6400800"/>
          </a:xfrm>
        </p:spPr>
        <p:txBody>
          <a:bodyPr>
            <a:normAutofit fontScale="55000" lnSpcReduction="20000"/>
          </a:bodyPr>
          <a:lstStyle/>
          <a:p>
            <a:pPr marL="0" indent="0">
              <a:buNone/>
            </a:pPr>
            <a:r>
              <a:rPr lang="it-IT" sz="2900" dirty="0"/>
              <a:t>Sul piano soggettivo, a spingere gli istriani ad abbandonare le loro case e ogni avere per prendere l'incerta via dell'esilio, concorsero diverse motivazioni, che frequentemente si cumularono fra loro. Giocò un ruolo centrale la paura, legata ai ricordi delle stragi delle foibe e rafforzata dal continuo stillicidio di prevaricazioni, minacce, violenze e sparizioni che punteggiò il dopoguerra istriano e che rappresentava l'aspetto </a:t>
            </a:r>
            <a:r>
              <a:rPr lang="it-IT" sz="2900" dirty="0" err="1"/>
              <a:t>piu</a:t>
            </a:r>
            <a:r>
              <a:rPr lang="it-IT" sz="2900" dirty="0"/>
              <a:t>̀ evidente dell'oppressione esercitata da un regime la cui natura totalitaria impediva anche - al di là dei riconoscimenti formali presenti a livello costituzionale e legislativo - ogni libera espressione dell'</a:t>
            </a:r>
            <a:r>
              <a:rPr lang="it-IT" sz="2900" dirty="0" err="1"/>
              <a:t>identita</a:t>
            </a:r>
            <a:r>
              <a:rPr lang="it-IT" sz="2900" dirty="0"/>
              <a:t>̀ nazionale. Pesò il sovvertimento delle tradizionali gerarchie, a un tempo nazionali e sociali, che avevano visto il gruppo italiano storicamente egemone in Istria, e il ribaltamento dei rapporti di potere fra città e campagna che fino a quel momento [...] avevano visto la dipendenza economica, politica e culturale delle aree agricole dai centri urbani. Gravi conseguenze ebbe la progressiva eliminazione dei punti di riferimento culturali del gruppo nazionale italiano: soprattutto dopo il 1948 il sistema scolastico in lingua italiana venne progressivamente ridimensionato, l'insegnamento </a:t>
            </a:r>
          </a:p>
          <a:p>
            <a:pPr marL="0" indent="0">
              <a:buNone/>
            </a:pPr>
            <a:r>
              <a:rPr lang="it-IT" sz="2900" dirty="0"/>
              <a:t>orientato alla denigrazione dell'Italia e i docenti italiani sottoposti a provvedimenti restrittivi e costretti spesso alla fuga. Quanto alla situazione della Chiesa [...], la persecuzione religiosa si abbatté con durezza su tutto il clero: non mancarono i martiri - italiani e slavi - e lo stesso vescovo di Trieste, caduto vittima di un'aggressione, salvò a stento la vita. Tali provvedimenti peraltro assunsero un'oggettiva valenza </a:t>
            </a:r>
            <a:r>
              <a:rPr lang="it-IT" sz="2900" dirty="0" err="1"/>
              <a:t>snazionalizzatrice</a:t>
            </a:r>
            <a:r>
              <a:rPr lang="it-IT" sz="2900" dirty="0"/>
              <a:t> nei confronti delle </a:t>
            </a:r>
            <a:r>
              <a:rPr lang="it-IT" sz="2900" dirty="0" err="1"/>
              <a:t>comunita</a:t>
            </a:r>
            <a:r>
              <a:rPr lang="it-IT" sz="2900" dirty="0"/>
              <a:t>̀ italiane, che trovavano nei sacerdoti l'unico riferimento autorevole e credibile rimasto loro a disposizione. </a:t>
            </a:r>
          </a:p>
          <a:p>
            <a:pPr marL="0" indent="0">
              <a:buNone/>
            </a:pPr>
            <a:r>
              <a:rPr lang="it-IT" sz="2900" dirty="0"/>
              <a:t>Nel contempo, anche le condizioni di vita degli italiani peggiorarono sensibilmente. Alla difficile situazione della Jugoslavia postbellica si sommarono infatti le conseguenze negative delle riforme introdotte soprattutto nel settore agricolo e in quello della pesca - vitali per l'economia istriana del tempo - e dei provvedimenti specificamente diretti a distruggere il passato predominio economico degli italiani in Istria e a troncare i rapporti con l'Italia e con Trieste, dai quali per esempio dipendeva buona parte dell'economia della Zona B. </a:t>
            </a:r>
          </a:p>
          <a:p>
            <a:pPr marL="0" indent="0">
              <a:buNone/>
            </a:pPr>
            <a:r>
              <a:rPr lang="it-IT" sz="2900" dirty="0"/>
              <a:t>Infine, la negazione dei valori tradizionali e l'imposizione di nuovi criteri di misura del lavoro e del prestigio sociale, il sovvertimento di abitudini consolidate da generazioni e l'introduzione di nuove regole di comportamento - nei rapporti sociali come nella gestione della terra -, la necessità di servirsi di una nuova lingua, </a:t>
            </a:r>
            <a:r>
              <a:rPr lang="it-IT" sz="2900" dirty="0" err="1"/>
              <a:t>pressoche</a:t>
            </a:r>
            <a:r>
              <a:rPr lang="it-IT" sz="2900" dirty="0"/>
              <a:t>́ sconosciuta, e di inserirsi in una cultura fino ad allora nemmeno presa in considerazione come tale suscitarono negli istriani una crescente sensazione di </a:t>
            </a:r>
            <a:r>
              <a:rPr lang="it-IT" sz="2900" dirty="0" err="1"/>
              <a:t>estraneita</a:t>
            </a:r>
            <a:r>
              <a:rPr lang="it-IT" sz="2900" dirty="0"/>
              <a:t>̀ rispetto a una </a:t>
            </a:r>
            <a:r>
              <a:rPr lang="it-IT" sz="2900" dirty="0" err="1"/>
              <a:t>realta</a:t>
            </a:r>
            <a:r>
              <a:rPr lang="it-IT" sz="2900" dirty="0"/>
              <a:t>̀ che stava cambiando velocemente e nella quale non vi era visibilmente posto per gli italiani. Attraverso diverse vie e con ritmi diversi, le </a:t>
            </a:r>
            <a:r>
              <a:rPr lang="it-IT" sz="2900" dirty="0" err="1"/>
              <a:t>comunita</a:t>
            </a:r>
            <a:r>
              <a:rPr lang="it-IT" sz="2900" dirty="0"/>
              <a:t>̀ italiane dell'Istria finirono quindi per arrivare tutte alla medesima conclusione, vale a dire l'impossibilità di mantenere la propria </a:t>
            </a:r>
            <a:r>
              <a:rPr lang="it-IT" sz="2900" dirty="0" err="1"/>
              <a:t>identita</a:t>
            </a:r>
            <a:r>
              <a:rPr lang="it-IT" sz="2900" dirty="0"/>
              <a:t>̀ nazionale, intesa come complesso di modi di vivere e di sentire, ben oltre la sola dimensione politico-ideologica, nelle condizioni offerte dallo stato jugoslavo" (</a:t>
            </a:r>
            <a:r>
              <a:rPr lang="it-IT" sz="2900" dirty="0" err="1"/>
              <a:t>R</a:t>
            </a:r>
            <a:r>
              <a:rPr lang="it-IT" sz="2900" dirty="0"/>
              <a:t>. Pupo, L’esodo degli italiani da Zara, da Fiume e dall’Istria, “I viaggi di Erodoto”, 1998, n. 34, pp. 118-120). </a:t>
            </a:r>
          </a:p>
          <a:p>
            <a:pPr marL="0" indent="0">
              <a:buNone/>
            </a:pPr>
            <a:r>
              <a:rPr lang="it-IT" sz="2900" dirty="0"/>
              <a:t>Il film fu girato nel 1949 dopo la rottura tra Jugoslavia e URSS (28 giugno 1948), che portò a inasprire i rapporti fra sloveni e croati, da una parte, e minoranze italiane, dall'altra. </a:t>
            </a:r>
          </a:p>
          <a:p>
            <a:endParaRPr lang="it-IT" dirty="0"/>
          </a:p>
        </p:txBody>
      </p:sp>
    </p:spTree>
    <p:extLst>
      <p:ext uri="{BB962C8B-B14F-4D97-AF65-F5344CB8AC3E}">
        <p14:creationId xmlns:p14="http://schemas.microsoft.com/office/powerpoint/2010/main" val="1872135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9AF46CA-7730-4F4B-A4D3-05A8397D38A4}"/>
              </a:ext>
            </a:extLst>
          </p:cNvPr>
          <p:cNvSpPr>
            <a:spLocks noGrp="1"/>
          </p:cNvSpPr>
          <p:nvPr>
            <p:ph idx="1"/>
          </p:nvPr>
        </p:nvSpPr>
        <p:spPr>
          <a:xfrm>
            <a:off x="741405" y="197708"/>
            <a:ext cx="10612395" cy="5979255"/>
          </a:xfrm>
        </p:spPr>
        <p:txBody>
          <a:bodyPr>
            <a:normAutofit fontScale="55000" lnSpcReduction="20000"/>
          </a:bodyPr>
          <a:lstStyle/>
          <a:p>
            <a:pPr marL="0" indent="0">
              <a:buNone/>
            </a:pPr>
            <a:r>
              <a:rPr lang="it-IT" sz="2900" dirty="0"/>
              <a:t>8. Ambientazione sociale e sistema dei personaggi </a:t>
            </a:r>
          </a:p>
          <a:p>
            <a:pPr marL="0" indent="0">
              <a:buNone/>
            </a:pPr>
            <a:r>
              <a:rPr lang="it-IT" sz="2900" dirty="0"/>
              <a:t>Il sistema dei personaggi di Cuori senza frontiere è la risultante delle relazioni fra l’ambiente complessivo e cinque grandi sottosistemi di personaggi: la ‘</a:t>
            </a:r>
            <a:r>
              <a:rPr lang="it-IT" sz="2900" dirty="0" err="1"/>
              <a:t>microcomunita</a:t>
            </a:r>
            <a:r>
              <a:rPr lang="it-IT" sz="2900" dirty="0"/>
              <a:t>̀’ dei bambini, la famiglia Sebastian, il ‘triangolo amoroso’ Donata – Stefano – Domenico, la </a:t>
            </a:r>
            <a:r>
              <a:rPr lang="it-IT" sz="2900" dirty="0" err="1"/>
              <a:t>comunita</a:t>
            </a:r>
            <a:r>
              <a:rPr lang="it-IT" sz="2900" dirty="0"/>
              <a:t>̀ locale e i militari delle varie potenze un tempo alleate e poi divise dall’incipiente guerra fredda. </a:t>
            </a:r>
          </a:p>
          <a:p>
            <a:pPr marL="0" indent="0">
              <a:buNone/>
            </a:pPr>
            <a:r>
              <a:rPr lang="it-IT" sz="2900" dirty="0"/>
              <a:t>Al centro del sistema dei personaggi c'è la contrapposizione fra bambini e adulti.</a:t>
            </a:r>
            <a:br>
              <a:rPr lang="it-IT" sz="2900" dirty="0"/>
            </a:br>
            <a:r>
              <a:rPr lang="it-IT" sz="2900" dirty="0"/>
              <a:t>La rappresentazione dei bambini è abbastanza complessa e ambivalente. Infatti, da un lato, sono rappresentati come fondamentalmente uniti e come vittime delle divisioni e delle contrapposizioni degli adulti, alimentate dalla nuova linea di confine; solo le divisioni politiche degli adulti li costringono a malincuore a separarsi e, una volta interiorizzate, a entrare in conflitto interno; alla fine, in seguito al ferimento di Pasqualino, i ragazzini riusciranno a riavere – sia pure precariamente – un paese con le sbarre confinarie sollevate.</a:t>
            </a:r>
            <a:br>
              <a:rPr lang="it-IT" sz="2900" dirty="0"/>
            </a:br>
            <a:r>
              <a:rPr lang="it-IT" sz="2900" dirty="0"/>
              <a:t>Dall’altro, però, la </a:t>
            </a:r>
            <a:r>
              <a:rPr lang="it-IT" sz="2900" dirty="0" err="1"/>
              <a:t>microcomunita</a:t>
            </a:r>
            <a:r>
              <a:rPr lang="it-IT" sz="2900" dirty="0"/>
              <a:t>̀ dei bambini è anche uno specchio microscopico, parzialmente attenuato, del ‘</a:t>
            </a:r>
            <a:r>
              <a:rPr lang="it-IT" sz="2900" dirty="0" err="1"/>
              <a:t>mesocosmo</a:t>
            </a:r>
            <a:r>
              <a:rPr lang="it-IT" sz="2900" dirty="0"/>
              <a:t>’ delle differenziazioni socioeconomiche, ideologico-politiche e culturali della </a:t>
            </a:r>
            <a:r>
              <a:rPr lang="it-IT" sz="2900" dirty="0" err="1"/>
              <a:t>comunita</a:t>
            </a:r>
            <a:r>
              <a:rPr lang="it-IT" sz="2900" dirty="0"/>
              <a:t>̀ locale degli adulti e, in misura </a:t>
            </a:r>
            <a:r>
              <a:rPr lang="it-IT" sz="2900" dirty="0" err="1"/>
              <a:t>piu</a:t>
            </a:r>
            <a:r>
              <a:rPr lang="it-IT" sz="2900" dirty="0"/>
              <a:t>̀ ridotta, del ‘macrocosmo’ della </a:t>
            </a:r>
            <a:r>
              <a:rPr lang="it-IT" sz="2900" dirty="0" err="1"/>
              <a:t>societa</a:t>
            </a:r>
            <a:r>
              <a:rPr lang="it-IT" sz="2900" dirty="0"/>
              <a:t>̀ giuliana, se non di quella italiana, dell’epoca. </a:t>
            </a:r>
          </a:p>
          <a:p>
            <a:pPr marL="0" indent="0">
              <a:buNone/>
            </a:pPr>
            <a:r>
              <a:rPr lang="it-IT" sz="2900" dirty="0"/>
              <a:t>Fra i bambini, spicca il personaggio di Pasqualino, che compendia, nel suo ruolo di vittima sacrificale, due fra le categorie </a:t>
            </a:r>
            <a:r>
              <a:rPr lang="it-IT" sz="2900" dirty="0" err="1"/>
              <a:t>piu</a:t>
            </a:r>
            <a:r>
              <a:rPr lang="it-IT" sz="2900" dirty="0"/>
              <a:t>̀ colpite da guerre, violenze ed esodi: i bambini e i contadini. Non a caso, mentre tutti gli altri personaggi di ragazzini sono interpretati da esordienti assoluti, ‘presi dalla strada’, solo Pasqualino è interpretato dall’unico ‘bambino- prodigio’ (o almeno star), Enzo </a:t>
            </a:r>
            <a:r>
              <a:rPr lang="it-IT" sz="2900" dirty="0" err="1"/>
              <a:t>Staiola</a:t>
            </a:r>
            <a:r>
              <a:rPr lang="it-IT" sz="2900" dirty="0"/>
              <a:t>, a sua volta un ex esordiente ‘preso dalla strada’, ma diventato famoso come figlio del protagonista di Ladri di biciclette (1948) di Vittorio De Sica. </a:t>
            </a:r>
          </a:p>
          <a:p>
            <a:pPr marL="0" indent="0">
              <a:buNone/>
            </a:pPr>
            <a:r>
              <a:rPr lang="it-IT" sz="2900" dirty="0" err="1"/>
              <a:t>Piu</a:t>
            </a:r>
            <a:r>
              <a:rPr lang="it-IT" sz="2900" dirty="0"/>
              <a:t>̀ in generale, il film stesso è ambivalente. Da un lato, non nasconde le lacerazioni provocate nella </a:t>
            </a:r>
            <a:r>
              <a:rPr lang="it-IT" sz="2900" dirty="0" err="1"/>
              <a:t>comunita</a:t>
            </a:r>
            <a:r>
              <a:rPr lang="it-IT" sz="2900" dirty="0"/>
              <a:t>̀ locale dalla guerra fredda, assumendo un duplice punto di vista: quello della </a:t>
            </a:r>
            <a:r>
              <a:rPr lang="it-IT" sz="2900" dirty="0" err="1"/>
              <a:t>microcomunita</a:t>
            </a:r>
            <a:r>
              <a:rPr lang="it-IT" sz="2900" dirty="0"/>
              <a:t>̀ dei bambini, come sempre fra le prime vittime delle frontiere artificiali, e quello delle vittime adulte (in primo luogo anziani e donne). La famiglia Sebastian, formata dai nonni, dal capofamiglia </a:t>
            </a:r>
            <a:r>
              <a:rPr lang="it-IT" sz="2900" dirty="0" err="1"/>
              <a:t>gia</a:t>
            </a:r>
            <a:r>
              <a:rPr lang="it-IT" sz="2900" dirty="0"/>
              <a:t>̀ anziano Giovanni, dalla figlia Donata e dal figlioletto Pasqualino, compendia bene tutte queste caratteristiche. Dall'altro, per stigmatizzare gli estremismi simmetrici e opposti delle due parti (filoitaliana e </a:t>
            </a:r>
            <a:r>
              <a:rPr lang="it-IT" sz="2900" dirty="0" err="1"/>
              <a:t>filojugoslava</a:t>
            </a:r>
            <a:r>
              <a:rPr lang="it-IT" sz="2900" dirty="0"/>
              <a:t>) degli adulti, ricorre a una loro schematica </a:t>
            </a:r>
            <a:r>
              <a:rPr lang="it-IT" sz="2900" dirty="0" err="1"/>
              <a:t>stereotipizzazione</a:t>
            </a:r>
            <a:r>
              <a:rPr lang="it-IT" sz="2900" dirty="0"/>
              <a:t>: al ‘sindaco jugoslavo’ (Pentecoste) aggressivo, che abbatte un ciliegio dei Sebastian, e alla </a:t>
            </a:r>
            <a:r>
              <a:rPr lang="it-IT" sz="2900" dirty="0" err="1"/>
              <a:t>rigidita</a:t>
            </a:r>
            <a:r>
              <a:rPr lang="it-IT" sz="2900" dirty="0"/>
              <a:t>̀ ideologica di Stefano si contrappongono il tentativo di strumentalizzazione nazionalistica dei Sebastian da parte di una delegazione italiana, composta da una crocerossina, un colonnello, un giovanotto, un prete e un fotografo, e la figura della maestra, madre di Libero, che prima si chiamava Benito. </a:t>
            </a:r>
          </a:p>
          <a:p>
            <a:endParaRPr lang="it-IT" dirty="0"/>
          </a:p>
        </p:txBody>
      </p:sp>
    </p:spTree>
    <p:extLst>
      <p:ext uri="{BB962C8B-B14F-4D97-AF65-F5344CB8AC3E}">
        <p14:creationId xmlns:p14="http://schemas.microsoft.com/office/powerpoint/2010/main" val="925616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A7553D-2857-1A48-9C1A-1D125E6A0749}"/>
              </a:ext>
            </a:extLst>
          </p:cNvPr>
          <p:cNvSpPr>
            <a:spLocks noGrp="1"/>
          </p:cNvSpPr>
          <p:nvPr>
            <p:ph type="title"/>
          </p:nvPr>
        </p:nvSpPr>
        <p:spPr/>
        <p:txBody>
          <a:bodyPr/>
          <a:lstStyle/>
          <a:p>
            <a:r>
              <a:rPr lang="it-IT" dirty="0"/>
              <a:t>Secondo </a:t>
            </a:r>
            <a:r>
              <a:rPr lang="it-IT" dirty="0" err="1"/>
              <a:t>wikipedia</a:t>
            </a:r>
            <a:endParaRPr lang="it-IT" dirty="0"/>
          </a:p>
        </p:txBody>
      </p:sp>
      <p:sp>
        <p:nvSpPr>
          <p:cNvPr id="3" name="Segnaposto contenuto 2">
            <a:extLst>
              <a:ext uri="{FF2B5EF4-FFF2-40B4-BE49-F238E27FC236}">
                <a16:creationId xmlns:a16="http://schemas.microsoft.com/office/drawing/2014/main" id="{75D0E388-C2EB-9744-BF82-C9B6FC2B890C}"/>
              </a:ext>
            </a:extLst>
          </p:cNvPr>
          <p:cNvSpPr>
            <a:spLocks noGrp="1"/>
          </p:cNvSpPr>
          <p:nvPr>
            <p:ph idx="1"/>
          </p:nvPr>
        </p:nvSpPr>
        <p:spPr/>
        <p:txBody>
          <a:bodyPr>
            <a:normAutofit fontScale="55000" lnSpcReduction="20000"/>
          </a:bodyPr>
          <a:lstStyle/>
          <a:p>
            <a:pPr marL="0" indent="0">
              <a:buNone/>
            </a:pPr>
            <a:r>
              <a:rPr lang="it-IT" b="1" i="1" dirty="0"/>
              <a:t>Cuori senza frontiere</a:t>
            </a:r>
            <a:r>
              <a:rPr lang="it-IT" dirty="0"/>
              <a:t> è un </a:t>
            </a:r>
            <a:r>
              <a:rPr lang="it-IT" dirty="0">
                <a:hlinkClick r:id="rId2" tooltip="Film"/>
              </a:rPr>
              <a:t>film</a:t>
            </a:r>
            <a:r>
              <a:rPr lang="it-IT" dirty="0"/>
              <a:t> del </a:t>
            </a:r>
            <a:r>
              <a:rPr lang="it-IT" dirty="0">
                <a:hlinkClick r:id="rId3" tooltip="1950"/>
              </a:rPr>
              <a:t>1950</a:t>
            </a:r>
            <a:r>
              <a:rPr lang="it-IT" dirty="0"/>
              <a:t> diretto da </a:t>
            </a:r>
            <a:r>
              <a:rPr lang="it-IT" dirty="0">
                <a:hlinkClick r:id="rId4" tooltip="Luigi Zampa"/>
              </a:rPr>
              <a:t>Luigi Zampa</a:t>
            </a:r>
            <a:r>
              <a:rPr lang="it-IT" dirty="0"/>
              <a:t>.</a:t>
            </a:r>
          </a:p>
          <a:p>
            <a:pPr marL="0" indent="0">
              <a:buNone/>
            </a:pPr>
            <a:r>
              <a:rPr lang="it-IT" dirty="0"/>
              <a:t>Il film è ambientato in un paese che dopo la </a:t>
            </a:r>
            <a:r>
              <a:rPr lang="it-IT" dirty="0">
                <a:hlinkClick r:id="rId5" tooltip="Seconda guerra mondiale"/>
              </a:rPr>
              <a:t>Seconda guerra mondiale</a:t>
            </a:r>
            <a:r>
              <a:rPr lang="it-IT" dirty="0"/>
              <a:t> si ritrova diviso in due dal confine fra </a:t>
            </a:r>
            <a:r>
              <a:rPr lang="it-IT" dirty="0">
                <a:hlinkClick r:id="rId6" tooltip="Italia"/>
              </a:rPr>
              <a:t>Italia</a:t>
            </a:r>
            <a:r>
              <a:rPr lang="it-IT" dirty="0"/>
              <a:t> e </a:t>
            </a:r>
            <a:r>
              <a:rPr lang="it-IT" dirty="0">
                <a:hlinkClick r:id="rId7" tooltip="Jugoslavia"/>
              </a:rPr>
              <a:t>Jugoslavia</a:t>
            </a:r>
            <a:r>
              <a:rPr lang="it-IT" dirty="0"/>
              <a:t>. Il tema del film, il cui titolo provvisorio era </a:t>
            </a:r>
            <a:r>
              <a:rPr lang="it-IT" i="1" dirty="0"/>
              <a:t>La linea bianca</a:t>
            </a:r>
            <a:r>
              <a:rPr lang="it-IT" dirty="0"/>
              <a:t>, fu probabilmente tratto dalla divisione in due settori del </a:t>
            </a:r>
            <a:r>
              <a:rPr lang="it-IT" dirty="0">
                <a:hlinkClick r:id="rId8" tooltip="Cimitero"/>
              </a:rPr>
              <a:t>cimitero</a:t>
            </a:r>
            <a:r>
              <a:rPr lang="it-IT" dirty="0"/>
              <a:t> di </a:t>
            </a:r>
            <a:r>
              <a:rPr lang="it-IT" dirty="0">
                <a:hlinkClick r:id="rId9" tooltip="Gorizia"/>
              </a:rPr>
              <a:t>Gorizia</a:t>
            </a:r>
            <a:r>
              <a:rPr lang="it-IT" dirty="0"/>
              <a:t>, in seguito alla risoluzione ONU del 9 agosto </a:t>
            </a:r>
            <a:r>
              <a:rPr lang="it-IT" dirty="0">
                <a:hlinkClick r:id="rId10" tooltip="1947"/>
              </a:rPr>
              <a:t>1947</a:t>
            </a:r>
            <a:r>
              <a:rPr lang="it-IT" dirty="0"/>
              <a:t>. Il film si propone di denunciare l'assurdità della ridefinizione dei confini orientali.</a:t>
            </a:r>
          </a:p>
          <a:p>
            <a:pPr marL="0" indent="0">
              <a:buNone/>
            </a:pPr>
            <a:endParaRPr lang="it-IT" dirty="0"/>
          </a:p>
          <a:p>
            <a:pPr marL="0" indent="0">
              <a:buNone/>
            </a:pPr>
            <a:r>
              <a:rPr lang="it-IT" dirty="0"/>
              <a:t>Trama</a:t>
            </a:r>
          </a:p>
          <a:p>
            <a:pPr marL="0" indent="0">
              <a:buNone/>
            </a:pPr>
            <a:r>
              <a:rPr lang="it-IT" dirty="0"/>
              <a:t>In un paesino del </a:t>
            </a:r>
            <a:r>
              <a:rPr lang="it-IT" dirty="0">
                <a:hlinkClick r:id="rId11" tooltip="Carso"/>
              </a:rPr>
              <a:t>Carso</a:t>
            </a:r>
            <a:r>
              <a:rPr lang="it-IT" dirty="0"/>
              <a:t> giunge la commissione internazionale incaricata di rivedere i confini. Soldati di diverse nazionalità hanno il compito di installare paletti e filo spinato lungo il confine, che è provvisoriamente segnato con una linea di vernice bianca. La linea bianca è tracciata senza riguardo alcuno: l'oratorio è diviso dalla chiesa, la stalla o il campo dalla casa, un campo da bocce è diviso in due. Gli abitanti hanno tempo fino alla mezzanotte per scegliere il loro futuro, dopo la mezzanotte non potranno più varcare il confine e dovranno abbandonare tutto quello che si trova dal lato opposto.</a:t>
            </a:r>
          </a:p>
          <a:p>
            <a:pPr marL="0" indent="0">
              <a:buNone/>
            </a:pPr>
            <a:r>
              <a:rPr lang="it-IT" dirty="0"/>
              <a:t>Su questo scenario si innesta una storia d'amore interrotta dalla decisione dell'uomo di vivere in Jugoslavia per motivi politici. Un profugo lo sostituirà, finché non tornerà in Italia per annunciare inaspettatamente il suo matrimonio. Quest'annuncio segna anche l'ingresso del fratellino della protagonista nella banda dei ragazzini </a:t>
            </a:r>
            <a:r>
              <a:rPr lang="it-IT" dirty="0">
                <a:hlinkClick r:id="rId12" tooltip="Sloveni"/>
              </a:rPr>
              <a:t>sloveni</a:t>
            </a:r>
            <a:r>
              <a:rPr lang="it-IT" dirty="0"/>
              <a:t>, che fronteggia la banda rivale italiana. I bambini cercano di rimuovere il paletto che segna il confine, e il fratellino in una scena molto drammatica viene ferito e muore, trasportato da un camion verso l'ospedale che è oltre il confine.</a:t>
            </a:r>
          </a:p>
          <a:p>
            <a:pPr marL="0" indent="0">
              <a:buNone/>
            </a:pPr>
            <a:r>
              <a:rPr lang="it-IT" dirty="0"/>
              <a:t>Nella pellicola si sovrappongono due registri narrativi: uno schiettamente realista, quasi documentaristico, con un'ambientazione fedele e uno scrupoloso rispetto dei fatti storici, l'altro più sentimentale per quanto riguarda le vicende dei personaggi, sempre tratteggiate a tinte forti.</a:t>
            </a:r>
          </a:p>
          <a:p>
            <a:endParaRPr lang="it-IT" dirty="0"/>
          </a:p>
        </p:txBody>
      </p:sp>
    </p:spTree>
    <p:extLst>
      <p:ext uri="{BB962C8B-B14F-4D97-AF65-F5344CB8AC3E}">
        <p14:creationId xmlns:p14="http://schemas.microsoft.com/office/powerpoint/2010/main" val="376222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6C21D6F-13EC-5842-A78D-A935362D7467}"/>
              </a:ext>
            </a:extLst>
          </p:cNvPr>
          <p:cNvSpPr>
            <a:spLocks noGrp="1"/>
          </p:cNvSpPr>
          <p:nvPr>
            <p:ph idx="1"/>
          </p:nvPr>
        </p:nvSpPr>
        <p:spPr>
          <a:xfrm>
            <a:off x="343930" y="194533"/>
            <a:ext cx="11605054" cy="6280408"/>
          </a:xfrm>
        </p:spPr>
        <p:txBody>
          <a:bodyPr>
            <a:normAutofit fontScale="55000" lnSpcReduction="20000"/>
          </a:bodyPr>
          <a:lstStyle/>
          <a:p>
            <a:pPr marL="0" indent="0">
              <a:buNone/>
            </a:pPr>
            <a:r>
              <a:rPr lang="it-IT" dirty="0"/>
              <a:t>Simbolo delle divisioni politiche fra adulti, oltre ai militari e ai civili armati, è il triangolo Donata - Domenico - Stefano.</a:t>
            </a:r>
            <a:br>
              <a:rPr lang="it-IT" dirty="0"/>
            </a:br>
            <a:r>
              <a:rPr lang="it-IT" dirty="0"/>
              <a:t>Stefano rappresenta il 'tipo' del comunista </a:t>
            </a:r>
            <a:r>
              <a:rPr lang="it-IT" dirty="0" err="1"/>
              <a:t>filojugoslavo</a:t>
            </a:r>
            <a:r>
              <a:rPr lang="it-IT" dirty="0"/>
              <a:t> senza che mai nel film venga indicato verbalmente quale comunista. La sua tipizzazione viene costruita con pochi tratti: mentre i Sebastian sono contadini, Stefano è un meccanico (anche il suo fratellino si differenzia dagli altri bambini </a:t>
            </a:r>
            <a:r>
              <a:rPr lang="it-IT" dirty="0" err="1"/>
              <a:t>perche</a:t>
            </a:r>
            <a:r>
              <a:rPr lang="it-IT" dirty="0"/>
              <a:t>́ è l'unico a indossare una sorta di tuta), ha un'ideologia collettivista, è indurito dalla precoce esperienza partigiana, è figlio di madre slava, è biondo (anche se Erno </a:t>
            </a:r>
            <a:r>
              <a:rPr lang="it-IT" dirty="0" err="1"/>
              <a:t>Crisa</a:t>
            </a:r>
            <a:r>
              <a:rPr lang="it-IT" dirty="0"/>
              <a:t>, pseudonimo di Ernesto </a:t>
            </a:r>
            <a:r>
              <a:rPr lang="it-IT" dirty="0" err="1"/>
              <a:t>Crisa</a:t>
            </a:r>
            <a:r>
              <a:rPr lang="it-IT" dirty="0"/>
              <a:t>, che lo impersona, era nato nel 1924 a Biserta, in Tunisia, da genitori siciliani). </a:t>
            </a:r>
          </a:p>
          <a:p>
            <a:pPr marL="0" indent="0">
              <a:buNone/>
            </a:pPr>
            <a:r>
              <a:rPr lang="it-IT" dirty="0"/>
              <a:t>Il suo antagonista Domenico, invece, è un italiano fuggito da "un campo di concentramento" sovietico; la sua figura riecheggia parecchio quella di Marco Galli, ossia del reduce di Riso amaro (1948) di Giuseppe De </a:t>
            </a:r>
            <a:r>
              <a:rPr lang="it-IT" dirty="0" err="1"/>
              <a:t>Santis</a:t>
            </a:r>
            <a:r>
              <a:rPr lang="it-IT" dirty="0"/>
              <a:t>, sempre impersonato da </a:t>
            </a:r>
            <a:r>
              <a:rPr lang="it-IT" dirty="0" err="1"/>
              <a:t>Raf</a:t>
            </a:r>
            <a:r>
              <a:rPr lang="it-IT" dirty="0"/>
              <a:t> Vallone, ed è bruno. Ferito e braccato, rappresenta il militare italiano deluso nei suoi ideali, vittima della guerra. "Tre grandi popoli si sono dati da fare per rendere </a:t>
            </a:r>
            <a:r>
              <a:rPr lang="it-IT" dirty="0" err="1"/>
              <a:t>piu</a:t>
            </a:r>
            <a:r>
              <a:rPr lang="it-IT" dirty="0"/>
              <a:t>̀ piccola la mia famiglia, tanto </a:t>
            </a:r>
            <a:r>
              <a:rPr lang="it-IT" dirty="0" err="1"/>
              <a:t>piu</a:t>
            </a:r>
            <a:r>
              <a:rPr lang="it-IT" dirty="0"/>
              <a:t>̀ piccola che sono rimasto io solo", spiega narrando che i suoi sono morti sotto i bombardamenti alleati o fucilati dai tedeschi. </a:t>
            </a:r>
          </a:p>
          <a:p>
            <a:pPr marL="0" indent="0">
              <a:buNone/>
            </a:pPr>
            <a:r>
              <a:rPr lang="it-IT" dirty="0"/>
              <a:t>Gran parte della critica cinematografica ha sottolineato come la donna contesa, Donata, risulti un oggetto passivo, tipizzato come contadina dal fazzolettone che quasi sempre le copre i capelli e impersonato da una Gina Lollobrigida piuttosto impacciata e non ancora esuberante e intraprendente come </a:t>
            </a:r>
            <a:r>
              <a:rPr lang="it-IT" dirty="0" err="1"/>
              <a:t>sara</a:t>
            </a:r>
            <a:r>
              <a:rPr lang="it-IT" dirty="0"/>
              <a:t>̀ poi nei panni di Maria </a:t>
            </a:r>
            <a:r>
              <a:rPr lang="it-IT" dirty="0" err="1"/>
              <a:t>Pizzicarella</a:t>
            </a:r>
            <a:r>
              <a:rPr lang="it-IT" dirty="0"/>
              <a:t>, la "Bersagliera" di Pane, amore e fantasia (1953) e di Pane, amore e gelosia (1954) di Luigi Comencini. Tuttavia, il personaggio è meno monocorde, passivo e rassegnato di quanto non sembri a prima vista; per esempio, tiene testa anche verbalmente all’estremismo ideologico di Stefano; durante la visita della delegazione da Roma alla famiglia Sebastian, è lei a protestare contro l’uso strumentale e retorico che i nazionalisti intendono fare, durante la foto di famiglia, del ritratto del fratello, caduto durante la seconda guerra mondiale. </a:t>
            </a:r>
          </a:p>
          <a:p>
            <a:pPr marL="0" indent="0">
              <a:buNone/>
            </a:pPr>
            <a:r>
              <a:rPr lang="it-IT" dirty="0"/>
              <a:t>Meglio tratteggiata appare la figura di Giovanni Sebastian, interpretata con misura, senza nessuna scivolata melodrammatica, dal grande attore teatrale veneziano Cesco </a:t>
            </a:r>
            <a:r>
              <a:rPr lang="it-IT" dirty="0" err="1"/>
              <a:t>Baseggio</a:t>
            </a:r>
            <a:r>
              <a:rPr lang="it-IT" dirty="0"/>
              <a:t>, </a:t>
            </a:r>
          </a:p>
          <a:p>
            <a:pPr marL="0" indent="0">
              <a:buNone/>
            </a:pPr>
            <a:r>
              <a:rPr lang="it-IT" dirty="0"/>
              <a:t>che rappresenta intensamente la </a:t>
            </a:r>
            <a:r>
              <a:rPr lang="it-IT" dirty="0" err="1"/>
              <a:t>laboriosita</a:t>
            </a:r>
            <a:r>
              <a:rPr lang="it-IT" dirty="0"/>
              <a:t>̀ e la </a:t>
            </a:r>
            <a:r>
              <a:rPr lang="it-IT" dirty="0" err="1"/>
              <a:t>refrattarieta</a:t>
            </a:r>
            <a:r>
              <a:rPr lang="it-IT" dirty="0"/>
              <a:t>̀ al bellicismo del contadino attaccato alla terra.</a:t>
            </a:r>
            <a:br>
              <a:rPr lang="it-IT" dirty="0"/>
            </a:br>
            <a:r>
              <a:rPr lang="it-IT" dirty="0"/>
              <a:t>Nel loro insieme, i personaggi adulti possono essere classificati in base all’incrocio di tre coppie oppositive, legate ad altrettante variabili: </a:t>
            </a:r>
            <a:r>
              <a:rPr lang="it-IT" dirty="0" err="1"/>
              <a:t>nazionalita</a:t>
            </a:r>
            <a:r>
              <a:rPr lang="it-IT" dirty="0"/>
              <a:t>̀ (locali/autoctoni vs forestieri/stranieri), Stato scelto (‘italiani’ vs ‘jugoslavi’), appartenenza di genere (maschi vs femmine). Ad esse s’intrecciano la coppia oppositiva civili / militari, parzialmente relativizzata dall’armamento dei civili dopo la scoperta della scomparsa del paletto di confine, e altre due variabili meno polarizzate, come quelle degli orientamenti politico- ideologici e delle differenze socioeconomiche. C’è, infine, una coppia oppositiva di fondo, che nel film tende a sovrapporsi, almeno in parte, a quelle tra civili e militari, tra femmine e maschi e tra schieramenti ideologico-politici contrapposti, ma in parte attraversa conflittualmente sia la </a:t>
            </a:r>
            <a:r>
              <a:rPr lang="it-IT" dirty="0" err="1"/>
              <a:t>comunita</a:t>
            </a:r>
            <a:r>
              <a:rPr lang="it-IT" dirty="0"/>
              <a:t>̀ italiana, sia quella jugoslava, sia la </a:t>
            </a:r>
            <a:r>
              <a:rPr lang="it-IT" dirty="0" err="1"/>
              <a:t>sottocomunita</a:t>
            </a:r>
            <a:r>
              <a:rPr lang="it-IT" dirty="0"/>
              <a:t>̀ maschile adulta, ed è la coppia ‘pacifici’ vs ‘violenti’ o </a:t>
            </a:r>
            <a:r>
              <a:rPr lang="it-IT" dirty="0" err="1"/>
              <a:t>iperconflittuali</a:t>
            </a:r>
            <a:r>
              <a:rPr lang="it-IT" dirty="0"/>
              <a:t>. </a:t>
            </a:r>
          </a:p>
          <a:p>
            <a:pPr marL="0" indent="0">
              <a:buNone/>
            </a:pPr>
            <a:r>
              <a:rPr lang="it-IT" dirty="0"/>
              <a:t>Di fronte alla vera tragedia del ferimento mortale di Pasqualino, come i militari sospendono momentaneamente le loro funzioni, così anche i civili di entrambe le parti, che prima erano </a:t>
            </a:r>
            <a:r>
              <a:rPr lang="it-IT" dirty="0" err="1"/>
              <a:t>piu</a:t>
            </a:r>
            <a:r>
              <a:rPr lang="it-IT" dirty="0"/>
              <a:t>̀ accecati dalle contrapposizioni ideologiche, si umanizzano, riacquistando provvisoriamente il senso delle proporzioni e della </a:t>
            </a:r>
            <a:r>
              <a:rPr lang="it-IT" dirty="0" err="1"/>
              <a:t>realta</a:t>
            </a:r>
            <a:r>
              <a:rPr lang="it-IT" dirty="0"/>
              <a:t>̀ e superando perfino i limiti un po’ grotteschi del </a:t>
            </a:r>
            <a:r>
              <a:rPr lang="it-IT" dirty="0" err="1"/>
              <a:t>macchiettismo</a:t>
            </a:r>
            <a:r>
              <a:rPr lang="it-IT" dirty="0"/>
              <a:t>. </a:t>
            </a:r>
          </a:p>
        </p:txBody>
      </p:sp>
    </p:spTree>
    <p:extLst>
      <p:ext uri="{BB962C8B-B14F-4D97-AF65-F5344CB8AC3E}">
        <p14:creationId xmlns:p14="http://schemas.microsoft.com/office/powerpoint/2010/main" val="214500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BB2D124-D8E4-FC48-A7E1-94591AAC50C3}"/>
              </a:ext>
            </a:extLst>
          </p:cNvPr>
          <p:cNvSpPr>
            <a:spLocks noGrp="1"/>
          </p:cNvSpPr>
          <p:nvPr>
            <p:ph idx="1"/>
          </p:nvPr>
        </p:nvSpPr>
        <p:spPr>
          <a:xfrm>
            <a:off x="331573" y="132749"/>
            <a:ext cx="11407346" cy="6552255"/>
          </a:xfrm>
        </p:spPr>
        <p:txBody>
          <a:bodyPr>
            <a:normAutofit fontScale="62500" lnSpcReduction="20000"/>
          </a:bodyPr>
          <a:lstStyle/>
          <a:p>
            <a:pPr marL="0" indent="0">
              <a:buNone/>
            </a:pPr>
            <a:r>
              <a:rPr lang="it-IT" dirty="0"/>
              <a:t>9. Attori </a:t>
            </a:r>
          </a:p>
          <a:p>
            <a:pPr marL="0" indent="0">
              <a:buNone/>
            </a:pPr>
            <a:r>
              <a:rPr lang="it-IT" dirty="0"/>
              <a:t>Per il film il regista Luigi Zampa si avvale di alcuni attori </a:t>
            </a:r>
            <a:r>
              <a:rPr lang="it-IT" dirty="0" err="1"/>
              <a:t>gia</a:t>
            </a:r>
            <a:r>
              <a:rPr lang="it-IT" dirty="0"/>
              <a:t>̀ famosi, a partire da </a:t>
            </a:r>
            <a:r>
              <a:rPr lang="it-IT" dirty="0" err="1"/>
              <a:t>Raf</a:t>
            </a:r>
            <a:r>
              <a:rPr lang="it-IT" dirty="0"/>
              <a:t> Vallone (pseudonimo di Raffaele Vallone), Cesco </a:t>
            </a:r>
            <a:r>
              <a:rPr lang="it-IT" dirty="0" err="1"/>
              <a:t>Baseggio</a:t>
            </a:r>
            <a:r>
              <a:rPr lang="it-IT" dirty="0"/>
              <a:t> (nome d’arte di Francesco </a:t>
            </a:r>
            <a:r>
              <a:rPr lang="it-IT" dirty="0" err="1"/>
              <a:t>Baseggio</a:t>
            </a:r>
            <a:r>
              <a:rPr lang="it-IT" dirty="0"/>
              <a:t>) ed Erno </a:t>
            </a:r>
            <a:r>
              <a:rPr lang="it-IT" dirty="0" err="1"/>
              <a:t>Crisa</a:t>
            </a:r>
            <a:r>
              <a:rPr lang="it-IT" dirty="0"/>
              <a:t>, di un’attrice non ancora affermata (Gina Lollobrigida), di alcuni caratteristi che avevano </a:t>
            </a:r>
            <a:r>
              <a:rPr lang="it-IT" dirty="0" err="1"/>
              <a:t>gia</a:t>
            </a:r>
            <a:r>
              <a:rPr lang="it-IT" dirty="0"/>
              <a:t>̀ recitato in altri suoi film (Ernesto Almirante e i fratelli Gino e Gianni Cavalieri), di un bambino-prodigio (Enzo </a:t>
            </a:r>
            <a:r>
              <a:rPr lang="it-IT" dirty="0" err="1"/>
              <a:t>Staiola</a:t>
            </a:r>
            <a:r>
              <a:rPr lang="it-IT" dirty="0"/>
              <a:t>) e di molti attori presi dalla strada (come i ragazzi triestini) o dalle filodrammatiche locali. Gli attori per lo </a:t>
            </a:r>
            <a:r>
              <a:rPr lang="it-IT" dirty="0" err="1"/>
              <a:t>piu</a:t>
            </a:r>
            <a:r>
              <a:rPr lang="it-IT" dirty="0"/>
              <a:t>̀ sono doppiati in italiano (Gina Lollobrigida parla con la voce della famosa doppiatrice Lydia </a:t>
            </a:r>
            <a:r>
              <a:rPr lang="it-IT" dirty="0" err="1"/>
              <a:t>Simoneschi</a:t>
            </a:r>
            <a:r>
              <a:rPr lang="it-IT" dirty="0"/>
              <a:t>). Le eccezioni sono costituite da Cesco </a:t>
            </a:r>
            <a:r>
              <a:rPr lang="it-IT" dirty="0" err="1"/>
              <a:t>Baseggio</a:t>
            </a:r>
            <a:r>
              <a:rPr lang="it-IT" dirty="0"/>
              <a:t>, che parla in un veneto dialettale (che forse vuol evocare i dialetti istriani, diversi da quello triestino), dai bambini triestini e da qualche personaggio che parla in sloveno o in altre lingue, come i militari alleati. </a:t>
            </a:r>
          </a:p>
          <a:p>
            <a:pPr marL="0" indent="0">
              <a:buNone/>
            </a:pPr>
            <a:r>
              <a:rPr lang="it-IT" dirty="0"/>
              <a:t>10. Soggetto, sceneggiatura e storia del film </a:t>
            </a:r>
          </a:p>
          <a:p>
            <a:pPr marL="0" indent="0">
              <a:buNone/>
            </a:pPr>
            <a:r>
              <a:rPr lang="it-IT" dirty="0"/>
              <a:t>Per il soggetto del film Piero Tellini prese spunto da un servizio giornalistico pubblicato da un grande settimanale, in cui le fotografie illustravano le </a:t>
            </a:r>
            <a:r>
              <a:rPr lang="it-IT" dirty="0" err="1"/>
              <a:t>assurdita</a:t>
            </a:r>
            <a:r>
              <a:rPr lang="it-IT" dirty="0"/>
              <a:t>̀ provocate a Gorizia dalla nuova linea di confine del 1947, fra cui un cimitero diviso in due, non a caso rappresentato anche in due sequenze del film. </a:t>
            </a:r>
          </a:p>
          <a:p>
            <a:pPr marL="0" indent="0">
              <a:buNone/>
            </a:pPr>
            <a:r>
              <a:rPr lang="it-IT" dirty="0"/>
              <a:t>Alla sceneggiatura di Piero Tellini collaborò anche Stefano Terra (pseudonimo di Giulio </a:t>
            </a:r>
            <a:r>
              <a:rPr lang="it-IT" dirty="0" err="1"/>
              <a:t>Tavernari</a:t>
            </a:r>
            <a:r>
              <a:rPr lang="it-IT" dirty="0"/>
              <a:t>), che aveva seguito la conferenza di pace di Parigi per il “Corriere Lombardo” e che nel 1950-1953 </a:t>
            </a:r>
            <a:r>
              <a:rPr lang="it-IT" dirty="0" err="1"/>
              <a:t>fara</a:t>
            </a:r>
            <a:r>
              <a:rPr lang="it-IT" dirty="0"/>
              <a:t>̀ il corrispondente per la RAI e l’ANSA in Jugoslavia, prima di esserne espulso e di pubblicare il saggio Tre anni con Tito (Bocca, Milano, 1953). </a:t>
            </a:r>
          </a:p>
          <a:p>
            <a:pPr marL="0" indent="0">
              <a:buNone/>
            </a:pPr>
            <a:r>
              <a:rPr lang="it-IT" dirty="0"/>
              <a:t>Il primo attacco contro Cuori senza frontiere, pochi giorni dopo l’inizio della lavorazione, fu portato dal giornale sloveno “</a:t>
            </a:r>
            <a:r>
              <a:rPr lang="it-IT" dirty="0" err="1"/>
              <a:t>Primorski</a:t>
            </a:r>
            <a:r>
              <a:rPr lang="it-IT" dirty="0"/>
              <a:t> </a:t>
            </a:r>
            <a:r>
              <a:rPr lang="it-IT" dirty="0" err="1"/>
              <a:t>Dnevnik</a:t>
            </a:r>
            <a:r>
              <a:rPr lang="it-IT" dirty="0"/>
              <a:t>”, che </a:t>
            </a:r>
            <a:r>
              <a:rPr lang="it-IT" dirty="0" err="1"/>
              <a:t>defini</a:t>
            </a:r>
            <a:r>
              <a:rPr lang="it-IT" dirty="0"/>
              <a:t>̀ il film tendenzioso e </a:t>
            </a:r>
            <a:r>
              <a:rPr lang="it-IT" dirty="0" err="1"/>
              <a:t>antislavo</a:t>
            </a:r>
            <a:r>
              <a:rPr lang="it-IT" dirty="0"/>
              <a:t> e alimentò l’</a:t>
            </a:r>
            <a:r>
              <a:rPr lang="it-IT" dirty="0" err="1"/>
              <a:t>ostilita</a:t>
            </a:r>
            <a:r>
              <a:rPr lang="it-IT" dirty="0"/>
              <a:t>̀ della popolazione slovena dei luoghi delle riprese. Il regista Luigi Zampa appianò le difficoltà con una conferenza stampa in cui dichiarò che il film non voleva essere né </a:t>
            </a:r>
            <a:r>
              <a:rPr lang="it-IT" dirty="0" err="1"/>
              <a:t>antislavo</a:t>
            </a:r>
            <a:r>
              <a:rPr lang="it-IT" dirty="0"/>
              <a:t> né anti-italiano, ma semmai voleva dimostrare l’</a:t>
            </a:r>
            <a:r>
              <a:rPr lang="it-IT" dirty="0" err="1"/>
              <a:t>assurdita</a:t>
            </a:r>
            <a:r>
              <a:rPr lang="it-IT" dirty="0"/>
              <a:t>̀ delle frontiere e inviare un messaggio di </a:t>
            </a:r>
            <a:r>
              <a:rPr lang="it-IT" dirty="0" err="1"/>
              <a:t>umanita</a:t>
            </a:r>
            <a:r>
              <a:rPr lang="it-IT" dirty="0"/>
              <a:t>̀ e fratellanza. Poi la produzione cominciò a distribuire soldi, a ingaggiare comparse, a far lavorare trattorie ed affittacamere e gli animi si placarono. </a:t>
            </a:r>
          </a:p>
          <a:p>
            <a:pPr marL="0" indent="0">
              <a:buNone/>
            </a:pPr>
            <a:r>
              <a:rPr lang="it-IT" dirty="0"/>
              <a:t>L’ispettore generale Annibale </a:t>
            </a:r>
            <a:r>
              <a:rPr lang="it-IT" dirty="0" err="1"/>
              <a:t>Scicluna</a:t>
            </a:r>
            <a:r>
              <a:rPr lang="it-IT" dirty="0"/>
              <a:t> Sorge, un irredentista maltese, </a:t>
            </a:r>
            <a:r>
              <a:rPr lang="it-IT" dirty="0" err="1"/>
              <a:t>gia</a:t>
            </a:r>
            <a:r>
              <a:rPr lang="it-IT" dirty="0"/>
              <a:t>̀ funzionario del </a:t>
            </a:r>
            <a:r>
              <a:rPr lang="it-IT" dirty="0" err="1"/>
              <a:t>Minculpop</a:t>
            </a:r>
            <a:r>
              <a:rPr lang="it-IT" dirty="0"/>
              <a:t> (il Ministero della Cultura Popolare fascista), addetto al rapporto al “duce” Benito Mussolini, e diventato capo divisione dell’Ufficio centrale per la cinematografia, istituito nel 1947, si arrabbiò con Zampa, accusandolo di essere troppo </a:t>
            </a:r>
            <a:r>
              <a:rPr lang="it-IT" dirty="0" err="1"/>
              <a:t>filojugoslavo</a:t>
            </a:r>
            <a:r>
              <a:rPr lang="it-IT" dirty="0"/>
              <a:t> </a:t>
            </a:r>
            <a:r>
              <a:rPr lang="it-IT" dirty="0" err="1"/>
              <a:t>poiche</a:t>
            </a:r>
            <a:r>
              <a:rPr lang="it-IT" dirty="0"/>
              <a:t>́ in Cuori senza frontiere il problema di Trieste era trattato fuori dagli schemi nazionalistici. Nel 1950 il film ottenne il nulla osta della censura a condizione di eliminare la scena in cui la maestra nazionalista chiedeva di essere fotografata con la ferita sulla fronte e la frase di Acquasanta: “Quello? Ma quello ha la madre all’ospizio dei poveri e non domanda un soldo?”. </a:t>
            </a:r>
          </a:p>
          <a:p>
            <a:endParaRPr lang="it-IT" dirty="0"/>
          </a:p>
        </p:txBody>
      </p:sp>
    </p:spTree>
    <p:extLst>
      <p:ext uri="{BB962C8B-B14F-4D97-AF65-F5344CB8AC3E}">
        <p14:creationId xmlns:p14="http://schemas.microsoft.com/office/powerpoint/2010/main" val="3169924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467F86E-5FAE-3B4A-A63B-076735C62731}"/>
              </a:ext>
            </a:extLst>
          </p:cNvPr>
          <p:cNvSpPr>
            <a:spLocks noGrp="1"/>
          </p:cNvSpPr>
          <p:nvPr>
            <p:ph idx="1"/>
          </p:nvPr>
        </p:nvSpPr>
        <p:spPr>
          <a:xfrm>
            <a:off x="432486" y="197708"/>
            <a:ext cx="10921314" cy="6277233"/>
          </a:xfrm>
        </p:spPr>
        <p:txBody>
          <a:bodyPr>
            <a:normAutofit fontScale="55000" lnSpcReduction="20000"/>
          </a:bodyPr>
          <a:lstStyle/>
          <a:p>
            <a:pPr marL="0" indent="0">
              <a:buNone/>
            </a:pPr>
            <a:r>
              <a:rPr lang="it-IT" dirty="0"/>
              <a:t>11. Linguaggio cinematografico </a:t>
            </a:r>
          </a:p>
          <a:p>
            <a:pPr marL="0" indent="0">
              <a:buNone/>
            </a:pPr>
            <a:r>
              <a:rPr lang="it-IT" dirty="0"/>
              <a:t>La regia di Zampa si segnala per un uso efficace dei movimenti della macchina da presa, che appaiono come un segno distintivo del film sul piano del linguaggio. I movimenti all’interno delle inquadrature accompagnano, infatti, lo svilupparsi della narrazione, fungendo in qualche modo da metafora espressiva dell’insieme della storia, caratterizzata dallo “spostamento” forzato degli abitanti di un paesino a seguito della ridefinizione dei confini nazionali. Coinvolgenti camera car a precedere, accompagnati dal succedersi di dissolvenze incrociate, presentano nella sequenza iniziale i bambini protagonisti del film mentre ‘scivolano’ lungo una discesa sulle ‘carriole’. Bambini separati </a:t>
            </a:r>
            <a:r>
              <a:rPr lang="it-IT" dirty="0" err="1"/>
              <a:t>piu</a:t>
            </a:r>
            <a:r>
              <a:rPr lang="it-IT" dirty="0"/>
              <a:t>̀ tardi dal filo spinato e ripresi con un drammatico movimento di carrello laterale che sancisce il distacco tra quelli che fino ad ieri erano compagni di giochi e di vita. Lunghi movimenti di macchina intervengono anche a pedinare gli abitanti del paese mentre si spostano da una parte all’altra del confine, sottolineando lo strazio di chi deve lasciare casa e beni per scelte non sue. Inoltre, il muoversi della macchina da presa è utilizzato per enfatizzare le azioni che determinano la divisione del paese in due: azzardando punti di vista a volte piuttosto particolari (ad esempio, la macchina da presa tra i rotoli stesi di filo spinato o quasi in verticale sulla carriola che serve a tracciare la riga di confine), il regista sottolinea i gesti che determinano anche formalmente la spaccatura della piccola </a:t>
            </a:r>
            <a:r>
              <a:rPr lang="it-IT" dirty="0" err="1"/>
              <a:t>localita</a:t>
            </a:r>
            <a:r>
              <a:rPr lang="it-IT" dirty="0"/>
              <a:t>̀ di confine. Di grande impatto emotivo l’utilizzo dei primi e primissimi piani, dedicati soprattutto ai bambini ed ai protagonisti adulti della storia. </a:t>
            </a:r>
          </a:p>
          <a:p>
            <a:pPr marL="0" indent="0">
              <a:buNone/>
            </a:pPr>
            <a:r>
              <a:rPr lang="it-IT" dirty="0"/>
              <a:t>Anche la </a:t>
            </a:r>
            <a:r>
              <a:rPr lang="it-IT" dirty="0" err="1"/>
              <a:t>varieta</a:t>
            </a:r>
            <a:r>
              <a:rPr lang="it-IT" dirty="0"/>
              <a:t>̀ delle lingue e dei dialetti ha una funzione rilevante. Il film è in larghissima prevalenza in lingua italiana; tuttavia, trattando la questione del nuovo confine italo-jugoslavo, utilizza anche lo sloveno, il dialetto locale e, in misura </a:t>
            </a:r>
            <a:r>
              <a:rPr lang="it-IT" dirty="0" err="1"/>
              <a:t>piu</a:t>
            </a:r>
            <a:r>
              <a:rPr lang="it-IT" dirty="0"/>
              <a:t>̀ ridotta, le lingue dei paesi della Commissione alleata. Per quanto riguarda il parlato, gli abitanti della parte jugoslava del paese usano prevalentemente l’italiano; tuttavia l’insegnante della scuola jugoslava parla in sloveno sia in classe, sia durante la ginnastica in cortile. I militari sloveni parlano ora in sloveno, ora in un italiano perfetto, ora in un italiano approssimativo ("Per caso, qualcheduno di voi ha spostato paletto?"), con un'oscillazione linguistica che non si sa quanto sia funzionale e voluta. Giovanni Sebastian parla ora in un italiano </a:t>
            </a:r>
            <a:r>
              <a:rPr lang="it-IT" dirty="0" err="1"/>
              <a:t>venetizzato</a:t>
            </a:r>
            <a:r>
              <a:rPr lang="it-IT" dirty="0"/>
              <a:t>, ora in un dialetto che, a tratti, sembra </a:t>
            </a:r>
            <a:r>
              <a:rPr lang="it-IT" dirty="0" err="1"/>
              <a:t>piu</a:t>
            </a:r>
            <a:r>
              <a:rPr lang="it-IT" dirty="0"/>
              <a:t>̀ veneto che giuliano. Per quanto riguarda le immagini, scritte in sloveno compaiono, nella parte jugoslava del paese, su vari edifici, sulla parete dipinta dell’atrio della scuola e sugli striscioni di un corteo. I cartelli confinari sono tutti bilingui (in italiano e in sloveno). Per quel che concerne le lingue dei paesi della Commissione Internazionale dei Territori, essa rappresenta una babele linguistica, anche se l'inglese è la lingua che si distingue di </a:t>
            </a:r>
            <a:r>
              <a:rPr lang="it-IT" dirty="0" err="1"/>
              <a:t>piu</a:t>
            </a:r>
            <a:r>
              <a:rPr lang="it-IT" dirty="0"/>
              <a:t>̀. Sia l’ufficiale francese sia quello inglese alternano la propria lingua e un italiano stentato, mentre un altro ufficiale anglofono mostra di non capire Giovanni Sebastian, che gli parla in italiano. </a:t>
            </a:r>
          </a:p>
          <a:p>
            <a:pPr marL="0" indent="0">
              <a:buNone/>
            </a:pPr>
            <a:r>
              <a:rPr lang="it-IT" dirty="0"/>
              <a:t>Ad alcuni critici cinematografici il film apparve un ibrido non sempre felice fra diversi generi (dramma sociale, melodramma, commedia). In effetti, il ‘triangolo amoroso’ rinvia, come genere, al melodramma e forse anche, a tratti, al fotoromanzo, generi in cui aveva lavorato, agli esordi, Gina Lollobrigida; tuttavia, il duello rusticano, prima a colpi di mitra e poi a mani nude, fra Stefano e Domenico sembra in parte influenzato dal western o dal film bellico. Nella </a:t>
            </a:r>
            <a:r>
              <a:rPr lang="it-IT" dirty="0" err="1"/>
              <a:t>comunita</a:t>
            </a:r>
            <a:r>
              <a:rPr lang="it-IT" dirty="0"/>
              <a:t>̀ dei bambini la </a:t>
            </a:r>
            <a:r>
              <a:rPr lang="it-IT" dirty="0" err="1"/>
              <a:t>modalita</a:t>
            </a:r>
            <a:r>
              <a:rPr lang="it-IT" dirty="0"/>
              <a:t>̀ umoristica si alterna con quella melodrammatica o patetico-sentimentale (culminante nella via crucis di Pasqualino); nella rappresentazione delle conseguenze della nuova linea di confine compare la </a:t>
            </a:r>
            <a:r>
              <a:rPr lang="it-IT" dirty="0" err="1"/>
              <a:t>modalita</a:t>
            </a:r>
            <a:r>
              <a:rPr lang="it-IT" dirty="0"/>
              <a:t>̀ realistico-mimetica, mentre una </a:t>
            </a:r>
            <a:r>
              <a:rPr lang="it-IT" dirty="0" err="1"/>
              <a:t>modalita</a:t>
            </a:r>
            <a:r>
              <a:rPr lang="it-IT" dirty="0"/>
              <a:t>̀ umoristica o ironico-grottesca sembra prevalere nelle sequenze simmetriche e opposte delle due fotografie di propaganda alla famiglia Sebastian e nei casi dei personaggi </a:t>
            </a:r>
            <a:r>
              <a:rPr lang="it-IT" dirty="0" err="1"/>
              <a:t>piu</a:t>
            </a:r>
            <a:r>
              <a:rPr lang="it-IT" dirty="0"/>
              <a:t>̀ macchiettistici, come la maestra italiana, Pentecoste e il nonno </a:t>
            </a:r>
            <a:r>
              <a:rPr lang="it-IT" dirty="0" err="1"/>
              <a:t>Bastianin</a:t>
            </a:r>
            <a:r>
              <a:rPr lang="it-IT" dirty="0"/>
              <a:t>. </a:t>
            </a:r>
          </a:p>
        </p:txBody>
      </p:sp>
    </p:spTree>
    <p:extLst>
      <p:ext uri="{BB962C8B-B14F-4D97-AF65-F5344CB8AC3E}">
        <p14:creationId xmlns:p14="http://schemas.microsoft.com/office/powerpoint/2010/main" val="1366098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48E34EB-2322-C841-BEFF-2C075508E390}"/>
              </a:ext>
            </a:extLst>
          </p:cNvPr>
          <p:cNvSpPr>
            <a:spLocks noGrp="1"/>
          </p:cNvSpPr>
          <p:nvPr>
            <p:ph idx="1"/>
          </p:nvPr>
        </p:nvSpPr>
        <p:spPr>
          <a:xfrm>
            <a:off x="654908" y="0"/>
            <a:ext cx="10698892" cy="6176963"/>
          </a:xfrm>
        </p:spPr>
        <p:txBody>
          <a:bodyPr>
            <a:normAutofit fontScale="77500" lnSpcReduction="20000"/>
          </a:bodyPr>
          <a:lstStyle/>
          <a:p>
            <a:pPr marL="0" indent="0">
              <a:buNone/>
            </a:pPr>
            <a:r>
              <a:rPr lang="it-IT" dirty="0"/>
              <a:t>12. Per un’analisi del film (oltre al CD Una sottile linea bianca... </a:t>
            </a:r>
            <a:r>
              <a:rPr lang="it-IT" dirty="0" err="1"/>
              <a:t>gia</a:t>
            </a:r>
            <a:r>
              <a:rPr lang="it-IT" dirty="0"/>
              <a:t>̀ cit.)</a:t>
            </a:r>
            <a:br>
              <a:rPr lang="it-IT" dirty="0"/>
            </a:br>
            <a:r>
              <a:rPr lang="it-IT" dirty="0"/>
              <a:t>- Alessandro </a:t>
            </a:r>
            <a:r>
              <a:rPr lang="it-IT" dirty="0" err="1"/>
              <a:t>Cuk</a:t>
            </a:r>
            <a:r>
              <a:rPr lang="it-IT" dirty="0"/>
              <a:t>, Il cinema di frontiera. Il confine orientale, Alcione, Venezia, 2007, pp. 45-67.</a:t>
            </a:r>
            <a:br>
              <a:rPr lang="it-IT" dirty="0"/>
            </a:br>
            <a:r>
              <a:rPr lang="it-IT" dirty="0"/>
              <a:t>- Silvia </a:t>
            </a:r>
            <a:r>
              <a:rPr lang="it-IT" dirty="0" err="1"/>
              <a:t>Zetto</a:t>
            </a:r>
            <a:r>
              <a:rPr lang="it-IT" dirty="0"/>
              <a:t> Cassano, I cuori e la frontiera: rappresentazione dell’esodo nel cinema, “</a:t>
            </a:r>
            <a:r>
              <a:rPr lang="it-IT" dirty="0" err="1"/>
              <a:t>Qualestoria</a:t>
            </a:r>
            <a:r>
              <a:rPr lang="it-IT" dirty="0"/>
              <a:t>”, 2005, n. 2, pp. 89-111. </a:t>
            </a:r>
          </a:p>
          <a:p>
            <a:pPr marL="0" indent="0">
              <a:buNone/>
            </a:pPr>
            <a:endParaRPr lang="it-IT" dirty="0"/>
          </a:p>
          <a:p>
            <a:pPr marL="0" indent="0">
              <a:buNone/>
            </a:pPr>
            <a:r>
              <a:rPr lang="it-IT" u="sng" dirty="0"/>
              <a:t>Note al testo</a:t>
            </a:r>
          </a:p>
          <a:p>
            <a:pPr marL="0" indent="0">
              <a:buNone/>
            </a:pPr>
            <a:r>
              <a:rPr lang="it-IT" dirty="0"/>
              <a:t>1 Una prima versione era stata pubblicata in Fabio Carlini e Maurizio </a:t>
            </a:r>
            <a:r>
              <a:rPr lang="it-IT" dirty="0" err="1"/>
              <a:t>Gusso</a:t>
            </a:r>
            <a:r>
              <a:rPr lang="it-IT" dirty="0"/>
              <a:t>, I sogni nel cassetto. Il cinema mette in scena la </a:t>
            </a:r>
            <a:r>
              <a:rPr lang="it-IT" dirty="0" err="1"/>
              <a:t>societa</a:t>
            </a:r>
            <a:r>
              <a:rPr lang="it-IT" dirty="0"/>
              <a:t>̀ italiana della ricostruzione (1945-1957), Franco Angeli, Milano, 2002, pp. 90-100. Una versione </a:t>
            </a:r>
            <a:r>
              <a:rPr lang="it-IT" dirty="0" err="1"/>
              <a:t>piu</a:t>
            </a:r>
            <a:r>
              <a:rPr lang="it-IT" dirty="0"/>
              <a:t>̀ ampia di questa scheda è stata pubblicata nel CD Una sottile linea bianca. Il confine italo-jugoslavo alle origini della guerra fredda attraverso il film Cuori senza frontiere di Luigi Zampa (1950), a c. di Maurizio </a:t>
            </a:r>
            <a:r>
              <a:rPr lang="it-IT" dirty="0" err="1"/>
              <a:t>Gusso</a:t>
            </a:r>
            <a:r>
              <a:rPr lang="it-IT" dirty="0"/>
              <a:t>, con la collaborazione di Ermanno Data e il coordinamento di Riccardo Marchis, ISTORETO, Torino, 2007, nel kit multimediale omonimo. </a:t>
            </a:r>
          </a:p>
          <a:p>
            <a:pPr marL="0" indent="0">
              <a:buNone/>
            </a:pPr>
            <a:r>
              <a:rPr lang="it-IT" dirty="0"/>
              <a:t>2 Cfr. la sinossi filmica (Invito alla visione) nel DVD Una sottile linea bianca. Il confine italo-jugoslavo alle origini della guerra fredda attraverso il film Cuori senza frontiere di Luigi Zampa (1950), a c. di M. </a:t>
            </a:r>
            <a:r>
              <a:rPr lang="it-IT" dirty="0" err="1"/>
              <a:t>Gusso</a:t>
            </a:r>
            <a:r>
              <a:rPr lang="it-IT" dirty="0"/>
              <a:t>, con la collaborazione di E. Data e il coordinamento di </a:t>
            </a:r>
            <a:r>
              <a:rPr lang="it-IT" dirty="0" err="1"/>
              <a:t>R</a:t>
            </a:r>
            <a:r>
              <a:rPr lang="it-IT" dirty="0"/>
              <a:t>. Marchis, ISTORETO, Torino, 2007, nel kit multimediale omonimo, e la Tabella e sinossi dei percorsi del DVD di E. Data, riportata nelle pp. 18-23 del CD citato. </a:t>
            </a:r>
          </a:p>
          <a:p>
            <a:pPr marL="0" indent="0">
              <a:buNone/>
            </a:pPr>
            <a:r>
              <a:rPr lang="it-IT" dirty="0"/>
              <a:t>3 The White Line è il titolo del film negli USA, dove è stato proiettato per la prima volta il 4 dicembre 1952</a:t>
            </a:r>
          </a:p>
          <a:p>
            <a:endParaRPr lang="it-IT" dirty="0"/>
          </a:p>
        </p:txBody>
      </p:sp>
    </p:spTree>
    <p:extLst>
      <p:ext uri="{BB962C8B-B14F-4D97-AF65-F5344CB8AC3E}">
        <p14:creationId xmlns:p14="http://schemas.microsoft.com/office/powerpoint/2010/main" val="1987775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4EE3611-E296-DF4F-B264-B444B06E56DB}"/>
              </a:ext>
            </a:extLst>
          </p:cNvPr>
          <p:cNvSpPr>
            <a:spLocks noGrp="1"/>
          </p:cNvSpPr>
          <p:nvPr>
            <p:ph idx="1"/>
          </p:nvPr>
        </p:nvSpPr>
        <p:spPr/>
        <p:txBody>
          <a:bodyPr>
            <a:normAutofit fontScale="77500" lnSpcReduction="20000"/>
          </a:bodyPr>
          <a:lstStyle/>
          <a:p>
            <a:pPr marL="0" indent="0">
              <a:buNone/>
            </a:pPr>
            <a:r>
              <a:rPr lang="it-IT" dirty="0"/>
              <a:t>articoli su:</a:t>
            </a:r>
          </a:p>
          <a:p>
            <a:pPr marL="0" indent="0">
              <a:buNone/>
            </a:pPr>
            <a:r>
              <a:rPr lang="it-IT" u="sng" dirty="0">
                <a:hlinkClick r:id="rId2"/>
              </a:rPr>
              <a:t>http://www.cinetecadelfriuli.org/cdf/home/spazio_Gaberscek/Cuori_senza_frontiere.html</a:t>
            </a:r>
            <a:endParaRPr lang="it-IT" dirty="0"/>
          </a:p>
          <a:p>
            <a:pPr marL="0" indent="0">
              <a:buNone/>
            </a:pPr>
            <a:r>
              <a:rPr lang="it-IT" dirty="0"/>
              <a:t> </a:t>
            </a:r>
          </a:p>
          <a:p>
            <a:pPr marL="0" indent="0">
              <a:buNone/>
            </a:pPr>
            <a:r>
              <a:rPr lang="it-IT" u="sng" dirty="0">
                <a:hlinkClick r:id="rId3"/>
              </a:rPr>
              <a:t>https://www.comingsoon.it/film/cuori-senza-frontiere/22334/scheda/</a:t>
            </a:r>
            <a:endParaRPr lang="it-IT" dirty="0"/>
          </a:p>
          <a:p>
            <a:pPr marL="0" indent="0">
              <a:buNone/>
            </a:pPr>
            <a:r>
              <a:rPr lang="it-IT" dirty="0"/>
              <a:t> </a:t>
            </a:r>
          </a:p>
          <a:p>
            <a:pPr marL="0" indent="0">
              <a:buNone/>
            </a:pPr>
            <a:r>
              <a:rPr lang="it-IT" u="sng" dirty="0">
                <a:hlinkClick r:id="rId4"/>
              </a:rPr>
              <a:t>https://www.cinematografo.it/cinedatabase/film/cuori-senza-frontiere/6646/</a:t>
            </a:r>
            <a:endParaRPr lang="it-IT" dirty="0"/>
          </a:p>
          <a:p>
            <a:pPr marL="0" indent="0">
              <a:buNone/>
            </a:pPr>
            <a:r>
              <a:rPr lang="it-IT" dirty="0"/>
              <a:t> </a:t>
            </a:r>
          </a:p>
          <a:p>
            <a:pPr marL="0" indent="0">
              <a:buNone/>
            </a:pPr>
            <a:r>
              <a:rPr lang="it-IT" u="sng" dirty="0">
                <a:hlinkClick r:id="rId5"/>
              </a:rPr>
              <a:t>https://www.casadelcinematrieste.it/events/cuori-senza-frontiere-trieste-estate-cinemanordest/</a:t>
            </a:r>
            <a:endParaRPr lang="it-IT" dirty="0"/>
          </a:p>
          <a:p>
            <a:pPr marL="0" indent="0">
              <a:buNone/>
            </a:pPr>
            <a:r>
              <a:rPr lang="it-IT" dirty="0"/>
              <a:t> </a:t>
            </a:r>
          </a:p>
          <a:p>
            <a:pPr marL="0" indent="0">
              <a:buNone/>
            </a:pPr>
            <a:r>
              <a:rPr lang="it-IT" u="sng" dirty="0">
                <a:hlinkClick r:id="rId6"/>
              </a:rPr>
              <a:t>http://www.anvgd.it/rassegna-stampa/9542-il-set-triestino-di-cuori-senza-frontiere-il-piccolo-14-ago</a:t>
            </a:r>
            <a:endParaRPr lang="it-IT" dirty="0"/>
          </a:p>
          <a:p>
            <a:endParaRPr lang="it-IT" dirty="0"/>
          </a:p>
        </p:txBody>
      </p:sp>
    </p:spTree>
    <p:extLst>
      <p:ext uri="{BB962C8B-B14F-4D97-AF65-F5344CB8AC3E}">
        <p14:creationId xmlns:p14="http://schemas.microsoft.com/office/powerpoint/2010/main" val="234580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1F4D0C-EEC2-A541-B699-1DA8F3C0DBBF}"/>
              </a:ext>
            </a:extLst>
          </p:cNvPr>
          <p:cNvSpPr>
            <a:spLocks noGrp="1"/>
          </p:cNvSpPr>
          <p:nvPr>
            <p:ph type="title"/>
          </p:nvPr>
        </p:nvSpPr>
        <p:spPr/>
        <p:txBody>
          <a:bodyPr/>
          <a:lstStyle/>
          <a:p>
            <a:endParaRPr lang="it-IT"/>
          </a:p>
        </p:txBody>
      </p:sp>
      <p:graphicFrame>
        <p:nvGraphicFramePr>
          <p:cNvPr id="4" name="Segnaposto contenuto 3">
            <a:extLst>
              <a:ext uri="{FF2B5EF4-FFF2-40B4-BE49-F238E27FC236}">
                <a16:creationId xmlns:a16="http://schemas.microsoft.com/office/drawing/2014/main" id="{B2B53862-9F82-2244-A06E-7B4D47E2DD9E}"/>
              </a:ext>
            </a:extLst>
          </p:cNvPr>
          <p:cNvGraphicFramePr>
            <a:graphicFrameLocks noGrp="1"/>
          </p:cNvGraphicFramePr>
          <p:nvPr>
            <p:ph idx="1"/>
            <p:extLst>
              <p:ext uri="{D42A27DB-BD31-4B8C-83A1-F6EECF244321}">
                <p14:modId xmlns:p14="http://schemas.microsoft.com/office/powerpoint/2010/main" val="536357620"/>
              </p:ext>
            </p:extLst>
          </p:nvPr>
        </p:nvGraphicFramePr>
        <p:xfrm>
          <a:off x="1173892" y="642551"/>
          <a:ext cx="9428205" cy="5869452"/>
        </p:xfrm>
        <a:graphic>
          <a:graphicData uri="http://schemas.openxmlformats.org/drawingml/2006/table">
            <a:tbl>
              <a:tblPr firstRow="1" firstCol="1" bandRow="1">
                <a:tableStyleId>{5C22544A-7EE6-4342-B048-85BDC9FD1C3A}</a:tableStyleId>
              </a:tblPr>
              <a:tblGrid>
                <a:gridCol w="3183486">
                  <a:extLst>
                    <a:ext uri="{9D8B030D-6E8A-4147-A177-3AD203B41FA5}">
                      <a16:colId xmlns:a16="http://schemas.microsoft.com/office/drawing/2014/main" val="1965185329"/>
                    </a:ext>
                  </a:extLst>
                </a:gridCol>
                <a:gridCol w="6244719">
                  <a:extLst>
                    <a:ext uri="{9D8B030D-6E8A-4147-A177-3AD203B41FA5}">
                      <a16:colId xmlns:a16="http://schemas.microsoft.com/office/drawing/2014/main" val="930802843"/>
                    </a:ext>
                  </a:extLst>
                </a:gridCol>
              </a:tblGrid>
              <a:tr h="592314">
                <a:tc>
                  <a:txBody>
                    <a:bodyPr/>
                    <a:lstStyle/>
                    <a:p>
                      <a:pPr algn="r">
                        <a:lnSpc>
                          <a:spcPts val="1680"/>
                        </a:lnSpc>
                        <a:spcAft>
                          <a:spcPts val="1200"/>
                        </a:spcAft>
                      </a:pPr>
                      <a:r>
                        <a:rPr lang="it-IT" sz="1000" dirty="0">
                          <a:effectLst/>
                        </a:rPr>
                        <a:t>Paese di produzione</a:t>
                      </a:r>
                      <a:endParaRPr lang="it-IT" sz="1300" dirty="0">
                        <a:effectLst/>
                        <a:latin typeface="Garamond" panose="02020404030301010803" pitchFamily="18" charset="0"/>
                        <a:ea typeface="Calibri" panose="020F0502020204030204" pitchFamily="34" charset="0"/>
                        <a:cs typeface="Times New Roman (Corpo CS)" panose="02020603050405020304" pitchFamily="18" charset="0"/>
                      </a:endParaRPr>
                    </a:p>
                  </a:txBody>
                  <a:tcPr marL="76200" marR="76200" marT="0" marB="0"/>
                </a:tc>
                <a:tc>
                  <a:txBody>
                    <a:bodyPr/>
                    <a:lstStyle/>
                    <a:p>
                      <a:pPr>
                        <a:lnSpc>
                          <a:spcPts val="1680"/>
                        </a:lnSpc>
                        <a:spcAft>
                          <a:spcPts val="1200"/>
                        </a:spcAft>
                      </a:pPr>
                      <a:r>
                        <a:rPr lang="it-IT" sz="1000">
                          <a:effectLst/>
                          <a:hlinkClick r:id="rId2" tooltip="Italia"/>
                        </a:rPr>
                        <a:t>Italia</a:t>
                      </a:r>
                      <a:endParaRPr lang="it-IT" sz="1300">
                        <a:effectLst/>
                        <a:latin typeface="Garamond" panose="02020404030301010803" pitchFamily="18" charset="0"/>
                        <a:ea typeface="Calibri" panose="020F0502020204030204" pitchFamily="34" charset="0"/>
                        <a:cs typeface="Times New Roman (Corpo CS)" panose="02020603050405020304" pitchFamily="18" charset="0"/>
                      </a:endParaRPr>
                    </a:p>
                  </a:txBody>
                  <a:tcPr marL="30480" marR="30480" marT="0" marB="30480"/>
                </a:tc>
                <a:extLst>
                  <a:ext uri="{0D108BD9-81ED-4DB2-BD59-A6C34878D82A}">
                    <a16:rowId xmlns:a16="http://schemas.microsoft.com/office/drawing/2014/main" val="2793686061"/>
                  </a:ext>
                </a:extLst>
              </a:tr>
              <a:tr h="397427">
                <a:tc>
                  <a:txBody>
                    <a:bodyPr/>
                    <a:lstStyle/>
                    <a:p>
                      <a:pPr algn="r">
                        <a:lnSpc>
                          <a:spcPts val="1680"/>
                        </a:lnSpc>
                        <a:spcAft>
                          <a:spcPts val="1200"/>
                        </a:spcAft>
                      </a:pPr>
                      <a:r>
                        <a:rPr lang="it-IT" sz="1000" dirty="0">
                          <a:effectLst/>
                        </a:rPr>
                        <a:t>Anno</a:t>
                      </a:r>
                      <a:endParaRPr lang="it-IT" sz="1300" dirty="0">
                        <a:effectLst/>
                        <a:latin typeface="Garamond" panose="02020404030301010803" pitchFamily="18" charset="0"/>
                        <a:ea typeface="Calibri" panose="020F0502020204030204" pitchFamily="34" charset="0"/>
                        <a:cs typeface="Times New Roman (Corpo CS)" panose="02020603050405020304" pitchFamily="18" charset="0"/>
                      </a:endParaRPr>
                    </a:p>
                  </a:txBody>
                  <a:tcPr marL="76200" marR="76200" marT="0" marB="0"/>
                </a:tc>
                <a:tc>
                  <a:txBody>
                    <a:bodyPr/>
                    <a:lstStyle/>
                    <a:p>
                      <a:pPr>
                        <a:lnSpc>
                          <a:spcPts val="1680"/>
                        </a:lnSpc>
                        <a:spcAft>
                          <a:spcPts val="1200"/>
                        </a:spcAft>
                      </a:pPr>
                      <a:r>
                        <a:rPr lang="it-IT" sz="1000">
                          <a:effectLst/>
                          <a:hlinkClick r:id="rId3" tooltip="1950"/>
                        </a:rPr>
                        <a:t>1950</a:t>
                      </a:r>
                      <a:endParaRPr lang="it-IT" sz="1300">
                        <a:effectLst/>
                        <a:latin typeface="Garamond" panose="02020404030301010803" pitchFamily="18" charset="0"/>
                        <a:ea typeface="Calibri" panose="020F0502020204030204" pitchFamily="34" charset="0"/>
                        <a:cs typeface="Times New Roman (Corpo CS)" panose="02020603050405020304" pitchFamily="18" charset="0"/>
                      </a:endParaRPr>
                    </a:p>
                  </a:txBody>
                  <a:tcPr marL="30480" marR="30480" marT="0" marB="30480"/>
                </a:tc>
                <a:extLst>
                  <a:ext uri="{0D108BD9-81ED-4DB2-BD59-A6C34878D82A}">
                    <a16:rowId xmlns:a16="http://schemas.microsoft.com/office/drawing/2014/main" val="3376412931"/>
                  </a:ext>
                </a:extLst>
              </a:tr>
              <a:tr h="397427">
                <a:tc>
                  <a:txBody>
                    <a:bodyPr/>
                    <a:lstStyle/>
                    <a:p>
                      <a:pPr algn="r">
                        <a:lnSpc>
                          <a:spcPts val="1680"/>
                        </a:lnSpc>
                        <a:spcAft>
                          <a:spcPts val="1200"/>
                        </a:spcAft>
                      </a:pPr>
                      <a:r>
                        <a:rPr lang="it-IT" sz="1000" dirty="0">
                          <a:effectLst/>
                        </a:rPr>
                        <a:t>Durata</a:t>
                      </a:r>
                      <a:endParaRPr lang="it-IT" sz="1300" dirty="0">
                        <a:effectLst/>
                        <a:latin typeface="Garamond" panose="02020404030301010803" pitchFamily="18" charset="0"/>
                        <a:ea typeface="Calibri" panose="020F0502020204030204" pitchFamily="34" charset="0"/>
                        <a:cs typeface="Times New Roman (Corpo CS)" panose="02020603050405020304" pitchFamily="18" charset="0"/>
                      </a:endParaRPr>
                    </a:p>
                  </a:txBody>
                  <a:tcPr marL="76200" marR="76200" marT="0" marB="0"/>
                </a:tc>
                <a:tc>
                  <a:txBody>
                    <a:bodyPr/>
                    <a:lstStyle/>
                    <a:p>
                      <a:pPr>
                        <a:lnSpc>
                          <a:spcPts val="1680"/>
                        </a:lnSpc>
                        <a:spcAft>
                          <a:spcPts val="1200"/>
                        </a:spcAft>
                      </a:pPr>
                      <a:r>
                        <a:rPr lang="it-IT" sz="1000">
                          <a:effectLst/>
                        </a:rPr>
                        <a:t>80 min</a:t>
                      </a:r>
                      <a:endParaRPr lang="it-IT" sz="1300">
                        <a:effectLst/>
                        <a:latin typeface="Garamond" panose="02020404030301010803" pitchFamily="18" charset="0"/>
                        <a:ea typeface="Calibri" panose="020F0502020204030204" pitchFamily="34" charset="0"/>
                        <a:cs typeface="Times New Roman (Corpo CS)" panose="02020603050405020304" pitchFamily="18" charset="0"/>
                      </a:endParaRPr>
                    </a:p>
                  </a:txBody>
                  <a:tcPr marL="30480" marR="30480" marT="0" marB="30480"/>
                </a:tc>
                <a:extLst>
                  <a:ext uri="{0D108BD9-81ED-4DB2-BD59-A6C34878D82A}">
                    <a16:rowId xmlns:a16="http://schemas.microsoft.com/office/drawing/2014/main" val="1052982637"/>
                  </a:ext>
                </a:extLst>
              </a:tr>
              <a:tr h="397427">
                <a:tc>
                  <a:txBody>
                    <a:bodyPr/>
                    <a:lstStyle/>
                    <a:p>
                      <a:pPr algn="r">
                        <a:lnSpc>
                          <a:spcPts val="1680"/>
                        </a:lnSpc>
                        <a:spcAft>
                          <a:spcPts val="1200"/>
                        </a:spcAft>
                      </a:pPr>
                      <a:r>
                        <a:rPr lang="it-IT" sz="1000" dirty="0">
                          <a:effectLst/>
                        </a:rPr>
                        <a:t>Dati tecnici</a:t>
                      </a:r>
                      <a:endParaRPr lang="it-IT" sz="1300" dirty="0">
                        <a:effectLst/>
                        <a:latin typeface="Garamond" panose="02020404030301010803" pitchFamily="18" charset="0"/>
                        <a:ea typeface="Calibri" panose="020F0502020204030204" pitchFamily="34" charset="0"/>
                        <a:cs typeface="Times New Roman (Corpo CS)" panose="02020603050405020304" pitchFamily="18" charset="0"/>
                      </a:endParaRPr>
                    </a:p>
                  </a:txBody>
                  <a:tcPr marL="76200" marR="76200" marT="0" marB="0"/>
                </a:tc>
                <a:tc>
                  <a:txBody>
                    <a:bodyPr/>
                    <a:lstStyle/>
                    <a:p>
                      <a:pPr>
                        <a:lnSpc>
                          <a:spcPts val="1680"/>
                        </a:lnSpc>
                        <a:spcAft>
                          <a:spcPts val="1200"/>
                        </a:spcAft>
                      </a:pPr>
                      <a:r>
                        <a:rPr lang="it-IT" sz="1000">
                          <a:effectLst/>
                          <a:hlinkClick r:id="rId4" tooltip="Bianco e nero"/>
                        </a:rPr>
                        <a:t>B/N</a:t>
                      </a:r>
                      <a:endParaRPr lang="it-IT" sz="1300">
                        <a:effectLst/>
                        <a:latin typeface="Garamond" panose="02020404030301010803" pitchFamily="18" charset="0"/>
                        <a:ea typeface="Calibri" panose="020F0502020204030204" pitchFamily="34" charset="0"/>
                        <a:cs typeface="Times New Roman (Corpo CS)" panose="02020603050405020304" pitchFamily="18" charset="0"/>
                      </a:endParaRPr>
                    </a:p>
                  </a:txBody>
                  <a:tcPr marL="30480" marR="30480" marT="0" marB="30480"/>
                </a:tc>
                <a:extLst>
                  <a:ext uri="{0D108BD9-81ED-4DB2-BD59-A6C34878D82A}">
                    <a16:rowId xmlns:a16="http://schemas.microsoft.com/office/drawing/2014/main" val="546379358"/>
                  </a:ext>
                </a:extLst>
              </a:tr>
              <a:tr h="397427">
                <a:tc>
                  <a:txBody>
                    <a:bodyPr/>
                    <a:lstStyle/>
                    <a:p>
                      <a:pPr algn="r">
                        <a:lnSpc>
                          <a:spcPts val="1680"/>
                        </a:lnSpc>
                        <a:spcAft>
                          <a:spcPts val="1200"/>
                        </a:spcAft>
                      </a:pPr>
                      <a:r>
                        <a:rPr lang="it-IT" sz="1000" dirty="0">
                          <a:effectLst/>
                          <a:hlinkClick r:id="rId5" tooltip="Genere cinematografico"/>
                        </a:rPr>
                        <a:t>Genere</a:t>
                      </a:r>
                      <a:endParaRPr lang="it-IT" sz="1300" dirty="0">
                        <a:effectLst/>
                        <a:latin typeface="Garamond" panose="02020404030301010803" pitchFamily="18" charset="0"/>
                        <a:ea typeface="Calibri" panose="020F0502020204030204" pitchFamily="34" charset="0"/>
                        <a:cs typeface="Times New Roman (Corpo CS)" panose="02020603050405020304" pitchFamily="18" charset="0"/>
                      </a:endParaRPr>
                    </a:p>
                  </a:txBody>
                  <a:tcPr marL="76200" marR="76200" marT="0" marB="0"/>
                </a:tc>
                <a:tc>
                  <a:txBody>
                    <a:bodyPr/>
                    <a:lstStyle/>
                    <a:p>
                      <a:pPr>
                        <a:lnSpc>
                          <a:spcPts val="1680"/>
                        </a:lnSpc>
                        <a:spcAft>
                          <a:spcPts val="1200"/>
                        </a:spcAft>
                      </a:pPr>
                      <a:r>
                        <a:rPr lang="it-IT" sz="1000">
                          <a:effectLst/>
                          <a:hlinkClick r:id="rId6" tooltip="Film drammatico"/>
                        </a:rPr>
                        <a:t>drammatico</a:t>
                      </a:r>
                      <a:endParaRPr lang="it-IT" sz="1300">
                        <a:effectLst/>
                        <a:latin typeface="Garamond" panose="02020404030301010803" pitchFamily="18" charset="0"/>
                        <a:ea typeface="Calibri" panose="020F0502020204030204" pitchFamily="34" charset="0"/>
                        <a:cs typeface="Times New Roman (Corpo CS)" panose="02020603050405020304" pitchFamily="18" charset="0"/>
                      </a:endParaRPr>
                    </a:p>
                  </a:txBody>
                  <a:tcPr marL="30480" marR="30480" marT="0" marB="30480"/>
                </a:tc>
                <a:extLst>
                  <a:ext uri="{0D108BD9-81ED-4DB2-BD59-A6C34878D82A}">
                    <a16:rowId xmlns:a16="http://schemas.microsoft.com/office/drawing/2014/main" val="1875996539"/>
                  </a:ext>
                </a:extLst>
              </a:tr>
              <a:tr h="397427">
                <a:tc>
                  <a:txBody>
                    <a:bodyPr/>
                    <a:lstStyle/>
                    <a:p>
                      <a:pPr algn="r">
                        <a:lnSpc>
                          <a:spcPts val="1680"/>
                        </a:lnSpc>
                        <a:spcAft>
                          <a:spcPts val="1200"/>
                        </a:spcAft>
                      </a:pPr>
                      <a:r>
                        <a:rPr lang="it-IT" sz="1000" dirty="0">
                          <a:effectLst/>
                          <a:hlinkClick r:id="rId7" tooltip="Regia cinematografica"/>
                        </a:rPr>
                        <a:t>Regia</a:t>
                      </a:r>
                      <a:endParaRPr lang="it-IT" sz="1300" dirty="0">
                        <a:effectLst/>
                        <a:latin typeface="Garamond" panose="02020404030301010803" pitchFamily="18" charset="0"/>
                        <a:ea typeface="Calibri" panose="020F0502020204030204" pitchFamily="34" charset="0"/>
                        <a:cs typeface="Times New Roman (Corpo CS)" panose="02020603050405020304" pitchFamily="18" charset="0"/>
                      </a:endParaRPr>
                    </a:p>
                  </a:txBody>
                  <a:tcPr marL="76200" marR="76200" marT="0" marB="0"/>
                </a:tc>
                <a:tc>
                  <a:txBody>
                    <a:bodyPr/>
                    <a:lstStyle/>
                    <a:p>
                      <a:pPr>
                        <a:lnSpc>
                          <a:spcPts val="1680"/>
                        </a:lnSpc>
                        <a:spcAft>
                          <a:spcPts val="1200"/>
                        </a:spcAft>
                      </a:pPr>
                      <a:r>
                        <a:rPr lang="it-IT" sz="1000">
                          <a:effectLst/>
                          <a:hlinkClick r:id="rId8" tooltip="Luigi Zampa"/>
                        </a:rPr>
                        <a:t>Luigi Zampa</a:t>
                      </a:r>
                      <a:endParaRPr lang="it-IT" sz="1300">
                        <a:effectLst/>
                        <a:latin typeface="Garamond" panose="02020404030301010803" pitchFamily="18" charset="0"/>
                        <a:ea typeface="Calibri" panose="020F0502020204030204" pitchFamily="34" charset="0"/>
                        <a:cs typeface="Times New Roman (Corpo CS)" panose="02020603050405020304" pitchFamily="18" charset="0"/>
                      </a:endParaRPr>
                    </a:p>
                  </a:txBody>
                  <a:tcPr marL="30480" marR="30480" marT="0" marB="30480"/>
                </a:tc>
                <a:extLst>
                  <a:ext uri="{0D108BD9-81ED-4DB2-BD59-A6C34878D82A}">
                    <a16:rowId xmlns:a16="http://schemas.microsoft.com/office/drawing/2014/main" val="1910224776"/>
                  </a:ext>
                </a:extLst>
              </a:tr>
              <a:tr h="397427">
                <a:tc>
                  <a:txBody>
                    <a:bodyPr/>
                    <a:lstStyle/>
                    <a:p>
                      <a:pPr algn="r">
                        <a:lnSpc>
                          <a:spcPts val="1680"/>
                        </a:lnSpc>
                        <a:spcAft>
                          <a:spcPts val="1200"/>
                        </a:spcAft>
                      </a:pPr>
                      <a:r>
                        <a:rPr lang="it-IT" sz="1000" dirty="0">
                          <a:effectLst/>
                          <a:hlinkClick r:id="rId9" tooltip="Soggetto (cinema)"/>
                        </a:rPr>
                        <a:t>Soggetto</a:t>
                      </a:r>
                      <a:endParaRPr lang="it-IT" sz="1300" dirty="0">
                        <a:effectLst/>
                        <a:latin typeface="Garamond" panose="02020404030301010803" pitchFamily="18" charset="0"/>
                        <a:ea typeface="Calibri" panose="020F0502020204030204" pitchFamily="34" charset="0"/>
                        <a:cs typeface="Times New Roman (Corpo CS)" panose="02020603050405020304" pitchFamily="18" charset="0"/>
                      </a:endParaRPr>
                    </a:p>
                  </a:txBody>
                  <a:tcPr marL="76200" marR="76200" marT="0" marB="0"/>
                </a:tc>
                <a:tc>
                  <a:txBody>
                    <a:bodyPr/>
                    <a:lstStyle/>
                    <a:p>
                      <a:pPr>
                        <a:lnSpc>
                          <a:spcPts val="1680"/>
                        </a:lnSpc>
                        <a:spcAft>
                          <a:spcPts val="1200"/>
                        </a:spcAft>
                      </a:pPr>
                      <a:r>
                        <a:rPr lang="it-IT" sz="1000">
                          <a:effectLst/>
                          <a:hlinkClick r:id="rId10" tooltip="Piero Tellini"/>
                        </a:rPr>
                        <a:t>Piero Tellini</a:t>
                      </a:r>
                      <a:r>
                        <a:rPr lang="it-IT" sz="1000">
                          <a:effectLst/>
                        </a:rPr>
                        <a:t>, </a:t>
                      </a:r>
                      <a:r>
                        <a:rPr lang="it-IT" sz="1000">
                          <a:effectLst/>
                          <a:hlinkClick r:id="rId11" tooltip="Stefano Terra"/>
                        </a:rPr>
                        <a:t>Stefano Terra</a:t>
                      </a:r>
                      <a:endParaRPr lang="it-IT" sz="1300">
                        <a:effectLst/>
                        <a:latin typeface="Garamond" panose="02020404030301010803" pitchFamily="18" charset="0"/>
                        <a:ea typeface="Calibri" panose="020F0502020204030204" pitchFamily="34" charset="0"/>
                        <a:cs typeface="Times New Roman (Corpo CS)" panose="02020603050405020304" pitchFamily="18" charset="0"/>
                      </a:endParaRPr>
                    </a:p>
                  </a:txBody>
                  <a:tcPr marL="30480" marR="30480" marT="0" marB="30480"/>
                </a:tc>
                <a:extLst>
                  <a:ext uri="{0D108BD9-81ED-4DB2-BD59-A6C34878D82A}">
                    <a16:rowId xmlns:a16="http://schemas.microsoft.com/office/drawing/2014/main" val="1820314776"/>
                  </a:ext>
                </a:extLst>
              </a:tr>
              <a:tr h="397427">
                <a:tc>
                  <a:txBody>
                    <a:bodyPr/>
                    <a:lstStyle/>
                    <a:p>
                      <a:pPr algn="r">
                        <a:lnSpc>
                          <a:spcPts val="1680"/>
                        </a:lnSpc>
                        <a:spcAft>
                          <a:spcPts val="1200"/>
                        </a:spcAft>
                      </a:pPr>
                      <a:r>
                        <a:rPr lang="it-IT" sz="1000" dirty="0">
                          <a:effectLst/>
                          <a:hlinkClick r:id="rId12" tooltip="Sceneggiatura"/>
                        </a:rPr>
                        <a:t>Sceneggiatura</a:t>
                      </a:r>
                      <a:endParaRPr lang="it-IT" sz="1300" dirty="0">
                        <a:effectLst/>
                        <a:latin typeface="Garamond" panose="02020404030301010803" pitchFamily="18" charset="0"/>
                        <a:ea typeface="Calibri" panose="020F0502020204030204" pitchFamily="34" charset="0"/>
                        <a:cs typeface="Times New Roman (Corpo CS)" panose="02020603050405020304" pitchFamily="18" charset="0"/>
                      </a:endParaRPr>
                    </a:p>
                  </a:txBody>
                  <a:tcPr marL="76200" marR="76200" marT="0" marB="0"/>
                </a:tc>
                <a:tc>
                  <a:txBody>
                    <a:bodyPr/>
                    <a:lstStyle/>
                    <a:p>
                      <a:pPr>
                        <a:lnSpc>
                          <a:spcPts val="1680"/>
                        </a:lnSpc>
                        <a:spcAft>
                          <a:spcPts val="1200"/>
                        </a:spcAft>
                      </a:pPr>
                      <a:r>
                        <a:rPr lang="it-IT" sz="1000">
                          <a:effectLst/>
                          <a:hlinkClick r:id="rId10" tooltip="Piero Tellini"/>
                        </a:rPr>
                        <a:t>Piero Tellini</a:t>
                      </a:r>
                      <a:r>
                        <a:rPr lang="it-IT" sz="1000">
                          <a:effectLst/>
                        </a:rPr>
                        <a:t>, </a:t>
                      </a:r>
                      <a:r>
                        <a:rPr lang="it-IT" sz="1000">
                          <a:effectLst/>
                          <a:hlinkClick r:id="rId11" tooltip="Stefano Terra"/>
                        </a:rPr>
                        <a:t>Stefano Terra</a:t>
                      </a:r>
                      <a:endParaRPr lang="it-IT" sz="1300">
                        <a:effectLst/>
                        <a:latin typeface="Garamond" panose="02020404030301010803" pitchFamily="18" charset="0"/>
                        <a:ea typeface="Calibri" panose="020F0502020204030204" pitchFamily="34" charset="0"/>
                        <a:cs typeface="Times New Roman (Corpo CS)" panose="02020603050405020304" pitchFamily="18" charset="0"/>
                      </a:endParaRPr>
                    </a:p>
                  </a:txBody>
                  <a:tcPr marL="30480" marR="30480" marT="0" marB="30480"/>
                </a:tc>
                <a:extLst>
                  <a:ext uri="{0D108BD9-81ED-4DB2-BD59-A6C34878D82A}">
                    <a16:rowId xmlns:a16="http://schemas.microsoft.com/office/drawing/2014/main" val="420483805"/>
                  </a:ext>
                </a:extLst>
              </a:tr>
              <a:tr h="397427">
                <a:tc>
                  <a:txBody>
                    <a:bodyPr/>
                    <a:lstStyle/>
                    <a:p>
                      <a:pPr algn="r">
                        <a:lnSpc>
                          <a:spcPts val="1680"/>
                        </a:lnSpc>
                        <a:spcAft>
                          <a:spcPts val="1200"/>
                        </a:spcAft>
                      </a:pPr>
                      <a:r>
                        <a:rPr lang="it-IT" sz="1000" dirty="0">
                          <a:effectLst/>
                          <a:hlinkClick r:id="rId13" tooltip="Produttore cinematografico"/>
                        </a:rPr>
                        <a:t>Produttore</a:t>
                      </a:r>
                      <a:endParaRPr lang="it-IT" sz="1300" dirty="0">
                        <a:effectLst/>
                        <a:latin typeface="Garamond" panose="02020404030301010803" pitchFamily="18" charset="0"/>
                        <a:ea typeface="Calibri" panose="020F0502020204030204" pitchFamily="34" charset="0"/>
                        <a:cs typeface="Times New Roman (Corpo CS)" panose="02020603050405020304" pitchFamily="18" charset="0"/>
                      </a:endParaRPr>
                    </a:p>
                  </a:txBody>
                  <a:tcPr marL="76200" marR="76200" marT="0" marB="0"/>
                </a:tc>
                <a:tc>
                  <a:txBody>
                    <a:bodyPr/>
                    <a:lstStyle/>
                    <a:p>
                      <a:pPr>
                        <a:lnSpc>
                          <a:spcPts val="1680"/>
                        </a:lnSpc>
                        <a:spcAft>
                          <a:spcPts val="1200"/>
                        </a:spcAft>
                      </a:pPr>
                      <a:r>
                        <a:rPr lang="it-IT" sz="1000">
                          <a:effectLst/>
                          <a:hlinkClick r:id="rId14" tooltip="Bianca Lattuada"/>
                        </a:rPr>
                        <a:t>Bianca Lattuada</a:t>
                      </a:r>
                      <a:r>
                        <a:rPr lang="it-IT" sz="1000">
                          <a:effectLst/>
                        </a:rPr>
                        <a:t> e </a:t>
                      </a:r>
                      <a:r>
                        <a:rPr lang="it-IT" sz="1000">
                          <a:effectLst/>
                          <a:hlinkClick r:id="rId15" tooltip="Carlo Ponti"/>
                        </a:rPr>
                        <a:t>Carlo Ponti</a:t>
                      </a:r>
                      <a:endParaRPr lang="it-IT" sz="1300">
                        <a:effectLst/>
                        <a:latin typeface="Garamond" panose="02020404030301010803" pitchFamily="18" charset="0"/>
                        <a:ea typeface="Calibri" panose="020F0502020204030204" pitchFamily="34" charset="0"/>
                        <a:cs typeface="Times New Roman (Corpo CS)" panose="02020603050405020304" pitchFamily="18" charset="0"/>
                      </a:endParaRPr>
                    </a:p>
                  </a:txBody>
                  <a:tcPr marL="30480" marR="30480" marT="0" marB="30480"/>
                </a:tc>
                <a:extLst>
                  <a:ext uri="{0D108BD9-81ED-4DB2-BD59-A6C34878D82A}">
                    <a16:rowId xmlns:a16="http://schemas.microsoft.com/office/drawing/2014/main" val="2692338733"/>
                  </a:ext>
                </a:extLst>
              </a:tr>
              <a:tr h="397427">
                <a:tc>
                  <a:txBody>
                    <a:bodyPr/>
                    <a:lstStyle/>
                    <a:p>
                      <a:pPr algn="r">
                        <a:lnSpc>
                          <a:spcPts val="1680"/>
                        </a:lnSpc>
                        <a:spcAft>
                          <a:spcPts val="1200"/>
                        </a:spcAft>
                      </a:pPr>
                      <a:r>
                        <a:rPr lang="it-IT" sz="1000" dirty="0">
                          <a:effectLst/>
                          <a:hlinkClick r:id="rId16" tooltip="Casa di produzione cinematografica"/>
                        </a:rPr>
                        <a:t>Casa di produzione</a:t>
                      </a:r>
                      <a:endParaRPr lang="it-IT" sz="1300" dirty="0">
                        <a:effectLst/>
                        <a:latin typeface="Garamond" panose="02020404030301010803" pitchFamily="18" charset="0"/>
                        <a:ea typeface="Calibri" panose="020F0502020204030204" pitchFamily="34" charset="0"/>
                        <a:cs typeface="Times New Roman (Corpo CS)" panose="02020603050405020304" pitchFamily="18" charset="0"/>
                      </a:endParaRPr>
                    </a:p>
                  </a:txBody>
                  <a:tcPr marL="76200" marR="76200" marT="0" marB="0"/>
                </a:tc>
                <a:tc>
                  <a:txBody>
                    <a:bodyPr/>
                    <a:lstStyle/>
                    <a:p>
                      <a:pPr>
                        <a:lnSpc>
                          <a:spcPts val="1680"/>
                        </a:lnSpc>
                        <a:spcAft>
                          <a:spcPts val="1200"/>
                        </a:spcAft>
                      </a:pPr>
                      <a:r>
                        <a:rPr lang="it-IT" sz="1000">
                          <a:effectLst/>
                          <a:hlinkClick r:id="rId17" tooltip="Lux Film"/>
                        </a:rPr>
                        <a:t>Lux Film</a:t>
                      </a:r>
                      <a:endParaRPr lang="it-IT" sz="1300">
                        <a:effectLst/>
                        <a:latin typeface="Garamond" panose="02020404030301010803" pitchFamily="18" charset="0"/>
                        <a:ea typeface="Calibri" panose="020F0502020204030204" pitchFamily="34" charset="0"/>
                        <a:cs typeface="Times New Roman (Corpo CS)" panose="02020603050405020304" pitchFamily="18" charset="0"/>
                      </a:endParaRPr>
                    </a:p>
                  </a:txBody>
                  <a:tcPr marL="30480" marR="30480" marT="0" marB="30480"/>
                </a:tc>
                <a:extLst>
                  <a:ext uri="{0D108BD9-81ED-4DB2-BD59-A6C34878D82A}">
                    <a16:rowId xmlns:a16="http://schemas.microsoft.com/office/drawing/2014/main" val="1359325808"/>
                  </a:ext>
                </a:extLst>
              </a:tr>
              <a:tr h="397427">
                <a:tc>
                  <a:txBody>
                    <a:bodyPr/>
                    <a:lstStyle/>
                    <a:p>
                      <a:pPr algn="r">
                        <a:lnSpc>
                          <a:spcPts val="1680"/>
                        </a:lnSpc>
                        <a:spcAft>
                          <a:spcPts val="1200"/>
                        </a:spcAft>
                      </a:pPr>
                      <a:r>
                        <a:rPr lang="it-IT" sz="1000" dirty="0">
                          <a:effectLst/>
                          <a:hlinkClick r:id="rId18" tooltip="Distribuzione cinematografica"/>
                        </a:rPr>
                        <a:t>Distribuzione</a:t>
                      </a:r>
                      <a:r>
                        <a:rPr lang="it-IT" sz="1000" dirty="0">
                          <a:effectLst/>
                        </a:rPr>
                        <a:t> in italiano</a:t>
                      </a:r>
                      <a:endParaRPr lang="it-IT" sz="1300" dirty="0">
                        <a:effectLst/>
                        <a:latin typeface="Garamond" panose="02020404030301010803" pitchFamily="18" charset="0"/>
                        <a:ea typeface="Calibri" panose="020F0502020204030204" pitchFamily="34" charset="0"/>
                        <a:cs typeface="Times New Roman (Corpo CS)" panose="02020603050405020304" pitchFamily="18" charset="0"/>
                      </a:endParaRPr>
                    </a:p>
                  </a:txBody>
                  <a:tcPr marL="76200" marR="76200" marT="0" marB="0"/>
                </a:tc>
                <a:tc>
                  <a:txBody>
                    <a:bodyPr/>
                    <a:lstStyle/>
                    <a:p>
                      <a:pPr>
                        <a:lnSpc>
                          <a:spcPts val="1680"/>
                        </a:lnSpc>
                        <a:spcAft>
                          <a:spcPts val="1200"/>
                        </a:spcAft>
                      </a:pPr>
                      <a:r>
                        <a:rPr lang="it-IT" sz="1000">
                          <a:effectLst/>
                          <a:hlinkClick r:id="rId17" tooltip="Lux Film"/>
                        </a:rPr>
                        <a:t>Lux Film</a:t>
                      </a:r>
                      <a:endParaRPr lang="it-IT" sz="1300">
                        <a:effectLst/>
                        <a:latin typeface="Garamond" panose="02020404030301010803" pitchFamily="18" charset="0"/>
                        <a:ea typeface="Calibri" panose="020F0502020204030204" pitchFamily="34" charset="0"/>
                        <a:cs typeface="Times New Roman (Corpo CS)" panose="02020603050405020304" pitchFamily="18" charset="0"/>
                      </a:endParaRPr>
                    </a:p>
                  </a:txBody>
                  <a:tcPr marL="30480" marR="30480" marT="0" marB="30480"/>
                </a:tc>
                <a:extLst>
                  <a:ext uri="{0D108BD9-81ED-4DB2-BD59-A6C34878D82A}">
                    <a16:rowId xmlns:a16="http://schemas.microsoft.com/office/drawing/2014/main" val="3930099206"/>
                  </a:ext>
                </a:extLst>
              </a:tr>
              <a:tr h="397427">
                <a:tc>
                  <a:txBody>
                    <a:bodyPr/>
                    <a:lstStyle/>
                    <a:p>
                      <a:pPr algn="r">
                        <a:lnSpc>
                          <a:spcPts val="1680"/>
                        </a:lnSpc>
                        <a:spcAft>
                          <a:spcPts val="1200"/>
                        </a:spcAft>
                      </a:pPr>
                      <a:r>
                        <a:rPr lang="it-IT" sz="1000" dirty="0">
                          <a:effectLst/>
                          <a:hlinkClick r:id="rId19" tooltip="Direttore della fotografia"/>
                        </a:rPr>
                        <a:t>Fotografia</a:t>
                      </a:r>
                      <a:endParaRPr lang="it-IT" sz="1300" dirty="0">
                        <a:effectLst/>
                        <a:latin typeface="Garamond" panose="02020404030301010803" pitchFamily="18" charset="0"/>
                        <a:ea typeface="Calibri" panose="020F0502020204030204" pitchFamily="34" charset="0"/>
                        <a:cs typeface="Times New Roman (Corpo CS)" panose="02020603050405020304" pitchFamily="18" charset="0"/>
                      </a:endParaRPr>
                    </a:p>
                  </a:txBody>
                  <a:tcPr marL="76200" marR="76200" marT="0" marB="0"/>
                </a:tc>
                <a:tc>
                  <a:txBody>
                    <a:bodyPr/>
                    <a:lstStyle/>
                    <a:p>
                      <a:pPr>
                        <a:lnSpc>
                          <a:spcPts val="1680"/>
                        </a:lnSpc>
                        <a:spcAft>
                          <a:spcPts val="1200"/>
                        </a:spcAft>
                      </a:pPr>
                      <a:r>
                        <a:rPr lang="it-IT" sz="1000">
                          <a:effectLst/>
                          <a:hlinkClick r:id="rId20" tooltip="Carlo Montuori"/>
                        </a:rPr>
                        <a:t>Carlo Montuori</a:t>
                      </a:r>
                      <a:endParaRPr lang="it-IT" sz="1300">
                        <a:effectLst/>
                        <a:latin typeface="Garamond" panose="02020404030301010803" pitchFamily="18" charset="0"/>
                        <a:ea typeface="Calibri" panose="020F0502020204030204" pitchFamily="34" charset="0"/>
                        <a:cs typeface="Times New Roman (Corpo CS)" panose="02020603050405020304" pitchFamily="18" charset="0"/>
                      </a:endParaRPr>
                    </a:p>
                  </a:txBody>
                  <a:tcPr marL="30480" marR="30480" marT="0" marB="30480"/>
                </a:tc>
                <a:extLst>
                  <a:ext uri="{0D108BD9-81ED-4DB2-BD59-A6C34878D82A}">
                    <a16:rowId xmlns:a16="http://schemas.microsoft.com/office/drawing/2014/main" val="1401936277"/>
                  </a:ext>
                </a:extLst>
              </a:tr>
              <a:tr h="397427">
                <a:tc>
                  <a:txBody>
                    <a:bodyPr/>
                    <a:lstStyle/>
                    <a:p>
                      <a:pPr algn="r">
                        <a:lnSpc>
                          <a:spcPts val="1680"/>
                        </a:lnSpc>
                        <a:spcAft>
                          <a:spcPts val="1200"/>
                        </a:spcAft>
                      </a:pPr>
                      <a:r>
                        <a:rPr lang="it-IT" sz="1000" dirty="0">
                          <a:effectLst/>
                          <a:hlinkClick r:id="rId21" tooltip="Colonna sonora"/>
                        </a:rPr>
                        <a:t>Musiche</a:t>
                      </a:r>
                      <a:endParaRPr lang="it-IT" sz="1300" dirty="0">
                        <a:effectLst/>
                        <a:latin typeface="Garamond" panose="02020404030301010803" pitchFamily="18" charset="0"/>
                        <a:ea typeface="Calibri" panose="020F0502020204030204" pitchFamily="34" charset="0"/>
                        <a:cs typeface="Times New Roman (Corpo CS)" panose="02020603050405020304" pitchFamily="18" charset="0"/>
                      </a:endParaRPr>
                    </a:p>
                  </a:txBody>
                  <a:tcPr marL="76200" marR="76200" marT="0" marB="0"/>
                </a:tc>
                <a:tc>
                  <a:txBody>
                    <a:bodyPr/>
                    <a:lstStyle/>
                    <a:p>
                      <a:pPr>
                        <a:lnSpc>
                          <a:spcPts val="1680"/>
                        </a:lnSpc>
                        <a:spcAft>
                          <a:spcPts val="1200"/>
                        </a:spcAft>
                      </a:pPr>
                      <a:r>
                        <a:rPr lang="it-IT" sz="1000">
                          <a:effectLst/>
                          <a:hlinkClick r:id="rId22" tooltip="Carlo Rustichelli"/>
                        </a:rPr>
                        <a:t>Carlo Rustichelli</a:t>
                      </a:r>
                      <a:endParaRPr lang="it-IT" sz="1300">
                        <a:effectLst/>
                        <a:latin typeface="Garamond" panose="02020404030301010803" pitchFamily="18" charset="0"/>
                        <a:ea typeface="Calibri" panose="020F0502020204030204" pitchFamily="34" charset="0"/>
                        <a:cs typeface="Times New Roman (Corpo CS)" panose="02020603050405020304" pitchFamily="18" charset="0"/>
                      </a:endParaRPr>
                    </a:p>
                  </a:txBody>
                  <a:tcPr marL="30480" marR="30480" marT="0" marB="30480"/>
                </a:tc>
                <a:extLst>
                  <a:ext uri="{0D108BD9-81ED-4DB2-BD59-A6C34878D82A}">
                    <a16:rowId xmlns:a16="http://schemas.microsoft.com/office/drawing/2014/main" val="3470268876"/>
                  </a:ext>
                </a:extLst>
              </a:tr>
              <a:tr h="508014">
                <a:tc>
                  <a:txBody>
                    <a:bodyPr/>
                    <a:lstStyle/>
                    <a:p>
                      <a:pPr algn="r">
                        <a:lnSpc>
                          <a:spcPts val="1680"/>
                        </a:lnSpc>
                        <a:spcAft>
                          <a:spcPts val="1200"/>
                        </a:spcAft>
                      </a:pPr>
                      <a:r>
                        <a:rPr lang="it-IT" sz="1000" dirty="0">
                          <a:effectLst/>
                          <a:hlinkClick r:id="rId23" tooltip="Scenografia"/>
                        </a:rPr>
                        <a:t>Scenografia</a:t>
                      </a:r>
                      <a:endParaRPr lang="it-IT" sz="1300" dirty="0">
                        <a:effectLst/>
                        <a:latin typeface="Garamond" panose="02020404030301010803" pitchFamily="18" charset="0"/>
                        <a:ea typeface="Calibri" panose="020F0502020204030204" pitchFamily="34" charset="0"/>
                        <a:cs typeface="Times New Roman (Corpo CS)" panose="02020603050405020304" pitchFamily="18" charset="0"/>
                      </a:endParaRPr>
                    </a:p>
                  </a:txBody>
                  <a:tcPr marL="76200" marR="76200" marT="0" marB="0"/>
                </a:tc>
                <a:tc>
                  <a:txBody>
                    <a:bodyPr/>
                    <a:lstStyle/>
                    <a:p>
                      <a:pPr>
                        <a:lnSpc>
                          <a:spcPts val="1680"/>
                        </a:lnSpc>
                        <a:spcAft>
                          <a:spcPts val="1200"/>
                        </a:spcAft>
                      </a:pPr>
                      <a:r>
                        <a:rPr lang="it-IT" sz="1000" dirty="0">
                          <a:effectLst/>
                          <a:hlinkClick r:id="rId24" tooltip="Aldo Buzzi"/>
                        </a:rPr>
                        <a:t>Aldo Buzzi</a:t>
                      </a:r>
                      <a:endParaRPr lang="it-IT" sz="1300" dirty="0">
                        <a:effectLst/>
                        <a:latin typeface="Garamond" panose="02020404030301010803" pitchFamily="18" charset="0"/>
                        <a:ea typeface="Calibri" panose="020F0502020204030204" pitchFamily="34" charset="0"/>
                        <a:cs typeface="Times New Roman (Corpo CS)" panose="02020603050405020304" pitchFamily="18" charset="0"/>
                      </a:endParaRPr>
                    </a:p>
                  </a:txBody>
                  <a:tcPr marL="30480" marR="30480" marT="0" marB="30480"/>
                </a:tc>
                <a:extLst>
                  <a:ext uri="{0D108BD9-81ED-4DB2-BD59-A6C34878D82A}">
                    <a16:rowId xmlns:a16="http://schemas.microsoft.com/office/drawing/2014/main" val="2842813800"/>
                  </a:ext>
                </a:extLst>
              </a:tr>
            </a:tbl>
          </a:graphicData>
        </a:graphic>
      </p:graphicFrame>
    </p:spTree>
    <p:extLst>
      <p:ext uri="{BB962C8B-B14F-4D97-AF65-F5344CB8AC3E}">
        <p14:creationId xmlns:p14="http://schemas.microsoft.com/office/powerpoint/2010/main" val="234379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83AB1D-40DD-8E43-8E78-1B7E8BD1AA78}"/>
              </a:ext>
            </a:extLst>
          </p:cNvPr>
          <p:cNvSpPr>
            <a:spLocks noGrp="1"/>
          </p:cNvSpPr>
          <p:nvPr>
            <p:ph type="title"/>
          </p:nvPr>
        </p:nvSpPr>
        <p:spPr/>
        <p:txBody>
          <a:bodyPr/>
          <a:lstStyle/>
          <a:p>
            <a:r>
              <a:rPr lang="it-IT" dirty="0"/>
              <a:t>Film completo su </a:t>
            </a:r>
            <a:r>
              <a:rPr lang="it-IT" dirty="0" err="1"/>
              <a:t>youtube</a:t>
            </a:r>
            <a:endParaRPr lang="it-IT" dirty="0"/>
          </a:p>
        </p:txBody>
      </p:sp>
      <p:sp>
        <p:nvSpPr>
          <p:cNvPr id="3" name="Segnaposto contenuto 2">
            <a:extLst>
              <a:ext uri="{FF2B5EF4-FFF2-40B4-BE49-F238E27FC236}">
                <a16:creationId xmlns:a16="http://schemas.microsoft.com/office/drawing/2014/main" id="{AE65D912-57B1-6747-817D-23D2C7630BF5}"/>
              </a:ext>
            </a:extLst>
          </p:cNvPr>
          <p:cNvSpPr>
            <a:spLocks noGrp="1"/>
          </p:cNvSpPr>
          <p:nvPr>
            <p:ph idx="1"/>
          </p:nvPr>
        </p:nvSpPr>
        <p:spPr>
          <a:xfrm>
            <a:off x="838200" y="2879123"/>
            <a:ext cx="10515600" cy="3297839"/>
          </a:xfrm>
        </p:spPr>
        <p:txBody>
          <a:bodyPr/>
          <a:lstStyle/>
          <a:p>
            <a:pPr marL="0" indent="0">
              <a:buNone/>
            </a:pPr>
            <a:r>
              <a:rPr lang="it-IT" sz="3600" u="sng" dirty="0">
                <a:hlinkClick r:id="rId2"/>
              </a:rPr>
              <a:t>https://www.youtube.com/watch?v=pOKpRRLKoCc</a:t>
            </a:r>
            <a:endParaRPr lang="it-IT" sz="3600" dirty="0"/>
          </a:p>
          <a:p>
            <a:endParaRPr lang="it-IT" dirty="0"/>
          </a:p>
        </p:txBody>
      </p:sp>
    </p:spTree>
    <p:extLst>
      <p:ext uri="{BB962C8B-B14F-4D97-AF65-F5344CB8AC3E}">
        <p14:creationId xmlns:p14="http://schemas.microsoft.com/office/powerpoint/2010/main" val="512269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04A30-39A3-C143-9034-F5167555B851}"/>
              </a:ext>
            </a:extLst>
          </p:cNvPr>
          <p:cNvSpPr>
            <a:spLocks noGrp="1"/>
          </p:cNvSpPr>
          <p:nvPr>
            <p:ph type="title"/>
          </p:nvPr>
        </p:nvSpPr>
        <p:spPr/>
        <p:txBody>
          <a:bodyPr/>
          <a:lstStyle/>
          <a:p>
            <a:endParaRPr lang="it-IT"/>
          </a:p>
        </p:txBody>
      </p:sp>
      <p:pic>
        <p:nvPicPr>
          <p:cNvPr id="4" name="Immagine 3">
            <a:extLst>
              <a:ext uri="{FF2B5EF4-FFF2-40B4-BE49-F238E27FC236}">
                <a16:creationId xmlns:a16="http://schemas.microsoft.com/office/drawing/2014/main" id="{359EA025-603F-4B4F-B740-59BD4A6633A3}"/>
              </a:ext>
            </a:extLst>
          </p:cNvPr>
          <p:cNvPicPr/>
          <p:nvPr/>
        </p:nvPicPr>
        <p:blipFill>
          <a:blip r:embed="rId3">
            <a:extLst>
              <a:ext uri="{28A0092B-C50C-407E-A947-70E740481C1C}">
                <a14:useLocalDpi xmlns:a14="http://schemas.microsoft.com/office/drawing/2010/main" val="0"/>
              </a:ext>
            </a:extLst>
          </a:blip>
          <a:stretch>
            <a:fillRect/>
          </a:stretch>
        </p:blipFill>
        <p:spPr>
          <a:xfrm>
            <a:off x="838200" y="365125"/>
            <a:ext cx="5948680" cy="4212590"/>
          </a:xfrm>
          <a:prstGeom prst="rect">
            <a:avLst/>
          </a:prstGeom>
        </p:spPr>
      </p:pic>
      <p:pic>
        <p:nvPicPr>
          <p:cNvPr id="5" name="Segnaposto contenuto 4">
            <a:extLst>
              <a:ext uri="{FF2B5EF4-FFF2-40B4-BE49-F238E27FC236}">
                <a16:creationId xmlns:a16="http://schemas.microsoft.com/office/drawing/2014/main" id="{3E6AC2A1-3561-D546-92D9-6375CF56FA5F}"/>
              </a:ext>
            </a:extLst>
          </p:cNvPr>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7673546" y="365125"/>
            <a:ext cx="3680254" cy="6245740"/>
          </a:xfrm>
          <a:prstGeom prst="rect">
            <a:avLst/>
          </a:prstGeom>
        </p:spPr>
      </p:pic>
    </p:spTree>
    <p:extLst>
      <p:ext uri="{BB962C8B-B14F-4D97-AF65-F5344CB8AC3E}">
        <p14:creationId xmlns:p14="http://schemas.microsoft.com/office/powerpoint/2010/main" val="233819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BFEC2B-DB6C-FA42-917B-F7638AF4AD92}"/>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CE6C979F-261B-A84E-82E6-FC17BFCD9C8F}"/>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 y="98854"/>
            <a:ext cx="5609968" cy="3020626"/>
          </a:xfrm>
          <a:prstGeom prst="rect">
            <a:avLst/>
          </a:prstGeom>
        </p:spPr>
      </p:pic>
      <p:pic>
        <p:nvPicPr>
          <p:cNvPr id="5" name="Immagine 4">
            <a:extLst>
              <a:ext uri="{FF2B5EF4-FFF2-40B4-BE49-F238E27FC236}">
                <a16:creationId xmlns:a16="http://schemas.microsoft.com/office/drawing/2014/main" id="{5A234F72-7273-2841-B66D-88B58C9AA783}"/>
              </a:ext>
            </a:extLst>
          </p:cNvPr>
          <p:cNvPicPr/>
          <p:nvPr/>
        </p:nvPicPr>
        <p:blipFill>
          <a:blip r:embed="rId3">
            <a:extLst>
              <a:ext uri="{28A0092B-C50C-407E-A947-70E740481C1C}">
                <a14:useLocalDpi xmlns:a14="http://schemas.microsoft.com/office/drawing/2010/main" val="0"/>
              </a:ext>
            </a:extLst>
          </a:blip>
          <a:stretch>
            <a:fillRect/>
          </a:stretch>
        </p:blipFill>
        <p:spPr>
          <a:xfrm>
            <a:off x="6075680" y="2718435"/>
            <a:ext cx="6116320" cy="4139565"/>
          </a:xfrm>
          <a:prstGeom prst="rect">
            <a:avLst/>
          </a:prstGeom>
        </p:spPr>
      </p:pic>
      <p:pic>
        <p:nvPicPr>
          <p:cNvPr id="6" name="Immagine 5">
            <a:extLst>
              <a:ext uri="{FF2B5EF4-FFF2-40B4-BE49-F238E27FC236}">
                <a16:creationId xmlns:a16="http://schemas.microsoft.com/office/drawing/2014/main" id="{A21F71D4-1E01-3C43-8CEE-386B8386A248}"/>
              </a:ext>
            </a:extLst>
          </p:cNvPr>
          <p:cNvPicPr/>
          <p:nvPr/>
        </p:nvPicPr>
        <p:blipFill>
          <a:blip r:embed="rId4">
            <a:extLst>
              <a:ext uri="{28A0092B-C50C-407E-A947-70E740481C1C}">
                <a14:useLocalDpi xmlns:a14="http://schemas.microsoft.com/office/drawing/2010/main" val="0"/>
              </a:ext>
            </a:extLst>
          </a:blip>
          <a:stretch>
            <a:fillRect/>
          </a:stretch>
        </p:blipFill>
        <p:spPr>
          <a:xfrm>
            <a:off x="0" y="3212757"/>
            <a:ext cx="5609968" cy="3645243"/>
          </a:xfrm>
          <a:prstGeom prst="rect">
            <a:avLst/>
          </a:prstGeom>
        </p:spPr>
      </p:pic>
    </p:spTree>
    <p:extLst>
      <p:ext uri="{BB962C8B-B14F-4D97-AF65-F5344CB8AC3E}">
        <p14:creationId xmlns:p14="http://schemas.microsoft.com/office/powerpoint/2010/main" val="217158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277E75-941F-EA46-84EE-82D55A205560}"/>
              </a:ext>
            </a:extLst>
          </p:cNvPr>
          <p:cNvSpPr>
            <a:spLocks noGrp="1"/>
          </p:cNvSpPr>
          <p:nvPr>
            <p:ph type="title"/>
          </p:nvPr>
        </p:nvSpPr>
        <p:spPr/>
        <p:txBody>
          <a:bodyPr>
            <a:normAutofit fontScale="90000"/>
          </a:bodyPr>
          <a:lstStyle/>
          <a:p>
            <a:r>
              <a:rPr lang="it-IT" sz="3600" dirty="0"/>
              <a:t>SCHEDA SUL FILM DI LUIGI ZAMPA, CUORI SENZA FRONTIERE (1950), A CURA DI MAURIZIO GUSSO (4 febbraio 2016) </a:t>
            </a:r>
            <a:br>
              <a:rPr lang="it-IT" dirty="0"/>
            </a:br>
            <a:r>
              <a:rPr lang="it-IT" sz="1300" dirty="0" err="1"/>
              <a:t>https</a:t>
            </a:r>
            <a:r>
              <a:rPr lang="it-IT" sz="1300" dirty="0"/>
              <a:t>://</a:t>
            </a:r>
            <a:r>
              <a:rPr lang="it-IT" sz="1300" dirty="0" err="1"/>
              <a:t>www.academia.edu</a:t>
            </a:r>
            <a:r>
              <a:rPr lang="it-IT" sz="1300" dirty="0"/>
              <a:t>/21627468/Scheda_sul_film_di_Luigi_Zampa_Cuori_senza_frontiere_1950_?auto=download</a:t>
            </a:r>
          </a:p>
        </p:txBody>
      </p:sp>
      <p:sp>
        <p:nvSpPr>
          <p:cNvPr id="3" name="Segnaposto contenuto 2">
            <a:extLst>
              <a:ext uri="{FF2B5EF4-FFF2-40B4-BE49-F238E27FC236}">
                <a16:creationId xmlns:a16="http://schemas.microsoft.com/office/drawing/2014/main" id="{5975E706-1943-EE45-B3B8-2F0261D4E156}"/>
              </a:ext>
            </a:extLst>
          </p:cNvPr>
          <p:cNvSpPr>
            <a:spLocks noGrp="1"/>
          </p:cNvSpPr>
          <p:nvPr>
            <p:ph idx="1"/>
          </p:nvPr>
        </p:nvSpPr>
        <p:spPr>
          <a:xfrm>
            <a:off x="838200" y="1825625"/>
            <a:ext cx="10515600" cy="4463964"/>
          </a:xfrm>
        </p:spPr>
        <p:txBody>
          <a:bodyPr>
            <a:normAutofit fontScale="55000" lnSpcReduction="20000"/>
          </a:bodyPr>
          <a:lstStyle/>
          <a:p>
            <a:pPr marL="0" indent="0">
              <a:buNone/>
            </a:pPr>
            <a:r>
              <a:rPr lang="it-IT" sz="3100" dirty="0"/>
              <a:t>1. Cast e dati del film</a:t>
            </a:r>
            <a:br>
              <a:rPr lang="it-IT" sz="3100" dirty="0"/>
            </a:br>
            <a:r>
              <a:rPr lang="it-IT" sz="3100" dirty="0"/>
              <a:t>Drammatico; 1950; Italia; bianco e nero, 87’.</a:t>
            </a:r>
            <a:br>
              <a:rPr lang="it-IT" sz="3100" dirty="0"/>
            </a:br>
            <a:r>
              <a:rPr lang="it-IT" sz="3100" dirty="0"/>
              <a:t>Regia Luigi Zampa; soggetto e sceneggiatura Piero Tellini; collaborazione alla sceneggiatura Stefano Terra; fotografia Carlo </a:t>
            </a:r>
            <a:r>
              <a:rPr lang="it-IT" sz="3100" dirty="0" err="1"/>
              <a:t>Montuori</a:t>
            </a:r>
            <a:r>
              <a:rPr lang="it-IT" sz="3100" dirty="0"/>
              <a:t>; musica di Carlo Rustichelli, diretta da Ugo </a:t>
            </a:r>
            <a:r>
              <a:rPr lang="it-IT" sz="3100" dirty="0" err="1"/>
              <a:t>Giacomozzi</a:t>
            </a:r>
            <a:r>
              <a:rPr lang="it-IT" sz="3100" dirty="0"/>
              <a:t>; ambientazione e costumi Aldo Buzzi; aiuto regista Mauro Bolognini; assistente alla regia Giuseppe </a:t>
            </a:r>
            <a:r>
              <a:rPr lang="it-IT" sz="3100" dirty="0" err="1"/>
              <a:t>Colizzi</a:t>
            </a:r>
            <a:r>
              <a:rPr lang="it-IT" sz="3100" dirty="0"/>
              <a:t>; montaggio Eraldo da Roma; operatore Goffredo Bellisario; assistente operatore Dario </a:t>
            </a:r>
            <a:r>
              <a:rPr lang="it-IT" sz="3100" dirty="0" err="1"/>
              <a:t>Regis</a:t>
            </a:r>
            <a:r>
              <a:rPr lang="it-IT" sz="3100" dirty="0"/>
              <a:t>; segretario di edizione Paolo </a:t>
            </a:r>
            <a:r>
              <a:rPr lang="it-IT" sz="3100" dirty="0" err="1"/>
              <a:t>Heusch</a:t>
            </a:r>
            <a:r>
              <a:rPr lang="it-IT" sz="3100" dirty="0"/>
              <a:t>; ispettore di produzione Fritz [Federico] del </a:t>
            </a:r>
            <a:r>
              <a:rPr lang="it-IT" sz="3100" dirty="0" err="1"/>
              <a:t>Fauro</a:t>
            </a:r>
            <a:r>
              <a:rPr lang="it-IT" sz="3100" dirty="0"/>
              <a:t>; segretario di produzione Tullio Kezich; truccatore Libero Politi; tecnici del suono Ennio Sensi e Aldo </a:t>
            </a:r>
            <a:r>
              <a:rPr lang="it-IT" sz="3100" dirty="0" err="1"/>
              <a:t>Calpini</a:t>
            </a:r>
            <a:r>
              <a:rPr lang="it-IT" sz="3100" dirty="0"/>
              <a:t>; direttore di produzione Bianca Lattuada; produzione Carlo Ponti per Lux Film.</a:t>
            </a:r>
            <a:br>
              <a:rPr lang="it-IT" sz="3100" dirty="0"/>
            </a:br>
            <a:r>
              <a:rPr lang="it-IT" sz="3100" dirty="0"/>
              <a:t>Revisore non accreditato della sceneggiatura Vitaliano Brancati.</a:t>
            </a:r>
            <a:br>
              <a:rPr lang="it-IT" sz="3100" dirty="0"/>
            </a:br>
            <a:r>
              <a:rPr lang="it-IT" sz="3100" dirty="0"/>
              <a:t>Interpreti principali (indicati in questo ordine nei titoli di testa): Gina Lollobrigida (Donata Sebastian); </a:t>
            </a:r>
            <a:r>
              <a:rPr lang="it-IT" sz="3100" dirty="0" err="1"/>
              <a:t>Raf</a:t>
            </a:r>
            <a:r>
              <a:rPr lang="it-IT" sz="3100" dirty="0"/>
              <a:t> Vallone (Domenico); Cesco </a:t>
            </a:r>
            <a:r>
              <a:rPr lang="it-IT" sz="3100" dirty="0" err="1"/>
              <a:t>Baseggio</a:t>
            </a:r>
            <a:r>
              <a:rPr lang="it-IT" sz="3100" dirty="0"/>
              <a:t> (Giovanni [Sebastian]); Erno </a:t>
            </a:r>
            <a:r>
              <a:rPr lang="it-IT" sz="3100" dirty="0" err="1"/>
              <a:t>Crisa</a:t>
            </a:r>
            <a:r>
              <a:rPr lang="it-IT" sz="3100" dirty="0"/>
              <a:t> (Stefano); Enzo </a:t>
            </a:r>
            <a:r>
              <a:rPr lang="it-IT" sz="3100" dirty="0" err="1"/>
              <a:t>Staiola</a:t>
            </a:r>
            <a:r>
              <a:rPr lang="it-IT" sz="3100" dirty="0"/>
              <a:t> (Pasqualino [Sebastian]); Ernesto Almirante (il nonno [Giusto Sebastian, detto </a:t>
            </a:r>
            <a:r>
              <a:rPr lang="it-IT" sz="3100" dirty="0" err="1"/>
              <a:t>Bastianin</a:t>
            </a:r>
            <a:r>
              <a:rPr lang="it-IT" sz="3100" dirty="0"/>
              <a:t>]); Gino Cavalieri (il sacerdote); Gianni Cavalieri (Pentecoste); Silvia </a:t>
            </a:r>
            <a:r>
              <a:rPr lang="it-IT" sz="3100" dirty="0" err="1"/>
              <a:t>Curetti</a:t>
            </a:r>
            <a:r>
              <a:rPr lang="it-IT" sz="3100" dirty="0"/>
              <a:t> (la nonna [Maria </a:t>
            </a:r>
            <a:r>
              <a:rPr lang="it-IT" sz="3100" dirty="0" err="1"/>
              <a:t>Baldanello</a:t>
            </a:r>
            <a:r>
              <a:rPr lang="it-IT" sz="3100" dirty="0"/>
              <a:t>]); Fabio Neri (Gaspare); Mario </a:t>
            </a:r>
            <a:r>
              <a:rPr lang="it-IT" sz="3100" dirty="0" err="1"/>
              <a:t>Sestan</a:t>
            </a:r>
            <a:r>
              <a:rPr lang="it-IT" sz="3100" dirty="0"/>
              <a:t> (Lampadina); Antonio Catania (Acquasanta); Giordano </a:t>
            </a:r>
            <a:r>
              <a:rPr lang="it-IT" sz="3100" dirty="0" err="1"/>
              <a:t>Cesini</a:t>
            </a:r>
            <a:r>
              <a:rPr lang="it-IT" sz="3100" dirty="0"/>
              <a:t> (Cacciavite); un gruppo di ragazzi triestini.</a:t>
            </a:r>
            <a:br>
              <a:rPr lang="it-IT" sz="3100" dirty="0"/>
            </a:br>
            <a:r>
              <a:rPr lang="it-IT" sz="3100" dirty="0"/>
              <a:t>Altri interpreti, che non compaiono nei titoli di testa: Piero Grego [sergente statunitense]; Costantino </a:t>
            </a:r>
            <a:r>
              <a:rPr lang="it-IT" sz="3100" dirty="0" err="1"/>
              <a:t>Smaniotto</a:t>
            </a:r>
            <a:r>
              <a:rPr lang="it-IT" sz="3100" dirty="0"/>
              <a:t> [ragazzo triestino]; Aurora </a:t>
            </a:r>
            <a:r>
              <a:rPr lang="it-IT" sz="3100" dirty="0" err="1"/>
              <a:t>Trampus</a:t>
            </a:r>
            <a:r>
              <a:rPr lang="it-IT" sz="3100" dirty="0"/>
              <a:t> [ragazza triestina]; Tullio Kezich [tenente jugoslavo]; Callisto </a:t>
            </a:r>
            <a:r>
              <a:rPr lang="it-IT" sz="3100" dirty="0" err="1"/>
              <a:t>Cosulich</a:t>
            </a:r>
            <a:r>
              <a:rPr lang="it-IT" sz="3100" dirty="0"/>
              <a:t> [ufficiale sovietico]. Doppiatori originali (non accreditati): Lydia </a:t>
            </a:r>
            <a:r>
              <a:rPr lang="it-IT" sz="3100" dirty="0" err="1"/>
              <a:t>Simoneschi</a:t>
            </a:r>
            <a:r>
              <a:rPr lang="it-IT" sz="3100" dirty="0"/>
              <a:t> (Donata); Giulio </a:t>
            </a:r>
            <a:r>
              <a:rPr lang="it-IT" sz="3100" dirty="0" err="1"/>
              <a:t>Panicali</a:t>
            </a:r>
            <a:r>
              <a:rPr lang="it-IT" sz="3100" dirty="0"/>
              <a:t> (Domenico); Gualtiero De Angelis (Stefano); Sandro Ruffini (voce narrante; nella versione inglese la voce è quella di </a:t>
            </a:r>
            <a:r>
              <a:rPr lang="it-IT" sz="3100" dirty="0" err="1"/>
              <a:t>Ray</a:t>
            </a:r>
            <a:r>
              <a:rPr lang="it-IT" sz="3100" dirty="0"/>
              <a:t> Morgan).</a:t>
            </a:r>
            <a:br>
              <a:rPr lang="it-IT" sz="3100" dirty="0"/>
            </a:br>
            <a:r>
              <a:rPr lang="it-IT" sz="3100" dirty="0"/>
              <a:t>Visto di censura n. 8059 del 30 giugno 1950: per tutti.</a:t>
            </a:r>
            <a:br>
              <a:rPr lang="it-IT" sz="3100" dirty="0"/>
            </a:br>
            <a:r>
              <a:rPr lang="it-IT" sz="3100" dirty="0"/>
              <a:t>Data di distribuzione (prima proiezione pubblica) in Italia: 26 settembre 1950.</a:t>
            </a:r>
            <a:br>
              <a:rPr lang="it-IT" sz="3100" dirty="0"/>
            </a:br>
            <a:r>
              <a:rPr lang="it-IT" sz="3100" dirty="0"/>
              <a:t>Costo: £ 85.000.000; incasso: £ 210.400.000.</a:t>
            </a:r>
            <a:br>
              <a:rPr lang="it-IT" sz="3100" dirty="0"/>
            </a:br>
            <a:r>
              <a:rPr lang="it-IT" sz="3100" dirty="0" err="1"/>
              <a:t>Disponibilita</a:t>
            </a:r>
            <a:r>
              <a:rPr lang="it-IT" sz="3100" dirty="0"/>
              <a:t>̀ VHS: RCS </a:t>
            </a:r>
            <a:r>
              <a:rPr lang="it-IT" sz="3100" dirty="0" err="1"/>
              <a:t>Films</a:t>
            </a:r>
            <a:r>
              <a:rPr lang="it-IT" sz="3100" dirty="0"/>
              <a:t> &amp; Tv (VCRSPBF 22407, 90’ </a:t>
            </a:r>
            <a:r>
              <a:rPr lang="it-IT" sz="3100" dirty="0" err="1"/>
              <a:t>ca</a:t>
            </a:r>
            <a:r>
              <a:rPr lang="it-IT" sz="3100" dirty="0"/>
              <a:t>; non </a:t>
            </a:r>
            <a:r>
              <a:rPr lang="it-IT" sz="3100" dirty="0" err="1"/>
              <a:t>piu</a:t>
            </a:r>
            <a:r>
              <a:rPr lang="it-IT" sz="3100" dirty="0"/>
              <a:t>̀ in catalogo). </a:t>
            </a:r>
          </a:p>
          <a:p>
            <a:pPr marL="0" indent="0">
              <a:buNone/>
            </a:pPr>
            <a:endParaRPr lang="it-IT" dirty="0"/>
          </a:p>
        </p:txBody>
      </p:sp>
    </p:spTree>
    <p:extLst>
      <p:ext uri="{BB962C8B-B14F-4D97-AF65-F5344CB8AC3E}">
        <p14:creationId xmlns:p14="http://schemas.microsoft.com/office/powerpoint/2010/main" val="284261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95B9755-1DC8-B941-BA2B-184A01A012DA}"/>
              </a:ext>
            </a:extLst>
          </p:cNvPr>
          <p:cNvSpPr>
            <a:spLocks noGrp="1"/>
          </p:cNvSpPr>
          <p:nvPr>
            <p:ph idx="1"/>
          </p:nvPr>
        </p:nvSpPr>
        <p:spPr>
          <a:xfrm>
            <a:off x="333632" y="0"/>
            <a:ext cx="10686535" cy="6065752"/>
          </a:xfrm>
        </p:spPr>
        <p:txBody>
          <a:bodyPr>
            <a:normAutofit fontScale="85000" lnSpcReduction="20000"/>
          </a:bodyPr>
          <a:lstStyle/>
          <a:p>
            <a:r>
              <a:rPr lang="it-IT" dirty="0"/>
              <a:t>2. Trama2</a:t>
            </a:r>
            <a:br>
              <a:rPr lang="it-IT" dirty="0"/>
            </a:br>
            <a:r>
              <a:rPr lang="it-IT" dirty="0"/>
              <a:t>In seguito agli ordini della Commissione Internazionale del trattato di pace di Parigi (10 febbraio 1947) fra le potenze alleate e associate (USA, URSS, Regno Unito, Francia, Jugoslavia ecc.) e l’Italia, un paese della Venezia Giulia viene diviso in due dalla linea bianca del nuovo confine italo-jugoslavo. Entro mezzanotte gli abitanti devono scegliere fra la parte del paese assegnata all’Italia e quella attribuita alla Jugoslavia; dopo di allora i militari di guardia ai due versanti della nuova frontiera potranno sparare contro chi cerca di sconfinare.</a:t>
            </a:r>
            <a:br>
              <a:rPr lang="it-IT" dirty="0"/>
            </a:br>
            <a:r>
              <a:rPr lang="it-IT" dirty="0"/>
              <a:t>La linea bianca comporta scelte dolorose sia per gli adulti, sia per i bambini, abituati a “scivolare” con le “carriole” </a:t>
            </a:r>
            <a:r>
              <a:rPr lang="it-IT" dirty="0" err="1"/>
              <a:t>giu</a:t>
            </a:r>
            <a:r>
              <a:rPr lang="it-IT" dirty="0"/>
              <a:t>̀ per un declivio che il nuovo confine taglia in due. La famiglia del contadino Giovanni Sebastian ha la casa nella parte italiana, ma il campo nella parte jugoslava. Giovanni, ex combattente della prima guerra mondiale, vedovo e con un figlio morto in combattimento nella seconda guerra mondiale, decide in un primo tempo di rimanere nella parte italiana con il padre, la madre e i figli Donata e Pasqualino. </a:t>
            </a:r>
          </a:p>
          <a:p>
            <a:r>
              <a:rPr lang="it-IT" dirty="0"/>
              <a:t>In Jugoslavia passa, invece, subito il meccanico del paese, Stefano, un ex partigiano dagli ideali collettivisti, innamorato di Donata.</a:t>
            </a:r>
            <a:br>
              <a:rPr lang="it-IT" dirty="0"/>
            </a:br>
            <a:r>
              <a:rPr lang="it-IT" dirty="0"/>
              <a:t>Domenico, un reduce italiano, riesce, nonostante gli spari dei militari jugoslavi e il suo ferimento, a sconfinare dalla parte jugoslava a quella italiana, dove viene soccorso da Pasqualino e Donata, che lo portano nella casa dei Sebastian; per ritorsione i militari jugoslavi sequestrano Bianchina, la mucca dei Sebastian, inconsapevolmente sconfinata nella parte orientale. </a:t>
            </a:r>
          </a:p>
          <a:p>
            <a:endParaRPr lang="it-IT" dirty="0"/>
          </a:p>
        </p:txBody>
      </p:sp>
    </p:spTree>
    <p:extLst>
      <p:ext uri="{BB962C8B-B14F-4D97-AF65-F5344CB8AC3E}">
        <p14:creationId xmlns:p14="http://schemas.microsoft.com/office/powerpoint/2010/main" val="1971762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1F7AED2-7CDA-144F-9A7A-8243070D7773}"/>
              </a:ext>
            </a:extLst>
          </p:cNvPr>
          <p:cNvSpPr>
            <a:spLocks noGrp="1"/>
          </p:cNvSpPr>
          <p:nvPr>
            <p:ph idx="1"/>
          </p:nvPr>
        </p:nvSpPr>
        <p:spPr>
          <a:xfrm>
            <a:off x="259492" y="172994"/>
            <a:ext cx="11094308" cy="6685005"/>
          </a:xfrm>
        </p:spPr>
        <p:txBody>
          <a:bodyPr>
            <a:normAutofit fontScale="85000" lnSpcReduction="20000"/>
          </a:bodyPr>
          <a:lstStyle/>
          <a:p>
            <a:r>
              <a:rPr lang="it-IT" dirty="0"/>
              <a:t>I bambini subiscono le scelte opposte dei rispettivi parenti. Solo i ragazzini della parte italiana hanno la </a:t>
            </a:r>
            <a:r>
              <a:rPr lang="it-IT" dirty="0" err="1"/>
              <a:t>possibilita</a:t>
            </a:r>
            <a:r>
              <a:rPr lang="it-IT" dirty="0"/>
              <a:t>̀ di “scivolare” con le “carriole” lungo un declivio; quelli della parte jugoslava si sentono esclusi e iniziano a prenderli a sassate. Un vicino dei Sebastian e una maestra accompagnano un colonnello italiano, arrivato da fuori con una delegazione, dai Sebastian, che vengono fotografati per una rivista nazionalista italiana per aver soccorso Domenico, con la promessa di far riavere loro il campo; poco dopo, invece, </a:t>
            </a:r>
            <a:r>
              <a:rPr lang="it-IT" dirty="0" err="1"/>
              <a:t>arrivera</a:t>
            </a:r>
            <a:r>
              <a:rPr lang="it-IT" dirty="0"/>
              <a:t>̀ loro l’ordine di smistamento per il campo profughi di </a:t>
            </a:r>
            <a:r>
              <a:rPr lang="it-IT" dirty="0" err="1"/>
              <a:t>Cinecitta</a:t>
            </a:r>
            <a:r>
              <a:rPr lang="it-IT" dirty="0"/>
              <a:t>̀. Convinto da Stefano, Giovanni si trasferisce clandestinamente con la famiglia nella parte jugoslava. Donata varca clandestinamente il confine per rivedere Domenico, che ha parole di comprensione per la scelta di Giovanni; quando racconta di essere tornato da un campo di concentramento sovietico e di esser rimasto solo al mondo, </a:t>
            </a:r>
            <a:r>
              <a:rPr lang="it-IT" dirty="0" err="1"/>
              <a:t>perche</a:t>
            </a:r>
            <a:r>
              <a:rPr lang="it-IT" dirty="0"/>
              <a:t>́ i suoi familiari sono morti sotto i bombardamenti degli alleati o sotto i colpi dei tedeschi, Donata gli dichiara di essersi innamorata a prima vista di lui, ma di essere “quasi fidanzata” con Stefano; i due si baciano. </a:t>
            </a:r>
          </a:p>
          <a:p>
            <a:r>
              <a:rPr lang="it-IT" dirty="0"/>
              <a:t>Pasqualino va a scuola nella parte jugoslava. I bambini ‘jugoslavi’ lo deridono e si azzuffano con lui, mentre quelli ‘italiani’ lo insultano come traditore. Stefano dichiara a Giovanni che intende sposare Donata. Giovanni viene insultato come traditore dalla maestra e da altri vicini ‘italiani’. Il fratello minore di Stefano, Cacciavite, impone agli altri bambini ‘jugoslavi’ rispetto per Pasqualino, in quanto suo futuro cognato. I bambini ‘italiani’ prendono a sassate quelli ‘jugoslavi’ ed è proprio Gaspare, ex amico del cuore di Pasqualino, a colpirlo con un sasso, ma Pasqualino lo perdona. Tutti i bambini decidono allora di rimuovere il paletto segnaletico che demarca il confine italo-jugoslavo lungo il declivio, per potersi riappropriare del loro terreno di gioco. </a:t>
            </a:r>
          </a:p>
          <a:p>
            <a:endParaRPr lang="it-IT" dirty="0"/>
          </a:p>
        </p:txBody>
      </p:sp>
    </p:spTree>
    <p:extLst>
      <p:ext uri="{BB962C8B-B14F-4D97-AF65-F5344CB8AC3E}">
        <p14:creationId xmlns:p14="http://schemas.microsoft.com/office/powerpoint/2010/main" val="33933210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3894</Words>
  <Application>Microsoft Macintosh PowerPoint</Application>
  <PresentationFormat>Widescreen</PresentationFormat>
  <Paragraphs>119</Paragraphs>
  <Slides>24</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Arial</vt:lpstr>
      <vt:lpstr>Calibri</vt:lpstr>
      <vt:lpstr>Calibri Light</vt:lpstr>
      <vt:lpstr>Garamond</vt:lpstr>
      <vt:lpstr>Times New Roman (Corpo CS)</vt:lpstr>
      <vt:lpstr>Tema di Office</vt:lpstr>
      <vt:lpstr>Cuori senza frontiera (1950)</vt:lpstr>
      <vt:lpstr>Secondo wikipedia</vt:lpstr>
      <vt:lpstr>Presentazione standard di PowerPoint</vt:lpstr>
      <vt:lpstr>Film completo su youtube</vt:lpstr>
      <vt:lpstr>Presentazione standard di PowerPoint</vt:lpstr>
      <vt:lpstr>Presentazione standard di PowerPoint</vt:lpstr>
      <vt:lpstr>SCHEDA SUL FILM DI LUIGI ZAMPA, CUORI SENZA FRONTIERE (1950), A CURA DI MAURIZIO GUSSO (4 febbraio 2016)  https://www.academia.edu/21627468/Scheda_sul_film_di_Luigi_Zampa_Cuori_senza_frontiere_1950_?auto=download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Cuori senza frontiera (1950)</dc:title>
  <dc:creator>sergio zilli</dc:creator>
  <cp:lastModifiedBy>sergio zilli</cp:lastModifiedBy>
  <cp:revision>2</cp:revision>
  <dcterms:created xsi:type="dcterms:W3CDTF">2019-12-05T15:20:54Z</dcterms:created>
  <dcterms:modified xsi:type="dcterms:W3CDTF">2019-12-05T15:38:18Z</dcterms:modified>
</cp:coreProperties>
</file>