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7" r:id="rId2"/>
    <p:sldId id="298" r:id="rId3"/>
    <p:sldId id="283" r:id="rId4"/>
    <p:sldId id="275" r:id="rId5"/>
    <p:sldId id="274" r:id="rId6"/>
    <p:sldId id="299" r:id="rId7"/>
    <p:sldId id="260" r:id="rId8"/>
    <p:sldId id="262" r:id="rId9"/>
    <p:sldId id="263" r:id="rId10"/>
    <p:sldId id="264" r:id="rId11"/>
    <p:sldId id="265" r:id="rId12"/>
    <p:sldId id="273" r:id="rId13"/>
    <p:sldId id="282" r:id="rId14"/>
    <p:sldId id="266" r:id="rId15"/>
    <p:sldId id="300" r:id="rId16"/>
    <p:sldId id="259" r:id="rId17"/>
    <p:sldId id="267" r:id="rId18"/>
    <p:sldId id="268" r:id="rId19"/>
    <p:sldId id="270" r:id="rId20"/>
    <p:sldId id="269" r:id="rId21"/>
    <p:sldId id="271" r:id="rId22"/>
    <p:sldId id="276" r:id="rId23"/>
    <p:sldId id="279" r:id="rId24"/>
    <p:sldId id="280" r:id="rId25"/>
    <p:sldId id="278" r:id="rId26"/>
    <p:sldId id="304" r:id="rId27"/>
    <p:sldId id="287" r:id="rId28"/>
    <p:sldId id="284" r:id="rId29"/>
    <p:sldId id="302" r:id="rId30"/>
    <p:sldId id="303" r:id="rId31"/>
    <p:sldId id="305" r:id="rId32"/>
    <p:sldId id="288" r:id="rId33"/>
    <p:sldId id="289" r:id="rId34"/>
    <p:sldId id="309" r:id="rId35"/>
    <p:sldId id="290" r:id="rId36"/>
    <p:sldId id="291" r:id="rId37"/>
    <p:sldId id="306" r:id="rId38"/>
    <p:sldId id="308" r:id="rId39"/>
    <p:sldId id="307" r:id="rId40"/>
    <p:sldId id="292" r:id="rId41"/>
    <p:sldId id="293" r:id="rId42"/>
    <p:sldId id="295" r:id="rId43"/>
    <p:sldId id="296" r:id="rId44"/>
    <p:sldId id="297" r:id="rId45"/>
    <p:sldId id="286" r:id="rId46"/>
    <p:sldId id="281" r:id="rId47"/>
    <p:sldId id="261" r:id="rId48"/>
    <p:sldId id="301" r:id="rId49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909" autoAdjust="0"/>
  </p:normalViewPr>
  <p:slideViewPr>
    <p:cSldViewPr snapToGrid="0" snapToObjects="1">
      <p:cViewPr>
        <p:scale>
          <a:sx n="94" d="100"/>
          <a:sy n="94" d="100"/>
        </p:scale>
        <p:origin x="-79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24009-D763-D74B-80BF-B41198E1248E}" type="datetimeFigureOut">
              <a:rPr lang="it-IT" smtClean="0"/>
              <a:t>05/12/19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ECEA05-2A91-0340-8647-83B1C9BF08B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04958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71C77-2877-9B4B-B3EB-4D1E3CFB7268}" type="datetimeFigureOut">
              <a:rPr lang="it-IT" smtClean="0"/>
              <a:t>03/12/19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97ACB-8D97-7D46-A77C-90258C75234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55854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smtClean="0"/>
              <a:t>http://</a:t>
            </a:r>
            <a:r>
              <a:rPr lang="it-IT" dirty="0" err="1" smtClean="0"/>
              <a:t>www.cyberounds.com</a:t>
            </a:r>
            <a:r>
              <a:rPr lang="it-IT" dirty="0" smtClean="0"/>
              <a:t>/</a:t>
            </a:r>
            <a:r>
              <a:rPr lang="it-IT" dirty="0" err="1" smtClean="0"/>
              <a:t>cmecontent</a:t>
            </a:r>
            <a:r>
              <a:rPr lang="it-IT" dirty="0" smtClean="0"/>
              <a:t>/art453.html?pf=yes</a:t>
            </a:r>
          </a:p>
          <a:p>
            <a:endParaRPr lang="it-IT" dirty="0" smtClean="0"/>
          </a:p>
          <a:p>
            <a:r>
              <a:rPr lang="it-IT" dirty="0" smtClean="0"/>
              <a:t>Nella normale risposta all'ipoglicemia, il cervello (specialmente l'ipotalamo) coordina e innesca una risposta allo stress per ripristinare l'</a:t>
            </a:r>
            <a:r>
              <a:rPr lang="it-IT" dirty="0" err="1" smtClean="0"/>
              <a:t>euglicemia</a:t>
            </a:r>
            <a:r>
              <a:rPr lang="it-IT" dirty="0" smtClean="0"/>
              <a:t>. Le aree chiave dell'ipotalamo che rilevano e rispondono all'ipoglicemia sono </a:t>
            </a:r>
            <a:r>
              <a:rPr lang="it-IT" b="1" dirty="0" smtClean="0"/>
              <a:t>l'ipotalamo </a:t>
            </a:r>
            <a:r>
              <a:rPr lang="it-IT" b="1" dirty="0" err="1" smtClean="0"/>
              <a:t>ventromediale</a:t>
            </a:r>
            <a:r>
              <a:rPr lang="it-IT" b="1" dirty="0" smtClean="0"/>
              <a:t> (VMH), il nucleo arcuato (ARC) e il nucleo </a:t>
            </a:r>
            <a:r>
              <a:rPr lang="it-IT" b="1" dirty="0" err="1" smtClean="0"/>
              <a:t>paraventricolare</a:t>
            </a:r>
            <a:r>
              <a:rPr lang="it-IT" b="1" dirty="0" smtClean="0"/>
              <a:t> (PVN)</a:t>
            </a:r>
            <a:r>
              <a:rPr lang="it-IT" dirty="0" smtClean="0"/>
              <a:t>. </a:t>
            </a:r>
          </a:p>
          <a:p>
            <a:r>
              <a:rPr lang="it-IT" dirty="0" smtClean="0"/>
              <a:t>Segnali efferenti dall'ipotalamo provocano </a:t>
            </a:r>
            <a:r>
              <a:rPr lang="it-IT" b="1" dirty="0" smtClean="0"/>
              <a:t>l'attivazione dell'asse ipotalamo-ipofisi-surrene (HPA)</a:t>
            </a:r>
            <a:r>
              <a:rPr lang="it-IT" dirty="0" smtClean="0"/>
              <a:t> e del </a:t>
            </a:r>
            <a:r>
              <a:rPr lang="it-IT" b="1" dirty="0" smtClean="0"/>
              <a:t>sistema nervoso simpatico </a:t>
            </a:r>
            <a:r>
              <a:rPr lang="it-IT" dirty="0" smtClean="0"/>
              <a:t>per aumentare la produzione di ormoni </a:t>
            </a:r>
            <a:r>
              <a:rPr lang="it-IT" dirty="0" err="1" smtClean="0"/>
              <a:t>controregolatori</a:t>
            </a:r>
            <a:r>
              <a:rPr lang="it-IT" dirty="0" smtClean="0"/>
              <a:t> chiave. </a:t>
            </a:r>
          </a:p>
          <a:p>
            <a:r>
              <a:rPr lang="it-IT" dirty="0" smtClean="0"/>
              <a:t>Le secrezioni di cortisolo (tramite rilascio di ACTH) ed epinefrina derivano rispettivamente dalla corticale</a:t>
            </a:r>
            <a:r>
              <a:rPr lang="it-IT" baseline="0" dirty="0" smtClean="0"/>
              <a:t> e dalla midollare del </a:t>
            </a:r>
            <a:r>
              <a:rPr lang="it-IT" dirty="0" smtClean="0"/>
              <a:t>surrene. </a:t>
            </a:r>
          </a:p>
          <a:p>
            <a:r>
              <a:rPr lang="it-IT" dirty="0" smtClean="0"/>
              <a:t>L'attivazione del sistema nervoso simpatico aumenta sia il </a:t>
            </a:r>
            <a:r>
              <a:rPr lang="it-IT" b="1" dirty="0" smtClean="0"/>
              <a:t>rilascio di noradrenalina (che causa tremori, vigilanza e palpitazioni</a:t>
            </a:r>
            <a:r>
              <a:rPr lang="it-IT" dirty="0" smtClean="0"/>
              <a:t>) </a:t>
            </a:r>
            <a:r>
              <a:rPr lang="it-IT" b="1" dirty="0" smtClean="0"/>
              <a:t>sia il rilascio di acetilcolina </a:t>
            </a:r>
            <a:r>
              <a:rPr lang="it-IT" dirty="0" smtClean="0"/>
              <a:t>(che provoca </a:t>
            </a:r>
            <a:r>
              <a:rPr lang="it-IT" b="1" dirty="0" smtClean="0"/>
              <a:t>fame e sudorazione</a:t>
            </a:r>
            <a:r>
              <a:rPr lang="it-IT" dirty="0" smtClean="0"/>
              <a:t>). </a:t>
            </a:r>
          </a:p>
          <a:p>
            <a:r>
              <a:rPr lang="it-IT" dirty="0" smtClean="0"/>
              <a:t>A livello del pancreas, in risposta all'ipoglicemia, la secrezione endogena di insulina dalla cellula β viene soppressa mentre il rilascio di </a:t>
            </a:r>
            <a:r>
              <a:rPr lang="it-IT" dirty="0" err="1" smtClean="0"/>
              <a:t>glucagone</a:t>
            </a:r>
            <a:r>
              <a:rPr lang="it-IT" dirty="0" smtClean="0"/>
              <a:t> dalla cellula α è elevato. Antagonizzando gli effetti dell'insulina, questi ormoni </a:t>
            </a:r>
            <a:r>
              <a:rPr lang="it-IT" dirty="0" err="1" smtClean="0"/>
              <a:t>controregolatori</a:t>
            </a:r>
            <a:r>
              <a:rPr lang="it-IT" dirty="0" smtClean="0"/>
              <a:t> lavorano per aumentare i livelli di glucosio nel sangue stimolando il rilascio endogeno di glucosio dal fegato, stimolando il comportamento alimentare e sopprimendo la clearance del glucosio.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57924-3BAE-204B-B989-EB68492ED600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2843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Regulation</a:t>
            </a:r>
            <a:r>
              <a:rPr lang="it-IT" dirty="0" smtClean="0"/>
              <a:t> of </a:t>
            </a:r>
            <a:r>
              <a:rPr lang="it-IT" dirty="0" err="1" smtClean="0"/>
              <a:t>Ketone</a:t>
            </a:r>
            <a:r>
              <a:rPr lang="it-IT" dirty="0" smtClean="0"/>
              <a:t> Body </a:t>
            </a:r>
            <a:r>
              <a:rPr lang="it-IT" dirty="0" err="1" smtClean="0"/>
              <a:t>Metabolism</a:t>
            </a:r>
            <a:r>
              <a:rPr lang="it-IT" dirty="0" smtClean="0"/>
              <a:t> and the </a:t>
            </a:r>
            <a:r>
              <a:rPr lang="it-IT" dirty="0" err="1" smtClean="0"/>
              <a:t>Role</a:t>
            </a:r>
            <a:r>
              <a:rPr lang="it-IT" dirty="0" smtClean="0"/>
              <a:t> of PPARα</a:t>
            </a:r>
          </a:p>
          <a:p>
            <a:r>
              <a:rPr lang="it-IT" dirty="0" err="1" smtClean="0"/>
              <a:t>December</a:t>
            </a:r>
            <a:r>
              <a:rPr lang="it-IT" dirty="0" smtClean="0"/>
              <a:t> 2016International Journal of </a:t>
            </a:r>
            <a:r>
              <a:rPr lang="it-IT" dirty="0" err="1" smtClean="0"/>
              <a:t>Molecular</a:t>
            </a:r>
            <a:r>
              <a:rPr lang="it-IT" dirty="0" smtClean="0"/>
              <a:t> </a:t>
            </a:r>
            <a:r>
              <a:rPr lang="it-IT" dirty="0" err="1" smtClean="0"/>
              <a:t>Sciences</a:t>
            </a:r>
            <a:r>
              <a:rPr lang="it-IT" dirty="0" smtClean="0"/>
              <a:t> 17(12):2093</a:t>
            </a:r>
          </a:p>
          <a:p>
            <a:r>
              <a:rPr lang="it-IT" dirty="0" smtClean="0"/>
              <a:t>DOI: 10.3390/ijms17122093</a:t>
            </a:r>
          </a:p>
          <a:p>
            <a:endParaRPr lang="it-IT" dirty="0" smtClean="0"/>
          </a:p>
          <a:p>
            <a:r>
              <a:rPr lang="it-IT" dirty="0" smtClean="0"/>
              <a:t>Il metabolismo dei corpi chetonici: la chetogenesi si svolge nei mitocondri epatociti, mentre la chetolisi comporta l'utilizzo di corpi chetonici nei mitocondri dei tessuti periferici. </a:t>
            </a:r>
          </a:p>
          <a:p>
            <a:r>
              <a:rPr lang="it-IT" dirty="0" smtClean="0"/>
              <a:t>ACAT1,</a:t>
            </a:r>
            <a:r>
              <a:rPr lang="it-IT" baseline="0" dirty="0" smtClean="0"/>
              <a:t> </a:t>
            </a:r>
            <a:r>
              <a:rPr lang="it-IT" dirty="0" err="1" smtClean="0"/>
              <a:t>acetoacetil-CoA</a:t>
            </a:r>
            <a:r>
              <a:rPr lang="it-IT" dirty="0" smtClean="0"/>
              <a:t> </a:t>
            </a:r>
            <a:r>
              <a:rPr lang="it-IT" dirty="0" err="1" smtClean="0"/>
              <a:t>tiolasi</a:t>
            </a:r>
            <a:r>
              <a:rPr lang="it-IT" dirty="0" smtClean="0"/>
              <a:t>, </a:t>
            </a:r>
          </a:p>
          <a:p>
            <a:r>
              <a:rPr lang="it-IT" dirty="0" err="1" smtClean="0"/>
              <a:t>Ac-CoA</a:t>
            </a:r>
            <a:r>
              <a:rPr lang="it-IT" dirty="0" smtClean="0"/>
              <a:t>,</a:t>
            </a:r>
            <a:r>
              <a:rPr lang="it-IT" baseline="0" dirty="0" smtClean="0"/>
              <a:t> </a:t>
            </a:r>
            <a:r>
              <a:rPr lang="it-IT" dirty="0" err="1" smtClean="0"/>
              <a:t>acetil-CoA</a:t>
            </a:r>
            <a:r>
              <a:rPr lang="it-IT" dirty="0" smtClean="0"/>
              <a:t>, </a:t>
            </a:r>
          </a:p>
          <a:p>
            <a:r>
              <a:rPr lang="it-IT" dirty="0" err="1" smtClean="0"/>
              <a:t>AcAc-CoA</a:t>
            </a:r>
            <a:r>
              <a:rPr lang="it-IT" dirty="0" smtClean="0"/>
              <a:t>,</a:t>
            </a:r>
            <a:r>
              <a:rPr lang="it-IT" baseline="0" dirty="0" smtClean="0"/>
              <a:t> </a:t>
            </a:r>
            <a:r>
              <a:rPr lang="it-IT" dirty="0" err="1" smtClean="0"/>
              <a:t>acetoacetil-CoA</a:t>
            </a:r>
            <a:r>
              <a:rPr lang="it-IT" dirty="0" smtClean="0"/>
              <a:t>, </a:t>
            </a:r>
          </a:p>
          <a:p>
            <a:r>
              <a:rPr lang="it-IT" dirty="0" smtClean="0"/>
              <a:t>BDH,</a:t>
            </a:r>
            <a:r>
              <a:rPr lang="it-IT" baseline="0" dirty="0" smtClean="0"/>
              <a:t> </a:t>
            </a:r>
            <a:r>
              <a:rPr lang="it-IT" dirty="0" smtClean="0"/>
              <a:t>β</a:t>
            </a:r>
            <a:r>
              <a:rPr lang="it-IT" dirty="0" err="1" smtClean="0"/>
              <a:t>hydroxybutyrate</a:t>
            </a:r>
            <a:r>
              <a:rPr lang="it-IT" dirty="0" smtClean="0"/>
              <a:t> </a:t>
            </a:r>
            <a:r>
              <a:rPr lang="it-IT" dirty="0" err="1" smtClean="0"/>
              <a:t>dehydrogenase</a:t>
            </a:r>
            <a:r>
              <a:rPr lang="it-IT" dirty="0" smtClean="0"/>
              <a:t>, </a:t>
            </a:r>
          </a:p>
          <a:p>
            <a:r>
              <a:rPr lang="it-IT" dirty="0" err="1" smtClean="0"/>
              <a:t>bHB</a:t>
            </a:r>
            <a:r>
              <a:rPr lang="it-IT" dirty="0" smtClean="0"/>
              <a:t>,</a:t>
            </a:r>
            <a:r>
              <a:rPr lang="it-IT" baseline="0" dirty="0" smtClean="0"/>
              <a:t> </a:t>
            </a:r>
            <a:r>
              <a:rPr lang="it-IT" dirty="0" smtClean="0"/>
              <a:t>β-</a:t>
            </a:r>
            <a:r>
              <a:rPr lang="it-IT" dirty="0" err="1" smtClean="0"/>
              <a:t>hydroxybutyrate</a:t>
            </a:r>
            <a:r>
              <a:rPr lang="it-IT" dirty="0" smtClean="0"/>
              <a:t>, </a:t>
            </a:r>
          </a:p>
          <a:p>
            <a:r>
              <a:rPr lang="it-IT" dirty="0" smtClean="0"/>
              <a:t>CPT1,</a:t>
            </a:r>
            <a:r>
              <a:rPr lang="it-IT" baseline="0" dirty="0" smtClean="0"/>
              <a:t> </a:t>
            </a:r>
            <a:r>
              <a:rPr lang="it-IT" dirty="0" smtClean="0"/>
              <a:t>carnitina </a:t>
            </a:r>
            <a:r>
              <a:rPr lang="it-IT" dirty="0" err="1" smtClean="0"/>
              <a:t>palmitoiltransferasi</a:t>
            </a:r>
            <a:r>
              <a:rPr lang="it-IT" dirty="0" smtClean="0"/>
              <a:t> 1, </a:t>
            </a:r>
          </a:p>
          <a:p>
            <a:r>
              <a:rPr lang="it-IT" dirty="0" smtClean="0"/>
              <a:t>HMGCL,</a:t>
            </a:r>
            <a:r>
              <a:rPr lang="it-IT" baseline="0" dirty="0" smtClean="0"/>
              <a:t> </a:t>
            </a:r>
            <a:r>
              <a:rPr lang="it-IT" dirty="0" smtClean="0"/>
              <a:t>HMG-</a:t>
            </a:r>
            <a:r>
              <a:rPr lang="it-IT" dirty="0" err="1" smtClean="0"/>
              <a:t>CoA</a:t>
            </a:r>
            <a:r>
              <a:rPr lang="it-IT" dirty="0" smtClean="0"/>
              <a:t> </a:t>
            </a:r>
            <a:r>
              <a:rPr lang="it-IT" dirty="0" err="1" smtClean="0"/>
              <a:t>lyase</a:t>
            </a:r>
            <a:r>
              <a:rPr lang="it-IT" dirty="0" smtClean="0"/>
              <a:t>,</a:t>
            </a:r>
          </a:p>
          <a:p>
            <a:r>
              <a:rPr lang="it-IT" dirty="0" smtClean="0"/>
              <a:t> HMGCS2,</a:t>
            </a:r>
            <a:r>
              <a:rPr lang="it-IT" baseline="0" dirty="0" smtClean="0"/>
              <a:t> </a:t>
            </a:r>
            <a:r>
              <a:rPr lang="it-IT" dirty="0" smtClean="0"/>
              <a:t>HMG-CoA </a:t>
            </a:r>
            <a:r>
              <a:rPr lang="it-IT" dirty="0" err="1" smtClean="0"/>
              <a:t>synthetase</a:t>
            </a:r>
            <a:r>
              <a:rPr lang="it-IT" dirty="0" smtClean="0"/>
              <a:t>, </a:t>
            </a:r>
          </a:p>
          <a:p>
            <a:r>
              <a:rPr lang="it-IT" dirty="0" smtClean="0"/>
              <a:t>MCT1,</a:t>
            </a:r>
            <a:r>
              <a:rPr lang="it-IT" baseline="0" dirty="0" smtClean="0"/>
              <a:t> </a:t>
            </a:r>
            <a:r>
              <a:rPr lang="it-IT" dirty="0" err="1" smtClean="0"/>
              <a:t>monocarboxylate</a:t>
            </a:r>
            <a:r>
              <a:rPr lang="it-IT" dirty="0" smtClean="0"/>
              <a:t> </a:t>
            </a:r>
            <a:r>
              <a:rPr lang="it-IT" dirty="0" err="1" smtClean="0"/>
              <a:t>transporter</a:t>
            </a:r>
            <a:r>
              <a:rPr lang="it-IT" dirty="0" smtClean="0"/>
              <a:t> 1, </a:t>
            </a:r>
          </a:p>
          <a:p>
            <a:r>
              <a:rPr lang="it-IT" dirty="0" smtClean="0"/>
              <a:t>SCOT,</a:t>
            </a:r>
            <a:r>
              <a:rPr lang="it-IT" baseline="0" dirty="0" smtClean="0"/>
              <a:t> </a:t>
            </a:r>
            <a:r>
              <a:rPr lang="it-IT" dirty="0" smtClean="0"/>
              <a:t>succinyl-CoA:3-ketocid-CoA </a:t>
            </a:r>
            <a:r>
              <a:rPr lang="it-IT" dirty="0" err="1" smtClean="0"/>
              <a:t>transferase</a:t>
            </a:r>
            <a:r>
              <a:rPr lang="it-IT" dirty="0" smtClean="0"/>
              <a:t>, </a:t>
            </a:r>
          </a:p>
          <a:p>
            <a:r>
              <a:rPr lang="it-IT" dirty="0" smtClean="0"/>
              <a:t>TCA,</a:t>
            </a:r>
            <a:r>
              <a:rPr lang="it-IT" baseline="0" dirty="0" smtClean="0"/>
              <a:t> </a:t>
            </a:r>
            <a:r>
              <a:rPr lang="it-IT" dirty="0" err="1" smtClean="0"/>
              <a:t>tricarboxylic</a:t>
            </a:r>
            <a:r>
              <a:rPr lang="it-IT" dirty="0" smtClean="0"/>
              <a:t> acid </a:t>
            </a:r>
            <a:r>
              <a:rPr lang="it-IT" dirty="0" err="1" smtClean="0"/>
              <a:t>cycle</a:t>
            </a:r>
            <a:r>
              <a:rPr lang="it-IT" dirty="0" smtClean="0"/>
              <a:t>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97ACB-8D97-7D46-A77C-90258C75234C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33039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s-IS" dirty="0" smtClean="0"/>
              <a:t>Nat Metab 1, 189–200 (2019) doi:10.1038/s42255-018-0021-8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Gli </a:t>
            </a:r>
            <a:r>
              <a:rPr lang="it-IT" dirty="0" err="1" smtClean="0"/>
              <a:t>adipociti</a:t>
            </a:r>
            <a:r>
              <a:rPr lang="it-IT" dirty="0" smtClean="0"/>
              <a:t> generano</a:t>
            </a:r>
            <a:r>
              <a:rPr lang="it-IT" baseline="0" dirty="0" smtClean="0"/>
              <a:t> </a:t>
            </a:r>
            <a:r>
              <a:rPr lang="it-IT" dirty="0" smtClean="0"/>
              <a:t>acidi grassi a lunga catena (LCFA) lipolisi dei trigliceridi. Questo processo è iniziato dalla stimolazione esterna, ad esempio da catecolamine seguite da elevazione nell'attivazione di </a:t>
            </a:r>
            <a:r>
              <a:rPr lang="it-IT" dirty="0" err="1" smtClean="0"/>
              <a:t>cAMP</a:t>
            </a:r>
            <a:r>
              <a:rPr lang="it-IT" dirty="0" smtClean="0"/>
              <a:t> e PKA </a:t>
            </a:r>
            <a:r>
              <a:rPr lang="it-IT" dirty="0" err="1" smtClean="0"/>
              <a:t>citosolici</a:t>
            </a:r>
            <a:r>
              <a:rPr lang="it-IT" dirty="0" smtClean="0"/>
              <a:t>, o da ormone natriuretico (NP, </a:t>
            </a:r>
            <a:r>
              <a:rPr lang="it-IT" dirty="0" err="1" smtClean="0"/>
              <a:t>natriuretic</a:t>
            </a:r>
            <a:r>
              <a:rPr lang="it-IT" dirty="0" smtClean="0"/>
              <a:t> peptide) seguita da elevazione di </a:t>
            </a:r>
            <a:r>
              <a:rPr lang="it-IT" dirty="0" err="1" smtClean="0"/>
              <a:t>cGMP</a:t>
            </a:r>
            <a:r>
              <a:rPr lang="it-IT" dirty="0" smtClean="0"/>
              <a:t> e PKG (proteina </a:t>
            </a:r>
            <a:r>
              <a:rPr lang="it-IT" dirty="0" err="1" smtClean="0"/>
              <a:t>chinasi</a:t>
            </a:r>
            <a:r>
              <a:rPr lang="it-IT" dirty="0" smtClean="0"/>
              <a:t> dipendente dal </a:t>
            </a:r>
            <a:r>
              <a:rPr lang="it-IT" dirty="0" err="1" smtClean="0"/>
              <a:t>cGMP</a:t>
            </a:r>
            <a:r>
              <a:rPr lang="it-IT" dirty="0" smtClean="0"/>
              <a:t>). La segnalazione PKA o PKG stimola la liberazione di acidi grassi liberi dal </a:t>
            </a:r>
            <a:r>
              <a:rPr lang="it-IT" dirty="0" err="1" smtClean="0"/>
              <a:t>triacilglicerolo</a:t>
            </a:r>
            <a:r>
              <a:rPr lang="it-IT" dirty="0" smtClean="0"/>
              <a:t> (TAG) attraverso lipasi endogene, come adipose </a:t>
            </a:r>
            <a:r>
              <a:rPr lang="it-IT" dirty="0" err="1" smtClean="0"/>
              <a:t>triglyceride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lipase</a:t>
            </a:r>
            <a:r>
              <a:rPr lang="it-IT" baseline="0" dirty="0" smtClean="0"/>
              <a:t> (</a:t>
            </a:r>
            <a:r>
              <a:rPr lang="it-IT" dirty="0" smtClean="0"/>
              <a:t>ATGL), </a:t>
            </a:r>
            <a:r>
              <a:rPr lang="it-IT" dirty="0" err="1" smtClean="0"/>
              <a:t>hormone</a:t>
            </a:r>
            <a:r>
              <a:rPr lang="it-IT" dirty="0" smtClean="0"/>
              <a:t>-sensitive</a:t>
            </a:r>
            <a:r>
              <a:rPr lang="it-IT" baseline="0" dirty="0" smtClean="0"/>
              <a:t> </a:t>
            </a:r>
            <a:r>
              <a:rPr lang="it-IT" dirty="0" err="1" smtClean="0"/>
              <a:t>lipase</a:t>
            </a:r>
            <a:r>
              <a:rPr lang="it-IT" baseline="0" dirty="0" smtClean="0"/>
              <a:t> (</a:t>
            </a:r>
            <a:r>
              <a:rPr lang="it-IT" dirty="0" smtClean="0"/>
              <a:t>HSL) e </a:t>
            </a:r>
            <a:r>
              <a:rPr lang="it-IT" dirty="0" err="1" smtClean="0"/>
              <a:t>monoacilglicerolo</a:t>
            </a:r>
            <a:r>
              <a:rPr lang="it-IT" dirty="0" smtClean="0"/>
              <a:t> lipasi (MGL). Dopo la liberazione, i LCFA vengono ossidati localmente o rilasciati nella circolazione.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97ACB-8D97-7D46-A77C-90258C75234C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4547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smtClean="0"/>
              <a:t>Journal of </a:t>
            </a:r>
            <a:r>
              <a:rPr lang="it-IT" dirty="0" err="1" smtClean="0"/>
              <a:t>Molecular</a:t>
            </a:r>
            <a:r>
              <a:rPr lang="it-IT" dirty="0" smtClean="0"/>
              <a:t> </a:t>
            </a:r>
            <a:r>
              <a:rPr lang="it-IT" dirty="0" err="1" smtClean="0"/>
              <a:t>Endocrinology</a:t>
            </a:r>
            <a:r>
              <a:rPr lang="it-IT" dirty="0" smtClean="0"/>
              <a:t> 52, 3; 10.1530/JME-13-0277</a:t>
            </a:r>
          </a:p>
          <a:p>
            <a:endParaRPr lang="it-IT" dirty="0" smtClean="0"/>
          </a:p>
          <a:p>
            <a:r>
              <a:rPr lang="it-IT" dirty="0" smtClean="0"/>
              <a:t>Illustrazione schematica della via lipolitica. Per idrolizzare completamente TG, ATGL, HSL e MGL agiscono in sequenza, con il rilascio di un FFA in ogni passaggio. Ciò converte successivamente TG in DG, quindi in MG, e infine in glicerolo e un totale di FFA dell'albero. TG, trigliceride; ATGL, lipasi adiposa dei</a:t>
            </a:r>
            <a:r>
              <a:rPr lang="it-IT" baseline="0" dirty="0" smtClean="0"/>
              <a:t> </a:t>
            </a:r>
            <a:r>
              <a:rPr lang="it-IT" dirty="0" smtClean="0"/>
              <a:t>TG; DG, </a:t>
            </a:r>
            <a:r>
              <a:rPr lang="it-IT" dirty="0" err="1" smtClean="0"/>
              <a:t>diacilglicerolo</a:t>
            </a:r>
            <a:r>
              <a:rPr lang="it-IT" dirty="0" smtClean="0"/>
              <a:t>; FFA, acido grasso libero; HSL, lipasi sensibile agli ormoni; MG, </a:t>
            </a:r>
            <a:r>
              <a:rPr lang="it-IT" dirty="0" err="1" smtClean="0"/>
              <a:t>monoacilglicerolo</a:t>
            </a:r>
            <a:r>
              <a:rPr lang="it-IT" dirty="0" smtClean="0"/>
              <a:t>; MGL, </a:t>
            </a:r>
            <a:r>
              <a:rPr lang="it-IT" dirty="0" err="1" smtClean="0"/>
              <a:t>lipogeno</a:t>
            </a:r>
            <a:r>
              <a:rPr lang="it-IT" dirty="0" smtClean="0"/>
              <a:t> </a:t>
            </a:r>
            <a:r>
              <a:rPr lang="it-IT" dirty="0" err="1" smtClean="0"/>
              <a:t>monogliceride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97ACB-8D97-7D46-A77C-90258C75234C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92547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smtClean="0"/>
              <a:t>Journal of </a:t>
            </a:r>
            <a:r>
              <a:rPr lang="it-IT" dirty="0" err="1" smtClean="0"/>
              <a:t>Molecular</a:t>
            </a:r>
            <a:r>
              <a:rPr lang="it-IT" dirty="0" smtClean="0"/>
              <a:t> </a:t>
            </a:r>
            <a:r>
              <a:rPr lang="it-IT" dirty="0" err="1" smtClean="0"/>
              <a:t>Endocrinology</a:t>
            </a:r>
            <a:r>
              <a:rPr lang="it-IT" dirty="0" smtClean="0"/>
              <a:t> 52, 3; 10.1530/JME-13-0277</a:t>
            </a:r>
          </a:p>
          <a:p>
            <a:endParaRPr lang="it-IT" dirty="0" smtClean="0"/>
          </a:p>
          <a:p>
            <a:r>
              <a:rPr lang="it-IT" dirty="0" smtClean="0"/>
              <a:t>Vie di segnalazione primarie nella lipolisi umana. Le linee nere e rosse indicano rispettivamente eventi di segnalazione pro-lipolitica e anti-lipolitica. </a:t>
            </a:r>
          </a:p>
          <a:p>
            <a:r>
              <a:rPr lang="it-IT" dirty="0" smtClean="0"/>
              <a:t>Le frecce indicano la stimolazione e / o la traslocazione e le linee smussate indicano l'inibizione. </a:t>
            </a:r>
          </a:p>
          <a:p>
            <a:endParaRPr lang="it-IT" dirty="0" smtClean="0"/>
          </a:p>
          <a:p>
            <a:r>
              <a:rPr lang="it-IT" dirty="0" smtClean="0"/>
              <a:t>La stimolazione della </a:t>
            </a:r>
            <a:r>
              <a:rPr lang="it-IT" b="1" dirty="0" smtClean="0"/>
              <a:t>lipolisi</a:t>
            </a:r>
            <a:r>
              <a:rPr lang="it-IT" dirty="0" smtClean="0"/>
              <a:t> dipende dalla </a:t>
            </a:r>
            <a:r>
              <a:rPr lang="it-IT" b="1" dirty="0" smtClean="0"/>
              <a:t>fosforilazione mediata da PKA o PKG </a:t>
            </a:r>
            <a:r>
              <a:rPr lang="it-IT" dirty="0" smtClean="0"/>
              <a:t>di </a:t>
            </a:r>
            <a:r>
              <a:rPr lang="it-IT" b="1" dirty="0" smtClean="0"/>
              <a:t>HSL e PLIN1</a:t>
            </a:r>
            <a:r>
              <a:rPr lang="it-IT" dirty="0" smtClean="0"/>
              <a:t>.</a:t>
            </a:r>
          </a:p>
          <a:p>
            <a:r>
              <a:rPr lang="it-IT" dirty="0" smtClean="0"/>
              <a:t> La PKG è attivata da </a:t>
            </a:r>
            <a:r>
              <a:rPr lang="it-IT" dirty="0" err="1" smtClean="0"/>
              <a:t>cGMP</a:t>
            </a:r>
            <a:r>
              <a:rPr lang="it-IT" dirty="0" smtClean="0"/>
              <a:t>, che aumenta in risposta all'attivazione dell'NPR-A accoppiato con GC. </a:t>
            </a:r>
          </a:p>
          <a:p>
            <a:r>
              <a:rPr lang="it-IT" dirty="0" smtClean="0"/>
              <a:t>Allo stesso modo, la stimolazione dei β1 / 2-AR accoppiati alle proteine ​​G attiva CA, che genera </a:t>
            </a:r>
            <a:r>
              <a:rPr lang="it-IT" dirty="0" err="1" smtClean="0"/>
              <a:t>cAMP</a:t>
            </a:r>
            <a:r>
              <a:rPr lang="it-IT" dirty="0" smtClean="0"/>
              <a:t> e attiva PKA. Al contrario, l'attivazione degli α2-AR accoppiati a proteine ​​</a:t>
            </a:r>
            <a:r>
              <a:rPr lang="it-IT" dirty="0" err="1" smtClean="0"/>
              <a:t>Gi</a:t>
            </a:r>
            <a:r>
              <a:rPr lang="it-IT" dirty="0" smtClean="0"/>
              <a:t> inibisce l'AC e quindi riduce la segnalazione dipendente dalla </a:t>
            </a:r>
            <a:r>
              <a:rPr lang="it-IT" dirty="0" err="1" smtClean="0"/>
              <a:t>cAMP</a:t>
            </a:r>
            <a:r>
              <a:rPr lang="it-IT" dirty="0" smtClean="0"/>
              <a:t> alla lipolisi. </a:t>
            </a:r>
          </a:p>
          <a:p>
            <a:r>
              <a:rPr lang="it-IT" dirty="0" smtClean="0"/>
              <a:t>La stimolazione della via di segnalazione dell'insulina attraverso l'IR aumenta l'attività di PDE3B, che converte </a:t>
            </a:r>
            <a:r>
              <a:rPr lang="it-IT" dirty="0" err="1" smtClean="0"/>
              <a:t>cAMP</a:t>
            </a:r>
            <a:r>
              <a:rPr lang="it-IT" dirty="0" smtClean="0"/>
              <a:t> in 5′-AMP, diminuendo così l'attività di PKA e sopprimendo la lipolisi. L'attività del PKG è ridotta dalla conversione mediata da PDE5 di </a:t>
            </a:r>
            <a:r>
              <a:rPr lang="it-IT" dirty="0" err="1" smtClean="0"/>
              <a:t>cGMP</a:t>
            </a:r>
            <a:r>
              <a:rPr lang="it-IT" dirty="0" smtClean="0"/>
              <a:t> in 5′-GMP, sebbene i segnali a monte che regolano questo processo siano attualmente sconosciuti. </a:t>
            </a:r>
          </a:p>
          <a:p>
            <a:r>
              <a:rPr lang="it-IT" dirty="0" smtClean="0"/>
              <a:t>La linea tratteggiata indica una via dell'insulina putativo indipendente da </a:t>
            </a:r>
            <a:r>
              <a:rPr lang="it-IT" dirty="0" err="1" smtClean="0"/>
              <a:t>Akt</a:t>
            </a:r>
            <a:r>
              <a:rPr lang="it-IT" dirty="0" smtClean="0"/>
              <a:t> che agisce selettivamente su PLIN1. </a:t>
            </a:r>
          </a:p>
          <a:p>
            <a:endParaRPr lang="it-IT" dirty="0" smtClean="0"/>
          </a:p>
          <a:p>
            <a:r>
              <a:rPr lang="it-IT" dirty="0" smtClean="0"/>
              <a:t>α2-AR, recettori α2-adrenergici; AC, </a:t>
            </a:r>
            <a:r>
              <a:rPr lang="it-IT" dirty="0" err="1" smtClean="0"/>
              <a:t>adenil</a:t>
            </a:r>
            <a:r>
              <a:rPr lang="it-IT" dirty="0" smtClean="0"/>
              <a:t> </a:t>
            </a:r>
            <a:r>
              <a:rPr lang="it-IT" dirty="0" err="1" smtClean="0"/>
              <a:t>ciclasi</a:t>
            </a:r>
            <a:r>
              <a:rPr lang="it-IT" dirty="0" smtClean="0"/>
              <a:t>; TG, trigliceride; ATGL, lipasi adiposa TG; recettori β1 / 2-AR, β1- e β2-adrenergici; CGI-58, identificazione comparativa dei geni-58; DG, </a:t>
            </a:r>
            <a:r>
              <a:rPr lang="it-IT" dirty="0" err="1" smtClean="0"/>
              <a:t>diacilglicerolo</a:t>
            </a:r>
            <a:r>
              <a:rPr lang="it-IT" dirty="0" smtClean="0"/>
              <a:t>; FFA, acido grasso libero; GC, </a:t>
            </a:r>
            <a:r>
              <a:rPr lang="it-IT" dirty="0" err="1" smtClean="0"/>
              <a:t>guanil</a:t>
            </a:r>
            <a:r>
              <a:rPr lang="it-IT" dirty="0" smtClean="0"/>
              <a:t> </a:t>
            </a:r>
            <a:r>
              <a:rPr lang="it-IT" dirty="0" err="1" smtClean="0"/>
              <a:t>ciclasi</a:t>
            </a:r>
            <a:r>
              <a:rPr lang="it-IT" dirty="0" smtClean="0"/>
              <a:t>; HSL, lipasi sensibile agli ormoni; IR, recettore dell'insulina; IRS1 / 2, substrati IR 1 e 2; MG, </a:t>
            </a:r>
            <a:r>
              <a:rPr lang="it-IT" dirty="0" err="1" smtClean="0"/>
              <a:t>monoacilglicerolo</a:t>
            </a:r>
            <a:r>
              <a:rPr lang="it-IT" dirty="0" smtClean="0"/>
              <a:t>; MGL, </a:t>
            </a:r>
            <a:r>
              <a:rPr lang="it-IT" dirty="0" err="1" smtClean="0"/>
              <a:t>monogliceride</a:t>
            </a:r>
            <a:r>
              <a:rPr lang="it-IT" dirty="0" smtClean="0"/>
              <a:t> lipasi; NPR-A, recettore del peptide natriuretico di tipo A; PDE3B, </a:t>
            </a:r>
            <a:r>
              <a:rPr lang="it-IT" dirty="0" err="1" smtClean="0"/>
              <a:t>fosfodiesterasi</a:t>
            </a:r>
            <a:r>
              <a:rPr lang="it-IT" dirty="0" smtClean="0"/>
              <a:t> 3B; PDK, </a:t>
            </a:r>
            <a:r>
              <a:rPr lang="it-IT" dirty="0" err="1" smtClean="0"/>
              <a:t>chinasi</a:t>
            </a:r>
            <a:r>
              <a:rPr lang="it-IT" dirty="0" smtClean="0"/>
              <a:t> </a:t>
            </a:r>
            <a:r>
              <a:rPr lang="it-IT" dirty="0" err="1" smtClean="0"/>
              <a:t>fosfoinositide</a:t>
            </a:r>
            <a:r>
              <a:rPr lang="it-IT" dirty="0" smtClean="0"/>
              <a:t>-dipendente; PI3K, </a:t>
            </a:r>
            <a:r>
              <a:rPr lang="it-IT" dirty="0" err="1" smtClean="0"/>
              <a:t>fosfatidilinositolo</a:t>
            </a:r>
            <a:r>
              <a:rPr lang="it-IT" dirty="0" smtClean="0"/>
              <a:t> 3-chinasi; PKA, </a:t>
            </a:r>
            <a:r>
              <a:rPr lang="it-IT" dirty="0" err="1" smtClean="0"/>
              <a:t>protein</a:t>
            </a:r>
            <a:r>
              <a:rPr lang="it-IT" dirty="0" smtClean="0"/>
              <a:t> </a:t>
            </a:r>
            <a:r>
              <a:rPr lang="it-IT" dirty="0" err="1" smtClean="0"/>
              <a:t>chinasi</a:t>
            </a:r>
            <a:r>
              <a:rPr lang="it-IT" dirty="0" smtClean="0"/>
              <a:t> A; PKB / </a:t>
            </a:r>
            <a:r>
              <a:rPr lang="it-IT" dirty="0" err="1" smtClean="0"/>
              <a:t>Akt</a:t>
            </a:r>
            <a:r>
              <a:rPr lang="it-IT" dirty="0" smtClean="0"/>
              <a:t>, proteina </a:t>
            </a:r>
            <a:r>
              <a:rPr lang="it-IT" dirty="0" err="1" smtClean="0"/>
              <a:t>chinasi</a:t>
            </a:r>
            <a:r>
              <a:rPr lang="it-IT" dirty="0" smtClean="0"/>
              <a:t> B; PLIN1, </a:t>
            </a:r>
            <a:r>
              <a:rPr lang="it-IT" dirty="0" err="1" smtClean="0"/>
              <a:t>perilipina</a:t>
            </a:r>
            <a:r>
              <a:rPr lang="it-IT" dirty="0" smtClean="0"/>
              <a:t> 1.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97ACB-8D97-7D46-A77C-90258C75234C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42912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smtClean="0"/>
              <a:t>Journal of </a:t>
            </a:r>
            <a:r>
              <a:rPr lang="it-IT" dirty="0" err="1" smtClean="0"/>
              <a:t>Molecular</a:t>
            </a:r>
            <a:r>
              <a:rPr lang="it-IT" dirty="0" smtClean="0"/>
              <a:t> </a:t>
            </a:r>
            <a:r>
              <a:rPr lang="it-IT" dirty="0" err="1" smtClean="0"/>
              <a:t>Endocrinology</a:t>
            </a:r>
            <a:r>
              <a:rPr lang="it-IT" dirty="0" smtClean="0"/>
              <a:t> 52, 3; 10.1530/JME-13-0277</a:t>
            </a:r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97ACB-8D97-7D46-A77C-90258C75234C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03172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mr-IN" dirty="0" smtClean="0"/>
              <a:t> https://doi.org/10.1002/iub.1291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97ACB-8D97-7D46-A77C-90258C75234C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904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www.memorangapp.com</a:t>
            </a:r>
            <a:r>
              <a:rPr lang="it-IT" dirty="0" smtClean="0"/>
              <a:t>/</a:t>
            </a:r>
            <a:r>
              <a:rPr lang="it-IT" dirty="0" err="1" smtClean="0"/>
              <a:t>flashcards</a:t>
            </a:r>
            <a:r>
              <a:rPr lang="it-IT" dirty="0" smtClean="0"/>
              <a:t>/44515/</a:t>
            </a:r>
            <a:r>
              <a:rPr lang="it-IT" dirty="0" err="1" smtClean="0"/>
              <a:t>Biochem</a:t>
            </a:r>
            <a:r>
              <a:rPr lang="it-IT" dirty="0" smtClean="0"/>
              <a:t>-++Metabolism%2C+Amino+Acids/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97ACB-8D97-7D46-A77C-90258C75234C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74163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smtClean="0"/>
              <a:t>http://</a:t>
            </a:r>
            <a:r>
              <a:rPr lang="it-IT" dirty="0" err="1" smtClean="0"/>
              <a:t>watcut.uwaterloo.ca</a:t>
            </a:r>
            <a:r>
              <a:rPr lang="it-IT" dirty="0" smtClean="0"/>
              <a:t>/</a:t>
            </a:r>
            <a:r>
              <a:rPr lang="it-IT" dirty="0" err="1" smtClean="0"/>
              <a:t>webnotes</a:t>
            </a:r>
            <a:r>
              <a:rPr lang="it-IT" dirty="0" smtClean="0"/>
              <a:t>/</a:t>
            </a:r>
            <a:r>
              <a:rPr lang="it-IT" dirty="0" err="1" smtClean="0"/>
              <a:t>Metabolism</a:t>
            </a:r>
            <a:r>
              <a:rPr lang="it-IT" dirty="0" smtClean="0"/>
              <a:t>/</a:t>
            </a:r>
            <a:r>
              <a:rPr lang="it-IT" dirty="0" err="1" smtClean="0"/>
              <a:t>AminoAcids.html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97ACB-8D97-7D46-A77C-90258C75234C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43353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s-IS" dirty="0" smtClean="0"/>
              <a:t>DOI:10.1097/MCC.0000000000000509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97ACB-8D97-7D46-A77C-90258C75234C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1662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Handbook</a:t>
            </a:r>
            <a:r>
              <a:rPr lang="it-IT" dirty="0" smtClean="0"/>
              <a:t> of </a:t>
            </a:r>
            <a:r>
              <a:rPr lang="it-IT" dirty="0" err="1" smtClean="0"/>
              <a:t>Experimental</a:t>
            </a:r>
            <a:r>
              <a:rPr lang="it-IT" dirty="0" smtClean="0"/>
              <a:t> </a:t>
            </a:r>
            <a:r>
              <a:rPr lang="it-IT" dirty="0" err="1" smtClean="0"/>
              <a:t>Pharmacology</a:t>
            </a:r>
            <a:r>
              <a:rPr lang="it-IT" dirty="0" smtClean="0"/>
              <a:t>, DOI 10.1007/164_2015_1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97ACB-8D97-7D46-A77C-90258C75234C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528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97ACB-8D97-7D46-A77C-90258C75234C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36449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Handbook</a:t>
            </a:r>
            <a:r>
              <a:rPr lang="it-IT" dirty="0" smtClean="0"/>
              <a:t> of </a:t>
            </a:r>
            <a:r>
              <a:rPr lang="it-IT" dirty="0" err="1" smtClean="0"/>
              <a:t>Experimental</a:t>
            </a:r>
            <a:r>
              <a:rPr lang="it-IT" dirty="0" smtClean="0"/>
              <a:t> </a:t>
            </a:r>
            <a:r>
              <a:rPr lang="it-IT" dirty="0" err="1" smtClean="0"/>
              <a:t>Pharmacology</a:t>
            </a:r>
            <a:r>
              <a:rPr lang="it-IT" dirty="0" smtClean="0"/>
              <a:t>, DOI 10.1007/164_2015_1</a:t>
            </a:r>
          </a:p>
          <a:p>
            <a:endParaRPr lang="it-IT" dirty="0" smtClean="0"/>
          </a:p>
          <a:p>
            <a:r>
              <a:rPr lang="it-IT" dirty="0" smtClean="0"/>
              <a:t>Meccanismi mediante i quali i </a:t>
            </a:r>
            <a:r>
              <a:rPr lang="it-IT" dirty="0" err="1" smtClean="0"/>
              <a:t>glucocorticoidi</a:t>
            </a:r>
            <a:r>
              <a:rPr lang="it-IT" dirty="0" smtClean="0"/>
              <a:t> (GC) regolano l'omeostasi del glucosio nell’organismo. </a:t>
            </a:r>
          </a:p>
          <a:p>
            <a:r>
              <a:rPr lang="it-IT" dirty="0" smtClean="0"/>
              <a:t>(a) Schema dell'asse ipotalamo-ipofisi-surrene (HPA )e gli effetti dei GC e rispettivi recettori (GR) sul metabolismo del glucosio nel fegato, nel</a:t>
            </a:r>
          </a:p>
          <a:p>
            <a:r>
              <a:rPr lang="it-IT" dirty="0" smtClean="0"/>
              <a:t>tessuto adiposo, nel muscolo e nel pancreas. I geni / proteine che sono coinvolti (direttamente o indirettamente) sono indicati</a:t>
            </a:r>
            <a:r>
              <a:rPr lang="it-IT" baseline="0" dirty="0" smtClean="0"/>
              <a:t> nei riquadri.</a:t>
            </a:r>
          </a:p>
          <a:p>
            <a:endParaRPr lang="it-IT" baseline="0" dirty="0" smtClean="0"/>
          </a:p>
          <a:p>
            <a:r>
              <a:rPr lang="it-IT" dirty="0" smtClean="0"/>
              <a:t>GSK3, </a:t>
            </a:r>
            <a:r>
              <a:rPr lang="it-IT" dirty="0" err="1" smtClean="0"/>
              <a:t>glycogen</a:t>
            </a:r>
            <a:r>
              <a:rPr lang="it-IT" dirty="0" smtClean="0"/>
              <a:t> </a:t>
            </a:r>
            <a:r>
              <a:rPr lang="it-IT" dirty="0" err="1" smtClean="0"/>
              <a:t>synthase</a:t>
            </a:r>
            <a:r>
              <a:rPr lang="it-IT" dirty="0" smtClean="0"/>
              <a:t> </a:t>
            </a:r>
            <a:r>
              <a:rPr lang="it-IT" dirty="0" err="1" smtClean="0"/>
              <a:t>kinase</a:t>
            </a:r>
            <a:r>
              <a:rPr lang="it-IT" dirty="0" smtClean="0"/>
              <a:t> 3</a:t>
            </a:r>
          </a:p>
          <a:p>
            <a:r>
              <a:rPr lang="it-IT" dirty="0" smtClean="0"/>
              <a:t>GLUT4 e GLUT2, trasportatori del glucosio, </a:t>
            </a:r>
            <a:r>
              <a:rPr lang="it-IT" dirty="0" err="1" smtClean="0"/>
              <a:t>isoforme</a:t>
            </a:r>
            <a:r>
              <a:rPr lang="it-IT" dirty="0" smtClean="0"/>
              <a:t> 4 e 2.</a:t>
            </a:r>
            <a:r>
              <a:rPr lang="it-IT" baseline="0" dirty="0" smtClean="0"/>
              <a:t> (GLUT4 è sotto controllo dell’insulina)</a:t>
            </a:r>
            <a:endParaRPr lang="it-IT" dirty="0" smtClean="0"/>
          </a:p>
          <a:p>
            <a:r>
              <a:rPr lang="it-IT" dirty="0" smtClean="0"/>
              <a:t>PDK4 </a:t>
            </a:r>
            <a:r>
              <a:rPr lang="it-IT" dirty="0" err="1" smtClean="0"/>
              <a:t>pyruvate</a:t>
            </a:r>
            <a:r>
              <a:rPr lang="it-IT" dirty="0" smtClean="0"/>
              <a:t> </a:t>
            </a:r>
            <a:r>
              <a:rPr lang="it-IT" dirty="0" err="1" smtClean="0"/>
              <a:t>dehydrogenase</a:t>
            </a:r>
            <a:r>
              <a:rPr lang="it-IT" dirty="0" smtClean="0"/>
              <a:t> </a:t>
            </a:r>
            <a:r>
              <a:rPr lang="it-IT" dirty="0" err="1" smtClean="0"/>
              <a:t>kinase</a:t>
            </a:r>
            <a:r>
              <a:rPr lang="it-IT" dirty="0" smtClean="0"/>
              <a:t> 4</a:t>
            </a:r>
          </a:p>
          <a:p>
            <a:r>
              <a:rPr lang="it-IT" dirty="0" smtClean="0"/>
              <a:t>SGK-1 </a:t>
            </a:r>
            <a:r>
              <a:rPr lang="it-IT" dirty="0" err="1" smtClean="0"/>
              <a:t>serum</a:t>
            </a:r>
            <a:r>
              <a:rPr lang="it-IT" dirty="0" smtClean="0"/>
              <a:t>- and </a:t>
            </a:r>
            <a:r>
              <a:rPr lang="it-IT" dirty="0" err="1" smtClean="0"/>
              <a:t>glucocorticoid-regulated</a:t>
            </a:r>
            <a:r>
              <a:rPr lang="it-IT" dirty="0" smtClean="0"/>
              <a:t> </a:t>
            </a:r>
            <a:r>
              <a:rPr lang="it-IT" dirty="0" err="1" smtClean="0"/>
              <a:t>kinase</a:t>
            </a:r>
            <a:r>
              <a:rPr lang="it-IT" dirty="0" smtClean="0"/>
              <a:t> 1,</a:t>
            </a:r>
          </a:p>
          <a:p>
            <a:r>
              <a:rPr lang="it-IT" dirty="0" smtClean="0"/>
              <a:t>TXNIP </a:t>
            </a:r>
            <a:r>
              <a:rPr lang="it-IT" dirty="0" err="1" smtClean="0"/>
              <a:t>thioredoxin-interacting</a:t>
            </a:r>
            <a:r>
              <a:rPr lang="it-IT" dirty="0" smtClean="0"/>
              <a:t> </a:t>
            </a:r>
            <a:r>
              <a:rPr lang="it-IT" dirty="0" err="1" smtClean="0"/>
              <a:t>protein</a:t>
            </a:r>
            <a:endParaRPr lang="it-IT" dirty="0" smtClean="0"/>
          </a:p>
          <a:p>
            <a:r>
              <a:rPr lang="it-IT" dirty="0" smtClean="0"/>
              <a:t>PEPCK </a:t>
            </a:r>
            <a:r>
              <a:rPr lang="it-IT" dirty="0" err="1" smtClean="0"/>
              <a:t>phosphoenol</a:t>
            </a:r>
            <a:r>
              <a:rPr lang="it-IT" dirty="0" smtClean="0"/>
              <a:t> </a:t>
            </a:r>
            <a:r>
              <a:rPr lang="it-IT" dirty="0" err="1" smtClean="0"/>
              <a:t>pyruvate</a:t>
            </a:r>
            <a:r>
              <a:rPr lang="it-IT" dirty="0" smtClean="0"/>
              <a:t> </a:t>
            </a:r>
            <a:r>
              <a:rPr lang="it-IT" dirty="0" err="1" smtClean="0"/>
              <a:t>carboxykinase</a:t>
            </a:r>
            <a:endParaRPr lang="it-IT" dirty="0" smtClean="0"/>
          </a:p>
          <a:p>
            <a:r>
              <a:rPr lang="it-IT" dirty="0" smtClean="0"/>
              <a:t>G6Pc glucose-6-phosphatase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97ACB-8D97-7D46-A77C-90258C75234C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15366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Handbook</a:t>
            </a:r>
            <a:r>
              <a:rPr lang="it-IT" dirty="0" smtClean="0"/>
              <a:t> of </a:t>
            </a:r>
            <a:r>
              <a:rPr lang="it-IT" dirty="0" err="1" smtClean="0"/>
              <a:t>Experimental</a:t>
            </a:r>
            <a:r>
              <a:rPr lang="it-IT" dirty="0" smtClean="0"/>
              <a:t> </a:t>
            </a:r>
            <a:r>
              <a:rPr lang="it-IT" dirty="0" err="1" smtClean="0"/>
              <a:t>Pharmacology</a:t>
            </a:r>
            <a:r>
              <a:rPr lang="it-IT" dirty="0" smtClean="0"/>
              <a:t>, DOI 10.1007/164_2015_1</a:t>
            </a:r>
          </a:p>
          <a:p>
            <a:endParaRPr lang="it-IT" dirty="0" smtClean="0"/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97ACB-8D97-7D46-A77C-90258C75234C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5284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Handbook</a:t>
            </a:r>
            <a:r>
              <a:rPr lang="it-IT" dirty="0" smtClean="0"/>
              <a:t> of </a:t>
            </a:r>
            <a:r>
              <a:rPr lang="it-IT" dirty="0" err="1" smtClean="0"/>
              <a:t>Experimental</a:t>
            </a:r>
            <a:r>
              <a:rPr lang="it-IT" dirty="0" smtClean="0"/>
              <a:t> </a:t>
            </a:r>
            <a:r>
              <a:rPr lang="it-IT" dirty="0" err="1" smtClean="0"/>
              <a:t>Pharmacology</a:t>
            </a:r>
            <a:r>
              <a:rPr lang="it-IT" dirty="0" smtClean="0"/>
              <a:t>, DOI 10.1007/164_2015_1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97ACB-8D97-7D46-A77C-90258C75234C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25246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smtClean="0"/>
              <a:t>http://</a:t>
            </a:r>
            <a:r>
              <a:rPr lang="it-IT" dirty="0" err="1" smtClean="0"/>
              <a:t>themedicalbiochemistrypage.org</a:t>
            </a:r>
            <a:r>
              <a:rPr lang="it-IT" dirty="0" smtClean="0"/>
              <a:t>/insulin-3.php</a:t>
            </a:r>
          </a:p>
          <a:p>
            <a:endParaRPr lang="it-IT" dirty="0" smtClean="0"/>
          </a:p>
          <a:p>
            <a:r>
              <a:rPr lang="it-IT" dirty="0" smtClean="0"/>
              <a:t>Effetti mediati dall’insulina sull'omeostasi del glicogeno: l'insulina attiva la sintesi del glicogeno, inibendo allo stesso tempo la </a:t>
            </a:r>
            <a:r>
              <a:rPr lang="it-IT" dirty="0" err="1" smtClean="0"/>
              <a:t>glicogenolisi</a:t>
            </a:r>
            <a:r>
              <a:rPr lang="it-IT" dirty="0" smtClean="0"/>
              <a:t>, attraverso gli effetti coordinati di diverse vie attivate dal recettore dell'insulina.</a:t>
            </a:r>
          </a:p>
          <a:p>
            <a:r>
              <a:rPr lang="it-IT" dirty="0" smtClean="0"/>
              <a:t> In questa figura sono mostrate le principali attività regolate dall'insulina e il modo in cui possono esercitare rapidamente i loro effetti poiché tutte le attività sono strettamente associate attraverso interazioni con il </a:t>
            </a:r>
            <a:r>
              <a:rPr lang="it-IT" dirty="0" err="1" smtClean="0"/>
              <a:t>targeting</a:t>
            </a:r>
            <a:r>
              <a:rPr lang="it-IT" dirty="0" smtClean="0"/>
              <a:t> proteico verso il glicogeno (PTG). Il PTG è in realtà una </a:t>
            </a:r>
            <a:r>
              <a:rPr lang="it-IT" dirty="0" err="1" smtClean="0"/>
              <a:t>subunità</a:t>
            </a:r>
            <a:r>
              <a:rPr lang="it-IT" dirty="0" smtClean="0"/>
              <a:t> normativa dell'</a:t>
            </a:r>
            <a:r>
              <a:rPr lang="it-IT" dirty="0" err="1" smtClean="0"/>
              <a:t>eterotetramericano</a:t>
            </a:r>
            <a:r>
              <a:rPr lang="it-IT" dirty="0" smtClean="0"/>
              <a:t> PP1. Esiste un PTG specifico per il muscolo (PPP1R3A) e un PTG specifico per il fegato (PPP1R3B). Inoltre, viene rappresentata la risposta all'insulina a livello del trasporto del glucosio nelle cellule attraverso la traslocazione di GLUT4 sulla membrana plasmatica. PDK1: </a:t>
            </a:r>
            <a:r>
              <a:rPr lang="it-IT" dirty="0" err="1" smtClean="0"/>
              <a:t>protein</a:t>
            </a:r>
            <a:r>
              <a:rPr lang="it-IT" dirty="0" smtClean="0"/>
              <a:t> </a:t>
            </a:r>
            <a:r>
              <a:rPr lang="it-IT" dirty="0" err="1" smtClean="0"/>
              <a:t>chinasi</a:t>
            </a:r>
            <a:r>
              <a:rPr lang="it-IT" dirty="0" smtClean="0"/>
              <a:t> PIP3-dipendente 1. GS / GP </a:t>
            </a:r>
            <a:r>
              <a:rPr lang="it-IT" dirty="0" err="1" smtClean="0"/>
              <a:t>chinasi</a:t>
            </a:r>
            <a:r>
              <a:rPr lang="it-IT" dirty="0" smtClean="0"/>
              <a:t>: glicogeno </a:t>
            </a:r>
            <a:r>
              <a:rPr lang="it-IT" dirty="0" err="1" smtClean="0"/>
              <a:t>sintasi</a:t>
            </a:r>
            <a:r>
              <a:rPr lang="it-IT" dirty="0" smtClean="0"/>
              <a:t>: </a:t>
            </a:r>
            <a:r>
              <a:rPr lang="it-IT" dirty="0" err="1" smtClean="0"/>
              <a:t>gycogen</a:t>
            </a:r>
            <a:r>
              <a:rPr lang="it-IT" dirty="0" smtClean="0"/>
              <a:t> </a:t>
            </a:r>
            <a:r>
              <a:rPr lang="it-IT" dirty="0" err="1" smtClean="0"/>
              <a:t>phosphorylase</a:t>
            </a:r>
            <a:r>
              <a:rPr lang="it-IT" dirty="0" smtClean="0"/>
              <a:t> </a:t>
            </a:r>
            <a:r>
              <a:rPr lang="it-IT" dirty="0" err="1" smtClean="0"/>
              <a:t>chinase</a:t>
            </a:r>
            <a:r>
              <a:rPr lang="it-IT" dirty="0" smtClean="0"/>
              <a:t> (PHK). PP1: proteina fosfatasi-1. PDE: </a:t>
            </a:r>
            <a:r>
              <a:rPr lang="it-IT" dirty="0" err="1" smtClean="0"/>
              <a:t>fosfodiesterasi</a:t>
            </a:r>
            <a:r>
              <a:rPr lang="it-IT" dirty="0" smtClean="0"/>
              <a:t>. Le frecce verdi indicano la direzione del flusso o gli effetti positivi. Le linee a T rosse rappresentano effetti inibitori.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97ACB-8D97-7D46-A77C-90258C75234C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98076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Glycolysis</a:t>
            </a:r>
            <a:r>
              <a:rPr lang="it-IT" dirty="0" smtClean="0"/>
              <a:t> in the control of </a:t>
            </a:r>
            <a:r>
              <a:rPr lang="it-IT" dirty="0" err="1" smtClean="0"/>
              <a:t>blood</a:t>
            </a:r>
            <a:r>
              <a:rPr lang="it-IT" dirty="0" smtClean="0"/>
              <a:t> </a:t>
            </a:r>
            <a:r>
              <a:rPr lang="it-IT" dirty="0" err="1" smtClean="0"/>
              <a:t>glucose</a:t>
            </a:r>
            <a:r>
              <a:rPr lang="it-IT" dirty="0" smtClean="0"/>
              <a:t> </a:t>
            </a:r>
            <a:r>
              <a:rPr lang="it-IT" dirty="0" err="1" smtClean="0"/>
              <a:t>homeostasis</a:t>
            </a:r>
            <a:endParaRPr lang="it-IT" dirty="0" smtClean="0"/>
          </a:p>
          <a:p>
            <a:r>
              <a:rPr lang="it-IT" dirty="0" smtClean="0"/>
              <a:t>August 2012</a:t>
            </a:r>
          </a:p>
          <a:p>
            <a:r>
              <a:rPr lang="it-IT" dirty="0" smtClean="0"/>
              <a:t>DOI: 10.1016/j.apsb.2012.06.002</a:t>
            </a:r>
          </a:p>
          <a:p>
            <a:endParaRPr lang="it-IT" dirty="0" smtClean="0"/>
          </a:p>
          <a:p>
            <a:r>
              <a:rPr lang="it-IT" dirty="0" smtClean="0"/>
              <a:t>Regolazione nutrizionale e ormonale della 6-fosfofructo-2-chinasi / fruttosio-2,6-bisfosfatasi.</a:t>
            </a:r>
          </a:p>
          <a:p>
            <a:r>
              <a:rPr lang="it-IT" dirty="0" smtClean="0"/>
              <a:t> </a:t>
            </a:r>
          </a:p>
          <a:p>
            <a:r>
              <a:rPr lang="it-IT" dirty="0" smtClean="0"/>
              <a:t>Regolazione dell’enzima bifunzionale 6PFK2 / </a:t>
            </a:r>
            <a:r>
              <a:rPr lang="it-IT" dirty="0" err="1" smtClean="0"/>
              <a:t>FBPase</a:t>
            </a:r>
            <a:r>
              <a:rPr lang="it-IT" dirty="0" smtClean="0"/>
              <a:t> </a:t>
            </a:r>
            <a:r>
              <a:rPr lang="it-IT" dirty="0" err="1" smtClean="0"/>
              <a:t>nell</a:t>
            </a:r>
            <a:r>
              <a:rPr lang="it-IT" dirty="0" smtClean="0"/>
              <a:t> digiuno e nell'alimentazione. </a:t>
            </a:r>
          </a:p>
          <a:p>
            <a:endParaRPr lang="it-IT" dirty="0" smtClean="0"/>
          </a:p>
          <a:p>
            <a:r>
              <a:rPr lang="it-IT" dirty="0" smtClean="0"/>
              <a:t>Durante il digiuno, il </a:t>
            </a:r>
            <a:r>
              <a:rPr lang="it-IT" dirty="0" err="1" smtClean="0"/>
              <a:t>glucagone</a:t>
            </a:r>
            <a:r>
              <a:rPr lang="it-IT" dirty="0" smtClean="0"/>
              <a:t>, a livelli aumentati, attiva le cascate di segnalazione dei recettori accoppiati alla proteina G per aumentare l'attività della proteina </a:t>
            </a:r>
            <a:r>
              <a:rPr lang="it-IT" dirty="0" err="1" smtClean="0"/>
              <a:t>chinasi</a:t>
            </a:r>
            <a:r>
              <a:rPr lang="it-IT" dirty="0" smtClean="0"/>
              <a:t> A (PKA). Quest'ultima determina la fosforilazione di Serine-32 di 6PFK2 / FBPase2, diminuendo così l'attività della </a:t>
            </a:r>
            <a:r>
              <a:rPr lang="it-IT" dirty="0" err="1" smtClean="0"/>
              <a:t>chinasi</a:t>
            </a:r>
            <a:r>
              <a:rPr lang="it-IT" dirty="0" smtClean="0"/>
              <a:t> di 6PFK2 / FBPase2 e aumentando l'attività della fosfatasi di 6PFK2 / FBPase2. Di conseguenza, i livelli di fruttosio-2,6-bisfosfato (F2,6P2) sono diminuiti, portando alla riduzione dell'attività della 6-fosfofructo-1-chinasi (6PFK1) e all'aumento dell’attività della fruttosio-1,6-bisfosfatasi (</a:t>
            </a:r>
            <a:r>
              <a:rPr lang="it-IT" dirty="0" err="1" smtClean="0"/>
              <a:t>FBPase</a:t>
            </a:r>
            <a:r>
              <a:rPr lang="it-IT" dirty="0" smtClean="0"/>
              <a:t>. Questo è alla base di una diminuzione dei tassi di glicolisi e di un aumento della </a:t>
            </a:r>
            <a:r>
              <a:rPr lang="it-IT" dirty="0" err="1" smtClean="0"/>
              <a:t>gluconeogenesi</a:t>
            </a:r>
            <a:r>
              <a:rPr lang="it-IT" dirty="0" smtClean="0"/>
              <a:t>. </a:t>
            </a:r>
          </a:p>
          <a:p>
            <a:endParaRPr lang="it-IT" dirty="0" smtClean="0"/>
          </a:p>
          <a:p>
            <a:r>
              <a:rPr lang="it-IT" dirty="0" smtClean="0"/>
              <a:t>In risposta all'alimentazione, i livelli di glucosio sono aumentati</a:t>
            </a:r>
            <a:r>
              <a:rPr lang="it-IT" baseline="0" dirty="0" smtClean="0"/>
              <a:t> e </a:t>
            </a:r>
            <a:r>
              <a:rPr lang="it-IT" dirty="0" smtClean="0"/>
              <a:t>sono accompagnati da un aumento dei livelli di insulina a causa dell'aumento del rilascio di insulina stimolato dal glucosio (GSIR). La segnalazione del </a:t>
            </a:r>
            <a:r>
              <a:rPr lang="it-IT" b="1" dirty="0" smtClean="0"/>
              <a:t>glucosio attiva la proteina fosfatasi 2A</a:t>
            </a:r>
            <a:r>
              <a:rPr lang="it-IT" dirty="0" smtClean="0"/>
              <a:t>. Inoltre, la segnalazione </a:t>
            </a:r>
            <a:r>
              <a:rPr lang="it-IT" b="1" dirty="0" smtClean="0"/>
              <a:t>dell'insulina attiva altre prote</a:t>
            </a:r>
            <a:r>
              <a:rPr lang="it-IT" dirty="0" smtClean="0"/>
              <a:t>ine ​​</a:t>
            </a:r>
            <a:r>
              <a:rPr lang="it-IT" b="1" dirty="0" smtClean="0"/>
              <a:t>fosfatasi</a:t>
            </a:r>
            <a:r>
              <a:rPr lang="it-IT" dirty="0" smtClean="0"/>
              <a:t>. Attraverso un meccanismo additivo o sinergico, glucosio e insulina portano alla </a:t>
            </a:r>
            <a:r>
              <a:rPr lang="it-IT" b="1" dirty="0" err="1" smtClean="0"/>
              <a:t>defosforilazione</a:t>
            </a:r>
            <a:r>
              <a:rPr lang="it-IT" b="1" dirty="0" smtClean="0"/>
              <a:t> (Serina32) di 6PFK2 / FBPase2</a:t>
            </a:r>
            <a:r>
              <a:rPr lang="it-IT" dirty="0" smtClean="0"/>
              <a:t>, aumentando così l'attività della </a:t>
            </a:r>
            <a:r>
              <a:rPr lang="it-IT" dirty="0" err="1" smtClean="0"/>
              <a:t>chinasi</a:t>
            </a:r>
            <a:r>
              <a:rPr lang="it-IT" dirty="0" smtClean="0"/>
              <a:t> di 6PFK2 / FBPase2 e diminuendo l'attività della fosfatasi di 6PFK2 / FBPase2. Di conseguenza, i </a:t>
            </a:r>
            <a:r>
              <a:rPr lang="it-IT" b="1" dirty="0" smtClean="0"/>
              <a:t>livelli di F2,6P2 sono aumentati</a:t>
            </a:r>
            <a:r>
              <a:rPr lang="it-IT" dirty="0" smtClean="0"/>
              <a:t>, portando all'aumento dell'attività della 6-fosfofructo-1-chinasi (6PFK1) e alla riduzione dell'attività dell'</a:t>
            </a:r>
            <a:r>
              <a:rPr lang="it-IT" dirty="0" err="1" smtClean="0"/>
              <a:t>FBPase</a:t>
            </a:r>
            <a:r>
              <a:rPr lang="it-IT" dirty="0" smtClean="0"/>
              <a:t>. Ciò è alla base di un </a:t>
            </a:r>
            <a:r>
              <a:rPr lang="it-IT" b="1" dirty="0" smtClean="0"/>
              <a:t>aumento dei tassi di glicolisi e di una diminuzione dei tassi di </a:t>
            </a:r>
            <a:r>
              <a:rPr lang="it-IT" b="1" dirty="0" err="1" smtClean="0"/>
              <a:t>gluconeogenesi</a:t>
            </a:r>
            <a:r>
              <a:rPr lang="it-IT" b="1" dirty="0" smtClean="0"/>
              <a:t>.</a:t>
            </a:r>
            <a:endParaRPr lang="it-IT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97ACB-8D97-7D46-A77C-90258C75234C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36155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www.namrata.co</a:t>
            </a:r>
            <a:r>
              <a:rPr lang="it-IT" dirty="0" smtClean="0"/>
              <a:t>/gluconeogenesis-subjective-questions-solved-part-2/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97ACB-8D97-7D46-A77C-90258C75234C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94613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themedicalbiochemistrypage.org</a:t>
            </a:r>
            <a:r>
              <a:rPr lang="it-IT" dirty="0" smtClean="0"/>
              <a:t>/</a:t>
            </a:r>
            <a:r>
              <a:rPr lang="it-IT" dirty="0" err="1" smtClean="0"/>
              <a:t>fatty-acid-oxidation.php#cycle</a:t>
            </a:r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Il ciclo degli acidi grassi-glucosio. Questo ciclo rappresenta le interazioni tra assorbimento di glucosio e metabolismo e la conseguente inibizione dell'ossidazione degli acidi grassi e gli effetti dell'ossidazione degli acidi grassi sull'inibizione dell'utilizzo del glucosio. </a:t>
            </a:r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La regolazione reciproca è prevalente nel muscolo scheletrico e nel tessuto adiposo. Quando i livelli di glucosio sono alti, viene assorbito nelle cellule attraverso il trasportatore GLUT4 e fosforilato dall'</a:t>
            </a:r>
            <a:r>
              <a:rPr lang="it-IT" dirty="0" err="1" smtClean="0"/>
              <a:t>esachinasi</a:t>
            </a:r>
            <a:r>
              <a:rPr lang="it-IT" dirty="0" smtClean="0"/>
              <a:t>. Le reazioni della glicolisi spingono gli atomi di carbonio a </a:t>
            </a:r>
            <a:r>
              <a:rPr lang="it-IT" dirty="0" err="1" smtClean="0"/>
              <a:t>piruvare</a:t>
            </a:r>
            <a:r>
              <a:rPr lang="it-IT" dirty="0" smtClean="0"/>
              <a:t> dove vengono ossidati in </a:t>
            </a:r>
            <a:r>
              <a:rPr lang="it-IT" dirty="0" err="1" smtClean="0"/>
              <a:t>acetil-CoA</a:t>
            </a:r>
            <a:r>
              <a:rPr lang="it-IT" dirty="0" smtClean="0"/>
              <a:t>. Il destino dell'</a:t>
            </a:r>
            <a:r>
              <a:rPr lang="it-IT" dirty="0" err="1" smtClean="0"/>
              <a:t>acetil-CoA</a:t>
            </a:r>
            <a:r>
              <a:rPr lang="it-IT" dirty="0" smtClean="0"/>
              <a:t> è l'ossidazione completa nel ciclo TCA o il ritorno al </a:t>
            </a:r>
            <a:r>
              <a:rPr lang="it-IT" dirty="0" err="1" smtClean="0"/>
              <a:t>citosol</a:t>
            </a:r>
            <a:r>
              <a:rPr lang="it-IT" dirty="0" smtClean="0"/>
              <a:t> via citrato per la conversione in </a:t>
            </a:r>
            <a:r>
              <a:rPr lang="it-IT" dirty="0" err="1" smtClean="0"/>
              <a:t>acetil-CoA</a:t>
            </a:r>
            <a:r>
              <a:rPr lang="it-IT" dirty="0" smtClean="0"/>
              <a:t> tramite ATP-citrato </a:t>
            </a:r>
            <a:r>
              <a:rPr lang="it-IT" dirty="0" err="1" smtClean="0"/>
              <a:t>liasi</a:t>
            </a:r>
            <a:r>
              <a:rPr lang="it-IT" dirty="0" smtClean="0"/>
              <a:t> (ACLY) e quindi in </a:t>
            </a:r>
            <a:r>
              <a:rPr lang="it-IT" dirty="0" err="1" smtClean="0"/>
              <a:t>malonil-CoA</a:t>
            </a:r>
            <a:r>
              <a:rPr lang="it-IT" dirty="0" smtClean="0"/>
              <a:t> e successivo acido grasso a catena lunga (LCFA) sintesi. La sintesi di </a:t>
            </a:r>
            <a:r>
              <a:rPr lang="it-IT" dirty="0" err="1" smtClean="0"/>
              <a:t>malonil-CoA</a:t>
            </a:r>
            <a:r>
              <a:rPr lang="it-IT" dirty="0" smtClean="0"/>
              <a:t> è catalizzata dall'</a:t>
            </a:r>
            <a:r>
              <a:rPr lang="it-IT" dirty="0" err="1" smtClean="0"/>
              <a:t>acetil-CoA</a:t>
            </a:r>
            <a:r>
              <a:rPr lang="it-IT" dirty="0" smtClean="0"/>
              <a:t> carbossilasi (ACC) e una volta prodotta inibirà l'importazione di </a:t>
            </a:r>
            <a:r>
              <a:rPr lang="it-IT" dirty="0" err="1" smtClean="0"/>
              <a:t>acil-CoA</a:t>
            </a:r>
            <a:r>
              <a:rPr lang="it-IT" dirty="0" smtClean="0"/>
              <a:t> grassi a catena lunga (LC </a:t>
            </a:r>
            <a:r>
              <a:rPr lang="it-IT" dirty="0" err="1" smtClean="0"/>
              <a:t>acyl-CoA</a:t>
            </a:r>
            <a:r>
              <a:rPr lang="it-IT" dirty="0" smtClean="0"/>
              <a:t>) nei mitocondri attraverso l'inibizione della carnitina </a:t>
            </a:r>
            <a:r>
              <a:rPr lang="it-IT" dirty="0" err="1" smtClean="0"/>
              <a:t>palmitoiltransferasi</a:t>
            </a:r>
            <a:r>
              <a:rPr lang="it-IT" dirty="0" smtClean="0"/>
              <a:t> 1 (CPT-1 ) nella membrana mitocondriale esterna. Questo blocca efficacemente l'ossidazione degli acidi grassi portando ad una maggiore sintesi di trigliceridi (TAG). L'equilibrio tra la sintesi di </a:t>
            </a:r>
            <a:r>
              <a:rPr lang="it-IT" dirty="0" err="1" smtClean="0"/>
              <a:t>malonil-CoA</a:t>
            </a:r>
            <a:r>
              <a:rPr lang="it-IT" dirty="0" smtClean="0"/>
              <a:t> e la scomposizione in </a:t>
            </a:r>
            <a:r>
              <a:rPr lang="it-IT" dirty="0" err="1" smtClean="0"/>
              <a:t>acetil-CoA</a:t>
            </a:r>
            <a:r>
              <a:rPr lang="it-IT" dirty="0" smtClean="0"/>
              <a:t> è determinato dalla regolazione dell'ACC e della </a:t>
            </a:r>
            <a:r>
              <a:rPr lang="it-IT" dirty="0" err="1" smtClean="0"/>
              <a:t>decarbossilasi</a:t>
            </a:r>
            <a:r>
              <a:rPr lang="it-IT" dirty="0" smtClean="0"/>
              <a:t> </a:t>
            </a:r>
            <a:r>
              <a:rPr lang="it-IT" dirty="0" err="1" smtClean="0"/>
              <a:t>malonil-CoA</a:t>
            </a:r>
            <a:r>
              <a:rPr lang="it-IT" dirty="0" smtClean="0"/>
              <a:t> (MCD). Finché esiste una capacità sufficiente per deviare i carboni di glucosio nella ossidazione del ciclo TCA e nella sintesi degli acidi grassi, l'inibizione mediata da </a:t>
            </a:r>
            <a:r>
              <a:rPr lang="it-IT" dirty="0" err="1" smtClean="0"/>
              <a:t>acetil-CoA</a:t>
            </a:r>
            <a:r>
              <a:rPr lang="it-IT" dirty="0" smtClean="0"/>
              <a:t> del complesso piruvato deidrogenasi (</a:t>
            </a:r>
            <a:r>
              <a:rPr lang="it-IT" dirty="0" err="1" smtClean="0"/>
              <a:t>PDHc</a:t>
            </a:r>
            <a:r>
              <a:rPr lang="it-IT" dirty="0" smtClean="0"/>
              <a:t>). D'altra parte, quando i livelli di acidi grassi sono elevati, entrano nella cellula attraverso uno dei numerosi complessi trasportatori di acidi grassi [viene mostrato il </a:t>
            </a:r>
            <a:r>
              <a:rPr lang="it-IT" dirty="0" err="1" smtClean="0"/>
              <a:t>translocase</a:t>
            </a:r>
            <a:r>
              <a:rPr lang="it-IT" dirty="0" smtClean="0"/>
              <a:t> degli acidi grassi (FAT) / CD36 poiché questo trasportatore ha una preferenza per gli LCFA], e vengono quindi trasportati nella mitocondri da ossidare. Il grande aumento dell'ossidazione degli acidi grassi inibisce successivamente l'utilizzo del glucosio. Questo è il risultato di una maggiore produzione di citrato </a:t>
            </a:r>
            <a:r>
              <a:rPr lang="it-IT" dirty="0" err="1" smtClean="0"/>
              <a:t>citosolico</a:t>
            </a:r>
            <a:r>
              <a:rPr lang="it-IT" dirty="0" smtClean="0"/>
              <a:t> da </a:t>
            </a:r>
            <a:r>
              <a:rPr lang="it-IT" dirty="0" err="1" smtClean="0"/>
              <a:t>acetil-CoA</a:t>
            </a:r>
            <a:r>
              <a:rPr lang="it-IT" dirty="0" smtClean="0"/>
              <a:t> e l'inibizione della fosfofructochinasi-1 (PFK1). L'aumento di </a:t>
            </a:r>
            <a:r>
              <a:rPr lang="it-IT" dirty="0" err="1" smtClean="0"/>
              <a:t>acetil-CoA</a:t>
            </a:r>
            <a:r>
              <a:rPr lang="it-IT" dirty="0" smtClean="0"/>
              <a:t> derivato dall'ossidazione dei grassi inibirà a sua volta ulteriormente l'utilizzo del glucosio attraverso l'attivazione delle </a:t>
            </a:r>
            <a:r>
              <a:rPr lang="it-IT" dirty="0" err="1" smtClean="0"/>
              <a:t>chinasi</a:t>
            </a:r>
            <a:r>
              <a:rPr lang="it-IT" dirty="0" smtClean="0"/>
              <a:t> PDH (PDK) che fosforileranno e inibiranno il </a:t>
            </a:r>
            <a:r>
              <a:rPr lang="it-IT" dirty="0" err="1" smtClean="0"/>
              <a:t>PDHc</a:t>
            </a:r>
            <a:r>
              <a:rPr lang="it-IT" dirty="0" smtClean="0"/>
              <a:t>. Sebbene non mostrati, i PDK sono attivati ​​anche da un aumento dei rapporti mitocondriali NADH / NAD + in risposta all'aumento dell'ossidazione degli acidi grassi. In condizioni in cui viene favorita l'ossidazione dei grassi, l'ACC verrà inibito e l'MCD verrà attivato assicurando che l'LCFA che entra nella cellula possa essere trasportata nei mitocondri. MPC1 / MPC2 è il trasportatore interno del piruvato di membrana mitocondriale responsabile dell'assorbimento mitocondriale del piruvato. SLC25A1 è il trasportatore citrato di membrana interna mitocondriale.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141BD-0F0A-964A-AD2E-C1A65677DBD8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98237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themedicalbiochemistrypage.org</a:t>
            </a:r>
            <a:r>
              <a:rPr lang="it-IT" dirty="0" smtClean="0"/>
              <a:t>/</a:t>
            </a:r>
            <a:r>
              <a:rPr lang="it-IT" dirty="0" err="1" smtClean="0"/>
              <a:t>fatty-acid-oxidation.php#cycle</a:t>
            </a:r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Il ciclo degli acidi grassi-glucosio. Questo ciclo rappresenta le interazioni tra assorbimento di glucosio e metabolismo e la conseguente inibizione dell'ossidazione degli acidi grassi e gli effetti dell'ossidazione degli acidi grassi sull'inibizione dell'utilizzo del glucosio. </a:t>
            </a:r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La regolazione reciproca è prevalente </a:t>
            </a:r>
            <a:r>
              <a:rPr lang="it-IT" b="1" dirty="0" smtClean="0"/>
              <a:t>nel muscolo scheletrico e nel tessuto adiposo</a:t>
            </a:r>
            <a:r>
              <a:rPr lang="it-IT" dirty="0" smtClean="0"/>
              <a:t>. </a:t>
            </a:r>
          </a:p>
          <a:p>
            <a:r>
              <a:rPr lang="it-IT" dirty="0" smtClean="0"/>
              <a:t>Quando i livelli di glucosio sono alti, viene assorbito nelle cellule attraverso il trasportatore GLUT4 e fosforilato dall'</a:t>
            </a:r>
            <a:r>
              <a:rPr lang="it-IT" dirty="0" err="1" smtClean="0"/>
              <a:t>esachinasi</a:t>
            </a:r>
            <a:r>
              <a:rPr lang="it-IT" dirty="0" smtClean="0"/>
              <a:t>. Le reazioni della glicolisi generano piruvato che sarà ossidato nel mitocondrio ad </a:t>
            </a:r>
            <a:r>
              <a:rPr lang="it-IT" dirty="0" err="1" smtClean="0"/>
              <a:t>acetil-CoA</a:t>
            </a:r>
            <a:r>
              <a:rPr lang="it-IT" dirty="0" smtClean="0"/>
              <a:t>. </a:t>
            </a:r>
          </a:p>
          <a:p>
            <a:r>
              <a:rPr lang="it-IT" u="sng" dirty="0" smtClean="0"/>
              <a:t>Il destino dell'</a:t>
            </a:r>
            <a:r>
              <a:rPr lang="it-IT" u="sng" dirty="0" err="1" smtClean="0"/>
              <a:t>acetil-CoA</a:t>
            </a:r>
            <a:r>
              <a:rPr lang="it-IT" u="sng" dirty="0" smtClean="0"/>
              <a:t> </a:t>
            </a:r>
            <a:r>
              <a:rPr lang="it-IT" dirty="0" smtClean="0"/>
              <a:t>è </a:t>
            </a:r>
            <a:r>
              <a:rPr lang="it-IT" b="1" dirty="0" smtClean="0"/>
              <a:t>l'ossidazione completa nel </a:t>
            </a:r>
            <a:r>
              <a:rPr lang="it-IT" b="1" dirty="0" err="1" smtClean="0"/>
              <a:t>ciclodi</a:t>
            </a:r>
            <a:r>
              <a:rPr lang="it-IT" b="1" dirty="0" smtClean="0"/>
              <a:t> </a:t>
            </a:r>
            <a:r>
              <a:rPr lang="it-IT" b="1" dirty="0" err="1" smtClean="0"/>
              <a:t>Krebs</a:t>
            </a:r>
            <a:r>
              <a:rPr lang="it-IT" b="1" dirty="0" smtClean="0"/>
              <a:t> (TCA)</a:t>
            </a:r>
            <a:r>
              <a:rPr lang="it-IT" dirty="0" smtClean="0"/>
              <a:t>, se è</a:t>
            </a:r>
            <a:r>
              <a:rPr lang="it-IT" baseline="0" dirty="0" smtClean="0"/>
              <a:t> elevato il rapporto NAD+/NADH+H+, a sua volta legato all’elevato rapporto ADP/ATP (controllo respiratorio).</a:t>
            </a:r>
            <a:endParaRPr lang="it-IT" dirty="0" smtClean="0"/>
          </a:p>
          <a:p>
            <a:r>
              <a:rPr lang="it-IT" dirty="0" smtClean="0"/>
              <a:t>Se invece </a:t>
            </a:r>
            <a:r>
              <a:rPr lang="it-IT" baseline="0" dirty="0" smtClean="0"/>
              <a:t>il rapporto NAD+/NADH+H+ è basso, per elevato rapporto ATP/ADP (la cellula non utilizza tutto l’ATP (per la contrazione muscolare, per es.)</a:t>
            </a:r>
            <a:r>
              <a:rPr lang="it-IT" u="none" baseline="0" dirty="0" smtClean="0"/>
              <a:t>, </a:t>
            </a:r>
            <a:r>
              <a:rPr lang="it-IT" u="sng" baseline="0" dirty="0" smtClean="0"/>
              <a:t>i</a:t>
            </a:r>
            <a:r>
              <a:rPr lang="it-IT" u="sng" dirty="0" smtClean="0"/>
              <a:t>l destino dell'</a:t>
            </a:r>
            <a:r>
              <a:rPr lang="it-IT" u="sng" dirty="0" err="1" smtClean="0"/>
              <a:t>acetil-CoA</a:t>
            </a:r>
            <a:r>
              <a:rPr lang="it-IT" u="sng" dirty="0" smtClean="0"/>
              <a:t> </a:t>
            </a:r>
            <a:r>
              <a:rPr lang="it-IT" baseline="0" dirty="0" smtClean="0"/>
              <a:t> si ferma alla conversione a citrato ed efflusso di questo nel </a:t>
            </a:r>
            <a:r>
              <a:rPr lang="it-IT" baseline="0" dirty="0" err="1" smtClean="0"/>
              <a:t>citsol</a:t>
            </a:r>
            <a:r>
              <a:rPr lang="it-IT" baseline="0" dirty="0" smtClean="0"/>
              <a:t>. Qui esso subirà la </a:t>
            </a:r>
            <a:r>
              <a:rPr lang="it-IT" dirty="0" smtClean="0"/>
              <a:t>conversione in </a:t>
            </a:r>
            <a:r>
              <a:rPr lang="it-IT" dirty="0" err="1" smtClean="0"/>
              <a:t>acetil-CoA</a:t>
            </a:r>
            <a:r>
              <a:rPr lang="it-IT" dirty="0" smtClean="0"/>
              <a:t> tramite ATP-citrato </a:t>
            </a:r>
            <a:r>
              <a:rPr lang="it-IT" dirty="0" err="1" smtClean="0"/>
              <a:t>liasi</a:t>
            </a:r>
            <a:r>
              <a:rPr lang="it-IT" dirty="0" smtClean="0"/>
              <a:t> (ACLY) e quindi la carbossilazione a </a:t>
            </a:r>
            <a:r>
              <a:rPr lang="it-IT" dirty="0" err="1" smtClean="0"/>
              <a:t>malonil-CoA</a:t>
            </a:r>
            <a:r>
              <a:rPr lang="it-IT" dirty="0" smtClean="0"/>
              <a:t>, il primo intermedio della biosintesi riduttiva di acidi grassi a catena lunga (LCFA). </a:t>
            </a:r>
          </a:p>
          <a:p>
            <a:r>
              <a:rPr lang="it-IT" dirty="0" smtClean="0"/>
              <a:t>La sintesi di </a:t>
            </a:r>
            <a:r>
              <a:rPr lang="it-IT" dirty="0" err="1" smtClean="0"/>
              <a:t>malonil-CoA</a:t>
            </a:r>
            <a:r>
              <a:rPr lang="it-IT" dirty="0" smtClean="0"/>
              <a:t> è catalizzata dall'</a:t>
            </a:r>
            <a:r>
              <a:rPr lang="it-IT" dirty="0" err="1" smtClean="0"/>
              <a:t>acetil-CoA</a:t>
            </a:r>
            <a:r>
              <a:rPr lang="it-IT" dirty="0" smtClean="0"/>
              <a:t> carbossilasi (ACC) e una volta prodotta inibirà l'importazione di </a:t>
            </a:r>
            <a:r>
              <a:rPr lang="it-IT" dirty="0" err="1" smtClean="0"/>
              <a:t>acil-CoA</a:t>
            </a:r>
            <a:r>
              <a:rPr lang="it-IT" dirty="0" smtClean="0"/>
              <a:t> grassi a catena lunga (LC </a:t>
            </a:r>
            <a:r>
              <a:rPr lang="it-IT" dirty="0" err="1" smtClean="0"/>
              <a:t>acyl-CoA</a:t>
            </a:r>
            <a:r>
              <a:rPr lang="it-IT" dirty="0" smtClean="0"/>
              <a:t>) nei mitocondri attraverso l'inibizione della carnitina </a:t>
            </a:r>
            <a:r>
              <a:rPr lang="it-IT" dirty="0" err="1" smtClean="0"/>
              <a:t>palmitoiltransferasi</a:t>
            </a:r>
            <a:r>
              <a:rPr lang="it-IT" dirty="0" smtClean="0"/>
              <a:t> 1 (CPT-1 ) nella membrana mitocondriale esterna. Questo blocca efficacemente l'ossidazione degli acidi grassi portando ad una maggiore sintesi di trigliceridi (TAG). </a:t>
            </a:r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L'equilibrio tra la sintesi di </a:t>
            </a:r>
            <a:r>
              <a:rPr lang="it-IT" dirty="0" err="1" smtClean="0"/>
              <a:t>malonil-CoA</a:t>
            </a:r>
            <a:r>
              <a:rPr lang="it-IT" dirty="0" smtClean="0"/>
              <a:t> e la scomposizione in </a:t>
            </a:r>
            <a:r>
              <a:rPr lang="it-IT" dirty="0" err="1" smtClean="0"/>
              <a:t>acetil-CoA</a:t>
            </a:r>
            <a:r>
              <a:rPr lang="it-IT" dirty="0" smtClean="0"/>
              <a:t> è determinato dalla regolazione dell'ACC e della </a:t>
            </a:r>
            <a:r>
              <a:rPr lang="it-IT" dirty="0" err="1" smtClean="0"/>
              <a:t>decarbossilasi</a:t>
            </a:r>
            <a:r>
              <a:rPr lang="it-IT" dirty="0" smtClean="0"/>
              <a:t> </a:t>
            </a:r>
            <a:r>
              <a:rPr lang="it-IT" dirty="0" err="1" smtClean="0"/>
              <a:t>malonil-CoA</a:t>
            </a:r>
            <a:r>
              <a:rPr lang="it-IT" dirty="0" smtClean="0"/>
              <a:t> (MCD). Finché esiste una capacità sufficiente per deviare i carboni di glucosio nella ossidazione del ciclo TCA e nella sintesi degli acidi grassi, l'inibizione mediata da </a:t>
            </a:r>
            <a:r>
              <a:rPr lang="it-IT" dirty="0" err="1" smtClean="0"/>
              <a:t>acetil-CoA</a:t>
            </a:r>
            <a:r>
              <a:rPr lang="it-IT" dirty="0" smtClean="0"/>
              <a:t> del complesso piruvato deidrogenasi (</a:t>
            </a:r>
            <a:r>
              <a:rPr lang="it-IT" dirty="0" err="1" smtClean="0"/>
              <a:t>PDHc</a:t>
            </a:r>
            <a:r>
              <a:rPr lang="it-IT" dirty="0" smtClean="0"/>
              <a:t>). D'altra parte, quando i livelli di acidi grassi sono elevati, entrano nella cellula attraverso uno dei numerosi complessi trasportatori di acidi grassi [viene mostrato il </a:t>
            </a:r>
            <a:r>
              <a:rPr lang="it-IT" dirty="0" err="1" smtClean="0"/>
              <a:t>translocase</a:t>
            </a:r>
            <a:r>
              <a:rPr lang="it-IT" dirty="0" smtClean="0"/>
              <a:t> degli acidi grassi (FAT) / CD36 poiché questo trasportatore ha una preferenza per gli LCFA], e vengono quindi trasportati nella mitocondri da ossidare. Il grande aumento dell'ossidazione degli acidi grassi inibisce successivamente l'utilizzo del glucosio. Questo è il risultato di una maggiore produzione di citrato </a:t>
            </a:r>
            <a:r>
              <a:rPr lang="it-IT" dirty="0" err="1" smtClean="0"/>
              <a:t>citosolico</a:t>
            </a:r>
            <a:r>
              <a:rPr lang="it-IT" dirty="0" smtClean="0"/>
              <a:t> da </a:t>
            </a:r>
            <a:r>
              <a:rPr lang="it-IT" dirty="0" err="1" smtClean="0"/>
              <a:t>acetil-CoA</a:t>
            </a:r>
            <a:r>
              <a:rPr lang="it-IT" dirty="0" smtClean="0"/>
              <a:t> e l'inibizione della fosfofructochinasi-1 (PFK1). L'aumento di </a:t>
            </a:r>
            <a:r>
              <a:rPr lang="it-IT" dirty="0" err="1" smtClean="0"/>
              <a:t>acetil-CoA</a:t>
            </a:r>
            <a:r>
              <a:rPr lang="it-IT" dirty="0" smtClean="0"/>
              <a:t> derivato dall'ossidazione dei grassi inibirà a sua volta ulteriormente l'utilizzo del glucosio attraverso l'attivazione delle </a:t>
            </a:r>
            <a:r>
              <a:rPr lang="it-IT" dirty="0" err="1" smtClean="0"/>
              <a:t>chinasi</a:t>
            </a:r>
            <a:r>
              <a:rPr lang="it-IT" dirty="0" smtClean="0"/>
              <a:t> PDH (PDK) che fosforileranno e inibiranno il </a:t>
            </a:r>
            <a:r>
              <a:rPr lang="it-IT" dirty="0" err="1" smtClean="0"/>
              <a:t>PDHc</a:t>
            </a:r>
            <a:r>
              <a:rPr lang="it-IT" dirty="0" smtClean="0"/>
              <a:t>. Sebbene non mostrati, i PDK sono attivati ​​anche da un aumento dei rapporti mitocondriali NADH / NAD + in risposta all'aumento dell'ossidazione degli acidi grassi. In condizioni in cui viene favorita l'ossidazione dei grassi, l'ACC verrà inibito e l'MCD verrà attivato assicurando che l'LCFA che entra nella cellula possa essere trasportata nei mitocondri. MPC1 / MPC2 è il trasportatore interno del piruvato di membrana mitocondriale responsabile dell'assorbimento mitocondriale del piruvato. SLC25A1 è il trasportatore citrato di membrana interna mitocondriale.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141BD-0F0A-964A-AD2E-C1A65677DBD8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98237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smtClean="0"/>
              <a:t>http://</a:t>
            </a:r>
            <a:r>
              <a:rPr lang="it-IT" dirty="0" err="1" smtClean="0"/>
              <a:t>oregonstate.edu</a:t>
            </a:r>
            <a:r>
              <a:rPr lang="it-IT" dirty="0" smtClean="0"/>
              <a:t>/</a:t>
            </a:r>
            <a:r>
              <a:rPr lang="it-IT" dirty="0" err="1" smtClean="0"/>
              <a:t>instruct</a:t>
            </a:r>
            <a:r>
              <a:rPr lang="it-IT" dirty="0" smtClean="0"/>
              <a:t>/bb451/winter14/</a:t>
            </a:r>
            <a:r>
              <a:rPr lang="it-IT" dirty="0" err="1" smtClean="0"/>
              <a:t>lectures</a:t>
            </a:r>
            <a:r>
              <a:rPr lang="it-IT" dirty="0" smtClean="0"/>
              <a:t>/</a:t>
            </a:r>
            <a:r>
              <a:rPr lang="it-IT" dirty="0" err="1" smtClean="0"/>
              <a:t>citricacidcycleoutline.html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141BD-0F0A-964A-AD2E-C1A65677DBD8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09177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mr-IN" dirty="0" smtClean="0"/>
              <a:t>J Clin Invest. 2012;122(6):1958-1959. https://doi.org/10.1172/JCI63967.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141BD-0F0A-964A-AD2E-C1A65677DBD8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595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figure source</a:t>
            </a:r>
          </a:p>
          <a:p>
            <a:r>
              <a:rPr lang="en-US" dirty="0" err="1" smtClean="0"/>
              <a:t>Physiol</a:t>
            </a:r>
            <a:r>
              <a:rPr lang="en-US" dirty="0" smtClean="0"/>
              <a:t> Rev 97: 721–766, 2017</a:t>
            </a:r>
          </a:p>
          <a:p>
            <a:r>
              <a:rPr lang="en-US" dirty="0" smtClean="0"/>
              <a:t>Published March 8, 2017; doi:10.1152/physrev.00025.2016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97ACB-8D97-7D46-A77C-90258C75234C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36449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themedicalbiochemistrypage.org</a:t>
            </a:r>
            <a:r>
              <a:rPr lang="it-IT" dirty="0" smtClean="0"/>
              <a:t>/</a:t>
            </a:r>
            <a:r>
              <a:rPr lang="it-IT" dirty="0" err="1" smtClean="0"/>
              <a:t>fatty-acid-oxidation.php#cycle</a:t>
            </a:r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Il ciclo degli acidi grassi-glucosio. Questo ciclo rappresenta le interazioni tra assorbimento di glucosio e metabolismo e la conseguente inibizione dell'ossidazione degli acidi grassi e gli effetti dell'ossidazione degli acidi grassi sull'inibizione dell'utilizzo del glucosio. </a:t>
            </a:r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La regolazione reciproca è prevalente nel muscolo scheletrico e nel tessuto adiposo. Quando i livelli di glucosio sono alti, viene assorbito nelle cellule attraverso il trasportatore GLUT4 e fosforilato dall'</a:t>
            </a:r>
            <a:r>
              <a:rPr lang="it-IT" dirty="0" err="1" smtClean="0"/>
              <a:t>esachinasi</a:t>
            </a:r>
            <a:r>
              <a:rPr lang="it-IT" dirty="0" smtClean="0"/>
              <a:t>. Le reazioni della glicolisi spingono gli atomi di carbonio a </a:t>
            </a:r>
            <a:r>
              <a:rPr lang="it-IT" dirty="0" err="1" smtClean="0"/>
              <a:t>piruvare</a:t>
            </a:r>
            <a:r>
              <a:rPr lang="it-IT" dirty="0" smtClean="0"/>
              <a:t> dove vengono ossidati in </a:t>
            </a:r>
            <a:r>
              <a:rPr lang="it-IT" dirty="0" err="1" smtClean="0"/>
              <a:t>acetil-CoA</a:t>
            </a:r>
            <a:r>
              <a:rPr lang="it-IT" dirty="0" smtClean="0"/>
              <a:t>. Il destino dell'</a:t>
            </a:r>
            <a:r>
              <a:rPr lang="it-IT" dirty="0" err="1" smtClean="0"/>
              <a:t>acetil-CoA</a:t>
            </a:r>
            <a:r>
              <a:rPr lang="it-IT" dirty="0" smtClean="0"/>
              <a:t> è l'ossidazione completa nel ciclo TCA o il ritorno al </a:t>
            </a:r>
            <a:r>
              <a:rPr lang="it-IT" dirty="0" err="1" smtClean="0"/>
              <a:t>citosol</a:t>
            </a:r>
            <a:r>
              <a:rPr lang="it-IT" dirty="0" smtClean="0"/>
              <a:t> via citrato per la conversione in </a:t>
            </a:r>
            <a:r>
              <a:rPr lang="it-IT" dirty="0" err="1" smtClean="0"/>
              <a:t>acetil-CoA</a:t>
            </a:r>
            <a:r>
              <a:rPr lang="it-IT" dirty="0" smtClean="0"/>
              <a:t> tramite ATP-citrato </a:t>
            </a:r>
            <a:r>
              <a:rPr lang="it-IT" dirty="0" err="1" smtClean="0"/>
              <a:t>liasi</a:t>
            </a:r>
            <a:r>
              <a:rPr lang="it-IT" dirty="0" smtClean="0"/>
              <a:t> (ACLY) e quindi in </a:t>
            </a:r>
            <a:r>
              <a:rPr lang="it-IT" dirty="0" err="1" smtClean="0"/>
              <a:t>malonil-CoA</a:t>
            </a:r>
            <a:r>
              <a:rPr lang="it-IT" dirty="0" smtClean="0"/>
              <a:t> e successivo acido grasso a catena lunga (LCFA) sintesi. La sintesi di </a:t>
            </a:r>
            <a:r>
              <a:rPr lang="it-IT" dirty="0" err="1" smtClean="0"/>
              <a:t>malonil-CoA</a:t>
            </a:r>
            <a:r>
              <a:rPr lang="it-IT" dirty="0" smtClean="0"/>
              <a:t> è catalizzata dall'</a:t>
            </a:r>
            <a:r>
              <a:rPr lang="it-IT" dirty="0" err="1" smtClean="0"/>
              <a:t>acetil-CoA</a:t>
            </a:r>
            <a:r>
              <a:rPr lang="it-IT" dirty="0" smtClean="0"/>
              <a:t> carbossilasi (ACC) e una volta prodotta inibirà l'importazione di </a:t>
            </a:r>
            <a:r>
              <a:rPr lang="it-IT" dirty="0" err="1" smtClean="0"/>
              <a:t>acil-CoA</a:t>
            </a:r>
            <a:r>
              <a:rPr lang="it-IT" dirty="0" smtClean="0"/>
              <a:t> grassi a catena lunga (LC </a:t>
            </a:r>
            <a:r>
              <a:rPr lang="it-IT" dirty="0" err="1" smtClean="0"/>
              <a:t>acyl-CoA</a:t>
            </a:r>
            <a:r>
              <a:rPr lang="it-IT" dirty="0" smtClean="0"/>
              <a:t>) nei mitocondri attraverso l'inibizione della carnitina </a:t>
            </a:r>
            <a:r>
              <a:rPr lang="it-IT" dirty="0" err="1" smtClean="0"/>
              <a:t>palmitoiltransferasi</a:t>
            </a:r>
            <a:r>
              <a:rPr lang="it-IT" dirty="0" smtClean="0"/>
              <a:t> 1 (CPT-1 ) nella membrana mitocondriale esterna. Questo blocca efficacemente l'ossidazione degli acidi grassi portando ad una maggiore sintesi di trigliceridi (TAG). L'equilibrio tra la sintesi di </a:t>
            </a:r>
            <a:r>
              <a:rPr lang="it-IT" dirty="0" err="1" smtClean="0"/>
              <a:t>malonil-CoA</a:t>
            </a:r>
            <a:r>
              <a:rPr lang="it-IT" dirty="0" smtClean="0"/>
              <a:t> e la scomposizione in </a:t>
            </a:r>
            <a:r>
              <a:rPr lang="it-IT" dirty="0" err="1" smtClean="0"/>
              <a:t>acetil-CoA</a:t>
            </a:r>
            <a:r>
              <a:rPr lang="it-IT" dirty="0" smtClean="0"/>
              <a:t> è determinato dalla regolazione dell'ACC e della </a:t>
            </a:r>
            <a:r>
              <a:rPr lang="it-IT" dirty="0" err="1" smtClean="0"/>
              <a:t>decarbossilasi</a:t>
            </a:r>
            <a:r>
              <a:rPr lang="it-IT" dirty="0" smtClean="0"/>
              <a:t> </a:t>
            </a:r>
            <a:r>
              <a:rPr lang="it-IT" dirty="0" err="1" smtClean="0"/>
              <a:t>malonil-CoA</a:t>
            </a:r>
            <a:r>
              <a:rPr lang="it-IT" dirty="0" smtClean="0"/>
              <a:t> (MCD). Finché esiste una capacità sufficiente per deviare i carboni di glucosio nella ossidazione del ciclo TCA e nella sintesi degli acidi grassi, l'inibizione mediata da </a:t>
            </a:r>
            <a:r>
              <a:rPr lang="it-IT" dirty="0" err="1" smtClean="0"/>
              <a:t>acetil-CoA</a:t>
            </a:r>
            <a:r>
              <a:rPr lang="it-IT" dirty="0" smtClean="0"/>
              <a:t> del complesso piruvato deidrogenasi (</a:t>
            </a:r>
            <a:r>
              <a:rPr lang="it-IT" dirty="0" err="1" smtClean="0"/>
              <a:t>PDHc</a:t>
            </a:r>
            <a:r>
              <a:rPr lang="it-IT" dirty="0" smtClean="0"/>
              <a:t>). D'altra parte, quando i livelli di acidi grassi sono elevati, entrano nella cellula attraverso uno dei numerosi complessi trasportatori di acidi grassi [viene mostrato il </a:t>
            </a:r>
            <a:r>
              <a:rPr lang="it-IT" dirty="0" err="1" smtClean="0"/>
              <a:t>translocase</a:t>
            </a:r>
            <a:r>
              <a:rPr lang="it-IT" dirty="0" smtClean="0"/>
              <a:t> degli acidi grassi (FAT) / CD36 poiché questo trasportatore ha una preferenza per gli LCFA], e vengono quindi trasportati nella mitocondri da ossidare. Il grande aumento dell'ossidazione degli acidi grassi inibisce successivamente l'utilizzo del glucosio. Questo è il risultato di una maggiore produzione di citrato </a:t>
            </a:r>
            <a:r>
              <a:rPr lang="it-IT" dirty="0" err="1" smtClean="0"/>
              <a:t>citosolico</a:t>
            </a:r>
            <a:r>
              <a:rPr lang="it-IT" dirty="0" smtClean="0"/>
              <a:t> da </a:t>
            </a:r>
            <a:r>
              <a:rPr lang="it-IT" dirty="0" err="1" smtClean="0"/>
              <a:t>acetil-CoA</a:t>
            </a:r>
            <a:r>
              <a:rPr lang="it-IT" dirty="0" smtClean="0"/>
              <a:t> e l'inibizione della fosfofructochinasi-1 (PFK1). L'aumento di </a:t>
            </a:r>
            <a:r>
              <a:rPr lang="it-IT" dirty="0" err="1" smtClean="0"/>
              <a:t>acetil-CoA</a:t>
            </a:r>
            <a:r>
              <a:rPr lang="it-IT" dirty="0" smtClean="0"/>
              <a:t> derivato dall'ossidazione dei grassi inibirà a sua volta ulteriormente l'utilizzo del glucosio attraverso l'attivazione delle </a:t>
            </a:r>
            <a:r>
              <a:rPr lang="it-IT" dirty="0" err="1" smtClean="0"/>
              <a:t>chinasi</a:t>
            </a:r>
            <a:r>
              <a:rPr lang="it-IT" dirty="0" smtClean="0"/>
              <a:t> PDH (PDK) che fosforileranno e inibiranno il </a:t>
            </a:r>
            <a:r>
              <a:rPr lang="it-IT" dirty="0" err="1" smtClean="0"/>
              <a:t>PDHc</a:t>
            </a:r>
            <a:r>
              <a:rPr lang="it-IT" dirty="0" smtClean="0"/>
              <a:t>. Sebbene non mostrati, i PDK sono attivati ​​anche da un aumento dei rapporti mitocondriali NADH / NAD + in risposta all'aumento dell'ossidazione degli acidi grassi. In condizioni in cui viene favorita l'ossidazione dei grassi, l'ACC verrà inibito e l'MCD verrà attivato assicurando che l'LCFA che entra nella cellula possa essere trasportata nei mitocondri. MPC1 / MPC2 è il trasportatore interno del piruvato di membrana mitocondriale responsabile dell'assorbimento mitocondriale del piruvato. SLC25A1 è il trasportatore citrato di membrana interna mitocondriale.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141BD-0F0A-964A-AD2E-C1A65677DBD8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98237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en-US" dirty="0" smtClean="0"/>
              <a:t>Front. </a:t>
            </a:r>
            <a:r>
              <a:rPr lang="en-US" dirty="0" err="1" smtClean="0"/>
              <a:t>Endocrinol</a:t>
            </a:r>
            <a:r>
              <a:rPr lang="en-US" dirty="0" smtClean="0"/>
              <a:t>., 24 January 2019 | https://</a:t>
            </a:r>
            <a:r>
              <a:rPr lang="en-US" dirty="0" err="1" smtClean="0"/>
              <a:t>doi.org</a:t>
            </a:r>
            <a:r>
              <a:rPr lang="en-US" dirty="0" smtClean="0"/>
              <a:t>/10.3389/fendo.2018.00802</a:t>
            </a:r>
          </a:p>
          <a:p>
            <a:endParaRPr lang="it-IT" dirty="0" smtClean="0"/>
          </a:p>
          <a:p>
            <a:r>
              <a:rPr lang="it-IT" dirty="0" smtClean="0"/>
              <a:t>Panoramica schematica dei principali enzimi e metaboliti coinvolti nella regolazione della </a:t>
            </a:r>
            <a:r>
              <a:rPr lang="it-IT" dirty="0" err="1" smtClean="0"/>
              <a:t>gluconeogenesi</a:t>
            </a:r>
            <a:r>
              <a:rPr lang="it-IT" dirty="0" smtClean="0"/>
              <a:t>. </a:t>
            </a:r>
          </a:p>
          <a:p>
            <a:r>
              <a:rPr lang="it-IT" dirty="0" smtClean="0"/>
              <a:t>Il piruvato derivato da lattato e alanina entra </a:t>
            </a:r>
            <a:r>
              <a:rPr lang="it-IT" baseline="0" dirty="0" smtClean="0"/>
              <a:t> ne</a:t>
            </a:r>
            <a:r>
              <a:rPr lang="it-IT" dirty="0" smtClean="0"/>
              <a:t>l mitocondrio, dove è carbossilato a </a:t>
            </a:r>
            <a:r>
              <a:rPr lang="it-IT" dirty="0" err="1" smtClean="0"/>
              <a:t>ossaloacetato</a:t>
            </a:r>
            <a:r>
              <a:rPr lang="it-IT" dirty="0" smtClean="0"/>
              <a:t> (OAA) da </a:t>
            </a:r>
            <a:r>
              <a:rPr lang="it-IT" dirty="0" err="1" smtClean="0"/>
              <a:t>carbuvilasi</a:t>
            </a:r>
            <a:r>
              <a:rPr lang="it-IT" dirty="0" smtClean="0"/>
              <a:t> piruvato (PC). L'OAA viene quindi ridotto a malato per essere trasferito al citoplasma dove</a:t>
            </a:r>
            <a:r>
              <a:rPr lang="it-IT" baseline="0" dirty="0" smtClean="0"/>
              <a:t> </a:t>
            </a:r>
            <a:r>
              <a:rPr lang="it-IT" dirty="0" smtClean="0"/>
              <a:t>viene </a:t>
            </a:r>
            <a:r>
              <a:rPr lang="it-IT" dirty="0" err="1" smtClean="0"/>
              <a:t>reossidato</a:t>
            </a:r>
            <a:r>
              <a:rPr lang="it-IT" dirty="0" smtClean="0"/>
              <a:t> a OAA, che viene decarbossilato e quindi fosforilato a </a:t>
            </a:r>
            <a:r>
              <a:rPr lang="it-IT" dirty="0" err="1" smtClean="0"/>
              <a:t>fosfoenolpiruvato</a:t>
            </a:r>
            <a:r>
              <a:rPr lang="it-IT" dirty="0" smtClean="0"/>
              <a:t> (PEP) dalla </a:t>
            </a:r>
            <a:r>
              <a:rPr lang="it-IT" dirty="0" err="1" smtClean="0"/>
              <a:t>carbossichinasi</a:t>
            </a:r>
            <a:r>
              <a:rPr lang="it-IT" dirty="0" smtClean="0"/>
              <a:t> PEP (PEPCK). PEP entra quindi nel</a:t>
            </a:r>
            <a:r>
              <a:rPr lang="it-IT" baseline="0" dirty="0" smtClean="0"/>
              <a:t> </a:t>
            </a:r>
            <a:r>
              <a:rPr lang="it-IT" dirty="0" smtClean="0"/>
              <a:t>ciclo </a:t>
            </a:r>
            <a:r>
              <a:rPr lang="it-IT" dirty="0" err="1" smtClean="0"/>
              <a:t>gluconeogenico</a:t>
            </a:r>
            <a:r>
              <a:rPr lang="it-IT" dirty="0" smtClean="0"/>
              <a:t>. Dopo diverse fasi di glicolisi inversa, il prodotto fruttosio 1,6-bisfosfato (F1,6BP) viene </a:t>
            </a:r>
            <a:r>
              <a:rPr lang="it-IT" dirty="0" err="1" smtClean="0"/>
              <a:t>defosforilato</a:t>
            </a:r>
            <a:r>
              <a:rPr lang="it-IT" dirty="0" smtClean="0"/>
              <a:t> da fruttosio 1,6-bisfosfatasi</a:t>
            </a:r>
            <a:r>
              <a:rPr lang="it-IT" baseline="0" dirty="0" smtClean="0"/>
              <a:t> </a:t>
            </a:r>
            <a:r>
              <a:rPr lang="it-IT" dirty="0" smtClean="0"/>
              <a:t>(</a:t>
            </a:r>
            <a:r>
              <a:rPr lang="it-IT" dirty="0" err="1" smtClean="0"/>
              <a:t>FBPase</a:t>
            </a:r>
            <a:r>
              <a:rPr lang="it-IT" dirty="0" smtClean="0"/>
              <a:t>) per formare il 6-fosfato di fruttosio, che viene quindi convertito in glucosio-6-fosfato (G6P) dalla </a:t>
            </a:r>
            <a:r>
              <a:rPr lang="it-IT" dirty="0" err="1" smtClean="0"/>
              <a:t>fosfoglucoisomerasi</a:t>
            </a:r>
            <a:r>
              <a:rPr lang="it-IT" dirty="0" smtClean="0"/>
              <a:t>. G6P viene infine convertito in glucosio tramite</a:t>
            </a:r>
            <a:r>
              <a:rPr lang="it-IT" baseline="0" dirty="0" smtClean="0"/>
              <a:t> </a:t>
            </a:r>
            <a:r>
              <a:rPr lang="it-IT" dirty="0" err="1" smtClean="0"/>
              <a:t>defosforilazione</a:t>
            </a:r>
            <a:r>
              <a:rPr lang="it-IT" dirty="0" smtClean="0"/>
              <a:t> mediante glucosio-6-fosfatasi (G6Pase). </a:t>
            </a:r>
          </a:p>
          <a:p>
            <a:r>
              <a:rPr lang="it-IT" dirty="0" smtClean="0"/>
              <a:t>Altri aminoacidi </a:t>
            </a:r>
            <a:r>
              <a:rPr lang="it-IT" dirty="0" err="1" smtClean="0"/>
              <a:t>gluconeogenici</a:t>
            </a:r>
            <a:r>
              <a:rPr lang="it-IT" dirty="0" smtClean="0"/>
              <a:t> (Asp / </a:t>
            </a:r>
            <a:r>
              <a:rPr lang="it-IT" dirty="0" err="1" smtClean="0"/>
              <a:t>Asn</a:t>
            </a:r>
            <a:r>
              <a:rPr lang="it-IT" dirty="0" smtClean="0"/>
              <a:t> e Glu / </a:t>
            </a:r>
            <a:r>
              <a:rPr lang="it-IT" dirty="0" err="1" smtClean="0"/>
              <a:t>Gln</a:t>
            </a:r>
            <a:r>
              <a:rPr lang="it-IT" dirty="0" smtClean="0"/>
              <a:t>) vengono convertiti in alanina o intermedi specifici</a:t>
            </a:r>
            <a:r>
              <a:rPr lang="it-IT" baseline="0" dirty="0" smtClean="0"/>
              <a:t> </a:t>
            </a:r>
            <a:r>
              <a:rPr lang="it-IT" dirty="0" smtClean="0"/>
              <a:t>nel ciclo dell'acido tricarbossilico (TCA) per la </a:t>
            </a:r>
            <a:r>
              <a:rPr lang="it-IT" dirty="0" err="1" smtClean="0"/>
              <a:t>gluconeogenesi</a:t>
            </a:r>
            <a:r>
              <a:rPr lang="it-IT" dirty="0" smtClean="0"/>
              <a:t>. Il glicerolo viene convertito in </a:t>
            </a:r>
            <a:r>
              <a:rPr lang="it-IT" dirty="0" err="1" smtClean="0"/>
              <a:t>diidrossiacetone</a:t>
            </a:r>
            <a:r>
              <a:rPr lang="it-IT" dirty="0" smtClean="0"/>
              <a:t> fosfato (DHAP), che viene quindi convertito in </a:t>
            </a:r>
            <a:r>
              <a:rPr lang="it-IT" dirty="0" err="1" smtClean="0"/>
              <a:t>gliceraldeide</a:t>
            </a:r>
            <a:r>
              <a:rPr lang="it-IT" dirty="0" smtClean="0"/>
              <a:t>-fosfato (glicerale-3-P) o F1,6BP che entra nella via </a:t>
            </a:r>
            <a:r>
              <a:rPr lang="it-IT" dirty="0" err="1" smtClean="0"/>
              <a:t>gluconeogenica</a:t>
            </a:r>
            <a:r>
              <a:rPr lang="it-IT" dirty="0" smtClean="0"/>
              <a:t>. </a:t>
            </a:r>
          </a:p>
          <a:p>
            <a:endParaRPr lang="it-IT" dirty="0" smtClean="0"/>
          </a:p>
          <a:p>
            <a:r>
              <a:rPr lang="it-IT" dirty="0" smtClean="0"/>
              <a:t>ALT, alanina </a:t>
            </a:r>
            <a:r>
              <a:rPr lang="it-IT" dirty="0" err="1" smtClean="0"/>
              <a:t>aminotransaminasi</a:t>
            </a:r>
            <a:r>
              <a:rPr lang="it-IT" dirty="0" smtClean="0"/>
              <a:t>; AST, </a:t>
            </a:r>
            <a:r>
              <a:rPr lang="it-IT" dirty="0" err="1" smtClean="0"/>
              <a:t>aspartato</a:t>
            </a:r>
            <a:r>
              <a:rPr lang="it-IT" dirty="0" smtClean="0"/>
              <a:t> </a:t>
            </a:r>
            <a:r>
              <a:rPr lang="it-IT" dirty="0" err="1" smtClean="0"/>
              <a:t>aminotransaminasi</a:t>
            </a:r>
            <a:r>
              <a:rPr lang="it-IT" dirty="0" smtClean="0"/>
              <a:t>; GK, </a:t>
            </a:r>
            <a:r>
              <a:rPr lang="it-IT" dirty="0" err="1" smtClean="0"/>
              <a:t>glucocinasi</a:t>
            </a:r>
            <a:r>
              <a:rPr lang="it-IT" dirty="0" smtClean="0"/>
              <a:t>;</a:t>
            </a:r>
          </a:p>
          <a:p>
            <a:r>
              <a:rPr lang="it-IT" dirty="0" smtClean="0"/>
              <a:t>LDH, lattato deidrogenasi; MDH, malato deidrogenasi. Gli enzimi </a:t>
            </a:r>
            <a:r>
              <a:rPr lang="it-IT" dirty="0" err="1" smtClean="0"/>
              <a:t>gluconeogenici</a:t>
            </a:r>
            <a:r>
              <a:rPr lang="it-IT" dirty="0" smtClean="0"/>
              <a:t> e glicolitici sono evidenziati rispettivamente in rosso e verde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97ACB-8D97-7D46-A77C-90258C75234C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34571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 </a:t>
            </a:r>
            <a:r>
              <a:rPr lang="mr-IN" dirty="0" smtClean="0"/>
              <a:t>…</a:t>
            </a:r>
            <a:r>
              <a:rPr lang="it-IT" dirty="0" smtClean="0"/>
              <a:t> </a:t>
            </a:r>
            <a:r>
              <a:rPr lang="it-IT" dirty="0" err="1" smtClean="0"/>
              <a:t>physiology</a:t>
            </a:r>
            <a:r>
              <a:rPr lang="it-IT" dirty="0" smtClean="0"/>
              <a:t> </a:t>
            </a:r>
            <a:r>
              <a:rPr lang="it-IT" dirty="0" err="1" smtClean="0"/>
              <a:t>texbook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97ACB-8D97-7D46-A77C-90258C75234C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7705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figure source</a:t>
            </a:r>
          </a:p>
          <a:p>
            <a:r>
              <a:rPr lang="en-US" dirty="0" err="1" smtClean="0"/>
              <a:t>Physiol</a:t>
            </a:r>
            <a:r>
              <a:rPr lang="en-US" dirty="0" smtClean="0"/>
              <a:t> Rev 97: 721–766, 2017</a:t>
            </a:r>
          </a:p>
          <a:p>
            <a:r>
              <a:rPr lang="en-US" dirty="0" smtClean="0"/>
              <a:t>Published March 8, 2017; doi:10.1152/physrev.00025.2016</a:t>
            </a:r>
          </a:p>
          <a:p>
            <a:endParaRPr lang="en-US" dirty="0" smtClean="0"/>
          </a:p>
          <a:p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segnali</a:t>
            </a:r>
            <a:r>
              <a:rPr lang="en-US" dirty="0" smtClean="0"/>
              <a:t> </a:t>
            </a:r>
            <a:r>
              <a:rPr lang="en-US" dirty="0" err="1" smtClean="0"/>
              <a:t>metabolici</a:t>
            </a:r>
            <a:r>
              <a:rPr lang="en-US" dirty="0" smtClean="0"/>
              <a:t> </a:t>
            </a:r>
            <a:r>
              <a:rPr lang="en-US" dirty="0" err="1" smtClean="0"/>
              <a:t>acuti</a:t>
            </a:r>
            <a:r>
              <a:rPr lang="en-US" dirty="0" smtClean="0"/>
              <a:t> </a:t>
            </a:r>
            <a:r>
              <a:rPr lang="en-US" dirty="0" err="1" smtClean="0"/>
              <a:t>crescono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velocemente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hanno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effetti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veloci</a:t>
            </a:r>
            <a:r>
              <a:rPr lang="en-US" baseline="0" dirty="0" smtClean="0"/>
              <a:t> (min)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97ACB-8D97-7D46-A77C-90258C75234C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9177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figure source</a:t>
            </a:r>
          </a:p>
          <a:p>
            <a:r>
              <a:rPr lang="en-US" dirty="0" err="1" smtClean="0"/>
              <a:t>Physiol</a:t>
            </a:r>
            <a:r>
              <a:rPr lang="en-US" dirty="0" smtClean="0"/>
              <a:t> Rev 97: 721–766, 2017</a:t>
            </a:r>
          </a:p>
          <a:p>
            <a:r>
              <a:rPr lang="en-US" dirty="0" smtClean="0"/>
              <a:t>Published March 8, 2017; doi:10.1152/physrev.00025.2016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97ACB-8D97-7D46-A77C-90258C75234C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6367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figure source</a:t>
            </a:r>
          </a:p>
          <a:p>
            <a:r>
              <a:rPr lang="en-US" dirty="0" err="1" smtClean="0"/>
              <a:t>Physiol</a:t>
            </a:r>
            <a:r>
              <a:rPr lang="en-US" dirty="0" smtClean="0"/>
              <a:t> Rev 97: 721–766, 2017</a:t>
            </a:r>
          </a:p>
          <a:p>
            <a:r>
              <a:rPr lang="en-US" dirty="0" smtClean="0"/>
              <a:t>Published March 8, 2017; doi:10.1152/physrev.00025.2016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97ACB-8D97-7D46-A77C-90258C75234C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6367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figure source</a:t>
            </a:r>
          </a:p>
          <a:p>
            <a:r>
              <a:rPr lang="en-US" dirty="0" err="1" smtClean="0"/>
              <a:t>Physiol</a:t>
            </a:r>
            <a:r>
              <a:rPr lang="en-US" dirty="0" smtClean="0"/>
              <a:t> Rev 97: 721–766, 2017</a:t>
            </a:r>
          </a:p>
          <a:p>
            <a:r>
              <a:rPr lang="en-US" dirty="0" smtClean="0"/>
              <a:t>Published March 8, 2017; doi:10.1152/physrev.00025.2016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97ACB-8D97-7D46-A77C-90258C75234C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6367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ksumsc.com</a:t>
            </a:r>
            <a:r>
              <a:rPr lang="it-IT" dirty="0" smtClean="0"/>
              <a:t>/</a:t>
            </a:r>
            <a:r>
              <a:rPr lang="it-IT" dirty="0" err="1" smtClean="0"/>
              <a:t>download_center</a:t>
            </a:r>
            <a:r>
              <a:rPr lang="it-IT" dirty="0" smtClean="0"/>
              <a:t>/Archive/1st/438/1.%20Foundation%20Block/Team%20Work/</a:t>
            </a:r>
            <a:r>
              <a:rPr lang="it-IT" dirty="0" err="1" smtClean="0"/>
              <a:t>Biochemistry</a:t>
            </a:r>
            <a:r>
              <a:rPr lang="it-IT" dirty="0" smtClean="0"/>
              <a:t>/15-%20Gloconeogeniesis%20TEAM438.pdf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57924-3BAE-204B-B989-EB68492ED600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9953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97ACB-8D97-7D46-A77C-90258C75234C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9613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7783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2859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1869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8215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4796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9625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3909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754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694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267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9042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00813-9A1D-6A43-A67E-FC7443D6576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991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Lezione </a:t>
            </a:r>
            <a:r>
              <a:rPr lang="it-IT" dirty="0" smtClean="0"/>
              <a:t>30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Metabolismo a digiuno </a:t>
            </a:r>
          </a:p>
          <a:p>
            <a:r>
              <a:rPr lang="it-IT" dirty="0" smtClean="0"/>
              <a:t>Metabolismo dopo il pasto</a:t>
            </a:r>
          </a:p>
          <a:p>
            <a:endParaRPr lang="it-IT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7E7F4-FCE3-2342-B07D-46835EA8A820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6508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Il metabolismo epatico del glucosio a </a:t>
            </a:r>
            <a:r>
              <a:rPr lang="it-IT" dirty="0" err="1" smtClean="0"/>
              <a:t>diugiuno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97254" y="1600200"/>
            <a:ext cx="3931887" cy="475615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it-IT" sz="2400" b="1" dirty="0" smtClean="0"/>
              <a:t>LE TAPPE METABOLICHE</a:t>
            </a:r>
          </a:p>
          <a:p>
            <a:pPr marL="0" indent="0" algn="ctr">
              <a:buNone/>
            </a:pPr>
            <a:r>
              <a:rPr lang="it-IT" sz="2000" b="1" u="sng" dirty="0" smtClean="0">
                <a:solidFill>
                  <a:srgbClr val="FF0000"/>
                </a:solidFill>
              </a:rPr>
              <a:t>ENZIMI DELLA GLICOLISI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it-IT" sz="2000" dirty="0" smtClean="0"/>
              <a:t>Fruttosio 2,6-bisfosfatasi (℗, attiva)-PFK2 (℗, inattiva)</a:t>
            </a:r>
            <a:endParaRPr lang="it-IT" sz="2000" dirty="0" smtClean="0">
              <a:latin typeface="Wingdings"/>
              <a:ea typeface="Wingdings"/>
              <a:cs typeface="Wingdings"/>
              <a:sym typeface="Wingdings"/>
            </a:endParaRPr>
          </a:p>
          <a:p>
            <a:pPr marL="914400" lvl="1" indent="-514350"/>
            <a:r>
              <a:rPr lang="it-IT" sz="1800" dirty="0" smtClean="0"/>
              <a:t>F-2,6-P2 </a:t>
            </a:r>
            <a:r>
              <a:rPr lang="it-IT" sz="1800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it-IT" sz="1800" dirty="0" smtClean="0"/>
              <a:t>  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 smtClean="0"/>
              <a:t>Piruvato </a:t>
            </a:r>
            <a:r>
              <a:rPr lang="it-IT" sz="2000" dirty="0" err="1" smtClean="0"/>
              <a:t>chinasi</a:t>
            </a:r>
            <a:r>
              <a:rPr lang="it-IT" sz="2000" dirty="0" smtClean="0"/>
              <a:t> (</a:t>
            </a:r>
            <a:r>
              <a:rPr lang="it-IT" sz="2000" dirty="0" smtClean="0"/>
              <a:t>℗, </a:t>
            </a:r>
            <a:r>
              <a:rPr lang="it-IT" sz="2000" dirty="0" smtClean="0"/>
              <a:t>inattiva)</a:t>
            </a:r>
          </a:p>
          <a:p>
            <a:r>
              <a:rPr lang="it-IT" sz="2000" dirty="0" smtClean="0"/>
              <a:t>Effetto netto:  </a:t>
            </a:r>
            <a:r>
              <a:rPr lang="it-IT" sz="1900" dirty="0" smtClean="0"/>
              <a:t>arresto della glicolisi</a:t>
            </a:r>
          </a:p>
          <a:p>
            <a:r>
              <a:rPr lang="it-IT" sz="1900" dirty="0" smtClean="0"/>
              <a:t>In particolare:</a:t>
            </a:r>
          </a:p>
          <a:p>
            <a:pPr marL="857250" lvl="1" indent="-457200">
              <a:buFont typeface="+mj-lt"/>
              <a:buAutoNum type="arabicPeriod"/>
            </a:pPr>
            <a:r>
              <a:rPr lang="it-IT" sz="1600" dirty="0" smtClean="0"/>
              <a:t>accumulo di </a:t>
            </a:r>
            <a:r>
              <a:rPr lang="it-IT" sz="1600" dirty="0" err="1" smtClean="0"/>
              <a:t>fosfoenolpiruvato</a:t>
            </a:r>
            <a:r>
              <a:rPr lang="it-IT" sz="1600" dirty="0" smtClean="0"/>
              <a:t> (PEP) e altri prodotti a valle </a:t>
            </a:r>
          </a:p>
          <a:p>
            <a:pPr marL="857250" lvl="1" indent="-457200">
              <a:buFont typeface="+mj-lt"/>
              <a:buAutoNum type="arabicPeriod"/>
            </a:pPr>
            <a:r>
              <a:rPr lang="it-IT" sz="1600" dirty="0" smtClean="0"/>
              <a:t>accumulo di F-1,6-P2, e siccome PFK1 è bloccata, allora: </a:t>
            </a:r>
          </a:p>
          <a:p>
            <a:pPr marL="857250" lvl="1" indent="-457200">
              <a:buFont typeface="+mj-lt"/>
              <a:buAutoNum type="arabicPeriod"/>
            </a:pPr>
            <a:r>
              <a:rPr lang="it-IT" sz="1600" b="1" dirty="0" smtClean="0"/>
              <a:t>aumento dell’attività della fruttosio 1,6-bisfosfatasi (per aumento della [</a:t>
            </a:r>
            <a:r>
              <a:rPr lang="it-IT" sz="1600" b="1" dirty="0" smtClean="0"/>
              <a:t>di F-1,6-P2]) </a:t>
            </a:r>
            <a:r>
              <a:rPr lang="it-IT" sz="1600" b="1" dirty="0" smtClean="0"/>
              <a:t>e quindi di glucosio 6-P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5103" y="1600201"/>
            <a:ext cx="4953000" cy="3492867"/>
          </a:xfrm>
          <a:prstGeom prst="rect">
            <a:avLst/>
          </a:prstGeom>
        </p:spPr>
      </p:pic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7183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Il metabolismo epatico del glucosio a </a:t>
            </a:r>
            <a:r>
              <a:rPr lang="it-IT" dirty="0" err="1" smtClean="0"/>
              <a:t>diugiuno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97255" y="1600200"/>
            <a:ext cx="3787848" cy="44449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b="1" dirty="0" smtClean="0"/>
              <a:t>LE TAPPE METABOLICHE</a:t>
            </a:r>
          </a:p>
          <a:p>
            <a:pPr marL="0" indent="0" algn="ctr">
              <a:buNone/>
            </a:pPr>
            <a:r>
              <a:rPr lang="it-IT" sz="2000" b="1" u="sng" dirty="0" smtClean="0">
                <a:solidFill>
                  <a:srgbClr val="FF0000"/>
                </a:solidFill>
              </a:rPr>
              <a:t>ENZIMI SPECIFICI DELLA GLUCONEOGENESI</a:t>
            </a:r>
          </a:p>
          <a:p>
            <a:pPr marL="0" indent="0" algn="ctr">
              <a:buNone/>
            </a:pPr>
            <a:r>
              <a:rPr lang="it-IT" sz="2000" b="1" u="sng" dirty="0" smtClean="0">
                <a:solidFill>
                  <a:srgbClr val="FF0000"/>
                </a:solidFill>
              </a:rPr>
              <a:t>aumentata trascrizione via CREB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 smtClean="0"/>
              <a:t>Glucosio 6-fosfatasi*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 err="1" smtClean="0"/>
              <a:t>Fosfoenolpiruvato</a:t>
            </a:r>
            <a:r>
              <a:rPr lang="it-IT" sz="2000" dirty="0" smtClean="0"/>
              <a:t> </a:t>
            </a:r>
            <a:r>
              <a:rPr lang="it-IT" sz="2000" dirty="0" err="1" smtClean="0"/>
              <a:t>carbossi</a:t>
            </a:r>
            <a:r>
              <a:rPr lang="it-IT" sz="2000" dirty="0" smtClean="0"/>
              <a:t> </a:t>
            </a:r>
            <a:r>
              <a:rPr lang="it-IT" sz="2000" dirty="0" err="1" smtClean="0"/>
              <a:t>chichasi</a:t>
            </a:r>
            <a:r>
              <a:rPr lang="it-IT" sz="2000" dirty="0" smtClean="0"/>
              <a:t> (PEPCK) Glucosio 6-fosfatasi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 smtClean="0"/>
              <a:t>Piruvato carbossilasi </a:t>
            </a:r>
            <a:r>
              <a:rPr lang="it-IT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✪</a:t>
            </a:r>
            <a:endParaRPr lang="it-IT" sz="2000" dirty="0" smtClean="0"/>
          </a:p>
          <a:p>
            <a:r>
              <a:rPr lang="it-IT" sz="2000" dirty="0" smtClean="0"/>
              <a:t>Effetto netto: aumento intracellulare di  glucosio</a:t>
            </a:r>
          </a:p>
          <a:p>
            <a:pPr marL="0" indent="0">
              <a:buNone/>
            </a:pPr>
            <a:r>
              <a:rPr lang="it-IT" sz="2000" i="1" dirty="0" smtClean="0"/>
              <a:t>* Localizzazione epatica e renale</a:t>
            </a:r>
            <a:endParaRPr lang="it-IT" sz="2000" i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5103" y="1600201"/>
            <a:ext cx="4953000" cy="3492867"/>
          </a:xfrm>
          <a:prstGeom prst="rect">
            <a:avLst/>
          </a:prstGeom>
        </p:spPr>
      </p:pic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11</a:t>
            </a:fld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5566794" y="3931210"/>
            <a:ext cx="32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latin typeface="Zapf Dingbats"/>
                <a:ea typeface="Zapf Dingbats"/>
                <a:cs typeface="Zapf Dingbats"/>
                <a:sym typeface="Zapf Dingbats"/>
              </a:rPr>
              <a:t>✪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511680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600" dirty="0" smtClean="0"/>
              <a:t>Nell’ipoglicemia, la piruvato carbossilasi è attivata </a:t>
            </a:r>
            <a:r>
              <a:rPr lang="it-IT" sz="3600" dirty="0" err="1" smtClean="0"/>
              <a:t>allostericamente</a:t>
            </a:r>
            <a:r>
              <a:rPr lang="it-IT" sz="3600" dirty="0" smtClean="0"/>
              <a:t> da </a:t>
            </a:r>
            <a:r>
              <a:rPr lang="it-IT" sz="3600" dirty="0" err="1" smtClean="0"/>
              <a:t>acetil</a:t>
            </a:r>
            <a:r>
              <a:rPr lang="it-IT" sz="3600" dirty="0" smtClean="0"/>
              <a:t> </a:t>
            </a:r>
            <a:r>
              <a:rPr lang="it-IT" sz="3600" dirty="0" err="1" smtClean="0"/>
              <a:t>CoA</a:t>
            </a:r>
            <a:endParaRPr lang="it-IT" sz="3600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7200" y="1600200"/>
            <a:ext cx="31115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 smtClean="0"/>
              <a:t>IMPORTANTE</a:t>
            </a:r>
          </a:p>
          <a:p>
            <a:pPr marL="0" indent="0">
              <a:buNone/>
            </a:pPr>
            <a:r>
              <a:rPr lang="it-IT" sz="2400" dirty="0" smtClean="0"/>
              <a:t>A digiuno e sotto effetto di </a:t>
            </a:r>
            <a:r>
              <a:rPr lang="it-IT" sz="2400" dirty="0" err="1" smtClean="0"/>
              <a:t>glucagone</a:t>
            </a:r>
            <a:r>
              <a:rPr lang="it-IT" sz="2400" dirty="0" smtClean="0"/>
              <a:t> e adrenalina, l’</a:t>
            </a:r>
            <a:r>
              <a:rPr lang="it-IT" sz="2400" b="1" dirty="0" err="1" smtClean="0"/>
              <a:t>acetilCoA</a:t>
            </a:r>
            <a:r>
              <a:rPr lang="it-IT" sz="2400" dirty="0" smtClean="0"/>
              <a:t> deriva dalla </a:t>
            </a:r>
            <a:r>
              <a:rPr lang="it-IT" sz="2400" b="1" dirty="0" smtClean="0"/>
              <a:t>beta </a:t>
            </a:r>
            <a:r>
              <a:rPr lang="it-IT" sz="2400" b="1" dirty="0" err="1" smtClean="0"/>
              <a:t>ossidazone</a:t>
            </a:r>
            <a:r>
              <a:rPr lang="it-IT" sz="2400" b="1" dirty="0" smtClean="0"/>
              <a:t> degli acidi grassi </a:t>
            </a:r>
            <a:r>
              <a:rPr lang="it-IT" sz="2400" dirty="0" smtClean="0"/>
              <a:t>e NON dal piruvato</a:t>
            </a:r>
            <a:endParaRPr lang="it-IT" sz="24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02/12/2019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B00A5-D533-EE46-9B24-258C239AEF93}" type="slidenum">
              <a:rPr lang="it-IT" smtClean="0"/>
              <a:t>12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700" y="1563429"/>
            <a:ext cx="49022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4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0730"/>
          </a:xfrm>
        </p:spPr>
        <p:txBody>
          <a:bodyPr>
            <a:noAutofit/>
          </a:bodyPr>
          <a:lstStyle/>
          <a:p>
            <a:r>
              <a:rPr lang="it-IT" sz="3200" dirty="0" smtClean="0"/>
              <a:t>Il sistema enzimatico della glucosio 6-fosfatasi</a:t>
            </a:r>
            <a:endParaRPr lang="it-IT" sz="32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13</a:t>
            </a:fld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5368"/>
            <a:ext cx="9144000" cy="545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04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 substrati </a:t>
            </a:r>
            <a:r>
              <a:rPr lang="it-IT" dirty="0" err="1" smtClean="0"/>
              <a:t>gluconeogenici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Lattato (dalla glicolisi muscolare)</a:t>
            </a:r>
          </a:p>
          <a:p>
            <a:pPr lvl="1"/>
            <a:r>
              <a:rPr lang="it-IT" dirty="0" smtClean="0"/>
              <a:t>ciclo di Cori</a:t>
            </a:r>
          </a:p>
          <a:p>
            <a:r>
              <a:rPr lang="it-IT" dirty="0" smtClean="0"/>
              <a:t>Amminoacidi </a:t>
            </a:r>
            <a:r>
              <a:rPr lang="it-IT" dirty="0" err="1" smtClean="0"/>
              <a:t>glucogenici</a:t>
            </a:r>
            <a:r>
              <a:rPr lang="it-IT" dirty="0" smtClean="0"/>
              <a:t> (dalla proteolisi muscolare)</a:t>
            </a:r>
          </a:p>
          <a:p>
            <a:pPr lvl="1"/>
            <a:r>
              <a:rPr lang="it-IT" dirty="0" smtClean="0"/>
              <a:t>alanina</a:t>
            </a:r>
          </a:p>
          <a:p>
            <a:pPr lvl="1"/>
            <a:r>
              <a:rPr lang="it-IT" dirty="0" smtClean="0"/>
              <a:t>ciclo glucosio-alanina</a:t>
            </a:r>
          </a:p>
          <a:p>
            <a:r>
              <a:rPr lang="it-IT" dirty="0" smtClean="0"/>
              <a:t>glicerolo (dalla lipolisi adiposa)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4167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metabolismo epatico a digiuno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it-IT" dirty="0" smtClean="0">
                <a:solidFill>
                  <a:srgbClr val="D9D9D9"/>
                </a:solidFill>
              </a:rPr>
              <a:t>Fegato </a:t>
            </a:r>
            <a:r>
              <a:rPr lang="it-IT" dirty="0" err="1" smtClean="0">
                <a:solidFill>
                  <a:srgbClr val="D9D9D9"/>
                </a:solidFill>
              </a:rPr>
              <a:t>glucogenico</a:t>
            </a:r>
            <a:r>
              <a:rPr lang="it-IT" dirty="0" smtClean="0">
                <a:solidFill>
                  <a:srgbClr val="D9D9D9"/>
                </a:solidFill>
              </a:rPr>
              <a:t>  </a:t>
            </a:r>
          </a:p>
          <a:p>
            <a:pPr lvl="1"/>
            <a:r>
              <a:rPr lang="it-IT" dirty="0" smtClean="0">
                <a:solidFill>
                  <a:srgbClr val="D9D9D9"/>
                </a:solidFill>
              </a:rPr>
              <a:t>inibizione della </a:t>
            </a:r>
            <a:r>
              <a:rPr lang="it-IT" dirty="0" err="1" smtClean="0">
                <a:solidFill>
                  <a:srgbClr val="D9D9D9"/>
                </a:solidFill>
              </a:rPr>
              <a:t>glicogenolisi</a:t>
            </a:r>
            <a:r>
              <a:rPr lang="it-IT" dirty="0" smtClean="0">
                <a:solidFill>
                  <a:srgbClr val="D9D9D9"/>
                </a:solidFill>
              </a:rPr>
              <a:t> </a:t>
            </a:r>
            <a:r>
              <a:rPr lang="it-IT" dirty="0" smtClean="0">
                <a:solidFill>
                  <a:srgbClr val="D9D9D9"/>
                </a:solidFill>
              </a:rPr>
              <a:t>e della </a:t>
            </a:r>
            <a:r>
              <a:rPr lang="it-IT" dirty="0" smtClean="0">
                <a:solidFill>
                  <a:srgbClr val="D9D9D9"/>
                </a:solidFill>
              </a:rPr>
              <a:t>glicolisi</a:t>
            </a:r>
            <a:endParaRPr lang="it-IT" dirty="0" smtClean="0">
              <a:solidFill>
                <a:srgbClr val="D9D9D9"/>
              </a:solidFill>
            </a:endParaRPr>
          </a:p>
          <a:p>
            <a:pPr lvl="1"/>
            <a:r>
              <a:rPr lang="it-IT" dirty="0" smtClean="0">
                <a:solidFill>
                  <a:srgbClr val="D9D9D9"/>
                </a:solidFill>
              </a:rPr>
              <a:t>attivazione della </a:t>
            </a:r>
            <a:r>
              <a:rPr lang="it-IT" dirty="0" err="1" smtClean="0">
                <a:solidFill>
                  <a:srgbClr val="D9D9D9"/>
                </a:solidFill>
              </a:rPr>
              <a:t>gluconeogenesi</a:t>
            </a:r>
            <a:endParaRPr lang="it-IT" dirty="0" smtClean="0">
              <a:solidFill>
                <a:srgbClr val="D9D9D9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Fegato chetogenetico  </a:t>
            </a:r>
          </a:p>
          <a:p>
            <a:pPr lvl="1"/>
            <a:r>
              <a:rPr lang="it-IT" dirty="0" smtClean="0"/>
              <a:t>beta-ossidazione degli grassi </a:t>
            </a:r>
          </a:p>
          <a:p>
            <a:pPr lvl="1"/>
            <a:r>
              <a:rPr lang="it-IT" dirty="0" smtClean="0"/>
              <a:t>chetogenesi</a:t>
            </a:r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1286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chetogenesi epatica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305582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dirty="0" smtClean="0"/>
              <a:t>Avviene a causa dell’intensa lipolisi (vedi prossima slide) e beta ossidazione degli acidi grassi</a:t>
            </a:r>
            <a:endParaRPr lang="it-IT" sz="28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16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395" y="1600200"/>
            <a:ext cx="5141420" cy="385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57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5630"/>
          </a:xfrm>
        </p:spPr>
        <p:txBody>
          <a:bodyPr>
            <a:noAutofit/>
          </a:bodyPr>
          <a:lstStyle/>
          <a:p>
            <a:r>
              <a:rPr lang="it-IT" sz="3200" dirty="0" smtClean="0"/>
              <a:t>La lipolisi è controllata dall’adrenalina e dall’ormone natriuretico</a:t>
            </a:r>
            <a:endParaRPr lang="it-IT" sz="32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17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2160"/>
            <a:ext cx="9144000" cy="480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27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4" y="2089547"/>
            <a:ext cx="8786813" cy="154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via lipolitica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23398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200" dirty="0" smtClean="0"/>
              <a:t>L’insulina è il più potente ormone anti-lipolitico</a:t>
            </a:r>
            <a:br>
              <a:rPr lang="it-IT" sz="3200" dirty="0" smtClean="0"/>
            </a:br>
            <a:r>
              <a:rPr lang="it-IT" sz="2800" dirty="0" smtClean="0"/>
              <a:t>agisce attivando la </a:t>
            </a:r>
            <a:r>
              <a:rPr lang="it-IT" sz="2800" dirty="0" err="1" smtClean="0"/>
              <a:t>fosfodiesterasi</a:t>
            </a:r>
            <a:r>
              <a:rPr lang="it-IT" sz="2800" dirty="0" smtClean="0"/>
              <a:t> che idrolizza il </a:t>
            </a:r>
            <a:r>
              <a:rPr lang="it-IT" sz="2800" dirty="0" err="1" smtClean="0"/>
              <a:t>cAMP</a:t>
            </a:r>
            <a:endParaRPr lang="it-IT" sz="32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19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465" y="1678061"/>
            <a:ext cx="6914580" cy="3830029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810698" y="2364245"/>
            <a:ext cx="3283328" cy="19319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4386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Metabolismo a digiuno</a:t>
            </a:r>
            <a:endParaRPr lang="it-IT" dirty="0"/>
          </a:p>
        </p:txBody>
      </p:sp>
      <p:sp>
        <p:nvSpPr>
          <p:cNvPr id="7" name="Segnaposto testo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dirty="0" smtClean="0"/>
              <a:t>Ormoni			</a:t>
            </a:r>
            <a:endParaRPr lang="it-IT" dirty="0"/>
          </a:p>
        </p:txBody>
      </p:sp>
      <p:sp>
        <p:nvSpPr>
          <p:cNvPr id="8" name="Segnaposto contenuto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err="1" smtClean="0"/>
              <a:t>Glucagone</a:t>
            </a:r>
            <a:endParaRPr lang="it-IT" dirty="0" smtClean="0"/>
          </a:p>
          <a:p>
            <a:pPr marL="0" indent="0" algn="ctr">
              <a:buNone/>
            </a:pPr>
            <a:r>
              <a:rPr lang="it-IT" dirty="0" smtClean="0"/>
              <a:t>Adrenalina</a:t>
            </a:r>
          </a:p>
          <a:p>
            <a:pPr marL="0" indent="0" algn="ctr">
              <a:buNone/>
            </a:pPr>
            <a:r>
              <a:rPr lang="it-IT" dirty="0" smtClean="0"/>
              <a:t>Cortisolo</a:t>
            </a:r>
          </a:p>
          <a:p>
            <a:pPr marL="0" indent="0" algn="ctr">
              <a:buNone/>
            </a:pPr>
            <a:r>
              <a:rPr lang="it-IT" dirty="0" smtClean="0"/>
              <a:t>(ormone della crescita)</a:t>
            </a:r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dirty="0" smtClean="0"/>
              <a:t>Meccanismo d’azione </a:t>
            </a:r>
          </a:p>
          <a:p>
            <a:pPr marL="0" indent="0" algn="ctr">
              <a:buNone/>
            </a:pPr>
            <a:r>
              <a:rPr lang="it-IT" dirty="0" smtClean="0"/>
              <a:t>(vedi lezioni precedenti)</a:t>
            </a:r>
          </a:p>
          <a:p>
            <a:endParaRPr lang="it-IT" dirty="0"/>
          </a:p>
        </p:txBody>
      </p:sp>
      <p:sp>
        <p:nvSpPr>
          <p:cNvPr id="9" name="Segnaposto testo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it-IT" dirty="0" smtClean="0"/>
              <a:t>Organi bersaglio</a:t>
            </a:r>
            <a:endParaRPr lang="it-IT" dirty="0"/>
          </a:p>
        </p:txBody>
      </p:sp>
      <p:sp>
        <p:nvSpPr>
          <p:cNvPr id="10" name="Segnaposto contenuto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smtClean="0"/>
              <a:t>Fegato (Rene)</a:t>
            </a:r>
          </a:p>
          <a:p>
            <a:pPr marL="0" indent="0" algn="ctr">
              <a:buNone/>
            </a:pPr>
            <a:r>
              <a:rPr lang="it-IT" dirty="0" smtClean="0"/>
              <a:t>Muscolo</a:t>
            </a:r>
          </a:p>
          <a:p>
            <a:pPr marL="0" indent="0" algn="ctr">
              <a:buNone/>
            </a:pPr>
            <a:r>
              <a:rPr lang="it-IT" dirty="0" smtClean="0"/>
              <a:t>Tessuto adiposo 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0111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60069"/>
          </a:xfrm>
        </p:spPr>
        <p:txBody>
          <a:bodyPr>
            <a:noAutofit/>
          </a:bodyPr>
          <a:lstStyle/>
          <a:p>
            <a:r>
              <a:rPr lang="it-IT" sz="3200" dirty="0" smtClean="0"/>
              <a:t>La lipolisi è indotta anche dall’ormone della crescita e dal cortisolo</a:t>
            </a:r>
            <a:br>
              <a:rPr lang="it-IT" sz="3200" dirty="0" smtClean="0"/>
            </a:br>
            <a:r>
              <a:rPr lang="it-IT" sz="2400" dirty="0" smtClean="0"/>
              <a:t>il cortisolo si lega al recettore beta adrenergico</a:t>
            </a:r>
            <a:endParaRPr lang="it-IT" sz="32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20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16" y="1936023"/>
            <a:ext cx="7455045" cy="4187638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457200" y="1796826"/>
            <a:ext cx="4150268" cy="18778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0644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proteolisi muscolare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b="1" dirty="0"/>
              <a:t>Q</a:t>
            </a:r>
            <a:r>
              <a:rPr lang="it-IT" b="1" dirty="0" smtClean="0"/>
              <a:t>uattro sistemi proteolitici: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autofagia-lisosoma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err="1" smtClean="0"/>
              <a:t>calpaina</a:t>
            </a:r>
            <a:r>
              <a:rPr lang="it-IT" dirty="0" smtClean="0"/>
              <a:t> dipendente dal calcio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err="1" smtClean="0"/>
              <a:t>caspasi</a:t>
            </a:r>
            <a:r>
              <a:rPr lang="it-IT" dirty="0" smtClean="0"/>
              <a:t> (proteasi)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Sistema </a:t>
            </a:r>
            <a:r>
              <a:rPr lang="it-IT" dirty="0" err="1" smtClean="0"/>
              <a:t>ubiquitina-proteasoma</a:t>
            </a:r>
            <a:r>
              <a:rPr lang="it-IT" dirty="0" smtClean="0"/>
              <a:t> (il principale nel digiuno e nello stress).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1186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Il trasporto di substrati </a:t>
            </a:r>
            <a:r>
              <a:rPr lang="it-IT" dirty="0" err="1" smtClean="0"/>
              <a:t>gluconeogenici</a:t>
            </a:r>
            <a:r>
              <a:rPr lang="it-IT" dirty="0" smtClean="0"/>
              <a:t> dal muscolo al fegato</a:t>
            </a:r>
            <a:endParaRPr lang="it-IT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>
          <a:xfrm>
            <a:off x="1335456" y="1570038"/>
            <a:ext cx="2934221" cy="196735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it-IT" dirty="0" smtClean="0"/>
              <a:t>MUSCOLO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consuma: </a:t>
            </a:r>
          </a:p>
          <a:p>
            <a:pPr lvl="1"/>
            <a:r>
              <a:rPr lang="it-IT" dirty="0" smtClean="0"/>
              <a:t>glucosio</a:t>
            </a:r>
          </a:p>
          <a:p>
            <a:pPr lvl="1"/>
            <a:r>
              <a:rPr lang="it-IT" dirty="0" smtClean="0"/>
              <a:t>glicolisi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produce:</a:t>
            </a:r>
          </a:p>
          <a:p>
            <a:pPr lvl="1"/>
            <a:r>
              <a:rPr lang="it-IT" dirty="0" smtClean="0"/>
              <a:t>alanina</a:t>
            </a:r>
          </a:p>
          <a:p>
            <a:pPr lvl="1"/>
            <a:r>
              <a:rPr lang="it-IT" dirty="0" smtClean="0"/>
              <a:t>lattato</a:t>
            </a:r>
          </a:p>
          <a:p>
            <a:pPr lvl="1"/>
            <a:endParaRPr lang="it-IT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22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37388"/>
            <a:ext cx="9144000" cy="3320612"/>
          </a:xfrm>
          <a:prstGeom prst="rect">
            <a:avLst/>
          </a:prstGeom>
        </p:spPr>
      </p:pic>
      <p:sp>
        <p:nvSpPr>
          <p:cNvPr id="9" name="Segnaposto contenuto 7"/>
          <p:cNvSpPr txBox="1">
            <a:spLocks/>
          </p:cNvSpPr>
          <p:nvPr/>
        </p:nvSpPr>
        <p:spPr>
          <a:xfrm>
            <a:off x="4757673" y="1583547"/>
            <a:ext cx="2934221" cy="195384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it-IT" dirty="0" smtClean="0"/>
              <a:t>FEGATO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it-IT" dirty="0" smtClean="0"/>
              <a:t>consuma:</a:t>
            </a:r>
          </a:p>
          <a:p>
            <a:pPr lvl="1"/>
            <a:r>
              <a:rPr lang="it-IT" dirty="0" smtClean="0"/>
              <a:t>alanina</a:t>
            </a:r>
          </a:p>
          <a:p>
            <a:pPr lvl="1"/>
            <a:r>
              <a:rPr lang="it-IT" dirty="0" smtClean="0"/>
              <a:t>lattato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it-IT" dirty="0" smtClean="0"/>
              <a:t>produce: </a:t>
            </a:r>
          </a:p>
          <a:p>
            <a:pPr lvl="1"/>
            <a:r>
              <a:rPr lang="it-IT" dirty="0" smtClean="0"/>
              <a:t>glucosio</a:t>
            </a:r>
          </a:p>
          <a:p>
            <a:pPr lvl="1"/>
            <a:r>
              <a:rPr lang="it-IT" dirty="0" err="1" smtClean="0"/>
              <a:t>gluconeogenesi</a:t>
            </a:r>
            <a:endParaRPr lang="it-IT" dirty="0" smtClean="0"/>
          </a:p>
          <a:p>
            <a:pPr lvl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1575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Il destino del gruppo amminico dell’alanina nel fegato</a:t>
            </a:r>
            <a:endParaRPr lang="it-IT" dirty="0"/>
          </a:p>
        </p:txBody>
      </p:sp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39698"/>
          </a:xfrm>
        </p:spPr>
        <p:txBody>
          <a:bodyPr>
            <a:normAutofit fontScale="70000" lnSpcReduction="20000"/>
          </a:bodyPr>
          <a:lstStyle/>
          <a:p>
            <a:r>
              <a:rPr lang="it-IT" dirty="0" smtClean="0"/>
              <a:t>Alanina </a:t>
            </a:r>
            <a:r>
              <a:rPr lang="it-IT" dirty="0" err="1" smtClean="0"/>
              <a:t>amminotransferasi</a:t>
            </a:r>
            <a:r>
              <a:rPr lang="it-IT" dirty="0" smtClean="0"/>
              <a:t> (1)</a:t>
            </a:r>
          </a:p>
          <a:p>
            <a:r>
              <a:rPr lang="it-IT" dirty="0" smtClean="0"/>
              <a:t>Glutammato deidrogenasi (2)</a:t>
            </a:r>
          </a:p>
          <a:p>
            <a:r>
              <a:rPr lang="it-IT" dirty="0" smtClean="0"/>
              <a:t>Ciclo dell’urea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23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39898"/>
            <a:ext cx="9144000" cy="380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49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Il destino del </a:t>
            </a:r>
            <a:r>
              <a:rPr lang="it-IT" dirty="0" err="1" smtClean="0"/>
              <a:t>gluppo</a:t>
            </a:r>
            <a:r>
              <a:rPr lang="it-IT" dirty="0" smtClean="0"/>
              <a:t> amminico degli amminoacidi nei tessuti periferici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016432"/>
          </a:xfrm>
        </p:spPr>
        <p:txBody>
          <a:bodyPr>
            <a:normAutofit fontScale="55000" lnSpcReduction="20000"/>
          </a:bodyPr>
          <a:lstStyle/>
          <a:p>
            <a:r>
              <a:rPr lang="it-IT" dirty="0" smtClean="0"/>
              <a:t>Varie </a:t>
            </a:r>
            <a:r>
              <a:rPr lang="it-IT" dirty="0" err="1" smtClean="0"/>
              <a:t>amminotransferasi</a:t>
            </a:r>
            <a:r>
              <a:rPr lang="it-IT" dirty="0" smtClean="0"/>
              <a:t> (1)</a:t>
            </a:r>
          </a:p>
          <a:p>
            <a:r>
              <a:rPr lang="it-IT" dirty="0" smtClean="0"/>
              <a:t>Glutammato deidrogenasi (2)</a:t>
            </a:r>
          </a:p>
          <a:p>
            <a:r>
              <a:rPr lang="it-IT" strike="sngStrike" dirty="0" smtClean="0"/>
              <a:t>Ciclo dell’urea</a:t>
            </a:r>
            <a:r>
              <a:rPr lang="it-IT" dirty="0" smtClean="0"/>
              <a:t> (</a:t>
            </a:r>
            <a:r>
              <a:rPr lang="it-IT" dirty="0" err="1" smtClean="0"/>
              <a:t>avvine</a:t>
            </a:r>
            <a:r>
              <a:rPr lang="it-IT" dirty="0" smtClean="0"/>
              <a:t> solo nel fegato)</a:t>
            </a:r>
            <a:endParaRPr lang="it-IT" strike="sngStrike" dirty="0" smtClean="0"/>
          </a:p>
          <a:p>
            <a:r>
              <a:rPr lang="it-IT" dirty="0" smtClean="0"/>
              <a:t>Glutammina </a:t>
            </a:r>
            <a:r>
              <a:rPr lang="it-IT" dirty="0" err="1" smtClean="0"/>
              <a:t>sintasi</a:t>
            </a:r>
            <a:r>
              <a:rPr lang="it-IT" dirty="0" smtClean="0"/>
              <a:t> (3)</a:t>
            </a:r>
          </a:p>
          <a:p>
            <a:r>
              <a:rPr lang="it-IT" dirty="0" smtClean="0"/>
              <a:t>trasferimento nel sangue</a:t>
            </a:r>
          </a:p>
          <a:p>
            <a:r>
              <a:rPr lang="it-IT" dirty="0" err="1" smtClean="0"/>
              <a:t>glutamminasi</a:t>
            </a:r>
            <a:r>
              <a:rPr lang="it-IT" dirty="0" smtClean="0"/>
              <a:t> nel fegato(4)</a:t>
            </a:r>
          </a:p>
          <a:p>
            <a:r>
              <a:rPr lang="it-IT" dirty="0" smtClean="0"/>
              <a:t>ciclo dell’urea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24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675" y="3616632"/>
            <a:ext cx="6441672" cy="285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735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55150" cy="1325562"/>
          </a:xfrm>
        </p:spPr>
        <p:txBody>
          <a:bodyPr>
            <a:noAutofit/>
          </a:bodyPr>
          <a:lstStyle/>
          <a:p>
            <a:r>
              <a:rPr lang="it-IT" sz="2800" dirty="0" smtClean="0"/>
              <a:t>Nel digiuno e nello stress la </a:t>
            </a:r>
            <a:r>
              <a:rPr lang="it-IT" sz="2800" dirty="0" err="1" smtClean="0"/>
              <a:t>gluconeogenesi</a:t>
            </a:r>
            <a:r>
              <a:rPr lang="it-IT" sz="2800" dirty="0" smtClean="0"/>
              <a:t> causa </a:t>
            </a:r>
            <a:r>
              <a:rPr lang="it-IT" sz="2800" dirty="0" err="1" smtClean="0"/>
              <a:t>ureagenesi</a:t>
            </a:r>
            <a:endParaRPr lang="it-IT" sz="2800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>
          <a:xfrm>
            <a:off x="457200" y="1830387"/>
            <a:ext cx="3542244" cy="4525963"/>
          </a:xfrm>
        </p:spPr>
        <p:txBody>
          <a:bodyPr>
            <a:normAutofit/>
          </a:bodyPr>
          <a:lstStyle/>
          <a:p>
            <a:r>
              <a:rPr lang="it-IT" sz="2400" dirty="0" smtClean="0"/>
              <a:t>La somministrazione di amminoacidi nel paziente critico aumenta:</a:t>
            </a:r>
          </a:p>
          <a:p>
            <a:pPr lvl="1"/>
            <a:r>
              <a:rPr lang="it-IT" sz="2000" dirty="0" smtClean="0"/>
              <a:t>il rilascio del </a:t>
            </a:r>
            <a:r>
              <a:rPr lang="it-IT" sz="2000" dirty="0" err="1" smtClean="0"/>
              <a:t>glucagone</a:t>
            </a:r>
            <a:r>
              <a:rPr lang="it-IT" sz="2000" dirty="0" smtClean="0"/>
              <a:t>, </a:t>
            </a:r>
          </a:p>
          <a:p>
            <a:pPr lvl="1"/>
            <a:r>
              <a:rPr lang="it-IT" sz="2000" dirty="0" smtClean="0"/>
              <a:t>la glicemia </a:t>
            </a:r>
          </a:p>
          <a:p>
            <a:pPr lvl="1"/>
            <a:r>
              <a:rPr lang="it-IT" sz="2000" dirty="0" smtClean="0"/>
              <a:t>la </a:t>
            </a:r>
            <a:r>
              <a:rPr lang="it-IT" sz="2000" dirty="0" err="1" smtClean="0"/>
              <a:t>ureagenesi</a:t>
            </a:r>
            <a:endParaRPr lang="it-IT" sz="20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25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350" y="0"/>
            <a:ext cx="4681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94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Gli effetti metabolici del cortisolo</a:t>
            </a:r>
            <a:endParaRPr lang="it-IT" dirty="0"/>
          </a:p>
        </p:txBody>
      </p:sp>
      <p:sp>
        <p:nvSpPr>
          <p:cNvPr id="8" name="Sottotitolo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L’ormone dello stress</a:t>
            </a:r>
          </a:p>
          <a:p>
            <a:r>
              <a:rPr lang="it-IT" dirty="0" smtClean="0"/>
              <a:t>neurogeno e da ipoglicemia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0032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9738"/>
          </a:xfrm>
        </p:spPr>
        <p:txBody>
          <a:bodyPr anchor="ctr">
            <a:normAutofit fontScale="90000"/>
          </a:bodyPr>
          <a:lstStyle/>
          <a:p>
            <a:r>
              <a:rPr lang="it-IT" dirty="0" smtClean="0"/>
              <a:t>I </a:t>
            </a:r>
            <a:r>
              <a:rPr lang="it-IT" dirty="0" err="1" smtClean="0"/>
              <a:t>glucocorticoidi</a:t>
            </a:r>
            <a:r>
              <a:rPr lang="it-IT" dirty="0" smtClean="0"/>
              <a:t> agiscono sui recettori degli ormoni nucleari per attivare la trascrizione</a:t>
            </a:r>
            <a:endParaRPr dirty="0"/>
          </a:p>
        </p:txBody>
      </p:sp>
      <p:pic>
        <p:nvPicPr>
          <p:cNvPr id="3" name="Picture 2" descr="transcriptional-induction-pic-7ff6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838" y="2052323"/>
            <a:ext cx="6093747" cy="375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89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Il metabolismo in condizioni di stress</a:t>
            </a:r>
            <a:endParaRPr lang="it-IT" sz="36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28</a:t>
            </a:fld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80929"/>
            <a:ext cx="8229600" cy="6038958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400" b="1" dirty="0" smtClean="0"/>
              <a:t>Il cortisolo è antagonista dell’insulina, a digiuno</a:t>
            </a:r>
          </a:p>
          <a:p>
            <a:pPr marL="0" indent="0">
              <a:buNone/>
            </a:pPr>
            <a:r>
              <a:rPr lang="it-IT" sz="2400" dirty="0" smtClean="0"/>
              <a:t>Gli effetti metabolici del cortisolo sono dovuti all’aumentata espressione di enzimi delle vie metaboliche:</a:t>
            </a:r>
          </a:p>
          <a:p>
            <a:pPr marL="571500" indent="-514350"/>
            <a:r>
              <a:rPr lang="it-IT" sz="2400" dirty="0" smtClean="0"/>
              <a:t>FEGATO GLUCOGENICO (anabolico) e UREAGENICO</a:t>
            </a:r>
          </a:p>
          <a:p>
            <a:pPr marL="571500" indent="-514350"/>
            <a:r>
              <a:rPr lang="it-IT" sz="2400" dirty="0" smtClean="0"/>
              <a:t>MUSCOLO PROTEOLITICO (catabolico) </a:t>
            </a:r>
          </a:p>
          <a:p>
            <a:pPr lvl="1"/>
            <a:r>
              <a:rPr lang="it-IT" sz="1800" dirty="0" smtClean="0"/>
              <a:t>riduzione dell’</a:t>
            </a:r>
            <a:r>
              <a:rPr lang="it-IT" sz="1800" dirty="0" err="1" smtClean="0"/>
              <a:t>uptake</a:t>
            </a:r>
            <a:r>
              <a:rPr lang="it-IT" sz="1800" dirty="0" smtClean="0"/>
              <a:t> del glucosio (GLUT4 è sequestrato in vescicole intracellulari)</a:t>
            </a:r>
          </a:p>
          <a:p>
            <a:pPr lvl="1"/>
            <a:r>
              <a:rPr lang="it-IT" sz="1800" dirty="0" smtClean="0"/>
              <a:t>riduzione della sintesi di glicogeno (GSK3 è </a:t>
            </a:r>
            <a:r>
              <a:rPr lang="it-IT" sz="1800" dirty="0" err="1" smtClean="0"/>
              <a:t>defosforilata</a:t>
            </a:r>
            <a:r>
              <a:rPr lang="it-IT" sz="1800" dirty="0" smtClean="0"/>
              <a:t> e attiva; perciò essa fosforila la glicogeni </a:t>
            </a:r>
            <a:r>
              <a:rPr lang="it-IT" sz="1800" dirty="0" err="1" smtClean="0"/>
              <a:t>sintasi</a:t>
            </a:r>
            <a:r>
              <a:rPr lang="it-IT" sz="1800" dirty="0" smtClean="0"/>
              <a:t>, inattivandola)</a:t>
            </a:r>
          </a:p>
          <a:p>
            <a:pPr lvl="1"/>
            <a:r>
              <a:rPr lang="it-IT" sz="1800" dirty="0" smtClean="0"/>
              <a:t>aumenta la proteolisi della miosina (attivazione del sistema </a:t>
            </a:r>
            <a:r>
              <a:rPr lang="it-IT" sz="1800" dirty="0" err="1" smtClean="0"/>
              <a:t>ubiquitina-proteasoma</a:t>
            </a:r>
            <a:r>
              <a:rPr lang="it-IT" sz="1800" dirty="0" smtClean="0"/>
              <a:t>)</a:t>
            </a:r>
          </a:p>
          <a:p>
            <a:pPr lvl="1"/>
            <a:r>
              <a:rPr lang="it-IT" sz="1800" dirty="0" smtClean="0"/>
              <a:t>diminuisce la sintesi proteica</a:t>
            </a:r>
          </a:p>
          <a:p>
            <a:pPr marL="571500" indent="-514350"/>
            <a:r>
              <a:rPr lang="it-IT" sz="2400" dirty="0" smtClean="0"/>
              <a:t>TESSUTO ADIPOSO SOTTOCUTANEO LIPOLITICO, </a:t>
            </a:r>
            <a:r>
              <a:rPr lang="it-IT" sz="2400" u="sng" dirty="0" smtClean="0"/>
              <a:t>se a digiuno</a:t>
            </a:r>
          </a:p>
          <a:p>
            <a:pPr lvl="1"/>
            <a:r>
              <a:rPr lang="it-IT" sz="1800" dirty="0" smtClean="0"/>
              <a:t>riduzione dell’</a:t>
            </a:r>
            <a:r>
              <a:rPr lang="it-IT" sz="1800" dirty="0" err="1" smtClean="0"/>
              <a:t>uptake</a:t>
            </a:r>
            <a:r>
              <a:rPr lang="it-IT" sz="1800" dirty="0" smtClean="0"/>
              <a:t> del glucosio (GLUT4 è sequestrato in vescicole intracellulari)</a:t>
            </a:r>
          </a:p>
          <a:p>
            <a:pPr lvl="1"/>
            <a:r>
              <a:rPr lang="it-IT" sz="1800" dirty="0" smtClean="0"/>
              <a:t>Aumenta l’espressione degli enzimi della lipolisi</a:t>
            </a:r>
          </a:p>
        </p:txBody>
      </p:sp>
    </p:spTree>
    <p:extLst>
      <p:ext uri="{BB962C8B-B14F-4D97-AF65-F5344CB8AC3E}">
        <p14:creationId xmlns:p14="http://schemas.microsoft.com/office/powerpoint/2010/main" val="31301153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29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175629"/>
            <a:ext cx="7810500" cy="58928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7796214" y="2945174"/>
            <a:ext cx="1162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Lo stress</a:t>
            </a:r>
          </a:p>
          <a:p>
            <a:r>
              <a:rPr lang="it-IT" sz="1600" dirty="0" smtClean="0"/>
              <a:t>causa disfunzione delle </a:t>
            </a:r>
            <a:r>
              <a:rPr lang="it-IT" sz="1600" dirty="0" err="1" smtClean="0"/>
              <a:t>cell</a:t>
            </a:r>
            <a:r>
              <a:rPr lang="it-IT" sz="1600" dirty="0" smtClean="0"/>
              <a:t>. beta e diabete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58823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Gli ormoni iperglicemizzanti</a:t>
            </a:r>
            <a:endParaRPr lang="it-IT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578804" y="1437172"/>
            <a:ext cx="7825433" cy="1439544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it-IT" dirty="0" err="1" smtClean="0"/>
              <a:t>Glucagone</a:t>
            </a:r>
            <a:endParaRPr lang="it-IT" dirty="0" smtClean="0"/>
          </a:p>
          <a:p>
            <a:pPr marL="0" indent="0" algn="ctr">
              <a:buNone/>
            </a:pPr>
            <a:r>
              <a:rPr lang="it-IT" dirty="0" smtClean="0"/>
              <a:t>Adrenalina</a:t>
            </a:r>
          </a:p>
          <a:p>
            <a:pPr marL="0" indent="0" algn="ctr">
              <a:buNone/>
            </a:pPr>
            <a:r>
              <a:rPr lang="it-IT" dirty="0" smtClean="0"/>
              <a:t>Cortisolo</a:t>
            </a:r>
          </a:p>
          <a:p>
            <a:pPr marL="0" indent="0" algn="ctr">
              <a:buNone/>
            </a:pPr>
            <a:r>
              <a:rPr lang="it-IT" dirty="0" smtClean="0"/>
              <a:t>(ormone della crescita)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02/12/2019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B00A5-D533-EE46-9B24-258C239AEF93}" type="slidenum">
              <a:rPr lang="it-IT" smtClean="0"/>
              <a:t>3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838" y="2696257"/>
            <a:ext cx="5761598" cy="3844759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215353" y="5687699"/>
            <a:ext cx="1324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AMPc</a:t>
            </a:r>
            <a:r>
              <a:rPr lang="it-IT" dirty="0" smtClean="0"/>
              <a:t> e PKA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827704" y="6171684"/>
            <a:ext cx="1324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AMPc</a:t>
            </a:r>
            <a:r>
              <a:rPr lang="it-IT" dirty="0" smtClean="0"/>
              <a:t> e PKA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795694" y="6171684"/>
            <a:ext cx="1930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recettore nucleare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11304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Il metabolismo in condizioni di stress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02388"/>
            <a:ext cx="3812477" cy="529590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400" b="1" dirty="0" smtClean="0"/>
              <a:t>Il cortisolo è agonista dell’insulina, dopo </a:t>
            </a:r>
            <a:r>
              <a:rPr lang="it-IT" sz="2400" b="1" dirty="0" smtClean="0"/>
              <a:t>un pasto</a:t>
            </a:r>
            <a:endParaRPr lang="it-IT" sz="2400" dirty="0" smtClean="0"/>
          </a:p>
          <a:p>
            <a:r>
              <a:rPr lang="it-IT" sz="2400" dirty="0" smtClean="0"/>
              <a:t>TESSUTO ADIPOSO VISCERALE LIPOGENICO, </a:t>
            </a:r>
            <a:r>
              <a:rPr lang="it-IT" sz="2400" u="sng" dirty="0" smtClean="0"/>
              <a:t>dopo un pasto</a:t>
            </a:r>
            <a:r>
              <a:rPr lang="it-IT" sz="2400" dirty="0" smtClean="0"/>
              <a:t>, in presenza di insulina</a:t>
            </a:r>
          </a:p>
          <a:p>
            <a:pPr lvl="1"/>
            <a:r>
              <a:rPr lang="it-IT" sz="1800" dirty="0" smtClean="0"/>
              <a:t>IPERTROFIA, per aumenta l’espressione degli enzimi della </a:t>
            </a:r>
            <a:r>
              <a:rPr lang="it-IT" sz="1800" dirty="0" err="1" smtClean="0"/>
              <a:t>lipogenesi</a:t>
            </a:r>
            <a:r>
              <a:rPr lang="it-IT" sz="1800" dirty="0" smtClean="0"/>
              <a:t> (</a:t>
            </a:r>
            <a:r>
              <a:rPr lang="it-IT" sz="1800" dirty="0" err="1" smtClean="0"/>
              <a:t>acyl-CoA</a:t>
            </a:r>
            <a:r>
              <a:rPr lang="it-IT" sz="1800" dirty="0" smtClean="0"/>
              <a:t> </a:t>
            </a:r>
            <a:r>
              <a:rPr lang="it-IT" sz="1800" dirty="0" err="1" smtClean="0"/>
              <a:t>carboxylase</a:t>
            </a:r>
            <a:r>
              <a:rPr lang="it-IT" sz="1800" dirty="0" smtClean="0"/>
              <a:t> (ACC) and </a:t>
            </a:r>
            <a:r>
              <a:rPr lang="it-IT" sz="1800" dirty="0" err="1" smtClean="0"/>
              <a:t>fatty</a:t>
            </a:r>
            <a:r>
              <a:rPr lang="it-IT" sz="1800" dirty="0" smtClean="0"/>
              <a:t> acid </a:t>
            </a:r>
            <a:r>
              <a:rPr lang="it-IT" sz="1800" dirty="0" err="1" smtClean="0"/>
              <a:t>synthase</a:t>
            </a:r>
            <a:r>
              <a:rPr lang="it-IT" sz="1800" dirty="0" smtClean="0"/>
              <a:t> (FAS) e altri</a:t>
            </a:r>
          </a:p>
          <a:p>
            <a:pPr lvl="1"/>
            <a:r>
              <a:rPr lang="it-IT" sz="1800" dirty="0" smtClean="0"/>
              <a:t>IPERPLASIA, per aumentata espressione dei geni che determinano il differenziamento da </a:t>
            </a:r>
            <a:r>
              <a:rPr lang="it-IT" sz="1800" dirty="0" err="1" smtClean="0"/>
              <a:t>pre-adipociti</a:t>
            </a:r>
            <a:r>
              <a:rPr lang="it-IT" sz="1800" dirty="0" smtClean="0"/>
              <a:t> ad </a:t>
            </a:r>
            <a:r>
              <a:rPr lang="it-IT" sz="1800" dirty="0" err="1" smtClean="0"/>
              <a:t>adipociti</a:t>
            </a:r>
            <a:endParaRPr lang="it-IT" sz="1800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30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100" y="1998567"/>
            <a:ext cx="43307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289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Metabolismo dopo un pasto</a:t>
            </a:r>
            <a:endParaRPr lang="it-IT" dirty="0"/>
          </a:p>
        </p:txBody>
      </p:sp>
      <p:sp>
        <p:nvSpPr>
          <p:cNvPr id="7" name="Segnaposto testo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dirty="0" smtClean="0"/>
              <a:t>Ormoni			</a:t>
            </a:r>
            <a:endParaRPr lang="it-IT" dirty="0"/>
          </a:p>
        </p:txBody>
      </p:sp>
      <p:sp>
        <p:nvSpPr>
          <p:cNvPr id="8" name="Segnaposto contenuto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smtClean="0"/>
              <a:t>Insulina</a:t>
            </a:r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dirty="0" smtClean="0"/>
              <a:t>Meccanismo d’azione </a:t>
            </a:r>
          </a:p>
          <a:p>
            <a:pPr marL="0" indent="0" algn="ctr">
              <a:buNone/>
            </a:pPr>
            <a:r>
              <a:rPr lang="it-IT" dirty="0" smtClean="0"/>
              <a:t>(vedi lezioni precedenti)</a:t>
            </a:r>
          </a:p>
          <a:p>
            <a:endParaRPr lang="it-IT" dirty="0"/>
          </a:p>
        </p:txBody>
      </p:sp>
      <p:sp>
        <p:nvSpPr>
          <p:cNvPr id="9" name="Segnaposto testo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it-IT" dirty="0" smtClean="0"/>
              <a:t>Organi bersaglio</a:t>
            </a:r>
            <a:endParaRPr lang="it-IT" dirty="0"/>
          </a:p>
        </p:txBody>
      </p:sp>
      <p:sp>
        <p:nvSpPr>
          <p:cNvPr id="10" name="Segnaposto contenuto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smtClean="0"/>
              <a:t>Fegato </a:t>
            </a:r>
          </a:p>
          <a:p>
            <a:pPr marL="0" indent="0" algn="ctr">
              <a:buNone/>
            </a:pPr>
            <a:r>
              <a:rPr lang="it-IT" dirty="0" smtClean="0"/>
              <a:t>Muscolo</a:t>
            </a:r>
          </a:p>
          <a:p>
            <a:pPr marL="0" indent="0" algn="ctr">
              <a:buNone/>
            </a:pPr>
            <a:r>
              <a:rPr lang="it-IT" dirty="0" smtClean="0"/>
              <a:t>Tessuto adiposo 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49861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metabolismo dopo un pasto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b="1" dirty="0" smtClean="0"/>
              <a:t>Il fegato e il tessuto adiposo sono</a:t>
            </a:r>
            <a:r>
              <a:rPr lang="it-IT" dirty="0" smtClean="0"/>
              <a:t> </a:t>
            </a:r>
            <a:r>
              <a:rPr lang="it-IT" b="1" dirty="0" err="1" smtClean="0"/>
              <a:t>lipogenici</a:t>
            </a:r>
            <a:endParaRPr lang="it-IT" b="1" dirty="0" smtClean="0"/>
          </a:p>
          <a:p>
            <a:pPr lvl="1"/>
            <a:r>
              <a:rPr lang="it-IT" dirty="0" smtClean="0"/>
              <a:t>attivazione della glicolisi</a:t>
            </a:r>
          </a:p>
          <a:p>
            <a:pPr lvl="1"/>
            <a:r>
              <a:rPr lang="it-IT" dirty="0" smtClean="0"/>
              <a:t>ossidazione del piruvato</a:t>
            </a:r>
          </a:p>
          <a:p>
            <a:pPr lvl="1"/>
            <a:r>
              <a:rPr lang="it-IT" dirty="0" smtClean="0"/>
              <a:t>carbossilazione dell’</a:t>
            </a:r>
            <a:r>
              <a:rPr lang="it-IT" dirty="0" err="1" smtClean="0"/>
              <a:t>acetilCoA</a:t>
            </a:r>
            <a:endParaRPr lang="it-IT" dirty="0" smtClean="0"/>
          </a:p>
          <a:p>
            <a:pPr lvl="1"/>
            <a:r>
              <a:rPr lang="it-IT" dirty="0" smtClean="0"/>
              <a:t>sintesi degli acidi grassi e dei </a:t>
            </a:r>
            <a:r>
              <a:rPr lang="it-IT" dirty="0" err="1" smtClean="0"/>
              <a:t>triacilgliceroli</a:t>
            </a:r>
            <a:r>
              <a:rPr lang="it-IT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it-IT" b="1" dirty="0" smtClean="0"/>
              <a:t>Il fegato è glicogenico</a:t>
            </a:r>
          </a:p>
          <a:p>
            <a:pPr lvl="1"/>
            <a:r>
              <a:rPr lang="it-IT" dirty="0" smtClean="0"/>
              <a:t>attivazione della glicogenesi</a:t>
            </a:r>
          </a:p>
          <a:p>
            <a:pPr lvl="1"/>
            <a:r>
              <a:rPr lang="it-IT" dirty="0" smtClean="0"/>
              <a:t>inibizione della </a:t>
            </a:r>
            <a:r>
              <a:rPr lang="it-IT" dirty="0" err="1" smtClean="0"/>
              <a:t>gluconeogenesi</a:t>
            </a:r>
            <a:r>
              <a:rPr lang="it-IT" dirty="0" smtClean="0"/>
              <a:t> e della </a:t>
            </a:r>
            <a:r>
              <a:rPr lang="it-IT" dirty="0" err="1" smtClean="0"/>
              <a:t>glicogenolisi</a:t>
            </a:r>
            <a:endParaRPr lang="it-IT" dirty="0" smtClean="0"/>
          </a:p>
          <a:p>
            <a:pPr marL="514350" indent="-514350">
              <a:buFont typeface="+mj-lt"/>
              <a:buAutoNum type="arabicPeriod"/>
            </a:pPr>
            <a:r>
              <a:rPr lang="it-IT" b="1" dirty="0" smtClean="0"/>
              <a:t>Il muscolo </a:t>
            </a:r>
            <a:r>
              <a:rPr lang="it-IT" b="1" dirty="0" smtClean="0"/>
              <a:t>è glicogenico</a:t>
            </a:r>
          </a:p>
          <a:p>
            <a:pPr lvl="1"/>
            <a:r>
              <a:rPr lang="it-IT" dirty="0" smtClean="0"/>
              <a:t>attivazione della glicogenesi</a:t>
            </a:r>
          </a:p>
          <a:p>
            <a:pPr lvl="1"/>
            <a:r>
              <a:rPr lang="it-IT" dirty="0" smtClean="0"/>
              <a:t>inibizione della </a:t>
            </a:r>
            <a:r>
              <a:rPr lang="it-IT" dirty="0" err="1" smtClean="0"/>
              <a:t>glicogenolisi</a:t>
            </a:r>
            <a:endParaRPr lang="it-IT" dirty="0" smtClean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1901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Il controllo epatico dell’iperglicemia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6ACE-9AC5-7E4B-A94E-A71566142803}" type="slidenum">
              <a:rPr lang="it-IT" smtClean="0"/>
              <a:t>33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417638"/>
            <a:ext cx="50292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99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6029"/>
            <a:ext cx="8229600" cy="1007693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L’insulina causa l’idrolisi del </a:t>
            </a:r>
            <a:r>
              <a:rPr lang="it-IT" dirty="0" err="1" smtClean="0"/>
              <a:t>cAMP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4000" i="1" dirty="0" smtClean="0"/>
              <a:t>antagonizza </a:t>
            </a:r>
            <a:r>
              <a:rPr lang="it-IT" sz="4000" i="1" dirty="0" err="1" smtClean="0"/>
              <a:t>glucagone</a:t>
            </a:r>
            <a:r>
              <a:rPr lang="it-IT" sz="4000" i="1" dirty="0" smtClean="0"/>
              <a:t> e adrenalina</a:t>
            </a:r>
            <a:endParaRPr lang="it-IT" sz="4000" i="1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7201" y="1600200"/>
            <a:ext cx="2772080" cy="494564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sz="2800" dirty="0" smtClean="0"/>
              <a:t>Dopo attivazione del recettore per l’insulina, la </a:t>
            </a:r>
            <a:r>
              <a:rPr lang="it-IT" sz="2800" b="1" dirty="0" smtClean="0"/>
              <a:t>PKB fosforila e attiva la </a:t>
            </a:r>
            <a:r>
              <a:rPr lang="it-IT" sz="2800" b="1" dirty="0" err="1" smtClean="0"/>
              <a:t>fosfodiesterasi</a:t>
            </a:r>
            <a:r>
              <a:rPr lang="it-IT" sz="2800" dirty="0" smtClean="0"/>
              <a:t>, che idrolizza il </a:t>
            </a:r>
            <a:r>
              <a:rPr lang="it-IT" sz="2800" dirty="0" err="1" smtClean="0"/>
              <a:t>cAMP</a:t>
            </a:r>
            <a:r>
              <a:rPr lang="it-IT" sz="2800" dirty="0" smtClean="0"/>
              <a:t> (si forma AMP)</a:t>
            </a:r>
          </a:p>
          <a:p>
            <a:pPr>
              <a:buFont typeface="Wingdings" charset="2"/>
              <a:buChar char="Ø"/>
            </a:pPr>
            <a:r>
              <a:rPr lang="it-IT" sz="2800" b="1" dirty="0" smtClean="0"/>
              <a:t>la proteina </a:t>
            </a:r>
            <a:r>
              <a:rPr lang="it-IT" sz="2800" b="1" dirty="0" err="1" smtClean="0"/>
              <a:t>chinasi</a:t>
            </a:r>
            <a:r>
              <a:rPr lang="it-IT" sz="2800" b="1" dirty="0" smtClean="0"/>
              <a:t> dipendente da </a:t>
            </a:r>
            <a:r>
              <a:rPr lang="it-IT" sz="2800" b="1" dirty="0" err="1" smtClean="0"/>
              <a:t>cAMP</a:t>
            </a:r>
            <a:r>
              <a:rPr lang="it-IT" sz="2800" b="1" dirty="0" smtClean="0"/>
              <a:t> (PKA) è inattiva</a:t>
            </a:r>
          </a:p>
          <a:p>
            <a:pPr>
              <a:buFont typeface="Wingdings" charset="2"/>
              <a:buChar char="Ø"/>
            </a:pPr>
            <a:r>
              <a:rPr lang="it-IT" sz="2800" b="1" dirty="0" smtClean="0"/>
              <a:t>sono attivate diverse proteina fosfatasi</a:t>
            </a:r>
            <a:endParaRPr lang="it-IT" sz="2800" b="1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34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941" y="1282331"/>
            <a:ext cx="5659694" cy="5263515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5134422" y="2107556"/>
            <a:ext cx="2594234" cy="21615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32171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800" dirty="0" smtClean="0"/>
              <a:t>La glicogeno </a:t>
            </a:r>
            <a:r>
              <a:rPr lang="it-IT" sz="2800" dirty="0" err="1" smtClean="0"/>
              <a:t>sintasi</a:t>
            </a:r>
            <a:r>
              <a:rPr lang="it-IT" sz="2800" dirty="0" smtClean="0"/>
              <a:t> è attivata da proteina fosfatasi attive e grazie all’inibizione simultanea della sua </a:t>
            </a:r>
            <a:r>
              <a:rPr lang="it-IT" sz="2800" dirty="0" err="1" smtClean="0"/>
              <a:t>chinasi</a:t>
            </a:r>
            <a:endParaRPr lang="it-IT" sz="28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6ACE-9AC5-7E4B-A94E-A71566142803}" type="slidenum">
              <a:rPr lang="it-IT" smtClean="0"/>
              <a:t>35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760" y="1285875"/>
            <a:ext cx="4737100" cy="54356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4" y="1285875"/>
            <a:ext cx="466090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49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69962"/>
          </a:xfrm>
        </p:spPr>
        <p:txBody>
          <a:bodyPr>
            <a:noAutofit/>
          </a:bodyPr>
          <a:lstStyle/>
          <a:p>
            <a:r>
              <a:rPr lang="it-IT" sz="3600" dirty="0" smtClean="0"/>
              <a:t>La glicogeno </a:t>
            </a:r>
            <a:r>
              <a:rPr lang="it-IT" sz="3600" dirty="0" err="1" smtClean="0"/>
              <a:t>sintasi</a:t>
            </a:r>
            <a:r>
              <a:rPr lang="it-IT" sz="3600" dirty="0" smtClean="0"/>
              <a:t> </a:t>
            </a:r>
            <a:r>
              <a:rPr lang="it-IT" sz="3600" dirty="0" err="1" smtClean="0"/>
              <a:t>chinasi</a:t>
            </a:r>
            <a:r>
              <a:rPr lang="it-IT" sz="3600" dirty="0" smtClean="0"/>
              <a:t> è inattivata per fosforilazione insulino-dipendente</a:t>
            </a:r>
            <a:endParaRPr lang="it-IT" sz="36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6ACE-9AC5-7E4B-A94E-A71566142803}" type="slidenum">
              <a:rPr lang="it-IT" smtClean="0"/>
              <a:t>36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1581" y="1244600"/>
            <a:ext cx="5282419" cy="49657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4600"/>
            <a:ext cx="4064000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526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Nell’iperglicemia, la glicolisi epatica è attivata dal fruttosio 2,6-bisfosfato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37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977" y="1879599"/>
            <a:ext cx="5958632" cy="392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471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457200" y="153047"/>
            <a:ext cx="8229600" cy="1468149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La regolazione allosterica della PFK1</a:t>
            </a:r>
            <a:br>
              <a:rPr lang="it-IT" dirty="0" smtClean="0"/>
            </a:br>
            <a:r>
              <a:rPr lang="it-IT" sz="3600" dirty="0" smtClean="0"/>
              <a:t>multipli effettori positivi e negativi sommano i loro effetti</a:t>
            </a:r>
            <a:endParaRPr lang="it-IT" sz="36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6ACE-9AC5-7E4B-A94E-A71566142803}" type="slidenum">
              <a:rPr lang="it-IT" smtClean="0"/>
              <a:t>38</a:t>
            </a:fld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87500"/>
            <a:ext cx="73152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10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400" dirty="0" smtClean="0"/>
              <a:t>Il fruttosio 2,6-bisfosfato  attiva la PFK1</a:t>
            </a:r>
            <a:br>
              <a:rPr lang="it-IT" sz="2400" dirty="0" smtClean="0"/>
            </a:br>
            <a:r>
              <a:rPr lang="it-IT" sz="2400" dirty="0" smtClean="0"/>
              <a:t>Il fruttosio 6-fosfato (suo prodotto) attiva la piruvato </a:t>
            </a:r>
            <a:r>
              <a:rPr lang="it-IT" sz="2400" dirty="0" err="1" smtClean="0"/>
              <a:t>chinasi</a:t>
            </a:r>
            <a:endParaRPr lang="it-IT" sz="24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39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686" y="1376319"/>
            <a:ext cx="4699624" cy="498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5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metabolismo epatico a digiuno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it-IT" dirty="0" smtClean="0"/>
              <a:t>Fegato </a:t>
            </a:r>
            <a:r>
              <a:rPr lang="it-IT" dirty="0" err="1" smtClean="0"/>
              <a:t>glucogenico</a:t>
            </a:r>
            <a:r>
              <a:rPr lang="it-IT" dirty="0" smtClean="0"/>
              <a:t>  </a:t>
            </a:r>
          </a:p>
          <a:p>
            <a:pPr lvl="1"/>
            <a:r>
              <a:rPr lang="it-IT" dirty="0" smtClean="0"/>
              <a:t>inibizione della </a:t>
            </a:r>
            <a:r>
              <a:rPr lang="it-IT" dirty="0" err="1" smtClean="0"/>
              <a:t>glicogenolisi</a:t>
            </a:r>
            <a:r>
              <a:rPr lang="it-IT" dirty="0" smtClean="0"/>
              <a:t> </a:t>
            </a:r>
            <a:r>
              <a:rPr lang="it-IT" dirty="0" smtClean="0"/>
              <a:t>e della </a:t>
            </a:r>
            <a:r>
              <a:rPr lang="it-IT" dirty="0" smtClean="0"/>
              <a:t>glicolisi</a:t>
            </a:r>
            <a:endParaRPr lang="it-IT" dirty="0" smtClean="0"/>
          </a:p>
          <a:p>
            <a:pPr lvl="1"/>
            <a:r>
              <a:rPr lang="it-IT" dirty="0" smtClean="0"/>
              <a:t>attivazione della </a:t>
            </a:r>
            <a:r>
              <a:rPr lang="it-IT" dirty="0" err="1" smtClean="0"/>
              <a:t>gluconeogenesi</a:t>
            </a:r>
            <a:endParaRPr lang="it-IT" dirty="0" smtClean="0"/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Fegato chetogenetico  </a:t>
            </a:r>
          </a:p>
          <a:p>
            <a:pPr lvl="1"/>
            <a:r>
              <a:rPr lang="it-IT" dirty="0" smtClean="0"/>
              <a:t>beta-ossidazione degli grassi </a:t>
            </a:r>
          </a:p>
          <a:p>
            <a:pPr lvl="1"/>
            <a:r>
              <a:rPr lang="it-IT" dirty="0" smtClean="0"/>
              <a:t>chetogenesi</a:t>
            </a:r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57763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Dal glucosio ai </a:t>
            </a:r>
            <a:r>
              <a:rPr lang="it-IT" dirty="0" err="1" smtClean="0"/>
              <a:t>triacilgliceroli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233298" y="1417638"/>
            <a:ext cx="3404275" cy="493871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it-IT" sz="3000" b="1" dirty="0" smtClean="0"/>
              <a:t>FASI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 smtClean="0"/>
              <a:t>Glicolisi (</a:t>
            </a:r>
            <a:r>
              <a:rPr lang="it-IT" sz="2400" dirty="0" err="1" smtClean="0"/>
              <a:t>citosol</a:t>
            </a:r>
            <a:r>
              <a:rPr lang="it-IT" sz="2400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 smtClean="0"/>
              <a:t>Piruvato DH </a:t>
            </a:r>
            <a:r>
              <a:rPr lang="it-IT" sz="2400" dirty="0" smtClean="0">
                <a:sym typeface="Wingdings"/>
              </a:rPr>
              <a:t> </a:t>
            </a:r>
            <a:r>
              <a:rPr lang="it-IT" sz="2400" dirty="0" err="1" smtClean="0">
                <a:sym typeface="Wingdings"/>
              </a:rPr>
              <a:t>acetilCoA</a:t>
            </a:r>
            <a:r>
              <a:rPr lang="it-IT" sz="2400" dirty="0" smtClean="0">
                <a:sym typeface="Wingdings"/>
              </a:rPr>
              <a:t> (mito)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 smtClean="0">
                <a:sym typeface="Wingdings"/>
              </a:rPr>
              <a:t>Ciclo di </a:t>
            </a:r>
            <a:r>
              <a:rPr lang="it-IT" sz="2400" dirty="0" err="1" smtClean="0">
                <a:sym typeface="Wingdings"/>
              </a:rPr>
              <a:t>Krebs</a:t>
            </a:r>
            <a:r>
              <a:rPr lang="it-IT" sz="2400" dirty="0" smtClean="0">
                <a:sym typeface="Wingdings"/>
              </a:rPr>
              <a:t> fino a citrato (mito)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 smtClean="0"/>
              <a:t>Citrato (mito)</a:t>
            </a:r>
            <a:r>
              <a:rPr lang="it-IT" sz="2400" dirty="0" smtClean="0">
                <a:sym typeface="Wingdings"/>
              </a:rPr>
              <a:t></a:t>
            </a:r>
            <a:r>
              <a:rPr lang="it-IT" sz="2400" dirty="0" smtClean="0"/>
              <a:t>Citrato (</a:t>
            </a:r>
            <a:r>
              <a:rPr lang="it-IT" sz="2400" dirty="0" err="1" smtClean="0"/>
              <a:t>citosol</a:t>
            </a:r>
            <a:r>
              <a:rPr lang="it-IT" sz="2400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 smtClean="0"/>
              <a:t>Citrato </a:t>
            </a:r>
            <a:r>
              <a:rPr lang="it-IT" sz="2400" dirty="0" err="1" smtClean="0"/>
              <a:t>liasi</a:t>
            </a:r>
            <a:r>
              <a:rPr lang="it-IT" sz="2400" dirty="0" smtClean="0"/>
              <a:t> </a:t>
            </a:r>
            <a:r>
              <a:rPr lang="it-IT" sz="2400" dirty="0" smtClean="0">
                <a:sym typeface="Wingdings"/>
              </a:rPr>
              <a:t> </a:t>
            </a:r>
            <a:r>
              <a:rPr lang="it-IT" sz="2400" dirty="0" err="1" smtClean="0">
                <a:sym typeface="Wingdings"/>
              </a:rPr>
              <a:t>acetilCoA</a:t>
            </a:r>
            <a:r>
              <a:rPr lang="it-IT" sz="2400" dirty="0" smtClean="0"/>
              <a:t> (</a:t>
            </a:r>
            <a:r>
              <a:rPr lang="it-IT" sz="2400" dirty="0" err="1" smtClean="0"/>
              <a:t>citosol</a:t>
            </a:r>
            <a:r>
              <a:rPr lang="it-IT" sz="2400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 err="1" smtClean="0"/>
              <a:t>AcetilCoA</a:t>
            </a:r>
            <a:r>
              <a:rPr lang="it-IT" sz="2400" dirty="0" smtClean="0"/>
              <a:t> </a:t>
            </a:r>
            <a:r>
              <a:rPr lang="it-IT" sz="2400" dirty="0" err="1" smtClean="0"/>
              <a:t>carcossilasi</a:t>
            </a:r>
            <a:r>
              <a:rPr lang="it-IT" sz="2400" dirty="0" smtClean="0"/>
              <a:t> </a:t>
            </a:r>
            <a:r>
              <a:rPr lang="it-IT" sz="2400" dirty="0" smtClean="0">
                <a:sym typeface="Wingdings"/>
              </a:rPr>
              <a:t></a:t>
            </a:r>
            <a:r>
              <a:rPr lang="it-IT" sz="2400" dirty="0" err="1" smtClean="0">
                <a:sym typeface="Wingdings"/>
              </a:rPr>
              <a:t>malonilCoA</a:t>
            </a:r>
            <a:endParaRPr lang="it-IT" sz="2400" dirty="0" smtClean="0">
              <a:sym typeface="Wingdings"/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sz="2400" dirty="0" err="1" smtClean="0">
                <a:sym typeface="Wingdings"/>
              </a:rPr>
              <a:t>MalonilCoAacilCoA</a:t>
            </a:r>
            <a:endParaRPr lang="it-IT" sz="2400" dirty="0">
              <a:sym typeface="Wingdings"/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sz="2400" dirty="0" err="1" smtClean="0">
                <a:sym typeface="Wingdings"/>
              </a:rPr>
              <a:t>AcilCoAtriacilgliceroli</a:t>
            </a:r>
            <a:endParaRPr lang="it-IT" sz="2400" dirty="0" smtClean="0"/>
          </a:p>
          <a:p>
            <a:pPr marL="457200" indent="-457200">
              <a:buFont typeface="+mj-lt"/>
              <a:buAutoNum type="arabicPeriod"/>
            </a:pPr>
            <a:endParaRPr lang="it-IT" sz="24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161" y="1840971"/>
            <a:ext cx="5166172" cy="3952122"/>
          </a:xfrm>
          <a:prstGeom prst="rect">
            <a:avLst/>
          </a:prstGeom>
        </p:spPr>
      </p:pic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6ACE-9AC5-7E4B-A94E-A71566142803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3515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Dal glucosio ai </a:t>
            </a:r>
            <a:r>
              <a:rPr lang="it-IT" dirty="0" err="1" smtClean="0"/>
              <a:t>triacilgliceroli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233298" y="1417637"/>
            <a:ext cx="3888307" cy="4938713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it-IT" sz="3300" b="1" dirty="0" smtClean="0"/>
              <a:t>I SEGNALI METABOLICI</a:t>
            </a:r>
            <a:endParaRPr lang="it-IT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it-IT" sz="2400" b="1" dirty="0" err="1" smtClean="0">
                <a:solidFill>
                  <a:srgbClr val="FF0000"/>
                </a:solidFill>
              </a:rPr>
              <a:t>AcetilCoA</a:t>
            </a:r>
            <a:r>
              <a:rPr lang="it-IT" sz="2400" b="1" dirty="0" smtClean="0">
                <a:solidFill>
                  <a:srgbClr val="FF0000"/>
                </a:solidFill>
              </a:rPr>
              <a:t> nel mitocondrio</a:t>
            </a:r>
          </a:p>
          <a:p>
            <a:pPr>
              <a:buFont typeface="Wingdings" charset="2"/>
              <a:buChar char="Ø"/>
            </a:pPr>
            <a:r>
              <a:rPr lang="it-IT" sz="2400" dirty="0" smtClean="0">
                <a:sym typeface="Wingdings"/>
              </a:rPr>
              <a:t>significa che il ciclo di </a:t>
            </a:r>
            <a:r>
              <a:rPr lang="it-IT" sz="2400" dirty="0" err="1" smtClean="0">
                <a:sym typeface="Wingdings"/>
              </a:rPr>
              <a:t>Krebs</a:t>
            </a:r>
            <a:r>
              <a:rPr lang="it-IT" sz="2400" dirty="0" smtClean="0">
                <a:sym typeface="Wingdings"/>
              </a:rPr>
              <a:t> è bloccato </a:t>
            </a:r>
          </a:p>
          <a:p>
            <a:pPr>
              <a:buFont typeface="Wingdings" charset="2"/>
              <a:buChar char="Ø"/>
            </a:pPr>
            <a:r>
              <a:rPr lang="it-IT" sz="2400" dirty="0" smtClean="0">
                <a:sym typeface="Wingdings"/>
              </a:rPr>
              <a:t>allora inibisce PDH</a:t>
            </a:r>
            <a:endParaRPr lang="it-IT" sz="2400" dirty="0">
              <a:sym typeface="Wingdings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it-IT" sz="2400" b="1" dirty="0" smtClean="0">
                <a:solidFill>
                  <a:srgbClr val="FF0000"/>
                </a:solidFill>
              </a:rPr>
              <a:t>Citrato nel </a:t>
            </a:r>
            <a:r>
              <a:rPr lang="it-IT" sz="2400" b="1" dirty="0" err="1" smtClean="0">
                <a:solidFill>
                  <a:srgbClr val="FF0000"/>
                </a:solidFill>
              </a:rPr>
              <a:t>citosol</a:t>
            </a:r>
            <a:endParaRPr lang="it-IT" sz="2400" b="1" dirty="0" smtClean="0">
              <a:solidFill>
                <a:srgbClr val="FF0000"/>
              </a:solidFill>
            </a:endParaRPr>
          </a:p>
          <a:p>
            <a:pPr>
              <a:buFont typeface="Wingdings" charset="2"/>
              <a:buChar char="Ø"/>
            </a:pPr>
            <a:r>
              <a:rPr lang="it-IT" sz="2400" dirty="0" smtClean="0"/>
              <a:t>significa che la sintesi di acidi grassi è al massimo</a:t>
            </a:r>
          </a:p>
          <a:p>
            <a:pPr>
              <a:buFont typeface="Wingdings" charset="2"/>
              <a:buChar char="Ø"/>
            </a:pPr>
            <a:r>
              <a:rPr lang="it-IT" sz="2400" dirty="0" smtClean="0"/>
              <a:t>allora inibisce la glicolisi (PFK1)</a:t>
            </a:r>
            <a:endParaRPr lang="it-IT" sz="2400" dirty="0" smtClean="0"/>
          </a:p>
          <a:p>
            <a:pPr marL="457200" indent="-457200">
              <a:buFont typeface="+mj-lt"/>
              <a:buAutoNum type="arabicPeriod" startAt="3"/>
            </a:pPr>
            <a:r>
              <a:rPr lang="it-IT" sz="2400" b="1" dirty="0" err="1" smtClean="0">
                <a:solidFill>
                  <a:srgbClr val="FF0000"/>
                </a:solidFill>
              </a:rPr>
              <a:t>malonilCoA</a:t>
            </a:r>
            <a:r>
              <a:rPr lang="it-IT" sz="2400" b="1" dirty="0" smtClean="0">
                <a:solidFill>
                  <a:srgbClr val="FF0000"/>
                </a:solidFill>
              </a:rPr>
              <a:t> nel </a:t>
            </a:r>
            <a:r>
              <a:rPr lang="it-IT" sz="2400" b="1" dirty="0" err="1" smtClean="0">
                <a:solidFill>
                  <a:srgbClr val="FF0000"/>
                </a:solidFill>
              </a:rPr>
              <a:t>citosol</a:t>
            </a:r>
            <a:endParaRPr lang="it-IT" sz="2400" b="1" dirty="0" smtClean="0">
              <a:solidFill>
                <a:srgbClr val="FF0000"/>
              </a:solidFill>
              <a:sym typeface="Wingdings"/>
            </a:endParaRPr>
          </a:p>
          <a:p>
            <a:pPr>
              <a:buFont typeface="Wingdings" charset="2"/>
              <a:buChar char="Ø"/>
            </a:pPr>
            <a:r>
              <a:rPr lang="it-IT" sz="2400" dirty="0" smtClean="0">
                <a:sym typeface="Wingdings"/>
              </a:rPr>
              <a:t>significa che la cellula sta eseguendo biosintesi riduttive</a:t>
            </a:r>
          </a:p>
          <a:p>
            <a:pPr>
              <a:buFont typeface="Wingdings" charset="2"/>
              <a:buChar char="Ø"/>
            </a:pPr>
            <a:r>
              <a:rPr lang="it-IT" sz="2400" dirty="0" smtClean="0">
                <a:sym typeface="Wingdings"/>
              </a:rPr>
              <a:t> allora blocca la beta ossidazione (CPT1)</a:t>
            </a:r>
            <a:endParaRPr lang="it-IT" sz="2400" dirty="0" smtClean="0"/>
          </a:p>
          <a:p>
            <a:pPr marL="457200" indent="-457200">
              <a:buFont typeface="+mj-lt"/>
              <a:buAutoNum type="arabicPeriod" startAt="3"/>
            </a:pPr>
            <a:endParaRPr lang="it-IT" sz="24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870" y="1754545"/>
            <a:ext cx="5166172" cy="3952122"/>
          </a:xfrm>
          <a:prstGeom prst="rect">
            <a:avLst/>
          </a:prstGeom>
        </p:spPr>
      </p:pic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6ACE-9AC5-7E4B-A94E-A71566142803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0009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600" dirty="0" smtClean="0"/>
              <a:t>Regolazione della piruvato deidrogenasi a digiuno e dopo un pasto</a:t>
            </a:r>
            <a:endParaRPr lang="it-IT" sz="36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226" y="1592459"/>
            <a:ext cx="6240141" cy="4715764"/>
          </a:xfrm>
          <a:prstGeom prst="rect">
            <a:avLst/>
          </a:prstGeom>
        </p:spPr>
      </p:pic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6ACE-9AC5-7E4B-A94E-A71566142803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2685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07062" y="2308825"/>
            <a:ext cx="4241534" cy="3482376"/>
          </a:xfrm>
          <a:prstGeom prst="rect">
            <a:avLst/>
          </a:prstGeom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387388"/>
            <a:ext cx="8229600" cy="1582222"/>
          </a:xfrm>
        </p:spPr>
        <p:txBody>
          <a:bodyPr>
            <a:normAutofit/>
          </a:bodyPr>
          <a:lstStyle/>
          <a:p>
            <a:r>
              <a:rPr lang="it-IT" sz="3200" dirty="0" smtClean="0"/>
              <a:t>Il </a:t>
            </a:r>
            <a:r>
              <a:rPr lang="it-IT" sz="3200" dirty="0" err="1" smtClean="0"/>
              <a:t>malonilCoA</a:t>
            </a:r>
            <a:r>
              <a:rPr lang="it-IT" sz="3200" dirty="0" smtClean="0"/>
              <a:t> è il segnale che impedisce che biosintesi e beta-ossidazione degli acidi grassi avvengano contemporaneamente</a:t>
            </a:r>
            <a:endParaRPr lang="it-IT" sz="3200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6ACE-9AC5-7E4B-A94E-A71566142803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1205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Dal glucosio ai </a:t>
            </a:r>
            <a:r>
              <a:rPr lang="it-IT" dirty="0" err="1" smtClean="0"/>
              <a:t>triacilgliceroli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457199" y="1417638"/>
            <a:ext cx="2986685" cy="49387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b="1" dirty="0" smtClean="0"/>
              <a:t>TAPPE DI CONTROLLO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 smtClean="0"/>
              <a:t>GLUT 4 (insulina; traslocazione)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 err="1" smtClean="0"/>
              <a:t>Esochinasi</a:t>
            </a:r>
            <a:r>
              <a:rPr lang="it-IT" sz="2400" dirty="0" smtClean="0"/>
              <a:t> (</a:t>
            </a:r>
            <a:r>
              <a:rPr lang="it-IT" sz="2400" dirty="0" err="1" smtClean="0"/>
              <a:t>inib</a:t>
            </a:r>
            <a:r>
              <a:rPr lang="it-IT" sz="2400" dirty="0" smtClean="0"/>
              <a:t>. da prodotto)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 smtClean="0"/>
              <a:t>PFK1 (insulina; via F-2,6-P</a:t>
            </a:r>
            <a:r>
              <a:rPr lang="it-IT" sz="2400" baseline="-25000" dirty="0" smtClean="0"/>
              <a:t>2</a:t>
            </a:r>
            <a:r>
              <a:rPr lang="it-IT" sz="2400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 smtClean="0"/>
              <a:t>Piruvato DH (</a:t>
            </a:r>
            <a:r>
              <a:rPr lang="it-IT" sz="2400" dirty="0" err="1" smtClean="0"/>
              <a:t>inib</a:t>
            </a:r>
            <a:r>
              <a:rPr lang="it-IT" sz="2400" dirty="0" smtClean="0"/>
              <a:t>. da prodotto)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 smtClean="0"/>
              <a:t>Carnitina </a:t>
            </a:r>
            <a:r>
              <a:rPr lang="it-IT" sz="2400" dirty="0" err="1" smtClean="0"/>
              <a:t>palmitil</a:t>
            </a:r>
            <a:r>
              <a:rPr lang="it-IT" sz="2400" dirty="0" smtClean="0"/>
              <a:t> transferasi 1 (via </a:t>
            </a:r>
            <a:r>
              <a:rPr lang="it-IT" sz="2400" dirty="0" err="1" smtClean="0"/>
              <a:t>malonilCoA</a:t>
            </a:r>
            <a:r>
              <a:rPr lang="it-IT" sz="2400" dirty="0" smtClean="0"/>
              <a:t>)</a:t>
            </a:r>
            <a:endParaRPr lang="it-IT" sz="24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573" y="1600200"/>
            <a:ext cx="5166172" cy="3952122"/>
          </a:xfrm>
          <a:prstGeom prst="rect">
            <a:avLst/>
          </a:prstGeom>
        </p:spPr>
      </p:pic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6ACE-9AC5-7E4B-A94E-A71566142803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678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457200" y="2764912"/>
            <a:ext cx="8229600" cy="1143000"/>
          </a:xfrm>
        </p:spPr>
        <p:txBody>
          <a:bodyPr/>
          <a:lstStyle/>
          <a:p>
            <a:r>
              <a:rPr lang="it-IT" dirty="0" smtClean="0"/>
              <a:t>Fine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85701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457200" y="3017163"/>
            <a:ext cx="8229600" cy="1143000"/>
          </a:xfrm>
        </p:spPr>
        <p:txBody>
          <a:bodyPr/>
          <a:lstStyle/>
          <a:p>
            <a:r>
              <a:rPr lang="it-IT" dirty="0" smtClean="0"/>
              <a:t>Materiale integrativo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77559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600" dirty="0" smtClean="0"/>
              <a:t>Mappa delle tappe metaboliche della </a:t>
            </a:r>
            <a:r>
              <a:rPr lang="it-IT" sz="3600" dirty="0" err="1" smtClean="0"/>
              <a:t>Gluconeogenesi</a:t>
            </a:r>
            <a:endParaRPr lang="it-IT" sz="36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47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065" y="1479550"/>
            <a:ext cx="81407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00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48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9144000" cy="677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52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39538"/>
            <a:ext cx="8229600" cy="76563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Il metabolismo dei tessuti a digiuno</a:t>
            </a:r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5</a:t>
            </a:fld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08501" y="905168"/>
            <a:ext cx="7757875" cy="5816307"/>
          </a:xfrm>
          <a:solidFill>
            <a:srgbClr val="FFFFFF"/>
          </a:solidFill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dirty="0" smtClean="0"/>
              <a:t>Cervello</a:t>
            </a:r>
          </a:p>
          <a:p>
            <a:pPr marL="914400" lvl="1" indent="-514350"/>
            <a:r>
              <a:rPr lang="it-IT" dirty="0" smtClean="0"/>
              <a:t>glicolisi</a:t>
            </a:r>
          </a:p>
          <a:p>
            <a:pPr marL="914400" lvl="1" indent="-514350"/>
            <a:r>
              <a:rPr lang="it-IT" dirty="0" smtClean="0"/>
              <a:t>chetolisi </a:t>
            </a:r>
            <a:r>
              <a:rPr lang="it-IT" dirty="0" smtClean="0">
                <a:sym typeface="Wingdings"/>
              </a:rPr>
              <a:t>(ossidazione dei corpi chetonici)</a:t>
            </a:r>
            <a:endParaRPr lang="it-IT" dirty="0" smtClean="0"/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Muscolo</a:t>
            </a:r>
          </a:p>
          <a:p>
            <a:pPr marL="914400" lvl="1" indent="-514350"/>
            <a:r>
              <a:rPr lang="it-IT" dirty="0" smtClean="0"/>
              <a:t>glicolisi</a:t>
            </a:r>
          </a:p>
          <a:p>
            <a:pPr marL="1314450" lvl="2" indent="-514350"/>
            <a:r>
              <a:rPr lang="it-IT" dirty="0" smtClean="0"/>
              <a:t>ciclo di Cori </a:t>
            </a:r>
            <a:r>
              <a:rPr lang="it-IT" dirty="0" smtClean="0">
                <a:sym typeface="Wingdings"/>
              </a:rPr>
              <a:t> </a:t>
            </a:r>
            <a:r>
              <a:rPr lang="it-IT" dirty="0" err="1" smtClean="0">
                <a:sym typeface="Wingdings"/>
              </a:rPr>
              <a:t>gluconeogenesi</a:t>
            </a:r>
            <a:r>
              <a:rPr lang="it-IT" dirty="0" smtClean="0">
                <a:sym typeface="Wingdings"/>
              </a:rPr>
              <a:t> epatica</a:t>
            </a:r>
            <a:endParaRPr lang="it-IT" dirty="0" smtClean="0"/>
          </a:p>
          <a:p>
            <a:pPr marL="914400" lvl="1" indent="-514350"/>
            <a:r>
              <a:rPr lang="it-IT" dirty="0" smtClean="0"/>
              <a:t>proteolisi </a:t>
            </a:r>
          </a:p>
          <a:p>
            <a:pPr marL="1314450" lvl="2" indent="-514350"/>
            <a:r>
              <a:rPr lang="it-IT" dirty="0" smtClean="0"/>
              <a:t>metabolismo degli amminoacidi</a:t>
            </a:r>
          </a:p>
          <a:p>
            <a:pPr marL="1314450" lvl="2" indent="-514350"/>
            <a:r>
              <a:rPr lang="it-IT" dirty="0" smtClean="0"/>
              <a:t>ciclo glucosio-alanina </a:t>
            </a:r>
            <a:r>
              <a:rPr lang="it-IT" dirty="0" smtClean="0">
                <a:sym typeface="Wingdings"/>
              </a:rPr>
              <a:t> </a:t>
            </a:r>
            <a:r>
              <a:rPr lang="it-IT" dirty="0" err="1" smtClean="0">
                <a:sym typeface="Wingdings"/>
              </a:rPr>
              <a:t>gluconeogenesi</a:t>
            </a:r>
            <a:r>
              <a:rPr lang="it-IT" dirty="0" smtClean="0">
                <a:sym typeface="Wingdings"/>
              </a:rPr>
              <a:t> epatica</a:t>
            </a:r>
          </a:p>
          <a:p>
            <a:pPr marL="914400" lvl="1" indent="-514350"/>
            <a:r>
              <a:rPr lang="it-IT" dirty="0" smtClean="0">
                <a:sym typeface="Wingdings"/>
              </a:rPr>
              <a:t>beta-ossidazione degli acidi grassi</a:t>
            </a:r>
          </a:p>
          <a:p>
            <a:pPr marL="914400" lvl="1" indent="-514350"/>
            <a:r>
              <a:rPr lang="it-IT" dirty="0" smtClean="0">
                <a:sym typeface="Wingdings"/>
              </a:rPr>
              <a:t>chetolisi (ossidazione dei corpi chetonici)</a:t>
            </a:r>
            <a:endParaRPr lang="it-IT" dirty="0" smtClean="0"/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Tessuto adiposo</a:t>
            </a:r>
          </a:p>
          <a:p>
            <a:pPr marL="914400" lvl="1" indent="-514350"/>
            <a:r>
              <a:rPr lang="it-IT" dirty="0" smtClean="0"/>
              <a:t>lipolisi</a:t>
            </a:r>
          </a:p>
          <a:p>
            <a:pPr marL="1314450" lvl="2" indent="-514350"/>
            <a:r>
              <a:rPr lang="it-IT" dirty="0" smtClean="0"/>
              <a:t>acidi grassi </a:t>
            </a:r>
            <a:r>
              <a:rPr lang="it-IT" dirty="0" smtClean="0">
                <a:sym typeface="Wingdings"/>
              </a:rPr>
              <a:t> chetogenesi epatica</a:t>
            </a:r>
            <a:endParaRPr lang="it-IT" dirty="0" smtClean="0"/>
          </a:p>
          <a:p>
            <a:pPr marL="1314450" lvl="2" indent="-514350"/>
            <a:r>
              <a:rPr lang="it-IT" dirty="0" smtClean="0"/>
              <a:t>glicerolo </a:t>
            </a:r>
            <a:r>
              <a:rPr lang="it-IT" dirty="0" smtClean="0">
                <a:sym typeface="Wingdings"/>
              </a:rPr>
              <a:t> </a:t>
            </a:r>
            <a:r>
              <a:rPr lang="it-IT" dirty="0" err="1" smtClean="0">
                <a:sym typeface="Wingdings"/>
              </a:rPr>
              <a:t>gluconeogenesi</a:t>
            </a:r>
            <a:r>
              <a:rPr lang="it-IT" dirty="0" smtClean="0">
                <a:sym typeface="Wingdings"/>
              </a:rPr>
              <a:t> epatica</a:t>
            </a:r>
            <a:endParaRPr lang="it-IT" dirty="0" smtClean="0"/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Rene </a:t>
            </a:r>
          </a:p>
          <a:p>
            <a:pPr lvl="1"/>
            <a:r>
              <a:rPr lang="it-IT" dirty="0" err="1" smtClean="0"/>
              <a:t>gluconeogenesi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3246032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metabolismo epatico a digiuno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it-IT" dirty="0" smtClean="0"/>
              <a:t>Fegato </a:t>
            </a:r>
            <a:r>
              <a:rPr lang="it-IT" dirty="0" err="1" smtClean="0"/>
              <a:t>glucogenico</a:t>
            </a:r>
            <a:r>
              <a:rPr lang="it-IT" dirty="0" smtClean="0"/>
              <a:t>  </a:t>
            </a:r>
          </a:p>
          <a:p>
            <a:pPr lvl="1"/>
            <a:r>
              <a:rPr lang="it-IT" dirty="0" smtClean="0"/>
              <a:t>inibizione della </a:t>
            </a:r>
            <a:r>
              <a:rPr lang="it-IT" dirty="0" err="1" smtClean="0"/>
              <a:t>glicogenolisi</a:t>
            </a:r>
            <a:r>
              <a:rPr lang="it-IT" dirty="0" smtClean="0"/>
              <a:t> </a:t>
            </a:r>
            <a:r>
              <a:rPr lang="it-IT" dirty="0" smtClean="0"/>
              <a:t>e della </a:t>
            </a:r>
            <a:r>
              <a:rPr lang="it-IT" dirty="0" smtClean="0"/>
              <a:t>glicolisi</a:t>
            </a:r>
            <a:endParaRPr lang="it-IT" dirty="0" smtClean="0"/>
          </a:p>
          <a:p>
            <a:pPr lvl="1"/>
            <a:r>
              <a:rPr lang="it-IT" dirty="0" smtClean="0"/>
              <a:t>attivazione della </a:t>
            </a:r>
            <a:r>
              <a:rPr lang="it-IT" dirty="0" err="1" smtClean="0"/>
              <a:t>gluconeogenesi</a:t>
            </a:r>
            <a:endParaRPr lang="it-IT" dirty="0" smtClean="0"/>
          </a:p>
          <a:p>
            <a:pPr marL="514350" indent="-514350">
              <a:buFont typeface="+mj-lt"/>
              <a:buAutoNum type="arabicPeriod"/>
            </a:pPr>
            <a:r>
              <a:rPr lang="it-IT" dirty="0" smtClean="0">
                <a:solidFill>
                  <a:schemeClr val="bg1">
                    <a:lumMod val="85000"/>
                  </a:schemeClr>
                </a:solidFill>
              </a:rPr>
              <a:t>Fegato chetogenetico  </a:t>
            </a:r>
          </a:p>
          <a:p>
            <a:pPr lvl="1"/>
            <a:r>
              <a:rPr lang="it-IT" dirty="0" smtClean="0">
                <a:solidFill>
                  <a:schemeClr val="bg1">
                    <a:lumMod val="85000"/>
                  </a:schemeClr>
                </a:solidFill>
              </a:rPr>
              <a:t>beta-ossidazione degli grassi </a:t>
            </a:r>
          </a:p>
          <a:p>
            <a:pPr lvl="1"/>
            <a:r>
              <a:rPr lang="it-IT" dirty="0" smtClean="0">
                <a:solidFill>
                  <a:schemeClr val="bg1">
                    <a:lumMod val="85000"/>
                  </a:schemeClr>
                </a:solidFill>
              </a:rPr>
              <a:t>chetogenesi</a:t>
            </a:r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1286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Il metabolismo epatico del glucosio a </a:t>
            </a:r>
            <a:r>
              <a:rPr lang="it-IT" dirty="0" err="1" smtClean="0"/>
              <a:t>diugiuno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4298896" cy="475615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it-IT" b="1" dirty="0" smtClean="0"/>
              <a:t>FASI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err="1" smtClean="0"/>
              <a:t>glicogenolisi</a:t>
            </a:r>
            <a:r>
              <a:rPr lang="it-IT" dirty="0" smtClean="0"/>
              <a:t> (aumentata)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err="1" smtClean="0"/>
              <a:t>gluconeogenesi</a:t>
            </a:r>
            <a:r>
              <a:rPr lang="it-IT" dirty="0" smtClean="0"/>
              <a:t> (aumentata)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glicolisi (diminuita)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glicogenesi (diminuita)</a:t>
            </a:r>
          </a:p>
          <a:p>
            <a:r>
              <a:rPr lang="it-IT" dirty="0" smtClean="0"/>
              <a:t>Effetto netto:</a:t>
            </a:r>
          </a:p>
          <a:p>
            <a:pPr lvl="1"/>
            <a:r>
              <a:rPr lang="it-IT" dirty="0" smtClean="0"/>
              <a:t>DIMINUITO CONSUMO EPATICO DI GLUCOSIO</a:t>
            </a:r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7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325" y="1417638"/>
            <a:ext cx="38354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39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Il metabolismo epatico del glucosio a </a:t>
            </a:r>
            <a:r>
              <a:rPr lang="it-IT" dirty="0" err="1" smtClean="0"/>
              <a:t>diugiuno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9163" y="1600200"/>
            <a:ext cx="3823793" cy="444499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it-IT" b="1" dirty="0" smtClean="0"/>
              <a:t>I SEGNALI METABOLICI ACUTI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Primi messaggeri</a:t>
            </a:r>
          </a:p>
          <a:p>
            <a:pPr marL="914400" lvl="1" indent="-514350"/>
            <a:r>
              <a:rPr lang="it-IT" dirty="0" err="1" smtClean="0"/>
              <a:t>glucagone</a:t>
            </a:r>
            <a:endParaRPr lang="it-IT" dirty="0" smtClean="0"/>
          </a:p>
          <a:p>
            <a:pPr marL="914400" lvl="1" indent="-514350"/>
            <a:r>
              <a:rPr lang="it-IT" dirty="0" smtClean="0"/>
              <a:t>adrenalina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Secondi messaggeri</a:t>
            </a:r>
          </a:p>
          <a:p>
            <a:pPr marL="914400" lvl="1" indent="-514350"/>
            <a:r>
              <a:rPr lang="it-IT" dirty="0" err="1" smtClean="0"/>
              <a:t>AMPc</a:t>
            </a:r>
            <a:r>
              <a:rPr lang="it-IT" dirty="0" smtClean="0"/>
              <a:t> </a:t>
            </a:r>
            <a:r>
              <a:rPr lang="it-IT" dirty="0" smtClean="0">
                <a:latin typeface="Wingdings"/>
                <a:ea typeface="Wingdings"/>
                <a:cs typeface="Wingdings"/>
                <a:sym typeface="Wingdings"/>
              </a:rPr>
              <a:t> </a:t>
            </a:r>
            <a:r>
              <a:rPr lang="it-IT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Effettori</a:t>
            </a:r>
          </a:p>
          <a:p>
            <a:pPr marL="914400" lvl="1" indent="-514350"/>
            <a:r>
              <a:rPr lang="it-IT" dirty="0" err="1" smtClean="0"/>
              <a:t>Protein</a:t>
            </a:r>
            <a:r>
              <a:rPr lang="it-IT" dirty="0" smtClean="0"/>
              <a:t> </a:t>
            </a:r>
            <a:r>
              <a:rPr lang="it-IT" dirty="0" err="1" smtClean="0"/>
              <a:t>chinasi</a:t>
            </a:r>
            <a:r>
              <a:rPr lang="it-IT" dirty="0" smtClean="0"/>
              <a:t> A attivata</a:t>
            </a:r>
          </a:p>
          <a:p>
            <a:pPr marL="914400" lvl="1" indent="-514350"/>
            <a:r>
              <a:rPr lang="it-IT" dirty="0" smtClean="0"/>
              <a:t>enzimi bersaglio fosforilati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799" y="1600201"/>
            <a:ext cx="5383889" cy="3796731"/>
          </a:xfrm>
          <a:prstGeom prst="rect">
            <a:avLst/>
          </a:prstGeom>
        </p:spPr>
      </p:pic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110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Il metabolismo epatico del glucosio a </a:t>
            </a:r>
            <a:r>
              <a:rPr lang="it-IT" dirty="0" err="1" smtClean="0"/>
              <a:t>diugiuno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97255" y="1600200"/>
            <a:ext cx="3787848" cy="444499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it-IT" sz="2400" b="1" dirty="0" smtClean="0"/>
              <a:t>LE TAPPE METABOLICHE</a:t>
            </a:r>
          </a:p>
          <a:p>
            <a:pPr marL="0" indent="0" algn="ctr">
              <a:buNone/>
            </a:pPr>
            <a:r>
              <a:rPr lang="it-IT" sz="2400" b="1" u="sng" dirty="0" smtClean="0">
                <a:solidFill>
                  <a:srgbClr val="FF0000"/>
                </a:solidFill>
              </a:rPr>
              <a:t>ENZIMI DEL GLICOGENO </a:t>
            </a:r>
            <a:r>
              <a:rPr lang="it-IT" sz="2400" dirty="0" smtClean="0"/>
              <a:t>Glicogeno fosforilasi (℗, attiva)</a:t>
            </a:r>
            <a:endParaRPr lang="it-IT" sz="2400" dirty="0" smtClean="0">
              <a:latin typeface="Wingdings"/>
              <a:ea typeface="Wingdings"/>
              <a:cs typeface="Wingdings"/>
              <a:sym typeface="Wingdings"/>
            </a:endParaRPr>
          </a:p>
          <a:p>
            <a:pPr marL="857250" lvl="1" indent="-457200"/>
            <a:r>
              <a:rPr lang="it-IT" sz="2000" dirty="0" smtClean="0"/>
              <a:t>glicogeno fosforilasi </a:t>
            </a:r>
            <a:r>
              <a:rPr lang="it-IT" sz="2000" dirty="0" err="1" smtClean="0"/>
              <a:t>chinasi</a:t>
            </a:r>
            <a:r>
              <a:rPr lang="it-IT" sz="2000" dirty="0" smtClean="0"/>
              <a:t> </a:t>
            </a:r>
            <a:r>
              <a:rPr lang="it-IT" sz="1600" dirty="0" smtClean="0"/>
              <a:t>(℗, attiva)</a:t>
            </a:r>
            <a:endParaRPr lang="it-IT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it-IT" sz="2400" dirty="0" smtClean="0"/>
              <a:t>Glicogeno </a:t>
            </a:r>
            <a:r>
              <a:rPr lang="it-IT" sz="2400" dirty="0" err="1" smtClean="0"/>
              <a:t>sintasi</a:t>
            </a:r>
            <a:r>
              <a:rPr lang="it-IT" sz="2400" dirty="0"/>
              <a:t> </a:t>
            </a:r>
            <a:r>
              <a:rPr lang="it-IT" sz="2400" dirty="0" smtClean="0"/>
              <a:t>(</a:t>
            </a:r>
            <a:r>
              <a:rPr lang="it-IT" sz="2400" dirty="0" smtClean="0"/>
              <a:t>℗, </a:t>
            </a:r>
            <a:r>
              <a:rPr lang="it-IT" sz="2400" dirty="0" smtClean="0"/>
              <a:t>inattiva) </a:t>
            </a:r>
          </a:p>
          <a:p>
            <a:r>
              <a:rPr lang="it-IT" sz="2400" dirty="0" smtClean="0"/>
              <a:t>Effetti netti: </a:t>
            </a:r>
          </a:p>
          <a:p>
            <a:pPr marL="857250" lvl="1" indent="-457200">
              <a:buFont typeface="+mj-lt"/>
              <a:buAutoNum type="arabicPeriod"/>
            </a:pPr>
            <a:r>
              <a:rPr lang="it-IT" sz="2400" dirty="0"/>
              <a:t>Blocco della glicogenesi</a:t>
            </a:r>
          </a:p>
          <a:p>
            <a:pPr marL="857250" lvl="1" indent="-457200">
              <a:buFont typeface="+mj-lt"/>
              <a:buAutoNum type="arabicPeriod"/>
            </a:pPr>
            <a:r>
              <a:rPr lang="it-IT" sz="2400" dirty="0"/>
              <a:t>rilascio di glucosio 1-P dal glicogeno</a:t>
            </a:r>
          </a:p>
          <a:p>
            <a:r>
              <a:rPr lang="it-IT" sz="2400" i="1" dirty="0" smtClean="0"/>
              <a:t>segue isomerizzazione di G-1-P a glucosio 6-fosfato </a:t>
            </a:r>
            <a:r>
              <a:rPr lang="it-IT" sz="2400" dirty="0" smtClean="0">
                <a:latin typeface="Zapf Dingbats"/>
                <a:ea typeface="Zapf Dingbats"/>
                <a:cs typeface="Zapf Dingbats"/>
                <a:sym typeface="Zapf Dingbats"/>
              </a:rPr>
              <a:t>✪</a:t>
            </a:r>
            <a:endParaRPr lang="it-IT" sz="2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089" y="1870401"/>
            <a:ext cx="4953000" cy="3492867"/>
          </a:xfrm>
          <a:prstGeom prst="rect">
            <a:avLst/>
          </a:prstGeom>
        </p:spPr>
      </p:pic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813-9A1D-6A43-A67E-FC7443D65761}" type="slidenum">
              <a:rPr lang="it-IT" smtClean="0"/>
              <a:t>9</a:t>
            </a:fld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5646603" y="2580405"/>
            <a:ext cx="366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Zapf Dingbats"/>
                <a:ea typeface="Zapf Dingbats"/>
                <a:cs typeface="Zapf Dingbats"/>
                <a:sym typeface="Zapf Dingbats"/>
              </a:rPr>
              <a:t>✪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14844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3729</TotalTime>
  <Words>5124</Words>
  <Application>Microsoft Macintosh PowerPoint</Application>
  <PresentationFormat>Presentazione su schermo (4:3)</PresentationFormat>
  <Paragraphs>584</Paragraphs>
  <Slides>48</Slides>
  <Notes>32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48</vt:i4>
      </vt:variant>
    </vt:vector>
  </HeadingPairs>
  <TitlesOfParts>
    <vt:vector size="49" baseType="lpstr">
      <vt:lpstr>Tema di Office</vt:lpstr>
      <vt:lpstr>Lezione 30</vt:lpstr>
      <vt:lpstr>Metabolismo a digiuno</vt:lpstr>
      <vt:lpstr>Gli ormoni iperglicemizzanti</vt:lpstr>
      <vt:lpstr>Il metabolismo epatico a digiuno</vt:lpstr>
      <vt:lpstr>Il metabolismo dei tessuti a digiuno</vt:lpstr>
      <vt:lpstr>Il metabolismo epatico a digiuno</vt:lpstr>
      <vt:lpstr>Il metabolismo epatico del glucosio a diugiuno</vt:lpstr>
      <vt:lpstr>Il metabolismo epatico del glucosio a diugiuno</vt:lpstr>
      <vt:lpstr>Il metabolismo epatico del glucosio a diugiuno</vt:lpstr>
      <vt:lpstr>Il metabolismo epatico del glucosio a diugiuno</vt:lpstr>
      <vt:lpstr>Il metabolismo epatico del glucosio a diugiuno</vt:lpstr>
      <vt:lpstr>Nell’ipoglicemia, la piruvato carbossilasi è attivata allostericamente da acetil CoA</vt:lpstr>
      <vt:lpstr>Il sistema enzimatico della glucosio 6-fosfatasi</vt:lpstr>
      <vt:lpstr>I substrati gluconeogenici</vt:lpstr>
      <vt:lpstr>Il metabolismo epatico a digiuno</vt:lpstr>
      <vt:lpstr>La chetogenesi epatica</vt:lpstr>
      <vt:lpstr>La lipolisi è controllata dall’adrenalina e dall’ormone natriuretico</vt:lpstr>
      <vt:lpstr>La via lipolitica</vt:lpstr>
      <vt:lpstr>L’insulina è il più potente ormone anti-lipolitico agisce attivando la fosfodiesterasi che idrolizza il cAMP</vt:lpstr>
      <vt:lpstr>La lipolisi è indotta anche dall’ormone della crescita e dal cortisolo il cortisolo si lega al recettore beta adrenergico</vt:lpstr>
      <vt:lpstr>La proteolisi muscolare</vt:lpstr>
      <vt:lpstr>Il trasporto di substrati gluconeogenici dal muscolo al fegato</vt:lpstr>
      <vt:lpstr>Il destino del gruppo amminico dell’alanina nel fegato</vt:lpstr>
      <vt:lpstr>Il destino del gluppo amminico degli amminoacidi nei tessuti periferici</vt:lpstr>
      <vt:lpstr>Nel digiuno e nello stress la gluconeogenesi causa ureagenesi</vt:lpstr>
      <vt:lpstr>Gli effetti metabolici del cortisolo</vt:lpstr>
      <vt:lpstr>I glucocorticoidi agiscono sui recettori degli ormoni nucleari per attivare la trascrizione</vt:lpstr>
      <vt:lpstr>Il metabolismo in condizioni di stress</vt:lpstr>
      <vt:lpstr>Presentazione di PowerPoint</vt:lpstr>
      <vt:lpstr>Il metabolismo in condizioni di stress</vt:lpstr>
      <vt:lpstr>Metabolismo dopo un pasto</vt:lpstr>
      <vt:lpstr>Il metabolismo dopo un pasto</vt:lpstr>
      <vt:lpstr>Il controllo epatico dell’iperglicemia</vt:lpstr>
      <vt:lpstr>L’insulina causa l’idrolisi del cAMP antagonizza glucagone e adrenalina</vt:lpstr>
      <vt:lpstr>La glicogeno sintasi è attivata da proteina fosfatasi attive e grazie all’inibizione simultanea della sua chinasi</vt:lpstr>
      <vt:lpstr>La glicogeno sintasi chinasi è inattivata per fosforilazione insulino-dipendente</vt:lpstr>
      <vt:lpstr>Nell’iperglicemia, la glicolisi epatica è attivata dal fruttosio 2,6-bisfosfato</vt:lpstr>
      <vt:lpstr>La regolazione allosterica della PFK1 multipli effettori positivi e negativi sommano i loro effetti</vt:lpstr>
      <vt:lpstr>Il fruttosio 2,6-bisfosfato  attiva la PFK1 Il fruttosio 6-fosfato (suo prodotto) attiva la piruvato chinasi</vt:lpstr>
      <vt:lpstr>Dal glucosio ai triacilgliceroli</vt:lpstr>
      <vt:lpstr>Dal glucosio ai triacilgliceroli</vt:lpstr>
      <vt:lpstr>Regolazione della piruvato deidrogenasi a digiuno e dopo un pasto</vt:lpstr>
      <vt:lpstr>Il malonilCoA è il segnale che impedisce che biosintesi e beta-ossidazione degli acidi grassi avvengano contemporaneamente</vt:lpstr>
      <vt:lpstr>Dal glucosio ai triacilgliceroli</vt:lpstr>
      <vt:lpstr>Fine</vt:lpstr>
      <vt:lpstr>Materiale integrativo</vt:lpstr>
      <vt:lpstr>Mappa delle tappe metaboliche della Gluconeogenesi</vt:lpstr>
      <vt:lpstr>Presentazione di PowerPoint</vt:lpstr>
    </vt:vector>
  </TitlesOfParts>
  <Company>Univ. Trieste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Lezione 30</dc:title>
  <dc:creator>Sabina Passamonti</dc:creator>
  <cp:lastModifiedBy>Sabina Passamonti</cp:lastModifiedBy>
  <cp:revision>129</cp:revision>
  <dcterms:created xsi:type="dcterms:W3CDTF">2019-12-03T16:33:54Z</dcterms:created>
  <dcterms:modified xsi:type="dcterms:W3CDTF">2019-12-06T06:43:07Z</dcterms:modified>
</cp:coreProperties>
</file>