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68" r:id="rId3"/>
    <p:sldId id="269" r:id="rId4"/>
    <p:sldId id="307" r:id="rId5"/>
    <p:sldId id="308" r:id="rId6"/>
    <p:sldId id="309" r:id="rId7"/>
    <p:sldId id="310" r:id="rId8"/>
    <p:sldId id="270" r:id="rId9"/>
    <p:sldId id="272" r:id="rId10"/>
    <p:sldId id="273" r:id="rId11"/>
    <p:sldId id="297" r:id="rId12"/>
    <p:sldId id="298" r:id="rId13"/>
    <p:sldId id="274" r:id="rId14"/>
    <p:sldId id="299" r:id="rId15"/>
    <p:sldId id="300" r:id="rId16"/>
    <p:sldId id="301" r:id="rId17"/>
    <p:sldId id="276" r:id="rId18"/>
    <p:sldId id="302" r:id="rId19"/>
    <p:sldId id="277" r:id="rId20"/>
    <p:sldId id="278" r:id="rId21"/>
    <p:sldId id="279" r:id="rId22"/>
    <p:sldId id="282" r:id="rId23"/>
    <p:sldId id="283" r:id="rId24"/>
    <p:sldId id="284" r:id="rId25"/>
    <p:sldId id="285" r:id="rId26"/>
    <p:sldId id="290" r:id="rId27"/>
    <p:sldId id="292" r:id="rId28"/>
    <p:sldId id="293" r:id="rId29"/>
    <p:sldId id="294" r:id="rId30"/>
    <p:sldId id="295" r:id="rId3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98" autoAdjust="0"/>
  </p:normalViewPr>
  <p:slideViewPr>
    <p:cSldViewPr snapToGrid="0" snapToObjects="1">
      <p:cViewPr>
        <p:scale>
          <a:sx n="59" d="100"/>
          <a:sy n="59" d="100"/>
        </p:scale>
        <p:origin x="-197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FB2753-0253-3F4A-A964-7F62C57DAD6B}" type="datetimeFigureOut">
              <a:rPr lang="it-IT" smtClean="0"/>
              <a:t>06/12/19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CA64A8-6F17-DB47-B962-C89B84A5F107}" type="slidenum">
              <a:rPr lang="it-IT" smtClean="0"/>
              <a:t>‹n.›</a:t>
            </a:fld>
            <a:endParaRPr lang="it-IT"/>
          </a:p>
        </p:txBody>
      </p:sp>
    </p:spTree>
    <p:extLst>
      <p:ext uri="{BB962C8B-B14F-4D97-AF65-F5344CB8AC3E}">
        <p14:creationId xmlns:p14="http://schemas.microsoft.com/office/powerpoint/2010/main" val="267899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799C3-608C-C545-931D-0DEE63E5992C}" type="datetimeFigureOut">
              <a:rPr lang="it-IT" smtClean="0"/>
              <a:t>06/12/19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141BD-0F0A-964A-AD2E-C1A65677DBD8}" type="slidenum">
              <a:rPr lang="it-IT" smtClean="0"/>
              <a:t>‹n.›</a:t>
            </a:fld>
            <a:endParaRPr lang="it-IT"/>
          </a:p>
        </p:txBody>
      </p:sp>
    </p:spTree>
    <p:extLst>
      <p:ext uri="{BB962C8B-B14F-4D97-AF65-F5344CB8AC3E}">
        <p14:creationId xmlns:p14="http://schemas.microsoft.com/office/powerpoint/2010/main" val="820830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www.sciencedirect.com</a:t>
            </a:r>
            <a:r>
              <a:rPr lang="it-IT" dirty="0" smtClean="0"/>
              <a:t>/science/</a:t>
            </a:r>
            <a:r>
              <a:rPr lang="it-IT" dirty="0" err="1" smtClean="0"/>
              <a:t>article</a:t>
            </a:r>
            <a:r>
              <a:rPr lang="it-IT" dirty="0" smtClean="0"/>
              <a:t>/pii/S2212877817302259#fig1</a:t>
            </a:r>
          </a:p>
          <a:p>
            <a:endParaRPr lang="it-IT" dirty="0" smtClean="0"/>
          </a:p>
          <a:p>
            <a:endParaRPr lang="it-IT" dirty="0" smtClean="0"/>
          </a:p>
          <a:p>
            <a:r>
              <a:rPr lang="it-IT" dirty="0" smtClean="0"/>
              <a:t>Figura 1. Modelli del contributo della massa cellulare beta e della funzione alla patogenesi del diabete di tipo 1 (A) e del diabete di tipo 2 (B). </a:t>
            </a:r>
          </a:p>
          <a:p>
            <a:endParaRPr lang="it-IT" dirty="0" smtClean="0"/>
          </a:p>
          <a:p>
            <a:r>
              <a:rPr lang="it-IT" dirty="0" smtClean="0"/>
              <a:t>(A): massa cellulare beta e funzione nello sviluppo del diabete di tipo 1. L'avvio dell'autoimmunità delle isole da parte di fattori genetici e ambientali porta a un declino recidivante-remittente della funzione delle cellule beta, all'aumento continuo del carico di lavoro delle cellule beta e allo stress nella fase prediabete asintomatica. Poco prima della manifestazione clinica del diabete, il prolungato carico di lavoro intensificato delle cellule beta e l'autoimmunità si traducono in esaurimento cellulare totale e aumento della morte cellulare portando a una massiccia riduzione della massa cellulare beta e all'insorgenza dell'iperglicemia. In alcuni pazienti, il trattamento iniziale con insulina induce una remissione temporanea chiamata "fase della luna di miele", che è attribuita a una moderata riduzione del carico di lavoro delle cellule beta e dell'</a:t>
            </a:r>
            <a:r>
              <a:rPr lang="it-IT" dirty="0" err="1" smtClean="0"/>
              <a:t>antigenicità</a:t>
            </a:r>
            <a:r>
              <a:rPr lang="it-IT" dirty="0" smtClean="0"/>
              <a:t>, con conseguente recupero funzionale delle cellule beta residue. Tuttavia, l'autoimmunità in corso e l'elevato carico di lavoro portano alla recidiva dell'esaurimento cellulare, alla morte cellulare e allo sviluppo del diabete manifesto. Linea nera: massa cellulare beta; Linea blu: funzione delle cellule beta. Lo sfondo colorato indica l'intensità del carico di lavoro delle cellule beta e lo stress causato dall'infiltrazione immunitaria, dalla domanda metabolica e dall'iperglicemia. </a:t>
            </a:r>
          </a:p>
          <a:p>
            <a:endParaRPr lang="it-IT" dirty="0" smtClean="0"/>
          </a:p>
          <a:p>
            <a:r>
              <a:rPr lang="it-IT" dirty="0" smtClean="0"/>
              <a:t>(B): massa cellulare beta e funzione nello sviluppo del diabete di tipo 2. In molti individui, la predisposizione genetica e uno stile di vita malsano portano ad una maggiore resistenza all'insulina, che è generalmente soddisfatta da un massiccio compenso morfologico funzionale e moderato per mantenere la </a:t>
            </a:r>
            <a:r>
              <a:rPr lang="it-IT" dirty="0" err="1" smtClean="0"/>
              <a:t>normoglicemia</a:t>
            </a:r>
            <a:r>
              <a:rPr lang="it-IT" dirty="0" smtClean="0"/>
              <a:t>, aumentando così il carico di lavoro di ogni cellula beta. In alcuni di questi individui, la compensazione funzionale si interrompe, nonostante una prolungata resistenza all'insulina e si traduce in un'ulteriore escalation del carico di lavoro delle cellule beta e dell'intolleranza al glucosio. In questa fase prediabetica, l'intolleranza cronica al glucosio e livelli elevati di glucosio nel sangue aggravano continuamente il carico di lavoro e lo stress delle cellule beta, culminando nell'esaurimento cellulare, nella morte cellulare e nella manifestazione clinica di iperglicemia. Successivamente, l'iperglicemia incontrollata, spesso in concerto con altri fattori citotossici, porta ad una perdita di massa cellulare beta accelerata e al deterioramento funzionale nei pazienti con diabete manifesto. Linea nera: massa cellulare beta; Linea blu: funzione delle cellule beta. Lo sfondo colorato indica l'intensità del carico di lavoro delle cellule beta e lo stress causato dalla resistenza all'insulina, dalla domanda metabolica, dall'iperglicemia e da ulteriori fattori citotossici. </a:t>
            </a:r>
          </a:p>
        </p:txBody>
      </p:sp>
      <p:sp>
        <p:nvSpPr>
          <p:cNvPr id="4" name="Segnaposto numero diapositiva 3"/>
          <p:cNvSpPr>
            <a:spLocks noGrp="1"/>
          </p:cNvSpPr>
          <p:nvPr>
            <p:ph type="sldNum" sz="quarter" idx="10"/>
          </p:nvPr>
        </p:nvSpPr>
        <p:spPr/>
        <p:txBody>
          <a:bodyPr/>
          <a:lstStyle/>
          <a:p>
            <a:fld id="{5949E4B4-5D00-7847-BF68-7A9B92E1FB3C}" type="slidenum">
              <a:rPr lang="it-IT" smtClean="0"/>
              <a:t>3</a:t>
            </a:fld>
            <a:endParaRPr lang="it-IT"/>
          </a:p>
        </p:txBody>
      </p:sp>
    </p:spTree>
    <p:extLst>
      <p:ext uri="{BB962C8B-B14F-4D97-AF65-F5344CB8AC3E}">
        <p14:creationId xmlns:p14="http://schemas.microsoft.com/office/powerpoint/2010/main" val="290590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www.intechopen.com</a:t>
            </a:r>
            <a:r>
              <a:rPr lang="it-IT" dirty="0" smtClean="0"/>
              <a:t>/books/type-2-diabetes/beta-cell-function-and-failure-in-type-2-diabetes</a:t>
            </a:r>
            <a:endParaRPr lang="it-IT" dirty="0"/>
          </a:p>
        </p:txBody>
      </p:sp>
      <p:sp>
        <p:nvSpPr>
          <p:cNvPr id="4" name="Segnaposto numero diapositiva 3"/>
          <p:cNvSpPr>
            <a:spLocks noGrp="1"/>
          </p:cNvSpPr>
          <p:nvPr>
            <p:ph type="sldNum" sz="quarter" idx="10"/>
          </p:nvPr>
        </p:nvSpPr>
        <p:spPr/>
        <p:txBody>
          <a:bodyPr/>
          <a:lstStyle/>
          <a:p>
            <a:fld id="{7B6141BD-0F0A-964A-AD2E-C1A65677DBD8}" type="slidenum">
              <a:rPr lang="it-IT" smtClean="0"/>
              <a:t>18</a:t>
            </a:fld>
            <a:endParaRPr lang="it-IT"/>
          </a:p>
        </p:txBody>
      </p:sp>
    </p:spTree>
    <p:extLst>
      <p:ext uri="{BB962C8B-B14F-4D97-AF65-F5344CB8AC3E}">
        <p14:creationId xmlns:p14="http://schemas.microsoft.com/office/powerpoint/2010/main" val="5272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Cold</a:t>
            </a:r>
            <a:r>
              <a:rPr lang="it-IT" dirty="0" smtClean="0"/>
              <a:t> Spring </a:t>
            </a:r>
            <a:r>
              <a:rPr lang="it-IT" dirty="0" err="1" smtClean="0"/>
              <a:t>Harb</a:t>
            </a:r>
            <a:r>
              <a:rPr lang="it-IT" dirty="0" smtClean="0"/>
              <a:t> </a:t>
            </a:r>
            <a:r>
              <a:rPr lang="it-IT" dirty="0" err="1" smtClean="0"/>
              <a:t>Perspect</a:t>
            </a:r>
            <a:r>
              <a:rPr lang="it-IT" dirty="0" smtClean="0"/>
              <a:t> </a:t>
            </a:r>
            <a:r>
              <a:rPr lang="it-IT" dirty="0" err="1" smtClean="0"/>
              <a:t>Biol</a:t>
            </a:r>
            <a:r>
              <a:rPr lang="it-IT" dirty="0" smtClean="0"/>
              <a:t>. 2014 </a:t>
            </a:r>
            <a:r>
              <a:rPr lang="it-IT" dirty="0" err="1" smtClean="0"/>
              <a:t>Jan</a:t>
            </a:r>
            <a:r>
              <a:rPr lang="it-IT" dirty="0" smtClean="0"/>
              <a:t> 1;6(1). pii: a009191. </a:t>
            </a:r>
            <a:r>
              <a:rPr lang="it-IT" dirty="0" err="1" smtClean="0"/>
              <a:t>doi</a:t>
            </a:r>
            <a:r>
              <a:rPr lang="it-IT" dirty="0" smtClean="0"/>
              <a:t>: 10.1101/cshperspect.a009191.</a:t>
            </a:r>
          </a:p>
          <a:p>
            <a:r>
              <a:rPr lang="it-IT" dirty="0" err="1" smtClean="0"/>
              <a:t>Insulin</a:t>
            </a:r>
            <a:r>
              <a:rPr lang="it-IT" dirty="0" smtClean="0"/>
              <a:t> </a:t>
            </a:r>
            <a:r>
              <a:rPr lang="it-IT" dirty="0" err="1" smtClean="0"/>
              <a:t>receptor</a:t>
            </a:r>
            <a:r>
              <a:rPr lang="it-IT" dirty="0" smtClean="0"/>
              <a:t> </a:t>
            </a:r>
            <a:r>
              <a:rPr lang="it-IT" dirty="0" err="1" smtClean="0"/>
              <a:t>signaling</a:t>
            </a:r>
            <a:r>
              <a:rPr lang="it-IT" dirty="0" smtClean="0"/>
              <a:t> in </a:t>
            </a:r>
            <a:r>
              <a:rPr lang="it-IT" dirty="0" err="1" smtClean="0"/>
              <a:t>normal</a:t>
            </a:r>
            <a:r>
              <a:rPr lang="it-IT" dirty="0" smtClean="0"/>
              <a:t> and </a:t>
            </a:r>
            <a:r>
              <a:rPr lang="it-IT" dirty="0" err="1" smtClean="0"/>
              <a:t>insulin-resistant</a:t>
            </a:r>
            <a:r>
              <a:rPr lang="it-IT" dirty="0" smtClean="0"/>
              <a:t> </a:t>
            </a:r>
            <a:r>
              <a:rPr lang="it-IT" dirty="0" err="1" smtClean="0"/>
              <a:t>states</a:t>
            </a:r>
            <a:r>
              <a:rPr lang="it-IT" dirty="0" smtClean="0"/>
              <a:t>.</a:t>
            </a:r>
          </a:p>
          <a:p>
            <a:r>
              <a:rPr lang="it-IT" dirty="0" err="1" smtClean="0"/>
              <a:t>Boucher</a:t>
            </a:r>
            <a:r>
              <a:rPr lang="it-IT" dirty="0" smtClean="0"/>
              <a:t> J1, </a:t>
            </a:r>
            <a:r>
              <a:rPr lang="it-IT" dirty="0" err="1" smtClean="0"/>
              <a:t>Kleinridders</a:t>
            </a:r>
            <a:r>
              <a:rPr lang="it-IT" dirty="0" smtClean="0"/>
              <a:t> A, Kahn CR.</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20</a:t>
            </a:fld>
            <a:endParaRPr lang="it-IT"/>
          </a:p>
        </p:txBody>
      </p:sp>
    </p:spTree>
    <p:extLst>
      <p:ext uri="{BB962C8B-B14F-4D97-AF65-F5344CB8AC3E}">
        <p14:creationId xmlns:p14="http://schemas.microsoft.com/office/powerpoint/2010/main" val="2041922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Activation</a:t>
            </a:r>
            <a:r>
              <a:rPr lang="it-IT" dirty="0" smtClean="0"/>
              <a:t> of Ser/</a:t>
            </a:r>
            <a:r>
              <a:rPr lang="it-IT" dirty="0" err="1" smtClean="0"/>
              <a:t>Thr</a:t>
            </a:r>
            <a:r>
              <a:rPr lang="it-IT" dirty="0" smtClean="0"/>
              <a:t> </a:t>
            </a:r>
            <a:r>
              <a:rPr lang="it-IT" dirty="0" err="1" smtClean="0"/>
              <a:t>kinases</a:t>
            </a:r>
            <a:r>
              <a:rPr lang="it-IT" dirty="0" smtClean="0"/>
              <a:t> </a:t>
            </a:r>
            <a:r>
              <a:rPr lang="it-IT" dirty="0" err="1" smtClean="0"/>
              <a:t>causes</a:t>
            </a:r>
            <a:r>
              <a:rPr lang="it-IT" dirty="0" smtClean="0"/>
              <a:t> </a:t>
            </a:r>
            <a:r>
              <a:rPr lang="it-IT" dirty="0" err="1" smtClean="0"/>
              <a:t>inhibitory</a:t>
            </a:r>
            <a:r>
              <a:rPr lang="it-IT" dirty="0" smtClean="0"/>
              <a:t> </a:t>
            </a:r>
            <a:r>
              <a:rPr lang="it-IT" dirty="0" err="1" smtClean="0"/>
              <a:t>phosphorylation</a:t>
            </a:r>
            <a:r>
              <a:rPr lang="it-IT" dirty="0" smtClean="0"/>
              <a:t> on </a:t>
            </a:r>
            <a:r>
              <a:rPr lang="it-IT" dirty="0" err="1" smtClean="0"/>
              <a:t>insulin-signaling</a:t>
            </a:r>
            <a:r>
              <a:rPr lang="it-IT" dirty="0" smtClean="0"/>
              <a:t> </a:t>
            </a:r>
            <a:r>
              <a:rPr lang="it-IT" dirty="0" err="1" smtClean="0"/>
              <a:t>molecules</a:t>
            </a:r>
            <a:r>
              <a:rPr lang="it-IT" dirty="0" smtClean="0"/>
              <a:t>. </a:t>
            </a:r>
            <a:r>
              <a:rPr lang="it-IT" dirty="0" err="1" smtClean="0"/>
              <a:t>Lipotoxicity</a:t>
            </a:r>
            <a:r>
              <a:rPr lang="it-IT" dirty="0" smtClean="0"/>
              <a:t>, </a:t>
            </a:r>
            <a:r>
              <a:rPr lang="it-IT" dirty="0" err="1" smtClean="0"/>
              <a:t>inflammation</a:t>
            </a:r>
            <a:r>
              <a:rPr lang="it-IT" dirty="0" smtClean="0"/>
              <a:t>, </a:t>
            </a:r>
            <a:r>
              <a:rPr lang="it-IT" dirty="0" err="1" smtClean="0"/>
              <a:t>hyperglycemia</a:t>
            </a:r>
            <a:r>
              <a:rPr lang="it-IT" dirty="0" smtClean="0"/>
              <a:t>, and </a:t>
            </a:r>
            <a:r>
              <a:rPr lang="it-IT" dirty="0" err="1" smtClean="0"/>
              <a:t>subsequently</a:t>
            </a:r>
            <a:r>
              <a:rPr lang="it-IT" dirty="0" smtClean="0"/>
              <a:t> </a:t>
            </a:r>
            <a:r>
              <a:rPr lang="it-IT" dirty="0" err="1" smtClean="0"/>
              <a:t>oxidative</a:t>
            </a:r>
            <a:r>
              <a:rPr lang="it-IT" dirty="0" smtClean="0"/>
              <a:t> stress, </a:t>
            </a:r>
            <a:r>
              <a:rPr lang="it-IT" dirty="0" err="1" smtClean="0"/>
              <a:t>as</a:t>
            </a:r>
            <a:r>
              <a:rPr lang="it-IT" dirty="0" smtClean="0"/>
              <a:t> </a:t>
            </a:r>
            <a:r>
              <a:rPr lang="it-IT" dirty="0" err="1" smtClean="0"/>
              <a:t>well</a:t>
            </a:r>
            <a:r>
              <a:rPr lang="it-IT" dirty="0" smtClean="0"/>
              <a:t> </a:t>
            </a:r>
            <a:r>
              <a:rPr lang="it-IT" dirty="0" err="1" smtClean="0"/>
              <a:t>as</a:t>
            </a:r>
            <a:r>
              <a:rPr lang="it-IT" dirty="0" smtClean="0"/>
              <a:t> </a:t>
            </a:r>
            <a:r>
              <a:rPr lang="it-IT" dirty="0" err="1" smtClean="0"/>
              <a:t>mitochondrial</a:t>
            </a:r>
            <a:r>
              <a:rPr lang="it-IT" dirty="0" smtClean="0"/>
              <a:t> </a:t>
            </a:r>
            <a:r>
              <a:rPr lang="it-IT" dirty="0" err="1" smtClean="0"/>
              <a:t>dysfunction</a:t>
            </a:r>
            <a:r>
              <a:rPr lang="it-IT" dirty="0" smtClean="0"/>
              <a:t> and ER stress, </a:t>
            </a:r>
            <a:r>
              <a:rPr lang="it-IT" dirty="0" err="1" smtClean="0"/>
              <a:t>all</a:t>
            </a:r>
            <a:r>
              <a:rPr lang="it-IT" dirty="0" smtClean="0"/>
              <a:t> converge on </a:t>
            </a:r>
            <a:r>
              <a:rPr lang="it-IT" dirty="0" err="1" smtClean="0"/>
              <a:t>activation</a:t>
            </a:r>
            <a:r>
              <a:rPr lang="it-IT" dirty="0" smtClean="0"/>
              <a:t> of Ser/</a:t>
            </a:r>
            <a:r>
              <a:rPr lang="it-IT" dirty="0" err="1" smtClean="0"/>
              <a:t>Thr</a:t>
            </a:r>
            <a:r>
              <a:rPr lang="it-IT" dirty="0" smtClean="0"/>
              <a:t> </a:t>
            </a:r>
            <a:r>
              <a:rPr lang="it-IT" dirty="0" err="1" smtClean="0"/>
              <a:t>kinases</a:t>
            </a:r>
            <a:r>
              <a:rPr lang="it-IT" dirty="0" smtClean="0"/>
              <a:t>, </a:t>
            </a:r>
            <a:r>
              <a:rPr lang="it-IT" dirty="0" err="1" smtClean="0"/>
              <a:t>inducing</a:t>
            </a:r>
            <a:r>
              <a:rPr lang="it-IT" dirty="0" smtClean="0"/>
              <a:t> </a:t>
            </a:r>
            <a:r>
              <a:rPr lang="it-IT" dirty="0" err="1" smtClean="0"/>
              <a:t>inhibitory</a:t>
            </a:r>
            <a:r>
              <a:rPr lang="it-IT" dirty="0" smtClean="0"/>
              <a:t> Ser/</a:t>
            </a:r>
            <a:r>
              <a:rPr lang="it-IT" dirty="0" err="1" smtClean="0"/>
              <a:t>Thr</a:t>
            </a:r>
            <a:r>
              <a:rPr lang="it-IT" dirty="0" smtClean="0"/>
              <a:t> </a:t>
            </a:r>
            <a:r>
              <a:rPr lang="it-IT" dirty="0" err="1" smtClean="0"/>
              <a:t>phosphorylation</a:t>
            </a:r>
            <a:r>
              <a:rPr lang="it-IT" dirty="0" smtClean="0"/>
              <a:t> of IR, IRS </a:t>
            </a:r>
            <a:r>
              <a:rPr lang="it-IT" dirty="0" err="1" smtClean="0"/>
              <a:t>proteins</a:t>
            </a:r>
            <a:r>
              <a:rPr lang="it-IT" dirty="0" smtClean="0"/>
              <a:t>, and </a:t>
            </a:r>
            <a:r>
              <a:rPr lang="it-IT" dirty="0" err="1" smtClean="0"/>
              <a:t>Akt</a:t>
            </a:r>
            <a:r>
              <a:rPr lang="it-IT" dirty="0" smtClean="0"/>
              <a:t> on multiple </a:t>
            </a:r>
            <a:r>
              <a:rPr lang="it-IT" dirty="0" err="1" smtClean="0"/>
              <a:t>residues</a:t>
            </a:r>
            <a:r>
              <a:rPr lang="it-IT" dirty="0" smtClean="0"/>
              <a:t>, </a:t>
            </a:r>
            <a:r>
              <a:rPr lang="it-IT" dirty="0" err="1" smtClean="0"/>
              <a:t>causing</a:t>
            </a:r>
            <a:r>
              <a:rPr lang="it-IT" dirty="0" smtClean="0"/>
              <a:t> </a:t>
            </a:r>
            <a:r>
              <a:rPr lang="it-IT" dirty="0" err="1" smtClean="0"/>
              <a:t>insulin</a:t>
            </a:r>
            <a:r>
              <a:rPr lang="it-IT" dirty="0" smtClean="0"/>
              <a:t> </a:t>
            </a:r>
            <a:r>
              <a:rPr lang="it-IT" dirty="0" err="1" smtClean="0"/>
              <a:t>resistance</a:t>
            </a:r>
            <a:r>
              <a:rPr lang="it-IT" dirty="0" smtClean="0"/>
              <a:t>.</a:t>
            </a:r>
          </a:p>
          <a:p>
            <a:endParaRPr lang="it-IT" dirty="0" smtClean="0"/>
          </a:p>
          <a:p>
            <a:endParaRPr lang="it-IT" dirty="0" smtClean="0"/>
          </a:p>
          <a:p>
            <a:r>
              <a:rPr lang="it-IT" dirty="0" smtClean="0"/>
              <a:t>source</a:t>
            </a:r>
          </a:p>
          <a:p>
            <a:r>
              <a:rPr lang="it-IT" dirty="0" err="1" smtClean="0"/>
              <a:t>Cold</a:t>
            </a:r>
            <a:r>
              <a:rPr lang="it-IT" dirty="0" smtClean="0"/>
              <a:t> Spring </a:t>
            </a:r>
            <a:r>
              <a:rPr lang="it-IT" dirty="0" err="1" smtClean="0"/>
              <a:t>Harb</a:t>
            </a:r>
            <a:r>
              <a:rPr lang="it-IT" dirty="0" smtClean="0"/>
              <a:t> </a:t>
            </a:r>
            <a:r>
              <a:rPr lang="it-IT" dirty="0" err="1" smtClean="0"/>
              <a:t>Perspect</a:t>
            </a:r>
            <a:r>
              <a:rPr lang="it-IT" dirty="0" smtClean="0"/>
              <a:t> </a:t>
            </a:r>
            <a:r>
              <a:rPr lang="it-IT" dirty="0" err="1" smtClean="0"/>
              <a:t>Biol</a:t>
            </a:r>
            <a:r>
              <a:rPr lang="it-IT" dirty="0" smtClean="0"/>
              <a:t>. 2014 </a:t>
            </a:r>
            <a:r>
              <a:rPr lang="it-IT" dirty="0" err="1" smtClean="0"/>
              <a:t>Jan</a:t>
            </a:r>
            <a:r>
              <a:rPr lang="it-IT" dirty="0" smtClean="0"/>
              <a:t> 1;6(1). pii: a009191. </a:t>
            </a:r>
            <a:r>
              <a:rPr lang="it-IT" dirty="0" err="1" smtClean="0"/>
              <a:t>doi</a:t>
            </a:r>
            <a:r>
              <a:rPr lang="it-IT" dirty="0" smtClean="0"/>
              <a:t>: 10.1101/cshperspect.a009191.</a:t>
            </a:r>
          </a:p>
          <a:p>
            <a:r>
              <a:rPr lang="it-IT" dirty="0" err="1" smtClean="0"/>
              <a:t>Insulin</a:t>
            </a:r>
            <a:r>
              <a:rPr lang="it-IT" dirty="0" smtClean="0"/>
              <a:t> </a:t>
            </a:r>
            <a:r>
              <a:rPr lang="it-IT" dirty="0" err="1" smtClean="0"/>
              <a:t>receptor</a:t>
            </a:r>
            <a:r>
              <a:rPr lang="it-IT" dirty="0" smtClean="0"/>
              <a:t> </a:t>
            </a:r>
            <a:r>
              <a:rPr lang="it-IT" dirty="0" err="1" smtClean="0"/>
              <a:t>signaling</a:t>
            </a:r>
            <a:r>
              <a:rPr lang="it-IT" dirty="0" smtClean="0"/>
              <a:t> in </a:t>
            </a:r>
            <a:r>
              <a:rPr lang="it-IT" dirty="0" err="1" smtClean="0"/>
              <a:t>normal</a:t>
            </a:r>
            <a:r>
              <a:rPr lang="it-IT" dirty="0" smtClean="0"/>
              <a:t> and </a:t>
            </a:r>
            <a:r>
              <a:rPr lang="it-IT" dirty="0" err="1" smtClean="0"/>
              <a:t>insulin-resistant</a:t>
            </a:r>
            <a:r>
              <a:rPr lang="it-IT" dirty="0" smtClean="0"/>
              <a:t> </a:t>
            </a:r>
            <a:r>
              <a:rPr lang="it-IT" dirty="0" err="1" smtClean="0"/>
              <a:t>states</a:t>
            </a:r>
            <a:r>
              <a:rPr lang="it-IT" dirty="0" smtClean="0"/>
              <a:t>.</a:t>
            </a:r>
          </a:p>
          <a:p>
            <a:r>
              <a:rPr lang="it-IT" dirty="0" err="1" smtClean="0"/>
              <a:t>Boucher</a:t>
            </a:r>
            <a:r>
              <a:rPr lang="it-IT" dirty="0" smtClean="0"/>
              <a:t> J1, </a:t>
            </a:r>
            <a:r>
              <a:rPr lang="it-IT" dirty="0" err="1" smtClean="0"/>
              <a:t>Kleinridders</a:t>
            </a:r>
            <a:r>
              <a:rPr lang="it-IT" dirty="0" smtClean="0"/>
              <a:t> A, Kahn CR.</a:t>
            </a:r>
          </a:p>
          <a:p>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21</a:t>
            </a:fld>
            <a:endParaRPr lang="it-IT"/>
          </a:p>
        </p:txBody>
      </p:sp>
    </p:spTree>
    <p:extLst>
      <p:ext uri="{BB962C8B-B14F-4D97-AF65-F5344CB8AC3E}">
        <p14:creationId xmlns:p14="http://schemas.microsoft.com/office/powerpoint/2010/main" val="18361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emedicine.medscape.com</a:t>
            </a:r>
            <a:r>
              <a:rPr lang="it-IT" dirty="0" smtClean="0"/>
              <a:t>/</a:t>
            </a:r>
            <a:r>
              <a:rPr lang="it-IT" dirty="0" err="1" smtClean="0"/>
              <a:t>article</a:t>
            </a:r>
            <a:r>
              <a:rPr lang="it-IT" dirty="0" smtClean="0"/>
              <a:t>/117853-overview</a:t>
            </a:r>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22</a:t>
            </a:fld>
            <a:endParaRPr lang="it-IT"/>
          </a:p>
        </p:txBody>
      </p:sp>
    </p:spTree>
    <p:extLst>
      <p:ext uri="{BB962C8B-B14F-4D97-AF65-F5344CB8AC3E}">
        <p14:creationId xmlns:p14="http://schemas.microsoft.com/office/powerpoint/2010/main" val="277818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endParaRPr lang="it-IT" dirty="0" smtClean="0"/>
          </a:p>
          <a:p>
            <a:r>
              <a:rPr lang="it-IT" dirty="0" smtClean="0"/>
              <a:t>http://</a:t>
            </a:r>
            <a:r>
              <a:rPr lang="it-IT" dirty="0" err="1" smtClean="0"/>
              <a:t>tmedweb.tulane.edu</a:t>
            </a:r>
            <a:r>
              <a:rPr lang="it-IT" dirty="0" smtClean="0"/>
              <a:t>/</a:t>
            </a:r>
            <a:r>
              <a:rPr lang="it-IT" dirty="0" err="1" smtClean="0"/>
              <a:t>pharmwiki</a:t>
            </a:r>
            <a:r>
              <a:rPr lang="it-IT" dirty="0" smtClean="0"/>
              <a:t>/</a:t>
            </a:r>
            <a:r>
              <a:rPr lang="it-IT" dirty="0" err="1" smtClean="0"/>
              <a:t>doku.php</a:t>
            </a:r>
            <a:r>
              <a:rPr lang="it-IT" dirty="0" smtClean="0"/>
              <a:t>/</a:t>
            </a:r>
            <a:r>
              <a:rPr lang="it-IT" dirty="0" err="1" smtClean="0"/>
              <a:t>hypoglycemics_acting_on_liver_muscle_adipose_tissue</a:t>
            </a:r>
            <a:endParaRPr lang="it-IT" dirty="0" smtClean="0"/>
          </a:p>
          <a:p>
            <a:endParaRPr lang="it-IT" dirty="0" smtClean="0"/>
          </a:p>
          <a:p>
            <a:endParaRPr lang="it-IT" dirty="0" smtClean="0"/>
          </a:p>
          <a:p>
            <a:r>
              <a:rPr lang="it-IT" dirty="0" smtClean="0"/>
              <a:t>La </a:t>
            </a:r>
            <a:r>
              <a:rPr lang="it-IT" dirty="0" err="1" smtClean="0"/>
              <a:t>metformina</a:t>
            </a:r>
            <a:r>
              <a:rPr lang="it-IT" dirty="0" smtClean="0"/>
              <a:t> agisce principalmente per sopprimere la produzione di glucosio nel fegato. Mentre i meccanismi di azione della </a:t>
            </a:r>
            <a:r>
              <a:rPr lang="it-IT" dirty="0" err="1" smtClean="0"/>
              <a:t>metformina</a:t>
            </a:r>
            <a:r>
              <a:rPr lang="it-IT" dirty="0" smtClean="0"/>
              <a:t> rimangono controversi, le prove attuali indicano che </a:t>
            </a:r>
            <a:r>
              <a:rPr lang="it-IT" b="1" dirty="0" smtClean="0"/>
              <a:t>l'effetto più importante della </a:t>
            </a:r>
            <a:r>
              <a:rPr lang="it-IT" b="1" dirty="0" err="1" smtClean="0"/>
              <a:t>metformina</a:t>
            </a:r>
            <a:r>
              <a:rPr lang="it-IT" b="1" dirty="0" smtClean="0"/>
              <a:t> nel trattamento del diabete è di ridurre la produzione epatica di glucosio </a:t>
            </a:r>
            <a:r>
              <a:rPr lang="it-IT" dirty="0" smtClean="0"/>
              <a:t>(come sintetizzato nella casella in alto a sinistra). Le prove attuali suggeriscono che deriva da una combinazione di effetti intracellulari nel fegato. Quando la </a:t>
            </a:r>
            <a:r>
              <a:rPr lang="it-IT" dirty="0" err="1" smtClean="0"/>
              <a:t>metformina</a:t>
            </a:r>
            <a:r>
              <a:rPr lang="it-IT" dirty="0" smtClean="0"/>
              <a:t> viene assunta per via orale, viene assorbita negli epatociti dalla vena portale attraverso i trasportatori di membrana plasmatica, incluso il trasportatore di cationi organici 1 (OCT1). All'interno della </a:t>
            </a:r>
            <a:r>
              <a:rPr lang="it-IT" b="1" dirty="0" smtClean="0"/>
              <a:t>cellula la </a:t>
            </a:r>
            <a:r>
              <a:rPr lang="it-IT" b="1" dirty="0" err="1" smtClean="0"/>
              <a:t>metformina</a:t>
            </a:r>
            <a:r>
              <a:rPr lang="it-IT" b="1" dirty="0" smtClean="0"/>
              <a:t> inibisce il complesso I</a:t>
            </a:r>
            <a:r>
              <a:rPr lang="it-IT" b="1" baseline="0" dirty="0" smtClean="0"/>
              <a:t> </a:t>
            </a:r>
            <a:r>
              <a:rPr lang="it-IT" b="1" dirty="0" smtClean="0"/>
              <a:t>della catena respiratoria mitocondriale</a:t>
            </a:r>
            <a:r>
              <a:rPr lang="it-IT" dirty="0" smtClean="0"/>
              <a:t>, con conseguente </a:t>
            </a:r>
            <a:r>
              <a:rPr lang="it-IT" b="1" dirty="0" smtClean="0"/>
              <a:t>riduzione dei livelli di ATP e aumento dell'AMP. </a:t>
            </a:r>
            <a:r>
              <a:rPr lang="it-IT" dirty="0" smtClean="0"/>
              <a:t>L'aumento dei livelli di AMP attiva la </a:t>
            </a:r>
            <a:r>
              <a:rPr lang="it-IT" dirty="0" err="1" smtClean="0"/>
              <a:t>chinasi</a:t>
            </a:r>
            <a:r>
              <a:rPr lang="it-IT" dirty="0" smtClean="0"/>
              <a:t> proteica attivata dall'adenosina </a:t>
            </a:r>
            <a:r>
              <a:rPr lang="it-IT" dirty="0" err="1" smtClean="0"/>
              <a:t>monofosfato</a:t>
            </a:r>
            <a:r>
              <a:rPr lang="it-IT" dirty="0" smtClean="0"/>
              <a:t> </a:t>
            </a:r>
            <a:r>
              <a:rPr lang="it-IT" b="1" dirty="0" smtClean="0"/>
              <a:t>(AMPK)</a:t>
            </a:r>
            <a:r>
              <a:rPr lang="it-IT" dirty="0" smtClean="0"/>
              <a:t>, che contribuisce a ridurre la produzione di glucosio di almeno 2 vie:</a:t>
            </a:r>
          </a:p>
          <a:p>
            <a:r>
              <a:rPr lang="it-IT" dirty="0" smtClean="0"/>
              <a:t>-</a:t>
            </a:r>
            <a:r>
              <a:rPr lang="it-IT" baseline="0" dirty="0" smtClean="0"/>
              <a:t> </a:t>
            </a:r>
            <a:r>
              <a:rPr lang="it-IT" dirty="0" smtClean="0"/>
              <a:t>aumento dei fattori di trascrizione di CBP e CRTC2, </a:t>
            </a:r>
            <a:r>
              <a:rPr lang="it-IT" b="1" dirty="0" smtClean="0"/>
              <a:t>che inibisce i geni coinvolti nella produzione di glucosio ("geni </a:t>
            </a:r>
            <a:r>
              <a:rPr lang="it-IT" b="1" dirty="0" err="1" smtClean="0"/>
              <a:t>gluconeogenici</a:t>
            </a:r>
            <a:r>
              <a:rPr lang="it-IT" dirty="0" smtClean="0"/>
              <a:t>");</a:t>
            </a:r>
          </a:p>
          <a:p>
            <a:r>
              <a:rPr lang="it-IT" dirty="0" smtClean="0"/>
              <a:t>- aumento dell'AMPK </a:t>
            </a:r>
            <a:r>
              <a:rPr lang="it-IT" b="1" dirty="0" smtClean="0"/>
              <a:t>inibisce anche il glicerolo-3-fosfato deidrogenasi mitocondriale </a:t>
            </a:r>
            <a:r>
              <a:rPr lang="it-IT" dirty="0" smtClean="0"/>
              <a:t>(</a:t>
            </a:r>
            <a:r>
              <a:rPr lang="it-IT" dirty="0" err="1" smtClean="0"/>
              <a:t>mGPD</a:t>
            </a:r>
            <a:r>
              <a:rPr lang="it-IT" dirty="0" smtClean="0"/>
              <a:t>), portando ad un </a:t>
            </a:r>
            <a:r>
              <a:rPr lang="it-IT" b="1" dirty="0" smtClean="0"/>
              <a:t>aumento del NADH </a:t>
            </a:r>
            <a:r>
              <a:rPr lang="it-IT" b="1" dirty="0" err="1" smtClean="0"/>
              <a:t>citosolico</a:t>
            </a:r>
            <a:r>
              <a:rPr lang="it-IT" dirty="0" smtClean="0"/>
              <a:t>, che stimola entrambi la conversione del piruvato in lattato e contemporaneamente diminuisce la </a:t>
            </a:r>
            <a:r>
              <a:rPr lang="it-IT" dirty="0" err="1" smtClean="0"/>
              <a:t>gluconeogenesi</a:t>
            </a:r>
            <a:r>
              <a:rPr lang="it-IT" dirty="0" smtClean="0"/>
              <a:t>.</a:t>
            </a:r>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24</a:t>
            </a:fld>
            <a:endParaRPr lang="it-IT"/>
          </a:p>
        </p:txBody>
      </p:sp>
    </p:spTree>
    <p:extLst>
      <p:ext uri="{BB962C8B-B14F-4D97-AF65-F5344CB8AC3E}">
        <p14:creationId xmlns:p14="http://schemas.microsoft.com/office/powerpoint/2010/main" val="239599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Targeting</a:t>
            </a:r>
            <a:r>
              <a:rPr lang="it-IT" dirty="0" smtClean="0"/>
              <a:t> </a:t>
            </a:r>
            <a:r>
              <a:rPr lang="it-IT" dirty="0" err="1" smtClean="0"/>
              <a:t>hepatic</a:t>
            </a:r>
            <a:r>
              <a:rPr lang="it-IT" dirty="0" smtClean="0"/>
              <a:t> </a:t>
            </a:r>
            <a:r>
              <a:rPr lang="it-IT" dirty="0" err="1" smtClean="0"/>
              <a:t>glucose</a:t>
            </a:r>
            <a:r>
              <a:rPr lang="it-IT" dirty="0" smtClean="0"/>
              <a:t> </a:t>
            </a:r>
            <a:r>
              <a:rPr lang="it-IT" dirty="0" err="1" smtClean="0"/>
              <a:t>metabolism</a:t>
            </a:r>
            <a:r>
              <a:rPr lang="it-IT" dirty="0" smtClean="0"/>
              <a:t> in the treatment of </a:t>
            </a:r>
            <a:r>
              <a:rPr lang="it-IT" dirty="0" err="1" smtClean="0"/>
              <a:t>type</a:t>
            </a:r>
            <a:r>
              <a:rPr lang="it-IT" dirty="0" smtClean="0"/>
              <a:t> 2 </a:t>
            </a:r>
            <a:r>
              <a:rPr lang="it-IT" dirty="0" err="1" smtClean="0"/>
              <a:t>diabetes</a:t>
            </a:r>
            <a:endParaRPr lang="it-IT" dirty="0" smtClean="0"/>
          </a:p>
          <a:p>
            <a:r>
              <a:rPr lang="it-IT" dirty="0" err="1" smtClean="0"/>
              <a:t>Amy</a:t>
            </a:r>
            <a:r>
              <a:rPr lang="it-IT" dirty="0" smtClean="0"/>
              <a:t> K. </a:t>
            </a:r>
            <a:r>
              <a:rPr lang="it-IT" dirty="0" err="1" smtClean="0"/>
              <a:t>Rines</a:t>
            </a:r>
            <a:r>
              <a:rPr lang="it-IT" dirty="0" smtClean="0"/>
              <a:t>, </a:t>
            </a:r>
            <a:r>
              <a:rPr lang="it-IT" dirty="0" err="1" smtClean="0"/>
              <a:t>Kfir</a:t>
            </a:r>
            <a:r>
              <a:rPr lang="it-IT" dirty="0" smtClean="0"/>
              <a:t> </a:t>
            </a:r>
            <a:r>
              <a:rPr lang="it-IT" dirty="0" err="1" smtClean="0"/>
              <a:t>Sharabi</a:t>
            </a:r>
            <a:r>
              <a:rPr lang="it-IT" dirty="0" smtClean="0"/>
              <a:t>, Clint D. </a:t>
            </a:r>
            <a:r>
              <a:rPr lang="it-IT" dirty="0" err="1" smtClean="0"/>
              <a:t>J</a:t>
            </a:r>
            <a:r>
              <a:rPr lang="it-IT" dirty="0" smtClean="0"/>
              <a:t>. </a:t>
            </a:r>
            <a:r>
              <a:rPr lang="it-IT" dirty="0" err="1" smtClean="0"/>
              <a:t>Tavares</a:t>
            </a:r>
            <a:r>
              <a:rPr lang="it-IT" dirty="0" smtClean="0"/>
              <a:t> &amp; Pere </a:t>
            </a:r>
            <a:r>
              <a:rPr lang="it-IT" dirty="0" err="1" smtClean="0"/>
              <a:t>Puigserver</a:t>
            </a:r>
            <a:endParaRPr lang="it-IT" dirty="0" smtClean="0"/>
          </a:p>
          <a:p>
            <a:r>
              <a:rPr lang="it-IT" dirty="0" smtClean="0"/>
              <a:t>Nature </a:t>
            </a:r>
            <a:r>
              <a:rPr lang="it-IT" dirty="0" err="1" smtClean="0"/>
              <a:t>Reviews</a:t>
            </a:r>
            <a:r>
              <a:rPr lang="it-IT" dirty="0" smtClean="0"/>
              <a:t> </a:t>
            </a:r>
            <a:r>
              <a:rPr lang="it-IT" dirty="0" err="1" smtClean="0"/>
              <a:t>Drug</a:t>
            </a:r>
            <a:r>
              <a:rPr lang="it-IT" dirty="0" smtClean="0"/>
              <a:t> </a:t>
            </a:r>
            <a:r>
              <a:rPr lang="it-IT" dirty="0" err="1" smtClean="0"/>
              <a:t>Discovery</a:t>
            </a:r>
            <a:r>
              <a:rPr lang="it-IT" dirty="0" smtClean="0"/>
              <a:t> volume 15, </a:t>
            </a:r>
            <a:r>
              <a:rPr lang="it-IT" dirty="0" err="1" smtClean="0"/>
              <a:t>pages</a:t>
            </a:r>
            <a:r>
              <a:rPr lang="it-IT" dirty="0" smtClean="0"/>
              <a:t> 786–804 (2016)</a:t>
            </a:r>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25</a:t>
            </a:fld>
            <a:endParaRPr lang="it-IT"/>
          </a:p>
        </p:txBody>
      </p:sp>
    </p:spTree>
    <p:extLst>
      <p:ext uri="{BB962C8B-B14F-4D97-AF65-F5344CB8AC3E}">
        <p14:creationId xmlns:p14="http://schemas.microsoft.com/office/powerpoint/2010/main" val="44403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www.ncbi.nlm.nih.gov</a:t>
            </a:r>
            <a:r>
              <a:rPr lang="it-IT" dirty="0" smtClean="0"/>
              <a:t>/</a:t>
            </a:r>
            <a:r>
              <a:rPr lang="it-IT" dirty="0" err="1" smtClean="0"/>
              <a:t>pmc</a:t>
            </a:r>
            <a:r>
              <a:rPr lang="it-IT" dirty="0" smtClean="0"/>
              <a:t>/</a:t>
            </a:r>
            <a:r>
              <a:rPr lang="it-IT" dirty="0" err="1" smtClean="0"/>
              <a:t>articles</a:t>
            </a:r>
            <a:r>
              <a:rPr lang="it-IT" dirty="0" smtClean="0"/>
              <a:t>/PMC4723237/pdf/ad-7-1-90.pdf</a:t>
            </a:r>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27</a:t>
            </a:fld>
            <a:endParaRPr lang="it-IT"/>
          </a:p>
        </p:txBody>
      </p:sp>
    </p:spTree>
    <p:extLst>
      <p:ext uri="{BB962C8B-B14F-4D97-AF65-F5344CB8AC3E}">
        <p14:creationId xmlns:p14="http://schemas.microsoft.com/office/powerpoint/2010/main" val="231486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The </a:t>
            </a:r>
            <a:r>
              <a:rPr lang="it-IT" dirty="0" err="1" smtClean="0"/>
              <a:t>glyoxalase</a:t>
            </a:r>
            <a:r>
              <a:rPr lang="it-IT" dirty="0" smtClean="0"/>
              <a:t> </a:t>
            </a:r>
            <a:r>
              <a:rPr lang="it-IT" dirty="0" err="1" smtClean="0"/>
              <a:t>pathway</a:t>
            </a:r>
            <a:r>
              <a:rPr lang="it-IT" dirty="0" smtClean="0"/>
              <a:t>: the first </a:t>
            </a:r>
            <a:r>
              <a:rPr lang="it-IT" dirty="0" err="1" smtClean="0"/>
              <a:t>hundred</a:t>
            </a:r>
            <a:r>
              <a:rPr lang="it-IT" dirty="0" smtClean="0"/>
              <a:t> </a:t>
            </a:r>
            <a:r>
              <a:rPr lang="it-IT" dirty="0" err="1" smtClean="0"/>
              <a:t>years</a:t>
            </a:r>
            <a:r>
              <a:rPr lang="it-IT" dirty="0" smtClean="0"/>
              <a:t>… and </a:t>
            </a:r>
            <a:r>
              <a:rPr lang="it-IT" dirty="0" err="1" smtClean="0"/>
              <a:t>beyondMarta</a:t>
            </a:r>
            <a:r>
              <a:rPr lang="it-IT" dirty="0" smtClean="0"/>
              <a:t> </a:t>
            </a:r>
            <a:r>
              <a:rPr lang="it-IT" dirty="0" err="1" smtClean="0"/>
              <a:t>Sousa</a:t>
            </a:r>
            <a:r>
              <a:rPr lang="it-IT" dirty="0" smtClean="0"/>
              <a:t> Silva, Ricardo A. </a:t>
            </a:r>
            <a:r>
              <a:rPr lang="it-IT" dirty="0" err="1" smtClean="0"/>
              <a:t>Gomes</a:t>
            </a:r>
            <a:r>
              <a:rPr lang="it-IT" dirty="0" smtClean="0"/>
              <a:t>, Antonio E. N. Ferreira, Ana </a:t>
            </a:r>
            <a:r>
              <a:rPr lang="it-IT" dirty="0" err="1" smtClean="0"/>
              <a:t>Ponces</a:t>
            </a:r>
            <a:r>
              <a:rPr lang="it-IT" dirty="0" smtClean="0"/>
              <a:t> </a:t>
            </a:r>
            <a:r>
              <a:rPr lang="it-IT" dirty="0" err="1" smtClean="0"/>
              <a:t>Freire</a:t>
            </a:r>
            <a:r>
              <a:rPr lang="it-IT" dirty="0" smtClean="0"/>
              <a:t>, Carlos </a:t>
            </a:r>
            <a:r>
              <a:rPr lang="it-IT" dirty="0" err="1" smtClean="0"/>
              <a:t>CordeiroBiochemical</a:t>
            </a:r>
            <a:r>
              <a:rPr lang="it-IT" dirty="0" smtClean="0"/>
              <a:t> Journal </a:t>
            </a:r>
            <a:r>
              <a:rPr lang="it-IT" dirty="0" err="1" smtClean="0"/>
              <a:t>Jul</a:t>
            </a:r>
            <a:r>
              <a:rPr lang="it-IT" dirty="0" smtClean="0"/>
              <a:t> 01, 2013, 453 (1) 1-15; DOI: 10.1042/BJ20121743</a:t>
            </a:r>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28</a:t>
            </a:fld>
            <a:endParaRPr lang="it-IT"/>
          </a:p>
        </p:txBody>
      </p:sp>
    </p:spTree>
    <p:extLst>
      <p:ext uri="{BB962C8B-B14F-4D97-AF65-F5344CB8AC3E}">
        <p14:creationId xmlns:p14="http://schemas.microsoft.com/office/powerpoint/2010/main" val="2502745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The </a:t>
            </a:r>
            <a:r>
              <a:rPr lang="it-IT" dirty="0" err="1" smtClean="0"/>
              <a:t>glyoxalase</a:t>
            </a:r>
            <a:r>
              <a:rPr lang="it-IT" dirty="0" smtClean="0"/>
              <a:t> </a:t>
            </a:r>
            <a:r>
              <a:rPr lang="it-IT" dirty="0" err="1" smtClean="0"/>
              <a:t>pathway</a:t>
            </a:r>
            <a:r>
              <a:rPr lang="it-IT" dirty="0" smtClean="0"/>
              <a:t>: the first </a:t>
            </a:r>
            <a:r>
              <a:rPr lang="it-IT" dirty="0" err="1" smtClean="0"/>
              <a:t>hundred</a:t>
            </a:r>
            <a:r>
              <a:rPr lang="it-IT" dirty="0" smtClean="0"/>
              <a:t> </a:t>
            </a:r>
            <a:r>
              <a:rPr lang="it-IT" dirty="0" err="1" smtClean="0"/>
              <a:t>years</a:t>
            </a:r>
            <a:r>
              <a:rPr lang="it-IT" dirty="0" smtClean="0"/>
              <a:t>… and </a:t>
            </a:r>
            <a:r>
              <a:rPr lang="it-IT" dirty="0" err="1" smtClean="0"/>
              <a:t>beyondMarta</a:t>
            </a:r>
            <a:r>
              <a:rPr lang="it-IT" dirty="0" smtClean="0"/>
              <a:t> </a:t>
            </a:r>
            <a:r>
              <a:rPr lang="it-IT" dirty="0" err="1" smtClean="0"/>
              <a:t>Sousa</a:t>
            </a:r>
            <a:r>
              <a:rPr lang="it-IT" dirty="0" smtClean="0"/>
              <a:t> Silva, Ricardo A. </a:t>
            </a:r>
            <a:r>
              <a:rPr lang="it-IT" dirty="0" err="1" smtClean="0"/>
              <a:t>Gomes</a:t>
            </a:r>
            <a:r>
              <a:rPr lang="it-IT" dirty="0" smtClean="0"/>
              <a:t>, Antonio E. N. Ferreira, Ana </a:t>
            </a:r>
            <a:r>
              <a:rPr lang="it-IT" dirty="0" err="1" smtClean="0"/>
              <a:t>Ponces</a:t>
            </a:r>
            <a:r>
              <a:rPr lang="it-IT" dirty="0" smtClean="0"/>
              <a:t> </a:t>
            </a:r>
            <a:r>
              <a:rPr lang="it-IT" dirty="0" err="1" smtClean="0"/>
              <a:t>Freire</a:t>
            </a:r>
            <a:r>
              <a:rPr lang="it-IT" dirty="0" smtClean="0"/>
              <a:t>, Carlos </a:t>
            </a:r>
            <a:r>
              <a:rPr lang="it-IT" dirty="0" err="1" smtClean="0"/>
              <a:t>CordeiroBiochemical</a:t>
            </a:r>
            <a:r>
              <a:rPr lang="it-IT" dirty="0" smtClean="0"/>
              <a:t> Journal </a:t>
            </a:r>
            <a:r>
              <a:rPr lang="it-IT" dirty="0" err="1" smtClean="0"/>
              <a:t>Jul</a:t>
            </a:r>
            <a:r>
              <a:rPr lang="it-IT" dirty="0" smtClean="0"/>
              <a:t> 01, 2013, 453 (1) 1-15; DOI: 10.1042/BJ20121743</a:t>
            </a:r>
          </a:p>
          <a:p>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29</a:t>
            </a:fld>
            <a:endParaRPr lang="it-IT"/>
          </a:p>
        </p:txBody>
      </p:sp>
    </p:spTree>
    <p:extLst>
      <p:ext uri="{BB962C8B-B14F-4D97-AF65-F5344CB8AC3E}">
        <p14:creationId xmlns:p14="http://schemas.microsoft.com/office/powerpoint/2010/main" val="201175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hr-HR" dirty="0" smtClean="0"/>
              <a:t>BMJ 2015;351:h5660 doi: 10.1136/bmj.h5660</a:t>
            </a:r>
            <a:endParaRPr lang="it-IT" dirty="0" smtClean="0"/>
          </a:p>
          <a:p>
            <a:endParaRPr lang="it-IT" dirty="0" smtClean="0"/>
          </a:p>
          <a:p>
            <a:r>
              <a:rPr lang="it-IT" dirty="0" smtClean="0"/>
              <a:t>La </a:t>
            </a:r>
            <a:r>
              <a:rPr lang="it-IT" dirty="0" err="1" smtClean="0"/>
              <a:t>chetoacidosi</a:t>
            </a:r>
            <a:r>
              <a:rPr lang="it-IT" dirty="0" smtClean="0"/>
              <a:t> diabetica può seguire una carenza assoluta di insulina o una relativa carenza di insulina. Deficit di insulina relativa può</a:t>
            </a:r>
          </a:p>
          <a:p>
            <a:r>
              <a:rPr lang="it-IT" dirty="0" smtClean="0"/>
              <a:t>si verificano in presenza di livelli aumentati di ormoni </a:t>
            </a:r>
            <a:r>
              <a:rPr lang="it-IT" dirty="0" err="1" smtClean="0"/>
              <a:t>controregolatori</a:t>
            </a:r>
            <a:r>
              <a:rPr lang="it-IT" dirty="0" smtClean="0"/>
              <a:t> come </a:t>
            </a:r>
            <a:r>
              <a:rPr lang="it-IT" dirty="0" err="1" smtClean="0"/>
              <a:t>glucagone</a:t>
            </a:r>
            <a:r>
              <a:rPr lang="it-IT" dirty="0" smtClean="0"/>
              <a:t>, cortisolo e catecolamine.</a:t>
            </a:r>
          </a:p>
          <a:p>
            <a:r>
              <a:rPr lang="it-IT" dirty="0" smtClean="0"/>
              <a:t>La carenza di insulina provoca lipolisi e chetogenesi. I corpi chetonici sono acidi e inizialmente possono essere tamponati, ma quando</a:t>
            </a:r>
          </a:p>
          <a:p>
            <a:r>
              <a:rPr lang="it-IT" dirty="0" smtClean="0"/>
              <a:t>i livelli sono abbastanza alti, si tradurrà in acidosi</a:t>
            </a:r>
            <a:endParaRPr lang="it-IT" dirty="0"/>
          </a:p>
        </p:txBody>
      </p:sp>
      <p:sp>
        <p:nvSpPr>
          <p:cNvPr id="4" name="Segnaposto numero diapositiva 3"/>
          <p:cNvSpPr>
            <a:spLocks noGrp="1"/>
          </p:cNvSpPr>
          <p:nvPr>
            <p:ph type="sldNum" sz="quarter" idx="10"/>
          </p:nvPr>
        </p:nvSpPr>
        <p:spPr/>
        <p:txBody>
          <a:bodyPr/>
          <a:lstStyle/>
          <a:p>
            <a:fld id="{7B6141BD-0F0A-964A-AD2E-C1A65677DBD8}" type="slidenum">
              <a:rPr lang="it-IT" smtClean="0"/>
              <a:t>5</a:t>
            </a:fld>
            <a:endParaRPr lang="it-IT"/>
          </a:p>
        </p:txBody>
      </p:sp>
    </p:spTree>
    <p:extLst>
      <p:ext uri="{BB962C8B-B14F-4D97-AF65-F5344CB8AC3E}">
        <p14:creationId xmlns:p14="http://schemas.microsoft.com/office/powerpoint/2010/main" val="312244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Pathogenesis of diabetic ketoacidosis and hyperosmolar hyperglycemic syndrome. FFA=free fatty acids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www.emjreviews.com</a:t>
            </a:r>
            <a:r>
              <a:rPr lang="it-IT" dirty="0" smtClean="0"/>
              <a:t>/</a:t>
            </a:r>
            <a:r>
              <a:rPr lang="it-IT" dirty="0" err="1" smtClean="0"/>
              <a:t>diabetes</a:t>
            </a:r>
            <a:r>
              <a:rPr lang="it-IT" dirty="0" smtClean="0"/>
              <a:t>/</a:t>
            </a:r>
            <a:r>
              <a:rPr lang="it-IT" dirty="0" err="1" smtClean="0"/>
              <a:t>article</a:t>
            </a:r>
            <a:r>
              <a:rPr lang="it-IT" dirty="0" smtClean="0"/>
              <a:t>/editors-pick-how-can-we-develop-more-effective-strategies-for-type-2-diabetes-mellitus-prevention-a-paradigm-shift-from-a-glucose-centric-to-a-beta-cell-centric-concept-of-diabetes/</a:t>
            </a:r>
          </a:p>
          <a:p>
            <a:endParaRPr lang="it-IT" dirty="0" smtClean="0"/>
          </a:p>
          <a:p>
            <a:endParaRPr lang="it-IT" dirty="0" smtClean="0"/>
          </a:p>
          <a:p>
            <a:r>
              <a:rPr lang="it-IT" dirty="0" smtClean="0"/>
              <a:t>Cambiamenti nel carico funzionale</a:t>
            </a:r>
            <a:r>
              <a:rPr lang="it-IT" baseline="0" dirty="0" smtClean="0"/>
              <a:t> (</a:t>
            </a:r>
            <a:r>
              <a:rPr lang="it-IT" dirty="0" smtClean="0"/>
              <a:t>di lavoro )delle cellule beta durante lo sviluppo del diabete mellito di tipo 2.</a:t>
            </a:r>
          </a:p>
          <a:p>
            <a:r>
              <a:rPr lang="it-IT" dirty="0" smtClean="0"/>
              <a:t>La richiesta di una maggiore secrezione di insulina a seguito di </a:t>
            </a:r>
            <a:r>
              <a:rPr lang="it-IT" dirty="0" err="1" smtClean="0"/>
              <a:t>insulino</a:t>
            </a:r>
            <a:r>
              <a:rPr lang="it-IT" dirty="0" smtClean="0"/>
              <a:t>-resistenza a causa dell'eccessivo apporto calorico, inattività fisica e obesità, ma con un modesto cambiamento nella massa delle cellule beta, provoca un aumento del carico di lavoro delle singole cellule beta. In questa fase compensativa, l'</a:t>
            </a:r>
            <a:r>
              <a:rPr lang="it-IT" dirty="0" err="1" smtClean="0"/>
              <a:t>iperinsulinaemia</a:t>
            </a:r>
            <a:r>
              <a:rPr lang="it-IT" dirty="0" smtClean="0"/>
              <a:t> risultante, insieme all'ipertensione e alla dislipidemia, favorisce l'aterosclerosi. L'eccesso di carico di lavoro delle cellule beta alla fine porta a disfunzione e / o morte delle cellule beta, con conseguente riduzione della massa funzionale delle cellule beta. Una volta ridotta la massa delle cellule beta, il carico di lavoro sulle cellule beta residue viene ulteriormente esagerato, creando un circolo vizioso. Infine, quando le cellule beta non riescono a compensare, si sviluppa iperglicemia. Dopo lo sviluppo del diabete, si verificano complicanze </a:t>
            </a:r>
            <a:r>
              <a:rPr lang="it-IT" dirty="0" err="1" smtClean="0"/>
              <a:t>microvascolari</a:t>
            </a:r>
            <a:r>
              <a:rPr lang="it-IT" dirty="0" smtClean="0"/>
              <a:t>; pertanto, per prevenire complicanze sia micro che </a:t>
            </a:r>
            <a:r>
              <a:rPr lang="it-IT" dirty="0" err="1" smtClean="0"/>
              <a:t>macrovascolari</a:t>
            </a:r>
            <a:r>
              <a:rPr lang="it-IT" dirty="0" smtClean="0"/>
              <a:t>, è necessario ridurre il carico di lavoro delle cellule beta in una fase precedente prima dell'insorgenza del diabete.</a:t>
            </a:r>
          </a:p>
          <a:p>
            <a:r>
              <a:rPr lang="it-IT" dirty="0" smtClean="0"/>
              <a:t>DI: indice di disposizione; IGT: ridotta tolleranza al glucosio; NGT: normale tolleranza al glucosio; T2DM: diabete mellito di tipo 2.</a:t>
            </a:r>
            <a:endParaRPr lang="it-IT" dirty="0"/>
          </a:p>
        </p:txBody>
      </p:sp>
      <p:sp>
        <p:nvSpPr>
          <p:cNvPr id="4" name="Segnaposto numero diapositiva 3"/>
          <p:cNvSpPr>
            <a:spLocks noGrp="1"/>
          </p:cNvSpPr>
          <p:nvPr>
            <p:ph type="sldNum" sz="quarter" idx="10"/>
          </p:nvPr>
        </p:nvSpPr>
        <p:spPr/>
        <p:txBody>
          <a:bodyPr/>
          <a:lstStyle/>
          <a:p>
            <a:fld id="{5949E4B4-5D00-7847-BF68-7A9B92E1FB3C}" type="slidenum">
              <a:rPr lang="it-IT" smtClean="0"/>
              <a:t>8</a:t>
            </a:fld>
            <a:endParaRPr lang="it-IT"/>
          </a:p>
        </p:txBody>
      </p:sp>
    </p:spTree>
    <p:extLst>
      <p:ext uri="{BB962C8B-B14F-4D97-AF65-F5344CB8AC3E}">
        <p14:creationId xmlns:p14="http://schemas.microsoft.com/office/powerpoint/2010/main" val="251563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sz="2200">
              <a:solidFill>
                <a:prstClr val="black"/>
              </a:solidFill>
              <a:latin typeface="Times New Roman" charset="0"/>
              <a:ea typeface="ＭＳ Ｐゴシック" charset="0"/>
              <a:cs typeface="msgothic"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Gastric emptying rate is an important determinant of postprandial glycemia. In nondiabetic subjects (n = 16), plasma glucose concentration increases as the rate of gastric emptying increases (r = 0.58, P &lt; 0.05). Adapted from Ref. 64.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en.wikipedia.org</a:t>
            </a:r>
            <a:r>
              <a:rPr lang="it-IT" dirty="0" smtClean="0"/>
              <a:t>/</a:t>
            </a:r>
            <a:r>
              <a:rPr lang="it-IT" dirty="0" err="1" smtClean="0"/>
              <a:t>wiki</a:t>
            </a:r>
            <a:r>
              <a:rPr lang="it-IT" dirty="0" smtClean="0"/>
              <a:t>/</a:t>
            </a:r>
            <a:r>
              <a:rPr lang="it-IT" dirty="0" err="1" smtClean="0"/>
              <a:t>Polyol_pathway</a:t>
            </a:r>
            <a:endParaRPr lang="it-IT" dirty="0"/>
          </a:p>
        </p:txBody>
      </p:sp>
      <p:sp>
        <p:nvSpPr>
          <p:cNvPr id="4" name="Segnaposto numero diapositiva 3"/>
          <p:cNvSpPr>
            <a:spLocks noGrp="1"/>
          </p:cNvSpPr>
          <p:nvPr>
            <p:ph type="sldNum" sz="quarter" idx="10"/>
          </p:nvPr>
        </p:nvSpPr>
        <p:spPr/>
        <p:txBody>
          <a:bodyPr/>
          <a:lstStyle/>
          <a:p>
            <a:fld id="{7B6141BD-0F0A-964A-AD2E-C1A65677DBD8}" type="slidenum">
              <a:rPr lang="it-IT" smtClean="0"/>
              <a:t>12</a:t>
            </a:fld>
            <a:endParaRPr lang="it-IT"/>
          </a:p>
        </p:txBody>
      </p:sp>
    </p:spTree>
    <p:extLst>
      <p:ext uri="{BB962C8B-B14F-4D97-AF65-F5344CB8AC3E}">
        <p14:creationId xmlns:p14="http://schemas.microsoft.com/office/powerpoint/2010/main" val="109069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Updates</a:t>
            </a:r>
            <a:r>
              <a:rPr lang="it-IT" dirty="0" smtClean="0"/>
              <a:t> on </a:t>
            </a:r>
            <a:r>
              <a:rPr lang="it-IT" dirty="0" err="1" smtClean="0"/>
              <a:t>Aldose</a:t>
            </a:r>
            <a:r>
              <a:rPr lang="it-IT" dirty="0" smtClean="0"/>
              <a:t> </a:t>
            </a:r>
            <a:r>
              <a:rPr lang="it-IT" dirty="0" err="1" smtClean="0"/>
              <a:t>Reductase</a:t>
            </a:r>
            <a:r>
              <a:rPr lang="it-IT" dirty="0" smtClean="0"/>
              <a:t> </a:t>
            </a:r>
            <a:r>
              <a:rPr lang="it-IT" dirty="0" err="1" smtClean="0"/>
              <a:t>Inhibitors</a:t>
            </a:r>
            <a:r>
              <a:rPr lang="it-IT" dirty="0" smtClean="0"/>
              <a:t> for Management of </a:t>
            </a:r>
            <a:r>
              <a:rPr lang="it-IT" dirty="0" err="1" smtClean="0"/>
              <a:t>Diabetic</a:t>
            </a:r>
            <a:r>
              <a:rPr lang="it-IT" dirty="0" smtClean="0"/>
              <a:t> </a:t>
            </a:r>
            <a:r>
              <a:rPr lang="it-IT" dirty="0" err="1" smtClean="0"/>
              <a:t>Complications</a:t>
            </a:r>
            <a:r>
              <a:rPr lang="it-IT" dirty="0" smtClean="0"/>
              <a:t> and Non-</a:t>
            </a:r>
            <a:r>
              <a:rPr lang="it-IT" dirty="0" err="1" smtClean="0"/>
              <a:t>diabetic</a:t>
            </a:r>
            <a:r>
              <a:rPr lang="it-IT" dirty="0" smtClean="0"/>
              <a:t> </a:t>
            </a:r>
            <a:r>
              <a:rPr lang="it-IT" dirty="0" err="1" smtClean="0"/>
              <a:t>Diseases</a:t>
            </a:r>
            <a:endParaRPr lang="it-IT" dirty="0" smtClean="0"/>
          </a:p>
          <a:p>
            <a:r>
              <a:rPr lang="it-IT" dirty="0" err="1" smtClean="0"/>
              <a:t>September</a:t>
            </a:r>
            <a:r>
              <a:rPr lang="it-IT" dirty="0" smtClean="0"/>
              <a:t> 2015Mini </a:t>
            </a:r>
            <a:r>
              <a:rPr lang="it-IT" dirty="0" err="1" smtClean="0"/>
              <a:t>Reviews</a:t>
            </a:r>
            <a:r>
              <a:rPr lang="it-IT" dirty="0" smtClean="0"/>
              <a:t> in </a:t>
            </a:r>
            <a:r>
              <a:rPr lang="it-IT" dirty="0" err="1" smtClean="0"/>
              <a:t>Medicinal</a:t>
            </a:r>
            <a:r>
              <a:rPr lang="it-IT" dirty="0" smtClean="0"/>
              <a:t> </a:t>
            </a:r>
            <a:r>
              <a:rPr lang="it-IT" dirty="0" err="1" smtClean="0"/>
              <a:t>Chemistry</a:t>
            </a:r>
            <a:r>
              <a:rPr lang="it-IT" dirty="0" smtClean="0"/>
              <a:t> 15</a:t>
            </a:r>
          </a:p>
          <a:p>
            <a:r>
              <a:rPr lang="it-IT" dirty="0" smtClean="0"/>
              <a:t>DOI: 10.2174/1389557515666150909143737</a:t>
            </a:r>
          </a:p>
          <a:p>
            <a:r>
              <a:rPr lang="it-IT" dirty="0" err="1" smtClean="0"/>
              <a:t>https</a:t>
            </a:r>
            <a:r>
              <a:rPr lang="it-IT" dirty="0" smtClean="0"/>
              <a:t>://</a:t>
            </a:r>
            <a:r>
              <a:rPr lang="it-IT" dirty="0" err="1" smtClean="0"/>
              <a:t>www.researchgate.net</a:t>
            </a:r>
            <a:r>
              <a:rPr lang="it-IT" dirty="0" smtClean="0"/>
              <a:t>/</a:t>
            </a:r>
            <a:r>
              <a:rPr lang="it-IT" dirty="0" err="1" smtClean="0"/>
              <a:t>publication</a:t>
            </a:r>
            <a:r>
              <a:rPr lang="it-IT" dirty="0" smtClean="0"/>
              <a:t>/281472166_Updates_on_Aldose_Reductase_Inhibitors_for_Management_of_Diabetic_Complications_and_Non-diabetic_Diseases</a:t>
            </a:r>
          </a:p>
          <a:p>
            <a:endParaRPr lang="it-IT" dirty="0" smtClean="0"/>
          </a:p>
          <a:p>
            <a:endParaRPr lang="it-IT" dirty="0" smtClean="0"/>
          </a:p>
          <a:p>
            <a:endParaRPr lang="it-IT" dirty="0" smtClean="0"/>
          </a:p>
          <a:p>
            <a:r>
              <a:rPr lang="it-IT" b="1" dirty="0" smtClean="0"/>
              <a:t>Ruolo dell’</a:t>
            </a:r>
            <a:r>
              <a:rPr lang="it-IT" b="1" dirty="0" err="1" smtClean="0"/>
              <a:t>aldoso</a:t>
            </a:r>
            <a:r>
              <a:rPr lang="it-IT" b="1" dirty="0" smtClean="0"/>
              <a:t> reduttasi (AR) nelle complicanze diabetiche</a:t>
            </a:r>
            <a:r>
              <a:rPr lang="it-IT" dirty="0" smtClean="0"/>
              <a:t>. </a:t>
            </a:r>
          </a:p>
          <a:p>
            <a:r>
              <a:rPr lang="it-IT" dirty="0" smtClean="0"/>
              <a:t>In condizioni</a:t>
            </a:r>
            <a:r>
              <a:rPr lang="it-IT" baseline="0" dirty="0" smtClean="0"/>
              <a:t> </a:t>
            </a:r>
            <a:r>
              <a:rPr lang="it-IT" baseline="0" dirty="0" err="1" smtClean="0"/>
              <a:t>euglicemiche</a:t>
            </a:r>
            <a:r>
              <a:rPr lang="it-IT" baseline="0" dirty="0" smtClean="0"/>
              <a:t>, l’</a:t>
            </a:r>
            <a:r>
              <a:rPr lang="it-IT" baseline="0" dirty="0" err="1" smtClean="0"/>
              <a:t>aldoso</a:t>
            </a:r>
            <a:r>
              <a:rPr lang="it-IT" baseline="0" dirty="0" smtClean="0"/>
              <a:t> reduttasi converte le aldeidi in alcol.</a:t>
            </a:r>
            <a:endParaRPr lang="it-IT" dirty="0" smtClean="0"/>
          </a:p>
          <a:p>
            <a:r>
              <a:rPr lang="it-IT" dirty="0" smtClean="0"/>
              <a:t>In</a:t>
            </a:r>
            <a:r>
              <a:rPr lang="it-IT" baseline="0" dirty="0" smtClean="0"/>
              <a:t> </a:t>
            </a:r>
            <a:r>
              <a:rPr lang="it-IT" dirty="0" smtClean="0"/>
              <a:t>condizioni di iperglicemia cronica, il glucosio diventa substrato dell’</a:t>
            </a:r>
            <a:r>
              <a:rPr lang="it-IT" dirty="0" err="1" smtClean="0"/>
              <a:t>aldoso</a:t>
            </a:r>
            <a:r>
              <a:rPr lang="it-IT" dirty="0" smtClean="0"/>
              <a:t> reduttasi,</a:t>
            </a:r>
            <a:r>
              <a:rPr lang="it-IT" baseline="0" dirty="0" smtClean="0"/>
              <a:t> che lo converte a sorbitolo. </a:t>
            </a:r>
            <a:r>
              <a:rPr lang="it-IT" dirty="0" smtClean="0"/>
              <a:t>Un aumento dell'accumulo di può portare a </a:t>
            </a:r>
            <a:r>
              <a:rPr lang="it-IT" b="1" dirty="0" smtClean="0"/>
              <a:t>stress osmotico </a:t>
            </a:r>
            <a:r>
              <a:rPr lang="it-IT" dirty="0" smtClean="0"/>
              <a:t>che causa </a:t>
            </a:r>
            <a:r>
              <a:rPr lang="it-IT" b="1" dirty="0" smtClean="0"/>
              <a:t>squilibrio elettrolitico, idratazione e danni alla membrana</a:t>
            </a:r>
            <a:r>
              <a:rPr lang="it-IT" dirty="0" smtClean="0"/>
              <a:t>. Diminuzione dei livelli di </a:t>
            </a:r>
            <a:r>
              <a:rPr lang="it-IT" b="1" dirty="0" smtClean="0"/>
              <a:t>NADPH</a:t>
            </a:r>
            <a:r>
              <a:rPr lang="it-IT" dirty="0" smtClean="0"/>
              <a:t> può portare a </a:t>
            </a:r>
            <a:r>
              <a:rPr lang="it-IT" b="1" dirty="0" smtClean="0"/>
              <a:t>stress ossidativo </a:t>
            </a:r>
            <a:r>
              <a:rPr lang="it-IT" dirty="0" smtClean="0"/>
              <a:t>e un aumento del rapporto NADH / NAD + può portare a </a:t>
            </a:r>
            <a:r>
              <a:rPr lang="it-IT" b="1" dirty="0" smtClean="0"/>
              <a:t>stress riduttivo </a:t>
            </a:r>
            <a:r>
              <a:rPr lang="it-IT" dirty="0" smtClean="0"/>
              <a:t>che causa </a:t>
            </a:r>
            <a:r>
              <a:rPr lang="it-IT" b="1" dirty="0" err="1" smtClean="0"/>
              <a:t>pseudoipossia</a:t>
            </a:r>
            <a:r>
              <a:rPr lang="it-IT" dirty="0" smtClean="0"/>
              <a:t> con conseguente danno cellulare. </a:t>
            </a:r>
          </a:p>
          <a:p>
            <a:r>
              <a:rPr lang="it-IT" dirty="0" smtClean="0"/>
              <a:t>Anche la fosforilazione del fruttosio può portare alla formazione di AGE e il successivo legame degli </a:t>
            </a:r>
            <a:r>
              <a:rPr lang="it-IT" dirty="0" err="1" smtClean="0"/>
              <a:t>advanced</a:t>
            </a:r>
            <a:r>
              <a:rPr lang="it-IT" dirty="0" smtClean="0"/>
              <a:t> </a:t>
            </a:r>
            <a:r>
              <a:rPr lang="it-IT" dirty="0" err="1" smtClean="0"/>
              <a:t>glycation</a:t>
            </a:r>
            <a:r>
              <a:rPr lang="it-IT" dirty="0" smtClean="0"/>
              <a:t> end </a:t>
            </a:r>
            <a:r>
              <a:rPr lang="it-IT" dirty="0" err="1" smtClean="0"/>
              <a:t>products</a:t>
            </a:r>
            <a:r>
              <a:rPr lang="it-IT" dirty="0" smtClean="0"/>
              <a:t> (AGE) con i loro recettori può portare alla produzione di ROS.</a:t>
            </a:r>
          </a:p>
          <a:p>
            <a:endParaRPr lang="it-IT" dirty="0" smtClean="0"/>
          </a:p>
          <a:p>
            <a:r>
              <a:rPr lang="it-IT" dirty="0" smtClean="0"/>
              <a:t>La via dei </a:t>
            </a:r>
            <a:r>
              <a:rPr lang="it-IT" dirty="0" err="1" smtClean="0"/>
              <a:t>polioli</a:t>
            </a:r>
            <a:r>
              <a:rPr lang="it-IT" dirty="0" smtClean="0"/>
              <a:t>, costituita da due enzimi,</a:t>
            </a:r>
            <a:r>
              <a:rPr lang="it-IT" baseline="0" dirty="0" smtClean="0"/>
              <a:t> genera prodotti citotossici:</a:t>
            </a:r>
          </a:p>
          <a:p>
            <a:pPr marL="171450" indent="-171450">
              <a:buFontTx/>
              <a:buChar char="-"/>
            </a:pPr>
            <a:r>
              <a:rPr lang="it-IT" baseline="0" dirty="0" smtClean="0"/>
              <a:t>sorbitolo (in eccesso)</a:t>
            </a:r>
          </a:p>
          <a:p>
            <a:pPr marL="171450" indent="-171450">
              <a:buFontTx/>
              <a:buChar char="-"/>
            </a:pPr>
            <a:r>
              <a:rPr lang="it-IT" baseline="0" dirty="0" smtClean="0"/>
              <a:t>fruttosio (in eccesso)</a:t>
            </a:r>
          </a:p>
          <a:p>
            <a:pPr marL="171450" indent="-171450">
              <a:buFontTx/>
              <a:buChar char="-"/>
            </a:pPr>
            <a:r>
              <a:rPr lang="it-IT" baseline="0" dirty="0" smtClean="0"/>
              <a:t>NADP (difetto di NADPH)</a:t>
            </a:r>
          </a:p>
          <a:p>
            <a:pPr marL="171450" indent="-171450">
              <a:buFontTx/>
              <a:buChar char="-"/>
            </a:pPr>
            <a:r>
              <a:rPr lang="it-IT" baseline="0" dirty="0" smtClean="0"/>
              <a:t>NADH (difetto di NAD+)</a:t>
            </a:r>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5949E4B4-5D00-7847-BF68-7A9B92E1FB3C}" type="slidenum">
              <a:rPr lang="it-IT" smtClean="0"/>
              <a:t>13</a:t>
            </a:fld>
            <a:endParaRPr lang="it-IT"/>
          </a:p>
        </p:txBody>
      </p:sp>
    </p:spTree>
    <p:extLst>
      <p:ext uri="{BB962C8B-B14F-4D97-AF65-F5344CB8AC3E}">
        <p14:creationId xmlns:p14="http://schemas.microsoft.com/office/powerpoint/2010/main" val="319515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hr-HR" dirty="0" smtClean="0"/>
              <a:t>https://doi.org/10.1016/j.tem.2015.07.006</a:t>
            </a:r>
            <a:endParaRPr lang="it-IT" dirty="0"/>
          </a:p>
        </p:txBody>
      </p:sp>
      <p:sp>
        <p:nvSpPr>
          <p:cNvPr id="4" name="Segnaposto numero diapositiva 3"/>
          <p:cNvSpPr>
            <a:spLocks noGrp="1"/>
          </p:cNvSpPr>
          <p:nvPr>
            <p:ph type="sldNum" sz="quarter" idx="10"/>
          </p:nvPr>
        </p:nvSpPr>
        <p:spPr/>
        <p:txBody>
          <a:bodyPr/>
          <a:lstStyle/>
          <a:p>
            <a:fld id="{7B6141BD-0F0A-964A-AD2E-C1A65677DBD8}" type="slidenum">
              <a:rPr lang="it-IT" smtClean="0"/>
              <a:t>15</a:t>
            </a:fld>
            <a:endParaRPr lang="it-IT"/>
          </a:p>
        </p:txBody>
      </p:sp>
    </p:spTree>
    <p:extLst>
      <p:ext uri="{BB962C8B-B14F-4D97-AF65-F5344CB8AC3E}">
        <p14:creationId xmlns:p14="http://schemas.microsoft.com/office/powerpoint/2010/main" val="128961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hr-HR" dirty="0" smtClean="0"/>
              <a:t>https://doi.org/10.1016/j.tem.2015.07.006</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B6141BD-0F0A-964A-AD2E-C1A65677DBD8}" type="slidenum">
              <a:rPr lang="it-IT" smtClean="0"/>
              <a:t>16</a:t>
            </a:fld>
            <a:endParaRPr lang="it-IT"/>
          </a:p>
        </p:txBody>
      </p:sp>
    </p:spTree>
    <p:extLst>
      <p:ext uri="{BB962C8B-B14F-4D97-AF65-F5344CB8AC3E}">
        <p14:creationId xmlns:p14="http://schemas.microsoft.com/office/powerpoint/2010/main" val="197394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289416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211130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8928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305017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352318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06/12/2019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20538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06/12/2019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85289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347447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06/12/2019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157570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06/12/2019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192254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06/12/2019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50876ACE-9AC5-7E4B-A94E-A71566142803}" type="slidenum">
              <a:rPr lang="it-IT" smtClean="0"/>
              <a:t>‹n.›</a:t>
            </a:fld>
            <a:endParaRPr lang="it-IT"/>
          </a:p>
        </p:txBody>
      </p:sp>
    </p:spTree>
    <p:extLst>
      <p:ext uri="{BB962C8B-B14F-4D97-AF65-F5344CB8AC3E}">
        <p14:creationId xmlns:p14="http://schemas.microsoft.com/office/powerpoint/2010/main" val="1974665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06/12/2019</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091FA - BIOCHIMICA APPLICATA MEDICA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76ACE-9AC5-7E4B-A94E-A71566142803}" type="slidenum">
              <a:rPr lang="it-IT" smtClean="0"/>
              <a:t>‹n.›</a:t>
            </a:fld>
            <a:endParaRPr lang="it-IT"/>
          </a:p>
        </p:txBody>
      </p:sp>
    </p:spTree>
    <p:extLst>
      <p:ext uri="{BB962C8B-B14F-4D97-AF65-F5344CB8AC3E}">
        <p14:creationId xmlns:p14="http://schemas.microsoft.com/office/powerpoint/2010/main" val="176974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Lezione 31</a:t>
            </a:r>
            <a:endParaRPr lang="it-IT" dirty="0"/>
          </a:p>
        </p:txBody>
      </p:sp>
      <p:sp>
        <p:nvSpPr>
          <p:cNvPr id="3" name="Sottotitolo 2"/>
          <p:cNvSpPr>
            <a:spLocks noGrp="1"/>
          </p:cNvSpPr>
          <p:nvPr>
            <p:ph type="subTitle" idx="1"/>
          </p:nvPr>
        </p:nvSpPr>
        <p:spPr/>
        <p:txBody>
          <a:bodyPr>
            <a:normAutofit/>
          </a:bodyPr>
          <a:lstStyle/>
          <a:p>
            <a:r>
              <a:rPr lang="it-IT" dirty="0" smtClean="0"/>
              <a:t>diabete</a:t>
            </a:r>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E857E7F4-FCE3-2342-B07D-46835EA8A820}" type="slidenum">
              <a:rPr lang="it-IT" smtClean="0"/>
              <a:t>1</a:t>
            </a:fld>
            <a:endParaRPr lang="it-IT"/>
          </a:p>
        </p:txBody>
      </p:sp>
    </p:spTree>
    <p:extLst>
      <p:ext uri="{BB962C8B-B14F-4D97-AF65-F5344CB8AC3E}">
        <p14:creationId xmlns:p14="http://schemas.microsoft.com/office/powerpoint/2010/main" val="2426295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72190"/>
            <a:ext cx="8493120" cy="1162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4382" fontAlgn="base" hangingPunct="0">
              <a:lnSpc>
                <a:spcPct val="93000"/>
              </a:lnSpc>
              <a:spcBef>
                <a:spcPct val="0"/>
              </a:spcBef>
              <a:spcAft>
                <a:spcPct val="0"/>
              </a:spcAft>
              <a:buClr>
                <a:srgbClr val="000000"/>
              </a:buClr>
              <a:buSzPct val="45000"/>
            </a:pPr>
            <a:r>
              <a:rPr lang="en-GB" sz="2800" dirty="0" smtClean="0">
                <a:latin typeface="+mj-lt"/>
              </a:rPr>
              <a:t>La </a:t>
            </a:r>
            <a:r>
              <a:rPr lang="en-GB" sz="2800" dirty="0" err="1" smtClean="0">
                <a:latin typeface="+mj-lt"/>
              </a:rPr>
              <a:t>velocità</a:t>
            </a:r>
            <a:r>
              <a:rPr lang="en-GB" sz="2800" dirty="0" smtClean="0">
                <a:latin typeface="+mj-lt"/>
              </a:rPr>
              <a:t> di </a:t>
            </a:r>
            <a:r>
              <a:rPr lang="en-GB" sz="2800" dirty="0" err="1">
                <a:latin typeface="+mj-lt"/>
              </a:rPr>
              <a:t>svuotamento</a:t>
            </a:r>
            <a:r>
              <a:rPr lang="en-GB" sz="2800" dirty="0">
                <a:latin typeface="+mj-lt"/>
              </a:rPr>
              <a:t> </a:t>
            </a:r>
            <a:r>
              <a:rPr lang="en-GB" sz="2800" dirty="0" err="1">
                <a:latin typeface="+mj-lt"/>
              </a:rPr>
              <a:t>gastrico</a:t>
            </a:r>
            <a:r>
              <a:rPr lang="en-GB" sz="2800" dirty="0">
                <a:latin typeface="+mj-lt"/>
              </a:rPr>
              <a:t> </a:t>
            </a:r>
            <a:r>
              <a:rPr lang="en-GB" sz="2800" dirty="0" err="1">
                <a:latin typeface="+mj-lt"/>
              </a:rPr>
              <a:t>è</a:t>
            </a:r>
            <a:r>
              <a:rPr lang="en-GB" sz="2800" dirty="0">
                <a:latin typeface="+mj-lt"/>
              </a:rPr>
              <a:t> un </a:t>
            </a:r>
            <a:r>
              <a:rPr lang="en-GB" sz="2800" dirty="0" err="1">
                <a:latin typeface="+mj-lt"/>
              </a:rPr>
              <a:t>importante</a:t>
            </a:r>
            <a:r>
              <a:rPr lang="en-GB" sz="2800" dirty="0">
                <a:latin typeface="+mj-lt"/>
              </a:rPr>
              <a:t> </a:t>
            </a:r>
            <a:r>
              <a:rPr lang="en-GB" sz="2800" dirty="0" err="1">
                <a:latin typeface="+mj-lt"/>
              </a:rPr>
              <a:t>fattore</a:t>
            </a:r>
            <a:r>
              <a:rPr lang="en-GB" sz="2800" dirty="0">
                <a:latin typeface="+mj-lt"/>
              </a:rPr>
              <a:t> </a:t>
            </a:r>
            <a:r>
              <a:rPr lang="en-GB" sz="2800" dirty="0" err="1">
                <a:latin typeface="+mj-lt"/>
              </a:rPr>
              <a:t>determinante</a:t>
            </a:r>
            <a:r>
              <a:rPr lang="en-GB" sz="2800" dirty="0">
                <a:latin typeface="+mj-lt"/>
              </a:rPr>
              <a:t> </a:t>
            </a:r>
            <a:r>
              <a:rPr lang="en-GB" sz="2800" dirty="0" err="1">
                <a:latin typeface="+mj-lt"/>
              </a:rPr>
              <a:t>della</a:t>
            </a:r>
            <a:r>
              <a:rPr lang="en-GB" sz="2800" dirty="0">
                <a:latin typeface="+mj-lt"/>
              </a:rPr>
              <a:t> </a:t>
            </a:r>
            <a:r>
              <a:rPr lang="en-GB" sz="2800" dirty="0" err="1">
                <a:latin typeface="+mj-lt"/>
              </a:rPr>
              <a:t>glicemia</a:t>
            </a:r>
            <a:r>
              <a:rPr lang="en-GB" sz="2800" dirty="0">
                <a:latin typeface="+mj-lt"/>
              </a:rPr>
              <a:t> </a:t>
            </a:r>
            <a:r>
              <a:rPr lang="en-GB" sz="2800" dirty="0" err="1" smtClean="0">
                <a:latin typeface="+mj-lt"/>
              </a:rPr>
              <a:t>postprandiale</a:t>
            </a:r>
            <a:endParaRPr lang="en-GB" sz="2800" dirty="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2" y="6263222"/>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60" y="979303"/>
            <a:ext cx="65448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301760" y="5972311"/>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4382" fontAlgn="base" hangingPunct="0">
              <a:lnSpc>
                <a:spcPct val="93000"/>
              </a:lnSpc>
              <a:spcBef>
                <a:spcPct val="0"/>
              </a:spcBef>
              <a:spcAft>
                <a:spcPct val="0"/>
              </a:spcAft>
              <a:buClr>
                <a:srgbClr val="000000"/>
              </a:buClr>
              <a:buSzPct val="45000"/>
            </a:pPr>
            <a:r>
              <a:rPr lang="en-GB" sz="1100" b="1">
                <a:latin typeface="Arial" charset="0"/>
              </a:rPr>
              <a:t>Stephen L. Aronoff et al. Diabetes Spectr 2004;17:183-190</a:t>
            </a:r>
          </a:p>
        </p:txBody>
      </p:sp>
      <p:sp>
        <p:nvSpPr>
          <p:cNvPr id="3077" name="Text Box 5"/>
          <p:cNvSpPr txBox="1">
            <a:spLocks noChangeArrowheads="1"/>
          </p:cNvSpPr>
          <p:nvPr/>
        </p:nvSpPr>
        <p:spPr bwMode="auto">
          <a:xfrm>
            <a:off x="97920" y="6613179"/>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4382" fontAlgn="base" hangingPunct="0">
              <a:lnSpc>
                <a:spcPct val="93000"/>
              </a:lnSpc>
              <a:spcBef>
                <a:spcPct val="0"/>
              </a:spcBef>
              <a:spcAft>
                <a:spcPct val="0"/>
              </a:spcAft>
              <a:buClr>
                <a:srgbClr val="000000"/>
              </a:buClr>
              <a:buSzPct val="45000"/>
            </a:pPr>
            <a:r>
              <a:rPr lang="en-GB" sz="900">
                <a:latin typeface="Arial" charset="0"/>
              </a:rPr>
              <a:t>©2004 by American Diabetes Association</a:t>
            </a:r>
          </a:p>
        </p:txBody>
      </p:sp>
      <p:sp>
        <p:nvSpPr>
          <p:cNvPr id="2" name="Segnaposto data 1"/>
          <p:cNvSpPr>
            <a:spLocks noGrp="1"/>
          </p:cNvSpPr>
          <p:nvPr>
            <p:ph type="dt" sz="half" idx="10"/>
          </p:nvPr>
        </p:nvSpPr>
        <p:spPr/>
        <p:txBody>
          <a:bodyPr/>
          <a:lstStyle/>
          <a:p>
            <a:r>
              <a:rPr lang="it-IT" smtClean="0"/>
              <a:t>06/12/2019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F8D0B087-4A76-5E4B-BE34-5988ADB55836}" type="slidenum">
              <a:rPr lang="it-IT" smtClean="0"/>
              <a:t>10</a:t>
            </a:fld>
            <a:endParaRPr lang="it-IT"/>
          </a:p>
        </p:txBody>
      </p:sp>
    </p:spTree>
    <p:extLst>
      <p:ext uri="{BB962C8B-B14F-4D97-AF65-F5344CB8AC3E}">
        <p14:creationId xmlns:p14="http://schemas.microsoft.com/office/powerpoint/2010/main" val="10239792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it-IT" dirty="0" smtClean="0"/>
              <a:t>La </a:t>
            </a:r>
            <a:r>
              <a:rPr lang="it-IT" dirty="0" err="1" smtClean="0"/>
              <a:t>glucotossicità</a:t>
            </a:r>
            <a:endParaRPr lang="it-IT" dirty="0"/>
          </a:p>
        </p:txBody>
      </p:sp>
      <p:sp>
        <p:nvSpPr>
          <p:cNvPr id="6" name="Sottotitolo 5"/>
          <p:cNvSpPr>
            <a:spLocks noGrp="1"/>
          </p:cNvSpPr>
          <p:nvPr>
            <p:ph type="subTitle" idx="1"/>
          </p:nvPr>
        </p:nvSpPr>
        <p:spPr/>
        <p:txBody>
          <a:bodyPr/>
          <a:lstStyle/>
          <a:p>
            <a:r>
              <a:rPr lang="it-IT" dirty="0" smtClean="0"/>
              <a:t>è causata dal metabolismo anomalo del glucosio</a:t>
            </a:r>
            <a:endParaRPr lang="it-IT" dirty="0"/>
          </a:p>
        </p:txBody>
      </p:sp>
      <p:sp>
        <p:nvSpPr>
          <p:cNvPr id="2" name="Segnaposto data 1"/>
          <p:cNvSpPr>
            <a:spLocks noGrp="1"/>
          </p:cNvSpPr>
          <p:nvPr>
            <p:ph type="dt" sz="half" idx="10"/>
          </p:nvPr>
        </p:nvSpPr>
        <p:spPr/>
        <p:txBody>
          <a:bodyPr/>
          <a:lstStyle/>
          <a:p>
            <a:r>
              <a:rPr lang="it-IT" smtClean="0"/>
              <a:t>06/12/2019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50876ACE-9AC5-7E4B-A94E-A71566142803}" type="slidenum">
              <a:rPr lang="it-IT" smtClean="0"/>
              <a:t>11</a:t>
            </a:fld>
            <a:endParaRPr lang="it-IT"/>
          </a:p>
        </p:txBody>
      </p:sp>
    </p:spTree>
    <p:extLst>
      <p:ext uri="{BB962C8B-B14F-4D97-AF65-F5344CB8AC3E}">
        <p14:creationId xmlns:p14="http://schemas.microsoft.com/office/powerpoint/2010/main" val="167380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2028402"/>
          </a:xfrm>
        </p:spPr>
        <p:txBody>
          <a:bodyPr>
            <a:normAutofit fontScale="90000"/>
          </a:bodyPr>
          <a:lstStyle/>
          <a:p>
            <a:r>
              <a:rPr lang="it-IT" dirty="0" smtClean="0"/>
              <a:t>La via dei </a:t>
            </a:r>
            <a:r>
              <a:rPr lang="it-IT" dirty="0" err="1" smtClean="0"/>
              <a:t>polioli</a:t>
            </a:r>
            <a:r>
              <a:rPr lang="it-IT" dirty="0" smtClean="0"/>
              <a:t/>
            </a:r>
            <a:br>
              <a:rPr lang="it-IT" dirty="0" smtClean="0"/>
            </a:br>
            <a:r>
              <a:rPr lang="it-IT" dirty="0" smtClean="0"/>
              <a:t>Reazione dell’</a:t>
            </a:r>
            <a:r>
              <a:rPr lang="it-IT" dirty="0" err="1" smtClean="0"/>
              <a:t>aldoso</a:t>
            </a:r>
            <a:r>
              <a:rPr lang="it-IT" dirty="0" smtClean="0"/>
              <a:t> reduttasi</a:t>
            </a:r>
            <a:br>
              <a:rPr lang="it-IT" dirty="0" smtClean="0"/>
            </a:br>
            <a:r>
              <a:rPr lang="it-IT" dirty="0" smtClean="0"/>
              <a:t>Reazione della sorbitolo deidrogenasi</a:t>
            </a:r>
            <a:endParaRPr lang="it-IT" dirty="0"/>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12</a:t>
            </a:fld>
            <a:endParaRPr lang="it-IT"/>
          </a:p>
        </p:txBody>
      </p:sp>
      <p:pic>
        <p:nvPicPr>
          <p:cNvPr id="8" name="Immagine 7"/>
          <p:cNvPicPr>
            <a:picLocks noChangeAspect="1"/>
          </p:cNvPicPr>
          <p:nvPr/>
        </p:nvPicPr>
        <p:blipFill>
          <a:blip r:embed="rId3"/>
          <a:stretch>
            <a:fillRect/>
          </a:stretch>
        </p:blipFill>
        <p:spPr>
          <a:xfrm>
            <a:off x="762000" y="2513275"/>
            <a:ext cx="7620000" cy="2692400"/>
          </a:xfrm>
          <a:prstGeom prst="rect">
            <a:avLst/>
          </a:prstGeom>
        </p:spPr>
      </p:pic>
    </p:spTree>
    <p:extLst>
      <p:ext uri="{BB962C8B-B14F-4D97-AF65-F5344CB8AC3E}">
        <p14:creationId xmlns:p14="http://schemas.microsoft.com/office/powerpoint/2010/main" val="193559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Semplice meccanismo biochimico della </a:t>
            </a:r>
            <a:r>
              <a:rPr lang="it-IT" dirty="0" err="1" smtClean="0"/>
              <a:t>glucotossicità</a:t>
            </a:r>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13</a:t>
            </a:fld>
            <a:endParaRPr lang="it-IT"/>
          </a:p>
        </p:txBody>
      </p:sp>
      <p:pic>
        <p:nvPicPr>
          <p:cNvPr id="6" name="Immagine 5"/>
          <p:cNvPicPr>
            <a:picLocks noChangeAspect="1"/>
          </p:cNvPicPr>
          <p:nvPr/>
        </p:nvPicPr>
        <p:blipFill>
          <a:blip r:embed="rId3"/>
          <a:stretch>
            <a:fillRect/>
          </a:stretch>
        </p:blipFill>
        <p:spPr>
          <a:xfrm>
            <a:off x="0" y="1187906"/>
            <a:ext cx="9144000" cy="4959275"/>
          </a:xfrm>
          <a:prstGeom prst="rect">
            <a:avLst/>
          </a:prstGeom>
        </p:spPr>
      </p:pic>
    </p:spTree>
    <p:extLst>
      <p:ext uri="{BB962C8B-B14F-4D97-AF65-F5344CB8AC3E}">
        <p14:creationId xmlns:p14="http://schemas.microsoft.com/office/powerpoint/2010/main" val="1477796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La </a:t>
            </a:r>
            <a:r>
              <a:rPr lang="it-IT" dirty="0" err="1" smtClean="0"/>
              <a:t>lipotossicità</a:t>
            </a:r>
            <a:endParaRPr lang="it-IT" dirty="0"/>
          </a:p>
        </p:txBody>
      </p:sp>
      <p:sp>
        <p:nvSpPr>
          <p:cNvPr id="7" name="Sottotitolo 6"/>
          <p:cNvSpPr>
            <a:spLocks noGrp="1"/>
          </p:cNvSpPr>
          <p:nvPr>
            <p:ph idx="1"/>
          </p:nvPr>
        </p:nvSpPr>
        <p:spPr/>
        <p:txBody>
          <a:bodyPr/>
          <a:lstStyle/>
          <a:p>
            <a:r>
              <a:rPr lang="it-IT" dirty="0" smtClean="0"/>
              <a:t>condensazione dell’acido palmitico con serina e in ultimo sintesi di </a:t>
            </a:r>
            <a:r>
              <a:rPr lang="it-IT" dirty="0" err="1" smtClean="0"/>
              <a:t>ceramide</a:t>
            </a:r>
            <a:r>
              <a:rPr lang="it-IT" dirty="0" smtClean="0"/>
              <a:t> (uno </a:t>
            </a:r>
            <a:r>
              <a:rPr lang="it-IT" dirty="0" err="1" smtClean="0"/>
              <a:t>sfingolipide</a:t>
            </a:r>
            <a:r>
              <a:rPr lang="it-IT" dirty="0" smtClean="0"/>
              <a:t>) </a:t>
            </a:r>
          </a:p>
          <a:p>
            <a:pPr lvl="1"/>
            <a:r>
              <a:rPr lang="it-IT" dirty="0" err="1" smtClean="0"/>
              <a:t>Ac</a:t>
            </a:r>
            <a:r>
              <a:rPr lang="it-IT" dirty="0" smtClean="0"/>
              <a:t>. palmitico è aumentato nel sangue per effetto della lipolisi (per es. nello stress: indotta da cortisolo o adrenalina)</a:t>
            </a:r>
          </a:p>
          <a:p>
            <a:pPr lvl="1"/>
            <a:r>
              <a:rPr lang="it-IT" dirty="0" smtClean="0"/>
              <a:t>serina è aumentata nel sangue per effetto della dieta e/o dello stress (es. cortisolo)</a:t>
            </a:r>
          </a:p>
          <a:p>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50876ACE-9AC5-7E4B-A94E-A71566142803}" type="slidenum">
              <a:rPr lang="it-IT" smtClean="0"/>
              <a:t>14</a:t>
            </a:fld>
            <a:endParaRPr lang="it-IT"/>
          </a:p>
        </p:txBody>
      </p:sp>
    </p:spTree>
    <p:extLst>
      <p:ext uri="{BB962C8B-B14F-4D97-AF65-F5344CB8AC3E}">
        <p14:creationId xmlns:p14="http://schemas.microsoft.com/office/powerpoint/2010/main" val="41415868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Sintesi del </a:t>
            </a:r>
            <a:r>
              <a:rPr lang="it-IT" dirty="0" err="1" smtClean="0"/>
              <a:t>ceramide</a:t>
            </a:r>
            <a:endParaRPr lang="it-IT" dirty="0"/>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15</a:t>
            </a:fld>
            <a:endParaRPr lang="it-IT"/>
          </a:p>
        </p:txBody>
      </p:sp>
      <p:pic>
        <p:nvPicPr>
          <p:cNvPr id="9" name="Immagine 8"/>
          <p:cNvPicPr>
            <a:picLocks noChangeAspect="1"/>
          </p:cNvPicPr>
          <p:nvPr/>
        </p:nvPicPr>
        <p:blipFill>
          <a:blip r:embed="rId3"/>
          <a:stretch>
            <a:fillRect/>
          </a:stretch>
        </p:blipFill>
        <p:spPr>
          <a:xfrm>
            <a:off x="1356261" y="1417638"/>
            <a:ext cx="6680799" cy="5292545"/>
          </a:xfrm>
          <a:prstGeom prst="rect">
            <a:avLst/>
          </a:prstGeom>
        </p:spPr>
      </p:pic>
    </p:spTree>
    <p:extLst>
      <p:ext uri="{BB962C8B-B14F-4D97-AF65-F5344CB8AC3E}">
        <p14:creationId xmlns:p14="http://schemas.microsoft.com/office/powerpoint/2010/main" val="33790702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a:t>
            </a:r>
            <a:r>
              <a:rPr lang="it-IT" dirty="0" err="1" smtClean="0"/>
              <a:t>ceramide</a:t>
            </a:r>
            <a:r>
              <a:rPr lang="it-IT" dirty="0" smtClean="0"/>
              <a:t> causa </a:t>
            </a:r>
            <a:r>
              <a:rPr lang="it-IT" dirty="0" err="1" smtClean="0"/>
              <a:t>insulino</a:t>
            </a:r>
            <a:r>
              <a:rPr lang="it-IT" dirty="0" smtClean="0"/>
              <a:t>-resistenza</a:t>
            </a:r>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50876ACE-9AC5-7E4B-A94E-A71566142803}" type="slidenum">
              <a:rPr lang="it-IT" smtClean="0"/>
              <a:t>16</a:t>
            </a:fld>
            <a:endParaRPr lang="it-IT"/>
          </a:p>
        </p:txBody>
      </p:sp>
      <p:pic>
        <p:nvPicPr>
          <p:cNvPr id="6" name="Immagine 5"/>
          <p:cNvPicPr>
            <a:picLocks noChangeAspect="1"/>
          </p:cNvPicPr>
          <p:nvPr/>
        </p:nvPicPr>
        <p:blipFill>
          <a:blip r:embed="rId3"/>
          <a:stretch>
            <a:fillRect/>
          </a:stretch>
        </p:blipFill>
        <p:spPr>
          <a:xfrm>
            <a:off x="1033342" y="1526541"/>
            <a:ext cx="7141900" cy="5264272"/>
          </a:xfrm>
          <a:prstGeom prst="rect">
            <a:avLst/>
          </a:prstGeom>
        </p:spPr>
      </p:pic>
    </p:spTree>
    <p:extLst>
      <p:ext uri="{BB962C8B-B14F-4D97-AF65-F5344CB8AC3E}">
        <p14:creationId xmlns:p14="http://schemas.microsoft.com/office/powerpoint/2010/main" val="38031942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smtClean="0"/>
              <a:t>La </a:t>
            </a:r>
            <a:r>
              <a:rPr lang="it-IT" dirty="0" err="1" smtClean="0"/>
              <a:t>glucolipotossicità</a:t>
            </a:r>
            <a:r>
              <a:rPr lang="it-IT" dirty="0" smtClean="0"/>
              <a:t> colpisce tutte le </a:t>
            </a:r>
            <a:r>
              <a:rPr lang="it-IT" dirty="0" smtClean="0"/>
              <a:t>cellule</a:t>
            </a:r>
            <a:endParaRPr lang="it-IT" dirty="0"/>
          </a:p>
        </p:txBody>
      </p:sp>
      <p:sp>
        <p:nvSpPr>
          <p:cNvPr id="7" name="Segnaposto contenuto 6"/>
          <p:cNvSpPr>
            <a:spLocks noGrp="1"/>
          </p:cNvSpPr>
          <p:nvPr>
            <p:ph idx="1"/>
          </p:nvPr>
        </p:nvSpPr>
        <p:spPr/>
        <p:txBody>
          <a:bodyPr>
            <a:normAutofit fontScale="85000" lnSpcReduction="20000"/>
          </a:bodyPr>
          <a:lstStyle/>
          <a:p>
            <a:r>
              <a:rPr lang="it-IT" dirty="0" smtClean="0"/>
              <a:t>cellule beta insulari pancreatiche</a:t>
            </a:r>
          </a:p>
          <a:p>
            <a:pPr lvl="1"/>
            <a:r>
              <a:rPr lang="it-IT" dirty="0" smtClean="0"/>
              <a:t>carenza di insulina</a:t>
            </a:r>
          </a:p>
          <a:p>
            <a:r>
              <a:rPr lang="it-IT" dirty="0" smtClean="0"/>
              <a:t>cellule endoteliali vascolari</a:t>
            </a:r>
          </a:p>
          <a:p>
            <a:pPr lvl="1"/>
            <a:r>
              <a:rPr lang="it-IT" dirty="0" smtClean="0"/>
              <a:t>danno ai </a:t>
            </a:r>
            <a:r>
              <a:rPr lang="it-IT" dirty="0" err="1" smtClean="0"/>
              <a:t>microvasi</a:t>
            </a:r>
            <a:endParaRPr lang="it-IT" dirty="0" smtClean="0"/>
          </a:p>
          <a:p>
            <a:pPr lvl="1"/>
            <a:r>
              <a:rPr lang="it-IT" dirty="0" smtClean="0"/>
              <a:t>arteriosclerosi (con dislipidemia concorrente)</a:t>
            </a:r>
          </a:p>
          <a:p>
            <a:r>
              <a:rPr lang="it-IT" dirty="0" smtClean="0"/>
              <a:t>cellule neuronali</a:t>
            </a:r>
          </a:p>
          <a:p>
            <a:pPr lvl="1"/>
            <a:r>
              <a:rPr lang="it-IT" dirty="0" smtClean="0"/>
              <a:t>neuropatia</a:t>
            </a:r>
          </a:p>
          <a:p>
            <a:r>
              <a:rPr lang="it-IT" dirty="0" smtClean="0"/>
              <a:t>retina e cristallino</a:t>
            </a:r>
          </a:p>
          <a:p>
            <a:pPr lvl="1"/>
            <a:r>
              <a:rPr lang="it-IT" dirty="0" smtClean="0"/>
              <a:t>retinopatia e cataratta</a:t>
            </a:r>
          </a:p>
          <a:p>
            <a:r>
              <a:rPr lang="it-IT" dirty="0" smtClean="0"/>
              <a:t>rene</a:t>
            </a:r>
          </a:p>
          <a:p>
            <a:pPr lvl="1"/>
            <a:r>
              <a:rPr lang="it-IT" dirty="0" smtClean="0"/>
              <a:t>insufficienza renale</a:t>
            </a:r>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17</a:t>
            </a:fld>
            <a:endParaRPr lang="it-IT"/>
          </a:p>
        </p:txBody>
      </p:sp>
    </p:spTree>
    <p:extLst>
      <p:ext uri="{BB962C8B-B14F-4D97-AF65-F5344CB8AC3E}">
        <p14:creationId xmlns:p14="http://schemas.microsoft.com/office/powerpoint/2010/main" val="24074719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smtClean="0"/>
              <a:t>L’insufficienza funzionale delle cellule beta si aggrava</a:t>
            </a:r>
            <a:endParaRPr lang="it-IT" dirty="0"/>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18</a:t>
            </a:fld>
            <a:endParaRPr lang="it-IT"/>
          </a:p>
        </p:txBody>
      </p:sp>
      <p:pic>
        <p:nvPicPr>
          <p:cNvPr id="8" name="Immagine 7"/>
          <p:cNvPicPr>
            <a:picLocks noChangeAspect="1"/>
          </p:cNvPicPr>
          <p:nvPr/>
        </p:nvPicPr>
        <p:blipFill>
          <a:blip r:embed="rId3"/>
          <a:stretch>
            <a:fillRect/>
          </a:stretch>
        </p:blipFill>
        <p:spPr>
          <a:xfrm>
            <a:off x="968758" y="1472436"/>
            <a:ext cx="7443291" cy="5054671"/>
          </a:xfrm>
          <a:prstGeom prst="rect">
            <a:avLst/>
          </a:prstGeom>
        </p:spPr>
      </p:pic>
    </p:spTree>
    <p:extLst>
      <p:ext uri="{BB962C8B-B14F-4D97-AF65-F5344CB8AC3E}">
        <p14:creationId xmlns:p14="http://schemas.microsoft.com/office/powerpoint/2010/main" val="291972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smtClean="0"/>
              <a:t>La </a:t>
            </a:r>
            <a:r>
              <a:rPr lang="it-IT" dirty="0" err="1" smtClean="0"/>
              <a:t>glucolipotossicità</a:t>
            </a:r>
            <a:r>
              <a:rPr lang="it-IT" dirty="0" smtClean="0"/>
              <a:t> causa </a:t>
            </a:r>
            <a:r>
              <a:rPr lang="it-IT" dirty="0" err="1" smtClean="0"/>
              <a:t>insulino</a:t>
            </a:r>
            <a:r>
              <a:rPr lang="it-IT" dirty="0" smtClean="0"/>
              <a:t>-resistenza</a:t>
            </a:r>
            <a:endParaRPr lang="it-IT" dirty="0"/>
          </a:p>
        </p:txBody>
      </p:sp>
      <p:sp>
        <p:nvSpPr>
          <p:cNvPr id="8" name="Sottotitolo 7"/>
          <p:cNvSpPr>
            <a:spLocks noGrp="1"/>
          </p:cNvSpPr>
          <p:nvPr>
            <p:ph type="subTitle" idx="1"/>
          </p:nvPr>
        </p:nvSpPr>
        <p:spPr>
          <a:xfrm>
            <a:off x="1371600" y="3886202"/>
            <a:ext cx="6400800" cy="1298386"/>
          </a:xfrm>
        </p:spPr>
        <p:txBody>
          <a:bodyPr>
            <a:noAutofit/>
          </a:bodyPr>
          <a:lstStyle/>
          <a:p>
            <a:r>
              <a:rPr lang="it-IT" b="1" dirty="0" smtClean="0">
                <a:solidFill>
                  <a:srgbClr val="000000"/>
                </a:solidFill>
              </a:rPr>
              <a:t>La resistenza all'insulina è dovuta alla disfunzione della via di segnalazione dell'insulina</a:t>
            </a:r>
            <a:endParaRPr lang="it-IT" b="1" dirty="0">
              <a:solidFill>
                <a:srgbClr val="000000"/>
              </a:solidFill>
            </a:endParaRPr>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8D0B087-4A76-5E4B-BE34-5988ADB55836}" type="slidenum">
              <a:rPr lang="it-IT" smtClean="0"/>
              <a:t>19</a:t>
            </a:fld>
            <a:endParaRPr lang="it-IT"/>
          </a:p>
        </p:txBody>
      </p:sp>
    </p:spTree>
    <p:extLst>
      <p:ext uri="{BB962C8B-B14F-4D97-AF65-F5344CB8AC3E}">
        <p14:creationId xmlns:p14="http://schemas.microsoft.com/office/powerpoint/2010/main" val="3546605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DIABETE</a:t>
            </a:r>
            <a:endParaRPr lang="it-IT" dirty="0"/>
          </a:p>
        </p:txBody>
      </p:sp>
      <p:sp>
        <p:nvSpPr>
          <p:cNvPr id="8" name="Segnaposto contenuto 7"/>
          <p:cNvSpPr>
            <a:spLocks noGrp="1"/>
          </p:cNvSpPr>
          <p:nvPr>
            <p:ph idx="1"/>
          </p:nvPr>
        </p:nvSpPr>
        <p:spPr/>
        <p:txBody>
          <a:bodyPr>
            <a:normAutofit/>
          </a:bodyPr>
          <a:lstStyle/>
          <a:p>
            <a:r>
              <a:rPr lang="it-IT" dirty="0" smtClean="0"/>
              <a:t>Tipo I.</a:t>
            </a:r>
          </a:p>
          <a:p>
            <a:pPr lvl="1"/>
            <a:r>
              <a:rPr lang="it-IT" dirty="0" smtClean="0"/>
              <a:t>Carenza di insulina</a:t>
            </a:r>
          </a:p>
          <a:p>
            <a:pPr lvl="1"/>
            <a:r>
              <a:rPr lang="it-IT" dirty="0" smtClean="0"/>
              <a:t>Disturbo autoimmune delle cellule beta</a:t>
            </a:r>
          </a:p>
          <a:p>
            <a:r>
              <a:rPr lang="it-IT" dirty="0" smtClean="0"/>
              <a:t>Tipo II</a:t>
            </a:r>
          </a:p>
          <a:p>
            <a:pPr lvl="1"/>
            <a:r>
              <a:rPr lang="it-IT" dirty="0" err="1" smtClean="0"/>
              <a:t>Insulino</a:t>
            </a:r>
            <a:r>
              <a:rPr lang="it-IT" dirty="0" smtClean="0"/>
              <a:t>-resistenza</a:t>
            </a:r>
          </a:p>
          <a:p>
            <a:pPr lvl="1"/>
            <a:r>
              <a:rPr lang="it-IT" dirty="0" err="1" smtClean="0"/>
              <a:t>iperinsulinemia</a:t>
            </a:r>
            <a:endParaRPr lang="it-IT" dirty="0" smtClean="0"/>
          </a:p>
          <a:p>
            <a:pPr lvl="1"/>
            <a:r>
              <a:rPr lang="it-IT" dirty="0" smtClean="0"/>
              <a:t>fallimento delle cellule beta</a:t>
            </a:r>
          </a:p>
          <a:p>
            <a:pPr lvl="1"/>
            <a:r>
              <a:rPr lang="it-IT" dirty="0" smtClean="0"/>
              <a:t>carenza e resistenza si combinano</a:t>
            </a:r>
          </a:p>
          <a:p>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2</a:t>
            </a:fld>
            <a:endParaRPr lang="it-IT"/>
          </a:p>
        </p:txBody>
      </p:sp>
    </p:spTree>
    <p:extLst>
      <p:ext uri="{BB962C8B-B14F-4D97-AF65-F5344CB8AC3E}">
        <p14:creationId xmlns:p14="http://schemas.microsoft.com/office/powerpoint/2010/main" val="13720607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685800" y="965017"/>
            <a:ext cx="7772400" cy="1470025"/>
          </a:xfrm>
        </p:spPr>
        <p:txBody>
          <a:bodyPr/>
          <a:lstStyle/>
          <a:p>
            <a:r>
              <a:rPr lang="it-IT" dirty="0" smtClean="0"/>
              <a:t>L’</a:t>
            </a:r>
            <a:r>
              <a:rPr lang="it-IT" dirty="0" err="1" smtClean="0"/>
              <a:t>insulino</a:t>
            </a:r>
            <a:r>
              <a:rPr lang="it-IT" dirty="0" smtClean="0"/>
              <a:t>-resistenza riguarda gli organi bersaglio dell’insulina</a:t>
            </a:r>
            <a:endParaRPr lang="it-IT" dirty="0"/>
          </a:p>
        </p:txBody>
      </p:sp>
      <p:sp>
        <p:nvSpPr>
          <p:cNvPr id="9" name="Sottotitolo 8"/>
          <p:cNvSpPr>
            <a:spLocks noGrp="1"/>
          </p:cNvSpPr>
          <p:nvPr>
            <p:ph type="subTitle" idx="1"/>
          </p:nvPr>
        </p:nvSpPr>
        <p:spPr>
          <a:xfrm>
            <a:off x="821769" y="2554941"/>
            <a:ext cx="7231529" cy="3083862"/>
          </a:xfrm>
        </p:spPr>
        <p:txBody>
          <a:bodyPr>
            <a:normAutofit fontScale="85000" lnSpcReduction="10000"/>
          </a:bodyPr>
          <a:lstStyle/>
          <a:p>
            <a:r>
              <a:rPr lang="it-IT" dirty="0" smtClean="0">
                <a:solidFill>
                  <a:srgbClr val="000000"/>
                </a:solidFill>
              </a:rPr>
              <a:t>“</a:t>
            </a:r>
            <a:r>
              <a:rPr lang="it-IT" i="1" dirty="0" smtClean="0">
                <a:solidFill>
                  <a:srgbClr val="000000"/>
                </a:solidFill>
              </a:rPr>
              <a:t>A </a:t>
            </a:r>
            <a:r>
              <a:rPr lang="it-IT" i="1" dirty="0" err="1">
                <a:solidFill>
                  <a:srgbClr val="000000"/>
                </a:solidFill>
              </a:rPr>
              <a:t>central</a:t>
            </a:r>
            <a:r>
              <a:rPr lang="it-IT" i="1" dirty="0">
                <a:solidFill>
                  <a:srgbClr val="000000"/>
                </a:solidFill>
              </a:rPr>
              <a:t> </a:t>
            </a:r>
            <a:r>
              <a:rPr lang="it-IT" i="1" dirty="0" err="1">
                <a:solidFill>
                  <a:srgbClr val="000000"/>
                </a:solidFill>
              </a:rPr>
              <a:t>feature</a:t>
            </a:r>
            <a:r>
              <a:rPr lang="it-IT" i="1" dirty="0">
                <a:solidFill>
                  <a:srgbClr val="000000"/>
                </a:solidFill>
              </a:rPr>
              <a:t> of type-2 </a:t>
            </a:r>
            <a:r>
              <a:rPr lang="it-IT" i="1" dirty="0" err="1">
                <a:solidFill>
                  <a:srgbClr val="000000"/>
                </a:solidFill>
              </a:rPr>
              <a:t>diabetes</a:t>
            </a:r>
            <a:r>
              <a:rPr lang="it-IT" i="1" dirty="0">
                <a:solidFill>
                  <a:srgbClr val="000000"/>
                </a:solidFill>
              </a:rPr>
              <a:t> </a:t>
            </a:r>
            <a:r>
              <a:rPr lang="it-IT" i="1" dirty="0" err="1">
                <a:solidFill>
                  <a:srgbClr val="000000"/>
                </a:solidFill>
              </a:rPr>
              <a:t>is</a:t>
            </a:r>
            <a:r>
              <a:rPr lang="it-IT" i="1" dirty="0">
                <a:solidFill>
                  <a:srgbClr val="000000"/>
                </a:solidFill>
              </a:rPr>
              <a:t> </a:t>
            </a:r>
            <a:r>
              <a:rPr lang="it-IT" i="1" dirty="0" err="1">
                <a:solidFill>
                  <a:srgbClr val="000000"/>
                </a:solidFill>
              </a:rPr>
              <a:t>insulin</a:t>
            </a:r>
            <a:endParaRPr lang="it-IT" i="1" dirty="0">
              <a:solidFill>
                <a:srgbClr val="000000"/>
              </a:solidFill>
            </a:endParaRPr>
          </a:p>
          <a:p>
            <a:r>
              <a:rPr lang="it-IT" i="1" dirty="0" err="1">
                <a:solidFill>
                  <a:srgbClr val="000000"/>
                </a:solidFill>
              </a:rPr>
              <a:t>resistance</a:t>
            </a:r>
            <a:r>
              <a:rPr lang="it-IT" i="1" dirty="0">
                <a:solidFill>
                  <a:srgbClr val="000000"/>
                </a:solidFill>
              </a:rPr>
              <a:t>, a </a:t>
            </a:r>
            <a:r>
              <a:rPr lang="it-IT" i="1" dirty="0" err="1">
                <a:solidFill>
                  <a:srgbClr val="000000"/>
                </a:solidFill>
              </a:rPr>
              <a:t>condition</a:t>
            </a:r>
            <a:r>
              <a:rPr lang="it-IT" i="1" dirty="0">
                <a:solidFill>
                  <a:srgbClr val="000000"/>
                </a:solidFill>
              </a:rPr>
              <a:t> in </a:t>
            </a:r>
            <a:r>
              <a:rPr lang="it-IT" i="1" dirty="0" err="1">
                <a:solidFill>
                  <a:srgbClr val="000000"/>
                </a:solidFill>
              </a:rPr>
              <a:t>which</a:t>
            </a:r>
            <a:r>
              <a:rPr lang="it-IT" i="1" dirty="0">
                <a:solidFill>
                  <a:srgbClr val="000000"/>
                </a:solidFill>
              </a:rPr>
              <a:t> </a:t>
            </a:r>
            <a:r>
              <a:rPr lang="it-IT" i="1" dirty="0" err="1">
                <a:solidFill>
                  <a:srgbClr val="000000"/>
                </a:solidFill>
              </a:rPr>
              <a:t>cells</a:t>
            </a:r>
            <a:r>
              <a:rPr lang="it-IT" i="1" dirty="0">
                <a:solidFill>
                  <a:srgbClr val="000000"/>
                </a:solidFill>
              </a:rPr>
              <a:t> </a:t>
            </a:r>
            <a:r>
              <a:rPr lang="it-IT" i="1" dirty="0" err="1">
                <a:solidFill>
                  <a:srgbClr val="000000"/>
                </a:solidFill>
              </a:rPr>
              <a:t>cannot</a:t>
            </a:r>
            <a:endParaRPr lang="it-IT" i="1" dirty="0">
              <a:solidFill>
                <a:srgbClr val="000000"/>
              </a:solidFill>
            </a:endParaRPr>
          </a:p>
          <a:p>
            <a:r>
              <a:rPr lang="it-IT" i="1" dirty="0" err="1">
                <a:solidFill>
                  <a:srgbClr val="000000"/>
                </a:solidFill>
              </a:rPr>
              <a:t>respond</a:t>
            </a:r>
            <a:r>
              <a:rPr lang="it-IT" i="1" dirty="0">
                <a:solidFill>
                  <a:srgbClr val="000000"/>
                </a:solidFill>
              </a:rPr>
              <a:t> </a:t>
            </a:r>
            <a:r>
              <a:rPr lang="it-IT" i="1" dirty="0" err="1">
                <a:solidFill>
                  <a:srgbClr val="000000"/>
                </a:solidFill>
              </a:rPr>
              <a:t>properly</a:t>
            </a:r>
            <a:r>
              <a:rPr lang="it-IT" i="1" dirty="0">
                <a:solidFill>
                  <a:srgbClr val="000000"/>
                </a:solidFill>
              </a:rPr>
              <a:t> to </a:t>
            </a:r>
            <a:r>
              <a:rPr lang="it-IT" i="1" dirty="0" err="1">
                <a:solidFill>
                  <a:srgbClr val="000000"/>
                </a:solidFill>
              </a:rPr>
              <a:t>insulin</a:t>
            </a:r>
            <a:r>
              <a:rPr lang="it-IT" i="1" dirty="0">
                <a:solidFill>
                  <a:srgbClr val="000000"/>
                </a:solidFill>
              </a:rPr>
              <a:t>. </a:t>
            </a:r>
            <a:r>
              <a:rPr lang="it-IT" i="1" dirty="0" err="1">
                <a:solidFill>
                  <a:srgbClr val="000000"/>
                </a:solidFill>
              </a:rPr>
              <a:t>This</a:t>
            </a:r>
            <a:r>
              <a:rPr lang="it-IT" i="1" dirty="0">
                <a:solidFill>
                  <a:srgbClr val="000000"/>
                </a:solidFill>
              </a:rPr>
              <a:t> </a:t>
            </a:r>
            <a:r>
              <a:rPr lang="it-IT" i="1" dirty="0" err="1">
                <a:solidFill>
                  <a:srgbClr val="000000"/>
                </a:solidFill>
              </a:rPr>
              <a:t>occurs</a:t>
            </a:r>
            <a:r>
              <a:rPr lang="it-IT" i="1" dirty="0">
                <a:solidFill>
                  <a:srgbClr val="000000"/>
                </a:solidFill>
              </a:rPr>
              <a:t> </a:t>
            </a:r>
            <a:r>
              <a:rPr lang="it-IT" i="1" dirty="0" err="1">
                <a:solidFill>
                  <a:srgbClr val="000000"/>
                </a:solidFill>
              </a:rPr>
              <a:t>primarily</a:t>
            </a:r>
            <a:endParaRPr lang="it-IT" i="1" dirty="0">
              <a:solidFill>
                <a:srgbClr val="000000"/>
              </a:solidFill>
            </a:endParaRPr>
          </a:p>
          <a:p>
            <a:r>
              <a:rPr lang="it-IT" i="1" dirty="0" err="1">
                <a:solidFill>
                  <a:srgbClr val="000000"/>
                </a:solidFill>
              </a:rPr>
              <a:t>at</a:t>
            </a:r>
            <a:r>
              <a:rPr lang="it-IT" i="1" dirty="0">
                <a:solidFill>
                  <a:srgbClr val="000000"/>
                </a:solidFill>
              </a:rPr>
              <a:t> the </a:t>
            </a:r>
            <a:r>
              <a:rPr lang="it-IT" i="1" dirty="0" err="1">
                <a:solidFill>
                  <a:srgbClr val="000000"/>
                </a:solidFill>
              </a:rPr>
              <a:t>level</a:t>
            </a:r>
            <a:r>
              <a:rPr lang="it-IT" i="1" dirty="0">
                <a:solidFill>
                  <a:srgbClr val="000000"/>
                </a:solidFill>
              </a:rPr>
              <a:t> of so-</a:t>
            </a:r>
            <a:r>
              <a:rPr lang="it-IT" i="1" dirty="0" err="1">
                <a:solidFill>
                  <a:srgbClr val="000000"/>
                </a:solidFill>
              </a:rPr>
              <a:t>called</a:t>
            </a:r>
            <a:r>
              <a:rPr lang="it-IT" i="1" dirty="0">
                <a:solidFill>
                  <a:srgbClr val="000000"/>
                </a:solidFill>
              </a:rPr>
              <a:t> </a:t>
            </a:r>
            <a:r>
              <a:rPr lang="it-IT" i="1" dirty="0" err="1">
                <a:solidFill>
                  <a:srgbClr val="000000"/>
                </a:solidFill>
              </a:rPr>
              <a:t>insulin</a:t>
            </a:r>
            <a:r>
              <a:rPr lang="it-IT" i="1" dirty="0">
                <a:solidFill>
                  <a:srgbClr val="000000"/>
                </a:solidFill>
              </a:rPr>
              <a:t>-sensitive</a:t>
            </a:r>
          </a:p>
          <a:p>
            <a:r>
              <a:rPr lang="it-IT" i="1" dirty="0" err="1">
                <a:solidFill>
                  <a:srgbClr val="000000"/>
                </a:solidFill>
              </a:rPr>
              <a:t>tissues</a:t>
            </a:r>
            <a:r>
              <a:rPr lang="it-IT" i="1" dirty="0">
                <a:solidFill>
                  <a:srgbClr val="000000"/>
                </a:solidFill>
              </a:rPr>
              <a:t>, </a:t>
            </a:r>
            <a:r>
              <a:rPr lang="it-IT" i="1" dirty="0" err="1">
                <a:solidFill>
                  <a:srgbClr val="000000"/>
                </a:solidFill>
              </a:rPr>
              <a:t>such</a:t>
            </a:r>
            <a:r>
              <a:rPr lang="it-IT" i="1" dirty="0">
                <a:solidFill>
                  <a:srgbClr val="000000"/>
                </a:solidFill>
              </a:rPr>
              <a:t> </a:t>
            </a:r>
            <a:r>
              <a:rPr lang="it-IT" i="1" dirty="0" err="1">
                <a:solidFill>
                  <a:srgbClr val="000000"/>
                </a:solidFill>
              </a:rPr>
              <a:t>as</a:t>
            </a:r>
            <a:r>
              <a:rPr lang="it-IT" i="1" dirty="0">
                <a:solidFill>
                  <a:srgbClr val="000000"/>
                </a:solidFill>
              </a:rPr>
              <a:t> </a:t>
            </a:r>
            <a:r>
              <a:rPr lang="it-IT" i="1" dirty="0" err="1">
                <a:solidFill>
                  <a:srgbClr val="000000"/>
                </a:solidFill>
              </a:rPr>
              <a:t>liver</a:t>
            </a:r>
            <a:r>
              <a:rPr lang="it-IT" i="1" dirty="0">
                <a:solidFill>
                  <a:srgbClr val="000000"/>
                </a:solidFill>
              </a:rPr>
              <a:t>, </a:t>
            </a:r>
            <a:r>
              <a:rPr lang="it-IT" i="1" dirty="0" err="1">
                <a:solidFill>
                  <a:srgbClr val="000000"/>
                </a:solidFill>
              </a:rPr>
              <a:t>muscle</a:t>
            </a:r>
            <a:r>
              <a:rPr lang="it-IT" i="1" dirty="0">
                <a:solidFill>
                  <a:srgbClr val="000000"/>
                </a:solidFill>
              </a:rPr>
              <a:t>, and </a:t>
            </a:r>
            <a:r>
              <a:rPr lang="it-IT" i="1" dirty="0" err="1">
                <a:solidFill>
                  <a:srgbClr val="000000"/>
                </a:solidFill>
              </a:rPr>
              <a:t>fat</a:t>
            </a:r>
            <a:r>
              <a:rPr lang="it-IT" i="1" dirty="0">
                <a:solidFill>
                  <a:srgbClr val="000000"/>
                </a:solidFill>
              </a:rPr>
              <a:t>, and can</a:t>
            </a:r>
          </a:p>
          <a:p>
            <a:r>
              <a:rPr lang="it-IT" i="1" dirty="0">
                <a:solidFill>
                  <a:srgbClr val="000000"/>
                </a:solidFill>
              </a:rPr>
              <a:t>be </a:t>
            </a:r>
            <a:r>
              <a:rPr lang="it-IT" i="1" dirty="0" err="1">
                <a:solidFill>
                  <a:srgbClr val="000000"/>
                </a:solidFill>
              </a:rPr>
              <a:t>caused</a:t>
            </a:r>
            <a:r>
              <a:rPr lang="it-IT" i="1" dirty="0">
                <a:solidFill>
                  <a:srgbClr val="000000"/>
                </a:solidFill>
              </a:rPr>
              <a:t> by multiple </a:t>
            </a:r>
            <a:r>
              <a:rPr lang="it-IT" i="1" dirty="0" err="1" smtClean="0">
                <a:solidFill>
                  <a:srgbClr val="000000"/>
                </a:solidFill>
              </a:rPr>
              <a:t>mechanisms</a:t>
            </a:r>
            <a:r>
              <a:rPr lang="it-IT" dirty="0" smtClean="0">
                <a:solidFill>
                  <a:srgbClr val="000000"/>
                </a:solidFill>
              </a:rPr>
              <a:t>”</a:t>
            </a:r>
            <a:endParaRPr lang="it-IT" dirty="0">
              <a:solidFill>
                <a:srgbClr val="000000"/>
              </a:solidFill>
            </a:endParaRPr>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8D0B087-4A76-5E4B-BE34-5988ADB55836}" type="slidenum">
              <a:rPr lang="it-IT" smtClean="0"/>
              <a:t>20</a:t>
            </a:fld>
            <a:endParaRPr lang="it-IT"/>
          </a:p>
        </p:txBody>
      </p:sp>
    </p:spTree>
    <p:extLst>
      <p:ext uri="{BB962C8B-B14F-4D97-AF65-F5344CB8AC3E}">
        <p14:creationId xmlns:p14="http://schemas.microsoft.com/office/powerpoint/2010/main" val="25585322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457200" y="274638"/>
            <a:ext cx="8229600" cy="442538"/>
          </a:xfrm>
        </p:spPr>
        <p:txBody>
          <a:bodyPr>
            <a:noAutofit/>
          </a:bodyPr>
          <a:lstStyle/>
          <a:p>
            <a:r>
              <a:rPr lang="it-IT" sz="3200" dirty="0" smtClean="0"/>
              <a:t>Diversi meccanismi causano l’</a:t>
            </a:r>
            <a:r>
              <a:rPr lang="it-IT" sz="3200" dirty="0" err="1" smtClean="0"/>
              <a:t>insulino</a:t>
            </a:r>
            <a:r>
              <a:rPr lang="it-IT" sz="3200" dirty="0" smtClean="0"/>
              <a:t> resistenza</a:t>
            </a:r>
            <a:endParaRPr lang="it-IT" sz="3200"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21</a:t>
            </a:fld>
            <a:endParaRPr lang="it-IT"/>
          </a:p>
        </p:txBody>
      </p:sp>
      <p:pic>
        <p:nvPicPr>
          <p:cNvPr id="7" name="Immagine 6"/>
          <p:cNvPicPr>
            <a:picLocks noChangeAspect="1"/>
          </p:cNvPicPr>
          <p:nvPr/>
        </p:nvPicPr>
        <p:blipFill>
          <a:blip r:embed="rId3"/>
          <a:stretch>
            <a:fillRect/>
          </a:stretch>
        </p:blipFill>
        <p:spPr>
          <a:xfrm>
            <a:off x="88900" y="838200"/>
            <a:ext cx="8953500" cy="5181600"/>
          </a:xfrm>
          <a:prstGeom prst="rect">
            <a:avLst/>
          </a:prstGeom>
        </p:spPr>
      </p:pic>
    </p:spTree>
    <p:extLst>
      <p:ext uri="{BB962C8B-B14F-4D97-AF65-F5344CB8AC3E}">
        <p14:creationId xmlns:p14="http://schemas.microsoft.com/office/powerpoint/2010/main" val="365308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22</a:t>
            </a:fld>
            <a:endParaRPr lang="it-IT"/>
          </a:p>
        </p:txBody>
      </p:sp>
      <p:pic>
        <p:nvPicPr>
          <p:cNvPr id="7" name="Immagine 6"/>
          <p:cNvPicPr>
            <a:picLocks noChangeAspect="1"/>
          </p:cNvPicPr>
          <p:nvPr/>
        </p:nvPicPr>
        <p:blipFill>
          <a:blip r:embed="rId3"/>
          <a:stretch>
            <a:fillRect/>
          </a:stretch>
        </p:blipFill>
        <p:spPr>
          <a:xfrm>
            <a:off x="952503" y="0"/>
            <a:ext cx="7238203" cy="6858000"/>
          </a:xfrm>
          <a:prstGeom prst="rect">
            <a:avLst/>
          </a:prstGeom>
        </p:spPr>
      </p:pic>
      <p:sp>
        <p:nvSpPr>
          <p:cNvPr id="8" name="CasellaDiTesto 7"/>
          <p:cNvSpPr txBox="1"/>
          <p:nvPr/>
        </p:nvSpPr>
        <p:spPr>
          <a:xfrm>
            <a:off x="5649259" y="286905"/>
            <a:ext cx="1807882" cy="923330"/>
          </a:xfrm>
          <a:prstGeom prst="rect">
            <a:avLst/>
          </a:prstGeom>
          <a:noFill/>
        </p:spPr>
        <p:txBody>
          <a:bodyPr wrap="square" lIns="91400" tIns="45702" rIns="91400" bIns="45702" rtlCol="0">
            <a:spAutoFit/>
          </a:bodyPr>
          <a:lstStyle/>
          <a:p>
            <a:r>
              <a:rPr lang="it-IT" dirty="0" smtClean="0"/>
              <a:t>The first cause:</a:t>
            </a:r>
          </a:p>
          <a:p>
            <a:r>
              <a:rPr lang="it-IT" dirty="0" err="1" smtClean="0"/>
              <a:t>Increased</a:t>
            </a:r>
            <a:r>
              <a:rPr lang="it-IT" dirty="0" smtClean="0"/>
              <a:t> </a:t>
            </a:r>
            <a:r>
              <a:rPr lang="it-IT" dirty="0" err="1" smtClean="0"/>
              <a:t>glycaemia</a:t>
            </a:r>
            <a:endParaRPr lang="it-IT" dirty="0"/>
          </a:p>
        </p:txBody>
      </p:sp>
      <p:sp>
        <p:nvSpPr>
          <p:cNvPr id="9" name="CasellaDiTesto 8"/>
          <p:cNvSpPr txBox="1"/>
          <p:nvPr/>
        </p:nvSpPr>
        <p:spPr>
          <a:xfrm>
            <a:off x="6124388" y="4467412"/>
            <a:ext cx="1807882" cy="1477328"/>
          </a:xfrm>
          <a:prstGeom prst="rect">
            <a:avLst/>
          </a:prstGeom>
          <a:noFill/>
        </p:spPr>
        <p:txBody>
          <a:bodyPr wrap="square" lIns="91400" tIns="45702" rIns="91400" bIns="45702" rtlCol="0">
            <a:spAutoFit/>
          </a:bodyPr>
          <a:lstStyle/>
          <a:p>
            <a:pPr algn="r"/>
            <a:r>
              <a:rPr lang="it-IT" dirty="0" err="1" smtClean="0"/>
              <a:t>Because</a:t>
            </a:r>
            <a:r>
              <a:rPr lang="it-IT" dirty="0" smtClean="0"/>
              <a:t> of </a:t>
            </a:r>
            <a:r>
              <a:rPr lang="it-IT" dirty="0" err="1" smtClean="0"/>
              <a:t>insulin</a:t>
            </a:r>
            <a:r>
              <a:rPr lang="it-IT" dirty="0" smtClean="0"/>
              <a:t> </a:t>
            </a:r>
            <a:r>
              <a:rPr lang="it-IT" dirty="0" err="1" smtClean="0"/>
              <a:t>resistance</a:t>
            </a:r>
            <a:r>
              <a:rPr lang="it-IT" dirty="0" smtClean="0"/>
              <a:t>, i.e. a </a:t>
            </a:r>
            <a:r>
              <a:rPr lang="it-IT" dirty="0" err="1" smtClean="0"/>
              <a:t>defect</a:t>
            </a:r>
            <a:r>
              <a:rPr lang="it-IT" dirty="0" smtClean="0"/>
              <a:t> in the </a:t>
            </a:r>
            <a:r>
              <a:rPr lang="it-IT" dirty="0" err="1" smtClean="0"/>
              <a:t>insulin</a:t>
            </a:r>
            <a:r>
              <a:rPr lang="it-IT" dirty="0" smtClean="0"/>
              <a:t> </a:t>
            </a:r>
            <a:r>
              <a:rPr lang="it-IT" dirty="0" err="1" smtClean="0"/>
              <a:t>response</a:t>
            </a:r>
            <a:endParaRPr lang="it-IT" dirty="0"/>
          </a:p>
        </p:txBody>
      </p:sp>
      <p:sp>
        <p:nvSpPr>
          <p:cNvPr id="10" name="CasellaDiTesto 9"/>
          <p:cNvSpPr txBox="1"/>
          <p:nvPr/>
        </p:nvSpPr>
        <p:spPr>
          <a:xfrm>
            <a:off x="1686859" y="4923629"/>
            <a:ext cx="1807882" cy="1200329"/>
          </a:xfrm>
          <a:prstGeom prst="rect">
            <a:avLst/>
          </a:prstGeom>
          <a:noFill/>
        </p:spPr>
        <p:txBody>
          <a:bodyPr wrap="square" lIns="91400" tIns="45702" rIns="91400" bIns="45702" rtlCol="0">
            <a:spAutoFit/>
          </a:bodyPr>
          <a:lstStyle/>
          <a:p>
            <a:pPr algn="r"/>
            <a:r>
              <a:rPr lang="it-IT" dirty="0" err="1" smtClean="0"/>
              <a:t>Because</a:t>
            </a:r>
            <a:r>
              <a:rPr lang="it-IT" dirty="0" smtClean="0"/>
              <a:t> of </a:t>
            </a:r>
            <a:r>
              <a:rPr lang="it-IT" dirty="0" err="1" smtClean="0"/>
              <a:t>loss</a:t>
            </a:r>
            <a:r>
              <a:rPr lang="it-IT" dirty="0" smtClean="0"/>
              <a:t> of beta </a:t>
            </a:r>
            <a:r>
              <a:rPr lang="it-IT" dirty="0" err="1" smtClean="0"/>
              <a:t>cells</a:t>
            </a:r>
            <a:r>
              <a:rPr lang="it-IT" dirty="0" smtClean="0"/>
              <a:t>, due to </a:t>
            </a:r>
            <a:r>
              <a:rPr lang="it-IT" dirty="0" err="1" smtClean="0"/>
              <a:t>sustained</a:t>
            </a:r>
            <a:r>
              <a:rPr lang="it-IT" dirty="0" smtClean="0"/>
              <a:t> </a:t>
            </a:r>
            <a:r>
              <a:rPr lang="it-IT" dirty="0" err="1" smtClean="0"/>
              <a:t>stimulation</a:t>
            </a:r>
            <a:endParaRPr lang="it-IT" dirty="0"/>
          </a:p>
        </p:txBody>
      </p:sp>
      <p:sp>
        <p:nvSpPr>
          <p:cNvPr id="11" name="CasellaDiTesto 10"/>
          <p:cNvSpPr txBox="1"/>
          <p:nvPr/>
        </p:nvSpPr>
        <p:spPr>
          <a:xfrm>
            <a:off x="952500" y="1075764"/>
            <a:ext cx="2287494" cy="1477328"/>
          </a:xfrm>
          <a:prstGeom prst="rect">
            <a:avLst/>
          </a:prstGeom>
          <a:noFill/>
        </p:spPr>
        <p:txBody>
          <a:bodyPr wrap="square" lIns="91400" tIns="45702" rIns="91400" bIns="45702" rtlCol="0">
            <a:spAutoFit/>
          </a:bodyPr>
          <a:lstStyle/>
          <a:p>
            <a:pPr algn="r"/>
            <a:r>
              <a:rPr lang="it-IT" dirty="0" err="1" smtClean="0"/>
              <a:t>Because</a:t>
            </a:r>
            <a:r>
              <a:rPr lang="it-IT" dirty="0" smtClean="0"/>
              <a:t> of </a:t>
            </a:r>
            <a:r>
              <a:rPr lang="it-IT" dirty="0" err="1" smtClean="0"/>
              <a:t>hypo-insulinemia</a:t>
            </a:r>
            <a:r>
              <a:rPr lang="it-IT" dirty="0" smtClean="0"/>
              <a:t> and </a:t>
            </a:r>
            <a:r>
              <a:rPr lang="it-IT" dirty="0" err="1" smtClean="0"/>
              <a:t>prevailing</a:t>
            </a:r>
            <a:r>
              <a:rPr lang="it-IT" dirty="0" smtClean="0"/>
              <a:t> </a:t>
            </a:r>
            <a:r>
              <a:rPr lang="it-IT" dirty="0" err="1" smtClean="0"/>
              <a:t>glucagone</a:t>
            </a:r>
            <a:r>
              <a:rPr lang="it-IT" dirty="0" smtClean="0"/>
              <a:t> </a:t>
            </a:r>
            <a:r>
              <a:rPr lang="it-IT" dirty="0" err="1" smtClean="0"/>
              <a:t>secretion</a:t>
            </a:r>
            <a:r>
              <a:rPr lang="it-IT" dirty="0" smtClean="0"/>
              <a:t> by </a:t>
            </a:r>
            <a:r>
              <a:rPr lang="it-IT" dirty="0" err="1" smtClean="0"/>
              <a:t>alpha</a:t>
            </a:r>
            <a:r>
              <a:rPr lang="it-IT" dirty="0" smtClean="0"/>
              <a:t> </a:t>
            </a:r>
            <a:r>
              <a:rPr lang="it-IT" dirty="0" err="1" smtClean="0"/>
              <a:t>cells</a:t>
            </a:r>
            <a:endParaRPr lang="it-IT" dirty="0"/>
          </a:p>
        </p:txBody>
      </p:sp>
    </p:spTree>
    <p:extLst>
      <p:ext uri="{BB962C8B-B14F-4D97-AF65-F5344CB8AC3E}">
        <p14:creationId xmlns:p14="http://schemas.microsoft.com/office/powerpoint/2010/main" val="10133827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it-IT" dirty="0" smtClean="0"/>
              <a:t>Il fegato </a:t>
            </a:r>
            <a:r>
              <a:rPr lang="it-IT" dirty="0" err="1" smtClean="0"/>
              <a:t>glucogenico</a:t>
            </a:r>
            <a:endParaRPr lang="it-IT" dirty="0"/>
          </a:p>
        </p:txBody>
      </p:sp>
      <p:sp>
        <p:nvSpPr>
          <p:cNvPr id="6" name="Sottotitolo 5"/>
          <p:cNvSpPr>
            <a:spLocks noGrp="1"/>
          </p:cNvSpPr>
          <p:nvPr>
            <p:ph type="subTitle" idx="1"/>
          </p:nvPr>
        </p:nvSpPr>
        <p:spPr/>
        <p:txBody>
          <a:bodyPr/>
          <a:lstStyle/>
          <a:p>
            <a:r>
              <a:rPr lang="it-IT" dirty="0" smtClean="0"/>
              <a:t>trattamento farmacologico</a:t>
            </a:r>
            <a:endParaRPr lang="it-IT" dirty="0"/>
          </a:p>
        </p:txBody>
      </p:sp>
      <p:sp>
        <p:nvSpPr>
          <p:cNvPr id="2" name="Segnaposto data 1"/>
          <p:cNvSpPr>
            <a:spLocks noGrp="1"/>
          </p:cNvSpPr>
          <p:nvPr>
            <p:ph type="dt" sz="half" idx="10"/>
          </p:nvPr>
        </p:nvSpPr>
        <p:spPr/>
        <p:txBody>
          <a:bodyPr/>
          <a:lstStyle/>
          <a:p>
            <a:r>
              <a:rPr lang="it-IT" smtClean="0"/>
              <a:t>06/12/2019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F8D0B087-4A76-5E4B-BE34-5988ADB55836}" type="slidenum">
              <a:rPr lang="it-IT" smtClean="0"/>
              <a:t>23</a:t>
            </a:fld>
            <a:endParaRPr lang="it-IT"/>
          </a:p>
        </p:txBody>
      </p:sp>
    </p:spTree>
    <p:extLst>
      <p:ext uri="{BB962C8B-B14F-4D97-AF65-F5344CB8AC3E}">
        <p14:creationId xmlns:p14="http://schemas.microsoft.com/office/powerpoint/2010/main" val="27638809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8"/>
            <a:ext cx="8229600" cy="786186"/>
          </a:xfrm>
        </p:spPr>
        <p:txBody>
          <a:bodyPr>
            <a:noAutofit/>
          </a:bodyPr>
          <a:lstStyle/>
          <a:p>
            <a:r>
              <a:rPr lang="it-IT" sz="2800" b="1" dirty="0" err="1"/>
              <a:t>Metformin</a:t>
            </a:r>
            <a:r>
              <a:rPr lang="it-IT" sz="2800" b="1" dirty="0"/>
              <a:t/>
            </a:r>
            <a:br>
              <a:rPr lang="it-IT" sz="2800" b="1" dirty="0"/>
            </a:br>
            <a:r>
              <a:rPr lang="it-IT" sz="2400" dirty="0"/>
              <a:t>a first-line </a:t>
            </a:r>
            <a:r>
              <a:rPr lang="it-IT" sz="2400" dirty="0" err="1"/>
              <a:t>anti-diabetic</a:t>
            </a:r>
            <a:r>
              <a:rPr lang="it-IT" sz="2400" dirty="0"/>
              <a:t> </a:t>
            </a:r>
            <a:r>
              <a:rPr lang="it-IT" sz="2400" dirty="0" err="1"/>
              <a:t>drug</a:t>
            </a:r>
            <a:r>
              <a:rPr lang="it-IT" sz="2400" dirty="0"/>
              <a:t> </a:t>
            </a:r>
            <a:r>
              <a:rPr lang="it-IT" sz="2400" dirty="0" err="1"/>
              <a:t>that</a:t>
            </a:r>
            <a:r>
              <a:rPr lang="it-IT" sz="2400" dirty="0"/>
              <a:t> </a:t>
            </a:r>
            <a:r>
              <a:rPr lang="it-IT" sz="2400" dirty="0" err="1"/>
              <a:t>inhibits</a:t>
            </a:r>
            <a:r>
              <a:rPr lang="it-IT" sz="2400" dirty="0"/>
              <a:t> </a:t>
            </a:r>
            <a:r>
              <a:rPr lang="it-IT" sz="2400" dirty="0" err="1"/>
              <a:t>gluconeogenesis</a:t>
            </a:r>
            <a:endParaRPr lang="it-IT" sz="2400" dirty="0"/>
          </a:p>
        </p:txBody>
      </p:sp>
      <p:sp>
        <p:nvSpPr>
          <p:cNvPr id="2" name="Segnaposto data 1"/>
          <p:cNvSpPr>
            <a:spLocks noGrp="1"/>
          </p:cNvSpPr>
          <p:nvPr>
            <p:ph type="dt" sz="half" idx="10"/>
          </p:nvPr>
        </p:nvSpPr>
        <p:spPr/>
        <p:txBody>
          <a:bodyPr/>
          <a:lstStyle/>
          <a:p>
            <a:r>
              <a:rPr lang="it-IT" smtClean="0"/>
              <a:t>06/12/2019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F8D0B087-4A76-5E4B-BE34-5988ADB55836}" type="slidenum">
              <a:rPr lang="it-IT" smtClean="0"/>
              <a:t>24</a:t>
            </a:fld>
            <a:endParaRPr lang="it-IT"/>
          </a:p>
        </p:txBody>
      </p:sp>
      <p:pic>
        <p:nvPicPr>
          <p:cNvPr id="5" name="Immagine 4"/>
          <p:cNvPicPr>
            <a:picLocks noChangeAspect="1"/>
          </p:cNvPicPr>
          <p:nvPr/>
        </p:nvPicPr>
        <p:blipFill>
          <a:blip r:embed="rId3"/>
          <a:stretch>
            <a:fillRect/>
          </a:stretch>
        </p:blipFill>
        <p:spPr>
          <a:xfrm>
            <a:off x="0" y="1212858"/>
            <a:ext cx="9144000" cy="5143500"/>
          </a:xfrm>
          <a:prstGeom prst="rect">
            <a:avLst/>
          </a:prstGeom>
        </p:spPr>
      </p:pic>
    </p:spTree>
    <p:extLst>
      <p:ext uri="{BB962C8B-B14F-4D97-AF65-F5344CB8AC3E}">
        <p14:creationId xmlns:p14="http://schemas.microsoft.com/office/powerpoint/2010/main" val="10607381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06/12/2019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F8D0B087-4A76-5E4B-BE34-5988ADB55836}" type="slidenum">
              <a:rPr lang="it-IT" smtClean="0"/>
              <a:t>25</a:t>
            </a:fld>
            <a:endParaRPr lang="it-IT"/>
          </a:p>
        </p:txBody>
      </p:sp>
      <p:pic>
        <p:nvPicPr>
          <p:cNvPr id="5" name="Immagine 4"/>
          <p:cNvPicPr>
            <a:picLocks noChangeAspect="1"/>
          </p:cNvPicPr>
          <p:nvPr/>
        </p:nvPicPr>
        <p:blipFill>
          <a:blip r:embed="rId3"/>
          <a:stretch>
            <a:fillRect/>
          </a:stretch>
        </p:blipFill>
        <p:spPr>
          <a:xfrm>
            <a:off x="215904" y="120277"/>
            <a:ext cx="8699500" cy="6438900"/>
          </a:xfrm>
          <a:prstGeom prst="rect">
            <a:avLst/>
          </a:prstGeom>
        </p:spPr>
      </p:pic>
      <p:sp>
        <p:nvSpPr>
          <p:cNvPr id="6" name="CasellaDiTesto 5"/>
          <p:cNvSpPr txBox="1"/>
          <p:nvPr/>
        </p:nvSpPr>
        <p:spPr>
          <a:xfrm>
            <a:off x="732118" y="4213416"/>
            <a:ext cx="3481294" cy="1815845"/>
          </a:xfrm>
          <a:prstGeom prst="rect">
            <a:avLst/>
          </a:prstGeom>
          <a:noFill/>
        </p:spPr>
        <p:txBody>
          <a:bodyPr wrap="square" lIns="91400" tIns="45702" rIns="91400" bIns="45702" rtlCol="0">
            <a:spAutoFit/>
          </a:bodyPr>
          <a:lstStyle/>
          <a:p>
            <a:r>
              <a:rPr lang="it-IT" sz="2800" dirty="0"/>
              <a:t>Gli enzimi della </a:t>
            </a:r>
            <a:r>
              <a:rPr lang="it-IT" sz="2800" dirty="0" err="1"/>
              <a:t>gluconeogenesi</a:t>
            </a:r>
            <a:r>
              <a:rPr lang="it-IT" sz="2800" dirty="0"/>
              <a:t> sono bersagli per i farmaci antidiabetici</a:t>
            </a:r>
            <a:endParaRPr lang="it-IT" sz="2800" dirty="0"/>
          </a:p>
        </p:txBody>
      </p:sp>
    </p:spTree>
    <p:extLst>
      <p:ext uri="{BB962C8B-B14F-4D97-AF65-F5344CB8AC3E}">
        <p14:creationId xmlns:p14="http://schemas.microsoft.com/office/powerpoint/2010/main" val="33556884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it-IT" dirty="0" smtClean="0"/>
              <a:t>Conseguenze sistemiche dell’iperglicemia</a:t>
            </a:r>
            <a:endParaRPr lang="it-IT" dirty="0"/>
          </a:p>
        </p:txBody>
      </p:sp>
      <p:sp>
        <p:nvSpPr>
          <p:cNvPr id="7" name="Sottotitolo 6"/>
          <p:cNvSpPr>
            <a:spLocks noGrp="1"/>
          </p:cNvSpPr>
          <p:nvPr>
            <p:ph type="subTitle" idx="1"/>
          </p:nvPr>
        </p:nvSpPr>
        <p:spPr/>
        <p:txBody>
          <a:bodyPr/>
          <a:lstStyle/>
          <a:p>
            <a:r>
              <a:rPr lang="it-IT" dirty="0" err="1" smtClean="0">
                <a:solidFill>
                  <a:srgbClr val="000000"/>
                </a:solidFill>
              </a:rPr>
              <a:t>Glucotossicità</a:t>
            </a:r>
            <a:r>
              <a:rPr lang="it-IT" dirty="0" smtClean="0">
                <a:solidFill>
                  <a:srgbClr val="000000"/>
                </a:solidFill>
              </a:rPr>
              <a:t> e </a:t>
            </a:r>
            <a:r>
              <a:rPr lang="it-IT" smtClean="0">
                <a:solidFill>
                  <a:srgbClr val="000000"/>
                </a:solidFill>
              </a:rPr>
              <a:t>prodotti tossici</a:t>
            </a:r>
            <a:endParaRPr lang="it-IT" dirty="0">
              <a:solidFill>
                <a:srgbClr val="000000"/>
              </a:solidFill>
            </a:endParaRPr>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26</a:t>
            </a:fld>
            <a:endParaRPr lang="it-IT"/>
          </a:p>
        </p:txBody>
      </p:sp>
    </p:spTree>
    <p:extLst>
      <p:ext uri="{BB962C8B-B14F-4D97-AF65-F5344CB8AC3E}">
        <p14:creationId xmlns:p14="http://schemas.microsoft.com/office/powerpoint/2010/main" val="8196310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06/12/2019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F8D0B087-4A76-5E4B-BE34-5988ADB55836}" type="slidenum">
              <a:rPr lang="it-IT" smtClean="0"/>
              <a:t>27</a:t>
            </a:fld>
            <a:endParaRPr lang="it-IT"/>
          </a:p>
        </p:txBody>
      </p:sp>
      <p:pic>
        <p:nvPicPr>
          <p:cNvPr id="5" name="Immagine 4"/>
          <p:cNvPicPr>
            <a:picLocks noChangeAspect="1"/>
          </p:cNvPicPr>
          <p:nvPr/>
        </p:nvPicPr>
        <p:blipFill>
          <a:blip r:embed="rId3"/>
          <a:stretch>
            <a:fillRect/>
          </a:stretch>
        </p:blipFill>
        <p:spPr>
          <a:xfrm>
            <a:off x="749302" y="0"/>
            <a:ext cx="7622697" cy="6858000"/>
          </a:xfrm>
          <a:prstGeom prst="rect">
            <a:avLst/>
          </a:prstGeom>
        </p:spPr>
      </p:pic>
    </p:spTree>
    <p:extLst>
      <p:ext uri="{BB962C8B-B14F-4D97-AF65-F5344CB8AC3E}">
        <p14:creationId xmlns:p14="http://schemas.microsoft.com/office/powerpoint/2010/main" val="18402373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42"/>
            <a:ext cx="8229600" cy="711480"/>
          </a:xfrm>
        </p:spPr>
        <p:txBody>
          <a:bodyPr>
            <a:normAutofit fontScale="90000"/>
          </a:bodyPr>
          <a:lstStyle/>
          <a:p>
            <a:r>
              <a:rPr lang="it-IT" dirty="0" err="1" smtClean="0"/>
              <a:t>Formation</a:t>
            </a:r>
            <a:r>
              <a:rPr lang="it-IT" dirty="0" smtClean="0"/>
              <a:t> of </a:t>
            </a:r>
            <a:r>
              <a:rPr lang="it-IT" dirty="0" err="1" smtClean="0"/>
              <a:t>methylglyoxal</a:t>
            </a:r>
            <a:r>
              <a:rPr lang="it-IT" dirty="0" smtClean="0"/>
              <a:t> from </a:t>
            </a:r>
            <a:r>
              <a:rPr lang="it-IT" dirty="0" err="1" smtClean="0"/>
              <a:t>triose</a:t>
            </a:r>
            <a:r>
              <a:rPr lang="it-IT" dirty="0" smtClean="0"/>
              <a:t> </a:t>
            </a:r>
            <a:r>
              <a:rPr lang="it-IT" dirty="0" err="1" smtClean="0"/>
              <a:t>phosphates</a:t>
            </a:r>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28</a:t>
            </a:fld>
            <a:endParaRPr lang="it-IT"/>
          </a:p>
        </p:txBody>
      </p:sp>
      <p:pic>
        <p:nvPicPr>
          <p:cNvPr id="6" name="Immagine 5"/>
          <p:cNvPicPr>
            <a:picLocks noChangeAspect="1"/>
          </p:cNvPicPr>
          <p:nvPr/>
        </p:nvPicPr>
        <p:blipFill>
          <a:blip r:embed="rId3"/>
          <a:stretch>
            <a:fillRect/>
          </a:stretch>
        </p:blipFill>
        <p:spPr>
          <a:xfrm>
            <a:off x="2358151" y="1128473"/>
            <a:ext cx="4195053" cy="5729527"/>
          </a:xfrm>
          <a:prstGeom prst="rect">
            <a:avLst/>
          </a:prstGeom>
        </p:spPr>
      </p:pic>
    </p:spTree>
    <p:extLst>
      <p:ext uri="{BB962C8B-B14F-4D97-AF65-F5344CB8AC3E}">
        <p14:creationId xmlns:p14="http://schemas.microsoft.com/office/powerpoint/2010/main" val="18450690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4710"/>
            <a:ext cx="8229600" cy="726421"/>
          </a:xfrm>
        </p:spPr>
        <p:txBody>
          <a:bodyPr>
            <a:normAutofit fontScale="90000"/>
          </a:bodyPr>
          <a:lstStyle/>
          <a:p>
            <a:r>
              <a:rPr lang="it-IT" dirty="0" err="1" smtClean="0"/>
              <a:t>Methylglyoxal</a:t>
            </a:r>
            <a:r>
              <a:rPr lang="it-IT" dirty="0" smtClean="0"/>
              <a:t> </a:t>
            </a:r>
            <a:r>
              <a:rPr lang="it-IT" dirty="0" err="1" smtClean="0"/>
              <a:t>reacts</a:t>
            </a:r>
            <a:r>
              <a:rPr lang="it-IT" dirty="0" smtClean="0"/>
              <a:t> with </a:t>
            </a:r>
            <a:r>
              <a:rPr lang="it-IT" dirty="0" err="1" smtClean="0"/>
              <a:t>glutathione</a:t>
            </a:r>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29</a:t>
            </a:fld>
            <a:endParaRPr lang="it-IT"/>
          </a:p>
        </p:txBody>
      </p:sp>
      <p:pic>
        <p:nvPicPr>
          <p:cNvPr id="6" name="Immagine 5"/>
          <p:cNvPicPr>
            <a:picLocks noChangeAspect="1"/>
          </p:cNvPicPr>
          <p:nvPr/>
        </p:nvPicPr>
        <p:blipFill>
          <a:blip r:embed="rId3"/>
          <a:stretch>
            <a:fillRect/>
          </a:stretch>
        </p:blipFill>
        <p:spPr>
          <a:xfrm>
            <a:off x="1524001" y="801127"/>
            <a:ext cx="5980261" cy="5438716"/>
          </a:xfrm>
          <a:prstGeom prst="rect">
            <a:avLst/>
          </a:prstGeom>
        </p:spPr>
      </p:pic>
    </p:spTree>
    <p:extLst>
      <p:ext uri="{BB962C8B-B14F-4D97-AF65-F5344CB8AC3E}">
        <p14:creationId xmlns:p14="http://schemas.microsoft.com/office/powerpoint/2010/main" val="11375390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smtClean="0"/>
              <a:t>Storia naturale del diabete di tipo 1 e di tipo 2</a:t>
            </a:r>
            <a:endParaRPr lang="it-IT" dirty="0"/>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8D0B087-4A76-5E4B-BE34-5988ADB55836}" type="slidenum">
              <a:rPr lang="it-IT" smtClean="0"/>
              <a:t>3</a:t>
            </a:fld>
            <a:endParaRPr lang="it-IT"/>
          </a:p>
        </p:txBody>
      </p:sp>
      <p:pic>
        <p:nvPicPr>
          <p:cNvPr id="8" name="Immagine 7"/>
          <p:cNvPicPr>
            <a:picLocks noChangeAspect="1"/>
          </p:cNvPicPr>
          <p:nvPr/>
        </p:nvPicPr>
        <p:blipFill>
          <a:blip r:embed="rId3"/>
          <a:stretch>
            <a:fillRect/>
          </a:stretch>
        </p:blipFill>
        <p:spPr>
          <a:xfrm>
            <a:off x="159516" y="2197099"/>
            <a:ext cx="8984484" cy="2793253"/>
          </a:xfrm>
          <a:prstGeom prst="rect">
            <a:avLst/>
          </a:prstGeom>
        </p:spPr>
      </p:pic>
    </p:spTree>
    <p:extLst>
      <p:ext uri="{BB962C8B-B14F-4D97-AF65-F5344CB8AC3E}">
        <p14:creationId xmlns:p14="http://schemas.microsoft.com/office/powerpoint/2010/main" val="3238307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1583"/>
            <a:ext cx="8229600" cy="1143000"/>
          </a:xfrm>
        </p:spPr>
        <p:txBody>
          <a:bodyPr/>
          <a:lstStyle/>
          <a:p>
            <a:r>
              <a:rPr lang="it-IT" dirty="0" smtClean="0"/>
              <a:t>fine</a:t>
            </a:r>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50876ACE-9AC5-7E4B-A94E-A71566142803}" type="slidenum">
              <a:rPr lang="it-IT" smtClean="0"/>
              <a:t>30</a:t>
            </a:fld>
            <a:endParaRPr lang="it-IT"/>
          </a:p>
        </p:txBody>
      </p:sp>
    </p:spTree>
    <p:extLst>
      <p:ext uri="{BB962C8B-B14F-4D97-AF65-F5344CB8AC3E}">
        <p14:creationId xmlns:p14="http://schemas.microsoft.com/office/powerpoint/2010/main" val="6747096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smtClean="0"/>
              <a:t>Complicanze del diabete di tipo I</a:t>
            </a:r>
            <a:endParaRPr lang="it-IT" dirty="0"/>
          </a:p>
        </p:txBody>
      </p:sp>
      <p:sp>
        <p:nvSpPr>
          <p:cNvPr id="8" name="Sottotitolo 7"/>
          <p:cNvSpPr>
            <a:spLocks noGrp="1"/>
          </p:cNvSpPr>
          <p:nvPr>
            <p:ph type="subTitle" idx="1"/>
          </p:nvPr>
        </p:nvSpPr>
        <p:spPr/>
        <p:txBody>
          <a:bodyPr/>
          <a:lstStyle/>
          <a:p>
            <a:r>
              <a:rPr lang="it-IT" dirty="0" err="1" smtClean="0"/>
              <a:t>Chetoacidosi</a:t>
            </a:r>
            <a:endParaRPr lang="it-IT" dirty="0"/>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4</a:t>
            </a:fld>
            <a:endParaRPr lang="it-IT"/>
          </a:p>
        </p:txBody>
      </p:sp>
    </p:spTree>
    <p:extLst>
      <p:ext uri="{BB962C8B-B14F-4D97-AF65-F5344CB8AC3E}">
        <p14:creationId xmlns:p14="http://schemas.microsoft.com/office/powerpoint/2010/main" val="343991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4083050" cy="1143000"/>
          </a:xfrm>
        </p:spPr>
        <p:txBody>
          <a:bodyPr>
            <a:normAutofit fontScale="90000"/>
          </a:bodyPr>
          <a:lstStyle/>
          <a:p>
            <a:r>
              <a:rPr lang="it-IT" dirty="0" err="1" smtClean="0"/>
              <a:t>Chetoacidosi</a:t>
            </a:r>
            <a:r>
              <a:rPr lang="it-IT" dirty="0" smtClean="0"/>
              <a:t> diabetica</a:t>
            </a:r>
            <a:endParaRPr lang="it-IT" dirty="0"/>
          </a:p>
        </p:txBody>
      </p:sp>
      <p:sp>
        <p:nvSpPr>
          <p:cNvPr id="9" name="Segnaposto contenuto 8"/>
          <p:cNvSpPr>
            <a:spLocks noGrp="1"/>
          </p:cNvSpPr>
          <p:nvPr>
            <p:ph idx="1"/>
          </p:nvPr>
        </p:nvSpPr>
        <p:spPr>
          <a:xfrm>
            <a:off x="457199" y="1600200"/>
            <a:ext cx="3891447" cy="4525963"/>
          </a:xfrm>
        </p:spPr>
        <p:txBody>
          <a:bodyPr>
            <a:normAutofit fontScale="70000" lnSpcReduction="20000"/>
          </a:bodyPr>
          <a:lstStyle/>
          <a:p>
            <a:pPr marL="0" indent="0">
              <a:buNone/>
            </a:pPr>
            <a:r>
              <a:rPr lang="it-IT" dirty="0" smtClean="0"/>
              <a:t>Deficit di insulina causa:</a:t>
            </a:r>
          </a:p>
          <a:p>
            <a:pPr marL="514350" indent="-514350">
              <a:buFont typeface="+mj-lt"/>
              <a:buAutoNum type="arabicPeriod"/>
            </a:pPr>
            <a:r>
              <a:rPr lang="it-IT" dirty="0" smtClean="0"/>
              <a:t>Iperglicemia per difetto di consumo periferico di glucosio</a:t>
            </a:r>
          </a:p>
          <a:p>
            <a:pPr marL="514350" indent="-514350">
              <a:buFont typeface="+mj-lt"/>
              <a:buAutoNum type="arabicPeriod"/>
            </a:pPr>
            <a:r>
              <a:rPr lang="it-IT" dirty="0" smtClean="0"/>
              <a:t>Continua liberazione di </a:t>
            </a:r>
            <a:r>
              <a:rPr lang="it-IT" dirty="0" err="1" smtClean="0"/>
              <a:t>glucagone</a:t>
            </a:r>
            <a:r>
              <a:rPr lang="it-IT" dirty="0" smtClean="0"/>
              <a:t> dalle cellule alfa (non inibite da insulina!) </a:t>
            </a:r>
          </a:p>
          <a:p>
            <a:pPr marL="514350" indent="-514350">
              <a:buFont typeface="+mj-lt"/>
              <a:buAutoNum type="arabicPeriod"/>
            </a:pPr>
            <a:r>
              <a:rPr lang="it-IT" dirty="0" smtClean="0"/>
              <a:t>Liberazioni di adrenalina</a:t>
            </a:r>
          </a:p>
          <a:p>
            <a:r>
              <a:rPr lang="it-IT" dirty="0" smtClean="0"/>
              <a:t>tessuto adiposo lipolitico</a:t>
            </a:r>
          </a:p>
          <a:p>
            <a:r>
              <a:rPr lang="it-IT" dirty="0" smtClean="0"/>
              <a:t>fegato </a:t>
            </a:r>
            <a:r>
              <a:rPr lang="it-IT" dirty="0" err="1" smtClean="0"/>
              <a:t>glucogenico</a:t>
            </a:r>
            <a:endParaRPr lang="it-IT" dirty="0" smtClean="0"/>
          </a:p>
          <a:p>
            <a:r>
              <a:rPr lang="it-IT" dirty="0" smtClean="0"/>
              <a:t>fegato chetogenico</a:t>
            </a:r>
          </a:p>
          <a:p>
            <a:endParaRPr lang="it-IT" dirty="0" smtClean="0"/>
          </a:p>
          <a:p>
            <a:pPr>
              <a:buFont typeface="Wingdings" charset="2"/>
              <a:buChar char="Ø"/>
            </a:pPr>
            <a:r>
              <a:rPr lang="it-IT" dirty="0" err="1" smtClean="0"/>
              <a:t>Chetoacidosi</a:t>
            </a:r>
            <a:r>
              <a:rPr lang="it-IT" dirty="0" smtClean="0"/>
              <a:t> &amp; iperglicemia</a:t>
            </a:r>
            <a:endParaRPr lang="it-IT" dirty="0"/>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5</a:t>
            </a:fld>
            <a:endParaRPr lang="it-IT"/>
          </a:p>
        </p:txBody>
      </p:sp>
      <p:pic>
        <p:nvPicPr>
          <p:cNvPr id="8" name="Immagine 7"/>
          <p:cNvPicPr>
            <a:picLocks noChangeAspect="1"/>
          </p:cNvPicPr>
          <p:nvPr/>
        </p:nvPicPr>
        <p:blipFill>
          <a:blip r:embed="rId3"/>
          <a:stretch>
            <a:fillRect/>
          </a:stretch>
        </p:blipFill>
        <p:spPr>
          <a:xfrm>
            <a:off x="4540250" y="254000"/>
            <a:ext cx="4025900" cy="6337300"/>
          </a:xfrm>
          <a:prstGeom prst="rect">
            <a:avLst/>
          </a:prstGeom>
        </p:spPr>
      </p:pic>
    </p:spTree>
    <p:extLst>
      <p:ext uri="{BB962C8B-B14F-4D97-AF65-F5344CB8AC3E}">
        <p14:creationId xmlns:p14="http://schemas.microsoft.com/office/powerpoint/2010/main" val="111907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Sintomi e segni della </a:t>
            </a:r>
            <a:r>
              <a:rPr lang="it-IT" dirty="0" err="1" smtClean="0"/>
              <a:t>chetoacidosi</a:t>
            </a:r>
            <a:r>
              <a:rPr lang="it-IT" dirty="0" smtClean="0"/>
              <a:t> diabetica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Poliuria</a:t>
            </a:r>
            <a:endParaRPr lang="it-IT" dirty="0"/>
          </a:p>
          <a:p>
            <a:r>
              <a:rPr lang="it-IT" dirty="0" smtClean="0"/>
              <a:t>Polidipsia</a:t>
            </a:r>
            <a:endParaRPr lang="it-IT" dirty="0"/>
          </a:p>
          <a:p>
            <a:r>
              <a:rPr lang="it-IT" dirty="0" smtClean="0"/>
              <a:t>Perdita </a:t>
            </a:r>
            <a:r>
              <a:rPr lang="it-IT" dirty="0"/>
              <a:t>di peso</a:t>
            </a:r>
          </a:p>
          <a:p>
            <a:r>
              <a:rPr lang="it-IT" dirty="0" smtClean="0"/>
              <a:t>Nausea </a:t>
            </a:r>
            <a:r>
              <a:rPr lang="it-IT" dirty="0"/>
              <a:t>e vomito</a:t>
            </a:r>
          </a:p>
          <a:p>
            <a:r>
              <a:rPr lang="it-IT" dirty="0" smtClean="0"/>
              <a:t>Debolezza </a:t>
            </a:r>
            <a:r>
              <a:rPr lang="it-IT" dirty="0"/>
              <a:t>e letargia</a:t>
            </a:r>
          </a:p>
          <a:p>
            <a:r>
              <a:rPr lang="it-IT" dirty="0" smtClean="0"/>
              <a:t>Stato </a:t>
            </a:r>
            <a:r>
              <a:rPr lang="it-IT" dirty="0"/>
              <a:t>mentale alterato</a:t>
            </a:r>
          </a:p>
          <a:p>
            <a:r>
              <a:rPr lang="it-IT" dirty="0" smtClean="0"/>
              <a:t>Respirazione </a:t>
            </a:r>
            <a:r>
              <a:rPr lang="it-IT" dirty="0"/>
              <a:t>di </a:t>
            </a:r>
            <a:r>
              <a:rPr lang="it-IT" dirty="0" err="1"/>
              <a:t>Kussmaul</a:t>
            </a:r>
            <a:r>
              <a:rPr lang="it-IT" dirty="0"/>
              <a:t> (una caratteristica iperventilazione profonda)</a:t>
            </a:r>
          </a:p>
          <a:p>
            <a:r>
              <a:rPr lang="it-IT" dirty="0" smtClean="0"/>
              <a:t>Acetone </a:t>
            </a:r>
            <a:r>
              <a:rPr lang="it-IT" dirty="0"/>
              <a:t>sul respiro (odore di gocce di pera)</a:t>
            </a:r>
          </a:p>
        </p:txBody>
      </p:sp>
      <p:sp>
        <p:nvSpPr>
          <p:cNvPr id="4" name="Segnaposto data 3"/>
          <p:cNvSpPr>
            <a:spLocks noGrp="1"/>
          </p:cNvSpPr>
          <p:nvPr>
            <p:ph type="dt" sz="half" idx="10"/>
          </p:nvPr>
        </p:nvSpPr>
        <p:spPr/>
        <p:txBody>
          <a:bodyPr/>
          <a:lstStyle/>
          <a:p>
            <a:r>
              <a:rPr lang="it-IT" smtClean="0"/>
              <a:t>06/12/2019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50876ACE-9AC5-7E4B-A94E-A71566142803}" type="slidenum">
              <a:rPr lang="it-IT" smtClean="0"/>
              <a:t>6</a:t>
            </a:fld>
            <a:endParaRPr lang="it-IT"/>
          </a:p>
        </p:txBody>
      </p:sp>
    </p:spTree>
    <p:extLst>
      <p:ext uri="{BB962C8B-B14F-4D97-AF65-F5344CB8AC3E}">
        <p14:creationId xmlns:p14="http://schemas.microsoft.com/office/powerpoint/2010/main" val="34937204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Pathogenesis of diabetic ketoacidosis and hyperosmolar hyperglycemic syndrome.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040" y="5878697"/>
            <a:ext cx="1141920" cy="7503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040" y="979303"/>
            <a:ext cx="66556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247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Esra Karslioglu French et al. BMJ 2019;365:bmj.l1114</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©2019 by British Medical Journal Publishing Group</a:t>
            </a:r>
          </a:p>
        </p:txBody>
      </p:sp>
      <p:sp>
        <p:nvSpPr>
          <p:cNvPr id="2" name="Rettangolo 1"/>
          <p:cNvSpPr/>
          <p:nvPr/>
        </p:nvSpPr>
        <p:spPr>
          <a:xfrm>
            <a:off x="1076398" y="2475230"/>
            <a:ext cx="2152796" cy="9255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28798" y="5048522"/>
            <a:ext cx="2152796" cy="9255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28980608"/>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t>Cambiamenti nel carico funzionale delle cellule beta durante lo sviluppo del diabete mellito di tipo 2</a:t>
            </a:r>
            <a:endParaRPr lang="it-IT" sz="2800"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8</a:t>
            </a:fld>
            <a:endParaRPr lang="it-IT"/>
          </a:p>
        </p:txBody>
      </p:sp>
      <p:pic>
        <p:nvPicPr>
          <p:cNvPr id="6" name="Immagine 5"/>
          <p:cNvPicPr>
            <a:picLocks noChangeAspect="1"/>
          </p:cNvPicPr>
          <p:nvPr/>
        </p:nvPicPr>
        <p:blipFill>
          <a:blip r:embed="rId3"/>
          <a:stretch>
            <a:fillRect/>
          </a:stretch>
        </p:blipFill>
        <p:spPr>
          <a:xfrm>
            <a:off x="2133600" y="1522508"/>
            <a:ext cx="6553200" cy="4965700"/>
          </a:xfrm>
          <a:prstGeom prst="rect">
            <a:avLst/>
          </a:prstGeom>
        </p:spPr>
      </p:pic>
      <p:sp>
        <p:nvSpPr>
          <p:cNvPr id="7" name="CasellaDiTesto 6"/>
          <p:cNvSpPr txBox="1"/>
          <p:nvPr/>
        </p:nvSpPr>
        <p:spPr>
          <a:xfrm>
            <a:off x="19061" y="4325025"/>
            <a:ext cx="2667000" cy="2031325"/>
          </a:xfrm>
          <a:prstGeom prst="rect">
            <a:avLst/>
          </a:prstGeom>
          <a:noFill/>
        </p:spPr>
        <p:txBody>
          <a:bodyPr wrap="square" rtlCol="0">
            <a:spAutoFit/>
          </a:bodyPr>
          <a:lstStyle/>
          <a:p>
            <a:r>
              <a:rPr lang="it-IT" dirty="0" smtClean="0"/>
              <a:t>NGT: normale tolleranza al glucosio; </a:t>
            </a:r>
          </a:p>
          <a:p>
            <a:r>
              <a:rPr lang="it-IT" dirty="0" smtClean="0"/>
              <a:t>IGT: ridotta tolleranza al glucosio; </a:t>
            </a:r>
          </a:p>
          <a:p>
            <a:r>
              <a:rPr lang="it-IT" dirty="0" smtClean="0"/>
              <a:t>T2DM: diabete mellito di tipo 2.</a:t>
            </a:r>
          </a:p>
          <a:p>
            <a:endParaRPr lang="it-IT" dirty="0"/>
          </a:p>
        </p:txBody>
      </p:sp>
    </p:spTree>
    <p:extLst>
      <p:ext uri="{BB962C8B-B14F-4D97-AF65-F5344CB8AC3E}">
        <p14:creationId xmlns:p14="http://schemas.microsoft.com/office/powerpoint/2010/main" val="5988475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it-IT" dirty="0" smtClean="0"/>
              <a:t>The </a:t>
            </a:r>
            <a:r>
              <a:rPr lang="it-IT" dirty="0" err="1" smtClean="0"/>
              <a:t>glucose</a:t>
            </a:r>
            <a:r>
              <a:rPr lang="it-IT" dirty="0" smtClean="0"/>
              <a:t> </a:t>
            </a:r>
            <a:r>
              <a:rPr lang="it-IT" dirty="0" err="1" smtClean="0"/>
              <a:t>blow</a:t>
            </a:r>
            <a:endParaRPr lang="it-IT" dirty="0"/>
          </a:p>
        </p:txBody>
      </p:sp>
      <p:sp>
        <p:nvSpPr>
          <p:cNvPr id="7" name="Sottotitolo 6"/>
          <p:cNvSpPr>
            <a:spLocks noGrp="1"/>
          </p:cNvSpPr>
          <p:nvPr>
            <p:ph type="subTitle" idx="1"/>
          </p:nvPr>
        </p:nvSpPr>
        <p:spPr/>
        <p:txBody>
          <a:bodyPr>
            <a:normAutofit fontScale="70000" lnSpcReduction="20000"/>
          </a:bodyPr>
          <a:lstStyle/>
          <a:p>
            <a:r>
              <a:rPr lang="it-IT" dirty="0" smtClean="0"/>
              <a:t>by </a:t>
            </a:r>
          </a:p>
          <a:p>
            <a:r>
              <a:rPr lang="it-IT" dirty="0" err="1" smtClean="0"/>
              <a:t>sweetened</a:t>
            </a:r>
            <a:r>
              <a:rPr lang="it-IT" dirty="0" smtClean="0"/>
              <a:t> </a:t>
            </a:r>
            <a:r>
              <a:rPr lang="it-IT" dirty="0" err="1" smtClean="0"/>
              <a:t>drinks</a:t>
            </a:r>
            <a:endParaRPr lang="it-IT" dirty="0" smtClean="0"/>
          </a:p>
          <a:p>
            <a:r>
              <a:rPr lang="it-IT" dirty="0" err="1" smtClean="0"/>
              <a:t>icecream</a:t>
            </a:r>
            <a:endParaRPr lang="it-IT" dirty="0" smtClean="0"/>
          </a:p>
          <a:p>
            <a:r>
              <a:rPr lang="it-IT" dirty="0" err="1" smtClean="0"/>
              <a:t>chocolate</a:t>
            </a:r>
            <a:endParaRPr lang="it-IT" dirty="0" smtClean="0"/>
          </a:p>
          <a:p>
            <a:r>
              <a:rPr lang="it-IT" dirty="0" err="1" smtClean="0"/>
              <a:t>etc</a:t>
            </a:r>
            <a:endParaRPr lang="it-IT" dirty="0" smtClean="0"/>
          </a:p>
          <a:p>
            <a:endParaRPr lang="it-IT" dirty="0"/>
          </a:p>
        </p:txBody>
      </p:sp>
      <p:sp>
        <p:nvSpPr>
          <p:cNvPr id="3" name="Segnaposto data 2"/>
          <p:cNvSpPr>
            <a:spLocks noGrp="1"/>
          </p:cNvSpPr>
          <p:nvPr>
            <p:ph type="dt" sz="half" idx="10"/>
          </p:nvPr>
        </p:nvSpPr>
        <p:spPr/>
        <p:txBody>
          <a:bodyPr/>
          <a:lstStyle/>
          <a:p>
            <a:r>
              <a:rPr lang="it-IT" smtClean="0"/>
              <a:t>06/12/2019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8D0B087-4A76-5E4B-BE34-5988ADB55836}" type="slidenum">
              <a:rPr lang="it-IT" smtClean="0"/>
              <a:t>9</a:t>
            </a:fld>
            <a:endParaRPr lang="it-IT"/>
          </a:p>
        </p:txBody>
      </p:sp>
    </p:spTree>
    <p:extLst>
      <p:ext uri="{BB962C8B-B14F-4D97-AF65-F5344CB8AC3E}">
        <p14:creationId xmlns:p14="http://schemas.microsoft.com/office/powerpoint/2010/main" val="2164904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4329</TotalTime>
  <Words>2634</Words>
  <Application>Microsoft Macintosh PowerPoint</Application>
  <PresentationFormat>Presentazione su schermo (4:3)</PresentationFormat>
  <Paragraphs>280</Paragraphs>
  <Slides>30</Slides>
  <Notes>18</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Lezione 31</vt:lpstr>
      <vt:lpstr>DIABETE</vt:lpstr>
      <vt:lpstr>Storia naturale del diabete di tipo 1 e di tipo 2</vt:lpstr>
      <vt:lpstr>Complicanze del diabete di tipo I</vt:lpstr>
      <vt:lpstr>Chetoacidosi diabetica</vt:lpstr>
      <vt:lpstr>Sintomi e segni della chetoacidosi diabetica</vt:lpstr>
      <vt:lpstr>Presentazione di PowerPoint</vt:lpstr>
      <vt:lpstr>Cambiamenti nel carico funzionale delle cellule beta durante lo sviluppo del diabete mellito di tipo 2</vt:lpstr>
      <vt:lpstr>The glucose blow</vt:lpstr>
      <vt:lpstr>Presentazione di PowerPoint</vt:lpstr>
      <vt:lpstr>La glucotossicità</vt:lpstr>
      <vt:lpstr>La via dei polioli Reazione dell’aldoso reduttasi Reazione della sorbitolo deidrogenasi</vt:lpstr>
      <vt:lpstr>Semplice meccanismo biochimico della glucotossicità</vt:lpstr>
      <vt:lpstr>La lipotossicità</vt:lpstr>
      <vt:lpstr>Sintesi del ceramide</vt:lpstr>
      <vt:lpstr>Il ceramide causa insulino-resistenza</vt:lpstr>
      <vt:lpstr>La glucolipotossicità colpisce tutte le cellule</vt:lpstr>
      <vt:lpstr>L’insufficienza funzionale delle cellule beta si aggrava</vt:lpstr>
      <vt:lpstr>La glucolipotossicità causa insulino-resistenza</vt:lpstr>
      <vt:lpstr>L’insulino-resistenza riguarda gli organi bersaglio dell’insulina</vt:lpstr>
      <vt:lpstr>Diversi meccanismi causano l’insulino resistenza</vt:lpstr>
      <vt:lpstr>Presentazione di PowerPoint</vt:lpstr>
      <vt:lpstr>Il fegato glucogenico</vt:lpstr>
      <vt:lpstr>Metformin a first-line anti-diabetic drug that inhibits gluconeogenesis</vt:lpstr>
      <vt:lpstr>Presentazione di PowerPoint</vt:lpstr>
      <vt:lpstr>Conseguenze sistemiche dell’iperglicemia</vt:lpstr>
      <vt:lpstr>Presentazione di PowerPoint</vt:lpstr>
      <vt:lpstr>Formation of methylglyoxal from triose phosphates</vt:lpstr>
      <vt:lpstr>Methylglyoxal reacts with glutathione</vt:lpstr>
      <vt:lpstr>fine</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31</dc:title>
  <dc:creator>Sabina Passamonti</dc:creator>
  <cp:lastModifiedBy>Sabina Passamonti</cp:lastModifiedBy>
  <cp:revision>52</cp:revision>
  <dcterms:created xsi:type="dcterms:W3CDTF">2019-12-03T08:44:00Z</dcterms:created>
  <dcterms:modified xsi:type="dcterms:W3CDTF">2019-12-06T10:19:51Z</dcterms:modified>
</cp:coreProperties>
</file>