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29"/>
  </p:normalViewPr>
  <p:slideViewPr>
    <p:cSldViewPr snapToGrid="0" snapToObjects="1">
      <p:cViewPr varScale="1">
        <p:scale>
          <a:sx n="104" d="100"/>
          <a:sy n="104" d="100"/>
        </p:scale>
        <p:origin x="8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B7C3F4-1F31-DC43-8EB1-3343EF113B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CFC461E-1248-1E4B-AB88-3EC78B068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0C4211-C932-0841-8AA0-E6015462B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4AA7FF-B446-584B-AB91-732344DB2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C773B94-1BEB-B34B-AAC3-45E7B4DA4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57012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636C93-2617-054C-A54F-DC2D1CE07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FBD019C-618A-974B-BFBC-09E2DE7BE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A5A4E2-9E1B-0C4F-953B-E3C1E0D31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5986E3E-8FEA-5D4B-83A0-A7DFE2CEF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DB5D0F-D43F-8D49-92AC-4F732F049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5958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E73C6C5-8782-2F46-B30E-AFAD12F65C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9062886-4CFF-F646-8DF4-22BD71C343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ACD341-78E7-5142-9432-94B00C551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DFCB0F-3730-6943-9BA0-FBD6A083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6F72EBA-FF22-3547-9515-569C11FDB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57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6FDFE3-C873-E84F-AC0A-2D01D11EA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0462CF3-B8D1-9F49-BF94-0BC091E701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927904-32F2-444A-BE33-3EA6C80DF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31E932-114A-8E4D-965F-40B413A0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68D61D-52EC-044E-AA8B-EDD4B892F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73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19F2FF-2B38-A04C-935C-E1674D681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7E9B029-0AF2-6F41-979B-D86E946DE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A5C6F4-A82D-144B-95BD-6BA5A2EBB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CFD09E9-3A39-AF47-8A6F-6B12467A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5542C2-6F0A-B44D-90B2-6ACBC3EF1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1123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EB6AD-2F5C-9A42-8FB5-E2665B57D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97B372-9CB0-494E-9BDC-C4F5E8AD1F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34E28FC-2BCD-9749-BAF4-03F49EAB3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39CE26D-84D7-7940-8F14-4BC9F5DE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A987BF5-36CD-AC41-9828-004C33DB6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204172-A010-2E44-B621-A91EBF3DC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469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383233-A39B-244D-B857-B4F9D37DC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A46747-87AA-6141-A424-4BA3F28AE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126E114-4164-9746-ADC3-BC2D7F6F8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01CA4D-E777-1041-9552-704589129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B963CCC-0B97-5541-95F6-B60B65AB25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B24B521-DD49-BF4E-AF2B-CE535AAAD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979CF42-2DA9-FE43-8388-4933F5B7C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132108-5164-3542-8D1D-1E2AD553C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573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826553-2FF7-EE47-A5A7-1BB9E045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6CDC2B6-DCE7-294C-B721-76A9FE4A3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147ED4-C536-A14D-812B-6023316D3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C2366EA-0481-F64C-8A63-B42BE3E98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7030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B9DA3F3-80B3-5341-BC4C-610151534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86169FCB-1F3B-144D-AAE3-05454D87C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4B9AC9C-0820-D544-9CEB-0BDB39E58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285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824C02-3B5B-3D44-BDDF-EA7332861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E768D38-C5D2-CD46-BC69-3113F229B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E8EE1E1-8347-4142-BFDC-DC3AB5B6C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55C09F-78B4-B44E-A3F5-3EC8706C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8434712-CA00-CC4C-A896-B5CBC8660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5ECF517-A014-C34E-B80E-BDDB92100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053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E34783-BA83-D246-898A-387615E88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B796D45-F16C-9543-84EE-A7B732299E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8920BAA-9E8B-E141-856F-013F7B6B9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C98CF3-C683-4F4C-8832-DA584E354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DF98B7B-26A1-1C4D-9157-DAC20691C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819A706-C246-7140-B8EC-CE7B3FF7C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4227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E054EC8-1B34-7B42-807F-49353DA35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E99A4C1-580C-8749-92FB-2FF9F62CE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F63F8F-E2F9-3C4C-8EE2-2A161EED3C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204B5-49E2-324D-A71A-B16438420EAA}" type="datetimeFigureOut">
              <a:rPr lang="it-IT" smtClean="0"/>
              <a:t>06/12/19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5105B41-671B-7445-B5B0-CD9722DAC8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40036B-BAE3-D047-AABB-0FB614F0E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9D2D0-7924-9444-AC2D-90BD4195C8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7565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29_gennaio" TargetMode="External"/><Relationship Id="rId13" Type="http://schemas.openxmlformats.org/officeDocument/2006/relationships/hyperlink" Target="https://it.wikipedia.org/wiki/Latisana" TargetMode="External"/><Relationship Id="rId18" Type="http://schemas.openxmlformats.org/officeDocument/2006/relationships/hyperlink" Target="https://it.wikipedia.org/wiki/1988" TargetMode="External"/><Relationship Id="rId26" Type="http://schemas.openxmlformats.org/officeDocument/2006/relationships/hyperlink" Target="https://it.wikipedia.org/wiki/1930" TargetMode="External"/><Relationship Id="rId3" Type="http://schemas.openxmlformats.org/officeDocument/2006/relationships/hyperlink" Target="https://it.wikipedia.org/wiki/Friuli-Venezia_Giulia" TargetMode="External"/><Relationship Id="rId21" Type="http://schemas.openxmlformats.org/officeDocument/2006/relationships/hyperlink" Target="https://it.wikipedia.org/wiki/Mani_pulite" TargetMode="External"/><Relationship Id="rId7" Type="http://schemas.openxmlformats.org/officeDocument/2006/relationships/hyperlink" Target="https://it.wikipedia.org/wiki/Udine" TargetMode="External"/><Relationship Id="rId12" Type="http://schemas.openxmlformats.org/officeDocument/2006/relationships/hyperlink" Target="https://it.wikipedia.org/wiki/Consigliere_comunale" TargetMode="External"/><Relationship Id="rId17" Type="http://schemas.openxmlformats.org/officeDocument/2006/relationships/hyperlink" Target="https://it.wikipedia.org/wiki/Presidente_della_regione" TargetMode="External"/><Relationship Id="rId25" Type="http://schemas.openxmlformats.org/officeDocument/2006/relationships/hyperlink" Target="https://it.wikipedia.org/wiki/Bicinicco" TargetMode="External"/><Relationship Id="rId2" Type="http://schemas.openxmlformats.org/officeDocument/2006/relationships/hyperlink" Target="https://it.wikipedia.org/wiki/Brigate_Osoppo" TargetMode="External"/><Relationship Id="rId16" Type="http://schemas.openxmlformats.org/officeDocument/2006/relationships/hyperlink" Target="https://it.wikipedia.org/wiki/Provincia_di_Udine" TargetMode="External"/><Relationship Id="rId20" Type="http://schemas.openxmlformats.org/officeDocument/2006/relationships/hyperlink" Target="https://it.wikipedia.org/wiki/1994" TargetMode="External"/><Relationship Id="rId29" Type="http://schemas.openxmlformats.org/officeDocument/2006/relationships/hyperlink" Target="https://it.wikipedia.org/wiki/198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1941" TargetMode="External"/><Relationship Id="rId11" Type="http://schemas.openxmlformats.org/officeDocument/2006/relationships/hyperlink" Target="https://it.wikipedia.org/wiki/Democrazia_Cristiana" TargetMode="External"/><Relationship Id="rId24" Type="http://schemas.openxmlformats.org/officeDocument/2006/relationships/hyperlink" Target="https://it.wikipedia.org/wiki/Reclusione" TargetMode="External"/><Relationship Id="rId32" Type="http://schemas.openxmlformats.org/officeDocument/2006/relationships/hyperlink" Target="https://it.wikipedia.org/wiki/Regione_Friuli-Venezia_Giulia" TargetMode="External"/><Relationship Id="rId5" Type="http://schemas.openxmlformats.org/officeDocument/2006/relationships/hyperlink" Target="https://it.wikipedia.org/wiki/14_ottobre" TargetMode="External"/><Relationship Id="rId15" Type="http://schemas.openxmlformats.org/officeDocument/2006/relationships/hyperlink" Target="https://it.wikipedia.org/wiki/1973" TargetMode="External"/><Relationship Id="rId23" Type="http://schemas.openxmlformats.org/officeDocument/2006/relationships/hyperlink" Target="https://it.wikipedia.org/wiki/Mese" TargetMode="External"/><Relationship Id="rId28" Type="http://schemas.openxmlformats.org/officeDocument/2006/relationships/hyperlink" Target="https://it.wikipedia.org/wiki/1983" TargetMode="External"/><Relationship Id="rId10" Type="http://schemas.openxmlformats.org/officeDocument/2006/relationships/hyperlink" Target="https://it.wikipedia.org/wiki/1976" TargetMode="External"/><Relationship Id="rId19" Type="http://schemas.openxmlformats.org/officeDocument/2006/relationships/hyperlink" Target="https://it.wikipedia.org/wiki/1992" TargetMode="External"/><Relationship Id="rId31" Type="http://schemas.openxmlformats.org/officeDocument/2006/relationships/hyperlink" Target="https://it.wikipedia.org/wiki/1993" TargetMode="External"/><Relationship Id="rId4" Type="http://schemas.openxmlformats.org/officeDocument/2006/relationships/hyperlink" Target="https://it.wikipedia.org/wiki/Palazzolo_dello_Stella" TargetMode="External"/><Relationship Id="rId9" Type="http://schemas.openxmlformats.org/officeDocument/2006/relationships/hyperlink" Target="https://it.wikipedia.org/wiki/2010" TargetMode="External"/><Relationship Id="rId14" Type="http://schemas.openxmlformats.org/officeDocument/2006/relationships/hyperlink" Target="https://it.wikipedia.org/wiki/1968" TargetMode="External"/><Relationship Id="rId22" Type="http://schemas.openxmlformats.org/officeDocument/2006/relationships/hyperlink" Target="https://it.wikipedia.org/wiki/Patteggiamento" TargetMode="External"/><Relationship Id="rId27" Type="http://schemas.openxmlformats.org/officeDocument/2006/relationships/hyperlink" Target="https://it.wikipedia.org/wiki/2013" TargetMode="External"/><Relationship Id="rId30" Type="http://schemas.openxmlformats.org/officeDocument/2006/relationships/hyperlink" Target="https://it.wikipedia.org/wiki/Consiglio_regionale_del_Friuli-Venezia_Giulia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23_settembre" TargetMode="External"/><Relationship Id="rId7" Type="http://schemas.openxmlformats.org/officeDocument/2006/relationships/hyperlink" Target="https://it.wikipedia.org/wiki/1994" TargetMode="External"/><Relationship Id="rId2" Type="http://schemas.openxmlformats.org/officeDocument/2006/relationships/hyperlink" Target="https://it.wikipedia.org/wiki/Udin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1993" TargetMode="External"/><Relationship Id="rId5" Type="http://schemas.openxmlformats.org/officeDocument/2006/relationships/hyperlink" Target="https://it.wikipedia.org/wiki/Friuli-Venezia_Giulia" TargetMode="External"/><Relationship Id="rId4" Type="http://schemas.openxmlformats.org/officeDocument/2006/relationships/hyperlink" Target="https://it.wikipedia.org/wiki/195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Partito_Socialista_Democratico_Italiano" TargetMode="External"/><Relationship Id="rId3" Type="http://schemas.openxmlformats.org/officeDocument/2006/relationships/hyperlink" Target="https://it.wikipedia.org/wiki/Movimento_Sociale_Italiano" TargetMode="External"/><Relationship Id="rId7" Type="http://schemas.openxmlformats.org/officeDocument/2006/relationships/hyperlink" Target="https://it.wikipedia.org/wiki/Partito_Repubblicano_Italiano" TargetMode="External"/><Relationship Id="rId2" Type="http://schemas.openxmlformats.org/officeDocument/2006/relationships/hyperlink" Target="https://it.wikipedia.org/wiki/Democrazia_Cristia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Partito_Liberale_Italiano" TargetMode="External"/><Relationship Id="rId11" Type="http://schemas.openxmlformats.org/officeDocument/2006/relationships/hyperlink" Target="https://it.wikipedia.org/wiki/Slovenska_Skupnost" TargetMode="External"/><Relationship Id="rId5" Type="http://schemas.openxmlformats.org/officeDocument/2006/relationships/hyperlink" Target="https://it.wikipedia.org/wiki/Partito_Democratico_Italiano_di_Unit%C3%A0_Monarchica" TargetMode="External"/><Relationship Id="rId10" Type="http://schemas.openxmlformats.org/officeDocument/2006/relationships/hyperlink" Target="https://it.wikipedia.org/wiki/Partito_Socialista_Italiano_di_Unit%C3%A0_Proletaria" TargetMode="External"/><Relationship Id="rId4" Type="http://schemas.openxmlformats.org/officeDocument/2006/relationships/hyperlink" Target="https://it.wikipedia.org/wiki/Partito_Comunista_Italiano" TargetMode="External"/><Relationship Id="rId9" Type="http://schemas.openxmlformats.org/officeDocument/2006/relationships/hyperlink" Target="https://it.wikipedia.org/wiki/Partito_Socialista_Italiano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t.wikipedia.org/wiki/Elezioni_regionali_in_Friuli-Venezia_Giulia_del_1964#cite_note-cjargne-3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1964" TargetMode="External"/><Relationship Id="rId13" Type="http://schemas.openxmlformats.org/officeDocument/2006/relationships/hyperlink" Target="https://it.wikipedia.org/wiki/Partito_Repubblicano_Italiano" TargetMode="External"/><Relationship Id="rId3" Type="http://schemas.openxmlformats.org/officeDocument/2006/relationships/hyperlink" Target="https://it.wikipedia.org/wiki/Brigate_Osoppo" TargetMode="External"/><Relationship Id="rId7" Type="http://schemas.openxmlformats.org/officeDocument/2006/relationships/hyperlink" Target="https://it.wikipedia.org/wiki/Camera_dei_deputati" TargetMode="External"/><Relationship Id="rId12" Type="http://schemas.openxmlformats.org/officeDocument/2006/relationships/hyperlink" Target="https://it.wikipedia.org/wiki/Partito_Socialista_Democratico_Italiano" TargetMode="External"/><Relationship Id="rId2" Type="http://schemas.openxmlformats.org/officeDocument/2006/relationships/hyperlink" Target="https://it.wikipedia.org/wiki/Resistenza_italiana" TargetMode="External"/><Relationship Id="rId16" Type="http://schemas.openxmlformats.org/officeDocument/2006/relationships/hyperlink" Target="https://it.wikipedia.org/wiki/Consiglio_regionale_del_Friuli-Venezia_Giuli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t.wikipedia.org/wiki/Elezioni_politiche_italiane_del_1953" TargetMode="External"/><Relationship Id="rId11" Type="http://schemas.openxmlformats.org/officeDocument/2006/relationships/hyperlink" Target="https://it.wikipedia.org/wiki/Partito_Socialista_Italiano" TargetMode="External"/><Relationship Id="rId5" Type="http://schemas.openxmlformats.org/officeDocument/2006/relationships/hyperlink" Target="https://it.wikipedia.org/wiki/Democrazia_Cristiana" TargetMode="External"/><Relationship Id="rId15" Type="http://schemas.openxmlformats.org/officeDocument/2006/relationships/hyperlink" Target="https://it.wikipedia.org/wiki/1974" TargetMode="External"/><Relationship Id="rId10" Type="http://schemas.openxmlformats.org/officeDocument/2006/relationships/hyperlink" Target="https://it.wikipedia.org/wiki/Regione_Friuli-Venezia_Giulia" TargetMode="External"/><Relationship Id="rId4" Type="http://schemas.openxmlformats.org/officeDocument/2006/relationships/hyperlink" Target="https://it.wikipedia.org/w/index.php?title=Zona_libera_del_Friuli_orientale&amp;action=edit&amp;redlink=1" TargetMode="External"/><Relationship Id="rId9" Type="http://schemas.openxmlformats.org/officeDocument/2006/relationships/hyperlink" Target="https://it.wikipedia.org/wiki/1973" TargetMode="External"/><Relationship Id="rId14" Type="http://schemas.openxmlformats.org/officeDocument/2006/relationships/hyperlink" Target="https://it.wikipedia.org/wiki/Partito_Liberale_Italian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EF19C6-23BD-7D47-A770-2F851B883D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D299217-77D5-EE49-BEF0-2446E43FC0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5751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E29AD9-06CA-314B-BB1A-2F778526F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281" y="367528"/>
            <a:ext cx="11147854" cy="632983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Antonio </a:t>
            </a:r>
            <a:r>
              <a:rPr lang="it-IT" dirty="0" err="1"/>
              <a:t>Comelli</a:t>
            </a:r>
            <a:r>
              <a:rPr lang="it-IT" dirty="0"/>
              <a:t> (Nimis 1920-1988)</a:t>
            </a:r>
          </a:p>
          <a:p>
            <a:pPr marL="457200" lvl="1" indent="0">
              <a:buNone/>
            </a:pPr>
            <a:r>
              <a:rPr lang="it-IT" dirty="0"/>
              <a:t>Partigiano dell'</a:t>
            </a:r>
            <a:r>
              <a:rPr lang="it-IT" dirty="0">
                <a:hlinkClick r:id="rId2" tooltip="Brigate Osopp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Osoppo</a:t>
            </a:r>
            <a:r>
              <a:rPr lang="it-IT" dirty="0"/>
              <a:t> e nel 1963 consigliere regionale del </a:t>
            </a:r>
            <a:r>
              <a:rPr lang="it-IT" dirty="0">
                <a:hlinkClick r:id="rId3" tooltip="Friuli-Venezia Giul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Friuli Venezia-Giulia</a:t>
            </a:r>
            <a:r>
              <a:rPr lang="it-IT" dirty="0"/>
              <a:t>. Ottenuto l'assessorato all'agricoltura per due successive legislature, alla fine del 1973 viene eletto presidente della giunta, carica che ricoprì fino al 1984. </a:t>
            </a:r>
          </a:p>
          <a:p>
            <a:pPr marL="457200" lvl="1" indent="0">
              <a:buNone/>
            </a:pPr>
            <a:r>
              <a:rPr lang="it-IT" dirty="0"/>
              <a:t>7 giunte</a:t>
            </a:r>
          </a:p>
          <a:p>
            <a:pPr marL="457200" lvl="1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Adriano </a:t>
            </a:r>
            <a:r>
              <a:rPr lang="it-IT" dirty="0" err="1"/>
              <a:t>Biasutti</a:t>
            </a:r>
            <a:r>
              <a:rPr lang="it-IT" dirty="0"/>
              <a:t> (</a:t>
            </a:r>
            <a:r>
              <a:rPr lang="it-IT" b="1" dirty="0"/>
              <a:t>Adriano </a:t>
            </a:r>
            <a:r>
              <a:rPr lang="it-IT" b="1" dirty="0" err="1"/>
              <a:t>Biasutti</a:t>
            </a:r>
            <a:r>
              <a:rPr lang="it-IT" dirty="0"/>
              <a:t> (</a:t>
            </a:r>
            <a:r>
              <a:rPr lang="it-IT" dirty="0">
                <a:hlinkClick r:id="rId4" tooltip="Palazzolo dello Stell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Palazzolo dello Stella</a:t>
            </a:r>
            <a:r>
              <a:rPr lang="it-IT" dirty="0"/>
              <a:t>, </a:t>
            </a:r>
            <a:r>
              <a:rPr lang="it-IT" dirty="0">
                <a:hlinkClick r:id="rId5" tooltip="14 ottob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 ottobre</a:t>
            </a:r>
            <a:r>
              <a:rPr lang="it-IT" dirty="0"/>
              <a:t> </a:t>
            </a:r>
            <a:r>
              <a:rPr lang="it-IT" dirty="0">
                <a:hlinkClick r:id="rId6" tooltip="19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1941</a:t>
            </a:r>
            <a:r>
              <a:rPr lang="it-IT" dirty="0"/>
              <a:t> – </a:t>
            </a:r>
            <a:r>
              <a:rPr lang="it-IT" dirty="0">
                <a:hlinkClick r:id="rId7" tooltip="Udi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Udine</a:t>
            </a:r>
            <a:r>
              <a:rPr lang="it-IT" dirty="0"/>
              <a:t>, </a:t>
            </a:r>
            <a:r>
              <a:rPr lang="it-IT" dirty="0">
                <a:hlinkClick r:id="rId8" tooltip="29 gennai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29 gennaio</a:t>
            </a:r>
            <a:r>
              <a:rPr lang="it-IT" dirty="0"/>
              <a:t> </a:t>
            </a:r>
            <a:r>
              <a:rPr lang="it-IT" dirty="0">
                <a:hlinkClick r:id="rId9" tooltip="20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</a:t>
            </a:r>
            <a:r>
              <a:rPr lang="it-IT" dirty="0"/>
              <a:t>))</a:t>
            </a:r>
          </a:p>
          <a:p>
            <a:pPr marL="457200" lvl="1" indent="0">
              <a:buNone/>
            </a:pPr>
            <a:r>
              <a:rPr lang="it-IT" dirty="0"/>
              <a:t>Nato  da un commerciante  e dalla </a:t>
            </a:r>
            <a:r>
              <a:rPr lang="it-IT" dirty="0" err="1"/>
              <a:t>gestitrice</a:t>
            </a:r>
            <a:r>
              <a:rPr lang="it-IT" dirty="0"/>
              <a:t> di un'osteria, si iscrisse nel </a:t>
            </a:r>
            <a:r>
              <a:rPr lang="it-IT" dirty="0">
                <a:hlinkClick r:id="rId10" tooltip="197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1976</a:t>
            </a:r>
            <a:r>
              <a:rPr lang="it-IT" dirty="0"/>
              <a:t> alla </a:t>
            </a:r>
            <a:r>
              <a:rPr lang="it-IT" dirty="0">
                <a:hlinkClick r:id="rId11" tooltip="Democrazia Cristia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Democrazia Cristiana</a:t>
            </a:r>
            <a:r>
              <a:rPr lang="it-IT" dirty="0"/>
              <a:t>, per poi diventare </a:t>
            </a:r>
            <a:r>
              <a:rPr lang="it-IT" dirty="0">
                <a:hlinkClick r:id="rId12" tooltip="Consigliere comuna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consigliere comunale</a:t>
            </a:r>
            <a:r>
              <a:rPr lang="it-IT" dirty="0"/>
              <a:t> a </a:t>
            </a:r>
            <a:r>
              <a:rPr lang="it-IT" dirty="0">
                <a:hlinkClick r:id="rId13" tooltip="Latisa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Latisana</a:t>
            </a:r>
            <a:r>
              <a:rPr lang="it-IT" dirty="0"/>
              <a:t> e, tra il </a:t>
            </a:r>
            <a:r>
              <a:rPr lang="it-IT" dirty="0">
                <a:hlinkClick r:id="rId14" tooltip="196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1968</a:t>
            </a:r>
            <a:r>
              <a:rPr lang="it-IT" dirty="0"/>
              <a:t> e il </a:t>
            </a:r>
            <a:r>
              <a:rPr lang="it-IT" dirty="0">
                <a:hlinkClick r:id="rId15" tooltip="197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1973</a:t>
            </a:r>
            <a:r>
              <a:rPr lang="it-IT" dirty="0"/>
              <a:t>, segretario del presidente della </a:t>
            </a:r>
            <a:r>
              <a:rPr lang="it-IT" dirty="0">
                <a:hlinkClick r:id="rId16" tooltip="Provincia di Udi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provincia di Udine</a:t>
            </a:r>
            <a:r>
              <a:rPr lang="it-IT" dirty="0"/>
              <a:t>. Fece parte del consiglio regionale dal </a:t>
            </a:r>
            <a:r>
              <a:rPr lang="it-IT" dirty="0">
                <a:hlinkClick r:id="rId15" tooltip="197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1973</a:t>
            </a:r>
            <a:r>
              <a:rPr lang="it-IT" dirty="0"/>
              <a:t>, per poi assumere la carica di </a:t>
            </a:r>
            <a:r>
              <a:rPr lang="it-IT" dirty="0">
                <a:hlinkClick r:id="rId17" tooltip="Presidente della regi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presidente della regione</a:t>
            </a:r>
            <a:r>
              <a:rPr lang="it-IT" dirty="0"/>
              <a:t>, la quale mantenne dal </a:t>
            </a:r>
            <a:r>
              <a:rPr lang="it-IT" dirty="0">
                <a:hlinkClick r:id="rId18" tooltip="198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1988</a:t>
            </a:r>
            <a:r>
              <a:rPr lang="it-IT" dirty="0"/>
              <a:t> al </a:t>
            </a:r>
            <a:r>
              <a:rPr lang="it-IT" dirty="0">
                <a:hlinkClick r:id="rId19" tooltip="199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1992</a:t>
            </a:r>
            <a:r>
              <a:rPr lang="it-IT" dirty="0"/>
              <a:t>. Nel </a:t>
            </a:r>
            <a:r>
              <a:rPr lang="it-IT" dirty="0">
                <a:hlinkClick r:id="rId20" tooltip="199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1994</a:t>
            </a:r>
            <a:r>
              <a:rPr lang="it-IT" dirty="0"/>
              <a:t> fu coinvolto nelle inchieste di </a:t>
            </a:r>
            <a:r>
              <a:rPr lang="it-IT" dirty="0">
                <a:hlinkClick r:id="rId21" tooltip="Mani pulit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Mani pulite</a:t>
            </a:r>
            <a:r>
              <a:rPr lang="it-IT" dirty="0"/>
              <a:t>, venendo condannato, a seguito di un </a:t>
            </a:r>
            <a:r>
              <a:rPr lang="it-IT" dirty="0">
                <a:hlinkClick r:id="rId22" tooltip="Patteggiament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patteggiamento</a:t>
            </a:r>
            <a:r>
              <a:rPr lang="it-IT" dirty="0"/>
              <a:t>, a trentotto </a:t>
            </a:r>
            <a:r>
              <a:rPr lang="it-IT" dirty="0">
                <a:hlinkClick r:id="rId23" tooltip="Mes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mesi</a:t>
            </a:r>
            <a:r>
              <a:rPr lang="it-IT" dirty="0"/>
              <a:t> di </a:t>
            </a:r>
            <a:r>
              <a:rPr lang="it-IT" dirty="0">
                <a:hlinkClick r:id="rId24" tooltip="Reclusio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reclusione</a:t>
            </a:r>
            <a:r>
              <a:rPr lang="it-IT" dirty="0"/>
              <a:t>. </a:t>
            </a:r>
          </a:p>
          <a:p>
            <a:pPr marL="457200" lvl="1" indent="0">
              <a:buNone/>
            </a:pPr>
            <a:r>
              <a:rPr lang="it-IT" dirty="0"/>
              <a:t>5 giunte</a:t>
            </a:r>
          </a:p>
          <a:p>
            <a:pPr marL="457200" lvl="1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Antonio Vinicio Turello</a:t>
            </a:r>
            <a:r>
              <a:rPr lang="it-IT" dirty="0"/>
              <a:t> (</a:t>
            </a:r>
            <a:r>
              <a:rPr lang="it-IT" dirty="0">
                <a:hlinkClick r:id="rId25" tooltip="Bicinicc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Bicinicco</a:t>
            </a:r>
            <a:r>
              <a:rPr lang="it-IT" dirty="0"/>
              <a:t>,</a:t>
            </a:r>
            <a:r>
              <a:rPr lang="it-IT"/>
              <a:t> </a:t>
            </a:r>
            <a:r>
              <a:rPr lang="it-IT">
                <a:hlinkClick r:id="rId26" tooltip="19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1930</a:t>
            </a:r>
            <a:r>
              <a:rPr lang="it-IT"/>
              <a:t>– </a:t>
            </a:r>
            <a:r>
              <a:rPr lang="it-IT">
                <a:hlinkClick r:id="rId7" tooltip="Udi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Udine</a:t>
            </a:r>
            <a:r>
              <a:rPr lang="it-IT"/>
              <a:t> </a:t>
            </a:r>
            <a:r>
              <a:rPr lang="it-IT">
                <a:hlinkClick r:id="rId27" tooltip="20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2013</a:t>
            </a:r>
            <a:r>
              <a:rPr lang="it-IT"/>
              <a:t>)</a:t>
            </a:r>
            <a:r>
              <a:rPr lang="it-IT" dirty="0"/>
              <a:t> </a:t>
            </a:r>
          </a:p>
          <a:p>
            <a:pPr marL="457200" lvl="1" indent="0">
              <a:buNone/>
            </a:pPr>
            <a:r>
              <a:rPr lang="it-IT" dirty="0"/>
              <a:t>Membro di lungo corso della </a:t>
            </a:r>
            <a:r>
              <a:rPr lang="it-IT" dirty="0">
                <a:hlinkClick r:id="rId11" tooltip="Democrazia Cristia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Democrazia Cristiana</a:t>
            </a:r>
            <a:r>
              <a:rPr lang="it-IT" dirty="0"/>
              <a:t> del Friuli Venezia Giulia, dal 18 luglio </a:t>
            </a:r>
            <a:r>
              <a:rPr lang="it-IT" dirty="0">
                <a:hlinkClick r:id="rId28" tooltip="198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1983</a:t>
            </a:r>
            <a:r>
              <a:rPr lang="it-IT" dirty="0"/>
              <a:t> al 23 ottobre </a:t>
            </a:r>
            <a:r>
              <a:rPr lang="it-IT" dirty="0">
                <a:hlinkClick r:id="rId29" tooltip="198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1984</a:t>
            </a:r>
            <a:r>
              <a:rPr lang="it-IT" dirty="0"/>
              <a:t> è Presidente del </a:t>
            </a:r>
            <a:r>
              <a:rPr lang="it-IT" dirty="0">
                <a:hlinkClick r:id="rId30" tooltip="Consiglio regionale del Friuli-Venezia Giul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Consiglio regionale del Friuli-Venezia Giulia</a:t>
            </a:r>
            <a:r>
              <a:rPr lang="it-IT" dirty="0"/>
              <a:t>.</a:t>
            </a:r>
          </a:p>
          <a:p>
            <a:pPr marL="457200" lvl="1" indent="0">
              <a:buNone/>
            </a:pPr>
            <a:r>
              <a:rPr lang="it-IT" dirty="0"/>
              <a:t>Dal 14 gennaio </a:t>
            </a:r>
            <a:r>
              <a:rPr lang="it-IT" dirty="0">
                <a:hlinkClick r:id="rId19" tooltip="199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1992</a:t>
            </a:r>
            <a:r>
              <a:rPr lang="it-IT" dirty="0"/>
              <a:t> al 2 agosto </a:t>
            </a:r>
            <a:r>
              <a:rPr lang="it-IT" dirty="0">
                <a:hlinkClick r:id="rId31" tooltip="199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1993</a:t>
            </a:r>
            <a:r>
              <a:rPr lang="it-IT" dirty="0"/>
              <a:t> è Presidente della </a:t>
            </a:r>
            <a:r>
              <a:rPr lang="it-IT" dirty="0">
                <a:hlinkClick r:id="rId32" tooltip="Regione Friuli-Venezia Giul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Regione Friuli-Venezia Giulia</a:t>
            </a:r>
            <a:r>
              <a:rPr lang="it-IT" dirty="0"/>
              <a:t>.</a:t>
            </a:r>
          </a:p>
          <a:p>
            <a:pPr marL="457200" lvl="1" indent="0">
              <a:buNone/>
            </a:pPr>
            <a:r>
              <a:rPr lang="it-IT" dirty="0"/>
              <a:t>1 giunta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34253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89CDA74-4FEA-1041-A664-A4E580C8C2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984" y="222422"/>
            <a:ext cx="10834816" cy="638844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b="1" dirty="0"/>
              <a:t>Pietro Fontanini</a:t>
            </a:r>
            <a:r>
              <a:rPr lang="it-IT" dirty="0"/>
              <a:t> (</a:t>
            </a:r>
            <a:r>
              <a:rPr lang="it-IT" dirty="0">
                <a:hlinkClick r:id="rId2" tooltip="Udine"/>
              </a:rPr>
              <a:t>Udine</a:t>
            </a:r>
            <a:r>
              <a:rPr lang="it-IT" dirty="0"/>
              <a:t>, </a:t>
            </a:r>
            <a:r>
              <a:rPr lang="it-IT" dirty="0">
                <a:hlinkClick r:id="rId3" tooltip="23 settembre"/>
              </a:rPr>
              <a:t>23 settembre</a:t>
            </a:r>
            <a:r>
              <a:rPr lang="it-IT" dirty="0"/>
              <a:t> </a:t>
            </a:r>
            <a:r>
              <a:rPr lang="it-IT" dirty="0">
                <a:hlinkClick r:id="rId4" tooltip="1952"/>
              </a:rPr>
              <a:t>1952</a:t>
            </a:r>
            <a:r>
              <a:rPr lang="it-IT" dirty="0"/>
              <a:t>) </a:t>
            </a:r>
          </a:p>
          <a:p>
            <a:pPr marL="0" indent="0">
              <a:buNone/>
            </a:pPr>
            <a:r>
              <a:rPr lang="it-IT" dirty="0"/>
              <a:t> 	presidente della Giunta Regionale del </a:t>
            </a:r>
            <a:r>
              <a:rPr lang="it-IT" dirty="0">
                <a:hlinkClick r:id="rId5" tooltip="Friuli-Venezia Giulia"/>
              </a:rPr>
              <a:t>Friuli-Venezia Giulia</a:t>
            </a:r>
            <a:r>
              <a:rPr lang="it-IT" dirty="0"/>
              <a:t> nella VII legislatura dal 3 agosto 	del </a:t>
            </a:r>
            <a:r>
              <a:rPr lang="it-IT" dirty="0">
                <a:hlinkClick r:id="rId6" tooltip="1993"/>
              </a:rPr>
              <a:t>1993</a:t>
            </a:r>
            <a:r>
              <a:rPr lang="it-IT" dirty="0"/>
              <a:t> all'11 gennaio del </a:t>
            </a:r>
            <a:r>
              <a:rPr lang="it-IT" dirty="0">
                <a:hlinkClick r:id="rId7" tooltip="1994"/>
              </a:rPr>
              <a:t>1994</a:t>
            </a:r>
            <a:r>
              <a:rPr lang="it-IT" dirty="0"/>
              <a:t>. </a:t>
            </a:r>
          </a:p>
          <a:p>
            <a:pPr marL="0" indent="0">
              <a:buNone/>
            </a:pPr>
            <a:r>
              <a:rPr lang="it-IT" dirty="0"/>
              <a:t>	1 giunta</a:t>
            </a:r>
          </a:p>
          <a:p>
            <a:pPr marL="0" indent="0">
              <a:buNone/>
            </a:pPr>
            <a:r>
              <a:rPr lang="it-IT" b="1" dirty="0"/>
              <a:t>Renzo </a:t>
            </a:r>
            <a:r>
              <a:rPr lang="it-IT" b="1" dirty="0" err="1"/>
              <a:t>Travanut</a:t>
            </a:r>
            <a:r>
              <a:rPr lang="it-IT" b="1" dirty="0"/>
              <a:t> </a:t>
            </a:r>
            <a:r>
              <a:rPr lang="it-IT" dirty="0"/>
              <a:t>(Aquileia 1946-)</a:t>
            </a:r>
          </a:p>
          <a:p>
            <a:pPr marL="0" indent="0">
              <a:buNone/>
            </a:pPr>
            <a:r>
              <a:rPr lang="it-IT" dirty="0"/>
              <a:t>	presidente della Giunta Regionale del </a:t>
            </a:r>
            <a:r>
              <a:rPr lang="it-IT" dirty="0">
                <a:hlinkClick r:id="rId5" tooltip="Friuli-Venezia Giulia"/>
              </a:rPr>
              <a:t>Friuli-Venezia Giulia</a:t>
            </a:r>
            <a:r>
              <a:rPr lang="it-IT" dirty="0"/>
              <a:t> nella VII legislatura da gennaio a luglio 1994</a:t>
            </a:r>
          </a:p>
          <a:p>
            <a:pPr marL="0" indent="0">
              <a:buNone/>
            </a:pPr>
            <a:r>
              <a:rPr lang="it-IT" dirty="0"/>
              <a:t>A</a:t>
            </a:r>
            <a:r>
              <a:rPr lang="it-IT" b="1" dirty="0"/>
              <a:t>lessandra Guerra  </a:t>
            </a:r>
            <a:r>
              <a:rPr lang="it-IT" dirty="0"/>
              <a:t>(Buia 1963.-) </a:t>
            </a:r>
          </a:p>
          <a:p>
            <a:pPr marL="0" indent="0">
              <a:buNone/>
            </a:pPr>
            <a:r>
              <a:rPr lang="it-IT" dirty="0"/>
              <a:t>	presidente della Giunta Regionale del </a:t>
            </a:r>
            <a:r>
              <a:rPr lang="it-IT" dirty="0">
                <a:hlinkClick r:id="rId5" tooltip="Friuli-Venezia Giulia"/>
              </a:rPr>
              <a:t>Friuli-Venezia Giulia</a:t>
            </a:r>
            <a:r>
              <a:rPr lang="it-IT" dirty="0"/>
              <a:t> nella VII legislatura dal luglio 1994  a 	novembre 1995</a:t>
            </a:r>
          </a:p>
          <a:p>
            <a:pPr marL="0" indent="0">
              <a:buNone/>
            </a:pPr>
            <a:r>
              <a:rPr lang="it-IT" b="1" dirty="0"/>
              <a:t>Sergio Ceccotti (1956-)</a:t>
            </a:r>
          </a:p>
          <a:p>
            <a:pPr marL="0" indent="0">
              <a:buNone/>
            </a:pPr>
            <a:r>
              <a:rPr lang="it-IT" dirty="0"/>
              <a:t>	presidente della Giunta Regionale del </a:t>
            </a:r>
            <a:r>
              <a:rPr lang="it-IT" dirty="0">
                <a:hlinkClick r:id="rId5" tooltip="Friuli-Venezia Giulia"/>
              </a:rPr>
              <a:t>Friuli-Venezia Giulia</a:t>
            </a:r>
            <a:r>
              <a:rPr lang="it-IT" dirty="0"/>
              <a:t> nella VII legislatura dal novembre 1995 	dicembre 1996</a:t>
            </a:r>
          </a:p>
          <a:p>
            <a:pPr marL="0" indent="0">
              <a:buNone/>
            </a:pPr>
            <a:r>
              <a:rPr lang="it-IT" b="1" dirty="0"/>
              <a:t>Giancarlo </a:t>
            </a:r>
            <a:r>
              <a:rPr lang="it-IT" b="1" dirty="0" err="1"/>
              <a:t>Cruder</a:t>
            </a:r>
            <a:r>
              <a:rPr lang="it-IT" b="1" dirty="0"/>
              <a:t> (1947-)</a:t>
            </a:r>
          </a:p>
          <a:p>
            <a:pPr marL="0" indent="0">
              <a:buNone/>
            </a:pPr>
            <a:r>
              <a:rPr lang="it-IT" dirty="0"/>
              <a:t>	presidente della Giunta Regionale del </a:t>
            </a:r>
            <a:r>
              <a:rPr lang="it-IT" dirty="0">
                <a:hlinkClick r:id="rId5" tooltip="Friuli-Venezia Giulia"/>
              </a:rPr>
              <a:t>Friuli-Venezia Giulia</a:t>
            </a:r>
            <a:r>
              <a:rPr lang="it-IT" dirty="0"/>
              <a:t> nella VII legislatura dal dicembre 1996 a luglio 	1998</a:t>
            </a:r>
          </a:p>
          <a:p>
            <a:pPr marL="0" indent="0">
              <a:buNone/>
            </a:pPr>
            <a:r>
              <a:rPr lang="it-IT" b="1" dirty="0"/>
              <a:t>Roberto Antonione (1953- )</a:t>
            </a:r>
          </a:p>
          <a:p>
            <a:pPr marL="0" indent="0">
              <a:buNone/>
            </a:pPr>
            <a:r>
              <a:rPr lang="it-IT" dirty="0"/>
              <a:t>	presidente della Giunta Regionale del </a:t>
            </a:r>
            <a:r>
              <a:rPr lang="it-IT" dirty="0">
                <a:hlinkClick r:id="rId5" tooltip="Friuli-Venezia Giulia"/>
              </a:rPr>
              <a:t>Friuli-Venezia Giulia</a:t>
            </a:r>
            <a:r>
              <a:rPr lang="it-IT" dirty="0"/>
              <a:t> nella </a:t>
            </a:r>
            <a:r>
              <a:rPr lang="it-IT" dirty="0" err="1"/>
              <a:t>VIIi</a:t>
            </a:r>
            <a:r>
              <a:rPr lang="it-IT" dirty="0"/>
              <a:t> legislatura dal Luglio 1998 giugno 	2001</a:t>
            </a:r>
          </a:p>
          <a:p>
            <a:pPr marL="0" indent="0">
              <a:buNone/>
            </a:pPr>
            <a:r>
              <a:rPr lang="it-IT" b="1" dirty="0"/>
              <a:t>Renzo Tondo (1956 - )</a:t>
            </a:r>
          </a:p>
          <a:p>
            <a:pPr marL="0" indent="0">
              <a:buNone/>
            </a:pPr>
            <a:r>
              <a:rPr lang="it-IT" dirty="0"/>
              <a:t>	presidente della Giunta Regionale del </a:t>
            </a:r>
            <a:r>
              <a:rPr lang="it-IT" dirty="0">
                <a:hlinkClick r:id="rId5" tooltip="Friuli-Venezia Giulia"/>
              </a:rPr>
              <a:t>Friuli-Venezia Giulia</a:t>
            </a:r>
            <a:r>
              <a:rPr lang="it-IT" dirty="0"/>
              <a:t> nella VIII legislatura da giugno 2001 a giugno 	2003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030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2FF7C7-151B-7A41-B5BC-BA79FF61D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E7228E-0E99-5D46-8A54-7C2150D35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Le </a:t>
            </a:r>
            <a:r>
              <a:rPr lang="it-IT" b="1" dirty="0"/>
              <a:t>elezioni regionali in Friuli Venezia Giulia del 1964</a:t>
            </a:r>
            <a:r>
              <a:rPr lang="it-IT" dirty="0"/>
              <a:t> si sono svolte il 10 e 11 maggio. Sono state le prime nella storia della Regione. La stessa, </a:t>
            </a:r>
          </a:p>
          <a:p>
            <a:r>
              <a:rPr lang="it-IT" dirty="0"/>
              <a:t>prevista dall'articolo 131 della Costituzione, era stata </a:t>
            </a:r>
          </a:p>
          <a:p>
            <a:r>
              <a:rPr lang="it-IT" dirty="0"/>
              <a:t>istituita con legge costituzionale n.1 31/1.1963, che ne approvava lo statuto</a:t>
            </a:r>
          </a:p>
          <a:p>
            <a:r>
              <a:rPr lang="it-IT" dirty="0"/>
              <a:t> il numero dei consiglieri era stabilito in uno ogni 25.000 abitanti o frazioni superiori a 10.000, secondo i dati desunti dall'ultimo censimento</a:t>
            </a:r>
          </a:p>
        </p:txBody>
      </p:sp>
    </p:spTree>
    <p:extLst>
      <p:ext uri="{BB962C8B-B14F-4D97-AF65-F5344CB8AC3E}">
        <p14:creationId xmlns:p14="http://schemas.microsoft.com/office/powerpoint/2010/main" val="98148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FB14ED-85F0-5044-8AC2-3328E1787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2436A190-2673-4041-8A59-BC2679563F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3299" y="2338248"/>
            <a:ext cx="2321011" cy="4061769"/>
          </a:xfr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BF829B4C-20A7-D94F-A232-7DA04E1FA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2984" y="2338249"/>
            <a:ext cx="2481081" cy="4127815"/>
          </a:xfrm>
          <a:prstGeom prst="rect">
            <a:avLst/>
          </a:prstGeom>
        </p:spPr>
      </p:pic>
      <p:sp>
        <p:nvSpPr>
          <p:cNvPr id="12" name="Rettangolo 11">
            <a:extLst>
              <a:ext uri="{FF2B5EF4-FFF2-40B4-BE49-F238E27FC236}">
                <a16:creationId xmlns:a16="http://schemas.microsoft.com/office/drawing/2014/main" id="{33A55586-DD4F-0548-82E8-655BF593CB0A}"/>
              </a:ext>
            </a:extLst>
          </p:cNvPr>
          <p:cNvSpPr/>
          <p:nvPr/>
        </p:nvSpPr>
        <p:spPr>
          <a:xfrm>
            <a:off x="838200" y="1876584"/>
            <a:ext cx="72554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ym typeface="Wingdings" pitchFamily="2" charset="2"/>
              </a:rPr>
              <a:t>Aventi diritto al voto </a:t>
            </a:r>
            <a:r>
              <a:rPr lang="it-IT" sz="2400" dirty="0"/>
              <a:t>881.231 </a:t>
            </a:r>
            <a:r>
              <a:rPr lang="it-IT" sz="2400" dirty="0">
                <a:sym typeface="Wingdings" pitchFamily="2" charset="2"/>
              </a:rPr>
              <a:t> 61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5722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DED8BC-B217-A941-8905-8D79FD6C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Liste ammesse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4B869F8-6919-D943-BB44-B3FB32794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4602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Le seguenti liste sono ammesse alla competizione elettorale:</a:t>
            </a:r>
          </a:p>
          <a:p>
            <a:endParaRPr lang="it-IT" dirty="0"/>
          </a:p>
          <a:p>
            <a:pPr lvl="1"/>
            <a:r>
              <a:rPr lang="it-IT" dirty="0">
                <a:hlinkClick r:id="rId2" tooltip="Democrazia Cristian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Democrazia Cristiana</a:t>
            </a:r>
            <a:r>
              <a:rPr lang="it-IT" dirty="0"/>
              <a:t> (DC)</a:t>
            </a:r>
          </a:p>
          <a:p>
            <a:pPr lvl="1"/>
            <a:r>
              <a:rPr lang="it-IT" dirty="0"/>
              <a:t>Movimento Indipendentista Triestino (MIT) (solo nella circoscrizione di Trieste)</a:t>
            </a:r>
          </a:p>
          <a:p>
            <a:pPr lvl="1"/>
            <a:r>
              <a:rPr lang="it-IT" dirty="0">
                <a:hlinkClick r:id="rId3" tooltip="Movimento Sociale Italia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Movimento Sociale Italiano</a:t>
            </a:r>
            <a:r>
              <a:rPr lang="it-IT" dirty="0"/>
              <a:t> (MSI)</a:t>
            </a:r>
          </a:p>
          <a:p>
            <a:pPr lvl="1"/>
            <a:r>
              <a:rPr lang="it-IT" dirty="0">
                <a:hlinkClick r:id="rId4" tooltip="Partito Comunista Italia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Partito Comunista Italiano</a:t>
            </a:r>
            <a:r>
              <a:rPr lang="it-IT" dirty="0"/>
              <a:t> (PCI)</a:t>
            </a:r>
          </a:p>
          <a:p>
            <a:pPr lvl="1"/>
            <a:r>
              <a:rPr lang="it-IT" dirty="0">
                <a:hlinkClick r:id="rId5" tooltip="Partito Democratico Italiano di Unità Monarchic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Partito Democratico Italiano di Unità Monarchica</a:t>
            </a:r>
            <a:r>
              <a:rPr lang="it-IT" dirty="0"/>
              <a:t> (PDIUM) (non presente nella circoscrizione di Trieste)</a:t>
            </a:r>
          </a:p>
          <a:p>
            <a:pPr lvl="1"/>
            <a:r>
              <a:rPr lang="it-IT" dirty="0">
                <a:hlinkClick r:id="rId6" tooltip="Partito Liberale Italia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Partito Liberale Italiano</a:t>
            </a:r>
            <a:r>
              <a:rPr lang="it-IT" dirty="0"/>
              <a:t> (PLI)</a:t>
            </a:r>
          </a:p>
          <a:p>
            <a:pPr lvl="1"/>
            <a:r>
              <a:rPr lang="it-IT" dirty="0">
                <a:hlinkClick r:id="rId7" tooltip="Partito Repubblicano Italia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Partito Repubblicano Italiano</a:t>
            </a:r>
            <a:r>
              <a:rPr lang="it-IT" dirty="0"/>
              <a:t> (PRI)</a:t>
            </a:r>
          </a:p>
          <a:p>
            <a:pPr lvl="1"/>
            <a:r>
              <a:rPr lang="it-IT" dirty="0">
                <a:hlinkClick r:id="rId8" tooltip="Partito Socialista Democratico Italia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Partito Socialista Democratico Italiano</a:t>
            </a:r>
            <a:r>
              <a:rPr lang="it-IT" dirty="0"/>
              <a:t> (PSDI)</a:t>
            </a:r>
          </a:p>
          <a:p>
            <a:pPr lvl="1"/>
            <a:r>
              <a:rPr lang="it-IT" dirty="0">
                <a:hlinkClick r:id="rId9" tooltip="Partito Socialista Italiano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Partito Socialista Italiano</a:t>
            </a:r>
            <a:r>
              <a:rPr lang="it-IT" dirty="0"/>
              <a:t> (PSI)</a:t>
            </a:r>
          </a:p>
          <a:p>
            <a:pPr lvl="1"/>
            <a:r>
              <a:rPr lang="it-IT" dirty="0">
                <a:hlinkClick r:id="rId10" tooltip="Partito Socialista Italiano di Unità Proletaria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Partito Socialista Italiano di Unità Proletaria</a:t>
            </a:r>
            <a:r>
              <a:rPr lang="it-IT" dirty="0"/>
              <a:t> (PSIUP)</a:t>
            </a:r>
          </a:p>
          <a:p>
            <a:pPr lvl="1"/>
            <a:r>
              <a:rPr lang="it-IT" dirty="0">
                <a:hlinkClick r:id="rId11" tooltip="Slovenska Skupnost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Slovenska Skupnost</a:t>
            </a:r>
            <a:r>
              <a:rPr lang="it-IT" dirty="0"/>
              <a:t> (</a:t>
            </a:r>
            <a:r>
              <a:rPr lang="it-IT" dirty="0" err="1"/>
              <a:t>SSk</a:t>
            </a:r>
            <a:r>
              <a:rPr lang="it-IT" dirty="0"/>
              <a:t>) (solo nelle circoscrizioni di Trieste e Gorizia)</a:t>
            </a:r>
          </a:p>
          <a:p>
            <a:pPr lvl="1"/>
            <a:r>
              <a:rPr lang="it-IT" dirty="0"/>
              <a:t>Unione Nuova Europa (UNE) (solo nella circoscrizione di Trieste)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97493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5E45A1-75C7-AC43-B9FB-422A01A28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44" y="4912412"/>
            <a:ext cx="3017108" cy="1325563"/>
          </a:xfrm>
        </p:spPr>
        <p:txBody>
          <a:bodyPr/>
          <a:lstStyle/>
          <a:p>
            <a:r>
              <a:rPr lang="it-IT" dirty="0"/>
              <a:t>Risultati complessivi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A056B680-6E1F-524E-A7AD-8BAF57A909C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74123" y="790831"/>
            <a:ext cx="6329119" cy="5897589"/>
          </a:xfrm>
        </p:spPr>
      </p:pic>
    </p:spTree>
    <p:extLst>
      <p:ext uri="{BB962C8B-B14F-4D97-AF65-F5344CB8AC3E}">
        <p14:creationId xmlns:p14="http://schemas.microsoft.com/office/powerpoint/2010/main" val="618507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7976E30-8C2E-AC45-BA19-2EBE973B5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14" y="4727060"/>
            <a:ext cx="3807941" cy="1684681"/>
          </a:xfrm>
        </p:spPr>
        <p:txBody>
          <a:bodyPr>
            <a:normAutofit fontScale="90000"/>
          </a:bodyPr>
          <a:lstStyle/>
          <a:p>
            <a:r>
              <a:rPr lang="it-IT" dirty="0"/>
              <a:t>Differenze rispetto elezioni politiche 1963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D343562A-AD0E-AF4D-AB9F-71080F68DC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0214" y="719073"/>
            <a:ext cx="6053586" cy="5692668"/>
          </a:xfrm>
        </p:spPr>
      </p:pic>
    </p:spTree>
    <p:extLst>
      <p:ext uri="{BB962C8B-B14F-4D97-AF65-F5344CB8AC3E}">
        <p14:creationId xmlns:p14="http://schemas.microsoft.com/office/powerpoint/2010/main" val="346787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E4CD8C-B10D-4E45-A6E9-DDED8A524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Voti per circoscrizioni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8A97FD5F-F62D-2342-8A92-55928C815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4362" y="1825625"/>
            <a:ext cx="9543275" cy="4351338"/>
          </a:xfrm>
        </p:spPr>
      </p:pic>
    </p:spTree>
    <p:extLst>
      <p:ext uri="{BB962C8B-B14F-4D97-AF65-F5344CB8AC3E}">
        <p14:creationId xmlns:p14="http://schemas.microsoft.com/office/powerpoint/2010/main" val="112464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F4F733-6DE5-2343-881B-251743B35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E2639F-4EB4-BE46-87AD-4528906BA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 il 24 giugno 1964  eletta la Giunta Regionale con presidente Alfredo </a:t>
            </a:r>
            <a:r>
              <a:rPr lang="it-IT" dirty="0" err="1"/>
              <a:t>Berzanti</a:t>
            </a:r>
            <a:r>
              <a:rPr lang="it-IT" dirty="0"/>
              <a:t> , DC, sostenuto, oltre che dal suo partito, anche da PSDI e PRI (37 seggi su 61).</a:t>
            </a:r>
          </a:p>
          <a:p>
            <a:r>
              <a:rPr lang="it-IT" dirty="0"/>
              <a:t>Il 17 febbraio 1966  vi è stato un rimpasto della Giunta, con l'entrata nella maggioranza anche del PSI. </a:t>
            </a:r>
            <a:r>
              <a:rPr lang="it-IT" dirty="0" err="1"/>
              <a:t>Berzanti</a:t>
            </a:r>
            <a:r>
              <a:rPr lang="it-IT" dirty="0"/>
              <a:t> è stato confermato alla Presidenza.</a:t>
            </a:r>
            <a:r>
              <a:rPr lang="it-IT" baseline="300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7419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39CDB0-7FD8-BD47-A370-60F23423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Alfredo </a:t>
            </a:r>
            <a:r>
              <a:rPr lang="it-IT" dirty="0" err="1"/>
              <a:t>Berzanti</a:t>
            </a:r>
            <a:r>
              <a:rPr lang="it-IT" dirty="0"/>
              <a:t> (Trieste 1920- Udine 2000)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FAC485B-24AB-094E-8B20-A0CE1B0CA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/>
              <a:t>Ufficiale di completamento, </a:t>
            </a:r>
            <a:r>
              <a:rPr lang="it-IT" dirty="0" err="1"/>
              <a:t>Berzanti</a:t>
            </a:r>
            <a:r>
              <a:rPr lang="it-IT" dirty="0"/>
              <a:t> fu uno dei promotori della </a:t>
            </a:r>
            <a:r>
              <a:rPr lang="it-IT" dirty="0">
                <a:hlinkClick r:id="rId2" tooltip="Resistenza italiana"/>
              </a:rPr>
              <a:t>Resistenza</a:t>
            </a:r>
            <a:r>
              <a:rPr lang="it-IT" dirty="0"/>
              <a:t> in Friuli, tra i più importanti dirigenti delle </a:t>
            </a:r>
            <a:r>
              <a:rPr lang="it-IT" dirty="0">
                <a:hlinkClick r:id="rId3" tooltip="Brigate Osoppo"/>
              </a:rPr>
              <a:t>Brigate Osoppo</a:t>
            </a:r>
            <a:r>
              <a:rPr lang="it-IT" dirty="0"/>
              <a:t>, alla costituzione delle quali diede un grande contributo; difese anche la </a:t>
            </a:r>
            <a:r>
              <a:rPr lang="it-IT" dirty="0">
                <a:hlinkClick r:id="rId4" tooltip="Zona libera del Friuli orientale (la pagina non esiste)"/>
              </a:rPr>
              <a:t>zona libera del Friuli orientale</a:t>
            </a:r>
            <a:r>
              <a:rPr lang="it-IT" dirty="0"/>
              <a:t>. Portava </a:t>
            </a:r>
            <a:r>
              <a:rPr lang="it-IT" i="1" dirty="0"/>
              <a:t>Paolo</a:t>
            </a:r>
            <a:r>
              <a:rPr lang="it-IT" dirty="0"/>
              <a:t> come nome di battaglia.</a:t>
            </a:r>
          </a:p>
          <a:p>
            <a:r>
              <a:rPr lang="it-IT" dirty="0"/>
              <a:t>Membro di grande rilievo della </a:t>
            </a:r>
            <a:r>
              <a:rPr lang="it-IT" dirty="0">
                <a:hlinkClick r:id="rId5" tooltip="Democrazia Cristiana"/>
              </a:rPr>
              <a:t>Democrazia Cristiana</a:t>
            </a:r>
            <a:r>
              <a:rPr lang="it-IT" dirty="0"/>
              <a:t> del Friuli Venezia Giulia, nel dopoguerra </a:t>
            </a:r>
            <a:r>
              <a:rPr lang="it-IT" dirty="0" err="1"/>
              <a:t>Berzanti</a:t>
            </a:r>
            <a:r>
              <a:rPr lang="it-IT" dirty="0"/>
              <a:t> fu segretario provinciale della DC di Udine, assessore al Comune di Udine e segretario generale della Camera di Commercio. Alle </a:t>
            </a:r>
            <a:r>
              <a:rPr lang="it-IT" dirty="0">
                <a:hlinkClick r:id="rId6" tooltip="Elezioni politiche italiane del 1953"/>
              </a:rPr>
              <a:t>elezioni politiche del 1953</a:t>
            </a:r>
            <a:r>
              <a:rPr lang="it-IT" dirty="0"/>
              <a:t> venne eletto alla </a:t>
            </a:r>
            <a:r>
              <a:rPr lang="it-IT" dirty="0">
                <a:hlinkClick r:id="rId7" tooltip="Camera dei deputati"/>
              </a:rPr>
              <a:t>Camera dei deputati</a:t>
            </a:r>
            <a:r>
              <a:rPr lang="it-IT" dirty="0"/>
              <a:t> e si occupò del decentramento amministrativo nella Commissione parlamentare costituita allo scopo.</a:t>
            </a:r>
          </a:p>
          <a:p>
            <a:r>
              <a:rPr lang="it-IT" dirty="0"/>
              <a:t>Dal 24 giugno </a:t>
            </a:r>
            <a:r>
              <a:rPr lang="it-IT" dirty="0">
                <a:hlinkClick r:id="rId8" tooltip="1964"/>
              </a:rPr>
              <a:t>1964</a:t>
            </a:r>
            <a:r>
              <a:rPr lang="it-IT" dirty="0"/>
              <a:t> al 6 luglio </a:t>
            </a:r>
            <a:r>
              <a:rPr lang="it-IT" dirty="0">
                <a:hlinkClick r:id="rId9" tooltip="1973"/>
              </a:rPr>
              <a:t>1973</a:t>
            </a:r>
            <a:r>
              <a:rPr lang="it-IT" dirty="0"/>
              <a:t> è stato il primo Presidente della </a:t>
            </a:r>
            <a:r>
              <a:rPr lang="it-IT" dirty="0">
                <a:hlinkClick r:id="rId10" tooltip="Regione Friuli-Venezia Giulia"/>
              </a:rPr>
              <a:t>Regione Friuli-Venezia Giulia</a:t>
            </a:r>
            <a:r>
              <a:rPr lang="it-IT" dirty="0"/>
              <a:t>. Ha formato due giunte composte da una coalizione di cinque partiti: </a:t>
            </a:r>
            <a:r>
              <a:rPr lang="it-IT" dirty="0">
                <a:hlinkClick r:id="rId5" tooltip="Democrazia Cristiana"/>
              </a:rPr>
              <a:t>Democrazia Cristiana</a:t>
            </a:r>
            <a:r>
              <a:rPr lang="it-IT" dirty="0"/>
              <a:t>, </a:t>
            </a:r>
            <a:r>
              <a:rPr lang="it-IT" dirty="0">
                <a:hlinkClick r:id="rId11" tooltip="Partito Socialista Italiano"/>
              </a:rPr>
              <a:t>Partito Socialista Italiano</a:t>
            </a:r>
            <a:r>
              <a:rPr lang="it-IT" dirty="0"/>
              <a:t>, </a:t>
            </a:r>
            <a:r>
              <a:rPr lang="it-IT" dirty="0">
                <a:hlinkClick r:id="rId12" tooltip="Partito Socialista Democratico Italiano"/>
              </a:rPr>
              <a:t>Partito Socialista Democratico Italiano</a:t>
            </a:r>
            <a:r>
              <a:rPr lang="it-IT" dirty="0"/>
              <a:t>, </a:t>
            </a:r>
            <a:r>
              <a:rPr lang="it-IT" dirty="0">
                <a:hlinkClick r:id="rId13" tooltip="Partito Repubblicano Italiano"/>
              </a:rPr>
              <a:t>Partito Repubblicano Italiano</a:t>
            </a:r>
            <a:r>
              <a:rPr lang="it-IT" dirty="0"/>
              <a:t>, </a:t>
            </a:r>
            <a:r>
              <a:rPr lang="it-IT" dirty="0">
                <a:hlinkClick r:id="rId14" tooltip="Partito Liberale Italiano"/>
              </a:rPr>
              <a:t>Partito Liberale Italiano</a:t>
            </a:r>
            <a:r>
              <a:rPr lang="it-IT" dirty="0"/>
              <a:t> durante la prima legislatura, e una giunta durante la seconda legislatura con le stesse forze politiche.</a:t>
            </a:r>
          </a:p>
          <a:p>
            <a:r>
              <a:rPr lang="it-IT" dirty="0"/>
              <a:t>Dal 7 luglio </a:t>
            </a:r>
            <a:r>
              <a:rPr lang="it-IT" dirty="0">
                <a:hlinkClick r:id="rId9" tooltip="1973"/>
              </a:rPr>
              <a:t>1973</a:t>
            </a:r>
            <a:r>
              <a:rPr lang="it-IT" dirty="0"/>
              <a:t> al 4 dicembre </a:t>
            </a:r>
            <a:r>
              <a:rPr lang="it-IT" dirty="0">
                <a:hlinkClick r:id="rId15" tooltip="1974"/>
              </a:rPr>
              <a:t>1974</a:t>
            </a:r>
            <a:r>
              <a:rPr lang="it-IT" dirty="0"/>
              <a:t> è stato Presidente del </a:t>
            </a:r>
            <a:r>
              <a:rPr lang="it-IT" dirty="0">
                <a:hlinkClick r:id="rId16" tooltip="Consiglio regionale del Friuli-Venezia Giulia"/>
              </a:rPr>
              <a:t>Consiglio regionale del Friuli-Venezia Giulia</a:t>
            </a:r>
            <a:endParaRPr lang="it-IT" dirty="0"/>
          </a:p>
          <a:p>
            <a:r>
              <a:rPr lang="it-IT" dirty="0"/>
              <a:t>3 giunte</a:t>
            </a:r>
          </a:p>
        </p:txBody>
      </p:sp>
    </p:spTree>
    <p:extLst>
      <p:ext uri="{BB962C8B-B14F-4D97-AF65-F5344CB8AC3E}">
        <p14:creationId xmlns:p14="http://schemas.microsoft.com/office/powerpoint/2010/main" val="422809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59</Words>
  <Application>Microsoft Macintosh PowerPoint</Application>
  <PresentationFormat>Widescreen</PresentationFormat>
  <Paragraphs>58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Liste ammesse</vt:lpstr>
      <vt:lpstr>Risultati complessivi</vt:lpstr>
      <vt:lpstr>Differenze rispetto elezioni politiche 1963</vt:lpstr>
      <vt:lpstr>Voti per circoscrizioni</vt:lpstr>
      <vt:lpstr>Presentazione standard di PowerPoint</vt:lpstr>
      <vt:lpstr>Alfredo Berzanti (Trieste 1920- Udine 2000)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sergio zilli</dc:creator>
  <cp:lastModifiedBy>sergio zilli</cp:lastModifiedBy>
  <cp:revision>4</cp:revision>
  <dcterms:created xsi:type="dcterms:W3CDTF">2019-12-06T08:42:04Z</dcterms:created>
  <dcterms:modified xsi:type="dcterms:W3CDTF">2019-12-06T09:19:12Z</dcterms:modified>
</cp:coreProperties>
</file>