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73" r:id="rId2"/>
    <p:sldId id="372" r:id="rId3"/>
    <p:sldId id="260" r:id="rId4"/>
    <p:sldId id="309" r:id="rId5"/>
    <p:sldId id="346" r:id="rId6"/>
    <p:sldId id="361" r:id="rId7"/>
    <p:sldId id="344" r:id="rId8"/>
    <p:sldId id="345" r:id="rId9"/>
    <p:sldId id="347" r:id="rId10"/>
    <p:sldId id="315" r:id="rId11"/>
    <p:sldId id="349" r:id="rId12"/>
    <p:sldId id="350" r:id="rId13"/>
    <p:sldId id="351" r:id="rId14"/>
    <p:sldId id="352" r:id="rId15"/>
    <p:sldId id="365" r:id="rId16"/>
    <p:sldId id="34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5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01B27-B729-4B99-9C6B-83BCDE25899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6E00A6-0A8A-4383-8764-045D11526940}">
      <dgm:prSet phldrT="[Testo]"/>
      <dgm:spPr/>
      <dgm:t>
        <a:bodyPr/>
        <a:lstStyle/>
        <a:p>
          <a:r>
            <a:rPr lang="it-IT" dirty="0"/>
            <a:t>Astrazione</a:t>
          </a:r>
        </a:p>
      </dgm:t>
    </dgm:pt>
    <dgm:pt modelId="{784623DF-C4C5-4D73-A6D8-0F5A1942E5F7}" type="parTrans" cxnId="{6F205580-ADE5-4CE1-9A6D-44AA89C533C3}">
      <dgm:prSet/>
      <dgm:spPr/>
      <dgm:t>
        <a:bodyPr/>
        <a:lstStyle/>
        <a:p>
          <a:endParaRPr lang="it-IT"/>
        </a:p>
      </dgm:t>
    </dgm:pt>
    <dgm:pt modelId="{3F929BD4-2E2F-49F3-85E5-5210C3DD976E}" type="sibTrans" cxnId="{6F205580-ADE5-4CE1-9A6D-44AA89C533C3}">
      <dgm:prSet/>
      <dgm:spPr/>
      <dgm:t>
        <a:bodyPr/>
        <a:lstStyle/>
        <a:p>
          <a:endParaRPr lang="it-IT"/>
        </a:p>
      </dgm:t>
    </dgm:pt>
    <dgm:pt modelId="{BB569478-BE85-4A35-893C-7011974D6C23}">
      <dgm:prSet phldrT="[Testo]"/>
      <dgm:spPr/>
      <dgm:t>
        <a:bodyPr/>
        <a:lstStyle/>
        <a:p>
          <a:r>
            <a:rPr lang="it-IT" dirty="0"/>
            <a:t>gioco</a:t>
          </a:r>
        </a:p>
      </dgm:t>
    </dgm:pt>
    <dgm:pt modelId="{52DDBAEA-9969-474B-8BA5-6C391021E5CB}" type="parTrans" cxnId="{94E96CD0-0372-4828-BD42-501EE3021135}">
      <dgm:prSet/>
      <dgm:spPr/>
      <dgm:t>
        <a:bodyPr/>
        <a:lstStyle/>
        <a:p>
          <a:endParaRPr lang="it-IT"/>
        </a:p>
      </dgm:t>
    </dgm:pt>
    <dgm:pt modelId="{2FBCB23E-A832-4E04-A4C3-A87E6B728751}" type="sibTrans" cxnId="{94E96CD0-0372-4828-BD42-501EE3021135}">
      <dgm:prSet/>
      <dgm:spPr/>
      <dgm:t>
        <a:bodyPr/>
        <a:lstStyle/>
        <a:p>
          <a:endParaRPr lang="it-IT"/>
        </a:p>
      </dgm:t>
    </dgm:pt>
    <dgm:pt modelId="{F19902F4-831A-40B1-A2C1-387EBE35C1D8}">
      <dgm:prSet phldrT="[Testo]"/>
      <dgm:spPr/>
      <dgm:t>
        <a:bodyPr/>
        <a:lstStyle/>
        <a:p>
          <a:r>
            <a:rPr lang="it-IT" dirty="0"/>
            <a:t>realtà</a:t>
          </a:r>
        </a:p>
      </dgm:t>
    </dgm:pt>
    <dgm:pt modelId="{54351304-6BD1-4DA8-A87E-758860BA95D2}" type="parTrans" cxnId="{6221CC24-5A19-46A6-8234-DFD84E6F71F1}">
      <dgm:prSet/>
      <dgm:spPr/>
      <dgm:t>
        <a:bodyPr/>
        <a:lstStyle/>
        <a:p>
          <a:endParaRPr lang="it-IT"/>
        </a:p>
      </dgm:t>
    </dgm:pt>
    <dgm:pt modelId="{87E719C5-81F8-4C0A-9557-4F59083E54D5}" type="sibTrans" cxnId="{6221CC24-5A19-46A6-8234-DFD84E6F71F1}">
      <dgm:prSet/>
      <dgm:spPr/>
      <dgm:t>
        <a:bodyPr/>
        <a:lstStyle/>
        <a:p>
          <a:endParaRPr lang="it-IT"/>
        </a:p>
      </dgm:t>
    </dgm:pt>
    <dgm:pt modelId="{4FE7DA2F-F298-457F-ADFA-EE0B155C0462}" type="pres">
      <dgm:prSet presAssocID="{F8E01B27-B729-4B99-9C6B-83BCDE25899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B3FE284-E49F-408F-BEFC-C46EC2743297}" type="pres">
      <dgm:prSet presAssocID="{A76E00A6-0A8A-4383-8764-045D11526940}" presName="Accent1" presStyleCnt="0"/>
      <dgm:spPr/>
    </dgm:pt>
    <dgm:pt modelId="{8EB9DBB9-E423-4FFC-BCD4-CE27C4C8C1B1}" type="pres">
      <dgm:prSet presAssocID="{A76E00A6-0A8A-4383-8764-045D11526940}" presName="Accent" presStyleLbl="node1" presStyleIdx="0" presStyleCnt="3"/>
      <dgm:spPr/>
    </dgm:pt>
    <dgm:pt modelId="{2120319E-EB89-42C8-8BB9-7B65EB56F7DE}" type="pres">
      <dgm:prSet presAssocID="{A76E00A6-0A8A-4383-8764-045D11526940}" presName="Parent1" presStyleLbl="revTx" presStyleIdx="0" presStyleCnt="3" custScaleX="126951" custScaleY="93166">
        <dgm:presLayoutVars>
          <dgm:chMax val="1"/>
          <dgm:chPref val="1"/>
          <dgm:bulletEnabled val="1"/>
        </dgm:presLayoutVars>
      </dgm:prSet>
      <dgm:spPr/>
    </dgm:pt>
    <dgm:pt modelId="{C5CECB8C-C1B1-4389-9902-33DC4A7FA353}" type="pres">
      <dgm:prSet presAssocID="{BB569478-BE85-4A35-893C-7011974D6C23}" presName="Accent2" presStyleCnt="0"/>
      <dgm:spPr/>
    </dgm:pt>
    <dgm:pt modelId="{750F4330-C323-44B8-ADD7-2D0B60CDBAFF}" type="pres">
      <dgm:prSet presAssocID="{BB569478-BE85-4A35-893C-7011974D6C23}" presName="Accent" presStyleLbl="node1" presStyleIdx="1" presStyleCnt="3"/>
      <dgm:spPr/>
    </dgm:pt>
    <dgm:pt modelId="{4B9C1917-F9FE-4C2F-B9EC-C9E89FA148CF}" type="pres">
      <dgm:prSet presAssocID="{BB569478-BE85-4A35-893C-7011974D6C2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9A0767E-B2C4-4C68-BBC0-DF94BAE21939}" type="pres">
      <dgm:prSet presAssocID="{F19902F4-831A-40B1-A2C1-387EBE35C1D8}" presName="Accent3" presStyleCnt="0"/>
      <dgm:spPr/>
    </dgm:pt>
    <dgm:pt modelId="{3F67D404-0577-4E55-A78A-76EAB0E3472A}" type="pres">
      <dgm:prSet presAssocID="{F19902F4-831A-40B1-A2C1-387EBE35C1D8}" presName="Accent" presStyleLbl="node1" presStyleIdx="2" presStyleCnt="3"/>
      <dgm:spPr/>
    </dgm:pt>
    <dgm:pt modelId="{71D6D76C-BFA3-4183-869B-A623516559AE}" type="pres">
      <dgm:prSet presAssocID="{F19902F4-831A-40B1-A2C1-387EBE35C1D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C48FAB06-FC2B-43F1-9853-FD770AA8139F}" type="presOf" srcId="{A76E00A6-0A8A-4383-8764-045D11526940}" destId="{2120319E-EB89-42C8-8BB9-7B65EB56F7DE}" srcOrd="0" destOrd="0" presId="urn:microsoft.com/office/officeart/2009/layout/CircleArrowProcess"/>
    <dgm:cxn modelId="{6221CC24-5A19-46A6-8234-DFD84E6F71F1}" srcId="{F8E01B27-B729-4B99-9C6B-83BCDE25899D}" destId="{F19902F4-831A-40B1-A2C1-387EBE35C1D8}" srcOrd="2" destOrd="0" parTransId="{54351304-6BD1-4DA8-A87E-758860BA95D2}" sibTransId="{87E719C5-81F8-4C0A-9557-4F59083E54D5}"/>
    <dgm:cxn modelId="{0377BA38-2D31-4941-AE22-E0097A0C1655}" type="presOf" srcId="{F8E01B27-B729-4B99-9C6B-83BCDE25899D}" destId="{4FE7DA2F-F298-457F-ADFA-EE0B155C0462}" srcOrd="0" destOrd="0" presId="urn:microsoft.com/office/officeart/2009/layout/CircleArrowProcess"/>
    <dgm:cxn modelId="{6F205580-ADE5-4CE1-9A6D-44AA89C533C3}" srcId="{F8E01B27-B729-4B99-9C6B-83BCDE25899D}" destId="{A76E00A6-0A8A-4383-8764-045D11526940}" srcOrd="0" destOrd="0" parTransId="{784623DF-C4C5-4D73-A6D8-0F5A1942E5F7}" sibTransId="{3F929BD4-2E2F-49F3-85E5-5210C3DD976E}"/>
    <dgm:cxn modelId="{9901F183-B812-4D48-92B7-158399670669}" type="presOf" srcId="{BB569478-BE85-4A35-893C-7011974D6C23}" destId="{4B9C1917-F9FE-4C2F-B9EC-C9E89FA148CF}" srcOrd="0" destOrd="0" presId="urn:microsoft.com/office/officeart/2009/layout/CircleArrowProcess"/>
    <dgm:cxn modelId="{3199508E-6429-40CE-A694-AE5E4CF578F6}" type="presOf" srcId="{F19902F4-831A-40B1-A2C1-387EBE35C1D8}" destId="{71D6D76C-BFA3-4183-869B-A623516559AE}" srcOrd="0" destOrd="0" presId="urn:microsoft.com/office/officeart/2009/layout/CircleArrowProcess"/>
    <dgm:cxn modelId="{94E96CD0-0372-4828-BD42-501EE3021135}" srcId="{F8E01B27-B729-4B99-9C6B-83BCDE25899D}" destId="{BB569478-BE85-4A35-893C-7011974D6C23}" srcOrd="1" destOrd="0" parTransId="{52DDBAEA-9969-474B-8BA5-6C391021E5CB}" sibTransId="{2FBCB23E-A832-4E04-A4C3-A87E6B728751}"/>
    <dgm:cxn modelId="{F59F900E-2840-4523-89EE-1484830CF609}" type="presParOf" srcId="{4FE7DA2F-F298-457F-ADFA-EE0B155C0462}" destId="{0B3FE284-E49F-408F-BEFC-C46EC2743297}" srcOrd="0" destOrd="0" presId="urn:microsoft.com/office/officeart/2009/layout/CircleArrowProcess"/>
    <dgm:cxn modelId="{E8F5081D-142D-4CBF-B0D4-9F8F08C32DA1}" type="presParOf" srcId="{0B3FE284-E49F-408F-BEFC-C46EC2743297}" destId="{8EB9DBB9-E423-4FFC-BCD4-CE27C4C8C1B1}" srcOrd="0" destOrd="0" presId="urn:microsoft.com/office/officeart/2009/layout/CircleArrowProcess"/>
    <dgm:cxn modelId="{BECC0B19-BC8A-4C0B-AD5B-2F84D5695389}" type="presParOf" srcId="{4FE7DA2F-F298-457F-ADFA-EE0B155C0462}" destId="{2120319E-EB89-42C8-8BB9-7B65EB56F7DE}" srcOrd="1" destOrd="0" presId="urn:microsoft.com/office/officeart/2009/layout/CircleArrowProcess"/>
    <dgm:cxn modelId="{52D4158F-EE80-4D6F-AAF3-776F2FA749E4}" type="presParOf" srcId="{4FE7DA2F-F298-457F-ADFA-EE0B155C0462}" destId="{C5CECB8C-C1B1-4389-9902-33DC4A7FA353}" srcOrd="2" destOrd="0" presId="urn:microsoft.com/office/officeart/2009/layout/CircleArrowProcess"/>
    <dgm:cxn modelId="{4A5E913F-8D0E-4352-B7A8-24641665FEFC}" type="presParOf" srcId="{C5CECB8C-C1B1-4389-9902-33DC4A7FA353}" destId="{750F4330-C323-44B8-ADD7-2D0B60CDBAFF}" srcOrd="0" destOrd="0" presId="urn:microsoft.com/office/officeart/2009/layout/CircleArrowProcess"/>
    <dgm:cxn modelId="{7B33E59E-B1B6-4F21-81A5-0361D2360EDB}" type="presParOf" srcId="{4FE7DA2F-F298-457F-ADFA-EE0B155C0462}" destId="{4B9C1917-F9FE-4C2F-B9EC-C9E89FA148CF}" srcOrd="3" destOrd="0" presId="urn:microsoft.com/office/officeart/2009/layout/CircleArrowProcess"/>
    <dgm:cxn modelId="{6118F555-17D0-46E0-81D1-2EEF0833EE8C}" type="presParOf" srcId="{4FE7DA2F-F298-457F-ADFA-EE0B155C0462}" destId="{69A0767E-B2C4-4C68-BBC0-DF94BAE21939}" srcOrd="4" destOrd="0" presId="urn:microsoft.com/office/officeart/2009/layout/CircleArrowProcess"/>
    <dgm:cxn modelId="{587F013D-96BA-4A57-93DC-D75862F8F371}" type="presParOf" srcId="{69A0767E-B2C4-4C68-BBC0-DF94BAE21939}" destId="{3F67D404-0577-4E55-A78A-76EAB0E3472A}" srcOrd="0" destOrd="0" presId="urn:microsoft.com/office/officeart/2009/layout/CircleArrowProcess"/>
    <dgm:cxn modelId="{4C162AC8-1F9D-4862-9B30-B8A59B55C420}" type="presParOf" srcId="{4FE7DA2F-F298-457F-ADFA-EE0B155C0462}" destId="{71D6D76C-BFA3-4183-869B-A623516559A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9DBB9-E423-4FFC-BCD4-CE27C4C8C1B1}">
      <dsp:nvSpPr>
        <dsp:cNvPr id="0" name=""/>
        <dsp:cNvSpPr/>
      </dsp:nvSpPr>
      <dsp:spPr>
        <a:xfrm>
          <a:off x="5079439" y="0"/>
          <a:ext cx="2814967" cy="281539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0319E-EB89-42C8-8BB9-7B65EB56F7DE}">
      <dsp:nvSpPr>
        <dsp:cNvPr id="0" name=""/>
        <dsp:cNvSpPr/>
      </dsp:nvSpPr>
      <dsp:spPr>
        <a:xfrm>
          <a:off x="5490853" y="1043161"/>
          <a:ext cx="1985796" cy="72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Astrazione</a:t>
          </a:r>
        </a:p>
      </dsp:txBody>
      <dsp:txXfrm>
        <a:off x="5490853" y="1043161"/>
        <a:ext cx="1985796" cy="728487"/>
      </dsp:txXfrm>
    </dsp:sp>
    <dsp:sp modelId="{750F4330-C323-44B8-ADD7-2D0B60CDBAFF}">
      <dsp:nvSpPr>
        <dsp:cNvPr id="0" name=""/>
        <dsp:cNvSpPr/>
      </dsp:nvSpPr>
      <dsp:spPr>
        <a:xfrm>
          <a:off x="4297592" y="1617653"/>
          <a:ext cx="2814967" cy="281539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C1917-F9FE-4C2F-B9EC-C9E89FA148CF}">
      <dsp:nvSpPr>
        <dsp:cNvPr id="0" name=""/>
        <dsp:cNvSpPr/>
      </dsp:nvSpPr>
      <dsp:spPr>
        <a:xfrm>
          <a:off x="4922964" y="2643454"/>
          <a:ext cx="1564223" cy="78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gioco</a:t>
          </a:r>
        </a:p>
      </dsp:txBody>
      <dsp:txXfrm>
        <a:off x="4922964" y="2643454"/>
        <a:ext cx="1564223" cy="781924"/>
      </dsp:txXfrm>
    </dsp:sp>
    <dsp:sp modelId="{3F67D404-0577-4E55-A78A-76EAB0E3472A}">
      <dsp:nvSpPr>
        <dsp:cNvPr id="0" name=""/>
        <dsp:cNvSpPr/>
      </dsp:nvSpPr>
      <dsp:spPr>
        <a:xfrm>
          <a:off x="5279791" y="3428887"/>
          <a:ext cx="2418493" cy="24194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D76C-BFA3-4183-869B-A623516559AE}">
      <dsp:nvSpPr>
        <dsp:cNvPr id="0" name=""/>
        <dsp:cNvSpPr/>
      </dsp:nvSpPr>
      <dsp:spPr>
        <a:xfrm>
          <a:off x="5705340" y="4272804"/>
          <a:ext cx="1564223" cy="78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realtà</a:t>
          </a:r>
        </a:p>
      </dsp:txBody>
      <dsp:txXfrm>
        <a:off x="5705340" y="4272804"/>
        <a:ext cx="1564223" cy="78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154D-4DC5-4306-9307-5494D03E6566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19394-BBA2-469F-9716-C4A414CD0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5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4A649-3176-4F2B-963F-68F1C4A7D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DA5132-E686-40C6-A839-B47595245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726ADB-6DC0-4F4B-84B5-E9DFA1ED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2F21AB-21E0-4C2C-8058-86245CAF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1F6444-2913-4579-AAC4-D3BB2BE79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70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CDC62D-A2F3-4E67-A884-87749FDF0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2253C9-0EFC-410D-9029-C8F412436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EC1183-054B-4C44-B375-92F97297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EB07E8-6B8F-4C85-A1E0-970E5D05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ACFACD-B660-4158-9C03-D69B98507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4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C9245F-AE16-4D10-8075-38A5BA9E6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21813C-B1F2-481C-BCF8-272F73C9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DAAAE8-5E1E-4C81-9D5B-638E14B5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7BE64E-EA23-4330-BB1F-C3D6AA13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1FC2A0-2249-460B-9B98-046DBD1A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62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6FD9D5-D6E2-485A-9C1F-7914D023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79F21-6369-483B-B0AB-A47EDE5B8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00E8A-E305-4628-850D-76BBC6CC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80AF7A-E01B-4E15-A4CC-CE623203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4E5A84-AB8D-46EC-8C2C-39A8E0D6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25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DDA565-E835-4BED-877C-2B47E7DF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1A39CB-F7E5-4DA6-9D68-ED628AA79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3FFF8A-8322-48DB-98C6-C98F7589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E3E88F-0285-427C-ADFF-A14137C0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C46AA0-1D03-49C8-A883-A5A12BCC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65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D571E-D787-4525-A190-4E5BA95E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E5632B-64BD-4E0A-8BF6-765E12759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2A17D7-CDCD-46B1-AA34-9E60A04C4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563970-DFC5-474E-AAB3-A3986899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F4BB1F-5782-4800-B4B4-0452E893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86F4C9-A89A-4380-B5A8-7BB9C3C5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7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BEA25D-1194-4425-AE14-E16C5AF7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B996F0-5CB9-449A-8A24-A4781032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CA43F9-6BF3-4BB0-903E-8EDB1D5F2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F49D08-90E6-4A57-AEFC-23E002A1E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C8DC25-B192-4228-8AD9-C0863A4C6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178870-77E6-46EB-855C-1998F9D6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A9A08D3-8158-4C9D-895D-16CD8660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28B9AE7-FED3-494C-8B5E-611EF6F3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60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EEE94-8D82-47CF-B969-EB6AFD35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C5937B-401A-46D7-B8BE-B8DCC7E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CDA6A3-1C1B-45A9-9DD2-AC4A8134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7B17431-657A-4D54-9151-C7AA22A8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6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B537825-A70D-4AF7-BDD1-E03FEC8E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550F964-9B90-4C6E-99CE-6F09263E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B4D651-D05C-46CC-9080-40037168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49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68D51-AC4B-4199-A356-5BF57861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D44E7C-6D55-4D4B-B084-BD742A92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911F43-6C3E-4D7F-A731-86C950403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CFD9AE-FBBD-4AB7-8D85-03C7064F1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6E0E5F-5554-4065-AD04-D1303978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A6B572-FBA4-4A7C-8BDD-796D59AF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95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20D47-2AE7-472D-9278-CFA3BA63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76E606F-F213-4A74-8724-71B13CDB2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642D72-896B-401F-83C8-6B1136A37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953E76-8BF9-4A5C-A6BB-AD4A833C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43C43E-9335-4B0E-BB9E-539CCE1A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7AF3D8-10E7-4FCC-ADE0-60C90D73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26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3D4945-4180-416E-97E4-D7045495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577B99-3CB2-4692-BF9A-96F877562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DB1299-421F-47AF-8E7F-5321CAAC3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9A96-E5AE-4E70-AC79-10C48876714F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4E3689-E4CF-4B7D-BA2B-85E54406F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94E2D0-BDA7-4242-B90D-31695AA2A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2F73-29F7-49AD-8FEB-1211325610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52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/>
          </a:bodyPr>
          <a:lstStyle/>
          <a:p>
            <a:r>
              <a:rPr lang="it-IT" sz="4400" b="1" dirty="0"/>
              <a:t>Loris Malaguzzi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>
            <a:noAutofit/>
          </a:bodyPr>
          <a:lstStyle/>
          <a:p>
            <a:pPr algn="just"/>
            <a:r>
              <a:rPr lang="it-IT" sz="4400" dirty="0"/>
              <a:t>gli ambienti educativi promuovono la conoscenza dei bambini attraverso tutti i loro disponibili linguaggi espressivi, comunicativi e cognitivi, siano esse parole, movimento, disegno, pittura, costruzione, scultura, gioco di ombre, collage, gioco drammatico, o la musica, per citarne alcuni. (...). Le classi sono organizzate per sostenere un approccio di apprendimento </a:t>
            </a:r>
            <a:r>
              <a:rPr lang="it-IT" sz="4400" i="1" dirty="0" err="1"/>
              <a:t>problem</a:t>
            </a:r>
            <a:r>
              <a:rPr lang="it-IT" sz="4400" i="1" dirty="0"/>
              <a:t>-solving</a:t>
            </a:r>
            <a:r>
              <a:rPr lang="it-IT" sz="4400" dirty="0"/>
              <a:t> altamente collaborativo (Edwards et al., 1998, p. 7).</a:t>
            </a:r>
          </a:p>
          <a:p>
            <a:pPr algn="just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5457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0000"/>
                </a:solidFill>
                <a:ea typeface="ＭＳ 明朝"/>
                <a:cs typeface="Times New Roman"/>
              </a:rPr>
              <a:t>'</a:t>
            </a:r>
            <a:r>
              <a:rPr lang="it-IT" b="1" dirty="0">
                <a:solidFill>
                  <a:srgbClr val="660066"/>
                </a:solidFill>
                <a:ea typeface="ＭＳ 明朝"/>
                <a:cs typeface="Times New Roman"/>
              </a:rPr>
              <a:t>scaffolding’</a:t>
            </a:r>
            <a:r>
              <a:rPr lang="it-IT" dirty="0">
                <a:solidFill>
                  <a:srgbClr val="000000"/>
                </a:solidFill>
                <a:ea typeface="ＭＳ 明朝"/>
                <a:cs typeface="Times New Roman"/>
              </a:rPr>
              <a:t> 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l’interazione tra adulto e bambino; l’adulto adatta la situazione al bambino e progressivamente ritira il suo spazio, in relazione alla crescita del bambino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44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it-IT" altLang="it-IT" dirty="0" err="1"/>
              <a:t>scaffolding</a:t>
            </a:r>
            <a:r>
              <a:rPr lang="it-IT" altLang="it-IT" dirty="0"/>
              <a:t>: il ruolo dell’adulto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620688"/>
            <a:ext cx="9144000" cy="62373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chemeClr val="tx1"/>
                </a:solidFill>
              </a:rPr>
              <a:t>Indiretto</a:t>
            </a:r>
            <a:r>
              <a:rPr lang="it-IT" altLang="it-IT" dirty="0">
                <a:solidFill>
                  <a:schemeClr val="tx1"/>
                </a:solidFill>
              </a:rPr>
              <a:t>: riguarda la l’ambiente e la predisposizione di attività (obiettivi; oggetti; relazioni)</a:t>
            </a:r>
          </a:p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chemeClr val="tx1"/>
                </a:solidFill>
              </a:rPr>
              <a:t>Diretto-esplicito</a:t>
            </a:r>
            <a:r>
              <a:rPr lang="it-IT" altLang="it-IT" dirty="0">
                <a:solidFill>
                  <a:schemeClr val="tx1"/>
                </a:solidFill>
              </a:rPr>
              <a:t>: strategie procedurali (riguardano l’esecuzione/</a:t>
            </a:r>
            <a:r>
              <a:rPr lang="it-IT" altLang="it-IT">
                <a:solidFill>
                  <a:schemeClr val="tx1"/>
                </a:solidFill>
              </a:rPr>
              <a:t>indicazioni operative) </a:t>
            </a:r>
            <a:r>
              <a:rPr lang="it-IT" altLang="it-IT" dirty="0">
                <a:solidFill>
                  <a:schemeClr val="tx1"/>
                </a:solidFill>
              </a:rPr>
              <a:t>o metacognitive (riguardano il processo di pensiero)</a:t>
            </a:r>
          </a:p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chemeClr val="tx1"/>
                </a:solidFill>
              </a:rPr>
              <a:t>Intersoggettivo</a:t>
            </a:r>
            <a:r>
              <a:rPr lang="it-IT" altLang="it-IT" dirty="0">
                <a:solidFill>
                  <a:schemeClr val="tx1"/>
                </a:solidFill>
              </a:rPr>
              <a:t>: il bambino condivide il focus del discorso e l’interpretazione con l’adulto e i pari (gioco simbolico; conoscenza del mondo)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3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strategie di </a:t>
            </a:r>
            <a:r>
              <a:rPr lang="it-IT" altLang="it-IT" dirty="0" err="1"/>
              <a:t>scaffolding</a:t>
            </a:r>
            <a:endParaRPr lang="it-IT" alt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-l</a:t>
            </a:r>
            <a:r>
              <a:rPr lang="ja-JP" alt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esperto esegue e spiega, mentre il principiante osserva</a:t>
            </a:r>
          </a:p>
          <a:p>
            <a:pPr algn="just">
              <a:lnSpc>
                <a:spcPct val="120000"/>
              </a:lnSpc>
            </a:pP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-l</a:t>
            </a:r>
            <a:r>
              <a:rPr lang="ja-JP" alt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esperto svolge il compito complessivo, il principiante contribuisce ad aspetti specifici;</a:t>
            </a:r>
          </a:p>
          <a:p>
            <a:pPr algn="just">
              <a:lnSpc>
                <a:spcPct val="120000"/>
              </a:lnSpc>
            </a:pPr>
            <a:r>
              <a:rPr lang="it-IT" i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il principiante svolge il problema con maggiore autonomia, l</a:t>
            </a:r>
            <a:r>
              <a:rPr lang="ja-JP" alt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esperto fornisce indicazioni specifiche;</a:t>
            </a:r>
          </a:p>
          <a:p>
            <a:pPr algn="just">
              <a:lnSpc>
                <a:spcPct val="120000"/>
              </a:lnSpc>
            </a:pP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-l</a:t>
            </a:r>
            <a:r>
              <a:rPr lang="ja-JP" alt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esperto lascia maggiori responsabilità nel compito al principiante, sostenendolo nei passaggi cruciali;</a:t>
            </a:r>
          </a:p>
          <a:p>
            <a:pPr algn="just">
              <a:lnSpc>
                <a:spcPct val="120000"/>
              </a:lnSpc>
            </a:pP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 l</a:t>
            </a:r>
            <a:r>
              <a:rPr lang="ja-JP" alt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esperto commenta a posteriori il prodotto svolto in autonomia</a:t>
            </a: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11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indicatori di </a:t>
            </a:r>
            <a:r>
              <a:rPr lang="it-IT" altLang="it-IT" b="1" dirty="0" err="1">
                <a:solidFill>
                  <a:srgbClr val="660066"/>
                </a:solidFill>
              </a:rPr>
              <a:t>scaffolding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chemeClr val="tx1"/>
                </a:solidFill>
              </a:rPr>
              <a:t>attività aperte e flessibili in cui i bambini (e l’adulto)</a:t>
            </a:r>
            <a:r>
              <a:rPr lang="it-IT" altLang="it-IT" dirty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/>
              <a:t>condividono l’attenzione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/>
              <a:t>chiariscono strategie (“</a:t>
            </a:r>
            <a:r>
              <a:rPr lang="it-IT" altLang="it-IT" sz="3600" b="1" i="1" dirty="0">
                <a:solidFill>
                  <a:srgbClr val="FF0000"/>
                </a:solidFill>
              </a:rPr>
              <a:t>come</a:t>
            </a:r>
            <a:r>
              <a:rPr lang="it-IT" altLang="it-IT" sz="3600" i="1" dirty="0"/>
              <a:t>”)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/>
              <a:t>chiariscono i significati (“</a:t>
            </a:r>
            <a:r>
              <a:rPr lang="it-IT" altLang="it-IT" sz="3600" b="1" i="1" dirty="0">
                <a:solidFill>
                  <a:srgbClr val="FF0000"/>
                </a:solidFill>
              </a:rPr>
              <a:t>cosa?</a:t>
            </a:r>
            <a:r>
              <a:rPr lang="it-IT" altLang="it-IT" sz="3600" i="1" dirty="0"/>
              <a:t>”; “</a:t>
            </a:r>
            <a:r>
              <a:rPr lang="it-IT" altLang="it-IT" sz="3600" b="1" i="1" dirty="0">
                <a:solidFill>
                  <a:srgbClr val="FF0000"/>
                </a:solidFill>
              </a:rPr>
              <a:t>perché?</a:t>
            </a:r>
            <a:r>
              <a:rPr lang="it-IT" altLang="it-IT" sz="3600" i="1" dirty="0"/>
              <a:t>”)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/>
              <a:t>sviluppano un progetto condiviso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dirty="0"/>
              <a:t>- far notare alcune caratteristiche che il bambino trova stimolanti. 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dirty="0"/>
              <a:t>- estende il lessico dei bambini; stabilisce connessioni tra le parole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6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indicatori di </a:t>
            </a:r>
            <a:r>
              <a:rPr lang="it-IT" altLang="it-IT" b="1" dirty="0" err="1">
                <a:solidFill>
                  <a:srgbClr val="660066"/>
                </a:solidFill>
              </a:rPr>
              <a:t>metacognizione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4000" dirty="0"/>
              <a:t>il bambino:</a:t>
            </a:r>
          </a:p>
          <a:p>
            <a:pPr marL="571500" indent="-34925" algn="just">
              <a:lnSpc>
                <a:spcPct val="150000"/>
              </a:lnSpc>
              <a:buFontTx/>
              <a:buChar char="-"/>
            </a:pPr>
            <a:r>
              <a:rPr lang="it-IT" altLang="it-IT" sz="4000" dirty="0"/>
              <a:t> spiega cosa ha fatto e </a:t>
            </a:r>
            <a:r>
              <a:rPr lang="it-IT" altLang="it-IT" sz="4000" dirty="0" err="1"/>
              <a:t>perchè</a:t>
            </a:r>
            <a:endParaRPr lang="it-IT" altLang="it-IT" sz="4000" dirty="0"/>
          </a:p>
          <a:p>
            <a:pPr marL="571500" indent="-34925" algn="just">
              <a:lnSpc>
                <a:spcPct val="150000"/>
              </a:lnSpc>
              <a:buFontTx/>
              <a:buChar char="-"/>
            </a:pPr>
            <a:r>
              <a:rPr lang="it-IT" altLang="it-IT" sz="4000" dirty="0"/>
              <a:t> valuta le conseguenze delle sue azioni</a:t>
            </a:r>
          </a:p>
          <a:p>
            <a:pPr marL="571500" indent="-34925" algn="just">
              <a:lnSpc>
                <a:spcPct val="150000"/>
              </a:lnSpc>
            </a:pPr>
            <a:r>
              <a:rPr lang="it-IT" altLang="it-IT" sz="4000" dirty="0">
                <a:solidFill>
                  <a:srgbClr val="660066"/>
                </a:solidFill>
              </a:rPr>
              <a:t>- </a:t>
            </a:r>
            <a:r>
              <a:rPr lang="it-IT" altLang="it-IT" sz="4000" dirty="0"/>
              <a:t>il bambino valuta il risultato del suo agire, introduce modifiche</a:t>
            </a:r>
          </a:p>
        </p:txBody>
      </p:sp>
    </p:spTree>
    <p:extLst>
      <p:ext uri="{BB962C8B-B14F-4D97-AF65-F5344CB8AC3E}">
        <p14:creationId xmlns:p14="http://schemas.microsoft.com/office/powerpoint/2010/main" val="18131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intersoggettività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it-IT" sz="4000" b="1" dirty="0">
                <a:solidFill>
                  <a:srgbClr val="000000"/>
                </a:solidFill>
              </a:rPr>
              <a:t>Intersoggettività</a:t>
            </a:r>
            <a:r>
              <a:rPr lang="it-IT" sz="4000" dirty="0">
                <a:solidFill>
                  <a:srgbClr val="000000"/>
                </a:solidFill>
              </a:rPr>
              <a:t>: l’adattamento dinamico e reciproco dei soggetti «in cui gli scambi comunicativi dei partecipanti sono orientati a costruire una prospettiva condivisa, su come concepire la situazione in atto» (Addison Stone, 1993; p. 180). 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intersoggettività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it-IT" sz="4000" dirty="0">
                <a:solidFill>
                  <a:srgbClr val="000000"/>
                </a:solidFill>
              </a:rPr>
              <a:t>- non solo si riferisce a oggetti, azioni e intenzionalità personali, ma a come </a:t>
            </a:r>
            <a:r>
              <a:rPr lang="it-IT" sz="4000" dirty="0">
                <a:solidFill>
                  <a:srgbClr val="660066"/>
                </a:solidFill>
              </a:rPr>
              <a:t>intendere intersoggettivamente </a:t>
            </a:r>
            <a:r>
              <a:rPr lang="it-IT" sz="4000" dirty="0">
                <a:solidFill>
                  <a:srgbClr val="000000"/>
                </a:solidFill>
              </a:rPr>
              <a:t>la situazione</a:t>
            </a:r>
          </a:p>
          <a:p>
            <a:pPr algn="just">
              <a:lnSpc>
                <a:spcPct val="120000"/>
              </a:lnSpc>
            </a:pPr>
            <a:r>
              <a:rPr lang="it-IT" sz="4000" dirty="0">
                <a:solidFill>
                  <a:srgbClr val="000000"/>
                </a:solidFill>
              </a:rPr>
              <a:t>- orientata alla scoperta;</a:t>
            </a:r>
          </a:p>
          <a:p>
            <a:pPr algn="just">
              <a:lnSpc>
                <a:spcPct val="120000"/>
              </a:lnSpc>
            </a:pPr>
            <a:r>
              <a:rPr lang="it-IT" altLang="it-IT" sz="4000" dirty="0"/>
              <a:t>- permette di generare alcuni significati; far notare alcune caratteristiche che il bambino trova stimolanti. </a:t>
            </a:r>
          </a:p>
          <a:p>
            <a:pPr algn="just">
              <a:lnSpc>
                <a:spcPct val="120000"/>
              </a:lnSpc>
            </a:pPr>
            <a:endParaRPr lang="it-IT" sz="40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6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/>
          </a:bodyPr>
          <a:lstStyle/>
          <a:p>
            <a:r>
              <a:rPr lang="it-IT" sz="4400" b="1" dirty="0"/>
              <a:t>Loris Malaguzzi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i bambini possono esplorare materiali eterogenei e attribuire loro un significato originale, sviluppando creatività</a:t>
            </a:r>
          </a:p>
          <a:p>
            <a:pPr algn="just"/>
            <a:r>
              <a:rPr lang="it-IT" sz="3200" dirty="0"/>
              <a:t>attenzione allo sviluppo linguistico e discorsivo del bambino</a:t>
            </a:r>
          </a:p>
          <a:p>
            <a:pPr algn="just"/>
            <a:r>
              <a:rPr lang="it-IT" sz="3200" dirty="0"/>
              <a:t>centri di interesse, attività esplorative libere e progettate con i pari</a:t>
            </a:r>
          </a:p>
          <a:p>
            <a:pPr algn="just"/>
            <a:r>
              <a:rPr lang="it-IT" sz="3200" dirty="0"/>
              <a:t>sviluppo simbolico è un processo di socializzazione e di acculturazione. I prodotti dei bambini sono rilevanti per la comunità e non solo individualmente</a:t>
            </a:r>
          </a:p>
        </p:txBody>
      </p:sp>
    </p:spTree>
    <p:extLst>
      <p:ext uri="{BB962C8B-B14F-4D97-AF65-F5344CB8AC3E}">
        <p14:creationId xmlns:p14="http://schemas.microsoft.com/office/powerpoint/2010/main" val="327234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Dal punto di vista pedagogico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r>
              <a:rPr lang="it-IT" dirty="0"/>
              <a:t>Qual è la funzione dell’educazione nell’infanzia 0- 6 anni?</a:t>
            </a:r>
          </a:p>
          <a:p>
            <a:r>
              <a:rPr lang="it-IT" dirty="0"/>
              <a:t>È preparatoria per la </a:t>
            </a:r>
            <a:r>
              <a:rPr lang="it-IT" i="1" dirty="0"/>
              <a:t>struttura della partecipazione </a:t>
            </a:r>
            <a:r>
              <a:rPr lang="it-IT" dirty="0"/>
              <a:t>scolastica?</a:t>
            </a:r>
          </a:p>
          <a:p>
            <a:r>
              <a:rPr lang="it-IT" dirty="0"/>
              <a:t>C’è un’opportunità di apprendimento con un approccio centrato sul bambino/a?</a:t>
            </a:r>
          </a:p>
          <a:p>
            <a:r>
              <a:rPr lang="it-IT" dirty="0"/>
              <a:t>Il gioco concettuale indica un modo di sviluppare competenza e </a:t>
            </a:r>
            <a:r>
              <a:rPr lang="it-IT" dirty="0" err="1"/>
              <a:t>metacognizione</a:t>
            </a:r>
            <a:r>
              <a:rPr lang="it-IT" dirty="0"/>
              <a:t> attraverso il gioco</a:t>
            </a:r>
          </a:p>
          <a:p>
            <a:endParaRPr lang="it-IT" dirty="0"/>
          </a:p>
          <a:p>
            <a:r>
              <a:rPr lang="it-IT" dirty="0"/>
              <a:t>In che maniera integrare le due modalità di partecipazione</a:t>
            </a:r>
          </a:p>
        </p:txBody>
      </p:sp>
    </p:spTree>
    <p:extLst>
      <p:ext uri="{BB962C8B-B14F-4D97-AF65-F5344CB8AC3E}">
        <p14:creationId xmlns:p14="http://schemas.microsoft.com/office/powerpoint/2010/main" val="301317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CB2C9C-2D58-4896-95E7-E218F8F7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649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15" name="Segnaposto contenuto 14">
            <a:extLst>
              <a:ext uri="{FF2B5EF4-FFF2-40B4-BE49-F238E27FC236}">
                <a16:creationId xmlns:a16="http://schemas.microsoft.com/office/drawing/2014/main" id="{5D51B68E-E3A8-471D-B3B9-4AD6F47A10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09650"/>
          <a:ext cx="12192000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53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073180" cy="1022888"/>
          </a:xfrm>
        </p:spPr>
        <p:txBody>
          <a:bodyPr>
            <a:normAutofit/>
          </a:bodyPr>
          <a:lstStyle/>
          <a:p>
            <a:r>
              <a:rPr lang="it-IT" altLang="it-IT" sz="4800" b="1" dirty="0">
                <a:solidFill>
                  <a:srgbClr val="660066"/>
                </a:solidFill>
              </a:rPr>
              <a:t>sistemi simbolici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rgbClr val="660066"/>
                </a:solidFill>
              </a:rPr>
              <a:t>integrazione</a:t>
            </a:r>
            <a:r>
              <a:rPr lang="it-IT" altLang="it-IT" dirty="0">
                <a:solidFill>
                  <a:schemeClr val="tx1"/>
                </a:solidFill>
              </a:rPr>
              <a:t> di percezione, attenzione, pensiero nel processo di apprendimento</a:t>
            </a:r>
          </a:p>
          <a:p>
            <a:pPr algn="just">
              <a:lnSpc>
                <a:spcPct val="150000"/>
              </a:lnSpc>
            </a:pPr>
            <a:r>
              <a:rPr lang="it-IT" altLang="it-IT" dirty="0">
                <a:solidFill>
                  <a:schemeClr val="tx1"/>
                </a:solidFill>
              </a:rPr>
              <a:t>aspetti simbolici coinvolgono </a:t>
            </a:r>
            <a:r>
              <a:rPr lang="it-IT" altLang="it-IT" b="1" dirty="0">
                <a:solidFill>
                  <a:srgbClr val="660066"/>
                </a:solidFill>
              </a:rPr>
              <a:t>emozioni e ragionamento</a:t>
            </a:r>
            <a:r>
              <a:rPr lang="it-IT" altLang="it-IT" dirty="0">
                <a:solidFill>
                  <a:schemeClr val="tx1"/>
                </a:solidFill>
              </a:rPr>
              <a:t>; i bambini selezionano e integrano diversi stimoli per elaborare situazioni immaginarie. Comprendono la </a:t>
            </a:r>
            <a:r>
              <a:rPr lang="it-IT" altLang="it-IT" b="1" dirty="0">
                <a:solidFill>
                  <a:srgbClr val="660066"/>
                </a:solidFill>
              </a:rPr>
              <a:t>mente degli altri</a:t>
            </a:r>
            <a:r>
              <a:rPr lang="it-IT" altLang="it-IT" dirty="0">
                <a:solidFill>
                  <a:schemeClr val="tx1"/>
                </a:solidFill>
              </a:rPr>
              <a:t>; sviluppo del linguaggio e narrativo; analizzano </a:t>
            </a:r>
            <a:r>
              <a:rPr lang="it-IT" altLang="it-IT" b="1" dirty="0">
                <a:solidFill>
                  <a:srgbClr val="660066"/>
                </a:solidFill>
              </a:rPr>
              <a:t>conseguenze di azioni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9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660066"/>
                </a:solidFill>
                <a:latin typeface="Bookman Old Style" charset="0"/>
              </a:rPr>
              <a:t> Socio-costruttivismo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3600" dirty="0"/>
              <a:t>le condizioni sociali e culturali (</a:t>
            </a:r>
            <a:r>
              <a:rPr lang="it-IT" altLang="it-IT" sz="3600" b="1" dirty="0">
                <a:solidFill>
                  <a:srgbClr val="660066"/>
                </a:solidFill>
              </a:rPr>
              <a:t>socio-</a:t>
            </a:r>
            <a:r>
              <a:rPr lang="it-IT" altLang="it-IT" sz="3600" dirty="0"/>
              <a:t>) hanno degli effetti nelle opportunità di sviluppare le potenzialità di ogni bambino e bambina (</a:t>
            </a:r>
            <a:r>
              <a:rPr lang="it-IT" altLang="it-IT" sz="3600" b="1" dirty="0">
                <a:solidFill>
                  <a:srgbClr val="660066"/>
                </a:solidFill>
              </a:rPr>
              <a:t>costruttivismo</a:t>
            </a:r>
            <a:r>
              <a:rPr lang="it-IT" altLang="it-IT" sz="3600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b="1" dirty="0"/>
              <a:t>cosa si sviluppa? </a:t>
            </a:r>
            <a:r>
              <a:rPr lang="it-IT" altLang="it-IT" sz="3600" dirty="0"/>
              <a:t>immaginazione, discorso, uso di strumenti, capacità di comprendere diverse prospettive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6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J.S. </a:t>
            </a:r>
            <a:r>
              <a:rPr lang="it-IT" altLang="it-IT" b="1" dirty="0" err="1">
                <a:solidFill>
                  <a:srgbClr val="660066"/>
                </a:solidFill>
              </a:rPr>
              <a:t>Bruner</a:t>
            </a:r>
            <a:r>
              <a:rPr lang="it-IT" altLang="it-IT" b="1" dirty="0">
                <a:solidFill>
                  <a:srgbClr val="660066"/>
                </a:solidFill>
              </a:rPr>
              <a:t>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I bambini 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non sono 'contenitori' di informazioni, ma </a:t>
            </a: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sono esseri attivi e intenzionali 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(agiscono in relazione a uno scopo interiore) fin dalle prime fasi dell'infanzia, capaci di interazione significativa e in relazione ai modelli culturali presenti in una società</a:t>
            </a:r>
            <a:r>
              <a:rPr lang="it-IT" sz="3600" dirty="0">
                <a:solidFill>
                  <a:srgbClr val="000000"/>
                </a:solidFill>
              </a:rPr>
              <a:t> 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 err="1">
                <a:solidFill>
                  <a:srgbClr val="660066"/>
                </a:solidFill>
              </a:rPr>
              <a:t>J</a:t>
            </a:r>
            <a:r>
              <a:rPr lang="it-IT" altLang="it-IT" b="1" dirty="0">
                <a:solidFill>
                  <a:srgbClr val="660066"/>
                </a:solidFill>
              </a:rPr>
              <a:t>. S. </a:t>
            </a:r>
            <a:r>
              <a:rPr lang="it-IT" altLang="it-IT" b="1" dirty="0" err="1">
                <a:solidFill>
                  <a:srgbClr val="660066"/>
                </a:solidFill>
              </a:rPr>
              <a:t>Bruner</a:t>
            </a:r>
            <a:r>
              <a:rPr lang="it-IT" altLang="it-IT" b="1" dirty="0">
                <a:solidFill>
                  <a:srgbClr val="660066"/>
                </a:solidFill>
              </a:rPr>
              <a:t> 2 narrazione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La narrazione è una forma di espressione particolarmente significativa per lo sviluppo dei bambini e delle bambine proprio perché -nella sua struttura universale- costruisce una </a:t>
            </a: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ricostruzione simbolica dei modi attivi e intenzionali di una persona in relazione a un problema e alle intenzionalità degli altri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. 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4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t-IT" altLang="it-IT" b="1" dirty="0" err="1">
                <a:solidFill>
                  <a:srgbClr val="660066"/>
                </a:solidFill>
              </a:rPr>
              <a:t>J</a:t>
            </a:r>
            <a:r>
              <a:rPr lang="it-IT" altLang="it-IT" b="1" dirty="0">
                <a:solidFill>
                  <a:srgbClr val="660066"/>
                </a:solidFill>
              </a:rPr>
              <a:t>. S. </a:t>
            </a:r>
            <a:r>
              <a:rPr lang="it-IT" altLang="it-IT" b="1" dirty="0" err="1">
                <a:solidFill>
                  <a:srgbClr val="660066"/>
                </a:solidFill>
              </a:rPr>
              <a:t>Bruner</a:t>
            </a:r>
            <a:r>
              <a:rPr lang="it-IT" altLang="it-IT" b="1" dirty="0">
                <a:solidFill>
                  <a:srgbClr val="660066"/>
                </a:solidFill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'</a:t>
            </a:r>
            <a:r>
              <a:rPr lang="it-IT" sz="3600" b="1" dirty="0" err="1">
                <a:solidFill>
                  <a:srgbClr val="660066"/>
                </a:solidFill>
                <a:ea typeface="ＭＳ 明朝"/>
                <a:cs typeface="Times New Roman"/>
              </a:rPr>
              <a:t>scaffolding</a:t>
            </a: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’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 indica come i più competenti sono in grado di utilizzare specifici atti linguistici che indicano alla persona che sta imparando cosa mettere al centro della sua attenzione, come agire e come riflettere sulla sua esperienza. 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7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803</Words>
  <Application>Microsoft Office PowerPoint</Application>
  <PresentationFormat>Widescreen</PresentationFormat>
  <Paragraphs>74</Paragraphs>
  <Slides>16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Tema di Office</vt:lpstr>
      <vt:lpstr>Loris Malaguzzi</vt:lpstr>
      <vt:lpstr>Loris Malaguzzi</vt:lpstr>
      <vt:lpstr>Dal punto di vista pedagogico</vt:lpstr>
      <vt:lpstr>Presentazione standard di PowerPoint</vt:lpstr>
      <vt:lpstr>sistemi simbolici</vt:lpstr>
      <vt:lpstr> Socio-costruttivismo</vt:lpstr>
      <vt:lpstr>J.S. Bruner 1</vt:lpstr>
      <vt:lpstr>J. S. Bruner 2 narrazione</vt:lpstr>
      <vt:lpstr>J. S. Bruner 3</vt:lpstr>
      <vt:lpstr>'scaffolding’ </vt:lpstr>
      <vt:lpstr>scaffolding: il ruolo dell’adulto</vt:lpstr>
      <vt:lpstr>strategie di scaffolding</vt:lpstr>
      <vt:lpstr>indicatori di scaffolding</vt:lpstr>
      <vt:lpstr>indicatori di metacognizione</vt:lpstr>
      <vt:lpstr>intersoggettività 1</vt:lpstr>
      <vt:lpstr>intersoggettività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Loris Malaguzzi</dc:title>
  <dc:creator>Paolo Sorzio</dc:creator>
  <cp:lastModifiedBy>Paolo Sorzio</cp:lastModifiedBy>
  <cp:revision>2</cp:revision>
  <dcterms:created xsi:type="dcterms:W3CDTF">2019-12-08T09:19:35Z</dcterms:created>
  <dcterms:modified xsi:type="dcterms:W3CDTF">2019-12-08T09:20:38Z</dcterms:modified>
</cp:coreProperties>
</file>