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9" r:id="rId9"/>
    <p:sldId id="271" r:id="rId10"/>
    <p:sldId id="268" r:id="rId11"/>
    <p:sldId id="263" r:id="rId12"/>
    <p:sldId id="272" r:id="rId13"/>
    <p:sldId id="275" r:id="rId14"/>
    <p:sldId id="276" r:id="rId15"/>
    <p:sldId id="278" r:id="rId16"/>
    <p:sldId id="280" r:id="rId17"/>
    <p:sldId id="281" r:id="rId18"/>
    <p:sldId id="283" r:id="rId19"/>
    <p:sldId id="284" r:id="rId20"/>
    <p:sldId id="282" r:id="rId21"/>
    <p:sldId id="285" r:id="rId22"/>
    <p:sldId id="286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DBB"/>
    <a:srgbClr val="EBBFE5"/>
    <a:srgbClr val="BDB3F0"/>
    <a:srgbClr val="58A7FE"/>
    <a:srgbClr val="2F70BF"/>
    <a:srgbClr val="FFDF69"/>
    <a:srgbClr val="CE9984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5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15E-2"/>
          <c:w val="0.69416990797837097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1.6989700043360205</c:v>
                </c:pt>
                <c:pt idx="1">
                  <c:v>1.7533276666586124</c:v>
                </c:pt>
                <c:pt idx="2">
                  <c:v>1.8129133566428555</c:v>
                </c:pt>
                <c:pt idx="3">
                  <c:v>1.8791778295865347</c:v>
                </c:pt>
                <c:pt idx="4">
                  <c:v>1.9542425094393261</c:v>
                </c:pt>
                <c:pt idx="5">
                  <c:v>2.0413926851582227</c:v>
                </c:pt>
                <c:pt idx="6">
                  <c:v>2.1461280356782377</c:v>
                </c:pt>
                <c:pt idx="7">
                  <c:v>2.2787536009528289</c:v>
                </c:pt>
                <c:pt idx="8">
                  <c:v>2.4623979978989583</c:v>
                </c:pt>
                <c:pt idx="9">
                  <c:v>2.7708520116421438</c:v>
                </c:pt>
                <c:pt idx="10">
                  <c:v>3.0755469613925306</c:v>
                </c:pt>
                <c:pt idx="11">
                  <c:v>3.1731862684122807</c:v>
                </c:pt>
                <c:pt idx="12">
                  <c:v>3.2988530764097077</c:v>
                </c:pt>
                <c:pt idx="13">
                  <c:v>3.4756711883244313</c:v>
                </c:pt>
                <c:pt idx="14">
                  <c:v>3.7774268223893159</c:v>
                </c:pt>
                <c:pt idx="15">
                  <c:v>4.0788191830988643</c:v>
                </c:pt>
                <c:pt idx="16">
                  <c:v>7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59808"/>
        <c:axId val="90357760"/>
      </c:scatterChart>
      <c:valAx>
        <c:axId val="89559808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NaOH</a:t>
                </a:r>
                <a:r>
                  <a:rPr lang="it-IT" baseline="0" dirty="0" smtClean="0"/>
                  <a:t> 0.1M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90357760"/>
        <c:crosses val="autoZero"/>
        <c:crossBetween val="midCat"/>
        <c:majorUnit val="10"/>
        <c:minorUnit val="5"/>
      </c:valAx>
      <c:valAx>
        <c:axId val="90357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559808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3.3494850021680089</c:v>
                </c:pt>
                <c:pt idx="1">
                  <c:v>4.0457575129335064</c:v>
                </c:pt>
                <c:pt idx="2">
                  <c:v>4.3979400295381064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4.9999999997714069</c:v>
                </c:pt>
                <c:pt idx="6">
                  <c:v>5.1760912285662899</c:v>
                </c:pt>
                <c:pt idx="7">
                  <c:v>5.367976675287637</c:v>
                </c:pt>
                <c:pt idx="8">
                  <c:v>5.6020596134906055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6.3801963592265354</c:v>
                </c:pt>
                <c:pt idx="12">
                  <c:v>6.5096234024247677</c:v>
                </c:pt>
                <c:pt idx="13">
                  <c:v>6.6901337636848872</c:v>
                </c:pt>
                <c:pt idx="14">
                  <c:v>6.9953804807638633</c:v>
                </c:pt>
                <c:pt idx="15">
                  <c:v>7.2978257171263801</c:v>
                </c:pt>
                <c:pt idx="16">
                  <c:v>8.6109243748081781</c:v>
                </c:pt>
                <c:pt idx="17">
                  <c:v>9.9204569925971011</c:v>
                </c:pt>
                <c:pt idx="18">
                  <c:v>10.221125527997264</c:v>
                </c:pt>
                <c:pt idx="19">
                  <c:v>10.521433504406161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538880"/>
        <c:axId val="170553344"/>
      </c:scatterChart>
      <c:valAx>
        <c:axId val="170538880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  <a:endParaRPr lang="it-IT" sz="1800" b="1" i="0" baseline="0" dirty="0"/>
              </a:p>
            </c:rich>
          </c:tx>
          <c:layout>
            <c:manualLayout>
              <c:xMode val="edge"/>
              <c:yMode val="edge"/>
              <c:x val="0.31335167441419232"/>
              <c:y val="0.9328627973922609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70553344"/>
        <c:crosses val="autoZero"/>
        <c:crossBetween val="midCat"/>
        <c:majorUnit val="10"/>
        <c:minorUnit val="5"/>
      </c:valAx>
      <c:valAx>
        <c:axId val="170553344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800" b="1" i="0" baseline="0" dirty="0" smtClean="0"/>
                  <a:t>pH</a:t>
                </a:r>
                <a:endParaRPr lang="it-IT" sz="1800" b="1" i="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0538880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47872"/>
        <c:axId val="90449792"/>
      </c:scatterChart>
      <c:valAx>
        <c:axId val="90447872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NaOH</a:t>
                </a:r>
                <a:r>
                  <a:rPr lang="it-IT" baseline="0" dirty="0" smtClean="0"/>
                  <a:t> X 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31457151440407327"/>
              <c:y val="0.93286279739226086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0449792"/>
        <c:crosses val="autoZero"/>
        <c:crossBetween val="midCat"/>
        <c:majorUnit val="10"/>
        <c:minorUnit val="5"/>
      </c:valAx>
      <c:valAx>
        <c:axId val="90449792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447872"/>
        <c:crosses val="autoZero"/>
        <c:crossBetween val="midCat"/>
        <c:majorUnit val="2"/>
        <c:minorUnit val="1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1.6989700043360205</c:v>
                </c:pt>
                <c:pt idx="1">
                  <c:v>1.7533276666586115</c:v>
                </c:pt>
                <c:pt idx="2">
                  <c:v>1.8129133566428555</c:v>
                </c:pt>
                <c:pt idx="3">
                  <c:v>1.8791778295865347</c:v>
                </c:pt>
                <c:pt idx="4">
                  <c:v>1.9542425094393265</c:v>
                </c:pt>
                <c:pt idx="5">
                  <c:v>2.0413926851582227</c:v>
                </c:pt>
                <c:pt idx="6">
                  <c:v>2.1461280356782377</c:v>
                </c:pt>
                <c:pt idx="7">
                  <c:v>2.2787536009528289</c:v>
                </c:pt>
                <c:pt idx="8">
                  <c:v>2.4623979978989583</c:v>
                </c:pt>
                <c:pt idx="9">
                  <c:v>2.7708520116421438</c:v>
                </c:pt>
                <c:pt idx="10">
                  <c:v>3.0755469613925306</c:v>
                </c:pt>
                <c:pt idx="11">
                  <c:v>3.1731862684122807</c:v>
                </c:pt>
                <c:pt idx="12">
                  <c:v>3.2988530764097077</c:v>
                </c:pt>
                <c:pt idx="13">
                  <c:v>3.4756711883244313</c:v>
                </c:pt>
                <c:pt idx="14">
                  <c:v>3.7774268223893159</c:v>
                </c:pt>
                <c:pt idx="15">
                  <c:v>4.0788191830988643</c:v>
                </c:pt>
                <c:pt idx="16">
                  <c:v>7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0.01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Foglio1!$C$2:$C$26</c:f>
              <c:numCache>
                <c:formatCode>General</c:formatCode>
                <c:ptCount val="25"/>
                <c:pt idx="0">
                  <c:v>2.6989700043360192</c:v>
                </c:pt>
                <c:pt idx="1">
                  <c:v>2.7533276666586146</c:v>
                </c:pt>
                <c:pt idx="2">
                  <c:v>2.8129133566428557</c:v>
                </c:pt>
                <c:pt idx="3">
                  <c:v>2.8791778295865322</c:v>
                </c:pt>
                <c:pt idx="4">
                  <c:v>2.9542425094393225</c:v>
                </c:pt>
                <c:pt idx="5">
                  <c:v>3.0413926851582227</c:v>
                </c:pt>
                <c:pt idx="6">
                  <c:v>3.1461280356782377</c:v>
                </c:pt>
                <c:pt idx="7">
                  <c:v>3.2787536009528289</c:v>
                </c:pt>
                <c:pt idx="8">
                  <c:v>3.4623979978989583</c:v>
                </c:pt>
                <c:pt idx="9">
                  <c:v>3.7708520116421438</c:v>
                </c:pt>
                <c:pt idx="10">
                  <c:v>4.075546961392531</c:v>
                </c:pt>
                <c:pt idx="11">
                  <c:v>4.1731862684122678</c:v>
                </c:pt>
                <c:pt idx="12">
                  <c:v>4.2988530764097055</c:v>
                </c:pt>
                <c:pt idx="13">
                  <c:v>4.475671188324438</c:v>
                </c:pt>
                <c:pt idx="14">
                  <c:v>4.7774268223893106</c:v>
                </c:pt>
                <c:pt idx="15">
                  <c:v>5.0788191830988527</c:v>
                </c:pt>
                <c:pt idx="16">
                  <c:v>7</c:v>
                </c:pt>
                <c:pt idx="17">
                  <c:v>8.9204569925971047</c:v>
                </c:pt>
                <c:pt idx="18">
                  <c:v>9.2211255279972519</c:v>
                </c:pt>
                <c:pt idx="19">
                  <c:v>9.5214335044061578</c:v>
                </c:pt>
                <c:pt idx="20">
                  <c:v>9.6968039425795016</c:v>
                </c:pt>
                <c:pt idx="21">
                  <c:v>9.8210230527068312</c:v>
                </c:pt>
                <c:pt idx="22">
                  <c:v>9.9172146296835493</c:v>
                </c:pt>
                <c:pt idx="23">
                  <c:v>10.214670164989233</c:v>
                </c:pt>
                <c:pt idx="24">
                  <c:v>10.508638306165727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0.001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Foglio1!$D$2:$D$26</c:f>
              <c:numCache>
                <c:formatCode>General</c:formatCode>
                <c:ptCount val="25"/>
                <c:pt idx="0">
                  <c:v>3.6989700043360192</c:v>
                </c:pt>
                <c:pt idx="1">
                  <c:v>3.7533276666586146</c:v>
                </c:pt>
                <c:pt idx="2">
                  <c:v>3.8129133566428557</c:v>
                </c:pt>
                <c:pt idx="3">
                  <c:v>3.8791778295865322</c:v>
                </c:pt>
                <c:pt idx="4">
                  <c:v>3.9542425094393225</c:v>
                </c:pt>
                <c:pt idx="5">
                  <c:v>4.0413926851582342</c:v>
                </c:pt>
                <c:pt idx="6">
                  <c:v>4.1461280356782382</c:v>
                </c:pt>
                <c:pt idx="7">
                  <c:v>4.278753600952836</c:v>
                </c:pt>
                <c:pt idx="8">
                  <c:v>4.4623979978989556</c:v>
                </c:pt>
                <c:pt idx="9">
                  <c:v>4.77085201164215</c:v>
                </c:pt>
                <c:pt idx="10">
                  <c:v>5.0755469613925301</c:v>
                </c:pt>
                <c:pt idx="11">
                  <c:v>5.1731862684122678</c:v>
                </c:pt>
                <c:pt idx="12">
                  <c:v>5.2988530764097055</c:v>
                </c:pt>
                <c:pt idx="13">
                  <c:v>5.475671188324438</c:v>
                </c:pt>
                <c:pt idx="14">
                  <c:v>5.7774268223893106</c:v>
                </c:pt>
                <c:pt idx="15">
                  <c:v>6.0788191830988527</c:v>
                </c:pt>
                <c:pt idx="16">
                  <c:v>7</c:v>
                </c:pt>
                <c:pt idx="17">
                  <c:v>7.920456992597094</c:v>
                </c:pt>
                <c:pt idx="18">
                  <c:v>8.2211255279972519</c:v>
                </c:pt>
                <c:pt idx="19">
                  <c:v>8.5214335044061578</c:v>
                </c:pt>
                <c:pt idx="20">
                  <c:v>8.6968039425795016</c:v>
                </c:pt>
                <c:pt idx="21">
                  <c:v>8.8210230527068312</c:v>
                </c:pt>
                <c:pt idx="22">
                  <c:v>8.9172146296835493</c:v>
                </c:pt>
                <c:pt idx="23">
                  <c:v>9.2146701649892329</c:v>
                </c:pt>
                <c:pt idx="24">
                  <c:v>9.5086383061657269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0.0001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Foglio1!$E$2:$E$26</c:f>
              <c:numCache>
                <c:formatCode>General</c:formatCode>
                <c:ptCount val="25"/>
                <c:pt idx="0">
                  <c:v>4.6989700043360143</c:v>
                </c:pt>
                <c:pt idx="1">
                  <c:v>4.7533276666586115</c:v>
                </c:pt>
                <c:pt idx="2">
                  <c:v>4.8129133566428486</c:v>
                </c:pt>
                <c:pt idx="3">
                  <c:v>4.8791778295865305</c:v>
                </c:pt>
                <c:pt idx="4">
                  <c:v>4.9542425094393296</c:v>
                </c:pt>
                <c:pt idx="5">
                  <c:v>5.0413926851582342</c:v>
                </c:pt>
                <c:pt idx="6">
                  <c:v>5.1461280356782382</c:v>
                </c:pt>
                <c:pt idx="7">
                  <c:v>5.278753600952836</c:v>
                </c:pt>
                <c:pt idx="8">
                  <c:v>5.4623979978989565</c:v>
                </c:pt>
                <c:pt idx="9">
                  <c:v>5.7708520116421509</c:v>
                </c:pt>
                <c:pt idx="10">
                  <c:v>6.0755469613925301</c:v>
                </c:pt>
                <c:pt idx="11">
                  <c:v>6.1731862684122687</c:v>
                </c:pt>
                <c:pt idx="12">
                  <c:v>6.2988530764097055</c:v>
                </c:pt>
                <c:pt idx="13">
                  <c:v>6.4756711883244371</c:v>
                </c:pt>
                <c:pt idx="14">
                  <c:v>6.7774268223893142</c:v>
                </c:pt>
                <c:pt idx="15">
                  <c:v>7.0788191830988563</c:v>
                </c:pt>
                <c:pt idx="16">
                  <c:v>7</c:v>
                </c:pt>
                <c:pt idx="17">
                  <c:v>6.9204569925970905</c:v>
                </c:pt>
                <c:pt idx="18">
                  <c:v>7.2211255279972608</c:v>
                </c:pt>
                <c:pt idx="19">
                  <c:v>7.5214335044061578</c:v>
                </c:pt>
                <c:pt idx="20">
                  <c:v>7.6968039425795105</c:v>
                </c:pt>
                <c:pt idx="21">
                  <c:v>7.8210230527068321</c:v>
                </c:pt>
                <c:pt idx="22">
                  <c:v>7.9172146296835475</c:v>
                </c:pt>
                <c:pt idx="23">
                  <c:v>8.2146701649892329</c:v>
                </c:pt>
                <c:pt idx="24">
                  <c:v>8.5086383061657269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23136"/>
        <c:axId val="92124672"/>
      </c:scatterChart>
      <c:valAx>
        <c:axId val="92123136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out"/>
        <c:tickLblPos val="nextTo"/>
        <c:crossAx val="92124672"/>
        <c:crosses val="autoZero"/>
        <c:crossBetween val="midCat"/>
        <c:majorUnit val="10"/>
        <c:minorUnit val="5"/>
      </c:valAx>
      <c:valAx>
        <c:axId val="9212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2123136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3377510040160645"/>
          <c:y val="8.1303234273135058E-2"/>
          <c:w val="0.20006024096385538"/>
          <c:h val="0.298442976885954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12.30102999566399</c:v>
                </c:pt>
                <c:pt idx="1">
                  <c:v>12.246672333341388</c:v>
                </c:pt>
                <c:pt idx="2">
                  <c:v>12.187086643357144</c:v>
                </c:pt>
                <c:pt idx="3">
                  <c:v>12.12082217041346</c:v>
                </c:pt>
                <c:pt idx="4">
                  <c:v>12.045757490560675</c:v>
                </c:pt>
                <c:pt idx="5">
                  <c:v>11.958607314841776</c:v>
                </c:pt>
                <c:pt idx="6">
                  <c:v>11.853871964321762</c:v>
                </c:pt>
                <c:pt idx="7">
                  <c:v>11.721246399047171</c:v>
                </c:pt>
                <c:pt idx="8">
                  <c:v>11.537602002101044</c:v>
                </c:pt>
                <c:pt idx="9">
                  <c:v>11.229147988357848</c:v>
                </c:pt>
                <c:pt idx="10">
                  <c:v>10.924453038607474</c:v>
                </c:pt>
                <c:pt idx="11">
                  <c:v>10.826813731587723</c:v>
                </c:pt>
                <c:pt idx="12">
                  <c:v>10.701146923590292</c:v>
                </c:pt>
                <c:pt idx="13">
                  <c:v>10.524328811675556</c:v>
                </c:pt>
                <c:pt idx="14">
                  <c:v>10.222573177610688</c:v>
                </c:pt>
                <c:pt idx="15">
                  <c:v>9.9211808169011508</c:v>
                </c:pt>
                <c:pt idx="16">
                  <c:v>7</c:v>
                </c:pt>
                <c:pt idx="17">
                  <c:v>4.0795430074029024</c:v>
                </c:pt>
                <c:pt idx="18">
                  <c:v>3.7788744720027352</c:v>
                </c:pt>
                <c:pt idx="19">
                  <c:v>3.4785664955938369</c:v>
                </c:pt>
                <c:pt idx="20">
                  <c:v>3.3031960574204904</c:v>
                </c:pt>
                <c:pt idx="21">
                  <c:v>3.1789769472931693</c:v>
                </c:pt>
                <c:pt idx="22">
                  <c:v>3.0827853703164512</c:v>
                </c:pt>
                <c:pt idx="23">
                  <c:v>2.7853298350107671</c:v>
                </c:pt>
                <c:pt idx="24">
                  <c:v>2.4913616938342704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15392"/>
        <c:axId val="91917312"/>
      </c:scatterChart>
      <c:valAx>
        <c:axId val="91915392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HCl</a:t>
                </a:r>
                <a:r>
                  <a:rPr lang="it-IT" baseline="0" dirty="0" smtClean="0"/>
                  <a:t> 0.1M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91917312"/>
        <c:crosses val="autoZero"/>
        <c:crossBetween val="midCat"/>
        <c:majorUnit val="10"/>
        <c:minorUnit val="5"/>
      </c:valAx>
      <c:valAx>
        <c:axId val="91917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15392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3.3494850021680076</c:v>
                </c:pt>
                <c:pt idx="1">
                  <c:v>4.0457575129335064</c:v>
                </c:pt>
                <c:pt idx="2">
                  <c:v>4.3979400295381055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4.9999999997714095</c:v>
                </c:pt>
                <c:pt idx="6">
                  <c:v>5.1760912285662872</c:v>
                </c:pt>
                <c:pt idx="7">
                  <c:v>5.3679766752876343</c:v>
                </c:pt>
                <c:pt idx="8">
                  <c:v>5.6020596134906064</c:v>
                </c:pt>
                <c:pt idx="9">
                  <c:v>5.954240459581019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39360"/>
        <c:axId val="93842048"/>
      </c:scatterChart>
      <c:valAx>
        <c:axId val="93839360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0.1 M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</a:p>
            </c:rich>
          </c:tx>
          <c:layout>
            <c:manualLayout>
              <c:xMode val="edge"/>
              <c:yMode val="edge"/>
              <c:x val="0.31335167441419226"/>
              <c:y val="0.932862797392261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3842048"/>
        <c:crosses val="autoZero"/>
        <c:crossBetween val="midCat"/>
        <c:majorUnit val="10"/>
        <c:minorUnit val="5"/>
      </c:valAx>
      <c:valAx>
        <c:axId val="93842048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0" baseline="0" dirty="0" smtClean="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839360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3.3494850021680076</c:v>
                </c:pt>
                <c:pt idx="1">
                  <c:v>4.0457575129335064</c:v>
                </c:pt>
                <c:pt idx="2">
                  <c:v>4.3979400295381055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4.9999999997714095</c:v>
                </c:pt>
                <c:pt idx="6">
                  <c:v>5.1760912285662872</c:v>
                </c:pt>
                <c:pt idx="7">
                  <c:v>5.3679766752876343</c:v>
                </c:pt>
                <c:pt idx="8">
                  <c:v>5.6020596134906064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6.3801963592265345</c:v>
                </c:pt>
                <c:pt idx="12">
                  <c:v>6.5096234024247739</c:v>
                </c:pt>
                <c:pt idx="13">
                  <c:v>6.6901337636848872</c:v>
                </c:pt>
                <c:pt idx="14">
                  <c:v>6.9953804807638678</c:v>
                </c:pt>
                <c:pt idx="15">
                  <c:v>7.2978257171263774</c:v>
                </c:pt>
                <c:pt idx="16">
                  <c:v>8.6109243748081781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10.521433504406167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535488"/>
        <c:axId val="163554048"/>
      </c:scatterChart>
      <c:valAx>
        <c:axId val="163535488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0.1 M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  <a:endParaRPr lang="it-IT" sz="1800" b="1" i="0" baseline="0" dirty="0"/>
              </a:p>
            </c:rich>
          </c:tx>
          <c:layout>
            <c:manualLayout>
              <c:xMode val="edge"/>
              <c:yMode val="edge"/>
              <c:x val="0.31335167441419226"/>
              <c:y val="0.932862797392261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163554048"/>
        <c:crosses val="autoZero"/>
        <c:crossBetween val="midCat"/>
        <c:majorUnit val="10"/>
        <c:minorUnit val="5"/>
      </c:valAx>
      <c:valAx>
        <c:axId val="163554048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800" b="1" i="0" baseline="0" dirty="0" smtClean="0"/>
                  <a:t>pH</a:t>
                </a:r>
                <a:endParaRPr lang="it-IT" sz="1800" b="1" i="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3535488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644672"/>
        <c:axId val="93646848"/>
      </c:scatterChart>
      <c:valAx>
        <c:axId val="93644672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NaOH</a:t>
                </a:r>
                <a:r>
                  <a:rPr lang="it-IT" baseline="0" dirty="0" smtClean="0"/>
                  <a:t> 0.1 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31457151440407338"/>
              <c:y val="0.9328627973922605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3646848"/>
        <c:crosses val="autoZero"/>
        <c:crossBetween val="midCat"/>
        <c:majorUnit val="10"/>
        <c:minorUnit val="5"/>
      </c:valAx>
      <c:valAx>
        <c:axId val="93646848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644672"/>
        <c:crosses val="autoZero"/>
        <c:crossBetween val="midCat"/>
        <c:majorUnit val="2"/>
        <c:minorUnit val="1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3.3494850021680072</c:v>
                </c:pt>
                <c:pt idx="1">
                  <c:v>4.0457575129335064</c:v>
                </c:pt>
                <c:pt idx="2">
                  <c:v>4.3979400295381055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4.9999999997714104</c:v>
                </c:pt>
                <c:pt idx="6">
                  <c:v>5.1760912285662863</c:v>
                </c:pt>
                <c:pt idx="7">
                  <c:v>5.3679766752876334</c:v>
                </c:pt>
                <c:pt idx="8">
                  <c:v>5.6020596134906064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6.3801963592265345</c:v>
                </c:pt>
                <c:pt idx="12">
                  <c:v>6.5096234024247757</c:v>
                </c:pt>
                <c:pt idx="13">
                  <c:v>6.6901337636848872</c:v>
                </c:pt>
                <c:pt idx="14">
                  <c:v>6.9953804807638695</c:v>
                </c:pt>
                <c:pt idx="15">
                  <c:v>7.2978257171263765</c:v>
                </c:pt>
                <c:pt idx="16">
                  <c:v>8.6109243748081781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1e-6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Foglio1!$C$2:$C$26</c:f>
              <c:numCache>
                <c:formatCode>General</c:formatCode>
                <c:ptCount val="25"/>
                <c:pt idx="0">
                  <c:v>3.8494850021680072</c:v>
                </c:pt>
                <c:pt idx="1">
                  <c:v>5.0457577095658497</c:v>
                </c:pt>
                <c:pt idx="2">
                  <c:v>5.3979402204447551</c:v>
                </c:pt>
                <c:pt idx="3">
                  <c:v>5.6320234025708533</c:v>
                </c:pt>
                <c:pt idx="4">
                  <c:v>5.8239088712389266</c:v>
                </c:pt>
                <c:pt idx="5">
                  <c:v>5.9999999999974234</c:v>
                </c:pt>
                <c:pt idx="6">
                  <c:v>6.176090955051273</c:v>
                </c:pt>
                <c:pt idx="7">
                  <c:v>6.3679756850936116</c:v>
                </c:pt>
                <c:pt idx="8">
                  <c:v>6.6020562130263745</c:v>
                </c:pt>
                <c:pt idx="9">
                  <c:v>6.954222012311928</c:v>
                </c:pt>
                <c:pt idx="10">
                  <c:v>7.2786606060558494</c:v>
                </c:pt>
                <c:pt idx="11">
                  <c:v>7.380062487656418</c:v>
                </c:pt>
                <c:pt idx="12">
                  <c:v>7.5093799407621757</c:v>
                </c:pt>
                <c:pt idx="13">
                  <c:v>7.6895741366932899</c:v>
                </c:pt>
                <c:pt idx="14">
                  <c:v>7.9931081081165907</c:v>
                </c:pt>
                <c:pt idx="15">
                  <c:v>8.2888928781962843</c:v>
                </c:pt>
                <c:pt idx="16">
                  <c:v>9.1109243748081781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1e-7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Foglio1!$D$2:$D$26</c:f>
              <c:numCache>
                <c:formatCode>General</c:formatCode>
                <c:ptCount val="25"/>
                <c:pt idx="0">
                  <c:v>4.3494850021680085</c:v>
                </c:pt>
                <c:pt idx="1">
                  <c:v>6.0457596781219065</c:v>
                </c:pt>
                <c:pt idx="2">
                  <c:v>6.3979421258603182</c:v>
                </c:pt>
                <c:pt idx="3">
                  <c:v>6.6320250936908334</c:v>
                </c:pt>
                <c:pt idx="4">
                  <c:v>6.8239100438215265</c:v>
                </c:pt>
                <c:pt idx="5">
                  <c:v>7.0000000000011884</c:v>
                </c:pt>
                <c:pt idx="6">
                  <c:v>7.1760882190691841</c:v>
                </c:pt>
                <c:pt idx="7">
                  <c:v>7.3679657837944328</c:v>
                </c:pt>
                <c:pt idx="8">
                  <c:v>7.6020222137331404</c:v>
                </c:pt>
                <c:pt idx="9">
                  <c:v>7.9540376794933465</c:v>
                </c:pt>
                <c:pt idx="10">
                  <c:v>8.2778264266931902</c:v>
                </c:pt>
                <c:pt idx="11">
                  <c:v>8.3787307262496213</c:v>
                </c:pt>
                <c:pt idx="12">
                  <c:v>8.5069680166844996</c:v>
                </c:pt>
                <c:pt idx="13">
                  <c:v>8.684094906439519</c:v>
                </c:pt>
                <c:pt idx="14">
                  <c:v>8.9721442002115825</c:v>
                </c:pt>
                <c:pt idx="15">
                  <c:v>9.2204064818980918</c:v>
                </c:pt>
                <c:pt idx="16">
                  <c:v>9.6109243748081781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1e-8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Foglio1!$E$2:$E$26</c:f>
              <c:numCache>
                <c:formatCode>General</c:formatCode>
                <c:ptCount val="25"/>
                <c:pt idx="0">
                  <c:v>4.8494850021680085</c:v>
                </c:pt>
                <c:pt idx="1">
                  <c:v>7.0457793665479151</c:v>
                </c:pt>
                <c:pt idx="2">
                  <c:v>7.3979611806997125</c:v>
                </c:pt>
                <c:pt idx="3">
                  <c:v>7.6320420043860482</c:v>
                </c:pt>
                <c:pt idx="4">
                  <c:v>7.8239217691925456</c:v>
                </c:pt>
                <c:pt idx="5">
                  <c:v>8.0000000000000551</c:v>
                </c:pt>
                <c:pt idx="6">
                  <c:v>8.1760608658878375</c:v>
                </c:pt>
                <c:pt idx="7">
                  <c:v>8.3678668266893261</c:v>
                </c:pt>
                <c:pt idx="8">
                  <c:v>8.6016827564147</c:v>
                </c:pt>
                <c:pt idx="9">
                  <c:v>8.9522081884967193</c:v>
                </c:pt>
                <c:pt idx="10">
                  <c:v>9.2697466125370269</c:v>
                </c:pt>
                <c:pt idx="11">
                  <c:v>9.3660590093304048</c:v>
                </c:pt>
                <c:pt idx="12">
                  <c:v>9.4848442842103786</c:v>
                </c:pt>
                <c:pt idx="13">
                  <c:v>9.6382687089854802</c:v>
                </c:pt>
                <c:pt idx="14">
                  <c:v>9.8453291764728359</c:v>
                </c:pt>
                <c:pt idx="15">
                  <c:v>9.9733891005666298</c:v>
                </c:pt>
                <c:pt idx="16">
                  <c:v>10.110924374808178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86336"/>
        <c:axId val="93887872"/>
      </c:scatterChart>
      <c:valAx>
        <c:axId val="93886336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out"/>
        <c:tickLblPos val="nextTo"/>
        <c:crossAx val="93887872"/>
        <c:crosses val="autoZero"/>
        <c:crossBetween val="midCat"/>
        <c:majorUnit val="10"/>
        <c:minorUnit val="5"/>
      </c:valAx>
      <c:valAx>
        <c:axId val="9388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3886336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3377510040160645"/>
          <c:y val="8.1303234273134975E-2"/>
          <c:w val="0.20006024096385538"/>
          <c:h val="0.298442976885954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3.3494850021680089</c:v>
                </c:pt>
                <c:pt idx="1">
                  <c:v>4.0457575129335064</c:v>
                </c:pt>
                <c:pt idx="2">
                  <c:v>4.3979400295381064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4.9999999997714069</c:v>
                </c:pt>
                <c:pt idx="6">
                  <c:v>5.1760912285662899</c:v>
                </c:pt>
                <c:pt idx="7">
                  <c:v>5.367976675287637</c:v>
                </c:pt>
                <c:pt idx="8">
                  <c:v>5.6020596134906055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6.3801963592265354</c:v>
                </c:pt>
                <c:pt idx="12">
                  <c:v>6.5096234024247677</c:v>
                </c:pt>
                <c:pt idx="13">
                  <c:v>6.6901337636848872</c:v>
                </c:pt>
                <c:pt idx="14">
                  <c:v>6.9953804807638633</c:v>
                </c:pt>
                <c:pt idx="15">
                  <c:v>7.2978257171263801</c:v>
                </c:pt>
                <c:pt idx="16">
                  <c:v>8.6109243748081781</c:v>
                </c:pt>
                <c:pt idx="17">
                  <c:v>9.9204569925971011</c:v>
                </c:pt>
                <c:pt idx="18">
                  <c:v>10.221125527997264</c:v>
                </c:pt>
                <c:pt idx="19">
                  <c:v>10.521433504406161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823104"/>
        <c:axId val="91841664"/>
      </c:scatterChart>
      <c:valAx>
        <c:axId val="91823104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0.1 M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  <a:endParaRPr lang="it-IT" sz="1800" b="1" i="0" baseline="0" dirty="0"/>
              </a:p>
            </c:rich>
          </c:tx>
          <c:layout>
            <c:manualLayout>
              <c:xMode val="edge"/>
              <c:yMode val="edge"/>
              <c:x val="0.31335167441419232"/>
              <c:y val="0.93286279739226119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1841664"/>
        <c:crosses val="autoZero"/>
        <c:crossBetween val="midCat"/>
        <c:majorUnit val="10"/>
        <c:minorUnit val="5"/>
      </c:valAx>
      <c:valAx>
        <c:axId val="91841664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800" b="1" i="0" baseline="0" dirty="0" smtClean="0"/>
                  <a:t>pH</a:t>
                </a:r>
                <a:endParaRPr lang="it-IT" sz="1800" b="1" i="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823104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A965F-58E2-4DBE-A6D6-C6163ED41AC1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07B40-864A-4C3A-BD4F-B93116CF3D8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91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BA5D-A2F7-464F-9035-4662F7AF197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42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958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240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49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372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757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391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718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988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72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BA5D-A2F7-464F-9035-4662F7AF197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967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289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6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BA5D-A2F7-464F-9035-4662F7AF197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38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19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60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53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59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10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BE1B-10C4-42EF-B4E0-0FC9E7D0EAFD}" type="datetimeFigureOut">
              <a:rPr lang="it-IT" smtClean="0"/>
              <a:pPr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3EC65-15FF-42AB-BC18-F092EDAE0CA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8800" y="762000"/>
            <a:ext cx="5486400" cy="536575"/>
          </a:xfrm>
        </p:spPr>
        <p:txBody>
          <a:bodyPr>
            <a:noAutofit/>
          </a:bodyPr>
          <a:lstStyle/>
          <a:p>
            <a:r>
              <a:rPr lang="it-IT" sz="3200" dirty="0" smtClean="0"/>
              <a:t>Esperienza 3:</a:t>
            </a:r>
            <a:br>
              <a:rPr lang="it-IT" sz="3200" dirty="0" smtClean="0"/>
            </a:br>
            <a:r>
              <a:rPr lang="it-IT" sz="3200" dirty="0" smtClean="0"/>
              <a:t> Determinazione del grado di acidità di un aceto commerciale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9600" y="231654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Titolazione</a:t>
            </a:r>
            <a:r>
              <a:rPr lang="it-IT" sz="2400" dirty="0" smtClean="0"/>
              <a:t>: procedimento analitico per determinare la concentrazione (titolo) di un componente (</a:t>
            </a:r>
            <a:r>
              <a:rPr lang="it-IT" sz="2400" b="1" dirty="0" err="1" smtClean="0"/>
              <a:t>analita</a:t>
            </a:r>
            <a:r>
              <a:rPr lang="it-IT" sz="2400" dirty="0" smtClean="0"/>
              <a:t>) in una soluzione per mezzo di una </a:t>
            </a:r>
            <a:r>
              <a:rPr lang="it-IT" sz="2400" b="1" dirty="0" smtClean="0"/>
              <a:t>reazione stechiometrica </a:t>
            </a:r>
            <a:r>
              <a:rPr lang="it-IT" sz="2400" dirty="0" smtClean="0"/>
              <a:t>in cui il </a:t>
            </a:r>
            <a:r>
              <a:rPr lang="it-IT" sz="2400" b="1" dirty="0" smtClean="0"/>
              <a:t>titolante</a:t>
            </a:r>
            <a:r>
              <a:rPr lang="it-IT" sz="2400" dirty="0" smtClean="0"/>
              <a:t> reagisce con l’</a:t>
            </a:r>
            <a:r>
              <a:rPr lang="it-IT" sz="2400" dirty="0" err="1" smtClean="0"/>
              <a:t>analita</a:t>
            </a:r>
            <a:r>
              <a:rPr lang="it-IT" sz="2400" dirty="0" smtClean="0"/>
              <a:t>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08076" y="4343400"/>
            <a:ext cx="7927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Caratteristiche di una reazione utilizzata per titolare:</a:t>
            </a:r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b="1" dirty="0" smtClean="0"/>
              <a:t>completa </a:t>
            </a:r>
          </a:p>
          <a:p>
            <a:pPr>
              <a:buFontTx/>
              <a:buChar char="-"/>
            </a:pPr>
            <a:r>
              <a:rPr lang="it-IT" sz="2400" b="1" dirty="0" smtClean="0"/>
              <a:t> a stechiometria definita</a:t>
            </a:r>
          </a:p>
          <a:p>
            <a:pPr>
              <a:buFontTx/>
              <a:buChar char="-"/>
            </a:pPr>
            <a:r>
              <a:rPr lang="it-IT" sz="2400" b="1" dirty="0" smtClean="0"/>
              <a:t> veloce</a:t>
            </a:r>
          </a:p>
          <a:p>
            <a:pPr>
              <a:buFontTx/>
              <a:buChar char="-"/>
            </a:pPr>
            <a:r>
              <a:rPr lang="it-IT" sz="2400" b="1" dirty="0" smtClean="0"/>
              <a:t> la fine della reazione deve essere chiaramente rilevabile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ico 29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533400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4800" y="8923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Influenza della costante di acidità dell’acido debole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19600" y="914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Acido debole</a:t>
            </a:r>
          </a:p>
          <a:p>
            <a:pPr algn="ctr"/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X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91200" y="2209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Non è possibile titolare acidi troppo deboli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562600" y="3886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La variazione di pH al punto di equivalenza è troppo piccola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Chart bld="category"/>
        </p:bldSub>
      </p:bldGraphic>
      <p:bldGraphic spid="7" grpId="0" uiExpand="1">
        <p:bldSub>
          <a:bldChart bld="series"/>
        </p:bldSub>
      </p:bldGraphic>
      <p:bldP spid="4" grpId="0" build="allAtOnce"/>
      <p:bldP spid="8" grpId="0"/>
      <p:bldP spid="9" grpId="0" build="p"/>
      <p:bldP spid="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>
          <a:xfrm>
            <a:off x="228600" y="700207"/>
            <a:ext cx="4495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 smtClean="0"/>
              <a:t>Un </a:t>
            </a:r>
            <a:r>
              <a:rPr lang="it-IT" sz="2000" b="1" dirty="0" smtClean="0"/>
              <a:t>indicatore acido-base</a:t>
            </a:r>
            <a:r>
              <a:rPr lang="it-IT" sz="2000" dirty="0" smtClean="0"/>
              <a:t> è una sostanza che presenta un diverso colore nella sua forma acida e nella sua forma basica.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+ 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            </a:t>
            </a:r>
            <a:r>
              <a:rPr lang="it-IT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</a:t>
            </a:r>
            <a:r>
              <a:rPr lang="it-IT" sz="20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000" dirty="0" smtClean="0"/>
              <a:t> + 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O</a:t>
            </a:r>
            <a:r>
              <a:rPr lang="it-IT" sz="2000" baseline="30000" dirty="0" smtClean="0"/>
              <a:t>+</a:t>
            </a:r>
          </a:p>
        </p:txBody>
      </p:sp>
      <p:pic>
        <p:nvPicPr>
          <p:cNvPr id="42" name="Immagine 41" descr="fenolftalei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1" y="152400"/>
            <a:ext cx="3958071" cy="1288674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5789286" y="137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Fenolftaleina</a:t>
            </a:r>
            <a:endParaRPr lang="it-IT" b="1" dirty="0"/>
          </a:p>
        </p:txBody>
      </p:sp>
      <p:pic>
        <p:nvPicPr>
          <p:cNvPr id="45" name="Immagine 44" descr="metilaranci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173" y="1756670"/>
            <a:ext cx="3966227" cy="1291330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5789286" y="2987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Metilarancio</a:t>
            </a:r>
            <a:endParaRPr lang="it-IT" b="1" dirty="0"/>
          </a:p>
        </p:txBody>
      </p:sp>
      <p:pic>
        <p:nvPicPr>
          <p:cNvPr id="47" name="Immagine 46" descr="metilaranci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73" y="3356870"/>
            <a:ext cx="3966227" cy="1291329"/>
          </a:xfrm>
          <a:prstGeom prst="rect">
            <a:avLst/>
          </a:prstGeom>
        </p:spPr>
      </p:pic>
      <p:sp>
        <p:nvSpPr>
          <p:cNvPr id="48" name="CasellaDiTesto 47"/>
          <p:cNvSpPr txBox="1"/>
          <p:nvPr/>
        </p:nvSpPr>
        <p:spPr>
          <a:xfrm>
            <a:off x="5789286" y="4583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Blu di </a:t>
            </a:r>
            <a:r>
              <a:rPr lang="it-IT" b="1" dirty="0" err="1" smtClean="0"/>
              <a:t>bromotimolo</a:t>
            </a:r>
            <a:endParaRPr lang="it-IT" b="1" dirty="0"/>
          </a:p>
        </p:txBody>
      </p:sp>
      <p:grpSp>
        <p:nvGrpSpPr>
          <p:cNvPr id="3" name="Gruppo 54"/>
          <p:cNvGrpSpPr/>
          <p:nvPr/>
        </p:nvGrpSpPr>
        <p:grpSpPr>
          <a:xfrm>
            <a:off x="2286000" y="1952935"/>
            <a:ext cx="457201" cy="76200"/>
            <a:chOff x="6995159" y="4952999"/>
            <a:chExt cx="457201" cy="76200"/>
          </a:xfrm>
        </p:grpSpPr>
        <p:cxnSp>
          <p:nvCxnSpPr>
            <p:cNvPr id="56" name="Connettore 2 55"/>
            <p:cNvCxnSpPr/>
            <p:nvPr/>
          </p:nvCxnSpPr>
          <p:spPr>
            <a:xfrm>
              <a:off x="6995159" y="4952999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rot="10800000">
              <a:off x="6995160" y="5027611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ttangolo 57"/>
            <p:cNvSpPr/>
            <p:nvPr/>
          </p:nvSpPr>
          <p:spPr>
            <a:xfrm>
              <a:off x="6995160" y="4965191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uppo 58"/>
          <p:cNvGrpSpPr/>
          <p:nvPr/>
        </p:nvGrpSpPr>
        <p:grpSpPr>
          <a:xfrm>
            <a:off x="1219200" y="2071807"/>
            <a:ext cx="2819400" cy="852845"/>
            <a:chOff x="457200" y="1783139"/>
            <a:chExt cx="2819400" cy="852845"/>
          </a:xfrm>
        </p:grpSpPr>
        <p:sp>
          <p:nvSpPr>
            <p:cNvPr id="60" name="CasellaDiTesto 59"/>
            <p:cNvSpPr txBox="1"/>
            <p:nvPr/>
          </p:nvSpPr>
          <p:spPr>
            <a:xfrm>
              <a:off x="457200" y="1783139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000" dirty="0" smtClean="0"/>
            </a:p>
            <a:p>
              <a:r>
                <a:rPr lang="it-IT" sz="2000" dirty="0" err="1" smtClean="0"/>
                <a:t>K</a:t>
              </a:r>
              <a:r>
                <a:rPr lang="it-IT" sz="2000" baseline="-25000" dirty="0" err="1" smtClean="0"/>
                <a:t>Ind</a:t>
              </a:r>
              <a:r>
                <a:rPr lang="it-IT" sz="2000" dirty="0" smtClean="0"/>
                <a:t> =</a:t>
              </a:r>
              <a:endParaRPr lang="it-IT" sz="2000" baseline="30000" dirty="0"/>
            </a:p>
          </p:txBody>
        </p:sp>
        <p:grpSp>
          <p:nvGrpSpPr>
            <p:cNvPr id="5" name="Gruppo 19"/>
            <p:cNvGrpSpPr/>
            <p:nvPr/>
          </p:nvGrpSpPr>
          <p:grpSpPr>
            <a:xfrm>
              <a:off x="1066800" y="1916429"/>
              <a:ext cx="2209800" cy="719555"/>
              <a:chOff x="1676400" y="1676161"/>
              <a:chExt cx="2209800" cy="719555"/>
            </a:xfrm>
          </p:grpSpPr>
          <p:sp>
            <p:nvSpPr>
              <p:cNvPr id="62" name="CasellaDiTesto 30"/>
              <p:cNvSpPr txBox="1"/>
              <p:nvPr/>
            </p:nvSpPr>
            <p:spPr>
              <a:xfrm>
                <a:off x="1981200" y="1995606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[</a:t>
                </a:r>
                <a:r>
                  <a:rPr lang="it-IT" sz="2000" dirty="0" err="1" smtClean="0"/>
                  <a:t>HInd</a:t>
                </a:r>
                <a:r>
                  <a:rPr lang="it-IT" sz="2000" dirty="0" smtClean="0"/>
                  <a:t>]</a:t>
                </a:r>
                <a:endParaRPr lang="it-IT" sz="2000" i="1" baseline="30000" dirty="0"/>
              </a:p>
            </p:txBody>
          </p:sp>
          <p:sp>
            <p:nvSpPr>
              <p:cNvPr id="63" name="CasellaDiTesto 31"/>
              <p:cNvSpPr txBox="1"/>
              <p:nvPr/>
            </p:nvSpPr>
            <p:spPr>
              <a:xfrm>
                <a:off x="1676400" y="1676161"/>
                <a:ext cx="2209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[</a:t>
                </a:r>
                <a:r>
                  <a:rPr lang="it-IT" sz="2000" dirty="0" err="1" smtClean="0"/>
                  <a:t>Ind</a:t>
                </a:r>
                <a:r>
                  <a:rPr lang="it-IT" sz="2000" b="1" baseline="30000" dirty="0" err="1" smtClean="0"/>
                  <a:t>-</a:t>
                </a:r>
                <a:r>
                  <a:rPr lang="it-IT" sz="2000" dirty="0" smtClean="0"/>
                  <a:t>]∙[H</a:t>
                </a:r>
                <a:r>
                  <a:rPr lang="it-IT" sz="2000" baseline="-25000" dirty="0" smtClean="0"/>
                  <a:t>3</a:t>
                </a:r>
                <a:r>
                  <a:rPr lang="it-IT" sz="2000" dirty="0" smtClean="0"/>
                  <a:t>O</a:t>
                </a:r>
                <a:r>
                  <a:rPr lang="it-IT" sz="2000" baseline="30000" dirty="0" smtClean="0"/>
                  <a:t>+</a:t>
                </a:r>
                <a:r>
                  <a:rPr lang="it-IT" sz="2000" dirty="0" smtClean="0"/>
                  <a:t>]</a:t>
                </a:r>
                <a:endParaRPr lang="it-IT" sz="2000" i="1" baseline="30000" dirty="0"/>
              </a:p>
            </p:txBody>
          </p:sp>
          <p:cxnSp>
            <p:nvCxnSpPr>
              <p:cNvPr id="64" name="Connettore 1 32"/>
              <p:cNvCxnSpPr/>
              <p:nvPr/>
            </p:nvCxnSpPr>
            <p:spPr>
              <a:xfrm>
                <a:off x="1752600" y="2048839"/>
                <a:ext cx="128016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CasellaDiTesto 64"/>
          <p:cNvSpPr txBox="1"/>
          <p:nvPr/>
        </p:nvSpPr>
        <p:spPr>
          <a:xfrm>
            <a:off x="457200" y="3107591"/>
            <a:ext cx="396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 smtClean="0"/>
              <a:t>In una soluzione acida, sono presenti molti ioni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, di conseguenza l’equilibrio dell’indicatore è spostato verso la forma acida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</a:t>
            </a:r>
            <a:r>
              <a:rPr lang="it-IT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In una soluzione basica, sono presenti molti ioni OH</a:t>
            </a:r>
            <a:r>
              <a:rPr lang="it-IT" baseline="30000" dirty="0" smtClean="0"/>
              <a:t>-</a:t>
            </a:r>
            <a:r>
              <a:rPr lang="it-IT" dirty="0" smtClean="0"/>
              <a:t> che spostano l’equilibrio di </a:t>
            </a:r>
            <a:r>
              <a:rPr lang="it-IT" dirty="0" err="1" smtClean="0"/>
              <a:t>autoprotolisi</a:t>
            </a:r>
            <a:r>
              <a:rPr lang="it-IT" dirty="0" smtClean="0"/>
              <a:t> dell’acqua consumando gli ioni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. Poiché gli ioni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 </a:t>
            </a:r>
            <a:r>
              <a:rPr lang="it-IT" dirty="0" smtClean="0"/>
              <a:t>vengono consumati, l’equilibrio dell’indicatore è spostato verso la forma basica </a:t>
            </a:r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</a:t>
            </a:r>
            <a:r>
              <a:rPr lang="it-IT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7" name="Freccia in giù 66"/>
          <p:cNvSpPr/>
          <p:nvPr/>
        </p:nvSpPr>
        <p:spPr>
          <a:xfrm>
            <a:off x="3505200" y="2148007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Freccia in giù 67"/>
          <p:cNvSpPr/>
          <p:nvPr/>
        </p:nvSpPr>
        <p:spPr>
          <a:xfrm rot="10800000">
            <a:off x="3505200" y="2148007"/>
            <a:ext cx="304800" cy="3048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Freccia a destra 73"/>
          <p:cNvSpPr/>
          <p:nvPr/>
        </p:nvSpPr>
        <p:spPr>
          <a:xfrm>
            <a:off x="2209800" y="1843207"/>
            <a:ext cx="60960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Freccia a destra 74"/>
          <p:cNvSpPr/>
          <p:nvPr/>
        </p:nvSpPr>
        <p:spPr>
          <a:xfrm rot="10800000">
            <a:off x="2133601" y="1843207"/>
            <a:ext cx="609601" cy="3048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/>
              <a:t>Come evidenziare il punto finale?</a:t>
            </a:r>
            <a:endParaRPr lang="it-IT" sz="2400" b="1" dirty="0"/>
          </a:p>
        </p:txBody>
      </p:sp>
      <p:grpSp>
        <p:nvGrpSpPr>
          <p:cNvPr id="36" name="Gruppo 35"/>
          <p:cNvGrpSpPr/>
          <p:nvPr/>
        </p:nvGrpSpPr>
        <p:grpSpPr>
          <a:xfrm>
            <a:off x="5715000" y="5943600"/>
            <a:ext cx="3124200" cy="719555"/>
            <a:chOff x="4876800" y="5638800"/>
            <a:chExt cx="3124200" cy="719555"/>
          </a:xfrm>
        </p:grpSpPr>
        <p:grpSp>
          <p:nvGrpSpPr>
            <p:cNvPr id="27" name="Gruppo 58"/>
            <p:cNvGrpSpPr/>
            <p:nvPr/>
          </p:nvGrpSpPr>
          <p:grpSpPr>
            <a:xfrm>
              <a:off x="5562600" y="5638800"/>
              <a:ext cx="2438400" cy="719555"/>
              <a:chOff x="609600" y="1935539"/>
              <a:chExt cx="2438400" cy="719555"/>
            </a:xfrm>
          </p:grpSpPr>
          <p:sp>
            <p:nvSpPr>
              <p:cNvPr id="28" name="CasellaDiTesto 27"/>
              <p:cNvSpPr txBox="1"/>
              <p:nvPr/>
            </p:nvSpPr>
            <p:spPr>
              <a:xfrm>
                <a:off x="609600" y="208793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=</a:t>
                </a:r>
                <a:endParaRPr lang="it-IT" sz="2000" baseline="30000" dirty="0"/>
              </a:p>
            </p:txBody>
          </p:sp>
          <p:grpSp>
            <p:nvGrpSpPr>
              <p:cNvPr id="29" name="Gruppo 19"/>
              <p:cNvGrpSpPr/>
              <p:nvPr/>
            </p:nvGrpSpPr>
            <p:grpSpPr>
              <a:xfrm>
                <a:off x="838200" y="1935539"/>
                <a:ext cx="2209800" cy="719555"/>
                <a:chOff x="1447800" y="1695271"/>
                <a:chExt cx="2209800" cy="719555"/>
              </a:xfrm>
            </p:grpSpPr>
            <p:sp>
              <p:nvSpPr>
                <p:cNvPr id="30" name="CasellaDiTesto 30"/>
                <p:cNvSpPr txBox="1"/>
                <p:nvPr/>
              </p:nvSpPr>
              <p:spPr>
                <a:xfrm>
                  <a:off x="1524000" y="2014716"/>
                  <a:ext cx="685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dirty="0" err="1" smtClean="0"/>
                    <a:t>K</a:t>
                  </a:r>
                  <a:r>
                    <a:rPr lang="it-IT" sz="2000" baseline="-25000" dirty="0" err="1" smtClean="0"/>
                    <a:t>Ind</a:t>
                  </a:r>
                  <a:endParaRPr lang="it-IT" sz="2000" i="1" baseline="30000" dirty="0"/>
                </a:p>
              </p:txBody>
            </p:sp>
            <p:sp>
              <p:nvSpPr>
                <p:cNvPr id="31" name="CasellaDiTesto 31"/>
                <p:cNvSpPr txBox="1"/>
                <p:nvPr/>
              </p:nvSpPr>
              <p:spPr>
                <a:xfrm>
                  <a:off x="1447800" y="1695271"/>
                  <a:ext cx="2209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dirty="0" smtClean="0"/>
                    <a:t>[H</a:t>
                  </a:r>
                  <a:r>
                    <a:rPr lang="it-IT" sz="2000" baseline="-25000" dirty="0" smtClean="0"/>
                    <a:t>3</a:t>
                  </a:r>
                  <a:r>
                    <a:rPr lang="it-IT" sz="2000" dirty="0" smtClean="0"/>
                    <a:t>O</a:t>
                  </a:r>
                  <a:r>
                    <a:rPr lang="it-IT" sz="2000" baseline="30000" dirty="0" smtClean="0"/>
                    <a:t>+</a:t>
                  </a:r>
                  <a:r>
                    <a:rPr lang="it-IT" sz="2000" dirty="0" smtClean="0"/>
                    <a:t>]</a:t>
                  </a:r>
                  <a:endParaRPr lang="it-IT" sz="2000" i="1" baseline="30000" dirty="0"/>
                </a:p>
              </p:txBody>
            </p:sp>
            <p:cxnSp>
              <p:nvCxnSpPr>
                <p:cNvPr id="32" name="Connettore 1 32"/>
                <p:cNvCxnSpPr/>
                <p:nvPr/>
              </p:nvCxnSpPr>
              <p:spPr>
                <a:xfrm>
                  <a:off x="1524000" y="2067949"/>
                  <a:ext cx="64008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CasellaDiTesto 30"/>
            <p:cNvSpPr txBox="1"/>
            <p:nvPr/>
          </p:nvSpPr>
          <p:spPr>
            <a:xfrm>
              <a:off x="4953000" y="5958245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[</a:t>
              </a:r>
              <a:r>
                <a:rPr lang="it-IT" sz="2000" dirty="0" err="1" smtClean="0"/>
                <a:t>Ind</a:t>
              </a:r>
              <a:r>
                <a:rPr lang="it-IT" sz="2000" b="1" baseline="30000" dirty="0" err="1" smtClean="0"/>
                <a:t>-</a:t>
              </a:r>
              <a:r>
                <a:rPr lang="it-IT" sz="2000" dirty="0" smtClean="0"/>
                <a:t>]</a:t>
              </a:r>
              <a:endParaRPr lang="it-IT" sz="2000" i="1" baseline="30000" dirty="0"/>
            </a:p>
          </p:txBody>
        </p:sp>
        <p:sp>
          <p:nvSpPr>
            <p:cNvPr id="34" name="CasellaDiTesto 31"/>
            <p:cNvSpPr txBox="1"/>
            <p:nvPr/>
          </p:nvSpPr>
          <p:spPr>
            <a:xfrm>
              <a:off x="4876800" y="56388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[</a:t>
              </a:r>
              <a:r>
                <a:rPr lang="it-IT" sz="2000" dirty="0" err="1" smtClean="0"/>
                <a:t>HInd</a:t>
              </a:r>
              <a:r>
                <a:rPr lang="it-IT" sz="2000" dirty="0" smtClean="0"/>
                <a:t>]</a:t>
              </a:r>
              <a:endParaRPr lang="it-IT" sz="2000" i="1" baseline="30000" dirty="0"/>
            </a:p>
          </p:txBody>
        </p:sp>
        <p:cxnSp>
          <p:nvCxnSpPr>
            <p:cNvPr id="35" name="Connettore 1 32"/>
            <p:cNvCxnSpPr/>
            <p:nvPr/>
          </p:nvCxnSpPr>
          <p:spPr>
            <a:xfrm>
              <a:off x="4953000" y="6011478"/>
              <a:ext cx="64008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egnaposto contenuto 2"/>
          <p:cNvSpPr txBox="1">
            <a:spLocks/>
          </p:cNvSpPr>
          <p:nvPr/>
        </p:nvSpPr>
        <p:spPr>
          <a:xfrm>
            <a:off x="4495800" y="5029200"/>
            <a:ext cx="4495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 smtClean="0"/>
              <a:t>Il colore della soluzione dipende dal rapporto tra le concentrazioni della forma acida e della forma basica:</a:t>
            </a:r>
            <a:endParaRPr lang="it-IT" sz="20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uiExpand="1" build="allAtOnce"/>
      <p:bldP spid="67" grpId="0" animBg="1"/>
      <p:bldP spid="67" grpId="1" animBg="1"/>
      <p:bldP spid="68" grpId="0" uiExpand="1" animBg="1"/>
      <p:bldP spid="68" grpId="1" animBg="1"/>
      <p:bldP spid="74" grpId="0" animBg="1"/>
      <p:bldP spid="74" grpId="1" animBg="1"/>
      <p:bldP spid="75" grpId="0" uiExpand="1" animBg="1"/>
      <p:bldP spid="75" grpId="1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ttangolo 81"/>
          <p:cNvSpPr/>
          <p:nvPr/>
        </p:nvSpPr>
        <p:spPr>
          <a:xfrm>
            <a:off x="1066800" y="4724400"/>
            <a:ext cx="6629400" cy="381000"/>
          </a:xfrm>
          <a:prstGeom prst="rect">
            <a:avLst/>
          </a:prstGeom>
          <a:gradFill flip="none" rotWithShape="1">
            <a:gsLst>
              <a:gs pos="40000">
                <a:srgbClr val="FF0000"/>
              </a:gs>
              <a:gs pos="50000">
                <a:srgbClr val="CB5DBB"/>
              </a:gs>
              <a:gs pos="71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4114800" y="472440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3962400" y="4648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752600" y="700207"/>
            <a:ext cx="5562600" cy="67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it-IT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</a:t>
            </a:r>
            <a:r>
              <a:rPr lang="it-IT" sz="2800" baseline="-25000" dirty="0" smtClean="0"/>
              <a:t>(</a:t>
            </a:r>
            <a:r>
              <a:rPr lang="it-IT" sz="2800" baseline="-25000" dirty="0" err="1" smtClean="0"/>
              <a:t>aq</a:t>
            </a:r>
            <a:r>
              <a:rPr lang="it-IT" sz="2800" baseline="-25000" dirty="0" smtClean="0"/>
              <a:t>)</a:t>
            </a:r>
            <a:r>
              <a:rPr lang="it-IT" sz="2800" dirty="0" smtClean="0"/>
              <a:t> + H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O            </a:t>
            </a:r>
            <a:r>
              <a:rPr lang="it-IT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</a:t>
            </a:r>
            <a:r>
              <a:rPr lang="it-IT" sz="28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800" baseline="-25000" dirty="0" smtClean="0"/>
              <a:t>(</a:t>
            </a:r>
            <a:r>
              <a:rPr lang="it-IT" sz="2800" baseline="-25000" dirty="0" err="1" smtClean="0"/>
              <a:t>aq</a:t>
            </a:r>
            <a:r>
              <a:rPr lang="it-IT" sz="2800" baseline="-25000" dirty="0" smtClean="0"/>
              <a:t>)</a:t>
            </a:r>
            <a:r>
              <a:rPr lang="it-IT" sz="2800" dirty="0" smtClean="0"/>
              <a:t> + 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O</a:t>
            </a:r>
            <a:r>
              <a:rPr lang="it-IT" sz="2800" baseline="30000" dirty="0" smtClean="0"/>
              <a:t>+</a:t>
            </a:r>
            <a:r>
              <a:rPr lang="it-IT" sz="2800" baseline="-25000" dirty="0" smtClean="0"/>
              <a:t> (</a:t>
            </a:r>
            <a:r>
              <a:rPr lang="it-IT" sz="2800" baseline="-25000" dirty="0" err="1" smtClean="0"/>
              <a:t>aq</a:t>
            </a:r>
            <a:r>
              <a:rPr lang="it-IT" sz="2800" baseline="-25000" dirty="0" smtClean="0"/>
              <a:t>)</a:t>
            </a:r>
            <a:endParaRPr lang="it-IT" sz="2800" baseline="30000" dirty="0" smtClean="0"/>
          </a:p>
        </p:txBody>
      </p:sp>
      <p:grpSp>
        <p:nvGrpSpPr>
          <p:cNvPr id="2" name="Gruppo 54"/>
          <p:cNvGrpSpPr/>
          <p:nvPr/>
        </p:nvGrpSpPr>
        <p:grpSpPr>
          <a:xfrm>
            <a:off x="3962400" y="914400"/>
            <a:ext cx="685800" cy="152400"/>
            <a:chOff x="6995159" y="4952999"/>
            <a:chExt cx="457201" cy="76200"/>
          </a:xfrm>
        </p:grpSpPr>
        <p:cxnSp>
          <p:nvCxnSpPr>
            <p:cNvPr id="56" name="Connettore 2 55"/>
            <p:cNvCxnSpPr/>
            <p:nvPr/>
          </p:nvCxnSpPr>
          <p:spPr>
            <a:xfrm>
              <a:off x="6995159" y="4952999"/>
              <a:ext cx="457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rot="10800000">
              <a:off x="6995160" y="5027611"/>
              <a:ext cx="457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ttangolo 57"/>
            <p:cNvSpPr/>
            <p:nvPr/>
          </p:nvSpPr>
          <p:spPr>
            <a:xfrm>
              <a:off x="6995160" y="4962143"/>
              <a:ext cx="457200" cy="548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5" name="CasellaDiTesto 64"/>
          <p:cNvSpPr txBox="1"/>
          <p:nvPr/>
        </p:nvSpPr>
        <p:spPr>
          <a:xfrm>
            <a:off x="609600" y="15240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200" dirty="0" smtClean="0"/>
              <a:t>1) In condizioni acide:</a:t>
            </a:r>
          </a:p>
        </p:txBody>
      </p:sp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/>
              <a:t>Come evidenziare il punto finale?</a:t>
            </a:r>
            <a:endParaRPr lang="it-IT" sz="2400" b="1" dirty="0"/>
          </a:p>
        </p:txBody>
      </p:sp>
      <p:grpSp>
        <p:nvGrpSpPr>
          <p:cNvPr id="5" name="Gruppo 35"/>
          <p:cNvGrpSpPr/>
          <p:nvPr/>
        </p:nvGrpSpPr>
        <p:grpSpPr>
          <a:xfrm>
            <a:off x="1143000" y="2057400"/>
            <a:ext cx="3276600" cy="750332"/>
            <a:chOff x="4876800" y="5638800"/>
            <a:chExt cx="3276600" cy="750332"/>
          </a:xfrm>
        </p:grpSpPr>
        <p:grpSp>
          <p:nvGrpSpPr>
            <p:cNvPr id="6" name="Gruppo 58"/>
            <p:cNvGrpSpPr/>
            <p:nvPr/>
          </p:nvGrpSpPr>
          <p:grpSpPr>
            <a:xfrm>
              <a:off x="5715000" y="5638800"/>
              <a:ext cx="2438400" cy="750332"/>
              <a:chOff x="762000" y="1935539"/>
              <a:chExt cx="2438400" cy="750332"/>
            </a:xfrm>
          </p:grpSpPr>
          <p:sp>
            <p:nvSpPr>
              <p:cNvPr id="28" name="CasellaDiTesto 27"/>
              <p:cNvSpPr txBox="1"/>
              <p:nvPr/>
            </p:nvSpPr>
            <p:spPr>
              <a:xfrm>
                <a:off x="762000" y="2087939"/>
                <a:ext cx="2438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=              &gt; 10</a:t>
                </a:r>
                <a:endParaRPr lang="it-IT" sz="2200" baseline="30000" dirty="0"/>
              </a:p>
            </p:txBody>
          </p:sp>
          <p:grpSp>
            <p:nvGrpSpPr>
              <p:cNvPr id="8" name="Gruppo 19"/>
              <p:cNvGrpSpPr/>
              <p:nvPr/>
            </p:nvGrpSpPr>
            <p:grpSpPr>
              <a:xfrm>
                <a:off x="990600" y="1935539"/>
                <a:ext cx="2209800" cy="750332"/>
                <a:chOff x="1600200" y="1695271"/>
                <a:chExt cx="2209800" cy="750332"/>
              </a:xfrm>
            </p:grpSpPr>
            <p:sp>
              <p:nvSpPr>
                <p:cNvPr id="30" name="CasellaDiTesto 30"/>
                <p:cNvSpPr txBox="1"/>
                <p:nvPr/>
              </p:nvSpPr>
              <p:spPr>
                <a:xfrm>
                  <a:off x="1676400" y="2014716"/>
                  <a:ext cx="685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err="1" smtClean="0"/>
                    <a:t>K</a:t>
                  </a:r>
                  <a:r>
                    <a:rPr lang="it-IT" sz="2200" baseline="-25000" dirty="0" err="1" smtClean="0"/>
                    <a:t>Ind</a:t>
                  </a:r>
                  <a:endParaRPr lang="it-IT" sz="2200" i="1" baseline="30000" dirty="0"/>
                </a:p>
              </p:txBody>
            </p:sp>
            <p:sp>
              <p:nvSpPr>
                <p:cNvPr id="31" name="CasellaDiTesto 31"/>
                <p:cNvSpPr txBox="1"/>
                <p:nvPr/>
              </p:nvSpPr>
              <p:spPr>
                <a:xfrm>
                  <a:off x="1600200" y="1695271"/>
                  <a:ext cx="2209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smtClean="0"/>
                    <a:t>[H</a:t>
                  </a:r>
                  <a:r>
                    <a:rPr lang="it-IT" sz="2200" baseline="-25000" dirty="0" smtClean="0"/>
                    <a:t>3</a:t>
                  </a:r>
                  <a:r>
                    <a:rPr lang="it-IT" sz="2200" dirty="0" smtClean="0"/>
                    <a:t>O</a:t>
                  </a:r>
                  <a:r>
                    <a:rPr lang="it-IT" sz="2200" baseline="30000" dirty="0" smtClean="0"/>
                    <a:t>+</a:t>
                  </a:r>
                  <a:r>
                    <a:rPr lang="it-IT" sz="2200" dirty="0" smtClean="0"/>
                    <a:t>]</a:t>
                  </a:r>
                  <a:endParaRPr lang="it-IT" sz="2200" i="1" baseline="30000" dirty="0"/>
                </a:p>
              </p:txBody>
            </p:sp>
            <p:cxnSp>
              <p:nvCxnSpPr>
                <p:cNvPr id="32" name="Connettore 1 32"/>
                <p:cNvCxnSpPr/>
                <p:nvPr/>
              </p:nvCxnSpPr>
              <p:spPr>
                <a:xfrm>
                  <a:off x="1676400" y="2097607"/>
                  <a:ext cx="7315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CasellaDiTesto 30"/>
            <p:cNvSpPr txBox="1"/>
            <p:nvPr/>
          </p:nvSpPr>
          <p:spPr>
            <a:xfrm>
              <a:off x="4953000" y="5958245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0070C0"/>
                  </a:solidFill>
                </a:rPr>
                <a:t>[</a:t>
              </a:r>
              <a:r>
                <a:rPr lang="it-IT" sz="2200" dirty="0" err="1" smtClean="0">
                  <a:solidFill>
                    <a:srgbClr val="0070C0"/>
                  </a:solidFill>
                </a:rPr>
                <a:t>Ind</a:t>
              </a:r>
              <a:r>
                <a:rPr lang="it-IT" sz="2200" b="1" baseline="30000" dirty="0" err="1" smtClean="0">
                  <a:solidFill>
                    <a:srgbClr val="0070C0"/>
                  </a:solidFill>
                </a:rPr>
                <a:t>-</a:t>
              </a:r>
              <a:r>
                <a:rPr lang="it-IT" sz="2200" dirty="0" smtClean="0">
                  <a:solidFill>
                    <a:srgbClr val="0070C0"/>
                  </a:solidFill>
                </a:rPr>
                <a:t>]</a:t>
              </a:r>
              <a:endParaRPr lang="it-IT" sz="2200" i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34" name="CasellaDiTesto 31"/>
            <p:cNvSpPr txBox="1"/>
            <p:nvPr/>
          </p:nvSpPr>
          <p:spPr>
            <a:xfrm>
              <a:off x="4876800" y="563880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FF0000"/>
                  </a:solidFill>
                </a:rPr>
                <a:t>[</a:t>
              </a:r>
              <a:r>
                <a:rPr lang="it-IT" sz="2200" dirty="0" err="1" smtClean="0">
                  <a:solidFill>
                    <a:srgbClr val="FF0000"/>
                  </a:solidFill>
                </a:rPr>
                <a:t>HInd</a:t>
              </a:r>
              <a:r>
                <a:rPr lang="it-IT" sz="2200" dirty="0" smtClean="0">
                  <a:solidFill>
                    <a:srgbClr val="FF0000"/>
                  </a:solidFill>
                </a:rPr>
                <a:t>]</a:t>
              </a:r>
              <a:endParaRPr lang="it-IT" sz="2200" i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Connettore 1 32"/>
            <p:cNvCxnSpPr/>
            <p:nvPr/>
          </p:nvCxnSpPr>
          <p:spPr>
            <a:xfrm>
              <a:off x="4953000" y="6011478"/>
              <a:ext cx="731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asellaDiTesto 52"/>
          <p:cNvSpPr txBox="1"/>
          <p:nvPr/>
        </p:nvSpPr>
        <p:spPr>
          <a:xfrm>
            <a:off x="3962400" y="2209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Colore rosso!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6019800" y="2219980"/>
            <a:ext cx="2133600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pH &lt; </a:t>
            </a:r>
            <a:r>
              <a:rPr lang="it-IT" sz="2800" dirty="0" err="1" smtClean="0"/>
              <a:t>pK</a:t>
            </a:r>
            <a:r>
              <a:rPr lang="it-IT" sz="2800" baseline="-25000" dirty="0" err="1" smtClean="0"/>
              <a:t>Ind</a:t>
            </a:r>
            <a:r>
              <a:rPr lang="it-IT" sz="2800" dirty="0" smtClean="0"/>
              <a:t> - 1</a:t>
            </a:r>
            <a:endParaRPr lang="it-IT" sz="28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609600" y="31242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200" dirty="0" smtClean="0"/>
              <a:t>2) In condizioni basiche:</a:t>
            </a:r>
          </a:p>
        </p:txBody>
      </p:sp>
      <p:grpSp>
        <p:nvGrpSpPr>
          <p:cNvPr id="59" name="Gruppo 35"/>
          <p:cNvGrpSpPr/>
          <p:nvPr/>
        </p:nvGrpSpPr>
        <p:grpSpPr>
          <a:xfrm>
            <a:off x="1143000" y="3657600"/>
            <a:ext cx="3276600" cy="750332"/>
            <a:chOff x="4876800" y="5638800"/>
            <a:chExt cx="3276600" cy="750332"/>
          </a:xfrm>
        </p:grpSpPr>
        <p:grpSp>
          <p:nvGrpSpPr>
            <p:cNvPr id="61" name="Gruppo 58"/>
            <p:cNvGrpSpPr/>
            <p:nvPr/>
          </p:nvGrpSpPr>
          <p:grpSpPr>
            <a:xfrm>
              <a:off x="5715000" y="5638800"/>
              <a:ext cx="2438400" cy="750332"/>
              <a:chOff x="762000" y="1935539"/>
              <a:chExt cx="2438400" cy="750332"/>
            </a:xfrm>
          </p:grpSpPr>
          <p:sp>
            <p:nvSpPr>
              <p:cNvPr id="71" name="CasellaDiTesto 70"/>
              <p:cNvSpPr txBox="1"/>
              <p:nvPr/>
            </p:nvSpPr>
            <p:spPr>
              <a:xfrm>
                <a:off x="762000" y="2087939"/>
                <a:ext cx="2438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=              &lt; 0.1</a:t>
                </a:r>
                <a:endParaRPr lang="it-IT" sz="2200" baseline="30000" dirty="0"/>
              </a:p>
            </p:txBody>
          </p:sp>
          <p:grpSp>
            <p:nvGrpSpPr>
              <p:cNvPr id="72" name="Gruppo 19"/>
              <p:cNvGrpSpPr/>
              <p:nvPr/>
            </p:nvGrpSpPr>
            <p:grpSpPr>
              <a:xfrm>
                <a:off x="990600" y="1935539"/>
                <a:ext cx="2209800" cy="750332"/>
                <a:chOff x="1600200" y="1695271"/>
                <a:chExt cx="2209800" cy="750332"/>
              </a:xfrm>
            </p:grpSpPr>
            <p:sp>
              <p:nvSpPr>
                <p:cNvPr id="73" name="CasellaDiTesto 30"/>
                <p:cNvSpPr txBox="1"/>
                <p:nvPr/>
              </p:nvSpPr>
              <p:spPr>
                <a:xfrm>
                  <a:off x="1676400" y="2014716"/>
                  <a:ext cx="685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err="1" smtClean="0"/>
                    <a:t>K</a:t>
                  </a:r>
                  <a:r>
                    <a:rPr lang="it-IT" sz="2200" baseline="-25000" dirty="0" err="1" smtClean="0"/>
                    <a:t>Ind</a:t>
                  </a:r>
                  <a:endParaRPr lang="it-IT" sz="2200" i="1" baseline="30000" dirty="0"/>
                </a:p>
              </p:txBody>
            </p:sp>
            <p:sp>
              <p:nvSpPr>
                <p:cNvPr id="76" name="CasellaDiTesto 31"/>
                <p:cNvSpPr txBox="1"/>
                <p:nvPr/>
              </p:nvSpPr>
              <p:spPr>
                <a:xfrm>
                  <a:off x="1600200" y="1695271"/>
                  <a:ext cx="2209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smtClean="0"/>
                    <a:t>[H</a:t>
                  </a:r>
                  <a:r>
                    <a:rPr lang="it-IT" sz="2200" baseline="-25000" dirty="0" smtClean="0"/>
                    <a:t>3</a:t>
                  </a:r>
                  <a:r>
                    <a:rPr lang="it-IT" sz="2200" dirty="0" smtClean="0"/>
                    <a:t>O</a:t>
                  </a:r>
                  <a:r>
                    <a:rPr lang="it-IT" sz="2200" baseline="30000" dirty="0" smtClean="0"/>
                    <a:t>+</a:t>
                  </a:r>
                  <a:r>
                    <a:rPr lang="it-IT" sz="2200" dirty="0" smtClean="0"/>
                    <a:t>]</a:t>
                  </a:r>
                  <a:endParaRPr lang="it-IT" sz="2200" i="1" baseline="30000" dirty="0"/>
                </a:p>
              </p:txBody>
            </p:sp>
            <p:cxnSp>
              <p:nvCxnSpPr>
                <p:cNvPr id="77" name="Connettore 1 32"/>
                <p:cNvCxnSpPr/>
                <p:nvPr/>
              </p:nvCxnSpPr>
              <p:spPr>
                <a:xfrm>
                  <a:off x="1676400" y="2097607"/>
                  <a:ext cx="7315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CasellaDiTesto 30"/>
            <p:cNvSpPr txBox="1"/>
            <p:nvPr/>
          </p:nvSpPr>
          <p:spPr>
            <a:xfrm>
              <a:off x="4953000" y="5958245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0070C0"/>
                  </a:solidFill>
                </a:rPr>
                <a:t>[</a:t>
              </a:r>
              <a:r>
                <a:rPr lang="it-IT" sz="2200" dirty="0" err="1" smtClean="0">
                  <a:solidFill>
                    <a:srgbClr val="0070C0"/>
                  </a:solidFill>
                </a:rPr>
                <a:t>Ind</a:t>
              </a:r>
              <a:r>
                <a:rPr lang="it-IT" sz="2200" b="1" baseline="30000" dirty="0" err="1" smtClean="0">
                  <a:solidFill>
                    <a:srgbClr val="0070C0"/>
                  </a:solidFill>
                </a:rPr>
                <a:t>-</a:t>
              </a:r>
              <a:r>
                <a:rPr lang="it-IT" sz="2200" dirty="0" smtClean="0">
                  <a:solidFill>
                    <a:srgbClr val="0070C0"/>
                  </a:solidFill>
                </a:rPr>
                <a:t>]</a:t>
              </a:r>
              <a:endParaRPr lang="it-IT" sz="2200" i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69" name="CasellaDiTesto 31"/>
            <p:cNvSpPr txBox="1"/>
            <p:nvPr/>
          </p:nvSpPr>
          <p:spPr>
            <a:xfrm>
              <a:off x="4876800" y="563880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FF0000"/>
                  </a:solidFill>
                </a:rPr>
                <a:t>[</a:t>
              </a:r>
              <a:r>
                <a:rPr lang="it-IT" sz="2200" dirty="0" err="1" smtClean="0">
                  <a:solidFill>
                    <a:srgbClr val="FF0000"/>
                  </a:solidFill>
                </a:rPr>
                <a:t>HInd</a:t>
              </a:r>
              <a:r>
                <a:rPr lang="it-IT" sz="2200" dirty="0" smtClean="0">
                  <a:solidFill>
                    <a:srgbClr val="FF0000"/>
                  </a:solidFill>
                </a:rPr>
                <a:t>]</a:t>
              </a:r>
              <a:endParaRPr lang="it-IT" sz="2200" i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Connettore 1 32"/>
            <p:cNvCxnSpPr/>
            <p:nvPr/>
          </p:nvCxnSpPr>
          <p:spPr>
            <a:xfrm>
              <a:off x="4953000" y="6011478"/>
              <a:ext cx="731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/>
          <p:cNvSpPr txBox="1"/>
          <p:nvPr/>
        </p:nvSpPr>
        <p:spPr>
          <a:xfrm>
            <a:off x="3810000" y="3810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Colore azzurro!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6019800" y="3820180"/>
            <a:ext cx="2133600" cy="52322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pH &gt; </a:t>
            </a:r>
            <a:r>
              <a:rPr lang="it-IT" sz="2800" dirty="0" err="1" smtClean="0"/>
              <a:t>pK</a:t>
            </a:r>
            <a:r>
              <a:rPr lang="it-IT" sz="2800" baseline="-25000" dirty="0" err="1" smtClean="0"/>
              <a:t>Ind</a:t>
            </a:r>
            <a:r>
              <a:rPr lang="it-IT" sz="2800" dirty="0" smtClean="0"/>
              <a:t> + 1</a:t>
            </a:r>
            <a:endParaRPr lang="it-IT" sz="2800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914400" y="5638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Intervallo di viraggio dell’indicatore:</a:t>
            </a:r>
            <a:endParaRPr lang="it-IT" sz="2400" b="1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5943600" y="5562600"/>
            <a:ext cx="2133600" cy="523220"/>
          </a:xfrm>
          <a:prstGeom prst="rect">
            <a:avLst/>
          </a:prstGeom>
          <a:noFill/>
          <a:ln w="34925">
            <a:solidFill>
              <a:srgbClr val="CB5DBB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pH = </a:t>
            </a:r>
            <a:r>
              <a:rPr lang="it-IT" sz="2800" dirty="0" err="1" smtClean="0"/>
              <a:t>pK</a:t>
            </a:r>
            <a:r>
              <a:rPr lang="it-IT" sz="2800" baseline="-25000" dirty="0" err="1" smtClean="0"/>
              <a:t>Ind</a:t>
            </a:r>
            <a:r>
              <a:rPr lang="it-IT" sz="2800" dirty="0" smtClean="0"/>
              <a:t> ± 1</a:t>
            </a:r>
            <a:endParaRPr lang="it-IT" sz="2800" dirty="0"/>
          </a:p>
        </p:txBody>
      </p:sp>
      <p:cxnSp>
        <p:nvCxnSpPr>
          <p:cNvPr id="84" name="Connettore 2 83"/>
          <p:cNvCxnSpPr/>
          <p:nvPr/>
        </p:nvCxnSpPr>
        <p:spPr>
          <a:xfrm>
            <a:off x="1066800" y="5105400"/>
            <a:ext cx="66294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sellaDiTesto 84"/>
          <p:cNvSpPr txBox="1"/>
          <p:nvPr/>
        </p:nvSpPr>
        <p:spPr>
          <a:xfrm>
            <a:off x="381000" y="4749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pH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86" grpId="0" animBg="1"/>
      <p:bldP spid="65" grpId="0" build="allAtOnce"/>
      <p:bldP spid="53" grpId="0"/>
      <p:bldP spid="54" grpId="0" animBg="1"/>
      <p:bldP spid="55" grpId="0" build="allAtOnce"/>
      <p:bldP spid="78" grpId="0"/>
      <p:bldP spid="79" grpId="0" animBg="1"/>
      <p:bldP spid="80" grpId="0"/>
      <p:bldP spid="81" grpId="0" animBg="1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104" descr="fenolftalei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562601"/>
            <a:ext cx="3962400" cy="1295400"/>
          </a:xfrm>
          <a:prstGeom prst="rect">
            <a:avLst/>
          </a:prstGeom>
        </p:spPr>
      </p:pic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Scelta dell’indicatore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6637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acido acetico 0.1 M (</a:t>
            </a:r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200" y="1295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O</a:t>
            </a:r>
            <a:r>
              <a:rPr lang="it-IT" sz="2400" baseline="30000" dirty="0" smtClean="0"/>
              <a:t>+</a:t>
            </a:r>
            <a:endParaRPr lang="it-IT" sz="2400" baseline="30000" dirty="0"/>
          </a:p>
        </p:txBody>
      </p:sp>
      <p:grpSp>
        <p:nvGrpSpPr>
          <p:cNvPr id="3" name="Gruppo 11"/>
          <p:cNvGrpSpPr/>
          <p:nvPr/>
        </p:nvGrpSpPr>
        <p:grpSpPr>
          <a:xfrm>
            <a:off x="2514600" y="1524000"/>
            <a:ext cx="457201" cy="76200"/>
            <a:chOff x="3657600" y="2362200"/>
            <a:chExt cx="457201" cy="76200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9" name="CasellaDiTesto 68"/>
          <p:cNvSpPr txBox="1"/>
          <p:nvPr/>
        </p:nvSpPr>
        <p:spPr>
          <a:xfrm>
            <a:off x="3886200" y="5999202"/>
            <a:ext cx="129540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punto equivalenza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0" name="Immagine 69" descr="metilaranci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773" y="990600"/>
            <a:ext cx="3966227" cy="1291330"/>
          </a:xfrm>
          <a:prstGeom prst="rect">
            <a:avLst/>
          </a:prstGeom>
        </p:spPr>
      </p:pic>
      <p:sp>
        <p:nvSpPr>
          <p:cNvPr id="80" name="CasellaDiTesto 79"/>
          <p:cNvSpPr txBox="1"/>
          <p:nvPr/>
        </p:nvSpPr>
        <p:spPr>
          <a:xfrm>
            <a:off x="5257800" y="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Metilarancio</a:t>
            </a:r>
          </a:p>
          <a:p>
            <a:pPr algn="ctr"/>
            <a:r>
              <a:rPr lang="it-IT" sz="2000" dirty="0" smtClean="0"/>
              <a:t>Da rosa a giallo, con punto di viraggio a pH ≈ 5</a:t>
            </a:r>
            <a:endParaRPr lang="it-IT" sz="2000" dirty="0"/>
          </a:p>
        </p:txBody>
      </p:sp>
      <p:sp>
        <p:nvSpPr>
          <p:cNvPr id="81" name="Rettangolo 80"/>
          <p:cNvSpPr/>
          <p:nvPr/>
        </p:nvSpPr>
        <p:spPr>
          <a:xfrm>
            <a:off x="2133600" y="4325112"/>
            <a:ext cx="304800" cy="533400"/>
          </a:xfrm>
          <a:prstGeom prst="rect">
            <a:avLst/>
          </a:prstGeom>
          <a:gradFill flip="none" rotWithShape="1">
            <a:gsLst>
              <a:gs pos="0">
                <a:srgbClr val="CB5DBB"/>
              </a:gs>
              <a:gs pos="50000">
                <a:srgbClr val="CE9984"/>
              </a:gs>
              <a:gs pos="100000">
                <a:srgbClr val="FFFF00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2" name="Immagine 81" descr="metilaranci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773" y="3272530"/>
            <a:ext cx="3966227" cy="1291329"/>
          </a:xfrm>
          <a:prstGeom prst="rect">
            <a:avLst/>
          </a:prstGeom>
        </p:spPr>
      </p:pic>
      <p:sp>
        <p:nvSpPr>
          <p:cNvPr id="85" name="CasellaDiTesto 84"/>
          <p:cNvSpPr txBox="1"/>
          <p:nvPr/>
        </p:nvSpPr>
        <p:spPr>
          <a:xfrm>
            <a:off x="5261627" y="2286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Blu di </a:t>
            </a:r>
            <a:r>
              <a:rPr lang="it-IT" sz="2000" b="1" dirty="0" err="1" smtClean="0"/>
              <a:t>bromotimolo</a:t>
            </a:r>
            <a:endParaRPr lang="it-IT" sz="2000" b="1" dirty="0" smtClean="0"/>
          </a:p>
          <a:p>
            <a:pPr algn="ctr"/>
            <a:r>
              <a:rPr lang="it-IT" sz="2000" dirty="0" smtClean="0"/>
              <a:t>Da giallo a blu, con punto di viraggio a pH ≈ 7</a:t>
            </a:r>
            <a:endParaRPr lang="it-IT" sz="20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5265454" y="458014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Fenolftaleina</a:t>
            </a:r>
          </a:p>
          <a:p>
            <a:pPr algn="ctr"/>
            <a:r>
              <a:rPr lang="it-IT" sz="2000" dirty="0" smtClean="0"/>
              <a:t>Da incolore a rosa, con punto di viraggio a pH ≈ 9</a:t>
            </a:r>
            <a:endParaRPr lang="it-IT" sz="2000" dirty="0"/>
          </a:p>
        </p:txBody>
      </p:sp>
      <p:sp>
        <p:nvSpPr>
          <p:cNvPr id="108" name="Parentesi graffa chiusa 107"/>
          <p:cNvSpPr/>
          <p:nvPr/>
        </p:nvSpPr>
        <p:spPr>
          <a:xfrm>
            <a:off x="4419600" y="3276600"/>
            <a:ext cx="152400" cy="7620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CasellaDiTesto 106"/>
          <p:cNvSpPr txBox="1"/>
          <p:nvPr/>
        </p:nvSpPr>
        <p:spPr>
          <a:xfrm>
            <a:off x="1219200" y="5191780"/>
            <a:ext cx="2819400" cy="523220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pK</a:t>
            </a:r>
            <a:r>
              <a:rPr lang="it-IT" sz="2800" b="1" baseline="-25000" dirty="0" err="1" smtClean="0">
                <a:solidFill>
                  <a:srgbClr val="FF0000"/>
                </a:solidFill>
              </a:rPr>
              <a:t>Ind</a:t>
            </a:r>
            <a:r>
              <a:rPr lang="it-IT" sz="2800" b="1" dirty="0" smtClean="0">
                <a:solidFill>
                  <a:srgbClr val="FF0000"/>
                </a:solidFill>
              </a:rPr>
              <a:t> ≈ </a:t>
            </a:r>
            <a:r>
              <a:rPr lang="it-IT" sz="2800" b="1" dirty="0" err="1" smtClean="0">
                <a:solidFill>
                  <a:srgbClr val="FF0000"/>
                </a:solidFill>
              </a:rPr>
              <a:t>pH</a:t>
            </a:r>
            <a:r>
              <a:rPr lang="it-IT" sz="2800" b="1" baseline="-25000" dirty="0" err="1" smtClean="0">
                <a:solidFill>
                  <a:srgbClr val="FF0000"/>
                </a:solidFill>
              </a:rPr>
              <a:t>equivalenza</a:t>
            </a:r>
            <a:endParaRPr lang="it-IT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11" name="CasellaDiTesto 110"/>
          <p:cNvSpPr txBox="1"/>
          <p:nvPr/>
        </p:nvSpPr>
        <p:spPr>
          <a:xfrm rot="16200000">
            <a:off x="4187651" y="3444018"/>
            <a:ext cx="100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viraggio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4114800" y="3767328"/>
            <a:ext cx="304800" cy="533400"/>
          </a:xfrm>
          <a:prstGeom prst="rect">
            <a:avLst/>
          </a:prstGeom>
          <a:gradFill flip="none" rotWithShape="1">
            <a:gsLst>
              <a:gs pos="0">
                <a:srgbClr val="FFDF69"/>
              </a:gs>
              <a:gs pos="50000">
                <a:srgbClr val="BDB3F0"/>
              </a:gs>
              <a:gs pos="100000">
                <a:srgbClr val="2F70BF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ttangolo 93"/>
          <p:cNvSpPr/>
          <p:nvPr/>
        </p:nvSpPr>
        <p:spPr>
          <a:xfrm>
            <a:off x="4191000" y="3255264"/>
            <a:ext cx="304800" cy="533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rgbClr val="EBBFE5"/>
              </a:gs>
              <a:gs pos="100000">
                <a:srgbClr val="CB5DBB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8" name="Connettore 2 67"/>
          <p:cNvCxnSpPr/>
          <p:nvPr/>
        </p:nvCxnSpPr>
        <p:spPr>
          <a:xfrm rot="5400000">
            <a:off x="3162300" y="4762500"/>
            <a:ext cx="23622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sellaDiTesto 111"/>
          <p:cNvSpPr txBox="1"/>
          <p:nvPr/>
        </p:nvSpPr>
        <p:spPr>
          <a:xfrm>
            <a:off x="1143000" y="3286780"/>
            <a:ext cx="2819400" cy="523220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err="1" smtClean="0">
                <a:solidFill>
                  <a:srgbClr val="FF0000"/>
                </a:solidFill>
              </a:rPr>
              <a:t>pH</a:t>
            </a:r>
            <a:r>
              <a:rPr lang="it-IT" sz="2800" b="1" baseline="-25000" dirty="0" err="1" smtClean="0">
                <a:solidFill>
                  <a:srgbClr val="FF0000"/>
                </a:solidFill>
              </a:rPr>
              <a:t>equivalenza</a:t>
            </a:r>
            <a:r>
              <a:rPr lang="it-IT" sz="2800" b="1" dirty="0" smtClean="0">
                <a:solidFill>
                  <a:srgbClr val="FF0000"/>
                </a:solidFill>
              </a:rPr>
              <a:t> = 8.61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  <p:bldP spid="81" grpId="0" animBg="1"/>
      <p:bldP spid="81" grpId="1" animBg="1"/>
      <p:bldP spid="85" grpId="0"/>
      <p:bldP spid="104" grpId="0"/>
      <p:bldP spid="108" grpId="0" animBg="1"/>
      <p:bldP spid="107" grpId="0"/>
      <p:bldP spid="111" grpId="0"/>
      <p:bldP spid="86" grpId="0" animBg="1"/>
      <p:bldP spid="86" grpId="1" animBg="1"/>
      <p:bldP spid="94" grpId="0" animBg="1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1984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Scelta dell’indicatore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Screenshot from 2017-09-30 11-49-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315200" cy="580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>
                <a:solidFill>
                  <a:srgbClr val="0070C0"/>
                </a:solidFill>
              </a:rPr>
              <a:t>Esperienza: grado di acidità dell’aceto 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1295400"/>
            <a:ext cx="8305800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it-IT" sz="2400" dirty="0" smtClean="0"/>
              <a:t>Si determina il grado di acidità dell’aceto come i </a:t>
            </a:r>
            <a:r>
              <a:rPr lang="it-IT" sz="2400" b="1" dirty="0" smtClean="0"/>
              <a:t>grammi di acido acetico contenuti in 100 </a:t>
            </a:r>
            <a:r>
              <a:rPr lang="it-IT" sz="2400" b="1" dirty="0" err="1" smtClean="0"/>
              <a:t>mL</a:t>
            </a:r>
            <a:r>
              <a:rPr lang="it-IT" sz="2400" b="1" dirty="0" smtClean="0"/>
              <a:t> di aceto commerciale</a:t>
            </a:r>
          </a:p>
          <a:p>
            <a:pPr marL="256032" indent="-256032">
              <a:lnSpc>
                <a:spcPct val="120000"/>
              </a:lnSpc>
              <a:spcAft>
                <a:spcPts val="1800"/>
              </a:spcAft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400" dirty="0" smtClean="0"/>
              <a:t>Titolazione volumetrica acido-base: acido debole titolato con una base forte. </a:t>
            </a:r>
          </a:p>
          <a:p>
            <a:pPr marL="256032" indent="-256032">
              <a:lnSpc>
                <a:spcPct val="120000"/>
              </a:lnSpc>
            </a:pPr>
            <a:r>
              <a:rPr lang="it-IT" sz="2400" dirty="0" smtClean="0"/>
              <a:t>	Reazione: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OH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 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</a:t>
            </a:r>
          </a:p>
          <a:p>
            <a:pPr marL="256032" indent="-256032">
              <a:lnSpc>
                <a:spcPct val="120000"/>
              </a:lnSpc>
            </a:pPr>
            <a:r>
              <a:rPr lang="it-IT" sz="2400" dirty="0" smtClean="0"/>
              <a:t>	Parametro monitorato: pH </a:t>
            </a:r>
          </a:p>
          <a:p>
            <a:pPr marL="256032" indent="-256032">
              <a:lnSpc>
                <a:spcPct val="120000"/>
              </a:lnSpc>
            </a:pPr>
            <a:r>
              <a:rPr lang="it-IT" sz="2400" dirty="0" smtClean="0"/>
              <a:t>	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4191000" y="4231788"/>
            <a:ext cx="457200" cy="240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>
                <a:solidFill>
                  <a:srgbClr val="0070C0"/>
                </a:solidFill>
              </a:rPr>
              <a:t>1. Preparazione dei reagenti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849356"/>
            <a:ext cx="8305800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u="sng" dirty="0" smtClean="0"/>
              <a:t>Ogni coppia</a:t>
            </a:r>
            <a:r>
              <a:rPr lang="it-IT" sz="2200" dirty="0" smtClean="0"/>
              <a:t>: </a:t>
            </a:r>
            <a:r>
              <a:rPr lang="it-IT" sz="2200" b="1" dirty="0" smtClean="0"/>
              <a:t>Preparare</a:t>
            </a:r>
            <a:r>
              <a:rPr lang="it-IT" sz="2200" dirty="0" smtClean="0"/>
              <a:t> </a:t>
            </a:r>
            <a:r>
              <a:rPr lang="it-IT" sz="2200" b="1" dirty="0" smtClean="0"/>
              <a:t>250 </a:t>
            </a:r>
            <a:r>
              <a:rPr lang="it-IT" sz="2200" b="1" dirty="0" err="1" smtClean="0"/>
              <a:t>mL</a:t>
            </a:r>
            <a:r>
              <a:rPr lang="it-IT" sz="2200" b="1" dirty="0" smtClean="0"/>
              <a:t> di aceto diluito 1:10.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b="1" dirty="0" smtClean="0"/>
              <a:t>		</a:t>
            </a:r>
            <a:r>
              <a:rPr lang="it-IT" sz="2200" dirty="0" smtClean="0"/>
              <a:t>Prelevare 25.00 </a:t>
            </a:r>
            <a:r>
              <a:rPr lang="it-IT" sz="2200" dirty="0" err="1" smtClean="0"/>
              <a:t>mL</a:t>
            </a:r>
            <a:r>
              <a:rPr lang="it-IT" sz="2200" dirty="0" smtClean="0"/>
              <a:t> di aceto commerciale con una </a:t>
            </a:r>
            <a:r>
              <a:rPr lang="it-IT" sz="2200" u="sng" dirty="0" smtClean="0"/>
              <a:t>pipetta </a:t>
            </a:r>
            <a:r>
              <a:rPr lang="it-IT" sz="2200" dirty="0" smtClean="0"/>
              <a:t>	</a:t>
            </a:r>
            <a:r>
              <a:rPr lang="it-IT" sz="2200" u="sng" dirty="0" smtClean="0"/>
              <a:t>tarata</a:t>
            </a:r>
            <a:r>
              <a:rPr lang="it-IT" sz="2200" dirty="0" smtClean="0"/>
              <a:t> e travasarli in un matraccio. Portare a volume con acqua. </a:t>
            </a:r>
            <a:endParaRPr lang="it-IT" sz="2200" b="1" dirty="0" smtClean="0">
              <a:solidFill>
                <a:srgbClr val="FF0000"/>
              </a:solidFill>
            </a:endParaRP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u="sng" dirty="0" smtClean="0"/>
              <a:t>Ogni studente</a:t>
            </a:r>
            <a:r>
              <a:rPr lang="it-IT" sz="2200" dirty="0" smtClean="0"/>
              <a:t>: 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dirty="0" smtClean="0"/>
              <a:t>	- </a:t>
            </a:r>
            <a:r>
              <a:rPr lang="it-IT" sz="2200" b="1" dirty="0" smtClean="0"/>
              <a:t>Preparare 100 </a:t>
            </a:r>
            <a:r>
              <a:rPr lang="it-IT" sz="2200" b="1" dirty="0" err="1" smtClean="0"/>
              <a:t>mL</a:t>
            </a:r>
            <a:r>
              <a:rPr lang="it-IT" sz="2200" b="1" dirty="0" smtClean="0"/>
              <a:t> di idrossido di sodio 0.12 M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dirty="0" smtClean="0"/>
              <a:t>		Pesare </a:t>
            </a:r>
            <a:r>
              <a:rPr lang="it-IT" sz="2200" u="sng" dirty="0" smtClean="0"/>
              <a:t>esattamente circa</a:t>
            </a:r>
            <a:r>
              <a:rPr lang="it-IT" sz="2200" dirty="0" smtClean="0"/>
              <a:t> la massa necessaria, trasferire in un 	</a:t>
            </a:r>
            <a:r>
              <a:rPr lang="it-IT" sz="2200" dirty="0" err="1" smtClean="0"/>
              <a:t>becker</a:t>
            </a:r>
            <a:r>
              <a:rPr lang="it-IT" sz="2200" dirty="0" smtClean="0"/>
              <a:t>, sciogliere in poca acqua e trasferire </a:t>
            </a:r>
            <a:r>
              <a:rPr lang="it-IT" sz="2200" u="sng" dirty="0" smtClean="0"/>
              <a:t>in modo </a:t>
            </a:r>
            <a:r>
              <a:rPr lang="it-IT" sz="2200" dirty="0" smtClean="0"/>
              <a:t>	</a:t>
            </a:r>
            <a:r>
              <a:rPr lang="it-IT" sz="2200" u="sng" dirty="0" smtClean="0"/>
              <a:t>quantitativo</a:t>
            </a:r>
            <a:r>
              <a:rPr lang="it-IT" sz="2200" dirty="0" smtClean="0"/>
              <a:t> in un matraccio. Portare a volume.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dirty="0" smtClean="0"/>
              <a:t>		</a:t>
            </a:r>
            <a:r>
              <a:rPr lang="it-IT" sz="2200" b="1" dirty="0" smtClean="0">
                <a:solidFill>
                  <a:srgbClr val="FF0000"/>
                </a:solidFill>
              </a:rPr>
              <a:t>L’IDROSSIDO </a:t>
            </a:r>
            <a:r>
              <a:rPr lang="it-IT" sz="2200" b="1" dirty="0" err="1" smtClean="0">
                <a:solidFill>
                  <a:srgbClr val="FF0000"/>
                </a:solidFill>
              </a:rPr>
              <a:t>DI</a:t>
            </a:r>
            <a:r>
              <a:rPr lang="it-IT" sz="2200" b="1" dirty="0" smtClean="0">
                <a:solidFill>
                  <a:srgbClr val="FF0000"/>
                </a:solidFill>
              </a:rPr>
              <a:t> SODIO E’ CAUSTICO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		LA DISSOLUZIONE DELL’IDROSSIDO E’ ESOTERMICA	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dirty="0" smtClean="0"/>
              <a:t>	- </a:t>
            </a:r>
            <a:r>
              <a:rPr lang="it-IT" sz="2200" b="1" dirty="0" smtClean="0"/>
              <a:t>Riempire la </a:t>
            </a:r>
            <a:r>
              <a:rPr lang="it-IT" sz="2200" b="1" u="sng" dirty="0" smtClean="0"/>
              <a:t>buretta</a:t>
            </a:r>
            <a:r>
              <a:rPr lang="it-IT" sz="2200" b="1" dirty="0" smtClean="0"/>
              <a:t> con la soluzione di idrossido di sodio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dirty="0" smtClean="0"/>
              <a:t>		Avvinare la buretta con poca soluzione (da buttare via). Quindi 	riempirla e azzerarla. Fare attenzione alla bolla nel beccuccio.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685800"/>
            <a:ext cx="8305800" cy="609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dirty="0" smtClean="0"/>
              <a:t>Con una </a:t>
            </a:r>
            <a:r>
              <a:rPr lang="it-IT" sz="2200" u="sng" dirty="0" smtClean="0"/>
              <a:t>pipetta tarata</a:t>
            </a:r>
            <a:r>
              <a:rPr lang="it-IT" sz="2200" dirty="0" smtClean="0"/>
              <a:t> travasare 25.00 </a:t>
            </a:r>
            <a:r>
              <a:rPr lang="it-IT" sz="2200" dirty="0" err="1" smtClean="0"/>
              <a:t>mL</a:t>
            </a:r>
            <a:r>
              <a:rPr lang="it-IT" sz="2200" dirty="0" smtClean="0"/>
              <a:t> di aceto diluito in un </a:t>
            </a:r>
            <a:r>
              <a:rPr lang="it-IT" sz="2200" dirty="0" err="1" smtClean="0"/>
              <a:t>becker</a:t>
            </a:r>
            <a:r>
              <a:rPr lang="it-IT" sz="2200" dirty="0" smtClean="0"/>
              <a:t>/beuta da 250 </a:t>
            </a:r>
            <a:r>
              <a:rPr lang="it-IT" sz="2200" dirty="0" err="1" smtClean="0"/>
              <a:t>mL</a:t>
            </a:r>
            <a:r>
              <a:rPr lang="it-IT" sz="2200" dirty="0" smtClean="0"/>
              <a:t> e diluire a circa 100 </a:t>
            </a:r>
            <a:r>
              <a:rPr lang="it-IT" sz="2200" dirty="0" err="1" smtClean="0"/>
              <a:t>mL</a:t>
            </a:r>
            <a:r>
              <a:rPr lang="it-IT" sz="2200" dirty="0" smtClean="0"/>
              <a:t> con acqua distillata. </a:t>
            </a:r>
          </a:p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dirty="0" smtClean="0"/>
              <a:t>Aggiungere 5 gocce della soluzione di </a:t>
            </a:r>
            <a:r>
              <a:rPr lang="it-IT" sz="2200" b="1" dirty="0" smtClean="0">
                <a:solidFill>
                  <a:srgbClr val="CB5DBB"/>
                </a:solidFill>
              </a:rPr>
              <a:t>fenolftaleina</a:t>
            </a:r>
            <a:r>
              <a:rPr lang="it-IT" sz="2200" dirty="0" smtClean="0"/>
              <a:t> 1% in etanolo.</a:t>
            </a:r>
            <a:endParaRPr lang="it-IT" sz="2800" b="1" baseline="-25000" dirty="0" smtClean="0">
              <a:solidFill>
                <a:srgbClr val="0070C0"/>
              </a:solidFill>
            </a:endParaRPr>
          </a:p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b="1" dirty="0" smtClean="0"/>
              <a:t>Titolare con la soluzione di </a:t>
            </a:r>
            <a:r>
              <a:rPr lang="it-IT" sz="2200" b="1" dirty="0" err="1" smtClean="0"/>
              <a:t>NaOH</a:t>
            </a:r>
            <a:r>
              <a:rPr lang="it-IT" sz="2200" dirty="0" smtClean="0"/>
              <a:t>: aggiungere la soluzione di idrossido lentamente, mescolando la soluzione nella beuta ad ogni aggiunta. Rallentare le aggiunte man mano che la colorazione rosa tende ad essere persistente.  </a:t>
            </a:r>
          </a:p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b="1" dirty="0" smtClean="0"/>
              <a:t>Terminare la titolazione quando la colorazione rosa è persistente.</a:t>
            </a:r>
          </a:p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dirty="0" smtClean="0"/>
              <a:t>Registrare il volume di titolante impiegato.</a:t>
            </a:r>
          </a:p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dirty="0" smtClean="0"/>
              <a:t>Ripetere la titolazione per 3 volte, con 3 aliquote di aceto diluito. Calcolare il valore medio del volume finale e usarlo per il calcolo del </a:t>
            </a:r>
            <a:r>
              <a:rPr lang="it-IT" sz="2200" b="1" dirty="0" smtClean="0"/>
              <a:t>grado di acidità</a:t>
            </a:r>
            <a:r>
              <a:rPr lang="it-IT" sz="2200" dirty="0" smtClean="0"/>
              <a:t>. 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pPr marL="320040" indent="-320040" algn="l"/>
            <a:r>
              <a:rPr lang="it-IT" sz="2600" b="1" dirty="0" smtClean="0">
                <a:solidFill>
                  <a:srgbClr val="0070C0"/>
                </a:solidFill>
              </a:rPr>
              <a:t>2. Titolazione dell’aceto</a:t>
            </a:r>
            <a:endParaRPr lang="it-IT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52800" y="5638800"/>
            <a:ext cx="1447800" cy="447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685800"/>
            <a:ext cx="83058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dirty="0" smtClean="0"/>
              <a:t>Calcolare il grado di acidità. Esempio: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pPr marL="320040" indent="-320040" algn="l"/>
            <a:r>
              <a:rPr lang="it-IT" sz="2600" b="1" dirty="0" smtClean="0">
                <a:solidFill>
                  <a:srgbClr val="0070C0"/>
                </a:solidFill>
              </a:rPr>
              <a:t>3. Analisi dei dati</a:t>
            </a:r>
            <a:endParaRPr lang="it-IT" sz="2600" b="1" dirty="0">
              <a:solidFill>
                <a:srgbClr val="0070C0"/>
              </a:solidFill>
            </a:endParaRPr>
          </a:p>
        </p:txBody>
      </p:sp>
      <p:pic>
        <p:nvPicPr>
          <p:cNvPr id="6" name="Immagine 5" descr="aceto.jpg"/>
          <p:cNvPicPr>
            <a:picLocks noChangeAspect="1"/>
          </p:cNvPicPr>
          <p:nvPr/>
        </p:nvPicPr>
        <p:blipFill>
          <a:blip r:embed="rId3"/>
          <a:srcRect l="31111" r="33333"/>
          <a:stretch>
            <a:fillRect/>
          </a:stretch>
        </p:blipFill>
        <p:spPr>
          <a:xfrm>
            <a:off x="762000" y="1143000"/>
            <a:ext cx="1165013" cy="3276600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>
            <a:off x="1981200" y="2895600"/>
            <a:ext cx="14478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905000" y="2501205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Diluizione</a:t>
            </a:r>
            <a:r>
              <a:rPr lang="it-IT" dirty="0" smtClean="0"/>
              <a:t>: </a:t>
            </a:r>
          </a:p>
          <a:p>
            <a:pPr algn="ctr"/>
            <a:endParaRPr lang="it-IT" sz="1200" dirty="0" smtClean="0"/>
          </a:p>
          <a:p>
            <a:pPr algn="ctr"/>
            <a:r>
              <a:rPr lang="it-IT" dirty="0" smtClean="0"/>
              <a:t>25 </a:t>
            </a:r>
            <a:r>
              <a:rPr lang="it-IT" dirty="0" err="1" smtClean="0"/>
              <a:t>mL</a:t>
            </a:r>
            <a:r>
              <a:rPr lang="it-IT" dirty="0" smtClean="0"/>
              <a:t> di aceto in 250 </a:t>
            </a:r>
            <a:r>
              <a:rPr lang="it-IT" dirty="0" err="1" smtClean="0"/>
              <a:t>mL</a:t>
            </a:r>
            <a:r>
              <a:rPr lang="it-IT" dirty="0" smtClean="0"/>
              <a:t> di acqua</a:t>
            </a:r>
            <a:endParaRPr lang="it-IT" dirty="0"/>
          </a:p>
        </p:txBody>
      </p:sp>
      <p:pic>
        <p:nvPicPr>
          <p:cNvPr id="11" name="Immagine 10" descr="matracci-tarati-con-tappo-moplen-classe-b_8.jpg"/>
          <p:cNvPicPr>
            <a:picLocks noChangeAspect="1"/>
          </p:cNvPicPr>
          <p:nvPr/>
        </p:nvPicPr>
        <p:blipFill>
          <a:blip r:embed="rId4"/>
          <a:srcRect l="33099" r="24648"/>
          <a:stretch>
            <a:fillRect/>
          </a:stretch>
        </p:blipFill>
        <p:spPr>
          <a:xfrm>
            <a:off x="3505200" y="1714500"/>
            <a:ext cx="1143000" cy="27051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4495800" y="2908995"/>
            <a:ext cx="14478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419600" y="25146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Titolazione</a:t>
            </a:r>
            <a:r>
              <a:rPr lang="it-IT" dirty="0" smtClean="0"/>
              <a:t>: </a:t>
            </a:r>
          </a:p>
          <a:p>
            <a:pPr algn="ctr"/>
            <a:endParaRPr lang="it-IT" sz="1200" dirty="0" smtClean="0"/>
          </a:p>
          <a:p>
            <a:pPr algn="ctr"/>
            <a:r>
              <a:rPr lang="it-IT" dirty="0" smtClean="0"/>
              <a:t>25 </a:t>
            </a:r>
            <a:r>
              <a:rPr lang="it-IT" dirty="0" err="1" smtClean="0"/>
              <a:t>mL</a:t>
            </a:r>
            <a:r>
              <a:rPr lang="it-IT" dirty="0" smtClean="0"/>
              <a:t> di aceto diluito</a:t>
            </a:r>
            <a:endParaRPr lang="it-IT" dirty="0"/>
          </a:p>
        </p:txBody>
      </p:sp>
      <p:pic>
        <p:nvPicPr>
          <p:cNvPr id="16" name="Immagine 15" descr="buretta di mohr con rubinetto in ptfe.jpg"/>
          <p:cNvPicPr>
            <a:picLocks noChangeAspect="1"/>
          </p:cNvPicPr>
          <p:nvPr/>
        </p:nvPicPr>
        <p:blipFill>
          <a:blip r:embed="rId5"/>
          <a:srcRect l="41695" r="41694"/>
          <a:stretch>
            <a:fillRect/>
          </a:stretch>
        </p:blipFill>
        <p:spPr>
          <a:xfrm>
            <a:off x="6172200" y="-76200"/>
            <a:ext cx="533400" cy="3211103"/>
          </a:xfrm>
          <a:prstGeom prst="rect">
            <a:avLst/>
          </a:prstGeom>
        </p:spPr>
      </p:pic>
      <p:pic>
        <p:nvPicPr>
          <p:cNvPr id="17" name="Immagine 16" descr="beuta graduata con cono smeriglio_7.jpg"/>
          <p:cNvPicPr>
            <a:picLocks noChangeAspect="1"/>
          </p:cNvPicPr>
          <p:nvPr/>
        </p:nvPicPr>
        <p:blipFill>
          <a:blip r:embed="rId6"/>
          <a:srcRect l="18125" r="16250"/>
          <a:stretch>
            <a:fillRect/>
          </a:stretch>
        </p:blipFill>
        <p:spPr>
          <a:xfrm>
            <a:off x="6019800" y="3200400"/>
            <a:ext cx="933450" cy="1422400"/>
          </a:xfrm>
          <a:prstGeom prst="rect">
            <a:avLst/>
          </a:prstGeom>
        </p:spPr>
      </p:pic>
      <p:pic>
        <p:nvPicPr>
          <p:cNvPr id="21" name="Immagine 20" descr="pipetta.png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6553200" y="2182276"/>
            <a:ext cx="914400" cy="969632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7239000" y="2590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B5DBB"/>
                </a:solidFill>
              </a:rPr>
              <a:t>fenolftaleina</a:t>
            </a:r>
            <a:endParaRPr lang="it-IT" b="1" dirty="0">
              <a:solidFill>
                <a:srgbClr val="CB5DBB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553200" y="76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Soluzione di </a:t>
            </a:r>
            <a:r>
              <a:rPr lang="it-IT" b="1" dirty="0" err="1" smtClean="0"/>
              <a:t>NaOH</a:t>
            </a:r>
            <a:r>
              <a:rPr lang="it-IT" b="1" dirty="0" smtClean="0"/>
              <a:t>  0.1236 M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010400" y="329547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Volume titolante:</a:t>
            </a:r>
          </a:p>
          <a:p>
            <a:r>
              <a:rPr lang="it-IT" dirty="0" smtClean="0"/>
              <a:t>V</a:t>
            </a:r>
            <a:r>
              <a:rPr lang="it-IT" baseline="-25000" dirty="0" smtClean="0"/>
              <a:t>1</a:t>
            </a:r>
            <a:r>
              <a:rPr lang="it-IT" dirty="0" smtClean="0"/>
              <a:t> = 15.24 </a:t>
            </a:r>
            <a:r>
              <a:rPr lang="it-IT" dirty="0" err="1" smtClean="0"/>
              <a:t>mL</a:t>
            </a:r>
            <a:endParaRPr lang="it-IT" dirty="0" smtClean="0"/>
          </a:p>
          <a:p>
            <a:r>
              <a:rPr lang="it-IT" dirty="0" smtClean="0"/>
              <a:t>V</a:t>
            </a:r>
            <a:r>
              <a:rPr lang="it-IT" baseline="-25000" dirty="0" smtClean="0"/>
              <a:t>2</a:t>
            </a:r>
            <a:r>
              <a:rPr lang="it-IT" dirty="0" smtClean="0"/>
              <a:t> = 14.96 </a:t>
            </a:r>
            <a:r>
              <a:rPr lang="it-IT" dirty="0" err="1" smtClean="0"/>
              <a:t>mL</a:t>
            </a:r>
            <a:endParaRPr lang="it-IT" dirty="0" smtClean="0"/>
          </a:p>
          <a:p>
            <a:r>
              <a:rPr lang="it-IT" dirty="0" smtClean="0"/>
              <a:t>V</a:t>
            </a:r>
            <a:r>
              <a:rPr lang="it-IT" baseline="-25000" dirty="0" smtClean="0"/>
              <a:t>3</a:t>
            </a:r>
            <a:r>
              <a:rPr lang="it-IT" dirty="0" smtClean="0"/>
              <a:t> = 15.10 </a:t>
            </a:r>
            <a:r>
              <a:rPr lang="it-IT" dirty="0" err="1" smtClean="0"/>
              <a:t>mL</a:t>
            </a:r>
            <a:endParaRPr lang="it-IT" dirty="0"/>
          </a:p>
        </p:txBody>
      </p:sp>
      <p:grpSp>
        <p:nvGrpSpPr>
          <p:cNvPr id="27" name="Gruppo 46"/>
          <p:cNvGrpSpPr/>
          <p:nvPr/>
        </p:nvGrpSpPr>
        <p:grpSpPr>
          <a:xfrm>
            <a:off x="3886200" y="4632436"/>
            <a:ext cx="5410200" cy="777764"/>
            <a:chOff x="4953000" y="2819400"/>
            <a:chExt cx="5410200" cy="777764"/>
          </a:xfrm>
        </p:grpSpPr>
        <p:sp>
          <p:nvSpPr>
            <p:cNvPr id="31" name="CasellaDiTesto 26"/>
            <p:cNvSpPr txBox="1"/>
            <p:nvPr/>
          </p:nvSpPr>
          <p:spPr>
            <a:xfrm>
              <a:off x="4953000" y="2819400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medio</a:t>
              </a:r>
              <a:r>
                <a:rPr lang="it-IT" baseline="-25000" dirty="0" smtClean="0"/>
                <a:t>,</a:t>
              </a:r>
              <a:r>
                <a:rPr lang="it-IT" baseline="-25000" dirty="0" err="1" smtClean="0"/>
                <a:t>NaOH</a:t>
              </a:r>
              <a:r>
                <a:rPr lang="it-IT" baseline="-25000" dirty="0" smtClean="0"/>
                <a:t> </a:t>
              </a:r>
              <a:r>
                <a:rPr lang="it-IT" dirty="0" smtClean="0"/>
                <a:t>=                                          </a:t>
              </a:r>
              <a:r>
                <a:rPr lang="it-IT" dirty="0" err="1" smtClean="0"/>
                <a:t>mL</a:t>
              </a:r>
              <a:r>
                <a:rPr lang="it-IT" dirty="0" smtClean="0"/>
                <a:t> = 15.10 </a:t>
              </a:r>
              <a:r>
                <a:rPr lang="it-IT" dirty="0" err="1" smtClean="0"/>
                <a:t>mL</a:t>
              </a:r>
              <a:r>
                <a:rPr lang="it-IT" dirty="0" smtClean="0"/>
                <a:t>                </a:t>
              </a:r>
              <a:endParaRPr lang="it-IT" baseline="30000" dirty="0"/>
            </a:p>
          </p:txBody>
        </p:sp>
        <p:sp>
          <p:nvSpPr>
            <p:cNvPr id="32" name="CasellaDiTesto 30"/>
            <p:cNvSpPr txBox="1"/>
            <p:nvPr/>
          </p:nvSpPr>
          <p:spPr>
            <a:xfrm>
              <a:off x="7010400" y="3227832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3</a:t>
              </a:r>
              <a:endParaRPr lang="it-IT" dirty="0"/>
            </a:p>
          </p:txBody>
        </p:sp>
        <p:sp>
          <p:nvSpPr>
            <p:cNvPr id="33" name="CasellaDiTesto 31"/>
            <p:cNvSpPr txBox="1"/>
            <p:nvPr/>
          </p:nvSpPr>
          <p:spPr>
            <a:xfrm>
              <a:off x="6096000" y="2987564"/>
              <a:ext cx="2895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15.24 + 14.96 + 15.10</a:t>
              </a:r>
              <a:endParaRPr lang="it-IT" i="1" baseline="30000" dirty="0" smtClean="0"/>
            </a:p>
            <a:p>
              <a:endParaRPr lang="it-IT" baseline="30000" dirty="0"/>
            </a:p>
          </p:txBody>
        </p:sp>
        <p:cxnSp>
          <p:nvCxnSpPr>
            <p:cNvPr id="34" name="Connettore 1 32"/>
            <p:cNvCxnSpPr/>
            <p:nvPr/>
          </p:nvCxnSpPr>
          <p:spPr>
            <a:xfrm>
              <a:off x="6183896" y="3291840"/>
              <a:ext cx="20116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sellaDiTesto 34"/>
          <p:cNvSpPr txBox="1"/>
          <p:nvPr/>
        </p:nvSpPr>
        <p:spPr>
          <a:xfrm>
            <a:off x="609600" y="4648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Calcolo della media aritmetica del volume di titolante utilizzato: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609600" y="5345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Numero di moli di titolante:</a:t>
            </a:r>
            <a:endParaRPr lang="it-IT" dirty="0"/>
          </a:p>
        </p:txBody>
      </p:sp>
      <p:sp>
        <p:nvSpPr>
          <p:cNvPr id="37" name="CasellaDiTesto 26"/>
          <p:cNvSpPr txBox="1"/>
          <p:nvPr/>
        </p:nvSpPr>
        <p:spPr>
          <a:xfrm>
            <a:off x="1371600" y="53734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baseline="-25000" dirty="0" smtClean="0"/>
              <a:t> </a:t>
            </a:r>
            <a:r>
              <a:rPr lang="it-IT" dirty="0" smtClean="0"/>
              <a:t>= </a:t>
            </a:r>
            <a:r>
              <a:rPr lang="it-IT" dirty="0" err="1" smtClean="0"/>
              <a:t>M</a:t>
            </a:r>
            <a:r>
              <a:rPr lang="it-IT" baseline="-25000" dirty="0" err="1" smtClean="0"/>
              <a:t>NaOH</a:t>
            </a:r>
            <a:r>
              <a:rPr lang="it-IT" dirty="0" err="1" smtClean="0"/>
              <a:t>∙V</a:t>
            </a:r>
            <a:r>
              <a:rPr lang="it-IT" baseline="-25000" dirty="0" err="1" smtClean="0"/>
              <a:t>NaOH</a:t>
            </a:r>
            <a:r>
              <a:rPr lang="it-IT" dirty="0" smtClean="0"/>
              <a:t> = 0.1236 mol/L ∙ 15.10∙10</a:t>
            </a:r>
            <a:r>
              <a:rPr lang="it-IT" baseline="30000" dirty="0" smtClean="0"/>
              <a:t>-3</a:t>
            </a:r>
            <a:r>
              <a:rPr lang="it-IT" dirty="0" smtClean="0"/>
              <a:t> L = 1.866∙10</a:t>
            </a:r>
            <a:r>
              <a:rPr lang="it-IT" baseline="30000" dirty="0" smtClean="0"/>
              <a:t>-3</a:t>
            </a:r>
            <a:r>
              <a:rPr lang="it-IT" dirty="0" smtClean="0"/>
              <a:t> mol               </a:t>
            </a:r>
            <a:endParaRPr lang="it-IT" baseline="300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09600" y="6031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Numero di moli di acido acetico:</a:t>
            </a:r>
            <a:endParaRPr lang="it-IT" dirty="0"/>
          </a:p>
        </p:txBody>
      </p:sp>
      <p:sp>
        <p:nvSpPr>
          <p:cNvPr id="39" name="CasellaDiTesto 26"/>
          <p:cNvSpPr txBox="1"/>
          <p:nvPr/>
        </p:nvSpPr>
        <p:spPr>
          <a:xfrm>
            <a:off x="3810000" y="6031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</a:t>
            </a:r>
            <a:r>
              <a:rPr lang="it-IT" baseline="-25000" dirty="0" smtClean="0"/>
              <a:t>CH3COOH </a:t>
            </a:r>
            <a:r>
              <a:rPr lang="it-IT" dirty="0" smtClean="0"/>
              <a:t>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= 1.866∙10</a:t>
            </a:r>
            <a:r>
              <a:rPr lang="it-IT" baseline="30000" dirty="0" smtClean="0"/>
              <a:t>-3</a:t>
            </a:r>
            <a:r>
              <a:rPr lang="it-IT" dirty="0" smtClean="0"/>
              <a:t> mol               </a:t>
            </a:r>
            <a:endParaRPr lang="it-IT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762000"/>
            <a:ext cx="2438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Molatità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esatta</a:t>
            </a:r>
            <a:r>
              <a:rPr lang="en-US" sz="2400" b="1" dirty="0" smtClean="0">
                <a:solidFill>
                  <a:srgbClr val="FF0000"/>
                </a:solidFill>
              </a:rPr>
              <a:t>!!!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Sulla base </a:t>
            </a:r>
            <a:r>
              <a:rPr lang="en-US" sz="2400" b="1" dirty="0" err="1" smtClean="0">
                <a:solidFill>
                  <a:srgbClr val="FF0000"/>
                </a:solidFill>
              </a:rPr>
              <a:t>della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pesata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fatta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  <p:bldP spid="15" grpId="0"/>
      <p:bldP spid="22" grpId="0"/>
      <p:bldP spid="23" grpId="0"/>
      <p:bldP spid="25" grpId="0"/>
      <p:bldP spid="35" grpId="0"/>
      <p:bldP spid="36" grpId="0"/>
      <p:bldP spid="37" grpId="0"/>
      <p:bldP spid="38" grpId="0"/>
      <p:bldP spid="39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6"/>
          <p:cNvSpPr txBox="1"/>
          <p:nvPr/>
        </p:nvSpPr>
        <p:spPr>
          <a:xfrm>
            <a:off x="685800" y="457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</a:t>
            </a:r>
            <a:r>
              <a:rPr lang="it-IT" baseline="-25000" dirty="0" smtClean="0"/>
              <a:t>CH3COOH </a:t>
            </a:r>
            <a:r>
              <a:rPr lang="it-IT" dirty="0" smtClean="0"/>
              <a:t>= 1.866∙10</a:t>
            </a:r>
            <a:r>
              <a:rPr lang="it-IT" baseline="30000" dirty="0" smtClean="0"/>
              <a:t>-3</a:t>
            </a:r>
            <a:r>
              <a:rPr lang="it-IT" dirty="0" smtClean="0"/>
              <a:t> mol      in 25 </a:t>
            </a:r>
            <a:r>
              <a:rPr lang="it-IT" dirty="0" err="1" smtClean="0"/>
              <a:t>mL</a:t>
            </a:r>
            <a:r>
              <a:rPr lang="it-IT" dirty="0" smtClean="0"/>
              <a:t> di aceto diluito         </a:t>
            </a:r>
            <a:endParaRPr lang="it-IT" baseline="30000" dirty="0"/>
          </a:p>
        </p:txBody>
      </p:sp>
      <p:sp>
        <p:nvSpPr>
          <p:cNvPr id="5" name="CasellaDiTesto 26"/>
          <p:cNvSpPr txBox="1"/>
          <p:nvPr/>
        </p:nvSpPr>
        <p:spPr>
          <a:xfrm>
            <a:off x="685800" y="1066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Massa di acido acetico in 25 </a:t>
            </a:r>
            <a:r>
              <a:rPr lang="it-IT" dirty="0" err="1" smtClean="0"/>
              <a:t>mL</a:t>
            </a:r>
            <a:r>
              <a:rPr lang="it-IT" dirty="0" smtClean="0"/>
              <a:t> di aceto diluito:  </a:t>
            </a:r>
            <a:endParaRPr lang="it-IT" baseline="30000" dirty="0"/>
          </a:p>
        </p:txBody>
      </p:sp>
      <p:sp>
        <p:nvSpPr>
          <p:cNvPr id="6" name="CasellaDiTesto 26"/>
          <p:cNvSpPr txBox="1"/>
          <p:nvPr/>
        </p:nvSpPr>
        <p:spPr>
          <a:xfrm>
            <a:off x="1371600" y="13832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r>
              <a:rPr lang="it-IT" baseline="-25000" dirty="0" smtClean="0"/>
              <a:t>CH3COOH </a:t>
            </a:r>
            <a:r>
              <a:rPr lang="it-IT" dirty="0" smtClean="0"/>
              <a:t>= n</a:t>
            </a:r>
            <a:r>
              <a:rPr lang="it-IT" baseline="-25000" dirty="0" smtClean="0"/>
              <a:t>CH3COOH</a:t>
            </a:r>
            <a:r>
              <a:rPr lang="it-IT" dirty="0" smtClean="0"/>
              <a:t> ∙ PM = 1.866∙10</a:t>
            </a:r>
            <a:r>
              <a:rPr lang="it-IT" baseline="30000" dirty="0" smtClean="0"/>
              <a:t>-3</a:t>
            </a:r>
            <a:r>
              <a:rPr lang="it-IT" dirty="0" smtClean="0"/>
              <a:t> mol ∙ 60.05 g/mol = 0.1121 g</a:t>
            </a:r>
            <a:endParaRPr lang="it-IT" baseline="30000" dirty="0"/>
          </a:p>
        </p:txBody>
      </p:sp>
      <p:sp>
        <p:nvSpPr>
          <p:cNvPr id="7" name="CasellaDiTesto 26"/>
          <p:cNvSpPr txBox="1"/>
          <p:nvPr/>
        </p:nvSpPr>
        <p:spPr>
          <a:xfrm>
            <a:off x="685800" y="1888867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Massa di acido acetico in 100 </a:t>
            </a:r>
            <a:r>
              <a:rPr lang="it-IT" dirty="0" err="1" smtClean="0"/>
              <a:t>mL</a:t>
            </a:r>
            <a:r>
              <a:rPr lang="it-IT" dirty="0" smtClean="0"/>
              <a:t> di aceto diluito:    </a:t>
            </a:r>
            <a:endParaRPr lang="it-IT" baseline="30000" dirty="0"/>
          </a:p>
        </p:txBody>
      </p:sp>
      <p:sp>
        <p:nvSpPr>
          <p:cNvPr id="8" name="CasellaDiTesto 26"/>
          <p:cNvSpPr txBox="1"/>
          <p:nvPr/>
        </p:nvSpPr>
        <p:spPr>
          <a:xfrm>
            <a:off x="1371600" y="219366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r>
              <a:rPr lang="it-IT" baseline="-25000" dirty="0" smtClean="0"/>
              <a:t>CH3COOH</a:t>
            </a:r>
            <a:r>
              <a:rPr lang="it-IT" dirty="0" smtClean="0"/>
              <a:t> : 100 </a:t>
            </a:r>
            <a:r>
              <a:rPr lang="it-IT" dirty="0" err="1" smtClean="0"/>
              <a:t>mL</a:t>
            </a:r>
            <a:r>
              <a:rPr lang="it-IT" baseline="-25000" dirty="0" smtClean="0"/>
              <a:t> </a:t>
            </a:r>
            <a:r>
              <a:rPr lang="it-IT" dirty="0" smtClean="0"/>
              <a:t>= 0.1121 g : 25 </a:t>
            </a:r>
            <a:r>
              <a:rPr lang="it-IT" dirty="0" err="1" smtClean="0"/>
              <a:t>mL</a:t>
            </a:r>
            <a:endParaRPr lang="it-IT" baseline="30000" dirty="0"/>
          </a:p>
        </p:txBody>
      </p:sp>
      <p:sp>
        <p:nvSpPr>
          <p:cNvPr id="9" name="CasellaDiTesto 26"/>
          <p:cNvSpPr txBox="1"/>
          <p:nvPr/>
        </p:nvSpPr>
        <p:spPr>
          <a:xfrm>
            <a:off x="1371600" y="257466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r>
              <a:rPr lang="it-IT" baseline="-25000" dirty="0" smtClean="0"/>
              <a:t>CH3COOH</a:t>
            </a:r>
            <a:r>
              <a:rPr lang="it-IT" dirty="0" smtClean="0"/>
              <a:t> = 0.4483 g</a:t>
            </a:r>
            <a:endParaRPr lang="it-IT" baseline="30000" dirty="0"/>
          </a:p>
        </p:txBody>
      </p:sp>
      <p:sp>
        <p:nvSpPr>
          <p:cNvPr id="10" name="CasellaDiTesto 26"/>
          <p:cNvSpPr txBox="1"/>
          <p:nvPr/>
        </p:nvSpPr>
        <p:spPr>
          <a:xfrm>
            <a:off x="685800" y="3108067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Diluizione: 1 a 10    </a:t>
            </a:r>
            <a:endParaRPr lang="it-IT" baseline="30000" dirty="0"/>
          </a:p>
        </p:txBody>
      </p:sp>
      <p:sp>
        <p:nvSpPr>
          <p:cNvPr id="11" name="CasellaDiTesto 26"/>
          <p:cNvSpPr txBox="1"/>
          <p:nvPr/>
        </p:nvSpPr>
        <p:spPr>
          <a:xfrm>
            <a:off x="685800" y="3604736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Massa di acido acetico in 100 </a:t>
            </a:r>
            <a:r>
              <a:rPr lang="it-IT" dirty="0" err="1" smtClean="0"/>
              <a:t>mL</a:t>
            </a:r>
            <a:r>
              <a:rPr lang="it-IT" dirty="0" smtClean="0"/>
              <a:t> di aceto concentrato (commerciale):    </a:t>
            </a:r>
            <a:endParaRPr lang="it-IT" baseline="30000" dirty="0"/>
          </a:p>
        </p:txBody>
      </p:sp>
      <p:sp>
        <p:nvSpPr>
          <p:cNvPr id="12" name="CasellaDiTesto 26"/>
          <p:cNvSpPr txBox="1"/>
          <p:nvPr/>
        </p:nvSpPr>
        <p:spPr>
          <a:xfrm>
            <a:off x="1371600" y="3974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r>
              <a:rPr lang="it-IT" baseline="-25000" dirty="0" smtClean="0"/>
              <a:t>CH3COOH</a:t>
            </a:r>
            <a:r>
              <a:rPr lang="it-IT" dirty="0" smtClean="0"/>
              <a:t> = 4.483 g</a:t>
            </a:r>
            <a:endParaRPr lang="it-IT" baseline="30000" dirty="0"/>
          </a:p>
        </p:txBody>
      </p:sp>
      <p:sp>
        <p:nvSpPr>
          <p:cNvPr id="13" name="CasellaDiTesto 26"/>
          <p:cNvSpPr txBox="1"/>
          <p:nvPr/>
        </p:nvSpPr>
        <p:spPr>
          <a:xfrm>
            <a:off x="685800" y="4572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Grado di acidità dell’aceto commerciale: 4.483%   </a:t>
            </a:r>
            <a:endParaRPr lang="it-IT" b="1" baseline="30000" dirty="0"/>
          </a:p>
        </p:txBody>
      </p:sp>
      <p:sp>
        <p:nvSpPr>
          <p:cNvPr id="14" name="CasellaDiTesto 26"/>
          <p:cNvSpPr txBox="1"/>
          <p:nvPr/>
        </p:nvSpPr>
        <p:spPr>
          <a:xfrm>
            <a:off x="685800" y="5241667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Molarità di acido acetico nell’aceto commerciale:</a:t>
            </a:r>
            <a:endParaRPr lang="it-IT" baseline="30000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447800" y="5470636"/>
            <a:ext cx="6248400" cy="777764"/>
            <a:chOff x="6324600" y="3337036"/>
            <a:chExt cx="6248400" cy="777764"/>
          </a:xfrm>
        </p:grpSpPr>
        <p:grpSp>
          <p:nvGrpSpPr>
            <p:cNvPr id="16" name="Gruppo 46"/>
            <p:cNvGrpSpPr/>
            <p:nvPr/>
          </p:nvGrpSpPr>
          <p:grpSpPr>
            <a:xfrm>
              <a:off x="6324600" y="3337036"/>
              <a:ext cx="6248400" cy="777764"/>
              <a:chOff x="4953000" y="2819400"/>
              <a:chExt cx="6248400" cy="777764"/>
            </a:xfrm>
          </p:grpSpPr>
          <p:sp>
            <p:nvSpPr>
              <p:cNvPr id="20" name="CasellaDiTesto 26"/>
              <p:cNvSpPr txBox="1"/>
              <p:nvPr/>
            </p:nvSpPr>
            <p:spPr>
              <a:xfrm>
                <a:off x="4953000" y="2819400"/>
                <a:ext cx="6248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smtClean="0"/>
                  <a:t>M</a:t>
                </a:r>
                <a:r>
                  <a:rPr lang="it-IT" baseline="-25000" dirty="0" smtClean="0"/>
                  <a:t>CH3COOH </a:t>
                </a:r>
                <a:r>
                  <a:rPr lang="it-IT" dirty="0" smtClean="0"/>
                  <a:t>=                      =                                          = 0.7465 mol/L</a:t>
                </a:r>
                <a:endParaRPr lang="it-IT" baseline="30000" dirty="0"/>
              </a:p>
            </p:txBody>
          </p:sp>
          <p:sp>
            <p:nvSpPr>
              <p:cNvPr id="21" name="CasellaDiTesto 30"/>
              <p:cNvSpPr txBox="1"/>
              <p:nvPr/>
            </p:nvSpPr>
            <p:spPr>
              <a:xfrm>
                <a:off x="6019800" y="3227832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PM ∙ </a:t>
                </a:r>
                <a:r>
                  <a:rPr lang="it-IT" dirty="0" err="1" smtClean="0"/>
                  <a:t>V</a:t>
                </a:r>
                <a:r>
                  <a:rPr lang="it-IT" baseline="-25000" dirty="0" err="1" smtClean="0"/>
                  <a:t>aceto</a:t>
                </a:r>
                <a:endParaRPr lang="it-IT" dirty="0"/>
              </a:p>
            </p:txBody>
          </p:sp>
          <p:sp>
            <p:nvSpPr>
              <p:cNvPr id="22" name="CasellaDiTesto 31"/>
              <p:cNvSpPr txBox="1"/>
              <p:nvPr/>
            </p:nvSpPr>
            <p:spPr>
              <a:xfrm>
                <a:off x="6096000" y="2959763"/>
                <a:ext cx="1219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m</a:t>
                </a:r>
                <a:r>
                  <a:rPr lang="it-IT" baseline="-25000" dirty="0" smtClean="0"/>
                  <a:t>CH3COOH</a:t>
                </a:r>
                <a:endParaRPr lang="it-IT" i="1" baseline="30000" dirty="0" smtClean="0"/>
              </a:p>
              <a:p>
                <a:endParaRPr lang="it-IT" baseline="30000" dirty="0"/>
              </a:p>
            </p:txBody>
          </p:sp>
          <p:cxnSp>
            <p:nvCxnSpPr>
              <p:cNvPr id="23" name="Connettore 1 32"/>
              <p:cNvCxnSpPr/>
              <p:nvPr/>
            </p:nvCxnSpPr>
            <p:spPr>
              <a:xfrm>
                <a:off x="6107696" y="3291840"/>
                <a:ext cx="100584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30"/>
            <p:cNvSpPr txBox="1"/>
            <p:nvPr/>
          </p:nvSpPr>
          <p:spPr>
            <a:xfrm>
              <a:off x="8686800" y="3745468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60.05 g/mol ∙ 0.100 L</a:t>
              </a:r>
            </a:p>
          </p:txBody>
        </p:sp>
        <p:sp>
          <p:nvSpPr>
            <p:cNvPr id="18" name="CasellaDiTesto 31"/>
            <p:cNvSpPr txBox="1"/>
            <p:nvPr/>
          </p:nvSpPr>
          <p:spPr>
            <a:xfrm>
              <a:off x="92964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4.483 g</a:t>
              </a:r>
              <a:endParaRPr lang="it-IT" baseline="30000" dirty="0"/>
            </a:p>
          </p:txBody>
        </p:sp>
        <p:cxnSp>
          <p:nvCxnSpPr>
            <p:cNvPr id="19" name="Connettore 1 32"/>
            <p:cNvCxnSpPr/>
            <p:nvPr/>
          </p:nvCxnSpPr>
          <p:spPr>
            <a:xfrm>
              <a:off x="8763000" y="3809476"/>
              <a:ext cx="20116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9600" y="648831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A seconda delle caratteristiche chimiche dell’</a:t>
            </a:r>
            <a:r>
              <a:rPr lang="it-IT" sz="2000" dirty="0" err="1" smtClean="0"/>
              <a:t>analita</a:t>
            </a:r>
            <a:r>
              <a:rPr lang="it-IT" sz="2000" dirty="0" smtClean="0"/>
              <a:t>, si usano reazioni di tipo diverso: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acido-base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</a:t>
            </a:r>
            <a:r>
              <a:rPr lang="it-IT" sz="2000" dirty="0" err="1" smtClean="0"/>
              <a:t>redox</a:t>
            </a:r>
            <a:r>
              <a:rPr lang="it-IT" sz="2000" dirty="0" smtClean="0"/>
              <a:t> 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di precipitazione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</a:t>
            </a:r>
            <a:r>
              <a:rPr lang="it-IT" sz="2000" dirty="0" err="1" smtClean="0"/>
              <a:t>complessometriche</a:t>
            </a:r>
            <a:endParaRPr lang="it-IT" sz="20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09600" y="3276600"/>
            <a:ext cx="79278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Inoltre diversi metodi di rilevazione possono essere applicati alle titolazioni: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Titolazione volumetrica con utilizzo di indicatore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Titolazione spettrofotometrica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Titolazioni  </a:t>
            </a:r>
            <a:r>
              <a:rPr lang="it-IT" sz="2000" dirty="0" err="1" smtClean="0"/>
              <a:t>conduttimetriche</a:t>
            </a:r>
            <a:r>
              <a:rPr lang="it-IT" sz="2000" dirty="0" smtClean="0"/>
              <a:t>, potenziometriche, </a:t>
            </a:r>
          </a:p>
          <a:p>
            <a:pPr marL="274320" indent="274320">
              <a:spcAft>
                <a:spcPts val="600"/>
              </a:spcAft>
            </a:pPr>
            <a:r>
              <a:rPr lang="it-IT" sz="2000" dirty="0" smtClean="0"/>
              <a:t> </a:t>
            </a:r>
            <a:r>
              <a:rPr lang="it-IT" sz="2000" dirty="0" err="1" smtClean="0"/>
              <a:t>voltammetriche</a:t>
            </a:r>
            <a:r>
              <a:rPr lang="it-IT" sz="2000" dirty="0" smtClean="0"/>
              <a:t>, </a:t>
            </a:r>
            <a:r>
              <a:rPr lang="it-IT" sz="2000" dirty="0" err="1" smtClean="0"/>
              <a:t>coulometriche</a:t>
            </a:r>
            <a:r>
              <a:rPr lang="it-IT" sz="2000" dirty="0" smtClean="0"/>
              <a:t> o </a:t>
            </a:r>
            <a:r>
              <a:rPr lang="it-IT" sz="2000" dirty="0" err="1" smtClean="0"/>
              <a:t>amperometriche</a:t>
            </a:r>
            <a:r>
              <a:rPr lang="it-IT" sz="2000" dirty="0" smtClean="0"/>
              <a:t> 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Titolazioni radiochimiche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Titolazioni calorimetriche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685800"/>
            <a:ext cx="8305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dirty="0" smtClean="0"/>
              <a:t>Calcolare la curva di titolazione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pPr marL="320040" indent="-320040" algn="l"/>
            <a:r>
              <a:rPr lang="it-IT" sz="2600" b="1" dirty="0" smtClean="0">
                <a:solidFill>
                  <a:srgbClr val="0070C0"/>
                </a:solidFill>
              </a:rPr>
              <a:t>3. Analisi dei dati</a:t>
            </a:r>
            <a:endParaRPr lang="it-IT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0" y="12954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181600" y="1057156"/>
            <a:ext cx="3962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u="sng" dirty="0" smtClean="0"/>
              <a:t>Calcolare i punti a</a:t>
            </a:r>
            <a:r>
              <a:rPr lang="it-IT" dirty="0" smtClean="0"/>
              <a:t>:</a:t>
            </a:r>
          </a:p>
          <a:p>
            <a:r>
              <a:rPr lang="it-IT" dirty="0" smtClean="0"/>
              <a:t>0% di titolante (inizio)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	(pH di una soluzione di 	un acido debole)</a:t>
            </a:r>
          </a:p>
          <a:p>
            <a:r>
              <a:rPr lang="it-IT" dirty="0" smtClean="0"/>
              <a:t>10%, 20%, 30%, 40%, 50%, 60%, 70%, </a:t>
            </a:r>
          </a:p>
          <a:p>
            <a:r>
              <a:rPr lang="it-IT" dirty="0" smtClean="0"/>
              <a:t>80%, 90% di titolante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	(pH di un sistema tampone)</a:t>
            </a:r>
          </a:p>
          <a:p>
            <a:r>
              <a:rPr lang="it-IT" dirty="0" smtClean="0"/>
              <a:t>95%, 97.5%, 98%, 98.5%, 99%, 99.5%, </a:t>
            </a:r>
          </a:p>
          <a:p>
            <a:r>
              <a:rPr lang="it-IT" dirty="0" smtClean="0"/>
              <a:t>99.75% di titolante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	(pH di una soluzione del sale 	di un acido)</a:t>
            </a:r>
          </a:p>
          <a:p>
            <a:r>
              <a:rPr lang="it-IT" dirty="0" smtClean="0"/>
              <a:t>100% di titolante (punto di equivalenza)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	(pH di una soluzione del sale 	di un acido)</a:t>
            </a:r>
          </a:p>
          <a:p>
            <a:r>
              <a:rPr lang="it-IT" dirty="0" smtClean="0"/>
              <a:t>100.25%, 100.5%, 101%, 101.5%, 102%, 102.5%, 105%, 110% di titolante</a:t>
            </a:r>
          </a:p>
          <a:p>
            <a:r>
              <a:rPr lang="it-IT" dirty="0" smtClean="0"/>
              <a:t>	(pH del titolante in eccesso)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685800"/>
            <a:ext cx="8305800" cy="128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dirty="0" smtClean="0"/>
              <a:t>Vi verranno forniti (</a:t>
            </a:r>
            <a:r>
              <a:rPr lang="it-IT" sz="2200" dirty="0" err="1" smtClean="0"/>
              <a:t>Moodle</a:t>
            </a:r>
            <a:r>
              <a:rPr lang="it-IT" sz="2200" dirty="0" smtClean="0"/>
              <a:t>) i valori ottenuti dai diversi studenti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dirty="0" smtClean="0"/>
              <a:t>Valutare </a:t>
            </a:r>
            <a:r>
              <a:rPr lang="it-IT" sz="2200" dirty="0" smtClean="0"/>
              <a:t>la distribuzione statistica delle misure del grado di acidità di tutto il gruppo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pPr marL="320040" indent="-320040" algn="l"/>
            <a:r>
              <a:rPr lang="it-IT" sz="2600" b="1" dirty="0" smtClean="0">
                <a:solidFill>
                  <a:srgbClr val="0070C0"/>
                </a:solidFill>
              </a:rPr>
              <a:t>3. Analisi dei dati</a:t>
            </a:r>
            <a:endParaRPr lang="it-IT" sz="2600" b="1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43000" y="235267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dirty="0" smtClean="0"/>
              <a:t>Valore medio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143000" y="387221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dirty="0" smtClean="0"/>
              <a:t>Deviazione standard</a:t>
            </a:r>
          </a:p>
        </p:txBody>
      </p:sp>
      <p:pic>
        <p:nvPicPr>
          <p:cNvPr id="19" name="Immagine 18" descr="Screenshot from 2017-09-30 23-29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276475"/>
            <a:ext cx="2857500" cy="1314450"/>
          </a:xfrm>
          <a:prstGeom prst="rect">
            <a:avLst/>
          </a:prstGeom>
        </p:spPr>
      </p:pic>
      <p:pic>
        <p:nvPicPr>
          <p:cNvPr id="20" name="Immagine 19" descr="Screenshot from 2017-09-30 23-29-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725" y="3724275"/>
            <a:ext cx="3343275" cy="1304925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143000" y="5100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b="1" dirty="0" smtClean="0">
                <a:solidFill>
                  <a:srgbClr val="0070C0"/>
                </a:solidFill>
              </a:rPr>
              <a:t>Risultato</a:t>
            </a:r>
          </a:p>
        </p:txBody>
      </p:sp>
      <p:pic>
        <p:nvPicPr>
          <p:cNvPr id="22" name="Immagine 21" descr="Screenshot from 2017-09-30 23-29-47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4995772"/>
            <a:ext cx="1971675" cy="71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685800"/>
            <a:ext cx="83058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dirty="0" smtClean="0"/>
              <a:t>Costruzione dell’istogramma della distribuzione delle misure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pPr marL="320040" indent="-320040" algn="l"/>
            <a:r>
              <a:rPr lang="it-IT" sz="2600" b="1" dirty="0" smtClean="0">
                <a:solidFill>
                  <a:srgbClr val="0070C0"/>
                </a:solidFill>
              </a:rPr>
              <a:t>3. Analisi dei dati</a:t>
            </a:r>
            <a:endParaRPr lang="it-IT" sz="2600" b="1" dirty="0">
              <a:solidFill>
                <a:srgbClr val="0070C0"/>
              </a:solidFill>
            </a:endParaRPr>
          </a:p>
        </p:txBody>
      </p:sp>
      <p:pic>
        <p:nvPicPr>
          <p:cNvPr id="11" name="Immagine 10" descr="Screenshot from 2017-09-30 23-39-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324600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2789" y="2934831"/>
            <a:ext cx="243840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Attenzione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alla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scelta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degli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intervalli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intervalli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troppo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larghi</a:t>
            </a:r>
            <a:r>
              <a:rPr lang="en-US" sz="2000" b="1" dirty="0" smtClean="0">
                <a:solidFill>
                  <a:srgbClr val="FF0000"/>
                </a:solidFill>
              </a:rPr>
              <a:t> non </a:t>
            </a:r>
            <a:r>
              <a:rPr lang="en-US" sz="2000" b="1" dirty="0" err="1" smtClean="0">
                <a:solidFill>
                  <a:srgbClr val="FF0000"/>
                </a:solidFill>
              </a:rPr>
              <a:t>permettono</a:t>
            </a:r>
            <a:r>
              <a:rPr lang="en-US" sz="2000" b="1" dirty="0" smtClean="0">
                <a:solidFill>
                  <a:srgbClr val="FF0000"/>
                </a:solidFill>
              </a:rPr>
              <a:t> di </a:t>
            </a:r>
            <a:r>
              <a:rPr lang="en-US" sz="2000" b="1" dirty="0" err="1" smtClean="0">
                <a:solidFill>
                  <a:srgbClr val="FF0000"/>
                </a:solidFill>
              </a:rPr>
              <a:t>definire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bene</a:t>
            </a:r>
            <a:r>
              <a:rPr lang="en-US" sz="2000" b="1" dirty="0" smtClean="0">
                <a:solidFill>
                  <a:srgbClr val="FF0000"/>
                </a:solidFill>
              </a:rPr>
              <a:t> la </a:t>
            </a:r>
            <a:r>
              <a:rPr lang="en-US" sz="2000" b="1" dirty="0" err="1" smtClean="0">
                <a:solidFill>
                  <a:srgbClr val="FF0000"/>
                </a:solidFill>
              </a:rPr>
              <a:t>curva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Gaussiana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9600" y="2286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Titolazione dell’acido acetico presente in un aceto commerciale</a:t>
            </a:r>
          </a:p>
          <a:p>
            <a:pPr marL="274320" indent="274320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70C0"/>
                </a:solidFill>
              </a:rPr>
              <a:t> Titolazioni acido-base</a:t>
            </a:r>
          </a:p>
          <a:p>
            <a:pPr marL="274320" indent="274320">
              <a:buFont typeface="Courier New" pitchFamily="49" charset="0"/>
              <a:buChar char="o"/>
            </a:pPr>
            <a:r>
              <a:rPr lang="it-IT" sz="2200" dirty="0" smtClean="0">
                <a:solidFill>
                  <a:srgbClr val="0070C0"/>
                </a:solidFill>
              </a:rPr>
              <a:t>Titolazione volumetrica con utilizzo di indicatore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733800" y="1371600"/>
            <a:ext cx="4953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200" dirty="0" smtClean="0"/>
              <a:t>In una titolazione acido-base, la reazione </a:t>
            </a:r>
            <a:r>
              <a:rPr lang="it-IT" sz="2200" b="1" dirty="0" smtClean="0"/>
              <a:t>a completezza</a:t>
            </a:r>
            <a:r>
              <a:rPr lang="it-IT" sz="2200" dirty="0" smtClean="0"/>
              <a:t> che avviene è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/>
              <a:t>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O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 + OH</a:t>
            </a:r>
            <a:r>
              <a:rPr lang="it-IT" sz="2800" b="1" baseline="30000" dirty="0" smtClean="0"/>
              <a:t>-</a:t>
            </a:r>
            <a:r>
              <a:rPr lang="it-IT" sz="2800" dirty="0" smtClean="0"/>
              <a:t>  	        2 H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O</a:t>
            </a:r>
          </a:p>
        </p:txBody>
      </p:sp>
      <p:pic>
        <p:nvPicPr>
          <p:cNvPr id="5" name="Immagine 4" descr="titolazi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2781300" cy="4572000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 flipV="1">
            <a:off x="1752600" y="5638800"/>
            <a:ext cx="5334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209800" y="533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analita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1600200" y="1981200"/>
            <a:ext cx="5334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057400" y="167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titolante</a:t>
            </a:r>
            <a:endParaRPr lang="it-IT" b="1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6172200" y="2362200"/>
            <a:ext cx="791952" cy="24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2098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acido acetico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057400" y="1916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base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33600" y="27432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</a:rPr>
              <a:t>Punto di equivalenza</a:t>
            </a:r>
            <a:r>
              <a:rPr lang="it-IT" sz="2200" dirty="0" smtClean="0"/>
              <a:t>: punto in cui la quantità di titolante aggiunta è pari alla quantità di </a:t>
            </a:r>
            <a:r>
              <a:rPr lang="it-IT" sz="2200" dirty="0" err="1" smtClean="0"/>
              <a:t>analita</a:t>
            </a:r>
            <a:r>
              <a:rPr lang="it-IT" sz="2200" dirty="0" smtClean="0"/>
              <a:t> presente.</a:t>
            </a:r>
          </a:p>
          <a:p>
            <a:pPr algn="ctr"/>
            <a:r>
              <a:rPr lang="it-IT" sz="2200" b="1" dirty="0" err="1" smtClean="0">
                <a:solidFill>
                  <a:srgbClr val="FF0000"/>
                </a:solidFill>
              </a:rPr>
              <a:t>n</a:t>
            </a:r>
            <a:r>
              <a:rPr lang="it-IT" sz="2200" b="1" baseline="-25000" dirty="0" err="1" smtClean="0">
                <a:solidFill>
                  <a:srgbClr val="FF0000"/>
                </a:solidFill>
              </a:rPr>
              <a:t>titolante</a:t>
            </a:r>
            <a:r>
              <a:rPr lang="it-IT" sz="2200" b="1" dirty="0" smtClean="0">
                <a:solidFill>
                  <a:srgbClr val="FF0000"/>
                </a:solidFill>
              </a:rPr>
              <a:t> = </a:t>
            </a:r>
            <a:r>
              <a:rPr lang="it-IT" sz="2200" b="1" dirty="0" err="1" smtClean="0">
                <a:solidFill>
                  <a:srgbClr val="FF0000"/>
                </a:solidFill>
              </a:rPr>
              <a:t>n</a:t>
            </a:r>
            <a:r>
              <a:rPr lang="it-IT" sz="2200" b="1" baseline="-25000" dirty="0" err="1" smtClean="0">
                <a:solidFill>
                  <a:srgbClr val="FF0000"/>
                </a:solidFill>
              </a:rPr>
              <a:t>analita</a:t>
            </a:r>
            <a:endParaRPr lang="it-IT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133600" y="39624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</a:rPr>
              <a:t>Punto finale</a:t>
            </a:r>
            <a:r>
              <a:rPr lang="it-IT" sz="2200" dirty="0" smtClean="0"/>
              <a:t>: punto </a:t>
            </a:r>
            <a:r>
              <a:rPr lang="it-IT" sz="2200" b="1" dirty="0" smtClean="0"/>
              <a:t>sperimentale</a:t>
            </a:r>
            <a:r>
              <a:rPr lang="it-IT" sz="2200" dirty="0" smtClean="0"/>
              <a:t> in cui la fine della titolazione viene rilevata.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810000" y="4878050"/>
            <a:ext cx="495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In una titolazione acido-base la rivelazione può essere: </a:t>
            </a:r>
          </a:p>
          <a:p>
            <a:pPr marL="457200" indent="-457200">
              <a:buAutoNum type="alphaLcParenBoth"/>
            </a:pPr>
            <a:r>
              <a:rPr lang="it-IT" sz="2200" dirty="0" smtClean="0"/>
              <a:t>con uso di indicatore, </a:t>
            </a:r>
          </a:p>
          <a:p>
            <a:pPr marL="457200" indent="-457200">
              <a:buAutoNum type="alphaLcParenBoth"/>
            </a:pPr>
            <a:r>
              <a:rPr lang="it-IT" sz="2200" dirty="0" smtClean="0"/>
              <a:t>potenziometrica (</a:t>
            </a:r>
            <a:r>
              <a:rPr lang="it-IT" sz="2200" dirty="0" err="1" smtClean="0"/>
              <a:t>pH-metro</a:t>
            </a:r>
            <a:r>
              <a:rPr lang="it-IT" sz="2200" dirty="0" smtClean="0"/>
              <a:t>), </a:t>
            </a:r>
          </a:p>
          <a:p>
            <a:pPr marL="457200" indent="-457200">
              <a:buAutoNum type="alphaLcParenBoth"/>
            </a:pPr>
            <a:r>
              <a:rPr lang="it-IT" sz="2200" dirty="0" err="1" smtClean="0"/>
              <a:t>conduttimetrica</a:t>
            </a:r>
            <a:r>
              <a:rPr lang="it-IT" sz="2200" dirty="0" smtClean="0"/>
              <a:t>.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8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152400"/>
            <a:ext cx="47244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Base forte titolata da acido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debole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1000" y="64883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 smtClean="0"/>
              <a:t>Variazione di un parametro del sistema a seconda del volume di titolante aggiunto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419600" y="533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</a:t>
            </a:r>
            <a:r>
              <a:rPr lang="it-IT" sz="2000" dirty="0" err="1" smtClean="0"/>
              <a:t>HCl</a:t>
            </a:r>
            <a:r>
              <a:rPr lang="it-IT" sz="2000" dirty="0" smtClean="0"/>
              <a:t> 0.1 M (diluito a 250 </a:t>
            </a:r>
            <a:r>
              <a:rPr lang="it-IT" sz="2000" dirty="0" err="1" smtClean="0"/>
              <a:t>mL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57800" y="1338620"/>
            <a:ext cx="3886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A: inizio della titolazione</a:t>
            </a:r>
          </a:p>
          <a:p>
            <a:r>
              <a:rPr lang="it-IT" dirty="0" smtClean="0"/>
              <a:t>[</a:t>
            </a:r>
            <a:r>
              <a:rPr lang="it-IT" dirty="0" err="1" smtClean="0"/>
              <a:t>HCl</a:t>
            </a:r>
            <a:r>
              <a:rPr lang="it-IT" dirty="0" smtClean="0"/>
              <a:t>] = 0.1 M ∙ 50 </a:t>
            </a:r>
            <a:r>
              <a:rPr lang="it-IT" dirty="0" err="1" smtClean="0"/>
              <a:t>mL</a:t>
            </a:r>
            <a:r>
              <a:rPr lang="it-IT" dirty="0" smtClean="0"/>
              <a:t> / 250 </a:t>
            </a:r>
            <a:r>
              <a:rPr lang="it-IT" dirty="0" err="1" smtClean="0"/>
              <a:t>mL</a:t>
            </a:r>
            <a:r>
              <a:rPr lang="it-IT" dirty="0" smtClean="0"/>
              <a:t> = 0.02 M</a:t>
            </a:r>
          </a:p>
          <a:p>
            <a:r>
              <a:rPr lang="it-IT" dirty="0" err="1" smtClean="0"/>
              <a:t>HCl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        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 + Cl</a:t>
            </a:r>
            <a:r>
              <a:rPr lang="it-IT" b="1" baseline="30000" dirty="0" smtClean="0"/>
              <a:t>-</a:t>
            </a:r>
          </a:p>
          <a:p>
            <a:r>
              <a:rPr lang="it-IT" dirty="0" smtClean="0"/>
              <a:t>[H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] = [</a:t>
            </a:r>
            <a:r>
              <a:rPr lang="it-IT" dirty="0" err="1" smtClean="0"/>
              <a:t>HCl</a:t>
            </a:r>
            <a:r>
              <a:rPr lang="it-IT" dirty="0" smtClean="0"/>
              <a:t>] = 0.02 M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pH = </a:t>
            </a:r>
            <a:r>
              <a:rPr lang="it-IT" dirty="0" err="1" smtClean="0"/>
              <a:t>–log</a:t>
            </a:r>
            <a:r>
              <a:rPr lang="it-IT" dirty="0" smtClean="0"/>
              <a:t>[H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] = 1.70</a:t>
            </a:r>
          </a:p>
          <a:p>
            <a:r>
              <a:rPr lang="it-IT" b="1" dirty="0" smtClean="0"/>
              <a:t>B, C, D: prima del punto di equivalenza</a:t>
            </a:r>
          </a:p>
          <a:p>
            <a:r>
              <a:rPr lang="it-IT" dirty="0" err="1" smtClean="0"/>
              <a:t>HCl</a:t>
            </a:r>
            <a:r>
              <a:rPr lang="it-IT" dirty="0" smtClean="0"/>
              <a:t> + </a:t>
            </a:r>
            <a:r>
              <a:rPr lang="it-IT" dirty="0" err="1" smtClean="0"/>
              <a:t>NaOH</a:t>
            </a:r>
            <a:r>
              <a:rPr lang="it-IT" dirty="0" smtClean="0"/>
              <a:t>          </a:t>
            </a:r>
            <a:r>
              <a:rPr lang="it-IT" dirty="0" err="1" smtClean="0"/>
              <a:t>Na</a:t>
            </a:r>
            <a:r>
              <a:rPr lang="it-IT" baseline="30000" dirty="0" err="1" smtClean="0"/>
              <a:t>+</a:t>
            </a:r>
            <a:r>
              <a:rPr lang="it-IT" dirty="0" smtClean="0"/>
              <a:t> + Cl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&lt;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endParaRPr lang="it-IT" dirty="0" smtClean="0"/>
          </a:p>
          <a:p>
            <a:pPr>
              <a:spcAft>
                <a:spcPts val="1200"/>
              </a:spcAft>
            </a:pPr>
            <a:r>
              <a:rPr lang="it-IT" dirty="0" smtClean="0"/>
              <a:t>Il pH dipende dalla concentrazione di acido non reagito.</a:t>
            </a:r>
          </a:p>
          <a:p>
            <a:r>
              <a:rPr lang="it-IT" b="1" dirty="0" smtClean="0"/>
              <a:t>E: punto di equivalenza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pH = 7</a:t>
            </a:r>
            <a:endParaRPr lang="it-IT" b="1" dirty="0" smtClean="0"/>
          </a:p>
          <a:p>
            <a:r>
              <a:rPr lang="it-IT" b="1" dirty="0" smtClean="0"/>
              <a:t>F, G, H: dopo il punto di equivalenza</a:t>
            </a:r>
          </a:p>
          <a:p>
            <a:r>
              <a:rPr lang="it-IT" b="1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&gt;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endParaRPr lang="it-IT" baseline="-25000" dirty="0" smtClean="0"/>
          </a:p>
          <a:p>
            <a:r>
              <a:rPr lang="it-IT" dirty="0" smtClean="0"/>
              <a:t>Il pH dipende dalla concentrazione di titolante (base) in eccesso.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3400" y="5269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496" y="509216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62000" y="1676400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/>
              <a:t>pH = </a:t>
            </a:r>
            <a:r>
              <a:rPr lang="it-IT" sz="2600" b="1" dirty="0" err="1" smtClean="0"/>
              <a:t>–log</a:t>
            </a:r>
            <a:r>
              <a:rPr lang="it-IT" sz="2600" b="1" dirty="0" smtClean="0"/>
              <a:t>[H</a:t>
            </a:r>
            <a:r>
              <a:rPr lang="it-IT" sz="2600" b="1" baseline="-25000" dirty="0" smtClean="0"/>
              <a:t>3</a:t>
            </a:r>
            <a:r>
              <a:rPr lang="it-IT" sz="2600" b="1" dirty="0" smtClean="0"/>
              <a:t>O</a:t>
            </a:r>
            <a:r>
              <a:rPr lang="it-IT" sz="2600" b="1" baseline="30000" dirty="0" smtClean="0"/>
              <a:t>+</a:t>
            </a:r>
            <a:r>
              <a:rPr lang="it-IT" sz="2600" b="1" dirty="0" smtClean="0"/>
              <a:t>]</a:t>
            </a:r>
            <a:endParaRPr lang="it-IT" sz="26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6355080" y="2074648"/>
            <a:ext cx="27432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583680" y="3318232"/>
            <a:ext cx="27432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627632" y="52065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606296" y="5029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</a:t>
            </a:r>
            <a:endParaRPr lang="it-IT" sz="20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734056" y="51389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749296" y="49530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</a:t>
            </a:r>
            <a:endParaRPr lang="it-IT" sz="20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95928" y="49103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968496" y="471116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</a:t>
            </a:r>
            <a:endParaRPr lang="it-IT" sz="2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191000" y="3821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962400" y="363849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</a:t>
            </a:r>
            <a:endParaRPr lang="it-IT" sz="20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224528" y="2983468"/>
            <a:ext cx="381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038600" y="281940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</a:t>
            </a:r>
            <a:endParaRPr lang="it-IT" sz="20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379976" y="27797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358640" y="257169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</a:t>
            </a:r>
            <a:endParaRPr lang="it-IT" sz="20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928616" y="26375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876800" y="24384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H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allAtOnce"/>
      <p:bldGraphic spid="7" grpId="0" uiExpand="1">
        <p:bldSub>
          <a:bldChart bld="category"/>
        </p:bldSub>
      </p:bldGraphic>
      <p:bldP spid="8" grpId="0"/>
      <p:bldP spid="9" grpId="0" uiExpand="1" build="p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ico 29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533400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1000" y="648831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Cosa succede variando le concentrazioni? </a:t>
            </a:r>
          </a:p>
          <a:p>
            <a:pPr algn="ctr"/>
            <a:r>
              <a:rPr lang="it-IT" sz="2000" b="1" dirty="0" smtClean="0"/>
              <a:t>Come cambia la curva di titolazione con la diluizione?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19600" y="914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</a:t>
            </a:r>
            <a:r>
              <a:rPr lang="it-IT" sz="2000" dirty="0" err="1" smtClean="0"/>
              <a:t>HCl</a:t>
            </a:r>
            <a:r>
              <a:rPr lang="it-IT" sz="2000" dirty="0" smtClean="0"/>
              <a:t> X M (diluito a 250 </a:t>
            </a:r>
            <a:r>
              <a:rPr lang="it-IT" sz="2000" dirty="0" err="1" smtClean="0"/>
              <a:t>mL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X 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562600" y="2209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Non è possibile titolare acidi forti troppo diluiti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562600" y="38862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La variazione di pH al punto di equivalenza è troppo piccola e difficilmente misurabile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Chart bld="category"/>
        </p:bldSub>
      </p:bldGraphic>
      <p:bldGraphic spid="7" grpId="0" uiExpand="1">
        <p:bldSub>
          <a:bldChart bld="series"/>
        </p:bldSub>
      </p:bldGraphic>
      <p:bldP spid="4" grpId="1" build="allAtOnce"/>
      <p:bldP spid="8" grpId="0" uiExpand="1"/>
      <p:bldP spid="9" grpId="0" uiExpand="1" build="p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152400"/>
            <a:ext cx="47244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Base forte titolata da acido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debole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343400" y="990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 (diluito a 250 </a:t>
            </a:r>
            <a:r>
              <a:rPr lang="it-IT" sz="2000" dirty="0" err="1" smtClean="0"/>
              <a:t>mL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HCl</a:t>
            </a:r>
            <a:r>
              <a:rPr lang="it-IT" sz="2000" dirty="0" smtClean="0"/>
              <a:t> 0.1 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57800" y="1823621"/>
            <a:ext cx="3886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A: inizio della titolazione</a:t>
            </a:r>
          </a:p>
          <a:p>
            <a:r>
              <a:rPr lang="it-IT" dirty="0" smtClean="0"/>
              <a:t>[</a:t>
            </a:r>
            <a:r>
              <a:rPr lang="it-IT" dirty="0" err="1" smtClean="0"/>
              <a:t>NaOH</a:t>
            </a:r>
            <a:r>
              <a:rPr lang="it-IT" dirty="0" smtClean="0"/>
              <a:t>] = 0.02 M</a:t>
            </a:r>
          </a:p>
          <a:p>
            <a:r>
              <a:rPr lang="it-IT" dirty="0" smtClean="0"/>
              <a:t>[OH</a:t>
            </a:r>
            <a:r>
              <a:rPr lang="it-IT" b="1" baseline="30000" dirty="0" smtClean="0"/>
              <a:t>-</a:t>
            </a:r>
            <a:r>
              <a:rPr lang="it-IT" dirty="0" smtClean="0"/>
              <a:t>] = [</a:t>
            </a:r>
            <a:r>
              <a:rPr lang="it-IT" dirty="0" err="1" smtClean="0"/>
              <a:t>NaOH</a:t>
            </a:r>
            <a:r>
              <a:rPr lang="it-IT" dirty="0" smtClean="0"/>
              <a:t>] = 0.02 M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pH = 14-log[OH</a:t>
            </a:r>
            <a:r>
              <a:rPr lang="it-IT" b="1" baseline="30000" dirty="0" smtClean="0"/>
              <a:t>-</a:t>
            </a:r>
            <a:r>
              <a:rPr lang="it-IT" dirty="0" smtClean="0"/>
              <a:t>] = 12.30</a:t>
            </a:r>
          </a:p>
          <a:p>
            <a:r>
              <a:rPr lang="it-IT" b="1" dirty="0" smtClean="0"/>
              <a:t>B, C, D: prima del punto di equivalenza</a:t>
            </a:r>
          </a:p>
          <a:p>
            <a:r>
              <a:rPr lang="it-IT" dirty="0" err="1" smtClean="0"/>
              <a:t>NaOH</a:t>
            </a:r>
            <a:r>
              <a:rPr lang="it-IT" dirty="0" smtClean="0"/>
              <a:t> + </a:t>
            </a:r>
            <a:r>
              <a:rPr lang="it-IT" dirty="0" err="1" smtClean="0"/>
              <a:t>HCl</a:t>
            </a:r>
            <a:r>
              <a:rPr lang="it-IT" dirty="0" smtClean="0"/>
              <a:t>         </a:t>
            </a:r>
            <a:r>
              <a:rPr lang="it-IT" dirty="0" err="1" smtClean="0"/>
              <a:t>Na</a:t>
            </a:r>
            <a:r>
              <a:rPr lang="it-IT" baseline="30000" dirty="0" err="1" smtClean="0"/>
              <a:t>+</a:t>
            </a:r>
            <a:r>
              <a:rPr lang="it-IT" dirty="0" smtClean="0"/>
              <a:t> + Cl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r>
              <a:rPr lang="it-IT" dirty="0" smtClean="0"/>
              <a:t> &lt;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endParaRPr lang="it-IT" dirty="0" smtClean="0"/>
          </a:p>
          <a:p>
            <a:pPr>
              <a:spcAft>
                <a:spcPts val="1200"/>
              </a:spcAft>
            </a:pPr>
            <a:r>
              <a:rPr lang="it-IT" dirty="0" smtClean="0"/>
              <a:t>Il pH dipende dalla concentrazione di base non reagita.</a:t>
            </a:r>
          </a:p>
          <a:p>
            <a:r>
              <a:rPr lang="it-IT" b="1" dirty="0" smtClean="0"/>
              <a:t>E: punto di equivalenza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r>
              <a:rPr lang="it-IT" dirty="0" smtClean="0"/>
              <a:t> 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pH = 7</a:t>
            </a:r>
            <a:endParaRPr lang="it-IT" b="1" dirty="0" smtClean="0"/>
          </a:p>
          <a:p>
            <a:r>
              <a:rPr lang="it-IT" b="1" dirty="0" smtClean="0"/>
              <a:t>F, G, H: dopo il punto di equivalenza</a:t>
            </a:r>
          </a:p>
          <a:p>
            <a:r>
              <a:rPr lang="it-IT" b="1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r>
              <a:rPr lang="it-IT" dirty="0" smtClean="0"/>
              <a:t> &gt;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endParaRPr lang="it-IT" baseline="-25000" dirty="0" smtClean="0"/>
          </a:p>
          <a:p>
            <a:r>
              <a:rPr lang="it-IT" dirty="0" smtClean="0"/>
              <a:t>Il pH dipende dalla concentrazione di titolante (acido) in eccesso.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62000" y="762000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/>
              <a:t>pH = 14+log[OH</a:t>
            </a:r>
            <a:r>
              <a:rPr lang="it-IT" sz="2600" b="1" baseline="30000" dirty="0" smtClean="0"/>
              <a:t>-</a:t>
            </a:r>
            <a:r>
              <a:rPr lang="it-IT" sz="2600" b="1" dirty="0" smtClean="0"/>
              <a:t>]</a:t>
            </a:r>
            <a:endParaRPr lang="it-IT" sz="2600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6553200" y="3520440"/>
            <a:ext cx="27432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allAtOnce"/>
      <p:bldGraphic spid="7" grpId="0" uiExpand="1">
        <p:bldSub>
          <a:bldChart bld="category"/>
        </p:bldSub>
      </p:bldGraphic>
      <p:bldP spid="8" grpId="0" uiExpand="1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152400"/>
            <a:ext cx="47244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Base forte titolata da acido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debole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343400" y="1295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Acido acetico</a:t>
            </a:r>
          </a:p>
          <a:p>
            <a:pPr algn="ctr"/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09600" y="238726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COOH + OH</a:t>
            </a:r>
            <a:r>
              <a:rPr lang="it-IT" sz="2800" b="1" baseline="30000" dirty="0" smtClean="0"/>
              <a:t>-</a:t>
            </a:r>
            <a:r>
              <a:rPr lang="it-IT" sz="2800" dirty="0" smtClean="0"/>
              <a:t>           CH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COO</a:t>
            </a:r>
            <a:r>
              <a:rPr lang="it-IT" sz="2800" b="1" baseline="30000" dirty="0" smtClean="0"/>
              <a:t>-</a:t>
            </a:r>
            <a:r>
              <a:rPr lang="it-IT" sz="2800" dirty="0" smtClean="0"/>
              <a:t> + H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O</a:t>
            </a:r>
            <a:endParaRPr lang="it-IT" sz="28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4404359" y="2602468"/>
            <a:ext cx="548641" cy="76200"/>
            <a:chOff x="3657600" y="2362200"/>
            <a:chExt cx="548641" cy="76200"/>
          </a:xfrm>
        </p:grpSpPr>
        <p:cxnSp>
          <p:nvCxnSpPr>
            <p:cNvPr id="11" name="Connettore 2 10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13"/>
            <p:cNvSpPr/>
            <p:nvPr/>
          </p:nvSpPr>
          <p:spPr>
            <a:xfrm>
              <a:off x="3657601" y="2374392"/>
              <a:ext cx="54864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4343400" y="2120205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</a:rPr>
              <a:t>?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33400" y="1739205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Reazione:</a:t>
            </a:r>
            <a:endParaRPr lang="it-IT" sz="2800" dirty="0"/>
          </a:p>
        </p:txBody>
      </p:sp>
      <p:grpSp>
        <p:nvGrpSpPr>
          <p:cNvPr id="18" name="Gruppo 17"/>
          <p:cNvGrpSpPr/>
          <p:nvPr/>
        </p:nvGrpSpPr>
        <p:grpSpPr>
          <a:xfrm>
            <a:off x="609600" y="2958405"/>
            <a:ext cx="3962400" cy="1225153"/>
            <a:chOff x="609600" y="1783139"/>
            <a:chExt cx="3962400" cy="1225153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609600" y="1783139"/>
              <a:ext cx="3124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800" dirty="0" smtClean="0"/>
            </a:p>
            <a:p>
              <a:r>
                <a:rPr lang="it-IT" sz="2800" dirty="0" smtClean="0"/>
                <a:t>K</a:t>
              </a:r>
              <a:r>
                <a:rPr lang="it-IT" sz="2800" baseline="-25000" dirty="0" smtClean="0"/>
                <a:t> </a:t>
              </a:r>
              <a:r>
                <a:rPr lang="it-IT" sz="2800" dirty="0" smtClean="0"/>
                <a:t>=   </a:t>
              </a:r>
              <a:endParaRPr lang="it-IT" sz="2800" baseline="30000" dirty="0"/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1066800" y="2017692"/>
              <a:ext cx="3505200" cy="990600"/>
              <a:chOff x="1676400" y="1777424"/>
              <a:chExt cx="3505200" cy="990600"/>
            </a:xfrm>
          </p:grpSpPr>
          <p:sp>
            <p:nvSpPr>
              <p:cNvPr id="21" name="CasellaDiTesto 30"/>
              <p:cNvSpPr txBox="1"/>
              <p:nvPr/>
            </p:nvSpPr>
            <p:spPr>
              <a:xfrm>
                <a:off x="1676400" y="2244804"/>
                <a:ext cx="350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/>
                  <a:t>[CH</a:t>
                </a:r>
                <a:r>
                  <a:rPr lang="it-IT" sz="2800" baseline="-25000" dirty="0" smtClean="0"/>
                  <a:t>3</a:t>
                </a:r>
                <a:r>
                  <a:rPr lang="it-IT" sz="2800" dirty="0" smtClean="0"/>
                  <a:t>COOH]∙[OH</a:t>
                </a:r>
                <a:r>
                  <a:rPr lang="it-IT" sz="2800" b="1" baseline="30000" dirty="0" smtClean="0"/>
                  <a:t>-</a:t>
                </a:r>
                <a:r>
                  <a:rPr lang="it-IT" sz="2800" dirty="0" smtClean="0"/>
                  <a:t>]</a:t>
                </a:r>
                <a:endParaRPr lang="it-IT" sz="2800" i="1" baseline="30000" dirty="0"/>
              </a:p>
            </p:txBody>
          </p:sp>
          <p:sp>
            <p:nvSpPr>
              <p:cNvPr id="22" name="CasellaDiTesto 31"/>
              <p:cNvSpPr txBox="1"/>
              <p:nvPr/>
            </p:nvSpPr>
            <p:spPr>
              <a:xfrm>
                <a:off x="2057400" y="1777424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/>
                  <a:t>[CH</a:t>
                </a:r>
                <a:r>
                  <a:rPr lang="it-IT" sz="2800" baseline="-25000" dirty="0" smtClean="0"/>
                  <a:t>3</a:t>
                </a:r>
                <a:r>
                  <a:rPr lang="it-IT" sz="2800" dirty="0" smtClean="0"/>
                  <a:t>COO</a:t>
                </a:r>
                <a:r>
                  <a:rPr lang="it-IT" sz="2800" b="1" baseline="30000" dirty="0" smtClean="0"/>
                  <a:t>-</a:t>
                </a:r>
                <a:r>
                  <a:rPr lang="it-IT" sz="2800" dirty="0" smtClean="0"/>
                  <a:t>]</a:t>
                </a:r>
                <a:endParaRPr lang="it-IT" sz="2800" i="1" baseline="30000" dirty="0"/>
              </a:p>
            </p:txBody>
          </p:sp>
          <p:cxnSp>
            <p:nvCxnSpPr>
              <p:cNvPr id="23" name="Connettore 1 32"/>
              <p:cNvCxnSpPr/>
              <p:nvPr/>
            </p:nvCxnSpPr>
            <p:spPr>
              <a:xfrm>
                <a:off x="1752600" y="2263914"/>
                <a:ext cx="246888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uppo 31"/>
          <p:cNvGrpSpPr/>
          <p:nvPr/>
        </p:nvGrpSpPr>
        <p:grpSpPr>
          <a:xfrm>
            <a:off x="3581400" y="2958405"/>
            <a:ext cx="4267200" cy="1225153"/>
            <a:chOff x="3581400" y="3276600"/>
            <a:chExt cx="4267200" cy="1225153"/>
          </a:xfrm>
        </p:grpSpPr>
        <p:sp>
          <p:nvSpPr>
            <p:cNvPr id="24" name="CasellaDiTesto 30"/>
            <p:cNvSpPr txBox="1"/>
            <p:nvPr/>
          </p:nvSpPr>
          <p:spPr>
            <a:xfrm>
              <a:off x="3886200" y="3978533"/>
              <a:ext cx="396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[CH</a:t>
              </a:r>
              <a:r>
                <a:rPr lang="it-IT" sz="2800" baseline="-25000" dirty="0" smtClean="0"/>
                <a:t>3</a:t>
              </a:r>
              <a:r>
                <a:rPr lang="it-IT" sz="2800" dirty="0" smtClean="0"/>
                <a:t>COOH]∙[OH</a:t>
              </a:r>
              <a:r>
                <a:rPr lang="it-IT" sz="2800" b="1" baseline="30000" dirty="0" smtClean="0"/>
                <a:t>-</a:t>
              </a:r>
              <a:r>
                <a:rPr lang="it-IT" sz="2800" dirty="0" smtClean="0"/>
                <a:t>]∙</a:t>
              </a:r>
              <a:r>
                <a:rPr lang="it-IT" sz="2800" dirty="0" smtClean="0">
                  <a:solidFill>
                    <a:srgbClr val="0070C0"/>
                  </a:solidFill>
                </a:rPr>
                <a:t>[H</a:t>
              </a:r>
              <a:r>
                <a:rPr lang="it-IT" sz="2800" baseline="-25000" dirty="0" smtClean="0">
                  <a:solidFill>
                    <a:srgbClr val="0070C0"/>
                  </a:solidFill>
                </a:rPr>
                <a:t>3</a:t>
              </a:r>
              <a:r>
                <a:rPr lang="it-IT" sz="2800" dirty="0" smtClean="0">
                  <a:solidFill>
                    <a:srgbClr val="0070C0"/>
                  </a:solidFill>
                </a:rPr>
                <a:t>O</a:t>
              </a:r>
              <a:r>
                <a:rPr lang="it-IT" sz="2800" baseline="30000" dirty="0" smtClean="0">
                  <a:solidFill>
                    <a:srgbClr val="0070C0"/>
                  </a:solidFill>
                </a:rPr>
                <a:t>+</a:t>
              </a:r>
              <a:r>
                <a:rPr lang="it-IT" sz="2800" dirty="0" smtClean="0">
                  <a:solidFill>
                    <a:srgbClr val="0070C0"/>
                  </a:solidFill>
                </a:rPr>
                <a:t>]</a:t>
              </a:r>
              <a:endParaRPr lang="it-IT" sz="2800" i="1" baseline="30000" dirty="0"/>
            </a:p>
          </p:txBody>
        </p:sp>
        <p:sp>
          <p:nvSpPr>
            <p:cNvPr id="25" name="CasellaDiTesto 31"/>
            <p:cNvSpPr txBox="1"/>
            <p:nvPr/>
          </p:nvSpPr>
          <p:spPr>
            <a:xfrm>
              <a:off x="4267200" y="3511153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[CH</a:t>
              </a:r>
              <a:r>
                <a:rPr lang="it-IT" sz="2800" baseline="-25000" dirty="0" smtClean="0"/>
                <a:t>3</a:t>
              </a:r>
              <a:r>
                <a:rPr lang="it-IT" sz="2800" dirty="0" smtClean="0"/>
                <a:t>COO</a:t>
              </a:r>
              <a:r>
                <a:rPr lang="it-IT" sz="2800" b="1" baseline="30000" dirty="0" smtClean="0"/>
                <a:t>-</a:t>
              </a:r>
              <a:r>
                <a:rPr lang="it-IT" sz="2800" dirty="0" smtClean="0"/>
                <a:t>]∙</a:t>
              </a:r>
              <a:r>
                <a:rPr lang="it-IT" sz="2800" dirty="0" smtClean="0">
                  <a:solidFill>
                    <a:srgbClr val="0070C0"/>
                  </a:solidFill>
                </a:rPr>
                <a:t>[H</a:t>
              </a:r>
              <a:r>
                <a:rPr lang="it-IT" sz="2800" baseline="-25000" dirty="0" smtClean="0">
                  <a:solidFill>
                    <a:srgbClr val="0070C0"/>
                  </a:solidFill>
                </a:rPr>
                <a:t>3</a:t>
              </a:r>
              <a:r>
                <a:rPr lang="it-IT" sz="2800" dirty="0" smtClean="0">
                  <a:solidFill>
                    <a:srgbClr val="0070C0"/>
                  </a:solidFill>
                </a:rPr>
                <a:t>O</a:t>
              </a:r>
              <a:r>
                <a:rPr lang="it-IT" sz="2800" baseline="30000" dirty="0" smtClean="0">
                  <a:solidFill>
                    <a:srgbClr val="0070C0"/>
                  </a:solidFill>
                </a:rPr>
                <a:t>+</a:t>
              </a:r>
              <a:r>
                <a:rPr lang="it-IT" sz="2800" dirty="0" smtClean="0">
                  <a:solidFill>
                    <a:srgbClr val="0070C0"/>
                  </a:solidFill>
                </a:rPr>
                <a:t>]</a:t>
              </a:r>
              <a:endParaRPr lang="it-IT" sz="2800" i="1" baseline="30000" dirty="0">
                <a:solidFill>
                  <a:srgbClr val="0070C0"/>
                </a:solidFill>
              </a:endParaRPr>
            </a:p>
          </p:txBody>
        </p:sp>
        <p:cxnSp>
          <p:nvCxnSpPr>
            <p:cNvPr id="26" name="Connettore 1 32"/>
            <p:cNvCxnSpPr/>
            <p:nvPr/>
          </p:nvCxnSpPr>
          <p:spPr>
            <a:xfrm>
              <a:off x="3962400" y="3997643"/>
              <a:ext cx="347472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/>
            <p:cNvSpPr txBox="1"/>
            <p:nvPr/>
          </p:nvSpPr>
          <p:spPr>
            <a:xfrm>
              <a:off x="3581400" y="3276600"/>
              <a:ext cx="45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800" dirty="0" smtClean="0"/>
            </a:p>
            <a:p>
              <a:r>
                <a:rPr lang="it-IT" sz="2800" baseline="-25000" dirty="0" smtClean="0"/>
                <a:t> </a:t>
              </a:r>
              <a:r>
                <a:rPr lang="it-IT" sz="2800" dirty="0" smtClean="0"/>
                <a:t>=</a:t>
              </a:r>
              <a:endParaRPr lang="it-IT" sz="2800" baseline="30000" dirty="0"/>
            </a:p>
          </p:txBody>
        </p:sp>
      </p:grpSp>
      <p:sp>
        <p:nvSpPr>
          <p:cNvPr id="28" name="CasellaDiTesto 31"/>
          <p:cNvSpPr txBox="1"/>
          <p:nvPr/>
        </p:nvSpPr>
        <p:spPr>
          <a:xfrm>
            <a:off x="7729728" y="318700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K</a:t>
            </a:r>
            <a:r>
              <a:rPr lang="it-IT" sz="2800" baseline="-25000" dirty="0" err="1" smtClean="0"/>
              <a:t>a</a:t>
            </a:r>
            <a:endParaRPr lang="it-IT" sz="2800" i="1" baseline="-25000" dirty="0">
              <a:solidFill>
                <a:srgbClr val="0070C0"/>
              </a:solidFill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7391400" y="2958405"/>
            <a:ext cx="838200" cy="1219200"/>
            <a:chOff x="7391400" y="2958405"/>
            <a:chExt cx="838200" cy="1219200"/>
          </a:xfrm>
        </p:grpSpPr>
        <p:sp>
          <p:nvSpPr>
            <p:cNvPr id="27" name="CasellaDiTesto 30"/>
            <p:cNvSpPr txBox="1"/>
            <p:nvPr/>
          </p:nvSpPr>
          <p:spPr>
            <a:xfrm>
              <a:off x="7696200" y="3654385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 smtClean="0"/>
                <a:t>K</a:t>
              </a:r>
              <a:r>
                <a:rPr lang="it-IT" sz="2800" baseline="-25000" dirty="0" err="1" smtClean="0"/>
                <a:t>w</a:t>
              </a:r>
              <a:endParaRPr lang="it-IT" sz="2800" i="1" baseline="-25000" dirty="0"/>
            </a:p>
          </p:txBody>
        </p:sp>
        <p:cxnSp>
          <p:nvCxnSpPr>
            <p:cNvPr id="29" name="Connettore 1 32"/>
            <p:cNvCxnSpPr/>
            <p:nvPr/>
          </p:nvCxnSpPr>
          <p:spPr>
            <a:xfrm>
              <a:off x="7772400" y="3673495"/>
              <a:ext cx="36576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7391400" y="2958405"/>
              <a:ext cx="45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800" dirty="0" smtClean="0"/>
            </a:p>
            <a:p>
              <a:r>
                <a:rPr lang="it-IT" sz="2800" baseline="-25000" dirty="0" smtClean="0"/>
                <a:t> </a:t>
              </a:r>
              <a:r>
                <a:rPr lang="it-IT" sz="2800" dirty="0" smtClean="0"/>
                <a:t>=</a:t>
              </a:r>
              <a:endParaRPr lang="it-IT" sz="2800" baseline="30000" dirty="0"/>
            </a:p>
          </p:txBody>
        </p:sp>
      </p:grpSp>
      <p:sp>
        <p:nvSpPr>
          <p:cNvPr id="39" name="CasellaDiTesto 38"/>
          <p:cNvSpPr txBox="1"/>
          <p:nvPr/>
        </p:nvSpPr>
        <p:spPr>
          <a:xfrm>
            <a:off x="3124200" y="3949005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/>
          </a:p>
          <a:p>
            <a:r>
              <a:rPr lang="it-IT" sz="2800" dirty="0" smtClean="0"/>
              <a:t>K</a:t>
            </a:r>
            <a:r>
              <a:rPr lang="it-IT" sz="2800" baseline="-25000" dirty="0" smtClean="0"/>
              <a:t> </a:t>
            </a:r>
            <a:r>
              <a:rPr lang="it-IT" sz="2800" dirty="0" smtClean="0"/>
              <a:t>= 1.74∙10</a:t>
            </a:r>
            <a:r>
              <a:rPr lang="it-IT" sz="2800" baseline="30000" dirty="0" smtClean="0"/>
              <a:t>9</a:t>
            </a:r>
            <a:r>
              <a:rPr lang="it-IT" sz="2800" dirty="0" smtClean="0"/>
              <a:t>   </a:t>
            </a:r>
            <a:endParaRPr lang="it-IT" sz="2800" baseline="30000" dirty="0"/>
          </a:p>
        </p:txBody>
      </p:sp>
      <p:cxnSp>
        <p:nvCxnSpPr>
          <p:cNvPr id="40" name="Connettore 2 39"/>
          <p:cNvCxnSpPr/>
          <p:nvPr/>
        </p:nvCxnSpPr>
        <p:spPr>
          <a:xfrm>
            <a:off x="4267200" y="2651199"/>
            <a:ext cx="791952" cy="24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533400" y="5092005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E’ importante che K</a:t>
            </a:r>
            <a:r>
              <a:rPr lang="it-IT" sz="2400" baseline="-25000" dirty="0" smtClean="0"/>
              <a:t>a</a:t>
            </a:r>
            <a:r>
              <a:rPr lang="it-IT" sz="2400" dirty="0" smtClean="0"/>
              <a:t> non sia troppo piccola (acido troppo debole), altrimenti la costante della reazione di titolazione non sarebbe abbastanza alta</a:t>
            </a:r>
            <a:r>
              <a:rPr lang="it-IT" sz="2400" dirty="0" smtClean="0"/>
              <a:t>. </a:t>
            </a:r>
            <a:r>
              <a:rPr lang="it-IT" sz="2400" b="1" dirty="0" smtClean="0"/>
              <a:t>E’ importante che la reazione di titolazione sia COMPLETA!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allAtOnce"/>
      <p:bldP spid="8" grpId="0" uiExpand="1"/>
      <p:bldP spid="9" grpId="0" build="p"/>
      <p:bldP spid="16" grpId="0"/>
      <p:bldP spid="16" grpId="1"/>
      <p:bldP spid="17" grpId="0"/>
      <p:bldP spid="28" grpId="0"/>
      <p:bldP spid="28" grpId="1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206514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91000" y="587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acido acetico 0.1 M (</a:t>
            </a:r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200" y="1295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O</a:t>
            </a:r>
            <a:r>
              <a:rPr lang="it-IT" sz="2400" baseline="30000" dirty="0" smtClean="0"/>
              <a:t>+</a:t>
            </a:r>
            <a:endParaRPr lang="it-IT" sz="2400" baseline="30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2514600" y="1524000"/>
            <a:ext cx="457201" cy="76200"/>
            <a:chOff x="3657600" y="2362200"/>
            <a:chExt cx="457201" cy="76200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5257800" y="1676400"/>
            <a:ext cx="388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A: inizio della titolazione</a:t>
            </a:r>
          </a:p>
          <a:p>
            <a:r>
              <a:rPr lang="it-IT" dirty="0" smtClean="0"/>
              <a:t>E’ presente solo l’acido acetico, un acido debole.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B, C, D: prima del punto di equivalenza</a:t>
            </a:r>
          </a:p>
          <a:p>
            <a:r>
              <a:rPr lang="it-IT" dirty="0" smtClean="0"/>
              <a:t>La base reagisce con l’acido per dare un sistema tampone, in cui è presente l’acido non reagito e la sua base coniugata.</a:t>
            </a: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="1" baseline="30000" dirty="0" smtClean="0"/>
              <a:t>-</a:t>
            </a:r>
            <a:r>
              <a:rPr lang="it-IT" dirty="0" smtClean="0"/>
              <a:t>           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H</a:t>
            </a:r>
            <a:r>
              <a:rPr lang="it-IT" baseline="-25000" dirty="0" smtClean="0"/>
              <a:t>2</a:t>
            </a:r>
            <a:r>
              <a:rPr lang="it-IT" dirty="0" smtClean="0"/>
              <a:t>O         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533400" y="4812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39496" y="463496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</a:t>
            </a:r>
            <a:endParaRPr lang="it-IT" sz="2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627632" y="44805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06296" y="4267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</a:t>
            </a:r>
            <a:endParaRPr lang="it-IT" sz="2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734056" y="433425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749296" y="41148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</a:t>
            </a:r>
            <a:endParaRPr lang="it-IT" sz="20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456432" y="42245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29000" y="40035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</a:t>
            </a:r>
            <a:endParaRPr lang="it-IT" sz="2000" b="1" dirty="0"/>
          </a:p>
        </p:txBody>
      </p:sp>
      <p:grpSp>
        <p:nvGrpSpPr>
          <p:cNvPr id="34" name="Gruppo 33"/>
          <p:cNvGrpSpPr/>
          <p:nvPr/>
        </p:nvGrpSpPr>
        <p:grpSpPr>
          <a:xfrm>
            <a:off x="5257800" y="2390274"/>
            <a:ext cx="4114800" cy="1054763"/>
            <a:chOff x="6324600" y="3337036"/>
            <a:chExt cx="4114800" cy="1054763"/>
          </a:xfrm>
        </p:grpSpPr>
        <p:grpSp>
          <p:nvGrpSpPr>
            <p:cNvPr id="35" name="Gruppo 46"/>
            <p:cNvGrpSpPr/>
            <p:nvPr/>
          </p:nvGrpSpPr>
          <p:grpSpPr>
            <a:xfrm>
              <a:off x="6324600" y="3337036"/>
              <a:ext cx="4114800" cy="777764"/>
              <a:chOff x="4953000" y="2819400"/>
              <a:chExt cx="4114800" cy="777764"/>
            </a:xfrm>
          </p:grpSpPr>
          <p:sp>
            <p:nvSpPr>
              <p:cNvPr id="39" name="CasellaDiTesto 26"/>
              <p:cNvSpPr txBox="1"/>
              <p:nvPr/>
            </p:nvSpPr>
            <p:spPr>
              <a:xfrm>
                <a:off x="4953000" y="2819400"/>
                <a:ext cx="411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r>
                  <a:rPr lang="it-IT" baseline="-25000" dirty="0" smtClean="0"/>
                  <a:t> </a:t>
                </a:r>
                <a:r>
                  <a:rPr lang="it-IT" dirty="0" smtClean="0"/>
                  <a:t>=                                  =                 </a:t>
                </a:r>
                <a:endParaRPr lang="it-IT" baseline="30000" dirty="0"/>
              </a:p>
            </p:txBody>
          </p:sp>
          <p:sp>
            <p:nvSpPr>
              <p:cNvPr id="40" name="CasellaDiTesto 30"/>
              <p:cNvSpPr txBox="1"/>
              <p:nvPr/>
            </p:nvSpPr>
            <p:spPr>
              <a:xfrm>
                <a:off x="5715000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COOH]</a:t>
                </a:r>
                <a:endParaRPr lang="it-IT" dirty="0"/>
              </a:p>
            </p:txBody>
          </p:sp>
          <p:sp>
            <p:nvSpPr>
              <p:cNvPr id="41" name="CasellaDiTesto 31"/>
              <p:cNvSpPr txBox="1"/>
              <p:nvPr/>
            </p:nvSpPr>
            <p:spPr>
              <a:xfrm>
                <a:off x="5410200" y="2987564"/>
                <a:ext cx="2895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]∙[H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O</a:t>
                </a:r>
                <a:r>
                  <a:rPr lang="it-IT" baseline="30000" dirty="0" smtClean="0"/>
                  <a:t>+</a:t>
                </a:r>
                <a:r>
                  <a:rPr lang="it-IT" dirty="0" smtClean="0"/>
                  <a:t>]</a:t>
                </a:r>
                <a:endParaRPr lang="it-IT" i="1" baseline="30000" dirty="0" smtClean="0"/>
              </a:p>
              <a:p>
                <a:endParaRPr lang="it-IT" baseline="30000" dirty="0"/>
              </a:p>
            </p:txBody>
          </p:sp>
          <p:cxnSp>
            <p:nvCxnSpPr>
              <p:cNvPr id="42" name="Connettore 1 32"/>
              <p:cNvCxnSpPr/>
              <p:nvPr/>
            </p:nvCxnSpPr>
            <p:spPr>
              <a:xfrm>
                <a:off x="5498096" y="3291840"/>
                <a:ext cx="164592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sellaDiTesto 30"/>
            <p:cNvSpPr txBox="1"/>
            <p:nvPr/>
          </p:nvSpPr>
          <p:spPr>
            <a:xfrm>
              <a:off x="8610600" y="374546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[CH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COOH]</a:t>
              </a:r>
            </a:p>
            <a:p>
              <a:endParaRPr lang="it-IT" dirty="0"/>
            </a:p>
          </p:txBody>
        </p:sp>
        <p:sp>
          <p:nvSpPr>
            <p:cNvPr id="37" name="CasellaDiTesto 31"/>
            <p:cNvSpPr txBox="1"/>
            <p:nvPr/>
          </p:nvSpPr>
          <p:spPr>
            <a:xfrm>
              <a:off x="88392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O</a:t>
              </a:r>
              <a:r>
                <a:rPr lang="it-IT" baseline="30000" dirty="0" smtClean="0"/>
                <a:t>+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  <a:endParaRPr lang="it-IT" baseline="30000" dirty="0"/>
            </a:p>
          </p:txBody>
        </p:sp>
        <p:cxnSp>
          <p:nvCxnSpPr>
            <p:cNvPr id="38" name="Connettore 1 32"/>
            <p:cNvCxnSpPr/>
            <p:nvPr/>
          </p:nvCxnSpPr>
          <p:spPr>
            <a:xfrm>
              <a:off x="8698496" y="3809476"/>
              <a:ext cx="10972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o 46"/>
          <p:cNvGrpSpPr/>
          <p:nvPr/>
        </p:nvGrpSpPr>
        <p:grpSpPr>
          <a:xfrm>
            <a:off x="5257800" y="2923674"/>
            <a:ext cx="3352800" cy="777764"/>
            <a:chOff x="4953000" y="2819400"/>
            <a:chExt cx="3352800" cy="777764"/>
          </a:xfrm>
        </p:grpSpPr>
        <p:sp>
          <p:nvSpPr>
            <p:cNvPr id="48" name="CasellaDiTesto 26"/>
            <p:cNvSpPr txBox="1"/>
            <p:nvPr/>
          </p:nvSpPr>
          <p:spPr>
            <a:xfrm>
              <a:off x="4953000" y="28194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     ≈                                                  </a:t>
              </a:r>
              <a:endParaRPr lang="it-IT" baseline="30000" dirty="0"/>
            </a:p>
          </p:txBody>
        </p:sp>
        <p:sp>
          <p:nvSpPr>
            <p:cNvPr id="49" name="CasellaDiTesto 30"/>
            <p:cNvSpPr txBox="1"/>
            <p:nvPr/>
          </p:nvSpPr>
          <p:spPr>
            <a:xfrm>
              <a:off x="5638800" y="3227832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</a:t>
              </a:r>
              <a:r>
                <a:rPr lang="it-IT" baseline="-25000" dirty="0" smtClean="0"/>
                <a:t>a</a:t>
              </a:r>
              <a:endParaRPr lang="it-IT" baseline="-25000" dirty="0"/>
            </a:p>
          </p:txBody>
        </p:sp>
        <p:sp>
          <p:nvSpPr>
            <p:cNvPr id="50" name="CasellaDiTesto 31"/>
            <p:cNvSpPr txBox="1"/>
            <p:nvPr/>
          </p:nvSpPr>
          <p:spPr>
            <a:xfrm>
              <a:off x="5410200" y="2971800"/>
              <a:ext cx="2895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O</a:t>
              </a:r>
              <a:r>
                <a:rPr lang="it-IT" baseline="30000" dirty="0" smtClean="0"/>
                <a:t>+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</a:p>
            <a:p>
              <a:endParaRPr lang="it-IT" baseline="30000" dirty="0"/>
            </a:p>
          </p:txBody>
        </p:sp>
        <p:cxnSp>
          <p:nvCxnSpPr>
            <p:cNvPr id="51" name="Connettore 1 32"/>
            <p:cNvCxnSpPr/>
            <p:nvPr/>
          </p:nvCxnSpPr>
          <p:spPr>
            <a:xfrm>
              <a:off x="5498096" y="3291840"/>
              <a:ext cx="7315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Connettore 1 52"/>
          <p:cNvCxnSpPr/>
          <p:nvPr/>
        </p:nvCxnSpPr>
        <p:spPr>
          <a:xfrm rot="5400000">
            <a:off x="5448300" y="3114174"/>
            <a:ext cx="381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1066800" y="4038600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1295400" y="3669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SISTEMA TAMPONE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7" name="Connettore 2 56"/>
          <p:cNvCxnSpPr/>
          <p:nvPr/>
        </p:nvCxnSpPr>
        <p:spPr>
          <a:xfrm>
            <a:off x="6858000" y="5440680"/>
            <a:ext cx="457200" cy="240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o 57"/>
          <p:cNvGrpSpPr/>
          <p:nvPr/>
        </p:nvGrpSpPr>
        <p:grpSpPr>
          <a:xfrm>
            <a:off x="6934199" y="5641324"/>
            <a:ext cx="304801" cy="76200"/>
            <a:chOff x="3657600" y="2362200"/>
            <a:chExt cx="457201" cy="76200"/>
          </a:xfrm>
        </p:grpSpPr>
        <p:cxnSp>
          <p:nvCxnSpPr>
            <p:cNvPr id="59" name="Connettore 2 58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tangolo 60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5257800" y="5674697"/>
            <a:ext cx="4114800" cy="802303"/>
            <a:chOff x="6324600" y="3337036"/>
            <a:chExt cx="4114800" cy="802303"/>
          </a:xfrm>
        </p:grpSpPr>
        <p:grpSp>
          <p:nvGrpSpPr>
            <p:cNvPr id="63" name="Gruppo 46"/>
            <p:cNvGrpSpPr/>
            <p:nvPr/>
          </p:nvGrpSpPr>
          <p:grpSpPr>
            <a:xfrm>
              <a:off x="6324600" y="3337036"/>
              <a:ext cx="4114800" cy="777764"/>
              <a:chOff x="4953000" y="2819400"/>
              <a:chExt cx="4114800" cy="777764"/>
            </a:xfrm>
          </p:grpSpPr>
          <p:sp>
            <p:nvSpPr>
              <p:cNvPr id="67" name="CasellaDiTesto 26"/>
              <p:cNvSpPr txBox="1"/>
              <p:nvPr/>
            </p:nvSpPr>
            <p:spPr>
              <a:xfrm>
                <a:off x="4953000" y="2819400"/>
                <a:ext cx="411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smtClean="0"/>
                  <a:t>[H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O</a:t>
                </a:r>
                <a:r>
                  <a:rPr lang="it-IT" baseline="30000" dirty="0" smtClean="0"/>
                  <a:t>+</a:t>
                </a:r>
                <a:r>
                  <a:rPr lang="it-IT" dirty="0" smtClean="0"/>
                  <a:t>] = </a:t>
                </a:r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r>
                  <a:rPr lang="it-IT" dirty="0" smtClean="0"/>
                  <a:t>                       = </a:t>
                </a:r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r>
                  <a:rPr lang="it-IT" dirty="0" smtClean="0"/>
                  <a:t>                </a:t>
                </a:r>
                <a:endParaRPr lang="it-IT" baseline="30000" dirty="0"/>
              </a:p>
            </p:txBody>
          </p:sp>
          <p:sp>
            <p:nvSpPr>
              <p:cNvPr id="68" name="CasellaDiTesto 30"/>
              <p:cNvSpPr txBox="1"/>
              <p:nvPr/>
            </p:nvSpPr>
            <p:spPr>
              <a:xfrm>
                <a:off x="6068568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</a:t>
                </a:r>
                <a:endParaRPr lang="it-IT" dirty="0"/>
              </a:p>
            </p:txBody>
          </p:sp>
          <p:sp>
            <p:nvSpPr>
              <p:cNvPr id="69" name="CasellaDiTesto 31"/>
              <p:cNvSpPr txBox="1"/>
              <p:nvPr/>
            </p:nvSpPr>
            <p:spPr>
              <a:xfrm>
                <a:off x="6019800" y="2987564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COOH]</a:t>
                </a:r>
                <a:endParaRPr lang="it-IT" baseline="30000" dirty="0"/>
              </a:p>
            </p:txBody>
          </p:sp>
          <p:cxnSp>
            <p:nvCxnSpPr>
              <p:cNvPr id="70" name="Connettore 1 32"/>
              <p:cNvCxnSpPr/>
              <p:nvPr/>
            </p:nvCxnSpPr>
            <p:spPr>
              <a:xfrm>
                <a:off x="6107696" y="3291840"/>
                <a:ext cx="109728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CasellaDiTesto 30"/>
            <p:cNvSpPr txBox="1"/>
            <p:nvPr/>
          </p:nvSpPr>
          <p:spPr>
            <a:xfrm>
              <a:off x="8991600" y="377000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it-IT" baseline="-25000" dirty="0" smtClean="0"/>
                <a:t>CH3COO-</a:t>
              </a:r>
            </a:p>
          </p:txBody>
        </p:sp>
        <p:sp>
          <p:nvSpPr>
            <p:cNvPr id="65" name="CasellaDiTesto 31"/>
            <p:cNvSpPr txBox="1"/>
            <p:nvPr/>
          </p:nvSpPr>
          <p:spPr>
            <a:xfrm>
              <a:off x="89916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it-IT" baseline="-25000" dirty="0" smtClean="0"/>
                <a:t>CH3COOH</a:t>
              </a:r>
              <a:endParaRPr lang="it-IT" baseline="-25000" dirty="0"/>
            </a:p>
          </p:txBody>
        </p:sp>
        <p:cxnSp>
          <p:nvCxnSpPr>
            <p:cNvPr id="66" name="Connettore 1 32"/>
            <p:cNvCxnSpPr/>
            <p:nvPr/>
          </p:nvCxnSpPr>
          <p:spPr>
            <a:xfrm>
              <a:off x="9037320" y="3843159"/>
              <a:ext cx="9144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4" grpId="0" build="allAtOnce"/>
      <p:bldP spid="10" grpId="0"/>
      <p:bldP spid="11" grpId="0" build="p"/>
      <p:bldP spid="16" grpId="0" uiExpand="1" build="p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206514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91000" y="587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acido acetico 0.1 M (</a:t>
            </a:r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200" y="1295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O</a:t>
            </a:r>
            <a:r>
              <a:rPr lang="it-IT" sz="2400" baseline="30000" dirty="0" smtClean="0"/>
              <a:t>+</a:t>
            </a:r>
            <a:endParaRPr lang="it-IT" sz="2400" baseline="30000" dirty="0"/>
          </a:p>
        </p:txBody>
      </p:sp>
      <p:grpSp>
        <p:nvGrpSpPr>
          <p:cNvPr id="3" name="Gruppo 11"/>
          <p:cNvGrpSpPr/>
          <p:nvPr/>
        </p:nvGrpSpPr>
        <p:grpSpPr>
          <a:xfrm>
            <a:off x="2514600" y="1524000"/>
            <a:ext cx="457201" cy="76200"/>
            <a:chOff x="3657600" y="2362200"/>
            <a:chExt cx="457201" cy="76200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5257800" y="16764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E: punto di equivalenza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= n</a:t>
            </a:r>
            <a:r>
              <a:rPr lang="it-IT" baseline="-25000" dirty="0" smtClean="0"/>
              <a:t>CH3COOH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="1" baseline="30000" dirty="0" smtClean="0"/>
              <a:t>-</a:t>
            </a:r>
            <a:r>
              <a:rPr lang="it-IT" dirty="0" smtClean="0"/>
              <a:t>           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            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="1" baseline="30000" dirty="0" smtClean="0"/>
              <a:t>-</a:t>
            </a:r>
            <a:endParaRPr lang="it-IT" b="1" dirty="0" smtClean="0"/>
          </a:p>
          <a:p>
            <a:pPr>
              <a:spcAft>
                <a:spcPts val="1200"/>
              </a:spcAft>
            </a:pPr>
            <a:endParaRPr lang="it-IT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F, G, H: dopo il punto di equivalenza</a:t>
            </a:r>
          </a:p>
          <a:p>
            <a:r>
              <a:rPr lang="it-IT" b="1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&gt; n</a:t>
            </a:r>
            <a:r>
              <a:rPr lang="it-IT" baseline="-25000" dirty="0" smtClean="0"/>
              <a:t>CH3COOH</a:t>
            </a:r>
          </a:p>
          <a:p>
            <a:r>
              <a:rPr lang="it-IT" dirty="0" smtClean="0"/>
              <a:t>Il pH dipende dalla concentrazione di titolante (</a:t>
            </a:r>
            <a:r>
              <a:rPr lang="it-IT" dirty="0" err="1" smtClean="0"/>
              <a:t>NaOH</a:t>
            </a:r>
            <a:r>
              <a:rPr lang="it-IT" dirty="0" smtClean="0"/>
              <a:t>) in eccesso.</a:t>
            </a:r>
          </a:p>
          <a:p>
            <a:endParaRPr lang="it-IT" dirty="0" smtClean="0"/>
          </a:p>
        </p:txBody>
      </p:sp>
      <p:cxnSp>
        <p:nvCxnSpPr>
          <p:cNvPr id="55" name="Connettore 2 54"/>
          <p:cNvCxnSpPr/>
          <p:nvPr/>
        </p:nvCxnSpPr>
        <p:spPr>
          <a:xfrm>
            <a:off x="1066800" y="4038600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1295400" y="3669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SISTEMA TAMPONE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7" name="Connettore 2 56"/>
          <p:cNvCxnSpPr/>
          <p:nvPr/>
        </p:nvCxnSpPr>
        <p:spPr>
          <a:xfrm>
            <a:off x="6858000" y="2435994"/>
            <a:ext cx="457200" cy="240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57"/>
          <p:cNvGrpSpPr/>
          <p:nvPr/>
        </p:nvGrpSpPr>
        <p:grpSpPr>
          <a:xfrm>
            <a:off x="6934199" y="2667000"/>
            <a:ext cx="304801" cy="76200"/>
            <a:chOff x="3657600" y="2362200"/>
            <a:chExt cx="457201" cy="76200"/>
          </a:xfrm>
        </p:grpSpPr>
        <p:cxnSp>
          <p:nvCxnSpPr>
            <p:cNvPr id="59" name="Connettore 2 58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tangolo 60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61"/>
          <p:cNvGrpSpPr/>
          <p:nvPr/>
        </p:nvGrpSpPr>
        <p:grpSpPr>
          <a:xfrm>
            <a:off x="5334000" y="5217497"/>
            <a:ext cx="2209800" cy="802303"/>
            <a:chOff x="6324600" y="3337036"/>
            <a:chExt cx="2209800" cy="802303"/>
          </a:xfrm>
        </p:grpSpPr>
        <p:sp>
          <p:nvSpPr>
            <p:cNvPr id="67" name="CasellaDiTesto 26"/>
            <p:cNvSpPr txBox="1"/>
            <p:nvPr/>
          </p:nvSpPr>
          <p:spPr>
            <a:xfrm>
              <a:off x="6324600" y="3337036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[OH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 =</a:t>
              </a:r>
              <a:endParaRPr lang="it-IT" baseline="30000" dirty="0"/>
            </a:p>
          </p:txBody>
        </p:sp>
        <p:sp>
          <p:nvSpPr>
            <p:cNvPr id="64" name="CasellaDiTesto 30"/>
            <p:cNvSpPr txBox="1"/>
            <p:nvPr/>
          </p:nvSpPr>
          <p:spPr>
            <a:xfrm>
              <a:off x="7208520" y="377000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soluzione</a:t>
              </a:r>
              <a:endParaRPr lang="it-IT" baseline="-25000" dirty="0" smtClean="0"/>
            </a:p>
          </p:txBody>
        </p:sp>
        <p:sp>
          <p:nvSpPr>
            <p:cNvPr id="65" name="CasellaDiTesto 31"/>
            <p:cNvSpPr txBox="1"/>
            <p:nvPr/>
          </p:nvSpPr>
          <p:spPr>
            <a:xfrm>
              <a:off x="70866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n</a:t>
              </a:r>
              <a:r>
                <a:rPr lang="it-IT" baseline="-25000" dirty="0" err="1" smtClean="0"/>
                <a:t>NaOH</a:t>
              </a:r>
              <a:r>
                <a:rPr lang="it-IT" baseline="-25000" dirty="0" smtClean="0"/>
                <a:t>,eccesso</a:t>
              </a:r>
              <a:endParaRPr lang="it-IT" baseline="-25000" dirty="0"/>
            </a:p>
          </p:txBody>
        </p:sp>
        <p:cxnSp>
          <p:nvCxnSpPr>
            <p:cNvPr id="66" name="Connettore 1 32"/>
            <p:cNvCxnSpPr/>
            <p:nvPr/>
          </p:nvCxnSpPr>
          <p:spPr>
            <a:xfrm>
              <a:off x="7132320" y="3843159"/>
              <a:ext cx="10972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78"/>
          <p:cNvGrpSpPr/>
          <p:nvPr/>
        </p:nvGrpSpPr>
        <p:grpSpPr>
          <a:xfrm>
            <a:off x="5407859" y="2347284"/>
            <a:ext cx="916741" cy="159858"/>
            <a:chOff x="5407859" y="5097942"/>
            <a:chExt cx="916741" cy="159858"/>
          </a:xfrm>
        </p:grpSpPr>
        <p:cxnSp>
          <p:nvCxnSpPr>
            <p:cNvPr id="54" name="Connettore 1 53"/>
            <p:cNvCxnSpPr/>
            <p:nvPr/>
          </p:nvCxnSpPr>
          <p:spPr>
            <a:xfrm rot="10800000" flipV="1">
              <a:off x="5410200" y="5105400"/>
              <a:ext cx="914400" cy="152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5407859" y="5097942"/>
              <a:ext cx="916741" cy="1598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o 79"/>
          <p:cNvGrpSpPr/>
          <p:nvPr/>
        </p:nvGrpSpPr>
        <p:grpSpPr>
          <a:xfrm>
            <a:off x="6474659" y="2354742"/>
            <a:ext cx="307141" cy="159858"/>
            <a:chOff x="5407859" y="5097942"/>
            <a:chExt cx="916741" cy="159858"/>
          </a:xfrm>
        </p:grpSpPr>
        <p:cxnSp>
          <p:nvCxnSpPr>
            <p:cNvPr id="63" name="Connettore 1 62"/>
            <p:cNvCxnSpPr/>
            <p:nvPr/>
          </p:nvCxnSpPr>
          <p:spPr>
            <a:xfrm rot="10800000" flipV="1">
              <a:off x="5410200" y="5105400"/>
              <a:ext cx="914400" cy="152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/>
          </p:nvCxnSpPr>
          <p:spPr>
            <a:xfrm>
              <a:off x="5407859" y="5097942"/>
              <a:ext cx="916741" cy="1598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CasellaDiTesto 71"/>
          <p:cNvSpPr txBox="1"/>
          <p:nvPr/>
        </p:nvSpPr>
        <p:spPr>
          <a:xfrm>
            <a:off x="4191000" y="338357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3962400" y="32004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</a:t>
            </a:r>
            <a:endParaRPr lang="it-IT" sz="2000" b="1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4224528" y="2983468"/>
            <a:ext cx="381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4038600" y="281940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</a:t>
            </a:r>
            <a:endParaRPr lang="it-IT" sz="2000" b="1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4379976" y="27797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4358640" y="257169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</a:t>
            </a:r>
            <a:endParaRPr lang="it-IT" sz="2000" b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4928616" y="26375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4876800" y="24384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H</a:t>
            </a:r>
            <a:endParaRPr lang="it-IT" sz="2000" b="1" dirty="0"/>
          </a:p>
        </p:txBody>
      </p:sp>
      <p:grpSp>
        <p:nvGrpSpPr>
          <p:cNvPr id="85" name="Gruppo 84"/>
          <p:cNvGrpSpPr/>
          <p:nvPr/>
        </p:nvGrpSpPr>
        <p:grpSpPr>
          <a:xfrm>
            <a:off x="5257800" y="2727436"/>
            <a:ext cx="4114800" cy="1054763"/>
            <a:chOff x="6324600" y="3337036"/>
            <a:chExt cx="4114800" cy="1054763"/>
          </a:xfrm>
        </p:grpSpPr>
        <p:grpSp>
          <p:nvGrpSpPr>
            <p:cNvPr id="86" name="Gruppo 46"/>
            <p:cNvGrpSpPr/>
            <p:nvPr/>
          </p:nvGrpSpPr>
          <p:grpSpPr>
            <a:xfrm>
              <a:off x="6324600" y="3337036"/>
              <a:ext cx="4114800" cy="777764"/>
              <a:chOff x="4953000" y="2819400"/>
              <a:chExt cx="4114800" cy="777764"/>
            </a:xfrm>
          </p:grpSpPr>
          <p:sp>
            <p:nvSpPr>
              <p:cNvPr id="90" name="CasellaDiTesto 26"/>
              <p:cNvSpPr txBox="1"/>
              <p:nvPr/>
            </p:nvSpPr>
            <p:spPr>
              <a:xfrm>
                <a:off x="4953000" y="2819400"/>
                <a:ext cx="411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b</a:t>
                </a:r>
                <a:r>
                  <a:rPr lang="it-IT" baseline="-25000" dirty="0" smtClean="0"/>
                  <a:t> </a:t>
                </a:r>
                <a:r>
                  <a:rPr lang="it-IT" dirty="0" smtClean="0"/>
                  <a:t>=                                  =                 </a:t>
                </a:r>
                <a:endParaRPr lang="it-IT" baseline="30000" dirty="0"/>
              </a:p>
            </p:txBody>
          </p:sp>
          <p:sp>
            <p:nvSpPr>
              <p:cNvPr id="91" name="CasellaDiTesto 30"/>
              <p:cNvSpPr txBox="1"/>
              <p:nvPr/>
            </p:nvSpPr>
            <p:spPr>
              <a:xfrm>
                <a:off x="5638800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</a:t>
                </a:r>
                <a:endParaRPr lang="it-IT" dirty="0"/>
              </a:p>
            </p:txBody>
          </p:sp>
          <p:sp>
            <p:nvSpPr>
              <p:cNvPr id="92" name="CasellaDiTesto 31"/>
              <p:cNvSpPr txBox="1"/>
              <p:nvPr/>
            </p:nvSpPr>
            <p:spPr>
              <a:xfrm>
                <a:off x="5334000" y="2987564"/>
                <a:ext cx="2895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COOH]∙[OH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</a:t>
                </a:r>
                <a:endParaRPr lang="it-IT" i="1" baseline="30000" dirty="0" smtClean="0"/>
              </a:p>
              <a:p>
                <a:endParaRPr lang="it-IT" baseline="30000" dirty="0"/>
              </a:p>
            </p:txBody>
          </p:sp>
          <p:cxnSp>
            <p:nvCxnSpPr>
              <p:cNvPr id="93" name="Connettore 1 32"/>
              <p:cNvCxnSpPr/>
              <p:nvPr/>
            </p:nvCxnSpPr>
            <p:spPr>
              <a:xfrm>
                <a:off x="5421896" y="3291840"/>
                <a:ext cx="164592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CasellaDiTesto 30"/>
            <p:cNvSpPr txBox="1"/>
            <p:nvPr/>
          </p:nvSpPr>
          <p:spPr>
            <a:xfrm>
              <a:off x="8610600" y="374546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[CH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COO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</a:t>
              </a:r>
            </a:p>
            <a:p>
              <a:endParaRPr lang="it-IT" dirty="0"/>
            </a:p>
          </p:txBody>
        </p:sp>
        <p:sp>
          <p:nvSpPr>
            <p:cNvPr id="88" name="CasellaDiTesto 31"/>
            <p:cNvSpPr txBox="1"/>
            <p:nvPr/>
          </p:nvSpPr>
          <p:spPr>
            <a:xfrm>
              <a:off x="88392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[OH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  <a:endParaRPr lang="it-IT" baseline="30000" dirty="0"/>
            </a:p>
          </p:txBody>
        </p:sp>
        <p:cxnSp>
          <p:nvCxnSpPr>
            <p:cNvPr id="89" name="Connettore 1 32"/>
            <p:cNvCxnSpPr/>
            <p:nvPr/>
          </p:nvCxnSpPr>
          <p:spPr>
            <a:xfrm>
              <a:off x="8698496" y="3809476"/>
              <a:ext cx="100584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uppo 102"/>
          <p:cNvGrpSpPr/>
          <p:nvPr/>
        </p:nvGrpSpPr>
        <p:grpSpPr>
          <a:xfrm>
            <a:off x="5257800" y="3260836"/>
            <a:ext cx="3886200" cy="777764"/>
            <a:chOff x="5257800" y="3260836"/>
            <a:chExt cx="3886200" cy="777764"/>
          </a:xfrm>
        </p:grpSpPr>
        <p:grpSp>
          <p:nvGrpSpPr>
            <p:cNvPr id="94" name="Gruppo 46"/>
            <p:cNvGrpSpPr/>
            <p:nvPr/>
          </p:nvGrpSpPr>
          <p:grpSpPr>
            <a:xfrm>
              <a:off x="5257800" y="3260836"/>
              <a:ext cx="3352800" cy="777764"/>
              <a:chOff x="4953000" y="2819400"/>
              <a:chExt cx="3352800" cy="777764"/>
            </a:xfrm>
          </p:grpSpPr>
          <p:sp>
            <p:nvSpPr>
              <p:cNvPr id="95" name="CasellaDiTesto 26"/>
              <p:cNvSpPr txBox="1"/>
              <p:nvPr/>
            </p:nvSpPr>
            <p:spPr>
              <a:xfrm>
                <a:off x="4953000" y="2819400"/>
                <a:ext cx="266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smtClean="0"/>
                  <a:t>     =        </a:t>
                </a:r>
                <a:r>
                  <a:rPr lang="it-IT" dirty="0" err="1" smtClean="0"/>
                  <a:t>≈</a:t>
                </a:r>
                <a:r>
                  <a:rPr lang="it-IT" dirty="0" smtClean="0"/>
                  <a:t>                                                  </a:t>
                </a:r>
                <a:endParaRPr lang="it-IT" baseline="30000" dirty="0"/>
              </a:p>
            </p:txBody>
          </p:sp>
          <p:sp>
            <p:nvSpPr>
              <p:cNvPr id="96" name="CasellaDiTesto 30"/>
              <p:cNvSpPr txBox="1"/>
              <p:nvPr/>
            </p:nvSpPr>
            <p:spPr>
              <a:xfrm>
                <a:off x="5410200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endParaRPr lang="it-IT" baseline="-25000" dirty="0"/>
              </a:p>
            </p:txBody>
          </p:sp>
          <p:sp>
            <p:nvSpPr>
              <p:cNvPr id="97" name="CasellaDiTesto 31"/>
              <p:cNvSpPr txBox="1"/>
              <p:nvPr/>
            </p:nvSpPr>
            <p:spPr>
              <a:xfrm>
                <a:off x="5410200" y="2971800"/>
                <a:ext cx="2895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w</a:t>
                </a:r>
                <a:endParaRPr lang="it-IT" baseline="-25000" dirty="0" smtClean="0"/>
              </a:p>
              <a:p>
                <a:endParaRPr lang="it-IT" baseline="30000" dirty="0"/>
              </a:p>
            </p:txBody>
          </p:sp>
          <p:cxnSp>
            <p:nvCxnSpPr>
              <p:cNvPr id="98" name="Connettore 1 32"/>
              <p:cNvCxnSpPr/>
              <p:nvPr/>
            </p:nvCxnSpPr>
            <p:spPr>
              <a:xfrm>
                <a:off x="5498096" y="3291840"/>
                <a:ext cx="27432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Connettore 1 98"/>
            <p:cNvCxnSpPr/>
            <p:nvPr/>
          </p:nvCxnSpPr>
          <p:spPr>
            <a:xfrm rot="5400000">
              <a:off x="5449094" y="3466306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asellaDiTesto 30"/>
            <p:cNvSpPr txBox="1"/>
            <p:nvPr/>
          </p:nvSpPr>
          <p:spPr>
            <a:xfrm>
              <a:off x="6400800" y="36692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C</a:t>
              </a:r>
              <a:r>
                <a:rPr lang="it-IT" baseline="-25000" dirty="0" err="1" smtClean="0"/>
                <a:t>b</a:t>
              </a:r>
              <a:endParaRPr lang="it-IT" baseline="-25000" dirty="0"/>
            </a:p>
          </p:txBody>
        </p:sp>
        <p:sp>
          <p:nvSpPr>
            <p:cNvPr id="101" name="CasellaDiTesto 31"/>
            <p:cNvSpPr txBox="1"/>
            <p:nvPr/>
          </p:nvSpPr>
          <p:spPr>
            <a:xfrm>
              <a:off x="6248400" y="3413236"/>
              <a:ext cx="2895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[OH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</a:p>
            <a:p>
              <a:endParaRPr lang="it-IT" baseline="30000" dirty="0"/>
            </a:p>
          </p:txBody>
        </p:sp>
        <p:cxnSp>
          <p:nvCxnSpPr>
            <p:cNvPr id="102" name="Connettore 1 32"/>
            <p:cNvCxnSpPr/>
            <p:nvPr/>
          </p:nvCxnSpPr>
          <p:spPr>
            <a:xfrm>
              <a:off x="6336296" y="3733276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16" grpId="0" uiExpand="1" build="p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1974</Words>
  <Application>Microsoft Office PowerPoint</Application>
  <PresentationFormat>On-screen Show (4:3)</PresentationFormat>
  <Paragraphs>400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di Office</vt:lpstr>
      <vt:lpstr>Esperienza 3:  Determinazione del grado di acidità di un aceto commerciale</vt:lpstr>
      <vt:lpstr>PowerPoint Presentation</vt:lpstr>
      <vt:lpstr>PowerPoint Presentation</vt:lpstr>
      <vt:lpstr>Curve di titolazione</vt:lpstr>
      <vt:lpstr>Curve di titolazione</vt:lpstr>
      <vt:lpstr>Curve di titolazione</vt:lpstr>
      <vt:lpstr>Curve di titolazione</vt:lpstr>
      <vt:lpstr>Curve di titolazione</vt:lpstr>
      <vt:lpstr>Curve di titolazione</vt:lpstr>
      <vt:lpstr>Curve di titolazione</vt:lpstr>
      <vt:lpstr>Come evidenziare il punto finale?</vt:lpstr>
      <vt:lpstr>Come evidenziare il punto finale?</vt:lpstr>
      <vt:lpstr>Scelta dell’indicatore</vt:lpstr>
      <vt:lpstr>PowerPoint Presentation</vt:lpstr>
      <vt:lpstr>Esperienza: grado di acidità dell’aceto </vt:lpstr>
      <vt:lpstr>1. Preparazione dei reagenti</vt:lpstr>
      <vt:lpstr>2. Titolazione dell’aceto</vt:lpstr>
      <vt:lpstr>3. Analisi dei dati</vt:lpstr>
      <vt:lpstr>PowerPoint Presentation</vt:lpstr>
      <vt:lpstr>3. Analisi dei dati</vt:lpstr>
      <vt:lpstr>3. Analisi dei dati</vt:lpstr>
      <vt:lpstr>3. Analisi dei dati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 Chimica Generale</dc:title>
  <dc:creator>Rita</dc:creator>
  <cp:lastModifiedBy>De Zorzi</cp:lastModifiedBy>
  <cp:revision>193</cp:revision>
  <dcterms:created xsi:type="dcterms:W3CDTF">2017-09-26T16:06:41Z</dcterms:created>
  <dcterms:modified xsi:type="dcterms:W3CDTF">2018-12-06T18:19:05Z</dcterms:modified>
</cp:coreProperties>
</file>