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12" autoAdjust="0"/>
    <p:restoredTop sz="94660"/>
  </p:normalViewPr>
  <p:slideViewPr>
    <p:cSldViewPr snapToGrid="0">
      <p:cViewPr varScale="1">
        <p:scale>
          <a:sx n="89" d="100"/>
          <a:sy n="89" d="100"/>
        </p:scale>
        <p:origin x="90" y="4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F7CAD8F-59B2-499E-A04A-186AD0E54CCD}" type="datetimeFigureOut">
              <a:rPr lang="it-IT" smtClean="0"/>
              <a:t>19/02/2020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3F2EF7A-9EA7-4CCC-A274-FF55F20D0451}" type="slidenum">
              <a:rPr lang="it-IT" smtClean="0"/>
              <a:t>‹N›</a:t>
            </a:fld>
            <a:endParaRPr lang="it-IT"/>
          </a:p>
        </p:txBody>
      </p:sp>
    </p:spTree>
    <p:extLst>
      <p:ext uri="{BB962C8B-B14F-4D97-AF65-F5344CB8AC3E}">
        <p14:creationId xmlns:p14="http://schemas.microsoft.com/office/powerpoint/2010/main" val="4509545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9D2590A0-C691-4945-BDF4-B2D6598AC448}" type="slidenum">
              <a:rPr lang="fr-FR"/>
              <a:pPr/>
              <a:t>16</a:t>
            </a:fld>
            <a:endParaRPr lang="fr-F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fr-FR">
              <a:ea typeface="MS PGothic" charset="0"/>
              <a:cs typeface="MS PGothic" charset="0"/>
            </a:endParaRPr>
          </a:p>
        </p:txBody>
      </p:sp>
    </p:spTree>
    <p:extLst>
      <p:ext uri="{BB962C8B-B14F-4D97-AF65-F5344CB8AC3E}">
        <p14:creationId xmlns:p14="http://schemas.microsoft.com/office/powerpoint/2010/main" val="632822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it-IT"/>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FB73B321-F0DB-4712-8201-1814DCBC1B5A}" type="datetimeFigureOut">
              <a:rPr lang="it-IT" smtClean="0"/>
              <a:t>19/02/2020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EABC18-847D-4359-9C68-A15F41F03B01}" type="slidenum">
              <a:rPr lang="it-IT" smtClean="0"/>
              <a:t>‹N›</a:t>
            </a:fld>
            <a:endParaRPr lang="it-IT"/>
          </a:p>
        </p:txBody>
      </p:sp>
    </p:spTree>
    <p:extLst>
      <p:ext uri="{BB962C8B-B14F-4D97-AF65-F5344CB8AC3E}">
        <p14:creationId xmlns:p14="http://schemas.microsoft.com/office/powerpoint/2010/main" val="9578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B73B321-F0DB-4712-8201-1814DCBC1B5A}" type="datetimeFigureOut">
              <a:rPr lang="it-IT" smtClean="0"/>
              <a:t>19/02/2020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EABC18-847D-4359-9C68-A15F41F03B01}" type="slidenum">
              <a:rPr lang="it-IT" smtClean="0"/>
              <a:t>‹N›</a:t>
            </a:fld>
            <a:endParaRPr lang="it-IT"/>
          </a:p>
        </p:txBody>
      </p:sp>
    </p:spTree>
    <p:extLst>
      <p:ext uri="{BB962C8B-B14F-4D97-AF65-F5344CB8AC3E}">
        <p14:creationId xmlns:p14="http://schemas.microsoft.com/office/powerpoint/2010/main" val="36690565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B73B321-F0DB-4712-8201-1814DCBC1B5A}" type="datetimeFigureOut">
              <a:rPr lang="it-IT" smtClean="0"/>
              <a:t>19/02/2020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EABC18-847D-4359-9C68-A15F41F03B01}" type="slidenum">
              <a:rPr lang="it-IT" smtClean="0"/>
              <a:t>‹N›</a:t>
            </a:fld>
            <a:endParaRPr lang="it-IT"/>
          </a:p>
        </p:txBody>
      </p:sp>
    </p:spTree>
    <p:extLst>
      <p:ext uri="{BB962C8B-B14F-4D97-AF65-F5344CB8AC3E}">
        <p14:creationId xmlns:p14="http://schemas.microsoft.com/office/powerpoint/2010/main" val="32191736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FB73B321-F0DB-4712-8201-1814DCBC1B5A}" type="datetimeFigureOut">
              <a:rPr lang="it-IT" smtClean="0"/>
              <a:t>19/02/2020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EABC18-847D-4359-9C68-A15F41F03B01}" type="slidenum">
              <a:rPr lang="it-IT" smtClean="0"/>
              <a:t>‹N›</a:t>
            </a:fld>
            <a:endParaRPr lang="it-IT"/>
          </a:p>
        </p:txBody>
      </p:sp>
    </p:spTree>
    <p:extLst>
      <p:ext uri="{BB962C8B-B14F-4D97-AF65-F5344CB8AC3E}">
        <p14:creationId xmlns:p14="http://schemas.microsoft.com/office/powerpoint/2010/main" val="9164999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it-IT"/>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FB73B321-F0DB-4712-8201-1814DCBC1B5A}" type="datetimeFigureOut">
              <a:rPr lang="it-IT" smtClean="0"/>
              <a:t>19/02/2020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C2EABC18-847D-4359-9C68-A15F41F03B01}" type="slidenum">
              <a:rPr lang="it-IT" smtClean="0"/>
              <a:t>‹N›</a:t>
            </a:fld>
            <a:endParaRPr lang="it-IT"/>
          </a:p>
        </p:txBody>
      </p:sp>
    </p:spTree>
    <p:extLst>
      <p:ext uri="{BB962C8B-B14F-4D97-AF65-F5344CB8AC3E}">
        <p14:creationId xmlns:p14="http://schemas.microsoft.com/office/powerpoint/2010/main" val="194356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FB73B321-F0DB-4712-8201-1814DCBC1B5A}" type="datetimeFigureOut">
              <a:rPr lang="it-IT" smtClean="0"/>
              <a:t>19/02/2020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EABC18-847D-4359-9C68-A15F41F03B01}" type="slidenum">
              <a:rPr lang="it-IT" smtClean="0"/>
              <a:t>‹N›</a:t>
            </a:fld>
            <a:endParaRPr lang="it-IT"/>
          </a:p>
        </p:txBody>
      </p:sp>
    </p:spTree>
    <p:extLst>
      <p:ext uri="{BB962C8B-B14F-4D97-AF65-F5344CB8AC3E}">
        <p14:creationId xmlns:p14="http://schemas.microsoft.com/office/powerpoint/2010/main" val="3351963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it-IT"/>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FB73B321-F0DB-4712-8201-1814DCBC1B5A}" type="datetimeFigureOut">
              <a:rPr lang="it-IT" smtClean="0"/>
              <a:t>19/02/2020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C2EABC18-847D-4359-9C68-A15F41F03B01}" type="slidenum">
              <a:rPr lang="it-IT" smtClean="0"/>
              <a:t>‹N›</a:t>
            </a:fld>
            <a:endParaRPr lang="it-IT"/>
          </a:p>
        </p:txBody>
      </p:sp>
    </p:spTree>
    <p:extLst>
      <p:ext uri="{BB962C8B-B14F-4D97-AF65-F5344CB8AC3E}">
        <p14:creationId xmlns:p14="http://schemas.microsoft.com/office/powerpoint/2010/main" val="1431202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FB73B321-F0DB-4712-8201-1814DCBC1B5A}" type="datetimeFigureOut">
              <a:rPr lang="it-IT" smtClean="0"/>
              <a:t>19/02/2020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C2EABC18-847D-4359-9C68-A15F41F03B01}" type="slidenum">
              <a:rPr lang="it-IT" smtClean="0"/>
              <a:t>‹N›</a:t>
            </a:fld>
            <a:endParaRPr lang="it-IT"/>
          </a:p>
        </p:txBody>
      </p:sp>
    </p:spTree>
    <p:extLst>
      <p:ext uri="{BB962C8B-B14F-4D97-AF65-F5344CB8AC3E}">
        <p14:creationId xmlns:p14="http://schemas.microsoft.com/office/powerpoint/2010/main" val="2463887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B73B321-F0DB-4712-8201-1814DCBC1B5A}" type="datetimeFigureOut">
              <a:rPr lang="it-IT" smtClean="0"/>
              <a:t>19/02/2020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C2EABC18-847D-4359-9C68-A15F41F03B01}" type="slidenum">
              <a:rPr lang="it-IT" smtClean="0"/>
              <a:t>‹N›</a:t>
            </a:fld>
            <a:endParaRPr lang="it-IT"/>
          </a:p>
        </p:txBody>
      </p:sp>
    </p:spTree>
    <p:extLst>
      <p:ext uri="{BB962C8B-B14F-4D97-AF65-F5344CB8AC3E}">
        <p14:creationId xmlns:p14="http://schemas.microsoft.com/office/powerpoint/2010/main" val="3828941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FB73B321-F0DB-4712-8201-1814DCBC1B5A}" type="datetimeFigureOut">
              <a:rPr lang="it-IT" smtClean="0"/>
              <a:t>19/02/2020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EABC18-847D-4359-9C68-A15F41F03B01}" type="slidenum">
              <a:rPr lang="it-IT" smtClean="0"/>
              <a:t>‹N›</a:t>
            </a:fld>
            <a:endParaRPr lang="it-IT"/>
          </a:p>
        </p:txBody>
      </p:sp>
    </p:spTree>
    <p:extLst>
      <p:ext uri="{BB962C8B-B14F-4D97-AF65-F5344CB8AC3E}">
        <p14:creationId xmlns:p14="http://schemas.microsoft.com/office/powerpoint/2010/main" val="2201971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it-IT"/>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FB73B321-F0DB-4712-8201-1814DCBC1B5A}" type="datetimeFigureOut">
              <a:rPr lang="it-IT" smtClean="0"/>
              <a:t>19/02/2020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C2EABC18-847D-4359-9C68-A15F41F03B01}" type="slidenum">
              <a:rPr lang="it-IT" smtClean="0"/>
              <a:t>‹N›</a:t>
            </a:fld>
            <a:endParaRPr lang="it-IT"/>
          </a:p>
        </p:txBody>
      </p:sp>
    </p:spTree>
    <p:extLst>
      <p:ext uri="{BB962C8B-B14F-4D97-AF65-F5344CB8AC3E}">
        <p14:creationId xmlns:p14="http://schemas.microsoft.com/office/powerpoint/2010/main" val="22086075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73B321-F0DB-4712-8201-1814DCBC1B5A}" type="datetimeFigureOut">
              <a:rPr lang="it-IT" smtClean="0"/>
              <a:t>19/02/2020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EABC18-847D-4359-9C68-A15F41F03B01}" type="slidenum">
              <a:rPr lang="it-IT" smtClean="0"/>
              <a:t>‹N›</a:t>
            </a:fld>
            <a:endParaRPr lang="it-IT"/>
          </a:p>
        </p:txBody>
      </p:sp>
    </p:spTree>
    <p:extLst>
      <p:ext uri="{BB962C8B-B14F-4D97-AF65-F5344CB8AC3E}">
        <p14:creationId xmlns:p14="http://schemas.microsoft.com/office/powerpoint/2010/main" val="18357344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arretsurimages.net/articles/feminisme-trans-le-huff-post-embarrass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fr-CA" sz="2800" dirty="0"/>
              <a:t>Lingua e </a:t>
            </a:r>
            <a:r>
              <a:rPr lang="fr-CA" sz="2800" dirty="0" err="1"/>
              <a:t>Traduzione</a:t>
            </a:r>
            <a:r>
              <a:rPr lang="fr-CA" sz="2800" dirty="0"/>
              <a:t> </a:t>
            </a:r>
            <a:r>
              <a:rPr lang="fr-CA" sz="2800" dirty="0" err="1"/>
              <a:t>francese</a:t>
            </a:r>
            <a:r>
              <a:rPr lang="fr-CA" sz="2800" dirty="0"/>
              <a:t> 3</a:t>
            </a:r>
            <a:endParaRPr lang="fr-CA" sz="2800" dirty="0"/>
          </a:p>
        </p:txBody>
      </p:sp>
      <p:sp>
        <p:nvSpPr>
          <p:cNvPr id="3" name="Sottotitolo 2"/>
          <p:cNvSpPr>
            <a:spLocks noGrp="1"/>
          </p:cNvSpPr>
          <p:nvPr>
            <p:ph type="subTitle" idx="1"/>
          </p:nvPr>
        </p:nvSpPr>
        <p:spPr/>
        <p:txBody>
          <a:bodyPr>
            <a:normAutofit/>
          </a:bodyPr>
          <a:lstStyle/>
          <a:p>
            <a:r>
              <a:rPr lang="fr-CA" sz="2800" dirty="0"/>
              <a:t>Modulo di lingua </a:t>
            </a:r>
            <a:r>
              <a:rPr lang="fr-CA" sz="2800" dirty="0" err="1"/>
              <a:t>francese</a:t>
            </a:r>
            <a:endParaRPr lang="fr-CA" sz="2800" dirty="0"/>
          </a:p>
          <a:p>
            <a:r>
              <a:rPr lang="fr-CA" sz="2800" dirty="0"/>
              <a:t>2019-2020</a:t>
            </a:r>
          </a:p>
          <a:p>
            <a:r>
              <a:rPr lang="fr-CA" sz="2800" dirty="0"/>
              <a:t>Mot de passe </a:t>
            </a:r>
            <a:r>
              <a:rPr lang="fr-CA" sz="2800" dirty="0" err="1"/>
              <a:t>Moodle</a:t>
            </a:r>
            <a:r>
              <a:rPr lang="fr-CA" sz="2800" dirty="0"/>
              <a:t>: celotti3</a:t>
            </a:r>
          </a:p>
        </p:txBody>
      </p:sp>
    </p:spTree>
    <p:extLst>
      <p:ext uri="{BB962C8B-B14F-4D97-AF65-F5344CB8AC3E}">
        <p14:creationId xmlns:p14="http://schemas.microsoft.com/office/powerpoint/2010/main" val="232223620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Observations</a:t>
            </a:r>
            <a:r>
              <a:rPr lang="it-IT" sz="2800" dirty="0"/>
              <a:t>  </a:t>
            </a:r>
            <a:r>
              <a:rPr lang="it-IT" sz="2800" dirty="0" err="1"/>
              <a:t>hebdomadaires</a:t>
            </a:r>
            <a:endParaRPr lang="it-IT" sz="2800" dirty="0"/>
          </a:p>
        </p:txBody>
      </p:sp>
      <p:pic>
        <p:nvPicPr>
          <p:cNvPr id="4" name="Segnaposto contenut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401439" y="1752234"/>
            <a:ext cx="5089396" cy="3987085"/>
          </a:xfrm>
        </p:spPr>
      </p:pic>
    </p:spTree>
    <p:extLst>
      <p:ext uri="{BB962C8B-B14F-4D97-AF65-F5344CB8AC3E}">
        <p14:creationId xmlns:p14="http://schemas.microsoft.com/office/powerpoint/2010/main" val="14596020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Question</a:t>
            </a:r>
            <a:r>
              <a:rPr lang="it-IT" sz="2800" dirty="0"/>
              <a:t> </a:t>
            </a:r>
            <a:r>
              <a:rPr lang="it-IT" sz="2800" dirty="0" err="1"/>
              <a:t>sociétale</a:t>
            </a:r>
            <a:r>
              <a:rPr lang="it-IT" sz="2800" dirty="0"/>
              <a:t> : </a:t>
            </a:r>
            <a:r>
              <a:rPr lang="it-IT" sz="2800" dirty="0" err="1"/>
              <a:t>question</a:t>
            </a:r>
            <a:r>
              <a:rPr lang="it-IT" sz="2800" dirty="0"/>
              <a:t> trans</a:t>
            </a:r>
            <a:endParaRPr lang="it-IT" sz="2800" dirty="0"/>
          </a:p>
        </p:txBody>
      </p:sp>
      <p:sp>
        <p:nvSpPr>
          <p:cNvPr id="3" name="Segnaposto contenuto 2"/>
          <p:cNvSpPr>
            <a:spLocks noGrp="1"/>
          </p:cNvSpPr>
          <p:nvPr>
            <p:ph idx="1"/>
          </p:nvPr>
        </p:nvSpPr>
        <p:spPr/>
        <p:txBody>
          <a:bodyPr>
            <a:noAutofit/>
          </a:bodyPr>
          <a:lstStyle/>
          <a:p>
            <a:pPr algn="just"/>
            <a:r>
              <a:rPr lang="fr-FR" sz="2400" dirty="0"/>
              <a:t>Alors </a:t>
            </a:r>
            <a:r>
              <a:rPr lang="fr-FR" sz="2400" dirty="0"/>
              <a:t>que la place des femmes </a:t>
            </a:r>
            <a:r>
              <a:rPr lang="fr-FR" sz="2400" dirty="0" err="1"/>
              <a:t>trans</a:t>
            </a:r>
            <a:r>
              <a:rPr lang="fr-FR" sz="2400" dirty="0"/>
              <a:t> fait débat au sein du mouvement Collages </a:t>
            </a:r>
            <a:r>
              <a:rPr lang="fr-FR" sz="2400" dirty="0" err="1"/>
              <a:t>Féminicides</a:t>
            </a:r>
            <a:r>
              <a:rPr lang="fr-FR" sz="2400" dirty="0"/>
              <a:t>, le </a:t>
            </a:r>
            <a:r>
              <a:rPr lang="fr-FR" sz="2400" dirty="0" err="1"/>
              <a:t>Huffington</a:t>
            </a:r>
            <a:r>
              <a:rPr lang="fr-FR" sz="2400" dirty="0"/>
              <a:t> Post a </a:t>
            </a:r>
            <a:r>
              <a:rPr lang="fr-FR" sz="2400" dirty="0" err="1"/>
              <a:t>dépublié</a:t>
            </a:r>
            <a:r>
              <a:rPr lang="fr-FR" sz="2400" dirty="0"/>
              <a:t> une tribune, mercredi 12 février, quelques heures après la pression d'internautes jugeant le texte </a:t>
            </a:r>
            <a:r>
              <a:rPr lang="fr-FR" sz="2400" dirty="0" err="1"/>
              <a:t>transphobe</a:t>
            </a:r>
            <a:r>
              <a:rPr lang="fr-FR" sz="2400" dirty="0"/>
              <a:t>. Cette tribune avait été refusée par Le Monde. Explications </a:t>
            </a:r>
            <a:r>
              <a:rPr lang="fr-FR" sz="1800" dirty="0">
                <a:hlinkClick r:id="rId2"/>
              </a:rPr>
              <a:t>https://www.arretsurimages.net/articles/feminisme-trans-le-huff-post-</a:t>
            </a:r>
            <a:r>
              <a:rPr lang="fr-FR" sz="1800" dirty="0">
                <a:hlinkClick r:id="rId2"/>
              </a:rPr>
              <a:t>embarrasse</a:t>
            </a:r>
            <a:r>
              <a:rPr lang="fr-FR" sz="1800" dirty="0"/>
              <a:t>   15 février 2020</a:t>
            </a:r>
          </a:p>
          <a:p>
            <a:pPr algn="just"/>
            <a:r>
              <a:rPr lang="fr-FR" sz="2400" dirty="0"/>
              <a:t>Pourquoi nous avons </a:t>
            </a:r>
            <a:r>
              <a:rPr lang="fr-FR" sz="2400" dirty="0" err="1"/>
              <a:t>dépublié</a:t>
            </a:r>
            <a:r>
              <a:rPr lang="fr-FR" sz="2400" dirty="0"/>
              <a:t> la tribune "Question </a:t>
            </a:r>
            <a:r>
              <a:rPr lang="fr-FR" sz="2400" dirty="0" err="1"/>
              <a:t>trans</a:t>
            </a:r>
            <a:r>
              <a:rPr lang="fr-FR" sz="2400" dirty="0"/>
              <a:t>: les colleuses contre les </a:t>
            </a:r>
            <a:r>
              <a:rPr lang="fr-FR" sz="2400" dirty="0" err="1"/>
              <a:t>féminicides</a:t>
            </a:r>
            <a:r>
              <a:rPr lang="fr-FR" sz="2400" dirty="0"/>
              <a:t> se divisent et toutes les femmes sont menacées </a:t>
            </a:r>
            <a:r>
              <a:rPr lang="fr-FR" sz="2400" dirty="0"/>
              <a:t>»</a:t>
            </a:r>
            <a:endParaRPr lang="fr-FR" sz="1800" dirty="0"/>
          </a:p>
          <a:p>
            <a:r>
              <a:rPr lang="fr-FR" sz="2400" dirty="0"/>
              <a:t>Quel est le point de départ de la polémique sur la place des </a:t>
            </a:r>
            <a:r>
              <a:rPr lang="fr-FR" sz="2400" dirty="0" err="1"/>
              <a:t>trans</a:t>
            </a:r>
            <a:r>
              <a:rPr lang="fr-FR" sz="2400" dirty="0"/>
              <a:t> dans le féminisme ? </a:t>
            </a:r>
            <a:endParaRPr lang="fr-FR" sz="2400" dirty="0"/>
          </a:p>
          <a:p>
            <a:r>
              <a:rPr lang="fr-FR" sz="2400" dirty="0"/>
              <a:t>Suffit-il </a:t>
            </a:r>
            <a:r>
              <a:rPr lang="fr-FR" sz="2400" dirty="0"/>
              <a:t>de s’autoproclamer femme pour pouvoir exiger d’être considérée comme telle?</a:t>
            </a:r>
            <a:endParaRPr lang="it-IT" sz="2400" dirty="0"/>
          </a:p>
        </p:txBody>
      </p:sp>
    </p:spTree>
    <p:extLst>
      <p:ext uri="{BB962C8B-B14F-4D97-AF65-F5344CB8AC3E}">
        <p14:creationId xmlns:p14="http://schemas.microsoft.com/office/powerpoint/2010/main" val="2146177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Colleuses </a:t>
            </a:r>
            <a:endParaRPr lang="fr-CA" sz="2800" dirty="0"/>
          </a:p>
        </p:txBody>
      </p:sp>
      <p:pic>
        <p:nvPicPr>
          <p:cNvPr id="4" name="Segnaposto contenuto 3" descr="aux_femmes_assassinees_s8a2620.jpg"/>
          <p:cNvPicPr>
            <a:picLocks noGrp="1" noChangeAspect="1"/>
          </p:cNvPicPr>
          <p:nvPr>
            <p:ph idx="1"/>
          </p:nvPr>
        </p:nvPicPr>
        <p:blipFill>
          <a:blip r:embed="rId2">
            <a:extLst>
              <a:ext uri="{28A0092B-C50C-407E-A947-70E740481C1C}">
                <a14:useLocalDpi xmlns:a14="http://schemas.microsoft.com/office/drawing/2010/main" val="0"/>
              </a:ext>
            </a:extLst>
          </a:blip>
          <a:srcRect t="10885" b="10885"/>
          <a:stretch>
            <a:fillRect/>
          </a:stretch>
        </p:blipFill>
        <p:spPr/>
      </p:pic>
    </p:spTree>
    <p:extLst>
      <p:ext uri="{BB962C8B-B14F-4D97-AF65-F5344CB8AC3E}">
        <p14:creationId xmlns:p14="http://schemas.microsoft.com/office/powerpoint/2010/main" val="1900511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Collage et implicite culturel</a:t>
            </a:r>
            <a:endParaRPr lang="fr-CA" sz="2800" dirty="0"/>
          </a:p>
        </p:txBody>
      </p:sp>
      <p:pic>
        <p:nvPicPr>
          <p:cNvPr id="4" name="Segnaposto contenuto 3" descr="F34P732CBFD7MXXKPT6F66O2HU.jpg"/>
          <p:cNvPicPr>
            <a:picLocks noGrp="1" noChangeAspect="1"/>
          </p:cNvPicPr>
          <p:nvPr>
            <p:ph idx="1"/>
          </p:nvPr>
        </p:nvPicPr>
        <p:blipFill>
          <a:blip r:embed="rId2">
            <a:extLst>
              <a:ext uri="{28A0092B-C50C-407E-A947-70E740481C1C}">
                <a14:useLocalDpi xmlns:a14="http://schemas.microsoft.com/office/drawing/2010/main" val="0"/>
              </a:ext>
            </a:extLst>
          </a:blip>
          <a:srcRect t="5965" b="5965"/>
          <a:stretch>
            <a:fillRect/>
          </a:stretch>
        </p:blipFill>
        <p:spPr/>
      </p:pic>
    </p:spTree>
    <p:extLst>
      <p:ext uri="{BB962C8B-B14F-4D97-AF65-F5344CB8AC3E}">
        <p14:creationId xmlns:p14="http://schemas.microsoft.com/office/powerpoint/2010/main" val="17933073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Implicite culturel Palimpseste</a:t>
            </a:r>
            <a:endParaRPr lang="fr-CA" sz="2800" dirty="0"/>
          </a:p>
        </p:txBody>
      </p:sp>
      <p:sp>
        <p:nvSpPr>
          <p:cNvPr id="3" name="Segnaposto contenuto 2"/>
          <p:cNvSpPr>
            <a:spLocks noGrp="1"/>
          </p:cNvSpPr>
          <p:nvPr>
            <p:ph idx="1"/>
          </p:nvPr>
        </p:nvSpPr>
        <p:spPr/>
        <p:txBody>
          <a:bodyPr>
            <a:normAutofit/>
          </a:bodyPr>
          <a:lstStyle/>
          <a:p>
            <a:endParaRPr lang="it-IT" sz="2400" dirty="0"/>
          </a:p>
          <a:p>
            <a:r>
              <a:rPr lang="it-IT" sz="2400" dirty="0"/>
              <a:t>« On ne </a:t>
            </a:r>
            <a:r>
              <a:rPr lang="it-IT" sz="2400" dirty="0" err="1"/>
              <a:t>naît</a:t>
            </a:r>
            <a:r>
              <a:rPr lang="it-IT" sz="2400" dirty="0"/>
              <a:t> </a:t>
            </a:r>
            <a:r>
              <a:rPr lang="it-IT" sz="2400" dirty="0" err="1"/>
              <a:t>pas</a:t>
            </a:r>
            <a:r>
              <a:rPr lang="it-IT" sz="2400" dirty="0"/>
              <a:t> femme : on le </a:t>
            </a:r>
            <a:r>
              <a:rPr lang="it-IT" sz="2400" dirty="0" err="1"/>
              <a:t>devient</a:t>
            </a:r>
            <a:r>
              <a:rPr lang="it-IT" sz="2400" dirty="0"/>
              <a:t>. »</a:t>
            </a:r>
          </a:p>
          <a:p>
            <a:r>
              <a:rPr lang="it-IT" sz="2400" dirty="0"/>
              <a:t>Simone de </a:t>
            </a:r>
            <a:r>
              <a:rPr lang="it-IT" sz="2400" dirty="0" err="1"/>
              <a:t>Beauvoir</a:t>
            </a:r>
            <a:r>
              <a:rPr lang="it-IT" sz="2400" dirty="0"/>
              <a:t>, </a:t>
            </a:r>
            <a:r>
              <a:rPr lang="it-IT" sz="2400" i="1" dirty="0"/>
              <a:t>Le </a:t>
            </a:r>
            <a:r>
              <a:rPr lang="it-IT" sz="2400" i="1" dirty="0" err="1"/>
              <a:t>deuxième</a:t>
            </a:r>
            <a:r>
              <a:rPr lang="it-IT" sz="2400" i="1" dirty="0"/>
              <a:t> </a:t>
            </a:r>
            <a:r>
              <a:rPr lang="it-IT" sz="2400" i="1" dirty="0" err="1"/>
              <a:t>sexe</a:t>
            </a:r>
            <a:r>
              <a:rPr lang="it-IT" sz="2400" dirty="0"/>
              <a:t>, Paris, Gallimard, 1949,</a:t>
            </a:r>
          </a:p>
          <a:p>
            <a:r>
              <a:rPr lang="it-IT" sz="2400" dirty="0"/>
              <a:t>tome 2, p. 23.</a:t>
            </a:r>
            <a:endParaRPr lang="fr-CA" sz="2400" dirty="0"/>
          </a:p>
        </p:txBody>
      </p:sp>
    </p:spTree>
    <p:extLst>
      <p:ext uri="{BB962C8B-B14F-4D97-AF65-F5344CB8AC3E}">
        <p14:creationId xmlns:p14="http://schemas.microsoft.com/office/powerpoint/2010/main" val="3090933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Titolo 1"/>
          <p:cNvSpPr>
            <a:spLocks noGrp="1"/>
          </p:cNvSpPr>
          <p:nvPr>
            <p:ph type="title"/>
          </p:nvPr>
        </p:nvSpPr>
        <p:spPr/>
        <p:txBody>
          <a:bodyPr/>
          <a:lstStyle/>
          <a:p>
            <a:r>
              <a:rPr lang="it-IT" sz="2800">
                <a:latin typeface="Arial" charset="0"/>
                <a:ea typeface="MS PGothic" charset="0"/>
              </a:rPr>
              <a:t>Palimpsestes</a:t>
            </a:r>
          </a:p>
        </p:txBody>
      </p:sp>
      <p:sp>
        <p:nvSpPr>
          <p:cNvPr id="92163" name="Segnaposto contenuto 2"/>
          <p:cNvSpPr>
            <a:spLocks noGrp="1"/>
          </p:cNvSpPr>
          <p:nvPr>
            <p:ph idx="1"/>
          </p:nvPr>
        </p:nvSpPr>
        <p:spPr/>
        <p:txBody>
          <a:bodyPr/>
          <a:lstStyle/>
          <a:p>
            <a:pPr algn="just">
              <a:lnSpc>
                <a:spcPct val="90000"/>
              </a:lnSpc>
            </a:pPr>
            <a:endParaRPr lang="fr-FR" sz="2400" dirty="0">
              <a:latin typeface="Arial" charset="0"/>
              <a:ea typeface="MS PGothic" charset="0"/>
              <a:cs typeface="MS PGothic" charset="0"/>
            </a:endParaRPr>
          </a:p>
          <a:p>
            <a:pPr algn="just">
              <a:lnSpc>
                <a:spcPct val="90000"/>
              </a:lnSpc>
            </a:pPr>
            <a:r>
              <a:rPr lang="fr-FR" sz="2400" dirty="0">
                <a:latin typeface="Arial" charset="0"/>
                <a:ea typeface="MS PGothic" charset="0"/>
                <a:cs typeface="MS PGothic" charset="0"/>
              </a:rPr>
              <a:t>Le </a:t>
            </a:r>
            <a:r>
              <a:rPr lang="fr-FR" sz="2400" dirty="0">
                <a:latin typeface="Arial" charset="0"/>
                <a:ea typeface="MS PGothic" charset="0"/>
                <a:cs typeface="MS PGothic" charset="0"/>
              </a:rPr>
              <a:t>palimpseste qui est, au sens premier, « un parchemin manuscrit dont on a effacé la première écriture pour pouvoir écrire un nouveau texte » (PR </a:t>
            </a:r>
            <a:r>
              <a:rPr lang="fr-FR" sz="2400" dirty="0">
                <a:latin typeface="Arial" charset="0"/>
                <a:ea typeface="MS PGothic" charset="0"/>
                <a:cs typeface="MS PGothic" charset="0"/>
              </a:rPr>
              <a:t>2020) </a:t>
            </a:r>
            <a:r>
              <a:rPr lang="fr-FR" sz="2400" dirty="0">
                <a:latin typeface="Arial" charset="0"/>
                <a:ea typeface="MS PGothic" charset="0"/>
                <a:cs typeface="MS PGothic" charset="0"/>
              </a:rPr>
              <a:t>voile des éléments de culture mobilisés par le sous-énoncé, facilement saisissables par celle ou celui qui appartient à cette langue-culture, mais difficilement repérables par celle ou celui qui l’apprend. Et pourtant il participe activement à la coloration des événements de la société rapportés par la </a:t>
            </a:r>
            <a:r>
              <a:rPr lang="fr-FR" sz="2400" dirty="0">
                <a:latin typeface="Arial" charset="0"/>
                <a:ea typeface="MS PGothic" charset="0"/>
                <a:cs typeface="MS PGothic" charset="0"/>
              </a:rPr>
              <a:t>presse</a:t>
            </a:r>
            <a:r>
              <a:rPr lang="fr-FR" sz="2400" dirty="0">
                <a:latin typeface="Arial" charset="0"/>
                <a:ea typeface="MS PGothic" charset="0"/>
                <a:cs typeface="MS PGothic" charset="0"/>
              </a:rPr>
              <a:t> </a:t>
            </a:r>
            <a:r>
              <a:rPr lang="fr-FR" sz="2400" dirty="0">
                <a:latin typeface="Arial" charset="0"/>
                <a:ea typeface="MS PGothic" charset="0"/>
                <a:cs typeface="MS PGothic" charset="0"/>
              </a:rPr>
              <a:t>et pas seulement. </a:t>
            </a:r>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5388102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pPr eaLnBrk="1" hangingPunct="1"/>
            <a:r>
              <a:rPr lang="it-IT" sz="2800">
                <a:latin typeface="Arial" charset="0"/>
                <a:ea typeface="MS PGothic" charset="0"/>
              </a:rPr>
              <a:t>La lexiculture</a:t>
            </a:r>
          </a:p>
        </p:txBody>
      </p:sp>
      <p:sp>
        <p:nvSpPr>
          <p:cNvPr id="86019" name="Rectangle 3"/>
          <p:cNvSpPr>
            <a:spLocks noGrp="1" noChangeArrowheads="1"/>
          </p:cNvSpPr>
          <p:nvPr>
            <p:ph type="body" idx="1"/>
          </p:nvPr>
        </p:nvSpPr>
        <p:spPr>
          <a:xfrm>
            <a:off x="1992313" y="1557338"/>
            <a:ext cx="8229600" cy="4525962"/>
          </a:xfrm>
        </p:spPr>
        <p:txBody>
          <a:bodyPr/>
          <a:lstStyle/>
          <a:p>
            <a:pPr eaLnBrk="1" hangingPunct="1">
              <a:buFontTx/>
              <a:buNone/>
            </a:pPr>
            <a:endParaRPr lang="it-IT" sz="2000" i="1" dirty="0">
              <a:latin typeface="Arial" charset="0"/>
              <a:ea typeface="MS PGothic" charset="0"/>
              <a:cs typeface="MS PGothic" charset="0"/>
            </a:endParaRPr>
          </a:p>
          <a:p>
            <a:pPr eaLnBrk="1" hangingPunct="1">
              <a:buFontTx/>
              <a:buNone/>
            </a:pPr>
            <a:r>
              <a:rPr lang="it-IT" sz="2000" i="1" dirty="0">
                <a:latin typeface="Arial" charset="0"/>
                <a:ea typeface="MS PGothic" charset="0"/>
                <a:cs typeface="MS PGothic" charset="0"/>
              </a:rPr>
              <a:t>la culture </a:t>
            </a:r>
            <a:r>
              <a:rPr lang="it-IT" sz="2000" i="1" dirty="0" err="1">
                <a:latin typeface="Arial" charset="0"/>
                <a:ea typeface="MS PGothic" charset="0"/>
                <a:cs typeface="MS PGothic" charset="0"/>
              </a:rPr>
              <a:t>mobilisée</a:t>
            </a:r>
            <a:r>
              <a:rPr lang="it-IT" sz="2000" i="1" dirty="0">
                <a:latin typeface="Arial" charset="0"/>
                <a:ea typeface="MS PGothic" charset="0"/>
                <a:cs typeface="MS PGothic" charset="0"/>
              </a:rPr>
              <a:t> et </a:t>
            </a:r>
            <a:r>
              <a:rPr lang="it-IT" sz="2000" i="1" dirty="0" err="1">
                <a:latin typeface="Arial" charset="0"/>
                <a:ea typeface="MS PGothic" charset="0"/>
                <a:cs typeface="MS PGothic" charset="0"/>
              </a:rPr>
              <a:t>actualisée</a:t>
            </a:r>
            <a:r>
              <a:rPr lang="it-IT" sz="2000" i="1" dirty="0">
                <a:latin typeface="Arial" charset="0"/>
                <a:ea typeface="MS PGothic" charset="0"/>
                <a:cs typeface="MS PGothic" charset="0"/>
              </a:rPr>
              <a:t> </a:t>
            </a:r>
            <a:r>
              <a:rPr lang="it-IT" sz="2000" i="1" dirty="0" err="1">
                <a:latin typeface="Arial" charset="0"/>
                <a:ea typeface="MS PGothic" charset="0"/>
                <a:cs typeface="MS PGothic" charset="0"/>
              </a:rPr>
              <a:t>dans</a:t>
            </a:r>
            <a:r>
              <a:rPr lang="it-IT" sz="2000" i="1" dirty="0">
                <a:latin typeface="Arial" charset="0"/>
                <a:ea typeface="MS PGothic" charset="0"/>
                <a:cs typeface="MS PGothic" charset="0"/>
              </a:rPr>
              <a:t> et par </a:t>
            </a:r>
            <a:r>
              <a:rPr lang="it-IT" sz="2000" i="1" dirty="0" err="1">
                <a:latin typeface="Arial" charset="0"/>
                <a:ea typeface="MS PGothic" charset="0"/>
                <a:cs typeface="MS PGothic" charset="0"/>
              </a:rPr>
              <a:t>les</a:t>
            </a:r>
            <a:r>
              <a:rPr lang="it-IT" sz="2000" i="1" dirty="0">
                <a:latin typeface="Arial" charset="0"/>
                <a:ea typeface="MS PGothic" charset="0"/>
                <a:cs typeface="MS PGothic" charset="0"/>
              </a:rPr>
              <a:t> </a:t>
            </a:r>
            <a:r>
              <a:rPr lang="it-IT" sz="2000" i="1" dirty="0" err="1">
                <a:latin typeface="Arial" charset="0"/>
                <a:ea typeface="MS PGothic" charset="0"/>
                <a:cs typeface="MS PGothic" charset="0"/>
              </a:rPr>
              <a:t>mots</a:t>
            </a:r>
            <a:r>
              <a:rPr lang="it-IT" sz="2000" i="1" dirty="0">
                <a:latin typeface="Arial" charset="0"/>
                <a:ea typeface="MS PGothic" charset="0"/>
                <a:cs typeface="MS PGothic" charset="0"/>
              </a:rPr>
              <a:t> de </a:t>
            </a:r>
            <a:r>
              <a:rPr lang="it-IT" sz="2000" i="1" dirty="0" err="1">
                <a:latin typeface="Arial" charset="0"/>
                <a:ea typeface="MS PGothic" charset="0"/>
                <a:cs typeface="MS PGothic" charset="0"/>
              </a:rPr>
              <a:t>tous</a:t>
            </a:r>
            <a:r>
              <a:rPr lang="it-IT" sz="2000" i="1" dirty="0">
                <a:latin typeface="Arial" charset="0"/>
                <a:ea typeface="MS PGothic" charset="0"/>
                <a:cs typeface="MS PGothic" charset="0"/>
              </a:rPr>
              <a:t> </a:t>
            </a:r>
            <a:r>
              <a:rPr lang="it-IT" sz="2000" i="1" dirty="0" err="1">
                <a:latin typeface="Arial" charset="0"/>
                <a:ea typeface="MS PGothic" charset="0"/>
                <a:cs typeface="MS PGothic" charset="0"/>
              </a:rPr>
              <a:t>les</a:t>
            </a:r>
            <a:r>
              <a:rPr lang="it-IT" sz="2000" i="1" dirty="0">
                <a:latin typeface="Arial" charset="0"/>
                <a:ea typeface="MS PGothic" charset="0"/>
                <a:cs typeface="MS PGothic" charset="0"/>
              </a:rPr>
              <a:t> </a:t>
            </a:r>
            <a:r>
              <a:rPr lang="it-IT" sz="2000" i="1" dirty="0" err="1">
                <a:latin typeface="Arial" charset="0"/>
                <a:ea typeface="MS PGothic" charset="0"/>
                <a:cs typeface="MS PGothic" charset="0"/>
              </a:rPr>
              <a:t>discours</a:t>
            </a:r>
            <a:r>
              <a:rPr lang="it-IT" sz="2000" i="1" dirty="0">
                <a:latin typeface="Arial" charset="0"/>
                <a:ea typeface="MS PGothic" charset="0"/>
                <a:cs typeface="MS PGothic" charset="0"/>
              </a:rPr>
              <a:t> </a:t>
            </a:r>
          </a:p>
          <a:p>
            <a:pPr eaLnBrk="1" hangingPunct="1">
              <a:buFontTx/>
              <a:buNone/>
            </a:pPr>
            <a:r>
              <a:rPr lang="it-IT" sz="2000" i="1" dirty="0" err="1">
                <a:latin typeface="Arial" charset="0"/>
                <a:ea typeface="MS PGothic" charset="0"/>
                <a:cs typeface="MS PGothic" charset="0"/>
              </a:rPr>
              <a:t>user</a:t>
            </a:r>
            <a:r>
              <a:rPr lang="it-IT" sz="2000" i="1" dirty="0">
                <a:latin typeface="Arial" charset="0"/>
                <a:ea typeface="MS PGothic" charset="0"/>
                <a:cs typeface="MS PGothic" charset="0"/>
              </a:rPr>
              <a:t> </a:t>
            </a:r>
            <a:r>
              <a:rPr lang="it-IT" sz="2000" i="1" dirty="0" err="1">
                <a:latin typeface="Arial" charset="0"/>
                <a:ea typeface="MS PGothic" charset="0"/>
                <a:cs typeface="MS PGothic" charset="0"/>
              </a:rPr>
              <a:t>les</a:t>
            </a:r>
            <a:r>
              <a:rPr lang="it-IT" sz="2000" i="1" dirty="0">
                <a:latin typeface="Arial" charset="0"/>
                <a:ea typeface="MS PGothic" charset="0"/>
                <a:cs typeface="MS PGothic" charset="0"/>
              </a:rPr>
              <a:t> </a:t>
            </a:r>
            <a:r>
              <a:rPr lang="it-IT" sz="2000" i="1" dirty="0" err="1">
                <a:latin typeface="Arial" charset="0"/>
                <a:ea typeface="MS PGothic" charset="0"/>
                <a:cs typeface="MS PGothic" charset="0"/>
              </a:rPr>
              <a:t>mots</a:t>
            </a:r>
            <a:r>
              <a:rPr lang="it-IT" sz="2000" i="1" dirty="0">
                <a:latin typeface="Arial" charset="0"/>
                <a:ea typeface="MS PGothic" charset="0"/>
                <a:cs typeface="MS PGothic" charset="0"/>
              </a:rPr>
              <a:t> </a:t>
            </a:r>
            <a:r>
              <a:rPr lang="it-IT" sz="2000" i="1" dirty="0" err="1">
                <a:latin typeface="Arial" charset="0"/>
                <a:ea typeface="MS PGothic" charset="0"/>
                <a:cs typeface="MS PGothic" charset="0"/>
              </a:rPr>
              <a:t>comme</a:t>
            </a:r>
            <a:r>
              <a:rPr lang="it-IT" sz="2000" i="1" dirty="0">
                <a:latin typeface="Arial" charset="0"/>
                <a:ea typeface="MS PGothic" charset="0"/>
                <a:cs typeface="MS PGothic" charset="0"/>
              </a:rPr>
              <a:t> </a:t>
            </a:r>
            <a:r>
              <a:rPr lang="it-IT" sz="2000" i="1" dirty="0" err="1">
                <a:latin typeface="Arial" charset="0"/>
                <a:ea typeface="MS PGothic" charset="0"/>
                <a:cs typeface="MS PGothic" charset="0"/>
              </a:rPr>
              <a:t>lieu</a:t>
            </a:r>
            <a:r>
              <a:rPr lang="it-IT" sz="2000" i="1" dirty="0">
                <a:latin typeface="Arial" charset="0"/>
                <a:ea typeface="MS PGothic" charset="0"/>
                <a:cs typeface="MS PGothic" charset="0"/>
              </a:rPr>
              <a:t> d´</a:t>
            </a:r>
            <a:r>
              <a:rPr lang="it-IT" sz="2000" i="1" dirty="0" err="1">
                <a:latin typeface="Arial" charset="0"/>
                <a:ea typeface="MS PGothic" charset="0"/>
                <a:cs typeface="MS PGothic" charset="0"/>
              </a:rPr>
              <a:t>observation</a:t>
            </a:r>
            <a:r>
              <a:rPr lang="it-IT" sz="2000" i="1" dirty="0">
                <a:latin typeface="Arial" charset="0"/>
                <a:ea typeface="MS PGothic" charset="0"/>
                <a:cs typeface="MS PGothic" charset="0"/>
              </a:rPr>
              <a:t> de </a:t>
            </a:r>
            <a:r>
              <a:rPr lang="it-IT" sz="2000" i="1" dirty="0" err="1">
                <a:latin typeface="Arial" charset="0"/>
                <a:ea typeface="MS PGothic" charset="0"/>
                <a:cs typeface="MS PGothic" charset="0"/>
              </a:rPr>
              <a:t>certains</a:t>
            </a:r>
            <a:r>
              <a:rPr lang="it-IT" sz="2000" i="1" dirty="0">
                <a:latin typeface="Arial" charset="0"/>
                <a:ea typeface="MS PGothic" charset="0"/>
                <a:cs typeface="MS PGothic" charset="0"/>
              </a:rPr>
              <a:t> </a:t>
            </a:r>
            <a:r>
              <a:rPr lang="it-IT" sz="2000" i="1" dirty="0" err="1">
                <a:latin typeface="Arial" charset="0"/>
                <a:ea typeface="MS PGothic" charset="0"/>
                <a:cs typeface="MS PGothic" charset="0"/>
              </a:rPr>
              <a:t>faits</a:t>
            </a:r>
            <a:r>
              <a:rPr lang="it-IT" sz="2000" i="1" dirty="0">
                <a:latin typeface="Arial" charset="0"/>
                <a:ea typeface="MS PGothic" charset="0"/>
                <a:cs typeface="MS PGothic" charset="0"/>
              </a:rPr>
              <a:t> </a:t>
            </a:r>
            <a:r>
              <a:rPr lang="it-IT" sz="2000" i="1" dirty="0" err="1">
                <a:latin typeface="Arial" charset="0"/>
                <a:ea typeface="MS PGothic" charset="0"/>
                <a:cs typeface="MS PGothic" charset="0"/>
              </a:rPr>
              <a:t>culturels</a:t>
            </a:r>
            <a:endParaRPr lang="it-IT" sz="2000" i="1" dirty="0">
              <a:latin typeface="Arial" charset="0"/>
              <a:ea typeface="MS PGothic" charset="0"/>
              <a:cs typeface="MS PGothic" charset="0"/>
            </a:endParaRPr>
          </a:p>
          <a:p>
            <a:pPr eaLnBrk="1" hangingPunct="1">
              <a:buFontTx/>
              <a:buNone/>
            </a:pPr>
            <a:endParaRPr lang="it-IT" sz="1600" i="1" dirty="0">
              <a:latin typeface="Arial" charset="0"/>
              <a:ea typeface="MS PGothic" charset="0"/>
              <a:cs typeface="MS PGothic" charset="0"/>
            </a:endParaRPr>
          </a:p>
          <a:p>
            <a:pPr eaLnBrk="1" hangingPunct="1">
              <a:buFontTx/>
              <a:buNone/>
            </a:pPr>
            <a:r>
              <a:rPr lang="it-IT" sz="1400" dirty="0" err="1">
                <a:latin typeface="Arial" charset="0"/>
                <a:ea typeface="MS PGothic" charset="0"/>
                <a:cs typeface="MS PGothic" charset="0"/>
              </a:rPr>
              <a:t>R</a:t>
            </a:r>
            <a:r>
              <a:rPr lang="it-IT" sz="1400" dirty="0">
                <a:latin typeface="Arial" charset="0"/>
                <a:ea typeface="MS PGothic" charset="0"/>
                <a:cs typeface="MS PGothic" charset="0"/>
              </a:rPr>
              <a:t>. </a:t>
            </a:r>
            <a:r>
              <a:rPr lang="it-IT" sz="1400" dirty="0" err="1">
                <a:latin typeface="Arial" charset="0"/>
                <a:ea typeface="MS PGothic" charset="0"/>
                <a:cs typeface="MS PGothic" charset="0"/>
              </a:rPr>
              <a:t>Galisson</a:t>
            </a:r>
            <a:r>
              <a:rPr lang="it-IT" sz="1400" dirty="0">
                <a:latin typeface="Arial" charset="0"/>
                <a:ea typeface="MS PGothic" charset="0"/>
                <a:cs typeface="MS PGothic" charset="0"/>
              </a:rPr>
              <a:t>, «</a:t>
            </a:r>
            <a:r>
              <a:rPr lang="it-IT" sz="1400" dirty="0" err="1">
                <a:latin typeface="Arial" charset="0"/>
                <a:ea typeface="MS PGothic" charset="0"/>
                <a:cs typeface="MS PGothic" charset="0"/>
              </a:rPr>
              <a:t>Où</a:t>
            </a:r>
            <a:r>
              <a:rPr lang="it-IT" sz="1400" dirty="0">
                <a:latin typeface="Arial" charset="0"/>
                <a:ea typeface="MS PGothic" charset="0"/>
                <a:cs typeface="MS PGothic" charset="0"/>
              </a:rPr>
              <a:t> il est </a:t>
            </a:r>
            <a:r>
              <a:rPr lang="it-IT" sz="1400" dirty="0" err="1">
                <a:latin typeface="Arial" charset="0"/>
                <a:ea typeface="MS PGothic" charset="0"/>
                <a:cs typeface="MS PGothic" charset="0"/>
              </a:rPr>
              <a:t>question</a:t>
            </a:r>
            <a:r>
              <a:rPr lang="it-IT" sz="1400" dirty="0">
                <a:latin typeface="Arial" charset="0"/>
                <a:ea typeface="MS PGothic" charset="0"/>
                <a:cs typeface="MS PGothic" charset="0"/>
              </a:rPr>
              <a:t> de </a:t>
            </a:r>
            <a:r>
              <a:rPr lang="it-IT" sz="1400" dirty="0" err="1">
                <a:latin typeface="Arial" charset="0"/>
                <a:ea typeface="MS PGothic" charset="0"/>
                <a:cs typeface="MS PGothic" charset="0"/>
              </a:rPr>
              <a:t>lexiculture</a:t>
            </a:r>
            <a:r>
              <a:rPr lang="it-IT" sz="1400" dirty="0">
                <a:latin typeface="Arial" charset="0"/>
                <a:ea typeface="MS PGothic" charset="0"/>
                <a:cs typeface="MS PGothic" charset="0"/>
              </a:rPr>
              <a:t>, de </a:t>
            </a:r>
            <a:r>
              <a:rPr lang="it-IT" sz="1400" dirty="0" err="1">
                <a:latin typeface="Arial" charset="0"/>
                <a:ea typeface="MS PGothic" charset="0"/>
                <a:cs typeface="MS PGothic" charset="0"/>
              </a:rPr>
              <a:t>cheval</a:t>
            </a:r>
            <a:r>
              <a:rPr lang="it-IT" sz="1400" dirty="0">
                <a:latin typeface="Arial" charset="0"/>
                <a:ea typeface="MS PGothic" charset="0"/>
                <a:cs typeface="MS PGothic" charset="0"/>
              </a:rPr>
              <a:t> de Troie, et d´</a:t>
            </a:r>
            <a:r>
              <a:rPr lang="it-IT" sz="1400" dirty="0" err="1">
                <a:latin typeface="Arial" charset="0"/>
                <a:ea typeface="MS PGothic" charset="0"/>
                <a:cs typeface="MS PGothic" charset="0"/>
              </a:rPr>
              <a:t>impressionisme</a:t>
            </a:r>
            <a:r>
              <a:rPr lang="it-IT" sz="1400" dirty="0">
                <a:latin typeface="Arial" charset="0"/>
                <a:ea typeface="MS PGothic" charset="0"/>
                <a:cs typeface="MS PGothic" charset="0"/>
              </a:rPr>
              <a:t>», </a:t>
            </a:r>
            <a:r>
              <a:rPr lang="it-IT" sz="1400" i="1" dirty="0" err="1">
                <a:latin typeface="Arial" charset="0"/>
                <a:ea typeface="MS PGothic" charset="0"/>
                <a:cs typeface="MS PGothic" charset="0"/>
              </a:rPr>
              <a:t>Études</a:t>
            </a:r>
            <a:r>
              <a:rPr lang="it-IT" sz="1400" i="1" dirty="0">
                <a:latin typeface="Arial" charset="0"/>
                <a:ea typeface="MS PGothic" charset="0"/>
                <a:cs typeface="MS PGothic" charset="0"/>
              </a:rPr>
              <a:t> de </a:t>
            </a:r>
            <a:r>
              <a:rPr lang="it-IT" sz="1400" i="1" dirty="0" err="1">
                <a:latin typeface="Arial" charset="0"/>
                <a:ea typeface="MS PGothic" charset="0"/>
                <a:cs typeface="MS PGothic" charset="0"/>
              </a:rPr>
              <a:t>Linguistique</a:t>
            </a:r>
            <a:r>
              <a:rPr lang="it-IT" sz="1400" i="1" dirty="0">
                <a:latin typeface="Arial" charset="0"/>
                <a:ea typeface="MS PGothic" charset="0"/>
                <a:cs typeface="MS PGothic" charset="0"/>
              </a:rPr>
              <a:t> </a:t>
            </a:r>
            <a:r>
              <a:rPr lang="it-IT" sz="1400" i="1" dirty="0" err="1">
                <a:latin typeface="Arial" charset="0"/>
                <a:ea typeface="MS PGothic" charset="0"/>
                <a:cs typeface="MS PGothic" charset="0"/>
              </a:rPr>
              <a:t>Appliquée</a:t>
            </a:r>
            <a:r>
              <a:rPr lang="it-IT" sz="1400" i="1" dirty="0">
                <a:latin typeface="Arial" charset="0"/>
                <a:ea typeface="MS PGothic" charset="0"/>
                <a:cs typeface="MS PGothic" charset="0"/>
              </a:rPr>
              <a:t>. </a:t>
            </a:r>
            <a:r>
              <a:rPr lang="it-IT" sz="1400" i="1" dirty="0" err="1">
                <a:latin typeface="Arial" charset="0"/>
                <a:ea typeface="MS PGothic" charset="0"/>
                <a:cs typeface="MS PGothic" charset="0"/>
              </a:rPr>
              <a:t>Revue</a:t>
            </a:r>
            <a:r>
              <a:rPr lang="it-IT" sz="1400" i="1" dirty="0">
                <a:latin typeface="Arial" charset="0"/>
                <a:ea typeface="MS PGothic" charset="0"/>
                <a:cs typeface="MS PGothic" charset="0"/>
              </a:rPr>
              <a:t> de </a:t>
            </a:r>
            <a:r>
              <a:rPr lang="it-IT" sz="1400" i="1" dirty="0" err="1">
                <a:latin typeface="Arial" charset="0"/>
                <a:ea typeface="MS PGothic" charset="0"/>
                <a:cs typeface="MS PGothic" charset="0"/>
              </a:rPr>
              <a:t>Didactologie</a:t>
            </a:r>
            <a:r>
              <a:rPr lang="it-IT" sz="1400" i="1" dirty="0">
                <a:latin typeface="Arial" charset="0"/>
                <a:ea typeface="MS PGothic" charset="0"/>
                <a:cs typeface="MS PGothic" charset="0"/>
              </a:rPr>
              <a:t> </a:t>
            </a:r>
            <a:r>
              <a:rPr lang="it-IT" sz="1400" i="1" dirty="0" err="1">
                <a:latin typeface="Arial" charset="0"/>
                <a:ea typeface="MS PGothic" charset="0"/>
                <a:cs typeface="MS PGothic" charset="0"/>
              </a:rPr>
              <a:t>des</a:t>
            </a:r>
            <a:r>
              <a:rPr lang="it-IT" sz="1400" i="1" dirty="0">
                <a:latin typeface="Arial" charset="0"/>
                <a:ea typeface="MS PGothic" charset="0"/>
                <a:cs typeface="MS PGothic" charset="0"/>
              </a:rPr>
              <a:t> </a:t>
            </a:r>
            <a:r>
              <a:rPr lang="it-IT" sz="1400" i="1" dirty="0" err="1">
                <a:latin typeface="Arial" charset="0"/>
                <a:ea typeface="MS PGothic" charset="0"/>
                <a:cs typeface="MS PGothic" charset="0"/>
              </a:rPr>
              <a:t>langues-cultures</a:t>
            </a:r>
            <a:r>
              <a:rPr lang="it-IT" sz="1400" dirty="0">
                <a:latin typeface="Arial" charset="0"/>
                <a:ea typeface="MS PGothic" charset="0"/>
                <a:cs typeface="MS PGothic" charset="0"/>
              </a:rPr>
              <a:t>, 1995, 97,. 5-14.</a:t>
            </a:r>
          </a:p>
        </p:txBody>
      </p:sp>
    </p:spTree>
    <p:extLst>
      <p:ext uri="{BB962C8B-B14F-4D97-AF65-F5344CB8AC3E}">
        <p14:creationId xmlns:p14="http://schemas.microsoft.com/office/powerpoint/2010/main" val="22072878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41" name="Titolo 1"/>
          <p:cNvSpPr>
            <a:spLocks noGrp="1"/>
          </p:cNvSpPr>
          <p:nvPr>
            <p:ph type="title"/>
          </p:nvPr>
        </p:nvSpPr>
        <p:spPr/>
        <p:txBody>
          <a:bodyPr>
            <a:normAutofit fontScale="90000"/>
          </a:bodyPr>
          <a:lstStyle/>
          <a:p>
            <a:r>
              <a:rPr lang="it-IT" sz="2800" dirty="0">
                <a:latin typeface="Arial" charset="0"/>
                <a:ea typeface="MS PGothic" charset="0"/>
              </a:rPr>
              <a:t/>
            </a:r>
            <a:br>
              <a:rPr lang="it-IT" sz="2800" dirty="0">
                <a:latin typeface="Arial" charset="0"/>
                <a:ea typeface="MS PGothic" charset="0"/>
              </a:rPr>
            </a:br>
            <a:r>
              <a:rPr lang="it-IT" sz="2800" dirty="0" err="1">
                <a:latin typeface="Arial" charset="0"/>
                <a:ea typeface="MS PGothic" charset="0"/>
              </a:rPr>
              <a:t>Observations</a:t>
            </a:r>
            <a:r>
              <a:rPr lang="it-IT" sz="2800" dirty="0">
                <a:latin typeface="Arial" charset="0"/>
                <a:ea typeface="MS PGothic" charset="0"/>
              </a:rPr>
              <a:t> </a:t>
            </a:r>
            <a:r>
              <a:rPr lang="it-IT" sz="2800" dirty="0" err="1">
                <a:latin typeface="Arial" charset="0"/>
                <a:ea typeface="MS PGothic" charset="0"/>
              </a:rPr>
              <a:t>hebdomadaires</a:t>
            </a:r>
            <a:r>
              <a:rPr lang="it-IT" sz="2800" dirty="0">
                <a:latin typeface="Arial" charset="0"/>
                <a:ea typeface="MS PGothic" charset="0"/>
              </a:rPr>
              <a:t/>
            </a:r>
            <a:br>
              <a:rPr lang="it-IT" sz="2800" dirty="0">
                <a:latin typeface="Arial" charset="0"/>
                <a:ea typeface="MS PGothic" charset="0"/>
              </a:rPr>
            </a:br>
            <a:r>
              <a:rPr lang="it-IT" sz="2800" dirty="0">
                <a:latin typeface="Arial" charset="0"/>
                <a:ea typeface="MS PGothic" charset="0"/>
              </a:rPr>
              <a:t>mise à jour</a:t>
            </a:r>
            <a:br>
              <a:rPr lang="it-IT" sz="2800" dirty="0">
                <a:latin typeface="Arial" charset="0"/>
                <a:ea typeface="MS PGothic" charset="0"/>
              </a:rPr>
            </a:br>
            <a:endParaRPr lang="it-IT" sz="2800" dirty="0">
              <a:latin typeface="Arial" charset="0"/>
              <a:ea typeface="MS PGothic" charset="0"/>
            </a:endParaRPr>
          </a:p>
        </p:txBody>
      </p:sp>
      <p:sp>
        <p:nvSpPr>
          <p:cNvPr id="419842" name="Segnaposto contenuto 2"/>
          <p:cNvSpPr>
            <a:spLocks noGrp="1"/>
          </p:cNvSpPr>
          <p:nvPr>
            <p:ph idx="1"/>
          </p:nvPr>
        </p:nvSpPr>
        <p:spPr/>
        <p:txBody>
          <a:bodyPr>
            <a:normAutofit/>
          </a:bodyPr>
          <a:lstStyle/>
          <a:p>
            <a:pPr marL="0" indent="0">
              <a:buNone/>
            </a:pPr>
            <a:r>
              <a:rPr lang="it-IT" sz="2400" dirty="0" err="1">
                <a:latin typeface="Arial" charset="0"/>
                <a:ea typeface="MS PGothic" charset="0"/>
              </a:rPr>
              <a:t>Exemples</a:t>
            </a:r>
            <a:r>
              <a:rPr lang="it-IT" sz="2400" dirty="0">
                <a:latin typeface="Arial" charset="0"/>
                <a:ea typeface="MS PGothic" charset="0"/>
              </a:rPr>
              <a:t> </a:t>
            </a:r>
            <a:r>
              <a:rPr lang="it-IT" sz="2400" dirty="0">
                <a:latin typeface="Arial" charset="0"/>
                <a:ea typeface="MS PGothic" charset="0"/>
              </a:rPr>
              <a:t>de </a:t>
            </a:r>
            <a:r>
              <a:rPr lang="it-IT" sz="2400" dirty="0" err="1">
                <a:latin typeface="Arial" charset="0"/>
                <a:ea typeface="MS PGothic" charset="0"/>
              </a:rPr>
              <a:t>mots</a:t>
            </a:r>
            <a:r>
              <a:rPr lang="it-IT" sz="2400" dirty="0">
                <a:latin typeface="Arial" charset="0"/>
                <a:ea typeface="MS PGothic" charset="0"/>
              </a:rPr>
              <a:t> </a:t>
            </a:r>
            <a:r>
              <a:rPr lang="it-IT" sz="2400" dirty="0" err="1">
                <a:latin typeface="Arial" charset="0"/>
                <a:ea typeface="MS PGothic" charset="0"/>
              </a:rPr>
              <a:t>exclus</a:t>
            </a:r>
            <a:r>
              <a:rPr lang="it-IT" sz="2400" dirty="0">
                <a:latin typeface="Arial" charset="0"/>
                <a:ea typeface="MS PGothic" charset="0"/>
              </a:rPr>
              <a:t> </a:t>
            </a:r>
            <a:r>
              <a:rPr lang="it-IT" sz="2400" dirty="0" err="1">
                <a:latin typeface="Arial" charset="0"/>
                <a:ea typeface="MS PGothic" charset="0"/>
              </a:rPr>
              <a:t>du</a:t>
            </a:r>
            <a:r>
              <a:rPr lang="it-IT" sz="2400" dirty="0">
                <a:latin typeface="Arial" charset="0"/>
                <a:ea typeface="MS PGothic" charset="0"/>
              </a:rPr>
              <a:t> PR</a:t>
            </a:r>
            <a:br>
              <a:rPr lang="it-IT" sz="2400" dirty="0">
                <a:latin typeface="Arial" charset="0"/>
                <a:ea typeface="MS PGothic" charset="0"/>
              </a:rPr>
            </a:br>
            <a:r>
              <a:rPr lang="it-IT" sz="2400" dirty="0" err="1">
                <a:latin typeface="Arial" charset="0"/>
                <a:ea typeface="MS PGothic" charset="0"/>
              </a:rPr>
              <a:t>Autour</a:t>
            </a:r>
            <a:r>
              <a:rPr lang="it-IT" sz="2400" dirty="0">
                <a:latin typeface="Arial" charset="0"/>
                <a:ea typeface="MS PGothic" charset="0"/>
              </a:rPr>
              <a:t> </a:t>
            </a:r>
            <a:r>
              <a:rPr lang="it-IT" sz="2400" dirty="0" err="1">
                <a:latin typeface="Arial" charset="0"/>
                <a:ea typeface="MS PGothic" charset="0"/>
              </a:rPr>
              <a:t>du</a:t>
            </a:r>
            <a:r>
              <a:rPr lang="it-IT" sz="2400" dirty="0">
                <a:latin typeface="Arial" charset="0"/>
                <a:ea typeface="MS PGothic" charset="0"/>
              </a:rPr>
              <a:t> </a:t>
            </a:r>
            <a:r>
              <a:rPr lang="it-IT" sz="2400" dirty="0" err="1">
                <a:latin typeface="Arial" charset="0"/>
                <a:ea typeface="MS PGothic" charset="0"/>
              </a:rPr>
              <a:t>suffixe</a:t>
            </a:r>
            <a:r>
              <a:rPr lang="it-IT" sz="2400" dirty="0">
                <a:latin typeface="Arial" charset="0"/>
                <a:ea typeface="MS PGothic" charset="0"/>
              </a:rPr>
              <a:t> </a:t>
            </a:r>
            <a:r>
              <a:rPr lang="mr-IN" sz="2400" dirty="0">
                <a:latin typeface="Arial" charset="0"/>
                <a:ea typeface="MS PGothic" charset="0"/>
              </a:rPr>
              <a:t>–</a:t>
            </a:r>
            <a:r>
              <a:rPr lang="it-IT" sz="2400" dirty="0">
                <a:latin typeface="Arial" charset="0"/>
                <a:ea typeface="MS PGothic" charset="0"/>
              </a:rPr>
              <a:t> </a:t>
            </a:r>
            <a:r>
              <a:rPr lang="it-IT" sz="2400" i="1" dirty="0" err="1">
                <a:latin typeface="Arial" charset="0"/>
                <a:ea typeface="MS PGothic" charset="0"/>
              </a:rPr>
              <a:t>phobie</a:t>
            </a:r>
            <a:endParaRPr lang="it-IT" sz="2400" dirty="0">
              <a:latin typeface="Arial" charset="0"/>
              <a:ea typeface="MS PGothic" charset="0"/>
              <a:cs typeface="MS PGothic" charset="0"/>
            </a:endParaRPr>
          </a:p>
          <a:p>
            <a:pPr marL="0" indent="0" algn="just"/>
            <a:r>
              <a:rPr lang="it-IT" sz="2400" dirty="0">
                <a:latin typeface="Arial" charset="0"/>
                <a:ea typeface="MS PGothic" charset="0"/>
                <a:cs typeface="MS PGothic" charset="0"/>
              </a:rPr>
              <a:t>  Diapo de 1° </a:t>
            </a:r>
            <a:r>
              <a:rPr lang="it-IT" sz="2400" dirty="0" err="1">
                <a:latin typeface="Arial" charset="0"/>
                <a:ea typeface="MS PGothic" charset="0"/>
                <a:cs typeface="MS PGothic" charset="0"/>
              </a:rPr>
              <a:t>année</a:t>
            </a:r>
            <a:endParaRPr lang="it-IT" sz="2400" dirty="0">
              <a:latin typeface="Arial" charset="0"/>
              <a:ea typeface="MS PGothic" charset="0"/>
              <a:cs typeface="MS PGothic" charset="0"/>
            </a:endParaRPr>
          </a:p>
          <a:p>
            <a:pPr marL="0" indent="0" algn="just"/>
            <a:r>
              <a:rPr lang="it-IT" sz="2400" dirty="0">
                <a:latin typeface="Arial" charset="0"/>
                <a:ea typeface="MS PGothic" charset="0"/>
                <a:cs typeface="MS PGothic" charset="0"/>
              </a:rPr>
              <a:t> </a:t>
            </a:r>
            <a:r>
              <a:rPr lang="it-IT" sz="2400" dirty="0" err="1">
                <a:latin typeface="Arial" charset="0"/>
                <a:ea typeface="MS PGothic" charset="0"/>
                <a:cs typeface="MS PGothic" charset="0"/>
              </a:rPr>
              <a:t>Arabophobie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europhobie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judéophobie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transphobie</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LGBTphobie</a:t>
            </a:r>
            <a:r>
              <a:rPr lang="it-IT" sz="2400" dirty="0">
                <a:latin typeface="Arial" charset="0"/>
                <a:ea typeface="MS PGothic" charset="0"/>
                <a:cs typeface="MS PGothic" charset="0"/>
              </a:rPr>
              <a:t> </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absent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du</a:t>
            </a:r>
            <a:r>
              <a:rPr lang="it-IT" sz="2400" dirty="0">
                <a:latin typeface="Arial" charset="0"/>
                <a:ea typeface="MS PGothic" charset="0"/>
                <a:cs typeface="MS PGothic" charset="0"/>
              </a:rPr>
              <a:t> PR 2017</a:t>
            </a:r>
            <a:r>
              <a:rPr lang="fr-FR" sz="2400" dirty="0">
                <a:latin typeface="Arial" charset="0"/>
                <a:ea typeface="MS PGothic" charset="0"/>
                <a:cs typeface="MS PGothic" charset="0"/>
              </a:rPr>
              <a:t>. </a:t>
            </a:r>
            <a:endParaRPr lang="fr-FR" sz="2400" dirty="0">
              <a:latin typeface="Arial" charset="0"/>
              <a:ea typeface="MS PGothic" charset="0"/>
              <a:cs typeface="MS PGothic" charset="0"/>
            </a:endParaRPr>
          </a:p>
          <a:p>
            <a:pPr marL="0" indent="0" algn="just"/>
            <a:r>
              <a:rPr lang="fr-FR" sz="2400" dirty="0">
                <a:latin typeface="Arial" charset="0"/>
                <a:ea typeface="MS PGothic" charset="0"/>
                <a:cs typeface="MS PGothic" charset="0"/>
              </a:rPr>
              <a:t>PR 2020</a:t>
            </a:r>
          </a:p>
          <a:p>
            <a:pPr marL="0" indent="0" algn="just"/>
            <a:r>
              <a:rPr lang="it-IT" sz="2400" b="1" dirty="0" err="1">
                <a:latin typeface="Arial" charset="0"/>
                <a:ea typeface="MS PGothic" charset="0"/>
                <a:cs typeface="MS PGothic" charset="0"/>
              </a:rPr>
              <a:t>transphobie</a:t>
            </a:r>
            <a:r>
              <a:rPr lang="it-IT" sz="2400" dirty="0">
                <a:latin typeface="Arial" charset="0"/>
                <a:ea typeface="MS PGothic" charset="0"/>
                <a:cs typeface="MS PGothic" charset="0"/>
              </a:rPr>
              <a:t>, </a:t>
            </a:r>
            <a:r>
              <a:rPr lang="fr-FR" sz="2400" dirty="0">
                <a:latin typeface="Arial" charset="0"/>
                <a:ea typeface="MS PGothic" charset="0"/>
                <a:cs typeface="MS PGothic" charset="0"/>
              </a:rPr>
              <a:t> </a:t>
            </a:r>
            <a:r>
              <a:rPr lang="fr-FR" sz="2400" dirty="0"/>
              <a:t>étym</a:t>
            </a:r>
            <a:r>
              <a:rPr lang="fr-FR" sz="2400" dirty="0"/>
              <a:t>. 2000 ◊ de </a:t>
            </a:r>
            <a:r>
              <a:rPr lang="fr-FR" sz="2400" i="1" dirty="0"/>
              <a:t>2. </a:t>
            </a:r>
            <a:r>
              <a:rPr lang="fr-FR" sz="2400" i="1" dirty="0" err="1"/>
              <a:t>trans</a:t>
            </a:r>
            <a:r>
              <a:rPr lang="fr-FR" sz="2400" dirty="0"/>
              <a:t> et </a:t>
            </a:r>
            <a:r>
              <a:rPr lang="mr-IN" sz="2400" i="1" dirty="0"/>
              <a:t>–</a:t>
            </a:r>
            <a:r>
              <a:rPr lang="fr-FR" sz="2400" i="1" dirty="0"/>
              <a:t>phobie</a:t>
            </a:r>
            <a:endParaRPr lang="fr-FR" sz="2400" dirty="0"/>
          </a:p>
          <a:p>
            <a:r>
              <a:rPr lang="fr-FR" sz="2400" dirty="0"/>
              <a:t>■</a:t>
            </a:r>
            <a:r>
              <a:rPr lang="fr-FR" sz="2400" dirty="0"/>
              <a:t> </a:t>
            </a:r>
            <a:r>
              <a:rPr lang="fr-FR" sz="2400" dirty="0" err="1"/>
              <a:t>Didact</a:t>
            </a:r>
            <a:r>
              <a:rPr lang="fr-FR" sz="2400" dirty="0"/>
              <a:t>. Attitude d'hostilité, de discrimination envers les personnes transsexuelles ou transgenres. ▫ Adj. et n. </a:t>
            </a:r>
            <a:r>
              <a:rPr lang="fr-FR" sz="2400" dirty="0" err="1"/>
              <a:t>transphobe</a:t>
            </a:r>
            <a:r>
              <a:rPr lang="fr-FR" sz="2400" dirty="0"/>
              <a:t>.</a:t>
            </a:r>
          </a:p>
          <a:p>
            <a:pPr marL="0" indent="0" algn="just"/>
            <a:endParaRPr lang="it-IT" sz="2400" dirty="0">
              <a:latin typeface="Arial" charset="0"/>
              <a:ea typeface="MS PGothic" charset="0"/>
              <a:cs typeface="MS PGothic" charset="0"/>
            </a:endParaRPr>
          </a:p>
        </p:txBody>
      </p:sp>
    </p:spTree>
    <p:extLst>
      <p:ext uri="{BB962C8B-B14F-4D97-AF65-F5344CB8AC3E}">
        <p14:creationId xmlns:p14="http://schemas.microsoft.com/office/powerpoint/2010/main" val="3349891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Observations hebdomadaires</a:t>
            </a:r>
            <a:endParaRPr lang="fr-CA" sz="2800" dirty="0"/>
          </a:p>
        </p:txBody>
      </p:sp>
      <p:sp>
        <p:nvSpPr>
          <p:cNvPr id="3" name="Segnaposto contenuto 2"/>
          <p:cNvSpPr>
            <a:spLocks noGrp="1"/>
          </p:cNvSpPr>
          <p:nvPr>
            <p:ph idx="1"/>
          </p:nvPr>
        </p:nvSpPr>
        <p:spPr/>
        <p:txBody>
          <a:bodyPr>
            <a:normAutofit/>
          </a:bodyPr>
          <a:lstStyle/>
          <a:p>
            <a:r>
              <a:rPr lang="it-IT" sz="2400" dirty="0" err="1">
                <a:latin typeface="Arial" charset="0"/>
                <a:ea typeface="MS PGothic" charset="0"/>
                <a:cs typeface="MS PGothic" charset="0"/>
              </a:rPr>
              <a:t>Europhobe</a:t>
            </a:r>
            <a:r>
              <a:rPr lang="it-IT" sz="2400" dirty="0">
                <a:latin typeface="Arial" charset="0"/>
                <a:ea typeface="MS PGothic" charset="0"/>
                <a:cs typeface="MS PGothic" charset="0"/>
              </a:rPr>
              <a:t> : </a:t>
            </a:r>
            <a:r>
              <a:rPr lang="it-IT" sz="2400" dirty="0" err="1">
                <a:latin typeface="Arial" charset="0"/>
                <a:ea typeface="MS PGothic" charset="0"/>
                <a:cs typeface="MS PGothic" charset="0"/>
              </a:rPr>
              <a:t>absent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du</a:t>
            </a:r>
            <a:r>
              <a:rPr lang="it-IT" sz="2400" dirty="0">
                <a:latin typeface="Arial" charset="0"/>
                <a:ea typeface="MS PGothic" charset="0"/>
                <a:cs typeface="MS PGothic" charset="0"/>
              </a:rPr>
              <a:t> PR 2017, </a:t>
            </a:r>
            <a:r>
              <a:rPr lang="it-IT" sz="2400" dirty="0" err="1">
                <a:latin typeface="Arial" charset="0"/>
                <a:ea typeface="MS PGothic" charset="0"/>
                <a:cs typeface="MS PGothic" charset="0"/>
              </a:rPr>
              <a:t>présent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dans</a:t>
            </a:r>
            <a:r>
              <a:rPr lang="it-IT" sz="2400" dirty="0">
                <a:latin typeface="Arial" charset="0"/>
                <a:ea typeface="MS PGothic" charset="0"/>
                <a:cs typeface="MS PGothic" charset="0"/>
              </a:rPr>
              <a:t> le PR </a:t>
            </a:r>
            <a:r>
              <a:rPr lang="it-IT" sz="2400" dirty="0">
                <a:latin typeface="Arial" charset="0"/>
                <a:ea typeface="MS PGothic" charset="0"/>
                <a:cs typeface="MS PGothic" charset="0"/>
              </a:rPr>
              <a:t>2018</a:t>
            </a:r>
          </a:p>
          <a:p>
            <a:r>
              <a:rPr lang="fr-FR" sz="2400" dirty="0">
                <a:latin typeface="Arial" charset="0"/>
                <a:ea typeface="MS PGothic" charset="0"/>
                <a:cs typeface="MS PGothic" charset="0"/>
              </a:rPr>
              <a:t> Hostile à l'unification de l'Europe. ➙ aussi eurosceptique.</a:t>
            </a:r>
          </a:p>
          <a:p>
            <a:r>
              <a:rPr lang="fr-FR" sz="2400" dirty="0">
                <a:latin typeface="Arial" charset="0"/>
                <a:ea typeface="MS PGothic" charset="0"/>
                <a:cs typeface="MS PGothic" charset="0"/>
              </a:rPr>
              <a:t>▫ N</a:t>
            </a:r>
            <a:r>
              <a:rPr lang="fr-FR" sz="2400" i="1" dirty="0">
                <a:latin typeface="Arial" charset="0"/>
                <a:ea typeface="MS PGothic" charset="0"/>
                <a:cs typeface="MS PGothic" charset="0"/>
              </a:rPr>
              <a:t>. Les europhobes et les européistes.</a:t>
            </a:r>
          </a:p>
          <a:p>
            <a:endParaRPr lang="it-IT" sz="2400" dirty="0">
              <a:latin typeface="Arial" charset="0"/>
              <a:ea typeface="MS PGothic" charset="0"/>
              <a:cs typeface="MS PGothic" charset="0"/>
            </a:endParaRPr>
          </a:p>
          <a:p>
            <a:r>
              <a:rPr lang="it-IT" sz="2400" dirty="0" err="1"/>
              <a:t>Grossophobie</a:t>
            </a:r>
            <a:r>
              <a:rPr lang="it-IT" sz="2400" dirty="0"/>
              <a:t>  </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absent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du</a:t>
            </a:r>
            <a:r>
              <a:rPr lang="it-IT" sz="2400" dirty="0">
                <a:latin typeface="Arial" charset="0"/>
                <a:ea typeface="MS PGothic" charset="0"/>
                <a:cs typeface="MS PGothic" charset="0"/>
              </a:rPr>
              <a:t> PR 2018, </a:t>
            </a:r>
            <a:r>
              <a:rPr lang="it-IT" sz="2400" dirty="0" err="1">
                <a:latin typeface="Arial" charset="0"/>
                <a:ea typeface="MS PGothic" charset="0"/>
                <a:cs typeface="MS PGothic" charset="0"/>
              </a:rPr>
              <a:t>présent</a:t>
            </a:r>
            <a:r>
              <a:rPr lang="it-IT" sz="2400" dirty="0">
                <a:latin typeface="Arial" charset="0"/>
                <a:ea typeface="MS PGothic" charset="0"/>
                <a:cs typeface="MS PGothic" charset="0"/>
              </a:rPr>
              <a:t> </a:t>
            </a:r>
            <a:r>
              <a:rPr lang="it-IT" sz="2400" dirty="0" err="1">
                <a:latin typeface="Arial" charset="0"/>
                <a:ea typeface="MS PGothic" charset="0"/>
                <a:cs typeface="MS PGothic" charset="0"/>
              </a:rPr>
              <a:t>dans</a:t>
            </a:r>
            <a:r>
              <a:rPr lang="it-IT" sz="2400" dirty="0">
                <a:latin typeface="Arial" charset="0"/>
                <a:ea typeface="MS PGothic" charset="0"/>
                <a:cs typeface="MS PGothic" charset="0"/>
              </a:rPr>
              <a:t> le PR 2019</a:t>
            </a:r>
          </a:p>
          <a:p>
            <a:r>
              <a:rPr lang="fr-FR" sz="2400" dirty="0"/>
              <a:t>Attitude de stigmatisation, de discrimination envers les personnes obèses ou en surpoids. ▫ Adj. et n. (1993) </a:t>
            </a:r>
            <a:r>
              <a:rPr lang="fr-FR" sz="2400" dirty="0" err="1"/>
              <a:t>grossophobe</a:t>
            </a:r>
            <a:r>
              <a:rPr lang="fr-FR" sz="2400" dirty="0"/>
              <a:t>.</a:t>
            </a:r>
          </a:p>
          <a:p>
            <a:r>
              <a:rPr lang="fr-FR" sz="2400" dirty="0"/>
              <a:t>© 2019 Dictionnaires Le Robert - Le Petit Robert de la langue française</a:t>
            </a:r>
          </a:p>
          <a:p>
            <a:endParaRPr lang="fr-CA" sz="2400" dirty="0"/>
          </a:p>
        </p:txBody>
      </p:sp>
    </p:spTree>
    <p:extLst>
      <p:ext uri="{BB962C8B-B14F-4D97-AF65-F5344CB8AC3E}">
        <p14:creationId xmlns:p14="http://schemas.microsoft.com/office/powerpoint/2010/main" val="40284760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a:t>Une nouvelle </a:t>
            </a:r>
            <a:r>
              <a:rPr lang="it-IT" sz="2800" dirty="0" err="1"/>
              <a:t>phobie</a:t>
            </a:r>
            <a:r>
              <a:rPr lang="it-IT" sz="2800" dirty="0"/>
              <a:t> à </a:t>
            </a:r>
            <a:r>
              <a:rPr lang="it-IT" sz="2800" dirty="0" err="1"/>
              <a:t>lexicaliser</a:t>
            </a:r>
            <a:endParaRPr lang="it-IT" sz="2800" dirty="0"/>
          </a:p>
        </p:txBody>
      </p:sp>
      <p:sp>
        <p:nvSpPr>
          <p:cNvPr id="3" name="Segnaposto contenuto 2"/>
          <p:cNvSpPr>
            <a:spLocks noGrp="1"/>
          </p:cNvSpPr>
          <p:nvPr>
            <p:ph idx="1"/>
          </p:nvPr>
        </p:nvSpPr>
        <p:spPr/>
        <p:txBody>
          <a:bodyPr>
            <a:normAutofit/>
          </a:bodyPr>
          <a:lstStyle/>
          <a:p>
            <a:pPr algn="just"/>
            <a:r>
              <a:rPr lang="fr-FR" sz="2400" dirty="0"/>
              <a:t>La </a:t>
            </a:r>
            <a:r>
              <a:rPr lang="fr-FR" sz="2400" dirty="0"/>
              <a:t>« </a:t>
            </a:r>
            <a:r>
              <a:rPr lang="fr-FR" sz="2400" dirty="0" err="1"/>
              <a:t>pauvrophobie</a:t>
            </a:r>
            <a:r>
              <a:rPr lang="fr-FR" sz="2400" dirty="0"/>
              <a:t> » </a:t>
            </a:r>
            <a:r>
              <a:rPr lang="fr-FR" sz="2400" dirty="0"/>
              <a:t>ou </a:t>
            </a:r>
            <a:r>
              <a:rPr lang="fr-FR" sz="2400" dirty="0"/>
              <a:t>« </a:t>
            </a:r>
            <a:r>
              <a:rPr lang="fr-FR" sz="2400" dirty="0" err="1"/>
              <a:t>aporophobie</a:t>
            </a:r>
            <a:r>
              <a:rPr lang="fr-FR" sz="2400" dirty="0"/>
              <a:t> » </a:t>
            </a:r>
            <a:r>
              <a:rPr lang="fr-FR" sz="2400" dirty="0"/>
              <a:t>est une attitude d’hostilité, plus ou moins visible, à l’égard des personnes qui vivent la pauvreté ou la précarité</a:t>
            </a:r>
            <a:endParaRPr lang="it-IT" sz="2400" dirty="0"/>
          </a:p>
        </p:txBody>
      </p:sp>
    </p:spTree>
    <p:extLst>
      <p:ext uri="{BB962C8B-B14F-4D97-AF65-F5344CB8AC3E}">
        <p14:creationId xmlns:p14="http://schemas.microsoft.com/office/powerpoint/2010/main" val="11830030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Programme</a:t>
            </a:r>
            <a:endParaRPr lang="fr-CA" sz="2800" dirty="0"/>
          </a:p>
        </p:txBody>
      </p:sp>
      <p:sp>
        <p:nvSpPr>
          <p:cNvPr id="3" name="Segnaposto contenuto 2"/>
          <p:cNvSpPr>
            <a:spLocks noGrp="1"/>
          </p:cNvSpPr>
          <p:nvPr>
            <p:ph idx="1"/>
          </p:nvPr>
        </p:nvSpPr>
        <p:spPr/>
        <p:txBody>
          <a:bodyPr>
            <a:normAutofit fontScale="70000" lnSpcReduction="20000"/>
          </a:bodyPr>
          <a:lstStyle/>
          <a:p>
            <a:pPr algn="just"/>
            <a:r>
              <a:rPr lang="fr-CA" sz="2400" dirty="0"/>
              <a:t>Observations hebdomadaires sur </a:t>
            </a:r>
            <a:r>
              <a:rPr lang="fr-CA" sz="2400" dirty="0"/>
              <a:t>des questions </a:t>
            </a:r>
            <a:r>
              <a:rPr lang="fr-CA" sz="2400" dirty="0"/>
              <a:t>sociétales et politiques.</a:t>
            </a:r>
          </a:p>
          <a:p>
            <a:r>
              <a:rPr lang="fr-CA" sz="2400" dirty="0"/>
              <a:t>Le rôle de l’histoire française dans les débats </a:t>
            </a:r>
            <a:r>
              <a:rPr lang="fr-CA" sz="2400" dirty="0"/>
              <a:t>d’aujourd’hui</a:t>
            </a:r>
            <a:endParaRPr lang="fr-CA" sz="2400" dirty="0"/>
          </a:p>
          <a:p>
            <a:pPr marL="0" indent="0">
              <a:buNone/>
            </a:pPr>
            <a:endParaRPr lang="fr-CA" sz="2400" dirty="0"/>
          </a:p>
          <a:p>
            <a:r>
              <a:rPr lang="fr-CA" sz="2400" dirty="0"/>
              <a:t>1° volet : Langue </a:t>
            </a:r>
            <a:r>
              <a:rPr lang="fr-CA" sz="2400" dirty="0"/>
              <a:t>et </a:t>
            </a:r>
            <a:r>
              <a:rPr lang="fr-CA" sz="2400" dirty="0"/>
              <a:t>pouvoir </a:t>
            </a:r>
            <a:r>
              <a:rPr lang="mr-IN" sz="2400" dirty="0"/>
              <a:t>–</a:t>
            </a:r>
            <a:r>
              <a:rPr lang="fr-CA" sz="2400" dirty="0"/>
              <a:t> le pouvoir des mots – les débats </a:t>
            </a:r>
            <a:r>
              <a:rPr lang="fr-CA" sz="2400" dirty="0"/>
              <a:t>sémantiques sur les mots dans l’espace public; </a:t>
            </a:r>
            <a:endParaRPr lang="fr-CA" sz="2400" dirty="0"/>
          </a:p>
          <a:p>
            <a:pPr marL="0" indent="0">
              <a:buNone/>
            </a:pPr>
            <a:endParaRPr lang="fr-CA" sz="2400" dirty="0"/>
          </a:p>
          <a:p>
            <a:r>
              <a:rPr lang="fr-CA" sz="2400" dirty="0"/>
              <a:t>2°volet : La légitimité des voix </a:t>
            </a:r>
            <a:r>
              <a:rPr lang="fr-CA" sz="2400" dirty="0"/>
              <a:t>du sujet </a:t>
            </a:r>
            <a:r>
              <a:rPr lang="fr-CA" sz="2400" dirty="0"/>
              <a:t>traduisant : les seuils (préfaces, postfaces, </a:t>
            </a:r>
            <a:r>
              <a:rPr lang="fr-CA" sz="2400" dirty="0" err="1"/>
              <a:t>NdT</a:t>
            </a:r>
            <a:r>
              <a:rPr lang="fr-CA" sz="2400" dirty="0"/>
              <a:t>, glossaires, films …);</a:t>
            </a:r>
          </a:p>
          <a:p>
            <a:endParaRPr lang="fr-CA" sz="2400" dirty="0"/>
          </a:p>
          <a:p>
            <a:r>
              <a:rPr lang="fr-CA" sz="2400" dirty="0"/>
              <a:t>3° volet : les variations de la langue française, notamment la variation </a:t>
            </a:r>
            <a:r>
              <a:rPr lang="fr-CA" sz="2400" dirty="0" err="1"/>
              <a:t>diatopique</a:t>
            </a:r>
            <a:endParaRPr lang="fr-CA" sz="2400" dirty="0"/>
          </a:p>
          <a:p>
            <a:pPr marL="0" indent="0">
              <a:buNone/>
            </a:pPr>
            <a:endParaRPr lang="fr-CA" sz="2400" dirty="0"/>
          </a:p>
          <a:p>
            <a:r>
              <a:rPr lang="fr-CA" sz="2400" dirty="0"/>
              <a:t>Remue-méninges avec des mots, </a:t>
            </a:r>
            <a:r>
              <a:rPr lang="fr-CA" sz="2400" dirty="0" err="1"/>
              <a:t>lexiculture</a:t>
            </a:r>
            <a:r>
              <a:rPr lang="fr-CA" sz="2400" dirty="0"/>
              <a:t>, notamment les couleurs</a:t>
            </a:r>
            <a:endParaRPr lang="fr-CA" sz="2400" dirty="0"/>
          </a:p>
          <a:p>
            <a:endParaRPr lang="fr-CA" sz="2400" dirty="0"/>
          </a:p>
          <a:p>
            <a:r>
              <a:rPr lang="fr-CA" sz="2400" dirty="0"/>
              <a:t>Épreuve écrite : Compte rendu</a:t>
            </a:r>
          </a:p>
          <a:p>
            <a:r>
              <a:rPr lang="fr-CA" sz="2400" dirty="0"/>
              <a:t>Épreuve </a:t>
            </a:r>
            <a:r>
              <a:rPr lang="fr-CA" sz="2400" dirty="0"/>
              <a:t>orale : Discussion sur les sujets du cours</a:t>
            </a:r>
          </a:p>
          <a:p>
            <a:endParaRPr lang="fr-CA" sz="2400" dirty="0"/>
          </a:p>
        </p:txBody>
      </p:sp>
    </p:spTree>
    <p:extLst>
      <p:ext uri="{BB962C8B-B14F-4D97-AF65-F5344CB8AC3E}">
        <p14:creationId xmlns:p14="http://schemas.microsoft.com/office/powerpoint/2010/main" val="3605650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3200" dirty="0"/>
              <a:t>Langue et </a:t>
            </a:r>
            <a:r>
              <a:rPr lang="it-IT" sz="3200" dirty="0" err="1"/>
              <a:t>pouvoir</a:t>
            </a:r>
            <a:r>
              <a:rPr lang="it-IT" sz="3200" dirty="0"/>
              <a:t/>
            </a:r>
            <a:br>
              <a:rPr lang="it-IT" sz="3200" dirty="0"/>
            </a:br>
            <a:r>
              <a:rPr lang="it-IT" sz="3200" dirty="0"/>
              <a:t>Le </a:t>
            </a:r>
            <a:r>
              <a:rPr lang="it-IT" sz="3200" dirty="0" err="1"/>
              <a:t>pouvoir</a:t>
            </a:r>
            <a:r>
              <a:rPr lang="it-IT" sz="3200" dirty="0"/>
              <a:t> </a:t>
            </a:r>
            <a:r>
              <a:rPr lang="it-IT" sz="3200" dirty="0" err="1"/>
              <a:t>des</a:t>
            </a:r>
            <a:r>
              <a:rPr lang="it-IT" sz="3200" dirty="0"/>
              <a:t> </a:t>
            </a:r>
            <a:r>
              <a:rPr lang="it-IT" sz="3200" dirty="0" err="1"/>
              <a:t>mots</a:t>
            </a:r>
            <a:endParaRPr lang="it-IT" sz="3200" dirty="0"/>
          </a:p>
        </p:txBody>
      </p:sp>
      <p:sp>
        <p:nvSpPr>
          <p:cNvPr id="3" name="Sottotitolo 2"/>
          <p:cNvSpPr>
            <a:spLocks noGrp="1"/>
          </p:cNvSpPr>
          <p:nvPr>
            <p:ph type="subTitle" idx="1"/>
          </p:nvPr>
        </p:nvSpPr>
        <p:spPr/>
        <p:txBody>
          <a:bodyPr>
            <a:normAutofit/>
          </a:bodyPr>
          <a:lstStyle/>
          <a:p>
            <a:endParaRPr lang="it-IT" dirty="0" smtClean="0"/>
          </a:p>
          <a:p>
            <a:r>
              <a:rPr lang="it-IT" dirty="0" err="1" smtClean="0"/>
              <a:t>a.a</a:t>
            </a:r>
            <a:r>
              <a:rPr lang="it-IT" dirty="0" smtClean="0"/>
              <a:t>. 2019-2020</a:t>
            </a:r>
          </a:p>
        </p:txBody>
      </p:sp>
    </p:spTree>
    <p:extLst>
      <p:ext uri="{BB962C8B-B14F-4D97-AF65-F5344CB8AC3E}">
        <p14:creationId xmlns:p14="http://schemas.microsoft.com/office/powerpoint/2010/main" val="2101401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800" dirty="0" err="1"/>
              <a:t>Sophocle</a:t>
            </a:r>
            <a:r>
              <a:rPr lang="it-IT" sz="2800" dirty="0"/>
              <a:t>,</a:t>
            </a:r>
            <a:r>
              <a:rPr lang="it-IT" sz="2800" i="1" dirty="0"/>
              <a:t> </a:t>
            </a:r>
            <a:r>
              <a:rPr lang="it-IT" sz="2800" i="1" dirty="0" err="1"/>
              <a:t>Philoctète</a:t>
            </a:r>
            <a:endParaRPr lang="it-IT" sz="2800" dirty="0"/>
          </a:p>
        </p:txBody>
      </p:sp>
      <p:sp>
        <p:nvSpPr>
          <p:cNvPr id="3" name="Segnaposto contenuto 2"/>
          <p:cNvSpPr>
            <a:spLocks noGrp="1"/>
          </p:cNvSpPr>
          <p:nvPr>
            <p:ph idx="1"/>
          </p:nvPr>
        </p:nvSpPr>
        <p:spPr/>
        <p:txBody>
          <a:bodyPr>
            <a:normAutofit/>
          </a:bodyPr>
          <a:lstStyle/>
          <a:p>
            <a:pPr algn="just"/>
            <a:r>
              <a:rPr lang="it-IT" sz="2400" dirty="0" err="1"/>
              <a:t>Ulysse</a:t>
            </a:r>
            <a:r>
              <a:rPr lang="it-IT" sz="2400" dirty="0"/>
              <a:t> : “</a:t>
            </a:r>
            <a:r>
              <a:rPr lang="it-IT" sz="2400" dirty="0" err="1"/>
              <a:t>moi</a:t>
            </a:r>
            <a:r>
              <a:rPr lang="it-IT" sz="2400" dirty="0"/>
              <a:t> </a:t>
            </a:r>
            <a:r>
              <a:rPr lang="it-IT" sz="2400" dirty="0" err="1"/>
              <a:t>aussi</a:t>
            </a:r>
            <a:r>
              <a:rPr lang="it-IT" sz="2400" dirty="0"/>
              <a:t>, </a:t>
            </a:r>
            <a:r>
              <a:rPr lang="it-IT" sz="2400" dirty="0" err="1"/>
              <a:t>quand</a:t>
            </a:r>
            <a:r>
              <a:rPr lang="it-IT" sz="2400" dirty="0"/>
              <a:t> </a:t>
            </a:r>
            <a:r>
              <a:rPr lang="it-IT" sz="2400" dirty="0" err="1"/>
              <a:t>j’étais</a:t>
            </a:r>
            <a:r>
              <a:rPr lang="it-IT" sz="2400" dirty="0"/>
              <a:t> </a:t>
            </a:r>
            <a:r>
              <a:rPr lang="it-IT" sz="2400" dirty="0" err="1"/>
              <a:t>jeune</a:t>
            </a:r>
            <a:r>
              <a:rPr lang="it-IT" sz="2400" dirty="0"/>
              <a:t>, </a:t>
            </a:r>
            <a:r>
              <a:rPr lang="it-IT" sz="2400" dirty="0" err="1"/>
              <a:t>j’avais</a:t>
            </a:r>
            <a:r>
              <a:rPr lang="it-IT" sz="2400" dirty="0"/>
              <a:t> la langue </a:t>
            </a:r>
            <a:r>
              <a:rPr lang="it-IT" sz="2400" dirty="0" err="1"/>
              <a:t>inactive</a:t>
            </a:r>
            <a:r>
              <a:rPr lang="it-IT" sz="2400" dirty="0"/>
              <a:t> et le </a:t>
            </a:r>
            <a:r>
              <a:rPr lang="it-IT" sz="2400" dirty="0" err="1"/>
              <a:t>bras</a:t>
            </a:r>
            <a:r>
              <a:rPr lang="it-IT" sz="2400" dirty="0"/>
              <a:t> </a:t>
            </a:r>
            <a:r>
              <a:rPr lang="it-IT" sz="2400" dirty="0" err="1"/>
              <a:t>toujours</a:t>
            </a:r>
            <a:r>
              <a:rPr lang="it-IT" sz="2400" dirty="0"/>
              <a:t> </a:t>
            </a:r>
            <a:r>
              <a:rPr lang="it-IT" sz="2400" dirty="0" err="1"/>
              <a:t>actif</a:t>
            </a:r>
            <a:r>
              <a:rPr lang="it-IT" sz="2400" dirty="0"/>
              <a:t> ; </a:t>
            </a:r>
            <a:r>
              <a:rPr lang="it-IT" sz="2400" dirty="0" err="1"/>
              <a:t>aujourd’hui</a:t>
            </a:r>
            <a:r>
              <a:rPr lang="it-IT" sz="2400" dirty="0"/>
              <a:t>, à l’</a:t>
            </a:r>
            <a:r>
              <a:rPr lang="it-IT" sz="2400" dirty="0" err="1"/>
              <a:t>é</a:t>
            </a:r>
            <a:r>
              <a:rPr lang="it-IT" sz="2400" dirty="0" err="1"/>
              <a:t>preuve</a:t>
            </a:r>
            <a:r>
              <a:rPr lang="it-IT" sz="2400" dirty="0"/>
              <a:t> </a:t>
            </a:r>
            <a:r>
              <a:rPr lang="it-IT" sz="2400" dirty="0" err="1"/>
              <a:t>des</a:t>
            </a:r>
            <a:r>
              <a:rPr lang="it-IT" sz="2400" dirty="0"/>
              <a:t> </a:t>
            </a:r>
            <a:r>
              <a:rPr lang="it-IT" sz="2400" dirty="0" err="1"/>
              <a:t>faits</a:t>
            </a:r>
            <a:r>
              <a:rPr lang="it-IT" sz="2400" dirty="0"/>
              <a:t>, je </a:t>
            </a:r>
            <a:r>
              <a:rPr lang="it-IT" sz="2400" dirty="0" err="1"/>
              <a:t>vois</a:t>
            </a:r>
            <a:r>
              <a:rPr lang="it-IT" sz="2400" dirty="0"/>
              <a:t>, </a:t>
            </a:r>
            <a:r>
              <a:rPr lang="it-IT" sz="2400" dirty="0" err="1"/>
              <a:t>que</a:t>
            </a:r>
            <a:r>
              <a:rPr lang="it-IT" sz="2400" dirty="0"/>
              <a:t> </a:t>
            </a:r>
            <a:r>
              <a:rPr lang="it-IT" sz="2400" dirty="0" err="1"/>
              <a:t>chez</a:t>
            </a:r>
            <a:r>
              <a:rPr lang="it-IT" sz="2400" dirty="0"/>
              <a:t> </a:t>
            </a:r>
            <a:r>
              <a:rPr lang="it-IT" sz="2400" dirty="0" err="1"/>
              <a:t>les</a:t>
            </a:r>
            <a:r>
              <a:rPr lang="it-IT" sz="2400" dirty="0"/>
              <a:t> </a:t>
            </a:r>
            <a:r>
              <a:rPr lang="it-IT" sz="2400" dirty="0" err="1"/>
              <a:t>mortels</a:t>
            </a:r>
            <a:r>
              <a:rPr lang="it-IT" sz="2400" dirty="0"/>
              <a:t>, c’est la langue, non </a:t>
            </a:r>
            <a:r>
              <a:rPr lang="it-IT" sz="2400" dirty="0" err="1"/>
              <a:t>les</a:t>
            </a:r>
            <a:r>
              <a:rPr lang="it-IT" sz="2400" dirty="0"/>
              <a:t> </a:t>
            </a:r>
            <a:r>
              <a:rPr lang="it-IT" sz="2400" dirty="0" err="1"/>
              <a:t>actes</a:t>
            </a:r>
            <a:r>
              <a:rPr lang="it-IT" sz="2400" dirty="0"/>
              <a:t>, qui </a:t>
            </a:r>
            <a:r>
              <a:rPr lang="it-IT" sz="2400" dirty="0" err="1"/>
              <a:t>dirigent</a:t>
            </a:r>
            <a:r>
              <a:rPr lang="it-IT" sz="2400" dirty="0"/>
              <a:t> tout.” </a:t>
            </a:r>
            <a:r>
              <a:rPr lang="it-IT" sz="2400" dirty="0" err="1"/>
              <a:t>Sophocle</a:t>
            </a:r>
            <a:r>
              <a:rPr lang="it-IT" sz="2400" dirty="0"/>
              <a:t>,</a:t>
            </a:r>
            <a:r>
              <a:rPr lang="it-IT" sz="2400" i="1" dirty="0"/>
              <a:t> </a:t>
            </a:r>
            <a:r>
              <a:rPr lang="it-IT" sz="2400" i="1" dirty="0" err="1"/>
              <a:t>Philoctète</a:t>
            </a:r>
            <a:r>
              <a:rPr lang="it-IT" sz="2400" i="1" dirty="0"/>
              <a:t> </a:t>
            </a:r>
            <a:r>
              <a:rPr lang="it-IT" sz="2400" dirty="0"/>
              <a:t>v. 96-99</a:t>
            </a:r>
            <a:endParaRPr lang="it-IT" sz="2400" dirty="0"/>
          </a:p>
        </p:txBody>
      </p:sp>
    </p:spTree>
    <p:extLst>
      <p:ext uri="{BB962C8B-B14F-4D97-AF65-F5344CB8AC3E}">
        <p14:creationId xmlns:p14="http://schemas.microsoft.com/office/powerpoint/2010/main" val="21826659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fr-CA" sz="2800" dirty="0"/>
              <a:t/>
            </a:r>
            <a:br>
              <a:rPr lang="fr-CA" sz="2800" dirty="0"/>
            </a:br>
            <a:r>
              <a:rPr lang="fr-CA" sz="2800" dirty="0"/>
              <a:t>Observations </a:t>
            </a:r>
            <a:r>
              <a:rPr lang="fr-CA" sz="2800" dirty="0"/>
              <a:t>hebdomadaires</a:t>
            </a:r>
            <a:br>
              <a:rPr lang="fr-CA" sz="2800" dirty="0"/>
            </a:br>
            <a:r>
              <a:rPr lang="fr-CA" sz="2800" dirty="0"/>
              <a:t>question du </a:t>
            </a:r>
            <a:r>
              <a:rPr lang="fr-CA" sz="2800" dirty="0"/>
              <a:t>blasphème</a:t>
            </a:r>
            <a:br>
              <a:rPr lang="fr-CA" sz="2800" dirty="0"/>
            </a:br>
            <a:r>
              <a:rPr lang="fr-CA" sz="2800" dirty="0"/>
              <a:t>La liberté d’expression va-t-elle jusqu’au droit du blasphème?</a:t>
            </a:r>
            <a:r>
              <a:rPr lang="fr-CA" sz="2800" dirty="0"/>
              <a:t/>
            </a:r>
            <a:br>
              <a:rPr lang="fr-CA" sz="2800" dirty="0"/>
            </a:br>
            <a:r>
              <a:rPr lang="fr-CA" sz="2800" dirty="0"/>
              <a:t/>
            </a:r>
            <a:br>
              <a:rPr lang="fr-CA" sz="2800" dirty="0"/>
            </a:br>
            <a:endParaRPr lang="fr-CA" sz="2800" dirty="0"/>
          </a:p>
        </p:txBody>
      </p:sp>
      <p:sp>
        <p:nvSpPr>
          <p:cNvPr id="3" name="Segnaposto contenuto 2"/>
          <p:cNvSpPr>
            <a:spLocks noGrp="1"/>
          </p:cNvSpPr>
          <p:nvPr>
            <p:ph idx="1"/>
          </p:nvPr>
        </p:nvSpPr>
        <p:spPr/>
        <p:txBody>
          <a:bodyPr>
            <a:normAutofit/>
          </a:bodyPr>
          <a:lstStyle/>
          <a:p>
            <a:pPr algn="just"/>
            <a:r>
              <a:rPr lang="fr-CA" sz="2400" dirty="0"/>
              <a:t>Une adolescente de 16 ans, Mila, est la cible d’un harcèlement en ligne depuis qu’elle a déclaré « déteste[r] la religion » musulmane lors d’une discussion en direct et en vidéo sur </a:t>
            </a:r>
            <a:r>
              <a:rPr lang="fr-CA" sz="2400" dirty="0" err="1"/>
              <a:t>Instagram</a:t>
            </a:r>
            <a:r>
              <a:rPr lang="fr-CA" sz="2400" dirty="0"/>
              <a:t> le 18 janvier : « Votre religion, c’est de la merde. Votre Dieu, je lui mets un doigt dans le trou du cul, merci, au revoir. </a:t>
            </a:r>
            <a:r>
              <a:rPr lang="fr-CA" sz="2400" dirty="0"/>
              <a:t>»</a:t>
            </a:r>
          </a:p>
          <a:p>
            <a:pPr algn="just"/>
            <a:r>
              <a:rPr lang="fr-FR" sz="2400" dirty="0"/>
              <a:t>Elle subit </a:t>
            </a:r>
            <a:r>
              <a:rPr lang="fr-FR" sz="2400" dirty="0"/>
              <a:t>un </a:t>
            </a:r>
            <a:r>
              <a:rPr lang="fr-FR" sz="2400" dirty="0" err="1"/>
              <a:t>cyberharcèlement</a:t>
            </a:r>
            <a:r>
              <a:rPr lang="fr-FR" sz="2400" dirty="0"/>
              <a:t> massif, comportant insultes et menaces, au point d’être toujours déscolarisée de son lycée aujourd’hui. Le parquet de Vienne (Isère) a ouvert deux enquêtes préliminaires : l’une pour incitation à la haine raciale, visant la jeune fille ; l’autre sur les menaces de mort dont elle est la cible.</a:t>
            </a:r>
            <a:endParaRPr lang="fr-CA" sz="2400" dirty="0"/>
          </a:p>
          <a:p>
            <a:pPr algn="just"/>
            <a:r>
              <a:rPr lang="fr-CA" sz="2400" dirty="0"/>
              <a:t>La première enquête, ouverte pour « provocation à la haine à l’égard d’un groupe de personnes, à raison de leur appartenance à une race ou une religion déterminée », a été classée sans suite par le parquet de Vienne (Isère</a:t>
            </a:r>
            <a:r>
              <a:rPr lang="fr-CA" sz="2400" dirty="0"/>
              <a:t>).</a:t>
            </a:r>
          </a:p>
          <a:p>
            <a:pPr algn="just"/>
            <a:endParaRPr lang="fr-CA" sz="2400" dirty="0"/>
          </a:p>
          <a:p>
            <a:endParaRPr lang="fr-CA" sz="2400" dirty="0"/>
          </a:p>
        </p:txBody>
      </p:sp>
    </p:spTree>
    <p:extLst>
      <p:ext uri="{BB962C8B-B14F-4D97-AF65-F5344CB8AC3E}">
        <p14:creationId xmlns:p14="http://schemas.microsoft.com/office/powerpoint/2010/main" val="211703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Ce délit existe-t-il en France ?</a:t>
            </a:r>
            <a:br>
              <a:rPr lang="fr-CA" sz="2800" dirty="0"/>
            </a:br>
            <a:endParaRPr lang="fr-CA" sz="2800" dirty="0"/>
          </a:p>
        </p:txBody>
      </p:sp>
      <p:sp>
        <p:nvSpPr>
          <p:cNvPr id="3" name="Segnaposto contenuto 2"/>
          <p:cNvSpPr>
            <a:spLocks noGrp="1"/>
          </p:cNvSpPr>
          <p:nvPr>
            <p:ph idx="1"/>
          </p:nvPr>
        </p:nvSpPr>
        <p:spPr/>
        <p:txBody>
          <a:bodyPr>
            <a:normAutofit/>
          </a:bodyPr>
          <a:lstStyle/>
          <a:p>
            <a:pPr algn="just"/>
            <a:r>
              <a:rPr lang="fr-CA" sz="2400" dirty="0"/>
              <a:t>En </a:t>
            </a:r>
            <a:r>
              <a:rPr lang="fr-CA" sz="2400" dirty="0"/>
              <a:t>France, le délit de blasphème a existé jusqu’à son abrogation par la loi du 29 juillet 1881 sur la liberté de la presse. En revanche, en Alsace et en Moselle – qui étaient allemandes au moment du vote de la loi – il a fallu attendre 2016 pour que l’article 166 du code pénal local soit abrogé, bien qu’il n’ait jamais été appliqué depuis la réintégration des trois départements en 1919 (Haut-Rhin, Bas-Rhin et Moselle)</a:t>
            </a:r>
            <a:r>
              <a:rPr lang="fr-CA" sz="2400" dirty="0"/>
              <a:t>.</a:t>
            </a:r>
          </a:p>
          <a:p>
            <a:pPr algn="just"/>
            <a:endParaRPr lang="fr-CA" sz="2400" dirty="0"/>
          </a:p>
          <a:p>
            <a:pPr algn="just"/>
            <a:r>
              <a:rPr lang="fr-CA" sz="2400" dirty="0"/>
              <a:t>La loi </a:t>
            </a:r>
            <a:r>
              <a:rPr lang="fr-CA" sz="2400" dirty="0"/>
              <a:t>Pleven de </a:t>
            </a:r>
            <a:r>
              <a:rPr lang="fr-CA" sz="2400" dirty="0"/>
              <a:t>1972 </a:t>
            </a:r>
            <a:r>
              <a:rPr lang="fr-CA" sz="2400" dirty="0"/>
              <a:t>amende la loi de 1881 en créant les délits d’injure, de diffamation et de provocation à la haine, à la violence ou à la discrimination en raison de l’appartenance ou de la non-appartenance à une race, une ethnie, une nation ou une religion.</a:t>
            </a:r>
          </a:p>
        </p:txBody>
      </p:sp>
    </p:spTree>
    <p:extLst>
      <p:ext uri="{BB962C8B-B14F-4D97-AF65-F5344CB8AC3E}">
        <p14:creationId xmlns:p14="http://schemas.microsoft.com/office/powerpoint/2010/main" val="883214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400" dirty="0"/>
              <a:t>Les croyants ne sont-ils pas alors défendus par la loi ?</a:t>
            </a:r>
            <a:br>
              <a:rPr lang="fr-CA" sz="2400" dirty="0"/>
            </a:br>
            <a:endParaRPr lang="fr-CA" sz="2400" dirty="0"/>
          </a:p>
        </p:txBody>
      </p:sp>
      <p:sp>
        <p:nvSpPr>
          <p:cNvPr id="3" name="Segnaposto contenuto 2"/>
          <p:cNvSpPr>
            <a:spLocks noGrp="1"/>
          </p:cNvSpPr>
          <p:nvPr>
            <p:ph idx="1"/>
          </p:nvPr>
        </p:nvSpPr>
        <p:spPr/>
        <p:txBody>
          <a:bodyPr>
            <a:normAutofit/>
          </a:bodyPr>
          <a:lstStyle/>
          <a:p>
            <a:pPr algn="just"/>
            <a:r>
              <a:rPr lang="fr-CA" sz="2400" dirty="0"/>
              <a:t>En </a:t>
            </a:r>
            <a:r>
              <a:rPr lang="fr-CA" sz="2400" dirty="0"/>
              <a:t>France, il est possible de critiquer, voire d’insulter, une religion, mais il est en revanche interdit d’insulter les adeptes d’une religion. Il existe des dispositions pour lutter contre la discrimination, la diffamation ou l’injure contre les personnes religieuses.</a:t>
            </a:r>
          </a:p>
          <a:p>
            <a:pPr algn="just"/>
            <a:r>
              <a:rPr lang="fr-CA" sz="2400" dirty="0"/>
              <a:t>C’est toujours la loi du 29 juillet 1881 (article 29) qui codifie le délit de diffamation comme « toute allégation ou imputation d’un fait qui porte atteinte à l’honneur ou à la considération de la personne ou du corps auquel le fait est imputé est une diffamation », et donc possiblement à une personne en raison de sa religion</a:t>
            </a:r>
            <a:r>
              <a:rPr lang="fr-CA" sz="2400" dirty="0"/>
              <a:t>.</a:t>
            </a:r>
            <a:endParaRPr lang="fr-CA" sz="2400" dirty="0"/>
          </a:p>
        </p:txBody>
      </p:sp>
    </p:spTree>
    <p:extLst>
      <p:ext uri="{BB962C8B-B14F-4D97-AF65-F5344CB8AC3E}">
        <p14:creationId xmlns:p14="http://schemas.microsoft.com/office/powerpoint/2010/main" val="39166017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Charlie Hebdo </a:t>
            </a:r>
            <a:r>
              <a:rPr lang="fr-CA" sz="2800"/>
              <a:t>et blasphème</a:t>
            </a:r>
            <a:endParaRPr lang="fr-CA" sz="2800"/>
          </a:p>
        </p:txBody>
      </p:sp>
      <p:sp>
        <p:nvSpPr>
          <p:cNvPr id="3" name="Segnaposto contenuto 2"/>
          <p:cNvSpPr>
            <a:spLocks noGrp="1"/>
          </p:cNvSpPr>
          <p:nvPr>
            <p:ph idx="1"/>
          </p:nvPr>
        </p:nvSpPr>
        <p:spPr/>
        <p:txBody>
          <a:bodyPr>
            <a:normAutofit/>
          </a:bodyPr>
          <a:lstStyle/>
          <a:p>
            <a:pPr algn="just"/>
            <a:r>
              <a:rPr lang="it-IT" sz="2400" dirty="0"/>
              <a:t>Le </a:t>
            </a:r>
            <a:r>
              <a:rPr lang="it-IT" sz="2400" dirty="0" err="1"/>
              <a:t>procès</a:t>
            </a:r>
            <a:r>
              <a:rPr lang="it-IT" sz="2400" dirty="0"/>
              <a:t> </a:t>
            </a:r>
            <a:r>
              <a:rPr lang="it-IT" sz="2400" dirty="0" err="1"/>
              <a:t>intenté</a:t>
            </a:r>
            <a:r>
              <a:rPr lang="it-IT" sz="2400" dirty="0"/>
              <a:t> </a:t>
            </a:r>
            <a:r>
              <a:rPr lang="it-IT" sz="2400" dirty="0" err="1"/>
              <a:t>contre</a:t>
            </a:r>
            <a:r>
              <a:rPr lang="it-IT" sz="2400" dirty="0"/>
              <a:t> l’</a:t>
            </a:r>
            <a:r>
              <a:rPr lang="it-IT" sz="2400" dirty="0" err="1"/>
              <a:t>hebdomadaire</a:t>
            </a:r>
            <a:r>
              <a:rPr lang="it-IT" sz="2400" dirty="0"/>
              <a:t> Charlie </a:t>
            </a:r>
            <a:r>
              <a:rPr lang="it-IT" sz="2400" dirty="0" err="1"/>
              <a:t>Hebdo</a:t>
            </a:r>
            <a:r>
              <a:rPr lang="it-IT" sz="2400" dirty="0"/>
              <a:t> en 2007 pour la </a:t>
            </a:r>
            <a:r>
              <a:rPr lang="it-IT" sz="2400" dirty="0" err="1"/>
              <a:t>publication</a:t>
            </a:r>
            <a:r>
              <a:rPr lang="it-IT" sz="2400" dirty="0"/>
              <a:t> </a:t>
            </a:r>
            <a:r>
              <a:rPr lang="it-IT" sz="2400" dirty="0" err="1"/>
              <a:t>des</a:t>
            </a:r>
            <a:r>
              <a:rPr lang="it-IT" sz="2400" dirty="0"/>
              <a:t> </a:t>
            </a:r>
            <a:r>
              <a:rPr lang="it-IT" sz="2400" dirty="0" err="1"/>
              <a:t>caricatures</a:t>
            </a:r>
            <a:r>
              <a:rPr lang="it-IT" sz="2400" dirty="0"/>
              <a:t> de </a:t>
            </a:r>
            <a:r>
              <a:rPr lang="it-IT" sz="2400" dirty="0" err="1"/>
              <a:t>Mahomet</a:t>
            </a:r>
            <a:r>
              <a:rPr lang="it-IT" sz="2400" dirty="0"/>
              <a:t> a fini de </a:t>
            </a:r>
            <a:r>
              <a:rPr lang="it-IT" sz="2400" dirty="0" err="1"/>
              <a:t>clarifier</a:t>
            </a:r>
            <a:r>
              <a:rPr lang="it-IT" sz="2400" dirty="0"/>
              <a:t> la position </a:t>
            </a:r>
            <a:r>
              <a:rPr lang="it-IT" sz="2400" dirty="0" err="1"/>
              <a:t>des</a:t>
            </a:r>
            <a:r>
              <a:rPr lang="it-IT" sz="2400" dirty="0"/>
              <a:t> </a:t>
            </a:r>
            <a:r>
              <a:rPr lang="it-IT" sz="2400" dirty="0" err="1"/>
              <a:t>juges</a:t>
            </a:r>
            <a:r>
              <a:rPr lang="it-IT" sz="2400" dirty="0"/>
              <a:t>. En France, il est </a:t>
            </a:r>
            <a:r>
              <a:rPr lang="it-IT" sz="2400" dirty="0" err="1"/>
              <a:t>possible</a:t>
            </a:r>
            <a:r>
              <a:rPr lang="it-IT" sz="2400" dirty="0"/>
              <a:t> d’</a:t>
            </a:r>
            <a:r>
              <a:rPr lang="it-IT" sz="2400" dirty="0" err="1"/>
              <a:t>insulter</a:t>
            </a:r>
            <a:r>
              <a:rPr lang="it-IT" sz="2400" dirty="0"/>
              <a:t> une </a:t>
            </a:r>
            <a:r>
              <a:rPr lang="it-IT" sz="2400" dirty="0" err="1"/>
              <a:t>religion</a:t>
            </a:r>
            <a:r>
              <a:rPr lang="it-IT" sz="2400" dirty="0"/>
              <a:t>, </a:t>
            </a:r>
            <a:r>
              <a:rPr lang="it-IT" sz="2400" dirty="0" err="1"/>
              <a:t>ses</a:t>
            </a:r>
            <a:r>
              <a:rPr lang="it-IT" sz="2400" dirty="0"/>
              <a:t> </a:t>
            </a:r>
            <a:r>
              <a:rPr lang="it-IT" sz="2400" dirty="0" err="1"/>
              <a:t>figures</a:t>
            </a:r>
            <a:r>
              <a:rPr lang="it-IT" sz="2400" dirty="0"/>
              <a:t> et </a:t>
            </a:r>
            <a:r>
              <a:rPr lang="it-IT" sz="2400" dirty="0" err="1"/>
              <a:t>ses</a:t>
            </a:r>
            <a:r>
              <a:rPr lang="it-IT" sz="2400" dirty="0"/>
              <a:t> </a:t>
            </a:r>
            <a:r>
              <a:rPr lang="it-IT" sz="2400" dirty="0" err="1"/>
              <a:t>symboles</a:t>
            </a:r>
            <a:r>
              <a:rPr lang="it-IT" sz="2400" dirty="0"/>
              <a:t>, il est en revanche </a:t>
            </a:r>
            <a:r>
              <a:rPr lang="it-IT" sz="2400" dirty="0" err="1"/>
              <a:t>interdit</a:t>
            </a:r>
            <a:r>
              <a:rPr lang="it-IT" sz="2400" dirty="0"/>
              <a:t> d’</a:t>
            </a:r>
            <a:r>
              <a:rPr lang="it-IT" sz="2400" dirty="0" err="1"/>
              <a:t>insulter</a:t>
            </a:r>
            <a:r>
              <a:rPr lang="it-IT" sz="2400" dirty="0"/>
              <a:t> </a:t>
            </a:r>
            <a:r>
              <a:rPr lang="it-IT" sz="2400" dirty="0" err="1"/>
              <a:t>les</a:t>
            </a:r>
            <a:r>
              <a:rPr lang="it-IT" sz="2400" dirty="0"/>
              <a:t> </a:t>
            </a:r>
            <a:r>
              <a:rPr lang="it-IT" sz="2400" dirty="0" err="1"/>
              <a:t>adeptes</a:t>
            </a:r>
            <a:r>
              <a:rPr lang="it-IT" sz="2400" dirty="0"/>
              <a:t> d’une </a:t>
            </a:r>
            <a:r>
              <a:rPr lang="it-IT" sz="2400" dirty="0" err="1"/>
              <a:t>religion</a:t>
            </a:r>
            <a:r>
              <a:rPr lang="it-IT" sz="2400" dirty="0"/>
              <a:t>.</a:t>
            </a:r>
            <a:endParaRPr lang="fr-CA" sz="2400" dirty="0"/>
          </a:p>
        </p:txBody>
      </p:sp>
    </p:spTree>
    <p:extLst>
      <p:ext uri="{BB962C8B-B14F-4D97-AF65-F5344CB8AC3E}">
        <p14:creationId xmlns:p14="http://schemas.microsoft.com/office/powerpoint/2010/main" val="13258084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Ce délit existe-t-il en </a:t>
            </a:r>
            <a:r>
              <a:rPr lang="fr-CA" sz="2800" dirty="0"/>
              <a:t>Europe</a:t>
            </a:r>
            <a:r>
              <a:rPr lang="fr-CA" sz="2800" dirty="0"/>
              <a:t> ?</a:t>
            </a:r>
            <a:br>
              <a:rPr lang="fr-CA" sz="2800" dirty="0"/>
            </a:br>
            <a:endParaRPr lang="fr-CA" sz="2800" dirty="0"/>
          </a:p>
        </p:txBody>
      </p:sp>
      <p:sp>
        <p:nvSpPr>
          <p:cNvPr id="3" name="Segnaposto contenuto 2"/>
          <p:cNvSpPr>
            <a:spLocks noGrp="1"/>
          </p:cNvSpPr>
          <p:nvPr>
            <p:ph idx="1"/>
          </p:nvPr>
        </p:nvSpPr>
        <p:spPr/>
        <p:txBody>
          <a:bodyPr>
            <a:normAutofit fontScale="92500" lnSpcReduction="20000"/>
          </a:bodyPr>
          <a:lstStyle/>
          <a:p>
            <a:pPr algn="just"/>
            <a:endParaRPr lang="fr-CA" sz="2400" dirty="0"/>
          </a:p>
          <a:p>
            <a:pPr algn="just"/>
            <a:r>
              <a:rPr lang="fr-CA" sz="2400" dirty="0"/>
              <a:t>L’Italie, </a:t>
            </a:r>
            <a:r>
              <a:rPr lang="fr-CA" sz="2400" dirty="0"/>
              <a:t>dans l’article 724 de son code </a:t>
            </a:r>
            <a:r>
              <a:rPr lang="fr-CA" sz="2400" dirty="0"/>
              <a:t>pénal, </a:t>
            </a:r>
            <a:r>
              <a:rPr lang="fr-CA" sz="2400" dirty="0"/>
              <a:t>punit « quiconque publiquement blasphème, avec des invectives ou des paroles outrageantes, contre la divinité ou les symboles vénérés dans la religion </a:t>
            </a:r>
            <a:r>
              <a:rPr lang="fr-CA" sz="2400" dirty="0"/>
              <a:t>d’</a:t>
            </a:r>
            <a:r>
              <a:rPr lang="fr-CA" sz="2400" dirty="0" err="1"/>
              <a:t>Etat</a:t>
            </a:r>
            <a:r>
              <a:rPr lang="fr-CA" sz="2400" dirty="0"/>
              <a:t> ». </a:t>
            </a:r>
          </a:p>
          <a:p>
            <a:r>
              <a:rPr lang="it-IT" sz="2400" b="1" dirty="0"/>
              <a:t>724. Bestemmia e manifestazioni oltraggiose verso i defunti.</a:t>
            </a:r>
            <a:endParaRPr lang="it-IT" sz="2400" dirty="0"/>
          </a:p>
          <a:p>
            <a:r>
              <a:rPr lang="it-IT" sz="2400" dirty="0"/>
              <a:t>Chiunque pubblicamente [c.p. 266] bestemmia, con invettive o parole oltraggiose, contro la divinità o i simboli o le persone venerati nella religione dello Stato [c.p. 402, 403, 404] (1), è punito con la sanzione amministrativa pecuniaria da euro 51 a euro 309 [</a:t>
            </a:r>
            <a:r>
              <a:rPr lang="it-IT" sz="2400" dirty="0" err="1"/>
              <a:t>disp</a:t>
            </a:r>
            <a:r>
              <a:rPr lang="it-IT" sz="2400" dirty="0"/>
              <a:t>. </a:t>
            </a:r>
            <a:r>
              <a:rPr lang="it-IT" sz="2400" dirty="0" err="1"/>
              <a:t>att</a:t>
            </a:r>
            <a:r>
              <a:rPr lang="it-IT" sz="2400" dirty="0"/>
              <a:t>. c.p. 19-bis].</a:t>
            </a:r>
          </a:p>
          <a:p>
            <a:r>
              <a:rPr lang="it-IT" sz="2400" dirty="0"/>
              <a:t>La stessa sanzione si applica a chi compie qualsiasi pubblica manifestazione oltraggiosa verso i defunti [c.p. 407] (2</a:t>
            </a:r>
            <a:r>
              <a:rPr lang="it-IT" sz="2400" dirty="0"/>
              <a:t>).</a:t>
            </a:r>
            <a:endParaRPr lang="fr-CA" sz="2400" dirty="0"/>
          </a:p>
          <a:p>
            <a:pPr algn="just"/>
            <a:endParaRPr lang="fr-CA" sz="2400" dirty="0"/>
          </a:p>
          <a:p>
            <a:pPr algn="just"/>
            <a:r>
              <a:rPr lang="fr-CA" sz="2400" dirty="0"/>
              <a:t>La République d'Irlande a voté en faveur de l'abrogation du délit de blasphème le 26 octobre 2018. </a:t>
            </a:r>
            <a:endParaRPr lang="fr-CA" sz="2400" dirty="0"/>
          </a:p>
          <a:p>
            <a:pPr algn="just"/>
            <a:endParaRPr lang="fr-CA" sz="2400" dirty="0"/>
          </a:p>
          <a:p>
            <a:pPr algn="just"/>
            <a:endParaRPr lang="fr-CA" sz="2400" dirty="0"/>
          </a:p>
          <a:p>
            <a:pPr algn="just"/>
            <a:endParaRPr lang="fr-CA" sz="2400" dirty="0"/>
          </a:p>
          <a:p>
            <a:pPr algn="just"/>
            <a:endParaRPr lang="fr-CA" sz="2400" dirty="0"/>
          </a:p>
        </p:txBody>
      </p:sp>
    </p:spTree>
    <p:extLst>
      <p:ext uri="{BB962C8B-B14F-4D97-AF65-F5344CB8AC3E}">
        <p14:creationId xmlns:p14="http://schemas.microsoft.com/office/powerpoint/2010/main" val="778538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2400" dirty="0"/>
              <a:t>L</a:t>
            </a:r>
            <a:r>
              <a:rPr lang="it-IT" sz="2400" dirty="0"/>
              <a:t>a </a:t>
            </a:r>
            <a:r>
              <a:rPr lang="it-IT" sz="2400" dirty="0" err="1"/>
              <a:t>Cour</a:t>
            </a:r>
            <a:r>
              <a:rPr lang="it-IT" sz="2400" dirty="0"/>
              <a:t> </a:t>
            </a:r>
            <a:r>
              <a:rPr lang="it-IT" sz="2400" dirty="0" err="1"/>
              <a:t>Européenne</a:t>
            </a:r>
            <a:r>
              <a:rPr lang="it-IT" sz="2400" dirty="0"/>
              <a:t> </a:t>
            </a:r>
            <a:r>
              <a:rPr lang="it-IT" sz="2400" dirty="0" err="1"/>
              <a:t>des</a:t>
            </a:r>
            <a:r>
              <a:rPr lang="it-IT" sz="2400" dirty="0"/>
              <a:t> </a:t>
            </a:r>
            <a:r>
              <a:rPr lang="it-IT" sz="2400" dirty="0" err="1"/>
              <a:t>Droits</a:t>
            </a:r>
            <a:r>
              <a:rPr lang="it-IT" sz="2400" dirty="0"/>
              <a:t> de l'</a:t>
            </a:r>
            <a:r>
              <a:rPr lang="it-IT" sz="2400" dirty="0" err="1"/>
              <a:t>Homme</a:t>
            </a:r>
            <a:r>
              <a:rPr lang="it-IT" sz="2400" dirty="0"/>
              <a:t> </a:t>
            </a:r>
            <a:r>
              <a:rPr lang="it-IT" sz="2400" dirty="0"/>
              <a:t>?</a:t>
            </a:r>
            <a:endParaRPr lang="fr-CA" sz="2400" dirty="0"/>
          </a:p>
        </p:txBody>
      </p:sp>
      <p:sp>
        <p:nvSpPr>
          <p:cNvPr id="3" name="Segnaposto contenuto 2"/>
          <p:cNvSpPr>
            <a:spLocks noGrp="1"/>
          </p:cNvSpPr>
          <p:nvPr>
            <p:ph idx="1"/>
          </p:nvPr>
        </p:nvSpPr>
        <p:spPr/>
        <p:txBody>
          <a:bodyPr>
            <a:normAutofit/>
          </a:bodyPr>
          <a:lstStyle/>
          <a:p>
            <a:pPr algn="just"/>
            <a:r>
              <a:rPr lang="it-IT" sz="2400" dirty="0"/>
              <a:t>Le </a:t>
            </a:r>
            <a:r>
              <a:rPr lang="it-IT" sz="2400" dirty="0"/>
              <a:t>25 </a:t>
            </a:r>
            <a:r>
              <a:rPr lang="it-IT" sz="2400" dirty="0" err="1"/>
              <a:t>octobre</a:t>
            </a:r>
            <a:r>
              <a:rPr lang="it-IT" sz="2400" dirty="0"/>
              <a:t> 2018, la </a:t>
            </a:r>
            <a:r>
              <a:rPr lang="it-IT" sz="2400" dirty="0" err="1"/>
              <a:t>Cour</a:t>
            </a:r>
            <a:r>
              <a:rPr lang="it-IT" sz="2400" dirty="0"/>
              <a:t> </a:t>
            </a:r>
            <a:r>
              <a:rPr lang="it-IT" sz="2400" dirty="0" err="1"/>
              <a:t>Européenne</a:t>
            </a:r>
            <a:r>
              <a:rPr lang="it-IT" sz="2400" dirty="0"/>
              <a:t> </a:t>
            </a:r>
            <a:r>
              <a:rPr lang="it-IT" sz="2400" dirty="0" err="1"/>
              <a:t>des</a:t>
            </a:r>
            <a:r>
              <a:rPr lang="it-IT" sz="2400" dirty="0"/>
              <a:t> </a:t>
            </a:r>
            <a:r>
              <a:rPr lang="it-IT" sz="2400" dirty="0" err="1"/>
              <a:t>Droits</a:t>
            </a:r>
            <a:r>
              <a:rPr lang="it-IT" sz="2400" dirty="0"/>
              <a:t> de l'</a:t>
            </a:r>
            <a:r>
              <a:rPr lang="it-IT" sz="2400" dirty="0" err="1"/>
              <a:t>Homme</a:t>
            </a:r>
            <a:r>
              <a:rPr lang="it-IT" sz="2400" dirty="0"/>
              <a:t> (CEDH) a </a:t>
            </a:r>
            <a:r>
              <a:rPr lang="it-IT" sz="2400" dirty="0" err="1"/>
              <a:t>validé</a:t>
            </a:r>
            <a:r>
              <a:rPr lang="it-IT" sz="2400" dirty="0"/>
              <a:t> la </a:t>
            </a:r>
            <a:r>
              <a:rPr lang="it-IT" sz="2400" dirty="0" err="1"/>
              <a:t>condamnation</a:t>
            </a:r>
            <a:r>
              <a:rPr lang="it-IT" sz="2400" dirty="0"/>
              <a:t> pour blasphème d'Elisabeth Sabaditsch-Wolff, </a:t>
            </a:r>
            <a:r>
              <a:rPr lang="it-IT" sz="2400" dirty="0" err="1"/>
              <a:t>personnalité</a:t>
            </a:r>
            <a:r>
              <a:rPr lang="it-IT" sz="2400" dirty="0"/>
              <a:t> </a:t>
            </a:r>
            <a:r>
              <a:rPr lang="it-IT" sz="2400" dirty="0" err="1"/>
              <a:t>autrichienne</a:t>
            </a:r>
            <a:r>
              <a:rPr lang="it-IT" sz="2400" dirty="0"/>
              <a:t> qui </a:t>
            </a:r>
            <a:r>
              <a:rPr lang="it-IT" sz="2400" dirty="0" err="1"/>
              <a:t>avait</a:t>
            </a:r>
            <a:r>
              <a:rPr lang="it-IT" sz="2400" dirty="0"/>
              <a:t> </a:t>
            </a:r>
            <a:r>
              <a:rPr lang="it-IT" sz="2400" dirty="0" err="1"/>
              <a:t>qualifié</a:t>
            </a:r>
            <a:r>
              <a:rPr lang="it-IT" sz="2400" dirty="0"/>
              <a:t> le </a:t>
            </a:r>
            <a:r>
              <a:rPr lang="it-IT" sz="2400" dirty="0" err="1"/>
              <a:t>prophète</a:t>
            </a:r>
            <a:r>
              <a:rPr lang="it-IT" sz="2400" dirty="0"/>
              <a:t> </a:t>
            </a:r>
            <a:r>
              <a:rPr lang="it-IT" sz="2400" dirty="0" err="1"/>
              <a:t>Mahomet</a:t>
            </a:r>
            <a:r>
              <a:rPr lang="it-IT" sz="2400" dirty="0"/>
              <a:t> de "</a:t>
            </a:r>
            <a:r>
              <a:rPr lang="it-IT" sz="2400" dirty="0" err="1"/>
              <a:t>pédophile</a:t>
            </a:r>
            <a:r>
              <a:rPr lang="it-IT" sz="2400" dirty="0"/>
              <a:t>" </a:t>
            </a:r>
            <a:r>
              <a:rPr lang="it-IT" sz="2400" dirty="0" err="1"/>
              <a:t>lors</a:t>
            </a:r>
            <a:r>
              <a:rPr lang="it-IT" sz="2400" dirty="0"/>
              <a:t> d'une </a:t>
            </a:r>
            <a:r>
              <a:rPr lang="it-IT" sz="2400" dirty="0" err="1"/>
              <a:t>conférence</a:t>
            </a:r>
            <a:r>
              <a:rPr lang="it-IT" sz="2400" dirty="0"/>
              <a:t> </a:t>
            </a:r>
            <a:r>
              <a:rPr lang="it-IT" sz="2400" dirty="0" err="1"/>
              <a:t>du</a:t>
            </a:r>
            <a:r>
              <a:rPr lang="it-IT" sz="2400" dirty="0"/>
              <a:t> parti d’</a:t>
            </a:r>
            <a:r>
              <a:rPr lang="it-IT" sz="2400" dirty="0" err="1"/>
              <a:t>extrême-droite</a:t>
            </a:r>
            <a:r>
              <a:rPr lang="it-IT" sz="2400" dirty="0"/>
              <a:t> FPÖ en 2009. </a:t>
            </a:r>
            <a:endParaRPr lang="it-IT" sz="2400" dirty="0"/>
          </a:p>
          <a:p>
            <a:pPr algn="just"/>
            <a:r>
              <a:rPr lang="it-IT" sz="2400" dirty="0"/>
              <a:t>La </a:t>
            </a:r>
            <a:r>
              <a:rPr lang="it-IT" sz="2400" dirty="0"/>
              <a:t>CEDH a </a:t>
            </a:r>
            <a:r>
              <a:rPr lang="it-IT" sz="2400" dirty="0" err="1"/>
              <a:t>estimé</a:t>
            </a:r>
            <a:r>
              <a:rPr lang="it-IT" sz="2400" dirty="0"/>
              <a:t> </a:t>
            </a:r>
            <a:r>
              <a:rPr lang="it-IT" sz="2400" dirty="0" err="1"/>
              <a:t>que</a:t>
            </a:r>
            <a:r>
              <a:rPr lang="it-IT" sz="2400" dirty="0"/>
              <a:t> </a:t>
            </a:r>
            <a:r>
              <a:rPr lang="it-IT" sz="2400" dirty="0" err="1"/>
              <a:t>cette</a:t>
            </a:r>
            <a:r>
              <a:rPr lang="it-IT" sz="2400" dirty="0"/>
              <a:t> </a:t>
            </a:r>
            <a:r>
              <a:rPr lang="it-IT" sz="2400" dirty="0" err="1"/>
              <a:t>déclaration</a:t>
            </a:r>
            <a:r>
              <a:rPr lang="it-IT" sz="2400" dirty="0"/>
              <a:t> </a:t>
            </a:r>
            <a:r>
              <a:rPr lang="it-IT" sz="2400" dirty="0" err="1"/>
              <a:t>menaçait</a:t>
            </a:r>
            <a:r>
              <a:rPr lang="it-IT" sz="2400" dirty="0"/>
              <a:t> la </a:t>
            </a:r>
            <a:r>
              <a:rPr lang="it-IT" sz="2400" b="1" dirty="0" err="1"/>
              <a:t>préservation</a:t>
            </a:r>
            <a:r>
              <a:rPr lang="it-IT" sz="2400" b="1" dirty="0"/>
              <a:t> de la </a:t>
            </a:r>
            <a:r>
              <a:rPr lang="it-IT" sz="2400" b="1" dirty="0" err="1"/>
              <a:t>paix</a:t>
            </a:r>
            <a:r>
              <a:rPr lang="it-IT" sz="2400" b="1" dirty="0"/>
              <a:t> </a:t>
            </a:r>
            <a:r>
              <a:rPr lang="it-IT" sz="2400" b="1" dirty="0" err="1"/>
              <a:t>religieuse</a:t>
            </a:r>
            <a:r>
              <a:rPr lang="it-IT" sz="2400" dirty="0"/>
              <a:t>, et </a:t>
            </a:r>
            <a:r>
              <a:rPr lang="it-IT" sz="2400" dirty="0" err="1"/>
              <a:t>que</a:t>
            </a:r>
            <a:r>
              <a:rPr lang="it-IT" sz="2400" dirty="0"/>
              <a:t> le </a:t>
            </a:r>
            <a:r>
              <a:rPr lang="it-IT" sz="2400" dirty="0" err="1"/>
              <a:t>verdict</a:t>
            </a:r>
            <a:r>
              <a:rPr lang="it-IT" sz="2400" dirty="0"/>
              <a:t> </a:t>
            </a:r>
            <a:r>
              <a:rPr lang="it-IT" sz="2400" dirty="0" err="1"/>
              <a:t>prononcé</a:t>
            </a:r>
            <a:r>
              <a:rPr lang="it-IT" sz="2400" dirty="0"/>
              <a:t> par la </a:t>
            </a:r>
            <a:r>
              <a:rPr lang="it-IT" sz="2400" dirty="0" err="1"/>
              <a:t>justice</a:t>
            </a:r>
            <a:r>
              <a:rPr lang="it-IT" sz="2400" dirty="0"/>
              <a:t> </a:t>
            </a:r>
            <a:r>
              <a:rPr lang="it-IT" sz="2400" dirty="0" err="1"/>
              <a:t>autrichienne</a:t>
            </a:r>
            <a:r>
              <a:rPr lang="it-IT" sz="2400" dirty="0"/>
              <a:t> ne </a:t>
            </a:r>
            <a:r>
              <a:rPr lang="it-IT" sz="2400" dirty="0" err="1"/>
              <a:t>contrevenait</a:t>
            </a:r>
            <a:r>
              <a:rPr lang="it-IT" sz="2400" dirty="0"/>
              <a:t> </a:t>
            </a:r>
            <a:r>
              <a:rPr lang="it-IT" sz="2400" dirty="0" err="1"/>
              <a:t>pas</a:t>
            </a:r>
            <a:r>
              <a:rPr lang="it-IT" sz="2400" dirty="0"/>
              <a:t> à l'</a:t>
            </a:r>
            <a:r>
              <a:rPr lang="it-IT" sz="2400" dirty="0" err="1"/>
              <a:t>article</a:t>
            </a:r>
            <a:r>
              <a:rPr lang="it-IT" sz="2400" dirty="0"/>
              <a:t> dix de la Convention </a:t>
            </a:r>
            <a:r>
              <a:rPr lang="it-IT" sz="2400" dirty="0" err="1"/>
              <a:t>européenne</a:t>
            </a:r>
            <a:r>
              <a:rPr lang="it-IT" sz="2400" dirty="0"/>
              <a:t> </a:t>
            </a:r>
            <a:r>
              <a:rPr lang="it-IT" sz="2400" dirty="0" err="1"/>
              <a:t>des</a:t>
            </a:r>
            <a:r>
              <a:rPr lang="it-IT" sz="2400" dirty="0"/>
              <a:t> </a:t>
            </a:r>
            <a:r>
              <a:rPr lang="it-IT" sz="2400" dirty="0" err="1"/>
              <a:t>droits</a:t>
            </a:r>
            <a:r>
              <a:rPr lang="it-IT" sz="2400" dirty="0"/>
              <a:t> de l'</a:t>
            </a:r>
            <a:r>
              <a:rPr lang="it-IT" sz="2400" dirty="0" err="1"/>
              <a:t>Homme</a:t>
            </a:r>
            <a:r>
              <a:rPr lang="it-IT" sz="2400" dirty="0"/>
              <a:t> </a:t>
            </a:r>
            <a:r>
              <a:rPr lang="it-IT" sz="2400" dirty="0" err="1"/>
              <a:t>relatif</a:t>
            </a:r>
            <a:r>
              <a:rPr lang="it-IT" sz="2400" dirty="0"/>
              <a:t> à la </a:t>
            </a:r>
            <a:r>
              <a:rPr lang="it-IT" sz="2400" dirty="0" err="1"/>
              <a:t>liberté</a:t>
            </a:r>
            <a:r>
              <a:rPr lang="it-IT" sz="2400" dirty="0"/>
              <a:t> d'</a:t>
            </a:r>
            <a:r>
              <a:rPr lang="it-IT" sz="2400" dirty="0" err="1"/>
              <a:t>expression</a:t>
            </a:r>
            <a:r>
              <a:rPr lang="it-IT" sz="2400" dirty="0"/>
              <a:t>.</a:t>
            </a:r>
            <a:endParaRPr lang="fr-CA" sz="2400" dirty="0"/>
          </a:p>
        </p:txBody>
      </p:sp>
    </p:spTree>
    <p:extLst>
      <p:ext uri="{BB962C8B-B14F-4D97-AF65-F5344CB8AC3E}">
        <p14:creationId xmlns:p14="http://schemas.microsoft.com/office/powerpoint/2010/main" val="710476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fr-CA" sz="2800" dirty="0"/>
              <a:t>Déclaration du Président de la République française</a:t>
            </a:r>
            <a:endParaRPr lang="fr-CA" sz="2800" dirty="0"/>
          </a:p>
        </p:txBody>
      </p:sp>
      <p:sp>
        <p:nvSpPr>
          <p:cNvPr id="3" name="Segnaposto contenuto 2"/>
          <p:cNvSpPr>
            <a:spLocks noGrp="1"/>
          </p:cNvSpPr>
          <p:nvPr>
            <p:ph idx="1"/>
          </p:nvPr>
        </p:nvSpPr>
        <p:spPr/>
        <p:txBody>
          <a:bodyPr>
            <a:normAutofit/>
          </a:bodyPr>
          <a:lstStyle/>
          <a:p>
            <a:r>
              <a:rPr lang="it-IT" sz="2400" b="1" dirty="0"/>
              <a:t>Affaire Mila : "</a:t>
            </a:r>
            <a:r>
              <a:rPr lang="it-IT" sz="2400" b="1" dirty="0" err="1"/>
              <a:t>Nous</a:t>
            </a:r>
            <a:r>
              <a:rPr lang="it-IT" sz="2400" b="1" dirty="0"/>
              <a:t> </a:t>
            </a:r>
            <a:r>
              <a:rPr lang="it-IT" sz="2400" b="1" dirty="0" err="1"/>
              <a:t>avons</a:t>
            </a:r>
            <a:r>
              <a:rPr lang="it-IT" sz="2400" b="1" dirty="0"/>
              <a:t> </a:t>
            </a:r>
            <a:r>
              <a:rPr lang="it-IT" sz="2400" b="1" dirty="0" err="1"/>
              <a:t>droit</a:t>
            </a:r>
            <a:r>
              <a:rPr lang="it-IT" sz="2400" b="1" dirty="0"/>
              <a:t> </a:t>
            </a:r>
            <a:r>
              <a:rPr lang="it-IT" sz="2400" b="1" dirty="0" err="1"/>
              <a:t>au</a:t>
            </a:r>
            <a:r>
              <a:rPr lang="it-IT" sz="2400" b="1" dirty="0"/>
              <a:t> </a:t>
            </a:r>
            <a:r>
              <a:rPr lang="it-IT" sz="2400" b="1" dirty="0" err="1"/>
              <a:t>blasphème</a:t>
            </a:r>
            <a:r>
              <a:rPr lang="it-IT" sz="2400" b="1" dirty="0"/>
              <a:t>", </a:t>
            </a:r>
            <a:r>
              <a:rPr lang="it-IT" sz="2400" b="1" dirty="0" err="1"/>
              <a:t>réaffirme</a:t>
            </a:r>
            <a:r>
              <a:rPr lang="it-IT" sz="2400" b="1" dirty="0"/>
              <a:t> Emmanuel </a:t>
            </a:r>
            <a:r>
              <a:rPr lang="it-IT" sz="2400" b="1" dirty="0" err="1"/>
              <a:t>Macron</a:t>
            </a:r>
            <a:r>
              <a:rPr lang="it-IT" sz="2400" b="1" dirty="0"/>
              <a:t> </a:t>
            </a:r>
            <a:endParaRPr lang="it-IT" sz="2400" b="1" dirty="0"/>
          </a:p>
          <a:p>
            <a:endParaRPr lang="it-IT" sz="2400" b="1" dirty="0"/>
          </a:p>
          <a:p>
            <a:pPr algn="just"/>
            <a:r>
              <a:rPr lang="it-IT" sz="2400" dirty="0"/>
              <a:t>"On lui </a:t>
            </a:r>
            <a:r>
              <a:rPr lang="it-IT" sz="2400" dirty="0" err="1"/>
              <a:t>doit</a:t>
            </a:r>
            <a:r>
              <a:rPr lang="it-IT" sz="2400" dirty="0"/>
              <a:t> </a:t>
            </a:r>
            <a:r>
              <a:rPr lang="it-IT" sz="2400" dirty="0" err="1"/>
              <a:t>donc</a:t>
            </a:r>
            <a:r>
              <a:rPr lang="it-IT" sz="2400" dirty="0"/>
              <a:t> une </a:t>
            </a:r>
            <a:r>
              <a:rPr lang="it-IT" sz="2400" dirty="0" err="1"/>
              <a:t>protection</a:t>
            </a:r>
            <a:r>
              <a:rPr lang="it-IT" sz="2400" dirty="0"/>
              <a:t> à l'</a:t>
            </a:r>
            <a:r>
              <a:rPr lang="it-IT" sz="2400" dirty="0" err="1"/>
              <a:t>école</a:t>
            </a:r>
            <a:r>
              <a:rPr lang="it-IT" sz="2400" dirty="0"/>
              <a:t>, </a:t>
            </a:r>
            <a:r>
              <a:rPr lang="it-IT" sz="2400" dirty="0" err="1"/>
              <a:t>dans</a:t>
            </a:r>
            <a:r>
              <a:rPr lang="it-IT" sz="2400" dirty="0"/>
              <a:t> sa vie </a:t>
            </a:r>
            <a:r>
              <a:rPr lang="it-IT" sz="2400" dirty="0" err="1"/>
              <a:t>quotidienne</a:t>
            </a:r>
            <a:r>
              <a:rPr lang="it-IT" sz="2400" dirty="0"/>
              <a:t>", </a:t>
            </a:r>
            <a:r>
              <a:rPr lang="it-IT" sz="2400" dirty="0" err="1"/>
              <a:t>indique</a:t>
            </a:r>
            <a:r>
              <a:rPr lang="it-IT" sz="2400" dirty="0"/>
              <a:t> le </a:t>
            </a:r>
            <a:r>
              <a:rPr lang="it-IT" sz="2400" dirty="0" err="1"/>
              <a:t>président</a:t>
            </a:r>
            <a:r>
              <a:rPr lang="it-IT" sz="2400" dirty="0"/>
              <a:t> </a:t>
            </a:r>
            <a:r>
              <a:rPr lang="it-IT" sz="2400" dirty="0" err="1"/>
              <a:t>au</a:t>
            </a:r>
            <a:r>
              <a:rPr lang="it-IT" sz="2400" dirty="0"/>
              <a:t> </a:t>
            </a:r>
            <a:r>
              <a:rPr lang="it-IT" sz="2400" dirty="0" err="1"/>
              <a:t>sujet</a:t>
            </a:r>
            <a:r>
              <a:rPr lang="it-IT" sz="2400" dirty="0"/>
              <a:t> de </a:t>
            </a:r>
            <a:r>
              <a:rPr lang="it-IT" sz="2400" dirty="0"/>
              <a:t>Mila. </a:t>
            </a:r>
            <a:endParaRPr lang="it-IT" sz="2400" dirty="0"/>
          </a:p>
          <a:p>
            <a:r>
              <a:rPr lang="it-IT" sz="2400" i="1" dirty="0"/>
              <a:t>L’express</a:t>
            </a:r>
            <a:r>
              <a:rPr lang="it-IT" sz="2400" dirty="0"/>
              <a:t> 10 </a:t>
            </a:r>
            <a:r>
              <a:rPr lang="it-IT" sz="2400" dirty="0" err="1"/>
              <a:t>février</a:t>
            </a:r>
            <a:r>
              <a:rPr lang="it-IT" sz="2400" dirty="0"/>
              <a:t> 2020</a:t>
            </a:r>
            <a:endParaRPr lang="it-IT" sz="2400" dirty="0"/>
          </a:p>
          <a:p>
            <a:endParaRPr lang="fr-CA" sz="2400" dirty="0"/>
          </a:p>
        </p:txBody>
      </p:sp>
    </p:spTree>
    <p:extLst>
      <p:ext uri="{BB962C8B-B14F-4D97-AF65-F5344CB8AC3E}">
        <p14:creationId xmlns:p14="http://schemas.microsoft.com/office/powerpoint/2010/main" val="3102708057"/>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1548</Words>
  <Application>Microsoft Office PowerPoint</Application>
  <PresentationFormat>Widescreen</PresentationFormat>
  <Paragraphs>94</Paragraphs>
  <Slides>21</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21</vt:i4>
      </vt:variant>
    </vt:vector>
  </HeadingPairs>
  <TitlesOfParts>
    <vt:vector size="27" baseType="lpstr">
      <vt:lpstr>MS PGothic</vt:lpstr>
      <vt:lpstr>Arial</vt:lpstr>
      <vt:lpstr>Calibri</vt:lpstr>
      <vt:lpstr>Calibri Light</vt:lpstr>
      <vt:lpstr>Mangal</vt:lpstr>
      <vt:lpstr>Tema di Office</vt:lpstr>
      <vt:lpstr>Lingua e Traduzione francese 3</vt:lpstr>
      <vt:lpstr>Programme</vt:lpstr>
      <vt:lpstr> Observations hebdomadaires question du blasphème La liberté d’expression va-t-elle jusqu’au droit du blasphème?  </vt:lpstr>
      <vt:lpstr>Ce délit existe-t-il en France ? </vt:lpstr>
      <vt:lpstr>Les croyants ne sont-ils pas alors défendus par la loi ? </vt:lpstr>
      <vt:lpstr>Charlie Hebdo et blasphème</vt:lpstr>
      <vt:lpstr>Ce délit existe-t-il en Europe ? </vt:lpstr>
      <vt:lpstr>La Cour Européenne des Droits de l'Homme ?</vt:lpstr>
      <vt:lpstr>Déclaration du Président de la République française</vt:lpstr>
      <vt:lpstr>Observations  hebdomadaires</vt:lpstr>
      <vt:lpstr>Question sociétale : question trans</vt:lpstr>
      <vt:lpstr>Colleuses </vt:lpstr>
      <vt:lpstr>Collage et implicite culturel</vt:lpstr>
      <vt:lpstr>Implicite culturel Palimpseste</vt:lpstr>
      <vt:lpstr>Palimpsestes</vt:lpstr>
      <vt:lpstr>La lexiculture</vt:lpstr>
      <vt:lpstr> Observations hebdomadaires mise à jour </vt:lpstr>
      <vt:lpstr>Observations hebdomadaires</vt:lpstr>
      <vt:lpstr>Une nouvelle phobie à lexicaliser</vt:lpstr>
      <vt:lpstr>Langue et pouvoir Le pouvoir des mots</vt:lpstr>
      <vt:lpstr>Sophocle, Philoctète</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Lingua e Traduzione francese 3</dc:title>
  <dc:creator>CELOTTI NADINE</dc:creator>
  <cp:lastModifiedBy>CELOTTI NADINE</cp:lastModifiedBy>
  <cp:revision>1</cp:revision>
  <dcterms:created xsi:type="dcterms:W3CDTF">2020-02-19T16:11:57Z</dcterms:created>
  <dcterms:modified xsi:type="dcterms:W3CDTF">2020-02-19T16:12:24Z</dcterms:modified>
</cp:coreProperties>
</file>