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62" r:id="rId3"/>
    <p:sldId id="278" r:id="rId4"/>
    <p:sldId id="264" r:id="rId5"/>
    <p:sldId id="343" r:id="rId6"/>
    <p:sldId id="265" r:id="rId7"/>
    <p:sldId id="279" r:id="rId8"/>
    <p:sldId id="266" r:id="rId9"/>
    <p:sldId id="257" r:id="rId10"/>
    <p:sldId id="258" r:id="rId11"/>
    <p:sldId id="259" r:id="rId12"/>
    <p:sldId id="260" r:id="rId13"/>
    <p:sldId id="282" r:id="rId14"/>
    <p:sldId id="284" r:id="rId15"/>
    <p:sldId id="283" r:id="rId16"/>
    <p:sldId id="267" r:id="rId17"/>
    <p:sldId id="268" r:id="rId18"/>
    <p:sldId id="269" r:id="rId19"/>
    <p:sldId id="270" r:id="rId20"/>
    <p:sldId id="271" r:id="rId21"/>
    <p:sldId id="272" r:id="rId22"/>
    <p:sldId id="273" r:id="rId23"/>
    <p:sldId id="274" r:id="rId24"/>
    <p:sldId id="275" r:id="rId25"/>
    <p:sldId id="276" r:id="rId26"/>
    <p:sldId id="277" r:id="rId27"/>
    <p:sldId id="296" r:id="rId28"/>
    <p:sldId id="292" r:id="rId29"/>
    <p:sldId id="294" r:id="rId30"/>
    <p:sldId id="295" r:id="rId31"/>
    <p:sldId id="368" r:id="rId32"/>
    <p:sldId id="391" r:id="rId33"/>
    <p:sldId id="392" r:id="rId34"/>
    <p:sldId id="344" r:id="rId35"/>
    <p:sldId id="345" r:id="rId36"/>
    <p:sldId id="346" r:id="rId37"/>
    <p:sldId id="347" r:id="rId38"/>
    <p:sldId id="348" r:id="rId39"/>
    <p:sldId id="349" r:id="rId40"/>
    <p:sldId id="350" r:id="rId41"/>
    <p:sldId id="351" r:id="rId42"/>
    <p:sldId id="352" r:id="rId43"/>
    <p:sldId id="353" r:id="rId44"/>
    <p:sldId id="354" r:id="rId45"/>
    <p:sldId id="355" r:id="rId46"/>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22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E8299E-B5E9-654E-A7E2-820BD73E3A93}" type="datetimeFigureOut">
              <a:rPr lang="it-IT" smtClean="0"/>
              <a:t>18/03/20</a:t>
            </a:fld>
            <a:endParaRPr lang="fr-CA"/>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73134-A498-F04E-B448-3543470D19B8}" type="slidenum">
              <a:rPr lang="fr-CA" smtClean="0"/>
              <a:t>‹n.›</a:t>
            </a:fld>
            <a:endParaRPr lang="fr-CA"/>
          </a:p>
        </p:txBody>
      </p:sp>
    </p:spTree>
    <p:extLst>
      <p:ext uri="{BB962C8B-B14F-4D97-AF65-F5344CB8AC3E}">
        <p14:creationId xmlns:p14="http://schemas.microsoft.com/office/powerpoint/2010/main" val="32913275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fr-CA"/>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fr-CA"/>
          </a:p>
        </p:txBody>
      </p:sp>
      <p:sp>
        <p:nvSpPr>
          <p:cNvPr id="4" name="Segnaposto data 3"/>
          <p:cNvSpPr>
            <a:spLocks noGrp="1"/>
          </p:cNvSpPr>
          <p:nvPr>
            <p:ph type="dt" sz="half" idx="10"/>
          </p:nvPr>
        </p:nvSpPr>
        <p:spPr/>
        <p:txBody>
          <a:bodyPr/>
          <a:lstStyle/>
          <a:p>
            <a:fld id="{F8DD0761-6252-A245-AFF1-0D087E235A30}" type="datetimeFigureOut">
              <a:rPr lang="it-IT" smtClean="0"/>
              <a:t>18/03/20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6E9B6C74-A033-9542-BA3B-A382C7E7BF39}" type="slidenum">
              <a:rPr lang="fr-CA" smtClean="0"/>
              <a:t>‹n.›</a:t>
            </a:fld>
            <a:endParaRPr lang="fr-CA"/>
          </a:p>
        </p:txBody>
      </p:sp>
    </p:spTree>
    <p:extLst>
      <p:ext uri="{BB962C8B-B14F-4D97-AF65-F5344CB8AC3E}">
        <p14:creationId xmlns:p14="http://schemas.microsoft.com/office/powerpoint/2010/main" val="737354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F8DD0761-6252-A245-AFF1-0D087E235A30}" type="datetimeFigureOut">
              <a:rPr lang="it-IT" smtClean="0"/>
              <a:t>18/03/20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6E9B6C74-A033-9542-BA3B-A382C7E7BF39}" type="slidenum">
              <a:rPr lang="fr-CA" smtClean="0"/>
              <a:t>‹n.›</a:t>
            </a:fld>
            <a:endParaRPr lang="fr-CA"/>
          </a:p>
        </p:txBody>
      </p:sp>
    </p:spTree>
    <p:extLst>
      <p:ext uri="{BB962C8B-B14F-4D97-AF65-F5344CB8AC3E}">
        <p14:creationId xmlns:p14="http://schemas.microsoft.com/office/powerpoint/2010/main" val="117295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fr-CA"/>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F8DD0761-6252-A245-AFF1-0D087E235A30}" type="datetimeFigureOut">
              <a:rPr lang="it-IT" smtClean="0"/>
              <a:t>18/03/20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6E9B6C74-A033-9542-BA3B-A382C7E7BF39}" type="slidenum">
              <a:rPr lang="fr-CA" smtClean="0"/>
              <a:t>‹n.›</a:t>
            </a:fld>
            <a:endParaRPr lang="fr-CA"/>
          </a:p>
        </p:txBody>
      </p:sp>
    </p:spTree>
    <p:extLst>
      <p:ext uri="{BB962C8B-B14F-4D97-AF65-F5344CB8AC3E}">
        <p14:creationId xmlns:p14="http://schemas.microsoft.com/office/powerpoint/2010/main" val="27884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10"/>
          </p:nvPr>
        </p:nvSpPr>
        <p:spPr/>
        <p:txBody>
          <a:bodyPr/>
          <a:lstStyle/>
          <a:p>
            <a:fld id="{F8DD0761-6252-A245-AFF1-0D087E235A30}" type="datetimeFigureOut">
              <a:rPr lang="it-IT" smtClean="0"/>
              <a:t>18/03/20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6E9B6C74-A033-9542-BA3B-A382C7E7BF39}" type="slidenum">
              <a:rPr lang="fr-CA" smtClean="0"/>
              <a:t>‹n.›</a:t>
            </a:fld>
            <a:endParaRPr lang="fr-CA"/>
          </a:p>
        </p:txBody>
      </p:sp>
    </p:spTree>
    <p:extLst>
      <p:ext uri="{BB962C8B-B14F-4D97-AF65-F5344CB8AC3E}">
        <p14:creationId xmlns:p14="http://schemas.microsoft.com/office/powerpoint/2010/main" val="199852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fr-CA"/>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F8DD0761-6252-A245-AFF1-0D087E235A30}" type="datetimeFigureOut">
              <a:rPr lang="it-IT" smtClean="0"/>
              <a:t>18/03/20</a:t>
            </a:fld>
            <a:endParaRPr lang="fr-CA"/>
          </a:p>
        </p:txBody>
      </p:sp>
      <p:sp>
        <p:nvSpPr>
          <p:cNvPr id="5" name="Segnaposto piè di pagina 4"/>
          <p:cNvSpPr>
            <a:spLocks noGrp="1"/>
          </p:cNvSpPr>
          <p:nvPr>
            <p:ph type="ftr" sz="quarter" idx="11"/>
          </p:nvPr>
        </p:nvSpPr>
        <p:spPr/>
        <p:txBody>
          <a:bodyPr/>
          <a:lstStyle/>
          <a:p>
            <a:endParaRPr lang="fr-CA"/>
          </a:p>
        </p:txBody>
      </p:sp>
      <p:sp>
        <p:nvSpPr>
          <p:cNvPr id="6" name="Segnaposto numero diapositiva 5"/>
          <p:cNvSpPr>
            <a:spLocks noGrp="1"/>
          </p:cNvSpPr>
          <p:nvPr>
            <p:ph type="sldNum" sz="quarter" idx="12"/>
          </p:nvPr>
        </p:nvSpPr>
        <p:spPr/>
        <p:txBody>
          <a:bodyPr/>
          <a:lstStyle/>
          <a:p>
            <a:fld id="{6E9B6C74-A033-9542-BA3B-A382C7E7BF39}" type="slidenum">
              <a:rPr lang="fr-CA" smtClean="0"/>
              <a:t>‹n.›</a:t>
            </a:fld>
            <a:endParaRPr lang="fr-CA"/>
          </a:p>
        </p:txBody>
      </p:sp>
    </p:spTree>
    <p:extLst>
      <p:ext uri="{BB962C8B-B14F-4D97-AF65-F5344CB8AC3E}">
        <p14:creationId xmlns:p14="http://schemas.microsoft.com/office/powerpoint/2010/main" val="98878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data 4"/>
          <p:cNvSpPr>
            <a:spLocks noGrp="1"/>
          </p:cNvSpPr>
          <p:nvPr>
            <p:ph type="dt" sz="half" idx="10"/>
          </p:nvPr>
        </p:nvSpPr>
        <p:spPr/>
        <p:txBody>
          <a:bodyPr/>
          <a:lstStyle/>
          <a:p>
            <a:fld id="{F8DD0761-6252-A245-AFF1-0D087E235A30}" type="datetimeFigureOut">
              <a:rPr lang="it-IT" smtClean="0"/>
              <a:t>18/03/20</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6E9B6C74-A033-9542-BA3B-A382C7E7BF39}" type="slidenum">
              <a:rPr lang="fr-CA" smtClean="0"/>
              <a:t>‹n.›</a:t>
            </a:fld>
            <a:endParaRPr lang="fr-CA"/>
          </a:p>
        </p:txBody>
      </p:sp>
    </p:spTree>
    <p:extLst>
      <p:ext uri="{BB962C8B-B14F-4D97-AF65-F5344CB8AC3E}">
        <p14:creationId xmlns:p14="http://schemas.microsoft.com/office/powerpoint/2010/main" val="325210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fr-CA"/>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7" name="Segnaposto data 6"/>
          <p:cNvSpPr>
            <a:spLocks noGrp="1"/>
          </p:cNvSpPr>
          <p:nvPr>
            <p:ph type="dt" sz="half" idx="10"/>
          </p:nvPr>
        </p:nvSpPr>
        <p:spPr/>
        <p:txBody>
          <a:bodyPr/>
          <a:lstStyle/>
          <a:p>
            <a:fld id="{F8DD0761-6252-A245-AFF1-0D087E235A30}" type="datetimeFigureOut">
              <a:rPr lang="it-IT" smtClean="0"/>
              <a:t>18/03/20</a:t>
            </a:fld>
            <a:endParaRPr lang="fr-CA"/>
          </a:p>
        </p:txBody>
      </p:sp>
      <p:sp>
        <p:nvSpPr>
          <p:cNvPr id="8" name="Segnaposto piè di pagina 7"/>
          <p:cNvSpPr>
            <a:spLocks noGrp="1"/>
          </p:cNvSpPr>
          <p:nvPr>
            <p:ph type="ftr" sz="quarter" idx="11"/>
          </p:nvPr>
        </p:nvSpPr>
        <p:spPr/>
        <p:txBody>
          <a:bodyPr/>
          <a:lstStyle/>
          <a:p>
            <a:endParaRPr lang="fr-CA"/>
          </a:p>
        </p:txBody>
      </p:sp>
      <p:sp>
        <p:nvSpPr>
          <p:cNvPr id="9" name="Segnaposto numero diapositiva 8"/>
          <p:cNvSpPr>
            <a:spLocks noGrp="1"/>
          </p:cNvSpPr>
          <p:nvPr>
            <p:ph type="sldNum" sz="quarter" idx="12"/>
          </p:nvPr>
        </p:nvSpPr>
        <p:spPr/>
        <p:txBody>
          <a:bodyPr/>
          <a:lstStyle/>
          <a:p>
            <a:fld id="{6E9B6C74-A033-9542-BA3B-A382C7E7BF39}" type="slidenum">
              <a:rPr lang="fr-CA" smtClean="0"/>
              <a:t>‹n.›</a:t>
            </a:fld>
            <a:endParaRPr lang="fr-CA"/>
          </a:p>
        </p:txBody>
      </p:sp>
    </p:spTree>
    <p:extLst>
      <p:ext uri="{BB962C8B-B14F-4D97-AF65-F5344CB8AC3E}">
        <p14:creationId xmlns:p14="http://schemas.microsoft.com/office/powerpoint/2010/main" val="317256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fr-CA"/>
          </a:p>
        </p:txBody>
      </p:sp>
      <p:sp>
        <p:nvSpPr>
          <p:cNvPr id="3" name="Segnaposto data 2"/>
          <p:cNvSpPr>
            <a:spLocks noGrp="1"/>
          </p:cNvSpPr>
          <p:nvPr>
            <p:ph type="dt" sz="half" idx="10"/>
          </p:nvPr>
        </p:nvSpPr>
        <p:spPr/>
        <p:txBody>
          <a:bodyPr/>
          <a:lstStyle/>
          <a:p>
            <a:fld id="{F8DD0761-6252-A245-AFF1-0D087E235A30}" type="datetimeFigureOut">
              <a:rPr lang="it-IT" smtClean="0"/>
              <a:t>18/03/20</a:t>
            </a:fld>
            <a:endParaRPr lang="fr-CA"/>
          </a:p>
        </p:txBody>
      </p:sp>
      <p:sp>
        <p:nvSpPr>
          <p:cNvPr id="4" name="Segnaposto piè di pagina 3"/>
          <p:cNvSpPr>
            <a:spLocks noGrp="1"/>
          </p:cNvSpPr>
          <p:nvPr>
            <p:ph type="ftr" sz="quarter" idx="11"/>
          </p:nvPr>
        </p:nvSpPr>
        <p:spPr/>
        <p:txBody>
          <a:bodyPr/>
          <a:lstStyle/>
          <a:p>
            <a:endParaRPr lang="fr-CA"/>
          </a:p>
        </p:txBody>
      </p:sp>
      <p:sp>
        <p:nvSpPr>
          <p:cNvPr id="5" name="Segnaposto numero diapositiva 4"/>
          <p:cNvSpPr>
            <a:spLocks noGrp="1"/>
          </p:cNvSpPr>
          <p:nvPr>
            <p:ph type="sldNum" sz="quarter" idx="12"/>
          </p:nvPr>
        </p:nvSpPr>
        <p:spPr/>
        <p:txBody>
          <a:bodyPr/>
          <a:lstStyle/>
          <a:p>
            <a:fld id="{6E9B6C74-A033-9542-BA3B-A382C7E7BF39}" type="slidenum">
              <a:rPr lang="fr-CA" smtClean="0"/>
              <a:t>‹n.›</a:t>
            </a:fld>
            <a:endParaRPr lang="fr-CA"/>
          </a:p>
        </p:txBody>
      </p:sp>
    </p:spTree>
    <p:extLst>
      <p:ext uri="{BB962C8B-B14F-4D97-AF65-F5344CB8AC3E}">
        <p14:creationId xmlns:p14="http://schemas.microsoft.com/office/powerpoint/2010/main" val="121687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8DD0761-6252-A245-AFF1-0D087E235A30}" type="datetimeFigureOut">
              <a:rPr lang="it-IT" smtClean="0"/>
              <a:t>18/03/20</a:t>
            </a:fld>
            <a:endParaRPr lang="fr-CA"/>
          </a:p>
        </p:txBody>
      </p:sp>
      <p:sp>
        <p:nvSpPr>
          <p:cNvPr id="3" name="Segnaposto piè di pagina 2"/>
          <p:cNvSpPr>
            <a:spLocks noGrp="1"/>
          </p:cNvSpPr>
          <p:nvPr>
            <p:ph type="ftr" sz="quarter" idx="11"/>
          </p:nvPr>
        </p:nvSpPr>
        <p:spPr/>
        <p:txBody>
          <a:bodyPr/>
          <a:lstStyle/>
          <a:p>
            <a:endParaRPr lang="fr-CA"/>
          </a:p>
        </p:txBody>
      </p:sp>
      <p:sp>
        <p:nvSpPr>
          <p:cNvPr id="4" name="Segnaposto numero diapositiva 3"/>
          <p:cNvSpPr>
            <a:spLocks noGrp="1"/>
          </p:cNvSpPr>
          <p:nvPr>
            <p:ph type="sldNum" sz="quarter" idx="12"/>
          </p:nvPr>
        </p:nvSpPr>
        <p:spPr/>
        <p:txBody>
          <a:bodyPr/>
          <a:lstStyle/>
          <a:p>
            <a:fld id="{6E9B6C74-A033-9542-BA3B-A382C7E7BF39}" type="slidenum">
              <a:rPr lang="fr-CA" smtClean="0"/>
              <a:t>‹n.›</a:t>
            </a:fld>
            <a:endParaRPr lang="fr-CA"/>
          </a:p>
        </p:txBody>
      </p:sp>
    </p:spTree>
    <p:extLst>
      <p:ext uri="{BB962C8B-B14F-4D97-AF65-F5344CB8AC3E}">
        <p14:creationId xmlns:p14="http://schemas.microsoft.com/office/powerpoint/2010/main" val="281848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fr-CA"/>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8DD0761-6252-A245-AFF1-0D087E235A30}" type="datetimeFigureOut">
              <a:rPr lang="it-IT" smtClean="0"/>
              <a:t>18/03/20</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6E9B6C74-A033-9542-BA3B-A382C7E7BF39}" type="slidenum">
              <a:rPr lang="fr-CA" smtClean="0"/>
              <a:t>‹n.›</a:t>
            </a:fld>
            <a:endParaRPr lang="fr-CA"/>
          </a:p>
        </p:txBody>
      </p:sp>
    </p:spTree>
    <p:extLst>
      <p:ext uri="{BB962C8B-B14F-4D97-AF65-F5344CB8AC3E}">
        <p14:creationId xmlns:p14="http://schemas.microsoft.com/office/powerpoint/2010/main" val="3195688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fr-CA"/>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8DD0761-6252-A245-AFF1-0D087E235A30}" type="datetimeFigureOut">
              <a:rPr lang="it-IT" smtClean="0"/>
              <a:t>18/03/20</a:t>
            </a:fld>
            <a:endParaRPr lang="fr-CA"/>
          </a:p>
        </p:txBody>
      </p:sp>
      <p:sp>
        <p:nvSpPr>
          <p:cNvPr id="6" name="Segnaposto piè di pagina 5"/>
          <p:cNvSpPr>
            <a:spLocks noGrp="1"/>
          </p:cNvSpPr>
          <p:nvPr>
            <p:ph type="ftr" sz="quarter" idx="11"/>
          </p:nvPr>
        </p:nvSpPr>
        <p:spPr/>
        <p:txBody>
          <a:bodyPr/>
          <a:lstStyle/>
          <a:p>
            <a:endParaRPr lang="fr-CA"/>
          </a:p>
        </p:txBody>
      </p:sp>
      <p:sp>
        <p:nvSpPr>
          <p:cNvPr id="7" name="Segnaposto numero diapositiva 6"/>
          <p:cNvSpPr>
            <a:spLocks noGrp="1"/>
          </p:cNvSpPr>
          <p:nvPr>
            <p:ph type="sldNum" sz="quarter" idx="12"/>
          </p:nvPr>
        </p:nvSpPr>
        <p:spPr/>
        <p:txBody>
          <a:bodyPr/>
          <a:lstStyle/>
          <a:p>
            <a:fld id="{6E9B6C74-A033-9542-BA3B-A382C7E7BF39}" type="slidenum">
              <a:rPr lang="fr-CA" smtClean="0"/>
              <a:t>‹n.›</a:t>
            </a:fld>
            <a:endParaRPr lang="fr-CA"/>
          </a:p>
        </p:txBody>
      </p:sp>
    </p:spTree>
    <p:extLst>
      <p:ext uri="{BB962C8B-B14F-4D97-AF65-F5344CB8AC3E}">
        <p14:creationId xmlns:p14="http://schemas.microsoft.com/office/powerpoint/2010/main" val="29851002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fr-CA"/>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fr-CA"/>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D0761-6252-A245-AFF1-0D087E235A30}" type="datetimeFigureOut">
              <a:rPr lang="it-IT" smtClean="0"/>
              <a:t>18/03/20</a:t>
            </a:fld>
            <a:endParaRPr lang="fr-CA"/>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B6C74-A033-9542-BA3B-A382C7E7BF39}" type="slidenum">
              <a:rPr lang="fr-CA" smtClean="0"/>
              <a:t>‹n.›</a:t>
            </a:fld>
            <a:endParaRPr lang="fr-CA"/>
          </a:p>
        </p:txBody>
      </p:sp>
    </p:spTree>
    <p:extLst>
      <p:ext uri="{BB962C8B-B14F-4D97-AF65-F5344CB8AC3E}">
        <p14:creationId xmlns:p14="http://schemas.microsoft.com/office/powerpoint/2010/main" val="3273287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mazon.fr/Lti-langue-du-III%C3%A8me-Reich/dp/2266135465/ref=as_li_ss_tl?ie=UTF8&amp;qid=1487264885&amp;sr=8-2&amp;keywords=klemperer&amp;linkCode=ll1&amp;tag=1000ideesdecu-21&amp;linkId=d8ef8e18890139993699ee901b19071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mazon.fr/Lti-langue-du-III%C3%A8me-Reich/dp/2266135465/ref=as_li_ss_tl?ie=UTF8&amp;qid=1487264885&amp;sr=8-2&amp;keywords=klemperer&amp;linkCode=ll1&amp;tag=1000ideesdecu-21&amp;linkId=d8ef8e18890139993699ee901b19071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fr-CA" sz="2800" dirty="0" smtClean="0"/>
              <a:t>Pour le cours du 18 mars</a:t>
            </a:r>
            <a:endParaRPr lang="fr-CA" sz="2800" dirty="0"/>
          </a:p>
        </p:txBody>
      </p:sp>
      <p:sp>
        <p:nvSpPr>
          <p:cNvPr id="3" name="Sottotitolo 2"/>
          <p:cNvSpPr>
            <a:spLocks noGrp="1"/>
          </p:cNvSpPr>
          <p:nvPr>
            <p:ph type="subTitle" idx="1"/>
          </p:nvPr>
        </p:nvSpPr>
        <p:spPr/>
        <p:txBody>
          <a:bodyPr>
            <a:normAutofit lnSpcReduction="10000"/>
          </a:bodyPr>
          <a:lstStyle/>
          <a:p>
            <a:endParaRPr lang="fr-CA" sz="2400" dirty="0" smtClean="0"/>
          </a:p>
          <a:p>
            <a:r>
              <a:rPr lang="fr-CA" sz="2400" dirty="0" smtClean="0"/>
              <a:t>Quelques observations hebdomadaires</a:t>
            </a:r>
          </a:p>
          <a:p>
            <a:r>
              <a:rPr lang="fr-CA" sz="2400" dirty="0" smtClean="0"/>
              <a:t>et ensuite</a:t>
            </a:r>
          </a:p>
          <a:p>
            <a:r>
              <a:rPr lang="fr-CA" sz="2400" dirty="0" smtClean="0"/>
              <a:t>Ayez sous les yeux  les pages de Josiane </a:t>
            </a:r>
            <a:r>
              <a:rPr lang="fr-CA" sz="2400" dirty="0" err="1" smtClean="0"/>
              <a:t>Boutet</a:t>
            </a:r>
            <a:endParaRPr lang="fr-CA" sz="2400" dirty="0" smtClean="0"/>
          </a:p>
          <a:p>
            <a:endParaRPr lang="fr-CA" sz="2400" dirty="0"/>
          </a:p>
        </p:txBody>
      </p:sp>
    </p:spTree>
    <p:extLst>
      <p:ext uri="{BB962C8B-B14F-4D97-AF65-F5344CB8AC3E}">
        <p14:creationId xmlns:p14="http://schemas.microsoft.com/office/powerpoint/2010/main" val="30423383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Pierre Bourdieu</a:t>
            </a:r>
            <a:br>
              <a:rPr lang="fr-CA" sz="2800" dirty="0"/>
            </a:br>
            <a:r>
              <a:rPr lang="fr-FR" sz="2800" dirty="0"/>
              <a:t> </a:t>
            </a:r>
            <a:r>
              <a:rPr lang="fr-FR" sz="2800" i="1" dirty="0"/>
              <a:t>Ce que parler veut dire, </a:t>
            </a:r>
            <a:r>
              <a:rPr lang="fr-FR" sz="2800" dirty="0"/>
              <a:t>Paris, Minuit, 1982</a:t>
            </a:r>
            <a:endParaRPr lang="fr-CA" sz="2800" dirty="0"/>
          </a:p>
        </p:txBody>
      </p:sp>
      <p:pic>
        <p:nvPicPr>
          <p:cNvPr id="4" name="Segnaposto contenuto 3" descr="IMG_3885.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p:pic>
    </p:spTree>
    <p:extLst>
      <p:ext uri="{BB962C8B-B14F-4D97-AF65-F5344CB8AC3E}">
        <p14:creationId xmlns:p14="http://schemas.microsoft.com/office/powerpoint/2010/main" val="19422191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Pierre Bourdieu</a:t>
            </a:r>
            <a:br>
              <a:rPr lang="fr-CA" sz="2800" dirty="0"/>
            </a:br>
            <a:r>
              <a:rPr lang="fr-FR" sz="2800" dirty="0"/>
              <a:t> </a:t>
            </a:r>
            <a:r>
              <a:rPr lang="fr-FR" sz="2800" i="1" dirty="0"/>
              <a:t>Ce que parler veut dire, </a:t>
            </a:r>
            <a:r>
              <a:rPr lang="fr-FR" sz="2800" dirty="0"/>
              <a:t>Paris, Minuit, 1982</a:t>
            </a:r>
            <a:endParaRPr lang="fr-CA" sz="2800" dirty="0"/>
          </a:p>
        </p:txBody>
      </p:sp>
      <p:pic>
        <p:nvPicPr>
          <p:cNvPr id="4" name="Segnaposto contenuto 3" descr="IMG_3886.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p:pic>
    </p:spTree>
    <p:extLst>
      <p:ext uri="{BB962C8B-B14F-4D97-AF65-F5344CB8AC3E}">
        <p14:creationId xmlns:p14="http://schemas.microsoft.com/office/powerpoint/2010/main" val="32918465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a:t>Pierre Bourdieu</a:t>
            </a:r>
            <a:br>
              <a:rPr lang="fr-CA" sz="2800" dirty="0"/>
            </a:br>
            <a:r>
              <a:rPr lang="fr-FR" sz="2800"/>
              <a:t> </a:t>
            </a:r>
            <a:r>
              <a:rPr lang="fr-FR" sz="2800" i="1"/>
              <a:t>Ce que parler veut dire, </a:t>
            </a:r>
            <a:r>
              <a:rPr lang="fr-FR" sz="2800"/>
              <a:t>Paris, Minuit, 1982</a:t>
            </a:r>
            <a:endParaRPr lang="fr-CA" sz="2800"/>
          </a:p>
        </p:txBody>
      </p:sp>
      <p:pic>
        <p:nvPicPr>
          <p:cNvPr id="4" name="Segnaposto contenuto 3" descr="IMG_3888.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p:pic>
    </p:spTree>
    <p:extLst>
      <p:ext uri="{BB962C8B-B14F-4D97-AF65-F5344CB8AC3E}">
        <p14:creationId xmlns:p14="http://schemas.microsoft.com/office/powerpoint/2010/main" val="10745741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 Bourdieu : le </a:t>
            </a:r>
            <a:r>
              <a:rPr lang="fr-CA" sz="2800" i="1" dirty="0" err="1" smtClean="0"/>
              <a:t>skeptron</a:t>
            </a:r>
            <a:endParaRPr lang="it-IT" sz="2800" dirty="0"/>
          </a:p>
        </p:txBody>
      </p:sp>
      <p:sp>
        <p:nvSpPr>
          <p:cNvPr id="3" name="Segnaposto contenuto 2"/>
          <p:cNvSpPr>
            <a:spLocks noGrp="1"/>
          </p:cNvSpPr>
          <p:nvPr>
            <p:ph idx="1"/>
          </p:nvPr>
        </p:nvSpPr>
        <p:spPr/>
        <p:txBody>
          <a:bodyPr>
            <a:normAutofit fontScale="92500" lnSpcReduction="20000"/>
          </a:bodyPr>
          <a:lstStyle/>
          <a:p>
            <a:pPr algn="just"/>
            <a:r>
              <a:rPr lang="it-IT" sz="2400" dirty="0" err="1" smtClean="0"/>
              <a:t>Bourdieu</a:t>
            </a:r>
            <a:r>
              <a:rPr lang="it-IT" sz="2400" dirty="0" smtClean="0"/>
              <a:t> </a:t>
            </a:r>
            <a:r>
              <a:rPr lang="it-IT" sz="2400" dirty="0"/>
              <a:t>p. 105 </a:t>
            </a:r>
            <a:r>
              <a:rPr lang="it-IT" sz="2400" dirty="0" smtClean="0"/>
              <a:t>:</a:t>
            </a:r>
            <a:r>
              <a:rPr lang="fr-CA" sz="2400" dirty="0" smtClean="0"/>
              <a:t> </a:t>
            </a:r>
            <a:r>
              <a:rPr lang="fr-FR" sz="2400" dirty="0" smtClean="0"/>
              <a:t>Essayer </a:t>
            </a:r>
            <a:r>
              <a:rPr lang="fr-FR" sz="2400" dirty="0"/>
              <a:t>de comprendre linguistiquement le pouvoir des manifestations linguistiques, chercher dans le langage le principe de la logique et de l’efficacité du </a:t>
            </a:r>
            <a:r>
              <a:rPr lang="fr-FR" sz="2400" i="1" dirty="0"/>
              <a:t>langage d’institution</a:t>
            </a:r>
            <a:r>
              <a:rPr lang="fr-FR" sz="2400" dirty="0"/>
              <a:t>, c’est oublier </a:t>
            </a:r>
            <a:r>
              <a:rPr lang="fr-FR" sz="2400" b="1" dirty="0"/>
              <a:t>que l’autorité advient au langage du dehors, comme le rappelle </a:t>
            </a:r>
            <a:r>
              <a:rPr lang="fr-FR" sz="2400" b="1" dirty="0" smtClean="0"/>
              <a:t>concrètement </a:t>
            </a:r>
            <a:r>
              <a:rPr lang="fr-FR" sz="2400" b="1" dirty="0"/>
              <a:t>le </a:t>
            </a:r>
            <a:r>
              <a:rPr lang="fr-FR" sz="2400" b="1" i="1" dirty="0" err="1"/>
              <a:t>skeptron</a:t>
            </a:r>
            <a:r>
              <a:rPr lang="fr-FR" sz="2400" b="1" dirty="0"/>
              <a:t> que l’on tend, chez Homère, à l’orateur qui va prendre la parole </a:t>
            </a:r>
            <a:r>
              <a:rPr lang="fr-FR" sz="2400" b="1" baseline="30000" dirty="0"/>
              <a:t>1</a:t>
            </a:r>
            <a:r>
              <a:rPr lang="fr-FR" sz="2400" b="1" dirty="0"/>
              <a:t> </a:t>
            </a:r>
            <a:endParaRPr lang="fr-FR" sz="2400" b="1" dirty="0" smtClean="0"/>
          </a:p>
          <a:p>
            <a:pPr algn="just"/>
            <a:r>
              <a:rPr lang="fr-FR" sz="2000" dirty="0" smtClean="0"/>
              <a:t>1</a:t>
            </a:r>
            <a:r>
              <a:rPr lang="fr-FR" sz="2000" dirty="0"/>
              <a:t>. E. Benveniste, </a:t>
            </a:r>
            <a:r>
              <a:rPr lang="fr-FR" sz="2000" i="1" dirty="0"/>
              <a:t>le vocabulaire des institutions indo-européennes, </a:t>
            </a:r>
            <a:r>
              <a:rPr lang="fr-FR" sz="2000" dirty="0"/>
              <a:t>Paris, Editions Minuit, 1969, pp. 30-37</a:t>
            </a:r>
            <a:r>
              <a:rPr lang="fr-FR" sz="2000" dirty="0" smtClean="0"/>
              <a:t>.</a:t>
            </a:r>
          </a:p>
          <a:p>
            <a:pPr algn="just"/>
            <a:endParaRPr lang="fr-FR" sz="2000" dirty="0"/>
          </a:p>
          <a:p>
            <a:pPr algn="just"/>
            <a:r>
              <a:rPr lang="fr-CA" sz="2400" dirty="0"/>
              <a:t>Benveniste </a:t>
            </a:r>
            <a:r>
              <a:rPr lang="it-IT" sz="2400" dirty="0" smtClean="0"/>
              <a:t>(VOC. </a:t>
            </a:r>
            <a:r>
              <a:rPr lang="it-IT" sz="2400" dirty="0"/>
              <a:t>2, p.30 )</a:t>
            </a:r>
            <a:r>
              <a:rPr lang="fr-CA" sz="2400" dirty="0" smtClean="0"/>
              <a:t> </a:t>
            </a:r>
            <a:r>
              <a:rPr lang="fr-CA" sz="2400" dirty="0"/>
              <a:t>: Ce </a:t>
            </a:r>
            <a:r>
              <a:rPr lang="fr-CA" sz="2400" i="1" dirty="0" err="1"/>
              <a:t>skeptron</a:t>
            </a:r>
            <a:r>
              <a:rPr lang="fr-CA" sz="2400" dirty="0"/>
              <a:t> est chez Homère l’attribut du roi, des hérauts, des messagers, des juges, tous </a:t>
            </a:r>
            <a:r>
              <a:rPr lang="fr-CA" sz="2400" dirty="0" smtClean="0"/>
              <a:t>personnages </a:t>
            </a:r>
            <a:r>
              <a:rPr lang="fr-CA" sz="2400" dirty="0"/>
              <a:t>qui, par nature ou par occasion, </a:t>
            </a:r>
            <a:r>
              <a:rPr lang="fr-CA" sz="2400" b="1" dirty="0"/>
              <a:t>sont revêtus d’autorité</a:t>
            </a:r>
            <a:r>
              <a:rPr lang="fr-CA" sz="2400" b="1" dirty="0" smtClean="0"/>
              <a:t>. </a:t>
            </a:r>
            <a:r>
              <a:rPr lang="fr-FR" sz="2400" b="1" dirty="0"/>
              <a:t>On passe le </a:t>
            </a:r>
            <a:r>
              <a:rPr lang="fr-FR" sz="2400" b="1" i="1" dirty="0" err="1"/>
              <a:t>skeptron</a:t>
            </a:r>
            <a:r>
              <a:rPr lang="fr-FR" sz="2400" b="1" dirty="0"/>
              <a:t> à l’orateur avant qu’il commence son discours et pour lui permettre de parler avec </a:t>
            </a:r>
            <a:r>
              <a:rPr lang="fr-FR" sz="2400" b="1" dirty="0" smtClean="0"/>
              <a:t>autorité</a:t>
            </a:r>
            <a:r>
              <a:rPr lang="it-IT" sz="2400" b="1" dirty="0" smtClean="0"/>
              <a:t>. </a:t>
            </a:r>
          </a:p>
          <a:p>
            <a:pPr algn="just"/>
            <a:r>
              <a:rPr lang="fr-FR" sz="2400" i="1" dirty="0" smtClean="0"/>
              <a:t>Le vocabulaire des institutions indo-européennes, </a:t>
            </a:r>
            <a:r>
              <a:rPr lang="fr-FR" sz="2400" dirty="0" smtClean="0"/>
              <a:t>2 vol.</a:t>
            </a:r>
            <a:r>
              <a:rPr lang="fr-FR" sz="2400" i="1" dirty="0" smtClean="0"/>
              <a:t> </a:t>
            </a:r>
            <a:r>
              <a:rPr lang="fr-FR" sz="2400" dirty="0" smtClean="0"/>
              <a:t>Paris, Les éditions de Minuit, 1969, </a:t>
            </a:r>
            <a:r>
              <a:rPr lang="fr-CA" sz="2400" dirty="0" smtClean="0"/>
              <a:t>p. 32</a:t>
            </a:r>
          </a:p>
          <a:p>
            <a:pPr algn="just"/>
            <a:endParaRPr lang="fr-CA" sz="2400" b="1" dirty="0"/>
          </a:p>
          <a:p>
            <a:pPr algn="just"/>
            <a:endParaRPr lang="it-IT" sz="2000" dirty="0"/>
          </a:p>
          <a:p>
            <a:pPr algn="just"/>
            <a:endParaRPr lang="it-IT" sz="2400" dirty="0"/>
          </a:p>
        </p:txBody>
      </p:sp>
      <p:sp>
        <p:nvSpPr>
          <p:cNvPr id="6" name="Segnaposto numero diapositiva 5"/>
          <p:cNvSpPr>
            <a:spLocks noGrp="1"/>
          </p:cNvSpPr>
          <p:nvPr>
            <p:ph type="sldNum" sz="quarter" idx="12"/>
          </p:nvPr>
        </p:nvSpPr>
        <p:spPr/>
        <p:txBody>
          <a:bodyPr/>
          <a:lstStyle/>
          <a:p>
            <a:fld id="{9FCB03D0-EB96-014D-AB90-5DAC9D39195F}" type="slidenum">
              <a:rPr lang="fr-CA" smtClean="0"/>
              <a:t>13</a:t>
            </a:fld>
            <a:endParaRPr lang="fr-CA"/>
          </a:p>
        </p:txBody>
      </p:sp>
    </p:spTree>
    <p:extLst>
      <p:ext uri="{BB962C8B-B14F-4D97-AF65-F5344CB8AC3E}">
        <p14:creationId xmlns:p14="http://schemas.microsoft.com/office/powerpoint/2010/main" val="28900535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smtClean="0"/>
              <a:t/>
            </a:r>
            <a:br>
              <a:rPr lang="it-IT" sz="2800" dirty="0" smtClean="0"/>
            </a:br>
            <a:r>
              <a:rPr lang="it-IT" sz="2800" dirty="0" err="1" smtClean="0"/>
              <a:t>Émile</a:t>
            </a:r>
            <a:r>
              <a:rPr lang="it-IT" sz="2800" dirty="0" smtClean="0"/>
              <a:t> </a:t>
            </a:r>
            <a:r>
              <a:rPr lang="it-IT" sz="2800" dirty="0" err="1" smtClean="0"/>
              <a:t>Benveniste</a:t>
            </a:r>
            <a:r>
              <a:rPr lang="it-IT" sz="2800" dirty="0" smtClean="0"/>
              <a:t/>
            </a:r>
            <a:br>
              <a:rPr lang="it-IT" sz="2800" dirty="0" smtClean="0"/>
            </a:br>
            <a:endParaRPr lang="it-IT" sz="2800" dirty="0"/>
          </a:p>
        </p:txBody>
      </p:sp>
      <p:sp>
        <p:nvSpPr>
          <p:cNvPr id="3" name="Segnaposto contenuto 2"/>
          <p:cNvSpPr>
            <a:spLocks noGrp="1"/>
          </p:cNvSpPr>
          <p:nvPr>
            <p:ph idx="1"/>
          </p:nvPr>
        </p:nvSpPr>
        <p:spPr/>
        <p:txBody>
          <a:bodyPr>
            <a:normAutofit/>
          </a:bodyPr>
          <a:lstStyle/>
          <a:p>
            <a:pPr algn="just"/>
            <a:r>
              <a:rPr lang="fr-CA" sz="2400" dirty="0" smtClean="0"/>
              <a:t>La figuration primordiale du </a:t>
            </a:r>
            <a:r>
              <a:rPr lang="fr-CA" sz="2400" i="1" dirty="0" err="1" smtClean="0"/>
              <a:t>skeptron</a:t>
            </a:r>
            <a:r>
              <a:rPr lang="fr-CA" sz="2400" dirty="0" smtClean="0"/>
              <a:t> nous parait être le bâton du messager. C’est l’attribut d’un itinérant, qui s’avance avec autorité, non pour agir mais pour parler. </a:t>
            </a:r>
            <a:r>
              <a:rPr lang="it-IT" sz="2400" dirty="0"/>
              <a:t>[...] </a:t>
            </a:r>
            <a:endParaRPr lang="fr-CA" sz="2400" dirty="0" smtClean="0"/>
          </a:p>
          <a:p>
            <a:pPr algn="just"/>
            <a:r>
              <a:rPr lang="fr-CA" sz="2400" dirty="0" smtClean="0"/>
              <a:t>Du fait qu’il est nécessaire au porteur d’un message, le </a:t>
            </a:r>
            <a:r>
              <a:rPr lang="fr-CA" sz="2400" i="1" dirty="0" err="1" smtClean="0"/>
              <a:t>skeptron</a:t>
            </a:r>
            <a:r>
              <a:rPr lang="fr-CA" sz="2400" dirty="0" smtClean="0"/>
              <a:t> devient comme un symbole de sa fonction et un signe mystique de légitimation. Dès lors, il qualifie le personnage qui porte la parole, personnage sacré, dont la mission est de transmettre le message d’autorité.</a:t>
            </a:r>
          </a:p>
          <a:p>
            <a:pPr algn="just"/>
            <a:r>
              <a:rPr lang="fr-FR" sz="2400" i="1" dirty="0"/>
              <a:t>Le vocabulaire des institutions indo-européennes, </a:t>
            </a:r>
            <a:r>
              <a:rPr lang="fr-FR" sz="2400" dirty="0"/>
              <a:t>2 vol.</a:t>
            </a:r>
            <a:r>
              <a:rPr lang="fr-FR" sz="2400" i="1" dirty="0"/>
              <a:t> </a:t>
            </a:r>
            <a:r>
              <a:rPr lang="fr-FR" sz="2400" dirty="0"/>
              <a:t>Paris, Les éditions de Minuit, </a:t>
            </a:r>
            <a:r>
              <a:rPr lang="fr-FR" sz="2400" dirty="0" smtClean="0"/>
              <a:t>1969, </a:t>
            </a:r>
            <a:r>
              <a:rPr lang="fr-CA" sz="2400" dirty="0" smtClean="0"/>
              <a:t>p. 32</a:t>
            </a:r>
            <a:endParaRPr lang="fr-CA" sz="2400" dirty="0"/>
          </a:p>
        </p:txBody>
      </p:sp>
    </p:spTree>
    <p:extLst>
      <p:ext uri="{BB962C8B-B14F-4D97-AF65-F5344CB8AC3E}">
        <p14:creationId xmlns:p14="http://schemas.microsoft.com/office/powerpoint/2010/main" val="40086539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Bourdieu</a:t>
            </a:r>
            <a:endParaRPr lang="it-IT" sz="2800" dirty="0"/>
          </a:p>
        </p:txBody>
      </p:sp>
      <p:sp>
        <p:nvSpPr>
          <p:cNvPr id="3" name="Segnaposto contenuto 2"/>
          <p:cNvSpPr>
            <a:spLocks noGrp="1"/>
          </p:cNvSpPr>
          <p:nvPr>
            <p:ph idx="1"/>
          </p:nvPr>
        </p:nvSpPr>
        <p:spPr/>
        <p:txBody>
          <a:bodyPr>
            <a:normAutofit/>
          </a:bodyPr>
          <a:lstStyle/>
          <a:p>
            <a:pPr algn="just"/>
            <a:r>
              <a:rPr lang="it-IT" sz="2400" dirty="0" smtClean="0"/>
              <a:t>En </a:t>
            </a:r>
            <a:r>
              <a:rPr lang="it-IT" sz="2400" dirty="0" err="1" smtClean="0"/>
              <a:t>fait</a:t>
            </a:r>
            <a:r>
              <a:rPr lang="it-IT" sz="2400" dirty="0" smtClean="0"/>
              <a:t>, l’</a:t>
            </a:r>
            <a:r>
              <a:rPr lang="it-IT" sz="2400" dirty="0" err="1" smtClean="0"/>
              <a:t>usage</a:t>
            </a:r>
            <a:r>
              <a:rPr lang="it-IT" sz="2400" dirty="0" smtClean="0"/>
              <a:t> </a:t>
            </a:r>
            <a:r>
              <a:rPr lang="it-IT" sz="2400" dirty="0" err="1" smtClean="0"/>
              <a:t>du</a:t>
            </a:r>
            <a:r>
              <a:rPr lang="it-IT" sz="2400" dirty="0" smtClean="0"/>
              <a:t> </a:t>
            </a:r>
            <a:r>
              <a:rPr lang="it-IT" sz="2400" dirty="0" err="1" smtClean="0"/>
              <a:t>langage</a:t>
            </a:r>
            <a:r>
              <a:rPr lang="it-IT" sz="2400" dirty="0" smtClean="0"/>
              <a:t>, c’est-à-dire </a:t>
            </a:r>
            <a:r>
              <a:rPr lang="it-IT" sz="2400" dirty="0" err="1" smtClean="0"/>
              <a:t>aussi</a:t>
            </a:r>
            <a:r>
              <a:rPr lang="it-IT" sz="2400" dirty="0" smtClean="0"/>
              <a:t> </a:t>
            </a:r>
            <a:r>
              <a:rPr lang="it-IT" sz="2400" dirty="0" err="1" smtClean="0"/>
              <a:t>bien</a:t>
            </a:r>
            <a:r>
              <a:rPr lang="it-IT" sz="2400" dirty="0" smtClean="0"/>
              <a:t> la </a:t>
            </a:r>
            <a:r>
              <a:rPr lang="it-IT" sz="2400" dirty="0" err="1" smtClean="0"/>
              <a:t>manière</a:t>
            </a:r>
            <a:r>
              <a:rPr lang="it-IT" sz="2400" dirty="0" smtClean="0"/>
              <a:t> </a:t>
            </a:r>
            <a:r>
              <a:rPr lang="it-IT" sz="2400" dirty="0" err="1" smtClean="0"/>
              <a:t>que</a:t>
            </a:r>
            <a:r>
              <a:rPr lang="it-IT" sz="2400" dirty="0" smtClean="0"/>
              <a:t> la </a:t>
            </a:r>
            <a:r>
              <a:rPr lang="it-IT" sz="2400" dirty="0" err="1" smtClean="0"/>
              <a:t>matière</a:t>
            </a:r>
            <a:r>
              <a:rPr lang="it-IT" sz="2400" dirty="0" smtClean="0"/>
              <a:t> </a:t>
            </a:r>
            <a:r>
              <a:rPr lang="it-IT" sz="2400" dirty="0" err="1" smtClean="0"/>
              <a:t>du</a:t>
            </a:r>
            <a:r>
              <a:rPr lang="it-IT" sz="2400" dirty="0" smtClean="0"/>
              <a:t> </a:t>
            </a:r>
            <a:r>
              <a:rPr lang="it-IT" sz="2400" dirty="0" err="1" smtClean="0"/>
              <a:t>discours</a:t>
            </a:r>
            <a:r>
              <a:rPr lang="it-IT" sz="2400" dirty="0" smtClean="0"/>
              <a:t>, </a:t>
            </a:r>
            <a:r>
              <a:rPr lang="it-IT" sz="2400" dirty="0" err="1" smtClean="0"/>
              <a:t>dépend</a:t>
            </a:r>
            <a:r>
              <a:rPr lang="it-IT" sz="2400" dirty="0" smtClean="0"/>
              <a:t> </a:t>
            </a:r>
            <a:r>
              <a:rPr lang="it-IT" sz="2400" b="1" dirty="0" smtClean="0"/>
              <a:t>de la position sociale </a:t>
            </a:r>
            <a:r>
              <a:rPr lang="it-IT" sz="2400" b="1" dirty="0" err="1" smtClean="0"/>
              <a:t>du</a:t>
            </a:r>
            <a:r>
              <a:rPr lang="it-IT" sz="2400" b="1" dirty="0" smtClean="0"/>
              <a:t> </a:t>
            </a:r>
            <a:r>
              <a:rPr lang="it-IT" sz="2400" b="1" dirty="0" err="1" smtClean="0"/>
              <a:t>locuteur</a:t>
            </a:r>
            <a:r>
              <a:rPr lang="it-IT" sz="2400" b="1" dirty="0" smtClean="0"/>
              <a:t> qui </a:t>
            </a:r>
            <a:r>
              <a:rPr lang="it-IT" sz="2400" b="1" dirty="0" err="1" smtClean="0"/>
              <a:t>commande</a:t>
            </a:r>
            <a:r>
              <a:rPr lang="it-IT" sz="2400" b="1" dirty="0" smtClean="0"/>
              <a:t> l’</a:t>
            </a:r>
            <a:r>
              <a:rPr lang="it-IT" sz="2400" b="1" dirty="0" err="1" smtClean="0"/>
              <a:t>accès</a:t>
            </a:r>
            <a:r>
              <a:rPr lang="it-IT" sz="2400" b="1" dirty="0" smtClean="0"/>
              <a:t> </a:t>
            </a:r>
            <a:r>
              <a:rPr lang="it-IT" sz="2400" dirty="0" err="1" smtClean="0"/>
              <a:t>qu’il</a:t>
            </a:r>
            <a:r>
              <a:rPr lang="it-IT" sz="2400" dirty="0" smtClean="0"/>
              <a:t> </a:t>
            </a:r>
            <a:r>
              <a:rPr lang="it-IT" sz="2400" dirty="0" err="1" smtClean="0"/>
              <a:t>peut</a:t>
            </a:r>
            <a:r>
              <a:rPr lang="it-IT" sz="2400" dirty="0" smtClean="0"/>
              <a:t> </a:t>
            </a:r>
            <a:r>
              <a:rPr lang="it-IT" sz="2400" dirty="0" err="1" smtClean="0"/>
              <a:t>avoir</a:t>
            </a:r>
            <a:r>
              <a:rPr lang="it-IT" sz="2400" dirty="0" smtClean="0"/>
              <a:t> à la langue de l’</a:t>
            </a:r>
            <a:r>
              <a:rPr lang="it-IT" sz="2400" dirty="0" err="1" smtClean="0"/>
              <a:t>institution</a:t>
            </a:r>
            <a:r>
              <a:rPr lang="it-IT" sz="2400" dirty="0" smtClean="0"/>
              <a:t>, à la parole </a:t>
            </a:r>
            <a:r>
              <a:rPr lang="it-IT" sz="2400" dirty="0" err="1" smtClean="0"/>
              <a:t>officielle</a:t>
            </a:r>
            <a:r>
              <a:rPr lang="it-IT" sz="2400" dirty="0" smtClean="0"/>
              <a:t>, </a:t>
            </a:r>
            <a:r>
              <a:rPr lang="it-IT" sz="2400" dirty="0" err="1" smtClean="0"/>
              <a:t>orthodoxe</a:t>
            </a:r>
            <a:r>
              <a:rPr lang="it-IT" sz="2400" dirty="0" smtClean="0"/>
              <a:t>, </a:t>
            </a:r>
            <a:r>
              <a:rPr lang="it-IT" sz="2400" dirty="0" err="1" smtClean="0"/>
              <a:t>légitime</a:t>
            </a:r>
            <a:r>
              <a:rPr lang="it-IT" sz="2400" dirty="0" smtClean="0"/>
              <a:t>.  </a:t>
            </a:r>
          </a:p>
          <a:p>
            <a:pPr algn="just"/>
            <a:endParaRPr lang="fr-FR" sz="2400" dirty="0" smtClean="0"/>
          </a:p>
          <a:p>
            <a:pPr algn="just"/>
            <a:endParaRPr lang="fr-FR" sz="2400" dirty="0"/>
          </a:p>
          <a:p>
            <a:pPr algn="just"/>
            <a:r>
              <a:rPr lang="fr-FR" sz="2000" dirty="0" smtClean="0"/>
              <a:t>«</a:t>
            </a:r>
            <a:r>
              <a:rPr lang="fr-FR" sz="2000" dirty="0"/>
              <a:t> Le langage autorisé. Note sur les conditions sociales de l’efficacité du discours rituel », </a:t>
            </a:r>
            <a:r>
              <a:rPr lang="fr-FR" sz="2000" i="1" dirty="0"/>
              <a:t>Actes de la recherche en sciences sociales </a:t>
            </a:r>
            <a:r>
              <a:rPr lang="fr-FR" sz="2000" dirty="0"/>
              <a:t>, 5-6 novembre </a:t>
            </a:r>
            <a:r>
              <a:rPr lang="fr-FR" sz="2000" dirty="0" smtClean="0"/>
              <a:t>1975, </a:t>
            </a:r>
            <a:r>
              <a:rPr lang="fr-FR" sz="2000" dirty="0"/>
              <a:t>in </a:t>
            </a:r>
            <a:r>
              <a:rPr lang="fr-FR" sz="2000" i="1" dirty="0"/>
              <a:t>Ce que parler veut dire, </a:t>
            </a:r>
            <a:r>
              <a:rPr lang="fr-FR" sz="2000" dirty="0"/>
              <a:t>Paris, Minuit, 1982. </a:t>
            </a:r>
            <a:r>
              <a:rPr lang="it-IT" sz="2000" dirty="0" smtClean="0"/>
              <a:t>p. 107.</a:t>
            </a:r>
          </a:p>
        </p:txBody>
      </p:sp>
      <p:sp>
        <p:nvSpPr>
          <p:cNvPr id="6" name="Segnaposto numero diapositiva 5"/>
          <p:cNvSpPr>
            <a:spLocks noGrp="1"/>
          </p:cNvSpPr>
          <p:nvPr>
            <p:ph type="sldNum" sz="quarter" idx="12"/>
          </p:nvPr>
        </p:nvSpPr>
        <p:spPr/>
        <p:txBody>
          <a:bodyPr/>
          <a:lstStyle/>
          <a:p>
            <a:fld id="{9FCB03D0-EB96-014D-AB90-5DAC9D39195F}" type="slidenum">
              <a:rPr lang="fr-CA" smtClean="0">
                <a:solidFill>
                  <a:prstClr val="black">
                    <a:tint val="75000"/>
                  </a:prstClr>
                </a:solidFill>
                <a:latin typeface="Calibri"/>
              </a:rPr>
              <a:pPr/>
              <a:t>15</a:t>
            </a:fld>
            <a:endParaRPr lang="fr-CA">
              <a:solidFill>
                <a:prstClr val="black">
                  <a:tint val="75000"/>
                </a:prstClr>
              </a:solidFill>
              <a:latin typeface="Calibri"/>
            </a:endParaRPr>
          </a:p>
        </p:txBody>
      </p:sp>
    </p:spTree>
    <p:extLst>
      <p:ext uri="{BB962C8B-B14F-4D97-AF65-F5344CB8AC3E}">
        <p14:creationId xmlns:p14="http://schemas.microsoft.com/office/powerpoint/2010/main" val="8756681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John </a:t>
            </a:r>
            <a:r>
              <a:rPr lang="it-IT" sz="2800" dirty="0" err="1"/>
              <a:t>Langshaw</a:t>
            </a:r>
            <a:r>
              <a:rPr lang="it-IT" sz="2800" dirty="0"/>
              <a:t> </a:t>
            </a:r>
            <a:r>
              <a:rPr lang="it-IT" sz="2800" dirty="0" smtClean="0"/>
              <a:t>Austin </a:t>
            </a:r>
            <a:endParaRPr lang="it-IT" sz="2800" dirty="0"/>
          </a:p>
        </p:txBody>
      </p:sp>
      <p:sp>
        <p:nvSpPr>
          <p:cNvPr id="3" name="Segnaposto contenuto 2"/>
          <p:cNvSpPr>
            <a:spLocks noGrp="1"/>
          </p:cNvSpPr>
          <p:nvPr>
            <p:ph idx="1"/>
          </p:nvPr>
        </p:nvSpPr>
        <p:spPr/>
        <p:txBody>
          <a:bodyPr>
            <a:normAutofit lnSpcReduction="10000"/>
          </a:bodyPr>
          <a:lstStyle/>
          <a:p>
            <a:pPr algn="just"/>
            <a:r>
              <a:rPr lang="it-IT" sz="2400" dirty="0"/>
              <a:t>John </a:t>
            </a:r>
            <a:r>
              <a:rPr lang="it-IT" sz="2400" dirty="0" err="1"/>
              <a:t>Langshaw</a:t>
            </a:r>
            <a:r>
              <a:rPr lang="it-IT" sz="2400" dirty="0"/>
              <a:t> </a:t>
            </a:r>
            <a:r>
              <a:rPr lang="it-IT" sz="2400" dirty="0" smtClean="0"/>
              <a:t>Austin, </a:t>
            </a:r>
            <a:r>
              <a:rPr lang="it-IT" sz="2400" i="1" dirty="0" smtClean="0"/>
              <a:t>How to do </a:t>
            </a:r>
            <a:r>
              <a:rPr lang="it-IT" sz="2400" i="1" dirty="0" err="1"/>
              <a:t>T</a:t>
            </a:r>
            <a:r>
              <a:rPr lang="it-IT" sz="2400" i="1" dirty="0" err="1" smtClean="0"/>
              <a:t>hings</a:t>
            </a:r>
            <a:r>
              <a:rPr lang="it-IT" sz="2400" i="1" dirty="0" smtClean="0"/>
              <a:t> with </a:t>
            </a:r>
            <a:r>
              <a:rPr lang="it-IT" sz="2400" i="1" dirty="0" err="1"/>
              <a:t>W</a:t>
            </a:r>
            <a:r>
              <a:rPr lang="it-IT" sz="2400" i="1" dirty="0" err="1" smtClean="0"/>
              <a:t>ords</a:t>
            </a:r>
            <a:r>
              <a:rPr lang="it-IT" sz="2400" dirty="0" smtClean="0"/>
              <a:t>, Oxford, Oxford </a:t>
            </a:r>
            <a:r>
              <a:rPr lang="it-IT" sz="2400" dirty="0" err="1" smtClean="0"/>
              <a:t>University</a:t>
            </a:r>
            <a:r>
              <a:rPr lang="it-IT" sz="2400" dirty="0" smtClean="0"/>
              <a:t> Press, </a:t>
            </a:r>
            <a:r>
              <a:rPr lang="it-IT" sz="2400" b="1" dirty="0" smtClean="0"/>
              <a:t>1962</a:t>
            </a:r>
            <a:r>
              <a:rPr lang="it-IT" sz="2400" dirty="0" smtClean="0"/>
              <a:t>.</a:t>
            </a:r>
          </a:p>
          <a:p>
            <a:pPr algn="just"/>
            <a:r>
              <a:rPr lang="it-IT" sz="2400" dirty="0" smtClean="0"/>
              <a:t> </a:t>
            </a:r>
            <a:r>
              <a:rPr lang="it-IT" sz="2400" i="1" dirty="0" err="1" smtClean="0"/>
              <a:t>Quand</a:t>
            </a:r>
            <a:r>
              <a:rPr lang="it-IT" sz="2400" i="1" dirty="0" smtClean="0"/>
              <a:t> </a:t>
            </a:r>
            <a:r>
              <a:rPr lang="it-IT" sz="2400" i="1" dirty="0"/>
              <a:t>dire c'est </a:t>
            </a:r>
            <a:r>
              <a:rPr lang="it-IT" sz="2400" i="1" dirty="0" err="1"/>
              <a:t>faire</a:t>
            </a:r>
            <a:r>
              <a:rPr lang="it-IT" sz="2400" dirty="0"/>
              <a:t>, </a:t>
            </a:r>
            <a:r>
              <a:rPr lang="it-IT" sz="2400" dirty="0" smtClean="0"/>
              <a:t>(</a:t>
            </a:r>
            <a:r>
              <a:rPr lang="it-IT" sz="2400" dirty="0" err="1" smtClean="0"/>
              <a:t>traduit</a:t>
            </a:r>
            <a:r>
              <a:rPr lang="it-IT" sz="2400" dirty="0" smtClean="0"/>
              <a:t> par Gilles Lane), Paris</a:t>
            </a:r>
            <a:r>
              <a:rPr lang="it-IT" sz="2400" dirty="0"/>
              <a:t>, </a:t>
            </a:r>
            <a:r>
              <a:rPr lang="it-IT" sz="2400" dirty="0" err="1"/>
              <a:t>Seuil</a:t>
            </a:r>
            <a:r>
              <a:rPr lang="it-IT" sz="2400" dirty="0"/>
              <a:t>, </a:t>
            </a:r>
            <a:r>
              <a:rPr lang="it-IT" sz="2400" b="1" dirty="0" smtClean="0"/>
              <a:t>1970.</a:t>
            </a:r>
          </a:p>
          <a:p>
            <a:pPr algn="just"/>
            <a:r>
              <a:rPr lang="it-IT" sz="2400" dirty="0" smtClean="0"/>
              <a:t>Le </a:t>
            </a:r>
            <a:r>
              <a:rPr lang="it-IT" sz="2400" dirty="0" err="1" smtClean="0"/>
              <a:t>titre</a:t>
            </a:r>
            <a:r>
              <a:rPr lang="it-IT" sz="2400" dirty="0" smtClean="0"/>
              <a:t> </a:t>
            </a:r>
            <a:r>
              <a:rPr lang="it-IT" sz="2400" dirty="0" err="1" smtClean="0"/>
              <a:t>original</a:t>
            </a:r>
            <a:r>
              <a:rPr lang="it-IT" sz="2400" dirty="0" smtClean="0"/>
              <a:t> : </a:t>
            </a:r>
            <a:r>
              <a:rPr lang="it-IT" sz="2400" i="1" dirty="0"/>
              <a:t>How to do </a:t>
            </a:r>
            <a:r>
              <a:rPr lang="it-IT" sz="2400" i="1" dirty="0" err="1"/>
              <a:t>Things</a:t>
            </a:r>
            <a:r>
              <a:rPr lang="it-IT" sz="2400" i="1" dirty="0"/>
              <a:t> with </a:t>
            </a:r>
            <a:r>
              <a:rPr lang="it-IT" sz="2400" i="1" dirty="0" err="1" smtClean="0"/>
              <a:t>Words</a:t>
            </a:r>
            <a:r>
              <a:rPr lang="it-IT" sz="2400" i="1" dirty="0" smtClean="0"/>
              <a:t>, </a:t>
            </a:r>
            <a:r>
              <a:rPr lang="it-IT" sz="2400" dirty="0" smtClean="0"/>
              <a:t>qui </a:t>
            </a:r>
            <a:r>
              <a:rPr lang="it-IT" sz="2400" dirty="0" err="1" smtClean="0"/>
              <a:t>signifie</a:t>
            </a:r>
            <a:r>
              <a:rPr lang="it-IT" sz="2400" dirty="0" smtClean="0"/>
              <a:t> </a:t>
            </a:r>
            <a:r>
              <a:rPr lang="it-IT" sz="2400" dirty="0" err="1" smtClean="0"/>
              <a:t>littéralement</a:t>
            </a:r>
            <a:r>
              <a:rPr lang="it-IT" sz="2400" dirty="0" smtClean="0"/>
              <a:t> : « </a:t>
            </a:r>
            <a:r>
              <a:rPr lang="it-IT" sz="2400" dirty="0" err="1" smtClean="0"/>
              <a:t>Comment</a:t>
            </a:r>
            <a:r>
              <a:rPr lang="it-IT" sz="2400" dirty="0" smtClean="0"/>
              <a:t> </a:t>
            </a:r>
            <a:r>
              <a:rPr lang="it-IT" sz="2400" dirty="0" err="1" smtClean="0"/>
              <a:t>faire</a:t>
            </a:r>
            <a:r>
              <a:rPr lang="it-IT" sz="2400" dirty="0" smtClean="0"/>
              <a:t> </a:t>
            </a:r>
            <a:r>
              <a:rPr lang="it-IT" sz="2400" dirty="0" err="1" smtClean="0"/>
              <a:t>des</a:t>
            </a:r>
            <a:r>
              <a:rPr lang="it-IT" sz="2400" dirty="0" smtClean="0"/>
              <a:t> </a:t>
            </a:r>
            <a:r>
              <a:rPr lang="it-IT" sz="2400" dirty="0" err="1" smtClean="0"/>
              <a:t>choses</a:t>
            </a:r>
            <a:r>
              <a:rPr lang="it-IT" sz="2400" dirty="0" smtClean="0"/>
              <a:t> </a:t>
            </a:r>
            <a:r>
              <a:rPr lang="it-IT" sz="2400" dirty="0" err="1" smtClean="0"/>
              <a:t>avec</a:t>
            </a:r>
            <a:r>
              <a:rPr lang="it-IT" sz="2400" dirty="0" smtClean="0"/>
              <a:t> </a:t>
            </a:r>
            <a:r>
              <a:rPr lang="it-IT" sz="2400" dirty="0" err="1" smtClean="0"/>
              <a:t>des</a:t>
            </a:r>
            <a:r>
              <a:rPr lang="it-IT" sz="2400" dirty="0" smtClean="0"/>
              <a:t> </a:t>
            </a:r>
            <a:r>
              <a:rPr lang="it-IT" sz="2400" dirty="0" err="1" smtClean="0"/>
              <a:t>mots</a:t>
            </a:r>
            <a:r>
              <a:rPr lang="it-IT" sz="2400" dirty="0" smtClean="0"/>
              <a:t> », </a:t>
            </a:r>
            <a:r>
              <a:rPr lang="fr-FR" sz="2400" dirty="0" smtClean="0"/>
              <a:t>n’est pas dépourvu d’humour. Il se réfère ironiquement à la tradition anglo-américaine des livres de conseils pratiques (du genre : </a:t>
            </a:r>
            <a:r>
              <a:rPr lang="fr-FR" sz="2400" i="1" dirty="0" smtClean="0"/>
              <a:t>How to </a:t>
            </a:r>
            <a:r>
              <a:rPr lang="fr-FR" sz="2400" i="1" dirty="0" err="1" smtClean="0"/>
              <a:t>make</a:t>
            </a:r>
            <a:r>
              <a:rPr lang="fr-FR" sz="2400" i="1" dirty="0" smtClean="0"/>
              <a:t> </a:t>
            </a:r>
            <a:r>
              <a:rPr lang="fr-FR" sz="2400" i="1" dirty="0" err="1" smtClean="0"/>
              <a:t>friends</a:t>
            </a:r>
            <a:r>
              <a:rPr lang="fr-FR" sz="2400" dirty="0" smtClean="0"/>
              <a:t>, «Comment se faire des amis»). p. 6</a:t>
            </a:r>
          </a:p>
          <a:p>
            <a:pPr algn="just"/>
            <a:r>
              <a:rPr lang="fr-FR" sz="2400" dirty="0" smtClean="0"/>
              <a:t>C’est un recueil de 12 conférences prononcées à l’Université de Harvard en 1955.</a:t>
            </a:r>
          </a:p>
        </p:txBody>
      </p:sp>
    </p:spTree>
    <p:extLst>
      <p:ext uri="{BB962C8B-B14F-4D97-AF65-F5344CB8AC3E}">
        <p14:creationId xmlns:p14="http://schemas.microsoft.com/office/powerpoint/2010/main" val="9460544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John </a:t>
            </a:r>
            <a:r>
              <a:rPr lang="it-IT" sz="2800" dirty="0" err="1"/>
              <a:t>Langshaw</a:t>
            </a:r>
            <a:r>
              <a:rPr lang="it-IT" sz="2800" dirty="0"/>
              <a:t> </a:t>
            </a:r>
            <a:r>
              <a:rPr lang="it-IT" sz="2800" dirty="0" smtClean="0"/>
              <a:t>Austin </a:t>
            </a:r>
            <a:endParaRPr lang="it-IT" sz="2800" dirty="0"/>
          </a:p>
        </p:txBody>
      </p:sp>
      <p:sp>
        <p:nvSpPr>
          <p:cNvPr id="3" name="Segnaposto contenuto 2"/>
          <p:cNvSpPr>
            <a:spLocks noGrp="1"/>
          </p:cNvSpPr>
          <p:nvPr>
            <p:ph idx="1"/>
          </p:nvPr>
        </p:nvSpPr>
        <p:spPr/>
        <p:txBody>
          <a:bodyPr>
            <a:normAutofit/>
          </a:bodyPr>
          <a:lstStyle/>
          <a:p>
            <a:pPr algn="just"/>
            <a:r>
              <a:rPr lang="fr-FR" sz="2400" dirty="0" smtClean="0"/>
              <a:t>Professeur de philosophie morale à Oxford (1911-1960)</a:t>
            </a:r>
          </a:p>
          <a:p>
            <a:pPr algn="just"/>
            <a:r>
              <a:rPr lang="fr-FR" sz="2400" dirty="0" smtClean="0"/>
              <a:t>Il s’occupe du langage ordinaire</a:t>
            </a:r>
          </a:p>
          <a:p>
            <a:pPr algn="just"/>
            <a:r>
              <a:rPr lang="fr-FR" sz="2400" dirty="0" smtClean="0"/>
              <a:t>A c</a:t>
            </a:r>
            <a:r>
              <a:rPr lang="it-IT" sz="2400" dirty="0" smtClean="0"/>
              <a:t>ô</a:t>
            </a:r>
            <a:r>
              <a:rPr lang="fr-FR" sz="2400" dirty="0" smtClean="0"/>
              <a:t>té de l’énonciation constative (affirmations vraies ou fausses), il existe des énonciations performatives (celle qui nous permet de faire quelque chose par la parole elle-même</a:t>
            </a:r>
            <a:r>
              <a:rPr lang="it-IT" sz="2400" dirty="0" smtClean="0"/>
              <a:t>)</a:t>
            </a:r>
          </a:p>
          <a:p>
            <a:pPr algn="just"/>
            <a:r>
              <a:rPr lang="it-IT" sz="2400" dirty="0" err="1" smtClean="0"/>
              <a:t>Distinction</a:t>
            </a:r>
            <a:r>
              <a:rPr lang="it-IT" sz="2400" dirty="0" smtClean="0"/>
              <a:t> </a:t>
            </a:r>
            <a:r>
              <a:rPr lang="it-IT" sz="2400" dirty="0" err="1" smtClean="0"/>
              <a:t>entre</a:t>
            </a:r>
            <a:r>
              <a:rPr lang="it-IT" sz="2400" dirty="0" smtClean="0"/>
              <a:t> “</a:t>
            </a:r>
            <a:r>
              <a:rPr lang="it-IT" sz="2400" dirty="0" err="1" smtClean="0"/>
              <a:t>constatif</a:t>
            </a:r>
            <a:r>
              <a:rPr lang="it-IT" sz="2400" dirty="0" smtClean="0"/>
              <a:t>” et “</a:t>
            </a:r>
            <a:r>
              <a:rPr lang="it-IT" sz="2400" dirty="0" err="1" smtClean="0"/>
              <a:t>performatif</a:t>
            </a:r>
            <a:r>
              <a:rPr lang="it-IT" sz="2400" dirty="0" smtClean="0"/>
              <a:t>”</a:t>
            </a:r>
          </a:p>
        </p:txBody>
      </p:sp>
    </p:spTree>
    <p:extLst>
      <p:ext uri="{BB962C8B-B14F-4D97-AF65-F5344CB8AC3E}">
        <p14:creationId xmlns:p14="http://schemas.microsoft.com/office/powerpoint/2010/main" val="12373251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La performativité d’un terme</a:t>
            </a:r>
            <a:endParaRPr lang="fr-CA" sz="2800" dirty="0"/>
          </a:p>
        </p:txBody>
      </p:sp>
      <p:sp>
        <p:nvSpPr>
          <p:cNvPr id="3" name="Segnaposto contenuto 2"/>
          <p:cNvSpPr>
            <a:spLocks noGrp="1"/>
          </p:cNvSpPr>
          <p:nvPr>
            <p:ph idx="1"/>
          </p:nvPr>
        </p:nvSpPr>
        <p:spPr/>
        <p:txBody>
          <a:bodyPr>
            <a:normAutofit/>
          </a:bodyPr>
          <a:lstStyle/>
          <a:p>
            <a:pPr algn="just"/>
            <a:r>
              <a:rPr lang="it-IT" sz="2400" dirty="0" smtClean="0"/>
              <a:t>C’est </a:t>
            </a:r>
            <a:r>
              <a:rPr lang="it-IT" sz="2400" dirty="0"/>
              <a:t>ce </a:t>
            </a:r>
            <a:r>
              <a:rPr lang="it-IT" sz="2400" dirty="0" err="1"/>
              <a:t>qu’on</a:t>
            </a:r>
            <a:r>
              <a:rPr lang="it-IT" sz="2400" dirty="0"/>
              <a:t> </a:t>
            </a:r>
            <a:r>
              <a:rPr lang="it-IT" sz="2400" dirty="0" err="1"/>
              <a:t>appelle</a:t>
            </a:r>
            <a:r>
              <a:rPr lang="it-IT" sz="2400" dirty="0"/>
              <a:t> son </a:t>
            </a:r>
            <a:r>
              <a:rPr lang="it-IT" sz="2400" dirty="0" err="1"/>
              <a:t>caractère</a:t>
            </a:r>
            <a:r>
              <a:rPr lang="it-IT" sz="2400" dirty="0"/>
              <a:t> « </a:t>
            </a:r>
            <a:r>
              <a:rPr lang="it-IT" sz="2400" dirty="0" err="1"/>
              <a:t>performatif</a:t>
            </a:r>
            <a:r>
              <a:rPr lang="it-IT" sz="2400" dirty="0"/>
              <a:t> ». </a:t>
            </a:r>
            <a:r>
              <a:rPr lang="it-IT" sz="2400" dirty="0" err="1"/>
              <a:t>Quand</a:t>
            </a:r>
            <a:r>
              <a:rPr lang="it-IT" sz="2400" dirty="0"/>
              <a:t> un </a:t>
            </a:r>
            <a:r>
              <a:rPr lang="it-IT" sz="2400" dirty="0" err="1"/>
              <a:t>président</a:t>
            </a:r>
            <a:r>
              <a:rPr lang="it-IT" sz="2400" dirty="0"/>
              <a:t> </a:t>
            </a:r>
            <a:r>
              <a:rPr lang="it-IT" sz="2400" dirty="0" err="1"/>
              <a:t>déclare</a:t>
            </a:r>
            <a:r>
              <a:rPr lang="it-IT" sz="2400" dirty="0"/>
              <a:t> la </a:t>
            </a:r>
            <a:r>
              <a:rPr lang="it-IT" sz="2400" dirty="0" err="1"/>
              <a:t>séance</a:t>
            </a:r>
            <a:r>
              <a:rPr lang="it-IT" sz="2400" dirty="0"/>
              <a:t> </a:t>
            </a:r>
            <a:r>
              <a:rPr lang="it-IT" sz="2400" dirty="0" err="1"/>
              <a:t>ouverte</a:t>
            </a:r>
            <a:r>
              <a:rPr lang="it-IT" sz="2400" dirty="0"/>
              <a:t> </a:t>
            </a:r>
            <a:r>
              <a:rPr lang="it-IT" sz="2400" dirty="0" err="1"/>
              <a:t>ou</a:t>
            </a:r>
            <a:r>
              <a:rPr lang="it-IT" sz="2400" dirty="0"/>
              <a:t> </a:t>
            </a:r>
            <a:r>
              <a:rPr lang="it-IT" sz="2400" dirty="0" err="1"/>
              <a:t>qu’un</a:t>
            </a:r>
            <a:r>
              <a:rPr lang="it-IT" sz="2400" dirty="0"/>
              <a:t> </a:t>
            </a:r>
            <a:r>
              <a:rPr lang="it-IT" sz="2400" dirty="0" err="1"/>
              <a:t>maire</a:t>
            </a:r>
            <a:r>
              <a:rPr lang="it-IT" sz="2400" dirty="0"/>
              <a:t> </a:t>
            </a:r>
            <a:r>
              <a:rPr lang="it-IT" sz="2400" dirty="0" err="1"/>
              <a:t>prononce</a:t>
            </a:r>
            <a:r>
              <a:rPr lang="it-IT" sz="2400" dirty="0"/>
              <a:t> un </a:t>
            </a:r>
            <a:r>
              <a:rPr lang="it-IT" sz="2400" dirty="0" err="1"/>
              <a:t>mariage</a:t>
            </a:r>
            <a:r>
              <a:rPr lang="it-IT" sz="2400" dirty="0"/>
              <a:t>, </a:t>
            </a:r>
            <a:r>
              <a:rPr lang="it-IT" sz="2400" dirty="0" err="1"/>
              <a:t>ils</a:t>
            </a:r>
            <a:r>
              <a:rPr lang="it-IT" sz="2400" dirty="0"/>
              <a:t> ne se </a:t>
            </a:r>
            <a:r>
              <a:rPr lang="it-IT" sz="2400" dirty="0" err="1"/>
              <a:t>contentent</a:t>
            </a:r>
            <a:r>
              <a:rPr lang="it-IT" sz="2400" dirty="0"/>
              <a:t> </a:t>
            </a:r>
            <a:r>
              <a:rPr lang="it-IT" sz="2400" dirty="0" err="1"/>
              <a:t>pas</a:t>
            </a:r>
            <a:r>
              <a:rPr lang="it-IT" sz="2400" dirty="0"/>
              <a:t> de </a:t>
            </a:r>
            <a:r>
              <a:rPr lang="it-IT" sz="2400" dirty="0" err="1"/>
              <a:t>constater</a:t>
            </a:r>
            <a:r>
              <a:rPr lang="it-IT" sz="2400" dirty="0"/>
              <a:t> un </a:t>
            </a:r>
            <a:r>
              <a:rPr lang="it-IT" sz="2400" dirty="0" err="1"/>
              <a:t>fait</a:t>
            </a:r>
            <a:r>
              <a:rPr lang="it-IT" sz="2400" dirty="0"/>
              <a:t>, </a:t>
            </a:r>
            <a:r>
              <a:rPr lang="it-IT" sz="2400" b="1" dirty="0" err="1"/>
              <a:t>ils</a:t>
            </a:r>
            <a:r>
              <a:rPr lang="it-IT" sz="2400" b="1" dirty="0"/>
              <a:t> le </a:t>
            </a:r>
            <a:r>
              <a:rPr lang="it-IT" sz="2400" b="1" dirty="0" err="1"/>
              <a:t>réalisent</a:t>
            </a:r>
            <a:r>
              <a:rPr lang="it-IT" sz="2400" b="1" dirty="0"/>
              <a:t>. </a:t>
            </a:r>
            <a:endParaRPr lang="it-IT" sz="2400" b="1" dirty="0" smtClean="0"/>
          </a:p>
          <a:p>
            <a:pPr algn="just"/>
            <a:r>
              <a:rPr lang="it-IT" sz="2400" dirty="0" smtClean="0"/>
              <a:t>Il </a:t>
            </a:r>
            <a:r>
              <a:rPr lang="it-IT" sz="2400" dirty="0"/>
              <a:t>y </a:t>
            </a:r>
            <a:r>
              <a:rPr lang="it-IT" sz="2400" dirty="0" err="1"/>
              <a:t>faut</a:t>
            </a:r>
            <a:r>
              <a:rPr lang="it-IT" sz="2400" dirty="0"/>
              <a:t> </a:t>
            </a:r>
            <a:r>
              <a:rPr lang="it-IT" sz="2400" dirty="0" err="1"/>
              <a:t>certaines</a:t>
            </a:r>
            <a:r>
              <a:rPr lang="it-IT" sz="2400" dirty="0"/>
              <a:t> </a:t>
            </a:r>
            <a:r>
              <a:rPr lang="it-IT" sz="2400" dirty="0" err="1"/>
              <a:t>conditions</a:t>
            </a:r>
            <a:r>
              <a:rPr lang="it-IT" sz="2400" dirty="0"/>
              <a:t> : en l’</a:t>
            </a:r>
            <a:r>
              <a:rPr lang="it-IT" sz="2400" dirty="0" err="1"/>
              <a:t>occurrence</a:t>
            </a:r>
            <a:r>
              <a:rPr lang="it-IT" sz="2400" dirty="0"/>
              <a:t>, le </a:t>
            </a:r>
            <a:r>
              <a:rPr lang="it-IT" sz="2400" dirty="0" err="1"/>
              <a:t>respect</a:t>
            </a:r>
            <a:r>
              <a:rPr lang="it-IT" sz="2400" dirty="0"/>
              <a:t> d’une </a:t>
            </a:r>
            <a:r>
              <a:rPr lang="it-IT" sz="2400" dirty="0" err="1"/>
              <a:t>procédure</a:t>
            </a:r>
            <a:r>
              <a:rPr lang="it-IT" sz="2400" dirty="0"/>
              <a:t> </a:t>
            </a:r>
            <a:r>
              <a:rPr lang="it-IT" sz="2400" dirty="0" err="1"/>
              <a:t>établie</a:t>
            </a:r>
            <a:r>
              <a:rPr lang="it-IT" sz="2400" dirty="0"/>
              <a:t>, le </a:t>
            </a:r>
            <a:r>
              <a:rPr lang="it-IT" sz="2400" dirty="0" err="1"/>
              <a:t>cadre</a:t>
            </a:r>
            <a:r>
              <a:rPr lang="it-IT" sz="2400" dirty="0"/>
              <a:t> </a:t>
            </a:r>
            <a:r>
              <a:rPr lang="it-IT" sz="2400" dirty="0" err="1"/>
              <a:t>institutionnel</a:t>
            </a:r>
            <a:r>
              <a:rPr lang="it-IT" sz="2400" dirty="0"/>
              <a:t> et </a:t>
            </a:r>
            <a:r>
              <a:rPr lang="it-IT" sz="2400" dirty="0" err="1"/>
              <a:t>spatial</a:t>
            </a:r>
            <a:r>
              <a:rPr lang="it-IT" sz="2400" dirty="0"/>
              <a:t>, le </a:t>
            </a:r>
            <a:r>
              <a:rPr lang="it-IT" sz="2400" dirty="0" err="1"/>
              <a:t>rôle</a:t>
            </a:r>
            <a:r>
              <a:rPr lang="it-IT" sz="2400" dirty="0"/>
              <a:t> </a:t>
            </a:r>
            <a:r>
              <a:rPr lang="it-IT" sz="2400" dirty="0" err="1"/>
              <a:t>ou</a:t>
            </a:r>
            <a:r>
              <a:rPr lang="it-IT" sz="2400" dirty="0"/>
              <a:t> la </a:t>
            </a:r>
            <a:r>
              <a:rPr lang="it-IT" sz="2400" dirty="0" err="1"/>
              <a:t>fonction</a:t>
            </a:r>
            <a:r>
              <a:rPr lang="it-IT" sz="2400" dirty="0"/>
              <a:t> </a:t>
            </a:r>
            <a:r>
              <a:rPr lang="it-IT" sz="2400" dirty="0" err="1"/>
              <a:t>reconnus</a:t>
            </a:r>
            <a:r>
              <a:rPr lang="it-IT" sz="2400" dirty="0"/>
              <a:t> de la </a:t>
            </a:r>
            <a:r>
              <a:rPr lang="it-IT" sz="2400" dirty="0" err="1"/>
              <a:t>personne</a:t>
            </a:r>
            <a:r>
              <a:rPr lang="it-IT" sz="2400" dirty="0"/>
              <a:t> </a:t>
            </a:r>
            <a:r>
              <a:rPr lang="it-IT" sz="2400" dirty="0" err="1"/>
              <a:t>habilitée</a:t>
            </a:r>
            <a:r>
              <a:rPr lang="it-IT" sz="2400" dirty="0" smtClean="0"/>
              <a:t>…</a:t>
            </a:r>
          </a:p>
          <a:p>
            <a:pPr algn="just"/>
            <a:r>
              <a:rPr lang="it-IT" sz="2400" dirty="0"/>
              <a:t>je te </a:t>
            </a:r>
            <a:r>
              <a:rPr lang="it-IT" sz="2400" dirty="0" err="1"/>
              <a:t>baptise</a:t>
            </a:r>
            <a:r>
              <a:rPr lang="it-IT" sz="2400" dirty="0"/>
              <a:t>, </a:t>
            </a:r>
            <a:br>
              <a:rPr lang="it-IT" sz="2400" dirty="0"/>
            </a:br>
            <a:r>
              <a:rPr lang="it-IT" sz="2400" dirty="0"/>
              <a:t>je </a:t>
            </a:r>
            <a:r>
              <a:rPr lang="it-IT" sz="2400" dirty="0" err="1"/>
              <a:t>vous</a:t>
            </a:r>
            <a:r>
              <a:rPr lang="it-IT" sz="2400" dirty="0"/>
              <a:t> </a:t>
            </a:r>
            <a:r>
              <a:rPr lang="it-IT" sz="2400" dirty="0" err="1"/>
              <a:t>déclare</a:t>
            </a:r>
            <a:r>
              <a:rPr lang="it-IT" sz="2400" dirty="0"/>
              <a:t> </a:t>
            </a:r>
            <a:r>
              <a:rPr lang="it-IT" sz="2400" dirty="0" err="1"/>
              <a:t>unis</a:t>
            </a:r>
            <a:r>
              <a:rPr lang="it-IT" sz="2400" dirty="0"/>
              <a:t> par </a:t>
            </a:r>
            <a:r>
              <a:rPr lang="it-IT" sz="2400" dirty="0" err="1"/>
              <a:t>les</a:t>
            </a:r>
            <a:r>
              <a:rPr lang="it-IT" sz="2400" dirty="0"/>
              <a:t> </a:t>
            </a:r>
            <a:r>
              <a:rPr lang="it-IT" sz="2400" dirty="0" err="1"/>
              <a:t>liens</a:t>
            </a:r>
            <a:r>
              <a:rPr lang="it-IT" sz="2400" dirty="0"/>
              <a:t> </a:t>
            </a:r>
            <a:r>
              <a:rPr lang="it-IT" sz="2400" dirty="0" err="1"/>
              <a:t>du</a:t>
            </a:r>
            <a:r>
              <a:rPr lang="it-IT" sz="2400" dirty="0"/>
              <a:t> </a:t>
            </a:r>
            <a:r>
              <a:rPr lang="it-IT" sz="2400" dirty="0" err="1"/>
              <a:t>mariage</a:t>
            </a:r>
            <a:r>
              <a:rPr lang="it-IT" sz="2400" dirty="0"/>
              <a:t>.</a:t>
            </a:r>
            <a:br>
              <a:rPr lang="it-IT" sz="2400" dirty="0"/>
            </a:br>
            <a:r>
              <a:rPr lang="it-IT" sz="2400" dirty="0"/>
              <a:t>Je </a:t>
            </a:r>
            <a:r>
              <a:rPr lang="it-IT" sz="2400" dirty="0" err="1"/>
              <a:t>déclare</a:t>
            </a:r>
            <a:r>
              <a:rPr lang="it-IT" sz="2400" dirty="0"/>
              <a:t> la </a:t>
            </a:r>
            <a:r>
              <a:rPr lang="it-IT" sz="2400" dirty="0" err="1"/>
              <a:t>séance</a:t>
            </a:r>
            <a:r>
              <a:rPr lang="it-IT" sz="2400" dirty="0"/>
              <a:t> </a:t>
            </a:r>
            <a:r>
              <a:rPr lang="it-IT" sz="2400" dirty="0" err="1"/>
              <a:t>ouverte</a:t>
            </a:r>
            <a:r>
              <a:rPr lang="it-IT" sz="2400" dirty="0"/>
              <a:t>.</a:t>
            </a:r>
            <a:endParaRPr lang="fr-CA" sz="2400" dirty="0"/>
          </a:p>
        </p:txBody>
      </p:sp>
    </p:spTree>
    <p:extLst>
      <p:ext uri="{BB962C8B-B14F-4D97-AF65-F5344CB8AC3E}">
        <p14:creationId xmlns:p14="http://schemas.microsoft.com/office/powerpoint/2010/main" val="7313959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BE" sz="2800" dirty="0"/>
              <a:t>« je décrète la mobilisation générale »</a:t>
            </a:r>
            <a:endParaRPr lang="it-IT" sz="2800" dirty="0"/>
          </a:p>
        </p:txBody>
      </p:sp>
      <p:sp>
        <p:nvSpPr>
          <p:cNvPr id="3" name="Segnaposto contenuto 2"/>
          <p:cNvSpPr>
            <a:spLocks noGrp="1"/>
          </p:cNvSpPr>
          <p:nvPr>
            <p:ph idx="1"/>
          </p:nvPr>
        </p:nvSpPr>
        <p:spPr/>
        <p:txBody>
          <a:bodyPr>
            <a:normAutofit lnSpcReduction="10000"/>
          </a:bodyPr>
          <a:lstStyle/>
          <a:p>
            <a:pPr marL="0" indent="0" algn="just">
              <a:buNone/>
            </a:pPr>
            <a:r>
              <a:rPr lang="fr-BE" sz="2400" dirty="0" smtClean="0"/>
              <a:t>N’importe qui peut crier sur la place publique : « je décrète la mobilisation générale ». Ne pouvant pas être acte faute de l’autorité requise, un tel propros n’est plus que parole ; il se réduit à une clameur inane, enfantillage ou démence. </a:t>
            </a:r>
            <a:r>
              <a:rPr lang="fr-BE" sz="2400" b="1" dirty="0" smtClean="0"/>
              <a:t>Un énoncé performatif qui n’est pas acte n’existe pas.</a:t>
            </a:r>
            <a:r>
              <a:rPr lang="fr-BE" sz="2400" dirty="0" smtClean="0"/>
              <a:t> Il n’a d’existence que comme acte d’autorité.</a:t>
            </a:r>
            <a:r>
              <a:rPr lang="fr-BE" sz="2400" dirty="0"/>
              <a:t> </a:t>
            </a:r>
            <a:r>
              <a:rPr lang="fr-CA" sz="2400" dirty="0"/>
              <a:t>Or, les actes d’autorité sont d’abord et toujours des énonciations proférées </a:t>
            </a:r>
            <a:r>
              <a:rPr lang="fr-CA" sz="2400" b="1" dirty="0"/>
              <a:t>par ceux à qui appartient le droit de les énoncer</a:t>
            </a:r>
            <a:r>
              <a:rPr lang="fr-CA" sz="2400" dirty="0"/>
              <a:t>. Cette condition de validité, relative </a:t>
            </a:r>
            <a:r>
              <a:rPr lang="fr-CA" sz="2400" b="1" dirty="0"/>
              <a:t>à la personne </a:t>
            </a:r>
            <a:r>
              <a:rPr lang="fr-CA" sz="2400" b="1" dirty="0" err="1"/>
              <a:t>énonçante</a:t>
            </a:r>
            <a:r>
              <a:rPr lang="fr-CA" sz="2400" dirty="0"/>
              <a:t> et à la circonstance de l’énonciation, doit toujours être supposée remplie </a:t>
            </a:r>
            <a:r>
              <a:rPr lang="fr-CA" sz="2400" b="1" dirty="0"/>
              <a:t>quand on traite du performatif</a:t>
            </a:r>
            <a:r>
              <a:rPr lang="fr-CA" sz="2400" dirty="0"/>
              <a:t>. </a:t>
            </a:r>
          </a:p>
          <a:p>
            <a:pPr marL="0" indent="0">
              <a:buNone/>
            </a:pPr>
            <a:r>
              <a:rPr lang="fr-FR" sz="2400" dirty="0" smtClean="0"/>
              <a:t>Emile Benveniste</a:t>
            </a:r>
            <a:r>
              <a:rPr lang="fr-FR" sz="2400" i="1" dirty="0" smtClean="0"/>
              <a:t>, La </a:t>
            </a:r>
            <a:r>
              <a:rPr lang="fr-FR" sz="2400" i="1" dirty="0"/>
              <a:t>philosophie analytique et le </a:t>
            </a:r>
            <a:r>
              <a:rPr lang="fr-FR" sz="2400" i="1" dirty="0" smtClean="0"/>
              <a:t>langage, </a:t>
            </a:r>
            <a:r>
              <a:rPr lang="fr-FR" sz="2400" dirty="0" smtClean="0"/>
              <a:t>1963, </a:t>
            </a:r>
            <a:r>
              <a:rPr lang="fr-CA" sz="2400" dirty="0" smtClean="0"/>
              <a:t> p. 273.</a:t>
            </a:r>
            <a:endParaRPr lang="fr-CA" sz="2400" dirty="0"/>
          </a:p>
          <a:p>
            <a:pPr algn="just"/>
            <a:endParaRPr lang="fr-BE" sz="2400" dirty="0" smtClean="0"/>
          </a:p>
        </p:txBody>
      </p:sp>
      <p:sp>
        <p:nvSpPr>
          <p:cNvPr id="6" name="Segnaposto numero diapositiva 5"/>
          <p:cNvSpPr>
            <a:spLocks noGrp="1"/>
          </p:cNvSpPr>
          <p:nvPr>
            <p:ph type="sldNum" sz="quarter" idx="12"/>
          </p:nvPr>
        </p:nvSpPr>
        <p:spPr/>
        <p:txBody>
          <a:bodyPr/>
          <a:lstStyle/>
          <a:p>
            <a:fld id="{9FCB03D0-EB96-014D-AB90-5DAC9D39195F}" type="slidenum">
              <a:rPr lang="fr-CA" smtClean="0">
                <a:solidFill>
                  <a:prstClr val="black">
                    <a:tint val="75000"/>
                  </a:prstClr>
                </a:solidFill>
                <a:latin typeface="Calibri"/>
              </a:rPr>
              <a:pPr/>
              <a:t>19</a:t>
            </a:fld>
            <a:endParaRPr lang="fr-CA">
              <a:solidFill>
                <a:prstClr val="black">
                  <a:tint val="75000"/>
                </a:prstClr>
              </a:solidFill>
              <a:latin typeface="Calibri"/>
            </a:endParaRPr>
          </a:p>
        </p:txBody>
      </p:sp>
    </p:spTree>
    <p:extLst>
      <p:ext uri="{BB962C8B-B14F-4D97-AF65-F5344CB8AC3E}">
        <p14:creationId xmlns:p14="http://schemas.microsoft.com/office/powerpoint/2010/main" val="14692237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smtClean="0"/>
              <a:t>Observations hebdomadaires</a:t>
            </a:r>
            <a:br>
              <a:rPr lang="fr-CA" sz="2800" dirty="0" smtClean="0"/>
            </a:br>
            <a:r>
              <a:rPr lang="fr-CA" sz="2800" dirty="0" smtClean="0"/>
              <a:t>18 mars 2020</a:t>
            </a:r>
            <a:br>
              <a:rPr lang="fr-CA" sz="2800" dirty="0" smtClean="0"/>
            </a:br>
            <a:r>
              <a:rPr lang="fr-CA" sz="2800" dirty="0" smtClean="0"/>
              <a:t>Trouvez le  palimpseste </a:t>
            </a:r>
            <a:endParaRPr lang="fr-CA" sz="2800" dirty="0"/>
          </a:p>
        </p:txBody>
      </p:sp>
      <p:sp>
        <p:nvSpPr>
          <p:cNvPr id="3" name="Segnaposto contenuto 2"/>
          <p:cNvSpPr>
            <a:spLocks noGrp="1"/>
          </p:cNvSpPr>
          <p:nvPr>
            <p:ph idx="1"/>
          </p:nvPr>
        </p:nvSpPr>
        <p:spPr/>
        <p:txBody>
          <a:bodyPr>
            <a:normAutofit/>
          </a:bodyPr>
          <a:lstStyle/>
          <a:p>
            <a:r>
              <a:rPr lang="it-IT" sz="2400" b="1" dirty="0" smtClean="0"/>
              <a:t>Tofu </a:t>
            </a:r>
            <a:r>
              <a:rPr lang="it-IT" sz="2400" b="1" dirty="0"/>
              <a:t>Tout </a:t>
            </a:r>
            <a:r>
              <a:rPr lang="it-IT" sz="2400" b="1" dirty="0" err="1"/>
              <a:t>Flamme</a:t>
            </a:r>
            <a:r>
              <a:rPr lang="it-IT" sz="2400" b="1" dirty="0"/>
              <a:t> </a:t>
            </a:r>
            <a:r>
              <a:rPr lang="it-IT" sz="2400" b="1" dirty="0" smtClean="0"/>
              <a:t>!</a:t>
            </a:r>
          </a:p>
          <a:p>
            <a:endParaRPr lang="it-IT" sz="2400" b="1" dirty="0"/>
          </a:p>
          <a:p>
            <a:pPr algn="just"/>
            <a:r>
              <a:rPr lang="it-IT" sz="2400" dirty="0" err="1"/>
              <a:t>Connaissez-vous</a:t>
            </a:r>
            <a:r>
              <a:rPr lang="it-IT" sz="2400" dirty="0"/>
              <a:t> le tofu ? </a:t>
            </a:r>
            <a:r>
              <a:rPr lang="it-IT" sz="2400" dirty="0" err="1"/>
              <a:t>Cette</a:t>
            </a:r>
            <a:r>
              <a:rPr lang="it-IT" sz="2400" dirty="0"/>
              <a:t> </a:t>
            </a:r>
            <a:r>
              <a:rPr lang="it-IT" sz="2400" dirty="0" err="1"/>
              <a:t>pâte</a:t>
            </a:r>
            <a:r>
              <a:rPr lang="it-IT" sz="2400" dirty="0"/>
              <a:t> de </a:t>
            </a:r>
            <a:r>
              <a:rPr lang="it-IT" sz="2400" dirty="0" err="1"/>
              <a:t>soja</a:t>
            </a:r>
            <a:r>
              <a:rPr lang="it-IT" sz="2400" dirty="0"/>
              <a:t> </a:t>
            </a:r>
            <a:r>
              <a:rPr lang="it-IT" sz="2400" dirty="0" err="1"/>
              <a:t>fermentée</a:t>
            </a:r>
            <a:r>
              <a:rPr lang="it-IT" sz="2400" dirty="0"/>
              <a:t>, </a:t>
            </a:r>
            <a:r>
              <a:rPr lang="it-IT" sz="2400" dirty="0" err="1"/>
              <a:t>riche</a:t>
            </a:r>
            <a:r>
              <a:rPr lang="it-IT" sz="2400" dirty="0"/>
              <a:t> en </a:t>
            </a:r>
            <a:r>
              <a:rPr lang="it-IT" sz="2400" dirty="0" err="1"/>
              <a:t>protéines</a:t>
            </a:r>
            <a:r>
              <a:rPr lang="it-IT" sz="2400" dirty="0"/>
              <a:t>, est </a:t>
            </a:r>
            <a:r>
              <a:rPr lang="it-IT" sz="2400" dirty="0" err="1"/>
              <a:t>devenue</a:t>
            </a:r>
            <a:r>
              <a:rPr lang="it-IT" sz="2400" dirty="0"/>
              <a:t> l’un </a:t>
            </a:r>
            <a:r>
              <a:rPr lang="it-IT" sz="2400" dirty="0" err="1"/>
              <a:t>des</a:t>
            </a:r>
            <a:r>
              <a:rPr lang="it-IT" sz="2400" dirty="0"/>
              <a:t> </a:t>
            </a:r>
            <a:r>
              <a:rPr lang="it-IT" sz="2400" dirty="0" err="1"/>
              <a:t>totems</a:t>
            </a:r>
            <a:r>
              <a:rPr lang="it-IT" sz="2400" dirty="0"/>
              <a:t> de la </a:t>
            </a:r>
            <a:r>
              <a:rPr lang="it-IT" sz="2400" dirty="0" err="1"/>
              <a:t>cuisine</a:t>
            </a:r>
            <a:r>
              <a:rPr lang="it-IT" sz="2400" dirty="0"/>
              <a:t> </a:t>
            </a:r>
            <a:r>
              <a:rPr lang="it-IT" sz="2400" dirty="0" err="1"/>
              <a:t>végétale</a:t>
            </a:r>
            <a:r>
              <a:rPr lang="it-IT" sz="2400" dirty="0" smtClean="0"/>
              <a:t>… </a:t>
            </a:r>
            <a:r>
              <a:rPr lang="it-IT" sz="2400" dirty="0" err="1" smtClean="0"/>
              <a:t>Comment</a:t>
            </a:r>
            <a:r>
              <a:rPr lang="it-IT" sz="2400" dirty="0" smtClean="0"/>
              <a:t> </a:t>
            </a:r>
            <a:r>
              <a:rPr lang="it-IT" sz="2400" dirty="0"/>
              <a:t>le </a:t>
            </a:r>
            <a:r>
              <a:rPr lang="it-IT" sz="2400" dirty="0" err="1"/>
              <a:t>fabriquer</a:t>
            </a:r>
            <a:r>
              <a:rPr lang="it-IT" sz="2400" dirty="0"/>
              <a:t> à la maison, </a:t>
            </a:r>
            <a:r>
              <a:rPr lang="it-IT" sz="2400" dirty="0" err="1"/>
              <a:t>lequel</a:t>
            </a:r>
            <a:r>
              <a:rPr lang="it-IT" sz="2400" dirty="0"/>
              <a:t> </a:t>
            </a:r>
            <a:r>
              <a:rPr lang="it-IT" sz="2400" dirty="0" err="1"/>
              <a:t>choisir</a:t>
            </a:r>
            <a:r>
              <a:rPr lang="it-IT" sz="2400" dirty="0"/>
              <a:t> </a:t>
            </a:r>
            <a:r>
              <a:rPr lang="it-IT" sz="2400" dirty="0" err="1"/>
              <a:t>dans</a:t>
            </a:r>
            <a:r>
              <a:rPr lang="it-IT" sz="2400" dirty="0"/>
              <a:t> </a:t>
            </a:r>
            <a:r>
              <a:rPr lang="it-IT" sz="2400" dirty="0" err="1"/>
              <a:t>les</a:t>
            </a:r>
            <a:r>
              <a:rPr lang="it-IT" sz="2400" dirty="0"/>
              <a:t> </a:t>
            </a:r>
            <a:r>
              <a:rPr lang="it-IT" sz="2400" dirty="0" err="1"/>
              <a:t>rayons</a:t>
            </a:r>
            <a:r>
              <a:rPr lang="it-IT" sz="2400" dirty="0"/>
              <a:t>, </a:t>
            </a:r>
            <a:r>
              <a:rPr lang="it-IT" sz="2400" dirty="0" err="1"/>
              <a:t>comment</a:t>
            </a:r>
            <a:r>
              <a:rPr lang="it-IT" sz="2400" dirty="0"/>
              <a:t> le </a:t>
            </a:r>
            <a:r>
              <a:rPr lang="it-IT" sz="2400" dirty="0" err="1"/>
              <a:t>cuisiner</a:t>
            </a:r>
            <a:r>
              <a:rPr lang="it-IT" sz="2400" dirty="0"/>
              <a:t> à l’</a:t>
            </a:r>
            <a:r>
              <a:rPr lang="it-IT" sz="2400" dirty="0" err="1"/>
              <a:t>asiatique</a:t>
            </a:r>
            <a:r>
              <a:rPr lang="it-IT" sz="2400" dirty="0"/>
              <a:t> </a:t>
            </a:r>
            <a:r>
              <a:rPr lang="it-IT" sz="2400" dirty="0" err="1"/>
              <a:t>ou</a:t>
            </a:r>
            <a:r>
              <a:rPr lang="it-IT" sz="2400" dirty="0"/>
              <a:t> à la </a:t>
            </a:r>
            <a:r>
              <a:rPr lang="it-IT" sz="2400" dirty="0" err="1"/>
              <a:t>française</a:t>
            </a:r>
            <a:r>
              <a:rPr lang="it-IT" sz="2400" dirty="0"/>
              <a:t> ? </a:t>
            </a:r>
            <a:endParaRPr lang="it-IT" sz="2400" dirty="0" smtClean="0"/>
          </a:p>
          <a:p>
            <a:pPr algn="just"/>
            <a:endParaRPr lang="it-IT" sz="2400" b="1" dirty="0"/>
          </a:p>
          <a:p>
            <a:pPr algn="just"/>
            <a:r>
              <a:rPr lang="it-IT" sz="2400" dirty="0" smtClean="0"/>
              <a:t>France Inter 23 </a:t>
            </a:r>
            <a:r>
              <a:rPr lang="it-IT" sz="2400" dirty="0" err="1" smtClean="0"/>
              <a:t>février</a:t>
            </a:r>
            <a:r>
              <a:rPr lang="it-IT" sz="2400" dirty="0" smtClean="0"/>
              <a:t> 2020</a:t>
            </a:r>
            <a:endParaRPr lang="it-IT" sz="2400" dirty="0"/>
          </a:p>
          <a:p>
            <a:endParaRPr lang="fr-CA" sz="2400" dirty="0"/>
          </a:p>
        </p:txBody>
      </p:sp>
    </p:spTree>
    <p:extLst>
      <p:ext uri="{BB962C8B-B14F-4D97-AF65-F5344CB8AC3E}">
        <p14:creationId xmlns:p14="http://schemas.microsoft.com/office/powerpoint/2010/main" val="19562143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sz="2800" i="1" dirty="0"/>
              <a:t>La philosophie analytique et le langage </a:t>
            </a:r>
            <a:r>
              <a:rPr lang="fr-FR" sz="2800" i="1" dirty="0" smtClean="0"/>
              <a:t> </a:t>
            </a:r>
            <a:br>
              <a:rPr lang="fr-FR" sz="2800" i="1" dirty="0" smtClean="0"/>
            </a:br>
            <a:r>
              <a:rPr lang="fr-FR" sz="2800" dirty="0" smtClean="0"/>
              <a:t>Benveniste </a:t>
            </a:r>
            <a:r>
              <a:rPr lang="fr-FR" sz="2800" dirty="0"/>
              <a:t>1963</a:t>
            </a:r>
            <a:br>
              <a:rPr lang="fr-FR" sz="2800" dirty="0"/>
            </a:br>
            <a:endParaRPr lang="it-IT" sz="2800" dirty="0"/>
          </a:p>
        </p:txBody>
      </p:sp>
      <p:sp>
        <p:nvSpPr>
          <p:cNvPr id="3" name="Segnaposto contenuto 2"/>
          <p:cNvSpPr>
            <a:spLocks noGrp="1"/>
          </p:cNvSpPr>
          <p:nvPr>
            <p:ph idx="1"/>
          </p:nvPr>
        </p:nvSpPr>
        <p:spPr/>
        <p:txBody>
          <a:bodyPr>
            <a:normAutofit/>
          </a:bodyPr>
          <a:lstStyle/>
          <a:p>
            <a:pPr algn="just"/>
            <a:r>
              <a:rPr lang="fr-CA" sz="2400" dirty="0" smtClean="0"/>
              <a:t>Voilà </a:t>
            </a:r>
            <a:r>
              <a:rPr lang="fr-CA" sz="2400" dirty="0"/>
              <a:t>un domaine où sont produits les énoncés performatifs, celui des </a:t>
            </a:r>
            <a:r>
              <a:rPr lang="fr-CA" sz="2400" b="1" dirty="0"/>
              <a:t>actes d’autorité. </a:t>
            </a:r>
            <a:r>
              <a:rPr lang="fr-CA" sz="2400" dirty="0"/>
              <a:t>Nous en ouvrons un autre, où l’énoncé n’émane pas d’un </a:t>
            </a:r>
            <a:r>
              <a:rPr lang="fr-CA" sz="2400" b="1" dirty="0"/>
              <a:t>pouvoir reconnu</a:t>
            </a:r>
            <a:r>
              <a:rPr lang="fr-CA" sz="2400" dirty="0"/>
              <a:t>, mais pose un </a:t>
            </a:r>
            <a:r>
              <a:rPr lang="fr-CA" sz="2400" b="1" dirty="0"/>
              <a:t>engagement personnel pour celui qui </a:t>
            </a:r>
            <a:r>
              <a:rPr lang="fr-CA" sz="2400" b="1" dirty="0" smtClean="0"/>
              <a:t>l’énonce</a:t>
            </a:r>
            <a:r>
              <a:rPr lang="fr-CA" sz="2400" dirty="0" smtClean="0"/>
              <a:t>. p</a:t>
            </a:r>
            <a:r>
              <a:rPr lang="fr-CA" sz="2400" dirty="0"/>
              <a:t>. </a:t>
            </a:r>
            <a:r>
              <a:rPr lang="fr-CA" sz="2400" dirty="0" smtClean="0"/>
              <a:t>272</a:t>
            </a:r>
          </a:p>
          <a:p>
            <a:pPr algn="just"/>
            <a:endParaRPr lang="fr-CA" sz="2400" dirty="0"/>
          </a:p>
          <a:p>
            <a:pPr algn="just"/>
            <a:r>
              <a:rPr lang="fr-CA" sz="2400" dirty="0" smtClean="0"/>
              <a:t>(Les </a:t>
            </a:r>
            <a:r>
              <a:rPr lang="fr-CA" sz="2400" dirty="0"/>
              <a:t>énoncés performatifs sont des énoncés où un verbe déclaratif-jussif à la première personne du présent est construit avec un </a:t>
            </a:r>
            <a:r>
              <a:rPr lang="fr-CA" sz="2400" dirty="0" err="1"/>
              <a:t>dictum</a:t>
            </a:r>
            <a:r>
              <a:rPr lang="fr-CA" sz="2400" dirty="0"/>
              <a:t>. Ainsi : </a:t>
            </a:r>
            <a:r>
              <a:rPr lang="fr-CA" sz="2400" i="1" dirty="0"/>
              <a:t>j’ordonne</a:t>
            </a:r>
            <a:r>
              <a:rPr lang="fr-CA" sz="2400" dirty="0"/>
              <a:t> (ou </a:t>
            </a:r>
            <a:r>
              <a:rPr lang="fr-CA" sz="2400" i="1" dirty="0"/>
              <a:t>je commande</a:t>
            </a:r>
            <a:r>
              <a:rPr lang="fr-CA" sz="2400" dirty="0"/>
              <a:t>, </a:t>
            </a:r>
            <a:r>
              <a:rPr lang="fr-CA" sz="2400" i="1" dirty="0"/>
              <a:t>je décrète</a:t>
            </a:r>
            <a:r>
              <a:rPr lang="fr-CA" sz="2400" dirty="0"/>
              <a:t>, etc.) </a:t>
            </a:r>
            <a:r>
              <a:rPr lang="fr-CA" sz="2400" i="1" dirty="0"/>
              <a:t>que la population soit mobilisée</a:t>
            </a:r>
            <a:r>
              <a:rPr lang="fr-CA" sz="2400" dirty="0"/>
              <a:t>, où le </a:t>
            </a:r>
            <a:r>
              <a:rPr lang="fr-CA" sz="2400" dirty="0" err="1"/>
              <a:t>dictum</a:t>
            </a:r>
            <a:r>
              <a:rPr lang="fr-CA" sz="2400" dirty="0"/>
              <a:t> est représenté par : </a:t>
            </a:r>
            <a:r>
              <a:rPr lang="fr-CA" sz="2400" i="1" dirty="0"/>
              <a:t> la population soit mobilisée</a:t>
            </a:r>
            <a:r>
              <a:rPr lang="fr-CA" sz="2400" dirty="0"/>
              <a:t>. p. </a:t>
            </a:r>
            <a:r>
              <a:rPr lang="fr-CA" sz="2400" dirty="0" smtClean="0"/>
              <a:t>271)</a:t>
            </a:r>
          </a:p>
          <a:p>
            <a:pPr algn="just"/>
            <a:r>
              <a:rPr lang="fr-CA" sz="2400" dirty="0"/>
              <a:t>jussif : ordre, commandement </a:t>
            </a:r>
          </a:p>
          <a:p>
            <a:pPr algn="just"/>
            <a:endParaRPr lang="fr-CA" sz="2400" dirty="0"/>
          </a:p>
          <a:p>
            <a:pPr algn="just"/>
            <a:endParaRPr lang="fr-CA" sz="2400" dirty="0"/>
          </a:p>
        </p:txBody>
      </p:sp>
      <p:sp>
        <p:nvSpPr>
          <p:cNvPr id="6" name="Segnaposto numero diapositiva 5"/>
          <p:cNvSpPr>
            <a:spLocks noGrp="1"/>
          </p:cNvSpPr>
          <p:nvPr>
            <p:ph type="sldNum" sz="quarter" idx="12"/>
          </p:nvPr>
        </p:nvSpPr>
        <p:spPr/>
        <p:txBody>
          <a:bodyPr/>
          <a:lstStyle/>
          <a:p>
            <a:fld id="{9FCB03D0-EB96-014D-AB90-5DAC9D39195F}" type="slidenum">
              <a:rPr lang="fr-CA" smtClean="0">
                <a:solidFill>
                  <a:prstClr val="black">
                    <a:tint val="75000"/>
                  </a:prstClr>
                </a:solidFill>
                <a:latin typeface="Calibri"/>
              </a:rPr>
              <a:pPr/>
              <a:t>20</a:t>
            </a:fld>
            <a:endParaRPr lang="fr-CA">
              <a:solidFill>
                <a:prstClr val="black">
                  <a:tint val="75000"/>
                </a:prstClr>
              </a:solidFill>
              <a:latin typeface="Calibri"/>
            </a:endParaRPr>
          </a:p>
        </p:txBody>
      </p:sp>
    </p:spTree>
    <p:extLst>
      <p:ext uri="{BB962C8B-B14F-4D97-AF65-F5344CB8AC3E}">
        <p14:creationId xmlns:p14="http://schemas.microsoft.com/office/powerpoint/2010/main" val="4488203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smtClean="0"/>
              <a:t>Victor Klemperer</a:t>
            </a:r>
            <a:br>
              <a:rPr lang="fr-FR" sz="2800" dirty="0" smtClean="0"/>
            </a:br>
            <a:r>
              <a:rPr lang="fr-FR" sz="2800" dirty="0" smtClean="0"/>
              <a:t>1881-1960</a:t>
            </a:r>
            <a:endParaRPr lang="it-IT" sz="2800" dirty="0"/>
          </a:p>
        </p:txBody>
      </p:sp>
      <p:sp>
        <p:nvSpPr>
          <p:cNvPr id="3" name="Segnaposto contenuto 2"/>
          <p:cNvSpPr>
            <a:spLocks noGrp="1"/>
          </p:cNvSpPr>
          <p:nvPr>
            <p:ph idx="1"/>
          </p:nvPr>
        </p:nvSpPr>
        <p:spPr/>
        <p:txBody>
          <a:bodyPr>
            <a:normAutofit/>
          </a:bodyPr>
          <a:lstStyle/>
          <a:p>
            <a:pPr algn="just"/>
            <a:r>
              <a:rPr lang="fr-FR" sz="2400" dirty="0"/>
              <a:t>U</a:t>
            </a:r>
            <a:r>
              <a:rPr lang="fr-FR" sz="2400" dirty="0" smtClean="0"/>
              <a:t>niversitaire romaniste, après l'arrivée des nazis au pouvoir, Klemperer se voit interdire le droit d'enseigner en raison de ses ascendances juives alors qu'il est converti depuis longtemps au protestantisme et baptisé, même s'il est à l'époque devenu athée. En </a:t>
            </a:r>
            <a:r>
              <a:rPr lang="fr-FR" sz="2400" dirty="0"/>
              <a:t>avril 1935, il est mis à la retraite anticipée en tant que « non-Aryen »</a:t>
            </a:r>
          </a:p>
          <a:p>
            <a:r>
              <a:rPr lang="fr-FR" sz="2400" dirty="0" smtClean="0"/>
              <a:t>Cette </a:t>
            </a:r>
            <a:r>
              <a:rPr lang="fr-FR" sz="2400" i="1" dirty="0"/>
              <a:t>langue du Troisième Reich</a:t>
            </a:r>
            <a:r>
              <a:rPr lang="fr-FR" sz="2400" dirty="0"/>
              <a:t>, Klemperer l'appelle </a:t>
            </a:r>
            <a:r>
              <a:rPr lang="fr-FR" sz="2400" i="1" dirty="0"/>
              <a:t>Lingua </a:t>
            </a:r>
            <a:r>
              <a:rPr lang="fr-FR" sz="2400" i="1" dirty="0" err="1"/>
              <a:t>Tertii</a:t>
            </a:r>
            <a:r>
              <a:rPr lang="fr-FR" sz="2400" i="1" dirty="0"/>
              <a:t> </a:t>
            </a:r>
            <a:r>
              <a:rPr lang="fr-FR" sz="2400" i="1" dirty="0" err="1" smtClean="0"/>
              <a:t>Imperii</a:t>
            </a:r>
            <a:endParaRPr lang="fr-FR" sz="2400" i="1" dirty="0" smtClean="0"/>
          </a:p>
          <a:p>
            <a:endParaRPr lang="fr-FR" sz="2400" i="1" dirty="0"/>
          </a:p>
          <a:p>
            <a:r>
              <a:rPr lang="it-IT" sz="2000" dirty="0"/>
              <a:t>Victor </a:t>
            </a:r>
            <a:r>
              <a:rPr lang="it-IT" sz="2000" dirty="0" err="1"/>
              <a:t>Klemperer</a:t>
            </a:r>
            <a:r>
              <a:rPr lang="it-IT" sz="2000" dirty="0"/>
              <a:t>, </a:t>
            </a:r>
            <a:r>
              <a:rPr lang="it-IT" sz="2000" i="1" dirty="0"/>
              <a:t>LTI, la langue </a:t>
            </a:r>
            <a:r>
              <a:rPr lang="it-IT" sz="2000" i="1" dirty="0" err="1"/>
              <a:t>du</a:t>
            </a:r>
            <a:r>
              <a:rPr lang="it-IT" sz="2000" i="1" dirty="0"/>
              <a:t> </a:t>
            </a:r>
            <a:r>
              <a:rPr lang="it-IT" sz="2000" i="1" dirty="0" err="1"/>
              <a:t>IIIe</a:t>
            </a:r>
            <a:r>
              <a:rPr lang="it-IT" sz="2000" i="1" dirty="0"/>
              <a:t> Reich. </a:t>
            </a:r>
            <a:r>
              <a:rPr lang="it-IT" sz="2000" i="1" dirty="0" err="1"/>
              <a:t>Carnets</a:t>
            </a:r>
            <a:r>
              <a:rPr lang="it-IT" sz="2000" i="1" dirty="0"/>
              <a:t> d’un </a:t>
            </a:r>
            <a:r>
              <a:rPr lang="it-IT" sz="2000" i="1" dirty="0" err="1"/>
              <a:t>philologue</a:t>
            </a:r>
            <a:r>
              <a:rPr lang="it-IT" sz="2000" dirty="0"/>
              <a:t>, </a:t>
            </a:r>
            <a:r>
              <a:rPr lang="it-IT" sz="2000" dirty="0" smtClean="0"/>
              <a:t>(</a:t>
            </a:r>
            <a:r>
              <a:rPr lang="it-IT" sz="2000" dirty="0" err="1" smtClean="0"/>
              <a:t>traduit</a:t>
            </a:r>
            <a:r>
              <a:rPr lang="it-IT" sz="2000" dirty="0" smtClean="0"/>
              <a:t> et </a:t>
            </a:r>
            <a:r>
              <a:rPr lang="it-IT" sz="2000" dirty="0" err="1" smtClean="0"/>
              <a:t>annoté</a:t>
            </a:r>
            <a:r>
              <a:rPr lang="it-IT" sz="2000" dirty="0" smtClean="0"/>
              <a:t> par </a:t>
            </a:r>
            <a:r>
              <a:rPr lang="it-IT" sz="2000" dirty="0" err="1" smtClean="0"/>
              <a:t>Elisabeth</a:t>
            </a:r>
            <a:r>
              <a:rPr lang="it-IT" sz="2000" dirty="0" smtClean="0"/>
              <a:t> </a:t>
            </a:r>
            <a:r>
              <a:rPr lang="it-IT" sz="2000" dirty="0" err="1" smtClean="0"/>
              <a:t>Guillot</a:t>
            </a:r>
            <a:r>
              <a:rPr lang="it-IT" sz="2000" dirty="0" smtClean="0"/>
              <a:t>), Paris</a:t>
            </a:r>
            <a:r>
              <a:rPr lang="it-IT" sz="2000" dirty="0"/>
              <a:t>, Albin Michel, « Agora », 1996</a:t>
            </a:r>
            <a:r>
              <a:rPr lang="it-IT" sz="2000" dirty="0" smtClean="0"/>
              <a:t>.</a:t>
            </a:r>
          </a:p>
        </p:txBody>
      </p:sp>
    </p:spTree>
    <p:extLst>
      <p:ext uri="{BB962C8B-B14F-4D97-AF65-F5344CB8AC3E}">
        <p14:creationId xmlns:p14="http://schemas.microsoft.com/office/powerpoint/2010/main" val="40525749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fontScale="70000" lnSpcReduction="20000"/>
          </a:bodyPr>
          <a:lstStyle/>
          <a:p>
            <a:pPr algn="just"/>
            <a:r>
              <a:rPr lang="fr-FR" dirty="0"/>
              <a:t>Le philosophe allemand Victor Klemperer s'attacha dès 1933 à l'étude de la langue et des mots employés par les nazis. En puisant à une multitude de sources (discours radiodiffusés d'Adolf Hitler ou de Joseph Paul Goebbels, faire-part de naissance et de décès, journaux, livres et brochures, conversations, etc.), il a pu examiner la destruction de l'esprit et de la culture allemands par la novlangue nazie. En tenant ainsi son journal, il accomplissait aussi un acte de résistance et de survie</a:t>
            </a:r>
            <a:r>
              <a:rPr lang="fr-FR" dirty="0" smtClean="0"/>
              <a:t>.</a:t>
            </a:r>
          </a:p>
          <a:p>
            <a:pPr algn="just"/>
            <a:r>
              <a:rPr lang="fr-FR" sz="2400" dirty="0"/>
              <a:t/>
            </a:r>
            <a:br>
              <a:rPr lang="fr-FR" sz="2400" dirty="0"/>
            </a:br>
            <a:r>
              <a:rPr lang="fr-FR" dirty="0"/>
              <a:t>En 1947, il tirera de son travail ce livre :</a:t>
            </a:r>
            <a:r>
              <a:rPr lang="fr-FR" i="1" dirty="0"/>
              <a:t> LTI, Lingua </a:t>
            </a:r>
            <a:r>
              <a:rPr lang="fr-FR" i="1" dirty="0" err="1"/>
              <a:t>Tertii</a:t>
            </a:r>
            <a:r>
              <a:rPr lang="fr-FR" i="1" dirty="0"/>
              <a:t> </a:t>
            </a:r>
            <a:r>
              <a:rPr lang="fr-FR" i="1" dirty="0" err="1"/>
              <a:t>Imperii</a:t>
            </a:r>
            <a:r>
              <a:rPr lang="fr-FR" i="1" dirty="0"/>
              <a:t>, la langue du IIIe Reich</a:t>
            </a:r>
            <a:r>
              <a:rPr lang="fr-FR" dirty="0"/>
              <a:t>, devenu la référence de toute réflexion sur le langage totalitaire. Sa lecture, à près de soixante-dix ans de distance, montre combien le monde contemporain a du mal à se guérir de cette langue contaminée, et qu'aucune langue n'est à l'abri de nouvelles manipulations.</a:t>
            </a:r>
            <a:endParaRPr lang="it-IT" sz="2400" dirty="0"/>
          </a:p>
        </p:txBody>
      </p:sp>
    </p:spTree>
    <p:extLst>
      <p:ext uri="{BB962C8B-B14F-4D97-AF65-F5344CB8AC3E}">
        <p14:creationId xmlns:p14="http://schemas.microsoft.com/office/powerpoint/2010/main" val="13739334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fontScale="70000" lnSpcReduction="20000"/>
          </a:bodyPr>
          <a:lstStyle/>
          <a:p>
            <a:pPr algn="just"/>
            <a:r>
              <a:rPr lang="fr-FR" b="1" dirty="0"/>
              <a:t>La langue du III</a:t>
            </a:r>
            <a:r>
              <a:rPr lang="fr-FR" b="1" baseline="30000" dirty="0"/>
              <a:t>e</a:t>
            </a:r>
            <a:r>
              <a:rPr lang="fr-FR" b="1" dirty="0"/>
              <a:t> Reich a altéré l’allemand</a:t>
            </a:r>
            <a:r>
              <a:rPr lang="fr-FR" dirty="0"/>
              <a:t>. Victor Klemperer montre à quel point le pouvoir nazi a travesti la parole : les altérations apportées à la langue allemande constituent même selon lui l’héritage le plus durable du régime national-socialiste. Parodiant les abréviations du Troisième Reich, la LTI est la langue d’un groupuscule qui, arrivé </a:t>
            </a:r>
            <a:r>
              <a:rPr lang="fr-FR" dirty="0" smtClean="0"/>
              <a:t>au </a:t>
            </a:r>
            <a:r>
              <a:rPr lang="fr-FR" dirty="0"/>
              <a:t>pouvoir, l’a imposée à la société tout entière. </a:t>
            </a:r>
            <a:r>
              <a:rPr lang="fr-FR" b="1" dirty="0"/>
              <a:t>Éminemment déclamatoire, elle supprime les différences entre l’oral et l’écrit, le public et le privé, afin de dissoudre l’individu dans la masse et de ne plus s’adresser qu’à celle-ci, la fanatiser et la mystifier. </a:t>
            </a:r>
            <a:r>
              <a:rPr lang="fr-FR" dirty="0"/>
              <a:t>« </a:t>
            </a:r>
            <a:r>
              <a:rPr lang="fr-FR" i="1" dirty="0"/>
              <a:t>Le hurlement remplace la parole, décrit Victor Klemperer, le cri se substitue au verbe. La langue n’est plus</a:t>
            </a:r>
            <a:r>
              <a:rPr lang="fr-FR" dirty="0"/>
              <a:t> » (</a:t>
            </a:r>
            <a:r>
              <a:rPr lang="fr-FR" u="sng" dirty="0">
                <a:hlinkClick r:id="rId2"/>
              </a:rPr>
              <a:t>LTI, la langue du III</a:t>
            </a:r>
            <a:r>
              <a:rPr lang="fr-FR" u="sng" baseline="30000" dirty="0">
                <a:hlinkClick r:id="rId2"/>
              </a:rPr>
              <a:t>e</a:t>
            </a:r>
            <a:r>
              <a:rPr lang="fr-FR" u="sng" dirty="0">
                <a:hlinkClick r:id="rId2"/>
              </a:rPr>
              <a:t> Reich</a:t>
            </a:r>
            <a:r>
              <a:rPr lang="fr-FR" dirty="0"/>
              <a:t>). </a:t>
            </a:r>
            <a:endParaRPr lang="fr-FR" dirty="0" smtClean="0"/>
          </a:p>
          <a:p>
            <a:pPr algn="just"/>
            <a:r>
              <a:rPr lang="it-IT" sz="2000" dirty="0"/>
              <a:t>https://1000-idees-de-culture-generale.fr/lti-klemperer/</a:t>
            </a:r>
          </a:p>
        </p:txBody>
      </p:sp>
    </p:spTree>
    <p:extLst>
      <p:ext uri="{BB962C8B-B14F-4D97-AF65-F5344CB8AC3E}">
        <p14:creationId xmlns:p14="http://schemas.microsoft.com/office/powerpoint/2010/main" val="26344727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fontScale="85000" lnSpcReduction="20000"/>
          </a:bodyPr>
          <a:lstStyle/>
          <a:p>
            <a:pPr algn="just"/>
            <a:r>
              <a:rPr lang="fr-FR" b="1" dirty="0"/>
              <a:t>La langue du III</a:t>
            </a:r>
            <a:r>
              <a:rPr lang="fr-FR" b="1" baseline="30000" dirty="0"/>
              <a:t>e</a:t>
            </a:r>
            <a:r>
              <a:rPr lang="fr-FR" b="1" dirty="0"/>
              <a:t> Reich sert une propagande totalitaire</a:t>
            </a:r>
            <a:r>
              <a:rPr lang="fr-FR" dirty="0"/>
              <a:t>. Pour Victor Klemperer, la LTI a contribué à propager l’idéologie nazie parce qu’elle est l’instrument idoine d’une rhétorique dont les phrases et les symboles privilégient les sensations et les sentiments par rapport à la rationalité. Ainsi, Hitler s’en est servi pour obtenir la fidélité des masses populaires en matraquant des idées simplistes fondées sur le mépris et l’épouvante. La LTI lui a permis, en particulier, de leur faire intérioriser la discrimination raciale grâce à la répétition du substantif singulier « </a:t>
            </a:r>
            <a:r>
              <a:rPr lang="fr-FR" i="1" dirty="0"/>
              <a:t>le Juif</a:t>
            </a:r>
            <a:r>
              <a:rPr lang="fr-FR" dirty="0"/>
              <a:t> » et du préfixe « </a:t>
            </a:r>
            <a:r>
              <a:rPr lang="fr-FR" i="1" dirty="0"/>
              <a:t>judéo</a:t>
            </a:r>
            <a:r>
              <a:rPr lang="fr-FR" dirty="0"/>
              <a:t> ». </a:t>
            </a:r>
            <a:endParaRPr lang="it-IT" sz="2400" dirty="0"/>
          </a:p>
        </p:txBody>
      </p:sp>
    </p:spTree>
    <p:extLst>
      <p:ext uri="{BB962C8B-B14F-4D97-AF65-F5344CB8AC3E}">
        <p14:creationId xmlns:p14="http://schemas.microsoft.com/office/powerpoint/2010/main" val="17772407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a:bodyPr>
          <a:lstStyle/>
          <a:p>
            <a:pPr algn="just"/>
            <a:r>
              <a:rPr lang="fr-FR" sz="2400" dirty="0"/>
              <a:t>Son incidence ne se limite cependant pas à la sphère sociale et politique, car elle atteint en réalité, de manière insidieuse, jusqu’aux sphères de la vie privée. « </a:t>
            </a:r>
            <a:r>
              <a:rPr lang="fr-FR" sz="2400" i="1" dirty="0"/>
              <a:t>Les mots, écrit Victor Klemperer, peuvent être comme de minuscules doses d’arsenic : on les avale sans y prendre garde, ils semblent ne faire aucun effet, et voilà qu’après quelque temps l’effet toxique se fait sentir </a:t>
            </a:r>
            <a:r>
              <a:rPr lang="fr-FR" sz="2400" dirty="0"/>
              <a:t>» (</a:t>
            </a:r>
            <a:r>
              <a:rPr lang="fr-FR" sz="2400" u="sng" dirty="0">
                <a:hlinkClick r:id="rId2"/>
              </a:rPr>
              <a:t>LTI, la langue du III</a:t>
            </a:r>
            <a:r>
              <a:rPr lang="fr-FR" sz="2400" u="sng" baseline="30000" dirty="0">
                <a:hlinkClick r:id="rId2"/>
              </a:rPr>
              <a:t>e</a:t>
            </a:r>
            <a:r>
              <a:rPr lang="fr-FR" sz="2400" u="sng" dirty="0">
                <a:hlinkClick r:id="rId2"/>
              </a:rPr>
              <a:t> Reich</a:t>
            </a:r>
            <a:r>
              <a:rPr lang="fr-FR" sz="2400" dirty="0"/>
              <a:t>). </a:t>
            </a:r>
            <a:endParaRPr lang="fr-FR" sz="2400" dirty="0" smtClean="0"/>
          </a:p>
          <a:p>
            <a:pPr algn="just"/>
            <a:r>
              <a:rPr lang="fr-FR" sz="2400" dirty="0"/>
              <a:t>Ainsi, la LTI s’insinue dans le langage courant, jusque dans l’intimité de l’individu, en le contaminant par les nouveaux mots, expressions et formes syntaxiques imprégnés de l’idéologie nazie. </a:t>
            </a:r>
            <a:endParaRPr lang="it-IT" sz="2400" dirty="0"/>
          </a:p>
          <a:p>
            <a:endParaRPr lang="it-IT" sz="2400" dirty="0"/>
          </a:p>
        </p:txBody>
      </p:sp>
    </p:spTree>
    <p:extLst>
      <p:ext uri="{BB962C8B-B14F-4D97-AF65-F5344CB8AC3E}">
        <p14:creationId xmlns:p14="http://schemas.microsoft.com/office/powerpoint/2010/main" val="19757336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LTI, Lingua </a:t>
            </a:r>
            <a:r>
              <a:rPr lang="fr-FR" sz="2800" i="1" dirty="0" err="1"/>
              <a:t>Tertii</a:t>
            </a:r>
            <a:r>
              <a:rPr lang="fr-FR" sz="2800" i="1" dirty="0"/>
              <a:t> </a:t>
            </a:r>
            <a:r>
              <a:rPr lang="fr-FR" sz="2800" i="1" dirty="0" err="1"/>
              <a:t>Imperii</a:t>
            </a:r>
            <a:r>
              <a:rPr lang="fr-FR" sz="2800" i="1" dirty="0"/>
              <a:t>, la langue du IIIe Reich</a:t>
            </a:r>
            <a:endParaRPr lang="it-IT" sz="2800" dirty="0"/>
          </a:p>
        </p:txBody>
      </p:sp>
      <p:sp>
        <p:nvSpPr>
          <p:cNvPr id="3" name="Segnaposto contenuto 2"/>
          <p:cNvSpPr>
            <a:spLocks noGrp="1"/>
          </p:cNvSpPr>
          <p:nvPr>
            <p:ph idx="1"/>
          </p:nvPr>
        </p:nvSpPr>
        <p:spPr/>
        <p:txBody>
          <a:bodyPr>
            <a:normAutofit/>
          </a:bodyPr>
          <a:lstStyle/>
          <a:p>
            <a:pPr algn="just"/>
            <a:r>
              <a:rPr lang="fr-FR" sz="2400" dirty="0"/>
              <a:t>Si le pouvoir nazi a forgé relativement peu de mots (il en a même importé certains), il a surtout modifié leur valeur et leur fréquence d’utilisation. Le philologue met plus précisément en évidence certaines caractéristiques de la LTI : elle fait un usage abondant des abréviations et favorise spontanément un style déclamatoire, au point de condamner le point d’exclamation à l’inutilité ; elle revalorise des mots originellement péjoratifs, comme l’adjectif « </a:t>
            </a:r>
            <a:r>
              <a:rPr lang="fr-FR" sz="2400" i="1" dirty="0"/>
              <a:t>fanatique</a:t>
            </a:r>
            <a:r>
              <a:rPr lang="fr-FR" sz="2400" dirty="0"/>
              <a:t> » ; elle crée quelques néologismes (« </a:t>
            </a:r>
            <a:r>
              <a:rPr lang="fr-FR" sz="2400" i="1" dirty="0"/>
              <a:t>sous-humanité</a:t>
            </a:r>
            <a:r>
              <a:rPr lang="fr-FR" sz="2400" dirty="0"/>
              <a:t> », « </a:t>
            </a:r>
            <a:r>
              <a:rPr lang="fr-FR" sz="2400" i="1" dirty="0"/>
              <a:t>déjudaïser</a:t>
            </a:r>
            <a:r>
              <a:rPr lang="fr-FR" sz="2400" dirty="0"/>
              <a:t> », « </a:t>
            </a:r>
            <a:r>
              <a:rPr lang="fr-FR" sz="2400" i="1" dirty="0" err="1"/>
              <a:t>aryaniser</a:t>
            </a:r>
            <a:r>
              <a:rPr lang="fr-FR" sz="2400" dirty="0"/>
              <a:t> », etc.) ; enfin, elle encourage l’« </a:t>
            </a:r>
            <a:r>
              <a:rPr lang="fr-FR" sz="2400" i="1" dirty="0"/>
              <a:t>euphémisme mensonger </a:t>
            </a:r>
            <a:r>
              <a:rPr lang="fr-FR" sz="2400" dirty="0"/>
              <a:t>» et le superlatif.</a:t>
            </a:r>
            <a:endParaRPr lang="it-IT" sz="1600" dirty="0"/>
          </a:p>
          <a:p>
            <a:endParaRPr lang="it-IT" sz="2400" dirty="0"/>
          </a:p>
        </p:txBody>
      </p:sp>
    </p:spTree>
    <p:extLst>
      <p:ext uri="{BB962C8B-B14F-4D97-AF65-F5344CB8AC3E}">
        <p14:creationId xmlns:p14="http://schemas.microsoft.com/office/powerpoint/2010/main" val="17275769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fr-CA"/>
          </a:p>
        </p:txBody>
      </p:sp>
      <p:sp>
        <p:nvSpPr>
          <p:cNvPr id="3" name="Segnaposto contenuto 2"/>
          <p:cNvSpPr>
            <a:spLocks noGrp="1"/>
          </p:cNvSpPr>
          <p:nvPr>
            <p:ph idx="1"/>
          </p:nvPr>
        </p:nvSpPr>
        <p:spPr/>
        <p:txBody>
          <a:bodyPr>
            <a:normAutofit/>
          </a:bodyPr>
          <a:lstStyle/>
          <a:p>
            <a:r>
              <a:rPr lang="fr-CA" sz="2400" dirty="0" smtClean="0"/>
              <a:t>Le pouvoir dans les mots</a:t>
            </a:r>
          </a:p>
          <a:p>
            <a:r>
              <a:rPr lang="fr-CA" sz="2400" dirty="0" smtClean="0"/>
              <a:t>Le pouvoir dans/de qui énonce</a:t>
            </a:r>
            <a:endParaRPr lang="fr-CA" sz="2400" dirty="0"/>
          </a:p>
        </p:txBody>
      </p:sp>
    </p:spTree>
    <p:extLst>
      <p:ext uri="{BB962C8B-B14F-4D97-AF65-F5344CB8AC3E}">
        <p14:creationId xmlns:p14="http://schemas.microsoft.com/office/powerpoint/2010/main" val="1752938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i="1" dirty="0" smtClean="0"/>
              <a:t>Montrer</a:t>
            </a:r>
            <a:r>
              <a:rPr lang="fr-CA" sz="2800" dirty="0" smtClean="0"/>
              <a:t> et non pas </a:t>
            </a:r>
            <a:r>
              <a:rPr lang="fr-CA" sz="2800" i="1" dirty="0" smtClean="0"/>
              <a:t>démontrer </a:t>
            </a:r>
            <a:r>
              <a:rPr lang="fr-CA" sz="2800" dirty="0" smtClean="0"/>
              <a:t>(p.9) </a:t>
            </a:r>
            <a:endParaRPr lang="fr-CA" sz="2800" dirty="0"/>
          </a:p>
        </p:txBody>
      </p:sp>
      <p:sp>
        <p:nvSpPr>
          <p:cNvPr id="3" name="Segnaposto contenuto 2"/>
          <p:cNvSpPr>
            <a:spLocks noGrp="1"/>
          </p:cNvSpPr>
          <p:nvPr>
            <p:ph idx="1"/>
          </p:nvPr>
        </p:nvSpPr>
        <p:spPr/>
        <p:txBody>
          <a:bodyPr>
            <a:normAutofit/>
          </a:bodyPr>
          <a:lstStyle/>
          <a:p>
            <a:r>
              <a:rPr lang="fr-CA" sz="2400" dirty="0" smtClean="0"/>
              <a:t>Posture de </a:t>
            </a:r>
            <a:r>
              <a:rPr lang="fr-CA" sz="2400" dirty="0" err="1" smtClean="0"/>
              <a:t>chercheur.e</a:t>
            </a:r>
            <a:endParaRPr lang="fr-CA" sz="2400" dirty="0"/>
          </a:p>
        </p:txBody>
      </p:sp>
    </p:spTree>
    <p:extLst>
      <p:ext uri="{BB962C8B-B14F-4D97-AF65-F5344CB8AC3E}">
        <p14:creationId xmlns:p14="http://schemas.microsoft.com/office/powerpoint/2010/main" val="3740650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i="1" dirty="0" smtClean="0"/>
              <a:t>Nommer</a:t>
            </a:r>
            <a:r>
              <a:rPr lang="fr-CA" sz="2800" dirty="0" smtClean="0"/>
              <a:t> (p. 9)</a:t>
            </a:r>
            <a:endParaRPr lang="fr-CA" sz="2800" dirty="0"/>
          </a:p>
        </p:txBody>
      </p:sp>
      <p:sp>
        <p:nvSpPr>
          <p:cNvPr id="3" name="Segnaposto contenuto 2"/>
          <p:cNvSpPr>
            <a:spLocks noGrp="1"/>
          </p:cNvSpPr>
          <p:nvPr>
            <p:ph idx="1"/>
          </p:nvPr>
        </p:nvSpPr>
        <p:spPr/>
        <p:txBody>
          <a:bodyPr>
            <a:normAutofit/>
          </a:bodyPr>
          <a:lstStyle/>
          <a:p>
            <a:r>
              <a:rPr lang="fr-CA" sz="2400" dirty="0" smtClean="0"/>
              <a:t>Nous le verrons plus tard</a:t>
            </a:r>
            <a:endParaRPr lang="fr-CA" sz="2400" dirty="0"/>
          </a:p>
        </p:txBody>
      </p:sp>
    </p:spTree>
    <p:extLst>
      <p:ext uri="{BB962C8B-B14F-4D97-AF65-F5344CB8AC3E}">
        <p14:creationId xmlns:p14="http://schemas.microsoft.com/office/powerpoint/2010/main" val="34409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Palimpsestes</a:t>
            </a:r>
            <a:endParaRPr lang="fr-CA" sz="2800" dirty="0"/>
          </a:p>
        </p:txBody>
      </p:sp>
      <p:sp>
        <p:nvSpPr>
          <p:cNvPr id="3" name="Segnaposto contenuto 2"/>
          <p:cNvSpPr>
            <a:spLocks noGrp="1"/>
          </p:cNvSpPr>
          <p:nvPr>
            <p:ph idx="1"/>
          </p:nvPr>
        </p:nvSpPr>
        <p:spPr/>
        <p:txBody>
          <a:bodyPr>
            <a:normAutofit/>
          </a:bodyPr>
          <a:lstStyle/>
          <a:p>
            <a:r>
              <a:rPr lang="fr-CA" sz="2400" dirty="0" smtClean="0"/>
              <a:t>expression sous-jacente : tout feu, tout flamme</a:t>
            </a:r>
          </a:p>
          <a:p>
            <a:endParaRPr lang="fr-CA" sz="2400" dirty="0"/>
          </a:p>
          <a:p>
            <a:pPr algn="just"/>
            <a:r>
              <a:rPr lang="fr-CA" sz="2400"/>
              <a:t> </a:t>
            </a:r>
            <a:r>
              <a:rPr lang="fr-CA" sz="2400" smtClean="0"/>
              <a:t>Loc</a:t>
            </a:r>
            <a:r>
              <a:rPr lang="fr-CA" sz="2400" dirty="0"/>
              <a:t>. </a:t>
            </a:r>
            <a:r>
              <a:rPr lang="fr-CA" sz="2400" dirty="0" err="1"/>
              <a:t>fam</a:t>
            </a:r>
            <a:r>
              <a:rPr lang="fr-CA" sz="2400" dirty="0"/>
              <a:t>. </a:t>
            </a:r>
            <a:r>
              <a:rPr lang="fr-CA" sz="2400" b="1" dirty="0"/>
              <a:t>Être tout feu tout flamme</a:t>
            </a:r>
            <a:r>
              <a:rPr lang="fr-CA" sz="2400" dirty="0"/>
              <a:t>, passionné, enthousiaste et irréfléchi (dans une circonstance).</a:t>
            </a:r>
          </a:p>
          <a:p>
            <a:r>
              <a:rPr lang="fr-CA" sz="2400" dirty="0"/>
              <a:t>© 2019 Dictionnaires Le Robert - Le Petit Robert de la langue française</a:t>
            </a:r>
          </a:p>
          <a:p>
            <a:endParaRPr lang="fr-CA" sz="2400" dirty="0"/>
          </a:p>
        </p:txBody>
      </p:sp>
    </p:spTree>
    <p:extLst>
      <p:ext uri="{BB962C8B-B14F-4D97-AF65-F5344CB8AC3E}">
        <p14:creationId xmlns:p14="http://schemas.microsoft.com/office/powerpoint/2010/main" val="11711184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Pratiques langagières (p. 10)</a:t>
            </a:r>
            <a:endParaRPr lang="fr-CA" sz="2800" dirty="0"/>
          </a:p>
        </p:txBody>
      </p:sp>
      <p:sp>
        <p:nvSpPr>
          <p:cNvPr id="3" name="Segnaposto contenuto 2"/>
          <p:cNvSpPr>
            <a:spLocks noGrp="1"/>
          </p:cNvSpPr>
          <p:nvPr>
            <p:ph idx="1"/>
          </p:nvPr>
        </p:nvSpPr>
        <p:spPr/>
        <p:txBody>
          <a:bodyPr>
            <a:normAutofit/>
          </a:bodyPr>
          <a:lstStyle/>
          <a:p>
            <a:r>
              <a:rPr lang="fr-CA" sz="2400" dirty="0" smtClean="0"/>
              <a:t>Les mots ont un pouvoir d’action sur ce monde-</a:t>
            </a:r>
          </a:p>
          <a:p>
            <a:r>
              <a:rPr lang="fr-CA" sz="2400" dirty="0" smtClean="0"/>
              <a:t>la performativité et la puissance d’action du langage</a:t>
            </a:r>
          </a:p>
          <a:p>
            <a:r>
              <a:rPr lang="fr-CA" sz="2400" dirty="0" smtClean="0"/>
              <a:t>Hors de la perspective générativiste ou fonctionnaliste</a:t>
            </a:r>
          </a:p>
          <a:p>
            <a:r>
              <a:rPr lang="fr-CA" sz="2400" dirty="0" smtClean="0"/>
              <a:t>Communication? information? vision technocratique du langage</a:t>
            </a:r>
            <a:endParaRPr lang="fr-CA" sz="2400" dirty="0"/>
          </a:p>
        </p:txBody>
      </p:sp>
    </p:spTree>
    <p:extLst>
      <p:ext uri="{BB962C8B-B14F-4D97-AF65-F5344CB8AC3E}">
        <p14:creationId xmlns:p14="http://schemas.microsoft.com/office/powerpoint/2010/main" val="4223657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Les couleurs</a:t>
            </a:r>
            <a:endParaRPr lang="fr-CA" sz="2800" dirty="0"/>
          </a:p>
        </p:txBody>
      </p:sp>
      <p:sp>
        <p:nvSpPr>
          <p:cNvPr id="3" name="Segnaposto contenuto 2"/>
          <p:cNvSpPr>
            <a:spLocks noGrp="1"/>
          </p:cNvSpPr>
          <p:nvPr>
            <p:ph idx="1"/>
          </p:nvPr>
        </p:nvSpPr>
        <p:spPr/>
        <p:txBody>
          <a:bodyPr>
            <a:normAutofit/>
          </a:bodyPr>
          <a:lstStyle/>
          <a:p>
            <a:r>
              <a:rPr lang="fr-CA" sz="2400" dirty="0" smtClean="0"/>
              <a:t>Quelle est votre couleur préférée</a:t>
            </a:r>
            <a:r>
              <a:rPr lang="fr-CA" sz="2400" dirty="0" smtClean="0"/>
              <a:t>?</a:t>
            </a:r>
          </a:p>
          <a:p>
            <a:r>
              <a:rPr lang="fr-CA" sz="2400" dirty="0" smtClean="0"/>
              <a:t>jaune Valentina 1</a:t>
            </a:r>
          </a:p>
          <a:p>
            <a:r>
              <a:rPr lang="fr-CA" sz="2400" dirty="0" smtClean="0"/>
              <a:t>rouge </a:t>
            </a:r>
            <a:r>
              <a:rPr lang="fr-CA" sz="2400" dirty="0" err="1" smtClean="0"/>
              <a:t>Selenia</a:t>
            </a:r>
            <a:r>
              <a:rPr lang="fr-CA" sz="2400" dirty="0" smtClean="0"/>
              <a:t> Miriam Alessandra vermillon </a:t>
            </a:r>
            <a:r>
              <a:rPr lang="fr-CA" sz="2400" dirty="0" err="1" smtClean="0"/>
              <a:t>Benedetta</a:t>
            </a:r>
            <a:r>
              <a:rPr lang="fr-CA" sz="2400" dirty="0" smtClean="0"/>
              <a:t> 4</a:t>
            </a:r>
          </a:p>
          <a:p>
            <a:r>
              <a:rPr lang="fr-CA" sz="2400" dirty="0" smtClean="0"/>
              <a:t>bleu Luca Alice </a:t>
            </a:r>
            <a:r>
              <a:rPr lang="fr-CA" sz="2400" dirty="0" err="1" smtClean="0"/>
              <a:t>Mattia</a:t>
            </a:r>
            <a:r>
              <a:rPr lang="fr-CA" sz="2400" dirty="0" smtClean="0"/>
              <a:t> Emmanuel </a:t>
            </a:r>
            <a:r>
              <a:rPr lang="fr-CA" sz="2400" dirty="0" err="1" smtClean="0"/>
              <a:t>Elien</a:t>
            </a:r>
            <a:r>
              <a:rPr lang="fr-CA" sz="2400" dirty="0" smtClean="0"/>
              <a:t> 5</a:t>
            </a:r>
          </a:p>
          <a:p>
            <a:r>
              <a:rPr lang="fr-CA" sz="2400" dirty="0" smtClean="0"/>
              <a:t>vert Camilla Roberto </a:t>
            </a:r>
            <a:r>
              <a:rPr lang="fr-CA" sz="2400" dirty="0" err="1" smtClean="0"/>
              <a:t>Emiel</a:t>
            </a:r>
            <a:r>
              <a:rPr lang="fr-CA" sz="2400" dirty="0" smtClean="0"/>
              <a:t> Tatiana 4</a:t>
            </a:r>
          </a:p>
          <a:p>
            <a:r>
              <a:rPr lang="fr-CA" sz="2400" dirty="0" smtClean="0"/>
              <a:t>orange Laura 1</a:t>
            </a:r>
          </a:p>
          <a:p>
            <a:r>
              <a:rPr lang="fr-CA" sz="2400" dirty="0" smtClean="0"/>
              <a:t>beige Rosa Alba1</a:t>
            </a:r>
          </a:p>
          <a:p>
            <a:r>
              <a:rPr lang="fr-CA" sz="2400" dirty="0" smtClean="0"/>
              <a:t>noir Mehdi1</a:t>
            </a:r>
          </a:p>
          <a:p>
            <a:endParaRPr lang="fr-CA" sz="2400" dirty="0"/>
          </a:p>
        </p:txBody>
      </p:sp>
    </p:spTree>
    <p:extLst>
      <p:ext uri="{BB962C8B-B14F-4D97-AF65-F5344CB8AC3E}">
        <p14:creationId xmlns:p14="http://schemas.microsoft.com/office/powerpoint/2010/main" val="3443788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que représente la couleur choisie ?</a:t>
            </a:r>
            <a:endParaRPr lang="fr-CA" sz="2800" dirty="0"/>
          </a:p>
        </p:txBody>
      </p:sp>
      <p:sp>
        <p:nvSpPr>
          <p:cNvPr id="3" name="Segnaposto contenuto 2"/>
          <p:cNvSpPr>
            <a:spLocks noGrp="1"/>
          </p:cNvSpPr>
          <p:nvPr>
            <p:ph idx="1"/>
          </p:nvPr>
        </p:nvSpPr>
        <p:spPr/>
        <p:txBody>
          <a:bodyPr>
            <a:normAutofit lnSpcReduction="10000"/>
          </a:bodyPr>
          <a:lstStyle/>
          <a:p>
            <a:pPr algn="just"/>
            <a:r>
              <a:rPr lang="fr-CA" sz="2400" dirty="0" smtClean="0"/>
              <a:t>Bleu : l’équipe italienne dans le sport, sérénité, nuances des yeux (personnes et chats), océan/mer, LE calme, ciel, équilibre</a:t>
            </a:r>
          </a:p>
          <a:p>
            <a:pPr algn="just"/>
            <a:r>
              <a:rPr lang="fr-CA" sz="2400" dirty="0" smtClean="0"/>
              <a:t>Rouge : cœur, sentiments, amour, sang, feu, colère (vermillon):chaussure dynamisme, fureur, passion, violence, hors contrôle, sans filtre</a:t>
            </a:r>
          </a:p>
          <a:p>
            <a:pPr algn="just"/>
            <a:r>
              <a:rPr lang="fr-CA" sz="2400" dirty="0" smtClean="0"/>
              <a:t>vert : printemps, renaissance, vie, nature, paix, tranquillité</a:t>
            </a:r>
          </a:p>
          <a:p>
            <a:pPr algn="just"/>
            <a:r>
              <a:rPr lang="fr-CA" sz="2400" dirty="0" smtClean="0"/>
              <a:t>orange : les oranges couleur vivace soleil été</a:t>
            </a:r>
          </a:p>
          <a:p>
            <a:pPr algn="just"/>
            <a:r>
              <a:rPr lang="fr-CA" sz="2400" dirty="0" smtClean="0"/>
              <a:t>beige : calme, neutre, simplicité, équilibre</a:t>
            </a:r>
          </a:p>
          <a:p>
            <a:pPr algn="just"/>
            <a:r>
              <a:rPr lang="fr-CA" sz="2400" dirty="0" smtClean="0"/>
              <a:t>noir : nuit (porte conseil)</a:t>
            </a:r>
          </a:p>
          <a:p>
            <a:pPr algn="just"/>
            <a:r>
              <a:rPr lang="fr-CA" sz="2400" dirty="0" smtClean="0"/>
              <a:t>jaune : bonheur, soleil</a:t>
            </a:r>
          </a:p>
          <a:p>
            <a:pPr algn="just"/>
            <a:endParaRPr lang="fr-CA" sz="2400" dirty="0"/>
          </a:p>
        </p:txBody>
      </p:sp>
    </p:spTree>
    <p:extLst>
      <p:ext uri="{BB962C8B-B14F-4D97-AF65-F5344CB8AC3E}">
        <p14:creationId xmlns:p14="http://schemas.microsoft.com/office/powerpoint/2010/main" val="2121689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400" dirty="0" smtClean="0"/>
              <a:t>des couleurs que vous ne supportez pas?</a:t>
            </a:r>
            <a:endParaRPr lang="fr-CA" sz="2400" dirty="0"/>
          </a:p>
        </p:txBody>
      </p:sp>
      <p:sp>
        <p:nvSpPr>
          <p:cNvPr id="3" name="Segnaposto contenuto 2"/>
          <p:cNvSpPr>
            <a:spLocks noGrp="1"/>
          </p:cNvSpPr>
          <p:nvPr>
            <p:ph idx="1"/>
          </p:nvPr>
        </p:nvSpPr>
        <p:spPr/>
        <p:txBody>
          <a:bodyPr>
            <a:normAutofit/>
          </a:bodyPr>
          <a:lstStyle/>
          <a:p>
            <a:r>
              <a:rPr lang="fr-CA" sz="2400" dirty="0" smtClean="0"/>
              <a:t>Fuchsia 2 rose associé avec les filles, trop clair (il m’énerve)</a:t>
            </a:r>
          </a:p>
          <a:p>
            <a:r>
              <a:rPr lang="fr-CA" sz="2400" dirty="0" smtClean="0"/>
              <a:t>marron 4  (5° mal toléré) Ca ne se marie pas bien avec les autres couleurs, éteint mais pas noir, boue</a:t>
            </a:r>
            <a:endParaRPr lang="fr-CA" sz="2400" dirty="0"/>
          </a:p>
        </p:txBody>
      </p:sp>
    </p:spTree>
    <p:extLst>
      <p:ext uri="{BB962C8B-B14F-4D97-AF65-F5344CB8AC3E}">
        <p14:creationId xmlns:p14="http://schemas.microsoft.com/office/powerpoint/2010/main" val="2130246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olo 1"/>
          <p:cNvSpPr>
            <a:spLocks noGrp="1"/>
          </p:cNvSpPr>
          <p:nvPr>
            <p:ph type="title"/>
          </p:nvPr>
        </p:nvSpPr>
        <p:spPr/>
        <p:txBody>
          <a:bodyPr/>
          <a:lstStyle/>
          <a:p>
            <a:r>
              <a:rPr lang="it-IT" altLang="it-IT" sz="2800"/>
              <a:t>Les vraies couleurs</a:t>
            </a:r>
          </a:p>
        </p:txBody>
      </p:sp>
      <p:sp>
        <p:nvSpPr>
          <p:cNvPr id="161795" name="Segnaposto contenuto 2"/>
          <p:cNvSpPr>
            <a:spLocks noGrp="1"/>
          </p:cNvSpPr>
          <p:nvPr>
            <p:ph idx="1"/>
          </p:nvPr>
        </p:nvSpPr>
        <p:spPr/>
        <p:txBody>
          <a:bodyPr/>
          <a:lstStyle/>
          <a:p>
            <a:pPr algn="just"/>
            <a:r>
              <a:rPr lang="fr-FR" altLang="it-IT" sz="2400"/>
              <a:t>Le bleu, le rouge, le vert, le jaune, le blanc, le noir, le gris ? Les « vraies » couleurs, les seules pour lesquelles on n</a:t>
            </a:r>
            <a:r>
              <a:rPr lang="fr-FR" altLang="fr-CA" sz="2400"/>
              <a:t>’</a:t>
            </a:r>
            <a:r>
              <a:rPr lang="fr-FR" altLang="it-IT" sz="2400"/>
              <a:t>a pas eu recours à des manifestations naturelles pour trouver leur nom, contrairement à toutes les autres comme le rose ou le violet qui proviennent des fleurs, l</a:t>
            </a:r>
            <a:r>
              <a:rPr lang="fr-FR" altLang="fr-CA" sz="2400"/>
              <a:t>’</a:t>
            </a:r>
            <a:r>
              <a:rPr lang="fr-FR" altLang="it-IT" sz="2400"/>
              <a:t>orange ou le marron des fruits, le saumon des animaux, le turquoise des pierres…</a:t>
            </a:r>
          </a:p>
          <a:p>
            <a:endParaRPr lang="it-IT" altLang="it-IT" smtClean="0"/>
          </a:p>
        </p:txBody>
      </p:sp>
    </p:spTree>
    <p:extLst>
      <p:ext uri="{BB962C8B-B14F-4D97-AF65-F5344CB8AC3E}">
        <p14:creationId xmlns:p14="http://schemas.microsoft.com/office/powerpoint/2010/main" val="323339165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olo 1"/>
          <p:cNvSpPr>
            <a:spLocks noGrp="1"/>
          </p:cNvSpPr>
          <p:nvPr>
            <p:ph type="title"/>
          </p:nvPr>
        </p:nvSpPr>
        <p:spPr/>
        <p:txBody>
          <a:bodyPr/>
          <a:lstStyle/>
          <a:p>
            <a:r>
              <a:rPr lang="it-IT" altLang="it-IT" sz="2800"/>
              <a:t>Le bleu</a:t>
            </a:r>
          </a:p>
        </p:txBody>
      </p:sp>
      <p:sp>
        <p:nvSpPr>
          <p:cNvPr id="162819" name="Segnaposto contenuto 2"/>
          <p:cNvSpPr>
            <a:spLocks noGrp="1"/>
          </p:cNvSpPr>
          <p:nvPr>
            <p:ph idx="1"/>
          </p:nvPr>
        </p:nvSpPr>
        <p:spPr/>
        <p:txBody>
          <a:bodyPr/>
          <a:lstStyle/>
          <a:p>
            <a:pPr algn="just"/>
            <a:r>
              <a:rPr lang="fr-FR" altLang="it-IT" sz="2400"/>
              <a:t>C</a:t>
            </a:r>
            <a:r>
              <a:rPr lang="fr-FR" altLang="fr-CA" sz="2400"/>
              <a:t>’</a:t>
            </a:r>
            <a:r>
              <a:rPr lang="fr-FR" altLang="it-IT" sz="2400"/>
              <a:t>est la couleur préférée en Occident depuis le XIXe siècle. Le bleu au temps des Anciens n</a:t>
            </a:r>
            <a:r>
              <a:rPr lang="fr-FR" altLang="fr-CA" sz="2400"/>
              <a:t>’</a:t>
            </a:r>
            <a:r>
              <a:rPr lang="fr-FR" altLang="it-IT" sz="2400"/>
              <a:t>était pas nommé. Au cours du XIXe siècle, selon le regard évolutionniste, on a soutenu que, comme il n</a:t>
            </a:r>
            <a:r>
              <a:rPr lang="fr-FR" altLang="fr-CA" sz="2400"/>
              <a:t>’</a:t>
            </a:r>
            <a:r>
              <a:rPr lang="fr-FR" altLang="it-IT" sz="2400"/>
              <a:t>avait pas été nommé dans l</a:t>
            </a:r>
            <a:r>
              <a:rPr lang="fr-FR" altLang="fr-CA" sz="2400"/>
              <a:t>’</a:t>
            </a:r>
            <a:r>
              <a:rPr lang="fr-FR" altLang="ja-JP" sz="2400" i="1"/>
              <a:t>Iliade </a:t>
            </a:r>
            <a:r>
              <a:rPr lang="fr-FR" altLang="ja-JP" sz="2400"/>
              <a:t>et l</a:t>
            </a:r>
            <a:r>
              <a:rPr lang="fr-FR" altLang="fr-CA" sz="2400"/>
              <a:t>’</a:t>
            </a:r>
            <a:r>
              <a:rPr lang="fr-FR" altLang="ja-JP" sz="2400" i="1"/>
              <a:t>Odyssée, </a:t>
            </a:r>
            <a:r>
              <a:rPr lang="fr-FR" altLang="ja-JP" sz="2400"/>
              <a:t>les Grecs ne percevaient pas le bleu parce que « l</a:t>
            </a:r>
            <a:r>
              <a:rPr lang="fr-FR" altLang="fr-CA" sz="2400"/>
              <a:t>’</a:t>
            </a:r>
            <a:r>
              <a:rPr lang="fr-FR" altLang="ja-JP" sz="2400"/>
              <a:t>organe de la couleur et de ses impressions n</a:t>
            </a:r>
            <a:r>
              <a:rPr lang="fr-FR" altLang="fr-CA" sz="2400"/>
              <a:t>’</a:t>
            </a:r>
            <a:r>
              <a:rPr lang="fr-FR" altLang="ja-JP" sz="2400"/>
              <a:t>étaient que partiellement développés chez les Grecs de l</a:t>
            </a:r>
            <a:r>
              <a:rPr lang="fr-FR" altLang="fr-CA" sz="2400"/>
              <a:t>’</a:t>
            </a:r>
            <a:r>
              <a:rPr lang="fr-FR" altLang="ja-JP" sz="2400"/>
              <a:t>âge héroïque. » (Gladstone 1858). Ce qui a même conduit Nietzche a affirmé que les « Grecs voyaient la nature d</a:t>
            </a:r>
            <a:r>
              <a:rPr lang="fr-FR" altLang="fr-CA" sz="2400"/>
              <a:t>’</a:t>
            </a:r>
            <a:r>
              <a:rPr lang="fr-FR" altLang="ja-JP" sz="2400"/>
              <a:t>une autre façon que nous, il faut admettre que leur œil était aveugle pour le bleu et le vert » (Nietzche 1881, p. 426).  </a:t>
            </a:r>
            <a:endParaRPr lang="it-IT" altLang="ja-JP" smtClean="0"/>
          </a:p>
          <a:p>
            <a:endParaRPr lang="it-IT" altLang="it-IT" smtClean="0"/>
          </a:p>
        </p:txBody>
      </p:sp>
    </p:spTree>
    <p:extLst>
      <p:ext uri="{BB962C8B-B14F-4D97-AF65-F5344CB8AC3E}">
        <p14:creationId xmlns:p14="http://schemas.microsoft.com/office/powerpoint/2010/main" val="37736499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olo 1"/>
          <p:cNvSpPr>
            <a:spLocks noGrp="1"/>
          </p:cNvSpPr>
          <p:nvPr>
            <p:ph type="title"/>
          </p:nvPr>
        </p:nvSpPr>
        <p:spPr/>
        <p:txBody>
          <a:bodyPr/>
          <a:lstStyle/>
          <a:p>
            <a:r>
              <a:rPr lang="it-IT" altLang="it-IT" sz="2800" dirty="0" err="1"/>
              <a:t>Les</a:t>
            </a:r>
            <a:r>
              <a:rPr lang="it-IT" altLang="it-IT" sz="2800" dirty="0"/>
              <a:t> </a:t>
            </a:r>
            <a:r>
              <a:rPr lang="it-IT" altLang="it-IT" sz="2800" dirty="0" err="1"/>
              <a:t>Grecs</a:t>
            </a:r>
            <a:r>
              <a:rPr lang="it-IT" altLang="it-IT" sz="2800" dirty="0"/>
              <a:t> </a:t>
            </a:r>
            <a:r>
              <a:rPr lang="it-IT" altLang="it-IT" sz="2800" dirty="0" err="1"/>
              <a:t>aveugles</a:t>
            </a:r>
            <a:r>
              <a:rPr lang="it-IT" altLang="it-IT" sz="2800" dirty="0"/>
              <a:t> </a:t>
            </a:r>
            <a:r>
              <a:rPr lang="it-IT" altLang="it-IT" sz="2800" dirty="0" err="1"/>
              <a:t>du</a:t>
            </a:r>
            <a:r>
              <a:rPr lang="it-IT" altLang="it-IT" sz="2800" dirty="0"/>
              <a:t> </a:t>
            </a:r>
            <a:r>
              <a:rPr lang="it-IT" altLang="it-IT" sz="2800" i="1" dirty="0"/>
              <a:t>bleu</a:t>
            </a:r>
            <a:r>
              <a:rPr lang="it-IT" altLang="it-IT" sz="2800" dirty="0" smtClean="0"/>
              <a:t>?</a:t>
            </a:r>
            <a:br>
              <a:rPr lang="it-IT" altLang="it-IT" sz="2800" dirty="0" smtClean="0"/>
            </a:br>
            <a:endParaRPr lang="it-IT" altLang="it-IT" sz="2800" dirty="0"/>
          </a:p>
        </p:txBody>
      </p:sp>
      <p:sp>
        <p:nvSpPr>
          <p:cNvPr id="163843" name="Segnaposto contenuto 2"/>
          <p:cNvSpPr>
            <a:spLocks noGrp="1"/>
          </p:cNvSpPr>
          <p:nvPr>
            <p:ph idx="1"/>
          </p:nvPr>
        </p:nvSpPr>
        <p:spPr/>
        <p:txBody>
          <a:bodyPr/>
          <a:lstStyle/>
          <a:p>
            <a:pPr algn="just"/>
            <a:r>
              <a:rPr lang="fr-FR" altLang="it-IT" sz="2400"/>
              <a:t>Et au XXe siècle, selon la perspective universaliste, avec les études de Berlin et Kay, on a soutenu que les Grecs n</a:t>
            </a:r>
            <a:r>
              <a:rPr lang="fr-FR" altLang="fr-CA" sz="2400"/>
              <a:t>’</a:t>
            </a:r>
            <a:r>
              <a:rPr lang="fr-FR" altLang="it-IT" sz="2400"/>
              <a:t>étaient arrivés qu</a:t>
            </a:r>
            <a:r>
              <a:rPr lang="fr-FR" altLang="fr-CA" sz="2400"/>
              <a:t>’</a:t>
            </a:r>
            <a:r>
              <a:rPr lang="fr-FR" altLang="it-IT" sz="2400"/>
              <a:t>au cinquième stade de la séquence hiérarchisée des termes de couleur fondamentaux. </a:t>
            </a:r>
          </a:p>
          <a:p>
            <a:pPr algn="just"/>
            <a:r>
              <a:rPr lang="fr-FR" altLang="it-IT" sz="2400"/>
              <a:t>Mais l</a:t>
            </a:r>
            <a:r>
              <a:rPr lang="fr-FR" altLang="fr-CA" sz="2400"/>
              <a:t>’</a:t>
            </a:r>
            <a:r>
              <a:rPr lang="fr-FR" altLang="it-IT" sz="2400"/>
              <a:t>approche culturaliste, pour laquelle l</a:t>
            </a:r>
            <a:r>
              <a:rPr lang="fr-FR" altLang="fr-CA" sz="2400"/>
              <a:t>’</a:t>
            </a:r>
            <a:r>
              <a:rPr lang="fr-FR" altLang="it-IT" sz="2400"/>
              <a:t>absence de dénomination ne correspond pas au manque de perception, souligne que le lexique homérique accorde plus d</a:t>
            </a:r>
            <a:r>
              <a:rPr lang="fr-FR" altLang="fr-CA" sz="2400"/>
              <a:t>’</a:t>
            </a:r>
            <a:r>
              <a:rPr lang="fr-FR" altLang="it-IT" sz="2400"/>
              <a:t>importance à la luminosité qu</a:t>
            </a:r>
            <a:r>
              <a:rPr lang="fr-FR" altLang="fr-CA" sz="2400"/>
              <a:t>’</a:t>
            </a:r>
            <a:r>
              <a:rPr lang="fr-FR" altLang="it-IT" sz="2400"/>
              <a:t>à la tonalité. </a:t>
            </a:r>
            <a:endParaRPr lang="it-IT" altLang="it-IT" sz="2400"/>
          </a:p>
        </p:txBody>
      </p:sp>
    </p:spTree>
    <p:extLst>
      <p:ext uri="{BB962C8B-B14F-4D97-AF65-F5344CB8AC3E}">
        <p14:creationId xmlns:p14="http://schemas.microsoft.com/office/powerpoint/2010/main" val="40303484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olo 1"/>
          <p:cNvSpPr>
            <a:spLocks noGrp="1"/>
          </p:cNvSpPr>
          <p:nvPr>
            <p:ph type="title"/>
          </p:nvPr>
        </p:nvSpPr>
        <p:spPr/>
        <p:txBody>
          <a:bodyPr/>
          <a:lstStyle/>
          <a:p>
            <a:r>
              <a:rPr lang="it-IT" altLang="it-IT" sz="2800"/>
              <a:t>Le bleu</a:t>
            </a:r>
          </a:p>
        </p:txBody>
      </p:sp>
      <p:sp>
        <p:nvSpPr>
          <p:cNvPr id="164867" name="Segnaposto contenuto 2"/>
          <p:cNvSpPr>
            <a:spLocks noGrp="1"/>
          </p:cNvSpPr>
          <p:nvPr>
            <p:ph idx="1"/>
          </p:nvPr>
        </p:nvSpPr>
        <p:spPr/>
        <p:txBody>
          <a:bodyPr/>
          <a:lstStyle/>
          <a:p>
            <a:pPr algn="just"/>
            <a:r>
              <a:rPr lang="fr-FR" altLang="it-IT" sz="2200"/>
              <a:t>Les Romains considéraient le bleu désagréable, c</a:t>
            </a:r>
            <a:r>
              <a:rPr lang="fr-FR" altLang="fr-CA" sz="2200"/>
              <a:t>’</a:t>
            </a:r>
            <a:r>
              <a:rPr lang="fr-FR" altLang="it-IT" sz="2200"/>
              <a:t>était la couleur guerrière des barbares qui peignaient leur corps avec de la guède, plante contenant un colorant bleu. Le bleu commença à s</a:t>
            </a:r>
            <a:r>
              <a:rPr lang="fr-FR" altLang="fr-CA" sz="2200"/>
              <a:t>’</a:t>
            </a:r>
            <a:r>
              <a:rPr lang="fr-FR" altLang="it-IT" sz="2200"/>
              <a:t>affirmer à partir du XIIe siècle quand il apparut sur le manteau de la Vierge vêtue auparavant de couleur sombre, dans les vitraux gothiques, et grâce également à son entrée dans les armoiries royales. Au cours des siècles suivants, il poursuivit son chemin de succès pour devenir aujourd</a:t>
            </a:r>
            <a:r>
              <a:rPr lang="fr-FR" altLang="fr-CA" sz="2200"/>
              <a:t>’</a:t>
            </a:r>
            <a:r>
              <a:rPr lang="fr-FR" altLang="it-IT" sz="2200"/>
              <a:t>hui la couleur reine pour les Occidentaux, hommes et femmes, quel que soit leur milieu social et professionnel. Et le bleu est devenu également la couleur des institutions internationales comme pour le Conseil de l'Europe ou l'ONU avec ses casques bleus.</a:t>
            </a:r>
          </a:p>
          <a:p>
            <a:endParaRPr lang="it-IT" altLang="it-IT" sz="3000"/>
          </a:p>
        </p:txBody>
      </p:sp>
    </p:spTree>
    <p:extLst>
      <p:ext uri="{BB962C8B-B14F-4D97-AF65-F5344CB8AC3E}">
        <p14:creationId xmlns:p14="http://schemas.microsoft.com/office/powerpoint/2010/main" val="329933113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olo 1"/>
          <p:cNvSpPr>
            <a:spLocks noGrp="1"/>
          </p:cNvSpPr>
          <p:nvPr>
            <p:ph type="title"/>
          </p:nvPr>
        </p:nvSpPr>
        <p:spPr/>
        <p:txBody>
          <a:bodyPr/>
          <a:lstStyle/>
          <a:p>
            <a:r>
              <a:rPr lang="it-IT" altLang="it-IT" sz="2800"/>
              <a:t>Le rouge</a:t>
            </a:r>
          </a:p>
        </p:txBody>
      </p:sp>
      <p:sp>
        <p:nvSpPr>
          <p:cNvPr id="165891" name="Segnaposto contenuto 2"/>
          <p:cNvSpPr>
            <a:spLocks noGrp="1"/>
          </p:cNvSpPr>
          <p:nvPr>
            <p:ph idx="1"/>
          </p:nvPr>
        </p:nvSpPr>
        <p:spPr/>
        <p:txBody>
          <a:bodyPr/>
          <a:lstStyle/>
          <a:p>
            <a:pPr algn="just"/>
            <a:r>
              <a:rPr lang="fr-FR" altLang="it-IT" sz="2400"/>
              <a:t>C</a:t>
            </a:r>
            <a:r>
              <a:rPr lang="fr-FR" altLang="fr-CA" sz="2400"/>
              <a:t>’</a:t>
            </a:r>
            <a:r>
              <a:rPr lang="fr-FR" altLang="it-IT" sz="2400"/>
              <a:t>est la couleur par excellence, la couleur archétypale. « Parler de </a:t>
            </a:r>
            <a:r>
              <a:rPr lang="fr-FR" altLang="fr-CA" sz="2400"/>
              <a:t>“</a:t>
            </a:r>
            <a:r>
              <a:rPr lang="fr-FR" altLang="it-IT" sz="2400"/>
              <a:t>couleur rouge</a:t>
            </a:r>
            <a:r>
              <a:rPr lang="fr-FR" altLang="fr-CA" sz="2400"/>
              <a:t>”</a:t>
            </a:r>
            <a:r>
              <a:rPr lang="fr-FR" altLang="it-IT" sz="2400"/>
              <a:t>, c</a:t>
            </a:r>
            <a:r>
              <a:rPr lang="fr-FR" altLang="fr-CA" sz="2400"/>
              <a:t>’</a:t>
            </a:r>
            <a:r>
              <a:rPr lang="fr-FR" altLang="it-IT" sz="2400"/>
              <a:t>est presque un pléonasme en effet! D</a:t>
            </a:r>
            <a:r>
              <a:rPr lang="fr-FR" altLang="fr-CA" sz="2400"/>
              <a:t>’</a:t>
            </a:r>
            <a:r>
              <a:rPr lang="fr-FR" altLang="it-IT" sz="2400"/>
              <a:t>ailleurs, certains mots, tels </a:t>
            </a:r>
            <a:r>
              <a:rPr lang="fr-FR" altLang="it-IT" sz="2400" i="1"/>
              <a:t>coloratus</a:t>
            </a:r>
            <a:r>
              <a:rPr lang="fr-FR" altLang="it-IT" sz="2400"/>
              <a:t> en latin ou </a:t>
            </a:r>
            <a:r>
              <a:rPr lang="fr-FR" altLang="it-IT" sz="2400" i="1"/>
              <a:t>colorado</a:t>
            </a:r>
            <a:r>
              <a:rPr lang="fr-FR" altLang="it-IT" sz="2400"/>
              <a:t> en espagnol, signifient à la fois </a:t>
            </a:r>
            <a:r>
              <a:rPr lang="fr-FR" altLang="fr-CA" sz="2400"/>
              <a:t>“</a:t>
            </a:r>
            <a:r>
              <a:rPr lang="fr-FR" altLang="it-IT" sz="2400"/>
              <a:t>rouge</a:t>
            </a:r>
            <a:r>
              <a:rPr lang="fr-FR" altLang="fr-CA" sz="2400"/>
              <a:t>”</a:t>
            </a:r>
            <a:r>
              <a:rPr lang="fr-FR" altLang="it-IT" sz="2400"/>
              <a:t> et </a:t>
            </a:r>
            <a:r>
              <a:rPr lang="fr-FR" altLang="fr-CA" sz="2400"/>
              <a:t>“</a:t>
            </a:r>
            <a:r>
              <a:rPr lang="fr-FR" altLang="it-IT" sz="2400"/>
              <a:t>coloré</a:t>
            </a:r>
            <a:r>
              <a:rPr lang="fr-FR" altLang="fr-CA" sz="2400"/>
              <a:t>”</a:t>
            </a:r>
            <a:r>
              <a:rPr lang="fr-FR" altLang="it-IT" sz="2400"/>
              <a:t>. En russe, </a:t>
            </a:r>
            <a:r>
              <a:rPr lang="fr-FR" altLang="it-IT" sz="2400" i="1"/>
              <a:t>krasnoï </a:t>
            </a:r>
            <a:r>
              <a:rPr lang="fr-FR" altLang="it-IT" sz="2400"/>
              <a:t>veut dire </a:t>
            </a:r>
            <a:r>
              <a:rPr lang="fr-FR" altLang="fr-CA" sz="2400"/>
              <a:t>“</a:t>
            </a:r>
            <a:r>
              <a:rPr lang="fr-FR" altLang="it-IT" sz="2400"/>
              <a:t>rouge</a:t>
            </a:r>
            <a:r>
              <a:rPr lang="fr-FR" altLang="fr-CA" sz="2400"/>
              <a:t>”</a:t>
            </a:r>
            <a:r>
              <a:rPr lang="fr-FR" altLang="it-IT" sz="2400"/>
              <a:t> mais aussi </a:t>
            </a:r>
            <a:r>
              <a:rPr lang="fr-FR" altLang="fr-CA" sz="2400"/>
              <a:t>“</a:t>
            </a:r>
            <a:r>
              <a:rPr lang="fr-FR" altLang="it-IT" sz="2400"/>
              <a:t>beau</a:t>
            </a:r>
            <a:r>
              <a:rPr lang="fr-FR" altLang="fr-CA" sz="2400"/>
              <a:t>”</a:t>
            </a:r>
            <a:r>
              <a:rPr lang="fr-FR" altLang="it-IT" sz="2400"/>
              <a:t> (étymologiquement, la place Rouge est la </a:t>
            </a:r>
            <a:r>
              <a:rPr lang="fr-FR" altLang="fr-CA" sz="2400"/>
              <a:t>“</a:t>
            </a:r>
            <a:r>
              <a:rPr lang="fr-FR" altLang="it-IT" sz="2400"/>
              <a:t>belle place</a:t>
            </a:r>
            <a:r>
              <a:rPr lang="fr-FR" altLang="fr-CA" sz="2400"/>
              <a:t>”</a:t>
            </a:r>
            <a:r>
              <a:rPr lang="fr-FR" altLang="it-IT" sz="2400"/>
              <a:t>. Dans le système symbolique de l</a:t>
            </a:r>
            <a:r>
              <a:rPr lang="fr-FR" altLang="fr-CA" sz="2400"/>
              <a:t>’</a:t>
            </a:r>
            <a:r>
              <a:rPr lang="fr-FR" altLang="it-IT" sz="2400"/>
              <a:t>Antiquité, qui tournait autour de trois pôles, le blanc représentait l</a:t>
            </a:r>
            <a:r>
              <a:rPr lang="fr-FR" altLang="fr-CA" sz="2400"/>
              <a:t>’</a:t>
            </a:r>
            <a:r>
              <a:rPr lang="fr-FR" altLang="it-IT" sz="2400"/>
              <a:t>incolore, le noir était grosso modo le sale, et le rouge était la couleur, la seule digne de ce nom. La suprématie du rouge s</a:t>
            </a:r>
            <a:r>
              <a:rPr lang="fr-FR" altLang="fr-CA" sz="2400"/>
              <a:t>’</a:t>
            </a:r>
            <a:r>
              <a:rPr lang="fr-FR" altLang="it-IT" sz="2400"/>
              <a:t>est imposée à tout l</a:t>
            </a:r>
            <a:r>
              <a:rPr lang="fr-FR" altLang="fr-CA" sz="2400"/>
              <a:t>’</a:t>
            </a:r>
            <a:r>
              <a:rPr lang="fr-FR" altLang="it-IT" sz="2400"/>
              <a:t>Occident. » (M. Pastoureau et D. Simonnet 2005, p. 28). </a:t>
            </a:r>
            <a:endParaRPr lang="it-IT" altLang="it-IT" sz="2400"/>
          </a:p>
        </p:txBody>
      </p:sp>
    </p:spTree>
    <p:extLst>
      <p:ext uri="{BB962C8B-B14F-4D97-AF65-F5344CB8AC3E}">
        <p14:creationId xmlns:p14="http://schemas.microsoft.com/office/powerpoint/2010/main" val="40459647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olo 1"/>
          <p:cNvSpPr>
            <a:spLocks noGrp="1"/>
          </p:cNvSpPr>
          <p:nvPr>
            <p:ph type="title"/>
          </p:nvPr>
        </p:nvSpPr>
        <p:spPr/>
        <p:txBody>
          <a:bodyPr/>
          <a:lstStyle/>
          <a:p>
            <a:r>
              <a:rPr lang="it-IT" altLang="it-IT" sz="2800"/>
              <a:t>Le rouge</a:t>
            </a:r>
          </a:p>
        </p:txBody>
      </p:sp>
      <p:sp>
        <p:nvSpPr>
          <p:cNvPr id="166915" name="Segnaposto contenuto 2"/>
          <p:cNvSpPr>
            <a:spLocks noGrp="1"/>
          </p:cNvSpPr>
          <p:nvPr>
            <p:ph idx="1"/>
          </p:nvPr>
        </p:nvSpPr>
        <p:spPr/>
        <p:txBody>
          <a:bodyPr/>
          <a:lstStyle/>
          <a:p>
            <a:pPr algn="just"/>
            <a:r>
              <a:rPr lang="fr-FR" altLang="it-IT" sz="2400"/>
              <a:t>C</a:t>
            </a:r>
            <a:r>
              <a:rPr lang="fr-FR" altLang="fr-CA" sz="2400"/>
              <a:t>’</a:t>
            </a:r>
            <a:r>
              <a:rPr lang="fr-FR" altLang="it-IT" sz="2400"/>
              <a:t>est la couleur de la passion, de l</a:t>
            </a:r>
            <a:r>
              <a:rPr lang="fr-FR" altLang="fr-CA" sz="2400"/>
              <a:t>’</a:t>
            </a:r>
            <a:r>
              <a:rPr lang="fr-FR" altLang="it-IT" sz="2400"/>
              <a:t>amour, de la colère, du prestige (le tapis rouge), mais également de l</a:t>
            </a:r>
            <a:r>
              <a:rPr lang="fr-FR" altLang="fr-CA" sz="2400"/>
              <a:t>’</a:t>
            </a:r>
            <a:r>
              <a:rPr lang="fr-FR" altLang="it-IT" sz="2400"/>
              <a:t>interdit et du danger et n</a:t>
            </a:r>
            <a:r>
              <a:rPr lang="fr-FR" altLang="fr-CA" sz="2400"/>
              <a:t>’</a:t>
            </a:r>
            <a:r>
              <a:rPr lang="fr-FR" altLang="it-IT" sz="2400"/>
              <a:t>oubliez pas que c</a:t>
            </a:r>
            <a:r>
              <a:rPr lang="fr-FR" altLang="fr-CA" sz="2400"/>
              <a:t>’</a:t>
            </a:r>
            <a:r>
              <a:rPr lang="fr-FR" altLang="it-IT" sz="2400"/>
              <a:t>est également la couleur de la révolte (le drapeau rouge)…Et saviez-vous que, jusqu</a:t>
            </a:r>
            <a:r>
              <a:rPr lang="fr-FR" altLang="fr-CA" sz="2400"/>
              <a:t>’</a:t>
            </a:r>
            <a:r>
              <a:rPr lang="fr-FR" altLang="it-IT" sz="2400"/>
              <a:t>au XIXe siècle, la robe de mariée en France était rouge, comme en Chine aujourd</a:t>
            </a:r>
            <a:r>
              <a:rPr lang="fr-FR" altLang="fr-CA" sz="2400"/>
              <a:t>’</a:t>
            </a:r>
            <a:r>
              <a:rPr lang="fr-FR" altLang="it-IT" sz="2400"/>
              <a:t>hui ? </a:t>
            </a:r>
          </a:p>
          <a:p>
            <a:endParaRPr lang="it-IT" altLang="it-IT" smtClean="0"/>
          </a:p>
        </p:txBody>
      </p:sp>
    </p:spTree>
    <p:extLst>
      <p:ext uri="{BB962C8B-B14F-4D97-AF65-F5344CB8AC3E}">
        <p14:creationId xmlns:p14="http://schemas.microsoft.com/office/powerpoint/2010/main" val="29547401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Trouvez le palimpseste dans le titre en </a:t>
            </a:r>
            <a:r>
              <a:rPr lang="fr-CA" sz="2800" dirty="0" smtClean="0"/>
              <a:t>gras</a:t>
            </a:r>
            <a:br>
              <a:rPr lang="fr-CA" sz="2800" dirty="0" smtClean="0"/>
            </a:br>
            <a:r>
              <a:rPr lang="fr-CA" sz="2800" dirty="0" smtClean="0"/>
              <a:t>rire de tout/rire de toux homonymique</a:t>
            </a:r>
            <a:endParaRPr lang="fr-CA" sz="2800" dirty="0"/>
          </a:p>
        </p:txBody>
      </p:sp>
      <p:pic>
        <p:nvPicPr>
          <p:cNvPr id="4" name="Segnaposto contenuto 3" descr="jfdhfdhezuh.png"/>
          <p:cNvPicPr>
            <a:picLocks noGrp="1" noChangeAspect="1"/>
          </p:cNvPicPr>
          <p:nvPr>
            <p:ph idx="1"/>
          </p:nvPr>
        </p:nvPicPr>
        <p:blipFill>
          <a:blip r:embed="rId2">
            <a:extLst>
              <a:ext uri="{28A0092B-C50C-407E-A947-70E740481C1C}">
                <a14:useLocalDpi xmlns:a14="http://schemas.microsoft.com/office/drawing/2010/main" val="0"/>
              </a:ext>
            </a:extLst>
          </a:blip>
          <a:srcRect l="-90161" r="-90161"/>
          <a:stretch>
            <a:fillRect/>
          </a:stretch>
        </p:blipFill>
        <p:spPr/>
      </p:pic>
    </p:spTree>
    <p:extLst>
      <p:ext uri="{BB962C8B-B14F-4D97-AF65-F5344CB8AC3E}">
        <p14:creationId xmlns:p14="http://schemas.microsoft.com/office/powerpoint/2010/main" val="29443665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olo 1"/>
          <p:cNvSpPr>
            <a:spLocks noGrp="1"/>
          </p:cNvSpPr>
          <p:nvPr>
            <p:ph type="title"/>
          </p:nvPr>
        </p:nvSpPr>
        <p:spPr/>
        <p:txBody>
          <a:bodyPr/>
          <a:lstStyle/>
          <a:p>
            <a:r>
              <a:rPr lang="it-IT" altLang="it-IT" sz="2800"/>
              <a:t>Le vert</a:t>
            </a:r>
          </a:p>
        </p:txBody>
      </p:sp>
      <p:sp>
        <p:nvSpPr>
          <p:cNvPr id="167939" name="Segnaposto contenuto 2"/>
          <p:cNvSpPr>
            <a:spLocks noGrp="1"/>
          </p:cNvSpPr>
          <p:nvPr>
            <p:ph idx="1"/>
          </p:nvPr>
        </p:nvSpPr>
        <p:spPr/>
        <p:txBody>
          <a:bodyPr/>
          <a:lstStyle/>
          <a:p>
            <a:pPr algn="just"/>
            <a:r>
              <a:rPr lang="fr-FR" altLang="it-IT" sz="2400"/>
              <a:t>Vert comme la nature ou l</a:t>
            </a:r>
            <a:r>
              <a:rPr lang="fr-FR" altLang="fr-CA" sz="2400"/>
              <a:t>’</a:t>
            </a:r>
            <a:r>
              <a:rPr lang="fr-FR" altLang="it-IT" sz="2400"/>
              <a:t>écologie. Sachez que ce n</a:t>
            </a:r>
            <a:r>
              <a:rPr lang="fr-FR" altLang="fr-CA" sz="2400"/>
              <a:t>’</a:t>
            </a:r>
            <a:r>
              <a:rPr lang="fr-FR" altLang="it-IT" sz="2400"/>
              <a:t>est qu</a:t>
            </a:r>
            <a:r>
              <a:rPr lang="fr-FR" altLang="fr-CA" sz="2400"/>
              <a:t>’</a:t>
            </a:r>
            <a:r>
              <a:rPr lang="fr-FR" altLang="it-IT" sz="2400"/>
              <a:t>à partir de l</a:t>
            </a:r>
            <a:r>
              <a:rPr lang="fr-FR" altLang="fr-CA" sz="2400"/>
              <a:t>’</a:t>
            </a:r>
            <a:r>
              <a:rPr lang="fr-FR" altLang="it-IT" sz="2400"/>
              <a:t>époque romantique en Occident que le vert est associé à la nature, car auparavant la nature était surtout définie par les quatre éléments : le feu, l</a:t>
            </a:r>
            <a:r>
              <a:rPr lang="fr-FR" altLang="fr-CA" sz="2400"/>
              <a:t>’</a:t>
            </a:r>
            <a:r>
              <a:rPr lang="fr-FR" altLang="it-IT" sz="2400"/>
              <a:t>air, l</a:t>
            </a:r>
            <a:r>
              <a:rPr lang="fr-FR" altLang="fr-CA" sz="2400"/>
              <a:t>’</a:t>
            </a:r>
            <a:r>
              <a:rPr lang="fr-FR" altLang="it-IT" sz="2400"/>
              <a:t>eau, la terre. Et si aujourd</a:t>
            </a:r>
            <a:r>
              <a:rPr lang="fr-FR" altLang="fr-CA" sz="2400"/>
              <a:t>’</a:t>
            </a:r>
            <a:r>
              <a:rPr lang="fr-FR" altLang="it-IT" sz="2400"/>
              <a:t>hui le vert représente surtout l</a:t>
            </a:r>
            <a:r>
              <a:rPr lang="fr-FR" altLang="fr-CA" sz="2400"/>
              <a:t>’</a:t>
            </a:r>
            <a:r>
              <a:rPr lang="fr-FR" altLang="it-IT" sz="2400"/>
              <a:t>écologie, il porte encore en lui la symbolique de son histoire : le destin, le hasard, le jeu (tapis vert)…  </a:t>
            </a:r>
          </a:p>
          <a:p>
            <a:endParaRPr lang="it-IT" altLang="it-IT" smtClean="0"/>
          </a:p>
        </p:txBody>
      </p:sp>
    </p:spTree>
    <p:extLst>
      <p:ext uri="{BB962C8B-B14F-4D97-AF65-F5344CB8AC3E}">
        <p14:creationId xmlns:p14="http://schemas.microsoft.com/office/powerpoint/2010/main" val="324363938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olo 1"/>
          <p:cNvSpPr>
            <a:spLocks noGrp="1"/>
          </p:cNvSpPr>
          <p:nvPr>
            <p:ph type="title"/>
          </p:nvPr>
        </p:nvSpPr>
        <p:spPr/>
        <p:txBody>
          <a:bodyPr/>
          <a:lstStyle/>
          <a:p>
            <a:r>
              <a:rPr lang="it-IT" altLang="it-IT" sz="2800"/>
              <a:t>Le jaune</a:t>
            </a:r>
            <a:br>
              <a:rPr lang="it-IT" altLang="it-IT" sz="2800"/>
            </a:br>
            <a:endParaRPr lang="it-IT" altLang="it-IT" sz="2800"/>
          </a:p>
        </p:txBody>
      </p:sp>
      <p:sp>
        <p:nvSpPr>
          <p:cNvPr id="168963" name="Segnaposto contenuto 2"/>
          <p:cNvSpPr>
            <a:spLocks noGrp="1"/>
          </p:cNvSpPr>
          <p:nvPr>
            <p:ph idx="1"/>
          </p:nvPr>
        </p:nvSpPr>
        <p:spPr/>
        <p:txBody>
          <a:bodyPr/>
          <a:lstStyle/>
          <a:p>
            <a:pPr algn="just">
              <a:lnSpc>
                <a:spcPct val="90000"/>
              </a:lnSpc>
            </a:pPr>
            <a:r>
              <a:rPr lang="fr-FR" altLang="it-IT" sz="2400"/>
              <a:t>Si vous avez choisi le jaune, sachez que dans l</a:t>
            </a:r>
            <a:r>
              <a:rPr lang="fr-FR" altLang="fr-CA" sz="2400"/>
              <a:t>’</a:t>
            </a:r>
            <a:r>
              <a:rPr lang="fr-FR" altLang="it-IT" sz="2400"/>
              <a:t>Antiquité, on appréciait le jaune, couleur de l</a:t>
            </a:r>
            <a:r>
              <a:rPr lang="fr-FR" altLang="fr-CA" sz="2400"/>
              <a:t>’</a:t>
            </a:r>
            <a:r>
              <a:rPr lang="fr-FR" altLang="it-IT" sz="2400"/>
              <a:t>or et de la richesse ; au Moyen-Age, le jaune est également associé à la couardise, aux marginaux, aux parias. Et aujourd</a:t>
            </a:r>
            <a:r>
              <a:rPr lang="fr-FR" altLang="fr-CA" sz="2400"/>
              <a:t>’</a:t>
            </a:r>
            <a:r>
              <a:rPr lang="fr-FR" altLang="it-IT" sz="2400"/>
              <a:t>hui, en Europe, c</a:t>
            </a:r>
            <a:r>
              <a:rPr lang="fr-FR" altLang="fr-CA" sz="2400"/>
              <a:t>’</a:t>
            </a:r>
            <a:r>
              <a:rPr lang="fr-FR" altLang="it-IT" sz="2400"/>
              <a:t>est la couleur qu</a:t>
            </a:r>
            <a:r>
              <a:rPr lang="fr-FR" altLang="fr-CA" sz="2400"/>
              <a:t>’</a:t>
            </a:r>
            <a:r>
              <a:rPr lang="fr-FR" altLang="it-IT" sz="2400"/>
              <a:t>on n</a:t>
            </a:r>
            <a:r>
              <a:rPr lang="fr-FR" altLang="fr-CA" sz="2400"/>
              <a:t>’</a:t>
            </a:r>
            <a:r>
              <a:rPr lang="fr-FR" altLang="it-IT" sz="2400"/>
              <a:t>aime pas trop. Il est toujours cité après le bleu, le vert, le rouge, le blanc et le noir. S</a:t>
            </a:r>
            <a:r>
              <a:rPr lang="fr-FR" altLang="fr-CA" sz="2400"/>
              <a:t>’</a:t>
            </a:r>
            <a:r>
              <a:rPr lang="fr-FR" altLang="it-IT" sz="2400"/>
              <a:t>il incarne l</a:t>
            </a:r>
            <a:r>
              <a:rPr lang="fr-FR" altLang="fr-CA" sz="2400"/>
              <a:t>’</a:t>
            </a:r>
            <a:r>
              <a:rPr lang="fr-FR" altLang="it-IT" sz="2400"/>
              <a:t>énergie positive, il reste la couleur de la trahison et de la jalousie et aussi de la maladie (le teint jaune). Cependant, il faut se rappeler que, dans les cultures non européennes, le jaune a toujours été valorisé. En Chine, il est associé au pouvoir, à la sagesse, à la richesse, il fut longtemps réservé à l'empereur de Chine. </a:t>
            </a:r>
          </a:p>
          <a:p>
            <a:pPr>
              <a:lnSpc>
                <a:spcPct val="90000"/>
              </a:lnSpc>
            </a:pPr>
            <a:endParaRPr lang="it-IT" altLang="it-IT" sz="2400"/>
          </a:p>
        </p:txBody>
      </p:sp>
    </p:spTree>
    <p:extLst>
      <p:ext uri="{BB962C8B-B14F-4D97-AF65-F5344CB8AC3E}">
        <p14:creationId xmlns:p14="http://schemas.microsoft.com/office/powerpoint/2010/main" val="2494493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olo 1"/>
          <p:cNvSpPr>
            <a:spLocks noGrp="1"/>
          </p:cNvSpPr>
          <p:nvPr>
            <p:ph type="title"/>
          </p:nvPr>
        </p:nvSpPr>
        <p:spPr/>
        <p:txBody>
          <a:bodyPr/>
          <a:lstStyle/>
          <a:p>
            <a:r>
              <a:rPr lang="it-IT" altLang="it-IT" sz="2800"/>
              <a:t>Le blanc</a:t>
            </a:r>
          </a:p>
        </p:txBody>
      </p:sp>
      <p:sp>
        <p:nvSpPr>
          <p:cNvPr id="169987" name="Segnaposto contenuto 2"/>
          <p:cNvSpPr>
            <a:spLocks noGrp="1"/>
          </p:cNvSpPr>
          <p:nvPr>
            <p:ph idx="1"/>
          </p:nvPr>
        </p:nvSpPr>
        <p:spPr/>
        <p:txBody>
          <a:bodyPr/>
          <a:lstStyle/>
          <a:p>
            <a:pPr algn="just"/>
            <a:r>
              <a:rPr lang="fr-FR" altLang="it-IT" sz="2400"/>
              <a:t>Il est facile d</a:t>
            </a:r>
            <a:r>
              <a:rPr lang="fr-FR" altLang="fr-CA" sz="2400"/>
              <a:t>’</a:t>
            </a:r>
            <a:r>
              <a:rPr lang="fr-FR" altLang="it-IT" sz="2400"/>
              <a:t>affirmer qu</a:t>
            </a:r>
            <a:r>
              <a:rPr lang="fr-FR" altLang="fr-CA" sz="2400"/>
              <a:t>’</a:t>
            </a:r>
            <a:r>
              <a:rPr lang="fr-FR" altLang="it-IT" sz="2400"/>
              <a:t>il est assimilé à la pureté, à la propreté, voire à la virginité, mais n</a:t>
            </a:r>
            <a:r>
              <a:rPr lang="fr-FR" altLang="fr-CA" sz="2400"/>
              <a:t>’</a:t>
            </a:r>
            <a:r>
              <a:rPr lang="fr-FR" altLang="it-IT" sz="2400"/>
              <a:t>oubliez pas qu</a:t>
            </a:r>
            <a:r>
              <a:rPr lang="fr-FR" altLang="fr-CA" sz="2400"/>
              <a:t>’</a:t>
            </a:r>
            <a:r>
              <a:rPr lang="fr-FR" altLang="it-IT" sz="2400"/>
              <a:t>il est également associé au vide, à la page blanche et à la couleur des fantômes… </a:t>
            </a:r>
          </a:p>
          <a:p>
            <a:endParaRPr lang="it-IT" altLang="it-IT" smtClean="0"/>
          </a:p>
        </p:txBody>
      </p:sp>
    </p:spTree>
    <p:extLst>
      <p:ext uri="{BB962C8B-B14F-4D97-AF65-F5344CB8AC3E}">
        <p14:creationId xmlns:p14="http://schemas.microsoft.com/office/powerpoint/2010/main" val="316946916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olo 1"/>
          <p:cNvSpPr>
            <a:spLocks noGrp="1"/>
          </p:cNvSpPr>
          <p:nvPr>
            <p:ph type="title"/>
          </p:nvPr>
        </p:nvSpPr>
        <p:spPr/>
        <p:txBody>
          <a:bodyPr/>
          <a:lstStyle/>
          <a:p>
            <a:r>
              <a:rPr lang="it-IT" altLang="it-IT" sz="2800"/>
              <a:t>Le noir</a:t>
            </a:r>
          </a:p>
        </p:txBody>
      </p:sp>
      <p:sp>
        <p:nvSpPr>
          <p:cNvPr id="171011" name="Segnaposto contenuto 2"/>
          <p:cNvSpPr>
            <a:spLocks noGrp="1"/>
          </p:cNvSpPr>
          <p:nvPr>
            <p:ph idx="1"/>
          </p:nvPr>
        </p:nvSpPr>
        <p:spPr/>
        <p:txBody>
          <a:bodyPr/>
          <a:lstStyle/>
          <a:p>
            <a:pPr algn="just"/>
            <a:r>
              <a:rPr lang="fr-FR" altLang="it-IT" sz="2400"/>
              <a:t>Nous savons tous qu</a:t>
            </a:r>
            <a:r>
              <a:rPr lang="fr-FR" altLang="fr-CA" sz="2400"/>
              <a:t>’</a:t>
            </a:r>
            <a:r>
              <a:rPr lang="fr-FR" altLang="it-IT" sz="2400"/>
              <a:t>en Occident il représente aussi bien les ténèbres, le diable, le deuil, que l</a:t>
            </a:r>
            <a:r>
              <a:rPr lang="fr-FR" altLang="fr-CA" sz="2400"/>
              <a:t>’</a:t>
            </a:r>
            <a:r>
              <a:rPr lang="fr-FR" altLang="it-IT" sz="2400"/>
              <a:t>élégance et le chic. Mais, aujourd</a:t>
            </a:r>
            <a:r>
              <a:rPr lang="fr-FR" altLang="fr-CA" sz="2400"/>
              <a:t>’</a:t>
            </a:r>
            <a:r>
              <a:rPr lang="fr-FR" altLang="it-IT" sz="2400"/>
              <a:t>hui, rappelons-nous qu</a:t>
            </a:r>
            <a:r>
              <a:rPr lang="fr-FR" altLang="fr-CA" sz="2400"/>
              <a:t>’</a:t>
            </a:r>
            <a:r>
              <a:rPr lang="fr-FR" altLang="it-IT" sz="2400"/>
              <a:t>il représente également la rébellion, le noir de l'anarchie, du gothique, des punks, ainsi que la clandestinité comme le travail au noir. Et il ne faut pas oublier qu</a:t>
            </a:r>
            <a:r>
              <a:rPr lang="fr-FR" altLang="fr-CA" sz="2400"/>
              <a:t>’</a:t>
            </a:r>
            <a:r>
              <a:rPr lang="fr-FR" altLang="it-IT" sz="2400"/>
              <a:t>il évoque une période noire de l</a:t>
            </a:r>
            <a:r>
              <a:rPr lang="fr-FR" altLang="fr-CA" sz="2400"/>
              <a:t>’</a:t>
            </a:r>
            <a:r>
              <a:rPr lang="fr-FR" altLang="it-IT" sz="2400"/>
              <a:t>histoire italienne : le fascisme.</a:t>
            </a:r>
          </a:p>
        </p:txBody>
      </p:sp>
    </p:spTree>
    <p:extLst>
      <p:ext uri="{BB962C8B-B14F-4D97-AF65-F5344CB8AC3E}">
        <p14:creationId xmlns:p14="http://schemas.microsoft.com/office/powerpoint/2010/main" val="317878961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olo 1"/>
          <p:cNvSpPr>
            <a:spLocks noGrp="1"/>
          </p:cNvSpPr>
          <p:nvPr>
            <p:ph type="title"/>
          </p:nvPr>
        </p:nvSpPr>
        <p:spPr/>
        <p:txBody>
          <a:bodyPr/>
          <a:lstStyle/>
          <a:p>
            <a:r>
              <a:rPr lang="it-IT" altLang="it-IT" sz="2800"/>
              <a:t>Gris, rose, orange</a:t>
            </a:r>
          </a:p>
        </p:txBody>
      </p:sp>
      <p:sp>
        <p:nvSpPr>
          <p:cNvPr id="172035" name="Segnaposto contenuto 2"/>
          <p:cNvSpPr>
            <a:spLocks noGrp="1"/>
          </p:cNvSpPr>
          <p:nvPr>
            <p:ph idx="1"/>
          </p:nvPr>
        </p:nvSpPr>
        <p:spPr/>
        <p:txBody>
          <a:bodyPr/>
          <a:lstStyle/>
          <a:p>
            <a:pPr algn="just"/>
            <a:r>
              <a:rPr lang="fr-FR" altLang="it-IT" sz="2000" dirty="0"/>
              <a:t>Et le gris ? Il représente la tristesse, la dépression, le désarroi, la solitude et la vieillesse, mais rassurez-vous, dans le passé, il véhiculait la sagesse et l</a:t>
            </a:r>
            <a:r>
              <a:rPr lang="fr-FR" altLang="fr-CA" sz="2000" dirty="0"/>
              <a:t>’</a:t>
            </a:r>
            <a:r>
              <a:rPr lang="fr-FR" altLang="it-IT" sz="2000" dirty="0"/>
              <a:t>intelligence (matière grise).</a:t>
            </a:r>
          </a:p>
          <a:p>
            <a:pPr algn="just"/>
            <a:r>
              <a:rPr lang="fr-FR" altLang="it-IT" sz="2000" dirty="0"/>
              <a:t>Le rose représente la tendresse, la féminité et, vers le début du XXe, il s</a:t>
            </a:r>
            <a:r>
              <a:rPr lang="fr-FR" altLang="fr-CA" sz="2000" dirty="0"/>
              <a:t>’</a:t>
            </a:r>
            <a:r>
              <a:rPr lang="fr-FR" altLang="it-IT" sz="2000" dirty="0"/>
              <a:t>est affirmé pour la couleur vestimentaire des petites filles. Sachez qu</a:t>
            </a:r>
            <a:r>
              <a:rPr lang="fr-FR" altLang="fr-CA" sz="2000" dirty="0"/>
              <a:t>’</a:t>
            </a:r>
            <a:r>
              <a:rPr lang="fr-FR" altLang="it-IT" sz="2000" dirty="0"/>
              <a:t>il peut être aussi la couleur des excès </a:t>
            </a:r>
            <a:r>
              <a:rPr lang="fr-FR" altLang="it-IT" sz="2000" b="1" dirty="0"/>
              <a:t>faisant « voir des éléphants roses »</a:t>
            </a:r>
            <a:r>
              <a:rPr lang="fr-FR" altLang="it-IT" sz="2000" dirty="0"/>
              <a:t>, c</a:t>
            </a:r>
            <a:r>
              <a:rPr lang="fr-FR" altLang="fr-CA" sz="2000" dirty="0"/>
              <a:t>’</a:t>
            </a:r>
            <a:r>
              <a:rPr lang="fr-FR" altLang="it-IT" sz="2000" dirty="0"/>
              <a:t>est-à-dire des paradis artificiels, et remarquez que, aujourd</a:t>
            </a:r>
            <a:r>
              <a:rPr lang="fr-FR" altLang="fr-CA" sz="2000" dirty="0"/>
              <a:t>’</a:t>
            </a:r>
            <a:r>
              <a:rPr lang="fr-FR" altLang="it-IT" sz="2000" dirty="0"/>
              <a:t>hui, il est associé en français à </a:t>
            </a:r>
            <a:r>
              <a:rPr lang="fr-FR" altLang="it-IT" sz="2000" b="1" dirty="0"/>
              <a:t>l</a:t>
            </a:r>
            <a:r>
              <a:rPr lang="fr-FR" altLang="fr-CA" sz="2000" b="1" dirty="0"/>
              <a:t>’</a:t>
            </a:r>
            <a:r>
              <a:rPr lang="fr-FR" altLang="it-IT" sz="2000" b="1" dirty="0"/>
              <a:t>érotisme (téléphone rose) </a:t>
            </a:r>
            <a:r>
              <a:rPr lang="fr-FR" altLang="it-IT" sz="2000" dirty="0"/>
              <a:t>et à la politique (rose du socialisme).</a:t>
            </a:r>
          </a:p>
          <a:p>
            <a:pPr algn="just"/>
            <a:r>
              <a:rPr lang="fr-FR" altLang="it-IT" sz="2000" dirty="0"/>
              <a:t>L</a:t>
            </a:r>
            <a:r>
              <a:rPr lang="fr-FR" altLang="fr-CA" sz="2000" dirty="0"/>
              <a:t>’</a:t>
            </a:r>
            <a:r>
              <a:rPr lang="fr-FR" altLang="it-IT" sz="2000" dirty="0"/>
              <a:t>orange quant à lui est aujourd</a:t>
            </a:r>
            <a:r>
              <a:rPr lang="fr-FR" altLang="fr-CA" sz="2000" dirty="0"/>
              <a:t>’</a:t>
            </a:r>
            <a:r>
              <a:rPr lang="fr-FR" altLang="it-IT" sz="2000" dirty="0"/>
              <a:t>hui associé à l</a:t>
            </a:r>
            <a:r>
              <a:rPr lang="fr-FR" altLang="fr-CA" sz="2000" dirty="0"/>
              <a:t>’</a:t>
            </a:r>
            <a:r>
              <a:rPr lang="fr-FR" altLang="it-IT" sz="2000" dirty="0"/>
              <a:t>énergie, à la vitalité, à l</a:t>
            </a:r>
            <a:r>
              <a:rPr lang="fr-FR" altLang="fr-CA" sz="2000" dirty="0"/>
              <a:t>’</a:t>
            </a:r>
            <a:r>
              <a:rPr lang="fr-FR" altLang="it-IT" sz="2000" dirty="0"/>
              <a:t>optimisme. C</a:t>
            </a:r>
            <a:r>
              <a:rPr lang="fr-FR" altLang="fr-CA" sz="2000" dirty="0"/>
              <a:t>’</a:t>
            </a:r>
            <a:r>
              <a:rPr lang="fr-FR" altLang="it-IT" sz="2000" dirty="0"/>
              <a:t>est pour cela que dernièrement l</a:t>
            </a:r>
            <a:r>
              <a:rPr lang="fr-FR" altLang="fr-CA" sz="2000" dirty="0"/>
              <a:t>’</a:t>
            </a:r>
            <a:r>
              <a:rPr lang="fr-FR" altLang="it-IT" sz="2000" dirty="0"/>
              <a:t>orange est devenu une couleur dans la politique française (parti du centre </a:t>
            </a:r>
            <a:r>
              <a:rPr lang="fr-FR" altLang="it-IT" sz="2000" i="1" dirty="0"/>
              <a:t>Modem</a:t>
            </a:r>
            <a:r>
              <a:rPr lang="fr-FR" altLang="it-IT" sz="2000" dirty="0"/>
              <a:t>). Enfin, sachez que l</a:t>
            </a:r>
            <a:r>
              <a:rPr lang="fr-FR" altLang="fr-CA" sz="2000" dirty="0"/>
              <a:t>’</a:t>
            </a:r>
            <a:r>
              <a:rPr lang="fr-FR" altLang="it-IT" sz="2000" dirty="0"/>
              <a:t>orange avec le marron et le violet sont les trois couleurs les moins aimées </a:t>
            </a:r>
            <a:r>
              <a:rPr lang="fr-FR" altLang="it-IT" sz="2000" dirty="0" smtClean="0"/>
              <a:t>. Fin 18 mars</a:t>
            </a:r>
            <a:endParaRPr lang="it-IT" altLang="it-IT" sz="2000" dirty="0"/>
          </a:p>
        </p:txBody>
      </p:sp>
    </p:spTree>
    <p:extLst>
      <p:ext uri="{BB962C8B-B14F-4D97-AF65-F5344CB8AC3E}">
        <p14:creationId xmlns:p14="http://schemas.microsoft.com/office/powerpoint/2010/main" val="57670892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olo 1"/>
          <p:cNvSpPr>
            <a:spLocks noGrp="1"/>
          </p:cNvSpPr>
          <p:nvPr>
            <p:ph type="title"/>
          </p:nvPr>
        </p:nvSpPr>
        <p:spPr/>
        <p:txBody>
          <a:bodyPr/>
          <a:lstStyle/>
          <a:p>
            <a:r>
              <a:rPr lang="fr-CA" altLang="it-IT" sz="2800"/>
              <a:t>Le violet</a:t>
            </a:r>
          </a:p>
        </p:txBody>
      </p:sp>
      <p:sp>
        <p:nvSpPr>
          <p:cNvPr id="173059" name="Segnaposto contenuto 2"/>
          <p:cNvSpPr>
            <a:spLocks noGrp="1"/>
          </p:cNvSpPr>
          <p:nvPr>
            <p:ph idx="1"/>
          </p:nvPr>
        </p:nvSpPr>
        <p:spPr/>
        <p:txBody>
          <a:bodyPr/>
          <a:lstStyle/>
          <a:p>
            <a:pPr algn="just"/>
            <a:r>
              <a:rPr lang="it-IT" altLang="it-IT" sz="2400"/>
              <a:t>Le violet est une couleur à double tranchant : étonnement, on l'aime ou on ne l'aime pas.</a:t>
            </a:r>
          </a:p>
          <a:p>
            <a:pPr algn="just"/>
            <a:r>
              <a:rPr lang="it-IT" altLang="it-IT" sz="2400"/>
              <a:t>Le violet est la couleur par excellence des rêveurs, des personnes spirituelles plutôt que matérielles.</a:t>
            </a:r>
          </a:p>
          <a:p>
            <a:pPr algn="just"/>
            <a:r>
              <a:rPr lang="it-IT" altLang="it-IT" sz="2400"/>
              <a:t>L</a:t>
            </a:r>
            <a:r>
              <a:rPr lang="it-IT" altLang="fr-CA" sz="2400"/>
              <a:t>’</a:t>
            </a:r>
            <a:r>
              <a:rPr lang="it-IT" altLang="ja-JP" sz="2400"/>
              <a:t>utilisation du violet pour désigner l</a:t>
            </a:r>
            <a:r>
              <a:rPr lang="it-IT" altLang="fr-CA" sz="2400"/>
              <a:t>’</a:t>
            </a:r>
            <a:r>
              <a:rPr lang="it-IT" altLang="ja-JP" sz="2400"/>
              <a:t>autorité est passée dans l</a:t>
            </a:r>
            <a:r>
              <a:rPr lang="it-IT" altLang="fr-CA" sz="2400"/>
              <a:t>’</a:t>
            </a:r>
            <a:r>
              <a:rPr lang="it-IT" altLang="ja-JP" sz="2400"/>
              <a:t>église chrétienne car il est la couleur portée par les évêques. Le violet était la marque du deuil et c</a:t>
            </a:r>
            <a:r>
              <a:rPr lang="it-IT" altLang="fr-CA" sz="2400"/>
              <a:t>’</a:t>
            </a:r>
            <a:r>
              <a:rPr lang="it-IT" altLang="ja-JP" sz="2400"/>
              <a:t>était aussi la couleur des draps posés sur le cercueil lors des cérémonies mortuaires.</a:t>
            </a:r>
          </a:p>
          <a:p>
            <a:pPr algn="just"/>
            <a:r>
              <a:rPr lang="it-IT" altLang="it-IT" sz="2400"/>
              <a:t>Couleur du 7ème chakra. Symbole de la spiritualité</a:t>
            </a:r>
          </a:p>
          <a:p>
            <a:pPr algn="just"/>
            <a:endParaRPr lang="fr-CA" altLang="it-IT" sz="2400"/>
          </a:p>
        </p:txBody>
      </p:sp>
    </p:spTree>
    <p:extLst>
      <p:ext uri="{BB962C8B-B14F-4D97-AF65-F5344CB8AC3E}">
        <p14:creationId xmlns:p14="http://schemas.microsoft.com/office/powerpoint/2010/main" val="17632769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400" dirty="0" smtClean="0"/>
              <a:t>Trouvez le palimpseste dans le titre en rouge</a:t>
            </a:r>
            <a:endParaRPr lang="fr-CA" sz="2400" dirty="0"/>
          </a:p>
        </p:txBody>
      </p:sp>
      <p:pic>
        <p:nvPicPr>
          <p:cNvPr id="4" name="Segnaposto contenuto 3" descr="klzjrlzejrzelr.png"/>
          <p:cNvPicPr>
            <a:picLocks noGrp="1" noChangeAspect="1"/>
          </p:cNvPicPr>
          <p:nvPr>
            <p:ph idx="1"/>
          </p:nvPr>
        </p:nvPicPr>
        <p:blipFill>
          <a:blip r:embed="rId2">
            <a:extLst>
              <a:ext uri="{28A0092B-C50C-407E-A947-70E740481C1C}">
                <a14:useLocalDpi xmlns:a14="http://schemas.microsoft.com/office/drawing/2010/main" val="0"/>
              </a:ext>
            </a:extLst>
          </a:blip>
          <a:srcRect l="-90313" r="-90313"/>
          <a:stretch>
            <a:fillRect/>
          </a:stretch>
        </p:blipFill>
        <p:spPr/>
      </p:pic>
    </p:spTree>
    <p:extLst>
      <p:ext uri="{BB962C8B-B14F-4D97-AF65-F5344CB8AC3E}">
        <p14:creationId xmlns:p14="http://schemas.microsoft.com/office/powerpoint/2010/main" val="23569252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Trouvez le palimpseste</a:t>
            </a:r>
            <a:endParaRPr lang="fr-CA" sz="2800" dirty="0"/>
          </a:p>
        </p:txBody>
      </p:sp>
      <p:sp>
        <p:nvSpPr>
          <p:cNvPr id="3" name="Segnaposto contenuto 2"/>
          <p:cNvSpPr>
            <a:spLocks noGrp="1"/>
          </p:cNvSpPr>
          <p:nvPr>
            <p:ph idx="1"/>
          </p:nvPr>
        </p:nvSpPr>
        <p:spPr/>
        <p:txBody>
          <a:bodyPr>
            <a:normAutofit/>
          </a:bodyPr>
          <a:lstStyle/>
          <a:p>
            <a:r>
              <a:rPr lang="it-IT" sz="2400" b="1" dirty="0"/>
              <a:t>L’</a:t>
            </a:r>
            <a:r>
              <a:rPr lang="it-IT" sz="2400" b="1" dirty="0" err="1"/>
              <a:t>Opéra</a:t>
            </a:r>
            <a:r>
              <a:rPr lang="it-IT" sz="2400" b="1" dirty="0"/>
              <a:t> de Paris </a:t>
            </a:r>
            <a:r>
              <a:rPr lang="it-IT" sz="2400" b="1" dirty="0" err="1"/>
              <a:t>au</a:t>
            </a:r>
            <a:r>
              <a:rPr lang="it-IT" sz="2400" b="1" dirty="0"/>
              <a:t> hit </a:t>
            </a:r>
            <a:r>
              <a:rPr lang="it-IT" sz="2400" b="1" dirty="0" err="1" smtClean="0"/>
              <a:t>panade</a:t>
            </a:r>
            <a:endParaRPr lang="it-IT" sz="2400" b="1" dirty="0" smtClean="0"/>
          </a:p>
          <a:p>
            <a:pPr algn="just"/>
            <a:r>
              <a:rPr lang="it-IT" sz="2400" dirty="0"/>
              <a:t>Quelle </a:t>
            </a:r>
            <a:r>
              <a:rPr lang="it-IT" sz="2400" dirty="0" err="1"/>
              <a:t>évolution</a:t>
            </a:r>
            <a:r>
              <a:rPr lang="it-IT" sz="2400" dirty="0"/>
              <a:t> pour l’</a:t>
            </a:r>
            <a:r>
              <a:rPr lang="it-IT" sz="2400" dirty="0" err="1"/>
              <a:t>institution</a:t>
            </a:r>
            <a:r>
              <a:rPr lang="it-IT" sz="2400" dirty="0"/>
              <a:t> </a:t>
            </a:r>
            <a:r>
              <a:rPr lang="it-IT" sz="2400" dirty="0" err="1"/>
              <a:t>au</a:t>
            </a:r>
            <a:r>
              <a:rPr lang="it-IT" sz="2400" dirty="0"/>
              <a:t> moment </a:t>
            </a:r>
            <a:r>
              <a:rPr lang="it-IT" sz="2400" dirty="0" err="1"/>
              <a:t>où</a:t>
            </a:r>
            <a:r>
              <a:rPr lang="it-IT" sz="2400" dirty="0"/>
              <a:t> elle </a:t>
            </a:r>
            <a:r>
              <a:rPr lang="it-IT" sz="2400" dirty="0" err="1"/>
              <a:t>annonce</a:t>
            </a:r>
            <a:r>
              <a:rPr lang="it-IT" sz="2400" dirty="0"/>
              <a:t> sa </a:t>
            </a:r>
            <a:r>
              <a:rPr lang="it-IT" sz="2400" dirty="0" err="1"/>
              <a:t>programmation</a:t>
            </a:r>
            <a:r>
              <a:rPr lang="it-IT" sz="2400" dirty="0"/>
              <a:t> pour la nouvelle </a:t>
            </a:r>
            <a:r>
              <a:rPr lang="it-IT" sz="2400" dirty="0" err="1"/>
              <a:t>saison</a:t>
            </a:r>
            <a:r>
              <a:rPr lang="it-IT" sz="2400" dirty="0"/>
              <a:t>, </a:t>
            </a:r>
            <a:r>
              <a:rPr lang="it-IT" sz="2400" dirty="0" err="1"/>
              <a:t>amputée</a:t>
            </a:r>
            <a:r>
              <a:rPr lang="it-IT" sz="2400" dirty="0"/>
              <a:t> de </a:t>
            </a:r>
            <a:r>
              <a:rPr lang="it-IT" sz="2400" dirty="0" err="1"/>
              <a:t>plusieurs</a:t>
            </a:r>
            <a:r>
              <a:rPr lang="it-IT" sz="2400" dirty="0"/>
              <a:t> productions par </a:t>
            </a:r>
            <a:r>
              <a:rPr lang="it-IT" sz="2400" dirty="0" err="1"/>
              <a:t>les</a:t>
            </a:r>
            <a:r>
              <a:rPr lang="it-IT" sz="2400" dirty="0"/>
              <a:t> </a:t>
            </a:r>
            <a:r>
              <a:rPr lang="it-IT" sz="2400" dirty="0" err="1"/>
              <a:t>grèves</a:t>
            </a:r>
            <a:r>
              <a:rPr lang="it-IT" sz="2400" dirty="0"/>
              <a:t> </a:t>
            </a:r>
            <a:r>
              <a:rPr lang="it-IT" sz="2400" dirty="0" err="1"/>
              <a:t>des</a:t>
            </a:r>
            <a:r>
              <a:rPr lang="it-IT" sz="2400" dirty="0"/>
              <a:t> </a:t>
            </a:r>
            <a:r>
              <a:rPr lang="it-IT" sz="2400" dirty="0" err="1"/>
              <a:t>salariés</a:t>
            </a:r>
            <a:r>
              <a:rPr lang="it-IT" sz="2400" dirty="0"/>
              <a:t> </a:t>
            </a:r>
            <a:r>
              <a:rPr lang="it-IT" sz="2400" dirty="0" err="1"/>
              <a:t>contre</a:t>
            </a:r>
            <a:r>
              <a:rPr lang="it-IT" sz="2400" dirty="0"/>
              <a:t> la </a:t>
            </a:r>
            <a:r>
              <a:rPr lang="it-IT" sz="2400" dirty="0" err="1"/>
              <a:t>réforme</a:t>
            </a:r>
            <a:r>
              <a:rPr lang="it-IT" sz="2400" dirty="0"/>
              <a:t> </a:t>
            </a:r>
            <a:r>
              <a:rPr lang="it-IT" sz="2400" dirty="0" err="1"/>
              <a:t>des</a:t>
            </a:r>
            <a:r>
              <a:rPr lang="it-IT" sz="2400" dirty="0"/>
              <a:t> </a:t>
            </a:r>
            <a:r>
              <a:rPr lang="it-IT" sz="2400" dirty="0" err="1"/>
              <a:t>retraites</a:t>
            </a:r>
            <a:r>
              <a:rPr lang="it-IT" sz="2400" dirty="0"/>
              <a:t> ? </a:t>
            </a:r>
            <a:r>
              <a:rPr lang="it-IT" sz="2400" dirty="0" err="1"/>
              <a:t>Les</a:t>
            </a:r>
            <a:r>
              <a:rPr lang="it-IT" sz="2400" dirty="0"/>
              <a:t> </a:t>
            </a:r>
            <a:r>
              <a:rPr lang="it-IT" sz="2400" dirty="0" err="1"/>
              <a:t>négociations</a:t>
            </a:r>
            <a:r>
              <a:rPr lang="it-IT" sz="2400" dirty="0"/>
              <a:t> </a:t>
            </a:r>
            <a:r>
              <a:rPr lang="it-IT" sz="2400" dirty="0" err="1"/>
              <a:t>avec</a:t>
            </a:r>
            <a:r>
              <a:rPr lang="it-IT" sz="2400" dirty="0"/>
              <a:t> le </a:t>
            </a:r>
            <a:r>
              <a:rPr lang="it-IT" sz="2400" dirty="0" err="1"/>
              <a:t>ministère</a:t>
            </a:r>
            <a:r>
              <a:rPr lang="it-IT" sz="2400" dirty="0"/>
              <a:t> de la Culture pour </a:t>
            </a:r>
            <a:r>
              <a:rPr lang="it-IT" sz="2400" dirty="0" err="1"/>
              <a:t>adapter</a:t>
            </a:r>
            <a:r>
              <a:rPr lang="it-IT" sz="2400" dirty="0"/>
              <a:t> </a:t>
            </a:r>
            <a:r>
              <a:rPr lang="it-IT" sz="2400" dirty="0" err="1"/>
              <a:t>les</a:t>
            </a:r>
            <a:r>
              <a:rPr lang="it-IT" sz="2400" dirty="0"/>
              <a:t> </a:t>
            </a:r>
            <a:r>
              <a:rPr lang="it-IT" sz="2400" dirty="0" err="1"/>
              <a:t>modalités</a:t>
            </a:r>
            <a:r>
              <a:rPr lang="it-IT" sz="2400" dirty="0"/>
              <a:t> </a:t>
            </a:r>
            <a:r>
              <a:rPr lang="it-IT" sz="2400" dirty="0" err="1"/>
              <a:t>sont</a:t>
            </a:r>
            <a:r>
              <a:rPr lang="it-IT" sz="2400" dirty="0"/>
              <a:t> </a:t>
            </a:r>
            <a:r>
              <a:rPr lang="it-IT" sz="2400" dirty="0" err="1"/>
              <a:t>sous</a:t>
            </a:r>
            <a:r>
              <a:rPr lang="it-IT" sz="2400" dirty="0"/>
              <a:t> </a:t>
            </a:r>
            <a:r>
              <a:rPr lang="it-IT" sz="2400" dirty="0" err="1"/>
              <a:t>tension</a:t>
            </a:r>
            <a:r>
              <a:rPr lang="it-IT" sz="2400" dirty="0"/>
              <a:t>.</a:t>
            </a:r>
          </a:p>
          <a:p>
            <a:r>
              <a:rPr lang="it-IT" sz="2400" b="1" dirty="0" smtClean="0"/>
              <a:t> </a:t>
            </a:r>
            <a:r>
              <a:rPr lang="fr-CA" sz="2400" i="1" dirty="0" smtClean="0"/>
              <a:t>Libération</a:t>
            </a:r>
            <a:r>
              <a:rPr lang="fr-CA" sz="2400" dirty="0" smtClean="0"/>
              <a:t>, 8 mars 2020</a:t>
            </a:r>
            <a:endParaRPr lang="fr-CA" sz="2400" dirty="0"/>
          </a:p>
        </p:txBody>
      </p:sp>
    </p:spTree>
    <p:extLst>
      <p:ext uri="{BB962C8B-B14F-4D97-AF65-F5344CB8AC3E}">
        <p14:creationId xmlns:p14="http://schemas.microsoft.com/office/powerpoint/2010/main" val="30658710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hit panade/hit </a:t>
            </a:r>
            <a:r>
              <a:rPr lang="fr-CA" sz="2800" dirty="0" smtClean="0"/>
              <a:t>parade</a:t>
            </a:r>
            <a:br>
              <a:rPr lang="fr-CA" sz="2800" dirty="0" smtClean="0"/>
            </a:br>
            <a:r>
              <a:rPr lang="fr-CA" sz="2800" dirty="0" smtClean="0"/>
              <a:t>paronymique</a:t>
            </a:r>
            <a:endParaRPr lang="fr-CA" sz="2800" dirty="0"/>
          </a:p>
        </p:txBody>
      </p:sp>
      <p:sp>
        <p:nvSpPr>
          <p:cNvPr id="3" name="Segnaposto contenuto 2"/>
          <p:cNvSpPr>
            <a:spLocks noGrp="1"/>
          </p:cNvSpPr>
          <p:nvPr>
            <p:ph idx="1"/>
          </p:nvPr>
        </p:nvSpPr>
        <p:spPr/>
        <p:txBody>
          <a:bodyPr>
            <a:normAutofit/>
          </a:bodyPr>
          <a:lstStyle/>
          <a:p>
            <a:r>
              <a:rPr lang="it-IT" sz="2400" dirty="0" err="1"/>
              <a:t>panade</a:t>
            </a:r>
            <a:r>
              <a:rPr lang="it-IT" sz="2400" dirty="0"/>
              <a:t> [</a:t>
            </a:r>
            <a:r>
              <a:rPr lang="it-IT" sz="2400" dirty="0" err="1"/>
              <a:t>panad</a:t>
            </a:r>
            <a:r>
              <a:rPr lang="it-IT" sz="2400" dirty="0"/>
              <a:t>] </a:t>
            </a:r>
            <a:r>
              <a:rPr lang="it-IT" sz="2400" dirty="0" err="1"/>
              <a:t>nom</a:t>
            </a:r>
            <a:r>
              <a:rPr lang="it-IT" sz="2400" dirty="0"/>
              <a:t> </a:t>
            </a:r>
            <a:r>
              <a:rPr lang="it-IT" sz="2400" dirty="0" err="1"/>
              <a:t>féminin</a:t>
            </a:r>
            <a:r>
              <a:rPr lang="it-IT" sz="2400" dirty="0"/>
              <a:t> </a:t>
            </a:r>
            <a:r>
              <a:rPr lang="it-IT" sz="2400" dirty="0" err="1"/>
              <a:t>étym</a:t>
            </a:r>
            <a:r>
              <a:rPr lang="it-IT" sz="2400" dirty="0"/>
              <a:t>. 1548 ◊ ancien </a:t>
            </a:r>
            <a:r>
              <a:rPr lang="it-IT" sz="2400" dirty="0" err="1"/>
              <a:t>occitan</a:t>
            </a:r>
            <a:r>
              <a:rPr lang="it-IT" sz="2400" dirty="0"/>
              <a:t> </a:t>
            </a:r>
            <a:r>
              <a:rPr lang="it-IT" sz="2400" i="1" dirty="0" err="1"/>
              <a:t>panado</a:t>
            </a:r>
            <a:r>
              <a:rPr lang="it-IT" sz="2400" i="1" dirty="0"/>
              <a:t>,</a:t>
            </a:r>
            <a:r>
              <a:rPr lang="it-IT" sz="2400" dirty="0"/>
              <a:t> de </a:t>
            </a:r>
            <a:r>
              <a:rPr lang="it-IT" sz="2400" i="1" dirty="0"/>
              <a:t>pan</a:t>
            </a:r>
            <a:r>
              <a:rPr lang="it-IT" sz="2400" dirty="0"/>
              <a:t> « </a:t>
            </a:r>
            <a:r>
              <a:rPr lang="it-IT" sz="2400" dirty="0" err="1"/>
              <a:t>pain</a:t>
            </a:r>
            <a:r>
              <a:rPr lang="it-IT" sz="2400" dirty="0"/>
              <a:t> » </a:t>
            </a:r>
            <a:r>
              <a:rPr lang="it-IT" sz="2400" dirty="0" err="1"/>
              <a:t>Famille</a:t>
            </a:r>
            <a:r>
              <a:rPr lang="it-IT" sz="2400" dirty="0"/>
              <a:t> </a:t>
            </a:r>
            <a:r>
              <a:rPr lang="it-IT" sz="2400" dirty="0" err="1"/>
              <a:t>étymologique</a:t>
            </a:r>
            <a:r>
              <a:rPr lang="it-IT" sz="2400" dirty="0"/>
              <a:t> ⇨  </a:t>
            </a:r>
            <a:r>
              <a:rPr lang="it-IT" sz="2400" dirty="0" err="1"/>
              <a:t>pain</a:t>
            </a:r>
            <a:r>
              <a:rPr lang="it-IT" sz="2400" dirty="0" smtClean="0"/>
              <a:t>.</a:t>
            </a:r>
            <a:endParaRPr lang="it-IT" sz="2400" dirty="0"/>
          </a:p>
          <a:p>
            <a:r>
              <a:rPr lang="it-IT" sz="2400" dirty="0"/>
              <a:t> 1   </a:t>
            </a:r>
            <a:r>
              <a:rPr lang="it-IT" sz="2400" dirty="0" err="1"/>
              <a:t>Soupe</a:t>
            </a:r>
            <a:r>
              <a:rPr lang="it-IT" sz="2400" dirty="0"/>
              <a:t> </a:t>
            </a:r>
            <a:r>
              <a:rPr lang="it-IT" sz="2400" dirty="0" err="1"/>
              <a:t>faite</a:t>
            </a:r>
            <a:r>
              <a:rPr lang="it-IT" sz="2400" dirty="0"/>
              <a:t> de </a:t>
            </a:r>
            <a:r>
              <a:rPr lang="it-IT" sz="2400" dirty="0" err="1"/>
              <a:t>pain</a:t>
            </a:r>
            <a:r>
              <a:rPr lang="it-IT" sz="2400" dirty="0"/>
              <a:t>, d'eau et de </a:t>
            </a:r>
            <a:r>
              <a:rPr lang="it-IT" sz="2400" dirty="0" err="1"/>
              <a:t>beurre</a:t>
            </a:r>
            <a:r>
              <a:rPr lang="it-IT" sz="2400" dirty="0"/>
              <a:t>, </a:t>
            </a:r>
            <a:r>
              <a:rPr lang="it-IT" sz="2400" dirty="0" err="1"/>
              <a:t>liée</a:t>
            </a:r>
            <a:r>
              <a:rPr lang="it-IT" sz="2400" dirty="0"/>
              <a:t> </a:t>
            </a:r>
            <a:r>
              <a:rPr lang="it-IT" sz="2400" dirty="0" err="1"/>
              <a:t>souvent</a:t>
            </a:r>
            <a:r>
              <a:rPr lang="it-IT" sz="2400" dirty="0"/>
              <a:t> </a:t>
            </a:r>
            <a:r>
              <a:rPr lang="it-IT" sz="2400" dirty="0" err="1"/>
              <a:t>avec</a:t>
            </a:r>
            <a:r>
              <a:rPr lang="it-IT" sz="2400" dirty="0"/>
              <a:t> un </a:t>
            </a:r>
            <a:r>
              <a:rPr lang="it-IT" sz="2400" dirty="0" err="1"/>
              <a:t>jaune</a:t>
            </a:r>
            <a:r>
              <a:rPr lang="it-IT" sz="2400" dirty="0"/>
              <a:t> d'</a:t>
            </a:r>
            <a:r>
              <a:rPr lang="it-IT" sz="2400" dirty="0" err="1"/>
              <a:t>œuf</a:t>
            </a:r>
            <a:r>
              <a:rPr lang="it-IT" sz="2400" dirty="0"/>
              <a:t>. </a:t>
            </a:r>
          </a:p>
          <a:p>
            <a:r>
              <a:rPr lang="it-IT" sz="2400" dirty="0"/>
              <a:t> 2   </a:t>
            </a:r>
            <a:r>
              <a:rPr lang="it-IT" sz="2400" b="1" dirty="0" err="1"/>
              <a:t>Loc</a:t>
            </a:r>
            <a:r>
              <a:rPr lang="it-IT" sz="2400" b="1" dirty="0"/>
              <a:t>. </a:t>
            </a:r>
            <a:r>
              <a:rPr lang="it-IT" sz="2400" b="1" dirty="0" err="1"/>
              <a:t>fam</a:t>
            </a:r>
            <a:r>
              <a:rPr lang="it-IT" sz="2400" b="1" dirty="0"/>
              <a:t>. (1878) </a:t>
            </a:r>
            <a:r>
              <a:rPr lang="it-IT" sz="2400" b="1" i="1" dirty="0" err="1"/>
              <a:t>Être</a:t>
            </a:r>
            <a:r>
              <a:rPr lang="it-IT" sz="2400" b="1" i="1" dirty="0"/>
              <a:t> </a:t>
            </a:r>
            <a:r>
              <a:rPr lang="it-IT" sz="2400" b="1" i="1" dirty="0" err="1"/>
              <a:t>dans</a:t>
            </a:r>
            <a:r>
              <a:rPr lang="it-IT" sz="2400" b="1" i="1" dirty="0"/>
              <a:t> la </a:t>
            </a:r>
            <a:r>
              <a:rPr lang="it-IT" sz="2400" b="1" i="1" dirty="0" err="1"/>
              <a:t>panade</a:t>
            </a:r>
            <a:r>
              <a:rPr lang="it-IT" sz="2400" b="1" dirty="0"/>
              <a:t>, </a:t>
            </a:r>
            <a:r>
              <a:rPr lang="it-IT" sz="2400" b="1" dirty="0" err="1"/>
              <a:t>dans</a:t>
            </a:r>
            <a:r>
              <a:rPr lang="it-IT" sz="2400" b="1" dirty="0"/>
              <a:t> la </a:t>
            </a:r>
            <a:r>
              <a:rPr lang="it-IT" sz="2400" b="1" dirty="0" err="1"/>
              <a:t>misère</a:t>
            </a:r>
            <a:r>
              <a:rPr lang="it-IT" sz="2400" b="1" dirty="0"/>
              <a:t>. </a:t>
            </a:r>
            <a:r>
              <a:rPr lang="it-IT" sz="2400" dirty="0"/>
              <a:t>➙ </a:t>
            </a:r>
            <a:r>
              <a:rPr lang="it-IT" sz="2400" dirty="0" err="1"/>
              <a:t>mouise</a:t>
            </a:r>
            <a:r>
              <a:rPr lang="it-IT" sz="2400" dirty="0"/>
              <a:t>, </a:t>
            </a:r>
            <a:r>
              <a:rPr lang="it-IT" sz="2400" dirty="0" err="1"/>
              <a:t>purée</a:t>
            </a:r>
            <a:r>
              <a:rPr lang="it-IT" sz="2400" dirty="0"/>
              <a:t>.</a:t>
            </a:r>
          </a:p>
          <a:p>
            <a:r>
              <a:rPr lang="it-IT" sz="2400" dirty="0"/>
              <a:t> 3   (</a:t>
            </a:r>
            <a:r>
              <a:rPr lang="it-IT" sz="2400" dirty="0" err="1"/>
              <a:t>Belgique</a:t>
            </a:r>
            <a:r>
              <a:rPr lang="it-IT" sz="2400" dirty="0"/>
              <a:t>) </a:t>
            </a:r>
            <a:r>
              <a:rPr lang="it-IT" sz="2400" dirty="0" err="1"/>
              <a:t>Goûter</a:t>
            </a:r>
            <a:r>
              <a:rPr lang="it-IT" sz="2400" dirty="0"/>
              <a:t> pour </a:t>
            </a:r>
            <a:r>
              <a:rPr lang="it-IT" sz="2400" dirty="0" err="1"/>
              <a:t>bébé</a:t>
            </a:r>
            <a:r>
              <a:rPr lang="it-IT" sz="2400" dirty="0"/>
              <a:t>, à base de </a:t>
            </a:r>
            <a:r>
              <a:rPr lang="it-IT" sz="2400" dirty="0" err="1"/>
              <a:t>fruits</a:t>
            </a:r>
            <a:r>
              <a:rPr lang="it-IT" sz="2400" dirty="0"/>
              <a:t> et de biscuits </a:t>
            </a:r>
            <a:r>
              <a:rPr lang="it-IT" sz="2400" dirty="0" err="1"/>
              <a:t>écrasés</a:t>
            </a:r>
            <a:r>
              <a:rPr lang="it-IT" sz="2400" dirty="0"/>
              <a:t>.</a:t>
            </a:r>
          </a:p>
          <a:p>
            <a:r>
              <a:rPr lang="it-IT" sz="2400" dirty="0"/>
              <a:t>© 2019 </a:t>
            </a:r>
            <a:r>
              <a:rPr lang="it-IT" sz="2400" dirty="0" err="1"/>
              <a:t>Dictionnaires</a:t>
            </a:r>
            <a:r>
              <a:rPr lang="it-IT" sz="2400" dirty="0"/>
              <a:t> Le Robert - Le Petit Robert de la langue </a:t>
            </a:r>
            <a:r>
              <a:rPr lang="it-IT" sz="2400" dirty="0" err="1"/>
              <a:t>française</a:t>
            </a:r>
            <a:endParaRPr lang="it-IT" sz="2400" dirty="0"/>
          </a:p>
          <a:p>
            <a:endParaRPr lang="fr-CA" sz="2400" dirty="0"/>
          </a:p>
        </p:txBody>
      </p:sp>
    </p:spTree>
    <p:extLst>
      <p:ext uri="{BB962C8B-B14F-4D97-AF65-F5344CB8AC3E}">
        <p14:creationId xmlns:p14="http://schemas.microsoft.com/office/powerpoint/2010/main" val="35086356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CA" sz="2800" dirty="0" smtClean="0"/>
              <a:t>Prenez le texte de Josiane </a:t>
            </a:r>
            <a:r>
              <a:rPr lang="fr-CA" sz="2800" dirty="0" err="1" smtClean="0"/>
              <a:t>Boutet</a:t>
            </a:r>
            <a:r>
              <a:rPr lang="fr-CA" sz="2800" dirty="0" smtClean="0"/>
              <a:t/>
            </a:r>
            <a:br>
              <a:rPr lang="fr-CA" sz="2800" dirty="0" smtClean="0"/>
            </a:br>
            <a:endParaRPr lang="fr-CA" sz="2800" dirty="0"/>
          </a:p>
        </p:txBody>
      </p:sp>
      <p:sp>
        <p:nvSpPr>
          <p:cNvPr id="3" name="Segnaposto contenuto 2"/>
          <p:cNvSpPr>
            <a:spLocks noGrp="1"/>
          </p:cNvSpPr>
          <p:nvPr>
            <p:ph idx="1"/>
          </p:nvPr>
        </p:nvSpPr>
        <p:spPr/>
        <p:txBody>
          <a:bodyPr>
            <a:normAutofit/>
          </a:bodyPr>
          <a:lstStyle/>
          <a:p>
            <a:r>
              <a:rPr lang="fr-CA" sz="2400" dirty="0" smtClean="0"/>
              <a:t>Références de :</a:t>
            </a:r>
          </a:p>
          <a:p>
            <a:r>
              <a:rPr lang="fr-CA" sz="2400" dirty="0" smtClean="0"/>
              <a:t>Pierre Bourdieu, </a:t>
            </a:r>
            <a:r>
              <a:rPr lang="fr-FR" sz="2400" i="1" dirty="0" smtClean="0"/>
              <a:t>Ce que parler veut dire, </a:t>
            </a:r>
            <a:r>
              <a:rPr lang="fr-FR" sz="2400" dirty="0" smtClean="0"/>
              <a:t>Paris, Minuit, 1982</a:t>
            </a:r>
          </a:p>
          <a:p>
            <a:endParaRPr lang="fr-FR" sz="2400" dirty="0"/>
          </a:p>
          <a:p>
            <a:pPr algn="just"/>
            <a:r>
              <a:rPr lang="it-IT" sz="2400" dirty="0" smtClean="0"/>
              <a:t>John </a:t>
            </a:r>
            <a:r>
              <a:rPr lang="it-IT" sz="2400" dirty="0" err="1" smtClean="0"/>
              <a:t>Langshaw</a:t>
            </a:r>
            <a:r>
              <a:rPr lang="it-IT" sz="2400" dirty="0" smtClean="0"/>
              <a:t> Austin, </a:t>
            </a:r>
            <a:r>
              <a:rPr lang="it-IT" sz="2400" i="1" dirty="0" smtClean="0"/>
              <a:t>How to do </a:t>
            </a:r>
            <a:r>
              <a:rPr lang="it-IT" sz="2400" i="1" dirty="0" err="1" smtClean="0"/>
              <a:t>Things</a:t>
            </a:r>
            <a:r>
              <a:rPr lang="it-IT" sz="2400" i="1" dirty="0" smtClean="0"/>
              <a:t> with </a:t>
            </a:r>
            <a:r>
              <a:rPr lang="it-IT" sz="2400" i="1" dirty="0" err="1" smtClean="0"/>
              <a:t>Words</a:t>
            </a:r>
            <a:r>
              <a:rPr lang="it-IT" sz="2400" dirty="0" smtClean="0"/>
              <a:t>, Oxford, Oxford </a:t>
            </a:r>
            <a:r>
              <a:rPr lang="it-IT" sz="2400" dirty="0" err="1" smtClean="0"/>
              <a:t>University</a:t>
            </a:r>
            <a:r>
              <a:rPr lang="it-IT" sz="2400" dirty="0" smtClean="0"/>
              <a:t> Press, 1962 ; </a:t>
            </a:r>
            <a:r>
              <a:rPr lang="it-IT" sz="2400" i="1" dirty="0" err="1" smtClean="0"/>
              <a:t>Quand</a:t>
            </a:r>
            <a:r>
              <a:rPr lang="it-IT" sz="2400" i="1" dirty="0" smtClean="0"/>
              <a:t> dire c'est </a:t>
            </a:r>
            <a:r>
              <a:rPr lang="it-IT" sz="2400" i="1" dirty="0" err="1" smtClean="0"/>
              <a:t>faire</a:t>
            </a:r>
            <a:r>
              <a:rPr lang="it-IT" sz="2400" dirty="0" smtClean="0"/>
              <a:t>, (</a:t>
            </a:r>
            <a:r>
              <a:rPr lang="it-IT" sz="2400" dirty="0" err="1" smtClean="0"/>
              <a:t>traduit</a:t>
            </a:r>
            <a:r>
              <a:rPr lang="it-IT" sz="2400" dirty="0" smtClean="0"/>
              <a:t> par Gilles Lane), Paris, </a:t>
            </a:r>
            <a:r>
              <a:rPr lang="it-IT" sz="2400" dirty="0" err="1" smtClean="0"/>
              <a:t>Seuil</a:t>
            </a:r>
            <a:r>
              <a:rPr lang="it-IT" sz="2400" dirty="0" smtClean="0"/>
              <a:t>, 1970.</a:t>
            </a:r>
          </a:p>
          <a:p>
            <a:pPr algn="just"/>
            <a:endParaRPr lang="it-IT" sz="2400" dirty="0"/>
          </a:p>
          <a:p>
            <a:pPr algn="just"/>
            <a:r>
              <a:rPr lang="it-IT" sz="2400" dirty="0" smtClean="0"/>
              <a:t>Victor </a:t>
            </a:r>
            <a:r>
              <a:rPr lang="it-IT" sz="2400" dirty="0" err="1" smtClean="0"/>
              <a:t>Klemperer</a:t>
            </a:r>
            <a:r>
              <a:rPr lang="it-IT" sz="2400" dirty="0" smtClean="0"/>
              <a:t>, </a:t>
            </a:r>
            <a:r>
              <a:rPr lang="it-IT" sz="2400" i="1" dirty="0" smtClean="0"/>
              <a:t>LTI, la langue </a:t>
            </a:r>
            <a:r>
              <a:rPr lang="it-IT" sz="2400" i="1" dirty="0" err="1" smtClean="0"/>
              <a:t>du</a:t>
            </a:r>
            <a:r>
              <a:rPr lang="it-IT" sz="2400" i="1" dirty="0" smtClean="0"/>
              <a:t> </a:t>
            </a:r>
            <a:r>
              <a:rPr lang="it-IT" sz="2400" i="1" dirty="0" err="1" smtClean="0"/>
              <a:t>IIIe</a:t>
            </a:r>
            <a:r>
              <a:rPr lang="it-IT" sz="2400" i="1" dirty="0" smtClean="0"/>
              <a:t> Reich. </a:t>
            </a:r>
            <a:r>
              <a:rPr lang="it-IT" sz="2400" i="1" dirty="0" err="1" smtClean="0"/>
              <a:t>Carnets</a:t>
            </a:r>
            <a:r>
              <a:rPr lang="it-IT" sz="2400" i="1" dirty="0" smtClean="0"/>
              <a:t> d’un </a:t>
            </a:r>
            <a:r>
              <a:rPr lang="it-IT" sz="2400" i="1" dirty="0" err="1" smtClean="0"/>
              <a:t>philologue</a:t>
            </a:r>
            <a:r>
              <a:rPr lang="it-IT" sz="2400" dirty="0" smtClean="0"/>
              <a:t>, (</a:t>
            </a:r>
            <a:r>
              <a:rPr lang="it-IT" sz="2400" dirty="0" err="1" smtClean="0"/>
              <a:t>traduit</a:t>
            </a:r>
            <a:r>
              <a:rPr lang="it-IT" sz="2400" dirty="0" smtClean="0"/>
              <a:t> et </a:t>
            </a:r>
            <a:r>
              <a:rPr lang="it-IT" sz="2400" dirty="0" err="1" smtClean="0"/>
              <a:t>annoté</a:t>
            </a:r>
            <a:r>
              <a:rPr lang="it-IT" sz="2400" dirty="0" smtClean="0"/>
              <a:t> par </a:t>
            </a:r>
            <a:r>
              <a:rPr lang="it-IT" sz="2400" dirty="0" err="1" smtClean="0"/>
              <a:t>Elisabeth</a:t>
            </a:r>
            <a:r>
              <a:rPr lang="it-IT" sz="2400" dirty="0" smtClean="0"/>
              <a:t> </a:t>
            </a:r>
            <a:r>
              <a:rPr lang="it-IT" sz="2400" dirty="0" err="1" smtClean="0"/>
              <a:t>Guillot</a:t>
            </a:r>
            <a:r>
              <a:rPr lang="it-IT" sz="2400" dirty="0" smtClean="0"/>
              <a:t>), Paris, Albin Michel, « Agora », 1996.</a:t>
            </a:r>
          </a:p>
          <a:p>
            <a:pPr algn="just"/>
            <a:endParaRPr lang="it-IT" sz="2400" dirty="0" smtClean="0"/>
          </a:p>
          <a:p>
            <a:pPr algn="just"/>
            <a:endParaRPr lang="fr-FR" sz="2400" dirty="0" smtClean="0"/>
          </a:p>
          <a:p>
            <a:pPr algn="just"/>
            <a:endParaRPr lang="fr-FR" sz="2400" dirty="0" smtClean="0"/>
          </a:p>
          <a:p>
            <a:endParaRPr lang="fr-CA" sz="2400" dirty="0"/>
          </a:p>
        </p:txBody>
      </p:sp>
    </p:spTree>
    <p:extLst>
      <p:ext uri="{BB962C8B-B14F-4D97-AF65-F5344CB8AC3E}">
        <p14:creationId xmlns:p14="http://schemas.microsoft.com/office/powerpoint/2010/main" val="24210410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smtClean="0"/>
              <a:t>A lire plus tard</a:t>
            </a:r>
            <a:br>
              <a:rPr lang="fr-CA" sz="2800" dirty="0" smtClean="0"/>
            </a:br>
            <a:r>
              <a:rPr lang="fr-CA" sz="2800" dirty="0" smtClean="0"/>
              <a:t>Pierre Bourdieu</a:t>
            </a:r>
            <a:br>
              <a:rPr lang="fr-CA" sz="2800" dirty="0" smtClean="0"/>
            </a:br>
            <a:r>
              <a:rPr lang="fr-FR" sz="2800" dirty="0" smtClean="0"/>
              <a:t> </a:t>
            </a:r>
            <a:r>
              <a:rPr lang="fr-FR" sz="2800" i="1" dirty="0"/>
              <a:t>Ce que parler veut dire, </a:t>
            </a:r>
            <a:r>
              <a:rPr lang="fr-FR" sz="2800" dirty="0"/>
              <a:t>Paris, Minuit, 1982</a:t>
            </a:r>
            <a:endParaRPr lang="fr-CA" sz="2800" dirty="0"/>
          </a:p>
        </p:txBody>
      </p:sp>
      <p:pic>
        <p:nvPicPr>
          <p:cNvPr id="5" name="Segnaposto contenuto 4" descr="IMG_3883.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p:pic>
    </p:spTree>
    <p:extLst>
      <p:ext uri="{BB962C8B-B14F-4D97-AF65-F5344CB8AC3E}">
        <p14:creationId xmlns:p14="http://schemas.microsoft.com/office/powerpoint/2010/main" val="12769204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925</TotalTime>
  <Words>2268</Words>
  <Application>Microsoft Macintosh PowerPoint</Application>
  <PresentationFormat>Presentazione su schermo (4:3)</PresentationFormat>
  <Paragraphs>162</Paragraphs>
  <Slides>45</Slides>
  <Notes>0</Notes>
  <HiddenSlides>0</HiddenSlides>
  <MMClips>0</MMClips>
  <ScaleCrop>false</ScaleCrop>
  <HeadingPairs>
    <vt:vector size="4" baseType="variant">
      <vt:variant>
        <vt:lpstr>Tema</vt:lpstr>
      </vt:variant>
      <vt:variant>
        <vt:i4>1</vt:i4>
      </vt:variant>
      <vt:variant>
        <vt:lpstr>Titoli diapositive</vt:lpstr>
      </vt:variant>
      <vt:variant>
        <vt:i4>45</vt:i4>
      </vt:variant>
    </vt:vector>
  </HeadingPairs>
  <TitlesOfParts>
    <vt:vector size="46" baseType="lpstr">
      <vt:lpstr>Tema di Office</vt:lpstr>
      <vt:lpstr>Pour le cours du 18 mars</vt:lpstr>
      <vt:lpstr>Observations hebdomadaires 18 mars 2020 Trouvez le  palimpseste </vt:lpstr>
      <vt:lpstr>Palimpsestes</vt:lpstr>
      <vt:lpstr>Trouvez le palimpseste dans le titre en gras rire de tout/rire de toux homonymique</vt:lpstr>
      <vt:lpstr>Trouvez le palimpseste dans le titre en rouge</vt:lpstr>
      <vt:lpstr>Trouvez le palimpseste</vt:lpstr>
      <vt:lpstr>hit panade/hit parade paronymique</vt:lpstr>
      <vt:lpstr>Prenez le texte de Josiane Boutet </vt:lpstr>
      <vt:lpstr>A lire plus tard Pierre Bourdieu  Ce que parler veut dire, Paris, Minuit, 1982</vt:lpstr>
      <vt:lpstr>Pierre Bourdieu  Ce que parler veut dire, Paris, Minuit, 1982</vt:lpstr>
      <vt:lpstr>Pierre Bourdieu  Ce que parler veut dire, Paris, Minuit, 1982</vt:lpstr>
      <vt:lpstr>Pierre Bourdieu  Ce que parler veut dire, Paris, Minuit, 1982</vt:lpstr>
      <vt:lpstr> Bourdieu : le skeptron</vt:lpstr>
      <vt:lpstr> Émile Benveniste </vt:lpstr>
      <vt:lpstr>Bourdieu</vt:lpstr>
      <vt:lpstr>John Langshaw Austin </vt:lpstr>
      <vt:lpstr>John Langshaw Austin </vt:lpstr>
      <vt:lpstr>La performativité d’un terme</vt:lpstr>
      <vt:lpstr>« je décrète la mobilisation générale »</vt:lpstr>
      <vt:lpstr>La philosophie analytique et le langage   Benveniste 1963 </vt:lpstr>
      <vt:lpstr>Victor Klemperer 1881-1960</vt:lpstr>
      <vt:lpstr>LTI, Lingua Tertii Imperii, la langue du IIIe Reich</vt:lpstr>
      <vt:lpstr>LTI, Lingua Tertii Imperii, la langue du IIIe Reich</vt:lpstr>
      <vt:lpstr>LTI, Lingua Tertii Imperii, la langue du IIIe Reich</vt:lpstr>
      <vt:lpstr>LTI, Lingua Tertii Imperii, la langue du IIIe Reich</vt:lpstr>
      <vt:lpstr>LTI, Lingua Tertii Imperii, la langue du IIIe Reich</vt:lpstr>
      <vt:lpstr>Presentazione di PowerPoint</vt:lpstr>
      <vt:lpstr>Montrer et non pas démontrer (p.9) </vt:lpstr>
      <vt:lpstr>Nommer (p. 9)</vt:lpstr>
      <vt:lpstr>Pratiques langagières (p. 10)</vt:lpstr>
      <vt:lpstr>Les couleurs</vt:lpstr>
      <vt:lpstr>que représente la couleur choisie ?</vt:lpstr>
      <vt:lpstr>des couleurs que vous ne supportez pas?</vt:lpstr>
      <vt:lpstr>Les vraies couleurs</vt:lpstr>
      <vt:lpstr>Le bleu</vt:lpstr>
      <vt:lpstr>Les Grecs aveugles du bleu? </vt:lpstr>
      <vt:lpstr>Le bleu</vt:lpstr>
      <vt:lpstr>Le rouge</vt:lpstr>
      <vt:lpstr>Le rouge</vt:lpstr>
      <vt:lpstr>Le vert</vt:lpstr>
      <vt:lpstr>Le jaune </vt:lpstr>
      <vt:lpstr>Le blanc</vt:lpstr>
      <vt:lpstr>Le noir</vt:lpstr>
      <vt:lpstr>Gris, rose, orange</vt:lpstr>
      <vt:lpstr>Le violet</vt:lpstr>
    </vt:vector>
  </TitlesOfParts>
  <Company>università degli studi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Pour le cours du 18 mars</dc:title>
  <dc:creator>nadine celotti</dc:creator>
  <cp:lastModifiedBy>nadine celotti</cp:lastModifiedBy>
  <cp:revision>49</cp:revision>
  <dcterms:created xsi:type="dcterms:W3CDTF">2020-03-17T17:24:57Z</dcterms:created>
  <dcterms:modified xsi:type="dcterms:W3CDTF">2020-03-18T19:06:43Z</dcterms:modified>
</cp:coreProperties>
</file>