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322" r:id="rId4"/>
    <p:sldId id="259" r:id="rId5"/>
    <p:sldId id="323" r:id="rId6"/>
    <p:sldId id="324" r:id="rId7"/>
    <p:sldId id="325" r:id="rId8"/>
    <p:sldId id="319" r:id="rId9"/>
    <p:sldId id="320" r:id="rId10"/>
    <p:sldId id="321" r:id="rId11"/>
    <p:sldId id="330" r:id="rId12"/>
    <p:sldId id="331" r:id="rId13"/>
    <p:sldId id="332" r:id="rId14"/>
    <p:sldId id="340" r:id="rId15"/>
    <p:sldId id="347" r:id="rId16"/>
    <p:sldId id="343" r:id="rId17"/>
    <p:sldId id="344" r:id="rId18"/>
    <p:sldId id="345" r:id="rId19"/>
    <p:sldId id="335" r:id="rId20"/>
    <p:sldId id="336" r:id="rId21"/>
    <p:sldId id="337" r:id="rId22"/>
    <p:sldId id="341" r:id="rId23"/>
    <p:sldId id="348" r:id="rId24"/>
    <p:sldId id="342" r:id="rId25"/>
    <p:sldId id="277" r:id="rId26"/>
    <p:sldId id="278" r:id="rId27"/>
    <p:sldId id="353" r:id="rId28"/>
    <p:sldId id="350" r:id="rId29"/>
    <p:sldId id="351" r:id="rId30"/>
    <p:sldId id="352" r:id="rId31"/>
    <p:sldId id="354" r:id="rId32"/>
    <p:sldId id="363" r:id="rId33"/>
    <p:sldId id="355" r:id="rId34"/>
    <p:sldId id="358" r:id="rId35"/>
    <p:sldId id="359" r:id="rId36"/>
    <p:sldId id="356" r:id="rId37"/>
    <p:sldId id="364" r:id="rId38"/>
    <p:sldId id="279" r:id="rId39"/>
    <p:sldId id="280" r:id="rId40"/>
    <p:sldId id="365" r:id="rId4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8" d="100"/>
          <a:sy n="58" d="100"/>
        </p:scale>
        <p:origin x="-156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7EF08786-A488-D142-882D-A2E3C5C15841}" type="datetimeFigureOut">
              <a:rPr lang="it-IT" smtClean="0"/>
              <a:t>26/03/20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1476746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7EF08786-A488-D142-882D-A2E3C5C15841}" type="datetimeFigureOut">
              <a:rPr lang="it-IT" smtClean="0"/>
              <a:t>26/03/20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2830688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7EF08786-A488-D142-882D-A2E3C5C15841}" type="datetimeFigureOut">
              <a:rPr lang="it-IT" smtClean="0"/>
              <a:t>26/03/20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365007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7EF08786-A488-D142-882D-A2E3C5C15841}" type="datetimeFigureOut">
              <a:rPr lang="it-IT" smtClean="0"/>
              <a:t>26/03/20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347616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7EF08786-A488-D142-882D-A2E3C5C15841}" type="datetimeFigureOut">
              <a:rPr lang="it-IT" smtClean="0"/>
              <a:t>26/03/20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348238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7EF08786-A488-D142-882D-A2E3C5C15841}" type="datetimeFigureOut">
              <a:rPr lang="it-IT" smtClean="0"/>
              <a:t>26/03/20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2480626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7EF08786-A488-D142-882D-A2E3C5C15841}" type="datetimeFigureOut">
              <a:rPr lang="it-IT" smtClean="0"/>
              <a:t>26/03/20</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932120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7EF08786-A488-D142-882D-A2E3C5C15841}" type="datetimeFigureOut">
              <a:rPr lang="it-IT" smtClean="0"/>
              <a:t>26/03/20</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1145547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EF08786-A488-D142-882D-A2E3C5C15841}" type="datetimeFigureOut">
              <a:rPr lang="it-IT" smtClean="0"/>
              <a:t>26/03/20</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323374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EF08786-A488-D142-882D-A2E3C5C15841}" type="datetimeFigureOut">
              <a:rPr lang="it-IT" smtClean="0"/>
              <a:t>26/03/20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348232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EF08786-A488-D142-882D-A2E3C5C15841}" type="datetimeFigureOut">
              <a:rPr lang="it-IT" smtClean="0"/>
              <a:t>26/03/20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A3E25A3C-47DC-3748-8A8D-8103DB477BD8}" type="slidenum">
              <a:rPr lang="fr-CA" smtClean="0"/>
              <a:t>‹n.›</a:t>
            </a:fld>
            <a:endParaRPr lang="fr-CA"/>
          </a:p>
        </p:txBody>
      </p:sp>
    </p:spTree>
    <p:extLst>
      <p:ext uri="{BB962C8B-B14F-4D97-AF65-F5344CB8AC3E}">
        <p14:creationId xmlns:p14="http://schemas.microsoft.com/office/powerpoint/2010/main" val="40240461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F08786-A488-D142-882D-A2E3C5C15841}" type="datetimeFigureOut">
              <a:rPr lang="it-IT" smtClean="0"/>
              <a:t>26/03/20</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E25A3C-47DC-3748-8A8D-8103DB477BD8}" type="slidenum">
              <a:rPr lang="fr-CA" smtClean="0"/>
              <a:t>‹n.›</a:t>
            </a:fld>
            <a:endParaRPr lang="fr-CA"/>
          </a:p>
        </p:txBody>
      </p:sp>
    </p:spTree>
    <p:extLst>
      <p:ext uri="{BB962C8B-B14F-4D97-AF65-F5344CB8AC3E}">
        <p14:creationId xmlns:p14="http://schemas.microsoft.com/office/powerpoint/2010/main" val="2059093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santemagazine.fr/sante/maladies/maladies-infectieuses/maladies-virales/tout-savoir-sur-les-infections-respiratoires-a-coronavirus-43178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monde.fr/planete/live/2020/03/22/coronavirus-les-villes-haussent-le-ton-sur-le-confinement-la-loi-d-urgence-sanitaire-adoptee-suivez-l-evolution-en-direct_6033995_3244.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smtClean="0"/>
              <a:t>Cours du 25 mars</a:t>
            </a:r>
            <a:endParaRPr lang="fr-CA" sz="2800" dirty="0"/>
          </a:p>
        </p:txBody>
      </p:sp>
      <p:sp>
        <p:nvSpPr>
          <p:cNvPr id="3" name="Sottotitolo 2"/>
          <p:cNvSpPr>
            <a:spLocks noGrp="1"/>
          </p:cNvSpPr>
          <p:nvPr>
            <p:ph type="subTitle" idx="1"/>
          </p:nvPr>
        </p:nvSpPr>
        <p:spPr/>
        <p:txBody>
          <a:bodyPr/>
          <a:lstStyle/>
          <a:p>
            <a:r>
              <a:rPr lang="fr-CA" dirty="0" smtClean="0"/>
              <a:t>Bonjour à vous toutes et tous</a:t>
            </a:r>
            <a:endParaRPr lang="fr-CA" dirty="0"/>
          </a:p>
        </p:txBody>
      </p:sp>
    </p:spTree>
    <p:extLst>
      <p:ext uri="{BB962C8B-B14F-4D97-AF65-F5344CB8AC3E}">
        <p14:creationId xmlns:p14="http://schemas.microsoft.com/office/powerpoint/2010/main" val="385497018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Confiner</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a:t>
            </a:r>
            <a:r>
              <a:rPr lang="mr-IN" sz="2400" dirty="0" smtClean="0"/>
              <a:t>…</a:t>
            </a:r>
            <a:r>
              <a:rPr lang="it-IT" sz="2400" dirty="0" smtClean="0"/>
              <a:t>]</a:t>
            </a:r>
            <a:r>
              <a:rPr lang="it-IT" sz="2400" dirty="0"/>
              <a:t> 2   (1477) </a:t>
            </a:r>
            <a:r>
              <a:rPr lang="it-IT" sz="2400" dirty="0" err="1"/>
              <a:t>Forcer</a:t>
            </a:r>
            <a:r>
              <a:rPr lang="it-IT" sz="2400" dirty="0"/>
              <a:t> à </a:t>
            </a:r>
            <a:r>
              <a:rPr lang="it-IT" sz="2400" dirty="0" err="1"/>
              <a:t>rester</a:t>
            </a:r>
            <a:r>
              <a:rPr lang="it-IT" sz="2400" dirty="0"/>
              <a:t> </a:t>
            </a:r>
            <a:r>
              <a:rPr lang="it-IT" sz="2400" dirty="0" err="1"/>
              <a:t>dans</a:t>
            </a:r>
            <a:r>
              <a:rPr lang="it-IT" sz="2400" dirty="0"/>
              <a:t> un </a:t>
            </a:r>
            <a:r>
              <a:rPr lang="it-IT" sz="2400" dirty="0" err="1"/>
              <a:t>espace</a:t>
            </a:r>
            <a:r>
              <a:rPr lang="it-IT" sz="2400" dirty="0"/>
              <a:t> </a:t>
            </a:r>
            <a:r>
              <a:rPr lang="it-IT" sz="2400" dirty="0" err="1"/>
              <a:t>limité</a:t>
            </a:r>
            <a:r>
              <a:rPr lang="it-IT" sz="2400" dirty="0"/>
              <a:t>. ➙ </a:t>
            </a:r>
            <a:r>
              <a:rPr lang="it-IT" sz="2400" dirty="0" err="1"/>
              <a:t>enfermer</a:t>
            </a:r>
            <a:r>
              <a:rPr lang="it-IT" sz="2400" dirty="0"/>
              <a:t>, </a:t>
            </a:r>
            <a:r>
              <a:rPr lang="it-IT" sz="2400" dirty="0" err="1"/>
              <a:t>reléguer</a:t>
            </a:r>
            <a:r>
              <a:rPr lang="it-IT" sz="2400" dirty="0"/>
              <a:t>. </a:t>
            </a:r>
            <a:r>
              <a:rPr lang="it-IT" sz="2400" i="1" dirty="0"/>
              <a:t>« </a:t>
            </a:r>
            <a:r>
              <a:rPr lang="it-IT" sz="2400" i="1" dirty="0" err="1"/>
              <a:t>Cette</a:t>
            </a:r>
            <a:r>
              <a:rPr lang="it-IT" sz="2400" i="1" dirty="0"/>
              <a:t> </a:t>
            </a:r>
            <a:r>
              <a:rPr lang="it-IT" sz="2400" i="1" dirty="0" err="1"/>
              <a:t>espèce</a:t>
            </a:r>
            <a:r>
              <a:rPr lang="it-IT" sz="2400" i="1" dirty="0"/>
              <a:t> de </a:t>
            </a:r>
            <a:r>
              <a:rPr lang="it-IT" sz="2400" i="1" dirty="0" err="1"/>
              <a:t>retraite</a:t>
            </a:r>
            <a:r>
              <a:rPr lang="it-IT" sz="2400" i="1" dirty="0"/>
              <a:t> </a:t>
            </a:r>
            <a:r>
              <a:rPr lang="it-IT" sz="2400" i="1" dirty="0" err="1"/>
              <a:t>forcée</a:t>
            </a:r>
            <a:r>
              <a:rPr lang="it-IT" sz="2400" i="1" dirty="0"/>
              <a:t> </a:t>
            </a:r>
            <a:r>
              <a:rPr lang="it-IT" sz="2400" i="1" dirty="0" err="1"/>
              <a:t>où</a:t>
            </a:r>
            <a:r>
              <a:rPr lang="it-IT" sz="2400" i="1" dirty="0"/>
              <a:t> </a:t>
            </a:r>
            <a:r>
              <a:rPr lang="it-IT" sz="2400" i="1" dirty="0" err="1"/>
              <a:t>des</a:t>
            </a:r>
            <a:r>
              <a:rPr lang="it-IT" sz="2400" i="1" dirty="0"/>
              <a:t> </a:t>
            </a:r>
            <a:r>
              <a:rPr lang="it-IT" sz="2400" i="1" dirty="0" err="1"/>
              <a:t>circonstances</a:t>
            </a:r>
            <a:r>
              <a:rPr lang="it-IT" sz="2400" i="1" dirty="0"/>
              <a:t> </a:t>
            </a:r>
            <a:r>
              <a:rPr lang="it-IT" sz="2400" i="1" dirty="0" err="1"/>
              <a:t>passagères</a:t>
            </a:r>
            <a:r>
              <a:rPr lang="it-IT" sz="2400" i="1" dirty="0"/>
              <a:t> me </a:t>
            </a:r>
            <a:r>
              <a:rPr lang="it-IT" sz="2400" i="1" dirty="0" err="1"/>
              <a:t>confinent</a:t>
            </a:r>
            <a:r>
              <a:rPr lang="it-IT" sz="2400" dirty="0"/>
              <a:t> » (</a:t>
            </a:r>
            <a:r>
              <a:rPr lang="it-IT" sz="2400" dirty="0" err="1"/>
              <a:t>Sainte-Beuve</a:t>
            </a:r>
            <a:r>
              <a:rPr lang="it-IT" sz="2400" dirty="0"/>
              <a:t>)</a:t>
            </a:r>
            <a:r>
              <a:rPr lang="it-IT" sz="2400" dirty="0" smtClean="0"/>
              <a:t>.</a:t>
            </a:r>
          </a:p>
          <a:p>
            <a:pPr algn="just"/>
            <a:endParaRPr lang="it-IT" sz="2400" dirty="0"/>
          </a:p>
          <a:p>
            <a:r>
              <a:rPr lang="it-IT" sz="2400" dirty="0"/>
              <a:t>© 2019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2924807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a:t>Langue, culture et </a:t>
            </a:r>
            <a:r>
              <a:rPr lang="it-IT" sz="2800" dirty="0" err="1" smtClean="0"/>
              <a:t>pouvoir</a:t>
            </a:r>
            <a:r>
              <a:rPr lang="it-IT" sz="2800" dirty="0" smtClean="0"/>
              <a:t/>
            </a:r>
            <a:br>
              <a:rPr lang="it-IT" sz="2800" dirty="0" smtClean="0"/>
            </a:br>
            <a:endParaRPr lang="fr-FR" sz="2800" dirty="0"/>
          </a:p>
        </p:txBody>
      </p:sp>
      <p:sp>
        <p:nvSpPr>
          <p:cNvPr id="3" name="Content Placeholder 2"/>
          <p:cNvSpPr>
            <a:spLocks noGrp="1"/>
          </p:cNvSpPr>
          <p:nvPr>
            <p:ph idx="1"/>
          </p:nvPr>
        </p:nvSpPr>
        <p:spPr/>
        <p:txBody>
          <a:bodyPr>
            <a:normAutofit/>
          </a:bodyPr>
          <a:lstStyle/>
          <a:p>
            <a:endParaRPr lang="fr-FR" sz="2400" dirty="0"/>
          </a:p>
          <a:p>
            <a:endParaRPr lang="fr-FR" sz="2400" dirty="0"/>
          </a:p>
          <a:p>
            <a:endParaRPr lang="fr-FR" sz="2400" dirty="0"/>
          </a:p>
          <a:p>
            <a:r>
              <a:rPr lang="fr-FR" sz="2400" dirty="0"/>
              <a:t>[…] il n’y a plus de mots innocents » </a:t>
            </a:r>
          </a:p>
          <a:p>
            <a:r>
              <a:rPr lang="fr-FR" sz="2400" dirty="0"/>
              <a:t>Pierre Bourdieu, </a:t>
            </a:r>
            <a:r>
              <a:rPr lang="fr-FR" sz="2400" i="1" dirty="0"/>
              <a:t>Ce que parler veut dire</a:t>
            </a:r>
            <a:r>
              <a:rPr lang="fr-FR" sz="2400" dirty="0"/>
              <a:t>, Paris, Fayard, 1982, p. 19.</a:t>
            </a:r>
          </a:p>
        </p:txBody>
      </p:sp>
    </p:spTree>
    <p:extLst>
      <p:ext uri="{BB962C8B-B14F-4D97-AF65-F5344CB8AC3E}">
        <p14:creationId xmlns:p14="http://schemas.microsoft.com/office/powerpoint/2010/main" val="36672325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Comment nommer et qui nomme ?</a:t>
            </a:r>
            <a:br>
              <a:rPr lang="fr-CA" sz="2400" dirty="0"/>
            </a:br>
            <a:endParaRPr lang="fr-CA" sz="2400" dirty="0"/>
          </a:p>
        </p:txBody>
      </p:sp>
      <p:sp>
        <p:nvSpPr>
          <p:cNvPr id="3" name="Segnaposto contenuto 2"/>
          <p:cNvSpPr>
            <a:spLocks noGrp="1"/>
          </p:cNvSpPr>
          <p:nvPr>
            <p:ph idx="1"/>
          </p:nvPr>
        </p:nvSpPr>
        <p:spPr/>
        <p:txBody>
          <a:bodyPr>
            <a:normAutofit/>
          </a:bodyPr>
          <a:lstStyle/>
          <a:p>
            <a:endParaRPr lang="fr-CA" sz="2400" dirty="0" smtClean="0"/>
          </a:p>
          <a:p>
            <a:endParaRPr lang="fr-CA" sz="2400" dirty="0"/>
          </a:p>
          <a:p>
            <a:pPr algn="just"/>
            <a:r>
              <a:rPr lang="fr-CA" sz="2400" dirty="0" smtClean="0"/>
              <a:t>Observons la vie des 2 nouveaux termes </a:t>
            </a:r>
            <a:r>
              <a:rPr lang="it-IT" sz="2400" b="1" dirty="0"/>
              <a:t>coronavirus </a:t>
            </a:r>
            <a:r>
              <a:rPr lang="it-IT" sz="2400" dirty="0" smtClean="0"/>
              <a:t>et</a:t>
            </a:r>
            <a:r>
              <a:rPr lang="it-IT" sz="2400" b="1" dirty="0" smtClean="0"/>
              <a:t> </a:t>
            </a:r>
            <a:r>
              <a:rPr lang="fr-CA" sz="2400" b="1" dirty="0"/>
              <a:t>Covid-</a:t>
            </a:r>
            <a:r>
              <a:rPr lang="fr-CA" sz="2400" b="1" dirty="0" smtClean="0"/>
              <a:t>19,</a:t>
            </a:r>
            <a:r>
              <a:rPr lang="fr-CA" sz="2800" b="1" dirty="0"/>
              <a:t> </a:t>
            </a:r>
            <a:r>
              <a:rPr lang="fr-CA" sz="2400" dirty="0" smtClean="0"/>
              <a:t>à ne pas confondre</a:t>
            </a:r>
          </a:p>
          <a:p>
            <a:pPr algn="just"/>
            <a:endParaRPr lang="fr-CA" sz="2800" b="1" dirty="0"/>
          </a:p>
          <a:p>
            <a:pPr algn="just"/>
            <a:r>
              <a:rPr lang="fr-CA" sz="2400" dirty="0" smtClean="0"/>
              <a:t>Comment nommer ? Qui nomme ? Émotions potentielles d’un nom</a:t>
            </a:r>
            <a:endParaRPr lang="fr-CA" sz="2400" dirty="0"/>
          </a:p>
        </p:txBody>
      </p:sp>
    </p:spTree>
    <p:extLst>
      <p:ext uri="{BB962C8B-B14F-4D97-AF65-F5344CB8AC3E}">
        <p14:creationId xmlns:p14="http://schemas.microsoft.com/office/powerpoint/2010/main" val="784951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Source OMS</a:t>
            </a:r>
            <a:endParaRPr lang="fr-CA" sz="2800" dirty="0"/>
          </a:p>
        </p:txBody>
      </p:sp>
      <p:sp>
        <p:nvSpPr>
          <p:cNvPr id="3" name="Segnaposto contenuto 2"/>
          <p:cNvSpPr>
            <a:spLocks noGrp="1"/>
          </p:cNvSpPr>
          <p:nvPr>
            <p:ph idx="1"/>
          </p:nvPr>
        </p:nvSpPr>
        <p:spPr/>
        <p:txBody>
          <a:bodyPr>
            <a:normAutofit fontScale="92500" lnSpcReduction="20000"/>
          </a:bodyPr>
          <a:lstStyle/>
          <a:p>
            <a:endParaRPr lang="it-IT" sz="2400" dirty="0"/>
          </a:p>
          <a:p>
            <a:r>
              <a:rPr lang="it-IT" sz="2400" b="1" dirty="0" err="1"/>
              <a:t>Qu’est</a:t>
            </a:r>
            <a:r>
              <a:rPr lang="it-IT" sz="2400" b="1" dirty="0"/>
              <a:t>-ce </a:t>
            </a:r>
            <a:r>
              <a:rPr lang="it-IT" sz="2400" b="1" dirty="0" err="1"/>
              <a:t>qu’un</a:t>
            </a:r>
            <a:r>
              <a:rPr lang="it-IT" sz="2400" b="1" dirty="0"/>
              <a:t> coronavirus ?</a:t>
            </a:r>
          </a:p>
          <a:p>
            <a:pPr algn="just"/>
            <a:r>
              <a:rPr lang="it-IT" sz="2400" dirty="0" err="1"/>
              <a:t>Les</a:t>
            </a:r>
            <a:r>
              <a:rPr lang="it-IT" sz="2400" dirty="0"/>
              <a:t> coronavirus </a:t>
            </a:r>
            <a:r>
              <a:rPr lang="it-IT" sz="2400" dirty="0" err="1"/>
              <a:t>forment</a:t>
            </a:r>
            <a:r>
              <a:rPr lang="it-IT" sz="2400" dirty="0"/>
              <a:t> une vaste </a:t>
            </a:r>
            <a:r>
              <a:rPr lang="it-IT" sz="2400" dirty="0" err="1"/>
              <a:t>famille</a:t>
            </a:r>
            <a:r>
              <a:rPr lang="it-IT" sz="2400" dirty="0"/>
              <a:t> de virus qui </a:t>
            </a:r>
            <a:r>
              <a:rPr lang="it-IT" sz="2400" dirty="0" err="1"/>
              <a:t>peuvent</a:t>
            </a:r>
            <a:r>
              <a:rPr lang="it-IT" sz="2400" dirty="0"/>
              <a:t> </a:t>
            </a:r>
            <a:r>
              <a:rPr lang="it-IT" sz="2400" dirty="0" err="1"/>
              <a:t>être</a:t>
            </a:r>
            <a:r>
              <a:rPr lang="it-IT" sz="2400" dirty="0"/>
              <a:t> </a:t>
            </a:r>
            <a:r>
              <a:rPr lang="it-IT" sz="2400" dirty="0" err="1"/>
              <a:t>pathogènes</a:t>
            </a:r>
            <a:r>
              <a:rPr lang="it-IT" sz="2400" dirty="0"/>
              <a:t> </a:t>
            </a:r>
            <a:r>
              <a:rPr lang="it-IT" sz="2400" dirty="0" err="1"/>
              <a:t>chez</a:t>
            </a:r>
            <a:r>
              <a:rPr lang="it-IT" sz="2400" dirty="0"/>
              <a:t> l’</a:t>
            </a:r>
            <a:r>
              <a:rPr lang="it-IT" sz="2400" dirty="0" err="1"/>
              <a:t>homme</a:t>
            </a:r>
            <a:r>
              <a:rPr lang="it-IT" sz="2400" dirty="0"/>
              <a:t> et </a:t>
            </a:r>
            <a:r>
              <a:rPr lang="it-IT" sz="2400" dirty="0" err="1"/>
              <a:t>chez</a:t>
            </a:r>
            <a:r>
              <a:rPr lang="it-IT" sz="2400" dirty="0"/>
              <a:t> l’</a:t>
            </a:r>
            <a:r>
              <a:rPr lang="it-IT" sz="2400" dirty="0" err="1"/>
              <a:t>animal</a:t>
            </a:r>
            <a:r>
              <a:rPr lang="it-IT" sz="2400" dirty="0"/>
              <a:t>. On </a:t>
            </a:r>
            <a:r>
              <a:rPr lang="it-IT" sz="2400" dirty="0" err="1"/>
              <a:t>sait</a:t>
            </a:r>
            <a:r>
              <a:rPr lang="it-IT" sz="2400" dirty="0"/>
              <a:t> </a:t>
            </a:r>
            <a:r>
              <a:rPr lang="it-IT" sz="2400" dirty="0" err="1"/>
              <a:t>que</a:t>
            </a:r>
            <a:r>
              <a:rPr lang="it-IT" sz="2400" dirty="0"/>
              <a:t>, </a:t>
            </a:r>
            <a:r>
              <a:rPr lang="it-IT" sz="2400" dirty="0" err="1"/>
              <a:t>chez</a:t>
            </a:r>
            <a:r>
              <a:rPr lang="it-IT" sz="2400" dirty="0"/>
              <a:t> l’</a:t>
            </a:r>
            <a:r>
              <a:rPr lang="it-IT" sz="2400" dirty="0" err="1"/>
              <a:t>être</a:t>
            </a:r>
            <a:r>
              <a:rPr lang="it-IT" sz="2400" dirty="0"/>
              <a:t> </a:t>
            </a:r>
            <a:r>
              <a:rPr lang="it-IT" sz="2400" dirty="0" err="1"/>
              <a:t>humain</a:t>
            </a:r>
            <a:r>
              <a:rPr lang="it-IT" sz="2400" dirty="0"/>
              <a:t>, </a:t>
            </a:r>
            <a:r>
              <a:rPr lang="it-IT" sz="2400" dirty="0" err="1"/>
              <a:t>plusieurs</a:t>
            </a:r>
            <a:r>
              <a:rPr lang="it-IT" sz="2400" dirty="0"/>
              <a:t> coronavirus </a:t>
            </a:r>
            <a:r>
              <a:rPr lang="it-IT" sz="2400" dirty="0" err="1"/>
              <a:t>peuvent</a:t>
            </a:r>
            <a:r>
              <a:rPr lang="it-IT" sz="2400" dirty="0"/>
              <a:t> </a:t>
            </a:r>
            <a:r>
              <a:rPr lang="it-IT" sz="2400" dirty="0" err="1"/>
              <a:t>entraîner</a:t>
            </a:r>
            <a:r>
              <a:rPr lang="it-IT" sz="2400" dirty="0"/>
              <a:t> </a:t>
            </a:r>
            <a:r>
              <a:rPr lang="it-IT" sz="2400" dirty="0" err="1"/>
              <a:t>des</a:t>
            </a:r>
            <a:r>
              <a:rPr lang="it-IT" sz="2400" dirty="0"/>
              <a:t> </a:t>
            </a:r>
            <a:r>
              <a:rPr lang="it-IT" sz="2400" dirty="0" err="1"/>
              <a:t>infections</a:t>
            </a:r>
            <a:r>
              <a:rPr lang="it-IT" sz="2400" dirty="0"/>
              <a:t> </a:t>
            </a:r>
            <a:r>
              <a:rPr lang="it-IT" sz="2400" dirty="0" err="1"/>
              <a:t>respiratoires</a:t>
            </a:r>
            <a:r>
              <a:rPr lang="it-IT" sz="2400" dirty="0"/>
              <a:t> dont </a:t>
            </a:r>
            <a:r>
              <a:rPr lang="it-IT" sz="2400" dirty="0" err="1"/>
              <a:t>les</a:t>
            </a:r>
            <a:r>
              <a:rPr lang="it-IT" sz="2400" dirty="0"/>
              <a:t> </a:t>
            </a:r>
            <a:r>
              <a:rPr lang="it-IT" sz="2400" dirty="0" err="1"/>
              <a:t>manifestations</a:t>
            </a:r>
            <a:r>
              <a:rPr lang="it-IT" sz="2400" dirty="0"/>
              <a:t> </a:t>
            </a:r>
            <a:r>
              <a:rPr lang="it-IT" sz="2400" dirty="0" err="1"/>
              <a:t>vont</a:t>
            </a:r>
            <a:r>
              <a:rPr lang="it-IT" sz="2400" dirty="0"/>
              <a:t> </a:t>
            </a:r>
            <a:r>
              <a:rPr lang="it-IT" sz="2400" dirty="0" err="1"/>
              <a:t>du</a:t>
            </a:r>
            <a:r>
              <a:rPr lang="it-IT" sz="2400" dirty="0"/>
              <a:t> </a:t>
            </a:r>
            <a:r>
              <a:rPr lang="it-IT" sz="2400" dirty="0" err="1"/>
              <a:t>simple</a:t>
            </a:r>
            <a:r>
              <a:rPr lang="it-IT" sz="2400" dirty="0"/>
              <a:t> </a:t>
            </a:r>
            <a:r>
              <a:rPr lang="it-IT" sz="2400" dirty="0" err="1"/>
              <a:t>rhume</a:t>
            </a:r>
            <a:r>
              <a:rPr lang="it-IT" sz="2400" dirty="0"/>
              <a:t> à </a:t>
            </a:r>
            <a:r>
              <a:rPr lang="it-IT" sz="2400" dirty="0" err="1"/>
              <a:t>des</a:t>
            </a:r>
            <a:r>
              <a:rPr lang="it-IT" sz="2400" dirty="0"/>
              <a:t> </a:t>
            </a:r>
            <a:r>
              <a:rPr lang="it-IT" sz="2400" dirty="0" err="1"/>
              <a:t>maladies</a:t>
            </a:r>
            <a:r>
              <a:rPr lang="it-IT" sz="2400" dirty="0"/>
              <a:t> plus </a:t>
            </a:r>
            <a:r>
              <a:rPr lang="it-IT" sz="2400" dirty="0" err="1"/>
              <a:t>graves</a:t>
            </a:r>
            <a:r>
              <a:rPr lang="it-IT" sz="2400" dirty="0"/>
              <a:t> </a:t>
            </a:r>
            <a:r>
              <a:rPr lang="it-IT" sz="2400" dirty="0" err="1"/>
              <a:t>comme</a:t>
            </a:r>
            <a:r>
              <a:rPr lang="it-IT" sz="2400" dirty="0"/>
              <a:t> le </a:t>
            </a:r>
            <a:r>
              <a:rPr lang="it-IT" sz="2400" dirty="0" err="1"/>
              <a:t>syndrome</a:t>
            </a:r>
            <a:r>
              <a:rPr lang="it-IT" sz="2400" dirty="0"/>
              <a:t> </a:t>
            </a:r>
            <a:r>
              <a:rPr lang="it-IT" sz="2400" dirty="0" err="1"/>
              <a:t>respiratoire</a:t>
            </a:r>
            <a:r>
              <a:rPr lang="it-IT" sz="2400" dirty="0"/>
              <a:t> </a:t>
            </a:r>
            <a:r>
              <a:rPr lang="it-IT" sz="2400" dirty="0" err="1"/>
              <a:t>du</a:t>
            </a:r>
            <a:r>
              <a:rPr lang="it-IT" sz="2400" dirty="0"/>
              <a:t> </a:t>
            </a:r>
            <a:r>
              <a:rPr lang="it-IT" sz="2400" dirty="0" err="1"/>
              <a:t>Moyen-Orient</a:t>
            </a:r>
            <a:r>
              <a:rPr lang="it-IT" sz="2400" dirty="0"/>
              <a:t> (MERS) et le </a:t>
            </a:r>
            <a:r>
              <a:rPr lang="it-IT" sz="2400" dirty="0" err="1"/>
              <a:t>syndrome</a:t>
            </a:r>
            <a:r>
              <a:rPr lang="it-IT" sz="2400" dirty="0"/>
              <a:t> </a:t>
            </a:r>
            <a:r>
              <a:rPr lang="it-IT" sz="2400" dirty="0" err="1"/>
              <a:t>respiratoire</a:t>
            </a:r>
            <a:r>
              <a:rPr lang="it-IT" sz="2400" dirty="0"/>
              <a:t> </a:t>
            </a:r>
            <a:r>
              <a:rPr lang="it-IT" sz="2400" dirty="0" err="1"/>
              <a:t>aigu</a:t>
            </a:r>
            <a:r>
              <a:rPr lang="it-IT" sz="2400" dirty="0"/>
              <a:t> </a:t>
            </a:r>
            <a:r>
              <a:rPr lang="it-IT" sz="2400" dirty="0" err="1"/>
              <a:t>sévère</a:t>
            </a:r>
            <a:r>
              <a:rPr lang="it-IT" sz="2400" dirty="0"/>
              <a:t> (SRAS). Le dernier coronavirus qui a </a:t>
            </a:r>
            <a:r>
              <a:rPr lang="it-IT" sz="2400" dirty="0" err="1"/>
              <a:t>été</a:t>
            </a:r>
            <a:r>
              <a:rPr lang="it-IT" sz="2400" dirty="0"/>
              <a:t> </a:t>
            </a:r>
            <a:r>
              <a:rPr lang="it-IT" sz="2400" dirty="0" err="1"/>
              <a:t>découvert</a:t>
            </a:r>
            <a:r>
              <a:rPr lang="it-IT" sz="2400" dirty="0"/>
              <a:t> est </a:t>
            </a:r>
            <a:r>
              <a:rPr lang="it-IT" sz="2400" dirty="0" err="1"/>
              <a:t>responsable</a:t>
            </a:r>
            <a:r>
              <a:rPr lang="it-IT" sz="2400" dirty="0"/>
              <a:t> de la </a:t>
            </a:r>
            <a:r>
              <a:rPr lang="it-IT" sz="2400" dirty="0" err="1"/>
              <a:t>maladie</a:t>
            </a:r>
            <a:r>
              <a:rPr lang="it-IT" sz="2400" dirty="0"/>
              <a:t> à coronavirus 2019 (COVID-19).</a:t>
            </a:r>
          </a:p>
          <a:p>
            <a:r>
              <a:rPr lang="it-IT" sz="2400" b="1" dirty="0" err="1"/>
              <a:t>Qu’est</a:t>
            </a:r>
            <a:r>
              <a:rPr lang="it-IT" sz="2400" b="1" dirty="0"/>
              <a:t>-ce </a:t>
            </a:r>
            <a:r>
              <a:rPr lang="it-IT" sz="2400" b="1" dirty="0" err="1"/>
              <a:t>que</a:t>
            </a:r>
            <a:r>
              <a:rPr lang="it-IT" sz="2400" b="1" dirty="0"/>
              <a:t> la COVID-19 ?</a:t>
            </a:r>
          </a:p>
          <a:p>
            <a:pPr algn="just"/>
            <a:r>
              <a:rPr lang="it-IT" sz="2400" dirty="0"/>
              <a:t>La COVID-19 est la </a:t>
            </a:r>
            <a:r>
              <a:rPr lang="it-IT" sz="2400" dirty="0" err="1"/>
              <a:t>maladie</a:t>
            </a:r>
            <a:r>
              <a:rPr lang="it-IT" sz="2400" dirty="0"/>
              <a:t> </a:t>
            </a:r>
            <a:r>
              <a:rPr lang="it-IT" sz="2400" dirty="0" err="1"/>
              <a:t>infectieuse</a:t>
            </a:r>
            <a:r>
              <a:rPr lang="it-IT" sz="2400" dirty="0"/>
              <a:t> </a:t>
            </a:r>
            <a:r>
              <a:rPr lang="it-IT" sz="2400" dirty="0" err="1"/>
              <a:t>causée</a:t>
            </a:r>
            <a:r>
              <a:rPr lang="it-IT" sz="2400" dirty="0"/>
              <a:t> par le dernier coronavirus qui a </a:t>
            </a:r>
            <a:r>
              <a:rPr lang="it-IT" sz="2400" dirty="0" err="1"/>
              <a:t>été</a:t>
            </a:r>
            <a:r>
              <a:rPr lang="it-IT" sz="2400" dirty="0"/>
              <a:t> </a:t>
            </a:r>
            <a:r>
              <a:rPr lang="it-IT" sz="2400" dirty="0" err="1"/>
              <a:t>découvert</a:t>
            </a:r>
            <a:r>
              <a:rPr lang="it-IT" sz="2400" dirty="0"/>
              <a:t>. Ce </a:t>
            </a:r>
            <a:r>
              <a:rPr lang="it-IT" sz="2400" dirty="0" err="1"/>
              <a:t>nouveau</a:t>
            </a:r>
            <a:r>
              <a:rPr lang="it-IT" sz="2400" dirty="0"/>
              <a:t> virus et </a:t>
            </a:r>
            <a:r>
              <a:rPr lang="it-IT" sz="2400" dirty="0" err="1"/>
              <a:t>cette</a:t>
            </a:r>
            <a:r>
              <a:rPr lang="it-IT" sz="2400" dirty="0"/>
              <a:t> </a:t>
            </a:r>
            <a:r>
              <a:rPr lang="it-IT" sz="2400" dirty="0" err="1"/>
              <a:t>maladie</a:t>
            </a:r>
            <a:r>
              <a:rPr lang="it-IT" sz="2400" dirty="0"/>
              <a:t> </a:t>
            </a:r>
            <a:r>
              <a:rPr lang="it-IT" sz="2400" dirty="0" err="1"/>
              <a:t>étaient</a:t>
            </a:r>
            <a:r>
              <a:rPr lang="it-IT" sz="2400" dirty="0"/>
              <a:t> </a:t>
            </a:r>
            <a:r>
              <a:rPr lang="it-IT" sz="2400" dirty="0" err="1"/>
              <a:t>inconnus</a:t>
            </a:r>
            <a:r>
              <a:rPr lang="it-IT" sz="2400" dirty="0"/>
              <a:t> </a:t>
            </a:r>
            <a:r>
              <a:rPr lang="it-IT" sz="2400" dirty="0" err="1"/>
              <a:t>avant</a:t>
            </a:r>
            <a:r>
              <a:rPr lang="it-IT" sz="2400" dirty="0"/>
              <a:t> l’</a:t>
            </a:r>
            <a:r>
              <a:rPr lang="it-IT" sz="2400" dirty="0" err="1"/>
              <a:t>apparition</a:t>
            </a:r>
            <a:r>
              <a:rPr lang="it-IT" sz="2400" dirty="0"/>
              <a:t> de la </a:t>
            </a:r>
            <a:r>
              <a:rPr lang="it-IT" sz="2400" dirty="0" err="1"/>
              <a:t>flambée</a:t>
            </a:r>
            <a:r>
              <a:rPr lang="it-IT" sz="2400" dirty="0"/>
              <a:t> à Wuhan (Chine) en </a:t>
            </a:r>
            <a:r>
              <a:rPr lang="it-IT" sz="2400" dirty="0" err="1"/>
              <a:t>décembre</a:t>
            </a:r>
            <a:r>
              <a:rPr lang="it-IT" sz="2400" dirty="0"/>
              <a:t> 2019. </a:t>
            </a:r>
          </a:p>
          <a:p>
            <a:endParaRPr lang="fr-CA" sz="2400" dirty="0"/>
          </a:p>
        </p:txBody>
      </p:sp>
    </p:spTree>
    <p:extLst>
      <p:ext uri="{BB962C8B-B14F-4D97-AF65-F5344CB8AC3E}">
        <p14:creationId xmlns:p14="http://schemas.microsoft.com/office/powerpoint/2010/main" val="3862720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Vulgarisation dans la presse</a:t>
            </a:r>
            <a:endParaRPr lang="fr-CA" sz="2800" dirty="0"/>
          </a:p>
        </p:txBody>
      </p:sp>
      <p:sp>
        <p:nvSpPr>
          <p:cNvPr id="3" name="Segnaposto contenuto 2"/>
          <p:cNvSpPr>
            <a:spLocks noGrp="1"/>
          </p:cNvSpPr>
          <p:nvPr>
            <p:ph idx="1"/>
          </p:nvPr>
        </p:nvSpPr>
        <p:spPr/>
        <p:txBody>
          <a:bodyPr>
            <a:normAutofit fontScale="92500"/>
          </a:bodyPr>
          <a:lstStyle/>
          <a:p>
            <a:pPr algn="just"/>
            <a:r>
              <a:rPr lang="it-IT" sz="2400" dirty="0" err="1"/>
              <a:t>Les</a:t>
            </a:r>
            <a:r>
              <a:rPr lang="it-IT" sz="2400" dirty="0"/>
              <a:t> coronavirus, qui </a:t>
            </a:r>
            <a:r>
              <a:rPr lang="it-IT" sz="2400" dirty="0" err="1"/>
              <a:t>doivent</a:t>
            </a:r>
            <a:r>
              <a:rPr lang="it-IT" sz="2400" dirty="0"/>
              <a:t> </a:t>
            </a:r>
            <a:r>
              <a:rPr lang="it-IT" sz="2400" dirty="0" err="1"/>
              <a:t>leur</a:t>
            </a:r>
            <a:r>
              <a:rPr lang="it-IT" sz="2400" dirty="0"/>
              <a:t> </a:t>
            </a:r>
            <a:r>
              <a:rPr lang="it-IT" sz="2400" dirty="0" err="1"/>
              <a:t>nom</a:t>
            </a:r>
            <a:r>
              <a:rPr lang="it-IT" sz="2400" dirty="0"/>
              <a:t> à la forme de </a:t>
            </a:r>
            <a:r>
              <a:rPr lang="it-IT" sz="2400" dirty="0" err="1"/>
              <a:t>couronne</a:t>
            </a:r>
            <a:r>
              <a:rPr lang="it-IT" sz="2400" dirty="0"/>
              <a:t> </a:t>
            </a:r>
            <a:r>
              <a:rPr lang="it-IT" sz="2400" dirty="0" err="1"/>
              <a:t>qu’ont</a:t>
            </a:r>
            <a:r>
              <a:rPr lang="it-IT" sz="2400" dirty="0"/>
              <a:t> </a:t>
            </a:r>
            <a:r>
              <a:rPr lang="it-IT" sz="2400" dirty="0" err="1"/>
              <a:t>les</a:t>
            </a:r>
            <a:r>
              <a:rPr lang="it-IT" sz="2400" dirty="0"/>
              <a:t> </a:t>
            </a:r>
            <a:r>
              <a:rPr lang="it-IT" sz="2400" dirty="0" err="1"/>
              <a:t>protéines</a:t>
            </a:r>
            <a:r>
              <a:rPr lang="it-IT" sz="2400" dirty="0"/>
              <a:t> qui </a:t>
            </a:r>
            <a:r>
              <a:rPr lang="it-IT" sz="2400" dirty="0" err="1"/>
              <a:t>les</a:t>
            </a:r>
            <a:r>
              <a:rPr lang="it-IT" sz="2400" dirty="0"/>
              <a:t> </a:t>
            </a:r>
            <a:r>
              <a:rPr lang="it-IT" sz="2400" dirty="0" err="1"/>
              <a:t>enrobent</a:t>
            </a:r>
            <a:r>
              <a:rPr lang="it-IT" sz="2400" dirty="0"/>
              <a:t>, font </a:t>
            </a:r>
            <a:r>
              <a:rPr lang="it-IT" sz="2400" dirty="0" err="1"/>
              <a:t>partie</a:t>
            </a:r>
            <a:r>
              <a:rPr lang="it-IT" sz="2400" dirty="0"/>
              <a:t> d’une vaste </a:t>
            </a:r>
            <a:r>
              <a:rPr lang="it-IT" sz="2400" dirty="0" err="1"/>
              <a:t>famille</a:t>
            </a:r>
            <a:r>
              <a:rPr lang="it-IT" sz="2400" dirty="0"/>
              <a:t> de virus dont </a:t>
            </a:r>
            <a:r>
              <a:rPr lang="it-IT" sz="2400" dirty="0" err="1"/>
              <a:t>certains</a:t>
            </a:r>
            <a:r>
              <a:rPr lang="it-IT" sz="2400" dirty="0"/>
              <a:t> </a:t>
            </a:r>
            <a:r>
              <a:rPr lang="it-IT" sz="2400" dirty="0" err="1"/>
              <a:t>infectent</a:t>
            </a:r>
            <a:r>
              <a:rPr lang="it-IT" sz="2400" dirty="0"/>
              <a:t> </a:t>
            </a:r>
            <a:r>
              <a:rPr lang="it-IT" sz="2400" dirty="0" err="1"/>
              <a:t>différents</a:t>
            </a:r>
            <a:r>
              <a:rPr lang="it-IT" sz="2400" dirty="0"/>
              <a:t> </a:t>
            </a:r>
            <a:r>
              <a:rPr lang="it-IT" sz="2400" dirty="0" err="1"/>
              <a:t>animaux</a:t>
            </a:r>
            <a:r>
              <a:rPr lang="it-IT" sz="2400" dirty="0"/>
              <a:t>, d'</a:t>
            </a:r>
            <a:r>
              <a:rPr lang="it-IT" sz="2400" dirty="0" err="1"/>
              <a:t>autres</a:t>
            </a:r>
            <a:r>
              <a:rPr lang="it-IT" sz="2400" dirty="0"/>
              <a:t> l'</a:t>
            </a:r>
            <a:r>
              <a:rPr lang="it-IT" sz="2400" dirty="0" err="1"/>
              <a:t>homme</a:t>
            </a:r>
            <a:r>
              <a:rPr lang="it-IT" sz="2400" dirty="0"/>
              <a:t>. </a:t>
            </a:r>
            <a:r>
              <a:rPr lang="it-IT" sz="2400" i="1" dirty="0">
                <a:hlinkClick r:id="rId2"/>
              </a:rPr>
              <a:t>www.santemagazine.fr </a:t>
            </a:r>
            <a:r>
              <a:rPr lang="it-IT" sz="2400" i="1" dirty="0" smtClean="0">
                <a:hlinkClick r:id="rId2"/>
              </a:rPr>
              <a:t> </a:t>
            </a:r>
            <a:r>
              <a:rPr lang="it-IT" sz="2400" dirty="0" err="1"/>
              <a:t>consulté</a:t>
            </a:r>
            <a:r>
              <a:rPr lang="it-IT" sz="2400" dirty="0"/>
              <a:t> le 15 </a:t>
            </a:r>
            <a:r>
              <a:rPr lang="it-IT" sz="2400" dirty="0" err="1"/>
              <a:t>mars</a:t>
            </a:r>
            <a:r>
              <a:rPr lang="it-IT" sz="2400" dirty="0"/>
              <a:t> </a:t>
            </a:r>
            <a:r>
              <a:rPr lang="it-IT" sz="2400" dirty="0" smtClean="0"/>
              <a:t>2020</a:t>
            </a:r>
            <a:endParaRPr lang="it-IT" sz="2400" dirty="0">
              <a:hlinkClick r:id="rId2"/>
            </a:endParaRPr>
          </a:p>
          <a:p>
            <a:pPr algn="just"/>
            <a:endParaRPr lang="it-IT" sz="2400" dirty="0" smtClean="0"/>
          </a:p>
          <a:p>
            <a:pPr algn="just"/>
            <a:r>
              <a:rPr lang="it-IT" sz="2400" dirty="0" err="1" smtClean="0"/>
              <a:t>Que</a:t>
            </a:r>
            <a:r>
              <a:rPr lang="it-IT" sz="2400" dirty="0" smtClean="0"/>
              <a:t> </a:t>
            </a:r>
            <a:r>
              <a:rPr lang="it-IT" sz="2400" dirty="0" err="1"/>
              <a:t>signifie</a:t>
            </a:r>
            <a:r>
              <a:rPr lang="it-IT" sz="2400" dirty="0"/>
              <a:t> Covid-19? On </a:t>
            </a:r>
            <a:r>
              <a:rPr lang="it-IT" sz="2400" dirty="0" err="1"/>
              <a:t>peut</a:t>
            </a:r>
            <a:r>
              <a:rPr lang="it-IT" sz="2400" dirty="0"/>
              <a:t> la </a:t>
            </a:r>
            <a:r>
              <a:rPr lang="it-IT" sz="2400" dirty="0" err="1"/>
              <a:t>traduire</a:t>
            </a:r>
            <a:r>
              <a:rPr lang="it-IT" sz="2400" dirty="0"/>
              <a:t> par «</a:t>
            </a:r>
            <a:r>
              <a:rPr lang="it-IT" sz="2400" dirty="0" err="1"/>
              <a:t>maladie</a:t>
            </a:r>
            <a:r>
              <a:rPr lang="it-IT" sz="2400" dirty="0"/>
              <a:t> à coronavirus de 2019». Le «co» </a:t>
            </a:r>
            <a:r>
              <a:rPr lang="it-IT" sz="2400" dirty="0" err="1"/>
              <a:t>renvoie</a:t>
            </a:r>
            <a:r>
              <a:rPr lang="it-IT" sz="2400" dirty="0"/>
              <a:t> à corona, le «vi» à virus, et le «d» à </a:t>
            </a:r>
            <a:r>
              <a:rPr lang="it-IT" sz="2400" dirty="0" err="1"/>
              <a:t>maladie</a:t>
            </a:r>
            <a:r>
              <a:rPr lang="it-IT" sz="2400" dirty="0"/>
              <a:t>, </a:t>
            </a:r>
            <a:r>
              <a:rPr lang="it-IT" sz="2400" i="1" dirty="0" err="1"/>
              <a:t>disease</a:t>
            </a:r>
            <a:r>
              <a:rPr lang="it-IT" sz="2400" dirty="0"/>
              <a:t> </a:t>
            </a:r>
            <a:r>
              <a:rPr lang="it-IT" sz="2400" dirty="0" err="1"/>
              <a:t>dans</a:t>
            </a:r>
            <a:r>
              <a:rPr lang="it-IT" sz="2400" dirty="0"/>
              <a:t> la langue d’Edward Jenner. </a:t>
            </a:r>
            <a:r>
              <a:rPr lang="it-IT" sz="2400" dirty="0" err="1"/>
              <a:t>Quant</a:t>
            </a:r>
            <a:r>
              <a:rPr lang="it-IT" sz="2400" dirty="0"/>
              <a:t> </a:t>
            </a:r>
            <a:r>
              <a:rPr lang="it-IT" sz="2400" dirty="0" err="1"/>
              <a:t>au</a:t>
            </a:r>
            <a:r>
              <a:rPr lang="it-IT" sz="2400" dirty="0"/>
              <a:t> </a:t>
            </a:r>
            <a:r>
              <a:rPr lang="it-IT" sz="2400" dirty="0" err="1"/>
              <a:t>chiffre</a:t>
            </a:r>
            <a:r>
              <a:rPr lang="it-IT" sz="2400" dirty="0"/>
              <a:t> 19, il </a:t>
            </a:r>
            <a:r>
              <a:rPr lang="it-IT" sz="2400" dirty="0" err="1"/>
              <a:t>correspond</a:t>
            </a:r>
            <a:r>
              <a:rPr lang="it-IT" sz="2400" dirty="0"/>
              <a:t> à l’</a:t>
            </a:r>
            <a:r>
              <a:rPr lang="it-IT" sz="2400" dirty="0" err="1"/>
              <a:t>année</a:t>
            </a:r>
            <a:r>
              <a:rPr lang="it-IT" sz="2400" dirty="0"/>
              <a:t> de l’</a:t>
            </a:r>
            <a:r>
              <a:rPr lang="it-IT" sz="2400" dirty="0" err="1"/>
              <a:t>émergence</a:t>
            </a:r>
            <a:r>
              <a:rPr lang="it-IT" sz="2400" dirty="0"/>
              <a:t> de l’</a:t>
            </a:r>
            <a:r>
              <a:rPr lang="it-IT" sz="2400" dirty="0" err="1"/>
              <a:t>inopportun</a:t>
            </a:r>
            <a:r>
              <a:rPr lang="it-IT" sz="2400" dirty="0"/>
              <a:t> </a:t>
            </a:r>
            <a:r>
              <a:rPr lang="it-IT" sz="2400" dirty="0" err="1"/>
              <a:t>pathogène</a:t>
            </a:r>
            <a:r>
              <a:rPr lang="it-IT" sz="2400" dirty="0"/>
              <a:t>. </a:t>
            </a:r>
            <a:r>
              <a:rPr lang="it-IT" sz="2400" b="1" dirty="0" err="1"/>
              <a:t>Aucune</a:t>
            </a:r>
            <a:r>
              <a:rPr lang="it-IT" sz="2400" b="1" dirty="0"/>
              <a:t> </a:t>
            </a:r>
            <a:r>
              <a:rPr lang="it-IT" sz="2400" b="1" dirty="0" err="1"/>
              <a:t>référence</a:t>
            </a:r>
            <a:r>
              <a:rPr lang="it-IT" sz="2400" b="1" dirty="0"/>
              <a:t> à la Chine n’est </a:t>
            </a:r>
            <a:r>
              <a:rPr lang="it-IT" sz="2400" b="1" dirty="0" err="1"/>
              <a:t>visible</a:t>
            </a:r>
            <a:r>
              <a:rPr lang="it-IT" sz="2400" b="1" dirty="0"/>
              <a:t> </a:t>
            </a:r>
            <a:r>
              <a:rPr lang="it-IT" sz="2400" b="1" dirty="0" err="1"/>
              <a:t>dans</a:t>
            </a:r>
            <a:r>
              <a:rPr lang="it-IT" sz="2400" b="1" dirty="0"/>
              <a:t> le </a:t>
            </a:r>
            <a:r>
              <a:rPr lang="it-IT" sz="2400" b="1" dirty="0" err="1"/>
              <a:t>nom</a:t>
            </a:r>
            <a:r>
              <a:rPr lang="it-IT" sz="2400" b="1" dirty="0"/>
              <a:t>.</a:t>
            </a:r>
          </a:p>
          <a:p>
            <a:r>
              <a:rPr lang="it-IT" sz="2400" i="1" dirty="0"/>
              <a:t>Le </a:t>
            </a:r>
            <a:r>
              <a:rPr lang="it-IT" sz="2400" i="1" dirty="0" err="1"/>
              <a:t>temps</a:t>
            </a:r>
            <a:r>
              <a:rPr lang="it-IT" sz="2400" i="1" dirty="0"/>
              <a:t> </a:t>
            </a:r>
            <a:r>
              <a:rPr lang="it-IT" sz="2400" dirty="0"/>
              <a:t>24 </a:t>
            </a:r>
            <a:r>
              <a:rPr lang="it-IT" sz="2400" dirty="0" err="1"/>
              <a:t>février</a:t>
            </a:r>
            <a:r>
              <a:rPr lang="it-IT" sz="2400" dirty="0"/>
              <a:t> </a:t>
            </a:r>
            <a:r>
              <a:rPr lang="it-IT" sz="2400" dirty="0" smtClean="0"/>
              <a:t>2020</a:t>
            </a:r>
          </a:p>
          <a:p>
            <a:endParaRPr lang="fr-CA" sz="2400" dirty="0"/>
          </a:p>
        </p:txBody>
      </p:sp>
    </p:spTree>
    <p:extLst>
      <p:ext uri="{BB962C8B-B14F-4D97-AF65-F5344CB8AC3E}">
        <p14:creationId xmlns:p14="http://schemas.microsoft.com/office/powerpoint/2010/main" val="869342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Covid-</a:t>
            </a:r>
            <a:r>
              <a:rPr lang="it-IT" sz="2800" dirty="0" smtClean="0"/>
              <a:t>19 et </a:t>
            </a:r>
            <a:r>
              <a:rPr lang="fr-CA" sz="2800" dirty="0"/>
              <a:t>Corona virus</a:t>
            </a:r>
            <a:br>
              <a:rPr lang="fr-CA" sz="2800" dirty="0"/>
            </a:br>
            <a:r>
              <a:rPr lang="fr-CA" sz="2800" dirty="0" smtClean="0"/>
              <a:t>dans </a:t>
            </a:r>
            <a:r>
              <a:rPr lang="fr-CA" sz="2800" dirty="0"/>
              <a:t>la presse</a:t>
            </a:r>
          </a:p>
        </p:txBody>
      </p:sp>
      <p:sp>
        <p:nvSpPr>
          <p:cNvPr id="3" name="Segnaposto contenuto 2"/>
          <p:cNvSpPr>
            <a:spLocks noGrp="1"/>
          </p:cNvSpPr>
          <p:nvPr>
            <p:ph idx="1"/>
          </p:nvPr>
        </p:nvSpPr>
        <p:spPr/>
        <p:txBody>
          <a:bodyPr>
            <a:normAutofit/>
          </a:bodyPr>
          <a:lstStyle/>
          <a:p>
            <a:r>
              <a:rPr lang="it-IT" sz="2400" b="1" dirty="0" smtClean="0"/>
              <a:t>Covid</a:t>
            </a:r>
            <a:r>
              <a:rPr lang="it-IT" sz="2400" b="1" dirty="0"/>
              <a:t>-</a:t>
            </a:r>
            <a:r>
              <a:rPr lang="it-IT" sz="2400" b="1" dirty="0" smtClean="0"/>
              <a:t>19</a:t>
            </a:r>
          </a:p>
          <a:p>
            <a:r>
              <a:rPr lang="it-IT" sz="2400" dirty="0"/>
              <a:t>Selon le dernier bilan, 562 personnes sont mortes </a:t>
            </a:r>
            <a:r>
              <a:rPr lang="it-IT" sz="2400" dirty="0" err="1"/>
              <a:t>du</a:t>
            </a:r>
            <a:r>
              <a:rPr lang="it-IT" sz="2400" dirty="0"/>
              <a:t> Covid-19 </a:t>
            </a:r>
            <a:r>
              <a:rPr lang="it-IT" sz="2400" dirty="0" err="1"/>
              <a:t>depuis</a:t>
            </a:r>
            <a:r>
              <a:rPr lang="it-IT" sz="2400" dirty="0"/>
              <a:t> le </a:t>
            </a:r>
            <a:r>
              <a:rPr lang="it-IT" sz="2400" dirty="0" err="1"/>
              <a:t>début</a:t>
            </a:r>
            <a:r>
              <a:rPr lang="it-IT" sz="2400" dirty="0"/>
              <a:t> de l’</a:t>
            </a:r>
            <a:r>
              <a:rPr lang="it-IT" sz="2400" dirty="0" err="1"/>
              <a:t>épidémie</a:t>
            </a:r>
            <a:r>
              <a:rPr lang="it-IT" sz="2400" dirty="0"/>
              <a:t> en France</a:t>
            </a:r>
            <a:r>
              <a:rPr lang="it-IT" sz="2400" dirty="0" smtClean="0"/>
              <a:t>,</a:t>
            </a:r>
          </a:p>
          <a:p>
            <a:pPr algn="just"/>
            <a:r>
              <a:rPr lang="it-IT" sz="2400" dirty="0"/>
              <a:t>Le </a:t>
            </a:r>
            <a:r>
              <a:rPr lang="it-IT" sz="2400" dirty="0" err="1"/>
              <a:t>gouvernement</a:t>
            </a:r>
            <a:r>
              <a:rPr lang="it-IT" sz="2400" dirty="0"/>
              <a:t> a </a:t>
            </a:r>
            <a:r>
              <a:rPr lang="it-IT" sz="2400" dirty="0" err="1"/>
              <a:t>demandé</a:t>
            </a:r>
            <a:r>
              <a:rPr lang="it-IT" sz="2400" dirty="0"/>
              <a:t> </a:t>
            </a:r>
            <a:r>
              <a:rPr lang="it-IT" sz="2400" dirty="0" err="1"/>
              <a:t>l’avis</a:t>
            </a:r>
            <a:r>
              <a:rPr lang="it-IT" sz="2400" dirty="0"/>
              <a:t> </a:t>
            </a:r>
            <a:r>
              <a:rPr lang="it-IT" sz="2400" dirty="0" err="1"/>
              <a:t>du</a:t>
            </a:r>
            <a:r>
              <a:rPr lang="it-IT" sz="2400" dirty="0"/>
              <a:t> </a:t>
            </a:r>
            <a:r>
              <a:rPr lang="it-IT" sz="2400" dirty="0" err="1"/>
              <a:t>conseil</a:t>
            </a:r>
            <a:r>
              <a:rPr lang="it-IT" sz="2400" dirty="0"/>
              <a:t> </a:t>
            </a:r>
            <a:r>
              <a:rPr lang="it-IT" sz="2400" dirty="0" err="1"/>
              <a:t>scientifique</a:t>
            </a:r>
            <a:r>
              <a:rPr lang="it-IT" sz="2400" dirty="0"/>
              <a:t> </a:t>
            </a:r>
            <a:r>
              <a:rPr lang="it-IT" sz="2400" dirty="0" err="1"/>
              <a:t>créé</a:t>
            </a:r>
            <a:r>
              <a:rPr lang="it-IT" sz="2400" dirty="0"/>
              <a:t> pour le Covid-19 </a:t>
            </a:r>
            <a:endParaRPr lang="it-IT" sz="2400" b="1" dirty="0" smtClean="0"/>
          </a:p>
          <a:p>
            <a:r>
              <a:rPr lang="fr-CA" sz="2400" b="1" dirty="0" smtClean="0"/>
              <a:t>Corona virus</a:t>
            </a:r>
          </a:p>
          <a:p>
            <a:r>
              <a:rPr lang="it-IT" sz="2400" b="1" dirty="0">
                <a:solidFill>
                  <a:srgbClr val="000000"/>
                </a:solidFill>
                <a:hlinkClick r:id="rId2"/>
              </a:rPr>
              <a:t>Le nombre de morts du coronavirus en Espagne a augmenté de 30 % en un </a:t>
            </a:r>
            <a:r>
              <a:rPr lang="it-IT" sz="2400" b="1" dirty="0" smtClean="0">
                <a:solidFill>
                  <a:srgbClr val="000000"/>
                </a:solidFill>
                <a:hlinkClick r:id="rId2"/>
              </a:rPr>
              <a:t>jour</a:t>
            </a:r>
          </a:p>
          <a:p>
            <a:pPr algn="just"/>
            <a:r>
              <a:rPr lang="it-IT" sz="2400" b="1" dirty="0">
                <a:solidFill>
                  <a:srgbClr val="000000"/>
                </a:solidFill>
                <a:hlinkClick r:id="rId2"/>
              </a:rPr>
              <a:t>Coronavirus : en Russie, une réaction lente et le soupçon d’une sous-estimation de </a:t>
            </a:r>
            <a:r>
              <a:rPr lang="it-IT" sz="2400" b="1" dirty="0" smtClean="0">
                <a:solidFill>
                  <a:srgbClr val="000000"/>
                </a:solidFill>
                <a:hlinkClick r:id="rId2"/>
              </a:rPr>
              <a:t>l’épidémie</a:t>
            </a:r>
            <a:endParaRPr lang="it-IT" sz="2400" b="1" dirty="0">
              <a:solidFill>
                <a:srgbClr val="000000"/>
              </a:solidFill>
              <a:hlinkClick r:id="rId2"/>
            </a:endParaRPr>
          </a:p>
          <a:p>
            <a:endParaRPr lang="it-IT" sz="2400" b="1" dirty="0">
              <a:hlinkClick r:id="rId2"/>
            </a:endParaRPr>
          </a:p>
          <a:p>
            <a:endParaRPr lang="it-IT" sz="2400" b="1" dirty="0"/>
          </a:p>
          <a:p>
            <a:endParaRPr lang="fr-CA" sz="2400" dirty="0"/>
          </a:p>
        </p:txBody>
      </p:sp>
    </p:spTree>
    <p:extLst>
      <p:ext uri="{BB962C8B-B14F-4D97-AF65-F5344CB8AC3E}">
        <p14:creationId xmlns:p14="http://schemas.microsoft.com/office/powerpoint/2010/main" val="1887425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Comment nommer le virus et qui le nomme</a:t>
            </a:r>
            <a:br>
              <a:rPr lang="fr-CA" sz="2800" dirty="0" smtClean="0"/>
            </a:br>
            <a:r>
              <a:rPr lang="fr-CA" sz="2800" dirty="0" smtClean="0"/>
              <a:t> ?</a:t>
            </a:r>
            <a:endParaRPr lang="fr-CA" sz="2800" dirty="0"/>
          </a:p>
        </p:txBody>
      </p:sp>
      <p:sp>
        <p:nvSpPr>
          <p:cNvPr id="3" name="Segnaposto contenuto 2"/>
          <p:cNvSpPr>
            <a:spLocks noGrp="1"/>
          </p:cNvSpPr>
          <p:nvPr>
            <p:ph idx="1"/>
          </p:nvPr>
        </p:nvSpPr>
        <p:spPr/>
        <p:txBody>
          <a:bodyPr>
            <a:normAutofit fontScale="77500" lnSpcReduction="20000"/>
          </a:bodyPr>
          <a:lstStyle/>
          <a:p>
            <a:pPr algn="just"/>
            <a:r>
              <a:rPr lang="fr-CA" sz="2400" dirty="0" err="1"/>
              <a:t>Epidémie</a:t>
            </a:r>
            <a:r>
              <a:rPr lang="fr-CA" sz="2400" dirty="0"/>
              <a:t> de Covid-19 </a:t>
            </a:r>
            <a:r>
              <a:rPr lang="fr-CA" sz="2400" b="1" dirty="0"/>
              <a:t>: la difficulté de bien nommer </a:t>
            </a:r>
            <a:r>
              <a:rPr lang="fr-CA" sz="2400" dirty="0"/>
              <a:t>le virus et la maladie</a:t>
            </a:r>
          </a:p>
          <a:p>
            <a:pPr algn="just"/>
            <a:r>
              <a:rPr lang="fr-CA" sz="2400" dirty="0"/>
              <a:t>La confusion est fréquente, Covid-19 n’est pas le nom désignant le virus lui-même mais la maladie qu’il provoque. </a:t>
            </a:r>
            <a:endParaRPr lang="fr-CA" sz="2400" dirty="0" smtClean="0"/>
          </a:p>
          <a:p>
            <a:pPr algn="just"/>
            <a:r>
              <a:rPr lang="fr-CA" sz="2400" dirty="0"/>
              <a:t>Comment nommer un virus lorsqu’il surgit et contamine des milliers de gens ? D’abord appelé « </a:t>
            </a:r>
            <a:r>
              <a:rPr lang="fr-CA" sz="2400" b="1" dirty="0"/>
              <a:t>coronavirus de Wuhan </a:t>
            </a:r>
            <a:r>
              <a:rPr lang="fr-CA" sz="2400" dirty="0"/>
              <a:t>», du nom de la ville chinoise où il est apparu en décembre, le virus qui sévit depuis en Chine et ailleurs a ensuite été nommé « 2019-nCoV » (pour « nouveau coronavirus 2019 »), une désignation </a:t>
            </a:r>
            <a:r>
              <a:rPr lang="fr-CA" sz="2400" b="1" dirty="0"/>
              <a:t>plus neutre mais temporaire. </a:t>
            </a:r>
            <a:r>
              <a:rPr lang="fr-CA" sz="2400" dirty="0"/>
              <a:t>Ce n’est que le 11 février que le Comité international de taxonomie des virus (ICTV) a proposé de désigner le virus par « SARS-CoV-2 ».</a:t>
            </a:r>
          </a:p>
          <a:p>
            <a:pPr algn="just"/>
            <a:r>
              <a:rPr lang="fr-CA" sz="2400" b="1" dirty="0"/>
              <a:t>Ne pas confondre le virus et la maladie qu’il engendre</a:t>
            </a:r>
          </a:p>
          <a:p>
            <a:pPr algn="just"/>
            <a:r>
              <a:rPr lang="fr-CA" sz="2400" dirty="0"/>
              <a:t>L’erreur est fréquente : on confond volontiers virus et maladie. Mais il s’agit de deux termes différents, comme le virus du VIH (virus de l’immunodéficience humaine) porte un nom différent de la maladie qu’il cause, le sida (syndrome d’immunodéficience acquise).</a:t>
            </a:r>
          </a:p>
          <a:p>
            <a:endParaRPr lang="fr-CA" sz="2400" dirty="0" smtClean="0"/>
          </a:p>
          <a:p>
            <a:r>
              <a:rPr lang="fr-CA" sz="2400" i="1" dirty="0" smtClean="0"/>
              <a:t>Le Monde </a:t>
            </a:r>
            <a:r>
              <a:rPr lang="fr-CA" sz="2400" dirty="0" smtClean="0"/>
              <a:t>18 février 2020</a:t>
            </a:r>
            <a:endParaRPr lang="fr-CA" sz="2400" dirty="0"/>
          </a:p>
          <a:p>
            <a:endParaRPr lang="fr-CA" sz="2400" dirty="0"/>
          </a:p>
        </p:txBody>
      </p:sp>
    </p:spTree>
    <p:extLst>
      <p:ext uri="{BB962C8B-B14F-4D97-AF65-F5344CB8AC3E}">
        <p14:creationId xmlns:p14="http://schemas.microsoft.com/office/powerpoint/2010/main" val="687717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Qui nomme ?</a:t>
            </a:r>
            <a:endParaRPr lang="fr-CA" sz="2800" dirty="0"/>
          </a:p>
        </p:txBody>
      </p:sp>
      <p:sp>
        <p:nvSpPr>
          <p:cNvPr id="3" name="Segnaposto contenuto 2"/>
          <p:cNvSpPr>
            <a:spLocks noGrp="1"/>
          </p:cNvSpPr>
          <p:nvPr>
            <p:ph idx="1"/>
          </p:nvPr>
        </p:nvSpPr>
        <p:spPr/>
        <p:txBody>
          <a:bodyPr>
            <a:normAutofit lnSpcReduction="10000"/>
          </a:bodyPr>
          <a:lstStyle/>
          <a:p>
            <a:r>
              <a:rPr lang="fr-CA" sz="2000" dirty="0"/>
              <a:t>Dans le cas de l’épidémie qui sévit depuis décembre, il faut distinguer :</a:t>
            </a:r>
          </a:p>
          <a:p>
            <a:r>
              <a:rPr lang="fr-CA" sz="2000" dirty="0"/>
              <a:t>– le virus, désormais dénommé SARS-CoV-2. Il s’agit de l’agent pathogène qui se transmet d’humain à humain ;</a:t>
            </a:r>
          </a:p>
          <a:p>
            <a:r>
              <a:rPr lang="fr-CA" sz="2000" dirty="0"/>
              <a:t>– la maladie respiratoire parfois mortelle engendrée par le virus, désignée par le terme Covid-19, pour Coronavirus </a:t>
            </a:r>
            <a:r>
              <a:rPr lang="fr-CA" sz="2000" dirty="0" err="1"/>
              <a:t>Disease</a:t>
            </a:r>
            <a:r>
              <a:rPr lang="fr-CA" sz="2000" dirty="0"/>
              <a:t> 2019, par l’Organisation mondiale de la santé (OMS) le même jour</a:t>
            </a:r>
            <a:r>
              <a:rPr lang="fr-CA" sz="2000" dirty="0" smtClean="0"/>
              <a:t>.</a:t>
            </a:r>
          </a:p>
          <a:p>
            <a:r>
              <a:rPr lang="fr-CA" sz="2000" b="1" dirty="0"/>
              <a:t>Nommer les maladies, un exercice d’équilibriste pour l’OMS</a:t>
            </a:r>
          </a:p>
          <a:p>
            <a:pPr algn="just"/>
            <a:r>
              <a:rPr lang="fr-CA" sz="2000" dirty="0"/>
              <a:t>C’est à l’</a:t>
            </a:r>
            <a:r>
              <a:rPr lang="fr-CA" sz="2000" b="1" dirty="0"/>
              <a:t>OMS</a:t>
            </a:r>
            <a:r>
              <a:rPr lang="fr-CA" sz="2000" dirty="0"/>
              <a:t> que revient la responsabilité de donner des noms aux nouvelles maladies, </a:t>
            </a:r>
            <a:r>
              <a:rPr lang="fr-CA" sz="2000" b="1" dirty="0"/>
              <a:t>en prenant soin que personne ne soit stigmatisé</a:t>
            </a:r>
            <a:r>
              <a:rPr lang="fr-CA" sz="2000" dirty="0"/>
              <a:t>. </a:t>
            </a:r>
            <a:r>
              <a:rPr lang="fr-CA" sz="2000" i="1" dirty="0"/>
              <a:t>« Nous devions trouver un nom qui ne se réfère pas à un endroit géographique, un animal, une personne, un groupe humain et </a:t>
            </a:r>
            <a:r>
              <a:rPr lang="fr-CA" sz="2000" b="1" i="1" dirty="0"/>
              <a:t>qui soit facilement prononçable</a:t>
            </a:r>
            <a:r>
              <a:rPr lang="fr-CA" sz="2000" i="1" dirty="0"/>
              <a:t> »</a:t>
            </a:r>
            <a:r>
              <a:rPr lang="fr-CA" sz="2000" dirty="0"/>
              <a:t>, a précisé </a:t>
            </a:r>
            <a:r>
              <a:rPr lang="fr-CA" sz="2000" dirty="0" err="1"/>
              <a:t>Tedros</a:t>
            </a:r>
            <a:r>
              <a:rPr lang="fr-CA" sz="2000" dirty="0"/>
              <a:t> </a:t>
            </a:r>
            <a:r>
              <a:rPr lang="fr-CA" sz="2000" dirty="0" err="1"/>
              <a:t>Adhanom</a:t>
            </a:r>
            <a:r>
              <a:rPr lang="fr-CA" sz="2000" dirty="0"/>
              <a:t> </a:t>
            </a:r>
            <a:r>
              <a:rPr lang="fr-CA" sz="2000" dirty="0" err="1"/>
              <a:t>Ghebreyesus</a:t>
            </a:r>
            <a:r>
              <a:rPr lang="fr-CA" sz="2000" dirty="0"/>
              <a:t>, le directeur général de l’organisation onusienne, lors d’une conférence de presse le 11 février.</a:t>
            </a:r>
          </a:p>
          <a:p>
            <a:pPr algn="just"/>
            <a:endParaRPr lang="fr-CA" sz="2000" dirty="0"/>
          </a:p>
          <a:p>
            <a:endParaRPr lang="fr-CA" sz="2400" dirty="0"/>
          </a:p>
        </p:txBody>
      </p:sp>
    </p:spTree>
    <p:extLst>
      <p:ext uri="{BB962C8B-B14F-4D97-AF65-F5344CB8AC3E}">
        <p14:creationId xmlns:p14="http://schemas.microsoft.com/office/powerpoint/2010/main" val="3480634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Qui nomme ?</a:t>
            </a:r>
            <a:endParaRPr lang="fr-CA" sz="2800" dirty="0"/>
          </a:p>
        </p:txBody>
      </p:sp>
      <p:sp>
        <p:nvSpPr>
          <p:cNvPr id="3" name="Segnaposto contenuto 2"/>
          <p:cNvSpPr>
            <a:spLocks noGrp="1"/>
          </p:cNvSpPr>
          <p:nvPr>
            <p:ph idx="1"/>
          </p:nvPr>
        </p:nvSpPr>
        <p:spPr/>
        <p:txBody>
          <a:bodyPr>
            <a:normAutofit/>
          </a:bodyPr>
          <a:lstStyle/>
          <a:p>
            <a:pPr algn="just"/>
            <a:r>
              <a:rPr lang="fr-CA" sz="2000" dirty="0" smtClean="0"/>
              <a:t>L’OMS </a:t>
            </a:r>
            <a:r>
              <a:rPr lang="fr-CA" sz="2000" dirty="0"/>
              <a:t>s’est en effet dotée de règles pour nommer les maladies, qu’elle a communiquées en mai 2015, enjoignant aux autorités nationales, aux scientifiques et aux médias </a:t>
            </a:r>
            <a:r>
              <a:rPr lang="fr-CA" sz="2000" b="1" dirty="0"/>
              <a:t>d’éviter les effets néfastes produits</a:t>
            </a:r>
            <a:r>
              <a:rPr lang="fr-CA" sz="2000" dirty="0"/>
              <a:t> par des noms liant populations ou territoires particuliers à des maladies. Le docteur </a:t>
            </a:r>
            <a:r>
              <a:rPr lang="fr-CA" sz="2000" dirty="0" err="1"/>
              <a:t>Keiji</a:t>
            </a:r>
            <a:r>
              <a:rPr lang="fr-CA" sz="2000" dirty="0"/>
              <a:t> </a:t>
            </a:r>
            <a:r>
              <a:rPr lang="fr-CA" sz="2000" dirty="0" err="1"/>
              <a:t>Fukuda</a:t>
            </a:r>
            <a:r>
              <a:rPr lang="fr-CA" sz="2000" dirty="0"/>
              <a:t>, sous-directeur chargé de la sécurité sanitaire à l’OMS, avait alors déclaré </a:t>
            </a:r>
            <a:r>
              <a:rPr lang="fr-CA" sz="2000" dirty="0" smtClean="0"/>
              <a:t>:</a:t>
            </a:r>
          </a:p>
          <a:p>
            <a:pPr algn="just"/>
            <a:r>
              <a:rPr lang="fr-CA" sz="2000" i="1" dirty="0"/>
              <a:t>« Cela peut sembler anecdotique, mais la dénomination des maladies a </a:t>
            </a:r>
            <a:r>
              <a:rPr lang="fr-CA" sz="2000" b="1" i="1" dirty="0"/>
              <a:t>une importance réelle pour les personnes directement touchées. On a déjà vu des noms de maladies déclencher des réactions brutales </a:t>
            </a:r>
            <a:r>
              <a:rPr lang="fr-CA" sz="2000" i="1" dirty="0"/>
              <a:t>à l’encontre de certaines communautés ethniques ou religieuses, créer des obstacles injustifiés aux déplacements et au commerce et provoquer l’abattage inutile d’animaux destinés à la consommation. Cela peut avoir </a:t>
            </a:r>
            <a:r>
              <a:rPr lang="fr-CA" sz="2000" b="1" i="1" dirty="0"/>
              <a:t>de sérieuses répercussions sur la vie des gens.</a:t>
            </a:r>
            <a:r>
              <a:rPr lang="fr-CA" sz="2000" i="1" dirty="0"/>
              <a:t> »</a:t>
            </a:r>
            <a:endParaRPr lang="fr-CA" sz="2000" dirty="0"/>
          </a:p>
        </p:txBody>
      </p:sp>
    </p:spTree>
    <p:extLst>
      <p:ext uri="{BB962C8B-B14F-4D97-AF65-F5344CB8AC3E}">
        <p14:creationId xmlns:p14="http://schemas.microsoft.com/office/powerpoint/2010/main" val="2700830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Qui nomme ?</a:t>
            </a:r>
            <a:endParaRPr lang="fr-CA" sz="2800" dirty="0"/>
          </a:p>
        </p:txBody>
      </p:sp>
      <p:sp>
        <p:nvSpPr>
          <p:cNvPr id="3" name="Segnaposto contenuto 2"/>
          <p:cNvSpPr>
            <a:spLocks noGrp="1"/>
          </p:cNvSpPr>
          <p:nvPr>
            <p:ph idx="1"/>
          </p:nvPr>
        </p:nvSpPr>
        <p:spPr/>
        <p:txBody>
          <a:bodyPr>
            <a:normAutofit lnSpcReduction="10000"/>
          </a:bodyPr>
          <a:lstStyle/>
          <a:p>
            <a:r>
              <a:rPr lang="it-IT" sz="2400" b="1" dirty="0"/>
              <a:t>SARS-CoV-2, un </a:t>
            </a:r>
            <a:r>
              <a:rPr lang="it-IT" sz="2400" b="1" dirty="0" err="1"/>
              <a:t>nom</a:t>
            </a:r>
            <a:r>
              <a:rPr lang="it-IT" sz="2400" b="1" dirty="0"/>
              <a:t> </a:t>
            </a:r>
            <a:r>
              <a:rPr lang="it-IT" sz="2400" b="1" dirty="0" err="1"/>
              <a:t>scientifique</a:t>
            </a:r>
            <a:r>
              <a:rPr lang="it-IT" sz="2400" b="1" dirty="0"/>
              <a:t> qui divise</a:t>
            </a:r>
          </a:p>
          <a:p>
            <a:pPr algn="just"/>
            <a:r>
              <a:rPr lang="it-IT" sz="2400" dirty="0"/>
              <a:t>Ce </a:t>
            </a:r>
            <a:r>
              <a:rPr lang="it-IT" sz="2400" dirty="0" err="1"/>
              <a:t>sont</a:t>
            </a:r>
            <a:r>
              <a:rPr lang="it-IT" sz="2400" dirty="0"/>
              <a:t> </a:t>
            </a:r>
            <a:r>
              <a:rPr lang="it-IT" sz="2400" dirty="0" err="1"/>
              <a:t>les</a:t>
            </a:r>
            <a:r>
              <a:rPr lang="it-IT" sz="2400" dirty="0"/>
              <a:t> </a:t>
            </a:r>
            <a:r>
              <a:rPr lang="it-IT" sz="2400" dirty="0" err="1"/>
              <a:t>virologues</a:t>
            </a:r>
            <a:r>
              <a:rPr lang="it-IT" sz="2400" dirty="0"/>
              <a:t> </a:t>
            </a:r>
            <a:r>
              <a:rPr lang="it-IT" sz="2400" dirty="0" err="1"/>
              <a:t>eux-mêmes</a:t>
            </a:r>
            <a:r>
              <a:rPr lang="it-IT" sz="2400" dirty="0"/>
              <a:t> qui </a:t>
            </a:r>
            <a:r>
              <a:rPr lang="it-IT" sz="2400" dirty="0" err="1"/>
              <a:t>proposent</a:t>
            </a:r>
            <a:r>
              <a:rPr lang="it-IT" sz="2400" dirty="0"/>
              <a:t> et s’</a:t>
            </a:r>
            <a:r>
              <a:rPr lang="it-IT" sz="2400" dirty="0" err="1"/>
              <a:t>accordent</a:t>
            </a:r>
            <a:r>
              <a:rPr lang="it-IT" sz="2400" dirty="0"/>
              <a:t> </a:t>
            </a:r>
            <a:r>
              <a:rPr lang="it-IT" sz="2400" dirty="0" err="1"/>
              <a:t>sur</a:t>
            </a:r>
            <a:r>
              <a:rPr lang="it-IT" sz="2400" dirty="0"/>
              <a:t> le </a:t>
            </a:r>
            <a:r>
              <a:rPr lang="it-IT" sz="2400" dirty="0" err="1"/>
              <a:t>nom</a:t>
            </a:r>
            <a:r>
              <a:rPr lang="it-IT" sz="2400" dirty="0"/>
              <a:t> par </a:t>
            </a:r>
            <a:r>
              <a:rPr lang="it-IT" sz="2400" dirty="0" err="1"/>
              <a:t>lequel</a:t>
            </a:r>
            <a:r>
              <a:rPr lang="it-IT" sz="2400" dirty="0"/>
              <a:t> on </a:t>
            </a:r>
            <a:r>
              <a:rPr lang="it-IT" sz="2400" dirty="0" err="1"/>
              <a:t>désigne</a:t>
            </a:r>
            <a:r>
              <a:rPr lang="it-IT" sz="2400" dirty="0"/>
              <a:t> un virus. </a:t>
            </a:r>
            <a:r>
              <a:rPr lang="it-IT" sz="2400" b="1" dirty="0"/>
              <a:t>L’ICTV </a:t>
            </a:r>
            <a:r>
              <a:rPr lang="it-IT" sz="2400" b="1" dirty="0" smtClean="0"/>
              <a:t>(</a:t>
            </a:r>
            <a:r>
              <a:rPr lang="fr-CA" sz="2400" dirty="0"/>
              <a:t>Comité international de taxonomie des </a:t>
            </a:r>
            <a:r>
              <a:rPr lang="fr-CA" sz="2400" dirty="0" smtClean="0"/>
              <a:t>virus) </a:t>
            </a:r>
            <a:r>
              <a:rPr lang="it-IT" sz="2400" dirty="0" smtClean="0"/>
              <a:t>est </a:t>
            </a:r>
            <a:r>
              <a:rPr lang="it-IT" sz="2400" dirty="0" err="1"/>
              <a:t>quant</a:t>
            </a:r>
            <a:r>
              <a:rPr lang="it-IT" sz="2400" dirty="0"/>
              <a:t> à lui </a:t>
            </a:r>
            <a:r>
              <a:rPr lang="it-IT" sz="2400" dirty="0" err="1"/>
              <a:t>chargé</a:t>
            </a:r>
            <a:r>
              <a:rPr lang="it-IT" sz="2400" dirty="0"/>
              <a:t> de </a:t>
            </a:r>
            <a:r>
              <a:rPr lang="it-IT" sz="2400" dirty="0" err="1"/>
              <a:t>classifier</a:t>
            </a:r>
            <a:r>
              <a:rPr lang="it-IT" sz="2400" dirty="0"/>
              <a:t> </a:t>
            </a:r>
            <a:r>
              <a:rPr lang="it-IT" sz="2400" dirty="0" err="1"/>
              <a:t>les</a:t>
            </a:r>
            <a:r>
              <a:rPr lang="it-IT" sz="2400" dirty="0"/>
              <a:t> virus par </a:t>
            </a:r>
            <a:r>
              <a:rPr lang="it-IT" sz="2400" dirty="0" err="1"/>
              <a:t>taxons</a:t>
            </a:r>
            <a:r>
              <a:rPr lang="it-IT" sz="2400" dirty="0"/>
              <a:t>, c’est-à-dire de </a:t>
            </a:r>
            <a:r>
              <a:rPr lang="it-IT" sz="2400" dirty="0" err="1"/>
              <a:t>les</a:t>
            </a:r>
            <a:r>
              <a:rPr lang="it-IT" sz="2400" dirty="0"/>
              <a:t> ranger </a:t>
            </a:r>
            <a:r>
              <a:rPr lang="it-IT" sz="2400" dirty="0" err="1"/>
              <a:t>dans</a:t>
            </a:r>
            <a:r>
              <a:rPr lang="it-IT" sz="2400" dirty="0"/>
              <a:t> l’</a:t>
            </a:r>
            <a:r>
              <a:rPr lang="it-IT" sz="2400" dirty="0" err="1"/>
              <a:t>arbre</a:t>
            </a:r>
            <a:r>
              <a:rPr lang="it-IT" sz="2400" dirty="0"/>
              <a:t> </a:t>
            </a:r>
            <a:r>
              <a:rPr lang="it-IT" sz="2400" dirty="0" err="1"/>
              <a:t>du</a:t>
            </a:r>
            <a:r>
              <a:rPr lang="it-IT" sz="2400" dirty="0"/>
              <a:t> vivant.</a:t>
            </a:r>
          </a:p>
          <a:p>
            <a:pPr algn="just"/>
            <a:r>
              <a:rPr lang="it-IT" sz="2400" dirty="0"/>
              <a:t>Le </a:t>
            </a:r>
            <a:r>
              <a:rPr lang="it-IT" sz="2400" dirty="0" err="1"/>
              <a:t>groupe</a:t>
            </a:r>
            <a:r>
              <a:rPr lang="it-IT" sz="2400" dirty="0"/>
              <a:t> d’</a:t>
            </a:r>
            <a:r>
              <a:rPr lang="it-IT" sz="2400" dirty="0" err="1"/>
              <a:t>étude</a:t>
            </a:r>
            <a:r>
              <a:rPr lang="it-IT" sz="2400" dirty="0"/>
              <a:t> </a:t>
            </a:r>
            <a:r>
              <a:rPr lang="it-IT" sz="2400" dirty="0" err="1"/>
              <a:t>des</a:t>
            </a:r>
            <a:r>
              <a:rPr lang="it-IT" sz="2400" dirty="0"/>
              <a:t> coronavirus de l’ICTV a </a:t>
            </a:r>
            <a:r>
              <a:rPr lang="it-IT" sz="2400" dirty="0" err="1"/>
              <a:t>proposé</a:t>
            </a:r>
            <a:r>
              <a:rPr lang="it-IT" sz="2400" dirty="0"/>
              <a:t> </a:t>
            </a:r>
            <a:r>
              <a:rPr lang="it-IT" sz="2400" dirty="0" err="1"/>
              <a:t>officiellement</a:t>
            </a:r>
            <a:r>
              <a:rPr lang="it-IT" sz="2400" dirty="0"/>
              <a:t> d’</a:t>
            </a:r>
            <a:r>
              <a:rPr lang="it-IT" sz="2400" dirty="0" err="1"/>
              <a:t>appeler</a:t>
            </a:r>
            <a:r>
              <a:rPr lang="it-IT" sz="2400" dirty="0"/>
              <a:t> le </a:t>
            </a:r>
            <a:r>
              <a:rPr lang="it-IT" sz="2400" dirty="0" err="1"/>
              <a:t>nouveau</a:t>
            </a:r>
            <a:r>
              <a:rPr lang="it-IT" sz="2400" dirty="0"/>
              <a:t> coronavirus « SARS-CoV-2 ». </a:t>
            </a:r>
            <a:r>
              <a:rPr lang="it-IT" sz="2400" dirty="0" err="1"/>
              <a:t>Cette</a:t>
            </a:r>
            <a:r>
              <a:rPr lang="it-IT" sz="2400" dirty="0"/>
              <a:t> </a:t>
            </a:r>
            <a:r>
              <a:rPr lang="it-IT" sz="2400" dirty="0" err="1"/>
              <a:t>désignation</a:t>
            </a:r>
            <a:r>
              <a:rPr lang="it-IT" sz="2400" dirty="0"/>
              <a:t> s’</a:t>
            </a:r>
            <a:r>
              <a:rPr lang="it-IT" sz="2400" dirty="0" err="1"/>
              <a:t>explique</a:t>
            </a:r>
            <a:r>
              <a:rPr lang="it-IT" sz="2400" dirty="0"/>
              <a:t> par la façon dont </a:t>
            </a:r>
            <a:r>
              <a:rPr lang="it-IT" sz="2400" dirty="0" err="1"/>
              <a:t>sont</a:t>
            </a:r>
            <a:r>
              <a:rPr lang="it-IT" sz="2400" dirty="0"/>
              <a:t> </a:t>
            </a:r>
            <a:r>
              <a:rPr lang="it-IT" sz="2400" dirty="0" err="1"/>
              <a:t>classés</a:t>
            </a:r>
            <a:r>
              <a:rPr lang="it-IT" sz="2400" dirty="0"/>
              <a:t> </a:t>
            </a:r>
            <a:r>
              <a:rPr lang="it-IT" sz="2400" dirty="0" err="1"/>
              <a:t>les</a:t>
            </a:r>
            <a:r>
              <a:rPr lang="it-IT" sz="2400" dirty="0"/>
              <a:t> virus et </a:t>
            </a:r>
            <a:r>
              <a:rPr lang="it-IT" sz="2400" dirty="0" err="1"/>
              <a:t>peut</a:t>
            </a:r>
            <a:r>
              <a:rPr lang="it-IT" sz="2400" dirty="0"/>
              <a:t> </a:t>
            </a:r>
            <a:r>
              <a:rPr lang="it-IT" sz="2400" dirty="0" err="1"/>
              <a:t>paraître</a:t>
            </a:r>
            <a:r>
              <a:rPr lang="it-IT" sz="2400" dirty="0"/>
              <a:t> </a:t>
            </a:r>
            <a:r>
              <a:rPr lang="it-IT" sz="2400" dirty="0" err="1"/>
              <a:t>étrange</a:t>
            </a:r>
            <a:r>
              <a:rPr lang="it-IT" sz="2400" dirty="0"/>
              <a:t> car ce virus n’</a:t>
            </a:r>
            <a:r>
              <a:rPr lang="it-IT" sz="2400" dirty="0" err="1"/>
              <a:t>entraîne</a:t>
            </a:r>
            <a:r>
              <a:rPr lang="it-IT" sz="2400" dirty="0"/>
              <a:t> </a:t>
            </a:r>
            <a:r>
              <a:rPr lang="it-IT" sz="2400" dirty="0" err="1"/>
              <a:t>pas</a:t>
            </a:r>
            <a:r>
              <a:rPr lang="it-IT" sz="2400" dirty="0"/>
              <a:t> le SRAS, une </a:t>
            </a:r>
            <a:r>
              <a:rPr lang="it-IT" sz="2400" dirty="0" err="1"/>
              <a:t>maladie</a:t>
            </a:r>
            <a:r>
              <a:rPr lang="it-IT" sz="2400" dirty="0"/>
              <a:t> </a:t>
            </a:r>
            <a:r>
              <a:rPr lang="it-IT" sz="2400" dirty="0" err="1"/>
              <a:t>engendrée</a:t>
            </a:r>
            <a:r>
              <a:rPr lang="it-IT" sz="2400" dirty="0"/>
              <a:t> par un virus en 2003 (</a:t>
            </a:r>
            <a:r>
              <a:rPr lang="it-IT" sz="2400" dirty="0" err="1"/>
              <a:t>syndrome</a:t>
            </a:r>
            <a:r>
              <a:rPr lang="it-IT" sz="2400" dirty="0"/>
              <a:t> </a:t>
            </a:r>
            <a:r>
              <a:rPr lang="it-IT" sz="2400" dirty="0" err="1"/>
              <a:t>respiratoire</a:t>
            </a:r>
            <a:r>
              <a:rPr lang="it-IT" sz="2400" dirty="0"/>
              <a:t> </a:t>
            </a:r>
            <a:r>
              <a:rPr lang="it-IT" sz="2400" dirty="0" err="1"/>
              <a:t>aigu</a:t>
            </a:r>
            <a:r>
              <a:rPr lang="it-IT" sz="2400" dirty="0"/>
              <a:t> </a:t>
            </a:r>
            <a:r>
              <a:rPr lang="it-IT" sz="2400" dirty="0" err="1"/>
              <a:t>sévère</a:t>
            </a:r>
            <a:r>
              <a:rPr lang="it-IT" sz="2400" dirty="0"/>
              <a:t>, </a:t>
            </a:r>
            <a:r>
              <a:rPr lang="it-IT" sz="2400" dirty="0" err="1"/>
              <a:t>désigné</a:t>
            </a:r>
            <a:r>
              <a:rPr lang="it-IT" sz="2400" dirty="0"/>
              <a:t> par l’</a:t>
            </a:r>
            <a:r>
              <a:rPr lang="it-IT" sz="2400" dirty="0" err="1"/>
              <a:t>acronyme</a:t>
            </a:r>
            <a:r>
              <a:rPr lang="it-IT" sz="2400" dirty="0"/>
              <a:t> SARS en </a:t>
            </a:r>
            <a:r>
              <a:rPr lang="it-IT" sz="2400" dirty="0" err="1"/>
              <a:t>anglais</a:t>
            </a:r>
            <a:r>
              <a:rPr lang="it-IT" sz="2400" dirty="0"/>
              <a:t> et SRAS en </a:t>
            </a:r>
            <a:r>
              <a:rPr lang="it-IT" sz="2400" dirty="0" err="1"/>
              <a:t>français</a:t>
            </a:r>
            <a:r>
              <a:rPr lang="it-IT" sz="2400" dirty="0"/>
              <a:t>).</a:t>
            </a:r>
          </a:p>
          <a:p>
            <a:endParaRPr lang="fr-CA" sz="2400" dirty="0"/>
          </a:p>
        </p:txBody>
      </p:sp>
    </p:spTree>
    <p:extLst>
      <p:ext uri="{BB962C8B-B14F-4D97-AF65-F5344CB8AC3E}">
        <p14:creationId xmlns:p14="http://schemas.microsoft.com/office/powerpoint/2010/main" val="189928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23 mars 2020</a:t>
            </a:r>
          </a:p>
        </p:txBody>
      </p:sp>
      <p:pic>
        <p:nvPicPr>
          <p:cNvPr id="4" name="Segnaposto contenuto 3" descr="sen.jpg"/>
          <p:cNvPicPr>
            <a:picLocks noGrp="1" noChangeAspect="1"/>
          </p:cNvPicPr>
          <p:nvPr>
            <p:ph idx="1"/>
          </p:nvPr>
        </p:nvPicPr>
        <p:blipFill>
          <a:blip r:embed="rId2">
            <a:extLst>
              <a:ext uri="{28A0092B-C50C-407E-A947-70E740481C1C}">
                <a14:useLocalDpi xmlns:a14="http://schemas.microsoft.com/office/drawing/2010/main" val="0"/>
              </a:ext>
            </a:extLst>
          </a:blip>
          <a:srcRect l="-85892" r="-85892"/>
          <a:stretch>
            <a:fillRect/>
          </a:stretch>
        </p:blipFill>
        <p:spPr/>
      </p:pic>
    </p:spTree>
    <p:extLst>
      <p:ext uri="{BB962C8B-B14F-4D97-AF65-F5344CB8AC3E}">
        <p14:creationId xmlns:p14="http://schemas.microsoft.com/office/powerpoint/2010/main" val="6949634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Qui nomme ?</a:t>
            </a:r>
            <a:endParaRPr lang="fr-CA" sz="2800" dirty="0"/>
          </a:p>
        </p:txBody>
      </p:sp>
      <p:sp>
        <p:nvSpPr>
          <p:cNvPr id="3" name="Segnaposto contenuto 2"/>
          <p:cNvSpPr>
            <a:spLocks noGrp="1"/>
          </p:cNvSpPr>
          <p:nvPr>
            <p:ph idx="1"/>
          </p:nvPr>
        </p:nvSpPr>
        <p:spPr/>
        <p:txBody>
          <a:bodyPr>
            <a:normAutofit lnSpcReduction="10000"/>
          </a:bodyPr>
          <a:lstStyle/>
          <a:p>
            <a:r>
              <a:rPr lang="fr-CA" sz="2400" b="1" dirty="0"/>
              <a:t>L’OMS </a:t>
            </a:r>
            <a:r>
              <a:rPr lang="fr-CA" sz="2400" dirty="0"/>
              <a:t>ne veut pas parler de SARS-CoV-2</a:t>
            </a:r>
          </a:p>
          <a:p>
            <a:pPr algn="just"/>
            <a:r>
              <a:rPr lang="fr-CA" sz="2400" dirty="0"/>
              <a:t>Mais si la proximité génétique du virus actuel avec son cousin de 2003 semble être suffisante pour l’ICTV, le choix du comité de réutiliser l’appellation « SARS » semble embarrasser l’OMS, pour qui le risque de confusion est réel. « Du point de vue de la communication, utiliser le nom SRAS peut avoir des </a:t>
            </a:r>
            <a:r>
              <a:rPr lang="fr-CA" sz="2400" b="1" dirty="0"/>
              <a:t>conséquences indésirables </a:t>
            </a:r>
            <a:r>
              <a:rPr lang="fr-CA" sz="2400" dirty="0"/>
              <a:t>et </a:t>
            </a:r>
            <a:r>
              <a:rPr lang="fr-CA" sz="2400" b="1" dirty="0"/>
              <a:t>créer une peur inutile </a:t>
            </a:r>
            <a:r>
              <a:rPr lang="fr-CA" sz="2400" dirty="0"/>
              <a:t>pour certaines populations, surtout en Asie, qui a été la plus touchée par l’épidémie de SRAS en 2003 », a ainsi déclaré un porte-parole de l’OMS au magazine Science, précisant que, « pour cette raison et d’autres, l’OMS utilisera “le virus responsable de la maladie Covid-19” ou “le virus de la maladie Covid-19” dans sa communication publique ».</a:t>
            </a:r>
          </a:p>
          <a:p>
            <a:endParaRPr lang="fr-CA" sz="2400" dirty="0"/>
          </a:p>
        </p:txBody>
      </p:sp>
    </p:spTree>
    <p:extLst>
      <p:ext uri="{BB962C8B-B14F-4D97-AF65-F5344CB8AC3E}">
        <p14:creationId xmlns:p14="http://schemas.microsoft.com/office/powerpoint/2010/main" val="807018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ICTV versus OMS</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a:t>L’</a:t>
            </a:r>
            <a:r>
              <a:rPr lang="it-IT" sz="2400" dirty="0" err="1"/>
              <a:t>absence</a:t>
            </a:r>
            <a:r>
              <a:rPr lang="it-IT" sz="2400" dirty="0"/>
              <a:t> de </a:t>
            </a:r>
            <a:r>
              <a:rPr lang="it-IT" sz="2400" dirty="0" err="1"/>
              <a:t>coordination</a:t>
            </a:r>
            <a:r>
              <a:rPr lang="it-IT" sz="2400" dirty="0"/>
              <a:t> </a:t>
            </a:r>
            <a:r>
              <a:rPr lang="it-IT" sz="2400" dirty="0" err="1"/>
              <a:t>entre</a:t>
            </a:r>
            <a:r>
              <a:rPr lang="it-IT" sz="2400" dirty="0"/>
              <a:t> </a:t>
            </a:r>
            <a:r>
              <a:rPr lang="it-IT" sz="2400" dirty="0" err="1"/>
              <a:t>les</a:t>
            </a:r>
            <a:r>
              <a:rPr lang="it-IT" sz="2400" dirty="0"/>
              <a:t> </a:t>
            </a:r>
            <a:r>
              <a:rPr lang="it-IT" sz="2400" dirty="0" err="1"/>
              <a:t>deux</a:t>
            </a:r>
            <a:r>
              <a:rPr lang="it-IT" sz="2400" dirty="0"/>
              <a:t> </a:t>
            </a:r>
            <a:r>
              <a:rPr lang="it-IT" sz="2400" dirty="0" err="1"/>
              <a:t>organisations</a:t>
            </a:r>
            <a:r>
              <a:rPr lang="it-IT" sz="2400" dirty="0"/>
              <a:t>, </a:t>
            </a:r>
            <a:r>
              <a:rPr lang="it-IT" sz="2400" dirty="0" err="1"/>
              <a:t>alors</a:t>
            </a:r>
            <a:r>
              <a:rPr lang="it-IT" sz="2400" dirty="0"/>
              <a:t> </a:t>
            </a:r>
            <a:r>
              <a:rPr lang="it-IT" sz="2400" dirty="0" err="1"/>
              <a:t>qu’elles</a:t>
            </a:r>
            <a:r>
              <a:rPr lang="it-IT" sz="2400" dirty="0"/>
              <a:t> </a:t>
            </a:r>
            <a:r>
              <a:rPr lang="it-IT" sz="2400" dirty="0" err="1"/>
              <a:t>ont</a:t>
            </a:r>
            <a:r>
              <a:rPr lang="it-IT" sz="2400" dirty="0"/>
              <a:t> </a:t>
            </a:r>
            <a:r>
              <a:rPr lang="it-IT" sz="2400" dirty="0" err="1"/>
              <a:t>annoncé</a:t>
            </a:r>
            <a:r>
              <a:rPr lang="it-IT" sz="2400" dirty="0"/>
              <a:t> </a:t>
            </a:r>
            <a:r>
              <a:rPr lang="it-IT" sz="2400" dirty="0" err="1"/>
              <a:t>leurs</a:t>
            </a:r>
            <a:r>
              <a:rPr lang="it-IT" sz="2400" dirty="0"/>
              <a:t> </a:t>
            </a:r>
            <a:r>
              <a:rPr lang="it-IT" sz="2400" dirty="0" err="1"/>
              <a:t>propositions</a:t>
            </a:r>
            <a:r>
              <a:rPr lang="it-IT" sz="2400" dirty="0"/>
              <a:t> à </a:t>
            </a:r>
            <a:r>
              <a:rPr lang="it-IT" sz="2400" dirty="0" err="1"/>
              <a:t>quelques</a:t>
            </a:r>
            <a:r>
              <a:rPr lang="it-IT" sz="2400" dirty="0"/>
              <a:t> </a:t>
            </a:r>
            <a:r>
              <a:rPr lang="it-IT" sz="2400" dirty="0" err="1"/>
              <a:t>heures</a:t>
            </a:r>
            <a:r>
              <a:rPr lang="it-IT" sz="2400" dirty="0"/>
              <a:t> d’</a:t>
            </a:r>
            <a:r>
              <a:rPr lang="it-IT" sz="2400" dirty="0" err="1"/>
              <a:t>intervalle</a:t>
            </a:r>
            <a:r>
              <a:rPr lang="it-IT" sz="2400" dirty="0"/>
              <a:t> et </a:t>
            </a:r>
            <a:r>
              <a:rPr lang="it-IT" sz="2400" dirty="0" err="1"/>
              <a:t>qu’elles</a:t>
            </a:r>
            <a:r>
              <a:rPr lang="it-IT" sz="2400" dirty="0"/>
              <a:t> s’</a:t>
            </a:r>
            <a:r>
              <a:rPr lang="it-IT" sz="2400" dirty="0" err="1"/>
              <a:t>accordent</a:t>
            </a:r>
            <a:r>
              <a:rPr lang="it-IT" sz="2400" dirty="0"/>
              <a:t> </a:t>
            </a:r>
            <a:r>
              <a:rPr lang="it-IT" sz="2400" dirty="0" err="1"/>
              <a:t>toutes</a:t>
            </a:r>
            <a:r>
              <a:rPr lang="it-IT" sz="2400" dirty="0"/>
              <a:t> </a:t>
            </a:r>
            <a:r>
              <a:rPr lang="it-IT" sz="2400" dirty="0" err="1"/>
              <a:t>les</a:t>
            </a:r>
            <a:r>
              <a:rPr lang="it-IT" sz="2400" dirty="0"/>
              <a:t> </a:t>
            </a:r>
            <a:r>
              <a:rPr lang="it-IT" sz="2400" dirty="0" err="1"/>
              <a:t>deux</a:t>
            </a:r>
            <a:r>
              <a:rPr lang="it-IT" sz="2400" dirty="0"/>
              <a:t> </a:t>
            </a:r>
            <a:r>
              <a:rPr lang="it-IT" sz="2400" dirty="0" err="1"/>
              <a:t>sur</a:t>
            </a:r>
            <a:r>
              <a:rPr lang="it-IT" sz="2400" dirty="0"/>
              <a:t> </a:t>
            </a:r>
            <a:r>
              <a:rPr lang="it-IT" sz="2400" b="1" dirty="0"/>
              <a:t>l’</a:t>
            </a:r>
            <a:r>
              <a:rPr lang="it-IT" sz="2400" b="1" dirty="0" err="1"/>
              <a:t>importance</a:t>
            </a:r>
            <a:r>
              <a:rPr lang="it-IT" sz="2400" b="1" dirty="0"/>
              <a:t> de </a:t>
            </a:r>
            <a:r>
              <a:rPr lang="it-IT" sz="2400" b="1" dirty="0" err="1"/>
              <a:t>bien</a:t>
            </a:r>
            <a:r>
              <a:rPr lang="it-IT" sz="2400" b="1" dirty="0"/>
              <a:t> </a:t>
            </a:r>
            <a:r>
              <a:rPr lang="it-IT" sz="2400" b="1" dirty="0" err="1"/>
              <a:t>nommer</a:t>
            </a:r>
            <a:r>
              <a:rPr lang="it-IT" sz="2400" b="1" dirty="0"/>
              <a:t> </a:t>
            </a:r>
            <a:r>
              <a:rPr lang="it-IT" sz="2400" b="1" dirty="0" err="1"/>
              <a:t>maladies</a:t>
            </a:r>
            <a:r>
              <a:rPr lang="it-IT" sz="2400" b="1" dirty="0"/>
              <a:t> et virus</a:t>
            </a:r>
            <a:r>
              <a:rPr lang="it-IT" sz="2400" dirty="0"/>
              <a:t>, est </a:t>
            </a:r>
            <a:r>
              <a:rPr lang="it-IT" sz="2400" dirty="0" err="1"/>
              <a:t>ainsi</a:t>
            </a:r>
            <a:r>
              <a:rPr lang="it-IT" sz="2400" dirty="0"/>
              <a:t> </a:t>
            </a:r>
            <a:r>
              <a:rPr lang="it-IT" sz="2400" dirty="0" err="1"/>
              <a:t>jugée</a:t>
            </a:r>
            <a:r>
              <a:rPr lang="it-IT" sz="2400" dirty="0"/>
              <a:t> </a:t>
            </a:r>
            <a:r>
              <a:rPr lang="it-IT" sz="2400" dirty="0" err="1"/>
              <a:t>incompréhensible</a:t>
            </a:r>
            <a:r>
              <a:rPr lang="it-IT" sz="2400" dirty="0"/>
              <a:t> par une </a:t>
            </a:r>
            <a:r>
              <a:rPr lang="it-IT" sz="2400" dirty="0" err="1"/>
              <a:t>partie</a:t>
            </a:r>
            <a:r>
              <a:rPr lang="it-IT" sz="2400" dirty="0"/>
              <a:t> </a:t>
            </a:r>
            <a:r>
              <a:rPr lang="it-IT" sz="2400" dirty="0" err="1"/>
              <a:t>des</a:t>
            </a:r>
            <a:r>
              <a:rPr lang="it-IT" sz="2400" dirty="0"/>
              <a:t> </a:t>
            </a:r>
            <a:r>
              <a:rPr lang="it-IT" sz="2400" dirty="0" err="1"/>
              <a:t>virologues</a:t>
            </a:r>
            <a:r>
              <a:rPr lang="it-IT" sz="2400" dirty="0"/>
              <a:t>. L’autrice principale de l’</a:t>
            </a:r>
            <a:r>
              <a:rPr lang="it-IT" sz="2400" dirty="0" err="1"/>
              <a:t>article</a:t>
            </a:r>
            <a:r>
              <a:rPr lang="it-IT" sz="2400" dirty="0"/>
              <a:t> de l’ICTV a </a:t>
            </a:r>
            <a:r>
              <a:rPr lang="it-IT" sz="2400" dirty="0" err="1"/>
              <a:t>ainsi</a:t>
            </a:r>
            <a:r>
              <a:rPr lang="it-IT" sz="2400" dirty="0"/>
              <a:t> </a:t>
            </a:r>
            <a:r>
              <a:rPr lang="it-IT" sz="2400" dirty="0" err="1"/>
              <a:t>admis</a:t>
            </a:r>
            <a:r>
              <a:rPr lang="it-IT" sz="2400" dirty="0"/>
              <a:t> </a:t>
            </a:r>
            <a:r>
              <a:rPr lang="it-IT" sz="2400" dirty="0" err="1"/>
              <a:t>que</a:t>
            </a:r>
            <a:r>
              <a:rPr lang="it-IT" sz="2400" dirty="0"/>
              <a:t> le </a:t>
            </a:r>
            <a:r>
              <a:rPr lang="it-IT" sz="2400" dirty="0" err="1"/>
              <a:t>choix</a:t>
            </a:r>
            <a:r>
              <a:rPr lang="it-IT" sz="2400" dirty="0"/>
              <a:t> de l’</a:t>
            </a:r>
            <a:r>
              <a:rPr lang="it-IT" sz="2400" dirty="0" err="1"/>
              <a:t>instance</a:t>
            </a:r>
            <a:r>
              <a:rPr lang="it-IT" sz="2400" dirty="0"/>
              <a:t> </a:t>
            </a:r>
            <a:r>
              <a:rPr lang="it-IT" sz="2400" dirty="0" err="1"/>
              <a:t>pouvait</a:t>
            </a:r>
            <a:r>
              <a:rPr lang="it-IT" sz="2400" dirty="0"/>
              <a:t> </a:t>
            </a:r>
            <a:r>
              <a:rPr lang="it-IT" sz="2400" dirty="0" err="1"/>
              <a:t>être</a:t>
            </a:r>
            <a:r>
              <a:rPr lang="it-IT" sz="2400" dirty="0"/>
              <a:t> </a:t>
            </a:r>
            <a:r>
              <a:rPr lang="it-IT" sz="2400" b="1" i="1" dirty="0"/>
              <a:t>« </a:t>
            </a:r>
            <a:r>
              <a:rPr lang="it-IT" sz="2400" b="1" i="1" dirty="0" err="1"/>
              <a:t>déroutant</a:t>
            </a:r>
            <a:r>
              <a:rPr lang="it-IT" sz="2400" b="1" i="1" dirty="0"/>
              <a:t> »</a:t>
            </a:r>
            <a:r>
              <a:rPr lang="it-IT" sz="2400" dirty="0"/>
              <a:t>. Le </a:t>
            </a:r>
            <a:r>
              <a:rPr lang="it-IT" sz="2400" dirty="0" err="1"/>
              <a:t>président</a:t>
            </a:r>
            <a:r>
              <a:rPr lang="it-IT" sz="2400" dirty="0"/>
              <a:t> de l’ICTV, le </a:t>
            </a:r>
            <a:r>
              <a:rPr lang="it-IT" sz="2400" dirty="0" err="1"/>
              <a:t>virologue</a:t>
            </a:r>
            <a:r>
              <a:rPr lang="it-IT" sz="2400" dirty="0"/>
              <a:t> John </a:t>
            </a:r>
            <a:r>
              <a:rPr lang="it-IT" sz="2400" dirty="0" err="1"/>
              <a:t>Zieburg</a:t>
            </a:r>
            <a:r>
              <a:rPr lang="it-IT" sz="2400" dirty="0"/>
              <a:t>, a lui-</a:t>
            </a:r>
            <a:r>
              <a:rPr lang="it-IT" sz="2400" dirty="0" err="1"/>
              <a:t>même</a:t>
            </a:r>
            <a:r>
              <a:rPr lang="it-IT" sz="2400" dirty="0"/>
              <a:t> </a:t>
            </a:r>
            <a:r>
              <a:rPr lang="it-IT" sz="2400" dirty="0" err="1"/>
              <a:t>tenté</a:t>
            </a:r>
            <a:r>
              <a:rPr lang="it-IT" sz="2400" dirty="0"/>
              <a:t> de </a:t>
            </a:r>
            <a:r>
              <a:rPr lang="it-IT" sz="2400" dirty="0" err="1"/>
              <a:t>mettre</a:t>
            </a:r>
            <a:r>
              <a:rPr lang="it-IT" sz="2400" dirty="0"/>
              <a:t> </a:t>
            </a:r>
            <a:r>
              <a:rPr lang="it-IT" sz="2400" dirty="0" err="1"/>
              <a:t>les</a:t>
            </a:r>
            <a:r>
              <a:rPr lang="it-IT" sz="2400" dirty="0"/>
              <a:t> </a:t>
            </a:r>
            <a:r>
              <a:rPr lang="it-IT" sz="2400" dirty="0" err="1"/>
              <a:t>choses</a:t>
            </a:r>
            <a:r>
              <a:rPr lang="it-IT" sz="2400" dirty="0"/>
              <a:t> </a:t>
            </a:r>
            <a:r>
              <a:rPr lang="it-IT" sz="2400" dirty="0" err="1"/>
              <a:t>au</a:t>
            </a:r>
            <a:r>
              <a:rPr lang="it-IT" sz="2400" dirty="0"/>
              <a:t> </a:t>
            </a:r>
            <a:r>
              <a:rPr lang="it-IT" sz="2400" dirty="0" err="1"/>
              <a:t>clair</a:t>
            </a:r>
            <a:r>
              <a:rPr lang="it-IT" sz="2400" dirty="0"/>
              <a:t> :</a:t>
            </a:r>
          </a:p>
          <a:p>
            <a:pPr algn="just"/>
            <a:r>
              <a:rPr lang="it-IT" sz="2400" i="1" dirty="0"/>
              <a:t>« Il est </a:t>
            </a:r>
            <a:r>
              <a:rPr lang="it-IT" sz="2400" i="1" dirty="0" err="1"/>
              <a:t>important</a:t>
            </a:r>
            <a:r>
              <a:rPr lang="it-IT" sz="2400" i="1" dirty="0"/>
              <a:t> de </a:t>
            </a:r>
            <a:r>
              <a:rPr lang="it-IT" sz="2400" i="1" dirty="0" err="1"/>
              <a:t>préciser</a:t>
            </a:r>
            <a:r>
              <a:rPr lang="it-IT" sz="2400" i="1" dirty="0"/>
              <a:t> </a:t>
            </a:r>
            <a:r>
              <a:rPr lang="it-IT" sz="2400" i="1" dirty="0" err="1"/>
              <a:t>que</a:t>
            </a:r>
            <a:r>
              <a:rPr lang="it-IT" sz="2400" i="1" dirty="0"/>
              <a:t> ce </a:t>
            </a:r>
            <a:r>
              <a:rPr lang="it-IT" sz="2400" i="1" dirty="0" err="1"/>
              <a:t>nom</a:t>
            </a:r>
            <a:r>
              <a:rPr lang="it-IT" sz="2400" i="1" dirty="0"/>
              <a:t> n’est </a:t>
            </a:r>
            <a:r>
              <a:rPr lang="it-IT" sz="2400" i="1" dirty="0" err="1"/>
              <a:t>pas</a:t>
            </a:r>
            <a:r>
              <a:rPr lang="it-IT" sz="2400" i="1" dirty="0"/>
              <a:t> une </a:t>
            </a:r>
            <a:r>
              <a:rPr lang="it-IT" sz="2400" i="1" dirty="0" err="1"/>
              <a:t>référence</a:t>
            </a:r>
            <a:r>
              <a:rPr lang="it-IT" sz="2400" i="1" dirty="0"/>
              <a:t> à la </a:t>
            </a:r>
            <a:r>
              <a:rPr lang="it-IT" sz="2400" i="1" dirty="0" err="1"/>
              <a:t>maladie</a:t>
            </a:r>
            <a:r>
              <a:rPr lang="it-IT" sz="2400" i="1" dirty="0"/>
              <a:t> </a:t>
            </a:r>
            <a:r>
              <a:rPr lang="it-IT" sz="2400" i="1" dirty="0" err="1"/>
              <a:t>que</a:t>
            </a:r>
            <a:r>
              <a:rPr lang="it-IT" sz="2400" i="1" dirty="0"/>
              <a:t> le virus cause. Il </a:t>
            </a:r>
            <a:r>
              <a:rPr lang="it-IT" sz="2400" i="1" dirty="0" err="1"/>
              <a:t>n’y</a:t>
            </a:r>
            <a:r>
              <a:rPr lang="it-IT" sz="2400" i="1" dirty="0"/>
              <a:t> a </a:t>
            </a:r>
            <a:r>
              <a:rPr lang="it-IT" sz="2400" i="1" dirty="0" err="1"/>
              <a:t>aucun</a:t>
            </a:r>
            <a:r>
              <a:rPr lang="it-IT" sz="2400" i="1" dirty="0"/>
              <a:t> </a:t>
            </a:r>
            <a:r>
              <a:rPr lang="it-IT" sz="2400" i="1" dirty="0" err="1"/>
              <a:t>lien</a:t>
            </a:r>
            <a:r>
              <a:rPr lang="it-IT" sz="2400" i="1" dirty="0"/>
              <a:t> </a:t>
            </a:r>
            <a:r>
              <a:rPr lang="it-IT" sz="2400" i="1" dirty="0" err="1"/>
              <a:t>entre</a:t>
            </a:r>
            <a:r>
              <a:rPr lang="it-IT" sz="2400" i="1" dirty="0"/>
              <a:t> le </a:t>
            </a:r>
            <a:r>
              <a:rPr lang="it-IT" sz="2400" i="1" dirty="0" err="1"/>
              <a:t>nom</a:t>
            </a:r>
            <a:r>
              <a:rPr lang="it-IT" sz="2400" i="1" dirty="0"/>
              <a:t> et la </a:t>
            </a:r>
            <a:r>
              <a:rPr lang="it-IT" sz="2400" i="1" dirty="0" err="1"/>
              <a:t>maladie</a:t>
            </a:r>
            <a:r>
              <a:rPr lang="it-IT" sz="2400" i="1" dirty="0"/>
              <a:t> </a:t>
            </a:r>
            <a:r>
              <a:rPr lang="it-IT" sz="2400" i="1" dirty="0" err="1"/>
              <a:t>du</a:t>
            </a:r>
            <a:r>
              <a:rPr lang="it-IT" sz="2400" i="1" dirty="0"/>
              <a:t> SRAS, c’est </a:t>
            </a:r>
            <a:r>
              <a:rPr lang="it-IT" sz="2400" i="1" dirty="0" err="1"/>
              <a:t>toute</a:t>
            </a:r>
            <a:r>
              <a:rPr lang="it-IT" sz="2400" i="1" dirty="0"/>
              <a:t> la </a:t>
            </a:r>
            <a:r>
              <a:rPr lang="it-IT" sz="2400" i="1" dirty="0" err="1"/>
              <a:t>difficulté</a:t>
            </a:r>
            <a:r>
              <a:rPr lang="it-IT" sz="2400" i="1" dirty="0"/>
              <a:t> à </a:t>
            </a:r>
            <a:r>
              <a:rPr lang="it-IT" sz="2400" i="1" dirty="0" err="1"/>
              <a:t>laquelle</a:t>
            </a:r>
            <a:r>
              <a:rPr lang="it-IT" sz="2400" i="1" dirty="0"/>
              <a:t> l’OMS est </a:t>
            </a:r>
            <a:r>
              <a:rPr lang="it-IT" sz="2400" i="1" dirty="0" err="1"/>
              <a:t>confrontée</a:t>
            </a:r>
            <a:r>
              <a:rPr lang="it-IT" sz="2400" i="1" dirty="0"/>
              <a:t>. »</a:t>
            </a:r>
            <a:endParaRPr lang="it-IT" sz="2400" dirty="0"/>
          </a:p>
          <a:p>
            <a:endParaRPr lang="fr-CA" sz="2400" dirty="0"/>
          </a:p>
        </p:txBody>
      </p:sp>
    </p:spTree>
    <p:extLst>
      <p:ext uri="{BB962C8B-B14F-4D97-AF65-F5344CB8AC3E}">
        <p14:creationId xmlns:p14="http://schemas.microsoft.com/office/powerpoint/2010/main" val="2818762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Nouveau nom : évaluations/émotions</a:t>
            </a:r>
            <a:endParaRPr lang="fr-CA" sz="2800" dirty="0"/>
          </a:p>
        </p:txBody>
      </p:sp>
      <p:sp>
        <p:nvSpPr>
          <p:cNvPr id="3" name="Segnaposto contenuto 2"/>
          <p:cNvSpPr>
            <a:spLocks noGrp="1"/>
          </p:cNvSpPr>
          <p:nvPr>
            <p:ph idx="1"/>
          </p:nvPr>
        </p:nvSpPr>
        <p:spPr/>
        <p:txBody>
          <a:bodyPr>
            <a:normAutofit/>
          </a:bodyPr>
          <a:lstStyle/>
          <a:p>
            <a:r>
              <a:rPr lang="it-IT" sz="2400" b="1" dirty="0"/>
              <a:t>Le coronavirus a un </a:t>
            </a:r>
            <a:r>
              <a:rPr lang="it-IT" sz="2400" b="1" dirty="0" err="1"/>
              <a:t>nouveau</a:t>
            </a:r>
            <a:r>
              <a:rPr lang="it-IT" sz="2400" b="1" dirty="0"/>
              <a:t> </a:t>
            </a:r>
            <a:r>
              <a:rPr lang="it-IT" sz="2400" b="1" dirty="0" err="1"/>
              <a:t>nom</a:t>
            </a:r>
            <a:r>
              <a:rPr lang="it-IT" sz="2400" b="1" dirty="0"/>
              <a:t> et il n’est </a:t>
            </a:r>
            <a:r>
              <a:rPr lang="it-IT" sz="2400" b="1" dirty="0" err="1"/>
              <a:t>pas</a:t>
            </a:r>
            <a:r>
              <a:rPr lang="it-IT" sz="2400" b="1" dirty="0"/>
              <a:t> </a:t>
            </a:r>
            <a:r>
              <a:rPr lang="it-IT" sz="2400" b="1" dirty="0" err="1"/>
              <a:t>terrible</a:t>
            </a:r>
            <a:r>
              <a:rPr lang="it-IT" sz="2400" b="1" dirty="0"/>
              <a:t> </a:t>
            </a:r>
          </a:p>
          <a:p>
            <a:pPr algn="just"/>
            <a:r>
              <a:rPr lang="it-IT" sz="2400" dirty="0" smtClean="0"/>
              <a:t>Le </a:t>
            </a:r>
            <a:r>
              <a:rPr lang="it-IT" sz="2400" dirty="0"/>
              <a:t>virus et la </a:t>
            </a:r>
            <a:r>
              <a:rPr lang="it-IT" sz="2400" dirty="0" err="1"/>
              <a:t>maladie</a:t>
            </a:r>
            <a:r>
              <a:rPr lang="it-IT" sz="2400" dirty="0"/>
              <a:t> </a:t>
            </a:r>
            <a:r>
              <a:rPr lang="it-IT" sz="2400" dirty="0" err="1"/>
              <a:t>qu’il</a:t>
            </a:r>
            <a:r>
              <a:rPr lang="it-IT" sz="2400" dirty="0"/>
              <a:t> </a:t>
            </a:r>
            <a:r>
              <a:rPr lang="it-IT" sz="2400" dirty="0" err="1"/>
              <a:t>provoque</a:t>
            </a:r>
            <a:r>
              <a:rPr lang="it-IT" sz="2400" dirty="0"/>
              <a:t> </a:t>
            </a:r>
            <a:r>
              <a:rPr lang="it-IT" sz="2400" dirty="0" err="1"/>
              <a:t>ont</a:t>
            </a:r>
            <a:r>
              <a:rPr lang="it-IT" sz="2400" dirty="0"/>
              <a:t> </a:t>
            </a:r>
            <a:r>
              <a:rPr lang="it-IT" sz="2400" dirty="0" err="1"/>
              <a:t>été</a:t>
            </a:r>
            <a:r>
              <a:rPr lang="it-IT" sz="2400" dirty="0"/>
              <a:t> </a:t>
            </a:r>
            <a:r>
              <a:rPr lang="it-IT" sz="2400" dirty="0" err="1"/>
              <a:t>officiellement</a:t>
            </a:r>
            <a:r>
              <a:rPr lang="it-IT" sz="2400" dirty="0"/>
              <a:t> </a:t>
            </a:r>
            <a:r>
              <a:rPr lang="it-IT" sz="2400" dirty="0" err="1"/>
              <a:t>baptisés</a:t>
            </a:r>
            <a:r>
              <a:rPr lang="it-IT" sz="2400" dirty="0"/>
              <a:t> par l’</a:t>
            </a:r>
            <a:r>
              <a:rPr lang="it-IT" sz="2400" dirty="0" err="1"/>
              <a:t>Organisation</a:t>
            </a:r>
            <a:r>
              <a:rPr lang="it-IT" sz="2400" dirty="0"/>
              <a:t> mondiale de la </a:t>
            </a:r>
            <a:r>
              <a:rPr lang="it-IT" sz="2400" dirty="0" err="1"/>
              <a:t>santé</a:t>
            </a:r>
            <a:r>
              <a:rPr lang="it-IT" sz="2400" dirty="0"/>
              <a:t> et le </a:t>
            </a:r>
            <a:r>
              <a:rPr lang="it-IT" sz="2400" dirty="0" err="1"/>
              <a:t>Comité</a:t>
            </a:r>
            <a:r>
              <a:rPr lang="it-IT" sz="2400" dirty="0"/>
              <a:t> </a:t>
            </a:r>
            <a:r>
              <a:rPr lang="it-IT" sz="2400" dirty="0" err="1"/>
              <a:t>international</a:t>
            </a:r>
            <a:r>
              <a:rPr lang="it-IT" sz="2400" dirty="0"/>
              <a:t> de </a:t>
            </a:r>
            <a:r>
              <a:rPr lang="it-IT" sz="2400" dirty="0" err="1"/>
              <a:t>taxonomie</a:t>
            </a:r>
            <a:r>
              <a:rPr lang="it-IT" sz="2400" dirty="0"/>
              <a:t> </a:t>
            </a:r>
            <a:r>
              <a:rPr lang="it-IT" sz="2400" dirty="0" err="1"/>
              <a:t>des</a:t>
            </a:r>
            <a:r>
              <a:rPr lang="it-IT" sz="2400" dirty="0"/>
              <a:t> virus. </a:t>
            </a:r>
            <a:r>
              <a:rPr lang="it-IT" sz="2400" dirty="0" err="1"/>
              <a:t>Des</a:t>
            </a:r>
            <a:r>
              <a:rPr lang="it-IT" sz="2400" dirty="0"/>
              <a:t> </a:t>
            </a:r>
            <a:r>
              <a:rPr lang="it-IT" sz="2400" dirty="0" err="1"/>
              <a:t>noms</a:t>
            </a:r>
            <a:r>
              <a:rPr lang="it-IT" sz="2400" dirty="0"/>
              <a:t> </a:t>
            </a:r>
            <a:r>
              <a:rPr lang="it-IT" sz="2400" b="1" dirty="0" err="1"/>
              <a:t>dénués</a:t>
            </a:r>
            <a:r>
              <a:rPr lang="it-IT" sz="2400" b="1" dirty="0"/>
              <a:t> de </a:t>
            </a:r>
            <a:r>
              <a:rPr lang="it-IT" sz="2400" b="1" dirty="0" err="1"/>
              <a:t>portée</a:t>
            </a:r>
            <a:r>
              <a:rPr lang="it-IT" sz="2400" b="1" dirty="0"/>
              <a:t> </a:t>
            </a:r>
            <a:r>
              <a:rPr lang="it-IT" sz="2400" b="1" dirty="0" err="1"/>
              <a:t>offensante</a:t>
            </a:r>
            <a:r>
              <a:rPr lang="it-IT" sz="2400" b="1" dirty="0"/>
              <a:t>, mais qui </a:t>
            </a:r>
            <a:r>
              <a:rPr lang="it-IT" sz="2400" b="1" dirty="0" err="1"/>
              <a:t>demeurent</a:t>
            </a:r>
            <a:r>
              <a:rPr lang="it-IT" sz="2400" b="1" dirty="0"/>
              <a:t> </a:t>
            </a:r>
            <a:r>
              <a:rPr lang="it-IT" sz="2400" b="1" dirty="0" err="1" smtClean="0"/>
              <a:t>imparfaits</a:t>
            </a:r>
            <a:r>
              <a:rPr lang="it-IT" sz="2400" b="1" dirty="0" smtClean="0"/>
              <a:t>.</a:t>
            </a:r>
            <a:endParaRPr lang="it-IT" sz="2400" b="1" dirty="0"/>
          </a:p>
          <a:p>
            <a:endParaRPr lang="fr-CA" sz="2400" dirty="0"/>
          </a:p>
        </p:txBody>
      </p:sp>
    </p:spTree>
    <p:extLst>
      <p:ext uri="{BB962C8B-B14F-4D97-AF65-F5344CB8AC3E}">
        <p14:creationId xmlns:p14="http://schemas.microsoft.com/office/powerpoint/2010/main" val="4100539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Comment nommer ?</a:t>
            </a:r>
            <a:endParaRPr lang="fr-CA" sz="2800" dirty="0"/>
          </a:p>
        </p:txBody>
      </p:sp>
      <p:sp>
        <p:nvSpPr>
          <p:cNvPr id="3" name="Segnaposto contenuto 2"/>
          <p:cNvSpPr>
            <a:spLocks noGrp="1"/>
          </p:cNvSpPr>
          <p:nvPr>
            <p:ph idx="1"/>
          </p:nvPr>
        </p:nvSpPr>
        <p:spPr/>
        <p:txBody>
          <a:bodyPr>
            <a:normAutofit/>
          </a:bodyPr>
          <a:lstStyle/>
          <a:p>
            <a:pPr algn="just"/>
            <a:r>
              <a:rPr lang="it-IT" sz="2400" dirty="0"/>
              <a:t>Il est </a:t>
            </a:r>
            <a:r>
              <a:rPr lang="it-IT" sz="2400" dirty="0" err="1"/>
              <a:t>ainsi</a:t>
            </a:r>
            <a:r>
              <a:rPr lang="it-IT" sz="2400" dirty="0"/>
              <a:t> </a:t>
            </a:r>
            <a:r>
              <a:rPr lang="it-IT" sz="2400" dirty="0" err="1"/>
              <a:t>conseillé</a:t>
            </a:r>
            <a:r>
              <a:rPr lang="it-IT" sz="2400" dirty="0"/>
              <a:t> d’</a:t>
            </a:r>
            <a:r>
              <a:rPr lang="it-IT" sz="2400" dirty="0" err="1"/>
              <a:t>éviter</a:t>
            </a:r>
            <a:r>
              <a:rPr lang="it-IT" sz="2400" dirty="0"/>
              <a:t> d’</a:t>
            </a:r>
            <a:r>
              <a:rPr lang="it-IT" sz="2400" dirty="0" err="1"/>
              <a:t>utiliser</a:t>
            </a:r>
            <a:r>
              <a:rPr lang="it-IT" sz="2400" dirty="0"/>
              <a:t> </a:t>
            </a:r>
            <a:r>
              <a:rPr lang="it-IT" sz="2400" dirty="0" err="1"/>
              <a:t>les</a:t>
            </a:r>
            <a:r>
              <a:rPr lang="it-IT" sz="2400" dirty="0"/>
              <a:t> </a:t>
            </a:r>
            <a:r>
              <a:rPr lang="it-IT" sz="2400" dirty="0" err="1"/>
              <a:t>noms</a:t>
            </a:r>
            <a:r>
              <a:rPr lang="it-IT" sz="2400" dirty="0"/>
              <a:t> de </a:t>
            </a:r>
            <a:r>
              <a:rPr lang="it-IT" sz="2400" dirty="0" err="1"/>
              <a:t>groupes</a:t>
            </a:r>
            <a:r>
              <a:rPr lang="it-IT" sz="2400" dirty="0"/>
              <a:t> </a:t>
            </a:r>
            <a:r>
              <a:rPr lang="it-IT" sz="2400" dirty="0" err="1"/>
              <a:t>humains</a:t>
            </a:r>
            <a:r>
              <a:rPr lang="it-IT" sz="2400" dirty="0"/>
              <a:t>, mais </a:t>
            </a:r>
            <a:r>
              <a:rPr lang="it-IT" sz="2400" dirty="0" err="1"/>
              <a:t>aussi</a:t>
            </a:r>
            <a:r>
              <a:rPr lang="it-IT" sz="2400" dirty="0"/>
              <a:t> de </a:t>
            </a:r>
            <a:r>
              <a:rPr lang="it-IT" sz="2400" dirty="0" err="1"/>
              <a:t>personnes</a:t>
            </a:r>
            <a:r>
              <a:rPr lang="it-IT" sz="2400" dirty="0"/>
              <a:t> (</a:t>
            </a:r>
            <a:r>
              <a:rPr lang="it-IT" sz="2400" dirty="0" err="1"/>
              <a:t>comme</a:t>
            </a:r>
            <a:r>
              <a:rPr lang="it-IT" sz="2400" dirty="0"/>
              <a:t> la </a:t>
            </a:r>
            <a:r>
              <a:rPr lang="it-IT" sz="2400" dirty="0" err="1"/>
              <a:t>maladie</a:t>
            </a:r>
            <a:r>
              <a:rPr lang="it-IT" sz="2400" dirty="0"/>
              <a:t> de </a:t>
            </a:r>
            <a:r>
              <a:rPr lang="it-IT" sz="2400" dirty="0" err="1"/>
              <a:t>Creutzfeldt</a:t>
            </a:r>
            <a:r>
              <a:rPr lang="it-IT" sz="2400" dirty="0"/>
              <a:t>-Jakob, qui porte le </a:t>
            </a:r>
            <a:r>
              <a:rPr lang="it-IT" sz="2400" dirty="0" err="1"/>
              <a:t>nom</a:t>
            </a:r>
            <a:r>
              <a:rPr lang="it-IT" sz="2400" dirty="0"/>
              <a:t> </a:t>
            </a:r>
            <a:r>
              <a:rPr lang="it-IT" sz="2400" dirty="0" err="1"/>
              <a:t>des</a:t>
            </a:r>
            <a:r>
              <a:rPr lang="it-IT" sz="2400" dirty="0"/>
              <a:t> </a:t>
            </a:r>
            <a:r>
              <a:rPr lang="it-IT" sz="2400" dirty="0" err="1"/>
              <a:t>neurologues</a:t>
            </a:r>
            <a:r>
              <a:rPr lang="it-IT" sz="2400" dirty="0"/>
              <a:t> qui l’</a:t>
            </a:r>
            <a:r>
              <a:rPr lang="it-IT" sz="2400" dirty="0" err="1"/>
              <a:t>ont</a:t>
            </a:r>
            <a:r>
              <a:rPr lang="it-IT" sz="2400" dirty="0"/>
              <a:t> </a:t>
            </a:r>
            <a:r>
              <a:rPr lang="it-IT" sz="2400" dirty="0" err="1"/>
              <a:t>découverte</a:t>
            </a:r>
            <a:r>
              <a:rPr lang="it-IT" sz="2400" dirty="0"/>
              <a:t>) </a:t>
            </a:r>
            <a:r>
              <a:rPr lang="it-IT" sz="2400" dirty="0" err="1"/>
              <a:t>ou</a:t>
            </a:r>
            <a:r>
              <a:rPr lang="it-IT" sz="2400" dirty="0"/>
              <a:t> </a:t>
            </a:r>
            <a:r>
              <a:rPr lang="it-IT" sz="2400" b="1" dirty="0"/>
              <a:t>de </a:t>
            </a:r>
            <a:r>
              <a:rPr lang="it-IT" sz="2400" b="1" dirty="0" err="1"/>
              <a:t>termes</a:t>
            </a:r>
            <a:r>
              <a:rPr lang="it-IT" sz="2400" b="1" dirty="0"/>
              <a:t> qui </a:t>
            </a:r>
            <a:r>
              <a:rPr lang="it-IT" sz="2400" b="1" dirty="0" err="1"/>
              <a:t>induisent</a:t>
            </a:r>
            <a:r>
              <a:rPr lang="it-IT" sz="2400" b="1" dirty="0"/>
              <a:t> la </a:t>
            </a:r>
            <a:r>
              <a:rPr lang="it-IT" sz="2400" b="1" dirty="0" err="1"/>
              <a:t>peur</a:t>
            </a:r>
            <a:r>
              <a:rPr lang="it-IT" sz="2400" dirty="0"/>
              <a:t>, mais </a:t>
            </a:r>
            <a:r>
              <a:rPr lang="it-IT" sz="2400" dirty="0" err="1"/>
              <a:t>au</a:t>
            </a:r>
            <a:r>
              <a:rPr lang="it-IT" sz="2400" dirty="0"/>
              <a:t> </a:t>
            </a:r>
            <a:r>
              <a:rPr lang="it-IT" sz="2400" dirty="0" err="1"/>
              <a:t>contraire</a:t>
            </a:r>
            <a:r>
              <a:rPr lang="it-IT" sz="2400" dirty="0"/>
              <a:t> d’</a:t>
            </a:r>
            <a:r>
              <a:rPr lang="it-IT" sz="2400" dirty="0" err="1"/>
              <a:t>utiliser</a:t>
            </a:r>
            <a:r>
              <a:rPr lang="it-IT" sz="2400" dirty="0"/>
              <a:t> </a:t>
            </a:r>
            <a:r>
              <a:rPr lang="it-IT" sz="2400" dirty="0" err="1"/>
              <a:t>des</a:t>
            </a:r>
            <a:r>
              <a:rPr lang="it-IT" sz="2400" dirty="0"/>
              <a:t> </a:t>
            </a:r>
            <a:r>
              <a:rPr lang="it-IT" sz="2400" dirty="0" err="1"/>
              <a:t>termes</a:t>
            </a:r>
            <a:r>
              <a:rPr lang="it-IT" sz="2400" dirty="0"/>
              <a:t> </a:t>
            </a:r>
            <a:r>
              <a:rPr lang="it-IT" sz="2400" dirty="0" err="1"/>
              <a:t>génériques</a:t>
            </a:r>
            <a:r>
              <a:rPr lang="it-IT" sz="2400" dirty="0"/>
              <a:t> </a:t>
            </a:r>
            <a:r>
              <a:rPr lang="it-IT" sz="2400" dirty="0" err="1"/>
              <a:t>liés</a:t>
            </a:r>
            <a:r>
              <a:rPr lang="it-IT" sz="2400" dirty="0"/>
              <a:t> </a:t>
            </a:r>
            <a:r>
              <a:rPr lang="it-IT" sz="2400" dirty="0" err="1"/>
              <a:t>aux</a:t>
            </a:r>
            <a:r>
              <a:rPr lang="it-IT" sz="2400" dirty="0"/>
              <a:t> </a:t>
            </a:r>
            <a:r>
              <a:rPr lang="it-IT" sz="2400" dirty="0" err="1"/>
              <a:t>symptômes</a:t>
            </a:r>
            <a:r>
              <a:rPr lang="it-IT" sz="2400" dirty="0"/>
              <a:t> de la </a:t>
            </a:r>
            <a:r>
              <a:rPr lang="it-IT" sz="2400" dirty="0" err="1"/>
              <a:t>maladie</a:t>
            </a:r>
            <a:r>
              <a:rPr lang="it-IT" sz="2400" dirty="0"/>
              <a:t> (« </a:t>
            </a:r>
            <a:r>
              <a:rPr lang="it-IT" sz="2400" dirty="0" err="1"/>
              <a:t>diarrhée</a:t>
            </a:r>
            <a:r>
              <a:rPr lang="it-IT" sz="2400" dirty="0"/>
              <a:t> », « </a:t>
            </a:r>
            <a:r>
              <a:rPr lang="it-IT" sz="2400" dirty="0" err="1"/>
              <a:t>neurologique</a:t>
            </a:r>
            <a:r>
              <a:rPr lang="it-IT" sz="2400" dirty="0"/>
              <a:t> », « </a:t>
            </a:r>
            <a:r>
              <a:rPr lang="it-IT" sz="2400" dirty="0" err="1"/>
              <a:t>respiratoire</a:t>
            </a:r>
            <a:r>
              <a:rPr lang="it-IT" sz="2400" dirty="0"/>
              <a:t> ») et à </a:t>
            </a:r>
            <a:r>
              <a:rPr lang="it-IT" sz="2400" dirty="0" err="1"/>
              <a:t>ses</a:t>
            </a:r>
            <a:r>
              <a:rPr lang="it-IT" sz="2400" dirty="0"/>
              <a:t> </a:t>
            </a:r>
            <a:r>
              <a:rPr lang="it-IT" sz="2400" dirty="0" err="1"/>
              <a:t>propriétés</a:t>
            </a:r>
            <a:r>
              <a:rPr lang="it-IT" sz="2400" dirty="0"/>
              <a:t> (« </a:t>
            </a:r>
            <a:r>
              <a:rPr lang="it-IT" sz="2400" dirty="0" err="1"/>
              <a:t>sévère</a:t>
            </a:r>
            <a:r>
              <a:rPr lang="it-IT" sz="2400" dirty="0"/>
              <a:t> », « </a:t>
            </a:r>
            <a:r>
              <a:rPr lang="it-IT" sz="2400" dirty="0" err="1"/>
              <a:t>juvénile</a:t>
            </a:r>
            <a:r>
              <a:rPr lang="it-IT" sz="2400" dirty="0"/>
              <a:t> », « </a:t>
            </a:r>
            <a:r>
              <a:rPr lang="it-IT" sz="2400" dirty="0" err="1"/>
              <a:t>hivernale</a:t>
            </a:r>
            <a:r>
              <a:rPr lang="it-IT" sz="2400" dirty="0"/>
              <a:t> », etc.)</a:t>
            </a:r>
            <a:r>
              <a:rPr lang="it-IT" sz="2400" dirty="0" smtClean="0"/>
              <a:t>.  </a:t>
            </a:r>
            <a:r>
              <a:rPr lang="it-IT" sz="2400" i="1" dirty="0" smtClean="0"/>
              <a:t>Le Monde </a:t>
            </a:r>
            <a:r>
              <a:rPr lang="it-IT" sz="2400" dirty="0" smtClean="0"/>
              <a:t>18 </a:t>
            </a:r>
            <a:r>
              <a:rPr lang="it-IT" sz="2400" dirty="0" err="1" smtClean="0"/>
              <a:t>février</a:t>
            </a:r>
            <a:r>
              <a:rPr lang="it-IT" sz="2400" dirty="0" smtClean="0"/>
              <a:t> 2020</a:t>
            </a:r>
            <a:endParaRPr lang="fr-CA" sz="2400" dirty="0"/>
          </a:p>
        </p:txBody>
      </p:sp>
    </p:spTree>
    <p:extLst>
      <p:ext uri="{BB962C8B-B14F-4D97-AF65-F5344CB8AC3E}">
        <p14:creationId xmlns:p14="http://schemas.microsoft.com/office/powerpoint/2010/main" val="2254103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Nouveau nom : évaluations/émotions</a:t>
            </a:r>
          </a:p>
        </p:txBody>
      </p:sp>
      <p:sp>
        <p:nvSpPr>
          <p:cNvPr id="3" name="Segnaposto contenuto 2"/>
          <p:cNvSpPr>
            <a:spLocks noGrp="1"/>
          </p:cNvSpPr>
          <p:nvPr>
            <p:ph idx="1"/>
          </p:nvPr>
        </p:nvSpPr>
        <p:spPr/>
        <p:txBody>
          <a:bodyPr>
            <a:normAutofit/>
          </a:bodyPr>
          <a:lstStyle/>
          <a:p>
            <a:pPr algn="just"/>
            <a:r>
              <a:rPr lang="it-IT" sz="2400" dirty="0"/>
              <a:t>Ne </a:t>
            </a:r>
            <a:r>
              <a:rPr lang="it-IT" sz="2400" dirty="0" err="1"/>
              <a:t>dites</a:t>
            </a:r>
            <a:r>
              <a:rPr lang="it-IT" sz="2400" dirty="0"/>
              <a:t> plus «</a:t>
            </a:r>
            <a:r>
              <a:rPr lang="it-IT" sz="2400" dirty="0" err="1"/>
              <a:t>grippe</a:t>
            </a:r>
            <a:r>
              <a:rPr lang="it-IT" sz="2400" dirty="0"/>
              <a:t> </a:t>
            </a:r>
            <a:r>
              <a:rPr lang="it-IT" sz="2400" dirty="0" err="1"/>
              <a:t>chinoise</a:t>
            </a:r>
            <a:r>
              <a:rPr lang="it-IT" sz="2400" dirty="0"/>
              <a:t>» </a:t>
            </a:r>
            <a:r>
              <a:rPr lang="it-IT" sz="2400" dirty="0" err="1"/>
              <a:t>ou</a:t>
            </a:r>
            <a:r>
              <a:rPr lang="it-IT" sz="2400" dirty="0"/>
              <a:t> «</a:t>
            </a:r>
            <a:r>
              <a:rPr lang="it-IT" sz="2400" dirty="0" err="1"/>
              <a:t>grippe</a:t>
            </a:r>
            <a:r>
              <a:rPr lang="it-IT" sz="2400" dirty="0"/>
              <a:t> de Wuhan»: la </a:t>
            </a:r>
            <a:r>
              <a:rPr lang="it-IT" sz="2400" dirty="0" err="1"/>
              <a:t>maladie</a:t>
            </a:r>
            <a:r>
              <a:rPr lang="it-IT" sz="2400" dirty="0"/>
              <a:t> </a:t>
            </a:r>
            <a:r>
              <a:rPr lang="it-IT" sz="2400" dirty="0" err="1"/>
              <a:t>au</a:t>
            </a:r>
            <a:r>
              <a:rPr lang="it-IT" sz="2400" dirty="0"/>
              <a:t> </a:t>
            </a:r>
            <a:r>
              <a:rPr lang="it-IT" sz="2400" dirty="0" err="1"/>
              <a:t>cœur</a:t>
            </a:r>
            <a:r>
              <a:rPr lang="it-IT" sz="2400" dirty="0"/>
              <a:t> de l’</a:t>
            </a:r>
            <a:r>
              <a:rPr lang="it-IT" sz="2400" dirty="0" err="1"/>
              <a:t>épidémie</a:t>
            </a:r>
            <a:r>
              <a:rPr lang="it-IT" sz="2400" dirty="0"/>
              <a:t> </a:t>
            </a:r>
            <a:r>
              <a:rPr lang="it-IT" sz="2400" dirty="0" err="1"/>
              <a:t>actuelle</a:t>
            </a:r>
            <a:r>
              <a:rPr lang="it-IT" sz="2400" dirty="0"/>
              <a:t> s’</a:t>
            </a:r>
            <a:r>
              <a:rPr lang="it-IT" sz="2400" dirty="0" err="1"/>
              <a:t>appelle</a:t>
            </a:r>
            <a:r>
              <a:rPr lang="it-IT" sz="2400" dirty="0"/>
              <a:t> </a:t>
            </a:r>
            <a:r>
              <a:rPr lang="it-IT" sz="2400" dirty="0" err="1"/>
              <a:t>désormais</a:t>
            </a:r>
            <a:r>
              <a:rPr lang="it-IT" sz="2400" dirty="0"/>
              <a:t> Covid-19, a </a:t>
            </a:r>
            <a:r>
              <a:rPr lang="it-IT" sz="2400" dirty="0" err="1"/>
              <a:t>annoncé</a:t>
            </a:r>
            <a:r>
              <a:rPr lang="it-IT" sz="2400" dirty="0"/>
              <a:t> </a:t>
            </a:r>
            <a:r>
              <a:rPr lang="it-IT" sz="2400" dirty="0" err="1"/>
              <a:t>mardi</a:t>
            </a:r>
            <a:r>
              <a:rPr lang="it-IT" sz="2400" dirty="0"/>
              <a:t> l’</a:t>
            </a:r>
            <a:r>
              <a:rPr lang="it-IT" sz="2400" dirty="0" err="1"/>
              <a:t>Organisation</a:t>
            </a:r>
            <a:r>
              <a:rPr lang="it-IT" sz="2400" dirty="0"/>
              <a:t> mondiale de la </a:t>
            </a:r>
            <a:r>
              <a:rPr lang="it-IT" sz="2400" dirty="0" err="1"/>
              <a:t>santé</a:t>
            </a:r>
            <a:r>
              <a:rPr lang="it-IT" sz="2400" dirty="0"/>
              <a:t> (OMS).</a:t>
            </a:r>
          </a:p>
          <a:p>
            <a:pPr algn="just"/>
            <a:r>
              <a:rPr lang="it-IT" sz="2400" dirty="0"/>
              <a:t>La nouvelle </a:t>
            </a:r>
            <a:r>
              <a:rPr lang="it-IT" sz="2400" dirty="0" err="1"/>
              <a:t>dénomination</a:t>
            </a:r>
            <a:r>
              <a:rPr lang="it-IT" sz="2400" dirty="0"/>
              <a:t> a </a:t>
            </a:r>
            <a:r>
              <a:rPr lang="it-IT" sz="2400" dirty="0" err="1"/>
              <a:t>été</a:t>
            </a:r>
            <a:r>
              <a:rPr lang="it-IT" sz="2400" dirty="0"/>
              <a:t> </a:t>
            </a:r>
            <a:r>
              <a:rPr lang="it-IT" sz="2400" dirty="0" err="1"/>
              <a:t>choisie</a:t>
            </a:r>
            <a:r>
              <a:rPr lang="it-IT" sz="2400" dirty="0"/>
              <a:t> de </a:t>
            </a:r>
            <a:r>
              <a:rPr lang="it-IT" sz="2400" dirty="0" err="1"/>
              <a:t>manière</a:t>
            </a:r>
            <a:r>
              <a:rPr lang="it-IT" sz="2400" dirty="0"/>
              <a:t> à </a:t>
            </a:r>
            <a:r>
              <a:rPr lang="it-IT" sz="2400" dirty="0" err="1"/>
              <a:t>être</a:t>
            </a:r>
            <a:r>
              <a:rPr lang="it-IT" sz="2400" dirty="0"/>
              <a:t> </a:t>
            </a:r>
            <a:r>
              <a:rPr lang="it-IT" sz="2400" b="1" dirty="0"/>
              <a:t>«facile à </a:t>
            </a:r>
            <a:r>
              <a:rPr lang="it-IT" sz="2400" b="1" dirty="0" err="1"/>
              <a:t>prononcer</a:t>
            </a:r>
            <a:r>
              <a:rPr lang="it-IT" sz="2400" b="1" dirty="0"/>
              <a:t>»</a:t>
            </a:r>
            <a:r>
              <a:rPr lang="it-IT" sz="2400" dirty="0"/>
              <a:t>, tout en </a:t>
            </a:r>
            <a:r>
              <a:rPr lang="it-IT" sz="2400" b="1" dirty="0" err="1"/>
              <a:t>restant</a:t>
            </a:r>
            <a:r>
              <a:rPr lang="it-IT" sz="2400" b="1" dirty="0"/>
              <a:t> sans </a:t>
            </a:r>
            <a:r>
              <a:rPr lang="it-IT" sz="2400" b="1" dirty="0" err="1"/>
              <a:t>référence</a:t>
            </a:r>
            <a:r>
              <a:rPr lang="it-IT" sz="2400" b="1" dirty="0"/>
              <a:t> «</a:t>
            </a:r>
            <a:r>
              <a:rPr lang="it-IT" sz="2400" b="1" dirty="0" err="1"/>
              <a:t>stigmatisante</a:t>
            </a:r>
            <a:r>
              <a:rPr lang="it-IT" sz="2400" b="1" dirty="0"/>
              <a:t>» </a:t>
            </a:r>
            <a:r>
              <a:rPr lang="it-IT" sz="2400" dirty="0"/>
              <a:t>à un </a:t>
            </a:r>
            <a:r>
              <a:rPr lang="it-IT" sz="2400" dirty="0" err="1"/>
              <a:t>pays</a:t>
            </a:r>
            <a:r>
              <a:rPr lang="it-IT" sz="2400" dirty="0"/>
              <a:t> </a:t>
            </a:r>
            <a:r>
              <a:rPr lang="it-IT" sz="2400" dirty="0" err="1"/>
              <a:t>ou</a:t>
            </a:r>
            <a:r>
              <a:rPr lang="it-IT" sz="2400" dirty="0"/>
              <a:t> une </a:t>
            </a:r>
            <a:r>
              <a:rPr lang="it-IT" sz="2400" dirty="0" err="1"/>
              <a:t>population</a:t>
            </a:r>
            <a:r>
              <a:rPr lang="it-IT" sz="2400" dirty="0"/>
              <a:t> </a:t>
            </a:r>
            <a:r>
              <a:rPr lang="it-IT" sz="2400" dirty="0" err="1"/>
              <a:t>particulière</a:t>
            </a:r>
            <a:r>
              <a:rPr lang="it-IT" sz="2400" dirty="0"/>
              <a:t>, a </a:t>
            </a:r>
            <a:r>
              <a:rPr lang="it-IT" sz="2400" dirty="0" err="1"/>
              <a:t>souligné</a:t>
            </a:r>
            <a:r>
              <a:rPr lang="it-IT" sz="2400" dirty="0"/>
              <a:t> le </a:t>
            </a:r>
            <a:r>
              <a:rPr lang="it-IT" sz="2400" dirty="0" err="1"/>
              <a:t>directeur</a:t>
            </a:r>
            <a:r>
              <a:rPr lang="it-IT" sz="2400" dirty="0"/>
              <a:t> </a:t>
            </a:r>
            <a:r>
              <a:rPr lang="it-IT" sz="2400" dirty="0" err="1"/>
              <a:t>Tedros</a:t>
            </a:r>
            <a:r>
              <a:rPr lang="it-IT" sz="2400" dirty="0"/>
              <a:t> </a:t>
            </a:r>
            <a:r>
              <a:rPr lang="it-IT" sz="2400" dirty="0" err="1"/>
              <a:t>Adhanom</a:t>
            </a:r>
            <a:r>
              <a:rPr lang="it-IT" sz="2400" dirty="0"/>
              <a:t> </a:t>
            </a:r>
            <a:r>
              <a:rPr lang="it-IT" sz="2400" dirty="0" err="1"/>
              <a:t>Ghebreyesus</a:t>
            </a:r>
            <a:r>
              <a:rPr lang="it-IT" sz="2400" dirty="0"/>
              <a:t>, en </a:t>
            </a:r>
            <a:r>
              <a:rPr lang="it-IT" sz="2400" dirty="0" err="1"/>
              <a:t>faisant</a:t>
            </a:r>
            <a:r>
              <a:rPr lang="it-IT" sz="2400" dirty="0"/>
              <a:t> </a:t>
            </a:r>
            <a:r>
              <a:rPr lang="it-IT" sz="2400" dirty="0" err="1"/>
              <a:t>allusion</a:t>
            </a:r>
            <a:r>
              <a:rPr lang="it-IT" sz="2400" dirty="0"/>
              <a:t> </a:t>
            </a:r>
            <a:r>
              <a:rPr lang="it-IT" sz="2400" dirty="0" err="1"/>
              <a:t>au</a:t>
            </a:r>
            <a:r>
              <a:rPr lang="it-IT" sz="2400" dirty="0"/>
              <a:t> </a:t>
            </a:r>
            <a:r>
              <a:rPr lang="it-IT" sz="2400" dirty="0" err="1"/>
              <a:t>nom</a:t>
            </a:r>
            <a:r>
              <a:rPr lang="it-IT" sz="2400" dirty="0"/>
              <a:t> de «virus </a:t>
            </a:r>
            <a:r>
              <a:rPr lang="it-IT" sz="2400" dirty="0" err="1"/>
              <a:t>chinois</a:t>
            </a:r>
            <a:r>
              <a:rPr lang="it-IT" sz="2400" dirty="0"/>
              <a:t>» qui s’</a:t>
            </a:r>
            <a:r>
              <a:rPr lang="it-IT" sz="2400" dirty="0" err="1"/>
              <a:t>était</a:t>
            </a:r>
            <a:r>
              <a:rPr lang="it-IT" sz="2400" dirty="0"/>
              <a:t> </a:t>
            </a:r>
            <a:r>
              <a:rPr lang="it-IT" sz="2400" dirty="0" err="1"/>
              <a:t>répandu</a:t>
            </a:r>
            <a:r>
              <a:rPr lang="it-IT" sz="2400" dirty="0"/>
              <a:t> </a:t>
            </a:r>
            <a:r>
              <a:rPr lang="it-IT" sz="2400" dirty="0" err="1"/>
              <a:t>ces</a:t>
            </a:r>
            <a:r>
              <a:rPr lang="it-IT" sz="2400" dirty="0"/>
              <a:t> </a:t>
            </a:r>
            <a:r>
              <a:rPr lang="it-IT" sz="2400" dirty="0" err="1"/>
              <a:t>dernières</a:t>
            </a:r>
            <a:r>
              <a:rPr lang="it-IT" sz="2400" dirty="0"/>
              <a:t> </a:t>
            </a:r>
            <a:r>
              <a:rPr lang="it-IT" sz="2400" dirty="0" err="1"/>
              <a:t>semaines</a:t>
            </a:r>
            <a:r>
              <a:rPr lang="it-IT" sz="2400" dirty="0"/>
              <a:t>.</a:t>
            </a:r>
          </a:p>
          <a:p>
            <a:endParaRPr lang="fr-CA" sz="2400" dirty="0"/>
          </a:p>
        </p:txBody>
      </p:sp>
    </p:spTree>
    <p:extLst>
      <p:ext uri="{BB962C8B-B14F-4D97-AF65-F5344CB8AC3E}">
        <p14:creationId xmlns:p14="http://schemas.microsoft.com/office/powerpoint/2010/main" val="2730935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Nommer le virus en dehors de l’accord du choix international (OMS) crée tension</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Le </a:t>
            </a:r>
            <a:r>
              <a:rPr lang="it-IT" sz="2400" dirty="0" err="1" smtClean="0"/>
              <a:t>Président</a:t>
            </a:r>
            <a:r>
              <a:rPr lang="it-IT" sz="2400" dirty="0" smtClean="0"/>
              <a:t> </a:t>
            </a:r>
            <a:r>
              <a:rPr lang="it-IT" sz="2400" dirty="0" err="1" smtClean="0"/>
              <a:t>américain</a:t>
            </a:r>
            <a:r>
              <a:rPr lang="it-IT" sz="2400" dirty="0" smtClean="0"/>
              <a:t> Trump a </a:t>
            </a:r>
            <a:r>
              <a:rPr lang="it-IT" sz="2400" dirty="0" err="1" smtClean="0"/>
              <a:t>choisi</a:t>
            </a:r>
            <a:r>
              <a:rPr lang="it-IT" sz="2400" dirty="0" smtClean="0"/>
              <a:t> “Virus </a:t>
            </a:r>
            <a:r>
              <a:rPr lang="it-IT" sz="2400" dirty="0" err="1" smtClean="0"/>
              <a:t>chinois</a:t>
            </a:r>
            <a:r>
              <a:rPr lang="it-IT" sz="2400" dirty="0" smtClean="0"/>
              <a:t>”</a:t>
            </a:r>
          </a:p>
          <a:p>
            <a:pPr algn="just"/>
            <a:r>
              <a:rPr lang="it-IT" sz="2400" dirty="0" smtClean="0"/>
              <a:t>Donald </a:t>
            </a:r>
            <a:r>
              <a:rPr lang="it-IT" sz="2400" dirty="0"/>
              <a:t>Trump a </a:t>
            </a:r>
            <a:r>
              <a:rPr lang="it-IT" sz="2400" dirty="0" err="1"/>
              <a:t>ainsi</a:t>
            </a:r>
            <a:r>
              <a:rPr lang="it-IT" sz="2400" dirty="0"/>
              <a:t> </a:t>
            </a:r>
            <a:r>
              <a:rPr lang="it-IT" sz="2400" dirty="0" err="1"/>
              <a:t>revendiqué</a:t>
            </a:r>
            <a:r>
              <a:rPr lang="it-IT" sz="2400" dirty="0"/>
              <a:t>, </a:t>
            </a:r>
            <a:r>
              <a:rPr lang="it-IT" sz="2400" dirty="0" err="1"/>
              <a:t>mardi</a:t>
            </a:r>
            <a:r>
              <a:rPr lang="it-IT" sz="2400" dirty="0"/>
              <a:t>, </a:t>
            </a:r>
            <a:r>
              <a:rPr lang="it-IT" sz="2400" dirty="0" err="1"/>
              <a:t>haut</a:t>
            </a:r>
            <a:r>
              <a:rPr lang="it-IT" sz="2400" dirty="0"/>
              <a:t> et </a:t>
            </a:r>
            <a:r>
              <a:rPr lang="it-IT" sz="2400" dirty="0" err="1"/>
              <a:t>fort</a:t>
            </a:r>
            <a:r>
              <a:rPr lang="it-IT" sz="2400" dirty="0"/>
              <a:t> la formule "virus </a:t>
            </a:r>
            <a:r>
              <a:rPr lang="it-IT" sz="2400" dirty="0" err="1"/>
              <a:t>chinois</a:t>
            </a:r>
            <a:r>
              <a:rPr lang="it-IT" sz="2400" dirty="0"/>
              <a:t>" pour </a:t>
            </a:r>
            <a:r>
              <a:rPr lang="it-IT" sz="2400" dirty="0" err="1"/>
              <a:t>désigner</a:t>
            </a:r>
            <a:r>
              <a:rPr lang="it-IT" sz="2400" dirty="0"/>
              <a:t> le </a:t>
            </a:r>
            <a:r>
              <a:rPr lang="it-IT" sz="2400" dirty="0" err="1"/>
              <a:t>nouveau</a:t>
            </a:r>
            <a:r>
              <a:rPr lang="it-IT" sz="2400" dirty="0"/>
              <a:t> coronavirus. "Il est </a:t>
            </a:r>
            <a:r>
              <a:rPr lang="it-IT" sz="2400" dirty="0" err="1"/>
              <a:t>venu</a:t>
            </a:r>
            <a:r>
              <a:rPr lang="it-IT" sz="2400" dirty="0"/>
              <a:t> de Chine. Je </a:t>
            </a:r>
            <a:r>
              <a:rPr lang="it-IT" sz="2400" dirty="0" err="1"/>
              <a:t>pense</a:t>
            </a:r>
            <a:r>
              <a:rPr lang="it-IT" sz="2400" dirty="0"/>
              <a:t> </a:t>
            </a:r>
            <a:r>
              <a:rPr lang="it-IT" sz="2400" dirty="0" err="1"/>
              <a:t>que</a:t>
            </a:r>
            <a:r>
              <a:rPr lang="it-IT" sz="2400" dirty="0"/>
              <a:t> c'est une formule </a:t>
            </a:r>
            <a:r>
              <a:rPr lang="it-IT" sz="2400" dirty="0" err="1"/>
              <a:t>très</a:t>
            </a:r>
            <a:r>
              <a:rPr lang="it-IT" sz="2400" dirty="0"/>
              <a:t> </a:t>
            </a:r>
            <a:r>
              <a:rPr lang="it-IT" sz="2400" dirty="0" err="1"/>
              <a:t>exacte</a:t>
            </a:r>
            <a:r>
              <a:rPr lang="it-IT" sz="2400" dirty="0"/>
              <a:t>", a-t-il </a:t>
            </a:r>
            <a:r>
              <a:rPr lang="it-IT" sz="2400" dirty="0" err="1"/>
              <a:t>martelé</a:t>
            </a:r>
            <a:r>
              <a:rPr lang="it-IT" sz="2400" dirty="0" smtClean="0"/>
              <a:t>.</a:t>
            </a:r>
          </a:p>
          <a:p>
            <a:pPr algn="just"/>
            <a:r>
              <a:rPr lang="it-IT" sz="2400" dirty="0"/>
              <a:t>La </a:t>
            </a:r>
            <a:r>
              <a:rPr lang="it-IT" sz="2400" dirty="0" err="1"/>
              <a:t>crise</a:t>
            </a:r>
            <a:r>
              <a:rPr lang="it-IT" sz="2400" dirty="0"/>
              <a:t> </a:t>
            </a:r>
            <a:r>
              <a:rPr lang="it-IT" sz="2400" dirty="0" err="1"/>
              <a:t>du</a:t>
            </a:r>
            <a:r>
              <a:rPr lang="it-IT" sz="2400" dirty="0"/>
              <a:t> coronavirus est une nouvelle source de </a:t>
            </a:r>
            <a:r>
              <a:rPr lang="it-IT" sz="2400" dirty="0" err="1"/>
              <a:t>tensions</a:t>
            </a:r>
            <a:r>
              <a:rPr lang="it-IT" sz="2400" dirty="0"/>
              <a:t> </a:t>
            </a:r>
            <a:r>
              <a:rPr lang="it-IT" sz="2400" dirty="0" err="1"/>
              <a:t>entre</a:t>
            </a:r>
            <a:r>
              <a:rPr lang="it-IT" sz="2400" dirty="0"/>
              <a:t> la Chine et </a:t>
            </a:r>
            <a:r>
              <a:rPr lang="it-IT" sz="2400" dirty="0" err="1"/>
              <a:t>les</a:t>
            </a:r>
            <a:r>
              <a:rPr lang="it-IT" sz="2400" dirty="0"/>
              <a:t> </a:t>
            </a:r>
            <a:r>
              <a:rPr lang="it-IT" sz="2400" dirty="0" err="1"/>
              <a:t>États-Unis</a:t>
            </a:r>
            <a:r>
              <a:rPr lang="it-IT" sz="2400" dirty="0"/>
              <a:t>, en </a:t>
            </a:r>
            <a:r>
              <a:rPr lang="it-IT" sz="2400" dirty="0" err="1"/>
              <a:t>particulier</a:t>
            </a:r>
            <a:r>
              <a:rPr lang="it-IT" sz="2400" dirty="0"/>
              <a:t> </a:t>
            </a:r>
            <a:r>
              <a:rPr lang="it-IT" sz="2400" dirty="0" err="1"/>
              <a:t>depuis</a:t>
            </a:r>
            <a:r>
              <a:rPr lang="it-IT" sz="2400" dirty="0"/>
              <a:t> </a:t>
            </a:r>
            <a:r>
              <a:rPr lang="it-IT" sz="2400" dirty="0" err="1"/>
              <a:t>que</a:t>
            </a:r>
            <a:r>
              <a:rPr lang="it-IT" sz="2400" dirty="0"/>
              <a:t> </a:t>
            </a:r>
            <a:r>
              <a:rPr lang="it-IT" sz="2400" dirty="0" err="1"/>
              <a:t>Pékin</a:t>
            </a:r>
            <a:r>
              <a:rPr lang="it-IT" sz="2400" dirty="0"/>
              <a:t> a </a:t>
            </a:r>
            <a:r>
              <a:rPr lang="it-IT" sz="2400" dirty="0" err="1"/>
              <a:t>pris</a:t>
            </a:r>
            <a:r>
              <a:rPr lang="it-IT" sz="2400" dirty="0"/>
              <a:t> la </a:t>
            </a:r>
            <a:r>
              <a:rPr lang="it-IT" sz="2400" dirty="0" err="1"/>
              <a:t>décision</a:t>
            </a:r>
            <a:r>
              <a:rPr lang="it-IT" sz="2400" dirty="0"/>
              <a:t> d'</a:t>
            </a:r>
            <a:r>
              <a:rPr lang="it-IT" sz="2400" dirty="0" err="1"/>
              <a:t>expulser</a:t>
            </a:r>
            <a:r>
              <a:rPr lang="it-IT" sz="2400" dirty="0"/>
              <a:t> </a:t>
            </a:r>
            <a:r>
              <a:rPr lang="it-IT" sz="2400" dirty="0" err="1"/>
              <a:t>des</a:t>
            </a:r>
            <a:r>
              <a:rPr lang="it-IT" sz="2400" dirty="0"/>
              <a:t> </a:t>
            </a:r>
            <a:r>
              <a:rPr lang="it-IT" sz="2400" dirty="0" err="1"/>
              <a:t>journalistes</a:t>
            </a:r>
            <a:r>
              <a:rPr lang="it-IT" sz="2400" dirty="0"/>
              <a:t> </a:t>
            </a:r>
            <a:r>
              <a:rPr lang="it-IT" sz="2400" dirty="0" err="1"/>
              <a:t>américains</a:t>
            </a:r>
            <a:r>
              <a:rPr lang="it-IT" sz="2400" dirty="0"/>
              <a:t> et </a:t>
            </a:r>
            <a:r>
              <a:rPr lang="it-IT" sz="2400" dirty="0" err="1"/>
              <a:t>que</a:t>
            </a:r>
            <a:r>
              <a:rPr lang="it-IT" sz="2400" dirty="0"/>
              <a:t> Donald Trump </a:t>
            </a:r>
            <a:r>
              <a:rPr lang="it-IT" sz="2400" dirty="0" err="1"/>
              <a:t>affirme</a:t>
            </a:r>
            <a:r>
              <a:rPr lang="it-IT" sz="2400" dirty="0"/>
              <a:t> </a:t>
            </a:r>
            <a:r>
              <a:rPr lang="it-IT" sz="2400" dirty="0" err="1"/>
              <a:t>qu'il</a:t>
            </a:r>
            <a:r>
              <a:rPr lang="it-IT" sz="2400" dirty="0"/>
              <a:t> s'</a:t>
            </a:r>
            <a:r>
              <a:rPr lang="it-IT" sz="2400" dirty="0" err="1"/>
              <a:t>agit</a:t>
            </a:r>
            <a:r>
              <a:rPr lang="it-IT" sz="2400" dirty="0"/>
              <a:t> d'un "virus </a:t>
            </a:r>
            <a:r>
              <a:rPr lang="it-IT" sz="2400" dirty="0" err="1"/>
              <a:t>chinois</a:t>
            </a:r>
            <a:r>
              <a:rPr lang="it-IT" sz="2400" dirty="0"/>
              <a:t>". </a:t>
            </a:r>
            <a:endParaRPr lang="it-IT" sz="2400" dirty="0" smtClean="0"/>
          </a:p>
          <a:p>
            <a:pPr algn="just"/>
            <a:endParaRPr lang="it-IT" sz="2400" dirty="0"/>
          </a:p>
          <a:p>
            <a:r>
              <a:rPr lang="it-IT" sz="2400" i="1" dirty="0" smtClean="0"/>
              <a:t>France 24 </a:t>
            </a:r>
            <a:r>
              <a:rPr lang="it-IT" sz="2400" dirty="0" smtClean="0"/>
              <a:t>18 </a:t>
            </a:r>
            <a:r>
              <a:rPr lang="it-IT" sz="2400" dirty="0" err="1" smtClean="0"/>
              <a:t>mars</a:t>
            </a:r>
            <a:endParaRPr lang="fr-CA" sz="2400" dirty="0"/>
          </a:p>
        </p:txBody>
      </p:sp>
    </p:spTree>
    <p:extLst>
      <p:ext uri="{BB962C8B-B14F-4D97-AF65-F5344CB8AC3E}">
        <p14:creationId xmlns:p14="http://schemas.microsoft.com/office/powerpoint/2010/main" val="2897098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Nommer</a:t>
            </a:r>
            <a:r>
              <a:rPr lang="it-IT" sz="2800" dirty="0" smtClean="0"/>
              <a:t> le «</a:t>
            </a:r>
            <a:r>
              <a:rPr lang="it-IT" sz="2800" dirty="0"/>
              <a:t> virus </a:t>
            </a:r>
            <a:r>
              <a:rPr lang="it-IT" sz="2800" dirty="0" err="1"/>
              <a:t>chinois</a:t>
            </a:r>
            <a:r>
              <a:rPr lang="it-IT" sz="2800" dirty="0"/>
              <a:t> » </a:t>
            </a:r>
            <a:br>
              <a:rPr lang="it-IT" sz="2800" dirty="0"/>
            </a:br>
            <a:r>
              <a:rPr lang="it-IT" sz="2800" dirty="0" smtClean="0"/>
              <a:t>et </a:t>
            </a:r>
            <a:r>
              <a:rPr lang="it-IT" sz="2800" dirty="0" err="1" smtClean="0"/>
              <a:t>les</a:t>
            </a:r>
            <a:r>
              <a:rPr lang="it-IT" sz="2800" dirty="0" smtClean="0"/>
              <a:t> </a:t>
            </a:r>
            <a:r>
              <a:rPr lang="it-IT" sz="2800" dirty="0" err="1" smtClean="0"/>
              <a:t>rapports</a:t>
            </a:r>
            <a:r>
              <a:rPr lang="it-IT" sz="2800" dirty="0" smtClean="0"/>
              <a:t> </a:t>
            </a:r>
            <a:r>
              <a:rPr lang="it-IT" sz="2800" dirty="0" err="1" smtClean="0"/>
              <a:t>diplomatiques</a:t>
            </a:r>
            <a:endParaRPr lang="fr-CA" sz="2800" dirty="0"/>
          </a:p>
        </p:txBody>
      </p:sp>
      <p:sp>
        <p:nvSpPr>
          <p:cNvPr id="3" name="Segnaposto contenuto 2"/>
          <p:cNvSpPr>
            <a:spLocks noGrp="1"/>
          </p:cNvSpPr>
          <p:nvPr>
            <p:ph idx="1"/>
          </p:nvPr>
        </p:nvSpPr>
        <p:spPr/>
        <p:txBody>
          <a:bodyPr>
            <a:normAutofit/>
          </a:bodyPr>
          <a:lstStyle/>
          <a:p>
            <a:r>
              <a:rPr lang="it-IT" sz="2400" b="1" dirty="0"/>
              <a:t>NBA : Jeremy </a:t>
            </a:r>
            <a:r>
              <a:rPr lang="it-IT" sz="2400" b="1" dirty="0" err="1"/>
              <a:t>Lin</a:t>
            </a:r>
            <a:r>
              <a:rPr lang="it-IT" sz="2400" b="1" dirty="0"/>
              <a:t> accuse Trump de </a:t>
            </a:r>
            <a:r>
              <a:rPr lang="it-IT" sz="2400" b="1" dirty="0" err="1"/>
              <a:t>stigmatisation</a:t>
            </a:r>
            <a:r>
              <a:rPr lang="it-IT" sz="2400" b="1" dirty="0"/>
              <a:t> </a:t>
            </a:r>
            <a:r>
              <a:rPr lang="it-IT" sz="2400" b="1" dirty="0" err="1"/>
              <a:t>raciste</a:t>
            </a:r>
            <a:r>
              <a:rPr lang="it-IT" sz="2400" b="1" dirty="0"/>
              <a:t> </a:t>
            </a:r>
            <a:r>
              <a:rPr lang="it-IT" sz="2400" b="1" dirty="0" err="1"/>
              <a:t>avec</a:t>
            </a:r>
            <a:r>
              <a:rPr lang="it-IT" sz="2400" b="1" dirty="0"/>
              <a:t> le terme « virus </a:t>
            </a:r>
            <a:r>
              <a:rPr lang="it-IT" sz="2400" b="1" dirty="0" err="1"/>
              <a:t>chinois</a:t>
            </a:r>
            <a:r>
              <a:rPr lang="it-IT" sz="2400" b="1" dirty="0"/>
              <a:t> » </a:t>
            </a:r>
          </a:p>
          <a:p>
            <a:endParaRPr lang="it-IT" sz="2400" dirty="0" smtClean="0"/>
          </a:p>
          <a:p>
            <a:pPr algn="just"/>
            <a:r>
              <a:rPr lang="it-IT" sz="2400" dirty="0" smtClean="0"/>
              <a:t>Jeremy </a:t>
            </a:r>
            <a:r>
              <a:rPr lang="it-IT" sz="2400" dirty="0" err="1"/>
              <a:t>Lin</a:t>
            </a:r>
            <a:r>
              <a:rPr lang="it-IT" sz="2400" dirty="0"/>
              <a:t>, premier </a:t>
            </a:r>
            <a:r>
              <a:rPr lang="it-IT" sz="2400" dirty="0" err="1"/>
              <a:t>Américain</a:t>
            </a:r>
            <a:r>
              <a:rPr lang="it-IT" sz="2400" dirty="0"/>
              <a:t> d’origine </a:t>
            </a:r>
            <a:r>
              <a:rPr lang="it-IT" sz="2400" dirty="0" err="1"/>
              <a:t>asiatique</a:t>
            </a:r>
            <a:r>
              <a:rPr lang="it-IT" sz="2400" dirty="0"/>
              <a:t> à </a:t>
            </a:r>
            <a:r>
              <a:rPr lang="it-IT" sz="2400" dirty="0" err="1"/>
              <a:t>avoir</a:t>
            </a:r>
            <a:r>
              <a:rPr lang="it-IT" sz="2400" dirty="0"/>
              <a:t> </a:t>
            </a:r>
            <a:r>
              <a:rPr lang="it-IT" sz="2400" dirty="0" err="1"/>
              <a:t>remporté</a:t>
            </a:r>
            <a:r>
              <a:rPr lang="it-IT" sz="2400" dirty="0"/>
              <a:t> un </a:t>
            </a:r>
            <a:r>
              <a:rPr lang="it-IT" sz="2400" dirty="0" err="1"/>
              <a:t>titre</a:t>
            </a:r>
            <a:r>
              <a:rPr lang="it-IT" sz="2400" dirty="0"/>
              <a:t> NBA </a:t>
            </a:r>
            <a:r>
              <a:rPr lang="it-IT" sz="2400" dirty="0" err="1"/>
              <a:t>l’an</a:t>
            </a:r>
            <a:r>
              <a:rPr lang="it-IT" sz="2400" dirty="0"/>
              <a:t> dernier </a:t>
            </a:r>
            <a:r>
              <a:rPr lang="it-IT" sz="2400" dirty="0" err="1"/>
              <a:t>avec</a:t>
            </a:r>
            <a:r>
              <a:rPr lang="it-IT" sz="2400" dirty="0"/>
              <a:t> Toronto, s’en est </a:t>
            </a:r>
            <a:r>
              <a:rPr lang="it-IT" sz="2400" dirty="0" err="1"/>
              <a:t>pris</a:t>
            </a:r>
            <a:r>
              <a:rPr lang="it-IT" sz="2400" dirty="0"/>
              <a:t> à Donald Trump </a:t>
            </a:r>
            <a:r>
              <a:rPr lang="it-IT" sz="2400" dirty="0" err="1"/>
              <a:t>sur</a:t>
            </a:r>
            <a:r>
              <a:rPr lang="it-IT" sz="2400" dirty="0"/>
              <a:t> </a:t>
            </a:r>
            <a:r>
              <a:rPr lang="it-IT" sz="2400" dirty="0" err="1"/>
              <a:t>Twitter</a:t>
            </a:r>
            <a:r>
              <a:rPr lang="it-IT" sz="2400" dirty="0"/>
              <a:t> à qui il </a:t>
            </a:r>
            <a:r>
              <a:rPr lang="it-IT" sz="2400" dirty="0" err="1"/>
              <a:t>reproche</a:t>
            </a:r>
            <a:r>
              <a:rPr lang="it-IT" sz="2400" dirty="0"/>
              <a:t> de « </a:t>
            </a:r>
            <a:r>
              <a:rPr lang="it-IT" sz="2400" dirty="0" err="1"/>
              <a:t>renforcer</a:t>
            </a:r>
            <a:r>
              <a:rPr lang="it-IT" sz="2400" dirty="0"/>
              <a:t> » le </a:t>
            </a:r>
            <a:r>
              <a:rPr lang="it-IT" sz="2400" dirty="0" err="1"/>
              <a:t>racisme</a:t>
            </a:r>
            <a:r>
              <a:rPr lang="it-IT" sz="2400" dirty="0"/>
              <a:t> en </a:t>
            </a:r>
            <a:r>
              <a:rPr lang="it-IT" sz="2400" dirty="0" err="1"/>
              <a:t>qualifiant</a:t>
            </a:r>
            <a:r>
              <a:rPr lang="it-IT" sz="2400" dirty="0"/>
              <a:t> le « COVID-19 » de virus </a:t>
            </a:r>
            <a:r>
              <a:rPr lang="it-IT" sz="2400" dirty="0" err="1"/>
              <a:t>chinois</a:t>
            </a:r>
            <a:r>
              <a:rPr lang="it-IT" sz="2400" dirty="0"/>
              <a:t>.  </a:t>
            </a:r>
            <a:endParaRPr lang="fr-CA" sz="2400" dirty="0"/>
          </a:p>
        </p:txBody>
      </p:sp>
    </p:spTree>
    <p:extLst>
      <p:ext uri="{BB962C8B-B14F-4D97-AF65-F5344CB8AC3E}">
        <p14:creationId xmlns:p14="http://schemas.microsoft.com/office/powerpoint/2010/main" val="23785960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 Proclamer »? « Déclarer »? « Mener » ? une guerre contre le virus</a:t>
            </a:r>
            <a:endParaRPr lang="fr-CA" sz="2800" dirty="0"/>
          </a:p>
        </p:txBody>
      </p:sp>
      <p:sp>
        <p:nvSpPr>
          <p:cNvPr id="3" name="Segnaposto contenuto 2"/>
          <p:cNvSpPr>
            <a:spLocks noGrp="1"/>
          </p:cNvSpPr>
          <p:nvPr>
            <p:ph idx="1"/>
          </p:nvPr>
        </p:nvSpPr>
        <p:spPr/>
        <p:txBody>
          <a:bodyPr>
            <a:normAutofit/>
          </a:bodyPr>
          <a:lstStyle/>
          <a:p>
            <a:r>
              <a:rPr lang="fr-CA" sz="2400" dirty="0" smtClean="0"/>
              <a:t>Allocution du Président de la République française : le 16 mars 2020</a:t>
            </a:r>
          </a:p>
          <a:p>
            <a:pPr algn="just"/>
            <a:r>
              <a:rPr lang="it-IT" sz="2400" dirty="0" err="1" smtClean="0"/>
              <a:t>Conférence</a:t>
            </a:r>
            <a:r>
              <a:rPr lang="it-IT" sz="2400" dirty="0" smtClean="0"/>
              <a:t> </a:t>
            </a:r>
            <a:r>
              <a:rPr lang="it-IT" sz="2400" dirty="0"/>
              <a:t>de presse </a:t>
            </a:r>
            <a:r>
              <a:rPr lang="fr-CA" sz="2400" dirty="0" smtClean="0"/>
              <a:t>du Président des États-Unis : le 18 mars 2020</a:t>
            </a:r>
            <a:endParaRPr lang="fr-CA" sz="2400" dirty="0"/>
          </a:p>
        </p:txBody>
      </p:sp>
    </p:spTree>
    <p:extLst>
      <p:ext uri="{BB962C8B-B14F-4D97-AF65-F5344CB8AC3E}">
        <p14:creationId xmlns:p14="http://schemas.microsoft.com/office/powerpoint/2010/main" val="1253372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 </a:t>
            </a:r>
            <a:r>
              <a:rPr lang="it-IT" sz="2800" b="1" dirty="0" err="1"/>
              <a:t>Nous</a:t>
            </a:r>
            <a:r>
              <a:rPr lang="it-IT" sz="2800" b="1" dirty="0"/>
              <a:t> </a:t>
            </a:r>
            <a:r>
              <a:rPr lang="it-IT" sz="2800" b="1" dirty="0" err="1"/>
              <a:t>sommes</a:t>
            </a:r>
            <a:r>
              <a:rPr lang="it-IT" sz="2800" b="1" dirty="0"/>
              <a:t> en guerre » : le </a:t>
            </a:r>
            <a:r>
              <a:rPr lang="it-IT" sz="2800" b="1" dirty="0" err="1"/>
              <a:t>verbatim</a:t>
            </a:r>
            <a:r>
              <a:rPr lang="it-IT" sz="2800" b="1" dirty="0"/>
              <a:t> </a:t>
            </a:r>
            <a:r>
              <a:rPr lang="it-IT" sz="2800" b="1" dirty="0" err="1"/>
              <a:t>du</a:t>
            </a:r>
            <a:r>
              <a:rPr lang="it-IT" sz="2800" b="1" dirty="0"/>
              <a:t> </a:t>
            </a:r>
            <a:r>
              <a:rPr lang="it-IT" sz="2800" b="1" dirty="0" err="1"/>
              <a:t>discours</a:t>
            </a:r>
            <a:r>
              <a:rPr lang="it-IT" sz="2800" b="1" dirty="0"/>
              <a:t> d’Emmanuel </a:t>
            </a:r>
            <a:r>
              <a:rPr lang="it-IT" sz="2800" b="1" dirty="0" err="1"/>
              <a:t>Macron</a:t>
            </a:r>
            <a:r>
              <a:rPr lang="it-IT" sz="2800" b="1" dirty="0"/>
              <a:t/>
            </a:r>
            <a:br>
              <a:rPr lang="it-IT" sz="2800" b="1" dirty="0"/>
            </a:br>
            <a:r>
              <a:rPr lang="it-IT" sz="2800" b="1" dirty="0" smtClean="0"/>
              <a:t>16 </a:t>
            </a:r>
            <a:r>
              <a:rPr lang="it-IT" sz="2800" b="1" dirty="0" err="1" smtClean="0"/>
              <a:t>mars</a:t>
            </a:r>
            <a:r>
              <a:rPr lang="it-IT" sz="2800" b="1" dirty="0" smtClean="0"/>
              <a:t> 2020 </a:t>
            </a:r>
            <a:r>
              <a:rPr lang="it-IT" sz="2800" i="1" dirty="0" smtClean="0"/>
              <a:t>(Le Monde)</a:t>
            </a:r>
            <a:br>
              <a:rPr lang="it-IT" sz="2800" i="1" dirty="0" smtClean="0"/>
            </a:br>
            <a:endParaRPr lang="fr-CA" sz="2800" i="1" dirty="0"/>
          </a:p>
        </p:txBody>
      </p:sp>
      <p:sp>
        <p:nvSpPr>
          <p:cNvPr id="3" name="Segnaposto contenuto 2"/>
          <p:cNvSpPr>
            <a:spLocks noGrp="1"/>
          </p:cNvSpPr>
          <p:nvPr>
            <p:ph idx="1"/>
          </p:nvPr>
        </p:nvSpPr>
        <p:spPr/>
        <p:txBody>
          <a:bodyPr>
            <a:normAutofit/>
          </a:bodyPr>
          <a:lstStyle/>
          <a:p>
            <a:pPr algn="just"/>
            <a:r>
              <a:rPr lang="it-IT" sz="2400" i="1" dirty="0" smtClean="0"/>
              <a:t>Le </a:t>
            </a:r>
            <a:r>
              <a:rPr lang="it-IT" sz="2400" i="1" dirty="0" err="1"/>
              <a:t>président</a:t>
            </a:r>
            <a:r>
              <a:rPr lang="it-IT" sz="2400" i="1" dirty="0"/>
              <a:t> de la </a:t>
            </a:r>
            <a:r>
              <a:rPr lang="it-IT" sz="2400" i="1" dirty="0" err="1"/>
              <a:t>République</a:t>
            </a:r>
            <a:r>
              <a:rPr lang="it-IT" sz="2400" i="1" dirty="0"/>
              <a:t>, Emmanuel </a:t>
            </a:r>
            <a:r>
              <a:rPr lang="it-IT" sz="2400" i="1" dirty="0" err="1"/>
              <a:t>Macron</a:t>
            </a:r>
            <a:r>
              <a:rPr lang="it-IT" sz="2400" i="1" dirty="0"/>
              <a:t>, s’est </a:t>
            </a:r>
            <a:r>
              <a:rPr lang="it-IT" sz="2400" i="1" dirty="0" err="1"/>
              <a:t>exprimé</a:t>
            </a:r>
            <a:r>
              <a:rPr lang="it-IT" sz="2400" i="1" dirty="0"/>
              <a:t>, </a:t>
            </a:r>
            <a:r>
              <a:rPr lang="it-IT" sz="2400" i="1" dirty="0" err="1"/>
              <a:t>lundi</a:t>
            </a:r>
            <a:r>
              <a:rPr lang="it-IT" sz="2400" i="1" dirty="0"/>
              <a:t> 16 </a:t>
            </a:r>
            <a:r>
              <a:rPr lang="it-IT" sz="2400" i="1" dirty="0" err="1"/>
              <a:t>mars</a:t>
            </a:r>
            <a:r>
              <a:rPr lang="it-IT" sz="2400" i="1" dirty="0"/>
              <a:t> à 20 </a:t>
            </a:r>
            <a:r>
              <a:rPr lang="it-IT" sz="2400" i="1" dirty="0" err="1"/>
              <a:t>heures</a:t>
            </a:r>
            <a:r>
              <a:rPr lang="it-IT" sz="2400" i="1" dirty="0"/>
              <a:t>, </a:t>
            </a:r>
            <a:r>
              <a:rPr lang="it-IT" sz="2400" i="1" dirty="0" err="1"/>
              <a:t>dans</a:t>
            </a:r>
            <a:r>
              <a:rPr lang="it-IT" sz="2400" i="1" dirty="0"/>
              <a:t> une </a:t>
            </a:r>
            <a:r>
              <a:rPr lang="it-IT" sz="2400" i="1" dirty="0" err="1"/>
              <a:t>allocution</a:t>
            </a:r>
            <a:r>
              <a:rPr lang="it-IT" sz="2400" i="1" dirty="0"/>
              <a:t> </a:t>
            </a:r>
            <a:r>
              <a:rPr lang="it-IT" sz="2400" i="1" dirty="0" err="1"/>
              <a:t>télévisée</a:t>
            </a:r>
            <a:r>
              <a:rPr lang="it-IT" sz="2400" i="1" dirty="0"/>
              <a:t>.</a:t>
            </a:r>
            <a:endParaRPr lang="it-IT" sz="2400" b="1" dirty="0" smtClean="0"/>
          </a:p>
          <a:p>
            <a:pPr algn="just"/>
            <a:r>
              <a:rPr lang="it-IT" sz="2400" b="1" dirty="0" smtClean="0"/>
              <a:t>“ </a:t>
            </a:r>
            <a:r>
              <a:rPr lang="it-IT" sz="2400" b="1" dirty="0" err="1" smtClean="0"/>
              <a:t>Nous</a:t>
            </a:r>
            <a:r>
              <a:rPr lang="it-IT" sz="2400" b="1" dirty="0" smtClean="0"/>
              <a:t> </a:t>
            </a:r>
            <a:r>
              <a:rPr lang="it-IT" sz="2400" b="1" dirty="0" err="1"/>
              <a:t>sommes</a:t>
            </a:r>
            <a:r>
              <a:rPr lang="it-IT" sz="2400" b="1" dirty="0"/>
              <a:t> en guerre, en guerre </a:t>
            </a:r>
            <a:r>
              <a:rPr lang="it-IT" sz="2400" dirty="0" err="1"/>
              <a:t>sanitaire</a:t>
            </a:r>
            <a:r>
              <a:rPr lang="it-IT" sz="2400" dirty="0"/>
              <a:t> </a:t>
            </a:r>
            <a:r>
              <a:rPr lang="it-IT" sz="2400" dirty="0" err="1"/>
              <a:t>certes</a:t>
            </a:r>
            <a:r>
              <a:rPr lang="it-IT" sz="2400" dirty="0"/>
              <a:t>. </a:t>
            </a:r>
            <a:r>
              <a:rPr lang="it-IT" sz="2400" dirty="0" err="1"/>
              <a:t>Nous</a:t>
            </a:r>
            <a:r>
              <a:rPr lang="it-IT" sz="2400" dirty="0"/>
              <a:t> ne </a:t>
            </a:r>
            <a:r>
              <a:rPr lang="it-IT" sz="2400" dirty="0" err="1"/>
              <a:t>luttons</a:t>
            </a:r>
            <a:r>
              <a:rPr lang="it-IT" sz="2400" dirty="0"/>
              <a:t> ni </a:t>
            </a:r>
            <a:r>
              <a:rPr lang="it-IT" sz="2400" dirty="0" err="1"/>
              <a:t>contre</a:t>
            </a:r>
            <a:r>
              <a:rPr lang="it-IT" sz="2400" dirty="0"/>
              <a:t> une </a:t>
            </a:r>
            <a:r>
              <a:rPr lang="it-IT" sz="2400" dirty="0" err="1"/>
              <a:t>armée</a:t>
            </a:r>
            <a:r>
              <a:rPr lang="it-IT" sz="2400" dirty="0"/>
              <a:t> ni </a:t>
            </a:r>
            <a:r>
              <a:rPr lang="it-IT" sz="2400" dirty="0" err="1"/>
              <a:t>contre</a:t>
            </a:r>
            <a:r>
              <a:rPr lang="it-IT" sz="2400" dirty="0"/>
              <a:t> une </a:t>
            </a:r>
            <a:r>
              <a:rPr lang="it-IT" sz="2400" dirty="0" err="1"/>
              <a:t>autre</a:t>
            </a:r>
            <a:r>
              <a:rPr lang="it-IT" sz="2400" dirty="0"/>
              <a:t> </a:t>
            </a:r>
            <a:r>
              <a:rPr lang="it-IT" sz="2400" dirty="0" err="1"/>
              <a:t>nation</a:t>
            </a:r>
            <a:r>
              <a:rPr lang="it-IT" sz="2400" dirty="0"/>
              <a:t>, </a:t>
            </a:r>
            <a:r>
              <a:rPr lang="it-IT" sz="2400" b="1" dirty="0"/>
              <a:t>mais l’</a:t>
            </a:r>
            <a:r>
              <a:rPr lang="it-IT" sz="2400" b="1" dirty="0" err="1"/>
              <a:t>ennemi</a:t>
            </a:r>
            <a:r>
              <a:rPr lang="it-IT" sz="2400" b="1" dirty="0"/>
              <a:t> est là, </a:t>
            </a:r>
            <a:r>
              <a:rPr lang="it-IT" sz="2400" b="1" dirty="0" err="1"/>
              <a:t>invisible</a:t>
            </a:r>
            <a:r>
              <a:rPr lang="it-IT" sz="2400" b="1" dirty="0"/>
              <a:t>, </a:t>
            </a:r>
            <a:r>
              <a:rPr lang="it-IT" sz="2400" b="1" dirty="0" err="1"/>
              <a:t>insaisissab</a:t>
            </a:r>
            <a:r>
              <a:rPr lang="it-IT" sz="2400" dirty="0" err="1"/>
              <a:t>le</a:t>
            </a:r>
            <a:r>
              <a:rPr lang="it-IT" sz="2400" dirty="0"/>
              <a:t>, et qui </a:t>
            </a:r>
            <a:r>
              <a:rPr lang="it-IT" sz="2400" dirty="0" err="1"/>
              <a:t>progresse</a:t>
            </a:r>
            <a:r>
              <a:rPr lang="it-IT" sz="2400" dirty="0"/>
              <a:t>. Et cela </a:t>
            </a:r>
            <a:r>
              <a:rPr lang="it-IT" sz="2400" dirty="0" err="1"/>
              <a:t>requiert</a:t>
            </a:r>
            <a:r>
              <a:rPr lang="it-IT" sz="2400" dirty="0"/>
              <a:t> </a:t>
            </a:r>
            <a:r>
              <a:rPr lang="it-IT" sz="2400" dirty="0" err="1"/>
              <a:t>notre</a:t>
            </a:r>
            <a:r>
              <a:rPr lang="it-IT" sz="2400" dirty="0"/>
              <a:t> </a:t>
            </a:r>
            <a:r>
              <a:rPr lang="it-IT" sz="2400" dirty="0" err="1"/>
              <a:t>mobilisation</a:t>
            </a:r>
            <a:r>
              <a:rPr lang="it-IT" sz="2400" dirty="0"/>
              <a:t> </a:t>
            </a:r>
            <a:r>
              <a:rPr lang="it-IT" sz="2400" dirty="0" err="1"/>
              <a:t>générale</a:t>
            </a:r>
            <a:r>
              <a:rPr lang="it-IT" sz="2400" dirty="0"/>
              <a:t>. </a:t>
            </a:r>
            <a:r>
              <a:rPr lang="it-IT" sz="2400" b="1" dirty="0" err="1"/>
              <a:t>Nous</a:t>
            </a:r>
            <a:r>
              <a:rPr lang="it-IT" sz="2400" b="1" dirty="0"/>
              <a:t> </a:t>
            </a:r>
            <a:r>
              <a:rPr lang="it-IT" sz="2400" b="1" dirty="0" err="1"/>
              <a:t>sommes</a:t>
            </a:r>
            <a:r>
              <a:rPr lang="it-IT" sz="2400" b="1" dirty="0"/>
              <a:t> en guerre</a:t>
            </a:r>
            <a:r>
              <a:rPr lang="it-IT" sz="2400" dirty="0"/>
              <a:t>. </a:t>
            </a:r>
            <a:r>
              <a:rPr lang="it-IT" sz="2400" dirty="0" err="1"/>
              <a:t>Toute</a:t>
            </a:r>
            <a:r>
              <a:rPr lang="it-IT" sz="2400" dirty="0"/>
              <a:t> </a:t>
            </a:r>
            <a:r>
              <a:rPr lang="it-IT" sz="2400" dirty="0" err="1"/>
              <a:t>l’action</a:t>
            </a:r>
            <a:r>
              <a:rPr lang="it-IT" sz="2400" dirty="0"/>
              <a:t> </a:t>
            </a:r>
            <a:r>
              <a:rPr lang="it-IT" sz="2400" dirty="0" err="1"/>
              <a:t>du</a:t>
            </a:r>
            <a:r>
              <a:rPr lang="it-IT" sz="2400" dirty="0"/>
              <a:t> </a:t>
            </a:r>
            <a:r>
              <a:rPr lang="it-IT" sz="2400" dirty="0" err="1"/>
              <a:t>gouvernement</a:t>
            </a:r>
            <a:r>
              <a:rPr lang="it-IT" sz="2400" dirty="0"/>
              <a:t> et </a:t>
            </a:r>
            <a:r>
              <a:rPr lang="it-IT" sz="2400" dirty="0" err="1"/>
              <a:t>du</a:t>
            </a:r>
            <a:r>
              <a:rPr lang="it-IT" sz="2400" dirty="0"/>
              <a:t> </a:t>
            </a:r>
            <a:r>
              <a:rPr lang="it-IT" sz="2400" dirty="0" err="1"/>
              <a:t>Parlement</a:t>
            </a:r>
            <a:r>
              <a:rPr lang="it-IT" sz="2400" dirty="0"/>
              <a:t> </a:t>
            </a:r>
            <a:r>
              <a:rPr lang="it-IT" sz="2400" dirty="0" err="1"/>
              <a:t>doit</a:t>
            </a:r>
            <a:r>
              <a:rPr lang="it-IT" sz="2400" dirty="0"/>
              <a:t> </a:t>
            </a:r>
            <a:r>
              <a:rPr lang="it-IT" sz="2400" dirty="0" err="1"/>
              <a:t>être</a:t>
            </a:r>
            <a:r>
              <a:rPr lang="it-IT" sz="2400" dirty="0"/>
              <a:t> </a:t>
            </a:r>
            <a:r>
              <a:rPr lang="it-IT" sz="2400" dirty="0" err="1"/>
              <a:t>désormais</a:t>
            </a:r>
            <a:r>
              <a:rPr lang="it-IT" sz="2400" dirty="0"/>
              <a:t> tournée </a:t>
            </a:r>
            <a:r>
              <a:rPr lang="it-IT" sz="2400" dirty="0" err="1"/>
              <a:t>vers</a:t>
            </a:r>
            <a:r>
              <a:rPr lang="it-IT" sz="2400" dirty="0"/>
              <a:t> le </a:t>
            </a:r>
            <a:r>
              <a:rPr lang="it-IT" sz="2400" dirty="0" err="1"/>
              <a:t>combat</a:t>
            </a:r>
            <a:r>
              <a:rPr lang="it-IT" sz="2400" dirty="0"/>
              <a:t> </a:t>
            </a:r>
            <a:r>
              <a:rPr lang="it-IT" sz="2400" dirty="0" err="1"/>
              <a:t>contre</a:t>
            </a:r>
            <a:r>
              <a:rPr lang="it-IT" sz="2400" dirty="0"/>
              <a:t> l’</a:t>
            </a:r>
            <a:r>
              <a:rPr lang="it-IT" sz="2400" dirty="0" err="1"/>
              <a:t>épidémie</a:t>
            </a:r>
            <a:r>
              <a:rPr lang="it-IT" sz="2400" dirty="0"/>
              <a:t>, de jour </a:t>
            </a:r>
            <a:r>
              <a:rPr lang="it-IT" sz="2400" dirty="0" err="1"/>
              <a:t>comme</a:t>
            </a:r>
            <a:r>
              <a:rPr lang="it-IT" sz="2400" dirty="0"/>
              <a:t> de </a:t>
            </a:r>
            <a:r>
              <a:rPr lang="it-IT" sz="2400" dirty="0" err="1"/>
              <a:t>nuit</a:t>
            </a:r>
            <a:r>
              <a:rPr lang="it-IT" sz="2400" dirty="0"/>
              <a:t>. [</a:t>
            </a:r>
            <a:r>
              <a:rPr lang="mr-IN" sz="2400" dirty="0"/>
              <a:t>…</a:t>
            </a:r>
            <a:r>
              <a:rPr lang="it-IT" sz="2400" dirty="0"/>
              <a:t>] </a:t>
            </a:r>
            <a:endParaRPr lang="fr-CA" sz="2400" dirty="0"/>
          </a:p>
        </p:txBody>
      </p:sp>
    </p:spTree>
    <p:extLst>
      <p:ext uri="{BB962C8B-B14F-4D97-AF65-F5344CB8AC3E}">
        <p14:creationId xmlns:p14="http://schemas.microsoft.com/office/powerpoint/2010/main" val="1107952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 </a:t>
            </a:r>
            <a:r>
              <a:rPr lang="it-IT" sz="2800" b="1" dirty="0" err="1"/>
              <a:t>Nous</a:t>
            </a:r>
            <a:r>
              <a:rPr lang="it-IT" sz="2800" b="1" dirty="0"/>
              <a:t> </a:t>
            </a:r>
            <a:r>
              <a:rPr lang="it-IT" sz="2800" b="1" dirty="0" err="1"/>
              <a:t>sommes</a:t>
            </a:r>
            <a:r>
              <a:rPr lang="it-IT" sz="2800" b="1" dirty="0"/>
              <a:t> en guerre » : le </a:t>
            </a:r>
            <a:r>
              <a:rPr lang="it-IT" sz="2800" b="1" dirty="0" err="1"/>
              <a:t>verbatim</a:t>
            </a:r>
            <a:r>
              <a:rPr lang="it-IT" sz="2800" b="1" dirty="0"/>
              <a:t> </a:t>
            </a:r>
            <a:r>
              <a:rPr lang="it-IT" sz="2800" b="1" dirty="0" err="1"/>
              <a:t>du</a:t>
            </a:r>
            <a:r>
              <a:rPr lang="it-IT" sz="2800" b="1" dirty="0"/>
              <a:t> </a:t>
            </a:r>
            <a:r>
              <a:rPr lang="it-IT" sz="2800" b="1" dirty="0" err="1"/>
              <a:t>discours</a:t>
            </a:r>
            <a:r>
              <a:rPr lang="it-IT" sz="2800" b="1" dirty="0"/>
              <a:t> d’Emmanuel </a:t>
            </a:r>
            <a:r>
              <a:rPr lang="it-IT" sz="2800" b="1" dirty="0" err="1"/>
              <a:t>Macron</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b="1" dirty="0" err="1"/>
              <a:t>Nous</a:t>
            </a:r>
            <a:r>
              <a:rPr lang="it-IT" sz="2400" b="1" dirty="0"/>
              <a:t> </a:t>
            </a:r>
            <a:r>
              <a:rPr lang="it-IT" sz="2400" b="1" dirty="0" err="1"/>
              <a:t>sommes</a:t>
            </a:r>
            <a:r>
              <a:rPr lang="it-IT" sz="2400" b="1" dirty="0"/>
              <a:t> en guerre</a:t>
            </a:r>
            <a:r>
              <a:rPr lang="it-IT" sz="2400" dirty="0"/>
              <a:t>. </a:t>
            </a:r>
            <a:r>
              <a:rPr lang="it-IT" sz="2400" dirty="0" err="1"/>
              <a:t>J’appelle</a:t>
            </a:r>
            <a:r>
              <a:rPr lang="it-IT" sz="2400" dirty="0"/>
              <a:t> </a:t>
            </a:r>
            <a:r>
              <a:rPr lang="it-IT" sz="2400" dirty="0" err="1"/>
              <a:t>tous</a:t>
            </a:r>
            <a:r>
              <a:rPr lang="it-IT" sz="2400" dirty="0"/>
              <a:t> </a:t>
            </a:r>
            <a:r>
              <a:rPr lang="it-IT" sz="2400" dirty="0" err="1"/>
              <a:t>les</a:t>
            </a:r>
            <a:r>
              <a:rPr lang="it-IT" sz="2400" dirty="0"/>
              <a:t> </a:t>
            </a:r>
            <a:r>
              <a:rPr lang="it-IT" sz="2400" dirty="0" err="1"/>
              <a:t>acteurs</a:t>
            </a:r>
            <a:r>
              <a:rPr lang="it-IT" sz="2400" dirty="0"/>
              <a:t> </a:t>
            </a:r>
            <a:r>
              <a:rPr lang="it-IT" sz="2400" dirty="0" err="1"/>
              <a:t>politiques</a:t>
            </a:r>
            <a:r>
              <a:rPr lang="it-IT" sz="2400" dirty="0"/>
              <a:t>, </a:t>
            </a:r>
            <a:r>
              <a:rPr lang="it-IT" sz="2400" dirty="0" err="1"/>
              <a:t>économiques</a:t>
            </a:r>
            <a:r>
              <a:rPr lang="it-IT" sz="2400" dirty="0"/>
              <a:t>, </a:t>
            </a:r>
            <a:r>
              <a:rPr lang="it-IT" sz="2400" dirty="0" err="1"/>
              <a:t>sociaux</a:t>
            </a:r>
            <a:r>
              <a:rPr lang="it-IT" sz="2400" dirty="0"/>
              <a:t>, </a:t>
            </a:r>
            <a:r>
              <a:rPr lang="it-IT" sz="2400" dirty="0" err="1"/>
              <a:t>associatifs</a:t>
            </a:r>
            <a:r>
              <a:rPr lang="it-IT" sz="2400" dirty="0"/>
              <a:t>, </a:t>
            </a:r>
            <a:r>
              <a:rPr lang="it-IT" sz="2400" dirty="0" err="1"/>
              <a:t>tous</a:t>
            </a:r>
            <a:r>
              <a:rPr lang="it-IT" sz="2400" dirty="0"/>
              <a:t> </a:t>
            </a:r>
            <a:r>
              <a:rPr lang="it-IT" sz="2400" dirty="0" err="1"/>
              <a:t>les</a:t>
            </a:r>
            <a:r>
              <a:rPr lang="it-IT" sz="2400" dirty="0"/>
              <a:t> </a:t>
            </a:r>
            <a:r>
              <a:rPr lang="it-IT" sz="2400" dirty="0" err="1"/>
              <a:t>Français</a:t>
            </a:r>
            <a:r>
              <a:rPr lang="it-IT" sz="2400" dirty="0"/>
              <a:t> à s’</a:t>
            </a:r>
            <a:r>
              <a:rPr lang="it-IT" sz="2400" dirty="0" err="1"/>
              <a:t>inscrire</a:t>
            </a:r>
            <a:r>
              <a:rPr lang="it-IT" sz="2400" dirty="0"/>
              <a:t> </a:t>
            </a:r>
            <a:r>
              <a:rPr lang="it-IT" sz="2400" dirty="0" err="1"/>
              <a:t>dans</a:t>
            </a:r>
            <a:r>
              <a:rPr lang="it-IT" sz="2400" dirty="0"/>
              <a:t> </a:t>
            </a:r>
            <a:r>
              <a:rPr lang="it-IT" sz="2400" dirty="0" err="1"/>
              <a:t>cette</a:t>
            </a:r>
            <a:r>
              <a:rPr lang="it-IT" sz="2400" dirty="0"/>
              <a:t> union </a:t>
            </a:r>
            <a:r>
              <a:rPr lang="it-IT" sz="2400" dirty="0" err="1"/>
              <a:t>nationale</a:t>
            </a:r>
            <a:r>
              <a:rPr lang="it-IT" sz="2400" dirty="0"/>
              <a:t> qui a </a:t>
            </a:r>
            <a:r>
              <a:rPr lang="it-IT" sz="2400" dirty="0" err="1"/>
              <a:t>permis</a:t>
            </a:r>
            <a:r>
              <a:rPr lang="it-IT" sz="2400" dirty="0"/>
              <a:t> à </a:t>
            </a:r>
            <a:r>
              <a:rPr lang="it-IT" sz="2400" dirty="0" err="1"/>
              <a:t>notre</a:t>
            </a:r>
            <a:r>
              <a:rPr lang="it-IT" sz="2400" dirty="0"/>
              <a:t> </a:t>
            </a:r>
            <a:r>
              <a:rPr lang="it-IT" sz="2400" dirty="0" err="1"/>
              <a:t>pays</a:t>
            </a:r>
            <a:r>
              <a:rPr lang="it-IT" sz="2400" dirty="0"/>
              <a:t> de </a:t>
            </a:r>
            <a:r>
              <a:rPr lang="it-IT" sz="2400" dirty="0" err="1"/>
              <a:t>surmonter</a:t>
            </a:r>
            <a:r>
              <a:rPr lang="it-IT" sz="2400" dirty="0"/>
              <a:t> </a:t>
            </a:r>
            <a:r>
              <a:rPr lang="it-IT" sz="2400" dirty="0" err="1"/>
              <a:t>tant</a:t>
            </a:r>
            <a:r>
              <a:rPr lang="it-IT" sz="2400" dirty="0"/>
              <a:t> de </a:t>
            </a:r>
            <a:r>
              <a:rPr lang="it-IT" sz="2400" dirty="0" err="1"/>
              <a:t>crises</a:t>
            </a:r>
            <a:r>
              <a:rPr lang="it-IT" sz="2400" dirty="0"/>
              <a:t> par le </a:t>
            </a:r>
            <a:r>
              <a:rPr lang="it-IT" sz="2400" dirty="0" err="1"/>
              <a:t>passé</a:t>
            </a:r>
            <a:r>
              <a:rPr lang="it-IT" sz="2400" dirty="0"/>
              <a:t>. </a:t>
            </a:r>
            <a:r>
              <a:rPr lang="it-IT" sz="2400" b="1" dirty="0" err="1"/>
              <a:t>Nous</a:t>
            </a:r>
            <a:r>
              <a:rPr lang="it-IT" sz="2400" b="1" dirty="0"/>
              <a:t> </a:t>
            </a:r>
            <a:r>
              <a:rPr lang="it-IT" sz="2400" b="1" dirty="0" err="1"/>
              <a:t>sommes</a:t>
            </a:r>
            <a:r>
              <a:rPr lang="it-IT" sz="2400" b="1" dirty="0"/>
              <a:t> en guerre</a:t>
            </a:r>
            <a:r>
              <a:rPr lang="it-IT" sz="2400" dirty="0"/>
              <a:t> et la </a:t>
            </a:r>
            <a:r>
              <a:rPr lang="it-IT" sz="2400" dirty="0" err="1"/>
              <a:t>Nation</a:t>
            </a:r>
            <a:r>
              <a:rPr lang="it-IT" sz="2400" dirty="0"/>
              <a:t> </a:t>
            </a:r>
            <a:r>
              <a:rPr lang="it-IT" sz="2400" dirty="0" err="1"/>
              <a:t>soutiendra</a:t>
            </a:r>
            <a:r>
              <a:rPr lang="it-IT" sz="2400" dirty="0"/>
              <a:t> </a:t>
            </a:r>
            <a:r>
              <a:rPr lang="it-IT" sz="2400" dirty="0" err="1"/>
              <a:t>ses</a:t>
            </a:r>
            <a:r>
              <a:rPr lang="it-IT" sz="2400" dirty="0"/>
              <a:t> enfants qui, </a:t>
            </a:r>
            <a:r>
              <a:rPr lang="it-IT" sz="2400" dirty="0" err="1"/>
              <a:t>personnels</a:t>
            </a:r>
            <a:r>
              <a:rPr lang="it-IT" sz="2400" dirty="0"/>
              <a:t> </a:t>
            </a:r>
            <a:r>
              <a:rPr lang="it-IT" sz="2400" dirty="0" err="1"/>
              <a:t>soignants</a:t>
            </a:r>
            <a:r>
              <a:rPr lang="it-IT" sz="2400" dirty="0"/>
              <a:t> en ville, à l’</a:t>
            </a:r>
            <a:r>
              <a:rPr lang="it-IT" sz="2400" dirty="0" err="1"/>
              <a:t>hôpital</a:t>
            </a:r>
            <a:r>
              <a:rPr lang="it-IT" sz="2400" dirty="0"/>
              <a:t>, se </a:t>
            </a:r>
            <a:r>
              <a:rPr lang="it-IT" sz="2400" dirty="0" err="1"/>
              <a:t>trouvent</a:t>
            </a:r>
            <a:r>
              <a:rPr lang="it-IT" sz="2400" dirty="0"/>
              <a:t> </a:t>
            </a:r>
            <a:r>
              <a:rPr lang="it-IT" sz="2400" b="1" dirty="0"/>
              <a:t>en première </a:t>
            </a:r>
            <a:r>
              <a:rPr lang="it-IT" sz="2400" b="1" dirty="0" err="1"/>
              <a:t>ligne</a:t>
            </a:r>
            <a:r>
              <a:rPr lang="it-IT" sz="2400" b="1" dirty="0"/>
              <a:t> </a:t>
            </a:r>
            <a:r>
              <a:rPr lang="it-IT" sz="2400" b="1" dirty="0" err="1"/>
              <a:t>dans</a:t>
            </a:r>
            <a:r>
              <a:rPr lang="it-IT" sz="2400" b="1" dirty="0"/>
              <a:t> un </a:t>
            </a:r>
            <a:r>
              <a:rPr lang="it-IT" sz="2400" b="1" dirty="0" err="1"/>
              <a:t>combat</a:t>
            </a:r>
            <a:r>
              <a:rPr lang="it-IT" sz="2400" b="1" dirty="0"/>
              <a:t> </a:t>
            </a:r>
            <a:r>
              <a:rPr lang="it-IT" sz="2400" dirty="0"/>
              <a:t>qui va </a:t>
            </a:r>
            <a:r>
              <a:rPr lang="it-IT" sz="2400" dirty="0" err="1"/>
              <a:t>leur</a:t>
            </a:r>
            <a:r>
              <a:rPr lang="it-IT" sz="2400" dirty="0"/>
              <a:t> </a:t>
            </a:r>
            <a:r>
              <a:rPr lang="it-IT" sz="2400" dirty="0" err="1"/>
              <a:t>demander</a:t>
            </a:r>
            <a:r>
              <a:rPr lang="it-IT" sz="2400" dirty="0"/>
              <a:t> </a:t>
            </a:r>
            <a:r>
              <a:rPr lang="it-IT" sz="2400" dirty="0" err="1"/>
              <a:t>énergie</a:t>
            </a:r>
            <a:r>
              <a:rPr lang="it-IT" sz="2400" dirty="0"/>
              <a:t>, </a:t>
            </a:r>
            <a:r>
              <a:rPr lang="it-IT" sz="2400" dirty="0" err="1"/>
              <a:t>détermination</a:t>
            </a:r>
            <a:r>
              <a:rPr lang="it-IT" sz="2400" dirty="0"/>
              <a:t>, </a:t>
            </a:r>
            <a:r>
              <a:rPr lang="it-IT" sz="2400" dirty="0" err="1"/>
              <a:t>solidarité</a:t>
            </a:r>
            <a:r>
              <a:rPr lang="it-IT" sz="2400" dirty="0" smtClean="0"/>
              <a:t>. </a:t>
            </a:r>
            <a:r>
              <a:rPr lang="it-IT" sz="2400" dirty="0"/>
              <a:t>[</a:t>
            </a:r>
            <a:r>
              <a:rPr lang="mr-IN" sz="2400" dirty="0"/>
              <a:t>…</a:t>
            </a:r>
            <a:r>
              <a:rPr lang="it-IT" sz="2400" dirty="0"/>
              <a:t>] </a:t>
            </a:r>
            <a:endParaRPr lang="fr-CA" sz="2400" dirty="0"/>
          </a:p>
        </p:txBody>
      </p:sp>
    </p:spTree>
    <p:extLst>
      <p:ext uri="{BB962C8B-B14F-4D97-AF65-F5344CB8AC3E}">
        <p14:creationId xmlns:p14="http://schemas.microsoft.com/office/powerpoint/2010/main" val="358686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Homonyme</a:t>
            </a:r>
            <a:endParaRPr lang="fr-CA" sz="2800" dirty="0"/>
          </a:p>
        </p:txBody>
      </p:sp>
      <p:sp>
        <p:nvSpPr>
          <p:cNvPr id="3" name="Segnaposto contenuto 2"/>
          <p:cNvSpPr>
            <a:spLocks noGrp="1"/>
          </p:cNvSpPr>
          <p:nvPr>
            <p:ph idx="1"/>
          </p:nvPr>
        </p:nvSpPr>
        <p:spPr/>
        <p:txBody>
          <a:bodyPr>
            <a:normAutofit/>
          </a:bodyPr>
          <a:lstStyle/>
          <a:p>
            <a:r>
              <a:rPr lang="fr-CA" sz="2400" b="1" dirty="0" smtClean="0"/>
              <a:t>S’en/sans</a:t>
            </a:r>
          </a:p>
          <a:p>
            <a:endParaRPr lang="fr-CA" sz="2400" dirty="0"/>
          </a:p>
          <a:p>
            <a:r>
              <a:rPr lang="fr-CA" sz="2400" dirty="0" smtClean="0"/>
              <a:t>Homonyme : se dit des mots de prononciation identique</a:t>
            </a:r>
            <a:endParaRPr lang="fr-CA" sz="2400" dirty="0"/>
          </a:p>
        </p:txBody>
      </p:sp>
    </p:spTree>
    <p:extLst>
      <p:ext uri="{BB962C8B-B14F-4D97-AF65-F5344CB8AC3E}">
        <p14:creationId xmlns:p14="http://schemas.microsoft.com/office/powerpoint/2010/main" val="404012682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 </a:t>
            </a:r>
            <a:r>
              <a:rPr lang="it-IT" sz="2800" b="1" dirty="0" err="1"/>
              <a:t>Nous</a:t>
            </a:r>
            <a:r>
              <a:rPr lang="it-IT" sz="2800" b="1" dirty="0"/>
              <a:t> </a:t>
            </a:r>
            <a:r>
              <a:rPr lang="it-IT" sz="2800" b="1" dirty="0" err="1"/>
              <a:t>sommes</a:t>
            </a:r>
            <a:r>
              <a:rPr lang="it-IT" sz="2800" b="1" dirty="0"/>
              <a:t> en guerre » : le </a:t>
            </a:r>
            <a:r>
              <a:rPr lang="it-IT" sz="2800" b="1" dirty="0" err="1"/>
              <a:t>verbatim</a:t>
            </a:r>
            <a:r>
              <a:rPr lang="it-IT" sz="2800" b="1" dirty="0"/>
              <a:t> </a:t>
            </a:r>
            <a:r>
              <a:rPr lang="it-IT" sz="2800" b="1" dirty="0" err="1"/>
              <a:t>du</a:t>
            </a:r>
            <a:r>
              <a:rPr lang="it-IT" sz="2800" b="1" dirty="0"/>
              <a:t> </a:t>
            </a:r>
            <a:r>
              <a:rPr lang="it-IT" sz="2800" b="1" dirty="0" err="1"/>
              <a:t>discours</a:t>
            </a:r>
            <a:r>
              <a:rPr lang="it-IT" sz="2800" b="1" dirty="0"/>
              <a:t> d’Emmanuel </a:t>
            </a:r>
            <a:r>
              <a:rPr lang="it-IT" sz="2800" b="1" dirty="0" err="1"/>
              <a:t>Macron</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b="1" dirty="0" err="1"/>
              <a:t>Nous</a:t>
            </a:r>
            <a:r>
              <a:rPr lang="it-IT" sz="2400" b="1" dirty="0"/>
              <a:t> </a:t>
            </a:r>
            <a:r>
              <a:rPr lang="it-IT" sz="2400" b="1" dirty="0" err="1"/>
              <a:t>sommes</a:t>
            </a:r>
            <a:r>
              <a:rPr lang="it-IT" sz="2400" b="1" dirty="0"/>
              <a:t> en guerr</a:t>
            </a:r>
            <a:r>
              <a:rPr lang="it-IT" sz="2400" dirty="0"/>
              <a:t>e, </a:t>
            </a:r>
            <a:r>
              <a:rPr lang="it-IT" sz="2400" dirty="0" err="1"/>
              <a:t>oui</a:t>
            </a:r>
            <a:r>
              <a:rPr lang="it-IT" sz="2400" dirty="0"/>
              <a:t>. Le </a:t>
            </a:r>
            <a:r>
              <a:rPr lang="it-IT" sz="2400" dirty="0" err="1"/>
              <a:t>pays</a:t>
            </a:r>
            <a:r>
              <a:rPr lang="it-IT" sz="2400" dirty="0"/>
              <a:t> </a:t>
            </a:r>
            <a:r>
              <a:rPr lang="it-IT" sz="2400" dirty="0" err="1"/>
              <a:t>accompagnera</a:t>
            </a:r>
            <a:r>
              <a:rPr lang="it-IT" sz="2400" dirty="0"/>
              <a:t> </a:t>
            </a:r>
            <a:r>
              <a:rPr lang="it-IT" sz="2400" dirty="0" err="1"/>
              <a:t>dans</a:t>
            </a:r>
            <a:r>
              <a:rPr lang="it-IT" sz="2400" dirty="0"/>
              <a:t> </a:t>
            </a:r>
            <a:r>
              <a:rPr lang="it-IT" sz="2400" dirty="0" err="1"/>
              <a:t>cette</a:t>
            </a:r>
            <a:r>
              <a:rPr lang="it-IT" sz="2400" dirty="0"/>
              <a:t> </a:t>
            </a:r>
            <a:r>
              <a:rPr lang="it-IT" sz="2400" dirty="0" err="1"/>
              <a:t>période</a:t>
            </a:r>
            <a:r>
              <a:rPr lang="it-IT" sz="2400" dirty="0"/>
              <a:t> </a:t>
            </a:r>
            <a:r>
              <a:rPr lang="it-IT" sz="2400" dirty="0" err="1"/>
              <a:t>les</a:t>
            </a:r>
            <a:r>
              <a:rPr lang="it-IT" sz="2400" dirty="0"/>
              <a:t> </a:t>
            </a:r>
            <a:r>
              <a:rPr lang="it-IT" sz="2400" dirty="0" err="1"/>
              <a:t>régions</a:t>
            </a:r>
            <a:r>
              <a:rPr lang="it-IT" sz="2400" dirty="0"/>
              <a:t> </a:t>
            </a:r>
            <a:r>
              <a:rPr lang="it-IT" sz="2400" dirty="0" err="1"/>
              <a:t>les</a:t>
            </a:r>
            <a:r>
              <a:rPr lang="it-IT" sz="2400" dirty="0"/>
              <a:t> plus </a:t>
            </a:r>
            <a:r>
              <a:rPr lang="it-IT" sz="2400" dirty="0" err="1"/>
              <a:t>touchées</a:t>
            </a:r>
            <a:r>
              <a:rPr lang="it-IT" sz="2400" dirty="0"/>
              <a:t> </a:t>
            </a:r>
            <a:r>
              <a:rPr lang="it-IT" sz="2400" dirty="0" err="1"/>
              <a:t>aujourd’hui</a:t>
            </a:r>
            <a:r>
              <a:rPr lang="it-IT" sz="2400" dirty="0"/>
              <a:t>, </a:t>
            </a:r>
            <a:r>
              <a:rPr lang="it-IT" sz="2400" dirty="0" err="1"/>
              <a:t>comme</a:t>
            </a:r>
            <a:r>
              <a:rPr lang="it-IT" sz="2400" dirty="0"/>
              <a:t> </a:t>
            </a:r>
            <a:r>
              <a:rPr lang="it-IT" sz="2400" dirty="0" err="1"/>
              <a:t>celles</a:t>
            </a:r>
            <a:r>
              <a:rPr lang="it-IT" sz="2400" dirty="0"/>
              <a:t> qui le </a:t>
            </a:r>
            <a:r>
              <a:rPr lang="it-IT" sz="2400" dirty="0" err="1"/>
              <a:t>seront</a:t>
            </a:r>
            <a:r>
              <a:rPr lang="it-IT" sz="2400" dirty="0"/>
              <a:t> </a:t>
            </a:r>
            <a:r>
              <a:rPr lang="it-IT" sz="2400" dirty="0" err="1"/>
              <a:t>demain</a:t>
            </a:r>
            <a:r>
              <a:rPr lang="it-IT" sz="2400" dirty="0"/>
              <a:t>. [</a:t>
            </a:r>
            <a:r>
              <a:rPr lang="mr-IN" sz="2400" dirty="0"/>
              <a:t>…</a:t>
            </a:r>
            <a:r>
              <a:rPr lang="it-IT" sz="2400" dirty="0"/>
              <a:t>] </a:t>
            </a:r>
            <a:endParaRPr lang="it-IT" sz="2400" dirty="0" smtClean="0"/>
          </a:p>
          <a:p>
            <a:pPr algn="just"/>
            <a:r>
              <a:rPr lang="it-IT" sz="2400" b="1" dirty="0" err="1" smtClean="0"/>
              <a:t>Nous</a:t>
            </a:r>
            <a:r>
              <a:rPr lang="it-IT" sz="2400" b="1" dirty="0" smtClean="0"/>
              <a:t> </a:t>
            </a:r>
            <a:r>
              <a:rPr lang="it-IT" sz="2400" b="1" dirty="0" err="1"/>
              <a:t>sommes</a:t>
            </a:r>
            <a:r>
              <a:rPr lang="it-IT" sz="2400" b="1" dirty="0"/>
              <a:t> en guerre</a:t>
            </a:r>
            <a:r>
              <a:rPr lang="it-IT" sz="2400" dirty="0"/>
              <a:t>. </a:t>
            </a:r>
            <a:r>
              <a:rPr lang="it-IT" sz="2400" dirty="0" err="1"/>
              <a:t>Aussi</a:t>
            </a:r>
            <a:r>
              <a:rPr lang="it-IT" sz="2400" dirty="0"/>
              <a:t>, </a:t>
            </a:r>
            <a:r>
              <a:rPr lang="it-IT" sz="2400" dirty="0" err="1"/>
              <a:t>comme</a:t>
            </a:r>
            <a:r>
              <a:rPr lang="it-IT" sz="2400" dirty="0"/>
              <a:t> je </a:t>
            </a:r>
            <a:r>
              <a:rPr lang="it-IT" sz="2400" dirty="0" err="1"/>
              <a:t>vous</a:t>
            </a:r>
            <a:r>
              <a:rPr lang="it-IT" sz="2400" dirty="0"/>
              <a:t> l’ai </a:t>
            </a:r>
            <a:r>
              <a:rPr lang="it-IT" sz="2400" dirty="0" err="1"/>
              <a:t>dit</a:t>
            </a:r>
            <a:r>
              <a:rPr lang="it-IT" sz="2400" dirty="0"/>
              <a:t> </a:t>
            </a:r>
            <a:r>
              <a:rPr lang="it-IT" sz="2400" dirty="0" err="1"/>
              <a:t>jeudi</a:t>
            </a:r>
            <a:r>
              <a:rPr lang="it-IT" sz="2400" dirty="0"/>
              <a:t>, pour </a:t>
            </a:r>
            <a:r>
              <a:rPr lang="it-IT" sz="2400" dirty="0" err="1"/>
              <a:t>nous</a:t>
            </a:r>
            <a:r>
              <a:rPr lang="it-IT" sz="2400" dirty="0"/>
              <a:t> </a:t>
            </a:r>
            <a:r>
              <a:rPr lang="it-IT" sz="2400" dirty="0" err="1"/>
              <a:t>protéger</a:t>
            </a:r>
            <a:r>
              <a:rPr lang="it-IT" sz="2400" dirty="0"/>
              <a:t> et </a:t>
            </a:r>
            <a:r>
              <a:rPr lang="it-IT" sz="2400" dirty="0" err="1"/>
              <a:t>contenir</a:t>
            </a:r>
            <a:r>
              <a:rPr lang="it-IT" sz="2400" dirty="0"/>
              <a:t> la </a:t>
            </a:r>
            <a:r>
              <a:rPr lang="it-IT" sz="2400" dirty="0" err="1"/>
              <a:t>dissémination</a:t>
            </a:r>
            <a:r>
              <a:rPr lang="it-IT" sz="2400" dirty="0"/>
              <a:t> </a:t>
            </a:r>
            <a:r>
              <a:rPr lang="it-IT" sz="2400" dirty="0" err="1"/>
              <a:t>du</a:t>
            </a:r>
            <a:r>
              <a:rPr lang="it-IT" sz="2400" dirty="0"/>
              <a:t> virus, mais </a:t>
            </a:r>
            <a:r>
              <a:rPr lang="it-IT" sz="2400" dirty="0" err="1"/>
              <a:t>aussi</a:t>
            </a:r>
            <a:r>
              <a:rPr lang="it-IT" sz="2400" dirty="0"/>
              <a:t> </a:t>
            </a:r>
            <a:r>
              <a:rPr lang="it-IT" sz="2400" dirty="0" err="1"/>
              <a:t>préserver</a:t>
            </a:r>
            <a:r>
              <a:rPr lang="it-IT" sz="2400" dirty="0"/>
              <a:t> nos </a:t>
            </a:r>
            <a:r>
              <a:rPr lang="it-IT" sz="2400" dirty="0" err="1"/>
              <a:t>systèmes</a:t>
            </a:r>
            <a:r>
              <a:rPr lang="it-IT" sz="2400" dirty="0"/>
              <a:t> de </a:t>
            </a:r>
            <a:r>
              <a:rPr lang="it-IT" sz="2400" dirty="0" err="1"/>
              <a:t>soins</a:t>
            </a:r>
            <a:r>
              <a:rPr lang="it-IT" sz="2400" dirty="0"/>
              <a:t>, </a:t>
            </a:r>
            <a:r>
              <a:rPr lang="it-IT" sz="2400" dirty="0" err="1"/>
              <a:t>nous</a:t>
            </a:r>
            <a:r>
              <a:rPr lang="it-IT" sz="2400" dirty="0"/>
              <a:t> </a:t>
            </a:r>
            <a:r>
              <a:rPr lang="it-IT" sz="2400" dirty="0" err="1"/>
              <a:t>avons</a:t>
            </a:r>
            <a:r>
              <a:rPr lang="it-IT" sz="2400" dirty="0"/>
              <a:t> </a:t>
            </a:r>
            <a:r>
              <a:rPr lang="it-IT" sz="2400" dirty="0" err="1"/>
              <a:t>pris</a:t>
            </a:r>
            <a:r>
              <a:rPr lang="it-IT" sz="2400" dirty="0"/>
              <a:t> ce </a:t>
            </a:r>
            <a:r>
              <a:rPr lang="it-IT" sz="2400" dirty="0" err="1"/>
              <a:t>matin</a:t>
            </a:r>
            <a:r>
              <a:rPr lang="it-IT" sz="2400" dirty="0"/>
              <a:t>, </a:t>
            </a:r>
            <a:r>
              <a:rPr lang="it-IT" sz="2400" dirty="0" err="1"/>
              <a:t>entre</a:t>
            </a:r>
            <a:r>
              <a:rPr lang="it-IT" sz="2400" dirty="0"/>
              <a:t> </a:t>
            </a:r>
            <a:r>
              <a:rPr lang="it-IT" sz="2400" dirty="0" err="1"/>
              <a:t>Européens</a:t>
            </a:r>
            <a:r>
              <a:rPr lang="it-IT" sz="2400" dirty="0"/>
              <a:t>, une </a:t>
            </a:r>
            <a:r>
              <a:rPr lang="it-IT" sz="2400" dirty="0" err="1"/>
              <a:t>décision</a:t>
            </a:r>
            <a:r>
              <a:rPr lang="it-IT" sz="2400" dirty="0"/>
              <a:t> </a:t>
            </a:r>
            <a:r>
              <a:rPr lang="it-IT" sz="2400" dirty="0" err="1" smtClean="0"/>
              <a:t>commune</a:t>
            </a:r>
            <a:r>
              <a:rPr lang="it-IT" sz="2400" dirty="0" smtClean="0"/>
              <a:t>.”</a:t>
            </a:r>
            <a:endParaRPr lang="fr-CA" sz="2400" dirty="0"/>
          </a:p>
        </p:txBody>
      </p:sp>
    </p:spTree>
    <p:extLst>
      <p:ext uri="{BB962C8B-B14F-4D97-AF65-F5344CB8AC3E}">
        <p14:creationId xmlns:p14="http://schemas.microsoft.com/office/powerpoint/2010/main" val="2245884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Déclaration de M. </a:t>
            </a:r>
            <a:r>
              <a:rPr lang="fr-CA" sz="2800" dirty="0" err="1" smtClean="0"/>
              <a:t>Trump</a:t>
            </a:r>
            <a:endParaRPr lang="fr-CA" sz="2800" dirty="0"/>
          </a:p>
        </p:txBody>
      </p:sp>
      <p:sp>
        <p:nvSpPr>
          <p:cNvPr id="3" name="Segnaposto contenuto 2"/>
          <p:cNvSpPr>
            <a:spLocks noGrp="1"/>
          </p:cNvSpPr>
          <p:nvPr>
            <p:ph idx="1"/>
          </p:nvPr>
        </p:nvSpPr>
        <p:spPr/>
        <p:txBody>
          <a:bodyPr>
            <a:normAutofit/>
          </a:bodyPr>
          <a:lstStyle/>
          <a:p>
            <a:pPr algn="just"/>
            <a:r>
              <a:rPr lang="it-IT" sz="2400" dirty="0"/>
              <a:t>Face à l’</a:t>
            </a:r>
            <a:r>
              <a:rPr lang="it-IT" sz="2400" dirty="0" err="1"/>
              <a:t>épidémie</a:t>
            </a:r>
            <a:r>
              <a:rPr lang="it-IT" sz="2400" dirty="0"/>
              <a:t> de coronavirus, Donald Trump a </a:t>
            </a:r>
            <a:r>
              <a:rPr lang="it-IT" sz="2400" dirty="0" err="1"/>
              <a:t>déclaré</a:t>
            </a:r>
            <a:r>
              <a:rPr lang="it-IT" sz="2400" dirty="0"/>
              <a:t> </a:t>
            </a:r>
            <a:r>
              <a:rPr lang="it-IT" sz="2400" dirty="0" err="1"/>
              <a:t>mercredi</a:t>
            </a:r>
            <a:r>
              <a:rPr lang="it-IT" sz="2400" dirty="0"/>
              <a:t> 18 </a:t>
            </a:r>
            <a:r>
              <a:rPr lang="it-IT" sz="2400" dirty="0" err="1"/>
              <a:t>mars</a:t>
            </a:r>
            <a:r>
              <a:rPr lang="it-IT" sz="2400" dirty="0"/>
              <a:t> </a:t>
            </a:r>
            <a:r>
              <a:rPr lang="it-IT" sz="2400" dirty="0" err="1"/>
              <a:t>qu’il</a:t>
            </a:r>
            <a:r>
              <a:rPr lang="it-IT" sz="2400" dirty="0"/>
              <a:t> se </a:t>
            </a:r>
            <a:r>
              <a:rPr lang="it-IT" sz="2400" dirty="0" err="1"/>
              <a:t>considérait</a:t>
            </a:r>
            <a:r>
              <a:rPr lang="it-IT" sz="2400" dirty="0"/>
              <a:t> </a:t>
            </a:r>
            <a:r>
              <a:rPr lang="it-IT" sz="2400" i="1" dirty="0"/>
              <a:t>« </a:t>
            </a:r>
            <a:r>
              <a:rPr lang="it-IT" sz="2400" b="1" i="1" dirty="0" err="1"/>
              <a:t>comme</a:t>
            </a:r>
            <a:r>
              <a:rPr lang="it-IT" sz="2400" b="1" i="1" dirty="0"/>
              <a:t> un </a:t>
            </a:r>
            <a:r>
              <a:rPr lang="it-IT" sz="2400" b="1" i="1" dirty="0" err="1"/>
              <a:t>président</a:t>
            </a:r>
            <a:r>
              <a:rPr lang="it-IT" sz="2400" b="1" i="1" dirty="0"/>
              <a:t> en </a:t>
            </a:r>
            <a:r>
              <a:rPr lang="it-IT" sz="2400" b="1" i="1" dirty="0" err="1"/>
              <a:t>temps</a:t>
            </a:r>
            <a:r>
              <a:rPr lang="it-IT" sz="2400" b="1" i="1" dirty="0"/>
              <a:t> de guerre</a:t>
            </a:r>
            <a:r>
              <a:rPr lang="it-IT" sz="2400" i="1" dirty="0"/>
              <a:t> ». « </a:t>
            </a:r>
            <a:r>
              <a:rPr lang="it-IT" sz="2400" b="1" i="1" dirty="0"/>
              <a:t>C’est une guerre </a:t>
            </a:r>
            <a:r>
              <a:rPr lang="it-IT" sz="2400" i="1" dirty="0" err="1"/>
              <a:t>que</a:t>
            </a:r>
            <a:r>
              <a:rPr lang="it-IT" sz="2400" i="1" dirty="0"/>
              <a:t> </a:t>
            </a:r>
            <a:r>
              <a:rPr lang="it-IT" sz="2400" i="1" dirty="0" err="1"/>
              <a:t>nous</a:t>
            </a:r>
            <a:r>
              <a:rPr lang="it-IT" sz="2400" i="1" dirty="0"/>
              <a:t> </a:t>
            </a:r>
            <a:r>
              <a:rPr lang="it-IT" sz="2400" i="1" dirty="0" err="1"/>
              <a:t>menons</a:t>
            </a:r>
            <a:r>
              <a:rPr lang="it-IT" sz="2400" i="1" dirty="0"/>
              <a:t>, c’est une situation </a:t>
            </a:r>
            <a:r>
              <a:rPr lang="it-IT" sz="2400" i="1" dirty="0" err="1"/>
              <a:t>très</a:t>
            </a:r>
            <a:r>
              <a:rPr lang="it-IT" sz="2400" i="1" dirty="0"/>
              <a:t> </a:t>
            </a:r>
            <a:r>
              <a:rPr lang="it-IT" sz="2400" i="1" dirty="0" err="1"/>
              <a:t>très</a:t>
            </a:r>
            <a:r>
              <a:rPr lang="it-IT" sz="2400" i="1" dirty="0"/>
              <a:t> difficile »</a:t>
            </a:r>
            <a:r>
              <a:rPr lang="it-IT" sz="2400" dirty="0"/>
              <a:t>, a-t-il </a:t>
            </a:r>
            <a:r>
              <a:rPr lang="it-IT" sz="2400" dirty="0" err="1"/>
              <a:t>dit</a:t>
            </a:r>
            <a:r>
              <a:rPr lang="it-IT" sz="2400" dirty="0"/>
              <a:t> </a:t>
            </a:r>
            <a:r>
              <a:rPr lang="it-IT" sz="2400" dirty="0" err="1"/>
              <a:t>lors</a:t>
            </a:r>
            <a:r>
              <a:rPr lang="it-IT" sz="2400" dirty="0"/>
              <a:t> d’une </a:t>
            </a:r>
            <a:r>
              <a:rPr lang="it-IT" sz="2400" dirty="0" err="1"/>
              <a:t>conférence</a:t>
            </a:r>
            <a:r>
              <a:rPr lang="it-IT" sz="2400" dirty="0"/>
              <a:t> de presse à la Maison </a:t>
            </a:r>
            <a:r>
              <a:rPr lang="it-IT" sz="2400" dirty="0" err="1"/>
              <a:t>Blanche</a:t>
            </a:r>
            <a:r>
              <a:rPr lang="it-IT" sz="2400" dirty="0"/>
              <a:t>. Le </a:t>
            </a:r>
            <a:r>
              <a:rPr lang="it-IT" sz="2400" dirty="0" err="1"/>
              <a:t>président</a:t>
            </a:r>
            <a:r>
              <a:rPr lang="it-IT" sz="2400" dirty="0"/>
              <a:t> </a:t>
            </a:r>
            <a:r>
              <a:rPr lang="it-IT" sz="2400" dirty="0" err="1"/>
              <a:t>des</a:t>
            </a:r>
            <a:r>
              <a:rPr lang="it-IT" sz="2400" dirty="0"/>
              <a:t> </a:t>
            </a:r>
            <a:r>
              <a:rPr lang="it-IT" sz="2400" dirty="0" err="1"/>
              <a:t>Etats-Unis</a:t>
            </a:r>
            <a:r>
              <a:rPr lang="it-IT" sz="2400" dirty="0"/>
              <a:t> a </a:t>
            </a:r>
            <a:r>
              <a:rPr lang="it-IT" sz="2400" dirty="0" err="1"/>
              <a:t>aussi</a:t>
            </a:r>
            <a:r>
              <a:rPr lang="it-IT" sz="2400" dirty="0"/>
              <a:t> </a:t>
            </a:r>
            <a:r>
              <a:rPr lang="it-IT" sz="2400" dirty="0" err="1"/>
              <a:t>affirmé</a:t>
            </a:r>
            <a:r>
              <a:rPr lang="it-IT" sz="2400" dirty="0"/>
              <a:t> </a:t>
            </a:r>
            <a:r>
              <a:rPr lang="it-IT" sz="2400" dirty="0" err="1"/>
              <a:t>que</a:t>
            </a:r>
            <a:r>
              <a:rPr lang="it-IT" sz="2400" dirty="0"/>
              <a:t> le </a:t>
            </a:r>
            <a:r>
              <a:rPr lang="it-IT" sz="2400" dirty="0" err="1"/>
              <a:t>pays</a:t>
            </a:r>
            <a:r>
              <a:rPr lang="it-IT" sz="2400" dirty="0"/>
              <a:t> </a:t>
            </a:r>
            <a:r>
              <a:rPr lang="it-IT" sz="2400" dirty="0" err="1"/>
              <a:t>était</a:t>
            </a:r>
            <a:r>
              <a:rPr lang="it-IT" sz="2400" dirty="0"/>
              <a:t> en </a:t>
            </a:r>
            <a:r>
              <a:rPr lang="it-IT" sz="2400" b="1" i="1" dirty="0"/>
              <a:t>« guerre </a:t>
            </a:r>
            <a:r>
              <a:rPr lang="it-IT" sz="2400" b="1" i="1" dirty="0" err="1"/>
              <a:t>contre</a:t>
            </a:r>
            <a:r>
              <a:rPr lang="it-IT" sz="2400" b="1" i="1" dirty="0"/>
              <a:t> le virus </a:t>
            </a:r>
            <a:r>
              <a:rPr lang="it-IT" sz="2400" b="1" i="1" dirty="0" err="1"/>
              <a:t>chinois</a:t>
            </a:r>
            <a:r>
              <a:rPr lang="it-IT" sz="2400" b="1" i="1" dirty="0"/>
              <a:t> </a:t>
            </a:r>
            <a:r>
              <a:rPr lang="it-IT" sz="2400" i="1" dirty="0"/>
              <a:t>»</a:t>
            </a:r>
            <a:r>
              <a:rPr lang="it-IT" sz="2400" dirty="0"/>
              <a:t>, </a:t>
            </a:r>
            <a:r>
              <a:rPr lang="it-IT" sz="2400" dirty="0" err="1"/>
              <a:t>selon</a:t>
            </a:r>
            <a:r>
              <a:rPr lang="it-IT" sz="2400" dirty="0"/>
              <a:t> la formule </a:t>
            </a:r>
            <a:r>
              <a:rPr lang="it-IT" sz="2400" dirty="0" err="1"/>
              <a:t>controversée</a:t>
            </a:r>
            <a:r>
              <a:rPr lang="it-IT" sz="2400" dirty="0"/>
              <a:t> </a:t>
            </a:r>
            <a:r>
              <a:rPr lang="it-IT" sz="2400" dirty="0" err="1"/>
              <a:t>qu’il</a:t>
            </a:r>
            <a:r>
              <a:rPr lang="it-IT" sz="2400" dirty="0"/>
              <a:t> </a:t>
            </a:r>
            <a:r>
              <a:rPr lang="it-IT" sz="2400" dirty="0" err="1"/>
              <a:t>utilise</a:t>
            </a:r>
            <a:r>
              <a:rPr lang="it-IT" sz="2400" dirty="0"/>
              <a:t> </a:t>
            </a:r>
            <a:r>
              <a:rPr lang="it-IT" sz="2400" dirty="0" err="1"/>
              <a:t>désormais</a:t>
            </a:r>
            <a:r>
              <a:rPr lang="it-IT" sz="2400" dirty="0"/>
              <a:t> pour </a:t>
            </a:r>
            <a:r>
              <a:rPr lang="it-IT" sz="2400" dirty="0" err="1"/>
              <a:t>nommer</a:t>
            </a:r>
            <a:r>
              <a:rPr lang="it-IT" sz="2400" dirty="0"/>
              <a:t> le coronavirus </a:t>
            </a:r>
            <a:r>
              <a:rPr lang="it-IT" sz="2400" dirty="0" err="1"/>
              <a:t>détecté</a:t>
            </a:r>
            <a:r>
              <a:rPr lang="it-IT" sz="2400" dirty="0"/>
              <a:t> pour la première fois en Chine en </a:t>
            </a:r>
            <a:r>
              <a:rPr lang="it-IT" sz="2400" dirty="0" err="1"/>
              <a:t>décembre</a:t>
            </a:r>
            <a:r>
              <a:rPr lang="it-IT" sz="2400" dirty="0"/>
              <a:t>, </a:t>
            </a:r>
            <a:r>
              <a:rPr lang="it-IT" sz="2400" dirty="0" err="1"/>
              <a:t>malgré</a:t>
            </a:r>
            <a:r>
              <a:rPr lang="it-IT" sz="2400" dirty="0"/>
              <a:t> </a:t>
            </a:r>
            <a:r>
              <a:rPr lang="it-IT" sz="2400" dirty="0" err="1"/>
              <a:t>les</a:t>
            </a:r>
            <a:r>
              <a:rPr lang="it-IT" sz="2400" dirty="0"/>
              <a:t> </a:t>
            </a:r>
            <a:r>
              <a:rPr lang="it-IT" sz="2400" dirty="0" err="1"/>
              <a:t>protestations</a:t>
            </a:r>
            <a:r>
              <a:rPr lang="it-IT" sz="2400" dirty="0"/>
              <a:t> de </a:t>
            </a:r>
            <a:r>
              <a:rPr lang="it-IT" sz="2400" dirty="0" err="1"/>
              <a:t>Pékin</a:t>
            </a:r>
            <a:r>
              <a:rPr lang="it-IT" sz="2400" dirty="0"/>
              <a:t>.  </a:t>
            </a:r>
            <a:r>
              <a:rPr lang="it-IT" sz="2400" i="1" dirty="0"/>
              <a:t>Le Monde </a:t>
            </a:r>
            <a:r>
              <a:rPr lang="it-IT" sz="2400" dirty="0"/>
              <a:t>18 </a:t>
            </a:r>
            <a:r>
              <a:rPr lang="it-IT" sz="2400" dirty="0" err="1"/>
              <a:t>mars</a:t>
            </a:r>
            <a:endParaRPr lang="fr-CA" sz="2400" dirty="0"/>
          </a:p>
          <a:p>
            <a:endParaRPr lang="fr-CA" sz="2400" dirty="0"/>
          </a:p>
        </p:txBody>
      </p:sp>
    </p:spTree>
    <p:extLst>
      <p:ext uri="{BB962C8B-B14F-4D97-AF65-F5344CB8AC3E}">
        <p14:creationId xmlns:p14="http://schemas.microsoft.com/office/powerpoint/2010/main" val="1406720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Nos définitions de guerre</a:t>
            </a:r>
            <a:endParaRPr lang="fr-CA" sz="2800" dirty="0"/>
          </a:p>
        </p:txBody>
      </p:sp>
      <p:sp>
        <p:nvSpPr>
          <p:cNvPr id="3" name="Segnaposto contenuto 2"/>
          <p:cNvSpPr>
            <a:spLocks noGrp="1"/>
          </p:cNvSpPr>
          <p:nvPr>
            <p:ph idx="1"/>
          </p:nvPr>
        </p:nvSpPr>
        <p:spPr/>
        <p:txBody>
          <a:bodyPr>
            <a:normAutofit/>
          </a:bodyPr>
          <a:lstStyle/>
          <a:p>
            <a:pPr algn="just"/>
            <a:r>
              <a:rPr lang="fr-CA" sz="2400" dirty="0" smtClean="0"/>
              <a:t>Emmanuel : conflit armé entre deux pays qui provoquent des victimes</a:t>
            </a:r>
          </a:p>
          <a:p>
            <a:pPr algn="just"/>
            <a:r>
              <a:rPr lang="fr-CA" sz="2400" dirty="0" smtClean="0"/>
              <a:t>Alice : conflit armé, mais aussi avec des provocations (guerre froide : propagande); aussi à l’intérieur d’un même pays (guerre civile)</a:t>
            </a:r>
          </a:p>
          <a:p>
            <a:pPr algn="just"/>
            <a:r>
              <a:rPr lang="fr-CA" sz="2400" dirty="0" smtClean="0"/>
              <a:t>Mehdi : guerre informatique ; pas de victimes humaines ; pertes économiques</a:t>
            </a:r>
          </a:p>
          <a:p>
            <a:pPr algn="just"/>
            <a:r>
              <a:rPr lang="fr-CA" sz="2400" dirty="0" smtClean="0"/>
              <a:t>Beatrice : Guerre entraine le verbe « déployer » des troupes de militaires, d’énergie de système</a:t>
            </a:r>
          </a:p>
          <a:p>
            <a:pPr algn="just"/>
            <a:r>
              <a:rPr lang="fr-CA" sz="2400" dirty="0" err="1" smtClean="0"/>
              <a:t>Benedetta</a:t>
            </a:r>
            <a:r>
              <a:rPr lang="fr-CA" sz="2400" dirty="0" smtClean="0"/>
              <a:t> : « nous sommes en guerre », « être » en guerre exprime une totalité, personne n’est exclu</a:t>
            </a:r>
            <a:endParaRPr lang="fr-CA" sz="2400" dirty="0"/>
          </a:p>
        </p:txBody>
      </p:sp>
    </p:spTree>
    <p:extLst>
      <p:ext uri="{BB962C8B-B14F-4D97-AF65-F5344CB8AC3E}">
        <p14:creationId xmlns:p14="http://schemas.microsoft.com/office/powerpoint/2010/main" val="13327456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«qu’est-ce que la guerre?»</a:t>
            </a:r>
          </a:p>
        </p:txBody>
      </p:sp>
      <p:sp>
        <p:nvSpPr>
          <p:cNvPr id="3" name="Content Placeholder 2"/>
          <p:cNvSpPr>
            <a:spLocks noGrp="1"/>
          </p:cNvSpPr>
          <p:nvPr>
            <p:ph idx="1"/>
          </p:nvPr>
        </p:nvSpPr>
        <p:spPr/>
        <p:txBody>
          <a:bodyPr>
            <a:normAutofit lnSpcReduction="10000"/>
          </a:bodyPr>
          <a:lstStyle/>
          <a:p>
            <a:pPr algn="just"/>
            <a:r>
              <a:rPr lang="fr-FR" sz="2400" dirty="0"/>
              <a:t>«La guerre est de tous les temps historiques et de toutes les civilisations» (Aron 1976: p. 157), mais «qu’est-ce que la guerre?». C’est par cette question que Clausewitz ouvre </a:t>
            </a:r>
            <a:r>
              <a:rPr lang="fr-FR" sz="2400" i="1" dirty="0"/>
              <a:t>De la guerre</a:t>
            </a:r>
            <a:r>
              <a:rPr lang="fr-FR" sz="2400" dirty="0"/>
              <a:t> (1832), ouvrage qui, à partir du début du XIXème siècle, «a marqué une rupture radicale dans la façon de penser le phénomène de la guerre» (</a:t>
            </a:r>
            <a:r>
              <a:rPr lang="fr-FR" sz="2400" dirty="0" err="1"/>
              <a:t>Chaliand</a:t>
            </a:r>
            <a:r>
              <a:rPr lang="fr-FR" sz="2400" dirty="0"/>
              <a:t> 2006: p. 7).  Pour y répondre, il s’en tient à ce qu’il appelle «l’élément primordial»: </a:t>
            </a:r>
            <a:endParaRPr lang="fr-FR" sz="2400" dirty="0" smtClean="0"/>
          </a:p>
          <a:p>
            <a:pPr algn="just"/>
            <a:r>
              <a:rPr lang="fr-FR" sz="2400" dirty="0" smtClean="0"/>
              <a:t>« La </a:t>
            </a:r>
            <a:r>
              <a:rPr lang="fr-FR" sz="2400" dirty="0"/>
              <a:t>guerre n’est rien d’autre qu’un combat singulier à grande échelle. Pour saisir d’un seul tenant le grand nombre de combats singuliers qui la composent, mieux vaut se représenter </a:t>
            </a:r>
            <a:r>
              <a:rPr lang="fr-FR" sz="2400" b="1" dirty="0"/>
              <a:t>la guerre comme deux combattants qui s’opposen</a:t>
            </a:r>
            <a:r>
              <a:rPr lang="fr-FR" sz="2400" dirty="0"/>
              <a:t>t  (Clausewitz 2006: p. 37</a:t>
            </a:r>
            <a:r>
              <a:rPr lang="fr-FR" sz="2400" dirty="0" smtClean="0"/>
              <a:t>) ». </a:t>
            </a:r>
            <a:endParaRPr lang="fr-FR" sz="2400" dirty="0"/>
          </a:p>
          <a:p>
            <a:endParaRPr lang="fr-FR" sz="2400" dirty="0"/>
          </a:p>
          <a:p>
            <a:endParaRPr lang="fr-FR" sz="2400" dirty="0"/>
          </a:p>
        </p:txBody>
      </p:sp>
    </p:spTree>
    <p:extLst>
      <p:ext uri="{BB962C8B-B14F-4D97-AF65-F5344CB8AC3E}">
        <p14:creationId xmlns:p14="http://schemas.microsoft.com/office/powerpoint/2010/main" val="6359998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smtClean="0"/>
              <a:t>qu’est-ce que la guerre au XXI siècle ?</a:t>
            </a:r>
            <a:endParaRPr lang="fr-FR" sz="2800" dirty="0"/>
          </a:p>
        </p:txBody>
      </p:sp>
      <p:sp>
        <p:nvSpPr>
          <p:cNvPr id="3" name="Content Placeholder 2"/>
          <p:cNvSpPr>
            <a:spLocks noGrp="1"/>
          </p:cNvSpPr>
          <p:nvPr>
            <p:ph idx="1"/>
          </p:nvPr>
        </p:nvSpPr>
        <p:spPr/>
        <p:txBody>
          <a:bodyPr>
            <a:normAutofit/>
          </a:bodyPr>
          <a:lstStyle/>
          <a:p>
            <a:pPr algn="just"/>
            <a:r>
              <a:rPr lang="fr-FR" sz="2400" dirty="0"/>
              <a:t>Les guerres contemporaines ne sont pas déclenchées par des déclarations de guerre formelles qui avaient caractérisé les guerres majeures et, par conséquent, il devient difficile d’annoncer la fin de la guerre, classiquement signée par un traité de paix. Ces transformations conduisent à affirmer que «l’opposition traditionnelle entre guerre et paix semble être </a:t>
            </a:r>
            <a:r>
              <a:rPr lang="fr-FR" sz="2400" dirty="0" smtClean="0"/>
              <a:t>brouillée», voire </a:t>
            </a:r>
            <a:r>
              <a:rPr lang="fr-FR" sz="2400" dirty="0"/>
              <a:t>que nous sommes face «à la dissolution des frontières entre la guerre et la paix» (</a:t>
            </a:r>
            <a:r>
              <a:rPr lang="fr-FR" sz="2400" dirty="0" err="1"/>
              <a:t>Ciccarelli</a:t>
            </a:r>
            <a:r>
              <a:rPr lang="fr-FR" sz="2400" dirty="0"/>
              <a:t> 2009: p.188). </a:t>
            </a:r>
          </a:p>
          <a:p>
            <a:pPr algn="just"/>
            <a:endParaRPr lang="fr-FR" sz="2400" dirty="0"/>
          </a:p>
        </p:txBody>
      </p:sp>
    </p:spTree>
    <p:extLst>
      <p:ext uri="{BB962C8B-B14F-4D97-AF65-F5344CB8AC3E}">
        <p14:creationId xmlns:p14="http://schemas.microsoft.com/office/powerpoint/2010/main" val="1462930962"/>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Nommer</a:t>
            </a:r>
            <a:r>
              <a:rPr lang="it-IT" sz="2800" dirty="0" smtClean="0"/>
              <a:t> la guerre </a:t>
            </a:r>
            <a:r>
              <a:rPr lang="it-IT" sz="2800" dirty="0" err="1" smtClean="0"/>
              <a:t>après</a:t>
            </a:r>
            <a:r>
              <a:rPr lang="it-IT" sz="2800" dirty="0" smtClean="0"/>
              <a:t> le 11 </a:t>
            </a:r>
            <a:r>
              <a:rPr lang="it-IT" sz="2800" dirty="0" err="1" smtClean="0"/>
              <a:t>septembre</a:t>
            </a:r>
            <a:r>
              <a:rPr lang="it-IT" sz="2800" dirty="0" smtClean="0"/>
              <a:t> 2001</a:t>
            </a:r>
            <a:endParaRPr lang="fr-FR" sz="2800" dirty="0"/>
          </a:p>
        </p:txBody>
      </p:sp>
      <p:sp>
        <p:nvSpPr>
          <p:cNvPr id="3" name="Content Placeholder 2"/>
          <p:cNvSpPr>
            <a:spLocks noGrp="1"/>
          </p:cNvSpPr>
          <p:nvPr>
            <p:ph idx="1"/>
          </p:nvPr>
        </p:nvSpPr>
        <p:spPr/>
        <p:txBody>
          <a:bodyPr>
            <a:normAutofit lnSpcReduction="10000"/>
          </a:bodyPr>
          <a:lstStyle/>
          <a:p>
            <a:pPr algn="just"/>
            <a:r>
              <a:rPr lang="fr-FR" sz="2400" dirty="0"/>
              <a:t>C</a:t>
            </a:r>
            <a:r>
              <a:rPr lang="fr-FR" sz="2400" dirty="0" smtClean="0"/>
              <a:t>ette </a:t>
            </a:r>
            <a:r>
              <a:rPr lang="fr-FR" sz="2400" dirty="0"/>
              <a:t>définition première, l’</a:t>
            </a:r>
            <a:r>
              <a:rPr lang="fr-FR" sz="2400" i="1" dirty="0" err="1"/>
              <a:t>ubi</a:t>
            </a:r>
            <a:r>
              <a:rPr lang="fr-FR" sz="2400" i="1" dirty="0"/>
              <a:t> </a:t>
            </a:r>
            <a:r>
              <a:rPr lang="fr-FR" sz="2400" i="1" dirty="0" err="1"/>
              <a:t>consistam</a:t>
            </a:r>
            <a:r>
              <a:rPr lang="fr-FR" sz="2400" dirty="0"/>
              <a:t> qui fait la langue, est bien installée aujourd’hui dans nos mémoires et nos imaginaires, elle ne semble pas suffisante pour  nous accorder à nommer les guerres d’aujourd’hui à l’échelle planétaire. Depuis la chute du mur de Berlin et surtout après les attentats du 11 septembre 2001, la sémantique du mot «guerre» a changé, comme le relèvent de nombreuses études en sciences </a:t>
            </a:r>
            <a:r>
              <a:rPr lang="fr-FR" sz="2400" dirty="0" smtClean="0"/>
              <a:t>politiques, philosophiques ou  historiques.</a:t>
            </a:r>
          </a:p>
          <a:p>
            <a:pPr algn="just"/>
            <a:r>
              <a:rPr lang="fr-FR" sz="2400" dirty="0"/>
              <a:t>Des qualificatifs ont été appelés pour ajouter les sèmes de transformation des guerres d’aujourd’hui - irrégulières, non conventionnelles, asymétriques - par rapport aux guerres du passé - grande, totale, majeure</a:t>
            </a:r>
          </a:p>
          <a:p>
            <a:endParaRPr lang="fr-FR" sz="2400" dirty="0"/>
          </a:p>
        </p:txBody>
      </p:sp>
    </p:spTree>
    <p:extLst>
      <p:ext uri="{BB962C8B-B14F-4D97-AF65-F5344CB8AC3E}">
        <p14:creationId xmlns:p14="http://schemas.microsoft.com/office/powerpoint/2010/main" val="306621538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Définition dans le PR 2019</a:t>
            </a:r>
            <a:endParaRPr lang="fr-CA" sz="2800" dirty="0"/>
          </a:p>
        </p:txBody>
      </p:sp>
      <p:sp>
        <p:nvSpPr>
          <p:cNvPr id="3" name="Segnaposto contenuto 2"/>
          <p:cNvSpPr>
            <a:spLocks noGrp="1"/>
          </p:cNvSpPr>
          <p:nvPr>
            <p:ph idx="1"/>
          </p:nvPr>
        </p:nvSpPr>
        <p:spPr/>
        <p:txBody>
          <a:bodyPr>
            <a:normAutofit/>
          </a:bodyPr>
          <a:lstStyle/>
          <a:p>
            <a:pPr algn="just"/>
            <a:r>
              <a:rPr lang="it-IT" sz="2400" dirty="0"/>
              <a:t> I   </a:t>
            </a:r>
            <a:r>
              <a:rPr lang="it-IT" sz="2400" dirty="0" err="1"/>
              <a:t>Conflit</a:t>
            </a:r>
            <a:r>
              <a:rPr lang="it-IT" sz="2400" dirty="0"/>
              <a:t> </a:t>
            </a:r>
            <a:r>
              <a:rPr lang="it-IT" sz="2400" dirty="0" err="1"/>
              <a:t>armé</a:t>
            </a:r>
            <a:r>
              <a:rPr lang="it-IT" sz="2400" dirty="0"/>
              <a:t>  A   la guerre  1   </a:t>
            </a:r>
            <a:r>
              <a:rPr lang="it-IT" sz="2400" dirty="0" err="1"/>
              <a:t>Lutte</a:t>
            </a:r>
            <a:r>
              <a:rPr lang="it-IT" sz="2400" dirty="0"/>
              <a:t> </a:t>
            </a:r>
            <a:r>
              <a:rPr lang="it-IT" sz="2400" dirty="0" err="1"/>
              <a:t>armée</a:t>
            </a:r>
            <a:r>
              <a:rPr lang="it-IT" sz="2400" dirty="0"/>
              <a:t> </a:t>
            </a:r>
            <a:r>
              <a:rPr lang="it-IT" sz="2400" dirty="0" err="1"/>
              <a:t>entre</a:t>
            </a:r>
            <a:r>
              <a:rPr lang="it-IT" sz="2400" dirty="0"/>
              <a:t> </a:t>
            </a:r>
            <a:r>
              <a:rPr lang="it-IT" sz="2400" dirty="0" err="1"/>
              <a:t>groupes</a:t>
            </a:r>
            <a:r>
              <a:rPr lang="it-IT" sz="2400" dirty="0"/>
              <a:t> </a:t>
            </a:r>
            <a:r>
              <a:rPr lang="it-IT" sz="2400" dirty="0" err="1"/>
              <a:t>sociaux</a:t>
            </a:r>
            <a:r>
              <a:rPr lang="it-IT" sz="2400" dirty="0"/>
              <a:t>, et </a:t>
            </a:r>
            <a:r>
              <a:rPr lang="it-IT" sz="2400" dirty="0" err="1"/>
              <a:t>spécialt</a:t>
            </a:r>
            <a:r>
              <a:rPr lang="it-IT" sz="2400" dirty="0"/>
              <a:t> </a:t>
            </a:r>
            <a:r>
              <a:rPr lang="it-IT" sz="2400" dirty="0" err="1"/>
              <a:t>entre</a:t>
            </a:r>
            <a:r>
              <a:rPr lang="it-IT" sz="2400" dirty="0"/>
              <a:t> </a:t>
            </a:r>
            <a:r>
              <a:rPr lang="it-IT" sz="2400" dirty="0" err="1"/>
              <a:t>États</a:t>
            </a:r>
            <a:r>
              <a:rPr lang="it-IT" sz="2400" dirty="0"/>
              <a:t>, </a:t>
            </a:r>
            <a:r>
              <a:rPr lang="it-IT" sz="2400" dirty="0" err="1"/>
              <a:t>considérée</a:t>
            </a:r>
            <a:r>
              <a:rPr lang="it-IT" sz="2400" dirty="0"/>
              <a:t> </a:t>
            </a:r>
            <a:r>
              <a:rPr lang="it-IT" sz="2400" dirty="0" err="1"/>
              <a:t>comme</a:t>
            </a:r>
            <a:r>
              <a:rPr lang="it-IT" sz="2400" dirty="0"/>
              <a:t> un </a:t>
            </a:r>
            <a:r>
              <a:rPr lang="it-IT" sz="2400" dirty="0" err="1"/>
              <a:t>phénomène</a:t>
            </a:r>
            <a:r>
              <a:rPr lang="it-IT" sz="2400" dirty="0"/>
              <a:t> social. </a:t>
            </a:r>
            <a:r>
              <a:rPr lang="it-IT" sz="2400" i="1" dirty="0"/>
              <a:t>« </a:t>
            </a:r>
            <a:r>
              <a:rPr lang="it-IT" sz="2400" i="1" dirty="0" err="1"/>
              <a:t>les</a:t>
            </a:r>
            <a:r>
              <a:rPr lang="it-IT" sz="2400" i="1" dirty="0"/>
              <a:t> </a:t>
            </a:r>
            <a:r>
              <a:rPr lang="it-IT" sz="2400" i="1" dirty="0" err="1"/>
              <a:t>froids</a:t>
            </a:r>
            <a:r>
              <a:rPr lang="it-IT" sz="2400" i="1" dirty="0"/>
              <a:t> </a:t>
            </a:r>
            <a:r>
              <a:rPr lang="it-IT" sz="2400" i="1" dirty="0" err="1"/>
              <a:t>réveils</a:t>
            </a:r>
            <a:r>
              <a:rPr lang="it-IT" sz="2400" i="1" dirty="0"/>
              <a:t> </a:t>
            </a:r>
            <a:r>
              <a:rPr lang="it-IT" sz="2400" i="1" dirty="0" err="1"/>
              <a:t>sous</a:t>
            </a:r>
            <a:r>
              <a:rPr lang="it-IT" sz="2400" i="1" dirty="0"/>
              <a:t> la </a:t>
            </a:r>
            <a:r>
              <a:rPr lang="it-IT" sz="2400" i="1" dirty="0" err="1"/>
              <a:t>tente</a:t>
            </a:r>
            <a:r>
              <a:rPr lang="it-IT" sz="2400" i="1" dirty="0"/>
              <a:t>, </a:t>
            </a:r>
            <a:r>
              <a:rPr lang="it-IT" sz="2400" i="1" dirty="0" err="1"/>
              <a:t>les</a:t>
            </a:r>
            <a:r>
              <a:rPr lang="it-IT" sz="2400" i="1" dirty="0"/>
              <a:t> </a:t>
            </a:r>
            <a:r>
              <a:rPr lang="it-IT" sz="2400" i="1" dirty="0" err="1"/>
              <a:t>marches</a:t>
            </a:r>
            <a:r>
              <a:rPr lang="it-IT" sz="2400" i="1" dirty="0"/>
              <a:t> </a:t>
            </a:r>
            <a:r>
              <a:rPr lang="it-IT" sz="2400" i="1" dirty="0" err="1"/>
              <a:t>forcées</a:t>
            </a:r>
            <a:r>
              <a:rPr lang="it-IT" sz="2400" i="1" dirty="0"/>
              <a:t>, </a:t>
            </a:r>
            <a:r>
              <a:rPr lang="it-IT" sz="2400" i="1" dirty="0" err="1"/>
              <a:t>les</a:t>
            </a:r>
            <a:r>
              <a:rPr lang="it-IT" sz="2400" i="1" dirty="0"/>
              <a:t> </a:t>
            </a:r>
            <a:r>
              <a:rPr lang="it-IT" sz="2400" i="1" dirty="0" err="1"/>
              <a:t>batailles</a:t>
            </a:r>
            <a:r>
              <a:rPr lang="it-IT" sz="2400" i="1" dirty="0"/>
              <a:t> à dix </a:t>
            </a:r>
            <a:r>
              <a:rPr lang="it-IT" sz="2400" i="1" dirty="0" err="1"/>
              <a:t>contre</a:t>
            </a:r>
            <a:r>
              <a:rPr lang="it-IT" sz="2400" i="1" dirty="0"/>
              <a:t> un, la guerre </a:t>
            </a:r>
            <a:r>
              <a:rPr lang="it-IT" sz="2400" i="1" dirty="0" err="1"/>
              <a:t>quoi</a:t>
            </a:r>
            <a:r>
              <a:rPr lang="it-IT" sz="2400" i="1" dirty="0"/>
              <a:t> » (</a:t>
            </a:r>
            <a:r>
              <a:rPr lang="it-IT" sz="2400" i="1" dirty="0" err="1"/>
              <a:t>Perec</a:t>
            </a:r>
            <a:r>
              <a:rPr lang="it-IT" sz="2400" i="1" dirty="0"/>
              <a:t>). « Quelle </a:t>
            </a:r>
            <a:r>
              <a:rPr lang="it-IT" sz="2400" i="1" dirty="0" err="1"/>
              <a:t>connerie</a:t>
            </a:r>
            <a:r>
              <a:rPr lang="it-IT" sz="2400" i="1" dirty="0"/>
              <a:t>, la guerre » (</a:t>
            </a:r>
            <a:r>
              <a:rPr lang="it-IT" sz="2400" i="1" dirty="0" err="1"/>
              <a:t>Prévert</a:t>
            </a:r>
            <a:r>
              <a:rPr lang="it-IT" sz="2400" i="1" dirty="0" smtClean="0"/>
              <a:t>) </a:t>
            </a:r>
            <a:r>
              <a:rPr lang="it-IT" sz="2400" dirty="0" smtClean="0"/>
              <a:t>[</a:t>
            </a:r>
            <a:r>
              <a:rPr lang="mr-IN" sz="2400" dirty="0" smtClean="0"/>
              <a:t>…</a:t>
            </a:r>
            <a:r>
              <a:rPr lang="it-IT" sz="2400" dirty="0" smtClean="0"/>
              <a:t>]</a:t>
            </a:r>
          </a:p>
          <a:p>
            <a:r>
              <a:rPr lang="it-IT" sz="2400" dirty="0"/>
              <a:t> II   </a:t>
            </a:r>
            <a:r>
              <a:rPr lang="it-IT" sz="2400" dirty="0" err="1"/>
              <a:t>Conflit</a:t>
            </a:r>
            <a:r>
              <a:rPr lang="it-IT" sz="2400" dirty="0"/>
              <a:t> qui ne va </a:t>
            </a:r>
            <a:r>
              <a:rPr lang="it-IT" sz="2400" dirty="0" err="1"/>
              <a:t>pas</a:t>
            </a:r>
            <a:r>
              <a:rPr lang="it-IT" sz="2400" dirty="0"/>
              <a:t> </a:t>
            </a:r>
            <a:r>
              <a:rPr lang="it-IT" sz="2400" dirty="0" err="1"/>
              <a:t>jusqu'à</a:t>
            </a:r>
            <a:r>
              <a:rPr lang="it-IT" sz="2400" dirty="0"/>
              <a:t> l'</a:t>
            </a:r>
            <a:r>
              <a:rPr lang="it-IT" sz="2400" dirty="0" err="1"/>
              <a:t>affrontement</a:t>
            </a:r>
            <a:r>
              <a:rPr lang="it-IT" sz="2400" dirty="0"/>
              <a:t>  1   (milieu </a:t>
            </a:r>
            <a:r>
              <a:rPr lang="it-IT" sz="2400" cap="all" dirty="0" err="1"/>
              <a:t>xii</a:t>
            </a:r>
            <a:r>
              <a:rPr lang="it-IT" sz="2400" baseline="30000" dirty="0" err="1"/>
              <a:t>e</a:t>
            </a:r>
            <a:r>
              <a:rPr lang="it-IT" sz="2400" dirty="0"/>
              <a:t>) </a:t>
            </a:r>
            <a:r>
              <a:rPr lang="it-IT" sz="2400" dirty="0" err="1"/>
              <a:t>Hostilité</a:t>
            </a:r>
            <a:r>
              <a:rPr lang="it-IT" sz="2400" dirty="0"/>
              <a:t>, </a:t>
            </a:r>
            <a:r>
              <a:rPr lang="it-IT" sz="2400" dirty="0" err="1"/>
              <a:t>lutte</a:t>
            </a:r>
            <a:r>
              <a:rPr lang="it-IT" sz="2400" dirty="0"/>
              <a:t> </a:t>
            </a:r>
            <a:r>
              <a:rPr lang="it-IT" sz="2400" dirty="0" err="1"/>
              <a:t>entre</a:t>
            </a:r>
            <a:r>
              <a:rPr lang="it-IT" sz="2400" dirty="0"/>
              <a:t> </a:t>
            </a:r>
            <a:r>
              <a:rPr lang="it-IT" sz="2400" dirty="0" err="1"/>
              <a:t>groupes</a:t>
            </a:r>
            <a:r>
              <a:rPr lang="it-IT" sz="2400" dirty="0"/>
              <a:t> </a:t>
            </a:r>
            <a:r>
              <a:rPr lang="it-IT" sz="2400" dirty="0" err="1"/>
              <a:t>sociaux</a:t>
            </a:r>
            <a:r>
              <a:rPr lang="it-IT" sz="2400" dirty="0"/>
              <a:t>, </a:t>
            </a:r>
            <a:r>
              <a:rPr lang="it-IT" sz="2400" dirty="0" err="1"/>
              <a:t>États</a:t>
            </a:r>
            <a:r>
              <a:rPr lang="it-IT" sz="2400" dirty="0"/>
              <a:t>, n'</a:t>
            </a:r>
            <a:r>
              <a:rPr lang="it-IT" sz="2400" dirty="0" err="1"/>
              <a:t>allant</a:t>
            </a:r>
            <a:r>
              <a:rPr lang="it-IT" sz="2400" dirty="0"/>
              <a:t> </a:t>
            </a:r>
            <a:r>
              <a:rPr lang="it-IT" sz="2400" dirty="0" err="1"/>
              <a:t>pas</a:t>
            </a:r>
            <a:r>
              <a:rPr lang="it-IT" sz="2400" dirty="0"/>
              <a:t> </a:t>
            </a:r>
            <a:r>
              <a:rPr lang="it-IT" sz="2400" dirty="0" err="1"/>
              <a:t>jusqu'au</a:t>
            </a:r>
            <a:r>
              <a:rPr lang="it-IT" sz="2400" dirty="0"/>
              <a:t> </a:t>
            </a:r>
            <a:r>
              <a:rPr lang="it-IT" sz="2400" dirty="0" err="1"/>
              <a:t>conflit</a:t>
            </a:r>
            <a:r>
              <a:rPr lang="it-IT" sz="2400" dirty="0"/>
              <a:t> </a:t>
            </a:r>
            <a:r>
              <a:rPr lang="it-IT" sz="2400" dirty="0" err="1"/>
              <a:t>armé</a:t>
            </a:r>
            <a:r>
              <a:rPr lang="it-IT" sz="2400" dirty="0"/>
              <a:t>. ➙ </a:t>
            </a:r>
            <a:r>
              <a:rPr lang="it-IT" sz="2400" dirty="0" err="1"/>
              <a:t>conflit</a:t>
            </a:r>
            <a:r>
              <a:rPr lang="it-IT" sz="2400" dirty="0" smtClean="0"/>
              <a:t>. </a:t>
            </a:r>
            <a:r>
              <a:rPr lang="it-IT" sz="2400" dirty="0"/>
              <a:t>[</a:t>
            </a:r>
            <a:r>
              <a:rPr lang="mr-IN" sz="2400" dirty="0"/>
              <a:t>…</a:t>
            </a:r>
            <a:r>
              <a:rPr lang="it-IT" sz="2400" dirty="0"/>
              <a:t>]</a:t>
            </a:r>
          </a:p>
          <a:p>
            <a:pPr marL="0" indent="0" algn="just">
              <a:buNone/>
            </a:pPr>
            <a:endParaRPr lang="it-IT" sz="2400" dirty="0"/>
          </a:p>
          <a:p>
            <a:r>
              <a:rPr lang="it-IT" sz="2400" dirty="0"/>
              <a:t>© 2019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231227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Comment définissez-vous la paix ?</a:t>
            </a:r>
            <a:endParaRPr lang="fr-CA" sz="2800" dirty="0"/>
          </a:p>
        </p:txBody>
      </p:sp>
      <p:sp>
        <p:nvSpPr>
          <p:cNvPr id="3" name="Segnaposto contenuto 2"/>
          <p:cNvSpPr>
            <a:spLocks noGrp="1"/>
          </p:cNvSpPr>
          <p:nvPr>
            <p:ph idx="1"/>
          </p:nvPr>
        </p:nvSpPr>
        <p:spPr/>
        <p:txBody>
          <a:bodyPr>
            <a:normAutofit/>
          </a:bodyPr>
          <a:lstStyle/>
          <a:p>
            <a:pPr algn="just"/>
            <a:r>
              <a:rPr lang="fr-CA" sz="2400" dirty="0" smtClean="0"/>
              <a:t>Alice : absence de guerre et de conflit ; compromis entre les 2 parties qui étaient en guerre</a:t>
            </a:r>
          </a:p>
          <a:p>
            <a:pPr algn="just"/>
            <a:r>
              <a:rPr lang="fr-CA" sz="2400" dirty="0" smtClean="0"/>
              <a:t>Mehdi : fin d’un conflit</a:t>
            </a:r>
          </a:p>
          <a:p>
            <a:pPr algn="just"/>
            <a:r>
              <a:rPr lang="fr-CA" sz="2400" dirty="0" err="1" smtClean="0"/>
              <a:t>Benedetta</a:t>
            </a:r>
            <a:r>
              <a:rPr lang="fr-CA" sz="2400" dirty="0" smtClean="0"/>
              <a:t> : un état d’harmonie entre les êtres humains </a:t>
            </a:r>
          </a:p>
          <a:p>
            <a:pPr algn="just"/>
            <a:r>
              <a:rPr lang="fr-CA" sz="2400" dirty="0" smtClean="0"/>
              <a:t>Luca : état d’ harmonie intérieure de nous-même, personnel, si on est en paix avec soi-même, on ne va pas entrer en guerre, en conflit avec l’extérieur</a:t>
            </a:r>
          </a:p>
          <a:p>
            <a:pPr algn="just"/>
            <a:r>
              <a:rPr lang="fr-CA" sz="2400" dirty="0" err="1" smtClean="0"/>
              <a:t>Selenia</a:t>
            </a:r>
            <a:r>
              <a:rPr lang="fr-CA" sz="2400" dirty="0" smtClean="0"/>
              <a:t> : absence d’un conflit déclaré, ouvert, car la paix absolue n’existe pas, chaque pays fait ce qui est mieux pour lui, avec d’autres stratégies comme l’économie.</a:t>
            </a:r>
            <a:endParaRPr lang="fr-CA" sz="2400" dirty="0"/>
          </a:p>
        </p:txBody>
      </p:sp>
    </p:spTree>
    <p:extLst>
      <p:ext uri="{BB962C8B-B14F-4D97-AF65-F5344CB8AC3E}">
        <p14:creationId xmlns:p14="http://schemas.microsoft.com/office/powerpoint/2010/main" val="18013637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1" name="Title 1"/>
          <p:cNvSpPr>
            <a:spLocks noGrp="1"/>
          </p:cNvSpPr>
          <p:nvPr>
            <p:ph type="title"/>
          </p:nvPr>
        </p:nvSpPr>
        <p:spPr/>
        <p:txBody>
          <a:bodyPr>
            <a:normAutofit/>
          </a:bodyPr>
          <a:lstStyle/>
          <a:p>
            <a:r>
              <a:rPr lang="it-IT" sz="2800" dirty="0" smtClean="0">
                <a:latin typeface="Arial" charset="0"/>
                <a:ea typeface="MS PGothic" charset="0"/>
              </a:rPr>
              <a:t>Et la </a:t>
            </a:r>
            <a:r>
              <a:rPr lang="it-IT" sz="2800" dirty="0" err="1" smtClean="0">
                <a:latin typeface="Arial" charset="0"/>
                <a:ea typeface="MS PGothic" charset="0"/>
              </a:rPr>
              <a:t>Paix</a:t>
            </a:r>
            <a:r>
              <a:rPr lang="it-IT" sz="2800" dirty="0" smtClean="0">
                <a:latin typeface="Arial" charset="0"/>
                <a:ea typeface="MS PGothic" charset="0"/>
              </a:rPr>
              <a:t> ?</a:t>
            </a:r>
            <a:endParaRPr lang="fr-FR" sz="2800" dirty="0">
              <a:latin typeface="Arial" charset="0"/>
              <a:ea typeface="MS PGothic" charset="0"/>
            </a:endParaRPr>
          </a:p>
        </p:txBody>
      </p:sp>
      <p:sp>
        <p:nvSpPr>
          <p:cNvPr id="440322" name="Content Placeholder 2"/>
          <p:cNvSpPr>
            <a:spLocks noGrp="1"/>
          </p:cNvSpPr>
          <p:nvPr>
            <p:ph idx="1"/>
          </p:nvPr>
        </p:nvSpPr>
        <p:spPr/>
        <p:txBody>
          <a:bodyPr>
            <a:normAutofit lnSpcReduction="10000"/>
          </a:bodyPr>
          <a:lstStyle/>
          <a:p>
            <a:r>
              <a:rPr lang="it-IT" sz="2400" dirty="0" err="1" smtClean="0">
                <a:latin typeface="Arial" charset="0"/>
                <a:ea typeface="MS PGothic" charset="0"/>
              </a:rPr>
              <a:t>Définitions</a:t>
            </a:r>
            <a:r>
              <a:rPr lang="it-IT" sz="2400" dirty="0" smtClean="0">
                <a:latin typeface="Arial" charset="0"/>
                <a:ea typeface="MS PGothic" charset="0"/>
              </a:rPr>
              <a:t> </a:t>
            </a:r>
            <a:r>
              <a:rPr lang="it-IT" sz="2400" dirty="0">
                <a:latin typeface="Arial" charset="0"/>
                <a:ea typeface="MS PGothic" charset="0"/>
              </a:rPr>
              <a:t>par </a:t>
            </a:r>
            <a:r>
              <a:rPr lang="it-IT" sz="2400" dirty="0" err="1">
                <a:latin typeface="Arial" charset="0"/>
                <a:ea typeface="MS PGothic" charset="0"/>
              </a:rPr>
              <a:t>antonymie</a:t>
            </a:r>
            <a:r>
              <a:rPr lang="it-IT" sz="2400" dirty="0">
                <a:latin typeface="Arial" charset="0"/>
                <a:ea typeface="MS PGothic" charset="0"/>
              </a:rPr>
              <a:t> :</a:t>
            </a:r>
            <a:br>
              <a:rPr lang="it-IT" sz="2400" dirty="0">
                <a:latin typeface="Arial" charset="0"/>
                <a:ea typeface="MS PGothic" charset="0"/>
              </a:rPr>
            </a:br>
            <a:r>
              <a:rPr lang="fr-FR" sz="2400" dirty="0" smtClean="0">
                <a:latin typeface="Arial" charset="0"/>
                <a:ea typeface="MS PGothic" charset="0"/>
                <a:cs typeface="MS PGothic" charset="0"/>
              </a:rPr>
              <a:t>II</a:t>
            </a:r>
            <a:r>
              <a:rPr lang="fr-FR" sz="2400" dirty="0">
                <a:latin typeface="Arial" charset="0"/>
                <a:ea typeface="MS PGothic" charset="0"/>
                <a:cs typeface="MS PGothic" charset="0"/>
              </a:rPr>
              <a:t>.  Absence de conflit entre des pays (opposé à </a:t>
            </a:r>
            <a:r>
              <a:rPr lang="fr-FR" sz="2400" i="1" dirty="0">
                <a:latin typeface="Arial" charset="0"/>
                <a:ea typeface="MS PGothic" charset="0"/>
                <a:cs typeface="MS PGothic" charset="0"/>
              </a:rPr>
              <a:t>guerre</a:t>
            </a:r>
            <a:r>
              <a:rPr lang="fr-FR" sz="2400" dirty="0">
                <a:latin typeface="Arial" charset="0"/>
                <a:ea typeface="MS PGothic" charset="0"/>
                <a:cs typeface="MS PGothic" charset="0"/>
              </a:rPr>
              <a:t>) </a:t>
            </a:r>
          </a:p>
          <a:p>
            <a:pPr algn="just"/>
            <a:r>
              <a:rPr lang="fr-FR" sz="2400" dirty="0">
                <a:latin typeface="Arial" charset="0"/>
                <a:ea typeface="MS PGothic" charset="0"/>
                <a:cs typeface="MS PGothic" charset="0"/>
              </a:rPr>
              <a:t>1.  Situation d'une nation, d'un État qui n'est pas en guerre; rapports entre États qui jouissent de cette situation. (PR </a:t>
            </a:r>
            <a:r>
              <a:rPr lang="fr-FR" sz="2400" dirty="0" smtClean="0">
                <a:latin typeface="Arial" charset="0"/>
                <a:ea typeface="MS PGothic" charset="0"/>
                <a:cs typeface="MS PGothic" charset="0"/>
              </a:rPr>
              <a:t>2019)</a:t>
            </a:r>
            <a:endParaRPr lang="fr-FR" sz="2400" dirty="0">
              <a:latin typeface="Arial" charset="0"/>
              <a:ea typeface="MS PGothic" charset="0"/>
              <a:cs typeface="MS PGothic" charset="0"/>
            </a:endParaRPr>
          </a:p>
          <a:p>
            <a:pPr algn="just"/>
            <a:r>
              <a:rPr lang="fr-FR" sz="2400" dirty="0">
                <a:latin typeface="Arial" charset="0"/>
                <a:ea typeface="MS PGothic" charset="0"/>
                <a:cs typeface="MS PGothic" charset="0"/>
              </a:rPr>
              <a:t> </a:t>
            </a:r>
            <a:r>
              <a:rPr lang="fr-FR" sz="2400" dirty="0" smtClean="0">
                <a:latin typeface="Arial" charset="0"/>
                <a:ea typeface="MS PGothic" charset="0"/>
                <a:cs typeface="MS PGothic" charset="0"/>
              </a:rPr>
              <a:t>Nicole </a:t>
            </a:r>
            <a:r>
              <a:rPr lang="fr-FR" sz="2400" dirty="0" err="1" smtClean="0">
                <a:latin typeface="Arial" charset="0"/>
                <a:ea typeface="MS PGothic" charset="0"/>
                <a:cs typeface="MS PGothic" charset="0"/>
              </a:rPr>
              <a:t>Werly</a:t>
            </a:r>
            <a:r>
              <a:rPr lang="fr-FR" sz="2400" dirty="0">
                <a:latin typeface="Arial" charset="0"/>
                <a:ea typeface="MS PGothic" charset="0"/>
                <a:cs typeface="MS PGothic" charset="0"/>
              </a:rPr>
              <a:t>, qui analyse l’entrée « paix » depuis les premiers dictionnaires de langue française du XVIIe, affirme que « presque toutes les définitions de l’entrée “paix”, donnent une paraphrase antonymique du défini, variantes d’une structure profonde, obsédante, fortement stéréotypée : la paix ne serait autre que cette “absence de guerre”. » (2002 : 483).</a:t>
            </a:r>
          </a:p>
          <a:p>
            <a:endParaRPr lang="fr-FR" sz="2400" dirty="0">
              <a:latin typeface="Arial" charset="0"/>
              <a:ea typeface="MS PGothic" charset="0"/>
              <a:cs typeface="MS PGothic" charset="0"/>
            </a:endParaRPr>
          </a:p>
        </p:txBody>
      </p:sp>
    </p:spTree>
    <p:extLst>
      <p:ext uri="{BB962C8B-B14F-4D97-AF65-F5344CB8AC3E}">
        <p14:creationId xmlns:p14="http://schemas.microsoft.com/office/powerpoint/2010/main" val="260459927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5" name="Title 1"/>
          <p:cNvSpPr>
            <a:spLocks noGrp="1"/>
          </p:cNvSpPr>
          <p:nvPr>
            <p:ph type="title"/>
          </p:nvPr>
        </p:nvSpPr>
        <p:spPr/>
        <p:txBody>
          <a:bodyPr/>
          <a:lstStyle/>
          <a:p>
            <a:r>
              <a:rPr lang="it-IT" sz="2800">
                <a:latin typeface="Arial" charset="0"/>
                <a:ea typeface="MS PGothic" charset="0"/>
              </a:rPr>
              <a:t>Et où est la paix positive dans le dictionnaire ?</a:t>
            </a:r>
            <a:endParaRPr lang="fr-FR" sz="2800">
              <a:latin typeface="Arial" charset="0"/>
              <a:ea typeface="MS PGothic" charset="0"/>
            </a:endParaRPr>
          </a:p>
        </p:txBody>
      </p:sp>
      <p:sp>
        <p:nvSpPr>
          <p:cNvPr id="441346" name="Content Placeholder 2"/>
          <p:cNvSpPr>
            <a:spLocks noGrp="1"/>
          </p:cNvSpPr>
          <p:nvPr>
            <p:ph idx="1"/>
          </p:nvPr>
        </p:nvSpPr>
        <p:spPr/>
        <p:txBody>
          <a:bodyPr/>
          <a:lstStyle/>
          <a:p>
            <a:pPr algn="just"/>
            <a:r>
              <a:rPr lang="fr-FR" sz="2400" dirty="0">
                <a:latin typeface="Arial" charset="0"/>
                <a:ea typeface="MS PGothic" charset="0"/>
                <a:cs typeface="MS PGothic" charset="0"/>
              </a:rPr>
              <a:t>Une paix définie comme antonyme de la guerre. Mais où est la paix positive dans le dictionnaire ? Celle dont Rigoberta </a:t>
            </a:r>
            <a:r>
              <a:rPr lang="fr-FR" sz="2400" dirty="0" err="1">
                <a:latin typeface="Arial" charset="0"/>
                <a:ea typeface="MS PGothic" charset="0"/>
                <a:cs typeface="MS PGothic" charset="0"/>
              </a:rPr>
              <a:t>Menchu</a:t>
            </a:r>
            <a:r>
              <a:rPr lang="fr-FR" sz="2400" dirty="0">
                <a:latin typeface="Arial" charset="0"/>
                <a:ea typeface="MS PGothic" charset="0"/>
                <a:cs typeface="MS PGothic" charset="0"/>
              </a:rPr>
              <a:t>, Prix Nobel de la Paix 1992, parle :</a:t>
            </a:r>
          </a:p>
          <a:p>
            <a:pPr>
              <a:buFontTx/>
              <a:buNone/>
            </a:pPr>
            <a:r>
              <a:rPr lang="fr-FR" sz="2400" dirty="0">
                <a:latin typeface="Arial" charset="0"/>
                <a:ea typeface="MS PGothic" charset="0"/>
                <a:cs typeface="MS PGothic" charset="0"/>
              </a:rPr>
              <a:t>	</a:t>
            </a:r>
          </a:p>
          <a:p>
            <a:pPr algn="just"/>
            <a:r>
              <a:rPr lang="fr-FR" sz="2400" dirty="0">
                <a:latin typeface="Arial" charset="0"/>
                <a:ea typeface="MS PGothic" charset="0"/>
                <a:cs typeface="MS PGothic" charset="0"/>
              </a:rPr>
              <a:t>La paix ce n’est pas seulement l’absence de guerre, lorsqu’il n’y a pas de combats et de batailles. La paix, c’est avoir de quoi manger, vivre dans une maison décente, avoir du respect les uns pour les autres</a:t>
            </a:r>
            <a:r>
              <a:rPr lang="fr-FR" sz="2400" dirty="0" smtClean="0">
                <a:latin typeface="Arial" charset="0"/>
                <a:ea typeface="MS PGothic" charset="0"/>
                <a:cs typeface="MS PGothic" charset="0"/>
              </a:rPr>
              <a:t>.</a:t>
            </a:r>
          </a:p>
          <a:p>
            <a:pPr algn="just"/>
            <a:endParaRPr lang="fr-FR" sz="2400" dirty="0">
              <a:latin typeface="Arial" charset="0"/>
              <a:ea typeface="MS PGothic" charset="0"/>
              <a:cs typeface="MS PGothic" charset="0"/>
            </a:endParaRPr>
          </a:p>
          <a:p>
            <a:pPr algn="just"/>
            <a:r>
              <a:rPr lang="fr-FR" sz="2400" dirty="0" smtClean="0">
                <a:latin typeface="Arial" charset="0"/>
                <a:ea typeface="MS PGothic" charset="0"/>
                <a:cs typeface="MS PGothic" charset="0"/>
              </a:rPr>
              <a:t>proposition du cours : + état d’harmonie.</a:t>
            </a:r>
          </a:p>
          <a:p>
            <a:endParaRPr lang="fr-FR" sz="2400" dirty="0">
              <a:latin typeface="Arial" charset="0"/>
              <a:ea typeface="MS PGothic" charset="0"/>
              <a:cs typeface="MS PGothic" charset="0"/>
            </a:endParaRPr>
          </a:p>
        </p:txBody>
      </p:sp>
    </p:spTree>
    <p:extLst>
      <p:ext uri="{BB962C8B-B14F-4D97-AF65-F5344CB8AC3E}">
        <p14:creationId xmlns:p14="http://schemas.microsoft.com/office/powerpoint/2010/main" val="8538916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Palimpseste ?</a:t>
            </a:r>
            <a:endParaRPr lang="fr-CA" sz="2800" dirty="0"/>
          </a:p>
        </p:txBody>
      </p:sp>
      <p:pic>
        <p:nvPicPr>
          <p:cNvPr id="6" name="Segnaposto contenuto 5" descr="cover-1.jpg"/>
          <p:cNvPicPr>
            <a:picLocks noGrp="1" noChangeAspect="1"/>
          </p:cNvPicPr>
          <p:nvPr>
            <p:ph idx="1"/>
          </p:nvPr>
        </p:nvPicPr>
        <p:blipFill>
          <a:blip r:embed="rId2">
            <a:extLst>
              <a:ext uri="{28A0092B-C50C-407E-A947-70E740481C1C}">
                <a14:useLocalDpi xmlns:a14="http://schemas.microsoft.com/office/drawing/2010/main" val="0"/>
              </a:ext>
            </a:extLst>
          </a:blip>
          <a:srcRect l="-68064" r="-68064"/>
          <a:stretch>
            <a:fillRect/>
          </a:stretch>
        </p:blipFill>
        <p:spPr/>
      </p:pic>
    </p:spTree>
    <p:extLst>
      <p:ext uri="{BB962C8B-B14F-4D97-AF65-F5344CB8AC3E}">
        <p14:creationId xmlns:p14="http://schemas.microsoft.com/office/powerpoint/2010/main" val="166230840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Réflexions finales</a:t>
            </a:r>
            <a:endParaRPr lang="fr-CA" sz="2800" dirty="0"/>
          </a:p>
        </p:txBody>
      </p:sp>
      <p:sp>
        <p:nvSpPr>
          <p:cNvPr id="3" name="Segnaposto contenuto 2"/>
          <p:cNvSpPr>
            <a:spLocks noGrp="1"/>
          </p:cNvSpPr>
          <p:nvPr>
            <p:ph idx="1"/>
          </p:nvPr>
        </p:nvSpPr>
        <p:spPr/>
        <p:txBody>
          <a:bodyPr>
            <a:noAutofit/>
          </a:bodyPr>
          <a:lstStyle/>
          <a:p>
            <a:pPr algn="just"/>
            <a:r>
              <a:rPr lang="fr-CA" sz="2000" dirty="0" err="1" smtClean="0"/>
              <a:t>Benedetta</a:t>
            </a:r>
            <a:r>
              <a:rPr lang="fr-CA" sz="2000" dirty="0" smtClean="0"/>
              <a:t> : Pourquoi utiliser le mot guerre contre le virus ? Pour empêcher aux gens de sortir?</a:t>
            </a:r>
          </a:p>
          <a:p>
            <a:pPr algn="just"/>
            <a:r>
              <a:rPr lang="fr-CA" sz="2000" dirty="0" smtClean="0"/>
              <a:t>On utilise très peu le mot « cura/soin ». A’ vérifier dans l’allocution </a:t>
            </a:r>
          </a:p>
          <a:p>
            <a:pPr algn="just"/>
            <a:r>
              <a:rPr lang="fr-CA" sz="2000" dirty="0" smtClean="0"/>
              <a:t>Alice : pour empêcher de sortir, pour communiquer une urgence, on est en combat, les États vont déployer toutes leurs forces pour combattre l’invisible, mais qui est là.</a:t>
            </a:r>
            <a:endParaRPr lang="fr-CA" sz="2000" dirty="0"/>
          </a:p>
          <a:p>
            <a:pPr algn="just"/>
            <a:r>
              <a:rPr lang="fr-CA" sz="2000" dirty="0" smtClean="0"/>
              <a:t>Luca : Giuseppe Conte, le 1° ministre italien : sentiments, amour, rester à la maison pour plus tard s’embrasser deux fois plus. (M. Conte n’a pas le </a:t>
            </a:r>
            <a:r>
              <a:rPr lang="fr-CA" sz="2000" i="1" dirty="0" err="1" smtClean="0"/>
              <a:t>skeptron</a:t>
            </a:r>
            <a:r>
              <a:rPr lang="fr-CA" sz="2000" dirty="0" smtClean="0"/>
              <a:t> de déclaration de guerre)</a:t>
            </a:r>
          </a:p>
          <a:p>
            <a:pPr algn="just"/>
            <a:r>
              <a:rPr lang="fr-CA" sz="2000" dirty="0" smtClean="0"/>
              <a:t>(En Italie, c’est le Président de la République qui a le droit de déclarer la guerre et le premier ministre peut avancer des propositions)</a:t>
            </a:r>
          </a:p>
          <a:p>
            <a:pPr algn="just"/>
            <a:r>
              <a:rPr lang="fr-FR" sz="2000" dirty="0">
                <a:ea typeface="MS PGothic" charset="0"/>
                <a:cs typeface="MS PGothic" charset="0"/>
              </a:rPr>
              <a:t>fin 25 mars du volet.</a:t>
            </a:r>
          </a:p>
          <a:p>
            <a:pPr algn="just"/>
            <a:endParaRPr lang="fr-CA" sz="2000" dirty="0"/>
          </a:p>
        </p:txBody>
      </p:sp>
    </p:spTree>
    <p:extLst>
      <p:ext uri="{BB962C8B-B14F-4D97-AF65-F5344CB8AC3E}">
        <p14:creationId xmlns:p14="http://schemas.microsoft.com/office/powerpoint/2010/main" val="3041567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smtClean="0"/>
              <a:t>La </a:t>
            </a:r>
            <a:r>
              <a:rPr lang="fr-FR" sz="2800" i="1" dirty="0"/>
              <a:t>Liberté guidant le peuple </a:t>
            </a:r>
            <a:br>
              <a:rPr lang="fr-FR" sz="2800" i="1" dirty="0"/>
            </a:br>
            <a:r>
              <a:rPr lang="fr-FR" sz="2800" dirty="0" smtClean="0"/>
              <a:t>Eugène Delacroix 1830</a:t>
            </a:r>
            <a:endParaRPr lang="fr-CA" sz="2800" dirty="0"/>
          </a:p>
        </p:txBody>
      </p:sp>
      <p:pic>
        <p:nvPicPr>
          <p:cNvPr id="4" name="Segnaposto contenuto 3" descr="260px-Eugène_Delacroix_-_La_liberté_guidant_le_peuple.jpg"/>
          <p:cNvPicPr>
            <a:picLocks noGrp="1" noChangeAspect="1"/>
          </p:cNvPicPr>
          <p:nvPr>
            <p:ph idx="1"/>
          </p:nvPr>
        </p:nvPicPr>
        <p:blipFill>
          <a:blip r:embed="rId2">
            <a:extLst>
              <a:ext uri="{28A0092B-C50C-407E-A947-70E740481C1C}">
                <a14:useLocalDpi xmlns:a14="http://schemas.microsoft.com/office/drawing/2010/main" val="0"/>
              </a:ext>
            </a:extLst>
          </a:blip>
          <a:srcRect l="-22033" r="-22033"/>
          <a:stretch>
            <a:fillRect/>
          </a:stretch>
        </p:blipFill>
        <p:spPr/>
      </p:pic>
    </p:spTree>
    <p:extLst>
      <p:ext uri="{BB962C8B-B14F-4D97-AF65-F5344CB8AC3E}">
        <p14:creationId xmlns:p14="http://schemas.microsoft.com/office/powerpoint/2010/main" val="7460985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i="1" dirty="0"/>
              <a:t>La Liberté guidant le peuple </a:t>
            </a:r>
            <a:r>
              <a:rPr lang="fr-FR" sz="2800" i="1" dirty="0" smtClean="0"/>
              <a:t/>
            </a:r>
            <a:br>
              <a:rPr lang="fr-FR" sz="2800" i="1" dirty="0" smtClean="0"/>
            </a:br>
            <a:r>
              <a:rPr lang="fr-FR" sz="2800" dirty="0" smtClean="0"/>
              <a:t>Delacroix</a:t>
            </a:r>
            <a:endParaRPr lang="fr-CA" sz="2800" dirty="0"/>
          </a:p>
        </p:txBody>
      </p:sp>
      <p:sp>
        <p:nvSpPr>
          <p:cNvPr id="3" name="Segnaposto contenuto 2"/>
          <p:cNvSpPr>
            <a:spLocks noGrp="1"/>
          </p:cNvSpPr>
          <p:nvPr>
            <p:ph idx="1"/>
          </p:nvPr>
        </p:nvSpPr>
        <p:spPr/>
        <p:txBody>
          <a:bodyPr/>
          <a:lstStyle/>
          <a:p>
            <a:endParaRPr lang="fr-FR" sz="2400" dirty="0" smtClean="0"/>
          </a:p>
          <a:p>
            <a:endParaRPr lang="fr-FR" sz="2400" dirty="0"/>
          </a:p>
          <a:p>
            <a:pPr algn="just"/>
            <a:r>
              <a:rPr lang="fr-FR" sz="2400" dirty="0" smtClean="0"/>
              <a:t>Inspiré </a:t>
            </a:r>
            <a:r>
              <a:rPr lang="fr-FR" sz="2400" dirty="0"/>
              <a:t>de la révolution des </a:t>
            </a:r>
            <a:r>
              <a:rPr lang="fr-FR" sz="2400" dirty="0" smtClean="0"/>
              <a:t>« Trois Glorieuses » (trois </a:t>
            </a:r>
            <a:r>
              <a:rPr lang="fr-FR" sz="2400" dirty="0"/>
              <a:t>journées, les 27, 28 et 29 juillet </a:t>
            </a:r>
            <a:r>
              <a:rPr lang="fr-FR" sz="2400" dirty="0" smtClean="0"/>
              <a:t>1830). </a:t>
            </a:r>
          </a:p>
          <a:p>
            <a:pPr algn="just"/>
            <a:r>
              <a:rPr lang="fr-FR" sz="2400" dirty="0" smtClean="0"/>
              <a:t>Il est souvent choisi comme symbole de </a:t>
            </a:r>
            <a:r>
              <a:rPr lang="fr-FR" sz="2400" dirty="0"/>
              <a:t>la République française ou de la démocratie</a:t>
            </a:r>
            <a:r>
              <a:rPr lang="fr-FR" sz="2400" dirty="0" smtClean="0"/>
              <a:t>.</a:t>
            </a:r>
          </a:p>
          <a:p>
            <a:pPr marL="0" indent="0" algn="just">
              <a:buNone/>
            </a:pPr>
            <a:endParaRPr lang="fr-CA" sz="2400" dirty="0"/>
          </a:p>
        </p:txBody>
      </p:sp>
    </p:spTree>
    <p:extLst>
      <p:ext uri="{BB962C8B-B14F-4D97-AF65-F5344CB8AC3E}">
        <p14:creationId xmlns:p14="http://schemas.microsoft.com/office/powerpoint/2010/main" val="24393087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fr-CA" sz="2000" dirty="0" smtClean="0"/>
              <a:t>Le </a:t>
            </a:r>
            <a:r>
              <a:rPr lang="fr-CA" sz="2000" dirty="0" err="1"/>
              <a:t>street</a:t>
            </a:r>
            <a:r>
              <a:rPr lang="fr-CA" sz="2000" dirty="0"/>
              <a:t> </a:t>
            </a:r>
            <a:r>
              <a:rPr lang="fr-CA" sz="2000" dirty="0" err="1"/>
              <a:t>artist</a:t>
            </a:r>
            <a:r>
              <a:rPr lang="fr-CA" sz="2000" dirty="0"/>
              <a:t> Pascal </a:t>
            </a:r>
            <a:r>
              <a:rPr lang="fr-CA" sz="2000" dirty="0" err="1"/>
              <a:t>Boyart</a:t>
            </a:r>
            <a:r>
              <a:rPr lang="fr-CA" sz="2000" dirty="0"/>
              <a:t> (PBOY) a réalisé, en solidarité avec les "gilets jaunes", une fresque sur un mur du XIXe arrondissement de Paris qui présente une version détournée de "La Liberté guidant le peuple" d'Eugène Delacroix, célèbre tableau sur la Révolution de juillet 1830.</a:t>
            </a:r>
          </a:p>
        </p:txBody>
      </p:sp>
      <p:pic>
        <p:nvPicPr>
          <p:cNvPr id="4" name="Segnaposto contenuto 3" descr="a-woman-inspects-a-new-mural-by-the-artist-pascal-boyart-aka-pboy-to-pay-homage-to-the-yellow-vests-movement-and-containing-0-26btc-1000-on-a-wall-in-paris_6142574.jpg"/>
          <p:cNvPicPr>
            <a:picLocks noGrp="1" noChangeAspect="1"/>
          </p:cNvPicPr>
          <p:nvPr>
            <p:ph idx="1"/>
          </p:nvPr>
        </p:nvPicPr>
        <p:blipFill>
          <a:blip r:embed="rId2">
            <a:extLst>
              <a:ext uri="{28A0092B-C50C-407E-A947-70E740481C1C}">
                <a14:useLocalDpi xmlns:a14="http://schemas.microsoft.com/office/drawing/2010/main" val="0"/>
              </a:ext>
            </a:extLst>
          </a:blip>
          <a:srcRect l="-1140" r="-1140"/>
          <a:stretch>
            <a:fillRect/>
          </a:stretch>
        </p:blipFill>
        <p:spPr/>
      </p:pic>
    </p:spTree>
    <p:extLst>
      <p:ext uri="{BB962C8B-B14F-4D97-AF65-F5344CB8AC3E}">
        <p14:creationId xmlns:p14="http://schemas.microsoft.com/office/powerpoint/2010/main" val="1968107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Un mot amical d’Alain Rey</a:t>
            </a:r>
            <a:br>
              <a:rPr lang="fr-CA" sz="2800" dirty="0" smtClean="0"/>
            </a:br>
            <a:r>
              <a:rPr lang="fr-CA" sz="2800" dirty="0" smtClean="0"/>
              <a:t>(</a:t>
            </a:r>
            <a:r>
              <a:rPr lang="fr-CA" sz="2800" i="1" dirty="0" smtClean="0"/>
              <a:t>Le Petit Robert</a:t>
            </a:r>
            <a:r>
              <a:rPr lang="fr-CA" sz="2800" dirty="0" smtClean="0"/>
              <a:t>)</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b="1" dirty="0"/>
              <a:t>« </a:t>
            </a:r>
            <a:r>
              <a:rPr lang="it-IT" sz="2400" b="1" dirty="0" err="1"/>
              <a:t>Confinement</a:t>
            </a:r>
            <a:r>
              <a:rPr lang="it-IT" sz="2400" dirty="0"/>
              <a:t> est sans </a:t>
            </a:r>
            <a:r>
              <a:rPr lang="it-IT" sz="2400" dirty="0" err="1"/>
              <a:t>aucun</a:t>
            </a:r>
            <a:r>
              <a:rPr lang="it-IT" sz="2400" dirty="0"/>
              <a:t> </a:t>
            </a:r>
            <a:r>
              <a:rPr lang="it-IT" sz="2400" dirty="0" err="1"/>
              <a:t>doute</a:t>
            </a:r>
            <a:r>
              <a:rPr lang="it-IT" sz="2400" dirty="0"/>
              <a:t> le </a:t>
            </a:r>
            <a:r>
              <a:rPr lang="it-IT" sz="2400" dirty="0" err="1"/>
              <a:t>mot</a:t>
            </a:r>
            <a:r>
              <a:rPr lang="it-IT" sz="2400" dirty="0"/>
              <a:t> </a:t>
            </a:r>
            <a:r>
              <a:rPr lang="it-IT" sz="2400" dirty="0" err="1"/>
              <a:t>du</a:t>
            </a:r>
            <a:r>
              <a:rPr lang="it-IT" sz="2400" dirty="0"/>
              <a:t> jour, jour un </a:t>
            </a:r>
            <a:r>
              <a:rPr lang="it-IT" sz="2400" dirty="0" err="1"/>
              <a:t>peu</a:t>
            </a:r>
            <a:r>
              <a:rPr lang="it-IT" sz="2400" dirty="0"/>
              <a:t> long, à </a:t>
            </a:r>
            <a:r>
              <a:rPr lang="it-IT" sz="2400" dirty="0" err="1"/>
              <a:t>notre</a:t>
            </a:r>
            <a:r>
              <a:rPr lang="it-IT" sz="2400" dirty="0"/>
              <a:t> </a:t>
            </a:r>
            <a:r>
              <a:rPr lang="it-IT" sz="2400" dirty="0" err="1"/>
              <a:t>regret</a:t>
            </a:r>
            <a:r>
              <a:rPr lang="it-IT" sz="2400" dirty="0"/>
              <a:t>, </a:t>
            </a:r>
            <a:r>
              <a:rPr lang="it-IT" sz="2400" dirty="0" smtClean="0"/>
              <a:t>mais </a:t>
            </a:r>
            <a:r>
              <a:rPr lang="it-IT" sz="2400" dirty="0"/>
              <a:t>qui </a:t>
            </a:r>
            <a:r>
              <a:rPr lang="it-IT" sz="2400" dirty="0" err="1"/>
              <a:t>incite</a:t>
            </a:r>
            <a:r>
              <a:rPr lang="it-IT" sz="2400" dirty="0"/>
              <a:t> </a:t>
            </a:r>
            <a:r>
              <a:rPr lang="it-IT" sz="2400" dirty="0" err="1"/>
              <a:t>ou</a:t>
            </a:r>
            <a:r>
              <a:rPr lang="it-IT" sz="2400" dirty="0"/>
              <a:t> qui </a:t>
            </a:r>
            <a:r>
              <a:rPr lang="it-IT" sz="2400" dirty="0" err="1"/>
              <a:t>invite</a:t>
            </a:r>
            <a:r>
              <a:rPr lang="it-IT" sz="2400" dirty="0"/>
              <a:t> à la </a:t>
            </a:r>
            <a:r>
              <a:rPr lang="it-IT" sz="2400" dirty="0" err="1"/>
              <a:t>réflexion</a:t>
            </a:r>
            <a:r>
              <a:rPr lang="it-IT" sz="2400" dirty="0"/>
              <a:t>. </a:t>
            </a:r>
            <a:r>
              <a:rPr lang="it-IT" sz="2400" dirty="0" err="1"/>
              <a:t>Confinées</a:t>
            </a:r>
            <a:r>
              <a:rPr lang="it-IT" sz="2400" dirty="0"/>
              <a:t>, mais </a:t>
            </a:r>
            <a:r>
              <a:rPr lang="it-IT" sz="2400" dirty="0" err="1"/>
              <a:t>pleines</a:t>
            </a:r>
            <a:r>
              <a:rPr lang="it-IT" sz="2400" dirty="0"/>
              <a:t> d’</a:t>
            </a:r>
            <a:r>
              <a:rPr lang="it-IT" sz="2400" dirty="0" err="1"/>
              <a:t>énergie</a:t>
            </a:r>
            <a:r>
              <a:rPr lang="it-IT" sz="2400" dirty="0"/>
              <a:t>, </a:t>
            </a:r>
            <a:r>
              <a:rPr lang="it-IT" sz="2400" dirty="0" err="1"/>
              <a:t>les</a:t>
            </a:r>
            <a:r>
              <a:rPr lang="it-IT" sz="2400" dirty="0"/>
              <a:t> </a:t>
            </a:r>
            <a:r>
              <a:rPr lang="it-IT" sz="2400" dirty="0" err="1"/>
              <a:t>équipes</a:t>
            </a:r>
            <a:r>
              <a:rPr lang="it-IT" sz="2400" dirty="0"/>
              <a:t> qui </a:t>
            </a:r>
            <a:r>
              <a:rPr lang="it-IT" sz="2400" dirty="0" err="1"/>
              <a:t>contribuent</a:t>
            </a:r>
            <a:r>
              <a:rPr lang="it-IT" sz="2400" dirty="0"/>
              <a:t> </a:t>
            </a:r>
            <a:r>
              <a:rPr lang="it-IT" sz="2400" dirty="0" err="1"/>
              <a:t>au</a:t>
            </a:r>
            <a:r>
              <a:rPr lang="it-IT" sz="2400" dirty="0"/>
              <a:t> </a:t>
            </a:r>
            <a:r>
              <a:rPr lang="it-IT" sz="2400" dirty="0" err="1"/>
              <a:t>succès</a:t>
            </a:r>
            <a:r>
              <a:rPr lang="it-IT" sz="2400" dirty="0"/>
              <a:t> </a:t>
            </a:r>
            <a:r>
              <a:rPr lang="it-IT" sz="2400" dirty="0" err="1"/>
              <a:t>du</a:t>
            </a:r>
            <a:r>
              <a:rPr lang="it-IT" sz="2400" dirty="0"/>
              <a:t> Robert </a:t>
            </a:r>
            <a:r>
              <a:rPr lang="it-IT" sz="2400" dirty="0" err="1"/>
              <a:t>observent</a:t>
            </a:r>
            <a:r>
              <a:rPr lang="it-IT" sz="2400" dirty="0"/>
              <a:t> plus </a:t>
            </a:r>
            <a:r>
              <a:rPr lang="it-IT" sz="2400" dirty="0" err="1"/>
              <a:t>que</a:t>
            </a:r>
            <a:r>
              <a:rPr lang="it-IT" sz="2400" dirty="0"/>
              <a:t> </a:t>
            </a:r>
            <a:r>
              <a:rPr lang="it-IT" sz="2400" dirty="0" err="1"/>
              <a:t>jamais</a:t>
            </a:r>
            <a:r>
              <a:rPr lang="it-IT" sz="2400" dirty="0"/>
              <a:t> l’</a:t>
            </a:r>
            <a:r>
              <a:rPr lang="it-IT" sz="2400" dirty="0" err="1"/>
              <a:t>évolution</a:t>
            </a:r>
            <a:r>
              <a:rPr lang="it-IT" sz="2400" dirty="0"/>
              <a:t> de </a:t>
            </a:r>
            <a:r>
              <a:rPr lang="it-IT" sz="2400" dirty="0" err="1"/>
              <a:t>notre</a:t>
            </a:r>
            <a:r>
              <a:rPr lang="it-IT" sz="2400" dirty="0"/>
              <a:t> langue : </a:t>
            </a:r>
            <a:r>
              <a:rPr lang="it-IT" sz="2400" i="1" dirty="0"/>
              <a:t>corona, </a:t>
            </a:r>
            <a:r>
              <a:rPr lang="it-IT" sz="2400" i="1" dirty="0" err="1"/>
              <a:t>contaminé</a:t>
            </a:r>
            <a:r>
              <a:rPr lang="it-IT" sz="2400" i="1" dirty="0"/>
              <a:t>, virus</a:t>
            </a:r>
            <a:r>
              <a:rPr lang="it-IT" sz="2400" dirty="0"/>
              <a:t> et </a:t>
            </a:r>
            <a:r>
              <a:rPr lang="it-IT" sz="2400" i="1" dirty="0" err="1"/>
              <a:t>viralité</a:t>
            </a:r>
            <a:r>
              <a:rPr lang="it-IT" sz="2400" dirty="0"/>
              <a:t> ne </a:t>
            </a:r>
            <a:r>
              <a:rPr lang="it-IT" sz="2400" dirty="0" err="1"/>
              <a:t>parviendront</a:t>
            </a:r>
            <a:r>
              <a:rPr lang="it-IT" sz="2400" dirty="0"/>
              <a:t> </a:t>
            </a:r>
            <a:r>
              <a:rPr lang="it-IT" sz="2400" dirty="0" err="1"/>
              <a:t>pas</a:t>
            </a:r>
            <a:r>
              <a:rPr lang="it-IT" sz="2400" dirty="0"/>
              <a:t> à </a:t>
            </a:r>
            <a:r>
              <a:rPr lang="it-IT" sz="2400" dirty="0" err="1"/>
              <a:t>nous</a:t>
            </a:r>
            <a:r>
              <a:rPr lang="it-IT" sz="2400" dirty="0"/>
              <a:t> </a:t>
            </a:r>
            <a:r>
              <a:rPr lang="it-IT" sz="2400" dirty="0" err="1"/>
              <a:t>faire</a:t>
            </a:r>
            <a:r>
              <a:rPr lang="it-IT" sz="2400" dirty="0"/>
              <a:t> </a:t>
            </a:r>
            <a:r>
              <a:rPr lang="it-IT" sz="2400" dirty="0" err="1"/>
              <a:t>passer</a:t>
            </a:r>
            <a:r>
              <a:rPr lang="it-IT" sz="2400" dirty="0"/>
              <a:t> le </a:t>
            </a:r>
            <a:r>
              <a:rPr lang="it-IT" sz="2400" dirty="0" err="1"/>
              <a:t>goût</a:t>
            </a:r>
            <a:r>
              <a:rPr lang="it-IT" sz="2400" dirty="0"/>
              <a:t> </a:t>
            </a:r>
            <a:r>
              <a:rPr lang="it-IT" sz="2400" dirty="0" err="1"/>
              <a:t>du</a:t>
            </a:r>
            <a:r>
              <a:rPr lang="it-IT" sz="2400" dirty="0"/>
              <a:t> </a:t>
            </a:r>
            <a:r>
              <a:rPr lang="it-IT" sz="2400" i="1" dirty="0" err="1"/>
              <a:t>pain</a:t>
            </a:r>
            <a:r>
              <a:rPr lang="it-IT" sz="2400" i="1" dirty="0"/>
              <a:t> e</a:t>
            </a:r>
            <a:r>
              <a:rPr lang="it-IT" sz="2400" dirty="0"/>
              <a:t>t </a:t>
            </a:r>
            <a:r>
              <a:rPr lang="it-IT" sz="2400" dirty="0" err="1"/>
              <a:t>du</a:t>
            </a:r>
            <a:r>
              <a:rPr lang="it-IT" sz="2400" dirty="0"/>
              <a:t> </a:t>
            </a:r>
            <a:r>
              <a:rPr lang="it-IT" sz="2400" i="1" dirty="0"/>
              <a:t>vin</a:t>
            </a:r>
            <a:r>
              <a:rPr lang="it-IT" sz="2400" dirty="0"/>
              <a:t>.</a:t>
            </a:r>
            <a:br>
              <a:rPr lang="it-IT" sz="2400" dirty="0"/>
            </a:br>
            <a:r>
              <a:rPr lang="it-IT" sz="2400" dirty="0"/>
              <a:t>L’</a:t>
            </a:r>
            <a:r>
              <a:rPr lang="it-IT" sz="2400" dirty="0" err="1"/>
              <a:t>œil</a:t>
            </a:r>
            <a:r>
              <a:rPr lang="it-IT" sz="2400" dirty="0"/>
              <a:t> </a:t>
            </a:r>
            <a:r>
              <a:rPr lang="it-IT" sz="2400" dirty="0" err="1"/>
              <a:t>du</a:t>
            </a:r>
            <a:r>
              <a:rPr lang="it-IT" sz="2400" dirty="0"/>
              <a:t> Robert est </a:t>
            </a:r>
            <a:r>
              <a:rPr lang="it-IT" sz="2400" dirty="0" err="1"/>
              <a:t>vif</a:t>
            </a:r>
            <a:r>
              <a:rPr lang="it-IT" sz="2400" dirty="0"/>
              <a:t>, </a:t>
            </a:r>
            <a:r>
              <a:rPr lang="it-IT" sz="2400" dirty="0" err="1"/>
              <a:t>perçant</a:t>
            </a:r>
            <a:r>
              <a:rPr lang="it-IT" sz="2400" dirty="0"/>
              <a:t>, </a:t>
            </a:r>
            <a:r>
              <a:rPr lang="it-IT" sz="2400" dirty="0" err="1"/>
              <a:t>vigilant</a:t>
            </a:r>
            <a:r>
              <a:rPr lang="it-IT" sz="2400" dirty="0"/>
              <a:t>, </a:t>
            </a:r>
            <a:r>
              <a:rPr lang="it-IT" sz="2400" dirty="0" err="1"/>
              <a:t>au</a:t>
            </a:r>
            <a:r>
              <a:rPr lang="it-IT" sz="2400" dirty="0"/>
              <a:t> service de </a:t>
            </a:r>
            <a:r>
              <a:rPr lang="it-IT" sz="2400" dirty="0" err="1"/>
              <a:t>tous</a:t>
            </a:r>
            <a:r>
              <a:rPr lang="it-IT" sz="2400" dirty="0"/>
              <a:t>. Il </a:t>
            </a:r>
            <a:r>
              <a:rPr lang="it-IT" sz="2400" dirty="0" err="1"/>
              <a:t>accepte</a:t>
            </a:r>
            <a:r>
              <a:rPr lang="it-IT" sz="2400" dirty="0"/>
              <a:t> d’</a:t>
            </a:r>
            <a:r>
              <a:rPr lang="it-IT" sz="2400" dirty="0" err="1"/>
              <a:t>être</a:t>
            </a:r>
            <a:r>
              <a:rPr lang="it-IT" sz="2400" dirty="0"/>
              <a:t> « </a:t>
            </a:r>
            <a:r>
              <a:rPr lang="it-IT" sz="2400" dirty="0" err="1"/>
              <a:t>confiné</a:t>
            </a:r>
            <a:r>
              <a:rPr lang="it-IT" sz="2400" dirty="0"/>
              <a:t> », mais </a:t>
            </a:r>
            <a:r>
              <a:rPr lang="it-IT" sz="2400" dirty="0" err="1"/>
              <a:t>au</a:t>
            </a:r>
            <a:r>
              <a:rPr lang="it-IT" sz="2400" dirty="0"/>
              <a:t> </a:t>
            </a:r>
            <a:r>
              <a:rPr lang="it-IT" sz="2400" dirty="0" err="1"/>
              <a:t>sens</a:t>
            </a:r>
            <a:r>
              <a:rPr lang="it-IT" sz="2400" dirty="0"/>
              <a:t> </a:t>
            </a:r>
            <a:r>
              <a:rPr lang="it-IT" sz="2400" dirty="0" err="1"/>
              <a:t>que</a:t>
            </a:r>
            <a:r>
              <a:rPr lang="it-IT" sz="2400" dirty="0"/>
              <a:t> ce </a:t>
            </a:r>
            <a:r>
              <a:rPr lang="it-IT" sz="2400" dirty="0" err="1"/>
              <a:t>mot</a:t>
            </a:r>
            <a:r>
              <a:rPr lang="it-IT" sz="2400" dirty="0"/>
              <a:t> </a:t>
            </a:r>
            <a:r>
              <a:rPr lang="it-IT" sz="2400" dirty="0" err="1"/>
              <a:t>eut</a:t>
            </a:r>
            <a:r>
              <a:rPr lang="it-IT" sz="2400" dirty="0"/>
              <a:t> à la fin </a:t>
            </a:r>
            <a:r>
              <a:rPr lang="it-IT" sz="2400" dirty="0" err="1"/>
              <a:t>du</a:t>
            </a:r>
            <a:r>
              <a:rPr lang="it-IT" sz="2400" dirty="0"/>
              <a:t> </a:t>
            </a:r>
            <a:r>
              <a:rPr lang="it-IT" sz="2400" dirty="0" err="1"/>
              <a:t>Moyen</a:t>
            </a:r>
            <a:r>
              <a:rPr lang="it-IT" sz="2400" dirty="0"/>
              <a:t> </a:t>
            </a:r>
            <a:r>
              <a:rPr lang="it-IT" sz="2400" dirty="0" err="1"/>
              <a:t>Âge</a:t>
            </a:r>
            <a:r>
              <a:rPr lang="it-IT" sz="2400" dirty="0"/>
              <a:t> : </a:t>
            </a:r>
            <a:r>
              <a:rPr lang="it-IT" sz="2400" b="1" dirty="0"/>
              <a:t>« </a:t>
            </a:r>
            <a:r>
              <a:rPr lang="it-IT" sz="2400" b="1" dirty="0" err="1"/>
              <a:t>aller</a:t>
            </a:r>
            <a:r>
              <a:rPr lang="it-IT" sz="2400" b="1" dirty="0"/>
              <a:t> </a:t>
            </a:r>
            <a:r>
              <a:rPr lang="it-IT" sz="2400" b="1" dirty="0" err="1"/>
              <a:t>jusqu’aux</a:t>
            </a:r>
            <a:r>
              <a:rPr lang="it-IT" sz="2400" b="1" dirty="0"/>
              <a:t> </a:t>
            </a:r>
            <a:r>
              <a:rPr lang="it-IT" sz="2400" b="1" dirty="0" err="1"/>
              <a:t>confins</a:t>
            </a:r>
            <a:r>
              <a:rPr lang="it-IT" sz="2400" b="1" dirty="0"/>
              <a:t> ».</a:t>
            </a:r>
            <a:br>
              <a:rPr lang="it-IT" sz="2400" b="1" dirty="0"/>
            </a:br>
            <a:r>
              <a:rPr lang="it-IT" sz="2400" b="1" dirty="0"/>
              <a:t>Or, </a:t>
            </a:r>
            <a:r>
              <a:rPr lang="it-IT" sz="2400" b="1" dirty="0" err="1"/>
              <a:t>les</a:t>
            </a:r>
            <a:r>
              <a:rPr lang="it-IT" sz="2400" b="1" dirty="0"/>
              <a:t> </a:t>
            </a:r>
            <a:r>
              <a:rPr lang="it-IT" sz="2400" b="1" dirty="0" err="1"/>
              <a:t>confins</a:t>
            </a:r>
            <a:r>
              <a:rPr lang="it-IT" sz="2400" b="1" dirty="0"/>
              <a:t> de la langue </a:t>
            </a:r>
            <a:r>
              <a:rPr lang="it-IT" sz="2400" b="1" dirty="0" err="1"/>
              <a:t>française</a:t>
            </a:r>
            <a:r>
              <a:rPr lang="it-IT" sz="2400" b="1" dirty="0"/>
              <a:t>, c’est le monde. »</a:t>
            </a:r>
            <a:r>
              <a:rPr lang="it-IT" sz="2400" dirty="0"/>
              <a:t>   </a:t>
            </a:r>
            <a:r>
              <a:rPr lang="it-IT" sz="2400" u="sng" dirty="0"/>
              <a:t>24 </a:t>
            </a:r>
            <a:r>
              <a:rPr lang="it-IT" sz="2400" u="sng" dirty="0" err="1"/>
              <a:t>mars</a:t>
            </a:r>
            <a:r>
              <a:rPr lang="it-IT" sz="2400" u="sng" dirty="0"/>
              <a:t> </a:t>
            </a:r>
            <a:r>
              <a:rPr lang="it-IT" sz="2400" u="sng" dirty="0" smtClean="0"/>
              <a:t>2020</a:t>
            </a:r>
          </a:p>
          <a:p>
            <a:pPr algn="just"/>
            <a:r>
              <a:rPr lang="it-IT" sz="2400" dirty="0" err="1"/>
              <a:t>Oui</a:t>
            </a:r>
            <a:r>
              <a:rPr lang="it-IT" sz="2400" dirty="0"/>
              <a:t>, </a:t>
            </a:r>
            <a:r>
              <a:rPr lang="it-IT" sz="2400" dirty="0" err="1"/>
              <a:t>confinés</a:t>
            </a:r>
            <a:r>
              <a:rPr lang="it-IT" sz="2400" dirty="0"/>
              <a:t>, mais plus </a:t>
            </a:r>
            <a:r>
              <a:rPr lang="it-IT" sz="2400" dirty="0" err="1"/>
              <a:t>que</a:t>
            </a:r>
            <a:r>
              <a:rPr lang="it-IT" sz="2400" dirty="0"/>
              <a:t> </a:t>
            </a:r>
            <a:r>
              <a:rPr lang="it-IT" sz="2400" dirty="0" err="1"/>
              <a:t>jamais</a:t>
            </a:r>
            <a:r>
              <a:rPr lang="it-IT" sz="2400" dirty="0"/>
              <a:t> à </a:t>
            </a:r>
            <a:r>
              <a:rPr lang="it-IT" sz="2400" dirty="0" err="1"/>
              <a:t>vos</a:t>
            </a:r>
            <a:r>
              <a:rPr lang="it-IT" sz="2400" dirty="0"/>
              <a:t> </a:t>
            </a:r>
            <a:r>
              <a:rPr lang="it-IT" sz="2400" dirty="0" err="1"/>
              <a:t>côtés</a:t>
            </a:r>
            <a:r>
              <a:rPr lang="it-IT" sz="2400" dirty="0"/>
              <a:t>.</a:t>
            </a:r>
          </a:p>
          <a:p>
            <a:endParaRPr lang="fr-CA" sz="2400" dirty="0"/>
          </a:p>
        </p:txBody>
      </p:sp>
    </p:spTree>
    <p:extLst>
      <p:ext uri="{BB962C8B-B14F-4D97-AF65-F5344CB8AC3E}">
        <p14:creationId xmlns:p14="http://schemas.microsoft.com/office/powerpoint/2010/main" val="376088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a:t>confinement</a:t>
            </a:r>
            <a:r>
              <a:rPr lang="it-IT" sz="2800" dirty="0"/>
              <a:t> [</a:t>
            </a:r>
            <a:r>
              <a:rPr lang="it-IT" sz="2800" dirty="0" err="1"/>
              <a:t>kɔ̃finmɑ</a:t>
            </a:r>
            <a:r>
              <a:rPr lang="it-IT" sz="2800" dirty="0"/>
              <a:t>̃] </a:t>
            </a:r>
            <a:r>
              <a:rPr lang="it-IT" sz="2800" dirty="0" err="1"/>
              <a:t>nom</a:t>
            </a:r>
            <a:r>
              <a:rPr lang="it-IT" sz="2800" dirty="0"/>
              <a:t> </a:t>
            </a:r>
            <a:r>
              <a:rPr lang="it-IT" sz="2800" dirty="0" err="1"/>
              <a:t>masculin</a:t>
            </a:r>
            <a:r>
              <a:rPr lang="it-IT" sz="2800" dirty="0"/>
              <a:t> </a:t>
            </a:r>
            <a:r>
              <a:rPr lang="it-IT" sz="2800" dirty="0" err="1"/>
              <a:t>étym</a:t>
            </a:r>
            <a:r>
              <a:rPr lang="it-IT" sz="2800" dirty="0"/>
              <a:t>. 1481 ◊ de </a:t>
            </a:r>
            <a:r>
              <a:rPr lang="it-IT" sz="2800" i="1" dirty="0" err="1"/>
              <a:t>confiner</a:t>
            </a: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62500" lnSpcReduction="20000"/>
          </a:bodyPr>
          <a:lstStyle/>
          <a:p>
            <a:pPr marL="0" indent="0">
              <a:buNone/>
            </a:pPr>
            <a:endParaRPr lang="it-IT" sz="4200" dirty="0"/>
          </a:p>
          <a:p>
            <a:pPr algn="just"/>
            <a:r>
              <a:rPr lang="it-IT" sz="4200" dirty="0"/>
              <a:t> 1   Action de </a:t>
            </a:r>
            <a:r>
              <a:rPr lang="it-IT" sz="4200" dirty="0" err="1"/>
              <a:t>confiner</a:t>
            </a:r>
            <a:r>
              <a:rPr lang="it-IT" sz="4200" dirty="0"/>
              <a:t>. ◆  </a:t>
            </a:r>
            <a:r>
              <a:rPr lang="it-IT" sz="4200" b="1" dirty="0" err="1"/>
              <a:t>Spécialt</a:t>
            </a:r>
            <a:r>
              <a:rPr lang="it-IT" sz="4200" b="1" dirty="0"/>
              <a:t>, </a:t>
            </a:r>
            <a:r>
              <a:rPr lang="it-IT" sz="4200" b="1" dirty="0" err="1"/>
              <a:t>méd</a:t>
            </a:r>
            <a:r>
              <a:rPr lang="it-IT" sz="4200" b="1" dirty="0"/>
              <a:t>. </a:t>
            </a:r>
            <a:r>
              <a:rPr lang="it-IT" sz="4200" dirty="0" err="1"/>
              <a:t>Interdiction</a:t>
            </a:r>
            <a:r>
              <a:rPr lang="it-IT" sz="4200" dirty="0"/>
              <a:t> à un </a:t>
            </a:r>
            <a:r>
              <a:rPr lang="it-IT" sz="4200" dirty="0" err="1"/>
              <a:t>malade</a:t>
            </a:r>
            <a:r>
              <a:rPr lang="it-IT" sz="4200" dirty="0"/>
              <a:t> de </a:t>
            </a:r>
            <a:r>
              <a:rPr lang="it-IT" sz="4200" dirty="0" err="1"/>
              <a:t>quitter</a:t>
            </a:r>
            <a:r>
              <a:rPr lang="it-IT" sz="4200" dirty="0"/>
              <a:t> la </a:t>
            </a:r>
            <a:r>
              <a:rPr lang="it-IT" sz="4200" dirty="0" err="1"/>
              <a:t>chambre</a:t>
            </a:r>
            <a:r>
              <a:rPr lang="it-IT" sz="4200" dirty="0"/>
              <a:t>. ➙</a:t>
            </a:r>
            <a:r>
              <a:rPr lang="it-IT" sz="4200" b="1" dirty="0"/>
              <a:t> </a:t>
            </a:r>
            <a:r>
              <a:rPr lang="it-IT" sz="4200" b="1" dirty="0" err="1"/>
              <a:t>quarantaine</a:t>
            </a:r>
            <a:r>
              <a:rPr lang="it-IT" sz="4200" dirty="0" smtClean="0"/>
              <a:t>. ◆</a:t>
            </a:r>
            <a:r>
              <a:rPr lang="it-IT" sz="4200" dirty="0"/>
              <a:t>  </a:t>
            </a:r>
            <a:r>
              <a:rPr lang="it-IT" sz="4200" i="1" dirty="0" err="1"/>
              <a:t>Confinement</a:t>
            </a:r>
            <a:r>
              <a:rPr lang="it-IT" sz="4200" i="1" dirty="0"/>
              <a:t> </a:t>
            </a:r>
            <a:r>
              <a:rPr lang="it-IT" sz="4200" i="1" dirty="0" err="1"/>
              <a:t>des</a:t>
            </a:r>
            <a:r>
              <a:rPr lang="it-IT" sz="4200" i="1" dirty="0"/>
              <a:t> </a:t>
            </a:r>
            <a:r>
              <a:rPr lang="it-IT" sz="4200" i="1" dirty="0" err="1"/>
              <a:t>volailles</a:t>
            </a:r>
            <a:r>
              <a:rPr lang="it-IT" sz="4200" dirty="0"/>
              <a:t> : le </a:t>
            </a:r>
            <a:r>
              <a:rPr lang="it-IT" sz="4200" dirty="0" err="1"/>
              <a:t>fait</a:t>
            </a:r>
            <a:r>
              <a:rPr lang="it-IT" sz="4200" dirty="0"/>
              <a:t> de </a:t>
            </a:r>
            <a:r>
              <a:rPr lang="it-IT" sz="4200" dirty="0" err="1"/>
              <a:t>les</a:t>
            </a:r>
            <a:r>
              <a:rPr lang="it-IT" sz="4200" dirty="0"/>
              <a:t> </a:t>
            </a:r>
            <a:r>
              <a:rPr lang="it-IT" sz="4200" dirty="0" err="1"/>
              <a:t>rassembler</a:t>
            </a:r>
            <a:r>
              <a:rPr lang="it-IT" sz="4200" dirty="0"/>
              <a:t> </a:t>
            </a:r>
            <a:r>
              <a:rPr lang="it-IT" sz="4200" dirty="0" err="1"/>
              <a:t>dans</a:t>
            </a:r>
            <a:r>
              <a:rPr lang="it-IT" sz="4200" dirty="0"/>
              <a:t> un </a:t>
            </a:r>
            <a:r>
              <a:rPr lang="it-IT" sz="4200" dirty="0" err="1"/>
              <a:t>espace</a:t>
            </a:r>
            <a:r>
              <a:rPr lang="it-IT" sz="4200" dirty="0"/>
              <a:t> </a:t>
            </a:r>
            <a:r>
              <a:rPr lang="it-IT" sz="4200" dirty="0" err="1"/>
              <a:t>étroitement</a:t>
            </a:r>
            <a:r>
              <a:rPr lang="it-IT" sz="4200" dirty="0"/>
              <a:t> </a:t>
            </a:r>
            <a:r>
              <a:rPr lang="it-IT" sz="4200" dirty="0" err="1"/>
              <a:t>délimité</a:t>
            </a:r>
            <a:r>
              <a:rPr lang="it-IT" sz="4200" dirty="0"/>
              <a:t> (</a:t>
            </a:r>
            <a:r>
              <a:rPr lang="it-IT" sz="4200" dirty="0" err="1"/>
              <a:t>dans</a:t>
            </a:r>
            <a:r>
              <a:rPr lang="it-IT" sz="4200" dirty="0"/>
              <a:t> le </a:t>
            </a:r>
            <a:r>
              <a:rPr lang="it-IT" sz="4200" dirty="0" err="1"/>
              <a:t>contexte</a:t>
            </a:r>
            <a:r>
              <a:rPr lang="it-IT" sz="4200" dirty="0"/>
              <a:t> de l'</a:t>
            </a:r>
            <a:r>
              <a:rPr lang="it-IT" sz="4200" dirty="0" err="1"/>
              <a:t>épidémie</a:t>
            </a:r>
            <a:r>
              <a:rPr lang="it-IT" sz="4200" dirty="0"/>
              <a:t> de </a:t>
            </a:r>
            <a:r>
              <a:rPr lang="it-IT" sz="4200" dirty="0" err="1"/>
              <a:t>grippe</a:t>
            </a:r>
            <a:r>
              <a:rPr lang="it-IT" sz="4200" dirty="0"/>
              <a:t> </a:t>
            </a:r>
            <a:r>
              <a:rPr lang="it-IT" sz="4200" dirty="0" err="1"/>
              <a:t>aviaire</a:t>
            </a:r>
            <a:r>
              <a:rPr lang="it-IT" sz="4200" dirty="0"/>
              <a:t>, </a:t>
            </a:r>
            <a:r>
              <a:rPr lang="it-IT" sz="4200" dirty="0" err="1"/>
              <a:t>notamment</a:t>
            </a:r>
            <a:r>
              <a:rPr lang="it-IT" sz="4200" dirty="0"/>
              <a:t>). </a:t>
            </a:r>
          </a:p>
          <a:p>
            <a:pPr algn="just"/>
            <a:r>
              <a:rPr lang="it-IT" sz="4200" dirty="0"/>
              <a:t> 2   </a:t>
            </a:r>
            <a:r>
              <a:rPr lang="it-IT" sz="4200" b="1" dirty="0" err="1"/>
              <a:t>Phys</a:t>
            </a:r>
            <a:r>
              <a:rPr lang="it-IT" sz="4200" b="1" dirty="0"/>
              <a:t>. </a:t>
            </a:r>
            <a:r>
              <a:rPr lang="it-IT" sz="4200" b="1" dirty="0" err="1"/>
              <a:t>nucl</a:t>
            </a:r>
            <a:r>
              <a:rPr lang="it-IT" sz="4200" b="1" dirty="0"/>
              <a:t>. </a:t>
            </a:r>
            <a:r>
              <a:rPr lang="it-IT" sz="4200" dirty="0" err="1"/>
              <a:t>Maintien</a:t>
            </a:r>
            <a:r>
              <a:rPr lang="it-IT" sz="4200" dirty="0"/>
              <a:t> </a:t>
            </a:r>
            <a:r>
              <a:rPr lang="it-IT" sz="4200" dirty="0" err="1"/>
              <a:t>des</a:t>
            </a:r>
            <a:r>
              <a:rPr lang="it-IT" sz="4200" dirty="0"/>
              <a:t> </a:t>
            </a:r>
            <a:r>
              <a:rPr lang="it-IT" sz="4200" dirty="0" err="1"/>
              <a:t>matières</a:t>
            </a:r>
            <a:r>
              <a:rPr lang="it-IT" sz="4200" dirty="0"/>
              <a:t> </a:t>
            </a:r>
            <a:r>
              <a:rPr lang="it-IT" sz="4200" dirty="0" err="1"/>
              <a:t>radioactives</a:t>
            </a:r>
            <a:r>
              <a:rPr lang="it-IT" sz="4200" dirty="0"/>
              <a:t> à l'</a:t>
            </a:r>
            <a:r>
              <a:rPr lang="it-IT" sz="4200" dirty="0" err="1"/>
              <a:t>intérieur</a:t>
            </a:r>
            <a:r>
              <a:rPr lang="it-IT" sz="4200" dirty="0"/>
              <a:t> d'un </a:t>
            </a:r>
            <a:r>
              <a:rPr lang="it-IT" sz="4200" dirty="0" err="1"/>
              <a:t>espace</a:t>
            </a:r>
            <a:r>
              <a:rPr lang="it-IT" sz="4200" dirty="0"/>
              <a:t> </a:t>
            </a:r>
            <a:r>
              <a:rPr lang="it-IT" sz="4200" dirty="0" err="1"/>
              <a:t>déterminé</a:t>
            </a:r>
            <a:r>
              <a:rPr lang="it-IT" sz="4200" dirty="0"/>
              <a:t>, </a:t>
            </a:r>
            <a:r>
              <a:rPr lang="it-IT" sz="4200" dirty="0" err="1"/>
              <a:t>dans</a:t>
            </a:r>
            <a:r>
              <a:rPr lang="it-IT" sz="4200" dirty="0"/>
              <a:t> une </a:t>
            </a:r>
            <a:r>
              <a:rPr lang="it-IT" sz="4200" dirty="0" err="1"/>
              <a:t>installation</a:t>
            </a:r>
            <a:r>
              <a:rPr lang="it-IT" sz="4200" dirty="0"/>
              <a:t> </a:t>
            </a:r>
            <a:r>
              <a:rPr lang="it-IT" sz="4200" dirty="0" err="1"/>
              <a:t>nucléaire</a:t>
            </a:r>
            <a:r>
              <a:rPr lang="it-IT" sz="4200" dirty="0"/>
              <a:t>. </a:t>
            </a:r>
            <a:r>
              <a:rPr lang="it-IT" sz="4200" dirty="0" smtClean="0"/>
              <a:t>[</a:t>
            </a:r>
            <a:r>
              <a:rPr lang="mr-IN" sz="4200" dirty="0" smtClean="0"/>
              <a:t>…</a:t>
            </a:r>
            <a:r>
              <a:rPr lang="it-IT" sz="4200" dirty="0" smtClean="0"/>
              <a:t>]</a:t>
            </a:r>
          </a:p>
          <a:p>
            <a:pPr algn="just"/>
            <a:endParaRPr lang="it-IT" sz="4200" dirty="0" smtClean="0"/>
          </a:p>
          <a:p>
            <a:pPr algn="just"/>
            <a:r>
              <a:rPr lang="it-IT" sz="4200" dirty="0" smtClean="0"/>
              <a:t>© </a:t>
            </a:r>
            <a:r>
              <a:rPr lang="it-IT" sz="4200" dirty="0"/>
              <a:t>2019 </a:t>
            </a:r>
            <a:r>
              <a:rPr lang="it-IT" sz="4200" dirty="0" err="1"/>
              <a:t>Dictionnaires</a:t>
            </a:r>
            <a:r>
              <a:rPr lang="it-IT" sz="4200" dirty="0"/>
              <a:t> Le Robert - Le Petit Robert de la langue </a:t>
            </a:r>
            <a:r>
              <a:rPr lang="it-IT" sz="4200" dirty="0" err="1"/>
              <a:t>française</a:t>
            </a:r>
            <a:endParaRPr lang="it-IT" sz="4200" dirty="0"/>
          </a:p>
          <a:p>
            <a:endParaRPr lang="fr-CA" sz="2400" dirty="0"/>
          </a:p>
        </p:txBody>
      </p:sp>
    </p:spTree>
    <p:extLst>
      <p:ext uri="{BB962C8B-B14F-4D97-AF65-F5344CB8AC3E}">
        <p14:creationId xmlns:p14="http://schemas.microsoft.com/office/powerpoint/2010/main" val="265423868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625</TotalTime>
  <Words>1797</Words>
  <Application>Microsoft Macintosh PowerPoint</Application>
  <PresentationFormat>Presentazione su schermo (4:3)</PresentationFormat>
  <Paragraphs>159</Paragraphs>
  <Slides>40</Slides>
  <Notes>0</Notes>
  <HiddenSlides>0</HiddenSlides>
  <MMClips>0</MMClips>
  <ScaleCrop>false</ScaleCrop>
  <HeadingPairs>
    <vt:vector size="4" baseType="variant">
      <vt:variant>
        <vt:lpstr>Tema</vt:lpstr>
      </vt:variant>
      <vt:variant>
        <vt:i4>1</vt:i4>
      </vt:variant>
      <vt:variant>
        <vt:lpstr>Titoli diapositive</vt:lpstr>
      </vt:variant>
      <vt:variant>
        <vt:i4>40</vt:i4>
      </vt:variant>
    </vt:vector>
  </HeadingPairs>
  <TitlesOfParts>
    <vt:vector size="41" baseType="lpstr">
      <vt:lpstr>Tema di Office</vt:lpstr>
      <vt:lpstr>Cours du 25 mars</vt:lpstr>
      <vt:lpstr>Observations hebdomadaires 23 mars 2020</vt:lpstr>
      <vt:lpstr>Homonyme</vt:lpstr>
      <vt:lpstr>Palimpseste ?</vt:lpstr>
      <vt:lpstr>La Liberté guidant le peuple  Eugène Delacroix 1830</vt:lpstr>
      <vt:lpstr>La Liberté guidant le peuple  Delacroix</vt:lpstr>
      <vt:lpstr>Le street artist Pascal Boyart (PBOY) a réalisé, en solidarité avec les "gilets jaunes", une fresque sur un mur du XIXe arrondissement de Paris qui présente une version détournée de "La Liberté guidant le peuple" d'Eugène Delacroix, célèbre tableau sur la Révolution de juillet 1830.</vt:lpstr>
      <vt:lpstr>Un mot amical d’Alain Rey (Le Petit Robert)</vt:lpstr>
      <vt:lpstr>confinement [kɔ̃finmɑ̃] nom masculin étym. 1481 ◊ de confiner </vt:lpstr>
      <vt:lpstr>Confiner</vt:lpstr>
      <vt:lpstr>Langue, culture et pouvoir </vt:lpstr>
      <vt:lpstr>Comment nommer et qui nomme ? </vt:lpstr>
      <vt:lpstr>Source OMS</vt:lpstr>
      <vt:lpstr>Vulgarisation dans la presse</vt:lpstr>
      <vt:lpstr>Covid-19 et Corona virus dans la presse</vt:lpstr>
      <vt:lpstr>Comment nommer le virus et qui le nomme  ?</vt:lpstr>
      <vt:lpstr>Qui nomme ?</vt:lpstr>
      <vt:lpstr>Qui nomme ?</vt:lpstr>
      <vt:lpstr>Qui nomme ?</vt:lpstr>
      <vt:lpstr>Qui nomme ?</vt:lpstr>
      <vt:lpstr>ICTV versus OMS</vt:lpstr>
      <vt:lpstr>Nouveau nom : évaluations/émotions</vt:lpstr>
      <vt:lpstr>Comment nommer ?</vt:lpstr>
      <vt:lpstr>Nouveau nom : évaluations/émotions</vt:lpstr>
      <vt:lpstr>Nommer le virus en dehors de l’accord du choix international (OMS) crée tension</vt:lpstr>
      <vt:lpstr>Nommer le « virus chinois »  et les rapports diplomatiques</vt:lpstr>
      <vt:lpstr>« Proclamer »? « Déclarer »? « Mener » ? une guerre contre le virus</vt:lpstr>
      <vt:lpstr>« Nous sommes en guerre » : le verbatim du discours d’Emmanuel Macron 16 mars 2020 (Le Monde) </vt:lpstr>
      <vt:lpstr>« Nous sommes en guerre » : le verbatim du discours d’Emmanuel Macron </vt:lpstr>
      <vt:lpstr>« Nous sommes en guerre » : le verbatim du discours d’Emmanuel Macron </vt:lpstr>
      <vt:lpstr>Déclaration de M. Trump</vt:lpstr>
      <vt:lpstr>Nos définitions de guerre</vt:lpstr>
      <vt:lpstr>«qu’est-ce que la guerre?»</vt:lpstr>
      <vt:lpstr>qu’est-ce que la guerre au XXI siècle ?</vt:lpstr>
      <vt:lpstr>Nommer la guerre après le 11 septembre 2001</vt:lpstr>
      <vt:lpstr>Définition dans le PR 2019</vt:lpstr>
      <vt:lpstr>Comment définissez-vous la paix ?</vt:lpstr>
      <vt:lpstr>Et la Paix ?</vt:lpstr>
      <vt:lpstr>Et où est la paix positive dans le dictionnaire ?</vt:lpstr>
      <vt:lpstr>Réflexions finales</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51</cp:revision>
  <dcterms:created xsi:type="dcterms:W3CDTF">2020-03-24T20:31:31Z</dcterms:created>
  <dcterms:modified xsi:type="dcterms:W3CDTF">2020-03-26T12:37:54Z</dcterms:modified>
</cp:coreProperties>
</file>