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66" r:id="rId2"/>
    <p:sldId id="381" r:id="rId3"/>
    <p:sldId id="382" r:id="rId4"/>
    <p:sldId id="383" r:id="rId5"/>
    <p:sldId id="407" r:id="rId6"/>
    <p:sldId id="417" r:id="rId7"/>
    <p:sldId id="418" r:id="rId8"/>
    <p:sldId id="419" r:id="rId9"/>
    <p:sldId id="379" r:id="rId10"/>
    <p:sldId id="380" r:id="rId11"/>
    <p:sldId id="377" r:id="rId12"/>
    <p:sldId id="378" r:id="rId13"/>
    <p:sldId id="424" r:id="rId14"/>
    <p:sldId id="368" r:id="rId15"/>
    <p:sldId id="420" r:id="rId16"/>
    <p:sldId id="385" r:id="rId17"/>
    <p:sldId id="386" r:id="rId18"/>
    <p:sldId id="387" r:id="rId19"/>
    <p:sldId id="388" r:id="rId20"/>
    <p:sldId id="412" r:id="rId21"/>
    <p:sldId id="413" r:id="rId22"/>
    <p:sldId id="414" r:id="rId23"/>
    <p:sldId id="415" r:id="rId24"/>
    <p:sldId id="403" r:id="rId25"/>
    <p:sldId id="421" r:id="rId26"/>
    <p:sldId id="404" r:id="rId27"/>
    <p:sldId id="405" r:id="rId28"/>
    <p:sldId id="402" r:id="rId29"/>
    <p:sldId id="406" r:id="rId30"/>
    <p:sldId id="399" r:id="rId31"/>
    <p:sldId id="400" r:id="rId32"/>
    <p:sldId id="408" r:id="rId33"/>
    <p:sldId id="422" r:id="rId34"/>
    <p:sldId id="423" r:id="rId35"/>
    <p:sldId id="391" r:id="rId36"/>
    <p:sldId id="392" r:id="rId37"/>
    <p:sldId id="393" r:id="rId38"/>
    <p:sldId id="394" r:id="rId39"/>
    <p:sldId id="395" r:id="rId40"/>
    <p:sldId id="396" r:id="rId41"/>
    <p:sldId id="425" r:id="rId42"/>
    <p:sldId id="426" r:id="rId43"/>
    <p:sldId id="427"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7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7EF08786-A488-D142-882D-A2E3C5C15841}" type="datetimeFigureOut">
              <a:rPr lang="it-IT" smtClean="0"/>
              <a:t>01/04/20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147674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EF08786-A488-D142-882D-A2E3C5C15841}" type="datetimeFigureOut">
              <a:rPr lang="it-IT" smtClean="0"/>
              <a:t>01/04/20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283068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EF08786-A488-D142-882D-A2E3C5C15841}" type="datetimeFigureOut">
              <a:rPr lang="it-IT" smtClean="0"/>
              <a:t>01/04/20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36500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7EF08786-A488-D142-882D-A2E3C5C15841}" type="datetimeFigureOut">
              <a:rPr lang="it-IT" smtClean="0"/>
              <a:t>01/04/20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347616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EF08786-A488-D142-882D-A2E3C5C15841}" type="datetimeFigureOut">
              <a:rPr lang="it-IT" smtClean="0"/>
              <a:t>01/04/20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348238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7EF08786-A488-D142-882D-A2E3C5C15841}" type="datetimeFigureOut">
              <a:rPr lang="it-IT" smtClean="0"/>
              <a:t>01/04/20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248062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7EF08786-A488-D142-882D-A2E3C5C15841}" type="datetimeFigureOut">
              <a:rPr lang="it-IT" smtClean="0"/>
              <a:t>01/04/20</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93212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7EF08786-A488-D142-882D-A2E3C5C15841}" type="datetimeFigureOut">
              <a:rPr lang="it-IT" smtClean="0"/>
              <a:t>01/04/20</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114554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EF08786-A488-D142-882D-A2E3C5C15841}" type="datetimeFigureOut">
              <a:rPr lang="it-IT" smtClean="0"/>
              <a:t>01/04/20</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323374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EF08786-A488-D142-882D-A2E3C5C15841}" type="datetimeFigureOut">
              <a:rPr lang="it-IT" smtClean="0"/>
              <a:t>01/04/20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348232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EF08786-A488-D142-882D-A2E3C5C15841}" type="datetimeFigureOut">
              <a:rPr lang="it-IT" smtClean="0"/>
              <a:t>01/04/20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3E25A3C-47DC-3748-8A8D-8103DB477BD8}" type="slidenum">
              <a:rPr lang="fr-CA" smtClean="0"/>
              <a:t>‹n.›</a:t>
            </a:fld>
            <a:endParaRPr lang="fr-CA"/>
          </a:p>
        </p:txBody>
      </p:sp>
    </p:spTree>
    <p:extLst>
      <p:ext uri="{BB962C8B-B14F-4D97-AF65-F5344CB8AC3E}">
        <p14:creationId xmlns:p14="http://schemas.microsoft.com/office/powerpoint/2010/main" val="4024046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08786-A488-D142-882D-A2E3C5C15841}" type="datetimeFigureOut">
              <a:rPr lang="it-IT" smtClean="0"/>
              <a:t>01/04/20</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25A3C-47DC-3748-8A8D-8103DB477BD8}" type="slidenum">
              <a:rPr lang="fr-CA" smtClean="0"/>
              <a:t>‹n.›</a:t>
            </a:fld>
            <a:endParaRPr lang="fr-CA"/>
          </a:p>
        </p:txBody>
      </p:sp>
    </p:spTree>
    <p:extLst>
      <p:ext uri="{BB962C8B-B14F-4D97-AF65-F5344CB8AC3E}">
        <p14:creationId xmlns:p14="http://schemas.microsoft.com/office/powerpoint/2010/main" val="2059093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fr-CA"/>
          </a:p>
        </p:txBody>
      </p:sp>
      <p:sp>
        <p:nvSpPr>
          <p:cNvPr id="5" name="Sottotitolo 4"/>
          <p:cNvSpPr>
            <a:spLocks noGrp="1"/>
          </p:cNvSpPr>
          <p:nvPr>
            <p:ph type="subTitle" idx="1"/>
          </p:nvPr>
        </p:nvSpPr>
        <p:spPr/>
        <p:txBody>
          <a:bodyPr/>
          <a:lstStyle/>
          <a:p>
            <a:r>
              <a:rPr lang="fr-CA" dirty="0" smtClean="0"/>
              <a:t>cours du 1° avril 2020</a:t>
            </a:r>
            <a:endParaRPr lang="fr-CA" dirty="0"/>
          </a:p>
        </p:txBody>
      </p:sp>
    </p:spTree>
    <p:extLst>
      <p:ext uri="{BB962C8B-B14F-4D97-AF65-F5344CB8AC3E}">
        <p14:creationId xmlns:p14="http://schemas.microsoft.com/office/powerpoint/2010/main" val="280416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 </a:t>
            </a:r>
            <a:r>
              <a:rPr lang="it-IT" sz="2400" b="1" dirty="0" err="1"/>
              <a:t>Nous</a:t>
            </a:r>
            <a:r>
              <a:rPr lang="it-IT" sz="2400" b="1" dirty="0"/>
              <a:t> </a:t>
            </a:r>
            <a:r>
              <a:rPr lang="it-IT" sz="2400" b="1" dirty="0" err="1"/>
              <a:t>sommes</a:t>
            </a:r>
            <a:r>
              <a:rPr lang="it-IT" sz="2400" b="1" dirty="0"/>
              <a:t> en guerre </a:t>
            </a:r>
            <a:r>
              <a:rPr lang="it-IT" sz="2400" b="1" dirty="0" smtClean="0"/>
              <a:t>» :</a:t>
            </a:r>
            <a:r>
              <a:rPr lang="it-IT" sz="2400" b="1" dirty="0"/>
              <a:t> </a:t>
            </a:r>
            <a:r>
              <a:rPr lang="it-IT" sz="2400" b="1" dirty="0" err="1" smtClean="0"/>
              <a:t>expression</a:t>
            </a:r>
            <a:r>
              <a:rPr lang="it-IT" sz="2400" b="1" dirty="0" smtClean="0"/>
              <a:t> </a:t>
            </a:r>
            <a:r>
              <a:rPr lang="it-IT" sz="2400" b="1" dirty="0" err="1" smtClean="0"/>
              <a:t>appropriée</a:t>
            </a:r>
            <a:r>
              <a:rPr lang="it-IT" sz="2400" b="1" dirty="0" smtClean="0"/>
              <a:t/>
            </a:r>
            <a:br>
              <a:rPr lang="it-IT" sz="2400" b="1" dirty="0" smtClean="0"/>
            </a:br>
            <a:r>
              <a:rPr lang="it-IT" sz="2400" b="1" dirty="0" smtClean="0"/>
              <a:t> ?</a:t>
            </a:r>
            <a:endParaRPr lang="fr-CA" sz="2400" dirty="0"/>
          </a:p>
        </p:txBody>
      </p:sp>
      <p:sp>
        <p:nvSpPr>
          <p:cNvPr id="3" name="Segnaposto contenuto 2"/>
          <p:cNvSpPr>
            <a:spLocks noGrp="1"/>
          </p:cNvSpPr>
          <p:nvPr>
            <p:ph idx="1"/>
          </p:nvPr>
        </p:nvSpPr>
        <p:spPr/>
        <p:txBody>
          <a:bodyPr>
            <a:normAutofit/>
          </a:bodyPr>
          <a:lstStyle/>
          <a:p>
            <a:pPr algn="just"/>
            <a:r>
              <a:rPr lang="it-IT" sz="2400" dirty="0" err="1" smtClean="0"/>
              <a:t>Penser</a:t>
            </a:r>
            <a:r>
              <a:rPr lang="it-IT" sz="2400" dirty="0" smtClean="0"/>
              <a:t> </a:t>
            </a:r>
            <a:r>
              <a:rPr lang="it-IT" sz="2400" dirty="0" err="1"/>
              <a:t>les</a:t>
            </a:r>
            <a:r>
              <a:rPr lang="it-IT" sz="2400" dirty="0"/>
              <a:t> </a:t>
            </a:r>
            <a:r>
              <a:rPr lang="it-IT" sz="2400" dirty="0" err="1"/>
              <a:t>maladies</a:t>
            </a:r>
            <a:r>
              <a:rPr lang="it-IT" sz="2400" dirty="0"/>
              <a:t> </a:t>
            </a:r>
            <a:r>
              <a:rPr lang="it-IT" sz="2400" dirty="0" err="1"/>
              <a:t>sur</a:t>
            </a:r>
            <a:r>
              <a:rPr lang="it-IT" sz="2400" dirty="0"/>
              <a:t> le </a:t>
            </a:r>
            <a:r>
              <a:rPr lang="it-IT" sz="2400" dirty="0" err="1"/>
              <a:t>modèle</a:t>
            </a:r>
            <a:r>
              <a:rPr lang="it-IT" sz="2400" dirty="0"/>
              <a:t> de la guerre, ce qui est </a:t>
            </a:r>
            <a:r>
              <a:rPr lang="it-IT" sz="2400" dirty="0" err="1"/>
              <a:t>courant</a:t>
            </a:r>
            <a:r>
              <a:rPr lang="it-IT" sz="2400" dirty="0"/>
              <a:t>, c’est se </a:t>
            </a:r>
            <a:r>
              <a:rPr lang="it-IT" sz="2400" dirty="0" err="1"/>
              <a:t>méprendre</a:t>
            </a:r>
            <a:r>
              <a:rPr lang="it-IT" sz="2400" dirty="0"/>
              <a:t> </a:t>
            </a:r>
            <a:r>
              <a:rPr lang="it-IT" sz="2400" dirty="0" err="1"/>
              <a:t>sur</a:t>
            </a:r>
            <a:r>
              <a:rPr lang="it-IT" sz="2400" dirty="0"/>
              <a:t> l’</a:t>
            </a:r>
            <a:r>
              <a:rPr lang="it-IT" sz="2400" dirty="0" err="1"/>
              <a:t>essence</a:t>
            </a:r>
            <a:r>
              <a:rPr lang="it-IT" sz="2400" dirty="0"/>
              <a:t> </a:t>
            </a:r>
            <a:r>
              <a:rPr lang="it-IT" sz="2400" dirty="0" err="1"/>
              <a:t>du</a:t>
            </a:r>
            <a:r>
              <a:rPr lang="it-IT" sz="2400" dirty="0"/>
              <a:t> vivant. Je ne </a:t>
            </a:r>
            <a:r>
              <a:rPr lang="it-IT" sz="2400" dirty="0" err="1"/>
              <a:t>suis</a:t>
            </a:r>
            <a:r>
              <a:rPr lang="it-IT" sz="2400" dirty="0"/>
              <a:t> </a:t>
            </a:r>
            <a:r>
              <a:rPr lang="it-IT" sz="2400" dirty="0" err="1"/>
              <a:t>pas</a:t>
            </a:r>
            <a:r>
              <a:rPr lang="it-IT" sz="2400" dirty="0"/>
              <a:t> </a:t>
            </a:r>
            <a:r>
              <a:rPr lang="it-IT" sz="2400" dirty="0" err="1"/>
              <a:t>sûre</a:t>
            </a:r>
            <a:r>
              <a:rPr lang="it-IT" sz="2400" dirty="0"/>
              <a:t> </a:t>
            </a:r>
            <a:r>
              <a:rPr lang="it-IT" sz="2400" dirty="0" err="1"/>
              <a:t>que</a:t>
            </a:r>
            <a:r>
              <a:rPr lang="it-IT" sz="2400" dirty="0"/>
              <a:t> cela </a:t>
            </a:r>
            <a:r>
              <a:rPr lang="it-IT" sz="2400" dirty="0" err="1"/>
              <a:t>aide</a:t>
            </a:r>
            <a:r>
              <a:rPr lang="it-IT" sz="2400" dirty="0"/>
              <a:t> ni à se la </a:t>
            </a:r>
            <a:r>
              <a:rPr lang="it-IT" sz="2400" dirty="0" err="1"/>
              <a:t>représenter</a:t>
            </a:r>
            <a:r>
              <a:rPr lang="it-IT" sz="2400" dirty="0"/>
              <a:t> ni à en </a:t>
            </a:r>
            <a:r>
              <a:rPr lang="it-IT" sz="2400" dirty="0" err="1"/>
              <a:t>comprendre</a:t>
            </a:r>
            <a:r>
              <a:rPr lang="it-IT" sz="2400" dirty="0"/>
              <a:t> le </a:t>
            </a:r>
            <a:r>
              <a:rPr lang="it-IT" sz="2400" dirty="0" err="1"/>
              <a:t>fonctionnement</a:t>
            </a:r>
            <a:r>
              <a:rPr lang="it-IT" sz="2400" dirty="0"/>
              <a:t>. D’</a:t>
            </a:r>
            <a:r>
              <a:rPr lang="it-IT" sz="2400" dirty="0" err="1"/>
              <a:t>autant</a:t>
            </a:r>
            <a:r>
              <a:rPr lang="it-IT" sz="2400" dirty="0"/>
              <a:t> plus </a:t>
            </a:r>
            <a:r>
              <a:rPr lang="it-IT" sz="2400" dirty="0" err="1"/>
              <a:t>qu’ici</a:t>
            </a:r>
            <a:r>
              <a:rPr lang="it-IT" sz="2400" dirty="0"/>
              <a:t> il s’</a:t>
            </a:r>
            <a:r>
              <a:rPr lang="it-IT" sz="2400" dirty="0" err="1"/>
              <a:t>agit</a:t>
            </a:r>
            <a:r>
              <a:rPr lang="it-IT" sz="2400" dirty="0"/>
              <a:t> non </a:t>
            </a:r>
            <a:r>
              <a:rPr lang="it-IT" sz="2400" dirty="0" err="1"/>
              <a:t>pas</a:t>
            </a:r>
            <a:r>
              <a:rPr lang="it-IT" sz="2400" dirty="0"/>
              <a:t> d’</a:t>
            </a:r>
            <a:r>
              <a:rPr lang="it-IT" sz="2400" dirty="0" err="1"/>
              <a:t>aller</a:t>
            </a:r>
            <a:r>
              <a:rPr lang="it-IT" sz="2400" dirty="0"/>
              <a:t> </a:t>
            </a:r>
            <a:r>
              <a:rPr lang="it-IT" sz="2400" dirty="0" err="1"/>
              <a:t>au</a:t>
            </a:r>
            <a:r>
              <a:rPr lang="it-IT" sz="2400" dirty="0"/>
              <a:t> </a:t>
            </a:r>
            <a:r>
              <a:rPr lang="it-IT" sz="2400" dirty="0" err="1"/>
              <a:t>contact</a:t>
            </a:r>
            <a:r>
              <a:rPr lang="it-IT" sz="2400" dirty="0"/>
              <a:t>, mais </a:t>
            </a:r>
            <a:r>
              <a:rPr lang="it-IT" sz="2400" dirty="0" err="1"/>
              <a:t>bien</a:t>
            </a:r>
            <a:r>
              <a:rPr lang="it-IT" sz="2400" dirty="0"/>
              <a:t> </a:t>
            </a:r>
            <a:r>
              <a:rPr lang="it-IT" sz="2400" dirty="0" err="1"/>
              <a:t>plutôt</a:t>
            </a:r>
            <a:r>
              <a:rPr lang="it-IT" sz="2400" dirty="0"/>
              <a:t> de l’</a:t>
            </a:r>
            <a:r>
              <a:rPr lang="it-IT" sz="2400" dirty="0" err="1"/>
              <a:t>esquiver</a:t>
            </a:r>
            <a:r>
              <a:rPr lang="it-IT" sz="2400" dirty="0"/>
              <a:t> </a:t>
            </a:r>
            <a:r>
              <a:rPr lang="it-IT" sz="2400" dirty="0" err="1"/>
              <a:t>comme</a:t>
            </a:r>
            <a:r>
              <a:rPr lang="it-IT" sz="2400" dirty="0"/>
              <a:t> un boxeur agile, qui </a:t>
            </a:r>
            <a:r>
              <a:rPr lang="it-IT" sz="2400" dirty="0" err="1"/>
              <a:t>refuserait</a:t>
            </a:r>
            <a:r>
              <a:rPr lang="it-IT" sz="2400" dirty="0"/>
              <a:t> de </a:t>
            </a:r>
            <a:r>
              <a:rPr lang="it-IT" sz="2400" dirty="0" err="1"/>
              <a:t>rendre</a:t>
            </a:r>
            <a:r>
              <a:rPr lang="it-IT" sz="2400" dirty="0"/>
              <a:t> </a:t>
            </a:r>
            <a:r>
              <a:rPr lang="it-IT" sz="2400" dirty="0" err="1"/>
              <a:t>les</a:t>
            </a:r>
            <a:r>
              <a:rPr lang="it-IT" sz="2400" dirty="0"/>
              <a:t> coups. Pour le moment, </a:t>
            </a:r>
            <a:r>
              <a:rPr lang="it-IT" sz="2400" dirty="0" err="1"/>
              <a:t>nous</a:t>
            </a:r>
            <a:r>
              <a:rPr lang="it-IT" sz="2400" dirty="0"/>
              <a:t> ne </a:t>
            </a:r>
            <a:r>
              <a:rPr lang="it-IT" sz="2400" dirty="0" err="1"/>
              <a:t>sommes</a:t>
            </a:r>
            <a:r>
              <a:rPr lang="it-IT" sz="2400" dirty="0"/>
              <a:t> </a:t>
            </a:r>
            <a:r>
              <a:rPr lang="it-IT" sz="2400" dirty="0" err="1"/>
              <a:t>pas</a:t>
            </a:r>
            <a:r>
              <a:rPr lang="it-IT" sz="2400" dirty="0"/>
              <a:t> en </a:t>
            </a:r>
            <a:r>
              <a:rPr lang="it-IT" sz="2400" dirty="0" err="1"/>
              <a:t>mesure</a:t>
            </a:r>
            <a:r>
              <a:rPr lang="it-IT" sz="2400" dirty="0"/>
              <a:t> de la </a:t>
            </a:r>
            <a:r>
              <a:rPr lang="it-IT" sz="2400" dirty="0" err="1"/>
              <a:t>détruire</a:t>
            </a:r>
            <a:r>
              <a:rPr lang="it-IT" sz="2400" dirty="0"/>
              <a:t>, ni par un </a:t>
            </a:r>
            <a:r>
              <a:rPr lang="it-IT" sz="2400" dirty="0" err="1"/>
              <a:t>traitement</a:t>
            </a:r>
            <a:r>
              <a:rPr lang="it-IT" sz="2400" dirty="0"/>
              <a:t>, ni par un </a:t>
            </a:r>
            <a:r>
              <a:rPr lang="it-IT" sz="2400" dirty="0" err="1"/>
              <a:t>vaccin</a:t>
            </a:r>
            <a:r>
              <a:rPr lang="it-IT" sz="2400" dirty="0"/>
              <a:t>, mais </a:t>
            </a:r>
            <a:r>
              <a:rPr lang="it-IT" sz="2400" dirty="0" err="1"/>
              <a:t>simplement</a:t>
            </a:r>
            <a:r>
              <a:rPr lang="it-IT" sz="2400" dirty="0"/>
              <a:t> d’</a:t>
            </a:r>
            <a:r>
              <a:rPr lang="it-IT" sz="2400" dirty="0" err="1"/>
              <a:t>essayer</a:t>
            </a:r>
            <a:r>
              <a:rPr lang="it-IT" sz="2400" dirty="0"/>
              <a:t> </a:t>
            </a:r>
            <a:r>
              <a:rPr lang="it-IT" sz="2400" dirty="0" err="1"/>
              <a:t>autant</a:t>
            </a:r>
            <a:r>
              <a:rPr lang="it-IT" sz="2400" dirty="0"/>
              <a:t> </a:t>
            </a:r>
            <a:r>
              <a:rPr lang="it-IT" sz="2400" dirty="0" err="1"/>
              <a:t>que</a:t>
            </a:r>
            <a:r>
              <a:rPr lang="it-IT" sz="2400" dirty="0"/>
              <a:t> </a:t>
            </a:r>
            <a:r>
              <a:rPr lang="it-IT" sz="2400" dirty="0" err="1"/>
              <a:t>possible</a:t>
            </a:r>
            <a:r>
              <a:rPr lang="it-IT" sz="2400" dirty="0"/>
              <a:t> de </a:t>
            </a:r>
            <a:r>
              <a:rPr lang="it-IT" sz="2400" dirty="0" err="1"/>
              <a:t>freiner</a:t>
            </a:r>
            <a:r>
              <a:rPr lang="it-IT" sz="2400" dirty="0"/>
              <a:t> sa </a:t>
            </a:r>
            <a:r>
              <a:rPr lang="it-IT" sz="2400" dirty="0" err="1"/>
              <a:t>propagation</a:t>
            </a:r>
            <a:r>
              <a:rPr lang="it-IT" sz="2400" dirty="0"/>
              <a:t> </a:t>
            </a:r>
            <a:r>
              <a:rPr lang="it-IT" sz="2400" dirty="0" err="1"/>
              <a:t>affolante</a:t>
            </a:r>
            <a:r>
              <a:rPr lang="it-IT" sz="2400" dirty="0"/>
              <a:t>. C’est </a:t>
            </a:r>
            <a:r>
              <a:rPr lang="it-IT" sz="2400" dirty="0" err="1"/>
              <a:t>très</a:t>
            </a:r>
            <a:r>
              <a:rPr lang="it-IT" sz="2400" dirty="0"/>
              <a:t> </a:t>
            </a:r>
            <a:r>
              <a:rPr lang="it-IT" sz="2400" dirty="0" err="1"/>
              <a:t>différent</a:t>
            </a:r>
            <a:r>
              <a:rPr lang="it-IT" sz="2400" dirty="0" smtClean="0"/>
              <a:t>.</a:t>
            </a:r>
          </a:p>
          <a:p>
            <a:r>
              <a:rPr lang="it-IT" sz="2400" i="1" dirty="0" smtClean="0"/>
              <a:t>Le Monde </a:t>
            </a:r>
            <a:r>
              <a:rPr lang="it-IT" sz="2400" dirty="0" smtClean="0"/>
              <a:t>24 </a:t>
            </a:r>
            <a:r>
              <a:rPr lang="it-IT" sz="2400" dirty="0" err="1" smtClean="0"/>
              <a:t>mars</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119964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Emmanuel </a:t>
            </a:r>
            <a:r>
              <a:rPr lang="it-IT" sz="2800" dirty="0" err="1"/>
              <a:t>Macron</a:t>
            </a:r>
            <a:r>
              <a:rPr lang="it-IT" sz="2800" dirty="0"/>
              <a:t> </a:t>
            </a:r>
            <a:br>
              <a:rPr lang="it-IT" sz="2800" dirty="0"/>
            </a:br>
            <a:r>
              <a:rPr lang="it-IT" sz="2800" dirty="0" smtClean="0"/>
              <a:t> </a:t>
            </a:r>
            <a:r>
              <a:rPr lang="it-IT" sz="2800" dirty="0" err="1" smtClean="0"/>
              <a:t>Depuis</a:t>
            </a:r>
            <a:r>
              <a:rPr lang="it-IT" sz="2800" dirty="0" smtClean="0"/>
              <a:t> </a:t>
            </a:r>
            <a:r>
              <a:rPr lang="it-IT" sz="2800" dirty="0"/>
              <a:t>l'</a:t>
            </a:r>
            <a:r>
              <a:rPr lang="it-IT" sz="2800" dirty="0" err="1"/>
              <a:t>hôpital</a:t>
            </a:r>
            <a:r>
              <a:rPr lang="it-IT" sz="2800" dirty="0"/>
              <a:t> de guerre </a:t>
            </a:r>
            <a:r>
              <a:rPr lang="it-IT" sz="2800" dirty="0" err="1"/>
              <a:t>militaire</a:t>
            </a:r>
            <a:r>
              <a:rPr lang="it-IT" sz="2800" dirty="0"/>
              <a:t> de </a:t>
            </a:r>
            <a:r>
              <a:rPr lang="it-IT" sz="2800" dirty="0" smtClean="0"/>
              <a:t>Mulhouse</a:t>
            </a:r>
            <a:br>
              <a:rPr lang="it-IT" sz="2800" dirty="0" smtClean="0"/>
            </a:br>
            <a:r>
              <a:rPr lang="it-IT" sz="2800" dirty="0" smtClean="0"/>
              <a:t>25 Mars 2020</a:t>
            </a:r>
            <a:r>
              <a:rPr lang="it-IT" sz="2800" dirty="0"/>
              <a:t/>
            </a:r>
            <a:br>
              <a:rPr lang="it-IT" sz="2800" dirty="0"/>
            </a:br>
            <a:endParaRPr lang="fr-CA" sz="2800" dirty="0"/>
          </a:p>
        </p:txBody>
      </p:sp>
      <p:pic>
        <p:nvPicPr>
          <p:cNvPr id="4" name="Segnaposto contenuto 3" descr="emmanuel-macron-a-mulhouse-1_6255408.jpg"/>
          <p:cNvPicPr>
            <a:picLocks noGrp="1" noChangeAspect="1"/>
          </p:cNvPicPr>
          <p:nvPr>
            <p:ph idx="1"/>
          </p:nvPr>
        </p:nvPicPr>
        <p:blipFill>
          <a:blip r:embed="rId2">
            <a:extLst>
              <a:ext uri="{28A0092B-C50C-407E-A947-70E740481C1C}">
                <a14:useLocalDpi xmlns:a14="http://schemas.microsoft.com/office/drawing/2010/main" val="0"/>
              </a:ext>
            </a:extLst>
          </a:blip>
          <a:srcRect l="-1140" r="-1140"/>
          <a:stretch>
            <a:fillRect/>
          </a:stretch>
        </p:blipFill>
        <p:spPr/>
      </p:pic>
    </p:spTree>
    <p:extLst>
      <p:ext uri="{BB962C8B-B14F-4D97-AF65-F5344CB8AC3E}">
        <p14:creationId xmlns:p14="http://schemas.microsoft.com/office/powerpoint/2010/main" val="248992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Emmanuel </a:t>
            </a:r>
            <a:r>
              <a:rPr lang="fr-CA" sz="2800" dirty="0" err="1"/>
              <a:t>Macron</a:t>
            </a:r>
            <a:r>
              <a:rPr lang="fr-CA" sz="2800" dirty="0"/>
              <a:t> </a:t>
            </a:r>
            <a:r>
              <a:rPr lang="fr-CA" sz="2800" dirty="0" smtClean="0"/>
              <a:t>à Mulhouse</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C'est </a:t>
            </a:r>
            <a:r>
              <a:rPr lang="fr-CA" sz="2400" dirty="0"/>
              <a:t>en chef de guerre qu'Emmanuel </a:t>
            </a:r>
            <a:r>
              <a:rPr lang="fr-CA" sz="2400" dirty="0" err="1"/>
              <a:t>Macron</a:t>
            </a:r>
            <a:r>
              <a:rPr lang="fr-CA" sz="2400" dirty="0"/>
              <a:t> s'est posé mercredi à Mulhouse. Le chef de l'État, masque chirurgical pour la première fois sur le visage, a longuement martelé le vocabulaire qu'il avait déjà employé face à la nation lors de sa deuxième allocution. Le mot </a:t>
            </a:r>
            <a:r>
              <a:rPr lang="fr-CA" sz="2400" b="1" dirty="0"/>
              <a:t>"guerre" </a:t>
            </a:r>
            <a:r>
              <a:rPr lang="fr-CA" sz="2400" dirty="0"/>
              <a:t>est ainsi de nouveau revenu à plusieurs reprises pour appuyer ses propos. </a:t>
            </a:r>
            <a:endParaRPr lang="fr-CA" sz="2400" dirty="0" smtClean="0"/>
          </a:p>
          <a:p>
            <a:pPr algn="just"/>
            <a:endParaRPr lang="fr-CA" sz="2400" dirty="0"/>
          </a:p>
          <a:p>
            <a:pPr algn="just"/>
            <a:r>
              <a:rPr lang="fr-CA" sz="2400" i="1" dirty="0" smtClean="0"/>
              <a:t>L’express, </a:t>
            </a:r>
            <a:r>
              <a:rPr lang="fr-CA" sz="2400" dirty="0" smtClean="0"/>
              <a:t>26 mars 2020</a:t>
            </a:r>
            <a:endParaRPr lang="fr-CA" sz="2400" dirty="0"/>
          </a:p>
          <a:p>
            <a:endParaRPr lang="fr-CA" sz="2400" dirty="0"/>
          </a:p>
        </p:txBody>
      </p:sp>
    </p:spTree>
    <p:extLst>
      <p:ext uri="{BB962C8B-B14F-4D97-AF65-F5344CB8AC3E}">
        <p14:creationId xmlns:p14="http://schemas.microsoft.com/office/powerpoint/2010/main" val="37378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Nouveau mot énoncé par M. </a:t>
            </a:r>
            <a:r>
              <a:rPr lang="fr-CA" sz="2800" dirty="0" err="1" smtClean="0"/>
              <a:t>Macron</a:t>
            </a:r>
            <a:r>
              <a:rPr lang="fr-CA" sz="2800" dirty="0" smtClean="0"/>
              <a:t> qui fait débat</a:t>
            </a:r>
            <a:endParaRPr lang="fr-CA" sz="2800" dirty="0"/>
          </a:p>
        </p:txBody>
      </p:sp>
      <p:sp>
        <p:nvSpPr>
          <p:cNvPr id="3" name="Segnaposto contenuto 2"/>
          <p:cNvSpPr>
            <a:spLocks noGrp="1"/>
          </p:cNvSpPr>
          <p:nvPr>
            <p:ph idx="1"/>
          </p:nvPr>
        </p:nvSpPr>
        <p:spPr/>
        <p:txBody>
          <a:bodyPr>
            <a:normAutofit/>
          </a:bodyPr>
          <a:lstStyle/>
          <a:p>
            <a:r>
              <a:rPr lang="it-IT" sz="2800" b="1" dirty="0" err="1"/>
              <a:t>Résilience</a:t>
            </a:r>
            <a:endParaRPr lang="fr-CA" sz="2800" dirty="0"/>
          </a:p>
        </p:txBody>
      </p:sp>
    </p:spTree>
    <p:extLst>
      <p:ext uri="{BB962C8B-B14F-4D97-AF65-F5344CB8AC3E}">
        <p14:creationId xmlns:p14="http://schemas.microsoft.com/office/powerpoint/2010/main" val="288302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t>
            </a:r>
            <a:r>
              <a:rPr lang="it-IT" sz="2800" dirty="0" err="1" smtClean="0"/>
              <a:t>opération</a:t>
            </a:r>
            <a:r>
              <a:rPr lang="it-IT" sz="2800" dirty="0" smtClean="0"/>
              <a:t> </a:t>
            </a:r>
            <a:r>
              <a:rPr lang="it-IT" sz="2800" b="1" dirty="0" err="1" smtClean="0"/>
              <a:t>Résilience</a:t>
            </a:r>
            <a:r>
              <a:rPr lang="it-IT" sz="2800" b="1" dirty="0" smtClean="0"/>
              <a:t> </a:t>
            </a:r>
            <a:endParaRPr lang="fr-CA" sz="2800" b="1" dirty="0"/>
          </a:p>
        </p:txBody>
      </p:sp>
      <p:sp>
        <p:nvSpPr>
          <p:cNvPr id="3" name="Segnaposto contenuto 2"/>
          <p:cNvSpPr>
            <a:spLocks noGrp="1"/>
          </p:cNvSpPr>
          <p:nvPr>
            <p:ph idx="1"/>
          </p:nvPr>
        </p:nvSpPr>
        <p:spPr/>
        <p:txBody>
          <a:bodyPr>
            <a:normAutofit/>
          </a:bodyPr>
          <a:lstStyle/>
          <a:p>
            <a:pPr algn="just"/>
            <a:r>
              <a:rPr lang="it-IT" sz="2400" dirty="0"/>
              <a:t>Le </a:t>
            </a:r>
            <a:r>
              <a:rPr lang="it-IT" sz="2400" dirty="0" err="1"/>
              <a:t>président</a:t>
            </a:r>
            <a:r>
              <a:rPr lang="it-IT" sz="2400" dirty="0"/>
              <a:t> de la </a:t>
            </a:r>
            <a:r>
              <a:rPr lang="it-IT" sz="2400" dirty="0" err="1"/>
              <a:t>République</a:t>
            </a:r>
            <a:r>
              <a:rPr lang="it-IT" sz="2400" dirty="0"/>
              <a:t> </a:t>
            </a:r>
            <a:r>
              <a:rPr lang="it-IT" sz="2400" dirty="0" err="1"/>
              <a:t>annonce</a:t>
            </a:r>
            <a:r>
              <a:rPr lang="it-IT" sz="2400" dirty="0"/>
              <a:t> le </a:t>
            </a:r>
            <a:r>
              <a:rPr lang="it-IT" sz="2400" dirty="0" err="1"/>
              <a:t>lancement</a:t>
            </a:r>
            <a:r>
              <a:rPr lang="it-IT" sz="2400" dirty="0"/>
              <a:t> </a:t>
            </a:r>
            <a:r>
              <a:rPr lang="it-IT" sz="2400" dirty="0" smtClean="0"/>
              <a:t>de </a:t>
            </a:r>
            <a:r>
              <a:rPr lang="it-IT" sz="2400" b="1" dirty="0" smtClean="0"/>
              <a:t>l’</a:t>
            </a:r>
            <a:r>
              <a:rPr lang="it-IT" sz="2400" b="1" dirty="0" err="1" smtClean="0"/>
              <a:t>opération</a:t>
            </a:r>
            <a:r>
              <a:rPr lang="it-IT" sz="2400" b="1" dirty="0" smtClean="0"/>
              <a:t> </a:t>
            </a:r>
            <a:r>
              <a:rPr lang="it-IT" sz="2400" b="1" dirty="0" err="1" smtClean="0"/>
              <a:t>Résilience</a:t>
            </a:r>
            <a:r>
              <a:rPr lang="it-IT" sz="2400" dirty="0" smtClean="0"/>
              <a:t>, une </a:t>
            </a:r>
            <a:r>
              <a:rPr lang="it-IT" sz="2400" dirty="0"/>
              <a:t>nouvelle force </a:t>
            </a:r>
            <a:r>
              <a:rPr lang="it-IT" sz="2400" dirty="0" err="1"/>
              <a:t>militaire</a:t>
            </a:r>
            <a:r>
              <a:rPr lang="it-IT" sz="2400" dirty="0"/>
              <a:t>, </a:t>
            </a:r>
            <a:r>
              <a:rPr lang="it-IT" sz="2400" dirty="0" err="1"/>
              <a:t>distincte</a:t>
            </a:r>
            <a:r>
              <a:rPr lang="it-IT" sz="2400" dirty="0"/>
              <a:t> de Sentinelle </a:t>
            </a:r>
            <a:r>
              <a:rPr lang="it-IT" sz="2400" dirty="0" smtClean="0"/>
              <a:t>:</a:t>
            </a:r>
            <a:endParaRPr lang="it-IT" sz="2400" dirty="0"/>
          </a:p>
          <a:p>
            <a:pPr algn="just"/>
            <a:r>
              <a:rPr lang="it-IT" sz="2400" i="1" dirty="0" smtClean="0"/>
              <a:t>Le Monde </a:t>
            </a:r>
            <a:r>
              <a:rPr lang="it-IT" sz="2400" dirty="0" smtClean="0"/>
              <a:t>25 </a:t>
            </a:r>
            <a:r>
              <a:rPr lang="it-IT" sz="2400" dirty="0" err="1" smtClean="0"/>
              <a:t>mars</a:t>
            </a:r>
            <a:r>
              <a:rPr lang="it-IT" sz="2400" dirty="0" smtClean="0"/>
              <a:t> 2020</a:t>
            </a:r>
            <a:r>
              <a:rPr lang="it-IT" sz="2400" dirty="0"/>
              <a:t> </a:t>
            </a:r>
            <a:endParaRPr lang="fr-CA" sz="2400" dirty="0"/>
          </a:p>
        </p:txBody>
      </p:sp>
    </p:spTree>
    <p:extLst>
      <p:ext uri="{BB962C8B-B14F-4D97-AF65-F5344CB8AC3E}">
        <p14:creationId xmlns:p14="http://schemas.microsoft.com/office/powerpoint/2010/main" val="225375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Résilience » selon vous ?</a:t>
            </a:r>
            <a:endParaRPr lang="fr-CA" sz="2800" dirty="0"/>
          </a:p>
        </p:txBody>
      </p:sp>
      <p:sp>
        <p:nvSpPr>
          <p:cNvPr id="3" name="Segnaposto contenuto 2"/>
          <p:cNvSpPr>
            <a:spLocks noGrp="1"/>
          </p:cNvSpPr>
          <p:nvPr>
            <p:ph idx="1"/>
          </p:nvPr>
        </p:nvSpPr>
        <p:spPr/>
        <p:txBody>
          <a:bodyPr>
            <a:normAutofit/>
          </a:bodyPr>
          <a:lstStyle/>
          <a:p>
            <a:r>
              <a:rPr lang="fr-CA" sz="2400" dirty="0" smtClean="0"/>
              <a:t>Mehdi : la paix</a:t>
            </a:r>
          </a:p>
          <a:p>
            <a:r>
              <a:rPr lang="fr-CA" sz="2400" dirty="0" smtClean="0"/>
              <a:t>Alice : la possibilité de se remettre debout</a:t>
            </a:r>
          </a:p>
          <a:p>
            <a:r>
              <a:rPr lang="fr-CA" sz="2400" dirty="0" smtClean="0"/>
              <a:t>Nicholas : continuer à faire des efforts pour obtenir des résultats</a:t>
            </a:r>
          </a:p>
          <a:p>
            <a:r>
              <a:rPr lang="fr-CA" sz="2400" dirty="0" err="1" smtClean="0"/>
              <a:t>Benedetta</a:t>
            </a:r>
            <a:r>
              <a:rPr lang="fr-CA" sz="2400" dirty="0" smtClean="0"/>
              <a:t> : sortir/créer des ressources pour faire face à de nouvelles difficultés</a:t>
            </a:r>
          </a:p>
          <a:p>
            <a:r>
              <a:rPr lang="fr-CA" sz="2400" dirty="0" smtClean="0"/>
              <a:t>Luca : quand une chose, une personne est endommagée sans jamais se casser. On tient toujours le coup.</a:t>
            </a:r>
            <a:endParaRPr lang="fr-CA" sz="2400" dirty="0"/>
          </a:p>
        </p:txBody>
      </p:sp>
    </p:spTree>
    <p:extLst>
      <p:ext uri="{BB962C8B-B14F-4D97-AF65-F5344CB8AC3E}">
        <p14:creationId xmlns:p14="http://schemas.microsoft.com/office/powerpoint/2010/main" val="411416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fontScale="92500"/>
          </a:bodyPr>
          <a:lstStyle/>
          <a:p>
            <a:pPr algn="just"/>
            <a:r>
              <a:rPr lang="fr-CA" sz="2400" dirty="0"/>
              <a:t>[...] Mes chers compatriotes, je vous ai dit il y a quelques jours que nous étions engagés </a:t>
            </a:r>
            <a:r>
              <a:rPr lang="fr-CA" sz="2400" b="1" dirty="0"/>
              <a:t>dans une guerre</a:t>
            </a:r>
            <a:r>
              <a:rPr lang="fr-CA" sz="2400" dirty="0"/>
              <a:t>, </a:t>
            </a:r>
            <a:r>
              <a:rPr lang="fr-CA" sz="2400" b="1" dirty="0"/>
              <a:t>une guerre contre un ennemi invisible</a:t>
            </a:r>
            <a:r>
              <a:rPr lang="fr-CA" sz="2400" dirty="0"/>
              <a:t>, ce virus, le Covid-19 et cette ville, ce territoire porte les morsures de celui-ci. </a:t>
            </a:r>
            <a:r>
              <a:rPr lang="fr-CA" sz="2400" b="1" dirty="0"/>
              <a:t>Lorsqu'on engage une guerre, </a:t>
            </a:r>
            <a:r>
              <a:rPr lang="fr-CA" sz="2400" dirty="0"/>
              <a:t>on s'y engage tout entier, on s'y mobilise dans l'unité</a:t>
            </a:r>
            <a:r>
              <a:rPr lang="fr-CA" sz="2400" dirty="0" smtClean="0"/>
              <a:t>. </a:t>
            </a:r>
            <a:r>
              <a:rPr lang="fr-CA" sz="2400" dirty="0"/>
              <a:t>[...] </a:t>
            </a:r>
            <a:endParaRPr lang="fr-CA" sz="2400" dirty="0" smtClean="0"/>
          </a:p>
          <a:p>
            <a:pPr algn="just"/>
            <a:r>
              <a:rPr lang="fr-CA" sz="2400" b="1" dirty="0"/>
              <a:t>Dans cette guerre</a:t>
            </a:r>
            <a:r>
              <a:rPr lang="fr-CA" sz="2400" dirty="0"/>
              <a:t>, il y a </a:t>
            </a:r>
            <a:r>
              <a:rPr lang="fr-CA" sz="2400" b="1" dirty="0"/>
              <a:t>en première ligne </a:t>
            </a:r>
            <a:r>
              <a:rPr lang="fr-CA" sz="2400" dirty="0"/>
              <a:t>l'ensemble de nos soignants, qu'ils interviennent à l'hôpital, en ville, dans les EHPAD, dans nos établissements accueillant des personnes en situation de handicap, dans les services à domicile, qu'ils soient médecins, infirmiers, ambulanciers, pharmaciens, aides-soignants</a:t>
            </a:r>
            <a:r>
              <a:rPr lang="fr-CA" sz="2400" dirty="0" smtClean="0"/>
              <a:t>.</a:t>
            </a:r>
          </a:p>
          <a:p>
            <a:pPr algn="just"/>
            <a:r>
              <a:rPr lang="fr-CA" sz="1900" dirty="0" err="1"/>
              <a:t>https</a:t>
            </a:r>
            <a:r>
              <a:rPr lang="fr-CA" sz="1900" dirty="0"/>
              <a:t>://</a:t>
            </a:r>
            <a:r>
              <a:rPr lang="fr-CA" sz="1900" dirty="0" err="1"/>
              <a:t>www.elysee.fr</a:t>
            </a:r>
            <a:r>
              <a:rPr lang="fr-CA" sz="1900" dirty="0"/>
              <a:t>/</a:t>
            </a:r>
            <a:r>
              <a:rPr lang="fr-CA" sz="1900" dirty="0" err="1"/>
              <a:t>emmanuel-macron</a:t>
            </a:r>
            <a:r>
              <a:rPr lang="fr-CA" sz="1900" dirty="0"/>
              <a:t>/2020/03/25/a-mulhouse-aux-cotes-des-femmes-et-des-hommes-mobilises-en-premiere-ligne-pour-proteger-les-francais-du-covid-19</a:t>
            </a:r>
          </a:p>
        </p:txBody>
      </p:sp>
    </p:spTree>
    <p:extLst>
      <p:ext uri="{BB962C8B-B14F-4D97-AF65-F5344CB8AC3E}">
        <p14:creationId xmlns:p14="http://schemas.microsoft.com/office/powerpoint/2010/main" val="21937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fr-CA" sz="2400" dirty="0"/>
              <a:t>[...] </a:t>
            </a:r>
            <a:r>
              <a:rPr lang="fr-CA" sz="2400" dirty="0" smtClean="0"/>
              <a:t>Je </a:t>
            </a:r>
            <a:r>
              <a:rPr lang="fr-CA" sz="2400" dirty="0"/>
              <a:t>veux aussi saluer l’ensemble des femmes et des hommes qui sont </a:t>
            </a:r>
            <a:r>
              <a:rPr lang="fr-CA" sz="2400" b="1" dirty="0"/>
              <a:t>en deuxième ligne </a:t>
            </a:r>
            <a:r>
              <a:rPr lang="fr-CA" sz="2400" dirty="0"/>
              <a:t>et qui permettent à nos soignants de soigner, et au pays de continuer à vivre. Ce sont les femmes et les hommes qui transportent, qui hébergent, qui dépannent, qui nettoient, qui réparent. Ce sont nos agriculteurs, ce sont l’ensemble des femmes et des hommes qui sont dans le secteur de l’alimentation, des commerces de première nécessité, ce sont nos livreurs, nos caissiers et nos caissières, </a:t>
            </a:r>
            <a:r>
              <a:rPr lang="fr-CA" sz="2400" b="1" dirty="0"/>
              <a:t>c’est tout ce peuple travailleur de France qui se bat, </a:t>
            </a:r>
            <a:r>
              <a:rPr lang="fr-CA" sz="2400" dirty="0"/>
              <a:t>qui, je le sais, parfois, est angoissé, souvent pour eux-mêmes et leurs familles, mais </a:t>
            </a:r>
            <a:r>
              <a:rPr lang="fr-CA" sz="2400" b="1" dirty="0"/>
              <a:t>permet au pays </a:t>
            </a:r>
            <a:r>
              <a:rPr lang="fr-CA" sz="2400" dirty="0"/>
              <a:t>de vivre. </a:t>
            </a:r>
          </a:p>
        </p:txBody>
      </p:sp>
    </p:spTree>
    <p:extLst>
      <p:ext uri="{BB962C8B-B14F-4D97-AF65-F5344CB8AC3E}">
        <p14:creationId xmlns:p14="http://schemas.microsoft.com/office/powerpoint/2010/main" val="84161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fr-CA" sz="2400" dirty="0"/>
              <a:t>[...] Et il y a </a:t>
            </a:r>
            <a:r>
              <a:rPr lang="fr-CA" sz="2400" b="1" dirty="0"/>
              <a:t>la troisième ligne, </a:t>
            </a:r>
            <a:r>
              <a:rPr lang="fr-CA" sz="2400" dirty="0"/>
              <a:t>celles et ceux qui peuvent </a:t>
            </a:r>
            <a:r>
              <a:rPr lang="fr-CA" sz="2400" dirty="0" err="1"/>
              <a:t>télétravailler</a:t>
            </a:r>
            <a:r>
              <a:rPr lang="fr-CA" sz="2400" dirty="0"/>
              <a:t> ou rester à la maison, arrêter leur activité pour un temps ou qui y sont contraints parce que le secteur d’activité a fermé et qui contribuent aussi à </a:t>
            </a:r>
            <a:r>
              <a:rPr lang="fr-CA" sz="2400" b="1" dirty="0"/>
              <a:t>l’effort de la Nation</a:t>
            </a:r>
            <a:r>
              <a:rPr lang="fr-CA" sz="2400" dirty="0"/>
              <a:t> en restant chez eux, en respectant les règles de confinement qui ont été édictées par le gouvernement, en réduisant les contacts, en luttant contre la propagation du virus. </a:t>
            </a:r>
          </a:p>
        </p:txBody>
      </p:sp>
    </p:spTree>
    <p:extLst>
      <p:ext uri="{BB962C8B-B14F-4D97-AF65-F5344CB8AC3E}">
        <p14:creationId xmlns:p14="http://schemas.microsoft.com/office/powerpoint/2010/main" val="417092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Allocution</a:t>
            </a:r>
            <a:r>
              <a:rPr lang="it-IT" sz="2800" b="1" dirty="0"/>
              <a:t> </a:t>
            </a:r>
            <a:r>
              <a:rPr lang="it-IT" sz="2800" b="1" dirty="0" err="1"/>
              <a:t>du</a:t>
            </a:r>
            <a:r>
              <a:rPr lang="it-IT" sz="2800" b="1" dirty="0"/>
              <a:t> </a:t>
            </a:r>
            <a:r>
              <a:rPr lang="it-IT" sz="2800" b="1" dirty="0" err="1"/>
              <a:t>Président</a:t>
            </a:r>
            <a:r>
              <a:rPr lang="it-IT" sz="2800" b="1" dirty="0"/>
              <a:t> Emmanuel </a:t>
            </a:r>
            <a:r>
              <a:rPr lang="it-IT" sz="2800" b="1" dirty="0" err="1"/>
              <a:t>Macron</a:t>
            </a:r>
            <a:r>
              <a:rPr lang="it-IT" sz="2800" b="1" dirty="0"/>
              <a:t> à Mulhouse, </a:t>
            </a:r>
            <a:r>
              <a:rPr lang="it-IT" sz="2800" b="1" dirty="0" err="1"/>
              <a:t>aux</a:t>
            </a:r>
            <a:r>
              <a:rPr lang="it-IT" sz="2800" b="1" dirty="0"/>
              <a:t> </a:t>
            </a:r>
            <a:r>
              <a:rPr lang="it-IT" sz="2800" b="1" dirty="0" err="1"/>
              <a:t>côtés</a:t>
            </a:r>
            <a:r>
              <a:rPr lang="it-IT" sz="2800" b="1" dirty="0"/>
              <a:t> </a:t>
            </a:r>
            <a:r>
              <a:rPr lang="it-IT" sz="2800" b="1" dirty="0" err="1"/>
              <a:t>des</a:t>
            </a:r>
            <a:r>
              <a:rPr lang="it-IT" sz="2800" b="1" dirty="0"/>
              <a:t> femmes et </a:t>
            </a:r>
            <a:r>
              <a:rPr lang="it-IT" sz="2800" b="1" dirty="0" err="1"/>
              <a:t>des</a:t>
            </a:r>
            <a:r>
              <a:rPr lang="it-IT" sz="2800" b="1" dirty="0"/>
              <a:t> </a:t>
            </a:r>
            <a:r>
              <a:rPr lang="it-IT" sz="2800" b="1" dirty="0" err="1"/>
              <a:t>hommes</a:t>
            </a:r>
            <a:r>
              <a:rPr lang="it-IT" sz="2800" b="1" dirty="0"/>
              <a:t> </a:t>
            </a:r>
            <a:r>
              <a:rPr lang="it-IT" sz="2800" b="1" dirty="0" err="1"/>
              <a:t>mobilisés</a:t>
            </a:r>
            <a:r>
              <a:rPr lang="it-IT" sz="2800" b="1" dirty="0"/>
              <a:t> en première </a:t>
            </a:r>
            <a:r>
              <a:rPr lang="it-IT" sz="2800" b="1" dirty="0" err="1"/>
              <a:t>ligne</a:t>
            </a:r>
            <a:r>
              <a:rPr lang="it-IT" sz="2800" b="1" dirty="0"/>
              <a:t> pour </a:t>
            </a:r>
            <a:r>
              <a:rPr lang="it-IT" sz="2800" b="1" dirty="0" err="1"/>
              <a:t>protéger</a:t>
            </a:r>
            <a:r>
              <a:rPr lang="it-IT" sz="2800" b="1" dirty="0"/>
              <a:t> </a:t>
            </a:r>
            <a:r>
              <a:rPr lang="it-IT" sz="2800" b="1" dirty="0" err="1"/>
              <a:t>les</a:t>
            </a:r>
            <a:r>
              <a:rPr lang="it-IT" sz="2800" b="1" dirty="0"/>
              <a:t> </a:t>
            </a:r>
            <a:r>
              <a:rPr lang="it-IT" sz="2800" b="1" dirty="0" err="1"/>
              <a:t>Français</a:t>
            </a:r>
            <a:r>
              <a:rPr lang="it-IT" sz="2800" b="1" dirty="0"/>
              <a:t> </a:t>
            </a:r>
            <a:r>
              <a:rPr lang="it-IT" sz="2800" b="1" dirty="0" err="1"/>
              <a:t>du</a:t>
            </a:r>
            <a:r>
              <a:rPr lang="it-IT" sz="2800" b="1" dirty="0"/>
              <a:t> COVID-19.</a:t>
            </a:r>
            <a:br>
              <a:rPr lang="it-IT" sz="2800" b="1" dirty="0"/>
            </a:b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a:t>[...] Chacun a un rôle, et dans ce contexte nos armées ont un rôle et je veux les en remercier, et je terminerai par là. Nos armées sont déjà mobilisées comme ici, à Mulhouse</a:t>
            </a:r>
            <a:r>
              <a:rPr lang="fr-CA" sz="2400" dirty="0" smtClean="0"/>
              <a:t>,</a:t>
            </a:r>
            <a:r>
              <a:rPr lang="fr-CA" sz="2400" dirty="0"/>
              <a:t> [...] </a:t>
            </a:r>
            <a:endParaRPr lang="fr-CA" sz="2400" dirty="0" smtClean="0"/>
          </a:p>
          <a:p>
            <a:pPr algn="just"/>
            <a:endParaRPr lang="fr-CA" sz="2400" dirty="0"/>
          </a:p>
          <a:p>
            <a:pPr algn="just"/>
            <a:r>
              <a:rPr lang="fr-CA" sz="2400" dirty="0"/>
              <a:t>[...] </a:t>
            </a:r>
            <a:r>
              <a:rPr lang="fr-CA" sz="2400" b="1" dirty="0" smtClean="0"/>
              <a:t>Nous </a:t>
            </a:r>
            <a:r>
              <a:rPr lang="fr-CA" sz="2400" b="1" dirty="0"/>
              <a:t>sommes en guerre </a:t>
            </a:r>
            <a:r>
              <a:rPr lang="fr-CA" sz="2400" dirty="0"/>
              <a:t>et face à ce qui se profile, ce pic de l'épidémie qui est devant nous, j'ai décidé, sur proposition de la ministre des Armées et du chef d'état-major des Armées, de lancer </a:t>
            </a:r>
            <a:r>
              <a:rPr lang="fr-CA" sz="2400" b="1" dirty="0"/>
              <a:t>l'opération Résilience. </a:t>
            </a:r>
            <a:r>
              <a:rPr lang="fr-CA" sz="2400" dirty="0"/>
              <a:t>Cette opération, distincte de l'opération Sentinelle qui continue de se concentrer sur la lutte contre le terrorisme quant à elle, cette opération Résilience sera entièrement consacrée à l'aide et au soutien aux populations ainsi qu'à l'appui aux services publics pour faire face à l'épidémie de Covid-19 en métropole et en outre-mer, en particulier dans les domaines sanitaire, logistique et de la protection.</a:t>
            </a:r>
            <a:endParaRPr lang="fr-CA" sz="2400" b="1" dirty="0"/>
          </a:p>
        </p:txBody>
      </p:sp>
    </p:spTree>
    <p:extLst>
      <p:ext uri="{BB962C8B-B14F-4D97-AF65-F5344CB8AC3E}">
        <p14:creationId xmlns:p14="http://schemas.microsoft.com/office/powerpoint/2010/main" val="341774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err="1" smtClean="0"/>
              <a:t>Ecoutons</a:t>
            </a:r>
            <a:r>
              <a:rPr lang="fr-CA" sz="2800" dirty="0" smtClean="0"/>
              <a:t/>
            </a:r>
            <a:br>
              <a:rPr lang="fr-CA" sz="2800" dirty="0" smtClean="0"/>
            </a:br>
            <a:r>
              <a:rPr lang="fr-CA" sz="2800" dirty="0" smtClean="0"/>
              <a:t>1° avril 2020</a:t>
            </a:r>
            <a:endParaRPr lang="fr-CA" sz="2800" dirty="0"/>
          </a:p>
        </p:txBody>
      </p:sp>
      <p:sp>
        <p:nvSpPr>
          <p:cNvPr id="3" name="Segnaposto contenuto 2"/>
          <p:cNvSpPr>
            <a:spLocks noGrp="1"/>
          </p:cNvSpPr>
          <p:nvPr>
            <p:ph idx="1"/>
          </p:nvPr>
        </p:nvSpPr>
        <p:spPr/>
        <p:txBody>
          <a:bodyPr>
            <a:normAutofit/>
          </a:bodyPr>
          <a:lstStyle/>
          <a:p>
            <a:r>
              <a:rPr lang="it-IT" sz="2400" b="1" dirty="0" err="1"/>
              <a:t>Serge</a:t>
            </a:r>
            <a:r>
              <a:rPr lang="it-IT" sz="2400" b="1" dirty="0"/>
              <a:t> Reggiani </a:t>
            </a:r>
            <a:r>
              <a:rPr lang="it-IT" sz="2400" b="1" dirty="0" err="1" smtClean="0"/>
              <a:t>récite</a:t>
            </a:r>
            <a:r>
              <a:rPr lang="it-IT" sz="2400" b="1" dirty="0" smtClean="0"/>
              <a:t> Baudelaire</a:t>
            </a:r>
            <a:endParaRPr lang="it-IT" sz="2400" b="1" dirty="0"/>
          </a:p>
          <a:p>
            <a:r>
              <a:rPr lang="it-IT" sz="2400" dirty="0"/>
              <a:t>"</a:t>
            </a:r>
            <a:r>
              <a:rPr lang="it-IT" sz="2400" dirty="0" err="1"/>
              <a:t>Enivrez-</a:t>
            </a:r>
            <a:r>
              <a:rPr lang="it-IT" sz="2400" dirty="0" err="1" smtClean="0"/>
              <a:t>vous</a:t>
            </a:r>
            <a:r>
              <a:rPr lang="it-IT" sz="2400" dirty="0" smtClean="0"/>
              <a:t>”.</a:t>
            </a:r>
          </a:p>
          <a:p>
            <a:r>
              <a:rPr lang="it-IT" sz="2400" dirty="0"/>
              <a:t>Baudelaire, </a:t>
            </a:r>
            <a:r>
              <a:rPr lang="it-IT" sz="2400" i="1" dirty="0"/>
              <a:t>Le Spleen de Paris</a:t>
            </a:r>
            <a:r>
              <a:rPr lang="it-IT" sz="2400" dirty="0"/>
              <a:t>, </a:t>
            </a:r>
            <a:r>
              <a:rPr lang="it-IT" sz="2400" dirty="0" smtClean="0"/>
              <a:t>XXXIII</a:t>
            </a:r>
          </a:p>
          <a:p>
            <a:r>
              <a:rPr lang="it-IT" sz="2400" dirty="0"/>
              <a:t>Le </a:t>
            </a:r>
            <a:r>
              <a:rPr lang="it-IT" sz="2400" dirty="0" err="1"/>
              <a:t>poème</a:t>
            </a:r>
            <a:r>
              <a:rPr lang="it-IT" sz="2400" dirty="0"/>
              <a:t> en prose </a:t>
            </a:r>
            <a:r>
              <a:rPr lang="it-IT" sz="2400" dirty="0" err="1"/>
              <a:t>Enivrez-vous</a:t>
            </a:r>
            <a:r>
              <a:rPr lang="it-IT" sz="2400" dirty="0"/>
              <a:t> de Charles Baudelaire est </a:t>
            </a:r>
            <a:r>
              <a:rPr lang="it-IT" sz="2400" dirty="0" err="1"/>
              <a:t>tiré</a:t>
            </a:r>
            <a:r>
              <a:rPr lang="it-IT" sz="2400" dirty="0"/>
              <a:t> </a:t>
            </a:r>
            <a:r>
              <a:rPr lang="it-IT" sz="2400" dirty="0" err="1"/>
              <a:t>du</a:t>
            </a:r>
            <a:r>
              <a:rPr lang="it-IT" sz="2400" dirty="0"/>
              <a:t> </a:t>
            </a:r>
            <a:r>
              <a:rPr lang="it-IT" sz="2400" dirty="0" err="1"/>
              <a:t>recueil</a:t>
            </a:r>
            <a:r>
              <a:rPr lang="it-IT" sz="2400" dirty="0"/>
              <a:t> </a:t>
            </a:r>
            <a:r>
              <a:rPr lang="it-IT" sz="2400" i="1" dirty="0"/>
              <a:t>Le Spleen de Paris </a:t>
            </a:r>
            <a:r>
              <a:rPr lang="it-IT" sz="2400" dirty="0"/>
              <a:t>(</a:t>
            </a:r>
            <a:r>
              <a:rPr lang="it-IT" sz="2400" dirty="0" err="1"/>
              <a:t>sous-titré</a:t>
            </a:r>
            <a:r>
              <a:rPr lang="it-IT" sz="2400" dirty="0"/>
              <a:t> "</a:t>
            </a:r>
            <a:r>
              <a:rPr lang="it-IT" sz="2400" dirty="0" err="1"/>
              <a:t>Petits</a:t>
            </a:r>
            <a:r>
              <a:rPr lang="it-IT" sz="2400" dirty="0"/>
              <a:t> </a:t>
            </a:r>
            <a:r>
              <a:rPr lang="it-IT" sz="2400" dirty="0" err="1"/>
              <a:t>Poèmes</a:t>
            </a:r>
            <a:r>
              <a:rPr lang="it-IT" sz="2400" dirty="0"/>
              <a:t> en Prose"), </a:t>
            </a:r>
            <a:r>
              <a:rPr lang="it-IT" sz="2400" dirty="0" err="1"/>
              <a:t>édité</a:t>
            </a:r>
            <a:r>
              <a:rPr lang="it-IT" sz="2400" dirty="0"/>
              <a:t> en 1869 </a:t>
            </a:r>
            <a:r>
              <a:rPr lang="it-IT" sz="2400" dirty="0" err="1"/>
              <a:t>soit</a:t>
            </a:r>
            <a:r>
              <a:rPr lang="it-IT" sz="2400" dirty="0"/>
              <a:t> 2 </a:t>
            </a:r>
            <a:r>
              <a:rPr lang="it-IT" sz="2400" dirty="0" err="1"/>
              <a:t>ans</a:t>
            </a:r>
            <a:r>
              <a:rPr lang="it-IT" sz="2400" dirty="0"/>
              <a:t> </a:t>
            </a:r>
            <a:r>
              <a:rPr lang="it-IT" sz="2400" dirty="0" err="1"/>
              <a:t>après</a:t>
            </a:r>
            <a:r>
              <a:rPr lang="it-IT" sz="2400" dirty="0"/>
              <a:t> la </a:t>
            </a:r>
            <a:r>
              <a:rPr lang="it-IT" sz="2400" dirty="0" err="1"/>
              <a:t>mort</a:t>
            </a:r>
            <a:r>
              <a:rPr lang="it-IT" sz="2400" dirty="0"/>
              <a:t> de Baudelaire. </a:t>
            </a:r>
            <a:endParaRPr lang="it-IT" sz="2400" dirty="0" smtClean="0"/>
          </a:p>
          <a:p>
            <a:endParaRPr lang="it-IT" sz="2400" dirty="0"/>
          </a:p>
          <a:p>
            <a:endParaRPr lang="it-IT" sz="2400" dirty="0" smtClean="0"/>
          </a:p>
          <a:p>
            <a:r>
              <a:rPr lang="it-IT" sz="2400" dirty="0"/>
              <a:t/>
            </a:r>
            <a:br>
              <a:rPr lang="it-IT" sz="2400" dirty="0"/>
            </a:br>
            <a:endParaRPr lang="fr-CA" sz="2400" dirty="0"/>
          </a:p>
        </p:txBody>
      </p:sp>
    </p:spTree>
    <p:extLst>
      <p:ext uri="{BB962C8B-B14F-4D97-AF65-F5344CB8AC3E}">
        <p14:creationId xmlns:p14="http://schemas.microsoft.com/office/powerpoint/2010/main" val="389018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err="1"/>
              <a:t>résilience</a:t>
            </a:r>
            <a:r>
              <a:rPr lang="it-IT" sz="2400" dirty="0"/>
              <a:t> [</a:t>
            </a:r>
            <a:r>
              <a:rPr lang="it-IT" sz="2400" dirty="0" err="1"/>
              <a:t>ʀeziljɑ̃s</a:t>
            </a:r>
            <a:r>
              <a:rPr lang="it-IT" sz="2400" dirty="0"/>
              <a:t>] </a:t>
            </a:r>
            <a:r>
              <a:rPr lang="it-IT" sz="2400" dirty="0" err="1"/>
              <a:t>nom</a:t>
            </a:r>
            <a:r>
              <a:rPr lang="it-IT" sz="2400" dirty="0"/>
              <a:t> </a:t>
            </a:r>
            <a:r>
              <a:rPr lang="it-IT" sz="2400" dirty="0" err="1"/>
              <a:t>féminin</a:t>
            </a:r>
            <a:r>
              <a:rPr lang="it-IT" sz="2400" dirty="0"/>
              <a:t> </a:t>
            </a:r>
            <a:r>
              <a:rPr lang="it-IT" sz="2400" dirty="0" err="1"/>
              <a:t>étym</a:t>
            </a:r>
            <a:r>
              <a:rPr lang="it-IT" sz="2400" dirty="0"/>
              <a:t>. 1911 ; </a:t>
            </a:r>
            <a:r>
              <a:rPr lang="it-IT" sz="2400" i="1" dirty="0" err="1"/>
              <a:t>résélience</a:t>
            </a:r>
            <a:r>
              <a:rPr lang="it-IT" sz="2400" dirty="0"/>
              <a:t> 1906 ◊ </a:t>
            </a:r>
            <a:r>
              <a:rPr lang="it-IT" sz="2400" dirty="0" err="1"/>
              <a:t>anglais</a:t>
            </a:r>
            <a:r>
              <a:rPr lang="it-IT" sz="2400" dirty="0"/>
              <a:t> </a:t>
            </a:r>
            <a:r>
              <a:rPr lang="it-IT" sz="2400" i="1" dirty="0" err="1"/>
              <a:t>resilience</a:t>
            </a:r>
            <a:r>
              <a:rPr lang="it-IT" sz="2400" dirty="0"/>
              <a:t> (1824) ; latin </a:t>
            </a:r>
            <a:r>
              <a:rPr lang="it-IT" sz="2400" i="1" dirty="0" err="1"/>
              <a:t>resilientia</a:t>
            </a:r>
            <a:r>
              <a:rPr lang="it-IT" sz="2400" dirty="0"/>
              <a:t/>
            </a:r>
            <a:br>
              <a:rPr lang="it-IT" sz="2400" dirty="0"/>
            </a:b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a:t> 1   </a:t>
            </a:r>
            <a:r>
              <a:rPr lang="it-IT" sz="2400" dirty="0" err="1"/>
              <a:t>Phys</a:t>
            </a:r>
            <a:r>
              <a:rPr lang="it-IT" sz="2400" dirty="0"/>
              <a:t>. </a:t>
            </a:r>
            <a:r>
              <a:rPr lang="it-IT" sz="2400" dirty="0" err="1"/>
              <a:t>Rapport</a:t>
            </a:r>
            <a:r>
              <a:rPr lang="it-IT" sz="2400" dirty="0"/>
              <a:t> de l'</a:t>
            </a:r>
            <a:r>
              <a:rPr lang="it-IT" sz="2400" dirty="0" err="1"/>
              <a:t>énergie</a:t>
            </a:r>
            <a:r>
              <a:rPr lang="it-IT" sz="2400" dirty="0"/>
              <a:t> </a:t>
            </a:r>
            <a:r>
              <a:rPr lang="it-IT" sz="2400" dirty="0" err="1"/>
              <a:t>cinétique</a:t>
            </a:r>
            <a:r>
              <a:rPr lang="it-IT" sz="2400" dirty="0"/>
              <a:t> </a:t>
            </a:r>
            <a:r>
              <a:rPr lang="it-IT" sz="2400" dirty="0" err="1"/>
              <a:t>absorbée</a:t>
            </a:r>
            <a:r>
              <a:rPr lang="it-IT" sz="2400" dirty="0"/>
              <a:t> nécessaire pour </a:t>
            </a:r>
            <a:r>
              <a:rPr lang="it-IT" sz="2400" dirty="0" err="1"/>
              <a:t>provoquer</a:t>
            </a:r>
            <a:r>
              <a:rPr lang="it-IT" sz="2400" dirty="0"/>
              <a:t> la </a:t>
            </a:r>
            <a:r>
              <a:rPr lang="it-IT" sz="2400" dirty="0" err="1"/>
              <a:t>rupture</a:t>
            </a:r>
            <a:r>
              <a:rPr lang="it-IT" sz="2400" dirty="0"/>
              <a:t> d'un </a:t>
            </a:r>
            <a:r>
              <a:rPr lang="it-IT" sz="2400" dirty="0" err="1"/>
              <a:t>métal</a:t>
            </a:r>
            <a:r>
              <a:rPr lang="it-IT" sz="2400" dirty="0"/>
              <a:t>, à la </a:t>
            </a:r>
            <a:r>
              <a:rPr lang="it-IT" sz="2400" dirty="0" err="1"/>
              <a:t>surface</a:t>
            </a:r>
            <a:r>
              <a:rPr lang="it-IT" sz="2400" dirty="0"/>
              <a:t> de la </a:t>
            </a:r>
            <a:r>
              <a:rPr lang="it-IT" sz="2400" dirty="0" err="1"/>
              <a:t>section</a:t>
            </a:r>
            <a:r>
              <a:rPr lang="it-IT" sz="2400" dirty="0"/>
              <a:t> </a:t>
            </a:r>
            <a:r>
              <a:rPr lang="it-IT" sz="2400" dirty="0" err="1"/>
              <a:t>brisée</a:t>
            </a:r>
            <a:r>
              <a:rPr lang="it-IT" sz="2400" dirty="0"/>
              <a:t>. La </a:t>
            </a:r>
            <a:r>
              <a:rPr lang="it-IT" sz="2400" dirty="0" err="1"/>
              <a:t>résilience</a:t>
            </a:r>
            <a:r>
              <a:rPr lang="it-IT" sz="2400" dirty="0"/>
              <a:t>, qui s'</a:t>
            </a:r>
            <a:r>
              <a:rPr lang="it-IT" sz="2400" dirty="0" err="1"/>
              <a:t>exprime</a:t>
            </a:r>
            <a:r>
              <a:rPr lang="it-IT" sz="2400" dirty="0"/>
              <a:t> en </a:t>
            </a:r>
            <a:r>
              <a:rPr lang="it-IT" sz="2400" dirty="0" err="1"/>
              <a:t>joules</a:t>
            </a:r>
            <a:r>
              <a:rPr lang="it-IT" sz="2400" dirty="0"/>
              <a:t> par cm</a:t>
            </a:r>
            <a:r>
              <a:rPr lang="it-IT" sz="2400" baseline="30000" dirty="0"/>
              <a:t>2</a:t>
            </a:r>
            <a:r>
              <a:rPr lang="it-IT" sz="2400" dirty="0"/>
              <a:t>, </a:t>
            </a:r>
            <a:r>
              <a:rPr lang="it-IT" sz="2400" dirty="0" err="1"/>
              <a:t>caractérise</a:t>
            </a:r>
            <a:r>
              <a:rPr lang="it-IT" sz="2400" dirty="0"/>
              <a:t> la </a:t>
            </a:r>
            <a:r>
              <a:rPr lang="it-IT" sz="2400" dirty="0" err="1"/>
              <a:t>résistance</a:t>
            </a:r>
            <a:r>
              <a:rPr lang="it-IT" sz="2400" dirty="0"/>
              <a:t> </a:t>
            </a:r>
            <a:r>
              <a:rPr lang="it-IT" sz="2400" dirty="0" err="1"/>
              <a:t>au</a:t>
            </a:r>
            <a:r>
              <a:rPr lang="it-IT" sz="2400" dirty="0"/>
              <a:t> choc.</a:t>
            </a:r>
          </a:p>
          <a:p>
            <a:pPr algn="just"/>
            <a:r>
              <a:rPr lang="it-IT" sz="2400" dirty="0"/>
              <a:t> 2   </a:t>
            </a:r>
            <a:r>
              <a:rPr lang="it-IT" sz="2400" dirty="0" err="1"/>
              <a:t>Psychol</a:t>
            </a:r>
            <a:r>
              <a:rPr lang="it-IT" sz="2400" dirty="0"/>
              <a:t>. </a:t>
            </a:r>
            <a:r>
              <a:rPr lang="it-IT" sz="2400" dirty="0" err="1"/>
              <a:t>Capacité</a:t>
            </a:r>
            <a:r>
              <a:rPr lang="it-IT" sz="2400" dirty="0"/>
              <a:t> à </a:t>
            </a:r>
            <a:r>
              <a:rPr lang="it-IT" sz="2400" dirty="0" err="1"/>
              <a:t>vivre</a:t>
            </a:r>
            <a:r>
              <a:rPr lang="it-IT" sz="2400" dirty="0"/>
              <a:t>, à se </a:t>
            </a:r>
            <a:r>
              <a:rPr lang="it-IT" sz="2400" dirty="0" err="1"/>
              <a:t>développer</a:t>
            </a:r>
            <a:r>
              <a:rPr lang="it-IT" sz="2400" dirty="0"/>
              <a:t>, en </a:t>
            </a:r>
            <a:r>
              <a:rPr lang="it-IT" sz="2400" dirty="0" err="1"/>
              <a:t>surmontant</a:t>
            </a:r>
            <a:r>
              <a:rPr lang="it-IT" sz="2400" dirty="0"/>
              <a:t> </a:t>
            </a:r>
            <a:r>
              <a:rPr lang="it-IT" sz="2400" dirty="0" err="1"/>
              <a:t>les</a:t>
            </a:r>
            <a:r>
              <a:rPr lang="it-IT" sz="2400" dirty="0"/>
              <a:t> </a:t>
            </a:r>
            <a:r>
              <a:rPr lang="it-IT" sz="2400" dirty="0" err="1"/>
              <a:t>chocs</a:t>
            </a:r>
            <a:r>
              <a:rPr lang="it-IT" sz="2400" dirty="0"/>
              <a:t> </a:t>
            </a:r>
            <a:r>
              <a:rPr lang="it-IT" sz="2400" dirty="0" err="1"/>
              <a:t>traumatiques</a:t>
            </a:r>
            <a:r>
              <a:rPr lang="it-IT" sz="2400" dirty="0"/>
              <a:t>, l'</a:t>
            </a:r>
            <a:r>
              <a:rPr lang="it-IT" sz="2400" dirty="0" err="1"/>
              <a:t>adversité</a:t>
            </a:r>
            <a:r>
              <a:rPr lang="it-IT" sz="2400" dirty="0"/>
              <a:t>. </a:t>
            </a:r>
            <a:r>
              <a:rPr lang="it-IT" sz="2400" b="1" dirty="0"/>
              <a:t>« la </a:t>
            </a:r>
            <a:r>
              <a:rPr lang="it-IT" sz="2400" b="1" dirty="0" err="1"/>
              <a:t>résilience</a:t>
            </a:r>
            <a:r>
              <a:rPr lang="it-IT" sz="2400" b="1" dirty="0"/>
              <a:t>, le </a:t>
            </a:r>
            <a:r>
              <a:rPr lang="it-IT" sz="2400" b="1" dirty="0" err="1"/>
              <a:t>ressort</a:t>
            </a:r>
            <a:r>
              <a:rPr lang="it-IT" sz="2400" b="1" dirty="0"/>
              <a:t> intime face </a:t>
            </a:r>
            <a:r>
              <a:rPr lang="it-IT" sz="2400" b="1" dirty="0" err="1"/>
              <a:t>aux</a:t>
            </a:r>
            <a:r>
              <a:rPr lang="it-IT" sz="2400" b="1" dirty="0"/>
              <a:t> coups de l'</a:t>
            </a:r>
            <a:r>
              <a:rPr lang="it-IT" sz="2400" b="1" dirty="0" err="1"/>
              <a:t>existence</a:t>
            </a:r>
            <a:r>
              <a:rPr lang="it-IT" sz="2400" b="1" dirty="0"/>
              <a:t> » (B. </a:t>
            </a:r>
            <a:r>
              <a:rPr lang="it-IT" sz="2400" b="1" dirty="0" err="1"/>
              <a:t>Cyrulnik</a:t>
            </a:r>
            <a:r>
              <a:rPr lang="it-IT" sz="2400" b="1" dirty="0"/>
              <a:t>)</a:t>
            </a:r>
            <a:r>
              <a:rPr lang="it-IT" sz="2400" dirty="0"/>
              <a:t>. </a:t>
            </a:r>
            <a:r>
              <a:rPr lang="it-IT" sz="2400" i="1" dirty="0" err="1"/>
              <a:t>Facteurs</a:t>
            </a:r>
            <a:r>
              <a:rPr lang="it-IT" sz="2400" i="1" dirty="0"/>
              <a:t>, </a:t>
            </a:r>
            <a:r>
              <a:rPr lang="it-IT" sz="2400" i="1" dirty="0" err="1"/>
              <a:t>tuteurs</a:t>
            </a:r>
            <a:r>
              <a:rPr lang="it-IT" sz="2400" i="1" dirty="0"/>
              <a:t> de </a:t>
            </a:r>
            <a:r>
              <a:rPr lang="it-IT" sz="2400" i="1" dirty="0" err="1"/>
              <a:t>résilience</a:t>
            </a:r>
            <a:r>
              <a:rPr lang="it-IT" sz="2400" i="1" dirty="0"/>
              <a:t>.</a:t>
            </a:r>
          </a:p>
          <a:p>
            <a:pPr algn="just"/>
            <a:r>
              <a:rPr lang="it-IT" sz="2400" dirty="0"/>
              <a:t> 3   </a:t>
            </a:r>
            <a:r>
              <a:rPr lang="it-IT" sz="2400" dirty="0" err="1"/>
              <a:t>Écol</a:t>
            </a:r>
            <a:r>
              <a:rPr lang="it-IT" sz="2400" dirty="0"/>
              <a:t>. </a:t>
            </a:r>
            <a:r>
              <a:rPr lang="it-IT" sz="2400" dirty="0" err="1"/>
              <a:t>Capacité</a:t>
            </a:r>
            <a:r>
              <a:rPr lang="it-IT" sz="2400" dirty="0"/>
              <a:t> (d'un </a:t>
            </a:r>
            <a:r>
              <a:rPr lang="it-IT" sz="2400" dirty="0" err="1"/>
              <a:t>écosystème</a:t>
            </a:r>
            <a:r>
              <a:rPr lang="it-IT" sz="2400" dirty="0"/>
              <a:t>, d'une </a:t>
            </a:r>
            <a:r>
              <a:rPr lang="it-IT" sz="2400" dirty="0" err="1"/>
              <a:t>espèce</a:t>
            </a:r>
            <a:r>
              <a:rPr lang="it-IT" sz="2400" dirty="0"/>
              <a:t>) à </a:t>
            </a:r>
            <a:r>
              <a:rPr lang="it-IT" sz="2400" dirty="0" err="1"/>
              <a:t>retrouver</a:t>
            </a:r>
            <a:r>
              <a:rPr lang="it-IT" sz="2400" dirty="0"/>
              <a:t> un </a:t>
            </a:r>
            <a:r>
              <a:rPr lang="it-IT" sz="2400" dirty="0" err="1"/>
              <a:t>état</a:t>
            </a:r>
            <a:r>
              <a:rPr lang="it-IT" sz="2400" dirty="0"/>
              <a:t> d'</a:t>
            </a:r>
            <a:r>
              <a:rPr lang="it-IT" sz="2400" dirty="0" err="1"/>
              <a:t>équilibre</a:t>
            </a:r>
            <a:r>
              <a:rPr lang="it-IT" sz="2400" dirty="0"/>
              <a:t> </a:t>
            </a:r>
            <a:r>
              <a:rPr lang="it-IT" sz="2400" dirty="0" err="1"/>
              <a:t>après</a:t>
            </a:r>
            <a:r>
              <a:rPr lang="it-IT" sz="2400" dirty="0"/>
              <a:t> un </a:t>
            </a:r>
            <a:r>
              <a:rPr lang="it-IT" sz="2400" dirty="0" err="1"/>
              <a:t>évènement</a:t>
            </a:r>
            <a:r>
              <a:rPr lang="it-IT" sz="2400" dirty="0"/>
              <a:t> </a:t>
            </a:r>
            <a:r>
              <a:rPr lang="it-IT" sz="2400" dirty="0" err="1"/>
              <a:t>exceptionnel</a:t>
            </a:r>
            <a:r>
              <a:rPr lang="it-IT" sz="2400" dirty="0"/>
              <a:t>. </a:t>
            </a:r>
          </a:p>
          <a:p>
            <a:pPr algn="just"/>
            <a:r>
              <a:rPr lang="it-IT" sz="2400" dirty="0"/>
              <a:t> 4  </a:t>
            </a:r>
            <a:r>
              <a:rPr lang="it-IT" sz="2400" dirty="0" err="1"/>
              <a:t>Inform</a:t>
            </a:r>
            <a:r>
              <a:rPr lang="it-IT" sz="2400" dirty="0"/>
              <a:t>. </a:t>
            </a:r>
            <a:r>
              <a:rPr lang="it-IT" sz="2400" dirty="0" err="1"/>
              <a:t>Capacité</a:t>
            </a:r>
            <a:r>
              <a:rPr lang="it-IT" sz="2400" dirty="0"/>
              <a:t> (d'un </a:t>
            </a:r>
            <a:r>
              <a:rPr lang="it-IT" sz="2400" dirty="0" err="1"/>
              <a:t>système</a:t>
            </a:r>
            <a:r>
              <a:rPr lang="it-IT" sz="2400" dirty="0"/>
              <a:t> </a:t>
            </a:r>
            <a:r>
              <a:rPr lang="it-IT" sz="2400" dirty="0" err="1"/>
              <a:t>ou</a:t>
            </a:r>
            <a:r>
              <a:rPr lang="it-IT" sz="2400" dirty="0"/>
              <a:t> d'un </a:t>
            </a:r>
            <a:r>
              <a:rPr lang="it-IT" sz="2400" dirty="0" err="1"/>
              <a:t>réseau</a:t>
            </a:r>
            <a:r>
              <a:rPr lang="it-IT" sz="2400" dirty="0"/>
              <a:t>) à </a:t>
            </a:r>
            <a:r>
              <a:rPr lang="it-IT" sz="2400" dirty="0" err="1"/>
              <a:t>continuer</a:t>
            </a:r>
            <a:r>
              <a:rPr lang="it-IT" sz="2400" dirty="0"/>
              <a:t> de </a:t>
            </a:r>
            <a:r>
              <a:rPr lang="it-IT" sz="2400" dirty="0" err="1"/>
              <a:t>fonctionner</a:t>
            </a:r>
            <a:r>
              <a:rPr lang="it-IT" sz="2400" dirty="0"/>
              <a:t> en </a:t>
            </a:r>
            <a:r>
              <a:rPr lang="it-IT" sz="2400" dirty="0" err="1"/>
              <a:t>cas</a:t>
            </a:r>
            <a:r>
              <a:rPr lang="it-IT" sz="2400" dirty="0"/>
              <a:t> de panne.</a:t>
            </a:r>
          </a:p>
          <a:p>
            <a:pPr algn="just"/>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334372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Le </a:t>
            </a:r>
            <a:r>
              <a:rPr lang="it-IT" sz="2400" dirty="0" err="1"/>
              <a:t>neuropsychiatre</a:t>
            </a:r>
            <a:r>
              <a:rPr lang="it-IT" sz="2400" dirty="0"/>
              <a:t> Boris </a:t>
            </a:r>
            <a:r>
              <a:rPr lang="it-IT" sz="2400" dirty="0" err="1"/>
              <a:t>Cyrulnik</a:t>
            </a:r>
            <a:r>
              <a:rPr lang="it-IT" sz="2400" dirty="0"/>
              <a:t> est </a:t>
            </a:r>
            <a:r>
              <a:rPr lang="it-IT" sz="2400" dirty="0" err="1"/>
              <a:t>connu</a:t>
            </a:r>
            <a:r>
              <a:rPr lang="it-IT" sz="2400" dirty="0"/>
              <a:t> pour </a:t>
            </a:r>
            <a:r>
              <a:rPr lang="it-IT" sz="2400" dirty="0" err="1"/>
              <a:t>avoir</a:t>
            </a:r>
            <a:r>
              <a:rPr lang="it-IT" sz="2400" dirty="0"/>
              <a:t> </a:t>
            </a:r>
            <a:r>
              <a:rPr lang="it-IT" sz="2400" dirty="0" err="1"/>
              <a:t>propulsé</a:t>
            </a:r>
            <a:r>
              <a:rPr lang="it-IT" sz="2400" dirty="0"/>
              <a:t> et </a:t>
            </a:r>
            <a:r>
              <a:rPr lang="it-IT" sz="2400" dirty="0" err="1"/>
              <a:t>popularisé</a:t>
            </a:r>
            <a:r>
              <a:rPr lang="it-IT" sz="2400" dirty="0"/>
              <a:t> le </a:t>
            </a:r>
            <a:r>
              <a:rPr lang="it-IT" sz="2400" dirty="0" err="1"/>
              <a:t>concept</a:t>
            </a:r>
            <a:r>
              <a:rPr lang="it-IT" sz="2400" dirty="0"/>
              <a:t> de «</a:t>
            </a:r>
            <a:r>
              <a:rPr lang="it-IT" sz="2400" b="1" dirty="0" err="1"/>
              <a:t>résilience</a:t>
            </a:r>
            <a:r>
              <a:rPr lang="it-IT" sz="2400" dirty="0"/>
              <a:t>».</a:t>
            </a:r>
            <a:endParaRPr lang="fr-CA" sz="2400" dirty="0"/>
          </a:p>
        </p:txBody>
      </p:sp>
      <p:sp>
        <p:nvSpPr>
          <p:cNvPr id="3" name="Segnaposto contenuto 2"/>
          <p:cNvSpPr>
            <a:spLocks noGrp="1"/>
          </p:cNvSpPr>
          <p:nvPr>
            <p:ph idx="1"/>
          </p:nvPr>
        </p:nvSpPr>
        <p:spPr/>
        <p:txBody>
          <a:bodyPr>
            <a:normAutofit fontScale="85000" lnSpcReduction="10000"/>
          </a:bodyPr>
          <a:lstStyle/>
          <a:p>
            <a:pPr algn="just"/>
            <a:r>
              <a:rPr lang="it-IT" sz="2400" dirty="0"/>
              <a:t>Plus de 22 </a:t>
            </a:r>
            <a:r>
              <a:rPr lang="it-IT" sz="2400" dirty="0" err="1"/>
              <a:t>millions</a:t>
            </a:r>
            <a:r>
              <a:rPr lang="it-IT" sz="2400" dirty="0"/>
              <a:t> de </a:t>
            </a:r>
            <a:r>
              <a:rPr lang="it-IT" sz="2400" dirty="0" err="1"/>
              <a:t>Français</a:t>
            </a:r>
            <a:r>
              <a:rPr lang="it-IT" sz="2400" dirty="0"/>
              <a:t> </a:t>
            </a:r>
            <a:r>
              <a:rPr lang="it-IT" sz="2400" dirty="0" err="1"/>
              <a:t>étaient</a:t>
            </a:r>
            <a:r>
              <a:rPr lang="it-IT" sz="2400" dirty="0"/>
              <a:t> </a:t>
            </a:r>
            <a:r>
              <a:rPr lang="it-IT" sz="2400" dirty="0" err="1"/>
              <a:t>devant</a:t>
            </a:r>
            <a:r>
              <a:rPr lang="it-IT" sz="2400" dirty="0"/>
              <a:t> </a:t>
            </a:r>
            <a:r>
              <a:rPr lang="it-IT" sz="2400" dirty="0" err="1"/>
              <a:t>leur</a:t>
            </a:r>
            <a:r>
              <a:rPr lang="it-IT" sz="2400" dirty="0"/>
              <a:t> </a:t>
            </a:r>
            <a:r>
              <a:rPr lang="it-IT" sz="2400" dirty="0" err="1"/>
              <a:t>télévision</a:t>
            </a:r>
            <a:r>
              <a:rPr lang="it-IT" sz="2400" dirty="0"/>
              <a:t> </a:t>
            </a:r>
            <a:r>
              <a:rPr lang="it-IT" sz="2400" dirty="0" err="1"/>
              <a:t>lorsque</a:t>
            </a:r>
            <a:r>
              <a:rPr lang="it-IT" sz="2400" dirty="0"/>
              <a:t> le </a:t>
            </a:r>
            <a:r>
              <a:rPr lang="it-IT" sz="2400" dirty="0" err="1"/>
              <a:t>président</a:t>
            </a:r>
            <a:r>
              <a:rPr lang="it-IT" sz="2400" dirty="0"/>
              <a:t> de la </a:t>
            </a:r>
            <a:r>
              <a:rPr lang="it-IT" sz="2400" dirty="0" err="1"/>
              <a:t>République</a:t>
            </a:r>
            <a:r>
              <a:rPr lang="it-IT" sz="2400" dirty="0"/>
              <a:t> a </a:t>
            </a:r>
            <a:r>
              <a:rPr lang="it-IT" sz="2400" dirty="0" err="1"/>
              <a:t>annoncé</a:t>
            </a:r>
            <a:r>
              <a:rPr lang="it-IT" sz="2400" dirty="0"/>
              <a:t> le </a:t>
            </a:r>
            <a:r>
              <a:rPr lang="it-IT" sz="2400" dirty="0" err="1"/>
              <a:t>lancement</a:t>
            </a:r>
            <a:r>
              <a:rPr lang="it-IT" sz="2400" dirty="0"/>
              <a:t> de l’</a:t>
            </a:r>
            <a:r>
              <a:rPr lang="it-IT" sz="2400" dirty="0" err="1"/>
              <a:t>opération</a:t>
            </a:r>
            <a:r>
              <a:rPr lang="it-IT" sz="2400" dirty="0"/>
              <a:t> «</a:t>
            </a:r>
            <a:r>
              <a:rPr lang="it-IT" sz="2400" dirty="0" err="1"/>
              <a:t>Résilience</a:t>
            </a:r>
            <a:r>
              <a:rPr lang="it-IT" sz="2400" dirty="0"/>
              <a:t>». C’est </a:t>
            </a:r>
            <a:r>
              <a:rPr lang="it-IT" sz="2400" dirty="0" err="1"/>
              <a:t>peut-être</a:t>
            </a:r>
            <a:r>
              <a:rPr lang="it-IT" sz="2400" dirty="0"/>
              <a:t> la première fois </a:t>
            </a:r>
            <a:r>
              <a:rPr lang="it-IT" sz="2400" dirty="0" err="1"/>
              <a:t>que</a:t>
            </a:r>
            <a:r>
              <a:rPr lang="it-IT" sz="2400" dirty="0"/>
              <a:t> ce </a:t>
            </a:r>
            <a:r>
              <a:rPr lang="it-IT" sz="2400" dirty="0" err="1"/>
              <a:t>mot</a:t>
            </a:r>
            <a:r>
              <a:rPr lang="it-IT" sz="2400" dirty="0"/>
              <a:t> a </a:t>
            </a:r>
            <a:r>
              <a:rPr lang="it-IT" sz="2400" dirty="0" err="1"/>
              <a:t>été</a:t>
            </a:r>
            <a:r>
              <a:rPr lang="it-IT" sz="2400" dirty="0"/>
              <a:t> </a:t>
            </a:r>
            <a:r>
              <a:rPr lang="it-IT" sz="2400" dirty="0" err="1"/>
              <a:t>prononcé</a:t>
            </a:r>
            <a:r>
              <a:rPr lang="it-IT" sz="2400" dirty="0"/>
              <a:t> </a:t>
            </a:r>
            <a:r>
              <a:rPr lang="it-IT" sz="2400" dirty="0" err="1"/>
              <a:t>devant</a:t>
            </a:r>
            <a:r>
              <a:rPr lang="it-IT" sz="2400" dirty="0"/>
              <a:t> </a:t>
            </a:r>
            <a:r>
              <a:rPr lang="it-IT" sz="2400" dirty="0" err="1"/>
              <a:t>autant</a:t>
            </a:r>
            <a:r>
              <a:rPr lang="it-IT" sz="2400" dirty="0"/>
              <a:t> de monde. Mais </a:t>
            </a:r>
            <a:r>
              <a:rPr lang="it-IT" sz="2400" dirty="0" err="1"/>
              <a:t>beaucoup</a:t>
            </a:r>
            <a:r>
              <a:rPr lang="it-IT" sz="2400" dirty="0"/>
              <a:t> ne </a:t>
            </a:r>
            <a:r>
              <a:rPr lang="it-IT" sz="2400" dirty="0" err="1"/>
              <a:t>savent</a:t>
            </a:r>
            <a:r>
              <a:rPr lang="it-IT" sz="2400" dirty="0"/>
              <a:t> </a:t>
            </a:r>
            <a:r>
              <a:rPr lang="it-IT" sz="2400" dirty="0" err="1"/>
              <a:t>pas</a:t>
            </a:r>
            <a:r>
              <a:rPr lang="it-IT" sz="2400" dirty="0"/>
              <a:t> ce </a:t>
            </a:r>
            <a:r>
              <a:rPr lang="it-IT" sz="2400" dirty="0" err="1"/>
              <a:t>qu'il</a:t>
            </a:r>
            <a:r>
              <a:rPr lang="it-IT" sz="2400" dirty="0"/>
              <a:t> </a:t>
            </a:r>
            <a:r>
              <a:rPr lang="it-IT" sz="2400" dirty="0" err="1"/>
              <a:t>veut</a:t>
            </a:r>
            <a:r>
              <a:rPr lang="it-IT" sz="2400" dirty="0"/>
              <a:t> dire. </a:t>
            </a:r>
            <a:r>
              <a:rPr lang="it-IT" sz="2400" dirty="0" err="1"/>
              <a:t>Pouvez-vous</a:t>
            </a:r>
            <a:r>
              <a:rPr lang="it-IT" sz="2400" dirty="0"/>
              <a:t> </a:t>
            </a:r>
            <a:r>
              <a:rPr lang="it-IT" sz="2400" dirty="0" err="1"/>
              <a:t>expliquer</a:t>
            </a:r>
            <a:r>
              <a:rPr lang="it-IT" sz="2400" dirty="0"/>
              <a:t> ce </a:t>
            </a:r>
            <a:r>
              <a:rPr lang="it-IT" sz="2400" dirty="0" err="1"/>
              <a:t>qu'est</a:t>
            </a:r>
            <a:r>
              <a:rPr lang="it-IT" sz="2400" dirty="0"/>
              <a:t> la </a:t>
            </a:r>
            <a:r>
              <a:rPr lang="it-IT" sz="2400" dirty="0" err="1"/>
              <a:t>résilience</a:t>
            </a:r>
            <a:r>
              <a:rPr lang="it-IT" sz="2400" dirty="0"/>
              <a:t> </a:t>
            </a:r>
            <a:r>
              <a:rPr lang="it-IT" sz="2400" dirty="0" smtClean="0"/>
              <a:t>?</a:t>
            </a:r>
          </a:p>
          <a:p>
            <a:pPr algn="just"/>
            <a:r>
              <a:rPr lang="it-IT" sz="2400" dirty="0"/>
              <a:t>C'est </a:t>
            </a:r>
            <a:r>
              <a:rPr lang="it-IT" sz="2400" dirty="0" err="1"/>
              <a:t>quelque</a:t>
            </a:r>
            <a:r>
              <a:rPr lang="it-IT" sz="2400" dirty="0"/>
              <a:t> </a:t>
            </a:r>
            <a:r>
              <a:rPr lang="it-IT" sz="2400" dirty="0" err="1"/>
              <a:t>chose</a:t>
            </a:r>
            <a:r>
              <a:rPr lang="it-IT" sz="2400" dirty="0"/>
              <a:t> de </a:t>
            </a:r>
            <a:r>
              <a:rPr lang="it-IT" sz="2400" dirty="0" err="1"/>
              <a:t>très</a:t>
            </a:r>
            <a:r>
              <a:rPr lang="it-IT" sz="2400" dirty="0"/>
              <a:t> </a:t>
            </a:r>
            <a:r>
              <a:rPr lang="it-IT" sz="2400" dirty="0" err="1"/>
              <a:t>simple</a:t>
            </a:r>
            <a:r>
              <a:rPr lang="it-IT" sz="2400" dirty="0"/>
              <a:t> à </a:t>
            </a:r>
            <a:r>
              <a:rPr lang="it-IT" sz="2400" dirty="0" err="1"/>
              <a:t>comprendre</a:t>
            </a:r>
            <a:r>
              <a:rPr lang="it-IT" sz="2400" dirty="0"/>
              <a:t>. On </a:t>
            </a:r>
            <a:r>
              <a:rPr lang="it-IT" sz="2400" dirty="0" err="1"/>
              <a:t>appelle</a:t>
            </a:r>
            <a:r>
              <a:rPr lang="it-IT" sz="2400" dirty="0"/>
              <a:t> «résilience» la </a:t>
            </a:r>
            <a:r>
              <a:rPr lang="it-IT" sz="2400" dirty="0" err="1"/>
              <a:t>reprise</a:t>
            </a:r>
            <a:r>
              <a:rPr lang="it-IT" sz="2400" dirty="0"/>
              <a:t> </a:t>
            </a:r>
            <a:r>
              <a:rPr lang="it-IT" sz="2400" dirty="0" err="1"/>
              <a:t>du</a:t>
            </a:r>
            <a:r>
              <a:rPr lang="it-IT" sz="2400" dirty="0"/>
              <a:t> </a:t>
            </a:r>
            <a:r>
              <a:rPr lang="it-IT" sz="2400" dirty="0" err="1"/>
              <a:t>développement</a:t>
            </a:r>
            <a:r>
              <a:rPr lang="it-IT" sz="2400" dirty="0"/>
              <a:t> </a:t>
            </a:r>
            <a:r>
              <a:rPr lang="it-IT" sz="2400" dirty="0" err="1"/>
              <a:t>après</a:t>
            </a:r>
            <a:r>
              <a:rPr lang="it-IT" sz="2400" dirty="0"/>
              <a:t> un </a:t>
            </a:r>
            <a:r>
              <a:rPr lang="it-IT" sz="2400" dirty="0" err="1"/>
              <a:t>traumatisme</a:t>
            </a:r>
            <a:r>
              <a:rPr lang="it-IT" sz="2400" dirty="0"/>
              <a:t> </a:t>
            </a:r>
            <a:r>
              <a:rPr lang="it-IT" sz="2400" dirty="0" err="1"/>
              <a:t>ou</a:t>
            </a:r>
            <a:r>
              <a:rPr lang="it-IT" sz="2400" dirty="0"/>
              <a:t> un </a:t>
            </a:r>
            <a:r>
              <a:rPr lang="it-IT" sz="2400" dirty="0" err="1"/>
              <a:t>vécu</a:t>
            </a:r>
            <a:r>
              <a:rPr lang="it-IT" sz="2400" dirty="0"/>
              <a:t> </a:t>
            </a:r>
            <a:r>
              <a:rPr lang="it-IT" sz="2400" dirty="0" err="1"/>
              <a:t>dans</a:t>
            </a:r>
            <a:r>
              <a:rPr lang="it-IT" sz="2400" dirty="0"/>
              <a:t> </a:t>
            </a:r>
            <a:r>
              <a:rPr lang="it-IT" sz="2400" dirty="0" err="1"/>
              <a:t>des</a:t>
            </a:r>
            <a:r>
              <a:rPr lang="it-IT" sz="2400" dirty="0"/>
              <a:t> </a:t>
            </a:r>
            <a:r>
              <a:rPr lang="it-IT" sz="2400" dirty="0" err="1"/>
              <a:t>conditions</a:t>
            </a:r>
            <a:r>
              <a:rPr lang="it-IT" sz="2400" dirty="0"/>
              <a:t> </a:t>
            </a:r>
            <a:r>
              <a:rPr lang="it-IT" sz="2400" dirty="0" err="1"/>
              <a:t>adverses</a:t>
            </a:r>
            <a:r>
              <a:rPr lang="it-IT" sz="2400" dirty="0"/>
              <a:t>. </a:t>
            </a:r>
            <a:endParaRPr lang="it-IT" sz="2400" dirty="0" smtClean="0"/>
          </a:p>
          <a:p>
            <a:r>
              <a:rPr lang="it-IT" sz="2400" dirty="0" err="1"/>
              <a:t>Avez-vous</a:t>
            </a:r>
            <a:r>
              <a:rPr lang="it-IT" sz="2400" dirty="0"/>
              <a:t> </a:t>
            </a:r>
            <a:r>
              <a:rPr lang="it-IT" sz="2400" dirty="0" err="1"/>
              <a:t>été</a:t>
            </a:r>
            <a:r>
              <a:rPr lang="it-IT" sz="2400" dirty="0"/>
              <a:t> </a:t>
            </a:r>
            <a:r>
              <a:rPr lang="it-IT" sz="2400" dirty="0" err="1"/>
              <a:t>surpris</a:t>
            </a:r>
            <a:r>
              <a:rPr lang="it-IT" sz="2400" dirty="0"/>
              <a:t> </a:t>
            </a:r>
            <a:r>
              <a:rPr lang="it-IT" sz="2400" dirty="0" err="1"/>
              <a:t>qu'une</a:t>
            </a:r>
            <a:r>
              <a:rPr lang="it-IT" sz="2400" dirty="0"/>
              <a:t> </a:t>
            </a:r>
            <a:r>
              <a:rPr lang="it-IT" sz="2400" dirty="0" err="1"/>
              <a:t>opération</a:t>
            </a:r>
            <a:r>
              <a:rPr lang="it-IT" sz="2400" dirty="0"/>
              <a:t> </a:t>
            </a:r>
            <a:r>
              <a:rPr lang="it-IT" sz="2400" dirty="0" err="1"/>
              <a:t>militaire</a:t>
            </a:r>
            <a:r>
              <a:rPr lang="it-IT" sz="2400" dirty="0"/>
              <a:t> </a:t>
            </a:r>
            <a:r>
              <a:rPr lang="it-IT" sz="2400" dirty="0" err="1"/>
              <a:t>ait</a:t>
            </a:r>
            <a:r>
              <a:rPr lang="it-IT" sz="2400" dirty="0"/>
              <a:t> </a:t>
            </a:r>
            <a:r>
              <a:rPr lang="it-IT" sz="2400" dirty="0" err="1"/>
              <a:t>été</a:t>
            </a:r>
            <a:r>
              <a:rPr lang="it-IT" sz="2400" dirty="0"/>
              <a:t> </a:t>
            </a:r>
            <a:r>
              <a:rPr lang="it-IT" sz="2400" dirty="0" err="1"/>
              <a:t>baptisée</a:t>
            </a:r>
            <a:r>
              <a:rPr lang="it-IT" sz="2400" dirty="0"/>
              <a:t> </a:t>
            </a:r>
            <a:r>
              <a:rPr lang="it-IT" sz="2400" dirty="0" err="1"/>
              <a:t>ainsi</a:t>
            </a:r>
            <a:r>
              <a:rPr lang="it-IT" sz="2400" dirty="0"/>
              <a:t> ?</a:t>
            </a:r>
            <a:r>
              <a:rPr lang="it-IT" sz="2400" b="1" dirty="0"/>
              <a:t> </a:t>
            </a:r>
            <a:endParaRPr lang="it-IT" sz="2400" dirty="0"/>
          </a:p>
          <a:p>
            <a:r>
              <a:rPr lang="it-IT" sz="2400" dirty="0" err="1"/>
              <a:t>Pas</a:t>
            </a:r>
            <a:r>
              <a:rPr lang="it-IT" sz="2400" dirty="0"/>
              <a:t> </a:t>
            </a:r>
            <a:r>
              <a:rPr lang="it-IT" sz="2400" dirty="0" err="1"/>
              <a:t>du</a:t>
            </a:r>
            <a:r>
              <a:rPr lang="it-IT" sz="2400" dirty="0"/>
              <a:t> tout. Cela </a:t>
            </a:r>
            <a:r>
              <a:rPr lang="it-IT" sz="2400" dirty="0" err="1"/>
              <a:t>fait</a:t>
            </a:r>
            <a:r>
              <a:rPr lang="it-IT" sz="2400" dirty="0"/>
              <a:t> plus de </a:t>
            </a:r>
            <a:r>
              <a:rPr lang="it-IT" sz="2400" dirty="0" err="1"/>
              <a:t>vingt</a:t>
            </a:r>
            <a:r>
              <a:rPr lang="it-IT" sz="2400" dirty="0"/>
              <a:t> </a:t>
            </a:r>
            <a:r>
              <a:rPr lang="it-IT" sz="2400" dirty="0" err="1"/>
              <a:t>ans</a:t>
            </a:r>
            <a:r>
              <a:rPr lang="it-IT" sz="2400" dirty="0"/>
              <a:t> </a:t>
            </a:r>
            <a:r>
              <a:rPr lang="it-IT" sz="2400" dirty="0" err="1"/>
              <a:t>que</a:t>
            </a:r>
            <a:r>
              <a:rPr lang="it-IT" sz="2400" dirty="0"/>
              <a:t> je </a:t>
            </a:r>
            <a:r>
              <a:rPr lang="it-IT" sz="2400" dirty="0" err="1"/>
              <a:t>travaille</a:t>
            </a:r>
            <a:r>
              <a:rPr lang="it-IT" sz="2400" dirty="0"/>
              <a:t> </a:t>
            </a:r>
            <a:r>
              <a:rPr lang="it-IT" sz="2400" dirty="0" err="1"/>
              <a:t>avec</a:t>
            </a:r>
            <a:r>
              <a:rPr lang="it-IT" sz="2400" dirty="0"/>
              <a:t> </a:t>
            </a:r>
            <a:r>
              <a:rPr lang="it-IT" sz="2400" dirty="0" err="1"/>
              <a:t>les</a:t>
            </a:r>
            <a:r>
              <a:rPr lang="it-IT" sz="2400" dirty="0"/>
              <a:t> </a:t>
            </a:r>
            <a:r>
              <a:rPr lang="it-IT" sz="2400" dirty="0" err="1"/>
              <a:t>militaires</a:t>
            </a:r>
            <a:r>
              <a:rPr lang="it-IT" sz="2400" dirty="0"/>
              <a:t> </a:t>
            </a:r>
            <a:r>
              <a:rPr lang="it-IT" sz="2400" dirty="0" err="1"/>
              <a:t>sur</a:t>
            </a:r>
            <a:r>
              <a:rPr lang="it-IT" sz="2400" dirty="0"/>
              <a:t> le </a:t>
            </a:r>
            <a:r>
              <a:rPr lang="it-IT" sz="2400" dirty="0" err="1"/>
              <a:t>concept</a:t>
            </a:r>
            <a:r>
              <a:rPr lang="it-IT" sz="2400" dirty="0"/>
              <a:t> de </a:t>
            </a:r>
            <a:r>
              <a:rPr lang="it-IT" sz="2400" dirty="0" err="1"/>
              <a:t>résilience</a:t>
            </a:r>
            <a:r>
              <a:rPr lang="it-IT" sz="2400" dirty="0" smtClean="0"/>
              <a:t>.</a:t>
            </a:r>
          </a:p>
          <a:p>
            <a:endParaRPr lang="it-IT" sz="2400" dirty="0"/>
          </a:p>
          <a:p>
            <a:pPr algn="just"/>
            <a:r>
              <a:rPr lang="it-IT" sz="1800" dirty="0" err="1"/>
              <a:t>https</a:t>
            </a:r>
            <a:r>
              <a:rPr lang="it-IT" sz="1800" dirty="0"/>
              <a:t>://</a:t>
            </a:r>
            <a:r>
              <a:rPr lang="it-IT" sz="1800" dirty="0" err="1"/>
              <a:t>www.cnews.fr</a:t>
            </a:r>
            <a:r>
              <a:rPr lang="it-IT" sz="1800" dirty="0"/>
              <a:t>/</a:t>
            </a:r>
            <a:r>
              <a:rPr lang="it-IT" sz="1800" dirty="0" err="1"/>
              <a:t>france</a:t>
            </a:r>
            <a:r>
              <a:rPr lang="it-IT" sz="1800" dirty="0"/>
              <a:t>/2020-03-30/boris-cyrulnik-neuropsychiatre-loperation-resilience-est-un-affrontement-de-la</a:t>
            </a:r>
            <a:endParaRPr lang="fr-CA" sz="1800" dirty="0"/>
          </a:p>
        </p:txBody>
      </p:sp>
    </p:spTree>
    <p:extLst>
      <p:ext uri="{BB962C8B-B14F-4D97-AF65-F5344CB8AC3E}">
        <p14:creationId xmlns:p14="http://schemas.microsoft.com/office/powerpoint/2010/main" val="131153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Boris </a:t>
            </a:r>
            <a:r>
              <a:rPr lang="it-IT" sz="2400" dirty="0" err="1"/>
              <a:t>Cyrulnik</a:t>
            </a:r>
            <a:r>
              <a:rPr lang="it-IT" sz="2400" dirty="0"/>
              <a:t> </a:t>
            </a:r>
            <a:r>
              <a:rPr lang="it-IT" sz="2400" dirty="0" smtClean="0"/>
              <a:t>et “</a:t>
            </a:r>
            <a:r>
              <a:rPr lang="it-IT" sz="2400" dirty="0" err="1" smtClean="0"/>
              <a:t>résilience</a:t>
            </a:r>
            <a:r>
              <a:rPr lang="it-IT" sz="2400" dirty="0" smtClean="0"/>
              <a:t>”</a:t>
            </a:r>
            <a:endParaRPr lang="fr-CA" sz="2400" dirty="0"/>
          </a:p>
        </p:txBody>
      </p:sp>
      <p:sp>
        <p:nvSpPr>
          <p:cNvPr id="3" name="Segnaposto contenuto 2"/>
          <p:cNvSpPr>
            <a:spLocks noGrp="1"/>
          </p:cNvSpPr>
          <p:nvPr>
            <p:ph idx="1"/>
          </p:nvPr>
        </p:nvSpPr>
        <p:spPr/>
        <p:txBody>
          <a:bodyPr>
            <a:normAutofit/>
          </a:bodyPr>
          <a:lstStyle/>
          <a:p>
            <a:pPr algn="just"/>
            <a:r>
              <a:rPr lang="it-IT" sz="2400" dirty="0" err="1"/>
              <a:t>Lorsqu'on</a:t>
            </a:r>
            <a:r>
              <a:rPr lang="it-IT" sz="2400" dirty="0"/>
              <a:t> a un </a:t>
            </a:r>
            <a:r>
              <a:rPr lang="it-IT" sz="2400" dirty="0" smtClean="0"/>
              <a:t>trauma </a:t>
            </a:r>
            <a:r>
              <a:rPr lang="it-IT" sz="2400" dirty="0"/>
              <a:t>(i.e. une «</a:t>
            </a:r>
            <a:r>
              <a:rPr lang="it-IT" sz="2400" dirty="0" err="1"/>
              <a:t>blessure</a:t>
            </a:r>
            <a:r>
              <a:rPr lang="it-IT" sz="2400" dirty="0"/>
              <a:t>») - ce </a:t>
            </a:r>
            <a:r>
              <a:rPr lang="it-IT" sz="2400" dirty="0" err="1"/>
              <a:t>peut</a:t>
            </a:r>
            <a:r>
              <a:rPr lang="it-IT" sz="2400" dirty="0"/>
              <a:t> </a:t>
            </a:r>
            <a:r>
              <a:rPr lang="it-IT" sz="2400" dirty="0" err="1"/>
              <a:t>être</a:t>
            </a:r>
            <a:r>
              <a:rPr lang="it-IT" sz="2400" dirty="0"/>
              <a:t> un </a:t>
            </a:r>
            <a:r>
              <a:rPr lang="it-IT" sz="2400" dirty="0" err="1"/>
              <a:t>accident</a:t>
            </a:r>
            <a:r>
              <a:rPr lang="it-IT" sz="2400" dirty="0"/>
              <a:t>, une </a:t>
            </a:r>
            <a:r>
              <a:rPr lang="it-IT" sz="2400" dirty="0" err="1"/>
              <a:t>maladie</a:t>
            </a:r>
            <a:r>
              <a:rPr lang="it-IT" sz="2400" dirty="0"/>
              <a:t>, </a:t>
            </a:r>
            <a:r>
              <a:rPr lang="it-IT" sz="2400" dirty="0" err="1"/>
              <a:t>ou</a:t>
            </a:r>
            <a:r>
              <a:rPr lang="it-IT" sz="2400" dirty="0"/>
              <a:t> </a:t>
            </a:r>
            <a:r>
              <a:rPr lang="it-IT" sz="2400" dirty="0" err="1"/>
              <a:t>même</a:t>
            </a:r>
            <a:r>
              <a:rPr lang="it-IT" sz="2400" dirty="0"/>
              <a:t> une </a:t>
            </a:r>
            <a:r>
              <a:rPr lang="it-IT" sz="2400" dirty="0" err="1"/>
              <a:t>inondation</a:t>
            </a:r>
            <a:r>
              <a:rPr lang="it-IT" sz="2400" dirty="0"/>
              <a:t> -, </a:t>
            </a:r>
            <a:r>
              <a:rPr lang="it-IT" sz="2400" dirty="0" err="1"/>
              <a:t>soit</a:t>
            </a:r>
            <a:r>
              <a:rPr lang="it-IT" sz="2400" dirty="0"/>
              <a:t> </a:t>
            </a:r>
            <a:r>
              <a:rPr lang="it-IT" sz="2400" dirty="0" err="1"/>
              <a:t>les</a:t>
            </a:r>
            <a:r>
              <a:rPr lang="it-IT" sz="2400" dirty="0"/>
              <a:t> gens ne s'en </a:t>
            </a:r>
            <a:r>
              <a:rPr lang="it-IT" sz="2400" dirty="0" err="1"/>
              <a:t>remettent</a:t>
            </a:r>
            <a:r>
              <a:rPr lang="it-IT" sz="2400" dirty="0"/>
              <a:t> </a:t>
            </a:r>
            <a:r>
              <a:rPr lang="it-IT" sz="2400" dirty="0" err="1"/>
              <a:t>pas</a:t>
            </a:r>
            <a:r>
              <a:rPr lang="it-IT" sz="2400" dirty="0"/>
              <a:t>, c'est-à-dire </a:t>
            </a:r>
            <a:r>
              <a:rPr lang="it-IT" sz="2400" dirty="0" err="1"/>
              <a:t>qu'ils</a:t>
            </a:r>
            <a:r>
              <a:rPr lang="it-IT" sz="2400" dirty="0"/>
              <a:t> ne </a:t>
            </a:r>
            <a:r>
              <a:rPr lang="it-IT" sz="2400" dirty="0" err="1"/>
              <a:t>parviennent</a:t>
            </a:r>
            <a:r>
              <a:rPr lang="it-IT" sz="2400" dirty="0"/>
              <a:t> </a:t>
            </a:r>
            <a:r>
              <a:rPr lang="it-IT" sz="2400" dirty="0" err="1"/>
              <a:t>pas</a:t>
            </a:r>
            <a:r>
              <a:rPr lang="it-IT" sz="2400" dirty="0"/>
              <a:t> à une </a:t>
            </a:r>
            <a:r>
              <a:rPr lang="it-IT" sz="2400" dirty="0" err="1"/>
              <a:t>évolution</a:t>
            </a:r>
            <a:r>
              <a:rPr lang="it-IT" sz="2400" dirty="0"/>
              <a:t> et </a:t>
            </a:r>
            <a:r>
              <a:rPr lang="it-IT" sz="2400" dirty="0" err="1"/>
              <a:t>subissent</a:t>
            </a:r>
            <a:r>
              <a:rPr lang="it-IT" sz="2400" dirty="0"/>
              <a:t> </a:t>
            </a:r>
            <a:r>
              <a:rPr lang="it-IT" sz="2400" dirty="0" err="1"/>
              <a:t>alors</a:t>
            </a:r>
            <a:r>
              <a:rPr lang="it-IT" sz="2400" dirty="0"/>
              <a:t> un </a:t>
            </a:r>
            <a:r>
              <a:rPr lang="it-IT" sz="2400" dirty="0" err="1"/>
              <a:t>syndrome</a:t>
            </a:r>
            <a:r>
              <a:rPr lang="it-IT" sz="2400" dirty="0"/>
              <a:t> </a:t>
            </a:r>
            <a:r>
              <a:rPr lang="it-IT" sz="2400" dirty="0" err="1"/>
              <a:t>psychotraumatique</a:t>
            </a:r>
            <a:r>
              <a:rPr lang="it-IT" sz="2400" dirty="0"/>
              <a:t>, </a:t>
            </a:r>
            <a:r>
              <a:rPr lang="it-IT" sz="2400" dirty="0" err="1"/>
              <a:t>soit</a:t>
            </a:r>
            <a:r>
              <a:rPr lang="it-IT" sz="2400" dirty="0"/>
              <a:t> </a:t>
            </a:r>
            <a:r>
              <a:rPr lang="it-IT" sz="2400" dirty="0" err="1"/>
              <a:t>ils</a:t>
            </a:r>
            <a:r>
              <a:rPr lang="it-IT" sz="2400" dirty="0"/>
              <a:t> </a:t>
            </a:r>
            <a:r>
              <a:rPr lang="it-IT" sz="2400" dirty="0" err="1"/>
              <a:t>parviennent</a:t>
            </a:r>
            <a:r>
              <a:rPr lang="it-IT" sz="2400" dirty="0"/>
              <a:t> à s'</a:t>
            </a:r>
            <a:r>
              <a:rPr lang="it-IT" sz="2400" dirty="0" err="1"/>
              <a:t>appuyer</a:t>
            </a:r>
            <a:r>
              <a:rPr lang="it-IT" sz="2400" dirty="0"/>
              <a:t> </a:t>
            </a:r>
            <a:r>
              <a:rPr lang="it-IT" sz="2400" dirty="0" err="1"/>
              <a:t>sur</a:t>
            </a:r>
            <a:r>
              <a:rPr lang="it-IT" sz="2400" dirty="0"/>
              <a:t> </a:t>
            </a:r>
            <a:r>
              <a:rPr lang="it-IT" sz="2400" dirty="0" err="1"/>
              <a:t>plusieurs</a:t>
            </a:r>
            <a:r>
              <a:rPr lang="it-IT" sz="2400" dirty="0"/>
              <a:t> </a:t>
            </a:r>
            <a:r>
              <a:rPr lang="it-IT" sz="2400" dirty="0" err="1"/>
              <a:t>facteurs</a:t>
            </a:r>
            <a:r>
              <a:rPr lang="it-IT" sz="2400" dirty="0"/>
              <a:t> qui </a:t>
            </a:r>
            <a:r>
              <a:rPr lang="it-IT" sz="2400" dirty="0" err="1"/>
              <a:t>vont</a:t>
            </a:r>
            <a:r>
              <a:rPr lang="it-IT" sz="2400" dirty="0"/>
              <a:t> </a:t>
            </a:r>
            <a:r>
              <a:rPr lang="it-IT" sz="2400" dirty="0" err="1"/>
              <a:t>leur</a:t>
            </a:r>
            <a:r>
              <a:rPr lang="it-IT" sz="2400" dirty="0"/>
              <a:t> </a:t>
            </a:r>
            <a:r>
              <a:rPr lang="it-IT" sz="2400" dirty="0" err="1"/>
              <a:t>permettre</a:t>
            </a:r>
            <a:r>
              <a:rPr lang="it-IT" sz="2400" dirty="0"/>
              <a:t> de </a:t>
            </a:r>
            <a:r>
              <a:rPr lang="it-IT" sz="2400" dirty="0" err="1"/>
              <a:t>reprendre</a:t>
            </a:r>
            <a:r>
              <a:rPr lang="it-IT" sz="2400" dirty="0"/>
              <a:t> une </a:t>
            </a:r>
            <a:r>
              <a:rPr lang="it-IT" sz="2400" dirty="0" err="1"/>
              <a:t>évolution</a:t>
            </a:r>
            <a:r>
              <a:rPr lang="it-IT" sz="2400" dirty="0"/>
              <a:t>.</a:t>
            </a:r>
          </a:p>
          <a:p>
            <a:r>
              <a:rPr lang="it-IT" sz="2400" dirty="0"/>
              <a:t>C'est cela la </a:t>
            </a:r>
            <a:r>
              <a:rPr lang="it-IT" sz="2400" dirty="0" err="1"/>
              <a:t>résilience</a:t>
            </a:r>
            <a:r>
              <a:rPr lang="it-IT" sz="2400" dirty="0"/>
              <a:t>. Et il s'</a:t>
            </a:r>
            <a:r>
              <a:rPr lang="it-IT" sz="2400" dirty="0" err="1"/>
              <a:t>agit</a:t>
            </a:r>
            <a:r>
              <a:rPr lang="it-IT" sz="2400" dirty="0"/>
              <a:t>, </a:t>
            </a:r>
            <a:r>
              <a:rPr lang="it-IT" sz="2400" dirty="0" err="1"/>
              <a:t>dans</a:t>
            </a:r>
            <a:r>
              <a:rPr lang="it-IT" sz="2400" dirty="0"/>
              <a:t> ce </a:t>
            </a:r>
            <a:r>
              <a:rPr lang="it-IT" sz="2400" dirty="0" err="1"/>
              <a:t>cas</a:t>
            </a:r>
            <a:r>
              <a:rPr lang="it-IT" sz="2400" dirty="0"/>
              <a:t>, d'un </a:t>
            </a:r>
            <a:r>
              <a:rPr lang="it-IT" sz="2400" dirty="0" err="1"/>
              <a:t>travail</a:t>
            </a:r>
            <a:r>
              <a:rPr lang="it-IT" sz="2400" dirty="0"/>
              <a:t> </a:t>
            </a:r>
            <a:r>
              <a:rPr lang="it-IT" sz="2400" dirty="0" err="1"/>
              <a:t>scientifique</a:t>
            </a:r>
            <a:r>
              <a:rPr lang="it-IT" sz="2400" dirty="0"/>
              <a:t>.</a:t>
            </a:r>
          </a:p>
          <a:p>
            <a:endParaRPr lang="fr-CA" sz="2400" dirty="0"/>
          </a:p>
        </p:txBody>
      </p:sp>
    </p:spTree>
    <p:extLst>
      <p:ext uri="{BB962C8B-B14F-4D97-AF65-F5344CB8AC3E}">
        <p14:creationId xmlns:p14="http://schemas.microsoft.com/office/powerpoint/2010/main" val="1555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Boris </a:t>
            </a:r>
            <a:r>
              <a:rPr lang="it-IT" sz="2400" dirty="0" err="1"/>
              <a:t>Cyrulnik</a:t>
            </a:r>
            <a:r>
              <a:rPr lang="it-IT" sz="2400" dirty="0"/>
              <a:t> </a:t>
            </a:r>
            <a:r>
              <a:rPr lang="it-IT" sz="2400" dirty="0" smtClean="0"/>
              <a:t>et “</a:t>
            </a:r>
            <a:r>
              <a:rPr lang="it-IT" sz="2400" dirty="0" err="1" smtClean="0"/>
              <a:t>résilience</a:t>
            </a:r>
            <a:r>
              <a:rPr lang="it-IT" sz="2400" dirty="0" smtClean="0"/>
              <a:t>”</a:t>
            </a:r>
            <a:endParaRPr lang="fr-CA" sz="2400" dirty="0"/>
          </a:p>
        </p:txBody>
      </p:sp>
      <p:sp>
        <p:nvSpPr>
          <p:cNvPr id="3" name="Segnaposto contenuto 2"/>
          <p:cNvSpPr>
            <a:spLocks noGrp="1"/>
          </p:cNvSpPr>
          <p:nvPr>
            <p:ph idx="1"/>
          </p:nvPr>
        </p:nvSpPr>
        <p:spPr/>
        <p:txBody>
          <a:bodyPr>
            <a:normAutofit fontScale="92500" lnSpcReduction="10000"/>
          </a:bodyPr>
          <a:lstStyle/>
          <a:p>
            <a:pPr algn="just"/>
            <a:r>
              <a:rPr lang="fr-CA" sz="2400" dirty="0"/>
              <a:t>[...] Je pense d'ailleurs que </a:t>
            </a:r>
            <a:r>
              <a:rPr lang="fr-CA" sz="2400" b="1" dirty="0"/>
              <a:t>ce sont probablement les militaires </a:t>
            </a:r>
            <a:r>
              <a:rPr lang="fr-CA" sz="2400" dirty="0"/>
              <a:t>qui ont suggéré à Emmanuel </a:t>
            </a:r>
            <a:r>
              <a:rPr lang="fr-CA" sz="2400" dirty="0" err="1"/>
              <a:t>Macron</a:t>
            </a:r>
            <a:r>
              <a:rPr lang="fr-CA" sz="2400" dirty="0"/>
              <a:t> de baptiser cette opération «Résilience», qui est un affrontement de la nation contre le virus que nous </a:t>
            </a:r>
            <a:r>
              <a:rPr lang="fr-CA" sz="2400" b="1" dirty="0"/>
              <a:t>combattons</a:t>
            </a:r>
            <a:r>
              <a:rPr lang="fr-CA" sz="2400" b="1" dirty="0" smtClean="0"/>
              <a:t>.</a:t>
            </a:r>
          </a:p>
          <a:p>
            <a:pPr algn="just"/>
            <a:r>
              <a:rPr lang="fr-CA" sz="2400" dirty="0"/>
              <a:t>[...] Contrairement aux civils, les militaires ont une notion très claire du traumatisme. Ils sont préparés à vivre la guerre, des agressions, un combat, une occupation ou même un virus. C'est leur métier de vivre des situations extrêmes et ils ont choisi de le faire.</a:t>
            </a:r>
          </a:p>
          <a:p>
            <a:pPr algn="just"/>
            <a:r>
              <a:rPr lang="fr-CA" sz="2400" dirty="0"/>
              <a:t>Pour cela nos militaires sont tous préparés à la résilience. Les soldats reçoivent en effet un entraînement pour cela. Les instructeurs leur donnent confiance en eux en les entraînant physiquement, mais aussi moralement. Le but étant de donner un sens à leur action.</a:t>
            </a:r>
          </a:p>
          <a:p>
            <a:pPr algn="just"/>
            <a:endParaRPr lang="fr-CA" sz="2400" dirty="0" smtClean="0"/>
          </a:p>
          <a:p>
            <a:pPr algn="just"/>
            <a:endParaRPr lang="fr-CA" sz="2400" dirty="0"/>
          </a:p>
        </p:txBody>
      </p:sp>
    </p:spTree>
    <p:extLst>
      <p:ext uri="{BB962C8B-B14F-4D97-AF65-F5344CB8AC3E}">
        <p14:creationId xmlns:p14="http://schemas.microsoft.com/office/powerpoint/2010/main" val="265012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a:t>Annie </a:t>
            </a:r>
            <a:r>
              <a:rPr lang="it-IT" sz="2400" b="1" dirty="0" err="1" smtClean="0"/>
              <a:t>Ernaux</a:t>
            </a:r>
            <a:r>
              <a:rPr lang="it-IT" sz="2400" b="1" dirty="0" smtClean="0"/>
              <a:t>, </a:t>
            </a:r>
            <a:r>
              <a:rPr lang="it-IT" sz="2700" dirty="0" err="1" smtClean="0"/>
              <a:t>écrivaine</a:t>
            </a:r>
            <a:r>
              <a:rPr lang="it-IT" sz="2700" dirty="0" smtClean="0"/>
              <a:t/>
            </a:r>
            <a:br>
              <a:rPr lang="it-IT" sz="2700" dirty="0" smtClean="0"/>
            </a:br>
            <a:r>
              <a:rPr lang="it-IT" sz="2400" dirty="0" smtClean="0"/>
              <a:t>"</a:t>
            </a:r>
            <a:r>
              <a:rPr lang="it-IT" sz="2400" dirty="0" err="1"/>
              <a:t>Sachez</a:t>
            </a:r>
            <a:r>
              <a:rPr lang="it-IT" sz="2400" dirty="0"/>
              <a:t>, Monsieur le </a:t>
            </a:r>
            <a:r>
              <a:rPr lang="it-IT" sz="2400" dirty="0" err="1"/>
              <a:t>Président</a:t>
            </a:r>
            <a:r>
              <a:rPr lang="it-IT" sz="2400" dirty="0"/>
              <a:t>, </a:t>
            </a:r>
            <a:r>
              <a:rPr lang="it-IT" sz="2400" dirty="0" err="1"/>
              <a:t>que</a:t>
            </a:r>
            <a:r>
              <a:rPr lang="it-IT" sz="2400" dirty="0"/>
              <a:t> </a:t>
            </a:r>
            <a:r>
              <a:rPr lang="it-IT" sz="2400" dirty="0" err="1"/>
              <a:t>nous</a:t>
            </a:r>
            <a:r>
              <a:rPr lang="it-IT" sz="2400" dirty="0"/>
              <a:t> ne </a:t>
            </a:r>
            <a:r>
              <a:rPr lang="it-IT" sz="2400" dirty="0" err="1"/>
              <a:t>laisserons</a:t>
            </a:r>
            <a:r>
              <a:rPr lang="it-IT" sz="2400" dirty="0"/>
              <a:t> plus </a:t>
            </a:r>
            <a:r>
              <a:rPr lang="it-IT" sz="2400" dirty="0" err="1"/>
              <a:t>nous</a:t>
            </a:r>
            <a:r>
              <a:rPr lang="it-IT" sz="2400" dirty="0"/>
              <a:t> voler </a:t>
            </a:r>
            <a:r>
              <a:rPr lang="it-IT" sz="2400" dirty="0" err="1"/>
              <a:t>notre</a:t>
            </a:r>
            <a:r>
              <a:rPr lang="it-IT" sz="2400" dirty="0"/>
              <a:t> vie..</a:t>
            </a:r>
            <a:r>
              <a:rPr lang="it-IT" sz="2400" dirty="0" smtClean="0"/>
              <a:t>.” Lettre </a:t>
            </a:r>
            <a:r>
              <a:rPr lang="it-IT" sz="2400" dirty="0" err="1" smtClean="0"/>
              <a:t>sur</a:t>
            </a:r>
            <a:r>
              <a:rPr lang="it-IT" sz="2400" dirty="0" smtClean="0"/>
              <a:t> France Inter  </a:t>
            </a:r>
            <a:r>
              <a:rPr lang="it-IT" sz="2400" dirty="0"/>
              <a:t/>
            </a:r>
            <a:br>
              <a:rPr lang="it-IT" sz="2400" dirty="0"/>
            </a:br>
            <a:endParaRPr lang="fr-CA" sz="2400" dirty="0"/>
          </a:p>
        </p:txBody>
      </p:sp>
      <p:sp>
        <p:nvSpPr>
          <p:cNvPr id="3" name="Segnaposto contenuto 2"/>
          <p:cNvSpPr>
            <a:spLocks noGrp="1"/>
          </p:cNvSpPr>
          <p:nvPr>
            <p:ph idx="1"/>
          </p:nvPr>
        </p:nvSpPr>
        <p:spPr/>
        <p:txBody>
          <a:bodyPr>
            <a:normAutofit fontScale="92500" lnSpcReduction="10000"/>
          </a:bodyPr>
          <a:lstStyle/>
          <a:p>
            <a:r>
              <a:rPr lang="it-IT" sz="2000" dirty="0" smtClean="0"/>
              <a:t>Annie </a:t>
            </a:r>
            <a:r>
              <a:rPr lang="it-IT" sz="2000" dirty="0" err="1"/>
              <a:t>Ernaux</a:t>
            </a:r>
            <a:r>
              <a:rPr lang="it-IT" sz="2000" dirty="0"/>
              <a:t> est </a:t>
            </a:r>
            <a:r>
              <a:rPr lang="it-IT" sz="2000" dirty="0" err="1"/>
              <a:t>écrivain</a:t>
            </a:r>
            <a:r>
              <a:rPr lang="it-IT" sz="2000" dirty="0"/>
              <a:t>. Elle </a:t>
            </a:r>
            <a:r>
              <a:rPr lang="it-IT" sz="2000" dirty="0" err="1"/>
              <a:t>vit</a:t>
            </a:r>
            <a:r>
              <a:rPr lang="it-IT" sz="2000" dirty="0"/>
              <a:t> à </a:t>
            </a:r>
            <a:r>
              <a:rPr lang="it-IT" sz="2000" dirty="0" err="1"/>
              <a:t>Cergy</a:t>
            </a:r>
            <a:r>
              <a:rPr lang="it-IT" sz="2000" dirty="0"/>
              <a:t>, en </a:t>
            </a:r>
            <a:r>
              <a:rPr lang="it-IT" sz="2000" dirty="0" err="1"/>
              <a:t>région</a:t>
            </a:r>
            <a:r>
              <a:rPr lang="it-IT" sz="2000" dirty="0"/>
              <a:t> </a:t>
            </a:r>
            <a:r>
              <a:rPr lang="it-IT" sz="2000" dirty="0" err="1"/>
              <a:t>parisienne</a:t>
            </a:r>
            <a:r>
              <a:rPr lang="it-IT" sz="2000" dirty="0"/>
              <a:t>. Son oeuvre oscille </a:t>
            </a:r>
            <a:r>
              <a:rPr lang="it-IT" sz="2000" dirty="0" err="1"/>
              <a:t>entre</a:t>
            </a:r>
            <a:r>
              <a:rPr lang="it-IT" sz="2000" dirty="0"/>
              <a:t> l'</a:t>
            </a:r>
            <a:r>
              <a:rPr lang="it-IT" sz="2000" dirty="0" err="1"/>
              <a:t>autobiographie</a:t>
            </a:r>
            <a:r>
              <a:rPr lang="it-IT" sz="2000" dirty="0"/>
              <a:t> et la sociologie, </a:t>
            </a:r>
            <a:r>
              <a:rPr lang="it-IT" sz="2000" dirty="0" err="1"/>
              <a:t>l'intime</a:t>
            </a:r>
            <a:r>
              <a:rPr lang="it-IT" sz="2000" dirty="0"/>
              <a:t> et le </a:t>
            </a:r>
            <a:r>
              <a:rPr lang="it-IT" sz="2000" dirty="0" err="1"/>
              <a:t>collectif</a:t>
            </a:r>
            <a:r>
              <a:rPr lang="it-IT" sz="2000" dirty="0"/>
              <a:t>. </a:t>
            </a:r>
            <a:r>
              <a:rPr lang="it-IT" sz="2000" dirty="0" err="1"/>
              <a:t>Dans</a:t>
            </a:r>
            <a:r>
              <a:rPr lang="it-IT" sz="2000" dirty="0"/>
              <a:t> </a:t>
            </a:r>
            <a:r>
              <a:rPr lang="it-IT" sz="2000" dirty="0" err="1"/>
              <a:t>cette</a:t>
            </a:r>
            <a:r>
              <a:rPr lang="it-IT" sz="2000" dirty="0"/>
              <a:t> lettre </a:t>
            </a:r>
            <a:r>
              <a:rPr lang="it-IT" sz="2000" dirty="0" err="1"/>
              <a:t>adressée</a:t>
            </a:r>
            <a:r>
              <a:rPr lang="it-IT" sz="2000" dirty="0"/>
              <a:t> à Emmanuel </a:t>
            </a:r>
            <a:r>
              <a:rPr lang="it-IT" sz="2000" dirty="0" err="1"/>
              <a:t>Macron</a:t>
            </a:r>
            <a:r>
              <a:rPr lang="it-IT" sz="2000" dirty="0"/>
              <a:t>, </a:t>
            </a:r>
            <a:r>
              <a:rPr lang="it-IT" sz="2000" b="1" dirty="0"/>
              <a:t>elle </a:t>
            </a:r>
            <a:r>
              <a:rPr lang="it-IT" sz="2000" b="1" dirty="0" err="1"/>
              <a:t>interroge</a:t>
            </a:r>
            <a:r>
              <a:rPr lang="it-IT" sz="2000" b="1" dirty="0"/>
              <a:t> la </a:t>
            </a:r>
            <a:r>
              <a:rPr lang="it-IT" sz="2000" b="1" dirty="0" err="1"/>
              <a:t>rhétorique</a:t>
            </a:r>
            <a:r>
              <a:rPr lang="it-IT" sz="2000" b="1" dirty="0"/>
              <a:t> </a:t>
            </a:r>
            <a:r>
              <a:rPr lang="it-IT" sz="2000" b="1" dirty="0" err="1"/>
              <a:t>martiale</a:t>
            </a:r>
            <a:r>
              <a:rPr lang="it-IT" sz="2000" b="1" dirty="0"/>
              <a:t> </a:t>
            </a:r>
            <a:r>
              <a:rPr lang="it-IT" sz="2000" b="1" dirty="0" err="1"/>
              <a:t>du</a:t>
            </a:r>
            <a:r>
              <a:rPr lang="it-IT" sz="2000" b="1" dirty="0"/>
              <a:t> </a:t>
            </a:r>
            <a:r>
              <a:rPr lang="it-IT" sz="2000" dirty="0" err="1"/>
              <a:t>Président</a:t>
            </a:r>
            <a:r>
              <a:rPr lang="it-IT" sz="2000" dirty="0"/>
              <a:t>. </a:t>
            </a:r>
            <a:endParaRPr lang="it-IT" sz="2000" dirty="0" smtClean="0"/>
          </a:p>
          <a:p>
            <a:r>
              <a:rPr lang="it-IT" sz="2000" dirty="0" err="1"/>
              <a:t>Cergy</a:t>
            </a:r>
            <a:r>
              <a:rPr lang="it-IT" sz="2000" dirty="0"/>
              <a:t>, le 30 </a:t>
            </a:r>
            <a:r>
              <a:rPr lang="it-IT" sz="2000" dirty="0" err="1"/>
              <a:t>mars</a:t>
            </a:r>
            <a:r>
              <a:rPr lang="it-IT" sz="2000" dirty="0"/>
              <a:t> </a:t>
            </a:r>
            <a:r>
              <a:rPr lang="it-IT" sz="2000" dirty="0" smtClean="0"/>
              <a:t>2020</a:t>
            </a:r>
            <a:endParaRPr lang="it-IT" sz="2000" dirty="0"/>
          </a:p>
          <a:p>
            <a:r>
              <a:rPr lang="it-IT" sz="2000" dirty="0"/>
              <a:t>Monsieur le </a:t>
            </a:r>
            <a:r>
              <a:rPr lang="it-IT" sz="2000" dirty="0" err="1"/>
              <a:t>Président</a:t>
            </a:r>
            <a:r>
              <a:rPr lang="it-IT" sz="2000" dirty="0" smtClean="0"/>
              <a:t>,</a:t>
            </a:r>
          </a:p>
          <a:p>
            <a:r>
              <a:rPr lang="it-IT" sz="2000" dirty="0"/>
              <a:t>« Je </a:t>
            </a:r>
            <a:r>
              <a:rPr lang="it-IT" sz="2000" dirty="0" err="1"/>
              <a:t>vous</a:t>
            </a:r>
            <a:r>
              <a:rPr lang="it-IT" sz="2000" dirty="0"/>
              <a:t> </a:t>
            </a:r>
            <a:r>
              <a:rPr lang="it-IT" sz="2000" dirty="0" err="1"/>
              <a:t>fais</a:t>
            </a:r>
            <a:r>
              <a:rPr lang="it-IT" sz="2000" dirty="0"/>
              <a:t> une lettre/ </a:t>
            </a:r>
            <a:r>
              <a:rPr lang="it-IT" sz="2000" dirty="0" err="1"/>
              <a:t>Que</a:t>
            </a:r>
            <a:r>
              <a:rPr lang="it-IT" sz="2000" dirty="0"/>
              <a:t> </a:t>
            </a:r>
            <a:r>
              <a:rPr lang="it-IT" sz="2000" dirty="0" err="1"/>
              <a:t>vous</a:t>
            </a:r>
            <a:r>
              <a:rPr lang="it-IT" sz="2000" dirty="0"/>
              <a:t> </a:t>
            </a:r>
            <a:r>
              <a:rPr lang="it-IT" sz="2000" dirty="0" err="1"/>
              <a:t>lirez</a:t>
            </a:r>
            <a:r>
              <a:rPr lang="it-IT" sz="2000" dirty="0"/>
              <a:t> </a:t>
            </a:r>
            <a:r>
              <a:rPr lang="it-IT" sz="2000" dirty="0" err="1"/>
              <a:t>peut-être</a:t>
            </a:r>
            <a:r>
              <a:rPr lang="it-IT" sz="2000" dirty="0"/>
              <a:t>/ Si </a:t>
            </a:r>
            <a:r>
              <a:rPr lang="it-IT" sz="2000" dirty="0" err="1"/>
              <a:t>vous</a:t>
            </a:r>
            <a:r>
              <a:rPr lang="it-IT" sz="2000" dirty="0"/>
              <a:t> </a:t>
            </a:r>
            <a:r>
              <a:rPr lang="it-IT" sz="2000" dirty="0" err="1"/>
              <a:t>avez</a:t>
            </a:r>
            <a:r>
              <a:rPr lang="it-IT" sz="2000" dirty="0"/>
              <a:t> le </a:t>
            </a:r>
            <a:r>
              <a:rPr lang="it-IT" sz="2000" dirty="0" err="1"/>
              <a:t>temps</a:t>
            </a:r>
            <a:r>
              <a:rPr lang="it-IT" sz="2000" dirty="0"/>
              <a:t> ». À </a:t>
            </a:r>
            <a:r>
              <a:rPr lang="it-IT" sz="2000" dirty="0" err="1"/>
              <a:t>vous</a:t>
            </a:r>
            <a:r>
              <a:rPr lang="it-IT" sz="2000" dirty="0"/>
              <a:t> qui </a:t>
            </a:r>
            <a:r>
              <a:rPr lang="it-IT" sz="2000" dirty="0" err="1"/>
              <a:t>êtes</a:t>
            </a:r>
            <a:r>
              <a:rPr lang="it-IT" sz="2000" dirty="0"/>
              <a:t> </a:t>
            </a:r>
            <a:r>
              <a:rPr lang="it-IT" sz="2000" dirty="0" err="1"/>
              <a:t>féru</a:t>
            </a:r>
            <a:r>
              <a:rPr lang="it-IT" sz="2000" dirty="0"/>
              <a:t> de </a:t>
            </a:r>
            <a:r>
              <a:rPr lang="it-IT" sz="2000" dirty="0" err="1"/>
              <a:t>littérature</a:t>
            </a:r>
            <a:r>
              <a:rPr lang="it-IT" sz="2000" dirty="0"/>
              <a:t>, </a:t>
            </a:r>
            <a:r>
              <a:rPr lang="it-IT" sz="2000" dirty="0" err="1"/>
              <a:t>cette</a:t>
            </a:r>
            <a:r>
              <a:rPr lang="it-IT" sz="2000" dirty="0"/>
              <a:t> entrée en </a:t>
            </a:r>
            <a:r>
              <a:rPr lang="it-IT" sz="2000" dirty="0" err="1"/>
              <a:t>matière</a:t>
            </a:r>
            <a:r>
              <a:rPr lang="it-IT" sz="2000" dirty="0"/>
              <a:t> </a:t>
            </a:r>
            <a:r>
              <a:rPr lang="it-IT" sz="2000" dirty="0" err="1"/>
              <a:t>évoque</a:t>
            </a:r>
            <a:r>
              <a:rPr lang="it-IT" sz="2000" dirty="0"/>
              <a:t> sans </a:t>
            </a:r>
            <a:r>
              <a:rPr lang="it-IT" sz="2000" dirty="0" err="1"/>
              <a:t>doute</a:t>
            </a:r>
            <a:r>
              <a:rPr lang="it-IT" sz="2000" dirty="0"/>
              <a:t> </a:t>
            </a:r>
            <a:r>
              <a:rPr lang="it-IT" sz="2000" dirty="0" err="1"/>
              <a:t>quelque</a:t>
            </a:r>
            <a:r>
              <a:rPr lang="it-IT" sz="2000" dirty="0"/>
              <a:t> </a:t>
            </a:r>
            <a:r>
              <a:rPr lang="it-IT" sz="2000" dirty="0" err="1" smtClean="0"/>
              <a:t>chose</a:t>
            </a:r>
            <a:r>
              <a:rPr lang="it-IT" sz="2000" dirty="0" smtClean="0"/>
              <a:t>.</a:t>
            </a:r>
          </a:p>
          <a:p>
            <a:endParaRPr lang="it-IT" sz="2000" dirty="0"/>
          </a:p>
          <a:p>
            <a:r>
              <a:rPr lang="it-IT" sz="2000" dirty="0" smtClean="0"/>
              <a:t>Et à </a:t>
            </a:r>
            <a:r>
              <a:rPr lang="it-IT" sz="2000" dirty="0" err="1" smtClean="0"/>
              <a:t>vous</a:t>
            </a:r>
            <a:r>
              <a:rPr lang="it-IT" sz="2000" dirty="0" smtClean="0"/>
              <a:t> ?</a:t>
            </a:r>
          </a:p>
          <a:p>
            <a:endParaRPr lang="it-IT" sz="2000" dirty="0" smtClean="0"/>
          </a:p>
          <a:p>
            <a:r>
              <a:rPr lang="it-IT" sz="2000" dirty="0" smtClean="0"/>
              <a:t>Lettre d’Annie </a:t>
            </a:r>
            <a:r>
              <a:rPr lang="it-IT" sz="2000" dirty="0" err="1" smtClean="0"/>
              <a:t>Ernaux</a:t>
            </a:r>
            <a:r>
              <a:rPr lang="it-IT" sz="2000" dirty="0" smtClean="0"/>
              <a:t> </a:t>
            </a:r>
            <a:r>
              <a:rPr lang="it-IT" sz="2000" dirty="0" err="1" smtClean="0"/>
              <a:t>lu</a:t>
            </a:r>
            <a:r>
              <a:rPr lang="it-IT" sz="2000" dirty="0" smtClean="0"/>
              <a:t> </a:t>
            </a:r>
            <a:r>
              <a:rPr lang="it-IT" sz="2000" dirty="0"/>
              <a:t>par </a:t>
            </a:r>
            <a:r>
              <a:rPr lang="it-IT" sz="2000" dirty="0" err="1" smtClean="0"/>
              <a:t>Augustin</a:t>
            </a:r>
            <a:r>
              <a:rPr lang="it-IT" sz="2000" dirty="0" smtClean="0"/>
              <a:t> </a:t>
            </a:r>
            <a:r>
              <a:rPr lang="it-IT" sz="2000" dirty="0" err="1" smtClean="0"/>
              <a:t>Trapenard</a:t>
            </a:r>
            <a:endParaRPr lang="it-IT" sz="2000" dirty="0" smtClean="0"/>
          </a:p>
          <a:p>
            <a:r>
              <a:rPr lang="it-IT" sz="2000" dirty="0" err="1" smtClean="0"/>
              <a:t>https</a:t>
            </a:r>
            <a:r>
              <a:rPr lang="it-IT" sz="2000" dirty="0"/>
              <a:t>://</a:t>
            </a:r>
            <a:r>
              <a:rPr lang="it-IT" sz="2000" dirty="0" err="1"/>
              <a:t>www.franceinter.fr</a:t>
            </a:r>
            <a:r>
              <a:rPr lang="it-IT" sz="2000" dirty="0"/>
              <a:t>/</a:t>
            </a:r>
            <a:r>
              <a:rPr lang="it-IT" sz="2000" dirty="0" err="1"/>
              <a:t>emissions</a:t>
            </a:r>
            <a:r>
              <a:rPr lang="it-IT" sz="2000" dirty="0"/>
              <a:t>/</a:t>
            </a:r>
            <a:r>
              <a:rPr lang="it-IT" sz="2000" dirty="0" err="1"/>
              <a:t>lettres</a:t>
            </a:r>
            <a:r>
              <a:rPr lang="it-IT" sz="2000" dirty="0"/>
              <a:t>-d-</a:t>
            </a:r>
            <a:r>
              <a:rPr lang="it-IT" sz="2000" dirty="0" err="1"/>
              <a:t>interieur</a:t>
            </a:r>
            <a:r>
              <a:rPr lang="it-IT" sz="2000" dirty="0"/>
              <a:t>/lettres-d-interieur-30-mars-2020</a:t>
            </a:r>
          </a:p>
          <a:p>
            <a:endParaRPr lang="fr-CA" sz="2400" dirty="0"/>
          </a:p>
        </p:txBody>
      </p:sp>
    </p:spTree>
    <p:extLst>
      <p:ext uri="{BB962C8B-B14F-4D97-AF65-F5344CB8AC3E}">
        <p14:creationId xmlns:p14="http://schemas.microsoft.com/office/powerpoint/2010/main" val="97609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dirty="0" smtClean="0"/>
              <a:t>Vos réactions ?</a:t>
            </a:r>
            <a:endParaRPr lang="fr-CA" sz="2400" dirty="0"/>
          </a:p>
        </p:txBody>
      </p:sp>
      <p:sp>
        <p:nvSpPr>
          <p:cNvPr id="3" name="Segnaposto contenuto 2"/>
          <p:cNvSpPr>
            <a:spLocks noGrp="1"/>
          </p:cNvSpPr>
          <p:nvPr>
            <p:ph idx="1"/>
          </p:nvPr>
        </p:nvSpPr>
        <p:spPr/>
        <p:txBody>
          <a:bodyPr>
            <a:normAutofit/>
          </a:bodyPr>
          <a:lstStyle/>
          <a:p>
            <a:pPr algn="just"/>
            <a:r>
              <a:rPr lang="fr-CA" sz="1800" dirty="0" err="1" smtClean="0"/>
              <a:t>Selenia</a:t>
            </a:r>
            <a:r>
              <a:rPr lang="fr-CA" sz="1800" dirty="0" smtClean="0"/>
              <a:t> : introduction avec Boris Vian, évocation de souvenir.</a:t>
            </a:r>
          </a:p>
          <a:p>
            <a:pPr algn="just"/>
            <a:r>
              <a:rPr lang="fr-CA" sz="1800" dirty="0" smtClean="0"/>
              <a:t>D’accord, ce n’est pas une guerre comme l’Indochine ou l’Algérie. Pas une métaphore</a:t>
            </a:r>
          </a:p>
          <a:p>
            <a:pPr algn="just"/>
            <a:r>
              <a:rPr lang="fr-CA" sz="1800" dirty="0" smtClean="0"/>
              <a:t>D’accord sur la réflexion, sur la vie, amélioration de la société à la sortie</a:t>
            </a:r>
          </a:p>
          <a:p>
            <a:pPr algn="just"/>
            <a:r>
              <a:rPr lang="fr-CA" sz="1800" dirty="0" smtClean="0"/>
              <a:t>Pensée personnelle : Nature. Diminution de contamination</a:t>
            </a:r>
          </a:p>
          <a:p>
            <a:pPr algn="just"/>
            <a:r>
              <a:rPr lang="fr-CA" sz="1800" dirty="0" smtClean="0"/>
              <a:t>Alice : le secteur public autant méprisé, oublié qui est actuellement en train de faire fonctionner l’</a:t>
            </a:r>
            <a:r>
              <a:rPr lang="fr-CA" sz="1800" dirty="0" err="1" smtClean="0"/>
              <a:t>Etat</a:t>
            </a:r>
            <a:endParaRPr lang="fr-CA" sz="1800" dirty="0" smtClean="0"/>
          </a:p>
          <a:p>
            <a:pPr algn="just"/>
            <a:r>
              <a:rPr lang="fr-CA" sz="1800" dirty="0" err="1" smtClean="0"/>
              <a:t>Benedetta</a:t>
            </a:r>
            <a:r>
              <a:rPr lang="fr-CA" sz="1800" dirty="0" smtClean="0"/>
              <a:t> : droits humains comme </a:t>
            </a:r>
            <a:r>
              <a:rPr lang="fr-CA" sz="1800" dirty="0" err="1" smtClean="0"/>
              <a:t>Menchu</a:t>
            </a:r>
            <a:r>
              <a:rPr lang="fr-CA" sz="1800" dirty="0" smtClean="0"/>
              <a:t> prix </a:t>
            </a:r>
            <a:r>
              <a:rPr lang="fr-CA" sz="1800" dirty="0" err="1" smtClean="0"/>
              <a:t>nobel</a:t>
            </a:r>
            <a:r>
              <a:rPr lang="fr-CA" sz="1800" dirty="0" smtClean="0"/>
              <a:t> de la paix dans sa définition.</a:t>
            </a:r>
          </a:p>
          <a:p>
            <a:pPr algn="just"/>
            <a:r>
              <a:rPr lang="fr-CA" sz="1800" dirty="0" smtClean="0"/>
              <a:t>Armes (pas militaires) le matériel des </a:t>
            </a:r>
            <a:r>
              <a:rPr lang="fr-CA" sz="1800" dirty="0" err="1" smtClean="0"/>
              <a:t>hopitaux</a:t>
            </a:r>
            <a:endParaRPr lang="fr-CA" sz="1800" dirty="0" smtClean="0"/>
          </a:p>
          <a:p>
            <a:pPr algn="just"/>
            <a:r>
              <a:rPr lang="fr-CA" sz="1800" dirty="0" smtClean="0"/>
              <a:t>Résilience : choix étrange</a:t>
            </a:r>
          </a:p>
          <a:p>
            <a:pPr algn="just"/>
            <a:r>
              <a:rPr lang="fr-CA" sz="1800" dirty="0" err="1" smtClean="0"/>
              <a:t>Benedetta</a:t>
            </a:r>
            <a:r>
              <a:rPr lang="fr-CA" sz="1800" dirty="0" smtClean="0"/>
              <a:t> : paradoxal temps de guerre/résilience :oxymore</a:t>
            </a:r>
            <a:endParaRPr lang="fr-CA" sz="1800" dirty="0"/>
          </a:p>
        </p:txBody>
      </p:sp>
    </p:spTree>
    <p:extLst>
      <p:ext uri="{BB962C8B-B14F-4D97-AF65-F5344CB8AC3E}">
        <p14:creationId xmlns:p14="http://schemas.microsoft.com/office/powerpoint/2010/main" val="19976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Annie </a:t>
            </a:r>
            <a:r>
              <a:rPr lang="it-IT" sz="2800" b="1" dirty="0" err="1"/>
              <a:t>Ernaux</a:t>
            </a:r>
            <a:r>
              <a:rPr lang="it-IT" sz="2800" b="1" dirty="0"/>
              <a:t/>
            </a:r>
            <a:br>
              <a:rPr lang="it-IT" sz="2800" b="1" dirty="0"/>
            </a:br>
            <a:r>
              <a:rPr lang="it-IT" sz="2400" dirty="0" err="1"/>
              <a:t>écrivaine</a:t>
            </a:r>
            <a:endParaRPr lang="fr-CA" sz="2800" dirty="0"/>
          </a:p>
        </p:txBody>
      </p:sp>
      <p:sp>
        <p:nvSpPr>
          <p:cNvPr id="3" name="Segnaposto contenuto 2"/>
          <p:cNvSpPr>
            <a:spLocks noGrp="1"/>
          </p:cNvSpPr>
          <p:nvPr>
            <p:ph idx="1"/>
          </p:nvPr>
        </p:nvSpPr>
        <p:spPr/>
        <p:txBody>
          <a:bodyPr>
            <a:normAutofit/>
          </a:bodyPr>
          <a:lstStyle/>
          <a:p>
            <a:pPr algn="just"/>
            <a:r>
              <a:rPr lang="it-IT" sz="2000" dirty="0"/>
              <a:t>C’est le </a:t>
            </a:r>
            <a:r>
              <a:rPr lang="it-IT" sz="2000" dirty="0" err="1"/>
              <a:t>début</a:t>
            </a:r>
            <a:r>
              <a:rPr lang="it-IT" sz="2000" dirty="0"/>
              <a:t> de la chanson de Boris </a:t>
            </a:r>
            <a:r>
              <a:rPr lang="it-IT" sz="2000" dirty="0" err="1"/>
              <a:t>Vian</a:t>
            </a:r>
            <a:r>
              <a:rPr lang="it-IT" sz="2000" dirty="0"/>
              <a:t> </a:t>
            </a:r>
            <a:r>
              <a:rPr lang="it-IT" sz="2000" i="1" dirty="0"/>
              <a:t>Le </a:t>
            </a:r>
            <a:r>
              <a:rPr lang="it-IT" sz="2000" i="1" dirty="0" err="1"/>
              <a:t>déserteur</a:t>
            </a:r>
            <a:r>
              <a:rPr lang="it-IT" sz="2000" dirty="0"/>
              <a:t>, </a:t>
            </a:r>
            <a:r>
              <a:rPr lang="it-IT" sz="2000" dirty="0" err="1"/>
              <a:t>écrite</a:t>
            </a:r>
            <a:r>
              <a:rPr lang="it-IT" sz="2000" dirty="0"/>
              <a:t> en 1954, </a:t>
            </a:r>
            <a:r>
              <a:rPr lang="it-IT" sz="2000" dirty="0" err="1"/>
              <a:t>entre</a:t>
            </a:r>
            <a:r>
              <a:rPr lang="it-IT" sz="2000" dirty="0"/>
              <a:t> la guerre d’</a:t>
            </a:r>
            <a:r>
              <a:rPr lang="it-IT" sz="2000" dirty="0" err="1"/>
              <a:t>Indochine</a:t>
            </a:r>
            <a:r>
              <a:rPr lang="it-IT" sz="2000" dirty="0"/>
              <a:t> et celle d’</a:t>
            </a:r>
            <a:r>
              <a:rPr lang="it-IT" sz="2000" dirty="0" err="1"/>
              <a:t>Algérie</a:t>
            </a:r>
            <a:r>
              <a:rPr lang="it-IT" sz="2000" dirty="0"/>
              <a:t>. </a:t>
            </a:r>
            <a:r>
              <a:rPr lang="it-IT" sz="2000" dirty="0" err="1"/>
              <a:t>Aujourd’hui</a:t>
            </a:r>
            <a:r>
              <a:rPr lang="it-IT" sz="2000" dirty="0"/>
              <a:t>, </a:t>
            </a:r>
            <a:r>
              <a:rPr lang="it-IT" sz="2000" dirty="0" err="1"/>
              <a:t>quoique</a:t>
            </a:r>
            <a:r>
              <a:rPr lang="it-IT" sz="2000" dirty="0"/>
              <a:t> </a:t>
            </a:r>
            <a:r>
              <a:rPr lang="it-IT" sz="2000" dirty="0" err="1"/>
              <a:t>vous</a:t>
            </a:r>
            <a:r>
              <a:rPr lang="it-IT" sz="2000" dirty="0"/>
              <a:t> le </a:t>
            </a:r>
            <a:r>
              <a:rPr lang="it-IT" sz="2000" dirty="0" err="1"/>
              <a:t>proclamiez</a:t>
            </a:r>
            <a:r>
              <a:rPr lang="it-IT" sz="2000" dirty="0"/>
              <a:t>, </a:t>
            </a:r>
            <a:r>
              <a:rPr lang="it-IT" sz="2000" dirty="0" err="1"/>
              <a:t>nous</a:t>
            </a:r>
            <a:r>
              <a:rPr lang="it-IT" sz="2000" dirty="0"/>
              <a:t> ne </a:t>
            </a:r>
            <a:r>
              <a:rPr lang="it-IT" sz="2000" dirty="0" err="1"/>
              <a:t>sommes</a:t>
            </a:r>
            <a:r>
              <a:rPr lang="it-IT" sz="2000" dirty="0"/>
              <a:t> </a:t>
            </a:r>
            <a:r>
              <a:rPr lang="it-IT" sz="2000" dirty="0" err="1"/>
              <a:t>pas</a:t>
            </a:r>
            <a:r>
              <a:rPr lang="it-IT" sz="2000" dirty="0"/>
              <a:t> en guerre, l’</a:t>
            </a:r>
            <a:r>
              <a:rPr lang="it-IT" sz="2000" dirty="0" err="1"/>
              <a:t>ennemi</a:t>
            </a:r>
            <a:r>
              <a:rPr lang="it-IT" sz="2000" dirty="0"/>
              <a:t> </a:t>
            </a:r>
            <a:r>
              <a:rPr lang="it-IT" sz="2000" dirty="0" err="1"/>
              <a:t>ici</a:t>
            </a:r>
            <a:r>
              <a:rPr lang="it-IT" sz="2000" dirty="0"/>
              <a:t> n’est </a:t>
            </a:r>
            <a:r>
              <a:rPr lang="it-IT" sz="2000" dirty="0" err="1"/>
              <a:t>pas</a:t>
            </a:r>
            <a:r>
              <a:rPr lang="it-IT" sz="2000" dirty="0"/>
              <a:t> </a:t>
            </a:r>
            <a:r>
              <a:rPr lang="it-IT" sz="2000" dirty="0" err="1"/>
              <a:t>humain</a:t>
            </a:r>
            <a:r>
              <a:rPr lang="it-IT" sz="2000" dirty="0"/>
              <a:t>, </a:t>
            </a:r>
            <a:r>
              <a:rPr lang="it-IT" sz="2000" dirty="0" err="1"/>
              <a:t>pas</a:t>
            </a:r>
            <a:r>
              <a:rPr lang="it-IT" sz="2000" dirty="0"/>
              <a:t> </a:t>
            </a:r>
            <a:r>
              <a:rPr lang="it-IT" sz="2000" dirty="0" err="1"/>
              <a:t>notre</a:t>
            </a:r>
            <a:r>
              <a:rPr lang="it-IT" sz="2000" dirty="0"/>
              <a:t> </a:t>
            </a:r>
            <a:r>
              <a:rPr lang="it-IT" sz="2000" dirty="0" err="1"/>
              <a:t>semblable</a:t>
            </a:r>
            <a:r>
              <a:rPr lang="it-IT" sz="2000" dirty="0"/>
              <a:t>, il n’a ni pensée ni </a:t>
            </a:r>
            <a:r>
              <a:rPr lang="it-IT" sz="2000" dirty="0" err="1"/>
              <a:t>volonté</a:t>
            </a:r>
            <a:r>
              <a:rPr lang="it-IT" sz="2000" dirty="0"/>
              <a:t> de </a:t>
            </a:r>
            <a:r>
              <a:rPr lang="it-IT" sz="2000" dirty="0" err="1"/>
              <a:t>nuire</a:t>
            </a:r>
            <a:r>
              <a:rPr lang="it-IT" sz="2000" dirty="0"/>
              <a:t>, </a:t>
            </a:r>
            <a:r>
              <a:rPr lang="it-IT" sz="2000" dirty="0" err="1"/>
              <a:t>ignore</a:t>
            </a:r>
            <a:r>
              <a:rPr lang="it-IT" sz="2000" dirty="0"/>
              <a:t> </a:t>
            </a:r>
            <a:r>
              <a:rPr lang="it-IT" sz="2000" dirty="0" err="1"/>
              <a:t>les</a:t>
            </a:r>
            <a:r>
              <a:rPr lang="it-IT" sz="2000" dirty="0"/>
              <a:t> </a:t>
            </a:r>
            <a:r>
              <a:rPr lang="it-IT" sz="2000" dirty="0" err="1"/>
              <a:t>frontières</a:t>
            </a:r>
            <a:r>
              <a:rPr lang="it-IT" sz="2000" dirty="0"/>
              <a:t> et </a:t>
            </a:r>
            <a:r>
              <a:rPr lang="it-IT" sz="2000" dirty="0" err="1"/>
              <a:t>les</a:t>
            </a:r>
            <a:r>
              <a:rPr lang="it-IT" sz="2000" dirty="0"/>
              <a:t> </a:t>
            </a:r>
            <a:r>
              <a:rPr lang="it-IT" sz="2000" dirty="0" err="1"/>
              <a:t>différences</a:t>
            </a:r>
            <a:r>
              <a:rPr lang="it-IT" sz="2000" dirty="0"/>
              <a:t> </a:t>
            </a:r>
            <a:r>
              <a:rPr lang="it-IT" sz="2000" dirty="0" err="1"/>
              <a:t>sociales</a:t>
            </a:r>
            <a:r>
              <a:rPr lang="it-IT" sz="2000" dirty="0"/>
              <a:t>, se </a:t>
            </a:r>
            <a:r>
              <a:rPr lang="it-IT" sz="2000" dirty="0" err="1"/>
              <a:t>reproduit</a:t>
            </a:r>
            <a:r>
              <a:rPr lang="it-IT" sz="2000" dirty="0"/>
              <a:t> à l’</a:t>
            </a:r>
            <a:r>
              <a:rPr lang="it-IT" sz="2000" dirty="0" err="1"/>
              <a:t>aveugle</a:t>
            </a:r>
            <a:r>
              <a:rPr lang="it-IT" sz="2000" dirty="0"/>
              <a:t> en </a:t>
            </a:r>
            <a:r>
              <a:rPr lang="it-IT" sz="2000" dirty="0" err="1"/>
              <a:t>sautant</a:t>
            </a:r>
            <a:r>
              <a:rPr lang="it-IT" sz="2000" dirty="0"/>
              <a:t> d’un </a:t>
            </a:r>
            <a:r>
              <a:rPr lang="it-IT" sz="2000" dirty="0" err="1"/>
              <a:t>individu</a:t>
            </a:r>
            <a:r>
              <a:rPr lang="it-IT" sz="2000" dirty="0"/>
              <a:t> à un </a:t>
            </a:r>
            <a:r>
              <a:rPr lang="it-IT" sz="2000" dirty="0" err="1"/>
              <a:t>autre</a:t>
            </a:r>
            <a:r>
              <a:rPr lang="it-IT" sz="2000" dirty="0"/>
              <a:t>. </a:t>
            </a:r>
            <a:r>
              <a:rPr lang="it-IT" sz="2000" dirty="0" err="1"/>
              <a:t>Les</a:t>
            </a:r>
            <a:r>
              <a:rPr lang="it-IT" sz="2000" dirty="0"/>
              <a:t> </a:t>
            </a:r>
            <a:r>
              <a:rPr lang="it-IT" sz="2000" dirty="0" err="1"/>
              <a:t>armes</a:t>
            </a:r>
            <a:r>
              <a:rPr lang="it-IT" sz="2000" dirty="0"/>
              <a:t>, </a:t>
            </a:r>
            <a:r>
              <a:rPr lang="it-IT" sz="2000" dirty="0" err="1"/>
              <a:t>puisque</a:t>
            </a:r>
            <a:r>
              <a:rPr lang="it-IT" sz="2000" dirty="0"/>
              <a:t> </a:t>
            </a:r>
            <a:r>
              <a:rPr lang="it-IT" sz="2000" dirty="0" err="1"/>
              <a:t>vous</a:t>
            </a:r>
            <a:r>
              <a:rPr lang="it-IT" sz="2000" dirty="0"/>
              <a:t> </a:t>
            </a:r>
            <a:r>
              <a:rPr lang="it-IT" sz="2000" dirty="0" err="1"/>
              <a:t>tenez</a:t>
            </a:r>
            <a:r>
              <a:rPr lang="it-IT" sz="2000" dirty="0"/>
              <a:t> à ce </a:t>
            </a:r>
            <a:r>
              <a:rPr lang="it-IT" sz="2000" dirty="0" err="1"/>
              <a:t>lexique</a:t>
            </a:r>
            <a:r>
              <a:rPr lang="it-IT" sz="2000" dirty="0"/>
              <a:t> </a:t>
            </a:r>
            <a:r>
              <a:rPr lang="it-IT" sz="2000" dirty="0" err="1"/>
              <a:t>guerrier</a:t>
            </a:r>
            <a:r>
              <a:rPr lang="it-IT" sz="2000" dirty="0"/>
              <a:t>, ce </a:t>
            </a:r>
            <a:r>
              <a:rPr lang="it-IT" sz="2000" dirty="0" err="1"/>
              <a:t>sont</a:t>
            </a:r>
            <a:r>
              <a:rPr lang="it-IT" sz="2000" dirty="0"/>
              <a:t> </a:t>
            </a:r>
            <a:r>
              <a:rPr lang="it-IT" sz="2000" dirty="0" err="1"/>
              <a:t>les</a:t>
            </a:r>
            <a:r>
              <a:rPr lang="it-IT" sz="2000" dirty="0"/>
              <a:t> </a:t>
            </a:r>
            <a:r>
              <a:rPr lang="it-IT" sz="2000" dirty="0" err="1"/>
              <a:t>lits</a:t>
            </a:r>
            <a:r>
              <a:rPr lang="it-IT" sz="2000" dirty="0"/>
              <a:t> d’</a:t>
            </a:r>
            <a:r>
              <a:rPr lang="it-IT" sz="2000" dirty="0" err="1"/>
              <a:t>hôpital</a:t>
            </a:r>
            <a:r>
              <a:rPr lang="it-IT" sz="2000" dirty="0"/>
              <a:t>, </a:t>
            </a:r>
            <a:r>
              <a:rPr lang="it-IT" sz="2000" dirty="0" err="1"/>
              <a:t>les</a:t>
            </a:r>
            <a:r>
              <a:rPr lang="it-IT" sz="2000" dirty="0"/>
              <a:t> </a:t>
            </a:r>
            <a:r>
              <a:rPr lang="it-IT" sz="2000" dirty="0" err="1"/>
              <a:t>respirateurs</a:t>
            </a:r>
            <a:r>
              <a:rPr lang="it-IT" sz="2000" dirty="0"/>
              <a:t>, </a:t>
            </a:r>
            <a:r>
              <a:rPr lang="it-IT" sz="2000" dirty="0" err="1"/>
              <a:t>les</a:t>
            </a:r>
            <a:r>
              <a:rPr lang="it-IT" sz="2000" dirty="0"/>
              <a:t> </a:t>
            </a:r>
            <a:r>
              <a:rPr lang="it-IT" sz="2000" dirty="0" err="1"/>
              <a:t>masques</a:t>
            </a:r>
            <a:r>
              <a:rPr lang="it-IT" sz="2000" dirty="0"/>
              <a:t> et </a:t>
            </a:r>
            <a:r>
              <a:rPr lang="it-IT" sz="2000" dirty="0" err="1"/>
              <a:t>les</a:t>
            </a:r>
            <a:r>
              <a:rPr lang="it-IT" sz="2000" dirty="0"/>
              <a:t> </a:t>
            </a:r>
            <a:r>
              <a:rPr lang="it-IT" sz="2000" dirty="0" err="1"/>
              <a:t>tests</a:t>
            </a:r>
            <a:r>
              <a:rPr lang="it-IT" sz="2000" dirty="0"/>
              <a:t>, c’est le </a:t>
            </a:r>
            <a:r>
              <a:rPr lang="it-IT" sz="2000" dirty="0" err="1"/>
              <a:t>nombre</a:t>
            </a:r>
            <a:r>
              <a:rPr lang="it-IT" sz="2000" dirty="0"/>
              <a:t> de </a:t>
            </a:r>
            <a:r>
              <a:rPr lang="it-IT" sz="2000" dirty="0" err="1"/>
              <a:t>médecins</a:t>
            </a:r>
            <a:r>
              <a:rPr lang="it-IT" sz="2000" dirty="0"/>
              <a:t>, de </a:t>
            </a:r>
            <a:r>
              <a:rPr lang="it-IT" sz="2000" dirty="0" err="1"/>
              <a:t>scientifiques</a:t>
            </a:r>
            <a:r>
              <a:rPr lang="it-IT" sz="2000" dirty="0"/>
              <a:t>, de </a:t>
            </a:r>
            <a:r>
              <a:rPr lang="it-IT" sz="2000" dirty="0" err="1"/>
              <a:t>soignants</a:t>
            </a:r>
            <a:r>
              <a:rPr lang="it-IT" sz="2000" dirty="0" smtClean="0"/>
              <a:t>. [</a:t>
            </a:r>
            <a:r>
              <a:rPr lang="mr-IN" sz="2000" dirty="0" smtClean="0"/>
              <a:t>…</a:t>
            </a:r>
            <a:r>
              <a:rPr lang="it-IT" sz="2000" dirty="0" smtClean="0"/>
              <a:t>]</a:t>
            </a:r>
            <a:endParaRPr lang="fr-CA" sz="2000" dirty="0"/>
          </a:p>
        </p:txBody>
      </p:sp>
    </p:spTree>
    <p:extLst>
      <p:ext uri="{BB962C8B-B14F-4D97-AF65-F5344CB8AC3E}">
        <p14:creationId xmlns:p14="http://schemas.microsoft.com/office/powerpoint/2010/main" val="143136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Annie </a:t>
            </a:r>
            <a:r>
              <a:rPr lang="it-IT" sz="2800" b="1" dirty="0" err="1"/>
              <a:t>Ernaux</a:t>
            </a:r>
            <a:r>
              <a:rPr lang="it-IT" sz="2800" b="1" dirty="0"/>
              <a:t/>
            </a:r>
            <a:br>
              <a:rPr lang="it-IT" sz="2800" b="1" dirty="0"/>
            </a:br>
            <a:r>
              <a:rPr lang="it-IT" sz="2400" dirty="0" err="1"/>
              <a:t>écrivaine</a:t>
            </a:r>
            <a:endParaRPr lang="fr-CA" sz="2800" dirty="0"/>
          </a:p>
        </p:txBody>
      </p:sp>
      <p:sp>
        <p:nvSpPr>
          <p:cNvPr id="3" name="Segnaposto contenuto 2"/>
          <p:cNvSpPr>
            <a:spLocks noGrp="1"/>
          </p:cNvSpPr>
          <p:nvPr>
            <p:ph idx="1"/>
          </p:nvPr>
        </p:nvSpPr>
        <p:spPr/>
        <p:txBody>
          <a:bodyPr>
            <a:normAutofit fontScale="85000" lnSpcReduction="20000"/>
          </a:bodyPr>
          <a:lstStyle/>
          <a:p>
            <a:pPr algn="just"/>
            <a:r>
              <a:rPr lang="it-IT" sz="2400" b="1" dirty="0" err="1"/>
              <a:t>Choix</a:t>
            </a:r>
            <a:r>
              <a:rPr lang="it-IT" sz="2400" b="1" dirty="0"/>
              <a:t> </a:t>
            </a:r>
            <a:r>
              <a:rPr lang="it-IT" sz="2400" b="1" dirty="0" err="1"/>
              <a:t>étrange</a:t>
            </a:r>
            <a:r>
              <a:rPr lang="it-IT" sz="2400" b="1" dirty="0"/>
              <a:t> </a:t>
            </a:r>
            <a:r>
              <a:rPr lang="it-IT" sz="2400" b="1" dirty="0" err="1"/>
              <a:t>que</a:t>
            </a:r>
            <a:r>
              <a:rPr lang="it-IT" sz="2400" b="1" dirty="0"/>
              <a:t> le </a:t>
            </a:r>
            <a:r>
              <a:rPr lang="it-IT" sz="2400" b="1" dirty="0" err="1"/>
              <a:t>mot</a:t>
            </a:r>
            <a:r>
              <a:rPr lang="it-IT" sz="2400" b="1" dirty="0"/>
              <a:t> « </a:t>
            </a:r>
            <a:r>
              <a:rPr lang="it-IT" sz="2400" b="1" dirty="0" err="1"/>
              <a:t>résilience</a:t>
            </a:r>
            <a:r>
              <a:rPr lang="it-IT" sz="2400" b="1" dirty="0"/>
              <a:t> »</a:t>
            </a:r>
            <a:r>
              <a:rPr lang="it-IT" sz="2400" dirty="0"/>
              <a:t>, </a:t>
            </a:r>
            <a:r>
              <a:rPr lang="it-IT" sz="2400" b="1" dirty="0" err="1"/>
              <a:t>signifiant</a:t>
            </a:r>
            <a:r>
              <a:rPr lang="it-IT" sz="2400" b="1" dirty="0"/>
              <a:t> </a:t>
            </a:r>
            <a:r>
              <a:rPr lang="it-IT" sz="2400" b="1" dirty="0" err="1"/>
              <a:t>reconstruction</a:t>
            </a:r>
            <a:r>
              <a:rPr lang="it-IT" sz="2400" b="1" dirty="0"/>
              <a:t> </a:t>
            </a:r>
            <a:r>
              <a:rPr lang="it-IT" sz="2400" b="1" dirty="0" err="1"/>
              <a:t>après</a:t>
            </a:r>
            <a:r>
              <a:rPr lang="it-IT" sz="2400" b="1" dirty="0"/>
              <a:t> un </a:t>
            </a:r>
            <a:r>
              <a:rPr lang="it-IT" sz="2400" b="1" dirty="0" err="1"/>
              <a:t>traumatisme</a:t>
            </a:r>
            <a:r>
              <a:rPr lang="it-IT" sz="2400" b="1" dirty="0"/>
              <a:t>.</a:t>
            </a:r>
            <a:r>
              <a:rPr lang="it-IT" sz="2400" dirty="0"/>
              <a:t> </a:t>
            </a:r>
            <a:r>
              <a:rPr lang="it-IT" sz="2400" dirty="0" err="1"/>
              <a:t>Nous</a:t>
            </a:r>
            <a:r>
              <a:rPr lang="it-IT" sz="2400" dirty="0"/>
              <a:t> n’en </a:t>
            </a:r>
            <a:r>
              <a:rPr lang="it-IT" sz="2400" dirty="0" err="1"/>
              <a:t>sommes</a:t>
            </a:r>
            <a:r>
              <a:rPr lang="it-IT" sz="2400" dirty="0"/>
              <a:t> </a:t>
            </a:r>
            <a:r>
              <a:rPr lang="it-IT" sz="2400" dirty="0" err="1" smtClean="0"/>
              <a:t>pas</a:t>
            </a:r>
            <a:r>
              <a:rPr lang="it-IT" sz="2400" dirty="0"/>
              <a:t> là. </a:t>
            </a:r>
            <a:r>
              <a:rPr lang="it-IT" sz="2400" dirty="0" err="1"/>
              <a:t>Prenez</a:t>
            </a:r>
            <a:r>
              <a:rPr lang="it-IT" sz="2400" dirty="0"/>
              <a:t> </a:t>
            </a:r>
            <a:r>
              <a:rPr lang="it-IT" sz="2400" dirty="0" err="1"/>
              <a:t>garde</a:t>
            </a:r>
            <a:r>
              <a:rPr lang="it-IT" sz="2400" dirty="0"/>
              <a:t>, Monsieur le </a:t>
            </a:r>
            <a:r>
              <a:rPr lang="it-IT" sz="2400" dirty="0" err="1"/>
              <a:t>Président</a:t>
            </a:r>
            <a:r>
              <a:rPr lang="it-IT" sz="2400" dirty="0"/>
              <a:t>, </a:t>
            </a:r>
            <a:r>
              <a:rPr lang="it-IT" sz="2400" dirty="0" err="1"/>
              <a:t>aux</a:t>
            </a:r>
            <a:r>
              <a:rPr lang="it-IT" sz="2400" dirty="0"/>
              <a:t> </a:t>
            </a:r>
            <a:r>
              <a:rPr lang="it-IT" sz="2400" dirty="0" err="1"/>
              <a:t>effets</a:t>
            </a:r>
            <a:r>
              <a:rPr lang="it-IT" sz="2400" dirty="0"/>
              <a:t> de ce </a:t>
            </a:r>
            <a:r>
              <a:rPr lang="it-IT" sz="2400" dirty="0" err="1"/>
              <a:t>temps</a:t>
            </a:r>
            <a:r>
              <a:rPr lang="it-IT" sz="2400" dirty="0"/>
              <a:t> de </a:t>
            </a:r>
            <a:r>
              <a:rPr lang="it-IT" sz="2400" dirty="0" err="1"/>
              <a:t>confinement</a:t>
            </a:r>
            <a:r>
              <a:rPr lang="it-IT" sz="2400" dirty="0"/>
              <a:t>, de </a:t>
            </a:r>
            <a:r>
              <a:rPr lang="it-IT" sz="2400" dirty="0" err="1"/>
              <a:t>bouleversement</a:t>
            </a:r>
            <a:r>
              <a:rPr lang="it-IT" sz="2400" dirty="0"/>
              <a:t> </a:t>
            </a:r>
            <a:r>
              <a:rPr lang="it-IT" sz="2400" dirty="0" err="1"/>
              <a:t>du</a:t>
            </a:r>
            <a:r>
              <a:rPr lang="it-IT" sz="2400" dirty="0"/>
              <a:t> </a:t>
            </a:r>
            <a:r>
              <a:rPr lang="it-IT" sz="2400" dirty="0" err="1"/>
              <a:t>cours</a:t>
            </a:r>
            <a:r>
              <a:rPr lang="it-IT" sz="2400" dirty="0"/>
              <a:t> </a:t>
            </a:r>
            <a:r>
              <a:rPr lang="it-IT" sz="2400" dirty="0" err="1"/>
              <a:t>des</a:t>
            </a:r>
            <a:r>
              <a:rPr lang="it-IT" sz="2400" dirty="0"/>
              <a:t> </a:t>
            </a:r>
            <a:r>
              <a:rPr lang="it-IT" sz="2400" dirty="0" err="1"/>
              <a:t>choses</a:t>
            </a:r>
            <a:r>
              <a:rPr lang="it-IT" sz="2400" dirty="0"/>
              <a:t>. C’est un </a:t>
            </a:r>
            <a:r>
              <a:rPr lang="it-IT" sz="2400" dirty="0" err="1"/>
              <a:t>temps</a:t>
            </a:r>
            <a:r>
              <a:rPr lang="it-IT" sz="2400" dirty="0"/>
              <a:t> </a:t>
            </a:r>
            <a:r>
              <a:rPr lang="it-IT" sz="2400" dirty="0" err="1"/>
              <a:t>propice</a:t>
            </a:r>
            <a:r>
              <a:rPr lang="it-IT" sz="2400" dirty="0"/>
              <a:t> </a:t>
            </a:r>
            <a:r>
              <a:rPr lang="it-IT" sz="2400" dirty="0" err="1"/>
              <a:t>aux</a:t>
            </a:r>
            <a:r>
              <a:rPr lang="it-IT" sz="2400" dirty="0"/>
              <a:t> </a:t>
            </a:r>
            <a:r>
              <a:rPr lang="it-IT" sz="2400" dirty="0" err="1"/>
              <a:t>remises</a:t>
            </a:r>
            <a:r>
              <a:rPr lang="it-IT" sz="2400" dirty="0"/>
              <a:t> en cause. Un </a:t>
            </a:r>
            <a:r>
              <a:rPr lang="it-IT" sz="2400" dirty="0" err="1"/>
              <a:t>temps</a:t>
            </a:r>
            <a:r>
              <a:rPr lang="it-IT" sz="2400" dirty="0"/>
              <a:t>   pour </a:t>
            </a:r>
            <a:r>
              <a:rPr lang="it-IT" sz="2400" dirty="0" err="1"/>
              <a:t>désirer</a:t>
            </a:r>
            <a:r>
              <a:rPr lang="it-IT" sz="2400" dirty="0"/>
              <a:t> un </a:t>
            </a:r>
            <a:r>
              <a:rPr lang="it-IT" sz="2400" dirty="0" err="1"/>
              <a:t>nouveau</a:t>
            </a:r>
            <a:r>
              <a:rPr lang="it-IT" sz="2400" dirty="0"/>
              <a:t> monde. </a:t>
            </a:r>
            <a:r>
              <a:rPr lang="it-IT" sz="2400" dirty="0" err="1"/>
              <a:t>Pas</a:t>
            </a:r>
            <a:r>
              <a:rPr lang="it-IT" sz="2400" dirty="0"/>
              <a:t> le </a:t>
            </a:r>
            <a:r>
              <a:rPr lang="it-IT" sz="2400" dirty="0" err="1"/>
              <a:t>vôtre</a:t>
            </a:r>
            <a:r>
              <a:rPr lang="it-IT" sz="2400" dirty="0"/>
              <a:t> ! </a:t>
            </a:r>
            <a:r>
              <a:rPr lang="it-IT" sz="2400" dirty="0" err="1"/>
              <a:t>Pas</a:t>
            </a:r>
            <a:r>
              <a:rPr lang="it-IT" sz="2400" dirty="0"/>
              <a:t> </a:t>
            </a:r>
            <a:r>
              <a:rPr lang="it-IT" sz="2400" dirty="0" err="1"/>
              <a:t>celui</a:t>
            </a:r>
            <a:r>
              <a:rPr lang="it-IT" sz="2400" dirty="0"/>
              <a:t> </a:t>
            </a:r>
            <a:r>
              <a:rPr lang="it-IT" sz="2400" dirty="0" err="1"/>
              <a:t>où</a:t>
            </a:r>
            <a:r>
              <a:rPr lang="it-IT" sz="2400" dirty="0"/>
              <a:t> </a:t>
            </a:r>
            <a:r>
              <a:rPr lang="it-IT" sz="2400" dirty="0" err="1"/>
              <a:t>les</a:t>
            </a:r>
            <a:r>
              <a:rPr lang="it-IT" sz="2400" dirty="0"/>
              <a:t> </a:t>
            </a:r>
            <a:r>
              <a:rPr lang="it-IT" sz="2400" dirty="0" err="1"/>
              <a:t>décideurs</a:t>
            </a:r>
            <a:r>
              <a:rPr lang="it-IT" sz="2400" dirty="0"/>
              <a:t> et </a:t>
            </a:r>
            <a:r>
              <a:rPr lang="it-IT" sz="2400" dirty="0" err="1"/>
              <a:t>financiers</a:t>
            </a:r>
            <a:r>
              <a:rPr lang="it-IT" sz="2400" dirty="0"/>
              <a:t> </a:t>
            </a:r>
            <a:r>
              <a:rPr lang="it-IT" sz="2400" dirty="0" err="1"/>
              <a:t>reprennent</a:t>
            </a:r>
            <a:r>
              <a:rPr lang="it-IT" sz="2400" dirty="0"/>
              <a:t>  </a:t>
            </a:r>
            <a:r>
              <a:rPr lang="it-IT" sz="2400" dirty="0" err="1"/>
              <a:t>déjà</a:t>
            </a:r>
            <a:r>
              <a:rPr lang="it-IT" sz="2400" dirty="0"/>
              <a:t>  sans </a:t>
            </a:r>
            <a:r>
              <a:rPr lang="it-IT" sz="2400" dirty="0" err="1"/>
              <a:t>pudeur</a:t>
            </a:r>
            <a:r>
              <a:rPr lang="it-IT" sz="2400" dirty="0"/>
              <a:t> l’</a:t>
            </a:r>
            <a:r>
              <a:rPr lang="it-IT" sz="2400" dirty="0" err="1"/>
              <a:t>antienne</a:t>
            </a:r>
            <a:r>
              <a:rPr lang="it-IT" sz="2400" dirty="0"/>
              <a:t> </a:t>
            </a:r>
            <a:r>
              <a:rPr lang="it-IT" sz="2400" dirty="0" err="1"/>
              <a:t>du</a:t>
            </a:r>
            <a:r>
              <a:rPr lang="it-IT" sz="2400" dirty="0"/>
              <a:t> « </a:t>
            </a:r>
            <a:r>
              <a:rPr lang="it-IT" sz="2400" dirty="0" err="1"/>
              <a:t>travailler</a:t>
            </a:r>
            <a:r>
              <a:rPr lang="it-IT" sz="2400" dirty="0"/>
              <a:t> plus », </a:t>
            </a:r>
            <a:r>
              <a:rPr lang="it-IT" sz="2400" dirty="0" err="1"/>
              <a:t>jusqu’à</a:t>
            </a:r>
            <a:r>
              <a:rPr lang="it-IT" sz="2400" dirty="0"/>
              <a:t> 60 </a:t>
            </a:r>
            <a:r>
              <a:rPr lang="it-IT" sz="2400" dirty="0" err="1"/>
              <a:t>heures</a:t>
            </a:r>
            <a:r>
              <a:rPr lang="it-IT" sz="2400" dirty="0"/>
              <a:t> par </a:t>
            </a:r>
            <a:r>
              <a:rPr lang="it-IT" sz="2400" dirty="0" err="1"/>
              <a:t>semaine</a:t>
            </a:r>
            <a:r>
              <a:rPr lang="it-IT" sz="2400" dirty="0"/>
              <a:t>. </a:t>
            </a:r>
            <a:r>
              <a:rPr lang="it-IT" sz="2400" dirty="0" err="1"/>
              <a:t>Nous</a:t>
            </a:r>
            <a:r>
              <a:rPr lang="it-IT" sz="2400" dirty="0"/>
              <a:t> </a:t>
            </a:r>
            <a:r>
              <a:rPr lang="it-IT" sz="2400" dirty="0" err="1"/>
              <a:t>sommes</a:t>
            </a:r>
            <a:r>
              <a:rPr lang="it-IT" sz="2400" dirty="0"/>
              <a:t> </a:t>
            </a:r>
            <a:r>
              <a:rPr lang="it-IT" sz="2400" dirty="0" err="1"/>
              <a:t>nombreux</a:t>
            </a:r>
            <a:r>
              <a:rPr lang="it-IT" sz="2400" dirty="0"/>
              <a:t> à ne plus </a:t>
            </a:r>
            <a:r>
              <a:rPr lang="it-IT" sz="2400" dirty="0" err="1"/>
              <a:t>vouloir</a:t>
            </a:r>
            <a:r>
              <a:rPr lang="it-IT" sz="2400" dirty="0"/>
              <a:t> d’un monde </a:t>
            </a:r>
            <a:r>
              <a:rPr lang="it-IT" sz="2400" dirty="0" smtClean="0"/>
              <a:t>dont </a:t>
            </a:r>
            <a:r>
              <a:rPr lang="it-IT" sz="2400" dirty="0"/>
              <a:t>l’</a:t>
            </a:r>
            <a:r>
              <a:rPr lang="it-IT" sz="2400" dirty="0" err="1"/>
              <a:t>épidémie</a:t>
            </a:r>
            <a:r>
              <a:rPr lang="it-IT" sz="2400" dirty="0"/>
              <a:t> </a:t>
            </a:r>
            <a:r>
              <a:rPr lang="it-IT" sz="2400" dirty="0" err="1"/>
              <a:t>révèle</a:t>
            </a:r>
            <a:r>
              <a:rPr lang="it-IT" sz="2400" dirty="0"/>
              <a:t> </a:t>
            </a:r>
            <a:r>
              <a:rPr lang="it-IT" sz="2400" dirty="0" err="1"/>
              <a:t>les</a:t>
            </a:r>
            <a:r>
              <a:rPr lang="it-IT" sz="2400" dirty="0"/>
              <a:t> </a:t>
            </a:r>
            <a:r>
              <a:rPr lang="it-IT" sz="2400" dirty="0" err="1"/>
              <a:t>inégalités</a:t>
            </a:r>
            <a:r>
              <a:rPr lang="it-IT" sz="2400" dirty="0"/>
              <a:t> </a:t>
            </a:r>
            <a:r>
              <a:rPr lang="it-IT" sz="2400" dirty="0" err="1"/>
              <a:t>criantes</a:t>
            </a:r>
            <a:r>
              <a:rPr lang="it-IT" sz="2400" dirty="0"/>
              <a:t>, </a:t>
            </a:r>
            <a:r>
              <a:rPr lang="it-IT" sz="2400" dirty="0" err="1"/>
              <a:t>Nombreux</a:t>
            </a:r>
            <a:r>
              <a:rPr lang="it-IT" sz="2400" dirty="0"/>
              <a:t> à </a:t>
            </a:r>
            <a:r>
              <a:rPr lang="it-IT" sz="2400" dirty="0" err="1"/>
              <a:t>vouloir</a:t>
            </a:r>
            <a:r>
              <a:rPr lang="it-IT" sz="2400" dirty="0"/>
              <a:t> </a:t>
            </a:r>
            <a:r>
              <a:rPr lang="it-IT" sz="2400" dirty="0" err="1"/>
              <a:t>au</a:t>
            </a:r>
            <a:r>
              <a:rPr lang="it-IT" sz="2400" dirty="0"/>
              <a:t> </a:t>
            </a:r>
            <a:r>
              <a:rPr lang="it-IT" sz="2400" dirty="0" err="1"/>
              <a:t>contraire</a:t>
            </a:r>
            <a:r>
              <a:rPr lang="it-IT" sz="2400" dirty="0"/>
              <a:t> un monde  </a:t>
            </a:r>
            <a:r>
              <a:rPr lang="it-IT" sz="2400" dirty="0" err="1"/>
              <a:t>où</a:t>
            </a:r>
            <a:r>
              <a:rPr lang="it-IT" sz="2400" dirty="0"/>
              <a:t> </a:t>
            </a:r>
            <a:r>
              <a:rPr lang="it-IT" sz="2400" dirty="0" err="1"/>
              <a:t>les</a:t>
            </a:r>
            <a:r>
              <a:rPr lang="it-IT" sz="2400" dirty="0"/>
              <a:t> </a:t>
            </a:r>
            <a:r>
              <a:rPr lang="it-IT" sz="2400" dirty="0" err="1"/>
              <a:t>besoins</a:t>
            </a:r>
            <a:r>
              <a:rPr lang="it-IT" sz="2400" dirty="0"/>
              <a:t> </a:t>
            </a:r>
            <a:r>
              <a:rPr lang="it-IT" sz="2400" dirty="0" err="1"/>
              <a:t>essentiels</a:t>
            </a:r>
            <a:r>
              <a:rPr lang="it-IT" sz="2400" dirty="0"/>
              <a:t>, se </a:t>
            </a:r>
            <a:r>
              <a:rPr lang="it-IT" sz="2400" dirty="0" err="1"/>
              <a:t>nourrir</a:t>
            </a:r>
            <a:r>
              <a:rPr lang="it-IT" sz="2400" dirty="0"/>
              <a:t> </a:t>
            </a:r>
            <a:r>
              <a:rPr lang="it-IT" sz="2400" dirty="0" err="1"/>
              <a:t>sainement</a:t>
            </a:r>
            <a:r>
              <a:rPr lang="it-IT" sz="2400" dirty="0"/>
              <a:t>, se </a:t>
            </a:r>
            <a:r>
              <a:rPr lang="it-IT" sz="2400" dirty="0" err="1"/>
              <a:t>soigner</a:t>
            </a:r>
            <a:r>
              <a:rPr lang="it-IT" sz="2400" dirty="0"/>
              <a:t>, se </a:t>
            </a:r>
            <a:r>
              <a:rPr lang="it-IT" sz="2400" dirty="0" err="1"/>
              <a:t>loger</a:t>
            </a:r>
            <a:r>
              <a:rPr lang="it-IT" sz="2400" dirty="0"/>
              <a:t>, s’</a:t>
            </a:r>
            <a:r>
              <a:rPr lang="it-IT" sz="2400" dirty="0" err="1"/>
              <a:t>éduquer</a:t>
            </a:r>
            <a:r>
              <a:rPr lang="it-IT" sz="2400" dirty="0"/>
              <a:t>, se </a:t>
            </a:r>
            <a:r>
              <a:rPr lang="it-IT" sz="2400" dirty="0" err="1"/>
              <a:t>cultiver</a:t>
            </a:r>
            <a:r>
              <a:rPr lang="it-IT" sz="2400" dirty="0"/>
              <a:t>, </a:t>
            </a:r>
            <a:r>
              <a:rPr lang="it-IT" sz="2400" dirty="0" err="1"/>
              <a:t>soient</a:t>
            </a:r>
            <a:r>
              <a:rPr lang="it-IT" sz="2400" dirty="0"/>
              <a:t> </a:t>
            </a:r>
            <a:r>
              <a:rPr lang="it-IT" sz="2400" dirty="0" err="1"/>
              <a:t>garantis</a:t>
            </a:r>
            <a:r>
              <a:rPr lang="it-IT" sz="2400" dirty="0"/>
              <a:t> à </a:t>
            </a:r>
            <a:r>
              <a:rPr lang="it-IT" sz="2400" dirty="0" err="1"/>
              <a:t>tous</a:t>
            </a:r>
            <a:r>
              <a:rPr lang="it-IT" sz="2400" dirty="0"/>
              <a:t>, un monde dont </a:t>
            </a:r>
            <a:r>
              <a:rPr lang="it-IT" sz="2400" dirty="0" err="1"/>
              <a:t>les</a:t>
            </a:r>
            <a:r>
              <a:rPr lang="it-IT" sz="2400" dirty="0"/>
              <a:t> </a:t>
            </a:r>
            <a:r>
              <a:rPr lang="it-IT" sz="2400" dirty="0" err="1"/>
              <a:t>solidarités</a:t>
            </a:r>
            <a:r>
              <a:rPr lang="it-IT" sz="2400" dirty="0"/>
              <a:t> </a:t>
            </a:r>
            <a:r>
              <a:rPr lang="it-IT" sz="2400" dirty="0" err="1"/>
              <a:t>actuelles</a:t>
            </a:r>
            <a:r>
              <a:rPr lang="it-IT" sz="2400" dirty="0"/>
              <a:t> </a:t>
            </a:r>
            <a:r>
              <a:rPr lang="it-IT" sz="2400" dirty="0" err="1"/>
              <a:t>montrent</a:t>
            </a:r>
            <a:r>
              <a:rPr lang="it-IT" sz="2400" dirty="0"/>
              <a:t>, </a:t>
            </a:r>
            <a:r>
              <a:rPr lang="it-IT" sz="2400" dirty="0" err="1"/>
              <a:t>justement</a:t>
            </a:r>
            <a:r>
              <a:rPr lang="it-IT" sz="2400" dirty="0"/>
              <a:t>, la </a:t>
            </a:r>
            <a:r>
              <a:rPr lang="it-IT" sz="2400" dirty="0" err="1"/>
              <a:t>possibilité</a:t>
            </a:r>
            <a:r>
              <a:rPr lang="it-IT" sz="2400" dirty="0"/>
              <a:t>. </a:t>
            </a:r>
            <a:r>
              <a:rPr lang="it-IT" sz="2400" dirty="0" err="1"/>
              <a:t>Sachez</a:t>
            </a:r>
            <a:r>
              <a:rPr lang="it-IT" sz="2400" dirty="0"/>
              <a:t>, Monsieur le </a:t>
            </a:r>
            <a:r>
              <a:rPr lang="it-IT" sz="2400" dirty="0" err="1"/>
              <a:t>Président</a:t>
            </a:r>
            <a:r>
              <a:rPr lang="it-IT" sz="2400" dirty="0"/>
              <a:t>, </a:t>
            </a:r>
            <a:r>
              <a:rPr lang="it-IT" sz="2400" dirty="0" err="1"/>
              <a:t>que</a:t>
            </a:r>
            <a:r>
              <a:rPr lang="it-IT" sz="2400" dirty="0"/>
              <a:t> </a:t>
            </a:r>
            <a:r>
              <a:rPr lang="it-IT" sz="2400" dirty="0" err="1"/>
              <a:t>nous</a:t>
            </a:r>
            <a:r>
              <a:rPr lang="it-IT" sz="2400" dirty="0"/>
              <a:t> ne </a:t>
            </a:r>
            <a:r>
              <a:rPr lang="it-IT" sz="2400" dirty="0" err="1"/>
              <a:t>laisserons</a:t>
            </a:r>
            <a:r>
              <a:rPr lang="it-IT" sz="2400" dirty="0"/>
              <a:t> plus </a:t>
            </a:r>
            <a:r>
              <a:rPr lang="it-IT" sz="2400" dirty="0" err="1"/>
              <a:t>nous</a:t>
            </a:r>
            <a:r>
              <a:rPr lang="it-IT" sz="2400" dirty="0"/>
              <a:t> voler </a:t>
            </a:r>
            <a:r>
              <a:rPr lang="it-IT" sz="2400" dirty="0" err="1"/>
              <a:t>notre</a:t>
            </a:r>
            <a:r>
              <a:rPr lang="it-IT" sz="2400" dirty="0"/>
              <a:t> vie</a:t>
            </a:r>
            <a:r>
              <a:rPr lang="it-IT" sz="2400" dirty="0" smtClean="0"/>
              <a:t>,</a:t>
            </a:r>
            <a:r>
              <a:rPr lang="it-IT" sz="2400" dirty="0"/>
              <a:t> </a:t>
            </a:r>
            <a:r>
              <a:rPr lang="it-IT" sz="2400" dirty="0" err="1"/>
              <a:t>nous</a:t>
            </a:r>
            <a:r>
              <a:rPr lang="it-IT" sz="2400" dirty="0"/>
              <a:t> n’</a:t>
            </a:r>
            <a:r>
              <a:rPr lang="it-IT" sz="2400" dirty="0" err="1"/>
              <a:t>avons</a:t>
            </a:r>
            <a:r>
              <a:rPr lang="it-IT" sz="2400" dirty="0"/>
              <a:t> </a:t>
            </a:r>
            <a:r>
              <a:rPr lang="it-IT" sz="2400" dirty="0" err="1"/>
              <a:t>qu’elle</a:t>
            </a:r>
            <a:r>
              <a:rPr lang="it-IT" sz="2400" dirty="0"/>
              <a:t>, et </a:t>
            </a:r>
            <a:r>
              <a:rPr lang="it-IT" sz="2400" dirty="0" smtClean="0"/>
              <a:t>«</a:t>
            </a:r>
            <a:r>
              <a:rPr lang="it-IT" sz="2400" dirty="0"/>
              <a:t> </a:t>
            </a:r>
            <a:r>
              <a:rPr lang="it-IT" sz="2400" dirty="0" err="1"/>
              <a:t>rien</a:t>
            </a:r>
            <a:r>
              <a:rPr lang="it-IT" sz="2400" dirty="0"/>
              <a:t> ne </a:t>
            </a:r>
            <a:r>
              <a:rPr lang="it-IT" sz="2400" dirty="0" err="1"/>
              <a:t>vaut</a:t>
            </a:r>
            <a:r>
              <a:rPr lang="it-IT" sz="2400" dirty="0"/>
              <a:t> la vie » -  chanson, </a:t>
            </a:r>
            <a:r>
              <a:rPr lang="it-IT" sz="2400" dirty="0" err="1"/>
              <a:t>encore</a:t>
            </a:r>
            <a:r>
              <a:rPr lang="it-IT" sz="2400" dirty="0"/>
              <a:t>, d’Alain </a:t>
            </a:r>
            <a:r>
              <a:rPr lang="it-IT" sz="2400" dirty="0" err="1" smtClean="0"/>
              <a:t>Souchon</a:t>
            </a:r>
            <a:r>
              <a:rPr lang="it-IT" sz="2400" dirty="0"/>
              <a:t>. Ni </a:t>
            </a:r>
            <a:r>
              <a:rPr lang="it-IT" sz="2400" dirty="0" err="1"/>
              <a:t>bâillonner</a:t>
            </a:r>
            <a:r>
              <a:rPr lang="it-IT" sz="2400" dirty="0"/>
              <a:t> </a:t>
            </a:r>
            <a:r>
              <a:rPr lang="it-IT" sz="2400" dirty="0" err="1"/>
              <a:t>durablement</a:t>
            </a:r>
            <a:r>
              <a:rPr lang="it-IT" sz="2400" dirty="0"/>
              <a:t> nos </a:t>
            </a:r>
            <a:r>
              <a:rPr lang="it-IT" sz="2400" dirty="0" err="1"/>
              <a:t>libertés</a:t>
            </a:r>
            <a:r>
              <a:rPr lang="it-IT" sz="2400" dirty="0"/>
              <a:t> </a:t>
            </a:r>
            <a:r>
              <a:rPr lang="it-IT" sz="2400" dirty="0" err="1"/>
              <a:t>démocratiques</a:t>
            </a:r>
            <a:r>
              <a:rPr lang="it-IT" sz="2400" dirty="0"/>
              <a:t>, </a:t>
            </a:r>
            <a:r>
              <a:rPr lang="it-IT" sz="2400" dirty="0" err="1"/>
              <a:t>aujourd’hui</a:t>
            </a:r>
            <a:r>
              <a:rPr lang="it-IT" sz="2400" dirty="0"/>
              <a:t> </a:t>
            </a:r>
            <a:r>
              <a:rPr lang="it-IT" sz="2400" dirty="0" err="1"/>
              <a:t>restreintes</a:t>
            </a:r>
            <a:r>
              <a:rPr lang="it-IT" sz="2400" dirty="0"/>
              <a:t>, </a:t>
            </a:r>
            <a:r>
              <a:rPr lang="it-IT" sz="2400" dirty="0" err="1"/>
              <a:t>liberté</a:t>
            </a:r>
            <a:r>
              <a:rPr lang="it-IT" sz="2400" dirty="0"/>
              <a:t> qui  </a:t>
            </a:r>
            <a:r>
              <a:rPr lang="it-IT" sz="2400" dirty="0" err="1"/>
              <a:t>permet</a:t>
            </a:r>
            <a:r>
              <a:rPr lang="it-IT" sz="2400" dirty="0"/>
              <a:t> à ma lettre – </a:t>
            </a:r>
            <a:r>
              <a:rPr lang="it-IT" sz="2400" dirty="0" err="1"/>
              <a:t>contrairement</a:t>
            </a:r>
            <a:r>
              <a:rPr lang="it-IT" sz="2400" dirty="0"/>
              <a:t> à celle de Boris </a:t>
            </a:r>
            <a:r>
              <a:rPr lang="it-IT" sz="2400" dirty="0" err="1"/>
              <a:t>Vian</a:t>
            </a:r>
            <a:r>
              <a:rPr lang="it-IT" sz="2400" dirty="0"/>
              <a:t>, interdite de radio – d’</a:t>
            </a:r>
            <a:r>
              <a:rPr lang="it-IT" sz="2400" dirty="0" err="1"/>
              <a:t>être</a:t>
            </a:r>
            <a:r>
              <a:rPr lang="it-IT" sz="2400" dirty="0"/>
              <a:t> lue ce </a:t>
            </a:r>
            <a:r>
              <a:rPr lang="it-IT" sz="2400" dirty="0" err="1"/>
              <a:t>matin</a:t>
            </a:r>
            <a:r>
              <a:rPr lang="it-IT" sz="2400" dirty="0"/>
              <a:t> </a:t>
            </a:r>
            <a:r>
              <a:rPr lang="it-IT" sz="2400" dirty="0" err="1"/>
              <a:t>sur</a:t>
            </a:r>
            <a:r>
              <a:rPr lang="it-IT" sz="2400" dirty="0"/>
              <a:t> </a:t>
            </a:r>
            <a:r>
              <a:rPr lang="it-IT" sz="2400" dirty="0" err="1"/>
              <a:t>les</a:t>
            </a:r>
            <a:r>
              <a:rPr lang="it-IT" sz="2400" dirty="0"/>
              <a:t> </a:t>
            </a:r>
            <a:r>
              <a:rPr lang="it-IT" sz="2400" dirty="0" err="1"/>
              <a:t>ondes</a:t>
            </a:r>
            <a:r>
              <a:rPr lang="it-IT" sz="2400" dirty="0"/>
              <a:t> d’une radio </a:t>
            </a:r>
            <a:r>
              <a:rPr lang="it-IT" sz="2400" dirty="0" err="1"/>
              <a:t>nationale</a:t>
            </a:r>
            <a:r>
              <a:rPr lang="it-IT" sz="2400" dirty="0"/>
              <a:t>.</a:t>
            </a:r>
            <a:endParaRPr lang="fr-CA" sz="2400" dirty="0"/>
          </a:p>
        </p:txBody>
      </p:sp>
    </p:spTree>
    <p:extLst>
      <p:ext uri="{BB962C8B-B14F-4D97-AF65-F5344CB8AC3E}">
        <p14:creationId xmlns:p14="http://schemas.microsoft.com/office/powerpoint/2010/main" val="72361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t>Boris </a:t>
            </a:r>
            <a:r>
              <a:rPr lang="it-IT" sz="2800" b="1" dirty="0" err="1"/>
              <a:t>Vian</a:t>
            </a:r>
            <a:r>
              <a:rPr lang="it-IT" sz="2800" b="1" dirty="0"/>
              <a:t> - Le </a:t>
            </a:r>
            <a:r>
              <a:rPr lang="it-IT" sz="2800" b="1" dirty="0" err="1"/>
              <a:t>déserteur</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fontScale="92500" lnSpcReduction="20000"/>
          </a:bodyPr>
          <a:lstStyle/>
          <a:p>
            <a:pPr algn="just"/>
            <a:r>
              <a:rPr lang="fr-CA" sz="2400" dirty="0" smtClean="0"/>
              <a:t>Publié en 1954 </a:t>
            </a:r>
            <a:r>
              <a:rPr lang="fr-CA" sz="2400" dirty="0"/>
              <a:t>à la fin de la guerre d'Indochine (1946-1954) alors que la contre-offensive française face aux troupes du général </a:t>
            </a:r>
            <a:r>
              <a:rPr lang="fr-CA" sz="2400" dirty="0" err="1"/>
              <a:t>Võ</a:t>
            </a:r>
            <a:r>
              <a:rPr lang="fr-CA" sz="2400" dirty="0"/>
              <a:t> </a:t>
            </a:r>
            <a:r>
              <a:rPr lang="fr-CA" sz="2400" dirty="0" err="1"/>
              <a:t>Nguyên</a:t>
            </a:r>
            <a:r>
              <a:rPr lang="fr-CA" sz="2400" dirty="0"/>
              <a:t> </a:t>
            </a:r>
            <a:r>
              <a:rPr lang="fr-CA" sz="2400" dirty="0" err="1"/>
              <a:t>Giáp</a:t>
            </a:r>
            <a:r>
              <a:rPr lang="fr-CA" sz="2400" dirty="0"/>
              <a:t> conduit à la défaite française de </a:t>
            </a:r>
            <a:r>
              <a:rPr lang="fr-CA" sz="2400" dirty="0" err="1"/>
              <a:t>Diên</a:t>
            </a:r>
            <a:r>
              <a:rPr lang="fr-CA" sz="2400" dirty="0"/>
              <a:t> </a:t>
            </a:r>
            <a:r>
              <a:rPr lang="fr-CA" sz="2400" dirty="0" err="1"/>
              <a:t>Biên</a:t>
            </a:r>
            <a:r>
              <a:rPr lang="fr-CA" sz="2400" dirty="0"/>
              <a:t> Phu où 1 500 soldats français sont tués. Pierre Mendès France doit ouvrir des négociations qui conduisent aux accords de Genève, signés le 21 juillet 1954. Le Vietnam, le Laos et le Cambodge deviennent indépendants</a:t>
            </a:r>
            <a:r>
              <a:rPr lang="fr-CA" sz="2400" dirty="0" smtClean="0"/>
              <a:t>.</a:t>
            </a:r>
          </a:p>
          <a:p>
            <a:pPr algn="just"/>
            <a:r>
              <a:rPr lang="fr-CA" sz="2400" dirty="0" smtClean="0"/>
              <a:t>Puis </a:t>
            </a:r>
            <a:r>
              <a:rPr lang="fr-CA" sz="2400" dirty="0"/>
              <a:t>en novembre 1954, la </a:t>
            </a:r>
            <a:r>
              <a:rPr lang="fr-CA" sz="2400" dirty="0" smtClean="0"/>
              <a:t>« Toussaint rouge » </a:t>
            </a:r>
            <a:r>
              <a:rPr lang="fr-CA" sz="2400" dirty="0"/>
              <a:t>marque le début de la guerre d'Algérie (1954-1962). La </a:t>
            </a:r>
            <a:r>
              <a:rPr lang="fr-CA" sz="2400" b="1" dirty="0"/>
              <a:t>Toussaint </a:t>
            </a:r>
            <a:r>
              <a:rPr lang="fr-CA" sz="2400" b="1" dirty="0" smtClean="0"/>
              <a:t>rouge</a:t>
            </a:r>
            <a:r>
              <a:rPr lang="fr-CA" sz="2400" dirty="0" smtClean="0"/>
              <a:t> </a:t>
            </a:r>
            <a:r>
              <a:rPr lang="fr-CA" sz="2400" dirty="0"/>
              <a:t>est le nom donné en France à la journée du 1</a:t>
            </a:r>
            <a:r>
              <a:rPr lang="fr-CA" sz="2400" baseline="30000" dirty="0"/>
              <a:t>er</a:t>
            </a:r>
            <a:r>
              <a:rPr lang="fr-CA" sz="2400" dirty="0"/>
              <a:t> novembre </a:t>
            </a:r>
            <a:r>
              <a:rPr lang="fr-CA" sz="2400" dirty="0" smtClean="0"/>
              <a:t>1954 </a:t>
            </a:r>
            <a:r>
              <a:rPr lang="fr-CA" sz="2400" dirty="0"/>
              <a:t>durant laquelle le Front de libération nationale (FLN) manifeste pour la première fois son existence en commettant une série d'attentats en plusieurs endroits du territoire algérien, à l'époque sous administration française. Cette journée est rétrospectivement considérée comme le début de la guerre d'Algérie (1954-1962) et elle est devenue une fête nationale en </a:t>
            </a:r>
            <a:r>
              <a:rPr lang="fr-CA" sz="2400" dirty="0" smtClean="0"/>
              <a:t>Algérie.</a:t>
            </a:r>
            <a:endParaRPr lang="fr-CA" sz="2400" dirty="0"/>
          </a:p>
        </p:txBody>
      </p:sp>
    </p:spTree>
    <p:extLst>
      <p:ext uri="{BB962C8B-B14F-4D97-AF65-F5344CB8AC3E}">
        <p14:creationId xmlns:p14="http://schemas.microsoft.com/office/powerpoint/2010/main" val="104114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a:t>Boris </a:t>
            </a:r>
            <a:r>
              <a:rPr lang="it-IT" sz="2400" b="1" dirty="0" err="1"/>
              <a:t>Vian</a:t>
            </a:r>
            <a:r>
              <a:rPr lang="it-IT" sz="2400" b="1" dirty="0"/>
              <a:t> - Le </a:t>
            </a:r>
            <a:r>
              <a:rPr lang="it-IT" sz="2400" b="1" dirty="0" err="1" smtClean="0"/>
              <a:t>déserteur</a:t>
            </a:r>
            <a:r>
              <a:rPr lang="it-IT" sz="2400" b="1" dirty="0" smtClean="0"/>
              <a:t/>
            </a:r>
            <a:br>
              <a:rPr lang="it-IT" sz="2400" b="1" dirty="0" smtClean="0"/>
            </a:br>
            <a:r>
              <a:rPr lang="it-IT" sz="2400" b="1" dirty="0" smtClean="0"/>
              <a:t>Censure</a:t>
            </a:r>
            <a:r>
              <a:rPr lang="it-IT" sz="2400" b="1" dirty="0"/>
              <a:t/>
            </a:r>
            <a:br>
              <a:rPr lang="it-IT" sz="2400" b="1" dirty="0"/>
            </a:br>
            <a:endParaRPr lang="fr-CA" sz="2400" dirty="0"/>
          </a:p>
        </p:txBody>
      </p:sp>
      <p:sp>
        <p:nvSpPr>
          <p:cNvPr id="3" name="Segnaposto contenuto 2"/>
          <p:cNvSpPr>
            <a:spLocks noGrp="1"/>
          </p:cNvSpPr>
          <p:nvPr>
            <p:ph idx="1"/>
          </p:nvPr>
        </p:nvSpPr>
        <p:spPr/>
        <p:txBody>
          <a:bodyPr>
            <a:normAutofit/>
          </a:bodyPr>
          <a:lstStyle/>
          <a:p>
            <a:pPr algn="just"/>
            <a:r>
              <a:rPr lang="fr-CA" sz="2400" dirty="0"/>
              <a:t>Peu après sa sortie, la chanson est interdite de diffusion à la radio pour « antipatriotisme </a:t>
            </a:r>
            <a:r>
              <a:rPr lang="fr-CA" sz="2400" dirty="0" smtClean="0"/>
              <a:t>». L'interdiction </a:t>
            </a:r>
            <a:r>
              <a:rPr lang="fr-CA" sz="2400" dirty="0"/>
              <a:t>fut levée en 1962 après la guerre </a:t>
            </a:r>
            <a:r>
              <a:rPr lang="fr-CA" sz="2400" dirty="0" smtClean="0"/>
              <a:t>d'Algérie. </a:t>
            </a:r>
            <a:endParaRPr lang="fr-CA" sz="2400" dirty="0"/>
          </a:p>
        </p:txBody>
      </p:sp>
    </p:spTree>
    <p:extLst>
      <p:ext uri="{BB962C8B-B14F-4D97-AF65-F5344CB8AC3E}">
        <p14:creationId xmlns:p14="http://schemas.microsoft.com/office/powerpoint/2010/main" val="187673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Serge Reggiani</a:t>
            </a:r>
          </a:p>
        </p:txBody>
      </p:sp>
      <p:sp>
        <p:nvSpPr>
          <p:cNvPr id="3" name="Segnaposto contenuto 2"/>
          <p:cNvSpPr>
            <a:spLocks noGrp="1"/>
          </p:cNvSpPr>
          <p:nvPr>
            <p:ph idx="1"/>
          </p:nvPr>
        </p:nvSpPr>
        <p:spPr/>
        <p:txBody>
          <a:bodyPr>
            <a:normAutofit/>
          </a:bodyPr>
          <a:lstStyle/>
          <a:p>
            <a:pPr algn="just"/>
            <a:r>
              <a:rPr lang="fr-CA" sz="2400" dirty="0" smtClean="0"/>
              <a:t>né </a:t>
            </a:r>
            <a:r>
              <a:rPr lang="fr-CA" sz="2400" dirty="0"/>
              <a:t>le 2 mai 1922 à </a:t>
            </a:r>
            <a:r>
              <a:rPr lang="fr-CA" sz="2400" dirty="0" err="1"/>
              <a:t>Reggio</a:t>
            </a:r>
            <a:r>
              <a:rPr lang="fr-CA" sz="2400" dirty="0"/>
              <a:t> d'Émilie (Italie)1 et mort le 22 juillet 2004 à Boulogne-Billancourt (France)2, est un acteur et un chanteur français d'origine </a:t>
            </a:r>
            <a:r>
              <a:rPr lang="fr-CA" sz="2400" dirty="0" smtClean="0"/>
              <a:t>italienne.</a:t>
            </a:r>
          </a:p>
          <a:p>
            <a:r>
              <a:rPr lang="fr-CA" sz="2400" dirty="0" smtClean="0"/>
              <a:t>Il chante également Rimbaud, Boris Vian</a:t>
            </a:r>
            <a:endParaRPr lang="fr-CA" sz="2400" dirty="0"/>
          </a:p>
        </p:txBody>
      </p:sp>
    </p:spTree>
    <p:extLst>
      <p:ext uri="{BB962C8B-B14F-4D97-AF65-F5344CB8AC3E}">
        <p14:creationId xmlns:p14="http://schemas.microsoft.com/office/powerpoint/2010/main" val="42856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err="1" smtClean="0"/>
              <a:t>Ecoutons</a:t>
            </a:r>
            <a:r>
              <a:rPr lang="fr-CA" sz="2800" dirty="0" smtClean="0"/>
              <a:t/>
            </a:r>
            <a:br>
              <a:rPr lang="fr-CA" sz="2800" dirty="0" smtClean="0"/>
            </a:br>
            <a:r>
              <a:rPr lang="it-IT" sz="2800" b="1" dirty="0"/>
              <a:t>Boris </a:t>
            </a:r>
            <a:r>
              <a:rPr lang="it-IT" sz="2800" b="1" dirty="0" err="1"/>
              <a:t>Vian</a:t>
            </a:r>
            <a:r>
              <a:rPr lang="it-IT" sz="2800" b="1" dirty="0"/>
              <a:t> - Le </a:t>
            </a:r>
            <a:r>
              <a:rPr lang="it-IT" sz="2800" b="1" dirty="0" err="1"/>
              <a:t>déserteur</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fontScale="85000" lnSpcReduction="20000"/>
          </a:bodyPr>
          <a:lstStyle/>
          <a:p>
            <a:r>
              <a:rPr lang="it-IT" sz="2400" dirty="0" smtClean="0"/>
              <a:t>Monsieur </a:t>
            </a:r>
            <a:r>
              <a:rPr lang="it-IT" sz="2400" dirty="0"/>
              <a:t>le </a:t>
            </a:r>
            <a:r>
              <a:rPr lang="it-IT" sz="2400" dirty="0" err="1"/>
              <a:t>Président</a:t>
            </a:r>
            <a:r>
              <a:rPr lang="it-IT" sz="2400" dirty="0"/>
              <a:t/>
            </a:r>
            <a:br>
              <a:rPr lang="it-IT" sz="2400" dirty="0"/>
            </a:br>
            <a:r>
              <a:rPr lang="it-IT" sz="2400" dirty="0"/>
              <a:t>Je </a:t>
            </a:r>
            <a:r>
              <a:rPr lang="it-IT" sz="2400" dirty="0" err="1"/>
              <a:t>vous</a:t>
            </a:r>
            <a:r>
              <a:rPr lang="it-IT" sz="2400" dirty="0"/>
              <a:t> </a:t>
            </a:r>
            <a:r>
              <a:rPr lang="it-IT" sz="2400" dirty="0" err="1"/>
              <a:t>fais</a:t>
            </a:r>
            <a:r>
              <a:rPr lang="it-IT" sz="2400" dirty="0"/>
              <a:t> une lettre</a:t>
            </a:r>
            <a:br>
              <a:rPr lang="it-IT" sz="2400" dirty="0"/>
            </a:br>
            <a:r>
              <a:rPr lang="it-IT" sz="2400" dirty="0" err="1"/>
              <a:t>Que</a:t>
            </a:r>
            <a:r>
              <a:rPr lang="it-IT" sz="2400" dirty="0"/>
              <a:t> </a:t>
            </a:r>
            <a:r>
              <a:rPr lang="it-IT" sz="2400" dirty="0" err="1"/>
              <a:t>vous</a:t>
            </a:r>
            <a:r>
              <a:rPr lang="it-IT" sz="2400" dirty="0"/>
              <a:t> </a:t>
            </a:r>
            <a:r>
              <a:rPr lang="it-IT" sz="2400" dirty="0" err="1"/>
              <a:t>lirez</a:t>
            </a:r>
            <a:r>
              <a:rPr lang="it-IT" sz="2400" dirty="0"/>
              <a:t> </a:t>
            </a:r>
            <a:r>
              <a:rPr lang="it-IT" sz="2400" dirty="0" err="1"/>
              <a:t>peut-être</a:t>
            </a:r>
            <a:r>
              <a:rPr lang="it-IT" sz="2400" dirty="0"/>
              <a:t/>
            </a:r>
            <a:br>
              <a:rPr lang="it-IT" sz="2400" dirty="0"/>
            </a:br>
            <a:r>
              <a:rPr lang="it-IT" sz="2400" dirty="0"/>
              <a:t>Si </a:t>
            </a:r>
            <a:r>
              <a:rPr lang="it-IT" sz="2400" dirty="0" err="1"/>
              <a:t>vous</a:t>
            </a:r>
            <a:r>
              <a:rPr lang="it-IT" sz="2400" dirty="0"/>
              <a:t> </a:t>
            </a:r>
            <a:r>
              <a:rPr lang="it-IT" sz="2400" dirty="0" err="1"/>
              <a:t>avez</a:t>
            </a:r>
            <a:r>
              <a:rPr lang="it-IT" sz="2400" dirty="0"/>
              <a:t> le </a:t>
            </a:r>
            <a:r>
              <a:rPr lang="it-IT" sz="2400" dirty="0" err="1"/>
              <a:t>temps</a:t>
            </a:r>
            <a:r>
              <a:rPr lang="it-IT" sz="2400" dirty="0"/>
              <a:t/>
            </a:r>
            <a:br>
              <a:rPr lang="it-IT" sz="2400" dirty="0"/>
            </a:br>
            <a:r>
              <a:rPr lang="it-IT" sz="2400" dirty="0"/>
              <a:t>Je </a:t>
            </a:r>
            <a:r>
              <a:rPr lang="it-IT" sz="2400" dirty="0" err="1"/>
              <a:t>viens</a:t>
            </a:r>
            <a:r>
              <a:rPr lang="it-IT" sz="2400" dirty="0"/>
              <a:t> de </a:t>
            </a:r>
            <a:r>
              <a:rPr lang="it-IT" sz="2400" dirty="0" err="1"/>
              <a:t>recevoir</a:t>
            </a:r>
            <a:r>
              <a:rPr lang="it-IT" sz="2400" dirty="0"/>
              <a:t/>
            </a:r>
            <a:br>
              <a:rPr lang="it-IT" sz="2400" dirty="0"/>
            </a:br>
            <a:r>
              <a:rPr lang="it-IT" sz="2400" dirty="0" err="1"/>
              <a:t>Mes</a:t>
            </a:r>
            <a:r>
              <a:rPr lang="it-IT" sz="2400" dirty="0"/>
              <a:t> papiers </a:t>
            </a:r>
            <a:r>
              <a:rPr lang="it-IT" sz="2400" dirty="0" err="1"/>
              <a:t>militaires</a:t>
            </a:r>
            <a:r>
              <a:rPr lang="it-IT" sz="2400" dirty="0"/>
              <a:t/>
            </a:r>
            <a:br>
              <a:rPr lang="it-IT" sz="2400" dirty="0"/>
            </a:br>
            <a:r>
              <a:rPr lang="it-IT" sz="2400" dirty="0"/>
              <a:t>Pour partir à la guerre</a:t>
            </a:r>
            <a:br>
              <a:rPr lang="it-IT" sz="2400" dirty="0"/>
            </a:br>
            <a:r>
              <a:rPr lang="it-IT" sz="2400" dirty="0" err="1"/>
              <a:t>Avant</a:t>
            </a:r>
            <a:r>
              <a:rPr lang="it-IT" sz="2400" dirty="0"/>
              <a:t> </a:t>
            </a:r>
            <a:r>
              <a:rPr lang="it-IT" sz="2400" dirty="0" err="1"/>
              <a:t>mercredi</a:t>
            </a:r>
            <a:r>
              <a:rPr lang="it-IT" sz="2400" dirty="0"/>
              <a:t> </a:t>
            </a:r>
            <a:r>
              <a:rPr lang="it-IT" sz="2400" dirty="0" err="1"/>
              <a:t>soir</a:t>
            </a:r>
            <a:r>
              <a:rPr lang="it-IT" sz="2400" dirty="0"/>
              <a:t/>
            </a:r>
            <a:br>
              <a:rPr lang="it-IT" sz="2400" dirty="0"/>
            </a:br>
            <a:r>
              <a:rPr lang="it-IT" sz="2400" dirty="0"/>
              <a:t>Monsieur le </a:t>
            </a:r>
            <a:r>
              <a:rPr lang="it-IT" sz="2400" dirty="0" err="1"/>
              <a:t>Président</a:t>
            </a:r>
            <a:r>
              <a:rPr lang="it-IT" sz="2400" dirty="0"/>
              <a:t/>
            </a:r>
            <a:br>
              <a:rPr lang="it-IT" sz="2400" dirty="0"/>
            </a:br>
            <a:r>
              <a:rPr lang="it-IT" sz="2400" dirty="0"/>
              <a:t>Je ne </a:t>
            </a:r>
            <a:r>
              <a:rPr lang="it-IT" sz="2400" dirty="0" err="1"/>
              <a:t>veux</a:t>
            </a:r>
            <a:r>
              <a:rPr lang="it-IT" sz="2400" dirty="0"/>
              <a:t> </a:t>
            </a:r>
            <a:r>
              <a:rPr lang="it-IT" sz="2400" dirty="0" err="1"/>
              <a:t>pas</a:t>
            </a:r>
            <a:r>
              <a:rPr lang="it-IT" sz="2400" dirty="0"/>
              <a:t> la </a:t>
            </a:r>
            <a:r>
              <a:rPr lang="it-IT" sz="2400" dirty="0" err="1"/>
              <a:t>faire</a:t>
            </a:r>
            <a:r>
              <a:rPr lang="it-IT" sz="2400" dirty="0"/>
              <a:t/>
            </a:r>
            <a:br>
              <a:rPr lang="it-IT" sz="2400" dirty="0"/>
            </a:br>
            <a:r>
              <a:rPr lang="it-IT" sz="2400" dirty="0"/>
              <a:t>Je ne </a:t>
            </a:r>
            <a:r>
              <a:rPr lang="it-IT" sz="2400" dirty="0" err="1"/>
              <a:t>suis</a:t>
            </a:r>
            <a:r>
              <a:rPr lang="it-IT" sz="2400" dirty="0"/>
              <a:t> </a:t>
            </a:r>
            <a:r>
              <a:rPr lang="it-IT" sz="2400" dirty="0" err="1"/>
              <a:t>pas</a:t>
            </a:r>
            <a:r>
              <a:rPr lang="it-IT" sz="2400" dirty="0"/>
              <a:t> </a:t>
            </a:r>
            <a:r>
              <a:rPr lang="it-IT" sz="2400" dirty="0" err="1"/>
              <a:t>sur</a:t>
            </a:r>
            <a:r>
              <a:rPr lang="it-IT" sz="2400" dirty="0"/>
              <a:t> terre</a:t>
            </a:r>
            <a:br>
              <a:rPr lang="it-IT" sz="2400" dirty="0"/>
            </a:br>
            <a:r>
              <a:rPr lang="it-IT" sz="2400" dirty="0"/>
              <a:t>Pour </a:t>
            </a:r>
            <a:r>
              <a:rPr lang="it-IT" sz="2400" dirty="0" err="1"/>
              <a:t>tuer</a:t>
            </a:r>
            <a:r>
              <a:rPr lang="it-IT" sz="2400" dirty="0"/>
              <a:t> </a:t>
            </a:r>
            <a:r>
              <a:rPr lang="it-IT" sz="2400" dirty="0" err="1"/>
              <a:t>des</a:t>
            </a:r>
            <a:r>
              <a:rPr lang="it-IT" sz="2400" dirty="0"/>
              <a:t> </a:t>
            </a:r>
            <a:r>
              <a:rPr lang="it-IT" sz="2400" dirty="0" err="1"/>
              <a:t>pauvres</a:t>
            </a:r>
            <a:r>
              <a:rPr lang="it-IT" sz="2400" dirty="0"/>
              <a:t> gens</a:t>
            </a:r>
            <a:br>
              <a:rPr lang="it-IT" sz="2400" dirty="0"/>
            </a:br>
            <a:r>
              <a:rPr lang="it-IT" sz="2400" dirty="0"/>
              <a:t>C’est </a:t>
            </a:r>
            <a:r>
              <a:rPr lang="it-IT" sz="2400" dirty="0" err="1"/>
              <a:t>pas</a:t>
            </a:r>
            <a:r>
              <a:rPr lang="it-IT" sz="2400" dirty="0"/>
              <a:t> pour </a:t>
            </a:r>
            <a:r>
              <a:rPr lang="it-IT" sz="2400" dirty="0" err="1"/>
              <a:t>vous</a:t>
            </a:r>
            <a:r>
              <a:rPr lang="it-IT" sz="2400" dirty="0"/>
              <a:t> </a:t>
            </a:r>
            <a:r>
              <a:rPr lang="it-IT" sz="2400" dirty="0" err="1"/>
              <a:t>fâcher</a:t>
            </a:r>
            <a:r>
              <a:rPr lang="it-IT" sz="2400" dirty="0"/>
              <a:t/>
            </a:r>
            <a:br>
              <a:rPr lang="it-IT" sz="2400" dirty="0"/>
            </a:br>
            <a:r>
              <a:rPr lang="it-IT" sz="2400" dirty="0"/>
              <a:t>Il </a:t>
            </a:r>
            <a:r>
              <a:rPr lang="it-IT" sz="2400" dirty="0" err="1"/>
              <a:t>faut</a:t>
            </a:r>
            <a:r>
              <a:rPr lang="it-IT" sz="2400" dirty="0"/>
              <a:t> </a:t>
            </a:r>
            <a:r>
              <a:rPr lang="it-IT" sz="2400" dirty="0" err="1"/>
              <a:t>que</a:t>
            </a:r>
            <a:r>
              <a:rPr lang="it-IT" sz="2400" dirty="0"/>
              <a:t> je </a:t>
            </a:r>
            <a:r>
              <a:rPr lang="it-IT" sz="2400" dirty="0" err="1"/>
              <a:t>vous</a:t>
            </a:r>
            <a:r>
              <a:rPr lang="it-IT" sz="2400" dirty="0"/>
              <a:t> </a:t>
            </a:r>
            <a:r>
              <a:rPr lang="it-IT" sz="2400" dirty="0" err="1"/>
              <a:t>dise</a:t>
            </a:r>
            <a:r>
              <a:rPr lang="it-IT" sz="2400" dirty="0"/>
              <a:t/>
            </a:r>
            <a:br>
              <a:rPr lang="it-IT" sz="2400" dirty="0"/>
            </a:br>
            <a:r>
              <a:rPr lang="it-IT" sz="2400" dirty="0"/>
              <a:t>Ma </a:t>
            </a:r>
            <a:r>
              <a:rPr lang="it-IT" sz="2400" dirty="0" err="1"/>
              <a:t>décision</a:t>
            </a:r>
            <a:r>
              <a:rPr lang="it-IT" sz="2400" dirty="0"/>
              <a:t> est </a:t>
            </a:r>
            <a:r>
              <a:rPr lang="it-IT" sz="2400" dirty="0" err="1"/>
              <a:t>prise</a:t>
            </a:r>
            <a:r>
              <a:rPr lang="it-IT" sz="2400" dirty="0"/>
              <a:t/>
            </a:r>
            <a:br>
              <a:rPr lang="it-IT" sz="2400" dirty="0"/>
            </a:br>
            <a:r>
              <a:rPr lang="it-IT" sz="2400" dirty="0"/>
              <a:t>Je m’en </a:t>
            </a:r>
            <a:r>
              <a:rPr lang="it-IT" sz="2400" dirty="0" err="1"/>
              <a:t>vais</a:t>
            </a:r>
            <a:r>
              <a:rPr lang="it-IT" sz="2400" dirty="0"/>
              <a:t> </a:t>
            </a:r>
            <a:r>
              <a:rPr lang="it-IT" sz="2400" dirty="0" err="1"/>
              <a:t>déserter</a:t>
            </a:r>
            <a:r>
              <a:rPr lang="it-IT" sz="2400" dirty="0"/>
              <a:t/>
            </a:r>
            <a:br>
              <a:rPr lang="it-IT" sz="2400" dirty="0"/>
            </a:br>
            <a:r>
              <a:rPr lang="it-IT" sz="2400" dirty="0"/>
              <a:t/>
            </a:r>
            <a:br>
              <a:rPr lang="it-IT" sz="2400" dirty="0"/>
            </a:br>
            <a:endParaRPr lang="it-IT" sz="2400" b="1" dirty="0"/>
          </a:p>
          <a:p>
            <a:endParaRPr lang="fr-CA" sz="2400" dirty="0"/>
          </a:p>
        </p:txBody>
      </p:sp>
    </p:spTree>
    <p:extLst>
      <p:ext uri="{BB962C8B-B14F-4D97-AF65-F5344CB8AC3E}">
        <p14:creationId xmlns:p14="http://schemas.microsoft.com/office/powerpoint/2010/main" val="121813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t>Boris </a:t>
            </a:r>
            <a:r>
              <a:rPr lang="it-IT" sz="2400" b="1" dirty="0" err="1"/>
              <a:t>Vian</a:t>
            </a:r>
            <a:r>
              <a:rPr lang="it-IT" sz="2400" b="1" dirty="0"/>
              <a:t> - Le </a:t>
            </a:r>
            <a:r>
              <a:rPr lang="it-IT" sz="2400" b="1" dirty="0" err="1"/>
              <a:t>déserteur</a:t>
            </a:r>
            <a:r>
              <a:rPr lang="it-IT" sz="2400" b="1" dirty="0"/>
              <a:t/>
            </a:r>
            <a:br>
              <a:rPr lang="it-IT" sz="2400" b="1" dirty="0"/>
            </a:br>
            <a:endParaRPr lang="fr-CA" sz="2400" dirty="0"/>
          </a:p>
        </p:txBody>
      </p:sp>
      <p:sp>
        <p:nvSpPr>
          <p:cNvPr id="3" name="Segnaposto contenuto 2"/>
          <p:cNvSpPr>
            <a:spLocks noGrp="1"/>
          </p:cNvSpPr>
          <p:nvPr>
            <p:ph sz="half" idx="1"/>
          </p:nvPr>
        </p:nvSpPr>
        <p:spPr/>
        <p:txBody>
          <a:bodyPr>
            <a:noAutofit/>
          </a:bodyPr>
          <a:lstStyle/>
          <a:p>
            <a:r>
              <a:rPr lang="it-IT" sz="2000" dirty="0" err="1" smtClean="0"/>
              <a:t>Depuis</a:t>
            </a:r>
            <a:r>
              <a:rPr lang="it-IT" sz="2000" dirty="0" smtClean="0"/>
              <a:t> </a:t>
            </a:r>
            <a:r>
              <a:rPr lang="it-IT" sz="2000" dirty="0" err="1"/>
              <a:t>que</a:t>
            </a:r>
            <a:r>
              <a:rPr lang="it-IT" sz="2000" dirty="0"/>
              <a:t> je </a:t>
            </a:r>
            <a:r>
              <a:rPr lang="it-IT" sz="2000" dirty="0" err="1"/>
              <a:t>suis</a:t>
            </a:r>
            <a:r>
              <a:rPr lang="it-IT" sz="2000" dirty="0"/>
              <a:t> né</a:t>
            </a:r>
            <a:br>
              <a:rPr lang="it-IT" sz="2000" dirty="0"/>
            </a:br>
            <a:r>
              <a:rPr lang="it-IT" sz="2000" dirty="0" err="1"/>
              <a:t>J’ai</a:t>
            </a:r>
            <a:r>
              <a:rPr lang="it-IT" sz="2000" dirty="0"/>
              <a:t> vu </a:t>
            </a:r>
            <a:r>
              <a:rPr lang="it-IT" sz="2000" dirty="0" err="1"/>
              <a:t>mourir</a:t>
            </a:r>
            <a:r>
              <a:rPr lang="it-IT" sz="2000" dirty="0"/>
              <a:t> </a:t>
            </a:r>
            <a:r>
              <a:rPr lang="it-IT" sz="2000" dirty="0" err="1"/>
              <a:t>mon</a:t>
            </a:r>
            <a:r>
              <a:rPr lang="it-IT" sz="2000" dirty="0"/>
              <a:t> </a:t>
            </a:r>
            <a:r>
              <a:rPr lang="it-IT" sz="2000" dirty="0" err="1"/>
              <a:t>père</a:t>
            </a:r>
            <a:r>
              <a:rPr lang="it-IT" sz="2000" dirty="0"/>
              <a:t/>
            </a:r>
            <a:br>
              <a:rPr lang="it-IT" sz="2000" dirty="0"/>
            </a:br>
            <a:r>
              <a:rPr lang="it-IT" sz="2000" dirty="0" err="1"/>
              <a:t>J’ai</a:t>
            </a:r>
            <a:r>
              <a:rPr lang="it-IT" sz="2000" dirty="0"/>
              <a:t> vu partir </a:t>
            </a:r>
            <a:r>
              <a:rPr lang="it-IT" sz="2000" dirty="0" err="1"/>
              <a:t>mes</a:t>
            </a:r>
            <a:r>
              <a:rPr lang="it-IT" sz="2000" dirty="0"/>
              <a:t> </a:t>
            </a:r>
            <a:r>
              <a:rPr lang="it-IT" sz="2000" dirty="0" err="1"/>
              <a:t>frères</a:t>
            </a:r>
            <a:r>
              <a:rPr lang="it-IT" sz="2000" dirty="0"/>
              <a:t/>
            </a:r>
            <a:br>
              <a:rPr lang="it-IT" sz="2000" dirty="0"/>
            </a:br>
            <a:r>
              <a:rPr lang="it-IT" sz="2000" dirty="0"/>
              <a:t>Et </a:t>
            </a:r>
            <a:r>
              <a:rPr lang="it-IT" sz="2000" dirty="0" err="1"/>
              <a:t>pleurer</a:t>
            </a:r>
            <a:r>
              <a:rPr lang="it-IT" sz="2000" dirty="0"/>
              <a:t> </a:t>
            </a:r>
            <a:r>
              <a:rPr lang="it-IT" sz="2000" dirty="0" err="1"/>
              <a:t>mes</a:t>
            </a:r>
            <a:r>
              <a:rPr lang="it-IT" sz="2000" dirty="0"/>
              <a:t> enfants</a:t>
            </a:r>
            <a:br>
              <a:rPr lang="it-IT" sz="2000" dirty="0"/>
            </a:br>
            <a:r>
              <a:rPr lang="it-IT" sz="2000" dirty="0"/>
              <a:t>Ma </a:t>
            </a:r>
            <a:r>
              <a:rPr lang="it-IT" sz="2000" dirty="0" err="1"/>
              <a:t>mère</a:t>
            </a:r>
            <a:r>
              <a:rPr lang="it-IT" sz="2000" dirty="0"/>
              <a:t> a </a:t>
            </a:r>
            <a:r>
              <a:rPr lang="it-IT" sz="2000" dirty="0" err="1"/>
              <a:t>tant</a:t>
            </a:r>
            <a:r>
              <a:rPr lang="it-IT" sz="2000" dirty="0"/>
              <a:t> </a:t>
            </a:r>
            <a:r>
              <a:rPr lang="it-IT" sz="2000" dirty="0" err="1"/>
              <a:t>souffert</a:t>
            </a:r>
            <a:r>
              <a:rPr lang="it-IT" sz="2000" dirty="0"/>
              <a:t/>
            </a:r>
            <a:br>
              <a:rPr lang="it-IT" sz="2000" dirty="0"/>
            </a:br>
            <a:r>
              <a:rPr lang="it-IT" sz="2000" dirty="0"/>
              <a:t>Elle est </a:t>
            </a:r>
            <a:r>
              <a:rPr lang="it-IT" sz="2000" dirty="0" err="1"/>
              <a:t>dedans</a:t>
            </a:r>
            <a:r>
              <a:rPr lang="it-IT" sz="2000" dirty="0"/>
              <a:t> sa tombe</a:t>
            </a:r>
            <a:br>
              <a:rPr lang="it-IT" sz="2000" dirty="0"/>
            </a:br>
            <a:r>
              <a:rPr lang="it-IT" sz="2000" dirty="0"/>
              <a:t>Et se </a:t>
            </a:r>
            <a:r>
              <a:rPr lang="it-IT" sz="2000" dirty="0" err="1"/>
              <a:t>moque</a:t>
            </a:r>
            <a:r>
              <a:rPr lang="it-IT" sz="2000" dirty="0"/>
              <a:t> </a:t>
            </a:r>
            <a:r>
              <a:rPr lang="it-IT" sz="2000" dirty="0" err="1"/>
              <a:t>des</a:t>
            </a:r>
            <a:r>
              <a:rPr lang="it-IT" sz="2000" dirty="0"/>
              <a:t> </a:t>
            </a:r>
            <a:r>
              <a:rPr lang="it-IT" sz="2000" dirty="0" err="1"/>
              <a:t>bombes</a:t>
            </a:r>
            <a:r>
              <a:rPr lang="it-IT" sz="2000" dirty="0"/>
              <a:t/>
            </a:r>
            <a:br>
              <a:rPr lang="it-IT" sz="2000" dirty="0"/>
            </a:br>
            <a:r>
              <a:rPr lang="it-IT" sz="2000" dirty="0"/>
              <a:t>Et se </a:t>
            </a:r>
            <a:r>
              <a:rPr lang="it-IT" sz="2000" dirty="0" err="1"/>
              <a:t>moque</a:t>
            </a:r>
            <a:r>
              <a:rPr lang="it-IT" sz="2000" dirty="0"/>
              <a:t> </a:t>
            </a:r>
            <a:r>
              <a:rPr lang="it-IT" sz="2000" dirty="0" err="1"/>
              <a:t>des</a:t>
            </a:r>
            <a:r>
              <a:rPr lang="it-IT" sz="2000" dirty="0"/>
              <a:t> </a:t>
            </a:r>
            <a:r>
              <a:rPr lang="it-IT" sz="2000" dirty="0" err="1"/>
              <a:t>vers</a:t>
            </a:r>
            <a:r>
              <a:rPr lang="it-IT" sz="2000" dirty="0"/>
              <a:t/>
            </a:r>
            <a:br>
              <a:rPr lang="it-IT" sz="2000" dirty="0"/>
            </a:br>
            <a:r>
              <a:rPr lang="it-IT" sz="2000" dirty="0" err="1"/>
              <a:t>Quand</a:t>
            </a:r>
            <a:r>
              <a:rPr lang="it-IT" sz="2000" dirty="0"/>
              <a:t> </a:t>
            </a:r>
            <a:r>
              <a:rPr lang="it-IT" sz="2000" dirty="0" err="1"/>
              <a:t>j’étais</a:t>
            </a:r>
            <a:r>
              <a:rPr lang="it-IT" sz="2000" dirty="0"/>
              <a:t> </a:t>
            </a:r>
            <a:r>
              <a:rPr lang="it-IT" sz="2000" dirty="0" err="1"/>
              <a:t>prisonnier</a:t>
            </a:r>
            <a:r>
              <a:rPr lang="it-IT" sz="2000" dirty="0"/>
              <a:t/>
            </a:r>
            <a:br>
              <a:rPr lang="it-IT" sz="2000" dirty="0"/>
            </a:br>
            <a:r>
              <a:rPr lang="it-IT" sz="2000" dirty="0"/>
              <a:t>On m’a </a:t>
            </a:r>
            <a:r>
              <a:rPr lang="it-IT" sz="2000" dirty="0" err="1"/>
              <a:t>volé</a:t>
            </a:r>
            <a:r>
              <a:rPr lang="it-IT" sz="2000" dirty="0"/>
              <a:t> ma femme</a:t>
            </a:r>
            <a:br>
              <a:rPr lang="it-IT" sz="2000" dirty="0"/>
            </a:br>
            <a:r>
              <a:rPr lang="it-IT" sz="2000" dirty="0"/>
              <a:t>On m’a </a:t>
            </a:r>
            <a:r>
              <a:rPr lang="it-IT" sz="2000" dirty="0" err="1"/>
              <a:t>volé</a:t>
            </a:r>
            <a:r>
              <a:rPr lang="it-IT" sz="2000" dirty="0"/>
              <a:t> </a:t>
            </a:r>
            <a:r>
              <a:rPr lang="it-IT" sz="2000" dirty="0" err="1"/>
              <a:t>mon</a:t>
            </a:r>
            <a:r>
              <a:rPr lang="it-IT" sz="2000" dirty="0"/>
              <a:t> </a:t>
            </a:r>
            <a:r>
              <a:rPr lang="it-IT" sz="2000" dirty="0" err="1"/>
              <a:t>âme</a:t>
            </a:r>
            <a:r>
              <a:rPr lang="it-IT" sz="2000" dirty="0"/>
              <a:t/>
            </a:r>
            <a:br>
              <a:rPr lang="it-IT" sz="2000" dirty="0"/>
            </a:br>
            <a:r>
              <a:rPr lang="it-IT" sz="2000" dirty="0"/>
              <a:t>Et tout </a:t>
            </a:r>
            <a:r>
              <a:rPr lang="it-IT" sz="2000" dirty="0" err="1"/>
              <a:t>mon</a:t>
            </a:r>
            <a:r>
              <a:rPr lang="it-IT" sz="2000" dirty="0"/>
              <a:t> </a:t>
            </a:r>
            <a:r>
              <a:rPr lang="it-IT" sz="2000" dirty="0" err="1"/>
              <a:t>cher</a:t>
            </a:r>
            <a:r>
              <a:rPr lang="it-IT" sz="2000" dirty="0"/>
              <a:t> </a:t>
            </a:r>
            <a:r>
              <a:rPr lang="it-IT" sz="2000" dirty="0" err="1"/>
              <a:t>passé</a:t>
            </a:r>
            <a:r>
              <a:rPr lang="it-IT" sz="2000" dirty="0"/>
              <a:t/>
            </a:r>
            <a:br>
              <a:rPr lang="it-IT" sz="2000" dirty="0"/>
            </a:br>
            <a:r>
              <a:rPr lang="it-IT" sz="2000" dirty="0" err="1"/>
              <a:t>Demain</a:t>
            </a:r>
            <a:r>
              <a:rPr lang="it-IT" sz="2000" dirty="0"/>
              <a:t> de bon </a:t>
            </a:r>
            <a:r>
              <a:rPr lang="it-IT" sz="2000" dirty="0" err="1"/>
              <a:t>matin</a:t>
            </a:r>
            <a:r>
              <a:rPr lang="it-IT" sz="2000" dirty="0"/>
              <a:t/>
            </a:r>
            <a:br>
              <a:rPr lang="it-IT" sz="2000" dirty="0"/>
            </a:br>
            <a:r>
              <a:rPr lang="it-IT" sz="2000" dirty="0"/>
              <a:t>Je fermerai ma porte</a:t>
            </a:r>
            <a:br>
              <a:rPr lang="it-IT" sz="2000" dirty="0"/>
            </a:br>
            <a:r>
              <a:rPr lang="it-IT" sz="2000" dirty="0" err="1"/>
              <a:t>Au</a:t>
            </a:r>
            <a:r>
              <a:rPr lang="it-IT" sz="2000" dirty="0"/>
              <a:t> </a:t>
            </a:r>
            <a:r>
              <a:rPr lang="it-IT" sz="2000" dirty="0" err="1"/>
              <a:t>nez</a:t>
            </a:r>
            <a:r>
              <a:rPr lang="it-IT" sz="2000" dirty="0"/>
              <a:t> </a:t>
            </a:r>
            <a:r>
              <a:rPr lang="it-IT" sz="2000" dirty="0" err="1"/>
              <a:t>des</a:t>
            </a:r>
            <a:r>
              <a:rPr lang="it-IT" sz="2000" dirty="0"/>
              <a:t> </a:t>
            </a:r>
            <a:r>
              <a:rPr lang="it-IT" sz="2000" dirty="0" err="1"/>
              <a:t>années</a:t>
            </a:r>
            <a:r>
              <a:rPr lang="it-IT" sz="2000" dirty="0"/>
              <a:t> </a:t>
            </a:r>
            <a:r>
              <a:rPr lang="it-IT" sz="2000" dirty="0" err="1"/>
              <a:t>mortes</a:t>
            </a:r>
            <a:r>
              <a:rPr lang="it-IT" sz="2000" dirty="0"/>
              <a:t/>
            </a:r>
            <a:br>
              <a:rPr lang="it-IT" sz="2000" dirty="0"/>
            </a:br>
            <a:r>
              <a:rPr lang="it-IT" sz="2000" dirty="0" err="1"/>
              <a:t>J’irai</a:t>
            </a:r>
            <a:r>
              <a:rPr lang="it-IT" sz="2000" dirty="0"/>
              <a:t> </a:t>
            </a:r>
            <a:r>
              <a:rPr lang="it-IT" sz="2000" dirty="0" err="1"/>
              <a:t>sur</a:t>
            </a:r>
            <a:r>
              <a:rPr lang="it-IT" sz="2000" dirty="0"/>
              <a:t> </a:t>
            </a:r>
            <a:r>
              <a:rPr lang="it-IT" sz="2000" dirty="0" err="1"/>
              <a:t>les</a:t>
            </a:r>
            <a:r>
              <a:rPr lang="it-IT" sz="2000" dirty="0"/>
              <a:t> </a:t>
            </a:r>
            <a:r>
              <a:rPr lang="it-IT" sz="2000" dirty="0" err="1"/>
              <a:t>chemins</a:t>
            </a:r>
            <a:r>
              <a:rPr lang="it-IT" sz="2000" dirty="0"/>
              <a:t/>
            </a:r>
            <a:br>
              <a:rPr lang="it-IT" sz="2000" dirty="0"/>
            </a:br>
            <a:r>
              <a:rPr lang="it-IT" sz="2000" dirty="0"/>
              <a:t/>
            </a:r>
            <a:br>
              <a:rPr lang="it-IT" sz="2000" dirty="0"/>
            </a:br>
            <a:endParaRPr lang="fr-CA" sz="2000" dirty="0"/>
          </a:p>
        </p:txBody>
      </p:sp>
      <p:sp>
        <p:nvSpPr>
          <p:cNvPr id="4" name="Segnaposto contenuto 3"/>
          <p:cNvSpPr>
            <a:spLocks noGrp="1"/>
          </p:cNvSpPr>
          <p:nvPr>
            <p:ph sz="half" idx="2"/>
          </p:nvPr>
        </p:nvSpPr>
        <p:spPr/>
        <p:txBody>
          <a:bodyPr>
            <a:normAutofit fontScale="70000" lnSpcReduction="20000"/>
          </a:bodyPr>
          <a:lstStyle/>
          <a:p>
            <a:pPr algn="just"/>
            <a:r>
              <a:rPr lang="it-IT" dirty="0"/>
              <a:t>Je </a:t>
            </a:r>
            <a:r>
              <a:rPr lang="it-IT" dirty="0" err="1"/>
              <a:t>mendierai</a:t>
            </a:r>
            <a:r>
              <a:rPr lang="it-IT" dirty="0"/>
              <a:t> ma vie</a:t>
            </a:r>
            <a:br>
              <a:rPr lang="it-IT" dirty="0"/>
            </a:br>
            <a:r>
              <a:rPr lang="it-IT" dirty="0" err="1"/>
              <a:t>Sur</a:t>
            </a:r>
            <a:r>
              <a:rPr lang="it-IT" dirty="0"/>
              <a:t> </a:t>
            </a:r>
            <a:r>
              <a:rPr lang="it-IT" dirty="0" err="1"/>
              <a:t>les</a:t>
            </a:r>
            <a:r>
              <a:rPr lang="it-IT" dirty="0"/>
              <a:t> </a:t>
            </a:r>
            <a:r>
              <a:rPr lang="it-IT" dirty="0" err="1"/>
              <a:t>routes</a:t>
            </a:r>
            <a:r>
              <a:rPr lang="it-IT" dirty="0"/>
              <a:t> de France</a:t>
            </a:r>
            <a:br>
              <a:rPr lang="it-IT" dirty="0"/>
            </a:br>
            <a:r>
              <a:rPr lang="it-IT" dirty="0"/>
              <a:t>De </a:t>
            </a:r>
            <a:r>
              <a:rPr lang="it-IT" dirty="0" err="1"/>
              <a:t>Bretagne</a:t>
            </a:r>
            <a:r>
              <a:rPr lang="it-IT" dirty="0"/>
              <a:t> en Provence</a:t>
            </a:r>
            <a:br>
              <a:rPr lang="it-IT" dirty="0"/>
            </a:br>
            <a:r>
              <a:rPr lang="it-IT" dirty="0"/>
              <a:t>Et je dirai </a:t>
            </a:r>
            <a:r>
              <a:rPr lang="it-IT" dirty="0" err="1"/>
              <a:t>aux</a:t>
            </a:r>
            <a:r>
              <a:rPr lang="it-IT" dirty="0"/>
              <a:t> gens:</a:t>
            </a:r>
            <a:br>
              <a:rPr lang="it-IT" dirty="0"/>
            </a:br>
            <a:r>
              <a:rPr lang="it-IT" dirty="0" err="1"/>
              <a:t>Refusez</a:t>
            </a:r>
            <a:r>
              <a:rPr lang="it-IT" dirty="0"/>
              <a:t> d’</a:t>
            </a:r>
            <a:r>
              <a:rPr lang="it-IT" dirty="0" err="1"/>
              <a:t>obéir</a:t>
            </a:r>
            <a:r>
              <a:rPr lang="it-IT" dirty="0"/>
              <a:t/>
            </a:r>
            <a:br>
              <a:rPr lang="it-IT" dirty="0"/>
            </a:br>
            <a:r>
              <a:rPr lang="it-IT" dirty="0" err="1"/>
              <a:t>Refusez</a:t>
            </a:r>
            <a:r>
              <a:rPr lang="it-IT" dirty="0"/>
              <a:t> de la </a:t>
            </a:r>
            <a:r>
              <a:rPr lang="it-IT" dirty="0" err="1"/>
              <a:t>faire</a:t>
            </a:r>
            <a:r>
              <a:rPr lang="it-IT" dirty="0"/>
              <a:t/>
            </a:r>
            <a:br>
              <a:rPr lang="it-IT" dirty="0"/>
            </a:br>
            <a:r>
              <a:rPr lang="it-IT" dirty="0"/>
              <a:t>N’</a:t>
            </a:r>
            <a:r>
              <a:rPr lang="it-IT" dirty="0" err="1"/>
              <a:t>allez</a:t>
            </a:r>
            <a:r>
              <a:rPr lang="it-IT" dirty="0"/>
              <a:t> </a:t>
            </a:r>
            <a:r>
              <a:rPr lang="it-IT" dirty="0" err="1"/>
              <a:t>pas</a:t>
            </a:r>
            <a:r>
              <a:rPr lang="it-IT" dirty="0"/>
              <a:t> à la guerre</a:t>
            </a:r>
            <a:br>
              <a:rPr lang="it-IT" dirty="0"/>
            </a:br>
            <a:r>
              <a:rPr lang="it-IT" dirty="0" err="1"/>
              <a:t>Refusez</a:t>
            </a:r>
            <a:r>
              <a:rPr lang="it-IT" dirty="0"/>
              <a:t> de partir</a:t>
            </a:r>
            <a:br>
              <a:rPr lang="it-IT" dirty="0"/>
            </a:br>
            <a:r>
              <a:rPr lang="it-IT" dirty="0" err="1"/>
              <a:t>S’il</a:t>
            </a:r>
            <a:r>
              <a:rPr lang="it-IT" dirty="0"/>
              <a:t> </a:t>
            </a:r>
            <a:r>
              <a:rPr lang="it-IT" dirty="0" err="1"/>
              <a:t>faut</a:t>
            </a:r>
            <a:r>
              <a:rPr lang="it-IT" dirty="0"/>
              <a:t> </a:t>
            </a:r>
            <a:r>
              <a:rPr lang="it-IT" dirty="0" err="1"/>
              <a:t>donner</a:t>
            </a:r>
            <a:r>
              <a:rPr lang="it-IT" dirty="0"/>
              <a:t> son </a:t>
            </a:r>
            <a:r>
              <a:rPr lang="it-IT" dirty="0" err="1"/>
              <a:t>sang</a:t>
            </a:r>
            <a:r>
              <a:rPr lang="it-IT" dirty="0"/>
              <a:t/>
            </a:r>
            <a:br>
              <a:rPr lang="it-IT" dirty="0"/>
            </a:br>
            <a:r>
              <a:rPr lang="it-IT" dirty="0" err="1"/>
              <a:t>Allez</a:t>
            </a:r>
            <a:r>
              <a:rPr lang="it-IT" dirty="0"/>
              <a:t> </a:t>
            </a:r>
            <a:r>
              <a:rPr lang="it-IT" dirty="0" err="1"/>
              <a:t>donner</a:t>
            </a:r>
            <a:r>
              <a:rPr lang="it-IT" dirty="0"/>
              <a:t> le </a:t>
            </a:r>
            <a:r>
              <a:rPr lang="it-IT" dirty="0" err="1"/>
              <a:t>vôtre</a:t>
            </a:r>
            <a:r>
              <a:rPr lang="it-IT" dirty="0"/>
              <a:t/>
            </a:r>
            <a:br>
              <a:rPr lang="it-IT" dirty="0"/>
            </a:br>
            <a:r>
              <a:rPr lang="it-IT" dirty="0" err="1"/>
              <a:t>Vous</a:t>
            </a:r>
            <a:r>
              <a:rPr lang="it-IT" dirty="0"/>
              <a:t> </a:t>
            </a:r>
            <a:r>
              <a:rPr lang="it-IT" dirty="0" err="1"/>
              <a:t>êtes</a:t>
            </a:r>
            <a:r>
              <a:rPr lang="it-IT" dirty="0"/>
              <a:t> bon </a:t>
            </a:r>
            <a:r>
              <a:rPr lang="it-IT" dirty="0" err="1"/>
              <a:t>apôtre</a:t>
            </a:r>
            <a:r>
              <a:rPr lang="it-IT" dirty="0"/>
              <a:t/>
            </a:r>
            <a:br>
              <a:rPr lang="it-IT" dirty="0"/>
            </a:br>
            <a:r>
              <a:rPr lang="it-IT" dirty="0"/>
              <a:t>Monsieur le </a:t>
            </a:r>
            <a:r>
              <a:rPr lang="it-IT" dirty="0" err="1"/>
              <a:t>Président</a:t>
            </a:r>
            <a:r>
              <a:rPr lang="it-IT" dirty="0"/>
              <a:t/>
            </a:r>
            <a:br>
              <a:rPr lang="it-IT" dirty="0"/>
            </a:br>
            <a:r>
              <a:rPr lang="it-IT" dirty="0"/>
              <a:t>Si </a:t>
            </a:r>
            <a:r>
              <a:rPr lang="it-IT" dirty="0" err="1"/>
              <a:t>vous</a:t>
            </a:r>
            <a:r>
              <a:rPr lang="it-IT" dirty="0"/>
              <a:t> me </a:t>
            </a:r>
            <a:r>
              <a:rPr lang="it-IT" dirty="0" err="1"/>
              <a:t>poursuivez</a:t>
            </a:r>
            <a:r>
              <a:rPr lang="it-IT" dirty="0"/>
              <a:t/>
            </a:r>
            <a:br>
              <a:rPr lang="it-IT" dirty="0"/>
            </a:br>
            <a:r>
              <a:rPr lang="it-IT" dirty="0" err="1"/>
              <a:t>Prévenez</a:t>
            </a:r>
            <a:r>
              <a:rPr lang="it-IT" dirty="0"/>
              <a:t> </a:t>
            </a:r>
            <a:r>
              <a:rPr lang="it-IT" dirty="0" err="1"/>
              <a:t>vos</a:t>
            </a:r>
            <a:r>
              <a:rPr lang="it-IT" dirty="0"/>
              <a:t> </a:t>
            </a:r>
            <a:r>
              <a:rPr lang="it-IT" dirty="0" err="1"/>
              <a:t>gendarmes</a:t>
            </a:r>
            <a:r>
              <a:rPr lang="it-IT" dirty="0"/>
              <a:t/>
            </a:r>
            <a:br>
              <a:rPr lang="it-IT" dirty="0"/>
            </a:br>
            <a:r>
              <a:rPr lang="it-IT" dirty="0" err="1"/>
              <a:t>Que</a:t>
            </a:r>
            <a:r>
              <a:rPr lang="it-IT" dirty="0"/>
              <a:t> je n’aurai </a:t>
            </a:r>
            <a:r>
              <a:rPr lang="it-IT" dirty="0" err="1"/>
              <a:t>pas</a:t>
            </a:r>
            <a:r>
              <a:rPr lang="it-IT" dirty="0"/>
              <a:t> d’</a:t>
            </a:r>
            <a:r>
              <a:rPr lang="it-IT" dirty="0" err="1"/>
              <a:t>armes</a:t>
            </a:r>
            <a:r>
              <a:rPr lang="it-IT" dirty="0"/>
              <a:t/>
            </a:r>
            <a:br>
              <a:rPr lang="it-IT" dirty="0"/>
            </a:br>
            <a:r>
              <a:rPr lang="it-IT" dirty="0"/>
              <a:t>Et </a:t>
            </a:r>
            <a:r>
              <a:rPr lang="it-IT" dirty="0" err="1"/>
              <a:t>qu’ils</a:t>
            </a:r>
            <a:r>
              <a:rPr lang="it-IT" dirty="0"/>
              <a:t> </a:t>
            </a:r>
            <a:r>
              <a:rPr lang="it-IT" dirty="0" err="1"/>
              <a:t>pourront</a:t>
            </a:r>
            <a:r>
              <a:rPr lang="it-IT" dirty="0"/>
              <a:t> </a:t>
            </a:r>
            <a:r>
              <a:rPr lang="it-IT" dirty="0" err="1"/>
              <a:t>tirer</a:t>
            </a:r>
            <a:r>
              <a:rPr lang="it-IT" dirty="0"/>
              <a:t/>
            </a:r>
            <a:br>
              <a:rPr lang="it-IT" dirty="0"/>
            </a:br>
            <a:endParaRPr lang="fr-CA" dirty="0"/>
          </a:p>
          <a:p>
            <a:endParaRPr lang="fr-CA" dirty="0"/>
          </a:p>
        </p:txBody>
      </p:sp>
    </p:spTree>
    <p:extLst>
      <p:ext uri="{BB962C8B-B14F-4D97-AF65-F5344CB8AC3E}">
        <p14:creationId xmlns:p14="http://schemas.microsoft.com/office/powerpoint/2010/main" val="1844979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a:t>Les</a:t>
            </a:r>
            <a:r>
              <a:rPr lang="it-IT" sz="2800" b="1" dirty="0"/>
              <a:t> </a:t>
            </a:r>
            <a:r>
              <a:rPr lang="it-IT" sz="2800" b="1" dirty="0" err="1"/>
              <a:t>langues</a:t>
            </a:r>
            <a:r>
              <a:rPr lang="it-IT" sz="2800" b="1" dirty="0"/>
              <a:t> </a:t>
            </a:r>
            <a:r>
              <a:rPr lang="it-IT" sz="2800" b="1" dirty="0" err="1"/>
              <a:t>des</a:t>
            </a:r>
            <a:r>
              <a:rPr lang="it-IT" sz="2800" b="1" dirty="0"/>
              <a:t> </a:t>
            </a:r>
            <a:r>
              <a:rPr lang="it-IT" sz="2800" b="1" dirty="0" err="1"/>
              <a:t>gestes</a:t>
            </a:r>
            <a:r>
              <a:rPr lang="it-IT" sz="2800" b="1" dirty="0"/>
              <a:t> </a:t>
            </a:r>
            <a:r>
              <a:rPr lang="it-IT" sz="2800" b="1" dirty="0" err="1"/>
              <a:t>barrières</a:t>
            </a:r>
            <a:r>
              <a:rPr lang="it-IT" sz="2800" b="1" dirty="0"/>
              <a:t/>
            </a:r>
            <a:br>
              <a:rPr lang="it-IT" sz="2800" b="1" dirty="0"/>
            </a:br>
            <a:endParaRPr lang="fr-CA" sz="2800" dirty="0"/>
          </a:p>
        </p:txBody>
      </p:sp>
      <p:sp>
        <p:nvSpPr>
          <p:cNvPr id="3" name="Segnaposto contenuto 2"/>
          <p:cNvSpPr>
            <a:spLocks noGrp="1"/>
          </p:cNvSpPr>
          <p:nvPr>
            <p:ph idx="1"/>
          </p:nvPr>
        </p:nvSpPr>
        <p:spPr/>
        <p:txBody>
          <a:bodyPr>
            <a:normAutofit/>
          </a:bodyPr>
          <a:lstStyle/>
          <a:p>
            <a:pPr algn="just"/>
            <a:r>
              <a:rPr lang="it-IT" sz="2400" dirty="0"/>
              <a:t>une </a:t>
            </a:r>
            <a:r>
              <a:rPr lang="it-IT" sz="2400" dirty="0" err="1"/>
              <a:t>initiative</a:t>
            </a:r>
            <a:r>
              <a:rPr lang="it-IT" sz="2400" dirty="0"/>
              <a:t> </a:t>
            </a:r>
            <a:r>
              <a:rPr lang="it-IT" sz="2400" dirty="0" err="1"/>
              <a:t>du</a:t>
            </a:r>
            <a:r>
              <a:rPr lang="it-IT" sz="2400" dirty="0"/>
              <a:t> </a:t>
            </a:r>
            <a:r>
              <a:rPr lang="it-IT" sz="2400" dirty="0" err="1"/>
              <a:t>Laboratoire</a:t>
            </a:r>
            <a:r>
              <a:rPr lang="it-IT" sz="2400" dirty="0"/>
              <a:t> LATTICE </a:t>
            </a:r>
            <a:r>
              <a:rPr lang="it-IT" sz="2400" dirty="0" err="1"/>
              <a:t>visant</a:t>
            </a:r>
            <a:r>
              <a:rPr lang="it-IT" sz="2400" dirty="0"/>
              <a:t> à </a:t>
            </a:r>
            <a:r>
              <a:rPr lang="it-IT" sz="2400" dirty="0" err="1"/>
              <a:t>recenser</a:t>
            </a:r>
            <a:r>
              <a:rPr lang="it-IT" sz="2400" dirty="0"/>
              <a:t> </a:t>
            </a:r>
            <a:r>
              <a:rPr lang="it-IT" sz="2400" dirty="0" err="1"/>
              <a:t>les</a:t>
            </a:r>
            <a:r>
              <a:rPr lang="it-IT" sz="2400" dirty="0"/>
              <a:t> </a:t>
            </a:r>
            <a:r>
              <a:rPr lang="it-IT" sz="2400" dirty="0" err="1"/>
              <a:t>gestes</a:t>
            </a:r>
            <a:r>
              <a:rPr lang="it-IT" sz="2400" dirty="0"/>
              <a:t> </a:t>
            </a:r>
            <a:r>
              <a:rPr lang="it-IT" sz="2400" dirty="0" err="1"/>
              <a:t>barrières</a:t>
            </a:r>
            <a:r>
              <a:rPr lang="it-IT" sz="2400" dirty="0"/>
              <a:t> et </a:t>
            </a:r>
            <a:r>
              <a:rPr lang="it-IT" sz="2400" dirty="0" err="1"/>
              <a:t>les</a:t>
            </a:r>
            <a:r>
              <a:rPr lang="it-IT" sz="2400" dirty="0"/>
              <a:t> </a:t>
            </a:r>
            <a:r>
              <a:rPr lang="it-IT" sz="2400" dirty="0" err="1"/>
              <a:t>consignes</a:t>
            </a:r>
            <a:r>
              <a:rPr lang="it-IT" sz="2400" dirty="0"/>
              <a:t> de </a:t>
            </a:r>
            <a:r>
              <a:rPr lang="it-IT" sz="2400" dirty="0" err="1"/>
              <a:t>confinement</a:t>
            </a:r>
            <a:r>
              <a:rPr lang="it-IT" sz="2400" dirty="0"/>
              <a:t> </a:t>
            </a:r>
            <a:r>
              <a:rPr lang="it-IT" sz="2400" dirty="0" err="1"/>
              <a:t>dans</a:t>
            </a:r>
            <a:r>
              <a:rPr lang="it-IT" sz="2400" dirty="0"/>
              <a:t> </a:t>
            </a:r>
            <a:r>
              <a:rPr lang="it-IT" sz="2400" dirty="0" err="1"/>
              <a:t>les</a:t>
            </a:r>
            <a:r>
              <a:rPr lang="it-IT" sz="2400" dirty="0"/>
              <a:t> </a:t>
            </a:r>
            <a:r>
              <a:rPr lang="it-IT" sz="2400" dirty="0" err="1"/>
              <a:t>pays</a:t>
            </a:r>
            <a:r>
              <a:rPr lang="it-IT" sz="2400" dirty="0"/>
              <a:t> </a:t>
            </a:r>
            <a:r>
              <a:rPr lang="it-IT" sz="2400" dirty="0" err="1"/>
              <a:t>du</a:t>
            </a:r>
            <a:r>
              <a:rPr lang="it-IT" sz="2400" dirty="0"/>
              <a:t> monde</a:t>
            </a:r>
            <a:r>
              <a:rPr lang="it-IT" sz="2400" dirty="0" smtClean="0"/>
              <a:t>.</a:t>
            </a:r>
          </a:p>
          <a:p>
            <a:endParaRPr lang="it-IT" sz="2400" dirty="0"/>
          </a:p>
          <a:p>
            <a:r>
              <a:rPr lang="it-IT" sz="2400" dirty="0" err="1"/>
              <a:t>https</a:t>
            </a:r>
            <a:r>
              <a:rPr lang="it-IT" sz="2400" dirty="0"/>
              <a:t>://</a:t>
            </a:r>
            <a:r>
              <a:rPr lang="it-IT" sz="2400" dirty="0" err="1"/>
              <a:t>umap.openstreetmap.fr</a:t>
            </a:r>
            <a:r>
              <a:rPr lang="it-IT" sz="2400" dirty="0"/>
              <a:t>/</a:t>
            </a:r>
            <a:r>
              <a:rPr lang="it-IT" sz="2400" dirty="0" err="1"/>
              <a:t>fr</a:t>
            </a:r>
            <a:r>
              <a:rPr lang="it-IT" sz="2400" dirty="0"/>
              <a:t>/</a:t>
            </a:r>
            <a:r>
              <a:rPr lang="it-IT" sz="2400" dirty="0" err="1"/>
              <a:t>map</a:t>
            </a:r>
            <a:r>
              <a:rPr lang="it-IT" sz="2400" dirty="0"/>
              <a:t>/gestes-barrieres_433984#3/45.27/48.87</a:t>
            </a:r>
            <a:br>
              <a:rPr lang="it-IT" sz="2400" dirty="0"/>
            </a:br>
            <a:endParaRPr lang="fr-CA" sz="2400" dirty="0"/>
          </a:p>
        </p:txBody>
      </p:sp>
    </p:spTree>
    <p:extLst>
      <p:ext uri="{BB962C8B-B14F-4D97-AF65-F5344CB8AC3E}">
        <p14:creationId xmlns:p14="http://schemas.microsoft.com/office/powerpoint/2010/main" val="2338335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Observations hebdomadaires de Beatrice</a:t>
            </a:r>
            <a:endParaRPr lang="fr-CA" sz="2800" dirty="0"/>
          </a:p>
        </p:txBody>
      </p:sp>
      <p:sp>
        <p:nvSpPr>
          <p:cNvPr id="3" name="Segnaposto contenuto 2"/>
          <p:cNvSpPr>
            <a:spLocks noGrp="1"/>
          </p:cNvSpPr>
          <p:nvPr>
            <p:ph idx="1"/>
          </p:nvPr>
        </p:nvSpPr>
        <p:spPr/>
        <p:txBody>
          <a:bodyPr>
            <a:normAutofit fontScale="92500" lnSpcReduction="10000"/>
          </a:bodyPr>
          <a:lstStyle/>
          <a:p>
            <a:pPr algn="just"/>
            <a:r>
              <a:rPr lang="fr-CA" sz="2400" dirty="0" smtClean="0"/>
              <a:t>Drôle : Publicité. Boris Vian, Auteur préféré, chanson la complainte du progrès.</a:t>
            </a:r>
          </a:p>
          <a:p>
            <a:pPr algn="just"/>
            <a:r>
              <a:rPr lang="fr-CA" sz="2400" dirty="0" smtClean="0"/>
              <a:t>situation de détresse, bouleversement de nos systèmes :changement de la communication pub dans l’espace d’un mois:  #</a:t>
            </a:r>
          </a:p>
          <a:p>
            <a:pPr algn="just"/>
            <a:r>
              <a:rPr lang="fr-CA" sz="2400" dirty="0" smtClean="0"/>
              <a:t>avant : voyages, voiture; maintenant : nourriture, </a:t>
            </a:r>
            <a:r>
              <a:rPr lang="fr-CA" sz="2400" dirty="0" err="1" smtClean="0"/>
              <a:t>amazon</a:t>
            </a:r>
            <a:r>
              <a:rPr lang="fr-CA" sz="2400" dirty="0" smtClean="0"/>
              <a:t>, scènes de vie à la maison</a:t>
            </a:r>
          </a:p>
          <a:p>
            <a:pPr algn="just"/>
            <a:r>
              <a:rPr lang="fr-CA" sz="2400" dirty="0" smtClean="0"/>
              <a:t>Orwell</a:t>
            </a:r>
          </a:p>
          <a:p>
            <a:pPr algn="just"/>
            <a:r>
              <a:rPr lang="fr-CA" sz="2400" dirty="0" smtClean="0"/>
              <a:t>orientation des achats en fonction des messages du gouvernement</a:t>
            </a:r>
          </a:p>
          <a:p>
            <a:pPr algn="just"/>
            <a:r>
              <a:rPr lang="fr-CA" sz="2400" dirty="0" err="1" smtClean="0"/>
              <a:t>skeptron</a:t>
            </a:r>
            <a:r>
              <a:rPr lang="fr-CA" sz="2400" dirty="0" smtClean="0"/>
              <a:t> de la communication : la publicité</a:t>
            </a:r>
          </a:p>
          <a:p>
            <a:pPr algn="just"/>
            <a:r>
              <a:rPr lang="fr-CA" sz="2400" dirty="0" smtClean="0"/>
              <a:t>Pub de voiture Mazda toujours scènes très dynamiques, aujourd’hui il n’y avait personne, c’était un monologue sur la voiture, très statique.</a:t>
            </a:r>
            <a:endParaRPr lang="fr-CA" sz="2400" dirty="0"/>
          </a:p>
        </p:txBody>
      </p:sp>
    </p:spTree>
    <p:extLst>
      <p:ext uri="{BB962C8B-B14F-4D97-AF65-F5344CB8AC3E}">
        <p14:creationId xmlns:p14="http://schemas.microsoft.com/office/powerpoint/2010/main" val="2774988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et d’autres interventions</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Valentina : même observation. Exemples : pub d’un service de livraison de la nourriture; pub de voyage à la radio mais on peut réserver ces voyages et on peut renoncer et le remboursement est garanti</a:t>
            </a:r>
          </a:p>
          <a:p>
            <a:pPr algn="just"/>
            <a:r>
              <a:rPr lang="fr-CA" sz="2400" dirty="0" smtClean="0"/>
              <a:t>Alice : hiver/début de printemps pub: tablette pour la toux... invitation à sortir même avec la grippe, aujourd’hui NON</a:t>
            </a:r>
          </a:p>
          <a:p>
            <a:pPr algn="just"/>
            <a:r>
              <a:rPr lang="fr-CA" sz="2400" dirty="0" err="1" smtClean="0"/>
              <a:t>Selenia</a:t>
            </a:r>
            <a:r>
              <a:rPr lang="fr-CA" sz="2400" dirty="0" smtClean="0"/>
              <a:t> : les réseaux sociaux : activités  physiques à faire à la maison. Pub pour les enfants : comment se comporter (messages sociaux)</a:t>
            </a:r>
          </a:p>
          <a:p>
            <a:pPr algn="just"/>
            <a:r>
              <a:rPr lang="fr-CA" sz="2400" dirty="0" smtClean="0"/>
              <a:t>Mehdi : chaines marocaines maintenant le langage a basculé, maintenant en arabe dialectal avant en arabe classique</a:t>
            </a:r>
            <a:endParaRPr lang="fr-CA" sz="2400" dirty="0"/>
          </a:p>
        </p:txBody>
      </p:sp>
    </p:spTree>
    <p:extLst>
      <p:ext uri="{BB962C8B-B14F-4D97-AF65-F5344CB8AC3E}">
        <p14:creationId xmlns:p14="http://schemas.microsoft.com/office/powerpoint/2010/main" val="1623164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t>Nommer</a:t>
            </a:r>
            <a:r>
              <a:rPr lang="it-IT" sz="2800" dirty="0"/>
              <a:t> et </a:t>
            </a:r>
            <a:r>
              <a:rPr lang="it-IT" sz="2800" dirty="0" err="1"/>
              <a:t>renommer</a:t>
            </a:r>
            <a:r>
              <a:rPr lang="it-IT" sz="2800" dirty="0"/>
              <a:t> ne </a:t>
            </a:r>
            <a:r>
              <a:rPr lang="it-IT" sz="2800" dirty="0" err="1"/>
              <a:t>sont</a:t>
            </a:r>
            <a:r>
              <a:rPr lang="it-IT" sz="2800" dirty="0"/>
              <a:t> </a:t>
            </a:r>
            <a:r>
              <a:rPr lang="it-IT" sz="2800" dirty="0" err="1"/>
              <a:t>pas</a:t>
            </a:r>
            <a:r>
              <a:rPr lang="it-IT" sz="2800" dirty="0"/>
              <a:t> </a:t>
            </a:r>
            <a:r>
              <a:rPr lang="it-IT" sz="2800" dirty="0" err="1" smtClean="0"/>
              <a:t>des</a:t>
            </a:r>
            <a:r>
              <a:rPr lang="it-IT" sz="2800" dirty="0" smtClean="0"/>
              <a:t> </a:t>
            </a:r>
            <a:r>
              <a:rPr lang="it-IT" sz="2800" dirty="0" err="1" smtClean="0"/>
              <a:t>actes</a:t>
            </a:r>
            <a:r>
              <a:rPr lang="it-IT" sz="2800" dirty="0" smtClean="0"/>
              <a:t> </a:t>
            </a:r>
            <a:r>
              <a:rPr lang="it-IT" sz="2800" dirty="0" err="1" smtClean="0"/>
              <a:t>innocents</a:t>
            </a:r>
            <a:r>
              <a:rPr lang="it-IT" sz="2800" dirty="0"/>
              <a:t/>
            </a:r>
            <a:br>
              <a:rPr lang="it-IT" sz="2800" dirty="0"/>
            </a:br>
            <a:r>
              <a:rPr lang="it-IT" sz="2800" dirty="0"/>
              <a:t>Et qui </a:t>
            </a:r>
            <a:r>
              <a:rPr lang="it-IT" sz="2800" dirty="0" err="1" smtClean="0"/>
              <a:t>nomme</a:t>
            </a:r>
            <a:r>
              <a:rPr lang="it-IT" sz="2800" dirty="0" smtClean="0"/>
              <a:t> </a:t>
            </a:r>
            <a:r>
              <a:rPr lang="it-IT" sz="2800" dirty="0"/>
              <a:t>et </a:t>
            </a:r>
            <a:r>
              <a:rPr lang="it-IT" sz="2800" dirty="0" err="1" smtClean="0"/>
              <a:t>renomme</a:t>
            </a:r>
            <a:r>
              <a:rPr lang="it-IT" sz="2800" dirty="0" smtClean="0"/>
              <a:t> ? </a:t>
            </a:r>
            <a:r>
              <a:rPr lang="it-IT" sz="2800" dirty="0"/>
              <a:t>:</a:t>
            </a:r>
            <a:br>
              <a:rPr lang="it-IT" sz="2800" dirty="0"/>
            </a:br>
            <a:r>
              <a:rPr lang="it-IT" sz="2800" dirty="0" smtClean="0"/>
              <a:t> </a:t>
            </a:r>
            <a:r>
              <a:rPr lang="it-IT" sz="2800" dirty="0" err="1" smtClean="0"/>
              <a:t>plan</a:t>
            </a:r>
            <a:r>
              <a:rPr lang="it-IT" sz="2800" dirty="0" smtClean="0"/>
              <a:t> à </a:t>
            </a:r>
            <a:r>
              <a:rPr lang="it-IT" sz="2800" dirty="0" err="1" smtClean="0"/>
              <a:t>voir</a:t>
            </a:r>
            <a:r>
              <a:rPr lang="it-IT" sz="2800" dirty="0" smtClean="0"/>
              <a:t> pour </a:t>
            </a:r>
            <a:r>
              <a:rPr lang="it-IT" sz="2800" dirty="0" err="1" smtClean="0"/>
              <a:t>continuer</a:t>
            </a:r>
            <a:r>
              <a:rPr lang="it-IT" sz="2800" dirty="0" smtClean="0"/>
              <a:t> le </a:t>
            </a:r>
            <a:r>
              <a:rPr lang="it-IT" sz="2800" dirty="0" err="1" smtClean="0"/>
              <a:t>volet</a:t>
            </a:r>
            <a:r>
              <a:rPr lang="it-IT" sz="2800" dirty="0" smtClean="0"/>
              <a:t> “Le </a:t>
            </a:r>
            <a:r>
              <a:rPr lang="it-IT" sz="2800" dirty="0" err="1" smtClean="0"/>
              <a:t>pouvoir</a:t>
            </a:r>
            <a:r>
              <a:rPr lang="it-IT" sz="2800" dirty="0" smtClean="0"/>
              <a:t> </a:t>
            </a:r>
            <a:r>
              <a:rPr lang="it-IT" sz="2800" dirty="0" err="1" smtClean="0"/>
              <a:t>des</a:t>
            </a:r>
            <a:r>
              <a:rPr lang="it-IT" sz="2800" dirty="0" smtClean="0"/>
              <a:t> </a:t>
            </a:r>
            <a:r>
              <a:rPr lang="it-IT" sz="2800" dirty="0" err="1" smtClean="0"/>
              <a:t>mots</a:t>
            </a:r>
            <a:r>
              <a:rPr lang="it-IT" sz="2800" dirty="0" smtClean="0"/>
              <a:t>”</a:t>
            </a:r>
            <a:endParaRPr lang="it-IT" sz="2800" dirty="0"/>
          </a:p>
        </p:txBody>
      </p:sp>
      <p:sp>
        <p:nvSpPr>
          <p:cNvPr id="3" name="Segnaposto contenuto 2"/>
          <p:cNvSpPr>
            <a:spLocks noGrp="1"/>
          </p:cNvSpPr>
          <p:nvPr>
            <p:ph idx="1"/>
          </p:nvPr>
        </p:nvSpPr>
        <p:spPr/>
        <p:txBody>
          <a:bodyPr>
            <a:normAutofit/>
          </a:bodyPr>
          <a:lstStyle/>
          <a:p>
            <a:endParaRPr lang="it-IT" sz="2400" dirty="0"/>
          </a:p>
          <a:p>
            <a:r>
              <a:rPr lang="fr-FR" sz="2400" b="1" dirty="0"/>
              <a:t>Le concept de </a:t>
            </a:r>
            <a:r>
              <a:rPr lang="fr-FR" sz="2400" b="1" dirty="0" smtClean="0"/>
              <a:t>dénomination</a:t>
            </a:r>
            <a:endParaRPr lang="it-IT" sz="2400" b="1" dirty="0" smtClean="0"/>
          </a:p>
          <a:p>
            <a:pPr algn="just"/>
            <a:r>
              <a:rPr lang="it-IT" sz="2400" b="1" dirty="0" err="1" smtClean="0"/>
              <a:t>Exemples</a:t>
            </a:r>
            <a:r>
              <a:rPr lang="it-IT" sz="2400" b="1" dirty="0" smtClean="0"/>
              <a:t>: 1. </a:t>
            </a:r>
            <a:r>
              <a:rPr lang="fr-FR" sz="2400" b="1" dirty="0" smtClean="0"/>
              <a:t>découverte, conquête </a:t>
            </a:r>
            <a:r>
              <a:rPr lang="fr-FR" sz="2400" b="1" dirty="0"/>
              <a:t>ou </a:t>
            </a:r>
            <a:r>
              <a:rPr lang="fr-FR" sz="2400" b="1" dirty="0" smtClean="0"/>
              <a:t>invasion de l’Amérique : le choix des mots selon qui énonce</a:t>
            </a:r>
            <a:endParaRPr lang="fr-FR" sz="2400" b="1" dirty="0"/>
          </a:p>
          <a:p>
            <a:pPr algn="just"/>
            <a:r>
              <a:rPr lang="it-IT" sz="2400" dirty="0" smtClean="0"/>
              <a:t> 2. </a:t>
            </a:r>
            <a:r>
              <a:rPr lang="it-IT" sz="2400" dirty="0" err="1" smtClean="0"/>
              <a:t>guerres</a:t>
            </a:r>
            <a:r>
              <a:rPr lang="it-IT" sz="2400" dirty="0" smtClean="0"/>
              <a:t> : </a:t>
            </a:r>
            <a:r>
              <a:rPr lang="it-IT" sz="2400" dirty="0" err="1" smtClean="0"/>
              <a:t>Algérie</a:t>
            </a:r>
            <a:r>
              <a:rPr lang="it-IT" sz="2400" dirty="0" smtClean="0"/>
              <a:t>, la </a:t>
            </a:r>
            <a:r>
              <a:rPr lang="it-IT" sz="2400" dirty="0"/>
              <a:t>guerre </a:t>
            </a:r>
            <a:r>
              <a:rPr lang="it-IT" sz="2400" dirty="0" err="1"/>
              <a:t>contre</a:t>
            </a:r>
            <a:r>
              <a:rPr lang="it-IT" sz="2400" dirty="0"/>
              <a:t> le </a:t>
            </a:r>
            <a:r>
              <a:rPr lang="it-IT" sz="2400" dirty="0" err="1" smtClean="0"/>
              <a:t>terrorisme</a:t>
            </a:r>
            <a:r>
              <a:rPr lang="fr-FR" sz="2400" dirty="0" smtClean="0"/>
              <a:t>, </a:t>
            </a:r>
            <a:r>
              <a:rPr lang="it-IT" sz="2400" dirty="0" err="1" smtClean="0"/>
              <a:t>Irak</a:t>
            </a:r>
            <a:r>
              <a:rPr lang="it-IT" sz="2400" dirty="0"/>
              <a:t>, </a:t>
            </a:r>
            <a:r>
              <a:rPr lang="it-IT" sz="2400" dirty="0" smtClean="0"/>
              <a:t>Afghanistan</a:t>
            </a:r>
          </a:p>
          <a:p>
            <a:r>
              <a:rPr lang="it-IT" sz="2400" dirty="0" err="1" smtClean="0"/>
              <a:t>Traduire</a:t>
            </a:r>
            <a:r>
              <a:rPr lang="it-IT" sz="2400" dirty="0" smtClean="0"/>
              <a:t> n’est </a:t>
            </a:r>
            <a:r>
              <a:rPr lang="it-IT" sz="2400" dirty="0" err="1" smtClean="0"/>
              <a:t>pas</a:t>
            </a:r>
            <a:r>
              <a:rPr lang="it-IT" sz="2400" dirty="0" smtClean="0"/>
              <a:t> </a:t>
            </a:r>
            <a:r>
              <a:rPr lang="it-IT" sz="2400" dirty="0" err="1" smtClean="0"/>
              <a:t>innocent</a:t>
            </a:r>
            <a:r>
              <a:rPr lang="it-IT" sz="2400" dirty="0" smtClean="0"/>
              <a:t> ?</a:t>
            </a:r>
          </a:p>
          <a:p>
            <a:r>
              <a:rPr lang="fr-FR" sz="2400" dirty="0" smtClean="0"/>
              <a:t>Les termes ne sont pas innocents</a:t>
            </a:r>
          </a:p>
          <a:p>
            <a:r>
              <a:rPr lang="fr-FR" sz="2400" dirty="0" smtClean="0"/>
              <a:t>Déchets </a:t>
            </a:r>
            <a:r>
              <a:rPr lang="fr-FR" sz="2400" dirty="0"/>
              <a:t>nucléaires versus déchets radioactifs</a:t>
            </a:r>
            <a:endParaRPr lang="it-IT" sz="2400" dirty="0"/>
          </a:p>
          <a:p>
            <a:r>
              <a:rPr lang="it-IT" sz="2400" dirty="0" err="1"/>
              <a:t>Stockage</a:t>
            </a:r>
            <a:r>
              <a:rPr lang="it-IT" sz="2400" dirty="0"/>
              <a:t> </a:t>
            </a:r>
            <a:r>
              <a:rPr lang="it-IT" sz="2400" dirty="0" err="1"/>
              <a:t>profond</a:t>
            </a:r>
            <a:r>
              <a:rPr lang="it-IT" sz="2400" dirty="0"/>
              <a:t> </a:t>
            </a:r>
            <a:r>
              <a:rPr lang="fr-FR" sz="2400" dirty="0"/>
              <a:t>versus enfouissement</a:t>
            </a:r>
            <a:endParaRPr lang="fr-CA" sz="2400" dirty="0"/>
          </a:p>
          <a:p>
            <a:endParaRPr lang="it-IT" sz="2400" dirty="0"/>
          </a:p>
          <a:p>
            <a:endParaRPr lang="it-IT" sz="2400" dirty="0"/>
          </a:p>
        </p:txBody>
      </p:sp>
    </p:spTree>
    <p:extLst>
      <p:ext uri="{BB962C8B-B14F-4D97-AF65-F5344CB8AC3E}">
        <p14:creationId xmlns:p14="http://schemas.microsoft.com/office/powerpoint/2010/main" val="34183404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a:t>L</a:t>
            </a:r>
            <a:r>
              <a:rPr lang="fr-FR" sz="2800" dirty="0" smtClean="0"/>
              <a:t>e </a:t>
            </a:r>
            <a:r>
              <a:rPr lang="fr-FR" sz="2800" dirty="0"/>
              <a:t>concept de </a:t>
            </a:r>
            <a:r>
              <a:rPr lang="fr-FR" sz="2800" dirty="0" smtClean="0"/>
              <a:t>dénomination</a:t>
            </a:r>
            <a:br>
              <a:rPr lang="fr-FR" sz="2800" dirty="0" smtClean="0"/>
            </a:b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fr-FR" sz="2400" dirty="0" err="1" smtClean="0"/>
              <a:t>Kleiber</a:t>
            </a:r>
            <a:r>
              <a:rPr lang="fr-FR" sz="2400" dirty="0" smtClean="0"/>
              <a:t> : </a:t>
            </a:r>
            <a:r>
              <a:rPr lang="fr-FR" sz="2400" dirty="0"/>
              <a:t>«L’acte de dénomination préalable a pour conséquence, avons-nous dit, l’acquisition d’une compétence référentielle, celle d’utiliser X pour x. L’association référentielle </a:t>
            </a:r>
            <a:r>
              <a:rPr lang="fr-FR" sz="2400" dirty="0" err="1"/>
              <a:t>X→x</a:t>
            </a:r>
            <a:r>
              <a:rPr lang="fr-FR" sz="2400" dirty="0"/>
              <a:t> est une association mémorisée, donc codée</a:t>
            </a:r>
            <a:r>
              <a:rPr lang="fr-FR" sz="2400" dirty="0" smtClean="0"/>
              <a:t>.»</a:t>
            </a:r>
          </a:p>
          <a:p>
            <a:pPr algn="just"/>
            <a:r>
              <a:rPr lang="fr-FR" sz="2400" dirty="0"/>
              <a:t> </a:t>
            </a:r>
            <a:r>
              <a:rPr lang="fr-FR" sz="2400" dirty="0" smtClean="0"/>
              <a:t>[…] c’est une </a:t>
            </a:r>
            <a:r>
              <a:rPr lang="fr-FR" sz="2400" dirty="0"/>
              <a:t>association référentielle durable’ </a:t>
            </a:r>
            <a:endParaRPr lang="fr-FR" sz="2400" dirty="0" smtClean="0"/>
          </a:p>
          <a:p>
            <a:pPr algn="just"/>
            <a:endParaRPr lang="fr-FR" sz="2400" dirty="0" smtClean="0"/>
          </a:p>
          <a:p>
            <a:pPr algn="just"/>
            <a:r>
              <a:rPr lang="fr-FR" sz="2400" dirty="0" smtClean="0"/>
              <a:t> </a:t>
            </a:r>
            <a:r>
              <a:rPr lang="fr-FR" sz="2400" dirty="0"/>
              <a:t>[…] La dénomination est un « acte de baptême ».  </a:t>
            </a:r>
            <a:endParaRPr lang="it-IT" sz="2400" dirty="0"/>
          </a:p>
          <a:p>
            <a:pPr algn="just"/>
            <a:endParaRPr lang="fr-FR" sz="2400" dirty="0" smtClean="0"/>
          </a:p>
          <a:p>
            <a:pPr algn="just"/>
            <a:endParaRPr lang="it-IT" sz="2400" dirty="0"/>
          </a:p>
          <a:p>
            <a:pPr algn="just"/>
            <a:endParaRPr lang="it-IT" sz="2400" dirty="0" smtClean="0"/>
          </a:p>
          <a:p>
            <a:pPr algn="just"/>
            <a:r>
              <a:rPr lang="fr-FR" sz="2400" dirty="0" smtClean="0"/>
              <a:t>Georges </a:t>
            </a:r>
            <a:r>
              <a:rPr lang="fr-FR" sz="2400" dirty="0" err="1" smtClean="0"/>
              <a:t>Kleiber</a:t>
            </a:r>
            <a:r>
              <a:rPr lang="fr-FR" sz="2400" dirty="0" smtClean="0"/>
              <a:t>, </a:t>
            </a:r>
            <a:r>
              <a:rPr lang="fr-FR" sz="2400" dirty="0"/>
              <a:t>«Dénomination et relations dénominatives »,</a:t>
            </a:r>
            <a:r>
              <a:rPr lang="fr-FR" sz="2400" i="1" dirty="0"/>
              <a:t> Langages</a:t>
            </a:r>
            <a:r>
              <a:rPr lang="fr-FR" sz="2400" dirty="0"/>
              <a:t>, n° 76. La dénomination, </a:t>
            </a:r>
            <a:r>
              <a:rPr lang="fr-FR" sz="2400" dirty="0" smtClean="0"/>
              <a:t>1984, p</a:t>
            </a:r>
            <a:r>
              <a:rPr lang="fr-FR" sz="2400" dirty="0"/>
              <a:t>. 77-94.</a:t>
            </a:r>
          </a:p>
          <a:p>
            <a:pPr algn="just"/>
            <a:endParaRPr lang="it-IT" sz="2400" dirty="0"/>
          </a:p>
          <a:p>
            <a:endParaRPr lang="it-IT" sz="2400" dirty="0"/>
          </a:p>
        </p:txBody>
      </p:sp>
    </p:spTree>
    <p:extLst>
      <p:ext uri="{BB962C8B-B14F-4D97-AF65-F5344CB8AC3E}">
        <p14:creationId xmlns:p14="http://schemas.microsoft.com/office/powerpoint/2010/main" val="40297014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Le </a:t>
            </a:r>
            <a:r>
              <a:rPr lang="it-IT" sz="2800" dirty="0" err="1" smtClean="0"/>
              <a:t>concept</a:t>
            </a:r>
            <a:r>
              <a:rPr lang="it-IT" sz="2800" dirty="0" smtClean="0"/>
              <a:t> de </a:t>
            </a:r>
            <a:r>
              <a:rPr lang="it-IT" sz="2800" dirty="0" err="1" smtClean="0"/>
              <a:t>désignation</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a:t>
            </a:r>
            <a:r>
              <a:rPr lang="fr-FR" sz="2400" dirty="0"/>
              <a:t> La </a:t>
            </a:r>
            <a:r>
              <a:rPr lang="fr-FR" sz="2400" b="1" dirty="0"/>
              <a:t>désignation</a:t>
            </a:r>
            <a:r>
              <a:rPr lang="fr-FR" sz="2400" dirty="0"/>
              <a:t> se définit </a:t>
            </a:r>
            <a:r>
              <a:rPr lang="fr-FR" sz="2400" dirty="0" err="1"/>
              <a:t>contrastivement</a:t>
            </a:r>
            <a:r>
              <a:rPr lang="fr-FR" sz="2400" dirty="0"/>
              <a:t> comme le fait de créer une association </a:t>
            </a:r>
            <a:r>
              <a:rPr lang="fr-FR" sz="2400" i="1" dirty="0"/>
              <a:t>occasionnelle</a:t>
            </a:r>
            <a:r>
              <a:rPr lang="fr-FR" sz="2400" dirty="0"/>
              <a:t> entre une séquence linguistique et un élément de la réalité. Elle ne fait pas l’objet d’un acte préalable ni d’une habitude de la réalité » (</a:t>
            </a:r>
            <a:r>
              <a:rPr lang="fr-FR" sz="2400" dirty="0" err="1"/>
              <a:t>Charaudeau</a:t>
            </a:r>
            <a:r>
              <a:rPr lang="fr-FR" sz="2400" dirty="0"/>
              <a:t>  et </a:t>
            </a:r>
            <a:r>
              <a:rPr lang="fr-FR" sz="2400" dirty="0" err="1"/>
              <a:t>Maingueneau</a:t>
            </a:r>
            <a:r>
              <a:rPr lang="fr-FR" sz="2400" dirty="0"/>
              <a:t> 2002). </a:t>
            </a:r>
            <a:endParaRPr lang="fr-FR" sz="2400" dirty="0" smtClean="0"/>
          </a:p>
          <a:p>
            <a:pPr algn="just"/>
            <a:endParaRPr lang="fr-FR" sz="2400" dirty="0"/>
          </a:p>
          <a:p>
            <a:pPr algn="just"/>
            <a:r>
              <a:rPr lang="fr-FR" sz="2400" dirty="0"/>
              <a:t>La désignation n’est pas codée, elle n’est pas mémorisée mais elle produit des </a:t>
            </a:r>
            <a:r>
              <a:rPr lang="fr-FR" sz="2400" dirty="0" smtClean="0"/>
              <a:t>variantes.</a:t>
            </a:r>
          </a:p>
          <a:p>
            <a:pPr algn="just"/>
            <a:endParaRPr lang="fr-FR" sz="2400" dirty="0"/>
          </a:p>
          <a:p>
            <a:pPr algn="just"/>
            <a:r>
              <a:rPr lang="fr-FR" sz="2400" dirty="0"/>
              <a:t>P. </a:t>
            </a:r>
            <a:r>
              <a:rPr lang="fr-FR" sz="2400" dirty="0" err="1"/>
              <a:t>Charaudeau</a:t>
            </a:r>
            <a:r>
              <a:rPr lang="fr-FR" sz="2400" dirty="0"/>
              <a:t> et D. </a:t>
            </a:r>
            <a:r>
              <a:rPr lang="fr-FR" sz="2400" dirty="0" err="1"/>
              <a:t>Maingueneau</a:t>
            </a:r>
            <a:r>
              <a:rPr lang="fr-FR" sz="2400" dirty="0"/>
              <a:t>, </a:t>
            </a:r>
            <a:r>
              <a:rPr lang="fr-FR" sz="2400" i="1" dirty="0"/>
              <a:t>Dictionnaire d’analyse du discours</a:t>
            </a:r>
            <a:r>
              <a:rPr lang="fr-FR" sz="2400" dirty="0"/>
              <a:t>, Paris, Seuil, 2002. </a:t>
            </a:r>
            <a:endParaRPr lang="it-IT" sz="2400" dirty="0"/>
          </a:p>
        </p:txBody>
      </p:sp>
    </p:spTree>
    <p:extLst>
      <p:ext uri="{BB962C8B-B14F-4D97-AF65-F5344CB8AC3E}">
        <p14:creationId xmlns:p14="http://schemas.microsoft.com/office/powerpoint/2010/main" val="21416381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b="1" dirty="0" err="1"/>
              <a:t>Conquête</a:t>
            </a:r>
            <a:r>
              <a:rPr lang="it-IT" sz="2800" b="1" dirty="0"/>
              <a:t> </a:t>
            </a:r>
            <a:r>
              <a:rPr lang="it-IT" sz="2800" dirty="0"/>
              <a:t>de l’</a:t>
            </a:r>
            <a:r>
              <a:rPr lang="it-IT" sz="2800" dirty="0" err="1"/>
              <a:t>Amérique</a:t>
            </a:r>
            <a:endParaRPr lang="fr-FR" sz="2800" dirty="0"/>
          </a:p>
        </p:txBody>
      </p:sp>
      <p:sp>
        <p:nvSpPr>
          <p:cNvPr id="3" name="Content Placeholder 2"/>
          <p:cNvSpPr>
            <a:spLocks noGrp="1"/>
          </p:cNvSpPr>
          <p:nvPr>
            <p:ph idx="1"/>
          </p:nvPr>
        </p:nvSpPr>
        <p:spPr/>
        <p:txBody>
          <a:bodyPr>
            <a:normAutofit/>
          </a:bodyPr>
          <a:lstStyle/>
          <a:p>
            <a:r>
              <a:rPr lang="fr-FR" sz="2400" dirty="0" err="1" smtClean="0"/>
              <a:t>Tzvetan</a:t>
            </a:r>
            <a:r>
              <a:rPr lang="fr-FR" sz="2400" dirty="0" smtClean="0"/>
              <a:t> Todorov</a:t>
            </a:r>
            <a:r>
              <a:rPr lang="fr-FR" sz="2400" i="1" dirty="0" smtClean="0"/>
              <a:t>, </a:t>
            </a:r>
            <a:r>
              <a:rPr lang="fr-FR" sz="2400" i="1" dirty="0"/>
              <a:t>La </a:t>
            </a:r>
            <a:r>
              <a:rPr lang="fr-FR" sz="2400" i="1" dirty="0" smtClean="0"/>
              <a:t>conquête de l’Amérique</a:t>
            </a:r>
            <a:r>
              <a:rPr lang="fr-FR" sz="2400" dirty="0" smtClean="0"/>
              <a:t>. La question de l’autre, Paris, Seuil, 1982.</a:t>
            </a:r>
          </a:p>
          <a:p>
            <a:endParaRPr lang="fr-FR" sz="2400" dirty="0" smtClean="0"/>
          </a:p>
          <a:p>
            <a:r>
              <a:rPr lang="fr-FR" sz="2400" dirty="0" smtClean="0"/>
              <a:t>conquête ou découverte : selon la position</a:t>
            </a:r>
          </a:p>
          <a:p>
            <a:pPr algn="just"/>
            <a:r>
              <a:rPr lang="it-IT" sz="2400" dirty="0" smtClean="0"/>
              <a:t>C’est </a:t>
            </a:r>
            <a:r>
              <a:rPr lang="it-IT" sz="2400" dirty="0" err="1" smtClean="0"/>
              <a:t>bien</a:t>
            </a:r>
            <a:r>
              <a:rPr lang="it-IT" sz="2400" dirty="0" smtClean="0"/>
              <a:t> la </a:t>
            </a:r>
            <a:r>
              <a:rPr lang="it-IT" sz="2400" dirty="0" err="1" smtClean="0"/>
              <a:t>conqu</a:t>
            </a:r>
            <a:r>
              <a:rPr lang="fr-FR" sz="2400" b="1" dirty="0"/>
              <a:t>ê</a:t>
            </a:r>
            <a:r>
              <a:rPr lang="it-IT" sz="2400" dirty="0" smtClean="0"/>
              <a:t>te de l’</a:t>
            </a:r>
            <a:r>
              <a:rPr lang="it-IT" sz="2400" dirty="0" err="1" smtClean="0"/>
              <a:t>Amérique</a:t>
            </a:r>
            <a:r>
              <a:rPr lang="it-IT" sz="2400" dirty="0" smtClean="0"/>
              <a:t> qui </a:t>
            </a:r>
            <a:r>
              <a:rPr lang="it-IT" sz="2400" dirty="0" err="1" smtClean="0"/>
              <a:t>annonce</a:t>
            </a:r>
            <a:r>
              <a:rPr lang="it-IT" sz="2400" dirty="0" smtClean="0"/>
              <a:t> et fonde </a:t>
            </a:r>
            <a:r>
              <a:rPr lang="it-IT" sz="2400" dirty="0" err="1" smtClean="0"/>
              <a:t>notre</a:t>
            </a:r>
            <a:r>
              <a:rPr lang="it-IT" sz="2400" dirty="0" smtClean="0"/>
              <a:t> </a:t>
            </a:r>
            <a:r>
              <a:rPr lang="it-IT" sz="2400" dirty="0" err="1" smtClean="0"/>
              <a:t>identité</a:t>
            </a:r>
            <a:r>
              <a:rPr lang="it-IT" sz="2400" dirty="0" smtClean="0"/>
              <a:t> </a:t>
            </a:r>
            <a:r>
              <a:rPr lang="it-IT" sz="2400" dirty="0" err="1" smtClean="0"/>
              <a:t>présente</a:t>
            </a:r>
            <a:r>
              <a:rPr lang="it-IT" sz="2400" dirty="0" smtClean="0"/>
              <a:t> ; m</a:t>
            </a:r>
            <a:r>
              <a:rPr lang="fr-FR" sz="2400" dirty="0"/>
              <a:t>ê</a:t>
            </a:r>
            <a:r>
              <a:rPr lang="it-IT" sz="2400" dirty="0" smtClean="0"/>
              <a:t>me si </a:t>
            </a:r>
            <a:r>
              <a:rPr lang="it-IT" sz="2400" dirty="0" err="1" smtClean="0"/>
              <a:t>toute</a:t>
            </a:r>
            <a:r>
              <a:rPr lang="it-IT" sz="2400" dirty="0" smtClean="0"/>
              <a:t> date </a:t>
            </a:r>
            <a:r>
              <a:rPr lang="it-IT" sz="2400" dirty="0" err="1" smtClean="0"/>
              <a:t>permettant</a:t>
            </a:r>
            <a:r>
              <a:rPr lang="it-IT" sz="2400" dirty="0" smtClean="0"/>
              <a:t> de </a:t>
            </a:r>
            <a:r>
              <a:rPr lang="it-IT" sz="2400" dirty="0" err="1" smtClean="0"/>
              <a:t>séparer</a:t>
            </a:r>
            <a:r>
              <a:rPr lang="it-IT" sz="2400" dirty="0" smtClean="0"/>
              <a:t> </a:t>
            </a:r>
            <a:r>
              <a:rPr lang="it-IT" sz="2400" dirty="0" err="1" smtClean="0"/>
              <a:t>deux</a:t>
            </a:r>
            <a:r>
              <a:rPr lang="it-IT" sz="2400" dirty="0" smtClean="0"/>
              <a:t> </a:t>
            </a:r>
            <a:r>
              <a:rPr lang="it-IT" sz="2400" dirty="0" err="1" smtClean="0"/>
              <a:t>époques</a:t>
            </a:r>
            <a:r>
              <a:rPr lang="it-IT" sz="2400" dirty="0" smtClean="0"/>
              <a:t> est </a:t>
            </a:r>
            <a:r>
              <a:rPr lang="it-IT" sz="2400" dirty="0" err="1" smtClean="0"/>
              <a:t>arbitraire</a:t>
            </a:r>
            <a:r>
              <a:rPr lang="it-IT" sz="2400" dirty="0" smtClean="0"/>
              <a:t>, </a:t>
            </a:r>
            <a:r>
              <a:rPr lang="it-IT" sz="2400" dirty="0" err="1" smtClean="0"/>
              <a:t>aucune</a:t>
            </a:r>
            <a:r>
              <a:rPr lang="it-IT" sz="2400" dirty="0" smtClean="0"/>
              <a:t> ne </a:t>
            </a:r>
            <a:r>
              <a:rPr lang="it-IT" sz="2400" dirty="0" err="1" smtClean="0"/>
              <a:t>convient</a:t>
            </a:r>
            <a:r>
              <a:rPr lang="it-IT" sz="2400" dirty="0" smtClean="0"/>
              <a:t> </a:t>
            </a:r>
            <a:r>
              <a:rPr lang="it-IT" sz="2400" dirty="0" err="1" smtClean="0"/>
              <a:t>mieux</a:t>
            </a:r>
            <a:r>
              <a:rPr lang="it-IT" sz="2400" dirty="0" smtClean="0"/>
              <a:t> pour </a:t>
            </a:r>
            <a:r>
              <a:rPr lang="it-IT" sz="2400" dirty="0" err="1" smtClean="0"/>
              <a:t>marquer</a:t>
            </a:r>
            <a:r>
              <a:rPr lang="it-IT" sz="2400" dirty="0" smtClean="0"/>
              <a:t> le </a:t>
            </a:r>
            <a:r>
              <a:rPr lang="it-IT" sz="2400" dirty="0" err="1" smtClean="0"/>
              <a:t>début</a:t>
            </a:r>
            <a:r>
              <a:rPr lang="it-IT" sz="2400" dirty="0" smtClean="0"/>
              <a:t> de l’</a:t>
            </a:r>
            <a:r>
              <a:rPr lang="it-IT" sz="2400" dirty="0" err="1" smtClean="0"/>
              <a:t>ère</a:t>
            </a:r>
            <a:r>
              <a:rPr lang="it-IT" sz="2400" dirty="0" smtClean="0"/>
              <a:t> moderne </a:t>
            </a:r>
            <a:r>
              <a:rPr lang="it-IT" sz="2400" dirty="0" err="1" smtClean="0"/>
              <a:t>que</a:t>
            </a:r>
            <a:r>
              <a:rPr lang="it-IT" sz="2400" dirty="0" smtClean="0"/>
              <a:t> l’</a:t>
            </a:r>
            <a:r>
              <a:rPr lang="it-IT" sz="2400" dirty="0" err="1" smtClean="0"/>
              <a:t>année</a:t>
            </a:r>
            <a:r>
              <a:rPr lang="it-IT" sz="2400" dirty="0" smtClean="0"/>
              <a:t> 1492, celle </a:t>
            </a:r>
            <a:r>
              <a:rPr lang="it-IT" sz="2400" dirty="0" err="1" smtClean="0"/>
              <a:t>où</a:t>
            </a:r>
            <a:r>
              <a:rPr lang="it-IT" sz="2400" dirty="0" smtClean="0"/>
              <a:t> Colon traverse l’</a:t>
            </a:r>
            <a:r>
              <a:rPr lang="it-IT" sz="2400" dirty="0" err="1" smtClean="0"/>
              <a:t>océan</a:t>
            </a:r>
            <a:r>
              <a:rPr lang="it-IT" sz="2400" dirty="0" smtClean="0"/>
              <a:t> Atlantique.</a:t>
            </a:r>
          </a:p>
          <a:p>
            <a:pPr algn="just"/>
            <a:endParaRPr lang="it-IT" sz="2400" dirty="0"/>
          </a:p>
          <a:p>
            <a:pPr algn="just"/>
            <a:r>
              <a:rPr lang="it-IT" sz="2400" dirty="0"/>
              <a:t>Et </a:t>
            </a:r>
            <a:r>
              <a:rPr lang="it-IT" sz="2400" dirty="0" err="1"/>
              <a:t>même</a:t>
            </a:r>
            <a:r>
              <a:rPr lang="it-IT" sz="2400" b="1" dirty="0"/>
              <a:t> </a:t>
            </a:r>
            <a:r>
              <a:rPr lang="it-IT" sz="2400" b="1" dirty="0" err="1" smtClean="0"/>
              <a:t>invasion</a:t>
            </a:r>
            <a:r>
              <a:rPr lang="it-IT" sz="2400" b="1" dirty="0" smtClean="0"/>
              <a:t> </a:t>
            </a:r>
            <a:r>
              <a:rPr lang="it-IT" sz="2400" dirty="0" smtClean="0"/>
              <a:t>de la part </a:t>
            </a:r>
            <a:r>
              <a:rPr lang="it-IT" sz="2400" dirty="0" err="1" smtClean="0"/>
              <a:t>des</a:t>
            </a:r>
            <a:r>
              <a:rPr lang="it-IT" sz="2400" dirty="0" smtClean="0"/>
              <a:t> </a:t>
            </a:r>
            <a:r>
              <a:rPr lang="it-IT" sz="2400" dirty="0" err="1" smtClean="0"/>
              <a:t>Mexicains</a:t>
            </a:r>
            <a:endParaRPr lang="it-IT" sz="2400" dirty="0" smtClean="0"/>
          </a:p>
          <a:p>
            <a:endParaRPr lang="fr-FR" sz="2400" dirty="0"/>
          </a:p>
        </p:txBody>
      </p:sp>
    </p:spTree>
    <p:extLst>
      <p:ext uri="{BB962C8B-B14F-4D97-AF65-F5344CB8AC3E}">
        <p14:creationId xmlns:p14="http://schemas.microsoft.com/office/powerpoint/2010/main" val="20148033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Colon (Christophe </a:t>
            </a:r>
            <a:r>
              <a:rPr lang="it-IT" sz="2800" dirty="0" err="1" smtClean="0"/>
              <a:t>Colomb</a:t>
            </a:r>
            <a:r>
              <a:rPr lang="it-IT" sz="2800" dirty="0" smtClean="0"/>
              <a:t>) : </a:t>
            </a:r>
            <a:r>
              <a:rPr lang="it-IT" sz="2800" dirty="0" err="1" smtClean="0"/>
              <a:t>activité</a:t>
            </a:r>
            <a:r>
              <a:rPr lang="it-IT" sz="2800" dirty="0" smtClean="0"/>
              <a:t> de </a:t>
            </a:r>
            <a:r>
              <a:rPr lang="it-IT" sz="2800" dirty="0" err="1" smtClean="0"/>
              <a:t>nominateur</a:t>
            </a:r>
            <a:endParaRPr lang="it-IT" sz="2800" dirty="0"/>
          </a:p>
        </p:txBody>
      </p:sp>
      <p:sp>
        <p:nvSpPr>
          <p:cNvPr id="3" name="Segnaposto contenuto 2"/>
          <p:cNvSpPr>
            <a:spLocks noGrp="1"/>
          </p:cNvSpPr>
          <p:nvPr>
            <p:ph idx="1"/>
          </p:nvPr>
        </p:nvSpPr>
        <p:spPr/>
        <p:txBody>
          <a:bodyPr>
            <a:normAutofit/>
          </a:bodyPr>
          <a:lstStyle/>
          <a:p>
            <a:r>
              <a:rPr lang="it-IT" sz="2400" dirty="0" err="1" smtClean="0"/>
              <a:t>Nommer</a:t>
            </a:r>
            <a:r>
              <a:rPr lang="it-IT" sz="2400" dirty="0" smtClean="0"/>
              <a:t> et </a:t>
            </a:r>
            <a:r>
              <a:rPr lang="it-IT" sz="2400" dirty="0" err="1" smtClean="0"/>
              <a:t>renommer</a:t>
            </a:r>
            <a:endParaRPr lang="it-IT" sz="2400" dirty="0" smtClean="0"/>
          </a:p>
          <a:p>
            <a:r>
              <a:rPr lang="it-IT" sz="2400" dirty="0" err="1" smtClean="0"/>
              <a:t>Renommer</a:t>
            </a:r>
            <a:r>
              <a:rPr lang="it-IT" sz="2400" dirty="0" smtClean="0"/>
              <a:t> p. 33</a:t>
            </a:r>
          </a:p>
          <a:p>
            <a:r>
              <a:rPr lang="it-IT" sz="2400" dirty="0" err="1" smtClean="0"/>
              <a:t>Acte</a:t>
            </a:r>
            <a:r>
              <a:rPr lang="it-IT" sz="2400" dirty="0" smtClean="0"/>
              <a:t>  de </a:t>
            </a:r>
            <a:r>
              <a:rPr lang="it-IT" sz="2400" dirty="0" err="1" smtClean="0"/>
              <a:t>dénomination</a:t>
            </a:r>
            <a:r>
              <a:rPr lang="it-IT" sz="2400" dirty="0" smtClean="0"/>
              <a:t> :</a:t>
            </a:r>
            <a:endParaRPr lang="it-IT" sz="2400" dirty="0"/>
          </a:p>
          <a:p>
            <a:r>
              <a:rPr lang="it-IT" sz="2400" dirty="0" err="1" smtClean="0"/>
              <a:t>Acte</a:t>
            </a:r>
            <a:r>
              <a:rPr lang="it-IT" sz="2400" dirty="0" smtClean="0"/>
              <a:t> de </a:t>
            </a:r>
            <a:r>
              <a:rPr lang="it-IT" sz="2400" dirty="0" err="1" smtClean="0"/>
              <a:t>domination</a:t>
            </a:r>
            <a:r>
              <a:rPr lang="it-IT" sz="2400" dirty="0" smtClean="0"/>
              <a:t> : </a:t>
            </a:r>
            <a:r>
              <a:rPr lang="it-IT" sz="2400" dirty="0" err="1" smtClean="0"/>
              <a:t>prise</a:t>
            </a:r>
            <a:r>
              <a:rPr lang="it-IT" sz="2400" dirty="0" smtClean="0"/>
              <a:t> de </a:t>
            </a:r>
            <a:r>
              <a:rPr lang="it-IT" sz="2400" dirty="0" err="1" smtClean="0"/>
              <a:t>possession</a:t>
            </a:r>
            <a:r>
              <a:rPr lang="it-IT" sz="2400" dirty="0" smtClean="0"/>
              <a:t> p. 34/35</a:t>
            </a:r>
          </a:p>
          <a:p>
            <a:pPr algn="just"/>
            <a:r>
              <a:rPr lang="it-IT" sz="2400" dirty="0" smtClean="0"/>
              <a:t>« Colon </a:t>
            </a:r>
            <a:r>
              <a:rPr lang="it-IT" sz="2400" dirty="0" err="1" smtClean="0"/>
              <a:t>sait</a:t>
            </a:r>
            <a:r>
              <a:rPr lang="it-IT" sz="2400" dirty="0" smtClean="0"/>
              <a:t> </a:t>
            </a:r>
            <a:r>
              <a:rPr lang="it-IT" sz="2400" dirty="0" err="1" smtClean="0"/>
              <a:t>donc</a:t>
            </a:r>
            <a:r>
              <a:rPr lang="it-IT" sz="2400" dirty="0" smtClean="0"/>
              <a:t> </a:t>
            </a:r>
            <a:r>
              <a:rPr lang="it-IT" sz="2400" dirty="0" err="1" smtClean="0"/>
              <a:t>parfaitement</a:t>
            </a:r>
            <a:r>
              <a:rPr lang="it-IT" sz="2400" dirty="0" smtClean="0"/>
              <a:t> </a:t>
            </a:r>
            <a:r>
              <a:rPr lang="it-IT" sz="2400" dirty="0" err="1" smtClean="0"/>
              <a:t>que</a:t>
            </a:r>
            <a:r>
              <a:rPr lang="it-IT" sz="2400" dirty="0" smtClean="0"/>
              <a:t> </a:t>
            </a:r>
            <a:r>
              <a:rPr lang="it-IT" sz="2400" dirty="0" err="1" smtClean="0"/>
              <a:t>ces</a:t>
            </a:r>
            <a:r>
              <a:rPr lang="it-IT" sz="2400" dirty="0" smtClean="0"/>
              <a:t> </a:t>
            </a:r>
            <a:r>
              <a:rPr lang="it-IT" sz="2400" dirty="0" err="1" smtClean="0"/>
              <a:t>iles</a:t>
            </a:r>
            <a:r>
              <a:rPr lang="it-IT" sz="2400" dirty="0" smtClean="0"/>
              <a:t> </a:t>
            </a:r>
            <a:r>
              <a:rPr lang="it-IT" sz="2400" dirty="0" err="1" smtClean="0"/>
              <a:t>ont</a:t>
            </a:r>
            <a:r>
              <a:rPr lang="it-IT" sz="2400" dirty="0" smtClean="0"/>
              <a:t> </a:t>
            </a:r>
            <a:r>
              <a:rPr lang="it-IT" sz="2400" dirty="0" err="1" smtClean="0"/>
              <a:t>déjà</a:t>
            </a:r>
            <a:r>
              <a:rPr lang="it-IT" sz="2400" dirty="0" smtClean="0"/>
              <a:t> </a:t>
            </a:r>
            <a:r>
              <a:rPr lang="it-IT" sz="2400" dirty="0" err="1" smtClean="0"/>
              <a:t>des</a:t>
            </a:r>
            <a:r>
              <a:rPr lang="it-IT" sz="2400" dirty="0" smtClean="0"/>
              <a:t> </a:t>
            </a:r>
            <a:r>
              <a:rPr lang="it-IT" sz="2400" dirty="0" err="1" smtClean="0"/>
              <a:t>noms</a:t>
            </a:r>
            <a:r>
              <a:rPr lang="it-IT" sz="2400" dirty="0" smtClean="0"/>
              <a:t>, </a:t>
            </a:r>
            <a:r>
              <a:rPr lang="it-IT" sz="2400" dirty="0" err="1" smtClean="0"/>
              <a:t>naturels</a:t>
            </a:r>
            <a:r>
              <a:rPr lang="it-IT" sz="2400" dirty="0" smtClean="0"/>
              <a:t> en </a:t>
            </a:r>
            <a:r>
              <a:rPr lang="it-IT" sz="2400" dirty="0" err="1" smtClean="0"/>
              <a:t>quelque</a:t>
            </a:r>
            <a:r>
              <a:rPr lang="it-IT" sz="2400" dirty="0" smtClean="0"/>
              <a:t> sorte …; </a:t>
            </a:r>
            <a:r>
              <a:rPr lang="it-IT" sz="2400" dirty="0" err="1" smtClean="0"/>
              <a:t>les</a:t>
            </a:r>
            <a:r>
              <a:rPr lang="it-IT" sz="2400" dirty="0" smtClean="0"/>
              <a:t> </a:t>
            </a:r>
            <a:r>
              <a:rPr lang="it-IT" sz="2400" dirty="0" err="1" smtClean="0"/>
              <a:t>mots</a:t>
            </a:r>
            <a:r>
              <a:rPr lang="it-IT" sz="2400" dirty="0" smtClean="0"/>
              <a:t> </a:t>
            </a:r>
            <a:r>
              <a:rPr lang="it-IT" sz="2400" dirty="0" err="1" smtClean="0"/>
              <a:t>des</a:t>
            </a:r>
            <a:r>
              <a:rPr lang="it-IT" sz="2400" dirty="0" smtClean="0"/>
              <a:t> </a:t>
            </a:r>
            <a:r>
              <a:rPr lang="it-IT" sz="2400" dirty="0" err="1" smtClean="0"/>
              <a:t>autres</a:t>
            </a:r>
            <a:r>
              <a:rPr lang="it-IT" sz="2400" dirty="0" smtClean="0"/>
              <a:t> l’</a:t>
            </a:r>
            <a:r>
              <a:rPr lang="it-IT" sz="2400" dirty="0" err="1" smtClean="0"/>
              <a:t>intéressent</a:t>
            </a:r>
            <a:r>
              <a:rPr lang="it-IT" sz="2400" dirty="0" smtClean="0"/>
              <a:t> </a:t>
            </a:r>
            <a:r>
              <a:rPr lang="it-IT" sz="2400" dirty="0" err="1" smtClean="0"/>
              <a:t>peu</a:t>
            </a:r>
            <a:r>
              <a:rPr lang="it-IT" sz="2400" dirty="0" smtClean="0"/>
              <a:t> </a:t>
            </a:r>
            <a:r>
              <a:rPr lang="it-IT" sz="2400" dirty="0" err="1" smtClean="0"/>
              <a:t>cependant</a:t>
            </a:r>
            <a:r>
              <a:rPr lang="it-IT" sz="2400" dirty="0" smtClean="0"/>
              <a:t> et il </a:t>
            </a:r>
            <a:r>
              <a:rPr lang="it-IT" sz="2400" dirty="0" err="1" smtClean="0"/>
              <a:t>veut</a:t>
            </a:r>
            <a:r>
              <a:rPr lang="it-IT" sz="2400" dirty="0" smtClean="0"/>
              <a:t> </a:t>
            </a:r>
            <a:r>
              <a:rPr lang="it-IT" sz="2400" dirty="0" err="1" smtClean="0"/>
              <a:t>renommer</a:t>
            </a:r>
            <a:r>
              <a:rPr lang="it-IT" sz="2400" dirty="0" smtClean="0"/>
              <a:t> </a:t>
            </a:r>
            <a:r>
              <a:rPr lang="it-IT" sz="2400" dirty="0" err="1" smtClean="0"/>
              <a:t>les</a:t>
            </a:r>
            <a:r>
              <a:rPr lang="it-IT" sz="2400" dirty="0" smtClean="0"/>
              <a:t> </a:t>
            </a:r>
            <a:r>
              <a:rPr lang="it-IT" sz="2400" dirty="0" err="1" smtClean="0"/>
              <a:t>lieux</a:t>
            </a:r>
            <a:r>
              <a:rPr lang="it-IT" sz="2400" dirty="0" smtClean="0"/>
              <a:t> en </a:t>
            </a:r>
            <a:r>
              <a:rPr lang="it-IT" sz="2400" dirty="0" err="1" smtClean="0"/>
              <a:t>fonction</a:t>
            </a:r>
            <a:r>
              <a:rPr lang="it-IT" sz="2400" dirty="0" smtClean="0"/>
              <a:t> de la </a:t>
            </a:r>
            <a:r>
              <a:rPr lang="it-IT" sz="2400" dirty="0" err="1" smtClean="0"/>
              <a:t>place</a:t>
            </a:r>
            <a:r>
              <a:rPr lang="it-IT" sz="2400" dirty="0" smtClean="0"/>
              <a:t> </a:t>
            </a:r>
            <a:r>
              <a:rPr lang="it-IT" sz="2400" dirty="0" err="1" smtClean="0"/>
              <a:t>qu’ils</a:t>
            </a:r>
            <a:r>
              <a:rPr lang="it-IT" sz="2400" dirty="0" smtClean="0"/>
              <a:t> </a:t>
            </a:r>
            <a:r>
              <a:rPr lang="it-IT" sz="2400" dirty="0" err="1" smtClean="0"/>
              <a:t>occupent</a:t>
            </a:r>
            <a:r>
              <a:rPr lang="it-IT" sz="2400" dirty="0" smtClean="0"/>
              <a:t> </a:t>
            </a:r>
            <a:r>
              <a:rPr lang="it-IT" sz="2400" dirty="0" err="1" smtClean="0"/>
              <a:t>dans</a:t>
            </a:r>
            <a:r>
              <a:rPr lang="it-IT" sz="2400" dirty="0" smtClean="0"/>
              <a:t> sa </a:t>
            </a:r>
            <a:r>
              <a:rPr lang="it-IT" sz="2400" dirty="0" err="1" smtClean="0"/>
              <a:t>découverte</a:t>
            </a:r>
            <a:r>
              <a:rPr lang="it-IT" sz="2400" dirty="0" smtClean="0"/>
              <a:t>, </a:t>
            </a:r>
            <a:r>
              <a:rPr lang="it-IT" sz="2400" dirty="0" err="1" smtClean="0"/>
              <a:t>leur</a:t>
            </a:r>
            <a:r>
              <a:rPr lang="it-IT" sz="2400" dirty="0" smtClean="0"/>
              <a:t> </a:t>
            </a:r>
            <a:r>
              <a:rPr lang="it-IT" sz="2400" dirty="0" err="1" smtClean="0"/>
              <a:t>donner</a:t>
            </a:r>
            <a:r>
              <a:rPr lang="it-IT" sz="2400" dirty="0" smtClean="0"/>
              <a:t> </a:t>
            </a:r>
            <a:r>
              <a:rPr lang="it-IT" sz="2400" dirty="0" err="1" smtClean="0"/>
              <a:t>des</a:t>
            </a:r>
            <a:r>
              <a:rPr lang="it-IT" sz="2400" dirty="0" smtClean="0"/>
              <a:t> </a:t>
            </a:r>
            <a:r>
              <a:rPr lang="it-IT" sz="2400" dirty="0" err="1" smtClean="0"/>
              <a:t>noms</a:t>
            </a:r>
            <a:r>
              <a:rPr lang="it-IT" sz="2400" dirty="0" smtClean="0"/>
              <a:t> </a:t>
            </a:r>
            <a:r>
              <a:rPr lang="it-IT" sz="2400" i="1" dirty="0" err="1" smtClean="0"/>
              <a:t>justes</a:t>
            </a:r>
            <a:r>
              <a:rPr lang="it-IT" sz="2400" dirty="0" smtClean="0"/>
              <a:t> ; la nomination, de plus, </a:t>
            </a:r>
            <a:r>
              <a:rPr lang="it-IT" sz="2400" dirty="0" err="1" smtClean="0"/>
              <a:t>équivaut</a:t>
            </a:r>
            <a:r>
              <a:rPr lang="it-IT" sz="2400" dirty="0" smtClean="0"/>
              <a:t> à une </a:t>
            </a:r>
            <a:r>
              <a:rPr lang="it-IT" sz="2400" dirty="0" err="1" smtClean="0"/>
              <a:t>prise</a:t>
            </a:r>
            <a:r>
              <a:rPr lang="it-IT" sz="2400" dirty="0" smtClean="0"/>
              <a:t> de </a:t>
            </a:r>
            <a:r>
              <a:rPr lang="it-IT" sz="2400" dirty="0" err="1" smtClean="0"/>
              <a:t>possession</a:t>
            </a:r>
            <a:r>
              <a:rPr lang="it-IT" sz="2400" dirty="0" smtClean="0"/>
              <a:t>» p. 34</a:t>
            </a:r>
          </a:p>
          <a:p>
            <a:r>
              <a:rPr lang="it-IT" sz="2400" dirty="0" smtClean="0"/>
              <a:t>= </a:t>
            </a:r>
            <a:r>
              <a:rPr lang="it-IT" sz="2400" dirty="0" err="1" smtClean="0"/>
              <a:t>les</a:t>
            </a:r>
            <a:r>
              <a:rPr lang="it-IT" sz="2400" dirty="0" smtClean="0"/>
              <a:t> </a:t>
            </a:r>
            <a:r>
              <a:rPr lang="it-IT" sz="2400" dirty="0" err="1" smtClean="0"/>
              <a:t>terres</a:t>
            </a:r>
            <a:r>
              <a:rPr lang="it-IT" sz="2400" dirty="0" smtClean="0"/>
              <a:t> font </a:t>
            </a:r>
            <a:r>
              <a:rPr lang="it-IT" sz="2400" dirty="0" err="1" smtClean="0"/>
              <a:t>désormais</a:t>
            </a:r>
            <a:r>
              <a:rPr lang="it-IT" sz="2400" dirty="0" smtClean="0"/>
              <a:t> </a:t>
            </a:r>
            <a:r>
              <a:rPr lang="it-IT" sz="2400" dirty="0" err="1" smtClean="0"/>
              <a:t>partie</a:t>
            </a:r>
            <a:r>
              <a:rPr lang="it-IT" sz="2400" dirty="0" smtClean="0"/>
              <a:t> </a:t>
            </a:r>
            <a:r>
              <a:rPr lang="it-IT" sz="2400" dirty="0" err="1" smtClean="0"/>
              <a:t>du</a:t>
            </a:r>
            <a:r>
              <a:rPr lang="it-IT" sz="2400" dirty="0" smtClean="0"/>
              <a:t> </a:t>
            </a:r>
            <a:r>
              <a:rPr lang="it-IT" sz="2400" dirty="0" err="1" smtClean="0"/>
              <a:t>royaume</a:t>
            </a:r>
            <a:r>
              <a:rPr lang="it-IT" sz="2400" dirty="0" smtClean="0"/>
              <a:t> d’</a:t>
            </a:r>
            <a:r>
              <a:rPr lang="it-IT" sz="2400" dirty="0" err="1" smtClean="0"/>
              <a:t>Espagne</a:t>
            </a:r>
            <a:endParaRPr lang="it-IT" sz="2400" dirty="0"/>
          </a:p>
        </p:txBody>
      </p:sp>
    </p:spTree>
    <p:extLst>
      <p:ext uri="{BB962C8B-B14F-4D97-AF65-F5344CB8AC3E}">
        <p14:creationId xmlns:p14="http://schemas.microsoft.com/office/powerpoint/2010/main" val="2800075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Enivrez-vous</a:t>
            </a:r>
            <a:r>
              <a:rPr lang="it-IT" sz="2800" dirty="0"/>
              <a:t>”.</a:t>
            </a:r>
            <a:br>
              <a:rPr lang="it-IT" sz="2800" dirty="0"/>
            </a:br>
            <a:r>
              <a:rPr lang="it-IT" sz="2800" dirty="0" smtClean="0"/>
              <a:t>Baudelaire</a:t>
            </a:r>
            <a:endParaRPr lang="fr-CA" sz="2800" dirty="0"/>
          </a:p>
        </p:txBody>
      </p:sp>
      <p:sp>
        <p:nvSpPr>
          <p:cNvPr id="3" name="Segnaposto contenuto 2"/>
          <p:cNvSpPr>
            <a:spLocks noGrp="1"/>
          </p:cNvSpPr>
          <p:nvPr>
            <p:ph idx="1"/>
          </p:nvPr>
        </p:nvSpPr>
        <p:spPr/>
        <p:txBody>
          <a:bodyPr>
            <a:normAutofit fontScale="85000" lnSpcReduction="10000"/>
          </a:bodyPr>
          <a:lstStyle/>
          <a:p>
            <a:pPr algn="just"/>
            <a:r>
              <a:rPr lang="it-IT" sz="2400" dirty="0"/>
              <a:t>Il </a:t>
            </a:r>
            <a:r>
              <a:rPr lang="it-IT" sz="2400" dirty="0" err="1"/>
              <a:t>faut</a:t>
            </a:r>
            <a:r>
              <a:rPr lang="it-IT" sz="2400" dirty="0"/>
              <a:t> </a:t>
            </a:r>
            <a:r>
              <a:rPr lang="it-IT" sz="2400" dirty="0" err="1"/>
              <a:t>être</a:t>
            </a:r>
            <a:r>
              <a:rPr lang="it-IT" sz="2400" dirty="0"/>
              <a:t> </a:t>
            </a:r>
            <a:r>
              <a:rPr lang="it-IT" sz="2400" dirty="0" err="1"/>
              <a:t>toujours</a:t>
            </a:r>
            <a:r>
              <a:rPr lang="it-IT" sz="2400" dirty="0"/>
              <a:t> </a:t>
            </a:r>
            <a:r>
              <a:rPr lang="it-IT" sz="2400" dirty="0" err="1"/>
              <a:t>ivre</a:t>
            </a:r>
            <a:r>
              <a:rPr lang="it-IT" sz="2400" dirty="0"/>
              <a:t>. Tout est là : c’est l’</a:t>
            </a:r>
            <a:r>
              <a:rPr lang="it-IT" sz="2400" dirty="0" err="1"/>
              <a:t>unique</a:t>
            </a:r>
            <a:r>
              <a:rPr lang="it-IT" sz="2400" dirty="0"/>
              <a:t> </a:t>
            </a:r>
            <a:r>
              <a:rPr lang="it-IT" sz="2400" dirty="0" err="1"/>
              <a:t>question</a:t>
            </a:r>
            <a:r>
              <a:rPr lang="it-IT" sz="2400" dirty="0"/>
              <a:t>. Pour ne </a:t>
            </a:r>
            <a:r>
              <a:rPr lang="it-IT" sz="2400" dirty="0" err="1"/>
              <a:t>pas</a:t>
            </a:r>
            <a:r>
              <a:rPr lang="it-IT" sz="2400" dirty="0"/>
              <a:t> sentir l’</a:t>
            </a:r>
            <a:r>
              <a:rPr lang="it-IT" sz="2400" dirty="0" err="1"/>
              <a:t>horrible</a:t>
            </a:r>
            <a:r>
              <a:rPr lang="it-IT" sz="2400" dirty="0"/>
              <a:t> </a:t>
            </a:r>
            <a:r>
              <a:rPr lang="it-IT" sz="2400" dirty="0" err="1"/>
              <a:t>fardeau</a:t>
            </a:r>
            <a:r>
              <a:rPr lang="it-IT" sz="2400" dirty="0"/>
              <a:t> </a:t>
            </a:r>
            <a:r>
              <a:rPr lang="it-IT" sz="2400" dirty="0" err="1"/>
              <a:t>du</a:t>
            </a:r>
            <a:r>
              <a:rPr lang="it-IT" sz="2400" dirty="0"/>
              <a:t> </a:t>
            </a:r>
            <a:r>
              <a:rPr lang="it-IT" sz="2400" dirty="0" err="1"/>
              <a:t>Temps</a:t>
            </a:r>
            <a:r>
              <a:rPr lang="it-IT" sz="2400" dirty="0"/>
              <a:t> qui </a:t>
            </a:r>
            <a:r>
              <a:rPr lang="it-IT" sz="2400" dirty="0" err="1"/>
              <a:t>brise</a:t>
            </a:r>
            <a:r>
              <a:rPr lang="it-IT" sz="2400" dirty="0"/>
              <a:t> </a:t>
            </a:r>
            <a:r>
              <a:rPr lang="it-IT" sz="2400" dirty="0" err="1"/>
              <a:t>vos</a:t>
            </a:r>
            <a:r>
              <a:rPr lang="it-IT" sz="2400" dirty="0"/>
              <a:t> </a:t>
            </a:r>
            <a:r>
              <a:rPr lang="it-IT" sz="2400" dirty="0" err="1"/>
              <a:t>épaules</a:t>
            </a:r>
            <a:r>
              <a:rPr lang="it-IT" sz="2400" dirty="0"/>
              <a:t> et </a:t>
            </a:r>
            <a:r>
              <a:rPr lang="it-IT" sz="2400" dirty="0" err="1"/>
              <a:t>vous</a:t>
            </a:r>
            <a:r>
              <a:rPr lang="it-IT" sz="2400" dirty="0"/>
              <a:t> </a:t>
            </a:r>
            <a:r>
              <a:rPr lang="it-IT" sz="2400" dirty="0" err="1"/>
              <a:t>penche</a:t>
            </a:r>
            <a:r>
              <a:rPr lang="it-IT" sz="2400" dirty="0"/>
              <a:t> </a:t>
            </a:r>
            <a:r>
              <a:rPr lang="it-IT" sz="2400" dirty="0" err="1"/>
              <a:t>vers</a:t>
            </a:r>
            <a:r>
              <a:rPr lang="it-IT" sz="2400" dirty="0"/>
              <a:t> la terre, il </a:t>
            </a:r>
            <a:r>
              <a:rPr lang="it-IT" sz="2400" dirty="0" err="1"/>
              <a:t>faut</a:t>
            </a:r>
            <a:r>
              <a:rPr lang="it-IT" sz="2400" dirty="0"/>
              <a:t> </a:t>
            </a:r>
            <a:r>
              <a:rPr lang="it-IT" sz="2400" dirty="0" err="1"/>
              <a:t>vous</a:t>
            </a:r>
            <a:r>
              <a:rPr lang="it-IT" sz="2400" dirty="0"/>
              <a:t> </a:t>
            </a:r>
            <a:r>
              <a:rPr lang="it-IT" sz="2400" dirty="0" err="1"/>
              <a:t>enivrer</a:t>
            </a:r>
            <a:r>
              <a:rPr lang="it-IT" sz="2400" dirty="0"/>
              <a:t> sans </a:t>
            </a:r>
            <a:r>
              <a:rPr lang="it-IT" sz="2400" dirty="0" err="1"/>
              <a:t>trêve</a:t>
            </a:r>
            <a:r>
              <a:rPr lang="it-IT" sz="2400" dirty="0"/>
              <a:t>.</a:t>
            </a:r>
            <a:br>
              <a:rPr lang="it-IT" sz="2400" dirty="0"/>
            </a:br>
            <a:r>
              <a:rPr lang="it-IT" sz="2400" dirty="0"/>
              <a:t/>
            </a:r>
            <a:br>
              <a:rPr lang="it-IT" sz="2400" dirty="0"/>
            </a:br>
            <a:r>
              <a:rPr lang="it-IT" sz="2400" dirty="0"/>
              <a:t>Mais de </a:t>
            </a:r>
            <a:r>
              <a:rPr lang="it-IT" sz="2400" dirty="0" err="1"/>
              <a:t>quoi</a:t>
            </a:r>
            <a:r>
              <a:rPr lang="it-IT" sz="2400" dirty="0"/>
              <a:t> ? De vin, de </a:t>
            </a:r>
            <a:r>
              <a:rPr lang="it-IT" sz="2400" dirty="0" err="1"/>
              <a:t>poésie</a:t>
            </a:r>
            <a:r>
              <a:rPr lang="it-IT" sz="2400" dirty="0"/>
              <a:t> </a:t>
            </a:r>
            <a:r>
              <a:rPr lang="it-IT" sz="2400" dirty="0" err="1"/>
              <a:t>ou</a:t>
            </a:r>
            <a:r>
              <a:rPr lang="it-IT" sz="2400" dirty="0"/>
              <a:t> de </a:t>
            </a:r>
            <a:r>
              <a:rPr lang="it-IT" sz="2400" dirty="0" err="1"/>
              <a:t>vertu</a:t>
            </a:r>
            <a:r>
              <a:rPr lang="it-IT" sz="2400" dirty="0"/>
              <a:t>, à </a:t>
            </a:r>
            <a:r>
              <a:rPr lang="it-IT" sz="2400" dirty="0" err="1"/>
              <a:t>votre</a:t>
            </a:r>
            <a:r>
              <a:rPr lang="it-IT" sz="2400" dirty="0"/>
              <a:t> guise. Mais </a:t>
            </a:r>
            <a:r>
              <a:rPr lang="it-IT" sz="2400" dirty="0" err="1"/>
              <a:t>enivrez-vous</a:t>
            </a:r>
            <a:r>
              <a:rPr lang="it-IT" sz="2400" dirty="0"/>
              <a:t>.</a:t>
            </a:r>
            <a:br>
              <a:rPr lang="it-IT" sz="2400" dirty="0"/>
            </a:br>
            <a:r>
              <a:rPr lang="it-IT" sz="2400" dirty="0"/>
              <a:t/>
            </a:r>
            <a:br>
              <a:rPr lang="it-IT" sz="2400" dirty="0"/>
            </a:br>
            <a:r>
              <a:rPr lang="it-IT" sz="2400" dirty="0"/>
              <a:t>Et si </a:t>
            </a:r>
            <a:r>
              <a:rPr lang="it-IT" sz="2400" dirty="0" err="1"/>
              <a:t>quelquefois</a:t>
            </a:r>
            <a:r>
              <a:rPr lang="it-IT" sz="2400" dirty="0"/>
              <a:t>, </a:t>
            </a:r>
            <a:r>
              <a:rPr lang="it-IT" sz="2400" dirty="0" err="1"/>
              <a:t>sur</a:t>
            </a:r>
            <a:r>
              <a:rPr lang="it-IT" sz="2400" dirty="0"/>
              <a:t> </a:t>
            </a:r>
            <a:r>
              <a:rPr lang="it-IT" sz="2400" dirty="0" err="1"/>
              <a:t>les</a:t>
            </a:r>
            <a:r>
              <a:rPr lang="it-IT" sz="2400" dirty="0"/>
              <a:t> </a:t>
            </a:r>
            <a:r>
              <a:rPr lang="it-IT" sz="2400" dirty="0" err="1"/>
              <a:t>marches</a:t>
            </a:r>
            <a:r>
              <a:rPr lang="it-IT" sz="2400" dirty="0"/>
              <a:t> d’un </a:t>
            </a:r>
            <a:r>
              <a:rPr lang="it-IT" sz="2400" dirty="0" err="1"/>
              <a:t>palais</a:t>
            </a:r>
            <a:r>
              <a:rPr lang="it-IT" sz="2400" dirty="0"/>
              <a:t>, </a:t>
            </a:r>
            <a:r>
              <a:rPr lang="it-IT" sz="2400" dirty="0" err="1"/>
              <a:t>sur</a:t>
            </a:r>
            <a:r>
              <a:rPr lang="it-IT" sz="2400" dirty="0"/>
              <a:t> l’</a:t>
            </a:r>
            <a:r>
              <a:rPr lang="it-IT" sz="2400" dirty="0" err="1"/>
              <a:t>herbe</a:t>
            </a:r>
            <a:r>
              <a:rPr lang="it-IT" sz="2400" dirty="0"/>
              <a:t> verte d’un </a:t>
            </a:r>
            <a:r>
              <a:rPr lang="it-IT" sz="2400" dirty="0" err="1"/>
              <a:t>fossé</a:t>
            </a:r>
            <a:r>
              <a:rPr lang="it-IT" sz="2400" dirty="0"/>
              <a:t>, </a:t>
            </a:r>
            <a:r>
              <a:rPr lang="it-IT" sz="2400" dirty="0" err="1"/>
              <a:t>dans</a:t>
            </a:r>
            <a:r>
              <a:rPr lang="it-IT" sz="2400" dirty="0"/>
              <a:t> la </a:t>
            </a:r>
            <a:r>
              <a:rPr lang="it-IT" sz="2400" dirty="0" err="1"/>
              <a:t>solitude</a:t>
            </a:r>
            <a:r>
              <a:rPr lang="it-IT" sz="2400" dirty="0"/>
              <a:t> </a:t>
            </a:r>
            <a:r>
              <a:rPr lang="it-IT" sz="2400" dirty="0" err="1"/>
              <a:t>morne</a:t>
            </a:r>
            <a:r>
              <a:rPr lang="it-IT" sz="2400" dirty="0"/>
              <a:t> de </a:t>
            </a:r>
            <a:r>
              <a:rPr lang="it-IT" sz="2400" dirty="0" err="1"/>
              <a:t>votre</a:t>
            </a:r>
            <a:r>
              <a:rPr lang="it-IT" sz="2400" dirty="0"/>
              <a:t> </a:t>
            </a:r>
            <a:r>
              <a:rPr lang="it-IT" sz="2400" dirty="0" err="1"/>
              <a:t>chambre</a:t>
            </a:r>
            <a:r>
              <a:rPr lang="it-IT" sz="2400" dirty="0"/>
              <a:t>, </a:t>
            </a:r>
            <a:r>
              <a:rPr lang="it-IT" sz="2400" dirty="0" err="1"/>
              <a:t>vous</a:t>
            </a:r>
            <a:r>
              <a:rPr lang="it-IT" sz="2400" dirty="0"/>
              <a:t> </a:t>
            </a:r>
            <a:r>
              <a:rPr lang="it-IT" sz="2400" dirty="0" err="1"/>
              <a:t>vous</a:t>
            </a:r>
            <a:r>
              <a:rPr lang="it-IT" sz="2400" dirty="0"/>
              <a:t> </a:t>
            </a:r>
            <a:r>
              <a:rPr lang="it-IT" sz="2400" dirty="0" err="1"/>
              <a:t>réveillez</a:t>
            </a:r>
            <a:r>
              <a:rPr lang="it-IT" sz="2400" dirty="0"/>
              <a:t>, l’</a:t>
            </a:r>
            <a:r>
              <a:rPr lang="it-IT" sz="2400" dirty="0" err="1"/>
              <a:t>ivresse</a:t>
            </a:r>
            <a:r>
              <a:rPr lang="it-IT" sz="2400" dirty="0"/>
              <a:t> </a:t>
            </a:r>
            <a:r>
              <a:rPr lang="it-IT" sz="2400" dirty="0" err="1"/>
              <a:t>déjà</a:t>
            </a:r>
            <a:r>
              <a:rPr lang="it-IT" sz="2400" dirty="0"/>
              <a:t> </a:t>
            </a:r>
            <a:r>
              <a:rPr lang="it-IT" sz="2400" dirty="0" err="1"/>
              <a:t>diminuée</a:t>
            </a:r>
            <a:r>
              <a:rPr lang="it-IT" sz="2400" dirty="0"/>
              <a:t> </a:t>
            </a:r>
            <a:r>
              <a:rPr lang="it-IT" sz="2400" dirty="0" err="1"/>
              <a:t>ou</a:t>
            </a:r>
            <a:r>
              <a:rPr lang="it-IT" sz="2400" dirty="0"/>
              <a:t> </a:t>
            </a:r>
            <a:r>
              <a:rPr lang="it-IT" sz="2400" dirty="0" err="1"/>
              <a:t>disparue</a:t>
            </a:r>
            <a:r>
              <a:rPr lang="it-IT" sz="2400" dirty="0"/>
              <a:t>, </a:t>
            </a:r>
            <a:r>
              <a:rPr lang="it-IT" sz="2400" dirty="0" err="1"/>
              <a:t>demandez</a:t>
            </a:r>
            <a:r>
              <a:rPr lang="it-IT" sz="2400" dirty="0"/>
              <a:t> </a:t>
            </a:r>
            <a:r>
              <a:rPr lang="it-IT" sz="2400" dirty="0" err="1"/>
              <a:t>au</a:t>
            </a:r>
            <a:r>
              <a:rPr lang="it-IT" sz="2400" dirty="0"/>
              <a:t> </a:t>
            </a:r>
            <a:r>
              <a:rPr lang="it-IT" sz="2400" dirty="0" err="1"/>
              <a:t>vent</a:t>
            </a:r>
            <a:r>
              <a:rPr lang="it-IT" sz="2400" dirty="0"/>
              <a:t>, à la </a:t>
            </a:r>
            <a:r>
              <a:rPr lang="it-IT" sz="2400" dirty="0" err="1"/>
              <a:t>vague</a:t>
            </a:r>
            <a:r>
              <a:rPr lang="it-IT" sz="2400" dirty="0"/>
              <a:t>, à l’étoile, à l’</a:t>
            </a:r>
            <a:r>
              <a:rPr lang="it-IT" sz="2400" dirty="0" err="1"/>
              <a:t>oiseau</a:t>
            </a:r>
            <a:r>
              <a:rPr lang="it-IT" sz="2400" dirty="0"/>
              <a:t>, à l’</a:t>
            </a:r>
            <a:r>
              <a:rPr lang="it-IT" sz="2400" dirty="0" err="1"/>
              <a:t>horloge</a:t>
            </a:r>
            <a:r>
              <a:rPr lang="it-IT" sz="2400" dirty="0"/>
              <a:t>, à tout ce qui </a:t>
            </a:r>
            <a:r>
              <a:rPr lang="it-IT" sz="2400" dirty="0" err="1"/>
              <a:t>fuit</a:t>
            </a:r>
            <a:r>
              <a:rPr lang="it-IT" sz="2400" dirty="0"/>
              <a:t>, à tout ce qui </a:t>
            </a:r>
            <a:r>
              <a:rPr lang="it-IT" sz="2400" dirty="0" err="1"/>
              <a:t>gémit</a:t>
            </a:r>
            <a:r>
              <a:rPr lang="it-IT" sz="2400" dirty="0"/>
              <a:t>, à tout ce qui </a:t>
            </a:r>
            <a:r>
              <a:rPr lang="it-IT" sz="2400" dirty="0" err="1"/>
              <a:t>roule</a:t>
            </a:r>
            <a:r>
              <a:rPr lang="it-IT" sz="2400" dirty="0"/>
              <a:t>, à tout ce qui </a:t>
            </a:r>
            <a:r>
              <a:rPr lang="it-IT" sz="2400" dirty="0" err="1"/>
              <a:t>chante</a:t>
            </a:r>
            <a:r>
              <a:rPr lang="it-IT" sz="2400" dirty="0"/>
              <a:t>, à tout ce qui </a:t>
            </a:r>
            <a:r>
              <a:rPr lang="it-IT" sz="2400" dirty="0" err="1"/>
              <a:t>parle</a:t>
            </a:r>
            <a:r>
              <a:rPr lang="it-IT" sz="2400" dirty="0"/>
              <a:t>, </a:t>
            </a:r>
            <a:r>
              <a:rPr lang="it-IT" sz="2400" dirty="0" err="1"/>
              <a:t>demandez</a:t>
            </a:r>
            <a:r>
              <a:rPr lang="it-IT" sz="2400" dirty="0"/>
              <a:t> quelle </a:t>
            </a:r>
            <a:r>
              <a:rPr lang="it-IT" sz="2400" dirty="0" err="1"/>
              <a:t>heure</a:t>
            </a:r>
            <a:r>
              <a:rPr lang="it-IT" sz="2400" dirty="0"/>
              <a:t> il est ; et le </a:t>
            </a:r>
            <a:r>
              <a:rPr lang="it-IT" sz="2400" dirty="0" err="1"/>
              <a:t>vent</a:t>
            </a:r>
            <a:r>
              <a:rPr lang="it-IT" sz="2400" dirty="0"/>
              <a:t>, la </a:t>
            </a:r>
            <a:r>
              <a:rPr lang="it-IT" sz="2400" dirty="0" err="1"/>
              <a:t>vague</a:t>
            </a:r>
            <a:r>
              <a:rPr lang="it-IT" sz="2400" dirty="0"/>
              <a:t>, l’étoile, l’</a:t>
            </a:r>
            <a:r>
              <a:rPr lang="it-IT" sz="2400" dirty="0" err="1"/>
              <a:t>oiseau</a:t>
            </a:r>
            <a:r>
              <a:rPr lang="it-IT" sz="2400" dirty="0"/>
              <a:t>, l’</a:t>
            </a:r>
            <a:r>
              <a:rPr lang="it-IT" sz="2400" dirty="0" err="1"/>
              <a:t>horloge</a:t>
            </a:r>
            <a:r>
              <a:rPr lang="it-IT" sz="2400" dirty="0"/>
              <a:t>, </a:t>
            </a:r>
            <a:r>
              <a:rPr lang="it-IT" sz="2400" dirty="0" err="1"/>
              <a:t>vous</a:t>
            </a:r>
            <a:r>
              <a:rPr lang="it-IT" sz="2400" dirty="0"/>
              <a:t> </a:t>
            </a:r>
            <a:r>
              <a:rPr lang="it-IT" sz="2400" dirty="0" err="1"/>
              <a:t>répondront</a:t>
            </a:r>
            <a:r>
              <a:rPr lang="it-IT" sz="2400" dirty="0"/>
              <a:t> : Il est l’</a:t>
            </a:r>
            <a:r>
              <a:rPr lang="it-IT" sz="2400" dirty="0" err="1"/>
              <a:t>heure</a:t>
            </a:r>
            <a:r>
              <a:rPr lang="it-IT" sz="2400" dirty="0"/>
              <a:t> de s’</a:t>
            </a:r>
            <a:r>
              <a:rPr lang="it-IT" sz="2400" dirty="0" err="1"/>
              <a:t>enivrer</a:t>
            </a:r>
            <a:r>
              <a:rPr lang="it-IT" sz="2400" dirty="0"/>
              <a:t> ! Pour n’</a:t>
            </a:r>
            <a:r>
              <a:rPr lang="it-IT" sz="2400" dirty="0" err="1"/>
              <a:t>être</a:t>
            </a:r>
            <a:r>
              <a:rPr lang="it-IT" sz="2400" dirty="0"/>
              <a:t> </a:t>
            </a:r>
            <a:r>
              <a:rPr lang="it-IT" sz="2400" dirty="0" err="1"/>
              <a:t>pas</a:t>
            </a:r>
            <a:r>
              <a:rPr lang="it-IT" sz="2400" dirty="0"/>
              <a:t> </a:t>
            </a:r>
            <a:r>
              <a:rPr lang="it-IT" sz="2400" dirty="0" err="1"/>
              <a:t>les</a:t>
            </a:r>
            <a:r>
              <a:rPr lang="it-IT" sz="2400" dirty="0"/>
              <a:t> </a:t>
            </a:r>
            <a:r>
              <a:rPr lang="it-IT" sz="2400" dirty="0" err="1"/>
              <a:t>esclaves</a:t>
            </a:r>
            <a:r>
              <a:rPr lang="it-IT" sz="2400" dirty="0"/>
              <a:t> </a:t>
            </a:r>
            <a:r>
              <a:rPr lang="it-IT" sz="2400" dirty="0" err="1"/>
              <a:t>martyrisés</a:t>
            </a:r>
            <a:r>
              <a:rPr lang="it-IT" sz="2400" dirty="0"/>
              <a:t> </a:t>
            </a:r>
            <a:r>
              <a:rPr lang="it-IT" sz="2400" dirty="0" err="1"/>
              <a:t>du</a:t>
            </a:r>
            <a:r>
              <a:rPr lang="it-IT" sz="2400" dirty="0"/>
              <a:t> </a:t>
            </a:r>
            <a:r>
              <a:rPr lang="it-IT" sz="2400" dirty="0" err="1"/>
              <a:t>Temps</a:t>
            </a:r>
            <a:r>
              <a:rPr lang="it-IT" sz="2400" dirty="0"/>
              <a:t>, </a:t>
            </a:r>
            <a:r>
              <a:rPr lang="it-IT" sz="2400" dirty="0" err="1"/>
              <a:t>enivrez-vous</a:t>
            </a:r>
            <a:r>
              <a:rPr lang="it-IT" sz="2400" dirty="0"/>
              <a:t> ; </a:t>
            </a:r>
            <a:r>
              <a:rPr lang="it-IT" sz="2400" dirty="0" err="1"/>
              <a:t>enivrez-vous</a:t>
            </a:r>
            <a:r>
              <a:rPr lang="it-IT" sz="2400" dirty="0"/>
              <a:t> sans cesse ! De vin, de </a:t>
            </a:r>
            <a:r>
              <a:rPr lang="it-IT" sz="2400" dirty="0" err="1"/>
              <a:t>poésie</a:t>
            </a:r>
            <a:r>
              <a:rPr lang="it-IT" sz="2400" dirty="0"/>
              <a:t> </a:t>
            </a:r>
            <a:r>
              <a:rPr lang="it-IT" sz="2400" dirty="0" err="1"/>
              <a:t>ou</a:t>
            </a:r>
            <a:r>
              <a:rPr lang="it-IT" sz="2400" dirty="0"/>
              <a:t> de </a:t>
            </a:r>
            <a:r>
              <a:rPr lang="it-IT" sz="2400" dirty="0" err="1"/>
              <a:t>vertu</a:t>
            </a:r>
            <a:r>
              <a:rPr lang="it-IT" sz="2400" dirty="0"/>
              <a:t>, à </a:t>
            </a:r>
            <a:r>
              <a:rPr lang="it-IT" sz="2400" dirty="0" err="1"/>
              <a:t>votre</a:t>
            </a:r>
            <a:r>
              <a:rPr lang="it-IT" sz="2400" dirty="0"/>
              <a:t> guise</a:t>
            </a:r>
            <a:endParaRPr lang="fr-CA" sz="2400" dirty="0"/>
          </a:p>
        </p:txBody>
      </p:sp>
    </p:spTree>
    <p:extLst>
      <p:ext uri="{BB962C8B-B14F-4D97-AF65-F5344CB8AC3E}">
        <p14:creationId xmlns:p14="http://schemas.microsoft.com/office/powerpoint/2010/main" val="1298721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err="1" smtClean="0"/>
              <a:t>Renommer</a:t>
            </a:r>
            <a:endParaRPr lang="fr-FR" sz="2800" dirty="0"/>
          </a:p>
        </p:txBody>
      </p:sp>
      <p:sp>
        <p:nvSpPr>
          <p:cNvPr id="3" name="Content Placeholder 2"/>
          <p:cNvSpPr>
            <a:spLocks noGrp="1"/>
          </p:cNvSpPr>
          <p:nvPr>
            <p:ph idx="1"/>
          </p:nvPr>
        </p:nvSpPr>
        <p:spPr/>
        <p:txBody>
          <a:bodyPr>
            <a:normAutofit/>
          </a:bodyPr>
          <a:lstStyle/>
          <a:p>
            <a:r>
              <a:rPr lang="it-IT" sz="2400" dirty="0" smtClean="0"/>
              <a:t>L’</a:t>
            </a:r>
            <a:r>
              <a:rPr lang="it-IT" sz="2400" dirty="0" err="1" smtClean="0"/>
              <a:t>ordre</a:t>
            </a:r>
            <a:r>
              <a:rPr lang="it-IT" sz="2400" dirty="0" smtClean="0"/>
              <a:t> </a:t>
            </a:r>
            <a:r>
              <a:rPr lang="it-IT" sz="2400" dirty="0" err="1" smtClean="0"/>
              <a:t>chronologique</a:t>
            </a:r>
            <a:r>
              <a:rPr lang="it-IT" sz="2400" dirty="0" smtClean="0"/>
              <a:t> </a:t>
            </a:r>
            <a:r>
              <a:rPr lang="it-IT" sz="2400" dirty="0" err="1" smtClean="0"/>
              <a:t>des</a:t>
            </a:r>
            <a:r>
              <a:rPr lang="it-IT" sz="2400" dirty="0" smtClean="0"/>
              <a:t> </a:t>
            </a:r>
            <a:r>
              <a:rPr lang="it-IT" sz="2400" dirty="0" err="1" smtClean="0"/>
              <a:t>baptemes</a:t>
            </a:r>
            <a:r>
              <a:rPr lang="it-IT" sz="2400" dirty="0" smtClean="0"/>
              <a:t> </a:t>
            </a:r>
            <a:r>
              <a:rPr lang="it-IT" sz="2400" dirty="0" err="1" smtClean="0"/>
              <a:t>correspondent</a:t>
            </a:r>
            <a:r>
              <a:rPr lang="it-IT" sz="2400" dirty="0" smtClean="0"/>
              <a:t> à l’</a:t>
            </a:r>
            <a:r>
              <a:rPr lang="it-IT" sz="2400" dirty="0" err="1" smtClean="0"/>
              <a:t>ordre</a:t>
            </a:r>
            <a:r>
              <a:rPr lang="it-IT" sz="2400" dirty="0" smtClean="0"/>
              <a:t> d’</a:t>
            </a:r>
            <a:r>
              <a:rPr lang="it-IT" sz="2400" dirty="0" err="1" smtClean="0"/>
              <a:t>importance</a:t>
            </a:r>
            <a:r>
              <a:rPr lang="it-IT" sz="2400" dirty="0" smtClean="0"/>
              <a:t> </a:t>
            </a:r>
            <a:r>
              <a:rPr lang="it-IT" sz="2400" dirty="0" err="1" smtClean="0"/>
              <a:t>des</a:t>
            </a:r>
            <a:r>
              <a:rPr lang="it-IT" sz="2400" dirty="0" smtClean="0"/>
              <a:t> </a:t>
            </a:r>
            <a:r>
              <a:rPr lang="it-IT" sz="2400" dirty="0" err="1" smtClean="0"/>
              <a:t>objets</a:t>
            </a:r>
            <a:r>
              <a:rPr lang="it-IT" sz="2400" dirty="0" smtClean="0"/>
              <a:t> </a:t>
            </a:r>
            <a:r>
              <a:rPr lang="it-IT" sz="2400" dirty="0" err="1" smtClean="0"/>
              <a:t>associés</a:t>
            </a:r>
            <a:r>
              <a:rPr lang="it-IT" sz="2400" dirty="0" smtClean="0"/>
              <a:t> à </a:t>
            </a:r>
            <a:r>
              <a:rPr lang="it-IT" sz="2400" dirty="0" err="1" smtClean="0"/>
              <a:t>ces</a:t>
            </a:r>
            <a:r>
              <a:rPr lang="it-IT" sz="2400" dirty="0" smtClean="0"/>
              <a:t> </a:t>
            </a:r>
            <a:r>
              <a:rPr lang="it-IT" sz="2400" dirty="0" err="1" smtClean="0"/>
              <a:t>noms</a:t>
            </a:r>
            <a:r>
              <a:rPr lang="it-IT" sz="2400" dirty="0" smtClean="0"/>
              <a:t>. Ce </a:t>
            </a:r>
            <a:r>
              <a:rPr lang="it-IT" sz="2400" dirty="0" err="1" smtClean="0"/>
              <a:t>seront</a:t>
            </a:r>
            <a:r>
              <a:rPr lang="it-IT" sz="2400" dirty="0" smtClean="0"/>
              <a:t> </a:t>
            </a:r>
            <a:r>
              <a:rPr lang="it-IT" sz="2400" dirty="0" smtClean="0"/>
              <a:t>à la suite : </a:t>
            </a:r>
            <a:r>
              <a:rPr lang="it-IT" sz="2400" dirty="0" err="1" smtClean="0"/>
              <a:t>Dieu</a:t>
            </a:r>
            <a:r>
              <a:rPr lang="it-IT" sz="2400" dirty="0" smtClean="0"/>
              <a:t>, la </a:t>
            </a:r>
            <a:r>
              <a:rPr lang="it-IT" sz="2400" dirty="0" err="1" smtClean="0"/>
              <a:t>vierge</a:t>
            </a:r>
            <a:r>
              <a:rPr lang="it-IT" sz="2400" dirty="0" smtClean="0"/>
              <a:t> Marie; le </a:t>
            </a:r>
            <a:r>
              <a:rPr lang="it-IT" sz="2400" dirty="0" err="1" smtClean="0"/>
              <a:t>roi</a:t>
            </a:r>
            <a:r>
              <a:rPr lang="it-IT" sz="2400" dirty="0" smtClean="0"/>
              <a:t> d’</a:t>
            </a:r>
            <a:r>
              <a:rPr lang="it-IT" sz="2400" dirty="0" err="1" smtClean="0"/>
              <a:t>Espagne</a:t>
            </a:r>
            <a:r>
              <a:rPr lang="it-IT" sz="2400" dirty="0" smtClean="0"/>
              <a:t> ; la </a:t>
            </a:r>
            <a:r>
              <a:rPr lang="it-IT" sz="2400" dirty="0" err="1" smtClean="0"/>
              <a:t>reine</a:t>
            </a:r>
            <a:r>
              <a:rPr lang="it-IT" sz="2400" dirty="0" smtClean="0"/>
              <a:t> ; l’</a:t>
            </a:r>
            <a:r>
              <a:rPr lang="it-IT" sz="2400" dirty="0" err="1" smtClean="0"/>
              <a:t>héritier</a:t>
            </a:r>
            <a:r>
              <a:rPr lang="it-IT" sz="2400" dirty="0" smtClean="0"/>
              <a:t>  </a:t>
            </a:r>
            <a:r>
              <a:rPr lang="it-IT" sz="2400" dirty="0" err="1" smtClean="0"/>
              <a:t>royal</a:t>
            </a:r>
            <a:r>
              <a:rPr lang="it-IT" sz="2400" dirty="0" smtClean="0"/>
              <a:t>. </a:t>
            </a:r>
          </a:p>
          <a:p>
            <a:r>
              <a:rPr lang="it-IT" sz="2400" dirty="0" smtClean="0"/>
              <a:t>San Salvador en </a:t>
            </a:r>
            <a:r>
              <a:rPr lang="it-IT" sz="2400" dirty="0" err="1" smtClean="0"/>
              <a:t>hommage</a:t>
            </a:r>
            <a:r>
              <a:rPr lang="it-IT" sz="2400" dirty="0" smtClean="0"/>
              <a:t> à sa Haute </a:t>
            </a:r>
            <a:r>
              <a:rPr lang="it-IT" sz="2400" dirty="0" err="1" smtClean="0"/>
              <a:t>Majesté</a:t>
            </a:r>
            <a:endParaRPr lang="it-IT" sz="2400" dirty="0" smtClean="0"/>
          </a:p>
          <a:p>
            <a:r>
              <a:rPr lang="it-IT" sz="2400" dirty="0" smtClean="0"/>
              <a:t>Santa Maria de Concepcion</a:t>
            </a:r>
          </a:p>
          <a:p>
            <a:r>
              <a:rPr lang="it-IT" sz="2400" dirty="0" err="1" smtClean="0"/>
              <a:t>Fernandina</a:t>
            </a:r>
            <a:r>
              <a:rPr lang="it-IT" sz="2400" dirty="0" smtClean="0"/>
              <a:t> </a:t>
            </a:r>
          </a:p>
          <a:p>
            <a:endParaRPr lang="it-IT" sz="2400" dirty="0"/>
          </a:p>
          <a:p>
            <a:endParaRPr lang="it-IT" sz="2400" dirty="0" smtClean="0"/>
          </a:p>
          <a:p>
            <a:r>
              <a:rPr lang="fr-FR" sz="2400" dirty="0"/>
              <a:t>De Saint-Pétersbourg à </a:t>
            </a:r>
            <a:r>
              <a:rPr lang="fr-FR" sz="2400" i="1" dirty="0"/>
              <a:t>Leningrad </a:t>
            </a:r>
            <a:r>
              <a:rPr lang="fr-FR" sz="2400" dirty="0"/>
              <a:t>à</a:t>
            </a:r>
            <a:r>
              <a:rPr lang="fr-FR" sz="2400" i="1" dirty="0"/>
              <a:t> </a:t>
            </a:r>
            <a:r>
              <a:rPr lang="fr-FR" sz="2400" dirty="0"/>
              <a:t>Saint-Pétersbourg</a:t>
            </a:r>
          </a:p>
        </p:txBody>
      </p:sp>
    </p:spTree>
    <p:extLst>
      <p:ext uri="{BB962C8B-B14F-4D97-AF65-F5344CB8AC3E}">
        <p14:creationId xmlns:p14="http://schemas.microsoft.com/office/powerpoint/2010/main" val="29919126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fr-CA" dirty="0" smtClean="0"/>
              <a:t>Remue-méninges</a:t>
            </a:r>
            <a:endParaRPr lang="fr-CA" dirty="0"/>
          </a:p>
        </p:txBody>
      </p:sp>
      <p:sp>
        <p:nvSpPr>
          <p:cNvPr id="3" name="Sottotitolo 2"/>
          <p:cNvSpPr>
            <a:spLocks noGrp="1"/>
          </p:cNvSpPr>
          <p:nvPr>
            <p:ph type="subTitle" idx="1"/>
          </p:nvPr>
        </p:nvSpPr>
        <p:spPr/>
        <p:txBody>
          <a:bodyPr/>
          <a:lstStyle/>
          <a:p>
            <a:r>
              <a:rPr lang="fr-CA" dirty="0" smtClean="0"/>
              <a:t>silence</a:t>
            </a:r>
            <a:endParaRPr lang="fr-CA" dirty="0"/>
          </a:p>
        </p:txBody>
      </p:sp>
    </p:spTree>
    <p:extLst>
      <p:ext uri="{BB962C8B-B14F-4D97-AF65-F5344CB8AC3E}">
        <p14:creationId xmlns:p14="http://schemas.microsoft.com/office/powerpoint/2010/main" val="1116746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it-IT" altLang="fr-FR" sz="2800"/>
              <a:t>Quelles sont vos images du silence ?</a:t>
            </a:r>
          </a:p>
        </p:txBody>
      </p:sp>
      <p:sp>
        <p:nvSpPr>
          <p:cNvPr id="31746" name="Content Placeholder 2"/>
          <p:cNvSpPr>
            <a:spLocks noGrp="1"/>
          </p:cNvSpPr>
          <p:nvPr>
            <p:ph idx="1"/>
          </p:nvPr>
        </p:nvSpPr>
        <p:spPr/>
        <p:txBody>
          <a:bodyPr>
            <a:normAutofit lnSpcReduction="10000"/>
          </a:bodyPr>
          <a:lstStyle/>
          <a:p>
            <a:pPr marL="0" indent="0">
              <a:buNone/>
            </a:pPr>
            <a:r>
              <a:rPr lang="fr-CA" altLang="fr-FR" sz="2400" dirty="0"/>
              <a:t>À quoi et où</a:t>
            </a:r>
            <a:r>
              <a:rPr lang="fr-CA" altLang="fr-FR" sz="2400" dirty="0" smtClean="0"/>
              <a:t>?  Lieux du silence</a:t>
            </a:r>
          </a:p>
          <a:p>
            <a:pPr marL="0" indent="0">
              <a:buNone/>
            </a:pPr>
            <a:r>
              <a:rPr lang="fr-CA" altLang="fr-FR" sz="2400" dirty="0" err="1" smtClean="0"/>
              <a:t>Benedetta</a:t>
            </a:r>
            <a:r>
              <a:rPr lang="fr-CA" altLang="fr-FR" sz="2400" dirty="0" smtClean="0"/>
              <a:t>, Laura : vide pièce vide</a:t>
            </a:r>
          </a:p>
          <a:p>
            <a:pPr marL="0" indent="0">
              <a:buNone/>
            </a:pPr>
            <a:r>
              <a:rPr lang="fr-CA" altLang="fr-FR" sz="2400" dirty="0" smtClean="0"/>
              <a:t>Luca, </a:t>
            </a:r>
            <a:r>
              <a:rPr lang="fr-CA" altLang="fr-FR" sz="2400" dirty="0" err="1"/>
              <a:t>S</a:t>
            </a:r>
            <a:r>
              <a:rPr lang="fr-CA" altLang="fr-FR" sz="2400" dirty="0" err="1" smtClean="0"/>
              <a:t>elenia</a:t>
            </a:r>
            <a:r>
              <a:rPr lang="fr-CA" altLang="fr-FR" sz="2400" dirty="0" smtClean="0"/>
              <a:t> : montagnes (Sierra Nevada)</a:t>
            </a:r>
          </a:p>
          <a:p>
            <a:pPr marL="0" indent="0">
              <a:buNone/>
            </a:pPr>
            <a:r>
              <a:rPr lang="fr-CA" altLang="fr-FR" sz="2400" dirty="0" smtClean="0"/>
              <a:t>Alice, Mehdi : sacré (respect, prière, réflexion, recueillement), lieu de culte</a:t>
            </a:r>
          </a:p>
          <a:p>
            <a:pPr marL="0" indent="0">
              <a:buNone/>
            </a:pPr>
            <a:r>
              <a:rPr lang="fr-CA" altLang="fr-FR" sz="2400" dirty="0" smtClean="0"/>
              <a:t>Myriam : plage en hiver</a:t>
            </a:r>
          </a:p>
          <a:p>
            <a:pPr marL="0" indent="0">
              <a:buNone/>
            </a:pPr>
            <a:r>
              <a:rPr lang="fr-CA" altLang="fr-FR" sz="2400" dirty="0" smtClean="0"/>
              <a:t>Valentina : pré</a:t>
            </a:r>
          </a:p>
          <a:p>
            <a:pPr marL="0" indent="0">
              <a:buNone/>
            </a:pPr>
            <a:r>
              <a:rPr lang="fr-CA" altLang="fr-FR" sz="2400" dirty="0" smtClean="0"/>
              <a:t>Beatrice : couleur blanche, musée</a:t>
            </a:r>
          </a:p>
          <a:p>
            <a:pPr marL="0" indent="0">
              <a:buNone/>
            </a:pPr>
            <a:r>
              <a:rPr lang="fr-CA" altLang="fr-FR" sz="2400" dirty="0" smtClean="0"/>
              <a:t>Emanuel : espace</a:t>
            </a:r>
          </a:p>
          <a:p>
            <a:pPr marL="0" indent="0">
              <a:buNone/>
            </a:pPr>
            <a:r>
              <a:rPr lang="fr-CA" altLang="fr-FR" sz="2400" dirty="0" smtClean="0"/>
              <a:t>Roberto, Rosa Alba : nuit</a:t>
            </a:r>
          </a:p>
          <a:p>
            <a:pPr marL="0" indent="0">
              <a:buNone/>
            </a:pPr>
            <a:r>
              <a:rPr lang="fr-CA" altLang="fr-FR" sz="2400" dirty="0" smtClean="0"/>
              <a:t>Camilla : bibliothèque, lecture en général</a:t>
            </a:r>
          </a:p>
          <a:p>
            <a:pPr marL="0" indent="0">
              <a:buNone/>
            </a:pPr>
            <a:endParaRPr lang="fr-CA" altLang="fr-FR" sz="2400" dirty="0" smtClean="0"/>
          </a:p>
          <a:p>
            <a:pPr marL="0" indent="0">
              <a:buNone/>
            </a:pPr>
            <a:endParaRPr lang="fr-CA" altLang="fr-FR" sz="2400" dirty="0"/>
          </a:p>
        </p:txBody>
      </p:sp>
    </p:spTree>
    <p:extLst>
      <p:ext uri="{BB962C8B-B14F-4D97-AF65-F5344CB8AC3E}">
        <p14:creationId xmlns:p14="http://schemas.microsoft.com/office/powerpoint/2010/main" val="32670832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vous l’aimez ou vous avez peur du silence ?</a:t>
            </a:r>
            <a:br>
              <a:rPr lang="fr-CA" sz="2800" dirty="0" smtClean="0"/>
            </a:br>
            <a:r>
              <a:rPr lang="fr-CA" sz="2800" dirty="0" smtClean="0"/>
              <a:t>aujourd’hui avec le confinement</a:t>
            </a:r>
            <a:endParaRPr lang="fr-CA" sz="2800" dirty="0"/>
          </a:p>
        </p:txBody>
      </p:sp>
      <p:sp>
        <p:nvSpPr>
          <p:cNvPr id="3" name="Segnaposto contenuto 2"/>
          <p:cNvSpPr>
            <a:spLocks noGrp="1"/>
          </p:cNvSpPr>
          <p:nvPr>
            <p:ph idx="1"/>
          </p:nvPr>
        </p:nvSpPr>
        <p:spPr/>
        <p:txBody>
          <a:bodyPr>
            <a:normAutofit/>
          </a:bodyPr>
          <a:lstStyle/>
          <a:p>
            <a:pPr algn="just"/>
            <a:r>
              <a:rPr lang="fr-CA" sz="2400" dirty="0" smtClean="0"/>
              <a:t>Alice : avec le confinement, c’est un ennemi ; avant bon rapport (vu la timidité)</a:t>
            </a:r>
          </a:p>
          <a:p>
            <a:pPr algn="just"/>
            <a:r>
              <a:rPr lang="fr-CA" sz="2400" dirty="0" smtClean="0"/>
              <a:t>Mehdi : silence terrible, effrayant pour tout  le monde</a:t>
            </a:r>
          </a:p>
          <a:p>
            <a:pPr algn="just"/>
            <a:r>
              <a:rPr lang="fr-CA" sz="2400" dirty="0" err="1" smtClean="0"/>
              <a:t>Benedetta</a:t>
            </a:r>
            <a:r>
              <a:rPr lang="fr-CA" sz="2400" dirty="0" smtClean="0"/>
              <a:t> : invasion du vide</a:t>
            </a:r>
          </a:p>
          <a:p>
            <a:pPr algn="just"/>
            <a:r>
              <a:rPr lang="fr-CA" sz="2400" dirty="0" smtClean="0"/>
              <a:t>différents temps de silence pendant la journée</a:t>
            </a:r>
          </a:p>
          <a:p>
            <a:pPr algn="just"/>
            <a:r>
              <a:rPr lang="fr-CA" sz="2400" dirty="0" smtClean="0"/>
              <a:t>pour étudier le matin: c’est bien pour la concentration</a:t>
            </a:r>
          </a:p>
          <a:p>
            <a:pPr algn="just"/>
            <a:r>
              <a:rPr lang="fr-CA" sz="2400" dirty="0" smtClean="0"/>
              <a:t>le soir : c’est « dur », c’est lourd sans le bruit de l’extérieur et de l’intérieur (de la </a:t>
            </a:r>
            <a:r>
              <a:rPr lang="fr-CA" sz="2400" smtClean="0"/>
              <a:t>famille) </a:t>
            </a:r>
            <a:endParaRPr lang="fr-CA" sz="2400" dirty="0"/>
          </a:p>
        </p:txBody>
      </p:sp>
    </p:spTree>
    <p:extLst>
      <p:ext uri="{BB962C8B-B14F-4D97-AF65-F5344CB8AC3E}">
        <p14:creationId xmlns:p14="http://schemas.microsoft.com/office/powerpoint/2010/main" val="167545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Vos observations ?</a:t>
            </a:r>
            <a:endParaRPr lang="fr-CA" sz="2800" dirty="0"/>
          </a:p>
        </p:txBody>
      </p:sp>
      <p:sp>
        <p:nvSpPr>
          <p:cNvPr id="3" name="Segnaposto contenuto 2"/>
          <p:cNvSpPr>
            <a:spLocks noGrp="1"/>
          </p:cNvSpPr>
          <p:nvPr>
            <p:ph idx="1"/>
          </p:nvPr>
        </p:nvSpPr>
        <p:spPr/>
        <p:txBody>
          <a:bodyPr>
            <a:normAutofit/>
          </a:bodyPr>
          <a:lstStyle/>
          <a:p>
            <a:r>
              <a:rPr lang="it-IT" sz="2400" dirty="0"/>
              <a:t>Beatrice </a:t>
            </a:r>
            <a:r>
              <a:rPr lang="it-IT" sz="2400" dirty="0" smtClean="0"/>
              <a:t>Savoia a </a:t>
            </a:r>
            <a:r>
              <a:rPr lang="it-IT" sz="2400" dirty="0" err="1" smtClean="0"/>
              <a:t>annoncé</a:t>
            </a:r>
            <a:r>
              <a:rPr lang="it-IT" sz="2400" dirty="0" smtClean="0"/>
              <a:t> </a:t>
            </a:r>
            <a:r>
              <a:rPr lang="it-IT" sz="2400" dirty="0" err="1" smtClean="0"/>
              <a:t>des</a:t>
            </a:r>
            <a:r>
              <a:rPr lang="it-IT" sz="2400" dirty="0" smtClean="0"/>
              <a:t> </a:t>
            </a:r>
            <a:r>
              <a:rPr lang="it-IT" sz="2400" dirty="0" err="1" smtClean="0"/>
              <a:t>observations</a:t>
            </a:r>
            <a:r>
              <a:rPr lang="it-IT" sz="2400" dirty="0" smtClean="0"/>
              <a:t> (</a:t>
            </a:r>
            <a:r>
              <a:rPr lang="it-IT" sz="2400" dirty="0" err="1" smtClean="0"/>
              <a:t>après</a:t>
            </a:r>
            <a:r>
              <a:rPr lang="it-IT" sz="2400" dirty="0" smtClean="0"/>
              <a:t> </a:t>
            </a:r>
            <a:r>
              <a:rPr lang="it-IT" sz="2400" dirty="0"/>
              <a:t>15 h</a:t>
            </a:r>
            <a:r>
              <a:rPr lang="it-IT" sz="2400" dirty="0" smtClean="0"/>
              <a:t>.) : “</a:t>
            </a:r>
            <a:r>
              <a:rPr lang="it-IT" sz="2400" dirty="0" err="1" smtClean="0"/>
              <a:t>combien</a:t>
            </a:r>
            <a:r>
              <a:rPr lang="it-IT" sz="2400" dirty="0" smtClean="0"/>
              <a:t> </a:t>
            </a:r>
            <a:r>
              <a:rPr lang="it-IT" sz="2400" dirty="0"/>
              <a:t>le </a:t>
            </a:r>
            <a:r>
              <a:rPr lang="it-IT" sz="2400" dirty="0" err="1"/>
              <a:t>confinement</a:t>
            </a:r>
            <a:r>
              <a:rPr lang="it-IT" sz="2400" dirty="0"/>
              <a:t> a </a:t>
            </a:r>
            <a:r>
              <a:rPr lang="it-IT" sz="2400" dirty="0" err="1"/>
              <a:t>modifié</a:t>
            </a:r>
            <a:r>
              <a:rPr lang="it-IT" sz="2400" dirty="0"/>
              <a:t> </a:t>
            </a:r>
            <a:r>
              <a:rPr lang="it-IT" sz="2400" dirty="0" smtClean="0"/>
              <a:t> </a:t>
            </a:r>
            <a:r>
              <a:rPr lang="it-IT" sz="2400" dirty="0" err="1"/>
              <a:t>les</a:t>
            </a:r>
            <a:r>
              <a:rPr lang="it-IT" sz="2400" dirty="0"/>
              <a:t> </a:t>
            </a:r>
            <a:r>
              <a:rPr lang="it-IT" sz="2400" dirty="0" err="1"/>
              <a:t>contenus</a:t>
            </a:r>
            <a:r>
              <a:rPr lang="it-IT" sz="2400" dirty="0"/>
              <a:t> </a:t>
            </a:r>
            <a:r>
              <a:rPr lang="it-IT" sz="2400" dirty="0" err="1"/>
              <a:t>ainsi</a:t>
            </a:r>
            <a:r>
              <a:rPr lang="it-IT" sz="2400" dirty="0"/>
              <a:t> </a:t>
            </a:r>
            <a:r>
              <a:rPr lang="it-IT" sz="2400" dirty="0" err="1"/>
              <a:t>que</a:t>
            </a:r>
            <a:r>
              <a:rPr lang="it-IT" sz="2400" dirty="0"/>
              <a:t> la façon de </a:t>
            </a:r>
            <a:r>
              <a:rPr lang="it-IT" sz="2400" dirty="0" err="1"/>
              <a:t>communiquer</a:t>
            </a:r>
            <a:r>
              <a:rPr lang="it-IT" sz="2400" dirty="0"/>
              <a:t> </a:t>
            </a:r>
            <a:r>
              <a:rPr lang="it-IT" sz="2400" dirty="0" err="1"/>
              <a:t>dans</a:t>
            </a:r>
            <a:r>
              <a:rPr lang="it-IT" sz="2400" dirty="0"/>
              <a:t> le monde </a:t>
            </a:r>
            <a:r>
              <a:rPr lang="it-IT" sz="2400" dirty="0" smtClean="0"/>
              <a:t> </a:t>
            </a:r>
            <a:r>
              <a:rPr lang="it-IT" sz="2400" dirty="0" err="1"/>
              <a:t>télévisé</a:t>
            </a:r>
            <a:r>
              <a:rPr lang="it-IT" sz="2400" dirty="0"/>
              <a:t>, </a:t>
            </a:r>
            <a:r>
              <a:rPr lang="it-IT" sz="2400" dirty="0" err="1"/>
              <a:t>notamment</a:t>
            </a:r>
            <a:r>
              <a:rPr lang="it-IT" sz="2400" dirty="0"/>
              <a:t> </a:t>
            </a:r>
            <a:r>
              <a:rPr lang="it-IT" sz="2400" dirty="0" err="1"/>
              <a:t>dans</a:t>
            </a:r>
            <a:r>
              <a:rPr lang="it-IT" sz="2400" dirty="0"/>
              <a:t> la </a:t>
            </a:r>
            <a:r>
              <a:rPr lang="it-IT" sz="2400" dirty="0" err="1" smtClean="0"/>
              <a:t>publicité</a:t>
            </a:r>
            <a:r>
              <a:rPr lang="it-IT" sz="2400" dirty="0" smtClean="0"/>
              <a:t>.”</a:t>
            </a:r>
            <a:endParaRPr lang="fr-CA" sz="2400" dirty="0"/>
          </a:p>
        </p:txBody>
      </p:sp>
    </p:spTree>
    <p:extLst>
      <p:ext uri="{BB962C8B-B14F-4D97-AF65-F5344CB8AC3E}">
        <p14:creationId xmlns:p14="http://schemas.microsoft.com/office/powerpoint/2010/main" val="11791929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Les</a:t>
            </a:r>
            <a:r>
              <a:rPr lang="it-IT" sz="2800" b="1" dirty="0"/>
              <a:t> </a:t>
            </a:r>
            <a:r>
              <a:rPr lang="it-IT" sz="2800" b="1" dirty="0" err="1"/>
              <a:t>langues</a:t>
            </a:r>
            <a:r>
              <a:rPr lang="it-IT" sz="2800" b="1" dirty="0"/>
              <a:t> </a:t>
            </a:r>
            <a:r>
              <a:rPr lang="it-IT" sz="2800" b="1" dirty="0" err="1"/>
              <a:t>des</a:t>
            </a:r>
            <a:r>
              <a:rPr lang="it-IT" sz="2800" b="1" dirty="0"/>
              <a:t> </a:t>
            </a:r>
            <a:r>
              <a:rPr lang="it-IT" sz="2800" b="1" dirty="0" err="1"/>
              <a:t>gestes</a:t>
            </a:r>
            <a:r>
              <a:rPr lang="it-IT" sz="2800" b="1" dirty="0"/>
              <a:t> </a:t>
            </a:r>
            <a:r>
              <a:rPr lang="it-IT" sz="2800" b="1" dirty="0" err="1" smtClean="0"/>
              <a:t>barrières</a:t>
            </a:r>
            <a:r>
              <a:rPr lang="it-IT" sz="2800" b="1" dirty="0"/>
              <a:t/>
            </a:r>
            <a:br>
              <a:rPr lang="it-IT" sz="2800" b="1" dirty="0"/>
            </a:br>
            <a:r>
              <a:rPr lang="it-IT" sz="2800" dirty="0" err="1"/>
              <a:t>https</a:t>
            </a:r>
            <a:r>
              <a:rPr lang="it-IT" sz="2800" dirty="0"/>
              <a:t>://</a:t>
            </a:r>
            <a:r>
              <a:rPr lang="it-IT" sz="2800" dirty="0" err="1"/>
              <a:t>umap.openstreetmap.fr</a:t>
            </a:r>
            <a:r>
              <a:rPr lang="it-IT" sz="2800" dirty="0"/>
              <a:t>/</a:t>
            </a:r>
            <a:r>
              <a:rPr lang="it-IT" sz="2800" dirty="0" err="1"/>
              <a:t>fr</a:t>
            </a:r>
            <a:r>
              <a:rPr lang="it-IT" sz="2800" dirty="0"/>
              <a:t>/</a:t>
            </a:r>
            <a:r>
              <a:rPr lang="it-IT" sz="2800" dirty="0" err="1"/>
              <a:t>map</a:t>
            </a:r>
            <a:r>
              <a:rPr lang="it-IT" sz="2800" dirty="0"/>
              <a:t>/gestes-barrieres_433984#3/45.27/48.87</a:t>
            </a:r>
            <a:br>
              <a:rPr lang="it-IT" sz="2800" dirty="0"/>
            </a:br>
            <a:endParaRPr lang="fr-CA" sz="2800" dirty="0"/>
          </a:p>
        </p:txBody>
      </p:sp>
      <p:pic>
        <p:nvPicPr>
          <p:cNvPr id="5" name="Segnaposto contenuto 4" descr="gestes-barrieres-it.png"/>
          <p:cNvPicPr>
            <a:picLocks noGrp="1" noChangeAspect="1"/>
          </p:cNvPicPr>
          <p:nvPr>
            <p:ph sz="half" idx="1"/>
          </p:nvPr>
        </p:nvPicPr>
        <p:blipFill>
          <a:blip r:embed="rId2">
            <a:extLst>
              <a:ext uri="{28A0092B-C50C-407E-A947-70E740481C1C}">
                <a14:useLocalDpi xmlns:a14="http://schemas.microsoft.com/office/drawing/2010/main" val="0"/>
              </a:ext>
            </a:extLst>
          </a:blip>
          <a:srcRect l="-5770" r="-5770"/>
          <a:stretch>
            <a:fillRect/>
          </a:stretch>
        </p:blipFill>
        <p:spPr/>
      </p:pic>
      <p:pic>
        <p:nvPicPr>
          <p:cNvPr id="7" name="Segnaposto contenuto 6" descr="gestes-barrieres-fr.jpg"/>
          <p:cNvPicPr>
            <a:picLocks noGrp="1" noChangeAspect="1"/>
          </p:cNvPicPr>
          <p:nvPr>
            <p:ph sz="half" idx="2"/>
          </p:nvPr>
        </p:nvPicPr>
        <p:blipFill>
          <a:blip r:embed="rId3">
            <a:extLst>
              <a:ext uri="{28A0092B-C50C-407E-A947-70E740481C1C}">
                <a14:useLocalDpi xmlns:a14="http://schemas.microsoft.com/office/drawing/2010/main" val="0"/>
              </a:ext>
            </a:extLst>
          </a:blip>
          <a:srcRect t="-28614" b="-28614"/>
          <a:stretch>
            <a:fillRect/>
          </a:stretch>
        </p:blipFill>
        <p:spPr>
          <a:xfrm>
            <a:off x="4648200" y="1228018"/>
            <a:ext cx="4038600" cy="4525963"/>
          </a:xfrm>
        </p:spPr>
      </p:pic>
      <p:pic>
        <p:nvPicPr>
          <p:cNvPr id="3" name="Immagine 2" descr="bandeau_distances_social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307" y="5198331"/>
            <a:ext cx="4431492" cy="836131"/>
          </a:xfrm>
          <a:prstGeom prst="rect">
            <a:avLst/>
          </a:prstGeom>
        </p:spPr>
      </p:pic>
    </p:spTree>
    <p:extLst>
      <p:ext uri="{BB962C8B-B14F-4D97-AF65-F5344CB8AC3E}">
        <p14:creationId xmlns:p14="http://schemas.microsoft.com/office/powerpoint/2010/main" val="2542182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it-IT" sz="2400" b="1" dirty="0"/>
              <a:t>La </a:t>
            </a:r>
            <a:r>
              <a:rPr lang="it-IT" sz="2400" b="1" dirty="0" err="1"/>
              <a:t>distance</a:t>
            </a:r>
            <a:r>
              <a:rPr lang="it-IT" sz="2400" b="1" dirty="0"/>
              <a:t> sociale </a:t>
            </a:r>
            <a:r>
              <a:rPr lang="it-IT" sz="2400" b="1" dirty="0" err="1"/>
              <a:t>préconisée</a:t>
            </a:r>
            <a:endParaRPr lang="it-IT" sz="2400" b="1" dirty="0"/>
          </a:p>
          <a:p>
            <a:pPr marL="0" indent="0">
              <a:buNone/>
            </a:pPr>
            <a:r>
              <a:rPr lang="it-IT" sz="2400" dirty="0"/>
              <a:t/>
            </a:r>
            <a:br>
              <a:rPr lang="it-IT" sz="2400" dirty="0"/>
            </a:br>
            <a:endParaRPr lang="it-IT" sz="2400" dirty="0" smtClean="0"/>
          </a:p>
          <a:p>
            <a:endParaRPr lang="it-IT" sz="2400" dirty="0"/>
          </a:p>
          <a:p>
            <a:endParaRPr lang="it-IT" sz="2400" dirty="0" smtClean="0"/>
          </a:p>
          <a:p>
            <a:endParaRPr lang="it-IT" sz="2400" dirty="0"/>
          </a:p>
          <a:p>
            <a:endParaRPr lang="it-IT" sz="2400" dirty="0" smtClean="0"/>
          </a:p>
          <a:p>
            <a:r>
              <a:rPr lang="it-IT" sz="2400" dirty="0" smtClean="0"/>
              <a:t>Pour </a:t>
            </a:r>
            <a:r>
              <a:rPr lang="it-IT" sz="2400" dirty="0" err="1"/>
              <a:t>tenir</a:t>
            </a:r>
            <a:r>
              <a:rPr lang="it-IT" sz="2400" dirty="0"/>
              <a:t> la </a:t>
            </a:r>
            <a:r>
              <a:rPr lang="it-IT" sz="2400" dirty="0" err="1"/>
              <a:t>maladie</a:t>
            </a:r>
            <a:r>
              <a:rPr lang="it-IT" sz="2400" dirty="0"/>
              <a:t> à </a:t>
            </a:r>
            <a:r>
              <a:rPr lang="it-IT" sz="2400" dirty="0" err="1"/>
              <a:t>distance</a:t>
            </a:r>
            <a:r>
              <a:rPr lang="it-IT" sz="2400" dirty="0"/>
              <a:t>, </a:t>
            </a:r>
            <a:r>
              <a:rPr lang="it-IT" sz="2400" b="1" dirty="0" err="1"/>
              <a:t>restez</a:t>
            </a:r>
            <a:r>
              <a:rPr lang="it-IT" sz="2400" b="1" dirty="0"/>
              <a:t> à plus d’un </a:t>
            </a:r>
            <a:r>
              <a:rPr lang="it-IT" sz="2400" b="1" dirty="0" err="1"/>
              <a:t>mètre</a:t>
            </a:r>
            <a:r>
              <a:rPr lang="it-IT" sz="2400" b="1" dirty="0"/>
              <a:t> de </a:t>
            </a:r>
            <a:r>
              <a:rPr lang="it-IT" sz="2400" b="1" dirty="0" err="1"/>
              <a:t>distance</a:t>
            </a:r>
            <a:r>
              <a:rPr lang="it-IT" sz="2400" dirty="0"/>
              <a:t> </a:t>
            </a:r>
            <a:r>
              <a:rPr lang="it-IT" sz="2400" dirty="0" err="1"/>
              <a:t>les</a:t>
            </a:r>
            <a:r>
              <a:rPr lang="it-IT" sz="2400" dirty="0"/>
              <a:t> </a:t>
            </a:r>
            <a:r>
              <a:rPr lang="it-IT" sz="2400" dirty="0" err="1"/>
              <a:t>uns</a:t>
            </a:r>
            <a:r>
              <a:rPr lang="it-IT" sz="2400" dirty="0"/>
              <a:t> </a:t>
            </a:r>
            <a:r>
              <a:rPr lang="it-IT" sz="2400" dirty="0" err="1"/>
              <a:t>des</a:t>
            </a:r>
            <a:r>
              <a:rPr lang="it-IT" sz="2400" dirty="0"/>
              <a:t> </a:t>
            </a:r>
            <a:r>
              <a:rPr lang="it-IT" sz="2400" dirty="0" err="1"/>
              <a:t>autres</a:t>
            </a:r>
            <a:endParaRPr lang="it-IT" sz="2400" dirty="0"/>
          </a:p>
          <a:p>
            <a:r>
              <a:rPr lang="it-IT" sz="2400" dirty="0" err="1"/>
              <a:t>https</a:t>
            </a:r>
            <a:r>
              <a:rPr lang="it-IT" sz="2400" dirty="0"/>
              <a:t>://</a:t>
            </a:r>
            <a:r>
              <a:rPr lang="it-IT" sz="2400" dirty="0" err="1"/>
              <a:t>www.gouvernement.fr</a:t>
            </a:r>
            <a:r>
              <a:rPr lang="it-IT" sz="2400" dirty="0"/>
              <a:t>/info-coronavirus</a:t>
            </a:r>
            <a:endParaRPr lang="fr-CA" sz="2400" dirty="0"/>
          </a:p>
        </p:txBody>
      </p:sp>
      <p:pic>
        <p:nvPicPr>
          <p:cNvPr id="4" name="Immagine 3" descr="bandeau_distances_social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4406"/>
            <a:ext cx="9144000" cy="1725283"/>
          </a:xfrm>
          <a:prstGeom prst="rect">
            <a:avLst/>
          </a:prstGeom>
        </p:spPr>
      </p:pic>
    </p:spTree>
    <p:extLst>
      <p:ext uri="{BB962C8B-B14F-4D97-AF65-F5344CB8AC3E}">
        <p14:creationId xmlns:p14="http://schemas.microsoft.com/office/powerpoint/2010/main" val="3366870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Français du </a:t>
            </a:r>
            <a:r>
              <a:rPr lang="fr-CA" sz="2800" dirty="0" smtClean="0"/>
              <a:t>Maroc</a:t>
            </a:r>
            <a:br>
              <a:rPr lang="fr-CA" sz="2800" dirty="0" smtClean="0"/>
            </a:br>
            <a:r>
              <a:rPr lang="fr-CA" sz="2800" dirty="0" smtClean="0"/>
              <a:t>Observez les différences avec un regard culturel</a:t>
            </a:r>
            <a:endParaRPr lang="fr-CA" sz="2800" dirty="0"/>
          </a:p>
        </p:txBody>
      </p:sp>
      <p:pic>
        <p:nvPicPr>
          <p:cNvPr id="5" name="Segnaposto contenuto 4" descr="gestes-barrieres-fr_maroc.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7624005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err="1" smtClean="0"/>
              <a:t>Débat</a:t>
            </a:r>
            <a:r>
              <a:rPr lang="it-IT" sz="2400" dirty="0" smtClean="0"/>
              <a:t> </a:t>
            </a:r>
            <a:r>
              <a:rPr lang="it-IT" sz="2400" dirty="0" err="1" smtClean="0"/>
              <a:t>continu</a:t>
            </a:r>
            <a:r>
              <a:rPr lang="it-IT" sz="2400" dirty="0" smtClean="0"/>
              <a:t> </a:t>
            </a:r>
            <a:r>
              <a:rPr lang="it-IT" sz="2400" dirty="0" err="1" smtClean="0"/>
              <a:t>sur</a:t>
            </a:r>
            <a:r>
              <a:rPr lang="it-IT" sz="2400" dirty="0" smtClean="0"/>
              <a:t> l’</a:t>
            </a:r>
            <a:r>
              <a:rPr lang="it-IT" sz="2400" dirty="0" err="1" smtClean="0"/>
              <a:t>expression</a:t>
            </a:r>
            <a:r>
              <a:rPr lang="it-IT" sz="2400" dirty="0" smtClean="0"/>
              <a:t> </a:t>
            </a:r>
            <a:r>
              <a:rPr lang="it-IT" sz="2400" dirty="0" err="1" smtClean="0"/>
              <a:t>utilisée</a:t>
            </a:r>
            <a:r>
              <a:rPr lang="it-IT" sz="2400" dirty="0" smtClean="0"/>
              <a:t> par le </a:t>
            </a:r>
            <a:r>
              <a:rPr lang="it-IT" sz="2400" dirty="0" err="1" smtClean="0"/>
              <a:t>Président</a:t>
            </a:r>
            <a:r>
              <a:rPr lang="it-IT" sz="2400" dirty="0" smtClean="0"/>
              <a:t> de la </a:t>
            </a:r>
            <a:r>
              <a:rPr lang="it-IT" sz="2400" dirty="0" err="1" smtClean="0"/>
              <a:t>République</a:t>
            </a:r>
            <a:r>
              <a:rPr lang="it-IT" sz="2400" dirty="0" smtClean="0"/>
              <a:t> </a:t>
            </a:r>
            <a:r>
              <a:rPr lang="it-IT" sz="2400" dirty="0" err="1" smtClean="0"/>
              <a:t>française</a:t>
            </a:r>
            <a:r>
              <a:rPr lang="it-IT" sz="2400" dirty="0" smtClean="0"/>
              <a:t> «</a:t>
            </a:r>
            <a:r>
              <a:rPr lang="it-IT" sz="2400" dirty="0"/>
              <a:t> </a:t>
            </a:r>
            <a:r>
              <a:rPr lang="it-IT" sz="2400" dirty="0" err="1"/>
              <a:t>Nous</a:t>
            </a:r>
            <a:r>
              <a:rPr lang="it-IT" sz="2400" dirty="0"/>
              <a:t> </a:t>
            </a:r>
            <a:r>
              <a:rPr lang="it-IT" sz="2400" dirty="0" err="1"/>
              <a:t>sommes</a:t>
            </a:r>
            <a:r>
              <a:rPr lang="it-IT" sz="2400" dirty="0"/>
              <a:t> en guerre </a:t>
            </a:r>
            <a:r>
              <a:rPr lang="it-IT" sz="2400" dirty="0" smtClean="0"/>
              <a:t>» :</a:t>
            </a:r>
            <a:r>
              <a:rPr lang="it-IT" sz="2400" dirty="0"/>
              <a:t> </a:t>
            </a:r>
            <a:r>
              <a:rPr lang="it-IT" sz="2400" dirty="0" smtClean="0"/>
              <a:t/>
            </a:r>
            <a:br>
              <a:rPr lang="it-IT" sz="2400" dirty="0" smtClean="0"/>
            </a:br>
            <a:r>
              <a:rPr lang="it-IT" sz="2400" dirty="0" err="1" smtClean="0"/>
              <a:t>expression</a:t>
            </a:r>
            <a:r>
              <a:rPr lang="it-IT" sz="2400" dirty="0" smtClean="0"/>
              <a:t> </a:t>
            </a:r>
            <a:r>
              <a:rPr lang="it-IT" sz="2400" dirty="0" err="1" smtClean="0"/>
              <a:t>appropriée</a:t>
            </a:r>
            <a:r>
              <a:rPr lang="it-IT" sz="2400" b="1" dirty="0" smtClean="0"/>
              <a:t> </a:t>
            </a:r>
            <a:r>
              <a:rPr lang="it-IT" sz="2400" b="1" dirty="0" smtClean="0"/>
              <a:t>?</a:t>
            </a:r>
            <a:endParaRPr lang="fr-CA" sz="24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Dans</a:t>
            </a:r>
            <a:r>
              <a:rPr lang="it-IT" sz="2400" dirty="0"/>
              <a:t> un </a:t>
            </a:r>
            <a:r>
              <a:rPr lang="it-IT" sz="2400" dirty="0" err="1"/>
              <a:t>entretien</a:t>
            </a:r>
            <a:r>
              <a:rPr lang="it-IT" sz="2400" dirty="0"/>
              <a:t> </a:t>
            </a:r>
            <a:r>
              <a:rPr lang="it-IT" sz="2400" dirty="0" err="1"/>
              <a:t>au</a:t>
            </a:r>
            <a:r>
              <a:rPr lang="it-IT" sz="2400" dirty="0"/>
              <a:t> « Monde », la </a:t>
            </a:r>
            <a:r>
              <a:rPr lang="it-IT" sz="2400" dirty="0" err="1"/>
              <a:t>philosophe</a:t>
            </a:r>
            <a:r>
              <a:rPr lang="it-IT" sz="2400" dirty="0"/>
              <a:t> Claire Marin </a:t>
            </a:r>
            <a:r>
              <a:rPr lang="it-IT" sz="2400" dirty="0" err="1"/>
              <a:t>explique</a:t>
            </a:r>
            <a:r>
              <a:rPr lang="it-IT" sz="2400" dirty="0"/>
              <a:t> </a:t>
            </a:r>
            <a:r>
              <a:rPr lang="it-IT" sz="2400" dirty="0" err="1"/>
              <a:t>que</a:t>
            </a:r>
            <a:r>
              <a:rPr lang="it-IT" sz="2400" dirty="0"/>
              <a:t> la </a:t>
            </a:r>
            <a:r>
              <a:rPr lang="it-IT" sz="2400" dirty="0" err="1"/>
              <a:t>crise</a:t>
            </a:r>
            <a:r>
              <a:rPr lang="it-IT" sz="2400" dirty="0"/>
              <a:t> </a:t>
            </a:r>
            <a:r>
              <a:rPr lang="it-IT" sz="2400" dirty="0" err="1"/>
              <a:t>que</a:t>
            </a:r>
            <a:r>
              <a:rPr lang="it-IT" sz="2400" dirty="0"/>
              <a:t> </a:t>
            </a:r>
            <a:r>
              <a:rPr lang="it-IT" sz="2400" dirty="0" err="1"/>
              <a:t>nous</a:t>
            </a:r>
            <a:r>
              <a:rPr lang="it-IT" sz="2400" dirty="0"/>
              <a:t> </a:t>
            </a:r>
            <a:r>
              <a:rPr lang="it-IT" sz="2400" dirty="0" err="1"/>
              <a:t>vivons</a:t>
            </a:r>
            <a:r>
              <a:rPr lang="it-IT" sz="2400" dirty="0"/>
              <a:t> n’est </a:t>
            </a:r>
            <a:r>
              <a:rPr lang="it-IT" sz="2400" dirty="0" err="1"/>
              <a:t>pas</a:t>
            </a:r>
            <a:r>
              <a:rPr lang="it-IT" sz="2400" dirty="0"/>
              <a:t> une « guerre » mais une </a:t>
            </a:r>
            <a:r>
              <a:rPr lang="it-IT" sz="2400" dirty="0" err="1"/>
              <a:t>rupture</a:t>
            </a:r>
            <a:r>
              <a:rPr lang="it-IT" sz="2400" dirty="0"/>
              <a:t>, qui </a:t>
            </a:r>
            <a:r>
              <a:rPr lang="it-IT" sz="2400" dirty="0" err="1"/>
              <a:t>nous</a:t>
            </a:r>
            <a:r>
              <a:rPr lang="it-IT" sz="2400" dirty="0"/>
              <a:t> </a:t>
            </a:r>
            <a:r>
              <a:rPr lang="it-IT" sz="2400" dirty="0" err="1"/>
              <a:t>met</a:t>
            </a:r>
            <a:r>
              <a:rPr lang="it-IT" sz="2400" dirty="0"/>
              <a:t> à l’</a:t>
            </a:r>
            <a:r>
              <a:rPr lang="it-IT" sz="2400" dirty="0" err="1"/>
              <a:t>épreuve</a:t>
            </a:r>
            <a:r>
              <a:rPr lang="it-IT" sz="2400" dirty="0"/>
              <a:t> </a:t>
            </a:r>
            <a:r>
              <a:rPr lang="it-IT" sz="2400" dirty="0" err="1"/>
              <a:t>dans</a:t>
            </a:r>
            <a:r>
              <a:rPr lang="it-IT" sz="2400" dirty="0"/>
              <a:t> l’</a:t>
            </a:r>
            <a:r>
              <a:rPr lang="it-IT" sz="2400" dirty="0" err="1"/>
              <a:t>intimité</a:t>
            </a:r>
            <a:r>
              <a:rPr lang="it-IT" sz="2400" dirty="0"/>
              <a:t> de nos </a:t>
            </a:r>
            <a:r>
              <a:rPr lang="it-IT" sz="2400" dirty="0" err="1"/>
              <a:t>vies</a:t>
            </a:r>
            <a:r>
              <a:rPr lang="it-IT" sz="2400" dirty="0"/>
              <a:t>. </a:t>
            </a:r>
            <a:endParaRPr lang="it-IT" sz="2400" dirty="0" smtClean="0"/>
          </a:p>
          <a:p>
            <a:pPr algn="just"/>
            <a:r>
              <a:rPr lang="it-IT" sz="2400" b="1" dirty="0"/>
              <a:t>L’</a:t>
            </a:r>
            <a:r>
              <a:rPr lang="it-IT" sz="2400" b="1" dirty="0" err="1"/>
              <a:t>expression</a:t>
            </a:r>
            <a:r>
              <a:rPr lang="it-IT" sz="2400" b="1" dirty="0"/>
              <a:t> « </a:t>
            </a:r>
            <a:r>
              <a:rPr lang="it-IT" sz="2400" b="1" dirty="0" err="1"/>
              <a:t>Nous</a:t>
            </a:r>
            <a:r>
              <a:rPr lang="it-IT" sz="2400" b="1" dirty="0"/>
              <a:t> </a:t>
            </a:r>
            <a:r>
              <a:rPr lang="it-IT" sz="2400" b="1" dirty="0" err="1"/>
              <a:t>sommes</a:t>
            </a:r>
            <a:r>
              <a:rPr lang="it-IT" sz="2400" b="1" dirty="0"/>
              <a:t> en guerre », </a:t>
            </a:r>
            <a:r>
              <a:rPr lang="it-IT" sz="2400" b="1" dirty="0" err="1"/>
              <a:t>utilisée</a:t>
            </a:r>
            <a:r>
              <a:rPr lang="it-IT" sz="2400" b="1" dirty="0"/>
              <a:t> par le </a:t>
            </a:r>
            <a:r>
              <a:rPr lang="it-IT" sz="2400" b="1" dirty="0" err="1"/>
              <a:t>président</a:t>
            </a:r>
            <a:r>
              <a:rPr lang="it-IT" sz="2400" b="1" dirty="0"/>
              <a:t> de la </a:t>
            </a:r>
            <a:r>
              <a:rPr lang="it-IT" sz="2400" b="1" dirty="0" err="1"/>
              <a:t>République</a:t>
            </a:r>
            <a:r>
              <a:rPr lang="it-IT" sz="2400" b="1" dirty="0"/>
              <a:t>, est-elle </a:t>
            </a:r>
            <a:r>
              <a:rPr lang="it-IT" sz="2400" b="1" dirty="0" err="1"/>
              <a:t>appropriée</a:t>
            </a:r>
            <a:r>
              <a:rPr lang="it-IT" sz="2400" b="1" dirty="0"/>
              <a:t> à la situation </a:t>
            </a:r>
            <a:r>
              <a:rPr lang="it-IT" sz="2400" b="1" dirty="0" err="1"/>
              <a:t>que</a:t>
            </a:r>
            <a:r>
              <a:rPr lang="it-IT" sz="2400" b="1" dirty="0"/>
              <a:t> </a:t>
            </a:r>
            <a:r>
              <a:rPr lang="it-IT" sz="2400" b="1" dirty="0" err="1"/>
              <a:t>nous</a:t>
            </a:r>
            <a:r>
              <a:rPr lang="it-IT" sz="2400" b="1" dirty="0"/>
              <a:t> </a:t>
            </a:r>
            <a:r>
              <a:rPr lang="it-IT" sz="2400" b="1" dirty="0" err="1"/>
              <a:t>vivons</a:t>
            </a:r>
            <a:r>
              <a:rPr lang="it-IT" sz="2400" b="1" dirty="0"/>
              <a:t> ?</a:t>
            </a:r>
          </a:p>
          <a:p>
            <a:pPr algn="just"/>
            <a:r>
              <a:rPr lang="it-IT" sz="2400" dirty="0"/>
              <a:t>A </a:t>
            </a:r>
            <a:r>
              <a:rPr lang="it-IT" sz="2400" dirty="0" err="1"/>
              <a:t>mon</a:t>
            </a:r>
            <a:r>
              <a:rPr lang="it-IT" sz="2400" dirty="0"/>
              <a:t> </a:t>
            </a:r>
            <a:r>
              <a:rPr lang="it-IT" sz="2400" dirty="0" err="1"/>
              <a:t>sens</a:t>
            </a:r>
            <a:r>
              <a:rPr lang="it-IT" sz="2400" dirty="0"/>
              <a:t>, il ne s’</a:t>
            </a:r>
            <a:r>
              <a:rPr lang="it-IT" sz="2400" dirty="0" err="1"/>
              <a:t>agit</a:t>
            </a:r>
            <a:r>
              <a:rPr lang="it-IT" sz="2400" dirty="0"/>
              <a:t> </a:t>
            </a:r>
            <a:r>
              <a:rPr lang="it-IT" sz="2400" dirty="0" err="1"/>
              <a:t>pas</a:t>
            </a:r>
            <a:r>
              <a:rPr lang="it-IT" sz="2400" dirty="0"/>
              <a:t> d’une guerre, parce </a:t>
            </a:r>
            <a:r>
              <a:rPr lang="it-IT" sz="2400" dirty="0" err="1"/>
              <a:t>qu’il</a:t>
            </a:r>
            <a:r>
              <a:rPr lang="it-IT" sz="2400" dirty="0"/>
              <a:t> </a:t>
            </a:r>
            <a:r>
              <a:rPr lang="it-IT" sz="2400" dirty="0" err="1"/>
              <a:t>n’y</a:t>
            </a:r>
            <a:r>
              <a:rPr lang="it-IT" sz="2400" dirty="0"/>
              <a:t> a </a:t>
            </a:r>
            <a:r>
              <a:rPr lang="it-IT" sz="2400" dirty="0" err="1"/>
              <a:t>pas</a:t>
            </a:r>
            <a:r>
              <a:rPr lang="it-IT" sz="2400" dirty="0"/>
              <a:t> d’</a:t>
            </a:r>
            <a:r>
              <a:rPr lang="it-IT" sz="2400" dirty="0" err="1"/>
              <a:t>ennemi</a:t>
            </a:r>
            <a:r>
              <a:rPr lang="it-IT" sz="2400" dirty="0"/>
              <a:t>. </a:t>
            </a:r>
            <a:r>
              <a:rPr lang="it-IT" sz="2400" dirty="0" err="1"/>
              <a:t>Nous</a:t>
            </a:r>
            <a:r>
              <a:rPr lang="it-IT" sz="2400" dirty="0"/>
              <a:t> </a:t>
            </a:r>
            <a:r>
              <a:rPr lang="it-IT" sz="2400" dirty="0" err="1"/>
              <a:t>sommes</a:t>
            </a:r>
            <a:r>
              <a:rPr lang="it-IT" sz="2400" dirty="0"/>
              <a:t> face à un </a:t>
            </a:r>
            <a:r>
              <a:rPr lang="it-IT" sz="2400" dirty="0" err="1"/>
              <a:t>phénomène</a:t>
            </a:r>
            <a:r>
              <a:rPr lang="it-IT" sz="2400" dirty="0"/>
              <a:t> qui s’</a:t>
            </a:r>
            <a:r>
              <a:rPr lang="it-IT" sz="2400" dirty="0" err="1"/>
              <a:t>inscrit</a:t>
            </a:r>
            <a:r>
              <a:rPr lang="it-IT" sz="2400" dirty="0"/>
              <a:t> </a:t>
            </a:r>
            <a:r>
              <a:rPr lang="it-IT" sz="2400" dirty="0" err="1"/>
              <a:t>dans</a:t>
            </a:r>
            <a:r>
              <a:rPr lang="it-IT" sz="2400" dirty="0"/>
              <a:t> la </a:t>
            </a:r>
            <a:r>
              <a:rPr lang="it-IT" sz="2400" dirty="0" err="1"/>
              <a:t>loi</a:t>
            </a:r>
            <a:r>
              <a:rPr lang="it-IT" sz="2400" dirty="0"/>
              <a:t> </a:t>
            </a:r>
            <a:r>
              <a:rPr lang="it-IT" sz="2400" dirty="0" err="1"/>
              <a:t>du</a:t>
            </a:r>
            <a:r>
              <a:rPr lang="it-IT" sz="2400" dirty="0"/>
              <a:t> vivant, </a:t>
            </a:r>
            <a:r>
              <a:rPr lang="it-IT" sz="2400" dirty="0" err="1"/>
              <a:t>laquelle</a:t>
            </a:r>
            <a:r>
              <a:rPr lang="it-IT" sz="2400" dirty="0"/>
              <a:t> se manifeste à la fois </a:t>
            </a:r>
            <a:r>
              <a:rPr lang="it-IT" sz="2400" dirty="0" err="1"/>
              <a:t>au</a:t>
            </a:r>
            <a:r>
              <a:rPr lang="it-IT" sz="2400" dirty="0"/>
              <a:t> </a:t>
            </a:r>
            <a:r>
              <a:rPr lang="it-IT" sz="2400" dirty="0" err="1"/>
              <a:t>travers</a:t>
            </a:r>
            <a:r>
              <a:rPr lang="it-IT" sz="2400" dirty="0"/>
              <a:t> de </a:t>
            </a:r>
            <a:r>
              <a:rPr lang="it-IT" sz="2400" dirty="0" err="1"/>
              <a:t>processus</a:t>
            </a:r>
            <a:r>
              <a:rPr lang="it-IT" sz="2400" dirty="0"/>
              <a:t> de </a:t>
            </a:r>
            <a:r>
              <a:rPr lang="it-IT" sz="2400" dirty="0" err="1"/>
              <a:t>création</a:t>
            </a:r>
            <a:r>
              <a:rPr lang="it-IT" sz="2400" dirty="0"/>
              <a:t> et de </a:t>
            </a:r>
            <a:r>
              <a:rPr lang="it-IT" sz="2400" dirty="0" err="1"/>
              <a:t>destruction</a:t>
            </a:r>
            <a:r>
              <a:rPr lang="it-IT" sz="2400" dirty="0"/>
              <a:t>. La </a:t>
            </a:r>
            <a:r>
              <a:rPr lang="it-IT" sz="2400" dirty="0" err="1"/>
              <a:t>maladie</a:t>
            </a:r>
            <a:r>
              <a:rPr lang="it-IT" sz="2400" dirty="0"/>
              <a:t> </a:t>
            </a:r>
            <a:r>
              <a:rPr lang="it-IT" sz="2400" dirty="0" err="1"/>
              <a:t>fait</a:t>
            </a:r>
            <a:r>
              <a:rPr lang="it-IT" sz="2400" dirty="0"/>
              <a:t> </a:t>
            </a:r>
            <a:r>
              <a:rPr lang="it-IT" sz="2400" dirty="0" err="1"/>
              <a:t>partie</a:t>
            </a:r>
            <a:r>
              <a:rPr lang="it-IT" sz="2400" dirty="0"/>
              <a:t> de la vie </a:t>
            </a:r>
            <a:r>
              <a:rPr lang="it-IT" sz="2400" dirty="0" err="1"/>
              <a:t>au</a:t>
            </a:r>
            <a:r>
              <a:rPr lang="it-IT" sz="2400" dirty="0"/>
              <a:t> </a:t>
            </a:r>
            <a:r>
              <a:rPr lang="it-IT" sz="2400" dirty="0" err="1"/>
              <a:t>sens</a:t>
            </a:r>
            <a:r>
              <a:rPr lang="it-IT" sz="2400" dirty="0"/>
              <a:t> </a:t>
            </a:r>
            <a:r>
              <a:rPr lang="it-IT" sz="2400" dirty="0" err="1"/>
              <a:t>biologique</a:t>
            </a:r>
            <a:r>
              <a:rPr lang="it-IT" sz="2400" dirty="0"/>
              <a:t>, </a:t>
            </a:r>
            <a:r>
              <a:rPr lang="it-IT" sz="2400" dirty="0" err="1"/>
              <a:t>comme</a:t>
            </a:r>
            <a:r>
              <a:rPr lang="it-IT" sz="2400" dirty="0"/>
              <a:t> la </a:t>
            </a:r>
            <a:r>
              <a:rPr lang="it-IT" sz="2400" dirty="0" err="1"/>
              <a:t>dégénérescence</a:t>
            </a:r>
            <a:r>
              <a:rPr lang="it-IT" sz="2400" dirty="0"/>
              <a:t> et la </a:t>
            </a:r>
            <a:r>
              <a:rPr lang="it-IT" sz="2400" dirty="0" err="1"/>
              <a:t>mort</a:t>
            </a:r>
            <a:r>
              <a:rPr lang="it-IT" sz="2400" dirty="0"/>
              <a:t>. Il </a:t>
            </a:r>
            <a:r>
              <a:rPr lang="it-IT" sz="2400" dirty="0" err="1"/>
              <a:t>n’y</a:t>
            </a:r>
            <a:r>
              <a:rPr lang="it-IT" sz="2400" dirty="0"/>
              <a:t> a </a:t>
            </a:r>
            <a:r>
              <a:rPr lang="it-IT" sz="2400" dirty="0" err="1"/>
              <a:t>pas</a:t>
            </a:r>
            <a:r>
              <a:rPr lang="it-IT" sz="2400" dirty="0"/>
              <a:t> d’</a:t>
            </a:r>
            <a:r>
              <a:rPr lang="it-IT" sz="2400" dirty="0" err="1"/>
              <a:t>ennemi</a:t>
            </a:r>
            <a:r>
              <a:rPr lang="it-IT" sz="2400" dirty="0"/>
              <a:t> </a:t>
            </a:r>
            <a:r>
              <a:rPr lang="it-IT" sz="2400" dirty="0" err="1"/>
              <a:t>quand</a:t>
            </a:r>
            <a:r>
              <a:rPr lang="it-IT" sz="2400" dirty="0"/>
              <a:t> il </a:t>
            </a:r>
            <a:r>
              <a:rPr lang="it-IT" sz="2400" dirty="0" err="1"/>
              <a:t>n’y</a:t>
            </a:r>
            <a:r>
              <a:rPr lang="it-IT" sz="2400" dirty="0"/>
              <a:t> a ni intelligence </a:t>
            </a:r>
            <a:r>
              <a:rPr lang="it-IT" sz="2400" dirty="0" err="1"/>
              <a:t>humaine</a:t>
            </a:r>
            <a:r>
              <a:rPr lang="it-IT" sz="2400" dirty="0"/>
              <a:t> ni </a:t>
            </a:r>
            <a:r>
              <a:rPr lang="it-IT" sz="2400" dirty="0" err="1"/>
              <a:t>intention</a:t>
            </a:r>
            <a:r>
              <a:rPr lang="it-IT" sz="2400" dirty="0"/>
              <a:t> de </a:t>
            </a:r>
            <a:r>
              <a:rPr lang="it-IT" sz="2400" dirty="0" err="1"/>
              <a:t>nuire</a:t>
            </a:r>
            <a:r>
              <a:rPr lang="it-IT" sz="2400" dirty="0"/>
              <a:t>. Il s’</a:t>
            </a:r>
            <a:r>
              <a:rPr lang="it-IT" sz="2400" dirty="0" err="1"/>
              <a:t>agit</a:t>
            </a:r>
            <a:r>
              <a:rPr lang="it-IT" sz="2400" dirty="0"/>
              <a:t> d’un </a:t>
            </a:r>
            <a:r>
              <a:rPr lang="it-IT" sz="2400" dirty="0" err="1"/>
              <a:t>phénomène</a:t>
            </a:r>
            <a:r>
              <a:rPr lang="it-IT" sz="2400" dirty="0"/>
              <a:t> </a:t>
            </a:r>
            <a:r>
              <a:rPr lang="it-IT" sz="2400" dirty="0" err="1"/>
              <a:t>biologique</a:t>
            </a:r>
            <a:r>
              <a:rPr lang="it-IT" sz="2400" dirty="0"/>
              <a:t> qui </a:t>
            </a:r>
            <a:r>
              <a:rPr lang="it-IT" sz="2400" dirty="0" err="1"/>
              <a:t>nous</a:t>
            </a:r>
            <a:r>
              <a:rPr lang="it-IT" sz="2400" dirty="0"/>
              <a:t> </a:t>
            </a:r>
            <a:r>
              <a:rPr lang="it-IT" sz="2400" dirty="0" err="1"/>
              <a:t>menace</a:t>
            </a:r>
            <a:r>
              <a:rPr lang="it-IT" sz="2400" dirty="0"/>
              <a:t> et </a:t>
            </a:r>
            <a:r>
              <a:rPr lang="it-IT" sz="2400" dirty="0" err="1"/>
              <a:t>nous</a:t>
            </a:r>
            <a:r>
              <a:rPr lang="it-IT" sz="2400" dirty="0"/>
              <a:t> </a:t>
            </a:r>
            <a:r>
              <a:rPr lang="it-IT" sz="2400" dirty="0" err="1"/>
              <a:t>met</a:t>
            </a:r>
            <a:r>
              <a:rPr lang="it-IT" sz="2400" dirty="0"/>
              <a:t> à l’</a:t>
            </a:r>
            <a:r>
              <a:rPr lang="it-IT" sz="2400" dirty="0" err="1"/>
              <a:t>épreuve</a:t>
            </a:r>
            <a:r>
              <a:rPr lang="it-IT" sz="2400" dirty="0"/>
              <a:t>, mais ce n’est </a:t>
            </a:r>
            <a:r>
              <a:rPr lang="it-IT" sz="2400" dirty="0" err="1"/>
              <a:t>pas</a:t>
            </a:r>
            <a:r>
              <a:rPr lang="it-IT" sz="2400" dirty="0"/>
              <a:t> une guerre.</a:t>
            </a:r>
          </a:p>
          <a:p>
            <a:pPr algn="just"/>
            <a:r>
              <a:rPr lang="it-IT" sz="2400" i="1" dirty="0" smtClean="0"/>
              <a:t>Le Monde </a:t>
            </a:r>
            <a:r>
              <a:rPr lang="it-IT" sz="2400" dirty="0" smtClean="0"/>
              <a:t>24 </a:t>
            </a:r>
            <a:r>
              <a:rPr lang="it-IT" sz="2400" dirty="0" err="1" smtClean="0"/>
              <a:t>mars</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11996495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6336</TotalTime>
  <Words>2714</Words>
  <Application>Microsoft Macintosh PowerPoint</Application>
  <PresentationFormat>Presentazione su schermo (4:3)</PresentationFormat>
  <Paragraphs>199</Paragraphs>
  <Slides>43</Slides>
  <Notes>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Presentazione di PowerPoint</vt:lpstr>
      <vt:lpstr>Ecoutons 1° avril 2020</vt:lpstr>
      <vt:lpstr>Serge Reggiani</vt:lpstr>
      <vt:lpstr>"Enivrez-vous”. Baudelaire</vt:lpstr>
      <vt:lpstr>Vos observations ?</vt:lpstr>
      <vt:lpstr>Les langues des gestes barrières https://umap.openstreetmap.fr/fr/map/gestes-barrieres_433984#3/45.27/48.87 </vt:lpstr>
      <vt:lpstr>Presentazione di PowerPoint</vt:lpstr>
      <vt:lpstr>Français du Maroc Observez les différences avec un regard culturel</vt:lpstr>
      <vt:lpstr>Débat continu sur l’expression utilisée par le Président de la République française « Nous sommes en guerre » :  expression appropriée ?</vt:lpstr>
      <vt:lpstr>« Nous sommes en guerre » : expression appropriée  ?</vt:lpstr>
      <vt:lpstr>Emmanuel Macron   Depuis l'hôpital de guerre militaire de Mulhouse 25 Mars 2020 </vt:lpstr>
      <vt:lpstr>Emmanuel Macron à Mulhouse</vt:lpstr>
      <vt:lpstr>Nouveau mot énoncé par M. Macron qui fait débat</vt:lpstr>
      <vt:lpstr>L'opération Résilience </vt:lpstr>
      <vt:lpstr>« Résilience » selon vous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Allocution du Président Emmanuel Macron à Mulhouse, aux côtés des femmes et des hommes mobilisés en première ligne pour protéger les Français du COVID-19. </vt:lpstr>
      <vt:lpstr>résilience [ʀeziljɑ̃s] nom féminin étym. 1911 ; résélience 1906 ◊ anglais resilience (1824) ; latin resilientia </vt:lpstr>
      <vt:lpstr>Le neuropsychiatre Boris Cyrulnik est connu pour avoir propulsé et popularisé le concept de «résilience».</vt:lpstr>
      <vt:lpstr>Boris Cyrulnik et “résilience”</vt:lpstr>
      <vt:lpstr>Boris Cyrulnik et “résilience”</vt:lpstr>
      <vt:lpstr>Annie Ernaux, écrivaine "Sachez, Monsieur le Président, que nous ne laisserons plus nous voler notre vie...” Lettre sur France Inter   </vt:lpstr>
      <vt:lpstr>Vos réactions ?</vt:lpstr>
      <vt:lpstr>Annie Ernaux écrivaine</vt:lpstr>
      <vt:lpstr>Annie Ernaux écrivaine</vt:lpstr>
      <vt:lpstr>Boris Vian - Le déserteur </vt:lpstr>
      <vt:lpstr>Boris Vian - Le déserteur Censure </vt:lpstr>
      <vt:lpstr>Ecoutons Boris Vian - Le déserteur </vt:lpstr>
      <vt:lpstr>Boris Vian - Le déserteur </vt:lpstr>
      <vt:lpstr>Les langues des gestes barrières </vt:lpstr>
      <vt:lpstr>Observations hebdomadaires de Beatrice</vt:lpstr>
      <vt:lpstr>et d’autres interventions</vt:lpstr>
      <vt:lpstr>Nommer et renommer ne sont pas des actes innocents Et qui nomme et renomme ? :  plan à voir pour continuer le volet “Le pouvoir des mots”</vt:lpstr>
      <vt:lpstr>Le concept de dénomination </vt:lpstr>
      <vt:lpstr>Le concept de désignation</vt:lpstr>
      <vt:lpstr>Conquête de l’Amérique</vt:lpstr>
      <vt:lpstr>Colon (Christophe Colomb) : activité de nominateur</vt:lpstr>
      <vt:lpstr>Renommer</vt:lpstr>
      <vt:lpstr>Remue-méninges</vt:lpstr>
      <vt:lpstr>Quelles sont vos images du silence ?</vt:lpstr>
      <vt:lpstr>vous l’aimez ou vous avez peur du silence ? aujourd’hui avec le confinement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nadine celotti</cp:lastModifiedBy>
  <cp:revision>132</cp:revision>
  <dcterms:created xsi:type="dcterms:W3CDTF">2020-03-24T20:31:31Z</dcterms:created>
  <dcterms:modified xsi:type="dcterms:W3CDTF">2020-04-02T18:12:59Z</dcterms:modified>
</cp:coreProperties>
</file>