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4" d="100"/>
          <a:sy n="84" d="100"/>
        </p:scale>
        <p:origin x="-159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printerSettings" Target="printerSettings/printerSettings1.bin"/><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CA"/>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6D7152-1165-1643-A4A5-B0858344F795}" type="datetimeFigureOut">
              <a:rPr lang="it-IT" smtClean="0"/>
              <a:t>09/04/20</a:t>
            </a:fld>
            <a:endParaRPr lang="fr-CA"/>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CA"/>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CA"/>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40D5BE-3CC4-DD44-8EB1-F36BDAC02E0F}" type="slidenum">
              <a:rPr lang="fr-CA" smtClean="0"/>
              <a:t>‹n.›</a:t>
            </a:fld>
            <a:endParaRPr lang="fr-CA"/>
          </a:p>
        </p:txBody>
      </p:sp>
    </p:spTree>
    <p:extLst>
      <p:ext uri="{BB962C8B-B14F-4D97-AF65-F5344CB8AC3E}">
        <p14:creationId xmlns:p14="http://schemas.microsoft.com/office/powerpoint/2010/main" val="148863000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7f8ce2e649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7f8ce2e64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7f8ce2e649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7f8ce2e649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fr-CA"/>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fr-CA"/>
          </a:p>
        </p:txBody>
      </p:sp>
      <p:sp>
        <p:nvSpPr>
          <p:cNvPr id="4" name="Segnaposto data 3"/>
          <p:cNvSpPr>
            <a:spLocks noGrp="1"/>
          </p:cNvSpPr>
          <p:nvPr>
            <p:ph type="dt" sz="half" idx="10"/>
          </p:nvPr>
        </p:nvSpPr>
        <p:spPr/>
        <p:txBody>
          <a:bodyPr/>
          <a:lstStyle/>
          <a:p>
            <a:fld id="{91C9F1FB-595A-D948-AB6E-5B97B8D9F696}" type="datetimeFigureOut">
              <a:rPr lang="it-IT" smtClean="0"/>
              <a:t>09/04/20</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13F8461D-96E6-C04C-8770-C6E448BA3B57}" type="slidenum">
              <a:rPr lang="fr-CA" smtClean="0"/>
              <a:t>‹n.›</a:t>
            </a:fld>
            <a:endParaRPr lang="fr-CA"/>
          </a:p>
        </p:txBody>
      </p:sp>
    </p:spTree>
    <p:extLst>
      <p:ext uri="{BB962C8B-B14F-4D97-AF65-F5344CB8AC3E}">
        <p14:creationId xmlns:p14="http://schemas.microsoft.com/office/powerpoint/2010/main" val="3985266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91C9F1FB-595A-D948-AB6E-5B97B8D9F696}" type="datetimeFigureOut">
              <a:rPr lang="it-IT" smtClean="0"/>
              <a:t>09/04/20</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13F8461D-96E6-C04C-8770-C6E448BA3B57}" type="slidenum">
              <a:rPr lang="fr-CA" smtClean="0"/>
              <a:t>‹n.›</a:t>
            </a:fld>
            <a:endParaRPr lang="fr-CA"/>
          </a:p>
        </p:txBody>
      </p:sp>
    </p:spTree>
    <p:extLst>
      <p:ext uri="{BB962C8B-B14F-4D97-AF65-F5344CB8AC3E}">
        <p14:creationId xmlns:p14="http://schemas.microsoft.com/office/powerpoint/2010/main" val="3713904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fr-CA"/>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91C9F1FB-595A-D948-AB6E-5B97B8D9F696}" type="datetimeFigureOut">
              <a:rPr lang="it-IT" smtClean="0"/>
              <a:t>09/04/20</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13F8461D-96E6-C04C-8770-C6E448BA3B57}" type="slidenum">
              <a:rPr lang="fr-CA" smtClean="0"/>
              <a:t>‹n.›</a:t>
            </a:fld>
            <a:endParaRPr lang="fr-CA"/>
          </a:p>
        </p:txBody>
      </p:sp>
    </p:spTree>
    <p:extLst>
      <p:ext uri="{BB962C8B-B14F-4D97-AF65-F5344CB8AC3E}">
        <p14:creationId xmlns:p14="http://schemas.microsoft.com/office/powerpoint/2010/main" val="1701501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593367"/>
            <a:ext cx="85206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extLst>
      <p:ext uri="{BB962C8B-B14F-4D97-AF65-F5344CB8AC3E}">
        <p14:creationId xmlns:p14="http://schemas.microsoft.com/office/powerpoint/2010/main" val="2580906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91C9F1FB-595A-D948-AB6E-5B97B8D9F696}" type="datetimeFigureOut">
              <a:rPr lang="it-IT" smtClean="0"/>
              <a:t>09/04/20</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13F8461D-96E6-C04C-8770-C6E448BA3B57}" type="slidenum">
              <a:rPr lang="fr-CA" smtClean="0"/>
              <a:t>‹n.›</a:t>
            </a:fld>
            <a:endParaRPr lang="fr-CA"/>
          </a:p>
        </p:txBody>
      </p:sp>
    </p:spTree>
    <p:extLst>
      <p:ext uri="{BB962C8B-B14F-4D97-AF65-F5344CB8AC3E}">
        <p14:creationId xmlns:p14="http://schemas.microsoft.com/office/powerpoint/2010/main" val="546665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fr-CA"/>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91C9F1FB-595A-D948-AB6E-5B97B8D9F696}" type="datetimeFigureOut">
              <a:rPr lang="it-IT" smtClean="0"/>
              <a:t>09/04/20</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13F8461D-96E6-C04C-8770-C6E448BA3B57}" type="slidenum">
              <a:rPr lang="fr-CA" smtClean="0"/>
              <a:t>‹n.›</a:t>
            </a:fld>
            <a:endParaRPr lang="fr-CA"/>
          </a:p>
        </p:txBody>
      </p:sp>
    </p:spTree>
    <p:extLst>
      <p:ext uri="{BB962C8B-B14F-4D97-AF65-F5344CB8AC3E}">
        <p14:creationId xmlns:p14="http://schemas.microsoft.com/office/powerpoint/2010/main" val="1348203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data 4"/>
          <p:cNvSpPr>
            <a:spLocks noGrp="1"/>
          </p:cNvSpPr>
          <p:nvPr>
            <p:ph type="dt" sz="half" idx="10"/>
          </p:nvPr>
        </p:nvSpPr>
        <p:spPr/>
        <p:txBody>
          <a:bodyPr/>
          <a:lstStyle/>
          <a:p>
            <a:fld id="{91C9F1FB-595A-D948-AB6E-5B97B8D9F696}" type="datetimeFigureOut">
              <a:rPr lang="it-IT" smtClean="0"/>
              <a:t>09/04/20</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13F8461D-96E6-C04C-8770-C6E448BA3B57}" type="slidenum">
              <a:rPr lang="fr-CA" smtClean="0"/>
              <a:t>‹n.›</a:t>
            </a:fld>
            <a:endParaRPr lang="fr-CA"/>
          </a:p>
        </p:txBody>
      </p:sp>
    </p:spTree>
    <p:extLst>
      <p:ext uri="{BB962C8B-B14F-4D97-AF65-F5344CB8AC3E}">
        <p14:creationId xmlns:p14="http://schemas.microsoft.com/office/powerpoint/2010/main" val="593594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fr-CA"/>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7" name="Segnaposto data 6"/>
          <p:cNvSpPr>
            <a:spLocks noGrp="1"/>
          </p:cNvSpPr>
          <p:nvPr>
            <p:ph type="dt" sz="half" idx="10"/>
          </p:nvPr>
        </p:nvSpPr>
        <p:spPr/>
        <p:txBody>
          <a:bodyPr/>
          <a:lstStyle/>
          <a:p>
            <a:fld id="{91C9F1FB-595A-D948-AB6E-5B97B8D9F696}" type="datetimeFigureOut">
              <a:rPr lang="it-IT" smtClean="0"/>
              <a:t>09/04/20</a:t>
            </a:fld>
            <a:endParaRPr lang="fr-CA"/>
          </a:p>
        </p:txBody>
      </p:sp>
      <p:sp>
        <p:nvSpPr>
          <p:cNvPr id="8" name="Segnaposto piè di pagina 7"/>
          <p:cNvSpPr>
            <a:spLocks noGrp="1"/>
          </p:cNvSpPr>
          <p:nvPr>
            <p:ph type="ftr" sz="quarter" idx="11"/>
          </p:nvPr>
        </p:nvSpPr>
        <p:spPr/>
        <p:txBody>
          <a:bodyPr/>
          <a:lstStyle/>
          <a:p>
            <a:endParaRPr lang="fr-CA"/>
          </a:p>
        </p:txBody>
      </p:sp>
      <p:sp>
        <p:nvSpPr>
          <p:cNvPr id="9" name="Segnaposto numero diapositiva 8"/>
          <p:cNvSpPr>
            <a:spLocks noGrp="1"/>
          </p:cNvSpPr>
          <p:nvPr>
            <p:ph type="sldNum" sz="quarter" idx="12"/>
          </p:nvPr>
        </p:nvSpPr>
        <p:spPr/>
        <p:txBody>
          <a:bodyPr/>
          <a:lstStyle/>
          <a:p>
            <a:fld id="{13F8461D-96E6-C04C-8770-C6E448BA3B57}" type="slidenum">
              <a:rPr lang="fr-CA" smtClean="0"/>
              <a:t>‹n.›</a:t>
            </a:fld>
            <a:endParaRPr lang="fr-CA"/>
          </a:p>
        </p:txBody>
      </p:sp>
    </p:spTree>
    <p:extLst>
      <p:ext uri="{BB962C8B-B14F-4D97-AF65-F5344CB8AC3E}">
        <p14:creationId xmlns:p14="http://schemas.microsoft.com/office/powerpoint/2010/main" val="2325448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data 2"/>
          <p:cNvSpPr>
            <a:spLocks noGrp="1"/>
          </p:cNvSpPr>
          <p:nvPr>
            <p:ph type="dt" sz="half" idx="10"/>
          </p:nvPr>
        </p:nvSpPr>
        <p:spPr/>
        <p:txBody>
          <a:bodyPr/>
          <a:lstStyle/>
          <a:p>
            <a:fld id="{91C9F1FB-595A-D948-AB6E-5B97B8D9F696}" type="datetimeFigureOut">
              <a:rPr lang="it-IT" smtClean="0"/>
              <a:t>09/04/20</a:t>
            </a:fld>
            <a:endParaRPr lang="fr-CA"/>
          </a:p>
        </p:txBody>
      </p:sp>
      <p:sp>
        <p:nvSpPr>
          <p:cNvPr id="4" name="Segnaposto piè di pagina 3"/>
          <p:cNvSpPr>
            <a:spLocks noGrp="1"/>
          </p:cNvSpPr>
          <p:nvPr>
            <p:ph type="ftr" sz="quarter" idx="11"/>
          </p:nvPr>
        </p:nvSpPr>
        <p:spPr/>
        <p:txBody>
          <a:bodyPr/>
          <a:lstStyle/>
          <a:p>
            <a:endParaRPr lang="fr-CA"/>
          </a:p>
        </p:txBody>
      </p:sp>
      <p:sp>
        <p:nvSpPr>
          <p:cNvPr id="5" name="Segnaposto numero diapositiva 4"/>
          <p:cNvSpPr>
            <a:spLocks noGrp="1"/>
          </p:cNvSpPr>
          <p:nvPr>
            <p:ph type="sldNum" sz="quarter" idx="12"/>
          </p:nvPr>
        </p:nvSpPr>
        <p:spPr/>
        <p:txBody>
          <a:bodyPr/>
          <a:lstStyle/>
          <a:p>
            <a:fld id="{13F8461D-96E6-C04C-8770-C6E448BA3B57}" type="slidenum">
              <a:rPr lang="fr-CA" smtClean="0"/>
              <a:t>‹n.›</a:t>
            </a:fld>
            <a:endParaRPr lang="fr-CA"/>
          </a:p>
        </p:txBody>
      </p:sp>
    </p:spTree>
    <p:extLst>
      <p:ext uri="{BB962C8B-B14F-4D97-AF65-F5344CB8AC3E}">
        <p14:creationId xmlns:p14="http://schemas.microsoft.com/office/powerpoint/2010/main" val="3927168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1C9F1FB-595A-D948-AB6E-5B97B8D9F696}" type="datetimeFigureOut">
              <a:rPr lang="it-IT" smtClean="0"/>
              <a:t>09/04/20</a:t>
            </a:fld>
            <a:endParaRPr lang="fr-CA"/>
          </a:p>
        </p:txBody>
      </p:sp>
      <p:sp>
        <p:nvSpPr>
          <p:cNvPr id="3" name="Segnaposto piè di pagina 2"/>
          <p:cNvSpPr>
            <a:spLocks noGrp="1"/>
          </p:cNvSpPr>
          <p:nvPr>
            <p:ph type="ftr" sz="quarter" idx="11"/>
          </p:nvPr>
        </p:nvSpPr>
        <p:spPr/>
        <p:txBody>
          <a:bodyPr/>
          <a:lstStyle/>
          <a:p>
            <a:endParaRPr lang="fr-CA"/>
          </a:p>
        </p:txBody>
      </p:sp>
      <p:sp>
        <p:nvSpPr>
          <p:cNvPr id="4" name="Segnaposto numero diapositiva 3"/>
          <p:cNvSpPr>
            <a:spLocks noGrp="1"/>
          </p:cNvSpPr>
          <p:nvPr>
            <p:ph type="sldNum" sz="quarter" idx="12"/>
          </p:nvPr>
        </p:nvSpPr>
        <p:spPr/>
        <p:txBody>
          <a:bodyPr/>
          <a:lstStyle/>
          <a:p>
            <a:fld id="{13F8461D-96E6-C04C-8770-C6E448BA3B57}" type="slidenum">
              <a:rPr lang="fr-CA" smtClean="0"/>
              <a:t>‹n.›</a:t>
            </a:fld>
            <a:endParaRPr lang="fr-CA"/>
          </a:p>
        </p:txBody>
      </p:sp>
    </p:spTree>
    <p:extLst>
      <p:ext uri="{BB962C8B-B14F-4D97-AF65-F5344CB8AC3E}">
        <p14:creationId xmlns:p14="http://schemas.microsoft.com/office/powerpoint/2010/main" val="1200580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fr-CA"/>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91C9F1FB-595A-D948-AB6E-5B97B8D9F696}" type="datetimeFigureOut">
              <a:rPr lang="it-IT" smtClean="0"/>
              <a:t>09/04/20</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13F8461D-96E6-C04C-8770-C6E448BA3B57}" type="slidenum">
              <a:rPr lang="fr-CA" smtClean="0"/>
              <a:t>‹n.›</a:t>
            </a:fld>
            <a:endParaRPr lang="fr-CA"/>
          </a:p>
        </p:txBody>
      </p:sp>
    </p:spTree>
    <p:extLst>
      <p:ext uri="{BB962C8B-B14F-4D97-AF65-F5344CB8AC3E}">
        <p14:creationId xmlns:p14="http://schemas.microsoft.com/office/powerpoint/2010/main" val="1722448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fr-CA"/>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91C9F1FB-595A-D948-AB6E-5B97B8D9F696}" type="datetimeFigureOut">
              <a:rPr lang="it-IT" smtClean="0"/>
              <a:t>09/04/20</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13F8461D-96E6-C04C-8770-C6E448BA3B57}" type="slidenum">
              <a:rPr lang="fr-CA" smtClean="0"/>
              <a:t>‹n.›</a:t>
            </a:fld>
            <a:endParaRPr lang="fr-CA"/>
          </a:p>
        </p:txBody>
      </p:sp>
    </p:spTree>
    <p:extLst>
      <p:ext uri="{BB962C8B-B14F-4D97-AF65-F5344CB8AC3E}">
        <p14:creationId xmlns:p14="http://schemas.microsoft.com/office/powerpoint/2010/main" val="302592967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fr-CA"/>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C9F1FB-595A-D948-AB6E-5B97B8D9F696}" type="datetimeFigureOut">
              <a:rPr lang="it-IT" smtClean="0"/>
              <a:t>09/04/20</a:t>
            </a:fld>
            <a:endParaRPr lang="fr-CA"/>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F8461D-96E6-C04C-8770-C6E448BA3B57}" type="slidenum">
              <a:rPr lang="fr-CA" smtClean="0"/>
              <a:t>‹n.›</a:t>
            </a:fld>
            <a:endParaRPr lang="fr-CA"/>
          </a:p>
        </p:txBody>
      </p:sp>
    </p:spTree>
    <p:extLst>
      <p:ext uri="{BB962C8B-B14F-4D97-AF65-F5344CB8AC3E}">
        <p14:creationId xmlns:p14="http://schemas.microsoft.com/office/powerpoint/2010/main" val="3393602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fr-CA" sz="2800" dirty="0" smtClean="0"/>
              <a:t>Cours du 8 avril 2020</a:t>
            </a:r>
            <a:endParaRPr lang="fr-CA" sz="2800" dirty="0"/>
          </a:p>
        </p:txBody>
      </p:sp>
      <p:sp>
        <p:nvSpPr>
          <p:cNvPr id="3" name="Sottotitolo 2"/>
          <p:cNvSpPr>
            <a:spLocks noGrp="1"/>
          </p:cNvSpPr>
          <p:nvPr>
            <p:ph type="subTitle" idx="1"/>
          </p:nvPr>
        </p:nvSpPr>
        <p:spPr/>
        <p:txBody>
          <a:bodyPr/>
          <a:lstStyle/>
          <a:p>
            <a:endParaRPr lang="fr-CA"/>
          </a:p>
        </p:txBody>
      </p:sp>
    </p:spTree>
    <p:extLst>
      <p:ext uri="{BB962C8B-B14F-4D97-AF65-F5344CB8AC3E}">
        <p14:creationId xmlns:p14="http://schemas.microsoft.com/office/powerpoint/2010/main" val="2447823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smtClean="0"/>
              <a:t>La nommer du côté français</a:t>
            </a:r>
            <a:endParaRPr lang="fr-FR" sz="2800" dirty="0"/>
          </a:p>
        </p:txBody>
      </p:sp>
      <p:sp>
        <p:nvSpPr>
          <p:cNvPr id="3" name="Segnaposto contenuto 2"/>
          <p:cNvSpPr>
            <a:spLocks noGrp="1"/>
          </p:cNvSpPr>
          <p:nvPr>
            <p:ph idx="1"/>
          </p:nvPr>
        </p:nvSpPr>
        <p:spPr/>
        <p:txBody>
          <a:bodyPr>
            <a:normAutofit/>
          </a:bodyPr>
          <a:lstStyle/>
          <a:p>
            <a:pPr algn="just"/>
            <a:r>
              <a:rPr lang="fr-FR" sz="2400" i="1" dirty="0" err="1"/>
              <a:t>événements</a:t>
            </a:r>
            <a:r>
              <a:rPr lang="fr-FR" sz="2400" i="1" dirty="0"/>
              <a:t>, incidents, troubles, </a:t>
            </a:r>
            <a:r>
              <a:rPr lang="fr-FR" sz="2400" i="1" dirty="0" err="1"/>
              <a:t>désordre</a:t>
            </a:r>
            <a:r>
              <a:rPr lang="fr-FR" sz="2400" i="1" dirty="0"/>
              <a:t>, affaires</a:t>
            </a:r>
            <a:endParaRPr lang="fr-FR" sz="2400" dirty="0"/>
          </a:p>
          <a:p>
            <a:pPr algn="just"/>
            <a:r>
              <a:rPr lang="fr-FR" sz="2400" i="1" dirty="0" err="1"/>
              <a:t>événements</a:t>
            </a:r>
            <a:r>
              <a:rPr lang="fr-FR" sz="2400" dirty="0"/>
              <a:t> </a:t>
            </a:r>
            <a:r>
              <a:rPr lang="fr-FR" sz="2400" dirty="0" err="1"/>
              <a:t>connaît</a:t>
            </a:r>
            <a:r>
              <a:rPr lang="fr-FR" sz="2400" dirty="0"/>
              <a:t> la </a:t>
            </a:r>
            <a:r>
              <a:rPr lang="fr-FR" sz="2400" dirty="0" err="1"/>
              <a:t>fréquence</a:t>
            </a:r>
            <a:r>
              <a:rPr lang="fr-FR" sz="2400" dirty="0"/>
              <a:t> la plus </a:t>
            </a:r>
            <a:r>
              <a:rPr lang="fr-FR" sz="2400" dirty="0" err="1"/>
              <a:t>élevée</a:t>
            </a:r>
            <a:endParaRPr lang="fr-FR" sz="2400" dirty="0"/>
          </a:p>
          <a:p>
            <a:pPr algn="just"/>
            <a:r>
              <a:rPr lang="fr-FR" sz="2400" dirty="0"/>
              <a:t>souvent accompagné d’une marque axiologique : les </a:t>
            </a:r>
            <a:r>
              <a:rPr lang="fr-FR" sz="2400" i="1" dirty="0"/>
              <a:t>graves </a:t>
            </a:r>
            <a:r>
              <a:rPr lang="fr-FR" sz="2400" dirty="0" err="1"/>
              <a:t>événements</a:t>
            </a:r>
            <a:r>
              <a:rPr lang="fr-FR" sz="2400" dirty="0"/>
              <a:t> </a:t>
            </a:r>
            <a:r>
              <a:rPr lang="fr-FR" sz="2400" i="1" dirty="0"/>
              <a:t>; les douloureux </a:t>
            </a:r>
            <a:r>
              <a:rPr lang="fr-FR" sz="2400" dirty="0"/>
              <a:t>incidents, etc.). </a:t>
            </a:r>
            <a:endParaRPr lang="fr-FR" sz="2400" dirty="0" smtClean="0"/>
          </a:p>
          <a:p>
            <a:pPr algn="just"/>
            <a:endParaRPr lang="fr-FR" sz="2400" dirty="0"/>
          </a:p>
          <a:p>
            <a:pPr algn="just"/>
            <a:r>
              <a:rPr lang="fr-FR" sz="2400" dirty="0" smtClean="0"/>
              <a:t>Dans </a:t>
            </a:r>
            <a:r>
              <a:rPr lang="fr-FR" sz="2400" dirty="0"/>
              <a:t>les textes législatifs notamment, l'expression officielle </a:t>
            </a:r>
            <a:r>
              <a:rPr lang="fr-FR" sz="2400" dirty="0" smtClean="0"/>
              <a:t>: «</a:t>
            </a:r>
            <a:r>
              <a:rPr lang="fr-FR" sz="2400" dirty="0"/>
              <a:t> les événements d'Algérie </a:t>
            </a:r>
            <a:r>
              <a:rPr lang="fr-FR" sz="2400" dirty="0" smtClean="0"/>
              <a:t>» ; </a:t>
            </a:r>
          </a:p>
          <a:p>
            <a:pPr algn="just"/>
            <a:r>
              <a:rPr lang="fr-FR" sz="2400" dirty="0" smtClean="0"/>
              <a:t>« opérations de maintien de l’ordre »</a:t>
            </a:r>
          </a:p>
          <a:p>
            <a:pPr algn="just"/>
            <a:endParaRPr lang="it-IT" sz="2400" dirty="0"/>
          </a:p>
        </p:txBody>
      </p:sp>
    </p:spTree>
    <p:extLst>
      <p:ext uri="{BB962C8B-B14F-4D97-AF65-F5344CB8AC3E}">
        <p14:creationId xmlns:p14="http://schemas.microsoft.com/office/powerpoint/2010/main" val="221449662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smtClean="0"/>
              <a:t>Depuis</a:t>
            </a:r>
            <a:r>
              <a:rPr lang="it-IT" sz="2800" dirty="0" smtClean="0"/>
              <a:t> 1999, le </a:t>
            </a:r>
            <a:r>
              <a:rPr lang="it-IT" sz="2800" dirty="0" err="1" smtClean="0"/>
              <a:t>pouvoir</a:t>
            </a:r>
            <a:r>
              <a:rPr lang="it-IT" sz="2800" dirty="0" smtClean="0"/>
              <a:t> </a:t>
            </a:r>
            <a:r>
              <a:rPr lang="it-IT" sz="2800" dirty="0" err="1" smtClean="0"/>
              <a:t>français</a:t>
            </a:r>
            <a:r>
              <a:rPr lang="it-IT" sz="2800" dirty="0" smtClean="0"/>
              <a:t> </a:t>
            </a:r>
            <a:r>
              <a:rPr lang="it-IT" sz="2800" dirty="0" err="1" smtClean="0"/>
              <a:t>nomme</a:t>
            </a:r>
            <a:r>
              <a:rPr lang="it-IT" sz="2800" dirty="0" smtClean="0"/>
              <a:t> la guerre d’</a:t>
            </a:r>
            <a:r>
              <a:rPr lang="it-IT" sz="2800" dirty="0" err="1" smtClean="0"/>
              <a:t>Algérie</a:t>
            </a:r>
            <a:endParaRPr lang="fr-FR" sz="2800" dirty="0"/>
          </a:p>
        </p:txBody>
      </p:sp>
      <p:sp>
        <p:nvSpPr>
          <p:cNvPr id="3" name="Content Placeholder 2"/>
          <p:cNvSpPr>
            <a:spLocks noGrp="1"/>
          </p:cNvSpPr>
          <p:nvPr>
            <p:ph idx="1"/>
          </p:nvPr>
        </p:nvSpPr>
        <p:spPr/>
        <p:txBody>
          <a:bodyPr>
            <a:normAutofit/>
          </a:bodyPr>
          <a:lstStyle/>
          <a:p>
            <a:pPr algn="just"/>
            <a:r>
              <a:rPr lang="it-IT" sz="2400" dirty="0" smtClean="0"/>
              <a:t>18 </a:t>
            </a:r>
            <a:r>
              <a:rPr lang="it-IT" sz="2400" dirty="0" err="1" smtClean="0"/>
              <a:t>octobre</a:t>
            </a:r>
            <a:r>
              <a:rPr lang="it-IT" sz="2400" dirty="0" smtClean="0"/>
              <a:t> 1999, l’</a:t>
            </a:r>
            <a:r>
              <a:rPr lang="it-IT" sz="2400" dirty="0" err="1" smtClean="0"/>
              <a:t>Assemblée</a:t>
            </a:r>
            <a:r>
              <a:rPr lang="it-IT" sz="2400" dirty="0" smtClean="0"/>
              <a:t> </a:t>
            </a:r>
            <a:r>
              <a:rPr lang="it-IT" sz="2400" dirty="0" err="1" smtClean="0"/>
              <a:t>nationale</a:t>
            </a:r>
            <a:r>
              <a:rPr lang="it-IT" sz="2400" dirty="0" smtClean="0"/>
              <a:t> vote une </a:t>
            </a:r>
            <a:r>
              <a:rPr lang="it-IT" sz="2400" dirty="0" err="1" smtClean="0"/>
              <a:t>loi</a:t>
            </a:r>
            <a:r>
              <a:rPr lang="it-IT" sz="2400" dirty="0" smtClean="0"/>
              <a:t> pour </a:t>
            </a:r>
            <a:r>
              <a:rPr lang="it-IT" sz="2400" dirty="0" err="1" smtClean="0"/>
              <a:t>remplacer</a:t>
            </a:r>
            <a:r>
              <a:rPr lang="it-IT" sz="2400" dirty="0" smtClean="0"/>
              <a:t> «</a:t>
            </a:r>
            <a:r>
              <a:rPr lang="it-IT" sz="2400" dirty="0" err="1" smtClean="0"/>
              <a:t>les</a:t>
            </a:r>
            <a:r>
              <a:rPr lang="it-IT" sz="2400" dirty="0" smtClean="0"/>
              <a:t> </a:t>
            </a:r>
            <a:r>
              <a:rPr lang="it-IT" sz="2400" dirty="0" err="1" smtClean="0"/>
              <a:t>opérations</a:t>
            </a:r>
            <a:r>
              <a:rPr lang="it-IT" sz="2400" dirty="0" smtClean="0"/>
              <a:t> </a:t>
            </a:r>
            <a:r>
              <a:rPr lang="it-IT" sz="2400" dirty="0" err="1" smtClean="0"/>
              <a:t>effectuées</a:t>
            </a:r>
            <a:r>
              <a:rPr lang="it-IT" sz="2400" dirty="0" smtClean="0"/>
              <a:t> en Afrique </a:t>
            </a:r>
            <a:r>
              <a:rPr lang="it-IT" sz="2400" dirty="0" err="1" smtClean="0"/>
              <a:t>du</a:t>
            </a:r>
            <a:r>
              <a:rPr lang="it-IT" sz="2400" dirty="0" smtClean="0"/>
              <a:t> Nord» par «la guerre d’</a:t>
            </a:r>
            <a:r>
              <a:rPr lang="it-IT" sz="2400" dirty="0" err="1" smtClean="0"/>
              <a:t>Algérie</a:t>
            </a:r>
            <a:r>
              <a:rPr lang="it-IT" sz="2400" dirty="0" smtClean="0"/>
              <a:t> </a:t>
            </a:r>
            <a:r>
              <a:rPr lang="it-IT" sz="2400" dirty="0" err="1" smtClean="0"/>
              <a:t>ou</a:t>
            </a:r>
            <a:r>
              <a:rPr lang="it-IT" sz="2400" dirty="0" smtClean="0"/>
              <a:t> </a:t>
            </a:r>
            <a:r>
              <a:rPr lang="it-IT" sz="2400" dirty="0" err="1" smtClean="0"/>
              <a:t>aux</a:t>
            </a:r>
            <a:r>
              <a:rPr lang="it-IT" sz="2400" dirty="0" smtClean="0"/>
              <a:t> </a:t>
            </a:r>
            <a:r>
              <a:rPr lang="it-IT" sz="2400" dirty="0" err="1" smtClean="0"/>
              <a:t>combats</a:t>
            </a:r>
            <a:r>
              <a:rPr lang="it-IT" sz="2400" dirty="0" smtClean="0"/>
              <a:t> en </a:t>
            </a:r>
            <a:r>
              <a:rPr lang="it-IT" sz="2400" dirty="0" err="1" smtClean="0"/>
              <a:t>Tunisie</a:t>
            </a:r>
            <a:r>
              <a:rPr lang="it-IT" sz="2400" dirty="0" smtClean="0"/>
              <a:t> et </a:t>
            </a:r>
            <a:r>
              <a:rPr lang="it-IT" sz="2400" dirty="0" err="1" smtClean="0"/>
              <a:t>au</a:t>
            </a:r>
            <a:r>
              <a:rPr lang="it-IT" sz="2400" dirty="0" smtClean="0"/>
              <a:t> </a:t>
            </a:r>
            <a:r>
              <a:rPr lang="it-IT" sz="2400" dirty="0"/>
              <a:t>Maroc»</a:t>
            </a:r>
            <a:endParaRPr lang="fr-FR" sz="2400" dirty="0"/>
          </a:p>
        </p:txBody>
      </p:sp>
    </p:spTree>
    <p:extLst>
      <p:ext uri="{BB962C8B-B14F-4D97-AF65-F5344CB8AC3E}">
        <p14:creationId xmlns:p14="http://schemas.microsoft.com/office/powerpoint/2010/main" val="127365874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fr-CA"/>
          </a:p>
        </p:txBody>
      </p:sp>
      <p:sp>
        <p:nvSpPr>
          <p:cNvPr id="3" name="Segnaposto contenuto 2"/>
          <p:cNvSpPr>
            <a:spLocks noGrp="1"/>
          </p:cNvSpPr>
          <p:nvPr>
            <p:ph idx="1"/>
          </p:nvPr>
        </p:nvSpPr>
        <p:spPr/>
        <p:txBody>
          <a:bodyPr>
            <a:normAutofit/>
          </a:bodyPr>
          <a:lstStyle/>
          <a:p>
            <a:r>
              <a:rPr lang="fr-FR" sz="2400" i="1" dirty="0"/>
              <a:t>La guerre contre le terrorisme : </a:t>
            </a:r>
            <a:r>
              <a:rPr lang="fr-FR" sz="2400" dirty="0"/>
              <a:t>une question de noms et de sens.</a:t>
            </a:r>
            <a:br>
              <a:rPr lang="fr-FR" sz="2400" dirty="0"/>
            </a:br>
            <a:endParaRPr lang="fr-CA" sz="2400" dirty="0"/>
          </a:p>
        </p:txBody>
      </p:sp>
    </p:spTree>
    <p:extLst>
      <p:ext uri="{BB962C8B-B14F-4D97-AF65-F5344CB8AC3E}">
        <p14:creationId xmlns:p14="http://schemas.microsoft.com/office/powerpoint/2010/main" val="3989890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sz="2800" i="1" dirty="0" smtClean="0"/>
              <a:t/>
            </a:r>
            <a:br>
              <a:rPr lang="fr-FR" sz="2800" i="1" dirty="0" smtClean="0"/>
            </a:br>
            <a:r>
              <a:rPr lang="fr-FR" sz="2800" i="1" dirty="0" smtClean="0"/>
              <a:t>La </a:t>
            </a:r>
            <a:r>
              <a:rPr lang="fr-FR" sz="2800" i="1" dirty="0"/>
              <a:t>guerre contre le terrorisme : </a:t>
            </a:r>
            <a:r>
              <a:rPr lang="fr-FR" sz="2800" dirty="0"/>
              <a:t>une question de noms et de sens.</a:t>
            </a:r>
            <a:br>
              <a:rPr lang="fr-FR" sz="2800" dirty="0"/>
            </a:br>
            <a:endParaRPr lang="fr-FR" sz="2800" dirty="0"/>
          </a:p>
        </p:txBody>
      </p:sp>
      <p:sp>
        <p:nvSpPr>
          <p:cNvPr id="3" name="Content Placeholder 2"/>
          <p:cNvSpPr>
            <a:spLocks noGrp="1"/>
          </p:cNvSpPr>
          <p:nvPr>
            <p:ph idx="1"/>
          </p:nvPr>
        </p:nvSpPr>
        <p:spPr/>
        <p:txBody>
          <a:bodyPr>
            <a:normAutofit/>
          </a:bodyPr>
          <a:lstStyle/>
          <a:p>
            <a:pPr algn="just"/>
            <a:r>
              <a:rPr lang="fr-FR" sz="2400" dirty="0" smtClean="0"/>
              <a:t>Après </a:t>
            </a:r>
            <a:r>
              <a:rPr lang="fr-FR" sz="2400" dirty="0"/>
              <a:t>les attentats du 11 septembre 2001, une nouvelle guerre a été proclamée (et non pas déclarée) par les Etats-Unis: </a:t>
            </a:r>
            <a:r>
              <a:rPr lang="fr-FR" sz="2400" i="1" dirty="0" err="1"/>
              <a:t>war</a:t>
            </a:r>
            <a:r>
              <a:rPr lang="fr-FR" sz="2400" i="1" dirty="0"/>
              <a:t> on </a:t>
            </a:r>
            <a:r>
              <a:rPr lang="fr-FR" sz="2400" i="1" dirty="0" err="1"/>
              <a:t>terrorism</a:t>
            </a:r>
            <a:r>
              <a:rPr lang="fr-FR" sz="2400" i="1" dirty="0"/>
              <a:t>, </a:t>
            </a:r>
            <a:r>
              <a:rPr lang="fr-FR" sz="2400" i="1" dirty="0" err="1"/>
              <a:t>war</a:t>
            </a:r>
            <a:r>
              <a:rPr lang="fr-FR" sz="2400" i="1" dirty="0"/>
              <a:t> on </a:t>
            </a:r>
            <a:r>
              <a:rPr lang="fr-FR" sz="2400" i="1" dirty="0" err="1"/>
              <a:t>terror</a:t>
            </a:r>
            <a:r>
              <a:rPr lang="fr-FR" sz="2400" dirty="0"/>
              <a:t>, </a:t>
            </a:r>
            <a:r>
              <a:rPr lang="fr-FR" sz="2400" i="1" dirty="0"/>
              <a:t>la guerre contre le terrorisme, la guerre contre la terreur</a:t>
            </a:r>
            <a:r>
              <a:rPr lang="fr-FR" sz="2400" dirty="0"/>
              <a:t>,</a:t>
            </a:r>
            <a:r>
              <a:rPr lang="fr-FR" sz="2400" i="1" dirty="0"/>
              <a:t> </a:t>
            </a:r>
            <a:r>
              <a:rPr lang="fr-FR" sz="2400" dirty="0"/>
              <a:t>une guerre qui n’est plus interétatique et où le deuxième combattant nommé reste avec une identité vague.  Qui est le </a:t>
            </a:r>
            <a:r>
              <a:rPr lang="fr-FR" sz="2400" dirty="0" smtClean="0"/>
              <a:t>terrorisme ? </a:t>
            </a:r>
          </a:p>
          <a:p>
            <a:pPr algn="just"/>
            <a:r>
              <a:rPr lang="fr-FR" sz="2400" dirty="0" smtClean="0"/>
              <a:t>Cette </a:t>
            </a:r>
            <a:r>
              <a:rPr lang="fr-FR" sz="2400" dirty="0"/>
              <a:t>question politique </a:t>
            </a:r>
            <a:r>
              <a:rPr lang="fr-FR" sz="2400" dirty="0" smtClean="0"/>
              <a:t>soulève </a:t>
            </a:r>
            <a:r>
              <a:rPr lang="fr-FR" sz="2400" dirty="0"/>
              <a:t>une question linguistique </a:t>
            </a:r>
            <a:endParaRPr lang="fr-FR" sz="2400" dirty="0" smtClean="0"/>
          </a:p>
          <a:p>
            <a:pPr algn="just"/>
            <a:r>
              <a:rPr lang="fr-FR" sz="2400" dirty="0"/>
              <a:t>L</a:t>
            </a:r>
            <a:r>
              <a:rPr lang="fr-FR" sz="2400" dirty="0" smtClean="0"/>
              <a:t>es </a:t>
            </a:r>
            <a:r>
              <a:rPr lang="fr-FR" sz="2400" dirty="0"/>
              <a:t>dénominations </a:t>
            </a:r>
            <a:r>
              <a:rPr lang="fr-FR" sz="2400" dirty="0" smtClean="0"/>
              <a:t>révèlent </a:t>
            </a:r>
            <a:r>
              <a:rPr lang="fr-FR" sz="2400" dirty="0"/>
              <a:t>une question </a:t>
            </a:r>
            <a:r>
              <a:rPr lang="fr-FR" sz="2400" dirty="0" smtClean="0"/>
              <a:t>politique</a:t>
            </a:r>
            <a:endParaRPr lang="fr-FR" sz="2400" dirty="0"/>
          </a:p>
        </p:txBody>
      </p:sp>
    </p:spTree>
    <p:extLst>
      <p:ext uri="{BB962C8B-B14F-4D97-AF65-F5344CB8AC3E}">
        <p14:creationId xmlns:p14="http://schemas.microsoft.com/office/powerpoint/2010/main" val="421331049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sz="2800" i="1" dirty="0" smtClean="0"/>
              <a:t/>
            </a:r>
            <a:br>
              <a:rPr lang="fr-FR" sz="2800" i="1" dirty="0" smtClean="0"/>
            </a:br>
            <a:r>
              <a:rPr lang="fr-FR" sz="2800" i="1" dirty="0" smtClean="0"/>
              <a:t>La </a:t>
            </a:r>
            <a:r>
              <a:rPr lang="fr-FR" sz="2800" i="1" dirty="0"/>
              <a:t>guerre contre le </a:t>
            </a:r>
            <a:r>
              <a:rPr lang="fr-FR" sz="2800" i="1" dirty="0" smtClean="0"/>
              <a:t>terrorisme : </a:t>
            </a:r>
            <a:r>
              <a:rPr lang="fr-FR" sz="2800" dirty="0"/>
              <a:t>une question de noms et de sens.</a:t>
            </a:r>
            <a:br>
              <a:rPr lang="fr-FR" sz="2800" dirty="0"/>
            </a:br>
            <a:endParaRPr lang="fr-FR" sz="2800" dirty="0"/>
          </a:p>
        </p:txBody>
      </p:sp>
      <p:sp>
        <p:nvSpPr>
          <p:cNvPr id="3" name="Content Placeholder 2"/>
          <p:cNvSpPr>
            <a:spLocks noGrp="1"/>
          </p:cNvSpPr>
          <p:nvPr>
            <p:ph idx="1"/>
          </p:nvPr>
        </p:nvSpPr>
        <p:spPr/>
        <p:txBody>
          <a:bodyPr>
            <a:normAutofit fontScale="85000" lnSpcReduction="20000"/>
          </a:bodyPr>
          <a:lstStyle/>
          <a:p>
            <a:pPr algn="just"/>
            <a:r>
              <a:rPr lang="fr-FR" sz="2400" dirty="0" smtClean="0"/>
              <a:t>Le </a:t>
            </a:r>
            <a:r>
              <a:rPr lang="fr-FR" sz="2400" dirty="0"/>
              <a:t>Président des Etats-Unis George W. Bush, le 16 septembre 2001, proclame la croisade, la guerre contre le terrorisme: «</a:t>
            </a:r>
            <a:r>
              <a:rPr lang="fr-FR" sz="2400" i="1" dirty="0"/>
              <a:t>This </a:t>
            </a:r>
            <a:r>
              <a:rPr lang="fr-FR" sz="2400" i="1" dirty="0" err="1"/>
              <a:t>crusade</a:t>
            </a:r>
            <a:r>
              <a:rPr lang="fr-FR" sz="2400" i="1" dirty="0"/>
              <a:t> – </a:t>
            </a:r>
            <a:r>
              <a:rPr lang="fr-FR" sz="2400" i="1" dirty="0" err="1"/>
              <a:t>this</a:t>
            </a:r>
            <a:r>
              <a:rPr lang="fr-FR" sz="2400" i="1" dirty="0"/>
              <a:t> </a:t>
            </a:r>
            <a:r>
              <a:rPr lang="fr-FR" sz="2400" i="1" dirty="0" err="1"/>
              <a:t>war</a:t>
            </a:r>
            <a:r>
              <a:rPr lang="fr-FR" sz="2400" i="1" dirty="0"/>
              <a:t> on </a:t>
            </a:r>
            <a:r>
              <a:rPr lang="fr-FR" sz="2400" i="1" dirty="0" err="1"/>
              <a:t>terrorism</a:t>
            </a:r>
            <a:r>
              <a:rPr lang="fr-FR" sz="2400" i="1" dirty="0"/>
              <a:t> – </a:t>
            </a:r>
            <a:r>
              <a:rPr lang="fr-FR" sz="2400" i="1" dirty="0" err="1"/>
              <a:t>is</a:t>
            </a:r>
            <a:r>
              <a:rPr lang="fr-FR" sz="2400" i="1" dirty="0"/>
              <a:t> </a:t>
            </a:r>
            <a:r>
              <a:rPr lang="fr-FR" sz="2400" i="1" dirty="0" err="1"/>
              <a:t>going</a:t>
            </a:r>
            <a:r>
              <a:rPr lang="fr-FR" sz="2400" i="1" dirty="0"/>
              <a:t> to </a:t>
            </a:r>
            <a:r>
              <a:rPr lang="fr-FR" sz="2400" i="1" dirty="0" err="1"/>
              <a:t>take</a:t>
            </a:r>
            <a:r>
              <a:rPr lang="fr-FR" sz="2400" i="1" dirty="0"/>
              <a:t> a </a:t>
            </a:r>
            <a:r>
              <a:rPr lang="fr-FR" sz="2400" i="1" dirty="0" err="1"/>
              <a:t>while</a:t>
            </a:r>
            <a:r>
              <a:rPr lang="fr-FR" sz="2400" dirty="0"/>
              <a:t>.» D’autres dénominations pour parler de cette guerre vont être par la suite employées: </a:t>
            </a:r>
            <a:r>
              <a:rPr lang="fr-FR" sz="2400" i="1" dirty="0" err="1"/>
              <a:t>war</a:t>
            </a:r>
            <a:r>
              <a:rPr lang="fr-FR" sz="2400" i="1" dirty="0"/>
              <a:t> on </a:t>
            </a:r>
            <a:r>
              <a:rPr lang="fr-FR" sz="2400" i="1" dirty="0" err="1"/>
              <a:t>terror</a:t>
            </a:r>
            <a:r>
              <a:rPr lang="fr-FR" sz="2400" i="1" dirty="0"/>
              <a:t> (guerre contre la terreur), Global </a:t>
            </a:r>
            <a:r>
              <a:rPr lang="fr-FR" sz="2400" i="1" dirty="0" err="1"/>
              <a:t>War</a:t>
            </a:r>
            <a:r>
              <a:rPr lang="fr-FR" sz="2400" i="1" dirty="0"/>
              <a:t> on </a:t>
            </a:r>
            <a:r>
              <a:rPr lang="fr-FR" sz="2400" i="1" dirty="0" err="1"/>
              <a:t>Terror</a:t>
            </a:r>
            <a:r>
              <a:rPr lang="fr-FR" sz="2400" i="1" dirty="0"/>
              <a:t> </a:t>
            </a:r>
            <a:r>
              <a:rPr lang="fr-FR" sz="2400" dirty="0"/>
              <a:t>et son sigle GWOT. Ces deux dernières ne se s’ancreront pas dans </a:t>
            </a:r>
            <a:r>
              <a:rPr lang="fr-FR" sz="2400" b="1" dirty="0"/>
              <a:t>les discours de langue française. </a:t>
            </a:r>
          </a:p>
          <a:p>
            <a:pPr algn="just"/>
            <a:r>
              <a:rPr lang="fr-FR" sz="2400" dirty="0"/>
              <a:t>La première proposition de créer une association référentielle durable entre x=l’objet de l’intervention américaine et X=</a:t>
            </a:r>
            <a:r>
              <a:rPr lang="fr-FR" sz="2400" i="1" dirty="0"/>
              <a:t>croisade</a:t>
            </a:r>
            <a:r>
              <a:rPr lang="fr-FR" sz="2400" dirty="0"/>
              <a:t> est immédiatement mise à l’écart, jugée impropre parce qu’elle appartient à l’histoire qui s’est fixée dans nos mémoires collectives, celle de la guerre sainte menée par la chrétienté latine pour la délivrance des Lieux saints à Jérusalem. Le renouvellement de sèmes proposé par le Président américain aurait provoqué des ambiguïtés sémantiques difficiles à prendre en charge en ce moment délicat. </a:t>
            </a:r>
          </a:p>
          <a:p>
            <a:r>
              <a:rPr lang="fr-FR" sz="2400" dirty="0" smtClean="0"/>
              <a:t>«</a:t>
            </a:r>
            <a:r>
              <a:rPr lang="fr-FR" sz="2400" dirty="0"/>
              <a:t>N’abusons pas du mot croisade!», comme le suggère </a:t>
            </a:r>
            <a:r>
              <a:rPr lang="fr-FR" sz="2400" dirty="0" err="1"/>
              <a:t>Flori</a:t>
            </a:r>
            <a:r>
              <a:rPr lang="fr-FR" sz="2400" dirty="0"/>
              <a:t> (2007), historien médiéviste.</a:t>
            </a:r>
          </a:p>
          <a:p>
            <a:pPr marL="0" indent="0">
              <a:buNone/>
            </a:pPr>
            <a:endParaRPr lang="fr-FR" sz="2400" dirty="0"/>
          </a:p>
        </p:txBody>
      </p:sp>
    </p:spTree>
    <p:extLst>
      <p:ext uri="{BB962C8B-B14F-4D97-AF65-F5344CB8AC3E}">
        <p14:creationId xmlns:p14="http://schemas.microsoft.com/office/powerpoint/2010/main" val="387127084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dirty="0"/>
              <a:t>amalgame sémantique</a:t>
            </a:r>
          </a:p>
        </p:txBody>
      </p:sp>
      <p:sp>
        <p:nvSpPr>
          <p:cNvPr id="3" name="Content Placeholder 2"/>
          <p:cNvSpPr>
            <a:spLocks noGrp="1"/>
          </p:cNvSpPr>
          <p:nvPr>
            <p:ph idx="1"/>
          </p:nvPr>
        </p:nvSpPr>
        <p:spPr/>
        <p:txBody>
          <a:bodyPr>
            <a:normAutofit/>
          </a:bodyPr>
          <a:lstStyle/>
          <a:p>
            <a:pPr algn="just"/>
            <a:r>
              <a:rPr lang="fr-FR" sz="2400" dirty="0"/>
              <a:t>La dénomination qui a suivi son chemin et qui s’est bien installée dans les discours et fixée dans la mémoire collective est la «guerre contre le terrorisme», parfois remplacée par «guerre contre la terreur</a:t>
            </a:r>
            <a:r>
              <a:rPr lang="fr-FR" sz="2400" dirty="0" smtClean="0"/>
              <a:t>» (</a:t>
            </a:r>
            <a:r>
              <a:rPr lang="fr-FR" sz="2400" i="1" dirty="0" err="1" smtClean="0"/>
              <a:t>war</a:t>
            </a:r>
            <a:r>
              <a:rPr lang="fr-FR" sz="2400" i="1" dirty="0" smtClean="0"/>
              <a:t> </a:t>
            </a:r>
            <a:r>
              <a:rPr lang="fr-FR" sz="2400" i="1" dirty="0"/>
              <a:t>on </a:t>
            </a:r>
            <a:r>
              <a:rPr lang="fr-FR" sz="2400" i="1" dirty="0" err="1" smtClean="0"/>
              <a:t>terror</a:t>
            </a:r>
            <a:r>
              <a:rPr lang="fr-FR" sz="2400" i="1" dirty="0" smtClean="0"/>
              <a:t>)</a:t>
            </a:r>
            <a:r>
              <a:rPr lang="fr-FR" sz="2400" dirty="0" smtClean="0"/>
              <a:t>, </a:t>
            </a:r>
            <a:r>
              <a:rPr lang="fr-FR" sz="2400" dirty="0"/>
              <a:t>comme si ces deux dénominations étaient synonymiques. </a:t>
            </a:r>
            <a:endParaRPr lang="fr-FR" sz="2400" dirty="0" smtClean="0"/>
          </a:p>
          <a:p>
            <a:pPr algn="just"/>
            <a:r>
              <a:rPr lang="fr-FR" sz="2400" dirty="0" smtClean="0"/>
              <a:t>Cet </a:t>
            </a:r>
            <a:r>
              <a:rPr lang="fr-FR" sz="2400" dirty="0"/>
              <a:t>amalgame </a:t>
            </a:r>
            <a:r>
              <a:rPr lang="fr-FR" sz="2400" dirty="0" smtClean="0"/>
              <a:t>sémantique</a:t>
            </a:r>
            <a:r>
              <a:rPr lang="fr-FR" sz="2400" dirty="0"/>
              <a:t> </a:t>
            </a:r>
            <a:r>
              <a:rPr lang="fr-FR" sz="2400" dirty="0" smtClean="0"/>
              <a:t>qui est moins </a:t>
            </a:r>
            <a:r>
              <a:rPr lang="fr-FR" sz="2400" dirty="0"/>
              <a:t>mobilisé dans les discours de langue française (la Terreur, rappellerait-elle plus immédiatement d’autres moments de l’histoire de France, une terreur d’Etat?) que dans ceux de langue anglo-américaine, peut conduire à mêler le terrorisme d’Al </a:t>
            </a:r>
            <a:r>
              <a:rPr lang="fr-FR" sz="2400" dirty="0" err="1"/>
              <a:t>Qaїda</a:t>
            </a:r>
            <a:r>
              <a:rPr lang="fr-FR" sz="2400" dirty="0"/>
              <a:t> et le régime de terreur de Saddam Hussein. </a:t>
            </a:r>
          </a:p>
          <a:p>
            <a:endParaRPr lang="fr-FR" sz="2400" dirty="0"/>
          </a:p>
        </p:txBody>
      </p:sp>
    </p:spTree>
    <p:extLst>
      <p:ext uri="{BB962C8B-B14F-4D97-AF65-F5344CB8AC3E}">
        <p14:creationId xmlns:p14="http://schemas.microsoft.com/office/powerpoint/2010/main" val="20473397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smtClean="0"/>
              <a:t>Qu’est</a:t>
            </a:r>
            <a:r>
              <a:rPr lang="it-IT" sz="2800" dirty="0" smtClean="0"/>
              <a:t>-ce </a:t>
            </a:r>
            <a:r>
              <a:rPr lang="it-IT" sz="2800" dirty="0" err="1" smtClean="0"/>
              <a:t>que</a:t>
            </a:r>
            <a:r>
              <a:rPr lang="it-IT" sz="2800" dirty="0" smtClean="0"/>
              <a:t> le </a:t>
            </a:r>
            <a:r>
              <a:rPr lang="it-IT" sz="2800" dirty="0" err="1" smtClean="0"/>
              <a:t>terrorisme</a:t>
            </a:r>
            <a:r>
              <a:rPr lang="it-IT" sz="2800" dirty="0" smtClean="0"/>
              <a:t> ?</a:t>
            </a:r>
            <a:endParaRPr lang="fr-FR" sz="2800" dirty="0"/>
          </a:p>
        </p:txBody>
      </p:sp>
      <p:sp>
        <p:nvSpPr>
          <p:cNvPr id="3" name="Content Placeholder 2"/>
          <p:cNvSpPr>
            <a:spLocks noGrp="1"/>
          </p:cNvSpPr>
          <p:nvPr>
            <p:ph idx="1"/>
          </p:nvPr>
        </p:nvSpPr>
        <p:spPr/>
        <p:txBody>
          <a:bodyPr>
            <a:normAutofit fontScale="92500" lnSpcReduction="10000"/>
          </a:bodyPr>
          <a:lstStyle/>
          <a:p>
            <a:pPr algn="just"/>
            <a:r>
              <a:rPr lang="fr-FR" sz="2400" dirty="0" smtClean="0"/>
              <a:t>Il </a:t>
            </a:r>
            <a:r>
              <a:rPr lang="fr-FR" sz="2400" dirty="0"/>
              <a:t>existe, aujourd’hui, quelque 213 définitions de terrorisme dont 74 </a:t>
            </a:r>
            <a:r>
              <a:rPr lang="fr-FR" sz="2400" dirty="0" smtClean="0"/>
              <a:t>officielles.</a:t>
            </a:r>
          </a:p>
          <a:p>
            <a:pPr algn="just"/>
            <a:r>
              <a:rPr lang="fr-FR" sz="2400" dirty="0"/>
              <a:t>L</a:t>
            </a:r>
            <a:r>
              <a:rPr lang="fr-FR" sz="2400" dirty="0" smtClean="0"/>
              <a:t>a </a:t>
            </a:r>
            <a:r>
              <a:rPr lang="fr-FR" sz="2400" dirty="0"/>
              <a:t>référence de l’ONU qui, depuis 2005, définit le terrorisme comme: </a:t>
            </a:r>
          </a:p>
          <a:p>
            <a:pPr algn="just"/>
            <a:r>
              <a:rPr lang="fr-FR" sz="2400" dirty="0" smtClean="0"/>
              <a:t>« tout </a:t>
            </a:r>
            <a:r>
              <a:rPr lang="fr-FR" sz="2400" dirty="0"/>
              <a:t>acte qui vise à </a:t>
            </a:r>
            <a:r>
              <a:rPr lang="fr-FR" sz="2400" b="1" dirty="0"/>
              <a:t>tuer ou </a:t>
            </a:r>
            <a:r>
              <a:rPr lang="fr-FR" sz="2400" dirty="0"/>
              <a:t>à </a:t>
            </a:r>
            <a:r>
              <a:rPr lang="fr-FR" sz="2400" b="1" dirty="0"/>
              <a:t>blesser grièvement des civils ou des non- combattants </a:t>
            </a:r>
            <a:r>
              <a:rPr lang="fr-FR" sz="2400" dirty="0"/>
              <a:t>et qui, du fait de sa nature ou du contexte dans lequel il a été commis, doit avoir pour effet d’intimider une population ou de contraindre un gouvernement ou une organisation internationale à renoncer à agir d’une façon quelconque</a:t>
            </a:r>
            <a:r>
              <a:rPr lang="fr-FR" sz="2400" dirty="0" smtClean="0"/>
              <a:t>. »</a:t>
            </a:r>
            <a:endParaRPr lang="fr-FR" sz="2400" dirty="0"/>
          </a:p>
          <a:p>
            <a:pPr algn="just"/>
            <a:r>
              <a:rPr lang="fr-FR" sz="2400" dirty="0"/>
              <a:t> Cette définition embrasse toutes les formes de terrorisme qui existent à l’échelle planétaire. La dénomination </a:t>
            </a:r>
            <a:r>
              <a:rPr lang="fr-FR" sz="2400" dirty="0" err="1"/>
              <a:t>bushienne</a:t>
            </a:r>
            <a:r>
              <a:rPr lang="fr-FR" sz="2400" dirty="0"/>
              <a:t>, au contraire, se limite au terrorisme lié au fondamentalisme islamiste.</a:t>
            </a:r>
          </a:p>
        </p:txBody>
      </p:sp>
    </p:spTree>
    <p:extLst>
      <p:ext uri="{BB962C8B-B14F-4D97-AF65-F5344CB8AC3E}">
        <p14:creationId xmlns:p14="http://schemas.microsoft.com/office/powerpoint/2010/main" val="245846906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dirty="0"/>
              <a:t>«Terrorisme» </a:t>
            </a:r>
            <a:r>
              <a:rPr lang="fr-FR" sz="2800" dirty="0" err="1" smtClean="0"/>
              <a:t>bushien</a:t>
            </a:r>
            <a:r>
              <a:rPr lang="fr-FR" sz="2800" dirty="0" smtClean="0"/>
              <a:t> : néologisme </a:t>
            </a:r>
            <a:r>
              <a:rPr lang="fr-FR" sz="2800" dirty="0"/>
              <a:t>sémantique</a:t>
            </a:r>
          </a:p>
        </p:txBody>
      </p:sp>
      <p:sp>
        <p:nvSpPr>
          <p:cNvPr id="3" name="Content Placeholder 2"/>
          <p:cNvSpPr>
            <a:spLocks noGrp="1"/>
          </p:cNvSpPr>
          <p:nvPr>
            <p:ph idx="1"/>
          </p:nvPr>
        </p:nvSpPr>
        <p:spPr/>
        <p:txBody>
          <a:bodyPr>
            <a:normAutofit lnSpcReduction="10000"/>
          </a:bodyPr>
          <a:lstStyle/>
          <a:p>
            <a:pPr algn="just"/>
            <a:r>
              <a:rPr lang="fr-FR" sz="2400" dirty="0"/>
              <a:t>I</a:t>
            </a:r>
            <a:r>
              <a:rPr lang="fr-FR" sz="2400" dirty="0" smtClean="0"/>
              <a:t>l </a:t>
            </a:r>
            <a:r>
              <a:rPr lang="fr-FR" sz="2400" dirty="0"/>
              <a:t>n’y a pas aujourd’hui un seul terrorisme:  </a:t>
            </a:r>
          </a:p>
          <a:p>
            <a:pPr algn="just"/>
            <a:r>
              <a:rPr lang="fr-FR" sz="2400" dirty="0"/>
              <a:t>L’actuelle «guerre mondiale contre le terrorisme» et la propagande qui l’accompagne peuvent laisser croire qu’il n’est de terrorisme qu’islamiste. C’est évidemment faux. Au moment même où se déroule cette nouvelle «guerre mondiale», d’autres «terrorismes» sont à l’œuvre, un peu partout dans le monde non musulman. Celui de l’Eta en Espagne, celui des </a:t>
            </a:r>
            <a:r>
              <a:rPr lang="fr-FR" sz="2400" dirty="0" err="1"/>
              <a:t>Faarc</a:t>
            </a:r>
            <a:r>
              <a:rPr lang="fr-FR" sz="2400" dirty="0"/>
              <a:t> et des paramilitaires en Colombie, celui des Tigres tamouls au Sri Lanka etc. </a:t>
            </a:r>
            <a:r>
              <a:rPr lang="fr-FR" sz="2400" dirty="0" smtClean="0"/>
              <a:t>(</a:t>
            </a:r>
            <a:r>
              <a:rPr lang="fr-FR" sz="2400" dirty="0" err="1" smtClean="0"/>
              <a:t>Ramonet</a:t>
            </a:r>
            <a:r>
              <a:rPr lang="fr-FR" sz="2400" dirty="0" smtClean="0"/>
              <a:t> 2002</a:t>
            </a:r>
            <a:r>
              <a:rPr lang="fr-FR" sz="2400" dirty="0"/>
              <a:t>: p.53</a:t>
            </a:r>
            <a:r>
              <a:rPr lang="fr-FR" sz="2400" dirty="0" smtClean="0"/>
              <a:t>)</a:t>
            </a:r>
          </a:p>
          <a:p>
            <a:pPr algn="just"/>
            <a:r>
              <a:rPr lang="fr-FR" sz="2400" dirty="0" smtClean="0"/>
              <a:t>Face à un </a:t>
            </a:r>
            <a:r>
              <a:rPr lang="fr-FR" sz="2400" dirty="0"/>
              <a:t>néologisme sémantique. «Terrorisme</a:t>
            </a:r>
            <a:r>
              <a:rPr lang="fr-FR" sz="2400" dirty="0" smtClean="0"/>
              <a:t>» a subi </a:t>
            </a:r>
            <a:r>
              <a:rPr lang="fr-FR" sz="2400" dirty="0"/>
              <a:t>une restriction sémantique due à l’ajout du trait spécifique:</a:t>
            </a:r>
            <a:r>
              <a:rPr lang="fr-FR" sz="2400" b="1" dirty="0"/>
              <a:t> </a:t>
            </a:r>
            <a:r>
              <a:rPr lang="fr-FR" sz="2400" dirty="0"/>
              <a:t>/islamisme/.</a:t>
            </a:r>
          </a:p>
          <a:p>
            <a:endParaRPr lang="fr-FR" sz="2400" dirty="0"/>
          </a:p>
          <a:p>
            <a:endParaRPr lang="fr-FR" sz="2400" dirty="0"/>
          </a:p>
        </p:txBody>
      </p:sp>
    </p:spTree>
    <p:extLst>
      <p:ext uri="{BB962C8B-B14F-4D97-AF65-F5344CB8AC3E}">
        <p14:creationId xmlns:p14="http://schemas.microsoft.com/office/powerpoint/2010/main" val="25260426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dirty="0"/>
              <a:t>Q</a:t>
            </a:r>
            <a:r>
              <a:rPr lang="fr-FR" sz="2800" dirty="0" smtClean="0"/>
              <a:t>uestionnement </a:t>
            </a:r>
            <a:r>
              <a:rPr lang="fr-FR" sz="2800" dirty="0"/>
              <a:t>politico-sémantique</a:t>
            </a:r>
          </a:p>
        </p:txBody>
      </p:sp>
      <p:sp>
        <p:nvSpPr>
          <p:cNvPr id="3" name="Content Placeholder 2"/>
          <p:cNvSpPr>
            <a:spLocks noGrp="1"/>
          </p:cNvSpPr>
          <p:nvPr>
            <p:ph idx="1"/>
          </p:nvPr>
        </p:nvSpPr>
        <p:spPr/>
        <p:txBody>
          <a:bodyPr>
            <a:normAutofit lnSpcReduction="10000"/>
          </a:bodyPr>
          <a:lstStyle/>
          <a:p>
            <a:pPr algn="just"/>
            <a:r>
              <a:rPr lang="fr-FR" sz="2400" dirty="0"/>
              <a:t>P</a:t>
            </a:r>
            <a:r>
              <a:rPr lang="fr-FR" sz="2400" dirty="0" smtClean="0"/>
              <a:t>eut-on </a:t>
            </a:r>
            <a:r>
              <a:rPr lang="fr-FR" sz="2400" dirty="0"/>
              <a:t>mener une guerre contre des actes? Le terrorisme est employé pour nommer l’ennemi alors qu’un acte est une méthode de </a:t>
            </a:r>
            <a:r>
              <a:rPr lang="fr-FR" sz="2400" dirty="0" smtClean="0"/>
              <a:t>combat</a:t>
            </a:r>
          </a:p>
          <a:p>
            <a:pPr algn="just"/>
            <a:r>
              <a:rPr lang="fr-FR" sz="2400" dirty="0"/>
              <a:t>M. </a:t>
            </a:r>
            <a:r>
              <a:rPr lang="fr-FR" sz="2400" dirty="0" smtClean="0"/>
              <a:t>De Villepin propose </a:t>
            </a:r>
            <a:r>
              <a:rPr lang="fr-FR" sz="2400" dirty="0"/>
              <a:t>sa définition de guerre: </a:t>
            </a:r>
          </a:p>
          <a:p>
            <a:pPr algn="just"/>
            <a:r>
              <a:rPr lang="fr-FR" sz="2400" dirty="0"/>
              <a:t>« L’expression de guerre contre le terrorisme est impropre. Une guerre concerne deux entités internationalement reconnues et représentées, qui se déroule suivant des règles dont chaque section combattante aura à répondre à la fin de la guerre. Nous n’avons aucun de ces trois points ici. » (septembre 2004) (</a:t>
            </a:r>
            <a:r>
              <a:rPr lang="fr-FR" sz="2400" b="1" dirty="0"/>
              <a:t>Intervention </a:t>
            </a:r>
            <a:r>
              <a:rPr lang="fr-FR" sz="2400" b="1" dirty="0" smtClean="0"/>
              <a:t>devant </a:t>
            </a:r>
            <a:r>
              <a:rPr lang="fr-FR" sz="2400" b="1" dirty="0"/>
              <a:t>le Conseil de Sécurité des Nations </a:t>
            </a:r>
            <a:r>
              <a:rPr lang="fr-FR" sz="2400" b="1" dirty="0" smtClean="0"/>
              <a:t>Unies le 14 février 2003. Continuer les inspections ou la guerre)</a:t>
            </a:r>
            <a:endParaRPr lang="fr-FR" sz="2400" b="1" dirty="0"/>
          </a:p>
          <a:p>
            <a:endParaRPr lang="fr-FR" sz="2400" dirty="0"/>
          </a:p>
        </p:txBody>
      </p:sp>
    </p:spTree>
    <p:extLst>
      <p:ext uri="{BB962C8B-B14F-4D97-AF65-F5344CB8AC3E}">
        <p14:creationId xmlns:p14="http://schemas.microsoft.com/office/powerpoint/2010/main" val="228272169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dirty="0" smtClean="0"/>
              <a:t>« nommer </a:t>
            </a:r>
            <a:r>
              <a:rPr lang="fr-FR" sz="2800" dirty="0"/>
              <a:t>et renommer n’est pas un acte </a:t>
            </a:r>
            <a:r>
              <a:rPr lang="fr-FR" sz="2800" dirty="0" smtClean="0"/>
              <a:t>anodin »</a:t>
            </a:r>
            <a:endParaRPr lang="fr-FR" sz="2800" dirty="0"/>
          </a:p>
        </p:txBody>
      </p:sp>
      <p:sp>
        <p:nvSpPr>
          <p:cNvPr id="3" name="Content Placeholder 2"/>
          <p:cNvSpPr>
            <a:spLocks noGrp="1"/>
          </p:cNvSpPr>
          <p:nvPr>
            <p:ph idx="1"/>
          </p:nvPr>
        </p:nvSpPr>
        <p:spPr/>
        <p:txBody>
          <a:bodyPr>
            <a:normAutofit/>
          </a:bodyPr>
          <a:lstStyle/>
          <a:p>
            <a:pPr algn="just"/>
            <a:r>
              <a:rPr lang="fr-FR" sz="2400" dirty="0"/>
              <a:t>La dénomination «guerre contre le terrorisme» a perduré jusqu’à la fin de la présidence Bush et elle a été supprimée et </a:t>
            </a:r>
            <a:r>
              <a:rPr lang="fr-FR" sz="2400" dirty="0" smtClean="0"/>
              <a:t>remplacée par </a:t>
            </a:r>
            <a:r>
              <a:rPr lang="fr-FR" sz="2400" dirty="0"/>
              <a:t>la </a:t>
            </a:r>
            <a:r>
              <a:rPr lang="fr-FR" sz="2400" dirty="0" smtClean="0"/>
              <a:t>présidence </a:t>
            </a:r>
            <a:r>
              <a:rPr lang="fr-FR" sz="2400" dirty="0"/>
              <a:t>d’Obama. </a:t>
            </a:r>
            <a:r>
              <a:rPr lang="fr-FR" sz="2400" dirty="0" smtClean="0"/>
              <a:t>Car cette </a:t>
            </a:r>
            <a:r>
              <a:rPr lang="fr-FR" sz="2400" dirty="0"/>
              <a:t>dénomination porte en elle la définition de l’axe principal de la politique </a:t>
            </a:r>
            <a:r>
              <a:rPr lang="fr-FR" sz="2400" dirty="0" err="1" smtClean="0"/>
              <a:t>bushienne</a:t>
            </a:r>
            <a:r>
              <a:rPr lang="fr-FR" sz="2400" dirty="0" smtClean="0"/>
              <a:t>.</a:t>
            </a:r>
          </a:p>
          <a:p>
            <a:pPr algn="just"/>
            <a:r>
              <a:rPr lang="fr-FR" sz="2400" dirty="0"/>
              <a:t>«Car nommer et renommer n’est pas un acte anodin: le mot engage tout un programme d’action.» (</a:t>
            </a:r>
            <a:r>
              <a:rPr lang="fr-FR" sz="2400" dirty="0" err="1"/>
              <a:t>Boutet</a:t>
            </a:r>
            <a:r>
              <a:rPr lang="fr-FR" sz="2400" dirty="0"/>
              <a:t> 2010: p.137)</a:t>
            </a:r>
          </a:p>
          <a:p>
            <a:pPr algn="just"/>
            <a:endParaRPr lang="fr-FR" sz="2400" dirty="0"/>
          </a:p>
        </p:txBody>
      </p:sp>
    </p:spTree>
    <p:extLst>
      <p:ext uri="{BB962C8B-B14F-4D97-AF65-F5344CB8AC3E}">
        <p14:creationId xmlns:p14="http://schemas.microsoft.com/office/powerpoint/2010/main" val="146707616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smtClean="0"/>
              <a:t>Observations hebdomadaires</a:t>
            </a:r>
            <a:br>
              <a:rPr lang="fr-CA" sz="2800" dirty="0" smtClean="0"/>
            </a:br>
            <a:r>
              <a:rPr lang="fr-CA" sz="2800" dirty="0" smtClean="0"/>
              <a:t>8 avril</a:t>
            </a:r>
            <a:br>
              <a:rPr lang="fr-CA" sz="2800" dirty="0" smtClean="0"/>
            </a:br>
            <a:endParaRPr lang="fr-CA" sz="2800" dirty="0"/>
          </a:p>
        </p:txBody>
      </p:sp>
      <p:sp>
        <p:nvSpPr>
          <p:cNvPr id="3" name="Segnaposto contenuto 2"/>
          <p:cNvSpPr>
            <a:spLocks noGrp="1"/>
          </p:cNvSpPr>
          <p:nvPr>
            <p:ph idx="1"/>
          </p:nvPr>
        </p:nvSpPr>
        <p:spPr/>
        <p:txBody>
          <a:bodyPr>
            <a:normAutofit/>
          </a:bodyPr>
          <a:lstStyle/>
          <a:p>
            <a:r>
              <a:rPr lang="fr-CA" sz="2400" dirty="0"/>
              <a:t>présentées par </a:t>
            </a:r>
            <a:r>
              <a:rPr lang="fr-CA" sz="2400" dirty="0" smtClean="0"/>
              <a:t>Alice </a:t>
            </a:r>
            <a:r>
              <a:rPr lang="fr-CA" sz="2400" dirty="0" err="1" smtClean="0"/>
              <a:t>Floramo</a:t>
            </a:r>
            <a:endParaRPr lang="fr-CA" sz="2400" dirty="0"/>
          </a:p>
        </p:txBody>
      </p:sp>
    </p:spTree>
    <p:extLst>
      <p:ext uri="{BB962C8B-B14F-4D97-AF65-F5344CB8AC3E}">
        <p14:creationId xmlns:p14="http://schemas.microsoft.com/office/powerpoint/2010/main" val="21342176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dirty="0"/>
              <a:t>La « guerre contre le terrorisme » renommée (?)</a:t>
            </a:r>
          </a:p>
        </p:txBody>
      </p:sp>
      <p:sp>
        <p:nvSpPr>
          <p:cNvPr id="3" name="Content Placeholder 2"/>
          <p:cNvSpPr>
            <a:spLocks noGrp="1"/>
          </p:cNvSpPr>
          <p:nvPr>
            <p:ph idx="1"/>
          </p:nvPr>
        </p:nvSpPr>
        <p:spPr/>
        <p:txBody>
          <a:bodyPr>
            <a:normAutofit/>
          </a:bodyPr>
          <a:lstStyle/>
          <a:p>
            <a:pPr algn="just"/>
            <a:r>
              <a:rPr lang="fr-FR" sz="2400" dirty="0"/>
              <a:t>Et c’est sur cette ambiguïté sémantique que la nouvelle administration américaine du Président Obama, dans un document cadre sur la «Stratégie de sécurité nationale», déclare vouloir supprimer cette </a:t>
            </a:r>
            <a:r>
              <a:rPr lang="fr-FR" sz="2400" b="1" dirty="0"/>
              <a:t>dénomination</a:t>
            </a:r>
            <a:r>
              <a:rPr lang="fr-FR" sz="2400" dirty="0"/>
              <a:t> pour mieux nommer l’ennemi. </a:t>
            </a:r>
          </a:p>
          <a:p>
            <a:pPr algn="just"/>
            <a:r>
              <a:rPr lang="fr-FR" sz="2400" dirty="0" smtClean="0"/>
              <a:t>« Ce </a:t>
            </a:r>
            <a:r>
              <a:rPr lang="fr-FR" sz="2400" dirty="0"/>
              <a:t>n'est pas une guerre mondiale contre une tactique - le terrorisme -  ou une religion - l'islam -  […] Nous sommes en guerre contre un réseau spécifique, Al-Qaïda, et ses terroristes affiliés qui appuient les efforts pour attaquer les Etats-Unis, nos alliés et partenaires</a:t>
            </a:r>
            <a:r>
              <a:rPr lang="fr-FR" sz="2400" dirty="0" smtClean="0"/>
              <a:t>. »</a:t>
            </a:r>
            <a:endParaRPr lang="fr-FR" sz="2400" dirty="0"/>
          </a:p>
          <a:p>
            <a:endParaRPr lang="fr-FR" sz="2400" dirty="0"/>
          </a:p>
        </p:txBody>
      </p:sp>
    </p:spTree>
    <p:extLst>
      <p:ext uri="{BB962C8B-B14F-4D97-AF65-F5344CB8AC3E}">
        <p14:creationId xmlns:p14="http://schemas.microsoft.com/office/powerpoint/2010/main" val="330100931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dirty="0" smtClean="0"/>
              <a:t>La « guerre </a:t>
            </a:r>
            <a:r>
              <a:rPr lang="fr-FR" sz="2800" dirty="0"/>
              <a:t>contre le </a:t>
            </a:r>
            <a:r>
              <a:rPr lang="fr-FR" sz="2800" dirty="0" smtClean="0"/>
              <a:t>terrorisme » renommée (?)</a:t>
            </a:r>
            <a:endParaRPr lang="fr-FR" sz="2800" dirty="0"/>
          </a:p>
        </p:txBody>
      </p:sp>
      <p:sp>
        <p:nvSpPr>
          <p:cNvPr id="3" name="Content Placeholder 2"/>
          <p:cNvSpPr>
            <a:spLocks noGrp="1"/>
          </p:cNvSpPr>
          <p:nvPr>
            <p:ph idx="1"/>
          </p:nvPr>
        </p:nvSpPr>
        <p:spPr/>
        <p:txBody>
          <a:bodyPr>
            <a:normAutofit fontScale="92500" lnSpcReduction="10000"/>
          </a:bodyPr>
          <a:lstStyle/>
          <a:p>
            <a:pPr algn="just"/>
            <a:r>
              <a:rPr lang="fr-FR" sz="2400" dirty="0"/>
              <a:t>L’abandon de «guerre contre le terrorisme» requiert un nouvel acte de baptême pour renommer la guerre</a:t>
            </a:r>
            <a:r>
              <a:rPr lang="fr-FR" sz="2400" dirty="0" smtClean="0"/>
              <a:t>.</a:t>
            </a:r>
          </a:p>
          <a:p>
            <a:pPr algn="just"/>
            <a:r>
              <a:rPr lang="fr-FR" sz="2400" dirty="0" smtClean="0"/>
              <a:t> </a:t>
            </a:r>
            <a:r>
              <a:rPr lang="en-US" sz="2400" dirty="0" err="1"/>
              <a:t>L’administration</a:t>
            </a:r>
            <a:r>
              <a:rPr lang="en-US" sz="2400" dirty="0"/>
              <a:t> </a:t>
            </a:r>
            <a:r>
              <a:rPr lang="en-US" sz="2400" dirty="0" err="1"/>
              <a:t>d’Obama</a:t>
            </a:r>
            <a:r>
              <a:rPr lang="en-US" sz="2400" dirty="0"/>
              <a:t> </a:t>
            </a:r>
            <a:r>
              <a:rPr lang="en-US" sz="2400" dirty="0" err="1"/>
              <a:t>précise</a:t>
            </a:r>
            <a:r>
              <a:rPr lang="en-US" sz="2400" dirty="0"/>
              <a:t> le 24 mars 2009: «</a:t>
            </a:r>
            <a:r>
              <a:rPr lang="en-US" sz="2400" i="1" dirty="0"/>
              <a:t>this administration prefers to avoid using the term 'Long War' or 'Global War on Terror' [GWOT.] Please use </a:t>
            </a:r>
            <a:r>
              <a:rPr lang="en-US" sz="2400" b="1" i="1" dirty="0"/>
              <a:t>'Overseas Contingency Operation</a:t>
            </a:r>
            <a:r>
              <a:rPr lang="en-US" sz="2400" b="1" dirty="0"/>
              <a:t>.'» </a:t>
            </a:r>
            <a:r>
              <a:rPr lang="en-US" sz="2400" dirty="0"/>
              <a:t>La </a:t>
            </a:r>
            <a:r>
              <a:rPr lang="en-US" sz="2400" dirty="0" err="1"/>
              <a:t>presse</a:t>
            </a:r>
            <a:r>
              <a:rPr lang="en-US" sz="2400" dirty="0"/>
              <a:t> le </a:t>
            </a:r>
            <a:r>
              <a:rPr lang="en-US" sz="2400" dirty="0" err="1"/>
              <a:t>souligne</a:t>
            </a:r>
            <a:r>
              <a:rPr lang="en-US" sz="2400" dirty="0"/>
              <a:t>, </a:t>
            </a:r>
            <a:r>
              <a:rPr lang="en-US" sz="2400" dirty="0" err="1"/>
              <a:t>comme</a:t>
            </a:r>
            <a:r>
              <a:rPr lang="en-US" sz="2400" dirty="0"/>
              <a:t> le </a:t>
            </a:r>
            <a:r>
              <a:rPr lang="en-US" sz="2400" i="1" dirty="0"/>
              <a:t>Washington Post</a:t>
            </a:r>
            <a:r>
              <a:rPr lang="en-US" sz="2400" dirty="0"/>
              <a:t> (</a:t>
            </a:r>
            <a:r>
              <a:rPr lang="en-US" sz="2400" i="1" dirty="0"/>
              <a:t>March</a:t>
            </a:r>
            <a:r>
              <a:rPr lang="en-US" sz="2400" dirty="0"/>
              <a:t> 25, 2009): «</a:t>
            </a:r>
            <a:r>
              <a:rPr lang="en-US" sz="2400" i="1" dirty="0"/>
              <a:t>'Global War on Terror is given New Name'</a:t>
            </a:r>
            <a:r>
              <a:rPr lang="en-US" sz="2400" dirty="0"/>
              <a:t>.» </a:t>
            </a:r>
            <a:endParaRPr lang="en-US" sz="2400" dirty="0" smtClean="0"/>
          </a:p>
          <a:p>
            <a:pPr algn="just"/>
            <a:r>
              <a:rPr lang="fr-FR" sz="2400" dirty="0" smtClean="0"/>
              <a:t>La </a:t>
            </a:r>
            <a:r>
              <a:rPr lang="fr-FR" sz="2400" dirty="0"/>
              <a:t>presse française reprend ces nouveaux termes directement en anglais ou les traduit quelquefois par «opérations imprévues à l’étranger» ou «opérations d’urgence (</a:t>
            </a:r>
            <a:r>
              <a:rPr lang="fr-FR" sz="2400" i="1" dirty="0" err="1"/>
              <a:t>contingency</a:t>
            </a:r>
            <a:r>
              <a:rPr lang="fr-FR" sz="2400" dirty="0"/>
              <a:t>) à l’extérieur». </a:t>
            </a:r>
            <a:endParaRPr lang="fr-FR" sz="2400" dirty="0" smtClean="0"/>
          </a:p>
          <a:p>
            <a:pPr algn="just"/>
            <a:r>
              <a:rPr lang="fr-FR" sz="2400" dirty="0" smtClean="0"/>
              <a:t>Cependant</a:t>
            </a:r>
            <a:r>
              <a:rPr lang="fr-FR" sz="2400" dirty="0"/>
              <a:t>, de fait, cette proposition de transformation de nom ne va pas devenir une nouvelle dénomination active car elle ne se fixera pas dans </a:t>
            </a:r>
            <a:r>
              <a:rPr lang="fr-FR" sz="2400" b="1" dirty="0"/>
              <a:t>la mémoire collective </a:t>
            </a:r>
            <a:r>
              <a:rPr lang="fr-FR" sz="2400" dirty="0"/>
              <a:t>et restera dans les archives. </a:t>
            </a:r>
          </a:p>
          <a:p>
            <a:pPr algn="just"/>
            <a:endParaRPr lang="fr-FR" sz="2400" dirty="0"/>
          </a:p>
        </p:txBody>
      </p:sp>
    </p:spTree>
    <p:extLst>
      <p:ext uri="{BB962C8B-B14F-4D97-AF65-F5344CB8AC3E}">
        <p14:creationId xmlns:p14="http://schemas.microsoft.com/office/powerpoint/2010/main" val="129169391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dirty="0"/>
              <a:t>G</a:t>
            </a:r>
            <a:r>
              <a:rPr lang="fr-FR" sz="2800" dirty="0" smtClean="0"/>
              <a:t>uerre d’Irak et </a:t>
            </a:r>
            <a:r>
              <a:rPr lang="fr-FR" sz="2800" dirty="0"/>
              <a:t>guerre d’Afghanistan </a:t>
            </a:r>
            <a:r>
              <a:rPr lang="fr-FR" sz="2800" dirty="0" smtClean="0"/>
              <a:t>(?)</a:t>
            </a:r>
            <a:endParaRPr lang="fr-FR" sz="2800" dirty="0"/>
          </a:p>
        </p:txBody>
      </p:sp>
      <p:sp>
        <p:nvSpPr>
          <p:cNvPr id="3" name="Content Placeholder 2"/>
          <p:cNvSpPr>
            <a:spLocks noGrp="1"/>
          </p:cNvSpPr>
          <p:nvPr>
            <p:ph idx="1"/>
          </p:nvPr>
        </p:nvSpPr>
        <p:spPr/>
        <p:txBody>
          <a:bodyPr>
            <a:normAutofit/>
          </a:bodyPr>
          <a:lstStyle/>
          <a:p>
            <a:pPr algn="just"/>
            <a:r>
              <a:rPr lang="fr-FR" sz="2400" dirty="0"/>
              <a:t>La </a:t>
            </a:r>
            <a:r>
              <a:rPr lang="fr-FR" sz="2400" i="1" dirty="0"/>
              <a:t>guerre contre le terrorisme </a:t>
            </a:r>
            <a:r>
              <a:rPr lang="fr-FR" sz="2400" dirty="0"/>
              <a:t>s’est principalement explicitée en deux guerres dénommées en français par </a:t>
            </a:r>
            <a:r>
              <a:rPr lang="fr-FR" sz="2400" i="1" dirty="0"/>
              <a:t>la guerre d’Irak et la guerre d’Afghanistan</a:t>
            </a:r>
            <a:r>
              <a:rPr lang="fr-FR" sz="2400" dirty="0"/>
              <a:t> ? </a:t>
            </a:r>
            <a:endParaRPr lang="fr-FR" sz="2400" dirty="0" smtClean="0"/>
          </a:p>
          <a:p>
            <a:r>
              <a:rPr lang="fr-FR" sz="2400" b="1" dirty="0" smtClean="0"/>
              <a:t>La </a:t>
            </a:r>
            <a:r>
              <a:rPr lang="fr-FR" sz="2400" b="1" dirty="0"/>
              <a:t>guerre d’Irak a toujours été nommée par les représentants politiques </a:t>
            </a:r>
            <a:r>
              <a:rPr lang="fr-FR" sz="2400" b="1" dirty="0" smtClean="0"/>
              <a:t>français</a:t>
            </a:r>
            <a:r>
              <a:rPr lang="fr-FR" sz="2400" b="1" dirty="0"/>
              <a:t> </a:t>
            </a:r>
            <a:r>
              <a:rPr lang="fr-FR" sz="2400" dirty="0" smtClean="0"/>
              <a:t>;</a:t>
            </a:r>
          </a:p>
          <a:p>
            <a:pPr algn="just"/>
            <a:r>
              <a:rPr lang="fr-FR" sz="2400" dirty="0" smtClean="0"/>
              <a:t>la </a:t>
            </a:r>
            <a:r>
              <a:rPr lang="fr-FR" sz="2400" dirty="0"/>
              <a:t>guerre d’Afghanistan </a:t>
            </a:r>
            <a:r>
              <a:rPr lang="fr-FR" sz="2400" b="1" dirty="0"/>
              <a:t>«ne dit pas son nom»</a:t>
            </a:r>
            <a:r>
              <a:rPr lang="fr-FR" sz="2400" dirty="0"/>
              <a:t>, notamment au moment de la prise de décision de l’envoi des renforts des militaires français en 2008. </a:t>
            </a:r>
          </a:p>
        </p:txBody>
      </p:sp>
    </p:spTree>
    <p:extLst>
      <p:ext uri="{BB962C8B-B14F-4D97-AF65-F5344CB8AC3E}">
        <p14:creationId xmlns:p14="http://schemas.microsoft.com/office/powerpoint/2010/main" val="280179602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t-IT" sz="2800" dirty="0"/>
              <a:t>Guerre d’</a:t>
            </a:r>
            <a:r>
              <a:rPr lang="it-IT" sz="2800" dirty="0" err="1"/>
              <a:t>Irak</a:t>
            </a:r>
            <a:r>
              <a:rPr lang="it-IT" sz="2800" dirty="0"/>
              <a:t/>
            </a:r>
            <a:br>
              <a:rPr lang="it-IT" sz="2800" dirty="0"/>
            </a:br>
            <a:r>
              <a:rPr lang="it-IT" sz="2800" dirty="0" smtClean="0"/>
              <a:t>2003-2011 </a:t>
            </a:r>
            <a:br>
              <a:rPr lang="it-IT" sz="2800" dirty="0" smtClean="0"/>
            </a:br>
            <a:r>
              <a:rPr lang="it-IT" sz="2200" dirty="0" smtClean="0"/>
              <a:t>(</a:t>
            </a:r>
            <a:r>
              <a:rPr lang="it-IT" sz="2200" dirty="0" err="1" smtClean="0"/>
              <a:t>calendrier</a:t>
            </a:r>
            <a:r>
              <a:rPr lang="it-IT" sz="2200" dirty="0" smtClean="0"/>
              <a:t> d’Obama pour le </a:t>
            </a:r>
            <a:r>
              <a:rPr lang="it-IT" sz="2200" dirty="0" err="1" smtClean="0"/>
              <a:t>retrait</a:t>
            </a:r>
            <a:r>
              <a:rPr lang="it-IT" sz="2200" dirty="0" smtClean="0"/>
              <a:t> </a:t>
            </a:r>
            <a:r>
              <a:rPr lang="it-IT" sz="2200" dirty="0" err="1" smtClean="0"/>
              <a:t>progressif</a:t>
            </a:r>
            <a:r>
              <a:rPr lang="it-IT" sz="2200" dirty="0" smtClean="0"/>
              <a:t> </a:t>
            </a:r>
            <a:r>
              <a:rPr lang="it-IT" sz="2200" dirty="0" err="1" smtClean="0"/>
              <a:t>des</a:t>
            </a:r>
            <a:r>
              <a:rPr lang="it-IT" sz="2200" dirty="0" smtClean="0"/>
              <a:t> </a:t>
            </a:r>
            <a:r>
              <a:rPr lang="it-IT" sz="2200" dirty="0" err="1" smtClean="0"/>
              <a:t>troupes</a:t>
            </a:r>
            <a:r>
              <a:rPr lang="it-IT" sz="2200" dirty="0" smtClean="0"/>
              <a:t> 2008-2011)</a:t>
            </a:r>
            <a:endParaRPr lang="fr-FR" sz="2200" dirty="0"/>
          </a:p>
        </p:txBody>
      </p:sp>
      <p:sp>
        <p:nvSpPr>
          <p:cNvPr id="3" name="Content Placeholder 2"/>
          <p:cNvSpPr>
            <a:spLocks noGrp="1"/>
          </p:cNvSpPr>
          <p:nvPr>
            <p:ph idx="1"/>
          </p:nvPr>
        </p:nvSpPr>
        <p:spPr/>
        <p:txBody>
          <a:bodyPr>
            <a:normAutofit lnSpcReduction="10000"/>
          </a:bodyPr>
          <a:lstStyle/>
          <a:p>
            <a:pPr algn="just"/>
            <a:r>
              <a:rPr lang="fr-FR" sz="2400" dirty="0"/>
              <a:t>L'intervention armée américano-britannique « Liberté pour l'Irak » lancée le 20 mars 2003 contre l'Irak a provoqué la chute du régime de Saddam Hussein après une vingtaine de jours de combats. </a:t>
            </a:r>
            <a:endParaRPr lang="fr-FR" sz="2400" dirty="0" smtClean="0"/>
          </a:p>
          <a:p>
            <a:pPr algn="just"/>
            <a:r>
              <a:rPr lang="fr-FR" sz="2400" dirty="0"/>
              <a:t>Les États-Unis </a:t>
            </a:r>
            <a:r>
              <a:rPr lang="fr-FR" sz="2400" dirty="0" smtClean="0"/>
              <a:t>décident d'intervenir </a:t>
            </a:r>
            <a:r>
              <a:rPr lang="fr-FR" sz="2400" b="1" dirty="0"/>
              <a:t>sans mandat explicite de l'O.N.U</a:t>
            </a:r>
            <a:r>
              <a:rPr lang="fr-FR" sz="2400" dirty="0"/>
              <a:t>. Ils réunissent autour d’eux une coalition de quarante-neuf </a:t>
            </a:r>
            <a:r>
              <a:rPr lang="fr-FR" sz="2400" dirty="0" smtClean="0"/>
              <a:t>États (dont l’Italie), </a:t>
            </a:r>
            <a:r>
              <a:rPr lang="fr-FR" sz="2400" dirty="0"/>
              <a:t>mais les principales forces armées sont américaines et britanniques</a:t>
            </a:r>
            <a:r>
              <a:rPr lang="fr-FR" sz="2400" dirty="0" smtClean="0"/>
              <a:t>.</a:t>
            </a:r>
          </a:p>
          <a:p>
            <a:pPr algn="just"/>
            <a:r>
              <a:rPr lang="fr-FR" sz="2400" dirty="0"/>
              <a:t>À partir de janvier 2007, le Congrès des États-Unis ne soutient plus George W. Bush. De plus, la poursuite de la guerre est devenue très impopulaire dans l'opinion publique (à cette date, le conflit a tué plus de trois mille soldats </a:t>
            </a:r>
            <a:r>
              <a:rPr lang="fr-FR" sz="2400" dirty="0" smtClean="0"/>
              <a:t>américains. </a:t>
            </a:r>
          </a:p>
        </p:txBody>
      </p:sp>
    </p:spTree>
    <p:extLst>
      <p:ext uri="{BB962C8B-B14F-4D97-AF65-F5344CB8AC3E}">
        <p14:creationId xmlns:p14="http://schemas.microsoft.com/office/powerpoint/2010/main" val="52856753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400" i="1" dirty="0" err="1"/>
              <a:t>preemptive</a:t>
            </a:r>
            <a:r>
              <a:rPr lang="fr-FR" sz="2400" i="1" dirty="0"/>
              <a:t> </a:t>
            </a:r>
            <a:r>
              <a:rPr lang="fr-FR" sz="2400" i="1" dirty="0" err="1" smtClean="0"/>
              <a:t>war</a:t>
            </a:r>
            <a:endParaRPr lang="fr-FR" sz="2400" dirty="0"/>
          </a:p>
        </p:txBody>
      </p:sp>
      <p:sp>
        <p:nvSpPr>
          <p:cNvPr id="3" name="Content Placeholder 2"/>
          <p:cNvSpPr>
            <a:spLocks noGrp="1"/>
          </p:cNvSpPr>
          <p:nvPr>
            <p:ph idx="1"/>
          </p:nvPr>
        </p:nvSpPr>
        <p:spPr/>
        <p:txBody>
          <a:bodyPr>
            <a:normAutofit/>
          </a:bodyPr>
          <a:lstStyle/>
          <a:p>
            <a:pPr algn="just"/>
            <a:r>
              <a:rPr lang="fr-FR" sz="2400" dirty="0"/>
              <a:t>Cette guerre </a:t>
            </a:r>
            <a:r>
              <a:rPr lang="fr-FR" sz="2400" dirty="0" smtClean="0"/>
              <a:t>a mis </a:t>
            </a:r>
            <a:r>
              <a:rPr lang="fr-FR" sz="2400" dirty="0"/>
              <a:t>en œuvre </a:t>
            </a:r>
            <a:r>
              <a:rPr lang="fr-FR" sz="2400" dirty="0" smtClean="0"/>
              <a:t>le </a:t>
            </a:r>
            <a:r>
              <a:rPr lang="fr-FR" sz="2400" dirty="0"/>
              <a:t>concept de </a:t>
            </a:r>
            <a:r>
              <a:rPr lang="fr-FR" sz="2400" i="1" dirty="0" err="1"/>
              <a:t>preemptive</a:t>
            </a:r>
            <a:r>
              <a:rPr lang="fr-FR" sz="2400" i="1" dirty="0"/>
              <a:t> </a:t>
            </a:r>
            <a:r>
              <a:rPr lang="fr-FR" sz="2400" i="1" dirty="0" err="1"/>
              <a:t>war</a:t>
            </a:r>
            <a:r>
              <a:rPr lang="fr-FR" sz="2400" i="1" dirty="0"/>
              <a:t> </a:t>
            </a:r>
            <a:r>
              <a:rPr lang="fr-FR" sz="2400" dirty="0" smtClean="0"/>
              <a:t>développé </a:t>
            </a:r>
            <a:r>
              <a:rPr lang="fr-FR" sz="2400" dirty="0"/>
              <a:t>par l'administration Bush pour parer à la menace des armes de destruction massive dont cette dernière affirmait à tort détenir la preuve dans un rapport présenté au conseil de sécurité de l'ONU le 12 septembre </a:t>
            </a:r>
            <a:r>
              <a:rPr lang="fr-FR" sz="2400" dirty="0" smtClean="0"/>
              <a:t>2002.</a:t>
            </a:r>
          </a:p>
          <a:p>
            <a:pPr algn="just"/>
            <a:r>
              <a:rPr lang="fr-FR" sz="2400" dirty="0"/>
              <a:t>Le Président des Etats-Unis George W-Bush proclame, dans son discours à West Point de juin 2002, la </a:t>
            </a:r>
            <a:r>
              <a:rPr lang="fr-FR" sz="2400" i="1" dirty="0" err="1"/>
              <a:t>preemptive</a:t>
            </a:r>
            <a:r>
              <a:rPr lang="fr-FR" sz="2400" i="1" dirty="0"/>
              <a:t> action</a:t>
            </a:r>
            <a:r>
              <a:rPr lang="fr-FR" sz="2400" dirty="0"/>
              <a:t> et confirme, en septembre 2002, sa doctrine de </a:t>
            </a:r>
            <a:r>
              <a:rPr lang="fr-FR" sz="2400" i="1" dirty="0" err="1"/>
              <a:t>preemptive</a:t>
            </a:r>
            <a:r>
              <a:rPr lang="fr-FR" sz="2400" i="1" dirty="0"/>
              <a:t> </a:t>
            </a:r>
            <a:r>
              <a:rPr lang="fr-FR" sz="2400" i="1" dirty="0" err="1"/>
              <a:t>war</a:t>
            </a:r>
            <a:r>
              <a:rPr lang="fr-FR" sz="2400" dirty="0"/>
              <a:t>, dans le document «</a:t>
            </a:r>
            <a:r>
              <a:rPr lang="fr-FR" sz="2400" i="1" dirty="0"/>
              <a:t>The National Security </a:t>
            </a:r>
            <a:r>
              <a:rPr lang="fr-FR" sz="2400" i="1" dirty="0" err="1"/>
              <a:t>Strategy</a:t>
            </a:r>
            <a:r>
              <a:rPr lang="fr-FR" sz="2400" i="1" dirty="0"/>
              <a:t> of the United States of </a:t>
            </a:r>
            <a:r>
              <a:rPr lang="fr-FR" sz="2400" i="1" dirty="0" err="1"/>
              <a:t>America</a:t>
            </a:r>
            <a:r>
              <a:rPr lang="fr-FR" sz="2400" dirty="0" smtClean="0"/>
              <a:t>»</a:t>
            </a:r>
            <a:endParaRPr lang="fr-FR" sz="2400" dirty="0"/>
          </a:p>
          <a:p>
            <a:endParaRPr lang="fr-FR" sz="2400" dirty="0"/>
          </a:p>
        </p:txBody>
      </p:sp>
    </p:spTree>
    <p:extLst>
      <p:ext uri="{BB962C8B-B14F-4D97-AF65-F5344CB8AC3E}">
        <p14:creationId xmlns:p14="http://schemas.microsoft.com/office/powerpoint/2010/main" val="83716070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i="1" dirty="0" err="1"/>
              <a:t>preemptive</a:t>
            </a:r>
            <a:r>
              <a:rPr lang="fr-FR" sz="2800" i="1" dirty="0"/>
              <a:t> </a:t>
            </a:r>
            <a:r>
              <a:rPr lang="fr-FR" sz="2800" i="1" dirty="0" err="1" smtClean="0"/>
              <a:t>war</a:t>
            </a:r>
            <a:r>
              <a:rPr lang="fr-FR" sz="2800" i="1" dirty="0" smtClean="0"/>
              <a:t> </a:t>
            </a:r>
            <a:r>
              <a:rPr lang="fr-FR" sz="2800" dirty="0" smtClean="0"/>
              <a:t>versus</a:t>
            </a:r>
            <a:r>
              <a:rPr lang="fr-FR" sz="2800" i="1" dirty="0" smtClean="0"/>
              <a:t> </a:t>
            </a:r>
            <a:r>
              <a:rPr lang="fr-FR" sz="2800" i="1" dirty="0" err="1"/>
              <a:t>preventive</a:t>
            </a:r>
            <a:r>
              <a:rPr lang="fr-FR" sz="2800" i="1" dirty="0"/>
              <a:t> </a:t>
            </a:r>
            <a:r>
              <a:rPr lang="fr-FR" sz="2800" i="1" dirty="0" err="1" smtClean="0"/>
              <a:t>war</a:t>
            </a:r>
            <a:endParaRPr lang="fr-FR" sz="2800" dirty="0"/>
          </a:p>
        </p:txBody>
      </p:sp>
      <p:sp>
        <p:nvSpPr>
          <p:cNvPr id="3" name="Content Placeholder 2"/>
          <p:cNvSpPr>
            <a:spLocks noGrp="1"/>
          </p:cNvSpPr>
          <p:nvPr>
            <p:ph idx="1"/>
          </p:nvPr>
        </p:nvSpPr>
        <p:spPr/>
        <p:txBody>
          <a:bodyPr>
            <a:normAutofit lnSpcReduction="10000"/>
          </a:bodyPr>
          <a:lstStyle/>
          <a:p>
            <a:pPr algn="just"/>
            <a:r>
              <a:rPr lang="fr-FR" sz="2400" dirty="0"/>
              <a:t>Au cours de la guerre contre le terrorisme, les</a:t>
            </a:r>
            <a:r>
              <a:rPr lang="fr-FR" sz="2400" i="1" dirty="0"/>
              <a:t> </a:t>
            </a:r>
            <a:r>
              <a:rPr lang="fr-FR" sz="2400" i="1" dirty="0" err="1"/>
              <a:t>preemptives</a:t>
            </a:r>
            <a:r>
              <a:rPr lang="fr-FR" sz="2400" i="1" dirty="0"/>
              <a:t> actions</a:t>
            </a:r>
            <a:r>
              <a:rPr lang="fr-FR" sz="2400" dirty="0"/>
              <a:t> ou la</a:t>
            </a:r>
            <a:r>
              <a:rPr lang="fr-FR" sz="2400" i="1" dirty="0"/>
              <a:t> </a:t>
            </a:r>
            <a:r>
              <a:rPr lang="fr-FR" sz="2400" i="1" dirty="0" err="1"/>
              <a:t>preemptive</a:t>
            </a:r>
            <a:r>
              <a:rPr lang="fr-FR" sz="2400" i="1" dirty="0"/>
              <a:t> </a:t>
            </a:r>
            <a:r>
              <a:rPr lang="fr-FR" sz="2400" i="1" dirty="0" err="1"/>
              <a:t>war</a:t>
            </a:r>
            <a:r>
              <a:rPr lang="fr-FR" sz="2400" dirty="0"/>
              <a:t> </a:t>
            </a:r>
            <a:r>
              <a:rPr lang="fr-FR" sz="2400" dirty="0" smtClean="0"/>
              <a:t>conduisent à </a:t>
            </a:r>
            <a:r>
              <a:rPr lang="fr-FR" sz="2400" dirty="0"/>
              <a:t>se distancier de la </a:t>
            </a:r>
            <a:r>
              <a:rPr lang="fr-FR" sz="2400" i="1" dirty="0" err="1"/>
              <a:t>preventive</a:t>
            </a:r>
            <a:r>
              <a:rPr lang="fr-FR" sz="2400" i="1" dirty="0"/>
              <a:t> </a:t>
            </a:r>
            <a:r>
              <a:rPr lang="fr-FR" sz="2400" i="1" dirty="0" err="1"/>
              <a:t>war</a:t>
            </a:r>
            <a:r>
              <a:rPr lang="fr-FR" sz="2400" dirty="0"/>
              <a:t>, illégale au regard du droit international depuis la Chartre des Nations Unies de 1945. </a:t>
            </a:r>
          </a:p>
          <a:p>
            <a:pPr marL="0" indent="0">
              <a:buNone/>
            </a:pPr>
            <a:r>
              <a:rPr lang="fr-FR" sz="2400" dirty="0"/>
              <a:t> </a:t>
            </a:r>
          </a:p>
          <a:p>
            <a:pPr algn="just"/>
            <a:r>
              <a:rPr lang="fr-FR" sz="2400" dirty="0"/>
              <a:t>La notion de préemption est classiquement distinguée de celle de guerre préventive, par </a:t>
            </a:r>
            <a:r>
              <a:rPr lang="fr-FR" sz="2400" b="1" dirty="0"/>
              <a:t>l’imminence</a:t>
            </a:r>
            <a:r>
              <a:rPr lang="fr-FR" sz="2400" dirty="0"/>
              <a:t> et la </a:t>
            </a:r>
            <a:r>
              <a:rPr lang="fr-FR" sz="2400" b="1" dirty="0"/>
              <a:t>certitude de l’attaque adverse.</a:t>
            </a:r>
            <a:r>
              <a:rPr lang="fr-FR" sz="2400" dirty="0"/>
              <a:t> L’administration Bush l’utilise de manière beaucoup plus générale pour des menaces indirectes ou ambiguës qui relèveraient normalement de la guerre préventive. (</a:t>
            </a:r>
            <a:r>
              <a:rPr lang="fr-FR" sz="2400" dirty="0" err="1"/>
              <a:t>Hassner</a:t>
            </a:r>
            <a:r>
              <a:rPr lang="fr-FR" sz="2400" dirty="0"/>
              <a:t> et </a:t>
            </a:r>
            <a:r>
              <a:rPr lang="fr-FR" sz="2400" dirty="0" err="1"/>
              <a:t>Vaїsse</a:t>
            </a:r>
            <a:r>
              <a:rPr lang="fr-FR" sz="2400" dirty="0"/>
              <a:t> 2003: p.112 cité par </a:t>
            </a:r>
            <a:r>
              <a:rPr lang="fr-FR" sz="2400" dirty="0" err="1"/>
              <a:t>Jiboury</a:t>
            </a:r>
            <a:r>
              <a:rPr lang="fr-FR" sz="2400" dirty="0"/>
              <a:t> 2006)</a:t>
            </a:r>
            <a:r>
              <a:rPr lang="fr-FR" sz="2400" i="1" dirty="0"/>
              <a:t>. </a:t>
            </a:r>
            <a:endParaRPr lang="fr-FR" sz="2400" dirty="0"/>
          </a:p>
          <a:p>
            <a:endParaRPr lang="fr-FR" sz="2400" dirty="0"/>
          </a:p>
        </p:txBody>
      </p:sp>
    </p:spTree>
    <p:extLst>
      <p:ext uri="{BB962C8B-B14F-4D97-AF65-F5344CB8AC3E}">
        <p14:creationId xmlns:p14="http://schemas.microsoft.com/office/powerpoint/2010/main" val="3281107300"/>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dirty="0"/>
              <a:t>légitime défense</a:t>
            </a:r>
          </a:p>
        </p:txBody>
      </p:sp>
      <p:sp>
        <p:nvSpPr>
          <p:cNvPr id="3" name="Content Placeholder 2"/>
          <p:cNvSpPr>
            <a:spLocks noGrp="1"/>
          </p:cNvSpPr>
          <p:nvPr>
            <p:ph idx="1"/>
          </p:nvPr>
        </p:nvSpPr>
        <p:spPr/>
        <p:txBody>
          <a:bodyPr>
            <a:normAutofit fontScale="85000" lnSpcReduction="20000"/>
          </a:bodyPr>
          <a:lstStyle/>
          <a:p>
            <a:pPr algn="just"/>
            <a:r>
              <a:rPr lang="fr-FR" sz="2400" dirty="0"/>
              <a:t>Ces deux sèmes de distinction /imminence/ et /certitude/ procurent par ricochet un sème de /légalité/ à </a:t>
            </a:r>
            <a:r>
              <a:rPr lang="fr-FR" sz="2400" i="1" dirty="0" err="1"/>
              <a:t>preemptive</a:t>
            </a:r>
            <a:r>
              <a:rPr lang="fr-FR" sz="2400" i="1" dirty="0"/>
              <a:t>.</a:t>
            </a:r>
            <a:r>
              <a:rPr lang="fr-FR" sz="2400" dirty="0"/>
              <a:t> Si la guerre est imminente et certaine, le droit international reconnaît la légitime défense selon certaines conditions (art. 51 de la Chartre). </a:t>
            </a:r>
          </a:p>
          <a:p>
            <a:pPr algn="just"/>
            <a:r>
              <a:rPr lang="fr-FR" sz="2400" b="1" dirty="0" smtClean="0"/>
              <a:t>Article </a:t>
            </a:r>
            <a:r>
              <a:rPr lang="fr-FR" sz="2400" b="1" dirty="0"/>
              <a:t>51</a:t>
            </a:r>
          </a:p>
          <a:p>
            <a:pPr algn="just"/>
            <a:r>
              <a:rPr lang="fr-FR" sz="2400" dirty="0"/>
              <a:t>Aucune disposition de la présente Charte ne porte atteinte au droit naturel de légitime défense, individuelle ou collective, dans le cas où un Membre des Nations Unies est </a:t>
            </a:r>
            <a:r>
              <a:rPr lang="fr-FR" sz="2400" b="1" dirty="0"/>
              <a:t>l'objet d'une agression armée</a:t>
            </a:r>
            <a:r>
              <a:rPr lang="fr-FR" sz="2400" dirty="0"/>
              <a:t>, jusqu'à ce que le Conseil de sécurité ait pris les mesures nécessaires pour maintenir la paix et la sécurité internationales. Les mesures prises par des Membres dans </a:t>
            </a:r>
            <a:r>
              <a:rPr lang="fr-FR" sz="2400" b="1" dirty="0"/>
              <a:t>l'exercice de ce droit de légitime défense </a:t>
            </a:r>
            <a:r>
              <a:rPr lang="fr-FR" sz="2400" dirty="0"/>
              <a:t>sont immédiatement portées à la connaissance du Conseil de sécurité et n'affectent en rien le pouvoir et le devoir qu'a le Conseil, en vertu de la présente Charte, d'agir à tout moment de la manière qu'il juge nécessaire pour maintenir ou rétablir la paix et la sécurité internationales.</a:t>
            </a:r>
          </a:p>
          <a:p>
            <a:pPr algn="just"/>
            <a:r>
              <a:rPr lang="fr-FR" sz="2400" b="1" dirty="0"/>
              <a:t>La Charte des Nations Unies</a:t>
            </a:r>
          </a:p>
          <a:p>
            <a:pPr algn="just"/>
            <a:endParaRPr lang="fr-FR" sz="2400" dirty="0"/>
          </a:p>
          <a:p>
            <a:pPr algn="just"/>
            <a:endParaRPr lang="fr-FR" sz="2400" dirty="0"/>
          </a:p>
        </p:txBody>
      </p:sp>
    </p:spTree>
    <p:extLst>
      <p:ext uri="{BB962C8B-B14F-4D97-AF65-F5344CB8AC3E}">
        <p14:creationId xmlns:p14="http://schemas.microsoft.com/office/powerpoint/2010/main" val="163353112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smtClean="0"/>
              <a:t>Et en </a:t>
            </a:r>
            <a:r>
              <a:rPr lang="it-IT" sz="2800" dirty="0" err="1" smtClean="0"/>
              <a:t>français</a:t>
            </a:r>
            <a:r>
              <a:rPr lang="it-IT" sz="2800" dirty="0" smtClean="0"/>
              <a:t> ?</a:t>
            </a:r>
            <a:endParaRPr lang="fr-FR" sz="2800" dirty="0"/>
          </a:p>
        </p:txBody>
      </p:sp>
      <p:sp>
        <p:nvSpPr>
          <p:cNvPr id="3" name="Content Placeholder 2"/>
          <p:cNvSpPr>
            <a:spLocks noGrp="1"/>
          </p:cNvSpPr>
          <p:nvPr>
            <p:ph idx="1"/>
          </p:nvPr>
        </p:nvSpPr>
        <p:spPr/>
        <p:txBody>
          <a:bodyPr>
            <a:normAutofit lnSpcReduction="10000"/>
          </a:bodyPr>
          <a:lstStyle/>
          <a:p>
            <a:pPr algn="just"/>
            <a:r>
              <a:rPr lang="fr-FR" sz="2400" dirty="0"/>
              <a:t>Le débat sémantico-politique se déroulera tout au long de la guerre d’Irak autour de la </a:t>
            </a:r>
            <a:r>
              <a:rPr lang="fr-FR" sz="2400" b="1" dirty="0"/>
              <a:t>certitude et de l’imminence </a:t>
            </a:r>
            <a:r>
              <a:rPr lang="fr-FR" sz="2400" dirty="0"/>
              <a:t>de l’attaque pour qualifier la guerre de légale ou illégale. </a:t>
            </a:r>
          </a:p>
          <a:p>
            <a:pPr algn="just"/>
            <a:r>
              <a:rPr lang="fr-FR" sz="2400" dirty="0"/>
              <a:t>Cependant si la langue anglaise différencie nettement les deux mots, la langue française est en défaut. En effet, </a:t>
            </a:r>
            <a:r>
              <a:rPr lang="fr-FR" sz="2400" i="1" dirty="0"/>
              <a:t>préemptif</a:t>
            </a:r>
            <a:r>
              <a:rPr lang="fr-FR" sz="2400" dirty="0"/>
              <a:t> s’avère absent dans le </a:t>
            </a:r>
            <a:r>
              <a:rPr lang="fr-FR" sz="2400" i="1" dirty="0"/>
              <a:t>Nouveau Petit Robert </a:t>
            </a:r>
            <a:r>
              <a:rPr lang="fr-FR" sz="2400" i="1" dirty="0" smtClean="0"/>
              <a:t>2003 </a:t>
            </a:r>
            <a:r>
              <a:rPr lang="fr-FR" sz="2400" dirty="0" smtClean="0"/>
              <a:t>(aujourd’hui encore) </a:t>
            </a:r>
            <a:r>
              <a:rPr lang="fr-FR" sz="2400" dirty="0"/>
              <a:t>et </a:t>
            </a:r>
            <a:r>
              <a:rPr lang="fr-FR" sz="2400" i="1" dirty="0"/>
              <a:t>préemption</a:t>
            </a:r>
            <a:r>
              <a:rPr lang="fr-FR" sz="2400" dirty="0"/>
              <a:t> est restreint à deux domaines </a:t>
            </a:r>
            <a:r>
              <a:rPr lang="fr-FR" sz="2400" dirty="0" smtClean="0"/>
              <a:t>sectoriels. Voir diapo suivante.</a:t>
            </a:r>
          </a:p>
          <a:p>
            <a:pPr algn="just"/>
            <a:r>
              <a:rPr lang="fr-FR" sz="2400" dirty="0" smtClean="0"/>
              <a:t>Dans </a:t>
            </a:r>
            <a:r>
              <a:rPr lang="fr-FR" sz="2400" dirty="0"/>
              <a:t>le </a:t>
            </a:r>
            <a:r>
              <a:rPr lang="fr-FR" sz="2400" i="1" dirty="0"/>
              <a:t>Trésor de la Langue française</a:t>
            </a:r>
            <a:r>
              <a:rPr lang="fr-FR" sz="2400" dirty="0"/>
              <a:t>, il se trouve sous l’entrée </a:t>
            </a:r>
            <a:r>
              <a:rPr lang="fr-FR" sz="2400" i="1" dirty="0"/>
              <a:t>préemption</a:t>
            </a:r>
            <a:r>
              <a:rPr lang="fr-FR" sz="2400" dirty="0"/>
              <a:t> avec la marque d’usage «rare»: </a:t>
            </a:r>
            <a:r>
              <a:rPr lang="en-US" sz="2400" b="1" dirty="0"/>
              <a:t>REM. 1. </a:t>
            </a:r>
            <a:r>
              <a:rPr lang="en-US" sz="2400" b="1" dirty="0" err="1"/>
              <a:t>Préemptif</a:t>
            </a:r>
            <a:r>
              <a:rPr lang="en-US" sz="2400" b="1" dirty="0"/>
              <a:t>, -</a:t>
            </a:r>
            <a:r>
              <a:rPr lang="en-US" sz="2400" b="1" dirty="0" err="1"/>
              <a:t>ive</a:t>
            </a:r>
            <a:r>
              <a:rPr lang="en-US" sz="2400" b="1" dirty="0"/>
              <a:t>, </a:t>
            </a:r>
            <a:r>
              <a:rPr lang="en-US" sz="2400" dirty="0"/>
              <a:t>adj., rare. </a:t>
            </a:r>
            <a:r>
              <a:rPr lang="fr-FR" sz="2400" dirty="0"/>
              <a:t>Qui a les caractères de la préemption. (Dict. XIX</a:t>
            </a:r>
            <a:r>
              <a:rPr lang="fr-FR" sz="2400" baseline="30000" dirty="0"/>
              <a:t>e</a:t>
            </a:r>
            <a:r>
              <a:rPr lang="fr-FR" sz="2400" dirty="0"/>
              <a:t> et XX</a:t>
            </a:r>
            <a:r>
              <a:rPr lang="fr-FR" sz="2400" baseline="30000" dirty="0"/>
              <a:t>e</a:t>
            </a:r>
            <a:r>
              <a:rPr lang="fr-FR" sz="2400" dirty="0"/>
              <a:t> s.). </a:t>
            </a:r>
            <a:r>
              <a:rPr lang="fr-FR" sz="2400" i="1" dirty="0"/>
              <a:t>P. anal. </a:t>
            </a:r>
            <a:r>
              <a:rPr lang="fr-FR" sz="2400" dirty="0"/>
              <a:t>Prioritaire, qui intervient de façon prioritaire. </a:t>
            </a:r>
          </a:p>
          <a:p>
            <a:pPr algn="just"/>
            <a:endParaRPr lang="fr-FR" sz="2400" dirty="0"/>
          </a:p>
          <a:p>
            <a:endParaRPr lang="fr-FR" sz="2400" dirty="0"/>
          </a:p>
        </p:txBody>
      </p:sp>
    </p:spTree>
    <p:extLst>
      <p:ext uri="{BB962C8B-B14F-4D97-AF65-F5344CB8AC3E}">
        <p14:creationId xmlns:p14="http://schemas.microsoft.com/office/powerpoint/2010/main" val="4175378797"/>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altLang="it-IT" sz="2800" dirty="0" err="1">
                <a:latin typeface="Arial" panose="020B0604020202020204" pitchFamily="34" charset="0"/>
              </a:rPr>
              <a:t>préemption</a:t>
            </a:r>
            <a:r>
              <a:rPr lang="it-IT" altLang="it-IT" sz="2800" dirty="0">
                <a:latin typeface="Arial" panose="020B0604020202020204" pitchFamily="34" charset="0"/>
              </a:rPr>
              <a:t> [</a:t>
            </a:r>
            <a:r>
              <a:rPr lang="it-IT" altLang="it-IT" sz="2800" dirty="0" err="1">
                <a:latin typeface="Arial" panose="020B0604020202020204" pitchFamily="34" charset="0"/>
              </a:rPr>
              <a:t>pʀeɑ̃psjɔ</a:t>
            </a:r>
            <a:r>
              <a:rPr lang="it-IT" altLang="it-IT" sz="2800" dirty="0">
                <a:latin typeface="Arial" panose="020B0604020202020204" pitchFamily="34" charset="0"/>
              </a:rPr>
              <a:t>̃] </a:t>
            </a:r>
            <a:r>
              <a:rPr lang="it-IT" altLang="it-IT" sz="2800" dirty="0" err="1">
                <a:latin typeface="Arial" panose="020B0604020202020204" pitchFamily="34" charset="0"/>
              </a:rPr>
              <a:t>nom</a:t>
            </a:r>
            <a:r>
              <a:rPr lang="it-IT" altLang="it-IT" sz="2800" dirty="0">
                <a:latin typeface="Arial" panose="020B0604020202020204" pitchFamily="34" charset="0"/>
              </a:rPr>
              <a:t> </a:t>
            </a:r>
            <a:r>
              <a:rPr lang="it-IT" altLang="it-IT" sz="2800" dirty="0" err="1">
                <a:latin typeface="Arial" panose="020B0604020202020204" pitchFamily="34" charset="0"/>
              </a:rPr>
              <a:t>féminin</a:t>
            </a:r>
            <a:r>
              <a:rPr lang="it-IT" altLang="it-IT" sz="2800" dirty="0">
                <a:latin typeface="Arial" panose="020B0604020202020204" pitchFamily="34" charset="0"/>
              </a:rPr>
              <a:t> </a:t>
            </a:r>
            <a:br>
              <a:rPr lang="it-IT" altLang="it-IT" sz="2800" dirty="0">
                <a:latin typeface="Arial" panose="020B0604020202020204" pitchFamily="34" charset="0"/>
              </a:rPr>
            </a:br>
            <a:endParaRPr lang="it-IT" sz="2800" dirty="0"/>
          </a:p>
        </p:txBody>
      </p:sp>
      <p:sp>
        <p:nvSpPr>
          <p:cNvPr id="3" name="Segnaposto contenuto 2"/>
          <p:cNvSpPr>
            <a:spLocks noGrp="1"/>
          </p:cNvSpPr>
          <p:nvPr>
            <p:ph idx="1"/>
          </p:nvPr>
        </p:nvSpPr>
        <p:spPr/>
        <p:txBody>
          <a:bodyPr>
            <a:normAutofit fontScale="92500" lnSpcReduction="10000"/>
          </a:bodyPr>
          <a:lstStyle/>
          <a:p>
            <a:pPr marL="0" lvl="0" indent="0" defTabSz="914400" eaLnBrk="0" fontAlgn="base" hangingPunct="0">
              <a:spcBef>
                <a:spcPct val="0"/>
              </a:spcBef>
              <a:spcAft>
                <a:spcPct val="0"/>
              </a:spcAft>
              <a:buNone/>
            </a:pPr>
            <a:r>
              <a:rPr lang="it-IT" altLang="it-IT" sz="2400" dirty="0" err="1" smtClean="0">
                <a:latin typeface="Arial" panose="020B0604020202020204" pitchFamily="34" charset="0"/>
              </a:rPr>
              <a:t>étym</a:t>
            </a:r>
            <a:r>
              <a:rPr lang="it-IT" altLang="it-IT" sz="2400" dirty="0">
                <a:latin typeface="Arial" panose="020B0604020202020204" pitchFamily="34" charset="0"/>
              </a:rPr>
              <a:t>. </a:t>
            </a:r>
            <a:r>
              <a:rPr lang="it-IT" altLang="it-IT" sz="2400" dirty="0" err="1">
                <a:latin typeface="Arial" panose="020B0604020202020204" pitchFamily="34" charset="0"/>
              </a:rPr>
              <a:t>XVI</a:t>
            </a:r>
            <a:r>
              <a:rPr lang="it-IT" altLang="it-IT" sz="2400" baseline="30000" dirty="0" err="1">
                <a:latin typeface="Arial" panose="020B0604020202020204" pitchFamily="34" charset="0"/>
              </a:rPr>
              <a:t>e</a:t>
            </a:r>
            <a:r>
              <a:rPr lang="it-IT" altLang="it-IT" sz="2400" dirty="0">
                <a:latin typeface="Arial" panose="020B0604020202020204" pitchFamily="34" charset="0"/>
              </a:rPr>
              <a:t>, </a:t>
            </a:r>
            <a:r>
              <a:rPr lang="it-IT" altLang="it-IT" sz="2400" dirty="0" err="1">
                <a:latin typeface="Arial" panose="020B0604020202020204" pitchFamily="34" charset="0"/>
              </a:rPr>
              <a:t>repris</a:t>
            </a:r>
            <a:r>
              <a:rPr lang="it-IT" altLang="it-IT" sz="2400" dirty="0">
                <a:latin typeface="Arial" panose="020B0604020202020204" pitchFamily="34" charset="0"/>
              </a:rPr>
              <a:t> 1765 ◊ de </a:t>
            </a:r>
            <a:r>
              <a:rPr lang="it-IT" altLang="it-IT" sz="2400" i="1" dirty="0" err="1">
                <a:latin typeface="Arial" panose="020B0604020202020204" pitchFamily="34" charset="0"/>
              </a:rPr>
              <a:t>pré</a:t>
            </a:r>
            <a:r>
              <a:rPr lang="it-IT" altLang="it-IT" sz="2400" i="1" dirty="0">
                <a:latin typeface="Arial" panose="020B0604020202020204" pitchFamily="34" charset="0"/>
              </a:rPr>
              <a:t>-</a:t>
            </a:r>
            <a:r>
              <a:rPr lang="it-IT" altLang="it-IT" sz="2400" dirty="0">
                <a:latin typeface="Arial" panose="020B0604020202020204" pitchFamily="34" charset="0"/>
              </a:rPr>
              <a:t> et </a:t>
            </a:r>
            <a:r>
              <a:rPr lang="it-IT" altLang="it-IT" sz="2400" dirty="0" err="1">
                <a:latin typeface="Arial" panose="020B0604020202020204" pitchFamily="34" charset="0"/>
              </a:rPr>
              <a:t>du</a:t>
            </a:r>
            <a:r>
              <a:rPr lang="it-IT" altLang="it-IT" sz="2400" dirty="0">
                <a:latin typeface="Arial" panose="020B0604020202020204" pitchFamily="34" charset="0"/>
              </a:rPr>
              <a:t> latin </a:t>
            </a:r>
            <a:r>
              <a:rPr lang="it-IT" altLang="it-IT" sz="2400" i="1" dirty="0" err="1">
                <a:latin typeface="Arial" panose="020B0604020202020204" pitchFamily="34" charset="0"/>
              </a:rPr>
              <a:t>emptio</a:t>
            </a:r>
            <a:r>
              <a:rPr lang="it-IT" altLang="it-IT" sz="2400" dirty="0">
                <a:latin typeface="Arial" panose="020B0604020202020204" pitchFamily="34" charset="0"/>
              </a:rPr>
              <a:t> « </a:t>
            </a:r>
            <a:r>
              <a:rPr lang="it-IT" altLang="it-IT" sz="2400" dirty="0" err="1">
                <a:latin typeface="Arial" panose="020B0604020202020204" pitchFamily="34" charset="0"/>
              </a:rPr>
              <a:t>achat</a:t>
            </a:r>
            <a:r>
              <a:rPr lang="it-IT" altLang="it-IT" sz="2400" dirty="0">
                <a:latin typeface="Arial" panose="020B0604020202020204" pitchFamily="34" charset="0"/>
              </a:rPr>
              <a:t> » </a:t>
            </a:r>
          </a:p>
          <a:p>
            <a:pPr marL="0" lvl="0" indent="0" defTabSz="914400" eaLnBrk="0" fontAlgn="base" hangingPunct="0">
              <a:spcBef>
                <a:spcPct val="0"/>
              </a:spcBef>
              <a:spcAft>
                <a:spcPct val="0"/>
              </a:spcAft>
              <a:buNone/>
            </a:pPr>
            <a:r>
              <a:rPr lang="it-IT" altLang="it-IT" sz="2400" dirty="0" err="1">
                <a:latin typeface="Arial" panose="020B0604020202020204" pitchFamily="34" charset="0"/>
              </a:rPr>
              <a:t>Famille</a:t>
            </a:r>
            <a:r>
              <a:rPr lang="it-IT" altLang="it-IT" sz="2400" dirty="0">
                <a:latin typeface="Arial" panose="020B0604020202020204" pitchFamily="34" charset="0"/>
              </a:rPr>
              <a:t> </a:t>
            </a:r>
            <a:r>
              <a:rPr lang="it-IT" altLang="it-IT" sz="2400" dirty="0" err="1">
                <a:latin typeface="Arial" panose="020B0604020202020204" pitchFamily="34" charset="0"/>
              </a:rPr>
              <a:t>étymologique</a:t>
            </a:r>
            <a:r>
              <a:rPr lang="it-IT" altLang="it-IT" sz="2400" dirty="0">
                <a:latin typeface="Arial" panose="020B0604020202020204" pitchFamily="34" charset="0"/>
              </a:rPr>
              <a:t> ⇨   </a:t>
            </a:r>
            <a:r>
              <a:rPr lang="it-IT" altLang="it-IT" sz="800" dirty="0">
                <a:latin typeface="Arial" panose="020B0604020202020204" pitchFamily="34" charset="0"/>
              </a:rPr>
              <a:t> </a:t>
            </a:r>
            <a:r>
              <a:rPr lang="it-IT" altLang="it-IT" sz="2400" dirty="0" err="1">
                <a:latin typeface="Arial" panose="020B0604020202020204" pitchFamily="34" charset="0"/>
              </a:rPr>
              <a:t>rançon</a:t>
            </a:r>
            <a:r>
              <a:rPr lang="it-IT" altLang="it-IT" sz="2400" dirty="0">
                <a:latin typeface="Arial" panose="020B0604020202020204" pitchFamily="34" charset="0"/>
              </a:rPr>
              <a:t>.</a:t>
            </a:r>
          </a:p>
          <a:p>
            <a:pPr marL="0" lvl="0" indent="0" defTabSz="914400" eaLnBrk="0" fontAlgn="base" hangingPunct="0">
              <a:spcBef>
                <a:spcPct val="0"/>
              </a:spcBef>
              <a:spcAft>
                <a:spcPct val="0"/>
              </a:spcAft>
              <a:buNone/>
            </a:pPr>
            <a:r>
              <a:rPr lang="it-IT" altLang="it-IT" sz="800" dirty="0">
                <a:latin typeface="Arial" panose="020B0604020202020204" pitchFamily="34" charset="0"/>
              </a:rPr>
              <a:t>❖</a:t>
            </a:r>
          </a:p>
          <a:p>
            <a:pPr marL="0" lvl="0" indent="0" defTabSz="914400" eaLnBrk="0" fontAlgn="base" hangingPunct="0">
              <a:spcBef>
                <a:spcPct val="0"/>
              </a:spcBef>
              <a:spcAft>
                <a:spcPct val="0"/>
              </a:spcAft>
              <a:buNone/>
            </a:pPr>
            <a:r>
              <a:rPr lang="it-IT" altLang="it-IT" sz="800" dirty="0">
                <a:solidFill>
                  <a:srgbClr val="000000"/>
                </a:solidFill>
                <a:latin typeface="Arial" panose="020B0604020202020204" pitchFamily="34" charset="0"/>
              </a:rPr>
              <a:t>■</a:t>
            </a:r>
            <a:r>
              <a:rPr lang="it-IT" altLang="it-IT" sz="800" dirty="0">
                <a:latin typeface="Arial" panose="020B0604020202020204" pitchFamily="34" charset="0"/>
              </a:rPr>
              <a:t> </a:t>
            </a:r>
            <a:r>
              <a:rPr lang="it-IT" altLang="it-IT" sz="2400" dirty="0">
                <a:latin typeface="Arial" panose="020B0604020202020204" pitchFamily="34" charset="0"/>
              </a:rPr>
              <a:t> Dr. Action d'</a:t>
            </a:r>
            <a:r>
              <a:rPr lang="it-IT" altLang="it-IT" sz="2400" dirty="0" err="1">
                <a:latin typeface="Arial" panose="020B0604020202020204" pitchFamily="34" charset="0"/>
              </a:rPr>
              <a:t>acheter</a:t>
            </a:r>
            <a:r>
              <a:rPr lang="it-IT" altLang="it-IT" sz="2400" dirty="0">
                <a:latin typeface="Arial" panose="020B0604020202020204" pitchFamily="34" charset="0"/>
              </a:rPr>
              <a:t> </a:t>
            </a:r>
            <a:r>
              <a:rPr lang="it-IT" altLang="it-IT" sz="2400" dirty="0" err="1">
                <a:latin typeface="Arial" panose="020B0604020202020204" pitchFamily="34" charset="0"/>
              </a:rPr>
              <a:t>avant</a:t>
            </a:r>
            <a:r>
              <a:rPr lang="it-IT" altLang="it-IT" sz="2400" dirty="0">
                <a:latin typeface="Arial" panose="020B0604020202020204" pitchFamily="34" charset="0"/>
              </a:rPr>
              <a:t> un </a:t>
            </a:r>
            <a:r>
              <a:rPr lang="it-IT" altLang="it-IT" sz="2400" dirty="0" err="1">
                <a:latin typeface="Arial" panose="020B0604020202020204" pitchFamily="34" charset="0"/>
              </a:rPr>
              <a:t>autre</a:t>
            </a:r>
            <a:r>
              <a:rPr lang="it-IT" altLang="it-IT" sz="2400" dirty="0">
                <a:latin typeface="Arial" panose="020B0604020202020204" pitchFamily="34" charset="0"/>
              </a:rPr>
              <a:t>. </a:t>
            </a:r>
            <a:r>
              <a:rPr lang="it-IT" altLang="it-IT" sz="2400" dirty="0" err="1">
                <a:latin typeface="Arial" panose="020B0604020202020204" pitchFamily="34" charset="0"/>
              </a:rPr>
              <a:t>Droit</a:t>
            </a:r>
            <a:r>
              <a:rPr lang="it-IT" altLang="it-IT" sz="2400" dirty="0">
                <a:latin typeface="Arial" panose="020B0604020202020204" pitchFamily="34" charset="0"/>
              </a:rPr>
              <a:t> de </a:t>
            </a:r>
            <a:r>
              <a:rPr lang="it-IT" altLang="it-IT" sz="2400" dirty="0" err="1">
                <a:latin typeface="Arial" panose="020B0604020202020204" pitchFamily="34" charset="0"/>
              </a:rPr>
              <a:t>préemption</a:t>
            </a:r>
            <a:r>
              <a:rPr lang="it-IT" altLang="it-IT" sz="2400" dirty="0">
                <a:latin typeface="Arial" panose="020B0604020202020204" pitchFamily="34" charset="0"/>
              </a:rPr>
              <a:t> : </a:t>
            </a:r>
            <a:r>
              <a:rPr lang="it-IT" altLang="it-IT" sz="2400" dirty="0" err="1">
                <a:latin typeface="Arial" panose="020B0604020202020204" pitchFamily="34" charset="0"/>
              </a:rPr>
              <a:t>priorité</a:t>
            </a:r>
            <a:r>
              <a:rPr lang="it-IT" altLang="it-IT" sz="2400" dirty="0">
                <a:latin typeface="Arial" panose="020B0604020202020204" pitchFamily="34" charset="0"/>
              </a:rPr>
              <a:t> dont </a:t>
            </a:r>
            <a:r>
              <a:rPr lang="it-IT" altLang="it-IT" sz="2400" dirty="0" err="1">
                <a:latin typeface="Arial" panose="020B0604020202020204" pitchFamily="34" charset="0"/>
              </a:rPr>
              <a:t>jouit</a:t>
            </a:r>
            <a:r>
              <a:rPr lang="it-IT" altLang="it-IT" sz="2400" dirty="0">
                <a:latin typeface="Arial" panose="020B0604020202020204" pitchFamily="34" charset="0"/>
              </a:rPr>
              <a:t> un </a:t>
            </a:r>
            <a:r>
              <a:rPr lang="it-IT" altLang="it-IT" sz="2400" dirty="0" err="1">
                <a:latin typeface="Arial" panose="020B0604020202020204" pitchFamily="34" charset="0"/>
              </a:rPr>
              <a:t>acheteur</a:t>
            </a:r>
            <a:r>
              <a:rPr lang="it-IT" altLang="it-IT" sz="2400" dirty="0">
                <a:latin typeface="Arial" panose="020B0604020202020204" pitchFamily="34" charset="0"/>
              </a:rPr>
              <a:t>, </a:t>
            </a:r>
            <a:r>
              <a:rPr lang="it-IT" altLang="it-IT" sz="2400" dirty="0" err="1">
                <a:latin typeface="Arial" panose="020B0604020202020204" pitchFamily="34" charset="0"/>
              </a:rPr>
              <a:t>soit</a:t>
            </a:r>
            <a:r>
              <a:rPr lang="it-IT" altLang="it-IT" sz="2400" dirty="0">
                <a:latin typeface="Arial" panose="020B0604020202020204" pitchFamily="34" charset="0"/>
              </a:rPr>
              <a:t> par la </a:t>
            </a:r>
            <a:r>
              <a:rPr lang="it-IT" altLang="it-IT" sz="2400" dirty="0" err="1">
                <a:latin typeface="Arial" panose="020B0604020202020204" pitchFamily="34" charset="0"/>
              </a:rPr>
              <a:t>loi</a:t>
            </a:r>
            <a:r>
              <a:rPr lang="it-IT" altLang="it-IT" sz="2400" dirty="0">
                <a:latin typeface="Arial" panose="020B0604020202020204" pitchFamily="34" charset="0"/>
              </a:rPr>
              <a:t>, </a:t>
            </a:r>
            <a:r>
              <a:rPr lang="it-IT" altLang="it-IT" sz="2400" dirty="0" err="1">
                <a:latin typeface="Arial" panose="020B0604020202020204" pitchFamily="34" charset="0"/>
              </a:rPr>
              <a:t>soit</a:t>
            </a:r>
            <a:r>
              <a:rPr lang="it-IT" altLang="it-IT" sz="2400" dirty="0">
                <a:latin typeface="Arial" panose="020B0604020202020204" pitchFamily="34" charset="0"/>
              </a:rPr>
              <a:t> par convention </a:t>
            </a:r>
            <a:r>
              <a:rPr lang="it-IT" altLang="it-IT" sz="2400" dirty="0" err="1">
                <a:latin typeface="Arial" panose="020B0604020202020204" pitchFamily="34" charset="0"/>
              </a:rPr>
              <a:t>des</a:t>
            </a:r>
            <a:r>
              <a:rPr lang="it-IT" altLang="it-IT" sz="2400" dirty="0">
                <a:latin typeface="Arial" panose="020B0604020202020204" pitchFamily="34" charset="0"/>
              </a:rPr>
              <a:t> parties. </a:t>
            </a:r>
            <a:r>
              <a:rPr lang="it-IT" altLang="it-IT" sz="2400" i="1" dirty="0">
                <a:latin typeface="Arial" panose="020B0604020202020204" pitchFamily="34" charset="0"/>
              </a:rPr>
              <a:t>« Il a, </a:t>
            </a:r>
            <a:r>
              <a:rPr lang="it-IT" altLang="it-IT" sz="2400" i="1" dirty="0" err="1">
                <a:latin typeface="Arial" panose="020B0604020202020204" pitchFamily="34" charset="0"/>
              </a:rPr>
              <a:t>sur</a:t>
            </a:r>
            <a:r>
              <a:rPr lang="it-IT" altLang="it-IT" sz="2400" i="1" dirty="0">
                <a:latin typeface="Arial" panose="020B0604020202020204" pitchFamily="34" charset="0"/>
              </a:rPr>
              <a:t> </a:t>
            </a:r>
            <a:r>
              <a:rPr lang="it-IT" altLang="it-IT" sz="2400" i="1" dirty="0" err="1">
                <a:latin typeface="Arial" panose="020B0604020202020204" pitchFamily="34" charset="0"/>
              </a:rPr>
              <a:t>cette</a:t>
            </a:r>
            <a:r>
              <a:rPr lang="it-IT" altLang="it-IT" sz="2400" i="1" dirty="0">
                <a:latin typeface="Arial" panose="020B0604020202020204" pitchFamily="34" charset="0"/>
              </a:rPr>
              <a:t> terre, un </a:t>
            </a:r>
            <a:r>
              <a:rPr lang="it-IT" altLang="it-IT" sz="2400" i="1" dirty="0" err="1">
                <a:latin typeface="Arial" panose="020B0604020202020204" pitchFamily="34" charset="0"/>
              </a:rPr>
              <a:t>droit</a:t>
            </a:r>
            <a:r>
              <a:rPr lang="it-IT" altLang="it-IT" sz="2400" i="1" dirty="0">
                <a:latin typeface="Arial" panose="020B0604020202020204" pitchFamily="34" charset="0"/>
              </a:rPr>
              <a:t> de </a:t>
            </a:r>
            <a:r>
              <a:rPr lang="it-IT" altLang="it-IT" sz="2400" i="1" dirty="0" err="1">
                <a:latin typeface="Arial" panose="020B0604020202020204" pitchFamily="34" charset="0"/>
              </a:rPr>
              <a:t>préemption</a:t>
            </a:r>
            <a:r>
              <a:rPr lang="it-IT" altLang="it-IT" sz="2400" i="1" dirty="0">
                <a:latin typeface="Arial" panose="020B0604020202020204" pitchFamily="34" charset="0"/>
              </a:rPr>
              <a:t>, </a:t>
            </a:r>
            <a:r>
              <a:rPr lang="it-IT" altLang="it-IT" sz="2400" i="1" dirty="0" err="1">
                <a:latin typeface="Arial" panose="020B0604020202020204" pitchFamily="34" charset="0"/>
              </a:rPr>
              <a:t>s'il</a:t>
            </a:r>
            <a:r>
              <a:rPr lang="it-IT" altLang="it-IT" sz="2400" i="1" dirty="0">
                <a:latin typeface="Arial" panose="020B0604020202020204" pitchFamily="34" charset="0"/>
              </a:rPr>
              <a:t> </a:t>
            </a:r>
            <a:r>
              <a:rPr lang="it-IT" altLang="it-IT" sz="2400" i="1" dirty="0" err="1">
                <a:latin typeface="Arial" panose="020B0604020202020204" pitchFamily="34" charset="0"/>
              </a:rPr>
              <a:t>arrive</a:t>
            </a:r>
            <a:r>
              <a:rPr lang="it-IT" altLang="it-IT" sz="2400" i="1" dirty="0">
                <a:latin typeface="Arial" panose="020B0604020202020204" pitchFamily="34" charset="0"/>
              </a:rPr>
              <a:t> </a:t>
            </a:r>
            <a:r>
              <a:rPr lang="it-IT" altLang="it-IT" sz="2400" i="1" dirty="0" err="1">
                <a:latin typeface="Arial" panose="020B0604020202020204" pitchFamily="34" charset="0"/>
              </a:rPr>
              <a:t>qu'elle</a:t>
            </a:r>
            <a:r>
              <a:rPr lang="it-IT" altLang="it-IT" sz="2400" i="1" dirty="0">
                <a:latin typeface="Arial" panose="020B0604020202020204" pitchFamily="34" charset="0"/>
              </a:rPr>
              <a:t> </a:t>
            </a:r>
            <a:r>
              <a:rPr lang="it-IT" altLang="it-IT" sz="2400" i="1" dirty="0" err="1">
                <a:latin typeface="Arial" panose="020B0604020202020204" pitchFamily="34" charset="0"/>
              </a:rPr>
              <a:t>soit</a:t>
            </a:r>
            <a:r>
              <a:rPr lang="it-IT" altLang="it-IT" sz="2400" i="1" dirty="0">
                <a:latin typeface="Arial" panose="020B0604020202020204" pitchFamily="34" charset="0"/>
              </a:rPr>
              <a:t> mise en </a:t>
            </a:r>
            <a:r>
              <a:rPr lang="it-IT" altLang="it-IT" sz="2400" i="1" dirty="0" err="1">
                <a:latin typeface="Arial" panose="020B0604020202020204" pitchFamily="34" charset="0"/>
              </a:rPr>
              <a:t>vente</a:t>
            </a:r>
            <a:r>
              <a:rPr lang="it-IT" altLang="it-IT" sz="2400" i="1" dirty="0">
                <a:latin typeface="Arial" panose="020B0604020202020204" pitchFamily="34" charset="0"/>
              </a:rPr>
              <a:t> » </a:t>
            </a:r>
            <a:r>
              <a:rPr lang="it-IT" altLang="it-IT" sz="2400" dirty="0">
                <a:latin typeface="Arial" panose="020B0604020202020204" pitchFamily="34" charset="0"/>
              </a:rPr>
              <a:t>(de Gaulle). </a:t>
            </a:r>
            <a:r>
              <a:rPr lang="it-IT" altLang="it-IT" sz="2400" dirty="0" err="1">
                <a:latin typeface="Arial" panose="020B0604020202020204" pitchFamily="34" charset="0"/>
              </a:rPr>
              <a:t>Exercer</a:t>
            </a:r>
            <a:r>
              <a:rPr lang="it-IT" altLang="it-IT" sz="2400" dirty="0">
                <a:latin typeface="Arial" panose="020B0604020202020204" pitchFamily="34" charset="0"/>
              </a:rPr>
              <a:t> son </a:t>
            </a:r>
            <a:r>
              <a:rPr lang="it-IT" altLang="it-IT" sz="2400" dirty="0" err="1">
                <a:latin typeface="Arial" panose="020B0604020202020204" pitchFamily="34" charset="0"/>
              </a:rPr>
              <a:t>droit</a:t>
            </a:r>
            <a:r>
              <a:rPr lang="it-IT" altLang="it-IT" sz="2400" dirty="0">
                <a:latin typeface="Arial" panose="020B0604020202020204" pitchFamily="34" charset="0"/>
              </a:rPr>
              <a:t> de </a:t>
            </a:r>
            <a:r>
              <a:rPr lang="it-IT" altLang="it-IT" sz="2400" dirty="0" err="1">
                <a:latin typeface="Arial" panose="020B0604020202020204" pitchFamily="34" charset="0"/>
              </a:rPr>
              <a:t>préemption</a:t>
            </a:r>
            <a:r>
              <a:rPr lang="it-IT" altLang="it-IT" sz="2400" dirty="0">
                <a:latin typeface="Arial" panose="020B0604020202020204" pitchFamily="34" charset="0"/>
              </a:rPr>
              <a:t> </a:t>
            </a:r>
            <a:r>
              <a:rPr lang="it-IT" altLang="it-IT" sz="2400" dirty="0" err="1">
                <a:latin typeface="Arial" panose="020B0604020202020204" pitchFamily="34" charset="0"/>
              </a:rPr>
              <a:t>sur</a:t>
            </a:r>
            <a:r>
              <a:rPr lang="it-IT" altLang="it-IT" sz="2400" dirty="0">
                <a:latin typeface="Arial" panose="020B0604020202020204" pitchFamily="34" charset="0"/>
              </a:rPr>
              <a:t> </a:t>
            </a:r>
            <a:r>
              <a:rPr lang="it-IT" altLang="it-IT" sz="2400" dirty="0" err="1">
                <a:latin typeface="Arial" panose="020B0604020202020204" pitchFamily="34" charset="0"/>
              </a:rPr>
              <a:t>les</a:t>
            </a:r>
            <a:r>
              <a:rPr lang="it-IT" altLang="it-IT" sz="2400" dirty="0">
                <a:latin typeface="Arial" panose="020B0604020202020204" pitchFamily="34" charset="0"/>
              </a:rPr>
              <a:t> </a:t>
            </a:r>
            <a:r>
              <a:rPr lang="it-IT" altLang="it-IT" sz="2400" dirty="0" err="1">
                <a:latin typeface="Arial" panose="020B0604020202020204" pitchFamily="34" charset="0"/>
              </a:rPr>
              <a:t>actions</a:t>
            </a:r>
            <a:r>
              <a:rPr lang="it-IT" altLang="it-IT" sz="2400" dirty="0">
                <a:latin typeface="Arial" panose="020B0604020202020204" pitchFamily="34" charset="0"/>
              </a:rPr>
              <a:t> d'une </a:t>
            </a:r>
            <a:r>
              <a:rPr lang="it-IT" altLang="it-IT" sz="2400" dirty="0" err="1">
                <a:latin typeface="Arial" panose="020B0604020202020204" pitchFamily="34" charset="0"/>
              </a:rPr>
              <a:t>société</a:t>
            </a:r>
            <a:r>
              <a:rPr lang="it-IT" altLang="it-IT" sz="2400" dirty="0">
                <a:latin typeface="Arial" panose="020B0604020202020204" pitchFamily="34" charset="0"/>
              </a:rPr>
              <a:t> (➙ </a:t>
            </a:r>
            <a:r>
              <a:rPr lang="it-IT" altLang="it-IT" sz="2400" dirty="0" err="1">
                <a:latin typeface="Arial" panose="020B0604020202020204" pitchFamily="34" charset="0"/>
              </a:rPr>
              <a:t>préempter</a:t>
            </a:r>
            <a:r>
              <a:rPr lang="it-IT" altLang="it-IT" sz="2400" dirty="0">
                <a:latin typeface="Arial" panose="020B0604020202020204" pitchFamily="34" charset="0"/>
              </a:rPr>
              <a:t>). </a:t>
            </a:r>
            <a:r>
              <a:rPr lang="it-IT" altLang="it-IT" sz="2400" dirty="0" err="1">
                <a:latin typeface="Arial" panose="020B0604020202020204" pitchFamily="34" charset="0"/>
              </a:rPr>
              <a:t>Droit</a:t>
            </a:r>
            <a:r>
              <a:rPr lang="it-IT" altLang="it-IT" sz="2400" dirty="0">
                <a:latin typeface="Arial" panose="020B0604020202020204" pitchFamily="34" charset="0"/>
              </a:rPr>
              <a:t> de </a:t>
            </a:r>
            <a:r>
              <a:rPr lang="it-IT" altLang="it-IT" sz="2400" dirty="0" err="1">
                <a:latin typeface="Arial" panose="020B0604020202020204" pitchFamily="34" charset="0"/>
              </a:rPr>
              <a:t>préemption</a:t>
            </a:r>
            <a:r>
              <a:rPr lang="it-IT" altLang="it-IT" sz="2400" dirty="0">
                <a:latin typeface="Arial" panose="020B0604020202020204" pitchFamily="34" charset="0"/>
              </a:rPr>
              <a:t> </a:t>
            </a:r>
            <a:r>
              <a:rPr lang="it-IT" altLang="it-IT" sz="2400" dirty="0" err="1">
                <a:latin typeface="Arial" panose="020B0604020202020204" pitchFamily="34" charset="0"/>
              </a:rPr>
              <a:t>des</a:t>
            </a:r>
            <a:r>
              <a:rPr lang="it-IT" altLang="it-IT" sz="2400" dirty="0">
                <a:latin typeface="Arial" panose="020B0604020202020204" pitchFamily="34" charset="0"/>
              </a:rPr>
              <a:t> </a:t>
            </a:r>
            <a:r>
              <a:rPr lang="it-IT" altLang="it-IT" sz="2400" dirty="0" err="1">
                <a:latin typeface="Arial" panose="020B0604020202020204" pitchFamily="34" charset="0"/>
              </a:rPr>
              <a:t>musées</a:t>
            </a:r>
            <a:r>
              <a:rPr lang="it-IT" altLang="it-IT" sz="2400" dirty="0">
                <a:latin typeface="Arial" panose="020B0604020202020204" pitchFamily="34" charset="0"/>
              </a:rPr>
              <a:t> </a:t>
            </a:r>
            <a:r>
              <a:rPr lang="it-IT" altLang="it-IT" sz="2400" dirty="0" err="1">
                <a:latin typeface="Arial" panose="020B0604020202020204" pitchFamily="34" charset="0"/>
              </a:rPr>
              <a:t>nationaux</a:t>
            </a:r>
            <a:r>
              <a:rPr lang="it-IT" altLang="it-IT" sz="2400" dirty="0">
                <a:latin typeface="Arial" panose="020B0604020202020204" pitchFamily="34" charset="0"/>
              </a:rPr>
              <a:t> (</a:t>
            </a:r>
            <a:r>
              <a:rPr lang="it-IT" altLang="it-IT" sz="2400" dirty="0" err="1">
                <a:latin typeface="Arial" panose="020B0604020202020204" pitchFamily="34" charset="0"/>
              </a:rPr>
              <a:t>dans</a:t>
            </a:r>
            <a:r>
              <a:rPr lang="it-IT" altLang="it-IT" sz="2400" dirty="0">
                <a:latin typeface="Arial" panose="020B0604020202020204" pitchFamily="34" charset="0"/>
              </a:rPr>
              <a:t> </a:t>
            </a:r>
            <a:r>
              <a:rPr lang="it-IT" altLang="it-IT" sz="2400" dirty="0" err="1">
                <a:latin typeface="Arial" panose="020B0604020202020204" pitchFamily="34" charset="0"/>
              </a:rPr>
              <a:t>les</a:t>
            </a:r>
            <a:r>
              <a:rPr lang="it-IT" altLang="it-IT" sz="2400" dirty="0">
                <a:latin typeface="Arial" panose="020B0604020202020204" pitchFamily="34" charset="0"/>
              </a:rPr>
              <a:t> </a:t>
            </a:r>
            <a:r>
              <a:rPr lang="it-IT" altLang="it-IT" sz="2400" dirty="0" err="1">
                <a:latin typeface="Arial" panose="020B0604020202020204" pitchFamily="34" charset="0"/>
              </a:rPr>
              <a:t>ventes</a:t>
            </a:r>
            <a:r>
              <a:rPr lang="it-IT" altLang="it-IT" sz="2400" dirty="0">
                <a:latin typeface="Arial" panose="020B0604020202020204" pitchFamily="34" charset="0"/>
              </a:rPr>
              <a:t> </a:t>
            </a:r>
            <a:r>
              <a:rPr lang="it-IT" altLang="it-IT" sz="2400" dirty="0" err="1">
                <a:latin typeface="Arial" panose="020B0604020202020204" pitchFamily="34" charset="0"/>
              </a:rPr>
              <a:t>aux</a:t>
            </a:r>
            <a:r>
              <a:rPr lang="it-IT" altLang="it-IT" sz="2400" dirty="0">
                <a:latin typeface="Arial" panose="020B0604020202020204" pitchFamily="34" charset="0"/>
              </a:rPr>
              <a:t> </a:t>
            </a:r>
            <a:r>
              <a:rPr lang="it-IT" altLang="it-IT" sz="2400" dirty="0" err="1">
                <a:latin typeface="Arial" panose="020B0604020202020204" pitchFamily="34" charset="0"/>
              </a:rPr>
              <a:t>enchères</a:t>
            </a:r>
            <a:r>
              <a:rPr lang="it-IT" altLang="it-IT" sz="2400" dirty="0" smtClean="0">
                <a:latin typeface="Arial" panose="020B0604020202020204" pitchFamily="34" charset="0"/>
              </a:rPr>
              <a:t>).</a:t>
            </a:r>
          </a:p>
          <a:p>
            <a:r>
              <a:rPr lang="fr-FR" sz="2400" dirty="0"/>
              <a:t>Dr. fisc. Droit reconnu à la douane d'acheter au prix déclaré une marchandise sous-évaluée.</a:t>
            </a:r>
          </a:p>
          <a:p>
            <a:pPr marL="0" lvl="0" indent="0" defTabSz="914400" eaLnBrk="0" fontAlgn="base" hangingPunct="0">
              <a:spcBef>
                <a:spcPct val="0"/>
              </a:spcBef>
              <a:spcAft>
                <a:spcPct val="0"/>
              </a:spcAft>
              <a:buNone/>
            </a:pPr>
            <a:endParaRPr lang="it-IT" altLang="it-IT" sz="2400" dirty="0">
              <a:latin typeface="Arial" panose="020B0604020202020204" pitchFamily="34" charset="0"/>
            </a:endParaRPr>
          </a:p>
          <a:p>
            <a:pPr marL="0" lvl="0" indent="0" defTabSz="914400" eaLnBrk="0" fontAlgn="base" hangingPunct="0">
              <a:spcBef>
                <a:spcPct val="0"/>
              </a:spcBef>
              <a:spcAft>
                <a:spcPct val="0"/>
              </a:spcAft>
              <a:buNone/>
            </a:pPr>
            <a:r>
              <a:rPr lang="it-IT" altLang="it-IT" sz="2400" dirty="0">
                <a:latin typeface="Arial" panose="020B0604020202020204" pitchFamily="34" charset="0"/>
              </a:rPr>
              <a:t>© 2018 </a:t>
            </a:r>
            <a:r>
              <a:rPr lang="it-IT" altLang="it-IT" sz="2400" dirty="0" err="1">
                <a:latin typeface="Arial" panose="020B0604020202020204" pitchFamily="34" charset="0"/>
              </a:rPr>
              <a:t>Dictionnaires</a:t>
            </a:r>
            <a:r>
              <a:rPr lang="it-IT" altLang="it-IT" sz="2400" dirty="0">
                <a:latin typeface="Arial" panose="020B0604020202020204" pitchFamily="34" charset="0"/>
              </a:rPr>
              <a:t> Le Robert - Le Petit Robert de la langue </a:t>
            </a:r>
            <a:r>
              <a:rPr lang="it-IT" altLang="it-IT" sz="2400" dirty="0" err="1">
                <a:latin typeface="Arial" panose="020B0604020202020204" pitchFamily="34" charset="0"/>
              </a:rPr>
              <a:t>française</a:t>
            </a:r>
            <a:endParaRPr lang="it-IT" altLang="it-IT" sz="2400" dirty="0">
              <a:latin typeface="Arial" panose="020B0604020202020204" pitchFamily="34" charset="0"/>
            </a:endParaRPr>
          </a:p>
          <a:p>
            <a:endParaRPr lang="it-IT" sz="2400" dirty="0"/>
          </a:p>
        </p:txBody>
      </p:sp>
      <p:pic>
        <p:nvPicPr>
          <p:cNvPr id="1028" name="Picture 4" descr="https://pr.bvdep.com/imgtxt/ENCAD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8425" y="-457200"/>
            <a:ext cx="95250" cy="104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5847419"/>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a:t>La </a:t>
            </a:r>
            <a:r>
              <a:rPr lang="it-IT" sz="2800" dirty="0" err="1"/>
              <a:t>traduction</a:t>
            </a:r>
            <a:r>
              <a:rPr lang="it-IT" sz="2800" dirty="0"/>
              <a:t> n’est </a:t>
            </a:r>
            <a:r>
              <a:rPr lang="it-IT" sz="2800" dirty="0" err="1"/>
              <a:t>pas</a:t>
            </a:r>
            <a:r>
              <a:rPr lang="it-IT" sz="2800" dirty="0"/>
              <a:t> innocente</a:t>
            </a:r>
            <a:endParaRPr lang="fr-FR" sz="2800" dirty="0"/>
          </a:p>
        </p:txBody>
      </p:sp>
      <p:sp>
        <p:nvSpPr>
          <p:cNvPr id="3" name="Content Placeholder 2"/>
          <p:cNvSpPr>
            <a:spLocks noGrp="1"/>
          </p:cNvSpPr>
          <p:nvPr>
            <p:ph idx="1"/>
          </p:nvPr>
        </p:nvSpPr>
        <p:spPr/>
        <p:txBody>
          <a:bodyPr>
            <a:normAutofit/>
          </a:bodyPr>
          <a:lstStyle/>
          <a:p>
            <a:pPr algn="just"/>
            <a:r>
              <a:rPr lang="fr-FR" sz="2400" dirty="0"/>
              <a:t>Cette lacune sémantique, qui ne permet pas de saisir la distinction entre </a:t>
            </a:r>
            <a:r>
              <a:rPr lang="fr-FR" sz="2400" i="1" dirty="0" err="1"/>
              <a:t>preemptive</a:t>
            </a:r>
            <a:r>
              <a:rPr lang="fr-FR" sz="2400" dirty="0"/>
              <a:t> et </a:t>
            </a:r>
            <a:r>
              <a:rPr lang="fr-FR" sz="2400" i="1" dirty="0" err="1"/>
              <a:t>preventive</a:t>
            </a:r>
            <a:r>
              <a:rPr lang="fr-FR" sz="2400" i="1" dirty="0"/>
              <a:t>,</a:t>
            </a:r>
            <a:r>
              <a:rPr lang="fr-FR" sz="2400" dirty="0"/>
              <a:t> s’est immédiatement répercutée dans les débats sur la </a:t>
            </a:r>
            <a:r>
              <a:rPr lang="fr-FR" sz="2400" i="1" dirty="0" err="1"/>
              <a:t>preemptive</a:t>
            </a:r>
            <a:r>
              <a:rPr lang="fr-FR" sz="2400" i="1" dirty="0"/>
              <a:t> </a:t>
            </a:r>
            <a:r>
              <a:rPr lang="fr-FR" sz="2400" i="1" dirty="0" err="1"/>
              <a:t>war</a:t>
            </a:r>
            <a:r>
              <a:rPr lang="fr-FR" sz="2400" dirty="0"/>
              <a:t> au sein de la société française. </a:t>
            </a:r>
          </a:p>
          <a:p>
            <a:pPr algn="just"/>
            <a:r>
              <a:rPr lang="fr-FR" sz="2400" dirty="0"/>
              <a:t>Nous sommes face à une variété de choix traductifs, soit autour de </a:t>
            </a:r>
            <a:r>
              <a:rPr lang="fr-FR" sz="2400" i="1" dirty="0" err="1"/>
              <a:t>preemptive</a:t>
            </a:r>
            <a:r>
              <a:rPr lang="fr-FR" sz="2400" dirty="0"/>
              <a:t>, soit autour de </a:t>
            </a:r>
            <a:r>
              <a:rPr lang="fr-FR" sz="2400" i="1" dirty="0" err="1"/>
              <a:t>preventive</a:t>
            </a:r>
            <a:r>
              <a:rPr lang="fr-FR" sz="2400" dirty="0"/>
              <a:t>. Des choix qui ne semblent pas innocents.</a:t>
            </a:r>
          </a:p>
          <a:p>
            <a:endParaRPr lang="fr-FR" sz="2400" dirty="0"/>
          </a:p>
        </p:txBody>
      </p:sp>
    </p:spTree>
    <p:extLst>
      <p:ext uri="{BB962C8B-B14F-4D97-AF65-F5344CB8AC3E}">
        <p14:creationId xmlns:p14="http://schemas.microsoft.com/office/powerpoint/2010/main" val="287715490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body" idx="1"/>
          </p:nvPr>
        </p:nvSpPr>
        <p:spPr>
          <a:xfrm>
            <a:off x="298675" y="364600"/>
            <a:ext cx="3725100" cy="61288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Clr>
                <a:schemeClr val="dk1"/>
              </a:buClr>
              <a:buSzPts val="1100"/>
              <a:buFont typeface="Arial"/>
              <a:buNone/>
            </a:pPr>
            <a:r>
              <a:rPr lang="it" sz="2400" dirty="0">
                <a:solidFill>
                  <a:srgbClr val="000000"/>
                </a:solidFill>
              </a:rPr>
              <a:t>Simon Frankart</a:t>
            </a:r>
            <a:endParaRPr sz="2400" dirty="0">
              <a:solidFill>
                <a:srgbClr val="000000"/>
              </a:solidFill>
            </a:endParaRPr>
          </a:p>
          <a:p>
            <a:pPr marL="0" lvl="0" indent="0" algn="l" rtl="0">
              <a:lnSpc>
                <a:spcPct val="150000"/>
              </a:lnSpc>
              <a:spcBef>
                <a:spcPts val="0"/>
              </a:spcBef>
              <a:spcAft>
                <a:spcPts val="0"/>
              </a:spcAft>
              <a:buClr>
                <a:schemeClr val="dk1"/>
              </a:buClr>
              <a:buSzPts val="1100"/>
              <a:buFont typeface="Arial"/>
              <a:buNone/>
            </a:pPr>
            <a:r>
              <a:rPr lang="it" sz="2400" dirty="0">
                <a:solidFill>
                  <a:srgbClr val="000000"/>
                </a:solidFill>
              </a:rPr>
              <a:t>minimalisme + érotisme</a:t>
            </a:r>
            <a:endParaRPr sz="2400" dirty="0">
              <a:solidFill>
                <a:srgbClr val="000000"/>
              </a:solidFill>
            </a:endParaRPr>
          </a:p>
          <a:p>
            <a:pPr marL="0" lvl="0" indent="0" algn="l" rtl="0">
              <a:lnSpc>
                <a:spcPct val="150000"/>
              </a:lnSpc>
              <a:spcBef>
                <a:spcPts val="0"/>
              </a:spcBef>
              <a:spcAft>
                <a:spcPts val="0"/>
              </a:spcAft>
              <a:buClr>
                <a:schemeClr val="dk1"/>
              </a:buClr>
              <a:buSzPts val="1100"/>
              <a:buFont typeface="Arial"/>
              <a:buNone/>
            </a:pPr>
            <a:r>
              <a:rPr lang="it" sz="2400" dirty="0">
                <a:solidFill>
                  <a:srgbClr val="000000"/>
                </a:solidFill>
              </a:rPr>
              <a:t>(scènes d’intimité quotidienne)</a:t>
            </a:r>
            <a:endParaRPr sz="2400" dirty="0">
              <a:solidFill>
                <a:srgbClr val="000000"/>
              </a:solidFill>
            </a:endParaRPr>
          </a:p>
          <a:p>
            <a:pPr marL="0" lvl="0" indent="0" algn="l" rtl="0">
              <a:lnSpc>
                <a:spcPct val="150000"/>
              </a:lnSpc>
              <a:spcBef>
                <a:spcPts val="0"/>
              </a:spcBef>
              <a:spcAft>
                <a:spcPts val="0"/>
              </a:spcAft>
              <a:buNone/>
            </a:pPr>
            <a:r>
              <a:rPr lang="it" sz="2400" dirty="0">
                <a:solidFill>
                  <a:srgbClr val="000000"/>
                </a:solidFill>
              </a:rPr>
              <a:t>Jeux de mots</a:t>
            </a:r>
            <a:endParaRPr sz="2400" dirty="0">
              <a:solidFill>
                <a:srgbClr val="000000"/>
              </a:solidFill>
            </a:endParaRPr>
          </a:p>
          <a:p>
            <a:pPr marL="0" lvl="0" indent="0" algn="l" rtl="0">
              <a:lnSpc>
                <a:spcPct val="150000"/>
              </a:lnSpc>
              <a:spcBef>
                <a:spcPts val="0"/>
              </a:spcBef>
              <a:spcAft>
                <a:spcPts val="0"/>
              </a:spcAft>
              <a:buNone/>
            </a:pPr>
            <a:endParaRPr sz="2400" dirty="0">
              <a:solidFill>
                <a:srgbClr val="000000"/>
              </a:solidFill>
            </a:endParaRPr>
          </a:p>
          <a:p>
            <a:pPr marL="0" lvl="0" indent="0" algn="l" rtl="0">
              <a:lnSpc>
                <a:spcPct val="150000"/>
              </a:lnSpc>
              <a:spcBef>
                <a:spcPts val="0"/>
              </a:spcBef>
              <a:spcAft>
                <a:spcPts val="0"/>
              </a:spcAft>
              <a:buNone/>
            </a:pPr>
            <a:endParaRPr sz="2400" dirty="0">
              <a:solidFill>
                <a:srgbClr val="000000"/>
              </a:solidFill>
            </a:endParaRPr>
          </a:p>
          <a:p>
            <a:pPr marL="457200" lvl="0" indent="0" algn="l" rtl="0">
              <a:lnSpc>
                <a:spcPct val="150000"/>
              </a:lnSpc>
              <a:spcBef>
                <a:spcPts val="0"/>
              </a:spcBef>
              <a:spcAft>
                <a:spcPts val="0"/>
              </a:spcAft>
              <a:buClr>
                <a:schemeClr val="dk1"/>
              </a:buClr>
              <a:buSzPts val="1100"/>
              <a:buFont typeface="Arial"/>
              <a:buNone/>
            </a:pPr>
            <a:r>
              <a:rPr lang="it" sz="2400" dirty="0">
                <a:solidFill>
                  <a:srgbClr val="000000"/>
                </a:solidFill>
              </a:rPr>
              <a:t>@petitesluxures</a:t>
            </a:r>
            <a:endParaRPr sz="2400" dirty="0">
              <a:solidFill>
                <a:srgbClr val="000000"/>
              </a:solidFill>
            </a:endParaRPr>
          </a:p>
          <a:p>
            <a:pPr marL="0" lvl="0" indent="0" algn="l" rtl="0">
              <a:spcBef>
                <a:spcPts val="0"/>
              </a:spcBef>
              <a:spcAft>
                <a:spcPts val="1600"/>
              </a:spcAft>
              <a:buNone/>
            </a:pPr>
            <a:endParaRPr dirty="0"/>
          </a:p>
        </p:txBody>
      </p:sp>
      <p:sp>
        <p:nvSpPr>
          <p:cNvPr id="55" name="Google Shape;55;p13"/>
          <p:cNvSpPr txBox="1"/>
          <p:nvPr/>
        </p:nvSpPr>
        <p:spPr>
          <a:xfrm>
            <a:off x="4713775" y="364600"/>
            <a:ext cx="3828300" cy="6017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2400" dirty="0"/>
              <a:t>Confinement : rester chez </a:t>
            </a:r>
            <a:r>
              <a:rPr lang="it" sz="2400" dirty="0" smtClean="0"/>
              <a:t>soi, </a:t>
            </a:r>
            <a:r>
              <a:rPr lang="it" sz="2400" dirty="0"/>
              <a:t>pas sortir</a:t>
            </a:r>
            <a:endParaRPr sz="2400" dirty="0"/>
          </a:p>
          <a:p>
            <a:pPr marL="0" lvl="0" indent="0" algn="l" rtl="0">
              <a:spcBef>
                <a:spcPts val="0"/>
              </a:spcBef>
              <a:spcAft>
                <a:spcPts val="0"/>
              </a:spcAft>
              <a:buNone/>
            </a:pPr>
            <a:endParaRPr sz="2400" dirty="0"/>
          </a:p>
          <a:p>
            <a:pPr marL="0" lvl="0" indent="0" algn="l" rtl="0">
              <a:spcBef>
                <a:spcPts val="0"/>
              </a:spcBef>
              <a:spcAft>
                <a:spcPts val="0"/>
              </a:spcAft>
              <a:buNone/>
            </a:pPr>
            <a:r>
              <a:rPr lang="it" sz="2400" b="1" dirty="0"/>
              <a:t>Lockdown</a:t>
            </a:r>
            <a:endParaRPr sz="2400" b="1" dirty="0"/>
          </a:p>
          <a:p>
            <a:pPr marL="0" lvl="0" indent="0" algn="l" rtl="0">
              <a:spcBef>
                <a:spcPts val="0"/>
              </a:spcBef>
              <a:spcAft>
                <a:spcPts val="0"/>
              </a:spcAft>
              <a:buNone/>
            </a:pPr>
            <a:r>
              <a:rPr lang="it" sz="2400" b="1" dirty="0"/>
              <a:t>series</a:t>
            </a:r>
            <a:endParaRPr sz="2400" b="1" dirty="0"/>
          </a:p>
          <a:p>
            <a:pPr marL="0" lvl="0" indent="0" algn="l" rtl="0">
              <a:spcBef>
                <a:spcPts val="0"/>
              </a:spcBef>
              <a:spcAft>
                <a:spcPts val="0"/>
              </a:spcAft>
              <a:buNone/>
            </a:pPr>
            <a:endParaRPr sz="2400" dirty="0"/>
          </a:p>
          <a:p>
            <a:pPr marL="0" lvl="0" indent="0" algn="l" rtl="0">
              <a:spcBef>
                <a:spcPts val="0"/>
              </a:spcBef>
              <a:spcAft>
                <a:spcPts val="0"/>
              </a:spcAft>
              <a:buNone/>
            </a:pPr>
            <a:endParaRPr sz="2400" dirty="0"/>
          </a:p>
          <a:p>
            <a:pPr marL="0" lvl="0" indent="0" algn="l" rtl="0">
              <a:spcBef>
                <a:spcPts val="0"/>
              </a:spcBef>
              <a:spcAft>
                <a:spcPts val="0"/>
              </a:spcAft>
              <a:buNone/>
            </a:pPr>
            <a:endParaRPr sz="2400" dirty="0"/>
          </a:p>
          <a:p>
            <a:pPr marL="0" lvl="0" indent="0" algn="l" rtl="0">
              <a:spcBef>
                <a:spcPts val="0"/>
              </a:spcBef>
              <a:spcAft>
                <a:spcPts val="0"/>
              </a:spcAft>
              <a:buNone/>
            </a:pPr>
            <a:r>
              <a:rPr lang="it" sz="2400" dirty="0"/>
              <a:t>Période de</a:t>
            </a:r>
            <a:endParaRPr sz="2400" dirty="0"/>
          </a:p>
          <a:p>
            <a:pPr marL="0" lvl="0" indent="0" algn="l" rtl="0">
              <a:spcBef>
                <a:spcPts val="0"/>
              </a:spcBef>
              <a:spcAft>
                <a:spcPts val="0"/>
              </a:spcAft>
              <a:buNone/>
            </a:pPr>
            <a:r>
              <a:rPr lang="it" sz="2400" dirty="0"/>
              <a:t>renonciation</a:t>
            </a:r>
            <a:endParaRPr sz="2400" dirty="0"/>
          </a:p>
          <a:p>
            <a:pPr marL="0" lvl="0" indent="0" algn="l" rtl="0">
              <a:spcBef>
                <a:spcPts val="0"/>
              </a:spcBef>
              <a:spcAft>
                <a:spcPts val="0"/>
              </a:spcAft>
              <a:buNone/>
            </a:pPr>
            <a:r>
              <a:rPr lang="it" sz="2400" dirty="0"/>
              <a:t>ou de découverte ?</a:t>
            </a:r>
            <a:endParaRPr sz="2400" dirty="0"/>
          </a:p>
          <a:p>
            <a:pPr marL="0" lvl="0" indent="0" algn="l" rtl="0">
              <a:spcBef>
                <a:spcPts val="0"/>
              </a:spcBef>
              <a:spcAft>
                <a:spcPts val="0"/>
              </a:spcAft>
              <a:buNone/>
            </a:pPr>
            <a:endParaRPr sz="2400" dirty="0"/>
          </a:p>
        </p:txBody>
      </p:sp>
      <p:pic>
        <p:nvPicPr>
          <p:cNvPr id="56" name="Google Shape;56;p13"/>
          <p:cNvPicPr preferRelativeResize="0"/>
          <p:nvPr/>
        </p:nvPicPr>
        <p:blipFill>
          <a:blip r:embed="rId3">
            <a:alphaModFix/>
          </a:blip>
          <a:stretch>
            <a:fillRect/>
          </a:stretch>
        </p:blipFill>
        <p:spPr>
          <a:xfrm>
            <a:off x="6414450" y="1545234"/>
            <a:ext cx="2427176" cy="3241565"/>
          </a:xfrm>
          <a:prstGeom prst="rect">
            <a:avLst/>
          </a:prstGeom>
          <a:noFill/>
          <a:ln>
            <a:noFill/>
          </a:ln>
        </p:spPr>
      </p:pic>
      <p:pic>
        <p:nvPicPr>
          <p:cNvPr id="57" name="Google Shape;57;p13"/>
          <p:cNvPicPr preferRelativeResize="0"/>
          <p:nvPr/>
        </p:nvPicPr>
        <p:blipFill>
          <a:blip r:embed="rId4">
            <a:alphaModFix/>
          </a:blip>
          <a:stretch>
            <a:fillRect/>
          </a:stretch>
        </p:blipFill>
        <p:spPr>
          <a:xfrm>
            <a:off x="298676" y="5600867"/>
            <a:ext cx="455499" cy="607332"/>
          </a:xfrm>
          <a:prstGeom prst="rect">
            <a:avLst/>
          </a:prstGeom>
          <a:noFill/>
          <a:ln>
            <a:noFill/>
          </a:ln>
        </p:spPr>
      </p:pic>
    </p:spTree>
    <p:extLst>
      <p:ext uri="{BB962C8B-B14F-4D97-AF65-F5344CB8AC3E}">
        <p14:creationId xmlns:p14="http://schemas.microsoft.com/office/powerpoint/2010/main" val="21321890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dirty="0"/>
              <a:t>A partir de </a:t>
            </a:r>
            <a:r>
              <a:rPr lang="fr-FR" sz="2800" i="1" dirty="0" err="1"/>
              <a:t>preemptive</a:t>
            </a:r>
            <a:r>
              <a:rPr lang="fr-FR" sz="2800" dirty="0"/>
              <a:t> : </a:t>
            </a:r>
            <a:br>
              <a:rPr lang="fr-FR" sz="2800" dirty="0"/>
            </a:br>
            <a:endParaRPr lang="fr-FR" sz="2800" dirty="0"/>
          </a:p>
        </p:txBody>
      </p:sp>
      <p:sp>
        <p:nvSpPr>
          <p:cNvPr id="3" name="Content Placeholder 2"/>
          <p:cNvSpPr>
            <a:spLocks noGrp="1"/>
          </p:cNvSpPr>
          <p:nvPr>
            <p:ph idx="1"/>
          </p:nvPr>
        </p:nvSpPr>
        <p:spPr/>
        <p:txBody>
          <a:bodyPr>
            <a:normAutofit/>
          </a:bodyPr>
          <a:lstStyle/>
          <a:p>
            <a:pPr lvl="0"/>
            <a:r>
              <a:rPr lang="fr-FR" sz="2400" dirty="0" smtClean="0"/>
              <a:t>1. avec </a:t>
            </a:r>
            <a:r>
              <a:rPr lang="fr-FR" sz="2400" dirty="0"/>
              <a:t>les guillemets et une glose explicative (évaluative</a:t>
            </a:r>
            <a:r>
              <a:rPr lang="fr-FR" sz="2400" dirty="0" smtClean="0"/>
              <a:t>):</a:t>
            </a:r>
            <a:endParaRPr lang="fr-FR" sz="2400" dirty="0"/>
          </a:p>
          <a:p>
            <a:r>
              <a:rPr lang="fr-FR" sz="2400" dirty="0"/>
              <a:t>« </a:t>
            </a:r>
            <a:r>
              <a:rPr lang="fr-FR" sz="2400" dirty="0" err="1"/>
              <a:t>Preemptive</a:t>
            </a:r>
            <a:r>
              <a:rPr lang="fr-FR" sz="2400" dirty="0"/>
              <a:t> action », la guerre impériale américaine. multimedia.fr</a:t>
            </a:r>
          </a:p>
          <a:p>
            <a:pPr lvl="0"/>
            <a:r>
              <a:rPr lang="fr-FR" sz="2400" dirty="0" smtClean="0"/>
              <a:t>2. «</a:t>
            </a:r>
            <a:r>
              <a:rPr lang="fr-FR" sz="2400" dirty="0"/>
              <a:t> Préemptive »: une transformation vers une orthographe française qui voit l’emprunt pérégriné accompagné de ses guillemets:</a:t>
            </a:r>
          </a:p>
          <a:p>
            <a:r>
              <a:rPr lang="fr-FR" sz="2400" dirty="0"/>
              <a:t>Deux ans après cette invasion, le bilan est en effet cruel pour les théoriciens conservateurs de la guerre «préemptive». </a:t>
            </a:r>
            <a:r>
              <a:rPr lang="fr-FR" sz="2400" i="1" dirty="0"/>
              <a:t>Europe-USA: la dérive des continents. Jacques Julliard. </a:t>
            </a:r>
            <a:r>
              <a:rPr lang="fr-FR" sz="2400" i="1" u="sng" dirty="0"/>
              <a:t>Le Nouvel Observateur</a:t>
            </a:r>
            <a:r>
              <a:rPr lang="fr-FR" sz="2400" i="1" dirty="0"/>
              <a:t>, </a:t>
            </a:r>
            <a:r>
              <a:rPr lang="fr-FR" sz="2400" dirty="0"/>
              <a:t>24.03.2004.</a:t>
            </a:r>
          </a:p>
          <a:p>
            <a:endParaRPr lang="fr-FR" sz="2400" dirty="0"/>
          </a:p>
        </p:txBody>
      </p:sp>
    </p:spTree>
    <p:extLst>
      <p:ext uri="{BB962C8B-B14F-4D97-AF65-F5344CB8AC3E}">
        <p14:creationId xmlns:p14="http://schemas.microsoft.com/office/powerpoint/2010/main" val="1646625413"/>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sz="2800" dirty="0" smtClean="0"/>
              <a:t/>
            </a:r>
            <a:br>
              <a:rPr lang="fr-FR" sz="2800" dirty="0" smtClean="0"/>
            </a:br>
            <a:r>
              <a:rPr lang="fr-FR" sz="2800" dirty="0" smtClean="0"/>
              <a:t>A </a:t>
            </a:r>
            <a:r>
              <a:rPr lang="fr-FR" sz="2800" dirty="0"/>
              <a:t>partir de </a:t>
            </a:r>
            <a:r>
              <a:rPr lang="fr-FR" sz="2800" i="1" dirty="0" err="1"/>
              <a:t>preemptive</a:t>
            </a:r>
            <a:r>
              <a:rPr lang="fr-FR" sz="2800" dirty="0"/>
              <a:t> : </a:t>
            </a:r>
            <a:br>
              <a:rPr lang="fr-FR" sz="2800" dirty="0"/>
            </a:br>
            <a:endParaRPr lang="fr-FR" sz="2800" dirty="0"/>
          </a:p>
        </p:txBody>
      </p:sp>
      <p:sp>
        <p:nvSpPr>
          <p:cNvPr id="3" name="Content Placeholder 2"/>
          <p:cNvSpPr>
            <a:spLocks noGrp="1"/>
          </p:cNvSpPr>
          <p:nvPr>
            <p:ph idx="1"/>
          </p:nvPr>
        </p:nvSpPr>
        <p:spPr/>
        <p:txBody>
          <a:bodyPr>
            <a:normAutofit fontScale="92500" lnSpcReduction="20000"/>
          </a:bodyPr>
          <a:lstStyle/>
          <a:p>
            <a:r>
              <a:rPr lang="fr-FR" sz="2400" dirty="0"/>
              <a:t>3. et de marqueurs de glose à </a:t>
            </a:r>
            <a:r>
              <a:rPr lang="fr-FR" sz="2400" dirty="0" err="1"/>
              <a:t>métaterme</a:t>
            </a:r>
            <a:r>
              <a:rPr lang="fr-FR" sz="2400" dirty="0"/>
              <a:t> introduisant une définition </a:t>
            </a:r>
            <a:r>
              <a:rPr lang="fr-FR" sz="2400" dirty="0" smtClean="0"/>
              <a:t>axiologique :</a:t>
            </a:r>
            <a:endParaRPr lang="fr-FR" sz="2400" dirty="0"/>
          </a:p>
          <a:p>
            <a:r>
              <a:rPr lang="fr-FR" sz="2400" dirty="0"/>
              <a:t>Le document de stratégie de sécurité nationale de septembre 2002, largement revalidé en mars, accorde aux Etats-Unis le droit de mettre en œuvre ce qu'on appelle "une guerre préemptive", c'est-à-dire le droit de commettre une agression pure et simple. </a:t>
            </a:r>
            <a:r>
              <a:rPr lang="fr-FR" sz="2400" i="1" dirty="0"/>
              <a:t>La déraison du plus fort. </a:t>
            </a:r>
            <a:r>
              <a:rPr lang="fr-FR" sz="2400" i="1" dirty="0" err="1"/>
              <a:t>Noam</a:t>
            </a:r>
            <a:r>
              <a:rPr lang="fr-FR" sz="2400" i="1" dirty="0"/>
              <a:t> Chomsky, Libération</a:t>
            </a:r>
            <a:r>
              <a:rPr lang="fr-FR" sz="2400" dirty="0"/>
              <a:t> 28.06.2006. </a:t>
            </a:r>
          </a:p>
          <a:p>
            <a:pPr lvl="0"/>
            <a:endParaRPr lang="fr-FR" sz="2400" dirty="0" smtClean="0"/>
          </a:p>
          <a:p>
            <a:pPr lvl="0"/>
            <a:r>
              <a:rPr lang="fr-FR" sz="2400" dirty="0" smtClean="0"/>
              <a:t>4. Préemptive </a:t>
            </a:r>
            <a:r>
              <a:rPr lang="fr-FR" sz="2400" dirty="0"/>
              <a:t>sans guillemets: un calque sémantique qui ajoute à « préemptif » les sèmes de la langue </a:t>
            </a:r>
            <a:r>
              <a:rPr lang="fr-FR" sz="2400" dirty="0" smtClean="0"/>
              <a:t>anglaise :</a:t>
            </a:r>
            <a:endParaRPr lang="fr-FR" sz="2400" dirty="0"/>
          </a:p>
          <a:p>
            <a:r>
              <a:rPr lang="fr-FR" sz="2400" dirty="0"/>
              <a:t>A suivre cette doctrine désormais dominante, l'attaque préemptive et la présence physique sur les lieux d'émergence du terrorisme seraient la juste réponse à cette menace. </a:t>
            </a:r>
            <a:r>
              <a:rPr lang="fr-FR" sz="2400" i="1" dirty="0"/>
              <a:t>Naissance du premier empire américain. Guy </a:t>
            </a:r>
            <a:r>
              <a:rPr lang="fr-FR" sz="2400" i="1" dirty="0" err="1"/>
              <a:t>Sorman</a:t>
            </a:r>
            <a:r>
              <a:rPr lang="fr-FR" sz="2400" i="1" dirty="0"/>
              <a:t>, Figaro </a:t>
            </a:r>
            <a:r>
              <a:rPr lang="fr-FR" sz="2400" dirty="0"/>
              <a:t>12.09. 2003.</a:t>
            </a:r>
          </a:p>
          <a:p>
            <a:endParaRPr lang="fr-FR" sz="2400" dirty="0"/>
          </a:p>
        </p:txBody>
      </p:sp>
    </p:spTree>
    <p:extLst>
      <p:ext uri="{BB962C8B-B14F-4D97-AF65-F5344CB8AC3E}">
        <p14:creationId xmlns:p14="http://schemas.microsoft.com/office/powerpoint/2010/main" val="2649797278"/>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dirty="0"/>
              <a:t>Ou le choix axé sur</a:t>
            </a:r>
            <a:r>
              <a:rPr lang="fr-FR" sz="2800" i="1" dirty="0"/>
              <a:t> </a:t>
            </a:r>
            <a:r>
              <a:rPr lang="fr-FR" sz="2800" i="1" dirty="0" err="1"/>
              <a:t>preventive</a:t>
            </a:r>
            <a:endParaRPr lang="fr-FR" sz="2800" dirty="0"/>
          </a:p>
        </p:txBody>
      </p:sp>
      <p:sp>
        <p:nvSpPr>
          <p:cNvPr id="3" name="Content Placeholder 2"/>
          <p:cNvSpPr>
            <a:spLocks noGrp="1"/>
          </p:cNvSpPr>
          <p:nvPr>
            <p:ph idx="1"/>
          </p:nvPr>
        </p:nvSpPr>
        <p:spPr/>
        <p:txBody>
          <a:bodyPr>
            <a:normAutofit fontScale="92500" lnSpcReduction="20000"/>
          </a:bodyPr>
          <a:lstStyle/>
          <a:p>
            <a:pPr algn="just"/>
            <a:r>
              <a:rPr lang="fr-FR" sz="2400" dirty="0" smtClean="0"/>
              <a:t>L’équivalent </a:t>
            </a:r>
            <a:r>
              <a:rPr lang="fr-FR" sz="2400" dirty="0"/>
              <a:t>proposé par les dictionnaires bilingues «préventif» suivi de l’emprunt entre parenthèses:</a:t>
            </a:r>
          </a:p>
          <a:p>
            <a:pPr algn="just"/>
            <a:r>
              <a:rPr lang="fr-FR" sz="2400" dirty="0"/>
              <a:t>G. W. Bush a réaffirmé fermement en mars 2006 la prééminence de l’option préventive (‘</a:t>
            </a:r>
            <a:r>
              <a:rPr lang="fr-FR" sz="2400" dirty="0" err="1"/>
              <a:t>preemptive</a:t>
            </a:r>
            <a:r>
              <a:rPr lang="fr-FR" sz="2400" dirty="0"/>
              <a:t>’) dans un éventuel conflit avec l’Iran. </a:t>
            </a:r>
            <a:r>
              <a:rPr lang="fr-FR" sz="2400" dirty="0" smtClean="0"/>
              <a:t>multimedia.fr</a:t>
            </a:r>
          </a:p>
          <a:p>
            <a:pPr marL="0" indent="0" algn="just">
              <a:buNone/>
            </a:pPr>
            <a:endParaRPr lang="fr-FR" sz="2400" dirty="0"/>
          </a:p>
          <a:p>
            <a:pPr algn="just"/>
            <a:r>
              <a:rPr lang="fr-FR" sz="2400" dirty="0"/>
              <a:t>- «Préventif» entre guillemets accompagnés d’un marqueur de glose sans </a:t>
            </a:r>
            <a:r>
              <a:rPr lang="fr-FR" sz="2400" dirty="0" err="1"/>
              <a:t>métaterme</a:t>
            </a:r>
            <a:r>
              <a:rPr lang="fr-FR" sz="2400" dirty="0"/>
              <a:t> pour clarifier le sens et le distinguer du sens originaire: </a:t>
            </a:r>
          </a:p>
          <a:p>
            <a:pPr algn="just"/>
            <a:r>
              <a:rPr lang="fr-FR" sz="2400" dirty="0"/>
              <a:t>Georges Bush a cherché à vendre à la communauté internationale un nouveau concept qui pourrait s'avérer très lucratif pour tous les chefs d'Etat actuels qui auraient des visées hégémoniques: le concept de «guerre préventive», ou attaquer avant d'être attaqué. </a:t>
            </a:r>
            <a:r>
              <a:rPr lang="fr-FR" sz="2400" i="1" dirty="0"/>
              <a:t>Figaro</a:t>
            </a:r>
            <a:r>
              <a:rPr lang="fr-FR" sz="2400" dirty="0"/>
              <a:t> 21.11.2001.</a:t>
            </a:r>
          </a:p>
          <a:p>
            <a:endParaRPr lang="fr-FR" sz="2400" dirty="0"/>
          </a:p>
        </p:txBody>
      </p:sp>
    </p:spTree>
    <p:extLst>
      <p:ext uri="{BB962C8B-B14F-4D97-AF65-F5344CB8AC3E}">
        <p14:creationId xmlns:p14="http://schemas.microsoft.com/office/powerpoint/2010/main" val="1720635072"/>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dirty="0"/>
              <a:t>Ou le choix axé sur</a:t>
            </a:r>
            <a:r>
              <a:rPr lang="fr-FR" sz="2800" i="1" dirty="0"/>
              <a:t> </a:t>
            </a:r>
            <a:r>
              <a:rPr lang="fr-FR" sz="2800" i="1" dirty="0" err="1"/>
              <a:t>preventive</a:t>
            </a:r>
            <a:endParaRPr lang="fr-FR" sz="2800" dirty="0"/>
          </a:p>
        </p:txBody>
      </p:sp>
      <p:sp>
        <p:nvSpPr>
          <p:cNvPr id="3" name="Content Placeholder 2"/>
          <p:cNvSpPr>
            <a:spLocks noGrp="1"/>
          </p:cNvSpPr>
          <p:nvPr>
            <p:ph idx="1"/>
          </p:nvPr>
        </p:nvSpPr>
        <p:spPr/>
        <p:txBody>
          <a:bodyPr>
            <a:normAutofit lnSpcReduction="10000"/>
          </a:bodyPr>
          <a:lstStyle/>
          <a:p>
            <a:pPr lvl="0" algn="just"/>
            <a:r>
              <a:rPr lang="fr-FR" sz="2400" dirty="0"/>
              <a:t>Préventif sans guillemets et un signe de transformation sémantique souvent accompagné par des marqueurs de glose pour introduire l’éclaircissement, dans la plupart des cas axiologique: néologisme sémantique ou l’expression du doute que la </a:t>
            </a:r>
            <a:r>
              <a:rPr lang="fr-FR" sz="2400" i="1" dirty="0" err="1"/>
              <a:t>preemptive</a:t>
            </a:r>
            <a:r>
              <a:rPr lang="fr-FR" sz="2400" i="1" dirty="0"/>
              <a:t> </a:t>
            </a:r>
            <a:r>
              <a:rPr lang="fr-FR" sz="2400" i="1" dirty="0" err="1"/>
              <a:t>war</a:t>
            </a:r>
            <a:r>
              <a:rPr lang="fr-FR" sz="2400" dirty="0"/>
              <a:t> n’était en vérité qu’une guerre préventive sans les sèmes d’imminence et de certitude, et par conséquent illégale</a:t>
            </a:r>
            <a:r>
              <a:rPr lang="fr-FR" sz="2400" dirty="0" smtClean="0"/>
              <a:t>? : </a:t>
            </a:r>
            <a:endParaRPr lang="fr-FR" sz="2400" dirty="0"/>
          </a:p>
          <a:p>
            <a:pPr algn="just"/>
            <a:r>
              <a:rPr lang="fr-FR" sz="2400" dirty="0"/>
              <a:t>Ce dangereux concept de guerre préventive. </a:t>
            </a:r>
            <a:r>
              <a:rPr lang="fr-FR" sz="2400" i="1" dirty="0"/>
              <a:t>Monde Diplomatique </a:t>
            </a:r>
            <a:r>
              <a:rPr lang="fr-FR" sz="2400" dirty="0"/>
              <a:t>sept. 2002.</a:t>
            </a:r>
          </a:p>
          <a:p>
            <a:pPr algn="just"/>
            <a:r>
              <a:rPr lang="fr-FR" sz="2400" dirty="0"/>
              <a:t>L'Administration Bush se fonde sur un concept nouveau, celui de la guerre préventive: détruire l'ennemi avant qu'il ne vous frappe. </a:t>
            </a:r>
            <a:r>
              <a:rPr lang="fr-FR" sz="2400" i="1" dirty="0"/>
              <a:t>Une guerre préventive en Irak</a:t>
            </a:r>
            <a:r>
              <a:rPr lang="fr-FR" sz="2400" i="1" dirty="0" smtClean="0"/>
              <a:t>? </a:t>
            </a:r>
            <a:r>
              <a:rPr lang="fr-FR" sz="2400" dirty="0" smtClean="0"/>
              <a:t>de </a:t>
            </a:r>
            <a:r>
              <a:rPr lang="fr-FR" sz="2400" dirty="0" err="1"/>
              <a:t>Barochez</a:t>
            </a:r>
            <a:r>
              <a:rPr lang="fr-FR" sz="2400" i="1" dirty="0"/>
              <a:t>, Figaro </a:t>
            </a:r>
            <a:r>
              <a:rPr lang="fr-FR" sz="2400" dirty="0"/>
              <a:t>11.09.2002.</a:t>
            </a:r>
          </a:p>
          <a:p>
            <a:endParaRPr lang="fr-FR" sz="2400" dirty="0"/>
          </a:p>
        </p:txBody>
      </p:sp>
    </p:spTree>
    <p:extLst>
      <p:ext uri="{BB962C8B-B14F-4D97-AF65-F5344CB8AC3E}">
        <p14:creationId xmlns:p14="http://schemas.microsoft.com/office/powerpoint/2010/main" val="3376397694"/>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Nommer ou ne pas nommer la guerre (d’Afghanistan)</a:t>
            </a:r>
            <a:endParaRPr lang="it-IT" sz="2800" dirty="0"/>
          </a:p>
        </p:txBody>
      </p:sp>
      <p:sp>
        <p:nvSpPr>
          <p:cNvPr id="3" name="Segnaposto contenuto 2"/>
          <p:cNvSpPr>
            <a:spLocks noGrp="1"/>
          </p:cNvSpPr>
          <p:nvPr>
            <p:ph idx="1"/>
          </p:nvPr>
        </p:nvSpPr>
        <p:spPr/>
        <p:txBody>
          <a:bodyPr>
            <a:normAutofit/>
          </a:bodyPr>
          <a:lstStyle/>
          <a:p>
            <a:r>
              <a:rPr lang="fr-FR" sz="2400" dirty="0"/>
              <a:t>U</a:t>
            </a:r>
            <a:r>
              <a:rPr lang="fr-FR" sz="2400" dirty="0" smtClean="0"/>
              <a:t>ne </a:t>
            </a:r>
            <a:r>
              <a:rPr lang="fr-FR" sz="2400" dirty="0"/>
              <a:t>question sémantico-politique</a:t>
            </a:r>
            <a:r>
              <a:rPr lang="fr-FR" sz="2400" dirty="0" smtClean="0"/>
              <a:t>.</a:t>
            </a:r>
          </a:p>
          <a:p>
            <a:pPr algn="just"/>
            <a:r>
              <a:rPr lang="fr-FR" sz="2400" dirty="0"/>
              <a:t>L</a:t>
            </a:r>
            <a:r>
              <a:rPr lang="fr-FR" sz="2400" dirty="0" smtClean="0"/>
              <a:t>a </a:t>
            </a:r>
            <a:r>
              <a:rPr lang="fr-FR" sz="2400" dirty="0"/>
              <a:t>guerre d’Afghanistan, qui a l’aval des Nations Unies et la participation directe de la France, recevra difficilement son nom, notamment quand il s’agira de débattre sur l’intervention française et au fur et à mesure que se dégradera la situation afghane. </a:t>
            </a:r>
            <a:endParaRPr lang="fr-FR" sz="2400" dirty="0" smtClean="0"/>
          </a:p>
          <a:p>
            <a:pPr algn="just"/>
            <a:r>
              <a:rPr lang="fr-FR" sz="2400" dirty="0" smtClean="0"/>
              <a:t>Cette </a:t>
            </a:r>
            <a:r>
              <a:rPr lang="fr-FR" sz="2400" dirty="0"/>
              <a:t>distinction de position va conduire ceux qui détiennent le </a:t>
            </a:r>
            <a:r>
              <a:rPr lang="fr-FR" sz="2400" i="1" dirty="0" err="1"/>
              <a:t>skeptron</a:t>
            </a:r>
            <a:r>
              <a:rPr lang="fr-FR" sz="2400" dirty="0"/>
              <a:t> </a:t>
            </a:r>
            <a:r>
              <a:rPr lang="fr-FR" sz="2400" dirty="0" smtClean="0"/>
              <a:t>(concept </a:t>
            </a:r>
            <a:r>
              <a:rPr lang="fr-FR" sz="2400" smtClean="0"/>
              <a:t>de Bourdieu) à </a:t>
            </a:r>
            <a:r>
              <a:rPr lang="fr-FR" sz="2400" dirty="0"/>
              <a:t>soutenir qu’en Afghanistan il ne s’agit pas d’une guerre. </a:t>
            </a:r>
            <a:endParaRPr lang="it-IT" sz="2400" dirty="0"/>
          </a:p>
          <a:p>
            <a:endParaRPr lang="it-IT" sz="2400" dirty="0"/>
          </a:p>
          <a:p>
            <a:endParaRPr lang="it-IT" sz="2400" dirty="0"/>
          </a:p>
        </p:txBody>
      </p:sp>
    </p:spTree>
    <p:extLst>
      <p:ext uri="{BB962C8B-B14F-4D97-AF65-F5344CB8AC3E}">
        <p14:creationId xmlns:p14="http://schemas.microsoft.com/office/powerpoint/2010/main" val="966081488"/>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Par qui </a:t>
            </a:r>
            <a:r>
              <a:rPr lang="it-IT" sz="2800" dirty="0" err="1" smtClean="0"/>
              <a:t>détient</a:t>
            </a:r>
            <a:r>
              <a:rPr lang="it-IT" sz="2800" dirty="0" smtClean="0"/>
              <a:t> le </a:t>
            </a:r>
            <a:r>
              <a:rPr lang="it-IT" sz="2800" dirty="0" err="1" smtClean="0"/>
              <a:t>pouvoir</a:t>
            </a:r>
            <a:endParaRPr lang="it-IT" sz="2800" dirty="0"/>
          </a:p>
        </p:txBody>
      </p:sp>
      <p:sp>
        <p:nvSpPr>
          <p:cNvPr id="3" name="Segnaposto contenuto 2"/>
          <p:cNvSpPr>
            <a:spLocks noGrp="1"/>
          </p:cNvSpPr>
          <p:nvPr>
            <p:ph idx="1"/>
          </p:nvPr>
        </p:nvSpPr>
        <p:spPr/>
        <p:txBody>
          <a:bodyPr>
            <a:normAutofit/>
          </a:bodyPr>
          <a:lstStyle/>
          <a:p>
            <a:pPr algn="just"/>
            <a:r>
              <a:rPr lang="fr-FR" sz="2400" dirty="0" smtClean="0"/>
              <a:t>« Ce </a:t>
            </a:r>
            <a:r>
              <a:rPr lang="fr-FR" sz="2400" dirty="0"/>
              <a:t>n’est pas une guerre, ce n’est pas une guerre, ce n’est pas une guerre, je veux dire par là que l’immense majorité des Afghans ont besoin de la coalition qui se trouve sur place pour leur éviter le drame qu’a été </a:t>
            </a:r>
            <a:r>
              <a:rPr lang="fr-FR" sz="2400" dirty="0" smtClean="0"/>
              <a:t>l’arrivée </a:t>
            </a:r>
            <a:r>
              <a:rPr lang="fr-FR" sz="2400" dirty="0"/>
              <a:t>des talibans</a:t>
            </a:r>
            <a:r>
              <a:rPr lang="fr-FR" sz="2400" dirty="0" smtClean="0"/>
              <a:t>. » </a:t>
            </a:r>
            <a:r>
              <a:rPr lang="fr-FR" sz="2400" dirty="0"/>
              <a:t>(Sarkozy, Président de la République) </a:t>
            </a:r>
            <a:endParaRPr lang="it-IT" sz="2400" dirty="0"/>
          </a:p>
          <a:p>
            <a:pPr algn="just"/>
            <a:r>
              <a:rPr lang="fr-FR" sz="2400" dirty="0" smtClean="0"/>
              <a:t>« Je </a:t>
            </a:r>
            <a:r>
              <a:rPr lang="fr-FR" sz="2400" dirty="0"/>
              <a:t>conteste le mot de guerre, je conteste totalement. Nous ne sommes pas en guerre contre un Etat</a:t>
            </a:r>
            <a:r>
              <a:rPr lang="fr-FR" sz="2400" dirty="0" smtClean="0"/>
              <a:t>. » </a:t>
            </a:r>
            <a:r>
              <a:rPr lang="fr-FR" sz="2400" dirty="0"/>
              <a:t>(Morin, ministre de la défense) </a:t>
            </a:r>
            <a:endParaRPr lang="it-IT" sz="2400" dirty="0"/>
          </a:p>
          <a:p>
            <a:pPr algn="just"/>
            <a:r>
              <a:rPr lang="fr-FR" sz="2400" dirty="0" smtClean="0"/>
              <a:t>« Nous </a:t>
            </a:r>
            <a:r>
              <a:rPr lang="fr-FR" sz="2400" dirty="0"/>
              <a:t>ne sommes pas en guerre contre quiconque: nous construisons la paix</a:t>
            </a:r>
            <a:r>
              <a:rPr lang="fr-FR" sz="2400" dirty="0" smtClean="0"/>
              <a:t>. » </a:t>
            </a:r>
            <a:r>
              <a:rPr lang="fr-FR" sz="2400" dirty="0"/>
              <a:t>(Kouchner, Ministre des Affaires Etrangères et Européennes, </a:t>
            </a:r>
            <a:r>
              <a:rPr lang="fr-FR" sz="2400" i="1" dirty="0"/>
              <a:t>Le Monde</a:t>
            </a:r>
            <a:r>
              <a:rPr lang="fr-FR" sz="2400" dirty="0"/>
              <a:t>, 30 août 2008) </a:t>
            </a:r>
            <a:endParaRPr lang="it-IT" sz="2400" dirty="0"/>
          </a:p>
        </p:txBody>
      </p:sp>
    </p:spTree>
    <p:extLst>
      <p:ext uri="{BB962C8B-B14F-4D97-AF65-F5344CB8AC3E}">
        <p14:creationId xmlns:p14="http://schemas.microsoft.com/office/powerpoint/2010/main" val="1123160620"/>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 La guerre d’</a:t>
            </a:r>
            <a:r>
              <a:rPr lang="x-none" sz="2800" dirty="0"/>
              <a:t> </a:t>
            </a:r>
            <a:r>
              <a:rPr lang="x-none" sz="2800" dirty="0" smtClean="0"/>
              <a:t>Afghanistan</a:t>
            </a:r>
            <a:r>
              <a:rPr lang="it-IT" sz="2800" dirty="0" smtClean="0"/>
              <a:t>”= </a:t>
            </a:r>
            <a:r>
              <a:rPr lang="it-IT" sz="2800" dirty="0" err="1" smtClean="0"/>
              <a:t>mission</a:t>
            </a:r>
            <a:r>
              <a:rPr lang="it-IT" sz="2800" dirty="0" smtClean="0"/>
              <a:t> de </a:t>
            </a:r>
            <a:r>
              <a:rPr lang="it-IT" sz="2800" dirty="0" err="1" smtClean="0"/>
              <a:t>paix</a:t>
            </a:r>
            <a:r>
              <a:rPr lang="it-IT" sz="2800" dirty="0" smtClean="0"/>
              <a:t>, </a:t>
            </a:r>
            <a:r>
              <a:rPr lang="it-IT" sz="2800" dirty="0" err="1" smtClean="0"/>
              <a:t>maintien</a:t>
            </a:r>
            <a:r>
              <a:rPr lang="it-IT" sz="2800" dirty="0" smtClean="0"/>
              <a:t> de la </a:t>
            </a:r>
            <a:r>
              <a:rPr lang="it-IT" sz="2800" dirty="0" err="1" smtClean="0"/>
              <a:t>paix</a:t>
            </a:r>
            <a:endParaRPr lang="it-IT" sz="2800" dirty="0"/>
          </a:p>
        </p:txBody>
      </p:sp>
      <p:sp>
        <p:nvSpPr>
          <p:cNvPr id="3" name="Segnaposto contenuto 2"/>
          <p:cNvSpPr>
            <a:spLocks noGrp="1"/>
          </p:cNvSpPr>
          <p:nvPr>
            <p:ph idx="1"/>
          </p:nvPr>
        </p:nvSpPr>
        <p:spPr/>
        <p:txBody>
          <a:bodyPr>
            <a:normAutofit/>
          </a:bodyPr>
          <a:lstStyle/>
          <a:p>
            <a:pPr algn="just"/>
            <a:r>
              <a:rPr lang="fr-FR" sz="2400" dirty="0" smtClean="0"/>
              <a:t>« Non</a:t>
            </a:r>
            <a:r>
              <a:rPr lang="fr-FR" sz="2400" dirty="0"/>
              <a:t>, ce n’est pas une guerre pour nous, c’est une mission de paix à l’appel du Conseil de Sécurité des Nations Unies avec bien sûr des </a:t>
            </a:r>
            <a:r>
              <a:rPr lang="fr-FR" sz="2400" b="1" dirty="0"/>
              <a:t>affrontements</a:t>
            </a:r>
            <a:r>
              <a:rPr lang="fr-FR" sz="2400" dirty="0"/>
              <a:t> […] Ce n’est pas possible de parler de guerre, mais malheureusement, c’est la même chose, malheureusement, bien entendu, c’est la même chose en terme d’affrontements […] Ce n’est pas une guerre, c’est une bataille qui ressemble à une guerre, un affrontement permanent […]. C’est </a:t>
            </a:r>
            <a:r>
              <a:rPr lang="fr-FR" sz="2400" b="1" dirty="0"/>
              <a:t>une opération de maintien de la paix et d’aide</a:t>
            </a:r>
            <a:r>
              <a:rPr lang="fr-FR" sz="2400" dirty="0"/>
              <a:t> à un gouvernement élu démocratiquement dans un pays où on nous  a appelé</a:t>
            </a:r>
            <a:r>
              <a:rPr lang="fr-FR" sz="2400" dirty="0" smtClean="0"/>
              <a:t>. » (</a:t>
            </a:r>
            <a:r>
              <a:rPr lang="fr-FR" sz="2400" dirty="0"/>
              <a:t>Kouchner, sept. 2008)</a:t>
            </a:r>
            <a:endParaRPr lang="it-IT" sz="2400" dirty="0"/>
          </a:p>
          <a:p>
            <a:endParaRPr lang="it-IT" sz="2400" dirty="0"/>
          </a:p>
        </p:txBody>
      </p:sp>
    </p:spTree>
    <p:extLst>
      <p:ext uri="{BB962C8B-B14F-4D97-AF65-F5344CB8AC3E}">
        <p14:creationId xmlns:p14="http://schemas.microsoft.com/office/powerpoint/2010/main" val="2759871274"/>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L’</a:t>
            </a:r>
            <a:r>
              <a:rPr lang="it-IT" sz="2800" dirty="0" err="1" smtClean="0"/>
              <a:t>opposition</a:t>
            </a:r>
            <a:r>
              <a:rPr lang="it-IT" sz="2800" dirty="0" smtClean="0"/>
              <a:t> </a:t>
            </a:r>
            <a:r>
              <a:rPr lang="it-IT" sz="2800" dirty="0" err="1" smtClean="0"/>
              <a:t>nomme</a:t>
            </a:r>
            <a:r>
              <a:rPr lang="it-IT" sz="2800" dirty="0" smtClean="0"/>
              <a:t> la guerre</a:t>
            </a:r>
            <a:endParaRPr lang="it-IT" sz="2800" dirty="0"/>
          </a:p>
        </p:txBody>
      </p:sp>
      <p:sp>
        <p:nvSpPr>
          <p:cNvPr id="3" name="Segnaposto contenuto 2"/>
          <p:cNvSpPr>
            <a:spLocks noGrp="1"/>
          </p:cNvSpPr>
          <p:nvPr>
            <p:ph idx="1"/>
          </p:nvPr>
        </p:nvSpPr>
        <p:spPr/>
        <p:txBody>
          <a:bodyPr>
            <a:normAutofit/>
          </a:bodyPr>
          <a:lstStyle/>
          <a:p>
            <a:pPr algn="just"/>
            <a:r>
              <a:rPr lang="fr-FR" sz="2400" dirty="0" smtClean="0"/>
              <a:t>« En </a:t>
            </a:r>
            <a:r>
              <a:rPr lang="fr-FR" sz="2400" dirty="0"/>
              <a:t>effet il s’agit bien d’une guerre, monsieur le ministre de la défense, avec </a:t>
            </a:r>
            <a:r>
              <a:rPr lang="fr-FR" sz="2400" b="1" dirty="0"/>
              <a:t>ses cercueils, ses douleurs, ses atrocités, ses trahisons</a:t>
            </a:r>
            <a:r>
              <a:rPr lang="fr-FR" sz="2400" dirty="0"/>
              <a:t>. La guerre est sans doute la question la plus difficile qui puisse être posée aux représentants du peuple que nous sommes, celle qui importe le plus à une nation parce qu’il s’agit en fait de décider de la vie et de la mort de militaires mais </a:t>
            </a:r>
            <a:r>
              <a:rPr lang="fr-FR" sz="2400" b="1" dirty="0"/>
              <a:t>aussi de civils, </a:t>
            </a:r>
            <a:r>
              <a:rPr lang="fr-FR" sz="2400" dirty="0"/>
              <a:t>victimes de cette hydre insatiable, qui se nourrit du désespoir des plus démunis et du cynisme des puissants</a:t>
            </a:r>
            <a:r>
              <a:rPr lang="fr-FR" sz="2400" dirty="0" smtClean="0"/>
              <a:t>. » </a:t>
            </a:r>
            <a:r>
              <a:rPr lang="fr-FR" sz="2400" dirty="0"/>
              <a:t>(</a:t>
            </a:r>
            <a:r>
              <a:rPr lang="fr-FR" sz="2400" dirty="0" err="1"/>
              <a:t>Mamère</a:t>
            </a:r>
            <a:r>
              <a:rPr lang="fr-FR" sz="2400" dirty="0" smtClean="0"/>
              <a:t>)*</a:t>
            </a:r>
            <a:endParaRPr lang="it-IT" sz="2400" dirty="0"/>
          </a:p>
          <a:p>
            <a:r>
              <a:rPr lang="it-IT" sz="2400" dirty="0" smtClean="0"/>
              <a:t>*</a:t>
            </a:r>
            <a:r>
              <a:rPr lang="x-none" sz="2400" dirty="0" smtClean="0"/>
              <a:t>Député </a:t>
            </a:r>
            <a:r>
              <a:rPr lang="x-none" sz="2400" dirty="0"/>
              <a:t>du groupe gauche démocrate et républicaine. Débat à l’Assemblée Nationale du 22 septembre 2008.</a:t>
            </a:r>
            <a:endParaRPr lang="it-IT" sz="2400" dirty="0"/>
          </a:p>
          <a:p>
            <a:endParaRPr lang="it-IT" sz="2400" dirty="0"/>
          </a:p>
        </p:txBody>
      </p:sp>
    </p:spTree>
    <p:extLst>
      <p:ext uri="{BB962C8B-B14F-4D97-AF65-F5344CB8AC3E}">
        <p14:creationId xmlns:p14="http://schemas.microsoft.com/office/powerpoint/2010/main" val="1168035380"/>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a:t>L’</a:t>
            </a:r>
            <a:r>
              <a:rPr lang="it-IT" sz="2800" dirty="0" err="1"/>
              <a:t>opposition</a:t>
            </a:r>
            <a:r>
              <a:rPr lang="it-IT" sz="2800" dirty="0"/>
              <a:t> </a:t>
            </a:r>
            <a:r>
              <a:rPr lang="it-IT" sz="2800" dirty="0" err="1"/>
              <a:t>nomme</a:t>
            </a:r>
            <a:r>
              <a:rPr lang="it-IT" sz="2800" dirty="0"/>
              <a:t> la guerre</a:t>
            </a:r>
            <a:endParaRPr lang="fr-FR" sz="2800" dirty="0"/>
          </a:p>
        </p:txBody>
      </p:sp>
      <p:sp>
        <p:nvSpPr>
          <p:cNvPr id="3" name="Content Placeholder 2"/>
          <p:cNvSpPr>
            <a:spLocks noGrp="1"/>
          </p:cNvSpPr>
          <p:nvPr>
            <p:ph idx="1"/>
          </p:nvPr>
        </p:nvSpPr>
        <p:spPr/>
        <p:txBody>
          <a:bodyPr>
            <a:normAutofit/>
          </a:bodyPr>
          <a:lstStyle/>
          <a:p>
            <a:r>
              <a:rPr lang="fr-FR" sz="2400" dirty="0" smtClean="0"/>
              <a:t>« La </a:t>
            </a:r>
            <a:r>
              <a:rPr lang="fr-FR" sz="2400" dirty="0"/>
              <a:t>France est-elle en guerre en Afghanistan? </a:t>
            </a:r>
          </a:p>
          <a:p>
            <a:r>
              <a:rPr lang="fr-FR" sz="2400" dirty="0"/>
              <a:t>Oui, la France est en guerre, il ne faut pas jouer sur les mots, même s’il n’y a pas eu de déclaration de guerre</a:t>
            </a:r>
            <a:r>
              <a:rPr lang="fr-FR" sz="2400" dirty="0" smtClean="0"/>
              <a:t>. » (</a:t>
            </a:r>
            <a:r>
              <a:rPr lang="fr-FR" sz="2400" dirty="0"/>
              <a:t>Députée PS, mission parlementaire 31 août au 3 sept 2008</a:t>
            </a:r>
            <a:r>
              <a:rPr lang="fr-FR" sz="2400" dirty="0" smtClean="0"/>
              <a:t>)</a:t>
            </a:r>
          </a:p>
          <a:p>
            <a:r>
              <a:rPr lang="fr-FR" sz="2400" dirty="0" smtClean="0"/>
              <a:t>fin 8 avril </a:t>
            </a:r>
            <a:endParaRPr lang="fr-FR" sz="2400" dirty="0"/>
          </a:p>
          <a:p>
            <a:endParaRPr lang="fr-FR" sz="2400" dirty="0"/>
          </a:p>
        </p:txBody>
      </p:sp>
    </p:spTree>
    <p:extLst>
      <p:ext uri="{BB962C8B-B14F-4D97-AF65-F5344CB8AC3E}">
        <p14:creationId xmlns:p14="http://schemas.microsoft.com/office/powerpoint/2010/main" val="95504807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311700" y="593367"/>
            <a:ext cx="1810800" cy="1386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it"/>
              <a:t>La voisine d’en fesse</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r>
              <a:rPr lang="it" sz="1800"/>
              <a:t>Lockdown series</a:t>
            </a:r>
            <a:endParaRPr sz="1800"/>
          </a:p>
          <a:p>
            <a:pPr marL="0" lvl="0" indent="0" algn="l" rtl="0">
              <a:spcBef>
                <a:spcPts val="0"/>
              </a:spcBef>
              <a:spcAft>
                <a:spcPts val="0"/>
              </a:spcAft>
              <a:buNone/>
            </a:pPr>
            <a:endParaRPr sz="1800"/>
          </a:p>
          <a:p>
            <a:pPr marL="0" lvl="0" indent="0" algn="l" rtl="0">
              <a:spcBef>
                <a:spcPts val="0"/>
              </a:spcBef>
              <a:spcAft>
                <a:spcPts val="0"/>
              </a:spcAft>
              <a:buNone/>
            </a:pPr>
            <a:r>
              <a:rPr lang="it" sz="1800"/>
              <a:t>20 mars 2020</a:t>
            </a:r>
            <a:endParaRPr sz="1800"/>
          </a:p>
        </p:txBody>
      </p:sp>
      <p:pic>
        <p:nvPicPr>
          <p:cNvPr id="63" name="Google Shape;63;p14"/>
          <p:cNvPicPr preferRelativeResize="0"/>
          <p:nvPr/>
        </p:nvPicPr>
        <p:blipFill rotWithShape="1">
          <a:blip r:embed="rId3">
            <a:alphaModFix/>
          </a:blip>
          <a:srcRect t="1560" b="-1560"/>
          <a:stretch/>
        </p:blipFill>
        <p:spPr>
          <a:xfrm>
            <a:off x="2734525" y="1"/>
            <a:ext cx="5788924" cy="6966668"/>
          </a:xfrm>
          <a:prstGeom prst="rect">
            <a:avLst/>
          </a:prstGeom>
          <a:noFill/>
          <a:ln>
            <a:noFill/>
          </a:ln>
        </p:spPr>
      </p:pic>
    </p:spTree>
    <p:extLst>
      <p:ext uri="{BB962C8B-B14F-4D97-AF65-F5344CB8AC3E}">
        <p14:creationId xmlns:p14="http://schemas.microsoft.com/office/powerpoint/2010/main" val="3864685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Observations quotidiennes</a:t>
            </a:r>
            <a:br>
              <a:rPr lang="fr-CA" sz="2800" dirty="0" smtClean="0"/>
            </a:br>
            <a:r>
              <a:rPr lang="fr-CA" sz="2800" dirty="0" smtClean="0"/>
              <a:t>La langue française est formidable</a:t>
            </a:r>
            <a:endParaRPr lang="fr-CA" sz="2800" dirty="0"/>
          </a:p>
        </p:txBody>
      </p:sp>
      <p:sp>
        <p:nvSpPr>
          <p:cNvPr id="3" name="Segnaposto contenuto 2"/>
          <p:cNvSpPr>
            <a:spLocks noGrp="1"/>
          </p:cNvSpPr>
          <p:nvPr>
            <p:ph sz="half" idx="1"/>
          </p:nvPr>
        </p:nvSpPr>
        <p:spPr/>
        <p:txBody>
          <a:bodyPr>
            <a:normAutofit fontScale="92500"/>
          </a:bodyPr>
          <a:lstStyle/>
          <a:p>
            <a:pPr algn="just"/>
            <a:r>
              <a:rPr lang="fr-CA" sz="2400" dirty="0" smtClean="0"/>
              <a:t>Les problèmes des boulangers sont </a:t>
            </a:r>
            <a:r>
              <a:rPr lang="fr-CA" sz="2400" dirty="0" smtClean="0">
                <a:solidFill>
                  <a:srgbClr val="FF0000"/>
                </a:solidFill>
              </a:rPr>
              <a:t>croissants,</a:t>
            </a:r>
            <a:r>
              <a:rPr lang="fr-CA" sz="2400" dirty="0" smtClean="0"/>
              <a:t> alors que les bouchers veulent défendre leur </a:t>
            </a:r>
            <a:r>
              <a:rPr lang="fr-CA" sz="2400" dirty="0" smtClean="0">
                <a:solidFill>
                  <a:srgbClr val="FF0000"/>
                </a:solidFill>
              </a:rPr>
              <a:t>beefsteak</a:t>
            </a:r>
            <a:r>
              <a:rPr lang="fr-CA" sz="2400" dirty="0" smtClean="0"/>
              <a:t>, les éleveurs de volailles se font </a:t>
            </a:r>
            <a:r>
              <a:rPr lang="fr-CA" sz="2400" dirty="0" smtClean="0">
                <a:solidFill>
                  <a:srgbClr val="FF0000"/>
                </a:solidFill>
              </a:rPr>
              <a:t>plume</a:t>
            </a:r>
            <a:r>
              <a:rPr lang="fr-CA" sz="2400" dirty="0" smtClean="0"/>
              <a:t>r, les éleveurs de chiens sont </a:t>
            </a:r>
            <a:r>
              <a:rPr lang="fr-CA" sz="2400" dirty="0" smtClean="0">
                <a:solidFill>
                  <a:srgbClr val="FF0000"/>
                </a:solidFill>
              </a:rPr>
              <a:t>aux</a:t>
            </a:r>
            <a:r>
              <a:rPr lang="fr-CA" sz="2400" dirty="0" smtClean="0"/>
              <a:t> </a:t>
            </a:r>
            <a:r>
              <a:rPr lang="fr-CA" sz="2400" dirty="0" smtClean="0">
                <a:solidFill>
                  <a:srgbClr val="FF0000"/>
                </a:solidFill>
              </a:rPr>
              <a:t>abois,</a:t>
            </a:r>
            <a:r>
              <a:rPr lang="fr-CA" sz="2400" dirty="0" smtClean="0"/>
              <a:t> les pêcheurs haussent </a:t>
            </a:r>
            <a:r>
              <a:rPr lang="fr-CA" sz="2400" dirty="0" smtClean="0">
                <a:solidFill>
                  <a:srgbClr val="FF0000"/>
                </a:solidFill>
              </a:rPr>
              <a:t>le </a:t>
            </a:r>
            <a:r>
              <a:rPr lang="fr-CA" sz="2400" dirty="0" smtClean="0">
                <a:solidFill>
                  <a:srgbClr val="FF0000"/>
                </a:solidFill>
              </a:rPr>
              <a:t>ton (thon)</a:t>
            </a:r>
            <a:r>
              <a:rPr lang="fr-CA" sz="2400" dirty="0" smtClean="0"/>
              <a:t>! </a:t>
            </a:r>
            <a:r>
              <a:rPr lang="fr-CA" sz="2400" dirty="0" smtClean="0"/>
              <a:t>Et bien sur, les céréaliers </a:t>
            </a:r>
            <a:r>
              <a:rPr lang="fr-CA" sz="2400" dirty="0" smtClean="0">
                <a:solidFill>
                  <a:srgbClr val="FF0000"/>
                </a:solidFill>
              </a:rPr>
              <a:t>sont « sur la paille »</a:t>
            </a:r>
            <a:r>
              <a:rPr lang="fr-CA" sz="2400" dirty="0" smtClean="0"/>
              <a:t>.</a:t>
            </a:r>
            <a:r>
              <a:rPr lang="fr-CA" sz="2400" dirty="0"/>
              <a:t> Par ailleurs, alors que les brasseurs sont </a:t>
            </a:r>
            <a:r>
              <a:rPr lang="fr-CA" sz="2400" dirty="0">
                <a:solidFill>
                  <a:srgbClr val="FF0000"/>
                </a:solidFill>
              </a:rPr>
              <a:t>sous pression</a:t>
            </a:r>
            <a:r>
              <a:rPr lang="fr-CA" sz="2400" dirty="0"/>
              <a:t>, les viticulteurs </a:t>
            </a:r>
            <a:r>
              <a:rPr lang="fr-CA" sz="2400" dirty="0">
                <a:solidFill>
                  <a:srgbClr val="FF0000"/>
                </a:solidFill>
              </a:rPr>
              <a:t>trinquent</a:t>
            </a:r>
            <a:r>
              <a:rPr lang="fr-CA" sz="2400" dirty="0"/>
              <a:t>. </a:t>
            </a:r>
            <a:endParaRPr lang="fr-CA" sz="2400" dirty="0" smtClean="0"/>
          </a:p>
          <a:p>
            <a:endParaRPr lang="fr-CA" sz="2400" dirty="0"/>
          </a:p>
        </p:txBody>
      </p:sp>
      <p:sp>
        <p:nvSpPr>
          <p:cNvPr id="4" name="Segnaposto contenuto 3"/>
          <p:cNvSpPr>
            <a:spLocks noGrp="1"/>
          </p:cNvSpPr>
          <p:nvPr>
            <p:ph sz="half" idx="2"/>
          </p:nvPr>
        </p:nvSpPr>
        <p:spPr/>
        <p:txBody>
          <a:bodyPr>
            <a:normAutofit fontScale="92500"/>
          </a:bodyPr>
          <a:lstStyle/>
          <a:p>
            <a:pPr algn="just"/>
            <a:r>
              <a:rPr lang="fr-CA" sz="2400" dirty="0" smtClean="0"/>
              <a:t>Heureusement, les électriciens </a:t>
            </a:r>
            <a:r>
              <a:rPr lang="fr-CA" sz="2400" dirty="0" smtClean="0">
                <a:solidFill>
                  <a:srgbClr val="FF0000"/>
                </a:solidFill>
              </a:rPr>
              <a:t>résistent</a:t>
            </a:r>
            <a:r>
              <a:rPr lang="fr-CA" sz="2400" dirty="0" smtClean="0"/>
              <a:t>. Mais pour les couvreurs, </a:t>
            </a:r>
            <a:r>
              <a:rPr lang="fr-CA" sz="2400" dirty="0" smtClean="0">
                <a:solidFill>
                  <a:srgbClr val="FF0000"/>
                </a:solidFill>
              </a:rPr>
              <a:t>c’est la tuile </a:t>
            </a:r>
            <a:r>
              <a:rPr lang="fr-CA" sz="2400" dirty="0" smtClean="0"/>
              <a:t>et certains plombiers prennent carrément </a:t>
            </a:r>
            <a:r>
              <a:rPr lang="fr-CA" sz="2400" dirty="0" smtClean="0">
                <a:solidFill>
                  <a:srgbClr val="FF0000"/>
                </a:solidFill>
              </a:rPr>
              <a:t>la fuite</a:t>
            </a:r>
            <a:r>
              <a:rPr lang="fr-CA" sz="2400" dirty="0" smtClean="0"/>
              <a:t>. Dans l’industrie automobile, les salariés </a:t>
            </a:r>
            <a:r>
              <a:rPr lang="fr-CA" sz="2400" dirty="0" smtClean="0">
                <a:solidFill>
                  <a:srgbClr val="FF0000"/>
                </a:solidFill>
              </a:rPr>
              <a:t>débrayent</a:t>
            </a:r>
            <a:r>
              <a:rPr lang="fr-CA" sz="2400" dirty="0" smtClean="0"/>
              <a:t>, dans l’espoir que la direction fasse </a:t>
            </a:r>
            <a:r>
              <a:rPr lang="fr-CA" sz="2400" dirty="0" smtClean="0">
                <a:solidFill>
                  <a:srgbClr val="FF0000"/>
                </a:solidFill>
              </a:rPr>
              <a:t>marche arrière.</a:t>
            </a:r>
          </a:p>
          <a:p>
            <a:pPr algn="just"/>
            <a:r>
              <a:rPr lang="fr-CA" sz="2400" dirty="0"/>
              <a:t>C</a:t>
            </a:r>
            <a:r>
              <a:rPr lang="fr-CA" sz="2400" dirty="0" smtClean="0"/>
              <a:t>hez EDF, les syndicats sont </a:t>
            </a:r>
            <a:r>
              <a:rPr lang="fr-CA" sz="2400" dirty="0" smtClean="0">
                <a:solidFill>
                  <a:srgbClr val="FF0000"/>
                </a:solidFill>
              </a:rPr>
              <a:t>sous tension</a:t>
            </a:r>
            <a:r>
              <a:rPr lang="fr-CA" sz="2400" dirty="0" smtClean="0"/>
              <a:t>, mais la direction ne </a:t>
            </a:r>
            <a:r>
              <a:rPr lang="fr-CA" sz="2400" dirty="0" smtClean="0">
                <a:solidFill>
                  <a:srgbClr val="FF0000"/>
                </a:solidFill>
              </a:rPr>
              <a:t>semble pas au courant.</a:t>
            </a:r>
            <a:endParaRPr lang="fr-CA" sz="2400" dirty="0">
              <a:solidFill>
                <a:srgbClr val="FF0000"/>
              </a:solidFill>
            </a:endParaRPr>
          </a:p>
        </p:txBody>
      </p:sp>
    </p:spTree>
    <p:extLst>
      <p:ext uri="{BB962C8B-B14F-4D97-AF65-F5344CB8AC3E}">
        <p14:creationId xmlns:p14="http://schemas.microsoft.com/office/powerpoint/2010/main" val="1141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La langue française est formidable</a:t>
            </a:r>
          </a:p>
        </p:txBody>
      </p:sp>
      <p:sp>
        <p:nvSpPr>
          <p:cNvPr id="3" name="Segnaposto contenuto 2"/>
          <p:cNvSpPr>
            <a:spLocks noGrp="1"/>
          </p:cNvSpPr>
          <p:nvPr>
            <p:ph sz="half" idx="1"/>
          </p:nvPr>
        </p:nvSpPr>
        <p:spPr/>
        <p:txBody>
          <a:bodyPr>
            <a:normAutofit fontScale="92500" lnSpcReduction="20000"/>
          </a:bodyPr>
          <a:lstStyle/>
          <a:p>
            <a:pPr algn="just"/>
            <a:r>
              <a:rPr lang="fr-CA" sz="2400" dirty="0" smtClean="0"/>
              <a:t>les cheminots voudraient garder </a:t>
            </a:r>
            <a:r>
              <a:rPr lang="fr-CA" sz="2400" dirty="0" smtClean="0">
                <a:solidFill>
                  <a:srgbClr val="FF0000"/>
                </a:solidFill>
              </a:rPr>
              <a:t>leur train </a:t>
            </a:r>
            <a:r>
              <a:rPr lang="fr-CA" sz="2400" dirty="0" smtClean="0"/>
              <a:t>de vie, mais la crise est arrivée </a:t>
            </a:r>
            <a:r>
              <a:rPr lang="fr-CA" sz="2400" dirty="0" smtClean="0">
                <a:solidFill>
                  <a:srgbClr val="FF0000"/>
                </a:solidFill>
              </a:rPr>
              <a:t>sans crier </a:t>
            </a:r>
            <a:r>
              <a:rPr lang="fr-CA" sz="2400" dirty="0" smtClean="0">
                <a:solidFill>
                  <a:srgbClr val="FF0000"/>
                </a:solidFill>
              </a:rPr>
              <a:t>gare (sans prévenir), </a:t>
            </a:r>
            <a:r>
              <a:rPr lang="fr-CA" sz="2400" dirty="0" smtClean="0"/>
              <a:t>alors... Les veilleurs de nuit, eux, vivent </a:t>
            </a:r>
            <a:r>
              <a:rPr lang="fr-CA" sz="2400" dirty="0" smtClean="0">
                <a:solidFill>
                  <a:srgbClr val="FF0000"/>
                </a:solidFill>
              </a:rPr>
              <a:t>au jour le jour</a:t>
            </a:r>
            <a:r>
              <a:rPr lang="fr-CA" sz="2400" dirty="0" smtClean="0"/>
              <a:t>. Pendant que les pédicures travaillent </a:t>
            </a:r>
            <a:r>
              <a:rPr lang="fr-CA" sz="2400" dirty="0" smtClean="0">
                <a:solidFill>
                  <a:srgbClr val="FF0000"/>
                </a:solidFill>
              </a:rPr>
              <a:t>d’arrache-</a:t>
            </a:r>
            <a:r>
              <a:rPr lang="fr-CA" sz="2400" dirty="0" smtClean="0">
                <a:solidFill>
                  <a:srgbClr val="FF0000"/>
                </a:solidFill>
              </a:rPr>
              <a:t>pied (sans pause)</a:t>
            </a:r>
            <a:r>
              <a:rPr lang="fr-CA" sz="2400" dirty="0" smtClean="0"/>
              <a:t>, </a:t>
            </a:r>
            <a:r>
              <a:rPr lang="fr-CA" sz="2400" dirty="0" smtClean="0"/>
              <a:t>les croupiers </a:t>
            </a:r>
            <a:r>
              <a:rPr lang="fr-CA" sz="2400" dirty="0" smtClean="0">
                <a:solidFill>
                  <a:srgbClr val="FF0000"/>
                </a:solidFill>
              </a:rPr>
              <a:t>jouent</a:t>
            </a:r>
            <a:r>
              <a:rPr lang="fr-CA" sz="2400" dirty="0" smtClean="0"/>
              <a:t> </a:t>
            </a:r>
            <a:r>
              <a:rPr lang="fr-CA" sz="2400" dirty="0" smtClean="0"/>
              <a:t>le tout pour le tout, les dessinateurs font </a:t>
            </a:r>
            <a:r>
              <a:rPr lang="fr-CA" sz="2400" dirty="0" smtClean="0">
                <a:solidFill>
                  <a:srgbClr val="FF0000"/>
                </a:solidFill>
              </a:rPr>
              <a:t>grise mine </a:t>
            </a:r>
            <a:r>
              <a:rPr lang="fr-CA" sz="2400" dirty="0" smtClean="0"/>
              <a:t>(être triste), </a:t>
            </a:r>
            <a:r>
              <a:rPr lang="fr-CA" sz="2400" dirty="0" smtClean="0"/>
              <a:t>les militaires partent en </a:t>
            </a:r>
            <a:r>
              <a:rPr lang="fr-CA" sz="2400" dirty="0" smtClean="0">
                <a:solidFill>
                  <a:srgbClr val="FF0000"/>
                </a:solidFill>
              </a:rPr>
              <a:t>retraite (pension)</a:t>
            </a:r>
            <a:r>
              <a:rPr lang="fr-CA" sz="2400" dirty="0" smtClean="0"/>
              <a:t>, </a:t>
            </a:r>
            <a:r>
              <a:rPr lang="fr-CA" sz="2400" dirty="0" smtClean="0"/>
              <a:t>les imprimeurs </a:t>
            </a:r>
            <a:r>
              <a:rPr lang="fr-CA" sz="2400" dirty="0" smtClean="0">
                <a:solidFill>
                  <a:srgbClr val="FF0000"/>
                </a:solidFill>
              </a:rPr>
              <a:t>dépriment</a:t>
            </a:r>
            <a:r>
              <a:rPr lang="fr-CA" sz="2400" dirty="0" smtClean="0"/>
              <a:t> et les météorologistes sont </a:t>
            </a:r>
            <a:r>
              <a:rPr lang="fr-CA" sz="2400" dirty="0" smtClean="0">
                <a:solidFill>
                  <a:srgbClr val="FF0000"/>
                </a:solidFill>
              </a:rPr>
              <a:t>en dépression.</a:t>
            </a:r>
            <a:endParaRPr lang="fr-CA" sz="2400" dirty="0">
              <a:solidFill>
                <a:srgbClr val="FF0000"/>
              </a:solidFill>
            </a:endParaRPr>
          </a:p>
        </p:txBody>
      </p:sp>
      <p:sp>
        <p:nvSpPr>
          <p:cNvPr id="4" name="Segnaposto contenuto 3"/>
          <p:cNvSpPr>
            <a:spLocks noGrp="1"/>
          </p:cNvSpPr>
          <p:nvPr>
            <p:ph sz="half" idx="2"/>
          </p:nvPr>
        </p:nvSpPr>
        <p:spPr/>
        <p:txBody>
          <a:bodyPr>
            <a:normAutofit fontScale="92500" lnSpcReduction="20000"/>
          </a:bodyPr>
          <a:lstStyle/>
          <a:p>
            <a:pPr algn="just"/>
            <a:r>
              <a:rPr lang="fr-CA" sz="2400" dirty="0" smtClean="0"/>
              <a:t>Chers tous,</a:t>
            </a:r>
            <a:r>
              <a:rPr lang="fr-CA" sz="2400" dirty="0"/>
              <a:t> </a:t>
            </a:r>
            <a:r>
              <a:rPr lang="fr-CA" sz="2400" dirty="0" smtClean="0"/>
              <a:t>c’est vraiment une mauvaise passe et cerise sur le gâteau, même les </a:t>
            </a:r>
            <a:r>
              <a:rPr lang="fr-CA" sz="2400" dirty="0" smtClean="0">
                <a:solidFill>
                  <a:srgbClr val="FF0000"/>
                </a:solidFill>
              </a:rPr>
              <a:t>maisons sont </a:t>
            </a:r>
            <a:r>
              <a:rPr lang="fr-CA" sz="2400" dirty="0" smtClean="0">
                <a:solidFill>
                  <a:srgbClr val="FF0000"/>
                </a:solidFill>
              </a:rPr>
              <a:t>closes (bordel).</a:t>
            </a:r>
            <a:endParaRPr lang="fr-CA" sz="2400" dirty="0" smtClean="0">
              <a:solidFill>
                <a:srgbClr val="FF0000"/>
              </a:solidFill>
            </a:endParaRPr>
          </a:p>
          <a:p>
            <a:r>
              <a:rPr lang="fr-CA" sz="2400" dirty="0" err="1" smtClean="0"/>
              <a:t>Auteur.e</a:t>
            </a:r>
            <a:r>
              <a:rPr lang="fr-CA" sz="2400" dirty="0" smtClean="0"/>
              <a:t> inconnue.</a:t>
            </a:r>
            <a:endParaRPr lang="fr-CA" sz="2400" dirty="0"/>
          </a:p>
        </p:txBody>
      </p:sp>
    </p:spTree>
    <p:extLst>
      <p:ext uri="{BB962C8B-B14F-4D97-AF65-F5344CB8AC3E}">
        <p14:creationId xmlns:p14="http://schemas.microsoft.com/office/powerpoint/2010/main" val="3314434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Nommer une guerre</a:t>
            </a:r>
            <a:endParaRPr lang="fr-CA" sz="2800" dirty="0"/>
          </a:p>
        </p:txBody>
      </p:sp>
      <p:sp>
        <p:nvSpPr>
          <p:cNvPr id="3" name="Segnaposto contenuto 2"/>
          <p:cNvSpPr>
            <a:spLocks noGrp="1"/>
          </p:cNvSpPr>
          <p:nvPr>
            <p:ph idx="1"/>
          </p:nvPr>
        </p:nvSpPr>
        <p:spPr/>
        <p:txBody>
          <a:bodyPr>
            <a:normAutofit/>
          </a:bodyPr>
          <a:lstStyle/>
          <a:p>
            <a:r>
              <a:rPr lang="it-IT" sz="2400" dirty="0" err="1" smtClean="0"/>
              <a:t>Algérie</a:t>
            </a:r>
            <a:r>
              <a:rPr lang="it-IT" sz="2400" dirty="0" smtClean="0"/>
              <a:t> : </a:t>
            </a:r>
            <a:r>
              <a:rPr lang="fr-FR" sz="2400" dirty="0"/>
              <a:t>1954 à 1962 </a:t>
            </a:r>
            <a:r>
              <a:rPr lang="it-IT" sz="2400" dirty="0" smtClean="0"/>
              <a:t> </a:t>
            </a:r>
          </a:p>
          <a:p>
            <a:r>
              <a:rPr lang="it-IT" sz="2400" dirty="0" smtClean="0"/>
              <a:t>La guerre </a:t>
            </a:r>
            <a:r>
              <a:rPr lang="it-IT" sz="2400" dirty="0" err="1" smtClean="0"/>
              <a:t>contre</a:t>
            </a:r>
            <a:r>
              <a:rPr lang="it-IT" sz="2400" dirty="0" smtClean="0"/>
              <a:t> le </a:t>
            </a:r>
            <a:r>
              <a:rPr lang="it-IT" sz="2400" dirty="0" err="1" smtClean="0"/>
              <a:t>terrorisme</a:t>
            </a:r>
            <a:r>
              <a:rPr lang="fr-FR" sz="2400" dirty="0" smtClean="0"/>
              <a:t> : après </a:t>
            </a:r>
            <a:r>
              <a:rPr lang="fr-FR" sz="2400" dirty="0"/>
              <a:t>les attentats du 11 septembre 2001</a:t>
            </a:r>
            <a:endParaRPr lang="it-IT" sz="2400" dirty="0" smtClean="0"/>
          </a:p>
          <a:p>
            <a:r>
              <a:rPr lang="it-IT" sz="2400" dirty="0" err="1" smtClean="0"/>
              <a:t>Irak</a:t>
            </a:r>
            <a:r>
              <a:rPr lang="it-IT" sz="2400" dirty="0" smtClean="0"/>
              <a:t> : 2003 - 2011</a:t>
            </a:r>
            <a:endParaRPr lang="it-IT" sz="2400" dirty="0"/>
          </a:p>
          <a:p>
            <a:r>
              <a:rPr lang="it-IT" sz="2400" dirty="0" smtClean="0"/>
              <a:t>Afghanistan : </a:t>
            </a:r>
            <a:r>
              <a:rPr lang="it-IT" sz="2400" dirty="0" err="1" smtClean="0"/>
              <a:t>observation</a:t>
            </a:r>
            <a:r>
              <a:rPr lang="it-IT" sz="2400" dirty="0" smtClean="0"/>
              <a:t> de 2008</a:t>
            </a:r>
            <a:endParaRPr lang="fr-CA" sz="2400" dirty="0"/>
          </a:p>
        </p:txBody>
      </p:sp>
    </p:spTree>
    <p:extLst>
      <p:ext uri="{BB962C8B-B14F-4D97-AF65-F5344CB8AC3E}">
        <p14:creationId xmlns:p14="http://schemas.microsoft.com/office/powerpoint/2010/main" val="3125802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smtClean="0"/>
              <a:t>Nommer </a:t>
            </a:r>
            <a:r>
              <a:rPr lang="fr-FR" sz="2800" dirty="0"/>
              <a:t>une guerre n’est pas </a:t>
            </a:r>
            <a:r>
              <a:rPr lang="fr-FR" sz="2800" dirty="0" smtClean="0"/>
              <a:t>innocent :</a:t>
            </a:r>
            <a:br>
              <a:rPr lang="fr-FR" sz="2800" dirty="0" smtClean="0"/>
            </a:br>
            <a:r>
              <a:rPr lang="fr-FR" sz="2800" dirty="0" smtClean="0"/>
              <a:t>la guerre d’Algérie</a:t>
            </a:r>
            <a:endParaRPr lang="it-IT" sz="2800" dirty="0"/>
          </a:p>
        </p:txBody>
      </p:sp>
      <p:sp>
        <p:nvSpPr>
          <p:cNvPr id="3" name="Segnaposto contenuto 2"/>
          <p:cNvSpPr>
            <a:spLocks noGrp="1"/>
          </p:cNvSpPr>
          <p:nvPr>
            <p:ph idx="1"/>
          </p:nvPr>
        </p:nvSpPr>
        <p:spPr/>
        <p:txBody>
          <a:bodyPr>
            <a:normAutofit/>
          </a:bodyPr>
          <a:lstStyle/>
          <a:p>
            <a:pPr algn="just"/>
            <a:r>
              <a:rPr lang="fr-FR" sz="2400" dirty="0"/>
              <a:t>C</a:t>
            </a:r>
            <a:r>
              <a:rPr lang="fr-FR" sz="2400" dirty="0" smtClean="0"/>
              <a:t>omme </a:t>
            </a:r>
            <a:r>
              <a:rPr lang="fr-FR" sz="2400" dirty="0"/>
              <a:t>l’a montré la guerre d’Algérie qui n’a reçu son </a:t>
            </a:r>
            <a:r>
              <a:rPr lang="fr-FR" sz="2400" dirty="0" smtClean="0"/>
              <a:t>nom par la France </a:t>
            </a:r>
            <a:r>
              <a:rPr lang="fr-FR" sz="2400" dirty="0"/>
              <a:t>qu’en </a:t>
            </a:r>
            <a:r>
              <a:rPr lang="fr-FR" sz="2400" dirty="0" smtClean="0"/>
              <a:t>1999.</a:t>
            </a:r>
          </a:p>
          <a:p>
            <a:pPr algn="just"/>
            <a:r>
              <a:rPr lang="fr-FR" sz="2400" dirty="0" smtClean="0"/>
              <a:t>déroulée </a:t>
            </a:r>
            <a:r>
              <a:rPr lang="fr-FR" sz="2400" dirty="0"/>
              <a:t>de 1954 à 1962 en Algérie, colonie française depuis </a:t>
            </a:r>
            <a:r>
              <a:rPr lang="fr-FR" sz="2400" dirty="0" smtClean="0"/>
              <a:t>1830. </a:t>
            </a:r>
            <a:r>
              <a:rPr lang="fr-FR" sz="2400" dirty="0"/>
              <a:t>R</a:t>
            </a:r>
            <a:r>
              <a:rPr lang="fr-FR" sz="2400" dirty="0" smtClean="0"/>
              <a:t>econnaissance </a:t>
            </a:r>
            <a:r>
              <a:rPr lang="fr-FR" sz="2400" dirty="0"/>
              <a:t>de l'indépendance </a:t>
            </a:r>
            <a:r>
              <a:rPr lang="fr-FR" sz="2400" dirty="0" smtClean="0"/>
              <a:t>le </a:t>
            </a:r>
            <a:r>
              <a:rPr lang="fr-FR" sz="2400" dirty="0"/>
              <a:t>5 juillet </a:t>
            </a:r>
            <a:r>
              <a:rPr lang="fr-FR" sz="2400" dirty="0" smtClean="0"/>
              <a:t>1962.</a:t>
            </a:r>
          </a:p>
          <a:p>
            <a:pPr algn="just"/>
            <a:endParaRPr lang="it-IT" sz="2400" b="1" dirty="0" smtClean="0"/>
          </a:p>
          <a:p>
            <a:pPr algn="just"/>
            <a:r>
              <a:rPr lang="it-IT" sz="2400" b="1" dirty="0" smtClean="0"/>
              <a:t>Et qui la </a:t>
            </a:r>
            <a:r>
              <a:rPr lang="it-IT" sz="2400" b="1" dirty="0" err="1" smtClean="0"/>
              <a:t>nomme</a:t>
            </a:r>
            <a:r>
              <a:rPr lang="it-IT" sz="2400" b="1" dirty="0" smtClean="0"/>
              <a:t> ?</a:t>
            </a:r>
            <a:endParaRPr lang="fr-FR" sz="2400" b="1" dirty="0" smtClean="0"/>
          </a:p>
          <a:p>
            <a:pPr algn="just"/>
            <a:endParaRPr lang="fr-FR" sz="2400" dirty="0" smtClean="0"/>
          </a:p>
        </p:txBody>
      </p:sp>
    </p:spTree>
    <p:extLst>
      <p:ext uri="{BB962C8B-B14F-4D97-AF65-F5344CB8AC3E}">
        <p14:creationId xmlns:p14="http://schemas.microsoft.com/office/powerpoint/2010/main" val="207078239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a:t>
            </a:r>
            <a:r>
              <a:rPr lang="it-IT" sz="2800" dirty="0" smtClean="0"/>
              <a:t>a </a:t>
            </a:r>
            <a:r>
              <a:rPr lang="it-IT" sz="2800" dirty="0" err="1" smtClean="0"/>
              <a:t>nommer</a:t>
            </a:r>
            <a:r>
              <a:rPr lang="it-IT" sz="2800" dirty="0" smtClean="0"/>
              <a:t> </a:t>
            </a:r>
            <a:r>
              <a:rPr lang="it-IT" sz="2800" dirty="0" err="1"/>
              <a:t>d</a:t>
            </a:r>
            <a:r>
              <a:rPr lang="it-IT" sz="2800" dirty="0" err="1" smtClean="0"/>
              <a:t>u</a:t>
            </a:r>
            <a:r>
              <a:rPr lang="it-IT" sz="2800" dirty="0" smtClean="0"/>
              <a:t> c</a:t>
            </a:r>
            <a:r>
              <a:rPr lang="fr-FR" sz="2800" dirty="0" smtClean="0"/>
              <a:t>ô</a:t>
            </a:r>
            <a:r>
              <a:rPr lang="it-IT" sz="2800" dirty="0" err="1" smtClean="0"/>
              <a:t>té</a:t>
            </a:r>
            <a:r>
              <a:rPr lang="it-IT" sz="2800" dirty="0" smtClean="0"/>
              <a:t> </a:t>
            </a:r>
            <a:r>
              <a:rPr lang="it-IT" sz="2800" dirty="0" err="1" smtClean="0"/>
              <a:t>algérien</a:t>
            </a:r>
            <a:endParaRPr lang="it-IT" sz="2800" dirty="0"/>
          </a:p>
        </p:txBody>
      </p:sp>
      <p:sp>
        <p:nvSpPr>
          <p:cNvPr id="3" name="Segnaposto contenuto 2"/>
          <p:cNvSpPr>
            <a:spLocks noGrp="1"/>
          </p:cNvSpPr>
          <p:nvPr>
            <p:ph idx="1"/>
          </p:nvPr>
        </p:nvSpPr>
        <p:spPr/>
        <p:txBody>
          <a:bodyPr>
            <a:normAutofit/>
          </a:bodyPr>
          <a:lstStyle/>
          <a:p>
            <a:pPr algn="just"/>
            <a:r>
              <a:rPr lang="it-IT" sz="2400" dirty="0"/>
              <a:t>En </a:t>
            </a:r>
            <a:r>
              <a:rPr lang="it-IT" sz="2400" dirty="0" err="1"/>
              <a:t>Algérie</a:t>
            </a:r>
            <a:r>
              <a:rPr lang="it-IT" sz="2400" dirty="0"/>
              <a:t>, </a:t>
            </a:r>
            <a:r>
              <a:rPr lang="it-IT" sz="2400" dirty="0" err="1"/>
              <a:t>cette</a:t>
            </a:r>
            <a:r>
              <a:rPr lang="it-IT" sz="2400" dirty="0"/>
              <a:t> guerre est </a:t>
            </a:r>
            <a:r>
              <a:rPr lang="it-IT" sz="2400" dirty="0" err="1"/>
              <a:t>appelée</a:t>
            </a:r>
            <a:r>
              <a:rPr lang="it-IT" sz="2400" dirty="0"/>
              <a:t> « </a:t>
            </a:r>
            <a:r>
              <a:rPr lang="it-IT" sz="2400" dirty="0" err="1"/>
              <a:t>Révolution</a:t>
            </a:r>
            <a:r>
              <a:rPr lang="it-IT" sz="2400" dirty="0"/>
              <a:t> </a:t>
            </a:r>
            <a:r>
              <a:rPr lang="it-IT" sz="2400" dirty="0" err="1"/>
              <a:t>algérienne</a:t>
            </a:r>
            <a:r>
              <a:rPr lang="it-IT" sz="2400" dirty="0"/>
              <a:t> </a:t>
            </a:r>
            <a:r>
              <a:rPr lang="it-IT" sz="2400" dirty="0" smtClean="0"/>
              <a:t>», «</a:t>
            </a:r>
            <a:r>
              <a:rPr lang="it-IT" sz="2400" dirty="0"/>
              <a:t> guerre de </a:t>
            </a:r>
            <a:r>
              <a:rPr lang="it-IT" sz="2400" dirty="0" err="1"/>
              <a:t>libération</a:t>
            </a:r>
            <a:r>
              <a:rPr lang="it-IT" sz="2400" dirty="0"/>
              <a:t> </a:t>
            </a:r>
            <a:r>
              <a:rPr lang="it-IT" sz="2400" dirty="0" err="1"/>
              <a:t>nationale</a:t>
            </a:r>
            <a:r>
              <a:rPr lang="it-IT" sz="2400" dirty="0"/>
              <a:t> » </a:t>
            </a:r>
            <a:r>
              <a:rPr lang="it-IT" sz="2400" dirty="0" err="1"/>
              <a:t>ou</a:t>
            </a:r>
            <a:r>
              <a:rPr lang="it-IT" sz="2400" dirty="0"/>
              <a:t> « guerre d'</a:t>
            </a:r>
            <a:r>
              <a:rPr lang="it-IT" sz="2400" dirty="0" err="1"/>
              <a:t>indépendance</a:t>
            </a:r>
            <a:r>
              <a:rPr lang="it-IT" sz="2400" dirty="0"/>
              <a:t> ». </a:t>
            </a:r>
            <a:endParaRPr lang="it-IT" sz="2400" dirty="0" smtClean="0"/>
          </a:p>
          <a:p>
            <a:pPr algn="just"/>
            <a:r>
              <a:rPr lang="it-IT" sz="2400" dirty="0" smtClean="0"/>
              <a:t>Le </a:t>
            </a:r>
            <a:r>
              <a:rPr lang="it-IT" sz="2400" dirty="0"/>
              <a:t>terme « </a:t>
            </a:r>
            <a:r>
              <a:rPr lang="it-IT" sz="2400" dirty="0" err="1"/>
              <a:t>révolution</a:t>
            </a:r>
            <a:r>
              <a:rPr lang="it-IT" sz="2400" dirty="0"/>
              <a:t> » est </a:t>
            </a:r>
            <a:r>
              <a:rPr lang="it-IT" sz="2400" dirty="0" err="1"/>
              <a:t>massivement</a:t>
            </a:r>
            <a:r>
              <a:rPr lang="it-IT" sz="2400" dirty="0"/>
              <a:t> </a:t>
            </a:r>
            <a:r>
              <a:rPr lang="it-IT" sz="2400" dirty="0" err="1"/>
              <a:t>adopté</a:t>
            </a:r>
            <a:r>
              <a:rPr lang="it-IT" sz="2400" dirty="0"/>
              <a:t> par le FLN à partir de 1956, </a:t>
            </a:r>
            <a:r>
              <a:rPr lang="it-IT" sz="2400" dirty="0" err="1"/>
              <a:t>année</a:t>
            </a:r>
            <a:r>
              <a:rPr lang="it-IT" sz="2400" dirty="0"/>
              <a:t> de son </a:t>
            </a:r>
            <a:r>
              <a:rPr lang="it-IT" sz="2400" dirty="0" err="1"/>
              <a:t>congrès</a:t>
            </a:r>
            <a:r>
              <a:rPr lang="it-IT" sz="2400" dirty="0"/>
              <a:t> de La </a:t>
            </a:r>
            <a:r>
              <a:rPr lang="it-IT" sz="2400" dirty="0" err="1"/>
              <a:t>Soummam</a:t>
            </a:r>
            <a:r>
              <a:rPr lang="it-IT" sz="2400" dirty="0"/>
              <a:t>, en </a:t>
            </a:r>
            <a:r>
              <a:rPr lang="it-IT" sz="2400" dirty="0" err="1"/>
              <a:t>Kabylie</a:t>
            </a:r>
            <a:r>
              <a:rPr lang="it-IT" sz="2400" dirty="0"/>
              <a:t>. Le terme </a:t>
            </a:r>
            <a:r>
              <a:rPr lang="it-IT" sz="2400" dirty="0" err="1"/>
              <a:t>prendra</a:t>
            </a:r>
            <a:r>
              <a:rPr lang="it-IT" sz="2400" dirty="0"/>
              <a:t> </a:t>
            </a:r>
            <a:r>
              <a:rPr lang="it-IT" sz="2400" dirty="0" err="1"/>
              <a:t>des</a:t>
            </a:r>
            <a:r>
              <a:rPr lang="it-IT" sz="2400" dirty="0"/>
              <a:t> </a:t>
            </a:r>
            <a:r>
              <a:rPr lang="it-IT" sz="2400" dirty="0" err="1"/>
              <a:t>connotations</a:t>
            </a:r>
            <a:r>
              <a:rPr lang="it-IT" sz="2400" dirty="0"/>
              <a:t> </a:t>
            </a:r>
            <a:r>
              <a:rPr lang="it-IT" sz="2400" dirty="0" err="1"/>
              <a:t>résolument</a:t>
            </a:r>
            <a:r>
              <a:rPr lang="it-IT" sz="2400" dirty="0"/>
              <a:t> </a:t>
            </a:r>
            <a:r>
              <a:rPr lang="it-IT" sz="2400" dirty="0" err="1"/>
              <a:t>socialistes</a:t>
            </a:r>
            <a:r>
              <a:rPr lang="it-IT" sz="2400" dirty="0"/>
              <a:t> </a:t>
            </a:r>
            <a:r>
              <a:rPr lang="it-IT" sz="2400" dirty="0" err="1"/>
              <a:t>dans</a:t>
            </a:r>
            <a:r>
              <a:rPr lang="it-IT" sz="2400" dirty="0"/>
              <a:t> </a:t>
            </a:r>
            <a:r>
              <a:rPr lang="it-IT" sz="2400" dirty="0" err="1"/>
              <a:t>les</a:t>
            </a:r>
            <a:r>
              <a:rPr lang="it-IT" sz="2400" dirty="0"/>
              <a:t> </a:t>
            </a:r>
            <a:r>
              <a:rPr lang="it-IT" sz="2400" dirty="0" err="1"/>
              <a:t>premières</a:t>
            </a:r>
            <a:r>
              <a:rPr lang="it-IT" sz="2400" dirty="0"/>
              <a:t> </a:t>
            </a:r>
            <a:r>
              <a:rPr lang="it-IT" sz="2400" dirty="0" err="1"/>
              <a:t>années</a:t>
            </a:r>
            <a:r>
              <a:rPr lang="it-IT" sz="2400" dirty="0"/>
              <a:t> d'</a:t>
            </a:r>
            <a:r>
              <a:rPr lang="it-IT" sz="2400" dirty="0" err="1"/>
              <a:t>indépendance</a:t>
            </a:r>
            <a:r>
              <a:rPr lang="it-IT" sz="2400" dirty="0"/>
              <a:t>. </a:t>
            </a:r>
            <a:endParaRPr lang="it-IT" sz="2400" dirty="0" smtClean="0"/>
          </a:p>
          <a:p>
            <a:pPr algn="just"/>
            <a:r>
              <a:rPr lang="it-IT" sz="2400" dirty="0" smtClean="0"/>
              <a:t>Pour </a:t>
            </a:r>
            <a:r>
              <a:rPr lang="it-IT" sz="2400" dirty="0" err="1"/>
              <a:t>les</a:t>
            </a:r>
            <a:r>
              <a:rPr lang="it-IT" sz="2400" dirty="0"/>
              <a:t> </a:t>
            </a:r>
            <a:r>
              <a:rPr lang="it-IT" sz="2400" dirty="0" err="1"/>
              <a:t>populations</a:t>
            </a:r>
            <a:r>
              <a:rPr lang="it-IT" sz="2400" dirty="0"/>
              <a:t> </a:t>
            </a:r>
            <a:r>
              <a:rPr lang="it-IT" sz="2400" dirty="0" err="1"/>
              <a:t>algériennes</a:t>
            </a:r>
            <a:r>
              <a:rPr lang="it-IT" sz="2400" dirty="0"/>
              <a:t> </a:t>
            </a:r>
            <a:r>
              <a:rPr lang="it-IT" sz="2400" dirty="0" err="1"/>
              <a:t>dans</a:t>
            </a:r>
            <a:r>
              <a:rPr lang="it-IT" sz="2400" dirty="0"/>
              <a:t> </a:t>
            </a:r>
            <a:r>
              <a:rPr lang="it-IT" sz="2400" dirty="0" err="1"/>
              <a:t>leur</a:t>
            </a:r>
            <a:r>
              <a:rPr lang="it-IT" sz="2400" dirty="0"/>
              <a:t> ensemble, ce </a:t>
            </a:r>
            <a:r>
              <a:rPr lang="it-IT" sz="2400" dirty="0" err="1"/>
              <a:t>fut</a:t>
            </a:r>
            <a:r>
              <a:rPr lang="it-IT" sz="2400" dirty="0"/>
              <a:t> « La Guerre ».</a:t>
            </a:r>
          </a:p>
        </p:txBody>
      </p:sp>
    </p:spTree>
    <p:extLst>
      <p:ext uri="{BB962C8B-B14F-4D97-AF65-F5344CB8AC3E}">
        <p14:creationId xmlns:p14="http://schemas.microsoft.com/office/powerpoint/2010/main" val="302439663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TotalTime>
  <Words>2532</Words>
  <Application>Microsoft Macintosh PowerPoint</Application>
  <PresentationFormat>Presentazione su schermo (4:3)</PresentationFormat>
  <Paragraphs>167</Paragraphs>
  <Slides>38</Slides>
  <Notes>2</Notes>
  <HiddenSlides>0</HiddenSlides>
  <MMClips>0</MMClips>
  <ScaleCrop>false</ScaleCrop>
  <HeadingPairs>
    <vt:vector size="4" baseType="variant">
      <vt:variant>
        <vt:lpstr>Tema</vt:lpstr>
      </vt:variant>
      <vt:variant>
        <vt:i4>1</vt:i4>
      </vt:variant>
      <vt:variant>
        <vt:lpstr>Titoli diapositive</vt:lpstr>
      </vt:variant>
      <vt:variant>
        <vt:i4>38</vt:i4>
      </vt:variant>
    </vt:vector>
  </HeadingPairs>
  <TitlesOfParts>
    <vt:vector size="39" baseType="lpstr">
      <vt:lpstr>Tema di Office</vt:lpstr>
      <vt:lpstr>Cours du 8 avril 2020</vt:lpstr>
      <vt:lpstr>Observations hebdomadaires 8 avril </vt:lpstr>
      <vt:lpstr>Presentazione di PowerPoint</vt:lpstr>
      <vt:lpstr>La voisine d’en fesse    Lockdown series  20 mars 2020</vt:lpstr>
      <vt:lpstr>Observations quotidiennes La langue française est formidable</vt:lpstr>
      <vt:lpstr>La langue française est formidable</vt:lpstr>
      <vt:lpstr>Nommer une guerre</vt:lpstr>
      <vt:lpstr>Nommer une guerre n’est pas innocent : la guerre d’Algérie</vt:lpstr>
      <vt:lpstr>La nommer du côté algérien</vt:lpstr>
      <vt:lpstr>La nommer du côté français</vt:lpstr>
      <vt:lpstr>Depuis 1999, le pouvoir français nomme la guerre d’Algérie</vt:lpstr>
      <vt:lpstr>Presentazione di PowerPoint</vt:lpstr>
      <vt:lpstr> La guerre contre le terrorisme : une question de noms et de sens. </vt:lpstr>
      <vt:lpstr> La guerre contre le terrorisme : une question de noms et de sens. </vt:lpstr>
      <vt:lpstr>amalgame sémantique</vt:lpstr>
      <vt:lpstr>Qu’est-ce que le terrorisme ?</vt:lpstr>
      <vt:lpstr>«Terrorisme» bushien : néologisme sémantique</vt:lpstr>
      <vt:lpstr>Questionnement politico-sémantique</vt:lpstr>
      <vt:lpstr>« nommer et renommer n’est pas un acte anodin »</vt:lpstr>
      <vt:lpstr>La « guerre contre le terrorisme » renommée (?)</vt:lpstr>
      <vt:lpstr>La « guerre contre le terrorisme » renommée (?)</vt:lpstr>
      <vt:lpstr>Guerre d’Irak et guerre d’Afghanistan (?)</vt:lpstr>
      <vt:lpstr>Guerre d’Irak 2003-2011  (calendrier d’Obama pour le retrait progressif des troupes 2008-2011)</vt:lpstr>
      <vt:lpstr>preemptive war</vt:lpstr>
      <vt:lpstr>preemptive war versus preventive war</vt:lpstr>
      <vt:lpstr>légitime défense</vt:lpstr>
      <vt:lpstr>Et en français ?</vt:lpstr>
      <vt:lpstr>préemption [pʀeɑ̃psjɔ̃] nom féminin  </vt:lpstr>
      <vt:lpstr>La traduction n’est pas innocente</vt:lpstr>
      <vt:lpstr>A partir de preemptive :  </vt:lpstr>
      <vt:lpstr> A partir de preemptive :  </vt:lpstr>
      <vt:lpstr>Ou le choix axé sur preventive</vt:lpstr>
      <vt:lpstr>Ou le choix axé sur preventive</vt:lpstr>
      <vt:lpstr>Nommer ou ne pas nommer la guerre (d’Afghanistan)</vt:lpstr>
      <vt:lpstr>Par qui détient le pouvoir</vt:lpstr>
      <vt:lpstr>“ La guerre d’ Afghanistan”= mission de paix, maintien de la paix</vt:lpstr>
      <vt:lpstr>L’opposition nomme la guerre</vt:lpstr>
      <vt:lpstr>L’opposition nomme la guerre</vt:lpstr>
    </vt:vector>
  </TitlesOfParts>
  <Company>università degli studi di trieste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nadine celotti</dc:creator>
  <cp:lastModifiedBy>nadine celotti</cp:lastModifiedBy>
  <cp:revision>3</cp:revision>
  <dcterms:created xsi:type="dcterms:W3CDTF">2020-04-09T20:27:28Z</dcterms:created>
  <dcterms:modified xsi:type="dcterms:W3CDTF">2020-04-09T20:29:34Z</dcterms:modified>
</cp:coreProperties>
</file>