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3"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1" d="100"/>
          <a:sy n="61" d="100"/>
        </p:scale>
        <p:origin x="-18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DBF14-DF9E-414E-AD73-2B17E9BE17BA}" type="datetimeFigureOut">
              <a:rPr lang="it-IT" smtClean="0"/>
              <a:t>17/04/20</a:t>
            </a:fld>
            <a:endParaRPr lang="fr-CA"/>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6681A-5074-5040-82DE-8C9E31A110ED}" type="slidenum">
              <a:rPr lang="fr-CA" smtClean="0"/>
              <a:t>‹n.›</a:t>
            </a:fld>
            <a:endParaRPr lang="fr-CA"/>
          </a:p>
        </p:txBody>
      </p:sp>
    </p:spTree>
    <p:extLst>
      <p:ext uri="{BB962C8B-B14F-4D97-AF65-F5344CB8AC3E}">
        <p14:creationId xmlns:p14="http://schemas.microsoft.com/office/powerpoint/2010/main" val="5742903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36df2ff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36df2ff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36df2ffc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36df2ff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36df2ffc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36df2ff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36df2ffc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36df2ffc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36df2ffc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36df2ffc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36df2ffc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36df2ffc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FC4380C9-CD6F-E94D-B402-0EE537AC9B88}" type="datetimeFigureOut">
              <a:rPr lang="it-IT" smtClean="0"/>
              <a:t>17/04/20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144733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C4380C9-CD6F-E94D-B402-0EE537AC9B88}" type="datetimeFigureOut">
              <a:rPr lang="it-IT" smtClean="0"/>
              <a:t>17/04/20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223421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C4380C9-CD6F-E94D-B402-0EE537AC9B88}" type="datetimeFigureOut">
              <a:rPr lang="it-IT" smtClean="0"/>
              <a:t>17/04/20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70443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extLst>
      <p:ext uri="{BB962C8B-B14F-4D97-AF65-F5344CB8AC3E}">
        <p14:creationId xmlns:p14="http://schemas.microsoft.com/office/powerpoint/2010/main" val="347638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C4380C9-CD6F-E94D-B402-0EE537AC9B88}" type="datetimeFigureOut">
              <a:rPr lang="it-IT" smtClean="0"/>
              <a:t>17/04/20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2010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C4380C9-CD6F-E94D-B402-0EE537AC9B88}" type="datetimeFigureOut">
              <a:rPr lang="it-IT" smtClean="0"/>
              <a:t>17/04/20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22578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FC4380C9-CD6F-E94D-B402-0EE537AC9B88}" type="datetimeFigureOut">
              <a:rPr lang="it-IT" smtClean="0"/>
              <a:t>17/04/20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259228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FC4380C9-CD6F-E94D-B402-0EE537AC9B88}" type="datetimeFigureOut">
              <a:rPr lang="it-IT" smtClean="0"/>
              <a:t>17/04/20</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350447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FC4380C9-CD6F-E94D-B402-0EE537AC9B88}" type="datetimeFigureOut">
              <a:rPr lang="it-IT" smtClean="0"/>
              <a:t>17/04/20</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38107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4380C9-CD6F-E94D-B402-0EE537AC9B88}" type="datetimeFigureOut">
              <a:rPr lang="it-IT" smtClean="0"/>
              <a:t>17/04/20</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126345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C4380C9-CD6F-E94D-B402-0EE537AC9B88}" type="datetimeFigureOut">
              <a:rPr lang="it-IT" smtClean="0"/>
              <a:t>17/04/20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107514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C4380C9-CD6F-E94D-B402-0EE537AC9B88}" type="datetimeFigureOut">
              <a:rPr lang="it-IT" smtClean="0"/>
              <a:t>17/04/20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3B4EF259-A035-144D-939F-4752C62BCEF6}" type="slidenum">
              <a:rPr lang="fr-CA" smtClean="0"/>
              <a:t>‹n.›</a:t>
            </a:fld>
            <a:endParaRPr lang="fr-CA"/>
          </a:p>
        </p:txBody>
      </p:sp>
    </p:spTree>
    <p:extLst>
      <p:ext uri="{BB962C8B-B14F-4D97-AF65-F5344CB8AC3E}">
        <p14:creationId xmlns:p14="http://schemas.microsoft.com/office/powerpoint/2010/main" val="1886145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380C9-CD6F-E94D-B402-0EE537AC9B88}" type="datetimeFigureOut">
              <a:rPr lang="it-IT" smtClean="0"/>
              <a:t>17/04/20</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F259-A035-144D-939F-4752C62BCEF6}" type="slidenum">
              <a:rPr lang="fr-CA" smtClean="0"/>
              <a:t>‹n.›</a:t>
            </a:fld>
            <a:endParaRPr lang="fr-CA"/>
          </a:p>
        </p:txBody>
      </p:sp>
    </p:spTree>
    <p:extLst>
      <p:ext uri="{BB962C8B-B14F-4D97-AF65-F5344CB8AC3E}">
        <p14:creationId xmlns:p14="http://schemas.microsoft.com/office/powerpoint/2010/main" val="319764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acarme.org/article2901.html%23nb8-15"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smtClean="0"/>
              <a:t>Cours du 15 avril</a:t>
            </a:r>
            <a:endParaRPr lang="fr-CA" sz="2800" dirty="0"/>
          </a:p>
        </p:txBody>
      </p:sp>
      <p:sp>
        <p:nvSpPr>
          <p:cNvPr id="3" name="Sottotitolo 2"/>
          <p:cNvSpPr>
            <a:spLocks noGrp="1"/>
          </p:cNvSpPr>
          <p:nvPr>
            <p:ph type="subTitle" idx="1"/>
          </p:nvPr>
        </p:nvSpPr>
        <p:spPr/>
        <p:txBody>
          <a:bodyPr/>
          <a:lstStyle/>
          <a:p>
            <a:endParaRPr lang="fr-CA"/>
          </a:p>
        </p:txBody>
      </p:sp>
    </p:spTree>
    <p:extLst>
      <p:ext uri="{BB962C8B-B14F-4D97-AF65-F5344CB8AC3E}">
        <p14:creationId xmlns:p14="http://schemas.microsoft.com/office/powerpoint/2010/main" val="399535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Messages iconiques</a:t>
            </a:r>
            <a:endParaRPr lang="fr-CA" sz="2800" dirty="0"/>
          </a:p>
        </p:txBody>
      </p:sp>
      <p:pic>
        <p:nvPicPr>
          <p:cNvPr id="4" name="Segnaposto contenuto 3" descr="jusqu-a-present-une-dizaine-de-poubelles-de-l-agglomeration-dijonnaise-ont-ete-graffees-par-rnst-photo-rnst-1585575216-2.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222356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Messages iconiques</a:t>
            </a:r>
          </a:p>
        </p:txBody>
      </p:sp>
      <p:pic>
        <p:nvPicPr>
          <p:cNvPr id="4" name="Segnaposto contenuto 3" descr="jusqu-a-present-une-dizaine-de-poubelles-de-l-agglomeration-dijonnaise-ont-ete-graffees-par-rnst-photo-rnst-1585575216-5.jpg"/>
          <p:cNvPicPr>
            <a:picLocks noGrp="1" noChangeAspect="1"/>
          </p:cNvPicPr>
          <p:nvPr>
            <p:ph idx="1"/>
          </p:nvPr>
        </p:nvPicPr>
        <p:blipFill>
          <a:blip r:embed="rId2">
            <a:extLst>
              <a:ext uri="{28A0092B-C50C-407E-A947-70E740481C1C}">
                <a14:useLocalDpi xmlns:a14="http://schemas.microsoft.com/office/drawing/2010/main" val="0"/>
              </a:ext>
            </a:extLst>
          </a:blip>
          <a:srcRect l="-40802" r="-40802"/>
          <a:stretch>
            <a:fillRect/>
          </a:stretch>
        </p:blipFill>
        <p:spPr/>
      </p:pic>
    </p:spTree>
    <p:extLst>
      <p:ext uri="{BB962C8B-B14F-4D97-AF65-F5344CB8AC3E}">
        <p14:creationId xmlns:p14="http://schemas.microsoft.com/office/powerpoint/2010/main" val="321721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Messages iconiques</a:t>
            </a:r>
          </a:p>
        </p:txBody>
      </p:sp>
      <p:pic>
        <p:nvPicPr>
          <p:cNvPr id="5" name="Segnaposto contenuto 4" descr="jusqu-a-present-une-dizaine-de-poubelles-de-l-agglomeration-dijonnaise-ont-ete-graffees-par-rnst-photo-rnst-1585575216-1.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90613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dirty="0"/>
              <a:t>Messages iconiques</a:t>
            </a:r>
          </a:p>
        </p:txBody>
      </p:sp>
      <p:pic>
        <p:nvPicPr>
          <p:cNvPr id="4" name="Segnaposto contenuto 3" descr="jusqu-a-present-une-dizaine-de-poubelles-de-l-agglomeration-dijonnaise-ont-ete-graffees-par-rnst-photo-rnst-1585575216-4.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80495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err="1"/>
              <a:t>Agglomération</a:t>
            </a:r>
            <a:r>
              <a:rPr lang="it-IT" sz="2400" dirty="0"/>
              <a:t> </a:t>
            </a:r>
            <a:r>
              <a:rPr lang="it-IT" sz="2400" dirty="0" err="1"/>
              <a:t>dijonnaise</a:t>
            </a:r>
            <a:r>
              <a:rPr lang="it-IT" sz="2400" dirty="0"/>
              <a:t> : “</a:t>
            </a:r>
            <a:r>
              <a:rPr lang="it-IT" sz="2400" dirty="0" err="1"/>
              <a:t>Poubelle</a:t>
            </a:r>
            <a:r>
              <a:rPr lang="it-IT" sz="2400" dirty="0"/>
              <a:t> la vie”, le journal de </a:t>
            </a:r>
            <a:r>
              <a:rPr lang="it-IT" sz="2400" dirty="0" err="1"/>
              <a:t>confinement</a:t>
            </a:r>
            <a:r>
              <a:rPr lang="it-IT" sz="2400" dirty="0"/>
              <a:t> </a:t>
            </a:r>
            <a:r>
              <a:rPr lang="it-IT" sz="2400" dirty="0" err="1"/>
              <a:t>du</a:t>
            </a:r>
            <a:r>
              <a:rPr lang="it-IT" sz="2400" dirty="0"/>
              <a:t> </a:t>
            </a:r>
            <a:r>
              <a:rPr lang="it-IT" sz="2400" dirty="0" err="1"/>
              <a:t>street-artist</a:t>
            </a:r>
            <a:r>
              <a:rPr lang="it-IT" sz="2400" dirty="0"/>
              <a:t> RNST </a:t>
            </a:r>
            <a:br>
              <a:rPr lang="it-IT" sz="2400" dirty="0"/>
            </a:br>
            <a:endParaRPr lang="fr-CA" sz="2400" dirty="0"/>
          </a:p>
        </p:txBody>
      </p:sp>
      <p:sp>
        <p:nvSpPr>
          <p:cNvPr id="3" name="Segnaposto contenuto 2"/>
          <p:cNvSpPr>
            <a:spLocks noGrp="1"/>
          </p:cNvSpPr>
          <p:nvPr>
            <p:ph idx="1"/>
          </p:nvPr>
        </p:nvSpPr>
        <p:spPr/>
        <p:txBody>
          <a:bodyPr>
            <a:normAutofit fontScale="92500" lnSpcReduction="20000"/>
          </a:bodyPr>
          <a:lstStyle/>
          <a:p>
            <a:pPr algn="just"/>
            <a:endParaRPr lang="it-IT" sz="2400" b="1" dirty="0" smtClean="0"/>
          </a:p>
          <a:p>
            <a:pPr algn="just"/>
            <a:r>
              <a:rPr lang="it-IT" sz="2400" b="1" dirty="0" err="1" smtClean="0"/>
              <a:t>Sur</a:t>
            </a:r>
            <a:r>
              <a:rPr lang="it-IT" sz="2400" b="1" dirty="0" smtClean="0"/>
              <a:t> </a:t>
            </a:r>
            <a:r>
              <a:rPr lang="it-IT" sz="2400" b="1" dirty="0" err="1"/>
              <a:t>les</a:t>
            </a:r>
            <a:r>
              <a:rPr lang="it-IT" sz="2400" b="1" dirty="0"/>
              <a:t> </a:t>
            </a:r>
            <a:r>
              <a:rPr lang="it-IT" sz="2400" b="1" dirty="0" err="1"/>
              <a:t>poubelles</a:t>
            </a:r>
            <a:r>
              <a:rPr lang="it-IT" sz="2400" b="1" dirty="0"/>
              <a:t> de </a:t>
            </a:r>
            <a:r>
              <a:rPr lang="it-IT" sz="2400" b="1" dirty="0" err="1"/>
              <a:t>ses</a:t>
            </a:r>
            <a:r>
              <a:rPr lang="it-IT" sz="2400" b="1" dirty="0"/>
              <a:t> </a:t>
            </a:r>
            <a:r>
              <a:rPr lang="it-IT" sz="2400" b="1" dirty="0" err="1"/>
              <a:t>voisins</a:t>
            </a:r>
            <a:r>
              <a:rPr lang="it-IT" sz="2400" b="1" dirty="0"/>
              <a:t>, RNST </a:t>
            </a:r>
            <a:r>
              <a:rPr lang="it-IT" sz="2400" b="1" dirty="0" err="1"/>
              <a:t>signe</a:t>
            </a:r>
            <a:r>
              <a:rPr lang="it-IT" sz="2400" b="1" dirty="0"/>
              <a:t> </a:t>
            </a:r>
            <a:r>
              <a:rPr lang="it-IT" sz="2400" b="1" dirty="0" err="1"/>
              <a:t>ainsi</a:t>
            </a:r>
            <a:r>
              <a:rPr lang="it-IT" sz="2400" b="1" dirty="0"/>
              <a:t> </a:t>
            </a:r>
            <a:r>
              <a:rPr lang="it-IT" sz="2400" b="1" dirty="0" err="1"/>
              <a:t>des</a:t>
            </a:r>
            <a:r>
              <a:rPr lang="it-IT" sz="2400" b="1" dirty="0"/>
              <a:t> </a:t>
            </a:r>
            <a:r>
              <a:rPr lang="it-IT" sz="2400" b="1" dirty="0" err="1" smtClean="0"/>
              <a:t>pochoirs</a:t>
            </a:r>
            <a:r>
              <a:rPr lang="it-IT" sz="2400" b="1" dirty="0" smtClean="0"/>
              <a:t> </a:t>
            </a:r>
            <a:r>
              <a:rPr lang="it-IT" sz="2400" b="1" dirty="0" err="1"/>
              <a:t>au</a:t>
            </a:r>
            <a:r>
              <a:rPr lang="it-IT" sz="2400" b="1" dirty="0"/>
              <a:t> </a:t>
            </a:r>
            <a:r>
              <a:rPr lang="it-IT" sz="2400" b="1" dirty="0" err="1"/>
              <a:t>graphisme</a:t>
            </a:r>
            <a:r>
              <a:rPr lang="it-IT" sz="2400" b="1" dirty="0"/>
              <a:t> </a:t>
            </a:r>
            <a:r>
              <a:rPr lang="it-IT" sz="2400" b="1" dirty="0" err="1"/>
              <a:t>très</a:t>
            </a:r>
            <a:r>
              <a:rPr lang="it-IT" sz="2400" b="1" dirty="0"/>
              <a:t> </a:t>
            </a:r>
            <a:r>
              <a:rPr lang="it-IT" sz="2400" b="1" dirty="0" err="1"/>
              <a:t>expressif</a:t>
            </a:r>
            <a:r>
              <a:rPr lang="it-IT" sz="2400" dirty="0"/>
              <a:t>, </a:t>
            </a:r>
            <a:r>
              <a:rPr lang="it-IT" sz="2400" dirty="0" err="1"/>
              <a:t>des</a:t>
            </a:r>
            <a:r>
              <a:rPr lang="it-IT" sz="2400" dirty="0"/>
              <a:t> </a:t>
            </a:r>
            <a:r>
              <a:rPr lang="it-IT" sz="2400" dirty="0" err="1"/>
              <a:t>personnages</a:t>
            </a:r>
            <a:r>
              <a:rPr lang="it-IT" sz="2400" dirty="0"/>
              <a:t> qui </a:t>
            </a:r>
            <a:r>
              <a:rPr lang="it-IT" sz="2400" dirty="0" err="1"/>
              <a:t>semblent</a:t>
            </a:r>
            <a:r>
              <a:rPr lang="it-IT" sz="2400" dirty="0"/>
              <a:t> </a:t>
            </a:r>
            <a:r>
              <a:rPr lang="it-IT" sz="2400" dirty="0" err="1"/>
              <a:t>tirés</a:t>
            </a:r>
            <a:r>
              <a:rPr lang="it-IT" sz="2400" dirty="0"/>
              <a:t> de comics de super-</a:t>
            </a:r>
            <a:r>
              <a:rPr lang="it-IT" sz="2400" dirty="0" err="1" smtClean="0"/>
              <a:t>héros</a:t>
            </a:r>
            <a:r>
              <a:rPr lang="it-IT" sz="2400" dirty="0" smtClean="0"/>
              <a:t> </a:t>
            </a:r>
            <a:r>
              <a:rPr lang="it-IT" sz="2400" dirty="0" err="1"/>
              <a:t>américains</a:t>
            </a:r>
            <a:r>
              <a:rPr lang="it-IT" sz="2400" dirty="0"/>
              <a:t>, </a:t>
            </a:r>
            <a:r>
              <a:rPr lang="it-IT" sz="2400" dirty="0" err="1"/>
              <a:t>version</a:t>
            </a:r>
            <a:r>
              <a:rPr lang="it-IT" sz="2400" dirty="0"/>
              <a:t> </a:t>
            </a:r>
            <a:r>
              <a:rPr lang="it-IT" sz="2400" dirty="0" err="1"/>
              <a:t>rebelle</a:t>
            </a:r>
            <a:r>
              <a:rPr lang="it-IT" sz="2400" dirty="0"/>
              <a:t> : </a:t>
            </a:r>
            <a:r>
              <a:rPr lang="it-IT" sz="2400" dirty="0" err="1"/>
              <a:t>des</a:t>
            </a:r>
            <a:r>
              <a:rPr lang="it-IT" sz="2400" dirty="0"/>
              <a:t> </a:t>
            </a:r>
            <a:r>
              <a:rPr lang="it-IT" sz="2400" dirty="0" err="1"/>
              <a:t>visages</a:t>
            </a:r>
            <a:r>
              <a:rPr lang="it-IT" sz="2400" dirty="0"/>
              <a:t> de </a:t>
            </a:r>
            <a:r>
              <a:rPr lang="it-IT" sz="2400" dirty="0" err="1"/>
              <a:t>jeunes</a:t>
            </a:r>
            <a:r>
              <a:rPr lang="it-IT" sz="2400" dirty="0"/>
              <a:t> femmes </a:t>
            </a:r>
            <a:r>
              <a:rPr lang="it-IT" sz="2400" dirty="0" err="1"/>
              <a:t>masquées</a:t>
            </a:r>
            <a:r>
              <a:rPr lang="it-IT" sz="2400" dirty="0"/>
              <a:t> et en </a:t>
            </a:r>
            <a:r>
              <a:rPr lang="it-IT" sz="2400" dirty="0" err="1"/>
              <a:t>colère</a:t>
            </a:r>
            <a:r>
              <a:rPr lang="it-IT" sz="2400" dirty="0"/>
              <a:t>, dont </a:t>
            </a:r>
            <a:r>
              <a:rPr lang="it-IT" sz="2400" dirty="0" err="1"/>
              <a:t>certaines</a:t>
            </a:r>
            <a:r>
              <a:rPr lang="it-IT" sz="2400" dirty="0"/>
              <a:t> </a:t>
            </a:r>
            <a:r>
              <a:rPr lang="it-IT" sz="2400" dirty="0" err="1"/>
              <a:t>tirent</a:t>
            </a:r>
            <a:r>
              <a:rPr lang="it-IT" sz="2400" dirty="0"/>
              <a:t> la langue </a:t>
            </a:r>
            <a:r>
              <a:rPr lang="it-IT" sz="2400" dirty="0" err="1"/>
              <a:t>aux</a:t>
            </a:r>
            <a:r>
              <a:rPr lang="it-IT" sz="2400" dirty="0"/>
              <a:t> </a:t>
            </a:r>
            <a:r>
              <a:rPr lang="it-IT" sz="2400" dirty="0" err="1"/>
              <a:t>piétons</a:t>
            </a:r>
            <a:r>
              <a:rPr lang="it-IT" sz="2400" dirty="0"/>
              <a:t>…</a:t>
            </a:r>
          </a:p>
          <a:p>
            <a:pPr algn="just"/>
            <a:r>
              <a:rPr lang="it-IT" sz="2400" dirty="0" smtClean="0"/>
              <a:t>Le </a:t>
            </a:r>
            <a:r>
              <a:rPr lang="it-IT" sz="2400" dirty="0"/>
              <a:t>tout </a:t>
            </a:r>
            <a:r>
              <a:rPr lang="it-IT" sz="2400" dirty="0" err="1"/>
              <a:t>dans</a:t>
            </a:r>
            <a:r>
              <a:rPr lang="it-IT" sz="2400" dirty="0"/>
              <a:t> une </a:t>
            </a:r>
            <a:r>
              <a:rPr lang="it-IT" sz="2400" dirty="0" err="1"/>
              <a:t>esthétique</a:t>
            </a:r>
            <a:r>
              <a:rPr lang="it-IT" sz="2400" dirty="0"/>
              <a:t> de la </a:t>
            </a:r>
            <a:r>
              <a:rPr lang="it-IT" sz="2400" dirty="0" err="1"/>
              <a:t>révolte</a:t>
            </a:r>
            <a:r>
              <a:rPr lang="it-IT" sz="2400" dirty="0"/>
              <a:t> en noir et </a:t>
            </a:r>
            <a:r>
              <a:rPr lang="it-IT" sz="2400" dirty="0" err="1"/>
              <a:t>blanc</a:t>
            </a:r>
            <a:r>
              <a:rPr lang="it-IT" sz="2400" dirty="0"/>
              <a:t>, </a:t>
            </a:r>
            <a:r>
              <a:rPr lang="it-IT" sz="2400" dirty="0" err="1"/>
              <a:t>avec</a:t>
            </a:r>
            <a:r>
              <a:rPr lang="it-IT" sz="2400" dirty="0"/>
              <a:t> </a:t>
            </a:r>
            <a:r>
              <a:rPr lang="it-IT" sz="2400" dirty="0" err="1"/>
              <a:t>des</a:t>
            </a:r>
            <a:r>
              <a:rPr lang="it-IT" sz="2400" dirty="0"/>
              <a:t> </a:t>
            </a:r>
            <a:r>
              <a:rPr lang="it-IT" sz="2400" dirty="0" err="1"/>
              <a:t>masques</a:t>
            </a:r>
            <a:r>
              <a:rPr lang="it-IT" sz="2400" dirty="0"/>
              <a:t> </a:t>
            </a:r>
            <a:r>
              <a:rPr lang="it-IT" sz="2400" dirty="0" err="1"/>
              <a:t>rouges</a:t>
            </a:r>
            <a:r>
              <a:rPr lang="it-IT" sz="2400" dirty="0"/>
              <a:t> et le A </a:t>
            </a:r>
            <a:r>
              <a:rPr lang="it-IT" sz="2400" dirty="0" err="1"/>
              <a:t>cerclé</a:t>
            </a:r>
            <a:r>
              <a:rPr lang="it-IT" sz="2400" dirty="0"/>
              <a:t> de </a:t>
            </a:r>
            <a:r>
              <a:rPr lang="it-IT" sz="2400" dirty="0" err="1"/>
              <a:t>l’anarchie</a:t>
            </a:r>
            <a:r>
              <a:rPr lang="it-IT" sz="2400" dirty="0" smtClean="0"/>
              <a:t>…</a:t>
            </a:r>
          </a:p>
          <a:p>
            <a:pPr algn="just"/>
            <a:r>
              <a:rPr lang="it-IT" sz="2400" dirty="0"/>
              <a:t>Un </a:t>
            </a:r>
            <a:r>
              <a:rPr lang="it-IT" sz="2400" dirty="0" err="1"/>
              <a:t>jeune</a:t>
            </a:r>
            <a:r>
              <a:rPr lang="it-IT" sz="2400" dirty="0"/>
              <a:t> </a:t>
            </a:r>
            <a:r>
              <a:rPr lang="it-IT" sz="2400" dirty="0" err="1"/>
              <a:t>garçon</a:t>
            </a:r>
            <a:r>
              <a:rPr lang="it-IT" sz="2400" dirty="0"/>
              <a:t> qui </a:t>
            </a:r>
            <a:r>
              <a:rPr lang="it-IT" sz="2400" dirty="0" err="1"/>
              <a:t>lève</a:t>
            </a:r>
            <a:r>
              <a:rPr lang="it-IT" sz="2400" dirty="0"/>
              <a:t> un </a:t>
            </a:r>
            <a:r>
              <a:rPr lang="it-IT" sz="2400" dirty="0" err="1"/>
              <a:t>poing</a:t>
            </a:r>
            <a:r>
              <a:rPr lang="it-IT" sz="2400" dirty="0"/>
              <a:t> </a:t>
            </a:r>
            <a:r>
              <a:rPr lang="it-IT" sz="2400" dirty="0" err="1" smtClean="0"/>
              <a:t>rageur</a:t>
            </a:r>
            <a:r>
              <a:rPr lang="mr-IN" sz="2400" dirty="0" smtClean="0"/>
              <a:t>…</a:t>
            </a:r>
            <a:r>
              <a:rPr lang="it-IT" sz="2400" dirty="0" smtClean="0"/>
              <a:t> Plus </a:t>
            </a:r>
            <a:r>
              <a:rPr lang="it-IT" sz="2400" dirty="0" err="1"/>
              <a:t>effrayant</a:t>
            </a:r>
            <a:r>
              <a:rPr lang="it-IT" sz="2400" dirty="0"/>
              <a:t>, </a:t>
            </a:r>
            <a:r>
              <a:rPr lang="it-IT" sz="2400" dirty="0" err="1"/>
              <a:t>des</a:t>
            </a:r>
            <a:r>
              <a:rPr lang="it-IT" sz="2400" dirty="0"/>
              <a:t> </a:t>
            </a:r>
            <a:r>
              <a:rPr lang="it-IT" sz="2400" dirty="0" err="1"/>
              <a:t>travailleurs</a:t>
            </a:r>
            <a:r>
              <a:rPr lang="it-IT" sz="2400" dirty="0"/>
              <a:t> </a:t>
            </a:r>
            <a:r>
              <a:rPr lang="it-IT" sz="2400" dirty="0" err="1"/>
              <a:t>sur</a:t>
            </a:r>
            <a:r>
              <a:rPr lang="it-IT" sz="2400" dirty="0"/>
              <a:t> </a:t>
            </a:r>
            <a:r>
              <a:rPr lang="it-IT" sz="2400" dirty="0" err="1"/>
              <a:t>leurs</a:t>
            </a:r>
            <a:r>
              <a:rPr lang="it-IT" sz="2400" dirty="0"/>
              <a:t> </a:t>
            </a:r>
            <a:r>
              <a:rPr lang="it-IT" sz="2400" dirty="0" err="1"/>
              <a:t>ordinateurs</a:t>
            </a:r>
            <a:r>
              <a:rPr lang="it-IT" sz="2400" dirty="0"/>
              <a:t> </a:t>
            </a:r>
            <a:r>
              <a:rPr lang="it-IT" sz="2400" dirty="0" err="1"/>
              <a:t>avec</a:t>
            </a:r>
            <a:r>
              <a:rPr lang="it-IT" sz="2400" dirty="0"/>
              <a:t> </a:t>
            </a:r>
            <a:r>
              <a:rPr lang="it-IT" sz="2400" dirty="0" err="1"/>
              <a:t>des</a:t>
            </a:r>
            <a:r>
              <a:rPr lang="it-IT" sz="2400" dirty="0"/>
              <a:t> </a:t>
            </a:r>
            <a:r>
              <a:rPr lang="it-IT" sz="2400" dirty="0" err="1"/>
              <a:t>masques</a:t>
            </a:r>
            <a:r>
              <a:rPr lang="it-IT" sz="2400" dirty="0"/>
              <a:t> à </a:t>
            </a:r>
            <a:r>
              <a:rPr lang="it-IT" sz="2400" dirty="0" err="1"/>
              <a:t>gaz</a:t>
            </a:r>
            <a:r>
              <a:rPr lang="it-IT" sz="2400" dirty="0"/>
              <a:t> qui </a:t>
            </a:r>
            <a:r>
              <a:rPr lang="it-IT" sz="2400" dirty="0" err="1"/>
              <a:t>semblent</a:t>
            </a:r>
            <a:r>
              <a:rPr lang="it-IT" sz="2400" dirty="0"/>
              <a:t> tout </a:t>
            </a:r>
            <a:r>
              <a:rPr lang="it-IT" sz="2400" dirty="0" err="1"/>
              <a:t>droit</a:t>
            </a:r>
            <a:r>
              <a:rPr lang="it-IT" sz="2400" dirty="0"/>
              <a:t> </a:t>
            </a:r>
            <a:r>
              <a:rPr lang="it-IT" sz="2400" dirty="0" err="1"/>
              <a:t>sortis</a:t>
            </a:r>
            <a:r>
              <a:rPr lang="it-IT" sz="2400" dirty="0"/>
              <a:t> d'un film de guerre…</a:t>
            </a:r>
            <a:br>
              <a:rPr lang="it-IT" sz="2400" dirty="0"/>
            </a:br>
            <a:endParaRPr lang="it-IT" sz="2400" dirty="0" smtClean="0"/>
          </a:p>
          <a:p>
            <a:pPr algn="just"/>
            <a:r>
              <a:rPr lang="it-IT" sz="2400" i="1" dirty="0" smtClean="0"/>
              <a:t>“La </a:t>
            </a:r>
            <a:r>
              <a:rPr lang="it-IT" sz="2400" i="1" dirty="0" err="1"/>
              <a:t>poubelle</a:t>
            </a:r>
            <a:r>
              <a:rPr lang="it-IT" sz="2400" i="1" dirty="0"/>
              <a:t> est un </a:t>
            </a:r>
            <a:r>
              <a:rPr lang="it-IT" sz="2400" i="1" dirty="0" err="1"/>
              <a:t>support</a:t>
            </a:r>
            <a:r>
              <a:rPr lang="it-IT" sz="2400" i="1" dirty="0"/>
              <a:t> de rue </a:t>
            </a:r>
            <a:r>
              <a:rPr lang="it-IT" sz="2400" i="1" dirty="0" err="1"/>
              <a:t>amovible</a:t>
            </a:r>
            <a:r>
              <a:rPr lang="it-IT" sz="2400" i="1" dirty="0"/>
              <a:t>. Le </a:t>
            </a:r>
            <a:r>
              <a:rPr lang="it-IT" sz="2400" i="1" dirty="0" err="1"/>
              <a:t>street</a:t>
            </a:r>
            <a:r>
              <a:rPr lang="it-IT" sz="2400" i="1" dirty="0"/>
              <a:t>-art est </a:t>
            </a:r>
            <a:r>
              <a:rPr lang="it-IT" sz="2400" i="1" dirty="0" err="1"/>
              <a:t>gratuit</a:t>
            </a:r>
            <a:r>
              <a:rPr lang="it-IT" sz="2400" i="1" dirty="0"/>
              <a:t> et </a:t>
            </a:r>
            <a:r>
              <a:rPr lang="it-IT" sz="2400" i="1" dirty="0" err="1" smtClean="0"/>
              <a:t>accessible</a:t>
            </a:r>
            <a:r>
              <a:rPr lang="it-IT" sz="2400" i="1" dirty="0" smtClean="0"/>
              <a:t> à </a:t>
            </a:r>
            <a:r>
              <a:rPr lang="it-IT" sz="2400" i="1" dirty="0" err="1"/>
              <a:t>tous</a:t>
            </a:r>
            <a:r>
              <a:rPr lang="it-IT" sz="2400" i="1" dirty="0"/>
              <a:t>".</a:t>
            </a:r>
          </a:p>
          <a:p>
            <a:pPr algn="just"/>
            <a:endParaRPr lang="it-IT" sz="2400" dirty="0" smtClean="0"/>
          </a:p>
          <a:p>
            <a:pPr algn="just"/>
            <a:endParaRPr lang="it-IT" sz="2400" dirty="0"/>
          </a:p>
          <a:p>
            <a:endParaRPr lang="it-IT" sz="2400" b="1" dirty="0"/>
          </a:p>
          <a:p>
            <a:endParaRPr lang="fr-CA" sz="2400" dirty="0"/>
          </a:p>
        </p:txBody>
      </p:sp>
    </p:spTree>
    <p:extLst>
      <p:ext uri="{BB962C8B-B14F-4D97-AF65-F5344CB8AC3E}">
        <p14:creationId xmlns:p14="http://schemas.microsoft.com/office/powerpoint/2010/main" val="135208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err="1" smtClean="0"/>
              <a:t>Révolte</a:t>
            </a:r>
            <a:r>
              <a:rPr lang="it-IT" sz="2400" b="1" dirty="0" smtClean="0"/>
              <a:t> </a:t>
            </a:r>
            <a:r>
              <a:rPr lang="it-IT" sz="2400" b="1" dirty="0"/>
              <a:t>et </a:t>
            </a:r>
            <a:r>
              <a:rPr lang="it-IT" sz="2400" b="1" dirty="0" err="1"/>
              <a:t>poésie</a:t>
            </a:r>
            <a:r>
              <a:rPr lang="it-IT" sz="2400" dirty="0"/>
              <a:t>. </a:t>
            </a: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smtClean="0"/>
              <a:t>Pour </a:t>
            </a:r>
            <a:r>
              <a:rPr lang="it-IT" sz="2400" dirty="0" err="1"/>
              <a:t>cet</a:t>
            </a:r>
            <a:r>
              <a:rPr lang="it-IT" sz="2400" dirty="0"/>
              <a:t> ancien tailleur de pierre, </a:t>
            </a:r>
            <a:r>
              <a:rPr lang="it-IT" sz="2400" b="1" dirty="0"/>
              <a:t>la </a:t>
            </a:r>
            <a:r>
              <a:rPr lang="it-IT" sz="2400" b="1" dirty="0" err="1"/>
              <a:t>poubelle</a:t>
            </a:r>
            <a:r>
              <a:rPr lang="it-IT" sz="2400" b="1" dirty="0"/>
              <a:t> est un </a:t>
            </a:r>
            <a:r>
              <a:rPr lang="it-IT" sz="2400" b="1" dirty="0" err="1"/>
              <a:t>support</a:t>
            </a:r>
            <a:r>
              <a:rPr lang="it-IT" sz="2400" b="1" dirty="0"/>
              <a:t> </a:t>
            </a:r>
            <a:r>
              <a:rPr lang="it-IT" sz="2400" b="1" dirty="0" err="1"/>
              <a:t>artistique</a:t>
            </a:r>
            <a:r>
              <a:rPr lang="it-IT" sz="2400" b="1" dirty="0"/>
              <a:t> </a:t>
            </a:r>
            <a:r>
              <a:rPr lang="it-IT" sz="2400" b="1" dirty="0" err="1"/>
              <a:t>intéressant</a:t>
            </a:r>
            <a:r>
              <a:rPr lang="it-IT" sz="2400" b="1" dirty="0"/>
              <a:t> car c’est un </a:t>
            </a:r>
            <a:r>
              <a:rPr lang="it-IT" sz="2400" b="1" dirty="0" err="1"/>
              <a:t>objet</a:t>
            </a:r>
            <a:r>
              <a:rPr lang="it-IT" sz="2400" b="1" dirty="0"/>
              <a:t> </a:t>
            </a:r>
            <a:r>
              <a:rPr lang="it-IT" sz="2400" b="1" dirty="0" err="1"/>
              <a:t>symboliquement</a:t>
            </a:r>
            <a:r>
              <a:rPr lang="it-IT" sz="2400" b="1" dirty="0"/>
              <a:t> </a:t>
            </a:r>
            <a:r>
              <a:rPr lang="it-IT" sz="2400" b="1" dirty="0" err="1"/>
              <a:t>fort</a:t>
            </a:r>
            <a:r>
              <a:rPr lang="it-IT" sz="2400" dirty="0"/>
              <a:t> de </a:t>
            </a:r>
            <a:r>
              <a:rPr lang="it-IT" sz="2400" dirty="0" err="1"/>
              <a:t>notre</a:t>
            </a:r>
            <a:r>
              <a:rPr lang="it-IT" sz="2400" dirty="0"/>
              <a:t> </a:t>
            </a:r>
            <a:r>
              <a:rPr lang="it-IT" sz="2400" dirty="0" err="1"/>
              <a:t>société</a:t>
            </a:r>
            <a:r>
              <a:rPr lang="it-IT" sz="2400" dirty="0"/>
              <a:t> de </a:t>
            </a:r>
            <a:r>
              <a:rPr lang="it-IT" sz="2400" dirty="0" err="1"/>
              <a:t>consommation</a:t>
            </a:r>
            <a:r>
              <a:rPr lang="it-IT" sz="2400" dirty="0"/>
              <a:t>. </a:t>
            </a:r>
            <a:r>
              <a:rPr lang="it-IT" sz="2400" i="1" dirty="0"/>
              <a:t>"La rue n’</a:t>
            </a:r>
            <a:r>
              <a:rPr lang="it-IT" sz="2400" i="1" dirty="0" err="1"/>
              <a:t>était</a:t>
            </a:r>
            <a:r>
              <a:rPr lang="it-IT" sz="2400" i="1" dirty="0"/>
              <a:t> </a:t>
            </a:r>
            <a:r>
              <a:rPr lang="it-IT" sz="2400" i="1" dirty="0" err="1"/>
              <a:t>pas</a:t>
            </a:r>
            <a:r>
              <a:rPr lang="it-IT" sz="2400" i="1" dirty="0"/>
              <a:t> </a:t>
            </a:r>
            <a:r>
              <a:rPr lang="it-IT" sz="2400" i="1" dirty="0" err="1"/>
              <a:t>accessible</a:t>
            </a:r>
            <a:r>
              <a:rPr lang="it-IT" sz="2400" i="1" dirty="0"/>
              <a:t>, vu </a:t>
            </a:r>
            <a:r>
              <a:rPr lang="it-IT" sz="2400" i="1" dirty="0" err="1"/>
              <a:t>que</a:t>
            </a:r>
            <a:r>
              <a:rPr lang="it-IT" sz="2400" i="1" dirty="0"/>
              <a:t> l’on est </a:t>
            </a:r>
            <a:r>
              <a:rPr lang="it-IT" sz="2400" i="1" dirty="0" err="1"/>
              <a:t>confiné</a:t>
            </a:r>
            <a:r>
              <a:rPr lang="it-IT" sz="2400" i="1" dirty="0"/>
              <a:t>, et la </a:t>
            </a:r>
            <a:r>
              <a:rPr lang="it-IT" sz="2400" i="1" dirty="0" err="1"/>
              <a:t>poubelle</a:t>
            </a:r>
            <a:r>
              <a:rPr lang="it-IT" sz="2400" i="1" dirty="0"/>
              <a:t> c’est un </a:t>
            </a:r>
            <a:r>
              <a:rPr lang="it-IT" sz="2400" i="1" dirty="0" err="1"/>
              <a:t>support</a:t>
            </a:r>
            <a:r>
              <a:rPr lang="it-IT" sz="2400" i="1" dirty="0"/>
              <a:t> </a:t>
            </a:r>
            <a:r>
              <a:rPr lang="it-IT" sz="2400" i="1" dirty="0" err="1"/>
              <a:t>urbain</a:t>
            </a:r>
            <a:r>
              <a:rPr lang="it-IT" sz="2400" i="1" dirty="0"/>
              <a:t> par </a:t>
            </a:r>
            <a:r>
              <a:rPr lang="it-IT" sz="2400" i="1" dirty="0" err="1"/>
              <a:t>excellence</a:t>
            </a:r>
            <a:r>
              <a:rPr lang="it-IT" sz="2400" i="1" dirty="0"/>
              <a:t>. C’est </a:t>
            </a:r>
            <a:r>
              <a:rPr lang="it-IT" sz="2400" i="1" dirty="0" err="1"/>
              <a:t>intéressant</a:t>
            </a:r>
            <a:r>
              <a:rPr lang="it-IT" sz="2400" i="1" dirty="0"/>
              <a:t> de la </a:t>
            </a:r>
            <a:r>
              <a:rPr lang="it-IT" sz="2400" i="1" dirty="0" err="1"/>
              <a:t>ramener</a:t>
            </a:r>
            <a:r>
              <a:rPr lang="it-IT" sz="2400" i="1" dirty="0"/>
              <a:t> </a:t>
            </a:r>
            <a:r>
              <a:rPr lang="it-IT" sz="2400" i="1" dirty="0" err="1"/>
              <a:t>sur</a:t>
            </a:r>
            <a:r>
              <a:rPr lang="it-IT" sz="2400" i="1" dirty="0"/>
              <a:t> le </a:t>
            </a:r>
            <a:r>
              <a:rPr lang="it-IT" sz="2400" i="1" dirty="0" err="1"/>
              <a:t>devant</a:t>
            </a:r>
            <a:r>
              <a:rPr lang="it-IT" sz="2400" i="1" dirty="0"/>
              <a:t> de la </a:t>
            </a:r>
            <a:r>
              <a:rPr lang="it-IT" sz="2400" i="1" dirty="0" err="1"/>
              <a:t>scène</a:t>
            </a:r>
            <a:r>
              <a:rPr lang="it-IT" sz="2400" i="1" dirty="0"/>
              <a:t>, un </a:t>
            </a:r>
            <a:r>
              <a:rPr lang="it-IT" sz="2400" i="1" dirty="0" err="1"/>
              <a:t>peu</a:t>
            </a:r>
            <a:r>
              <a:rPr lang="it-IT" sz="2400" i="1" dirty="0"/>
              <a:t> de la </a:t>
            </a:r>
            <a:r>
              <a:rPr lang="it-IT" sz="2400" i="1" dirty="0" err="1"/>
              <a:t>même</a:t>
            </a:r>
            <a:r>
              <a:rPr lang="it-IT" sz="2400" i="1" dirty="0"/>
              <a:t> </a:t>
            </a:r>
            <a:r>
              <a:rPr lang="it-IT" sz="2400" i="1" dirty="0" err="1"/>
              <a:t>manière</a:t>
            </a:r>
            <a:r>
              <a:rPr lang="it-IT" sz="2400" i="1" dirty="0"/>
              <a:t> </a:t>
            </a:r>
            <a:r>
              <a:rPr lang="it-IT" sz="2400" i="1" dirty="0" err="1"/>
              <a:t>que</a:t>
            </a:r>
            <a:r>
              <a:rPr lang="it-IT" sz="2400" i="1" dirty="0"/>
              <a:t> </a:t>
            </a:r>
            <a:r>
              <a:rPr lang="it-IT" sz="2400" i="1" dirty="0" err="1"/>
              <a:t>dans</a:t>
            </a:r>
            <a:r>
              <a:rPr lang="it-IT" sz="2400" i="1" dirty="0"/>
              <a:t> la </a:t>
            </a:r>
            <a:r>
              <a:rPr lang="it-IT" sz="2400" i="1" dirty="0" err="1"/>
              <a:t>société</a:t>
            </a:r>
            <a:r>
              <a:rPr lang="it-IT" sz="2400" i="1" dirty="0"/>
              <a:t> </a:t>
            </a:r>
            <a:r>
              <a:rPr lang="it-IT" sz="2400" i="1" dirty="0" err="1"/>
              <a:t>dans</a:t>
            </a:r>
            <a:r>
              <a:rPr lang="it-IT" sz="2400" i="1" dirty="0"/>
              <a:t> </a:t>
            </a:r>
            <a:r>
              <a:rPr lang="it-IT" sz="2400" i="1" dirty="0" err="1"/>
              <a:t>laquelle</a:t>
            </a:r>
            <a:r>
              <a:rPr lang="it-IT" sz="2400" i="1" dirty="0"/>
              <a:t> on </a:t>
            </a:r>
            <a:r>
              <a:rPr lang="it-IT" sz="2400" i="1" dirty="0" err="1"/>
              <a:t>vit</a:t>
            </a:r>
            <a:r>
              <a:rPr lang="it-IT" sz="2400" i="1" dirty="0"/>
              <a:t>, </a:t>
            </a:r>
            <a:r>
              <a:rPr lang="it-IT" sz="2400" i="1" dirty="0" err="1"/>
              <a:t>les</a:t>
            </a:r>
            <a:r>
              <a:rPr lang="it-IT" sz="2400" i="1" dirty="0"/>
              <a:t> gens de '</a:t>
            </a:r>
            <a:r>
              <a:rPr lang="it-IT" sz="2400" i="1" dirty="0" err="1"/>
              <a:t>bas</a:t>
            </a:r>
            <a:r>
              <a:rPr lang="it-IT" sz="2400" i="1" dirty="0"/>
              <a:t> </a:t>
            </a:r>
            <a:r>
              <a:rPr lang="it-IT" sz="2400" i="1" dirty="0" err="1"/>
              <a:t>étage</a:t>
            </a:r>
            <a:r>
              <a:rPr lang="it-IT" sz="2400" i="1" dirty="0"/>
              <a:t>', </a:t>
            </a:r>
            <a:r>
              <a:rPr lang="it-IT" sz="2400" i="1" dirty="0" err="1"/>
              <a:t>les</a:t>
            </a:r>
            <a:r>
              <a:rPr lang="it-IT" sz="2400" i="1" dirty="0"/>
              <a:t> '</a:t>
            </a:r>
            <a:r>
              <a:rPr lang="it-IT" sz="2400" i="1" dirty="0" err="1"/>
              <a:t>derniers</a:t>
            </a:r>
            <a:r>
              <a:rPr lang="it-IT" sz="2400" i="1" dirty="0"/>
              <a:t> de </a:t>
            </a:r>
            <a:r>
              <a:rPr lang="it-IT" sz="2400" i="1" dirty="0" err="1"/>
              <a:t>cordée</a:t>
            </a:r>
            <a:r>
              <a:rPr lang="it-IT" sz="2400" i="1" dirty="0"/>
              <a:t>' n’</a:t>
            </a:r>
            <a:r>
              <a:rPr lang="it-IT" sz="2400" i="1" dirty="0" err="1"/>
              <a:t>avaient</a:t>
            </a:r>
            <a:r>
              <a:rPr lang="it-IT" sz="2400" i="1" dirty="0"/>
              <a:t> </a:t>
            </a:r>
            <a:r>
              <a:rPr lang="it-IT" sz="2400" i="1" dirty="0" err="1"/>
              <a:t>pas</a:t>
            </a:r>
            <a:r>
              <a:rPr lang="it-IT" sz="2400" i="1" dirty="0"/>
              <a:t> </a:t>
            </a:r>
            <a:r>
              <a:rPr lang="it-IT" sz="2400" i="1" dirty="0" err="1"/>
              <a:t>leur</a:t>
            </a:r>
            <a:r>
              <a:rPr lang="it-IT" sz="2400" i="1" dirty="0"/>
              <a:t> </a:t>
            </a:r>
            <a:r>
              <a:rPr lang="it-IT" sz="2400" i="1" dirty="0" err="1"/>
              <a:t>place</a:t>
            </a:r>
            <a:r>
              <a:rPr lang="it-IT" sz="2400" i="1" dirty="0"/>
              <a:t>... Et </a:t>
            </a:r>
            <a:r>
              <a:rPr lang="it-IT" sz="2400" i="1" dirty="0" err="1"/>
              <a:t>puis</a:t>
            </a:r>
            <a:r>
              <a:rPr lang="it-IT" sz="2400" i="1" dirty="0"/>
              <a:t> d’un </a:t>
            </a:r>
            <a:r>
              <a:rPr lang="it-IT" sz="2400" i="1" dirty="0" err="1"/>
              <a:t>seul</a:t>
            </a:r>
            <a:r>
              <a:rPr lang="it-IT" sz="2400" i="1" dirty="0"/>
              <a:t> coup, on s’</a:t>
            </a:r>
            <a:r>
              <a:rPr lang="it-IT" sz="2400" i="1" dirty="0" err="1"/>
              <a:t>aperçoit</a:t>
            </a:r>
            <a:r>
              <a:rPr lang="it-IT" sz="2400" i="1" dirty="0"/>
              <a:t> </a:t>
            </a:r>
            <a:r>
              <a:rPr lang="it-IT" sz="2400" i="1" dirty="0" err="1"/>
              <a:t>que</a:t>
            </a:r>
            <a:r>
              <a:rPr lang="it-IT" sz="2400" i="1" dirty="0"/>
              <a:t> </a:t>
            </a:r>
            <a:r>
              <a:rPr lang="it-IT" sz="2400" i="1" dirty="0" err="1"/>
              <a:t>ces</a:t>
            </a:r>
            <a:r>
              <a:rPr lang="it-IT" sz="2400" i="1" dirty="0"/>
              <a:t> gens-là </a:t>
            </a:r>
            <a:r>
              <a:rPr lang="it-IT" sz="2400" i="1" dirty="0" err="1"/>
              <a:t>ont</a:t>
            </a:r>
            <a:r>
              <a:rPr lang="it-IT" sz="2400" i="1" dirty="0"/>
              <a:t> une </a:t>
            </a:r>
            <a:r>
              <a:rPr lang="it-IT" sz="2400" i="1" dirty="0" err="1"/>
              <a:t>importance</a:t>
            </a:r>
            <a:r>
              <a:rPr lang="it-IT" sz="2400" i="1" dirty="0"/>
              <a:t> </a:t>
            </a:r>
            <a:r>
              <a:rPr lang="it-IT" sz="2400" i="1" dirty="0" err="1"/>
              <a:t>énorme</a:t>
            </a:r>
            <a:r>
              <a:rPr lang="it-IT" sz="2400" i="1" dirty="0"/>
              <a:t> </a:t>
            </a:r>
            <a:r>
              <a:rPr lang="it-IT" sz="2400" i="1" dirty="0" smtClean="0"/>
              <a:t>!”</a:t>
            </a:r>
          </a:p>
          <a:p>
            <a:pPr algn="just"/>
            <a:r>
              <a:rPr lang="it-IT" sz="2400" dirty="0" err="1"/>
              <a:t>Cette</a:t>
            </a:r>
            <a:r>
              <a:rPr lang="it-IT" sz="2400" dirty="0"/>
              <a:t> </a:t>
            </a:r>
            <a:r>
              <a:rPr lang="it-IT" sz="2400" dirty="0" err="1"/>
              <a:t>intervention</a:t>
            </a:r>
            <a:r>
              <a:rPr lang="it-IT" sz="2400" dirty="0"/>
              <a:t> </a:t>
            </a:r>
            <a:r>
              <a:rPr lang="it-IT" sz="2400" dirty="0" err="1"/>
              <a:t>dans</a:t>
            </a:r>
            <a:r>
              <a:rPr lang="it-IT" sz="2400" dirty="0"/>
              <a:t> l’</a:t>
            </a:r>
            <a:r>
              <a:rPr lang="it-IT" sz="2400" dirty="0" err="1"/>
              <a:t>espace</a:t>
            </a:r>
            <a:r>
              <a:rPr lang="it-IT" sz="2400" dirty="0"/>
              <a:t> public, c’est </a:t>
            </a:r>
            <a:r>
              <a:rPr lang="it-IT" sz="2400" dirty="0" err="1"/>
              <a:t>aussi</a:t>
            </a:r>
            <a:r>
              <a:rPr lang="it-IT" sz="2400" dirty="0"/>
              <a:t> un </a:t>
            </a:r>
            <a:r>
              <a:rPr lang="it-IT" sz="2400" dirty="0" err="1"/>
              <a:t>message</a:t>
            </a:r>
            <a:r>
              <a:rPr lang="it-IT" sz="2400" dirty="0"/>
              <a:t> </a:t>
            </a:r>
            <a:r>
              <a:rPr lang="it-IT" sz="2400" dirty="0" err="1"/>
              <a:t>qu'il</a:t>
            </a:r>
            <a:r>
              <a:rPr lang="it-IT" sz="2400" dirty="0"/>
              <a:t> </a:t>
            </a:r>
            <a:r>
              <a:rPr lang="it-IT" sz="2400" dirty="0" err="1"/>
              <a:t>leur</a:t>
            </a:r>
            <a:r>
              <a:rPr lang="it-IT" sz="2400" dirty="0"/>
              <a:t> </a:t>
            </a:r>
            <a:r>
              <a:rPr lang="it-IT" sz="2400" dirty="0" err="1"/>
              <a:t>adresse</a:t>
            </a:r>
            <a:r>
              <a:rPr lang="it-IT" sz="2400" dirty="0"/>
              <a:t>. RNST </a:t>
            </a:r>
            <a:r>
              <a:rPr lang="it-IT" sz="2400" dirty="0" err="1"/>
              <a:t>revendique</a:t>
            </a:r>
            <a:r>
              <a:rPr lang="it-IT" sz="2400" dirty="0"/>
              <a:t> la </a:t>
            </a:r>
            <a:r>
              <a:rPr lang="it-IT" sz="2400" dirty="0" err="1"/>
              <a:t>liberté</a:t>
            </a:r>
            <a:r>
              <a:rPr lang="it-IT" sz="2400" dirty="0"/>
              <a:t> </a:t>
            </a:r>
            <a:r>
              <a:rPr lang="it-IT" sz="2400" dirty="0" err="1"/>
              <a:t>artistique</a:t>
            </a:r>
            <a:r>
              <a:rPr lang="it-IT" sz="2400" dirty="0"/>
              <a:t> </a:t>
            </a:r>
            <a:r>
              <a:rPr lang="it-IT" sz="2400" dirty="0" err="1"/>
              <a:t>dans</a:t>
            </a:r>
            <a:r>
              <a:rPr lang="it-IT" sz="2400" dirty="0"/>
              <a:t> l’</a:t>
            </a:r>
            <a:r>
              <a:rPr lang="it-IT" sz="2400" dirty="0" err="1"/>
              <a:t>espace</a:t>
            </a:r>
            <a:r>
              <a:rPr lang="it-IT" sz="2400" dirty="0"/>
              <a:t> public et à </a:t>
            </a:r>
            <a:r>
              <a:rPr lang="it-IT" sz="2400" dirty="0" err="1"/>
              <a:t>travers</a:t>
            </a:r>
            <a:r>
              <a:rPr lang="it-IT" sz="2400" dirty="0"/>
              <a:t> </a:t>
            </a:r>
            <a:r>
              <a:rPr lang="it-IT" sz="2400" dirty="0" err="1"/>
              <a:t>ces</a:t>
            </a:r>
            <a:r>
              <a:rPr lang="it-IT" sz="2400" dirty="0"/>
              <a:t> </a:t>
            </a:r>
            <a:r>
              <a:rPr lang="it-IT" sz="2400" dirty="0" err="1"/>
              <a:t>poubelles</a:t>
            </a:r>
            <a:r>
              <a:rPr lang="it-IT" sz="2400" dirty="0"/>
              <a:t>, </a:t>
            </a:r>
            <a:r>
              <a:rPr lang="it-IT" sz="2400" dirty="0" err="1"/>
              <a:t>objets</a:t>
            </a:r>
            <a:r>
              <a:rPr lang="it-IT" sz="2400" dirty="0"/>
              <a:t> qui font le </a:t>
            </a:r>
            <a:r>
              <a:rPr lang="it-IT" sz="2400" dirty="0" err="1"/>
              <a:t>lien</a:t>
            </a:r>
            <a:r>
              <a:rPr lang="it-IT" sz="2400" dirty="0"/>
              <a:t> </a:t>
            </a:r>
            <a:r>
              <a:rPr lang="it-IT" sz="2400" dirty="0" err="1"/>
              <a:t>entre</a:t>
            </a:r>
            <a:r>
              <a:rPr lang="it-IT" sz="2400" dirty="0"/>
              <a:t> l’</a:t>
            </a:r>
            <a:r>
              <a:rPr lang="it-IT" sz="2400" dirty="0" err="1"/>
              <a:t>espace</a:t>
            </a:r>
            <a:r>
              <a:rPr lang="it-IT" sz="2400" dirty="0"/>
              <a:t> </a:t>
            </a:r>
            <a:r>
              <a:rPr lang="it-IT" sz="2400" dirty="0" err="1"/>
              <a:t>privé</a:t>
            </a:r>
            <a:r>
              <a:rPr lang="it-IT" sz="2400" dirty="0"/>
              <a:t> et l’</a:t>
            </a:r>
            <a:r>
              <a:rPr lang="it-IT" sz="2400" dirty="0" err="1"/>
              <a:t>espace</a:t>
            </a:r>
            <a:r>
              <a:rPr lang="it-IT" sz="2400" dirty="0"/>
              <a:t> public, </a:t>
            </a:r>
            <a:r>
              <a:rPr lang="it-IT" sz="2400" b="1" dirty="0"/>
              <a:t>il </a:t>
            </a:r>
            <a:r>
              <a:rPr lang="it-IT" sz="2400" b="1" dirty="0" err="1"/>
              <a:t>injecte</a:t>
            </a:r>
            <a:r>
              <a:rPr lang="it-IT" sz="2400" b="1" dirty="0"/>
              <a:t> </a:t>
            </a:r>
            <a:r>
              <a:rPr lang="it-IT" sz="2400" b="1" dirty="0" err="1"/>
              <a:t>aux</a:t>
            </a:r>
            <a:r>
              <a:rPr lang="it-IT" sz="2400" b="1" dirty="0"/>
              <a:t> </a:t>
            </a:r>
            <a:r>
              <a:rPr lang="it-IT" sz="2400" b="1" dirty="0" err="1"/>
              <a:t>rues</a:t>
            </a:r>
            <a:r>
              <a:rPr lang="it-IT" sz="2400" b="1" dirty="0"/>
              <a:t> </a:t>
            </a:r>
            <a:r>
              <a:rPr lang="it-IT" sz="2400" b="1" dirty="0" err="1"/>
              <a:t>révolte</a:t>
            </a:r>
            <a:r>
              <a:rPr lang="it-IT" sz="2400" b="1" dirty="0"/>
              <a:t> et </a:t>
            </a:r>
            <a:r>
              <a:rPr lang="it-IT" sz="2400" b="1" dirty="0" err="1"/>
              <a:t>poésie</a:t>
            </a:r>
            <a:r>
              <a:rPr lang="it-IT" sz="2400" dirty="0"/>
              <a:t>. </a:t>
            </a:r>
            <a:r>
              <a:rPr lang="it-IT" sz="2400" dirty="0" err="1"/>
              <a:t>Autant</a:t>
            </a:r>
            <a:r>
              <a:rPr lang="it-IT" sz="2400" dirty="0"/>
              <a:t> de </a:t>
            </a:r>
            <a:r>
              <a:rPr lang="it-IT" sz="2400" dirty="0" err="1"/>
              <a:t>messages</a:t>
            </a:r>
            <a:r>
              <a:rPr lang="it-IT" sz="2400" dirty="0"/>
              <a:t> </a:t>
            </a:r>
            <a:r>
              <a:rPr lang="it-IT" sz="2400" dirty="0" err="1"/>
              <a:t>adressés</a:t>
            </a:r>
            <a:r>
              <a:rPr lang="it-IT" sz="2400" dirty="0"/>
              <a:t> </a:t>
            </a:r>
            <a:r>
              <a:rPr lang="it-IT" sz="2400" dirty="0" err="1"/>
              <a:t>aux</a:t>
            </a:r>
            <a:r>
              <a:rPr lang="it-IT" sz="2400" dirty="0"/>
              <a:t> </a:t>
            </a:r>
            <a:r>
              <a:rPr lang="it-IT" sz="2400" dirty="0" err="1"/>
              <a:t>anonymes</a:t>
            </a:r>
            <a:r>
              <a:rPr lang="it-IT" sz="2400" dirty="0"/>
              <a:t>, </a:t>
            </a:r>
            <a:r>
              <a:rPr lang="it-IT" sz="2400" dirty="0" err="1"/>
              <a:t>aux</a:t>
            </a:r>
            <a:r>
              <a:rPr lang="it-IT" sz="2400" dirty="0"/>
              <a:t> </a:t>
            </a:r>
            <a:r>
              <a:rPr lang="it-IT" sz="2400" dirty="0" err="1"/>
              <a:t>transparents</a:t>
            </a:r>
            <a:r>
              <a:rPr lang="it-IT" sz="2400" dirty="0"/>
              <a:t>, </a:t>
            </a:r>
            <a:r>
              <a:rPr lang="it-IT" sz="2400" dirty="0" err="1"/>
              <a:t>aux</a:t>
            </a:r>
            <a:r>
              <a:rPr lang="it-IT" sz="2400" dirty="0"/>
              <a:t> </a:t>
            </a:r>
            <a:r>
              <a:rPr lang="it-IT" sz="2400" dirty="0" err="1"/>
              <a:t>derniers</a:t>
            </a:r>
            <a:r>
              <a:rPr lang="it-IT" sz="2400" dirty="0"/>
              <a:t> de </a:t>
            </a:r>
            <a:r>
              <a:rPr lang="it-IT" sz="2400" dirty="0" err="1"/>
              <a:t>cordées</a:t>
            </a:r>
            <a:r>
              <a:rPr lang="it-IT" sz="2400" dirty="0"/>
              <a:t> </a:t>
            </a:r>
            <a:r>
              <a:rPr lang="it-IT" sz="2400" dirty="0" err="1"/>
              <a:t>aujourd’hui</a:t>
            </a:r>
            <a:r>
              <a:rPr lang="it-IT" sz="2400" dirty="0"/>
              <a:t> en première </a:t>
            </a:r>
            <a:r>
              <a:rPr lang="it-IT" sz="2400" dirty="0" err="1"/>
              <a:t>ligne</a:t>
            </a:r>
            <a:r>
              <a:rPr lang="it-IT" sz="2400" dirty="0"/>
              <a:t>.</a:t>
            </a:r>
          </a:p>
          <a:p>
            <a:pPr algn="just"/>
            <a:endParaRPr lang="it-IT" sz="2400" dirty="0"/>
          </a:p>
          <a:p>
            <a:endParaRPr lang="it-IT" sz="2400" b="1" dirty="0"/>
          </a:p>
          <a:p>
            <a:endParaRPr lang="fr-CA" sz="2400" dirty="0"/>
          </a:p>
        </p:txBody>
      </p:sp>
    </p:spTree>
    <p:extLst>
      <p:ext uri="{BB962C8B-B14F-4D97-AF65-F5344CB8AC3E}">
        <p14:creationId xmlns:p14="http://schemas.microsoft.com/office/powerpoint/2010/main" val="219852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Messages iconiques : messages politiques</a:t>
            </a:r>
            <a:endParaRPr lang="fr-CA" sz="2800" dirty="0"/>
          </a:p>
        </p:txBody>
      </p:sp>
      <p:sp>
        <p:nvSpPr>
          <p:cNvPr id="3" name="Segnaposto contenuto 2"/>
          <p:cNvSpPr>
            <a:spLocks noGrp="1"/>
          </p:cNvSpPr>
          <p:nvPr>
            <p:ph idx="1"/>
          </p:nvPr>
        </p:nvSpPr>
        <p:spPr/>
        <p:txBody>
          <a:bodyPr>
            <a:normAutofit/>
          </a:bodyPr>
          <a:lstStyle/>
          <a:p>
            <a:pPr algn="just"/>
            <a:r>
              <a:rPr lang="it-IT" sz="2400" b="1" dirty="0" err="1"/>
              <a:t>Rendre</a:t>
            </a:r>
            <a:r>
              <a:rPr lang="it-IT" sz="2400" b="1" dirty="0"/>
              <a:t> </a:t>
            </a:r>
            <a:r>
              <a:rPr lang="it-IT" sz="2400" b="1" dirty="0" err="1"/>
              <a:t>hommage</a:t>
            </a:r>
            <a:r>
              <a:rPr lang="it-IT" sz="2400" b="1" dirty="0"/>
              <a:t> </a:t>
            </a:r>
            <a:r>
              <a:rPr lang="it-IT" sz="2400" b="1" dirty="0" err="1"/>
              <a:t>aux</a:t>
            </a:r>
            <a:r>
              <a:rPr lang="it-IT" sz="2400" b="1" dirty="0"/>
              <a:t> "</a:t>
            </a:r>
            <a:r>
              <a:rPr lang="it-IT" sz="2400" b="1" dirty="0" err="1"/>
              <a:t>derniers</a:t>
            </a:r>
            <a:r>
              <a:rPr lang="it-IT" sz="2400" b="1" dirty="0"/>
              <a:t> de </a:t>
            </a:r>
            <a:r>
              <a:rPr lang="it-IT" sz="2400" b="1" dirty="0" err="1"/>
              <a:t>cordée</a:t>
            </a:r>
            <a:r>
              <a:rPr lang="it-IT" sz="2400" b="1" dirty="0"/>
              <a:t>"</a:t>
            </a:r>
            <a:br>
              <a:rPr lang="it-IT" sz="2400" b="1" dirty="0"/>
            </a:br>
            <a:r>
              <a:rPr lang="it-IT" sz="2400" dirty="0" err="1" smtClean="0"/>
              <a:t>Cette</a:t>
            </a:r>
            <a:r>
              <a:rPr lang="it-IT" sz="2400" dirty="0" smtClean="0"/>
              <a:t> </a:t>
            </a:r>
            <a:r>
              <a:rPr lang="it-IT" sz="2400" dirty="0" err="1"/>
              <a:t>série</a:t>
            </a:r>
            <a:r>
              <a:rPr lang="it-IT" sz="2400" dirty="0"/>
              <a:t>, </a:t>
            </a:r>
            <a:r>
              <a:rPr lang="it-IT" sz="2400" dirty="0" err="1"/>
              <a:t>qu'il</a:t>
            </a:r>
            <a:r>
              <a:rPr lang="it-IT" sz="2400" dirty="0"/>
              <a:t> a </a:t>
            </a:r>
            <a:r>
              <a:rPr lang="it-IT" sz="2400" dirty="0" err="1"/>
              <a:t>nommée</a:t>
            </a:r>
            <a:r>
              <a:rPr lang="it-IT" sz="2400" dirty="0"/>
              <a:t> "</a:t>
            </a:r>
            <a:r>
              <a:rPr lang="it-IT" sz="2400" dirty="0" err="1"/>
              <a:t>Poubelle</a:t>
            </a:r>
            <a:r>
              <a:rPr lang="it-IT" sz="2400" dirty="0"/>
              <a:t> la vie", </a:t>
            </a:r>
            <a:r>
              <a:rPr lang="it-IT" sz="2400" b="1" dirty="0"/>
              <a:t>c’est un </a:t>
            </a:r>
            <a:r>
              <a:rPr lang="it-IT" sz="2400" b="1" dirty="0" err="1"/>
              <a:t>soutien</a:t>
            </a:r>
            <a:r>
              <a:rPr lang="it-IT" sz="2400" b="1" dirty="0"/>
              <a:t> </a:t>
            </a:r>
            <a:r>
              <a:rPr lang="it-IT" sz="2400" b="1" dirty="0" err="1"/>
              <a:t>indirect</a:t>
            </a:r>
            <a:r>
              <a:rPr lang="it-IT" sz="2400" b="1" dirty="0"/>
              <a:t> </a:t>
            </a:r>
            <a:r>
              <a:rPr lang="it-IT" sz="2400" b="1" dirty="0" err="1"/>
              <a:t>aux</a:t>
            </a:r>
            <a:r>
              <a:rPr lang="it-IT" sz="2400" b="1" dirty="0"/>
              <a:t> gens de </a:t>
            </a:r>
            <a:r>
              <a:rPr lang="it-IT" sz="2400" b="1" dirty="0" err="1"/>
              <a:t>l’ombre</a:t>
            </a:r>
            <a:r>
              <a:rPr lang="it-IT" sz="2400" b="1" dirty="0"/>
              <a:t>, </a:t>
            </a:r>
            <a:r>
              <a:rPr lang="it-IT" sz="2400" b="1" dirty="0" err="1"/>
              <a:t>comme</a:t>
            </a:r>
            <a:r>
              <a:rPr lang="it-IT" sz="2400" b="1" dirty="0"/>
              <a:t> </a:t>
            </a:r>
            <a:r>
              <a:rPr lang="it-IT" sz="2400" b="1" dirty="0" err="1"/>
              <a:t>les</a:t>
            </a:r>
            <a:r>
              <a:rPr lang="it-IT" sz="2400" b="1" dirty="0"/>
              <a:t> </a:t>
            </a:r>
            <a:r>
              <a:rPr lang="it-IT" sz="2400" b="1" dirty="0" err="1"/>
              <a:t>éboueurs</a:t>
            </a:r>
            <a:r>
              <a:rPr lang="it-IT" sz="2400" dirty="0"/>
              <a:t> : </a:t>
            </a:r>
            <a:r>
              <a:rPr lang="it-IT" sz="2400" dirty="0" err="1"/>
              <a:t>ces</a:t>
            </a:r>
            <a:r>
              <a:rPr lang="it-IT" sz="2400" dirty="0"/>
              <a:t> </a:t>
            </a:r>
            <a:r>
              <a:rPr lang="it-IT" sz="2400" dirty="0" err="1"/>
              <a:t>poubelles</a:t>
            </a:r>
            <a:r>
              <a:rPr lang="it-IT" sz="2400" dirty="0"/>
              <a:t>, </a:t>
            </a:r>
            <a:r>
              <a:rPr lang="it-IT" sz="2400" dirty="0" err="1"/>
              <a:t>ils</a:t>
            </a:r>
            <a:r>
              <a:rPr lang="it-IT" sz="2400" dirty="0"/>
              <a:t> </a:t>
            </a:r>
            <a:r>
              <a:rPr lang="it-IT" sz="2400" dirty="0" err="1"/>
              <a:t>les</a:t>
            </a:r>
            <a:r>
              <a:rPr lang="it-IT" sz="2400" dirty="0"/>
              <a:t> </a:t>
            </a:r>
            <a:r>
              <a:rPr lang="it-IT" sz="2400" dirty="0" err="1"/>
              <a:t>voient</a:t>
            </a:r>
            <a:r>
              <a:rPr lang="it-IT" sz="2400" dirty="0"/>
              <a:t> </a:t>
            </a:r>
            <a:r>
              <a:rPr lang="it-IT" sz="2400" dirty="0" err="1"/>
              <a:t>sûrement</a:t>
            </a:r>
            <a:r>
              <a:rPr lang="it-IT" sz="2400" dirty="0"/>
              <a:t> et </a:t>
            </a:r>
            <a:r>
              <a:rPr lang="it-IT" sz="2400" dirty="0" err="1"/>
              <a:t>ça</a:t>
            </a:r>
            <a:r>
              <a:rPr lang="it-IT" sz="2400" dirty="0"/>
              <a:t> </a:t>
            </a:r>
            <a:r>
              <a:rPr lang="it-IT" sz="2400" dirty="0" err="1"/>
              <a:t>doit</a:t>
            </a:r>
            <a:r>
              <a:rPr lang="it-IT" sz="2400" dirty="0"/>
              <a:t> </a:t>
            </a:r>
            <a:r>
              <a:rPr lang="it-IT" sz="2400" dirty="0" err="1"/>
              <a:t>leur</a:t>
            </a:r>
            <a:r>
              <a:rPr lang="it-IT" sz="2400" dirty="0"/>
              <a:t> </a:t>
            </a:r>
            <a:r>
              <a:rPr lang="it-IT" sz="2400" dirty="0" err="1"/>
              <a:t>parler</a:t>
            </a:r>
            <a:r>
              <a:rPr lang="it-IT" sz="2400" dirty="0"/>
              <a:t>. </a:t>
            </a:r>
            <a:r>
              <a:rPr lang="it-IT" sz="2400" i="1" dirty="0"/>
              <a:t>"</a:t>
            </a:r>
            <a:r>
              <a:rPr lang="it-IT" sz="2400" i="1" dirty="0" err="1"/>
              <a:t>Sur</a:t>
            </a:r>
            <a:r>
              <a:rPr lang="it-IT" sz="2400" i="1" dirty="0"/>
              <a:t> un post </a:t>
            </a:r>
            <a:r>
              <a:rPr lang="it-IT" sz="2400" i="1" dirty="0" err="1"/>
              <a:t>Facebook</a:t>
            </a:r>
            <a:r>
              <a:rPr lang="it-IT" sz="2400" i="1" dirty="0"/>
              <a:t>, il y a un </a:t>
            </a:r>
            <a:r>
              <a:rPr lang="it-IT" sz="2400" i="1" dirty="0" err="1"/>
              <a:t>éboueur</a:t>
            </a:r>
            <a:r>
              <a:rPr lang="it-IT" sz="2400" i="1" dirty="0"/>
              <a:t> qui m’a </a:t>
            </a:r>
            <a:r>
              <a:rPr lang="it-IT" sz="2400" i="1" dirty="0" err="1"/>
              <a:t>laissé</a:t>
            </a:r>
            <a:r>
              <a:rPr lang="it-IT" sz="2400" i="1" dirty="0"/>
              <a:t> un </a:t>
            </a:r>
            <a:r>
              <a:rPr lang="it-IT" sz="2400" i="1" dirty="0" err="1"/>
              <a:t>message</a:t>
            </a:r>
            <a:r>
              <a:rPr lang="it-IT" sz="2400" i="1" dirty="0"/>
              <a:t> pour me dire </a:t>
            </a:r>
            <a:r>
              <a:rPr lang="it-IT" sz="2400" i="1" dirty="0" err="1"/>
              <a:t>que</a:t>
            </a:r>
            <a:r>
              <a:rPr lang="it-IT" sz="2400" i="1" dirty="0"/>
              <a:t> c’</a:t>
            </a:r>
            <a:r>
              <a:rPr lang="it-IT" sz="2400" i="1" dirty="0" err="1"/>
              <a:t>était</a:t>
            </a:r>
            <a:r>
              <a:rPr lang="it-IT" sz="2400" i="1" dirty="0"/>
              <a:t> </a:t>
            </a:r>
            <a:r>
              <a:rPr lang="it-IT" sz="2400" i="1" dirty="0" err="1"/>
              <a:t>chouette</a:t>
            </a:r>
            <a:r>
              <a:rPr lang="it-IT" sz="2400" i="1" dirty="0"/>
              <a:t>, </a:t>
            </a:r>
            <a:r>
              <a:rPr lang="it-IT" sz="2400" i="1" dirty="0" err="1"/>
              <a:t>que</a:t>
            </a:r>
            <a:r>
              <a:rPr lang="it-IT" sz="2400" i="1" dirty="0"/>
              <a:t> c’</a:t>
            </a:r>
            <a:r>
              <a:rPr lang="it-IT" sz="2400" i="1" dirty="0" err="1"/>
              <a:t>était</a:t>
            </a:r>
            <a:r>
              <a:rPr lang="it-IT" sz="2400" i="1" dirty="0"/>
              <a:t> cool"</a:t>
            </a:r>
            <a:r>
              <a:rPr lang="it-IT" sz="2400" dirty="0"/>
              <a:t>, </a:t>
            </a:r>
            <a:r>
              <a:rPr lang="it-IT" sz="2400" dirty="0" err="1"/>
              <a:t>raconte</a:t>
            </a:r>
            <a:r>
              <a:rPr lang="it-IT" sz="2400" dirty="0"/>
              <a:t> RNST. Et sur sa propre page Facebook, </a:t>
            </a:r>
            <a:r>
              <a:rPr lang="it-IT" sz="2400" dirty="0" err="1"/>
              <a:t>nombreux</a:t>
            </a:r>
            <a:r>
              <a:rPr lang="it-IT" sz="2400" dirty="0"/>
              <a:t> </a:t>
            </a:r>
            <a:r>
              <a:rPr lang="it-IT" sz="2400" dirty="0" err="1"/>
              <a:t>sont</a:t>
            </a:r>
            <a:r>
              <a:rPr lang="it-IT" sz="2400" dirty="0"/>
              <a:t> </a:t>
            </a:r>
            <a:r>
              <a:rPr lang="it-IT" sz="2400" dirty="0" err="1"/>
              <a:t>les</a:t>
            </a:r>
            <a:r>
              <a:rPr lang="it-IT" sz="2400" dirty="0"/>
              <a:t> </a:t>
            </a:r>
            <a:r>
              <a:rPr lang="it-IT" sz="2400" dirty="0" err="1"/>
              <a:t>internautes</a:t>
            </a:r>
            <a:r>
              <a:rPr lang="it-IT" sz="2400" dirty="0"/>
              <a:t> qui </a:t>
            </a:r>
            <a:r>
              <a:rPr lang="it-IT" sz="2400" dirty="0" err="1"/>
              <a:t>demandent</a:t>
            </a:r>
            <a:r>
              <a:rPr lang="it-IT" sz="2400" dirty="0"/>
              <a:t> à RNST d’intervenir </a:t>
            </a:r>
            <a:r>
              <a:rPr lang="it-IT" sz="2400" dirty="0" err="1"/>
              <a:t>sur</a:t>
            </a:r>
            <a:r>
              <a:rPr lang="it-IT" sz="2400" dirty="0"/>
              <a:t> </a:t>
            </a:r>
            <a:r>
              <a:rPr lang="it-IT" sz="2400" dirty="0" err="1"/>
              <a:t>leurs</a:t>
            </a:r>
            <a:r>
              <a:rPr lang="it-IT" sz="2400" dirty="0"/>
              <a:t> </a:t>
            </a:r>
            <a:r>
              <a:rPr lang="it-IT" sz="2400" dirty="0" err="1"/>
              <a:t>poubelles</a:t>
            </a:r>
            <a:r>
              <a:rPr lang="it-IT" sz="2400" dirty="0"/>
              <a:t>, pour </a:t>
            </a:r>
            <a:r>
              <a:rPr lang="it-IT" sz="2400" dirty="0" err="1"/>
              <a:t>les</a:t>
            </a:r>
            <a:r>
              <a:rPr lang="it-IT" sz="2400" dirty="0"/>
              <a:t> </a:t>
            </a:r>
            <a:r>
              <a:rPr lang="it-IT" sz="2400" dirty="0" err="1"/>
              <a:t>rendre</a:t>
            </a:r>
            <a:r>
              <a:rPr lang="it-IT" sz="2400" dirty="0"/>
              <a:t> </a:t>
            </a:r>
            <a:r>
              <a:rPr lang="it-IT" sz="2400" dirty="0" err="1"/>
              <a:t>belles</a:t>
            </a:r>
            <a:r>
              <a:rPr lang="it-IT" sz="2400" dirty="0"/>
              <a:t> et </a:t>
            </a:r>
            <a:r>
              <a:rPr lang="it-IT" sz="2400" dirty="0" err="1"/>
              <a:t>rebelles</a:t>
            </a:r>
            <a:r>
              <a:rPr lang="it-IT" sz="2400" dirty="0"/>
              <a:t>.</a:t>
            </a:r>
          </a:p>
          <a:p>
            <a:endParaRPr lang="it-IT" sz="2400" dirty="0"/>
          </a:p>
          <a:p>
            <a:endParaRPr lang="fr-CA" sz="2400" dirty="0"/>
          </a:p>
        </p:txBody>
      </p:sp>
    </p:spTree>
    <p:extLst>
      <p:ext uri="{BB962C8B-B14F-4D97-AF65-F5344CB8AC3E}">
        <p14:creationId xmlns:p14="http://schemas.microsoft.com/office/powerpoint/2010/main" val="76447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p:txBody>
          <a:bodyPr/>
          <a:lstStyle/>
          <a:p>
            <a:r>
              <a:rPr lang="it-IT" altLang="fr-FR" sz="2800" dirty="0" err="1"/>
              <a:t>Les</a:t>
            </a:r>
            <a:r>
              <a:rPr lang="it-IT" altLang="fr-FR" sz="2800" dirty="0"/>
              <a:t> </a:t>
            </a:r>
            <a:r>
              <a:rPr lang="it-IT" altLang="fr-FR" sz="2800" dirty="0" err="1" smtClean="0"/>
              <a:t>gestes</a:t>
            </a:r>
            <a:r>
              <a:rPr lang="it-IT" altLang="fr-FR" sz="2800" dirty="0" smtClean="0"/>
              <a:t> </a:t>
            </a:r>
            <a:r>
              <a:rPr lang="it-IT" altLang="fr-FR" sz="2800" dirty="0" err="1" smtClean="0"/>
              <a:t>dans</a:t>
            </a:r>
            <a:r>
              <a:rPr lang="it-IT" altLang="fr-FR" sz="2800" dirty="0" smtClean="0"/>
              <a:t> </a:t>
            </a:r>
            <a:r>
              <a:rPr lang="it-IT" altLang="fr-FR" sz="2800" dirty="0" err="1" smtClean="0"/>
              <a:t>les</a:t>
            </a:r>
            <a:r>
              <a:rPr lang="it-IT" altLang="fr-FR" sz="2800" dirty="0" smtClean="0"/>
              <a:t> </a:t>
            </a:r>
            <a:r>
              <a:rPr lang="it-IT" altLang="fr-FR" sz="2800" dirty="0" err="1" smtClean="0"/>
              <a:t>dessins</a:t>
            </a:r>
            <a:r>
              <a:rPr lang="it-IT" altLang="fr-FR" sz="2800" dirty="0" smtClean="0"/>
              <a:t/>
            </a:r>
            <a:br>
              <a:rPr lang="it-IT" altLang="fr-FR" sz="2800" dirty="0" smtClean="0"/>
            </a:br>
            <a:r>
              <a:rPr lang="it-IT" altLang="fr-FR" sz="2800" dirty="0" smtClean="0"/>
              <a:t>le </a:t>
            </a:r>
            <a:r>
              <a:rPr lang="it-IT" altLang="fr-FR" sz="2800" dirty="0" err="1" smtClean="0"/>
              <a:t>geste</a:t>
            </a:r>
            <a:r>
              <a:rPr lang="it-IT" altLang="fr-FR" sz="2800" dirty="0" smtClean="0"/>
              <a:t> est </a:t>
            </a:r>
            <a:r>
              <a:rPr lang="it-IT" altLang="fr-FR" sz="2800" dirty="0" err="1" smtClean="0"/>
              <a:t>culturel</a:t>
            </a:r>
            <a:endParaRPr lang="it-IT" altLang="fr-FR" sz="2800" dirty="0"/>
          </a:p>
        </p:txBody>
      </p:sp>
      <p:sp>
        <p:nvSpPr>
          <p:cNvPr id="47106" name="Segnaposto contenuto 2"/>
          <p:cNvSpPr>
            <a:spLocks noGrp="1"/>
          </p:cNvSpPr>
          <p:nvPr>
            <p:ph idx="1"/>
          </p:nvPr>
        </p:nvSpPr>
        <p:spPr/>
        <p:txBody>
          <a:bodyPr/>
          <a:lstStyle/>
          <a:p>
            <a:endParaRPr lang="fr-FR" altLang="fr-FR" sz="2400" dirty="0"/>
          </a:p>
          <a:p>
            <a:r>
              <a:rPr lang="it-IT" altLang="fr-FR" sz="2400" dirty="0"/>
              <a:t>Un </a:t>
            </a:r>
            <a:r>
              <a:rPr lang="it-IT" altLang="fr-FR" sz="2400" dirty="0" err="1"/>
              <a:t>geste</a:t>
            </a:r>
            <a:r>
              <a:rPr lang="it-IT" altLang="fr-FR" sz="2400" dirty="0"/>
              <a:t> </a:t>
            </a:r>
            <a:r>
              <a:rPr lang="it-IT" altLang="fr-FR" sz="2400" dirty="0" err="1"/>
              <a:t>signifie</a:t>
            </a:r>
            <a:endParaRPr lang="fr-FR" altLang="fr-FR" sz="2400" dirty="0"/>
          </a:p>
          <a:p>
            <a:r>
              <a:rPr lang="fr-FR" altLang="fr-FR" sz="2400" dirty="0"/>
              <a:t>Il peut être accompagnateur (de la parole) ou ne pas </a:t>
            </a:r>
            <a:r>
              <a:rPr lang="fr-FR" altLang="fr-FR" sz="2400" dirty="0" smtClean="0"/>
              <a:t>l</a:t>
            </a:r>
            <a:r>
              <a:rPr lang="fr-FR" altLang="it-IT" sz="2400" dirty="0"/>
              <a:t>’</a:t>
            </a:r>
            <a:r>
              <a:rPr lang="fr-FR" altLang="fr-FR" sz="2400" dirty="0"/>
              <a:t> être</a:t>
            </a:r>
          </a:p>
          <a:p>
            <a:r>
              <a:rPr lang="it-IT" altLang="fr-FR" sz="2400" dirty="0"/>
              <a:t>Le </a:t>
            </a:r>
            <a:r>
              <a:rPr lang="it-IT" altLang="fr-FR" sz="2400" dirty="0" err="1"/>
              <a:t>geste</a:t>
            </a:r>
            <a:r>
              <a:rPr lang="it-IT" altLang="fr-FR" sz="2400" dirty="0"/>
              <a:t> n</a:t>
            </a:r>
            <a:r>
              <a:rPr lang="it-IT" altLang="it-IT" sz="2400" dirty="0"/>
              <a:t>’</a:t>
            </a:r>
            <a:r>
              <a:rPr lang="it-IT" altLang="fr-FR" sz="2400" dirty="0"/>
              <a:t>est </a:t>
            </a:r>
            <a:r>
              <a:rPr lang="it-IT" altLang="fr-FR" sz="2400" dirty="0" err="1"/>
              <a:t>pas</a:t>
            </a:r>
            <a:r>
              <a:rPr lang="it-IT" altLang="fr-FR" sz="2400" dirty="0"/>
              <a:t> </a:t>
            </a:r>
            <a:r>
              <a:rPr lang="it-IT" altLang="fr-FR" sz="2400" dirty="0" err="1"/>
              <a:t>universel</a:t>
            </a:r>
            <a:endParaRPr lang="fr-FR" altLang="fr-FR" sz="2400" dirty="0"/>
          </a:p>
          <a:p>
            <a:r>
              <a:rPr lang="fr-FR" altLang="fr-FR" sz="2400" dirty="0"/>
              <a:t>Un même geste peut avoir des significations différentes dans des langues-cultures différentes.</a:t>
            </a:r>
          </a:p>
          <a:p>
            <a:endParaRPr lang="fr-FR" altLang="fr-FR" sz="2400" dirty="0"/>
          </a:p>
        </p:txBody>
      </p:sp>
    </p:spTree>
    <p:extLst>
      <p:ext uri="{BB962C8B-B14F-4D97-AF65-F5344CB8AC3E}">
        <p14:creationId xmlns:p14="http://schemas.microsoft.com/office/powerpoint/2010/main" val="28146470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p:cNvSpPr>
            <a:spLocks noGrp="1"/>
          </p:cNvSpPr>
          <p:nvPr>
            <p:ph type="title"/>
          </p:nvPr>
        </p:nvSpPr>
        <p:spPr/>
        <p:txBody>
          <a:bodyPr/>
          <a:lstStyle/>
          <a:p>
            <a:r>
              <a:rPr lang="fr-FR" altLang="fr-FR" sz="2800"/>
              <a:t>Comment traduire un geste ?</a:t>
            </a:r>
            <a:r>
              <a:rPr lang="fr-FR" altLang="fr-FR" sz="2800" i="1"/>
              <a:t/>
            </a:r>
            <a:br>
              <a:rPr lang="fr-FR" altLang="fr-FR" sz="2800" i="1"/>
            </a:br>
            <a:r>
              <a:rPr lang="fr-FR" altLang="fr-FR" sz="2800" i="1"/>
              <a:t>Astérix en Hispanie </a:t>
            </a:r>
            <a:endParaRPr lang="it-IT" altLang="fr-FR" sz="2800" i="1"/>
          </a:p>
        </p:txBody>
      </p:sp>
      <p:pic>
        <p:nvPicPr>
          <p:cNvPr id="53250" name="Segnaposto contenuto 3" descr="Asterix_page_11-218x300.jpg"/>
          <p:cNvPicPr>
            <a:picLocks noGrp="1" noChangeAspect="1"/>
          </p:cNvPicPr>
          <p:nvPr>
            <p:ph idx="1"/>
          </p:nvPr>
        </p:nvPicPr>
        <p:blipFill>
          <a:blip r:embed="rId2">
            <a:extLst>
              <a:ext uri="{28A0092B-C50C-407E-A947-70E740481C1C}">
                <a14:useLocalDpi xmlns:a14="http://schemas.microsoft.com/office/drawing/2010/main" val="0"/>
              </a:ext>
            </a:extLst>
          </a:blip>
          <a:srcRect l="-75113" r="-75113"/>
          <a:stretch>
            <a:fillRect/>
          </a:stretch>
        </p:blipFill>
        <p:spPr/>
      </p:pic>
    </p:spTree>
    <p:extLst>
      <p:ext uri="{BB962C8B-B14F-4D97-AF65-F5344CB8AC3E}">
        <p14:creationId xmlns:p14="http://schemas.microsoft.com/office/powerpoint/2010/main" val="14402821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olo 1"/>
          <p:cNvSpPr>
            <a:spLocks noGrp="1"/>
          </p:cNvSpPr>
          <p:nvPr>
            <p:ph type="title"/>
          </p:nvPr>
        </p:nvSpPr>
        <p:spPr/>
        <p:txBody>
          <a:bodyPr>
            <a:normAutofit fontScale="90000"/>
          </a:bodyPr>
          <a:lstStyle/>
          <a:p>
            <a:r>
              <a:rPr lang="fr-FR" altLang="fr-FR" sz="2100" b="1"/>
              <a:t/>
            </a:r>
            <a:br>
              <a:rPr lang="fr-FR" altLang="fr-FR" sz="2100" b="1"/>
            </a:br>
            <a:r>
              <a:rPr lang="fr-FR" altLang="fr-FR" sz="2100"/>
              <a:t>Le geste du pouce dans </a:t>
            </a:r>
            <a:r>
              <a:rPr lang="fr-FR" altLang="fr-FR" sz="2100" i="1"/>
              <a:t>Astérix en Hispanie (p.9)</a:t>
            </a:r>
            <a:r>
              <a:rPr lang="fr-FR" altLang="fr-FR" sz="3200" b="1"/>
              <a:t/>
            </a:r>
            <a:br>
              <a:rPr lang="fr-FR" altLang="fr-FR" sz="3200" b="1"/>
            </a:br>
            <a:endParaRPr lang="it-IT" altLang="fr-FR" sz="3200"/>
          </a:p>
        </p:txBody>
      </p:sp>
      <p:pic>
        <p:nvPicPr>
          <p:cNvPr id="54274" name="Segnaposto contenuto 3" descr="Asterix_Pouce-300x274.jpg"/>
          <p:cNvPicPr>
            <a:picLocks noGrp="1" noChangeAspect="1"/>
          </p:cNvPicPr>
          <p:nvPr>
            <p:ph idx="1"/>
          </p:nvPr>
        </p:nvPicPr>
        <p:blipFill>
          <a:blip r:embed="rId2">
            <a:extLst>
              <a:ext uri="{28A0092B-C50C-407E-A947-70E740481C1C}">
                <a14:useLocalDpi xmlns:a14="http://schemas.microsoft.com/office/drawing/2010/main" val="0"/>
              </a:ext>
            </a:extLst>
          </a:blip>
          <a:srcRect l="-33035" r="-33035"/>
          <a:stretch>
            <a:fillRect/>
          </a:stretch>
        </p:blipFill>
        <p:spPr/>
      </p:pic>
    </p:spTree>
    <p:extLst>
      <p:ext uri="{BB962C8B-B14F-4D97-AF65-F5344CB8AC3E}">
        <p14:creationId xmlns:p14="http://schemas.microsoft.com/office/powerpoint/2010/main" val="1377569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Dessins d’Alice </a:t>
            </a:r>
            <a:r>
              <a:rPr lang="fr-CA" sz="2800" dirty="0" err="1" smtClean="0"/>
              <a:t>Floramo</a:t>
            </a:r>
            <a:endParaRPr lang="fr-CA" sz="2800" dirty="0"/>
          </a:p>
        </p:txBody>
      </p:sp>
      <p:sp>
        <p:nvSpPr>
          <p:cNvPr id="3" name="Segnaposto contenuto 2"/>
          <p:cNvSpPr>
            <a:spLocks noGrp="1"/>
          </p:cNvSpPr>
          <p:nvPr>
            <p:ph idx="1"/>
          </p:nvPr>
        </p:nvSpPr>
        <p:spPr/>
        <p:txBody>
          <a:bodyPr>
            <a:normAutofit/>
          </a:bodyPr>
          <a:lstStyle/>
          <a:p>
            <a:endParaRPr lang="fr-CA" sz="2400" dirty="0" smtClean="0"/>
          </a:p>
          <a:p>
            <a:endParaRPr lang="fr-CA" sz="2400" dirty="0"/>
          </a:p>
          <a:p>
            <a:endParaRPr lang="fr-CA" sz="2400" dirty="0" smtClean="0"/>
          </a:p>
          <a:p>
            <a:r>
              <a:rPr lang="fr-CA" sz="2400" dirty="0" smtClean="0"/>
              <a:t>Messages verbo-</a:t>
            </a:r>
            <a:r>
              <a:rPr lang="fr-CA" sz="2400" dirty="0" smtClean="0"/>
              <a:t>iconiques</a:t>
            </a:r>
          </a:p>
          <a:p>
            <a:endParaRPr lang="fr-CA" sz="2400" dirty="0"/>
          </a:p>
          <a:p>
            <a:r>
              <a:rPr lang="fr-CA" sz="2400" smtClean="0"/>
              <a:t>Pour</a:t>
            </a:r>
            <a:r>
              <a:rPr lang="fr-CA" sz="2400" smtClean="0"/>
              <a:t> </a:t>
            </a:r>
            <a:r>
              <a:rPr lang="fr-CA" sz="2400" dirty="0" smtClean="0"/>
              <a:t>la défense </a:t>
            </a:r>
            <a:r>
              <a:rPr lang="fr-CA" sz="2400" smtClean="0"/>
              <a:t>des animaux ...</a:t>
            </a:r>
            <a:endParaRPr lang="fr-CA" sz="2400" dirty="0"/>
          </a:p>
        </p:txBody>
      </p:sp>
    </p:spTree>
    <p:extLst>
      <p:ext uri="{BB962C8B-B14F-4D97-AF65-F5344CB8AC3E}">
        <p14:creationId xmlns:p14="http://schemas.microsoft.com/office/powerpoint/2010/main" val="959750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it-IT" altLang="fr-FR" sz="2800"/>
              <a:t>Le geste du pouce</a:t>
            </a:r>
            <a:endParaRPr lang="fr-FR" altLang="fr-FR" sz="2800"/>
          </a:p>
        </p:txBody>
      </p:sp>
      <p:sp>
        <p:nvSpPr>
          <p:cNvPr id="55298" name="Content Placeholder 2"/>
          <p:cNvSpPr>
            <a:spLocks noGrp="1"/>
          </p:cNvSpPr>
          <p:nvPr>
            <p:ph idx="1"/>
          </p:nvPr>
        </p:nvSpPr>
        <p:spPr/>
        <p:txBody>
          <a:bodyPr/>
          <a:lstStyle/>
          <a:p>
            <a:r>
              <a:rPr lang="it-IT" altLang="fr-FR" sz="2400"/>
              <a:t>Interjection qu</a:t>
            </a:r>
            <a:r>
              <a:rPr lang="it-IT" altLang="it-IT" sz="2400"/>
              <a:t>’</a:t>
            </a:r>
            <a:r>
              <a:rPr lang="it-IT" altLang="fr-FR" sz="2400"/>
              <a:t>emploient les enfants pour indiquer qu</a:t>
            </a:r>
            <a:r>
              <a:rPr lang="it-IT" altLang="it-IT" sz="2400"/>
              <a:t>’</a:t>
            </a:r>
            <a:r>
              <a:rPr lang="it-IT" altLang="fr-FR" sz="2400"/>
              <a:t>ils se mettent  momentanément hors-jeu PR</a:t>
            </a:r>
          </a:p>
          <a:p>
            <a:r>
              <a:rPr lang="it-IT" altLang="fr-FR" sz="2400"/>
              <a:t> = Pace (Boch)</a:t>
            </a:r>
            <a:endParaRPr lang="fr-FR" altLang="fr-FR" sz="2400"/>
          </a:p>
        </p:txBody>
      </p:sp>
    </p:spTree>
    <p:extLst>
      <p:ext uri="{BB962C8B-B14F-4D97-AF65-F5344CB8AC3E}">
        <p14:creationId xmlns:p14="http://schemas.microsoft.com/office/powerpoint/2010/main" val="29766346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341438"/>
            <a:ext cx="3621087"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41438"/>
            <a:ext cx="371475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r>
              <a:rPr lang="fr-FR" sz="1800" b="1" dirty="0" smtClean="0"/>
              <a:t>geste culturel</a:t>
            </a:r>
            <a:endParaRPr lang="fr-FR" sz="1800" b="1" dirty="0"/>
          </a:p>
        </p:txBody>
      </p:sp>
      <p:sp>
        <p:nvSpPr>
          <p:cNvPr id="3" name="Segnaposto piè di pagina 2"/>
          <p:cNvSpPr>
            <a:spLocks noGrp="1"/>
          </p:cNvSpPr>
          <p:nvPr>
            <p:ph type="ftr" sz="quarter" idx="11"/>
          </p:nvPr>
        </p:nvSpPr>
        <p:spPr/>
        <p:txBody>
          <a:bodyPr/>
          <a:lstStyle/>
          <a:p>
            <a:pPr>
              <a:defRPr/>
            </a:pPr>
            <a:r>
              <a:rPr lang="fr-FR" sz="1600" b="1" dirty="0" smtClean="0"/>
              <a:t>rapport image-écrit</a:t>
            </a:r>
            <a:endParaRPr lang="fr-FR" sz="1600" b="1" dirty="0"/>
          </a:p>
        </p:txBody>
      </p:sp>
    </p:spTree>
    <p:extLst>
      <p:ext uri="{BB962C8B-B14F-4D97-AF65-F5344CB8AC3E}">
        <p14:creationId xmlns:p14="http://schemas.microsoft.com/office/powerpoint/2010/main" val="32071859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it-IT" altLang="fr-FR" sz="2800"/>
              <a:t>Toc toc = tocco (Boch)</a:t>
            </a:r>
            <a:endParaRPr lang="fr-FR" altLang="fr-FR" sz="2800"/>
          </a:p>
        </p:txBody>
      </p:sp>
      <p:pic>
        <p:nvPicPr>
          <p:cNvPr id="563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59944" y="2060575"/>
            <a:ext cx="1905000" cy="2833688"/>
          </a:xfrm>
        </p:spPr>
      </p:pic>
    </p:spTree>
    <p:extLst>
      <p:ext uri="{BB962C8B-B14F-4D97-AF65-F5344CB8AC3E}">
        <p14:creationId xmlns:p14="http://schemas.microsoft.com/office/powerpoint/2010/main" val="14525936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it-IT" altLang="fr-FR" sz="2800"/>
              <a:t>Quelle barbe !; c</a:t>
            </a:r>
            <a:r>
              <a:rPr lang="it-IT" altLang="it-IT" sz="2800"/>
              <a:t>’</a:t>
            </a:r>
            <a:r>
              <a:rPr lang="it-IT" altLang="fr-FR" sz="2800"/>
              <a:t>est rasoir !</a:t>
            </a:r>
            <a:br>
              <a:rPr lang="it-IT" altLang="fr-FR" sz="2800"/>
            </a:br>
            <a:r>
              <a:rPr lang="it-IT" altLang="fr-FR" sz="2800"/>
              <a:t>= barboso, palloso (Boch)</a:t>
            </a:r>
            <a:endParaRPr lang="fr-FR" altLang="fr-FR" sz="2800"/>
          </a:p>
        </p:txBody>
      </p:sp>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87267" y="1916113"/>
            <a:ext cx="2926556" cy="3300412"/>
          </a:xfrm>
        </p:spPr>
      </p:pic>
    </p:spTree>
    <p:extLst>
      <p:ext uri="{BB962C8B-B14F-4D97-AF65-F5344CB8AC3E}">
        <p14:creationId xmlns:p14="http://schemas.microsoft.com/office/powerpoint/2010/main" val="685081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it-IT" altLang="fr-FR" sz="2800"/>
              <a:t>Mon oeil ! = un corno ! (Boch)</a:t>
            </a:r>
            <a:endParaRPr lang="fr-FR" altLang="fr-FR" sz="2800"/>
          </a:p>
        </p:txBody>
      </p:sp>
      <p:pic>
        <p:nvPicPr>
          <p:cNvPr id="583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5953" y="2349501"/>
            <a:ext cx="2375297" cy="3019425"/>
          </a:xfrm>
        </p:spPr>
      </p:pic>
    </p:spTree>
    <p:extLst>
      <p:ext uri="{BB962C8B-B14F-4D97-AF65-F5344CB8AC3E}">
        <p14:creationId xmlns:p14="http://schemas.microsoft.com/office/powerpoint/2010/main" val="3615764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it-IT" altLang="fr-FR" sz="2800"/>
              <a:t>Un geste italien</a:t>
            </a:r>
            <a:endParaRPr lang="fr-FR" altLang="fr-FR" sz="2800"/>
          </a:p>
        </p:txBody>
      </p:sp>
      <p:sp>
        <p:nvSpPr>
          <p:cNvPr id="59394" name="Content Placeholder 2"/>
          <p:cNvSpPr>
            <a:spLocks noGrp="1"/>
          </p:cNvSpPr>
          <p:nvPr>
            <p:ph idx="1"/>
          </p:nvPr>
        </p:nvSpPr>
        <p:spPr/>
        <p:txBody>
          <a:bodyPr/>
          <a:lstStyle/>
          <a:p>
            <a:endParaRPr lang="fr-FR" altLang="fr-FR" smtClean="0"/>
          </a:p>
          <a:p>
            <a:endParaRPr lang="fr-FR" altLang="fr-FR" smtClean="0"/>
          </a:p>
        </p:txBody>
      </p:sp>
      <p:pic>
        <p:nvPicPr>
          <p:cNvPr id="593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530350"/>
            <a:ext cx="2667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1297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fr-FR" altLang="fr-FR" sz="2800" dirty="0"/>
              <a:t>Prendre le menton, un geste érotique?</a:t>
            </a:r>
            <a:br>
              <a:rPr lang="fr-FR" altLang="fr-FR" sz="2800" dirty="0"/>
            </a:br>
            <a:endParaRPr lang="fr-FR" altLang="fr-FR" sz="2800" dirty="0"/>
          </a:p>
        </p:txBody>
      </p:sp>
      <p:sp>
        <p:nvSpPr>
          <p:cNvPr id="48130" name="Content Placeholder 2"/>
          <p:cNvSpPr>
            <a:spLocks noGrp="1"/>
          </p:cNvSpPr>
          <p:nvPr>
            <p:ph idx="1"/>
          </p:nvPr>
        </p:nvSpPr>
        <p:spPr/>
        <p:txBody>
          <a:bodyPr/>
          <a:lstStyle/>
          <a:p>
            <a:endParaRPr lang="fr-FR" altLang="fr-FR" sz="2400" dirty="0"/>
          </a:p>
          <a:p>
            <a:pPr algn="just"/>
            <a:r>
              <a:rPr lang="fr-FR" altLang="fr-FR" sz="2400" dirty="0"/>
              <a:t>Au petit jeu du «je te prends, tu me prends», on s'est peut-être laissé aller dans la cour d'école, sans trop comprendre l'allusion à la barbichette. Il s'avère que le baiser, pendant des siècles, était un geste bien moins fort que la caresse du menton.</a:t>
            </a:r>
          </a:p>
          <a:p>
            <a:r>
              <a:rPr lang="it-IT" altLang="fr-FR" sz="2400" i="1" dirty="0"/>
              <a:t>Libération</a:t>
            </a:r>
            <a:r>
              <a:rPr lang="it-IT" altLang="fr-FR" sz="2400" dirty="0"/>
              <a:t> 18 </a:t>
            </a:r>
            <a:r>
              <a:rPr lang="it-IT" altLang="fr-FR" sz="2400" dirty="0" err="1"/>
              <a:t>janvier</a:t>
            </a:r>
            <a:r>
              <a:rPr lang="it-IT" altLang="fr-FR" sz="2400" dirty="0"/>
              <a:t> 2017</a:t>
            </a:r>
            <a:endParaRPr lang="fr-FR" altLang="fr-FR" sz="2400" i="1" dirty="0"/>
          </a:p>
        </p:txBody>
      </p:sp>
    </p:spTree>
    <p:extLst>
      <p:ext uri="{BB962C8B-B14F-4D97-AF65-F5344CB8AC3E}">
        <p14:creationId xmlns:p14="http://schemas.microsoft.com/office/powerpoint/2010/main" val="21798409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it-IT" altLang="fr-FR" sz="2800"/>
              <a:t>Mots accompagnateurs</a:t>
            </a:r>
            <a:endParaRPr lang="fr-FR" altLang="fr-FR" sz="2800"/>
          </a:p>
        </p:txBody>
      </p:sp>
      <p:sp>
        <p:nvSpPr>
          <p:cNvPr id="49154" name="Content Placeholder 2"/>
          <p:cNvSpPr>
            <a:spLocks noGrp="1"/>
          </p:cNvSpPr>
          <p:nvPr>
            <p:ph idx="1"/>
          </p:nvPr>
        </p:nvSpPr>
        <p:spPr/>
        <p:txBody>
          <a:bodyPr/>
          <a:lstStyle/>
          <a:p>
            <a:r>
              <a:rPr lang="fr-FR" altLang="fr-FR" sz="2400"/>
              <a:t>Je te tiens / Tu me tiens / Par la barbichette / </a:t>
            </a:r>
          </a:p>
          <a:p>
            <a:r>
              <a:rPr lang="fr-FR" altLang="fr-FR" sz="2400"/>
              <a:t>Le premier qui rira de nous deux </a:t>
            </a:r>
          </a:p>
          <a:p>
            <a:r>
              <a:rPr lang="fr-FR" altLang="fr-FR" sz="2400"/>
              <a:t>Aura une tapette </a:t>
            </a:r>
          </a:p>
        </p:txBody>
      </p:sp>
    </p:spTree>
    <p:extLst>
      <p:ext uri="{BB962C8B-B14F-4D97-AF65-F5344CB8AC3E}">
        <p14:creationId xmlns:p14="http://schemas.microsoft.com/office/powerpoint/2010/main" val="1545979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p:cNvSpPr>
            <a:spLocks noGrp="1"/>
          </p:cNvSpPr>
          <p:nvPr>
            <p:ph type="title"/>
          </p:nvPr>
        </p:nvSpPr>
        <p:spPr/>
        <p:txBody>
          <a:bodyPr/>
          <a:lstStyle/>
          <a:p>
            <a:r>
              <a:rPr lang="it-IT" altLang="fr-FR" sz="2800"/>
              <a:t>Salomé danse devant Hérode (Cathédrale St Etienne, Toulouse) </a:t>
            </a:r>
          </a:p>
        </p:txBody>
      </p:sp>
      <p:pic>
        <p:nvPicPr>
          <p:cNvPr id="50178" name="Segnaposto contenuto 3" descr="baa3135b5a6072f0df5f063bd4b631a8.jpg"/>
          <p:cNvPicPr>
            <a:picLocks noGrp="1" noChangeAspect="1"/>
          </p:cNvPicPr>
          <p:nvPr>
            <p:ph idx="1"/>
          </p:nvPr>
        </p:nvPicPr>
        <p:blipFill>
          <a:blip r:embed="rId2">
            <a:extLst>
              <a:ext uri="{28A0092B-C50C-407E-A947-70E740481C1C}">
                <a14:useLocalDpi xmlns:a14="http://schemas.microsoft.com/office/drawing/2010/main" val="0"/>
              </a:ext>
            </a:extLst>
          </a:blip>
          <a:srcRect l="-70839" r="-70839"/>
          <a:stretch>
            <a:fillRect/>
          </a:stretch>
        </p:blipFill>
        <p:spPr/>
      </p:pic>
    </p:spTree>
    <p:extLst>
      <p:ext uri="{BB962C8B-B14F-4D97-AF65-F5344CB8AC3E}">
        <p14:creationId xmlns:p14="http://schemas.microsoft.com/office/powerpoint/2010/main" val="11573615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lstStyle/>
          <a:p>
            <a:r>
              <a:rPr lang="it-IT" altLang="fr-FR" sz="2800"/>
              <a:t>Tableau de Nicolo Dell</a:t>
            </a:r>
            <a:r>
              <a:rPr lang="it-IT" altLang="it-IT" sz="2800"/>
              <a:t>’</a:t>
            </a:r>
            <a:r>
              <a:rPr lang="it-IT" altLang="fr-FR" sz="2800"/>
              <a:t>Abate (né en 1509, mort avant 1571). </a:t>
            </a:r>
          </a:p>
        </p:txBody>
      </p:sp>
      <p:pic>
        <p:nvPicPr>
          <p:cNvPr id="51202" name="Segnaposto contenuto 3" descr="eb206a830ed401fbb8c5029d6bb16595.jpg"/>
          <p:cNvPicPr>
            <a:picLocks noGrp="1" noChangeAspect="1"/>
          </p:cNvPicPr>
          <p:nvPr>
            <p:ph idx="1"/>
          </p:nvPr>
        </p:nvPicPr>
        <p:blipFill>
          <a:blip r:embed="rId2">
            <a:extLst>
              <a:ext uri="{28A0092B-C50C-407E-A947-70E740481C1C}">
                <a14:useLocalDpi xmlns:a14="http://schemas.microsoft.com/office/drawing/2010/main" val="0"/>
              </a:ext>
            </a:extLst>
          </a:blip>
          <a:srcRect l="-32735" r="-32735"/>
          <a:stretch>
            <a:fillRect/>
          </a:stretch>
        </p:blipFill>
        <p:spPr/>
      </p:pic>
    </p:spTree>
    <p:extLst>
      <p:ext uri="{BB962C8B-B14F-4D97-AF65-F5344CB8AC3E}">
        <p14:creationId xmlns:p14="http://schemas.microsoft.com/office/powerpoint/2010/main" val="831297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65231" y="0"/>
            <a:ext cx="8013541" cy="6858000"/>
          </a:xfrm>
          <a:prstGeom prst="rect">
            <a:avLst/>
          </a:prstGeom>
          <a:noFill/>
          <a:ln>
            <a:noFill/>
          </a:ln>
        </p:spPr>
      </p:pic>
    </p:spTree>
    <p:extLst>
      <p:ext uri="{BB962C8B-B14F-4D97-AF65-F5344CB8AC3E}">
        <p14:creationId xmlns:p14="http://schemas.microsoft.com/office/powerpoint/2010/main" val="23581035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lstStyle/>
          <a:p>
            <a:r>
              <a:rPr lang="it-IT" altLang="fr-FR" sz="2800"/>
              <a:t>Amour et Psyche» (1938), publié dans The Verve, par André Masson (1896-1987) </a:t>
            </a:r>
          </a:p>
        </p:txBody>
      </p:sp>
      <p:pic>
        <p:nvPicPr>
          <p:cNvPr id="52226" name="Segnaposto contenuto 3" descr="9d2d533e5168bbff77f944d94beca63e.jpg"/>
          <p:cNvPicPr>
            <a:picLocks noGrp="1" noChangeAspect="1"/>
          </p:cNvPicPr>
          <p:nvPr>
            <p:ph idx="1"/>
          </p:nvPr>
        </p:nvPicPr>
        <p:blipFill>
          <a:blip r:embed="rId2">
            <a:extLst>
              <a:ext uri="{28A0092B-C50C-407E-A947-70E740481C1C}">
                <a14:useLocalDpi xmlns:a14="http://schemas.microsoft.com/office/drawing/2010/main" val="0"/>
              </a:ext>
            </a:extLst>
          </a:blip>
          <a:srcRect l="-62938" r="-62938"/>
          <a:stretch>
            <a:fillRect/>
          </a:stretch>
        </p:blipFill>
        <p:spPr/>
      </p:pic>
    </p:spTree>
    <p:extLst>
      <p:ext uri="{BB962C8B-B14F-4D97-AF65-F5344CB8AC3E}">
        <p14:creationId xmlns:p14="http://schemas.microsoft.com/office/powerpoint/2010/main" val="7268565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a:t>
            </a:r>
            <a:br>
              <a:rPr lang="fr-CA" sz="2800" dirty="0" smtClean="0"/>
            </a:br>
            <a:r>
              <a:rPr lang="fr-CA" sz="2800" dirty="0" smtClean="0"/>
              <a:t>Allocution de M. </a:t>
            </a:r>
            <a:r>
              <a:rPr lang="fr-CA" sz="2800" dirty="0" err="1" smtClean="0"/>
              <a:t>Macron</a:t>
            </a:r>
            <a:r>
              <a:rPr lang="fr-CA" sz="2800" dirty="0" smtClean="0"/>
              <a:t> du 13 avril 2020</a:t>
            </a:r>
            <a:endParaRPr lang="fr-CA" sz="2800" dirty="0"/>
          </a:p>
        </p:txBody>
      </p:sp>
      <p:sp>
        <p:nvSpPr>
          <p:cNvPr id="3" name="Segnaposto contenuto 2"/>
          <p:cNvSpPr>
            <a:spLocks noGrp="1"/>
          </p:cNvSpPr>
          <p:nvPr>
            <p:ph idx="1"/>
          </p:nvPr>
        </p:nvSpPr>
        <p:spPr/>
        <p:txBody>
          <a:bodyPr>
            <a:noAutofit/>
          </a:bodyPr>
          <a:lstStyle/>
          <a:p>
            <a:pPr algn="just"/>
            <a:r>
              <a:rPr lang="fr-CA" sz="2000" dirty="0"/>
              <a:t>Pour conclure son discours annonçant un </a:t>
            </a:r>
            <a:r>
              <a:rPr lang="fr-CA" sz="2000" dirty="0" err="1"/>
              <a:t>déconfinement</a:t>
            </a:r>
            <a:r>
              <a:rPr lang="fr-CA" sz="2000" dirty="0"/>
              <a:t> progressif à partir du 11 mai, le chef de l’</a:t>
            </a:r>
            <a:r>
              <a:rPr lang="fr-CA" sz="2000" dirty="0" err="1"/>
              <a:t>Etat</a:t>
            </a:r>
            <a:r>
              <a:rPr lang="fr-CA" sz="2000" dirty="0"/>
              <a:t> a voulu terminer sur une note d’espoir : «Nous aurons des jours meilleurs et nous retrouverons les jours heureux.» </a:t>
            </a:r>
          </a:p>
          <a:p>
            <a:pPr algn="just"/>
            <a:r>
              <a:rPr lang="fr-CA" sz="2000" dirty="0"/>
              <a:t>«Les jours heureux.» </a:t>
            </a:r>
            <a:r>
              <a:rPr lang="fr-CA" sz="2000" b="1" dirty="0"/>
              <a:t>L’expression n’est pas anodine, </a:t>
            </a:r>
            <a:r>
              <a:rPr lang="fr-CA" sz="2000" dirty="0"/>
              <a:t>elle est une allusion directe au programme adopté par le CNR dans la clandestinité le 15 mars 1944. La comparaison est d‘autant plus intéressante qu’Emmanuel </a:t>
            </a:r>
            <a:r>
              <a:rPr lang="fr-CA" sz="2000" dirty="0" err="1"/>
              <a:t>Macron</a:t>
            </a:r>
            <a:r>
              <a:rPr lang="fr-CA" sz="2000" dirty="0"/>
              <a:t> a juré ses grands dieux que le jour d’après ne ressemblera pas au jour d’avant. Comme les propositions de rupture du CNR, portées par l’ensemble de l’éventail politique présent dans la Résistance, et qui avait accouché d’un programme de gouvernement mis en place entre la Libération en 1944 et le début de 1946. Résultat, la France avait alors mis en place le suffrage universel (incluant pour la première fois les femmes et les militaires dans le corps électoral), des nationalisations et inventé la sécurité sociale. </a:t>
            </a:r>
            <a:r>
              <a:rPr lang="fr-CA" sz="2000" b="1" dirty="0"/>
              <a:t>Toute ressemblance avec la période actuelle n’est donc pas fortuite. </a:t>
            </a:r>
          </a:p>
        </p:txBody>
      </p:sp>
    </p:spTree>
    <p:extLst>
      <p:ext uri="{BB962C8B-B14F-4D97-AF65-F5344CB8AC3E}">
        <p14:creationId xmlns:p14="http://schemas.microsoft.com/office/powerpoint/2010/main" val="31725510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charge politique des pronoms personnels</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b="1" dirty="0"/>
              <a:t>« </a:t>
            </a:r>
            <a:r>
              <a:rPr lang="it-IT" sz="2400" b="1" dirty="0" err="1"/>
              <a:t>Moins</a:t>
            </a:r>
            <a:r>
              <a:rPr lang="it-IT" sz="2400" b="1" dirty="0"/>
              <a:t> de “</a:t>
            </a:r>
            <a:r>
              <a:rPr lang="it-IT" sz="2400" b="1" dirty="0" err="1"/>
              <a:t>moi</a:t>
            </a:r>
            <a:r>
              <a:rPr lang="it-IT" sz="2400" b="1" dirty="0"/>
              <a:t>” et plus de “</a:t>
            </a:r>
            <a:r>
              <a:rPr lang="it-IT" sz="2400" b="1" dirty="0" err="1"/>
              <a:t>nous</a:t>
            </a:r>
            <a:r>
              <a:rPr lang="it-IT" sz="2400" b="1" dirty="0"/>
              <a:t>” » : le </a:t>
            </a:r>
            <a:r>
              <a:rPr lang="it-IT" sz="2400" b="1" dirty="0" err="1"/>
              <a:t>discours</a:t>
            </a:r>
            <a:r>
              <a:rPr lang="it-IT" sz="2400" b="1" dirty="0"/>
              <a:t> de </a:t>
            </a:r>
            <a:r>
              <a:rPr lang="it-IT" sz="2400" b="1" dirty="0" err="1"/>
              <a:t>Macron</a:t>
            </a:r>
            <a:r>
              <a:rPr lang="it-IT" sz="2400" b="1" dirty="0"/>
              <a:t> vu par la presse </a:t>
            </a:r>
            <a:r>
              <a:rPr lang="it-IT" sz="2400" b="1" dirty="0" err="1"/>
              <a:t>européenne</a:t>
            </a:r>
            <a:endParaRPr lang="it-IT" sz="2400" b="1" dirty="0"/>
          </a:p>
          <a:p>
            <a:pPr algn="just"/>
            <a:r>
              <a:rPr lang="it-IT" sz="2400" dirty="0" err="1"/>
              <a:t>Dans</a:t>
            </a:r>
            <a:r>
              <a:rPr lang="it-IT" sz="2400" dirty="0"/>
              <a:t> sa </a:t>
            </a:r>
            <a:r>
              <a:rPr lang="it-IT" sz="2400" dirty="0" err="1"/>
              <a:t>quatrième</a:t>
            </a:r>
            <a:r>
              <a:rPr lang="it-IT" sz="2400" dirty="0"/>
              <a:t> </a:t>
            </a:r>
            <a:r>
              <a:rPr lang="it-IT" sz="2400" dirty="0" err="1"/>
              <a:t>allocution</a:t>
            </a:r>
            <a:r>
              <a:rPr lang="it-IT" sz="2400" dirty="0"/>
              <a:t> </a:t>
            </a:r>
            <a:r>
              <a:rPr lang="it-IT" sz="2400" dirty="0" err="1"/>
              <a:t>depuis</a:t>
            </a:r>
            <a:r>
              <a:rPr lang="it-IT" sz="2400" dirty="0"/>
              <a:t> le </a:t>
            </a:r>
            <a:r>
              <a:rPr lang="it-IT" sz="2400" dirty="0" err="1"/>
              <a:t>début</a:t>
            </a:r>
            <a:r>
              <a:rPr lang="it-IT" sz="2400" dirty="0"/>
              <a:t> de la </a:t>
            </a:r>
            <a:r>
              <a:rPr lang="it-IT" sz="2400" dirty="0" err="1"/>
              <a:t>crise</a:t>
            </a:r>
            <a:r>
              <a:rPr lang="it-IT" sz="2400" dirty="0"/>
              <a:t> </a:t>
            </a:r>
            <a:r>
              <a:rPr lang="it-IT" sz="2400" dirty="0" err="1"/>
              <a:t>sanitaire</a:t>
            </a:r>
            <a:r>
              <a:rPr lang="it-IT" sz="2400" dirty="0"/>
              <a:t>, le </a:t>
            </a:r>
            <a:r>
              <a:rPr lang="it-IT" sz="2400" dirty="0" err="1"/>
              <a:t>président</a:t>
            </a:r>
            <a:r>
              <a:rPr lang="it-IT" sz="2400" dirty="0"/>
              <a:t> a </a:t>
            </a:r>
            <a:r>
              <a:rPr lang="it-IT" sz="2400" dirty="0" err="1"/>
              <a:t>annoncé</a:t>
            </a:r>
            <a:r>
              <a:rPr lang="it-IT" sz="2400" dirty="0"/>
              <a:t> une </a:t>
            </a:r>
            <a:r>
              <a:rPr lang="it-IT" sz="2400" dirty="0" err="1"/>
              <a:t>prolongation</a:t>
            </a:r>
            <a:r>
              <a:rPr lang="it-IT" sz="2400" dirty="0"/>
              <a:t> </a:t>
            </a:r>
            <a:r>
              <a:rPr lang="it-IT" sz="2400" dirty="0" err="1"/>
              <a:t>du</a:t>
            </a:r>
            <a:r>
              <a:rPr lang="it-IT" sz="2400" dirty="0"/>
              <a:t> </a:t>
            </a:r>
            <a:r>
              <a:rPr lang="it-IT" sz="2400" dirty="0" err="1"/>
              <a:t>confinement</a:t>
            </a:r>
            <a:r>
              <a:rPr lang="it-IT" sz="2400" dirty="0"/>
              <a:t>. Une </a:t>
            </a:r>
            <a:r>
              <a:rPr lang="it-IT" sz="2400" dirty="0" err="1"/>
              <a:t>décision</a:t>
            </a:r>
            <a:r>
              <a:rPr lang="it-IT" sz="2400" dirty="0"/>
              <a:t> </a:t>
            </a:r>
            <a:r>
              <a:rPr lang="it-IT" sz="2400" dirty="0" err="1"/>
              <a:t>attendue</a:t>
            </a:r>
            <a:r>
              <a:rPr lang="it-IT" sz="2400" dirty="0"/>
              <a:t>, mais dont </a:t>
            </a:r>
            <a:r>
              <a:rPr lang="it-IT" sz="2400" dirty="0" err="1"/>
              <a:t>les</a:t>
            </a:r>
            <a:r>
              <a:rPr lang="it-IT" sz="2400" dirty="0"/>
              <a:t> </a:t>
            </a:r>
            <a:r>
              <a:rPr lang="it-IT" sz="2400" dirty="0" err="1"/>
              <a:t>enjeux</a:t>
            </a:r>
            <a:r>
              <a:rPr lang="it-IT" sz="2400" dirty="0"/>
              <a:t> </a:t>
            </a:r>
            <a:r>
              <a:rPr lang="it-IT" sz="2400" dirty="0" err="1"/>
              <a:t>sont</a:t>
            </a:r>
            <a:r>
              <a:rPr lang="it-IT" sz="2400" dirty="0"/>
              <a:t> de </a:t>
            </a:r>
            <a:r>
              <a:rPr lang="it-IT" sz="2400" dirty="0" err="1"/>
              <a:t>taille</a:t>
            </a:r>
            <a:r>
              <a:rPr lang="it-IT" sz="2400" dirty="0"/>
              <a:t>, </a:t>
            </a:r>
            <a:r>
              <a:rPr lang="it-IT" sz="2400" dirty="0" err="1"/>
              <a:t>estiment</a:t>
            </a:r>
            <a:r>
              <a:rPr lang="it-IT" sz="2400" dirty="0"/>
              <a:t> </a:t>
            </a:r>
            <a:r>
              <a:rPr lang="it-IT" sz="2400" dirty="0" err="1"/>
              <a:t>plusieurs</a:t>
            </a:r>
            <a:r>
              <a:rPr lang="it-IT" sz="2400" dirty="0"/>
              <a:t> </a:t>
            </a:r>
            <a:r>
              <a:rPr lang="it-IT" sz="2400" dirty="0" err="1"/>
              <a:t>titres</a:t>
            </a:r>
            <a:r>
              <a:rPr lang="it-IT" sz="2400" dirty="0"/>
              <a:t> </a:t>
            </a:r>
            <a:r>
              <a:rPr lang="it-IT" sz="2400" dirty="0" err="1"/>
              <a:t>étrangers</a:t>
            </a:r>
            <a:r>
              <a:rPr lang="it-IT" sz="2400" dirty="0"/>
              <a:t>. </a:t>
            </a:r>
            <a:endParaRPr lang="it-IT" sz="2400" dirty="0" smtClean="0"/>
          </a:p>
          <a:p>
            <a:pPr algn="just"/>
            <a:r>
              <a:rPr lang="it-IT" sz="2400" i="1" dirty="0"/>
              <a:t>« </a:t>
            </a:r>
            <a:r>
              <a:rPr lang="it-IT" sz="2400" i="1" dirty="0" err="1"/>
              <a:t>Macron</a:t>
            </a:r>
            <a:r>
              <a:rPr lang="it-IT" sz="2400" i="1" dirty="0"/>
              <a:t> se </a:t>
            </a:r>
            <a:r>
              <a:rPr lang="it-IT" sz="2400" i="1" dirty="0" err="1"/>
              <a:t>préparait</a:t>
            </a:r>
            <a:r>
              <a:rPr lang="it-IT" sz="2400" i="1" dirty="0"/>
              <a:t> </a:t>
            </a:r>
            <a:r>
              <a:rPr lang="it-IT" sz="2400" i="1" dirty="0" err="1"/>
              <a:t>depuis</a:t>
            </a:r>
            <a:r>
              <a:rPr lang="it-IT" sz="2400" i="1" dirty="0"/>
              <a:t> </a:t>
            </a:r>
            <a:r>
              <a:rPr lang="it-IT" sz="2400" i="1" dirty="0" err="1"/>
              <a:t>des</a:t>
            </a:r>
            <a:r>
              <a:rPr lang="it-IT" sz="2400" i="1" dirty="0"/>
              <a:t> </a:t>
            </a:r>
            <a:r>
              <a:rPr lang="it-IT" sz="2400" i="1" dirty="0" err="1"/>
              <a:t>jours</a:t>
            </a:r>
            <a:r>
              <a:rPr lang="it-IT" sz="2400" i="1" dirty="0"/>
              <a:t> »</a:t>
            </a:r>
            <a:r>
              <a:rPr lang="it-IT" sz="2400" dirty="0"/>
              <a:t>, insiste </a:t>
            </a:r>
            <a:r>
              <a:rPr lang="it-IT" sz="2400" dirty="0" err="1"/>
              <a:t>ainsi</a:t>
            </a:r>
            <a:r>
              <a:rPr lang="it-IT" sz="2400" dirty="0"/>
              <a:t> le quotidien espagnol </a:t>
            </a:r>
            <a:r>
              <a:rPr lang="it-IT" sz="2400" i="1" dirty="0"/>
              <a:t>El Pais</a:t>
            </a:r>
            <a:r>
              <a:rPr lang="it-IT" sz="2400" dirty="0"/>
              <a:t>, pour ce </a:t>
            </a:r>
            <a:r>
              <a:rPr lang="it-IT" sz="2400" dirty="0" err="1"/>
              <a:t>discours</a:t>
            </a:r>
            <a:r>
              <a:rPr lang="it-IT" sz="2400" dirty="0"/>
              <a:t> </a:t>
            </a:r>
            <a:r>
              <a:rPr lang="it-IT" sz="2400" i="1" dirty="0"/>
              <a:t>« plus </a:t>
            </a:r>
            <a:r>
              <a:rPr lang="it-IT" sz="2400" i="1" dirty="0" err="1"/>
              <a:t>pédagogique</a:t>
            </a:r>
            <a:r>
              <a:rPr lang="it-IT" sz="2400" i="1" dirty="0"/>
              <a:t> </a:t>
            </a:r>
            <a:r>
              <a:rPr lang="it-IT" sz="2400" i="1" dirty="0" err="1"/>
              <a:t>qu’épique</a:t>
            </a:r>
            <a:r>
              <a:rPr lang="it-IT" sz="2400" i="1" dirty="0"/>
              <a:t> »</a:t>
            </a:r>
            <a:r>
              <a:rPr lang="it-IT" sz="2400" dirty="0"/>
              <a:t>, </a:t>
            </a:r>
            <a:r>
              <a:rPr lang="it-IT" sz="2400" dirty="0" err="1"/>
              <a:t>aux</a:t>
            </a:r>
            <a:r>
              <a:rPr lang="it-IT" sz="2400" i="1" dirty="0"/>
              <a:t> « </a:t>
            </a:r>
            <a:r>
              <a:rPr lang="it-IT" sz="2400" i="1" dirty="0" err="1"/>
              <a:t>accents</a:t>
            </a:r>
            <a:r>
              <a:rPr lang="it-IT" sz="2400" i="1" dirty="0"/>
              <a:t> </a:t>
            </a:r>
            <a:r>
              <a:rPr lang="it-IT" sz="2400" i="1" dirty="0" err="1"/>
              <a:t>moins</a:t>
            </a:r>
            <a:r>
              <a:rPr lang="it-IT" sz="2400" i="1" dirty="0"/>
              <a:t> </a:t>
            </a:r>
            <a:r>
              <a:rPr lang="it-IT" sz="2400" i="1" dirty="0" err="1"/>
              <a:t>guerriers</a:t>
            </a:r>
            <a:r>
              <a:rPr lang="it-IT" sz="2400" i="1" dirty="0"/>
              <a:t> </a:t>
            </a:r>
            <a:r>
              <a:rPr lang="it-IT" sz="2400" i="1" dirty="0" err="1"/>
              <a:t>que</a:t>
            </a:r>
            <a:r>
              <a:rPr lang="it-IT" sz="2400" i="1" dirty="0"/>
              <a:t> </a:t>
            </a:r>
            <a:r>
              <a:rPr lang="it-IT" sz="2400" i="1" dirty="0" err="1"/>
              <a:t>les</a:t>
            </a:r>
            <a:r>
              <a:rPr lang="it-IT" sz="2400" i="1" dirty="0"/>
              <a:t> </a:t>
            </a:r>
            <a:r>
              <a:rPr lang="it-IT" sz="2400" i="1" dirty="0" err="1"/>
              <a:t>précédents</a:t>
            </a:r>
            <a:r>
              <a:rPr lang="it-IT" sz="2400" i="1" dirty="0"/>
              <a:t> et </a:t>
            </a:r>
            <a:r>
              <a:rPr lang="it-IT" sz="2400" i="1" dirty="0" err="1"/>
              <a:t>au</a:t>
            </a:r>
            <a:r>
              <a:rPr lang="it-IT" sz="2400" i="1" dirty="0"/>
              <a:t> ton plus </a:t>
            </a:r>
            <a:r>
              <a:rPr lang="it-IT" sz="2400" i="1" dirty="0" err="1"/>
              <a:t>civique</a:t>
            </a:r>
            <a:r>
              <a:rPr lang="it-IT" sz="2400" i="1" dirty="0"/>
              <a:t>. </a:t>
            </a:r>
            <a:r>
              <a:rPr lang="it-IT" sz="2400" i="1" dirty="0" err="1"/>
              <a:t>Avec</a:t>
            </a:r>
            <a:r>
              <a:rPr lang="it-IT" sz="2400" i="1" dirty="0"/>
              <a:t> </a:t>
            </a:r>
            <a:r>
              <a:rPr lang="it-IT" sz="2400" i="1" dirty="0" err="1"/>
              <a:t>moins</a:t>
            </a:r>
            <a:r>
              <a:rPr lang="it-IT" sz="2400" i="1" dirty="0"/>
              <a:t> de “</a:t>
            </a:r>
            <a:r>
              <a:rPr lang="it-IT" sz="2400" i="1" dirty="0" err="1"/>
              <a:t>moi</a:t>
            </a:r>
            <a:r>
              <a:rPr lang="it-IT" sz="2400" i="1" dirty="0"/>
              <a:t>” et plus de “</a:t>
            </a:r>
            <a:r>
              <a:rPr lang="it-IT" sz="2400" i="1" dirty="0" err="1"/>
              <a:t>nous</a:t>
            </a:r>
            <a:r>
              <a:rPr lang="it-IT" sz="2400" i="1" dirty="0"/>
              <a:t>” </a:t>
            </a:r>
            <a:r>
              <a:rPr lang="it-IT" sz="2400" i="1" dirty="0" err="1"/>
              <a:t>ou</a:t>
            </a:r>
            <a:r>
              <a:rPr lang="it-IT" sz="2400" i="1" dirty="0"/>
              <a:t> de “</a:t>
            </a:r>
            <a:r>
              <a:rPr lang="it-IT" sz="2400" i="1" dirty="0" err="1"/>
              <a:t>vous</a:t>
            </a:r>
            <a:r>
              <a:rPr lang="it-IT" sz="2400" i="1" dirty="0"/>
              <a:t>” »</a:t>
            </a:r>
            <a:r>
              <a:rPr lang="it-IT" sz="2400" dirty="0"/>
              <a:t>. </a:t>
            </a:r>
            <a:endParaRPr lang="it-IT" sz="2400" dirty="0" smtClean="0"/>
          </a:p>
          <a:p>
            <a:pPr algn="just"/>
            <a:r>
              <a:rPr lang="it-IT" sz="2400" i="1" dirty="0" smtClean="0"/>
              <a:t>Le Monde </a:t>
            </a:r>
            <a:r>
              <a:rPr lang="it-IT" sz="2400" dirty="0" smtClean="0"/>
              <a:t>15 </a:t>
            </a:r>
            <a:r>
              <a:rPr lang="it-IT" sz="2400" dirty="0" err="1" smtClean="0"/>
              <a:t>avril</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26418328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Allocution de M. </a:t>
            </a:r>
            <a:r>
              <a:rPr lang="fr-CA" sz="2800" dirty="0" err="1" smtClean="0"/>
              <a:t>Macron</a:t>
            </a:r>
            <a:r>
              <a:rPr lang="fr-CA" sz="2800" dirty="0" smtClean="0"/>
              <a:t/>
            </a:r>
            <a:br>
              <a:rPr lang="fr-CA" sz="2800" dirty="0" smtClean="0"/>
            </a:br>
            <a:r>
              <a:rPr lang="fr-CA" sz="2800" dirty="0" smtClean="0"/>
              <a:t> </a:t>
            </a:r>
            <a:r>
              <a:rPr lang="fr-CA" sz="2800" dirty="0" smtClean="0"/>
              <a:t>13 avril </a:t>
            </a:r>
            <a:r>
              <a:rPr lang="fr-CA" sz="2800" dirty="0" smtClean="0"/>
              <a:t>2020</a:t>
            </a:r>
            <a:br>
              <a:rPr lang="fr-CA" sz="2800" dirty="0" smtClean="0"/>
            </a:br>
            <a:r>
              <a:rPr lang="fr-CA" sz="2800" dirty="0" smtClean="0"/>
              <a:t>« nous »</a:t>
            </a:r>
            <a:endParaRPr lang="fr-CA" sz="2800" dirty="0"/>
          </a:p>
        </p:txBody>
      </p:sp>
      <p:sp>
        <p:nvSpPr>
          <p:cNvPr id="3" name="Segnaposto contenuto 2"/>
          <p:cNvSpPr>
            <a:spLocks noGrp="1"/>
          </p:cNvSpPr>
          <p:nvPr>
            <p:ph idx="1"/>
          </p:nvPr>
        </p:nvSpPr>
        <p:spPr/>
        <p:txBody>
          <a:bodyPr>
            <a:normAutofit/>
          </a:bodyPr>
          <a:lstStyle/>
          <a:p>
            <a:r>
              <a:rPr lang="it-IT" sz="2400" dirty="0" err="1"/>
              <a:t>Françaises</a:t>
            </a:r>
            <a:r>
              <a:rPr lang="it-IT" sz="2400" dirty="0"/>
              <a:t>, </a:t>
            </a:r>
            <a:r>
              <a:rPr lang="it-IT" sz="2400" dirty="0" err="1"/>
              <a:t>Français</a:t>
            </a:r>
            <a:r>
              <a:rPr lang="it-IT" sz="2400" dirty="0"/>
              <a:t>, </a:t>
            </a:r>
            <a:r>
              <a:rPr lang="it-IT" sz="2400" dirty="0" err="1"/>
              <a:t>Mes</a:t>
            </a:r>
            <a:r>
              <a:rPr lang="it-IT" sz="2400" dirty="0"/>
              <a:t> </a:t>
            </a:r>
            <a:r>
              <a:rPr lang="it-IT" sz="2400" dirty="0" err="1"/>
              <a:t>chers</a:t>
            </a:r>
            <a:r>
              <a:rPr lang="it-IT" sz="2400" dirty="0"/>
              <a:t> </a:t>
            </a:r>
            <a:r>
              <a:rPr lang="it-IT" sz="2400" dirty="0" err="1"/>
              <a:t>compatriotes</a:t>
            </a:r>
            <a:r>
              <a:rPr lang="it-IT" sz="2400" dirty="0" smtClean="0"/>
              <a:t>,</a:t>
            </a:r>
          </a:p>
          <a:p>
            <a:r>
              <a:rPr lang="it-IT" sz="2400" dirty="0" err="1" smtClean="0"/>
              <a:t>Nous</a:t>
            </a:r>
            <a:r>
              <a:rPr lang="it-IT" sz="2400" dirty="0" smtClean="0"/>
              <a:t> </a:t>
            </a:r>
            <a:r>
              <a:rPr lang="it-IT" sz="2400" dirty="0" err="1"/>
              <a:t>sommes</a:t>
            </a:r>
            <a:r>
              <a:rPr lang="it-IT" sz="2400" dirty="0"/>
              <a:t> en </a:t>
            </a:r>
            <a:r>
              <a:rPr lang="it-IT" sz="2400" dirty="0" err="1"/>
              <a:t>train</a:t>
            </a:r>
            <a:r>
              <a:rPr lang="it-IT" sz="2400" dirty="0"/>
              <a:t> de </a:t>
            </a:r>
            <a:r>
              <a:rPr lang="it-IT" sz="2400" dirty="0" err="1"/>
              <a:t>vivre</a:t>
            </a:r>
            <a:r>
              <a:rPr lang="it-IT" sz="2400" dirty="0"/>
              <a:t> </a:t>
            </a:r>
            <a:r>
              <a:rPr lang="it-IT" sz="2400" dirty="0" err="1"/>
              <a:t>des</a:t>
            </a:r>
            <a:r>
              <a:rPr lang="it-IT" sz="2400" dirty="0"/>
              <a:t> </a:t>
            </a:r>
            <a:r>
              <a:rPr lang="it-IT" sz="2400" dirty="0" err="1"/>
              <a:t>jours</a:t>
            </a:r>
            <a:r>
              <a:rPr lang="it-IT" sz="2400" dirty="0"/>
              <a:t> </a:t>
            </a:r>
            <a:r>
              <a:rPr lang="it-IT" sz="2400" dirty="0" err="1"/>
              <a:t>difficiles</a:t>
            </a:r>
            <a:r>
              <a:rPr lang="it-IT" sz="2400" dirty="0"/>
              <a:t>. </a:t>
            </a:r>
            <a:endParaRPr lang="it-IT" sz="2400" dirty="0" smtClean="0"/>
          </a:p>
          <a:p>
            <a:pPr algn="just"/>
            <a:r>
              <a:rPr lang="it-IT" sz="2400" dirty="0" err="1" smtClean="0"/>
              <a:t>Nous</a:t>
            </a:r>
            <a:r>
              <a:rPr lang="it-IT" sz="2400" dirty="0" smtClean="0"/>
              <a:t> </a:t>
            </a:r>
            <a:r>
              <a:rPr lang="it-IT" sz="2400" dirty="0" err="1"/>
              <a:t>ressentons</a:t>
            </a:r>
            <a:r>
              <a:rPr lang="it-IT" sz="2400" dirty="0"/>
              <a:t> </a:t>
            </a:r>
            <a:r>
              <a:rPr lang="it-IT" sz="2400" dirty="0" err="1"/>
              <a:t>tous</a:t>
            </a:r>
            <a:r>
              <a:rPr lang="it-IT" sz="2400" dirty="0"/>
              <a:t> en ce moment la </a:t>
            </a:r>
            <a:r>
              <a:rPr lang="it-IT" sz="2400" dirty="0" err="1"/>
              <a:t>peur</a:t>
            </a:r>
            <a:r>
              <a:rPr lang="it-IT" sz="2400" dirty="0"/>
              <a:t>, l'</a:t>
            </a:r>
            <a:r>
              <a:rPr lang="it-IT" sz="2400" dirty="0" err="1"/>
              <a:t>angoisse</a:t>
            </a:r>
            <a:r>
              <a:rPr lang="it-IT" sz="2400" dirty="0"/>
              <a:t> pour nos </a:t>
            </a:r>
            <a:r>
              <a:rPr lang="it-IT" sz="2400" dirty="0" err="1"/>
              <a:t>parents</a:t>
            </a:r>
            <a:r>
              <a:rPr lang="it-IT" sz="2400" dirty="0"/>
              <a:t>, pour </a:t>
            </a:r>
            <a:r>
              <a:rPr lang="it-IT" sz="2400" dirty="0" err="1"/>
              <a:t>nous</a:t>
            </a:r>
            <a:r>
              <a:rPr lang="it-IT" sz="2400" dirty="0"/>
              <a:t> </a:t>
            </a:r>
            <a:r>
              <a:rPr lang="it-IT" sz="2400" dirty="0" err="1"/>
              <a:t>même</a:t>
            </a:r>
            <a:r>
              <a:rPr lang="it-IT" sz="2400" dirty="0"/>
              <a:t> face à ce virus </a:t>
            </a:r>
            <a:r>
              <a:rPr lang="it-IT" sz="2400" dirty="0" err="1"/>
              <a:t>redoutable</a:t>
            </a:r>
            <a:r>
              <a:rPr lang="it-IT" sz="2400" dirty="0"/>
              <a:t>, </a:t>
            </a:r>
            <a:r>
              <a:rPr lang="it-IT" sz="2400" dirty="0" err="1"/>
              <a:t>invisible</a:t>
            </a:r>
            <a:r>
              <a:rPr lang="it-IT" sz="2400" dirty="0"/>
              <a:t>, </a:t>
            </a:r>
            <a:r>
              <a:rPr lang="it-IT" sz="2400" dirty="0" err="1"/>
              <a:t>imprévisible</a:t>
            </a:r>
            <a:r>
              <a:rPr lang="it-IT" sz="2400" dirty="0"/>
              <a:t>. </a:t>
            </a:r>
            <a:endParaRPr lang="it-IT" sz="2400" dirty="0" smtClean="0"/>
          </a:p>
          <a:p>
            <a:pPr algn="just"/>
            <a:r>
              <a:rPr lang="it-IT" sz="2400" dirty="0"/>
              <a:t>Et </a:t>
            </a:r>
            <a:r>
              <a:rPr lang="it-IT" sz="2400" dirty="0" err="1"/>
              <a:t>pourtant</a:t>
            </a:r>
            <a:r>
              <a:rPr lang="it-IT" sz="2400" dirty="0"/>
              <a:t>, </a:t>
            </a:r>
            <a:r>
              <a:rPr lang="it-IT" sz="2400" dirty="0" err="1"/>
              <a:t>grâce</a:t>
            </a:r>
            <a:r>
              <a:rPr lang="it-IT" sz="2400" dirty="0"/>
              <a:t> à nos </a:t>
            </a:r>
            <a:r>
              <a:rPr lang="it-IT" sz="2400" dirty="0" err="1"/>
              <a:t>efforts</a:t>
            </a:r>
            <a:r>
              <a:rPr lang="it-IT" sz="2400" dirty="0"/>
              <a:t>, </a:t>
            </a:r>
            <a:r>
              <a:rPr lang="it-IT" sz="2400" dirty="0" err="1"/>
              <a:t>chaque</a:t>
            </a:r>
            <a:r>
              <a:rPr lang="it-IT" sz="2400" dirty="0"/>
              <a:t> jour </a:t>
            </a:r>
            <a:r>
              <a:rPr lang="it-IT" sz="2400" dirty="0" err="1"/>
              <a:t>nous</a:t>
            </a:r>
            <a:r>
              <a:rPr lang="it-IT" sz="2400" dirty="0"/>
              <a:t> </a:t>
            </a:r>
            <a:r>
              <a:rPr lang="it-IT" sz="2400" dirty="0" err="1"/>
              <a:t>avons</a:t>
            </a:r>
            <a:r>
              <a:rPr lang="it-IT" sz="2400" dirty="0"/>
              <a:t> </a:t>
            </a:r>
            <a:r>
              <a:rPr lang="it-IT" sz="2400" dirty="0" err="1"/>
              <a:t>progressé</a:t>
            </a:r>
            <a:r>
              <a:rPr lang="it-IT" sz="2400" dirty="0"/>
              <a:t>. Nos </a:t>
            </a:r>
            <a:r>
              <a:rPr lang="it-IT" sz="2400" dirty="0" err="1"/>
              <a:t>fonctionnaires</a:t>
            </a:r>
            <a:r>
              <a:rPr lang="it-IT" sz="2400" dirty="0"/>
              <a:t> et </a:t>
            </a:r>
            <a:r>
              <a:rPr lang="it-IT" sz="2400" dirty="0" err="1"/>
              <a:t>personnels</a:t>
            </a:r>
            <a:r>
              <a:rPr lang="it-IT" sz="2400" dirty="0"/>
              <a:t> de </a:t>
            </a:r>
            <a:r>
              <a:rPr lang="it-IT" sz="2400" dirty="0" err="1"/>
              <a:t>santé</a:t>
            </a:r>
            <a:r>
              <a:rPr lang="it-IT" sz="2400" dirty="0"/>
              <a:t>, </a:t>
            </a:r>
            <a:r>
              <a:rPr lang="it-IT" sz="2400" dirty="0" err="1"/>
              <a:t>médecins</a:t>
            </a:r>
            <a:r>
              <a:rPr lang="it-IT" sz="2400" dirty="0"/>
              <a:t>, </a:t>
            </a:r>
            <a:r>
              <a:rPr lang="it-IT" sz="2400" dirty="0" err="1"/>
              <a:t>infirmiers</a:t>
            </a:r>
            <a:r>
              <a:rPr lang="it-IT" sz="2400" dirty="0"/>
              <a:t>, </a:t>
            </a:r>
            <a:r>
              <a:rPr lang="it-IT" sz="2400" dirty="0" err="1"/>
              <a:t>aides-soignants</a:t>
            </a:r>
            <a:r>
              <a:rPr lang="it-IT" sz="2400" dirty="0"/>
              <a:t>, </a:t>
            </a:r>
            <a:r>
              <a:rPr lang="it-IT" sz="2400" dirty="0" err="1"/>
              <a:t>ambulanciers</a:t>
            </a:r>
            <a:r>
              <a:rPr lang="it-IT" sz="2400" dirty="0"/>
              <a:t>, </a:t>
            </a:r>
            <a:r>
              <a:rPr lang="it-IT" sz="2400" dirty="0" err="1"/>
              <a:t>secouristes</a:t>
            </a:r>
            <a:r>
              <a:rPr lang="it-IT" sz="2400" dirty="0"/>
              <a:t>, nos </a:t>
            </a:r>
            <a:r>
              <a:rPr lang="it-IT" sz="2400" dirty="0" err="1"/>
              <a:t>militaires</a:t>
            </a:r>
            <a:r>
              <a:rPr lang="it-IT" sz="2400" dirty="0"/>
              <a:t>, nos </a:t>
            </a:r>
            <a:r>
              <a:rPr lang="it-IT" sz="2400" dirty="0" err="1"/>
              <a:t>pompiers</a:t>
            </a:r>
            <a:r>
              <a:rPr lang="it-IT" sz="2400" dirty="0"/>
              <a:t>, nos </a:t>
            </a:r>
            <a:r>
              <a:rPr lang="it-IT" sz="2400" dirty="0" err="1"/>
              <a:t>pharmaciens</a:t>
            </a:r>
            <a:r>
              <a:rPr lang="it-IT" sz="2400" dirty="0"/>
              <a:t> </a:t>
            </a:r>
            <a:r>
              <a:rPr lang="it-IT" sz="2400" dirty="0" err="1"/>
              <a:t>ont</a:t>
            </a:r>
            <a:r>
              <a:rPr lang="it-IT" sz="2400" dirty="0"/>
              <a:t> </a:t>
            </a:r>
            <a:r>
              <a:rPr lang="it-IT" sz="2400" dirty="0" err="1"/>
              <a:t>donné</a:t>
            </a:r>
            <a:r>
              <a:rPr lang="it-IT" sz="2400" dirty="0"/>
              <a:t> </a:t>
            </a:r>
            <a:r>
              <a:rPr lang="it-IT" sz="2400" dirty="0" err="1"/>
              <a:t>dans</a:t>
            </a:r>
            <a:r>
              <a:rPr lang="it-IT" sz="2400" dirty="0"/>
              <a:t> </a:t>
            </a:r>
            <a:r>
              <a:rPr lang="it-IT" sz="2400" dirty="0" err="1"/>
              <a:t>cette</a:t>
            </a:r>
            <a:r>
              <a:rPr lang="it-IT" sz="2400" dirty="0"/>
              <a:t> première </a:t>
            </a:r>
            <a:r>
              <a:rPr lang="it-IT" sz="2400" dirty="0" err="1"/>
              <a:t>ligne</a:t>
            </a:r>
            <a:r>
              <a:rPr lang="it-IT" sz="2400" dirty="0"/>
              <a:t> </a:t>
            </a:r>
            <a:r>
              <a:rPr lang="it-IT" sz="2400" dirty="0" err="1"/>
              <a:t>toute</a:t>
            </a:r>
            <a:r>
              <a:rPr lang="it-IT" sz="2400" dirty="0"/>
              <a:t> </a:t>
            </a:r>
            <a:r>
              <a:rPr lang="it-IT" sz="2400" dirty="0" err="1"/>
              <a:t>leur</a:t>
            </a:r>
            <a:r>
              <a:rPr lang="it-IT" sz="2400" dirty="0"/>
              <a:t> </a:t>
            </a:r>
            <a:r>
              <a:rPr lang="it-IT" sz="2400" dirty="0" err="1"/>
              <a:t>énergie</a:t>
            </a:r>
            <a:r>
              <a:rPr lang="it-IT" sz="2400" dirty="0"/>
              <a:t> pour </a:t>
            </a:r>
            <a:r>
              <a:rPr lang="it-IT" sz="2400" dirty="0" err="1"/>
              <a:t>sauver</a:t>
            </a:r>
            <a:r>
              <a:rPr lang="it-IT" sz="2400" dirty="0"/>
              <a:t> </a:t>
            </a:r>
            <a:r>
              <a:rPr lang="it-IT" sz="2400" dirty="0" err="1"/>
              <a:t>des</a:t>
            </a:r>
            <a:r>
              <a:rPr lang="it-IT" sz="2400" dirty="0"/>
              <a:t> </a:t>
            </a:r>
            <a:r>
              <a:rPr lang="it-IT" sz="2400" dirty="0" err="1"/>
              <a:t>vies</a:t>
            </a:r>
            <a:r>
              <a:rPr lang="it-IT" sz="2400" dirty="0"/>
              <a:t> et </a:t>
            </a:r>
            <a:r>
              <a:rPr lang="it-IT" sz="2400" dirty="0" err="1"/>
              <a:t>soigner</a:t>
            </a:r>
            <a:r>
              <a:rPr lang="it-IT" sz="2400" dirty="0"/>
              <a:t>. </a:t>
            </a:r>
            <a:endParaRPr lang="fr-CA" sz="2400" dirty="0"/>
          </a:p>
        </p:txBody>
      </p:sp>
    </p:spTree>
    <p:extLst>
      <p:ext uri="{BB962C8B-B14F-4D97-AF65-F5344CB8AC3E}">
        <p14:creationId xmlns:p14="http://schemas.microsoft.com/office/powerpoint/2010/main" val="20694301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Allocution de M. </a:t>
            </a:r>
            <a:r>
              <a:rPr lang="fr-CA" sz="2800" dirty="0" err="1" smtClean="0"/>
              <a:t>Macron</a:t>
            </a:r>
            <a:r>
              <a:rPr lang="fr-CA" sz="2800" dirty="0" smtClean="0"/>
              <a:t/>
            </a:r>
            <a:br>
              <a:rPr lang="fr-CA" sz="2800" dirty="0" smtClean="0"/>
            </a:br>
            <a:r>
              <a:rPr lang="fr-CA" sz="2800" dirty="0" smtClean="0"/>
              <a:t> 13 avril 2020</a:t>
            </a:r>
            <a:br>
              <a:rPr lang="fr-CA" sz="2800" dirty="0" smtClean="0"/>
            </a:br>
            <a:r>
              <a:rPr lang="fr-CA" sz="2800" dirty="0" smtClean="0"/>
              <a:t>« nous »</a:t>
            </a:r>
            <a:endParaRPr lang="fr-CA" sz="2800" dirty="0"/>
          </a:p>
        </p:txBody>
      </p:sp>
      <p:sp>
        <p:nvSpPr>
          <p:cNvPr id="3" name="Segnaposto contenuto 2"/>
          <p:cNvSpPr>
            <a:spLocks noGrp="1"/>
          </p:cNvSpPr>
          <p:nvPr>
            <p:ph idx="1"/>
          </p:nvPr>
        </p:nvSpPr>
        <p:spPr/>
        <p:txBody>
          <a:bodyPr>
            <a:normAutofit lnSpcReduction="10000"/>
          </a:bodyPr>
          <a:lstStyle/>
          <a:p>
            <a:pPr algn="just"/>
            <a:r>
              <a:rPr lang="it-IT" sz="2400" dirty="0" smtClean="0"/>
              <a:t>[</a:t>
            </a:r>
            <a:r>
              <a:rPr lang="mr-IN" sz="2400" dirty="0" smtClean="0"/>
              <a:t>…</a:t>
            </a:r>
            <a:r>
              <a:rPr lang="it-IT" sz="2400" dirty="0" smtClean="0"/>
              <a:t>] </a:t>
            </a:r>
            <a:r>
              <a:rPr lang="it-IT" sz="2400" dirty="0" err="1" smtClean="0"/>
              <a:t>Ces</a:t>
            </a:r>
            <a:r>
              <a:rPr lang="it-IT" sz="2400" dirty="0" smtClean="0"/>
              <a:t> </a:t>
            </a:r>
            <a:r>
              <a:rPr lang="it-IT" sz="2400" dirty="0" err="1"/>
              <a:t>journées</a:t>
            </a:r>
            <a:r>
              <a:rPr lang="it-IT" sz="2400" dirty="0"/>
              <a:t>, </a:t>
            </a:r>
            <a:r>
              <a:rPr lang="it-IT" sz="2400" dirty="0" err="1"/>
              <a:t>ces</a:t>
            </a:r>
            <a:r>
              <a:rPr lang="it-IT" sz="2400" dirty="0"/>
              <a:t> </a:t>
            </a:r>
            <a:r>
              <a:rPr lang="it-IT" sz="2400" dirty="0" err="1"/>
              <a:t>semaines</a:t>
            </a:r>
            <a:r>
              <a:rPr lang="it-IT" sz="2400" dirty="0"/>
              <a:t> </a:t>
            </a:r>
            <a:r>
              <a:rPr lang="it-IT" sz="2400" dirty="0" err="1"/>
              <a:t>ont</a:t>
            </a:r>
            <a:r>
              <a:rPr lang="it-IT" sz="2400" dirty="0"/>
              <a:t> </a:t>
            </a:r>
            <a:r>
              <a:rPr lang="it-IT" sz="2400" dirty="0" err="1"/>
              <a:t>été</a:t>
            </a:r>
            <a:r>
              <a:rPr lang="it-IT" sz="2400" dirty="0"/>
              <a:t> et </a:t>
            </a:r>
            <a:r>
              <a:rPr lang="it-IT" sz="2400" dirty="0" err="1"/>
              <a:t>resteront</a:t>
            </a:r>
            <a:r>
              <a:rPr lang="it-IT" sz="2400" dirty="0"/>
              <a:t> l'</a:t>
            </a:r>
            <a:r>
              <a:rPr lang="it-IT" sz="2400" dirty="0" err="1"/>
              <a:t>honneur</a:t>
            </a:r>
            <a:r>
              <a:rPr lang="it-IT" sz="2400" dirty="0"/>
              <a:t> de nos </a:t>
            </a:r>
            <a:r>
              <a:rPr lang="it-IT" sz="2400" dirty="0" err="1"/>
              <a:t>soignants,en</a:t>
            </a:r>
            <a:r>
              <a:rPr lang="it-IT" sz="2400" dirty="0"/>
              <a:t> ville </a:t>
            </a:r>
            <a:r>
              <a:rPr lang="it-IT" sz="2400" dirty="0" err="1"/>
              <a:t>comme</a:t>
            </a:r>
            <a:r>
              <a:rPr lang="it-IT" sz="2400" dirty="0"/>
              <a:t> à l'</a:t>
            </a:r>
            <a:r>
              <a:rPr lang="it-IT" sz="2400" dirty="0" err="1"/>
              <a:t>hôpital</a:t>
            </a:r>
            <a:r>
              <a:rPr lang="it-IT" sz="2400" dirty="0"/>
              <a:t>. </a:t>
            </a:r>
            <a:r>
              <a:rPr lang="it-IT" sz="2400" dirty="0" err="1"/>
              <a:t>Dans</a:t>
            </a:r>
            <a:r>
              <a:rPr lang="it-IT" sz="2400" dirty="0"/>
              <a:t> la </a:t>
            </a:r>
            <a:r>
              <a:rPr lang="it-IT" sz="2400" dirty="0" err="1"/>
              <a:t>deuxième</a:t>
            </a:r>
            <a:r>
              <a:rPr lang="it-IT" sz="2400" dirty="0"/>
              <a:t> </a:t>
            </a:r>
            <a:r>
              <a:rPr lang="it-IT" sz="2400" dirty="0" err="1"/>
              <a:t>ligne</a:t>
            </a:r>
            <a:r>
              <a:rPr lang="it-IT" sz="2400" dirty="0"/>
              <a:t>, nos </a:t>
            </a:r>
            <a:r>
              <a:rPr lang="it-IT" sz="2400" dirty="0" err="1"/>
              <a:t>agriculteurs</a:t>
            </a:r>
            <a:r>
              <a:rPr lang="it-IT" sz="2400" dirty="0"/>
              <a:t>, nos </a:t>
            </a:r>
            <a:r>
              <a:rPr lang="it-IT" sz="2400" dirty="0" err="1"/>
              <a:t>enseignants</a:t>
            </a:r>
            <a:r>
              <a:rPr lang="it-IT" sz="2400" dirty="0"/>
              <a:t>, nos </a:t>
            </a:r>
            <a:r>
              <a:rPr lang="it-IT" sz="2400" dirty="0" err="1"/>
              <a:t>chauffeurs</a:t>
            </a:r>
            <a:r>
              <a:rPr lang="it-IT" sz="2400" dirty="0"/>
              <a:t> </a:t>
            </a:r>
            <a:r>
              <a:rPr lang="it-IT" sz="2400" dirty="0" err="1"/>
              <a:t>routiers</a:t>
            </a:r>
            <a:r>
              <a:rPr lang="it-IT" sz="2400" dirty="0"/>
              <a:t>, </a:t>
            </a:r>
            <a:r>
              <a:rPr lang="it-IT" sz="2400" dirty="0" err="1"/>
              <a:t>livreurs</a:t>
            </a:r>
            <a:r>
              <a:rPr lang="it-IT" sz="2400" dirty="0"/>
              <a:t>, </a:t>
            </a:r>
            <a:r>
              <a:rPr lang="it-IT" sz="2400" dirty="0" err="1"/>
              <a:t>électriciens</a:t>
            </a:r>
            <a:r>
              <a:rPr lang="it-IT" sz="2400" dirty="0"/>
              <a:t>, </a:t>
            </a:r>
            <a:r>
              <a:rPr lang="it-IT" sz="2400" dirty="0" err="1"/>
              <a:t>manutentionnaires</a:t>
            </a:r>
            <a:r>
              <a:rPr lang="it-IT" sz="2400" dirty="0"/>
              <a:t>, </a:t>
            </a:r>
            <a:r>
              <a:rPr lang="it-IT" sz="2400" dirty="0" err="1"/>
              <a:t>caissiers</a:t>
            </a:r>
            <a:r>
              <a:rPr lang="it-IT" sz="2400" dirty="0"/>
              <a:t> et </a:t>
            </a:r>
            <a:r>
              <a:rPr lang="it-IT" sz="2400" dirty="0" err="1"/>
              <a:t>caissières</a:t>
            </a:r>
            <a:r>
              <a:rPr lang="it-IT" sz="2400" dirty="0"/>
              <a:t>, nos </a:t>
            </a:r>
            <a:r>
              <a:rPr lang="it-IT" sz="2400" dirty="0" err="1"/>
              <a:t>éboueurs</a:t>
            </a:r>
            <a:r>
              <a:rPr lang="it-IT" sz="2400" dirty="0"/>
              <a:t>, </a:t>
            </a:r>
            <a:r>
              <a:rPr lang="it-IT" sz="2400" dirty="0" err="1"/>
              <a:t>personnels</a:t>
            </a:r>
            <a:r>
              <a:rPr lang="it-IT" sz="2400" dirty="0"/>
              <a:t> de </a:t>
            </a:r>
            <a:r>
              <a:rPr lang="it-IT" sz="2400" dirty="0" err="1"/>
              <a:t>sécurité</a:t>
            </a:r>
            <a:r>
              <a:rPr lang="it-IT" sz="2400" dirty="0"/>
              <a:t> et de </a:t>
            </a:r>
            <a:r>
              <a:rPr lang="it-IT" sz="2400" dirty="0" err="1"/>
              <a:t>nettoyage</a:t>
            </a:r>
            <a:r>
              <a:rPr lang="it-IT" sz="2400" dirty="0"/>
              <a:t>, nos </a:t>
            </a:r>
            <a:r>
              <a:rPr lang="it-IT" sz="2400" dirty="0" err="1"/>
              <a:t>fonctionnaires</a:t>
            </a:r>
            <a:r>
              <a:rPr lang="it-IT" sz="2400" dirty="0"/>
              <a:t>, nos </a:t>
            </a:r>
            <a:r>
              <a:rPr lang="it-IT" sz="2400" dirty="0" err="1"/>
              <a:t>journalistes</a:t>
            </a:r>
            <a:r>
              <a:rPr lang="it-IT" sz="2400" dirty="0"/>
              <a:t>, nos </a:t>
            </a:r>
            <a:r>
              <a:rPr lang="it-IT" sz="2400" dirty="0" err="1"/>
              <a:t>travailleurs</a:t>
            </a:r>
            <a:r>
              <a:rPr lang="it-IT" sz="2400" dirty="0"/>
              <a:t> </a:t>
            </a:r>
            <a:r>
              <a:rPr lang="it-IT" sz="2400" dirty="0" err="1"/>
              <a:t>sociaux</a:t>
            </a:r>
            <a:r>
              <a:rPr lang="it-IT" sz="2400" dirty="0"/>
              <a:t>, nos </a:t>
            </a:r>
            <a:r>
              <a:rPr lang="it-IT" sz="2400" dirty="0" err="1"/>
              <a:t>maires</a:t>
            </a:r>
            <a:r>
              <a:rPr lang="it-IT" sz="2400" dirty="0"/>
              <a:t> </a:t>
            </a:r>
            <a:r>
              <a:rPr lang="it-IT" sz="2400" dirty="0" smtClean="0"/>
              <a:t>et </a:t>
            </a:r>
            <a:r>
              <a:rPr lang="it-IT" sz="2400" dirty="0" err="1" smtClean="0"/>
              <a:t>élus</a:t>
            </a:r>
            <a:r>
              <a:rPr lang="it-IT" sz="2400" dirty="0" smtClean="0"/>
              <a:t>.</a:t>
            </a:r>
          </a:p>
          <a:p>
            <a:pPr algn="just"/>
            <a:r>
              <a:rPr lang="it-IT" sz="2400" dirty="0"/>
              <a:t>[</a:t>
            </a:r>
            <a:r>
              <a:rPr lang="mr-IN" sz="2400" dirty="0"/>
              <a:t>…</a:t>
            </a:r>
            <a:r>
              <a:rPr lang="it-IT" sz="2400" dirty="0"/>
              <a:t>] </a:t>
            </a:r>
            <a:r>
              <a:rPr lang="it-IT" sz="2400" dirty="0" err="1" smtClean="0"/>
              <a:t>Mes</a:t>
            </a:r>
            <a:r>
              <a:rPr lang="it-IT" sz="2400" dirty="0" smtClean="0"/>
              <a:t> </a:t>
            </a:r>
            <a:r>
              <a:rPr lang="it-IT" sz="2400" dirty="0" err="1"/>
              <a:t>chers</a:t>
            </a:r>
            <a:r>
              <a:rPr lang="it-IT" sz="2400" dirty="0"/>
              <a:t> </a:t>
            </a:r>
            <a:r>
              <a:rPr lang="it-IT" sz="2400" dirty="0" err="1"/>
              <a:t>compatriotes</a:t>
            </a:r>
            <a:r>
              <a:rPr lang="it-IT" sz="2400" dirty="0"/>
              <a:t>, </a:t>
            </a:r>
            <a:r>
              <a:rPr lang="it-IT" sz="2400" dirty="0" err="1"/>
              <a:t>nous</a:t>
            </a:r>
            <a:r>
              <a:rPr lang="it-IT" sz="2400" dirty="0"/>
              <a:t> </a:t>
            </a:r>
            <a:r>
              <a:rPr lang="it-IT" sz="2400" dirty="0" err="1"/>
              <a:t>aurons</a:t>
            </a:r>
            <a:r>
              <a:rPr lang="it-IT" sz="2400" dirty="0"/>
              <a:t> </a:t>
            </a:r>
            <a:r>
              <a:rPr lang="it-IT" sz="2400" dirty="0" err="1"/>
              <a:t>des</a:t>
            </a:r>
            <a:r>
              <a:rPr lang="it-IT" sz="2400" dirty="0"/>
              <a:t> </a:t>
            </a:r>
            <a:r>
              <a:rPr lang="it-IT" sz="2400" dirty="0" err="1"/>
              <a:t>jours</a:t>
            </a:r>
            <a:r>
              <a:rPr lang="it-IT" sz="2400" dirty="0"/>
              <a:t> </a:t>
            </a:r>
            <a:r>
              <a:rPr lang="it-IT" sz="2400" dirty="0" err="1"/>
              <a:t>meilleurs</a:t>
            </a:r>
            <a:r>
              <a:rPr lang="it-IT" sz="2400" dirty="0"/>
              <a:t> et </a:t>
            </a:r>
            <a:r>
              <a:rPr lang="it-IT" sz="2400" dirty="0" err="1"/>
              <a:t>nous</a:t>
            </a:r>
            <a:r>
              <a:rPr lang="it-IT" sz="2400" dirty="0"/>
              <a:t> </a:t>
            </a:r>
            <a:r>
              <a:rPr lang="it-IT" sz="2400" dirty="0" err="1"/>
              <a:t>retrouverons</a:t>
            </a:r>
            <a:r>
              <a:rPr lang="it-IT" sz="2400" dirty="0"/>
              <a:t> </a:t>
            </a:r>
            <a:r>
              <a:rPr lang="it-IT" sz="2400" dirty="0" err="1"/>
              <a:t>les</a:t>
            </a:r>
            <a:r>
              <a:rPr lang="it-IT" sz="2400" dirty="0"/>
              <a:t> </a:t>
            </a:r>
            <a:r>
              <a:rPr lang="it-IT" sz="2400" dirty="0" err="1"/>
              <a:t>Jours</a:t>
            </a:r>
            <a:r>
              <a:rPr lang="it-IT" sz="2400" dirty="0"/>
              <a:t> </a:t>
            </a:r>
            <a:r>
              <a:rPr lang="it-IT" sz="2400" dirty="0" err="1"/>
              <a:t>Heureux</a:t>
            </a:r>
            <a:r>
              <a:rPr lang="it-IT" sz="2400" dirty="0"/>
              <a:t>. </a:t>
            </a:r>
            <a:r>
              <a:rPr lang="it-IT" sz="2400" dirty="0" err="1"/>
              <a:t>J'en</a:t>
            </a:r>
            <a:r>
              <a:rPr lang="it-IT" sz="2400" dirty="0"/>
              <a:t> ai la </a:t>
            </a:r>
            <a:r>
              <a:rPr lang="it-IT" sz="2400" dirty="0" err="1"/>
              <a:t>conviction</a:t>
            </a:r>
            <a:r>
              <a:rPr lang="it-IT" sz="2400" dirty="0"/>
              <a:t>. Et </a:t>
            </a:r>
            <a:r>
              <a:rPr lang="it-IT" sz="2400" dirty="0" err="1"/>
              <a:t>les</a:t>
            </a:r>
            <a:r>
              <a:rPr lang="it-IT" sz="2400" dirty="0"/>
              <a:t> </a:t>
            </a:r>
            <a:r>
              <a:rPr lang="it-IT" sz="2400" dirty="0" err="1"/>
              <a:t>vertus</a:t>
            </a:r>
            <a:r>
              <a:rPr lang="it-IT" sz="2400" dirty="0"/>
              <a:t> qui, </a:t>
            </a:r>
            <a:r>
              <a:rPr lang="it-IT" sz="2400" dirty="0" err="1"/>
              <a:t>aujourd'hui</a:t>
            </a:r>
            <a:r>
              <a:rPr lang="it-IT" sz="2400" dirty="0"/>
              <a:t>, </a:t>
            </a:r>
            <a:r>
              <a:rPr lang="it-IT" sz="2400" dirty="0" err="1"/>
              <a:t>nous</a:t>
            </a:r>
            <a:r>
              <a:rPr lang="it-IT" sz="2400" dirty="0"/>
              <a:t> </a:t>
            </a:r>
            <a:r>
              <a:rPr lang="it-IT" sz="2400" dirty="0" err="1"/>
              <a:t>permettent</a:t>
            </a:r>
            <a:r>
              <a:rPr lang="it-IT" sz="2400" dirty="0"/>
              <a:t> de </a:t>
            </a:r>
            <a:r>
              <a:rPr lang="it-IT" sz="2400" dirty="0" err="1"/>
              <a:t>tenir</a:t>
            </a:r>
            <a:r>
              <a:rPr lang="it-IT" sz="2400" dirty="0"/>
              <a:t>, </a:t>
            </a:r>
            <a:r>
              <a:rPr lang="it-IT" sz="2400" dirty="0" err="1"/>
              <a:t>seront</a:t>
            </a:r>
            <a:r>
              <a:rPr lang="it-IT" sz="2400" dirty="0"/>
              <a:t> </a:t>
            </a:r>
            <a:r>
              <a:rPr lang="it-IT" sz="2400" dirty="0" err="1"/>
              <a:t>celles</a:t>
            </a:r>
            <a:r>
              <a:rPr lang="it-IT" sz="2400" dirty="0"/>
              <a:t> qui </a:t>
            </a:r>
            <a:r>
              <a:rPr lang="it-IT" sz="2400" dirty="0" err="1"/>
              <a:t>nous</a:t>
            </a:r>
            <a:r>
              <a:rPr lang="it-IT" sz="2400" dirty="0"/>
              <a:t> </a:t>
            </a:r>
            <a:r>
              <a:rPr lang="it-IT" sz="2400" dirty="0" err="1"/>
              <a:t>aideront</a:t>
            </a:r>
            <a:r>
              <a:rPr lang="it-IT" sz="2400" dirty="0"/>
              <a:t> à </a:t>
            </a:r>
            <a:r>
              <a:rPr lang="it-IT" sz="2400" dirty="0" err="1"/>
              <a:t>bâtir</a:t>
            </a:r>
            <a:r>
              <a:rPr lang="it-IT" sz="2400" dirty="0"/>
              <a:t> l'</a:t>
            </a:r>
            <a:r>
              <a:rPr lang="it-IT" sz="2400" dirty="0" err="1"/>
              <a:t>avenir</a:t>
            </a:r>
            <a:r>
              <a:rPr lang="it-IT" sz="2400" dirty="0"/>
              <a:t>, </a:t>
            </a:r>
            <a:r>
              <a:rPr lang="it-IT" sz="2400" dirty="0" err="1"/>
              <a:t>notre</a:t>
            </a:r>
            <a:r>
              <a:rPr lang="it-IT" sz="2400" dirty="0"/>
              <a:t> </a:t>
            </a:r>
            <a:r>
              <a:rPr lang="it-IT" sz="2400" dirty="0" err="1"/>
              <a:t>solidarité</a:t>
            </a:r>
            <a:r>
              <a:rPr lang="it-IT" sz="2400" dirty="0"/>
              <a:t>, </a:t>
            </a:r>
            <a:r>
              <a:rPr lang="it-IT" sz="2400" dirty="0" err="1"/>
              <a:t>notre</a:t>
            </a:r>
            <a:r>
              <a:rPr lang="it-IT" sz="2400" dirty="0"/>
              <a:t> </a:t>
            </a:r>
            <a:r>
              <a:rPr lang="it-IT" sz="2400" dirty="0" err="1"/>
              <a:t>confiance</a:t>
            </a:r>
            <a:r>
              <a:rPr lang="it-IT" sz="2400" dirty="0"/>
              <a:t>, </a:t>
            </a:r>
            <a:r>
              <a:rPr lang="it-IT" sz="2400" dirty="0" err="1"/>
              <a:t>notre</a:t>
            </a:r>
            <a:r>
              <a:rPr lang="it-IT" sz="2400" dirty="0"/>
              <a:t> </a:t>
            </a:r>
            <a:r>
              <a:rPr lang="it-IT" sz="2400" dirty="0" err="1"/>
              <a:t>volonté</a:t>
            </a:r>
            <a:r>
              <a:rPr lang="it-IT" sz="2400" dirty="0"/>
              <a:t>. </a:t>
            </a:r>
          </a:p>
        </p:txBody>
      </p:sp>
    </p:spTree>
    <p:extLst>
      <p:ext uri="{BB962C8B-B14F-4D97-AF65-F5344CB8AC3E}">
        <p14:creationId xmlns:p14="http://schemas.microsoft.com/office/powerpoint/2010/main" val="167171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Nous </a:t>
            </a:r>
            <a:endParaRPr lang="fr-CA" sz="2800" dirty="0"/>
          </a:p>
        </p:txBody>
      </p:sp>
      <p:sp>
        <p:nvSpPr>
          <p:cNvPr id="3" name="Segnaposto contenuto 2"/>
          <p:cNvSpPr>
            <a:spLocks noGrp="1"/>
          </p:cNvSpPr>
          <p:nvPr>
            <p:ph idx="1"/>
          </p:nvPr>
        </p:nvSpPr>
        <p:spPr/>
        <p:txBody>
          <a:bodyPr>
            <a:normAutofit fontScale="92500" lnSpcReduction="10000"/>
          </a:bodyPr>
          <a:lstStyle/>
          <a:p>
            <a:r>
              <a:rPr lang="fr-FR" sz="2400" dirty="0"/>
              <a:t> </a:t>
            </a:r>
            <a:r>
              <a:rPr lang="fr-FR" sz="2400" dirty="0" smtClean="0"/>
              <a:t>«</a:t>
            </a:r>
            <a:r>
              <a:rPr lang="fr-FR" sz="2400" dirty="0"/>
              <a:t> une véritable première personne du pluriel est impossible, parce qu’il ne peut jamais y avoir davantage qu’un seul soi. » Boas </a:t>
            </a:r>
            <a:r>
              <a:rPr lang="fr-FR" sz="2400" dirty="0" smtClean="0"/>
              <a:t>([1911] 2018 </a:t>
            </a:r>
            <a:r>
              <a:rPr lang="fr-FR" sz="2400" dirty="0"/>
              <a:t>: 113</a:t>
            </a:r>
            <a:r>
              <a:rPr lang="fr-FR" sz="2400" dirty="0" smtClean="0"/>
              <a:t>)</a:t>
            </a:r>
          </a:p>
          <a:p>
            <a:r>
              <a:rPr lang="fr-FR" sz="2400" dirty="0"/>
              <a:t>Boas, Franz (2018) </a:t>
            </a:r>
            <a:r>
              <a:rPr lang="fr-FR" sz="2400" i="1" dirty="0"/>
              <a:t>Introduction du « </a:t>
            </a:r>
            <a:r>
              <a:rPr lang="fr-FR" sz="2400" i="1" dirty="0" err="1"/>
              <a:t>Handbook</a:t>
            </a:r>
            <a:r>
              <a:rPr lang="fr-FR" sz="2400" i="1" dirty="0"/>
              <a:t> of American </a:t>
            </a:r>
            <a:r>
              <a:rPr lang="fr-FR" sz="2400" i="1" dirty="0" err="1"/>
              <a:t>Indian</a:t>
            </a:r>
            <a:r>
              <a:rPr lang="fr-FR" sz="2400" i="1" dirty="0"/>
              <a:t> </a:t>
            </a:r>
            <a:r>
              <a:rPr lang="fr-FR" sz="2400" i="1" dirty="0" err="1"/>
              <a:t>Languages</a:t>
            </a:r>
            <a:r>
              <a:rPr lang="fr-FR" sz="2400" i="1" dirty="0"/>
              <a:t> » (1911</a:t>
            </a:r>
            <a:r>
              <a:rPr lang="fr-FR" sz="2400" dirty="0"/>
              <a:t>), (traduit de l’anglais par Andrew Eastman et Chloé </a:t>
            </a:r>
            <a:r>
              <a:rPr lang="fr-FR" sz="2400" dirty="0" err="1"/>
              <a:t>Laplantine</a:t>
            </a:r>
            <a:r>
              <a:rPr lang="fr-FR" sz="2400" dirty="0"/>
              <a:t>), Limoges : Lambert-Lucas. </a:t>
            </a:r>
            <a:endParaRPr lang="it-IT" sz="2400" dirty="0"/>
          </a:p>
          <a:p>
            <a:endParaRPr lang="fr-FR" sz="2400" dirty="0" smtClean="0"/>
          </a:p>
          <a:p>
            <a:pPr algn="just"/>
            <a:r>
              <a:rPr lang="fr-FR" sz="2400" dirty="0"/>
              <a:t> </a:t>
            </a:r>
            <a:r>
              <a:rPr lang="fr-FR" sz="2400" dirty="0" smtClean="0"/>
              <a:t>«</a:t>
            </a:r>
            <a:r>
              <a:rPr lang="fr-FR" sz="2400" dirty="0"/>
              <a:t> on sait bien que, dans les pronoms personnels, le passage du singulier au pluriel, n’implique pas une simple pluralisation »</a:t>
            </a:r>
            <a:r>
              <a:rPr lang="fr-FR" sz="2400" dirty="0" smtClean="0"/>
              <a:t>.  </a:t>
            </a:r>
            <a:r>
              <a:rPr lang="fr-FR" sz="2400" dirty="0"/>
              <a:t>Benveniste </a:t>
            </a:r>
            <a:r>
              <a:rPr lang="fr-FR" sz="2400" dirty="0" smtClean="0"/>
              <a:t>(</a:t>
            </a:r>
            <a:r>
              <a:rPr lang="fr-FR" sz="2400" dirty="0"/>
              <a:t>[1958</a:t>
            </a:r>
            <a:r>
              <a:rPr lang="fr-FR" sz="2400" dirty="0" smtClean="0"/>
              <a:t>] 1966 </a:t>
            </a:r>
            <a:r>
              <a:rPr lang="fr-FR" sz="2400" dirty="0"/>
              <a:t>b. : 233</a:t>
            </a:r>
            <a:r>
              <a:rPr lang="fr-FR" sz="2400" dirty="0" smtClean="0"/>
              <a:t>)</a:t>
            </a:r>
          </a:p>
          <a:p>
            <a:pPr algn="just"/>
            <a:r>
              <a:rPr lang="fr-FR" sz="2400" dirty="0"/>
              <a:t>Benveniste, Émile (1966 [1958]) b. « De la subjectivité dans le langage », </a:t>
            </a:r>
            <a:r>
              <a:rPr lang="fr-FR" sz="2400" i="1" dirty="0"/>
              <a:t>Problèmes de linguistique générale 1</a:t>
            </a:r>
            <a:r>
              <a:rPr lang="fr-FR" sz="2400" dirty="0"/>
              <a:t>, Paris : Gallimard, 258-266.</a:t>
            </a:r>
            <a:endParaRPr lang="it-IT" sz="2400" dirty="0"/>
          </a:p>
          <a:p>
            <a:pPr algn="just"/>
            <a:endParaRPr lang="it-IT" sz="2400" dirty="0"/>
          </a:p>
          <a:p>
            <a:endParaRPr lang="fr-CA" sz="2400" dirty="0"/>
          </a:p>
        </p:txBody>
      </p:sp>
    </p:spTree>
    <p:extLst>
      <p:ext uri="{BB962C8B-B14F-4D97-AF65-F5344CB8AC3E}">
        <p14:creationId xmlns:p14="http://schemas.microsoft.com/office/powerpoint/2010/main" val="1657622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Nous ...</a:t>
            </a:r>
            <a:endParaRPr lang="fr-CA" sz="2800" dirty="0"/>
          </a:p>
        </p:txBody>
      </p:sp>
      <p:sp>
        <p:nvSpPr>
          <p:cNvPr id="3" name="Segnaposto contenuto 2"/>
          <p:cNvSpPr>
            <a:spLocks noGrp="1"/>
          </p:cNvSpPr>
          <p:nvPr>
            <p:ph idx="1"/>
          </p:nvPr>
        </p:nvSpPr>
        <p:spPr/>
        <p:txBody>
          <a:bodyPr>
            <a:normAutofit/>
          </a:bodyPr>
          <a:lstStyle/>
          <a:p>
            <a:r>
              <a:rPr lang="fr-CA" sz="2400" dirty="0" smtClean="0"/>
              <a:t>Nous inclusif</a:t>
            </a:r>
          </a:p>
          <a:p>
            <a:r>
              <a:rPr lang="fr-CA" sz="2400" dirty="0" smtClean="0"/>
              <a:t>Nous exclusif</a:t>
            </a:r>
          </a:p>
          <a:p>
            <a:endParaRPr lang="fr-CA" sz="2400" dirty="0"/>
          </a:p>
          <a:p>
            <a:r>
              <a:rPr lang="fr-CA" sz="2400" dirty="0" smtClean="0"/>
              <a:t>« Nous identitaires »</a:t>
            </a:r>
            <a:r>
              <a:rPr lang="fr-FR" sz="2400" dirty="0" smtClean="0"/>
              <a:t> qui exclut </a:t>
            </a:r>
            <a:r>
              <a:rPr lang="fr-FR" sz="2400" dirty="0"/>
              <a:t>ceux ou celles qui ne se sont pas semblables à ce nous</a:t>
            </a:r>
            <a:r>
              <a:rPr lang="it-IT" sz="2400" dirty="0"/>
              <a:t> </a:t>
            </a:r>
            <a:endParaRPr lang="fr-CA" sz="2400" dirty="0" smtClean="0"/>
          </a:p>
          <a:p>
            <a:r>
              <a:rPr lang="fr-CA" sz="2400" dirty="0" smtClean="0"/>
              <a:t>« Nous rassembleurs » qui permet à des « je » de prendre la parole</a:t>
            </a:r>
          </a:p>
          <a:p>
            <a:endParaRPr lang="fr-CA" sz="2400" dirty="0"/>
          </a:p>
          <a:p>
            <a:r>
              <a:rPr lang="fr-CA" sz="2400" dirty="0" smtClean="0"/>
              <a:t>...</a:t>
            </a:r>
            <a:endParaRPr lang="fr-CA" sz="2400" dirty="0"/>
          </a:p>
        </p:txBody>
      </p:sp>
    </p:spTree>
    <p:extLst>
      <p:ext uri="{BB962C8B-B14F-4D97-AF65-F5344CB8AC3E}">
        <p14:creationId xmlns:p14="http://schemas.microsoft.com/office/powerpoint/2010/main" val="4119806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Débat médiatique et politique</a:t>
            </a:r>
            <a:endParaRPr lang="fr-CA" sz="2800" dirty="0"/>
          </a:p>
        </p:txBody>
      </p:sp>
      <p:sp>
        <p:nvSpPr>
          <p:cNvPr id="3" name="Segnaposto contenuto 2"/>
          <p:cNvSpPr>
            <a:spLocks noGrp="1"/>
          </p:cNvSpPr>
          <p:nvPr>
            <p:ph idx="1"/>
          </p:nvPr>
        </p:nvSpPr>
        <p:spPr/>
        <p:txBody>
          <a:bodyPr>
            <a:normAutofit/>
          </a:bodyPr>
          <a:lstStyle/>
          <a:p>
            <a:r>
              <a:rPr lang="fr-CA" sz="2400" i="1" dirty="0" smtClean="0"/>
              <a:t>Migrant</a:t>
            </a:r>
            <a:r>
              <a:rPr lang="fr-CA" sz="2400" dirty="0" smtClean="0"/>
              <a:t> ou </a:t>
            </a:r>
            <a:r>
              <a:rPr lang="fr-CA" sz="2400" i="1" dirty="0" smtClean="0"/>
              <a:t>réfugié</a:t>
            </a:r>
            <a:r>
              <a:rPr lang="fr-CA" sz="2400" dirty="0" smtClean="0"/>
              <a:t> ?</a:t>
            </a:r>
          </a:p>
          <a:p>
            <a:endParaRPr lang="fr-CA" sz="2400" dirty="0"/>
          </a:p>
          <a:p>
            <a:pPr algn="just"/>
            <a:r>
              <a:rPr lang="fr-CA" sz="2400" dirty="0"/>
              <a:t>Laura </a:t>
            </a:r>
            <a:r>
              <a:rPr lang="fr-CA" sz="2400" dirty="0" err="1"/>
              <a:t>Calabrese</a:t>
            </a:r>
            <a:r>
              <a:rPr lang="fr-CA" sz="2400" dirty="0"/>
              <a:t>, « </a:t>
            </a:r>
            <a:r>
              <a:rPr lang="fr-CA" sz="2400" i="1" dirty="0"/>
              <a:t>Migrant ou réfugié </a:t>
            </a:r>
            <a:r>
              <a:rPr lang="fr-CA" sz="2400" dirty="0"/>
              <a:t>? L’enjeu des dénominations des personnes dans le discours médiatique », in </a:t>
            </a:r>
            <a:r>
              <a:rPr lang="fr-CA" sz="2400" i="1" dirty="0"/>
              <a:t>Penser les mots, dire la migration</a:t>
            </a:r>
            <a:r>
              <a:rPr lang="fr-CA" sz="2400" dirty="0"/>
              <a:t>, Louvain, </a:t>
            </a:r>
            <a:r>
              <a:rPr lang="fr-CA" sz="2400" dirty="0" err="1"/>
              <a:t>Academia</a:t>
            </a:r>
            <a:r>
              <a:rPr lang="fr-CA" sz="2400" dirty="0"/>
              <a:t>, 2019,  p. 153-160.</a:t>
            </a:r>
          </a:p>
          <a:p>
            <a:endParaRPr lang="fr-CA" sz="2400" dirty="0"/>
          </a:p>
        </p:txBody>
      </p:sp>
    </p:spTree>
    <p:extLst>
      <p:ext uri="{BB962C8B-B14F-4D97-AF65-F5344CB8AC3E}">
        <p14:creationId xmlns:p14="http://schemas.microsoft.com/office/powerpoint/2010/main" val="356517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Pour vous ?</a:t>
            </a:r>
            <a:endParaRPr lang="fr-CA" sz="2800" dirty="0"/>
          </a:p>
        </p:txBody>
      </p:sp>
      <p:sp>
        <p:nvSpPr>
          <p:cNvPr id="3" name="Segnaposto contenuto 2"/>
          <p:cNvSpPr>
            <a:spLocks noGrp="1"/>
          </p:cNvSpPr>
          <p:nvPr>
            <p:ph idx="1"/>
          </p:nvPr>
        </p:nvSpPr>
        <p:spPr/>
        <p:txBody>
          <a:bodyPr>
            <a:normAutofit/>
          </a:bodyPr>
          <a:lstStyle/>
          <a:p>
            <a:r>
              <a:rPr lang="fr-CA" sz="2400" dirty="0" err="1" smtClean="0"/>
              <a:t>Benedetta</a:t>
            </a:r>
            <a:r>
              <a:rPr lang="fr-CA" sz="2400" dirty="0" smtClean="0"/>
              <a:t> (Luca partage l’avis de </a:t>
            </a:r>
            <a:r>
              <a:rPr lang="fr-CA" sz="2400" dirty="0" err="1" smtClean="0"/>
              <a:t>Benedetta</a:t>
            </a:r>
            <a:r>
              <a:rPr lang="fr-CA" sz="2400" dirty="0" smtClean="0"/>
              <a:t>) : </a:t>
            </a:r>
          </a:p>
          <a:p>
            <a:r>
              <a:rPr lang="fr-CA" sz="2400" dirty="0" smtClean="0"/>
              <a:t>Réfugié = péril, danger</a:t>
            </a:r>
          </a:p>
          <a:p>
            <a:r>
              <a:rPr lang="fr-CA" sz="2400" dirty="0" smtClean="0"/>
              <a:t>Migrant = bouger d’un endroit à l’autre. </a:t>
            </a:r>
          </a:p>
          <a:p>
            <a:r>
              <a:rPr lang="fr-CA" sz="2400" dirty="0" smtClean="0"/>
              <a:t>Voir les raisons qui poussent à bouger.</a:t>
            </a:r>
          </a:p>
          <a:p>
            <a:r>
              <a:rPr lang="fr-CA" sz="2400" dirty="0" smtClean="0"/>
              <a:t>Participe passé / participe présent : action</a:t>
            </a:r>
          </a:p>
          <a:p>
            <a:r>
              <a:rPr lang="fr-CA" sz="2400" dirty="0" smtClean="0"/>
              <a:t>Beatrice : Réfugié connotation plus politique</a:t>
            </a:r>
            <a:endParaRPr lang="fr-CA" sz="2400" dirty="0"/>
          </a:p>
        </p:txBody>
      </p:sp>
    </p:spTree>
    <p:extLst>
      <p:ext uri="{BB962C8B-B14F-4D97-AF65-F5344CB8AC3E}">
        <p14:creationId xmlns:p14="http://schemas.microsoft.com/office/powerpoint/2010/main" val="174451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Penser les mots, dire la migration</a:t>
            </a:r>
            <a:endParaRPr lang="fr-CA" sz="2800" dirty="0"/>
          </a:p>
        </p:txBody>
      </p:sp>
      <p:sp>
        <p:nvSpPr>
          <p:cNvPr id="3" name="Segnaposto contenuto 2"/>
          <p:cNvSpPr>
            <a:spLocks noGrp="1"/>
          </p:cNvSpPr>
          <p:nvPr>
            <p:ph idx="1"/>
          </p:nvPr>
        </p:nvSpPr>
        <p:spPr/>
        <p:txBody>
          <a:bodyPr>
            <a:normAutofit/>
          </a:bodyPr>
          <a:lstStyle/>
          <a:p>
            <a:r>
              <a:rPr lang="fr-CA" sz="2400" dirty="0" smtClean="0"/>
              <a:t>Laura </a:t>
            </a:r>
            <a:r>
              <a:rPr lang="fr-CA" sz="2400" dirty="0" err="1" smtClean="0"/>
              <a:t>Calabrese</a:t>
            </a:r>
            <a:r>
              <a:rPr lang="fr-CA" sz="2400" dirty="0" smtClean="0"/>
              <a:t> et Marie </a:t>
            </a:r>
            <a:r>
              <a:rPr lang="fr-CA" sz="2400" dirty="0" err="1" smtClean="0"/>
              <a:t>Veniard</a:t>
            </a:r>
            <a:r>
              <a:rPr lang="fr-CA" sz="2400" dirty="0" smtClean="0"/>
              <a:t> (</a:t>
            </a:r>
            <a:r>
              <a:rPr lang="fr-CA" sz="2400" dirty="0" err="1" smtClean="0"/>
              <a:t>éds</a:t>
            </a:r>
            <a:r>
              <a:rPr lang="fr-CA" sz="2400" dirty="0" smtClean="0"/>
              <a:t>), </a:t>
            </a:r>
            <a:r>
              <a:rPr lang="fr-CA" sz="2400" i="1" dirty="0" smtClean="0"/>
              <a:t>Penser les mots, dire la migration</a:t>
            </a:r>
            <a:r>
              <a:rPr lang="fr-CA" sz="2400" dirty="0" smtClean="0"/>
              <a:t>, Louvain, </a:t>
            </a:r>
            <a:r>
              <a:rPr lang="fr-CA" sz="2400" dirty="0" err="1" smtClean="0"/>
              <a:t>Academia</a:t>
            </a:r>
            <a:r>
              <a:rPr lang="fr-CA" sz="2400" dirty="0" smtClean="0"/>
              <a:t>, 2019.</a:t>
            </a:r>
          </a:p>
          <a:p>
            <a:r>
              <a:rPr lang="fr-CA" sz="2400" b="1" dirty="0" smtClean="0"/>
              <a:t>Le </a:t>
            </a:r>
            <a:r>
              <a:rPr lang="fr-CA" sz="2400" b="1" dirty="0"/>
              <a:t>langage enregistre le social et agit à la fois sur lui</a:t>
            </a:r>
            <a:r>
              <a:rPr lang="fr-CA" sz="2400" dirty="0" smtClean="0"/>
              <a:t>. </a:t>
            </a:r>
            <a:r>
              <a:rPr lang="fr-CA" sz="2400" dirty="0"/>
              <a:t>p. 19 </a:t>
            </a:r>
          </a:p>
          <a:p>
            <a:pPr marL="0" indent="0">
              <a:buNone/>
            </a:pPr>
            <a:endParaRPr lang="fr-CA" sz="2400" dirty="0"/>
          </a:p>
          <a:p>
            <a:pPr algn="just"/>
            <a:r>
              <a:rPr lang="fr-CA" sz="2400" dirty="0" smtClean="0"/>
              <a:t>A la recherche du mot le plus juste (?) pour nommer les personnes des flux migratoires :</a:t>
            </a:r>
          </a:p>
          <a:p>
            <a:pPr algn="just"/>
            <a:endParaRPr lang="fr-CA" sz="2400" dirty="0" smtClean="0"/>
          </a:p>
          <a:p>
            <a:r>
              <a:rPr lang="fr-CA" sz="2400" dirty="0"/>
              <a:t>D</a:t>
            </a:r>
            <a:r>
              <a:rPr lang="fr-CA" sz="2400" dirty="0" smtClean="0"/>
              <a:t>istinction binaire migrant(.e.)s/réfugié.(</a:t>
            </a:r>
            <a:r>
              <a:rPr lang="fr-CA" sz="2400" dirty="0" err="1" smtClean="0"/>
              <a:t>e.s</a:t>
            </a:r>
            <a:r>
              <a:rPr lang="fr-CA" sz="2400" dirty="0" smtClean="0"/>
              <a:t>) depuis </a:t>
            </a:r>
            <a:r>
              <a:rPr lang="fr-CA" sz="2400" i="1" dirty="0" smtClean="0"/>
              <a:t>Al </a:t>
            </a:r>
            <a:r>
              <a:rPr lang="fr-CA" sz="2400" i="1" dirty="0" err="1" smtClean="0"/>
              <a:t>Jazeera</a:t>
            </a:r>
            <a:r>
              <a:rPr lang="fr-CA" sz="2400" i="1" dirty="0" smtClean="0"/>
              <a:t> </a:t>
            </a:r>
            <a:r>
              <a:rPr lang="fr-CA" sz="2400" dirty="0" smtClean="0"/>
              <a:t>2015</a:t>
            </a:r>
          </a:p>
          <a:p>
            <a:r>
              <a:rPr lang="fr-CA" sz="2400" dirty="0" smtClean="0"/>
              <a:t>D’autres mots : exilés, demandeurs d’asile</a:t>
            </a:r>
          </a:p>
        </p:txBody>
      </p:sp>
    </p:spTree>
    <p:extLst>
      <p:ext uri="{BB962C8B-B14F-4D97-AF65-F5344CB8AC3E}">
        <p14:creationId xmlns:p14="http://schemas.microsoft.com/office/powerpoint/2010/main" val="222551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673767"/>
            <a:ext cx="2805584" cy="5615568"/>
          </a:xfrm>
          <a:prstGeom prst="rect">
            <a:avLst/>
          </a:prstGeom>
          <a:noFill/>
          <a:ln>
            <a:noFill/>
          </a:ln>
        </p:spPr>
      </p:pic>
      <p:pic>
        <p:nvPicPr>
          <p:cNvPr id="60" name="Google Shape;60;p14"/>
          <p:cNvPicPr preferRelativeResize="0"/>
          <p:nvPr/>
        </p:nvPicPr>
        <p:blipFill>
          <a:blip r:embed="rId4">
            <a:alphaModFix/>
          </a:blip>
          <a:stretch>
            <a:fillRect/>
          </a:stretch>
        </p:blipFill>
        <p:spPr>
          <a:xfrm>
            <a:off x="2671317" y="568667"/>
            <a:ext cx="3196059" cy="5720667"/>
          </a:xfrm>
          <a:prstGeom prst="rect">
            <a:avLst/>
          </a:prstGeom>
          <a:noFill/>
          <a:ln>
            <a:noFill/>
          </a:ln>
        </p:spPr>
      </p:pic>
      <p:pic>
        <p:nvPicPr>
          <p:cNvPr id="61" name="Google Shape;61;p14"/>
          <p:cNvPicPr preferRelativeResize="0"/>
          <p:nvPr/>
        </p:nvPicPr>
        <p:blipFill>
          <a:blip r:embed="rId5">
            <a:alphaModFix/>
          </a:blip>
          <a:stretch>
            <a:fillRect/>
          </a:stretch>
        </p:blipFill>
        <p:spPr>
          <a:xfrm>
            <a:off x="5867376" y="568661"/>
            <a:ext cx="3276625" cy="5720673"/>
          </a:xfrm>
          <a:prstGeom prst="rect">
            <a:avLst/>
          </a:prstGeom>
          <a:noFill/>
          <a:ln>
            <a:noFill/>
          </a:ln>
        </p:spPr>
      </p:pic>
    </p:spTree>
    <p:extLst>
      <p:ext uri="{BB962C8B-B14F-4D97-AF65-F5344CB8AC3E}">
        <p14:creationId xmlns:p14="http://schemas.microsoft.com/office/powerpoint/2010/main" val="15015009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Migrant</a:t>
            </a:r>
            <a:endParaRPr lang="fr-CA" sz="2800" dirty="0"/>
          </a:p>
        </p:txBody>
      </p:sp>
      <p:sp>
        <p:nvSpPr>
          <p:cNvPr id="3" name="Segnaposto contenuto 2"/>
          <p:cNvSpPr>
            <a:spLocks noGrp="1"/>
          </p:cNvSpPr>
          <p:nvPr>
            <p:ph idx="1"/>
          </p:nvPr>
        </p:nvSpPr>
        <p:spPr/>
        <p:txBody>
          <a:bodyPr>
            <a:normAutofit fontScale="92500" lnSpcReduction="20000"/>
          </a:bodyPr>
          <a:lstStyle/>
          <a:p>
            <a:r>
              <a:rPr lang="it-IT" sz="2400" dirty="0" err="1"/>
              <a:t>migrant</a:t>
            </a:r>
            <a:r>
              <a:rPr lang="it-IT" sz="2400" dirty="0"/>
              <a:t>, ante [</a:t>
            </a:r>
            <a:r>
              <a:rPr lang="it-IT" sz="2400" dirty="0" err="1"/>
              <a:t>migʀɑ</a:t>
            </a:r>
            <a:r>
              <a:rPr lang="it-IT" sz="2400" dirty="0"/>
              <a:t>̃, </a:t>
            </a:r>
            <a:r>
              <a:rPr lang="it-IT" sz="2400" dirty="0" err="1"/>
              <a:t>ɑ̃t</a:t>
            </a:r>
            <a:r>
              <a:rPr lang="it-IT" sz="2400" dirty="0"/>
              <a:t>] </a:t>
            </a:r>
            <a:r>
              <a:rPr lang="it-IT" sz="2400" dirty="0" err="1"/>
              <a:t>adjectif</a:t>
            </a:r>
            <a:r>
              <a:rPr lang="it-IT" sz="2400" dirty="0"/>
              <a:t> et </a:t>
            </a:r>
            <a:r>
              <a:rPr lang="it-IT" sz="2400" dirty="0" err="1"/>
              <a:t>nom</a:t>
            </a:r>
            <a:r>
              <a:rPr lang="it-IT" sz="2400" dirty="0"/>
              <a:t> </a:t>
            </a:r>
            <a:r>
              <a:rPr lang="it-IT" sz="2400" dirty="0" err="1"/>
              <a:t>étym</a:t>
            </a:r>
            <a:r>
              <a:rPr lang="it-IT" sz="2400" dirty="0"/>
              <a:t>. 1878 ; rare </a:t>
            </a:r>
            <a:r>
              <a:rPr lang="it-IT" sz="2400" dirty="0" err="1"/>
              <a:t>avant</a:t>
            </a:r>
            <a:r>
              <a:rPr lang="it-IT" sz="2400" dirty="0"/>
              <a:t> 1951 ◊ de </a:t>
            </a:r>
            <a:r>
              <a:rPr lang="it-IT" sz="2400" i="1" dirty="0" err="1"/>
              <a:t>migrer</a:t>
            </a:r>
            <a:r>
              <a:rPr lang="it-IT" sz="2400" i="1" dirty="0"/>
              <a:t>,</a:t>
            </a:r>
            <a:r>
              <a:rPr lang="it-IT" sz="2400" dirty="0"/>
              <a:t> </a:t>
            </a:r>
            <a:r>
              <a:rPr lang="it-IT" sz="2400" dirty="0" err="1"/>
              <a:t>avec</a:t>
            </a:r>
            <a:r>
              <a:rPr lang="it-IT" sz="2400" dirty="0"/>
              <a:t> </a:t>
            </a:r>
            <a:r>
              <a:rPr lang="it-IT" sz="2400" dirty="0" err="1"/>
              <a:t>influence</a:t>
            </a:r>
            <a:r>
              <a:rPr lang="it-IT" sz="2400" dirty="0"/>
              <a:t> de </a:t>
            </a:r>
            <a:r>
              <a:rPr lang="it-IT" sz="2400" i="1" dirty="0" err="1"/>
              <a:t>émigrant</a:t>
            </a:r>
            <a:r>
              <a:rPr lang="it-IT" sz="2400" i="1" dirty="0"/>
              <a:t>, </a:t>
            </a:r>
            <a:r>
              <a:rPr lang="it-IT" sz="2400" i="1" dirty="0" err="1"/>
              <a:t>immigrant</a:t>
            </a:r>
            <a:r>
              <a:rPr lang="it-IT" sz="2400" dirty="0"/>
              <a:t> et </a:t>
            </a:r>
            <a:r>
              <a:rPr lang="it-IT" sz="2400" dirty="0" err="1"/>
              <a:t>anglais</a:t>
            </a:r>
            <a:r>
              <a:rPr lang="it-IT" sz="2400" dirty="0"/>
              <a:t> </a:t>
            </a:r>
            <a:r>
              <a:rPr lang="it-IT" sz="2400" i="1" dirty="0" err="1"/>
              <a:t>migrant</a:t>
            </a:r>
            <a:r>
              <a:rPr lang="it-IT" sz="2400" dirty="0"/>
              <a:t> (1672)</a:t>
            </a:r>
          </a:p>
          <a:p>
            <a:pPr marL="0" indent="0">
              <a:buNone/>
            </a:pPr>
            <a:endParaRPr lang="it-IT" sz="2400" dirty="0"/>
          </a:p>
          <a:p>
            <a:pPr algn="just"/>
            <a:r>
              <a:rPr lang="it-IT" sz="2400" dirty="0"/>
              <a:t>■  </a:t>
            </a:r>
            <a:r>
              <a:rPr lang="it-IT" sz="2400" dirty="0" err="1"/>
              <a:t>Didact</a:t>
            </a:r>
            <a:r>
              <a:rPr lang="it-IT" sz="2400" dirty="0"/>
              <a:t>. Qui </a:t>
            </a:r>
            <a:r>
              <a:rPr lang="it-IT" sz="2400" dirty="0" err="1"/>
              <a:t>participe</a:t>
            </a:r>
            <a:r>
              <a:rPr lang="it-IT" sz="2400" dirty="0"/>
              <a:t> à une </a:t>
            </a:r>
            <a:r>
              <a:rPr lang="it-IT" sz="2400" dirty="0" err="1"/>
              <a:t>migration</a:t>
            </a:r>
            <a:r>
              <a:rPr lang="it-IT" sz="2400" dirty="0"/>
              <a:t> (1°). ◆  N. </a:t>
            </a:r>
            <a:r>
              <a:rPr lang="it-IT" sz="2400" dirty="0" err="1"/>
              <a:t>Spécialt</a:t>
            </a:r>
            <a:r>
              <a:rPr lang="it-IT" sz="2400" dirty="0"/>
              <a:t> </a:t>
            </a:r>
            <a:r>
              <a:rPr lang="it-IT" sz="2400" dirty="0" err="1"/>
              <a:t>Travailleur</a:t>
            </a:r>
            <a:r>
              <a:rPr lang="it-IT" sz="2400" dirty="0"/>
              <a:t> </a:t>
            </a:r>
            <a:r>
              <a:rPr lang="it-IT" sz="2400" dirty="0" err="1"/>
              <a:t>originaire</a:t>
            </a:r>
            <a:r>
              <a:rPr lang="it-IT" sz="2400" dirty="0"/>
              <a:t> d'une </a:t>
            </a:r>
            <a:r>
              <a:rPr lang="it-IT" sz="2400" dirty="0" err="1"/>
              <a:t>région</a:t>
            </a:r>
            <a:r>
              <a:rPr lang="it-IT" sz="2400" dirty="0"/>
              <a:t> </a:t>
            </a:r>
            <a:r>
              <a:rPr lang="it-IT" sz="2400" dirty="0" err="1"/>
              <a:t>peu</a:t>
            </a:r>
            <a:r>
              <a:rPr lang="it-IT" sz="2400" dirty="0"/>
              <a:t> </a:t>
            </a:r>
            <a:r>
              <a:rPr lang="it-IT" sz="2400" dirty="0" err="1"/>
              <a:t>développée</a:t>
            </a:r>
            <a:r>
              <a:rPr lang="it-IT" sz="2400" dirty="0"/>
              <a:t>, s'</a:t>
            </a:r>
            <a:r>
              <a:rPr lang="it-IT" sz="2400" dirty="0" err="1"/>
              <a:t>expatriant</a:t>
            </a:r>
            <a:r>
              <a:rPr lang="it-IT" sz="2400" dirty="0"/>
              <a:t> pour </a:t>
            </a:r>
            <a:r>
              <a:rPr lang="it-IT" sz="2400" dirty="0" err="1"/>
              <a:t>des</a:t>
            </a:r>
            <a:r>
              <a:rPr lang="it-IT" sz="2400" dirty="0"/>
              <a:t> </a:t>
            </a:r>
            <a:r>
              <a:rPr lang="it-IT" sz="2400" dirty="0" err="1"/>
              <a:t>raisons</a:t>
            </a:r>
            <a:r>
              <a:rPr lang="it-IT" sz="2400" dirty="0"/>
              <a:t> </a:t>
            </a:r>
            <a:r>
              <a:rPr lang="it-IT" sz="2400" dirty="0" err="1"/>
              <a:t>économiques</a:t>
            </a:r>
            <a:r>
              <a:rPr lang="it-IT" sz="2400" dirty="0"/>
              <a:t>. ➙ </a:t>
            </a:r>
            <a:r>
              <a:rPr lang="it-IT" sz="2400" dirty="0" err="1"/>
              <a:t>émigrant</a:t>
            </a:r>
            <a:r>
              <a:rPr lang="it-IT" sz="2400" dirty="0"/>
              <a:t>, </a:t>
            </a:r>
            <a:r>
              <a:rPr lang="it-IT" sz="2400" dirty="0" err="1"/>
              <a:t>immigrant</a:t>
            </a:r>
            <a:r>
              <a:rPr lang="it-IT" sz="2400" dirty="0"/>
              <a:t>. </a:t>
            </a:r>
            <a:r>
              <a:rPr lang="it-IT" sz="2400" i="1" dirty="0"/>
              <a:t>L'</a:t>
            </a:r>
            <a:r>
              <a:rPr lang="it-IT" sz="2400" i="1" dirty="0" err="1"/>
              <a:t>accueil</a:t>
            </a:r>
            <a:r>
              <a:rPr lang="it-IT" sz="2400" i="1" dirty="0"/>
              <a:t> </a:t>
            </a:r>
            <a:r>
              <a:rPr lang="it-IT" sz="2400" i="1" dirty="0" err="1"/>
              <a:t>des</a:t>
            </a:r>
            <a:r>
              <a:rPr lang="it-IT" sz="2400" i="1" dirty="0"/>
              <a:t> </a:t>
            </a:r>
            <a:r>
              <a:rPr lang="it-IT" sz="2400" i="1" dirty="0" err="1"/>
              <a:t>migrants</a:t>
            </a:r>
            <a:r>
              <a:rPr lang="it-IT" sz="2400" i="1" dirty="0"/>
              <a:t>.</a:t>
            </a:r>
          </a:p>
          <a:p>
            <a:r>
              <a:rPr lang="it-IT" sz="2400" dirty="0"/>
              <a:t>◆ </a:t>
            </a:r>
            <a:r>
              <a:rPr lang="it-IT" sz="2400" dirty="0" err="1"/>
              <a:t>Personne</a:t>
            </a:r>
            <a:r>
              <a:rPr lang="it-IT" sz="2400" dirty="0"/>
              <a:t> qui </a:t>
            </a:r>
            <a:r>
              <a:rPr lang="it-IT" sz="2400" dirty="0" err="1"/>
              <a:t>fuit</a:t>
            </a:r>
            <a:r>
              <a:rPr lang="it-IT" sz="2400" dirty="0"/>
              <a:t> son </a:t>
            </a:r>
            <a:r>
              <a:rPr lang="it-IT" sz="2400" dirty="0" err="1"/>
              <a:t>pays</a:t>
            </a:r>
            <a:r>
              <a:rPr lang="it-IT" sz="2400" dirty="0"/>
              <a:t> pour </a:t>
            </a:r>
            <a:r>
              <a:rPr lang="it-IT" sz="2400" dirty="0" err="1"/>
              <a:t>échapper</a:t>
            </a:r>
            <a:r>
              <a:rPr lang="it-IT" sz="2400" dirty="0"/>
              <a:t> à un </a:t>
            </a:r>
            <a:r>
              <a:rPr lang="it-IT" sz="2400" dirty="0" err="1"/>
              <a:t>conflit</a:t>
            </a:r>
            <a:r>
              <a:rPr lang="it-IT" sz="2400" dirty="0"/>
              <a:t> </a:t>
            </a:r>
            <a:r>
              <a:rPr lang="it-IT" sz="2400" dirty="0" err="1"/>
              <a:t>armé</a:t>
            </a:r>
            <a:r>
              <a:rPr lang="it-IT" sz="2400" dirty="0"/>
              <a:t>. </a:t>
            </a:r>
            <a:r>
              <a:rPr lang="it-IT" sz="2400" dirty="0">
                <a:solidFill>
                  <a:srgbClr val="FF0000"/>
                </a:solidFill>
              </a:rPr>
              <a:t>➙ </a:t>
            </a:r>
            <a:r>
              <a:rPr lang="it-IT" sz="2400" dirty="0" err="1">
                <a:solidFill>
                  <a:srgbClr val="FF0000"/>
                </a:solidFill>
              </a:rPr>
              <a:t>réfugié</a:t>
            </a:r>
            <a:r>
              <a:rPr lang="it-IT" sz="2400" dirty="0"/>
              <a:t>. </a:t>
            </a:r>
            <a:r>
              <a:rPr lang="it-IT" sz="2400" i="1" dirty="0"/>
              <a:t>« </a:t>
            </a:r>
            <a:r>
              <a:rPr lang="it-IT" sz="2400" i="1" dirty="0" err="1"/>
              <a:t>naufrages</a:t>
            </a:r>
            <a:r>
              <a:rPr lang="it-IT" sz="2400" i="1" dirty="0"/>
              <a:t> </a:t>
            </a:r>
            <a:r>
              <a:rPr lang="it-IT" sz="2400" i="1" dirty="0" err="1"/>
              <a:t>des</a:t>
            </a:r>
            <a:r>
              <a:rPr lang="it-IT" sz="2400" i="1" dirty="0"/>
              <a:t> </a:t>
            </a:r>
            <a:r>
              <a:rPr lang="it-IT" sz="2400" i="1" dirty="0" err="1"/>
              <a:t>migrants</a:t>
            </a:r>
            <a:r>
              <a:rPr lang="it-IT" sz="2400" i="1" dirty="0"/>
              <a:t> </a:t>
            </a:r>
            <a:r>
              <a:rPr lang="it-IT" sz="2400" i="1" dirty="0" err="1"/>
              <a:t>fuyant</a:t>
            </a:r>
            <a:r>
              <a:rPr lang="it-IT" sz="2400" i="1" dirty="0"/>
              <a:t> la </a:t>
            </a:r>
            <a:r>
              <a:rPr lang="it-IT" sz="2400" i="1" dirty="0" err="1"/>
              <a:t>misère</a:t>
            </a:r>
            <a:r>
              <a:rPr lang="it-IT" sz="2400" i="1" dirty="0"/>
              <a:t>, la </a:t>
            </a:r>
            <a:r>
              <a:rPr lang="it-IT" sz="2400" i="1" dirty="0" err="1"/>
              <a:t>famine</a:t>
            </a:r>
            <a:r>
              <a:rPr lang="it-IT" sz="2400" i="1" dirty="0"/>
              <a:t>, </a:t>
            </a:r>
            <a:r>
              <a:rPr lang="it-IT" sz="2400" i="1" dirty="0" err="1"/>
              <a:t>les</a:t>
            </a:r>
            <a:r>
              <a:rPr lang="it-IT" sz="2400" i="1" dirty="0"/>
              <a:t> </a:t>
            </a:r>
            <a:r>
              <a:rPr lang="it-IT" sz="2400" i="1" dirty="0" err="1"/>
              <a:t>persécutions</a:t>
            </a:r>
            <a:r>
              <a:rPr lang="it-IT" sz="2400" i="1" dirty="0"/>
              <a:t>, </a:t>
            </a:r>
            <a:r>
              <a:rPr lang="it-IT" sz="2400" i="1" dirty="0" err="1"/>
              <a:t>sur</a:t>
            </a:r>
            <a:r>
              <a:rPr lang="it-IT" sz="2400" i="1" dirty="0"/>
              <a:t> </a:t>
            </a:r>
            <a:r>
              <a:rPr lang="it-IT" sz="2400" i="1" dirty="0" err="1"/>
              <a:t>des</a:t>
            </a:r>
            <a:r>
              <a:rPr lang="it-IT" sz="2400" i="1" dirty="0"/>
              <a:t> </a:t>
            </a:r>
            <a:r>
              <a:rPr lang="it-IT" sz="2400" i="1" dirty="0" err="1"/>
              <a:t>embarcations</a:t>
            </a:r>
            <a:r>
              <a:rPr lang="it-IT" sz="2400" i="1" dirty="0"/>
              <a:t> </a:t>
            </a:r>
            <a:r>
              <a:rPr lang="it-IT" sz="2400" i="1" dirty="0" err="1"/>
              <a:t>pourries</a:t>
            </a:r>
            <a:r>
              <a:rPr lang="it-IT" sz="2400" dirty="0"/>
              <a:t> » (S. Germain). </a:t>
            </a:r>
            <a:r>
              <a:rPr lang="it-IT" sz="2400" b="1" i="1" dirty="0" err="1"/>
              <a:t>Campement</a:t>
            </a:r>
            <a:r>
              <a:rPr lang="it-IT" sz="2400" b="1" i="1" dirty="0"/>
              <a:t> de </a:t>
            </a:r>
            <a:r>
              <a:rPr lang="it-IT" sz="2400" b="1" i="1" dirty="0" err="1"/>
              <a:t>migrants</a:t>
            </a:r>
            <a:r>
              <a:rPr lang="it-IT" sz="2400" b="1" dirty="0"/>
              <a:t>. </a:t>
            </a:r>
            <a:r>
              <a:rPr lang="it-IT" sz="2400" dirty="0"/>
              <a:t>➙ jungle.</a:t>
            </a:r>
          </a:p>
          <a:p>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1614318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Réfugié</a:t>
            </a:r>
            <a:endParaRPr lang="fr-CA" sz="2800" dirty="0"/>
          </a:p>
        </p:txBody>
      </p:sp>
      <p:sp>
        <p:nvSpPr>
          <p:cNvPr id="3" name="Segnaposto contenuto 2"/>
          <p:cNvSpPr>
            <a:spLocks noGrp="1"/>
          </p:cNvSpPr>
          <p:nvPr>
            <p:ph idx="1"/>
          </p:nvPr>
        </p:nvSpPr>
        <p:spPr/>
        <p:txBody>
          <a:bodyPr>
            <a:normAutofit/>
          </a:bodyPr>
          <a:lstStyle/>
          <a:p>
            <a:r>
              <a:rPr lang="it-IT" sz="2400" dirty="0" err="1"/>
              <a:t>réfugié</a:t>
            </a:r>
            <a:r>
              <a:rPr lang="it-IT" sz="2400" dirty="0"/>
              <a:t>, </a:t>
            </a:r>
            <a:r>
              <a:rPr lang="it-IT" sz="2400" dirty="0" err="1"/>
              <a:t>iée</a:t>
            </a:r>
            <a:r>
              <a:rPr lang="it-IT" sz="2400" dirty="0"/>
              <a:t> [</a:t>
            </a:r>
            <a:r>
              <a:rPr lang="it-IT" sz="2400" dirty="0" err="1"/>
              <a:t>ʀefyʒje</a:t>
            </a:r>
            <a:r>
              <a:rPr lang="it-IT" sz="2400" dirty="0"/>
              <a:t>] </a:t>
            </a:r>
            <a:r>
              <a:rPr lang="it-IT" sz="2400" dirty="0" err="1"/>
              <a:t>adjectif</a:t>
            </a:r>
            <a:r>
              <a:rPr lang="it-IT" sz="2400" dirty="0"/>
              <a:t> et </a:t>
            </a:r>
            <a:r>
              <a:rPr lang="it-IT" sz="2400" dirty="0" err="1"/>
              <a:t>nom</a:t>
            </a:r>
            <a:r>
              <a:rPr lang="it-IT" sz="2400" dirty="0"/>
              <a:t> </a:t>
            </a:r>
            <a:r>
              <a:rPr lang="it-IT" sz="2400" dirty="0" err="1"/>
              <a:t>étym</a:t>
            </a:r>
            <a:r>
              <a:rPr lang="it-IT" sz="2400" dirty="0"/>
              <a:t>. 1435 ◊ de </a:t>
            </a:r>
            <a:r>
              <a:rPr lang="it-IT" sz="2400" i="1" dirty="0" err="1"/>
              <a:t>réfugier</a:t>
            </a:r>
            <a:r>
              <a:rPr lang="it-IT" sz="2400" dirty="0"/>
              <a:t> </a:t>
            </a:r>
            <a:r>
              <a:rPr lang="it-IT" sz="2400" dirty="0" err="1"/>
              <a:t>Famille</a:t>
            </a:r>
            <a:r>
              <a:rPr lang="it-IT" sz="2400" dirty="0"/>
              <a:t> </a:t>
            </a:r>
            <a:r>
              <a:rPr lang="it-IT" sz="2400" dirty="0" err="1"/>
              <a:t>étymologique</a:t>
            </a:r>
            <a:r>
              <a:rPr lang="it-IT" sz="2400" dirty="0"/>
              <a:t> ⇨  </a:t>
            </a:r>
            <a:r>
              <a:rPr lang="it-IT" sz="2400" dirty="0" err="1"/>
              <a:t>fuir</a:t>
            </a:r>
            <a:r>
              <a:rPr lang="it-IT" sz="2400" dirty="0"/>
              <a:t>.</a:t>
            </a:r>
          </a:p>
          <a:p>
            <a:pPr algn="just"/>
            <a:r>
              <a:rPr lang="it-IT" sz="2400" dirty="0" smtClean="0"/>
              <a:t>■</a:t>
            </a:r>
            <a:r>
              <a:rPr lang="it-IT" sz="2400" dirty="0"/>
              <a:t>  Qui a </a:t>
            </a:r>
            <a:r>
              <a:rPr lang="it-IT" sz="2400" dirty="0" err="1"/>
              <a:t>dû</a:t>
            </a:r>
            <a:r>
              <a:rPr lang="it-IT" sz="2400" dirty="0"/>
              <a:t> </a:t>
            </a:r>
            <a:r>
              <a:rPr lang="it-IT" sz="2400" dirty="0" err="1"/>
              <a:t>fuir</a:t>
            </a:r>
            <a:r>
              <a:rPr lang="it-IT" sz="2400" dirty="0"/>
              <a:t> son </a:t>
            </a:r>
            <a:r>
              <a:rPr lang="it-IT" sz="2400" dirty="0" err="1"/>
              <a:t>pays</a:t>
            </a:r>
            <a:r>
              <a:rPr lang="it-IT" sz="2400" dirty="0"/>
              <a:t> d'origine </a:t>
            </a:r>
            <a:r>
              <a:rPr lang="it-IT" sz="2400" dirty="0" err="1"/>
              <a:t>afin</a:t>
            </a:r>
            <a:r>
              <a:rPr lang="it-IT" sz="2400" dirty="0"/>
              <a:t> d'</a:t>
            </a:r>
            <a:r>
              <a:rPr lang="it-IT" sz="2400" dirty="0" err="1"/>
              <a:t>échapper</a:t>
            </a:r>
            <a:r>
              <a:rPr lang="it-IT" sz="2400" dirty="0"/>
              <a:t> à un </a:t>
            </a:r>
            <a:r>
              <a:rPr lang="it-IT" sz="2400" dirty="0" err="1"/>
              <a:t>danger</a:t>
            </a:r>
            <a:r>
              <a:rPr lang="it-IT" sz="2400" dirty="0"/>
              <a:t> (guerre, </a:t>
            </a:r>
            <a:r>
              <a:rPr lang="it-IT" sz="2400" dirty="0" err="1"/>
              <a:t>persécutions</a:t>
            </a:r>
            <a:r>
              <a:rPr lang="it-IT" sz="2400" dirty="0"/>
              <a:t> </a:t>
            </a:r>
            <a:r>
              <a:rPr lang="it-IT" sz="2400" dirty="0" err="1"/>
              <a:t>politiques</a:t>
            </a:r>
            <a:r>
              <a:rPr lang="it-IT" sz="2400" dirty="0"/>
              <a:t> </a:t>
            </a:r>
            <a:r>
              <a:rPr lang="it-IT" sz="2400" dirty="0" err="1"/>
              <a:t>ou</a:t>
            </a:r>
            <a:r>
              <a:rPr lang="it-IT" sz="2400" dirty="0"/>
              <a:t> </a:t>
            </a:r>
            <a:r>
              <a:rPr lang="it-IT" sz="2400" dirty="0" err="1"/>
              <a:t>religieuses</a:t>
            </a:r>
            <a:r>
              <a:rPr lang="it-IT" sz="2400" dirty="0"/>
              <a:t>, etc.). </a:t>
            </a:r>
            <a:r>
              <a:rPr lang="it-IT" sz="2400" i="1" dirty="0" err="1"/>
              <a:t>Des</a:t>
            </a:r>
            <a:r>
              <a:rPr lang="it-IT" sz="2400" i="1" dirty="0"/>
              <a:t> </a:t>
            </a:r>
            <a:r>
              <a:rPr lang="it-IT" sz="2400" i="1" dirty="0" err="1"/>
              <a:t>révolutionnaires</a:t>
            </a:r>
            <a:r>
              <a:rPr lang="it-IT" sz="2400" i="1" dirty="0"/>
              <a:t> </a:t>
            </a:r>
            <a:r>
              <a:rPr lang="it-IT" sz="2400" i="1" dirty="0" err="1"/>
              <a:t>espagnols</a:t>
            </a:r>
            <a:r>
              <a:rPr lang="it-IT" sz="2400" i="1" dirty="0"/>
              <a:t> </a:t>
            </a:r>
            <a:r>
              <a:rPr lang="it-IT" sz="2400" i="1" dirty="0" err="1"/>
              <a:t>réfugiés</a:t>
            </a:r>
            <a:r>
              <a:rPr lang="it-IT" sz="2400" dirty="0"/>
              <a:t>. ▫ N. (1573) </a:t>
            </a:r>
            <a:r>
              <a:rPr lang="it-IT" sz="2400" i="1" dirty="0"/>
              <a:t>Aide </a:t>
            </a:r>
            <a:r>
              <a:rPr lang="it-IT" sz="2400" i="1" dirty="0" err="1"/>
              <a:t>aux</a:t>
            </a:r>
            <a:r>
              <a:rPr lang="it-IT" sz="2400" i="1" dirty="0"/>
              <a:t> </a:t>
            </a:r>
            <a:r>
              <a:rPr lang="it-IT" sz="2400" i="1" dirty="0" err="1"/>
              <a:t>réfugiés</a:t>
            </a:r>
            <a:r>
              <a:rPr lang="it-IT" sz="2400" i="1" dirty="0"/>
              <a:t>. </a:t>
            </a:r>
            <a:r>
              <a:rPr lang="it-IT" sz="2400" i="1" dirty="0" err="1"/>
              <a:t>Réfugiés</a:t>
            </a:r>
            <a:r>
              <a:rPr lang="it-IT" sz="2400" i="1" dirty="0"/>
              <a:t> </a:t>
            </a:r>
            <a:r>
              <a:rPr lang="it-IT" sz="2400" i="1" dirty="0" err="1"/>
              <a:t>climatiques</a:t>
            </a:r>
            <a:r>
              <a:rPr lang="it-IT" sz="2400" i="1" dirty="0"/>
              <a:t>*. </a:t>
            </a:r>
            <a:r>
              <a:rPr lang="it-IT" sz="2400" i="1" dirty="0" err="1"/>
              <a:t>Réfugiés</a:t>
            </a:r>
            <a:r>
              <a:rPr lang="it-IT" sz="2400" i="1" dirty="0"/>
              <a:t> </a:t>
            </a:r>
            <a:r>
              <a:rPr lang="it-IT" sz="2400" i="1" dirty="0" err="1"/>
              <a:t>demandant</a:t>
            </a:r>
            <a:r>
              <a:rPr lang="it-IT" sz="2400" i="1" dirty="0"/>
              <a:t> le </a:t>
            </a:r>
            <a:r>
              <a:rPr lang="it-IT" sz="2400" i="1" dirty="0" err="1"/>
              <a:t>droit</a:t>
            </a:r>
            <a:r>
              <a:rPr lang="it-IT" sz="2400" i="1" dirty="0"/>
              <a:t> d'</a:t>
            </a:r>
            <a:r>
              <a:rPr lang="it-IT" sz="2400" i="1" dirty="0" err="1"/>
              <a:t>asile</a:t>
            </a:r>
            <a:r>
              <a:rPr lang="it-IT" sz="2400" dirty="0"/>
              <a:t>. ➙ </a:t>
            </a:r>
            <a:r>
              <a:rPr lang="it-IT" sz="2400" dirty="0" err="1"/>
              <a:t>aussi</a:t>
            </a:r>
            <a:r>
              <a:rPr lang="it-IT" sz="2400" dirty="0"/>
              <a:t> </a:t>
            </a:r>
            <a:r>
              <a:rPr lang="it-IT" sz="2400" dirty="0" err="1"/>
              <a:t>primoarrivant</a:t>
            </a:r>
            <a:r>
              <a:rPr lang="it-IT" sz="2400" dirty="0"/>
              <a:t>. </a:t>
            </a:r>
            <a:r>
              <a:rPr lang="it-IT" sz="2400" i="1" dirty="0" err="1"/>
              <a:t>Les</a:t>
            </a:r>
            <a:r>
              <a:rPr lang="it-IT" sz="2400" i="1" dirty="0"/>
              <a:t> </a:t>
            </a:r>
            <a:r>
              <a:rPr lang="it-IT" sz="2400" i="1" dirty="0" err="1"/>
              <a:t>réfugiés</a:t>
            </a:r>
            <a:r>
              <a:rPr lang="it-IT" sz="2400" i="1" dirty="0"/>
              <a:t> et </a:t>
            </a:r>
            <a:r>
              <a:rPr lang="it-IT" sz="2400" i="1" dirty="0" err="1"/>
              <a:t>les</a:t>
            </a:r>
            <a:r>
              <a:rPr lang="it-IT" sz="2400" i="1" dirty="0"/>
              <a:t> </a:t>
            </a:r>
            <a:r>
              <a:rPr lang="it-IT" sz="2400" i="1" dirty="0" err="1"/>
              <a:t>apatrides</a:t>
            </a:r>
            <a:r>
              <a:rPr lang="it-IT" sz="2400" i="1" dirty="0"/>
              <a:t>. </a:t>
            </a:r>
            <a:r>
              <a:rPr lang="it-IT" sz="2400" b="1" dirty="0" err="1"/>
              <a:t>Spécialt</a:t>
            </a:r>
            <a:r>
              <a:rPr lang="it-IT" sz="2400" b="1" dirty="0"/>
              <a:t> dr. </a:t>
            </a:r>
            <a:r>
              <a:rPr lang="it-IT" sz="2400" b="1" dirty="0" err="1"/>
              <a:t>internat</a:t>
            </a:r>
            <a:r>
              <a:rPr lang="it-IT" sz="2400" b="1" dirty="0"/>
              <a:t>. </a:t>
            </a:r>
            <a:r>
              <a:rPr lang="it-IT" sz="2400" b="1" dirty="0" err="1"/>
              <a:t>Personne</a:t>
            </a:r>
            <a:r>
              <a:rPr lang="it-IT" sz="2400" b="1" dirty="0"/>
              <a:t> </a:t>
            </a:r>
            <a:r>
              <a:rPr lang="it-IT" sz="2400" b="1" dirty="0" err="1"/>
              <a:t>ayant</a:t>
            </a:r>
            <a:r>
              <a:rPr lang="it-IT" sz="2400" b="1" dirty="0"/>
              <a:t> </a:t>
            </a:r>
            <a:r>
              <a:rPr lang="it-IT" sz="2400" b="1" dirty="0" err="1"/>
              <a:t>obtenu</a:t>
            </a:r>
            <a:r>
              <a:rPr lang="it-IT" sz="2400" b="1" dirty="0"/>
              <a:t> l'</a:t>
            </a:r>
            <a:r>
              <a:rPr lang="it-IT" sz="2400" b="1" dirty="0" err="1"/>
              <a:t>asile</a:t>
            </a:r>
            <a:r>
              <a:rPr lang="it-IT" sz="2400" b="1" dirty="0"/>
              <a:t> </a:t>
            </a:r>
            <a:r>
              <a:rPr lang="it-IT" sz="2400" b="1" dirty="0" err="1"/>
              <a:t>politique</a:t>
            </a:r>
            <a:r>
              <a:rPr lang="it-IT" sz="2400" b="1" dirty="0"/>
              <a:t>.</a:t>
            </a:r>
          </a:p>
          <a:p>
            <a:r>
              <a:rPr lang="it-IT" sz="2400" dirty="0"/>
              <a:t>© 2019 </a:t>
            </a:r>
            <a:r>
              <a:rPr lang="it-IT" sz="2400" dirty="0" err="1"/>
              <a:t>Dictionnaires</a:t>
            </a:r>
            <a:r>
              <a:rPr lang="it-IT" sz="2400" dirty="0"/>
              <a:t> Le Robert - Le Petit Robert de la langue </a:t>
            </a:r>
            <a:r>
              <a:rPr lang="it-IT" sz="2400" dirty="0" err="1" smtClean="0"/>
              <a:t>française</a:t>
            </a:r>
            <a:endParaRPr lang="it-IT" sz="2400" dirty="0" smtClean="0"/>
          </a:p>
          <a:p>
            <a:r>
              <a:rPr lang="it-IT" sz="2400" i="1" dirty="0" err="1" smtClean="0"/>
              <a:t>Réfugié</a:t>
            </a:r>
            <a:r>
              <a:rPr lang="it-IT" sz="2400" dirty="0" smtClean="0"/>
              <a:t> a une </a:t>
            </a:r>
            <a:r>
              <a:rPr lang="it-IT" sz="2400" dirty="0" err="1" smtClean="0"/>
              <a:t>définition</a:t>
            </a:r>
            <a:r>
              <a:rPr lang="it-IT" sz="2400" dirty="0" smtClean="0"/>
              <a:t> </a:t>
            </a:r>
            <a:r>
              <a:rPr lang="it-IT" sz="2400" dirty="0" err="1" smtClean="0"/>
              <a:t>juridique</a:t>
            </a:r>
            <a:r>
              <a:rPr lang="it-IT" sz="2400" dirty="0" smtClean="0"/>
              <a:t>.</a:t>
            </a:r>
            <a:endParaRPr lang="it-IT" sz="2400" dirty="0"/>
          </a:p>
          <a:p>
            <a:endParaRPr lang="fr-CA" sz="2400" dirty="0"/>
          </a:p>
        </p:txBody>
      </p:sp>
    </p:spTree>
    <p:extLst>
      <p:ext uri="{BB962C8B-B14F-4D97-AF65-F5344CB8AC3E}">
        <p14:creationId xmlns:p14="http://schemas.microsoft.com/office/powerpoint/2010/main" val="4285388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a:t>Al </a:t>
            </a:r>
            <a:r>
              <a:rPr lang="fr-CA" sz="2800" i="1" dirty="0" err="1"/>
              <a:t>Jazeera</a:t>
            </a:r>
            <a:r>
              <a:rPr lang="fr-CA" sz="2800" i="1" dirty="0"/>
              <a:t> </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smtClean="0"/>
              <a:t>En aout 2015, un journaliste d’</a:t>
            </a:r>
            <a:r>
              <a:rPr lang="fr-CA" sz="2400" i="1" dirty="0"/>
              <a:t> Al </a:t>
            </a:r>
            <a:r>
              <a:rPr lang="fr-CA" sz="2400" i="1" dirty="0" err="1"/>
              <a:t>Jazeera</a:t>
            </a:r>
            <a:r>
              <a:rPr lang="fr-CA" sz="2400" i="1" dirty="0"/>
              <a:t> </a:t>
            </a:r>
            <a:r>
              <a:rPr lang="fr-CA" sz="2400" dirty="0" smtClean="0"/>
              <a:t>en anglais annonce sur son blog qu’il n’utilisera plus le mo</a:t>
            </a:r>
            <a:r>
              <a:rPr lang="fr-CA" sz="2400" i="1" dirty="0" smtClean="0"/>
              <a:t>t </a:t>
            </a:r>
            <a:r>
              <a:rPr lang="fr-CA" sz="2400" b="1" i="1" dirty="0" smtClean="0"/>
              <a:t>migrant</a:t>
            </a:r>
            <a:r>
              <a:rPr lang="fr-CA" sz="2400" i="1" dirty="0" smtClean="0"/>
              <a:t> </a:t>
            </a:r>
            <a:r>
              <a:rPr lang="fr-CA" sz="2400" dirty="0" smtClean="0"/>
              <a:t>pour désigner les personnes en mouvement, venues en particulier de Syrie, d’Irak, d’Afghanistan et d’Afrique de l’Est. </a:t>
            </a:r>
          </a:p>
          <a:p>
            <a:pPr algn="just"/>
            <a:r>
              <a:rPr lang="fr-CA" sz="2400" dirty="0" smtClean="0"/>
              <a:t>« Le terme fourre-tout migrant n’est plus approprié lorsqu'il s’agit de </a:t>
            </a:r>
            <a:r>
              <a:rPr lang="fr-CA" sz="2400" b="1" dirty="0" smtClean="0"/>
              <a:t>décrire l’horreur </a:t>
            </a:r>
            <a:r>
              <a:rPr lang="fr-CA" sz="2400" dirty="0" smtClean="0"/>
              <a:t>de ce qui se passe en Méditerranée. Il a évolué de sa définition de dictionnaire vers un outil qui sert à déshumaniser et à mettre de la distance, un terme péjoratif. » </a:t>
            </a:r>
          </a:p>
          <a:p>
            <a:pPr algn="just"/>
            <a:r>
              <a:rPr lang="fr-CA" sz="2400" dirty="0" smtClean="0"/>
              <a:t>Ce mot jugé </a:t>
            </a:r>
            <a:r>
              <a:rPr lang="fr-CA" sz="2400" b="1" dirty="0" smtClean="0"/>
              <a:t>péjoratif et déshumanisant</a:t>
            </a:r>
            <a:r>
              <a:rPr lang="fr-CA" sz="2400" dirty="0" smtClean="0"/>
              <a:t>, est remplacé par le mot </a:t>
            </a:r>
            <a:r>
              <a:rPr lang="fr-CA" sz="2400" b="1" i="1" dirty="0" err="1" smtClean="0"/>
              <a:t>refugee</a:t>
            </a:r>
            <a:r>
              <a:rPr lang="fr-CA" sz="2400" dirty="0" smtClean="0"/>
              <a:t> (réfugié), qui décrirait plus précisément la situation de ces personnes </a:t>
            </a:r>
            <a:r>
              <a:rPr lang="fr-CA" sz="2400" b="1" dirty="0" smtClean="0"/>
              <a:t>en quête de refuge</a:t>
            </a:r>
            <a:r>
              <a:rPr lang="fr-CA" sz="2400" dirty="0" smtClean="0"/>
              <a:t>, fuyant la guerre, la famine, la pauvreté et souhaitant, dans tous les cas, se donner les moyens d’accéder à une vie meilleure. p. 10</a:t>
            </a:r>
            <a:endParaRPr lang="fr-CA" sz="2400" dirty="0"/>
          </a:p>
        </p:txBody>
      </p:sp>
    </p:spTree>
    <p:extLst>
      <p:ext uri="{BB962C8B-B14F-4D97-AF65-F5344CB8AC3E}">
        <p14:creationId xmlns:p14="http://schemas.microsoft.com/office/powerpoint/2010/main" val="1628547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Migrant ou réfugié ?</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Laura </a:t>
            </a:r>
            <a:r>
              <a:rPr lang="fr-CA" sz="2400" dirty="0" err="1" smtClean="0"/>
              <a:t>Calabrese</a:t>
            </a:r>
            <a:r>
              <a:rPr lang="fr-CA" sz="2400" dirty="0" smtClean="0"/>
              <a:t>, « </a:t>
            </a:r>
            <a:r>
              <a:rPr lang="fr-CA" sz="2400" i="1" dirty="0" smtClean="0"/>
              <a:t>Migrant </a:t>
            </a:r>
            <a:r>
              <a:rPr lang="fr-CA" sz="2400" i="1" dirty="0"/>
              <a:t>ou réfugié </a:t>
            </a:r>
            <a:r>
              <a:rPr lang="fr-CA" sz="2400" dirty="0" smtClean="0"/>
              <a:t>? L’enjeu des dénominations des personnes dans le discours médiatique », in </a:t>
            </a:r>
            <a:r>
              <a:rPr lang="fr-CA" sz="2400" i="1" dirty="0"/>
              <a:t>Penser les mots, dire la migration</a:t>
            </a:r>
            <a:r>
              <a:rPr lang="fr-CA" sz="2400" dirty="0"/>
              <a:t>, Louvain, </a:t>
            </a:r>
            <a:r>
              <a:rPr lang="fr-CA" sz="2400" dirty="0" err="1"/>
              <a:t>Academia</a:t>
            </a:r>
            <a:r>
              <a:rPr lang="fr-CA" sz="2400" dirty="0"/>
              <a:t>, 2019, </a:t>
            </a:r>
            <a:r>
              <a:rPr lang="fr-CA" sz="2400" dirty="0" smtClean="0"/>
              <a:t> p. 153-160.</a:t>
            </a:r>
            <a:endParaRPr lang="fr-CA" sz="2400" dirty="0"/>
          </a:p>
        </p:txBody>
      </p:sp>
    </p:spTree>
    <p:extLst>
      <p:ext uri="{BB962C8B-B14F-4D97-AF65-F5344CB8AC3E}">
        <p14:creationId xmlns:p14="http://schemas.microsoft.com/office/powerpoint/2010/main" val="2254166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Distinctifs ou diviseurs ?</a:t>
            </a: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smtClean="0"/>
              <a:t>« C’est notamment le discours politique qui va instrumentaliser la différence entre migrant et réfugié, pour établir une distinction entre le réfugié méritant (celui qui fuit le danger de mort et donc n’a pas le choix) et le migrant (celui qui migre volontairement pour des raisons personnelles). Dans ces discours, le migrant se déplace pour des raisons économiques, ce qui le rendrait inéligible au statut de réfugié et, par là, illégitime dans sa démarche de migration. » p. 156</a:t>
            </a:r>
          </a:p>
          <a:p>
            <a:pPr algn="just"/>
            <a:r>
              <a:rPr lang="fr-CA" sz="2400" dirty="0" smtClean="0"/>
              <a:t>Le ministre de l’intérieur français, M. </a:t>
            </a:r>
            <a:r>
              <a:rPr lang="fr-CA" sz="2400" dirty="0" err="1" smtClean="0"/>
              <a:t>Collomb</a:t>
            </a:r>
            <a:r>
              <a:rPr lang="fr-CA" sz="2400" dirty="0" smtClean="0"/>
              <a:t>, déclare que la ligne à suivre est un « meilleur accueil pour les réfugiés politiques, et fermeté face à l’immigration économique. 18.12.2017</a:t>
            </a:r>
            <a:endParaRPr lang="fr-CA" sz="2400" dirty="0"/>
          </a:p>
        </p:txBody>
      </p:sp>
    </p:spTree>
    <p:extLst>
      <p:ext uri="{BB962C8B-B14F-4D97-AF65-F5344CB8AC3E}">
        <p14:creationId xmlns:p14="http://schemas.microsoft.com/office/powerpoint/2010/main" val="2547524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Monopole </a:t>
            </a:r>
            <a:r>
              <a:rPr lang="fr-FR" sz="2800" dirty="0"/>
              <a:t>de la domination institutionnelle et médiatique</a:t>
            </a:r>
            <a:endParaRPr lang="fr-CA" sz="2800" dirty="0"/>
          </a:p>
        </p:txBody>
      </p:sp>
      <p:sp>
        <p:nvSpPr>
          <p:cNvPr id="3" name="Segnaposto contenuto 2"/>
          <p:cNvSpPr>
            <a:spLocks noGrp="1"/>
          </p:cNvSpPr>
          <p:nvPr>
            <p:ph idx="1"/>
          </p:nvPr>
        </p:nvSpPr>
        <p:spPr/>
        <p:txBody>
          <a:bodyPr>
            <a:normAutofit/>
          </a:bodyPr>
          <a:lstStyle/>
          <a:p>
            <a:pPr algn="just"/>
            <a:r>
              <a:rPr lang="fr-FR" sz="2400" dirty="0"/>
              <a:t>Tout au long de cette bataille pour les mots, jamais la parole n’est donnée aux exilés/migrants/demandeurs d’asiles eux-mêmes, qui peuvent dans certains cas préférer d’autres termes, comme « exilés », « voyageurs » ou « aventuriers ». Au contraire, le monopole de la nomination est toujours assuré par ceux qui détiennent le monopole de la domination institutionnelle et médiatique et parlent au nom des autres. </a:t>
            </a:r>
            <a:r>
              <a:rPr lang="fr-FR" sz="2400" dirty="0" smtClean="0"/>
              <a:t>Canut</a:t>
            </a:r>
            <a:r>
              <a:rPr lang="fr-FR" sz="2400" dirty="0"/>
              <a:t>, Cécile (2016) « Migrants et réfugiés : quand dire, c’est faire la politique migratoire. » </a:t>
            </a:r>
            <a:r>
              <a:rPr lang="fr-FR" sz="2400" i="1" dirty="0"/>
              <a:t>Vacarme</a:t>
            </a:r>
            <a:r>
              <a:rPr lang="fr-FR" sz="2400" dirty="0"/>
              <a:t>, </a:t>
            </a:r>
            <a:r>
              <a:rPr lang="fr-FR" sz="2400" u="sng" dirty="0">
                <a:hlinkClick r:id="rId2"/>
              </a:rPr>
              <a:t>https://vacarme.org/article2901.html#nb8-15</a:t>
            </a:r>
            <a:r>
              <a:rPr lang="fr-FR" sz="2400" dirty="0"/>
              <a:t>, consulté le 3 septembre 2019.</a:t>
            </a:r>
            <a:endParaRPr lang="it-IT" sz="2400" dirty="0"/>
          </a:p>
          <a:p>
            <a:endParaRPr lang="it-IT" sz="2400" dirty="0"/>
          </a:p>
          <a:p>
            <a:endParaRPr lang="fr-CA" sz="2400" dirty="0"/>
          </a:p>
        </p:txBody>
      </p:sp>
    </p:spTree>
    <p:extLst>
      <p:ext uri="{BB962C8B-B14F-4D97-AF65-F5344CB8AC3E}">
        <p14:creationId xmlns:p14="http://schemas.microsoft.com/office/powerpoint/2010/main" val="161905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Aventuriers ?</a:t>
            </a:r>
            <a:endParaRPr lang="fr-CA" sz="2800" dirty="0"/>
          </a:p>
        </p:txBody>
      </p:sp>
      <p:sp>
        <p:nvSpPr>
          <p:cNvPr id="3" name="Segnaposto contenuto 2"/>
          <p:cNvSpPr>
            <a:spLocks noGrp="1"/>
          </p:cNvSpPr>
          <p:nvPr>
            <p:ph idx="1"/>
          </p:nvPr>
        </p:nvSpPr>
        <p:spPr/>
        <p:txBody>
          <a:bodyPr>
            <a:normAutofit/>
          </a:bodyPr>
          <a:lstStyle/>
          <a:p>
            <a:r>
              <a:rPr lang="fr-CA" sz="2400" dirty="0" smtClean="0"/>
              <a:t>Beaucoup de ceux que l’on appelle de l’extérieur  les</a:t>
            </a:r>
            <a:r>
              <a:rPr lang="fr-CA" sz="2400" i="1" dirty="0" smtClean="0"/>
              <a:t> migrants </a:t>
            </a:r>
            <a:r>
              <a:rPr lang="fr-CA" sz="2400" dirty="0" smtClean="0"/>
              <a:t>se sont appelés eux-mêmes des </a:t>
            </a:r>
            <a:r>
              <a:rPr lang="fr-CA" sz="2400" i="1" dirty="0" smtClean="0"/>
              <a:t>aventuriers</a:t>
            </a:r>
            <a:r>
              <a:rPr lang="fr-CA" sz="2400" dirty="0" smtClean="0"/>
              <a:t>. p. 49</a:t>
            </a:r>
          </a:p>
          <a:p>
            <a:pPr algn="just"/>
            <a:r>
              <a:rPr lang="fr-CA" sz="2400" dirty="0" smtClean="0"/>
              <a:t>D’autres nominations dans les langues africaines, comme celles de </a:t>
            </a:r>
            <a:r>
              <a:rPr lang="fr-CA" sz="2400" i="1" dirty="0" err="1" smtClean="0"/>
              <a:t>tungaranke</a:t>
            </a:r>
            <a:r>
              <a:rPr lang="fr-CA" sz="2400" i="1" dirty="0" smtClean="0"/>
              <a:t> </a:t>
            </a:r>
            <a:r>
              <a:rPr lang="fr-CA" sz="2400" dirty="0" smtClean="0"/>
              <a:t>(« celui qui a quitté le pays »), </a:t>
            </a:r>
            <a:r>
              <a:rPr lang="fr-CA" sz="2400" i="1" dirty="0" err="1" smtClean="0"/>
              <a:t>taamaden</a:t>
            </a:r>
            <a:r>
              <a:rPr lang="fr-CA" sz="2400" dirty="0" smtClean="0"/>
              <a:t> (« le marcheur »), </a:t>
            </a:r>
            <a:r>
              <a:rPr lang="fr-CA" sz="2400" i="1" dirty="0" err="1" smtClean="0"/>
              <a:t>taamakEla</a:t>
            </a:r>
            <a:r>
              <a:rPr lang="fr-CA" sz="2400" dirty="0" smtClean="0"/>
              <a:t> (« le voyageur »), </a:t>
            </a:r>
            <a:r>
              <a:rPr lang="fr-CA" sz="2400" i="1" dirty="0" err="1" smtClean="0"/>
              <a:t>dugutaala</a:t>
            </a:r>
            <a:r>
              <a:rPr lang="fr-CA" sz="2400" i="1" dirty="0" smtClean="0"/>
              <a:t> </a:t>
            </a:r>
            <a:r>
              <a:rPr lang="fr-CA" sz="2400" dirty="0" smtClean="0"/>
              <a:t>« celui qui n’a plus de village ») en bambara [...] p. 49</a:t>
            </a:r>
          </a:p>
          <a:p>
            <a:pPr algn="just"/>
            <a:r>
              <a:rPr lang="fr-CA" sz="2400" dirty="0" smtClean="0"/>
              <a:t>« On n’était rien que des aventuriers... Ceux qui meurent à cause de ce qu’ils désirent », Cécile Canut, in </a:t>
            </a:r>
            <a:r>
              <a:rPr lang="fr-CA" sz="2400" i="1" dirty="0"/>
              <a:t>Penser les mots, dire la migration</a:t>
            </a:r>
            <a:r>
              <a:rPr lang="fr-CA" sz="2400" dirty="0"/>
              <a:t>, Louvain, </a:t>
            </a:r>
            <a:r>
              <a:rPr lang="fr-CA" sz="2400" dirty="0" err="1"/>
              <a:t>Academia</a:t>
            </a:r>
            <a:r>
              <a:rPr lang="fr-CA" sz="2400" dirty="0"/>
              <a:t>, </a:t>
            </a:r>
            <a:r>
              <a:rPr lang="fr-CA" sz="2400" dirty="0" smtClean="0"/>
              <a:t>2019, p. 49-57.</a:t>
            </a:r>
            <a:endParaRPr lang="fr-CA" sz="2400" dirty="0"/>
          </a:p>
        </p:txBody>
      </p:sp>
    </p:spTree>
    <p:extLst>
      <p:ext uri="{BB962C8B-B14F-4D97-AF65-F5344CB8AC3E}">
        <p14:creationId xmlns:p14="http://schemas.microsoft.com/office/powerpoint/2010/main" val="3883806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Le poids des mots »</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Or l’expression « le poids des mots » signifie aussi que le choix des mots pour avoir des conséquences, ce qui témoigne du </a:t>
            </a:r>
            <a:r>
              <a:rPr lang="fr-CA" sz="2400" b="1" dirty="0" smtClean="0"/>
              <a:t>pouvoir performatif de la langue en société</a:t>
            </a:r>
            <a:r>
              <a:rPr lang="fr-CA" sz="2400" dirty="0" smtClean="0"/>
              <a:t>, autrement dit de l’impact que peuvent avoir certains termes (mais pas tous et pas tous de la même manière) dans certains contextes. p. 15</a:t>
            </a:r>
            <a:endParaRPr lang="fr-CA" sz="2400" dirty="0"/>
          </a:p>
        </p:txBody>
      </p:sp>
    </p:spTree>
    <p:extLst>
      <p:ext uri="{BB962C8B-B14F-4D97-AF65-F5344CB8AC3E}">
        <p14:creationId xmlns:p14="http://schemas.microsoft.com/office/powerpoint/2010/main" val="3023672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 mot juste ?</a:t>
            </a:r>
            <a:endParaRPr lang="fr-CA" sz="2800" dirty="0"/>
          </a:p>
        </p:txBody>
      </p:sp>
      <p:sp>
        <p:nvSpPr>
          <p:cNvPr id="3" name="Segnaposto contenuto 2"/>
          <p:cNvSpPr>
            <a:spLocks noGrp="1"/>
          </p:cNvSpPr>
          <p:nvPr>
            <p:ph idx="1"/>
          </p:nvPr>
        </p:nvSpPr>
        <p:spPr/>
        <p:txBody>
          <a:bodyPr>
            <a:normAutofit/>
          </a:bodyPr>
          <a:lstStyle/>
          <a:p>
            <a:pPr algn="just"/>
            <a:r>
              <a:rPr lang="fr-CA" sz="2400" i="1" dirty="0"/>
              <a:t>Recommandation pour l’information relative aux personnes étrangères ou d’origine étrangère </a:t>
            </a:r>
            <a:r>
              <a:rPr lang="fr-CA" sz="2400" dirty="0" smtClean="0"/>
              <a:t>adoptée en 2016 par </a:t>
            </a:r>
            <a:r>
              <a:rPr lang="fr-CA" sz="2400" dirty="0"/>
              <a:t>le Conseil de </a:t>
            </a:r>
            <a:r>
              <a:rPr lang="fr-CA" sz="2400" b="1" dirty="0"/>
              <a:t>déontologie</a:t>
            </a:r>
            <a:r>
              <a:rPr lang="fr-CA" sz="2400" dirty="0"/>
              <a:t> journalistique </a:t>
            </a:r>
            <a:r>
              <a:rPr lang="fr-CA" sz="2400" dirty="0" smtClean="0"/>
              <a:t>belge. Un glossaire qui définit « les termes qui font l’objet des confusions les plus fréquentes ». p.16</a:t>
            </a:r>
          </a:p>
          <a:p>
            <a:endParaRPr lang="fr-CA" sz="2400" dirty="0"/>
          </a:p>
          <a:p>
            <a:r>
              <a:rPr lang="fr-CA" sz="2400" dirty="0" smtClean="0"/>
              <a:t>Or, comme le note Alice </a:t>
            </a:r>
            <a:r>
              <a:rPr lang="fr-CA" sz="2400" dirty="0" err="1" smtClean="0"/>
              <a:t>Krieg</a:t>
            </a:r>
            <a:r>
              <a:rPr lang="fr-CA" sz="2400" dirty="0" smtClean="0"/>
              <a:t>-Planque, il est vain de chercher le « ’bon vocabulaire’, susceptible de nommer correctement, car le langage est un fait social dynamique, sociohistorique : il n’est jamais stabilisé » . p. 17</a:t>
            </a:r>
          </a:p>
          <a:p>
            <a:endParaRPr lang="fr-CA" sz="2400" dirty="0"/>
          </a:p>
        </p:txBody>
      </p:sp>
    </p:spTree>
    <p:extLst>
      <p:ext uri="{BB962C8B-B14F-4D97-AF65-F5344CB8AC3E}">
        <p14:creationId xmlns:p14="http://schemas.microsoft.com/office/powerpoint/2010/main" val="273998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645884"/>
            <a:ext cx="3166996" cy="5566233"/>
          </a:xfrm>
          <a:prstGeom prst="rect">
            <a:avLst/>
          </a:prstGeom>
          <a:noFill/>
          <a:ln>
            <a:noFill/>
          </a:ln>
        </p:spPr>
      </p:pic>
      <p:pic>
        <p:nvPicPr>
          <p:cNvPr id="67" name="Google Shape;67;p15"/>
          <p:cNvPicPr preferRelativeResize="0"/>
          <p:nvPr/>
        </p:nvPicPr>
        <p:blipFill>
          <a:blip r:embed="rId4">
            <a:alphaModFix/>
          </a:blip>
          <a:stretch>
            <a:fillRect/>
          </a:stretch>
        </p:blipFill>
        <p:spPr>
          <a:xfrm>
            <a:off x="5637075" y="921652"/>
            <a:ext cx="3506932" cy="5261433"/>
          </a:xfrm>
          <a:prstGeom prst="rect">
            <a:avLst/>
          </a:prstGeom>
          <a:noFill/>
          <a:ln>
            <a:noFill/>
          </a:ln>
        </p:spPr>
      </p:pic>
      <p:pic>
        <p:nvPicPr>
          <p:cNvPr id="68" name="Google Shape;68;p15"/>
          <p:cNvPicPr preferRelativeResize="0"/>
          <p:nvPr/>
        </p:nvPicPr>
        <p:blipFill>
          <a:blip r:embed="rId5">
            <a:alphaModFix/>
          </a:blip>
          <a:stretch>
            <a:fillRect/>
          </a:stretch>
        </p:blipFill>
        <p:spPr>
          <a:xfrm>
            <a:off x="2993576" y="511511"/>
            <a:ext cx="2993575" cy="5671556"/>
          </a:xfrm>
          <a:prstGeom prst="rect">
            <a:avLst/>
          </a:prstGeom>
          <a:noFill/>
          <a:ln>
            <a:noFill/>
          </a:ln>
        </p:spPr>
      </p:pic>
    </p:spTree>
    <p:extLst>
      <p:ext uri="{BB962C8B-B14F-4D97-AF65-F5344CB8AC3E}">
        <p14:creationId xmlns:p14="http://schemas.microsoft.com/office/powerpoint/2010/main" val="42167517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4" name="Google Shape;74;p16"/>
          <p:cNvPicPr preferRelativeResize="0"/>
          <p:nvPr/>
        </p:nvPicPr>
        <p:blipFill>
          <a:blip r:embed="rId3">
            <a:alphaModFix/>
          </a:blip>
          <a:stretch>
            <a:fillRect/>
          </a:stretch>
        </p:blipFill>
        <p:spPr>
          <a:xfrm>
            <a:off x="0" y="2332"/>
            <a:ext cx="9144000" cy="6853343"/>
          </a:xfrm>
          <a:prstGeom prst="rect">
            <a:avLst/>
          </a:prstGeom>
          <a:noFill/>
          <a:ln>
            <a:noFill/>
          </a:ln>
        </p:spPr>
      </p:pic>
    </p:spTree>
    <p:extLst>
      <p:ext uri="{BB962C8B-B14F-4D97-AF65-F5344CB8AC3E}">
        <p14:creationId xmlns:p14="http://schemas.microsoft.com/office/powerpoint/2010/main" val="379646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1" name="Google Shape;81;p17"/>
          <p:cNvPicPr preferRelativeResize="0"/>
          <p:nvPr/>
        </p:nvPicPr>
        <p:blipFill>
          <a:blip r:embed="rId3">
            <a:alphaModFix/>
          </a:blip>
          <a:stretch>
            <a:fillRect/>
          </a:stretch>
        </p:blipFill>
        <p:spPr>
          <a:xfrm>
            <a:off x="897" y="0"/>
            <a:ext cx="9142209" cy="6858000"/>
          </a:xfrm>
          <a:prstGeom prst="rect">
            <a:avLst/>
          </a:prstGeom>
          <a:noFill/>
          <a:ln>
            <a:noFill/>
          </a:ln>
        </p:spPr>
      </p:pic>
    </p:spTree>
    <p:extLst>
      <p:ext uri="{BB962C8B-B14F-4D97-AF65-F5344CB8AC3E}">
        <p14:creationId xmlns:p14="http://schemas.microsoft.com/office/powerpoint/2010/main" val="3095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t="28346"/>
          <a:stretch/>
        </p:blipFill>
        <p:spPr>
          <a:xfrm>
            <a:off x="1877337" y="0"/>
            <a:ext cx="5389334" cy="6858000"/>
          </a:xfrm>
          <a:prstGeom prst="rect">
            <a:avLst/>
          </a:prstGeom>
          <a:noFill/>
          <a:ln>
            <a:noFill/>
          </a:ln>
        </p:spPr>
      </p:pic>
    </p:spTree>
    <p:extLst>
      <p:ext uri="{BB962C8B-B14F-4D97-AF65-F5344CB8AC3E}">
        <p14:creationId xmlns:p14="http://schemas.microsoft.com/office/powerpoint/2010/main" val="370499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olo 1"/>
          <p:cNvSpPr>
            <a:spLocks noGrp="1"/>
          </p:cNvSpPr>
          <p:nvPr>
            <p:ph type="title"/>
          </p:nvPr>
        </p:nvSpPr>
        <p:spPr/>
        <p:txBody>
          <a:bodyPr>
            <a:normAutofit fontScale="90000"/>
          </a:bodyPr>
          <a:lstStyle/>
          <a:p>
            <a:r>
              <a:rPr lang="fr-FR" sz="2800" dirty="0" smtClean="0">
                <a:latin typeface="Arial" charset="0"/>
                <a:ea typeface="MS PGothic" charset="0"/>
              </a:rPr>
              <a:t/>
            </a:r>
            <a:br>
              <a:rPr lang="fr-FR" sz="2800" dirty="0" smtClean="0">
                <a:latin typeface="Arial" charset="0"/>
                <a:ea typeface="MS PGothic" charset="0"/>
              </a:rPr>
            </a:br>
            <a:r>
              <a:rPr lang="fr-FR" sz="2800" dirty="0" smtClean="0">
                <a:latin typeface="Arial" charset="0"/>
                <a:ea typeface="MS PGothic" charset="0"/>
              </a:rPr>
              <a:t>Art de rue</a:t>
            </a:r>
            <a:br>
              <a:rPr lang="fr-FR" sz="2800" dirty="0" smtClean="0">
                <a:latin typeface="Arial" charset="0"/>
                <a:ea typeface="MS PGothic" charset="0"/>
              </a:rPr>
            </a:br>
            <a:r>
              <a:rPr lang="fr-FR" sz="2800" dirty="0" smtClean="0">
                <a:latin typeface="Arial" charset="0"/>
                <a:ea typeface="MS PGothic" charset="0"/>
              </a:rPr>
              <a:t> </a:t>
            </a:r>
            <a:r>
              <a:rPr lang="fr-FR" sz="2800" i="1" dirty="0" smtClean="0">
                <a:latin typeface="Arial" charset="0"/>
                <a:ea typeface="MS PGothic" charset="0"/>
              </a:rPr>
              <a:t>Miss Tic. </a:t>
            </a:r>
            <a:r>
              <a:rPr lang="fr-FR" sz="2800" i="1" dirty="0">
                <a:latin typeface="Arial" charset="0"/>
                <a:ea typeface="MS PGothic" charset="0"/>
              </a:rPr>
              <a:t>E</a:t>
            </a:r>
            <a:r>
              <a:rPr lang="fr-FR" sz="2800" i="1" dirty="0" smtClean="0">
                <a:latin typeface="Arial" charset="0"/>
                <a:ea typeface="MS PGothic" charset="0"/>
              </a:rPr>
              <a:t>xpression imagée</a:t>
            </a:r>
            <a:br>
              <a:rPr lang="fr-FR" sz="2800" i="1" dirty="0" smtClean="0">
                <a:latin typeface="Arial" charset="0"/>
                <a:ea typeface="MS PGothic" charset="0"/>
              </a:rPr>
            </a:br>
            <a:endParaRPr lang="it-IT" sz="2800" dirty="0">
              <a:latin typeface="Arial" charset="0"/>
              <a:ea typeface="MS PGothic" charset="0"/>
            </a:endParaRPr>
          </a:p>
        </p:txBody>
      </p:sp>
      <p:sp>
        <p:nvSpPr>
          <p:cNvPr id="295938" name="Segnaposto contenuto 2"/>
          <p:cNvSpPr>
            <a:spLocks noGrp="1"/>
          </p:cNvSpPr>
          <p:nvPr>
            <p:ph idx="1"/>
          </p:nvPr>
        </p:nvSpPr>
        <p:spPr/>
        <p:txBody>
          <a:bodyPr/>
          <a:lstStyle/>
          <a:p>
            <a:endParaRPr lang="fr-CA">
              <a:latin typeface="Arial" charset="0"/>
              <a:ea typeface="MS PGothic" charset="0"/>
              <a:cs typeface="MS PGothic" charset="0"/>
            </a:endParaRPr>
          </a:p>
        </p:txBody>
      </p:sp>
      <p:sp>
        <p:nvSpPr>
          <p:cNvPr id="295939" name="Immagine 3"/>
          <p:cNvSpPr>
            <a:spLocks noChangeAspect="1" noChangeArrowheads="1"/>
          </p:cNvSpPr>
          <p:nvPr/>
        </p:nvSpPr>
        <p:spPr bwMode="auto">
          <a:xfrm>
            <a:off x="3659188" y="2755900"/>
            <a:ext cx="2265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cs typeface="Arial" charset="0"/>
            </a:endParaRPr>
          </a:p>
        </p:txBody>
      </p:sp>
      <p:pic>
        <p:nvPicPr>
          <p:cNvPr id="295940" name="Immagin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628775"/>
            <a:ext cx="74168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47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TotalTime>
  <Words>1215</Words>
  <Application>Microsoft Macintosh PowerPoint</Application>
  <PresentationFormat>Presentazione su schermo (4:3)</PresentationFormat>
  <Paragraphs>136</Paragraphs>
  <Slides>48</Slides>
  <Notes>6</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Cours du 15 avril</vt:lpstr>
      <vt:lpstr>Dessins d’Alice Floramo</vt:lpstr>
      <vt:lpstr>Presentazione di PowerPoint</vt:lpstr>
      <vt:lpstr>Presentazione di PowerPoint</vt:lpstr>
      <vt:lpstr>Presentazione di PowerPoint</vt:lpstr>
      <vt:lpstr>Presentazione di PowerPoint</vt:lpstr>
      <vt:lpstr>Presentazione di PowerPoint</vt:lpstr>
      <vt:lpstr>Presentazione di PowerPoint</vt:lpstr>
      <vt:lpstr> Art de rue  Miss Tic. Expression imagée </vt:lpstr>
      <vt:lpstr>Messages iconiques</vt:lpstr>
      <vt:lpstr>Messages iconiques</vt:lpstr>
      <vt:lpstr>Messages iconiques</vt:lpstr>
      <vt:lpstr>Messages iconiques</vt:lpstr>
      <vt:lpstr>Agglomération dijonnaise : “Poubelle la vie”, le journal de confinement du street-artist RNST  </vt:lpstr>
      <vt:lpstr>Révolte et poésie. </vt:lpstr>
      <vt:lpstr>Messages iconiques : messages politiques</vt:lpstr>
      <vt:lpstr>Les gestes dans les dessins le geste est culturel</vt:lpstr>
      <vt:lpstr>Comment traduire un geste ? Astérix en Hispanie </vt:lpstr>
      <vt:lpstr> Le geste du pouce dans Astérix en Hispanie (p.9) </vt:lpstr>
      <vt:lpstr>Le geste du pouce</vt:lpstr>
      <vt:lpstr>Presentazione di PowerPoint</vt:lpstr>
      <vt:lpstr>Toc toc = tocco (Boch)</vt:lpstr>
      <vt:lpstr>Quelle barbe !; c’est rasoir ! = barboso, palloso (Boch)</vt:lpstr>
      <vt:lpstr>Mon oeil ! = un corno ! (Boch)</vt:lpstr>
      <vt:lpstr>Un geste italien</vt:lpstr>
      <vt:lpstr>Prendre le menton, un geste érotique? </vt:lpstr>
      <vt:lpstr>Mots accompagnateurs</vt:lpstr>
      <vt:lpstr>Salomé danse devant Hérode (Cathédrale St Etienne, Toulouse) </vt:lpstr>
      <vt:lpstr>Tableau de Nicolo Dell’Abate (né en 1509, mort avant 1571). </vt:lpstr>
      <vt:lpstr>Amour et Psyche» (1938), publié dans The Verve, par André Masson (1896-1987) </vt:lpstr>
      <vt:lpstr>Observations hebdomadaires Allocution de M. Macron du 13 avril 2020</vt:lpstr>
      <vt:lpstr>La charge politique des pronoms personnels</vt:lpstr>
      <vt:lpstr>Allocution de M. Macron  13 avril 2020 « nous »</vt:lpstr>
      <vt:lpstr>Allocution de M. Macron  13 avril 2020 « nous »</vt:lpstr>
      <vt:lpstr>Nous </vt:lpstr>
      <vt:lpstr>Nous ...</vt:lpstr>
      <vt:lpstr>Débat médiatique et politique</vt:lpstr>
      <vt:lpstr>Pour vous ?</vt:lpstr>
      <vt:lpstr>Penser les mots, dire la migration</vt:lpstr>
      <vt:lpstr>Migrant</vt:lpstr>
      <vt:lpstr>Réfugié</vt:lpstr>
      <vt:lpstr>Al Jazeera </vt:lpstr>
      <vt:lpstr>Migrant ou réfugié ?</vt:lpstr>
      <vt:lpstr>Distinctifs ou diviseurs ?</vt:lpstr>
      <vt:lpstr>Monopole de la domination institutionnelle et médiatique</vt:lpstr>
      <vt:lpstr>Aventuriers ?</vt:lpstr>
      <vt:lpstr>« Le poids des mots »</vt:lpstr>
      <vt:lpstr>Le mot juste ?</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nadine celotti</cp:lastModifiedBy>
  <cp:revision>8</cp:revision>
  <dcterms:created xsi:type="dcterms:W3CDTF">2020-04-17T14:52:30Z</dcterms:created>
  <dcterms:modified xsi:type="dcterms:W3CDTF">2020-04-17T15:06:42Z</dcterms:modified>
</cp:coreProperties>
</file>