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6" d="100"/>
          <a:sy n="66"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AA9BD52A-BEC6-4842-9DB0-BEF29AD0B7C3}" type="datetimeFigureOut">
              <a:rPr lang="it-IT" smtClean="0"/>
              <a:t>23/04/20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94B3AEBA-06EE-4949-8F0B-7728BE79F800}" type="slidenum">
              <a:rPr lang="fr-CA" smtClean="0"/>
              <a:t>‹n.›</a:t>
            </a:fld>
            <a:endParaRPr lang="fr-CA"/>
          </a:p>
        </p:txBody>
      </p:sp>
    </p:spTree>
    <p:extLst>
      <p:ext uri="{BB962C8B-B14F-4D97-AF65-F5344CB8AC3E}">
        <p14:creationId xmlns:p14="http://schemas.microsoft.com/office/powerpoint/2010/main" val="415658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AA9BD52A-BEC6-4842-9DB0-BEF29AD0B7C3}" type="datetimeFigureOut">
              <a:rPr lang="it-IT" smtClean="0"/>
              <a:t>23/04/20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94B3AEBA-06EE-4949-8F0B-7728BE79F800}" type="slidenum">
              <a:rPr lang="fr-CA" smtClean="0"/>
              <a:t>‹n.›</a:t>
            </a:fld>
            <a:endParaRPr lang="fr-CA"/>
          </a:p>
        </p:txBody>
      </p:sp>
    </p:spTree>
    <p:extLst>
      <p:ext uri="{BB962C8B-B14F-4D97-AF65-F5344CB8AC3E}">
        <p14:creationId xmlns:p14="http://schemas.microsoft.com/office/powerpoint/2010/main" val="3868512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AA9BD52A-BEC6-4842-9DB0-BEF29AD0B7C3}" type="datetimeFigureOut">
              <a:rPr lang="it-IT" smtClean="0"/>
              <a:t>23/04/20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94B3AEBA-06EE-4949-8F0B-7728BE79F800}" type="slidenum">
              <a:rPr lang="fr-CA" smtClean="0"/>
              <a:t>‹n.›</a:t>
            </a:fld>
            <a:endParaRPr lang="fr-CA"/>
          </a:p>
        </p:txBody>
      </p:sp>
    </p:spTree>
    <p:extLst>
      <p:ext uri="{BB962C8B-B14F-4D97-AF65-F5344CB8AC3E}">
        <p14:creationId xmlns:p14="http://schemas.microsoft.com/office/powerpoint/2010/main" val="2084357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AA9BD52A-BEC6-4842-9DB0-BEF29AD0B7C3}" type="datetimeFigureOut">
              <a:rPr lang="it-IT" smtClean="0"/>
              <a:t>23/04/20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94B3AEBA-06EE-4949-8F0B-7728BE79F800}" type="slidenum">
              <a:rPr lang="fr-CA" smtClean="0"/>
              <a:t>‹n.›</a:t>
            </a:fld>
            <a:endParaRPr lang="fr-CA"/>
          </a:p>
        </p:txBody>
      </p:sp>
    </p:spTree>
    <p:extLst>
      <p:ext uri="{BB962C8B-B14F-4D97-AF65-F5344CB8AC3E}">
        <p14:creationId xmlns:p14="http://schemas.microsoft.com/office/powerpoint/2010/main" val="2194324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AA9BD52A-BEC6-4842-9DB0-BEF29AD0B7C3}" type="datetimeFigureOut">
              <a:rPr lang="it-IT" smtClean="0"/>
              <a:t>23/04/20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94B3AEBA-06EE-4949-8F0B-7728BE79F800}" type="slidenum">
              <a:rPr lang="fr-CA" smtClean="0"/>
              <a:t>‹n.›</a:t>
            </a:fld>
            <a:endParaRPr lang="fr-CA"/>
          </a:p>
        </p:txBody>
      </p:sp>
    </p:spTree>
    <p:extLst>
      <p:ext uri="{BB962C8B-B14F-4D97-AF65-F5344CB8AC3E}">
        <p14:creationId xmlns:p14="http://schemas.microsoft.com/office/powerpoint/2010/main" val="976850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AA9BD52A-BEC6-4842-9DB0-BEF29AD0B7C3}" type="datetimeFigureOut">
              <a:rPr lang="it-IT" smtClean="0"/>
              <a:t>23/04/20</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94B3AEBA-06EE-4949-8F0B-7728BE79F800}" type="slidenum">
              <a:rPr lang="fr-CA" smtClean="0"/>
              <a:t>‹n.›</a:t>
            </a:fld>
            <a:endParaRPr lang="fr-CA"/>
          </a:p>
        </p:txBody>
      </p:sp>
    </p:spTree>
    <p:extLst>
      <p:ext uri="{BB962C8B-B14F-4D97-AF65-F5344CB8AC3E}">
        <p14:creationId xmlns:p14="http://schemas.microsoft.com/office/powerpoint/2010/main" val="3318602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AA9BD52A-BEC6-4842-9DB0-BEF29AD0B7C3}" type="datetimeFigureOut">
              <a:rPr lang="it-IT" smtClean="0"/>
              <a:t>23/04/20</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94B3AEBA-06EE-4949-8F0B-7728BE79F800}" type="slidenum">
              <a:rPr lang="fr-CA" smtClean="0"/>
              <a:t>‹n.›</a:t>
            </a:fld>
            <a:endParaRPr lang="fr-CA"/>
          </a:p>
        </p:txBody>
      </p:sp>
    </p:spTree>
    <p:extLst>
      <p:ext uri="{BB962C8B-B14F-4D97-AF65-F5344CB8AC3E}">
        <p14:creationId xmlns:p14="http://schemas.microsoft.com/office/powerpoint/2010/main" val="4008513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AA9BD52A-BEC6-4842-9DB0-BEF29AD0B7C3}" type="datetimeFigureOut">
              <a:rPr lang="it-IT" smtClean="0"/>
              <a:t>23/04/20</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94B3AEBA-06EE-4949-8F0B-7728BE79F800}" type="slidenum">
              <a:rPr lang="fr-CA" smtClean="0"/>
              <a:t>‹n.›</a:t>
            </a:fld>
            <a:endParaRPr lang="fr-CA"/>
          </a:p>
        </p:txBody>
      </p:sp>
    </p:spTree>
    <p:extLst>
      <p:ext uri="{BB962C8B-B14F-4D97-AF65-F5344CB8AC3E}">
        <p14:creationId xmlns:p14="http://schemas.microsoft.com/office/powerpoint/2010/main" val="310781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A9BD52A-BEC6-4842-9DB0-BEF29AD0B7C3}" type="datetimeFigureOut">
              <a:rPr lang="it-IT" smtClean="0"/>
              <a:t>23/04/20</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94B3AEBA-06EE-4949-8F0B-7728BE79F800}" type="slidenum">
              <a:rPr lang="fr-CA" smtClean="0"/>
              <a:t>‹n.›</a:t>
            </a:fld>
            <a:endParaRPr lang="fr-CA"/>
          </a:p>
        </p:txBody>
      </p:sp>
    </p:spTree>
    <p:extLst>
      <p:ext uri="{BB962C8B-B14F-4D97-AF65-F5344CB8AC3E}">
        <p14:creationId xmlns:p14="http://schemas.microsoft.com/office/powerpoint/2010/main" val="3809710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A9BD52A-BEC6-4842-9DB0-BEF29AD0B7C3}" type="datetimeFigureOut">
              <a:rPr lang="it-IT" smtClean="0"/>
              <a:t>23/04/20</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94B3AEBA-06EE-4949-8F0B-7728BE79F800}" type="slidenum">
              <a:rPr lang="fr-CA" smtClean="0"/>
              <a:t>‹n.›</a:t>
            </a:fld>
            <a:endParaRPr lang="fr-CA"/>
          </a:p>
        </p:txBody>
      </p:sp>
    </p:spTree>
    <p:extLst>
      <p:ext uri="{BB962C8B-B14F-4D97-AF65-F5344CB8AC3E}">
        <p14:creationId xmlns:p14="http://schemas.microsoft.com/office/powerpoint/2010/main" val="2833397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A9BD52A-BEC6-4842-9DB0-BEF29AD0B7C3}" type="datetimeFigureOut">
              <a:rPr lang="it-IT" smtClean="0"/>
              <a:t>23/04/20</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94B3AEBA-06EE-4949-8F0B-7728BE79F800}" type="slidenum">
              <a:rPr lang="fr-CA" smtClean="0"/>
              <a:t>‹n.›</a:t>
            </a:fld>
            <a:endParaRPr lang="fr-CA"/>
          </a:p>
        </p:txBody>
      </p:sp>
    </p:spTree>
    <p:extLst>
      <p:ext uri="{BB962C8B-B14F-4D97-AF65-F5344CB8AC3E}">
        <p14:creationId xmlns:p14="http://schemas.microsoft.com/office/powerpoint/2010/main" val="33447993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BD52A-BEC6-4842-9DB0-BEF29AD0B7C3}" type="datetimeFigureOut">
              <a:rPr lang="it-IT" smtClean="0"/>
              <a:t>23/04/20</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3AEBA-06EE-4949-8F0B-7728BE79F800}" type="slidenum">
              <a:rPr lang="fr-CA" smtClean="0"/>
              <a:t>‹n.›</a:t>
            </a:fld>
            <a:endParaRPr lang="fr-CA"/>
          </a:p>
        </p:txBody>
      </p:sp>
    </p:spTree>
    <p:extLst>
      <p:ext uri="{BB962C8B-B14F-4D97-AF65-F5344CB8AC3E}">
        <p14:creationId xmlns:p14="http://schemas.microsoft.com/office/powerpoint/2010/main" val="802921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actu.dalloz-etudiant.fr/a-la-une/article/disparition-du-mot-race-de-la-legislationpenale"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gifrance.gouv.fr/affichTexte.do;jsessionid=6BBC78FC73DF2918DCD5A2F4CB3BE516.tplgfr25s_3?cidTexte=JORFTEXT000035373907&amp;dateTexte=2999010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fr-CA" sz="2400" dirty="0" smtClean="0"/>
              <a:t>cours du 22 avril</a:t>
            </a:r>
            <a:endParaRPr lang="fr-CA" sz="2400" dirty="0"/>
          </a:p>
        </p:txBody>
      </p:sp>
      <p:sp>
        <p:nvSpPr>
          <p:cNvPr id="3" name="Sottotitolo 2"/>
          <p:cNvSpPr>
            <a:spLocks noGrp="1"/>
          </p:cNvSpPr>
          <p:nvPr>
            <p:ph type="subTitle" idx="1"/>
          </p:nvPr>
        </p:nvSpPr>
        <p:spPr/>
        <p:txBody>
          <a:bodyPr/>
          <a:lstStyle/>
          <a:p>
            <a:endParaRPr lang="fr-CA"/>
          </a:p>
        </p:txBody>
      </p:sp>
    </p:spTree>
    <p:extLst>
      <p:ext uri="{BB962C8B-B14F-4D97-AF65-F5344CB8AC3E}">
        <p14:creationId xmlns:p14="http://schemas.microsoft.com/office/powerpoint/2010/main" val="2857641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smtClean="0"/>
              <a:t>Diafoirus</a:t>
            </a:r>
            <a:r>
              <a:rPr lang="it-IT" sz="2800" b="1" dirty="0" smtClean="0"/>
              <a:t> ?</a:t>
            </a:r>
            <a:endParaRPr lang="fr-CA" sz="2800" dirty="0"/>
          </a:p>
        </p:txBody>
      </p:sp>
      <p:sp>
        <p:nvSpPr>
          <p:cNvPr id="3" name="Segnaposto contenuto 2"/>
          <p:cNvSpPr>
            <a:spLocks noGrp="1"/>
          </p:cNvSpPr>
          <p:nvPr>
            <p:ph idx="1"/>
          </p:nvPr>
        </p:nvSpPr>
        <p:spPr/>
        <p:txBody>
          <a:bodyPr>
            <a:normAutofit/>
          </a:bodyPr>
          <a:lstStyle/>
          <a:p>
            <a:pPr marL="0" indent="0">
              <a:buNone/>
            </a:pPr>
            <a:r>
              <a:rPr lang="fr-FR" sz="2400" dirty="0" smtClean="0"/>
              <a:t>Référence culturelle</a:t>
            </a:r>
          </a:p>
          <a:p>
            <a:pPr algn="just"/>
            <a:r>
              <a:rPr lang="fr-FR" sz="2400" dirty="0" smtClean="0"/>
              <a:t>Le </a:t>
            </a:r>
            <a:r>
              <a:rPr lang="fr-FR" sz="2400" i="1" dirty="0" smtClean="0"/>
              <a:t>Malade imaginaire</a:t>
            </a:r>
            <a:r>
              <a:rPr lang="fr-FR" sz="2400" dirty="0" smtClean="0"/>
              <a:t>, dernière œuvre dramatique écrite par Molière, est une comédie-ballet en trois actes et en prose, créée le 10 février 1673 par la Troupe du Roi sur la scène du Palais-Royal à Paris. </a:t>
            </a:r>
          </a:p>
          <a:p>
            <a:pPr algn="just"/>
            <a:r>
              <a:rPr lang="fr-FR" sz="2400" dirty="0" smtClean="0"/>
              <a:t>Molière : protagoniste dans le rôle d’Argan, le malade imaginaire, hypocondriaque.</a:t>
            </a:r>
          </a:p>
          <a:p>
            <a:pPr algn="just"/>
            <a:r>
              <a:rPr lang="fr-FR" sz="2400" dirty="0" smtClean="0"/>
              <a:t>C'est lorsqu'il monta sur la scène du Palais-Royal au soir du 17 février 1673 pour la quatrième représentation du </a:t>
            </a:r>
            <a:r>
              <a:rPr lang="fr-FR" sz="2400" b="1" dirty="0" smtClean="0"/>
              <a:t>Malade imaginaire</a:t>
            </a:r>
            <a:r>
              <a:rPr lang="fr-FR" sz="2400" dirty="0" smtClean="0"/>
              <a:t> que </a:t>
            </a:r>
            <a:r>
              <a:rPr lang="fr-FR" sz="2400" b="1" dirty="0" smtClean="0"/>
              <a:t>Molière</a:t>
            </a:r>
            <a:r>
              <a:rPr lang="fr-FR" sz="2400" dirty="0" smtClean="0"/>
              <a:t> sera pris d'un malaise. Il mourut à l'âge de 51 ans chez lui dans la soirée.</a:t>
            </a:r>
            <a:endParaRPr lang="fr-FR" sz="2400" dirty="0"/>
          </a:p>
        </p:txBody>
      </p:sp>
    </p:spTree>
    <p:extLst>
      <p:ext uri="{BB962C8B-B14F-4D97-AF65-F5344CB8AC3E}">
        <p14:creationId xmlns:p14="http://schemas.microsoft.com/office/powerpoint/2010/main" val="3128879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Observations hebdomadaires</a:t>
            </a:r>
            <a:endParaRPr lang="fr-CA" sz="2800" dirty="0"/>
          </a:p>
        </p:txBody>
      </p:sp>
      <p:sp>
        <p:nvSpPr>
          <p:cNvPr id="3" name="Segnaposto contenuto 2"/>
          <p:cNvSpPr>
            <a:spLocks noGrp="1"/>
          </p:cNvSpPr>
          <p:nvPr>
            <p:ph idx="1"/>
          </p:nvPr>
        </p:nvSpPr>
        <p:spPr/>
        <p:txBody>
          <a:bodyPr>
            <a:normAutofit fontScale="92500" lnSpcReduction="20000"/>
          </a:bodyPr>
          <a:lstStyle/>
          <a:p>
            <a:endParaRPr lang="fr-CA" sz="2400" dirty="0" smtClean="0"/>
          </a:p>
          <a:p>
            <a:r>
              <a:rPr lang="fr-CA" sz="2400" b="1" dirty="0"/>
              <a:t>Le Covid19, allié du </a:t>
            </a:r>
            <a:r>
              <a:rPr lang="fr-CA" sz="2400" b="1" dirty="0" err="1"/>
              <a:t>girondisme</a:t>
            </a:r>
            <a:r>
              <a:rPr lang="fr-CA" sz="2400" b="1" dirty="0"/>
              <a:t> </a:t>
            </a:r>
            <a:r>
              <a:rPr lang="fr-CA" sz="2400" b="1" dirty="0" smtClean="0"/>
              <a:t>?</a:t>
            </a:r>
          </a:p>
          <a:p>
            <a:pPr algn="just"/>
            <a:r>
              <a:rPr lang="fr-CA" sz="2400" dirty="0"/>
              <a:t>Plus encore que l’épisode des Gilets jaunes, la crise du coronavirus permettra-t-elle de redécouvrir les vertus d’une </a:t>
            </a:r>
            <a:r>
              <a:rPr lang="fr-CA" sz="2400" b="1" dirty="0"/>
              <a:t>politique décentralisée et déconcentrée</a:t>
            </a:r>
            <a:r>
              <a:rPr lang="fr-CA" sz="2400" dirty="0"/>
              <a:t> ? On verra, mais depuis quelques jours, on ne compte plus les déclarations aimables des ministres à l’endroit des Régions et les accords conjoints avec l’</a:t>
            </a:r>
            <a:r>
              <a:rPr lang="fr-CA" sz="2400" dirty="0" err="1"/>
              <a:t>Etat</a:t>
            </a:r>
            <a:r>
              <a:rPr lang="fr-CA" sz="2400" dirty="0"/>
              <a:t>, le dernier en date portant sur la continuité pédagogique dans les lycées. </a:t>
            </a:r>
            <a:r>
              <a:rPr lang="fr-CA" sz="2400" dirty="0" smtClean="0"/>
              <a:t>(</a:t>
            </a:r>
            <a:r>
              <a:rPr lang="fr-CA" sz="2400" i="1" dirty="0" smtClean="0"/>
              <a:t>Paris Normandie </a:t>
            </a:r>
            <a:r>
              <a:rPr lang="fr-CA" sz="2400" dirty="0" smtClean="0"/>
              <a:t>20 avril 2020)</a:t>
            </a:r>
            <a:endParaRPr lang="fr-CA" sz="2400" b="1" dirty="0"/>
          </a:p>
          <a:p>
            <a:endParaRPr lang="fr-CA" sz="2400" dirty="0" smtClean="0"/>
          </a:p>
          <a:p>
            <a:r>
              <a:rPr lang="fr-CA" sz="2400" b="1" dirty="0" smtClean="0"/>
              <a:t>Le nouveau </a:t>
            </a:r>
            <a:r>
              <a:rPr lang="fr-CA" sz="2400" b="1" dirty="0" err="1" smtClean="0"/>
              <a:t>girondisme</a:t>
            </a:r>
            <a:r>
              <a:rPr lang="fr-CA" sz="2400" b="1" dirty="0" smtClean="0"/>
              <a:t> </a:t>
            </a:r>
            <a:r>
              <a:rPr lang="fr-CA" sz="2400" dirty="0" smtClean="0"/>
              <a:t>(France inter 20 avril)</a:t>
            </a:r>
          </a:p>
          <a:p>
            <a:r>
              <a:rPr lang="fr-CA" sz="2400" dirty="0" err="1"/>
              <a:t>Déconfinement</a:t>
            </a:r>
            <a:r>
              <a:rPr lang="fr-CA" sz="2400" dirty="0"/>
              <a:t> </a:t>
            </a:r>
            <a:r>
              <a:rPr lang="fr-CA" sz="2400" b="1" dirty="0"/>
              <a:t>à la mode </a:t>
            </a:r>
            <a:r>
              <a:rPr lang="fr-CA" sz="2400" b="1" dirty="0" smtClean="0"/>
              <a:t>girondine </a:t>
            </a:r>
            <a:r>
              <a:rPr lang="fr-CA" sz="2400" dirty="0" smtClean="0"/>
              <a:t>: </a:t>
            </a:r>
            <a:r>
              <a:rPr lang="fr-CA" sz="2400" dirty="0"/>
              <a:t>que l'</a:t>
            </a:r>
            <a:r>
              <a:rPr lang="fr-CA" sz="2400" dirty="0" err="1"/>
              <a:t>Etat</a:t>
            </a:r>
            <a:r>
              <a:rPr lang="fr-CA" sz="2400" dirty="0"/>
              <a:t> jacobin nous laisse faire</a:t>
            </a:r>
            <a:r>
              <a:rPr lang="fr-CA" sz="2400" dirty="0" smtClean="0"/>
              <a:t>!  (</a:t>
            </a:r>
            <a:r>
              <a:rPr lang="fr-CA" sz="2400" dirty="0"/>
              <a:t>19 avril 2020, http://</a:t>
            </a:r>
            <a:r>
              <a:rPr lang="fr-CA" sz="2400" dirty="0" err="1"/>
              <a:t>normandie.canalblog.com</a:t>
            </a:r>
            <a:r>
              <a:rPr lang="fr-CA" sz="2400" dirty="0"/>
              <a:t>/archives/2020/04/19/38214714.</a:t>
            </a:r>
            <a:r>
              <a:rPr lang="fr-CA" sz="2400" dirty="0" smtClean="0"/>
              <a:t>html)</a:t>
            </a:r>
            <a:endParaRPr lang="fr-CA" sz="2400" dirty="0"/>
          </a:p>
          <a:p>
            <a:endParaRPr lang="fr-CA" sz="2400" dirty="0"/>
          </a:p>
        </p:txBody>
      </p:sp>
    </p:spTree>
    <p:extLst>
      <p:ext uri="{BB962C8B-B14F-4D97-AF65-F5344CB8AC3E}">
        <p14:creationId xmlns:p14="http://schemas.microsoft.com/office/powerpoint/2010/main" val="1722868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girondin</a:t>
            </a:r>
            <a:endParaRPr lang="fr-CA" sz="2800" dirty="0"/>
          </a:p>
        </p:txBody>
      </p:sp>
      <p:sp>
        <p:nvSpPr>
          <p:cNvPr id="3" name="Segnaposto contenuto 2"/>
          <p:cNvSpPr>
            <a:spLocks noGrp="1"/>
          </p:cNvSpPr>
          <p:nvPr>
            <p:ph idx="1"/>
          </p:nvPr>
        </p:nvSpPr>
        <p:spPr/>
        <p:txBody>
          <a:bodyPr>
            <a:normAutofit/>
          </a:bodyPr>
          <a:lstStyle/>
          <a:p>
            <a:r>
              <a:rPr lang="it-IT" sz="2400" dirty="0" err="1"/>
              <a:t>girondin</a:t>
            </a:r>
            <a:r>
              <a:rPr lang="it-IT" sz="2400" dirty="0"/>
              <a:t>, ine [</a:t>
            </a:r>
            <a:r>
              <a:rPr lang="it-IT" sz="2400" dirty="0" err="1"/>
              <a:t>ʒiʀɔ̃dɛ</a:t>
            </a:r>
            <a:r>
              <a:rPr lang="it-IT" sz="2400" dirty="0"/>
              <a:t>̃, in] </a:t>
            </a:r>
            <a:r>
              <a:rPr lang="it-IT" sz="2400" dirty="0" err="1"/>
              <a:t>adjectif</a:t>
            </a:r>
            <a:r>
              <a:rPr lang="it-IT" sz="2400" dirty="0"/>
              <a:t> et </a:t>
            </a:r>
            <a:r>
              <a:rPr lang="it-IT" sz="2400" dirty="0" err="1"/>
              <a:t>nom</a:t>
            </a:r>
            <a:r>
              <a:rPr lang="it-IT" sz="2400" dirty="0"/>
              <a:t> </a:t>
            </a:r>
            <a:r>
              <a:rPr lang="it-IT" sz="2400" dirty="0" err="1"/>
              <a:t>étym</a:t>
            </a:r>
            <a:r>
              <a:rPr lang="it-IT" sz="2400" dirty="0"/>
              <a:t>. 1792 ◊ de </a:t>
            </a:r>
            <a:r>
              <a:rPr lang="it-IT" sz="2400" i="1" dirty="0"/>
              <a:t>Gironde</a:t>
            </a:r>
            <a:endParaRPr lang="it-IT" sz="2400" dirty="0"/>
          </a:p>
          <a:p>
            <a:r>
              <a:rPr lang="it-IT" sz="2400" dirty="0"/>
              <a:t>❖</a:t>
            </a:r>
          </a:p>
          <a:p>
            <a:r>
              <a:rPr lang="it-IT" sz="2400" dirty="0"/>
              <a:t> 1   De la Gironde. </a:t>
            </a:r>
            <a:r>
              <a:rPr lang="it-IT" sz="2400" i="1" dirty="0"/>
              <a:t>Le </a:t>
            </a:r>
            <a:r>
              <a:rPr lang="it-IT" sz="2400" i="1" dirty="0" err="1"/>
              <a:t>vignoble</a:t>
            </a:r>
            <a:r>
              <a:rPr lang="it-IT" sz="2400" i="1" dirty="0"/>
              <a:t> </a:t>
            </a:r>
            <a:r>
              <a:rPr lang="it-IT" sz="2400" i="1" dirty="0" err="1"/>
              <a:t>girondin</a:t>
            </a:r>
            <a:r>
              <a:rPr lang="it-IT" sz="2400" i="1" dirty="0"/>
              <a:t>.</a:t>
            </a:r>
          </a:p>
          <a:p>
            <a:r>
              <a:rPr lang="it-IT" sz="2400" dirty="0"/>
              <a:t> 2   </a:t>
            </a:r>
            <a:r>
              <a:rPr lang="it-IT" sz="2400" dirty="0" err="1"/>
              <a:t>Hist</a:t>
            </a:r>
            <a:r>
              <a:rPr lang="it-IT" sz="2400" dirty="0"/>
              <a:t>. Le parti </a:t>
            </a:r>
            <a:r>
              <a:rPr lang="it-IT" sz="2400" dirty="0" err="1"/>
              <a:t>girondin</a:t>
            </a:r>
            <a:r>
              <a:rPr lang="it-IT" sz="2400" dirty="0"/>
              <a:t> : parti qui se forma en 1791 </a:t>
            </a:r>
            <a:r>
              <a:rPr lang="it-IT" sz="2400" dirty="0" err="1"/>
              <a:t>autour</a:t>
            </a:r>
            <a:r>
              <a:rPr lang="it-IT" sz="2400" dirty="0"/>
              <a:t> de </a:t>
            </a:r>
            <a:r>
              <a:rPr lang="it-IT" sz="2400" dirty="0" err="1"/>
              <a:t>quelques</a:t>
            </a:r>
            <a:r>
              <a:rPr lang="it-IT" sz="2400" dirty="0"/>
              <a:t> </a:t>
            </a:r>
            <a:r>
              <a:rPr lang="it-IT" sz="2400" dirty="0" err="1"/>
              <a:t>députés</a:t>
            </a:r>
            <a:r>
              <a:rPr lang="it-IT" sz="2400" dirty="0"/>
              <a:t> de la Gironde. ▫ N. </a:t>
            </a:r>
            <a:r>
              <a:rPr lang="it-IT" sz="2400" i="1" dirty="0" err="1"/>
              <a:t>Les</a:t>
            </a:r>
            <a:r>
              <a:rPr lang="it-IT" sz="2400" i="1" dirty="0"/>
              <a:t> </a:t>
            </a:r>
            <a:r>
              <a:rPr lang="it-IT" sz="2400" i="1" dirty="0" err="1"/>
              <a:t>Girondins</a:t>
            </a:r>
            <a:r>
              <a:rPr lang="it-IT" sz="2400" i="1" dirty="0"/>
              <a:t> et </a:t>
            </a:r>
            <a:r>
              <a:rPr lang="it-IT" sz="2400" i="1" dirty="0" err="1"/>
              <a:t>les</a:t>
            </a:r>
            <a:r>
              <a:rPr lang="it-IT" sz="2400" i="1" dirty="0"/>
              <a:t> </a:t>
            </a:r>
            <a:r>
              <a:rPr lang="it-IT" sz="2400" i="1" dirty="0" err="1"/>
              <a:t>Jacobins</a:t>
            </a:r>
            <a:r>
              <a:rPr lang="it-IT" sz="2400" i="1" dirty="0"/>
              <a:t>.</a:t>
            </a:r>
          </a:p>
          <a:p>
            <a:r>
              <a:rPr lang="it-IT" sz="2400" dirty="0"/>
              <a:t>© 2019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2647851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jacobin</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err="1"/>
              <a:t>jacobin</a:t>
            </a:r>
            <a:r>
              <a:rPr lang="it-IT" sz="2400" dirty="0"/>
              <a:t>, ine [</a:t>
            </a:r>
            <a:r>
              <a:rPr lang="it-IT" sz="2400" dirty="0" err="1"/>
              <a:t>ʒakɔbɛ</a:t>
            </a:r>
            <a:r>
              <a:rPr lang="it-IT" sz="2400" dirty="0"/>
              <a:t>̃, in] </a:t>
            </a:r>
            <a:r>
              <a:rPr lang="it-IT" sz="2400" dirty="0" err="1"/>
              <a:t>nom</a:t>
            </a:r>
            <a:r>
              <a:rPr lang="it-IT" sz="2400" dirty="0"/>
              <a:t> </a:t>
            </a:r>
            <a:r>
              <a:rPr lang="it-IT" sz="2400" dirty="0" err="1"/>
              <a:t>étym</a:t>
            </a:r>
            <a:r>
              <a:rPr lang="it-IT" sz="2400" dirty="0"/>
              <a:t>. </a:t>
            </a:r>
            <a:r>
              <a:rPr lang="it-IT" sz="2400" cap="all" dirty="0" err="1"/>
              <a:t>xiii</a:t>
            </a:r>
            <a:r>
              <a:rPr lang="it-IT" sz="2400" baseline="30000" dirty="0" err="1"/>
              <a:t>e</a:t>
            </a:r>
            <a:r>
              <a:rPr lang="it-IT" sz="2400" dirty="0"/>
              <a:t> ◊ </a:t>
            </a:r>
            <a:r>
              <a:rPr lang="it-IT" sz="2400" dirty="0" err="1"/>
              <a:t>du</a:t>
            </a:r>
            <a:r>
              <a:rPr lang="it-IT" sz="2400" dirty="0"/>
              <a:t> </a:t>
            </a:r>
            <a:r>
              <a:rPr lang="it-IT" sz="2400" dirty="0" err="1"/>
              <a:t>bas</a:t>
            </a:r>
            <a:r>
              <a:rPr lang="it-IT" sz="2400" dirty="0"/>
              <a:t> latin </a:t>
            </a:r>
            <a:r>
              <a:rPr lang="it-IT" sz="2400" i="1" dirty="0" err="1"/>
              <a:t>Jacobus</a:t>
            </a:r>
            <a:r>
              <a:rPr lang="it-IT" sz="2400" dirty="0"/>
              <a:t> « Jacques », l'</a:t>
            </a:r>
            <a:r>
              <a:rPr lang="it-IT" sz="2400" dirty="0" err="1"/>
              <a:t>hospice</a:t>
            </a:r>
            <a:r>
              <a:rPr lang="it-IT" sz="2400" dirty="0"/>
              <a:t> </a:t>
            </a:r>
            <a:r>
              <a:rPr lang="it-IT" sz="2400" dirty="0" err="1"/>
              <a:t>des</a:t>
            </a:r>
            <a:r>
              <a:rPr lang="it-IT" sz="2400" dirty="0"/>
              <a:t> </a:t>
            </a:r>
            <a:r>
              <a:rPr lang="it-IT" sz="2400" dirty="0" err="1"/>
              <a:t>pèlerins</a:t>
            </a:r>
            <a:r>
              <a:rPr lang="it-IT" sz="2400" dirty="0"/>
              <a:t> pour Saint-Jacques-de-</a:t>
            </a:r>
            <a:r>
              <a:rPr lang="it-IT" sz="2400" dirty="0" err="1"/>
              <a:t>Compostelle</a:t>
            </a:r>
            <a:r>
              <a:rPr lang="it-IT" sz="2400" dirty="0"/>
              <a:t> </a:t>
            </a:r>
            <a:r>
              <a:rPr lang="it-IT" sz="2400" dirty="0" err="1"/>
              <a:t>ayant</a:t>
            </a:r>
            <a:r>
              <a:rPr lang="it-IT" sz="2400" dirty="0"/>
              <a:t> </a:t>
            </a:r>
            <a:r>
              <a:rPr lang="it-IT" sz="2400" dirty="0" err="1"/>
              <a:t>été</a:t>
            </a:r>
            <a:r>
              <a:rPr lang="it-IT" sz="2400" dirty="0"/>
              <a:t> </a:t>
            </a:r>
            <a:r>
              <a:rPr lang="it-IT" sz="2400" dirty="0" err="1"/>
              <a:t>confié</a:t>
            </a:r>
            <a:r>
              <a:rPr lang="it-IT" sz="2400" dirty="0"/>
              <a:t> à </a:t>
            </a:r>
            <a:r>
              <a:rPr lang="it-IT" sz="2400" dirty="0" err="1"/>
              <a:t>ces</a:t>
            </a:r>
            <a:r>
              <a:rPr lang="it-IT" sz="2400" dirty="0"/>
              <a:t> </a:t>
            </a:r>
            <a:r>
              <a:rPr lang="it-IT" sz="2400" dirty="0" err="1"/>
              <a:t>religieux</a:t>
            </a:r>
            <a:endParaRPr lang="it-IT" sz="2400" dirty="0"/>
          </a:p>
          <a:p>
            <a:r>
              <a:rPr lang="it-IT" sz="2400" dirty="0"/>
              <a:t>❖</a:t>
            </a:r>
          </a:p>
          <a:p>
            <a:r>
              <a:rPr lang="it-IT" sz="2400" dirty="0"/>
              <a:t> 1   N. m. </a:t>
            </a:r>
            <a:r>
              <a:rPr lang="it-IT" sz="2400" dirty="0" err="1"/>
              <a:t>Vx</a:t>
            </a:r>
            <a:r>
              <a:rPr lang="it-IT" sz="2400" dirty="0"/>
              <a:t> </a:t>
            </a:r>
            <a:r>
              <a:rPr lang="it-IT" sz="2400" dirty="0" err="1"/>
              <a:t>Dominicain</a:t>
            </a:r>
            <a:r>
              <a:rPr lang="it-IT" sz="2400" dirty="0"/>
              <a:t>. </a:t>
            </a:r>
          </a:p>
          <a:p>
            <a:pPr algn="just"/>
            <a:r>
              <a:rPr lang="it-IT" sz="2400" dirty="0"/>
              <a:t> 2   N. m. </a:t>
            </a:r>
            <a:r>
              <a:rPr lang="it-IT" sz="2400" b="1" dirty="0"/>
              <a:t>(1790) </a:t>
            </a:r>
            <a:r>
              <a:rPr lang="it-IT" sz="2400" dirty="0" err="1"/>
              <a:t>Hist</a:t>
            </a:r>
            <a:r>
              <a:rPr lang="it-IT" sz="2400" dirty="0"/>
              <a:t>. </a:t>
            </a:r>
            <a:r>
              <a:rPr lang="it-IT" sz="2400" dirty="0" err="1"/>
              <a:t>Membre</a:t>
            </a:r>
            <a:r>
              <a:rPr lang="it-IT" sz="2400" dirty="0"/>
              <a:t> d'une </a:t>
            </a:r>
            <a:r>
              <a:rPr lang="it-IT" sz="2400" dirty="0" err="1"/>
              <a:t>société</a:t>
            </a:r>
            <a:r>
              <a:rPr lang="it-IT" sz="2400" dirty="0"/>
              <a:t> </a:t>
            </a:r>
            <a:r>
              <a:rPr lang="it-IT" sz="2400" dirty="0" err="1"/>
              <a:t>politique</a:t>
            </a:r>
            <a:r>
              <a:rPr lang="it-IT" sz="2400" dirty="0"/>
              <a:t> </a:t>
            </a:r>
            <a:r>
              <a:rPr lang="it-IT" sz="2400" dirty="0" err="1"/>
              <a:t>révolutionnaire</a:t>
            </a:r>
            <a:r>
              <a:rPr lang="it-IT" sz="2400" dirty="0"/>
              <a:t> </a:t>
            </a:r>
            <a:r>
              <a:rPr lang="it-IT" sz="2400" dirty="0" err="1"/>
              <a:t>établie</a:t>
            </a:r>
            <a:r>
              <a:rPr lang="it-IT" sz="2400" dirty="0"/>
              <a:t> à Paris </a:t>
            </a:r>
            <a:r>
              <a:rPr lang="it-IT" sz="2400" dirty="0" err="1"/>
              <a:t>dans</a:t>
            </a:r>
            <a:r>
              <a:rPr lang="it-IT" sz="2400" dirty="0"/>
              <a:t> un ancien </a:t>
            </a:r>
            <a:r>
              <a:rPr lang="it-IT" sz="2400" dirty="0" err="1"/>
              <a:t>couvent</a:t>
            </a:r>
            <a:r>
              <a:rPr lang="it-IT" sz="2400" dirty="0"/>
              <a:t> de </a:t>
            </a:r>
            <a:r>
              <a:rPr lang="it-IT" sz="2400" dirty="0" err="1"/>
              <a:t>Jacobins</a:t>
            </a:r>
            <a:r>
              <a:rPr lang="it-IT" sz="2400" dirty="0"/>
              <a:t>. </a:t>
            </a:r>
            <a:r>
              <a:rPr lang="it-IT" sz="2400" i="1" dirty="0"/>
              <a:t>Le club </a:t>
            </a:r>
            <a:r>
              <a:rPr lang="it-IT" sz="2400" i="1" dirty="0" err="1"/>
              <a:t>des</a:t>
            </a:r>
            <a:r>
              <a:rPr lang="it-IT" sz="2400" i="1" dirty="0"/>
              <a:t> </a:t>
            </a:r>
            <a:r>
              <a:rPr lang="it-IT" sz="2400" i="1" dirty="0" err="1"/>
              <a:t>Jacobins</a:t>
            </a:r>
            <a:r>
              <a:rPr lang="it-IT" sz="2400" dirty="0"/>
              <a:t>. ◆  N. Fig. </a:t>
            </a:r>
            <a:r>
              <a:rPr lang="it-IT" sz="2400" b="1" dirty="0" err="1"/>
              <a:t>Républicain</a:t>
            </a:r>
            <a:r>
              <a:rPr lang="it-IT" sz="2400" b="1" dirty="0"/>
              <a:t> </a:t>
            </a:r>
            <a:r>
              <a:rPr lang="it-IT" sz="2400" b="1" dirty="0" err="1"/>
              <a:t>intransigeant</a:t>
            </a:r>
            <a:r>
              <a:rPr lang="it-IT" sz="2400" b="1" dirty="0"/>
              <a:t>, </a:t>
            </a:r>
            <a:r>
              <a:rPr lang="it-IT" sz="2400" b="1" dirty="0" err="1"/>
              <a:t>partisan</a:t>
            </a:r>
            <a:r>
              <a:rPr lang="it-IT" sz="2400" b="1" dirty="0"/>
              <a:t> d'un </a:t>
            </a:r>
            <a:r>
              <a:rPr lang="it-IT" sz="2400" b="1" dirty="0" err="1"/>
              <a:t>État</a:t>
            </a:r>
            <a:r>
              <a:rPr lang="it-IT" sz="2400" b="1" dirty="0"/>
              <a:t> </a:t>
            </a:r>
            <a:r>
              <a:rPr lang="it-IT" sz="2400" b="1" dirty="0" err="1"/>
              <a:t>centralisé</a:t>
            </a:r>
            <a:r>
              <a:rPr lang="it-IT" sz="2400" b="1" dirty="0"/>
              <a:t>.</a:t>
            </a:r>
            <a:r>
              <a:rPr lang="it-IT" sz="2400" dirty="0"/>
              <a:t> </a:t>
            </a:r>
            <a:r>
              <a:rPr lang="it-IT" sz="2400" dirty="0" err="1"/>
              <a:t>Adj</a:t>
            </a:r>
            <a:r>
              <a:rPr lang="it-IT" sz="2400" dirty="0"/>
              <a:t>. </a:t>
            </a:r>
            <a:r>
              <a:rPr lang="it-IT" sz="2400" i="1" dirty="0" err="1"/>
              <a:t>Idées</a:t>
            </a:r>
            <a:r>
              <a:rPr lang="it-IT" sz="2400" i="1" dirty="0"/>
              <a:t> </a:t>
            </a:r>
            <a:r>
              <a:rPr lang="it-IT" sz="2400" i="1" dirty="0" err="1"/>
              <a:t>jacobines</a:t>
            </a:r>
            <a:r>
              <a:rPr lang="it-IT" sz="2400" i="1" dirty="0"/>
              <a:t>.</a:t>
            </a:r>
          </a:p>
          <a:p>
            <a:r>
              <a:rPr lang="it-IT" sz="2400" dirty="0"/>
              <a:t>© 2019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857677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p>
        </p:txBody>
      </p:sp>
      <p:sp>
        <p:nvSpPr>
          <p:cNvPr id="3" name="Segnaposto contenuto 2"/>
          <p:cNvSpPr>
            <a:spLocks noGrp="1"/>
          </p:cNvSpPr>
          <p:nvPr>
            <p:ph idx="1"/>
          </p:nvPr>
        </p:nvSpPr>
        <p:spPr/>
        <p:txBody>
          <a:bodyPr>
            <a:normAutofit fontScale="92500"/>
          </a:bodyPr>
          <a:lstStyle/>
          <a:p>
            <a:r>
              <a:rPr lang="it-IT" sz="2800" b="1" dirty="0"/>
              <a:t>Le virus n’est </a:t>
            </a:r>
            <a:r>
              <a:rPr lang="it-IT" sz="2800" b="1" dirty="0" err="1"/>
              <a:t>pas</a:t>
            </a:r>
            <a:r>
              <a:rPr lang="it-IT" sz="2800" b="1" dirty="0"/>
              <a:t> </a:t>
            </a:r>
            <a:r>
              <a:rPr lang="it-IT" sz="2800" b="1" dirty="0" err="1" smtClean="0"/>
              <a:t>jacobin</a:t>
            </a:r>
            <a:endParaRPr lang="it-IT" sz="2800" b="1" dirty="0" smtClean="0"/>
          </a:p>
          <a:p>
            <a:pPr algn="just"/>
            <a:r>
              <a:rPr lang="it-IT" sz="2800" dirty="0"/>
              <a:t>Le virus n’</a:t>
            </a:r>
            <a:r>
              <a:rPr lang="it-IT" sz="2800" dirty="0" err="1"/>
              <a:t>affecte</a:t>
            </a:r>
            <a:r>
              <a:rPr lang="it-IT" sz="2800" dirty="0"/>
              <a:t> </a:t>
            </a:r>
            <a:r>
              <a:rPr lang="it-IT" sz="2800" dirty="0" err="1"/>
              <a:t>pas</a:t>
            </a:r>
            <a:r>
              <a:rPr lang="it-IT" sz="2800" dirty="0"/>
              <a:t> </a:t>
            </a:r>
            <a:r>
              <a:rPr lang="it-IT" sz="2800" dirty="0" err="1"/>
              <a:t>toutes</a:t>
            </a:r>
            <a:r>
              <a:rPr lang="it-IT" sz="2800" dirty="0"/>
              <a:t> </a:t>
            </a:r>
            <a:r>
              <a:rPr lang="it-IT" sz="2800" dirty="0" err="1"/>
              <a:t>les</a:t>
            </a:r>
            <a:r>
              <a:rPr lang="it-IT" sz="2800" dirty="0"/>
              <a:t> </a:t>
            </a:r>
            <a:r>
              <a:rPr lang="it-IT" sz="2800" dirty="0" err="1"/>
              <a:t>personnes</a:t>
            </a:r>
            <a:r>
              <a:rPr lang="it-IT" sz="2800" dirty="0"/>
              <a:t> et </a:t>
            </a:r>
            <a:r>
              <a:rPr lang="it-IT" sz="2800" dirty="0" err="1"/>
              <a:t>tous</a:t>
            </a:r>
            <a:r>
              <a:rPr lang="it-IT" sz="2800" dirty="0"/>
              <a:t> </a:t>
            </a:r>
            <a:r>
              <a:rPr lang="it-IT" sz="2800" dirty="0" err="1"/>
              <a:t>les</a:t>
            </a:r>
            <a:r>
              <a:rPr lang="it-IT" sz="2800" dirty="0"/>
              <a:t> </a:t>
            </a:r>
            <a:r>
              <a:rPr lang="it-IT" sz="2800" dirty="0" err="1"/>
              <a:t>territoires</a:t>
            </a:r>
            <a:r>
              <a:rPr lang="it-IT" sz="2800" dirty="0"/>
              <a:t> de la </a:t>
            </a:r>
            <a:r>
              <a:rPr lang="it-IT" sz="2800" dirty="0" err="1"/>
              <a:t>même</a:t>
            </a:r>
            <a:r>
              <a:rPr lang="it-IT" sz="2800" dirty="0"/>
              <a:t> </a:t>
            </a:r>
            <a:r>
              <a:rPr lang="it-IT" sz="2800" dirty="0" err="1"/>
              <a:t>manière</a:t>
            </a:r>
            <a:r>
              <a:rPr lang="it-IT" sz="2800" dirty="0"/>
              <a:t>. Ce qui </a:t>
            </a:r>
            <a:r>
              <a:rPr lang="it-IT" sz="2800" dirty="0" err="1"/>
              <a:t>invite</a:t>
            </a:r>
            <a:r>
              <a:rPr lang="it-IT" sz="2800" dirty="0"/>
              <a:t> à ne </a:t>
            </a:r>
            <a:r>
              <a:rPr lang="it-IT" sz="2800" dirty="0" err="1"/>
              <a:t>pas</a:t>
            </a:r>
            <a:r>
              <a:rPr lang="it-IT" sz="2800" dirty="0"/>
              <a:t> </a:t>
            </a:r>
            <a:r>
              <a:rPr lang="it-IT" sz="2800" dirty="0" err="1"/>
              <a:t>soumettre</a:t>
            </a:r>
            <a:r>
              <a:rPr lang="it-IT" sz="2800" dirty="0"/>
              <a:t> le </a:t>
            </a:r>
            <a:r>
              <a:rPr lang="it-IT" sz="2800" dirty="0" err="1"/>
              <a:t>déconfinement</a:t>
            </a:r>
            <a:r>
              <a:rPr lang="it-IT" sz="2800" dirty="0"/>
              <a:t> à </a:t>
            </a:r>
            <a:r>
              <a:rPr lang="it-IT" sz="2800" dirty="0" err="1"/>
              <a:t>des</a:t>
            </a:r>
            <a:r>
              <a:rPr lang="it-IT" sz="2800" dirty="0"/>
              <a:t> </a:t>
            </a:r>
            <a:r>
              <a:rPr lang="it-IT" sz="2800" dirty="0" err="1"/>
              <a:t>modalités</a:t>
            </a:r>
            <a:r>
              <a:rPr lang="it-IT" sz="2800" dirty="0"/>
              <a:t> de </a:t>
            </a:r>
            <a:r>
              <a:rPr lang="it-IT" sz="2800" dirty="0" err="1"/>
              <a:t>tradition</a:t>
            </a:r>
            <a:r>
              <a:rPr lang="it-IT" sz="2800" dirty="0"/>
              <a:t> </a:t>
            </a:r>
            <a:r>
              <a:rPr lang="it-IT" sz="2800" dirty="0" err="1" smtClean="0"/>
              <a:t>jacobine</a:t>
            </a:r>
            <a:r>
              <a:rPr lang="it-IT" sz="2800" dirty="0" smtClean="0"/>
              <a:t>.</a:t>
            </a:r>
            <a:r>
              <a:rPr lang="it-IT" sz="2800" b="1" dirty="0" smtClean="0"/>
              <a:t> </a:t>
            </a:r>
            <a:r>
              <a:rPr lang="it-IT" sz="2800" i="1" dirty="0" smtClean="0"/>
              <a:t>La Croix </a:t>
            </a:r>
            <a:r>
              <a:rPr lang="it-IT" sz="2800" dirty="0" smtClean="0"/>
              <a:t>le </a:t>
            </a:r>
            <a:r>
              <a:rPr lang="it-IT" sz="2800" dirty="0"/>
              <a:t>20/04/</a:t>
            </a:r>
            <a:r>
              <a:rPr lang="it-IT" sz="2800" dirty="0" smtClean="0"/>
              <a:t>2020</a:t>
            </a:r>
            <a:endParaRPr lang="it-IT" sz="2800" dirty="0"/>
          </a:p>
          <a:p>
            <a:pPr algn="just"/>
            <a:r>
              <a:rPr lang="it-IT" sz="2800" dirty="0"/>
              <a:t>Jean-Michel </a:t>
            </a:r>
            <a:r>
              <a:rPr lang="it-IT" sz="2800" i="1" dirty="0" err="1"/>
              <a:t>Blanquer</a:t>
            </a:r>
            <a:r>
              <a:rPr lang="it-IT" sz="2800" dirty="0"/>
              <a:t>. </a:t>
            </a:r>
            <a:r>
              <a:rPr lang="it-IT" sz="2800" i="1" dirty="0"/>
              <a:t>Ministre de l'</a:t>
            </a:r>
            <a:r>
              <a:rPr lang="it-IT" sz="2800" i="1" dirty="0" err="1"/>
              <a:t>Education</a:t>
            </a:r>
            <a:r>
              <a:rPr lang="it-IT" sz="2800" dirty="0"/>
              <a:t> </a:t>
            </a:r>
            <a:r>
              <a:rPr lang="it-IT" sz="2800" dirty="0" err="1" smtClean="0"/>
              <a:t>nationale</a:t>
            </a:r>
            <a:r>
              <a:rPr lang="it-IT" sz="2800" dirty="0" smtClean="0"/>
              <a:t>.  </a:t>
            </a:r>
            <a:r>
              <a:rPr lang="it-IT" sz="2800" dirty="0" err="1" smtClean="0"/>
              <a:t>Illustration</a:t>
            </a:r>
            <a:r>
              <a:rPr lang="it-IT" sz="2800" dirty="0" smtClean="0"/>
              <a:t> de l’esprit </a:t>
            </a:r>
            <a:r>
              <a:rPr lang="fr-CA" sz="2800" dirty="0" smtClean="0"/>
              <a:t>jacobin qui pèse trop. (A propos des déclarations sur le processus de </a:t>
            </a:r>
            <a:r>
              <a:rPr lang="fr-CA" sz="2800" dirty="0" err="1" smtClean="0"/>
              <a:t>déconfinement</a:t>
            </a:r>
            <a:r>
              <a:rPr lang="fr-CA" sz="2800" dirty="0" smtClean="0"/>
              <a:t> qui considère les différences sociales mais pas régionales)</a:t>
            </a:r>
          </a:p>
          <a:p>
            <a:pPr algn="just"/>
            <a:r>
              <a:rPr lang="fr-CA" sz="2800" i="1" dirty="0" smtClean="0"/>
              <a:t>France inter </a:t>
            </a:r>
            <a:r>
              <a:rPr lang="fr-CA" sz="2800" dirty="0" smtClean="0"/>
              <a:t>22 avril 2020</a:t>
            </a:r>
            <a:endParaRPr lang="fr-CA" sz="2800" dirty="0"/>
          </a:p>
        </p:txBody>
      </p:sp>
    </p:spTree>
    <p:extLst>
      <p:ext uri="{BB962C8B-B14F-4D97-AF65-F5344CB8AC3E}">
        <p14:creationId xmlns:p14="http://schemas.microsoft.com/office/powerpoint/2010/main" val="2987717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Observations hebdomadaires</a:t>
            </a: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it-IT" sz="2400" b="1" dirty="0"/>
              <a:t>Grande </a:t>
            </a:r>
            <a:r>
              <a:rPr lang="it-IT" sz="2400" b="1" dirty="0" err="1"/>
              <a:t>enquête</a:t>
            </a:r>
            <a:r>
              <a:rPr lang="it-IT" sz="2400" b="1" dirty="0"/>
              <a:t> </a:t>
            </a:r>
            <a:r>
              <a:rPr lang="it-IT" sz="2400" b="1" dirty="0" err="1"/>
              <a:t>nationale</a:t>
            </a:r>
            <a:r>
              <a:rPr lang="it-IT" sz="2400" b="1" dirty="0"/>
              <a:t> </a:t>
            </a:r>
            <a:r>
              <a:rPr lang="it-IT" sz="2400" b="1" dirty="0" err="1"/>
              <a:t>sur</a:t>
            </a:r>
            <a:r>
              <a:rPr lang="it-IT" sz="2400" b="1" dirty="0"/>
              <a:t> </a:t>
            </a:r>
            <a:r>
              <a:rPr lang="it-IT" sz="2400" b="1" dirty="0" err="1"/>
              <a:t>les</a:t>
            </a:r>
            <a:r>
              <a:rPr lang="it-IT" sz="2400" b="1" dirty="0"/>
              <a:t> </a:t>
            </a:r>
            <a:r>
              <a:rPr lang="it-IT" sz="2400" b="1" dirty="0" err="1"/>
              <a:t>mots</a:t>
            </a:r>
            <a:r>
              <a:rPr lang="it-IT" sz="2400" b="1" dirty="0"/>
              <a:t> et </a:t>
            </a:r>
            <a:r>
              <a:rPr lang="it-IT" sz="2400" b="1" dirty="0" err="1"/>
              <a:t>expressions</a:t>
            </a:r>
            <a:r>
              <a:rPr lang="it-IT" sz="2400" b="1" dirty="0"/>
              <a:t> </a:t>
            </a:r>
            <a:r>
              <a:rPr lang="it-IT" sz="2400" b="1" dirty="0" err="1"/>
              <a:t>des</a:t>
            </a:r>
            <a:r>
              <a:rPr lang="it-IT" sz="2400" b="1" dirty="0"/>
              <a:t> </a:t>
            </a:r>
            <a:r>
              <a:rPr lang="it-IT" sz="2400" b="1" dirty="0" err="1"/>
              <a:t>régions</a:t>
            </a:r>
            <a:r>
              <a:rPr lang="it-IT" sz="2400" b="1" dirty="0"/>
              <a:t> de France !</a:t>
            </a:r>
            <a:r>
              <a:rPr lang="it-IT" sz="2400" dirty="0"/>
              <a:t>   </a:t>
            </a:r>
            <a:r>
              <a:rPr lang="it-IT" sz="2400" dirty="0" err="1"/>
              <a:t>Chez</a:t>
            </a:r>
            <a:r>
              <a:rPr lang="it-IT" sz="2400" dirty="0"/>
              <a:t> </a:t>
            </a:r>
            <a:r>
              <a:rPr lang="it-IT" sz="2400" dirty="0" err="1"/>
              <a:t>vous</a:t>
            </a:r>
            <a:r>
              <a:rPr lang="it-IT" sz="2400" dirty="0"/>
              <a:t>, </a:t>
            </a:r>
            <a:r>
              <a:rPr lang="it-IT" sz="2400" dirty="0" err="1"/>
              <a:t>dit</a:t>
            </a:r>
            <a:r>
              <a:rPr lang="it-IT" sz="2400" dirty="0"/>
              <a:t>-on </a:t>
            </a:r>
            <a:r>
              <a:rPr lang="it-IT" sz="2400" dirty="0" err="1"/>
              <a:t>chocolatine</a:t>
            </a:r>
            <a:r>
              <a:rPr lang="it-IT" sz="2400" dirty="0"/>
              <a:t> </a:t>
            </a:r>
            <a:r>
              <a:rPr lang="it-IT" sz="2400" dirty="0" err="1"/>
              <a:t>ou</a:t>
            </a:r>
            <a:r>
              <a:rPr lang="it-IT" sz="2400" dirty="0"/>
              <a:t> </a:t>
            </a:r>
            <a:r>
              <a:rPr lang="it-IT" sz="2400" dirty="0" err="1"/>
              <a:t>pain</a:t>
            </a:r>
            <a:r>
              <a:rPr lang="it-IT" sz="2400" dirty="0"/>
              <a:t> </a:t>
            </a:r>
            <a:r>
              <a:rPr lang="it-IT" sz="2400" dirty="0" err="1"/>
              <a:t>au</a:t>
            </a:r>
            <a:r>
              <a:rPr lang="it-IT" sz="2400" dirty="0"/>
              <a:t> </a:t>
            </a:r>
            <a:r>
              <a:rPr lang="it-IT" sz="2400" dirty="0" err="1"/>
              <a:t>chocolat</a:t>
            </a:r>
            <a:r>
              <a:rPr lang="it-IT" sz="2400" dirty="0"/>
              <a:t>  ? Il </a:t>
            </a:r>
            <a:r>
              <a:rPr lang="it-IT" sz="2400" dirty="0" err="1"/>
              <a:t>drache</a:t>
            </a:r>
            <a:r>
              <a:rPr lang="it-IT" sz="2400" dirty="0"/>
              <a:t> </a:t>
            </a:r>
            <a:r>
              <a:rPr lang="it-IT" sz="2400" dirty="0" err="1"/>
              <a:t>ou</a:t>
            </a:r>
            <a:r>
              <a:rPr lang="it-IT" sz="2400" dirty="0"/>
              <a:t> il </a:t>
            </a:r>
            <a:r>
              <a:rPr lang="it-IT" sz="2400" dirty="0" err="1"/>
              <a:t>pleut</a:t>
            </a:r>
            <a:r>
              <a:rPr lang="it-IT" sz="2400" dirty="0"/>
              <a:t> ? </a:t>
            </a:r>
            <a:r>
              <a:rPr lang="it-IT" sz="2400" dirty="0" err="1"/>
              <a:t>Fada</a:t>
            </a:r>
            <a:r>
              <a:rPr lang="it-IT" sz="2400" dirty="0"/>
              <a:t> </a:t>
            </a:r>
            <a:r>
              <a:rPr lang="it-IT" sz="2400" dirty="0" err="1"/>
              <a:t>ou</a:t>
            </a:r>
            <a:r>
              <a:rPr lang="it-IT" sz="2400" dirty="0"/>
              <a:t> </a:t>
            </a:r>
            <a:r>
              <a:rPr lang="it-IT" sz="2400" dirty="0" err="1"/>
              <a:t>fou</a:t>
            </a:r>
            <a:r>
              <a:rPr lang="it-IT" sz="2400" dirty="0"/>
              <a:t> ? </a:t>
            </a:r>
            <a:r>
              <a:rPr lang="it-IT" sz="2400" dirty="0" err="1"/>
              <a:t>Schluck</a:t>
            </a:r>
            <a:r>
              <a:rPr lang="it-IT" sz="2400" dirty="0"/>
              <a:t> </a:t>
            </a:r>
            <a:r>
              <a:rPr lang="it-IT" sz="2400" dirty="0" err="1"/>
              <a:t>ou</a:t>
            </a:r>
            <a:r>
              <a:rPr lang="it-IT" sz="2400" dirty="0"/>
              <a:t> </a:t>
            </a:r>
            <a:r>
              <a:rPr lang="it-IT" sz="2400" dirty="0" err="1"/>
              <a:t>gorgée</a:t>
            </a:r>
            <a:r>
              <a:rPr lang="it-IT" sz="2400" dirty="0"/>
              <a:t> ?   Nos </a:t>
            </a:r>
            <a:r>
              <a:rPr lang="it-IT" sz="2400" dirty="0" err="1"/>
              <a:t>linguistes</a:t>
            </a:r>
            <a:r>
              <a:rPr lang="it-IT" sz="2400" dirty="0"/>
              <a:t> </a:t>
            </a:r>
            <a:r>
              <a:rPr lang="it-IT" sz="2400" dirty="0" err="1"/>
              <a:t>ont</a:t>
            </a:r>
            <a:r>
              <a:rPr lang="it-IT" sz="2400" dirty="0"/>
              <a:t> </a:t>
            </a:r>
            <a:r>
              <a:rPr lang="it-IT" sz="2400" dirty="0" err="1"/>
              <a:t>besoin</a:t>
            </a:r>
            <a:r>
              <a:rPr lang="it-IT" sz="2400" dirty="0"/>
              <a:t> de </a:t>
            </a:r>
            <a:r>
              <a:rPr lang="it-IT" sz="2400" dirty="0" err="1"/>
              <a:t>vous</a:t>
            </a:r>
            <a:r>
              <a:rPr lang="it-IT" sz="2400" dirty="0"/>
              <a:t> </a:t>
            </a:r>
            <a:r>
              <a:rPr lang="it-IT" sz="2400" b="1" dirty="0"/>
              <a:t>pour </a:t>
            </a:r>
            <a:r>
              <a:rPr lang="it-IT" sz="2400" b="1" dirty="0" err="1"/>
              <a:t>mettre</a:t>
            </a:r>
            <a:r>
              <a:rPr lang="it-IT" sz="2400" b="1" dirty="0"/>
              <a:t> à l’</a:t>
            </a:r>
            <a:r>
              <a:rPr lang="it-IT" sz="2400" b="1" dirty="0" err="1"/>
              <a:t>honneur</a:t>
            </a:r>
            <a:r>
              <a:rPr lang="it-IT" sz="2400" b="1" dirty="0"/>
              <a:t> la langue </a:t>
            </a:r>
            <a:r>
              <a:rPr lang="it-IT" sz="2400" b="1" dirty="0" err="1"/>
              <a:t>des</a:t>
            </a:r>
            <a:r>
              <a:rPr lang="it-IT" sz="2400" b="1" dirty="0"/>
              <a:t> </a:t>
            </a:r>
            <a:r>
              <a:rPr lang="it-IT" sz="2400" b="1" dirty="0" err="1"/>
              <a:t>régions</a:t>
            </a:r>
            <a:r>
              <a:rPr lang="it-IT" sz="2400" b="1" dirty="0"/>
              <a:t>. </a:t>
            </a:r>
            <a:r>
              <a:rPr lang="it-IT" sz="2400" dirty="0" err="1"/>
              <a:t>Aidez-les</a:t>
            </a:r>
            <a:r>
              <a:rPr lang="it-IT" sz="2400" dirty="0"/>
              <a:t> en </a:t>
            </a:r>
            <a:r>
              <a:rPr lang="it-IT" sz="2400" dirty="0" err="1"/>
              <a:t>répondant</a:t>
            </a:r>
            <a:r>
              <a:rPr lang="it-IT" sz="2400" dirty="0"/>
              <a:t> à ce </a:t>
            </a:r>
            <a:r>
              <a:rPr lang="it-IT" sz="2400" dirty="0" err="1"/>
              <a:t>questionnaire</a:t>
            </a:r>
            <a:r>
              <a:rPr lang="it-IT" sz="2400" dirty="0"/>
              <a:t> rapide et </a:t>
            </a:r>
            <a:r>
              <a:rPr lang="it-IT" sz="2400" dirty="0" err="1"/>
              <a:t>amusant</a:t>
            </a:r>
            <a:r>
              <a:rPr lang="it-IT" sz="2400" dirty="0"/>
              <a:t>.</a:t>
            </a:r>
            <a:br>
              <a:rPr lang="it-IT" sz="2400" dirty="0"/>
            </a:br>
            <a:r>
              <a:rPr lang="it-IT" sz="2400" dirty="0"/>
              <a:t/>
            </a:r>
            <a:br>
              <a:rPr lang="it-IT" sz="2400" dirty="0"/>
            </a:br>
            <a:r>
              <a:rPr lang="it-IT" sz="2400" dirty="0"/>
              <a:t>Merci de </a:t>
            </a:r>
            <a:r>
              <a:rPr lang="it-IT" sz="2400" dirty="0" err="1"/>
              <a:t>représenter</a:t>
            </a:r>
            <a:r>
              <a:rPr lang="it-IT" sz="2400" dirty="0"/>
              <a:t> </a:t>
            </a:r>
            <a:r>
              <a:rPr lang="it-IT" sz="2400" dirty="0" err="1"/>
              <a:t>votre</a:t>
            </a:r>
            <a:r>
              <a:rPr lang="it-IT" sz="2400" dirty="0"/>
              <a:t> </a:t>
            </a:r>
            <a:r>
              <a:rPr lang="it-IT" sz="2400" dirty="0" err="1"/>
              <a:t>région</a:t>
            </a:r>
            <a:r>
              <a:rPr lang="it-IT" sz="2400" dirty="0"/>
              <a:t> et </a:t>
            </a:r>
            <a:r>
              <a:rPr lang="it-IT" sz="2400" dirty="0" err="1"/>
              <a:t>bonnes</a:t>
            </a:r>
            <a:r>
              <a:rPr lang="it-IT" sz="2400" dirty="0"/>
              <a:t> </a:t>
            </a:r>
            <a:r>
              <a:rPr lang="it-IT" sz="2400" dirty="0" err="1"/>
              <a:t>découvertes</a:t>
            </a:r>
            <a:r>
              <a:rPr lang="it-IT" sz="2400" dirty="0"/>
              <a:t> </a:t>
            </a:r>
            <a:r>
              <a:rPr lang="it-IT" sz="2400" dirty="0" smtClean="0"/>
              <a:t>!</a:t>
            </a:r>
            <a:endParaRPr lang="it-IT" sz="2400" dirty="0"/>
          </a:p>
          <a:p>
            <a:pPr algn="just"/>
            <a:r>
              <a:rPr lang="it-IT" sz="2400" dirty="0" smtClean="0"/>
              <a:t>Le Robert  17/04/2020</a:t>
            </a:r>
          </a:p>
          <a:p>
            <a:r>
              <a:rPr lang="it-IT" sz="2400" dirty="0"/>
              <a:t>La </a:t>
            </a:r>
            <a:r>
              <a:rPr lang="fr-FR" sz="2400" i="1" dirty="0"/>
              <a:t>Charte européenne des langues régionales ou minoritaires</a:t>
            </a:r>
            <a:r>
              <a:rPr lang="fr-FR" sz="2400" dirty="0"/>
              <a:t> </a:t>
            </a:r>
            <a:r>
              <a:rPr lang="fr-FR" sz="2400" i="1" dirty="0"/>
              <a:t>1992   </a:t>
            </a:r>
            <a:r>
              <a:rPr lang="fr-FR" sz="2400" dirty="0"/>
              <a:t>(signée mais pas ratifiée)</a:t>
            </a:r>
          </a:p>
          <a:p>
            <a:pPr algn="just">
              <a:lnSpc>
                <a:spcPct val="90000"/>
              </a:lnSpc>
            </a:pPr>
            <a:r>
              <a:rPr lang="fr-FR" sz="2400" dirty="0"/>
              <a:t>en 1989  la </a:t>
            </a:r>
            <a:r>
              <a:rPr lang="fr-FR" sz="2400" i="1" dirty="0"/>
              <a:t>Délégation générale à la langue française</a:t>
            </a:r>
            <a:r>
              <a:rPr lang="fr-FR" sz="2400" dirty="0"/>
              <a:t> et en 2001, cette dernière est devenue </a:t>
            </a:r>
            <a:r>
              <a:rPr lang="fr-FR" sz="2400" i="1" dirty="0"/>
              <a:t>Délégation générale à la langue française et aux langues de France </a:t>
            </a:r>
            <a:r>
              <a:rPr lang="fr-FR" altLang="ja-JP" sz="2400" dirty="0"/>
              <a:t>(</a:t>
            </a:r>
            <a:r>
              <a:rPr lang="fr-FR" sz="2400" dirty="0"/>
              <a:t>DGLFLF) </a:t>
            </a:r>
            <a:endParaRPr lang="it-IT" sz="2400" dirty="0"/>
          </a:p>
          <a:p>
            <a:pPr algn="just"/>
            <a:endParaRPr lang="fr-CA" sz="2400" dirty="0"/>
          </a:p>
        </p:txBody>
      </p:sp>
    </p:spTree>
    <p:extLst>
      <p:ext uri="{BB962C8B-B14F-4D97-AF65-F5344CB8AC3E}">
        <p14:creationId xmlns:p14="http://schemas.microsoft.com/office/powerpoint/2010/main" val="1788145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Grande </a:t>
            </a:r>
            <a:r>
              <a:rPr lang="it-IT" sz="2800" b="1" dirty="0" err="1"/>
              <a:t>enquête</a:t>
            </a:r>
            <a:r>
              <a:rPr lang="it-IT" sz="2800" b="1" dirty="0"/>
              <a:t> </a:t>
            </a:r>
            <a:r>
              <a:rPr lang="it-IT" sz="2800" b="1" dirty="0" err="1"/>
              <a:t>sur</a:t>
            </a:r>
            <a:r>
              <a:rPr lang="it-IT" sz="2800" b="1" dirty="0"/>
              <a:t> </a:t>
            </a:r>
            <a:r>
              <a:rPr lang="it-IT" sz="2800" b="1" dirty="0" err="1"/>
              <a:t>les</a:t>
            </a:r>
            <a:r>
              <a:rPr lang="it-IT" sz="2800" b="1" dirty="0"/>
              <a:t> </a:t>
            </a:r>
            <a:r>
              <a:rPr lang="it-IT" sz="2800" b="1" dirty="0" err="1"/>
              <a:t>mots</a:t>
            </a:r>
            <a:r>
              <a:rPr lang="it-IT" sz="2800" b="1" dirty="0"/>
              <a:t> et </a:t>
            </a:r>
            <a:r>
              <a:rPr lang="it-IT" sz="2800" b="1" dirty="0" err="1"/>
              <a:t>expressions</a:t>
            </a:r>
            <a:r>
              <a:rPr lang="it-IT" sz="2800" b="1" dirty="0"/>
              <a:t> </a:t>
            </a:r>
            <a:r>
              <a:rPr lang="it-IT" sz="2800" b="1" dirty="0" err="1"/>
              <a:t>des</a:t>
            </a:r>
            <a:r>
              <a:rPr lang="it-IT" sz="2800" b="1" dirty="0"/>
              <a:t> </a:t>
            </a:r>
            <a:r>
              <a:rPr lang="it-IT" sz="2800" b="1" dirty="0" err="1"/>
              <a:t>régions</a:t>
            </a:r>
            <a:r>
              <a:rPr lang="it-IT" sz="2800" b="1" dirty="0"/>
              <a:t> de France </a:t>
            </a:r>
            <a:r>
              <a:rPr lang="it-IT" sz="2800" dirty="0"/>
              <a:t> </a:t>
            </a:r>
            <a:br>
              <a:rPr lang="it-IT" sz="2800" dirty="0"/>
            </a:br>
            <a:endParaRPr lang="fr-CA" sz="2800" dirty="0"/>
          </a:p>
        </p:txBody>
      </p:sp>
      <p:sp>
        <p:nvSpPr>
          <p:cNvPr id="3" name="Segnaposto contenuto 2"/>
          <p:cNvSpPr>
            <a:spLocks noGrp="1"/>
          </p:cNvSpPr>
          <p:nvPr>
            <p:ph idx="1"/>
          </p:nvPr>
        </p:nvSpPr>
        <p:spPr/>
        <p:txBody>
          <a:bodyPr>
            <a:normAutofit fontScale="25000" lnSpcReduction="20000"/>
          </a:bodyPr>
          <a:lstStyle/>
          <a:p>
            <a:pPr algn="just"/>
            <a:r>
              <a:rPr lang="it-IT" sz="9600" dirty="0"/>
              <a:t/>
            </a:r>
            <a:br>
              <a:rPr lang="it-IT" sz="9600" dirty="0"/>
            </a:br>
            <a:r>
              <a:rPr lang="it-IT" sz="9600" dirty="0" smtClean="0"/>
              <a:t>[</a:t>
            </a:r>
            <a:r>
              <a:rPr lang="mr-IN" sz="9600" dirty="0" smtClean="0"/>
              <a:t>…</a:t>
            </a:r>
            <a:r>
              <a:rPr lang="it-IT" sz="9600" dirty="0" smtClean="0"/>
              <a:t>] </a:t>
            </a:r>
            <a:r>
              <a:rPr lang="it-IT" sz="9600" b="1" dirty="0" err="1" smtClean="0"/>
              <a:t>Attention</a:t>
            </a:r>
            <a:r>
              <a:rPr lang="it-IT" sz="9600" b="1" dirty="0"/>
              <a:t> </a:t>
            </a:r>
            <a:r>
              <a:rPr lang="it-IT" sz="9600" dirty="0"/>
              <a:t>: il ne s'</a:t>
            </a:r>
            <a:r>
              <a:rPr lang="it-IT" sz="9600" dirty="0" err="1"/>
              <a:t>agit</a:t>
            </a:r>
            <a:r>
              <a:rPr lang="it-IT" sz="9600" dirty="0"/>
              <a:t> </a:t>
            </a:r>
            <a:r>
              <a:rPr lang="it-IT" sz="9600" dirty="0" err="1"/>
              <a:t>pas</a:t>
            </a:r>
            <a:r>
              <a:rPr lang="it-IT" sz="9600" dirty="0"/>
              <a:t> de dire </a:t>
            </a:r>
            <a:r>
              <a:rPr lang="it-IT" sz="9600" dirty="0" err="1"/>
              <a:t>quels</a:t>
            </a:r>
            <a:r>
              <a:rPr lang="it-IT" sz="9600" dirty="0"/>
              <a:t> </a:t>
            </a:r>
            <a:r>
              <a:rPr lang="it-IT" sz="9600" dirty="0" err="1"/>
              <a:t>mots</a:t>
            </a:r>
            <a:r>
              <a:rPr lang="it-IT" sz="9600" dirty="0"/>
              <a:t> </a:t>
            </a:r>
            <a:r>
              <a:rPr lang="it-IT" sz="9600" dirty="0" err="1"/>
              <a:t>ou</a:t>
            </a:r>
            <a:r>
              <a:rPr lang="it-IT" sz="9600" dirty="0"/>
              <a:t> </a:t>
            </a:r>
            <a:r>
              <a:rPr lang="it-IT" sz="9600" dirty="0" err="1"/>
              <a:t>expressions</a:t>
            </a:r>
            <a:r>
              <a:rPr lang="it-IT" sz="9600" dirty="0"/>
              <a:t> </a:t>
            </a:r>
            <a:r>
              <a:rPr lang="it-IT" sz="9600" b="1" dirty="0" err="1"/>
              <a:t>sont</a:t>
            </a:r>
            <a:r>
              <a:rPr lang="it-IT" sz="9600" b="1" dirty="0"/>
              <a:t> </a:t>
            </a:r>
            <a:r>
              <a:rPr lang="it-IT" sz="9600" b="1" dirty="0" err="1"/>
              <a:t>correctes</a:t>
            </a:r>
            <a:r>
              <a:rPr lang="it-IT" sz="9600" b="1" dirty="0"/>
              <a:t> </a:t>
            </a:r>
            <a:r>
              <a:rPr lang="it-IT" sz="9600" b="1" dirty="0" err="1"/>
              <a:t>du</a:t>
            </a:r>
            <a:r>
              <a:rPr lang="it-IT" sz="9600" b="1" dirty="0"/>
              <a:t> </a:t>
            </a:r>
            <a:r>
              <a:rPr lang="it-IT" sz="9600" b="1" dirty="0" err="1"/>
              <a:t>point</a:t>
            </a:r>
            <a:r>
              <a:rPr lang="it-IT" sz="9600" b="1" dirty="0"/>
              <a:t> de </a:t>
            </a:r>
            <a:r>
              <a:rPr lang="it-IT" sz="9600" b="1" dirty="0" err="1"/>
              <a:t>vue</a:t>
            </a:r>
            <a:r>
              <a:rPr lang="it-IT" sz="9600" b="1" dirty="0"/>
              <a:t> </a:t>
            </a:r>
            <a:r>
              <a:rPr lang="it-IT" sz="9600" b="1" dirty="0" err="1"/>
              <a:t>du</a:t>
            </a:r>
            <a:r>
              <a:rPr lang="it-IT" sz="9600" b="1" dirty="0"/>
              <a:t> </a:t>
            </a:r>
            <a:r>
              <a:rPr lang="it-IT" sz="9600" b="1" dirty="0" err="1"/>
              <a:t>français</a:t>
            </a:r>
            <a:r>
              <a:rPr lang="it-IT" sz="9600" b="1" dirty="0"/>
              <a:t> standard </a:t>
            </a:r>
            <a:r>
              <a:rPr lang="it-IT" sz="9600" dirty="0" err="1"/>
              <a:t>ou</a:t>
            </a:r>
            <a:r>
              <a:rPr lang="it-IT" sz="9600" dirty="0"/>
              <a:t> </a:t>
            </a:r>
            <a:r>
              <a:rPr lang="it-IT" sz="9600" dirty="0" err="1"/>
              <a:t>des</a:t>
            </a:r>
            <a:r>
              <a:rPr lang="it-IT" sz="9600" dirty="0"/>
              <a:t> </a:t>
            </a:r>
            <a:r>
              <a:rPr lang="it-IT" sz="9600" dirty="0" err="1"/>
              <a:t>dictionnaires</a:t>
            </a:r>
            <a:r>
              <a:rPr lang="it-IT" sz="9600" dirty="0"/>
              <a:t>, mais de dire </a:t>
            </a:r>
            <a:r>
              <a:rPr lang="it-IT" sz="9600" dirty="0" err="1"/>
              <a:t>lesquels</a:t>
            </a:r>
            <a:r>
              <a:rPr lang="it-IT" sz="9600" dirty="0"/>
              <a:t> </a:t>
            </a:r>
            <a:r>
              <a:rPr lang="it-IT" sz="9600" dirty="0" err="1"/>
              <a:t>vous</a:t>
            </a:r>
            <a:r>
              <a:rPr lang="it-IT" sz="9600" dirty="0"/>
              <a:t> </a:t>
            </a:r>
            <a:r>
              <a:rPr lang="it-IT" sz="9600" dirty="0" err="1"/>
              <a:t>utilisez</a:t>
            </a:r>
            <a:r>
              <a:rPr lang="it-IT" sz="9600" dirty="0"/>
              <a:t> </a:t>
            </a:r>
            <a:r>
              <a:rPr lang="it-IT" sz="9600" dirty="0" err="1"/>
              <a:t>quand</a:t>
            </a:r>
            <a:r>
              <a:rPr lang="it-IT" sz="9600" dirty="0"/>
              <a:t> </a:t>
            </a:r>
            <a:r>
              <a:rPr lang="it-IT" sz="9600" dirty="0" err="1"/>
              <a:t>vous</a:t>
            </a:r>
            <a:r>
              <a:rPr lang="it-IT" sz="9600" dirty="0"/>
              <a:t> </a:t>
            </a:r>
            <a:r>
              <a:rPr lang="it-IT" sz="9600" dirty="0" err="1"/>
              <a:t>parlez</a:t>
            </a:r>
            <a:r>
              <a:rPr lang="it-IT" sz="9600" dirty="0"/>
              <a:t> </a:t>
            </a:r>
            <a:r>
              <a:rPr lang="it-IT" sz="9600" dirty="0" err="1"/>
              <a:t>avec</a:t>
            </a:r>
            <a:r>
              <a:rPr lang="it-IT" sz="9600" dirty="0"/>
              <a:t> </a:t>
            </a:r>
            <a:r>
              <a:rPr lang="it-IT" sz="9600" b="1" dirty="0" err="1"/>
              <a:t>quelqu’un</a:t>
            </a:r>
            <a:r>
              <a:rPr lang="it-IT" sz="9600" b="1" dirty="0"/>
              <a:t>, </a:t>
            </a:r>
            <a:r>
              <a:rPr lang="it-IT" sz="9600" b="1" dirty="0" err="1"/>
              <a:t>dans</a:t>
            </a:r>
            <a:r>
              <a:rPr lang="it-IT" sz="9600" b="1" dirty="0"/>
              <a:t> la vie de </a:t>
            </a:r>
            <a:r>
              <a:rPr lang="it-IT" sz="9600" b="1" dirty="0" err="1"/>
              <a:t>tous</a:t>
            </a:r>
            <a:r>
              <a:rPr lang="it-IT" sz="9600" b="1" dirty="0"/>
              <a:t> </a:t>
            </a:r>
            <a:r>
              <a:rPr lang="it-IT" sz="9600" b="1" dirty="0" err="1"/>
              <a:t>les</a:t>
            </a:r>
            <a:r>
              <a:rPr lang="it-IT" sz="9600" b="1" dirty="0"/>
              <a:t> </a:t>
            </a:r>
            <a:r>
              <a:rPr lang="it-IT" sz="9600" b="1" dirty="0" err="1"/>
              <a:t>jours</a:t>
            </a:r>
            <a:r>
              <a:rPr lang="it-IT" sz="9600" b="1" dirty="0"/>
              <a:t>. </a:t>
            </a:r>
            <a:r>
              <a:rPr lang="it-IT" sz="9600" dirty="0"/>
              <a:t>D'</a:t>
            </a:r>
            <a:r>
              <a:rPr lang="it-IT" sz="9600" dirty="0" err="1"/>
              <a:t>ores</a:t>
            </a:r>
            <a:r>
              <a:rPr lang="it-IT" sz="9600" dirty="0"/>
              <a:t> et </a:t>
            </a:r>
            <a:r>
              <a:rPr lang="it-IT" sz="9600" dirty="0" err="1"/>
              <a:t>déjà</a:t>
            </a:r>
            <a:r>
              <a:rPr lang="it-IT" sz="9600" dirty="0"/>
              <a:t>, un </a:t>
            </a:r>
            <a:r>
              <a:rPr lang="it-IT" sz="9600" dirty="0" err="1"/>
              <a:t>grand</a:t>
            </a:r>
            <a:r>
              <a:rPr lang="it-IT" sz="9600" dirty="0"/>
              <a:t> merci pour </a:t>
            </a:r>
            <a:r>
              <a:rPr lang="it-IT" sz="9600" dirty="0" err="1"/>
              <a:t>votre</a:t>
            </a:r>
            <a:r>
              <a:rPr lang="it-IT" sz="9600" dirty="0"/>
              <a:t> précieuse </a:t>
            </a:r>
            <a:r>
              <a:rPr lang="it-IT" sz="9600" dirty="0" err="1"/>
              <a:t>participation</a:t>
            </a:r>
            <a:r>
              <a:rPr lang="it-IT" sz="9600" dirty="0"/>
              <a:t>! </a:t>
            </a:r>
            <a:br>
              <a:rPr lang="it-IT" sz="9600" dirty="0"/>
            </a:br>
            <a:r>
              <a:rPr lang="it-IT" sz="9600" dirty="0"/>
              <a:t/>
            </a:r>
            <a:br>
              <a:rPr lang="it-IT" sz="9600" dirty="0"/>
            </a:br>
            <a:r>
              <a:rPr lang="it-IT" sz="9600" dirty="0" err="1"/>
              <a:t>Quand</a:t>
            </a:r>
            <a:r>
              <a:rPr lang="it-IT" sz="9600" dirty="0"/>
              <a:t> </a:t>
            </a:r>
            <a:r>
              <a:rPr lang="it-IT" sz="9600" dirty="0" err="1"/>
              <a:t>vous</a:t>
            </a:r>
            <a:r>
              <a:rPr lang="it-IT" sz="9600" dirty="0"/>
              <a:t> </a:t>
            </a:r>
            <a:r>
              <a:rPr lang="it-IT" sz="9600" dirty="0" err="1"/>
              <a:t>êtes</a:t>
            </a:r>
            <a:r>
              <a:rPr lang="it-IT" sz="9600" dirty="0"/>
              <a:t> </a:t>
            </a:r>
            <a:r>
              <a:rPr lang="it-IT" sz="9600" dirty="0" err="1"/>
              <a:t>prêt.e</a:t>
            </a:r>
            <a:r>
              <a:rPr lang="it-IT" sz="9600" dirty="0"/>
              <a:t>, </a:t>
            </a:r>
            <a:r>
              <a:rPr lang="it-IT" sz="9600" dirty="0" err="1"/>
              <a:t>cliquez</a:t>
            </a:r>
            <a:r>
              <a:rPr lang="it-IT" sz="9600" dirty="0"/>
              <a:t> </a:t>
            </a:r>
            <a:r>
              <a:rPr lang="it-IT" sz="9600" dirty="0" err="1"/>
              <a:t>sur</a:t>
            </a:r>
            <a:r>
              <a:rPr lang="it-IT" sz="9600" dirty="0"/>
              <a:t> le </a:t>
            </a:r>
            <a:r>
              <a:rPr lang="it-IT" sz="9600" dirty="0" err="1"/>
              <a:t>bouton</a:t>
            </a:r>
            <a:r>
              <a:rPr lang="it-IT" sz="9600" dirty="0"/>
              <a:t> "Suite" pour </a:t>
            </a:r>
            <a:r>
              <a:rPr lang="it-IT" sz="9600" dirty="0" err="1"/>
              <a:t>débuter</a:t>
            </a:r>
            <a:r>
              <a:rPr lang="it-IT" sz="9600" dirty="0"/>
              <a:t> l’</a:t>
            </a:r>
            <a:r>
              <a:rPr lang="it-IT" sz="9600" dirty="0" err="1"/>
              <a:t>enquête</a:t>
            </a:r>
            <a:r>
              <a:rPr lang="it-IT" sz="9600" dirty="0"/>
              <a:t>, et </a:t>
            </a:r>
            <a:r>
              <a:rPr lang="it-IT" sz="9600" dirty="0" err="1"/>
              <a:t>amusez-vous</a:t>
            </a:r>
            <a:r>
              <a:rPr lang="it-IT" sz="9600" dirty="0"/>
              <a:t> </a:t>
            </a:r>
            <a:r>
              <a:rPr lang="it-IT" sz="9600" dirty="0" err="1"/>
              <a:t>bien</a:t>
            </a:r>
            <a:r>
              <a:rPr lang="it-IT" sz="9600" dirty="0"/>
              <a:t> en </a:t>
            </a:r>
            <a:r>
              <a:rPr lang="it-IT" sz="9600" b="1" dirty="0"/>
              <a:t>(re-)</a:t>
            </a:r>
            <a:r>
              <a:rPr lang="it-IT" sz="9600" dirty="0" err="1"/>
              <a:t>découvrant</a:t>
            </a:r>
            <a:r>
              <a:rPr lang="it-IT" sz="9600" dirty="0"/>
              <a:t> </a:t>
            </a:r>
            <a:r>
              <a:rPr lang="it-IT" sz="9600" dirty="0" err="1"/>
              <a:t>ces</a:t>
            </a:r>
            <a:r>
              <a:rPr lang="it-IT" sz="9600" dirty="0"/>
              <a:t> </a:t>
            </a:r>
            <a:r>
              <a:rPr lang="it-IT" sz="9600" dirty="0" err="1"/>
              <a:t>mots</a:t>
            </a:r>
            <a:r>
              <a:rPr lang="it-IT" sz="9600" dirty="0"/>
              <a:t> et </a:t>
            </a:r>
            <a:r>
              <a:rPr lang="it-IT" sz="9600" dirty="0" err="1"/>
              <a:t>expressions</a:t>
            </a:r>
            <a:r>
              <a:rPr lang="it-IT" sz="9600" dirty="0"/>
              <a:t> </a:t>
            </a:r>
            <a:r>
              <a:rPr lang="it-IT" sz="9600" dirty="0" err="1"/>
              <a:t>du</a:t>
            </a:r>
            <a:r>
              <a:rPr lang="it-IT" sz="9600" dirty="0"/>
              <a:t> </a:t>
            </a:r>
            <a:r>
              <a:rPr lang="it-IT" sz="9600" dirty="0" err="1"/>
              <a:t>français</a:t>
            </a:r>
            <a:r>
              <a:rPr lang="it-IT" sz="9600" dirty="0"/>
              <a:t> de nos </a:t>
            </a:r>
            <a:r>
              <a:rPr lang="it-IT" sz="9600" dirty="0" err="1"/>
              <a:t>régions</a:t>
            </a:r>
            <a:r>
              <a:rPr lang="it-IT" sz="9600" dirty="0"/>
              <a:t> ! </a:t>
            </a:r>
            <a:br>
              <a:rPr lang="it-IT" sz="9600" dirty="0"/>
            </a:br>
            <a:r>
              <a:rPr lang="it-IT" sz="9600" dirty="0" smtClean="0"/>
              <a:t>L'équipe </a:t>
            </a:r>
            <a:r>
              <a:rPr lang="it-IT" sz="9600" dirty="0" err="1"/>
              <a:t>du</a:t>
            </a:r>
            <a:r>
              <a:rPr lang="it-IT" sz="9600" dirty="0"/>
              <a:t> Robert </a:t>
            </a:r>
            <a:br>
              <a:rPr lang="it-IT" sz="9600" dirty="0"/>
            </a:br>
            <a:endParaRPr lang="it-IT" sz="9600" dirty="0" smtClean="0"/>
          </a:p>
          <a:p>
            <a:pPr marL="0" indent="0">
              <a:buNone/>
            </a:pPr>
            <a:r>
              <a:rPr lang="it-IT" sz="9600" dirty="0"/>
              <a:t/>
            </a:r>
            <a:br>
              <a:rPr lang="it-IT" sz="9600" dirty="0"/>
            </a:br>
            <a:endParaRPr lang="fr-CA" sz="9600" dirty="0"/>
          </a:p>
          <a:p>
            <a:r>
              <a:rPr lang="it-IT" sz="3600" dirty="0"/>
              <a:t/>
            </a:r>
            <a:br>
              <a:rPr lang="it-IT" sz="3600" dirty="0"/>
            </a:br>
            <a:endParaRPr lang="fr-CA" sz="2400" dirty="0"/>
          </a:p>
        </p:txBody>
      </p:sp>
    </p:spTree>
    <p:extLst>
      <p:ext uri="{BB962C8B-B14F-4D97-AF65-F5344CB8AC3E}">
        <p14:creationId xmlns:p14="http://schemas.microsoft.com/office/powerpoint/2010/main" val="1314998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mot « race » ?</a:t>
            </a:r>
            <a:endParaRPr lang="fr-CA" sz="2800" dirty="0"/>
          </a:p>
        </p:txBody>
      </p:sp>
      <p:sp>
        <p:nvSpPr>
          <p:cNvPr id="3" name="Segnaposto contenuto 2"/>
          <p:cNvSpPr>
            <a:spLocks noGrp="1"/>
          </p:cNvSpPr>
          <p:nvPr>
            <p:ph idx="1"/>
          </p:nvPr>
        </p:nvSpPr>
        <p:spPr/>
        <p:txBody>
          <a:bodyPr/>
          <a:lstStyle/>
          <a:p>
            <a:endParaRPr lang="fr-CA"/>
          </a:p>
        </p:txBody>
      </p:sp>
    </p:spTree>
    <p:extLst>
      <p:ext uri="{BB962C8B-B14F-4D97-AF65-F5344CB8AC3E}">
        <p14:creationId xmlns:p14="http://schemas.microsoft.com/office/powerpoint/2010/main" val="1450312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i="1" dirty="0" smtClean="0"/>
              <a:t>Race</a:t>
            </a:r>
            <a:r>
              <a:rPr lang="fr-CA" sz="2800" dirty="0" smtClean="0"/>
              <a:t> dans le dictionnaire PR</a:t>
            </a:r>
            <a:endParaRPr lang="fr-CA" sz="2800" dirty="0"/>
          </a:p>
        </p:txBody>
      </p:sp>
      <p:sp>
        <p:nvSpPr>
          <p:cNvPr id="3" name="Segnaposto contenuto 2"/>
          <p:cNvSpPr>
            <a:spLocks noGrp="1"/>
          </p:cNvSpPr>
          <p:nvPr>
            <p:ph idx="1"/>
          </p:nvPr>
        </p:nvSpPr>
        <p:spPr/>
        <p:txBody>
          <a:bodyPr>
            <a:normAutofit/>
          </a:bodyPr>
          <a:lstStyle/>
          <a:p>
            <a:pPr algn="just"/>
            <a:r>
              <a:rPr lang="it-IT" sz="2000" dirty="0"/>
              <a:t> III   </a:t>
            </a:r>
            <a:r>
              <a:rPr lang="it-IT" sz="2000" dirty="0" err="1"/>
              <a:t>Dans</a:t>
            </a:r>
            <a:r>
              <a:rPr lang="it-IT" sz="2000" dirty="0"/>
              <a:t> l'</a:t>
            </a:r>
            <a:r>
              <a:rPr lang="it-IT" sz="2000" dirty="0" err="1"/>
              <a:t>espèce</a:t>
            </a:r>
            <a:r>
              <a:rPr lang="it-IT" sz="2000" dirty="0"/>
              <a:t> </a:t>
            </a:r>
            <a:r>
              <a:rPr lang="it-IT" sz="2000" dirty="0" err="1"/>
              <a:t>humaine</a:t>
            </a:r>
            <a:r>
              <a:rPr lang="it-IT" sz="2000" dirty="0"/>
              <a:t> </a:t>
            </a:r>
            <a:r>
              <a:rPr lang="it-IT" sz="2000" b="1" cap="small" dirty="0"/>
              <a:t>rem. </a:t>
            </a:r>
            <a:r>
              <a:rPr lang="it-IT" sz="2000" b="1" dirty="0" err="1"/>
              <a:t>Rien</a:t>
            </a:r>
            <a:r>
              <a:rPr lang="it-IT" sz="2000" b="1" dirty="0"/>
              <a:t> ne </a:t>
            </a:r>
            <a:r>
              <a:rPr lang="it-IT" sz="2000" b="1" dirty="0" err="1"/>
              <a:t>permet</a:t>
            </a:r>
            <a:r>
              <a:rPr lang="it-IT" sz="2000" b="1" dirty="0"/>
              <a:t> de </a:t>
            </a:r>
            <a:r>
              <a:rPr lang="it-IT" sz="2000" b="1" dirty="0" err="1"/>
              <a:t>définir</a:t>
            </a:r>
            <a:r>
              <a:rPr lang="it-IT" sz="2000" b="1" dirty="0"/>
              <a:t> </a:t>
            </a:r>
            <a:r>
              <a:rPr lang="it-IT" sz="2000" b="1" dirty="0" err="1"/>
              <a:t>scientifiquement</a:t>
            </a:r>
            <a:r>
              <a:rPr lang="it-IT" sz="2000" b="1" dirty="0"/>
              <a:t> la </a:t>
            </a:r>
            <a:r>
              <a:rPr lang="it-IT" sz="2000" b="1" dirty="0" err="1"/>
              <a:t>notion</a:t>
            </a:r>
            <a:r>
              <a:rPr lang="it-IT" sz="2000" b="1" dirty="0"/>
              <a:t> de race. </a:t>
            </a:r>
          </a:p>
          <a:p>
            <a:pPr algn="just"/>
            <a:r>
              <a:rPr lang="it-IT" sz="2000" dirty="0"/>
              <a:t> 1   (1684) Ensemble d'</a:t>
            </a:r>
            <a:r>
              <a:rPr lang="it-IT" sz="2000" dirty="0" err="1"/>
              <a:t>êtres</a:t>
            </a:r>
            <a:r>
              <a:rPr lang="it-IT" sz="2000" dirty="0"/>
              <a:t> </a:t>
            </a:r>
            <a:r>
              <a:rPr lang="it-IT" sz="2000" dirty="0" err="1"/>
              <a:t>humains</a:t>
            </a:r>
            <a:r>
              <a:rPr lang="it-IT" sz="2000" dirty="0"/>
              <a:t> qui </a:t>
            </a:r>
            <a:r>
              <a:rPr lang="it-IT" sz="2000" dirty="0" err="1"/>
              <a:t>ont</a:t>
            </a:r>
            <a:r>
              <a:rPr lang="it-IT" sz="2000" dirty="0"/>
              <a:t> en </a:t>
            </a:r>
            <a:r>
              <a:rPr lang="it-IT" sz="2000" dirty="0" err="1"/>
              <a:t>commun</a:t>
            </a:r>
            <a:r>
              <a:rPr lang="it-IT" sz="2000" dirty="0"/>
              <a:t> la </a:t>
            </a:r>
            <a:r>
              <a:rPr lang="it-IT" sz="2000" dirty="0" err="1"/>
              <a:t>couleur</a:t>
            </a:r>
            <a:r>
              <a:rPr lang="it-IT" sz="2000" dirty="0"/>
              <a:t> </a:t>
            </a:r>
            <a:r>
              <a:rPr lang="it-IT" sz="2000" dirty="0" err="1"/>
              <a:t>naturelle</a:t>
            </a:r>
            <a:r>
              <a:rPr lang="it-IT" sz="2000" dirty="0"/>
              <a:t> de </a:t>
            </a:r>
            <a:r>
              <a:rPr lang="it-IT" sz="2000" dirty="0" err="1"/>
              <a:t>leur</a:t>
            </a:r>
            <a:r>
              <a:rPr lang="it-IT" sz="2000" dirty="0"/>
              <a:t> </a:t>
            </a:r>
            <a:r>
              <a:rPr lang="it-IT" sz="2000" dirty="0" err="1"/>
              <a:t>peau</a:t>
            </a:r>
            <a:r>
              <a:rPr lang="it-IT" sz="2000" dirty="0"/>
              <a:t>. </a:t>
            </a:r>
            <a:r>
              <a:rPr lang="it-IT" sz="2000" i="1" dirty="0"/>
              <a:t>La race </a:t>
            </a:r>
            <a:r>
              <a:rPr lang="it-IT" sz="2000" i="1" dirty="0" err="1"/>
              <a:t>blanche</a:t>
            </a:r>
            <a:r>
              <a:rPr lang="it-IT" sz="2000" i="1" dirty="0"/>
              <a:t>, la race </a:t>
            </a:r>
            <a:r>
              <a:rPr lang="it-IT" sz="2000" i="1" dirty="0" err="1"/>
              <a:t>jaune</a:t>
            </a:r>
            <a:r>
              <a:rPr lang="it-IT" sz="2000" i="1" dirty="0"/>
              <a:t>, la race </a:t>
            </a:r>
            <a:r>
              <a:rPr lang="it-IT" sz="2000" i="1" dirty="0" err="1"/>
              <a:t>noire</a:t>
            </a:r>
            <a:r>
              <a:rPr lang="it-IT" sz="2000" dirty="0"/>
              <a:t>. </a:t>
            </a:r>
            <a:r>
              <a:rPr lang="it-IT" sz="2000" i="1" dirty="0"/>
              <a:t>Union </a:t>
            </a:r>
            <a:r>
              <a:rPr lang="it-IT" sz="2000" i="1" dirty="0" err="1"/>
              <a:t>entre</a:t>
            </a:r>
            <a:r>
              <a:rPr lang="it-IT" sz="2000" i="1" dirty="0"/>
              <a:t> </a:t>
            </a:r>
            <a:r>
              <a:rPr lang="it-IT" sz="2000" i="1" dirty="0" err="1"/>
              <a:t>personnes</a:t>
            </a:r>
            <a:r>
              <a:rPr lang="it-IT" sz="2000" i="1" dirty="0"/>
              <a:t> de </a:t>
            </a:r>
            <a:r>
              <a:rPr lang="it-IT" sz="2000" i="1" dirty="0" err="1"/>
              <a:t>races</a:t>
            </a:r>
            <a:r>
              <a:rPr lang="it-IT" sz="2000" i="1" dirty="0"/>
              <a:t> </a:t>
            </a:r>
            <a:r>
              <a:rPr lang="it-IT" sz="2000" i="1" dirty="0" err="1"/>
              <a:t>différentes</a:t>
            </a:r>
            <a:r>
              <a:rPr lang="it-IT" sz="2000" i="1" dirty="0"/>
              <a:t>.</a:t>
            </a:r>
            <a:r>
              <a:rPr lang="it-IT" sz="2000" dirty="0"/>
              <a:t> ➙ </a:t>
            </a:r>
            <a:r>
              <a:rPr lang="it-IT" sz="2000" dirty="0" err="1"/>
              <a:t>interracial</a:t>
            </a:r>
            <a:r>
              <a:rPr lang="it-IT" sz="2000" dirty="0"/>
              <a:t> ; </a:t>
            </a:r>
            <a:r>
              <a:rPr lang="it-IT" sz="2000" dirty="0" err="1"/>
              <a:t>métissage</a:t>
            </a:r>
            <a:r>
              <a:rPr lang="it-IT" sz="2000" dirty="0"/>
              <a:t>. </a:t>
            </a:r>
            <a:r>
              <a:rPr lang="it-IT" sz="2000" i="1" dirty="0"/>
              <a:t>« l'</a:t>
            </a:r>
            <a:r>
              <a:rPr lang="it-IT" sz="2000" i="1" dirty="0" err="1"/>
              <a:t>homme</a:t>
            </a:r>
            <a:r>
              <a:rPr lang="it-IT" sz="2000" i="1" dirty="0"/>
              <a:t> et la femme, sans </a:t>
            </a:r>
            <a:r>
              <a:rPr lang="it-IT" sz="2000" i="1" dirty="0" err="1"/>
              <a:t>aucune</a:t>
            </a:r>
            <a:r>
              <a:rPr lang="it-IT" sz="2000" i="1" dirty="0"/>
              <a:t> </a:t>
            </a:r>
            <a:r>
              <a:rPr lang="it-IT" sz="2000" i="1" dirty="0" err="1"/>
              <a:t>restriction</a:t>
            </a:r>
            <a:r>
              <a:rPr lang="it-IT" sz="2000" i="1" dirty="0"/>
              <a:t> </a:t>
            </a:r>
            <a:r>
              <a:rPr lang="it-IT" sz="2000" i="1" dirty="0" err="1"/>
              <a:t>quant</a:t>
            </a:r>
            <a:r>
              <a:rPr lang="it-IT" sz="2000" i="1" dirty="0"/>
              <a:t> à la race, la </a:t>
            </a:r>
            <a:r>
              <a:rPr lang="it-IT" sz="2000" i="1" dirty="0" err="1"/>
              <a:t>nationalité</a:t>
            </a:r>
            <a:r>
              <a:rPr lang="it-IT" sz="2000" i="1" dirty="0"/>
              <a:t> </a:t>
            </a:r>
            <a:r>
              <a:rPr lang="it-IT" sz="2000" i="1" dirty="0" err="1"/>
              <a:t>ou</a:t>
            </a:r>
            <a:r>
              <a:rPr lang="it-IT" sz="2000" i="1" dirty="0"/>
              <a:t> la </a:t>
            </a:r>
            <a:r>
              <a:rPr lang="it-IT" sz="2000" i="1" dirty="0" err="1"/>
              <a:t>religion</a:t>
            </a:r>
            <a:r>
              <a:rPr lang="it-IT" sz="2000" i="1" dirty="0"/>
              <a:t>, </a:t>
            </a:r>
            <a:r>
              <a:rPr lang="it-IT" sz="2000" i="1" dirty="0" err="1"/>
              <a:t>ont</a:t>
            </a:r>
            <a:r>
              <a:rPr lang="it-IT" sz="2000" i="1" dirty="0"/>
              <a:t> le </a:t>
            </a:r>
            <a:r>
              <a:rPr lang="it-IT" sz="2000" i="1" dirty="0" err="1"/>
              <a:t>droit</a:t>
            </a:r>
            <a:r>
              <a:rPr lang="it-IT" sz="2000" i="1" dirty="0"/>
              <a:t> de se </a:t>
            </a:r>
            <a:r>
              <a:rPr lang="it-IT" sz="2000" i="1" dirty="0" err="1"/>
              <a:t>marier</a:t>
            </a:r>
            <a:r>
              <a:rPr lang="it-IT" sz="2000" i="1" dirty="0"/>
              <a:t> et de fonder une </a:t>
            </a:r>
            <a:r>
              <a:rPr lang="it-IT" sz="2000" i="1" dirty="0" err="1"/>
              <a:t>famille</a:t>
            </a:r>
            <a:r>
              <a:rPr lang="it-IT" sz="2000" i="1" dirty="0"/>
              <a:t> </a:t>
            </a:r>
            <a:r>
              <a:rPr lang="it-IT" sz="2000" dirty="0"/>
              <a:t>» (</a:t>
            </a:r>
            <a:r>
              <a:rPr lang="it-IT" sz="2000" dirty="0" err="1"/>
              <a:t>Déclaration</a:t>
            </a:r>
            <a:r>
              <a:rPr lang="it-IT" sz="2000" dirty="0"/>
              <a:t> </a:t>
            </a:r>
            <a:r>
              <a:rPr lang="it-IT" sz="2000" dirty="0" err="1"/>
              <a:t>universelle</a:t>
            </a:r>
            <a:r>
              <a:rPr lang="it-IT" sz="2000" dirty="0"/>
              <a:t> </a:t>
            </a:r>
            <a:r>
              <a:rPr lang="it-IT" sz="2000" dirty="0" err="1"/>
              <a:t>des</a:t>
            </a:r>
            <a:r>
              <a:rPr lang="it-IT" sz="2000" dirty="0"/>
              <a:t> </a:t>
            </a:r>
            <a:r>
              <a:rPr lang="it-IT" sz="2000" dirty="0" err="1"/>
              <a:t>droits</a:t>
            </a:r>
            <a:r>
              <a:rPr lang="it-IT" sz="2000" dirty="0"/>
              <a:t> de l'</a:t>
            </a:r>
            <a:r>
              <a:rPr lang="it-IT" sz="2000" dirty="0" err="1"/>
              <a:t>homme</a:t>
            </a:r>
            <a:r>
              <a:rPr lang="it-IT" sz="2000" dirty="0"/>
              <a:t>). ◆ </a:t>
            </a:r>
            <a:r>
              <a:rPr lang="it-IT" sz="2000" dirty="0" err="1"/>
              <a:t>Loc</a:t>
            </a:r>
            <a:r>
              <a:rPr lang="it-IT" sz="2000" dirty="0"/>
              <a:t>. </a:t>
            </a:r>
            <a:r>
              <a:rPr lang="it-IT" sz="2000" dirty="0" err="1"/>
              <a:t>adv</a:t>
            </a:r>
            <a:r>
              <a:rPr lang="it-IT" sz="2000" dirty="0"/>
              <a:t>. </a:t>
            </a:r>
            <a:r>
              <a:rPr lang="it-IT" sz="2000" dirty="0" err="1"/>
              <a:t>Fam</a:t>
            </a:r>
            <a:r>
              <a:rPr lang="it-IT" sz="2000" dirty="0"/>
              <a:t>. (</a:t>
            </a:r>
            <a:r>
              <a:rPr lang="it-IT" sz="2000" dirty="0" err="1"/>
              <a:t>langage</a:t>
            </a:r>
            <a:r>
              <a:rPr lang="it-IT" sz="2000" dirty="0"/>
              <a:t> </a:t>
            </a:r>
            <a:r>
              <a:rPr lang="it-IT" sz="2000" dirty="0" err="1"/>
              <a:t>des</a:t>
            </a:r>
            <a:r>
              <a:rPr lang="it-IT" sz="2000" dirty="0"/>
              <a:t> </a:t>
            </a:r>
            <a:r>
              <a:rPr lang="it-IT" sz="2000" dirty="0" err="1"/>
              <a:t>jeunes</a:t>
            </a:r>
            <a:r>
              <a:rPr lang="it-IT" sz="2000" dirty="0"/>
              <a:t>) </a:t>
            </a:r>
            <a:r>
              <a:rPr lang="it-IT" sz="2000" i="1" dirty="0"/>
              <a:t>Sa (</a:t>
            </a:r>
            <a:r>
              <a:rPr lang="it-IT" sz="2000" i="1" dirty="0" err="1"/>
              <a:t>ta</a:t>
            </a:r>
            <a:r>
              <a:rPr lang="it-IT" sz="2000" i="1" dirty="0"/>
              <a:t>…) race</a:t>
            </a:r>
            <a:r>
              <a:rPr lang="it-IT" sz="2000" dirty="0"/>
              <a:t> : </a:t>
            </a:r>
            <a:r>
              <a:rPr lang="it-IT" sz="2000" dirty="0" err="1"/>
              <a:t>beaucoup</a:t>
            </a:r>
            <a:r>
              <a:rPr lang="it-IT" sz="2000" dirty="0"/>
              <a:t>. </a:t>
            </a:r>
            <a:r>
              <a:rPr lang="it-IT" sz="2000" i="1" dirty="0"/>
              <a:t>Elle « </a:t>
            </a:r>
            <a:r>
              <a:rPr lang="it-IT" sz="2000" i="1" dirty="0" err="1"/>
              <a:t>avait</a:t>
            </a:r>
            <a:r>
              <a:rPr lang="it-IT" sz="2000" i="1" dirty="0"/>
              <a:t> </a:t>
            </a:r>
            <a:r>
              <a:rPr lang="it-IT" sz="2000" i="1" dirty="0" err="1"/>
              <a:t>gueulé</a:t>
            </a:r>
            <a:r>
              <a:rPr lang="it-IT" sz="2000" i="1" dirty="0"/>
              <a:t> sa race en </a:t>
            </a:r>
            <a:r>
              <a:rPr lang="it-IT" sz="2000" i="1" dirty="0" err="1"/>
              <a:t>trouvant</a:t>
            </a:r>
            <a:r>
              <a:rPr lang="it-IT" sz="2000" i="1" dirty="0"/>
              <a:t> le </a:t>
            </a:r>
            <a:r>
              <a:rPr lang="it-IT" sz="2000" i="1" dirty="0" err="1"/>
              <a:t>clébard</a:t>
            </a:r>
            <a:r>
              <a:rPr lang="it-IT" sz="2000" i="1" dirty="0"/>
              <a:t> </a:t>
            </a:r>
            <a:r>
              <a:rPr lang="it-IT" sz="2000" i="1" dirty="0" err="1"/>
              <a:t>dans</a:t>
            </a:r>
            <a:r>
              <a:rPr lang="it-IT" sz="2000" i="1" dirty="0"/>
              <a:t> la maison » (V. </a:t>
            </a:r>
            <a:r>
              <a:rPr lang="it-IT" sz="2000" i="1" dirty="0" err="1"/>
              <a:t>Despentes</a:t>
            </a:r>
            <a:r>
              <a:rPr lang="it-IT" sz="2000" i="1" dirty="0"/>
              <a:t>). Flipper sa race</a:t>
            </a:r>
            <a:r>
              <a:rPr lang="it-IT" sz="2000" dirty="0"/>
              <a:t> : </a:t>
            </a:r>
            <a:r>
              <a:rPr lang="it-IT" sz="2000" dirty="0" err="1"/>
              <a:t>avoir</a:t>
            </a:r>
            <a:r>
              <a:rPr lang="it-IT" sz="2000" dirty="0"/>
              <a:t> </a:t>
            </a:r>
            <a:r>
              <a:rPr lang="it-IT" sz="2000" dirty="0" err="1"/>
              <a:t>très</a:t>
            </a:r>
            <a:r>
              <a:rPr lang="it-IT" sz="2000" dirty="0"/>
              <a:t> </a:t>
            </a:r>
            <a:r>
              <a:rPr lang="it-IT" sz="2000" dirty="0" err="1"/>
              <a:t>peur</a:t>
            </a:r>
            <a:r>
              <a:rPr lang="it-IT" sz="2000" dirty="0"/>
              <a:t>.</a:t>
            </a:r>
          </a:p>
          <a:p>
            <a:r>
              <a:rPr lang="it-IT" sz="2000" dirty="0"/>
              <a:t> </a:t>
            </a:r>
            <a:r>
              <a:rPr lang="it-IT" sz="2000" dirty="0" smtClean="0"/>
              <a:t>© </a:t>
            </a:r>
            <a:r>
              <a:rPr lang="it-IT" sz="2000" dirty="0"/>
              <a:t>2019 </a:t>
            </a:r>
            <a:r>
              <a:rPr lang="it-IT" sz="2000" dirty="0" err="1"/>
              <a:t>Dictionnaires</a:t>
            </a:r>
            <a:r>
              <a:rPr lang="it-IT" sz="2000" dirty="0"/>
              <a:t> Le Robert - Le Petit Robert de la langue </a:t>
            </a:r>
            <a:r>
              <a:rPr lang="it-IT" sz="2000" dirty="0" err="1"/>
              <a:t>française</a:t>
            </a:r>
            <a:endParaRPr lang="it-IT" sz="2000" dirty="0"/>
          </a:p>
          <a:p>
            <a:endParaRPr lang="fr-CA" sz="2000" dirty="0"/>
          </a:p>
        </p:txBody>
      </p:sp>
    </p:spTree>
    <p:extLst>
      <p:ext uri="{BB962C8B-B14F-4D97-AF65-F5344CB8AC3E}">
        <p14:creationId xmlns:p14="http://schemas.microsoft.com/office/powerpoint/2010/main" val="176589455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i="1" dirty="0" smtClean="0"/>
              <a:t>Race</a:t>
            </a:r>
            <a:r>
              <a:rPr lang="fr-CA" sz="2800" dirty="0" smtClean="0"/>
              <a:t> dans le dictionnaire PR</a:t>
            </a:r>
            <a:endParaRPr lang="fr-CA" sz="2800" dirty="0"/>
          </a:p>
        </p:txBody>
      </p:sp>
      <p:sp>
        <p:nvSpPr>
          <p:cNvPr id="3" name="Segnaposto contenuto 2"/>
          <p:cNvSpPr>
            <a:spLocks noGrp="1"/>
          </p:cNvSpPr>
          <p:nvPr>
            <p:ph idx="1"/>
          </p:nvPr>
        </p:nvSpPr>
        <p:spPr/>
        <p:txBody>
          <a:bodyPr>
            <a:normAutofit/>
          </a:bodyPr>
          <a:lstStyle/>
          <a:p>
            <a:pPr algn="just"/>
            <a:r>
              <a:rPr lang="it-IT" sz="2000" dirty="0"/>
              <a:t> 2   (1828, </a:t>
            </a:r>
            <a:r>
              <a:rPr lang="it-IT" sz="2000" dirty="0" err="1"/>
              <a:t>Guizot</a:t>
            </a:r>
            <a:r>
              <a:rPr lang="it-IT" sz="2000" dirty="0"/>
              <a:t>) </a:t>
            </a:r>
            <a:r>
              <a:rPr lang="it-IT" sz="2000" dirty="0" err="1"/>
              <a:t>Dans</a:t>
            </a:r>
            <a:r>
              <a:rPr lang="it-IT" sz="2000" dirty="0"/>
              <a:t> la </a:t>
            </a:r>
            <a:r>
              <a:rPr lang="it-IT" sz="2000" dirty="0" err="1"/>
              <a:t>théorie</a:t>
            </a:r>
            <a:r>
              <a:rPr lang="it-IT" sz="2000" dirty="0"/>
              <a:t> </a:t>
            </a:r>
            <a:r>
              <a:rPr lang="it-IT" sz="2000" dirty="0" err="1"/>
              <a:t>du</a:t>
            </a:r>
            <a:r>
              <a:rPr lang="it-IT" sz="2000" dirty="0"/>
              <a:t> </a:t>
            </a:r>
            <a:r>
              <a:rPr lang="it-IT" sz="2000" dirty="0" err="1"/>
              <a:t>racisme</a:t>
            </a:r>
            <a:r>
              <a:rPr lang="it-IT" sz="2000" dirty="0"/>
              <a:t>, </a:t>
            </a:r>
            <a:r>
              <a:rPr lang="it-IT" sz="2000" dirty="0" err="1"/>
              <a:t>Groupe</a:t>
            </a:r>
            <a:r>
              <a:rPr lang="it-IT" sz="2000" dirty="0"/>
              <a:t> </a:t>
            </a:r>
            <a:r>
              <a:rPr lang="it-IT" sz="2000" dirty="0" err="1"/>
              <a:t>naturel</a:t>
            </a:r>
            <a:r>
              <a:rPr lang="it-IT" sz="2000" dirty="0"/>
              <a:t> d'</a:t>
            </a:r>
            <a:r>
              <a:rPr lang="it-IT" sz="2000" dirty="0" err="1"/>
              <a:t>humains</a:t>
            </a:r>
            <a:r>
              <a:rPr lang="it-IT" sz="2000" dirty="0"/>
              <a:t> qui </a:t>
            </a:r>
            <a:r>
              <a:rPr lang="it-IT" sz="2000" dirty="0" err="1"/>
              <a:t>ont</a:t>
            </a:r>
            <a:r>
              <a:rPr lang="it-IT" sz="2000" dirty="0"/>
              <a:t> </a:t>
            </a:r>
            <a:r>
              <a:rPr lang="it-IT" sz="2000" dirty="0" err="1"/>
              <a:t>des</a:t>
            </a:r>
            <a:r>
              <a:rPr lang="it-IT" sz="2000" dirty="0"/>
              <a:t> </a:t>
            </a:r>
            <a:r>
              <a:rPr lang="it-IT" sz="2000" dirty="0" err="1"/>
              <a:t>caractères</a:t>
            </a:r>
            <a:r>
              <a:rPr lang="it-IT" sz="2000" dirty="0"/>
              <a:t> </a:t>
            </a:r>
            <a:r>
              <a:rPr lang="it-IT" sz="2000" dirty="0" err="1"/>
              <a:t>semblables</a:t>
            </a:r>
            <a:r>
              <a:rPr lang="it-IT" sz="2000" dirty="0"/>
              <a:t> (</a:t>
            </a:r>
            <a:r>
              <a:rPr lang="it-IT" sz="2000" dirty="0" err="1"/>
              <a:t>physiques</a:t>
            </a:r>
            <a:r>
              <a:rPr lang="it-IT" sz="2000" dirty="0"/>
              <a:t>, </a:t>
            </a:r>
            <a:r>
              <a:rPr lang="it-IT" sz="2000" dirty="0" err="1"/>
              <a:t>psychiques</a:t>
            </a:r>
            <a:r>
              <a:rPr lang="it-IT" sz="2000" dirty="0"/>
              <a:t>, </a:t>
            </a:r>
            <a:r>
              <a:rPr lang="it-IT" sz="2000" dirty="0" err="1"/>
              <a:t>culturels</a:t>
            </a:r>
            <a:r>
              <a:rPr lang="it-IT" sz="2000" dirty="0"/>
              <a:t>, etc.) </a:t>
            </a:r>
            <a:r>
              <a:rPr lang="it-IT" sz="2000" dirty="0" err="1"/>
              <a:t>provenant</a:t>
            </a:r>
            <a:r>
              <a:rPr lang="it-IT" sz="2000" dirty="0"/>
              <a:t> d'un </a:t>
            </a:r>
            <a:r>
              <a:rPr lang="it-IT" sz="2000" dirty="0" err="1"/>
              <a:t>passé</a:t>
            </a:r>
            <a:r>
              <a:rPr lang="it-IT" sz="2000" dirty="0"/>
              <a:t> </a:t>
            </a:r>
            <a:r>
              <a:rPr lang="it-IT" sz="2000" dirty="0" err="1"/>
              <a:t>commun</a:t>
            </a:r>
            <a:r>
              <a:rPr lang="it-IT" sz="2000" dirty="0"/>
              <a:t>, </a:t>
            </a:r>
            <a:r>
              <a:rPr lang="it-IT" sz="2000" dirty="0" err="1"/>
              <a:t>souvent</a:t>
            </a:r>
            <a:r>
              <a:rPr lang="it-IT" sz="2000" dirty="0"/>
              <a:t> </a:t>
            </a:r>
            <a:r>
              <a:rPr lang="it-IT" sz="2000" dirty="0" err="1"/>
              <a:t>classé</a:t>
            </a:r>
            <a:r>
              <a:rPr lang="it-IT" sz="2000" dirty="0"/>
              <a:t> </a:t>
            </a:r>
            <a:r>
              <a:rPr lang="it-IT" sz="2000" dirty="0" err="1"/>
              <a:t>dans</a:t>
            </a:r>
            <a:r>
              <a:rPr lang="it-IT" sz="2000" dirty="0"/>
              <a:t> une </a:t>
            </a:r>
            <a:r>
              <a:rPr lang="it-IT" sz="2000" dirty="0" err="1"/>
              <a:t>hiérarchie</a:t>
            </a:r>
            <a:r>
              <a:rPr lang="it-IT" sz="2000" dirty="0"/>
              <a:t>. ➙ </a:t>
            </a:r>
            <a:r>
              <a:rPr lang="it-IT" sz="2000" dirty="0" err="1"/>
              <a:t>ethnie</a:t>
            </a:r>
            <a:r>
              <a:rPr lang="it-IT" sz="2000" dirty="0"/>
              <a:t>, </a:t>
            </a:r>
            <a:r>
              <a:rPr lang="it-IT" sz="2000" dirty="0" err="1"/>
              <a:t>peuple</a:t>
            </a:r>
            <a:r>
              <a:rPr lang="it-IT" sz="2000" dirty="0"/>
              <a:t>. </a:t>
            </a:r>
            <a:r>
              <a:rPr lang="it-IT" sz="2000" i="1" dirty="0"/>
              <a:t>La race </a:t>
            </a:r>
            <a:r>
              <a:rPr lang="it-IT" sz="2000" i="1" dirty="0" err="1"/>
              <a:t>prétendue</a:t>
            </a:r>
            <a:r>
              <a:rPr lang="it-IT" sz="2000" i="1" dirty="0"/>
              <a:t> </a:t>
            </a:r>
            <a:r>
              <a:rPr lang="it-IT" sz="2000" i="1" dirty="0" err="1"/>
              <a:t>supérieure</a:t>
            </a:r>
            <a:r>
              <a:rPr lang="it-IT" sz="2000" i="1" dirty="0"/>
              <a:t>. La race </a:t>
            </a:r>
            <a:r>
              <a:rPr lang="it-IT" sz="2000" i="1" dirty="0" err="1"/>
              <a:t>aryenne</a:t>
            </a:r>
            <a:r>
              <a:rPr lang="it-IT" sz="2000" i="1" dirty="0"/>
              <a:t>. « Essai </a:t>
            </a:r>
            <a:r>
              <a:rPr lang="it-IT" sz="2000" i="1" dirty="0" err="1"/>
              <a:t>sur</a:t>
            </a:r>
            <a:r>
              <a:rPr lang="it-IT" sz="2000" i="1" dirty="0"/>
              <a:t> l'</a:t>
            </a:r>
            <a:r>
              <a:rPr lang="it-IT" sz="2000" i="1" dirty="0" err="1"/>
              <a:t>inégalité</a:t>
            </a:r>
            <a:r>
              <a:rPr lang="it-IT" sz="2000" i="1" dirty="0"/>
              <a:t> </a:t>
            </a:r>
            <a:r>
              <a:rPr lang="it-IT" sz="2000" i="1" dirty="0" err="1"/>
              <a:t>des</a:t>
            </a:r>
            <a:r>
              <a:rPr lang="it-IT" sz="2000" i="1" dirty="0"/>
              <a:t> </a:t>
            </a:r>
            <a:r>
              <a:rPr lang="it-IT" sz="2000" i="1" dirty="0" err="1"/>
              <a:t>races</a:t>
            </a:r>
            <a:r>
              <a:rPr lang="it-IT" sz="2000" i="1" dirty="0"/>
              <a:t> </a:t>
            </a:r>
            <a:r>
              <a:rPr lang="it-IT" sz="2000" i="1" dirty="0" err="1"/>
              <a:t>humaines</a:t>
            </a:r>
            <a:r>
              <a:rPr lang="it-IT" sz="2000" i="1" dirty="0"/>
              <a:t> », </a:t>
            </a:r>
            <a:r>
              <a:rPr lang="it-IT" sz="2000" i="1" dirty="0" err="1"/>
              <a:t>ouvrage</a:t>
            </a:r>
            <a:r>
              <a:rPr lang="it-IT" sz="2000" i="1" dirty="0"/>
              <a:t> de </a:t>
            </a:r>
            <a:r>
              <a:rPr lang="it-IT" sz="2000" i="1" dirty="0" err="1"/>
              <a:t>Gobineau</a:t>
            </a:r>
            <a:r>
              <a:rPr lang="it-IT" sz="2000" i="1" dirty="0"/>
              <a:t> (1855). « </a:t>
            </a:r>
            <a:r>
              <a:rPr lang="it-IT" sz="2000" i="1" dirty="0" err="1"/>
              <a:t>Ces</a:t>
            </a:r>
            <a:r>
              <a:rPr lang="it-IT" sz="2000" i="1" dirty="0"/>
              <a:t> </a:t>
            </a:r>
            <a:r>
              <a:rPr lang="it-IT" sz="2000" i="1" dirty="0" err="1"/>
              <a:t>questions</a:t>
            </a:r>
            <a:r>
              <a:rPr lang="it-IT" sz="2000" i="1" dirty="0"/>
              <a:t> de </a:t>
            </a:r>
            <a:r>
              <a:rPr lang="it-IT" sz="2000" i="1" dirty="0" err="1"/>
              <a:t>suprématie</a:t>
            </a:r>
            <a:r>
              <a:rPr lang="it-IT" sz="2000" i="1" dirty="0"/>
              <a:t> de </a:t>
            </a:r>
            <a:r>
              <a:rPr lang="it-IT" sz="2000" i="1" dirty="0" err="1"/>
              <a:t>races</a:t>
            </a:r>
            <a:r>
              <a:rPr lang="it-IT" sz="2000" i="1" dirty="0"/>
              <a:t> </a:t>
            </a:r>
            <a:r>
              <a:rPr lang="it-IT" sz="2000" i="1" dirty="0" err="1"/>
              <a:t>sont</a:t>
            </a:r>
            <a:r>
              <a:rPr lang="it-IT" sz="2000" i="1" dirty="0"/>
              <a:t> </a:t>
            </a:r>
            <a:r>
              <a:rPr lang="it-IT" sz="2000" i="1" dirty="0" err="1"/>
              <a:t>niaises</a:t>
            </a:r>
            <a:r>
              <a:rPr lang="it-IT" sz="2000" i="1" dirty="0"/>
              <a:t> et </a:t>
            </a:r>
            <a:r>
              <a:rPr lang="it-IT" sz="2000" i="1" dirty="0" err="1"/>
              <a:t>dégoûtantes</a:t>
            </a:r>
            <a:r>
              <a:rPr lang="it-IT" sz="2000" i="1" dirty="0"/>
              <a:t> »</a:t>
            </a:r>
            <a:r>
              <a:rPr lang="it-IT" sz="2000" dirty="0"/>
              <a:t> (</a:t>
            </a:r>
            <a:r>
              <a:rPr lang="it-IT" sz="2000" dirty="0" err="1"/>
              <a:t>R</a:t>
            </a:r>
            <a:r>
              <a:rPr lang="it-IT" sz="2000" dirty="0"/>
              <a:t>. </a:t>
            </a:r>
            <a:r>
              <a:rPr lang="it-IT" sz="2000" dirty="0" err="1"/>
              <a:t>Rolland</a:t>
            </a:r>
            <a:r>
              <a:rPr lang="it-IT" sz="2000" dirty="0"/>
              <a:t>). </a:t>
            </a:r>
            <a:r>
              <a:rPr lang="it-IT" sz="2000" i="1" dirty="0" err="1"/>
              <a:t>Extermination</a:t>
            </a:r>
            <a:r>
              <a:rPr lang="it-IT" sz="2000" i="1" dirty="0"/>
              <a:t> d'une race</a:t>
            </a:r>
            <a:r>
              <a:rPr lang="it-IT" sz="2000" dirty="0"/>
              <a:t> (en </a:t>
            </a:r>
            <a:r>
              <a:rPr lang="it-IT" sz="2000" dirty="0" err="1"/>
              <a:t>fait</a:t>
            </a:r>
            <a:r>
              <a:rPr lang="it-IT" sz="2000" dirty="0"/>
              <a:t>, d'un </a:t>
            </a:r>
            <a:r>
              <a:rPr lang="it-IT" sz="2000" dirty="0" err="1"/>
              <a:t>groupe</a:t>
            </a:r>
            <a:r>
              <a:rPr lang="it-IT" sz="2000" dirty="0"/>
              <a:t> </a:t>
            </a:r>
            <a:r>
              <a:rPr lang="it-IT" sz="2000" dirty="0" err="1"/>
              <a:t>humain</a:t>
            </a:r>
            <a:r>
              <a:rPr lang="it-IT" sz="2000" dirty="0"/>
              <a:t> </a:t>
            </a:r>
            <a:r>
              <a:rPr lang="it-IT" sz="2000" dirty="0" err="1"/>
              <a:t>abusivement</a:t>
            </a:r>
            <a:r>
              <a:rPr lang="it-IT" sz="2000" dirty="0"/>
              <a:t> </a:t>
            </a:r>
            <a:r>
              <a:rPr lang="it-IT" sz="2000" dirty="0" err="1"/>
              <a:t>qualifié</a:t>
            </a:r>
            <a:r>
              <a:rPr lang="it-IT" sz="2000" dirty="0"/>
              <a:t> de race). ➙ </a:t>
            </a:r>
            <a:r>
              <a:rPr lang="it-IT" sz="2000" dirty="0" err="1"/>
              <a:t>génocide</a:t>
            </a:r>
            <a:r>
              <a:rPr lang="it-IT" sz="2000" dirty="0"/>
              <a:t>, </a:t>
            </a:r>
            <a:r>
              <a:rPr lang="it-IT" sz="2000" dirty="0" err="1"/>
              <a:t>racisme</a:t>
            </a:r>
            <a:r>
              <a:rPr lang="it-IT" sz="2000" dirty="0"/>
              <a:t>.</a:t>
            </a:r>
          </a:p>
          <a:p>
            <a:r>
              <a:rPr lang="it-IT" sz="2000" dirty="0"/>
              <a:t>© 2019 </a:t>
            </a:r>
            <a:r>
              <a:rPr lang="it-IT" sz="2000" dirty="0" err="1"/>
              <a:t>Dictionnaires</a:t>
            </a:r>
            <a:r>
              <a:rPr lang="it-IT" sz="2000" dirty="0"/>
              <a:t> Le Robert - Le Petit Robert de la langue </a:t>
            </a:r>
            <a:r>
              <a:rPr lang="it-IT" sz="2000" dirty="0" err="1"/>
              <a:t>française</a:t>
            </a:r>
            <a:endParaRPr lang="it-IT" sz="2000" dirty="0"/>
          </a:p>
          <a:p>
            <a:endParaRPr lang="fr-CA" sz="2000" dirty="0"/>
          </a:p>
        </p:txBody>
      </p:sp>
    </p:spTree>
    <p:extLst>
      <p:ext uri="{BB962C8B-B14F-4D97-AF65-F5344CB8AC3E}">
        <p14:creationId xmlns:p14="http://schemas.microsoft.com/office/powerpoint/2010/main" val="117243179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a:t>
            </a:r>
            <a:r>
              <a:rPr lang="fr-CA" sz="2800" dirty="0" smtClean="0"/>
              <a:t>hebdomadaires</a:t>
            </a:r>
            <a:br>
              <a:rPr lang="fr-CA" sz="2800" dirty="0" smtClean="0"/>
            </a:br>
            <a:r>
              <a:rPr lang="fr-CA" sz="2800" dirty="0" smtClean="0"/>
              <a:t>(22 avril 2020)</a:t>
            </a: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it-IT" sz="2400" dirty="0"/>
              <a:t>L'</a:t>
            </a:r>
            <a:r>
              <a:rPr lang="it-IT" sz="2400" dirty="0" err="1"/>
              <a:t>écologiste</a:t>
            </a:r>
            <a:r>
              <a:rPr lang="it-IT" sz="2400" dirty="0"/>
              <a:t> Yannick </a:t>
            </a:r>
            <a:r>
              <a:rPr lang="it-IT" sz="2400" dirty="0" err="1"/>
              <a:t>Jadot</a:t>
            </a:r>
            <a:r>
              <a:rPr lang="it-IT" sz="2400" dirty="0"/>
              <a:t> : </a:t>
            </a:r>
            <a:r>
              <a:rPr lang="it-IT" sz="2400" b="1" dirty="0"/>
              <a:t>"</a:t>
            </a:r>
            <a:r>
              <a:rPr lang="it-IT" sz="2400" b="1" dirty="0" err="1"/>
              <a:t>Organisons</a:t>
            </a:r>
            <a:r>
              <a:rPr lang="it-IT" sz="2400" b="1" dirty="0"/>
              <a:t> un </a:t>
            </a:r>
            <a:r>
              <a:rPr lang="it-IT" sz="2400" b="1" dirty="0" err="1"/>
              <a:t>Grenelle</a:t>
            </a:r>
            <a:r>
              <a:rPr lang="it-IT" sz="2400" b="1" dirty="0"/>
              <a:t> </a:t>
            </a:r>
            <a:r>
              <a:rPr lang="it-IT" sz="2400" b="1" dirty="0" err="1"/>
              <a:t>du</a:t>
            </a:r>
            <a:r>
              <a:rPr lang="it-IT" sz="2400" b="1" dirty="0"/>
              <a:t> monde </a:t>
            </a:r>
            <a:r>
              <a:rPr lang="it-IT" sz="2400" b="1" dirty="0" smtClean="0"/>
              <a:t>d'</a:t>
            </a:r>
            <a:r>
              <a:rPr lang="it-IT" sz="2400" b="1" dirty="0" err="1" smtClean="0"/>
              <a:t>après</a:t>
            </a:r>
            <a:r>
              <a:rPr lang="it-IT" sz="2400" b="1" dirty="0" smtClean="0"/>
              <a:t>”</a:t>
            </a:r>
            <a:endParaRPr lang="it-IT" sz="2400" b="1" dirty="0"/>
          </a:p>
          <a:p>
            <a:pPr algn="just"/>
            <a:r>
              <a:rPr lang="it-IT" sz="2400" dirty="0"/>
              <a:t>Le chef de file </a:t>
            </a:r>
            <a:r>
              <a:rPr lang="it-IT" sz="2400" dirty="0" err="1"/>
              <a:t>des</a:t>
            </a:r>
            <a:r>
              <a:rPr lang="it-IT" sz="2400" dirty="0"/>
              <a:t> </a:t>
            </a:r>
            <a:r>
              <a:rPr lang="it-IT" sz="2400" dirty="0" err="1"/>
              <a:t>écologistes</a:t>
            </a:r>
            <a:r>
              <a:rPr lang="it-IT" sz="2400" dirty="0"/>
              <a:t> </a:t>
            </a:r>
            <a:r>
              <a:rPr lang="it-IT" sz="2400" dirty="0" err="1"/>
              <a:t>entend</a:t>
            </a:r>
            <a:r>
              <a:rPr lang="it-IT" sz="2400" dirty="0"/>
              <a:t> </a:t>
            </a:r>
            <a:r>
              <a:rPr lang="it-IT" sz="2400" dirty="0" err="1"/>
              <a:t>profiter</a:t>
            </a:r>
            <a:r>
              <a:rPr lang="it-IT" sz="2400" dirty="0"/>
              <a:t> de la </a:t>
            </a:r>
            <a:r>
              <a:rPr lang="it-IT" sz="2400" dirty="0" err="1"/>
              <a:t>crise</a:t>
            </a:r>
            <a:r>
              <a:rPr lang="it-IT" sz="2400" dirty="0"/>
              <a:t> pour </a:t>
            </a:r>
            <a:r>
              <a:rPr lang="it-IT" sz="2400" dirty="0" err="1"/>
              <a:t>lancer</a:t>
            </a:r>
            <a:r>
              <a:rPr lang="it-IT" sz="2400" dirty="0"/>
              <a:t> "un </a:t>
            </a:r>
            <a:r>
              <a:rPr lang="it-IT" sz="2400" dirty="0" err="1"/>
              <a:t>plan</a:t>
            </a:r>
            <a:r>
              <a:rPr lang="it-IT" sz="2400" dirty="0"/>
              <a:t> </a:t>
            </a:r>
            <a:r>
              <a:rPr lang="it-IT" sz="2400" dirty="0" err="1"/>
              <a:t>massif</a:t>
            </a:r>
            <a:r>
              <a:rPr lang="it-IT" sz="2400" dirty="0"/>
              <a:t> de </a:t>
            </a:r>
            <a:r>
              <a:rPr lang="it-IT" sz="2400" dirty="0" err="1"/>
              <a:t>transition</a:t>
            </a:r>
            <a:r>
              <a:rPr lang="it-IT" sz="2400" dirty="0"/>
              <a:t>"</a:t>
            </a:r>
            <a:r>
              <a:rPr lang="it-IT" sz="2400" dirty="0" smtClean="0"/>
              <a:t>. </a:t>
            </a:r>
          </a:p>
          <a:p>
            <a:pPr algn="just"/>
            <a:r>
              <a:rPr lang="it-IT" sz="2400" dirty="0" err="1" smtClean="0"/>
              <a:t>Comme</a:t>
            </a:r>
            <a:r>
              <a:rPr lang="it-IT" sz="2400" dirty="0" smtClean="0"/>
              <a:t> </a:t>
            </a:r>
            <a:r>
              <a:rPr lang="it-IT" sz="2400" dirty="0" err="1"/>
              <a:t>lors</a:t>
            </a:r>
            <a:r>
              <a:rPr lang="it-IT" sz="2400" dirty="0"/>
              <a:t> </a:t>
            </a:r>
            <a:r>
              <a:rPr lang="it-IT" sz="2400" dirty="0" err="1"/>
              <a:t>des</a:t>
            </a:r>
            <a:r>
              <a:rPr lang="it-IT" sz="2400" dirty="0"/>
              <a:t> « </a:t>
            </a:r>
            <a:r>
              <a:rPr lang="it-IT" sz="2400" dirty="0" err="1"/>
              <a:t>grands-</a:t>
            </a:r>
            <a:r>
              <a:rPr lang="it-IT" sz="2400" dirty="0" err="1" smtClean="0"/>
              <a:t>messes</a:t>
            </a:r>
            <a:r>
              <a:rPr lang="it-IT" sz="2400" dirty="0" smtClean="0"/>
              <a:t>* </a:t>
            </a:r>
            <a:r>
              <a:rPr lang="it-IT" sz="2400" dirty="0"/>
              <a:t>» </a:t>
            </a:r>
            <a:r>
              <a:rPr lang="it-IT" sz="2400" dirty="0" err="1"/>
              <a:t>précédentes</a:t>
            </a:r>
            <a:r>
              <a:rPr lang="it-IT" sz="2400" dirty="0"/>
              <a:t>, </a:t>
            </a:r>
            <a:r>
              <a:rPr lang="it-IT" sz="2400" dirty="0" err="1"/>
              <a:t>participeraient</a:t>
            </a:r>
            <a:r>
              <a:rPr lang="it-IT" sz="2400" dirty="0"/>
              <a:t>, </a:t>
            </a:r>
            <a:r>
              <a:rPr lang="it-IT" sz="2400" dirty="0" err="1"/>
              <a:t>autour</a:t>
            </a:r>
            <a:r>
              <a:rPr lang="it-IT" sz="2400" dirty="0"/>
              <a:t> </a:t>
            </a:r>
            <a:r>
              <a:rPr lang="it-IT" sz="2400" dirty="0" err="1"/>
              <a:t>des</a:t>
            </a:r>
            <a:r>
              <a:rPr lang="it-IT" sz="2400" dirty="0"/>
              <a:t> </a:t>
            </a:r>
            <a:r>
              <a:rPr lang="it-IT" sz="2400" dirty="0" err="1"/>
              <a:t>ministres</a:t>
            </a:r>
            <a:r>
              <a:rPr lang="it-IT" sz="2400" dirty="0"/>
              <a:t>, </a:t>
            </a:r>
            <a:r>
              <a:rPr lang="it-IT" sz="2400" dirty="0" err="1"/>
              <a:t>des</a:t>
            </a:r>
            <a:r>
              <a:rPr lang="it-IT" sz="2400" dirty="0"/>
              <a:t> </a:t>
            </a:r>
            <a:r>
              <a:rPr lang="it-IT" sz="2400" dirty="0" err="1"/>
              <a:t>partis</a:t>
            </a:r>
            <a:r>
              <a:rPr lang="it-IT" sz="2400" dirty="0"/>
              <a:t> </a:t>
            </a:r>
            <a:r>
              <a:rPr lang="it-IT" sz="2400" dirty="0" err="1"/>
              <a:t>politiques</a:t>
            </a:r>
            <a:r>
              <a:rPr lang="it-IT" sz="2400" dirty="0"/>
              <a:t> — « </a:t>
            </a:r>
            <a:r>
              <a:rPr lang="it-IT" sz="2400" dirty="0" err="1"/>
              <a:t>républicains</a:t>
            </a:r>
            <a:r>
              <a:rPr lang="it-IT" sz="2400" dirty="0"/>
              <a:t>, c'est-à-dire hors </a:t>
            </a:r>
            <a:r>
              <a:rPr lang="it-IT" sz="2400" dirty="0" err="1"/>
              <a:t>Rassemblement</a:t>
            </a:r>
            <a:r>
              <a:rPr lang="it-IT" sz="2400" dirty="0"/>
              <a:t> </a:t>
            </a:r>
            <a:r>
              <a:rPr lang="it-IT" sz="2400" dirty="0" err="1"/>
              <a:t>national</a:t>
            </a:r>
            <a:r>
              <a:rPr lang="it-IT" sz="2400" dirty="0"/>
              <a:t> », insiste Julien Bayou — </a:t>
            </a:r>
            <a:r>
              <a:rPr lang="it-IT" sz="2400" dirty="0" err="1"/>
              <a:t>tous</a:t>
            </a:r>
            <a:r>
              <a:rPr lang="it-IT" sz="2400" dirty="0"/>
              <a:t> </a:t>
            </a:r>
            <a:r>
              <a:rPr lang="it-IT" sz="2400" dirty="0" err="1"/>
              <a:t>les</a:t>
            </a:r>
            <a:r>
              <a:rPr lang="it-IT" sz="2400" dirty="0"/>
              <a:t> </a:t>
            </a:r>
            <a:r>
              <a:rPr lang="it-IT" sz="2400" dirty="0" err="1"/>
              <a:t>acteurs</a:t>
            </a:r>
            <a:r>
              <a:rPr lang="it-IT" sz="2400" dirty="0"/>
              <a:t> de la vie sociale, </a:t>
            </a:r>
            <a:r>
              <a:rPr lang="it-IT" sz="2400" dirty="0" err="1"/>
              <a:t>des</a:t>
            </a:r>
            <a:r>
              <a:rPr lang="it-IT" sz="2400" dirty="0"/>
              <a:t> </a:t>
            </a:r>
            <a:r>
              <a:rPr lang="it-IT" sz="2400" dirty="0" err="1"/>
              <a:t>collectivités</a:t>
            </a:r>
            <a:r>
              <a:rPr lang="it-IT" sz="2400" dirty="0"/>
              <a:t> </a:t>
            </a:r>
            <a:r>
              <a:rPr lang="it-IT" sz="2400" dirty="0" err="1"/>
              <a:t>locales</a:t>
            </a:r>
            <a:r>
              <a:rPr lang="it-IT" sz="2400" dirty="0"/>
              <a:t>, </a:t>
            </a:r>
            <a:r>
              <a:rPr lang="it-IT" sz="2400" dirty="0" err="1"/>
              <a:t>aux</a:t>
            </a:r>
            <a:r>
              <a:rPr lang="it-IT" sz="2400" dirty="0"/>
              <a:t> </a:t>
            </a:r>
            <a:r>
              <a:rPr lang="it-IT" sz="2400" dirty="0" err="1"/>
              <a:t>syndicats</a:t>
            </a:r>
            <a:r>
              <a:rPr lang="it-IT" sz="2400" dirty="0"/>
              <a:t>, en passant par </a:t>
            </a:r>
            <a:r>
              <a:rPr lang="it-IT" sz="2400" dirty="0" err="1"/>
              <a:t>les</a:t>
            </a:r>
            <a:r>
              <a:rPr lang="it-IT" sz="2400" dirty="0"/>
              <a:t> </a:t>
            </a:r>
            <a:r>
              <a:rPr lang="it-IT" sz="2400" dirty="0" err="1"/>
              <a:t>associations</a:t>
            </a:r>
            <a:r>
              <a:rPr lang="it-IT" sz="2400" dirty="0"/>
              <a:t> </a:t>
            </a:r>
            <a:r>
              <a:rPr lang="it-IT" sz="2400" dirty="0" err="1"/>
              <a:t>écologiques</a:t>
            </a:r>
            <a:r>
              <a:rPr lang="it-IT" sz="2400" dirty="0"/>
              <a:t> et </a:t>
            </a:r>
            <a:r>
              <a:rPr lang="it-IT" sz="2400" dirty="0" err="1"/>
              <a:t>les</a:t>
            </a:r>
            <a:r>
              <a:rPr lang="it-IT" sz="2400" dirty="0"/>
              <a:t> </a:t>
            </a:r>
            <a:r>
              <a:rPr lang="it-IT" sz="2400" dirty="0" err="1"/>
              <a:t>représentants</a:t>
            </a:r>
            <a:r>
              <a:rPr lang="it-IT" sz="2400" dirty="0"/>
              <a:t> de la </a:t>
            </a:r>
            <a:r>
              <a:rPr lang="it-IT" sz="2400" dirty="0" err="1"/>
              <a:t>société</a:t>
            </a:r>
            <a:r>
              <a:rPr lang="it-IT" sz="2400" dirty="0"/>
              <a:t> </a:t>
            </a:r>
            <a:r>
              <a:rPr lang="it-IT" sz="2400" dirty="0" smtClean="0"/>
              <a:t>civile.</a:t>
            </a:r>
            <a:r>
              <a:rPr lang="it-IT" sz="2000" dirty="0" smtClean="0"/>
              <a:t> </a:t>
            </a:r>
            <a:r>
              <a:rPr lang="it-IT" sz="2400" i="1" dirty="0" smtClean="0"/>
              <a:t>Le </a:t>
            </a:r>
            <a:r>
              <a:rPr lang="it-IT" sz="2400" i="1" dirty="0" err="1" smtClean="0"/>
              <a:t>Parisien</a:t>
            </a:r>
            <a:r>
              <a:rPr lang="it-IT" sz="2400" i="1" dirty="0" smtClean="0"/>
              <a:t> </a:t>
            </a:r>
            <a:r>
              <a:rPr lang="it-IT" sz="2400" i="1" dirty="0"/>
              <a:t> </a:t>
            </a:r>
            <a:r>
              <a:rPr lang="it-IT" sz="2400" dirty="0" smtClean="0"/>
              <a:t>7 </a:t>
            </a:r>
            <a:r>
              <a:rPr lang="it-IT" sz="2400" dirty="0" err="1"/>
              <a:t>avril</a:t>
            </a:r>
            <a:r>
              <a:rPr lang="it-IT" sz="2400" dirty="0"/>
              <a:t> </a:t>
            </a:r>
            <a:r>
              <a:rPr lang="it-IT" sz="2400" dirty="0" smtClean="0"/>
              <a:t>2020</a:t>
            </a:r>
          </a:p>
          <a:p>
            <a:pPr algn="just"/>
            <a:r>
              <a:rPr lang="it-IT" sz="2400" dirty="0" smtClean="0"/>
              <a:t>* </a:t>
            </a:r>
            <a:r>
              <a:rPr lang="it-IT" sz="2400" dirty="0" err="1" smtClean="0"/>
              <a:t>Grand</a:t>
            </a:r>
            <a:r>
              <a:rPr lang="it-IT" sz="2400" dirty="0" smtClean="0"/>
              <a:t>-messe (n. </a:t>
            </a:r>
            <a:r>
              <a:rPr lang="it-IT" sz="2400" dirty="0" err="1" smtClean="0"/>
              <a:t>f</a:t>
            </a:r>
            <a:r>
              <a:rPr lang="it-IT" sz="2400" dirty="0" smtClean="0"/>
              <a:t>.) : </a:t>
            </a:r>
            <a:r>
              <a:rPr lang="it-IT" sz="2400" dirty="0"/>
              <a:t>Fig. </a:t>
            </a:r>
            <a:r>
              <a:rPr lang="it-IT" sz="2400" b="1" dirty="0"/>
              <a:t>Réunion</a:t>
            </a:r>
            <a:r>
              <a:rPr lang="it-IT" sz="2400" dirty="0"/>
              <a:t> </a:t>
            </a:r>
            <a:r>
              <a:rPr lang="it-IT" sz="2400" dirty="0" err="1"/>
              <a:t>ou</a:t>
            </a:r>
            <a:r>
              <a:rPr lang="it-IT" sz="2400" dirty="0"/>
              <a:t> </a:t>
            </a:r>
            <a:r>
              <a:rPr lang="it-IT" sz="2400" dirty="0" err="1"/>
              <a:t>manifestation</a:t>
            </a:r>
            <a:r>
              <a:rPr lang="it-IT" sz="2400" dirty="0"/>
              <a:t> (</a:t>
            </a:r>
            <a:r>
              <a:rPr lang="it-IT" sz="2400" dirty="0" err="1"/>
              <a:t>politique</a:t>
            </a:r>
            <a:r>
              <a:rPr lang="it-IT" sz="2400" dirty="0"/>
              <a:t>, </a:t>
            </a:r>
            <a:r>
              <a:rPr lang="it-IT" sz="2400" dirty="0" err="1"/>
              <a:t>syndicale</a:t>
            </a:r>
            <a:r>
              <a:rPr lang="it-IT" sz="2400" dirty="0"/>
              <a:t>, </a:t>
            </a:r>
            <a:r>
              <a:rPr lang="it-IT" sz="2400" dirty="0" err="1"/>
              <a:t>culturelle</a:t>
            </a:r>
            <a:r>
              <a:rPr lang="it-IT" sz="2400" dirty="0"/>
              <a:t>) à </a:t>
            </a:r>
            <a:r>
              <a:rPr lang="it-IT" sz="2400" dirty="0" err="1"/>
              <a:t>caractère</a:t>
            </a:r>
            <a:r>
              <a:rPr lang="it-IT" sz="2400" dirty="0"/>
              <a:t> </a:t>
            </a:r>
            <a:r>
              <a:rPr lang="it-IT" sz="2400" dirty="0" err="1"/>
              <a:t>solennel</a:t>
            </a:r>
            <a:r>
              <a:rPr lang="it-IT" sz="2400" dirty="0"/>
              <a:t>. </a:t>
            </a:r>
            <a:r>
              <a:rPr lang="it-IT" sz="2400" i="1" dirty="0"/>
              <a:t>La </a:t>
            </a:r>
            <a:r>
              <a:rPr lang="it-IT" sz="2400" i="1" dirty="0" err="1"/>
              <a:t>grand</a:t>
            </a:r>
            <a:r>
              <a:rPr lang="it-IT" sz="2400" i="1" dirty="0"/>
              <a:t>-messe </a:t>
            </a:r>
            <a:r>
              <a:rPr lang="it-IT" sz="2400" i="1" dirty="0" err="1"/>
              <a:t>annuelle</a:t>
            </a:r>
            <a:r>
              <a:rPr lang="it-IT" sz="2400" i="1" dirty="0"/>
              <a:t> </a:t>
            </a:r>
            <a:r>
              <a:rPr lang="it-IT" sz="2400" i="1" dirty="0" err="1"/>
              <a:t>du</a:t>
            </a:r>
            <a:r>
              <a:rPr lang="it-IT" sz="2400" i="1" dirty="0"/>
              <a:t> parti.</a:t>
            </a:r>
          </a:p>
          <a:p>
            <a:r>
              <a:rPr lang="it-IT" sz="1900" dirty="0"/>
              <a:t>© 2019 </a:t>
            </a:r>
            <a:r>
              <a:rPr lang="it-IT" sz="1900" dirty="0" err="1"/>
              <a:t>Dictionnaires</a:t>
            </a:r>
            <a:r>
              <a:rPr lang="it-IT" sz="1900" dirty="0"/>
              <a:t> Le Robert - Le Petit Robert de la langue </a:t>
            </a:r>
            <a:r>
              <a:rPr lang="it-IT" sz="1900" dirty="0" err="1"/>
              <a:t>française</a:t>
            </a:r>
            <a:endParaRPr lang="it-IT" sz="1900" dirty="0"/>
          </a:p>
          <a:p>
            <a:pPr algn="just"/>
            <a:endParaRPr lang="it-IT" sz="1900" dirty="0"/>
          </a:p>
          <a:p>
            <a:pPr algn="just"/>
            <a:endParaRPr lang="it-IT" sz="2400" dirty="0" smtClean="0"/>
          </a:p>
          <a:p>
            <a:pPr algn="just"/>
            <a:endParaRPr lang="it-IT" sz="2400" dirty="0"/>
          </a:p>
          <a:p>
            <a:endParaRPr lang="fr-CA" sz="2400" dirty="0"/>
          </a:p>
        </p:txBody>
      </p:sp>
    </p:spTree>
    <p:extLst>
      <p:ext uri="{BB962C8B-B14F-4D97-AF65-F5344CB8AC3E}">
        <p14:creationId xmlns:p14="http://schemas.microsoft.com/office/powerpoint/2010/main" val="3522535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Le mot </a:t>
            </a:r>
            <a:r>
              <a:rPr lang="fr-FR" sz="2800" i="1" dirty="0"/>
              <a:t>race</a:t>
            </a:r>
            <a:r>
              <a:rPr lang="fr-FR" sz="2800" dirty="0"/>
              <a:t> est-il de trop dans la Constitution française ? </a:t>
            </a:r>
          </a:p>
        </p:txBody>
      </p:sp>
      <p:sp>
        <p:nvSpPr>
          <p:cNvPr id="3" name="Content Placeholder 2"/>
          <p:cNvSpPr>
            <a:spLocks noGrp="1"/>
          </p:cNvSpPr>
          <p:nvPr>
            <p:ph idx="1"/>
          </p:nvPr>
        </p:nvSpPr>
        <p:spPr/>
        <p:txBody>
          <a:bodyPr>
            <a:normAutofit/>
          </a:bodyPr>
          <a:lstStyle/>
          <a:p>
            <a:r>
              <a:rPr lang="fr-FR" sz="2400" dirty="0" smtClean="0"/>
              <a:t>Une controverse contemporaine</a:t>
            </a:r>
          </a:p>
          <a:p>
            <a:endParaRPr lang="fr-FR" sz="2400" dirty="0"/>
          </a:p>
          <a:p>
            <a:pPr algn="just"/>
            <a:r>
              <a:rPr lang="it-IT" sz="2400" dirty="0"/>
              <a:t>Le terme race conserve-t-il un </a:t>
            </a:r>
            <a:r>
              <a:rPr lang="it-IT" sz="2400" dirty="0" err="1"/>
              <a:t>résidu</a:t>
            </a:r>
            <a:r>
              <a:rPr lang="it-IT" sz="2400" dirty="0"/>
              <a:t> de </a:t>
            </a:r>
            <a:r>
              <a:rPr lang="it-IT" sz="2400" dirty="0" err="1"/>
              <a:t>validité</a:t>
            </a:r>
            <a:r>
              <a:rPr lang="it-IT" sz="2400" dirty="0"/>
              <a:t> en </a:t>
            </a:r>
            <a:r>
              <a:rPr lang="it-IT" sz="2400" dirty="0" err="1"/>
              <a:t>anthropologie</a:t>
            </a:r>
            <a:r>
              <a:rPr lang="it-IT" sz="2400" dirty="0"/>
              <a:t> </a:t>
            </a:r>
            <a:r>
              <a:rPr lang="it-IT" sz="2400" dirty="0" err="1"/>
              <a:t>après</a:t>
            </a:r>
            <a:r>
              <a:rPr lang="it-IT" sz="2400" dirty="0"/>
              <a:t> la </a:t>
            </a:r>
            <a:r>
              <a:rPr lang="it-IT" sz="2400" dirty="0" err="1"/>
              <a:t>réfutation</a:t>
            </a:r>
            <a:r>
              <a:rPr lang="it-IT" sz="2400" dirty="0"/>
              <a:t> </a:t>
            </a:r>
            <a:r>
              <a:rPr lang="it-IT" sz="2400" dirty="0" err="1"/>
              <a:t>du</a:t>
            </a:r>
            <a:r>
              <a:rPr lang="it-IT" sz="2400" dirty="0"/>
              <a:t> </a:t>
            </a:r>
            <a:r>
              <a:rPr lang="it-IT" sz="2400" dirty="0" err="1"/>
              <a:t>concept</a:t>
            </a:r>
            <a:r>
              <a:rPr lang="it-IT" sz="2400" dirty="0"/>
              <a:t> de race </a:t>
            </a:r>
            <a:r>
              <a:rPr lang="it-IT" sz="2400" dirty="0" err="1"/>
              <a:t>humaine</a:t>
            </a:r>
            <a:r>
              <a:rPr lang="it-IT" sz="2400" dirty="0"/>
              <a:t> par </a:t>
            </a:r>
            <a:r>
              <a:rPr lang="it-IT" sz="2400" dirty="0" err="1"/>
              <a:t>les</a:t>
            </a:r>
            <a:r>
              <a:rPr lang="it-IT" sz="2400" dirty="0"/>
              <a:t> </a:t>
            </a:r>
            <a:r>
              <a:rPr lang="it-IT" sz="2400" dirty="0" err="1"/>
              <a:t>travaux</a:t>
            </a:r>
            <a:r>
              <a:rPr lang="it-IT" sz="2400" dirty="0"/>
              <a:t> de la </a:t>
            </a:r>
            <a:r>
              <a:rPr lang="it-IT" sz="2400" dirty="0" err="1"/>
              <a:t>typologie</a:t>
            </a:r>
            <a:r>
              <a:rPr lang="it-IT" sz="2400" dirty="0"/>
              <a:t> sanguine, de l’</a:t>
            </a:r>
            <a:r>
              <a:rPr lang="it-IT" sz="2400" dirty="0" err="1"/>
              <a:t>immunogénétique</a:t>
            </a:r>
            <a:r>
              <a:rPr lang="it-IT" sz="2400" dirty="0"/>
              <a:t> et </a:t>
            </a:r>
            <a:r>
              <a:rPr lang="it-IT" sz="2400" dirty="0" err="1"/>
              <a:t>maintenant</a:t>
            </a:r>
            <a:r>
              <a:rPr lang="it-IT" sz="2400" dirty="0"/>
              <a:t> de la </a:t>
            </a:r>
            <a:r>
              <a:rPr lang="it-IT" sz="2400" dirty="0" err="1"/>
              <a:t>génétique</a:t>
            </a:r>
            <a:r>
              <a:rPr lang="it-IT" sz="2400" dirty="0"/>
              <a:t> </a:t>
            </a:r>
            <a:r>
              <a:rPr lang="it-IT" sz="2400" dirty="0" err="1"/>
              <a:t>moléculaire</a:t>
            </a:r>
            <a:r>
              <a:rPr lang="it-IT" sz="2400" dirty="0"/>
              <a:t> ?</a:t>
            </a:r>
          </a:p>
          <a:p>
            <a:pPr algn="just"/>
            <a:r>
              <a:rPr lang="it-IT" sz="2400" dirty="0"/>
              <a:t>Le </a:t>
            </a:r>
            <a:r>
              <a:rPr lang="it-IT" sz="2400" dirty="0" err="1"/>
              <a:t>mot</a:t>
            </a:r>
            <a:r>
              <a:rPr lang="it-IT" sz="2400" dirty="0"/>
              <a:t> race est-il un «fossile» de l’</a:t>
            </a:r>
            <a:r>
              <a:rPr lang="it-IT" sz="2400" dirty="0" err="1"/>
              <a:t>ère</a:t>
            </a:r>
            <a:r>
              <a:rPr lang="it-IT" sz="2400" dirty="0"/>
              <a:t> coloniale, </a:t>
            </a:r>
            <a:r>
              <a:rPr lang="it-IT" sz="2400" dirty="0" err="1"/>
              <a:t>du</a:t>
            </a:r>
            <a:r>
              <a:rPr lang="it-IT" sz="2400" dirty="0"/>
              <a:t> </a:t>
            </a:r>
            <a:r>
              <a:rPr lang="it-IT" sz="2400" dirty="0" err="1"/>
              <a:t>nazisme</a:t>
            </a:r>
            <a:r>
              <a:rPr lang="it-IT" sz="2400" dirty="0"/>
              <a:t> et de la </a:t>
            </a:r>
            <a:r>
              <a:rPr lang="it-IT" sz="2400" dirty="0" err="1"/>
              <a:t>politique</a:t>
            </a:r>
            <a:r>
              <a:rPr lang="it-IT" sz="2400" dirty="0"/>
              <a:t> de l’apartheid?</a:t>
            </a:r>
          </a:p>
          <a:p>
            <a:r>
              <a:rPr lang="it-IT" sz="2400" i="1" dirty="0" err="1" smtClean="0"/>
              <a:t>Mots</a:t>
            </a:r>
            <a:r>
              <a:rPr lang="it-IT" sz="2400" dirty="0" smtClean="0"/>
              <a:t>, 1992, n° 33, p. </a:t>
            </a:r>
            <a:r>
              <a:rPr lang="it-IT" sz="2400" dirty="0"/>
              <a:t>7</a:t>
            </a:r>
            <a:endParaRPr lang="fr-FR" sz="2400" dirty="0"/>
          </a:p>
          <a:p>
            <a:pPr marL="0" indent="0">
              <a:buNone/>
            </a:pPr>
            <a:r>
              <a:rPr lang="fr-FR" sz="2400" dirty="0" smtClean="0"/>
              <a:t> </a:t>
            </a:r>
            <a:endParaRPr lang="fr-FR" sz="2400" dirty="0"/>
          </a:p>
          <a:p>
            <a:endParaRPr lang="fr-FR" sz="2400" dirty="0"/>
          </a:p>
        </p:txBody>
      </p:sp>
    </p:spTree>
    <p:extLst>
      <p:ext uri="{BB962C8B-B14F-4D97-AF65-F5344CB8AC3E}">
        <p14:creationId xmlns:p14="http://schemas.microsoft.com/office/powerpoint/2010/main" val="313135583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mot </a:t>
            </a:r>
            <a:r>
              <a:rPr lang="fr-CA" sz="2800" i="1" dirty="0" smtClean="0"/>
              <a:t>race</a:t>
            </a:r>
            <a:r>
              <a:rPr lang="fr-CA" sz="2800" dirty="0" smtClean="0"/>
              <a:t> dans les constitutions</a:t>
            </a:r>
            <a:br>
              <a:rPr lang="fr-CA" sz="2800" dirty="0" smtClean="0"/>
            </a:br>
            <a:r>
              <a:rPr lang="fr-CA" sz="2800" dirty="0" smtClean="0"/>
              <a:t>depuis quand?</a:t>
            </a:r>
            <a:endParaRPr lang="fr-CA" sz="2800" dirty="0"/>
          </a:p>
        </p:txBody>
      </p:sp>
      <p:sp>
        <p:nvSpPr>
          <p:cNvPr id="3" name="Segnaposto contenuto 2"/>
          <p:cNvSpPr>
            <a:spLocks noGrp="1"/>
          </p:cNvSpPr>
          <p:nvPr>
            <p:ph idx="1"/>
          </p:nvPr>
        </p:nvSpPr>
        <p:spPr/>
        <p:txBody>
          <a:bodyPr>
            <a:normAutofit/>
          </a:bodyPr>
          <a:lstStyle/>
          <a:p>
            <a:pPr algn="just"/>
            <a:r>
              <a:rPr lang="it-IT" sz="2400" i="1" dirty="0" smtClean="0"/>
              <a:t>Race</a:t>
            </a:r>
            <a:r>
              <a:rPr lang="it-IT" sz="2400" dirty="0" smtClean="0"/>
              <a:t> </a:t>
            </a:r>
            <a:r>
              <a:rPr lang="it-IT" sz="2400" dirty="0" err="1"/>
              <a:t>absent</a:t>
            </a:r>
            <a:r>
              <a:rPr lang="it-IT" sz="2400" dirty="0"/>
              <a:t> de la</a:t>
            </a:r>
            <a:r>
              <a:rPr lang="fr-FR" sz="2400" dirty="0"/>
              <a:t> Déclaration des Droits de l'Homme et du Citoyen (1789</a:t>
            </a:r>
            <a:r>
              <a:rPr lang="fr-FR" sz="2400" dirty="0" smtClean="0"/>
              <a:t>)</a:t>
            </a:r>
          </a:p>
          <a:p>
            <a:pPr algn="just"/>
            <a:r>
              <a:rPr lang="it-IT" sz="2400" i="1" dirty="0" smtClean="0"/>
              <a:t>Race</a:t>
            </a:r>
            <a:r>
              <a:rPr lang="it-IT" sz="2400" dirty="0" smtClean="0"/>
              <a:t> </a:t>
            </a:r>
            <a:r>
              <a:rPr lang="it-IT" sz="2400" dirty="0" err="1"/>
              <a:t>dans</a:t>
            </a:r>
            <a:r>
              <a:rPr lang="it-IT" sz="2400" dirty="0"/>
              <a:t> </a:t>
            </a:r>
            <a:r>
              <a:rPr lang="it-IT" sz="2400" dirty="0" err="1"/>
              <a:t>les</a:t>
            </a:r>
            <a:r>
              <a:rPr lang="it-IT" sz="2400" dirty="0"/>
              <a:t> </a:t>
            </a:r>
            <a:r>
              <a:rPr lang="it-IT" sz="2400" dirty="0" err="1"/>
              <a:t>Constitutions</a:t>
            </a:r>
            <a:r>
              <a:rPr lang="it-IT" sz="2400" dirty="0"/>
              <a:t> </a:t>
            </a:r>
            <a:r>
              <a:rPr lang="it-IT" sz="2400" dirty="0" err="1"/>
              <a:t>é</a:t>
            </a:r>
            <a:r>
              <a:rPr lang="it-IT" sz="2400" dirty="0" err="1" smtClean="0"/>
              <a:t>trangères</a:t>
            </a:r>
            <a:r>
              <a:rPr lang="it-IT" sz="2400" dirty="0" smtClean="0"/>
              <a:t> </a:t>
            </a:r>
            <a:r>
              <a:rPr lang="it-IT" sz="2400" dirty="0" err="1" smtClean="0"/>
              <a:t>avant</a:t>
            </a:r>
            <a:r>
              <a:rPr lang="it-IT" sz="2400" dirty="0" smtClean="0"/>
              <a:t> </a:t>
            </a:r>
            <a:r>
              <a:rPr lang="it-IT" sz="2400" dirty="0"/>
              <a:t>la seconde guerre mondiale</a:t>
            </a:r>
          </a:p>
          <a:p>
            <a:pPr algn="just"/>
            <a:r>
              <a:rPr lang="it-IT" sz="2400" i="1" dirty="0"/>
              <a:t>Race</a:t>
            </a:r>
            <a:r>
              <a:rPr lang="it-IT" sz="2400" dirty="0"/>
              <a:t> a </a:t>
            </a:r>
            <a:r>
              <a:rPr lang="it-IT" sz="2400" dirty="0" err="1"/>
              <a:t>été</a:t>
            </a:r>
            <a:r>
              <a:rPr lang="it-IT" sz="2400" dirty="0"/>
              <a:t> </a:t>
            </a:r>
            <a:r>
              <a:rPr lang="it-IT" sz="2400" dirty="0" err="1"/>
              <a:t>introduit</a:t>
            </a:r>
            <a:r>
              <a:rPr lang="it-IT" sz="2400" dirty="0"/>
              <a:t> </a:t>
            </a:r>
            <a:r>
              <a:rPr lang="it-IT" sz="2400" dirty="0" err="1"/>
              <a:t>dans</a:t>
            </a:r>
            <a:r>
              <a:rPr lang="it-IT" sz="2400" dirty="0"/>
              <a:t> le </a:t>
            </a:r>
            <a:r>
              <a:rPr lang="it-IT" sz="2400" dirty="0" err="1"/>
              <a:t>Préambule</a:t>
            </a:r>
            <a:r>
              <a:rPr lang="it-IT" sz="2400" dirty="0"/>
              <a:t> de la </a:t>
            </a:r>
            <a:r>
              <a:rPr lang="it-IT" sz="2400" dirty="0" err="1"/>
              <a:t>Constitution</a:t>
            </a:r>
            <a:r>
              <a:rPr lang="it-IT" sz="2400" dirty="0"/>
              <a:t> de la </a:t>
            </a:r>
            <a:r>
              <a:rPr lang="it-IT" sz="2400" dirty="0" err="1"/>
              <a:t>Quatrième</a:t>
            </a:r>
            <a:r>
              <a:rPr lang="it-IT" sz="2400" dirty="0"/>
              <a:t> </a:t>
            </a:r>
            <a:r>
              <a:rPr lang="it-IT" sz="2400" dirty="0" err="1"/>
              <a:t>République</a:t>
            </a:r>
            <a:r>
              <a:rPr lang="it-IT" sz="2400" dirty="0"/>
              <a:t> (1946), mais </a:t>
            </a:r>
            <a:r>
              <a:rPr lang="it-IT" sz="2400" dirty="0" err="1"/>
              <a:t>pas</a:t>
            </a:r>
            <a:r>
              <a:rPr lang="it-IT" sz="2400" dirty="0"/>
              <a:t> </a:t>
            </a:r>
            <a:r>
              <a:rPr lang="it-IT" sz="2400" dirty="0" err="1"/>
              <a:t>dans</a:t>
            </a:r>
            <a:r>
              <a:rPr lang="it-IT" sz="2400" dirty="0"/>
              <a:t> le texte</a:t>
            </a:r>
            <a:r>
              <a:rPr lang="it-IT" sz="2400" dirty="0" smtClean="0"/>
              <a:t>.</a:t>
            </a:r>
          </a:p>
          <a:p>
            <a:pPr algn="just"/>
            <a:r>
              <a:rPr lang="fr-FR" sz="2400" i="1" dirty="0">
                <a:ea typeface="ＭＳ Ｐゴシック" charset="0"/>
              </a:rPr>
              <a:t>Déclaration universelle des droits de </a:t>
            </a:r>
            <a:r>
              <a:rPr lang="fr-FR" sz="2400" i="1" dirty="0" smtClean="0">
                <a:ea typeface="ＭＳ Ｐゴシック" charset="0"/>
              </a:rPr>
              <a:t>l'homme</a:t>
            </a:r>
            <a:r>
              <a:rPr lang="en-US" sz="2400" dirty="0" smtClean="0">
                <a:ea typeface="ＭＳ Ｐゴシック" charset="0"/>
              </a:rPr>
              <a:t> 1948</a:t>
            </a:r>
          </a:p>
          <a:p>
            <a:pPr algn="just"/>
            <a:r>
              <a:rPr lang="it-IT" sz="2400" dirty="0" smtClean="0"/>
              <a:t>Art</a:t>
            </a:r>
            <a:r>
              <a:rPr lang="it-IT" sz="2400" dirty="0"/>
              <a:t>. premier de la </a:t>
            </a:r>
            <a:r>
              <a:rPr lang="it-IT" sz="2400" dirty="0" err="1" smtClean="0"/>
              <a:t>Constitution</a:t>
            </a:r>
            <a:r>
              <a:rPr lang="it-IT" sz="2400" dirty="0" smtClean="0"/>
              <a:t> 1953</a:t>
            </a:r>
            <a:endParaRPr lang="it-IT" sz="2400" dirty="0"/>
          </a:p>
          <a:p>
            <a:pPr algn="just"/>
            <a:endParaRPr lang="fr-CA" sz="2400" dirty="0"/>
          </a:p>
        </p:txBody>
      </p:sp>
    </p:spTree>
    <p:extLst>
      <p:ext uri="{BB962C8B-B14F-4D97-AF65-F5344CB8AC3E}">
        <p14:creationId xmlns:p14="http://schemas.microsoft.com/office/powerpoint/2010/main" val="303482420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smtClean="0"/>
              <a:t>race</a:t>
            </a:r>
            <a:r>
              <a:rPr lang="it-IT" sz="2800" dirty="0" smtClean="0"/>
              <a:t> </a:t>
            </a:r>
            <a:r>
              <a:rPr lang="it-IT" sz="2800" dirty="0" err="1" smtClean="0"/>
              <a:t>dans</a:t>
            </a:r>
            <a:r>
              <a:rPr lang="it-IT" sz="2800" dirty="0" smtClean="0"/>
              <a:t> </a:t>
            </a:r>
            <a:r>
              <a:rPr lang="it-IT" sz="2800" dirty="0" err="1" smtClean="0"/>
              <a:t>les</a:t>
            </a:r>
            <a:r>
              <a:rPr lang="it-IT" sz="2800" dirty="0" smtClean="0"/>
              <a:t> </a:t>
            </a:r>
            <a:r>
              <a:rPr lang="it-IT" sz="2800" dirty="0" err="1" smtClean="0"/>
              <a:t>Constitutions</a:t>
            </a:r>
            <a:r>
              <a:rPr lang="it-IT" sz="2800" dirty="0" smtClean="0"/>
              <a:t> </a:t>
            </a:r>
            <a:r>
              <a:rPr lang="it-IT" sz="2800" dirty="0" err="1"/>
              <a:t>é</a:t>
            </a:r>
            <a:r>
              <a:rPr lang="it-IT" sz="2800" dirty="0" err="1" smtClean="0"/>
              <a:t>trangères</a:t>
            </a:r>
            <a:r>
              <a:rPr lang="it-IT" sz="2800" dirty="0" smtClean="0"/>
              <a:t/>
            </a:r>
            <a:br>
              <a:rPr lang="it-IT" sz="2800" dirty="0" smtClean="0"/>
            </a:br>
            <a:r>
              <a:rPr lang="it-IT" sz="2800" dirty="0" err="1" smtClean="0"/>
              <a:t>avant</a:t>
            </a:r>
            <a:r>
              <a:rPr lang="it-IT" sz="2800" dirty="0" smtClean="0"/>
              <a:t> la seconde guerre mondiale</a:t>
            </a:r>
            <a:endParaRPr lang="it-IT" sz="2800" dirty="0"/>
          </a:p>
        </p:txBody>
      </p:sp>
      <p:sp>
        <p:nvSpPr>
          <p:cNvPr id="3" name="Segnaposto contenuto 2"/>
          <p:cNvSpPr>
            <a:spLocks noGrp="1"/>
          </p:cNvSpPr>
          <p:nvPr>
            <p:ph idx="1"/>
          </p:nvPr>
        </p:nvSpPr>
        <p:spPr/>
        <p:txBody>
          <a:bodyPr>
            <a:normAutofit fontScale="92500"/>
          </a:bodyPr>
          <a:lstStyle/>
          <a:p>
            <a:pPr algn="just"/>
            <a:r>
              <a:rPr lang="it-IT" sz="2400" dirty="0" err="1" smtClean="0"/>
              <a:t>Probablement</a:t>
            </a:r>
            <a:r>
              <a:rPr lang="it-IT" sz="2400" dirty="0" smtClean="0"/>
              <a:t> le </a:t>
            </a:r>
            <a:r>
              <a:rPr lang="it-IT" sz="2400" dirty="0" err="1" smtClean="0"/>
              <a:t>mot</a:t>
            </a:r>
            <a:r>
              <a:rPr lang="it-IT" sz="2400" dirty="0" smtClean="0"/>
              <a:t> </a:t>
            </a:r>
            <a:r>
              <a:rPr lang="it-IT" sz="2400" i="1" dirty="0" smtClean="0"/>
              <a:t>race</a:t>
            </a:r>
            <a:r>
              <a:rPr lang="it-IT" sz="2400" dirty="0" smtClean="0"/>
              <a:t> n’</a:t>
            </a:r>
            <a:r>
              <a:rPr lang="it-IT" sz="2400" dirty="0" err="1" smtClean="0"/>
              <a:t>apparait</a:t>
            </a:r>
            <a:r>
              <a:rPr lang="it-IT" sz="2400" dirty="0" smtClean="0"/>
              <a:t> </a:t>
            </a:r>
            <a:r>
              <a:rPr lang="it-IT" sz="2400" dirty="0" err="1" smtClean="0"/>
              <a:t>qu’une</a:t>
            </a:r>
            <a:r>
              <a:rPr lang="it-IT" sz="2400" dirty="0" smtClean="0"/>
              <a:t> fois </a:t>
            </a:r>
            <a:r>
              <a:rPr lang="it-IT" sz="2400" dirty="0" err="1" smtClean="0"/>
              <a:t>dans</a:t>
            </a:r>
            <a:r>
              <a:rPr lang="it-IT" sz="2400" dirty="0" smtClean="0"/>
              <a:t> un texte </a:t>
            </a:r>
            <a:r>
              <a:rPr lang="it-IT" sz="2400" dirty="0" err="1" smtClean="0"/>
              <a:t>constitutionnel</a:t>
            </a:r>
            <a:r>
              <a:rPr lang="it-IT" sz="2400" dirty="0" smtClean="0"/>
              <a:t> </a:t>
            </a:r>
            <a:r>
              <a:rPr lang="it-IT" sz="2400" dirty="0" err="1" smtClean="0"/>
              <a:t>avant</a:t>
            </a:r>
            <a:r>
              <a:rPr lang="it-IT" sz="2400" dirty="0" smtClean="0"/>
              <a:t> la première guerre mondiale : la </a:t>
            </a:r>
            <a:r>
              <a:rPr lang="it-IT" sz="2400" dirty="0" err="1" smtClean="0"/>
              <a:t>Constitution</a:t>
            </a:r>
            <a:r>
              <a:rPr lang="it-IT" sz="2400" dirty="0" smtClean="0"/>
              <a:t> </a:t>
            </a:r>
            <a:r>
              <a:rPr lang="it-IT" sz="2400" dirty="0" err="1" smtClean="0"/>
              <a:t>des</a:t>
            </a:r>
            <a:r>
              <a:rPr lang="it-IT" sz="2400" dirty="0" smtClean="0"/>
              <a:t> </a:t>
            </a:r>
            <a:r>
              <a:rPr lang="it-IT" sz="2400" dirty="0" err="1" smtClean="0"/>
              <a:t>Etats-Unis</a:t>
            </a:r>
            <a:r>
              <a:rPr lang="it-IT" sz="2400" dirty="0" smtClean="0"/>
              <a:t> d’</a:t>
            </a:r>
            <a:r>
              <a:rPr lang="it-IT" sz="2400" dirty="0" err="1" smtClean="0"/>
              <a:t>Amérique</a:t>
            </a:r>
            <a:r>
              <a:rPr lang="it-IT" sz="2400" dirty="0"/>
              <a:t> </a:t>
            </a:r>
            <a:r>
              <a:rPr lang="it-IT" sz="2400" dirty="0" smtClean="0"/>
              <a:t>(</a:t>
            </a:r>
            <a:r>
              <a:rPr lang="it-IT" sz="2400" dirty="0" err="1" smtClean="0"/>
              <a:t>avec</a:t>
            </a:r>
            <a:r>
              <a:rPr lang="it-IT" sz="2400" dirty="0" smtClean="0"/>
              <a:t> le 15° </a:t>
            </a:r>
            <a:r>
              <a:rPr lang="it-IT" sz="2400" dirty="0" err="1" smtClean="0"/>
              <a:t>amendement</a:t>
            </a:r>
            <a:r>
              <a:rPr lang="it-IT" sz="2400" dirty="0" smtClean="0"/>
              <a:t> </a:t>
            </a:r>
            <a:r>
              <a:rPr lang="it-IT" sz="2400" dirty="0" err="1" smtClean="0"/>
              <a:t>voté</a:t>
            </a:r>
            <a:r>
              <a:rPr lang="it-IT" sz="2400" dirty="0" smtClean="0"/>
              <a:t> en 1870).</a:t>
            </a:r>
          </a:p>
          <a:p>
            <a:pPr algn="just"/>
            <a:r>
              <a:rPr lang="it-IT" sz="2400" dirty="0" smtClean="0"/>
              <a:t>“Le </a:t>
            </a:r>
            <a:r>
              <a:rPr lang="it-IT" sz="2400" dirty="0" err="1" smtClean="0"/>
              <a:t>droit</a:t>
            </a:r>
            <a:r>
              <a:rPr lang="it-IT" sz="2400" dirty="0" smtClean="0"/>
              <a:t> de </a:t>
            </a:r>
            <a:r>
              <a:rPr lang="it-IT" sz="2400" dirty="0" err="1" smtClean="0"/>
              <a:t>suffrage</a:t>
            </a:r>
            <a:r>
              <a:rPr lang="it-IT" sz="2400" dirty="0" smtClean="0"/>
              <a:t> </a:t>
            </a:r>
            <a:r>
              <a:rPr lang="it-IT" sz="2400" dirty="0" err="1" smtClean="0"/>
              <a:t>universel</a:t>
            </a:r>
            <a:r>
              <a:rPr lang="it-IT" sz="2400" dirty="0" smtClean="0"/>
              <a:t> </a:t>
            </a:r>
            <a:r>
              <a:rPr lang="it-IT" sz="2400" dirty="0" err="1" smtClean="0"/>
              <a:t>appartenant</a:t>
            </a:r>
            <a:r>
              <a:rPr lang="it-IT" sz="2400" dirty="0" smtClean="0"/>
              <a:t> </a:t>
            </a:r>
            <a:r>
              <a:rPr lang="it-IT" sz="2400" dirty="0" err="1" smtClean="0"/>
              <a:t>aux</a:t>
            </a:r>
            <a:r>
              <a:rPr lang="it-IT" sz="2400" dirty="0" smtClean="0"/>
              <a:t> </a:t>
            </a:r>
            <a:r>
              <a:rPr lang="it-IT" sz="2400" dirty="0" err="1" smtClean="0"/>
              <a:t>citoyens</a:t>
            </a:r>
            <a:r>
              <a:rPr lang="it-IT" sz="2400" dirty="0" smtClean="0"/>
              <a:t> </a:t>
            </a:r>
            <a:r>
              <a:rPr lang="it-IT" sz="2400" dirty="0" err="1" smtClean="0"/>
              <a:t>des</a:t>
            </a:r>
            <a:r>
              <a:rPr lang="it-IT" sz="2400" dirty="0" smtClean="0"/>
              <a:t> </a:t>
            </a:r>
            <a:r>
              <a:rPr lang="it-IT" sz="2400" dirty="0" err="1"/>
              <a:t>Etats-Unis</a:t>
            </a:r>
            <a:r>
              <a:rPr lang="it-IT" sz="2400" dirty="0"/>
              <a:t> </a:t>
            </a:r>
            <a:r>
              <a:rPr lang="it-IT" sz="2400" dirty="0" smtClean="0"/>
              <a:t>ne </a:t>
            </a:r>
            <a:r>
              <a:rPr lang="it-IT" sz="2400" dirty="0" err="1" smtClean="0"/>
              <a:t>pourra</a:t>
            </a:r>
            <a:r>
              <a:rPr lang="it-IT" sz="2400" dirty="0" smtClean="0"/>
              <a:t> </a:t>
            </a:r>
            <a:r>
              <a:rPr lang="it-IT" sz="2400" dirty="0" err="1" smtClean="0"/>
              <a:t>etre</a:t>
            </a:r>
            <a:r>
              <a:rPr lang="it-IT" sz="2400" dirty="0" smtClean="0"/>
              <a:t> </a:t>
            </a:r>
            <a:r>
              <a:rPr lang="it-IT" sz="2400" dirty="0" err="1" smtClean="0"/>
              <a:t>refusé</a:t>
            </a:r>
            <a:r>
              <a:rPr lang="it-IT" sz="2400" dirty="0" smtClean="0"/>
              <a:t> </a:t>
            </a:r>
            <a:r>
              <a:rPr lang="it-IT" sz="2400" dirty="0" err="1" smtClean="0"/>
              <a:t>ou</a:t>
            </a:r>
            <a:r>
              <a:rPr lang="it-IT" sz="2400" dirty="0" smtClean="0"/>
              <a:t> </a:t>
            </a:r>
            <a:r>
              <a:rPr lang="it-IT" sz="2400" dirty="0" err="1" smtClean="0"/>
              <a:t>restreint</a:t>
            </a:r>
            <a:r>
              <a:rPr lang="it-IT" sz="2400" dirty="0" smtClean="0"/>
              <a:t> ni par </a:t>
            </a:r>
            <a:r>
              <a:rPr lang="it-IT" sz="2400" dirty="0" err="1" smtClean="0"/>
              <a:t>les</a:t>
            </a:r>
            <a:r>
              <a:rPr lang="it-IT" sz="2400" dirty="0" smtClean="0"/>
              <a:t> </a:t>
            </a:r>
            <a:r>
              <a:rPr lang="it-IT" sz="2400" dirty="0" err="1"/>
              <a:t>Etats-</a:t>
            </a:r>
            <a:r>
              <a:rPr lang="it-IT" sz="2400" dirty="0" err="1" smtClean="0"/>
              <a:t>Unis</a:t>
            </a:r>
            <a:r>
              <a:rPr lang="it-IT" sz="2400" dirty="0" smtClean="0"/>
              <a:t>, ni par </a:t>
            </a:r>
            <a:r>
              <a:rPr lang="it-IT" sz="2400" dirty="0" err="1" smtClean="0"/>
              <a:t>aucun</a:t>
            </a:r>
            <a:r>
              <a:rPr lang="it-IT" sz="2400" dirty="0" smtClean="0"/>
              <a:t> </a:t>
            </a:r>
            <a:r>
              <a:rPr lang="it-IT" sz="2400" dirty="0" err="1" smtClean="0"/>
              <a:t>Etat</a:t>
            </a:r>
            <a:r>
              <a:rPr lang="it-IT" sz="2400" dirty="0" smtClean="0"/>
              <a:t>, pour </a:t>
            </a:r>
            <a:r>
              <a:rPr lang="it-IT" sz="2400" dirty="0" err="1" smtClean="0"/>
              <a:t>des</a:t>
            </a:r>
            <a:r>
              <a:rPr lang="it-IT" sz="2400" dirty="0" smtClean="0"/>
              <a:t> </a:t>
            </a:r>
            <a:r>
              <a:rPr lang="it-IT" sz="2400" dirty="0" err="1" smtClean="0"/>
              <a:t>motifs</a:t>
            </a:r>
            <a:r>
              <a:rPr lang="it-IT" sz="2400" dirty="0" smtClean="0"/>
              <a:t> </a:t>
            </a:r>
            <a:r>
              <a:rPr lang="it-IT" sz="2400" dirty="0" err="1" smtClean="0"/>
              <a:t>tirés</a:t>
            </a:r>
            <a:r>
              <a:rPr lang="it-IT" sz="2400" dirty="0" smtClean="0"/>
              <a:t> de la race, de la </a:t>
            </a:r>
            <a:r>
              <a:rPr lang="it-IT" sz="2400" dirty="0" err="1" smtClean="0"/>
              <a:t>couleur</a:t>
            </a:r>
            <a:r>
              <a:rPr lang="it-IT" sz="2400" dirty="0" smtClean="0"/>
              <a:t>, </a:t>
            </a:r>
            <a:r>
              <a:rPr lang="it-IT" sz="2400" dirty="0" err="1" smtClean="0"/>
              <a:t>ou</a:t>
            </a:r>
            <a:r>
              <a:rPr lang="it-IT" sz="2400" dirty="0" smtClean="0"/>
              <a:t> d’un </a:t>
            </a:r>
            <a:r>
              <a:rPr lang="it-IT" sz="2400" dirty="0" err="1"/>
              <a:t>é</a:t>
            </a:r>
            <a:r>
              <a:rPr lang="it-IT" sz="2400" dirty="0" err="1" smtClean="0"/>
              <a:t>tat</a:t>
            </a:r>
            <a:r>
              <a:rPr lang="it-IT" sz="2400" dirty="0" smtClean="0"/>
              <a:t> de </a:t>
            </a:r>
            <a:r>
              <a:rPr lang="it-IT" sz="2400" dirty="0" err="1" smtClean="0"/>
              <a:t>servitude</a:t>
            </a:r>
            <a:r>
              <a:rPr lang="it-IT" sz="2400" dirty="0" smtClean="0"/>
              <a:t> </a:t>
            </a:r>
            <a:r>
              <a:rPr lang="it-IT" sz="2400" dirty="0" err="1" smtClean="0"/>
              <a:t>antérieure</a:t>
            </a:r>
            <a:r>
              <a:rPr lang="it-IT" sz="2400" dirty="0" smtClean="0"/>
              <a:t>”. p. 310</a:t>
            </a:r>
          </a:p>
          <a:p>
            <a:pPr algn="just"/>
            <a:r>
              <a:rPr lang="it-IT" sz="2400" dirty="0" err="1" smtClean="0"/>
              <a:t>Après</a:t>
            </a:r>
            <a:r>
              <a:rPr lang="it-IT" sz="2400" dirty="0" smtClean="0"/>
              <a:t> la </a:t>
            </a:r>
            <a:r>
              <a:rPr lang="it-IT" sz="2400" dirty="0"/>
              <a:t>première guerre </a:t>
            </a:r>
            <a:r>
              <a:rPr lang="it-IT" sz="2400" dirty="0" smtClean="0"/>
              <a:t>mondiale, le </a:t>
            </a:r>
            <a:r>
              <a:rPr lang="it-IT" sz="2400" dirty="0" err="1" smtClean="0"/>
              <a:t>mot</a:t>
            </a:r>
            <a:r>
              <a:rPr lang="it-IT" sz="2400" dirty="0" smtClean="0"/>
              <a:t> </a:t>
            </a:r>
            <a:r>
              <a:rPr lang="it-IT" sz="2400" i="1" dirty="0" smtClean="0"/>
              <a:t>race</a:t>
            </a:r>
            <a:r>
              <a:rPr lang="it-IT" sz="2400" dirty="0" smtClean="0"/>
              <a:t> </a:t>
            </a:r>
            <a:r>
              <a:rPr lang="it-IT" sz="2400" dirty="0" err="1" smtClean="0"/>
              <a:t>devient</a:t>
            </a:r>
            <a:r>
              <a:rPr lang="it-IT" sz="2400" dirty="0" smtClean="0"/>
              <a:t> plus </a:t>
            </a:r>
            <a:r>
              <a:rPr lang="it-IT" sz="2400" dirty="0" err="1" smtClean="0"/>
              <a:t>fréquent</a:t>
            </a:r>
            <a:r>
              <a:rPr lang="it-IT" sz="2400" dirty="0" smtClean="0"/>
              <a:t> tout en </a:t>
            </a:r>
            <a:r>
              <a:rPr lang="it-IT" sz="2400" dirty="0" err="1" smtClean="0"/>
              <a:t>restant</a:t>
            </a:r>
            <a:r>
              <a:rPr lang="it-IT" sz="2400" dirty="0" smtClean="0"/>
              <a:t> </a:t>
            </a:r>
            <a:r>
              <a:rPr lang="it-IT" sz="2400" dirty="0" err="1" smtClean="0"/>
              <a:t>relativement</a:t>
            </a:r>
            <a:r>
              <a:rPr lang="it-IT" sz="2400" dirty="0" smtClean="0"/>
              <a:t> </a:t>
            </a:r>
            <a:r>
              <a:rPr lang="it-IT" sz="2400" dirty="0" err="1" smtClean="0"/>
              <a:t>exceptionnel</a:t>
            </a:r>
            <a:r>
              <a:rPr lang="it-IT" sz="2400" dirty="0" smtClean="0"/>
              <a:t>. </a:t>
            </a:r>
          </a:p>
          <a:p>
            <a:pPr algn="just"/>
            <a:r>
              <a:rPr lang="it-IT" sz="2400" dirty="0"/>
              <a:t>François </a:t>
            </a:r>
            <a:r>
              <a:rPr lang="it-IT" sz="2400" dirty="0" err="1" smtClean="0"/>
              <a:t>Borella</a:t>
            </a:r>
            <a:r>
              <a:rPr lang="it-IT" sz="2400" dirty="0" smtClean="0"/>
              <a:t>, “Le </a:t>
            </a:r>
            <a:r>
              <a:rPr lang="it-IT" sz="2400" dirty="0" err="1"/>
              <a:t>mot</a:t>
            </a:r>
            <a:r>
              <a:rPr lang="it-IT" sz="2400" dirty="0"/>
              <a:t> </a:t>
            </a:r>
            <a:r>
              <a:rPr lang="it-IT" sz="2400" i="1" dirty="0"/>
              <a:t>race</a:t>
            </a:r>
            <a:r>
              <a:rPr lang="it-IT" sz="2400" dirty="0"/>
              <a:t> </a:t>
            </a:r>
            <a:r>
              <a:rPr lang="it-IT" sz="2400" dirty="0" err="1"/>
              <a:t>dans</a:t>
            </a:r>
            <a:r>
              <a:rPr lang="it-IT" sz="2400" dirty="0"/>
              <a:t> </a:t>
            </a:r>
            <a:r>
              <a:rPr lang="it-IT" sz="2400" dirty="0" err="1"/>
              <a:t>les</a:t>
            </a:r>
            <a:r>
              <a:rPr lang="it-IT" sz="2400" dirty="0"/>
              <a:t> </a:t>
            </a:r>
            <a:r>
              <a:rPr lang="it-IT" sz="2400" dirty="0" err="1"/>
              <a:t>Constitutions</a:t>
            </a:r>
            <a:r>
              <a:rPr lang="it-IT" sz="2400" dirty="0"/>
              <a:t> </a:t>
            </a:r>
            <a:r>
              <a:rPr lang="it-IT" sz="2400" dirty="0" err="1"/>
              <a:t>françaises</a:t>
            </a:r>
            <a:r>
              <a:rPr lang="it-IT" sz="2400" dirty="0"/>
              <a:t> et </a:t>
            </a:r>
            <a:r>
              <a:rPr lang="it-IT" sz="2400" dirty="0" err="1" smtClean="0"/>
              <a:t>étrangères</a:t>
            </a:r>
            <a:r>
              <a:rPr lang="it-IT" sz="2400" dirty="0" smtClean="0"/>
              <a:t>”, </a:t>
            </a:r>
            <a:r>
              <a:rPr lang="it-IT" sz="2400" i="1" dirty="0" err="1" smtClean="0"/>
              <a:t>Mots</a:t>
            </a:r>
            <a:r>
              <a:rPr lang="it-IT" sz="2400" dirty="0" smtClean="0"/>
              <a:t>, n° 33, 1992, </a:t>
            </a:r>
            <a:r>
              <a:rPr lang="it-IT" sz="2400" dirty="0" err="1" smtClean="0"/>
              <a:t>p</a:t>
            </a:r>
            <a:r>
              <a:rPr lang="it-IT" sz="2400" dirty="0" smtClean="0"/>
              <a:t>, </a:t>
            </a:r>
            <a:r>
              <a:rPr lang="it-IT" sz="2400" dirty="0"/>
              <a:t>305-</a:t>
            </a:r>
            <a:r>
              <a:rPr lang="it-IT" sz="2400" dirty="0" smtClean="0"/>
              <a:t>316. </a:t>
            </a:r>
            <a:r>
              <a:rPr lang="it-IT" sz="2400" dirty="0"/>
              <a:t/>
            </a:r>
            <a:br>
              <a:rPr lang="it-IT" sz="2400" dirty="0"/>
            </a:br>
            <a:endParaRPr lang="it-IT" sz="2400" dirty="0"/>
          </a:p>
        </p:txBody>
      </p:sp>
    </p:spTree>
    <p:extLst>
      <p:ext uri="{BB962C8B-B14F-4D97-AF65-F5344CB8AC3E}">
        <p14:creationId xmlns:p14="http://schemas.microsoft.com/office/powerpoint/2010/main" val="365302513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smtClean="0"/>
              <a:t>race</a:t>
            </a:r>
            <a:r>
              <a:rPr lang="it-IT" sz="2800" dirty="0" smtClean="0"/>
              <a:t> </a:t>
            </a:r>
            <a:r>
              <a:rPr lang="it-IT" sz="2800" dirty="0" err="1" smtClean="0"/>
              <a:t>dans</a:t>
            </a:r>
            <a:r>
              <a:rPr lang="it-IT" sz="2800" dirty="0" smtClean="0"/>
              <a:t> </a:t>
            </a:r>
            <a:r>
              <a:rPr lang="it-IT" sz="2800" dirty="0" err="1" smtClean="0"/>
              <a:t>les</a:t>
            </a:r>
            <a:r>
              <a:rPr lang="it-IT" sz="2800" dirty="0" smtClean="0"/>
              <a:t> </a:t>
            </a:r>
            <a:r>
              <a:rPr lang="it-IT" sz="2800" dirty="0" err="1" smtClean="0"/>
              <a:t>Constitutions</a:t>
            </a:r>
            <a:r>
              <a:rPr lang="it-IT" sz="2800" dirty="0" smtClean="0"/>
              <a:t> </a:t>
            </a:r>
            <a:r>
              <a:rPr lang="it-IT" sz="2800" dirty="0" err="1"/>
              <a:t>é</a:t>
            </a:r>
            <a:r>
              <a:rPr lang="it-IT" sz="2800" dirty="0" err="1" smtClean="0"/>
              <a:t>trangères</a:t>
            </a:r>
            <a:r>
              <a:rPr lang="it-IT" sz="2800" dirty="0" smtClean="0"/>
              <a:t/>
            </a:r>
            <a:br>
              <a:rPr lang="it-IT" sz="2800" dirty="0" smtClean="0"/>
            </a:br>
            <a:r>
              <a:rPr lang="it-IT" sz="2800" dirty="0" err="1" smtClean="0"/>
              <a:t>après</a:t>
            </a:r>
            <a:r>
              <a:rPr lang="it-IT" sz="2800" dirty="0" smtClean="0"/>
              <a:t> la seconde guerre mondiale</a:t>
            </a:r>
            <a:endParaRPr lang="it-IT" sz="2800" dirty="0"/>
          </a:p>
        </p:txBody>
      </p:sp>
      <p:sp>
        <p:nvSpPr>
          <p:cNvPr id="3" name="Segnaposto contenuto 2"/>
          <p:cNvSpPr>
            <a:spLocks noGrp="1"/>
          </p:cNvSpPr>
          <p:nvPr>
            <p:ph idx="1"/>
          </p:nvPr>
        </p:nvSpPr>
        <p:spPr/>
        <p:txBody>
          <a:bodyPr>
            <a:normAutofit/>
          </a:bodyPr>
          <a:lstStyle/>
          <a:p>
            <a:pPr algn="just"/>
            <a:r>
              <a:rPr lang="it-IT" sz="2400" dirty="0" smtClean="0"/>
              <a:t>Le </a:t>
            </a:r>
            <a:r>
              <a:rPr lang="it-IT" sz="2400" dirty="0" err="1" smtClean="0"/>
              <a:t>mot</a:t>
            </a:r>
            <a:r>
              <a:rPr lang="it-IT" sz="2400" dirty="0" smtClean="0"/>
              <a:t> </a:t>
            </a:r>
            <a:r>
              <a:rPr lang="it-IT" sz="2400" dirty="0" err="1" smtClean="0"/>
              <a:t>apparait</a:t>
            </a:r>
            <a:r>
              <a:rPr lang="it-IT" sz="2400" dirty="0" smtClean="0"/>
              <a:t> </a:t>
            </a:r>
            <a:r>
              <a:rPr lang="it-IT" sz="2400" dirty="0" err="1" smtClean="0"/>
              <a:t>dans</a:t>
            </a:r>
            <a:r>
              <a:rPr lang="it-IT" sz="2400" dirty="0" smtClean="0"/>
              <a:t> </a:t>
            </a:r>
            <a:r>
              <a:rPr lang="it-IT" sz="2400" dirty="0" err="1" smtClean="0"/>
              <a:t>pratiquement</a:t>
            </a:r>
            <a:r>
              <a:rPr lang="it-IT" sz="2400" dirty="0" smtClean="0"/>
              <a:t> </a:t>
            </a:r>
            <a:r>
              <a:rPr lang="it-IT" sz="2400" dirty="0" err="1" smtClean="0"/>
              <a:t>toutes</a:t>
            </a:r>
            <a:r>
              <a:rPr lang="it-IT" sz="2400" dirty="0" smtClean="0"/>
              <a:t> </a:t>
            </a:r>
            <a:r>
              <a:rPr lang="it-IT" sz="2400" dirty="0" err="1" smtClean="0"/>
              <a:t>les</a:t>
            </a:r>
            <a:r>
              <a:rPr lang="it-IT" sz="2400" dirty="0" smtClean="0"/>
              <a:t> </a:t>
            </a:r>
            <a:r>
              <a:rPr lang="it-IT" sz="2400" dirty="0" err="1" smtClean="0"/>
              <a:t>Constitutions</a:t>
            </a:r>
            <a:r>
              <a:rPr lang="it-IT" sz="2400" dirty="0" smtClean="0"/>
              <a:t>, en </a:t>
            </a:r>
            <a:r>
              <a:rPr lang="it-IT" sz="2400" dirty="0" err="1" smtClean="0"/>
              <a:t>réaction</a:t>
            </a:r>
            <a:r>
              <a:rPr lang="it-IT" sz="2400" dirty="0" smtClean="0"/>
              <a:t> </a:t>
            </a:r>
            <a:r>
              <a:rPr lang="it-IT" sz="2400" dirty="0" err="1" smtClean="0"/>
              <a:t>contre</a:t>
            </a:r>
            <a:r>
              <a:rPr lang="it-IT" sz="2400" dirty="0" smtClean="0"/>
              <a:t> le </a:t>
            </a:r>
            <a:r>
              <a:rPr lang="it-IT" sz="2400" dirty="0" err="1" smtClean="0"/>
              <a:t>nazisme</a:t>
            </a:r>
            <a:r>
              <a:rPr lang="it-IT" sz="2400" dirty="0" smtClean="0"/>
              <a:t> et pour </a:t>
            </a:r>
            <a:r>
              <a:rPr lang="it-IT" sz="2400" dirty="0" err="1" smtClean="0"/>
              <a:t>condamner</a:t>
            </a:r>
            <a:r>
              <a:rPr lang="it-IT" sz="2400" dirty="0" smtClean="0"/>
              <a:t> la </a:t>
            </a:r>
            <a:r>
              <a:rPr lang="it-IT" sz="2400" dirty="0" err="1" smtClean="0"/>
              <a:t>discrimination</a:t>
            </a:r>
            <a:r>
              <a:rPr lang="it-IT" sz="2400" dirty="0" smtClean="0"/>
              <a:t> </a:t>
            </a:r>
            <a:r>
              <a:rPr lang="it-IT" sz="2400" dirty="0" err="1" smtClean="0"/>
              <a:t>raciale</a:t>
            </a:r>
            <a:r>
              <a:rPr lang="it-IT" sz="2400" dirty="0" smtClean="0"/>
              <a:t>.</a:t>
            </a:r>
            <a:endParaRPr lang="it-IT" sz="2400" dirty="0"/>
          </a:p>
        </p:txBody>
      </p:sp>
    </p:spTree>
    <p:extLst>
      <p:ext uri="{BB962C8B-B14F-4D97-AF65-F5344CB8AC3E}">
        <p14:creationId xmlns:p14="http://schemas.microsoft.com/office/powerpoint/2010/main" val="210181209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smtClean="0"/>
              <a:t>Le mot </a:t>
            </a:r>
            <a:r>
              <a:rPr lang="fr-FR" sz="2800" i="1" dirty="0" smtClean="0"/>
              <a:t>race</a:t>
            </a:r>
            <a:r>
              <a:rPr lang="fr-FR" sz="2800" dirty="0" smtClean="0"/>
              <a:t> introduit après la Shoah</a:t>
            </a:r>
            <a:br>
              <a:rPr lang="fr-FR" sz="2800" dirty="0" smtClean="0"/>
            </a:br>
            <a:endParaRPr lang="it-IT" sz="2800" dirty="0"/>
          </a:p>
        </p:txBody>
      </p:sp>
      <p:sp>
        <p:nvSpPr>
          <p:cNvPr id="3" name="Segnaposto contenuto 2"/>
          <p:cNvSpPr>
            <a:spLocks noGrp="1"/>
          </p:cNvSpPr>
          <p:nvPr>
            <p:ph idx="1"/>
          </p:nvPr>
        </p:nvSpPr>
        <p:spPr/>
        <p:txBody>
          <a:bodyPr>
            <a:normAutofit lnSpcReduction="10000"/>
          </a:bodyPr>
          <a:lstStyle/>
          <a:p>
            <a:pPr algn="just"/>
            <a:r>
              <a:rPr lang="it-IT" sz="2400" i="1" dirty="0" smtClean="0"/>
              <a:t>Race</a:t>
            </a:r>
            <a:r>
              <a:rPr lang="it-IT" sz="2400" dirty="0" smtClean="0"/>
              <a:t> a </a:t>
            </a:r>
            <a:r>
              <a:rPr lang="it-IT" sz="2400" dirty="0" err="1" smtClean="0"/>
              <a:t>été</a:t>
            </a:r>
            <a:r>
              <a:rPr lang="it-IT" sz="2400" dirty="0" smtClean="0"/>
              <a:t> </a:t>
            </a:r>
            <a:r>
              <a:rPr lang="it-IT" sz="2400" dirty="0" err="1" smtClean="0"/>
              <a:t>introduit</a:t>
            </a:r>
            <a:r>
              <a:rPr lang="it-IT" sz="2400" dirty="0" smtClean="0"/>
              <a:t> </a:t>
            </a:r>
            <a:r>
              <a:rPr lang="it-IT" sz="2400" dirty="0" err="1" smtClean="0"/>
              <a:t>dans</a:t>
            </a:r>
            <a:r>
              <a:rPr lang="it-IT" sz="2400" dirty="0" smtClean="0"/>
              <a:t> le </a:t>
            </a:r>
            <a:r>
              <a:rPr lang="it-IT" sz="2400" dirty="0" err="1" smtClean="0"/>
              <a:t>Préambule</a:t>
            </a:r>
            <a:r>
              <a:rPr lang="it-IT" sz="2400" dirty="0" smtClean="0"/>
              <a:t> de la </a:t>
            </a:r>
            <a:r>
              <a:rPr lang="it-IT" sz="2400" b="1" dirty="0" err="1" smtClean="0"/>
              <a:t>Constitution</a:t>
            </a:r>
            <a:r>
              <a:rPr lang="it-IT" sz="2400" b="1" dirty="0" smtClean="0"/>
              <a:t> de la </a:t>
            </a:r>
            <a:r>
              <a:rPr lang="it-IT" sz="2400" b="1" dirty="0" err="1" smtClean="0"/>
              <a:t>Quatrième</a:t>
            </a:r>
            <a:r>
              <a:rPr lang="it-IT" sz="2400" b="1" dirty="0" smtClean="0"/>
              <a:t> </a:t>
            </a:r>
            <a:r>
              <a:rPr lang="it-IT" sz="2400" b="1" dirty="0" err="1" smtClean="0"/>
              <a:t>République</a:t>
            </a:r>
            <a:r>
              <a:rPr lang="it-IT" sz="2400" b="1" dirty="0" smtClean="0"/>
              <a:t> (1946),</a:t>
            </a:r>
            <a:r>
              <a:rPr lang="it-IT" sz="2400" dirty="0" smtClean="0"/>
              <a:t> mais </a:t>
            </a:r>
            <a:r>
              <a:rPr lang="it-IT" sz="2400" dirty="0" err="1" smtClean="0"/>
              <a:t>pas</a:t>
            </a:r>
            <a:r>
              <a:rPr lang="it-IT" sz="2400" dirty="0" smtClean="0"/>
              <a:t> </a:t>
            </a:r>
            <a:r>
              <a:rPr lang="it-IT" sz="2400" dirty="0" err="1" smtClean="0"/>
              <a:t>dans</a:t>
            </a:r>
            <a:r>
              <a:rPr lang="it-IT" sz="2400" dirty="0" smtClean="0"/>
              <a:t> le texte.</a:t>
            </a:r>
          </a:p>
          <a:p>
            <a:r>
              <a:rPr lang="fr-FR" sz="2400" b="1" dirty="0"/>
              <a:t>Préambule </a:t>
            </a:r>
          </a:p>
          <a:p>
            <a:pPr algn="just"/>
            <a:r>
              <a:rPr lang="fr-FR" sz="2400" dirty="0"/>
              <a:t>Au lendemain de la victoire remportée par les peuples libres sur les régimes qui ont tenté d'asservir et de dégrader la personne humaine, le peuple français proclame à nouveau que tout être humain, </a:t>
            </a:r>
            <a:r>
              <a:rPr lang="fr-FR" sz="2400" b="1" dirty="0"/>
              <a:t>sans distinction de race</a:t>
            </a:r>
            <a:r>
              <a:rPr lang="fr-FR" sz="2400" dirty="0"/>
              <a:t>, de religion ni de croyance, possède des droits inaliénables et sacrés. Il réaffirme solennellement les droits et libertés de l'homme et du citoyen consacrés par la Déclaration des droits de 1789 et les principes fondamentaux reconnus par les lois de la République. </a:t>
            </a:r>
          </a:p>
          <a:p>
            <a:endParaRPr lang="it-IT" sz="2400" dirty="0"/>
          </a:p>
        </p:txBody>
      </p:sp>
    </p:spTree>
    <p:extLst>
      <p:ext uri="{BB962C8B-B14F-4D97-AF65-F5344CB8AC3E}">
        <p14:creationId xmlns:p14="http://schemas.microsoft.com/office/powerpoint/2010/main" val="320587445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i="1" dirty="0">
                <a:latin typeface="Arial" charset="0"/>
                <a:ea typeface="ＭＳ Ｐゴシック" charset="0"/>
              </a:rPr>
              <a:t>Déclaration universelle des droits de l'homme</a:t>
            </a:r>
            <a:r>
              <a:rPr lang="en-US" sz="2800" dirty="0">
                <a:latin typeface="Arial" charset="0"/>
                <a:ea typeface="ＭＳ Ｐゴシック" charset="0"/>
              </a:rPr>
              <a:t/>
            </a:r>
            <a:br>
              <a:rPr lang="en-US" sz="2800" dirty="0">
                <a:latin typeface="Arial" charset="0"/>
                <a:ea typeface="ＭＳ Ｐゴシック" charset="0"/>
              </a:rPr>
            </a:br>
            <a:r>
              <a:rPr lang="en-US" sz="2800" dirty="0" smtClean="0">
                <a:latin typeface="Arial" charset="0"/>
                <a:ea typeface="ＭＳ Ｐゴシック" charset="0"/>
              </a:rPr>
              <a:t>1948</a:t>
            </a:r>
            <a:endParaRPr lang="fr-FR" sz="2800" dirty="0"/>
          </a:p>
        </p:txBody>
      </p:sp>
      <p:sp>
        <p:nvSpPr>
          <p:cNvPr id="3" name="Content Placeholder 2"/>
          <p:cNvSpPr>
            <a:spLocks noGrp="1"/>
          </p:cNvSpPr>
          <p:nvPr>
            <p:ph idx="1"/>
          </p:nvPr>
        </p:nvSpPr>
        <p:spPr/>
        <p:txBody>
          <a:bodyPr>
            <a:normAutofit/>
          </a:bodyPr>
          <a:lstStyle/>
          <a:p>
            <a:r>
              <a:rPr lang="fr-FR" sz="2400" b="1" dirty="0"/>
              <a:t>Article 2</a:t>
            </a:r>
            <a:br>
              <a:rPr lang="fr-FR" sz="2400" b="1" dirty="0"/>
            </a:br>
            <a:r>
              <a:rPr lang="fr-FR" sz="2400" b="1" dirty="0"/>
              <a:t> </a:t>
            </a:r>
          </a:p>
          <a:p>
            <a:pPr algn="just"/>
            <a:r>
              <a:rPr lang="fr-FR" sz="2400" dirty="0"/>
              <a:t>1. Chacun peut se prévaloir de tous les droits et de toutes les libertés proclamés dans la présente Déclaration, sans distinction aucune, </a:t>
            </a:r>
            <a:r>
              <a:rPr lang="fr-FR" sz="2400" b="1" dirty="0"/>
              <a:t>notamment de race</a:t>
            </a:r>
            <a:r>
              <a:rPr lang="fr-FR" sz="2400" dirty="0"/>
              <a:t>, </a:t>
            </a:r>
            <a:r>
              <a:rPr lang="fr-FR" sz="2400" b="1" dirty="0"/>
              <a:t>de couleur, </a:t>
            </a:r>
            <a:r>
              <a:rPr lang="fr-FR" sz="2400" dirty="0"/>
              <a:t>de sexe, de langue, de religion, d'opinion politique ou de toute autre opinion, d'origine nationale ou sociale, de fortune, de naissance ou de toute autre situation.</a:t>
            </a:r>
          </a:p>
          <a:p>
            <a:endParaRPr lang="fr-FR" sz="2400" dirty="0"/>
          </a:p>
        </p:txBody>
      </p:sp>
    </p:spTree>
    <p:extLst>
      <p:ext uri="{BB962C8B-B14F-4D97-AF65-F5344CB8AC3E}">
        <p14:creationId xmlns:p14="http://schemas.microsoft.com/office/powerpoint/2010/main" val="106085887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V </a:t>
            </a:r>
            <a:r>
              <a:rPr lang="it-IT" sz="2800" dirty="0" err="1" smtClean="0"/>
              <a:t>Constitution</a:t>
            </a:r>
            <a:r>
              <a:rPr lang="it-IT" sz="2800" dirty="0" smtClean="0"/>
              <a:t> 1958</a:t>
            </a:r>
            <a:endParaRPr lang="it-IT" sz="2800" dirty="0"/>
          </a:p>
        </p:txBody>
      </p:sp>
      <p:sp>
        <p:nvSpPr>
          <p:cNvPr id="3" name="Segnaposto contenuto 2"/>
          <p:cNvSpPr>
            <a:spLocks noGrp="1"/>
          </p:cNvSpPr>
          <p:nvPr>
            <p:ph idx="1"/>
          </p:nvPr>
        </p:nvSpPr>
        <p:spPr/>
        <p:txBody>
          <a:bodyPr>
            <a:normAutofit/>
          </a:bodyPr>
          <a:lstStyle/>
          <a:p>
            <a:pPr algn="just"/>
            <a:r>
              <a:rPr lang="it-IT" sz="2400" dirty="0" smtClean="0"/>
              <a:t>Art. premier de la </a:t>
            </a:r>
            <a:r>
              <a:rPr lang="it-IT" sz="2400" dirty="0" err="1" smtClean="0"/>
              <a:t>Constitution</a:t>
            </a:r>
            <a:endParaRPr lang="it-IT" sz="2400" dirty="0" smtClean="0"/>
          </a:p>
          <a:p>
            <a:pPr algn="just"/>
            <a:r>
              <a:rPr lang="it-IT" sz="2400" dirty="0" smtClean="0"/>
              <a:t>La </a:t>
            </a:r>
            <a:r>
              <a:rPr lang="it-IT" sz="2400" dirty="0"/>
              <a:t>France est une </a:t>
            </a:r>
            <a:r>
              <a:rPr lang="it-IT" sz="2400" dirty="0" err="1"/>
              <a:t>République</a:t>
            </a:r>
            <a:r>
              <a:rPr lang="it-IT" sz="2400" dirty="0"/>
              <a:t> </a:t>
            </a:r>
            <a:r>
              <a:rPr lang="it-IT" sz="2400" dirty="0" err="1"/>
              <a:t>indivisible</a:t>
            </a:r>
            <a:r>
              <a:rPr lang="it-IT" sz="2400" dirty="0"/>
              <a:t>, </a:t>
            </a:r>
            <a:r>
              <a:rPr lang="it-IT" sz="2400" dirty="0" err="1"/>
              <a:t>laïque</a:t>
            </a:r>
            <a:r>
              <a:rPr lang="it-IT" sz="2400" dirty="0"/>
              <a:t>, </a:t>
            </a:r>
            <a:r>
              <a:rPr lang="it-IT" sz="2400" dirty="0" err="1"/>
              <a:t>démocratique</a:t>
            </a:r>
            <a:r>
              <a:rPr lang="it-IT" sz="2400" dirty="0"/>
              <a:t> et sociale. Elle </a:t>
            </a:r>
            <a:r>
              <a:rPr lang="it-IT" sz="2400" dirty="0" err="1"/>
              <a:t>assure</a:t>
            </a:r>
            <a:r>
              <a:rPr lang="it-IT" sz="2400" dirty="0"/>
              <a:t> l'</a:t>
            </a:r>
            <a:r>
              <a:rPr lang="it-IT" sz="2400" dirty="0" err="1"/>
              <a:t>égalité</a:t>
            </a:r>
            <a:r>
              <a:rPr lang="it-IT" sz="2400" dirty="0"/>
              <a:t> </a:t>
            </a:r>
            <a:r>
              <a:rPr lang="it-IT" sz="2400" dirty="0" err="1"/>
              <a:t>devant</a:t>
            </a:r>
            <a:r>
              <a:rPr lang="it-IT" sz="2400" dirty="0"/>
              <a:t> la </a:t>
            </a:r>
            <a:r>
              <a:rPr lang="it-IT" sz="2400" dirty="0" err="1"/>
              <a:t>loi</a:t>
            </a:r>
            <a:r>
              <a:rPr lang="it-IT" sz="2400" dirty="0"/>
              <a:t> de </a:t>
            </a:r>
            <a:r>
              <a:rPr lang="it-IT" sz="2400" dirty="0" err="1"/>
              <a:t>tous</a:t>
            </a:r>
            <a:r>
              <a:rPr lang="it-IT" sz="2400" dirty="0"/>
              <a:t> </a:t>
            </a:r>
            <a:r>
              <a:rPr lang="it-IT" sz="2400" dirty="0" err="1"/>
              <a:t>les</a:t>
            </a:r>
            <a:r>
              <a:rPr lang="it-IT" sz="2400" dirty="0"/>
              <a:t> </a:t>
            </a:r>
            <a:r>
              <a:rPr lang="it-IT" sz="2400" dirty="0" err="1"/>
              <a:t>citoyens</a:t>
            </a:r>
            <a:r>
              <a:rPr lang="it-IT" sz="2400" dirty="0"/>
              <a:t> sans </a:t>
            </a:r>
            <a:r>
              <a:rPr lang="it-IT" sz="2400" dirty="0" err="1"/>
              <a:t>distinction</a:t>
            </a:r>
            <a:r>
              <a:rPr lang="it-IT" sz="2400" dirty="0"/>
              <a:t> d'origine, </a:t>
            </a:r>
            <a:r>
              <a:rPr lang="it-IT" sz="2400" b="1" dirty="0"/>
              <a:t>de race </a:t>
            </a:r>
            <a:r>
              <a:rPr lang="it-IT" sz="2400" dirty="0" err="1"/>
              <a:t>ou</a:t>
            </a:r>
            <a:r>
              <a:rPr lang="it-IT" sz="2400" dirty="0"/>
              <a:t> de </a:t>
            </a:r>
            <a:r>
              <a:rPr lang="it-IT" sz="2400" dirty="0" err="1"/>
              <a:t>religion</a:t>
            </a:r>
            <a:r>
              <a:rPr lang="it-IT" sz="2400" dirty="0"/>
              <a:t>. Elle </a:t>
            </a:r>
            <a:r>
              <a:rPr lang="it-IT" sz="2400" dirty="0" err="1"/>
              <a:t>respecte</a:t>
            </a:r>
            <a:r>
              <a:rPr lang="it-IT" sz="2400" dirty="0"/>
              <a:t> </a:t>
            </a:r>
            <a:r>
              <a:rPr lang="it-IT" sz="2400" dirty="0" err="1"/>
              <a:t>toutes</a:t>
            </a:r>
            <a:r>
              <a:rPr lang="it-IT" sz="2400" dirty="0"/>
              <a:t> </a:t>
            </a:r>
            <a:r>
              <a:rPr lang="it-IT" sz="2400" dirty="0" err="1"/>
              <a:t>les</a:t>
            </a:r>
            <a:r>
              <a:rPr lang="it-IT" sz="2400" dirty="0"/>
              <a:t> </a:t>
            </a:r>
            <a:r>
              <a:rPr lang="it-IT" sz="2400" dirty="0" err="1"/>
              <a:t>croyances</a:t>
            </a:r>
            <a:r>
              <a:rPr lang="it-IT" sz="2400" dirty="0"/>
              <a:t>. Son </a:t>
            </a:r>
            <a:r>
              <a:rPr lang="it-IT" sz="2400" dirty="0" err="1"/>
              <a:t>organisation</a:t>
            </a:r>
            <a:r>
              <a:rPr lang="it-IT" sz="2400" dirty="0"/>
              <a:t> est </a:t>
            </a:r>
            <a:r>
              <a:rPr lang="it-IT" sz="2400" dirty="0" err="1"/>
              <a:t>décentralisée</a:t>
            </a:r>
            <a:r>
              <a:rPr lang="it-IT" sz="2400" dirty="0"/>
              <a:t>. </a:t>
            </a:r>
            <a:br>
              <a:rPr lang="it-IT" sz="2400" dirty="0"/>
            </a:br>
            <a:r>
              <a:rPr lang="it-IT" sz="2400" dirty="0"/>
              <a:t>La </a:t>
            </a:r>
            <a:r>
              <a:rPr lang="it-IT" sz="2400" dirty="0" err="1"/>
              <a:t>loi</a:t>
            </a:r>
            <a:r>
              <a:rPr lang="it-IT" sz="2400" dirty="0"/>
              <a:t> </a:t>
            </a:r>
            <a:r>
              <a:rPr lang="it-IT" sz="2400" dirty="0" err="1"/>
              <a:t>favorise</a:t>
            </a:r>
            <a:r>
              <a:rPr lang="it-IT" sz="2400" dirty="0"/>
              <a:t> l'</a:t>
            </a:r>
            <a:r>
              <a:rPr lang="it-IT" sz="2400" dirty="0" err="1"/>
              <a:t>égal</a:t>
            </a:r>
            <a:r>
              <a:rPr lang="it-IT" sz="2400" dirty="0"/>
              <a:t> </a:t>
            </a:r>
            <a:r>
              <a:rPr lang="it-IT" sz="2400" dirty="0" err="1"/>
              <a:t>accès</a:t>
            </a:r>
            <a:r>
              <a:rPr lang="it-IT" sz="2400" dirty="0"/>
              <a:t> </a:t>
            </a:r>
            <a:r>
              <a:rPr lang="it-IT" sz="2400" dirty="0" err="1"/>
              <a:t>des</a:t>
            </a:r>
            <a:r>
              <a:rPr lang="it-IT" sz="2400" dirty="0"/>
              <a:t> femmes et </a:t>
            </a:r>
            <a:r>
              <a:rPr lang="it-IT" sz="2400" dirty="0" err="1"/>
              <a:t>des</a:t>
            </a:r>
            <a:r>
              <a:rPr lang="it-IT" sz="2400" dirty="0"/>
              <a:t> </a:t>
            </a:r>
            <a:r>
              <a:rPr lang="it-IT" sz="2400" dirty="0" err="1"/>
              <a:t>hommes</a:t>
            </a:r>
            <a:r>
              <a:rPr lang="it-IT" sz="2400" dirty="0"/>
              <a:t> </a:t>
            </a:r>
            <a:r>
              <a:rPr lang="it-IT" sz="2400" dirty="0" err="1"/>
              <a:t>aux</a:t>
            </a:r>
            <a:r>
              <a:rPr lang="it-IT" sz="2400" dirty="0"/>
              <a:t> </a:t>
            </a:r>
            <a:r>
              <a:rPr lang="it-IT" sz="2400" dirty="0" err="1"/>
              <a:t>mandats</a:t>
            </a:r>
            <a:r>
              <a:rPr lang="it-IT" sz="2400" dirty="0"/>
              <a:t> </a:t>
            </a:r>
            <a:r>
              <a:rPr lang="it-IT" sz="2400" dirty="0" err="1"/>
              <a:t>électoraux</a:t>
            </a:r>
            <a:r>
              <a:rPr lang="it-IT" sz="2400" dirty="0"/>
              <a:t> et </a:t>
            </a:r>
            <a:r>
              <a:rPr lang="it-IT" sz="2400" dirty="0" err="1"/>
              <a:t>fonctions</a:t>
            </a:r>
            <a:r>
              <a:rPr lang="it-IT" sz="2400" dirty="0"/>
              <a:t> </a:t>
            </a:r>
            <a:r>
              <a:rPr lang="it-IT" sz="2400" dirty="0" err="1"/>
              <a:t>électives</a:t>
            </a:r>
            <a:r>
              <a:rPr lang="it-IT" sz="2400" dirty="0"/>
              <a:t>, </a:t>
            </a:r>
            <a:r>
              <a:rPr lang="it-IT" sz="2400" dirty="0" err="1"/>
              <a:t>ainsi</a:t>
            </a:r>
            <a:r>
              <a:rPr lang="it-IT" sz="2400" dirty="0"/>
              <a:t> </a:t>
            </a:r>
            <a:r>
              <a:rPr lang="it-IT" sz="2400" dirty="0" err="1"/>
              <a:t>qu'aux</a:t>
            </a:r>
            <a:r>
              <a:rPr lang="it-IT" sz="2400" dirty="0"/>
              <a:t> </a:t>
            </a:r>
            <a:r>
              <a:rPr lang="it-IT" sz="2400" dirty="0" err="1"/>
              <a:t>responsabilités</a:t>
            </a:r>
            <a:r>
              <a:rPr lang="it-IT" sz="2400" dirty="0"/>
              <a:t> </a:t>
            </a:r>
            <a:r>
              <a:rPr lang="it-IT" sz="2400" dirty="0" err="1"/>
              <a:t>professionnelles</a:t>
            </a:r>
            <a:r>
              <a:rPr lang="it-IT" sz="2400" dirty="0"/>
              <a:t> et </a:t>
            </a:r>
            <a:r>
              <a:rPr lang="it-IT" sz="2400" dirty="0" err="1"/>
              <a:t>sociales</a:t>
            </a:r>
            <a:r>
              <a:rPr lang="it-IT" sz="2400" dirty="0"/>
              <a:t>. </a:t>
            </a:r>
          </a:p>
          <a:p>
            <a:endParaRPr lang="it-IT" sz="2400" dirty="0"/>
          </a:p>
        </p:txBody>
      </p:sp>
    </p:spTree>
    <p:extLst>
      <p:ext uri="{BB962C8B-B14F-4D97-AF65-F5344CB8AC3E}">
        <p14:creationId xmlns:p14="http://schemas.microsoft.com/office/powerpoint/2010/main" val="295392341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fr-FR" sz="2800" i="1" dirty="0" smtClean="0"/>
              <a:t>Race</a:t>
            </a:r>
            <a:r>
              <a:rPr lang="fr-FR" sz="2800" dirty="0" smtClean="0"/>
              <a:t> aujourd’hui dans les textes législatifs</a:t>
            </a:r>
            <a:endParaRPr lang="it-IT" sz="2000" dirty="0"/>
          </a:p>
        </p:txBody>
      </p:sp>
      <p:sp>
        <p:nvSpPr>
          <p:cNvPr id="3" name="Segnaposto contenuto 2"/>
          <p:cNvSpPr>
            <a:spLocks noGrp="1"/>
          </p:cNvSpPr>
          <p:nvPr>
            <p:ph idx="1"/>
          </p:nvPr>
        </p:nvSpPr>
        <p:spPr/>
        <p:txBody>
          <a:bodyPr>
            <a:normAutofit fontScale="92500" lnSpcReduction="20000"/>
          </a:bodyPr>
          <a:lstStyle/>
          <a:p>
            <a:pPr algn="just"/>
            <a:r>
              <a:rPr lang="it-IT" sz="2400" dirty="0" err="1"/>
              <a:t>Rappelons</a:t>
            </a:r>
            <a:r>
              <a:rPr lang="it-IT" sz="2400" dirty="0"/>
              <a:t> </a:t>
            </a:r>
            <a:r>
              <a:rPr lang="it-IT" sz="2400" dirty="0" err="1"/>
              <a:t>que</a:t>
            </a:r>
            <a:r>
              <a:rPr lang="it-IT" sz="2400" dirty="0"/>
              <a:t> la </a:t>
            </a:r>
            <a:r>
              <a:rPr lang="it-IT" sz="2400" dirty="0" err="1"/>
              <a:t>présence</a:t>
            </a:r>
            <a:r>
              <a:rPr lang="it-IT" sz="2400" dirty="0"/>
              <a:t> </a:t>
            </a:r>
            <a:r>
              <a:rPr lang="it-IT" sz="2400" dirty="0" err="1"/>
              <a:t>du</a:t>
            </a:r>
            <a:r>
              <a:rPr lang="it-IT" sz="2400" dirty="0"/>
              <a:t> </a:t>
            </a:r>
            <a:r>
              <a:rPr lang="it-IT" sz="2400" dirty="0" err="1"/>
              <a:t>mot</a:t>
            </a:r>
            <a:r>
              <a:rPr lang="it-IT" sz="2400" dirty="0"/>
              <a:t> « race » </a:t>
            </a:r>
            <a:r>
              <a:rPr lang="it-IT" sz="2400" dirty="0" err="1"/>
              <a:t>dans</a:t>
            </a:r>
            <a:r>
              <a:rPr lang="it-IT" sz="2400" dirty="0"/>
              <a:t> la </a:t>
            </a:r>
            <a:r>
              <a:rPr lang="it-IT" sz="2400" dirty="0" err="1"/>
              <a:t>législation</a:t>
            </a:r>
            <a:r>
              <a:rPr lang="it-IT" sz="2400" dirty="0"/>
              <a:t> </a:t>
            </a:r>
            <a:r>
              <a:rPr lang="it-IT" sz="2400" dirty="0" err="1"/>
              <a:t>fait</a:t>
            </a:r>
            <a:r>
              <a:rPr lang="it-IT" sz="2400" dirty="0"/>
              <a:t> l’</a:t>
            </a:r>
            <a:r>
              <a:rPr lang="it-IT" sz="2400" dirty="0" err="1"/>
              <a:t>objet</a:t>
            </a:r>
            <a:r>
              <a:rPr lang="it-IT" sz="2400" dirty="0"/>
              <a:t> de </a:t>
            </a:r>
            <a:r>
              <a:rPr lang="it-IT" sz="2400" dirty="0" err="1"/>
              <a:t>débats</a:t>
            </a:r>
            <a:r>
              <a:rPr lang="it-IT" sz="2400" dirty="0"/>
              <a:t> et de </a:t>
            </a:r>
            <a:r>
              <a:rPr lang="it-IT" sz="2400" dirty="0" err="1"/>
              <a:t>polémiques</a:t>
            </a:r>
            <a:r>
              <a:rPr lang="it-IT" sz="2400" dirty="0"/>
              <a:t> </a:t>
            </a:r>
            <a:r>
              <a:rPr lang="it-IT" sz="2400" dirty="0" err="1"/>
              <a:t>depuis</a:t>
            </a:r>
            <a:r>
              <a:rPr lang="it-IT" sz="2400" dirty="0"/>
              <a:t> </a:t>
            </a:r>
            <a:r>
              <a:rPr lang="it-IT" sz="2400" dirty="0" err="1"/>
              <a:t>plusieurs</a:t>
            </a:r>
            <a:r>
              <a:rPr lang="it-IT" sz="2400" dirty="0"/>
              <a:t> </a:t>
            </a:r>
            <a:r>
              <a:rPr lang="it-IT" sz="2400" dirty="0" err="1"/>
              <a:t>années</a:t>
            </a:r>
            <a:r>
              <a:rPr lang="it-IT" sz="2400" dirty="0"/>
              <a:t> en </a:t>
            </a:r>
            <a:r>
              <a:rPr lang="it-IT" sz="2400" dirty="0" err="1"/>
              <a:t>raison</a:t>
            </a:r>
            <a:r>
              <a:rPr lang="it-IT" sz="2400" dirty="0"/>
              <a:t> de la </a:t>
            </a:r>
            <a:r>
              <a:rPr lang="it-IT" sz="2400" b="1" dirty="0" err="1"/>
              <a:t>coloration</a:t>
            </a:r>
            <a:r>
              <a:rPr lang="it-IT" sz="2400" b="1" dirty="0"/>
              <a:t> </a:t>
            </a:r>
            <a:r>
              <a:rPr lang="it-IT" sz="2400" b="1" dirty="0" err="1"/>
              <a:t>péjorative</a:t>
            </a:r>
            <a:r>
              <a:rPr lang="it-IT" sz="2400" b="1" dirty="0"/>
              <a:t> de ce terme </a:t>
            </a:r>
            <a:r>
              <a:rPr lang="it-IT" sz="2400" b="1" dirty="0" err="1"/>
              <a:t>devenu</a:t>
            </a:r>
            <a:r>
              <a:rPr lang="it-IT" sz="2400" dirty="0"/>
              <a:t>, par </a:t>
            </a:r>
            <a:r>
              <a:rPr lang="it-IT" sz="2400" dirty="0" err="1"/>
              <a:t>extension</a:t>
            </a:r>
            <a:r>
              <a:rPr lang="it-IT" sz="2400" dirty="0"/>
              <a:t>, </a:t>
            </a:r>
            <a:r>
              <a:rPr lang="it-IT" sz="2400" dirty="0" err="1"/>
              <a:t>synonyme</a:t>
            </a:r>
            <a:r>
              <a:rPr lang="it-IT" sz="2400" dirty="0"/>
              <a:t> de l'</a:t>
            </a:r>
            <a:r>
              <a:rPr lang="it-IT" sz="2400" dirty="0" err="1"/>
              <a:t>idéologie</a:t>
            </a:r>
            <a:r>
              <a:rPr lang="it-IT" sz="2400" dirty="0"/>
              <a:t> </a:t>
            </a:r>
            <a:r>
              <a:rPr lang="it-IT" sz="2400" dirty="0" err="1"/>
              <a:t>raciste</a:t>
            </a:r>
            <a:r>
              <a:rPr lang="it-IT" sz="2400" dirty="0"/>
              <a:t> qui en </a:t>
            </a:r>
            <a:r>
              <a:rPr lang="it-IT" sz="2400" dirty="0" err="1"/>
              <a:t>découle</a:t>
            </a:r>
            <a:r>
              <a:rPr lang="it-IT" sz="2400" dirty="0"/>
              <a:t>. En 2012, le </a:t>
            </a:r>
            <a:r>
              <a:rPr lang="it-IT" sz="2400" dirty="0" err="1"/>
              <a:t>candidat</a:t>
            </a:r>
            <a:r>
              <a:rPr lang="it-IT" sz="2400" dirty="0"/>
              <a:t> à l’</a:t>
            </a:r>
            <a:r>
              <a:rPr lang="it-IT" sz="2400" dirty="0" err="1"/>
              <a:t>élection</a:t>
            </a:r>
            <a:r>
              <a:rPr lang="it-IT" sz="2400" dirty="0"/>
              <a:t> </a:t>
            </a:r>
            <a:r>
              <a:rPr lang="it-IT" sz="2400" dirty="0" err="1"/>
              <a:t>présidentielle</a:t>
            </a:r>
            <a:r>
              <a:rPr lang="it-IT" sz="2400" dirty="0"/>
              <a:t>, François </a:t>
            </a:r>
            <a:r>
              <a:rPr lang="it-IT" sz="2400" dirty="0" err="1"/>
              <a:t>Hollande</a:t>
            </a:r>
            <a:r>
              <a:rPr lang="it-IT" sz="2400" dirty="0"/>
              <a:t>, </a:t>
            </a:r>
            <a:r>
              <a:rPr lang="it-IT" sz="2400" dirty="0" err="1"/>
              <a:t>avait</a:t>
            </a:r>
            <a:r>
              <a:rPr lang="it-IT" sz="2400" dirty="0"/>
              <a:t> </a:t>
            </a:r>
            <a:r>
              <a:rPr lang="it-IT" sz="2400" dirty="0" err="1"/>
              <a:t>affirmé</a:t>
            </a:r>
            <a:r>
              <a:rPr lang="it-IT" sz="2400" dirty="0"/>
              <a:t> : « Il </a:t>
            </a:r>
            <a:r>
              <a:rPr lang="it-IT" sz="2400" dirty="0" err="1"/>
              <a:t>n'y</a:t>
            </a:r>
            <a:r>
              <a:rPr lang="it-IT" sz="2400" dirty="0"/>
              <a:t> a </a:t>
            </a:r>
            <a:r>
              <a:rPr lang="it-IT" sz="2400" dirty="0" err="1"/>
              <a:t>pas</a:t>
            </a:r>
            <a:r>
              <a:rPr lang="it-IT" sz="2400" dirty="0"/>
              <a:t> de </a:t>
            </a:r>
            <a:r>
              <a:rPr lang="it-IT" sz="2400" dirty="0" err="1"/>
              <a:t>place</a:t>
            </a:r>
            <a:r>
              <a:rPr lang="it-IT" sz="2400" dirty="0"/>
              <a:t> </a:t>
            </a:r>
            <a:r>
              <a:rPr lang="it-IT" sz="2400" dirty="0" err="1"/>
              <a:t>dans</a:t>
            </a:r>
            <a:r>
              <a:rPr lang="it-IT" sz="2400" dirty="0"/>
              <a:t> la </a:t>
            </a:r>
            <a:r>
              <a:rPr lang="it-IT" sz="2400" dirty="0" err="1"/>
              <a:t>République</a:t>
            </a:r>
            <a:r>
              <a:rPr lang="it-IT" sz="2400" dirty="0"/>
              <a:t> pour la race. Et c'est </a:t>
            </a:r>
            <a:r>
              <a:rPr lang="it-IT" sz="2400" dirty="0" err="1"/>
              <a:t>pourquoi</a:t>
            </a:r>
            <a:r>
              <a:rPr lang="it-IT" sz="2400" dirty="0"/>
              <a:t> je demanderai, </a:t>
            </a:r>
            <a:r>
              <a:rPr lang="it-IT" sz="2400" dirty="0" err="1"/>
              <a:t>au</a:t>
            </a:r>
            <a:r>
              <a:rPr lang="it-IT" sz="2400" dirty="0"/>
              <a:t> </a:t>
            </a:r>
            <a:r>
              <a:rPr lang="it-IT" sz="2400" dirty="0" err="1"/>
              <a:t>lendemain</a:t>
            </a:r>
            <a:r>
              <a:rPr lang="it-IT" sz="2400" dirty="0"/>
              <a:t> de la </a:t>
            </a:r>
            <a:r>
              <a:rPr lang="it-IT" sz="2400" dirty="0" err="1"/>
              <a:t>présidentielle</a:t>
            </a:r>
            <a:r>
              <a:rPr lang="it-IT" sz="2400" dirty="0"/>
              <a:t>, </a:t>
            </a:r>
            <a:r>
              <a:rPr lang="it-IT" sz="2400" dirty="0" err="1"/>
              <a:t>au</a:t>
            </a:r>
            <a:r>
              <a:rPr lang="it-IT" sz="2400" dirty="0"/>
              <a:t> </a:t>
            </a:r>
            <a:r>
              <a:rPr lang="it-IT" sz="2400" dirty="0" err="1"/>
              <a:t>Parlement</a:t>
            </a:r>
            <a:r>
              <a:rPr lang="it-IT" sz="2400" dirty="0"/>
              <a:t> de </a:t>
            </a:r>
            <a:r>
              <a:rPr lang="it-IT" sz="2400" dirty="0" err="1"/>
              <a:t>supprimer</a:t>
            </a:r>
            <a:r>
              <a:rPr lang="it-IT" sz="2400" dirty="0"/>
              <a:t> le </a:t>
            </a:r>
            <a:r>
              <a:rPr lang="it-IT" sz="2400" dirty="0" err="1"/>
              <a:t>mot</a:t>
            </a:r>
            <a:r>
              <a:rPr lang="it-IT" sz="2400" dirty="0"/>
              <a:t> race de </a:t>
            </a:r>
            <a:r>
              <a:rPr lang="it-IT" sz="2400" dirty="0" err="1"/>
              <a:t>notre</a:t>
            </a:r>
            <a:r>
              <a:rPr lang="it-IT" sz="2400" dirty="0"/>
              <a:t> </a:t>
            </a:r>
            <a:r>
              <a:rPr lang="it-IT" sz="2400" dirty="0" err="1"/>
              <a:t>Constitution</a:t>
            </a:r>
            <a:r>
              <a:rPr lang="it-IT" sz="2400" dirty="0"/>
              <a:t> ». </a:t>
            </a:r>
          </a:p>
          <a:p>
            <a:pPr algn="just"/>
            <a:r>
              <a:rPr lang="it-IT" sz="2400" dirty="0"/>
              <a:t>Si l'</a:t>
            </a:r>
            <a:r>
              <a:rPr lang="it-IT" sz="2400" dirty="0" err="1"/>
              <a:t>Assemblée</a:t>
            </a:r>
            <a:r>
              <a:rPr lang="it-IT" sz="2400" dirty="0"/>
              <a:t> </a:t>
            </a:r>
            <a:r>
              <a:rPr lang="it-IT" sz="2400" dirty="0" err="1"/>
              <a:t>nationale</a:t>
            </a:r>
            <a:r>
              <a:rPr lang="it-IT" sz="2400" dirty="0"/>
              <a:t> </a:t>
            </a:r>
            <a:r>
              <a:rPr lang="it-IT" sz="2400" dirty="0" err="1"/>
              <a:t>avait</a:t>
            </a:r>
            <a:r>
              <a:rPr lang="it-IT" sz="2400" dirty="0"/>
              <a:t> </a:t>
            </a:r>
            <a:r>
              <a:rPr lang="it-IT" sz="2400" dirty="0" err="1"/>
              <a:t>adopté</a:t>
            </a:r>
            <a:r>
              <a:rPr lang="it-IT" sz="2400" dirty="0"/>
              <a:t> le 16 mai 2013 une </a:t>
            </a:r>
            <a:r>
              <a:rPr lang="it-IT" sz="2400" dirty="0" err="1"/>
              <a:t>proposition</a:t>
            </a:r>
            <a:r>
              <a:rPr lang="it-IT" sz="2400" dirty="0"/>
              <a:t> de </a:t>
            </a:r>
            <a:r>
              <a:rPr lang="it-IT" sz="2400" dirty="0" err="1"/>
              <a:t>loi</a:t>
            </a:r>
            <a:r>
              <a:rPr lang="it-IT" sz="2400" dirty="0"/>
              <a:t> (n° 218) </a:t>
            </a:r>
            <a:r>
              <a:rPr lang="it-IT" sz="2400" dirty="0" err="1"/>
              <a:t>tendant</a:t>
            </a:r>
            <a:r>
              <a:rPr lang="it-IT" sz="2400" dirty="0"/>
              <a:t> à la </a:t>
            </a:r>
            <a:r>
              <a:rPr lang="it-IT" sz="2400" dirty="0" err="1"/>
              <a:t>suppression</a:t>
            </a:r>
            <a:r>
              <a:rPr lang="it-IT" sz="2400" dirty="0"/>
              <a:t> </a:t>
            </a:r>
            <a:r>
              <a:rPr lang="it-IT" sz="2400" dirty="0" err="1"/>
              <a:t>du</a:t>
            </a:r>
            <a:r>
              <a:rPr lang="it-IT" sz="2400" dirty="0"/>
              <a:t> </a:t>
            </a:r>
            <a:r>
              <a:rPr lang="it-IT" sz="2400" dirty="0" err="1"/>
              <a:t>mot</a:t>
            </a:r>
            <a:r>
              <a:rPr lang="it-IT" sz="2400" dirty="0"/>
              <a:t> « race » de </a:t>
            </a:r>
            <a:r>
              <a:rPr lang="it-IT" sz="2400" dirty="0" err="1"/>
              <a:t>notre</a:t>
            </a:r>
            <a:r>
              <a:rPr lang="it-IT" sz="2400" dirty="0"/>
              <a:t> </a:t>
            </a:r>
            <a:r>
              <a:rPr lang="it-IT" sz="2400" dirty="0" err="1"/>
              <a:t>législation</a:t>
            </a:r>
            <a:r>
              <a:rPr lang="it-IT" sz="2400" dirty="0"/>
              <a:t> qui n’</a:t>
            </a:r>
            <a:r>
              <a:rPr lang="it-IT" sz="2400" dirty="0" err="1"/>
              <a:t>avait</a:t>
            </a:r>
            <a:r>
              <a:rPr lang="it-IT" sz="2400" dirty="0"/>
              <a:t> </a:t>
            </a:r>
            <a:r>
              <a:rPr lang="it-IT" sz="2400" dirty="0" err="1"/>
              <a:t>finalement</a:t>
            </a:r>
            <a:r>
              <a:rPr lang="it-IT" sz="2400" dirty="0"/>
              <a:t> </a:t>
            </a:r>
            <a:r>
              <a:rPr lang="it-IT" sz="2400" dirty="0" err="1"/>
              <a:t>pas</a:t>
            </a:r>
            <a:r>
              <a:rPr lang="it-IT" sz="2400" dirty="0"/>
              <a:t> vu le jour, c’est </a:t>
            </a:r>
            <a:r>
              <a:rPr lang="it-IT" sz="2400" dirty="0" err="1"/>
              <a:t>chose</a:t>
            </a:r>
            <a:r>
              <a:rPr lang="it-IT" sz="2400" dirty="0"/>
              <a:t> </a:t>
            </a:r>
            <a:r>
              <a:rPr lang="it-IT" sz="2400" dirty="0" err="1"/>
              <a:t>faite</a:t>
            </a:r>
            <a:r>
              <a:rPr lang="it-IT" sz="2400" dirty="0"/>
              <a:t> </a:t>
            </a:r>
            <a:r>
              <a:rPr lang="it-IT" sz="2400" dirty="0" err="1"/>
              <a:t>aujourd’hui</a:t>
            </a:r>
            <a:r>
              <a:rPr lang="it-IT" sz="2400" dirty="0"/>
              <a:t> </a:t>
            </a:r>
            <a:r>
              <a:rPr lang="it-IT" sz="2400" dirty="0" err="1"/>
              <a:t>au</a:t>
            </a:r>
            <a:r>
              <a:rPr lang="it-IT" sz="2400" dirty="0"/>
              <a:t> </a:t>
            </a:r>
            <a:r>
              <a:rPr lang="it-IT" sz="2400" dirty="0" err="1"/>
              <a:t>sein</a:t>
            </a:r>
            <a:r>
              <a:rPr lang="it-IT" sz="2400" dirty="0"/>
              <a:t> </a:t>
            </a:r>
            <a:r>
              <a:rPr lang="it-IT" sz="2400" dirty="0" err="1"/>
              <a:t>du</a:t>
            </a:r>
            <a:r>
              <a:rPr lang="it-IT" sz="2400" dirty="0"/>
              <a:t> </a:t>
            </a:r>
            <a:r>
              <a:rPr lang="it-IT" sz="2400" b="1" dirty="0"/>
              <a:t>Code </a:t>
            </a:r>
            <a:r>
              <a:rPr lang="it-IT" sz="2400" b="1" dirty="0" err="1"/>
              <a:t>pénal</a:t>
            </a:r>
            <a:r>
              <a:rPr lang="it-IT" sz="2400" b="1" dirty="0"/>
              <a:t>, </a:t>
            </a:r>
            <a:r>
              <a:rPr lang="it-IT" sz="2400" b="1" dirty="0" err="1"/>
              <a:t>du</a:t>
            </a:r>
            <a:r>
              <a:rPr lang="it-IT" sz="2400" b="1" dirty="0"/>
              <a:t> Code de </a:t>
            </a:r>
            <a:r>
              <a:rPr lang="it-IT" sz="2400" b="1" dirty="0" err="1"/>
              <a:t>procédure</a:t>
            </a:r>
            <a:r>
              <a:rPr lang="it-IT" sz="2400" b="1" dirty="0"/>
              <a:t> </a:t>
            </a:r>
            <a:r>
              <a:rPr lang="it-IT" sz="2400" b="1" dirty="0" err="1"/>
              <a:t>pénale</a:t>
            </a:r>
            <a:r>
              <a:rPr lang="it-IT" sz="2400" b="1" dirty="0"/>
              <a:t> et de la </a:t>
            </a:r>
            <a:r>
              <a:rPr lang="it-IT" sz="2400" b="1" dirty="0" err="1"/>
              <a:t>loi</a:t>
            </a:r>
            <a:r>
              <a:rPr lang="it-IT" sz="2400" b="1" dirty="0"/>
              <a:t> </a:t>
            </a:r>
            <a:r>
              <a:rPr lang="it-IT" sz="2400" b="1" dirty="0" err="1"/>
              <a:t>du</a:t>
            </a:r>
            <a:r>
              <a:rPr lang="it-IT" sz="2400" b="1" dirty="0"/>
              <a:t> 29 </a:t>
            </a:r>
            <a:r>
              <a:rPr lang="it-IT" sz="2400" b="1" dirty="0" err="1"/>
              <a:t>juillet</a:t>
            </a:r>
            <a:r>
              <a:rPr lang="it-IT" sz="2400" b="1" dirty="0"/>
              <a:t> 1881 </a:t>
            </a:r>
            <a:r>
              <a:rPr lang="it-IT" sz="2400" b="1" dirty="0" err="1"/>
              <a:t>sur</a:t>
            </a:r>
            <a:r>
              <a:rPr lang="it-IT" sz="2400" b="1" dirty="0"/>
              <a:t> la </a:t>
            </a:r>
            <a:r>
              <a:rPr lang="it-IT" sz="2400" b="1" dirty="0" err="1"/>
              <a:t>liberté</a:t>
            </a:r>
            <a:r>
              <a:rPr lang="it-IT" sz="2400" b="1" dirty="0"/>
              <a:t> de la presse</a:t>
            </a:r>
            <a:r>
              <a:rPr lang="it-IT" sz="2400" b="1" dirty="0" smtClean="0"/>
              <a:t>.</a:t>
            </a:r>
          </a:p>
          <a:p>
            <a:pPr marL="0" indent="0" algn="just">
              <a:buNone/>
            </a:pPr>
            <a:r>
              <a:rPr lang="fr-FR" sz="2400" dirty="0" smtClean="0">
                <a:hlinkClick r:id="rId2"/>
              </a:rPr>
              <a:t>https</a:t>
            </a:r>
            <a:r>
              <a:rPr lang="fr-FR" sz="2400" dirty="0">
                <a:hlinkClick r:id="rId2"/>
              </a:rPr>
              <a:t>://actu.dalloz-etudiant.fr/a-la-une/article/disparition-du-mot-race-de-la-legislationpenale</a:t>
            </a:r>
            <a:r>
              <a:rPr lang="fr-FR" sz="2400" dirty="0"/>
              <a:t> 12 sept 2017</a:t>
            </a:r>
            <a:endParaRPr lang="it-IT" sz="2400" b="1" dirty="0"/>
          </a:p>
          <a:p>
            <a:endParaRPr lang="it-IT" sz="2400" dirty="0"/>
          </a:p>
        </p:txBody>
      </p:sp>
    </p:spTree>
    <p:extLst>
      <p:ext uri="{BB962C8B-B14F-4D97-AF65-F5344CB8AC3E}">
        <p14:creationId xmlns:p14="http://schemas.microsoft.com/office/powerpoint/2010/main" val="74098060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a:t>Race</a:t>
            </a:r>
            <a:r>
              <a:rPr lang="fr-FR" sz="2800" dirty="0"/>
              <a:t> aujourd’hui dans les textes législatifs</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a:ea typeface="ＭＳ Ｐゴシック" charset="0"/>
              </a:rPr>
              <a:t>Le </a:t>
            </a:r>
            <a:r>
              <a:rPr lang="it-IT" sz="2400" dirty="0" err="1">
                <a:ea typeface="ＭＳ Ｐゴシック" charset="0"/>
              </a:rPr>
              <a:t>décret</a:t>
            </a:r>
            <a:r>
              <a:rPr lang="it-IT" sz="2400" dirty="0">
                <a:ea typeface="ＭＳ Ｐゴシック" charset="0"/>
              </a:rPr>
              <a:t> n° 2017-1230 </a:t>
            </a:r>
            <a:r>
              <a:rPr lang="it-IT" sz="2400" dirty="0" err="1">
                <a:ea typeface="ＭＳ Ｐゴシック" charset="0"/>
              </a:rPr>
              <a:t>du</a:t>
            </a:r>
            <a:r>
              <a:rPr lang="it-IT" sz="2400" dirty="0">
                <a:ea typeface="ＭＳ Ｐゴシック" charset="0"/>
              </a:rPr>
              <a:t> 3 </a:t>
            </a:r>
            <a:r>
              <a:rPr lang="it-IT" sz="2400" dirty="0" err="1">
                <a:ea typeface="ＭＳ Ｐゴシック" charset="0"/>
              </a:rPr>
              <a:t>août</a:t>
            </a:r>
            <a:r>
              <a:rPr lang="it-IT" sz="2400" dirty="0">
                <a:ea typeface="ＭＳ Ｐゴシック" charset="0"/>
              </a:rPr>
              <a:t> 2017 s’</a:t>
            </a:r>
            <a:r>
              <a:rPr lang="it-IT" sz="2400" dirty="0" err="1">
                <a:ea typeface="ＭＳ Ｐゴシック" charset="0"/>
              </a:rPr>
              <a:t>inscrit</a:t>
            </a:r>
            <a:r>
              <a:rPr lang="it-IT" sz="2400" dirty="0">
                <a:ea typeface="ＭＳ Ｐゴシック" charset="0"/>
              </a:rPr>
              <a:t> </a:t>
            </a:r>
            <a:r>
              <a:rPr lang="it-IT" sz="2400" dirty="0" err="1">
                <a:ea typeface="ＭＳ Ｐゴシック" charset="0"/>
              </a:rPr>
              <a:t>dans</a:t>
            </a:r>
            <a:r>
              <a:rPr lang="it-IT" sz="2400" dirty="0">
                <a:ea typeface="ＭＳ Ｐゴシック" charset="0"/>
              </a:rPr>
              <a:t> la </a:t>
            </a:r>
            <a:r>
              <a:rPr lang="it-IT" sz="2400" dirty="0" err="1">
                <a:ea typeface="ＭＳ Ｐゴシック" charset="0"/>
              </a:rPr>
              <a:t>lignée</a:t>
            </a:r>
            <a:r>
              <a:rPr lang="it-IT" sz="2400" dirty="0">
                <a:ea typeface="ＭＳ Ｐゴシック" charset="0"/>
              </a:rPr>
              <a:t> de la </a:t>
            </a:r>
            <a:r>
              <a:rPr lang="it-IT" sz="2400" dirty="0" err="1">
                <a:ea typeface="ＭＳ Ｐゴシック" charset="0"/>
              </a:rPr>
              <a:t>loi</a:t>
            </a:r>
            <a:r>
              <a:rPr lang="it-IT" sz="2400" dirty="0">
                <a:ea typeface="ＭＳ Ｐゴシック" charset="0"/>
              </a:rPr>
              <a:t> n° 2017-86 </a:t>
            </a:r>
            <a:r>
              <a:rPr lang="it-IT" sz="2400" dirty="0" err="1">
                <a:ea typeface="ＭＳ Ｐゴシック" charset="0"/>
              </a:rPr>
              <a:t>du</a:t>
            </a:r>
            <a:r>
              <a:rPr lang="it-IT" sz="2400" dirty="0">
                <a:ea typeface="ＭＳ Ｐゴシック" charset="0"/>
              </a:rPr>
              <a:t> 27 </a:t>
            </a:r>
            <a:r>
              <a:rPr lang="it-IT" sz="2400" dirty="0" err="1">
                <a:ea typeface="ＭＳ Ｐゴシック" charset="0"/>
              </a:rPr>
              <a:t>janvier</a:t>
            </a:r>
            <a:r>
              <a:rPr lang="it-IT" sz="2400" dirty="0">
                <a:ea typeface="ＭＳ Ｐゴシック" charset="0"/>
              </a:rPr>
              <a:t> 2017 relative à l'</a:t>
            </a:r>
            <a:r>
              <a:rPr lang="it-IT" sz="2400" dirty="0" err="1">
                <a:ea typeface="ＭＳ Ｐゴシック" charset="0"/>
              </a:rPr>
              <a:t>égalité</a:t>
            </a:r>
            <a:r>
              <a:rPr lang="it-IT" sz="2400" dirty="0">
                <a:ea typeface="ＭＳ Ｐゴシック" charset="0"/>
              </a:rPr>
              <a:t> et à la </a:t>
            </a:r>
            <a:r>
              <a:rPr lang="it-IT" sz="2400" dirty="0" err="1">
                <a:ea typeface="ＭＳ Ｐゴシック" charset="0"/>
              </a:rPr>
              <a:t>citoyenneté</a:t>
            </a:r>
            <a:r>
              <a:rPr lang="it-IT" sz="2400" dirty="0">
                <a:ea typeface="ＭＳ Ｐゴシック" charset="0"/>
              </a:rPr>
              <a:t>. </a:t>
            </a:r>
            <a:r>
              <a:rPr lang="mr-IN" sz="2400" dirty="0" smtClean="0">
                <a:ea typeface="ＭＳ Ｐゴシック" charset="0"/>
              </a:rPr>
              <a:t>…</a:t>
            </a:r>
            <a:r>
              <a:rPr lang="it-IT" sz="2400" dirty="0" smtClean="0">
                <a:ea typeface="ＭＳ Ｐゴシック" charset="0"/>
              </a:rPr>
              <a:t> Le </a:t>
            </a:r>
            <a:r>
              <a:rPr lang="it-IT" sz="2400" dirty="0">
                <a:ea typeface="ＭＳ Ｐゴシック" charset="0"/>
              </a:rPr>
              <a:t>texte </a:t>
            </a:r>
            <a:r>
              <a:rPr lang="it-IT" sz="2400" dirty="0" err="1">
                <a:ea typeface="ＭＳ Ｐゴシック" charset="0"/>
              </a:rPr>
              <a:t>élargit</a:t>
            </a:r>
            <a:r>
              <a:rPr lang="it-IT" sz="2400" dirty="0">
                <a:ea typeface="ＭＳ Ｐゴシック" charset="0"/>
              </a:rPr>
              <a:t> </a:t>
            </a:r>
            <a:r>
              <a:rPr lang="it-IT" sz="2400" dirty="0" err="1">
                <a:ea typeface="ＭＳ Ｐゴシック" charset="0"/>
              </a:rPr>
              <a:t>également</a:t>
            </a:r>
            <a:r>
              <a:rPr lang="it-IT" sz="2400" dirty="0">
                <a:ea typeface="ＭＳ Ｐゴシック" charset="0"/>
              </a:rPr>
              <a:t> </a:t>
            </a:r>
            <a:r>
              <a:rPr lang="it-IT" sz="2400" dirty="0" err="1">
                <a:ea typeface="ＭＳ Ｐゴシック" charset="0"/>
              </a:rPr>
              <a:t>ces</a:t>
            </a:r>
            <a:r>
              <a:rPr lang="it-IT" sz="2400" dirty="0">
                <a:ea typeface="ＭＳ Ｐゴシック" charset="0"/>
              </a:rPr>
              <a:t> </a:t>
            </a:r>
            <a:r>
              <a:rPr lang="it-IT" sz="2400" dirty="0" err="1">
                <a:ea typeface="ＭＳ Ｐゴシック" charset="0"/>
              </a:rPr>
              <a:t>infractions</a:t>
            </a:r>
            <a:r>
              <a:rPr lang="it-IT" sz="2400" dirty="0">
                <a:ea typeface="ＭＳ Ｐゴシック" charset="0"/>
              </a:rPr>
              <a:t> </a:t>
            </a:r>
            <a:r>
              <a:rPr lang="it-IT" sz="2400" dirty="0" err="1">
                <a:ea typeface="ＭＳ Ｐゴシック" charset="0"/>
              </a:rPr>
              <a:t>aux</a:t>
            </a:r>
            <a:r>
              <a:rPr lang="it-IT" sz="2400" dirty="0">
                <a:ea typeface="ＭＳ Ｐゴシック" charset="0"/>
              </a:rPr>
              <a:t> </a:t>
            </a:r>
            <a:r>
              <a:rPr lang="it-IT" sz="2400" dirty="0" err="1">
                <a:ea typeface="ＭＳ Ｐゴシック" charset="0"/>
              </a:rPr>
              <a:t>cas</a:t>
            </a:r>
            <a:r>
              <a:rPr lang="it-IT" sz="2400" dirty="0">
                <a:ea typeface="ＭＳ Ｐゴシック" charset="0"/>
              </a:rPr>
              <a:t> </a:t>
            </a:r>
            <a:r>
              <a:rPr lang="it-IT" sz="2400" dirty="0" err="1">
                <a:ea typeface="ＭＳ Ｐゴシック" charset="0"/>
              </a:rPr>
              <a:t>où</a:t>
            </a:r>
            <a:r>
              <a:rPr lang="it-IT" sz="2400" dirty="0">
                <a:ea typeface="ＭＳ Ｐゴシック" charset="0"/>
              </a:rPr>
              <a:t> </a:t>
            </a:r>
            <a:r>
              <a:rPr lang="it-IT" sz="2400" dirty="0" err="1">
                <a:ea typeface="ＭＳ Ｐゴシック" charset="0"/>
              </a:rPr>
              <a:t>elles</a:t>
            </a:r>
            <a:r>
              <a:rPr lang="it-IT" sz="2400" dirty="0">
                <a:ea typeface="ＭＳ Ｐゴシック" charset="0"/>
              </a:rPr>
              <a:t> </a:t>
            </a:r>
            <a:r>
              <a:rPr lang="it-IT" sz="2400" dirty="0" err="1">
                <a:ea typeface="ＭＳ Ｐゴシック" charset="0"/>
              </a:rPr>
              <a:t>sont</a:t>
            </a:r>
            <a:r>
              <a:rPr lang="it-IT" sz="2400" dirty="0">
                <a:ea typeface="ＭＳ Ｐゴシック" charset="0"/>
              </a:rPr>
              <a:t> </a:t>
            </a:r>
            <a:r>
              <a:rPr lang="it-IT" sz="2400" dirty="0" err="1">
                <a:ea typeface="ＭＳ Ｐゴシック" charset="0"/>
              </a:rPr>
              <a:t>commises</a:t>
            </a:r>
            <a:r>
              <a:rPr lang="it-IT" sz="2400" dirty="0">
                <a:ea typeface="ＭＳ Ｐゴシック" charset="0"/>
              </a:rPr>
              <a:t> en </a:t>
            </a:r>
            <a:r>
              <a:rPr lang="it-IT" sz="2400" dirty="0" err="1">
                <a:ea typeface="ＭＳ Ｐゴシック" charset="0"/>
              </a:rPr>
              <a:t>raison</a:t>
            </a:r>
            <a:r>
              <a:rPr lang="it-IT" sz="2400" dirty="0">
                <a:ea typeface="ＭＳ Ｐゴシック" charset="0"/>
              </a:rPr>
              <a:t> de l'</a:t>
            </a:r>
            <a:r>
              <a:rPr lang="it-IT" sz="2400" dirty="0" err="1">
                <a:ea typeface="ＭＳ Ｐゴシック" charset="0"/>
              </a:rPr>
              <a:t>identité</a:t>
            </a:r>
            <a:r>
              <a:rPr lang="it-IT" sz="2400" dirty="0">
                <a:ea typeface="ＭＳ Ｐゴシック" charset="0"/>
              </a:rPr>
              <a:t> de </a:t>
            </a:r>
            <a:r>
              <a:rPr lang="it-IT" sz="2400" dirty="0" err="1">
                <a:ea typeface="ＭＳ Ｐゴシック" charset="0"/>
              </a:rPr>
              <a:t>genre</a:t>
            </a:r>
            <a:r>
              <a:rPr lang="it-IT" sz="2400" dirty="0">
                <a:ea typeface="ＭＳ Ｐゴシック" charset="0"/>
              </a:rPr>
              <a:t> de la </a:t>
            </a:r>
            <a:r>
              <a:rPr lang="it-IT" sz="2400" dirty="0" err="1">
                <a:ea typeface="ＭＳ Ｐゴシック" charset="0"/>
              </a:rPr>
              <a:t>victime</a:t>
            </a:r>
            <a:r>
              <a:rPr lang="it-IT" sz="2400" dirty="0">
                <a:ea typeface="ＭＳ Ｐゴシック" charset="0"/>
              </a:rPr>
              <a:t>, </a:t>
            </a:r>
            <a:r>
              <a:rPr lang="it-IT" sz="2400" dirty="0" err="1">
                <a:ea typeface="ＭＳ Ｐゴシック" charset="0"/>
              </a:rPr>
              <a:t>afin</a:t>
            </a:r>
            <a:r>
              <a:rPr lang="it-IT" sz="2400" dirty="0">
                <a:ea typeface="ＭＳ Ｐゴシック" charset="0"/>
              </a:rPr>
              <a:t> de </a:t>
            </a:r>
            <a:r>
              <a:rPr lang="it-IT" sz="2400" dirty="0" err="1">
                <a:ea typeface="ＭＳ Ｐゴシック" charset="0"/>
              </a:rPr>
              <a:t>mieux</a:t>
            </a:r>
            <a:r>
              <a:rPr lang="it-IT" sz="2400" dirty="0">
                <a:ea typeface="ＭＳ Ｐゴシック" charset="0"/>
              </a:rPr>
              <a:t> </a:t>
            </a:r>
            <a:r>
              <a:rPr lang="it-IT" sz="2400" dirty="0" err="1">
                <a:ea typeface="ＭＳ Ｐゴシック" charset="0"/>
              </a:rPr>
              <a:t>lutter</a:t>
            </a:r>
            <a:r>
              <a:rPr lang="it-IT" sz="2400" dirty="0">
                <a:ea typeface="ＭＳ Ｐゴシック" charset="0"/>
              </a:rPr>
              <a:t> </a:t>
            </a:r>
            <a:r>
              <a:rPr lang="it-IT" sz="2400" dirty="0" err="1">
                <a:ea typeface="ＭＳ Ｐゴシック" charset="0"/>
              </a:rPr>
              <a:t>contre</a:t>
            </a:r>
            <a:r>
              <a:rPr lang="it-IT" sz="2400" dirty="0">
                <a:ea typeface="ＭＳ Ｐゴシック" charset="0"/>
              </a:rPr>
              <a:t> la</a:t>
            </a:r>
            <a:r>
              <a:rPr lang="it-IT" sz="2400" b="1" dirty="0">
                <a:ea typeface="ＭＳ Ｐゴシック" charset="0"/>
              </a:rPr>
              <a:t> </a:t>
            </a:r>
            <a:r>
              <a:rPr lang="it-IT" sz="2400" b="1" dirty="0" err="1">
                <a:ea typeface="ＭＳ Ｐゴシック" charset="0"/>
              </a:rPr>
              <a:t>transphobie</a:t>
            </a:r>
            <a:r>
              <a:rPr lang="it-IT" sz="2400" dirty="0">
                <a:ea typeface="ＭＳ Ｐゴシック" charset="0"/>
              </a:rPr>
              <a:t>. </a:t>
            </a:r>
            <a:endParaRPr lang="it-IT" sz="2400" dirty="0" smtClean="0">
              <a:ea typeface="ＭＳ Ｐゴシック" charset="0"/>
            </a:endParaRPr>
          </a:p>
          <a:p>
            <a:pPr algn="just"/>
            <a:r>
              <a:rPr lang="it-IT" sz="2400" dirty="0"/>
              <a:t>On </a:t>
            </a:r>
            <a:r>
              <a:rPr lang="it-IT" sz="2400" dirty="0" err="1"/>
              <a:t>soulignera</a:t>
            </a:r>
            <a:r>
              <a:rPr lang="it-IT" sz="2400" dirty="0"/>
              <a:t> </a:t>
            </a:r>
            <a:r>
              <a:rPr lang="it-IT" sz="2400" dirty="0" err="1"/>
              <a:t>surtout</a:t>
            </a:r>
            <a:r>
              <a:rPr lang="it-IT" sz="2400" dirty="0"/>
              <a:t> </a:t>
            </a:r>
            <a:r>
              <a:rPr lang="it-IT" sz="2400" dirty="0" err="1"/>
              <a:t>que</a:t>
            </a:r>
            <a:r>
              <a:rPr lang="it-IT" sz="2400" dirty="0"/>
              <a:t> le </a:t>
            </a:r>
            <a:r>
              <a:rPr lang="it-IT" sz="2400" dirty="0" err="1"/>
              <a:t>mot</a:t>
            </a:r>
            <a:r>
              <a:rPr lang="it-IT" sz="2400" dirty="0"/>
              <a:t> « race », « qui n’est </a:t>
            </a:r>
            <a:r>
              <a:rPr lang="it-IT" sz="2400" dirty="0" err="1"/>
              <a:t>pas</a:t>
            </a:r>
            <a:r>
              <a:rPr lang="it-IT" sz="2400" dirty="0"/>
              <a:t> </a:t>
            </a:r>
            <a:r>
              <a:rPr lang="it-IT" sz="2400" dirty="0" err="1"/>
              <a:t>applicable</a:t>
            </a:r>
            <a:r>
              <a:rPr lang="it-IT" sz="2400" dirty="0"/>
              <a:t> </a:t>
            </a:r>
            <a:r>
              <a:rPr lang="it-IT" sz="2400" dirty="0" err="1"/>
              <a:t>aux</a:t>
            </a:r>
            <a:r>
              <a:rPr lang="it-IT" sz="2400" dirty="0"/>
              <a:t> </a:t>
            </a:r>
            <a:r>
              <a:rPr lang="it-IT" sz="2400" dirty="0" err="1"/>
              <a:t>êtres</a:t>
            </a:r>
            <a:r>
              <a:rPr lang="it-IT" sz="2400" dirty="0"/>
              <a:t> </a:t>
            </a:r>
            <a:r>
              <a:rPr lang="it-IT" sz="2400" dirty="0" err="1"/>
              <a:t>humains</a:t>
            </a:r>
            <a:r>
              <a:rPr lang="it-IT" sz="2400" dirty="0"/>
              <a:t> » </a:t>
            </a:r>
            <a:r>
              <a:rPr lang="it-IT" sz="2400" dirty="0" err="1"/>
              <a:t>selon</a:t>
            </a:r>
            <a:r>
              <a:rPr lang="it-IT" sz="2400" dirty="0"/>
              <a:t> la </a:t>
            </a:r>
            <a:r>
              <a:rPr lang="it-IT" sz="2400" dirty="0" err="1"/>
              <a:t>notice</a:t>
            </a:r>
            <a:r>
              <a:rPr lang="it-IT" sz="2400" dirty="0"/>
              <a:t> </a:t>
            </a:r>
            <a:r>
              <a:rPr lang="it-IT" sz="2400" dirty="0" err="1"/>
              <a:t>du</a:t>
            </a:r>
            <a:r>
              <a:rPr lang="it-IT" sz="2400" dirty="0"/>
              <a:t> </a:t>
            </a:r>
            <a:r>
              <a:rPr lang="it-IT" sz="2400" dirty="0" err="1"/>
              <a:t>décret</a:t>
            </a:r>
            <a:r>
              <a:rPr lang="it-IT" sz="2400" dirty="0"/>
              <a:t>, a </a:t>
            </a:r>
            <a:r>
              <a:rPr lang="it-IT" sz="2400" dirty="0" err="1"/>
              <a:t>été</a:t>
            </a:r>
            <a:r>
              <a:rPr lang="it-IT" sz="2400" dirty="0"/>
              <a:t> </a:t>
            </a:r>
            <a:r>
              <a:rPr lang="it-IT" sz="2400" dirty="0" err="1"/>
              <a:t>remplacé</a:t>
            </a:r>
            <a:r>
              <a:rPr lang="it-IT" sz="2400" dirty="0"/>
              <a:t> par </a:t>
            </a:r>
            <a:r>
              <a:rPr lang="it-IT" sz="2400" dirty="0" err="1"/>
              <a:t>celui</a:t>
            </a:r>
            <a:r>
              <a:rPr lang="it-IT" sz="2400" dirty="0"/>
              <a:t> de «</a:t>
            </a:r>
            <a:r>
              <a:rPr lang="it-IT" sz="2400" b="1" dirty="0"/>
              <a:t> </a:t>
            </a:r>
            <a:r>
              <a:rPr lang="it-IT" sz="2400" b="1" dirty="0" err="1"/>
              <a:t>prétendue</a:t>
            </a:r>
            <a:r>
              <a:rPr lang="it-IT" sz="2400" b="1" dirty="0"/>
              <a:t> race »</a:t>
            </a:r>
            <a:r>
              <a:rPr lang="it-IT" sz="2400" dirty="0"/>
              <a:t>, </a:t>
            </a:r>
            <a:r>
              <a:rPr lang="it-IT" sz="2400" dirty="0" err="1"/>
              <a:t>comme</a:t>
            </a:r>
            <a:r>
              <a:rPr lang="it-IT" sz="2400" dirty="0"/>
              <a:t> cela </a:t>
            </a:r>
            <a:r>
              <a:rPr lang="it-IT" sz="2400" dirty="0" err="1"/>
              <a:t>avait</a:t>
            </a:r>
            <a:r>
              <a:rPr lang="it-IT" sz="2400" dirty="0"/>
              <a:t> </a:t>
            </a:r>
            <a:r>
              <a:rPr lang="it-IT" sz="2400" dirty="0" err="1"/>
              <a:t>été</a:t>
            </a:r>
            <a:r>
              <a:rPr lang="it-IT" sz="2400" dirty="0"/>
              <a:t> </a:t>
            </a:r>
            <a:r>
              <a:rPr lang="it-IT" sz="2400" dirty="0" err="1"/>
              <a:t>fait</a:t>
            </a:r>
            <a:r>
              <a:rPr lang="it-IT" sz="2400" dirty="0"/>
              <a:t> par la loi n° 2017-86 du 27 janvier 2017 relative à l'égalité et à la citoyenneté </a:t>
            </a:r>
            <a:r>
              <a:rPr lang="it-IT" sz="2400" dirty="0" err="1"/>
              <a:t>dans</a:t>
            </a:r>
            <a:r>
              <a:rPr lang="it-IT" sz="2400" dirty="0"/>
              <a:t> </a:t>
            </a:r>
            <a:r>
              <a:rPr lang="it-IT" sz="2400" dirty="0" err="1"/>
              <a:t>les</a:t>
            </a:r>
            <a:r>
              <a:rPr lang="it-IT" sz="2400" dirty="0"/>
              <a:t> </a:t>
            </a:r>
            <a:r>
              <a:rPr lang="it-IT" sz="2400" dirty="0" err="1"/>
              <a:t>dispositions</a:t>
            </a:r>
            <a:r>
              <a:rPr lang="it-IT" sz="2400" dirty="0"/>
              <a:t> </a:t>
            </a:r>
            <a:r>
              <a:rPr lang="it-IT" sz="2400" dirty="0" err="1"/>
              <a:t>législatives</a:t>
            </a:r>
            <a:r>
              <a:rPr lang="it-IT" sz="2400" dirty="0"/>
              <a:t> </a:t>
            </a:r>
            <a:r>
              <a:rPr lang="it-IT" sz="2400" dirty="0" err="1"/>
              <a:t>du</a:t>
            </a:r>
            <a:r>
              <a:rPr lang="it-IT" sz="2400" dirty="0"/>
              <a:t> Code </a:t>
            </a:r>
            <a:r>
              <a:rPr lang="it-IT" sz="2400" dirty="0" err="1"/>
              <a:t>pénal</a:t>
            </a:r>
            <a:r>
              <a:rPr lang="it-IT" sz="2400" dirty="0"/>
              <a:t> (V. C. </a:t>
            </a:r>
            <a:r>
              <a:rPr lang="it-IT" sz="2400" dirty="0" err="1"/>
              <a:t>pén</a:t>
            </a:r>
            <a:r>
              <a:rPr lang="it-IT" sz="2400" dirty="0"/>
              <a:t>., art. 132-76, 222-13) et par </a:t>
            </a:r>
            <a:r>
              <a:rPr lang="it-IT" sz="2400" dirty="0" err="1"/>
              <a:t>loi</a:t>
            </a:r>
            <a:r>
              <a:rPr lang="it-IT" sz="2400" dirty="0"/>
              <a:t> n° 2016-1047 </a:t>
            </a:r>
            <a:r>
              <a:rPr lang="it-IT" sz="2400" dirty="0" err="1"/>
              <a:t>du</a:t>
            </a:r>
            <a:r>
              <a:rPr lang="it-IT" sz="2400" dirty="0"/>
              <a:t> 18 novembre 2016 de </a:t>
            </a:r>
            <a:r>
              <a:rPr lang="it-IT" sz="2400" dirty="0" err="1"/>
              <a:t>modernisation</a:t>
            </a:r>
            <a:r>
              <a:rPr lang="it-IT" sz="2400" dirty="0"/>
              <a:t> de la </a:t>
            </a:r>
            <a:r>
              <a:rPr lang="it-IT" sz="2400" dirty="0" err="1"/>
              <a:t>justice</a:t>
            </a:r>
            <a:r>
              <a:rPr lang="it-IT" sz="2400" dirty="0"/>
              <a:t> </a:t>
            </a:r>
            <a:r>
              <a:rPr lang="it-IT" sz="2400" dirty="0" err="1"/>
              <a:t>du</a:t>
            </a:r>
            <a:r>
              <a:rPr lang="it-IT" sz="2400" dirty="0"/>
              <a:t> </a:t>
            </a:r>
            <a:r>
              <a:rPr lang="it-IT" sz="2400" dirty="0" err="1"/>
              <a:t>XXIe</a:t>
            </a:r>
            <a:r>
              <a:rPr lang="it-IT" sz="2400" dirty="0"/>
              <a:t> </a:t>
            </a:r>
            <a:r>
              <a:rPr lang="it-IT" sz="2400" dirty="0" err="1"/>
              <a:t>siècle</a:t>
            </a:r>
            <a:r>
              <a:rPr lang="it-IT" sz="2400" dirty="0"/>
              <a:t>, dite « </a:t>
            </a:r>
            <a:r>
              <a:rPr lang="it-IT" sz="2400" dirty="0" err="1"/>
              <a:t>loi</a:t>
            </a:r>
            <a:r>
              <a:rPr lang="it-IT" sz="2400" dirty="0"/>
              <a:t> J21 » (V. L. n° 2008-496 </a:t>
            </a:r>
            <a:r>
              <a:rPr lang="it-IT" sz="2400" dirty="0" err="1"/>
              <a:t>du</a:t>
            </a:r>
            <a:r>
              <a:rPr lang="it-IT" sz="2400" dirty="0"/>
              <a:t> 27 mai 2008 </a:t>
            </a:r>
            <a:r>
              <a:rPr lang="it-IT" sz="2400" dirty="0" err="1"/>
              <a:t>portant</a:t>
            </a:r>
            <a:r>
              <a:rPr lang="it-IT" sz="2400" dirty="0"/>
              <a:t> </a:t>
            </a:r>
            <a:r>
              <a:rPr lang="it-IT" sz="2400" dirty="0" err="1"/>
              <a:t>diverses</a:t>
            </a:r>
            <a:r>
              <a:rPr lang="it-IT" sz="2400" dirty="0"/>
              <a:t> </a:t>
            </a:r>
            <a:r>
              <a:rPr lang="it-IT" sz="2400" dirty="0" err="1"/>
              <a:t>dispositions</a:t>
            </a:r>
            <a:r>
              <a:rPr lang="it-IT" sz="2400" dirty="0"/>
              <a:t> </a:t>
            </a:r>
            <a:r>
              <a:rPr lang="it-IT" sz="2400" dirty="0" err="1"/>
              <a:t>d'adaptation</a:t>
            </a:r>
            <a:r>
              <a:rPr lang="it-IT" sz="2400" dirty="0"/>
              <a:t> </a:t>
            </a:r>
            <a:r>
              <a:rPr lang="it-IT" sz="2400" dirty="0" err="1"/>
              <a:t>au</a:t>
            </a:r>
            <a:r>
              <a:rPr lang="it-IT" sz="2400" dirty="0"/>
              <a:t> </a:t>
            </a:r>
            <a:r>
              <a:rPr lang="it-IT" sz="2400" dirty="0" err="1"/>
              <a:t>droit</a:t>
            </a:r>
            <a:r>
              <a:rPr lang="it-IT" sz="2400" dirty="0"/>
              <a:t> </a:t>
            </a:r>
            <a:r>
              <a:rPr lang="it-IT" sz="2400" dirty="0" err="1"/>
              <a:t>communautaire</a:t>
            </a:r>
            <a:r>
              <a:rPr lang="it-IT" sz="2400" dirty="0"/>
              <a:t> </a:t>
            </a:r>
            <a:r>
              <a:rPr lang="it-IT" sz="2400" dirty="0" err="1"/>
              <a:t>dans</a:t>
            </a:r>
            <a:r>
              <a:rPr lang="it-IT" sz="2400" dirty="0"/>
              <a:t> le </a:t>
            </a:r>
            <a:r>
              <a:rPr lang="it-IT" sz="2400" dirty="0" err="1"/>
              <a:t>domaine</a:t>
            </a:r>
            <a:r>
              <a:rPr lang="it-IT" sz="2400" dirty="0"/>
              <a:t> de la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dirty="0" err="1"/>
              <a:t>discriminations</a:t>
            </a:r>
            <a:r>
              <a:rPr lang="it-IT" sz="2400" dirty="0"/>
              <a:t>, art. 1</a:t>
            </a:r>
            <a:r>
              <a:rPr lang="it-IT" sz="2400" baseline="30000" dirty="0"/>
              <a:t>er</a:t>
            </a:r>
            <a:r>
              <a:rPr lang="it-IT" sz="2400" dirty="0"/>
              <a:t> et 2).</a:t>
            </a:r>
            <a:endParaRPr lang="it-IT" sz="2400" dirty="0">
              <a:ea typeface="ＭＳ Ｐゴシック" charset="0"/>
            </a:endParaRPr>
          </a:p>
          <a:p>
            <a:pPr algn="just"/>
            <a:endParaRPr lang="fr-FR" sz="2400" dirty="0">
              <a:ea typeface="ＭＳ Ｐゴシック" charset="0"/>
            </a:endParaRPr>
          </a:p>
          <a:p>
            <a:endParaRPr lang="fr-CA" sz="2400" dirty="0"/>
          </a:p>
        </p:txBody>
      </p:sp>
    </p:spTree>
    <p:extLst>
      <p:ext uri="{BB962C8B-B14F-4D97-AF65-F5344CB8AC3E}">
        <p14:creationId xmlns:p14="http://schemas.microsoft.com/office/powerpoint/2010/main" val="64973003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hlinkClick r:id="rId2"/>
              </a:rPr>
              <a:t>Décret n° 2017-1230 du 3 août 2017 relatif aux provocations, diffamations et injures non publiques présentant un caractère raciste ou discriminatoire</a:t>
            </a:r>
            <a:endParaRPr lang="it-IT" sz="2800" dirty="0"/>
          </a:p>
        </p:txBody>
      </p:sp>
      <p:sp>
        <p:nvSpPr>
          <p:cNvPr id="3" name="Segnaposto contenuto 2"/>
          <p:cNvSpPr>
            <a:spLocks noGrp="1"/>
          </p:cNvSpPr>
          <p:nvPr>
            <p:ph idx="1"/>
          </p:nvPr>
        </p:nvSpPr>
        <p:spPr/>
        <p:txBody>
          <a:bodyPr>
            <a:normAutofit/>
          </a:bodyPr>
          <a:lstStyle/>
          <a:p>
            <a:r>
              <a:rPr lang="it-IT" sz="2400" dirty="0"/>
              <a:t>« </a:t>
            </a:r>
            <a:r>
              <a:rPr lang="it-IT" sz="2400" dirty="0" err="1"/>
              <a:t>Section</a:t>
            </a:r>
            <a:r>
              <a:rPr lang="it-IT" sz="2400" dirty="0"/>
              <a:t> III.-</a:t>
            </a:r>
            <a:r>
              <a:rPr lang="it-IT" sz="2400" dirty="0" err="1"/>
              <a:t>Des</a:t>
            </a:r>
            <a:r>
              <a:rPr lang="it-IT" sz="2400" dirty="0"/>
              <a:t> </a:t>
            </a:r>
            <a:r>
              <a:rPr lang="it-IT" sz="2400" dirty="0" err="1"/>
              <a:t>provocations</a:t>
            </a:r>
            <a:r>
              <a:rPr lang="it-IT" sz="2400" dirty="0"/>
              <a:t>, </a:t>
            </a:r>
            <a:r>
              <a:rPr lang="it-IT" sz="2400" dirty="0" err="1"/>
              <a:t>diffamations</a:t>
            </a:r>
            <a:r>
              <a:rPr lang="it-IT" sz="2400" dirty="0"/>
              <a:t> et </a:t>
            </a:r>
            <a:r>
              <a:rPr lang="it-IT" sz="2400" dirty="0" err="1"/>
              <a:t>injures</a:t>
            </a:r>
            <a:r>
              <a:rPr lang="it-IT" sz="2400" dirty="0"/>
              <a:t> non </a:t>
            </a:r>
            <a:r>
              <a:rPr lang="it-IT" sz="2400" dirty="0" err="1"/>
              <a:t>publiques</a:t>
            </a:r>
            <a:r>
              <a:rPr lang="it-IT" sz="2400" dirty="0"/>
              <a:t> </a:t>
            </a:r>
            <a:r>
              <a:rPr lang="it-IT" sz="2400" dirty="0" err="1"/>
              <a:t>présentant</a:t>
            </a:r>
            <a:r>
              <a:rPr lang="it-IT" sz="2400" dirty="0"/>
              <a:t> un </a:t>
            </a:r>
            <a:r>
              <a:rPr lang="it-IT" sz="2400" dirty="0" err="1"/>
              <a:t>caractère</a:t>
            </a:r>
            <a:r>
              <a:rPr lang="it-IT" sz="2400" dirty="0"/>
              <a:t> </a:t>
            </a:r>
            <a:r>
              <a:rPr lang="it-IT" sz="2400" dirty="0" err="1"/>
              <a:t>raciste</a:t>
            </a:r>
            <a:r>
              <a:rPr lang="it-IT" sz="2400" dirty="0"/>
              <a:t> </a:t>
            </a:r>
            <a:r>
              <a:rPr lang="it-IT" sz="2400" dirty="0" err="1"/>
              <a:t>ou</a:t>
            </a:r>
            <a:r>
              <a:rPr lang="it-IT" sz="2400" dirty="0"/>
              <a:t> </a:t>
            </a:r>
            <a:r>
              <a:rPr lang="it-IT" sz="2400" dirty="0" err="1"/>
              <a:t>discriminatoire</a:t>
            </a:r>
            <a:r>
              <a:rPr lang="it-IT" sz="2400" dirty="0"/>
              <a:t> » ; </a:t>
            </a:r>
            <a:br>
              <a:rPr lang="it-IT" sz="2400" dirty="0"/>
            </a:br>
            <a:r>
              <a:rPr lang="it-IT" sz="2400" dirty="0"/>
              <a:t>2° L'</a:t>
            </a:r>
            <a:r>
              <a:rPr lang="it-IT" sz="2400" dirty="0" err="1"/>
              <a:t>article</a:t>
            </a:r>
            <a:r>
              <a:rPr lang="it-IT" sz="2400" dirty="0"/>
              <a:t> </a:t>
            </a:r>
            <a:r>
              <a:rPr lang="it-IT" sz="2400" dirty="0" err="1"/>
              <a:t>R</a:t>
            </a:r>
            <a:r>
              <a:rPr lang="it-IT" sz="2400" dirty="0"/>
              <a:t>. 625-7 est </a:t>
            </a:r>
            <a:r>
              <a:rPr lang="it-IT" sz="2400" dirty="0" err="1"/>
              <a:t>ainsi</a:t>
            </a:r>
            <a:r>
              <a:rPr lang="it-IT" sz="2400" dirty="0"/>
              <a:t> </a:t>
            </a:r>
            <a:r>
              <a:rPr lang="it-IT" sz="2400" dirty="0" err="1"/>
              <a:t>modifié</a:t>
            </a:r>
            <a:r>
              <a:rPr lang="it-IT" sz="2400" dirty="0"/>
              <a:t> : </a:t>
            </a:r>
            <a:br>
              <a:rPr lang="it-IT" sz="2400" dirty="0"/>
            </a:br>
            <a:r>
              <a:rPr lang="it-IT" sz="2400" dirty="0"/>
              <a:t>a) </a:t>
            </a:r>
            <a:r>
              <a:rPr lang="it-IT" sz="2400" dirty="0" err="1"/>
              <a:t>Au</a:t>
            </a:r>
            <a:r>
              <a:rPr lang="it-IT" sz="2400" dirty="0"/>
              <a:t> premier </a:t>
            </a:r>
            <a:r>
              <a:rPr lang="it-IT" sz="2400" dirty="0" err="1"/>
              <a:t>alinéa</a:t>
            </a:r>
            <a:r>
              <a:rPr lang="it-IT" sz="2400" dirty="0"/>
              <a:t>, </a:t>
            </a:r>
            <a:r>
              <a:rPr lang="it-IT" sz="2400" dirty="0" err="1"/>
              <a:t>les</a:t>
            </a:r>
            <a:r>
              <a:rPr lang="it-IT" sz="2400" dirty="0"/>
              <a:t> </a:t>
            </a:r>
            <a:r>
              <a:rPr lang="it-IT" sz="2400" dirty="0" err="1"/>
              <a:t>mots</a:t>
            </a:r>
            <a:r>
              <a:rPr lang="it-IT" sz="2400" dirty="0"/>
              <a:t> : « une race » </a:t>
            </a:r>
            <a:r>
              <a:rPr lang="it-IT" sz="2400" dirty="0" err="1"/>
              <a:t>sont</a:t>
            </a:r>
            <a:r>
              <a:rPr lang="it-IT" sz="2400" dirty="0"/>
              <a:t> </a:t>
            </a:r>
            <a:r>
              <a:rPr lang="it-IT" sz="2400" dirty="0" err="1"/>
              <a:t>remplacés</a:t>
            </a:r>
            <a:r>
              <a:rPr lang="it-IT" sz="2400" dirty="0"/>
              <a:t> par </a:t>
            </a:r>
            <a:r>
              <a:rPr lang="it-IT" sz="2400" dirty="0" err="1"/>
              <a:t>les</a:t>
            </a:r>
            <a:r>
              <a:rPr lang="it-IT" sz="2400" dirty="0"/>
              <a:t> </a:t>
            </a:r>
            <a:r>
              <a:rPr lang="it-IT" sz="2400" dirty="0" err="1"/>
              <a:t>mots</a:t>
            </a:r>
            <a:r>
              <a:rPr lang="it-IT" sz="2400" dirty="0"/>
              <a:t> : </a:t>
            </a:r>
            <a:r>
              <a:rPr lang="it-IT" sz="2400" b="1" dirty="0"/>
              <a:t>« une </a:t>
            </a:r>
            <a:r>
              <a:rPr lang="it-IT" sz="2400" b="1" dirty="0" err="1"/>
              <a:t>prétendue</a:t>
            </a:r>
            <a:r>
              <a:rPr lang="it-IT" sz="2400" b="1" dirty="0"/>
              <a:t> race » </a:t>
            </a:r>
            <a:r>
              <a:rPr lang="it-IT" sz="2400" b="1" dirty="0" smtClean="0"/>
              <a:t>. </a:t>
            </a:r>
            <a:endParaRPr lang="it-IT" sz="2400" b="1" dirty="0"/>
          </a:p>
        </p:txBody>
      </p:sp>
    </p:spTree>
    <p:extLst>
      <p:ext uri="{BB962C8B-B14F-4D97-AF65-F5344CB8AC3E}">
        <p14:creationId xmlns:p14="http://schemas.microsoft.com/office/powerpoint/2010/main" val="321816800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Dernier Grenelle ?</a:t>
            </a:r>
            <a:endParaRPr lang="fr-CA" sz="2800" dirty="0"/>
          </a:p>
        </p:txBody>
      </p:sp>
      <p:sp>
        <p:nvSpPr>
          <p:cNvPr id="3" name="Segnaposto contenuto 2"/>
          <p:cNvSpPr>
            <a:spLocks noGrp="1"/>
          </p:cNvSpPr>
          <p:nvPr>
            <p:ph idx="1"/>
          </p:nvPr>
        </p:nvSpPr>
        <p:spPr/>
        <p:txBody>
          <a:bodyPr>
            <a:normAutofit/>
          </a:bodyPr>
          <a:lstStyle/>
          <a:p>
            <a:pPr algn="just"/>
            <a:r>
              <a:rPr lang="it-IT" sz="2400" dirty="0" err="1"/>
              <a:t>Septembre</a:t>
            </a:r>
            <a:r>
              <a:rPr lang="it-IT" sz="2400" dirty="0"/>
              <a:t> 2019 : « </a:t>
            </a:r>
            <a:r>
              <a:rPr lang="it-IT" sz="2400" dirty="0" err="1"/>
              <a:t>Grenelle</a:t>
            </a:r>
            <a:r>
              <a:rPr lang="it-IT" sz="2400" dirty="0"/>
              <a:t> </a:t>
            </a:r>
            <a:r>
              <a:rPr lang="it-IT" sz="2400" dirty="0" err="1"/>
              <a:t>des</a:t>
            </a:r>
            <a:r>
              <a:rPr lang="it-IT" sz="2400" dirty="0"/>
              <a:t> </a:t>
            </a:r>
            <a:r>
              <a:rPr lang="it-IT" sz="2400" dirty="0" err="1"/>
              <a:t>violences</a:t>
            </a:r>
            <a:r>
              <a:rPr lang="it-IT" sz="2400" dirty="0"/>
              <a:t> </a:t>
            </a:r>
            <a:r>
              <a:rPr lang="it-IT" sz="2400" dirty="0" err="1"/>
              <a:t>conjugales</a:t>
            </a:r>
            <a:r>
              <a:rPr lang="it-IT" sz="2400" dirty="0"/>
              <a:t> ». Le </a:t>
            </a:r>
            <a:r>
              <a:rPr lang="it-IT" sz="2400" dirty="0" err="1"/>
              <a:t>gouvernement</a:t>
            </a:r>
            <a:r>
              <a:rPr lang="it-IT" sz="2400" dirty="0"/>
              <a:t> lance, ce </a:t>
            </a:r>
            <a:r>
              <a:rPr lang="it-IT" sz="2400" dirty="0" err="1"/>
              <a:t>mardi</a:t>
            </a:r>
            <a:r>
              <a:rPr lang="it-IT" sz="2400" dirty="0"/>
              <a:t> 3 </a:t>
            </a:r>
            <a:r>
              <a:rPr lang="it-IT" sz="2400" dirty="0" err="1"/>
              <a:t>septembre</a:t>
            </a:r>
            <a:r>
              <a:rPr lang="it-IT" sz="2400" dirty="0"/>
              <a:t>, son «</a:t>
            </a:r>
            <a:r>
              <a:rPr lang="it-IT" sz="2400" dirty="0" err="1"/>
              <a:t>Grenelle</a:t>
            </a:r>
            <a:r>
              <a:rPr lang="it-IT" sz="2400" dirty="0"/>
              <a:t> </a:t>
            </a:r>
            <a:r>
              <a:rPr lang="it-IT" sz="2400" dirty="0" err="1"/>
              <a:t>des</a:t>
            </a:r>
            <a:r>
              <a:rPr lang="it-IT" sz="2400" dirty="0"/>
              <a:t> </a:t>
            </a:r>
            <a:r>
              <a:rPr lang="it-IT" sz="2400" dirty="0" err="1"/>
              <a:t>violences</a:t>
            </a:r>
            <a:r>
              <a:rPr lang="it-IT" sz="2400" dirty="0"/>
              <a:t> </a:t>
            </a:r>
            <a:r>
              <a:rPr lang="it-IT" sz="2400" dirty="0" err="1"/>
              <a:t>conjugales</a:t>
            </a:r>
            <a:r>
              <a:rPr lang="it-IT" sz="2400" dirty="0"/>
              <a:t>». </a:t>
            </a:r>
            <a:r>
              <a:rPr lang="it-IT" sz="2400" b="1" dirty="0"/>
              <a:t>Un vaste </a:t>
            </a:r>
            <a:r>
              <a:rPr lang="it-IT" sz="2400" b="1" dirty="0" err="1"/>
              <a:t>débat</a:t>
            </a:r>
            <a:r>
              <a:rPr lang="it-IT" sz="2400" b="1" dirty="0"/>
              <a:t> </a:t>
            </a:r>
            <a:r>
              <a:rPr lang="it-IT" sz="2400" dirty="0"/>
              <a:t>qui, pendant </a:t>
            </a:r>
            <a:r>
              <a:rPr lang="it-IT" sz="2400" dirty="0" err="1"/>
              <a:t>trois</a:t>
            </a:r>
            <a:r>
              <a:rPr lang="it-IT" sz="2400" dirty="0"/>
              <a:t> </a:t>
            </a:r>
            <a:r>
              <a:rPr lang="it-IT" sz="2400" dirty="0" err="1"/>
              <a:t>mois</a:t>
            </a:r>
            <a:r>
              <a:rPr lang="it-IT" sz="2400" dirty="0"/>
              <a:t>, va </a:t>
            </a:r>
            <a:r>
              <a:rPr lang="it-IT" sz="2400" dirty="0" err="1"/>
              <a:t>réunir</a:t>
            </a:r>
            <a:r>
              <a:rPr lang="it-IT" sz="2400" dirty="0"/>
              <a:t> </a:t>
            </a:r>
            <a:r>
              <a:rPr lang="it-IT" sz="2400" dirty="0" err="1"/>
              <a:t>autour</a:t>
            </a:r>
            <a:r>
              <a:rPr lang="it-IT" sz="2400" dirty="0"/>
              <a:t> de la </a:t>
            </a:r>
            <a:r>
              <a:rPr lang="it-IT" sz="2400" dirty="0" err="1"/>
              <a:t>table</a:t>
            </a:r>
            <a:r>
              <a:rPr lang="it-IT" sz="2400" dirty="0"/>
              <a:t> </a:t>
            </a:r>
            <a:r>
              <a:rPr lang="it-IT" sz="2400" b="1" dirty="0" err="1"/>
              <a:t>toutes</a:t>
            </a:r>
            <a:r>
              <a:rPr lang="it-IT" sz="2400" b="1" dirty="0"/>
              <a:t> </a:t>
            </a:r>
            <a:r>
              <a:rPr lang="it-IT" sz="2400" b="1" dirty="0" err="1"/>
              <a:t>les</a:t>
            </a:r>
            <a:r>
              <a:rPr lang="it-IT" sz="2400" b="1" dirty="0"/>
              <a:t> parties-</a:t>
            </a:r>
            <a:r>
              <a:rPr lang="it-IT" sz="2400" b="1" dirty="0" err="1"/>
              <a:t>prenantes</a:t>
            </a:r>
            <a:r>
              <a:rPr lang="it-IT" sz="2400" b="1" dirty="0"/>
              <a:t> </a:t>
            </a:r>
            <a:r>
              <a:rPr lang="it-IT" sz="2400" dirty="0" err="1"/>
              <a:t>afin</a:t>
            </a:r>
            <a:r>
              <a:rPr lang="it-IT" sz="2400" dirty="0"/>
              <a:t> d'</a:t>
            </a:r>
            <a:r>
              <a:rPr lang="it-IT" sz="2400" dirty="0" err="1"/>
              <a:t>accentuer</a:t>
            </a:r>
            <a:r>
              <a:rPr lang="it-IT" sz="2400" dirty="0"/>
              <a:t> la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dirty="0" err="1"/>
              <a:t>féminicides</a:t>
            </a:r>
            <a:r>
              <a:rPr lang="it-IT" sz="2400" dirty="0"/>
              <a:t>. Mais d'</a:t>
            </a:r>
            <a:r>
              <a:rPr lang="it-IT" sz="2400" dirty="0" err="1"/>
              <a:t>où</a:t>
            </a:r>
            <a:r>
              <a:rPr lang="it-IT" sz="2400" dirty="0"/>
              <a:t> </a:t>
            </a:r>
            <a:r>
              <a:rPr lang="it-IT" sz="2400" dirty="0" err="1"/>
              <a:t>vient</a:t>
            </a:r>
            <a:r>
              <a:rPr lang="it-IT" sz="2400" dirty="0"/>
              <a:t> </a:t>
            </a:r>
            <a:r>
              <a:rPr lang="it-IT" sz="2400" dirty="0" err="1"/>
              <a:t>cette</a:t>
            </a:r>
            <a:r>
              <a:rPr lang="it-IT" sz="2400" dirty="0"/>
              <a:t> </a:t>
            </a:r>
            <a:r>
              <a:rPr lang="it-IT" sz="2400" dirty="0" err="1"/>
              <a:t>expression</a:t>
            </a:r>
            <a:r>
              <a:rPr lang="it-IT" sz="2400" dirty="0"/>
              <a:t> pour </a:t>
            </a:r>
            <a:r>
              <a:rPr lang="it-IT" sz="2400" dirty="0" err="1"/>
              <a:t>désigner</a:t>
            </a:r>
            <a:r>
              <a:rPr lang="it-IT" sz="2400" dirty="0"/>
              <a:t> </a:t>
            </a:r>
            <a:r>
              <a:rPr lang="it-IT" sz="2400" b="1" dirty="0"/>
              <a:t>une grande </a:t>
            </a:r>
            <a:r>
              <a:rPr lang="it-IT" sz="2400" b="1" dirty="0" err="1"/>
              <a:t>concertation</a:t>
            </a:r>
            <a:r>
              <a:rPr lang="it-IT" sz="2400" b="1" dirty="0"/>
              <a:t> ?</a:t>
            </a:r>
          </a:p>
          <a:p>
            <a:pPr algn="just"/>
            <a:endParaRPr lang="it-IT" sz="2400" b="1" dirty="0"/>
          </a:p>
          <a:p>
            <a:endParaRPr lang="fr-CA" sz="2400" dirty="0"/>
          </a:p>
        </p:txBody>
      </p:sp>
    </p:spTree>
    <p:extLst>
      <p:ext uri="{BB962C8B-B14F-4D97-AF65-F5344CB8AC3E}">
        <p14:creationId xmlns:p14="http://schemas.microsoft.com/office/powerpoint/2010/main" val="11502390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i="1" dirty="0" smtClean="0"/>
              <a:t>Race</a:t>
            </a:r>
            <a:r>
              <a:rPr lang="fr-CA" sz="2800" dirty="0" smtClean="0"/>
              <a:t> dans le dictionnaire PR</a:t>
            </a:r>
            <a:endParaRPr lang="fr-CA" sz="2800" dirty="0"/>
          </a:p>
        </p:txBody>
      </p:sp>
      <p:sp>
        <p:nvSpPr>
          <p:cNvPr id="3" name="Segnaposto contenuto 2"/>
          <p:cNvSpPr>
            <a:spLocks noGrp="1"/>
          </p:cNvSpPr>
          <p:nvPr>
            <p:ph idx="1"/>
          </p:nvPr>
        </p:nvSpPr>
        <p:spPr/>
        <p:txBody>
          <a:bodyPr>
            <a:normAutofit/>
          </a:bodyPr>
          <a:lstStyle/>
          <a:p>
            <a:pPr algn="just"/>
            <a:r>
              <a:rPr lang="it-IT" sz="2000" dirty="0"/>
              <a:t> III   </a:t>
            </a:r>
            <a:r>
              <a:rPr lang="it-IT" sz="2000" dirty="0" err="1"/>
              <a:t>Dans</a:t>
            </a:r>
            <a:r>
              <a:rPr lang="it-IT" sz="2000" dirty="0"/>
              <a:t> l'</a:t>
            </a:r>
            <a:r>
              <a:rPr lang="it-IT" sz="2000" dirty="0" err="1"/>
              <a:t>espèce</a:t>
            </a:r>
            <a:r>
              <a:rPr lang="it-IT" sz="2000" dirty="0"/>
              <a:t> </a:t>
            </a:r>
            <a:r>
              <a:rPr lang="it-IT" sz="2000" dirty="0" err="1"/>
              <a:t>humaine</a:t>
            </a:r>
            <a:r>
              <a:rPr lang="it-IT" sz="2000" dirty="0"/>
              <a:t> </a:t>
            </a:r>
            <a:r>
              <a:rPr lang="it-IT" sz="2000" b="1" cap="small" dirty="0"/>
              <a:t>rem. </a:t>
            </a:r>
            <a:r>
              <a:rPr lang="it-IT" sz="2000" b="1" dirty="0" err="1"/>
              <a:t>Rien</a:t>
            </a:r>
            <a:r>
              <a:rPr lang="it-IT" sz="2000" b="1" dirty="0"/>
              <a:t> ne </a:t>
            </a:r>
            <a:r>
              <a:rPr lang="it-IT" sz="2000" b="1" dirty="0" err="1"/>
              <a:t>permet</a:t>
            </a:r>
            <a:r>
              <a:rPr lang="it-IT" sz="2000" b="1" dirty="0"/>
              <a:t> de </a:t>
            </a:r>
            <a:r>
              <a:rPr lang="it-IT" sz="2000" b="1" dirty="0" err="1"/>
              <a:t>définir</a:t>
            </a:r>
            <a:r>
              <a:rPr lang="it-IT" sz="2000" b="1" dirty="0"/>
              <a:t> </a:t>
            </a:r>
            <a:r>
              <a:rPr lang="it-IT" sz="2000" b="1" dirty="0" err="1"/>
              <a:t>scientifiquement</a:t>
            </a:r>
            <a:r>
              <a:rPr lang="it-IT" sz="2000" b="1" dirty="0"/>
              <a:t> la </a:t>
            </a:r>
            <a:r>
              <a:rPr lang="it-IT" sz="2000" b="1" dirty="0" err="1"/>
              <a:t>notion</a:t>
            </a:r>
            <a:r>
              <a:rPr lang="it-IT" sz="2000" b="1" dirty="0"/>
              <a:t> de race. </a:t>
            </a:r>
          </a:p>
          <a:p>
            <a:pPr algn="just"/>
            <a:r>
              <a:rPr lang="it-IT" sz="2000" dirty="0"/>
              <a:t> 1   (1684) Ensemble d'</a:t>
            </a:r>
            <a:r>
              <a:rPr lang="it-IT" sz="2000" dirty="0" err="1"/>
              <a:t>êtres</a:t>
            </a:r>
            <a:r>
              <a:rPr lang="it-IT" sz="2000" dirty="0"/>
              <a:t> </a:t>
            </a:r>
            <a:r>
              <a:rPr lang="it-IT" sz="2000" dirty="0" err="1"/>
              <a:t>humains</a:t>
            </a:r>
            <a:r>
              <a:rPr lang="it-IT" sz="2000" dirty="0"/>
              <a:t> qui </a:t>
            </a:r>
            <a:r>
              <a:rPr lang="it-IT" sz="2000" dirty="0" err="1"/>
              <a:t>ont</a:t>
            </a:r>
            <a:r>
              <a:rPr lang="it-IT" sz="2000" dirty="0"/>
              <a:t> en </a:t>
            </a:r>
            <a:r>
              <a:rPr lang="it-IT" sz="2000" dirty="0" err="1"/>
              <a:t>commun</a:t>
            </a:r>
            <a:r>
              <a:rPr lang="it-IT" sz="2000" dirty="0"/>
              <a:t> la </a:t>
            </a:r>
            <a:r>
              <a:rPr lang="it-IT" sz="2000" dirty="0" err="1"/>
              <a:t>couleur</a:t>
            </a:r>
            <a:r>
              <a:rPr lang="it-IT" sz="2000" dirty="0"/>
              <a:t> </a:t>
            </a:r>
            <a:r>
              <a:rPr lang="it-IT" sz="2000" dirty="0" err="1"/>
              <a:t>naturelle</a:t>
            </a:r>
            <a:r>
              <a:rPr lang="it-IT" sz="2000" dirty="0"/>
              <a:t> de </a:t>
            </a:r>
            <a:r>
              <a:rPr lang="it-IT" sz="2000" dirty="0" err="1"/>
              <a:t>leur</a:t>
            </a:r>
            <a:r>
              <a:rPr lang="it-IT" sz="2000" dirty="0"/>
              <a:t> </a:t>
            </a:r>
            <a:r>
              <a:rPr lang="it-IT" sz="2000" dirty="0" err="1"/>
              <a:t>peau</a:t>
            </a:r>
            <a:r>
              <a:rPr lang="it-IT" sz="2000" dirty="0"/>
              <a:t>. </a:t>
            </a:r>
            <a:r>
              <a:rPr lang="it-IT" sz="2000" i="1" dirty="0"/>
              <a:t>La race </a:t>
            </a:r>
            <a:r>
              <a:rPr lang="it-IT" sz="2000" i="1" dirty="0" err="1"/>
              <a:t>blanche</a:t>
            </a:r>
            <a:r>
              <a:rPr lang="it-IT" sz="2000" i="1" dirty="0"/>
              <a:t>, la race </a:t>
            </a:r>
            <a:r>
              <a:rPr lang="it-IT" sz="2000" i="1" dirty="0" err="1"/>
              <a:t>jaune</a:t>
            </a:r>
            <a:r>
              <a:rPr lang="it-IT" sz="2000" i="1" dirty="0"/>
              <a:t>, la race </a:t>
            </a:r>
            <a:r>
              <a:rPr lang="it-IT" sz="2000" i="1" dirty="0" err="1"/>
              <a:t>noire</a:t>
            </a:r>
            <a:r>
              <a:rPr lang="it-IT" sz="2000" dirty="0"/>
              <a:t>. </a:t>
            </a:r>
            <a:r>
              <a:rPr lang="it-IT" sz="2000" i="1" dirty="0"/>
              <a:t>Union </a:t>
            </a:r>
            <a:r>
              <a:rPr lang="it-IT" sz="2000" i="1" dirty="0" err="1"/>
              <a:t>entre</a:t>
            </a:r>
            <a:r>
              <a:rPr lang="it-IT" sz="2000" i="1" dirty="0"/>
              <a:t> </a:t>
            </a:r>
            <a:r>
              <a:rPr lang="it-IT" sz="2000" i="1" dirty="0" err="1"/>
              <a:t>personnes</a:t>
            </a:r>
            <a:r>
              <a:rPr lang="it-IT" sz="2000" i="1" dirty="0"/>
              <a:t> de </a:t>
            </a:r>
            <a:r>
              <a:rPr lang="it-IT" sz="2000" i="1" dirty="0" err="1"/>
              <a:t>races</a:t>
            </a:r>
            <a:r>
              <a:rPr lang="it-IT" sz="2000" i="1" dirty="0"/>
              <a:t> </a:t>
            </a:r>
            <a:r>
              <a:rPr lang="it-IT" sz="2000" i="1" dirty="0" err="1"/>
              <a:t>différentes</a:t>
            </a:r>
            <a:r>
              <a:rPr lang="it-IT" sz="2000" i="1" dirty="0"/>
              <a:t>.</a:t>
            </a:r>
            <a:r>
              <a:rPr lang="it-IT" sz="2000" dirty="0"/>
              <a:t> ➙ </a:t>
            </a:r>
            <a:r>
              <a:rPr lang="it-IT" sz="2000" dirty="0" err="1"/>
              <a:t>interracial</a:t>
            </a:r>
            <a:r>
              <a:rPr lang="it-IT" sz="2000" dirty="0"/>
              <a:t> ; </a:t>
            </a:r>
            <a:r>
              <a:rPr lang="it-IT" sz="2000" dirty="0" err="1"/>
              <a:t>métissage</a:t>
            </a:r>
            <a:r>
              <a:rPr lang="it-IT" sz="2000" dirty="0"/>
              <a:t>. </a:t>
            </a:r>
            <a:r>
              <a:rPr lang="it-IT" sz="2000" i="1" dirty="0"/>
              <a:t>« l'</a:t>
            </a:r>
            <a:r>
              <a:rPr lang="it-IT" sz="2000" i="1" dirty="0" err="1"/>
              <a:t>homme</a:t>
            </a:r>
            <a:r>
              <a:rPr lang="it-IT" sz="2000" i="1" dirty="0"/>
              <a:t> et la femme, sans </a:t>
            </a:r>
            <a:r>
              <a:rPr lang="it-IT" sz="2000" i="1" dirty="0" err="1"/>
              <a:t>aucune</a:t>
            </a:r>
            <a:r>
              <a:rPr lang="it-IT" sz="2000" i="1" dirty="0"/>
              <a:t> </a:t>
            </a:r>
            <a:r>
              <a:rPr lang="it-IT" sz="2000" i="1" dirty="0" err="1"/>
              <a:t>restriction</a:t>
            </a:r>
            <a:r>
              <a:rPr lang="it-IT" sz="2000" i="1" dirty="0"/>
              <a:t> </a:t>
            </a:r>
            <a:r>
              <a:rPr lang="it-IT" sz="2000" i="1" dirty="0" err="1"/>
              <a:t>quant</a:t>
            </a:r>
            <a:r>
              <a:rPr lang="it-IT" sz="2000" i="1" dirty="0"/>
              <a:t> à la race, la </a:t>
            </a:r>
            <a:r>
              <a:rPr lang="it-IT" sz="2000" i="1" dirty="0" err="1"/>
              <a:t>nationalité</a:t>
            </a:r>
            <a:r>
              <a:rPr lang="it-IT" sz="2000" i="1" dirty="0"/>
              <a:t> </a:t>
            </a:r>
            <a:r>
              <a:rPr lang="it-IT" sz="2000" i="1" dirty="0" err="1"/>
              <a:t>ou</a:t>
            </a:r>
            <a:r>
              <a:rPr lang="it-IT" sz="2000" i="1" dirty="0"/>
              <a:t> la </a:t>
            </a:r>
            <a:r>
              <a:rPr lang="it-IT" sz="2000" i="1" dirty="0" err="1"/>
              <a:t>religion</a:t>
            </a:r>
            <a:r>
              <a:rPr lang="it-IT" sz="2000" i="1" dirty="0"/>
              <a:t>, </a:t>
            </a:r>
            <a:r>
              <a:rPr lang="it-IT" sz="2000" i="1" dirty="0" err="1"/>
              <a:t>ont</a:t>
            </a:r>
            <a:r>
              <a:rPr lang="it-IT" sz="2000" i="1" dirty="0"/>
              <a:t> le </a:t>
            </a:r>
            <a:r>
              <a:rPr lang="it-IT" sz="2000" i="1" dirty="0" err="1"/>
              <a:t>droit</a:t>
            </a:r>
            <a:r>
              <a:rPr lang="it-IT" sz="2000" i="1" dirty="0"/>
              <a:t> de se </a:t>
            </a:r>
            <a:r>
              <a:rPr lang="it-IT" sz="2000" i="1" dirty="0" err="1"/>
              <a:t>marier</a:t>
            </a:r>
            <a:r>
              <a:rPr lang="it-IT" sz="2000" i="1" dirty="0"/>
              <a:t> et de fonder une </a:t>
            </a:r>
            <a:r>
              <a:rPr lang="it-IT" sz="2000" i="1" dirty="0" err="1"/>
              <a:t>famille</a:t>
            </a:r>
            <a:r>
              <a:rPr lang="it-IT" sz="2000" i="1" dirty="0"/>
              <a:t> </a:t>
            </a:r>
            <a:r>
              <a:rPr lang="it-IT" sz="2000" dirty="0"/>
              <a:t>» (</a:t>
            </a:r>
            <a:r>
              <a:rPr lang="it-IT" sz="2000" dirty="0" err="1"/>
              <a:t>Déclaration</a:t>
            </a:r>
            <a:r>
              <a:rPr lang="it-IT" sz="2000" dirty="0"/>
              <a:t> </a:t>
            </a:r>
            <a:r>
              <a:rPr lang="it-IT" sz="2000" dirty="0" err="1"/>
              <a:t>universelle</a:t>
            </a:r>
            <a:r>
              <a:rPr lang="it-IT" sz="2000" dirty="0"/>
              <a:t> </a:t>
            </a:r>
            <a:r>
              <a:rPr lang="it-IT" sz="2000" dirty="0" err="1"/>
              <a:t>des</a:t>
            </a:r>
            <a:r>
              <a:rPr lang="it-IT" sz="2000" dirty="0"/>
              <a:t> </a:t>
            </a:r>
            <a:r>
              <a:rPr lang="it-IT" sz="2000" dirty="0" err="1"/>
              <a:t>droits</a:t>
            </a:r>
            <a:r>
              <a:rPr lang="it-IT" sz="2000" dirty="0"/>
              <a:t> de l'</a:t>
            </a:r>
            <a:r>
              <a:rPr lang="it-IT" sz="2000" dirty="0" err="1"/>
              <a:t>homme</a:t>
            </a:r>
            <a:r>
              <a:rPr lang="it-IT" sz="2000" dirty="0"/>
              <a:t>). ◆ </a:t>
            </a:r>
            <a:r>
              <a:rPr lang="it-IT" sz="2000" dirty="0" err="1"/>
              <a:t>Loc</a:t>
            </a:r>
            <a:r>
              <a:rPr lang="it-IT" sz="2000" dirty="0"/>
              <a:t>. </a:t>
            </a:r>
            <a:r>
              <a:rPr lang="it-IT" sz="2000" dirty="0" err="1"/>
              <a:t>adv</a:t>
            </a:r>
            <a:r>
              <a:rPr lang="it-IT" sz="2000" dirty="0"/>
              <a:t>. </a:t>
            </a:r>
            <a:r>
              <a:rPr lang="it-IT" sz="2000" dirty="0" err="1"/>
              <a:t>Fam</a:t>
            </a:r>
            <a:r>
              <a:rPr lang="it-IT" sz="2000" dirty="0"/>
              <a:t>. (</a:t>
            </a:r>
            <a:r>
              <a:rPr lang="it-IT" sz="2000" dirty="0" err="1"/>
              <a:t>langage</a:t>
            </a:r>
            <a:r>
              <a:rPr lang="it-IT" sz="2000" dirty="0"/>
              <a:t> </a:t>
            </a:r>
            <a:r>
              <a:rPr lang="it-IT" sz="2000" dirty="0" err="1"/>
              <a:t>des</a:t>
            </a:r>
            <a:r>
              <a:rPr lang="it-IT" sz="2000" dirty="0"/>
              <a:t> </a:t>
            </a:r>
            <a:r>
              <a:rPr lang="it-IT" sz="2000" dirty="0" err="1"/>
              <a:t>jeunes</a:t>
            </a:r>
            <a:r>
              <a:rPr lang="it-IT" sz="2000" dirty="0"/>
              <a:t>) </a:t>
            </a:r>
            <a:r>
              <a:rPr lang="it-IT" sz="2000" i="1" dirty="0"/>
              <a:t>Sa (</a:t>
            </a:r>
            <a:r>
              <a:rPr lang="it-IT" sz="2000" i="1" dirty="0" err="1"/>
              <a:t>ta</a:t>
            </a:r>
            <a:r>
              <a:rPr lang="it-IT" sz="2000" i="1" dirty="0"/>
              <a:t>…) race</a:t>
            </a:r>
            <a:r>
              <a:rPr lang="it-IT" sz="2000" dirty="0"/>
              <a:t> : </a:t>
            </a:r>
            <a:r>
              <a:rPr lang="it-IT" sz="2000" dirty="0" err="1"/>
              <a:t>beaucoup</a:t>
            </a:r>
            <a:r>
              <a:rPr lang="it-IT" sz="2000" dirty="0"/>
              <a:t>. </a:t>
            </a:r>
            <a:r>
              <a:rPr lang="it-IT" sz="2000" i="1" dirty="0"/>
              <a:t>Elle « </a:t>
            </a:r>
            <a:r>
              <a:rPr lang="it-IT" sz="2000" i="1" dirty="0" err="1"/>
              <a:t>avait</a:t>
            </a:r>
            <a:r>
              <a:rPr lang="it-IT" sz="2000" i="1" dirty="0"/>
              <a:t> </a:t>
            </a:r>
            <a:r>
              <a:rPr lang="it-IT" sz="2000" i="1" dirty="0" err="1"/>
              <a:t>gueulé</a:t>
            </a:r>
            <a:r>
              <a:rPr lang="it-IT" sz="2000" i="1" dirty="0"/>
              <a:t> sa race en </a:t>
            </a:r>
            <a:r>
              <a:rPr lang="it-IT" sz="2000" i="1" dirty="0" err="1"/>
              <a:t>trouvant</a:t>
            </a:r>
            <a:r>
              <a:rPr lang="it-IT" sz="2000" i="1" dirty="0"/>
              <a:t> le </a:t>
            </a:r>
            <a:r>
              <a:rPr lang="it-IT" sz="2000" i="1" dirty="0" err="1"/>
              <a:t>clébard</a:t>
            </a:r>
            <a:r>
              <a:rPr lang="it-IT" sz="2000" i="1" dirty="0"/>
              <a:t> </a:t>
            </a:r>
            <a:r>
              <a:rPr lang="it-IT" sz="2000" i="1" dirty="0" err="1"/>
              <a:t>dans</a:t>
            </a:r>
            <a:r>
              <a:rPr lang="it-IT" sz="2000" i="1" dirty="0"/>
              <a:t> la maison » (V. </a:t>
            </a:r>
            <a:r>
              <a:rPr lang="it-IT" sz="2000" i="1" dirty="0" err="1"/>
              <a:t>Despentes</a:t>
            </a:r>
            <a:r>
              <a:rPr lang="it-IT" sz="2000" i="1" dirty="0"/>
              <a:t>). Flipper sa race</a:t>
            </a:r>
            <a:r>
              <a:rPr lang="it-IT" sz="2000" dirty="0"/>
              <a:t> : </a:t>
            </a:r>
            <a:r>
              <a:rPr lang="it-IT" sz="2000" dirty="0" err="1"/>
              <a:t>avoir</a:t>
            </a:r>
            <a:r>
              <a:rPr lang="it-IT" sz="2000" dirty="0"/>
              <a:t> </a:t>
            </a:r>
            <a:r>
              <a:rPr lang="it-IT" sz="2000" dirty="0" err="1"/>
              <a:t>très</a:t>
            </a:r>
            <a:r>
              <a:rPr lang="it-IT" sz="2000" dirty="0"/>
              <a:t> </a:t>
            </a:r>
            <a:r>
              <a:rPr lang="it-IT" sz="2000" dirty="0" err="1"/>
              <a:t>peur</a:t>
            </a:r>
            <a:r>
              <a:rPr lang="it-IT" sz="2000" dirty="0"/>
              <a:t>.</a:t>
            </a:r>
          </a:p>
          <a:p>
            <a:r>
              <a:rPr lang="it-IT" sz="2000" dirty="0"/>
              <a:t> </a:t>
            </a:r>
            <a:r>
              <a:rPr lang="it-IT" sz="2000" dirty="0" smtClean="0"/>
              <a:t>© </a:t>
            </a:r>
            <a:r>
              <a:rPr lang="it-IT" sz="2000" dirty="0"/>
              <a:t>2019 </a:t>
            </a:r>
            <a:r>
              <a:rPr lang="it-IT" sz="2000" dirty="0" err="1"/>
              <a:t>Dictionnaires</a:t>
            </a:r>
            <a:r>
              <a:rPr lang="it-IT" sz="2000" dirty="0"/>
              <a:t> Le Robert - Le Petit Robert de la langue </a:t>
            </a:r>
            <a:r>
              <a:rPr lang="it-IT" sz="2000" dirty="0" err="1"/>
              <a:t>française</a:t>
            </a:r>
            <a:endParaRPr lang="it-IT" sz="2000" dirty="0"/>
          </a:p>
          <a:p>
            <a:endParaRPr lang="fr-CA" sz="2000" dirty="0"/>
          </a:p>
        </p:txBody>
      </p:sp>
    </p:spTree>
    <p:extLst>
      <p:ext uri="{BB962C8B-B14F-4D97-AF65-F5344CB8AC3E}">
        <p14:creationId xmlns:p14="http://schemas.microsoft.com/office/powerpoint/2010/main" val="100170536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i="1" dirty="0" smtClean="0"/>
              <a:t>Race</a:t>
            </a:r>
            <a:r>
              <a:rPr lang="fr-CA" sz="2800" dirty="0" smtClean="0"/>
              <a:t> dans le dictionnaire PR</a:t>
            </a:r>
            <a:endParaRPr lang="fr-CA" sz="2800" dirty="0"/>
          </a:p>
        </p:txBody>
      </p:sp>
      <p:sp>
        <p:nvSpPr>
          <p:cNvPr id="3" name="Segnaposto contenuto 2"/>
          <p:cNvSpPr>
            <a:spLocks noGrp="1"/>
          </p:cNvSpPr>
          <p:nvPr>
            <p:ph idx="1"/>
          </p:nvPr>
        </p:nvSpPr>
        <p:spPr/>
        <p:txBody>
          <a:bodyPr>
            <a:normAutofit/>
          </a:bodyPr>
          <a:lstStyle/>
          <a:p>
            <a:pPr algn="just"/>
            <a:r>
              <a:rPr lang="it-IT" sz="2000" dirty="0"/>
              <a:t> 2   (1828, </a:t>
            </a:r>
            <a:r>
              <a:rPr lang="it-IT" sz="2000" dirty="0" err="1"/>
              <a:t>Guizot</a:t>
            </a:r>
            <a:r>
              <a:rPr lang="it-IT" sz="2000" dirty="0"/>
              <a:t>) </a:t>
            </a:r>
            <a:r>
              <a:rPr lang="it-IT" sz="2000" dirty="0" err="1"/>
              <a:t>Dans</a:t>
            </a:r>
            <a:r>
              <a:rPr lang="it-IT" sz="2000" dirty="0"/>
              <a:t> la </a:t>
            </a:r>
            <a:r>
              <a:rPr lang="it-IT" sz="2000" dirty="0" err="1"/>
              <a:t>théorie</a:t>
            </a:r>
            <a:r>
              <a:rPr lang="it-IT" sz="2000" dirty="0"/>
              <a:t> </a:t>
            </a:r>
            <a:r>
              <a:rPr lang="it-IT" sz="2000" dirty="0" err="1"/>
              <a:t>du</a:t>
            </a:r>
            <a:r>
              <a:rPr lang="it-IT" sz="2000" dirty="0"/>
              <a:t> </a:t>
            </a:r>
            <a:r>
              <a:rPr lang="it-IT" sz="2000" dirty="0" err="1"/>
              <a:t>racisme</a:t>
            </a:r>
            <a:r>
              <a:rPr lang="it-IT" sz="2000" dirty="0"/>
              <a:t>, </a:t>
            </a:r>
            <a:r>
              <a:rPr lang="it-IT" sz="2000" dirty="0" err="1"/>
              <a:t>Groupe</a:t>
            </a:r>
            <a:r>
              <a:rPr lang="it-IT" sz="2000" dirty="0"/>
              <a:t> </a:t>
            </a:r>
            <a:r>
              <a:rPr lang="it-IT" sz="2000" dirty="0" err="1"/>
              <a:t>naturel</a:t>
            </a:r>
            <a:r>
              <a:rPr lang="it-IT" sz="2000" dirty="0"/>
              <a:t> d'</a:t>
            </a:r>
            <a:r>
              <a:rPr lang="it-IT" sz="2000" dirty="0" err="1"/>
              <a:t>humains</a:t>
            </a:r>
            <a:r>
              <a:rPr lang="it-IT" sz="2000" dirty="0"/>
              <a:t> qui </a:t>
            </a:r>
            <a:r>
              <a:rPr lang="it-IT" sz="2000" dirty="0" err="1"/>
              <a:t>ont</a:t>
            </a:r>
            <a:r>
              <a:rPr lang="it-IT" sz="2000" dirty="0"/>
              <a:t> </a:t>
            </a:r>
            <a:r>
              <a:rPr lang="it-IT" sz="2000" dirty="0" err="1"/>
              <a:t>des</a:t>
            </a:r>
            <a:r>
              <a:rPr lang="it-IT" sz="2000" dirty="0"/>
              <a:t> </a:t>
            </a:r>
            <a:r>
              <a:rPr lang="it-IT" sz="2000" dirty="0" err="1"/>
              <a:t>caractères</a:t>
            </a:r>
            <a:r>
              <a:rPr lang="it-IT" sz="2000" dirty="0"/>
              <a:t> </a:t>
            </a:r>
            <a:r>
              <a:rPr lang="it-IT" sz="2000" dirty="0" err="1"/>
              <a:t>semblables</a:t>
            </a:r>
            <a:r>
              <a:rPr lang="it-IT" sz="2000" dirty="0"/>
              <a:t> (</a:t>
            </a:r>
            <a:r>
              <a:rPr lang="it-IT" sz="2000" dirty="0" err="1"/>
              <a:t>physiques</a:t>
            </a:r>
            <a:r>
              <a:rPr lang="it-IT" sz="2000" dirty="0"/>
              <a:t>, </a:t>
            </a:r>
            <a:r>
              <a:rPr lang="it-IT" sz="2000" dirty="0" err="1"/>
              <a:t>psychiques</a:t>
            </a:r>
            <a:r>
              <a:rPr lang="it-IT" sz="2000" dirty="0"/>
              <a:t>, </a:t>
            </a:r>
            <a:r>
              <a:rPr lang="it-IT" sz="2000" dirty="0" err="1"/>
              <a:t>culturels</a:t>
            </a:r>
            <a:r>
              <a:rPr lang="it-IT" sz="2000" dirty="0"/>
              <a:t>, etc.) </a:t>
            </a:r>
            <a:r>
              <a:rPr lang="it-IT" sz="2000" dirty="0" err="1"/>
              <a:t>provenant</a:t>
            </a:r>
            <a:r>
              <a:rPr lang="it-IT" sz="2000" dirty="0"/>
              <a:t> d'un </a:t>
            </a:r>
            <a:r>
              <a:rPr lang="it-IT" sz="2000" dirty="0" err="1"/>
              <a:t>passé</a:t>
            </a:r>
            <a:r>
              <a:rPr lang="it-IT" sz="2000" dirty="0"/>
              <a:t> </a:t>
            </a:r>
            <a:r>
              <a:rPr lang="it-IT" sz="2000" dirty="0" err="1"/>
              <a:t>commun</a:t>
            </a:r>
            <a:r>
              <a:rPr lang="it-IT" sz="2000" dirty="0"/>
              <a:t>, </a:t>
            </a:r>
            <a:r>
              <a:rPr lang="it-IT" sz="2000" dirty="0" err="1"/>
              <a:t>souvent</a:t>
            </a:r>
            <a:r>
              <a:rPr lang="it-IT" sz="2000" dirty="0"/>
              <a:t> </a:t>
            </a:r>
            <a:r>
              <a:rPr lang="it-IT" sz="2000" dirty="0" err="1"/>
              <a:t>classé</a:t>
            </a:r>
            <a:r>
              <a:rPr lang="it-IT" sz="2000" dirty="0"/>
              <a:t> </a:t>
            </a:r>
            <a:r>
              <a:rPr lang="it-IT" sz="2000" dirty="0" err="1"/>
              <a:t>dans</a:t>
            </a:r>
            <a:r>
              <a:rPr lang="it-IT" sz="2000" dirty="0"/>
              <a:t> une </a:t>
            </a:r>
            <a:r>
              <a:rPr lang="it-IT" sz="2000" dirty="0" err="1"/>
              <a:t>hiérarchie</a:t>
            </a:r>
            <a:r>
              <a:rPr lang="it-IT" sz="2000" dirty="0"/>
              <a:t>. ➙ </a:t>
            </a:r>
            <a:r>
              <a:rPr lang="it-IT" sz="2000" dirty="0" err="1"/>
              <a:t>ethnie</a:t>
            </a:r>
            <a:r>
              <a:rPr lang="it-IT" sz="2000" dirty="0"/>
              <a:t>, </a:t>
            </a:r>
            <a:r>
              <a:rPr lang="it-IT" sz="2000" dirty="0" err="1"/>
              <a:t>peuple</a:t>
            </a:r>
            <a:r>
              <a:rPr lang="it-IT" sz="2000" dirty="0"/>
              <a:t>. </a:t>
            </a:r>
            <a:r>
              <a:rPr lang="it-IT" sz="2000" i="1" dirty="0"/>
              <a:t>La race </a:t>
            </a:r>
            <a:r>
              <a:rPr lang="it-IT" sz="2000" i="1" dirty="0" err="1"/>
              <a:t>prétendue</a:t>
            </a:r>
            <a:r>
              <a:rPr lang="it-IT" sz="2000" i="1" dirty="0"/>
              <a:t> </a:t>
            </a:r>
            <a:r>
              <a:rPr lang="it-IT" sz="2000" i="1" dirty="0" err="1"/>
              <a:t>supérieure</a:t>
            </a:r>
            <a:r>
              <a:rPr lang="it-IT" sz="2000" i="1" dirty="0"/>
              <a:t>. La race </a:t>
            </a:r>
            <a:r>
              <a:rPr lang="it-IT" sz="2000" i="1" dirty="0" err="1"/>
              <a:t>aryenne</a:t>
            </a:r>
            <a:r>
              <a:rPr lang="it-IT" sz="2000" i="1" dirty="0"/>
              <a:t>. « Essai </a:t>
            </a:r>
            <a:r>
              <a:rPr lang="it-IT" sz="2000" i="1" dirty="0" err="1"/>
              <a:t>sur</a:t>
            </a:r>
            <a:r>
              <a:rPr lang="it-IT" sz="2000" i="1" dirty="0"/>
              <a:t> l'</a:t>
            </a:r>
            <a:r>
              <a:rPr lang="it-IT" sz="2000" i="1" dirty="0" err="1"/>
              <a:t>inégalité</a:t>
            </a:r>
            <a:r>
              <a:rPr lang="it-IT" sz="2000" i="1" dirty="0"/>
              <a:t> </a:t>
            </a:r>
            <a:r>
              <a:rPr lang="it-IT" sz="2000" i="1" dirty="0" err="1"/>
              <a:t>des</a:t>
            </a:r>
            <a:r>
              <a:rPr lang="it-IT" sz="2000" i="1" dirty="0"/>
              <a:t> </a:t>
            </a:r>
            <a:r>
              <a:rPr lang="it-IT" sz="2000" i="1" dirty="0" err="1"/>
              <a:t>races</a:t>
            </a:r>
            <a:r>
              <a:rPr lang="it-IT" sz="2000" i="1" dirty="0"/>
              <a:t> </a:t>
            </a:r>
            <a:r>
              <a:rPr lang="it-IT" sz="2000" i="1" dirty="0" err="1"/>
              <a:t>humaines</a:t>
            </a:r>
            <a:r>
              <a:rPr lang="it-IT" sz="2000" i="1" dirty="0"/>
              <a:t> », </a:t>
            </a:r>
            <a:r>
              <a:rPr lang="it-IT" sz="2000" i="1" dirty="0" err="1"/>
              <a:t>ouvrage</a:t>
            </a:r>
            <a:r>
              <a:rPr lang="it-IT" sz="2000" i="1" dirty="0"/>
              <a:t> de </a:t>
            </a:r>
            <a:r>
              <a:rPr lang="it-IT" sz="2000" i="1" dirty="0" err="1"/>
              <a:t>Gobineau</a:t>
            </a:r>
            <a:r>
              <a:rPr lang="it-IT" sz="2000" i="1" dirty="0"/>
              <a:t> (1855). « </a:t>
            </a:r>
            <a:r>
              <a:rPr lang="it-IT" sz="2000" i="1" dirty="0" err="1"/>
              <a:t>Ces</a:t>
            </a:r>
            <a:r>
              <a:rPr lang="it-IT" sz="2000" i="1" dirty="0"/>
              <a:t> </a:t>
            </a:r>
            <a:r>
              <a:rPr lang="it-IT" sz="2000" i="1" dirty="0" err="1"/>
              <a:t>questions</a:t>
            </a:r>
            <a:r>
              <a:rPr lang="it-IT" sz="2000" i="1" dirty="0"/>
              <a:t> de </a:t>
            </a:r>
            <a:r>
              <a:rPr lang="it-IT" sz="2000" i="1" dirty="0" err="1"/>
              <a:t>suprématie</a:t>
            </a:r>
            <a:r>
              <a:rPr lang="it-IT" sz="2000" i="1" dirty="0"/>
              <a:t> de </a:t>
            </a:r>
            <a:r>
              <a:rPr lang="it-IT" sz="2000" i="1" dirty="0" err="1"/>
              <a:t>races</a:t>
            </a:r>
            <a:r>
              <a:rPr lang="it-IT" sz="2000" i="1" dirty="0"/>
              <a:t> </a:t>
            </a:r>
            <a:r>
              <a:rPr lang="it-IT" sz="2000" i="1" dirty="0" err="1"/>
              <a:t>sont</a:t>
            </a:r>
            <a:r>
              <a:rPr lang="it-IT" sz="2000" i="1" dirty="0"/>
              <a:t> </a:t>
            </a:r>
            <a:r>
              <a:rPr lang="it-IT" sz="2000" i="1" dirty="0" err="1"/>
              <a:t>niaises</a:t>
            </a:r>
            <a:r>
              <a:rPr lang="it-IT" sz="2000" i="1" dirty="0"/>
              <a:t> et </a:t>
            </a:r>
            <a:r>
              <a:rPr lang="it-IT" sz="2000" i="1" dirty="0" err="1"/>
              <a:t>dégoûtantes</a:t>
            </a:r>
            <a:r>
              <a:rPr lang="it-IT" sz="2000" i="1" dirty="0"/>
              <a:t> »</a:t>
            </a:r>
            <a:r>
              <a:rPr lang="it-IT" sz="2000" dirty="0"/>
              <a:t> (</a:t>
            </a:r>
            <a:r>
              <a:rPr lang="it-IT" sz="2000" dirty="0" err="1"/>
              <a:t>R</a:t>
            </a:r>
            <a:r>
              <a:rPr lang="it-IT" sz="2000" dirty="0"/>
              <a:t>. </a:t>
            </a:r>
            <a:r>
              <a:rPr lang="it-IT" sz="2000" dirty="0" err="1"/>
              <a:t>Rolland</a:t>
            </a:r>
            <a:r>
              <a:rPr lang="it-IT" sz="2000" dirty="0"/>
              <a:t>). </a:t>
            </a:r>
            <a:r>
              <a:rPr lang="it-IT" sz="2000" i="1" dirty="0" err="1"/>
              <a:t>Extermination</a:t>
            </a:r>
            <a:r>
              <a:rPr lang="it-IT" sz="2000" i="1" dirty="0"/>
              <a:t> d'une race</a:t>
            </a:r>
            <a:r>
              <a:rPr lang="it-IT" sz="2000" dirty="0"/>
              <a:t> (en </a:t>
            </a:r>
            <a:r>
              <a:rPr lang="it-IT" sz="2000" dirty="0" err="1"/>
              <a:t>fait</a:t>
            </a:r>
            <a:r>
              <a:rPr lang="it-IT" sz="2000" dirty="0"/>
              <a:t>, d'un </a:t>
            </a:r>
            <a:r>
              <a:rPr lang="it-IT" sz="2000" dirty="0" err="1"/>
              <a:t>groupe</a:t>
            </a:r>
            <a:r>
              <a:rPr lang="it-IT" sz="2000" dirty="0"/>
              <a:t> </a:t>
            </a:r>
            <a:r>
              <a:rPr lang="it-IT" sz="2000" dirty="0" err="1"/>
              <a:t>humain</a:t>
            </a:r>
            <a:r>
              <a:rPr lang="it-IT" sz="2000" dirty="0"/>
              <a:t> </a:t>
            </a:r>
            <a:r>
              <a:rPr lang="it-IT" sz="2000" dirty="0" err="1"/>
              <a:t>abusivement</a:t>
            </a:r>
            <a:r>
              <a:rPr lang="it-IT" sz="2000" dirty="0"/>
              <a:t> </a:t>
            </a:r>
            <a:r>
              <a:rPr lang="it-IT" sz="2000" dirty="0" err="1"/>
              <a:t>qualifié</a:t>
            </a:r>
            <a:r>
              <a:rPr lang="it-IT" sz="2000" dirty="0"/>
              <a:t> de race). ➙ </a:t>
            </a:r>
            <a:r>
              <a:rPr lang="it-IT" sz="2000" dirty="0" err="1"/>
              <a:t>génocide</a:t>
            </a:r>
            <a:r>
              <a:rPr lang="it-IT" sz="2000" dirty="0"/>
              <a:t>, </a:t>
            </a:r>
            <a:r>
              <a:rPr lang="it-IT" sz="2000" dirty="0" err="1"/>
              <a:t>racisme</a:t>
            </a:r>
            <a:r>
              <a:rPr lang="it-IT" sz="2000" dirty="0"/>
              <a:t>.</a:t>
            </a:r>
          </a:p>
          <a:p>
            <a:r>
              <a:rPr lang="it-IT" sz="2000" dirty="0"/>
              <a:t>© 2019 </a:t>
            </a:r>
            <a:r>
              <a:rPr lang="it-IT" sz="2000" dirty="0" err="1"/>
              <a:t>Dictionnaires</a:t>
            </a:r>
            <a:r>
              <a:rPr lang="it-IT" sz="2000" dirty="0"/>
              <a:t> Le Robert - Le Petit Robert de la langue </a:t>
            </a:r>
            <a:r>
              <a:rPr lang="it-IT" sz="2000" dirty="0" err="1"/>
              <a:t>française</a:t>
            </a:r>
            <a:endParaRPr lang="it-IT" sz="2000" dirty="0"/>
          </a:p>
          <a:p>
            <a:endParaRPr lang="fr-CA" sz="2000" dirty="0"/>
          </a:p>
        </p:txBody>
      </p:sp>
    </p:spTree>
    <p:extLst>
      <p:ext uri="{BB962C8B-B14F-4D97-AF65-F5344CB8AC3E}">
        <p14:creationId xmlns:p14="http://schemas.microsoft.com/office/powerpoint/2010/main" val="352641251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49" name="Titolo 1"/>
          <p:cNvSpPr>
            <a:spLocks noGrp="1"/>
          </p:cNvSpPr>
          <p:nvPr>
            <p:ph type="title"/>
          </p:nvPr>
        </p:nvSpPr>
        <p:spPr/>
        <p:txBody>
          <a:bodyPr/>
          <a:lstStyle/>
          <a:p>
            <a:r>
              <a:rPr lang="it-IT" sz="2800" dirty="0" err="1" smtClean="0">
                <a:latin typeface="Arial" charset="0"/>
                <a:ea typeface="MS PGothic" charset="0"/>
              </a:rPr>
              <a:t>Jaune</a:t>
            </a:r>
            <a:r>
              <a:rPr lang="it-IT" sz="2800" dirty="0" smtClean="0">
                <a:latin typeface="Arial" charset="0"/>
                <a:ea typeface="MS PGothic" charset="0"/>
              </a:rPr>
              <a:t>, Noir e Race </a:t>
            </a:r>
            <a:r>
              <a:rPr lang="it-IT" sz="2800" dirty="0" err="1" smtClean="0">
                <a:latin typeface="Arial" charset="0"/>
                <a:ea typeface="MS PGothic" charset="0"/>
              </a:rPr>
              <a:t>dans</a:t>
            </a:r>
            <a:r>
              <a:rPr lang="it-IT" sz="2800" dirty="0" smtClean="0">
                <a:latin typeface="Arial" charset="0"/>
                <a:ea typeface="MS PGothic" charset="0"/>
              </a:rPr>
              <a:t> le PR ?</a:t>
            </a:r>
            <a:endParaRPr lang="it-IT" sz="2800" dirty="0">
              <a:latin typeface="Arial" charset="0"/>
              <a:ea typeface="MS PGothic" charset="0"/>
            </a:endParaRPr>
          </a:p>
        </p:txBody>
      </p:sp>
      <p:sp>
        <p:nvSpPr>
          <p:cNvPr id="437250" name="Segnaposto contenuto 2"/>
          <p:cNvSpPr>
            <a:spLocks noGrp="1"/>
          </p:cNvSpPr>
          <p:nvPr>
            <p:ph idx="1"/>
          </p:nvPr>
        </p:nvSpPr>
        <p:spPr/>
        <p:txBody>
          <a:bodyPr>
            <a:normAutofit/>
          </a:bodyPr>
          <a:lstStyle/>
          <a:p>
            <a:pPr algn="just">
              <a:lnSpc>
                <a:spcPct val="90000"/>
              </a:lnSpc>
            </a:pPr>
            <a:r>
              <a:rPr lang="fr-FR" sz="2400" i="1" dirty="0">
                <a:latin typeface="Arial" charset="0"/>
                <a:ea typeface="MS PGothic" charset="0"/>
                <a:cs typeface="MS PGothic" charset="0"/>
              </a:rPr>
              <a:t>La race jaune : </a:t>
            </a:r>
            <a:r>
              <a:rPr lang="fr-FR" sz="2400" b="1" dirty="0">
                <a:latin typeface="Arial" charset="0"/>
                <a:ea typeface="MS PGothic" charset="0"/>
                <a:cs typeface="MS PGothic" charset="0"/>
              </a:rPr>
              <a:t>race humaine </a:t>
            </a:r>
            <a:r>
              <a:rPr lang="fr-FR" sz="2400" dirty="0">
                <a:latin typeface="Arial" charset="0"/>
                <a:ea typeface="MS PGothic" charset="0"/>
                <a:cs typeface="MS PGothic" charset="0"/>
              </a:rPr>
              <a:t>en majeure partie asiatique, caractérisée par des yeux bridés et une pigmentation brun très clair de la peau. 2007</a:t>
            </a:r>
          </a:p>
          <a:p>
            <a:pPr algn="just">
              <a:lnSpc>
                <a:spcPct val="90000"/>
              </a:lnSpc>
            </a:pPr>
            <a:r>
              <a:rPr lang="fr-FR" sz="2400" dirty="0">
                <a:latin typeface="Arial" charset="0"/>
                <a:ea typeface="MS PGothic" charset="0"/>
                <a:cs typeface="MS PGothic" charset="0"/>
              </a:rPr>
              <a:t>▫ VIEILLI </a:t>
            </a:r>
            <a:r>
              <a:rPr lang="fr-FR" sz="2400" i="1" dirty="0">
                <a:latin typeface="Arial" charset="0"/>
                <a:ea typeface="MS PGothic" charset="0"/>
                <a:cs typeface="MS PGothic" charset="0"/>
              </a:rPr>
              <a:t>Race jaune </a:t>
            </a:r>
            <a:r>
              <a:rPr lang="fr-FR" sz="2400" dirty="0">
                <a:latin typeface="Arial" charset="0"/>
                <a:ea typeface="MS PGothic" charset="0"/>
                <a:cs typeface="MS PGothic" charset="0"/>
              </a:rPr>
              <a:t>: </a:t>
            </a:r>
            <a:r>
              <a:rPr lang="fr-FR" sz="2400" b="1" dirty="0">
                <a:latin typeface="Arial" charset="0"/>
                <a:ea typeface="MS PGothic" charset="0"/>
                <a:cs typeface="MS PGothic" charset="0"/>
              </a:rPr>
              <a:t>groupe humain</a:t>
            </a:r>
            <a:r>
              <a:rPr lang="fr-FR" sz="2400" dirty="0">
                <a:latin typeface="Arial" charset="0"/>
                <a:ea typeface="MS PGothic" charset="0"/>
                <a:cs typeface="MS PGothic" charset="0"/>
              </a:rPr>
              <a:t>, en majeure partie asiatique, caractérisé par des yeux bridés et une pigmentation brun très clair de la peau.</a:t>
            </a:r>
            <a:r>
              <a:rPr lang="it-IT" sz="2400" dirty="0">
                <a:latin typeface="Arial" charset="0"/>
                <a:ea typeface="MS PGothic" charset="0"/>
                <a:cs typeface="MS PGothic" charset="0"/>
              </a:rPr>
              <a:t> </a:t>
            </a:r>
            <a:r>
              <a:rPr lang="fr-FR" sz="2400" dirty="0" smtClean="0">
                <a:latin typeface="Arial" charset="0"/>
                <a:ea typeface="MS PGothic" charset="0"/>
                <a:cs typeface="MS PGothic" charset="0"/>
              </a:rPr>
              <a:t>2019</a:t>
            </a:r>
          </a:p>
          <a:p>
            <a:pPr algn="just"/>
            <a:r>
              <a:rPr lang="fr-FR" sz="2400" dirty="0" smtClean="0">
                <a:latin typeface="Arial" charset="0"/>
                <a:ea typeface="MS PGothic" charset="0"/>
                <a:cs typeface="MS PGothic" charset="0"/>
              </a:rPr>
              <a:t>Noir</a:t>
            </a:r>
            <a:r>
              <a:rPr lang="fr-FR" sz="2400" dirty="0">
                <a:latin typeface="Arial" charset="0"/>
                <a:ea typeface="MS PGothic" charset="0"/>
                <a:cs typeface="MS PGothic" charset="0"/>
              </a:rPr>
              <a:t>, noir</a:t>
            </a:r>
          </a:p>
          <a:p>
            <a:pPr algn="just"/>
            <a:r>
              <a:rPr lang="fr-FR" sz="2400" dirty="0">
                <a:latin typeface="Arial" charset="0"/>
                <a:ea typeface="MS PGothic" charset="0"/>
                <a:cs typeface="MS PGothic" charset="0"/>
              </a:rPr>
              <a:t>Qui appartient à la </a:t>
            </a:r>
            <a:r>
              <a:rPr lang="fr-FR" sz="2400" b="1" dirty="0">
                <a:latin typeface="Arial" charset="0"/>
                <a:ea typeface="MS PGothic" charset="0"/>
                <a:cs typeface="MS PGothic" charset="0"/>
              </a:rPr>
              <a:t>race “</a:t>
            </a:r>
            <a:r>
              <a:rPr lang="fr-FR" altLang="ja-JP" sz="2400" b="1" dirty="0" err="1">
                <a:latin typeface="Arial" charset="0"/>
                <a:ea typeface="MS PGothic" charset="0"/>
                <a:cs typeface="MS PGothic" charset="0"/>
              </a:rPr>
              <a:t>mélanoafricaine</a:t>
            </a:r>
            <a:r>
              <a:rPr lang="fr-FR" sz="2400" dirty="0">
                <a:latin typeface="Arial" charset="0"/>
                <a:ea typeface="MS PGothic" charset="0"/>
                <a:cs typeface="MS PGothic" charset="0"/>
              </a:rPr>
              <a:t>”</a:t>
            </a:r>
            <a:r>
              <a:rPr lang="fr-FR" altLang="ja-JP" sz="2400" dirty="0">
                <a:latin typeface="Arial" charset="0"/>
                <a:ea typeface="MS PGothic" charset="0"/>
                <a:cs typeface="MS PGothic" charset="0"/>
              </a:rPr>
              <a:t> à peau très pigmentée</a:t>
            </a:r>
            <a:r>
              <a:rPr lang="fr-FR" altLang="ja-JP" sz="2400" dirty="0" smtClean="0">
                <a:latin typeface="Arial" charset="0"/>
                <a:ea typeface="MS PGothic" charset="0"/>
                <a:cs typeface="MS PGothic" charset="0"/>
              </a:rPr>
              <a:t>. PR </a:t>
            </a:r>
            <a:r>
              <a:rPr lang="fr-FR" altLang="ja-JP" sz="2400" dirty="0">
                <a:latin typeface="Arial" charset="0"/>
                <a:ea typeface="MS PGothic" charset="0"/>
                <a:cs typeface="MS PGothic" charset="0"/>
              </a:rPr>
              <a:t>2007</a:t>
            </a:r>
          </a:p>
          <a:p>
            <a:r>
              <a:rPr lang="fr-FR" sz="2400" dirty="0">
                <a:latin typeface="Arial" charset="0"/>
                <a:ea typeface="MS PGothic" charset="0"/>
                <a:cs typeface="MS PGothic" charset="0"/>
              </a:rPr>
              <a:t>Qui appartient à un </a:t>
            </a:r>
            <a:r>
              <a:rPr lang="fr-FR" sz="2400" b="1" dirty="0">
                <a:latin typeface="Arial" charset="0"/>
                <a:ea typeface="MS PGothic" charset="0"/>
                <a:cs typeface="MS PGothic" charset="0"/>
              </a:rPr>
              <a:t>groupe humain </a:t>
            </a:r>
            <a:r>
              <a:rPr lang="fr-FR" sz="2400" dirty="0">
                <a:latin typeface="Arial" charset="0"/>
                <a:ea typeface="MS PGothic" charset="0"/>
                <a:cs typeface="MS PGothic" charset="0"/>
              </a:rPr>
              <a:t>caractérisé par une peau très </a:t>
            </a:r>
            <a:r>
              <a:rPr lang="fr-FR" sz="2400" dirty="0" smtClean="0">
                <a:latin typeface="Arial" charset="0"/>
                <a:ea typeface="MS PGothic" charset="0"/>
                <a:cs typeface="MS PGothic" charset="0"/>
              </a:rPr>
              <a:t>pigmentée. PR 2019</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417504120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i="1" dirty="0" smtClean="0"/>
              <a:t>Racisme</a:t>
            </a:r>
            <a:r>
              <a:rPr lang="fr-CA" sz="2800" dirty="0" smtClean="0"/>
              <a:t> dans le PR d’aujourd’hui</a:t>
            </a:r>
            <a:endParaRPr lang="fr-CA" sz="2800" dirty="0"/>
          </a:p>
        </p:txBody>
      </p:sp>
      <p:sp>
        <p:nvSpPr>
          <p:cNvPr id="3" name="Segnaposto contenuto 2"/>
          <p:cNvSpPr>
            <a:spLocks noGrp="1"/>
          </p:cNvSpPr>
          <p:nvPr>
            <p:ph idx="1"/>
          </p:nvPr>
        </p:nvSpPr>
        <p:spPr/>
        <p:txBody>
          <a:bodyPr>
            <a:normAutofit/>
          </a:bodyPr>
          <a:lstStyle/>
          <a:p>
            <a:endParaRPr lang="it-IT" sz="2000" dirty="0" smtClean="0">
              <a:effectLst/>
            </a:endParaRPr>
          </a:p>
          <a:p>
            <a:pPr algn="just"/>
            <a:r>
              <a:rPr lang="it-IT" sz="2400" dirty="0" smtClean="0">
                <a:effectLst/>
              </a:rPr>
              <a:t> 1   </a:t>
            </a:r>
            <a:r>
              <a:rPr lang="it-IT" sz="2400" dirty="0" err="1" smtClean="0">
                <a:effectLst/>
              </a:rPr>
              <a:t>Idéologie</a:t>
            </a:r>
            <a:r>
              <a:rPr lang="it-IT" sz="2400" dirty="0" smtClean="0">
                <a:effectLst/>
              </a:rPr>
              <a:t> </a:t>
            </a:r>
            <a:r>
              <a:rPr lang="it-IT" sz="2400" dirty="0" err="1" smtClean="0">
                <a:effectLst/>
              </a:rPr>
              <a:t>postulant</a:t>
            </a:r>
            <a:r>
              <a:rPr lang="it-IT" sz="2400" dirty="0" smtClean="0">
                <a:effectLst/>
              </a:rPr>
              <a:t> une </a:t>
            </a:r>
            <a:r>
              <a:rPr lang="it-IT" sz="2400" dirty="0" err="1" smtClean="0">
                <a:effectLst/>
              </a:rPr>
              <a:t>hiérarchie</a:t>
            </a:r>
            <a:r>
              <a:rPr lang="it-IT" sz="2400" dirty="0" smtClean="0">
                <a:effectLst/>
              </a:rPr>
              <a:t> </a:t>
            </a:r>
            <a:r>
              <a:rPr lang="it-IT" sz="2400" dirty="0" err="1" smtClean="0">
                <a:effectLst/>
              </a:rPr>
              <a:t>des</a:t>
            </a:r>
            <a:r>
              <a:rPr lang="it-IT" sz="2400" dirty="0" smtClean="0">
                <a:effectLst/>
              </a:rPr>
              <a:t> </a:t>
            </a:r>
            <a:r>
              <a:rPr lang="it-IT" sz="2400" dirty="0" err="1" smtClean="0">
                <a:effectLst/>
              </a:rPr>
              <a:t>races</a:t>
            </a:r>
            <a:r>
              <a:rPr lang="it-IT" sz="2400" dirty="0" smtClean="0">
                <a:effectLst/>
              </a:rPr>
              <a:t>. «</a:t>
            </a:r>
            <a:r>
              <a:rPr lang="it-IT" sz="2400" i="1" dirty="0" smtClean="0">
                <a:effectLst/>
              </a:rPr>
              <a:t> le </a:t>
            </a:r>
            <a:r>
              <a:rPr lang="it-IT" sz="2400" i="1" dirty="0" err="1" smtClean="0">
                <a:effectLst/>
              </a:rPr>
              <a:t>racisme</a:t>
            </a:r>
            <a:r>
              <a:rPr lang="it-IT" sz="2400" i="1" dirty="0" smtClean="0">
                <a:effectLst/>
              </a:rPr>
              <a:t> ne </a:t>
            </a:r>
            <a:r>
              <a:rPr lang="it-IT" sz="2400" i="1" dirty="0" err="1" smtClean="0">
                <a:effectLst/>
              </a:rPr>
              <a:t>trouve</a:t>
            </a:r>
            <a:r>
              <a:rPr lang="it-IT" sz="2400" i="1" dirty="0" smtClean="0">
                <a:effectLst/>
              </a:rPr>
              <a:t> </a:t>
            </a:r>
            <a:r>
              <a:rPr lang="it-IT" sz="2400" i="1" dirty="0" err="1" smtClean="0">
                <a:effectLst/>
              </a:rPr>
              <a:t>dans</a:t>
            </a:r>
            <a:r>
              <a:rPr lang="it-IT" sz="2400" i="1" dirty="0" smtClean="0">
                <a:effectLst/>
              </a:rPr>
              <a:t> la science </a:t>
            </a:r>
            <a:r>
              <a:rPr lang="it-IT" sz="2400" i="1" dirty="0" err="1" smtClean="0">
                <a:effectLst/>
              </a:rPr>
              <a:t>aucun</a:t>
            </a:r>
            <a:r>
              <a:rPr lang="it-IT" sz="2400" i="1" dirty="0" smtClean="0">
                <a:effectLst/>
              </a:rPr>
              <a:t> </a:t>
            </a:r>
            <a:r>
              <a:rPr lang="it-IT" sz="2400" i="1" dirty="0" err="1" smtClean="0">
                <a:effectLst/>
              </a:rPr>
              <a:t>appui</a:t>
            </a:r>
            <a:r>
              <a:rPr lang="it-IT" sz="2400" i="1" dirty="0" smtClean="0">
                <a:effectLst/>
              </a:rPr>
              <a:t> » (</a:t>
            </a:r>
            <a:r>
              <a:rPr lang="it-IT" sz="2400" i="1" dirty="0" err="1" smtClean="0">
                <a:effectLst/>
              </a:rPr>
              <a:t>J</a:t>
            </a:r>
            <a:r>
              <a:rPr lang="it-IT" sz="2400" i="1" dirty="0" smtClean="0">
                <a:effectLst/>
              </a:rPr>
              <a:t>. </a:t>
            </a:r>
            <a:r>
              <a:rPr lang="it-IT" sz="2400" i="1" dirty="0" err="1" smtClean="0">
                <a:effectLst/>
              </a:rPr>
              <a:t>Rostand</a:t>
            </a:r>
            <a:r>
              <a:rPr lang="it-IT" sz="2400" i="1" dirty="0" smtClean="0">
                <a:effectLst/>
              </a:rPr>
              <a:t>). « </a:t>
            </a:r>
            <a:r>
              <a:rPr lang="it-IT" sz="2400" b="0" i="1" dirty="0" err="1" smtClean="0">
                <a:effectLst/>
              </a:rPr>
              <a:t>Mein</a:t>
            </a:r>
            <a:r>
              <a:rPr lang="it-IT" sz="2400" b="0" i="1" dirty="0" smtClean="0">
                <a:effectLst/>
              </a:rPr>
              <a:t> </a:t>
            </a:r>
            <a:r>
              <a:rPr lang="it-IT" sz="2400" b="0" i="1" dirty="0" err="1" smtClean="0">
                <a:effectLst/>
              </a:rPr>
              <a:t>Kampf</a:t>
            </a:r>
            <a:r>
              <a:rPr lang="it-IT" sz="2400" i="1" dirty="0" smtClean="0">
                <a:effectLst/>
              </a:rPr>
              <a:t> est […] l'</a:t>
            </a:r>
            <a:r>
              <a:rPr lang="it-IT" sz="2400" i="1" dirty="0" err="1" smtClean="0">
                <a:effectLst/>
              </a:rPr>
              <a:t>Évangile</a:t>
            </a:r>
            <a:r>
              <a:rPr lang="it-IT" sz="2400" i="1" dirty="0" smtClean="0">
                <a:effectLst/>
              </a:rPr>
              <a:t> </a:t>
            </a:r>
            <a:r>
              <a:rPr lang="it-IT" sz="2400" i="1" dirty="0" err="1" smtClean="0">
                <a:effectLst/>
              </a:rPr>
              <a:t>du</a:t>
            </a:r>
            <a:r>
              <a:rPr lang="it-IT" sz="2400" i="1" dirty="0" smtClean="0">
                <a:effectLst/>
              </a:rPr>
              <a:t> </a:t>
            </a:r>
            <a:r>
              <a:rPr lang="it-IT" sz="2400" i="1" dirty="0" err="1" smtClean="0">
                <a:effectLst/>
              </a:rPr>
              <a:t>national-socialisme</a:t>
            </a:r>
            <a:r>
              <a:rPr lang="it-IT" sz="2400" i="1" dirty="0" smtClean="0">
                <a:effectLst/>
              </a:rPr>
              <a:t>, </a:t>
            </a:r>
            <a:r>
              <a:rPr lang="it-IT" sz="2400" i="1" dirty="0" err="1" smtClean="0">
                <a:effectLst/>
              </a:rPr>
              <a:t>ou</a:t>
            </a:r>
            <a:r>
              <a:rPr lang="it-IT" sz="2400" i="1" dirty="0" smtClean="0">
                <a:effectLst/>
              </a:rPr>
              <a:t>, plus </a:t>
            </a:r>
            <a:r>
              <a:rPr lang="it-IT" sz="2400" i="1" dirty="0" err="1" smtClean="0">
                <a:effectLst/>
              </a:rPr>
              <a:t>exactement</a:t>
            </a:r>
            <a:r>
              <a:rPr lang="it-IT" sz="2400" i="1" dirty="0" smtClean="0">
                <a:effectLst/>
              </a:rPr>
              <a:t>, </a:t>
            </a:r>
            <a:r>
              <a:rPr lang="it-IT" sz="2400" i="1" dirty="0" err="1" smtClean="0">
                <a:effectLst/>
              </a:rPr>
              <a:t>du</a:t>
            </a:r>
            <a:r>
              <a:rPr lang="it-IT" sz="2400" i="1" dirty="0" smtClean="0">
                <a:effectLst/>
              </a:rPr>
              <a:t> </a:t>
            </a:r>
            <a:r>
              <a:rPr lang="it-IT" sz="2400" i="1" dirty="0" err="1" smtClean="0">
                <a:effectLst/>
              </a:rPr>
              <a:t>racisme</a:t>
            </a:r>
            <a:r>
              <a:rPr lang="it-IT" sz="2400" i="1" dirty="0" smtClean="0">
                <a:effectLst/>
              </a:rPr>
              <a:t> » </a:t>
            </a:r>
            <a:r>
              <a:rPr lang="it-IT" sz="2400" dirty="0" smtClean="0">
                <a:effectLst/>
              </a:rPr>
              <a:t>(</a:t>
            </a:r>
            <a:r>
              <a:rPr lang="it-IT" sz="2400" dirty="0" err="1" smtClean="0">
                <a:effectLst/>
              </a:rPr>
              <a:t>Bainville</a:t>
            </a:r>
            <a:r>
              <a:rPr lang="it-IT" sz="2400" dirty="0" smtClean="0">
                <a:effectLst/>
              </a:rPr>
              <a:t>). ◆  Ensemble de </a:t>
            </a:r>
            <a:r>
              <a:rPr lang="it-IT" sz="2400" dirty="0" err="1" smtClean="0">
                <a:effectLst/>
              </a:rPr>
              <a:t>réactions</a:t>
            </a:r>
            <a:r>
              <a:rPr lang="it-IT" sz="2400" dirty="0" smtClean="0">
                <a:effectLst/>
              </a:rPr>
              <a:t> qui, </a:t>
            </a:r>
            <a:r>
              <a:rPr lang="it-IT" sz="2400" dirty="0" err="1" smtClean="0">
                <a:effectLst/>
              </a:rPr>
              <a:t>consciemment</a:t>
            </a:r>
            <a:r>
              <a:rPr lang="it-IT" sz="2400" dirty="0" smtClean="0">
                <a:effectLst/>
              </a:rPr>
              <a:t> </a:t>
            </a:r>
            <a:r>
              <a:rPr lang="it-IT" sz="2400" dirty="0" err="1" smtClean="0">
                <a:effectLst/>
              </a:rPr>
              <a:t>ou</a:t>
            </a:r>
            <a:r>
              <a:rPr lang="it-IT" sz="2400" dirty="0" smtClean="0">
                <a:effectLst/>
              </a:rPr>
              <a:t> non, s'</a:t>
            </a:r>
            <a:r>
              <a:rPr lang="it-IT" sz="2400" dirty="0" err="1" smtClean="0">
                <a:effectLst/>
              </a:rPr>
              <a:t>accordent</a:t>
            </a:r>
            <a:r>
              <a:rPr lang="it-IT" sz="2400" dirty="0" smtClean="0">
                <a:effectLst/>
              </a:rPr>
              <a:t> </a:t>
            </a:r>
            <a:r>
              <a:rPr lang="it-IT" sz="2400" dirty="0" err="1" smtClean="0">
                <a:effectLst/>
              </a:rPr>
              <a:t>avec</a:t>
            </a:r>
            <a:r>
              <a:rPr lang="it-IT" sz="2400" dirty="0" smtClean="0">
                <a:effectLst/>
              </a:rPr>
              <a:t> </a:t>
            </a:r>
            <a:r>
              <a:rPr lang="it-IT" sz="2400" dirty="0" err="1" smtClean="0">
                <a:effectLst/>
              </a:rPr>
              <a:t>cette</a:t>
            </a:r>
            <a:r>
              <a:rPr lang="it-IT" sz="2400" dirty="0" smtClean="0">
                <a:effectLst/>
              </a:rPr>
              <a:t> </a:t>
            </a:r>
            <a:r>
              <a:rPr lang="it-IT" sz="2400" dirty="0" err="1" smtClean="0">
                <a:effectLst/>
              </a:rPr>
              <a:t>idéologie</a:t>
            </a:r>
            <a:r>
              <a:rPr lang="it-IT" sz="2400" dirty="0" smtClean="0">
                <a:effectLst/>
              </a:rPr>
              <a:t>.   </a:t>
            </a:r>
            <a:r>
              <a:rPr lang="it-IT" sz="2400" i="1" dirty="0" smtClean="0">
                <a:effectLst/>
              </a:rPr>
              <a:t>« Le </a:t>
            </a:r>
            <a:r>
              <a:rPr lang="it-IT" sz="2400" i="1" dirty="0" err="1" smtClean="0">
                <a:effectLst/>
              </a:rPr>
              <a:t>racisme</a:t>
            </a:r>
            <a:r>
              <a:rPr lang="it-IT" sz="2400" i="1" dirty="0" smtClean="0">
                <a:effectLst/>
              </a:rPr>
              <a:t>, c'est un </a:t>
            </a:r>
            <a:r>
              <a:rPr lang="it-IT" sz="2400" i="1" dirty="0" err="1" smtClean="0">
                <a:effectLst/>
              </a:rPr>
              <a:t>regard</a:t>
            </a:r>
            <a:r>
              <a:rPr lang="it-IT" sz="2400" i="1" dirty="0" smtClean="0">
                <a:effectLst/>
              </a:rPr>
              <a:t> qui </a:t>
            </a:r>
            <a:r>
              <a:rPr lang="it-IT" sz="2400" i="1" dirty="0" err="1" smtClean="0">
                <a:effectLst/>
              </a:rPr>
              <a:t>vous</a:t>
            </a:r>
            <a:r>
              <a:rPr lang="it-IT" sz="2400" i="1" dirty="0" smtClean="0">
                <a:effectLst/>
              </a:rPr>
              <a:t> classe sans </a:t>
            </a:r>
            <a:r>
              <a:rPr lang="it-IT" sz="2400" i="1" dirty="0" err="1" smtClean="0">
                <a:effectLst/>
              </a:rPr>
              <a:t>appel</a:t>
            </a:r>
            <a:r>
              <a:rPr lang="it-IT" sz="2400" i="1" dirty="0" smtClean="0">
                <a:effectLst/>
              </a:rPr>
              <a:t>. </a:t>
            </a:r>
            <a:r>
              <a:rPr lang="it-IT" sz="2400" i="1" dirty="0" err="1" smtClean="0">
                <a:effectLst/>
              </a:rPr>
              <a:t>Qu'importe</a:t>
            </a:r>
            <a:r>
              <a:rPr lang="it-IT" sz="2400" i="1" dirty="0" smtClean="0">
                <a:effectLst/>
              </a:rPr>
              <a:t> </a:t>
            </a:r>
            <a:r>
              <a:rPr lang="it-IT" sz="2400" i="1" dirty="0" err="1" smtClean="0">
                <a:effectLst/>
              </a:rPr>
              <a:t>où</a:t>
            </a:r>
            <a:r>
              <a:rPr lang="it-IT" sz="2400" i="1" dirty="0" smtClean="0">
                <a:effectLst/>
              </a:rPr>
              <a:t> il </a:t>
            </a:r>
            <a:r>
              <a:rPr lang="it-IT" sz="2400" i="1" dirty="0" err="1" smtClean="0">
                <a:effectLst/>
              </a:rPr>
              <a:t>vous</a:t>
            </a:r>
            <a:r>
              <a:rPr lang="it-IT" sz="2400" i="1" dirty="0" smtClean="0">
                <a:effectLst/>
              </a:rPr>
              <a:t> </a:t>
            </a:r>
            <a:r>
              <a:rPr lang="it-IT" sz="2400" i="1" dirty="0" err="1" smtClean="0">
                <a:effectLst/>
              </a:rPr>
              <a:t>range</a:t>
            </a:r>
            <a:r>
              <a:rPr lang="it-IT" sz="2400" i="1" dirty="0" smtClean="0">
                <a:effectLst/>
              </a:rPr>
              <a:t>, il a </a:t>
            </a:r>
            <a:r>
              <a:rPr lang="it-IT" sz="2400" i="1" dirty="0" err="1" smtClean="0">
                <a:effectLst/>
              </a:rPr>
              <a:t>ouvert</a:t>
            </a:r>
            <a:r>
              <a:rPr lang="it-IT" sz="2400" i="1" dirty="0" smtClean="0">
                <a:effectLst/>
              </a:rPr>
              <a:t> la </a:t>
            </a:r>
            <a:r>
              <a:rPr lang="it-IT" sz="2400" i="1" dirty="0" err="1" smtClean="0">
                <a:effectLst/>
              </a:rPr>
              <a:t>différence</a:t>
            </a:r>
            <a:r>
              <a:rPr lang="it-IT" sz="2400" i="1" dirty="0" smtClean="0">
                <a:effectLst/>
              </a:rPr>
              <a:t> et </a:t>
            </a:r>
            <a:r>
              <a:rPr lang="it-IT" sz="2400" i="1" dirty="0" err="1" smtClean="0">
                <a:effectLst/>
              </a:rPr>
              <a:t>rien</a:t>
            </a:r>
            <a:r>
              <a:rPr lang="it-IT" sz="2400" i="1" dirty="0" smtClean="0">
                <a:effectLst/>
              </a:rPr>
              <a:t> ne l'</a:t>
            </a:r>
            <a:r>
              <a:rPr lang="it-IT" sz="2400" i="1" dirty="0" err="1" smtClean="0">
                <a:effectLst/>
              </a:rPr>
              <a:t>efface</a:t>
            </a:r>
            <a:r>
              <a:rPr lang="it-IT" sz="2400" i="1" dirty="0" smtClean="0">
                <a:effectLst/>
              </a:rPr>
              <a:t> plus » (B. </a:t>
            </a:r>
            <a:r>
              <a:rPr lang="it-IT" sz="2400" i="1" dirty="0" err="1" smtClean="0">
                <a:effectLst/>
              </a:rPr>
              <a:t>Noël</a:t>
            </a:r>
            <a:r>
              <a:rPr lang="it-IT" sz="2400" i="1" dirty="0" smtClean="0">
                <a:effectLst/>
              </a:rPr>
              <a:t>). </a:t>
            </a:r>
            <a:r>
              <a:rPr lang="it-IT" sz="2400" i="1" dirty="0" err="1" smtClean="0">
                <a:effectLst/>
              </a:rPr>
              <a:t>Faire</a:t>
            </a:r>
            <a:r>
              <a:rPr lang="it-IT" sz="2400" i="1" dirty="0" smtClean="0">
                <a:effectLst/>
              </a:rPr>
              <a:t> </a:t>
            </a:r>
            <a:r>
              <a:rPr lang="it-IT" sz="2400" i="1" dirty="0" err="1" smtClean="0">
                <a:effectLst/>
              </a:rPr>
              <a:t>preuve</a:t>
            </a:r>
            <a:r>
              <a:rPr lang="it-IT" sz="2400" i="1" dirty="0" smtClean="0">
                <a:effectLst/>
              </a:rPr>
              <a:t> de </a:t>
            </a:r>
            <a:r>
              <a:rPr lang="it-IT" sz="2400" i="1" dirty="0" err="1" smtClean="0">
                <a:effectLst/>
              </a:rPr>
              <a:t>racisme</a:t>
            </a:r>
            <a:r>
              <a:rPr lang="it-IT" sz="2400" i="1" dirty="0" smtClean="0">
                <a:effectLst/>
              </a:rPr>
              <a:t>. </a:t>
            </a:r>
            <a:r>
              <a:rPr lang="it-IT" sz="2400" i="1" dirty="0" err="1" smtClean="0">
                <a:effectLst/>
              </a:rPr>
              <a:t>Ligue</a:t>
            </a:r>
            <a:r>
              <a:rPr lang="it-IT" sz="2400" i="1" dirty="0" smtClean="0">
                <a:effectLst/>
              </a:rPr>
              <a:t> </a:t>
            </a:r>
            <a:r>
              <a:rPr lang="it-IT" sz="2400" i="1" dirty="0" err="1" smtClean="0">
                <a:effectLst/>
              </a:rPr>
              <a:t>internationale</a:t>
            </a:r>
            <a:r>
              <a:rPr lang="it-IT" sz="2400" i="1" dirty="0" smtClean="0">
                <a:effectLst/>
              </a:rPr>
              <a:t> </a:t>
            </a:r>
            <a:r>
              <a:rPr lang="it-IT" sz="2400" i="1" dirty="0" err="1" smtClean="0">
                <a:effectLst/>
              </a:rPr>
              <a:t>contre</a:t>
            </a:r>
            <a:r>
              <a:rPr lang="it-IT" sz="2400" i="1" dirty="0" smtClean="0">
                <a:effectLst/>
              </a:rPr>
              <a:t> le </a:t>
            </a:r>
            <a:r>
              <a:rPr lang="it-IT" sz="2400" i="1" dirty="0" err="1" smtClean="0">
                <a:effectLst/>
              </a:rPr>
              <a:t>racisme</a:t>
            </a:r>
            <a:r>
              <a:rPr lang="it-IT" sz="2400" i="1" dirty="0" smtClean="0">
                <a:effectLst/>
              </a:rPr>
              <a:t> et l'</a:t>
            </a:r>
            <a:r>
              <a:rPr lang="it-IT" sz="2400" i="1" dirty="0" err="1" smtClean="0">
                <a:effectLst/>
              </a:rPr>
              <a:t>antisémitisme</a:t>
            </a:r>
            <a:r>
              <a:rPr lang="it-IT" sz="2400" i="1" dirty="0" smtClean="0">
                <a:effectLst/>
              </a:rPr>
              <a:t> </a:t>
            </a:r>
            <a:r>
              <a:rPr lang="it-IT" sz="2400" dirty="0" smtClean="0">
                <a:effectLst/>
              </a:rPr>
              <a:t>(LICRA).</a:t>
            </a:r>
          </a:p>
          <a:p>
            <a:r>
              <a:rPr lang="it-IT" sz="2000" dirty="0" smtClean="0">
                <a:effectLst/>
              </a:rPr>
              <a:t>© 2019 </a:t>
            </a:r>
            <a:r>
              <a:rPr lang="it-IT" sz="2000" dirty="0" err="1" smtClean="0">
                <a:effectLst/>
              </a:rPr>
              <a:t>Dictionnaires</a:t>
            </a:r>
            <a:r>
              <a:rPr lang="it-IT" sz="2000" dirty="0" smtClean="0">
                <a:effectLst/>
              </a:rPr>
              <a:t> Le Robert - Le Petit Robert de la langue </a:t>
            </a:r>
            <a:r>
              <a:rPr lang="it-IT" sz="2000" dirty="0" err="1" smtClean="0">
                <a:effectLst/>
              </a:rPr>
              <a:t>française</a:t>
            </a:r>
            <a:endParaRPr lang="it-IT" sz="2000" dirty="0" smtClean="0">
              <a:effectLst/>
            </a:endParaRPr>
          </a:p>
          <a:p>
            <a:endParaRPr lang="fr-CA" sz="2000" dirty="0"/>
          </a:p>
        </p:txBody>
      </p:sp>
    </p:spTree>
    <p:extLst>
      <p:ext uri="{BB962C8B-B14F-4D97-AF65-F5344CB8AC3E}">
        <p14:creationId xmlns:p14="http://schemas.microsoft.com/office/powerpoint/2010/main" val="251136512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lstStyle/>
          <a:p>
            <a:r>
              <a:rPr lang="fr-CA" sz="2400" dirty="0" smtClean="0"/>
              <a:t>Mehdi : « race » remplacé par « ethnie » dans le quotidien, race pour les animaux, plus particulièrement les chiens.</a:t>
            </a:r>
          </a:p>
          <a:p>
            <a:pPr algn="just"/>
            <a:r>
              <a:rPr lang="fr-CA" sz="2400" dirty="0" smtClean="0"/>
              <a:t>Luca : « race », ensemble plus grand, un ensemble d’ethnies forme la race, d’une façon conventionnelle. Film policier race caucasienne; gitans d’ethnie rom. </a:t>
            </a:r>
          </a:p>
          <a:p>
            <a:pPr algn="just"/>
            <a:r>
              <a:rPr lang="fr-CA" sz="2400" dirty="0" err="1" smtClean="0"/>
              <a:t>Selenia</a:t>
            </a:r>
            <a:r>
              <a:rPr lang="fr-CA" sz="2400" dirty="0" smtClean="0"/>
              <a:t> : les animaux « </a:t>
            </a:r>
            <a:r>
              <a:rPr lang="fr-CA" sz="2400" b="1" dirty="0" smtClean="0"/>
              <a:t>de race »</a:t>
            </a:r>
            <a:r>
              <a:rPr lang="fr-CA" sz="2400" dirty="0" smtClean="0"/>
              <a:t>, mot pas innocent, de qualité vs </a:t>
            </a:r>
            <a:r>
              <a:rPr lang="fr-CA" sz="2400" dirty="0" err="1" smtClean="0"/>
              <a:t>batard</a:t>
            </a:r>
            <a:r>
              <a:rPr lang="fr-CA" sz="2400" dirty="0" smtClean="0"/>
              <a:t> connotation négative; croisé (Mehdi)</a:t>
            </a:r>
            <a:r>
              <a:rPr lang="fr-CA" sz="2400" dirty="0"/>
              <a:t> </a:t>
            </a:r>
            <a:r>
              <a:rPr lang="fr-CA" sz="2400" dirty="0" smtClean="0"/>
              <a:t>; mot que je déteste.</a:t>
            </a:r>
          </a:p>
          <a:p>
            <a:pPr algn="just"/>
            <a:endParaRPr lang="fr-CA" sz="2400" dirty="0"/>
          </a:p>
        </p:txBody>
      </p:sp>
    </p:spTree>
    <p:extLst>
      <p:ext uri="{BB962C8B-B14F-4D97-AF65-F5344CB8AC3E}">
        <p14:creationId xmlns:p14="http://schemas.microsoft.com/office/powerpoint/2010/main" val="4331080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Les mots que vous détestez :</a:t>
            </a:r>
            <a:endParaRPr lang="fr-CA" sz="2800" dirty="0"/>
          </a:p>
        </p:txBody>
      </p:sp>
      <p:sp>
        <p:nvSpPr>
          <p:cNvPr id="3" name="Segnaposto contenuto 2"/>
          <p:cNvSpPr>
            <a:spLocks noGrp="1"/>
          </p:cNvSpPr>
          <p:nvPr>
            <p:ph idx="1"/>
          </p:nvPr>
        </p:nvSpPr>
        <p:spPr/>
        <p:txBody>
          <a:bodyPr>
            <a:normAutofit fontScale="62500" lnSpcReduction="20000"/>
          </a:bodyPr>
          <a:lstStyle/>
          <a:p>
            <a:pPr algn="just"/>
            <a:r>
              <a:rPr lang="fr-CA" sz="2400" dirty="0" smtClean="0"/>
              <a:t>Mehdi : intégration (les politiciens qui utilisent ce mot comme si les gens étaient de la pate à modeler, processus insensé); </a:t>
            </a:r>
            <a:r>
              <a:rPr lang="fr-CA" sz="2400" dirty="0" err="1" smtClean="0"/>
              <a:t>Emiel</a:t>
            </a:r>
            <a:r>
              <a:rPr lang="fr-CA" sz="2400" dirty="0" smtClean="0"/>
              <a:t> : justement (dévalorisation de ce qu’on vient de dire, défense de soi même); Luca : honnêtement, en fait, pratiquement (mots qui n’ont pas de sens); Beatrice : Hypocrisie (le sens du mot, comportement de communique, langue de bois, stéréotype..., évitement de parler d’un sujet); Alice : hystérique (étymologie utérus, femme...), boulimie (concept et le mot, en dehors des comportements alimentaires, mot sensible pour les personnes qui sont concernées directement par la boulimie); Camilla : intolérance (concept, pas capable d’accepter une opinion différente) ; </a:t>
            </a:r>
            <a:r>
              <a:rPr lang="fr-CA" sz="2400" dirty="0" err="1" smtClean="0"/>
              <a:t>Elien</a:t>
            </a:r>
            <a:r>
              <a:rPr lang="fr-CA" sz="2400" dirty="0" smtClean="0"/>
              <a:t> : génocide (concept, meurtre d’un groupe national) ; Rosa Alba : positif (connotation négative comme virus positif, mot qui m’angoisse; penser positif. mieux être réaliste, pensées positives : illusion; </a:t>
            </a:r>
            <a:r>
              <a:rPr lang="fr-CA" sz="2400" dirty="0" err="1" smtClean="0"/>
              <a:t>Giulia</a:t>
            </a:r>
            <a:r>
              <a:rPr lang="fr-CA" sz="2400" dirty="0" smtClean="0"/>
              <a:t> : homophobie (phobie c’est limitatif, c’est trop facile de nommer phobie car c’est plus ; </a:t>
            </a:r>
            <a:r>
              <a:rPr lang="fr-CA" sz="2400" dirty="0" err="1" smtClean="0"/>
              <a:t>Tetyana</a:t>
            </a:r>
            <a:r>
              <a:rPr lang="fr-CA" sz="2400" dirty="0" smtClean="0"/>
              <a:t> Emanuel : différence entre détester un mot et le sens du mot</a:t>
            </a:r>
          </a:p>
          <a:p>
            <a:r>
              <a:rPr lang="fr-CA" sz="2400" dirty="0" smtClean="0"/>
              <a:t>Barbara : populisme (utilisation incorrecte, elle cache l’orientation politique extrême droite); </a:t>
            </a:r>
          </a:p>
          <a:p>
            <a:r>
              <a:rPr lang="fr-CA" sz="2400" dirty="0" smtClean="0"/>
              <a:t>D’autres considérations :</a:t>
            </a:r>
          </a:p>
          <a:p>
            <a:r>
              <a:rPr lang="fr-CA" sz="2400" dirty="0" smtClean="0"/>
              <a:t>Beatrice </a:t>
            </a:r>
            <a:r>
              <a:rPr lang="fr-CA" sz="2400" dirty="0" err="1" smtClean="0"/>
              <a:t>Diafoirus</a:t>
            </a:r>
            <a:r>
              <a:rPr lang="fr-CA" sz="2400" dirty="0" smtClean="0"/>
              <a:t> = équivalent en italien pour dire charlatan </a:t>
            </a:r>
            <a:r>
              <a:rPr lang="fr-CA" sz="2400" dirty="0" err="1" smtClean="0"/>
              <a:t>Azzeccagarbugli</a:t>
            </a:r>
            <a:r>
              <a:rPr lang="fr-CA" sz="2400" dirty="0" smtClean="0"/>
              <a:t> (Manzoni, avocat, charlatan)</a:t>
            </a:r>
          </a:p>
          <a:p>
            <a:pPr algn="just"/>
            <a:r>
              <a:rPr lang="fr-CA" sz="2400" dirty="0" smtClean="0"/>
              <a:t>Mehdi : Raoult charlatan? Maroc a saisi le stock du chloroquine pour soigner la population.</a:t>
            </a:r>
          </a:p>
          <a:p>
            <a:pPr algn="just"/>
            <a:r>
              <a:rPr lang="fr-CA" sz="2400" dirty="0" smtClean="0"/>
              <a:t>Prenez bien soin </a:t>
            </a:r>
            <a:r>
              <a:rPr lang="fr-CA" sz="2400" smtClean="0"/>
              <a:t>de vous.</a:t>
            </a:r>
            <a:endParaRPr lang="fr-CA" sz="2400" dirty="0" smtClean="0"/>
          </a:p>
          <a:p>
            <a:pPr algn="just"/>
            <a:endParaRPr lang="fr-CA" sz="2400" dirty="0"/>
          </a:p>
        </p:txBody>
      </p:sp>
    </p:spTree>
    <p:extLst>
      <p:ext uri="{BB962C8B-B14F-4D97-AF65-F5344CB8AC3E}">
        <p14:creationId xmlns:p14="http://schemas.microsoft.com/office/powerpoint/2010/main" val="338443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Un </a:t>
            </a:r>
            <a:r>
              <a:rPr lang="it-IT" sz="2800" dirty="0" err="1"/>
              <a:t>Grenelle</a:t>
            </a:r>
            <a:r>
              <a:rPr lang="it-IT" sz="2800" dirty="0"/>
              <a:t>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a:t>Mais d'</a:t>
            </a:r>
            <a:r>
              <a:rPr lang="it-IT" sz="2400" dirty="0" err="1"/>
              <a:t>où</a:t>
            </a:r>
            <a:r>
              <a:rPr lang="it-IT" sz="2400" dirty="0"/>
              <a:t> </a:t>
            </a:r>
            <a:r>
              <a:rPr lang="it-IT" sz="2400" dirty="0" err="1"/>
              <a:t>vient</a:t>
            </a:r>
            <a:r>
              <a:rPr lang="it-IT" sz="2400" dirty="0"/>
              <a:t> </a:t>
            </a:r>
            <a:r>
              <a:rPr lang="it-IT" sz="2400" dirty="0" err="1"/>
              <a:t>cette</a:t>
            </a:r>
            <a:r>
              <a:rPr lang="it-IT" sz="2400" dirty="0"/>
              <a:t> </a:t>
            </a:r>
            <a:r>
              <a:rPr lang="it-IT" sz="2400" dirty="0" err="1"/>
              <a:t>expression</a:t>
            </a:r>
            <a:r>
              <a:rPr lang="it-IT" sz="2400" dirty="0"/>
              <a:t> pour </a:t>
            </a:r>
            <a:r>
              <a:rPr lang="it-IT" sz="2400" dirty="0" err="1"/>
              <a:t>désigner</a:t>
            </a:r>
            <a:r>
              <a:rPr lang="it-IT" sz="2400" dirty="0"/>
              <a:t> une grande </a:t>
            </a:r>
            <a:r>
              <a:rPr lang="it-IT" sz="2400" dirty="0" err="1"/>
              <a:t>concertation</a:t>
            </a:r>
            <a:r>
              <a:rPr lang="it-IT" sz="2400" dirty="0"/>
              <a:t> </a:t>
            </a:r>
            <a:r>
              <a:rPr lang="it-IT" sz="2400" dirty="0" smtClean="0"/>
              <a:t>?</a:t>
            </a:r>
          </a:p>
          <a:p>
            <a:pPr algn="just"/>
            <a:endParaRPr lang="it-IT" sz="2400" dirty="0"/>
          </a:p>
          <a:p>
            <a:pPr algn="just"/>
            <a:r>
              <a:rPr lang="it-IT" sz="2400" dirty="0" smtClean="0"/>
              <a:t>Ce </a:t>
            </a:r>
            <a:r>
              <a:rPr lang="it-IT" sz="2400" dirty="0"/>
              <a:t>terme </a:t>
            </a:r>
            <a:r>
              <a:rPr lang="it-IT" sz="2400" dirty="0" err="1"/>
              <a:t>doit</a:t>
            </a:r>
            <a:r>
              <a:rPr lang="it-IT" sz="2400" dirty="0"/>
              <a:t> son origine </a:t>
            </a:r>
            <a:r>
              <a:rPr lang="it-IT" sz="2400" dirty="0" err="1"/>
              <a:t>aux</a:t>
            </a:r>
            <a:r>
              <a:rPr lang="it-IT" sz="2400" dirty="0"/>
              <a:t> </a:t>
            </a:r>
            <a:r>
              <a:rPr lang="it-IT" sz="2400" dirty="0" err="1"/>
              <a:t>négociations</a:t>
            </a:r>
            <a:r>
              <a:rPr lang="it-IT" sz="2400" dirty="0"/>
              <a:t> de </a:t>
            </a:r>
            <a:r>
              <a:rPr lang="it-IT" sz="2400" dirty="0" err="1"/>
              <a:t>Grenelle</a:t>
            </a:r>
            <a:r>
              <a:rPr lang="it-IT" sz="2400" dirty="0"/>
              <a:t>, </a:t>
            </a:r>
            <a:r>
              <a:rPr lang="it-IT" sz="2400" dirty="0" err="1"/>
              <a:t>du</a:t>
            </a:r>
            <a:r>
              <a:rPr lang="it-IT" sz="2400" dirty="0"/>
              <a:t> </a:t>
            </a:r>
            <a:r>
              <a:rPr lang="it-IT" sz="2400" dirty="0" err="1"/>
              <a:t>nom</a:t>
            </a:r>
            <a:r>
              <a:rPr lang="it-IT" sz="2400" dirty="0"/>
              <a:t> de la rue </a:t>
            </a:r>
            <a:r>
              <a:rPr lang="it-IT" sz="2400" dirty="0" err="1"/>
              <a:t>où</a:t>
            </a:r>
            <a:r>
              <a:rPr lang="it-IT" sz="2400" dirty="0"/>
              <a:t> est </a:t>
            </a:r>
            <a:r>
              <a:rPr lang="it-IT" sz="2400" dirty="0" err="1"/>
              <a:t>situé</a:t>
            </a:r>
            <a:r>
              <a:rPr lang="it-IT" sz="2400" dirty="0"/>
              <a:t> le </a:t>
            </a:r>
            <a:r>
              <a:rPr lang="it-IT" sz="2400" dirty="0" err="1"/>
              <a:t>Ministère</a:t>
            </a:r>
            <a:r>
              <a:rPr lang="it-IT" sz="2400" dirty="0"/>
              <a:t> </a:t>
            </a:r>
            <a:r>
              <a:rPr lang="it-IT" sz="2400" dirty="0" err="1"/>
              <a:t>du</a:t>
            </a:r>
            <a:r>
              <a:rPr lang="it-IT" sz="2400" dirty="0"/>
              <a:t> </a:t>
            </a:r>
            <a:r>
              <a:rPr lang="it-IT" sz="2400" dirty="0" err="1"/>
              <a:t>Travail</a:t>
            </a:r>
            <a:r>
              <a:rPr lang="it-IT" sz="2400" dirty="0"/>
              <a:t>, et qui </a:t>
            </a:r>
            <a:r>
              <a:rPr lang="it-IT" sz="2400" dirty="0" err="1"/>
              <a:t>ont</a:t>
            </a:r>
            <a:r>
              <a:rPr lang="it-IT" sz="2400" dirty="0"/>
              <a:t> </a:t>
            </a:r>
            <a:r>
              <a:rPr lang="it-IT" sz="2400" dirty="0" err="1"/>
              <a:t>permis</a:t>
            </a:r>
            <a:r>
              <a:rPr lang="it-IT" sz="2400" dirty="0"/>
              <a:t> de </a:t>
            </a:r>
            <a:r>
              <a:rPr lang="it-IT" sz="2400" dirty="0" err="1"/>
              <a:t>déboucher</a:t>
            </a:r>
            <a:r>
              <a:rPr lang="it-IT" sz="2400" dirty="0"/>
              <a:t> </a:t>
            </a:r>
            <a:r>
              <a:rPr lang="it-IT" sz="2400" dirty="0" err="1"/>
              <a:t>sur</a:t>
            </a:r>
            <a:r>
              <a:rPr lang="it-IT" sz="2400" dirty="0"/>
              <a:t> un </a:t>
            </a:r>
            <a:r>
              <a:rPr lang="it-IT" sz="2400" dirty="0" err="1"/>
              <a:t>protocole</a:t>
            </a:r>
            <a:r>
              <a:rPr lang="it-IT" sz="2400" dirty="0"/>
              <a:t> </a:t>
            </a:r>
            <a:r>
              <a:rPr lang="it-IT" sz="2400" dirty="0" err="1"/>
              <a:t>d’accord</a:t>
            </a:r>
            <a:r>
              <a:rPr lang="it-IT" sz="2400" dirty="0"/>
              <a:t>, </a:t>
            </a:r>
            <a:r>
              <a:rPr lang="it-IT" sz="2400" dirty="0" err="1"/>
              <a:t>mettant</a:t>
            </a:r>
            <a:r>
              <a:rPr lang="it-IT" sz="2400" dirty="0"/>
              <a:t> fin </a:t>
            </a:r>
            <a:r>
              <a:rPr lang="it-IT" sz="2400" dirty="0" err="1"/>
              <a:t>aux</a:t>
            </a:r>
            <a:r>
              <a:rPr lang="it-IT" sz="2400" dirty="0"/>
              <a:t> </a:t>
            </a:r>
            <a:r>
              <a:rPr lang="it-IT" sz="2400" dirty="0" err="1"/>
              <a:t>événements</a:t>
            </a:r>
            <a:r>
              <a:rPr lang="it-IT" sz="2400" dirty="0"/>
              <a:t> de </a:t>
            </a:r>
            <a:r>
              <a:rPr lang="it-IT" sz="2400" b="1" dirty="0"/>
              <a:t>mai 68.</a:t>
            </a:r>
          </a:p>
          <a:p>
            <a:pPr algn="just"/>
            <a:endParaRPr lang="it-IT" sz="2400" b="1" dirty="0"/>
          </a:p>
          <a:p>
            <a:endParaRPr lang="fr-CA" sz="2400" dirty="0"/>
          </a:p>
        </p:txBody>
      </p:sp>
    </p:spTree>
    <p:extLst>
      <p:ext uri="{BB962C8B-B14F-4D97-AF65-F5344CB8AC3E}">
        <p14:creationId xmlns:p14="http://schemas.microsoft.com/office/powerpoint/2010/main" val="872797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Un </a:t>
            </a:r>
            <a:r>
              <a:rPr lang="it-IT" sz="2800" dirty="0" err="1"/>
              <a:t>Grenelle</a:t>
            </a:r>
            <a:r>
              <a:rPr lang="it-IT" sz="2800" dirty="0"/>
              <a:t> ?</a:t>
            </a:r>
            <a:br>
              <a:rPr lang="it-IT" sz="2800" dirty="0"/>
            </a:b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fr-CA" sz="2400" dirty="0"/>
              <a:t>Pour mettre un terme à la grave crise sociale que la France traversait à l'époque, une réunion avait ainsi été organisée les 25 et 26 mai 1968 entre des représentants du gouvernement Pompidou, des syndicats et des organisations patronales.</a:t>
            </a:r>
          </a:p>
          <a:p>
            <a:pPr algn="just"/>
            <a:r>
              <a:rPr lang="fr-CA" sz="2400" dirty="0"/>
              <a:t>Une table ronde réunie jusqu'au 27 mai de la même année, à l'origine de mesures économiques fortes comme, par exemple, l’augmentation de 35 % du Smig (l'ancien nom du salaire minimum), ou d'une hausse globale de 10 % environ pour les autres salaires</a:t>
            </a:r>
            <a:r>
              <a:rPr lang="fr-CA" sz="2400" dirty="0" smtClean="0"/>
              <a:t>.</a:t>
            </a:r>
          </a:p>
          <a:p>
            <a:pPr algn="just"/>
            <a:endParaRPr lang="fr-CA" sz="2400" dirty="0"/>
          </a:p>
          <a:p>
            <a:r>
              <a:rPr lang="fr-CA" sz="2400" b="1" dirty="0"/>
              <a:t>Un mot synonyme de négociation réussie</a:t>
            </a:r>
          </a:p>
          <a:p>
            <a:r>
              <a:rPr lang="fr-CA" sz="2400" dirty="0"/>
              <a:t>De ses origines soixante-huitardes, l’expression «Grenelle» gardera donc </a:t>
            </a:r>
            <a:r>
              <a:rPr lang="fr-CA" sz="2400" b="1" dirty="0"/>
              <a:t>une connotation positive, synonyme de négociation réussie.</a:t>
            </a:r>
          </a:p>
          <a:p>
            <a:pPr algn="just"/>
            <a:endParaRPr lang="fr-CA" sz="2400" b="1" dirty="0"/>
          </a:p>
          <a:p>
            <a:endParaRPr lang="fr-CA" sz="2400" dirty="0"/>
          </a:p>
        </p:txBody>
      </p:sp>
    </p:spTree>
    <p:extLst>
      <p:ext uri="{BB962C8B-B14F-4D97-AF65-F5344CB8AC3E}">
        <p14:creationId xmlns:p14="http://schemas.microsoft.com/office/powerpoint/2010/main" val="1468473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Grenelle</a:t>
            </a:r>
            <a:endParaRPr lang="fr-CA" sz="2800" dirty="0"/>
          </a:p>
        </p:txBody>
      </p:sp>
      <p:sp>
        <p:nvSpPr>
          <p:cNvPr id="3" name="Segnaposto contenuto 2"/>
          <p:cNvSpPr>
            <a:spLocks noGrp="1"/>
          </p:cNvSpPr>
          <p:nvPr>
            <p:ph idx="1"/>
          </p:nvPr>
        </p:nvSpPr>
        <p:spPr/>
        <p:txBody>
          <a:bodyPr>
            <a:normAutofit/>
          </a:bodyPr>
          <a:lstStyle/>
          <a:p>
            <a:pPr algn="just"/>
            <a:r>
              <a:rPr lang="fr-CA" sz="2400" dirty="0"/>
              <a:t>Au moins 150 «Grenelle» depuis organisés</a:t>
            </a:r>
          </a:p>
          <a:p>
            <a:pPr algn="just"/>
            <a:r>
              <a:rPr lang="fr-CA" sz="2400" dirty="0"/>
              <a:t>L'exemple le plus illustre en revient sans doute à Nicolas Sarkozy, qui, en 2007, lancera un Grenelle de l'Environnement. Ce dernier donnera son nom à deux lois mettant en </a:t>
            </a:r>
            <a:r>
              <a:rPr lang="fr-CA" sz="2400" dirty="0" err="1"/>
              <a:t>oeuvre</a:t>
            </a:r>
            <a:r>
              <a:rPr lang="fr-CA" sz="2400" dirty="0"/>
              <a:t> des mesures évoquées lors des discussions.</a:t>
            </a:r>
          </a:p>
          <a:p>
            <a:pPr algn="just"/>
            <a:r>
              <a:rPr lang="fr-CA" sz="2400" dirty="0"/>
              <a:t>Plus anecdotiques, d’autres «Grenelle» ont suivi : Grenelle de l’Insertion en 2007, du très haut débit en 2008, de la Mer en 2009 ou même des ondes en 2009.</a:t>
            </a:r>
          </a:p>
          <a:p>
            <a:endParaRPr lang="fr-CA" sz="2400" dirty="0"/>
          </a:p>
        </p:txBody>
      </p:sp>
    </p:spTree>
    <p:extLst>
      <p:ext uri="{BB962C8B-B14F-4D97-AF65-F5344CB8AC3E}">
        <p14:creationId xmlns:p14="http://schemas.microsoft.com/office/powerpoint/2010/main" val="309392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p>
        </p:txBody>
      </p:sp>
      <p:sp>
        <p:nvSpPr>
          <p:cNvPr id="3" name="Segnaposto contenuto 2"/>
          <p:cNvSpPr>
            <a:spLocks noGrp="1"/>
          </p:cNvSpPr>
          <p:nvPr>
            <p:ph idx="1"/>
          </p:nvPr>
        </p:nvSpPr>
        <p:spPr/>
        <p:txBody>
          <a:bodyPr>
            <a:normAutofit fontScale="92500" lnSpcReduction="20000"/>
          </a:bodyPr>
          <a:lstStyle/>
          <a:p>
            <a:r>
              <a:rPr lang="it-IT" sz="2400" dirty="0" err="1" smtClean="0"/>
              <a:t>Entendu</a:t>
            </a:r>
            <a:r>
              <a:rPr lang="it-IT" sz="2400" dirty="0" smtClean="0"/>
              <a:t> à la radio ce </a:t>
            </a:r>
            <a:r>
              <a:rPr lang="it-IT" sz="2400" dirty="0" err="1" smtClean="0"/>
              <a:t>matin</a:t>
            </a:r>
            <a:r>
              <a:rPr lang="it-IT" sz="2400" dirty="0" smtClean="0"/>
              <a:t> à </a:t>
            </a:r>
            <a:r>
              <a:rPr lang="it-IT" sz="2400" dirty="0" err="1" smtClean="0"/>
              <a:t>propos</a:t>
            </a:r>
            <a:r>
              <a:rPr lang="it-IT" sz="2400" dirty="0" smtClean="0"/>
              <a:t> </a:t>
            </a:r>
            <a:r>
              <a:rPr lang="it-IT" sz="2400" dirty="0" err="1" smtClean="0"/>
              <a:t>du</a:t>
            </a:r>
            <a:r>
              <a:rPr lang="it-IT" sz="2400" dirty="0" smtClean="0"/>
              <a:t> </a:t>
            </a:r>
            <a:r>
              <a:rPr lang="it-IT" sz="2400" dirty="0" err="1" smtClean="0"/>
              <a:t>port</a:t>
            </a:r>
            <a:r>
              <a:rPr lang="it-IT" sz="2400" dirty="0" smtClean="0"/>
              <a:t> </a:t>
            </a:r>
            <a:r>
              <a:rPr lang="it-IT" sz="2400" dirty="0" err="1" smtClean="0"/>
              <a:t>du</a:t>
            </a:r>
            <a:r>
              <a:rPr lang="it-IT" sz="2400" dirty="0" smtClean="0"/>
              <a:t> masque</a:t>
            </a:r>
          </a:p>
          <a:p>
            <a:r>
              <a:rPr lang="it-IT" sz="2400" b="1" dirty="0" err="1" smtClean="0"/>
              <a:t>Les</a:t>
            </a:r>
            <a:r>
              <a:rPr lang="it-IT" sz="2400" b="1" dirty="0" smtClean="0"/>
              <a:t> </a:t>
            </a:r>
            <a:r>
              <a:rPr lang="it-IT" sz="2400" b="1" dirty="0" err="1"/>
              <a:t>vrais</a:t>
            </a:r>
            <a:r>
              <a:rPr lang="it-IT" sz="2400" b="1" dirty="0"/>
              <a:t> </a:t>
            </a:r>
            <a:r>
              <a:rPr lang="it-IT" sz="2400" b="1" dirty="0" err="1"/>
              <a:t>Diafoirus</a:t>
            </a:r>
            <a:r>
              <a:rPr lang="it-IT" sz="2400" b="1" dirty="0"/>
              <a:t> </a:t>
            </a:r>
            <a:r>
              <a:rPr lang="it-IT" sz="2400" b="1" dirty="0" err="1"/>
              <a:t>du</a:t>
            </a:r>
            <a:r>
              <a:rPr lang="it-IT" sz="2400" b="1" dirty="0"/>
              <a:t> Covid-19</a:t>
            </a:r>
          </a:p>
          <a:p>
            <a:pPr algn="just"/>
            <a:r>
              <a:rPr lang="it-IT" sz="2400" dirty="0"/>
              <a:t>La </a:t>
            </a:r>
            <a:r>
              <a:rPr lang="it-IT" sz="2400" dirty="0" err="1"/>
              <a:t>tentation</a:t>
            </a:r>
            <a:r>
              <a:rPr lang="it-IT" sz="2400" dirty="0"/>
              <a:t> si </a:t>
            </a:r>
            <a:r>
              <a:rPr lang="it-IT" sz="2400" dirty="0" err="1"/>
              <a:t>française</a:t>
            </a:r>
            <a:r>
              <a:rPr lang="it-IT" sz="2400" dirty="0"/>
              <a:t> à </a:t>
            </a:r>
            <a:r>
              <a:rPr lang="it-IT" sz="2400" dirty="0" err="1"/>
              <a:t>déjà</a:t>
            </a:r>
            <a:r>
              <a:rPr lang="it-IT" sz="2400" dirty="0"/>
              <a:t> se </a:t>
            </a:r>
            <a:r>
              <a:rPr lang="it-IT" sz="2400" dirty="0" err="1"/>
              <a:t>projeter</a:t>
            </a:r>
            <a:r>
              <a:rPr lang="it-IT" sz="2400" dirty="0"/>
              <a:t> </a:t>
            </a:r>
            <a:r>
              <a:rPr lang="it-IT" sz="2400" dirty="0" err="1"/>
              <a:t>intellectuellement</a:t>
            </a:r>
            <a:r>
              <a:rPr lang="it-IT" sz="2400" dirty="0"/>
              <a:t> </a:t>
            </a:r>
            <a:r>
              <a:rPr lang="it-IT" sz="2400" dirty="0" err="1"/>
              <a:t>dans</a:t>
            </a:r>
            <a:r>
              <a:rPr lang="it-IT" sz="2400" dirty="0"/>
              <a:t> le monde d'</a:t>
            </a:r>
            <a:r>
              <a:rPr lang="it-IT" sz="2400" dirty="0" err="1"/>
              <a:t>après</a:t>
            </a:r>
            <a:r>
              <a:rPr lang="it-IT" sz="2400" dirty="0"/>
              <a:t> n'a </a:t>
            </a:r>
            <a:r>
              <a:rPr lang="it-IT" sz="2400" dirty="0" err="1"/>
              <a:t>pas</a:t>
            </a:r>
            <a:r>
              <a:rPr lang="it-IT" sz="2400" dirty="0"/>
              <a:t> de limite. </a:t>
            </a:r>
            <a:r>
              <a:rPr lang="it-IT" sz="2400" dirty="0" err="1"/>
              <a:t>Les</a:t>
            </a:r>
            <a:r>
              <a:rPr lang="it-IT" sz="2400" dirty="0"/>
              <a:t> </a:t>
            </a:r>
            <a:r>
              <a:rPr lang="it-IT" sz="2400" dirty="0" err="1"/>
              <a:t>meilleurs</a:t>
            </a:r>
            <a:r>
              <a:rPr lang="it-IT" sz="2400" dirty="0"/>
              <a:t> </a:t>
            </a:r>
            <a:r>
              <a:rPr lang="it-IT" sz="2400" dirty="0" err="1"/>
              <a:t>esprits</a:t>
            </a:r>
            <a:r>
              <a:rPr lang="it-IT" sz="2400" dirty="0"/>
              <a:t> </a:t>
            </a:r>
            <a:r>
              <a:rPr lang="it-IT" sz="2400" dirty="0" err="1"/>
              <a:t>devraient</a:t>
            </a:r>
            <a:r>
              <a:rPr lang="it-IT" sz="2400" dirty="0"/>
              <a:t> </a:t>
            </a:r>
            <a:r>
              <a:rPr lang="it-IT" sz="2400" dirty="0" err="1"/>
              <a:t>plutôt</a:t>
            </a:r>
            <a:r>
              <a:rPr lang="it-IT" sz="2400" dirty="0"/>
              <a:t> et d'</a:t>
            </a:r>
            <a:r>
              <a:rPr lang="it-IT" sz="2400" dirty="0" err="1"/>
              <a:t>abord</a:t>
            </a:r>
            <a:r>
              <a:rPr lang="it-IT" sz="2400" dirty="0"/>
              <a:t> se </a:t>
            </a:r>
            <a:r>
              <a:rPr lang="it-IT" sz="2400" dirty="0" err="1"/>
              <a:t>poser</a:t>
            </a:r>
            <a:r>
              <a:rPr lang="it-IT" sz="2400" dirty="0"/>
              <a:t> </a:t>
            </a:r>
            <a:r>
              <a:rPr lang="it-IT" sz="2400" dirty="0" err="1"/>
              <a:t>des</a:t>
            </a:r>
            <a:r>
              <a:rPr lang="it-IT" sz="2400" dirty="0"/>
              <a:t> </a:t>
            </a:r>
            <a:r>
              <a:rPr lang="it-IT" sz="2400" dirty="0" err="1"/>
              <a:t>questions</a:t>
            </a:r>
            <a:r>
              <a:rPr lang="it-IT" sz="2400" dirty="0"/>
              <a:t> </a:t>
            </a:r>
            <a:r>
              <a:rPr lang="it-IT" sz="2400" dirty="0" err="1"/>
              <a:t>très</a:t>
            </a:r>
            <a:r>
              <a:rPr lang="it-IT" sz="2400" dirty="0"/>
              <a:t> </a:t>
            </a:r>
            <a:r>
              <a:rPr lang="it-IT" sz="2400" dirty="0" err="1"/>
              <a:t>pratiques</a:t>
            </a:r>
            <a:r>
              <a:rPr lang="it-IT" sz="2400" dirty="0" smtClean="0"/>
              <a:t>.</a:t>
            </a:r>
          </a:p>
          <a:p>
            <a:r>
              <a:rPr lang="it-IT" sz="2400" i="1" dirty="0" err="1" smtClean="0"/>
              <a:t>Les</a:t>
            </a:r>
            <a:r>
              <a:rPr lang="it-IT" sz="2400" i="1" dirty="0" smtClean="0"/>
              <a:t> </a:t>
            </a:r>
            <a:r>
              <a:rPr lang="it-IT" sz="2400" i="1" dirty="0" err="1" smtClean="0"/>
              <a:t>échos</a:t>
            </a:r>
            <a:r>
              <a:rPr lang="it-IT" sz="2400" i="1" dirty="0" smtClean="0"/>
              <a:t> </a:t>
            </a:r>
            <a:r>
              <a:rPr lang="it-IT" sz="2400" dirty="0" smtClean="0"/>
              <a:t>7 </a:t>
            </a:r>
            <a:r>
              <a:rPr lang="it-IT" sz="2400" dirty="0" err="1" smtClean="0"/>
              <a:t>avril</a:t>
            </a:r>
            <a:r>
              <a:rPr lang="it-IT" sz="2400" dirty="0" smtClean="0"/>
              <a:t> 2020</a:t>
            </a:r>
          </a:p>
          <a:p>
            <a:pPr algn="just"/>
            <a:r>
              <a:rPr lang="it-IT" sz="2400" dirty="0" err="1"/>
              <a:t>Les</a:t>
            </a:r>
            <a:r>
              <a:rPr lang="it-IT" sz="2400" dirty="0"/>
              <a:t> </a:t>
            </a:r>
            <a:r>
              <a:rPr lang="it-IT" sz="2400" dirty="0" err="1"/>
              <a:t>politiques</a:t>
            </a:r>
            <a:r>
              <a:rPr lang="it-IT" sz="2400" dirty="0"/>
              <a:t> qui </a:t>
            </a:r>
            <a:r>
              <a:rPr lang="it-IT" sz="2400" dirty="0" err="1"/>
              <a:t>refusent</a:t>
            </a:r>
            <a:r>
              <a:rPr lang="it-IT" sz="2400" dirty="0"/>
              <a:t> de dire ‘</a:t>
            </a:r>
            <a:r>
              <a:rPr lang="it-IT" sz="2400" i="1" dirty="0"/>
              <a:t>je ne </a:t>
            </a:r>
            <a:r>
              <a:rPr lang="it-IT" sz="2400" i="1" dirty="0" err="1"/>
              <a:t>sais</a:t>
            </a:r>
            <a:r>
              <a:rPr lang="it-IT" sz="2400" i="1" dirty="0"/>
              <a:t> </a:t>
            </a:r>
            <a:r>
              <a:rPr lang="it-IT" sz="2400" i="1" dirty="0" err="1"/>
              <a:t>pas</a:t>
            </a:r>
            <a:r>
              <a:rPr lang="it-IT" sz="2400" i="1" dirty="0"/>
              <a:t>’</a:t>
            </a:r>
            <a:r>
              <a:rPr lang="it-IT" sz="2400" dirty="0"/>
              <a:t> se </a:t>
            </a:r>
            <a:r>
              <a:rPr lang="it-IT" sz="2400" dirty="0" err="1"/>
              <a:t>divisent</a:t>
            </a:r>
            <a:r>
              <a:rPr lang="it-IT" sz="2400" dirty="0"/>
              <a:t> </a:t>
            </a:r>
            <a:r>
              <a:rPr lang="it-IT" sz="2400" dirty="0" err="1"/>
              <a:t>entre</a:t>
            </a:r>
            <a:r>
              <a:rPr lang="it-IT" sz="2400" dirty="0"/>
              <a:t> </a:t>
            </a:r>
            <a:r>
              <a:rPr lang="it-IT" sz="2400" dirty="0" err="1"/>
              <a:t>ceux</a:t>
            </a:r>
            <a:r>
              <a:rPr lang="it-IT" sz="2400" dirty="0"/>
              <a:t> qui </a:t>
            </a:r>
            <a:r>
              <a:rPr lang="it-IT" sz="2400" dirty="0" err="1"/>
              <a:t>pensent</a:t>
            </a:r>
            <a:r>
              <a:rPr lang="it-IT" sz="2400" dirty="0"/>
              <a:t> </a:t>
            </a:r>
            <a:r>
              <a:rPr lang="it-IT" sz="2400" dirty="0" err="1"/>
              <a:t>que</a:t>
            </a:r>
            <a:r>
              <a:rPr lang="it-IT" sz="2400" dirty="0"/>
              <a:t> le </a:t>
            </a:r>
            <a:r>
              <a:rPr lang="it-IT" sz="2400" dirty="0" err="1"/>
              <a:t>professeur</a:t>
            </a:r>
            <a:r>
              <a:rPr lang="it-IT" sz="2400" dirty="0"/>
              <a:t> </a:t>
            </a:r>
            <a:r>
              <a:rPr lang="it-IT" sz="2400" dirty="0" err="1"/>
              <a:t>Raoult</a:t>
            </a:r>
            <a:r>
              <a:rPr lang="it-IT" sz="2400" dirty="0"/>
              <a:t> est un </a:t>
            </a:r>
            <a:r>
              <a:rPr lang="it-IT" sz="2400" dirty="0" err="1"/>
              <a:t>savant</a:t>
            </a:r>
            <a:r>
              <a:rPr lang="it-IT" sz="2400" dirty="0"/>
              <a:t> </a:t>
            </a:r>
            <a:r>
              <a:rPr lang="it-IT" sz="2400" dirty="0" err="1"/>
              <a:t>maudit</a:t>
            </a:r>
            <a:r>
              <a:rPr lang="it-IT" sz="2400" dirty="0"/>
              <a:t> qui a </a:t>
            </a:r>
            <a:r>
              <a:rPr lang="it-IT" sz="2400" dirty="0" err="1"/>
              <a:t>raison</a:t>
            </a:r>
            <a:r>
              <a:rPr lang="it-IT" sz="2400" dirty="0"/>
              <a:t> </a:t>
            </a:r>
            <a:r>
              <a:rPr lang="it-IT" sz="2400" dirty="0" err="1"/>
              <a:t>contre</a:t>
            </a:r>
            <a:r>
              <a:rPr lang="it-IT" sz="2400" dirty="0"/>
              <a:t> un </a:t>
            </a:r>
            <a:r>
              <a:rPr lang="it-IT" sz="2400" dirty="0" err="1"/>
              <a:t>système</a:t>
            </a:r>
            <a:r>
              <a:rPr lang="it-IT" sz="2400" dirty="0"/>
              <a:t> qui ne </a:t>
            </a:r>
            <a:r>
              <a:rPr lang="it-IT" sz="2400" dirty="0" err="1" smtClean="0"/>
              <a:t>voudrait</a:t>
            </a:r>
            <a:r>
              <a:rPr lang="it-IT" sz="2400" dirty="0" smtClean="0"/>
              <a:t> </a:t>
            </a:r>
            <a:r>
              <a:rPr lang="it-IT" sz="2400" dirty="0" err="1"/>
              <a:t>pas</a:t>
            </a:r>
            <a:r>
              <a:rPr lang="it-IT" sz="2400" dirty="0"/>
              <a:t> (on se </a:t>
            </a:r>
            <a:r>
              <a:rPr lang="it-IT" sz="2400" dirty="0" err="1"/>
              <a:t>demande</a:t>
            </a:r>
            <a:r>
              <a:rPr lang="it-IT" sz="2400" dirty="0"/>
              <a:t> </a:t>
            </a:r>
            <a:r>
              <a:rPr lang="it-IT" sz="2400" dirty="0" err="1"/>
              <a:t>pourquoi</a:t>
            </a:r>
            <a:r>
              <a:rPr lang="it-IT" sz="2400" dirty="0"/>
              <a:t> d’</a:t>
            </a:r>
            <a:r>
              <a:rPr lang="it-IT" sz="2400" dirty="0" err="1"/>
              <a:t>ailleurs</a:t>
            </a:r>
            <a:r>
              <a:rPr lang="it-IT" sz="2400" dirty="0"/>
              <a:t>) </a:t>
            </a:r>
            <a:r>
              <a:rPr lang="it-IT" sz="2400" dirty="0" err="1"/>
              <a:t>qu’un</a:t>
            </a:r>
            <a:r>
              <a:rPr lang="it-IT" sz="2400" dirty="0"/>
              <a:t> </a:t>
            </a:r>
            <a:r>
              <a:rPr lang="it-IT" sz="2400" dirty="0" err="1"/>
              <a:t>tel</a:t>
            </a:r>
            <a:r>
              <a:rPr lang="it-IT" sz="2400" dirty="0"/>
              <a:t> </a:t>
            </a:r>
            <a:r>
              <a:rPr lang="it-IT" sz="2400" dirty="0" err="1"/>
              <a:t>énergumène</a:t>
            </a:r>
            <a:r>
              <a:rPr lang="it-IT" sz="2400" dirty="0"/>
              <a:t> </a:t>
            </a:r>
            <a:r>
              <a:rPr lang="it-IT" sz="2400" dirty="0" err="1"/>
              <a:t>soit</a:t>
            </a:r>
            <a:r>
              <a:rPr lang="it-IT" sz="2400" dirty="0"/>
              <a:t> la </a:t>
            </a:r>
            <a:r>
              <a:rPr lang="it-IT" sz="2400" dirty="0" err="1"/>
              <a:t>solution</a:t>
            </a:r>
            <a:r>
              <a:rPr lang="it-IT" sz="2400" dirty="0"/>
              <a:t>… et </a:t>
            </a:r>
            <a:r>
              <a:rPr lang="it-IT" sz="2400" dirty="0" err="1"/>
              <a:t>ceux</a:t>
            </a:r>
            <a:r>
              <a:rPr lang="it-IT" sz="2400" dirty="0"/>
              <a:t> qui </a:t>
            </a:r>
            <a:r>
              <a:rPr lang="it-IT" sz="2400" dirty="0" err="1"/>
              <a:t>pensent</a:t>
            </a:r>
            <a:r>
              <a:rPr lang="it-IT" sz="2400" dirty="0"/>
              <a:t> </a:t>
            </a:r>
            <a:r>
              <a:rPr lang="it-IT" sz="2400" dirty="0" err="1"/>
              <a:t>que</a:t>
            </a:r>
            <a:r>
              <a:rPr lang="it-IT" sz="2400" dirty="0"/>
              <a:t> Didier </a:t>
            </a:r>
            <a:r>
              <a:rPr lang="it-IT" sz="2400" dirty="0" err="1"/>
              <a:t>Raoult</a:t>
            </a:r>
            <a:r>
              <a:rPr lang="it-IT" sz="2400" dirty="0"/>
              <a:t> est un </a:t>
            </a:r>
            <a:r>
              <a:rPr lang="it-IT" sz="2400" b="1" dirty="0" err="1"/>
              <a:t>Diafoirus</a:t>
            </a:r>
            <a:r>
              <a:rPr lang="it-IT" sz="2400" b="1" dirty="0"/>
              <a:t> </a:t>
            </a:r>
            <a:r>
              <a:rPr lang="it-IT" sz="2400" b="1" dirty="0" err="1"/>
              <a:t>imbu</a:t>
            </a:r>
            <a:r>
              <a:rPr lang="it-IT" sz="2400" b="1" dirty="0"/>
              <a:t> de lui-</a:t>
            </a:r>
            <a:r>
              <a:rPr lang="it-IT" sz="2400" b="1" dirty="0" err="1"/>
              <a:t>même</a:t>
            </a:r>
            <a:r>
              <a:rPr lang="it-IT" sz="2400" dirty="0"/>
              <a:t>. En </a:t>
            </a:r>
            <a:r>
              <a:rPr lang="it-IT" sz="2400" dirty="0" err="1"/>
              <a:t>réalité</a:t>
            </a:r>
            <a:r>
              <a:rPr lang="it-IT" sz="2400" dirty="0"/>
              <a:t>, il y a un </a:t>
            </a:r>
            <a:r>
              <a:rPr lang="it-IT" sz="2400" dirty="0" err="1"/>
              <a:t>débat</a:t>
            </a:r>
            <a:r>
              <a:rPr lang="it-IT" sz="2400" dirty="0"/>
              <a:t> </a:t>
            </a:r>
            <a:r>
              <a:rPr lang="it-IT" sz="2400" dirty="0" err="1"/>
              <a:t>scientifique</a:t>
            </a:r>
            <a:r>
              <a:rPr lang="it-IT" sz="2400" dirty="0"/>
              <a:t> </a:t>
            </a:r>
            <a:r>
              <a:rPr lang="it-IT" sz="2400" dirty="0" err="1"/>
              <a:t>sur</a:t>
            </a:r>
            <a:r>
              <a:rPr lang="it-IT" sz="2400" dirty="0"/>
              <a:t> la </a:t>
            </a:r>
            <a:r>
              <a:rPr lang="it-IT" sz="2400" dirty="0" err="1"/>
              <a:t>pertinence</a:t>
            </a:r>
            <a:r>
              <a:rPr lang="it-IT" sz="2400" dirty="0"/>
              <a:t> </a:t>
            </a:r>
            <a:r>
              <a:rPr lang="it-IT" sz="2400" dirty="0" err="1"/>
              <a:t>du</a:t>
            </a:r>
            <a:r>
              <a:rPr lang="it-IT" sz="2400" dirty="0"/>
              <a:t> </a:t>
            </a:r>
            <a:r>
              <a:rPr lang="it-IT" sz="2400" dirty="0" err="1"/>
              <a:t>maintien</a:t>
            </a:r>
            <a:r>
              <a:rPr lang="it-IT" sz="2400" dirty="0"/>
              <a:t> de la </a:t>
            </a:r>
            <a:r>
              <a:rPr lang="it-IT" sz="2400" dirty="0" err="1"/>
              <a:t>méthodologie</a:t>
            </a:r>
            <a:r>
              <a:rPr lang="it-IT" sz="2400" dirty="0"/>
              <a:t> de l’</a:t>
            </a:r>
            <a:r>
              <a:rPr lang="it-IT" sz="2400" dirty="0" err="1"/>
              <a:t>expérimentation</a:t>
            </a:r>
            <a:r>
              <a:rPr lang="it-IT" sz="2400" dirty="0"/>
              <a:t> </a:t>
            </a:r>
            <a:r>
              <a:rPr lang="it-IT" sz="2400" dirty="0" err="1" smtClean="0"/>
              <a:t>médicale</a:t>
            </a:r>
            <a:r>
              <a:rPr lang="it-IT" sz="2400" dirty="0" smtClean="0"/>
              <a:t> </a:t>
            </a:r>
            <a:r>
              <a:rPr lang="it-IT" sz="2400" dirty="0"/>
              <a:t>en </a:t>
            </a:r>
            <a:r>
              <a:rPr lang="it-IT" sz="2400" dirty="0" err="1"/>
              <a:t>temps</a:t>
            </a:r>
            <a:r>
              <a:rPr lang="it-IT" sz="2400" dirty="0"/>
              <a:t> de </a:t>
            </a:r>
            <a:r>
              <a:rPr lang="it-IT" sz="2400" dirty="0" err="1"/>
              <a:t>crise</a:t>
            </a:r>
            <a:r>
              <a:rPr lang="it-IT" sz="2400" dirty="0" smtClean="0"/>
              <a:t>. </a:t>
            </a:r>
            <a:r>
              <a:rPr lang="it-IT" sz="2400" i="1" dirty="0" smtClean="0"/>
              <a:t>France inter </a:t>
            </a:r>
            <a:r>
              <a:rPr lang="it-IT" sz="2400" dirty="0" smtClean="0"/>
              <a:t>31 </a:t>
            </a:r>
            <a:r>
              <a:rPr lang="it-IT" sz="2400" dirty="0" err="1" smtClean="0"/>
              <a:t>mars</a:t>
            </a:r>
            <a:r>
              <a:rPr lang="it-IT" sz="2400" dirty="0" smtClean="0"/>
              <a:t> 2020</a:t>
            </a:r>
            <a:endParaRPr lang="it-IT" sz="2400" dirty="0"/>
          </a:p>
          <a:p>
            <a:endParaRPr lang="fr-CA" sz="2400" dirty="0"/>
          </a:p>
        </p:txBody>
      </p:sp>
    </p:spTree>
    <p:extLst>
      <p:ext uri="{BB962C8B-B14F-4D97-AF65-F5344CB8AC3E}">
        <p14:creationId xmlns:p14="http://schemas.microsoft.com/office/powerpoint/2010/main" val="4066210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err="1" smtClean="0"/>
              <a:t>Diafoirus</a:t>
            </a:r>
            <a:r>
              <a:rPr lang="it-IT" sz="2800" i="1" dirty="0" smtClean="0"/>
              <a:t> ?</a:t>
            </a:r>
            <a:endParaRPr lang="fr-CA" sz="2800" i="1" dirty="0"/>
          </a:p>
        </p:txBody>
      </p:sp>
      <p:sp>
        <p:nvSpPr>
          <p:cNvPr id="3" name="Segnaposto contenuto 2"/>
          <p:cNvSpPr>
            <a:spLocks noGrp="1"/>
          </p:cNvSpPr>
          <p:nvPr>
            <p:ph idx="1"/>
          </p:nvPr>
        </p:nvSpPr>
        <p:spPr/>
        <p:txBody>
          <a:bodyPr>
            <a:normAutofit/>
          </a:bodyPr>
          <a:lstStyle/>
          <a:p>
            <a:pPr algn="just"/>
            <a:r>
              <a:rPr lang="it-IT" sz="2400" dirty="0"/>
              <a:t>Qui </a:t>
            </a:r>
            <a:r>
              <a:rPr lang="it-IT" sz="2400" dirty="0" err="1"/>
              <a:t>sont</a:t>
            </a:r>
            <a:r>
              <a:rPr lang="it-IT" sz="2400" dirty="0"/>
              <a:t> </a:t>
            </a:r>
            <a:r>
              <a:rPr lang="it-IT" sz="2400" dirty="0" err="1"/>
              <a:t>les</a:t>
            </a:r>
            <a:r>
              <a:rPr lang="it-IT" sz="2400" dirty="0"/>
              <a:t> </a:t>
            </a:r>
            <a:r>
              <a:rPr lang="it-IT" sz="2400" dirty="0" err="1"/>
              <a:t>Diafoirus</a:t>
            </a:r>
            <a:r>
              <a:rPr lang="it-IT" sz="2400" dirty="0"/>
              <a:t> </a:t>
            </a:r>
            <a:r>
              <a:rPr lang="it-IT" sz="2400" dirty="0" err="1"/>
              <a:t>du</a:t>
            </a:r>
            <a:r>
              <a:rPr lang="it-IT" sz="2400" dirty="0"/>
              <a:t> moment, </a:t>
            </a:r>
            <a:r>
              <a:rPr lang="it-IT" sz="2400" dirty="0" err="1"/>
              <a:t>du</a:t>
            </a:r>
            <a:r>
              <a:rPr lang="it-IT" sz="2400" dirty="0"/>
              <a:t> </a:t>
            </a:r>
            <a:r>
              <a:rPr lang="it-IT" sz="2400" dirty="0" err="1"/>
              <a:t>nom</a:t>
            </a:r>
            <a:r>
              <a:rPr lang="it-IT" sz="2400" dirty="0"/>
              <a:t> de </a:t>
            </a:r>
            <a:r>
              <a:rPr lang="it-IT" sz="2400" dirty="0" err="1"/>
              <a:t>ces</a:t>
            </a:r>
            <a:r>
              <a:rPr lang="it-IT" sz="2400" dirty="0"/>
              <a:t> </a:t>
            </a:r>
            <a:r>
              <a:rPr lang="it-IT" sz="2400" dirty="0" err="1"/>
              <a:t>deux</a:t>
            </a:r>
            <a:r>
              <a:rPr lang="it-IT" sz="2400" dirty="0"/>
              <a:t> </a:t>
            </a:r>
            <a:r>
              <a:rPr lang="it-IT" sz="2400" dirty="0" err="1"/>
              <a:t>médecins</a:t>
            </a:r>
            <a:r>
              <a:rPr lang="it-IT" sz="2400" dirty="0"/>
              <a:t> </a:t>
            </a:r>
            <a:r>
              <a:rPr lang="it-IT" sz="2400" dirty="0" err="1"/>
              <a:t>charlatans</a:t>
            </a:r>
            <a:r>
              <a:rPr lang="it-IT" sz="2400" dirty="0"/>
              <a:t> </a:t>
            </a:r>
            <a:r>
              <a:rPr lang="it-IT" sz="2400" dirty="0" err="1"/>
              <a:t>du</a:t>
            </a:r>
            <a:r>
              <a:rPr lang="it-IT" sz="2400" dirty="0"/>
              <a:t> </a:t>
            </a:r>
            <a:r>
              <a:rPr lang="it-IT" sz="2400" i="1" dirty="0" err="1"/>
              <a:t>Malade</a:t>
            </a:r>
            <a:r>
              <a:rPr lang="it-IT" sz="2400" i="1" dirty="0"/>
              <a:t> </a:t>
            </a:r>
            <a:r>
              <a:rPr lang="it-IT" sz="2400" i="1" dirty="0" err="1"/>
              <a:t>Imaginaire</a:t>
            </a:r>
            <a:r>
              <a:rPr lang="it-IT" sz="2400" i="1" dirty="0"/>
              <a:t> </a:t>
            </a:r>
            <a:r>
              <a:rPr lang="it-IT" sz="2400" dirty="0"/>
              <a:t>de Molière ? </a:t>
            </a:r>
            <a:endParaRPr lang="it-IT" sz="2400" dirty="0" smtClean="0"/>
          </a:p>
        </p:txBody>
      </p:sp>
    </p:spTree>
    <p:extLst>
      <p:ext uri="{BB962C8B-B14F-4D97-AF65-F5344CB8AC3E}">
        <p14:creationId xmlns:p14="http://schemas.microsoft.com/office/powerpoint/2010/main" val="4036874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Définition</a:t>
            </a:r>
            <a:r>
              <a:rPr lang="it-IT" sz="2800" dirty="0" smtClean="0"/>
              <a:t> de </a:t>
            </a:r>
            <a:r>
              <a:rPr lang="it-IT" sz="2800" i="1" dirty="0" err="1" smtClean="0"/>
              <a:t>diafoirus</a:t>
            </a:r>
            <a:endParaRPr lang="fr-CA" sz="2800" i="1" dirty="0"/>
          </a:p>
        </p:txBody>
      </p:sp>
      <p:sp>
        <p:nvSpPr>
          <p:cNvPr id="3" name="Segnaposto contenuto 2"/>
          <p:cNvSpPr>
            <a:spLocks noGrp="1"/>
          </p:cNvSpPr>
          <p:nvPr>
            <p:ph idx="1"/>
          </p:nvPr>
        </p:nvSpPr>
        <p:spPr/>
        <p:txBody>
          <a:bodyPr>
            <a:normAutofit/>
          </a:bodyPr>
          <a:lstStyle/>
          <a:p>
            <a:pPr algn="just"/>
            <a:r>
              <a:rPr lang="it-IT" sz="2400" dirty="0" err="1" smtClean="0"/>
              <a:t>Absent</a:t>
            </a:r>
            <a:r>
              <a:rPr lang="it-IT" sz="2400" dirty="0" smtClean="0"/>
              <a:t> </a:t>
            </a:r>
            <a:r>
              <a:rPr lang="it-IT" sz="2400" dirty="0" err="1" smtClean="0"/>
              <a:t>du</a:t>
            </a:r>
            <a:r>
              <a:rPr lang="it-IT" sz="2400" dirty="0" smtClean="0"/>
              <a:t> PR.</a:t>
            </a:r>
          </a:p>
          <a:p>
            <a:pPr algn="just"/>
            <a:r>
              <a:rPr lang="it-IT" sz="2400" dirty="0" err="1" smtClean="0"/>
              <a:t>diafoirus</a:t>
            </a:r>
            <a:r>
              <a:rPr lang="it-IT" sz="2400" dirty="0"/>
              <a:t> </a:t>
            </a:r>
            <a:r>
              <a:rPr lang="it-IT" sz="2400" dirty="0" err="1"/>
              <a:t>n.m</a:t>
            </a:r>
            <a:r>
              <a:rPr lang="it-IT" sz="2400" dirty="0"/>
              <a:t>. </a:t>
            </a:r>
            <a:r>
              <a:rPr lang="it-IT" sz="2400" dirty="0" err="1" smtClean="0"/>
              <a:t>Anthroponyme</a:t>
            </a:r>
            <a:r>
              <a:rPr lang="it-IT" sz="2400" dirty="0" smtClean="0"/>
              <a:t> </a:t>
            </a:r>
            <a:r>
              <a:rPr lang="it-IT" sz="2400" dirty="0" err="1" smtClean="0"/>
              <a:t>sur</a:t>
            </a:r>
            <a:r>
              <a:rPr lang="it-IT" sz="2400" dirty="0" smtClean="0"/>
              <a:t> </a:t>
            </a:r>
            <a:r>
              <a:rPr lang="it-IT" sz="2400" dirty="0" err="1"/>
              <a:t>Diafoirus</a:t>
            </a:r>
            <a:r>
              <a:rPr lang="it-IT" sz="2400" dirty="0"/>
              <a:t> [</a:t>
            </a:r>
            <a:r>
              <a:rPr lang="it-IT" sz="2400" dirty="0" err="1"/>
              <a:t>cf</a:t>
            </a:r>
            <a:r>
              <a:rPr lang="it-IT" sz="2400" dirty="0"/>
              <a:t>. Molière, </a:t>
            </a:r>
            <a:r>
              <a:rPr lang="it-IT" sz="2400" i="1" dirty="0"/>
              <a:t>Le </a:t>
            </a:r>
            <a:r>
              <a:rPr lang="it-IT" sz="2400" i="1" dirty="0" err="1"/>
              <a:t>Malade</a:t>
            </a:r>
            <a:r>
              <a:rPr lang="it-IT" sz="2400" i="1" dirty="0"/>
              <a:t> </a:t>
            </a:r>
            <a:r>
              <a:rPr lang="it-IT" sz="2400" i="1" dirty="0" err="1"/>
              <a:t>imaginaire</a:t>
            </a:r>
            <a:r>
              <a:rPr lang="it-IT" sz="2400" dirty="0"/>
              <a:t>]</a:t>
            </a:r>
            <a:r>
              <a:rPr lang="it-IT" sz="2400" i="1" dirty="0" err="1"/>
              <a:t>péjor</a:t>
            </a:r>
            <a:r>
              <a:rPr lang="it-IT" sz="2400" i="1" dirty="0"/>
              <a:t>.</a:t>
            </a:r>
            <a:r>
              <a:rPr lang="it-IT" sz="2400" dirty="0"/>
              <a:t>  MÉD.  </a:t>
            </a:r>
            <a:r>
              <a:rPr lang="it-IT" sz="2400" b="1" dirty="0"/>
              <a:t>"</a:t>
            </a:r>
            <a:r>
              <a:rPr lang="it-IT" sz="2400" b="1" dirty="0" err="1"/>
              <a:t>médecin</a:t>
            </a:r>
            <a:r>
              <a:rPr lang="it-IT" sz="2400" b="1" dirty="0"/>
              <a:t> </a:t>
            </a:r>
            <a:r>
              <a:rPr lang="it-IT" sz="2400" b="1" dirty="0" err="1"/>
              <a:t>ignorant</a:t>
            </a:r>
            <a:r>
              <a:rPr lang="it-IT" sz="2400" b="1" dirty="0"/>
              <a:t>"</a:t>
            </a:r>
            <a:r>
              <a:rPr lang="it-IT" sz="2400" dirty="0"/>
              <a:t> - </a:t>
            </a:r>
            <a:r>
              <a:rPr lang="it-IT" sz="2400" dirty="0" err="1"/>
              <a:t>ø</a:t>
            </a:r>
            <a:r>
              <a:rPr lang="it-IT" sz="2400" dirty="0"/>
              <a:t> t. </a:t>
            </a:r>
            <a:r>
              <a:rPr lang="it-IT" sz="2400" dirty="0" err="1"/>
              <a:t>lex</a:t>
            </a:r>
            <a:r>
              <a:rPr lang="it-IT" sz="2400" dirty="0"/>
              <a:t>. </a:t>
            </a:r>
            <a:r>
              <a:rPr lang="it-IT" sz="2400" dirty="0" err="1"/>
              <a:t>réf</a:t>
            </a:r>
            <a:r>
              <a:rPr lang="it-IT" sz="2400" dirty="0"/>
              <a:t>. ; </a:t>
            </a:r>
            <a:r>
              <a:rPr lang="it-IT" sz="2400" dirty="0" err="1"/>
              <a:t>absent</a:t>
            </a:r>
            <a:r>
              <a:rPr lang="it-IT" sz="2400" dirty="0"/>
              <a:t> TLF. </a:t>
            </a:r>
            <a:br>
              <a:rPr lang="it-IT" sz="2400" dirty="0"/>
            </a:br>
            <a:r>
              <a:rPr lang="it-IT" sz="2400" dirty="0"/>
              <a:t>1832 - «</a:t>
            </a:r>
            <a:r>
              <a:rPr lang="it-IT" sz="2400" dirty="0" err="1"/>
              <a:t>Dès</a:t>
            </a:r>
            <a:r>
              <a:rPr lang="it-IT" sz="2400" dirty="0"/>
              <a:t> </a:t>
            </a:r>
            <a:r>
              <a:rPr lang="it-IT" sz="2400" dirty="0" err="1"/>
              <a:t>que</a:t>
            </a:r>
            <a:r>
              <a:rPr lang="it-IT" sz="2400" dirty="0"/>
              <a:t> </a:t>
            </a:r>
            <a:r>
              <a:rPr lang="it-IT" sz="2400" dirty="0" err="1"/>
              <a:t>j'eus</a:t>
            </a:r>
            <a:r>
              <a:rPr lang="it-IT" sz="2400" dirty="0"/>
              <a:t> </a:t>
            </a:r>
            <a:r>
              <a:rPr lang="it-IT" sz="2400" dirty="0" err="1"/>
              <a:t>quitté</a:t>
            </a:r>
            <a:r>
              <a:rPr lang="it-IT" sz="2400" dirty="0"/>
              <a:t> </a:t>
            </a:r>
            <a:r>
              <a:rPr lang="it-IT" sz="2400" dirty="0" err="1"/>
              <a:t>cette</a:t>
            </a:r>
            <a:r>
              <a:rPr lang="it-IT" sz="2400" dirty="0"/>
              <a:t> femme, </a:t>
            </a:r>
            <a:r>
              <a:rPr lang="it-IT" sz="2400" dirty="0" err="1"/>
              <a:t>intrigué</a:t>
            </a:r>
            <a:r>
              <a:rPr lang="it-IT" sz="2400" dirty="0"/>
              <a:t> par l'</a:t>
            </a:r>
            <a:r>
              <a:rPr lang="it-IT" sz="2400" dirty="0" err="1"/>
              <a:t>effet</a:t>
            </a:r>
            <a:r>
              <a:rPr lang="it-IT" sz="2400" dirty="0"/>
              <a:t> de </a:t>
            </a:r>
            <a:r>
              <a:rPr lang="it-IT" sz="2400" dirty="0" err="1"/>
              <a:t>cette</a:t>
            </a:r>
            <a:r>
              <a:rPr lang="it-IT" sz="2400" dirty="0"/>
              <a:t> </a:t>
            </a:r>
            <a:r>
              <a:rPr lang="it-IT" sz="2400" dirty="0" err="1"/>
              <a:t>poudre</a:t>
            </a:r>
            <a:r>
              <a:rPr lang="it-IT" sz="2400" dirty="0"/>
              <a:t>, </a:t>
            </a:r>
            <a:r>
              <a:rPr lang="it-IT" sz="2400" dirty="0" err="1"/>
              <a:t>que</a:t>
            </a:r>
            <a:r>
              <a:rPr lang="it-IT" sz="2400" dirty="0"/>
              <a:t> </a:t>
            </a:r>
            <a:r>
              <a:rPr lang="it-IT" sz="2400" dirty="0" err="1"/>
              <a:t>j'aurais</a:t>
            </a:r>
            <a:r>
              <a:rPr lang="it-IT" sz="2400" dirty="0"/>
              <a:t> </a:t>
            </a:r>
            <a:r>
              <a:rPr lang="it-IT" sz="2400" dirty="0" err="1"/>
              <a:t>crue</a:t>
            </a:r>
            <a:r>
              <a:rPr lang="it-IT" sz="2400" dirty="0"/>
              <a:t> </a:t>
            </a:r>
            <a:r>
              <a:rPr lang="it-IT" sz="2400" dirty="0" err="1"/>
              <a:t>fabuleuse</a:t>
            </a:r>
            <a:r>
              <a:rPr lang="it-IT" sz="2400" dirty="0"/>
              <a:t>, sans l'</a:t>
            </a:r>
            <a:r>
              <a:rPr lang="it-IT" sz="2400" dirty="0" err="1"/>
              <a:t>épreuve</a:t>
            </a:r>
            <a:r>
              <a:rPr lang="it-IT" sz="2400" dirty="0"/>
              <a:t> </a:t>
            </a:r>
            <a:r>
              <a:rPr lang="it-IT" sz="2400" dirty="0" err="1"/>
              <a:t>que</a:t>
            </a:r>
            <a:r>
              <a:rPr lang="it-IT" sz="2400" dirty="0"/>
              <a:t> je </a:t>
            </a:r>
            <a:r>
              <a:rPr lang="it-IT" sz="2400" dirty="0" err="1"/>
              <a:t>venais</a:t>
            </a:r>
            <a:r>
              <a:rPr lang="it-IT" sz="2400" dirty="0"/>
              <a:t> d'en </a:t>
            </a:r>
            <a:r>
              <a:rPr lang="it-IT" sz="2400" dirty="0" err="1"/>
              <a:t>faire</a:t>
            </a:r>
            <a:r>
              <a:rPr lang="it-IT" sz="2400" dirty="0"/>
              <a:t>, n'en </a:t>
            </a:r>
            <a:r>
              <a:rPr lang="it-IT" sz="2400" dirty="0" err="1"/>
              <a:t>ayant</a:t>
            </a:r>
            <a:r>
              <a:rPr lang="it-IT" sz="2400" dirty="0"/>
              <a:t> </a:t>
            </a:r>
            <a:r>
              <a:rPr lang="it-IT" sz="2400" dirty="0" err="1"/>
              <a:t>jamais</a:t>
            </a:r>
            <a:r>
              <a:rPr lang="it-IT" sz="2400" dirty="0"/>
              <a:t> </a:t>
            </a:r>
            <a:r>
              <a:rPr lang="it-IT" sz="2400" dirty="0" err="1"/>
              <a:t>entendu</a:t>
            </a:r>
            <a:r>
              <a:rPr lang="it-IT" sz="2400" dirty="0"/>
              <a:t> </a:t>
            </a:r>
            <a:r>
              <a:rPr lang="it-IT" sz="2400" dirty="0" err="1"/>
              <a:t>parler</a:t>
            </a:r>
            <a:r>
              <a:rPr lang="it-IT" sz="2400" dirty="0"/>
              <a:t> </a:t>
            </a:r>
            <a:r>
              <a:rPr lang="it-IT" sz="2400" dirty="0" err="1"/>
              <a:t>auparavant</a:t>
            </a:r>
            <a:r>
              <a:rPr lang="it-IT" sz="2400" dirty="0"/>
              <a:t>, je me </a:t>
            </a:r>
            <a:r>
              <a:rPr lang="it-IT" sz="2400" dirty="0" err="1"/>
              <a:t>rendis</a:t>
            </a:r>
            <a:r>
              <a:rPr lang="it-IT" sz="2400" dirty="0"/>
              <a:t> </a:t>
            </a:r>
            <a:r>
              <a:rPr lang="it-IT" sz="2400" dirty="0" err="1"/>
              <a:t>chez</a:t>
            </a:r>
            <a:r>
              <a:rPr lang="it-IT" sz="2400" dirty="0"/>
              <a:t> un </a:t>
            </a:r>
            <a:r>
              <a:rPr lang="it-IT" sz="2400" dirty="0" err="1"/>
              <a:t>apothécaire</a:t>
            </a:r>
            <a:r>
              <a:rPr lang="it-IT" sz="2400" dirty="0"/>
              <a:t> ; mais ce </a:t>
            </a:r>
            <a:r>
              <a:rPr lang="it-IT" sz="2400" b="1" dirty="0" err="1"/>
              <a:t>diafoirus</a:t>
            </a:r>
            <a:r>
              <a:rPr lang="it-IT" sz="2400" dirty="0"/>
              <a:t> ne </a:t>
            </a:r>
            <a:r>
              <a:rPr lang="it-IT" sz="2400" dirty="0" err="1"/>
              <a:t>fut</a:t>
            </a:r>
            <a:r>
              <a:rPr lang="it-IT" sz="2400" dirty="0"/>
              <a:t> </a:t>
            </a:r>
            <a:r>
              <a:rPr lang="it-IT" sz="2400" dirty="0" err="1"/>
              <a:t>pas</a:t>
            </a:r>
            <a:r>
              <a:rPr lang="it-IT" sz="2400" dirty="0"/>
              <a:t> plus </a:t>
            </a:r>
            <a:r>
              <a:rPr lang="it-IT" sz="2400" dirty="0" err="1"/>
              <a:t>savant</a:t>
            </a:r>
            <a:r>
              <a:rPr lang="it-IT" sz="2400" dirty="0"/>
              <a:t> </a:t>
            </a:r>
            <a:r>
              <a:rPr lang="it-IT" sz="2400" dirty="0" err="1"/>
              <a:t>que</a:t>
            </a:r>
            <a:r>
              <a:rPr lang="it-IT" sz="2400" dirty="0"/>
              <a:t> </a:t>
            </a:r>
            <a:r>
              <a:rPr lang="it-IT" sz="2400" dirty="0" err="1"/>
              <a:t>moi</a:t>
            </a:r>
            <a:r>
              <a:rPr lang="it-IT" sz="2400" dirty="0"/>
              <a:t>.» </a:t>
            </a:r>
            <a:r>
              <a:rPr lang="it-IT" sz="2400" i="1" dirty="0" err="1"/>
              <a:t>Mém</a:t>
            </a:r>
            <a:r>
              <a:rPr lang="it-IT" sz="2400" i="1" dirty="0"/>
              <a:t>. de Jacques Casanova de </a:t>
            </a:r>
            <a:r>
              <a:rPr lang="it-IT" sz="2400" i="1" dirty="0" err="1"/>
              <a:t>Seingalt</a:t>
            </a:r>
            <a:r>
              <a:rPr lang="it-IT" sz="2400" dirty="0"/>
              <a:t>, t. 8, </a:t>
            </a:r>
            <a:r>
              <a:rPr lang="it-IT" sz="2400" dirty="0" err="1"/>
              <a:t>ch</a:t>
            </a:r>
            <a:r>
              <a:rPr lang="it-IT" sz="2400" dirty="0"/>
              <a:t>. 7, 307 (1826-38) - R.R</a:t>
            </a:r>
            <a:r>
              <a:rPr lang="it-IT" sz="2400" dirty="0" smtClean="0"/>
              <a:t>.</a:t>
            </a:r>
            <a:endParaRPr lang="it-IT" sz="2400" dirty="0"/>
          </a:p>
          <a:p>
            <a:pPr algn="just"/>
            <a:r>
              <a:rPr lang="it-IT" sz="2400" dirty="0" err="1"/>
              <a:t>https</a:t>
            </a:r>
            <a:r>
              <a:rPr lang="it-IT" sz="2400" dirty="0"/>
              <a:t>://</a:t>
            </a:r>
            <a:r>
              <a:rPr lang="it-IT" sz="2400" dirty="0" err="1"/>
              <a:t>www.cnrtl.fr</a:t>
            </a:r>
            <a:r>
              <a:rPr lang="it-IT" sz="2400" dirty="0"/>
              <a:t>/</a:t>
            </a:r>
            <a:r>
              <a:rPr lang="it-IT" sz="2400" dirty="0" err="1"/>
              <a:t>definition</a:t>
            </a:r>
            <a:r>
              <a:rPr lang="it-IT" sz="2400" dirty="0"/>
              <a:t>/</a:t>
            </a:r>
            <a:r>
              <a:rPr lang="it-IT" sz="2400" dirty="0" err="1"/>
              <a:t>bhvf</a:t>
            </a:r>
            <a:r>
              <a:rPr lang="it-IT" sz="2400" dirty="0"/>
              <a:t>/</a:t>
            </a:r>
            <a:r>
              <a:rPr lang="it-IT" sz="2400" dirty="0" err="1"/>
              <a:t>diafoirus</a:t>
            </a:r>
            <a:endParaRPr lang="it-IT" sz="2400" dirty="0"/>
          </a:p>
          <a:p>
            <a:endParaRPr lang="fr-CA" sz="2400" dirty="0"/>
          </a:p>
        </p:txBody>
      </p:sp>
    </p:spTree>
    <p:extLst>
      <p:ext uri="{BB962C8B-B14F-4D97-AF65-F5344CB8AC3E}">
        <p14:creationId xmlns:p14="http://schemas.microsoft.com/office/powerpoint/2010/main" val="103768636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1854</Words>
  <Application>Microsoft Macintosh PowerPoint</Application>
  <PresentationFormat>Presentazione su schermo (4:3)</PresentationFormat>
  <Paragraphs>149</Paragraphs>
  <Slides>35</Slides>
  <Notes>0</Notes>
  <HiddenSlides>0</HiddenSlides>
  <MMClips>0</MMClips>
  <ScaleCrop>false</ScaleCrop>
  <HeadingPairs>
    <vt:vector size="4" baseType="variant">
      <vt:variant>
        <vt:lpstr>Tema</vt:lpstr>
      </vt:variant>
      <vt:variant>
        <vt:i4>1</vt:i4>
      </vt:variant>
      <vt:variant>
        <vt:lpstr>Titoli diapositive</vt:lpstr>
      </vt:variant>
      <vt:variant>
        <vt:i4>35</vt:i4>
      </vt:variant>
    </vt:vector>
  </HeadingPairs>
  <TitlesOfParts>
    <vt:vector size="36" baseType="lpstr">
      <vt:lpstr>Tema di Office</vt:lpstr>
      <vt:lpstr>cours du 22 avril</vt:lpstr>
      <vt:lpstr>Observations hebdomadaires (22 avril 2020)</vt:lpstr>
      <vt:lpstr>Dernier Grenelle ?</vt:lpstr>
      <vt:lpstr>Un Grenelle ? </vt:lpstr>
      <vt:lpstr>Un Grenelle ? </vt:lpstr>
      <vt:lpstr>Grenelle</vt:lpstr>
      <vt:lpstr>Observations hebdomadaires</vt:lpstr>
      <vt:lpstr>Diafoirus ?</vt:lpstr>
      <vt:lpstr>Définition de diafoirus</vt:lpstr>
      <vt:lpstr>Diafoirus ?</vt:lpstr>
      <vt:lpstr>Observations hebdomadaires</vt:lpstr>
      <vt:lpstr>girondin</vt:lpstr>
      <vt:lpstr>jacobin</vt:lpstr>
      <vt:lpstr>Observations hebdomadaires</vt:lpstr>
      <vt:lpstr>Observations hebdomadaires</vt:lpstr>
      <vt:lpstr>Grande enquête sur les mots et expressions des régions de France   </vt:lpstr>
      <vt:lpstr>Le mot « race » ?</vt:lpstr>
      <vt:lpstr>Race dans le dictionnaire PR</vt:lpstr>
      <vt:lpstr>Race dans le dictionnaire PR</vt:lpstr>
      <vt:lpstr>Le mot race est-il de trop dans la Constitution française ? </vt:lpstr>
      <vt:lpstr>Le mot race dans les constitutions depuis quand?</vt:lpstr>
      <vt:lpstr>race dans les Constitutions étrangères avant la seconde guerre mondiale</vt:lpstr>
      <vt:lpstr>race dans les Constitutions étrangères après la seconde guerre mondiale</vt:lpstr>
      <vt:lpstr>Le mot race introduit après la Shoah </vt:lpstr>
      <vt:lpstr>Déclaration universelle des droits de l'homme 1948</vt:lpstr>
      <vt:lpstr>V Constitution 1958</vt:lpstr>
      <vt:lpstr>Race aujourd’hui dans les textes législatifs</vt:lpstr>
      <vt:lpstr>Race aujourd’hui dans les textes législatifs</vt:lpstr>
      <vt:lpstr>Décret n° 2017-1230 du 3 août 2017 relatif aux provocations, diffamations et injures non publiques présentant un caractère raciste ou discriminatoire</vt:lpstr>
      <vt:lpstr>Race dans le dictionnaire PR</vt:lpstr>
      <vt:lpstr>Race dans le dictionnaire PR</vt:lpstr>
      <vt:lpstr>Jaune, Noir e Race dans le PR ?</vt:lpstr>
      <vt:lpstr>Racisme dans le PR d’aujourd’hui</vt:lpstr>
      <vt:lpstr>Presentazione di PowerPoint</vt:lpstr>
      <vt:lpstr>Les mots que vous détestez :</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2</cp:revision>
  <dcterms:created xsi:type="dcterms:W3CDTF">2020-04-23T21:24:58Z</dcterms:created>
  <dcterms:modified xsi:type="dcterms:W3CDTF">2020-04-23T21:27:50Z</dcterms:modified>
</cp:coreProperties>
</file>